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9" r:id="rId1"/>
  </p:sldMasterIdLst>
  <p:notesMasterIdLst>
    <p:notesMasterId r:id="rId64"/>
  </p:notesMasterIdLst>
  <p:sldIdLst>
    <p:sldId id="256" r:id="rId2"/>
    <p:sldId id="479" r:id="rId3"/>
    <p:sldId id="480" r:id="rId4"/>
    <p:sldId id="481" r:id="rId5"/>
    <p:sldId id="482" r:id="rId6"/>
    <p:sldId id="456" r:id="rId7"/>
    <p:sldId id="305" r:id="rId8"/>
    <p:sldId id="335" r:id="rId9"/>
    <p:sldId id="459" r:id="rId10"/>
    <p:sldId id="460" r:id="rId11"/>
    <p:sldId id="337" r:id="rId12"/>
    <p:sldId id="340" r:id="rId13"/>
    <p:sldId id="377" r:id="rId14"/>
    <p:sldId id="284" r:id="rId15"/>
    <p:sldId id="341" r:id="rId16"/>
    <p:sldId id="342" r:id="rId17"/>
    <p:sldId id="343" r:id="rId18"/>
    <p:sldId id="344" r:id="rId19"/>
    <p:sldId id="303" r:id="rId20"/>
    <p:sldId id="314" r:id="rId21"/>
    <p:sldId id="304" r:id="rId22"/>
    <p:sldId id="345" r:id="rId23"/>
    <p:sldId id="346" r:id="rId24"/>
    <p:sldId id="347" r:id="rId25"/>
    <p:sldId id="312" r:id="rId26"/>
    <p:sldId id="313" r:id="rId27"/>
    <p:sldId id="348" r:id="rId28"/>
    <p:sldId id="349" r:id="rId29"/>
    <p:sldId id="350" r:id="rId30"/>
    <p:sldId id="356" r:id="rId31"/>
    <p:sldId id="357" r:id="rId32"/>
    <p:sldId id="362" r:id="rId33"/>
    <p:sldId id="351" r:id="rId34"/>
    <p:sldId id="352" r:id="rId35"/>
    <p:sldId id="290" r:id="rId36"/>
    <p:sldId id="353" r:id="rId37"/>
    <p:sldId id="354" r:id="rId38"/>
    <p:sldId id="369" r:id="rId39"/>
    <p:sldId id="370" r:id="rId40"/>
    <p:sldId id="371" r:id="rId41"/>
    <p:sldId id="372" r:id="rId42"/>
    <p:sldId id="373" r:id="rId43"/>
    <p:sldId id="374" r:id="rId44"/>
    <p:sldId id="375" r:id="rId45"/>
    <p:sldId id="378" r:id="rId46"/>
    <p:sldId id="433" r:id="rId47"/>
    <p:sldId id="434" r:id="rId48"/>
    <p:sldId id="435" r:id="rId49"/>
    <p:sldId id="436" r:id="rId50"/>
    <p:sldId id="437" r:id="rId51"/>
    <p:sldId id="438" r:id="rId52"/>
    <p:sldId id="439" r:id="rId53"/>
    <p:sldId id="440" r:id="rId54"/>
    <p:sldId id="441" r:id="rId55"/>
    <p:sldId id="442" r:id="rId56"/>
    <p:sldId id="443" r:id="rId57"/>
    <p:sldId id="444" r:id="rId58"/>
    <p:sldId id="445" r:id="rId59"/>
    <p:sldId id="446" r:id="rId60"/>
    <p:sldId id="376" r:id="rId61"/>
    <p:sldId id="428" r:id="rId62"/>
    <p:sldId id="457"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FF"/>
    <a:srgbClr val="73FEFF"/>
    <a:srgbClr val="00FA00"/>
    <a:srgbClr val="FF9300"/>
    <a:srgbClr val="0432FF"/>
    <a:srgbClr val="FFFFFF"/>
    <a:srgbClr val="D20001"/>
    <a:srgbClr val="D5FC79"/>
    <a:srgbClr val="E5F6FF"/>
    <a:srgbClr val="8E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324"/>
    <p:restoredTop sz="86389"/>
  </p:normalViewPr>
  <p:slideViewPr>
    <p:cSldViewPr snapToGrid="0" snapToObjects="1">
      <p:cViewPr varScale="1">
        <p:scale>
          <a:sx n="103" d="100"/>
          <a:sy n="103" d="100"/>
        </p:scale>
        <p:origin x="138" y="24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con_attivazione_macro_di_Microsoft_Excel.xlsm"/><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opa459\Downloads\ultima%20slide%20(1).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Users\chiaravolpato\Desktop\PALCIC\diabete\elaborazione%20dati%20grafici.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con_attivazione_macro_di_Microsoft_Excel1.xlsm"/><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Foglio_di_lavoro_di_Microsoft_Excel3.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Foglio_di_lavoro_di_Microsoft_Excel4.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Foglio_di_lavoro_di_Microsoft_Excel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3.8801911736493985E-2"/>
          <c:w val="1"/>
          <c:h val="0.89447959355957696"/>
        </c:manualLayout>
      </c:layout>
      <c:pie3DChart>
        <c:varyColors val="1"/>
        <c:ser>
          <c:idx val="0"/>
          <c:order val="0"/>
          <c:dPt>
            <c:idx val="0"/>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35C3-7543-BFF9-98305B72B8C3}"/>
              </c:ext>
            </c:extLst>
          </c:dPt>
          <c:dPt>
            <c:idx val="1"/>
            <c:bubble3D val="0"/>
            <c:spPr>
              <a:solidFill>
                <a:srgbClr val="00B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5C3-7543-BFF9-98305B72B8C3}"/>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CA27D75C-E1FE-0447-8C7D-BA363AEEDFDA}" type="CATEGORYNAME">
                      <a:rPr lang="en-US"/>
                      <a:pPr>
                        <a:defRPr/>
                      </a:pPr>
                      <a:t>[NOME CATEGORIA]</a:t>
                    </a:fld>
                    <a:r>
                      <a:rPr lang="en-US" baseline="0" dirty="0"/>
                      <a:t>,  </a:t>
                    </a:r>
                    <a:fld id="{DED3AD04-59F6-194B-8112-006DECF25177}" type="PERCENTAGE">
                      <a:rPr lang="en-US" baseline="0"/>
                      <a:pPr>
                        <a:defRPr/>
                      </a:pPr>
                      <a:t>[PERCENTUALE]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it-IT"/>
                </a:p>
              </c:tx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35C3-7543-BFF9-98305B72B8C3}"/>
                </c:ext>
              </c:extLst>
            </c:dLbl>
            <c:dLbl>
              <c:idx val="1"/>
              <c:layout>
                <c:manualLayout>
                  <c:x val="3.1783133917108589E-2"/>
                  <c:y val="0.14123940356935327"/>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rgbClr val="0432FF"/>
                        </a:solidFill>
                        <a:latin typeface="+mn-lt"/>
                        <a:ea typeface="+mn-ea"/>
                        <a:cs typeface="+mn-cs"/>
                      </a:defRPr>
                    </a:pPr>
                    <a:fld id="{73CF9C3D-208A-CC44-A64A-D443F4496461}" type="CATEGORYNAME">
                      <a:rPr lang="en-US">
                        <a:solidFill>
                          <a:srgbClr val="0432FF"/>
                        </a:solidFill>
                      </a:rPr>
                      <a:pPr>
                        <a:defRPr>
                          <a:solidFill>
                            <a:srgbClr val="0432FF"/>
                          </a:solidFill>
                        </a:defRPr>
                      </a:pPr>
                      <a:t>[NOME CATEGORIA]</a:t>
                    </a:fld>
                    <a:r>
                      <a:rPr lang="en-US" baseline="0">
                        <a:solidFill>
                          <a:srgbClr val="0432FF"/>
                        </a:solidFill>
                      </a:rPr>
                      <a:t>;  </a:t>
                    </a:r>
                    <a:fld id="{6257296B-8A6B-EB46-8361-E1FFE7FF8FCB}" type="PERCENTAGE">
                      <a:rPr lang="en-US" baseline="0">
                        <a:solidFill>
                          <a:srgbClr val="0432FF"/>
                        </a:solidFill>
                      </a:rPr>
                      <a:pPr>
                        <a:defRPr>
                          <a:solidFill>
                            <a:srgbClr val="0432FF"/>
                          </a:solidFill>
                        </a:defRPr>
                      </a:pPr>
                      <a:t>[PERCENTUALE]</a:t>
                    </a:fld>
                    <a:endParaRPr lang="en-US" baseline="0">
                      <a:solidFill>
                        <a:srgbClr val="0432FF"/>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0432FF"/>
                      </a:solidFill>
                      <a:latin typeface="+mn-lt"/>
                      <a:ea typeface="+mn-ea"/>
                      <a:cs typeface="+mn-cs"/>
                    </a:defRPr>
                  </a:pPr>
                  <a:endParaRPr lang="it-IT"/>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C3-7543-BFF9-98305B72B8C3}"/>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Foglio1!$B$26:$B$27</c:f>
              <c:strCache>
                <c:ptCount val="2"/>
                <c:pt idx="0">
                  <c:v>insucc.</c:v>
                </c:pt>
                <c:pt idx="1">
                  <c:v>succ.</c:v>
                </c:pt>
              </c:strCache>
            </c:strRef>
          </c:cat>
          <c:val>
            <c:numRef>
              <c:f>Foglio1!$C$26:$C$27</c:f>
              <c:numCache>
                <c:formatCode>0%</c:formatCode>
                <c:ptCount val="2"/>
                <c:pt idx="0">
                  <c:v>0.35</c:v>
                </c:pt>
                <c:pt idx="1">
                  <c:v>0.65</c:v>
                </c:pt>
              </c:numCache>
            </c:numRef>
          </c:val>
          <c:extLst>
            <c:ext xmlns:c16="http://schemas.microsoft.com/office/drawing/2014/chart" uri="{C3380CC4-5D6E-409C-BE32-E72D297353CC}">
              <c16:uniqueId val="{00000002-35C3-7543-BFF9-98305B72B8C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it-IT"/>
              <a:t>Rischio MACE</a:t>
            </a:r>
          </a:p>
        </c:rich>
      </c:tx>
      <c:layout>
        <c:manualLayout>
          <c:xMode val="edge"/>
          <c:yMode val="edge"/>
          <c:x val="0.39693279440247126"/>
          <c:y val="0.15257617462296466"/>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it-IT"/>
        </a:p>
      </c:txPr>
    </c:title>
    <c:autoTitleDeleted val="0"/>
    <c:plotArea>
      <c:layout>
        <c:manualLayout>
          <c:layoutTarget val="inner"/>
          <c:xMode val="edge"/>
          <c:yMode val="edge"/>
          <c:x val="0.1035775792623506"/>
          <c:y val="0.14109488158844721"/>
          <c:w val="0.87159061224681333"/>
          <c:h val="0.80154947548941979"/>
        </c:manualLayout>
      </c:layout>
      <c:barChart>
        <c:barDir val="col"/>
        <c:grouping val="clustered"/>
        <c:varyColors val="0"/>
        <c:ser>
          <c:idx val="0"/>
          <c:order val="0"/>
          <c:spPr>
            <a:gradFill rotWithShape="1">
              <a:gsLst>
                <a:gs pos="0">
                  <a:schemeClr val="accent1">
                    <a:tint val="96000"/>
                    <a:satMod val="100000"/>
                    <a:lumMod val="104000"/>
                  </a:schemeClr>
                </a:gs>
                <a:gs pos="78000">
                  <a:schemeClr val="accent1">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invertIfNegative val="0"/>
          <c:dPt>
            <c:idx val="2"/>
            <c:invertIfNegative val="0"/>
            <c:bubble3D val="0"/>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scene3d>
              <a:sp3d>
                <a:bevelT w="25400" h="12700"/>
              </a:sp3d>
            </c:spPr>
            <c:extLst>
              <c:ext xmlns:c16="http://schemas.microsoft.com/office/drawing/2014/chart" uri="{C3380CC4-5D6E-409C-BE32-E72D297353CC}">
                <c16:uniqueId val="{00000001-995D-5342-A81F-32F6A6D5BA3D}"/>
              </c:ext>
            </c:extLst>
          </c:dPt>
          <c:dPt>
            <c:idx val="3"/>
            <c:invertIfNegative val="0"/>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scene3d>
              <a:sp3d>
                <a:bevelT w="25400" h="12700"/>
              </a:sp3d>
            </c:spPr>
            <c:extLst>
              <c:ext xmlns:c16="http://schemas.microsoft.com/office/drawing/2014/chart" uri="{C3380CC4-5D6E-409C-BE32-E72D297353CC}">
                <c16:uniqueId val="{00000003-995D-5342-A81F-32F6A6D5BA3D}"/>
              </c:ext>
            </c:extLst>
          </c:dPt>
          <c:dLbls>
            <c:dLbl>
              <c:idx val="0"/>
              <c:delete val="1"/>
              <c:extLst>
                <c:ext xmlns:c15="http://schemas.microsoft.com/office/drawing/2012/chart" uri="{CE6537A1-D6FC-4f65-9D91-7224C49458BB}"/>
                <c:ext xmlns:c16="http://schemas.microsoft.com/office/drawing/2014/chart" uri="{C3380CC4-5D6E-409C-BE32-E72D297353CC}">
                  <c16:uniqueId val="{00000004-995D-5342-A81F-32F6A6D5BA3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Foglio1!$A$2:$A$5</c:f>
              <c:strCache>
                <c:ptCount val="4"/>
                <c:pt idx="0">
                  <c:v>Sulf</c:v>
                </c:pt>
                <c:pt idx="1">
                  <c:v>DPP4</c:v>
                </c:pt>
                <c:pt idx="2">
                  <c:v>SGLT2</c:v>
                </c:pt>
                <c:pt idx="3">
                  <c:v>GLP1</c:v>
                </c:pt>
              </c:strCache>
            </c:strRef>
          </c:cat>
          <c:val>
            <c:numRef>
              <c:f>Foglio1!$D$2:$D$5</c:f>
              <c:numCache>
                <c:formatCode>0.0%</c:formatCode>
                <c:ptCount val="4"/>
                <c:pt idx="0">
                  <c:v>0</c:v>
                </c:pt>
                <c:pt idx="1">
                  <c:v>-0.16200000000000003</c:v>
                </c:pt>
                <c:pt idx="2">
                  <c:v>-0.24</c:v>
                </c:pt>
                <c:pt idx="3">
                  <c:v>-0.26600000000000001</c:v>
                </c:pt>
              </c:numCache>
            </c:numRef>
          </c:val>
          <c:extLst>
            <c:ext xmlns:c16="http://schemas.microsoft.com/office/drawing/2014/chart" uri="{C3380CC4-5D6E-409C-BE32-E72D297353CC}">
              <c16:uniqueId val="{00000005-995D-5342-A81F-32F6A6D5BA3D}"/>
            </c:ext>
          </c:extLst>
        </c:ser>
        <c:dLbls>
          <c:showLegendKey val="0"/>
          <c:showVal val="0"/>
          <c:showCatName val="0"/>
          <c:showSerName val="0"/>
          <c:showPercent val="0"/>
          <c:showBubbleSize val="0"/>
        </c:dLbls>
        <c:gapWidth val="100"/>
        <c:overlap val="-24"/>
        <c:axId val="628223552"/>
        <c:axId val="625373344"/>
      </c:barChart>
      <c:catAx>
        <c:axId val="6282235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625373344"/>
        <c:crosses val="autoZero"/>
        <c:auto val="1"/>
        <c:lblAlgn val="ctr"/>
        <c:lblOffset val="100"/>
        <c:noMultiLvlLbl val="0"/>
      </c:catAx>
      <c:valAx>
        <c:axId val="625373344"/>
        <c:scaling>
          <c:orientation val="minMax"/>
          <c:max val="0.1"/>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6282235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it-IT"/>
              <a:t>Costo medio annuo complessivo </a:t>
            </a:r>
          </a:p>
          <a:p>
            <a:pPr>
              <a:defRPr/>
            </a:pPr>
            <a:r>
              <a:rPr lang="it-IT"/>
              <a:t>(escluso costo terapia farmacologica)</a:t>
            </a:r>
          </a:p>
        </c:rich>
      </c:tx>
      <c:layout>
        <c:manualLayout>
          <c:xMode val="edge"/>
          <c:yMode val="edge"/>
          <c:x val="0.18137688982267258"/>
          <c:y val="1.7221840259617309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rgbClr val="00B05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1-EA19-EB4B-9F0D-106F96A180E9}"/>
              </c:ext>
            </c:extLst>
          </c:dPt>
          <c:dPt>
            <c:idx val="1"/>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EA19-EB4B-9F0D-106F96A180E9}"/>
              </c:ext>
            </c:extLst>
          </c:dPt>
          <c:dPt>
            <c:idx val="2"/>
            <c:invertIfNegative val="0"/>
            <c:bubble3D val="0"/>
            <c:spPr>
              <a:solidFill>
                <a:srgbClr val="C000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5-EA19-EB4B-9F0D-106F96A180E9}"/>
              </c:ext>
            </c:extLst>
          </c:dPt>
          <c:dPt>
            <c:idx val="3"/>
            <c:invertIfNegative val="0"/>
            <c:bubble3D val="0"/>
            <c:spPr>
              <a:solidFill>
                <a:srgbClr val="FFFF0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6-D2D4-4B7F-AC97-DCF2177B2B0E}"/>
              </c:ext>
            </c:extLst>
          </c:dPt>
          <c:dLbls>
            <c:dLbl>
              <c:idx val="3"/>
              <c:layout>
                <c:manualLayout>
                  <c:x val="0"/>
                  <c:y val="6.6388888888888789E-2"/>
                </c:manualLayout>
              </c:layout>
              <c:spPr>
                <a:noFill/>
                <a:ln>
                  <a:solidFill>
                    <a:schemeClr val="tx1"/>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D4-4B7F-AC97-DCF2177B2B0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Foglio2!$A$3:$A$6</c:f>
              <c:strCache>
                <c:ptCount val="4"/>
                <c:pt idx="0">
                  <c:v>Sulf</c:v>
                </c:pt>
                <c:pt idx="1">
                  <c:v>DDP4</c:v>
                </c:pt>
                <c:pt idx="2">
                  <c:v>GLP1</c:v>
                </c:pt>
                <c:pt idx="3">
                  <c:v>SGLT2</c:v>
                </c:pt>
              </c:strCache>
            </c:strRef>
          </c:cat>
          <c:val>
            <c:numRef>
              <c:f>Foglio2!$B$3:$B$6</c:f>
              <c:numCache>
                <c:formatCode>#,##0\ "€"</c:formatCode>
                <c:ptCount val="4"/>
                <c:pt idx="0">
                  <c:v>2256</c:v>
                </c:pt>
                <c:pt idx="1">
                  <c:v>2175</c:v>
                </c:pt>
                <c:pt idx="2">
                  <c:v>2083</c:v>
                </c:pt>
                <c:pt idx="3">
                  <c:v>1999</c:v>
                </c:pt>
              </c:numCache>
            </c:numRef>
          </c:val>
          <c:extLst>
            <c:ext xmlns:c16="http://schemas.microsoft.com/office/drawing/2014/chart" uri="{C3380CC4-5D6E-409C-BE32-E72D297353CC}">
              <c16:uniqueId val="{00000006-EA19-EB4B-9F0D-106F96A180E9}"/>
            </c:ext>
          </c:extLst>
        </c:ser>
        <c:dLbls>
          <c:dLblPos val="inEnd"/>
          <c:showLegendKey val="0"/>
          <c:showVal val="1"/>
          <c:showCatName val="0"/>
          <c:showSerName val="0"/>
          <c:showPercent val="0"/>
          <c:showBubbleSize val="0"/>
        </c:dLbls>
        <c:gapWidth val="65"/>
        <c:axId val="592918416"/>
        <c:axId val="560254240"/>
      </c:barChart>
      <c:catAx>
        <c:axId val="5929184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it-IT"/>
          </a:p>
        </c:txPr>
        <c:crossAx val="560254240"/>
        <c:crosses val="autoZero"/>
        <c:auto val="1"/>
        <c:lblAlgn val="ctr"/>
        <c:lblOffset val="100"/>
        <c:noMultiLvlLbl val="0"/>
      </c:catAx>
      <c:valAx>
        <c:axId val="5602542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it-IT"/>
                  <a:t>costo medio annuo (€)</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it-IT"/>
            </a:p>
          </c:txPr>
        </c:title>
        <c:numFmt formatCode="#,##0\ &quot;€&quot;" sourceLinked="0"/>
        <c:majorTickMark val="none"/>
        <c:minorTickMark val="none"/>
        <c:tickLblPos val="nextTo"/>
        <c:crossAx val="5929184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it-IT" sz="1800" dirty="0"/>
              <a:t>Variazione </a:t>
            </a:r>
            <a:r>
              <a:rPr lang="it-IT" sz="1800" dirty="0" smtClean="0"/>
              <a:t>spesa </a:t>
            </a:r>
            <a:r>
              <a:rPr lang="it-IT" sz="1800" dirty="0"/>
              <a:t>ausili per misurazione glicemia </a:t>
            </a:r>
            <a:r>
              <a:rPr lang="it-IT" sz="1800" dirty="0" smtClean="0"/>
              <a:t>2018-2020</a:t>
            </a:r>
            <a:endParaRPr lang="it-IT" sz="1800" dirty="0"/>
          </a:p>
        </c:rich>
      </c:tx>
      <c:layout>
        <c:manualLayout>
          <c:xMode val="edge"/>
          <c:yMode val="edge"/>
          <c:x val="0.12854714478255463"/>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it-IT"/>
        </a:p>
      </c:txPr>
    </c:title>
    <c:autoTitleDeleted val="0"/>
    <c:plotArea>
      <c:layout>
        <c:manualLayout>
          <c:layoutTarget val="inner"/>
          <c:xMode val="edge"/>
          <c:yMode val="edge"/>
          <c:x val="0.10571264303893538"/>
          <c:y val="0.27664483239133297"/>
          <c:w val="0.86572455068272669"/>
          <c:h val="0.6041324106549899"/>
        </c:manualLayout>
      </c:layout>
      <c:barChart>
        <c:barDir val="col"/>
        <c:grouping val="clustered"/>
        <c:varyColors val="0"/>
        <c:ser>
          <c:idx val="0"/>
          <c:order val="0"/>
          <c:tx>
            <c:v>2018 vs 2019</c:v>
          </c:tx>
          <c:spPr>
            <a:gradFill rotWithShape="1">
              <a:gsLst>
                <a:gs pos="0">
                  <a:schemeClr val="accent1">
                    <a:tint val="96000"/>
                    <a:satMod val="100000"/>
                    <a:lumMod val="104000"/>
                  </a:schemeClr>
                </a:gs>
                <a:gs pos="78000">
                  <a:schemeClr val="accent1">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Foglio2!$K$4:$L$4</c:f>
              <c:strCache>
                <c:ptCount val="2"/>
                <c:pt idx="0">
                  <c:v>Δ n. ricette</c:v>
                </c:pt>
                <c:pt idx="1">
                  <c:v>Δ spesa pro-capite pesata</c:v>
                </c:pt>
              </c:strCache>
            </c:strRef>
          </c:cat>
          <c:val>
            <c:numRef>
              <c:f>Foglio2!$K$5:$L$5</c:f>
              <c:numCache>
                <c:formatCode>0.0%</c:formatCode>
                <c:ptCount val="2"/>
                <c:pt idx="0">
                  <c:v>-4.5999999999999999E-2</c:v>
                </c:pt>
                <c:pt idx="1">
                  <c:v>-5.6000000000000001E-2</c:v>
                </c:pt>
              </c:numCache>
            </c:numRef>
          </c:val>
          <c:extLst>
            <c:ext xmlns:c16="http://schemas.microsoft.com/office/drawing/2014/chart" uri="{C3380CC4-5D6E-409C-BE32-E72D297353CC}">
              <c16:uniqueId val="{00000000-90D7-8649-909D-EB786A0AC27F}"/>
            </c:ext>
          </c:extLst>
        </c:ser>
        <c:ser>
          <c:idx val="1"/>
          <c:order val="1"/>
          <c:tx>
            <c:v>2019 vs 2020</c:v>
          </c:tx>
          <c:spPr>
            <a:gradFill rotWithShape="1">
              <a:gsLst>
                <a:gs pos="0">
                  <a:schemeClr val="accent2">
                    <a:tint val="96000"/>
                    <a:satMod val="100000"/>
                    <a:lumMod val="104000"/>
                  </a:schemeClr>
                </a:gs>
                <a:gs pos="78000">
                  <a:schemeClr val="accent2">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Foglio2!$K$4:$L$4</c:f>
              <c:strCache>
                <c:ptCount val="2"/>
                <c:pt idx="0">
                  <c:v>Δ n. ricette</c:v>
                </c:pt>
                <c:pt idx="1">
                  <c:v>Δ spesa pro-capite pesata</c:v>
                </c:pt>
              </c:strCache>
            </c:strRef>
          </c:cat>
          <c:val>
            <c:numRef>
              <c:f>Foglio2!$K$6:$L$6</c:f>
              <c:numCache>
                <c:formatCode>0.0%</c:formatCode>
                <c:ptCount val="2"/>
                <c:pt idx="0">
                  <c:v>-0.106</c:v>
                </c:pt>
                <c:pt idx="1">
                  <c:v>-0.11899999999999999</c:v>
                </c:pt>
              </c:numCache>
            </c:numRef>
          </c:val>
          <c:extLst>
            <c:ext xmlns:c16="http://schemas.microsoft.com/office/drawing/2014/chart" uri="{C3380CC4-5D6E-409C-BE32-E72D297353CC}">
              <c16:uniqueId val="{00000001-90D7-8649-909D-EB786A0AC27F}"/>
            </c:ext>
          </c:extLst>
        </c:ser>
        <c:dLbls>
          <c:showLegendKey val="0"/>
          <c:showVal val="0"/>
          <c:showCatName val="0"/>
          <c:showSerName val="0"/>
          <c:showPercent val="0"/>
          <c:showBubbleSize val="0"/>
        </c:dLbls>
        <c:gapWidth val="100"/>
        <c:overlap val="-24"/>
        <c:axId val="642217792"/>
        <c:axId val="591444160"/>
      </c:barChart>
      <c:catAx>
        <c:axId val="642217792"/>
        <c:scaling>
          <c:orientation val="minMax"/>
        </c:scaling>
        <c:delete val="0"/>
        <c:axPos val="b"/>
        <c:numFmt formatCode="General" sourceLinked="1"/>
        <c:majorTickMark val="none"/>
        <c:minorTickMark val="none"/>
        <c:tickLblPos val="high"/>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591444160"/>
        <c:crosses val="autoZero"/>
        <c:auto val="1"/>
        <c:lblAlgn val="ctr"/>
        <c:lblOffset val="100"/>
        <c:noMultiLvlLbl val="0"/>
      </c:catAx>
      <c:valAx>
        <c:axId val="591444160"/>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64221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it-IT" sz="1800" dirty="0"/>
              <a:t>Spesa pro-capite </a:t>
            </a:r>
            <a:r>
              <a:rPr lang="it-IT" sz="1800" dirty="0" smtClean="0"/>
              <a:t>pesata</a:t>
            </a:r>
          </a:p>
          <a:p>
            <a:pPr>
              <a:defRPr/>
            </a:pPr>
            <a:r>
              <a:rPr lang="it-IT" sz="1800" dirty="0" smtClean="0"/>
              <a:t> 2018-2020</a:t>
            </a:r>
            <a:endParaRPr lang="it-IT" sz="1800"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it-IT"/>
        </a:p>
      </c:txPr>
    </c:title>
    <c:autoTitleDeleted val="0"/>
    <c:plotArea>
      <c:layout/>
      <c:barChart>
        <c:barDir val="col"/>
        <c:grouping val="clustered"/>
        <c:varyColors val="0"/>
        <c:ser>
          <c:idx val="0"/>
          <c:order val="0"/>
          <c:tx>
            <c:v>ASUGI</c:v>
          </c:tx>
          <c:spPr>
            <a:solidFill>
              <a:srgbClr val="00B050"/>
            </a:solidFill>
            <a:ln>
              <a:noFill/>
            </a:ln>
            <a:effectLst/>
            <a:scene3d>
              <a:camera prst="orthographicFront">
                <a:rot lat="0" lon="0" rev="0"/>
              </a:camera>
              <a:lightRig rig="threePt" dir="t"/>
            </a:scene3d>
            <a:sp3d>
              <a:bevelT w="25400" h="12700"/>
            </a:sp3d>
          </c:spPr>
          <c:invertIfNegative val="0"/>
          <c:dPt>
            <c:idx val="0"/>
            <c:invertIfNegative val="0"/>
            <c:bubble3D val="0"/>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scene3d>
              <a:sp3d>
                <a:bevelT w="25400" h="12700"/>
              </a:sp3d>
            </c:spPr>
            <c:extLst>
              <c:ext xmlns:c16="http://schemas.microsoft.com/office/drawing/2014/chart" uri="{C3380CC4-5D6E-409C-BE32-E72D297353CC}">
                <c16:uniqueId val="{00000001-D813-C845-A52F-440F64389C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Foglio2!$K$43:$M$43</c:f>
              <c:numCache>
                <c:formatCode>General</c:formatCode>
                <c:ptCount val="3"/>
                <c:pt idx="0">
                  <c:v>2018</c:v>
                </c:pt>
                <c:pt idx="1">
                  <c:v>2019</c:v>
                </c:pt>
                <c:pt idx="2">
                  <c:v>2020</c:v>
                </c:pt>
              </c:numCache>
            </c:numRef>
          </c:cat>
          <c:val>
            <c:numRef>
              <c:f>Foglio2!$K$44:$M$44</c:f>
              <c:numCache>
                <c:formatCode>#,##0.0\ "€"</c:formatCode>
                <c:ptCount val="3"/>
                <c:pt idx="0">
                  <c:v>6.92</c:v>
                </c:pt>
                <c:pt idx="1">
                  <c:v>6.66</c:v>
                </c:pt>
                <c:pt idx="2">
                  <c:v>5.99</c:v>
                </c:pt>
              </c:numCache>
            </c:numRef>
          </c:val>
          <c:extLst>
            <c:ext xmlns:c16="http://schemas.microsoft.com/office/drawing/2014/chart" uri="{C3380CC4-5D6E-409C-BE32-E72D297353CC}">
              <c16:uniqueId val="{00000002-D813-C845-A52F-440F64389C7C}"/>
            </c:ext>
          </c:extLst>
        </c:ser>
        <c:ser>
          <c:idx val="1"/>
          <c:order val="1"/>
          <c:tx>
            <c:v>Azienda 1</c:v>
          </c:tx>
          <c:spPr>
            <a:solidFill>
              <a:schemeClr val="tx2">
                <a:lumMod val="75000"/>
              </a:schemeClr>
            </a:solidFill>
            <a:ln>
              <a:solidFill>
                <a:schemeClr val="tx1"/>
              </a:solid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Foglio2!$K$43:$M$43</c:f>
              <c:numCache>
                <c:formatCode>General</c:formatCode>
                <c:ptCount val="3"/>
                <c:pt idx="0">
                  <c:v>2018</c:v>
                </c:pt>
                <c:pt idx="1">
                  <c:v>2019</c:v>
                </c:pt>
                <c:pt idx="2">
                  <c:v>2020</c:v>
                </c:pt>
              </c:numCache>
            </c:numRef>
          </c:cat>
          <c:val>
            <c:numRef>
              <c:f>Foglio2!$K$45:$M$45</c:f>
              <c:numCache>
                <c:formatCode>#,##0.0\ "€"</c:formatCode>
                <c:ptCount val="3"/>
                <c:pt idx="0">
                  <c:v>7.03</c:v>
                </c:pt>
                <c:pt idx="1">
                  <c:v>6.94</c:v>
                </c:pt>
                <c:pt idx="2">
                  <c:v>6.48</c:v>
                </c:pt>
              </c:numCache>
            </c:numRef>
          </c:val>
          <c:extLst>
            <c:ext xmlns:c16="http://schemas.microsoft.com/office/drawing/2014/chart" uri="{C3380CC4-5D6E-409C-BE32-E72D297353CC}">
              <c16:uniqueId val="{00000003-D813-C845-A52F-440F64389C7C}"/>
            </c:ext>
          </c:extLst>
        </c:ser>
        <c:ser>
          <c:idx val="2"/>
          <c:order val="2"/>
          <c:tx>
            <c:v>Azienda 2</c:v>
          </c:tx>
          <c:spPr>
            <a:solidFill>
              <a:srgbClr val="FF9900"/>
            </a:soli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Foglio2!$K$43:$M$43</c:f>
              <c:numCache>
                <c:formatCode>General</c:formatCode>
                <c:ptCount val="3"/>
                <c:pt idx="0">
                  <c:v>2018</c:v>
                </c:pt>
                <c:pt idx="1">
                  <c:v>2019</c:v>
                </c:pt>
                <c:pt idx="2">
                  <c:v>2020</c:v>
                </c:pt>
              </c:numCache>
            </c:numRef>
          </c:cat>
          <c:val>
            <c:numRef>
              <c:f>Foglio2!$K$46:$M$46</c:f>
              <c:numCache>
                <c:formatCode>#,##0.0\ "€"</c:formatCode>
                <c:ptCount val="3"/>
                <c:pt idx="0">
                  <c:v>6.92</c:v>
                </c:pt>
                <c:pt idx="1">
                  <c:v>6.61</c:v>
                </c:pt>
                <c:pt idx="2">
                  <c:v>6.25</c:v>
                </c:pt>
              </c:numCache>
            </c:numRef>
          </c:val>
          <c:extLst>
            <c:ext xmlns:c16="http://schemas.microsoft.com/office/drawing/2014/chart" uri="{C3380CC4-5D6E-409C-BE32-E72D297353CC}">
              <c16:uniqueId val="{00000004-D813-C845-A52F-440F64389C7C}"/>
            </c:ext>
          </c:extLst>
        </c:ser>
        <c:dLbls>
          <c:dLblPos val="outEnd"/>
          <c:showLegendKey val="0"/>
          <c:showVal val="1"/>
          <c:showCatName val="0"/>
          <c:showSerName val="0"/>
          <c:showPercent val="0"/>
          <c:showBubbleSize val="0"/>
        </c:dLbls>
        <c:gapWidth val="100"/>
        <c:overlap val="-24"/>
        <c:axId val="643037584"/>
        <c:axId val="643089536"/>
      </c:barChart>
      <c:catAx>
        <c:axId val="6430375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643089536"/>
        <c:crosses val="autoZero"/>
        <c:auto val="1"/>
        <c:lblAlgn val="ctr"/>
        <c:lblOffset val="100"/>
        <c:noMultiLvlLbl val="0"/>
      </c:catAx>
      <c:valAx>
        <c:axId val="64308953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it-IT"/>
                  <a:t>Spesa pro-capite pesata</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it-IT"/>
            </a:p>
          </c:txPr>
        </c:title>
        <c:numFmt formatCode="#,##0.0\ &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6430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it-IT"/>
              <a:t> Costi complessivi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it-IT"/>
        </a:p>
      </c:txPr>
    </c:title>
    <c:autoTitleDeleted val="0"/>
    <c:plotArea>
      <c:layout>
        <c:manualLayout>
          <c:layoutTarget val="inner"/>
          <c:xMode val="edge"/>
          <c:yMode val="edge"/>
          <c:x val="1.3303769401330377E-2"/>
          <c:y val="0.17248024750761096"/>
          <c:w val="0.96747967479674801"/>
          <c:h val="0.80239125449124682"/>
        </c:manualLayout>
      </c:layout>
      <c:barChart>
        <c:barDir val="col"/>
        <c:grouping val="stacked"/>
        <c:varyColors val="0"/>
        <c:ser>
          <c:idx val="0"/>
          <c:order val="0"/>
          <c:spPr>
            <a:gradFill rotWithShape="1">
              <a:gsLst>
                <a:gs pos="0">
                  <a:schemeClr val="accent1">
                    <a:tint val="96000"/>
                    <a:satMod val="100000"/>
                    <a:lumMod val="104000"/>
                  </a:schemeClr>
                </a:gs>
                <a:gs pos="78000">
                  <a:schemeClr val="accent1">
                    <a:shade val="100000"/>
                    <a:satMod val="110000"/>
                    <a:lumMod val="100000"/>
                  </a:schemeClr>
                </a:gs>
              </a:gsLst>
              <a:lin ang="5400000" scaled="0"/>
            </a:gradFill>
            <a:ln>
              <a:noFill/>
            </a:ln>
            <a:effectLst>
              <a:outerShdw blurRad="40000" dist="23000" dir="5400000" rotWithShape="0">
                <a:schemeClr val="bg1">
                  <a:alpha val="35000"/>
                </a:schemeClr>
              </a:outerShdw>
            </a:effectLst>
            <a:scene3d>
              <a:camera prst="orthographicFront">
                <a:rot lat="0" lon="0" rev="0"/>
              </a:camera>
              <a:lightRig rig="threePt" dir="t"/>
            </a:scene3d>
            <a:sp3d>
              <a:bevelT w="25400" h="12700"/>
            </a:sp3d>
          </c:spPr>
          <c:invertIfNegative val="0"/>
          <c:dPt>
            <c:idx val="0"/>
            <c:invertIfNegative val="0"/>
            <c:bubble3D val="0"/>
            <c:spPr>
              <a:solidFill>
                <a:srgbClr val="00B050"/>
              </a:solidFill>
              <a:ln>
                <a:noFill/>
              </a:ln>
              <a:effectLst>
                <a:outerShdw blurRad="40000" dist="23000" dir="5400000" rotWithShape="0">
                  <a:schemeClr val="bg1">
                    <a:alpha val="35000"/>
                  </a:schemeClr>
                </a:outerShdw>
              </a:effectLst>
              <a:scene3d>
                <a:camera prst="orthographicFront">
                  <a:rot lat="0" lon="0" rev="0"/>
                </a:camera>
                <a:lightRig rig="threePt" dir="t"/>
              </a:scene3d>
              <a:sp3d>
                <a:bevelT w="25400" h="12700"/>
              </a:sp3d>
            </c:spPr>
            <c:extLst>
              <c:ext xmlns:c16="http://schemas.microsoft.com/office/drawing/2014/chart" uri="{C3380CC4-5D6E-409C-BE32-E72D297353CC}">
                <c16:uniqueId val="{00000001-CE6E-4C2F-8966-4D80C6814222}"/>
              </c:ext>
            </c:extLst>
          </c:dPt>
          <c:dPt>
            <c:idx val="1"/>
            <c:invertIfNegative val="0"/>
            <c:bubble3D val="0"/>
            <c:extLst>
              <c:ext xmlns:c16="http://schemas.microsoft.com/office/drawing/2014/chart" uri="{C3380CC4-5D6E-409C-BE32-E72D297353CC}">
                <c16:uniqueId val="{00000003-CE6E-4C2F-8966-4D80C6814222}"/>
              </c:ext>
            </c:extLst>
          </c:dPt>
          <c:dPt>
            <c:idx val="2"/>
            <c:invertIfNegative val="0"/>
            <c:bubble3D val="0"/>
            <c:spPr>
              <a:noFill/>
              <a:ln>
                <a:noFill/>
              </a:ln>
              <a:effectLst>
                <a:outerShdw blurRad="40000" dist="23000" dir="5400000" rotWithShape="0">
                  <a:schemeClr val="bg1">
                    <a:alpha val="35000"/>
                  </a:schemeClr>
                </a:outerShdw>
              </a:effectLst>
            </c:spPr>
            <c:extLst>
              <c:ext xmlns:c16="http://schemas.microsoft.com/office/drawing/2014/chart" uri="{C3380CC4-5D6E-409C-BE32-E72D297353CC}">
                <c16:uniqueId val="{00000005-CE6E-4C2F-8966-4D80C6814222}"/>
              </c:ext>
            </c:extLst>
          </c:dPt>
          <c:dPt>
            <c:idx val="3"/>
            <c:invertIfNegative val="0"/>
            <c:bubble3D val="0"/>
            <c:spPr>
              <a:noFill/>
              <a:ln>
                <a:noFill/>
              </a:ln>
              <a:effectLst>
                <a:outerShdw blurRad="40000" dist="23000" dir="5400000" rotWithShape="0">
                  <a:schemeClr val="bg1">
                    <a:alpha val="35000"/>
                  </a:schemeClr>
                </a:outerShdw>
              </a:effectLst>
            </c:spPr>
            <c:extLst>
              <c:ext xmlns:c16="http://schemas.microsoft.com/office/drawing/2014/chart" uri="{C3380CC4-5D6E-409C-BE32-E72D297353CC}">
                <c16:uniqueId val="{00000007-CE6E-4C2F-8966-4D80C6814222}"/>
              </c:ext>
            </c:extLst>
          </c:dPt>
          <c:dPt>
            <c:idx val="4"/>
            <c:invertIfNegative val="0"/>
            <c:bubble3D val="0"/>
            <c:spPr>
              <a:noFill/>
              <a:ln>
                <a:noFill/>
              </a:ln>
              <a:effectLst>
                <a:outerShdw blurRad="40000" dist="23000" dir="5400000" rotWithShape="0">
                  <a:schemeClr val="bg1">
                    <a:alpha val="35000"/>
                  </a:schemeClr>
                </a:outerShdw>
              </a:effectLst>
            </c:spPr>
            <c:extLst>
              <c:ext xmlns:c16="http://schemas.microsoft.com/office/drawing/2014/chart" uri="{C3380CC4-5D6E-409C-BE32-E72D297353CC}">
                <c16:uniqueId val="{00000009-CE6E-4C2F-8966-4D80C6814222}"/>
              </c:ext>
            </c:extLst>
          </c:dPt>
          <c:cat>
            <c:strRef>
              <c:f>Foglio1!$B$16:$B$20</c:f>
              <c:strCache>
                <c:ptCount val="5"/>
                <c:pt idx="0">
                  <c:v>farmaco</c:v>
                </c:pt>
                <c:pt idx="1">
                  <c:v>MACE</c:v>
                </c:pt>
                <c:pt idx="2">
                  <c:v>automonitoraggio glicemico</c:v>
                </c:pt>
                <c:pt idx="3">
                  <c:v>ipoglicemie</c:v>
                </c:pt>
                <c:pt idx="4">
                  <c:v>visite</c:v>
                </c:pt>
              </c:strCache>
            </c:strRef>
          </c:cat>
          <c:val>
            <c:numRef>
              <c:f>Foglio1!$C$16:$C$20</c:f>
              <c:numCache>
                <c:formatCode>General</c:formatCode>
                <c:ptCount val="5"/>
                <c:pt idx="0">
                  <c:v>-100</c:v>
                </c:pt>
                <c:pt idx="1">
                  <c:v>-45</c:v>
                </c:pt>
                <c:pt idx="2">
                  <c:v>-45</c:v>
                </c:pt>
                <c:pt idx="3">
                  <c:v>-45</c:v>
                </c:pt>
                <c:pt idx="4">
                  <c:v>-45</c:v>
                </c:pt>
              </c:numCache>
            </c:numRef>
          </c:val>
          <c:extLst>
            <c:ext xmlns:c16="http://schemas.microsoft.com/office/drawing/2014/chart" uri="{C3380CC4-5D6E-409C-BE32-E72D297353CC}">
              <c16:uniqueId val="{0000000A-CE6E-4C2F-8966-4D80C6814222}"/>
            </c:ext>
          </c:extLst>
        </c:ser>
        <c:ser>
          <c:idx val="1"/>
          <c:order val="1"/>
          <c:spPr>
            <a:gradFill rotWithShape="1">
              <a:gsLst>
                <a:gs pos="0">
                  <a:schemeClr val="accent2">
                    <a:tint val="96000"/>
                    <a:satMod val="100000"/>
                    <a:lumMod val="104000"/>
                  </a:schemeClr>
                </a:gs>
                <a:gs pos="78000">
                  <a:schemeClr val="accent2">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invertIfNegative val="0"/>
          <c:dPt>
            <c:idx val="2"/>
            <c:invertIfNegative val="0"/>
            <c:bubble3D val="0"/>
            <c:extLst>
              <c:ext xmlns:c16="http://schemas.microsoft.com/office/drawing/2014/chart" uri="{C3380CC4-5D6E-409C-BE32-E72D297353CC}">
                <c16:uniqueId val="{0000000C-CE6E-4C2F-8966-4D80C6814222}"/>
              </c:ext>
            </c:extLst>
          </c:dPt>
          <c:dPt>
            <c:idx val="3"/>
            <c:invertIfNegative val="0"/>
            <c:bubble3D val="0"/>
            <c:spPr>
              <a:noFill/>
              <a:ln>
                <a:noFill/>
              </a:ln>
              <a:effectLst>
                <a:outerShdw blurRad="40000" dist="23000" dir="5400000" rotWithShape="0">
                  <a:schemeClr val="bg1">
                    <a:alpha val="35000"/>
                  </a:schemeClr>
                </a:outerShdw>
              </a:effectLst>
            </c:spPr>
            <c:extLst>
              <c:ext xmlns:c16="http://schemas.microsoft.com/office/drawing/2014/chart" uri="{C3380CC4-5D6E-409C-BE32-E72D297353CC}">
                <c16:uniqueId val="{0000000E-CE6E-4C2F-8966-4D80C6814222}"/>
              </c:ext>
            </c:extLst>
          </c:dPt>
          <c:dPt>
            <c:idx val="4"/>
            <c:invertIfNegative val="0"/>
            <c:bubble3D val="0"/>
            <c:spPr>
              <a:noFill/>
              <a:ln>
                <a:noFill/>
              </a:ln>
              <a:effectLst>
                <a:outerShdw blurRad="40000" dist="23000" dir="5400000" rotWithShape="0">
                  <a:schemeClr val="bg1">
                    <a:alpha val="35000"/>
                  </a:schemeClr>
                </a:outerShdw>
              </a:effectLst>
            </c:spPr>
            <c:extLst>
              <c:ext xmlns:c16="http://schemas.microsoft.com/office/drawing/2014/chart" uri="{C3380CC4-5D6E-409C-BE32-E72D297353CC}">
                <c16:uniqueId val="{00000010-CE6E-4C2F-8966-4D80C6814222}"/>
              </c:ext>
            </c:extLst>
          </c:dPt>
          <c:cat>
            <c:strRef>
              <c:f>Foglio1!$B$16:$B$20</c:f>
              <c:strCache>
                <c:ptCount val="5"/>
                <c:pt idx="0">
                  <c:v>farmaco</c:v>
                </c:pt>
                <c:pt idx="1">
                  <c:v>MACE</c:v>
                </c:pt>
                <c:pt idx="2">
                  <c:v>automonitoraggio glicemico</c:v>
                </c:pt>
                <c:pt idx="3">
                  <c:v>ipoglicemie</c:v>
                </c:pt>
                <c:pt idx="4">
                  <c:v>visite</c:v>
                </c:pt>
              </c:strCache>
            </c:strRef>
          </c:cat>
          <c:val>
            <c:numRef>
              <c:f>Foglio1!$D$16:$D$20</c:f>
              <c:numCache>
                <c:formatCode>General</c:formatCode>
                <c:ptCount val="5"/>
                <c:pt idx="0">
                  <c:v>0</c:v>
                </c:pt>
                <c:pt idx="1">
                  <c:v>0</c:v>
                </c:pt>
                <c:pt idx="2">
                  <c:v>-35</c:v>
                </c:pt>
                <c:pt idx="3">
                  <c:v>-35</c:v>
                </c:pt>
                <c:pt idx="4">
                  <c:v>-35</c:v>
                </c:pt>
              </c:numCache>
            </c:numRef>
          </c:val>
          <c:extLst>
            <c:ext xmlns:c16="http://schemas.microsoft.com/office/drawing/2014/chart" uri="{C3380CC4-5D6E-409C-BE32-E72D297353CC}">
              <c16:uniqueId val="{00000011-CE6E-4C2F-8966-4D80C6814222}"/>
            </c:ext>
          </c:extLst>
        </c:ser>
        <c:ser>
          <c:idx val="2"/>
          <c:order val="2"/>
          <c:spPr>
            <a:solidFill>
              <a:srgbClr val="FFFF00"/>
            </a:solidFill>
            <a:ln>
              <a:noFill/>
            </a:ln>
            <a:effectLst/>
            <a:scene3d>
              <a:camera prst="orthographicFront">
                <a:rot lat="0" lon="0" rev="0"/>
              </a:camera>
              <a:lightRig rig="threePt" dir="t"/>
            </a:scene3d>
            <a:sp3d>
              <a:bevelT w="25400" h="12700"/>
            </a:sp3d>
          </c:spPr>
          <c:invertIfNegative val="0"/>
          <c:dPt>
            <c:idx val="3"/>
            <c:invertIfNegative val="0"/>
            <c:bubble3D val="0"/>
            <c:extLst>
              <c:ext xmlns:c16="http://schemas.microsoft.com/office/drawing/2014/chart" uri="{C3380CC4-5D6E-409C-BE32-E72D297353CC}">
                <c16:uniqueId val="{00000013-CE6E-4C2F-8966-4D80C6814222}"/>
              </c:ext>
            </c:extLst>
          </c:dPt>
          <c:dPt>
            <c:idx val="4"/>
            <c:invertIfNegative val="0"/>
            <c:bubble3D val="0"/>
            <c:spPr>
              <a:noFill/>
              <a:ln>
                <a:noFill/>
              </a:ln>
              <a:effectLst>
                <a:outerShdw blurRad="40000" dist="23000" dir="5400000" rotWithShape="0">
                  <a:schemeClr val="bg1">
                    <a:alpha val="35000"/>
                  </a:schemeClr>
                </a:outerShdw>
              </a:effectLst>
            </c:spPr>
            <c:extLst>
              <c:ext xmlns:c16="http://schemas.microsoft.com/office/drawing/2014/chart" uri="{C3380CC4-5D6E-409C-BE32-E72D297353CC}">
                <c16:uniqueId val="{00000015-CE6E-4C2F-8966-4D80C6814222}"/>
              </c:ext>
            </c:extLst>
          </c:dPt>
          <c:cat>
            <c:strRef>
              <c:f>Foglio1!$B$16:$B$20</c:f>
              <c:strCache>
                <c:ptCount val="5"/>
                <c:pt idx="0">
                  <c:v>farmaco</c:v>
                </c:pt>
                <c:pt idx="1">
                  <c:v>MACE</c:v>
                </c:pt>
                <c:pt idx="2">
                  <c:v>automonitoraggio glicemico</c:v>
                </c:pt>
                <c:pt idx="3">
                  <c:v>ipoglicemie</c:v>
                </c:pt>
                <c:pt idx="4">
                  <c:v>visite</c:v>
                </c:pt>
              </c:strCache>
            </c:strRef>
          </c:cat>
          <c:val>
            <c:numRef>
              <c:f>Foglio1!$E$16:$E$20</c:f>
              <c:numCache>
                <c:formatCode>General</c:formatCode>
                <c:ptCount val="5"/>
                <c:pt idx="0">
                  <c:v>0</c:v>
                </c:pt>
                <c:pt idx="1">
                  <c:v>0</c:v>
                </c:pt>
                <c:pt idx="2">
                  <c:v>0</c:v>
                </c:pt>
                <c:pt idx="3">
                  <c:v>-7</c:v>
                </c:pt>
                <c:pt idx="4">
                  <c:v>-7</c:v>
                </c:pt>
              </c:numCache>
            </c:numRef>
          </c:val>
          <c:extLst>
            <c:ext xmlns:c16="http://schemas.microsoft.com/office/drawing/2014/chart" uri="{C3380CC4-5D6E-409C-BE32-E72D297353CC}">
              <c16:uniqueId val="{00000016-CE6E-4C2F-8966-4D80C6814222}"/>
            </c:ext>
          </c:extLst>
        </c:ser>
        <c:ser>
          <c:idx val="3"/>
          <c:order val="3"/>
          <c:spPr>
            <a:gradFill rotWithShape="1">
              <a:gsLst>
                <a:gs pos="0">
                  <a:schemeClr val="accent4">
                    <a:tint val="96000"/>
                    <a:satMod val="100000"/>
                    <a:lumMod val="104000"/>
                  </a:schemeClr>
                </a:gs>
                <a:gs pos="78000">
                  <a:schemeClr val="accent4">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invertIfNegative val="0"/>
          <c:cat>
            <c:strRef>
              <c:f>Foglio1!$B$16:$B$20</c:f>
              <c:strCache>
                <c:ptCount val="5"/>
                <c:pt idx="0">
                  <c:v>farmaco</c:v>
                </c:pt>
                <c:pt idx="1">
                  <c:v>MACE</c:v>
                </c:pt>
                <c:pt idx="2">
                  <c:v>automonitoraggio glicemico</c:v>
                </c:pt>
                <c:pt idx="3">
                  <c:v>ipoglicemie</c:v>
                </c:pt>
                <c:pt idx="4">
                  <c:v>visite</c:v>
                </c:pt>
              </c:strCache>
            </c:strRef>
          </c:cat>
          <c:val>
            <c:numRef>
              <c:f>Foglio1!$F$16:$F$20</c:f>
              <c:numCache>
                <c:formatCode>General</c:formatCode>
                <c:ptCount val="5"/>
                <c:pt idx="0">
                  <c:v>0</c:v>
                </c:pt>
                <c:pt idx="1">
                  <c:v>0</c:v>
                </c:pt>
                <c:pt idx="2">
                  <c:v>0</c:v>
                </c:pt>
                <c:pt idx="3">
                  <c:v>0</c:v>
                </c:pt>
                <c:pt idx="4">
                  <c:v>-3</c:v>
                </c:pt>
              </c:numCache>
            </c:numRef>
          </c:val>
          <c:extLst>
            <c:ext xmlns:c16="http://schemas.microsoft.com/office/drawing/2014/chart" uri="{C3380CC4-5D6E-409C-BE32-E72D297353CC}">
              <c16:uniqueId val="{00000017-CE6E-4C2F-8966-4D80C6814222}"/>
            </c:ext>
          </c:extLst>
        </c:ser>
        <c:dLbls>
          <c:showLegendKey val="0"/>
          <c:showVal val="0"/>
          <c:showCatName val="0"/>
          <c:showSerName val="0"/>
          <c:showPercent val="0"/>
          <c:showBubbleSize val="0"/>
        </c:dLbls>
        <c:gapWidth val="150"/>
        <c:overlap val="100"/>
        <c:axId val="1967491216"/>
        <c:axId val="1948941424"/>
      </c:barChart>
      <c:catAx>
        <c:axId val="1967491216"/>
        <c:scaling>
          <c:orientation val="minMax"/>
        </c:scaling>
        <c:delete val="0"/>
        <c:axPos val="b"/>
        <c:numFmt formatCode="General" sourceLinked="1"/>
        <c:majorTickMark val="none"/>
        <c:minorTickMark val="none"/>
        <c:tickLblPos val="high"/>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it-IT"/>
          </a:p>
        </c:txPr>
        <c:crossAx val="1948941424"/>
        <c:crosses val="autoZero"/>
        <c:auto val="1"/>
        <c:lblAlgn val="ctr"/>
        <c:lblOffset val="100"/>
        <c:noMultiLvlLbl val="0"/>
      </c:catAx>
      <c:valAx>
        <c:axId val="1948941424"/>
        <c:scaling>
          <c:orientation val="minMax"/>
          <c:max val="0"/>
          <c:min val="-11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1967491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it-IT"/>
              <a:t>Procapite convenzionata netta + DPC</a:t>
            </a:r>
          </a:p>
        </c:rich>
      </c:tx>
      <c:layout>
        <c:manualLayout>
          <c:xMode val="edge"/>
          <c:yMode val="edge"/>
          <c:x val="0.15255371017364552"/>
          <c:y val="1.772525849335302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it-IT"/>
        </a:p>
      </c:txPr>
    </c:title>
    <c:autoTitleDeleted val="0"/>
    <c:plotArea>
      <c:layout/>
      <c:barChart>
        <c:barDir val="col"/>
        <c:grouping val="clustered"/>
        <c:varyColors val="0"/>
        <c:ser>
          <c:idx val="0"/>
          <c:order val="0"/>
          <c:tx>
            <c:v>2018</c:v>
          </c:tx>
          <c:spPr>
            <a:solidFill>
              <a:srgbClr val="00B050"/>
            </a:soli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Foglio3!$B$6:$B$10</c:f>
              <c:strCache>
                <c:ptCount val="5"/>
                <c:pt idx="0">
                  <c:v>ASUITS</c:v>
                </c:pt>
                <c:pt idx="1">
                  <c:v>AS1</c:v>
                </c:pt>
                <c:pt idx="2">
                  <c:v>AS2</c:v>
                </c:pt>
                <c:pt idx="3">
                  <c:v>AS3</c:v>
                </c:pt>
                <c:pt idx="4">
                  <c:v>AS4</c:v>
                </c:pt>
              </c:strCache>
            </c:strRef>
          </c:cat>
          <c:val>
            <c:numRef>
              <c:f>Foglio3!$C$6:$C$10</c:f>
              <c:numCache>
                <c:formatCode>#,##0.00\ "€"</c:formatCode>
                <c:ptCount val="5"/>
                <c:pt idx="0">
                  <c:v>147.84</c:v>
                </c:pt>
                <c:pt idx="1">
                  <c:v>160.29</c:v>
                </c:pt>
                <c:pt idx="2">
                  <c:v>149.37</c:v>
                </c:pt>
                <c:pt idx="3">
                  <c:v>152.94999999999999</c:v>
                </c:pt>
                <c:pt idx="4">
                  <c:v>146.38999999999999</c:v>
                </c:pt>
              </c:numCache>
            </c:numRef>
          </c:val>
          <c:extLst>
            <c:ext xmlns:c16="http://schemas.microsoft.com/office/drawing/2014/chart" uri="{C3380CC4-5D6E-409C-BE32-E72D297353CC}">
              <c16:uniqueId val="{00000000-E3E5-2544-90FF-91E653684972}"/>
            </c:ext>
          </c:extLst>
        </c:ser>
        <c:ser>
          <c:idx val="1"/>
          <c:order val="1"/>
          <c:tx>
            <c:v>2019</c:v>
          </c:tx>
          <c:spPr>
            <a:gradFill rotWithShape="1">
              <a:gsLst>
                <a:gs pos="0">
                  <a:schemeClr val="accent2">
                    <a:tint val="96000"/>
                    <a:satMod val="100000"/>
                    <a:lumMod val="104000"/>
                  </a:schemeClr>
                </a:gs>
                <a:gs pos="78000">
                  <a:schemeClr val="accent2">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invertIfNegative val="0"/>
          <c:dLbls>
            <c:dLbl>
              <c:idx val="0"/>
              <c:layout>
                <c:manualLayout>
                  <c:x val="6.6225165562913907E-3"/>
                  <c:y val="5.90841949778434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BB-4281-B489-76B2F28DFBF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Foglio3!$B$6:$B$10</c:f>
              <c:strCache>
                <c:ptCount val="5"/>
                <c:pt idx="0">
                  <c:v>ASUITS</c:v>
                </c:pt>
                <c:pt idx="1">
                  <c:v>AS1</c:v>
                </c:pt>
                <c:pt idx="2">
                  <c:v>AS2</c:v>
                </c:pt>
                <c:pt idx="3">
                  <c:v>AS3</c:v>
                </c:pt>
                <c:pt idx="4">
                  <c:v>AS4</c:v>
                </c:pt>
              </c:strCache>
            </c:strRef>
          </c:cat>
          <c:val>
            <c:numRef>
              <c:f>Foglio3!$D$6:$D$10</c:f>
              <c:numCache>
                <c:formatCode>#,##0.00\ "€"</c:formatCode>
                <c:ptCount val="5"/>
                <c:pt idx="0">
                  <c:v>146.75</c:v>
                </c:pt>
                <c:pt idx="1">
                  <c:v>162.25</c:v>
                </c:pt>
                <c:pt idx="2">
                  <c:v>151.37</c:v>
                </c:pt>
                <c:pt idx="3">
                  <c:v>157.57</c:v>
                </c:pt>
                <c:pt idx="4">
                  <c:v>149.93</c:v>
                </c:pt>
              </c:numCache>
            </c:numRef>
          </c:val>
          <c:extLst>
            <c:ext xmlns:c16="http://schemas.microsoft.com/office/drawing/2014/chart" uri="{C3380CC4-5D6E-409C-BE32-E72D297353CC}">
              <c16:uniqueId val="{00000001-E3E5-2544-90FF-91E653684972}"/>
            </c:ext>
          </c:extLst>
        </c:ser>
        <c:dLbls>
          <c:showLegendKey val="0"/>
          <c:showVal val="0"/>
          <c:showCatName val="0"/>
          <c:showSerName val="0"/>
          <c:showPercent val="0"/>
          <c:showBubbleSize val="0"/>
        </c:dLbls>
        <c:gapWidth val="100"/>
        <c:overlap val="-24"/>
        <c:axId val="647733424"/>
        <c:axId val="643278016"/>
      </c:barChart>
      <c:catAx>
        <c:axId val="6477334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643278016"/>
        <c:crosses val="autoZero"/>
        <c:auto val="1"/>
        <c:lblAlgn val="ctr"/>
        <c:lblOffset val="100"/>
        <c:noMultiLvlLbl val="0"/>
      </c:catAx>
      <c:valAx>
        <c:axId val="643278016"/>
        <c:scaling>
          <c:orientation val="minMax"/>
        </c:scaling>
        <c:delete val="0"/>
        <c:axPos val="l"/>
        <c:majorGridlines>
          <c:spPr>
            <a:ln w="9525" cap="flat" cmpd="sng" algn="ctr">
              <a:solidFill>
                <a:schemeClr val="tx2">
                  <a:lumMod val="15000"/>
                  <a:lumOff val="85000"/>
                </a:schemeClr>
              </a:solidFill>
              <a:round/>
            </a:ln>
            <a:effectLst/>
          </c:spPr>
        </c:majorGridlines>
        <c:numFmt formatCode="#,##0.00\ &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crossAx val="647733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775868253721889E-3"/>
          <c:y val="0.11374371867227251"/>
          <c:w val="0.9902241317462781"/>
          <c:h val="0.78960708559019244"/>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9723-3443-8837-2FD782DD7321}"/>
              </c:ext>
            </c:extLst>
          </c:dPt>
          <c:dPt>
            <c:idx val="1"/>
            <c:bubble3D val="0"/>
            <c:spPr>
              <a:solidFill>
                <a:srgbClr val="00B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723-3443-8837-2FD782DD7321}"/>
              </c:ext>
            </c:extLst>
          </c:dPt>
          <c:dLbls>
            <c:dLbl>
              <c:idx val="0"/>
              <c:layout>
                <c:manualLayout>
                  <c:x val="3.4838198618246566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it-IT"/>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23-3443-8837-2FD782DD7321}"/>
                </c:ext>
              </c:extLst>
            </c:dLbl>
            <c:dLbl>
              <c:idx val="1"/>
              <c:layout>
                <c:manualLayout>
                  <c:x val="-4.2877782914765003E-2"/>
                  <c:y val="-0.11608282489970065"/>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0432FF"/>
                      </a:solidFill>
                      <a:latin typeface="+mn-lt"/>
                      <a:ea typeface="+mn-ea"/>
                      <a:cs typeface="+mn-cs"/>
                    </a:defRPr>
                  </a:pPr>
                  <a:endParaRPr lang="it-IT"/>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23-3443-8837-2FD782DD7321}"/>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Foglio1!$B$6:$B$7</c:f>
              <c:strCache>
                <c:ptCount val="2"/>
                <c:pt idx="0">
                  <c:v>insucc.</c:v>
                </c:pt>
                <c:pt idx="1">
                  <c:v>succ.</c:v>
                </c:pt>
              </c:strCache>
            </c:strRef>
          </c:cat>
          <c:val>
            <c:numRef>
              <c:f>Foglio1!$C$6:$C$7</c:f>
              <c:numCache>
                <c:formatCode>0%</c:formatCode>
                <c:ptCount val="2"/>
                <c:pt idx="0">
                  <c:v>0.2</c:v>
                </c:pt>
                <c:pt idx="1">
                  <c:v>0.8</c:v>
                </c:pt>
              </c:numCache>
            </c:numRef>
          </c:val>
          <c:extLst>
            <c:ext xmlns:c16="http://schemas.microsoft.com/office/drawing/2014/chart" uri="{C3380CC4-5D6E-409C-BE32-E72D297353CC}">
              <c16:uniqueId val="{00000002-9723-3443-8837-2FD782DD7321}"/>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800" b="0" i="0" baseline="0" dirty="0">
                <a:effectLst/>
              </a:rPr>
              <a:t>Spesa paziente/anno nel 2014</a:t>
            </a:r>
            <a:endParaRPr lang="it-IT" dirty="0">
              <a:effectLst/>
            </a:endParaRPr>
          </a:p>
        </c:rich>
      </c:tx>
      <c:layout>
        <c:manualLayout>
          <c:xMode val="edge"/>
          <c:yMode val="edge"/>
          <c:x val="0.32943654285616836"/>
          <c:y val="1.2851316541486073E-2"/>
        </c:manualLayout>
      </c:layout>
      <c:overlay val="0"/>
    </c:title>
    <c:autoTitleDeleted val="0"/>
    <c:plotArea>
      <c:layout>
        <c:manualLayout>
          <c:xMode val="edge"/>
          <c:yMode val="edge"/>
          <c:x val="0"/>
          <c:y val="0"/>
          <c:w val="0.92531804097009751"/>
          <c:h val="0.86547850228046441"/>
        </c:manualLayout>
      </c:layout>
      <c:barChart>
        <c:barDir val="col"/>
        <c:grouping val="clustered"/>
        <c:varyColors val="0"/>
        <c:ser>
          <c:idx val="0"/>
          <c:order val="0"/>
          <c:tx>
            <c:v>asma</c:v>
          </c:tx>
          <c:spPr>
            <a:solidFill>
              <a:srgbClr val="ACC1E8"/>
            </a:solidFill>
            <a:ln>
              <a:noFill/>
            </a:ln>
          </c:spPr>
          <c:invertIfNegative val="0"/>
          <c:dPt>
            <c:idx val="0"/>
            <c:invertIfNegative val="0"/>
            <c:bubble3D val="0"/>
            <c:extLst>
              <c:ext xmlns:c16="http://schemas.microsoft.com/office/drawing/2014/chart" uri="{C3380CC4-5D6E-409C-BE32-E72D297353CC}">
                <c16:uniqueId val="{00000000-C613-5B43-BDF1-DFA43F5443B4}"/>
              </c:ext>
            </c:extLst>
          </c:dPt>
          <c:dPt>
            <c:idx val="2"/>
            <c:invertIfNegative val="0"/>
            <c:bubble3D val="0"/>
            <c:extLst>
              <c:ext xmlns:c16="http://schemas.microsoft.com/office/drawing/2014/chart" uri="{C3380CC4-5D6E-409C-BE32-E72D297353CC}">
                <c16:uniqueId val="{00000001-C613-5B43-BDF1-DFA43F5443B4}"/>
              </c:ext>
            </c:extLst>
          </c:dPt>
          <c:dPt>
            <c:idx val="3"/>
            <c:invertIfNegative val="0"/>
            <c:bubble3D val="0"/>
            <c:extLst>
              <c:ext xmlns:c16="http://schemas.microsoft.com/office/drawing/2014/chart" uri="{C3380CC4-5D6E-409C-BE32-E72D297353CC}">
                <c16:uniqueId val="{00000002-C613-5B43-BDF1-DFA43F5443B4}"/>
              </c:ext>
            </c:extLst>
          </c:dPt>
          <c:dPt>
            <c:idx val="4"/>
            <c:invertIfNegative val="0"/>
            <c:bubble3D val="0"/>
            <c:extLst>
              <c:ext xmlns:c16="http://schemas.microsoft.com/office/drawing/2014/chart" uri="{C3380CC4-5D6E-409C-BE32-E72D297353CC}">
                <c16:uniqueId val="{00000003-C613-5B43-BDF1-DFA43F5443B4}"/>
              </c:ext>
            </c:extLst>
          </c:dPt>
          <c:dLbls>
            <c:dLbl>
              <c:idx val="0"/>
              <c:layout>
                <c:manualLayout>
                  <c:x val="-3.6675081969670398E-3"/>
                  <c:y val="-6.8116577648819066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C613-5B43-BDF1-DFA43F5443B4}"/>
                </c:ext>
              </c:extLst>
            </c:dLbl>
            <c:dLbl>
              <c:idx val="2"/>
              <c:layout>
                <c:manualLayout>
                  <c:x val="6.6654756647919755E-3"/>
                  <c:y val="-2.9427122250383797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613-5B43-BDF1-DFA43F5443B4}"/>
                </c:ext>
              </c:extLst>
            </c:dLbl>
            <c:dLbl>
              <c:idx val="3"/>
              <c:layout>
                <c:manualLayout>
                  <c:x val="1.0584924567501597E-2"/>
                  <c:y val="-2.7166133811863058E-2"/>
                </c:manualLayout>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400" b="0" i="0" u="none" strike="noStrike" kern="1200" baseline="0">
                      <a:solidFill>
                        <a:srgbClr val="000000"/>
                      </a:solidFill>
                      <a:latin typeface="Calibri" pitchFamily="34"/>
                      <a:ea typeface="Lucida Sans Unicode"/>
                      <a:cs typeface="Lucida Sans Unicode"/>
                    </a:defRPr>
                  </a:pPr>
                  <a:endParaRPr lang="it-IT"/>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613-5B43-BDF1-DFA43F5443B4}"/>
                </c:ext>
              </c:extLst>
            </c:dLbl>
            <c:dLbl>
              <c:idx val="4"/>
              <c:layout>
                <c:manualLayout>
                  <c:x val="-2.2612889652644519E-3"/>
                  <c:y val="-4.7510727238988526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613-5B43-BDF1-DFA43F5443B4}"/>
                </c:ext>
              </c:extLst>
            </c:dLbl>
            <c:spPr>
              <a:solidFill>
                <a:srgbClr val="FFFFFF"/>
              </a:solidFill>
              <a:ln>
                <a:noFill/>
              </a:ln>
              <a:effectLst/>
            </c:spPr>
            <c:txPr>
              <a:bodyPr lIns="0" tIns="0" rIns="0" bIns="0"/>
              <a:lstStyle/>
              <a:p>
                <a:pPr marL="0" marR="0" indent="0" algn="ctr" defTabSz="914400" fontAlgn="auto" hangingPunct="1">
                  <a:lnSpc>
                    <a:spcPct val="100000"/>
                  </a:lnSpc>
                  <a:spcBef>
                    <a:spcPts val="0"/>
                  </a:spcBef>
                  <a:spcAft>
                    <a:spcPts val="0"/>
                  </a:spcAft>
                  <a:tabLst/>
                  <a:defRPr sz="1400" b="0" i="0" u="none" strike="noStrike" kern="1200" baseline="0">
                    <a:solidFill>
                      <a:srgbClr val="000000"/>
                    </a:solidFill>
                    <a:latin typeface="Calibri" pitchFamily="34"/>
                    <a:ea typeface="Lucida Sans Unicode"/>
                    <a:cs typeface="Lucida Sans Unicode"/>
                  </a:defRPr>
                </a:pPr>
                <a:endParaRPr lang="it-IT"/>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5"/>
              <c:pt idx="0">
                <c:v>farmaceutica</c:v>
              </c:pt>
              <c:pt idx="1">
                <c:v>ospedalizzazioni</c:v>
              </c:pt>
              <c:pt idx="2">
                <c:v>accessi al pronto soccorso</c:v>
              </c:pt>
              <c:pt idx="3">
                <c:v>visite specialistiche</c:v>
              </c:pt>
              <c:pt idx="4">
                <c:v>tot</c:v>
              </c:pt>
            </c:strLit>
          </c:cat>
          <c:val>
            <c:numLit>
              <c:formatCode>General</c:formatCode>
              <c:ptCount val="5"/>
              <c:pt idx="0">
                <c:v>420</c:v>
              </c:pt>
              <c:pt idx="1">
                <c:v>85</c:v>
              </c:pt>
              <c:pt idx="2">
                <c:v>12</c:v>
              </c:pt>
              <c:pt idx="3">
                <c:v>19</c:v>
              </c:pt>
              <c:pt idx="4">
                <c:v>536</c:v>
              </c:pt>
            </c:numLit>
          </c:val>
          <c:extLst>
            <c:ext xmlns:c16="http://schemas.microsoft.com/office/drawing/2014/chart" uri="{C3380CC4-5D6E-409C-BE32-E72D297353CC}">
              <c16:uniqueId val="{00000004-9649-5B4B-90C0-19AAB52372E2}"/>
            </c:ext>
          </c:extLst>
        </c:ser>
        <c:ser>
          <c:idx val="1"/>
          <c:order val="1"/>
          <c:tx>
            <c:v>BPCO</c:v>
          </c:tx>
          <c:spPr>
            <a:solidFill>
              <a:srgbClr val="C00000"/>
            </a:solidFill>
            <a:ln>
              <a:noFill/>
            </a:ln>
          </c:spPr>
          <c:invertIfNegative val="0"/>
          <c:dPt>
            <c:idx val="2"/>
            <c:invertIfNegative val="0"/>
            <c:bubble3D val="0"/>
            <c:extLst>
              <c:ext xmlns:c16="http://schemas.microsoft.com/office/drawing/2014/chart" uri="{C3380CC4-5D6E-409C-BE32-E72D297353CC}">
                <c16:uniqueId val="{00000004-C613-5B43-BDF1-DFA43F5443B4}"/>
              </c:ext>
            </c:extLst>
          </c:dPt>
          <c:dLbls>
            <c:dLbl>
              <c:idx val="2"/>
              <c:layout>
                <c:manualLayout>
                  <c:x val="3.0181545553767508E-2"/>
                  <c:y val="6.7518300050533053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C613-5B43-BDF1-DFA43F5443B4}"/>
                </c:ext>
              </c:extLst>
            </c:dLbl>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400" b="0" i="0" u="none" strike="noStrike" kern="1200" baseline="0">
                    <a:solidFill>
                      <a:srgbClr val="000000"/>
                    </a:solidFill>
                    <a:latin typeface="Calibri" pitchFamily="34"/>
                    <a:ea typeface="Lucida Sans Unicode"/>
                    <a:cs typeface="Lucida Sans Unicode"/>
                  </a:defRPr>
                </a:pPr>
                <a:endParaRPr lang="it-IT"/>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5"/>
              <c:pt idx="0">
                <c:v>farmaceutica</c:v>
              </c:pt>
              <c:pt idx="1">
                <c:v>ospedalizzazioni</c:v>
              </c:pt>
              <c:pt idx="2">
                <c:v>accessi al pronto soccorso</c:v>
              </c:pt>
              <c:pt idx="3">
                <c:v>visite specialistiche</c:v>
              </c:pt>
              <c:pt idx="4">
                <c:v>tot</c:v>
              </c:pt>
            </c:strLit>
          </c:cat>
          <c:val>
            <c:numLit>
              <c:formatCode>General</c:formatCode>
              <c:ptCount val="5"/>
              <c:pt idx="0">
                <c:v>974</c:v>
              </c:pt>
              <c:pt idx="1">
                <c:v>1169</c:v>
              </c:pt>
              <c:pt idx="2">
                <c:v>100</c:v>
              </c:pt>
              <c:pt idx="3">
                <c:v>26</c:v>
              </c:pt>
              <c:pt idx="4">
                <c:v>2269</c:v>
              </c:pt>
            </c:numLit>
          </c:val>
          <c:extLst>
            <c:ext xmlns:c16="http://schemas.microsoft.com/office/drawing/2014/chart" uri="{C3380CC4-5D6E-409C-BE32-E72D297353CC}">
              <c16:uniqueId val="{00000006-9649-5B4B-90C0-19AAB52372E2}"/>
            </c:ext>
          </c:extLst>
        </c:ser>
        <c:dLbls>
          <c:showLegendKey val="0"/>
          <c:showVal val="0"/>
          <c:showCatName val="0"/>
          <c:showSerName val="0"/>
          <c:showPercent val="0"/>
          <c:showBubbleSize val="0"/>
        </c:dLbls>
        <c:gapWidth val="150"/>
        <c:axId val="6345200"/>
        <c:axId val="6342272"/>
      </c:barChart>
      <c:valAx>
        <c:axId val="6342272"/>
        <c:scaling>
          <c:orientation val="minMax"/>
        </c:scaling>
        <c:delete val="0"/>
        <c:axPos val="l"/>
        <c:majorGridlines>
          <c:spPr>
            <a:ln>
              <a:noFill/>
            </a:ln>
          </c:spPr>
        </c:majorGridlines>
        <c:numFmt formatCode="[$€]&quot; &quot;#,##0" sourceLinked="0"/>
        <c:majorTickMark val="out"/>
        <c:minorTickMark val="none"/>
        <c:tickLblPos val="nextTo"/>
        <c:spPr>
          <a:noFill/>
          <a:ln w="9528" cap="flat">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000000"/>
                </a:solidFill>
                <a:latin typeface="Calibri" pitchFamily="34"/>
                <a:ea typeface="Lucida Sans Unicode"/>
                <a:cs typeface="Lucida Sans Unicode"/>
              </a:defRPr>
            </a:pPr>
            <a:endParaRPr lang="it-IT"/>
          </a:p>
        </c:txPr>
        <c:crossAx val="6345200"/>
        <c:crosses val="autoZero"/>
        <c:crossBetween val="between"/>
      </c:valAx>
      <c:catAx>
        <c:axId val="6345200"/>
        <c:scaling>
          <c:orientation val="minMax"/>
        </c:scaling>
        <c:delete val="0"/>
        <c:axPos val="b"/>
        <c:numFmt formatCode="General" sourceLinked="0"/>
        <c:majorTickMark val="out"/>
        <c:minorTickMark val="none"/>
        <c:tickLblPos val="nextTo"/>
        <c:spPr>
          <a:noFill/>
          <a:ln w="9528" cap="flat">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000000"/>
                </a:solidFill>
                <a:latin typeface="Calibri" pitchFamily="34"/>
                <a:ea typeface="Lucida Sans Unicode"/>
                <a:cs typeface="Lucida Sans Unicode"/>
              </a:defRPr>
            </a:pPr>
            <a:endParaRPr lang="it-IT"/>
          </a:p>
        </c:txPr>
        <c:crossAx val="6342272"/>
        <c:crosses val="autoZero"/>
        <c:auto val="1"/>
        <c:lblAlgn val="ctr"/>
        <c:lblOffset val="100"/>
        <c:noMultiLvlLbl val="0"/>
      </c:catAx>
      <c:spPr>
        <a:noFill/>
        <a:ln>
          <a:noFill/>
        </a:ln>
      </c:spPr>
    </c:plotArea>
    <c:legend>
      <c:legendPos val="r"/>
      <c:layout>
        <c:manualLayout>
          <c:xMode val="edge"/>
          <c:yMode val="edge"/>
          <c:x val="0.29269695666228035"/>
          <c:y val="0.11652098887248716"/>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800" b="0" i="0" u="none" strike="noStrike" kern="1200" baseline="0">
              <a:solidFill>
                <a:srgbClr val="000000"/>
              </a:solidFill>
              <a:latin typeface="Arial"/>
              <a:ea typeface="Lucida Sans Unicode"/>
              <a:cs typeface="Lucida Sans Unicode"/>
            </a:defRPr>
          </a:pPr>
          <a:endParaRPr lang="it-IT"/>
        </a:p>
      </c:txPr>
    </c:legend>
    <c:plotVisOnly val="1"/>
    <c:dispBlanksAs val="gap"/>
    <c:showDLblsOverMax val="0"/>
  </c:chart>
  <c:spPr>
    <a:solidFill>
      <a:srgbClr val="FFFFFF"/>
    </a:solidFill>
    <a:ln>
      <a:noFill/>
    </a:ln>
  </c:spPr>
  <c:txPr>
    <a:bodyPr lIns="0" tIns="0" rIns="0" bIns="0"/>
    <a:lstStyle/>
    <a:p>
      <a:pPr marL="0" marR="0" indent="0" defTabSz="914400" fontAlgn="auto" hangingPunct="1">
        <a:lnSpc>
          <a:spcPct val="100000"/>
        </a:lnSpc>
        <a:spcBef>
          <a:spcPts val="0"/>
        </a:spcBef>
        <a:spcAft>
          <a:spcPts val="0"/>
        </a:spcAft>
        <a:tabLst/>
        <a:defRPr lang="it-IT" sz="1000" b="0" i="0" u="none" strike="noStrike" kern="1200" baseline="0">
          <a:solidFill>
            <a:srgbClr val="000000"/>
          </a:solidFill>
          <a:latin typeface="Arial"/>
          <a:ea typeface="Lucida Sans Unicode"/>
          <a:cs typeface="Lucida Sans Unicode"/>
        </a:defRPr>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4"/>
      <c:rotY val="19"/>
      <c:rAngAx val="1"/>
    </c:view3D>
    <c:floor>
      <c:thickness val="0"/>
      <c:spPr>
        <a:noFill/>
        <a:ln w="9528" cap="rnd">
          <a:solidFill>
            <a:srgbClr val="FFFFFF"/>
          </a:solidFill>
          <a:prstDash val="solid"/>
          <a:round/>
        </a:ln>
      </c:spPr>
    </c:floor>
    <c:sideWall>
      <c:thickness val="0"/>
      <c:spPr>
        <a:noFill/>
        <a:ln>
          <a:noFill/>
        </a:ln>
      </c:spPr>
    </c:sideWall>
    <c:backWall>
      <c:thickness val="0"/>
      <c:spPr>
        <a:noFill/>
        <a:ln>
          <a:noFill/>
        </a:ln>
      </c:spPr>
    </c:backWall>
    <c:plotArea>
      <c:layout/>
      <c:bar3DChart>
        <c:barDir val="col"/>
        <c:grouping val="stacked"/>
        <c:varyColors val="0"/>
        <c:ser>
          <c:idx val="0"/>
          <c:order val="0"/>
          <c:tx>
            <c:v>Serie 1</c:v>
          </c:tx>
          <c:spPr>
            <a:solidFill>
              <a:srgbClr val="0096FF"/>
            </a:solidFill>
            <a:ln w="9528">
              <a:solidFill>
                <a:srgbClr val="FFFFFF"/>
              </a:solidFill>
              <a:prstDash val="solid"/>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000" b="1" i="0" u="none" strike="noStrike" kern="1200" baseline="0">
                    <a:solidFill>
                      <a:srgbClr val="030809"/>
                    </a:solidFill>
                    <a:latin typeface="Century Gothic"/>
                  </a:defRPr>
                </a:pPr>
                <a:endParaRPr lang="it-IT"/>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6"/>
              <c:pt idx="0">
                <c:v>Antidiabetici</c:v>
              </c:pt>
              <c:pt idx="1">
                <c:v>Antipertensivi</c:v>
              </c:pt>
              <c:pt idx="2">
                <c:v>Trattamento osteoporosi</c:v>
              </c:pt>
              <c:pt idx="3">
                <c:v>Statine</c:v>
              </c:pt>
              <c:pt idx="4">
                <c:v>Antidepressivi</c:v>
              </c:pt>
              <c:pt idx="5">
                <c:v>trattamento sindromi ostruttive delle vie respiratorie</c:v>
              </c:pt>
            </c:strLit>
          </c:cat>
          <c:val>
            <c:numLit>
              <c:formatCode>General</c:formatCode>
              <c:ptCount val="6"/>
              <c:pt idx="0">
                <c:v>0.62000000000000044</c:v>
              </c:pt>
              <c:pt idx="1">
                <c:v>0.55000000000000004</c:v>
              </c:pt>
              <c:pt idx="2">
                <c:v>0.46</c:v>
              </c:pt>
              <c:pt idx="3">
                <c:v>0.43000000000000022</c:v>
              </c:pt>
              <c:pt idx="4">
                <c:v>0.38000000000000023</c:v>
              </c:pt>
              <c:pt idx="5">
                <c:v>0.14000000000000001</c:v>
              </c:pt>
            </c:numLit>
          </c:val>
          <c:extLst>
            <c:ext xmlns:c16="http://schemas.microsoft.com/office/drawing/2014/chart" uri="{C3380CC4-5D6E-409C-BE32-E72D297353CC}">
              <c16:uniqueId val="{00000000-A3DB-F04B-A87B-6198619170F7}"/>
            </c:ext>
          </c:extLst>
        </c:ser>
        <c:ser>
          <c:idx val="1"/>
          <c:order val="1"/>
          <c:tx>
            <c:v>Serie 2</c:v>
          </c:tx>
          <c:spPr>
            <a:solidFill>
              <a:schemeClr val="accent1"/>
            </a:solidFill>
            <a:ln w="9528">
              <a:solidFill>
                <a:srgbClr val="FFFFFF"/>
              </a:solidFill>
              <a:prstDash val="solid"/>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000" b="1" i="0" u="none" strike="noStrike" kern="1200" baseline="0">
                    <a:solidFill>
                      <a:srgbClr val="FFFFFF"/>
                    </a:solidFill>
                    <a:latin typeface="Century Gothic"/>
                  </a:defRPr>
                </a:pPr>
                <a:endParaRPr lang="it-IT"/>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6"/>
              <c:pt idx="0">
                <c:v>Antidiabetici</c:v>
              </c:pt>
              <c:pt idx="1">
                <c:v>Antipertensivi</c:v>
              </c:pt>
              <c:pt idx="2">
                <c:v>Trattamento osteoporosi</c:v>
              </c:pt>
              <c:pt idx="3">
                <c:v>Statine</c:v>
              </c:pt>
              <c:pt idx="4">
                <c:v>Antidepressivi</c:v>
              </c:pt>
              <c:pt idx="5">
                <c:v>trattamento sindromi ostruttive delle vie respiratorie</c:v>
              </c:pt>
            </c:strLit>
          </c:cat>
          <c:val>
            <c:numLit>
              <c:formatCode>General</c:formatCode>
              <c:ptCount val="6"/>
              <c:pt idx="0">
                <c:v>0.38000000000000023</c:v>
              </c:pt>
              <c:pt idx="1">
                <c:v>0.45</c:v>
              </c:pt>
              <c:pt idx="2">
                <c:v>0.54</c:v>
              </c:pt>
              <c:pt idx="3">
                <c:v>0.56999999999999995</c:v>
              </c:pt>
              <c:pt idx="4">
                <c:v>0.62000000000000044</c:v>
              </c:pt>
              <c:pt idx="5">
                <c:v>0.86000000000000043</c:v>
              </c:pt>
            </c:numLit>
          </c:val>
          <c:extLst>
            <c:ext xmlns:c16="http://schemas.microsoft.com/office/drawing/2014/chart" uri="{C3380CC4-5D6E-409C-BE32-E72D297353CC}">
              <c16:uniqueId val="{00000001-A3DB-F04B-A87B-6198619170F7}"/>
            </c:ext>
          </c:extLst>
        </c:ser>
        <c:dLbls>
          <c:showLegendKey val="0"/>
          <c:showVal val="0"/>
          <c:showCatName val="0"/>
          <c:showSerName val="0"/>
          <c:showPercent val="0"/>
          <c:showBubbleSize val="0"/>
        </c:dLbls>
        <c:gapWidth val="75"/>
        <c:shape val="box"/>
        <c:axId val="17409648"/>
        <c:axId val="17408000"/>
        <c:axId val="0"/>
      </c:bar3DChart>
      <c:valAx>
        <c:axId val="17408000"/>
        <c:scaling>
          <c:orientation val="minMax"/>
        </c:scaling>
        <c:delete val="0"/>
        <c:axPos val="l"/>
        <c:numFmt formatCode="0%" sourceLinked="0"/>
        <c:majorTickMark val="none"/>
        <c:minorTickMark val="none"/>
        <c:tickLblPos val="nextTo"/>
        <c:spPr>
          <a:noFill/>
          <a:ln w="9528" cap="rnd">
            <a:solidFill>
              <a:srgbClr val="FFFFFF"/>
            </a:solidFill>
            <a:prstDash val="solid"/>
            <a:round/>
          </a:ln>
        </c:spPr>
        <c:txPr>
          <a:bodyPr lIns="0" tIns="0" rIns="0" bIns="0"/>
          <a:lstStyle/>
          <a:p>
            <a:pPr marL="0" marR="0" indent="0" defTabSz="914400" fontAlgn="auto" hangingPunct="1">
              <a:lnSpc>
                <a:spcPct val="100000"/>
              </a:lnSpc>
              <a:spcBef>
                <a:spcPts val="0"/>
              </a:spcBef>
              <a:spcAft>
                <a:spcPts val="0"/>
              </a:spcAft>
              <a:tabLst/>
              <a:defRPr sz="1000" b="1" i="0" u="none" strike="noStrike" kern="1200" baseline="0">
                <a:solidFill>
                  <a:srgbClr val="081415"/>
                </a:solidFill>
                <a:latin typeface="Century Gothic"/>
              </a:defRPr>
            </a:pPr>
            <a:endParaRPr lang="it-IT"/>
          </a:p>
        </c:txPr>
        <c:crossAx val="17409648"/>
        <c:crosses val="autoZero"/>
        <c:crossBetween val="between"/>
      </c:valAx>
      <c:catAx>
        <c:axId val="17409648"/>
        <c:scaling>
          <c:orientation val="minMax"/>
        </c:scaling>
        <c:delete val="0"/>
        <c:axPos val="b"/>
        <c:numFmt formatCode="General" sourceLinked="0"/>
        <c:majorTickMark val="none"/>
        <c:minorTickMark val="none"/>
        <c:tickLblPos val="nextTo"/>
        <c:spPr>
          <a:noFill/>
          <a:ln w="9528" cap="rnd">
            <a:solidFill>
              <a:srgbClr val="FFFFFF"/>
            </a:solidFill>
            <a:prstDash val="solid"/>
            <a:round/>
          </a:ln>
        </c:spPr>
        <c:txPr>
          <a:bodyPr lIns="0" tIns="0" rIns="0" bIns="0"/>
          <a:lstStyle/>
          <a:p>
            <a:pPr marL="0" marR="0" indent="0" defTabSz="914400" fontAlgn="auto" hangingPunct="1">
              <a:lnSpc>
                <a:spcPct val="100000"/>
              </a:lnSpc>
              <a:spcBef>
                <a:spcPts val="0"/>
              </a:spcBef>
              <a:spcAft>
                <a:spcPts val="0"/>
              </a:spcAft>
              <a:tabLst/>
              <a:defRPr sz="800" b="1" i="0" u="none" strike="noStrike" kern="1200" baseline="0">
                <a:solidFill>
                  <a:srgbClr val="081415"/>
                </a:solidFill>
                <a:latin typeface="Century Gothic"/>
              </a:defRPr>
            </a:pPr>
            <a:endParaRPr lang="it-IT"/>
          </a:p>
        </c:txPr>
        <c:crossAx val="17408000"/>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it-IT" sz="1000" b="0" i="0" u="none" strike="noStrike" kern="1200" baseline="0">
          <a:solidFill>
            <a:srgbClr val="FFFFFF"/>
          </a:solidFill>
          <a:latin typeface="Century Gothic"/>
        </a:defRPr>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it-IT"/>
              <a:t>Consumo di antidiabetici per categoria terapeutica 2014-2019</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it-I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Metformina</c:v>
                </c:pt>
              </c:strCache>
            </c:strRef>
          </c:tx>
          <c:spPr>
            <a:gradFill rotWithShape="1">
              <a:gsLst>
                <a:gs pos="0">
                  <a:schemeClr val="accent1">
                    <a:satMod val="103000"/>
                    <a:lumMod val="102000"/>
                    <a:tint val="94000"/>
                  </a:schemeClr>
                </a:gs>
                <a:gs pos="0">
                  <a:srgbClr val="00B050"/>
                </a:gs>
                <a:gs pos="100000">
                  <a:srgbClr val="00B050"/>
                </a:gs>
              </a:gsLst>
              <a:lin ang="5400000" scaled="0"/>
            </a:gra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Foglio1!$A$2:$A$7</c:f>
              <c:numCache>
                <c:formatCode>General</c:formatCode>
                <c:ptCount val="6"/>
                <c:pt idx="0">
                  <c:v>2014</c:v>
                </c:pt>
                <c:pt idx="1">
                  <c:v>2015</c:v>
                </c:pt>
                <c:pt idx="2">
                  <c:v>2016</c:v>
                </c:pt>
                <c:pt idx="3">
                  <c:v>2017</c:v>
                </c:pt>
                <c:pt idx="4">
                  <c:v>2018</c:v>
                </c:pt>
                <c:pt idx="5">
                  <c:v>2019</c:v>
                </c:pt>
              </c:numCache>
            </c:numRef>
          </c:cat>
          <c:val>
            <c:numRef>
              <c:f>Foglio1!$B$2:$B$7</c:f>
              <c:numCache>
                <c:formatCode>General</c:formatCode>
                <c:ptCount val="6"/>
                <c:pt idx="0">
                  <c:v>25.1</c:v>
                </c:pt>
                <c:pt idx="1">
                  <c:v>24.5</c:v>
                </c:pt>
                <c:pt idx="2">
                  <c:v>24.1</c:v>
                </c:pt>
                <c:pt idx="3">
                  <c:v>24.2</c:v>
                </c:pt>
                <c:pt idx="4">
                  <c:v>24.1</c:v>
                </c:pt>
                <c:pt idx="5">
                  <c:v>24</c:v>
                </c:pt>
              </c:numCache>
            </c:numRef>
          </c:val>
          <c:extLst>
            <c:ext xmlns:c16="http://schemas.microsoft.com/office/drawing/2014/chart" uri="{C3380CC4-5D6E-409C-BE32-E72D297353CC}">
              <c16:uniqueId val="{00000000-C46F-412D-B389-BC021260FDBC}"/>
            </c:ext>
          </c:extLst>
        </c:ser>
        <c:ser>
          <c:idx val="1"/>
          <c:order val="1"/>
          <c:tx>
            <c:strRef>
              <c:f>Foglio1!$C$1</c:f>
              <c:strCache>
                <c:ptCount val="1"/>
                <c:pt idx="0">
                  <c:v>Sulfaniluree</c:v>
                </c:pt>
              </c:strCache>
            </c:strRef>
          </c:tx>
          <c:spPr>
            <a:gradFill rotWithShape="1">
              <a:gsLst>
                <a:gs pos="0">
                  <a:srgbClr val="FFC000"/>
                </a:gs>
                <a:gs pos="100000">
                  <a:srgbClr val="FFC000"/>
                </a:gs>
                <a:gs pos="100000">
                  <a:schemeClr val="accent2">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dLbls>
            <c:dLbl>
              <c:idx val="0"/>
              <c:layout>
                <c:manualLayout>
                  <c:x val="2.2991111989118091E-2"/>
                  <c:y val="2.77239610336453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3A-4A51-A862-5EE3E8AB7A0F}"/>
                </c:ext>
              </c:extLst>
            </c:dLbl>
            <c:dLbl>
              <c:idx val="1"/>
              <c:layout>
                <c:manualLayout>
                  <c:x val="2.5865114132994079E-2"/>
                  <c:y val="-5.5447922067290642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15:layout>
                    <c:manualLayout>
                      <c:w val="8.466476989992755E-2"/>
                      <c:h val="3.3351925123475318E-2"/>
                    </c:manualLayout>
                  </c15:layout>
                </c:ext>
                <c:ext xmlns:c16="http://schemas.microsoft.com/office/drawing/2014/chart" uri="{C3380CC4-5D6E-409C-BE32-E72D297353CC}">
                  <c16:uniqueId val="{00000001-333A-4A51-A862-5EE3E8AB7A0F}"/>
                </c:ext>
              </c:extLst>
            </c:dLbl>
            <c:dLbl>
              <c:idx val="2"/>
              <c:layout>
                <c:manualLayout>
                  <c:x val="3.7360670127553147E-2"/>
                  <c:y val="-1.016533494818652E-16"/>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15:layout>
                    <c:manualLayout>
                      <c:w val="8.7538658898567323E-2"/>
                      <c:h val="4.1669113433568918E-2"/>
                    </c:manualLayout>
                  </c15:layout>
                </c:ext>
                <c:ext xmlns:c16="http://schemas.microsoft.com/office/drawing/2014/chart" uri="{C3380CC4-5D6E-409C-BE32-E72D297353CC}">
                  <c16:uniqueId val="{00000002-333A-4A51-A862-5EE3E8AB7A0F}"/>
                </c:ext>
              </c:extLst>
            </c:dLbl>
            <c:dLbl>
              <c:idx val="3"/>
              <c:layout>
                <c:manualLayout>
                  <c:x val="1.7243333991838607E-2"/>
                  <c:y val="-2.7722869539116434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extLst>
                <c:ext xmlns:c15="http://schemas.microsoft.com/office/drawing/2012/chart" uri="{CE6537A1-D6FC-4f65-9D91-7224C49458BB}">
                  <c15:layout>
                    <c:manualLayout>
                      <c:w val="6.0294191191462329E-2"/>
                      <c:h val="2.780713291674625E-2"/>
                    </c:manualLayout>
                  </c15:layout>
                </c:ext>
                <c:ext xmlns:c16="http://schemas.microsoft.com/office/drawing/2014/chart" uri="{C3380CC4-5D6E-409C-BE32-E72D297353CC}">
                  <c16:uniqueId val="{00000003-333A-4A51-A862-5EE3E8AB7A0F}"/>
                </c:ext>
              </c:extLst>
            </c:dLbl>
            <c:dLbl>
              <c:idx val="4"/>
              <c:layout>
                <c:manualLayout>
                  <c:x val="2.5865000987757913E-2"/>
                  <c:y val="2.77239610336453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3A-4A51-A862-5EE3E8AB7A0F}"/>
                </c:ext>
              </c:extLst>
            </c:dLbl>
            <c:dLbl>
              <c:idx val="5"/>
              <c:layout>
                <c:manualLayout>
                  <c:x val="2.2991111989118143E-2"/>
                  <c:y val="5.54479220672896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3A-4A51-A862-5EE3E8AB7A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Foglio1!$A$2:$A$7</c:f>
              <c:numCache>
                <c:formatCode>General</c:formatCode>
                <c:ptCount val="6"/>
                <c:pt idx="0">
                  <c:v>2014</c:v>
                </c:pt>
                <c:pt idx="1">
                  <c:v>2015</c:v>
                </c:pt>
                <c:pt idx="2">
                  <c:v>2016</c:v>
                </c:pt>
                <c:pt idx="3">
                  <c:v>2017</c:v>
                </c:pt>
                <c:pt idx="4">
                  <c:v>2018</c:v>
                </c:pt>
                <c:pt idx="5">
                  <c:v>2019</c:v>
                </c:pt>
              </c:numCache>
            </c:numRef>
          </c:cat>
          <c:val>
            <c:numRef>
              <c:f>Foglio1!$C$2:$C$7</c:f>
              <c:numCache>
                <c:formatCode>General</c:formatCode>
                <c:ptCount val="6"/>
                <c:pt idx="0">
                  <c:v>11.2</c:v>
                </c:pt>
                <c:pt idx="1">
                  <c:v>10.9</c:v>
                </c:pt>
                <c:pt idx="2">
                  <c:v>10.5</c:v>
                </c:pt>
                <c:pt idx="3">
                  <c:v>10</c:v>
                </c:pt>
                <c:pt idx="4">
                  <c:v>9.3000000000000007</c:v>
                </c:pt>
                <c:pt idx="5">
                  <c:v>8.4</c:v>
                </c:pt>
              </c:numCache>
            </c:numRef>
          </c:val>
          <c:extLst>
            <c:ext xmlns:c16="http://schemas.microsoft.com/office/drawing/2014/chart" uri="{C3380CC4-5D6E-409C-BE32-E72D297353CC}">
              <c16:uniqueId val="{00000001-C46F-412D-B389-BC021260FDBC}"/>
            </c:ext>
          </c:extLst>
        </c:ser>
        <c:ser>
          <c:idx val="2"/>
          <c:order val="2"/>
          <c:tx>
            <c:strRef>
              <c:f>Foglio1!$D$1</c:f>
              <c:strCache>
                <c:ptCount val="1"/>
                <c:pt idx="0">
                  <c:v>Glinidi</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dLbls>
            <c:dLbl>
              <c:idx val="0"/>
              <c:layout>
                <c:manualLayout>
                  <c:x val="1.149555599455902E-2"/>
                  <c:y val="2.77239610336453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3A-4A51-A862-5EE3E8AB7A0F}"/>
                </c:ext>
              </c:extLst>
            </c:dLbl>
            <c:dLbl>
              <c:idx val="1"/>
              <c:layout>
                <c:manualLayout>
                  <c:x val="1.436944499319878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3A-4A51-A862-5EE3E8AB7A0F}"/>
                </c:ext>
              </c:extLst>
            </c:dLbl>
            <c:dLbl>
              <c:idx val="2"/>
              <c:layout>
                <c:manualLayout>
                  <c:x val="1.14955559945590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33A-4A51-A862-5EE3E8AB7A0F}"/>
                </c:ext>
              </c:extLst>
            </c:dLbl>
            <c:dLbl>
              <c:idx val="3"/>
              <c:layout>
                <c:manualLayout>
                  <c:x val="1.1495555994558966E-2"/>
                  <c:y val="-1.01653349481865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3A-4A51-A862-5EE3E8AB7A0F}"/>
                </c:ext>
              </c:extLst>
            </c:dLbl>
            <c:dLbl>
              <c:idx val="4"/>
              <c:layout>
                <c:manualLayout>
                  <c:x val="2.8738889986397679E-2"/>
                  <c:y val="-1.01653349481865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33A-4A51-A862-5EE3E8AB7A0F}"/>
                </c:ext>
              </c:extLst>
            </c:dLbl>
            <c:dLbl>
              <c:idx val="5"/>
              <c:layout>
                <c:manualLayout>
                  <c:x val="1.149555599455896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33A-4A51-A862-5EE3E8AB7A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Foglio1!$A$2:$A$7</c:f>
              <c:numCache>
                <c:formatCode>General</c:formatCode>
                <c:ptCount val="6"/>
                <c:pt idx="0">
                  <c:v>2014</c:v>
                </c:pt>
                <c:pt idx="1">
                  <c:v>2015</c:v>
                </c:pt>
                <c:pt idx="2">
                  <c:v>2016</c:v>
                </c:pt>
                <c:pt idx="3">
                  <c:v>2017</c:v>
                </c:pt>
                <c:pt idx="4">
                  <c:v>2018</c:v>
                </c:pt>
                <c:pt idx="5">
                  <c:v>2019</c:v>
                </c:pt>
              </c:numCache>
            </c:numRef>
          </c:cat>
          <c:val>
            <c:numRef>
              <c:f>Foglio1!$D$2:$D$7</c:f>
              <c:numCache>
                <c:formatCode>General</c:formatCode>
                <c:ptCount val="6"/>
                <c:pt idx="0">
                  <c:v>3.9</c:v>
                </c:pt>
                <c:pt idx="1">
                  <c:v>3.6</c:v>
                </c:pt>
                <c:pt idx="2">
                  <c:v>3.3</c:v>
                </c:pt>
                <c:pt idx="3">
                  <c:v>3</c:v>
                </c:pt>
                <c:pt idx="4">
                  <c:v>2.6</c:v>
                </c:pt>
                <c:pt idx="5">
                  <c:v>2.2000000000000002</c:v>
                </c:pt>
              </c:numCache>
            </c:numRef>
          </c:val>
          <c:extLst>
            <c:ext xmlns:c16="http://schemas.microsoft.com/office/drawing/2014/chart" uri="{C3380CC4-5D6E-409C-BE32-E72D297353CC}">
              <c16:uniqueId val="{00000002-C46F-412D-B389-BC021260FDBC}"/>
            </c:ext>
          </c:extLst>
        </c:ser>
        <c:ser>
          <c:idx val="3"/>
          <c:order val="3"/>
          <c:tx>
            <c:strRef>
              <c:f>Foglio1!$E$1</c:f>
              <c:strCache>
                <c:ptCount val="1"/>
                <c:pt idx="0">
                  <c:v>Glitazonici</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dLbls>
            <c:delete val="1"/>
          </c:dLbls>
          <c:cat>
            <c:numRef>
              <c:f>Foglio1!$A$2:$A$7</c:f>
              <c:numCache>
                <c:formatCode>General</c:formatCode>
                <c:ptCount val="6"/>
                <c:pt idx="0">
                  <c:v>2014</c:v>
                </c:pt>
                <c:pt idx="1">
                  <c:v>2015</c:v>
                </c:pt>
                <c:pt idx="2">
                  <c:v>2016</c:v>
                </c:pt>
                <c:pt idx="3">
                  <c:v>2017</c:v>
                </c:pt>
                <c:pt idx="4">
                  <c:v>2018</c:v>
                </c:pt>
                <c:pt idx="5">
                  <c:v>2019</c:v>
                </c:pt>
              </c:numCache>
            </c:numRef>
          </c:cat>
          <c:val>
            <c:numRef>
              <c:f>Foglio1!$E$2:$E$7</c:f>
              <c:numCache>
                <c:formatCode>General</c:formatCode>
                <c:ptCount val="6"/>
                <c:pt idx="0">
                  <c:v>2.2000000000000002</c:v>
                </c:pt>
                <c:pt idx="1">
                  <c:v>2.1</c:v>
                </c:pt>
                <c:pt idx="2">
                  <c:v>1.9</c:v>
                </c:pt>
                <c:pt idx="3">
                  <c:v>1.7</c:v>
                </c:pt>
                <c:pt idx="4">
                  <c:v>1.7</c:v>
                </c:pt>
                <c:pt idx="5">
                  <c:v>1.7</c:v>
                </c:pt>
              </c:numCache>
            </c:numRef>
          </c:val>
          <c:extLst>
            <c:ext xmlns:c16="http://schemas.microsoft.com/office/drawing/2014/chart" uri="{C3380CC4-5D6E-409C-BE32-E72D297353CC}">
              <c16:uniqueId val="{00000003-C46F-412D-B389-BC021260FDBC}"/>
            </c:ext>
          </c:extLst>
        </c:ser>
        <c:ser>
          <c:idx val="4"/>
          <c:order val="4"/>
          <c:tx>
            <c:strRef>
              <c:f>Foglio1!$F$1</c:f>
              <c:strCache>
                <c:ptCount val="1"/>
                <c:pt idx="0">
                  <c:v>Acarbosio</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dLbls>
            <c:delete val="1"/>
          </c:dLbls>
          <c:cat>
            <c:numRef>
              <c:f>Foglio1!$A$2:$A$7</c:f>
              <c:numCache>
                <c:formatCode>General</c:formatCode>
                <c:ptCount val="6"/>
                <c:pt idx="0">
                  <c:v>2014</c:v>
                </c:pt>
                <c:pt idx="1">
                  <c:v>2015</c:v>
                </c:pt>
                <c:pt idx="2">
                  <c:v>2016</c:v>
                </c:pt>
                <c:pt idx="3">
                  <c:v>2017</c:v>
                </c:pt>
                <c:pt idx="4">
                  <c:v>2018</c:v>
                </c:pt>
                <c:pt idx="5">
                  <c:v>2019</c:v>
                </c:pt>
              </c:numCache>
            </c:numRef>
          </c:cat>
          <c:val>
            <c:numRef>
              <c:f>Foglio1!$F$2:$F$7</c:f>
              <c:numCache>
                <c:formatCode>General</c:formatCode>
                <c:ptCount val="6"/>
                <c:pt idx="0">
                  <c:v>0.7</c:v>
                </c:pt>
                <c:pt idx="1">
                  <c:v>0.7</c:v>
                </c:pt>
                <c:pt idx="2">
                  <c:v>0.7</c:v>
                </c:pt>
                <c:pt idx="3">
                  <c:v>0.7</c:v>
                </c:pt>
                <c:pt idx="4">
                  <c:v>0.6</c:v>
                </c:pt>
                <c:pt idx="5">
                  <c:v>0.6</c:v>
                </c:pt>
              </c:numCache>
            </c:numRef>
          </c:val>
          <c:extLst>
            <c:ext xmlns:c16="http://schemas.microsoft.com/office/drawing/2014/chart" uri="{C3380CC4-5D6E-409C-BE32-E72D297353CC}">
              <c16:uniqueId val="{00000004-C46F-412D-B389-BC021260FDBC}"/>
            </c:ext>
          </c:extLst>
        </c:ser>
        <c:dLbls>
          <c:showLegendKey val="0"/>
          <c:showVal val="1"/>
          <c:showCatName val="0"/>
          <c:showSerName val="0"/>
          <c:showPercent val="0"/>
          <c:showBubbleSize val="0"/>
        </c:dLbls>
        <c:gapWidth val="150"/>
        <c:shape val="box"/>
        <c:axId val="573770352"/>
        <c:axId val="573774616"/>
        <c:axId val="0"/>
        <c:extLst>
          <c:ext xmlns:c15="http://schemas.microsoft.com/office/drawing/2012/chart" uri="{02D57815-91ED-43cb-92C2-25804820EDAC}">
            <c15:filteredBarSeries>
              <c15:ser>
                <c:idx val="5"/>
                <c:order val="5"/>
                <c:tx>
                  <c:strRef>
                    <c:extLst>
                      <c:ext uri="{02D57815-91ED-43cb-92C2-25804820EDAC}">
                        <c15:formulaRef>
                          <c15:sqref>Foglio1!$G$1</c15:sqref>
                        </c15:formulaRef>
                      </c:ext>
                    </c:extLst>
                    <c:strCache>
                      <c:ptCount val="1"/>
                      <c:pt idx="0">
                        <c:v>Colonna1</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numRef>
                    <c:extLst>
                      <c:ext uri="{02D57815-91ED-43cb-92C2-25804820EDAC}">
                        <c15:formulaRef>
                          <c15:sqref>Foglio1!$A$2:$A$7</c15:sqref>
                        </c15:formulaRef>
                      </c:ext>
                    </c:extLst>
                    <c:numCache>
                      <c:formatCode>General</c:formatCode>
                      <c:ptCount val="6"/>
                      <c:pt idx="0">
                        <c:v>2014</c:v>
                      </c:pt>
                      <c:pt idx="1">
                        <c:v>2015</c:v>
                      </c:pt>
                      <c:pt idx="2">
                        <c:v>2016</c:v>
                      </c:pt>
                      <c:pt idx="3">
                        <c:v>2017</c:v>
                      </c:pt>
                      <c:pt idx="4">
                        <c:v>2018</c:v>
                      </c:pt>
                      <c:pt idx="5">
                        <c:v>2019</c:v>
                      </c:pt>
                    </c:numCache>
                  </c:numRef>
                </c:cat>
                <c:val>
                  <c:numRef>
                    <c:extLst>
                      <c:ext uri="{02D57815-91ED-43cb-92C2-25804820EDAC}">
                        <c15:formulaRef>
                          <c15:sqref>Foglio1!$G$2:$G$7</c15:sqref>
                        </c15:formulaRef>
                      </c:ext>
                    </c:extLst>
                    <c:numCache>
                      <c:formatCode>General</c:formatCode>
                      <c:ptCount val="6"/>
                    </c:numCache>
                  </c:numRef>
                </c:val>
                <c:extLst>
                  <c:ext xmlns:c16="http://schemas.microsoft.com/office/drawing/2014/chart" uri="{C3380CC4-5D6E-409C-BE32-E72D297353CC}">
                    <c16:uniqueId val="{00000005-C46F-412D-B389-BC021260FDBC}"/>
                  </c:ext>
                </c:extLst>
              </c15:ser>
            </c15:filteredBarSeries>
          </c:ext>
        </c:extLst>
      </c:bar3DChart>
      <c:catAx>
        <c:axId val="5737703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573774616"/>
        <c:crosses val="autoZero"/>
        <c:auto val="1"/>
        <c:lblAlgn val="ctr"/>
        <c:lblOffset val="100"/>
        <c:noMultiLvlLbl val="0"/>
      </c:catAx>
      <c:valAx>
        <c:axId val="57377461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573770352"/>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2"/>
                </a:solidFill>
                <a:latin typeface="+mn-lt"/>
                <a:ea typeface="+mn-ea"/>
                <a:cs typeface="+mn-cs"/>
              </a:defRPr>
            </a:pPr>
            <a:endParaRPr lang="it-IT"/>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it-IT" dirty="0"/>
              <a:t>Consumo di antidiabetici </a:t>
            </a:r>
            <a:r>
              <a:rPr lang="it-IT" dirty="0" smtClean="0"/>
              <a:t>recenti </a:t>
            </a:r>
            <a:r>
              <a:rPr lang="it-IT" dirty="0"/>
              <a:t>per categoria terapeutica 2014-2019</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it-I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GLP1-AR</c:v>
                </c:pt>
              </c:strCache>
            </c:strRef>
          </c:tx>
          <c:spPr>
            <a:gradFill rotWithShape="1">
              <a:gsLst>
                <a:gs pos="0">
                  <a:srgbClr val="FF0000"/>
                </a:gs>
                <a:gs pos="100000">
                  <a:schemeClr val="accent1">
                    <a:satMod val="110000"/>
                    <a:lumMod val="100000"/>
                    <a:shade val="100000"/>
                  </a:schemeClr>
                </a:gs>
                <a:gs pos="100000">
                  <a:schemeClr val="accent1">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Foglio1!$A$2:$A$7</c:f>
              <c:numCache>
                <c:formatCode>General</c:formatCode>
                <c:ptCount val="6"/>
                <c:pt idx="0">
                  <c:v>2014</c:v>
                </c:pt>
                <c:pt idx="1">
                  <c:v>2015</c:v>
                </c:pt>
                <c:pt idx="2">
                  <c:v>2016</c:v>
                </c:pt>
                <c:pt idx="3">
                  <c:v>2017</c:v>
                </c:pt>
                <c:pt idx="4">
                  <c:v>2018</c:v>
                </c:pt>
                <c:pt idx="5">
                  <c:v>2019</c:v>
                </c:pt>
              </c:numCache>
            </c:numRef>
          </c:cat>
          <c:val>
            <c:numRef>
              <c:f>Foglio1!$B$2:$B$7</c:f>
              <c:numCache>
                <c:formatCode>General</c:formatCode>
                <c:ptCount val="6"/>
                <c:pt idx="0">
                  <c:v>0.7</c:v>
                </c:pt>
                <c:pt idx="1">
                  <c:v>0.8</c:v>
                </c:pt>
                <c:pt idx="2">
                  <c:v>1</c:v>
                </c:pt>
                <c:pt idx="3">
                  <c:v>1.3</c:v>
                </c:pt>
                <c:pt idx="4">
                  <c:v>1.7</c:v>
                </c:pt>
                <c:pt idx="5">
                  <c:v>2.5</c:v>
                </c:pt>
              </c:numCache>
            </c:numRef>
          </c:val>
          <c:extLst>
            <c:ext xmlns:c16="http://schemas.microsoft.com/office/drawing/2014/chart" uri="{C3380CC4-5D6E-409C-BE32-E72D297353CC}">
              <c16:uniqueId val="{00000000-9A16-4A33-9A5D-28B9876259C4}"/>
            </c:ext>
          </c:extLst>
        </c:ser>
        <c:ser>
          <c:idx val="1"/>
          <c:order val="1"/>
          <c:tx>
            <c:strRef>
              <c:f>Foglio1!$C$1</c:f>
              <c:strCache>
                <c:ptCount val="1"/>
                <c:pt idx="0">
                  <c:v>DPP4-i</c:v>
                </c:pt>
              </c:strCache>
            </c:strRef>
          </c:tx>
          <c:spPr>
            <a:gradFill rotWithShape="1">
              <a:gsLst>
                <a:gs pos="0">
                  <a:schemeClr val="accent6">
                    <a:lumMod val="60000"/>
                    <a:lumOff val="40000"/>
                  </a:schemeClr>
                </a:gs>
                <a:gs pos="100000">
                  <a:schemeClr val="accent6"/>
                </a:gs>
                <a:gs pos="100000">
                  <a:schemeClr val="accent2">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Foglio1!$A$2:$A$7</c:f>
              <c:numCache>
                <c:formatCode>General</c:formatCode>
                <c:ptCount val="6"/>
                <c:pt idx="0">
                  <c:v>2014</c:v>
                </c:pt>
                <c:pt idx="1">
                  <c:v>2015</c:v>
                </c:pt>
                <c:pt idx="2">
                  <c:v>2016</c:v>
                </c:pt>
                <c:pt idx="3">
                  <c:v>2017</c:v>
                </c:pt>
                <c:pt idx="4">
                  <c:v>2018</c:v>
                </c:pt>
                <c:pt idx="5">
                  <c:v>2019</c:v>
                </c:pt>
              </c:numCache>
            </c:numRef>
          </c:cat>
          <c:val>
            <c:numRef>
              <c:f>Foglio1!$C$2:$C$7</c:f>
              <c:numCache>
                <c:formatCode>General</c:formatCode>
                <c:ptCount val="6"/>
                <c:pt idx="0">
                  <c:v>1.4</c:v>
                </c:pt>
                <c:pt idx="1">
                  <c:v>1.7</c:v>
                </c:pt>
                <c:pt idx="2">
                  <c:v>2.1</c:v>
                </c:pt>
                <c:pt idx="3">
                  <c:v>2.2999999999999998</c:v>
                </c:pt>
                <c:pt idx="4">
                  <c:v>2.7</c:v>
                </c:pt>
                <c:pt idx="5">
                  <c:v>3</c:v>
                </c:pt>
              </c:numCache>
            </c:numRef>
          </c:val>
          <c:extLst>
            <c:ext xmlns:c16="http://schemas.microsoft.com/office/drawing/2014/chart" uri="{C3380CC4-5D6E-409C-BE32-E72D297353CC}">
              <c16:uniqueId val="{00000001-9A16-4A33-9A5D-28B9876259C4}"/>
            </c:ext>
          </c:extLst>
        </c:ser>
        <c:ser>
          <c:idx val="2"/>
          <c:order val="2"/>
          <c:tx>
            <c:strRef>
              <c:f>Foglio1!$D$1</c:f>
              <c:strCache>
                <c:ptCount val="1"/>
                <c:pt idx="0">
                  <c:v>SGLT-2 i</c:v>
                </c:pt>
              </c:strCache>
            </c:strRef>
          </c:tx>
          <c:spPr>
            <a:gradFill rotWithShape="1">
              <a:gsLst>
                <a:gs pos="100000">
                  <a:srgbClr val="FFFF00"/>
                </a:gs>
                <a:gs pos="100000">
                  <a:schemeClr val="accent3">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dLbls>
            <c:delete val="1"/>
          </c:dLbls>
          <c:cat>
            <c:numRef>
              <c:f>Foglio1!$A$2:$A$7</c:f>
              <c:numCache>
                <c:formatCode>General</c:formatCode>
                <c:ptCount val="6"/>
                <c:pt idx="0">
                  <c:v>2014</c:v>
                </c:pt>
                <c:pt idx="1">
                  <c:v>2015</c:v>
                </c:pt>
                <c:pt idx="2">
                  <c:v>2016</c:v>
                </c:pt>
                <c:pt idx="3">
                  <c:v>2017</c:v>
                </c:pt>
                <c:pt idx="4">
                  <c:v>2018</c:v>
                </c:pt>
                <c:pt idx="5">
                  <c:v>2019</c:v>
                </c:pt>
              </c:numCache>
            </c:numRef>
          </c:cat>
          <c:val>
            <c:numRef>
              <c:f>Foglio1!$D$2:$D$7</c:f>
              <c:numCache>
                <c:formatCode>General</c:formatCode>
                <c:ptCount val="6"/>
                <c:pt idx="0">
                  <c:v>0</c:v>
                </c:pt>
                <c:pt idx="1">
                  <c:v>0.1</c:v>
                </c:pt>
                <c:pt idx="2">
                  <c:v>0.5</c:v>
                </c:pt>
                <c:pt idx="3">
                  <c:v>0.7</c:v>
                </c:pt>
                <c:pt idx="4">
                  <c:v>1</c:v>
                </c:pt>
                <c:pt idx="5">
                  <c:v>1.3</c:v>
                </c:pt>
              </c:numCache>
            </c:numRef>
          </c:val>
          <c:extLst>
            <c:ext xmlns:c16="http://schemas.microsoft.com/office/drawing/2014/chart" uri="{C3380CC4-5D6E-409C-BE32-E72D297353CC}">
              <c16:uniqueId val="{00000002-9A16-4A33-9A5D-28B9876259C4}"/>
            </c:ext>
          </c:extLst>
        </c:ser>
        <c:dLbls>
          <c:showLegendKey val="0"/>
          <c:showVal val="1"/>
          <c:showCatName val="0"/>
          <c:showSerName val="0"/>
          <c:showPercent val="0"/>
          <c:showBubbleSize val="0"/>
        </c:dLbls>
        <c:gapWidth val="150"/>
        <c:shape val="box"/>
        <c:axId val="513160544"/>
        <c:axId val="513160872"/>
        <c:axId val="0"/>
        <c:extLst>
          <c:ext xmlns:c15="http://schemas.microsoft.com/office/drawing/2012/chart" uri="{02D57815-91ED-43cb-92C2-25804820EDAC}">
            <c15:filteredBarSeries>
              <c15:ser>
                <c:idx val="3"/>
                <c:order val="3"/>
                <c:tx>
                  <c:strRef>
                    <c:extLst>
                      <c:ext uri="{02D57815-91ED-43cb-92C2-25804820EDAC}">
                        <c15:formulaRef>
                          <c15:sqref>Foglio1!$E$1</c15:sqref>
                        </c15:formulaRef>
                      </c:ext>
                    </c:extLst>
                    <c:strCache>
                      <c:ptCount val="1"/>
                      <c:pt idx="0">
                        <c:v>Colonna1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it-IT"/>
                    </a:p>
                  </c:txP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numRef>
                    <c:extLst>
                      <c:ext uri="{02D57815-91ED-43cb-92C2-25804820EDAC}">
                        <c15:formulaRef>
                          <c15:sqref>Foglio1!$A$2:$A$7</c15:sqref>
                        </c15:formulaRef>
                      </c:ext>
                    </c:extLst>
                    <c:numCache>
                      <c:formatCode>General</c:formatCode>
                      <c:ptCount val="6"/>
                      <c:pt idx="0">
                        <c:v>2014</c:v>
                      </c:pt>
                      <c:pt idx="1">
                        <c:v>2015</c:v>
                      </c:pt>
                      <c:pt idx="2">
                        <c:v>2016</c:v>
                      </c:pt>
                      <c:pt idx="3">
                        <c:v>2017</c:v>
                      </c:pt>
                      <c:pt idx="4">
                        <c:v>2018</c:v>
                      </c:pt>
                      <c:pt idx="5">
                        <c:v>2019</c:v>
                      </c:pt>
                    </c:numCache>
                  </c:numRef>
                </c:cat>
                <c:val>
                  <c:numRef>
                    <c:extLst>
                      <c:ext uri="{02D57815-91ED-43cb-92C2-25804820EDAC}">
                        <c15:formulaRef>
                          <c15:sqref>Foglio1!$E$2:$E$7</c15:sqref>
                        </c15:formulaRef>
                      </c:ext>
                    </c:extLst>
                    <c:numCache>
                      <c:formatCode>General</c:formatCode>
                      <c:ptCount val="6"/>
                    </c:numCache>
                  </c:numRef>
                </c:val>
                <c:extLst>
                  <c:ext xmlns:c16="http://schemas.microsoft.com/office/drawing/2014/chart" uri="{C3380CC4-5D6E-409C-BE32-E72D297353CC}">
                    <c16:uniqueId val="{00000003-9A16-4A33-9A5D-28B9876259C4}"/>
                  </c:ext>
                </c:extLst>
              </c15:ser>
            </c15:filteredBarSeries>
          </c:ext>
        </c:extLst>
      </c:bar3DChart>
      <c:catAx>
        <c:axId val="5131605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513160872"/>
        <c:crosses val="autoZero"/>
        <c:auto val="1"/>
        <c:lblAlgn val="ctr"/>
        <c:lblOffset val="100"/>
        <c:noMultiLvlLbl val="0"/>
      </c:catAx>
      <c:valAx>
        <c:axId val="51316087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513160544"/>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2"/>
                </a:solidFill>
                <a:latin typeface="+mn-lt"/>
                <a:ea typeface="+mn-ea"/>
                <a:cs typeface="+mn-cs"/>
              </a:defRPr>
            </a:pPr>
            <a:endParaRPr lang="it-IT"/>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it-IT" dirty="0"/>
              <a:t>Prescrizioni di antidiabetici </a:t>
            </a:r>
            <a:endParaRPr lang="it-IT" dirty="0" smtClean="0"/>
          </a:p>
          <a:p>
            <a:pPr>
              <a:defRPr/>
            </a:pPr>
            <a:r>
              <a:rPr lang="it-IT" dirty="0" smtClean="0"/>
              <a:t>2019</a:t>
            </a:r>
            <a:r>
              <a:rPr lang="it-IT" baseline="0" dirty="0" smtClean="0"/>
              <a:t> vs </a:t>
            </a:r>
            <a:r>
              <a:rPr lang="it-IT" dirty="0" smtClean="0"/>
              <a:t>2018</a:t>
            </a:r>
            <a:endParaRPr lang="it-IT"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it-I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Metformina</c:v>
                </c:pt>
              </c:strCache>
            </c:strRef>
          </c:tx>
          <c:spPr>
            <a:gradFill rotWithShape="1">
              <a:gsLst>
                <a:gs pos="0">
                  <a:srgbClr val="92D050"/>
                </a:gs>
                <a:gs pos="100000">
                  <a:srgbClr val="00B050"/>
                </a:gs>
                <a:gs pos="100000">
                  <a:schemeClr val="accent1">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cat>
            <c:strRef>
              <c:f>Foglio1!$A$2:$A$7</c:f>
              <c:strCache>
                <c:ptCount val="6"/>
                <c:pt idx="0">
                  <c:v>Spesa pro capite</c:v>
                </c:pt>
                <c:pt idx="1">
                  <c:v>variazione % 19-18</c:v>
                </c:pt>
                <c:pt idx="2">
                  <c:v>DDD/1000 ab die</c:v>
                </c:pt>
                <c:pt idx="3">
                  <c:v>variazione % 19-18</c:v>
                </c:pt>
                <c:pt idx="4">
                  <c:v>Costo medio DDD</c:v>
                </c:pt>
                <c:pt idx="5">
                  <c:v>variazione % 19-18</c:v>
                </c:pt>
              </c:strCache>
            </c:strRef>
          </c:cat>
          <c:val>
            <c:numRef>
              <c:f>Foglio1!$B$2:$B$7</c:f>
              <c:numCache>
                <c:formatCode>General</c:formatCode>
                <c:ptCount val="6"/>
                <c:pt idx="0">
                  <c:v>1.64</c:v>
                </c:pt>
                <c:pt idx="1">
                  <c:v>-1</c:v>
                </c:pt>
                <c:pt idx="2">
                  <c:v>24</c:v>
                </c:pt>
                <c:pt idx="3">
                  <c:v>-0.1</c:v>
                </c:pt>
                <c:pt idx="4">
                  <c:v>0.19</c:v>
                </c:pt>
                <c:pt idx="5">
                  <c:v>-0.8</c:v>
                </c:pt>
              </c:numCache>
            </c:numRef>
          </c:val>
          <c:extLst>
            <c:ext xmlns:c16="http://schemas.microsoft.com/office/drawing/2014/chart" uri="{C3380CC4-5D6E-409C-BE32-E72D297353CC}">
              <c16:uniqueId val="{00000000-BB21-4525-AEE5-0A337EC60482}"/>
            </c:ext>
          </c:extLst>
        </c:ser>
        <c:ser>
          <c:idx val="1"/>
          <c:order val="1"/>
          <c:tx>
            <c:strRef>
              <c:f>Foglio1!$C$1</c:f>
              <c:strCache>
                <c:ptCount val="1"/>
                <c:pt idx="0">
                  <c:v>Sulfaniluree</c:v>
                </c:pt>
              </c:strCache>
            </c:strRef>
          </c:tx>
          <c:spPr>
            <a:gradFill rotWithShape="1">
              <a:gsLst>
                <a:gs pos="0">
                  <a:srgbClr val="FFC000"/>
                </a:gs>
                <a:gs pos="100000">
                  <a:srgbClr val="FFC000"/>
                </a:gs>
                <a:gs pos="100000">
                  <a:schemeClr val="accent2">
                    <a:lumMod val="99000"/>
                    <a:satMod val="120000"/>
                    <a:shade val="78000"/>
                  </a:schemeClr>
                </a:gs>
              </a:gsLst>
              <a:lin ang="5400000" scaled="0"/>
            </a:gradFill>
            <a:ln>
              <a:solidFill>
                <a:schemeClr val="accent1"/>
              </a:solidFill>
            </a:ln>
            <a:effectLst/>
            <a:scene3d>
              <a:camera prst="orthographicFront">
                <a:rot lat="0" lon="0" rev="0"/>
              </a:camera>
              <a:lightRig rig="threePt" dir="t"/>
            </a:scene3d>
            <a:sp3d>
              <a:bevelT w="25400" h="12700"/>
              <a:contourClr>
                <a:schemeClr val="accent1"/>
              </a:contourClr>
            </a:sp3d>
          </c:spPr>
          <c:invertIfNegative val="0"/>
          <c:cat>
            <c:strRef>
              <c:f>Foglio1!$A$2:$A$7</c:f>
              <c:strCache>
                <c:ptCount val="6"/>
                <c:pt idx="0">
                  <c:v>Spesa pro capite</c:v>
                </c:pt>
                <c:pt idx="1">
                  <c:v>variazione % 19-18</c:v>
                </c:pt>
                <c:pt idx="2">
                  <c:v>DDD/1000 ab die</c:v>
                </c:pt>
                <c:pt idx="3">
                  <c:v>variazione % 19-18</c:v>
                </c:pt>
                <c:pt idx="4">
                  <c:v>Costo medio DDD</c:v>
                </c:pt>
                <c:pt idx="5">
                  <c:v>variazione % 19-18</c:v>
                </c:pt>
              </c:strCache>
            </c:strRef>
          </c:cat>
          <c:val>
            <c:numRef>
              <c:f>Foglio1!$C$2:$C$7</c:f>
              <c:numCache>
                <c:formatCode>General</c:formatCode>
                <c:ptCount val="6"/>
                <c:pt idx="0">
                  <c:v>0.53</c:v>
                </c:pt>
                <c:pt idx="1">
                  <c:v>-5.2</c:v>
                </c:pt>
                <c:pt idx="2">
                  <c:v>8.4</c:v>
                </c:pt>
                <c:pt idx="3">
                  <c:v>-9.5</c:v>
                </c:pt>
                <c:pt idx="4">
                  <c:v>0.17</c:v>
                </c:pt>
                <c:pt idx="5">
                  <c:v>4.7</c:v>
                </c:pt>
              </c:numCache>
            </c:numRef>
          </c:val>
          <c:extLst>
            <c:ext xmlns:c16="http://schemas.microsoft.com/office/drawing/2014/chart" uri="{C3380CC4-5D6E-409C-BE32-E72D297353CC}">
              <c16:uniqueId val="{00000001-BB21-4525-AEE5-0A337EC60482}"/>
            </c:ext>
          </c:extLst>
        </c:ser>
        <c:ser>
          <c:idx val="2"/>
          <c:order val="2"/>
          <c:tx>
            <c:strRef>
              <c:f>Foglio1!$D$1</c:f>
              <c:strCache>
                <c:ptCount val="1"/>
                <c:pt idx="0">
                  <c:v>Glinidi</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cat>
            <c:strRef>
              <c:f>Foglio1!$A$2:$A$7</c:f>
              <c:strCache>
                <c:ptCount val="6"/>
                <c:pt idx="0">
                  <c:v>Spesa pro capite</c:v>
                </c:pt>
                <c:pt idx="1">
                  <c:v>variazione % 19-18</c:v>
                </c:pt>
                <c:pt idx="2">
                  <c:v>DDD/1000 ab die</c:v>
                </c:pt>
                <c:pt idx="3">
                  <c:v>variazione % 19-18</c:v>
                </c:pt>
                <c:pt idx="4">
                  <c:v>Costo medio DDD</c:v>
                </c:pt>
                <c:pt idx="5">
                  <c:v>variazione % 19-18</c:v>
                </c:pt>
              </c:strCache>
            </c:strRef>
          </c:cat>
          <c:val>
            <c:numRef>
              <c:f>Foglio1!$D$2:$D$7</c:f>
              <c:numCache>
                <c:formatCode>General</c:formatCode>
                <c:ptCount val="6"/>
                <c:pt idx="0">
                  <c:v>0.3</c:v>
                </c:pt>
                <c:pt idx="1">
                  <c:v>-14.9</c:v>
                </c:pt>
                <c:pt idx="2">
                  <c:v>2.2000000000000002</c:v>
                </c:pt>
                <c:pt idx="3">
                  <c:v>-16.100000000000001</c:v>
                </c:pt>
                <c:pt idx="4">
                  <c:v>0.38</c:v>
                </c:pt>
                <c:pt idx="5">
                  <c:v>1.4</c:v>
                </c:pt>
              </c:numCache>
            </c:numRef>
          </c:val>
          <c:extLst>
            <c:ext xmlns:c16="http://schemas.microsoft.com/office/drawing/2014/chart" uri="{C3380CC4-5D6E-409C-BE32-E72D297353CC}">
              <c16:uniqueId val="{00000002-BB21-4525-AEE5-0A337EC60482}"/>
            </c:ext>
          </c:extLst>
        </c:ser>
        <c:ser>
          <c:idx val="3"/>
          <c:order val="3"/>
          <c:tx>
            <c:strRef>
              <c:f>Foglio1!$E$1</c:f>
              <c:strCache>
                <c:ptCount val="1"/>
                <c:pt idx="0">
                  <c:v>Glitazonici</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cat>
            <c:strRef>
              <c:f>Foglio1!$A$2:$A$7</c:f>
              <c:strCache>
                <c:ptCount val="6"/>
                <c:pt idx="0">
                  <c:v>Spesa pro capite</c:v>
                </c:pt>
                <c:pt idx="1">
                  <c:v>variazione % 19-18</c:v>
                </c:pt>
                <c:pt idx="2">
                  <c:v>DDD/1000 ab die</c:v>
                </c:pt>
                <c:pt idx="3">
                  <c:v>variazione % 19-18</c:v>
                </c:pt>
                <c:pt idx="4">
                  <c:v>Costo medio DDD</c:v>
                </c:pt>
                <c:pt idx="5">
                  <c:v>variazione % 19-18</c:v>
                </c:pt>
              </c:strCache>
            </c:strRef>
          </c:cat>
          <c:val>
            <c:numRef>
              <c:f>Foglio1!$E$2:$E$7</c:f>
              <c:numCache>
                <c:formatCode>General</c:formatCode>
                <c:ptCount val="6"/>
                <c:pt idx="0">
                  <c:v>0.38</c:v>
                </c:pt>
                <c:pt idx="1">
                  <c:v>-19.600000000000001</c:v>
                </c:pt>
                <c:pt idx="2">
                  <c:v>1.7</c:v>
                </c:pt>
                <c:pt idx="3">
                  <c:v>-0.9</c:v>
                </c:pt>
                <c:pt idx="4">
                  <c:v>0.63</c:v>
                </c:pt>
                <c:pt idx="5">
                  <c:v>-18.899999999999999</c:v>
                </c:pt>
              </c:numCache>
            </c:numRef>
          </c:val>
          <c:extLst>
            <c:ext xmlns:c16="http://schemas.microsoft.com/office/drawing/2014/chart" uri="{C3380CC4-5D6E-409C-BE32-E72D297353CC}">
              <c16:uniqueId val="{00000003-BB21-4525-AEE5-0A337EC60482}"/>
            </c:ext>
          </c:extLst>
        </c:ser>
        <c:ser>
          <c:idx val="4"/>
          <c:order val="4"/>
          <c:tx>
            <c:strRef>
              <c:f>Foglio1!$F$1</c:f>
              <c:strCache>
                <c:ptCount val="1"/>
                <c:pt idx="0">
                  <c:v>Acarbosio</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cat>
            <c:strRef>
              <c:f>Foglio1!$A$2:$A$7</c:f>
              <c:strCache>
                <c:ptCount val="6"/>
                <c:pt idx="0">
                  <c:v>Spesa pro capite</c:v>
                </c:pt>
                <c:pt idx="1">
                  <c:v>variazione % 19-18</c:v>
                </c:pt>
                <c:pt idx="2">
                  <c:v>DDD/1000 ab die</c:v>
                </c:pt>
                <c:pt idx="3">
                  <c:v>variazione % 19-18</c:v>
                </c:pt>
                <c:pt idx="4">
                  <c:v>Costo medio DDD</c:v>
                </c:pt>
                <c:pt idx="5">
                  <c:v>variazione % 19-18</c:v>
                </c:pt>
              </c:strCache>
            </c:strRef>
          </c:cat>
          <c:val>
            <c:numRef>
              <c:f>Foglio1!$F$2:$F$7</c:f>
              <c:numCache>
                <c:formatCode>General</c:formatCode>
                <c:ptCount val="6"/>
                <c:pt idx="0">
                  <c:v>0.16</c:v>
                </c:pt>
                <c:pt idx="1">
                  <c:v>-7.9</c:v>
                </c:pt>
                <c:pt idx="2">
                  <c:v>0.6</c:v>
                </c:pt>
                <c:pt idx="3">
                  <c:v>-6.8</c:v>
                </c:pt>
                <c:pt idx="4">
                  <c:v>0.73</c:v>
                </c:pt>
                <c:pt idx="5">
                  <c:v>-1.2</c:v>
                </c:pt>
              </c:numCache>
            </c:numRef>
          </c:val>
          <c:extLst>
            <c:ext xmlns:c16="http://schemas.microsoft.com/office/drawing/2014/chart" uri="{C3380CC4-5D6E-409C-BE32-E72D297353CC}">
              <c16:uniqueId val="{00000004-BB21-4525-AEE5-0A337EC60482}"/>
            </c:ext>
          </c:extLst>
        </c:ser>
        <c:dLbls>
          <c:showLegendKey val="0"/>
          <c:showVal val="0"/>
          <c:showCatName val="0"/>
          <c:showSerName val="0"/>
          <c:showPercent val="0"/>
          <c:showBubbleSize val="0"/>
        </c:dLbls>
        <c:gapWidth val="150"/>
        <c:shape val="box"/>
        <c:axId val="583628624"/>
        <c:axId val="583628296"/>
        <c:axId val="0"/>
      </c:bar3DChart>
      <c:catAx>
        <c:axId val="5836286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583628296"/>
        <c:crosses val="autoZero"/>
        <c:auto val="1"/>
        <c:lblAlgn val="ctr"/>
        <c:lblOffset val="100"/>
        <c:noMultiLvlLbl val="0"/>
      </c:catAx>
      <c:valAx>
        <c:axId val="5836282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583628624"/>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2"/>
                </a:solidFill>
                <a:latin typeface="+mn-lt"/>
                <a:ea typeface="+mn-ea"/>
                <a:cs typeface="+mn-cs"/>
              </a:defRPr>
            </a:pPr>
            <a:endParaRPr lang="it-IT"/>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it-IT" dirty="0"/>
              <a:t>Prescrizioni di antidiabetici </a:t>
            </a:r>
            <a:r>
              <a:rPr lang="it-IT" dirty="0" smtClean="0"/>
              <a:t>recenti 2019 vs 2018</a:t>
            </a:r>
            <a:endParaRPr lang="it-IT"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it-I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GLP-1 AR</c:v>
                </c:pt>
              </c:strCache>
            </c:strRef>
          </c:tx>
          <c:spPr>
            <a:gradFill rotWithShape="1">
              <a:gsLst>
                <a:gs pos="100000">
                  <a:srgbClr val="FF0000"/>
                </a:gs>
                <a:gs pos="100000">
                  <a:srgbClr val="3399FF"/>
                </a:gs>
                <a:gs pos="100000">
                  <a:schemeClr val="accent1">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cat>
            <c:strRef>
              <c:f>Foglio1!$A$2:$A$7</c:f>
              <c:strCache>
                <c:ptCount val="6"/>
                <c:pt idx="0">
                  <c:v>Spesa pro capite</c:v>
                </c:pt>
                <c:pt idx="1">
                  <c:v>variazione % 19-18</c:v>
                </c:pt>
                <c:pt idx="2">
                  <c:v>DDD/1000 AB die</c:v>
                </c:pt>
                <c:pt idx="3">
                  <c:v>variazione % 19-18</c:v>
                </c:pt>
                <c:pt idx="4">
                  <c:v>costo medio</c:v>
                </c:pt>
                <c:pt idx="5">
                  <c:v>variazione % 19-18</c:v>
                </c:pt>
              </c:strCache>
            </c:strRef>
          </c:cat>
          <c:val>
            <c:numRef>
              <c:f>Foglio1!$B$2:$B$7</c:f>
              <c:numCache>
                <c:formatCode>General</c:formatCode>
                <c:ptCount val="6"/>
                <c:pt idx="0">
                  <c:v>2.35</c:v>
                </c:pt>
                <c:pt idx="1">
                  <c:v>44.7</c:v>
                </c:pt>
                <c:pt idx="2">
                  <c:v>2.5</c:v>
                </c:pt>
                <c:pt idx="3">
                  <c:v>43.6</c:v>
                </c:pt>
                <c:pt idx="4">
                  <c:v>2.58</c:v>
                </c:pt>
                <c:pt idx="5">
                  <c:v>0.8</c:v>
                </c:pt>
              </c:numCache>
            </c:numRef>
          </c:val>
          <c:extLst>
            <c:ext xmlns:c16="http://schemas.microsoft.com/office/drawing/2014/chart" uri="{C3380CC4-5D6E-409C-BE32-E72D297353CC}">
              <c16:uniqueId val="{00000000-47BC-417C-B726-2FF0BDEA1359}"/>
            </c:ext>
          </c:extLst>
        </c:ser>
        <c:ser>
          <c:idx val="1"/>
          <c:order val="1"/>
          <c:tx>
            <c:strRef>
              <c:f>Foglio1!$C$1</c:f>
              <c:strCache>
                <c:ptCount val="1"/>
                <c:pt idx="0">
                  <c:v>DPP-4 i</c:v>
                </c:pt>
              </c:strCache>
            </c:strRef>
          </c:tx>
          <c:spPr>
            <a:gradFill rotWithShape="1">
              <a:gsLst>
                <a:gs pos="0">
                  <a:srgbClr val="3399FF"/>
                </a:gs>
                <a:gs pos="100000">
                  <a:srgbClr val="3399FF"/>
                </a:gs>
                <a:gs pos="100000">
                  <a:schemeClr val="accent2">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cat>
            <c:strRef>
              <c:f>Foglio1!$A$2:$A$7</c:f>
              <c:strCache>
                <c:ptCount val="6"/>
                <c:pt idx="0">
                  <c:v>Spesa pro capite</c:v>
                </c:pt>
                <c:pt idx="1">
                  <c:v>variazione % 19-18</c:v>
                </c:pt>
                <c:pt idx="2">
                  <c:v>DDD/1000 AB die</c:v>
                </c:pt>
                <c:pt idx="3">
                  <c:v>variazione % 19-18</c:v>
                </c:pt>
                <c:pt idx="4">
                  <c:v>costo medio</c:v>
                </c:pt>
                <c:pt idx="5">
                  <c:v>variazione % 19-18</c:v>
                </c:pt>
              </c:strCache>
            </c:strRef>
          </c:cat>
          <c:val>
            <c:numRef>
              <c:f>Foglio1!$C$2:$C$7</c:f>
              <c:numCache>
                <c:formatCode>General</c:formatCode>
                <c:ptCount val="6"/>
                <c:pt idx="0">
                  <c:v>1.39</c:v>
                </c:pt>
                <c:pt idx="1">
                  <c:v>10.6</c:v>
                </c:pt>
                <c:pt idx="2">
                  <c:v>3</c:v>
                </c:pt>
                <c:pt idx="3">
                  <c:v>12.1</c:v>
                </c:pt>
                <c:pt idx="4">
                  <c:v>1.27</c:v>
                </c:pt>
                <c:pt idx="5">
                  <c:v>-1.4</c:v>
                </c:pt>
              </c:numCache>
            </c:numRef>
          </c:val>
          <c:extLst>
            <c:ext xmlns:c16="http://schemas.microsoft.com/office/drawing/2014/chart" uri="{C3380CC4-5D6E-409C-BE32-E72D297353CC}">
              <c16:uniqueId val="{00000001-47BC-417C-B726-2FF0BDEA1359}"/>
            </c:ext>
          </c:extLst>
        </c:ser>
        <c:ser>
          <c:idx val="2"/>
          <c:order val="2"/>
          <c:tx>
            <c:strRef>
              <c:f>Foglio1!$D$1</c:f>
              <c:strCache>
                <c:ptCount val="1"/>
                <c:pt idx="0">
                  <c:v>SGLT-2 i</c:v>
                </c:pt>
              </c:strCache>
            </c:strRef>
          </c:tx>
          <c:spPr>
            <a:gradFill rotWithShape="1">
              <a:gsLst>
                <a:gs pos="0">
                  <a:srgbClr val="FFFF00"/>
                </a:gs>
                <a:gs pos="100000">
                  <a:srgbClr val="FFFF00"/>
                </a:gs>
                <a:gs pos="100000">
                  <a:schemeClr val="accent3">
                    <a:lumMod val="99000"/>
                    <a:satMod val="120000"/>
                    <a:shade val="78000"/>
                  </a:schemeClr>
                </a:gs>
              </a:gsLst>
              <a:lin ang="5400000" scaled="0"/>
            </a:gradFill>
            <a:ln>
              <a:noFill/>
            </a:ln>
            <a:effectLst/>
            <a:scene3d>
              <a:camera prst="orthographicFront">
                <a:rot lat="0" lon="0" rev="0"/>
              </a:camera>
              <a:lightRig rig="threePt" dir="t"/>
            </a:scene3d>
            <a:sp3d>
              <a:bevelT w="25400" h="12700"/>
            </a:sp3d>
          </c:spPr>
          <c:invertIfNegative val="0"/>
          <c:cat>
            <c:strRef>
              <c:f>Foglio1!$A$2:$A$7</c:f>
              <c:strCache>
                <c:ptCount val="6"/>
                <c:pt idx="0">
                  <c:v>Spesa pro capite</c:v>
                </c:pt>
                <c:pt idx="1">
                  <c:v>variazione % 19-18</c:v>
                </c:pt>
                <c:pt idx="2">
                  <c:v>DDD/1000 AB die</c:v>
                </c:pt>
                <c:pt idx="3">
                  <c:v>variazione % 19-18</c:v>
                </c:pt>
                <c:pt idx="4">
                  <c:v>costo medio</c:v>
                </c:pt>
                <c:pt idx="5">
                  <c:v>variazione % 19-18</c:v>
                </c:pt>
              </c:strCache>
            </c:strRef>
          </c:cat>
          <c:val>
            <c:numRef>
              <c:f>Foglio1!$D$2:$D$7</c:f>
              <c:numCache>
                <c:formatCode>General</c:formatCode>
                <c:ptCount val="6"/>
                <c:pt idx="0">
                  <c:v>0.64</c:v>
                </c:pt>
                <c:pt idx="1">
                  <c:v>21.8</c:v>
                </c:pt>
                <c:pt idx="2">
                  <c:v>1.3</c:v>
                </c:pt>
                <c:pt idx="3">
                  <c:v>27.7</c:v>
                </c:pt>
                <c:pt idx="4">
                  <c:v>1.33</c:v>
                </c:pt>
                <c:pt idx="5">
                  <c:v>-4.5999999999999996</c:v>
                </c:pt>
              </c:numCache>
            </c:numRef>
          </c:val>
          <c:extLst>
            <c:ext xmlns:c16="http://schemas.microsoft.com/office/drawing/2014/chart" uri="{C3380CC4-5D6E-409C-BE32-E72D297353CC}">
              <c16:uniqueId val="{00000002-47BC-417C-B726-2FF0BDEA1359}"/>
            </c:ext>
          </c:extLst>
        </c:ser>
        <c:dLbls>
          <c:showLegendKey val="0"/>
          <c:showVal val="0"/>
          <c:showCatName val="0"/>
          <c:showSerName val="0"/>
          <c:showPercent val="0"/>
          <c:showBubbleSize val="0"/>
        </c:dLbls>
        <c:gapWidth val="150"/>
        <c:shape val="box"/>
        <c:axId val="536261360"/>
        <c:axId val="536260704"/>
        <c:axId val="0"/>
      </c:bar3DChart>
      <c:catAx>
        <c:axId val="5362613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536260704"/>
        <c:crosses val="autoZero"/>
        <c:auto val="1"/>
        <c:lblAlgn val="ctr"/>
        <c:lblOffset val="100"/>
        <c:noMultiLvlLbl val="0"/>
      </c:catAx>
      <c:valAx>
        <c:axId val="53626070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it-IT"/>
          </a:p>
        </c:txPr>
        <c:crossAx val="536261360"/>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2"/>
                </a:solidFill>
                <a:latin typeface="+mn-lt"/>
                <a:ea typeface="+mn-ea"/>
                <a:cs typeface="+mn-cs"/>
              </a:defRPr>
            </a:pPr>
            <a:endParaRPr lang="it-IT"/>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t_100aa_pts</c:v>
                </c:pt>
              </c:strCache>
            </c:strRef>
          </c:tx>
          <c:spPr>
            <a:solidFill>
              <a:schemeClr val="accent1"/>
            </a:solidFill>
            <a:ln w="19050">
              <a:solidFill>
                <a:schemeClr val="tx1"/>
              </a:solidFill>
            </a:ln>
            <a:effectLst/>
          </c:spPr>
          <c:invertIfNegative val="0"/>
          <c:dPt>
            <c:idx val="0"/>
            <c:invertIfNegative val="0"/>
            <c:bubble3D val="0"/>
            <c:spPr>
              <a:solidFill>
                <a:srgbClr val="00A5CE"/>
              </a:solidFill>
              <a:ln w="19050">
                <a:solidFill>
                  <a:schemeClr val="tx1"/>
                </a:solidFill>
              </a:ln>
              <a:effectLst/>
            </c:spPr>
            <c:extLst>
              <c:ext xmlns:c16="http://schemas.microsoft.com/office/drawing/2014/chart" uri="{C3380CC4-5D6E-409C-BE32-E72D297353CC}">
                <c16:uniqueId val="{00000001-5D46-E74C-BCE1-1A7557B5A787}"/>
              </c:ext>
            </c:extLst>
          </c:dPt>
          <c:dPt>
            <c:idx val="1"/>
            <c:invertIfNegative val="0"/>
            <c:bubble3D val="0"/>
            <c:spPr>
              <a:solidFill>
                <a:srgbClr val="74BB23"/>
              </a:solidFill>
              <a:ln w="19050">
                <a:solidFill>
                  <a:schemeClr val="tx1"/>
                </a:solidFill>
              </a:ln>
              <a:effectLst/>
            </c:spPr>
            <c:extLst>
              <c:ext xmlns:c16="http://schemas.microsoft.com/office/drawing/2014/chart" uri="{C3380CC4-5D6E-409C-BE32-E72D297353CC}">
                <c16:uniqueId val="{00000003-5D46-E74C-BCE1-1A7557B5A787}"/>
              </c:ext>
            </c:extLst>
          </c:dPt>
          <c:dPt>
            <c:idx val="2"/>
            <c:invertIfNegative val="0"/>
            <c:bubble3D val="0"/>
            <c:spPr>
              <a:solidFill>
                <a:srgbClr val="4B7B17"/>
              </a:solidFill>
              <a:ln w="19050">
                <a:solidFill>
                  <a:schemeClr val="tx1"/>
                </a:solidFill>
              </a:ln>
              <a:effectLst/>
            </c:spPr>
            <c:extLst>
              <c:ext xmlns:c16="http://schemas.microsoft.com/office/drawing/2014/chart" uri="{C3380CC4-5D6E-409C-BE32-E72D297353CC}">
                <c16:uniqueId val="{00000005-5D46-E74C-BCE1-1A7557B5A787}"/>
              </c:ext>
            </c:extLst>
          </c:dPt>
          <c:dPt>
            <c:idx val="3"/>
            <c:invertIfNegative val="0"/>
            <c:bubble3D val="0"/>
            <c:spPr>
              <a:solidFill>
                <a:srgbClr val="00667E"/>
              </a:solidFill>
              <a:ln w="19050">
                <a:solidFill>
                  <a:schemeClr val="tx1"/>
                </a:solidFill>
              </a:ln>
              <a:effectLst/>
            </c:spPr>
            <c:extLst>
              <c:ext xmlns:c16="http://schemas.microsoft.com/office/drawing/2014/chart" uri="{C3380CC4-5D6E-409C-BE32-E72D297353CC}">
                <c16:uniqueId val="{00000007-5D46-E74C-BCE1-1A7557B5A78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Foglio1!$A$2:$A$5</c:f>
              <c:strCache>
                <c:ptCount val="4"/>
                <c:pt idx="0">
                  <c:v>Sulf.</c:v>
                </c:pt>
                <c:pt idx="1">
                  <c:v>DPP4</c:v>
                </c:pt>
                <c:pt idx="2">
                  <c:v>SGLT2</c:v>
                </c:pt>
                <c:pt idx="3">
                  <c:v>GLP1</c:v>
                </c:pt>
              </c:strCache>
            </c:strRef>
          </c:cat>
          <c:val>
            <c:numRef>
              <c:f>Foglio1!$B$2:$B$5</c:f>
              <c:numCache>
                <c:formatCode>General</c:formatCode>
                <c:ptCount val="4"/>
                <c:pt idx="0">
                  <c:v>3.8</c:v>
                </c:pt>
                <c:pt idx="1">
                  <c:v>3.2</c:v>
                </c:pt>
                <c:pt idx="2">
                  <c:v>2.8</c:v>
                </c:pt>
                <c:pt idx="3">
                  <c:v>2.7</c:v>
                </c:pt>
              </c:numCache>
            </c:numRef>
          </c:val>
          <c:extLst>
            <c:ext xmlns:c16="http://schemas.microsoft.com/office/drawing/2014/chart" uri="{C3380CC4-5D6E-409C-BE32-E72D297353CC}">
              <c16:uniqueId val="{00000008-5D46-E74C-BCE1-1A7557B5A787}"/>
            </c:ext>
          </c:extLst>
        </c:ser>
        <c:dLbls>
          <c:showLegendKey val="0"/>
          <c:showVal val="0"/>
          <c:showCatName val="0"/>
          <c:showSerName val="0"/>
          <c:showPercent val="0"/>
          <c:showBubbleSize val="0"/>
        </c:dLbls>
        <c:gapWidth val="150"/>
        <c:axId val="786482080"/>
        <c:axId val="786471264"/>
      </c:barChart>
      <c:catAx>
        <c:axId val="7864820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crossAx val="786471264"/>
        <c:crosses val="autoZero"/>
        <c:auto val="1"/>
        <c:lblAlgn val="ctr"/>
        <c:lblOffset val="100"/>
        <c:noMultiLvlLbl val="0"/>
      </c:catAx>
      <c:valAx>
        <c:axId val="786471264"/>
        <c:scaling>
          <c:orientation val="minMax"/>
          <c:max val="5"/>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crossAx val="786482080"/>
        <c:crosses val="autoZero"/>
        <c:crossBetween val="between"/>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7F39D-D83A-574F-8510-2A90E7253887}" type="datetimeFigureOut">
              <a:rPr lang="it-IT" smtClean="0"/>
              <a:t>19/04/2023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0B2CA5-AF6B-3C4C-8873-8B7CCF8C867A}" type="slidenum">
              <a:rPr lang="it-IT" smtClean="0"/>
              <a:t>‹N›</a:t>
            </a:fld>
            <a:endParaRPr lang="it-IT"/>
          </a:p>
        </p:txBody>
      </p:sp>
    </p:spTree>
    <p:extLst>
      <p:ext uri="{BB962C8B-B14F-4D97-AF65-F5344CB8AC3E}">
        <p14:creationId xmlns:p14="http://schemas.microsoft.com/office/powerpoint/2010/main" val="219866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010B2CA5-AF6B-3C4C-8873-8B7CCF8C867A}" type="slidenum">
              <a:rPr lang="it-IT" smtClean="0"/>
              <a:t>1</a:t>
            </a:fld>
            <a:endParaRPr lang="it-IT"/>
          </a:p>
        </p:txBody>
      </p:sp>
    </p:spTree>
    <p:extLst>
      <p:ext uri="{BB962C8B-B14F-4D97-AF65-F5344CB8AC3E}">
        <p14:creationId xmlns:p14="http://schemas.microsoft.com/office/powerpoint/2010/main" val="203247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egnaposto immagine diapositiva 1">
            <a:extLst>
              <a:ext uri="{FF2B5EF4-FFF2-40B4-BE49-F238E27FC236}">
                <a16:creationId xmlns:a16="http://schemas.microsoft.com/office/drawing/2014/main" id="{A7839C35-1120-6947-AF4E-4656A4CB8719}"/>
              </a:ext>
            </a:extLst>
          </p:cNvPr>
          <p:cNvSpPr>
            <a:spLocks noGrp="1" noRot="1" noChangeAspect="1" noChangeArrowheads="1" noTextEdit="1"/>
          </p:cNvSpPr>
          <p:nvPr>
            <p:ph type="sldImg"/>
          </p:nvPr>
        </p:nvSpPr>
        <p:spPr>
          <a:xfrm>
            <a:off x="341313" y="685800"/>
            <a:ext cx="6091237" cy="3427413"/>
          </a:xfrm>
        </p:spPr>
      </p:sp>
      <p:sp>
        <p:nvSpPr>
          <p:cNvPr id="133122" name="Segnaposto note 2">
            <a:extLst>
              <a:ext uri="{FF2B5EF4-FFF2-40B4-BE49-F238E27FC236}">
                <a16:creationId xmlns:a16="http://schemas.microsoft.com/office/drawing/2014/main" id="{3EEE4F05-A3D4-5341-8EAF-7FD1E001127A}"/>
              </a:ext>
            </a:extLst>
          </p:cNvPr>
          <p:cNvSpPr txBox="1">
            <a:spLocks noGrp="1" noChangeArrowheads="1"/>
          </p:cNvSpPr>
          <p:nvPr>
            <p:ph type="body" sz="quarter" idx="1"/>
          </p:nvPr>
        </p:nvSpPr>
        <p:spPr/>
        <p:txBody>
          <a:bodyPr/>
          <a:lstStyle/>
          <a:p>
            <a:pPr eaLnBrk="1"/>
            <a:endParaRPr altLang="it-IT">
              <a:latin typeface="Times New Roman" panose="02020603050405020304" pitchFamily="18" charset="0"/>
              <a:ea typeface="Microsoft YaHei" panose="020B0503020204020204" pitchFamily="34" charset="-122"/>
              <a:cs typeface="Arial" panose="020B0604020202020204" pitchFamily="34" charset="0"/>
            </a:endParaRPr>
          </a:p>
        </p:txBody>
      </p:sp>
      <p:sp>
        <p:nvSpPr>
          <p:cNvPr id="133123" name="Segnaposto numero diapositiva 3">
            <a:extLst>
              <a:ext uri="{FF2B5EF4-FFF2-40B4-BE49-F238E27FC236}">
                <a16:creationId xmlns:a16="http://schemas.microsoft.com/office/drawing/2014/main" id="{49DFA1DE-DCBE-5949-8A77-10826EF770C6}"/>
              </a:ext>
            </a:extLst>
          </p:cNvPr>
          <p:cNvSpPr txBox="1">
            <a:spLocks noChangeArrowheads="1"/>
          </p:cNvSpPr>
          <p:nvPr/>
        </p:nvSpPr>
        <p:spPr bwMode="auto">
          <a:xfrm>
            <a:off x="3886200" y="8686800"/>
            <a:ext cx="28876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lgn="r" eaLnBrk="1" hangingPunct="1">
              <a:spcBef>
                <a:spcPct val="0"/>
              </a:spcBef>
            </a:pPr>
            <a:fld id="{FDF75F0E-58B8-9749-9AFC-E883D7F9AD89}" type="slidenum">
              <a:rPr lang="it-IT" altLang="it-IT">
                <a:latin typeface="Arial" panose="020B0604020202020204" pitchFamily="34" charset="0"/>
                <a:ea typeface="ＭＳ Ｐゴシック" panose="020B0600070205080204" pitchFamily="34" charset="-128"/>
              </a:rPr>
              <a:pPr algn="r" eaLnBrk="1" hangingPunct="1">
                <a:spcBef>
                  <a:spcPct val="0"/>
                </a:spcBef>
              </a:pPr>
              <a:t>36</a:t>
            </a:fld>
            <a:endParaRPr lang="it-IT"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57753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egnaposto immagine diapositiva 1">
            <a:extLst>
              <a:ext uri="{FF2B5EF4-FFF2-40B4-BE49-F238E27FC236}">
                <a16:creationId xmlns:a16="http://schemas.microsoft.com/office/drawing/2014/main" id="{1F4FFB82-7C64-444D-BE7B-573856C143A7}"/>
              </a:ext>
            </a:extLst>
          </p:cNvPr>
          <p:cNvSpPr>
            <a:spLocks noGrp="1" noRot="1" noChangeAspect="1" noChangeArrowheads="1" noTextEdit="1"/>
          </p:cNvSpPr>
          <p:nvPr>
            <p:ph type="sldImg"/>
          </p:nvPr>
        </p:nvSpPr>
        <p:spPr>
          <a:xfrm>
            <a:off x="341313" y="685800"/>
            <a:ext cx="6091237" cy="3427413"/>
          </a:xfrm>
        </p:spPr>
      </p:sp>
      <p:sp>
        <p:nvSpPr>
          <p:cNvPr id="135170" name="Segnaposto note 2">
            <a:extLst>
              <a:ext uri="{FF2B5EF4-FFF2-40B4-BE49-F238E27FC236}">
                <a16:creationId xmlns:a16="http://schemas.microsoft.com/office/drawing/2014/main" id="{B9EA4FFD-019B-9F48-BDFE-3023D04D5953}"/>
              </a:ext>
            </a:extLst>
          </p:cNvPr>
          <p:cNvSpPr txBox="1">
            <a:spLocks noGrp="1" noChangeArrowheads="1"/>
          </p:cNvSpPr>
          <p:nvPr>
            <p:ph type="body" sz="quarter" idx="1"/>
          </p:nvPr>
        </p:nvSpPr>
        <p:spPr/>
        <p:txBody>
          <a:bodyPr/>
          <a:lstStyle/>
          <a:p>
            <a:pPr eaLnBrk="1"/>
            <a:endParaRPr altLang="it-IT">
              <a:latin typeface="Times New Roman" panose="02020603050405020304" pitchFamily="18" charset="0"/>
              <a:ea typeface="Microsoft YaHei" panose="020B0503020204020204" pitchFamily="34" charset="-122"/>
              <a:cs typeface="Arial" panose="020B0604020202020204" pitchFamily="34" charset="0"/>
            </a:endParaRPr>
          </a:p>
        </p:txBody>
      </p:sp>
      <p:sp>
        <p:nvSpPr>
          <p:cNvPr id="135171" name="Segnaposto numero diapositiva 3">
            <a:extLst>
              <a:ext uri="{FF2B5EF4-FFF2-40B4-BE49-F238E27FC236}">
                <a16:creationId xmlns:a16="http://schemas.microsoft.com/office/drawing/2014/main" id="{E7F1EDF8-4E6E-9844-A8C0-E301FAE4CDB4}"/>
              </a:ext>
            </a:extLst>
          </p:cNvPr>
          <p:cNvSpPr txBox="1">
            <a:spLocks noChangeArrowheads="1"/>
          </p:cNvSpPr>
          <p:nvPr/>
        </p:nvSpPr>
        <p:spPr bwMode="auto">
          <a:xfrm>
            <a:off x="3886200" y="8686800"/>
            <a:ext cx="28876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lgn="r" eaLnBrk="1" hangingPunct="1">
              <a:spcBef>
                <a:spcPct val="0"/>
              </a:spcBef>
            </a:pPr>
            <a:fld id="{EF92251F-2A01-7349-887E-6581D09CF29A}" type="slidenum">
              <a:rPr lang="it-IT" altLang="it-IT">
                <a:latin typeface="Calibri" panose="020F0502020204030204" pitchFamily="34" charset="0"/>
                <a:ea typeface="ＭＳ Ｐゴシック" panose="020B0600070205080204" pitchFamily="34" charset="-128"/>
              </a:rPr>
              <a:pPr algn="r" eaLnBrk="1" hangingPunct="1">
                <a:spcBef>
                  <a:spcPct val="0"/>
                </a:spcBef>
              </a:pPr>
              <a:t>37</a:t>
            </a:fld>
            <a:endParaRPr lang="it-IT" altLang="it-IT">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978495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967" tIns="46484" rIns="92967" bIns="46484"/>
          <a:lstStyle>
            <a:lvl1pPr>
              <a:spcBef>
                <a:spcPct val="30000"/>
              </a:spcBef>
              <a:defRPr sz="1200">
                <a:solidFill>
                  <a:schemeClr val="tx1"/>
                </a:solidFill>
                <a:latin typeface="Times New Roman" panose="02020603050405020304" pitchFamily="18" charset="0"/>
              </a:defRPr>
            </a:lvl1pPr>
            <a:lvl2pPr marL="755357" indent="-290522">
              <a:spcBef>
                <a:spcPct val="30000"/>
              </a:spcBef>
              <a:defRPr sz="1200">
                <a:solidFill>
                  <a:schemeClr val="tx1"/>
                </a:solidFill>
                <a:latin typeface="Times New Roman" panose="02020603050405020304" pitchFamily="18" charset="0"/>
              </a:defRPr>
            </a:lvl2pPr>
            <a:lvl3pPr marL="1162088" indent="-232418">
              <a:spcBef>
                <a:spcPct val="30000"/>
              </a:spcBef>
              <a:defRPr sz="1200">
                <a:solidFill>
                  <a:schemeClr val="tx1"/>
                </a:solidFill>
                <a:latin typeface="Times New Roman" panose="02020603050405020304" pitchFamily="18" charset="0"/>
              </a:defRPr>
            </a:lvl3pPr>
            <a:lvl4pPr marL="1626923" indent="-232418">
              <a:spcBef>
                <a:spcPct val="30000"/>
              </a:spcBef>
              <a:defRPr sz="1200">
                <a:solidFill>
                  <a:schemeClr val="tx1"/>
                </a:solidFill>
                <a:latin typeface="Times New Roman" panose="02020603050405020304" pitchFamily="18" charset="0"/>
              </a:defRPr>
            </a:lvl4pPr>
            <a:lvl5pPr marL="2091759" indent="-232418">
              <a:spcBef>
                <a:spcPct val="30000"/>
              </a:spcBef>
              <a:defRPr sz="1200">
                <a:solidFill>
                  <a:schemeClr val="tx1"/>
                </a:solidFill>
                <a:latin typeface="Times New Roman" panose="02020603050405020304" pitchFamily="18" charset="0"/>
              </a:defRPr>
            </a:lvl5pPr>
            <a:lvl6pPr marL="2556594" indent="-232418" eaLnBrk="0" fontAlgn="base" hangingPunct="0">
              <a:spcBef>
                <a:spcPct val="30000"/>
              </a:spcBef>
              <a:spcAft>
                <a:spcPct val="0"/>
              </a:spcAft>
              <a:defRPr sz="1200">
                <a:solidFill>
                  <a:schemeClr val="tx1"/>
                </a:solidFill>
                <a:latin typeface="Times New Roman" panose="02020603050405020304" pitchFamily="18" charset="0"/>
              </a:defRPr>
            </a:lvl6pPr>
            <a:lvl7pPr marL="3021429" indent="-232418" eaLnBrk="0" fontAlgn="base" hangingPunct="0">
              <a:spcBef>
                <a:spcPct val="30000"/>
              </a:spcBef>
              <a:spcAft>
                <a:spcPct val="0"/>
              </a:spcAft>
              <a:defRPr sz="1200">
                <a:solidFill>
                  <a:schemeClr val="tx1"/>
                </a:solidFill>
                <a:latin typeface="Times New Roman" panose="02020603050405020304" pitchFamily="18" charset="0"/>
              </a:defRPr>
            </a:lvl7pPr>
            <a:lvl8pPr marL="3486264" indent="-232418" eaLnBrk="0" fontAlgn="base" hangingPunct="0">
              <a:spcBef>
                <a:spcPct val="30000"/>
              </a:spcBef>
              <a:spcAft>
                <a:spcPct val="0"/>
              </a:spcAft>
              <a:defRPr sz="1200">
                <a:solidFill>
                  <a:schemeClr val="tx1"/>
                </a:solidFill>
                <a:latin typeface="Times New Roman" panose="02020603050405020304" pitchFamily="18" charset="0"/>
              </a:defRPr>
            </a:lvl8pPr>
            <a:lvl9pPr marL="3951100" indent="-23241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464835" rtl="0" eaLnBrk="1" fontAlgn="auto" latinLnBrk="0" hangingPunct="1">
              <a:lnSpc>
                <a:spcPct val="100000"/>
              </a:lnSpc>
              <a:spcBef>
                <a:spcPct val="0"/>
              </a:spcBef>
              <a:spcAft>
                <a:spcPts val="0"/>
              </a:spcAft>
              <a:buClrTx/>
              <a:buSzTx/>
              <a:buFontTx/>
              <a:buNone/>
              <a:tabLst/>
              <a:defRPr/>
            </a:pPr>
            <a:fld id="{CA96DF9F-56A7-4657-8B47-CB6F01D611CF}" type="slidenum">
              <a:rPr kumimoji="0" lang="en-US" alt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64835" rtl="0" eaLnBrk="1" fontAlgn="auto" latinLnBrk="0" hangingPunct="1">
                <a:lnSpc>
                  <a:spcPct val="100000"/>
                </a:lnSpc>
                <a:spcBef>
                  <a:spcPct val="0"/>
                </a:spcBef>
                <a:spcAft>
                  <a:spcPts val="0"/>
                </a:spcAft>
                <a:buClrTx/>
                <a:buSzTx/>
                <a:buFontTx/>
                <a:buNone/>
                <a:tabLst/>
                <a:defRPr/>
              </a:pPr>
              <a:t>49</a:t>
            </a:fld>
            <a:endParaRPr kumimoji="0" lang="en-US" alt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it-IT" dirty="0"/>
          </a:p>
        </p:txBody>
      </p:sp>
    </p:spTree>
    <p:extLst>
      <p:ext uri="{BB962C8B-B14F-4D97-AF65-F5344CB8AC3E}">
        <p14:creationId xmlns:p14="http://schemas.microsoft.com/office/powerpoint/2010/main" val="1921756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4102334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0B2CA5-AF6B-3C4C-8873-8B7CCF8C867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82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egnaposto piè di pagina 59">
            <a:extLst>
              <a:ext uri="{FF2B5EF4-FFF2-40B4-BE49-F238E27FC236}">
                <a16:creationId xmlns:a16="http://schemas.microsoft.com/office/drawing/2014/main" id="{7AF512E5-EF35-8E4D-BCCB-7119630B5BCC}"/>
              </a:ext>
            </a:extLst>
          </p:cNvPr>
          <p:cNvSpPr txBox="1">
            <a:spLocks noChangeArrowheads="1"/>
          </p:cNvSpPr>
          <p:nvPr/>
        </p:nvSpPr>
        <p:spPr bwMode="auto">
          <a:xfrm>
            <a:off x="0" y="8686800"/>
            <a:ext cx="28876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eaLnBrk="1" hangingPunct="1">
              <a:lnSpc>
                <a:spcPct val="95000"/>
              </a:lnSpc>
              <a:spcBef>
                <a:spcPct val="0"/>
              </a:spcBef>
            </a:pPr>
            <a:r>
              <a:rPr lang="it-IT" altLang="it-IT"/>
              <a:t>FEBBRAIO 2008</a:t>
            </a:r>
          </a:p>
          <a:p>
            <a:pPr eaLnBrk="1" hangingPunct="1">
              <a:lnSpc>
                <a:spcPct val="95000"/>
              </a:lnSpc>
              <a:spcBef>
                <a:spcPct val="0"/>
              </a:spcBef>
            </a:pPr>
            <a:endParaRPr lang="it-IT" altLang="it-IT"/>
          </a:p>
        </p:txBody>
      </p:sp>
      <p:sp>
        <p:nvSpPr>
          <p:cNvPr id="96258" name="Segnaposto numero diapositiva 60">
            <a:extLst>
              <a:ext uri="{FF2B5EF4-FFF2-40B4-BE49-F238E27FC236}">
                <a16:creationId xmlns:a16="http://schemas.microsoft.com/office/drawing/2014/main" id="{8CB4BDA1-D443-8141-B68C-43D2398753F5}"/>
              </a:ext>
            </a:extLst>
          </p:cNvPr>
          <p:cNvSpPr txBox="1">
            <a:spLocks noChangeArrowheads="1"/>
          </p:cNvSpPr>
          <p:nvPr/>
        </p:nvSpPr>
        <p:spPr bwMode="auto">
          <a:xfrm>
            <a:off x="3886200" y="8686800"/>
            <a:ext cx="28876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lgn="r" eaLnBrk="1" hangingPunct="1">
              <a:lnSpc>
                <a:spcPct val="95000"/>
              </a:lnSpc>
              <a:spcBef>
                <a:spcPct val="0"/>
              </a:spcBef>
            </a:pPr>
            <a:fld id="{90F3DB86-D99D-254C-86FC-789B97F9E241}" type="slidenum">
              <a:rPr lang="en-GB" altLang="it-IT"/>
              <a:pPr algn="r" eaLnBrk="1" hangingPunct="1">
                <a:lnSpc>
                  <a:spcPct val="95000"/>
                </a:lnSpc>
                <a:spcBef>
                  <a:spcPct val="0"/>
                </a:spcBef>
              </a:pPr>
              <a:t>8</a:t>
            </a:fld>
            <a:endParaRPr lang="en-GB" altLang="it-IT"/>
          </a:p>
        </p:txBody>
      </p:sp>
      <p:sp>
        <p:nvSpPr>
          <p:cNvPr id="96259" name="Segnaposto immagine diapositiva 1">
            <a:extLst>
              <a:ext uri="{FF2B5EF4-FFF2-40B4-BE49-F238E27FC236}">
                <a16:creationId xmlns:a16="http://schemas.microsoft.com/office/drawing/2014/main" id="{07BF4EA9-168E-D746-908B-1B6E8C999E70}"/>
              </a:ext>
            </a:extLst>
          </p:cNvPr>
          <p:cNvSpPr>
            <a:spLocks noGrp="1" noRot="1" noChangeAspect="1" noTextEdit="1"/>
          </p:cNvSpPr>
          <p:nvPr>
            <p:ph type="sldImg"/>
          </p:nvPr>
        </p:nvSpPr>
        <p:spPr>
          <a:xfrm>
            <a:off x="341313" y="685800"/>
            <a:ext cx="6091237" cy="3427413"/>
          </a:xfrm>
          <a:solidFill>
            <a:srgbClr val="5B9BD5"/>
          </a:solidFill>
          <a:ln w="25402">
            <a:solidFill>
              <a:srgbClr val="41719C"/>
            </a:solidFill>
            <a:miter lim="800000"/>
            <a:headEnd/>
            <a:tailEnd/>
          </a:ln>
        </p:spPr>
      </p:sp>
      <p:sp>
        <p:nvSpPr>
          <p:cNvPr id="96260" name="Segnaposto note 2">
            <a:extLst>
              <a:ext uri="{FF2B5EF4-FFF2-40B4-BE49-F238E27FC236}">
                <a16:creationId xmlns:a16="http://schemas.microsoft.com/office/drawing/2014/main" id="{3E939202-3746-E04D-8F12-9FB8F4112D34}"/>
              </a:ext>
            </a:extLst>
          </p:cNvPr>
          <p:cNvSpPr txBox="1">
            <a:spLocks noGrp="1" noChangeArrowheads="1"/>
          </p:cNvSpPr>
          <p:nvPr>
            <p:ph type="body" sz="quarter" idx="1"/>
          </p:nvPr>
        </p:nvSpPr>
        <p:spPr/>
        <p:txBody>
          <a:bodyPr/>
          <a:lstStyle/>
          <a:p>
            <a:pPr eaLnBrk="1"/>
            <a:endParaRPr altLang="it-IT" dirty="0">
              <a:latin typeface="Times New Roman" panose="02020603050405020304" pitchFamily="18"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17162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C’è un atteggiamento molto individuali </a:t>
            </a:r>
          </a:p>
        </p:txBody>
      </p:sp>
      <p:sp>
        <p:nvSpPr>
          <p:cNvPr id="4" name="Segnaposto numero diapositiva 3"/>
          <p:cNvSpPr>
            <a:spLocks noGrp="1"/>
          </p:cNvSpPr>
          <p:nvPr>
            <p:ph type="sldNum" sz="quarter" idx="5"/>
          </p:nvPr>
        </p:nvSpPr>
        <p:spPr/>
        <p:txBody>
          <a:bodyPr/>
          <a:lstStyle/>
          <a:p>
            <a:fld id="{F7D0649B-B051-4520-8E40-06B4F9A2A522}" type="slidenum">
              <a:rPr lang="it-IT" smtClean="0"/>
              <a:t>9</a:t>
            </a:fld>
            <a:endParaRPr lang="it-IT"/>
          </a:p>
        </p:txBody>
      </p:sp>
    </p:spTree>
    <p:extLst>
      <p:ext uri="{BB962C8B-B14F-4D97-AF65-F5344CB8AC3E}">
        <p14:creationId xmlns:p14="http://schemas.microsoft.com/office/powerpoint/2010/main" val="243178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egnaposto piè di pagina 59">
            <a:extLst>
              <a:ext uri="{FF2B5EF4-FFF2-40B4-BE49-F238E27FC236}">
                <a16:creationId xmlns:a16="http://schemas.microsoft.com/office/drawing/2014/main" id="{959C149E-E4C6-D04A-A2E9-B6677BEC17D7}"/>
              </a:ext>
            </a:extLst>
          </p:cNvPr>
          <p:cNvSpPr txBox="1">
            <a:spLocks noChangeArrowheads="1"/>
          </p:cNvSpPr>
          <p:nvPr/>
        </p:nvSpPr>
        <p:spPr bwMode="auto">
          <a:xfrm>
            <a:off x="0" y="8686800"/>
            <a:ext cx="28876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eaLnBrk="1" hangingPunct="1">
              <a:lnSpc>
                <a:spcPct val="95000"/>
              </a:lnSpc>
              <a:spcBef>
                <a:spcPct val="0"/>
              </a:spcBef>
            </a:pPr>
            <a:r>
              <a:rPr lang="it-IT" altLang="it-IT"/>
              <a:t>FEBBRAIO 2008</a:t>
            </a:r>
          </a:p>
          <a:p>
            <a:pPr eaLnBrk="1" hangingPunct="1">
              <a:lnSpc>
                <a:spcPct val="95000"/>
              </a:lnSpc>
              <a:spcBef>
                <a:spcPct val="0"/>
              </a:spcBef>
            </a:pPr>
            <a:endParaRPr lang="it-IT" altLang="it-IT"/>
          </a:p>
        </p:txBody>
      </p:sp>
      <p:sp>
        <p:nvSpPr>
          <p:cNvPr id="100354" name="Segnaposto numero diapositiva 60">
            <a:extLst>
              <a:ext uri="{FF2B5EF4-FFF2-40B4-BE49-F238E27FC236}">
                <a16:creationId xmlns:a16="http://schemas.microsoft.com/office/drawing/2014/main" id="{882CBE6C-6D95-6847-A248-F2B2A081B309}"/>
              </a:ext>
            </a:extLst>
          </p:cNvPr>
          <p:cNvSpPr txBox="1">
            <a:spLocks noChangeArrowheads="1"/>
          </p:cNvSpPr>
          <p:nvPr/>
        </p:nvSpPr>
        <p:spPr bwMode="auto">
          <a:xfrm>
            <a:off x="3886200" y="8686800"/>
            <a:ext cx="28876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lgn="r" eaLnBrk="1" hangingPunct="1">
              <a:lnSpc>
                <a:spcPct val="95000"/>
              </a:lnSpc>
              <a:spcBef>
                <a:spcPct val="0"/>
              </a:spcBef>
            </a:pPr>
            <a:fld id="{A2597B05-DC10-1C48-A176-28715C8F8D92}" type="slidenum">
              <a:rPr lang="en-GB" altLang="it-IT"/>
              <a:pPr algn="r" eaLnBrk="1" hangingPunct="1">
                <a:lnSpc>
                  <a:spcPct val="95000"/>
                </a:lnSpc>
                <a:spcBef>
                  <a:spcPct val="0"/>
                </a:spcBef>
              </a:pPr>
              <a:t>11</a:t>
            </a:fld>
            <a:endParaRPr lang="en-GB" altLang="it-IT"/>
          </a:p>
        </p:txBody>
      </p:sp>
      <p:sp>
        <p:nvSpPr>
          <p:cNvPr id="100355" name="Segnaposto immagine diapositiva 1">
            <a:extLst>
              <a:ext uri="{FF2B5EF4-FFF2-40B4-BE49-F238E27FC236}">
                <a16:creationId xmlns:a16="http://schemas.microsoft.com/office/drawing/2014/main" id="{485313A7-2121-1448-9CEF-71BF6ECAD975}"/>
              </a:ext>
            </a:extLst>
          </p:cNvPr>
          <p:cNvSpPr>
            <a:spLocks noGrp="1" noRot="1" noChangeAspect="1" noTextEdit="1"/>
          </p:cNvSpPr>
          <p:nvPr>
            <p:ph type="sldImg"/>
          </p:nvPr>
        </p:nvSpPr>
        <p:spPr>
          <a:xfrm>
            <a:off x="341313" y="685800"/>
            <a:ext cx="6091237" cy="3427413"/>
          </a:xfrm>
          <a:solidFill>
            <a:srgbClr val="5B9BD5"/>
          </a:solidFill>
          <a:ln w="25402">
            <a:solidFill>
              <a:srgbClr val="41719C"/>
            </a:solidFill>
            <a:miter lim="800000"/>
            <a:headEnd/>
            <a:tailEnd/>
          </a:ln>
        </p:spPr>
      </p:sp>
      <p:sp>
        <p:nvSpPr>
          <p:cNvPr id="100356" name="Segnaposto note 2">
            <a:extLst>
              <a:ext uri="{FF2B5EF4-FFF2-40B4-BE49-F238E27FC236}">
                <a16:creationId xmlns:a16="http://schemas.microsoft.com/office/drawing/2014/main" id="{201B97FC-F2AE-FE4F-BA4A-B4DF1AF043F8}"/>
              </a:ext>
            </a:extLst>
          </p:cNvPr>
          <p:cNvSpPr txBox="1">
            <a:spLocks noGrp="1" noChangeArrowheads="1"/>
          </p:cNvSpPr>
          <p:nvPr>
            <p:ph type="body" sz="quarter" idx="1"/>
          </p:nvPr>
        </p:nvSpPr>
        <p:spPr/>
        <p:txBody>
          <a:bodyPr/>
          <a:lstStyle/>
          <a:p>
            <a:pPr eaLnBrk="1"/>
            <a:endParaRPr altLang="it-IT" dirty="0">
              <a:latin typeface="Times New Roman" panose="02020603050405020304" pitchFamily="18"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88472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5">
            <a:extLst>
              <a:ext uri="{FF2B5EF4-FFF2-40B4-BE49-F238E27FC236}">
                <a16:creationId xmlns:a16="http://schemas.microsoft.com/office/drawing/2014/main" id="{6B848D0F-336E-C346-8377-D057E72FE831}"/>
              </a:ext>
            </a:extLst>
          </p:cNvPr>
          <p:cNvSpPr txBox="1">
            <a:spLocks noChangeArrowheads="1"/>
          </p:cNvSpPr>
          <p:nvPr/>
        </p:nvSpPr>
        <p:spPr bwMode="auto">
          <a:xfrm>
            <a:off x="3886200" y="8686800"/>
            <a:ext cx="28876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defTabSz="449263">
              <a:spcBef>
                <a:spcPts val="450"/>
              </a:spcBef>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rgbClr val="000000"/>
                </a:solidFill>
                <a:latin typeface="Times New Roman" panose="02020603050405020304" pitchFamily="18" charset="0"/>
                <a:ea typeface="Microsoft YaHei" panose="020B0503020204020204" pitchFamily="34" charset="-122"/>
                <a:cs typeface="Arial" panose="020B0604020202020204" pitchFamily="34" charset="0"/>
              </a:defRPr>
            </a:lvl1pPr>
            <a:lvl2pPr marL="742950" indent="-285750" defTabSz="449263">
              <a:spcBef>
                <a:spcPct val="30000"/>
              </a:spcBef>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chemeClr val="tx1"/>
                </a:solidFill>
                <a:latin typeface="Calibri" panose="020F0502020204030204" pitchFamily="34" charset="0"/>
                <a:ea typeface="Microsoft YaHei" panose="020B0503020204020204" pitchFamily="34" charset="-122"/>
              </a:defRPr>
            </a:lvl2pPr>
            <a:lvl3pPr marL="1143000" indent="-228600" defTabSz="449263">
              <a:spcBef>
                <a:spcPct val="30000"/>
              </a:spcBef>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chemeClr val="tx1"/>
                </a:solidFill>
                <a:latin typeface="Calibri" panose="020F0502020204030204" pitchFamily="34" charset="0"/>
                <a:ea typeface="Microsoft YaHei" panose="020B0503020204020204" pitchFamily="34" charset="-122"/>
              </a:defRPr>
            </a:lvl3pPr>
            <a:lvl4pPr marL="1600200" indent="-228600" defTabSz="449263">
              <a:spcBef>
                <a:spcPct val="30000"/>
              </a:spcBef>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chemeClr val="tx1"/>
                </a:solidFill>
                <a:latin typeface="Calibri" panose="020F0502020204030204" pitchFamily="34" charset="0"/>
                <a:ea typeface="Microsoft YaHei" panose="020B0503020204020204" pitchFamily="34" charset="-122"/>
              </a:defRPr>
            </a:lvl4pPr>
            <a:lvl5pPr marL="2057400" indent="-228600" defTabSz="449263">
              <a:spcBef>
                <a:spcPct val="30000"/>
              </a:spcBef>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chemeClr val="tx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3000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chemeClr val="tx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3000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chemeClr val="tx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3000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chemeClr val="tx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3000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sz="1200">
                <a:solidFill>
                  <a:schemeClr val="tx1"/>
                </a:solidFill>
                <a:latin typeface="Calibri" panose="020F0502020204030204" pitchFamily="34" charset="0"/>
                <a:ea typeface="Microsoft YaHei" panose="020B0503020204020204" pitchFamily="34" charset="-122"/>
              </a:defRPr>
            </a:lvl9pPr>
          </a:lstStyle>
          <a:p>
            <a:pPr algn="r" eaLnBrk="1">
              <a:spcBef>
                <a:spcPct val="0"/>
              </a:spcBef>
            </a:pPr>
            <a:fld id="{6D9F9785-EFD9-0341-91C0-1F82F8F25084}" type="slidenum">
              <a:rPr lang="en-GB" altLang="it-IT" b="1"/>
              <a:pPr algn="r" eaLnBrk="1">
                <a:spcBef>
                  <a:spcPct val="0"/>
                </a:spcBef>
              </a:pPr>
              <a:t>12</a:t>
            </a:fld>
            <a:endParaRPr lang="en-GB" altLang="it-IT" b="1"/>
          </a:p>
        </p:txBody>
      </p:sp>
      <p:sp>
        <p:nvSpPr>
          <p:cNvPr id="106499" name="Rectangle 1">
            <a:extLst>
              <a:ext uri="{FF2B5EF4-FFF2-40B4-BE49-F238E27FC236}">
                <a16:creationId xmlns:a16="http://schemas.microsoft.com/office/drawing/2014/main" id="{F47BCE40-4375-9E4D-910A-17C9E3297568}"/>
              </a:ext>
            </a:extLst>
          </p:cNvPr>
          <p:cNvSpPr>
            <a:spLocks noGrp="1" noRot="1" noChangeAspect="1" noChangeArrowheads="1" noTextEdit="1"/>
          </p:cNvSpPr>
          <p:nvPr>
            <p:ph type="sldImg"/>
          </p:nvPr>
        </p:nvSpPr>
        <p:spPr>
          <a:xfrm>
            <a:off x="96838" y="746125"/>
            <a:ext cx="6592887" cy="3709988"/>
          </a:xfrm>
          <a:solidFill>
            <a:srgbClr val="FFFFFF"/>
          </a:solidFill>
        </p:spPr>
      </p:sp>
      <p:sp>
        <p:nvSpPr>
          <p:cNvPr id="106500" name="Rectangle 2">
            <a:extLst>
              <a:ext uri="{FF2B5EF4-FFF2-40B4-BE49-F238E27FC236}">
                <a16:creationId xmlns:a16="http://schemas.microsoft.com/office/drawing/2014/main" id="{2E1456FF-46C6-054F-9C8F-0D8A4710716A}"/>
              </a:ext>
            </a:extLst>
          </p:cNvPr>
          <p:cNvSpPr txBox="1">
            <a:spLocks noGrp="1" noChangeArrowheads="1"/>
          </p:cNvSpPr>
          <p:nvPr>
            <p:ph type="body" sz="quarter" idx="1"/>
          </p:nvPr>
        </p:nvSpPr>
        <p:spPr>
          <a:xfrm>
            <a:off x="906463" y="4714875"/>
            <a:ext cx="4973637" cy="4454525"/>
          </a:xfrm>
        </p:spPr>
        <p:txBody>
          <a:bodyPr wrap="none" anchor="ctr"/>
          <a:lstStyle/>
          <a:p>
            <a:pPr eaLnBrk="1"/>
            <a:endParaRPr altLang="it-IT">
              <a:latin typeface="Times New Roman" panose="02020603050405020304" pitchFamily="18"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542059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10B2CA5-AF6B-3C4C-8873-8B7CCF8C867A}" type="slidenum">
              <a:rPr lang="it-IT" smtClean="0"/>
              <a:t>22</a:t>
            </a:fld>
            <a:endParaRPr lang="it-IT"/>
          </a:p>
        </p:txBody>
      </p:sp>
    </p:spTree>
    <p:extLst>
      <p:ext uri="{BB962C8B-B14F-4D97-AF65-F5344CB8AC3E}">
        <p14:creationId xmlns:p14="http://schemas.microsoft.com/office/powerpoint/2010/main" val="3212909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egnaposto immagine diapositiva 1">
            <a:extLst>
              <a:ext uri="{FF2B5EF4-FFF2-40B4-BE49-F238E27FC236}">
                <a16:creationId xmlns:a16="http://schemas.microsoft.com/office/drawing/2014/main" id="{E840CE5A-B30C-114E-ACCD-3E536504790A}"/>
              </a:ext>
            </a:extLst>
          </p:cNvPr>
          <p:cNvSpPr>
            <a:spLocks noGrp="1" noRot="1" noChangeAspect="1" noChangeArrowheads="1" noTextEdit="1"/>
          </p:cNvSpPr>
          <p:nvPr>
            <p:ph type="sldImg"/>
          </p:nvPr>
        </p:nvSpPr>
        <p:spPr>
          <a:xfrm>
            <a:off x="341313" y="685800"/>
            <a:ext cx="6091237" cy="3427413"/>
          </a:xfrm>
        </p:spPr>
      </p:sp>
      <p:sp>
        <p:nvSpPr>
          <p:cNvPr id="120834" name="Segnaposto note 2">
            <a:extLst>
              <a:ext uri="{FF2B5EF4-FFF2-40B4-BE49-F238E27FC236}">
                <a16:creationId xmlns:a16="http://schemas.microsoft.com/office/drawing/2014/main" id="{C53A95F8-D8E8-8D46-A787-BB7F10154803}"/>
              </a:ext>
            </a:extLst>
          </p:cNvPr>
          <p:cNvSpPr txBox="1">
            <a:spLocks noGrp="1" noChangeArrowheads="1"/>
          </p:cNvSpPr>
          <p:nvPr>
            <p:ph type="body" sz="quarter" idx="1"/>
          </p:nvPr>
        </p:nvSpPr>
        <p:spPr/>
        <p:txBody>
          <a:bodyPr/>
          <a:lstStyle/>
          <a:p>
            <a:pPr eaLnBrk="1"/>
            <a:endParaRPr altLang="it-IT">
              <a:latin typeface="Times New Roman" panose="02020603050405020304" pitchFamily="18" charset="0"/>
              <a:ea typeface="Microsoft YaHei" panose="020B0503020204020204" pitchFamily="34" charset="-122"/>
              <a:cs typeface="Arial" panose="020B0604020202020204" pitchFamily="34" charset="0"/>
            </a:endParaRPr>
          </a:p>
        </p:txBody>
      </p:sp>
      <p:sp>
        <p:nvSpPr>
          <p:cNvPr id="120835" name="Segnaposto numero diapositiva 3">
            <a:extLst>
              <a:ext uri="{FF2B5EF4-FFF2-40B4-BE49-F238E27FC236}">
                <a16:creationId xmlns:a16="http://schemas.microsoft.com/office/drawing/2014/main" id="{CC7D609E-83CD-794D-AD82-F332362C7A55}"/>
              </a:ext>
            </a:extLst>
          </p:cNvPr>
          <p:cNvSpPr txBox="1">
            <a:spLocks noChangeArrowheads="1"/>
          </p:cNvSpPr>
          <p:nvPr/>
        </p:nvSpPr>
        <p:spPr bwMode="auto">
          <a:xfrm>
            <a:off x="3886200" y="8686800"/>
            <a:ext cx="28876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lgn="r" eaLnBrk="1" hangingPunct="1">
              <a:spcBef>
                <a:spcPct val="0"/>
              </a:spcBef>
            </a:pPr>
            <a:fld id="{1889BA84-55A6-3741-B54C-C22BB907C7E3}" type="slidenum">
              <a:rPr lang="it-IT" altLang="it-IT">
                <a:latin typeface="Calibri" panose="020F0502020204030204" pitchFamily="34" charset="0"/>
                <a:ea typeface="ＭＳ Ｐゴシック" panose="020B0600070205080204" pitchFamily="34" charset="-128"/>
              </a:rPr>
              <a:pPr algn="r" eaLnBrk="1" hangingPunct="1">
                <a:spcBef>
                  <a:spcPct val="0"/>
                </a:spcBef>
              </a:pPr>
              <a:t>24</a:t>
            </a:fld>
            <a:endParaRPr lang="it-IT" altLang="it-IT">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658918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egnaposto immagine diapositiva 1">
            <a:extLst>
              <a:ext uri="{FF2B5EF4-FFF2-40B4-BE49-F238E27FC236}">
                <a16:creationId xmlns:a16="http://schemas.microsoft.com/office/drawing/2014/main" id="{F9EA05ED-72FC-4D47-850B-84A03381DEB1}"/>
              </a:ext>
            </a:extLst>
          </p:cNvPr>
          <p:cNvSpPr>
            <a:spLocks noGrp="1" noRot="1" noChangeAspect="1" noChangeArrowheads="1" noTextEdit="1"/>
          </p:cNvSpPr>
          <p:nvPr>
            <p:ph type="sldImg"/>
          </p:nvPr>
        </p:nvSpPr>
        <p:spPr>
          <a:xfrm>
            <a:off x="341313" y="685800"/>
            <a:ext cx="6091237" cy="3427413"/>
          </a:xfrm>
        </p:spPr>
      </p:sp>
      <p:sp>
        <p:nvSpPr>
          <p:cNvPr id="125954" name="Segnaposto note 2">
            <a:extLst>
              <a:ext uri="{FF2B5EF4-FFF2-40B4-BE49-F238E27FC236}">
                <a16:creationId xmlns:a16="http://schemas.microsoft.com/office/drawing/2014/main" id="{CD02BD50-7E46-8E43-9325-CC9D49EF4FDB}"/>
              </a:ext>
            </a:extLst>
          </p:cNvPr>
          <p:cNvSpPr txBox="1">
            <a:spLocks noGrp="1" noChangeArrowheads="1"/>
          </p:cNvSpPr>
          <p:nvPr>
            <p:ph type="body" sz="quarter" idx="1"/>
          </p:nvPr>
        </p:nvSpPr>
        <p:spPr/>
        <p:txBody>
          <a:bodyPr/>
          <a:lstStyle/>
          <a:p>
            <a:pPr eaLnBrk="1"/>
            <a:endParaRPr altLang="it-IT">
              <a:latin typeface="Times New Roman" panose="02020603050405020304" pitchFamily="18" charset="0"/>
              <a:ea typeface="Microsoft YaHei" panose="020B0503020204020204" pitchFamily="34" charset="-122"/>
              <a:cs typeface="Arial" panose="020B0604020202020204" pitchFamily="34" charset="0"/>
            </a:endParaRPr>
          </a:p>
        </p:txBody>
      </p:sp>
      <p:sp>
        <p:nvSpPr>
          <p:cNvPr id="125955" name="Segnaposto numero diapositiva 3">
            <a:extLst>
              <a:ext uri="{FF2B5EF4-FFF2-40B4-BE49-F238E27FC236}">
                <a16:creationId xmlns:a16="http://schemas.microsoft.com/office/drawing/2014/main" id="{FA2495B7-8D32-1C42-ABEE-56F5AE930D1C}"/>
              </a:ext>
            </a:extLst>
          </p:cNvPr>
          <p:cNvSpPr txBox="1">
            <a:spLocks noChangeArrowheads="1"/>
          </p:cNvSpPr>
          <p:nvPr/>
        </p:nvSpPr>
        <p:spPr bwMode="auto">
          <a:xfrm>
            <a:off x="3886200" y="8686800"/>
            <a:ext cx="28876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lgn="r" eaLnBrk="1" hangingPunct="1">
              <a:spcBef>
                <a:spcPct val="0"/>
              </a:spcBef>
            </a:pPr>
            <a:fld id="{668DE417-C2E0-EE4F-8047-A76D33A72A17}" type="slidenum">
              <a:rPr lang="it-IT" altLang="it-IT">
                <a:latin typeface="Calibri" panose="020F0502020204030204" pitchFamily="34" charset="0"/>
                <a:ea typeface="ＭＳ Ｐゴシック" panose="020B0600070205080204" pitchFamily="34" charset="-128"/>
              </a:rPr>
              <a:pPr algn="r" eaLnBrk="1" hangingPunct="1">
                <a:spcBef>
                  <a:spcPct val="0"/>
                </a:spcBef>
              </a:pPr>
              <a:t>28</a:t>
            </a:fld>
            <a:endParaRPr lang="it-IT" altLang="it-IT">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57131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defTabSz="947738">
              <a:defRPr sz="1400">
                <a:solidFill>
                  <a:srgbClr val="0000FF"/>
                </a:solidFill>
                <a:latin typeface="Arial" panose="020B0604020202020204" pitchFamily="34" charset="0"/>
              </a:defRPr>
            </a:lvl1pPr>
            <a:lvl2pPr marL="742950" indent="-285750" defTabSz="947738">
              <a:defRPr sz="1400">
                <a:solidFill>
                  <a:srgbClr val="0000FF"/>
                </a:solidFill>
                <a:latin typeface="Arial" panose="020B0604020202020204" pitchFamily="34" charset="0"/>
              </a:defRPr>
            </a:lvl2pPr>
            <a:lvl3pPr marL="1143000" indent="-228600" defTabSz="947738">
              <a:defRPr sz="1400">
                <a:solidFill>
                  <a:srgbClr val="0000FF"/>
                </a:solidFill>
                <a:latin typeface="Arial" panose="020B0604020202020204" pitchFamily="34" charset="0"/>
              </a:defRPr>
            </a:lvl3pPr>
            <a:lvl4pPr marL="1600200" indent="-228600" defTabSz="947738">
              <a:defRPr sz="1400">
                <a:solidFill>
                  <a:srgbClr val="0000FF"/>
                </a:solidFill>
                <a:latin typeface="Arial" panose="020B0604020202020204" pitchFamily="34" charset="0"/>
              </a:defRPr>
            </a:lvl4pPr>
            <a:lvl5pPr marL="2057400" indent="-228600" defTabSz="947738">
              <a:defRPr sz="1400">
                <a:solidFill>
                  <a:srgbClr val="0000FF"/>
                </a:solidFill>
                <a:latin typeface="Arial" panose="020B0604020202020204" pitchFamily="34" charset="0"/>
              </a:defRPr>
            </a:lvl5pPr>
            <a:lvl6pPr marL="2514600" indent="-228600" defTabSz="947738" eaLnBrk="0" fontAlgn="base" hangingPunct="0">
              <a:spcBef>
                <a:spcPct val="0"/>
              </a:spcBef>
              <a:spcAft>
                <a:spcPct val="0"/>
              </a:spcAft>
              <a:defRPr sz="1400">
                <a:solidFill>
                  <a:srgbClr val="0000FF"/>
                </a:solidFill>
                <a:latin typeface="Arial" panose="020B0604020202020204" pitchFamily="34" charset="0"/>
              </a:defRPr>
            </a:lvl6pPr>
            <a:lvl7pPr marL="2971800" indent="-228600" defTabSz="947738" eaLnBrk="0" fontAlgn="base" hangingPunct="0">
              <a:spcBef>
                <a:spcPct val="0"/>
              </a:spcBef>
              <a:spcAft>
                <a:spcPct val="0"/>
              </a:spcAft>
              <a:defRPr sz="1400">
                <a:solidFill>
                  <a:srgbClr val="0000FF"/>
                </a:solidFill>
                <a:latin typeface="Arial" panose="020B0604020202020204" pitchFamily="34" charset="0"/>
              </a:defRPr>
            </a:lvl7pPr>
            <a:lvl8pPr marL="3429000" indent="-228600" defTabSz="947738" eaLnBrk="0" fontAlgn="base" hangingPunct="0">
              <a:spcBef>
                <a:spcPct val="0"/>
              </a:spcBef>
              <a:spcAft>
                <a:spcPct val="0"/>
              </a:spcAft>
              <a:defRPr sz="1400">
                <a:solidFill>
                  <a:srgbClr val="0000FF"/>
                </a:solidFill>
                <a:latin typeface="Arial" panose="020B0604020202020204" pitchFamily="34" charset="0"/>
              </a:defRPr>
            </a:lvl8pPr>
            <a:lvl9pPr marL="3886200" indent="-228600" defTabSz="947738" eaLnBrk="0" fontAlgn="base" hangingPunct="0">
              <a:spcBef>
                <a:spcPct val="0"/>
              </a:spcBef>
              <a:spcAft>
                <a:spcPct val="0"/>
              </a:spcAft>
              <a:defRPr sz="1400">
                <a:solidFill>
                  <a:srgbClr val="0000FF"/>
                </a:solidFill>
                <a:latin typeface="Arial" panose="020B0604020202020204" pitchFamily="34" charset="0"/>
              </a:defRPr>
            </a:lvl9pPr>
          </a:lstStyle>
          <a:p>
            <a:fld id="{C23BB5DC-937A-429A-9197-DE74D430B4E4}" type="slidenum">
              <a:rPr lang="it-IT" sz="1200" smtClean="0">
                <a:solidFill>
                  <a:schemeClr val="tx1"/>
                </a:solidFill>
              </a:rPr>
              <a:pPr/>
              <a:t>32</a:t>
            </a:fld>
            <a:endParaRPr lang="it-IT" sz="1200" smtClean="0">
              <a:solidFill>
                <a:schemeClr val="tx1"/>
              </a:solidFill>
            </a:endParaRPr>
          </a:p>
        </p:txBody>
      </p:sp>
      <p:sp>
        <p:nvSpPr>
          <p:cNvPr id="207875" name="Rectangle 2"/>
          <p:cNvSpPr>
            <a:spLocks noGrp="1" noRot="1" noChangeAspect="1" noChangeArrowheads="1" noTextEdit="1"/>
          </p:cNvSpPr>
          <p:nvPr>
            <p:ph type="sldImg"/>
          </p:nvPr>
        </p:nvSpPr>
        <p:spPr>
          <a:xfrm>
            <a:off x="90488" y="744538"/>
            <a:ext cx="6616700" cy="3722687"/>
          </a:xfrm>
          <a:ln/>
        </p:spPr>
      </p:sp>
      <p:sp>
        <p:nvSpPr>
          <p:cNvPr id="207876" name="Rectangle 3"/>
          <p:cNvSpPr>
            <a:spLocks noGrp="1" noChangeArrowheads="1"/>
          </p:cNvSpPr>
          <p:nvPr>
            <p:ph type="body" idx="1"/>
          </p:nvPr>
        </p:nvSpPr>
        <p:spPr>
          <a:noFill/>
        </p:spPr>
        <p:txBody>
          <a:bodyPr/>
          <a:lstStyle/>
          <a:p>
            <a:pPr eaLnBrk="1" hangingPunct="1"/>
            <a:r>
              <a:rPr lang="en-US" smtClean="0"/>
              <a:t>4018</a:t>
            </a:r>
            <a:endParaRPr lang="it-IT" smtClean="0"/>
          </a:p>
        </p:txBody>
      </p:sp>
    </p:spTree>
    <p:extLst>
      <p:ext uri="{BB962C8B-B14F-4D97-AF65-F5344CB8AC3E}">
        <p14:creationId xmlns:p14="http://schemas.microsoft.com/office/powerpoint/2010/main" val="3604379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4/19/2023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0627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03890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4/19/2023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02765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4/19/2023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205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4/19/2023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70802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4/19/2023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226804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4/19/2023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02248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47725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4/19/2023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62716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txBox="1">
            <a:spLocks noGrp="1"/>
          </p:cNvSpPr>
          <p:nvPr>
            <p:ph type="title"/>
          </p:nvPr>
        </p:nvSpPr>
        <p:spPr>
          <a:xfrm>
            <a:off x="609600" y="274640"/>
            <a:ext cx="10972800" cy="1143000"/>
          </a:xfrm>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609601" y="1600200"/>
            <a:ext cx="5384804" cy="2185992"/>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6197595" y="1600200"/>
            <a:ext cx="5384804" cy="2185992"/>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txBox="1">
            <a:spLocks noGrp="1"/>
          </p:cNvSpPr>
          <p:nvPr>
            <p:ph idx="3"/>
          </p:nvPr>
        </p:nvSpPr>
        <p:spPr>
          <a:xfrm>
            <a:off x="609601" y="3938586"/>
            <a:ext cx="5384804" cy="2187573"/>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txBox="1">
            <a:spLocks noGrp="1"/>
          </p:cNvSpPr>
          <p:nvPr>
            <p:ph idx="4"/>
          </p:nvPr>
        </p:nvSpPr>
        <p:spPr>
          <a:xfrm>
            <a:off x="6197595" y="3938586"/>
            <a:ext cx="5384804" cy="2187573"/>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0DF0408-80A2-4845-9641-753E891AA090}"/>
              </a:ext>
            </a:extLst>
          </p:cNvPr>
          <p:cNvSpPr txBox="1">
            <a:spLocks noGrp="1"/>
          </p:cNvSpPr>
          <p:nvPr>
            <p:ph type="dt" sz="half" idx="10"/>
          </p:nvPr>
        </p:nvSpPr>
        <p:spPr/>
        <p:txBody>
          <a:bodyPr/>
          <a:lstStyle>
            <a:lvl1pPr>
              <a:defRPr/>
            </a:lvl1pPr>
          </a:lstStyle>
          <a:p>
            <a:pPr>
              <a:defRPr/>
            </a:pPr>
            <a:endParaRPr/>
          </a:p>
        </p:txBody>
      </p:sp>
      <p:sp>
        <p:nvSpPr>
          <p:cNvPr id="8" name="Segnaposto piè di pagina 7">
            <a:extLst>
              <a:ext uri="{FF2B5EF4-FFF2-40B4-BE49-F238E27FC236}">
                <a16:creationId xmlns:a16="http://schemas.microsoft.com/office/drawing/2014/main" id="{CD30DE24-5151-794F-857E-AD9603425B32}"/>
              </a:ext>
            </a:extLst>
          </p:cNvPr>
          <p:cNvSpPr txBox="1">
            <a:spLocks noGrp="1"/>
          </p:cNvSpPr>
          <p:nvPr>
            <p:ph type="ftr" sz="quarter" idx="11"/>
          </p:nvPr>
        </p:nvSpPr>
        <p:spPr/>
        <p:txBody>
          <a:bodyPr/>
          <a:lstStyle>
            <a:lvl1pPr>
              <a:defRPr/>
            </a:lvl1pPr>
          </a:lstStyle>
          <a:p>
            <a:pPr>
              <a:defRPr/>
            </a:pPr>
            <a:endParaRPr/>
          </a:p>
        </p:txBody>
      </p:sp>
      <p:sp>
        <p:nvSpPr>
          <p:cNvPr id="9" name="Segnaposto numero diapositiva 8">
            <a:extLst>
              <a:ext uri="{FF2B5EF4-FFF2-40B4-BE49-F238E27FC236}">
                <a16:creationId xmlns:a16="http://schemas.microsoft.com/office/drawing/2014/main" id="{3596983B-4FC8-EE45-B05D-0CE5B39EEFDD}"/>
              </a:ext>
            </a:extLst>
          </p:cNvPr>
          <p:cNvSpPr txBox="1">
            <a:spLocks noGrp="1"/>
          </p:cNvSpPr>
          <p:nvPr>
            <p:ph type="sldNum" sz="quarter" idx="12"/>
          </p:nvPr>
        </p:nvSpPr>
        <p:spPr/>
        <p:txBody>
          <a:bodyPr/>
          <a:lstStyle>
            <a:lvl1pPr>
              <a:defRPr/>
            </a:lvl1pPr>
          </a:lstStyle>
          <a:p>
            <a:pPr>
              <a:defRPr/>
            </a:pPr>
            <a:fld id="{EFFD50F3-5E0B-BB4B-A4F5-68945A67B4F6}" type="slidenum">
              <a:rPr/>
              <a:pPr>
                <a:defRPr/>
              </a:pPr>
              <a:t>‹N›</a:t>
            </a:fld>
            <a:endParaRPr/>
          </a:p>
        </p:txBody>
      </p:sp>
    </p:spTree>
    <p:extLst>
      <p:ext uri="{BB962C8B-B14F-4D97-AF65-F5344CB8AC3E}">
        <p14:creationId xmlns:p14="http://schemas.microsoft.com/office/powerpoint/2010/main" val="89235865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ase interna">
    <p:bg>
      <p:bgPr>
        <a:solidFill>
          <a:srgbClr val="F5F2F1"/>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495F8F69-C1EE-F548-B38B-B059741C2FBA}"/>
              </a:ext>
            </a:extLst>
          </p:cNvPr>
          <p:cNvSpPr/>
          <p:nvPr userDrawn="1"/>
        </p:nvSpPr>
        <p:spPr>
          <a:xfrm>
            <a:off x="127591" y="116958"/>
            <a:ext cx="11919097" cy="6604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8">
            <a:extLst>
              <a:ext uri="{FF2B5EF4-FFF2-40B4-BE49-F238E27FC236}">
                <a16:creationId xmlns:a16="http://schemas.microsoft.com/office/drawing/2014/main" id="{914FB170-C7C5-DD46-AD6E-DE960E00199F}"/>
              </a:ext>
            </a:extLst>
          </p:cNvPr>
          <p:cNvSpPr/>
          <p:nvPr userDrawn="1"/>
        </p:nvSpPr>
        <p:spPr>
          <a:xfrm>
            <a:off x="255182" y="265814"/>
            <a:ext cx="756000" cy="754911"/>
          </a:xfrm>
          <a:prstGeom prst="rect">
            <a:avLst/>
          </a:prstGeom>
          <a:solidFill>
            <a:srgbClr val="00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94BF8D78-611C-F141-A830-61910CFE5D91}"/>
              </a:ext>
            </a:extLst>
          </p:cNvPr>
          <p:cNvSpPr>
            <a:spLocks noGrp="1"/>
          </p:cNvSpPr>
          <p:nvPr>
            <p:ph type="title" hasCustomPrompt="1"/>
          </p:nvPr>
        </p:nvSpPr>
        <p:spPr>
          <a:xfrm>
            <a:off x="1138773" y="336938"/>
            <a:ext cx="10515600" cy="288000"/>
          </a:xfrm>
        </p:spPr>
        <p:txBody>
          <a:bodyPr anchor="t">
            <a:noAutofit/>
          </a:bodyPr>
          <a:lstStyle>
            <a:lvl1pPr>
              <a:defRPr sz="2400" b="1" i="0">
                <a:solidFill>
                  <a:srgbClr val="74BB23"/>
                </a:solidFill>
                <a:latin typeface="Titillium Web SemiBold" pitchFamily="2" charset="77"/>
              </a:defRPr>
            </a:lvl1pPr>
          </a:lstStyle>
          <a:p>
            <a:r>
              <a:rPr lang="it-IT" dirty="0"/>
              <a:t>FARE CLIC PER MODIFICARE LO STILE DEL TITOLO DELLO SCHEMA</a:t>
            </a:r>
          </a:p>
        </p:txBody>
      </p:sp>
      <p:pic>
        <p:nvPicPr>
          <p:cNvPr id="11" name="Immagine 10">
            <a:extLst>
              <a:ext uri="{FF2B5EF4-FFF2-40B4-BE49-F238E27FC236}">
                <a16:creationId xmlns:a16="http://schemas.microsoft.com/office/drawing/2014/main" id="{C00C6A19-A997-F444-84A1-527AB44ED10F}"/>
              </a:ext>
            </a:extLst>
          </p:cNvPr>
          <p:cNvPicPr>
            <a:picLocks noChangeAspect="1"/>
          </p:cNvPicPr>
          <p:nvPr userDrawn="1"/>
        </p:nvPicPr>
        <p:blipFill>
          <a:blip r:embed="rId2"/>
          <a:stretch>
            <a:fillRect/>
          </a:stretch>
        </p:blipFill>
        <p:spPr>
          <a:xfrm>
            <a:off x="255182" y="6023760"/>
            <a:ext cx="967562" cy="515152"/>
          </a:xfrm>
          <a:prstGeom prst="rect">
            <a:avLst/>
          </a:prstGeom>
        </p:spPr>
      </p:pic>
      <p:sp>
        <p:nvSpPr>
          <p:cNvPr id="13" name="Sottotitolo 2">
            <a:extLst>
              <a:ext uri="{FF2B5EF4-FFF2-40B4-BE49-F238E27FC236}">
                <a16:creationId xmlns:a16="http://schemas.microsoft.com/office/drawing/2014/main" id="{AEE051B5-DAD5-B04E-BE4D-8524050F2F6F}"/>
              </a:ext>
            </a:extLst>
          </p:cNvPr>
          <p:cNvSpPr>
            <a:spLocks noGrp="1"/>
          </p:cNvSpPr>
          <p:nvPr>
            <p:ph type="subTitle" idx="13"/>
          </p:nvPr>
        </p:nvSpPr>
        <p:spPr>
          <a:xfrm>
            <a:off x="1222745" y="1904075"/>
            <a:ext cx="4104168" cy="3603590"/>
          </a:xfrm>
        </p:spPr>
        <p:txBody>
          <a:bodyPr>
            <a:normAutofit/>
          </a:bodyPr>
          <a:lstStyle>
            <a:lvl1pPr marL="0" indent="0" algn="l">
              <a:buNone/>
              <a:defRPr sz="1400" b="0" i="0">
                <a:solidFill>
                  <a:srgbClr val="706F6F"/>
                </a:solidFill>
                <a:latin typeface="Titillium Web"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15" name="Segnaposto testo 14">
            <a:extLst>
              <a:ext uri="{FF2B5EF4-FFF2-40B4-BE49-F238E27FC236}">
                <a16:creationId xmlns:a16="http://schemas.microsoft.com/office/drawing/2014/main" id="{1F694E06-E66E-3D41-930B-2C3F2CDC3C73}"/>
              </a:ext>
            </a:extLst>
          </p:cNvPr>
          <p:cNvSpPr>
            <a:spLocks noGrp="1"/>
          </p:cNvSpPr>
          <p:nvPr>
            <p:ph type="body" sz="quarter" idx="14"/>
          </p:nvPr>
        </p:nvSpPr>
        <p:spPr>
          <a:xfrm>
            <a:off x="1138772" y="732725"/>
            <a:ext cx="10515600" cy="288000"/>
          </a:xfrm>
        </p:spPr>
        <p:txBody>
          <a:bodyPr>
            <a:noAutofit/>
          </a:bodyPr>
          <a:lstStyle>
            <a:lvl1pPr marL="0" indent="0">
              <a:buNone/>
              <a:defRPr sz="2400" b="1" i="0">
                <a:solidFill>
                  <a:srgbClr val="00A5CE"/>
                </a:solidFill>
                <a:latin typeface="Titillium Web SemiBold" pitchFamily="2" charset="77"/>
              </a:defRPr>
            </a:lvl1pPr>
          </a:lstStyle>
          <a:p>
            <a:r>
              <a:rPr lang="it-IT" dirty="0"/>
              <a:t>Modifica gli stili del testo dello schema</a:t>
            </a:r>
          </a:p>
        </p:txBody>
      </p:sp>
      <p:sp>
        <p:nvSpPr>
          <p:cNvPr id="18" name="Segnaposto data 17">
            <a:extLst>
              <a:ext uri="{FF2B5EF4-FFF2-40B4-BE49-F238E27FC236}">
                <a16:creationId xmlns:a16="http://schemas.microsoft.com/office/drawing/2014/main" id="{E1C99770-8160-DB41-A499-9EC23BF6BC97}"/>
              </a:ext>
            </a:extLst>
          </p:cNvPr>
          <p:cNvSpPr>
            <a:spLocks noGrp="1"/>
          </p:cNvSpPr>
          <p:nvPr>
            <p:ph type="dt" sz="half" idx="15"/>
          </p:nvPr>
        </p:nvSpPr>
        <p:spPr/>
        <p:txBody>
          <a:bodyPr/>
          <a:lstStyle/>
          <a:p>
            <a:fld id="{D2A46AB0-7C87-1349-B0CD-6C7816BE3C01}" type="datetime1">
              <a:rPr lang="it-IT" smtClean="0"/>
              <a:t>19/04/2023</a:t>
            </a:fld>
            <a:endParaRPr lang="it-IT"/>
          </a:p>
        </p:txBody>
      </p:sp>
      <p:sp>
        <p:nvSpPr>
          <p:cNvPr id="19" name="Segnaposto piè di pagina 18">
            <a:extLst>
              <a:ext uri="{FF2B5EF4-FFF2-40B4-BE49-F238E27FC236}">
                <a16:creationId xmlns:a16="http://schemas.microsoft.com/office/drawing/2014/main" id="{036229F9-0510-3C49-AE16-B9B445EFD934}"/>
              </a:ext>
            </a:extLst>
          </p:cNvPr>
          <p:cNvSpPr>
            <a:spLocks noGrp="1"/>
          </p:cNvSpPr>
          <p:nvPr>
            <p:ph type="ftr" sz="quarter" idx="16"/>
          </p:nvPr>
        </p:nvSpPr>
        <p:spPr/>
        <p:txBody>
          <a:bodyPr/>
          <a:lstStyle/>
          <a:p>
            <a:endParaRPr lang="it-IT"/>
          </a:p>
        </p:txBody>
      </p:sp>
      <p:sp>
        <p:nvSpPr>
          <p:cNvPr id="20" name="Segnaposto numero diapositiva 19">
            <a:extLst>
              <a:ext uri="{FF2B5EF4-FFF2-40B4-BE49-F238E27FC236}">
                <a16:creationId xmlns:a16="http://schemas.microsoft.com/office/drawing/2014/main" id="{72B8C971-C512-4642-B4A9-9BB4CAD48C8E}"/>
              </a:ext>
            </a:extLst>
          </p:cNvPr>
          <p:cNvSpPr>
            <a:spLocks noGrp="1"/>
          </p:cNvSpPr>
          <p:nvPr>
            <p:ph type="sldNum" sz="quarter" idx="17"/>
          </p:nvPr>
        </p:nvSpPr>
        <p:spPr/>
        <p:txBody>
          <a:bodyPr/>
          <a:lstStyle/>
          <a:p>
            <a:fld id="{53A7D260-5123-0240-BDE6-74CF00F5127F}" type="slidenum">
              <a:rPr lang="it-IT" smtClean="0"/>
              <a:t>‹N›</a:t>
            </a:fld>
            <a:endParaRPr lang="it-IT"/>
          </a:p>
        </p:txBody>
      </p:sp>
    </p:spTree>
    <p:extLst>
      <p:ext uri="{BB962C8B-B14F-4D97-AF65-F5344CB8AC3E}">
        <p14:creationId xmlns:p14="http://schemas.microsoft.com/office/powerpoint/2010/main" val="1076711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1607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4/19/2023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1228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209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7080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6577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6166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3558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9480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4/19/2023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03812532"/>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 id="2147483957" r:id="rId18"/>
    <p:sldLayoutId id="2147483958" r:id="rId19"/>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STEFANO.PALCIC@units.it" TargetMode="External"/><Relationship Id="rId4" Type="http://schemas.openxmlformats.org/officeDocument/2006/relationships/hyperlink" Target="mailto:stefano.palcic@asugi.sanita.fvg.i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microsoft.com/office/2007/relationships/hdphoto" Target="../media/hdphoto8.wdp"/></Relationships>
</file>

<file path=ppt/slides/_rels/slide2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9.wdp"/></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tags" Target="../tags/tag2.xml"/><Relationship Id="rId7" Type="http://schemas.openxmlformats.org/officeDocument/2006/relationships/oleObject" Target="../embeddings/oleObject1.bin"/><Relationship Id="rId12" Type="http://schemas.openxmlformats.org/officeDocument/2006/relationships/image" Target="../media/image26.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slideLayout" Target="../slideLayouts/slideLayout7.xml"/><Relationship Id="rId11" Type="http://schemas.openxmlformats.org/officeDocument/2006/relationships/oleObject" Target="../embeddings/oleObject3.bin"/><Relationship Id="rId5" Type="http://schemas.openxmlformats.org/officeDocument/2006/relationships/tags" Target="../tags/tag4.xml"/><Relationship Id="rId10" Type="http://schemas.openxmlformats.org/officeDocument/2006/relationships/image" Target="../media/image25.emf"/><Relationship Id="rId4" Type="http://schemas.openxmlformats.org/officeDocument/2006/relationships/tags" Target="../tags/tag3.xml"/><Relationship Id="rId9"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tags" Target="../tags/tag6.xml"/><Relationship Id="rId7" Type="http://schemas.openxmlformats.org/officeDocument/2006/relationships/oleObject" Target="../embeddings/oleObject4.bin"/><Relationship Id="rId12" Type="http://schemas.openxmlformats.org/officeDocument/2006/relationships/image" Target="../media/image29.e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slideLayout" Target="../slideLayouts/slideLayout7.xml"/><Relationship Id="rId11" Type="http://schemas.openxmlformats.org/officeDocument/2006/relationships/oleObject" Target="../embeddings/oleObject6.bin"/><Relationship Id="rId5" Type="http://schemas.openxmlformats.org/officeDocument/2006/relationships/tags" Target="../tags/tag8.xml"/><Relationship Id="rId10" Type="http://schemas.openxmlformats.org/officeDocument/2006/relationships/image" Target="../media/image28.emf"/><Relationship Id="rId4" Type="http://schemas.openxmlformats.org/officeDocument/2006/relationships/tags" Target="../tags/tag7.xml"/><Relationship Id="rId9"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9.wdp"/></Relationships>
</file>

<file path=ppt/slides/_rels/slide3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9.wdp"/></Relationships>
</file>

<file path=ppt/slides/_rels/slide3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19.xml"/><Relationship Id="rId6" Type="http://schemas.openxmlformats.org/officeDocument/2006/relationships/image" Target="NULL"/><Relationship Id="rId5" Type="http://schemas.openxmlformats.org/officeDocument/2006/relationships/image" Target="../media/image38.png"/><Relationship Id="rId4" Type="http://schemas.openxmlformats.org/officeDocument/2006/relationships/image" Target="NUL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mailto:stefano.palcic@asugi.sanita.fvg.it"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India, trial clinici bloccati&quot;Mai più test a danno dei malati&quot; - la  Repubblica">
            <a:extLst>
              <a:ext uri="{FF2B5EF4-FFF2-40B4-BE49-F238E27FC236}">
                <a16:creationId xmlns:a16="http://schemas.microsoft.com/office/drawing/2014/main" id="{A3BF3812-AD09-0C49-ABF2-817705063C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4047" y="1490132"/>
            <a:ext cx="3122592" cy="3471333"/>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3667225" y="779352"/>
            <a:ext cx="8316228" cy="5078313"/>
          </a:xfrm>
          <a:prstGeom prst="rect">
            <a:avLst/>
          </a:prstGeom>
        </p:spPr>
        <p:txBody>
          <a:bodyPr wrap="square">
            <a:spAutoFit/>
          </a:bodyPr>
          <a:lstStyle/>
          <a:p>
            <a:endParaRPr lang="it-IT" sz="4200" cap="all" dirty="0" smtClean="0">
              <a:solidFill>
                <a:prstClr val="black"/>
              </a:solidFill>
              <a:ea typeface="+mj-ea"/>
              <a:cs typeface="+mj-cs"/>
            </a:endParaRPr>
          </a:p>
          <a:p>
            <a:r>
              <a:rPr lang="it-IT" sz="4200" cap="all" dirty="0" err="1" smtClean="0">
                <a:solidFill>
                  <a:prstClr val="black"/>
                </a:solidFill>
                <a:ea typeface="+mj-ea"/>
                <a:cs typeface="+mj-cs"/>
              </a:rPr>
              <a:t>farmacoeconomia</a:t>
            </a:r>
            <a:endParaRPr lang="it-IT" b="1" dirty="0" smtClean="0"/>
          </a:p>
          <a:p>
            <a:endParaRPr lang="it-IT" sz="2000" b="1" dirty="0" smtClean="0"/>
          </a:p>
          <a:p>
            <a:endParaRPr lang="it-IT" sz="2000" b="1" dirty="0"/>
          </a:p>
          <a:p>
            <a:endParaRPr lang="it-IT" sz="2000" b="1" dirty="0" smtClean="0"/>
          </a:p>
          <a:p>
            <a:endParaRPr lang="it-IT" sz="2000" b="1" dirty="0" smtClean="0"/>
          </a:p>
          <a:p>
            <a:r>
              <a:rPr lang="it-IT" sz="2000" b="1" dirty="0" smtClean="0"/>
              <a:t>Stefano PALCIC </a:t>
            </a:r>
          </a:p>
          <a:p>
            <a:endParaRPr lang="it-IT" sz="2000" b="1" dirty="0" smtClean="0"/>
          </a:p>
          <a:p>
            <a:endParaRPr lang="it-IT" sz="2000" b="1" dirty="0"/>
          </a:p>
          <a:p>
            <a:r>
              <a:rPr lang="it-IT" sz="2000" b="1" dirty="0" smtClean="0"/>
              <a:t>Dirigente responsabile Farmaceutica convenzionata e per conto  </a:t>
            </a:r>
          </a:p>
          <a:p>
            <a:r>
              <a:rPr lang="it-IT" sz="2000" b="1" dirty="0" smtClean="0"/>
              <a:t>Azienda Sanitaria Universitaria Giuliano-</a:t>
            </a:r>
            <a:r>
              <a:rPr lang="it-IT" sz="2000" b="1" dirty="0" err="1"/>
              <a:t>I</a:t>
            </a:r>
            <a:r>
              <a:rPr lang="it-IT" sz="2000" b="1" dirty="0" err="1" smtClean="0"/>
              <a:t>sontina</a:t>
            </a:r>
            <a:r>
              <a:rPr lang="it-IT" sz="2000" b="1" dirty="0" smtClean="0"/>
              <a:t> (ASUGI)</a:t>
            </a:r>
          </a:p>
          <a:p>
            <a:endParaRPr lang="it-IT" dirty="0"/>
          </a:p>
          <a:p>
            <a:endParaRPr lang="it-IT" sz="4200" cap="all" dirty="0">
              <a:solidFill>
                <a:prstClr val="black"/>
              </a:solidFill>
              <a:ea typeface="+mj-ea"/>
              <a:cs typeface="+mj-cs"/>
            </a:endParaRPr>
          </a:p>
        </p:txBody>
      </p:sp>
      <p:sp>
        <p:nvSpPr>
          <p:cNvPr id="2" name="Rettangolo 1"/>
          <p:cNvSpPr/>
          <p:nvPr/>
        </p:nvSpPr>
        <p:spPr>
          <a:xfrm>
            <a:off x="3667225" y="5071011"/>
            <a:ext cx="3946914" cy="923330"/>
          </a:xfrm>
          <a:prstGeom prst="rect">
            <a:avLst/>
          </a:prstGeom>
        </p:spPr>
        <p:txBody>
          <a:bodyPr wrap="none">
            <a:spAutoFit/>
          </a:bodyPr>
          <a:lstStyle/>
          <a:p>
            <a:r>
              <a:rPr lang="it-IT" b="1" dirty="0" smtClean="0">
                <a:solidFill>
                  <a:srgbClr val="0432FF"/>
                </a:solidFill>
                <a:hlinkClick r:id="rId4"/>
              </a:rPr>
              <a:t>stefano.palcic@asugi.sanita.fvg.it</a:t>
            </a:r>
            <a:r>
              <a:rPr lang="it-IT" b="1" dirty="0" smtClean="0">
                <a:solidFill>
                  <a:srgbClr val="0432FF"/>
                </a:solidFill>
              </a:rPr>
              <a:t> </a:t>
            </a:r>
          </a:p>
          <a:p>
            <a:r>
              <a:rPr lang="it-IT" b="1" dirty="0" smtClean="0">
                <a:solidFill>
                  <a:srgbClr val="0432FF"/>
                </a:solidFill>
                <a:hlinkClick r:id="rId5"/>
              </a:rPr>
              <a:t>STEFANO.PALCIC@units.it</a:t>
            </a:r>
            <a:endParaRPr lang="it-IT" b="1" dirty="0" smtClean="0">
              <a:solidFill>
                <a:srgbClr val="0432FF"/>
              </a:solidFill>
            </a:endParaRPr>
          </a:p>
          <a:p>
            <a:endParaRPr lang="it-IT" b="1" dirty="0">
              <a:solidFill>
                <a:srgbClr val="0432FF"/>
              </a:solidFill>
            </a:endParaRPr>
          </a:p>
        </p:txBody>
      </p:sp>
    </p:spTree>
    <p:extLst>
      <p:ext uri="{BB962C8B-B14F-4D97-AF65-F5344CB8AC3E}">
        <p14:creationId xmlns:p14="http://schemas.microsoft.com/office/powerpoint/2010/main" val="154650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57"/>
          <p:cNvGraphicFramePr>
            <a:graphicFrameLocks/>
          </p:cNvGraphicFramePr>
          <p:nvPr>
            <p:extLst>
              <p:ext uri="{D42A27DB-BD31-4B8C-83A1-F6EECF244321}">
                <p14:modId xmlns:p14="http://schemas.microsoft.com/office/powerpoint/2010/main" val="1369541448"/>
              </p:ext>
            </p:extLst>
          </p:nvPr>
        </p:nvGraphicFramePr>
        <p:xfrm>
          <a:off x="1155033" y="438150"/>
          <a:ext cx="10193152" cy="6227766"/>
        </p:xfrm>
        <a:graphic>
          <a:graphicData uri="http://schemas.openxmlformats.org/drawingml/2006/table">
            <a:tbl>
              <a:tblPr/>
              <a:tblGrid>
                <a:gridCol w="3313603">
                  <a:extLst>
                    <a:ext uri="{9D8B030D-6E8A-4147-A177-3AD203B41FA5}">
                      <a16:colId xmlns:a16="http://schemas.microsoft.com/office/drawing/2014/main" val="20000"/>
                    </a:ext>
                  </a:extLst>
                </a:gridCol>
                <a:gridCol w="1449587">
                  <a:extLst>
                    <a:ext uri="{9D8B030D-6E8A-4147-A177-3AD203B41FA5}">
                      <a16:colId xmlns:a16="http://schemas.microsoft.com/office/drawing/2014/main" val="20001"/>
                    </a:ext>
                  </a:extLst>
                </a:gridCol>
                <a:gridCol w="1753502">
                  <a:extLst>
                    <a:ext uri="{9D8B030D-6E8A-4147-A177-3AD203B41FA5}">
                      <a16:colId xmlns:a16="http://schemas.microsoft.com/office/drawing/2014/main" val="20002"/>
                    </a:ext>
                  </a:extLst>
                </a:gridCol>
                <a:gridCol w="1970848">
                  <a:extLst>
                    <a:ext uri="{9D8B030D-6E8A-4147-A177-3AD203B41FA5}">
                      <a16:colId xmlns:a16="http://schemas.microsoft.com/office/drawing/2014/main" val="20003"/>
                    </a:ext>
                  </a:extLst>
                </a:gridCol>
                <a:gridCol w="1705612">
                  <a:extLst>
                    <a:ext uri="{9D8B030D-6E8A-4147-A177-3AD203B41FA5}">
                      <a16:colId xmlns:a16="http://schemas.microsoft.com/office/drawing/2014/main" val="20004"/>
                    </a:ext>
                  </a:extLst>
                </a:gridCol>
              </a:tblGrid>
              <a:tr h="836586">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tx1"/>
                          </a:solidFill>
                          <a:effectLst/>
                          <a:latin typeface="Century Gothic" pitchFamily="34" charset="0"/>
                          <a:ea typeface="MS Pゴシック" pitchFamily="-92" charset="-128"/>
                        </a:rPr>
                        <a:t>                         </a:t>
                      </a:r>
                      <a:endParaRPr kumimoji="0" lang="it-IT" sz="1600" b="1" i="0" u="none" strike="noStrike" cap="none" normalizeH="0" baseline="0" dirty="0">
                        <a:ln>
                          <a:noFill/>
                        </a:ln>
                        <a:solidFill>
                          <a:srgbClr val="FF0066"/>
                        </a:solidFill>
                        <a:effectLst/>
                        <a:latin typeface="Century Gothic" pitchFamily="34" charset="0"/>
                        <a:ea typeface="MS Pゴシック" pitchFamily="-92" charset="-128"/>
                      </a:endParaRP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a:ln>
                            <a:noFill/>
                          </a:ln>
                          <a:solidFill>
                            <a:schemeClr val="tx1"/>
                          </a:solidFill>
                          <a:effectLst/>
                          <a:latin typeface="Century Gothic" pitchFamily="34" charset="0"/>
                          <a:ea typeface="MS Pゴシック" pitchFamily="-92" charset="-128"/>
                        </a:rPr>
                        <a:t>                      </a:t>
                      </a:r>
                      <a:r>
                        <a:rPr kumimoji="0" lang="it-IT" sz="1600" b="0" i="0" u="none" strike="noStrike" cap="none" normalizeH="0" baseline="0" dirty="0" smtClean="0">
                          <a:ln>
                            <a:noFill/>
                          </a:ln>
                          <a:solidFill>
                            <a:schemeClr val="tx1"/>
                          </a:solidFill>
                          <a:effectLst/>
                          <a:latin typeface="Century Gothic" pitchFamily="34" charset="0"/>
                          <a:ea typeface="MS Pゴシック" pitchFamily="-92" charset="-128"/>
                        </a:rPr>
                        <a:t>         </a:t>
                      </a:r>
                      <a:endParaRPr kumimoji="0" lang="it-IT" sz="1600" b="0" i="0" u="none" strike="noStrike" cap="none" normalizeH="0" baseline="0" dirty="0">
                        <a:ln>
                          <a:noFill/>
                        </a:ln>
                        <a:solidFill>
                          <a:schemeClr val="tx1"/>
                        </a:solidFill>
                        <a:effectLst/>
                        <a:latin typeface="Century Gothic" pitchFamily="34" charset="0"/>
                        <a:ea typeface="MS Pゴシック" pitchFamily="-92" charset="-128"/>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a:ln>
                            <a:noFill/>
                          </a:ln>
                          <a:solidFill>
                            <a:schemeClr val="accent2"/>
                          </a:solidFill>
                          <a:effectLst/>
                          <a:latin typeface="Century Gothic" pitchFamily="34" charset="0"/>
                          <a:ea typeface="MS Pゴシック" pitchFamily="-92" charset="-128"/>
                        </a:rPr>
                        <a:t>Ricerca clinica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err="1" smtClean="0">
                          <a:ln>
                            <a:noFill/>
                          </a:ln>
                          <a:solidFill>
                            <a:schemeClr val="accent4">
                              <a:lumMod val="75000"/>
                            </a:schemeClr>
                          </a:solidFill>
                          <a:effectLst/>
                          <a:latin typeface="Century Gothic" pitchFamily="34" charset="0"/>
                          <a:ea typeface="MS Pゴシック" pitchFamily="-92" charset="-128"/>
                        </a:rPr>
                        <a:t>Outcome</a:t>
                      </a:r>
                      <a:endParaRPr kumimoji="0" lang="it-IT" sz="1600" b="1" i="0" u="none" strike="noStrike" cap="none" normalizeH="0" baseline="0" dirty="0" smtClean="0">
                        <a:ln>
                          <a:noFill/>
                        </a:ln>
                        <a:solidFill>
                          <a:schemeClr val="accent4">
                            <a:lumMod val="75000"/>
                          </a:schemeClr>
                        </a:solidFill>
                        <a:effectLst/>
                        <a:latin typeface="Century Gothic" pitchFamily="34" charset="0"/>
                        <a:ea typeface="MS Pゴシック" pitchFamily="-92" charset="-128"/>
                      </a:endParaRP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err="1" smtClean="0">
                          <a:ln>
                            <a:noFill/>
                          </a:ln>
                          <a:solidFill>
                            <a:schemeClr val="accent4">
                              <a:lumMod val="75000"/>
                            </a:schemeClr>
                          </a:solidFill>
                          <a:effectLst/>
                          <a:latin typeface="Century Gothic" pitchFamily="34" charset="0"/>
                          <a:ea typeface="MS Pゴシック" pitchFamily="-92" charset="-128"/>
                        </a:rPr>
                        <a:t>Research</a:t>
                      </a:r>
                      <a:endParaRPr kumimoji="0" lang="it-IT" sz="1600" b="1" i="0" u="none" strike="noStrike" cap="none" normalizeH="0" baseline="0" dirty="0">
                        <a:ln>
                          <a:noFill/>
                        </a:ln>
                        <a:solidFill>
                          <a:schemeClr val="accent4">
                            <a:lumMod val="75000"/>
                          </a:schemeClr>
                        </a:solidFill>
                        <a:effectLst/>
                        <a:latin typeface="Century Gothic" pitchFamily="34" charset="0"/>
                        <a:ea typeface="MS Pゴシック" pitchFamily="-92" charset="-128"/>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a:ln>
                            <a:noFill/>
                          </a:ln>
                          <a:solidFill>
                            <a:srgbClr val="339933"/>
                          </a:solidFill>
                          <a:effectLst/>
                          <a:latin typeface="Century Gothic" pitchFamily="34" charset="0"/>
                          <a:ea typeface="MS Pゴシック" pitchFamily="-92" charset="-128"/>
                        </a:rPr>
                        <a:t>F-Economia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a:ln>
                            <a:noFill/>
                          </a:ln>
                          <a:solidFill>
                            <a:srgbClr val="FF6600"/>
                          </a:solidFill>
                          <a:effectLst/>
                          <a:latin typeface="Century Gothic" pitchFamily="34" charset="0"/>
                          <a:ea typeface="MS Pゴシック" pitchFamily="-92" charset="-128"/>
                        </a:rPr>
                        <a:t>EBM</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extLst>
                  <a:ext uri="{0D108BD9-81ED-4DB2-BD59-A6C34878D82A}">
                    <a16:rowId xmlns:a16="http://schemas.microsoft.com/office/drawing/2014/main" val="10000"/>
                  </a:ext>
                </a:extLst>
              </a:tr>
              <a:tr h="920720">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a:ln>
                            <a:noFill/>
                          </a:ln>
                          <a:solidFill>
                            <a:schemeClr val="tx1"/>
                          </a:solidFill>
                          <a:effectLst/>
                          <a:latin typeface="Tahoma" pitchFamily="34" charset="0"/>
                          <a:ea typeface="MS Pゴシック" pitchFamily="-92" charset="-128"/>
                        </a:rPr>
                        <a:t>Obiettivo</a:t>
                      </a: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endParaRPr kumimoji="0" lang="it-IT" sz="1600" b="0" i="0" u="none" strike="noStrike" cap="none" normalizeH="0" baseline="0" dirty="0">
                        <a:ln>
                          <a:noFill/>
                        </a:ln>
                        <a:solidFill>
                          <a:srgbClr val="FF0066"/>
                        </a:solidFill>
                        <a:effectLst/>
                        <a:latin typeface="Tahoma" pitchFamily="34" charset="0"/>
                        <a:ea typeface="MS Pゴシック" pitchFamily="-92" charset="-128"/>
                      </a:endParaRP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rgbClr val="FF0066"/>
                          </a:solidFill>
                          <a:effectLst/>
                          <a:latin typeface="Tahoma" pitchFamily="34" charset="0"/>
                          <a:ea typeface="MS Pゴシック" pitchFamily="-92" charset="-128"/>
                        </a:rPr>
                        <a:t>                     </a:t>
                      </a: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rgbClr val="FF0066"/>
                          </a:solidFill>
                          <a:effectLst/>
                          <a:latin typeface="Tahoma" pitchFamily="34" charset="0"/>
                          <a:ea typeface="MS Pゴシック" pitchFamily="-92" charset="-128"/>
                        </a:rPr>
                        <a:t>                        </a:t>
                      </a:r>
                      <a:r>
                        <a:rPr kumimoji="0" lang="it-IT" sz="1600" b="0" i="0" u="none" strike="noStrike" cap="none" normalizeH="0" baseline="0" dirty="0" smtClean="0">
                          <a:ln>
                            <a:noFill/>
                          </a:ln>
                          <a:solidFill>
                            <a:schemeClr val="tx1"/>
                          </a:solidFill>
                          <a:effectLst/>
                          <a:latin typeface="Tahoma" pitchFamily="34" charset="0"/>
                          <a:ea typeface="MS Pゴシック" pitchFamily="-92" charset="-128"/>
                        </a:rPr>
                        <a:t> </a:t>
                      </a:r>
                      <a:endParaRPr kumimoji="0" lang="it-IT" sz="1600" b="0" i="0" u="none" strike="noStrike" cap="none" normalizeH="0" baseline="0" dirty="0">
                        <a:ln>
                          <a:noFill/>
                        </a:ln>
                        <a:solidFill>
                          <a:schemeClr val="tx1"/>
                        </a:solidFill>
                        <a:effectLst/>
                        <a:latin typeface="Tahoma" pitchFamily="34" charset="0"/>
                        <a:ea typeface="MS Pゴシック" pitchFamily="-92" charset="-128"/>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chemeClr val="accent2"/>
                          </a:solidFill>
                          <a:effectLst/>
                          <a:latin typeface="Tahoma" pitchFamily="34" charset="0"/>
                          <a:ea typeface="MS Pゴシック" pitchFamily="-92" charset="-128"/>
                        </a:rPr>
                        <a:t>Efficacia clinica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4">
                              <a:lumMod val="75000"/>
                            </a:schemeClr>
                          </a:solidFill>
                          <a:effectLst/>
                          <a:latin typeface="Tahoma" pitchFamily="34" charset="0"/>
                          <a:ea typeface="MS Pゴシック" pitchFamily="-92" charset="-128"/>
                        </a:rPr>
                        <a:t>Efficacia reale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339933"/>
                          </a:solidFill>
                          <a:effectLst/>
                          <a:latin typeface="Tahoma" pitchFamily="34" charset="0"/>
                          <a:ea typeface="MS Pゴシック" pitchFamily="-92" charset="-128"/>
                        </a:rPr>
                        <a:t>Efficienza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FF6600"/>
                          </a:solidFill>
                          <a:effectLst/>
                          <a:latin typeface="Tahoma" pitchFamily="34" charset="0"/>
                          <a:ea typeface="MS Pゴシック" pitchFamily="-92" charset="-128"/>
                        </a:rPr>
                        <a:t>Definizione L.G.</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extLst>
                  <a:ext uri="{0D108BD9-81ED-4DB2-BD59-A6C34878D82A}">
                    <a16:rowId xmlns:a16="http://schemas.microsoft.com/office/drawing/2014/main" val="10001"/>
                  </a:ext>
                </a:extLst>
              </a:tr>
              <a:tr h="920720">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a:ln>
                            <a:noFill/>
                          </a:ln>
                          <a:solidFill>
                            <a:schemeClr val="tx1"/>
                          </a:solidFill>
                          <a:effectLst/>
                          <a:latin typeface="Tahoma" pitchFamily="34" charset="0"/>
                          <a:ea typeface="MS Pゴシック" pitchFamily="-92" charset="-128"/>
                        </a:rPr>
                        <a:t>Disegno </a:t>
                      </a: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r>
                        <a:rPr kumimoji="0" lang="it-IT" sz="1600" b="0" i="0" u="none" strike="noStrike" cap="none" normalizeH="0" baseline="0" dirty="0" smtClean="0">
                          <a:ln>
                            <a:noFill/>
                          </a:ln>
                          <a:solidFill>
                            <a:schemeClr val="tx1"/>
                          </a:solidFill>
                          <a:effectLst/>
                          <a:latin typeface="Tahoma" pitchFamily="34" charset="0"/>
                          <a:ea typeface="MS Pゴシック" pitchFamily="-92" charset="-128"/>
                        </a:rPr>
                        <a:t>  </a:t>
                      </a:r>
                      <a:endParaRPr kumimoji="0" lang="it-IT" sz="1600" b="0" i="0" u="none" strike="noStrike" cap="none" normalizeH="0" baseline="0" dirty="0">
                        <a:ln>
                          <a:noFill/>
                        </a:ln>
                        <a:solidFill>
                          <a:schemeClr val="tx1"/>
                        </a:solidFill>
                        <a:effectLst/>
                        <a:latin typeface="Tahoma" pitchFamily="34" charset="0"/>
                        <a:ea typeface="MS Pゴシック" pitchFamily="-92" charset="-128"/>
                      </a:endParaRP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a:ln>
                            <a:noFill/>
                          </a:ln>
                          <a:solidFill>
                            <a:schemeClr val="tx1"/>
                          </a:solidFill>
                          <a:effectLst/>
                          <a:latin typeface="Tahoma" pitchFamily="34" charset="0"/>
                          <a:ea typeface="MS Pゴシック" pitchFamily="-92" charset="-128"/>
                        </a:rPr>
                        <a:t>studio </a:t>
                      </a: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r>
                        <a:rPr kumimoji="0" lang="it-IT" sz="1600" b="0" i="0" u="none" strike="noStrike" cap="none" normalizeH="0" baseline="0" dirty="0" smtClean="0">
                          <a:ln>
                            <a:noFill/>
                          </a:ln>
                          <a:solidFill>
                            <a:srgbClr val="FF0066"/>
                          </a:solidFill>
                          <a:effectLst/>
                          <a:latin typeface="Tahoma" pitchFamily="34" charset="0"/>
                          <a:ea typeface="MS Pゴシック" pitchFamily="-92" charset="-128"/>
                        </a:rPr>
                        <a:t> </a:t>
                      </a:r>
                      <a:endParaRPr kumimoji="0" lang="it-IT" sz="1600" b="0" i="0" u="none" strike="noStrike" cap="none" normalizeH="0" baseline="0" dirty="0">
                        <a:ln>
                          <a:noFill/>
                        </a:ln>
                        <a:solidFill>
                          <a:srgbClr val="FF0066"/>
                        </a:solidFill>
                        <a:effectLst/>
                        <a:latin typeface="Tahoma" pitchFamily="34" charset="0"/>
                        <a:ea typeface="MS Pゴシック" pitchFamily="-92" charset="-128"/>
                      </a:endParaRP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endParaRPr kumimoji="0" lang="it-IT" sz="1600" b="0" i="0" u="none" strike="noStrike" cap="none" normalizeH="0" baseline="0" dirty="0">
                        <a:ln>
                          <a:noFill/>
                        </a:ln>
                        <a:solidFill>
                          <a:srgbClr val="FF0066"/>
                        </a:solidFill>
                        <a:effectLst/>
                        <a:latin typeface="Tahoma" pitchFamily="34" charset="0"/>
                        <a:ea typeface="MS Pゴシック" pitchFamily="-92" charset="-128"/>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2"/>
                          </a:solidFill>
                          <a:effectLst/>
                          <a:latin typeface="Tahoma" pitchFamily="34" charset="0"/>
                          <a:ea typeface="MS Pゴシック" pitchFamily="-92" charset="-128"/>
                        </a:rPr>
                        <a:t>RCT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4">
                              <a:lumMod val="75000"/>
                            </a:schemeClr>
                          </a:solidFill>
                          <a:effectLst/>
                          <a:latin typeface="Tahoma" pitchFamily="34" charset="0"/>
                          <a:ea typeface="MS Pゴシック" pitchFamily="-92" charset="-128"/>
                        </a:rPr>
                        <a:t>Studi osservazionali</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339933"/>
                          </a:solidFill>
                          <a:effectLst/>
                          <a:latin typeface="Tahoma" pitchFamily="34" charset="0"/>
                          <a:ea typeface="MS Pゴシック" pitchFamily="-92" charset="-128"/>
                        </a:rPr>
                        <a:t>Analisi economica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FF6600"/>
                          </a:solidFill>
                          <a:effectLst/>
                          <a:latin typeface="Tahoma" pitchFamily="34" charset="0"/>
                          <a:ea typeface="MS Pゴシック" pitchFamily="-92" charset="-128"/>
                        </a:rPr>
                        <a:t>Revisione sistematiche</a:t>
                      </a: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FF6600"/>
                          </a:solidFill>
                          <a:effectLst/>
                          <a:latin typeface="Tahoma" pitchFamily="34" charset="0"/>
                          <a:ea typeface="MS Pゴシック" pitchFamily="-92" charset="-128"/>
                        </a:rPr>
                        <a:t>Meta analisi</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extLst>
                  <a:ext uri="{0D108BD9-81ED-4DB2-BD59-A6C34878D82A}">
                    <a16:rowId xmlns:a16="http://schemas.microsoft.com/office/drawing/2014/main" val="10002"/>
                  </a:ext>
                </a:extLst>
              </a:tr>
              <a:tr h="920720">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r>
                        <a:rPr kumimoji="0" lang="it-IT" sz="1600" b="1" i="0" u="none" strike="noStrike" cap="none" normalizeH="0" baseline="0" dirty="0">
                          <a:ln>
                            <a:noFill/>
                          </a:ln>
                          <a:solidFill>
                            <a:schemeClr val="tx1"/>
                          </a:solidFill>
                          <a:effectLst/>
                          <a:latin typeface="Tahoma" pitchFamily="34" charset="0"/>
                          <a:ea typeface="MS Pゴシック" pitchFamily="-92" charset="-128"/>
                        </a:rPr>
                        <a:t>Misure   </a:t>
                      </a: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endParaRPr kumimoji="0" lang="it-IT" sz="1600" b="0" i="0" u="none" strike="noStrike" cap="none" normalizeH="0" baseline="0" dirty="0">
                        <a:ln>
                          <a:noFill/>
                        </a:ln>
                        <a:solidFill>
                          <a:srgbClr val="FF0066"/>
                        </a:solidFill>
                        <a:effectLst/>
                        <a:latin typeface="Tahoma" pitchFamily="34" charset="0"/>
                        <a:ea typeface="MS Pゴシック" pitchFamily="-92" charset="-128"/>
                      </a:endParaRP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r>
                        <a:rPr kumimoji="0" lang="it-IT" sz="1600" b="1" i="0" u="none" strike="noStrike" cap="none" normalizeH="0" baseline="0" dirty="0">
                          <a:ln>
                            <a:noFill/>
                          </a:ln>
                          <a:solidFill>
                            <a:schemeClr val="tx1"/>
                          </a:solidFill>
                          <a:effectLst/>
                          <a:latin typeface="Tahoma" pitchFamily="34" charset="0"/>
                          <a:ea typeface="MS Pゴシック" pitchFamily="-92" charset="-128"/>
                        </a:rPr>
                        <a:t>principali</a:t>
                      </a: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endParaRPr kumimoji="0" lang="it-IT" sz="1600" b="0" i="0" u="none" strike="noStrike" cap="none" normalizeH="0" baseline="0" dirty="0">
                        <a:ln>
                          <a:noFill/>
                        </a:ln>
                        <a:solidFill>
                          <a:srgbClr val="FF0066"/>
                        </a:solidFill>
                        <a:effectLst/>
                        <a:latin typeface="Tahoma" pitchFamily="34" charset="0"/>
                        <a:ea typeface="MS Pゴシック" pitchFamily="-92" charset="-128"/>
                      </a:endParaRP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rgbClr val="FF0066"/>
                          </a:solidFill>
                          <a:effectLst/>
                          <a:latin typeface="Tahoma" pitchFamily="34" charset="0"/>
                          <a:ea typeface="MS Pゴシック" pitchFamily="-92" charset="-128"/>
                        </a:rPr>
                        <a:t>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2"/>
                          </a:solidFill>
                          <a:effectLst/>
                          <a:latin typeface="Tahoma" pitchFamily="34" charset="0"/>
                          <a:ea typeface="MS Pゴシック" pitchFamily="-92" charset="-128"/>
                        </a:rPr>
                        <a:t> Efficacia sicurezza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4">
                              <a:lumMod val="75000"/>
                            </a:schemeClr>
                          </a:solidFill>
                          <a:effectLst/>
                          <a:latin typeface="Tahoma" pitchFamily="34" charset="0"/>
                          <a:ea typeface="MS Pゴシック" pitchFamily="-92" charset="-128"/>
                        </a:rPr>
                        <a:t>Esiti correlati ai pazienti</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339933"/>
                          </a:solidFill>
                          <a:effectLst/>
                          <a:latin typeface="Tahoma" pitchFamily="34" charset="0"/>
                          <a:ea typeface="MS Pゴシック" pitchFamily="-92" charset="-128"/>
                        </a:rPr>
                        <a:t>Costi outcome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FF6600"/>
                          </a:solidFill>
                          <a:effectLst/>
                          <a:latin typeface="Tahoma" pitchFamily="34" charset="0"/>
                          <a:ea typeface="MS Pゴシック" pitchFamily="-92" charset="-128"/>
                        </a:rPr>
                        <a:t>Livelli di evidenza</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extLst>
                  <a:ext uri="{0D108BD9-81ED-4DB2-BD59-A6C34878D82A}">
                    <a16:rowId xmlns:a16="http://schemas.microsoft.com/office/drawing/2014/main" val="10003"/>
                  </a:ext>
                </a:extLst>
              </a:tr>
              <a:tr h="836586">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smtClean="0">
                          <a:ln>
                            <a:noFill/>
                          </a:ln>
                          <a:solidFill>
                            <a:schemeClr val="tx1"/>
                          </a:solidFill>
                          <a:effectLst/>
                          <a:latin typeface="Tahoma" pitchFamily="34" charset="0"/>
                          <a:ea typeface="MS Pゴシック" pitchFamily="-92" charset="-128"/>
                        </a:rPr>
                        <a:t>Intervallo</a:t>
                      </a:r>
                      <a:r>
                        <a:rPr kumimoji="0" lang="it-IT" sz="1600" b="0" i="0" u="none" strike="noStrike" cap="none" normalizeH="0" baseline="0" dirty="0">
                          <a:ln>
                            <a:noFill/>
                          </a:ln>
                          <a:solidFill>
                            <a:schemeClr val="tx1"/>
                          </a:solidFill>
                          <a:effectLst/>
                          <a:latin typeface="Tahoma" pitchFamily="34" charset="0"/>
                          <a:ea typeface="MS Pゴシック" pitchFamily="-92" charset="-128"/>
                        </a:rPr>
                        <a:t>/</a:t>
                      </a:r>
                      <a:r>
                        <a:rPr kumimoji="0" lang="it-IT" sz="1600" b="1" i="0" u="none" strike="noStrike" cap="none" normalizeH="0" baseline="0" dirty="0" smtClean="0">
                          <a:ln>
                            <a:noFill/>
                          </a:ln>
                          <a:solidFill>
                            <a:schemeClr val="tx1"/>
                          </a:solidFill>
                          <a:effectLst/>
                          <a:latin typeface="Tahoma" pitchFamily="34" charset="0"/>
                          <a:ea typeface="MS Pゴシック" pitchFamily="-92" charset="-128"/>
                        </a:rPr>
                        <a:t>tempo</a:t>
                      </a:r>
                      <a:endParaRPr kumimoji="0" lang="it-IT" sz="1600" b="1" i="0" u="none" strike="noStrike" cap="none" normalizeH="0" baseline="0" dirty="0">
                        <a:ln>
                          <a:noFill/>
                        </a:ln>
                        <a:solidFill>
                          <a:schemeClr val="tx1"/>
                        </a:solidFill>
                        <a:effectLst/>
                        <a:latin typeface="Tahoma" pitchFamily="34" charset="0"/>
                        <a:ea typeface="MS Pゴシック" pitchFamily="-92" charset="-128"/>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chemeClr val="accent2"/>
                          </a:solidFill>
                          <a:effectLst/>
                          <a:latin typeface="Tahoma" pitchFamily="34" charset="0"/>
                          <a:ea typeface="MS Pゴシック" pitchFamily="-92" charset="-128"/>
                        </a:rPr>
                        <a:t>A breve termine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2800" b="0" i="0" u="none" strike="noStrike" cap="none" normalizeH="0" baseline="0" dirty="0">
                          <a:ln>
                            <a:noFill/>
                          </a:ln>
                          <a:solidFill>
                            <a:schemeClr val="accent4">
                              <a:lumMod val="75000"/>
                            </a:schemeClr>
                          </a:solidFill>
                          <a:effectLst/>
                          <a:latin typeface="Tahoma" pitchFamily="34" charset="0"/>
                          <a:ea typeface="MS Pゴシック" pitchFamily="-92" charset="-128"/>
                        </a:rPr>
                        <a:t> </a:t>
                      </a:r>
                      <a:r>
                        <a:rPr kumimoji="0" lang="it-IT" sz="1600" b="0" i="0" u="none" strike="noStrike" cap="none" normalizeH="0" baseline="0" dirty="0">
                          <a:ln>
                            <a:noFill/>
                          </a:ln>
                          <a:solidFill>
                            <a:schemeClr val="accent4">
                              <a:lumMod val="75000"/>
                            </a:schemeClr>
                          </a:solidFill>
                          <a:effectLst/>
                          <a:latin typeface="Tahoma" pitchFamily="34" charset="0"/>
                          <a:ea typeface="MS Pゴシック" pitchFamily="-92" charset="-128"/>
                        </a:rPr>
                        <a:t>A lungo termine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339933"/>
                          </a:solidFill>
                          <a:effectLst/>
                          <a:latin typeface="Tahoma" pitchFamily="34" charset="0"/>
                          <a:ea typeface="MS Pゴシック" pitchFamily="-92" charset="-128"/>
                        </a:rPr>
                        <a:t>A lungo termine</a:t>
                      </a:r>
                      <a:r>
                        <a:rPr kumimoji="0" lang="it-IT" sz="2800" b="0" i="0" u="none" strike="noStrike" cap="none" normalizeH="0" baseline="0">
                          <a:ln>
                            <a:noFill/>
                          </a:ln>
                          <a:solidFill>
                            <a:srgbClr val="339933"/>
                          </a:solidFill>
                          <a:effectLst/>
                          <a:latin typeface="Tahoma" pitchFamily="34" charset="0"/>
                          <a:ea typeface="MS Pゴシック" pitchFamily="-92" charset="-128"/>
                        </a:rPr>
                        <a:t>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FF6600"/>
                          </a:solidFill>
                          <a:effectLst/>
                          <a:latin typeface="Tahoma" pitchFamily="34" charset="0"/>
                          <a:ea typeface="MS Pゴシック" pitchFamily="-92" charset="-128"/>
                        </a:rPr>
                        <a:t>Immediato o a breve termine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extLst>
                  <a:ext uri="{0D108BD9-81ED-4DB2-BD59-A6C34878D82A}">
                    <a16:rowId xmlns:a16="http://schemas.microsoft.com/office/drawing/2014/main" val="10004"/>
                  </a:ext>
                </a:extLst>
              </a:tr>
              <a:tr h="871714">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a:ln>
                            <a:noFill/>
                          </a:ln>
                          <a:solidFill>
                            <a:schemeClr val="tx1"/>
                          </a:solidFill>
                          <a:effectLst/>
                          <a:latin typeface="Tahoma" pitchFamily="34" charset="0"/>
                          <a:ea typeface="MS Pゴシック" pitchFamily="-92" charset="-128"/>
                        </a:rPr>
                        <a:t>Campo</a:t>
                      </a: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r>
                        <a:rPr kumimoji="0" lang="it-IT" sz="1600" b="0" i="0" u="none" strike="noStrike" cap="none" normalizeH="0" baseline="0" dirty="0">
                          <a:ln>
                            <a:noFill/>
                          </a:ln>
                          <a:solidFill>
                            <a:srgbClr val="FF0066"/>
                          </a:solidFill>
                          <a:effectLst/>
                          <a:latin typeface="Tahoma" pitchFamily="34" charset="0"/>
                          <a:ea typeface="MS Pゴシック" pitchFamily="-92" charset="-128"/>
                        </a:rPr>
                        <a:t>  </a:t>
                      </a:r>
                      <a:r>
                        <a:rPr kumimoji="0" lang="it-IT" sz="1600" b="0" i="0" u="none" strike="noStrike" cap="none" normalizeH="0" baseline="0" dirty="0" smtClean="0">
                          <a:ln>
                            <a:noFill/>
                          </a:ln>
                          <a:solidFill>
                            <a:srgbClr val="FF0066"/>
                          </a:solidFill>
                          <a:effectLst/>
                          <a:latin typeface="Tahoma" pitchFamily="34" charset="0"/>
                          <a:ea typeface="MS Pゴシック" pitchFamily="-92" charset="-128"/>
                        </a:rPr>
                        <a:t> </a:t>
                      </a:r>
                      <a:r>
                        <a:rPr kumimoji="0" lang="it-IT" sz="1600" b="0" i="0" u="none" strike="noStrike" cap="none" normalizeH="0" baseline="0" dirty="0" smtClean="0">
                          <a:ln>
                            <a:noFill/>
                          </a:ln>
                          <a:solidFill>
                            <a:schemeClr val="tx1"/>
                          </a:solidFill>
                          <a:effectLst/>
                          <a:latin typeface="Tahoma" pitchFamily="34" charset="0"/>
                          <a:ea typeface="MS Pゴシック" pitchFamily="-92" charset="-128"/>
                        </a:rPr>
                        <a:t>          </a:t>
                      </a:r>
                      <a:r>
                        <a:rPr kumimoji="0" lang="it-IT" sz="1600" b="1" i="0" u="none" strike="noStrike" cap="none" normalizeH="0" baseline="0" dirty="0">
                          <a:ln>
                            <a:noFill/>
                          </a:ln>
                          <a:solidFill>
                            <a:schemeClr val="tx1"/>
                          </a:solidFill>
                          <a:effectLst/>
                          <a:latin typeface="Tahoma" pitchFamily="34" charset="0"/>
                          <a:ea typeface="MS Pゴシック" pitchFamily="-92" charset="-128"/>
                        </a:rPr>
                        <a:t>Applicazione </a:t>
                      </a: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endParaRPr kumimoji="0" lang="it-IT" sz="1600" b="0" i="0" u="none" strike="noStrike" cap="none" normalizeH="0" baseline="0" dirty="0">
                        <a:ln>
                          <a:noFill/>
                        </a:ln>
                        <a:solidFill>
                          <a:srgbClr val="FF0066"/>
                        </a:solidFill>
                        <a:effectLst/>
                        <a:latin typeface="Tahoma" pitchFamily="34" charset="0"/>
                        <a:ea typeface="MS Pゴシック" pitchFamily="-92" charset="-128"/>
                      </a:endParaRP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rgbClr val="FF0066"/>
                          </a:solidFill>
                          <a:effectLst/>
                          <a:latin typeface="Tahoma" pitchFamily="34" charset="0"/>
                          <a:ea typeface="MS Pゴシック" pitchFamily="-92" charset="-128"/>
                        </a:rPr>
                        <a:t>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chemeClr val="accent2"/>
                          </a:solidFill>
                          <a:effectLst/>
                          <a:latin typeface="Tahoma" pitchFamily="34" charset="0"/>
                          <a:ea typeface="MS Pゴシック" pitchFamily="-92" charset="-128"/>
                        </a:rPr>
                        <a:t>Pratica clinica ideale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4">
                              <a:lumMod val="75000"/>
                            </a:schemeClr>
                          </a:solidFill>
                          <a:effectLst/>
                          <a:latin typeface="Tahoma" pitchFamily="34" charset="0"/>
                          <a:ea typeface="MS Pゴシック" pitchFamily="-92" charset="-128"/>
                        </a:rPr>
                        <a:t>Pratica clinica </a:t>
                      </a: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4">
                              <a:lumMod val="75000"/>
                            </a:schemeClr>
                          </a:solidFill>
                          <a:effectLst/>
                          <a:latin typeface="Tahoma" pitchFamily="34" charset="0"/>
                          <a:ea typeface="MS Pゴシック" pitchFamily="-92" charset="-128"/>
                        </a:rPr>
                        <a:t>routinaria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339933"/>
                          </a:solidFill>
                          <a:effectLst/>
                          <a:latin typeface="Tahoma" pitchFamily="34" charset="0"/>
                          <a:ea typeface="MS Pゴシック" pitchFamily="-92" charset="-128"/>
                        </a:rPr>
                        <a:t>Pratica clinica </a:t>
                      </a: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339933"/>
                          </a:solidFill>
                          <a:effectLst/>
                          <a:latin typeface="Tahoma" pitchFamily="34" charset="0"/>
                          <a:ea typeface="MS Pゴシック" pitchFamily="-92" charset="-128"/>
                        </a:rPr>
                        <a:t>routinaria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FF6600"/>
                          </a:solidFill>
                          <a:effectLst/>
                          <a:latin typeface="Tahoma" pitchFamily="34" charset="0"/>
                          <a:ea typeface="MS Pゴシック" pitchFamily="-92" charset="-128"/>
                        </a:rPr>
                        <a:t>Pratica clinica </a:t>
                      </a: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FF6600"/>
                          </a:solidFill>
                          <a:effectLst/>
                          <a:latin typeface="Tahoma" pitchFamily="34" charset="0"/>
                          <a:ea typeface="MS Pゴシック" pitchFamily="-92" charset="-128"/>
                        </a:rPr>
                        <a:t>routinaria</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extLst>
                  <a:ext uri="{0D108BD9-81ED-4DB2-BD59-A6C34878D82A}">
                    <a16:rowId xmlns:a16="http://schemas.microsoft.com/office/drawing/2014/main" val="10005"/>
                  </a:ext>
                </a:extLst>
              </a:tr>
              <a:tr h="920720">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1" i="0" u="none" strike="noStrike" cap="none" normalizeH="0" baseline="0" dirty="0">
                          <a:ln>
                            <a:noFill/>
                          </a:ln>
                          <a:solidFill>
                            <a:schemeClr val="tx1"/>
                          </a:solidFill>
                          <a:effectLst/>
                          <a:latin typeface="Tahoma" pitchFamily="34" charset="0"/>
                          <a:ea typeface="MS Pゴシック" pitchFamily="-92" charset="-128"/>
                        </a:rPr>
                        <a:t>Significato</a:t>
                      </a: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r>
                        <a:rPr kumimoji="0" lang="it-IT" sz="1600" b="0" i="0" u="none" strike="noStrike" cap="none" normalizeH="0" baseline="0" dirty="0" smtClean="0">
                          <a:ln>
                            <a:noFill/>
                          </a:ln>
                          <a:solidFill>
                            <a:schemeClr val="tx1"/>
                          </a:solidFill>
                          <a:effectLst/>
                          <a:latin typeface="Tahoma" pitchFamily="34" charset="0"/>
                          <a:ea typeface="MS Pゴシック" pitchFamily="-92" charset="-128"/>
                        </a:rPr>
                        <a:t>                  </a:t>
                      </a:r>
                      <a:r>
                        <a:rPr kumimoji="0" lang="it-IT" sz="1600" b="1" i="0" u="none" strike="noStrike" cap="none" normalizeH="0" baseline="0" dirty="0">
                          <a:ln>
                            <a:noFill/>
                          </a:ln>
                          <a:solidFill>
                            <a:schemeClr val="tx1"/>
                          </a:solidFill>
                          <a:effectLst/>
                          <a:latin typeface="Tahoma" pitchFamily="34" charset="0"/>
                          <a:ea typeface="MS Pゴシック" pitchFamily="-92" charset="-128"/>
                        </a:rPr>
                        <a:t>Risultati  </a:t>
                      </a:r>
                      <a:r>
                        <a:rPr kumimoji="0" lang="it-IT" sz="1600" b="0" i="0" u="none" strike="noStrike" cap="none" normalizeH="0" baseline="0" dirty="0">
                          <a:ln>
                            <a:noFill/>
                          </a:ln>
                          <a:solidFill>
                            <a:schemeClr val="tx1"/>
                          </a:solidFill>
                          <a:effectLst/>
                          <a:latin typeface="Tahoma" pitchFamily="34" charset="0"/>
                          <a:ea typeface="MS Pゴシック" pitchFamily="-92" charset="-128"/>
                        </a:rPr>
                        <a:t>         </a:t>
                      </a:r>
                      <a:r>
                        <a:rPr kumimoji="0" lang="it-IT" sz="1600" b="0" i="0" u="none" strike="noStrike" cap="none" normalizeH="0" baseline="0" dirty="0">
                          <a:ln>
                            <a:noFill/>
                          </a:ln>
                          <a:solidFill>
                            <a:srgbClr val="FF0066"/>
                          </a:solidFill>
                          <a:effectLst/>
                          <a:latin typeface="Tahoma" pitchFamily="34" charset="0"/>
                          <a:ea typeface="MS Pゴシック" pitchFamily="-92" charset="-128"/>
                        </a:rPr>
                        <a:t> </a:t>
                      </a: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rgbClr val="FF0066"/>
                          </a:solidFill>
                          <a:effectLst/>
                          <a:latin typeface="Tahoma" pitchFamily="34" charset="0"/>
                          <a:ea typeface="MS Pゴシック" pitchFamily="-92" charset="-128"/>
                        </a:rPr>
                        <a:t>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2"/>
                          </a:solidFill>
                          <a:effectLst/>
                          <a:latin typeface="Tahoma" pitchFamily="34" charset="0"/>
                          <a:ea typeface="MS Pゴシック" pitchFamily="-92" charset="-128"/>
                        </a:rPr>
                        <a:t>Ciò che</a:t>
                      </a: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2"/>
                          </a:solidFill>
                          <a:effectLst/>
                          <a:latin typeface="Tahoma" pitchFamily="34" charset="0"/>
                          <a:ea typeface="MS Pゴシック" pitchFamily="-92" charset="-128"/>
                        </a:rPr>
                        <a:t>potrebbe</a:t>
                      </a: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2"/>
                          </a:solidFill>
                          <a:effectLst/>
                          <a:latin typeface="Tahoma" pitchFamily="34" charset="0"/>
                          <a:ea typeface="MS Pゴシック" pitchFamily="-92" charset="-128"/>
                        </a:rPr>
                        <a:t>succedere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4">
                              <a:lumMod val="75000"/>
                            </a:schemeClr>
                          </a:solidFill>
                          <a:effectLst/>
                          <a:latin typeface="Tahoma" pitchFamily="34" charset="0"/>
                          <a:ea typeface="MS Pゴシック" pitchFamily="-92" charset="-128"/>
                        </a:rPr>
                        <a:t>Ciò che</a:t>
                      </a:r>
                    </a:p>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chemeClr val="accent4">
                              <a:lumMod val="75000"/>
                            </a:schemeClr>
                          </a:solidFill>
                          <a:effectLst/>
                          <a:latin typeface="Tahoma" pitchFamily="34" charset="0"/>
                          <a:ea typeface="MS Pゴシック" pitchFamily="-92" charset="-128"/>
                        </a:rPr>
                        <a:t>succede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a:ln>
                            <a:noFill/>
                          </a:ln>
                          <a:solidFill>
                            <a:srgbClr val="339933"/>
                          </a:solidFill>
                          <a:effectLst/>
                          <a:latin typeface="Tahoma" pitchFamily="34" charset="0"/>
                          <a:ea typeface="MS Pゴシック" pitchFamily="-92" charset="-128"/>
                        </a:rPr>
                        <a:t>A che condizione succede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tc>
                  <a:txBody>
                    <a:bodyPr/>
                    <a:lstStyle/>
                    <a:p>
                      <a:pPr marL="0" marR="0" lvl="0" indent="0" algn="l" defTabSz="914400" rtl="0" eaLnBrk="0" fontAlgn="base" latinLnBrk="0" hangingPunct="0">
                        <a:lnSpc>
                          <a:spcPct val="100000"/>
                        </a:lnSpc>
                        <a:spcBef>
                          <a:spcPct val="20000"/>
                        </a:spcBef>
                        <a:spcAft>
                          <a:spcPct val="0"/>
                        </a:spcAft>
                        <a:buClrTx/>
                        <a:buSzPct val="85000"/>
                        <a:buFont typeface="Wingdings" pitchFamily="2" charset="2"/>
                        <a:buNone/>
                        <a:tabLst/>
                      </a:pPr>
                      <a:r>
                        <a:rPr kumimoji="0" lang="it-IT" sz="1600" b="0" i="0" u="none" strike="noStrike" cap="none" normalizeH="0" baseline="0" dirty="0">
                          <a:ln>
                            <a:noFill/>
                          </a:ln>
                          <a:solidFill>
                            <a:srgbClr val="FF6600"/>
                          </a:solidFill>
                          <a:effectLst/>
                          <a:latin typeface="Tahoma" pitchFamily="34" charset="0"/>
                          <a:ea typeface="MS Pゴシック" pitchFamily="-92" charset="-128"/>
                        </a:rPr>
                        <a:t>Ciò che dovrebbe succedere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1E8F5"/>
                        </a:gs>
                        <a:gs pos="50000">
                          <a:srgbClr val="C2D1ED"/>
                        </a:gs>
                        <a:gs pos="100000">
                          <a:srgbClr val="9AB5E4"/>
                        </a:gs>
                      </a:gsLst>
                      <a:lin ang="2700000" scaled="1"/>
                    </a:gra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64510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117B381F-FB25-C949-9528-4FC24ED855F9}"/>
              </a:ext>
            </a:extLst>
          </p:cNvPr>
          <p:cNvSpPr txBox="1">
            <a:spLocks noGrp="1"/>
          </p:cNvSpPr>
          <p:nvPr>
            <p:ph type="body" idx="4294967295"/>
          </p:nvPr>
        </p:nvSpPr>
        <p:spPr>
          <a:xfrm>
            <a:off x="745958" y="3807873"/>
            <a:ext cx="10700084" cy="1217376"/>
          </a:xfrm>
          <a:ln w="19050">
            <a:solidFill>
              <a:schemeClr val="tx1"/>
            </a:solidFill>
          </a:ln>
        </p:spPr>
        <p:txBody>
          <a:bodyPr rtlCol="0">
            <a:noAutofit/>
          </a:bodyPr>
          <a:lstStyle/>
          <a:p>
            <a:pPr marL="0" indent="0" algn="ctr">
              <a:spcBef>
                <a:spcPts val="100"/>
              </a:spcBef>
              <a:buNone/>
              <a:tabLst>
                <a:tab pos="914034" algn="l"/>
                <a:tab pos="1828434" algn="l"/>
                <a:tab pos="2742834" algn="l"/>
                <a:tab pos="3657234" algn="l"/>
                <a:tab pos="4571634" algn="l"/>
                <a:tab pos="5486034" algn="l"/>
                <a:tab pos="6400434" algn="l"/>
                <a:tab pos="7314834" algn="l"/>
                <a:tab pos="8229234" algn="l"/>
                <a:tab pos="9143634" algn="l"/>
                <a:tab pos="10058034" algn="l"/>
              </a:tabLst>
              <a:defRPr/>
            </a:pPr>
            <a:r>
              <a:rPr lang="it-IT" sz="2000" dirty="0"/>
              <a:t>Una prescrizione farmaceutica </a:t>
            </a:r>
            <a:r>
              <a:rPr lang="it-IT" sz="2000" u="sng" dirty="0"/>
              <a:t>conforme ad indicazioni registrate, linee guida predeterminate o protocolli accreditati</a:t>
            </a:r>
            <a:r>
              <a:rPr lang="it-IT" sz="2000" dirty="0"/>
              <a:t>.</a:t>
            </a:r>
          </a:p>
          <a:p>
            <a:pPr marL="0" indent="0" algn="ctr">
              <a:spcBef>
                <a:spcPts val="100"/>
              </a:spcBef>
              <a:buNone/>
              <a:tabLst>
                <a:tab pos="914034" algn="l"/>
                <a:tab pos="1828434" algn="l"/>
                <a:tab pos="2742834" algn="l"/>
                <a:tab pos="3657234" algn="l"/>
                <a:tab pos="4571634" algn="l"/>
                <a:tab pos="5486034" algn="l"/>
                <a:tab pos="6400434" algn="l"/>
                <a:tab pos="7314834" algn="l"/>
                <a:tab pos="8229234" algn="l"/>
                <a:tab pos="9143634" algn="l"/>
                <a:tab pos="10058034" algn="l"/>
              </a:tabLst>
              <a:defRPr/>
            </a:pPr>
            <a:r>
              <a:rPr lang="it-IT" sz="2000" dirty="0"/>
              <a:t>Se si discosta da queste, il prescrittore ne indica le motivazioni e i riferimenti </a:t>
            </a:r>
            <a:r>
              <a:rPr lang="it-IT" sz="2000" dirty="0" smtClean="0"/>
              <a:t>documentali</a:t>
            </a:r>
            <a:endParaRPr lang="it-IT" sz="2000" dirty="0"/>
          </a:p>
        </p:txBody>
      </p:sp>
      <p:sp>
        <p:nvSpPr>
          <p:cNvPr id="4" name="CasellaDiTesto 3">
            <a:extLst>
              <a:ext uri="{FF2B5EF4-FFF2-40B4-BE49-F238E27FC236}">
                <a16:creationId xmlns:a16="http://schemas.microsoft.com/office/drawing/2014/main" id="{5ACA1DA5-0779-6C4B-830A-2BEF9DFC2D72}"/>
              </a:ext>
            </a:extLst>
          </p:cNvPr>
          <p:cNvSpPr txBox="1"/>
          <p:nvPr/>
        </p:nvSpPr>
        <p:spPr>
          <a:xfrm>
            <a:off x="2079171" y="3184873"/>
            <a:ext cx="8033658" cy="584775"/>
          </a:xfrm>
          <a:prstGeom prst="rect">
            <a:avLst/>
          </a:prstGeom>
          <a:noFill/>
        </p:spPr>
        <p:txBody>
          <a:bodyPr wrap="square" rtlCol="0">
            <a:spAutoFit/>
          </a:bodyPr>
          <a:lstStyle/>
          <a:p>
            <a:pPr algn="ctr"/>
            <a:r>
              <a:rPr lang="it-IT" sz="3200" dirty="0"/>
              <a:t>APPROPRIATEZZA PRESCRITTIVA</a:t>
            </a:r>
          </a:p>
        </p:txBody>
      </p:sp>
      <p:sp>
        <p:nvSpPr>
          <p:cNvPr id="5" name="Text Box 1">
            <a:extLst>
              <a:ext uri="{FF2B5EF4-FFF2-40B4-BE49-F238E27FC236}">
                <a16:creationId xmlns:a16="http://schemas.microsoft.com/office/drawing/2014/main" id="{654124BF-515C-1B4E-839F-3840FB4A97AB}"/>
              </a:ext>
            </a:extLst>
          </p:cNvPr>
          <p:cNvSpPr txBox="1">
            <a:spLocks noChangeArrowheads="1"/>
          </p:cNvSpPr>
          <p:nvPr/>
        </p:nvSpPr>
        <p:spPr bwMode="auto">
          <a:xfrm>
            <a:off x="2002055" y="1256036"/>
            <a:ext cx="6227546" cy="153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spcAft>
                <a:spcPts val="100"/>
              </a:spcAft>
            </a:pPr>
            <a:r>
              <a:rPr lang="it-IT" altLang="it-IT" sz="1600" dirty="0">
                <a:solidFill>
                  <a:schemeClr val="tx2"/>
                </a:solidFill>
                <a:latin typeface="+mn-lt"/>
                <a:ea typeface="Microsoft YaHei" panose="020B0503020204020204" pitchFamily="34" charset="-122"/>
              </a:rPr>
              <a:t>		</a:t>
            </a:r>
            <a:r>
              <a:rPr lang="it-IT" altLang="it-IT" dirty="0">
                <a:solidFill>
                  <a:schemeClr val="tx2"/>
                </a:solidFill>
                <a:latin typeface="+mn-lt"/>
                <a:ea typeface="Microsoft YaHei" panose="020B0503020204020204" pitchFamily="34" charset="-122"/>
              </a:rPr>
              <a:t>	La </a:t>
            </a:r>
            <a:r>
              <a:rPr lang="it-IT" altLang="it-IT" u="sng" dirty="0">
                <a:solidFill>
                  <a:schemeClr val="tx2"/>
                </a:solidFill>
                <a:latin typeface="+mn-lt"/>
                <a:ea typeface="Microsoft YaHei" panose="020B0503020204020204" pitchFamily="34" charset="-122"/>
              </a:rPr>
              <a:t>scarsa </a:t>
            </a:r>
            <a:r>
              <a:rPr lang="it-IT" altLang="it-IT" b="1" u="sng" dirty="0">
                <a:solidFill>
                  <a:schemeClr val="tx2"/>
                </a:solidFill>
                <a:latin typeface="+mn-lt"/>
                <a:ea typeface="Microsoft YaHei" panose="020B0503020204020204" pitchFamily="34" charset="-122"/>
              </a:rPr>
              <a:t>appropriatezza</a:t>
            </a:r>
            <a:r>
              <a:rPr lang="it-IT" altLang="it-IT" u="sng" dirty="0">
                <a:solidFill>
                  <a:schemeClr val="tx2"/>
                </a:solidFill>
                <a:latin typeface="+mn-lt"/>
                <a:ea typeface="Microsoft YaHei" panose="020B0503020204020204" pitchFamily="34" charset="-122"/>
              </a:rPr>
              <a:t> e la scarsa </a:t>
            </a:r>
            <a:r>
              <a:rPr lang="it-IT" altLang="it-IT" u="sng" dirty="0" smtClean="0">
                <a:solidFill>
                  <a:schemeClr val="tx2"/>
                </a:solidFill>
                <a:latin typeface="+mn-lt"/>
                <a:ea typeface="Microsoft YaHei" panose="020B0503020204020204" pitchFamily="34" charset="-122"/>
              </a:rPr>
              <a:t> </a:t>
            </a:r>
            <a:r>
              <a:rPr lang="it-IT" altLang="it-IT" b="1" u="sng" dirty="0" smtClean="0">
                <a:solidFill>
                  <a:schemeClr val="tx2"/>
                </a:solidFill>
                <a:latin typeface="+mn-lt"/>
                <a:ea typeface="Microsoft YaHei" panose="020B0503020204020204" pitchFamily="34" charset="-122"/>
              </a:rPr>
              <a:t>aderenza</a:t>
            </a:r>
            <a:r>
              <a:rPr lang="it-IT" altLang="it-IT" u="sng" dirty="0" smtClean="0">
                <a:solidFill>
                  <a:schemeClr val="tx2"/>
                </a:solidFill>
                <a:latin typeface="+mn-lt"/>
                <a:ea typeface="Microsoft YaHei" panose="020B0503020204020204" pitchFamily="34" charset="-122"/>
              </a:rPr>
              <a:t> </a:t>
            </a:r>
            <a:r>
              <a:rPr lang="it-IT" altLang="it-IT" u="sng" dirty="0">
                <a:solidFill>
                  <a:schemeClr val="tx2"/>
                </a:solidFill>
                <a:latin typeface="+mn-lt"/>
                <a:ea typeface="Microsoft YaHei" panose="020B0503020204020204" pitchFamily="34" charset="-122"/>
              </a:rPr>
              <a:t>alle terapie croniche</a:t>
            </a:r>
            <a:r>
              <a:rPr lang="it-IT" altLang="it-IT" dirty="0">
                <a:solidFill>
                  <a:schemeClr val="tx2"/>
                </a:solidFill>
                <a:latin typeface="+mn-lt"/>
                <a:ea typeface="Microsoft YaHei" panose="020B0503020204020204" pitchFamily="34" charset="-122"/>
              </a:rPr>
              <a:t> </a:t>
            </a:r>
            <a:endParaRPr lang="it-IT" altLang="it-IT" dirty="0" smtClean="0">
              <a:solidFill>
                <a:schemeClr val="tx2"/>
              </a:solidFill>
              <a:latin typeface="+mn-lt"/>
              <a:ea typeface="Microsoft YaHei" panose="020B0503020204020204" pitchFamily="34" charset="-122"/>
            </a:endParaRPr>
          </a:p>
          <a:p>
            <a:pPr>
              <a:spcAft>
                <a:spcPts val="100"/>
              </a:spcAft>
            </a:pPr>
            <a:r>
              <a:rPr lang="it-IT" altLang="it-IT" dirty="0" smtClean="0">
                <a:solidFill>
                  <a:schemeClr val="tx2"/>
                </a:solidFill>
                <a:latin typeface="+mn-lt"/>
                <a:ea typeface="Microsoft YaHei" panose="020B0503020204020204" pitchFamily="34" charset="-122"/>
              </a:rPr>
              <a:t>rappresentano </a:t>
            </a:r>
            <a:r>
              <a:rPr lang="it-IT" altLang="it-IT" dirty="0">
                <a:solidFill>
                  <a:schemeClr val="tx2"/>
                </a:solidFill>
                <a:latin typeface="+mn-lt"/>
                <a:ea typeface="Microsoft YaHei" panose="020B0503020204020204" pitchFamily="34" charset="-122"/>
              </a:rPr>
              <a:t>il maggior ostacolo al </a:t>
            </a:r>
            <a:r>
              <a:rPr lang="it-IT" altLang="it-IT" dirty="0" smtClean="0">
                <a:solidFill>
                  <a:schemeClr val="tx2"/>
                </a:solidFill>
                <a:latin typeface="+mn-lt"/>
                <a:ea typeface="Microsoft YaHei" panose="020B0503020204020204" pitchFamily="34" charset="-122"/>
              </a:rPr>
              <a:t>raggiungimento </a:t>
            </a:r>
            <a:r>
              <a:rPr lang="it-IT" altLang="it-IT" dirty="0">
                <a:solidFill>
                  <a:schemeClr val="tx2"/>
                </a:solidFill>
                <a:latin typeface="+mn-lt"/>
                <a:ea typeface="Microsoft YaHei" panose="020B0503020204020204" pitchFamily="34" charset="-122"/>
              </a:rPr>
              <a:t>degli obiettivi di miglioramento </a:t>
            </a:r>
          </a:p>
          <a:p>
            <a:pPr>
              <a:spcAft>
                <a:spcPts val="100"/>
              </a:spcAft>
            </a:pPr>
            <a:r>
              <a:rPr lang="it-IT" altLang="it-IT" dirty="0">
                <a:solidFill>
                  <a:schemeClr val="tx2"/>
                </a:solidFill>
                <a:latin typeface="+mn-lt"/>
                <a:ea typeface="Microsoft YaHei" panose="020B0503020204020204" pitchFamily="34" charset="-122"/>
              </a:rPr>
              <a:t>della salute dimostratosi possibile negli studi clinici</a:t>
            </a:r>
          </a:p>
          <a:p>
            <a:pPr>
              <a:spcAft>
                <a:spcPts val="100"/>
              </a:spcAft>
            </a:pPr>
            <a:endParaRPr lang="it-IT" altLang="it-IT" sz="1600" dirty="0">
              <a:solidFill>
                <a:schemeClr val="tx2"/>
              </a:solidFill>
              <a:latin typeface="+mn-lt"/>
              <a:ea typeface="Microsoft YaHei" panose="020B0503020204020204" pitchFamily="34" charset="-122"/>
            </a:endParaRPr>
          </a:p>
        </p:txBody>
      </p:sp>
      <p:pic>
        <p:nvPicPr>
          <p:cNvPr id="38914" name="Picture 2" descr="Tiro con l'arco, accessori per tutte le età - consigli.it">
            <a:extLst>
              <a:ext uri="{FF2B5EF4-FFF2-40B4-BE49-F238E27FC236}">
                <a16:creationId xmlns:a16="http://schemas.microsoft.com/office/drawing/2014/main" id="{9665B5E9-A071-5743-A019-1B8DB15EC34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86483" y="351637"/>
            <a:ext cx="3806735" cy="253782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ttore 2 9">
            <a:extLst>
              <a:ext uri="{FF2B5EF4-FFF2-40B4-BE49-F238E27FC236}">
                <a16:creationId xmlns:a16="http://schemas.microsoft.com/office/drawing/2014/main" id="{FFE37372-AD9F-BF41-B250-AB34AA17D53E}"/>
              </a:ext>
            </a:extLst>
          </p:cNvPr>
          <p:cNvCxnSpPr>
            <a:cxnSpLocks/>
          </p:cNvCxnSpPr>
          <p:nvPr/>
        </p:nvCxnSpPr>
        <p:spPr>
          <a:xfrm>
            <a:off x="2207507" y="3477260"/>
            <a:ext cx="70013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070B15DC-8A24-9340-BAA5-DE047E1EBEED}"/>
              </a:ext>
            </a:extLst>
          </p:cNvPr>
          <p:cNvSpPr txBox="1"/>
          <p:nvPr/>
        </p:nvSpPr>
        <p:spPr>
          <a:xfrm>
            <a:off x="745958" y="5398641"/>
            <a:ext cx="10700084" cy="1090042"/>
          </a:xfrm>
          <a:prstGeom prst="rect">
            <a:avLst/>
          </a:prstGeom>
          <a:noFill/>
        </p:spPr>
        <p:txBody>
          <a:bodyPr wrap="square" rtlCol="0">
            <a:spAutoFit/>
          </a:bodyPr>
          <a:lstStyle/>
          <a:p>
            <a:pPr algn="ctr" defTabSz="449263">
              <a:spcBef>
                <a:spcPts val="1250"/>
              </a:spcBef>
              <a:buSzPct val="100000"/>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it-IT" kern="0" dirty="0">
                <a:solidFill>
                  <a:srgbClr val="000000"/>
                </a:solidFill>
                <a:ea typeface="Microsoft YaHei" pitchFamily="34"/>
                <a:cs typeface="Arial" pitchFamily="34"/>
              </a:rPr>
              <a:t>APPROPRIATEZZA CLINICA: rappresenta una  sorta di </a:t>
            </a:r>
            <a:r>
              <a:rPr lang="it-IT" u="sng" kern="0" dirty="0">
                <a:solidFill>
                  <a:srgbClr val="000000"/>
                </a:solidFill>
                <a:ea typeface="Microsoft YaHei" pitchFamily="34"/>
                <a:cs typeface="Arial" pitchFamily="34"/>
              </a:rPr>
              <a:t>efficacia individuale</a:t>
            </a:r>
            <a:r>
              <a:rPr lang="it-IT" kern="0" dirty="0">
                <a:solidFill>
                  <a:srgbClr val="000000"/>
                </a:solidFill>
                <a:ea typeface="Microsoft YaHei" pitchFamily="34"/>
                <a:cs typeface="Arial" pitchFamily="34"/>
              </a:rPr>
              <a:t>, relativa ai bisogni e alla complessità del singolo paziente.</a:t>
            </a:r>
          </a:p>
          <a:p>
            <a:pPr algn="ctr" defTabSz="449263">
              <a:spcBef>
                <a:spcPts val="1250"/>
              </a:spcBef>
              <a:buSzPct val="100000"/>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it-IT" kern="0" dirty="0" smtClean="0">
                <a:solidFill>
                  <a:srgbClr val="000000"/>
                </a:solidFill>
                <a:ea typeface="Microsoft YaHei" pitchFamily="34"/>
                <a:cs typeface="Arial" pitchFamily="34"/>
              </a:rPr>
              <a:t>❗ ️</a:t>
            </a:r>
            <a:r>
              <a:rPr lang="it-IT" b="1" kern="0" dirty="0">
                <a:solidFill>
                  <a:srgbClr val="000000"/>
                </a:solidFill>
                <a:ea typeface="Microsoft YaHei" pitchFamily="34"/>
                <a:cs typeface="Arial" pitchFamily="34"/>
              </a:rPr>
              <a:t>A parità di </a:t>
            </a:r>
            <a:r>
              <a:rPr lang="it-IT" b="1" kern="0" dirty="0" smtClean="0">
                <a:solidFill>
                  <a:srgbClr val="000000"/>
                </a:solidFill>
                <a:ea typeface="Microsoft YaHei" pitchFamily="34"/>
                <a:cs typeface="Arial" pitchFamily="34"/>
              </a:rPr>
              <a:t>efficacia e sicurezza, </a:t>
            </a:r>
            <a:r>
              <a:rPr lang="it-IT" b="1" kern="0" dirty="0">
                <a:solidFill>
                  <a:srgbClr val="000000"/>
                </a:solidFill>
                <a:ea typeface="Microsoft YaHei" pitchFamily="34"/>
                <a:cs typeface="Arial" pitchFamily="34"/>
              </a:rPr>
              <a:t>utilizzare la molecola meno </a:t>
            </a:r>
            <a:r>
              <a:rPr lang="it-IT" b="1" kern="0" dirty="0" smtClean="0">
                <a:solidFill>
                  <a:srgbClr val="000000"/>
                </a:solidFill>
                <a:ea typeface="Microsoft YaHei" pitchFamily="34"/>
                <a:cs typeface="Arial" pitchFamily="34"/>
              </a:rPr>
              <a:t>costosa</a:t>
            </a:r>
            <a:endParaRPr lang="it-IT" b="1" kern="0" dirty="0">
              <a:solidFill>
                <a:srgbClr val="000000"/>
              </a:solidFill>
              <a:ea typeface="Microsoft YaHei" pitchFamily="34"/>
              <a:cs typeface="Arial" pitchFamily="34"/>
            </a:endParaRPr>
          </a:p>
        </p:txBody>
      </p:sp>
      <p:sp>
        <p:nvSpPr>
          <p:cNvPr id="15" name="Text Box 3">
            <a:extLst>
              <a:ext uri="{FF2B5EF4-FFF2-40B4-BE49-F238E27FC236}">
                <a16:creationId xmlns:a16="http://schemas.microsoft.com/office/drawing/2014/main" id="{1558504C-FC13-9B4A-9EF9-D7430856C8F7}"/>
              </a:ext>
            </a:extLst>
          </p:cNvPr>
          <p:cNvSpPr txBox="1">
            <a:spLocks noChangeArrowheads="1"/>
          </p:cNvSpPr>
          <p:nvPr/>
        </p:nvSpPr>
        <p:spPr bwMode="auto">
          <a:xfrm>
            <a:off x="4030420" y="6580911"/>
            <a:ext cx="8112125" cy="27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4" tIns="46798" rIns="90004" bIns="46798">
            <a:spAutoFit/>
          </a:bodyPr>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gn="r">
              <a:spcBef>
                <a:spcPts val="875"/>
              </a:spcBef>
            </a:pPr>
            <a:r>
              <a:rPr lang="it-IT" altLang="it-IT" sz="1200" dirty="0">
                <a:solidFill>
                  <a:schemeClr val="tx2"/>
                </a:solidFill>
                <a:latin typeface="+mn-lt"/>
                <a:ea typeface="Microsoft YaHei" panose="020B0503020204020204" pitchFamily="34" charset="-122"/>
              </a:rPr>
              <a:t>Fonte: L’uso dei Farmaci in Italia. Rapporto nazionale anno 2007</a:t>
            </a:r>
            <a:r>
              <a:rPr lang="en-US" altLang="it-IT" sz="1200" dirty="0">
                <a:solidFill>
                  <a:schemeClr val="tx2"/>
                </a:solidFill>
                <a:latin typeface="+mn-lt"/>
                <a:ea typeface="Microsoft YaHei" panose="020B0503020204020204" pitchFamily="34" charset="-122"/>
              </a:rPr>
              <a:t> (</a:t>
            </a:r>
            <a:r>
              <a:rPr lang="en-US" altLang="it-IT" sz="1200" dirty="0" err="1">
                <a:solidFill>
                  <a:schemeClr val="tx2"/>
                </a:solidFill>
                <a:latin typeface="+mn-lt"/>
                <a:ea typeface="Microsoft YaHei" panose="020B0503020204020204" pitchFamily="34" charset="-122"/>
              </a:rPr>
              <a:t>OsMed</a:t>
            </a:r>
            <a:r>
              <a:rPr lang="en-US" altLang="it-IT" sz="1200" dirty="0">
                <a:solidFill>
                  <a:schemeClr val="tx2"/>
                </a:solidFill>
                <a:latin typeface="+mn-lt"/>
                <a:ea typeface="Microsoft YaHei" panose="020B0503020204020204" pitchFamily="34" charset="-122"/>
              </a:rPr>
              <a:t>).</a:t>
            </a:r>
          </a:p>
        </p:txBody>
      </p:sp>
    </p:spTree>
    <p:extLst>
      <p:ext uri="{BB962C8B-B14F-4D97-AF65-F5344CB8AC3E}">
        <p14:creationId xmlns:p14="http://schemas.microsoft.com/office/powerpoint/2010/main" val="108742770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04E5CB55-EEC4-9147-B113-79D4252D169A}"/>
              </a:ext>
            </a:extLst>
          </p:cNvPr>
          <p:cNvSpPr txBox="1"/>
          <p:nvPr/>
        </p:nvSpPr>
        <p:spPr>
          <a:xfrm>
            <a:off x="721893" y="3057781"/>
            <a:ext cx="10748211" cy="1539082"/>
          </a:xfrm>
          <a:prstGeom prst="rect">
            <a:avLst/>
          </a:prstGeom>
          <a:noFill/>
          <a:ln cap="flat">
            <a:noFill/>
          </a:ln>
        </p:spPr>
        <p:txBody>
          <a:bodyPr lIns="45720" rIns="45720"/>
          <a:lstStyle/>
          <a:p>
            <a:pPr algn="ctr" defTabSz="449263">
              <a:spcBef>
                <a:spcPts val="500"/>
              </a:spcBef>
              <a:buSzPct val="95000"/>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it-IT" sz="2000" b="1" kern="0" dirty="0">
                <a:solidFill>
                  <a:srgbClr val="000000"/>
                </a:solidFill>
                <a:ea typeface="Microsoft YaHei" pitchFamily="34"/>
                <a:cs typeface="Arial" pitchFamily="34"/>
              </a:rPr>
              <a:t>ADERENZA</a:t>
            </a:r>
            <a:r>
              <a:rPr lang="it-IT" sz="2000" kern="0" dirty="0">
                <a:solidFill>
                  <a:srgbClr val="000000"/>
                </a:solidFill>
                <a:ea typeface="Microsoft YaHei" pitchFamily="34"/>
                <a:cs typeface="Arial" pitchFamily="34"/>
              </a:rPr>
              <a:t>= NUMERO DI DOSI PRESCRITTE EFFETTIVAMENTE ASSUNTE DAL PAZIENTE </a:t>
            </a:r>
          </a:p>
          <a:p>
            <a:pPr algn="ctr" defTabSz="449263">
              <a:spcBef>
                <a:spcPts val="500"/>
              </a:spcBef>
              <a:buSzPct val="95000"/>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it-IT" sz="2000" kern="0" dirty="0">
                <a:solidFill>
                  <a:srgbClr val="000000"/>
                </a:solidFill>
                <a:ea typeface="Microsoft YaHei" pitchFamily="34"/>
                <a:cs typeface="Arial" pitchFamily="34"/>
              </a:rPr>
              <a:t>IN UN DETERMINATO PERIODO DI TEMPO</a:t>
            </a:r>
          </a:p>
          <a:p>
            <a:pPr algn="ctr" defTabSz="449263">
              <a:spcBef>
                <a:spcPts val="500"/>
              </a:spcBef>
              <a:buSzPct val="95000"/>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it-IT" kern="0" dirty="0">
              <a:solidFill>
                <a:srgbClr val="000000"/>
              </a:solidFill>
              <a:ea typeface="Microsoft YaHei" pitchFamily="34"/>
              <a:cs typeface="Arial" pitchFamily="34"/>
            </a:endParaRPr>
          </a:p>
          <a:p>
            <a:pPr algn="ctr" defTabSz="449263">
              <a:spcBef>
                <a:spcPts val="500"/>
              </a:spcBef>
              <a:buSzPct val="95000"/>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it-IT" kern="0" dirty="0">
                <a:solidFill>
                  <a:srgbClr val="000000"/>
                </a:solidFill>
                <a:ea typeface="Microsoft YaHei" pitchFamily="34"/>
                <a:cs typeface="Arial" pitchFamily="34"/>
              </a:rPr>
              <a:t>È maggiore nelle patologie acute che in quelle croniche (48%-76%) (aderenza ottimale &gt; 80%)</a:t>
            </a:r>
          </a:p>
        </p:txBody>
      </p:sp>
      <p:sp>
        <p:nvSpPr>
          <p:cNvPr id="105475" name="Text Box 5">
            <a:extLst>
              <a:ext uri="{FF2B5EF4-FFF2-40B4-BE49-F238E27FC236}">
                <a16:creationId xmlns:a16="http://schemas.microsoft.com/office/drawing/2014/main" id="{D09CB7C5-D30A-A64F-A65F-1E56ED86DB63}"/>
              </a:ext>
            </a:extLst>
          </p:cNvPr>
          <p:cNvSpPr txBox="1">
            <a:spLocks noChangeArrowheads="1"/>
          </p:cNvSpPr>
          <p:nvPr/>
        </p:nvSpPr>
        <p:spPr bwMode="auto">
          <a:xfrm>
            <a:off x="2171701" y="7375525"/>
            <a:ext cx="79914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1pPr>
            <a:lvl2pPr marL="742950" indent="-28575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2pPr>
            <a:lvl3pPr marL="11430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3pPr>
            <a:lvl4pPr marL="16002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4pPr>
            <a:lvl5pPr marL="2057400" indent="-228600" defTabSz="449263">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6088" algn="l"/>
                <a:tab pos="895350" algn="l"/>
                <a:tab pos="1344613" algn="l"/>
                <a:tab pos="1793875" algn="l"/>
                <a:tab pos="2243138" algn="l"/>
                <a:tab pos="2692400" algn="l"/>
                <a:tab pos="3143250" algn="l"/>
                <a:tab pos="3592513" algn="l"/>
                <a:tab pos="4041775" algn="l"/>
                <a:tab pos="4491038" algn="l"/>
                <a:tab pos="4940300" algn="l"/>
                <a:tab pos="5389563" algn="l"/>
                <a:tab pos="5838825" algn="l"/>
                <a:tab pos="6288088" algn="l"/>
                <a:tab pos="6737350" algn="l"/>
                <a:tab pos="7186613" algn="l"/>
                <a:tab pos="7634288" algn="l"/>
                <a:tab pos="8083550" algn="l"/>
                <a:tab pos="8532813" algn="l"/>
                <a:tab pos="8982075" algn="l"/>
              </a:tabLst>
              <a:defRPr>
                <a:solidFill>
                  <a:schemeClr val="tx1"/>
                </a:solidFill>
                <a:latin typeface="Calibri" panose="020F0502020204030204" pitchFamily="34" charset="0"/>
              </a:defRPr>
            </a:lvl9pPr>
          </a:lstStyle>
          <a:p>
            <a:pPr>
              <a:lnSpc>
                <a:spcPct val="90000"/>
              </a:lnSpc>
              <a:spcBef>
                <a:spcPts val="500"/>
              </a:spcBef>
              <a:spcAft>
                <a:spcPts val="1250"/>
              </a:spcAft>
            </a:pPr>
            <a:endParaRPr lang="it-IT" altLang="it-IT" b="1">
              <a:solidFill>
                <a:srgbClr val="FF0000"/>
              </a:solidFill>
              <a:latin typeface="Arial" panose="020B0604020202020204" pitchFamily="34" charset="0"/>
              <a:ea typeface="Microsoft YaHei" panose="020B0503020204020204" pitchFamily="34" charset="-122"/>
            </a:endParaRPr>
          </a:p>
        </p:txBody>
      </p:sp>
      <p:sp>
        <p:nvSpPr>
          <p:cNvPr id="6" name="CasellaDiTesto 5">
            <a:extLst>
              <a:ext uri="{FF2B5EF4-FFF2-40B4-BE49-F238E27FC236}">
                <a16:creationId xmlns:a16="http://schemas.microsoft.com/office/drawing/2014/main" id="{E43E1112-788A-4842-9CB9-A596D2372CDD}"/>
              </a:ext>
            </a:extLst>
          </p:cNvPr>
          <p:cNvSpPr txBox="1"/>
          <p:nvPr/>
        </p:nvSpPr>
        <p:spPr>
          <a:xfrm>
            <a:off x="6096000" y="440441"/>
            <a:ext cx="5680445" cy="582184"/>
          </a:xfrm>
          <a:prstGeom prst="rect">
            <a:avLst/>
          </a:prstGeom>
          <a:noFill/>
        </p:spPr>
        <p:txBody>
          <a:bodyPr wrap="square" rtlCol="0">
            <a:spAutoFit/>
          </a:bodyPr>
          <a:lstStyle/>
          <a:p>
            <a:pPr algn="ctr"/>
            <a:r>
              <a:rPr lang="it-IT" sz="3200" dirty="0"/>
              <a:t>ADERENZA TERAPEUTICA</a:t>
            </a:r>
          </a:p>
        </p:txBody>
      </p:sp>
      <p:cxnSp>
        <p:nvCxnSpPr>
          <p:cNvPr id="8" name="Connettore 2 7">
            <a:extLst>
              <a:ext uri="{FF2B5EF4-FFF2-40B4-BE49-F238E27FC236}">
                <a16:creationId xmlns:a16="http://schemas.microsoft.com/office/drawing/2014/main" id="{D64C3AFB-CF27-5247-9AD7-99CACECD33CD}"/>
              </a:ext>
            </a:extLst>
          </p:cNvPr>
          <p:cNvCxnSpPr>
            <a:cxnSpLocks/>
          </p:cNvCxnSpPr>
          <p:nvPr/>
        </p:nvCxnSpPr>
        <p:spPr>
          <a:xfrm>
            <a:off x="5607853" y="731533"/>
            <a:ext cx="70013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1A4A566B-3BF9-EB43-8A1F-F53C62C10020}"/>
              </a:ext>
            </a:extLst>
          </p:cNvPr>
          <p:cNvSpPr txBox="1"/>
          <p:nvPr/>
        </p:nvSpPr>
        <p:spPr>
          <a:xfrm>
            <a:off x="1909011" y="1339709"/>
            <a:ext cx="10058399" cy="1015663"/>
          </a:xfrm>
          <a:prstGeom prst="rect">
            <a:avLst/>
          </a:prstGeom>
          <a:noFill/>
          <a:ln w="19050">
            <a:solidFill>
              <a:schemeClr val="tx1"/>
            </a:solidFill>
          </a:ln>
        </p:spPr>
        <p:txBody>
          <a:bodyPr wrap="square" rtlCol="0">
            <a:spAutoFit/>
          </a:bodyPr>
          <a:lstStyle/>
          <a:p>
            <a:pPr algn="ctr"/>
            <a:r>
              <a:rPr lang="it-IT" sz="2000" kern="0" dirty="0">
                <a:solidFill>
                  <a:srgbClr val="000000"/>
                </a:solidFill>
                <a:ea typeface="Microsoft YaHei" pitchFamily="34"/>
                <a:cs typeface="Arial" pitchFamily="34"/>
              </a:rPr>
              <a:t>Grado di </a:t>
            </a:r>
            <a:r>
              <a:rPr lang="it-IT" sz="2000" u="sng" kern="0" dirty="0">
                <a:solidFill>
                  <a:srgbClr val="000000"/>
                </a:solidFill>
                <a:ea typeface="Microsoft YaHei" pitchFamily="34"/>
                <a:cs typeface="Arial" pitchFamily="34"/>
              </a:rPr>
              <a:t>effettiva coincidenza tra il comportamento individuale del paziente e le prescrizioni terapeutiche</a:t>
            </a:r>
            <a:r>
              <a:rPr lang="it-IT" sz="2000" kern="0" dirty="0">
                <a:solidFill>
                  <a:srgbClr val="000000"/>
                </a:solidFill>
                <a:ea typeface="Microsoft YaHei" pitchFamily="34"/>
                <a:cs typeface="Arial" pitchFamily="34"/>
              </a:rPr>
              <a:t>, che si fonda sul concetto di </a:t>
            </a:r>
            <a:r>
              <a:rPr lang="it-IT" sz="2000" u="sng" kern="0" dirty="0">
                <a:solidFill>
                  <a:srgbClr val="000000"/>
                </a:solidFill>
                <a:ea typeface="Microsoft YaHei" pitchFamily="34"/>
                <a:cs typeface="Arial" pitchFamily="34"/>
              </a:rPr>
              <a:t>«alleanza terapeutica»</a:t>
            </a:r>
            <a:r>
              <a:rPr lang="it-IT" sz="2000" kern="0" dirty="0">
                <a:solidFill>
                  <a:srgbClr val="000000"/>
                </a:solidFill>
                <a:ea typeface="Microsoft YaHei" pitchFamily="34"/>
                <a:cs typeface="Arial" pitchFamily="34"/>
              </a:rPr>
              <a:t> tra paziente, medico e familiari</a:t>
            </a:r>
          </a:p>
        </p:txBody>
      </p:sp>
      <p:sp>
        <p:nvSpPr>
          <p:cNvPr id="4" name="CasellaDiTesto 3">
            <a:extLst>
              <a:ext uri="{FF2B5EF4-FFF2-40B4-BE49-F238E27FC236}">
                <a16:creationId xmlns:a16="http://schemas.microsoft.com/office/drawing/2014/main" id="{76F0205A-7FB1-994B-92EB-29D6CA465E43}"/>
              </a:ext>
            </a:extLst>
          </p:cNvPr>
          <p:cNvSpPr txBox="1"/>
          <p:nvPr/>
        </p:nvSpPr>
        <p:spPr>
          <a:xfrm>
            <a:off x="697831" y="5160069"/>
            <a:ext cx="10796337" cy="925894"/>
          </a:xfrm>
          <a:prstGeom prst="rect">
            <a:avLst/>
          </a:prstGeom>
          <a:noFill/>
        </p:spPr>
        <p:txBody>
          <a:bodyPr wrap="square" rtlCol="0">
            <a:spAutoFit/>
          </a:bodyPr>
          <a:lstStyle/>
          <a:p>
            <a:pPr algn="ctr" defTabSz="449263">
              <a:spcBef>
                <a:spcPts val="500"/>
              </a:spcBef>
              <a:buSzPct val="95000"/>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it-IT" sz="1600" kern="0" dirty="0" smtClean="0">
                <a:ea typeface="Microsoft YaHei" pitchFamily="34"/>
              </a:rPr>
              <a:t> </a:t>
            </a:r>
            <a:r>
              <a:rPr lang="it-IT" sz="1600" kern="0" dirty="0">
                <a:ea typeface="Microsoft YaHei" pitchFamily="34"/>
              </a:rPr>
              <a:t>6 italiani su 10 (58.9%) che assumono una terapia antipertensiva saltano le dosi, sbagliano orario o interrompono il trattamento! </a:t>
            </a:r>
            <a:r>
              <a:rPr lang="it-IT" sz="1600" i="1" kern="0" dirty="0">
                <a:ea typeface="Microsoft YaHei" pitchFamily="34"/>
              </a:rPr>
              <a:t>(AIFA)</a:t>
            </a:r>
          </a:p>
          <a:p>
            <a:pPr algn="ctr" defTabSz="449263">
              <a:spcBef>
                <a:spcPts val="500"/>
              </a:spcBef>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it-IT" sz="1600" b="1" kern="0" dirty="0">
                <a:solidFill>
                  <a:schemeClr val="tx2"/>
                </a:solidFill>
                <a:ea typeface="Microsoft YaHei" pitchFamily="34"/>
              </a:rPr>
              <a:t>➪60-65% dei pazienti ipertesi rimane fuori controllo!</a:t>
            </a:r>
          </a:p>
        </p:txBody>
      </p:sp>
    </p:spTree>
    <p:extLst>
      <p:ext uri="{BB962C8B-B14F-4D97-AF65-F5344CB8AC3E}">
        <p14:creationId xmlns:p14="http://schemas.microsoft.com/office/powerpoint/2010/main" val="60488706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1505" y="332656"/>
            <a:ext cx="9690473" cy="523220"/>
          </a:xfrm>
          <a:prstGeom prst="rect">
            <a:avLst/>
          </a:prstGeom>
          <a:solidFill>
            <a:schemeClr val="bg1"/>
          </a:solidFill>
        </p:spPr>
        <p:txBody>
          <a:bodyPr wrap="none" rtlCol="0">
            <a:spAutoFit/>
          </a:bodyPr>
          <a:lstStyle/>
          <a:p>
            <a:r>
              <a:rPr lang="it-IT" sz="2800" dirty="0"/>
              <a:t>Aderenza: uso del Percentage of Days Covered (PDC)</a:t>
            </a:r>
          </a:p>
        </p:txBody>
      </p:sp>
      <p:sp>
        <p:nvSpPr>
          <p:cNvPr id="3" name="TextBox 2"/>
          <p:cNvSpPr txBox="1"/>
          <p:nvPr/>
        </p:nvSpPr>
        <p:spPr>
          <a:xfrm>
            <a:off x="2351584" y="2062590"/>
            <a:ext cx="1545616" cy="646331"/>
          </a:xfrm>
          <a:prstGeom prst="rect">
            <a:avLst/>
          </a:prstGeom>
          <a:noFill/>
          <a:ln>
            <a:solidFill>
              <a:schemeClr val="tx1"/>
            </a:solidFill>
          </a:ln>
        </p:spPr>
        <p:txBody>
          <a:bodyPr wrap="none" rtlCol="0">
            <a:spAutoFit/>
          </a:bodyPr>
          <a:lstStyle/>
          <a:p>
            <a:r>
              <a:rPr lang="it-IT" dirty="0"/>
              <a:t>Prescrizione </a:t>
            </a:r>
          </a:p>
          <a:p>
            <a:r>
              <a:rPr lang="it-IT" dirty="0"/>
              <a:t>Per 30 giorni</a:t>
            </a:r>
          </a:p>
        </p:txBody>
      </p:sp>
      <p:sp>
        <p:nvSpPr>
          <p:cNvPr id="6" name="TextBox 5"/>
          <p:cNvSpPr txBox="1"/>
          <p:nvPr/>
        </p:nvSpPr>
        <p:spPr>
          <a:xfrm>
            <a:off x="4433620" y="2060849"/>
            <a:ext cx="1545616" cy="646331"/>
          </a:xfrm>
          <a:prstGeom prst="rect">
            <a:avLst/>
          </a:prstGeom>
          <a:noFill/>
          <a:ln>
            <a:solidFill>
              <a:schemeClr val="tx1"/>
            </a:solidFill>
          </a:ln>
        </p:spPr>
        <p:txBody>
          <a:bodyPr wrap="none" rtlCol="0">
            <a:spAutoFit/>
          </a:bodyPr>
          <a:lstStyle/>
          <a:p>
            <a:r>
              <a:rPr lang="it-IT" dirty="0"/>
              <a:t>Prescrizione </a:t>
            </a:r>
          </a:p>
          <a:p>
            <a:r>
              <a:rPr lang="it-IT" dirty="0"/>
              <a:t>Per 30 giorni</a:t>
            </a:r>
          </a:p>
        </p:txBody>
      </p:sp>
      <p:sp>
        <p:nvSpPr>
          <p:cNvPr id="7" name="TextBox 6"/>
          <p:cNvSpPr txBox="1"/>
          <p:nvPr/>
        </p:nvSpPr>
        <p:spPr>
          <a:xfrm>
            <a:off x="5945788" y="2060849"/>
            <a:ext cx="1545616" cy="646331"/>
          </a:xfrm>
          <a:prstGeom prst="rect">
            <a:avLst/>
          </a:prstGeom>
          <a:noFill/>
          <a:ln>
            <a:solidFill>
              <a:schemeClr val="tx1"/>
            </a:solidFill>
          </a:ln>
        </p:spPr>
        <p:txBody>
          <a:bodyPr wrap="none" rtlCol="0">
            <a:spAutoFit/>
          </a:bodyPr>
          <a:lstStyle/>
          <a:p>
            <a:r>
              <a:rPr lang="it-IT" dirty="0"/>
              <a:t>Prescrizione </a:t>
            </a:r>
          </a:p>
          <a:p>
            <a:r>
              <a:rPr lang="it-IT" dirty="0"/>
              <a:t>Per 30 giorni</a:t>
            </a:r>
          </a:p>
        </p:txBody>
      </p:sp>
      <p:sp>
        <p:nvSpPr>
          <p:cNvPr id="8" name="TextBox 7"/>
          <p:cNvSpPr txBox="1"/>
          <p:nvPr/>
        </p:nvSpPr>
        <p:spPr>
          <a:xfrm>
            <a:off x="8250044" y="2060849"/>
            <a:ext cx="1545616" cy="646331"/>
          </a:xfrm>
          <a:prstGeom prst="rect">
            <a:avLst/>
          </a:prstGeom>
          <a:noFill/>
          <a:ln>
            <a:solidFill>
              <a:schemeClr val="tx1"/>
            </a:solidFill>
          </a:ln>
        </p:spPr>
        <p:txBody>
          <a:bodyPr wrap="none" rtlCol="0">
            <a:spAutoFit/>
          </a:bodyPr>
          <a:lstStyle/>
          <a:p>
            <a:r>
              <a:rPr lang="it-IT" dirty="0"/>
              <a:t>Prescrizione </a:t>
            </a:r>
          </a:p>
          <a:p>
            <a:r>
              <a:rPr lang="it-IT" dirty="0"/>
              <a:t>Per 30 giorni</a:t>
            </a:r>
          </a:p>
        </p:txBody>
      </p:sp>
      <p:cxnSp>
        <p:nvCxnSpPr>
          <p:cNvPr id="9" name="Straight Connector 8"/>
          <p:cNvCxnSpPr/>
          <p:nvPr/>
        </p:nvCxnSpPr>
        <p:spPr>
          <a:xfrm>
            <a:off x="2351585" y="2924944"/>
            <a:ext cx="7401097" cy="0"/>
          </a:xfrm>
          <a:prstGeom prst="line">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446598" y="3140968"/>
            <a:ext cx="938077" cy="369332"/>
          </a:xfrm>
          <a:prstGeom prst="rect">
            <a:avLst/>
          </a:prstGeom>
          <a:noFill/>
        </p:spPr>
        <p:txBody>
          <a:bodyPr wrap="none" rtlCol="0">
            <a:spAutoFit/>
          </a:bodyPr>
          <a:lstStyle/>
          <a:p>
            <a:r>
              <a:rPr lang="it-IT" dirty="0"/>
              <a:t>tempo</a:t>
            </a:r>
          </a:p>
        </p:txBody>
      </p:sp>
      <p:cxnSp>
        <p:nvCxnSpPr>
          <p:cNvPr id="12" name="Straight Connector 11"/>
          <p:cNvCxnSpPr/>
          <p:nvPr/>
        </p:nvCxnSpPr>
        <p:spPr>
          <a:xfrm>
            <a:off x="7478718" y="1844824"/>
            <a:ext cx="771327" cy="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78718" y="1403484"/>
            <a:ext cx="688009" cy="369332"/>
          </a:xfrm>
          <a:prstGeom prst="rect">
            <a:avLst/>
          </a:prstGeom>
          <a:noFill/>
        </p:spPr>
        <p:txBody>
          <a:bodyPr wrap="none" rtlCol="0">
            <a:spAutoFit/>
          </a:bodyPr>
          <a:lstStyle/>
          <a:p>
            <a:r>
              <a:rPr lang="it-IT" dirty="0"/>
              <a:t>6 gg</a:t>
            </a:r>
          </a:p>
        </p:txBody>
      </p:sp>
      <p:sp>
        <p:nvSpPr>
          <p:cNvPr id="15" name="TextBox 14"/>
          <p:cNvSpPr txBox="1"/>
          <p:nvPr/>
        </p:nvSpPr>
        <p:spPr>
          <a:xfrm>
            <a:off x="3863753" y="1412776"/>
            <a:ext cx="688009" cy="369332"/>
          </a:xfrm>
          <a:prstGeom prst="rect">
            <a:avLst/>
          </a:prstGeom>
          <a:noFill/>
        </p:spPr>
        <p:txBody>
          <a:bodyPr wrap="none" rtlCol="0">
            <a:spAutoFit/>
          </a:bodyPr>
          <a:lstStyle/>
          <a:p>
            <a:r>
              <a:rPr lang="it-IT" dirty="0"/>
              <a:t>3 gg</a:t>
            </a:r>
          </a:p>
        </p:txBody>
      </p:sp>
      <p:cxnSp>
        <p:nvCxnSpPr>
          <p:cNvPr id="16" name="Straight Connector 15"/>
          <p:cNvCxnSpPr/>
          <p:nvPr/>
        </p:nvCxnSpPr>
        <p:spPr>
          <a:xfrm>
            <a:off x="3863752" y="1844824"/>
            <a:ext cx="569868" cy="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51584" y="3325634"/>
            <a:ext cx="3024336" cy="0"/>
          </a:xfrm>
          <a:prstGeom prst="line">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372921" y="3501008"/>
            <a:ext cx="4610558" cy="369332"/>
          </a:xfrm>
          <a:prstGeom prst="rect">
            <a:avLst/>
          </a:prstGeom>
          <a:noFill/>
        </p:spPr>
        <p:txBody>
          <a:bodyPr wrap="none" rtlCol="0">
            <a:spAutoFit/>
          </a:bodyPr>
          <a:lstStyle/>
          <a:p>
            <a:r>
              <a:rPr lang="it-IT" dirty="0"/>
              <a:t>PDC durante i primi 60 giorni:57/60=0.95</a:t>
            </a:r>
          </a:p>
        </p:txBody>
      </p:sp>
      <p:sp>
        <p:nvSpPr>
          <p:cNvPr id="17" name="TextBox 16"/>
          <p:cNvSpPr txBox="1"/>
          <p:nvPr/>
        </p:nvSpPr>
        <p:spPr>
          <a:xfrm>
            <a:off x="2351584" y="4067780"/>
            <a:ext cx="8996374" cy="923330"/>
          </a:xfrm>
          <a:prstGeom prst="rect">
            <a:avLst/>
          </a:prstGeom>
          <a:noFill/>
        </p:spPr>
        <p:txBody>
          <a:bodyPr wrap="none" rtlCol="0">
            <a:spAutoFit/>
          </a:bodyPr>
          <a:lstStyle/>
          <a:p>
            <a:r>
              <a:rPr lang="it-IT" dirty="0"/>
              <a:t>Durante il periodo di 60 giorni il paziente ha avuto i primi 30 giorni coperti </a:t>
            </a:r>
          </a:p>
          <a:p>
            <a:r>
              <a:rPr lang="it-IT" dirty="0"/>
              <a:t>dalla prima prescrizione, poi ha avuto un gap di 3 giorni, e infine ha avuto tutti </a:t>
            </a:r>
          </a:p>
          <a:p>
            <a:r>
              <a:rPr lang="it-IT" dirty="0"/>
              <a:t>i restanti </a:t>
            </a:r>
            <a:r>
              <a:rPr lang="it-IT" dirty="0" err="1" smtClean="0"/>
              <a:t>giorn</a:t>
            </a:r>
            <a:r>
              <a:rPr lang="it-IT" dirty="0" smtClean="0"/>
              <a:t> </a:t>
            </a:r>
            <a:r>
              <a:rPr lang="it-IT" dirty="0"/>
              <a:t>coperti dalla seconda prescrizione</a:t>
            </a:r>
          </a:p>
        </p:txBody>
      </p:sp>
    </p:spTree>
    <p:extLst>
      <p:ext uri="{BB962C8B-B14F-4D97-AF65-F5344CB8AC3E}">
        <p14:creationId xmlns:p14="http://schemas.microsoft.com/office/powerpoint/2010/main" val="233616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olo 14">
            <a:extLst>
              <a:ext uri="{FF2B5EF4-FFF2-40B4-BE49-F238E27FC236}">
                <a16:creationId xmlns:a16="http://schemas.microsoft.com/office/drawing/2014/main" id="{50394F7F-6903-734A-84DE-C7203F706AB0}"/>
              </a:ext>
            </a:extLst>
          </p:cNvPr>
          <p:cNvSpPr>
            <a:spLocks noChangeArrowheads="1"/>
          </p:cNvSpPr>
          <p:nvPr/>
        </p:nvSpPr>
        <p:spPr bwMode="auto">
          <a:xfrm>
            <a:off x="4588042" y="274022"/>
            <a:ext cx="6769769" cy="107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sz="2000" dirty="0">
                <a:solidFill>
                  <a:srgbClr val="000000"/>
                </a:solidFill>
                <a:latin typeface="+mn-lt"/>
                <a:ea typeface="ＭＳ Ｐゴシック" panose="020B0600070205080204" pitchFamily="34" charset="-128"/>
                <a:cs typeface="Arial" panose="020B0604020202020204" pitchFamily="34" charset="0"/>
              </a:rPr>
              <a:t>		ADERENZA AL TRATTAMENTO </a:t>
            </a:r>
            <a:endParaRPr lang="it-IT" altLang="it-IT" sz="2400" dirty="0">
              <a:solidFill>
                <a:srgbClr val="000000"/>
              </a:solidFill>
              <a:latin typeface="+mn-lt"/>
              <a:ea typeface="ＭＳ Ｐゴシック" panose="020B0600070205080204" pitchFamily="34" charset="-128"/>
              <a:cs typeface="Arial" panose="020B0604020202020204" pitchFamily="34" charset="0"/>
            </a:endParaRPr>
          </a:p>
          <a:p>
            <a:pPr algn="r" eaLnBrk="1" hangingPunct="1"/>
            <a:r>
              <a:rPr lang="it-IT" altLang="it-IT" sz="2400" dirty="0">
                <a:solidFill>
                  <a:srgbClr val="000000"/>
                </a:solidFill>
                <a:latin typeface="+mn-lt"/>
                <a:ea typeface="ＭＳ Ｐゴシック" panose="020B0600070205080204" pitchFamily="34" charset="-128"/>
                <a:cs typeface="Arial" panose="020B0604020202020204" pitchFamily="34" charset="0"/>
              </a:rPr>
              <a:t>LA DISPONIBILITÀ DI EVIDENZE SCIENTIFICHE E L’ATTENZIONE SULL’ARGOMENTO</a:t>
            </a:r>
          </a:p>
        </p:txBody>
      </p:sp>
      <p:sp>
        <p:nvSpPr>
          <p:cNvPr id="107522" name="Rectangle 109">
            <a:extLst>
              <a:ext uri="{FF2B5EF4-FFF2-40B4-BE49-F238E27FC236}">
                <a16:creationId xmlns:a16="http://schemas.microsoft.com/office/drawing/2014/main" id="{21D2F131-DB07-794F-9EF7-518ED60FDF55}"/>
              </a:ext>
            </a:extLst>
          </p:cNvPr>
          <p:cNvSpPr>
            <a:spLocks noChangeArrowheads="1"/>
          </p:cNvSpPr>
          <p:nvPr/>
        </p:nvSpPr>
        <p:spPr bwMode="auto">
          <a:xfrm>
            <a:off x="6657474" y="6310229"/>
            <a:ext cx="5390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it-IT" altLang="it-IT" sz="1200" dirty="0">
                <a:solidFill>
                  <a:schemeClr val="tx2"/>
                </a:solidFill>
                <a:latin typeface="+mn-lt"/>
                <a:ea typeface="ＭＳ Ｐゴシック" panose="020B0600070205080204" pitchFamily="34" charset="-128"/>
                <a:cs typeface="Arial" panose="020B0604020202020204" pitchFamily="34" charset="0"/>
              </a:rPr>
              <a:t>Fonte: </a:t>
            </a:r>
            <a:r>
              <a:rPr lang="it-IT" altLang="it-IT" sz="1200" i="1" dirty="0">
                <a:solidFill>
                  <a:schemeClr val="tx2"/>
                </a:solidFill>
                <a:latin typeface="+mn-lt"/>
                <a:ea typeface="ＭＳ Ｐゴシック" panose="020B0600070205080204" pitchFamily="34" charset="-128"/>
                <a:cs typeface="Arial" panose="020B0604020202020204" pitchFamily="34" charset="0"/>
              </a:rPr>
              <a:t>L’uso dei farmaci in Italia. Rapporto nazionale, anno </a:t>
            </a:r>
            <a:r>
              <a:rPr lang="is-IS" altLang="it-IT" sz="1200" i="1" dirty="0">
                <a:solidFill>
                  <a:schemeClr val="tx2"/>
                </a:solidFill>
                <a:latin typeface="+mn-lt"/>
                <a:ea typeface="ＭＳ Ｐゴシック" panose="020B0600070205080204" pitchFamily="34" charset="-128"/>
                <a:cs typeface="Arial" panose="020B0604020202020204" pitchFamily="34" charset="0"/>
              </a:rPr>
              <a:t>2015</a:t>
            </a:r>
            <a:r>
              <a:rPr lang="it-IT" altLang="it-IT" sz="1200" i="1" dirty="0">
                <a:solidFill>
                  <a:schemeClr val="tx2"/>
                </a:solidFill>
                <a:latin typeface="+mn-lt"/>
                <a:ea typeface="ＭＳ Ｐゴシック" panose="020B0600070205080204" pitchFamily="34" charset="-128"/>
                <a:cs typeface="Arial" panose="020B0604020202020204" pitchFamily="34" charset="0"/>
              </a:rPr>
              <a:t>. </a:t>
            </a:r>
          </a:p>
          <a:p>
            <a:pPr algn="r"/>
            <a:r>
              <a:rPr lang="it-IT" altLang="it-IT" sz="1200" i="1" dirty="0">
                <a:solidFill>
                  <a:schemeClr val="tx2"/>
                </a:solidFill>
                <a:latin typeface="+mn-lt"/>
                <a:ea typeface="ＭＳ Ｐゴシック" panose="020B0600070205080204" pitchFamily="34" charset="-128"/>
                <a:cs typeface="Arial" panose="020B0604020202020204" pitchFamily="34" charset="0"/>
              </a:rPr>
              <a:t>In: Profili di utilizzazione dei farmaci e di aderenza al trattamento.</a:t>
            </a:r>
          </a:p>
        </p:txBody>
      </p:sp>
      <p:pic>
        <p:nvPicPr>
          <p:cNvPr id="107523" name="Immagine 4">
            <a:extLst>
              <a:ext uri="{FF2B5EF4-FFF2-40B4-BE49-F238E27FC236}">
                <a16:creationId xmlns:a16="http://schemas.microsoft.com/office/drawing/2014/main" id="{B66175B9-45F9-8947-8C81-D2134D816B6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10130" y="1485466"/>
            <a:ext cx="8294688"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03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olo 14">
            <a:extLst>
              <a:ext uri="{FF2B5EF4-FFF2-40B4-BE49-F238E27FC236}">
                <a16:creationId xmlns:a16="http://schemas.microsoft.com/office/drawing/2014/main" id="{60B176A4-F6AF-CC47-B96F-BB8796259C59}"/>
              </a:ext>
            </a:extLst>
          </p:cNvPr>
          <p:cNvSpPr>
            <a:spLocks noChangeArrowheads="1"/>
          </p:cNvSpPr>
          <p:nvPr/>
        </p:nvSpPr>
        <p:spPr bwMode="auto">
          <a:xfrm>
            <a:off x="5100888" y="254084"/>
            <a:ext cx="6674017" cy="1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2000" dirty="0">
                <a:solidFill>
                  <a:srgbClr val="000000"/>
                </a:solidFill>
                <a:latin typeface="+mj-lt"/>
                <a:ea typeface="ＭＳ Ｐゴシック" panose="020B0600070205080204" pitchFamily="34" charset="-128"/>
                <a:cs typeface="Arial" panose="020B0604020202020204" pitchFamily="34" charset="0"/>
              </a:rPr>
              <a:t>					ADERENZA AL TRATTAMENTO</a:t>
            </a:r>
          </a:p>
          <a:p>
            <a:pPr eaLnBrk="1" hangingPunct="1"/>
            <a:r>
              <a:rPr lang="it-IT" altLang="it-IT" sz="2400" dirty="0">
                <a:solidFill>
                  <a:srgbClr val="000000"/>
                </a:solidFill>
                <a:latin typeface="+mj-lt"/>
                <a:ea typeface="ＭＳ Ｐゴシック" panose="020B0600070205080204" pitchFamily="34" charset="-128"/>
                <a:cs typeface="Arial" panose="020B0604020202020204" pitchFamily="34" charset="0"/>
              </a:rPr>
              <a:t>LA CORRELAZIONE CON GLI ESITI CLINICI ED IL BILANCIO RISPETTO AI </a:t>
            </a:r>
            <a:r>
              <a:rPr lang="it-IT" altLang="it-IT" sz="2400" dirty="0" smtClean="0">
                <a:solidFill>
                  <a:srgbClr val="000000"/>
                </a:solidFill>
                <a:latin typeface="+mj-lt"/>
                <a:ea typeface="ＭＳ Ｐゴシック" panose="020B0600070205080204" pitchFamily="34" charset="-128"/>
                <a:cs typeface="Arial" panose="020B0604020202020204" pitchFamily="34" charset="0"/>
              </a:rPr>
              <a:t>COSTI</a:t>
            </a:r>
            <a:endParaRPr lang="it-IT" altLang="it-IT" sz="2400" dirty="0">
              <a:solidFill>
                <a:srgbClr val="000000"/>
              </a:solidFill>
              <a:latin typeface="+mj-lt"/>
              <a:ea typeface="ＭＳ Ｐゴシック" panose="020B0600070205080204" pitchFamily="34" charset="-128"/>
              <a:cs typeface="Arial" panose="020B0604020202020204" pitchFamily="34" charset="0"/>
            </a:endParaRPr>
          </a:p>
        </p:txBody>
      </p:sp>
      <p:pic>
        <p:nvPicPr>
          <p:cNvPr id="110594" name="Immagine 28">
            <a:extLst>
              <a:ext uri="{FF2B5EF4-FFF2-40B4-BE49-F238E27FC236}">
                <a16:creationId xmlns:a16="http://schemas.microsoft.com/office/drawing/2014/main" id="{73CAB66C-10F0-1B41-91B1-D1A3B2699AF7}"/>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375000"/>
                    </a14:imgEffect>
                    <a14:imgEffect>
                      <a14:brightnessContrast bright="40000"/>
                    </a14:imgEffect>
                  </a14:imgLayer>
                </a14:imgProps>
              </a:ext>
              <a:ext uri="{28A0092B-C50C-407E-A947-70E740481C1C}">
                <a14:useLocalDpi xmlns:a14="http://schemas.microsoft.com/office/drawing/2010/main"/>
              </a:ext>
            </a:extLst>
          </a:blip>
          <a:srcRect/>
          <a:stretch/>
        </p:blipFill>
        <p:spPr bwMode="auto">
          <a:xfrm>
            <a:off x="1589417" y="1568659"/>
            <a:ext cx="9013166" cy="404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28">
            <a:extLst>
              <a:ext uri="{FF2B5EF4-FFF2-40B4-BE49-F238E27FC236}">
                <a16:creationId xmlns:a16="http://schemas.microsoft.com/office/drawing/2014/main" id="{99DD2547-4F2D-4E4D-B63A-394B18FED80E}"/>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375000"/>
                    </a14:imgEffect>
                  </a14:imgLayer>
                </a14:imgProps>
              </a:ext>
              <a:ext uri="{28A0092B-C50C-407E-A947-70E740481C1C}">
                <a14:useLocalDpi xmlns:a14="http://schemas.microsoft.com/office/drawing/2010/main"/>
              </a:ext>
            </a:extLst>
          </a:blip>
          <a:srcRect/>
          <a:stretch/>
        </p:blipFill>
        <p:spPr bwMode="auto">
          <a:xfrm>
            <a:off x="6946232" y="6090568"/>
            <a:ext cx="5119437" cy="51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74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olo 1">
            <a:extLst>
              <a:ext uri="{FF2B5EF4-FFF2-40B4-BE49-F238E27FC236}">
                <a16:creationId xmlns:a16="http://schemas.microsoft.com/office/drawing/2014/main" id="{D82A7679-1FCC-6E4D-96F3-53F1AF1E242D}"/>
              </a:ext>
            </a:extLst>
          </p:cNvPr>
          <p:cNvSpPr txBox="1">
            <a:spLocks noGrp="1" noChangeArrowheads="1"/>
          </p:cNvSpPr>
          <p:nvPr>
            <p:ph type="title"/>
          </p:nvPr>
        </p:nvSpPr>
        <p:spPr>
          <a:xfrm>
            <a:off x="4071938" y="299955"/>
            <a:ext cx="8120062" cy="960438"/>
          </a:xfrm>
        </p:spPr>
        <p:txBody>
          <a:bodyPr anchorCtr="1"/>
          <a:lstStyle/>
          <a:p>
            <a:pPr algn="ctr" eaLnBrk="1" hangingPunct="1">
              <a:defRPr/>
            </a:pPr>
            <a:r>
              <a:rPr lang="it-IT" altLang="it-IT" sz="3200" dirty="0"/>
              <a:t> la </a:t>
            </a:r>
            <a:r>
              <a:rPr altLang="it-IT" sz="3200" b="1" dirty="0"/>
              <a:t>NON</a:t>
            </a:r>
            <a:r>
              <a:rPr altLang="it-IT" sz="3200" dirty="0"/>
              <a:t> ADERENZA</a:t>
            </a:r>
            <a:r>
              <a:rPr lang="it-IT" altLang="it-IT" sz="3200" dirty="0"/>
              <a:t> terapeutica </a:t>
            </a:r>
            <a:endParaRPr altLang="it-IT" dirty="0"/>
          </a:p>
        </p:txBody>
      </p:sp>
      <p:sp>
        <p:nvSpPr>
          <p:cNvPr id="3" name="Segnaposto contenuto 2">
            <a:extLst>
              <a:ext uri="{FF2B5EF4-FFF2-40B4-BE49-F238E27FC236}">
                <a16:creationId xmlns:a16="http://schemas.microsoft.com/office/drawing/2014/main" id="{2EF2EA9A-9E7B-674C-96E6-5328697035D9}"/>
              </a:ext>
            </a:extLst>
          </p:cNvPr>
          <p:cNvSpPr txBox="1">
            <a:spLocks noGrp="1"/>
          </p:cNvSpPr>
          <p:nvPr>
            <p:ph idx="1"/>
          </p:nvPr>
        </p:nvSpPr>
        <p:spPr>
          <a:xfrm>
            <a:off x="1341912" y="1692943"/>
            <a:ext cx="10652166" cy="4464050"/>
          </a:xfrm>
        </p:spPr>
        <p:txBody>
          <a:bodyPr rtlCol="0">
            <a:noAutofit/>
          </a:bodyPr>
          <a:lstStyle/>
          <a:p>
            <a:pPr marL="0" indent="0">
              <a:buNone/>
              <a:defRPr/>
            </a:pPr>
            <a:r>
              <a:rPr lang="it-IT" dirty="0"/>
              <a:t>È </a:t>
            </a:r>
            <a:r>
              <a:rPr dirty="0"/>
              <a:t>un </a:t>
            </a:r>
            <a:r>
              <a:rPr dirty="0" err="1"/>
              <a:t>importante</a:t>
            </a:r>
            <a:r>
              <a:rPr dirty="0"/>
              <a:t> </a:t>
            </a:r>
            <a:r>
              <a:rPr dirty="0" err="1"/>
              <a:t>aspetto</a:t>
            </a:r>
            <a:r>
              <a:rPr dirty="0"/>
              <a:t> di salute </a:t>
            </a:r>
            <a:r>
              <a:rPr dirty="0" err="1"/>
              <a:t>pubblica</a:t>
            </a:r>
            <a:r>
              <a:rPr dirty="0"/>
              <a:t>:</a:t>
            </a:r>
          </a:p>
          <a:p>
            <a:pPr>
              <a:buFont typeface="Wingdings" pitchFamily="2" charset="2"/>
              <a:buChar char="q"/>
              <a:defRPr/>
            </a:pPr>
            <a:r>
              <a:rPr lang="it-IT" b="1" dirty="0" smtClean="0"/>
              <a:t> </a:t>
            </a:r>
            <a:r>
              <a:rPr b="1" dirty="0" smtClean="0"/>
              <a:t>Influenza </a:t>
            </a:r>
            <a:r>
              <a:rPr b="1" dirty="0" err="1"/>
              <a:t>negativamente</a:t>
            </a:r>
            <a:r>
              <a:rPr b="1" dirty="0"/>
              <a:t> </a:t>
            </a:r>
            <a:r>
              <a:rPr b="1" dirty="0" err="1"/>
              <a:t>gli</a:t>
            </a:r>
            <a:r>
              <a:rPr b="1" dirty="0"/>
              <a:t> outcomes </a:t>
            </a:r>
            <a:r>
              <a:rPr b="1" dirty="0" err="1"/>
              <a:t>terapeutici</a:t>
            </a:r>
            <a:endParaRPr b="1" dirty="0"/>
          </a:p>
          <a:p>
            <a:pPr>
              <a:buFont typeface="Wingdings" pitchFamily="2" charset="2"/>
              <a:buChar char="q"/>
              <a:defRPr/>
            </a:pPr>
            <a:r>
              <a:rPr lang="it-IT" dirty="0" smtClean="0"/>
              <a:t> </a:t>
            </a:r>
            <a:r>
              <a:rPr dirty="0" smtClean="0"/>
              <a:t>Grava </a:t>
            </a:r>
            <a:r>
              <a:rPr dirty="0"/>
              <a:t>in modo </a:t>
            </a:r>
            <a:r>
              <a:rPr dirty="0" err="1"/>
              <a:t>significativo</a:t>
            </a:r>
            <a:r>
              <a:rPr dirty="0"/>
              <a:t> sui </a:t>
            </a:r>
            <a:r>
              <a:rPr dirty="0" err="1"/>
              <a:t>costi</a:t>
            </a:r>
            <a:r>
              <a:rPr dirty="0"/>
              <a:t> </a:t>
            </a:r>
            <a:r>
              <a:rPr dirty="0" err="1"/>
              <a:t>dell’assistenza</a:t>
            </a:r>
            <a:r>
              <a:rPr dirty="0"/>
              <a:t> sanitaria </a:t>
            </a:r>
            <a:r>
              <a:rPr dirty="0" err="1"/>
              <a:t>pubblica</a:t>
            </a:r>
            <a:r>
              <a:rPr dirty="0"/>
              <a:t> </a:t>
            </a:r>
            <a:r>
              <a:rPr lang="it-IT" dirty="0" smtClean="0"/>
              <a:t> </a:t>
            </a:r>
            <a:r>
              <a:rPr dirty="0" err="1" smtClean="0"/>
              <a:t>attraverso</a:t>
            </a:r>
            <a:r>
              <a:rPr dirty="0"/>
              <a:t>:</a:t>
            </a:r>
          </a:p>
          <a:p>
            <a:pPr lvl="1">
              <a:buFont typeface="Courier New" panose="02070309020205020404" pitchFamily="49" charset="0"/>
              <a:buChar char="o"/>
              <a:defRPr/>
            </a:pPr>
            <a:r>
              <a:rPr dirty="0" err="1"/>
              <a:t>Aggravamento</a:t>
            </a:r>
            <a:r>
              <a:rPr dirty="0"/>
              <a:t> </a:t>
            </a:r>
            <a:r>
              <a:rPr dirty="0" err="1"/>
              <a:t>dello</a:t>
            </a:r>
            <a:r>
              <a:rPr dirty="0"/>
              <a:t> </a:t>
            </a:r>
            <a:r>
              <a:rPr dirty="0" err="1"/>
              <a:t>stato</a:t>
            </a:r>
            <a:r>
              <a:rPr dirty="0"/>
              <a:t> di salute del </a:t>
            </a:r>
            <a:r>
              <a:rPr dirty="0" err="1"/>
              <a:t>paziente</a:t>
            </a:r>
            <a:endParaRPr dirty="0"/>
          </a:p>
          <a:p>
            <a:pPr lvl="1">
              <a:buFont typeface="Courier New" panose="02070309020205020404" pitchFamily="49" charset="0"/>
              <a:buChar char="o"/>
              <a:defRPr/>
            </a:pPr>
            <a:r>
              <a:rPr dirty="0" err="1"/>
              <a:t>Fallimento</a:t>
            </a:r>
            <a:r>
              <a:rPr dirty="0"/>
              <a:t> </a:t>
            </a:r>
            <a:r>
              <a:rPr dirty="0" err="1"/>
              <a:t>della</a:t>
            </a:r>
            <a:r>
              <a:rPr dirty="0"/>
              <a:t> </a:t>
            </a:r>
            <a:r>
              <a:rPr dirty="0" err="1"/>
              <a:t>terapia</a:t>
            </a:r>
            <a:endParaRPr dirty="0"/>
          </a:p>
          <a:p>
            <a:pPr lvl="1">
              <a:buFont typeface="Courier New" panose="02070309020205020404" pitchFamily="49" charset="0"/>
              <a:buChar char="o"/>
              <a:defRPr/>
            </a:pPr>
            <a:r>
              <a:rPr dirty="0" err="1"/>
              <a:t>Maggior</a:t>
            </a:r>
            <a:r>
              <a:rPr dirty="0"/>
              <a:t> </a:t>
            </a:r>
            <a:r>
              <a:rPr dirty="0" err="1"/>
              <a:t>costo</a:t>
            </a:r>
            <a:r>
              <a:rPr dirty="0"/>
              <a:t> </a:t>
            </a:r>
            <a:r>
              <a:rPr dirty="0" err="1"/>
              <a:t>della</a:t>
            </a:r>
            <a:r>
              <a:rPr dirty="0"/>
              <a:t> </a:t>
            </a:r>
            <a:r>
              <a:rPr dirty="0" err="1"/>
              <a:t>terapia</a:t>
            </a:r>
            <a:r>
              <a:rPr dirty="0"/>
              <a:t> per </a:t>
            </a:r>
            <a:r>
              <a:rPr dirty="0" err="1"/>
              <a:t>l’aggravamento</a:t>
            </a:r>
            <a:r>
              <a:rPr dirty="0"/>
              <a:t> </a:t>
            </a:r>
            <a:r>
              <a:rPr dirty="0" err="1"/>
              <a:t>della</a:t>
            </a:r>
            <a:r>
              <a:rPr dirty="0"/>
              <a:t> </a:t>
            </a:r>
            <a:r>
              <a:rPr dirty="0" err="1"/>
              <a:t>condizione</a:t>
            </a:r>
            <a:r>
              <a:rPr dirty="0"/>
              <a:t> </a:t>
            </a:r>
            <a:r>
              <a:rPr dirty="0" err="1"/>
              <a:t>cronica</a:t>
            </a:r>
            <a:r>
              <a:rPr dirty="0"/>
              <a:t> ed </a:t>
            </a:r>
            <a:r>
              <a:rPr dirty="0" err="1"/>
              <a:t>eventuale</a:t>
            </a:r>
            <a:r>
              <a:rPr dirty="0"/>
              <a:t> (</a:t>
            </a:r>
            <a:r>
              <a:rPr dirty="0" err="1"/>
              <a:t>ri</a:t>
            </a:r>
            <a:r>
              <a:rPr dirty="0"/>
              <a:t>)</a:t>
            </a:r>
            <a:r>
              <a:rPr dirty="0" err="1"/>
              <a:t>acutizzazione</a:t>
            </a:r>
            <a:r>
              <a:rPr dirty="0"/>
              <a:t> di </a:t>
            </a:r>
            <a:r>
              <a:rPr dirty="0" err="1"/>
              <a:t>comorbidità</a:t>
            </a:r>
            <a:endParaRPr dirty="0"/>
          </a:p>
          <a:p>
            <a:pPr lvl="1">
              <a:buFont typeface="Courier New" panose="02070309020205020404" pitchFamily="49" charset="0"/>
              <a:buChar char="o"/>
              <a:defRPr/>
            </a:pPr>
            <a:r>
              <a:rPr b="1" dirty="0" err="1"/>
              <a:t>Aumento</a:t>
            </a:r>
            <a:r>
              <a:rPr b="1" dirty="0"/>
              <a:t> </a:t>
            </a:r>
            <a:r>
              <a:rPr b="1" dirty="0" err="1"/>
              <a:t>della</a:t>
            </a:r>
            <a:r>
              <a:rPr b="1" dirty="0"/>
              <a:t> </a:t>
            </a:r>
            <a:r>
              <a:rPr b="1" dirty="0" err="1"/>
              <a:t>frequenza</a:t>
            </a:r>
            <a:r>
              <a:rPr b="1" dirty="0"/>
              <a:t> </a:t>
            </a:r>
            <a:r>
              <a:rPr b="1" dirty="0" err="1"/>
              <a:t>dei</a:t>
            </a:r>
            <a:r>
              <a:rPr b="1" dirty="0"/>
              <a:t> </a:t>
            </a:r>
            <a:r>
              <a:rPr b="1" dirty="0" err="1"/>
              <a:t>ricoveri</a:t>
            </a:r>
            <a:r>
              <a:rPr b="1" dirty="0"/>
              <a:t> </a:t>
            </a:r>
            <a:r>
              <a:rPr b="1" dirty="0" err="1"/>
              <a:t>ospedalieri</a:t>
            </a:r>
            <a:endParaRPr b="1" dirty="0"/>
          </a:p>
          <a:p>
            <a:pPr lvl="1">
              <a:buFont typeface="Courier New" panose="02070309020205020404" pitchFamily="49" charset="0"/>
              <a:buChar char="o"/>
              <a:defRPr/>
            </a:pPr>
            <a:r>
              <a:rPr b="1" dirty="0" err="1"/>
              <a:t>Necessità</a:t>
            </a:r>
            <a:r>
              <a:rPr b="1" dirty="0"/>
              <a:t> di </a:t>
            </a:r>
            <a:r>
              <a:rPr b="1" dirty="0" err="1"/>
              <a:t>numero</a:t>
            </a:r>
            <a:r>
              <a:rPr b="1" dirty="0"/>
              <a:t> </a:t>
            </a:r>
            <a:r>
              <a:rPr b="1" dirty="0" err="1"/>
              <a:t>maggiore</a:t>
            </a:r>
            <a:r>
              <a:rPr b="1" dirty="0"/>
              <a:t> di </a:t>
            </a:r>
            <a:r>
              <a:rPr b="1" dirty="0" err="1"/>
              <a:t>visite</a:t>
            </a:r>
            <a:r>
              <a:rPr b="1" dirty="0"/>
              <a:t> </a:t>
            </a:r>
            <a:r>
              <a:rPr b="1" dirty="0" err="1"/>
              <a:t>specialistiche</a:t>
            </a:r>
            <a:endParaRPr sz="1800" b="1" dirty="0"/>
          </a:p>
        </p:txBody>
      </p:sp>
    </p:spTree>
    <p:extLst>
      <p:ext uri="{BB962C8B-B14F-4D97-AF65-F5344CB8AC3E}">
        <p14:creationId xmlns:p14="http://schemas.microsoft.com/office/powerpoint/2010/main" val="309788389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asellaDiTesto 2">
            <a:extLst>
              <a:ext uri="{FF2B5EF4-FFF2-40B4-BE49-F238E27FC236}">
                <a16:creationId xmlns:a16="http://schemas.microsoft.com/office/drawing/2014/main" id="{E7EBD565-F12C-734A-94E9-231162ED15B8}"/>
              </a:ext>
            </a:extLst>
          </p:cNvPr>
          <p:cNvSpPr txBox="1">
            <a:spLocks noChangeArrowheads="1"/>
          </p:cNvSpPr>
          <p:nvPr/>
        </p:nvSpPr>
        <p:spPr bwMode="auto">
          <a:xfrm>
            <a:off x="7886700" y="1619642"/>
            <a:ext cx="352284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600" dirty="0">
                <a:latin typeface="+mn-lt"/>
              </a:rPr>
              <a:t>In questo studio, vengono correlati gli effetti della non aderenza ai farmaci ai vari </a:t>
            </a:r>
            <a:r>
              <a:rPr lang="it-IT" altLang="it-IT" sz="1600" dirty="0" err="1">
                <a:latin typeface="+mn-lt"/>
              </a:rPr>
              <a:t>outcome</a:t>
            </a:r>
            <a:endParaRPr lang="it-IT" altLang="it-IT" sz="1600" dirty="0">
              <a:latin typeface="+mn-lt"/>
            </a:endParaRPr>
          </a:p>
          <a:p>
            <a:pPr algn="ctr" eaLnBrk="1"/>
            <a:r>
              <a:rPr lang="it-IT" altLang="it-IT" dirty="0">
                <a:latin typeface="+mn-lt"/>
              </a:rPr>
              <a:t>➜ la </a:t>
            </a:r>
            <a:r>
              <a:rPr lang="it-IT" altLang="it-IT" b="1" dirty="0">
                <a:latin typeface="+mn-lt"/>
              </a:rPr>
              <a:t>non aderenza è associata ad un aumento statisticamente significativo della ospedalizzazione e della mortalità.</a:t>
            </a:r>
          </a:p>
        </p:txBody>
      </p:sp>
      <p:sp>
        <p:nvSpPr>
          <p:cNvPr id="4" name="CasellaDiTesto 3">
            <a:extLst>
              <a:ext uri="{FF2B5EF4-FFF2-40B4-BE49-F238E27FC236}">
                <a16:creationId xmlns:a16="http://schemas.microsoft.com/office/drawing/2014/main" id="{7CED9E7B-B435-004F-A937-298B79CFFE72}"/>
              </a:ext>
            </a:extLst>
          </p:cNvPr>
          <p:cNvSpPr txBox="1"/>
          <p:nvPr/>
        </p:nvSpPr>
        <p:spPr>
          <a:xfrm>
            <a:off x="994610" y="102275"/>
            <a:ext cx="10202779" cy="954107"/>
          </a:xfrm>
          <a:prstGeom prst="rect">
            <a:avLst/>
          </a:prstGeom>
          <a:noFill/>
        </p:spPr>
        <p:txBody>
          <a:bodyPr wrap="square" rtlCol="0">
            <a:spAutoFit/>
          </a:bodyPr>
          <a:lstStyle/>
          <a:p>
            <a:pPr algn="ctr"/>
            <a:r>
              <a:rPr lang="it-IT" altLang="it-IT" sz="2800" dirty="0"/>
              <a:t>EFFETTI DELLA NON ADERENZA AI FARMACI SULL’OSPEDALIZZAZIONE E SULLA MORTALITÀ</a:t>
            </a:r>
          </a:p>
        </p:txBody>
      </p:sp>
      <p:grpSp>
        <p:nvGrpSpPr>
          <p:cNvPr id="2" name="Gruppo 1">
            <a:extLst>
              <a:ext uri="{FF2B5EF4-FFF2-40B4-BE49-F238E27FC236}">
                <a16:creationId xmlns:a16="http://schemas.microsoft.com/office/drawing/2014/main" id="{CDCBE176-69F9-1A4D-AE3E-3B7A8C7FBF5E}"/>
              </a:ext>
            </a:extLst>
          </p:cNvPr>
          <p:cNvGrpSpPr/>
          <p:nvPr/>
        </p:nvGrpSpPr>
        <p:grpSpPr>
          <a:xfrm>
            <a:off x="1443788" y="1636812"/>
            <a:ext cx="5919539" cy="3575268"/>
            <a:chOff x="1443788" y="1979712"/>
            <a:chExt cx="5919539" cy="3575268"/>
          </a:xfrm>
        </p:grpSpPr>
        <p:pic>
          <p:nvPicPr>
            <p:cNvPr id="112641" name="Immagine 1">
              <a:extLst>
                <a:ext uri="{FF2B5EF4-FFF2-40B4-BE49-F238E27FC236}">
                  <a16:creationId xmlns:a16="http://schemas.microsoft.com/office/drawing/2014/main" id="{21BAC454-96D8-E24D-87EA-305B5A2B6818}"/>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147303" y="1979712"/>
              <a:ext cx="5216024" cy="324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AutoShape 5">
              <a:extLst>
                <a:ext uri="{FF2B5EF4-FFF2-40B4-BE49-F238E27FC236}">
                  <a16:creationId xmlns:a16="http://schemas.microsoft.com/office/drawing/2014/main" id="{9753CF11-0B62-3B4E-942A-B11BFBB107D5}"/>
                </a:ext>
              </a:extLst>
            </p:cNvPr>
            <p:cNvSpPr>
              <a:spLocks/>
            </p:cNvSpPr>
            <p:nvPr/>
          </p:nvSpPr>
          <p:spPr bwMode="auto">
            <a:xfrm rot="5400013">
              <a:off x="1550902" y="2881748"/>
              <a:ext cx="409575" cy="623803"/>
            </a:xfrm>
            <a:custGeom>
              <a:avLst/>
              <a:gdLst>
                <a:gd name="T0" fmla="*/ 3883169 w 21600"/>
                <a:gd name="T1" fmla="*/ 0 h 21600"/>
                <a:gd name="T2" fmla="*/ 7766338 w 21600"/>
                <a:gd name="T3" fmla="*/ 5899231 h 21600"/>
                <a:gd name="T4" fmla="*/ 3883169 w 21600"/>
                <a:gd name="T5" fmla="*/ 11798438 h 21600"/>
                <a:gd name="T6" fmla="*/ 0 w 21600"/>
                <a:gd name="T7" fmla="*/ 5899231 h 21600"/>
                <a:gd name="T8" fmla="*/ 0 w 21600"/>
                <a:gd name="T9" fmla="*/ 9253045 h 21600"/>
                <a:gd name="T10" fmla="*/ 7766338 w 21600"/>
                <a:gd name="T11" fmla="*/ 9253045 h 21600"/>
                <a:gd name="T12" fmla="*/ 17694720 60000 65536"/>
                <a:gd name="T13" fmla="*/ 0 60000 65536"/>
                <a:gd name="T14" fmla="*/ 5898240 60000 65536"/>
                <a:gd name="T15" fmla="*/ 11796480 60000 65536"/>
                <a:gd name="T16" fmla="*/ 11796480 60000 65536"/>
                <a:gd name="T17" fmla="*/ 0 60000 65536"/>
                <a:gd name="T18" fmla="*/ 4554 w 21600"/>
                <a:gd name="T19" fmla="*/ 9797 h 21600"/>
                <a:gd name="T20" fmla="*/ 1704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4554" y="21600"/>
                  </a:moveTo>
                  <a:lnTo>
                    <a:pt x="4554" y="16940"/>
                  </a:lnTo>
                  <a:lnTo>
                    <a:pt x="0" y="16940"/>
                  </a:lnTo>
                  <a:lnTo>
                    <a:pt x="10800" y="0"/>
                  </a:lnTo>
                  <a:lnTo>
                    <a:pt x="21600" y="16940"/>
                  </a:lnTo>
                  <a:lnTo>
                    <a:pt x="17046" y="16940"/>
                  </a:lnTo>
                  <a:lnTo>
                    <a:pt x="17046" y="21600"/>
                  </a:lnTo>
                  <a:lnTo>
                    <a:pt x="4554" y="21600"/>
                  </a:lnTo>
                  <a:close/>
                </a:path>
              </a:pathLst>
            </a:custGeom>
            <a:solidFill>
              <a:schemeClr val="accent1"/>
            </a:solidFill>
            <a:ln w="9528" cap="flat">
              <a:solidFill>
                <a:schemeClr val="accent1"/>
              </a:solidFill>
              <a:prstDash val="solid"/>
              <a:miter lim="800000"/>
              <a:headEnd/>
              <a:tailEnd/>
            </a:ln>
          </p:spPr>
          <p:txBody>
            <a:bodyPr wrap="none" anchor="ctr"/>
            <a:lstStyle/>
            <a:p>
              <a:endParaRPr lang="it-IT" dirty="0"/>
            </a:p>
          </p:txBody>
        </p:sp>
        <p:sp>
          <p:nvSpPr>
            <p:cNvPr id="112644" name="Rectangle 6">
              <a:extLst>
                <a:ext uri="{FF2B5EF4-FFF2-40B4-BE49-F238E27FC236}">
                  <a16:creationId xmlns:a16="http://schemas.microsoft.com/office/drawing/2014/main" id="{6A73C76A-3C83-294A-A013-1BFFB56C1641}"/>
                </a:ext>
              </a:extLst>
            </p:cNvPr>
            <p:cNvSpPr>
              <a:spLocks noChangeArrowheads="1"/>
            </p:cNvSpPr>
            <p:nvPr/>
          </p:nvSpPr>
          <p:spPr bwMode="auto">
            <a:xfrm>
              <a:off x="2306722" y="2749215"/>
              <a:ext cx="4938628" cy="817693"/>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rgbClr val="000000"/>
                </a:solidFill>
                <a:latin typeface="Arial" panose="020B0604020202020204" pitchFamily="34" charset="0"/>
              </a:endParaRPr>
            </a:p>
          </p:txBody>
        </p:sp>
        <p:pic>
          <p:nvPicPr>
            <p:cNvPr id="9" name="Immagine 1">
              <a:extLst>
                <a:ext uri="{FF2B5EF4-FFF2-40B4-BE49-F238E27FC236}">
                  <a16:creationId xmlns:a16="http://schemas.microsoft.com/office/drawing/2014/main" id="{BFE1ABF5-9C8F-9542-8182-FA411F5B71A9}"/>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12863" b="2241"/>
            <a:stretch/>
          </p:blipFill>
          <p:spPr bwMode="auto">
            <a:xfrm>
              <a:off x="2662991" y="5226746"/>
              <a:ext cx="3646369" cy="32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3258503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1345D395-1283-6147-B911-56E7FC42A28C}"/>
              </a:ext>
            </a:extLst>
          </p:cNvPr>
          <p:cNvPicPr>
            <a:picLocks noChangeAspect="1"/>
          </p:cNvPicPr>
          <p:nvPr/>
        </p:nvPicPr>
        <p:blipFill>
          <a:blip r:embed="rId2">
            <a:duotone>
              <a:schemeClr val="accent6">
                <a:shade val="45000"/>
                <a:satMod val="135000"/>
              </a:schemeClr>
              <a:prstClr val="white"/>
            </a:duotone>
            <a:alphaModFix amt="3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sp>
        <p:nvSpPr>
          <p:cNvPr id="113665" name="Segnaposto numero diapositiva 3">
            <a:extLst>
              <a:ext uri="{FF2B5EF4-FFF2-40B4-BE49-F238E27FC236}">
                <a16:creationId xmlns:a16="http://schemas.microsoft.com/office/drawing/2014/main" id="{8A6DC338-D192-D848-8C5E-BB27AD9B89D2}"/>
              </a:ext>
            </a:extLst>
          </p:cNvPr>
          <p:cNvSpPr txBox="1">
            <a:spLocks noChangeArrowheads="1"/>
          </p:cNvSpPr>
          <p:nvPr/>
        </p:nvSpPr>
        <p:spPr bwMode="auto">
          <a:xfrm>
            <a:off x="853440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1" rIns="91403" bIns="45701" anchor="b" anchorCtr="1"/>
          <a:lstStyle>
            <a:lvl1pPr defTabSz="401638">
              <a:defRPr>
                <a:solidFill>
                  <a:schemeClr val="tx1"/>
                </a:solidFill>
                <a:latin typeface="Calibri" panose="020F0502020204030204" pitchFamily="34" charset="0"/>
              </a:defRPr>
            </a:lvl1pPr>
            <a:lvl2pPr marL="742950" indent="-285750" defTabSz="401638">
              <a:defRPr>
                <a:solidFill>
                  <a:schemeClr val="tx1"/>
                </a:solidFill>
                <a:latin typeface="Calibri" panose="020F0502020204030204" pitchFamily="34" charset="0"/>
              </a:defRPr>
            </a:lvl2pPr>
            <a:lvl3pPr marL="1143000" indent="-228600" defTabSz="401638">
              <a:defRPr>
                <a:solidFill>
                  <a:schemeClr val="tx1"/>
                </a:solidFill>
                <a:latin typeface="Calibri" panose="020F0502020204030204" pitchFamily="34" charset="0"/>
              </a:defRPr>
            </a:lvl3pPr>
            <a:lvl4pPr marL="1600200" indent="-228600" defTabSz="401638">
              <a:defRPr>
                <a:solidFill>
                  <a:schemeClr val="tx1"/>
                </a:solidFill>
                <a:latin typeface="Calibri" panose="020F0502020204030204" pitchFamily="34" charset="0"/>
              </a:defRPr>
            </a:lvl4pPr>
            <a:lvl5pPr marL="2057400" indent="-228600" defTabSz="401638">
              <a:defRPr>
                <a:solidFill>
                  <a:schemeClr val="tx1"/>
                </a:solidFill>
                <a:latin typeface="Calibri" panose="020F0502020204030204" pitchFamily="34" charset="0"/>
              </a:defRPr>
            </a:lvl5pPr>
            <a:lvl6pPr marL="2514600" indent="-228600" defTabSz="401638" eaLnBrk="0" fontAlgn="base" hangingPunct="0">
              <a:spcBef>
                <a:spcPct val="0"/>
              </a:spcBef>
              <a:spcAft>
                <a:spcPct val="0"/>
              </a:spcAft>
              <a:defRPr>
                <a:solidFill>
                  <a:schemeClr val="tx1"/>
                </a:solidFill>
                <a:latin typeface="Calibri" panose="020F0502020204030204" pitchFamily="34" charset="0"/>
              </a:defRPr>
            </a:lvl6pPr>
            <a:lvl7pPr marL="2971800" indent="-228600" defTabSz="401638" eaLnBrk="0" fontAlgn="base" hangingPunct="0">
              <a:spcBef>
                <a:spcPct val="0"/>
              </a:spcBef>
              <a:spcAft>
                <a:spcPct val="0"/>
              </a:spcAft>
              <a:defRPr>
                <a:solidFill>
                  <a:schemeClr val="tx1"/>
                </a:solidFill>
                <a:latin typeface="Calibri" panose="020F0502020204030204" pitchFamily="34" charset="0"/>
              </a:defRPr>
            </a:lvl7pPr>
            <a:lvl8pPr marL="3429000" indent="-228600" defTabSz="401638" eaLnBrk="0" fontAlgn="base" hangingPunct="0">
              <a:spcBef>
                <a:spcPct val="0"/>
              </a:spcBef>
              <a:spcAft>
                <a:spcPct val="0"/>
              </a:spcAft>
              <a:defRPr>
                <a:solidFill>
                  <a:schemeClr val="tx1"/>
                </a:solidFill>
                <a:latin typeface="Calibri" panose="020F0502020204030204" pitchFamily="34" charset="0"/>
              </a:defRPr>
            </a:lvl8pPr>
            <a:lvl9pPr marL="3886200" indent="-228600" defTabSz="401638"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fld id="{9927EA6B-D689-7847-BAC4-B5DE13588AA8}" type="slidenum">
              <a:rPr lang="it-IT" altLang="it-IT" sz="1100">
                <a:solidFill>
                  <a:srgbClr val="FFFFFF"/>
                </a:solidFill>
                <a:latin typeface="Gill Sans" panose="020B0502020104020203" pitchFamily="34" charset="-79"/>
                <a:cs typeface="Lucida Sans Unicode" panose="020B0602030504020204" pitchFamily="34" charset="0"/>
              </a:rPr>
              <a:pPr algn="ctr" eaLnBrk="1" hangingPunct="1"/>
              <a:t>18</a:t>
            </a:fld>
            <a:endParaRPr lang="it-IT" altLang="it-IT" sz="1100">
              <a:solidFill>
                <a:srgbClr val="FFFFFF"/>
              </a:solidFill>
              <a:latin typeface="Gill Sans" panose="020B0502020104020203" pitchFamily="34" charset="-79"/>
              <a:cs typeface="Lucida Sans Unicode" panose="020B0602030504020204" pitchFamily="34" charset="0"/>
            </a:endParaRPr>
          </a:p>
        </p:txBody>
      </p:sp>
      <p:graphicFrame>
        <p:nvGraphicFramePr>
          <p:cNvPr id="4" name="Grafico 3">
            <a:extLst>
              <a:ext uri="{FF2B5EF4-FFF2-40B4-BE49-F238E27FC236}">
                <a16:creationId xmlns:a16="http://schemas.microsoft.com/office/drawing/2014/main" id="{C6465455-52FA-D44B-B608-4FEF7B8D6380}"/>
              </a:ext>
            </a:extLst>
          </p:cNvPr>
          <p:cNvGraphicFramePr/>
          <p:nvPr>
            <p:extLst>
              <p:ext uri="{D42A27DB-BD31-4B8C-83A1-F6EECF244321}">
                <p14:modId xmlns:p14="http://schemas.microsoft.com/office/powerpoint/2010/main" val="244019704"/>
              </p:ext>
            </p:extLst>
          </p:nvPr>
        </p:nvGraphicFramePr>
        <p:xfrm>
          <a:off x="2343168" y="1980664"/>
          <a:ext cx="7505664" cy="4777872"/>
        </p:xfrm>
        <a:graphic>
          <a:graphicData uri="http://schemas.openxmlformats.org/drawingml/2006/chart">
            <c:chart xmlns:c="http://schemas.openxmlformats.org/drawingml/2006/chart" xmlns:r="http://schemas.openxmlformats.org/officeDocument/2006/relationships" r:id="rId4"/>
          </a:graphicData>
        </a:graphic>
      </p:graphicFrame>
      <p:sp>
        <p:nvSpPr>
          <p:cNvPr id="113669" name="Rectangle 9">
            <a:extLst>
              <a:ext uri="{FF2B5EF4-FFF2-40B4-BE49-F238E27FC236}">
                <a16:creationId xmlns:a16="http://schemas.microsoft.com/office/drawing/2014/main" id="{5FF889D8-77A4-5A4B-8D35-20C98D95430A}"/>
              </a:ext>
            </a:extLst>
          </p:cNvPr>
          <p:cNvSpPr>
            <a:spLocks noChangeArrowheads="1"/>
          </p:cNvSpPr>
          <p:nvPr/>
        </p:nvSpPr>
        <p:spPr bwMode="auto">
          <a:xfrm>
            <a:off x="4251158" y="3429000"/>
            <a:ext cx="1291892" cy="2218830"/>
          </a:xfrm>
          <a:prstGeom prst="rect">
            <a:avLst/>
          </a:prstGeom>
          <a:noFill/>
          <a:ln w="38100">
            <a:solidFill>
              <a:srgbClr val="FF2F9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rgbClr val="000000"/>
              </a:solidFill>
              <a:latin typeface="Arial" panose="020B0604020202020204" pitchFamily="34" charset="0"/>
            </a:endParaRPr>
          </a:p>
        </p:txBody>
      </p:sp>
      <p:pic>
        <p:nvPicPr>
          <p:cNvPr id="2" name="Immagine 1">
            <a:extLst>
              <a:ext uri="{FF2B5EF4-FFF2-40B4-BE49-F238E27FC236}">
                <a16:creationId xmlns:a16="http://schemas.microsoft.com/office/drawing/2014/main" id="{80B0692A-03A5-0C49-9188-0ABE8FC89A06}"/>
              </a:ext>
            </a:extLst>
          </p:cNvPr>
          <p:cNvPicPr>
            <a:picLocks noChangeAspect="1"/>
          </p:cNvPicPr>
          <p:nvPr/>
        </p:nvPicPr>
        <p:blipFill>
          <a:blip r:embed="rId5"/>
          <a:stretch>
            <a:fillRect/>
          </a:stretch>
        </p:blipFill>
        <p:spPr>
          <a:xfrm>
            <a:off x="2049797" y="237684"/>
            <a:ext cx="8092406" cy="1742980"/>
          </a:xfrm>
          <a:prstGeom prst="rect">
            <a:avLst/>
          </a:prstGeom>
        </p:spPr>
      </p:pic>
      <p:pic>
        <p:nvPicPr>
          <p:cNvPr id="3" name="Immagine 2">
            <a:extLst>
              <a:ext uri="{FF2B5EF4-FFF2-40B4-BE49-F238E27FC236}">
                <a16:creationId xmlns:a16="http://schemas.microsoft.com/office/drawing/2014/main" id="{AE14A013-8E6C-E44A-89A2-BB0D29A98E76}"/>
              </a:ext>
            </a:extLst>
          </p:cNvPr>
          <p:cNvPicPr>
            <a:picLocks noChangeAspect="1"/>
          </p:cNvPicPr>
          <p:nvPr/>
        </p:nvPicPr>
        <p:blipFill>
          <a:blip r:embed="rId6"/>
          <a:stretch>
            <a:fillRect/>
          </a:stretch>
        </p:blipFill>
        <p:spPr>
          <a:xfrm>
            <a:off x="9157842" y="4538415"/>
            <a:ext cx="1968721" cy="982930"/>
          </a:xfrm>
          <a:prstGeom prst="rect">
            <a:avLst/>
          </a:prstGeom>
        </p:spPr>
      </p:pic>
    </p:spTree>
    <p:extLst>
      <p:ext uri="{BB962C8B-B14F-4D97-AF65-F5344CB8AC3E}">
        <p14:creationId xmlns:p14="http://schemas.microsoft.com/office/powerpoint/2010/main" val="347079842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23123115-B6BA-8545-9521-A38F09345CDD}"/>
              </a:ext>
            </a:extLst>
          </p:cNvPr>
          <p:cNvPicPr>
            <a:picLocks noChangeAspect="1"/>
          </p:cNvPicPr>
          <p:nvPr/>
        </p:nvPicPr>
        <p:blipFill>
          <a:blip r:embed="rId2">
            <a:duotone>
              <a:schemeClr val="accent6">
                <a:shade val="45000"/>
                <a:satMod val="135000"/>
              </a:schemeClr>
              <a:prstClr val="white"/>
            </a:duotone>
            <a:alphaModFix amt="3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sp>
        <p:nvSpPr>
          <p:cNvPr id="84993" name="Rectangle 2">
            <a:extLst>
              <a:ext uri="{FF2B5EF4-FFF2-40B4-BE49-F238E27FC236}">
                <a16:creationId xmlns:a16="http://schemas.microsoft.com/office/drawing/2014/main" id="{545246A9-49F7-AC41-B154-C817B0137D31}"/>
              </a:ext>
            </a:extLst>
          </p:cNvPr>
          <p:cNvSpPr txBox="1">
            <a:spLocks noGrp="1" noChangeArrowheads="1"/>
          </p:cNvSpPr>
          <p:nvPr>
            <p:ph type="title"/>
          </p:nvPr>
        </p:nvSpPr>
        <p:spPr>
          <a:xfrm>
            <a:off x="2590164" y="22161"/>
            <a:ext cx="6916420" cy="1004887"/>
          </a:xfrm>
        </p:spPr>
        <p:txBody>
          <a:bodyPr>
            <a:normAutofit/>
          </a:bodyPr>
          <a:lstStyle/>
          <a:p>
            <a:pPr eaLnBrk="1" hangingPunct="1">
              <a:defRPr/>
            </a:pPr>
            <a:r>
              <a:rPr altLang="it-IT" sz="3600" dirty="0"/>
              <a:t>COSTO</a:t>
            </a:r>
            <a:r>
              <a:rPr lang="it-IT" altLang="it-IT" sz="3600" dirty="0"/>
              <a:t> DELLA</a:t>
            </a:r>
            <a:r>
              <a:rPr altLang="it-IT" sz="3600" dirty="0"/>
              <a:t> NON ADERENZA</a:t>
            </a:r>
          </a:p>
        </p:txBody>
      </p:sp>
      <p:pic>
        <p:nvPicPr>
          <p:cNvPr id="114690" name="Picture 3">
            <a:extLst>
              <a:ext uri="{FF2B5EF4-FFF2-40B4-BE49-F238E27FC236}">
                <a16:creationId xmlns:a16="http://schemas.microsoft.com/office/drawing/2014/main" id="{C0F9A8CC-FAA3-4641-A2CB-BB6AFE82B32A}"/>
              </a:ext>
            </a:extLst>
          </p:cNvPr>
          <p:cNvPicPr>
            <a:picLocks noGrp="1" noChangeAspect="1" noChangeArrowheads="1"/>
          </p:cNvPicPr>
          <p:nvPr>
            <p:ph idx="1"/>
          </p:nvPr>
        </p:nvPicPr>
        <p:blipFill>
          <a:blip r:embed="rId4">
            <a:extLst>
              <a:ext uri="{28A0092B-C50C-407E-A947-70E740481C1C}">
                <a14:useLocalDpi xmlns:a14="http://schemas.microsoft.com/office/drawing/2010/main"/>
              </a:ext>
            </a:extLst>
          </a:blip>
          <a:stretch>
            <a:fillRect/>
          </a:stretch>
        </p:blipFill>
        <p:spPr>
          <a:xfrm>
            <a:off x="1686332" y="1346879"/>
            <a:ext cx="8724085" cy="4267558"/>
          </a:xfrm>
        </p:spPr>
      </p:pic>
      <p:sp>
        <p:nvSpPr>
          <p:cNvPr id="114691" name="Rectangle 6">
            <a:extLst>
              <a:ext uri="{FF2B5EF4-FFF2-40B4-BE49-F238E27FC236}">
                <a16:creationId xmlns:a16="http://schemas.microsoft.com/office/drawing/2014/main" id="{6E66411B-95FF-8247-B5FE-2A8B836BBA02}"/>
              </a:ext>
            </a:extLst>
          </p:cNvPr>
          <p:cNvSpPr>
            <a:spLocks noChangeArrowheads="1"/>
          </p:cNvSpPr>
          <p:nvPr/>
        </p:nvSpPr>
        <p:spPr bwMode="auto">
          <a:xfrm>
            <a:off x="1871663" y="2873375"/>
            <a:ext cx="1057275" cy="2272750"/>
          </a:xfrm>
          <a:prstGeom prst="rect">
            <a:avLst/>
          </a:prstGeom>
          <a:noFill/>
          <a:ln w="3492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solidFill>
                <a:srgbClr val="000000"/>
              </a:solidFill>
              <a:latin typeface="Arial" panose="020B0604020202020204" pitchFamily="34" charset="0"/>
            </a:endParaRPr>
          </a:p>
        </p:txBody>
      </p:sp>
      <p:sp>
        <p:nvSpPr>
          <p:cNvPr id="114692" name="Text Box 7">
            <a:extLst>
              <a:ext uri="{FF2B5EF4-FFF2-40B4-BE49-F238E27FC236}">
                <a16:creationId xmlns:a16="http://schemas.microsoft.com/office/drawing/2014/main" id="{FAE45791-1620-4740-94DB-4BF8545AFD1A}"/>
              </a:ext>
            </a:extLst>
          </p:cNvPr>
          <p:cNvSpPr txBox="1">
            <a:spLocks noChangeArrowheads="1"/>
          </p:cNvSpPr>
          <p:nvPr/>
        </p:nvSpPr>
        <p:spPr bwMode="auto">
          <a:xfrm>
            <a:off x="7810417" y="6171991"/>
            <a:ext cx="3581567" cy="32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algn="r">
              <a:lnSpc>
                <a:spcPct val="140000"/>
              </a:lnSpc>
              <a:spcBef>
                <a:spcPts val="700"/>
              </a:spcBef>
              <a:buClr>
                <a:srgbClr val="808080"/>
              </a:buClr>
              <a:buSzPct val="75000"/>
            </a:pPr>
            <a:r>
              <a:rPr lang="it-IT" altLang="it-IT" sz="1200">
                <a:solidFill>
                  <a:schemeClr val="tx2"/>
                </a:solidFill>
                <a:latin typeface="+mn-lt"/>
              </a:rPr>
              <a:t>IMS Institute - Giugno 2013</a:t>
            </a:r>
          </a:p>
        </p:txBody>
      </p:sp>
      <p:sp>
        <p:nvSpPr>
          <p:cNvPr id="114693" name="AutoShape 8">
            <a:extLst>
              <a:ext uri="{FF2B5EF4-FFF2-40B4-BE49-F238E27FC236}">
                <a16:creationId xmlns:a16="http://schemas.microsoft.com/office/drawing/2014/main" id="{056A85CC-2A66-184A-B769-05E82FE14231}"/>
              </a:ext>
            </a:extLst>
          </p:cNvPr>
          <p:cNvSpPr>
            <a:spLocks/>
          </p:cNvSpPr>
          <p:nvPr/>
        </p:nvSpPr>
        <p:spPr bwMode="auto">
          <a:xfrm>
            <a:off x="9396412" y="5220321"/>
            <a:ext cx="409575" cy="504825"/>
          </a:xfrm>
          <a:custGeom>
            <a:avLst/>
            <a:gdLst>
              <a:gd name="T0" fmla="*/ 3883169 w 21600"/>
              <a:gd name="T1" fmla="*/ 0 h 21600"/>
              <a:gd name="T2" fmla="*/ 7766338 w 21600"/>
              <a:gd name="T3" fmla="*/ 5899231 h 21600"/>
              <a:gd name="T4" fmla="*/ 3883169 w 21600"/>
              <a:gd name="T5" fmla="*/ 11798438 h 21600"/>
              <a:gd name="T6" fmla="*/ 0 w 21600"/>
              <a:gd name="T7" fmla="*/ 5899231 h 21600"/>
              <a:gd name="T8" fmla="*/ 0 w 21600"/>
              <a:gd name="T9" fmla="*/ 9253045 h 21600"/>
              <a:gd name="T10" fmla="*/ 7766338 w 21600"/>
              <a:gd name="T11" fmla="*/ 9253045 h 21600"/>
              <a:gd name="T12" fmla="*/ 17694720 60000 65536"/>
              <a:gd name="T13" fmla="*/ 0 60000 65536"/>
              <a:gd name="T14" fmla="*/ 5898240 60000 65536"/>
              <a:gd name="T15" fmla="*/ 11796480 60000 65536"/>
              <a:gd name="T16" fmla="*/ 11796480 60000 65536"/>
              <a:gd name="T17" fmla="*/ 0 60000 65536"/>
              <a:gd name="T18" fmla="*/ 4554 w 21600"/>
              <a:gd name="T19" fmla="*/ 9797 h 21600"/>
              <a:gd name="T20" fmla="*/ 1704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4554" y="21600"/>
                </a:moveTo>
                <a:lnTo>
                  <a:pt x="4554" y="16940"/>
                </a:lnTo>
                <a:lnTo>
                  <a:pt x="0" y="16940"/>
                </a:lnTo>
                <a:lnTo>
                  <a:pt x="10800" y="0"/>
                </a:lnTo>
                <a:lnTo>
                  <a:pt x="21600" y="16940"/>
                </a:lnTo>
                <a:lnTo>
                  <a:pt x="17046" y="16940"/>
                </a:lnTo>
                <a:lnTo>
                  <a:pt x="17046" y="21600"/>
                </a:lnTo>
                <a:lnTo>
                  <a:pt x="4554" y="21600"/>
                </a:lnTo>
                <a:close/>
              </a:path>
            </a:pathLst>
          </a:custGeom>
          <a:solidFill>
            <a:srgbClr val="76D6FF"/>
          </a:solidFill>
          <a:ln w="9528" cap="flat">
            <a:solidFill>
              <a:srgbClr val="FFFFFF"/>
            </a:solidFill>
            <a:prstDash val="solid"/>
            <a:miter lim="800000"/>
            <a:headEnd/>
            <a:tailEnd/>
          </a:ln>
        </p:spPr>
        <p:txBody>
          <a:bodyPr wrap="none" anchor="ctr"/>
          <a:lstStyle/>
          <a:p>
            <a:endParaRPr lang="it-IT" dirty="0"/>
          </a:p>
        </p:txBody>
      </p:sp>
      <p:sp>
        <p:nvSpPr>
          <p:cNvPr id="114694" name="Rectangle 9">
            <a:extLst>
              <a:ext uri="{FF2B5EF4-FFF2-40B4-BE49-F238E27FC236}">
                <a16:creationId xmlns:a16="http://schemas.microsoft.com/office/drawing/2014/main" id="{0B9F0094-E1BF-2A42-9C4B-8BC22980F360}"/>
              </a:ext>
            </a:extLst>
          </p:cNvPr>
          <p:cNvSpPr>
            <a:spLocks noChangeArrowheads="1"/>
          </p:cNvSpPr>
          <p:nvPr/>
        </p:nvSpPr>
        <p:spPr bwMode="auto">
          <a:xfrm>
            <a:off x="9174119" y="1629500"/>
            <a:ext cx="854160" cy="504825"/>
          </a:xfrm>
          <a:prstGeom prst="rect">
            <a:avLst/>
          </a:prstGeom>
          <a:noFill/>
          <a:ln w="34920">
            <a:solidFill>
              <a:srgbClr val="FF2F9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it-IT" altLang="it-IT">
              <a:latin typeface="Arial" panose="020B0604020202020204" pitchFamily="34" charset="0"/>
            </a:endParaRPr>
          </a:p>
        </p:txBody>
      </p:sp>
      <p:sp>
        <p:nvSpPr>
          <p:cNvPr id="114695" name="AutoShape 5">
            <a:extLst>
              <a:ext uri="{FF2B5EF4-FFF2-40B4-BE49-F238E27FC236}">
                <a16:creationId xmlns:a16="http://schemas.microsoft.com/office/drawing/2014/main" id="{9B1DC165-50F2-094B-982A-BFF55F191DEB}"/>
              </a:ext>
            </a:extLst>
          </p:cNvPr>
          <p:cNvSpPr>
            <a:spLocks/>
          </p:cNvSpPr>
          <p:nvPr/>
        </p:nvSpPr>
        <p:spPr bwMode="auto">
          <a:xfrm>
            <a:off x="2195512" y="5220321"/>
            <a:ext cx="409575" cy="504825"/>
          </a:xfrm>
          <a:custGeom>
            <a:avLst/>
            <a:gdLst>
              <a:gd name="T0" fmla="*/ 3883169 w 21600"/>
              <a:gd name="T1" fmla="*/ 0 h 21600"/>
              <a:gd name="T2" fmla="*/ 7766338 w 21600"/>
              <a:gd name="T3" fmla="*/ 5899231 h 21600"/>
              <a:gd name="T4" fmla="*/ 3883169 w 21600"/>
              <a:gd name="T5" fmla="*/ 11798438 h 21600"/>
              <a:gd name="T6" fmla="*/ 0 w 21600"/>
              <a:gd name="T7" fmla="*/ 5899231 h 21600"/>
              <a:gd name="T8" fmla="*/ 0 w 21600"/>
              <a:gd name="T9" fmla="*/ 9253045 h 21600"/>
              <a:gd name="T10" fmla="*/ 7766338 w 21600"/>
              <a:gd name="T11" fmla="*/ 9253045 h 21600"/>
              <a:gd name="T12" fmla="*/ 17694720 60000 65536"/>
              <a:gd name="T13" fmla="*/ 0 60000 65536"/>
              <a:gd name="T14" fmla="*/ 5898240 60000 65536"/>
              <a:gd name="T15" fmla="*/ 11796480 60000 65536"/>
              <a:gd name="T16" fmla="*/ 11796480 60000 65536"/>
              <a:gd name="T17" fmla="*/ 0 60000 65536"/>
              <a:gd name="T18" fmla="*/ 4554 w 21600"/>
              <a:gd name="T19" fmla="*/ 9797 h 21600"/>
              <a:gd name="T20" fmla="*/ 1704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4554" y="21600"/>
                </a:moveTo>
                <a:lnTo>
                  <a:pt x="4554" y="16940"/>
                </a:lnTo>
                <a:lnTo>
                  <a:pt x="0" y="16940"/>
                </a:lnTo>
                <a:lnTo>
                  <a:pt x="10800" y="0"/>
                </a:lnTo>
                <a:lnTo>
                  <a:pt x="21600" y="16940"/>
                </a:lnTo>
                <a:lnTo>
                  <a:pt x="17046" y="16940"/>
                </a:lnTo>
                <a:lnTo>
                  <a:pt x="17046" y="21600"/>
                </a:lnTo>
                <a:lnTo>
                  <a:pt x="4554" y="21600"/>
                </a:lnTo>
                <a:close/>
              </a:path>
            </a:pathLst>
          </a:custGeom>
          <a:solidFill>
            <a:srgbClr val="FF2F92"/>
          </a:solidFill>
          <a:ln w="9528" cap="flat">
            <a:solidFill>
              <a:srgbClr val="FFFFFF"/>
            </a:solidFill>
            <a:prstDash val="solid"/>
            <a:miter lim="800000"/>
            <a:headEnd/>
            <a:tailEnd/>
          </a:ln>
        </p:spPr>
        <p:txBody>
          <a:bodyPr wrap="none" anchor="ctr"/>
          <a:lstStyle/>
          <a:p>
            <a:endParaRPr lang="it-IT" dirty="0"/>
          </a:p>
        </p:txBody>
      </p:sp>
    </p:spTree>
    <p:extLst>
      <p:ext uri="{BB962C8B-B14F-4D97-AF65-F5344CB8AC3E}">
        <p14:creationId xmlns:p14="http://schemas.microsoft.com/office/powerpoint/2010/main" val="331136506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PROGRAMMA FARMACOECONOMIA</a:t>
            </a:r>
            <a:br>
              <a:rPr lang="it-IT" dirty="0"/>
            </a:br>
            <a:endParaRPr lang="it-IT" dirty="0"/>
          </a:p>
        </p:txBody>
      </p:sp>
      <p:sp>
        <p:nvSpPr>
          <p:cNvPr id="3" name="Segnaposto contenuto 2"/>
          <p:cNvSpPr>
            <a:spLocks noGrp="1"/>
          </p:cNvSpPr>
          <p:nvPr>
            <p:ph idx="1"/>
          </p:nvPr>
        </p:nvSpPr>
        <p:spPr>
          <a:xfrm>
            <a:off x="685800" y="1895981"/>
            <a:ext cx="10820400" cy="4299546"/>
          </a:xfrm>
        </p:spPr>
        <p:txBody>
          <a:bodyPr>
            <a:normAutofit fontScale="55000" lnSpcReduction="20000"/>
          </a:bodyPr>
          <a:lstStyle/>
          <a:p>
            <a:pPr marL="0" indent="0">
              <a:buNone/>
            </a:pPr>
            <a:r>
              <a:rPr lang="it-IT" sz="2900" dirty="0"/>
              <a:t> </a:t>
            </a:r>
          </a:p>
          <a:p>
            <a:r>
              <a:rPr lang="it-IT" sz="2900" dirty="0"/>
              <a:t>Introduzione alla </a:t>
            </a:r>
            <a:r>
              <a:rPr lang="it-IT" sz="2900" dirty="0" err="1"/>
              <a:t>farmacoeconomia</a:t>
            </a:r>
            <a:r>
              <a:rPr lang="it-IT" sz="2900" dirty="0"/>
              <a:t>. Definizione e scopo della </a:t>
            </a:r>
            <a:r>
              <a:rPr lang="it-IT" sz="2900" dirty="0" err="1"/>
              <a:t>farmacoeconomia</a:t>
            </a:r>
            <a:r>
              <a:rPr lang="it-IT" sz="2900" dirty="0"/>
              <a:t>.</a:t>
            </a:r>
          </a:p>
          <a:p>
            <a:r>
              <a:rPr lang="it-IT" sz="2900" dirty="0"/>
              <a:t>Cenni sull’autorizzazione all'immissione in commercio, l’assegnazione del prezzo e rimborsabilità (classi di rimborsabilità, prezzo, negoziazione).</a:t>
            </a:r>
          </a:p>
          <a:p>
            <a:r>
              <a:rPr lang="it-IT" sz="2900" dirty="0"/>
              <a:t>AIFA e il processo di valutazione dei farmaci: commissione tecnico scientifica e il comitato prezzi e rimborso. Criteri di negoziazione e rimborsabilità. Prontuari terapeutici.</a:t>
            </a:r>
          </a:p>
          <a:p>
            <a:r>
              <a:rPr lang="it-IT" sz="2900" dirty="0"/>
              <a:t>L’</a:t>
            </a:r>
            <a:r>
              <a:rPr lang="it-IT" sz="2900" dirty="0" err="1"/>
              <a:t>Health</a:t>
            </a:r>
            <a:r>
              <a:rPr lang="it-IT" sz="2900" dirty="0"/>
              <a:t> Technology </a:t>
            </a:r>
            <a:r>
              <a:rPr lang="it-IT" sz="2900" dirty="0" err="1"/>
              <a:t>Assessment</a:t>
            </a:r>
            <a:r>
              <a:rPr lang="it-IT" sz="2900" dirty="0"/>
              <a:t> (HTA) e la sua integrazione nel processo </a:t>
            </a:r>
            <a:r>
              <a:rPr lang="it-IT" sz="2900" dirty="0" err="1"/>
              <a:t>regolatorio</a:t>
            </a:r>
            <a:r>
              <a:rPr lang="it-IT" sz="2900" dirty="0"/>
              <a:t>.</a:t>
            </a:r>
          </a:p>
          <a:p>
            <a:r>
              <a:rPr lang="it-IT" sz="2900" dirty="0"/>
              <a:t>Definizione e scopo, caratteristiche di HTA nella valutazione formale di un processo.</a:t>
            </a:r>
          </a:p>
          <a:p>
            <a:r>
              <a:rPr lang="it-IT" sz="2900" dirty="0" err="1"/>
              <a:t>Horizon</a:t>
            </a:r>
            <a:r>
              <a:rPr lang="it-IT" sz="2900" dirty="0"/>
              <a:t> scanning: definizione e scopo. L'HTA nelle aziende sanitarie del SSN. </a:t>
            </a:r>
          </a:p>
          <a:p>
            <a:r>
              <a:rPr lang="it-IT" sz="2900" dirty="0"/>
              <a:t>La sostenibilità del SSN. Criticità dei paesi industrializzati. Principi fondamentali. </a:t>
            </a:r>
          </a:p>
          <a:p>
            <a:r>
              <a:rPr lang="it-IT" sz="2900" dirty="0"/>
              <a:t>Le risorse sanitarie: concetto di domanda e bisogni sanitari. Offerta dei servizi sanitari. </a:t>
            </a:r>
          </a:p>
          <a:p>
            <a:r>
              <a:rPr lang="it-IT" sz="2900" dirty="0"/>
              <a:t>Ripartizione della spesa sanitaria. Spesa pubblica e spesa privata. Sprechi della spesa sanitaria.</a:t>
            </a:r>
          </a:p>
          <a:p>
            <a:r>
              <a:rPr lang="it-IT" sz="2900" dirty="0"/>
              <a:t>Le dimensioni del valore terapeutico di un trattamento farmacologico. </a:t>
            </a:r>
          </a:p>
          <a:p>
            <a:r>
              <a:rPr lang="it-IT" sz="2900" dirty="0"/>
              <a:t>Innovazione e sostenibilità.</a:t>
            </a:r>
          </a:p>
          <a:p>
            <a:endParaRPr lang="it-IT" dirty="0"/>
          </a:p>
        </p:txBody>
      </p:sp>
    </p:spTree>
    <p:extLst>
      <p:ext uri="{BB962C8B-B14F-4D97-AF65-F5344CB8AC3E}">
        <p14:creationId xmlns:p14="http://schemas.microsoft.com/office/powerpoint/2010/main" val="198958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996911B-99E0-AA46-9D5F-688EE4756A24}"/>
              </a:ext>
            </a:extLst>
          </p:cNvPr>
          <p:cNvPicPr>
            <a:picLocks noChangeAspect="1"/>
          </p:cNvPicPr>
          <p:nvPr/>
        </p:nvPicPr>
        <p:blipFill>
          <a:blip r:embed="rId2">
            <a:duotone>
              <a:schemeClr val="accent6">
                <a:shade val="45000"/>
                <a:satMod val="135000"/>
              </a:schemeClr>
              <a:prstClr val="white"/>
            </a:duotone>
            <a:alphaModFix amt="3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pic>
        <p:nvPicPr>
          <p:cNvPr id="115713" name="Immagine 1">
            <a:extLst>
              <a:ext uri="{FF2B5EF4-FFF2-40B4-BE49-F238E27FC236}">
                <a16:creationId xmlns:a16="http://schemas.microsoft.com/office/drawing/2014/main" id="{BECB0A1B-06B1-9F4C-A6BF-5651C6818C22}"/>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225466" y="1349380"/>
            <a:ext cx="781250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4" name="Rettangolo 2">
            <a:extLst>
              <a:ext uri="{FF2B5EF4-FFF2-40B4-BE49-F238E27FC236}">
                <a16:creationId xmlns:a16="http://schemas.microsoft.com/office/drawing/2014/main" id="{9F65BBD9-9E96-4943-BB79-29F8A6E778E2}"/>
              </a:ext>
            </a:extLst>
          </p:cNvPr>
          <p:cNvSpPr>
            <a:spLocks noChangeArrowheads="1"/>
          </p:cNvSpPr>
          <p:nvPr/>
        </p:nvSpPr>
        <p:spPr bwMode="auto">
          <a:xfrm>
            <a:off x="516982" y="81310"/>
            <a:ext cx="112294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3000" dirty="0">
                <a:latin typeface="Century Gothic" panose="020B0502020202020204" pitchFamily="34" charset="0"/>
              </a:rPr>
              <a:t>L’ADERENZA: ALTA, MEDIA, BASSA </a:t>
            </a:r>
          </a:p>
          <a:p>
            <a:pPr algn="ctr" eaLnBrk="1"/>
            <a:r>
              <a:rPr lang="it-IT" altLang="it-IT" sz="3000" dirty="0">
                <a:latin typeface="Century Gothic" panose="020B0502020202020204" pitchFamily="34" charset="0"/>
              </a:rPr>
              <a:t>E COSTI CORRISPONDENTI </a:t>
            </a:r>
          </a:p>
        </p:txBody>
      </p:sp>
      <p:sp>
        <p:nvSpPr>
          <p:cNvPr id="4" name="Oval 10">
            <a:extLst>
              <a:ext uri="{FF2B5EF4-FFF2-40B4-BE49-F238E27FC236}">
                <a16:creationId xmlns:a16="http://schemas.microsoft.com/office/drawing/2014/main" id="{1D99CAC9-A72A-CA4F-BFC0-FBA3BC65AEC2}"/>
              </a:ext>
            </a:extLst>
          </p:cNvPr>
          <p:cNvSpPr>
            <a:spLocks/>
          </p:cNvSpPr>
          <p:nvPr/>
        </p:nvSpPr>
        <p:spPr bwMode="auto">
          <a:xfrm>
            <a:off x="5087937" y="2662989"/>
            <a:ext cx="1008063" cy="2261937"/>
          </a:xfrm>
          <a:custGeom>
            <a:avLst/>
            <a:gdLst>
              <a:gd name="T0" fmla="*/ 504032 w 1008061"/>
              <a:gd name="T1" fmla="*/ 0 h 2447921"/>
              <a:gd name="T2" fmla="*/ 1008063 w 1008061"/>
              <a:gd name="T3" fmla="*/ 1223963 h 2447921"/>
              <a:gd name="T4" fmla="*/ 504032 w 1008061"/>
              <a:gd name="T5" fmla="*/ 2447925 h 2447921"/>
              <a:gd name="T6" fmla="*/ 0 w 1008061"/>
              <a:gd name="T7" fmla="*/ 1223963 h 2447921"/>
              <a:gd name="T8" fmla="*/ 147627 w 1008061"/>
              <a:gd name="T9" fmla="*/ 358491 h 2447921"/>
              <a:gd name="T10" fmla="*/ 147627 w 1008061"/>
              <a:gd name="T11" fmla="*/ 2089434 h 2447921"/>
              <a:gd name="T12" fmla="*/ 860436 w 1008061"/>
              <a:gd name="T13" fmla="*/ 2089434 h 2447921"/>
              <a:gd name="T14" fmla="*/ 860436 w 1008061"/>
              <a:gd name="T15" fmla="*/ 358491 h 244792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47627 w 1008061"/>
              <a:gd name="T25" fmla="*/ 358490 h 2447921"/>
              <a:gd name="T26" fmla="*/ 860434 w 1008061"/>
              <a:gd name="T27" fmla="*/ 2089431 h 24479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8061" h="2447921">
                <a:moveTo>
                  <a:pt x="0" y="1223961"/>
                </a:moveTo>
                <a:lnTo>
                  <a:pt x="0" y="1223961"/>
                </a:lnTo>
                <a:cubicBezTo>
                  <a:pt x="0" y="1899935"/>
                  <a:pt x="225662" y="2447922"/>
                  <a:pt x="504031" y="2447922"/>
                </a:cubicBezTo>
                <a:cubicBezTo>
                  <a:pt x="782399" y="2447922"/>
                  <a:pt x="1008062" y="1899935"/>
                  <a:pt x="1008062" y="1223961"/>
                </a:cubicBezTo>
                <a:cubicBezTo>
                  <a:pt x="1008062" y="547986"/>
                  <a:pt x="782399" y="0"/>
                  <a:pt x="504031" y="0"/>
                </a:cubicBezTo>
                <a:cubicBezTo>
                  <a:pt x="225662" y="0"/>
                  <a:pt x="0" y="547986"/>
                  <a:pt x="0" y="1223960"/>
                </a:cubicBezTo>
                <a:lnTo>
                  <a:pt x="0" y="1223961"/>
                </a:lnTo>
                <a:close/>
              </a:path>
            </a:pathLst>
          </a:custGeom>
          <a:noFill/>
          <a:ln w="31747" cap="flat">
            <a:solidFill>
              <a:srgbClr val="FF2F92"/>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7" name="AutoShape 8"/>
          <p:cNvSpPr>
            <a:spLocks noChangeArrowheads="1"/>
          </p:cNvSpPr>
          <p:nvPr/>
        </p:nvSpPr>
        <p:spPr bwMode="auto">
          <a:xfrm>
            <a:off x="7331860" y="4868863"/>
            <a:ext cx="409575" cy="504825"/>
          </a:xfrm>
          <a:prstGeom prst="upArrow">
            <a:avLst>
              <a:gd name="adj1" fmla="val 57833"/>
              <a:gd name="adj2" fmla="val 96665"/>
            </a:avLst>
          </a:prstGeom>
          <a:solidFill>
            <a:srgbClr val="FF00FF"/>
          </a:solidFill>
          <a:ln w="9525">
            <a:solidFill>
              <a:schemeClr val="tx1"/>
            </a:solidFill>
            <a:miter lim="800000"/>
            <a:headEnd/>
            <a:tailEnd/>
          </a:ln>
        </p:spPr>
        <p:txBody>
          <a:bodyPr wrap="none"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it-IT" sz="1800">
              <a:solidFill>
                <a:srgbClr val="000000"/>
              </a:solidFill>
              <a:latin typeface="Arial" panose="020B0604020202020204" pitchFamily="34" charset="0"/>
            </a:endParaRPr>
          </a:p>
        </p:txBody>
      </p:sp>
    </p:spTree>
    <p:extLst>
      <p:ext uri="{BB962C8B-B14F-4D97-AF65-F5344CB8AC3E}">
        <p14:creationId xmlns:p14="http://schemas.microsoft.com/office/powerpoint/2010/main" val="218713371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04919085-2F3E-2544-BE4A-A47523D1B96C}"/>
              </a:ext>
            </a:extLst>
          </p:cNvPr>
          <p:cNvPicPr>
            <a:picLocks noChangeAspect="1"/>
          </p:cNvPicPr>
          <p:nvPr/>
        </p:nvPicPr>
        <p:blipFill>
          <a:blip r:embed="rId2">
            <a:duotone>
              <a:schemeClr val="accent6">
                <a:shade val="45000"/>
                <a:satMod val="135000"/>
              </a:schemeClr>
              <a:prstClr val="white"/>
            </a:duotone>
            <a:alphaModFix amt="3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pic>
        <p:nvPicPr>
          <p:cNvPr id="116737" name="Picture 3">
            <a:extLst>
              <a:ext uri="{FF2B5EF4-FFF2-40B4-BE49-F238E27FC236}">
                <a16:creationId xmlns:a16="http://schemas.microsoft.com/office/drawing/2014/main" id="{B0C2D30A-FE0F-C344-8479-E7AB9349AD3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79178" y="1121332"/>
            <a:ext cx="3533776" cy="523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1" name="Rectangle 2">
            <a:extLst>
              <a:ext uri="{FF2B5EF4-FFF2-40B4-BE49-F238E27FC236}">
                <a16:creationId xmlns:a16="http://schemas.microsoft.com/office/drawing/2014/main" id="{9455448C-16B9-3C40-85D5-A31503F6FF72}"/>
              </a:ext>
            </a:extLst>
          </p:cNvPr>
          <p:cNvSpPr txBox="1">
            <a:spLocks noGrp="1" noChangeArrowheads="1"/>
          </p:cNvSpPr>
          <p:nvPr>
            <p:ph type="title"/>
          </p:nvPr>
        </p:nvSpPr>
        <p:spPr>
          <a:xfrm>
            <a:off x="1640305" y="185737"/>
            <a:ext cx="8911389" cy="777875"/>
          </a:xfrm>
        </p:spPr>
        <p:txBody>
          <a:bodyPr>
            <a:noAutofit/>
          </a:bodyPr>
          <a:lstStyle/>
          <a:p>
            <a:pPr eaLnBrk="1" hangingPunct="1">
              <a:defRPr/>
            </a:pPr>
            <a:r>
              <a:rPr lang="it-IT" altLang="it-IT" sz="2400" b="1" cap="none" dirty="0"/>
              <a:t>…Più che un problema di costi sono le conseguenze </a:t>
            </a:r>
            <a:br>
              <a:rPr lang="it-IT" altLang="it-IT" sz="2400" b="1" cap="none" dirty="0"/>
            </a:br>
            <a:r>
              <a:rPr lang="it-IT" altLang="it-IT" sz="2400" b="1" cap="none" dirty="0"/>
              <a:t>della non aderenza alla terapia</a:t>
            </a:r>
          </a:p>
        </p:txBody>
      </p:sp>
      <p:sp>
        <p:nvSpPr>
          <p:cNvPr id="4" name="Oval 6">
            <a:extLst>
              <a:ext uri="{FF2B5EF4-FFF2-40B4-BE49-F238E27FC236}">
                <a16:creationId xmlns:a16="http://schemas.microsoft.com/office/drawing/2014/main" id="{8AC93854-82C0-564F-B650-6C4A8A6BC322}"/>
              </a:ext>
            </a:extLst>
          </p:cNvPr>
          <p:cNvSpPr>
            <a:spLocks/>
          </p:cNvSpPr>
          <p:nvPr/>
        </p:nvSpPr>
        <p:spPr bwMode="auto">
          <a:xfrm>
            <a:off x="8420100" y="2380959"/>
            <a:ext cx="647700" cy="360363"/>
          </a:xfrm>
          <a:custGeom>
            <a:avLst/>
            <a:gdLst>
              <a:gd name="T0" fmla="*/ 323850 w 647696"/>
              <a:gd name="T1" fmla="*/ 0 h 360365"/>
              <a:gd name="T2" fmla="*/ 647700 w 647696"/>
              <a:gd name="T3" fmla="*/ 180182 h 360365"/>
              <a:gd name="T4" fmla="*/ 323850 w 647696"/>
              <a:gd name="T5" fmla="*/ 360363 h 360365"/>
              <a:gd name="T6" fmla="*/ 0 w 647696"/>
              <a:gd name="T7" fmla="*/ 180182 h 360365"/>
              <a:gd name="T8" fmla="*/ 94854 w 647696"/>
              <a:gd name="T9" fmla="*/ 52774 h 360365"/>
              <a:gd name="T10" fmla="*/ 94854 w 647696"/>
              <a:gd name="T11" fmla="*/ 307589 h 360365"/>
              <a:gd name="T12" fmla="*/ 552846 w 647696"/>
              <a:gd name="T13" fmla="*/ 307589 h 360365"/>
              <a:gd name="T14" fmla="*/ 552846 w 647696"/>
              <a:gd name="T15" fmla="*/ 52774 h 36036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94853 w 647696"/>
              <a:gd name="T25" fmla="*/ 52774 h 360365"/>
              <a:gd name="T26" fmla="*/ 552843 w 647696"/>
              <a:gd name="T27" fmla="*/ 307591 h 360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7696" h="360365">
                <a:moveTo>
                  <a:pt x="0" y="180183"/>
                </a:moveTo>
                <a:lnTo>
                  <a:pt x="0" y="180183"/>
                </a:lnTo>
                <a:cubicBezTo>
                  <a:pt x="0" y="279695"/>
                  <a:pt x="144991" y="360366"/>
                  <a:pt x="323848" y="360366"/>
                </a:cubicBezTo>
                <a:cubicBezTo>
                  <a:pt x="502704" y="360366"/>
                  <a:pt x="647696" y="279695"/>
                  <a:pt x="647696" y="180183"/>
                </a:cubicBezTo>
                <a:cubicBezTo>
                  <a:pt x="647696" y="80670"/>
                  <a:pt x="502704" y="0"/>
                  <a:pt x="323848" y="0"/>
                </a:cubicBezTo>
                <a:cubicBezTo>
                  <a:pt x="144991" y="0"/>
                  <a:pt x="0" y="80670"/>
                  <a:pt x="0" y="180182"/>
                </a:cubicBezTo>
                <a:lnTo>
                  <a:pt x="0" y="180183"/>
                </a:lnTo>
                <a:close/>
              </a:path>
            </a:pathLst>
          </a:custGeom>
          <a:noFill/>
          <a:ln w="31747" cap="flat">
            <a:solidFill>
              <a:srgbClr val="0096FF"/>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5" name="Oval 7">
            <a:extLst>
              <a:ext uri="{FF2B5EF4-FFF2-40B4-BE49-F238E27FC236}">
                <a16:creationId xmlns:a16="http://schemas.microsoft.com/office/drawing/2014/main" id="{723A385C-6E1D-AC4A-BA46-A1D1F39FDB4C}"/>
              </a:ext>
            </a:extLst>
          </p:cNvPr>
          <p:cNvSpPr>
            <a:spLocks/>
          </p:cNvSpPr>
          <p:nvPr/>
        </p:nvSpPr>
        <p:spPr bwMode="auto">
          <a:xfrm>
            <a:off x="9067800" y="6066598"/>
            <a:ext cx="1760621" cy="360363"/>
          </a:xfrm>
          <a:custGeom>
            <a:avLst/>
            <a:gdLst>
              <a:gd name="T0" fmla="*/ 1021557 w 2043117"/>
              <a:gd name="T1" fmla="*/ 0 h 360365"/>
              <a:gd name="T2" fmla="*/ 2043113 w 2043117"/>
              <a:gd name="T3" fmla="*/ 180182 h 360365"/>
              <a:gd name="T4" fmla="*/ 1021557 w 2043117"/>
              <a:gd name="T5" fmla="*/ 360363 h 360365"/>
              <a:gd name="T6" fmla="*/ 0 w 2043117"/>
              <a:gd name="T7" fmla="*/ 180182 h 360365"/>
              <a:gd name="T8" fmla="*/ 299207 w 2043117"/>
              <a:gd name="T9" fmla="*/ 52774 h 360365"/>
              <a:gd name="T10" fmla="*/ 299207 w 2043117"/>
              <a:gd name="T11" fmla="*/ 307589 h 360365"/>
              <a:gd name="T12" fmla="*/ 1743906 w 2043117"/>
              <a:gd name="T13" fmla="*/ 307589 h 360365"/>
              <a:gd name="T14" fmla="*/ 1743906 w 2043117"/>
              <a:gd name="T15" fmla="*/ 52774 h 36036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99208 w 2043117"/>
              <a:gd name="T25" fmla="*/ 52774 h 360365"/>
              <a:gd name="T26" fmla="*/ 1743909 w 2043117"/>
              <a:gd name="T27" fmla="*/ 307591 h 360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3117" h="360365">
                <a:moveTo>
                  <a:pt x="0" y="180183"/>
                </a:moveTo>
                <a:lnTo>
                  <a:pt x="0" y="180183"/>
                </a:lnTo>
                <a:cubicBezTo>
                  <a:pt x="0" y="279695"/>
                  <a:pt x="457367" y="360366"/>
                  <a:pt x="1021558" y="360366"/>
                </a:cubicBezTo>
                <a:cubicBezTo>
                  <a:pt x="1585748" y="360366"/>
                  <a:pt x="2043116" y="279695"/>
                  <a:pt x="2043116" y="180183"/>
                </a:cubicBezTo>
                <a:cubicBezTo>
                  <a:pt x="2043116" y="80670"/>
                  <a:pt x="1585748" y="0"/>
                  <a:pt x="1021558" y="0"/>
                </a:cubicBezTo>
                <a:cubicBezTo>
                  <a:pt x="457367" y="0"/>
                  <a:pt x="0" y="80670"/>
                  <a:pt x="0" y="180182"/>
                </a:cubicBezTo>
                <a:lnTo>
                  <a:pt x="0" y="180183"/>
                </a:lnTo>
                <a:close/>
              </a:path>
            </a:pathLst>
          </a:custGeom>
          <a:noFill/>
          <a:ln w="31747" cap="flat">
            <a:solidFill>
              <a:srgbClr val="0096FF"/>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6" name="Oval 10">
            <a:extLst>
              <a:ext uri="{FF2B5EF4-FFF2-40B4-BE49-F238E27FC236}">
                <a16:creationId xmlns:a16="http://schemas.microsoft.com/office/drawing/2014/main" id="{B07784F0-E39C-E849-B444-45F785BA8D3A}"/>
              </a:ext>
            </a:extLst>
          </p:cNvPr>
          <p:cNvSpPr>
            <a:spLocks/>
          </p:cNvSpPr>
          <p:nvPr/>
        </p:nvSpPr>
        <p:spPr bwMode="auto">
          <a:xfrm>
            <a:off x="8181474" y="6066599"/>
            <a:ext cx="832267" cy="360362"/>
          </a:xfrm>
          <a:custGeom>
            <a:avLst/>
            <a:gdLst>
              <a:gd name="T0" fmla="*/ 544513 w 1089022"/>
              <a:gd name="T1" fmla="*/ 0 h 360365"/>
              <a:gd name="T2" fmla="*/ 1089025 w 1089022"/>
              <a:gd name="T3" fmla="*/ 180182 h 360365"/>
              <a:gd name="T4" fmla="*/ 544513 w 1089022"/>
              <a:gd name="T5" fmla="*/ 360363 h 360365"/>
              <a:gd name="T6" fmla="*/ 0 w 1089022"/>
              <a:gd name="T7" fmla="*/ 180182 h 360365"/>
              <a:gd name="T8" fmla="*/ 159484 w 1089022"/>
              <a:gd name="T9" fmla="*/ 52774 h 360365"/>
              <a:gd name="T10" fmla="*/ 159484 w 1089022"/>
              <a:gd name="T11" fmla="*/ 307589 h 360365"/>
              <a:gd name="T12" fmla="*/ 929541 w 1089022"/>
              <a:gd name="T13" fmla="*/ 307589 h 360365"/>
              <a:gd name="T14" fmla="*/ 929541 w 1089022"/>
              <a:gd name="T15" fmla="*/ 52774 h 36036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59484 w 1089022"/>
              <a:gd name="T25" fmla="*/ 52774 h 360365"/>
              <a:gd name="T26" fmla="*/ 929538 w 1089022"/>
              <a:gd name="T27" fmla="*/ 307591 h 360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9022" h="360365">
                <a:moveTo>
                  <a:pt x="0" y="180183"/>
                </a:moveTo>
                <a:lnTo>
                  <a:pt x="0" y="180183"/>
                </a:lnTo>
                <a:cubicBezTo>
                  <a:pt x="0" y="279695"/>
                  <a:pt x="243785" y="360366"/>
                  <a:pt x="544511" y="360366"/>
                </a:cubicBezTo>
                <a:cubicBezTo>
                  <a:pt x="845236" y="360366"/>
                  <a:pt x="1089022" y="279695"/>
                  <a:pt x="1089022" y="180183"/>
                </a:cubicBezTo>
                <a:cubicBezTo>
                  <a:pt x="1089022" y="80670"/>
                  <a:pt x="845236" y="0"/>
                  <a:pt x="544511" y="0"/>
                </a:cubicBezTo>
                <a:cubicBezTo>
                  <a:pt x="243785" y="0"/>
                  <a:pt x="0" y="80670"/>
                  <a:pt x="0" y="180182"/>
                </a:cubicBezTo>
                <a:lnTo>
                  <a:pt x="0" y="180183"/>
                </a:lnTo>
                <a:close/>
              </a:path>
            </a:pathLst>
          </a:custGeom>
          <a:noFill/>
          <a:ln w="31747" cap="flat">
            <a:solidFill>
              <a:srgbClr val="FF2F92"/>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graphicFrame>
        <p:nvGraphicFramePr>
          <p:cNvPr id="7" name="Tabella 5">
            <a:extLst>
              <a:ext uri="{FF2B5EF4-FFF2-40B4-BE49-F238E27FC236}">
                <a16:creationId xmlns:a16="http://schemas.microsoft.com/office/drawing/2014/main" id="{63D0A8CC-AFDB-A04A-8805-889EDB62D01F}"/>
              </a:ext>
            </a:extLst>
          </p:cNvPr>
          <p:cNvGraphicFramePr>
            <a:graphicFrameLocks noGrp="1"/>
          </p:cNvGraphicFramePr>
          <p:nvPr>
            <p:extLst>
              <p:ext uri="{D42A27DB-BD31-4B8C-83A1-F6EECF244321}">
                <p14:modId xmlns:p14="http://schemas.microsoft.com/office/powerpoint/2010/main" val="3334365696"/>
              </p:ext>
            </p:extLst>
          </p:nvPr>
        </p:nvGraphicFramePr>
        <p:xfrm>
          <a:off x="657726" y="1149350"/>
          <a:ext cx="6046286" cy="5567348"/>
        </p:xfrm>
        <a:graphic>
          <a:graphicData uri="http://schemas.openxmlformats.org/drawingml/2006/table">
            <a:tbl>
              <a:tblPr firstRow="1" firstCol="1" bandRow="1">
                <a:effectLst/>
              </a:tblPr>
              <a:tblGrid>
                <a:gridCol w="2629692">
                  <a:extLst>
                    <a:ext uri="{9D8B030D-6E8A-4147-A177-3AD203B41FA5}">
                      <a16:colId xmlns:a16="http://schemas.microsoft.com/office/drawing/2014/main" val="20000"/>
                    </a:ext>
                  </a:extLst>
                </a:gridCol>
                <a:gridCol w="3416594">
                  <a:extLst>
                    <a:ext uri="{9D8B030D-6E8A-4147-A177-3AD203B41FA5}">
                      <a16:colId xmlns:a16="http://schemas.microsoft.com/office/drawing/2014/main" val="20001"/>
                    </a:ext>
                  </a:extLst>
                </a:gridCol>
              </a:tblGrid>
              <a:tr h="692590">
                <a:tc>
                  <a:txBody>
                    <a:bodyPr/>
                    <a:lstStyle/>
                    <a:p>
                      <a:pPr lvl="0" algn="ctr">
                        <a:lnSpc>
                          <a:spcPct val="115000"/>
                        </a:lnSpc>
                        <a:spcAft>
                          <a:spcPts val="0"/>
                        </a:spcAft>
                      </a:pPr>
                      <a:r>
                        <a:rPr lang="it-IT" sz="1400" b="1" dirty="0">
                          <a:latin typeface="+mn-lt"/>
                          <a:ea typeface="Calibri" pitchFamily="34"/>
                          <a:cs typeface="Times New Roman" pitchFamily="18"/>
                        </a:rPr>
                        <a:t> </a:t>
                      </a:r>
                      <a:endParaRPr lang="it-IT" sz="1400" dirty="0">
                        <a:latin typeface="+mn-lt"/>
                        <a:ea typeface="Calibri" pitchFamily="34"/>
                        <a:cs typeface="Times New Roman" pitchFamily="18"/>
                      </a:endParaRPr>
                    </a:p>
                    <a:p>
                      <a:pPr lvl="0" algn="ctr">
                        <a:lnSpc>
                          <a:spcPct val="115000"/>
                        </a:lnSpc>
                        <a:spcAft>
                          <a:spcPts val="0"/>
                        </a:spcAft>
                      </a:pPr>
                      <a:r>
                        <a:rPr lang="it-IT" sz="1400" b="1" dirty="0">
                          <a:latin typeface="+mn-lt"/>
                          <a:ea typeface="Calibri" pitchFamily="34"/>
                          <a:cs typeface="Times New Roman" pitchFamily="18"/>
                        </a:rPr>
                        <a:t>DISEASE</a:t>
                      </a:r>
                      <a:endParaRPr lang="it-IT" sz="1400" dirty="0">
                        <a:latin typeface="+mn-lt"/>
                        <a:ea typeface="Calibri" pitchFamily="34"/>
                        <a:cs typeface="Times New Roman" pitchFamily="18"/>
                      </a:endParaRPr>
                    </a:p>
                    <a:p>
                      <a:pPr lvl="0" algn="ctr">
                        <a:lnSpc>
                          <a:spcPct val="115000"/>
                        </a:lnSpc>
                        <a:spcAft>
                          <a:spcPts val="0"/>
                        </a:spcAft>
                      </a:pPr>
                      <a:r>
                        <a:rPr lang="it-IT" sz="1400" b="1" dirty="0">
                          <a:latin typeface="+mn-lt"/>
                          <a:ea typeface="Calibri" pitchFamily="34"/>
                          <a:cs typeface="Times New Roman" pitchFamily="18"/>
                        </a:rPr>
                        <a:t> </a:t>
                      </a:r>
                      <a:endParaRPr lang="it-IT" sz="1400" dirty="0">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0"/>
                        </a:spcAft>
                      </a:pPr>
                      <a:r>
                        <a:rPr lang="en-US" sz="1200" b="1" dirty="0">
                          <a:latin typeface="+mn-lt"/>
                          <a:ea typeface="Calibri" pitchFamily="34"/>
                          <a:cs typeface="Times New Roman" pitchFamily="18"/>
                        </a:rPr>
                        <a:t> </a:t>
                      </a:r>
                      <a:endParaRPr lang="it-IT" sz="1200" dirty="0">
                        <a:latin typeface="+mn-lt"/>
                        <a:ea typeface="Calibri" pitchFamily="34"/>
                        <a:cs typeface="Times New Roman" pitchFamily="18"/>
                      </a:endParaRPr>
                    </a:p>
                    <a:p>
                      <a:pPr lvl="0" algn="ctr">
                        <a:lnSpc>
                          <a:spcPct val="115000"/>
                        </a:lnSpc>
                        <a:spcAft>
                          <a:spcPts val="0"/>
                        </a:spcAft>
                      </a:pPr>
                      <a:r>
                        <a:rPr lang="en-US" sz="1200" b="1" dirty="0">
                          <a:latin typeface="+mn-lt"/>
                          <a:ea typeface="Calibri" pitchFamily="34"/>
                          <a:cs typeface="Times New Roman" pitchFamily="18"/>
                        </a:rPr>
                        <a:t>COMPLICATION AS A RESULT OF NON ADHERENCE</a:t>
                      </a:r>
                      <a:endParaRPr lang="it-IT" sz="1200" dirty="0">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92713">
                <a:tc>
                  <a:txBody>
                    <a:bodyPr/>
                    <a:lstStyle/>
                    <a:p>
                      <a:pPr lvl="0" algn="ctr">
                        <a:lnSpc>
                          <a:spcPct val="115000"/>
                        </a:lnSpc>
                        <a:spcAft>
                          <a:spcPts val="0"/>
                        </a:spcAft>
                      </a:pPr>
                      <a:r>
                        <a:rPr lang="en-US" sz="1400" dirty="0">
                          <a:solidFill>
                            <a:srgbClr val="000000"/>
                          </a:solidFill>
                          <a:latin typeface="+mn-lt"/>
                          <a:ea typeface="Calibri" pitchFamily="34"/>
                          <a:cs typeface="Times New Roman" pitchFamily="18"/>
                        </a:rPr>
                        <a:t> </a:t>
                      </a:r>
                      <a:endParaRPr lang="it-IT" sz="1400" dirty="0">
                        <a:solidFill>
                          <a:srgbClr val="000000"/>
                        </a:solidFill>
                        <a:latin typeface="+mn-lt"/>
                        <a:ea typeface="Calibri" pitchFamily="34"/>
                        <a:cs typeface="Times New Roman" pitchFamily="18"/>
                      </a:endParaRPr>
                    </a:p>
                    <a:p>
                      <a:pPr lvl="0" algn="ctr">
                        <a:lnSpc>
                          <a:spcPct val="115000"/>
                        </a:lnSpc>
                        <a:spcAft>
                          <a:spcPts val="0"/>
                        </a:spcAft>
                      </a:pPr>
                      <a:r>
                        <a:rPr lang="en-US" sz="1400" dirty="0">
                          <a:solidFill>
                            <a:srgbClr val="000000"/>
                          </a:solidFill>
                          <a:latin typeface="+mn-lt"/>
                          <a:ea typeface="Calibri" pitchFamily="34"/>
                          <a:cs typeface="Times New Roman" pitchFamily="18"/>
                        </a:rPr>
                        <a:t>Hypercholesterolemia</a:t>
                      </a:r>
                      <a:endParaRPr lang="it-IT" sz="1400" dirty="0">
                        <a:solidFill>
                          <a:srgbClr val="000000"/>
                        </a:solidFill>
                        <a:latin typeface="+mn-lt"/>
                        <a:ea typeface="Calibri" pitchFamily="34"/>
                        <a:cs typeface="Times New Roman" pitchFamily="18"/>
                      </a:endParaRPr>
                    </a:p>
                    <a:p>
                      <a:pPr lvl="0" algn="ctr">
                        <a:lnSpc>
                          <a:spcPct val="115000"/>
                        </a:lnSpc>
                        <a:spcAft>
                          <a:spcPts val="0"/>
                        </a:spcAft>
                      </a:pPr>
                      <a:r>
                        <a:rPr lang="en-US" sz="1400" dirty="0">
                          <a:solidFill>
                            <a:srgbClr val="000000"/>
                          </a:solidFill>
                          <a:latin typeface="+mn-lt"/>
                          <a:ea typeface="Calibri" pitchFamily="34"/>
                          <a:cs typeface="Times New Roman" pitchFamily="18"/>
                        </a:rPr>
                        <a:t> </a:t>
                      </a:r>
                      <a:endParaRPr lang="it-IT" sz="14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0"/>
                        </a:spcAft>
                      </a:pPr>
                      <a:r>
                        <a:rPr lang="en-US" sz="1200" dirty="0">
                          <a:solidFill>
                            <a:srgbClr val="000000"/>
                          </a:solidFill>
                          <a:latin typeface="+mn-lt"/>
                          <a:ea typeface="Calibri" pitchFamily="34"/>
                          <a:cs typeface="Times New Roman" pitchFamily="18"/>
                        </a:rPr>
                        <a:t>Acute myocardial infarction</a:t>
                      </a:r>
                      <a:endParaRPr lang="it-IT" sz="12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92713">
                <a:tc>
                  <a:txBody>
                    <a:bodyPr/>
                    <a:lstStyle/>
                    <a:p>
                      <a:pPr lvl="0" algn="ctr">
                        <a:lnSpc>
                          <a:spcPct val="115000"/>
                        </a:lnSpc>
                        <a:spcAft>
                          <a:spcPts val="0"/>
                        </a:spcAft>
                      </a:pPr>
                      <a:r>
                        <a:rPr lang="en-US" sz="1400" dirty="0">
                          <a:solidFill>
                            <a:srgbClr val="000000"/>
                          </a:solidFill>
                          <a:latin typeface="+mn-lt"/>
                          <a:ea typeface="Calibri" pitchFamily="34"/>
                          <a:cs typeface="Times New Roman" pitchFamily="18"/>
                        </a:rPr>
                        <a:t> </a:t>
                      </a:r>
                      <a:endParaRPr lang="it-IT" sz="1400" dirty="0">
                        <a:solidFill>
                          <a:srgbClr val="000000"/>
                        </a:solidFill>
                        <a:latin typeface="+mn-lt"/>
                        <a:ea typeface="Calibri" pitchFamily="34"/>
                        <a:cs typeface="Times New Roman" pitchFamily="18"/>
                      </a:endParaRPr>
                    </a:p>
                    <a:p>
                      <a:pPr lvl="0" algn="ctr">
                        <a:lnSpc>
                          <a:spcPct val="115000"/>
                        </a:lnSpc>
                        <a:spcAft>
                          <a:spcPts val="0"/>
                        </a:spcAft>
                      </a:pPr>
                      <a:r>
                        <a:rPr lang="en-US" sz="1400" dirty="0">
                          <a:solidFill>
                            <a:srgbClr val="000000"/>
                          </a:solidFill>
                          <a:latin typeface="+mn-lt"/>
                          <a:ea typeface="Calibri" pitchFamily="34"/>
                          <a:cs typeface="Times New Roman" pitchFamily="18"/>
                        </a:rPr>
                        <a:t>Diabetes</a:t>
                      </a:r>
                      <a:endParaRPr lang="it-IT" sz="1400" dirty="0">
                        <a:solidFill>
                          <a:srgbClr val="000000"/>
                        </a:solidFill>
                        <a:latin typeface="+mn-lt"/>
                        <a:ea typeface="Calibri" pitchFamily="34"/>
                        <a:cs typeface="Times New Roman" pitchFamily="18"/>
                      </a:endParaRPr>
                    </a:p>
                    <a:p>
                      <a:pPr lvl="0" algn="ctr">
                        <a:lnSpc>
                          <a:spcPct val="115000"/>
                        </a:lnSpc>
                        <a:spcAft>
                          <a:spcPts val="0"/>
                        </a:spcAft>
                      </a:pPr>
                      <a:r>
                        <a:rPr lang="en-US" sz="1400" dirty="0">
                          <a:solidFill>
                            <a:srgbClr val="000000"/>
                          </a:solidFill>
                          <a:latin typeface="+mn-lt"/>
                          <a:ea typeface="Calibri" pitchFamily="34"/>
                          <a:cs typeface="Times New Roman" pitchFamily="18"/>
                        </a:rPr>
                        <a:t> </a:t>
                      </a:r>
                      <a:endParaRPr lang="it-IT" sz="14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0"/>
                        </a:spcAft>
                      </a:pPr>
                      <a:r>
                        <a:rPr lang="en-US" sz="1200" dirty="0">
                          <a:solidFill>
                            <a:srgbClr val="000000"/>
                          </a:solidFill>
                          <a:latin typeface="+mn-lt"/>
                          <a:ea typeface="Calibri" pitchFamily="34"/>
                          <a:cs typeface="Times New Roman" pitchFamily="18"/>
                        </a:rPr>
                        <a:t>Stroke</a:t>
                      </a:r>
                      <a:endParaRPr lang="it-IT" sz="12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92713">
                <a:tc>
                  <a:txBody>
                    <a:bodyPr/>
                    <a:lstStyle/>
                    <a:p>
                      <a:pPr lvl="0" algn="ctr">
                        <a:lnSpc>
                          <a:spcPct val="115000"/>
                        </a:lnSpc>
                        <a:spcAft>
                          <a:spcPts val="0"/>
                        </a:spcAft>
                      </a:pPr>
                      <a:r>
                        <a:rPr lang="en-US" sz="1400" dirty="0">
                          <a:solidFill>
                            <a:srgbClr val="000000"/>
                          </a:solidFill>
                          <a:latin typeface="+mn-lt"/>
                          <a:ea typeface="Calibri" pitchFamily="34"/>
                          <a:cs typeface="Times New Roman" pitchFamily="18"/>
                        </a:rPr>
                        <a:t> </a:t>
                      </a:r>
                      <a:endParaRPr lang="it-IT" sz="1400" dirty="0">
                        <a:solidFill>
                          <a:srgbClr val="000000"/>
                        </a:solidFill>
                        <a:latin typeface="+mn-lt"/>
                        <a:ea typeface="Calibri" pitchFamily="34"/>
                        <a:cs typeface="Times New Roman" pitchFamily="18"/>
                      </a:endParaRPr>
                    </a:p>
                    <a:p>
                      <a:pPr lvl="0" algn="ctr">
                        <a:lnSpc>
                          <a:spcPct val="115000"/>
                        </a:lnSpc>
                        <a:spcAft>
                          <a:spcPts val="0"/>
                        </a:spcAft>
                      </a:pPr>
                      <a:r>
                        <a:rPr lang="en-US" sz="1400" dirty="0">
                          <a:solidFill>
                            <a:srgbClr val="000000"/>
                          </a:solidFill>
                          <a:latin typeface="+mn-lt"/>
                          <a:ea typeface="Calibri" pitchFamily="34"/>
                          <a:cs typeface="Times New Roman" pitchFamily="18"/>
                        </a:rPr>
                        <a:t>Hypertension</a:t>
                      </a:r>
                      <a:endParaRPr lang="it-IT" sz="1400" dirty="0">
                        <a:solidFill>
                          <a:srgbClr val="000000"/>
                        </a:solidFill>
                        <a:latin typeface="+mn-lt"/>
                        <a:ea typeface="Calibri" pitchFamily="34"/>
                        <a:cs typeface="Times New Roman" pitchFamily="18"/>
                      </a:endParaRPr>
                    </a:p>
                    <a:p>
                      <a:pPr lvl="0" algn="ctr">
                        <a:lnSpc>
                          <a:spcPct val="115000"/>
                        </a:lnSpc>
                        <a:spcAft>
                          <a:spcPts val="0"/>
                        </a:spcAft>
                      </a:pPr>
                      <a:r>
                        <a:rPr lang="en-US" sz="1400" dirty="0">
                          <a:solidFill>
                            <a:srgbClr val="000000"/>
                          </a:solidFill>
                          <a:latin typeface="+mn-lt"/>
                          <a:ea typeface="Calibri" pitchFamily="34"/>
                          <a:cs typeface="Times New Roman" pitchFamily="18"/>
                        </a:rPr>
                        <a:t> </a:t>
                      </a:r>
                      <a:endParaRPr lang="it-IT" sz="14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0"/>
                        </a:spcAft>
                      </a:pPr>
                      <a:r>
                        <a:rPr lang="en-US" sz="1200" dirty="0">
                          <a:solidFill>
                            <a:srgbClr val="000000"/>
                          </a:solidFill>
                          <a:latin typeface="+mn-lt"/>
                          <a:ea typeface="Calibri" pitchFamily="34"/>
                          <a:cs typeface="Times New Roman" pitchFamily="18"/>
                        </a:rPr>
                        <a:t> Acute myocardial infarction</a:t>
                      </a:r>
                      <a:endParaRPr lang="it-IT" sz="12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92713">
                <a:tc>
                  <a:txBody>
                    <a:bodyPr/>
                    <a:lstStyle/>
                    <a:p>
                      <a:pPr lvl="0" algn="ctr">
                        <a:lnSpc>
                          <a:spcPct val="115000"/>
                        </a:lnSpc>
                        <a:spcAft>
                          <a:spcPts val="0"/>
                        </a:spcAft>
                      </a:pPr>
                      <a:r>
                        <a:rPr lang="en-US" sz="1400">
                          <a:solidFill>
                            <a:srgbClr val="000000"/>
                          </a:solidFill>
                          <a:latin typeface="+mn-lt"/>
                          <a:ea typeface="Calibri" pitchFamily="34"/>
                          <a:cs typeface="Times New Roman" pitchFamily="18"/>
                        </a:rPr>
                        <a:t> </a:t>
                      </a:r>
                      <a:endParaRPr lang="it-IT" sz="1400">
                        <a:solidFill>
                          <a:srgbClr val="000000"/>
                        </a:solidFill>
                        <a:latin typeface="+mn-lt"/>
                        <a:ea typeface="Calibri" pitchFamily="34"/>
                        <a:cs typeface="Times New Roman" pitchFamily="18"/>
                      </a:endParaRPr>
                    </a:p>
                    <a:p>
                      <a:pPr lvl="0" algn="ctr">
                        <a:lnSpc>
                          <a:spcPct val="115000"/>
                        </a:lnSpc>
                        <a:spcAft>
                          <a:spcPts val="0"/>
                        </a:spcAft>
                      </a:pPr>
                      <a:r>
                        <a:rPr lang="en-US" sz="1400">
                          <a:solidFill>
                            <a:srgbClr val="000000"/>
                          </a:solidFill>
                          <a:latin typeface="+mn-lt"/>
                          <a:ea typeface="Calibri" pitchFamily="34"/>
                          <a:cs typeface="Times New Roman" pitchFamily="18"/>
                        </a:rPr>
                        <a:t>Osteoporosis</a:t>
                      </a:r>
                      <a:endParaRPr lang="it-IT" sz="1400">
                        <a:solidFill>
                          <a:srgbClr val="000000"/>
                        </a:solidFill>
                        <a:latin typeface="+mn-lt"/>
                        <a:ea typeface="Calibri" pitchFamily="34"/>
                        <a:cs typeface="Times New Roman" pitchFamily="18"/>
                      </a:endParaRPr>
                    </a:p>
                    <a:p>
                      <a:pPr lvl="0" algn="ctr">
                        <a:lnSpc>
                          <a:spcPct val="115000"/>
                        </a:lnSpc>
                        <a:spcAft>
                          <a:spcPts val="0"/>
                        </a:spcAft>
                      </a:pPr>
                      <a:r>
                        <a:rPr lang="en-US" sz="1400">
                          <a:solidFill>
                            <a:srgbClr val="000000"/>
                          </a:solidFill>
                          <a:latin typeface="+mn-lt"/>
                          <a:ea typeface="Calibri" pitchFamily="34"/>
                          <a:cs typeface="Times New Roman" pitchFamily="18"/>
                        </a:rPr>
                        <a:t> </a:t>
                      </a:r>
                      <a:endParaRPr lang="it-IT" sz="140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0"/>
                        </a:spcAft>
                      </a:pPr>
                      <a:r>
                        <a:rPr lang="en-US" sz="1200">
                          <a:solidFill>
                            <a:srgbClr val="000000"/>
                          </a:solidFill>
                          <a:latin typeface="+mn-lt"/>
                          <a:ea typeface="Calibri" pitchFamily="34"/>
                          <a:cs typeface="Times New Roman" pitchFamily="18"/>
                        </a:rPr>
                        <a:t>Bone-related fractures among lower  adhering patients</a:t>
                      </a:r>
                      <a:endParaRPr lang="it-IT" sz="120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35328">
                <a:tc>
                  <a:txBody>
                    <a:bodyPr/>
                    <a:lstStyle/>
                    <a:p>
                      <a:pPr lvl="0" algn="ctr">
                        <a:lnSpc>
                          <a:spcPct val="200000"/>
                        </a:lnSpc>
                        <a:spcAft>
                          <a:spcPts val="0"/>
                        </a:spcAft>
                      </a:pPr>
                      <a:r>
                        <a:rPr lang="en-US" sz="1400" dirty="0">
                          <a:solidFill>
                            <a:srgbClr val="000000"/>
                          </a:solidFill>
                          <a:latin typeface="+mn-lt"/>
                          <a:ea typeface="Calibri" pitchFamily="34"/>
                          <a:cs typeface="Times New Roman" pitchFamily="18"/>
                        </a:rPr>
                        <a:t>HIV</a:t>
                      </a:r>
                      <a:endParaRPr lang="it-IT" sz="14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0"/>
                        </a:spcAft>
                      </a:pPr>
                      <a:r>
                        <a:rPr lang="en-US" sz="1200" dirty="0">
                          <a:solidFill>
                            <a:srgbClr val="000000"/>
                          </a:solidFill>
                          <a:latin typeface="+mn-lt"/>
                          <a:ea typeface="Calibri" pitchFamily="34"/>
                          <a:cs typeface="Times New Roman" pitchFamily="18"/>
                        </a:rPr>
                        <a:t> Complications from no adherence based on Hepatitis C data as proxy measure</a:t>
                      </a:r>
                      <a:endParaRPr lang="it-IT" sz="12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048932">
                <a:tc>
                  <a:txBody>
                    <a:bodyPr/>
                    <a:lstStyle/>
                    <a:p>
                      <a:pPr lvl="0" algn="ctr">
                        <a:lnSpc>
                          <a:spcPct val="115000"/>
                        </a:lnSpc>
                        <a:spcAft>
                          <a:spcPts val="0"/>
                        </a:spcAft>
                      </a:pPr>
                      <a:r>
                        <a:rPr lang="en-US" sz="1400" dirty="0">
                          <a:solidFill>
                            <a:srgbClr val="000000"/>
                          </a:solidFill>
                          <a:latin typeface="+mn-lt"/>
                          <a:ea typeface="Calibri" pitchFamily="34"/>
                          <a:cs typeface="Times New Roman" pitchFamily="18"/>
                        </a:rPr>
                        <a:t> </a:t>
                      </a:r>
                      <a:endParaRPr lang="it-IT" sz="1400" dirty="0">
                        <a:solidFill>
                          <a:srgbClr val="000000"/>
                        </a:solidFill>
                        <a:latin typeface="+mn-lt"/>
                        <a:ea typeface="Calibri" pitchFamily="34"/>
                        <a:cs typeface="Times New Roman" pitchFamily="18"/>
                      </a:endParaRPr>
                    </a:p>
                    <a:p>
                      <a:pPr lvl="0" algn="ctr">
                        <a:lnSpc>
                          <a:spcPct val="115000"/>
                        </a:lnSpc>
                        <a:spcAft>
                          <a:spcPts val="0"/>
                        </a:spcAft>
                      </a:pPr>
                      <a:r>
                        <a:rPr lang="en-US" sz="1400" dirty="0">
                          <a:solidFill>
                            <a:srgbClr val="000000"/>
                          </a:solidFill>
                          <a:latin typeface="+mn-lt"/>
                          <a:ea typeface="Calibri" pitchFamily="34"/>
                          <a:cs typeface="Times New Roman" pitchFamily="18"/>
                        </a:rPr>
                        <a:t>Congestive heart  failure (CHF)</a:t>
                      </a:r>
                      <a:endParaRPr lang="it-IT" sz="14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0"/>
                        </a:spcAft>
                      </a:pPr>
                      <a:r>
                        <a:rPr lang="en-US" sz="1200" dirty="0">
                          <a:solidFill>
                            <a:srgbClr val="000000"/>
                          </a:solidFill>
                          <a:latin typeface="+mn-lt"/>
                          <a:ea typeface="Calibri" pitchFamily="34"/>
                          <a:cs typeface="Times New Roman" pitchFamily="18"/>
                        </a:rPr>
                        <a:t>All complications resulting in additional inpatient, outpatient, emergency room and pharmacy utilization, calculated as incremental difference between no adherent and adherent CHF patients</a:t>
                      </a:r>
                      <a:endParaRPr lang="it-IT" sz="1200" dirty="0">
                        <a:solidFill>
                          <a:srgbClr val="000000"/>
                        </a:solidFill>
                        <a:latin typeface="+mn-lt"/>
                        <a:ea typeface="Calibri" pitchFamily="34"/>
                        <a:cs typeface="Times New Roman" pitchFamily="18"/>
                      </a:endParaRPr>
                    </a:p>
                  </a:txBody>
                  <a:tcPr marL="68580" marR="68580" marT="0"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8" name="Oval 10">
            <a:extLst>
              <a:ext uri="{FF2B5EF4-FFF2-40B4-BE49-F238E27FC236}">
                <a16:creationId xmlns:a16="http://schemas.microsoft.com/office/drawing/2014/main" id="{B8E58DD0-C6DE-134E-990B-BBFC63D36FC0}"/>
              </a:ext>
            </a:extLst>
          </p:cNvPr>
          <p:cNvSpPr>
            <a:spLocks/>
          </p:cNvSpPr>
          <p:nvPr/>
        </p:nvSpPr>
        <p:spPr bwMode="auto">
          <a:xfrm>
            <a:off x="8469229" y="3567070"/>
            <a:ext cx="577850" cy="360362"/>
          </a:xfrm>
          <a:custGeom>
            <a:avLst/>
            <a:gdLst>
              <a:gd name="T0" fmla="*/ 288926 w 577845"/>
              <a:gd name="T1" fmla="*/ 0 h 360365"/>
              <a:gd name="T2" fmla="*/ 577850 w 577845"/>
              <a:gd name="T3" fmla="*/ 180181 h 360365"/>
              <a:gd name="T4" fmla="*/ 288926 w 577845"/>
              <a:gd name="T5" fmla="*/ 360362 h 360365"/>
              <a:gd name="T6" fmla="*/ 0 w 577845"/>
              <a:gd name="T7" fmla="*/ 180181 h 360365"/>
              <a:gd name="T8" fmla="*/ 84624 w 577845"/>
              <a:gd name="T9" fmla="*/ 52774 h 360365"/>
              <a:gd name="T10" fmla="*/ 84624 w 577845"/>
              <a:gd name="T11" fmla="*/ 307588 h 360365"/>
              <a:gd name="T12" fmla="*/ 493226 w 577845"/>
              <a:gd name="T13" fmla="*/ 307588 h 360365"/>
              <a:gd name="T14" fmla="*/ 493226 w 577845"/>
              <a:gd name="T15" fmla="*/ 52774 h 36036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84623 w 577845"/>
              <a:gd name="T25" fmla="*/ 52774 h 360365"/>
              <a:gd name="T26" fmla="*/ 493222 w 577845"/>
              <a:gd name="T27" fmla="*/ 307591 h 360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7845" h="360365">
                <a:moveTo>
                  <a:pt x="0" y="180183"/>
                </a:moveTo>
                <a:lnTo>
                  <a:pt x="0" y="180183"/>
                </a:lnTo>
                <a:cubicBezTo>
                  <a:pt x="0" y="279695"/>
                  <a:pt x="129355" y="360366"/>
                  <a:pt x="288923" y="360366"/>
                </a:cubicBezTo>
                <a:cubicBezTo>
                  <a:pt x="448490" y="360366"/>
                  <a:pt x="577846" y="279695"/>
                  <a:pt x="577846" y="180183"/>
                </a:cubicBezTo>
                <a:cubicBezTo>
                  <a:pt x="577846" y="80670"/>
                  <a:pt x="448490" y="0"/>
                  <a:pt x="288923" y="0"/>
                </a:cubicBezTo>
                <a:cubicBezTo>
                  <a:pt x="129355" y="0"/>
                  <a:pt x="0" y="80670"/>
                  <a:pt x="0" y="180182"/>
                </a:cubicBezTo>
                <a:lnTo>
                  <a:pt x="0" y="180183"/>
                </a:lnTo>
                <a:close/>
              </a:path>
            </a:pathLst>
          </a:custGeom>
          <a:noFill/>
          <a:ln w="31747" cap="flat">
            <a:solidFill>
              <a:srgbClr val="FF2F92"/>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Tree>
    <p:extLst>
      <p:ext uri="{BB962C8B-B14F-4D97-AF65-F5344CB8AC3E}">
        <p14:creationId xmlns:p14="http://schemas.microsoft.com/office/powerpoint/2010/main" val="396001673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E8C2542E-6892-3549-9F9A-E609A48FC2C0}"/>
              </a:ext>
            </a:extLst>
          </p:cNvPr>
          <p:cNvPicPr>
            <a:picLocks noChangeAspect="1"/>
          </p:cNvPicPr>
          <p:nvPr/>
        </p:nvPicPr>
        <p:blipFill>
          <a:blip r:embed="rId3">
            <a:duotone>
              <a:schemeClr val="accent6">
                <a:shade val="45000"/>
                <a:satMod val="135000"/>
              </a:schemeClr>
              <a:prstClr val="white"/>
            </a:duotone>
            <a:alphaModFix amt="3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sp>
        <p:nvSpPr>
          <p:cNvPr id="117761" name="Titolo 14">
            <a:extLst>
              <a:ext uri="{FF2B5EF4-FFF2-40B4-BE49-F238E27FC236}">
                <a16:creationId xmlns:a16="http://schemas.microsoft.com/office/drawing/2014/main" id="{FF8E4253-2C0E-0347-AFFA-90E7CF9C327D}"/>
              </a:ext>
            </a:extLst>
          </p:cNvPr>
          <p:cNvSpPr>
            <a:spLocks noChangeArrowheads="1"/>
          </p:cNvSpPr>
          <p:nvPr/>
        </p:nvSpPr>
        <p:spPr bwMode="auto">
          <a:xfrm>
            <a:off x="1558922" y="0"/>
            <a:ext cx="9092866" cy="134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sz="2000" dirty="0">
                <a:solidFill>
                  <a:srgbClr val="000000"/>
                </a:solidFill>
                <a:latin typeface="+mn-lt"/>
                <a:ea typeface="ＭＳ Ｐゴシック" panose="020B0600070205080204" pitchFamily="34" charset="-128"/>
                <a:cs typeface="Arial" panose="020B0604020202020204" pitchFamily="34" charset="0"/>
              </a:rPr>
              <a:t>ADERENZA AL TRATTAMENTO</a:t>
            </a:r>
          </a:p>
          <a:p>
            <a:pPr algn="ctr" eaLnBrk="1" hangingPunct="1"/>
            <a:r>
              <a:rPr lang="it-IT" altLang="it-IT" sz="2800" dirty="0">
                <a:solidFill>
                  <a:srgbClr val="000000"/>
                </a:solidFill>
                <a:latin typeface="+mn-lt"/>
                <a:ea typeface="ＭＳ Ｐゴシック" panose="020B0600070205080204" pitchFamily="34" charset="-128"/>
                <a:cs typeface="Arial" panose="020B0604020202020204" pitchFamily="34" charset="0"/>
              </a:rPr>
              <a:t>I LIVELLI DI ADERENZA AL TRATTAMENTO </a:t>
            </a:r>
          </a:p>
          <a:p>
            <a:pPr algn="ctr" eaLnBrk="1" hangingPunct="1"/>
            <a:r>
              <a:rPr lang="it-IT" altLang="it-IT" sz="2800" dirty="0">
                <a:solidFill>
                  <a:srgbClr val="000000"/>
                </a:solidFill>
                <a:latin typeface="+mn-lt"/>
                <a:ea typeface="ＭＳ Ｐゴシック" panose="020B0600070205080204" pitchFamily="34" charset="-128"/>
                <a:cs typeface="Arial" panose="020B0604020202020204" pitchFamily="34" charset="0"/>
              </a:rPr>
              <a:t>NELLA TERAPIA ANTIIPERTENSIVA</a:t>
            </a:r>
          </a:p>
        </p:txBody>
      </p:sp>
      <p:pic>
        <p:nvPicPr>
          <p:cNvPr id="117762" name="Immagine 7">
            <a:extLst>
              <a:ext uri="{FF2B5EF4-FFF2-40B4-BE49-F238E27FC236}">
                <a16:creationId xmlns:a16="http://schemas.microsoft.com/office/drawing/2014/main" id="{4B8F61AE-62D8-864A-89E4-7E11D95C082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32034" y="1522247"/>
            <a:ext cx="9800143" cy="478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ext Box 80">
            <a:extLst>
              <a:ext uri="{FF2B5EF4-FFF2-40B4-BE49-F238E27FC236}">
                <a16:creationId xmlns:a16="http://schemas.microsoft.com/office/drawing/2014/main" id="{FFCAB769-C2DD-F346-AC64-3472DB013B7C}"/>
              </a:ext>
            </a:extLst>
          </p:cNvPr>
          <p:cNvSpPr txBox="1">
            <a:spLocks noChangeArrowheads="1"/>
          </p:cNvSpPr>
          <p:nvPr/>
        </p:nvSpPr>
        <p:spPr bwMode="auto">
          <a:xfrm>
            <a:off x="7202905" y="6456885"/>
            <a:ext cx="49962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it-IT" altLang="it-IT" sz="1200" i="1" dirty="0">
                <a:solidFill>
                  <a:schemeClr val="tx2"/>
                </a:solidFill>
                <a:latin typeface="+mn-lt"/>
                <a:ea typeface="ＭＳ Ｐゴシック" panose="020B0600070205080204" pitchFamily="34" charset="-128"/>
                <a:cs typeface="Arial" panose="020B0604020202020204" pitchFamily="34" charset="0"/>
              </a:rPr>
              <a:t>Fonte: L’uso dei Farmaci in Italia Rapporto Nazionale Anno </a:t>
            </a:r>
            <a:r>
              <a:rPr lang="is-IS" altLang="it-IT" sz="1200" i="1" dirty="0">
                <a:solidFill>
                  <a:schemeClr val="tx2"/>
                </a:solidFill>
                <a:latin typeface="+mn-lt"/>
                <a:ea typeface="ＭＳ Ｐゴシック" panose="020B0600070205080204" pitchFamily="34" charset="-128"/>
                <a:cs typeface="Arial" panose="020B0604020202020204" pitchFamily="34" charset="0"/>
              </a:rPr>
              <a:t>2015</a:t>
            </a:r>
            <a:r>
              <a:rPr lang="it-IT" altLang="it-IT" sz="1200" i="1" dirty="0">
                <a:solidFill>
                  <a:schemeClr val="tx2"/>
                </a:solidFill>
                <a:latin typeface="+mn-lt"/>
                <a:ea typeface="ＭＳ Ｐゴシック" panose="020B0600070205080204" pitchFamily="34" charset="-128"/>
                <a:cs typeface="Arial" panose="020B0604020202020204" pitchFamily="34" charset="0"/>
              </a:rPr>
              <a:t>.</a:t>
            </a:r>
          </a:p>
        </p:txBody>
      </p:sp>
    </p:spTree>
    <p:extLst>
      <p:ext uri="{BB962C8B-B14F-4D97-AF65-F5344CB8AC3E}">
        <p14:creationId xmlns:p14="http://schemas.microsoft.com/office/powerpoint/2010/main" val="3315283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AD572CF5-FC32-894C-AA41-A6FF4EDE573E}"/>
              </a:ext>
            </a:extLst>
          </p:cNvPr>
          <p:cNvPicPr>
            <a:picLocks noChangeAspect="1"/>
          </p:cNvPicPr>
          <p:nvPr/>
        </p:nvPicPr>
        <p:blipFill>
          <a:blip r:embed="rId2">
            <a:duotone>
              <a:schemeClr val="accent6">
                <a:shade val="45000"/>
                <a:satMod val="135000"/>
              </a:schemeClr>
              <a:prstClr val="white"/>
            </a:duotone>
            <a:alphaModFix amt="3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sp>
        <p:nvSpPr>
          <p:cNvPr id="89089" name="Titolo 1">
            <a:extLst>
              <a:ext uri="{FF2B5EF4-FFF2-40B4-BE49-F238E27FC236}">
                <a16:creationId xmlns:a16="http://schemas.microsoft.com/office/drawing/2014/main" id="{0590CB4B-CE5B-A94D-8E9C-90BFB54DAB6C}"/>
              </a:ext>
            </a:extLst>
          </p:cNvPr>
          <p:cNvSpPr txBox="1">
            <a:spLocks noGrp="1" noChangeArrowheads="1"/>
          </p:cNvSpPr>
          <p:nvPr>
            <p:ph type="title"/>
          </p:nvPr>
        </p:nvSpPr>
        <p:spPr>
          <a:xfrm>
            <a:off x="1043552" y="115586"/>
            <a:ext cx="10104895" cy="768051"/>
          </a:xfrm>
        </p:spPr>
        <p:txBody>
          <a:bodyPr>
            <a:normAutofit/>
          </a:bodyPr>
          <a:lstStyle/>
          <a:p>
            <a:pPr algn="ctr" eaLnBrk="1" hangingPunct="1">
              <a:lnSpc>
                <a:spcPct val="100000"/>
              </a:lnSpc>
              <a:spcAft>
                <a:spcPts val="600"/>
              </a:spcAft>
              <a:defRPr/>
            </a:pPr>
            <a:r>
              <a:rPr altLang="it-IT" sz="2800" dirty="0"/>
              <a:t>Il </a:t>
            </a:r>
            <a:r>
              <a:rPr altLang="it-IT" sz="2800" dirty="0" err="1"/>
              <a:t>rapporto</a:t>
            </a:r>
            <a:r>
              <a:rPr altLang="it-IT" sz="2800" dirty="0"/>
              <a:t> OSMED in Italia</a:t>
            </a:r>
            <a:endParaRPr altLang="it-IT" sz="1800" dirty="0"/>
          </a:p>
        </p:txBody>
      </p:sp>
      <p:graphicFrame>
        <p:nvGraphicFramePr>
          <p:cNvPr id="3" name="Grafico 3">
            <a:extLst>
              <a:ext uri="{FF2B5EF4-FFF2-40B4-BE49-F238E27FC236}">
                <a16:creationId xmlns:a16="http://schemas.microsoft.com/office/drawing/2014/main" id="{C98CF71A-4C17-C944-BC39-81E3C52A4AE6}"/>
              </a:ext>
            </a:extLst>
          </p:cNvPr>
          <p:cNvGraphicFramePr/>
          <p:nvPr>
            <p:extLst>
              <p:ext uri="{D42A27DB-BD31-4B8C-83A1-F6EECF244321}">
                <p14:modId xmlns:p14="http://schemas.microsoft.com/office/powerpoint/2010/main" val="2771787532"/>
              </p:ext>
            </p:extLst>
          </p:nvPr>
        </p:nvGraphicFramePr>
        <p:xfrm>
          <a:off x="2567604" y="1700811"/>
          <a:ext cx="6984772" cy="3552828"/>
        </p:xfrm>
        <a:graphic>
          <a:graphicData uri="http://schemas.openxmlformats.org/drawingml/2006/chart">
            <c:chart xmlns:c="http://schemas.openxmlformats.org/drawingml/2006/chart" xmlns:r="http://schemas.openxmlformats.org/officeDocument/2006/relationships" r:id="rId4"/>
          </a:graphicData>
        </a:graphic>
      </p:graphicFrame>
      <p:sp>
        <p:nvSpPr>
          <p:cNvPr id="118787" name="CasellaDiTesto 4">
            <a:extLst>
              <a:ext uri="{FF2B5EF4-FFF2-40B4-BE49-F238E27FC236}">
                <a16:creationId xmlns:a16="http://schemas.microsoft.com/office/drawing/2014/main" id="{1A7B1C13-58BC-6344-A753-8B24C712640D}"/>
              </a:ext>
            </a:extLst>
          </p:cNvPr>
          <p:cNvSpPr txBox="1">
            <a:spLocks noChangeArrowheads="1"/>
          </p:cNvSpPr>
          <p:nvPr/>
        </p:nvSpPr>
        <p:spPr bwMode="auto">
          <a:xfrm>
            <a:off x="9409114" y="2636838"/>
            <a:ext cx="790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1100" b="1">
                <a:latin typeface="Century Gothic" panose="020B0502020202020204" pitchFamily="34" charset="0"/>
              </a:rPr>
              <a:t>Pazienti aderenti</a:t>
            </a:r>
          </a:p>
        </p:txBody>
      </p:sp>
      <p:sp>
        <p:nvSpPr>
          <p:cNvPr id="118788" name="CasellaDiTesto 5">
            <a:extLst>
              <a:ext uri="{FF2B5EF4-FFF2-40B4-BE49-F238E27FC236}">
                <a16:creationId xmlns:a16="http://schemas.microsoft.com/office/drawing/2014/main" id="{98C11CC9-5887-CA42-9E61-627D79BF05EF}"/>
              </a:ext>
            </a:extLst>
          </p:cNvPr>
          <p:cNvSpPr txBox="1">
            <a:spLocks noChangeArrowheads="1"/>
          </p:cNvSpPr>
          <p:nvPr/>
        </p:nvSpPr>
        <p:spPr bwMode="auto">
          <a:xfrm>
            <a:off x="9409113" y="3213101"/>
            <a:ext cx="863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1100" b="1" dirty="0">
                <a:latin typeface="Century Gothic" panose="020B0502020202020204" pitchFamily="34" charset="0"/>
              </a:rPr>
              <a:t>Pazienti non aderenti</a:t>
            </a:r>
          </a:p>
        </p:txBody>
      </p:sp>
      <p:sp>
        <p:nvSpPr>
          <p:cNvPr id="118789" name="Rettangolo 6">
            <a:extLst>
              <a:ext uri="{FF2B5EF4-FFF2-40B4-BE49-F238E27FC236}">
                <a16:creationId xmlns:a16="http://schemas.microsoft.com/office/drawing/2014/main" id="{DAA13DC7-2216-8942-8B71-B4F0DD6CC194}"/>
              </a:ext>
            </a:extLst>
          </p:cNvPr>
          <p:cNvSpPr>
            <a:spLocks noChangeArrowheads="1"/>
          </p:cNvSpPr>
          <p:nvPr/>
        </p:nvSpPr>
        <p:spPr bwMode="auto">
          <a:xfrm flipH="1">
            <a:off x="9264651" y="2708276"/>
            <a:ext cx="144463" cy="144463"/>
          </a:xfrm>
          <a:prstGeom prst="rect">
            <a:avLst/>
          </a:prstGeom>
          <a:solidFill>
            <a:srgbClr val="0096FF"/>
          </a:solidFill>
          <a:ln w="19046" cap="rnd">
            <a:solidFill>
              <a:srgbClr val="0096FF"/>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it-IT" altLang="it-IT">
              <a:solidFill>
                <a:srgbClr val="FFFFFF"/>
              </a:solidFill>
              <a:latin typeface="Century Gothic" panose="020B0502020202020204" pitchFamily="34" charset="0"/>
            </a:endParaRPr>
          </a:p>
        </p:txBody>
      </p:sp>
      <p:sp>
        <p:nvSpPr>
          <p:cNvPr id="118790" name="Rettangolo 8">
            <a:extLst>
              <a:ext uri="{FF2B5EF4-FFF2-40B4-BE49-F238E27FC236}">
                <a16:creationId xmlns:a16="http://schemas.microsoft.com/office/drawing/2014/main" id="{9F0CB231-0E5D-384E-A1EA-C1530ED41ED3}"/>
              </a:ext>
            </a:extLst>
          </p:cNvPr>
          <p:cNvSpPr>
            <a:spLocks noChangeArrowheads="1"/>
          </p:cNvSpPr>
          <p:nvPr/>
        </p:nvSpPr>
        <p:spPr bwMode="auto">
          <a:xfrm flipH="1">
            <a:off x="9264651" y="3284538"/>
            <a:ext cx="144463" cy="144462"/>
          </a:xfrm>
          <a:prstGeom prst="rect">
            <a:avLst/>
          </a:prstGeom>
          <a:solidFill>
            <a:srgbClr val="FF2F92"/>
          </a:solidFill>
          <a:ln w="19046" cap="rnd">
            <a:solidFill>
              <a:srgbClr val="FF2F92"/>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it-IT" altLang="it-IT">
              <a:solidFill>
                <a:srgbClr val="FFFFFF"/>
              </a:solidFill>
              <a:latin typeface="Century Gothic" panose="020B0502020202020204" pitchFamily="34" charset="0"/>
            </a:endParaRPr>
          </a:p>
        </p:txBody>
      </p:sp>
      <p:sp>
        <p:nvSpPr>
          <p:cNvPr id="118791" name="Ovale 9">
            <a:extLst>
              <a:ext uri="{FF2B5EF4-FFF2-40B4-BE49-F238E27FC236}">
                <a16:creationId xmlns:a16="http://schemas.microsoft.com/office/drawing/2014/main" id="{3229ACA0-26C1-B84A-A33E-5068CF006EF1}"/>
              </a:ext>
            </a:extLst>
          </p:cNvPr>
          <p:cNvSpPr>
            <a:spLocks/>
          </p:cNvSpPr>
          <p:nvPr/>
        </p:nvSpPr>
        <p:spPr bwMode="auto">
          <a:xfrm>
            <a:off x="2208214" y="5084764"/>
            <a:ext cx="1366837" cy="1081087"/>
          </a:xfrm>
          <a:custGeom>
            <a:avLst/>
            <a:gdLst>
              <a:gd name="T0" fmla="*/ 683419 w 1366835"/>
              <a:gd name="T1" fmla="*/ 0 h 1081085"/>
              <a:gd name="T2" fmla="*/ 1366837 w 1366835"/>
              <a:gd name="T3" fmla="*/ 540544 h 1081085"/>
              <a:gd name="T4" fmla="*/ 683419 w 1366835"/>
              <a:gd name="T5" fmla="*/ 1081087 h 1081085"/>
              <a:gd name="T6" fmla="*/ 0 w 1366835"/>
              <a:gd name="T7" fmla="*/ 540544 h 1081085"/>
              <a:gd name="T8" fmla="*/ 200168 w 1366835"/>
              <a:gd name="T9" fmla="*/ 158321 h 1081085"/>
              <a:gd name="T10" fmla="*/ 200168 w 1366835"/>
              <a:gd name="T11" fmla="*/ 922766 h 1081085"/>
              <a:gd name="T12" fmla="*/ 1166669 w 1366835"/>
              <a:gd name="T13" fmla="*/ 922766 h 1081085"/>
              <a:gd name="T14" fmla="*/ 1166669 w 1366835"/>
              <a:gd name="T15" fmla="*/ 158321 h 108108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00168 w 1366835"/>
              <a:gd name="T25" fmla="*/ 158321 h 1081085"/>
              <a:gd name="T26" fmla="*/ 1166667 w 1366835"/>
              <a:gd name="T27" fmla="*/ 922764 h 10810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6835" h="1081085">
                <a:moveTo>
                  <a:pt x="0" y="540543"/>
                </a:moveTo>
                <a:lnTo>
                  <a:pt x="0" y="540543"/>
                </a:lnTo>
                <a:cubicBezTo>
                  <a:pt x="0" y="839076"/>
                  <a:pt x="305976" y="1081086"/>
                  <a:pt x="683418" y="1081086"/>
                </a:cubicBezTo>
                <a:cubicBezTo>
                  <a:pt x="1060859" y="1081086"/>
                  <a:pt x="1366836" y="839076"/>
                  <a:pt x="1366836" y="540543"/>
                </a:cubicBezTo>
                <a:cubicBezTo>
                  <a:pt x="1366836" y="242009"/>
                  <a:pt x="1060859" y="0"/>
                  <a:pt x="683418" y="0"/>
                </a:cubicBezTo>
                <a:cubicBezTo>
                  <a:pt x="305976" y="0"/>
                  <a:pt x="0" y="242009"/>
                  <a:pt x="0" y="540542"/>
                </a:cubicBezTo>
                <a:lnTo>
                  <a:pt x="0" y="540543"/>
                </a:lnTo>
                <a:close/>
              </a:path>
            </a:pathLst>
          </a:custGeom>
          <a:solidFill>
            <a:srgbClr val="FFFFFF"/>
          </a:solidFill>
          <a:ln w="19046" cap="rnd">
            <a:solidFill>
              <a:schemeClr val="tx1"/>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b="1" i="1" dirty="0">
                <a:solidFill>
                  <a:srgbClr val="030809"/>
                </a:solidFill>
                <a:latin typeface="Century Gothic" panose="020B0502020202020204" pitchFamily="34" charset="0"/>
              </a:rPr>
              <a:t>45,8%</a:t>
            </a:r>
          </a:p>
        </p:txBody>
      </p:sp>
      <p:sp>
        <p:nvSpPr>
          <p:cNvPr id="118792" name="Ovale 10">
            <a:extLst>
              <a:ext uri="{FF2B5EF4-FFF2-40B4-BE49-F238E27FC236}">
                <a16:creationId xmlns:a16="http://schemas.microsoft.com/office/drawing/2014/main" id="{55388198-9F8C-214C-A212-9B8ADE90622E}"/>
              </a:ext>
            </a:extLst>
          </p:cNvPr>
          <p:cNvSpPr>
            <a:spLocks/>
          </p:cNvSpPr>
          <p:nvPr/>
        </p:nvSpPr>
        <p:spPr bwMode="auto">
          <a:xfrm>
            <a:off x="5735639" y="5157788"/>
            <a:ext cx="1368425" cy="1079500"/>
          </a:xfrm>
          <a:custGeom>
            <a:avLst/>
            <a:gdLst>
              <a:gd name="T0" fmla="*/ 684213 w 1368427"/>
              <a:gd name="T1" fmla="*/ 0 h 1079504"/>
              <a:gd name="T2" fmla="*/ 1368425 w 1368427"/>
              <a:gd name="T3" fmla="*/ 539750 h 1079504"/>
              <a:gd name="T4" fmla="*/ 684213 w 1368427"/>
              <a:gd name="T5" fmla="*/ 1079500 h 1079504"/>
              <a:gd name="T6" fmla="*/ 0 w 1368427"/>
              <a:gd name="T7" fmla="*/ 539750 h 1079504"/>
              <a:gd name="T8" fmla="*/ 200401 w 1368427"/>
              <a:gd name="T9" fmla="*/ 158089 h 1079504"/>
              <a:gd name="T10" fmla="*/ 200401 w 1368427"/>
              <a:gd name="T11" fmla="*/ 921411 h 1079504"/>
              <a:gd name="T12" fmla="*/ 1168024 w 1368427"/>
              <a:gd name="T13" fmla="*/ 921411 h 1079504"/>
              <a:gd name="T14" fmla="*/ 1168024 w 1368427"/>
              <a:gd name="T15" fmla="*/ 158089 h 107950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00401 w 1368427"/>
              <a:gd name="T25" fmla="*/ 158090 h 1079504"/>
              <a:gd name="T26" fmla="*/ 1168026 w 1368427"/>
              <a:gd name="T27" fmla="*/ 921414 h 1079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8427" h="1079504">
                <a:moveTo>
                  <a:pt x="0" y="539752"/>
                </a:moveTo>
                <a:lnTo>
                  <a:pt x="0" y="539752"/>
                </a:lnTo>
                <a:cubicBezTo>
                  <a:pt x="0" y="837848"/>
                  <a:pt x="306333" y="1079504"/>
                  <a:pt x="684214" y="1079504"/>
                </a:cubicBezTo>
                <a:cubicBezTo>
                  <a:pt x="1062094" y="1079504"/>
                  <a:pt x="1368428" y="837848"/>
                  <a:pt x="1368428" y="539752"/>
                </a:cubicBezTo>
                <a:cubicBezTo>
                  <a:pt x="1368428" y="241655"/>
                  <a:pt x="1062094" y="0"/>
                  <a:pt x="684214" y="0"/>
                </a:cubicBezTo>
                <a:cubicBezTo>
                  <a:pt x="306333" y="0"/>
                  <a:pt x="0" y="241655"/>
                  <a:pt x="0" y="539751"/>
                </a:cubicBezTo>
                <a:lnTo>
                  <a:pt x="0" y="539752"/>
                </a:lnTo>
                <a:close/>
              </a:path>
            </a:pathLst>
          </a:custGeom>
          <a:solidFill>
            <a:schemeClr val="accent6">
              <a:lumMod val="20000"/>
              <a:lumOff val="80000"/>
            </a:schemeClr>
          </a:solidFill>
          <a:ln w="19046" cap="rnd">
            <a:solidFill>
              <a:srgbClr val="0070C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b="1" i="1" dirty="0">
                <a:solidFill>
                  <a:srgbClr val="030809"/>
                </a:solidFill>
                <a:latin typeface="Century Gothic" panose="020B0502020202020204" pitchFamily="34" charset="0"/>
              </a:rPr>
              <a:t>50%</a:t>
            </a:r>
          </a:p>
        </p:txBody>
      </p:sp>
      <p:sp>
        <p:nvSpPr>
          <p:cNvPr id="118793" name="CasellaDiTesto 11">
            <a:extLst>
              <a:ext uri="{FF2B5EF4-FFF2-40B4-BE49-F238E27FC236}">
                <a16:creationId xmlns:a16="http://schemas.microsoft.com/office/drawing/2014/main" id="{36309BB5-2678-6C45-B974-AB2D9F80A229}"/>
              </a:ext>
            </a:extLst>
          </p:cNvPr>
          <p:cNvSpPr txBox="1">
            <a:spLocks noChangeArrowheads="1"/>
          </p:cNvSpPr>
          <p:nvPr/>
        </p:nvSpPr>
        <p:spPr bwMode="auto">
          <a:xfrm>
            <a:off x="3579813" y="5445126"/>
            <a:ext cx="172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1200" b="1">
                <a:latin typeface="Century Gothic" panose="020B0502020202020204" pitchFamily="34" charset="0"/>
              </a:rPr>
              <a:t>Numero medio dei pazienti aderenti</a:t>
            </a:r>
          </a:p>
        </p:txBody>
      </p:sp>
      <p:sp>
        <p:nvSpPr>
          <p:cNvPr id="118794" name="CasellaDiTesto 12">
            <a:extLst>
              <a:ext uri="{FF2B5EF4-FFF2-40B4-BE49-F238E27FC236}">
                <a16:creationId xmlns:a16="http://schemas.microsoft.com/office/drawing/2014/main" id="{694247C1-0766-8842-96ED-94E882273291}"/>
              </a:ext>
            </a:extLst>
          </p:cNvPr>
          <p:cNvSpPr txBox="1">
            <a:spLocks noChangeArrowheads="1"/>
          </p:cNvSpPr>
          <p:nvPr/>
        </p:nvSpPr>
        <p:spPr bwMode="auto">
          <a:xfrm>
            <a:off x="7223125" y="5394326"/>
            <a:ext cx="2592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1200" b="1">
                <a:latin typeface="Century Gothic" panose="020B0502020202020204" pitchFamily="34" charset="0"/>
              </a:rPr>
              <a:t>Valore superato solo dagli antipertensivi e antidiabetici</a:t>
            </a:r>
          </a:p>
        </p:txBody>
      </p:sp>
      <p:sp>
        <p:nvSpPr>
          <p:cNvPr id="118795" name="CasellaDiTesto 1">
            <a:extLst>
              <a:ext uri="{FF2B5EF4-FFF2-40B4-BE49-F238E27FC236}">
                <a16:creationId xmlns:a16="http://schemas.microsoft.com/office/drawing/2014/main" id="{84A84D54-C384-5340-9375-EA5C0A708C6B}"/>
              </a:ext>
            </a:extLst>
          </p:cNvPr>
          <p:cNvSpPr txBox="1">
            <a:spLocks noChangeArrowheads="1"/>
          </p:cNvSpPr>
          <p:nvPr/>
        </p:nvSpPr>
        <p:spPr bwMode="auto">
          <a:xfrm>
            <a:off x="7716838" y="6465415"/>
            <a:ext cx="4248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a:r>
              <a:rPr lang="it-IT" altLang="it-IT" sz="1200" dirty="0">
                <a:solidFill>
                  <a:schemeClr val="tx2"/>
                </a:solidFill>
                <a:latin typeface="Century Gothic" panose="020B0502020202020204" pitchFamily="34" charset="0"/>
              </a:rPr>
              <a:t>Rapporto </a:t>
            </a:r>
            <a:r>
              <a:rPr lang="it-IT" altLang="it-IT" sz="1200" dirty="0" err="1">
                <a:solidFill>
                  <a:schemeClr val="tx2"/>
                </a:solidFill>
                <a:latin typeface="Century Gothic" panose="020B0502020202020204" pitchFamily="34" charset="0"/>
              </a:rPr>
              <a:t>Osmed</a:t>
            </a:r>
            <a:r>
              <a:rPr lang="it-IT" altLang="it-IT" sz="1200" dirty="0">
                <a:solidFill>
                  <a:schemeClr val="tx2"/>
                </a:solidFill>
                <a:latin typeface="Century Gothic" panose="020B0502020202020204" pitchFamily="34" charset="0"/>
              </a:rPr>
              <a:t>-AIFA - 2014</a:t>
            </a:r>
          </a:p>
        </p:txBody>
      </p:sp>
      <p:sp>
        <p:nvSpPr>
          <p:cNvPr id="2" name="CasellaDiTesto 1">
            <a:extLst>
              <a:ext uri="{FF2B5EF4-FFF2-40B4-BE49-F238E27FC236}">
                <a16:creationId xmlns:a16="http://schemas.microsoft.com/office/drawing/2014/main" id="{51E9BDEC-B526-BE4A-93AB-B5085DD3146D}"/>
              </a:ext>
            </a:extLst>
          </p:cNvPr>
          <p:cNvSpPr txBox="1"/>
          <p:nvPr/>
        </p:nvSpPr>
        <p:spPr>
          <a:xfrm>
            <a:off x="824476" y="951611"/>
            <a:ext cx="10543045" cy="584775"/>
          </a:xfrm>
          <a:prstGeom prst="rect">
            <a:avLst/>
          </a:prstGeom>
          <a:noFill/>
        </p:spPr>
        <p:txBody>
          <a:bodyPr wrap="square" rtlCol="0">
            <a:spAutoFit/>
          </a:bodyPr>
          <a:lstStyle/>
          <a:p>
            <a:pPr algn="ctr"/>
            <a:r>
              <a:rPr lang="it-IT" altLang="it-IT" dirty="0"/>
              <a:t>Dalle analisi emerge come meno della metà dei pazienti segue le prescrizioni</a:t>
            </a:r>
          </a:p>
          <a:p>
            <a:pPr algn="ctr"/>
            <a:r>
              <a:rPr lang="it-IT" sz="1400" dirty="0">
                <a:solidFill>
                  <a:schemeClr val="tx2"/>
                </a:solidFill>
              </a:rPr>
              <a:t>L’OSMED considera aderente il paziente che assume il farmaco per l’80% delle giornate di terapia</a:t>
            </a:r>
          </a:p>
        </p:txBody>
      </p:sp>
    </p:spTree>
    <p:extLst>
      <p:ext uri="{BB962C8B-B14F-4D97-AF65-F5344CB8AC3E}">
        <p14:creationId xmlns:p14="http://schemas.microsoft.com/office/powerpoint/2010/main" val="262484751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9FF29C04-CDD9-C340-AE8B-11B66876FB84}"/>
              </a:ext>
            </a:extLst>
          </p:cNvPr>
          <p:cNvPicPr>
            <a:picLocks noChangeAspect="1"/>
          </p:cNvPicPr>
          <p:nvPr/>
        </p:nvPicPr>
        <p:blipFill>
          <a:blip r:embed="rId3">
            <a:duotone>
              <a:schemeClr val="accent6">
                <a:shade val="45000"/>
                <a:satMod val="135000"/>
              </a:schemeClr>
              <a:prstClr val="white"/>
            </a:duotone>
            <a:alphaModFix amt="3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sp>
        <p:nvSpPr>
          <p:cNvPr id="119809" name="Titolo 14">
            <a:extLst>
              <a:ext uri="{FF2B5EF4-FFF2-40B4-BE49-F238E27FC236}">
                <a16:creationId xmlns:a16="http://schemas.microsoft.com/office/drawing/2014/main" id="{A3F680C8-6FB9-5642-BF2B-209563CD3C70}"/>
              </a:ext>
            </a:extLst>
          </p:cNvPr>
          <p:cNvSpPr>
            <a:spLocks noChangeArrowheads="1"/>
          </p:cNvSpPr>
          <p:nvPr/>
        </p:nvSpPr>
        <p:spPr bwMode="auto">
          <a:xfrm>
            <a:off x="1491738" y="278659"/>
            <a:ext cx="9208524" cy="109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sz="2000" dirty="0">
                <a:solidFill>
                  <a:srgbClr val="000000"/>
                </a:solidFill>
                <a:latin typeface="+mn-lt"/>
                <a:ea typeface="ＭＳ Ｐゴシック" panose="020B0600070205080204" pitchFamily="34" charset="-128"/>
                <a:cs typeface="Arial" panose="020B0604020202020204" pitchFamily="34" charset="0"/>
              </a:rPr>
              <a:t>ADERENZA AL TRATTAMENTO</a:t>
            </a:r>
          </a:p>
          <a:p>
            <a:pPr algn="ctr" eaLnBrk="1" hangingPunct="1"/>
            <a:r>
              <a:rPr lang="it-IT" altLang="it-IT" sz="2400" dirty="0">
                <a:solidFill>
                  <a:srgbClr val="000000"/>
                </a:solidFill>
                <a:latin typeface="+mn-lt"/>
                <a:ea typeface="ＭＳ Ｐゴシック" panose="020B0600070205080204" pitchFamily="34" charset="-128"/>
                <a:cs typeface="Arial" panose="020B0604020202020204" pitchFamily="34" charset="0"/>
              </a:rPr>
              <a:t>IL NUMERO DI TERAPIE CONCOMITANTI COME FATTORE CONDIZIONANTE</a:t>
            </a:r>
          </a:p>
        </p:txBody>
      </p:sp>
      <p:pic>
        <p:nvPicPr>
          <p:cNvPr id="119810" name="Immagine 20">
            <a:extLst>
              <a:ext uri="{FF2B5EF4-FFF2-40B4-BE49-F238E27FC236}">
                <a16:creationId xmlns:a16="http://schemas.microsoft.com/office/drawing/2014/main" id="{31F73EDA-9030-814F-BD2B-95AAD154383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19298" y="2016893"/>
            <a:ext cx="9153403" cy="338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itolo 3">
            <a:extLst>
              <a:ext uri="{FF2B5EF4-FFF2-40B4-BE49-F238E27FC236}">
                <a16:creationId xmlns:a16="http://schemas.microsoft.com/office/drawing/2014/main" id="{44B62ECC-6718-8C4D-BA78-73AE1245953B}"/>
              </a:ext>
            </a:extLst>
          </p:cNvPr>
          <p:cNvSpPr txBox="1">
            <a:spLocks noChangeArrowheads="1"/>
          </p:cNvSpPr>
          <p:nvPr/>
        </p:nvSpPr>
        <p:spPr bwMode="auto">
          <a:xfrm>
            <a:off x="5383161" y="6154494"/>
            <a:ext cx="6591044" cy="62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339725">
              <a:defRPr>
                <a:solidFill>
                  <a:schemeClr val="tx1"/>
                </a:solidFill>
                <a:latin typeface="Calibri" panose="020F0502020204030204" pitchFamily="34" charset="0"/>
              </a:defRPr>
            </a:lvl1pPr>
            <a:lvl2pPr marL="742950" indent="-285750" defTabSz="339725">
              <a:defRPr>
                <a:solidFill>
                  <a:schemeClr val="tx1"/>
                </a:solidFill>
                <a:latin typeface="Calibri" panose="020F0502020204030204" pitchFamily="34" charset="0"/>
              </a:defRPr>
            </a:lvl2pPr>
            <a:lvl3pPr marL="1143000" indent="-228600" defTabSz="339725">
              <a:defRPr>
                <a:solidFill>
                  <a:schemeClr val="tx1"/>
                </a:solidFill>
                <a:latin typeface="Calibri" panose="020F0502020204030204" pitchFamily="34" charset="0"/>
              </a:defRPr>
            </a:lvl3pPr>
            <a:lvl4pPr marL="1600200" indent="-228600" defTabSz="339725">
              <a:defRPr>
                <a:solidFill>
                  <a:schemeClr val="tx1"/>
                </a:solidFill>
                <a:latin typeface="Calibri" panose="020F0502020204030204" pitchFamily="34" charset="0"/>
              </a:defRPr>
            </a:lvl4pPr>
            <a:lvl5pPr marL="2057400" indent="-228600" defTabSz="339725">
              <a:defRPr>
                <a:solidFill>
                  <a:schemeClr val="tx1"/>
                </a:solidFill>
                <a:latin typeface="Calibri" panose="020F0502020204030204" pitchFamily="34" charset="0"/>
              </a:defRPr>
            </a:lvl5pPr>
            <a:lvl6pPr marL="2514600" indent="-228600" defTabSz="339725" eaLnBrk="0" fontAlgn="base" hangingPunct="0">
              <a:spcBef>
                <a:spcPct val="0"/>
              </a:spcBef>
              <a:spcAft>
                <a:spcPct val="0"/>
              </a:spcAft>
              <a:defRPr>
                <a:solidFill>
                  <a:schemeClr val="tx1"/>
                </a:solidFill>
                <a:latin typeface="Calibri" panose="020F0502020204030204" pitchFamily="34" charset="0"/>
              </a:defRPr>
            </a:lvl6pPr>
            <a:lvl7pPr marL="2971800" indent="-228600" defTabSz="339725" eaLnBrk="0" fontAlgn="base" hangingPunct="0">
              <a:spcBef>
                <a:spcPct val="0"/>
              </a:spcBef>
              <a:spcAft>
                <a:spcPct val="0"/>
              </a:spcAft>
              <a:defRPr>
                <a:solidFill>
                  <a:schemeClr val="tx1"/>
                </a:solidFill>
                <a:latin typeface="Calibri" panose="020F0502020204030204" pitchFamily="34" charset="0"/>
              </a:defRPr>
            </a:lvl7pPr>
            <a:lvl8pPr marL="3429000" indent="-228600" defTabSz="339725" eaLnBrk="0" fontAlgn="base" hangingPunct="0">
              <a:spcBef>
                <a:spcPct val="0"/>
              </a:spcBef>
              <a:spcAft>
                <a:spcPct val="0"/>
              </a:spcAft>
              <a:defRPr>
                <a:solidFill>
                  <a:schemeClr val="tx1"/>
                </a:solidFill>
                <a:latin typeface="Calibri" panose="020F0502020204030204" pitchFamily="34" charset="0"/>
              </a:defRPr>
            </a:lvl8pPr>
            <a:lvl9pPr marL="3886200" indent="-228600" defTabSz="339725"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it-IT" altLang="it-IT" sz="1200" dirty="0" err="1">
                <a:solidFill>
                  <a:schemeClr val="tx2"/>
                </a:solidFill>
                <a:latin typeface="+mn-lt"/>
                <a:ea typeface="ＭＳ Ｐゴシック" panose="020B0600070205080204" pitchFamily="34" charset="-128"/>
                <a:cs typeface="Arial" panose="020B0604020202020204" pitchFamily="34" charset="0"/>
              </a:rPr>
              <a:t>Onder</a:t>
            </a:r>
            <a:r>
              <a:rPr lang="it-IT" altLang="it-IT" sz="1200" dirty="0">
                <a:solidFill>
                  <a:schemeClr val="tx2"/>
                </a:solidFill>
                <a:latin typeface="+mn-lt"/>
                <a:ea typeface="ＭＳ Ｐゴシック" panose="020B0600070205080204" pitchFamily="34" charset="-128"/>
                <a:cs typeface="Arial" panose="020B0604020202020204" pitchFamily="34" charset="0"/>
              </a:rPr>
              <a:t> G. Advanced Age and </a:t>
            </a:r>
            <a:r>
              <a:rPr lang="it-IT" altLang="it-IT" sz="1200" dirty="0" err="1">
                <a:solidFill>
                  <a:schemeClr val="tx2"/>
                </a:solidFill>
                <a:latin typeface="+mn-lt"/>
                <a:ea typeface="ＭＳ Ｐゴシック" panose="020B0600070205080204" pitchFamily="34" charset="-128"/>
                <a:cs typeface="Arial" panose="020B0604020202020204" pitchFamily="34" charset="0"/>
              </a:rPr>
              <a:t>Medication</a:t>
            </a:r>
            <a:r>
              <a:rPr lang="it-IT" altLang="it-IT" sz="1200" dirty="0">
                <a:solidFill>
                  <a:schemeClr val="tx2"/>
                </a:solidFill>
                <a:latin typeface="+mn-lt"/>
                <a:ea typeface="ＭＳ Ｐゴシック" panose="020B0600070205080204" pitchFamily="34" charset="-128"/>
                <a:cs typeface="Arial" panose="020B0604020202020204" pitchFamily="34" charset="0"/>
              </a:rPr>
              <a:t> </a:t>
            </a:r>
            <a:r>
              <a:rPr lang="it-IT" altLang="it-IT" sz="1200" dirty="0" err="1">
                <a:solidFill>
                  <a:schemeClr val="tx2"/>
                </a:solidFill>
                <a:latin typeface="+mn-lt"/>
                <a:ea typeface="ＭＳ Ｐゴシック" panose="020B0600070205080204" pitchFamily="34" charset="-128"/>
                <a:cs typeface="Arial" panose="020B0604020202020204" pitchFamily="34" charset="0"/>
              </a:rPr>
              <a:t>Prescription</a:t>
            </a:r>
            <a:r>
              <a:rPr lang="it-IT" altLang="it-IT" sz="1200" dirty="0">
                <a:solidFill>
                  <a:schemeClr val="tx2"/>
                </a:solidFill>
                <a:latin typeface="+mn-lt"/>
                <a:ea typeface="ＭＳ Ｐゴシック" panose="020B0600070205080204" pitchFamily="34" charset="-128"/>
                <a:cs typeface="Arial" panose="020B0604020202020204" pitchFamily="34" charset="0"/>
              </a:rPr>
              <a:t>: More </a:t>
            </a:r>
            <a:r>
              <a:rPr lang="it-IT" altLang="it-IT" sz="1200" dirty="0" err="1">
                <a:solidFill>
                  <a:schemeClr val="tx2"/>
                </a:solidFill>
                <a:latin typeface="+mn-lt"/>
                <a:ea typeface="ＭＳ Ｐゴシック" panose="020B0600070205080204" pitchFamily="34" charset="-128"/>
                <a:cs typeface="Arial" panose="020B0604020202020204" pitchFamily="34" charset="0"/>
              </a:rPr>
              <a:t>Years</a:t>
            </a:r>
            <a:r>
              <a:rPr lang="it-IT" altLang="it-IT" sz="1200" dirty="0">
                <a:solidFill>
                  <a:schemeClr val="tx2"/>
                </a:solidFill>
                <a:latin typeface="+mn-lt"/>
                <a:ea typeface="ＭＳ Ｐゴシック" panose="020B0600070205080204" pitchFamily="34" charset="-128"/>
                <a:cs typeface="Arial" panose="020B0604020202020204" pitchFamily="34" charset="0"/>
              </a:rPr>
              <a:t>, </a:t>
            </a:r>
            <a:r>
              <a:rPr lang="it-IT" altLang="it-IT" sz="1200" dirty="0" err="1">
                <a:solidFill>
                  <a:schemeClr val="tx2"/>
                </a:solidFill>
                <a:latin typeface="+mn-lt"/>
                <a:ea typeface="ＭＳ Ｐゴシック" panose="020B0600070205080204" pitchFamily="34" charset="-128"/>
                <a:cs typeface="Arial" panose="020B0604020202020204" pitchFamily="34" charset="0"/>
              </a:rPr>
              <a:t>Less</a:t>
            </a:r>
            <a:r>
              <a:rPr lang="it-IT" altLang="it-IT" sz="1200" dirty="0">
                <a:solidFill>
                  <a:schemeClr val="tx2"/>
                </a:solidFill>
                <a:latin typeface="+mn-lt"/>
                <a:ea typeface="ＭＳ Ｐゴシック" panose="020B0600070205080204" pitchFamily="34" charset="-128"/>
                <a:cs typeface="Arial" panose="020B0604020202020204" pitchFamily="34" charset="0"/>
              </a:rPr>
              <a:t> </a:t>
            </a:r>
            <a:r>
              <a:rPr lang="it-IT" altLang="it-IT" sz="1200" dirty="0" err="1">
                <a:solidFill>
                  <a:schemeClr val="tx2"/>
                </a:solidFill>
                <a:latin typeface="+mn-lt"/>
                <a:ea typeface="ＭＳ Ｐゴシック" panose="020B0600070205080204" pitchFamily="34" charset="-128"/>
                <a:cs typeface="Arial" panose="020B0604020202020204" pitchFamily="34" charset="0"/>
              </a:rPr>
              <a:t>Medications</a:t>
            </a:r>
            <a:r>
              <a:rPr lang="it-IT" altLang="it-IT" sz="1200" dirty="0">
                <a:solidFill>
                  <a:schemeClr val="tx2"/>
                </a:solidFill>
                <a:latin typeface="+mn-lt"/>
                <a:ea typeface="ＭＳ Ｐゴシック" panose="020B0600070205080204" pitchFamily="34" charset="-128"/>
                <a:cs typeface="Arial" panose="020B0604020202020204" pitchFamily="34" charset="0"/>
              </a:rPr>
              <a:t>? A Nationwide Report From the </a:t>
            </a:r>
            <a:r>
              <a:rPr lang="it-IT" altLang="it-IT" sz="1200" dirty="0" err="1">
                <a:solidFill>
                  <a:schemeClr val="tx2"/>
                </a:solidFill>
                <a:latin typeface="+mn-lt"/>
                <a:ea typeface="ＭＳ Ｐゴシック" panose="020B0600070205080204" pitchFamily="34" charset="-128"/>
                <a:cs typeface="Arial" panose="020B0604020202020204" pitchFamily="34" charset="0"/>
              </a:rPr>
              <a:t>Italian</a:t>
            </a:r>
            <a:r>
              <a:rPr lang="it-IT" altLang="it-IT" sz="1200" dirty="0">
                <a:solidFill>
                  <a:schemeClr val="tx2"/>
                </a:solidFill>
                <a:latin typeface="+mn-lt"/>
                <a:ea typeface="ＭＳ Ｐゴシック" panose="020B0600070205080204" pitchFamily="34" charset="-128"/>
                <a:cs typeface="Arial" panose="020B0604020202020204" pitchFamily="34" charset="0"/>
              </a:rPr>
              <a:t> </a:t>
            </a:r>
            <a:r>
              <a:rPr lang="it-IT" altLang="it-IT" sz="1200" dirty="0" err="1">
                <a:solidFill>
                  <a:schemeClr val="tx2"/>
                </a:solidFill>
                <a:latin typeface="+mn-lt"/>
                <a:ea typeface="ＭＳ Ｐゴシック" panose="020B0600070205080204" pitchFamily="34" charset="-128"/>
                <a:cs typeface="Arial" panose="020B0604020202020204" pitchFamily="34" charset="0"/>
              </a:rPr>
              <a:t>Medicines</a:t>
            </a:r>
            <a:r>
              <a:rPr lang="it-IT" altLang="it-IT" sz="1200" dirty="0">
                <a:solidFill>
                  <a:schemeClr val="tx2"/>
                </a:solidFill>
                <a:latin typeface="+mn-lt"/>
                <a:ea typeface="ＭＳ Ｐゴシック" panose="020B0600070205080204" pitchFamily="34" charset="-128"/>
                <a:cs typeface="Arial" panose="020B0604020202020204" pitchFamily="34" charset="0"/>
              </a:rPr>
              <a:t> Agency. JAMDA 2015.</a:t>
            </a:r>
          </a:p>
        </p:txBody>
      </p:sp>
    </p:spTree>
    <p:extLst>
      <p:ext uri="{BB962C8B-B14F-4D97-AF65-F5344CB8AC3E}">
        <p14:creationId xmlns:p14="http://schemas.microsoft.com/office/powerpoint/2010/main" val="3285487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CasellaDiTesto 1">
            <a:extLst>
              <a:ext uri="{FF2B5EF4-FFF2-40B4-BE49-F238E27FC236}">
                <a16:creationId xmlns:a16="http://schemas.microsoft.com/office/drawing/2014/main" id="{CC3534BA-85D7-F84F-B0C4-89DD2437FE70}"/>
              </a:ext>
            </a:extLst>
          </p:cNvPr>
          <p:cNvSpPr txBox="1">
            <a:spLocks noChangeArrowheads="1"/>
          </p:cNvSpPr>
          <p:nvPr/>
        </p:nvSpPr>
        <p:spPr bwMode="auto">
          <a:xfrm>
            <a:off x="907819" y="1331023"/>
            <a:ext cx="11284181" cy="342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dirty="0">
                <a:latin typeface="Century Gothic" panose="020B0502020202020204" pitchFamily="34" charset="0"/>
              </a:rPr>
              <a:t>L’I-MUR (Medicine Use </a:t>
            </a:r>
            <a:r>
              <a:rPr lang="it-IT" altLang="it-IT" dirty="0" err="1">
                <a:latin typeface="Century Gothic" panose="020B0502020202020204" pitchFamily="34" charset="0"/>
              </a:rPr>
              <a:t>Review</a:t>
            </a:r>
            <a:r>
              <a:rPr lang="it-IT" altLang="it-IT" dirty="0">
                <a:latin typeface="Century Gothic" panose="020B0502020202020204" pitchFamily="34" charset="0"/>
              </a:rPr>
              <a:t>) è la prestazione resa dal</a:t>
            </a:r>
            <a:r>
              <a:rPr lang="it-IT" altLang="it-IT" b="1" dirty="0">
                <a:latin typeface="Century Gothic" panose="020B0502020202020204" pitchFamily="34" charset="0"/>
              </a:rPr>
              <a:t> farmacista </a:t>
            </a:r>
            <a:r>
              <a:rPr lang="it-IT" altLang="it-IT" dirty="0">
                <a:latin typeface="Century Gothic" panose="020B0502020202020204" pitchFamily="34" charset="0"/>
              </a:rPr>
              <a:t>per migliorare la comprensione dell’</a:t>
            </a:r>
            <a:r>
              <a:rPr lang="it-IT" altLang="it-IT" u="sng" dirty="0">
                <a:latin typeface="Century Gothic" panose="020B0502020202020204" pitchFamily="34" charset="0"/>
              </a:rPr>
              <a:t>uso dei medicinali </a:t>
            </a:r>
            <a:r>
              <a:rPr lang="it-IT" altLang="it-IT" dirty="0">
                <a:latin typeface="Century Gothic" panose="020B0502020202020204" pitchFamily="34" charset="0"/>
              </a:rPr>
              <a:t>da parte del paziente e l’</a:t>
            </a:r>
            <a:r>
              <a:rPr lang="it-IT" altLang="it-IT" u="sng" dirty="0">
                <a:latin typeface="Century Gothic" panose="020B0502020202020204" pitchFamily="34" charset="0"/>
              </a:rPr>
              <a:t>aderenza alla terapia </a:t>
            </a:r>
          </a:p>
          <a:p>
            <a:pPr algn="ctr" eaLnBrk="1"/>
            <a:endParaRPr lang="it-IT" altLang="it-IT" dirty="0">
              <a:latin typeface="Century Gothic" panose="020B0502020202020204" pitchFamily="34" charset="0"/>
            </a:endParaRPr>
          </a:p>
          <a:p>
            <a:pPr algn="ctr" eaLnBrk="1"/>
            <a:endParaRPr lang="it-IT" altLang="it-IT" sz="1600" dirty="0">
              <a:latin typeface="Century Gothic" panose="020B0502020202020204" pitchFamily="34" charset="0"/>
            </a:endParaRPr>
          </a:p>
          <a:p>
            <a:pPr marL="285750" indent="-285750" eaLnBrk="1">
              <a:lnSpc>
                <a:spcPct val="150000"/>
              </a:lnSpc>
              <a:buSzPct val="100000"/>
              <a:buFont typeface="Wingdings" pitchFamily="2" charset="2"/>
              <a:buChar char="ü"/>
            </a:pPr>
            <a:r>
              <a:rPr lang="it-IT" altLang="it-IT" sz="1600" b="1" dirty="0">
                <a:latin typeface="Century Gothic" panose="020B0502020202020204" pitchFamily="34" charset="0"/>
              </a:rPr>
              <a:t>aumento dell’aderenza alla terapia del 40% a sei mesi</a:t>
            </a:r>
          </a:p>
          <a:p>
            <a:pPr marL="285750" indent="-285750" eaLnBrk="1">
              <a:lnSpc>
                <a:spcPct val="150000"/>
              </a:lnSpc>
              <a:buSzPct val="100000"/>
              <a:buFont typeface="Wingdings" pitchFamily="2" charset="2"/>
              <a:buChar char="ü"/>
            </a:pPr>
            <a:r>
              <a:rPr lang="it-IT" altLang="it-IT" sz="1600" dirty="0">
                <a:latin typeface="Century Gothic" panose="020B0502020202020204" pitchFamily="34" charset="0"/>
              </a:rPr>
              <a:t>aumento del numero dei pazienti con </a:t>
            </a:r>
            <a:r>
              <a:rPr lang="it-IT" altLang="it-IT" sz="1600" b="1" dirty="0">
                <a:latin typeface="Century Gothic" panose="020B0502020202020204" pitchFamily="34" charset="0"/>
              </a:rPr>
              <a:t>asma controllata in media del 25%</a:t>
            </a:r>
          </a:p>
          <a:p>
            <a:pPr marL="285750" indent="-285750" eaLnBrk="1">
              <a:lnSpc>
                <a:spcPct val="150000"/>
              </a:lnSpc>
              <a:buSzPct val="100000"/>
              <a:buFont typeface="Wingdings" pitchFamily="2" charset="2"/>
              <a:buChar char="ü"/>
            </a:pPr>
            <a:r>
              <a:rPr lang="it-IT" altLang="it-IT" sz="1600" dirty="0">
                <a:latin typeface="Century Gothic" panose="020B0502020202020204" pitchFamily="34" charset="0"/>
              </a:rPr>
              <a:t>l’intervento del farmacista è costo efficace, richiede cioè un investimento inferiore al risparmio che può determinare.</a:t>
            </a:r>
            <a:r>
              <a:rPr lang="it-IT" altLang="it-IT" dirty="0">
                <a:latin typeface="Century Gothic" panose="020B0502020202020204" pitchFamily="34" charset="0"/>
              </a:rPr>
              <a:t/>
            </a:r>
            <a:br>
              <a:rPr lang="it-IT" altLang="it-IT" dirty="0">
                <a:latin typeface="Century Gothic" panose="020B0502020202020204" pitchFamily="34" charset="0"/>
              </a:rPr>
            </a:br>
            <a:r>
              <a:rPr lang="it-IT" altLang="it-IT" dirty="0">
                <a:latin typeface="Century Gothic" panose="020B0502020202020204" pitchFamily="34" charset="0"/>
              </a:rPr>
              <a:t/>
            </a:r>
            <a:br>
              <a:rPr lang="it-IT" altLang="it-IT" dirty="0">
                <a:latin typeface="Century Gothic" panose="020B0502020202020204" pitchFamily="34" charset="0"/>
              </a:rPr>
            </a:br>
            <a:endParaRPr lang="it-IT" altLang="it-IT" dirty="0">
              <a:latin typeface="Century Gothic" panose="020B0502020202020204" pitchFamily="34" charset="0"/>
            </a:endParaRPr>
          </a:p>
        </p:txBody>
      </p:sp>
      <p:sp>
        <p:nvSpPr>
          <p:cNvPr id="121860" name="CasellaDiTesto 4">
            <a:extLst>
              <a:ext uri="{FF2B5EF4-FFF2-40B4-BE49-F238E27FC236}">
                <a16:creationId xmlns:a16="http://schemas.microsoft.com/office/drawing/2014/main" id="{9BE459B6-25F5-C042-A586-BB85F0688528}"/>
              </a:ext>
            </a:extLst>
          </p:cNvPr>
          <p:cNvSpPr txBox="1">
            <a:spLocks noChangeArrowheads="1"/>
          </p:cNvSpPr>
          <p:nvPr/>
        </p:nvSpPr>
        <p:spPr bwMode="auto">
          <a:xfrm>
            <a:off x="1194916" y="4989763"/>
            <a:ext cx="38919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en-US" altLang="it-IT" sz="1200" i="1" dirty="0">
                <a:solidFill>
                  <a:schemeClr val="tx2"/>
                </a:solidFill>
                <a:latin typeface="Century Gothic" panose="020B0502020202020204" pitchFamily="34" charset="0"/>
              </a:rPr>
              <a:t>"A cluster </a:t>
            </a:r>
            <a:r>
              <a:rPr lang="en-US" altLang="it-IT" sz="1200" i="1" dirty="0" err="1">
                <a:solidFill>
                  <a:schemeClr val="tx2"/>
                </a:solidFill>
                <a:latin typeface="Century Gothic" panose="020B0502020202020204" pitchFamily="34" charset="0"/>
              </a:rPr>
              <a:t>randomised</a:t>
            </a:r>
            <a:r>
              <a:rPr lang="en-US" altLang="it-IT" sz="1200" i="1" dirty="0">
                <a:solidFill>
                  <a:schemeClr val="tx2"/>
                </a:solidFill>
                <a:latin typeface="Century Gothic" panose="020B0502020202020204" pitchFamily="34" charset="0"/>
              </a:rPr>
              <a:t> control trial to evaluate the effectiveness and cost-effectiveness of the Italian medicines use review (I-MUR) for asthma patients"</a:t>
            </a:r>
            <a:endParaRPr lang="it-IT" altLang="it-IT" sz="1200" i="1" dirty="0">
              <a:solidFill>
                <a:schemeClr val="tx2"/>
              </a:solidFill>
              <a:latin typeface="Century Gothic" panose="020B0502020202020204" pitchFamily="34" charset="0"/>
            </a:endParaRPr>
          </a:p>
        </p:txBody>
      </p:sp>
      <p:sp>
        <p:nvSpPr>
          <p:cNvPr id="2" name="CasellaDiTesto 1">
            <a:extLst>
              <a:ext uri="{FF2B5EF4-FFF2-40B4-BE49-F238E27FC236}">
                <a16:creationId xmlns:a16="http://schemas.microsoft.com/office/drawing/2014/main" id="{6FE9FAE5-337E-4A4A-B070-380A0A3866AD}"/>
              </a:ext>
            </a:extLst>
          </p:cNvPr>
          <p:cNvSpPr txBox="1"/>
          <p:nvPr/>
        </p:nvSpPr>
        <p:spPr>
          <a:xfrm>
            <a:off x="6577781" y="0"/>
            <a:ext cx="5131136" cy="1323439"/>
          </a:xfrm>
          <a:prstGeom prst="rect">
            <a:avLst/>
          </a:prstGeom>
          <a:noFill/>
        </p:spPr>
        <p:txBody>
          <a:bodyPr wrap="square" rtlCol="0">
            <a:spAutoFit/>
          </a:bodyPr>
          <a:lstStyle/>
          <a:p>
            <a:pPr algn="ctr"/>
            <a:r>
              <a:rPr lang="it-IT" altLang="it-IT" sz="2400" dirty="0">
                <a:latin typeface="Century Gothic" panose="020B0502020202020204" pitchFamily="34" charset="0"/>
              </a:rPr>
              <a:t> </a:t>
            </a:r>
            <a:r>
              <a:rPr lang="it-IT" altLang="it-IT" sz="2000" dirty="0">
                <a:latin typeface="Century Gothic" panose="020B0502020202020204" pitchFamily="34" charset="0"/>
              </a:rPr>
              <a:t>ADERENZA: </a:t>
            </a:r>
            <a:endParaRPr lang="it-IT" altLang="it-IT" sz="2400" dirty="0">
              <a:latin typeface="Century Gothic" panose="020B0502020202020204" pitchFamily="34" charset="0"/>
            </a:endParaRPr>
          </a:p>
          <a:p>
            <a:pPr algn="ctr"/>
            <a:r>
              <a:rPr lang="it-IT" altLang="it-IT" sz="2800" dirty="0">
                <a:latin typeface="Century Gothic" panose="020B0502020202020204" pitchFamily="34" charset="0"/>
              </a:rPr>
              <a:t>RUOLO DEL FARMACISTA </a:t>
            </a:r>
          </a:p>
          <a:p>
            <a:pPr algn="ctr"/>
            <a:r>
              <a:rPr lang="it-IT" altLang="it-IT" sz="2800" dirty="0">
                <a:latin typeface="Century Gothic" panose="020B0502020202020204" pitchFamily="34" charset="0"/>
              </a:rPr>
              <a:t>PROGETTO I-MUR</a:t>
            </a:r>
            <a:endParaRPr lang="it-IT" sz="2800" dirty="0"/>
          </a:p>
        </p:txBody>
      </p:sp>
      <p:cxnSp>
        <p:nvCxnSpPr>
          <p:cNvPr id="4" name="Connettore 2 3">
            <a:extLst>
              <a:ext uri="{FF2B5EF4-FFF2-40B4-BE49-F238E27FC236}">
                <a16:creationId xmlns:a16="http://schemas.microsoft.com/office/drawing/2014/main" id="{9C0AA0B8-C28D-E04A-B58D-9EC5545C50A4}"/>
              </a:ext>
            </a:extLst>
          </p:cNvPr>
          <p:cNvCxnSpPr/>
          <p:nvPr/>
        </p:nvCxnSpPr>
        <p:spPr>
          <a:xfrm>
            <a:off x="6577781" y="1932043"/>
            <a:ext cx="0" cy="56043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7" name="Immagine 2"/>
          <p:cNvPicPr>
            <a:picLocks noChangeAspect="1" noChangeArrowheads="1"/>
          </p:cNvPicPr>
          <p:nvPr/>
        </p:nvPicPr>
        <p:blipFill>
          <a:blip r:embed="rId2">
            <a:extLst>
              <a:ext uri="{28A0092B-C50C-407E-A947-70E740481C1C}">
                <a14:useLocalDpi xmlns:a14="http://schemas.microsoft.com/office/drawing/2010/main" val="0"/>
              </a:ext>
            </a:extLst>
          </a:blip>
          <a:srcRect t="16675" r="64056" b="41014"/>
          <a:stretch>
            <a:fillRect/>
          </a:stretch>
        </p:blipFill>
        <p:spPr bwMode="auto">
          <a:xfrm>
            <a:off x="5716995" y="3600298"/>
            <a:ext cx="5688942" cy="317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4867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CasellaDiTesto 1">
            <a:extLst>
              <a:ext uri="{FF2B5EF4-FFF2-40B4-BE49-F238E27FC236}">
                <a16:creationId xmlns:a16="http://schemas.microsoft.com/office/drawing/2014/main" id="{B3506ACF-8F0F-4349-8243-EB8BB76DC409}"/>
              </a:ext>
            </a:extLst>
          </p:cNvPr>
          <p:cNvSpPr txBox="1">
            <a:spLocks noChangeArrowheads="1"/>
          </p:cNvSpPr>
          <p:nvPr/>
        </p:nvSpPr>
        <p:spPr bwMode="auto">
          <a:xfrm>
            <a:off x="4942635" y="0"/>
            <a:ext cx="68836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2400" dirty="0" smtClean="0">
                <a:latin typeface="+mn-lt"/>
              </a:rPr>
              <a:t>ESEMPIO</a:t>
            </a:r>
            <a:endParaRPr lang="it-IT" altLang="it-IT" sz="2400" dirty="0">
              <a:latin typeface="+mn-lt"/>
            </a:endParaRPr>
          </a:p>
          <a:p>
            <a:pPr algn="ctr" eaLnBrk="1"/>
            <a:r>
              <a:rPr lang="it-IT" altLang="it-IT" sz="2400" dirty="0">
                <a:latin typeface="+mn-lt"/>
              </a:rPr>
              <a:t> COME MIGLIORARE IL LIVELLO DI </a:t>
            </a:r>
            <a:r>
              <a:rPr lang="it-IT" altLang="it-IT" sz="2400" dirty="0" smtClean="0">
                <a:latin typeface="+mn-lt"/>
              </a:rPr>
              <a:t>ADERENZA?</a:t>
            </a:r>
            <a:endParaRPr lang="it-IT" altLang="it-IT" sz="2400" dirty="0">
              <a:latin typeface="+mn-lt"/>
            </a:endParaRPr>
          </a:p>
        </p:txBody>
      </p:sp>
      <p:sp>
        <p:nvSpPr>
          <p:cNvPr id="122882" name="CasellaDiTesto 2">
            <a:extLst>
              <a:ext uri="{FF2B5EF4-FFF2-40B4-BE49-F238E27FC236}">
                <a16:creationId xmlns:a16="http://schemas.microsoft.com/office/drawing/2014/main" id="{C22ED590-D45C-AA4D-912E-3AF7CEB59FBF}"/>
              </a:ext>
            </a:extLst>
          </p:cNvPr>
          <p:cNvSpPr txBox="1">
            <a:spLocks noChangeArrowheads="1"/>
          </p:cNvSpPr>
          <p:nvPr/>
        </p:nvSpPr>
        <p:spPr bwMode="auto">
          <a:xfrm>
            <a:off x="2956284" y="1161683"/>
            <a:ext cx="92357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85750" indent="-285750">
              <a:buFont typeface="Wingdings" pitchFamily="2" charset="2"/>
              <a:buChar char="Ø"/>
            </a:pPr>
            <a:r>
              <a:rPr lang="it-IT" altLang="it-IT" dirty="0">
                <a:latin typeface="+mn-lt"/>
              </a:rPr>
              <a:t>Quasi il 50% dei pazienti in terapia con nebulizzatori sottoutilizza i farmaci </a:t>
            </a:r>
          </a:p>
          <a:p>
            <a:pPr marL="285750" indent="-285750">
              <a:buFont typeface="Wingdings" pitchFamily="2" charset="2"/>
              <a:buChar char="Ø"/>
            </a:pPr>
            <a:r>
              <a:rPr lang="it-IT" altLang="it-IT" dirty="0">
                <a:latin typeface="+mn-lt"/>
              </a:rPr>
              <a:t>Il 31% adotta una tecnica inalatoria inefficace</a:t>
            </a:r>
          </a:p>
          <a:p>
            <a:pPr marL="285750" indent="-285750">
              <a:buFont typeface="Wingdings" pitchFamily="2" charset="2"/>
              <a:buChar char="Ø"/>
            </a:pPr>
            <a:r>
              <a:rPr lang="it-IT" altLang="it-IT" dirty="0">
                <a:latin typeface="+mn-lt"/>
              </a:rPr>
              <a:t>Più del 50% </a:t>
            </a:r>
            <a:r>
              <a:rPr lang="it-IT" altLang="it-IT" dirty="0" err="1">
                <a:latin typeface="+mn-lt"/>
              </a:rPr>
              <a:t>sovrautilizza</a:t>
            </a:r>
            <a:r>
              <a:rPr lang="it-IT" altLang="it-IT" dirty="0">
                <a:latin typeface="+mn-lt"/>
              </a:rPr>
              <a:t> i farmaci in occasione degli episodi di riacutizzazione</a:t>
            </a:r>
          </a:p>
        </p:txBody>
      </p:sp>
      <p:sp>
        <p:nvSpPr>
          <p:cNvPr id="122883" name="CasellaDiTesto 3">
            <a:extLst>
              <a:ext uri="{FF2B5EF4-FFF2-40B4-BE49-F238E27FC236}">
                <a16:creationId xmlns:a16="http://schemas.microsoft.com/office/drawing/2014/main" id="{E26F4D07-9B09-0C48-BB99-3F8E55768C1D}"/>
              </a:ext>
            </a:extLst>
          </p:cNvPr>
          <p:cNvSpPr txBox="1">
            <a:spLocks noChangeArrowheads="1"/>
          </p:cNvSpPr>
          <p:nvPr/>
        </p:nvSpPr>
        <p:spPr bwMode="auto">
          <a:xfrm>
            <a:off x="543230" y="5671273"/>
            <a:ext cx="1110553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a:buSzPct val="100000"/>
              <a:buFontTx/>
              <a:buAutoNum type="arabicPeriod"/>
            </a:pPr>
            <a:r>
              <a:rPr lang="en-US" altLang="it-IT" sz="900" dirty="0">
                <a:latin typeface="+mn-lt"/>
                <a:cs typeface="Times New Roman" panose="02020603050405020304" pitchFamily="18" charset="0"/>
              </a:rPr>
              <a:t>Ramsey SD. Suboptimal medical therapy in COPD: exploring the causes and consequences. </a:t>
            </a:r>
            <a:r>
              <a:rPr lang="it-IT" altLang="it-IT" sz="900" dirty="0" err="1">
                <a:latin typeface="+mn-lt"/>
                <a:cs typeface="Times New Roman" panose="02020603050405020304" pitchFamily="18" charset="0"/>
              </a:rPr>
              <a:t>Chest</a:t>
            </a:r>
            <a:r>
              <a:rPr lang="it-IT" altLang="it-IT" sz="900" dirty="0">
                <a:latin typeface="+mn-lt"/>
                <a:cs typeface="Times New Roman" panose="02020603050405020304" pitchFamily="18" charset="0"/>
              </a:rPr>
              <a:t> 2000; 117:33S-37S.</a:t>
            </a:r>
            <a:endParaRPr lang="it-IT" altLang="it-IT" sz="900" dirty="0">
              <a:latin typeface="+mn-lt"/>
              <a:ea typeface="Calibri" panose="020F0502020204030204" pitchFamily="34" charset="0"/>
              <a:cs typeface="Times New Roman" panose="02020603050405020304" pitchFamily="18" charset="0"/>
            </a:endParaRPr>
          </a:p>
          <a:p>
            <a:pPr eaLnBrk="1">
              <a:buSzPct val="100000"/>
              <a:buFontTx/>
              <a:buAutoNum type="arabicPeriod"/>
            </a:pPr>
            <a:r>
              <a:rPr lang="it-IT" altLang="it-IT" sz="900" dirty="0" err="1">
                <a:latin typeface="+mn-lt"/>
                <a:cs typeface="Times New Roman" panose="02020603050405020304" pitchFamily="18" charset="0"/>
              </a:rPr>
              <a:t>Vestbo</a:t>
            </a:r>
            <a:r>
              <a:rPr lang="it-IT" altLang="it-IT" sz="900" dirty="0">
                <a:latin typeface="+mn-lt"/>
                <a:cs typeface="Times New Roman" panose="02020603050405020304" pitchFamily="18" charset="0"/>
              </a:rPr>
              <a:t> </a:t>
            </a:r>
            <a:r>
              <a:rPr lang="it-IT" altLang="it-IT" sz="900" dirty="0" err="1">
                <a:latin typeface="+mn-lt"/>
                <a:cs typeface="Times New Roman" panose="02020603050405020304" pitchFamily="18" charset="0"/>
              </a:rPr>
              <a:t>J</a:t>
            </a:r>
            <a:r>
              <a:rPr lang="it-IT" altLang="it-IT" sz="900" dirty="0">
                <a:latin typeface="+mn-lt"/>
                <a:cs typeface="Times New Roman" panose="02020603050405020304" pitchFamily="18" charset="0"/>
              </a:rPr>
              <a:t>, Anderson JA, </a:t>
            </a:r>
            <a:r>
              <a:rPr lang="it-IT" altLang="it-IT" sz="900" dirty="0" err="1">
                <a:latin typeface="+mn-lt"/>
                <a:cs typeface="Times New Roman" panose="02020603050405020304" pitchFamily="18" charset="0"/>
              </a:rPr>
              <a:t>Calverley</a:t>
            </a:r>
            <a:r>
              <a:rPr lang="it-IT" altLang="it-IT" sz="900" dirty="0">
                <a:latin typeface="+mn-lt"/>
                <a:cs typeface="Times New Roman" panose="02020603050405020304" pitchFamily="18" charset="0"/>
              </a:rPr>
              <a:t> PMA, Celli B, Ferguson GT, Jenkins C, </a:t>
            </a:r>
            <a:r>
              <a:rPr lang="it-IT" altLang="it-IT" sz="900" dirty="0" err="1">
                <a:latin typeface="+mn-lt"/>
                <a:cs typeface="Times New Roman" panose="02020603050405020304" pitchFamily="18" charset="0"/>
              </a:rPr>
              <a:t>Knobil</a:t>
            </a:r>
            <a:r>
              <a:rPr lang="it-IT" altLang="it-IT" sz="900" dirty="0">
                <a:latin typeface="+mn-lt"/>
                <a:cs typeface="Times New Roman" panose="02020603050405020304" pitchFamily="18" charset="0"/>
              </a:rPr>
              <a:t> K, </a:t>
            </a:r>
            <a:r>
              <a:rPr lang="it-IT" altLang="it-IT" sz="900" dirty="0" err="1">
                <a:latin typeface="+mn-lt"/>
                <a:cs typeface="Times New Roman" panose="02020603050405020304" pitchFamily="18" charset="0"/>
              </a:rPr>
              <a:t>Willits</a:t>
            </a:r>
            <a:r>
              <a:rPr lang="it-IT" altLang="it-IT" sz="900" dirty="0">
                <a:latin typeface="+mn-lt"/>
                <a:cs typeface="Times New Roman" panose="02020603050405020304" pitchFamily="18" charset="0"/>
              </a:rPr>
              <a:t> LR, Yates JC, Jones PW. </a:t>
            </a:r>
            <a:r>
              <a:rPr lang="en-US" altLang="it-IT" sz="900" dirty="0">
                <a:latin typeface="+mn-lt"/>
                <a:cs typeface="Times New Roman" panose="02020603050405020304" pitchFamily="18" charset="0"/>
              </a:rPr>
              <a:t>Adherence to inhaled therapy, mortality and hospital admission in COPD. </a:t>
            </a:r>
            <a:r>
              <a:rPr lang="it-IT" altLang="it-IT" sz="900" dirty="0" err="1">
                <a:latin typeface="+mn-lt"/>
                <a:cs typeface="Times New Roman" panose="02020603050405020304" pitchFamily="18" charset="0"/>
              </a:rPr>
              <a:t>Thorax</a:t>
            </a:r>
            <a:r>
              <a:rPr lang="it-IT" altLang="it-IT" sz="900" dirty="0">
                <a:latin typeface="+mn-lt"/>
                <a:cs typeface="Times New Roman" panose="02020603050405020304" pitchFamily="18" charset="0"/>
              </a:rPr>
              <a:t> 2009; 64:939-943.</a:t>
            </a:r>
            <a:endParaRPr lang="it-IT" altLang="it-IT" sz="900" dirty="0">
              <a:latin typeface="+mn-lt"/>
              <a:cs typeface="Calibri" panose="020F0502020204030204" pitchFamily="34" charset="0"/>
            </a:endParaRPr>
          </a:p>
          <a:p>
            <a:pPr eaLnBrk="1">
              <a:buSzPct val="100000"/>
              <a:buFontTx/>
              <a:buAutoNum type="arabicPeriod"/>
            </a:pPr>
            <a:r>
              <a:rPr lang="it-IT" altLang="it-IT" sz="900" dirty="0">
                <a:latin typeface="+mn-lt"/>
                <a:cs typeface="Times New Roman" panose="02020603050405020304" pitchFamily="18" charset="0"/>
              </a:rPr>
              <a:t>Melani AS, </a:t>
            </a:r>
            <a:r>
              <a:rPr lang="it-IT" altLang="it-IT" sz="900" dirty="0" err="1">
                <a:latin typeface="+mn-lt"/>
                <a:cs typeface="Times New Roman" panose="02020603050405020304" pitchFamily="18" charset="0"/>
              </a:rPr>
              <a:t>Bonavia</a:t>
            </a:r>
            <a:r>
              <a:rPr lang="it-IT" altLang="it-IT" sz="900" dirty="0">
                <a:latin typeface="+mn-lt"/>
                <a:cs typeface="Times New Roman" panose="02020603050405020304" pitchFamily="18" charset="0"/>
              </a:rPr>
              <a:t> M, </a:t>
            </a:r>
            <a:r>
              <a:rPr lang="it-IT" altLang="it-IT" sz="900" dirty="0" err="1">
                <a:latin typeface="+mn-lt"/>
                <a:cs typeface="Times New Roman" panose="02020603050405020304" pitchFamily="18" charset="0"/>
              </a:rPr>
              <a:t>Cilenti</a:t>
            </a:r>
            <a:r>
              <a:rPr lang="it-IT" altLang="it-IT" sz="900" dirty="0">
                <a:latin typeface="+mn-lt"/>
                <a:cs typeface="Times New Roman" panose="02020603050405020304" pitchFamily="18" charset="0"/>
              </a:rPr>
              <a:t> V, Cinti C, Lodi M, Martucci </a:t>
            </a:r>
            <a:r>
              <a:rPr lang="it-IT" altLang="it-IT" sz="900" dirty="0" err="1">
                <a:latin typeface="+mn-lt"/>
                <a:cs typeface="Times New Roman" panose="02020603050405020304" pitchFamily="18" charset="0"/>
              </a:rPr>
              <a:t>P</a:t>
            </a:r>
            <a:r>
              <a:rPr lang="it-IT" altLang="it-IT" sz="900" dirty="0">
                <a:latin typeface="+mn-lt"/>
                <a:cs typeface="Times New Roman" panose="02020603050405020304" pitchFamily="18" charset="0"/>
              </a:rPr>
              <a:t>, Serra M, </a:t>
            </a:r>
            <a:r>
              <a:rPr lang="it-IT" altLang="it-IT" sz="900" dirty="0" err="1">
                <a:latin typeface="+mn-lt"/>
                <a:cs typeface="Times New Roman" panose="02020603050405020304" pitchFamily="18" charset="0"/>
              </a:rPr>
              <a:t>Scichilone</a:t>
            </a:r>
            <a:r>
              <a:rPr lang="it-IT" altLang="it-IT" sz="900" dirty="0">
                <a:latin typeface="+mn-lt"/>
                <a:cs typeface="Times New Roman" panose="02020603050405020304" pitchFamily="18" charset="0"/>
              </a:rPr>
              <a:t> </a:t>
            </a:r>
            <a:r>
              <a:rPr lang="it-IT" altLang="it-IT" sz="900" dirty="0" err="1">
                <a:latin typeface="+mn-lt"/>
                <a:cs typeface="Times New Roman" panose="02020603050405020304" pitchFamily="18" charset="0"/>
              </a:rPr>
              <a:t>N</a:t>
            </a:r>
            <a:r>
              <a:rPr lang="it-IT" altLang="it-IT" sz="900" dirty="0">
                <a:latin typeface="+mn-lt"/>
                <a:cs typeface="Times New Roman" panose="02020603050405020304" pitchFamily="18" charset="0"/>
              </a:rPr>
              <a:t>, Sestini </a:t>
            </a:r>
            <a:r>
              <a:rPr lang="it-IT" altLang="it-IT" sz="900" dirty="0" err="1">
                <a:latin typeface="+mn-lt"/>
                <a:cs typeface="Times New Roman" panose="02020603050405020304" pitchFamily="18" charset="0"/>
              </a:rPr>
              <a:t>P</a:t>
            </a:r>
            <a:r>
              <a:rPr lang="it-IT" altLang="it-IT" sz="900" dirty="0">
                <a:latin typeface="+mn-lt"/>
                <a:cs typeface="Times New Roman" panose="02020603050405020304" pitchFamily="18" charset="0"/>
              </a:rPr>
              <a:t>, </a:t>
            </a:r>
            <a:r>
              <a:rPr lang="it-IT" altLang="it-IT" sz="900" dirty="0" err="1">
                <a:latin typeface="+mn-lt"/>
                <a:cs typeface="Times New Roman" panose="02020603050405020304" pitchFamily="18" charset="0"/>
              </a:rPr>
              <a:t>Aliani</a:t>
            </a:r>
            <a:r>
              <a:rPr lang="it-IT" altLang="it-IT" sz="900" dirty="0">
                <a:latin typeface="+mn-lt"/>
                <a:cs typeface="Times New Roman" panose="02020603050405020304" pitchFamily="18" charset="0"/>
              </a:rPr>
              <a:t> M, Neri M; Gruppo Educazionale Associazione Italiana Pneumologi Ospedalieri. </a:t>
            </a:r>
            <a:r>
              <a:rPr lang="en-US" altLang="it-IT" sz="900" dirty="0">
                <a:latin typeface="+mn-lt"/>
                <a:cs typeface="Times New Roman" panose="02020603050405020304" pitchFamily="18" charset="0"/>
              </a:rPr>
              <a:t>Inhaler mishandling remains common in real life and is associated with reduced disease control. </a:t>
            </a:r>
            <a:r>
              <a:rPr lang="it-IT" altLang="it-IT" sz="900" dirty="0" err="1">
                <a:latin typeface="+mn-lt"/>
                <a:cs typeface="Times New Roman" panose="02020603050405020304" pitchFamily="18" charset="0"/>
              </a:rPr>
              <a:t>Respir</a:t>
            </a:r>
            <a:r>
              <a:rPr lang="it-IT" altLang="it-IT" sz="900" dirty="0">
                <a:latin typeface="+mn-lt"/>
                <a:cs typeface="Times New Roman" panose="02020603050405020304" pitchFamily="18" charset="0"/>
              </a:rPr>
              <a:t> </a:t>
            </a:r>
            <a:r>
              <a:rPr lang="it-IT" altLang="it-IT" sz="900" dirty="0" err="1">
                <a:latin typeface="+mn-lt"/>
                <a:cs typeface="Times New Roman" panose="02020603050405020304" pitchFamily="18" charset="0"/>
              </a:rPr>
              <a:t>Med</a:t>
            </a:r>
            <a:r>
              <a:rPr lang="it-IT" altLang="it-IT" sz="900" dirty="0">
                <a:latin typeface="+mn-lt"/>
                <a:cs typeface="Times New Roman" panose="02020603050405020304" pitchFamily="18" charset="0"/>
              </a:rPr>
              <a:t> 2011;105(6):930-8.</a:t>
            </a:r>
            <a:endParaRPr lang="it-IT" altLang="it-IT" sz="900" dirty="0">
              <a:latin typeface="+mn-lt"/>
              <a:cs typeface="Calibri" panose="020F0502020204030204" pitchFamily="34" charset="0"/>
            </a:endParaRPr>
          </a:p>
          <a:p>
            <a:pPr eaLnBrk="1">
              <a:buSzPct val="100000"/>
              <a:buFontTx/>
              <a:buAutoNum type="arabicPeriod"/>
            </a:pPr>
            <a:r>
              <a:rPr lang="en-US" altLang="it-IT" sz="900" dirty="0">
                <a:latin typeface="+mn-lt"/>
                <a:cs typeface="Times New Roman" panose="02020603050405020304" pitchFamily="18" charset="0"/>
              </a:rPr>
              <a:t>Adams SG, Pitts J, Wynne JE, Yawn BP, Diamond EJ, Lee S, </a:t>
            </a:r>
            <a:r>
              <a:rPr lang="en-US" altLang="it-IT" sz="900" dirty="0" err="1">
                <a:latin typeface="+mn-lt"/>
                <a:cs typeface="Times New Roman" panose="02020603050405020304" pitchFamily="18" charset="0"/>
              </a:rPr>
              <a:t>Dellert</a:t>
            </a:r>
            <a:r>
              <a:rPr lang="en-US" altLang="it-IT" sz="900" dirty="0">
                <a:latin typeface="+mn-lt"/>
                <a:cs typeface="Times New Roman" panose="02020603050405020304" pitchFamily="18" charset="0"/>
              </a:rPr>
              <a:t> E, </a:t>
            </a:r>
            <a:r>
              <a:rPr lang="en-US" altLang="it-IT" sz="900" dirty="0" err="1">
                <a:latin typeface="+mn-lt"/>
                <a:cs typeface="Times New Roman" panose="02020603050405020304" pitchFamily="18" charset="0"/>
              </a:rPr>
              <a:t>Hanania</a:t>
            </a:r>
            <a:r>
              <a:rPr lang="en-US" altLang="it-IT" sz="900" dirty="0">
                <a:latin typeface="+mn-lt"/>
                <a:cs typeface="Times New Roman" panose="02020603050405020304" pitchFamily="18" charset="0"/>
              </a:rPr>
              <a:t> NA. Effect of a Primary Care Continuing Education Program on Clinical Practice of Chronic Obstructive Lung Disease: Translating Theory Into Practice. </a:t>
            </a:r>
            <a:r>
              <a:rPr lang="it-IT" altLang="it-IT" sz="900" dirty="0">
                <a:latin typeface="+mn-lt"/>
                <a:cs typeface="Times New Roman" panose="02020603050405020304" pitchFamily="18" charset="0"/>
              </a:rPr>
              <a:t>Mayo </a:t>
            </a:r>
            <a:r>
              <a:rPr lang="it-IT" altLang="it-IT" sz="900" dirty="0" err="1">
                <a:latin typeface="+mn-lt"/>
                <a:cs typeface="Times New Roman" panose="02020603050405020304" pitchFamily="18" charset="0"/>
              </a:rPr>
              <a:t>Clin</a:t>
            </a:r>
            <a:r>
              <a:rPr lang="it-IT" altLang="it-IT" sz="900" dirty="0">
                <a:latin typeface="+mn-lt"/>
                <a:cs typeface="Times New Roman" panose="02020603050405020304" pitchFamily="18" charset="0"/>
              </a:rPr>
              <a:t> </a:t>
            </a:r>
            <a:r>
              <a:rPr lang="it-IT" altLang="it-IT" sz="900" dirty="0" err="1">
                <a:latin typeface="+mn-lt"/>
                <a:cs typeface="Times New Roman" panose="02020603050405020304" pitchFamily="18" charset="0"/>
              </a:rPr>
              <a:t>Proc</a:t>
            </a:r>
            <a:r>
              <a:rPr lang="it-IT" altLang="it-IT" sz="900" dirty="0">
                <a:latin typeface="+mn-lt"/>
                <a:cs typeface="Times New Roman" panose="02020603050405020304" pitchFamily="18" charset="0"/>
              </a:rPr>
              <a:t> 2012; 87(9): 862-870</a:t>
            </a:r>
            <a:endParaRPr lang="it-IT" altLang="it-IT" sz="900" dirty="0">
              <a:latin typeface="+mn-lt"/>
            </a:endParaRPr>
          </a:p>
        </p:txBody>
      </p:sp>
      <p:sp>
        <p:nvSpPr>
          <p:cNvPr id="2" name="CasellaDiTesto 1">
            <a:extLst>
              <a:ext uri="{FF2B5EF4-FFF2-40B4-BE49-F238E27FC236}">
                <a16:creationId xmlns:a16="http://schemas.microsoft.com/office/drawing/2014/main" id="{D341C6AD-6A5B-374D-8CEA-721EE10A2422}"/>
              </a:ext>
            </a:extLst>
          </p:cNvPr>
          <p:cNvSpPr txBox="1"/>
          <p:nvPr/>
        </p:nvSpPr>
        <p:spPr>
          <a:xfrm>
            <a:off x="543231" y="1992680"/>
            <a:ext cx="11105535" cy="3000821"/>
          </a:xfrm>
          <a:prstGeom prst="rect">
            <a:avLst/>
          </a:prstGeom>
          <a:noFill/>
        </p:spPr>
        <p:txBody>
          <a:bodyPr wrap="square" rtlCol="0">
            <a:spAutoFit/>
          </a:bodyPr>
          <a:lstStyle/>
          <a:p>
            <a:pPr algn="ctr">
              <a:spcBef>
                <a:spcPts val="600"/>
              </a:spcBef>
              <a:spcAft>
                <a:spcPts val="600"/>
              </a:spcAft>
            </a:pPr>
            <a:r>
              <a:rPr lang="it-IT" altLang="it-IT" sz="2400" dirty="0"/>
              <a:t>↓</a:t>
            </a:r>
            <a:endParaRPr lang="it-IT" altLang="it-IT" dirty="0"/>
          </a:p>
          <a:p>
            <a:pPr algn="ctr"/>
            <a:r>
              <a:rPr lang="it-IT" altLang="it-IT" dirty="0"/>
              <a:t>Un </a:t>
            </a:r>
            <a:r>
              <a:rPr lang="it-IT" altLang="it-IT" b="1" dirty="0"/>
              <a:t>breve </a:t>
            </a:r>
            <a:r>
              <a:rPr lang="it-IT" altLang="it-IT" b="1" dirty="0" err="1"/>
              <a:t>counselling</a:t>
            </a:r>
            <a:r>
              <a:rPr lang="it-IT" altLang="it-IT" b="1" dirty="0"/>
              <a:t> </a:t>
            </a:r>
            <a:r>
              <a:rPr lang="it-IT" altLang="it-IT" dirty="0"/>
              <a:t>condotto da un </a:t>
            </a:r>
            <a:r>
              <a:rPr lang="it-IT" altLang="it-IT" b="1" dirty="0"/>
              <a:t>farmacista</a:t>
            </a:r>
            <a:r>
              <a:rPr lang="it-IT" altLang="it-IT" dirty="0"/>
              <a:t> adeguatamente istruito che spieghi in </a:t>
            </a:r>
            <a:r>
              <a:rPr lang="it-IT" altLang="it-IT" b="1" dirty="0"/>
              <a:t>3-5 minuti </a:t>
            </a:r>
            <a:r>
              <a:rPr lang="it-IT" altLang="it-IT" dirty="0"/>
              <a:t>al paziente che cosa sia il farmaco prescritto e l’importanza della sua assunzione si è dimostrato un approccio efficace </a:t>
            </a:r>
          </a:p>
          <a:p>
            <a:pPr algn="ctr"/>
            <a:r>
              <a:rPr lang="it-IT" altLang="it-IT" sz="1600" dirty="0"/>
              <a:t>(evidenziato dal dosaggio plasmatico del farmaco e dalla richiesta di successive prescrizioni) </a:t>
            </a:r>
          </a:p>
          <a:p>
            <a:endParaRPr lang="it-IT" altLang="it-IT" dirty="0"/>
          </a:p>
          <a:p>
            <a:pPr algn="ctr"/>
            <a:r>
              <a:rPr lang="it-IT" altLang="it-IT" dirty="0"/>
              <a:t>Anche il monitoraggio sull’uso degli inalatori mediante </a:t>
            </a:r>
            <a:r>
              <a:rPr lang="it-IT" altLang="it-IT" b="1" dirty="0" err="1"/>
              <a:t>device</a:t>
            </a:r>
            <a:r>
              <a:rPr lang="it-IT" altLang="it-IT" b="1" dirty="0"/>
              <a:t> elettronico </a:t>
            </a:r>
            <a:r>
              <a:rPr lang="it-IT" altLang="it-IT" dirty="0"/>
              <a:t>e il </a:t>
            </a:r>
            <a:r>
              <a:rPr lang="it-IT" altLang="it-IT" b="1" dirty="0"/>
              <a:t>feedback</a:t>
            </a:r>
            <a:r>
              <a:rPr lang="it-IT" altLang="it-IT" dirty="0"/>
              <a:t> da parte del </a:t>
            </a:r>
            <a:r>
              <a:rPr lang="it-IT" altLang="it-IT" b="1" dirty="0"/>
              <a:t>medico curante </a:t>
            </a:r>
            <a:r>
              <a:rPr lang="it-IT" altLang="it-IT" dirty="0"/>
              <a:t>sul corretto uso degli inalatori si è associato a una </a:t>
            </a:r>
            <a:r>
              <a:rPr lang="it-IT" altLang="it-IT" b="1" dirty="0"/>
              <a:t>aderenza significativamente superiore rispetto ai controlli </a:t>
            </a:r>
            <a:r>
              <a:rPr lang="it-IT" altLang="it-IT" dirty="0"/>
              <a:t>a quattro mesi di distanza (p=0,003</a:t>
            </a:r>
            <a:r>
              <a:rPr lang="it-IT" altLang="it-IT" dirty="0" smtClean="0"/>
              <a:t>)</a:t>
            </a:r>
          </a:p>
          <a:p>
            <a:pPr algn="ctr"/>
            <a:r>
              <a:rPr lang="it-IT" altLang="it-IT" dirty="0" smtClean="0"/>
              <a:t> </a:t>
            </a:r>
            <a:r>
              <a:rPr lang="it-IT" altLang="it-IT" dirty="0"/>
              <a:t>e a 24 mesi di distanza (p=0,05)</a:t>
            </a:r>
          </a:p>
        </p:txBody>
      </p:sp>
    </p:spTree>
    <p:extLst>
      <p:ext uri="{BB962C8B-B14F-4D97-AF65-F5344CB8AC3E}">
        <p14:creationId xmlns:p14="http://schemas.microsoft.com/office/powerpoint/2010/main" val="167596659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olo 14">
            <a:extLst>
              <a:ext uri="{FF2B5EF4-FFF2-40B4-BE49-F238E27FC236}">
                <a16:creationId xmlns:a16="http://schemas.microsoft.com/office/drawing/2014/main" id="{78ABD923-E7BF-7F42-BC4A-40B5A12E8276}"/>
              </a:ext>
            </a:extLst>
          </p:cNvPr>
          <p:cNvSpPr>
            <a:spLocks noChangeArrowheads="1"/>
          </p:cNvSpPr>
          <p:nvPr/>
        </p:nvSpPr>
        <p:spPr bwMode="auto">
          <a:xfrm>
            <a:off x="1" y="0"/>
            <a:ext cx="12191999" cy="12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sz="2400" dirty="0">
                <a:latin typeface="+mn-lt"/>
                <a:ea typeface="ＭＳ Ｐゴシック" panose="020B0600070205080204" pitchFamily="34" charset="-128"/>
              </a:rPr>
              <a:t>MIGLIORAMENTO DEI PROFILI DI UTILIZZAZIONE DEI MEDICINALI, </a:t>
            </a:r>
          </a:p>
          <a:p>
            <a:pPr algn="ctr" eaLnBrk="1" hangingPunct="1"/>
            <a:r>
              <a:rPr lang="it-IT" altLang="it-IT" sz="2400" dirty="0">
                <a:latin typeface="+mn-lt"/>
                <a:ea typeface="ＭＳ Ｐゴシック" panose="020B0600070205080204" pitchFamily="34" charset="-128"/>
              </a:rPr>
              <a:t>RAZIONALIZZAZIONE DELL’ALLOCAZIONE DELLE RISORSE </a:t>
            </a:r>
          </a:p>
          <a:p>
            <a:pPr algn="ctr" eaLnBrk="1" hangingPunct="1"/>
            <a:r>
              <a:rPr lang="it-IT" altLang="it-IT" sz="2400" dirty="0">
                <a:latin typeface="+mn-lt"/>
                <a:ea typeface="ＭＳ Ｐゴシック" panose="020B0600070205080204" pitchFamily="34" charset="-128"/>
              </a:rPr>
              <a:t>E MIGLIORAMENTO DEGLI ESITI CLINICI</a:t>
            </a:r>
          </a:p>
        </p:txBody>
      </p:sp>
      <p:sp>
        <p:nvSpPr>
          <p:cNvPr id="123906" name="Rettangolo 2">
            <a:extLst>
              <a:ext uri="{FF2B5EF4-FFF2-40B4-BE49-F238E27FC236}">
                <a16:creationId xmlns:a16="http://schemas.microsoft.com/office/drawing/2014/main" id="{DBF3CBB3-C43B-DA4B-A0F2-12AAFEACF2F0}"/>
              </a:ext>
            </a:extLst>
          </p:cNvPr>
          <p:cNvSpPr>
            <a:spLocks noChangeArrowheads="1"/>
          </p:cNvSpPr>
          <p:nvPr/>
        </p:nvSpPr>
        <p:spPr bwMode="auto">
          <a:xfrm>
            <a:off x="1133168" y="1645826"/>
            <a:ext cx="99256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1800"/>
              </a:spcBef>
              <a:buSzPct val="100000"/>
              <a:buFontTx/>
              <a:buChar char="•"/>
            </a:pPr>
            <a:r>
              <a:rPr lang="it-IT" altLang="it-IT" dirty="0">
                <a:latin typeface="+mn-lt"/>
                <a:ea typeface="ＭＳ Ｐゴシック" panose="020B0600070205080204" pitchFamily="34" charset="-128"/>
              </a:rPr>
              <a:t>Dall’analisi delle prescrizioni, emerge un </a:t>
            </a:r>
            <a:r>
              <a:rPr lang="it-IT" altLang="it-IT" b="1" dirty="0">
                <a:latin typeface="+mn-lt"/>
                <a:ea typeface="ＭＳ Ｐゴシック" panose="020B0600070205080204" pitchFamily="34" charset="-128"/>
              </a:rPr>
              <a:t>margine significativo di miglioramento dei profili di utilizzazione dei medicinali e di aderenza al trattamento</a:t>
            </a:r>
            <a:r>
              <a:rPr lang="it-IT" altLang="it-IT" dirty="0">
                <a:latin typeface="+mn-lt"/>
                <a:ea typeface="ＭＳ Ｐゴシック" panose="020B0600070205080204" pitchFamily="34" charset="-128"/>
              </a:rPr>
              <a:t> per le principali aree terapeutiche.</a:t>
            </a:r>
          </a:p>
          <a:p>
            <a:pPr>
              <a:spcBef>
                <a:spcPts val="1800"/>
              </a:spcBef>
              <a:buSzPct val="100000"/>
              <a:buFontTx/>
              <a:buChar char="•"/>
            </a:pPr>
            <a:r>
              <a:rPr lang="it-IT" altLang="it-IT" dirty="0">
                <a:latin typeface="+mn-lt"/>
                <a:ea typeface="ＭＳ Ｐゴシック" panose="020B0600070205080204" pitchFamily="34" charset="-128"/>
              </a:rPr>
              <a:t>In una prospettiva economica, il miglioramento dei profili di utilizzazione determinerebbe una </a:t>
            </a:r>
            <a:r>
              <a:rPr lang="it-IT" altLang="it-IT" b="1" dirty="0">
                <a:latin typeface="+mn-lt"/>
                <a:ea typeface="ＭＳ Ｐゴシック" panose="020B0600070205080204" pitchFamily="34" charset="-128"/>
              </a:rPr>
              <a:t>differente allocazione</a:t>
            </a:r>
            <a:r>
              <a:rPr lang="it-IT" altLang="it-IT" dirty="0">
                <a:latin typeface="+mn-lt"/>
                <a:ea typeface="ＭＳ Ｐゴシック" panose="020B0600070205080204" pitchFamily="34" charset="-128"/>
              </a:rPr>
              <a:t> dello </a:t>
            </a:r>
            <a:r>
              <a:rPr lang="it-IT" altLang="it-IT" b="1" dirty="0">
                <a:latin typeface="+mn-lt"/>
                <a:ea typeface="ＭＳ Ｐゴシック" panose="020B0600070205080204" pitchFamily="34" charset="-128"/>
              </a:rPr>
              <a:t>stesso volume di risorse</a:t>
            </a:r>
            <a:r>
              <a:rPr lang="it-IT" altLang="it-IT" dirty="0">
                <a:latin typeface="+mn-lt"/>
                <a:ea typeface="ＭＳ Ｐゴシック" panose="020B0600070205080204" pitchFamily="34" charset="-128"/>
              </a:rPr>
              <a:t> ma con un conseguente </a:t>
            </a:r>
            <a:r>
              <a:rPr lang="it-IT" altLang="it-IT" b="1" dirty="0">
                <a:latin typeface="+mn-lt"/>
                <a:ea typeface="ＭＳ Ｐゴシック" panose="020B0600070205080204" pitchFamily="34" charset="-128"/>
              </a:rPr>
              <a:t>miglioramento degli esiti clinici</a:t>
            </a:r>
            <a:r>
              <a:rPr lang="it-IT" altLang="it-IT" dirty="0">
                <a:latin typeface="+mn-lt"/>
                <a:ea typeface="ＭＳ Ｐゴシック" panose="020B0600070205080204" pitchFamily="34" charset="-128"/>
              </a:rPr>
              <a:t>.  (</a:t>
            </a:r>
            <a:r>
              <a:rPr lang="it-IT" altLang="it-IT" dirty="0" smtClean="0">
                <a:latin typeface="+mn-lt"/>
                <a:ea typeface="ＭＳ Ｐゴシック" panose="020B0600070205080204" pitchFamily="34" charset="-128"/>
              </a:rPr>
              <a:t>⚠</a:t>
            </a:r>
            <a:r>
              <a:rPr lang="it-IT" altLang="it-IT" b="1" dirty="0" smtClean="0">
                <a:latin typeface="+mn-lt"/>
                <a:ea typeface="ＭＳ Ｐゴシック" panose="020B0600070205080204" pitchFamily="34" charset="-128"/>
              </a:rPr>
              <a:t> </a:t>
            </a:r>
            <a:r>
              <a:rPr lang="it-IT" altLang="it-IT" b="1" dirty="0">
                <a:solidFill>
                  <a:srgbClr val="C00000"/>
                </a:solidFill>
                <a:latin typeface="+mn-lt"/>
                <a:ea typeface="ＭＳ Ｐゴシック" panose="020B0600070205080204" pitchFamily="34" charset="-128"/>
              </a:rPr>
              <a:t>Aree di sovra-spesa</a:t>
            </a:r>
            <a:r>
              <a:rPr lang="it-IT" altLang="it-IT" dirty="0">
                <a:solidFill>
                  <a:srgbClr val="C00000"/>
                </a:solidFill>
                <a:latin typeface="+mn-lt"/>
                <a:ea typeface="ＭＳ Ｐゴシック" panose="020B0600070205080204" pitchFamily="34" charset="-128"/>
              </a:rPr>
              <a:t> </a:t>
            </a:r>
            <a:r>
              <a:rPr lang="it-IT" altLang="it-IT" dirty="0">
                <a:latin typeface="+mn-lt"/>
                <a:ea typeface="ＭＳ Ｐゴシック" panose="020B0600070205080204" pitchFamily="34" charset="-128"/>
              </a:rPr>
              <a:t>e </a:t>
            </a:r>
            <a:r>
              <a:rPr lang="it-IT" altLang="it-IT" b="1" dirty="0">
                <a:solidFill>
                  <a:schemeClr val="accent6"/>
                </a:solidFill>
                <a:latin typeface="+mn-lt"/>
                <a:ea typeface="ＭＳ Ｐゴシック" panose="020B0600070205080204" pitchFamily="34" charset="-128"/>
              </a:rPr>
              <a:t>aree di sotto-spesa</a:t>
            </a:r>
            <a:r>
              <a:rPr lang="it-IT" altLang="it-IT" dirty="0">
                <a:latin typeface="+mn-lt"/>
                <a:ea typeface="ＭＳ Ｐゴシック" panose="020B0600070205080204" pitchFamily="34" charset="-128"/>
              </a:rPr>
              <a:t>)</a:t>
            </a:r>
          </a:p>
          <a:p>
            <a:pPr>
              <a:spcBef>
                <a:spcPts val="1800"/>
              </a:spcBef>
              <a:buSzPct val="100000"/>
              <a:buFontTx/>
              <a:buChar char="•"/>
            </a:pPr>
            <a:r>
              <a:rPr lang="it-IT" altLang="it-IT" dirty="0">
                <a:latin typeface="+mn-lt"/>
                <a:ea typeface="ＭＳ Ｐゴシック" panose="020B0600070205080204" pitchFamily="34" charset="-128"/>
              </a:rPr>
              <a:t>In una prospettiva economica, esiste una margine </a:t>
            </a:r>
            <a:r>
              <a:rPr lang="it-IT" altLang="it-IT" b="1" dirty="0">
                <a:latin typeface="+mn-lt"/>
                <a:ea typeface="ＭＳ Ｐゴシック" panose="020B0600070205080204" pitchFamily="34" charset="-128"/>
              </a:rPr>
              <a:t>compatibilità tra appropriatezza prescrittiva e sostenibilità finanziaria</a:t>
            </a:r>
            <a:r>
              <a:rPr lang="it-IT" altLang="it-IT" dirty="0">
                <a:latin typeface="+mn-lt"/>
                <a:ea typeface="ＭＳ Ｐゴシック" panose="020B0600070205080204" pitchFamily="34" charset="-128"/>
              </a:rPr>
              <a:t> </a:t>
            </a:r>
          </a:p>
        </p:txBody>
      </p:sp>
    </p:spTree>
    <p:extLst>
      <p:ext uri="{BB962C8B-B14F-4D97-AF65-F5344CB8AC3E}">
        <p14:creationId xmlns:p14="http://schemas.microsoft.com/office/powerpoint/2010/main" val="391782949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olo 14">
            <a:extLst>
              <a:ext uri="{FF2B5EF4-FFF2-40B4-BE49-F238E27FC236}">
                <a16:creationId xmlns:a16="http://schemas.microsoft.com/office/drawing/2014/main" id="{3B9FC1B5-9B61-1B4B-93CD-01AC1F2D3CF3}"/>
              </a:ext>
            </a:extLst>
          </p:cNvPr>
          <p:cNvSpPr>
            <a:spLocks noChangeArrowheads="1"/>
          </p:cNvSpPr>
          <p:nvPr/>
        </p:nvSpPr>
        <p:spPr bwMode="auto">
          <a:xfrm>
            <a:off x="793955" y="14060"/>
            <a:ext cx="10604090" cy="141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sz="2000" dirty="0">
                <a:solidFill>
                  <a:srgbClr val="000000"/>
                </a:solidFill>
                <a:latin typeface="+mj-lt"/>
                <a:ea typeface="ＭＳ Ｐゴシック" panose="020B0600070205080204" pitchFamily="34" charset="-128"/>
                <a:cs typeface="Arial" panose="020B0604020202020204" pitchFamily="34" charset="0"/>
              </a:rPr>
              <a:t>PROSPETTIVE PER L’EQUILIBRIO TRA APPROPRIATEZZA PRESCRITTIVA E SOSTENIBILITÀ ECONOMICA NELL’USO DEI FARMACI: </a:t>
            </a:r>
          </a:p>
          <a:p>
            <a:pPr algn="ctr" eaLnBrk="1" hangingPunct="1"/>
            <a:r>
              <a:rPr lang="it-IT" altLang="it-IT" sz="2200" dirty="0">
                <a:solidFill>
                  <a:srgbClr val="000000"/>
                </a:solidFill>
                <a:latin typeface="+mj-lt"/>
                <a:ea typeface="ＭＳ Ｐゴシック" panose="020B0600070205080204" pitchFamily="34" charset="-128"/>
                <a:cs typeface="Arial" panose="020B0604020202020204" pitchFamily="34" charset="0"/>
              </a:rPr>
              <a:t>LE AREE DI </a:t>
            </a:r>
            <a:r>
              <a:rPr lang="it-IT" altLang="it-IT" sz="2200" i="1" dirty="0">
                <a:solidFill>
                  <a:srgbClr val="000000"/>
                </a:solidFill>
                <a:latin typeface="+mj-lt"/>
                <a:ea typeface="ＭＳ Ｐゴシック" panose="020B0600070205080204" pitchFamily="34" charset="-128"/>
                <a:cs typeface="Arial" panose="020B0604020202020204" pitchFamily="34" charset="0"/>
              </a:rPr>
              <a:t>SOTTO-UTILIZZO </a:t>
            </a:r>
            <a:r>
              <a:rPr lang="it-IT" altLang="it-IT" sz="2200" dirty="0">
                <a:solidFill>
                  <a:srgbClr val="000000"/>
                </a:solidFill>
                <a:latin typeface="+mj-lt"/>
                <a:ea typeface="ＭＳ Ｐゴシック" panose="020B0600070205080204" pitchFamily="34" charset="-128"/>
                <a:cs typeface="Arial" panose="020B0604020202020204" pitchFamily="34" charset="0"/>
              </a:rPr>
              <a:t>E DI </a:t>
            </a:r>
            <a:r>
              <a:rPr lang="it-IT" altLang="it-IT" sz="2200" i="1" dirty="0">
                <a:solidFill>
                  <a:srgbClr val="000000"/>
                </a:solidFill>
                <a:latin typeface="+mj-lt"/>
                <a:ea typeface="ＭＳ Ｐゴシック" panose="020B0600070205080204" pitchFamily="34" charset="-128"/>
                <a:cs typeface="Arial" panose="020B0604020202020204" pitchFamily="34" charset="0"/>
              </a:rPr>
              <a:t>SOVRA-UTILIZZO</a:t>
            </a:r>
          </a:p>
        </p:txBody>
      </p:sp>
      <p:sp>
        <p:nvSpPr>
          <p:cNvPr id="124930" name="Text Box 6">
            <a:extLst>
              <a:ext uri="{FF2B5EF4-FFF2-40B4-BE49-F238E27FC236}">
                <a16:creationId xmlns:a16="http://schemas.microsoft.com/office/drawing/2014/main" id="{A3411189-A113-7B4B-B172-7B2672C2899C}"/>
              </a:ext>
            </a:extLst>
          </p:cNvPr>
          <p:cNvSpPr txBox="1">
            <a:spLocks noChangeArrowheads="1"/>
          </p:cNvSpPr>
          <p:nvPr/>
        </p:nvSpPr>
        <p:spPr bwMode="auto">
          <a:xfrm>
            <a:off x="3971194" y="1208250"/>
            <a:ext cx="15843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it-IT" altLang="it-IT" sz="1600" dirty="0">
                <a:solidFill>
                  <a:schemeClr val="tx2"/>
                </a:solidFill>
                <a:latin typeface="Arial" panose="020B0604020202020204" pitchFamily="34" charset="0"/>
                <a:ea typeface="ＭＳ Ｐゴシック" panose="020B0600070205080204" pitchFamily="34" charset="-128"/>
              </a:rPr>
              <a:t>Indicato</a:t>
            </a:r>
          </a:p>
        </p:txBody>
      </p:sp>
      <p:sp>
        <p:nvSpPr>
          <p:cNvPr id="124931" name="Text Box 6">
            <a:extLst>
              <a:ext uri="{FF2B5EF4-FFF2-40B4-BE49-F238E27FC236}">
                <a16:creationId xmlns:a16="http://schemas.microsoft.com/office/drawing/2014/main" id="{FD64E8D0-9F7A-534B-89F2-92B1F6C1311C}"/>
              </a:ext>
            </a:extLst>
          </p:cNvPr>
          <p:cNvSpPr txBox="1">
            <a:spLocks noChangeArrowheads="1"/>
          </p:cNvSpPr>
          <p:nvPr/>
        </p:nvSpPr>
        <p:spPr bwMode="auto">
          <a:xfrm>
            <a:off x="7199312" y="1208250"/>
            <a:ext cx="1727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it-IT" altLang="it-IT" sz="1600" dirty="0">
                <a:solidFill>
                  <a:schemeClr val="tx2"/>
                </a:solidFill>
                <a:latin typeface="Arial" panose="020B0604020202020204" pitchFamily="34" charset="0"/>
                <a:ea typeface="ＭＳ Ｐゴシック" panose="020B0600070205080204" pitchFamily="34" charset="-128"/>
              </a:rPr>
              <a:t>Non Indicato</a:t>
            </a:r>
          </a:p>
        </p:txBody>
      </p:sp>
      <p:grpSp>
        <p:nvGrpSpPr>
          <p:cNvPr id="124932" name="Gruppo 20">
            <a:extLst>
              <a:ext uri="{FF2B5EF4-FFF2-40B4-BE49-F238E27FC236}">
                <a16:creationId xmlns:a16="http://schemas.microsoft.com/office/drawing/2014/main" id="{EFC79242-13F8-CD4B-BB1C-9CBBA2BEE9BB}"/>
              </a:ext>
            </a:extLst>
          </p:cNvPr>
          <p:cNvGrpSpPr>
            <a:grpSpLocks/>
          </p:cNvGrpSpPr>
          <p:nvPr/>
        </p:nvGrpSpPr>
        <p:grpSpPr bwMode="auto">
          <a:xfrm>
            <a:off x="2385744" y="1213000"/>
            <a:ext cx="7082722" cy="4380827"/>
            <a:chOff x="778817" y="1484308"/>
            <a:chExt cx="6623699" cy="4032258"/>
          </a:xfrm>
        </p:grpSpPr>
        <p:cxnSp>
          <p:nvCxnSpPr>
            <p:cNvPr id="124957" name="Connettore 1 2">
              <a:extLst>
                <a:ext uri="{FF2B5EF4-FFF2-40B4-BE49-F238E27FC236}">
                  <a16:creationId xmlns:a16="http://schemas.microsoft.com/office/drawing/2014/main" id="{345FB9A4-9308-FA4D-BEC6-54C238FF96FA}"/>
                </a:ext>
              </a:extLst>
            </p:cNvPr>
            <p:cNvCxnSpPr>
              <a:cxnSpLocks noChangeShapeType="1"/>
            </p:cNvCxnSpPr>
            <p:nvPr/>
          </p:nvCxnSpPr>
          <p:spPr bwMode="auto">
            <a:xfrm>
              <a:off x="1570033" y="3487741"/>
              <a:ext cx="5832483" cy="0"/>
            </a:xfrm>
            <a:prstGeom prst="straightConnector1">
              <a:avLst/>
            </a:prstGeom>
            <a:noFill/>
            <a:ln w="28575">
              <a:solidFill>
                <a:srgbClr val="000000"/>
              </a:solidFill>
              <a:round/>
              <a:headEnd/>
              <a:tailEnd/>
            </a:ln>
            <a:effectLst>
              <a:outerShdw dist="19997"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24958" name="Connettore 1 6">
              <a:extLst>
                <a:ext uri="{FF2B5EF4-FFF2-40B4-BE49-F238E27FC236}">
                  <a16:creationId xmlns:a16="http://schemas.microsoft.com/office/drawing/2014/main" id="{F48B43EE-E9DE-0647-9A10-525EA1DC3F2C}"/>
                </a:ext>
              </a:extLst>
            </p:cNvPr>
            <p:cNvCxnSpPr>
              <a:cxnSpLocks noChangeShapeType="1"/>
            </p:cNvCxnSpPr>
            <p:nvPr/>
          </p:nvCxnSpPr>
          <p:spPr bwMode="auto">
            <a:xfrm flipV="1">
              <a:off x="4486275" y="1484308"/>
              <a:ext cx="0" cy="4032258"/>
            </a:xfrm>
            <a:prstGeom prst="straightConnector1">
              <a:avLst/>
            </a:prstGeom>
            <a:noFill/>
            <a:ln w="28575">
              <a:solidFill>
                <a:srgbClr val="000000"/>
              </a:solidFill>
              <a:round/>
              <a:headEnd/>
              <a:tailEnd/>
            </a:ln>
            <a:effectLst>
              <a:outerShdw dist="19997" dir="5400000" algn="tl" rotWithShape="0">
                <a:srgbClr val="808080">
                  <a:alpha val="37999"/>
                </a:srgbClr>
              </a:outerShdw>
            </a:effectLst>
            <a:extLst>
              <a:ext uri="{909E8E84-426E-40DD-AFC4-6F175D3DCCD1}">
                <a14:hiddenFill xmlns:a14="http://schemas.microsoft.com/office/drawing/2010/main">
                  <a:noFill/>
                </a14:hiddenFill>
              </a:ext>
            </a:extLst>
          </p:spPr>
        </p:cxnSp>
        <p:sp>
          <p:nvSpPr>
            <p:cNvPr id="124959" name="Text Box 6">
              <a:extLst>
                <a:ext uri="{FF2B5EF4-FFF2-40B4-BE49-F238E27FC236}">
                  <a16:creationId xmlns:a16="http://schemas.microsoft.com/office/drawing/2014/main" id="{815B505C-A6D9-544D-97BB-6E2FA81BA095}"/>
                </a:ext>
              </a:extLst>
            </p:cNvPr>
            <p:cNvSpPr txBox="1">
              <a:spLocks noChangeArrowheads="1"/>
            </p:cNvSpPr>
            <p:nvPr/>
          </p:nvSpPr>
          <p:spPr bwMode="auto">
            <a:xfrm rot="16200004">
              <a:off x="250180" y="4244974"/>
              <a:ext cx="1584326" cy="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it-IT" altLang="it-IT" sz="1600" dirty="0">
                  <a:solidFill>
                    <a:schemeClr val="tx2"/>
                  </a:solidFill>
                  <a:latin typeface="+mj-lt"/>
                  <a:ea typeface="ＭＳ Ｐゴシック" panose="020B0600070205080204" pitchFamily="34" charset="-128"/>
                </a:rPr>
                <a:t>Non Prescritto</a:t>
              </a:r>
            </a:p>
          </p:txBody>
        </p:sp>
        <p:sp>
          <p:nvSpPr>
            <p:cNvPr id="124960" name="Text Box 6">
              <a:extLst>
                <a:ext uri="{FF2B5EF4-FFF2-40B4-BE49-F238E27FC236}">
                  <a16:creationId xmlns:a16="http://schemas.microsoft.com/office/drawing/2014/main" id="{B61A2F22-55E8-F346-8BC3-A917CAEDB4D9}"/>
                </a:ext>
              </a:extLst>
            </p:cNvPr>
            <p:cNvSpPr txBox="1">
              <a:spLocks noChangeArrowheads="1"/>
            </p:cNvSpPr>
            <p:nvPr/>
          </p:nvSpPr>
          <p:spPr bwMode="auto">
            <a:xfrm rot="16200004">
              <a:off x="250180" y="2186344"/>
              <a:ext cx="1584326" cy="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it-IT" altLang="it-IT" sz="1600" dirty="0">
                  <a:solidFill>
                    <a:schemeClr val="tx2"/>
                  </a:solidFill>
                  <a:latin typeface="+mj-lt"/>
                  <a:ea typeface="ＭＳ Ｐゴシック" panose="020B0600070205080204" pitchFamily="34" charset="-128"/>
                </a:rPr>
                <a:t>Prescritto</a:t>
              </a:r>
            </a:p>
          </p:txBody>
        </p:sp>
        <p:sp>
          <p:nvSpPr>
            <p:cNvPr id="124961" name="Text Box 6">
              <a:extLst>
                <a:ext uri="{FF2B5EF4-FFF2-40B4-BE49-F238E27FC236}">
                  <a16:creationId xmlns:a16="http://schemas.microsoft.com/office/drawing/2014/main" id="{F8DF494D-4BE6-B24A-805D-9ACEFD56D9AC}"/>
                </a:ext>
              </a:extLst>
            </p:cNvPr>
            <p:cNvSpPr txBox="1">
              <a:spLocks noChangeArrowheads="1"/>
            </p:cNvSpPr>
            <p:nvPr/>
          </p:nvSpPr>
          <p:spPr bwMode="auto">
            <a:xfrm>
              <a:off x="2210176" y="2060705"/>
              <a:ext cx="1584326" cy="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700"/>
                </a:spcBef>
              </a:pPr>
              <a:r>
                <a:rPr lang="it-IT" altLang="it-IT" sz="2800" b="1" dirty="0">
                  <a:latin typeface="+mj-lt"/>
                  <a:ea typeface="ＭＳ Ｐゴシック" panose="020B0600070205080204" pitchFamily="34" charset="-128"/>
                </a:rPr>
                <a:t>OK</a:t>
              </a:r>
            </a:p>
          </p:txBody>
        </p:sp>
        <p:sp>
          <p:nvSpPr>
            <p:cNvPr id="124962" name="Text Box 6">
              <a:extLst>
                <a:ext uri="{FF2B5EF4-FFF2-40B4-BE49-F238E27FC236}">
                  <a16:creationId xmlns:a16="http://schemas.microsoft.com/office/drawing/2014/main" id="{503A6200-A70C-0248-8389-DBDFDA31729D}"/>
                </a:ext>
              </a:extLst>
            </p:cNvPr>
            <p:cNvSpPr txBox="1">
              <a:spLocks noChangeArrowheads="1"/>
            </p:cNvSpPr>
            <p:nvPr/>
          </p:nvSpPr>
          <p:spPr bwMode="auto">
            <a:xfrm>
              <a:off x="5295891" y="4217564"/>
              <a:ext cx="1584326" cy="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700"/>
                </a:spcBef>
              </a:pPr>
              <a:r>
                <a:rPr lang="it-IT" altLang="it-IT" sz="2800" b="1" dirty="0">
                  <a:latin typeface="+mj-lt"/>
                  <a:ea typeface="ＭＳ Ｐゴシック" panose="020B0600070205080204" pitchFamily="34" charset="-128"/>
                </a:rPr>
                <a:t>OK</a:t>
              </a:r>
            </a:p>
          </p:txBody>
        </p:sp>
      </p:grpSp>
      <p:sp>
        <p:nvSpPr>
          <p:cNvPr id="124934" name="Rectangle 109">
            <a:extLst>
              <a:ext uri="{FF2B5EF4-FFF2-40B4-BE49-F238E27FC236}">
                <a16:creationId xmlns:a16="http://schemas.microsoft.com/office/drawing/2014/main" id="{D756072F-8913-6B4A-9C0C-6AA32898D024}"/>
              </a:ext>
            </a:extLst>
          </p:cNvPr>
          <p:cNvSpPr>
            <a:spLocks noChangeArrowheads="1"/>
          </p:cNvSpPr>
          <p:nvPr/>
        </p:nvSpPr>
        <p:spPr bwMode="auto">
          <a:xfrm>
            <a:off x="6460877" y="5929967"/>
            <a:ext cx="5639588" cy="830997"/>
          </a:xfrm>
          <a:prstGeom prst="rect">
            <a:avLst/>
          </a:prstGeom>
          <a:solidFill>
            <a:srgbClr val="FFFFF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600"/>
              </a:spcBef>
            </a:pPr>
            <a:r>
              <a:rPr lang="it-IT" altLang="it-IT" sz="1200" dirty="0">
                <a:solidFill>
                  <a:schemeClr val="tx2"/>
                </a:solidFill>
                <a:latin typeface="+mj-lt"/>
                <a:ea typeface="ＭＳ Ｐゴシック" panose="020B0600070205080204" pitchFamily="34" charset="-128"/>
                <a:cs typeface="Arial" panose="020B0604020202020204" pitchFamily="34" charset="0"/>
              </a:rPr>
              <a:t>Fonte: </a:t>
            </a:r>
            <a:r>
              <a:rPr lang="it-IT" altLang="it-IT" sz="1200" i="1" dirty="0">
                <a:solidFill>
                  <a:schemeClr val="tx2"/>
                </a:solidFill>
                <a:latin typeface="+mj-lt"/>
                <a:ea typeface="ＭＳ Ｐゴシック" panose="020B0600070205080204" pitchFamily="34" charset="-128"/>
                <a:cs typeface="Arial" panose="020B0604020202020204" pitchFamily="34" charset="0"/>
              </a:rPr>
              <a:t>Degli Esposti L. L’equilibrio tra appropriatezza prescrittiva e sostenibilità economica. Dagli indicatori di consumo (variabilità prescrittiva) agli indicatori di percorso (aderenza al trattamento). Giornale Italiano di </a:t>
            </a:r>
            <a:r>
              <a:rPr lang="it-IT" altLang="it-IT" sz="1200" i="1" dirty="0" err="1">
                <a:solidFill>
                  <a:schemeClr val="tx2"/>
                </a:solidFill>
                <a:latin typeface="+mj-lt"/>
                <a:ea typeface="ＭＳ Ｐゴシック" panose="020B0600070205080204" pitchFamily="34" charset="-128"/>
                <a:cs typeface="Arial" panose="020B0604020202020204" pitchFamily="34" charset="0"/>
              </a:rPr>
              <a:t>Farmacoeconomia</a:t>
            </a:r>
            <a:r>
              <a:rPr lang="it-IT" altLang="it-IT" sz="1200" i="1" dirty="0">
                <a:solidFill>
                  <a:schemeClr val="tx2"/>
                </a:solidFill>
                <a:latin typeface="+mj-lt"/>
                <a:ea typeface="ＭＳ Ｐゴシック" panose="020B0600070205080204" pitchFamily="34" charset="-128"/>
                <a:cs typeface="Arial" panose="020B0604020202020204" pitchFamily="34" charset="0"/>
              </a:rPr>
              <a:t> e </a:t>
            </a:r>
            <a:r>
              <a:rPr lang="it-IT" altLang="it-IT" sz="1200" i="1" dirty="0" err="1">
                <a:solidFill>
                  <a:schemeClr val="tx2"/>
                </a:solidFill>
                <a:latin typeface="+mj-lt"/>
                <a:ea typeface="ＭＳ Ｐゴシック" panose="020B0600070205080204" pitchFamily="34" charset="-128"/>
                <a:cs typeface="Arial" panose="020B0604020202020204" pitchFamily="34" charset="0"/>
              </a:rPr>
              <a:t>Farmacoutilizzazione</a:t>
            </a:r>
            <a:r>
              <a:rPr lang="it-IT" altLang="it-IT" sz="1200" i="1" dirty="0">
                <a:solidFill>
                  <a:schemeClr val="tx2"/>
                </a:solidFill>
                <a:latin typeface="+mj-lt"/>
                <a:ea typeface="ＭＳ Ｐゴシック" panose="020B0600070205080204" pitchFamily="34" charset="-128"/>
                <a:cs typeface="Arial" panose="020B0604020202020204" pitchFamily="34" charset="0"/>
              </a:rPr>
              <a:t> </a:t>
            </a:r>
            <a:r>
              <a:rPr lang="is-IS" altLang="it-IT" sz="1200" i="1" dirty="0">
                <a:solidFill>
                  <a:schemeClr val="tx2"/>
                </a:solidFill>
                <a:latin typeface="+mj-lt"/>
                <a:ea typeface="ＭＳ Ｐゴシック" panose="020B0600070205080204" pitchFamily="34" charset="-128"/>
                <a:cs typeface="Arial" panose="020B0604020202020204" pitchFamily="34" charset="0"/>
              </a:rPr>
              <a:t>2015</a:t>
            </a:r>
            <a:r>
              <a:rPr lang="it-IT" altLang="it-IT" sz="1200" i="1" dirty="0">
                <a:solidFill>
                  <a:schemeClr val="tx2"/>
                </a:solidFill>
                <a:latin typeface="+mj-lt"/>
                <a:ea typeface="ＭＳ Ｐゴシック" panose="020B0600070205080204" pitchFamily="34" charset="-128"/>
                <a:cs typeface="Arial" panose="020B0604020202020204" pitchFamily="34" charset="0"/>
              </a:rPr>
              <a:t>; 6(2).</a:t>
            </a:r>
          </a:p>
        </p:txBody>
      </p:sp>
      <p:sp>
        <p:nvSpPr>
          <p:cNvPr id="4" name="Rettangolo 3">
            <a:extLst>
              <a:ext uri="{FF2B5EF4-FFF2-40B4-BE49-F238E27FC236}">
                <a16:creationId xmlns:a16="http://schemas.microsoft.com/office/drawing/2014/main" id="{E3F41B6B-D42C-F84E-82F0-9A644E636118}"/>
              </a:ext>
            </a:extLst>
          </p:cNvPr>
          <p:cNvSpPr/>
          <p:nvPr/>
        </p:nvSpPr>
        <p:spPr>
          <a:xfrm>
            <a:off x="3311606" y="3508488"/>
            <a:ext cx="2929478" cy="1551590"/>
          </a:xfrm>
          <a:prstGeom prst="rect">
            <a:avLst/>
          </a:prstGeom>
          <a:solidFill>
            <a:srgbClr val="0096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rPr>
              <a:t>SOTTO-USO</a:t>
            </a:r>
          </a:p>
          <a:p>
            <a:r>
              <a:rPr lang="it-IT" sz="1600" dirty="0"/>
              <a:t>- Prevenzione secondaria</a:t>
            </a:r>
          </a:p>
          <a:p>
            <a:r>
              <a:rPr lang="it-IT" sz="1600" dirty="0"/>
              <a:t>- Terapie ad alto costo</a:t>
            </a:r>
          </a:p>
          <a:p>
            <a:r>
              <a:rPr lang="it-IT" sz="1600" dirty="0"/>
              <a:t>- Aderenza al trattamento</a:t>
            </a:r>
          </a:p>
        </p:txBody>
      </p:sp>
      <p:sp>
        <p:nvSpPr>
          <p:cNvPr id="5" name="Rettangolo 4">
            <a:extLst>
              <a:ext uri="{FF2B5EF4-FFF2-40B4-BE49-F238E27FC236}">
                <a16:creationId xmlns:a16="http://schemas.microsoft.com/office/drawing/2014/main" id="{A4EB1445-90E8-6841-8153-2F85F1067B01}"/>
              </a:ext>
            </a:extLst>
          </p:cNvPr>
          <p:cNvSpPr/>
          <p:nvPr/>
        </p:nvSpPr>
        <p:spPr>
          <a:xfrm>
            <a:off x="6463739" y="1636680"/>
            <a:ext cx="2816932" cy="1665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rPr>
              <a:t>SOVRA-USO</a:t>
            </a:r>
          </a:p>
          <a:p>
            <a:r>
              <a:rPr lang="it-IT" sz="1600" dirty="0"/>
              <a:t>- Farmaci «abitudine»</a:t>
            </a:r>
          </a:p>
          <a:p>
            <a:r>
              <a:rPr lang="it-IT" sz="1600" dirty="0"/>
              <a:t>- Modalità «abitudine»</a:t>
            </a:r>
          </a:p>
          <a:p>
            <a:r>
              <a:rPr lang="it-IT" sz="1600" dirty="0"/>
              <a:t>- Terapie ad alto costo ma senza </a:t>
            </a:r>
            <a:r>
              <a:rPr lang="it-IT" sz="1600" i="1" dirty="0" err="1"/>
              <a:t>value</a:t>
            </a:r>
            <a:endParaRPr lang="it-IT" sz="1600" i="1" dirty="0"/>
          </a:p>
        </p:txBody>
      </p:sp>
      <p:sp>
        <p:nvSpPr>
          <p:cNvPr id="6" name="Freccia su 5">
            <a:extLst>
              <a:ext uri="{FF2B5EF4-FFF2-40B4-BE49-F238E27FC236}">
                <a16:creationId xmlns:a16="http://schemas.microsoft.com/office/drawing/2014/main" id="{D5923282-8809-4442-B293-5D7840ACC7AA}"/>
              </a:ext>
            </a:extLst>
          </p:cNvPr>
          <p:cNvSpPr/>
          <p:nvPr/>
        </p:nvSpPr>
        <p:spPr>
          <a:xfrm>
            <a:off x="4554908" y="2723144"/>
            <a:ext cx="416896" cy="86582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1" name="Freccia su 40">
            <a:extLst>
              <a:ext uri="{FF2B5EF4-FFF2-40B4-BE49-F238E27FC236}">
                <a16:creationId xmlns:a16="http://schemas.microsoft.com/office/drawing/2014/main" id="{722EAC57-E867-7944-A9B6-502948329F10}"/>
              </a:ext>
            </a:extLst>
          </p:cNvPr>
          <p:cNvSpPr/>
          <p:nvPr/>
        </p:nvSpPr>
        <p:spPr>
          <a:xfrm rot="10800000">
            <a:off x="7856387" y="3222841"/>
            <a:ext cx="416896" cy="86582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895324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3D4AF27C-CF98-5F44-8979-AF870B5107C1}"/>
              </a:ext>
            </a:extLst>
          </p:cNvPr>
          <p:cNvSpPr txBox="1">
            <a:spLocks noGrp="1"/>
          </p:cNvSpPr>
          <p:nvPr>
            <p:ph type="title"/>
          </p:nvPr>
        </p:nvSpPr>
        <p:spPr>
          <a:xfrm>
            <a:off x="664626" y="25972"/>
            <a:ext cx="10820400" cy="720725"/>
          </a:xfrm>
        </p:spPr>
        <p:txBody>
          <a:bodyPr>
            <a:noAutofit/>
          </a:bodyPr>
          <a:lstStyle/>
          <a:p>
            <a:pPr algn="ctr" defTabSz="457209">
              <a:lnSpc>
                <a:spcPct val="150000"/>
              </a:lnSpc>
              <a:spcBef>
                <a:spcPts val="0"/>
              </a:spcBef>
              <a:defRPr/>
            </a:pPr>
            <a:r>
              <a:rPr lang="it-IT" sz="2400" cap="none" dirty="0">
                <a:latin typeface="+mn-lt"/>
              </a:rPr>
              <a:t>L’IMPATTO ECONOMICO DI UNA MIGLIORE ADERENZA</a:t>
            </a:r>
          </a:p>
        </p:txBody>
      </p:sp>
      <p:sp>
        <p:nvSpPr>
          <p:cNvPr id="126985" name="CasellaDiTesto 27">
            <a:extLst>
              <a:ext uri="{FF2B5EF4-FFF2-40B4-BE49-F238E27FC236}">
                <a16:creationId xmlns:a16="http://schemas.microsoft.com/office/drawing/2014/main" id="{DBCBBC99-C40F-1442-B45C-4AFDB2F3A8D5}"/>
              </a:ext>
            </a:extLst>
          </p:cNvPr>
          <p:cNvSpPr txBox="1">
            <a:spLocks noChangeArrowheads="1"/>
          </p:cNvSpPr>
          <p:nvPr/>
        </p:nvSpPr>
        <p:spPr bwMode="auto">
          <a:xfrm rot="16200000">
            <a:off x="1286241" y="2403422"/>
            <a:ext cx="12966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1600" dirty="0">
                <a:latin typeface="+mn-lt"/>
              </a:rPr>
              <a:t> Prescritto</a:t>
            </a:r>
          </a:p>
        </p:txBody>
      </p:sp>
      <p:sp>
        <p:nvSpPr>
          <p:cNvPr id="126986" name="CasellaDiTesto 28">
            <a:extLst>
              <a:ext uri="{FF2B5EF4-FFF2-40B4-BE49-F238E27FC236}">
                <a16:creationId xmlns:a16="http://schemas.microsoft.com/office/drawing/2014/main" id="{255E3CC4-25A2-C54F-B6E8-F345D3CAE809}"/>
              </a:ext>
            </a:extLst>
          </p:cNvPr>
          <p:cNvSpPr txBox="1">
            <a:spLocks noChangeArrowheads="1"/>
          </p:cNvSpPr>
          <p:nvPr/>
        </p:nvSpPr>
        <p:spPr bwMode="auto">
          <a:xfrm rot="16200000">
            <a:off x="1443310" y="4091059"/>
            <a:ext cx="11191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sz="1600" dirty="0">
                <a:latin typeface="+mn-lt"/>
              </a:rPr>
              <a:t>Non Prescritto</a:t>
            </a:r>
          </a:p>
        </p:txBody>
      </p:sp>
      <p:sp>
        <p:nvSpPr>
          <p:cNvPr id="126989" name="CasellaDiTesto 38">
            <a:extLst>
              <a:ext uri="{FF2B5EF4-FFF2-40B4-BE49-F238E27FC236}">
                <a16:creationId xmlns:a16="http://schemas.microsoft.com/office/drawing/2014/main" id="{577B17A8-8B84-3A43-8AEF-BBAA84CAE38C}"/>
              </a:ext>
            </a:extLst>
          </p:cNvPr>
          <p:cNvSpPr txBox="1">
            <a:spLocks noChangeArrowheads="1"/>
          </p:cNvSpPr>
          <p:nvPr/>
        </p:nvSpPr>
        <p:spPr bwMode="auto">
          <a:xfrm>
            <a:off x="1050227" y="6018999"/>
            <a:ext cx="10322684" cy="584775"/>
          </a:xfrm>
          <a:prstGeom prst="rect">
            <a:avLst/>
          </a:prstGeom>
          <a:solidFill>
            <a:srgbClr val="E5F6FF"/>
          </a:solidFill>
          <a:ln>
            <a:noFill/>
          </a:ln>
        </p:spPr>
        <p:txBody>
          <a:bodyPr wrap="square"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sz="1600" dirty="0">
                <a:solidFill>
                  <a:srgbClr val="000000"/>
                </a:solidFill>
                <a:latin typeface="+mn-lt"/>
              </a:rPr>
              <a:t>E’ necessario pertanto identificare sia le aree di sotto–spesa sia le aree di sovra–spesa in modo da ottenere un risultato di “</a:t>
            </a:r>
            <a:r>
              <a:rPr lang="it-IT" altLang="it-IT" sz="1600" b="1" dirty="0" err="1">
                <a:solidFill>
                  <a:srgbClr val="000000"/>
                </a:solidFill>
                <a:latin typeface="+mn-lt"/>
              </a:rPr>
              <a:t>iso</a:t>
            </a:r>
            <a:r>
              <a:rPr lang="it-IT" altLang="it-IT" sz="1600" b="1" dirty="0">
                <a:solidFill>
                  <a:srgbClr val="000000"/>
                </a:solidFill>
                <a:latin typeface="+mn-lt"/>
              </a:rPr>
              <a:t>-risorse</a:t>
            </a:r>
            <a:r>
              <a:rPr lang="it-IT" altLang="it-IT" sz="1600" dirty="0">
                <a:solidFill>
                  <a:srgbClr val="000000"/>
                </a:solidFill>
                <a:latin typeface="+mn-lt"/>
              </a:rPr>
              <a:t>” all’interno del perimetro della spesa farmaceutica</a:t>
            </a:r>
          </a:p>
        </p:txBody>
      </p:sp>
      <p:cxnSp>
        <p:nvCxnSpPr>
          <p:cNvPr id="27" name="Connettore 1 2">
            <a:extLst>
              <a:ext uri="{FF2B5EF4-FFF2-40B4-BE49-F238E27FC236}">
                <a16:creationId xmlns:a16="http://schemas.microsoft.com/office/drawing/2014/main" id="{D7F49245-012A-6E44-8462-A107B9D3A378}"/>
              </a:ext>
            </a:extLst>
          </p:cNvPr>
          <p:cNvCxnSpPr>
            <a:cxnSpLocks noChangeShapeType="1"/>
          </p:cNvCxnSpPr>
          <p:nvPr/>
        </p:nvCxnSpPr>
        <p:spPr bwMode="auto">
          <a:xfrm>
            <a:off x="1237692" y="3700668"/>
            <a:ext cx="9999406" cy="0"/>
          </a:xfrm>
          <a:prstGeom prst="straightConnector1">
            <a:avLst/>
          </a:prstGeom>
          <a:noFill/>
          <a:ln w="28575">
            <a:solidFill>
              <a:srgbClr val="000000"/>
            </a:solidFill>
            <a:round/>
            <a:headEnd/>
            <a:tailEnd/>
          </a:ln>
          <a:effectLst>
            <a:outerShdw dist="19997"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34" name="Connettore 1 6">
            <a:extLst>
              <a:ext uri="{FF2B5EF4-FFF2-40B4-BE49-F238E27FC236}">
                <a16:creationId xmlns:a16="http://schemas.microsoft.com/office/drawing/2014/main" id="{50E597D3-0D30-854A-B7F1-7E8CAFEE25A5}"/>
              </a:ext>
            </a:extLst>
          </p:cNvPr>
          <p:cNvCxnSpPr>
            <a:cxnSpLocks noChangeShapeType="1"/>
          </p:cNvCxnSpPr>
          <p:nvPr/>
        </p:nvCxnSpPr>
        <p:spPr bwMode="auto">
          <a:xfrm flipV="1">
            <a:off x="6074826" y="1445342"/>
            <a:ext cx="0" cy="4215685"/>
          </a:xfrm>
          <a:prstGeom prst="straightConnector1">
            <a:avLst/>
          </a:prstGeom>
          <a:noFill/>
          <a:ln w="28575">
            <a:solidFill>
              <a:srgbClr val="000000"/>
            </a:solidFill>
            <a:round/>
            <a:headEnd/>
            <a:tailEnd/>
          </a:ln>
          <a:effectLst>
            <a:outerShdw dist="19997" dir="5400000" algn="tl" rotWithShape="0">
              <a:srgbClr val="808080">
                <a:alpha val="37999"/>
              </a:srgbClr>
            </a:outerShdw>
          </a:effectLst>
          <a:extLst>
            <a:ext uri="{909E8E84-426E-40DD-AFC4-6F175D3DCCD1}">
              <a14:hiddenFill xmlns:a14="http://schemas.microsoft.com/office/drawing/2010/main">
                <a:noFill/>
              </a14:hiddenFill>
            </a:ext>
          </a:extLst>
        </p:spPr>
      </p:cxnSp>
      <p:sp>
        <p:nvSpPr>
          <p:cNvPr id="17" name="CasellaDiTesto 16">
            <a:extLst>
              <a:ext uri="{FF2B5EF4-FFF2-40B4-BE49-F238E27FC236}">
                <a16:creationId xmlns:a16="http://schemas.microsoft.com/office/drawing/2014/main" id="{8CC43664-43AB-DE46-BE62-29AE5279AE42}"/>
              </a:ext>
            </a:extLst>
          </p:cNvPr>
          <p:cNvSpPr txBox="1"/>
          <p:nvPr/>
        </p:nvSpPr>
        <p:spPr>
          <a:xfrm>
            <a:off x="567370" y="720354"/>
            <a:ext cx="11014911" cy="523220"/>
          </a:xfrm>
          <a:prstGeom prst="rect">
            <a:avLst/>
          </a:prstGeom>
          <a:noFill/>
        </p:spPr>
        <p:txBody>
          <a:bodyPr wrap="square" rtlCol="0">
            <a:spAutoFit/>
          </a:bodyPr>
          <a:lstStyle/>
          <a:p>
            <a:pPr algn="ctr"/>
            <a:r>
              <a:rPr lang="it-IT" sz="1400" dirty="0"/>
              <a:t>Il nostro Servizio Sanitario è caratterizzato da vincoli di bilancio nel breve periodo e non è in grado di sostenere una crescita non controllata della spesa farmaceutica</a:t>
            </a:r>
          </a:p>
        </p:txBody>
      </p:sp>
      <p:sp>
        <p:nvSpPr>
          <p:cNvPr id="47" name="Text Box 6">
            <a:extLst>
              <a:ext uri="{FF2B5EF4-FFF2-40B4-BE49-F238E27FC236}">
                <a16:creationId xmlns:a16="http://schemas.microsoft.com/office/drawing/2014/main" id="{E6874F84-8380-D44B-B7CC-4559CBCE25A6}"/>
              </a:ext>
            </a:extLst>
          </p:cNvPr>
          <p:cNvSpPr txBox="1">
            <a:spLocks noChangeArrowheads="1"/>
          </p:cNvSpPr>
          <p:nvPr/>
        </p:nvSpPr>
        <p:spPr bwMode="auto">
          <a:xfrm>
            <a:off x="3067019" y="1314156"/>
            <a:ext cx="15843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it-IT" altLang="it-IT" sz="1600" b="1" dirty="0">
                <a:solidFill>
                  <a:schemeClr val="tx2"/>
                </a:solidFill>
                <a:latin typeface="+mn-lt"/>
                <a:ea typeface="ＭＳ Ｐゴシック" panose="020B0600070205080204" pitchFamily="34" charset="-128"/>
              </a:rPr>
              <a:t>INDICATO</a:t>
            </a:r>
          </a:p>
        </p:txBody>
      </p:sp>
      <p:sp>
        <p:nvSpPr>
          <p:cNvPr id="48" name="Text Box 6">
            <a:extLst>
              <a:ext uri="{FF2B5EF4-FFF2-40B4-BE49-F238E27FC236}">
                <a16:creationId xmlns:a16="http://schemas.microsoft.com/office/drawing/2014/main" id="{DABE9AEC-7FA5-6F4A-A051-6DAF658F1CFA}"/>
              </a:ext>
            </a:extLst>
          </p:cNvPr>
          <p:cNvSpPr txBox="1">
            <a:spLocks noChangeArrowheads="1"/>
          </p:cNvSpPr>
          <p:nvPr/>
        </p:nvSpPr>
        <p:spPr bwMode="auto">
          <a:xfrm>
            <a:off x="7581165" y="1314156"/>
            <a:ext cx="1727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1000"/>
              </a:spcBef>
            </a:pPr>
            <a:r>
              <a:rPr lang="it-IT" altLang="it-IT" sz="1600" b="1" dirty="0">
                <a:solidFill>
                  <a:schemeClr val="tx2"/>
                </a:solidFill>
                <a:latin typeface="+mn-lt"/>
                <a:ea typeface="ＭＳ Ｐゴシック" panose="020B0600070205080204" pitchFamily="34" charset="-128"/>
              </a:rPr>
              <a:t>NON INDICATO</a:t>
            </a:r>
          </a:p>
        </p:txBody>
      </p:sp>
      <p:sp>
        <p:nvSpPr>
          <p:cNvPr id="49" name="Rettangolo 48">
            <a:extLst>
              <a:ext uri="{FF2B5EF4-FFF2-40B4-BE49-F238E27FC236}">
                <a16:creationId xmlns:a16="http://schemas.microsoft.com/office/drawing/2014/main" id="{CE971FFC-1611-7048-88DD-0D27B8F40370}"/>
              </a:ext>
            </a:extLst>
          </p:cNvPr>
          <p:cNvSpPr/>
          <p:nvPr/>
        </p:nvSpPr>
        <p:spPr>
          <a:xfrm>
            <a:off x="2760471" y="3882756"/>
            <a:ext cx="3174065" cy="1649287"/>
          </a:xfrm>
          <a:prstGeom prst="rect">
            <a:avLst/>
          </a:prstGeom>
          <a:solidFill>
            <a:srgbClr val="8EFA00"/>
          </a:solidFill>
          <a:ln>
            <a:solidFill>
              <a:srgbClr val="8EF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500" dirty="0">
                <a:solidFill>
                  <a:srgbClr val="202020"/>
                </a:solidFill>
              </a:rPr>
              <a:t>Uso di medicinali insufficientemente potenti</a:t>
            </a:r>
          </a:p>
          <a:p>
            <a:pPr algn="ctr"/>
            <a:endParaRPr lang="it-IT" altLang="it-IT" sz="1500" baseline="30000" dirty="0">
              <a:solidFill>
                <a:srgbClr val="202020"/>
              </a:solidFill>
            </a:endParaRPr>
          </a:p>
          <a:p>
            <a:pPr algn="ctr"/>
            <a:r>
              <a:rPr lang="it-IT" altLang="it-IT" sz="1500" dirty="0">
                <a:solidFill>
                  <a:srgbClr val="202020"/>
                </a:solidFill>
              </a:rPr>
              <a:t>Aderenza al trattamento</a:t>
            </a:r>
          </a:p>
          <a:p>
            <a:pPr algn="ctr"/>
            <a:endParaRPr lang="it-IT" altLang="it-IT" sz="1500" dirty="0">
              <a:solidFill>
                <a:srgbClr val="202020"/>
              </a:solidFill>
            </a:endParaRPr>
          </a:p>
          <a:p>
            <a:pPr algn="ctr"/>
            <a:r>
              <a:rPr lang="it-IT" altLang="it-IT" sz="1500" dirty="0">
                <a:solidFill>
                  <a:srgbClr val="202020"/>
                </a:solidFill>
              </a:rPr>
              <a:t>Prescrizioni in difetto rispetto alle indicazioni</a:t>
            </a:r>
            <a:endParaRPr lang="it-IT" sz="1500" dirty="0"/>
          </a:p>
        </p:txBody>
      </p:sp>
      <p:sp>
        <p:nvSpPr>
          <p:cNvPr id="18" name="Rettangolo 17">
            <a:extLst>
              <a:ext uri="{FF2B5EF4-FFF2-40B4-BE49-F238E27FC236}">
                <a16:creationId xmlns:a16="http://schemas.microsoft.com/office/drawing/2014/main" id="{1983A798-DE0F-F541-AEAC-0AF2A9C2CF78}"/>
              </a:ext>
            </a:extLst>
          </p:cNvPr>
          <p:cNvSpPr/>
          <p:nvPr/>
        </p:nvSpPr>
        <p:spPr>
          <a:xfrm>
            <a:off x="6211569" y="1791929"/>
            <a:ext cx="4173790" cy="180029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500" dirty="0">
                <a:solidFill>
                  <a:schemeClr val="tx1"/>
                </a:solidFill>
              </a:rPr>
              <a:t>Uso di medicinali inutilmente potenti</a:t>
            </a:r>
          </a:p>
          <a:p>
            <a:pPr algn="ctr"/>
            <a:endParaRPr lang="it-IT" sz="1500" dirty="0">
              <a:solidFill>
                <a:schemeClr val="tx1"/>
              </a:solidFill>
            </a:endParaRPr>
          </a:p>
          <a:p>
            <a:pPr algn="ctr"/>
            <a:r>
              <a:rPr lang="it-IT" altLang="it-IT" sz="1500" dirty="0">
                <a:solidFill>
                  <a:schemeClr val="tx1"/>
                </a:solidFill>
              </a:rPr>
              <a:t>Uso off-</a:t>
            </a:r>
            <a:r>
              <a:rPr lang="it-IT" altLang="it-IT" sz="1500" dirty="0" err="1">
                <a:solidFill>
                  <a:schemeClr val="tx1"/>
                </a:solidFill>
              </a:rPr>
              <a:t>label</a:t>
            </a:r>
            <a:r>
              <a:rPr lang="it-IT" altLang="it-IT" sz="1500" dirty="0">
                <a:solidFill>
                  <a:schemeClr val="tx1"/>
                </a:solidFill>
              </a:rPr>
              <a:t> e in assenza dei requisiti di rimborsabilità</a:t>
            </a:r>
          </a:p>
          <a:p>
            <a:pPr algn="ctr"/>
            <a:endParaRPr lang="it-IT" altLang="it-IT" sz="1500" dirty="0">
              <a:solidFill>
                <a:schemeClr val="tx1"/>
              </a:solidFill>
            </a:endParaRPr>
          </a:p>
          <a:p>
            <a:pPr algn="ctr"/>
            <a:r>
              <a:rPr lang="it-IT" altLang="it-IT" sz="1500" dirty="0">
                <a:solidFill>
                  <a:schemeClr val="tx1"/>
                </a:solidFill>
              </a:rPr>
              <a:t>Prescrizioni in eccesso rispetto alle indicazioni</a:t>
            </a:r>
            <a:endParaRPr lang="it-IT" sz="1500" dirty="0">
              <a:solidFill>
                <a:schemeClr val="tx1"/>
              </a:solidFill>
            </a:endParaRPr>
          </a:p>
        </p:txBody>
      </p:sp>
      <p:sp>
        <p:nvSpPr>
          <p:cNvPr id="19" name="Freccia su 18">
            <a:extLst>
              <a:ext uri="{FF2B5EF4-FFF2-40B4-BE49-F238E27FC236}">
                <a16:creationId xmlns:a16="http://schemas.microsoft.com/office/drawing/2014/main" id="{57FE0BE9-7CC6-6849-A492-ACF304E54C73}"/>
              </a:ext>
            </a:extLst>
          </p:cNvPr>
          <p:cNvSpPr/>
          <p:nvPr/>
        </p:nvSpPr>
        <p:spPr>
          <a:xfrm>
            <a:off x="4126277" y="2233471"/>
            <a:ext cx="442452" cy="1649286"/>
          </a:xfrm>
          <a:prstGeom prst="upArrow">
            <a:avLst/>
          </a:prstGeom>
          <a:solidFill>
            <a:srgbClr val="8EFA00"/>
          </a:solidFill>
          <a:ln>
            <a:solidFill>
              <a:srgbClr val="8EF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2" name="Ovale 32">
            <a:extLst>
              <a:ext uri="{FF2B5EF4-FFF2-40B4-BE49-F238E27FC236}">
                <a16:creationId xmlns:a16="http://schemas.microsoft.com/office/drawing/2014/main" id="{7C0595A2-CDC3-C340-BD7F-298C089FA5E6}"/>
              </a:ext>
            </a:extLst>
          </p:cNvPr>
          <p:cNvSpPr>
            <a:spLocks/>
          </p:cNvSpPr>
          <p:nvPr/>
        </p:nvSpPr>
        <p:spPr bwMode="auto">
          <a:xfrm>
            <a:off x="3879190" y="2831543"/>
            <a:ext cx="936625" cy="503238"/>
          </a:xfrm>
          <a:custGeom>
            <a:avLst/>
            <a:gdLst>
              <a:gd name="T0" fmla="*/ 468313 w 936629"/>
              <a:gd name="T1" fmla="*/ 0 h 503240"/>
              <a:gd name="T2" fmla="*/ 936625 w 936629"/>
              <a:gd name="T3" fmla="*/ 251619 h 503240"/>
              <a:gd name="T4" fmla="*/ 468313 w 936629"/>
              <a:gd name="T5" fmla="*/ 503238 h 503240"/>
              <a:gd name="T6" fmla="*/ 0 w 936629"/>
              <a:gd name="T7" fmla="*/ 251619 h 503240"/>
              <a:gd name="T8" fmla="*/ 137165 w 936629"/>
              <a:gd name="T9" fmla="*/ 73698 h 503240"/>
              <a:gd name="T10" fmla="*/ 137165 w 936629"/>
              <a:gd name="T11" fmla="*/ 429540 h 503240"/>
              <a:gd name="T12" fmla="*/ 799460 w 936629"/>
              <a:gd name="T13" fmla="*/ 429540 h 503240"/>
              <a:gd name="T14" fmla="*/ 799460 w 936629"/>
              <a:gd name="T15" fmla="*/ 73698 h 50324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37166 w 936629"/>
              <a:gd name="T25" fmla="*/ 73698 h 503240"/>
              <a:gd name="T26" fmla="*/ 799463 w 936629"/>
              <a:gd name="T27" fmla="*/ 429542 h 503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6629" h="503240">
                <a:moveTo>
                  <a:pt x="0" y="251620"/>
                </a:moveTo>
                <a:lnTo>
                  <a:pt x="0" y="251620"/>
                </a:lnTo>
                <a:cubicBezTo>
                  <a:pt x="0" y="390585"/>
                  <a:pt x="209671" y="503240"/>
                  <a:pt x="468315" y="503240"/>
                </a:cubicBezTo>
                <a:cubicBezTo>
                  <a:pt x="726958" y="503240"/>
                  <a:pt x="936630" y="390585"/>
                  <a:pt x="936630" y="251620"/>
                </a:cubicBezTo>
                <a:cubicBezTo>
                  <a:pt x="936630" y="112654"/>
                  <a:pt x="726958" y="0"/>
                  <a:pt x="468315" y="0"/>
                </a:cubicBezTo>
                <a:cubicBezTo>
                  <a:pt x="209671" y="0"/>
                  <a:pt x="0" y="112654"/>
                  <a:pt x="0" y="251619"/>
                </a:cubicBezTo>
                <a:lnTo>
                  <a:pt x="0" y="251620"/>
                </a:lnTo>
                <a:close/>
              </a:path>
            </a:pathLst>
          </a:custGeom>
          <a:solidFill>
            <a:schemeClr val="tx1"/>
          </a:solidFill>
          <a:ln w="19046" cap="rnd">
            <a:solidFill>
              <a:schemeClr val="tx1"/>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b="1" dirty="0">
                <a:solidFill>
                  <a:srgbClr val="FFFFFF"/>
                </a:solidFill>
                <a:latin typeface="+mn-lt"/>
              </a:rPr>
              <a:t>OK</a:t>
            </a:r>
          </a:p>
        </p:txBody>
      </p:sp>
      <p:sp>
        <p:nvSpPr>
          <p:cNvPr id="53" name="Freccia su 52">
            <a:extLst>
              <a:ext uri="{FF2B5EF4-FFF2-40B4-BE49-F238E27FC236}">
                <a16:creationId xmlns:a16="http://schemas.microsoft.com/office/drawing/2014/main" id="{27BF0139-6C3E-5246-ADE8-B168549D7CA1}"/>
              </a:ext>
            </a:extLst>
          </p:cNvPr>
          <p:cNvSpPr/>
          <p:nvPr/>
        </p:nvSpPr>
        <p:spPr>
          <a:xfrm rot="10800000">
            <a:off x="8073219" y="3562728"/>
            <a:ext cx="442452" cy="1245247"/>
          </a:xfrm>
          <a:prstGeom prst="up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4" name="Ovale 32">
            <a:extLst>
              <a:ext uri="{FF2B5EF4-FFF2-40B4-BE49-F238E27FC236}">
                <a16:creationId xmlns:a16="http://schemas.microsoft.com/office/drawing/2014/main" id="{89AC4657-E8E6-B241-B7D6-123C8210B3B4}"/>
              </a:ext>
            </a:extLst>
          </p:cNvPr>
          <p:cNvSpPr>
            <a:spLocks/>
          </p:cNvSpPr>
          <p:nvPr/>
        </p:nvSpPr>
        <p:spPr bwMode="auto">
          <a:xfrm>
            <a:off x="7826132" y="3809113"/>
            <a:ext cx="936625" cy="503238"/>
          </a:xfrm>
          <a:custGeom>
            <a:avLst/>
            <a:gdLst>
              <a:gd name="T0" fmla="*/ 468313 w 936629"/>
              <a:gd name="T1" fmla="*/ 0 h 503240"/>
              <a:gd name="T2" fmla="*/ 936625 w 936629"/>
              <a:gd name="T3" fmla="*/ 251619 h 503240"/>
              <a:gd name="T4" fmla="*/ 468313 w 936629"/>
              <a:gd name="T5" fmla="*/ 503238 h 503240"/>
              <a:gd name="T6" fmla="*/ 0 w 936629"/>
              <a:gd name="T7" fmla="*/ 251619 h 503240"/>
              <a:gd name="T8" fmla="*/ 137165 w 936629"/>
              <a:gd name="T9" fmla="*/ 73698 h 503240"/>
              <a:gd name="T10" fmla="*/ 137165 w 936629"/>
              <a:gd name="T11" fmla="*/ 429540 h 503240"/>
              <a:gd name="T12" fmla="*/ 799460 w 936629"/>
              <a:gd name="T13" fmla="*/ 429540 h 503240"/>
              <a:gd name="T14" fmla="*/ 799460 w 936629"/>
              <a:gd name="T15" fmla="*/ 73698 h 50324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37166 w 936629"/>
              <a:gd name="T25" fmla="*/ 73698 h 503240"/>
              <a:gd name="T26" fmla="*/ 799463 w 936629"/>
              <a:gd name="T27" fmla="*/ 429542 h 503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6629" h="503240">
                <a:moveTo>
                  <a:pt x="0" y="251620"/>
                </a:moveTo>
                <a:lnTo>
                  <a:pt x="0" y="251620"/>
                </a:lnTo>
                <a:cubicBezTo>
                  <a:pt x="0" y="390585"/>
                  <a:pt x="209671" y="503240"/>
                  <a:pt x="468315" y="503240"/>
                </a:cubicBezTo>
                <a:cubicBezTo>
                  <a:pt x="726958" y="503240"/>
                  <a:pt x="936630" y="390585"/>
                  <a:pt x="936630" y="251620"/>
                </a:cubicBezTo>
                <a:cubicBezTo>
                  <a:pt x="936630" y="112654"/>
                  <a:pt x="726958" y="0"/>
                  <a:pt x="468315" y="0"/>
                </a:cubicBezTo>
                <a:cubicBezTo>
                  <a:pt x="209671" y="0"/>
                  <a:pt x="0" y="112654"/>
                  <a:pt x="0" y="251619"/>
                </a:cubicBezTo>
                <a:lnTo>
                  <a:pt x="0" y="251620"/>
                </a:lnTo>
                <a:close/>
              </a:path>
            </a:pathLst>
          </a:custGeom>
          <a:solidFill>
            <a:schemeClr val="tx1"/>
          </a:solidFill>
          <a:ln w="19046" cap="rnd">
            <a:solidFill>
              <a:schemeClr val="tx1"/>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b="1" dirty="0">
                <a:solidFill>
                  <a:srgbClr val="FFFFFF"/>
                </a:solidFill>
                <a:latin typeface="+mn-lt"/>
              </a:rPr>
              <a:t>OK</a:t>
            </a:r>
          </a:p>
        </p:txBody>
      </p:sp>
    </p:spTree>
    <p:extLst>
      <p:ext uri="{BB962C8B-B14F-4D97-AF65-F5344CB8AC3E}">
        <p14:creationId xmlns:p14="http://schemas.microsoft.com/office/powerpoint/2010/main" val="174115388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1567544"/>
            <a:ext cx="10820400" cy="4651142"/>
          </a:xfrm>
        </p:spPr>
        <p:txBody>
          <a:bodyPr>
            <a:normAutofit fontScale="85000" lnSpcReduction="20000"/>
          </a:bodyPr>
          <a:lstStyle/>
          <a:p>
            <a:r>
              <a:rPr lang="it-IT" dirty="0"/>
              <a:t>Studi osservazionali e sperimentali: nozioni di base per leggere uno studio clinico.  </a:t>
            </a:r>
          </a:p>
          <a:p>
            <a:r>
              <a:rPr lang="it-IT" dirty="0"/>
              <a:t>Classificazione delle sperimentazioni: sperimentazioni non controllate, sperimentazioni controllate non randomizzate, sperimentazioni controllate e randomizzate. </a:t>
            </a:r>
            <a:r>
              <a:rPr lang="it-IT" dirty="0" err="1"/>
              <a:t>Metanalisi</a:t>
            </a:r>
            <a:r>
              <a:rPr lang="it-IT" dirty="0"/>
              <a:t> e revisioni sistematiche. </a:t>
            </a:r>
          </a:p>
          <a:p>
            <a:r>
              <a:rPr lang="it-IT" dirty="0"/>
              <a:t>Piramide delle evidenze. Cenni di analisi statistica. Il disegno sperimentale: principi essenziali, randomizzazione, cecità, gruppo di controllo, </a:t>
            </a:r>
            <a:r>
              <a:rPr lang="it-IT" dirty="0" err="1"/>
              <a:t>endpoint</a:t>
            </a:r>
            <a:r>
              <a:rPr lang="it-IT" dirty="0"/>
              <a:t> veri e surrogati. Fattori di confondimento, potenza statistica, dimensione del campione.</a:t>
            </a:r>
          </a:p>
          <a:p>
            <a:r>
              <a:rPr lang="it-IT" dirty="0"/>
              <a:t>La valutazione di efficacia dei farmaci: significato di </a:t>
            </a:r>
            <a:r>
              <a:rPr lang="it-IT" dirty="0" err="1"/>
              <a:t>efficacy</a:t>
            </a:r>
            <a:r>
              <a:rPr lang="it-IT" dirty="0"/>
              <a:t> e di </a:t>
            </a:r>
            <a:r>
              <a:rPr lang="it-IT" dirty="0" err="1"/>
              <a:t>effectiveness</a:t>
            </a:r>
            <a:r>
              <a:rPr lang="it-IT" dirty="0"/>
              <a:t>.</a:t>
            </a:r>
          </a:p>
          <a:p>
            <a:r>
              <a:rPr lang="it-IT" dirty="0"/>
              <a:t>NNT come indicatore della convenienza dell’investimento.</a:t>
            </a:r>
          </a:p>
          <a:p>
            <a:r>
              <a:rPr lang="it-IT" dirty="0"/>
              <a:t>Esempi di valutazione di studi sui farmaci. Significatività statistica e significatività clinica. </a:t>
            </a:r>
          </a:p>
          <a:p>
            <a:r>
              <a:rPr lang="it-IT" dirty="0"/>
              <a:t>Analisi critica degli studi. Valutazione dell’innovazione, del “</a:t>
            </a:r>
            <a:r>
              <a:rPr lang="it-IT" dirty="0" err="1"/>
              <a:t>place</a:t>
            </a:r>
            <a:r>
              <a:rPr lang="it-IT" dirty="0"/>
              <a:t> in </a:t>
            </a:r>
            <a:r>
              <a:rPr lang="it-IT" dirty="0" err="1"/>
              <a:t>therapy</a:t>
            </a:r>
            <a:r>
              <a:rPr lang="it-IT" dirty="0"/>
              <a:t>” di un medicinale.</a:t>
            </a:r>
          </a:p>
          <a:p>
            <a:r>
              <a:rPr lang="it-IT" dirty="0"/>
              <a:t>Appropriatezza terapeutica e impatto economico.</a:t>
            </a:r>
          </a:p>
          <a:p>
            <a:r>
              <a:rPr lang="it-IT" dirty="0"/>
              <a:t>Aderenza al trattamento, correlazione con i costi e ruolo del farmacista. </a:t>
            </a:r>
          </a:p>
          <a:p>
            <a:r>
              <a:rPr lang="it-IT" dirty="0"/>
              <a:t>La </a:t>
            </a:r>
            <a:r>
              <a:rPr lang="it-IT" dirty="0" err="1"/>
              <a:t>politerapia</a:t>
            </a:r>
            <a:r>
              <a:rPr lang="it-IT" dirty="0"/>
              <a:t> nelle patologie croniche, le interazioni farmacologiche e le ADR. </a:t>
            </a:r>
          </a:p>
          <a:p>
            <a:r>
              <a:rPr lang="it-IT" dirty="0"/>
              <a:t>Efficacia, sicurezza e costi. Il valore economico di un trattamento farmacologico.</a:t>
            </a:r>
          </a:p>
          <a:p>
            <a:pPr marL="0" indent="0">
              <a:buNone/>
            </a:pPr>
            <a:endParaRPr lang="it-IT" dirty="0"/>
          </a:p>
        </p:txBody>
      </p:sp>
    </p:spTree>
    <p:extLst>
      <p:ext uri="{BB962C8B-B14F-4D97-AF65-F5344CB8AC3E}">
        <p14:creationId xmlns:p14="http://schemas.microsoft.com/office/powerpoint/2010/main" val="3068193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olo 14"/>
          <p:cNvSpPr>
            <a:spLocks/>
          </p:cNvSpPr>
          <p:nvPr>
            <p:custDataLst>
              <p:tags r:id="rId2"/>
            </p:custDataLst>
          </p:nvPr>
        </p:nvSpPr>
        <p:spPr bwMode="auto">
          <a:xfrm>
            <a:off x="4120035" y="1005393"/>
            <a:ext cx="8424862" cy="24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it-IT" altLang="it-IT" b="1" dirty="0">
                <a:ea typeface="ＭＳ Ｐゴシック" panose="020B0600070205080204" pitchFamily="34" charset="-128"/>
              </a:rPr>
              <a:t>Esempi: Indicatori per l</a:t>
            </a:r>
            <a:r>
              <a:rPr lang="it-IT" altLang="en-US" b="1" dirty="0">
                <a:ea typeface="ＭＳ Ｐゴシック" panose="020B0600070205080204" pitchFamily="34" charset="-128"/>
              </a:rPr>
              <a:t>’</a:t>
            </a:r>
            <a:r>
              <a:rPr lang="it-IT" altLang="it-IT" b="1" dirty="0">
                <a:ea typeface="ＭＳ Ｐゴシック" panose="020B0600070205080204" pitchFamily="34" charset="-128"/>
              </a:rPr>
              <a:t>appropriatezza d</a:t>
            </a:r>
            <a:r>
              <a:rPr lang="it-IT" altLang="en-US" b="1" dirty="0">
                <a:ea typeface="ＭＳ Ｐゴシック" panose="020B0600070205080204" pitchFamily="34" charset="-128"/>
              </a:rPr>
              <a:t>’</a:t>
            </a:r>
            <a:r>
              <a:rPr lang="it-IT" altLang="it-IT" b="1" dirty="0">
                <a:ea typeface="ＭＳ Ｐゴシック" panose="020B0600070205080204" pitchFamily="34" charset="-128"/>
              </a:rPr>
              <a:t>uso dei farmaci ipolipemizzanti: profili prescrittivi e di </a:t>
            </a:r>
            <a:r>
              <a:rPr lang="it-IT" altLang="it-IT" b="1" dirty="0" smtClean="0">
                <a:ea typeface="ＭＳ Ｐゴシック" panose="020B0600070205080204" pitchFamily="34" charset="-128"/>
              </a:rPr>
              <a:t>utilizzazione</a:t>
            </a:r>
          </a:p>
          <a:p>
            <a:r>
              <a:rPr lang="it-IT" altLang="it-IT" b="1" dirty="0" smtClean="0">
                <a:ea typeface="ＭＳ Ｐゴシック" panose="020B0600070205080204" pitchFamily="34" charset="-128"/>
              </a:rPr>
              <a:t> </a:t>
            </a:r>
          </a:p>
          <a:p>
            <a:r>
              <a:rPr lang="it-IT" altLang="it-IT" b="1" dirty="0" smtClean="0">
                <a:ea typeface="ＭＳ Ｐゴシック" panose="020B0600070205080204" pitchFamily="34" charset="-128"/>
              </a:rPr>
              <a:t>Obiettivo: ridurre le parti </a:t>
            </a:r>
            <a:r>
              <a:rPr lang="it-IT" altLang="it-IT" b="1" dirty="0" smtClean="0">
                <a:solidFill>
                  <a:srgbClr val="FF0000"/>
                </a:solidFill>
                <a:ea typeface="ＭＳ Ｐゴシック" panose="020B0600070205080204" pitchFamily="34" charset="-128"/>
              </a:rPr>
              <a:t>rosse</a:t>
            </a:r>
            <a:r>
              <a:rPr lang="it-IT" altLang="it-IT" b="1" dirty="0" smtClean="0">
                <a:ea typeface="ＭＳ Ｐゴシック" panose="020B0600070205080204" pitchFamily="34" charset="-128"/>
              </a:rPr>
              <a:t> dei grafici</a:t>
            </a:r>
            <a:endParaRPr lang="it-IT" altLang="it-IT" b="1" dirty="0">
              <a:ea typeface="ＭＳ Ｐゴシック" panose="020B0600070205080204" pitchFamily="34" charset="-128"/>
            </a:endParaRPr>
          </a:p>
        </p:txBody>
      </p:sp>
      <p:grpSp>
        <p:nvGrpSpPr>
          <p:cNvPr id="2" name="Gruppo 1"/>
          <p:cNvGrpSpPr>
            <a:grpSpLocks/>
          </p:cNvGrpSpPr>
          <p:nvPr/>
        </p:nvGrpSpPr>
        <p:grpSpPr bwMode="auto">
          <a:xfrm>
            <a:off x="840480" y="1935913"/>
            <a:ext cx="3155950" cy="3405188"/>
            <a:chOff x="-211003" y="1152526"/>
            <a:chExt cx="3845330" cy="3405584"/>
          </a:xfrm>
        </p:grpSpPr>
        <p:graphicFrame>
          <p:nvGraphicFramePr>
            <p:cNvPr id="270340" name="Grafico 1"/>
            <p:cNvGraphicFramePr>
              <a:graphicFrameLocks/>
            </p:cNvGraphicFramePr>
            <p:nvPr/>
          </p:nvGraphicFramePr>
          <p:xfrm>
            <a:off x="-211003" y="1152526"/>
            <a:ext cx="3845330" cy="2160839"/>
          </p:xfrm>
          <a:graphic>
            <a:graphicData uri="http://schemas.openxmlformats.org/presentationml/2006/ole">
              <mc:AlternateContent xmlns:mc="http://schemas.openxmlformats.org/markup-compatibility/2006">
                <mc:Choice xmlns:v="urn:schemas-microsoft-com:vml" Requires="v">
                  <p:oleObj spid="_x0000_s1476" name="Grafico" r:id="rId7" imgW="3619613" imgH="2181194" progId="Excel.Chart.8">
                    <p:embed/>
                  </p:oleObj>
                </mc:Choice>
                <mc:Fallback>
                  <p:oleObj name="Grafico" r:id="rId7" imgW="3619613" imgH="2181194" progId="Excel.Chart.8">
                    <p:embed/>
                    <p:pic>
                      <p:nvPicPr>
                        <p:cNvPr id="270340" name="Grafico 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003" y="1152526"/>
                          <a:ext cx="3845330" cy="21608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0341" name="Titolo 14"/>
            <p:cNvSpPr>
              <a:spLocks/>
            </p:cNvSpPr>
            <p:nvPr>
              <p:custDataLst>
                <p:tags r:id="rId5"/>
              </p:custDataLst>
            </p:nvPr>
          </p:nvSpPr>
          <p:spPr bwMode="auto">
            <a:xfrm>
              <a:off x="478408" y="4053285"/>
              <a:ext cx="246280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it-IT" altLang="it-IT" sz="1400" b="1" dirty="0">
                  <a:ea typeface="ＭＳ Ｐゴシック" panose="020B0600070205080204" pitchFamily="34" charset="-128"/>
                </a:rPr>
                <a:t>Ridurre </a:t>
              </a:r>
              <a:r>
                <a:rPr lang="it-IT" altLang="it-IT" sz="1400" dirty="0">
                  <a:ea typeface="ＭＳ Ｐゴシック" panose="020B0600070205080204" pitchFamily="34" charset="-128"/>
                </a:rPr>
                <a:t>la percentuale di pazienti senza pregresso evento CV o diabete ( a basso rischio) trattati con </a:t>
              </a:r>
              <a:r>
                <a:rPr lang="it-IT" altLang="it-IT" sz="1400" dirty="0">
                  <a:solidFill>
                    <a:srgbClr val="FF0000"/>
                  </a:solidFill>
                  <a:ea typeface="ＭＳ Ｐゴシック" panose="020B0600070205080204" pitchFamily="34" charset="-128"/>
                </a:rPr>
                <a:t>statine</a:t>
              </a:r>
              <a:r>
                <a:rPr lang="it-IT" altLang="it-IT" sz="1400" dirty="0">
                  <a:ea typeface="ＭＳ Ｐゴシック" panose="020B0600070205080204" pitchFamily="34" charset="-128"/>
                </a:rPr>
                <a:t> </a:t>
              </a:r>
              <a:r>
                <a:rPr lang="it-IT" altLang="it-IT" sz="1400" dirty="0">
                  <a:solidFill>
                    <a:srgbClr val="FF0000"/>
                  </a:solidFill>
                  <a:ea typeface="ＭＳ Ｐゴシック" panose="020B0600070205080204" pitchFamily="34" charset="-128"/>
                </a:rPr>
                <a:t>ad alta potenza</a:t>
              </a:r>
            </a:p>
            <a:p>
              <a:pPr algn="ctr"/>
              <a:endParaRPr lang="it-IT" altLang="it-IT" sz="1400" dirty="0">
                <a:ea typeface="ＭＳ Ｐゴシック" panose="020B0600070205080204" pitchFamily="34" charset="-128"/>
              </a:endParaRPr>
            </a:p>
          </p:txBody>
        </p:sp>
      </p:grpSp>
      <p:grpSp>
        <p:nvGrpSpPr>
          <p:cNvPr id="9" name="Gruppo 8"/>
          <p:cNvGrpSpPr>
            <a:grpSpLocks/>
          </p:cNvGrpSpPr>
          <p:nvPr/>
        </p:nvGrpSpPr>
        <p:grpSpPr bwMode="auto">
          <a:xfrm>
            <a:off x="3996430" y="1844824"/>
            <a:ext cx="3968750" cy="3448050"/>
            <a:chOff x="2600496" y="1111342"/>
            <a:chExt cx="3968408" cy="3447537"/>
          </a:xfrm>
        </p:grpSpPr>
        <p:graphicFrame>
          <p:nvGraphicFramePr>
            <p:cNvPr id="270343" name="Grafico 4"/>
            <p:cNvGraphicFramePr>
              <a:graphicFrameLocks/>
            </p:cNvGraphicFramePr>
            <p:nvPr/>
          </p:nvGraphicFramePr>
          <p:xfrm>
            <a:off x="2600496" y="1111342"/>
            <a:ext cx="3968408" cy="2420577"/>
          </p:xfrm>
          <a:graphic>
            <a:graphicData uri="http://schemas.openxmlformats.org/presentationml/2006/ole">
              <mc:AlternateContent xmlns:mc="http://schemas.openxmlformats.org/markup-compatibility/2006">
                <mc:Choice xmlns:v="urn:schemas-microsoft-com:vml" Requires="v">
                  <p:oleObj spid="_x0000_s1477" name="Grafico" r:id="rId9" imgW="3724168" imgH="2276562" progId="Excel.Chart.8">
                    <p:embed/>
                  </p:oleObj>
                </mc:Choice>
                <mc:Fallback>
                  <p:oleObj name="Grafico" r:id="rId9" imgW="3724168" imgH="2276562" progId="Excel.Chart.8">
                    <p:embed/>
                    <p:pic>
                      <p:nvPicPr>
                        <p:cNvPr id="270343" name="Grafico 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0496" y="1111342"/>
                          <a:ext cx="3968408" cy="24205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0344" name="Titolo 14"/>
            <p:cNvSpPr>
              <a:spLocks/>
            </p:cNvSpPr>
            <p:nvPr>
              <p:custDataLst>
                <p:tags r:id="rId4"/>
              </p:custDataLst>
            </p:nvPr>
          </p:nvSpPr>
          <p:spPr bwMode="auto">
            <a:xfrm>
              <a:off x="3340596" y="4054054"/>
              <a:ext cx="246280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it-IT" altLang="it-IT" sz="1400" b="1">
                  <a:ea typeface="ＭＳ Ｐゴシック" panose="020B0600070205080204" pitchFamily="34" charset="-128"/>
                </a:rPr>
                <a:t>Ridurre</a:t>
              </a:r>
              <a:r>
                <a:rPr lang="it-IT" altLang="it-IT" sz="1400">
                  <a:ea typeface="ＭＳ Ｐゴシック" panose="020B0600070205080204" pitchFamily="34" charset="-128"/>
                </a:rPr>
                <a:t> la percentuale di pazienti </a:t>
              </a:r>
              <a:r>
                <a:rPr lang="it-IT" altLang="it-IT" sz="1400">
                  <a:solidFill>
                    <a:srgbClr val="FF0000"/>
                  </a:solidFill>
                  <a:ea typeface="ＭＳ Ｐゴシック" panose="020B0600070205080204" pitchFamily="34" charset="-128"/>
                </a:rPr>
                <a:t>occasionali al trattamento</a:t>
              </a:r>
            </a:p>
          </p:txBody>
        </p:sp>
      </p:grpSp>
      <p:grpSp>
        <p:nvGrpSpPr>
          <p:cNvPr id="10" name="Gruppo 9"/>
          <p:cNvGrpSpPr>
            <a:grpSpLocks/>
          </p:cNvGrpSpPr>
          <p:nvPr/>
        </p:nvGrpSpPr>
        <p:grpSpPr bwMode="auto">
          <a:xfrm>
            <a:off x="7793058" y="1760612"/>
            <a:ext cx="2962275" cy="3328106"/>
            <a:chOff x="5530781" y="1300724"/>
            <a:chExt cx="3819854" cy="3258155"/>
          </a:xfrm>
        </p:grpSpPr>
        <p:graphicFrame>
          <p:nvGraphicFramePr>
            <p:cNvPr id="270346" name="Grafico 5"/>
            <p:cNvGraphicFramePr>
              <a:graphicFrameLocks/>
            </p:cNvGraphicFramePr>
            <p:nvPr>
              <p:extLst>
                <p:ext uri="{D42A27DB-BD31-4B8C-83A1-F6EECF244321}">
                  <p14:modId xmlns:p14="http://schemas.microsoft.com/office/powerpoint/2010/main" val="3418280392"/>
                </p:ext>
              </p:extLst>
            </p:nvPr>
          </p:nvGraphicFramePr>
          <p:xfrm>
            <a:off x="5530781" y="1300724"/>
            <a:ext cx="3819854" cy="2301672"/>
          </p:xfrm>
          <a:graphic>
            <a:graphicData uri="http://schemas.openxmlformats.org/presentationml/2006/ole">
              <mc:AlternateContent xmlns:mc="http://schemas.openxmlformats.org/markup-compatibility/2006">
                <mc:Choice xmlns:v="urn:schemas-microsoft-com:vml" Requires="v">
                  <p:oleObj spid="_x0000_s1478" name="Grafico" r:id="rId11" imgW="3619613" imgH="1752758" progId="Excel.Chart.8">
                    <p:embed/>
                  </p:oleObj>
                </mc:Choice>
                <mc:Fallback>
                  <p:oleObj name="Grafico" r:id="rId11" imgW="3619613" imgH="1752758" progId="Excel.Chart.8">
                    <p:embed/>
                    <p:pic>
                      <p:nvPicPr>
                        <p:cNvPr id="270346" name="Grafico 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30781" y="1300724"/>
                          <a:ext cx="3819854" cy="23016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0347" name="Titolo 14"/>
            <p:cNvSpPr>
              <a:spLocks/>
            </p:cNvSpPr>
            <p:nvPr>
              <p:custDataLst>
                <p:tags r:id="rId3"/>
              </p:custDataLst>
            </p:nvPr>
          </p:nvSpPr>
          <p:spPr bwMode="auto">
            <a:xfrm>
              <a:off x="6226348" y="4054054"/>
              <a:ext cx="246280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it-IT" altLang="it-IT" sz="1400" dirty="0">
                <a:ea typeface="ＭＳ Ｐゴシック" panose="020B0600070205080204" pitchFamily="34" charset="-128"/>
              </a:endParaRPr>
            </a:p>
            <a:p>
              <a:pPr algn="ctr"/>
              <a:r>
                <a:rPr lang="it-IT" altLang="it-IT" sz="1400" b="1" dirty="0">
                  <a:ea typeface="ＭＳ Ｐゴシック" panose="020B0600070205080204" pitchFamily="34" charset="-128"/>
                </a:rPr>
                <a:t>Ridurre</a:t>
              </a:r>
              <a:r>
                <a:rPr lang="it-IT" altLang="it-IT" sz="1400" dirty="0">
                  <a:ea typeface="ＭＳ Ｐゴシック" panose="020B0600070205080204" pitchFamily="34" charset="-128"/>
                </a:rPr>
                <a:t> la percentuale di </a:t>
              </a:r>
              <a:r>
                <a:rPr lang="it-IT" altLang="it-IT" sz="1400" dirty="0">
                  <a:solidFill>
                    <a:srgbClr val="FF0000"/>
                  </a:solidFill>
                  <a:ea typeface="ＭＳ Ｐゴシック" panose="020B0600070205080204" pitchFamily="34" charset="-128"/>
                </a:rPr>
                <a:t>pazienti a basso rischio trattati</a:t>
              </a:r>
              <a:r>
                <a:rPr lang="it-IT" altLang="it-IT" sz="1400" dirty="0">
                  <a:ea typeface="ＭＳ Ｐゴシック" panose="020B0600070205080204" pitchFamily="34" charset="-128"/>
                </a:rPr>
                <a:t> con farmaci ipolipemizzanti (senza pregressi eventi CV o diabete)</a:t>
              </a:r>
            </a:p>
          </p:txBody>
        </p:sp>
      </p:grpSp>
      <p:sp>
        <p:nvSpPr>
          <p:cNvPr id="12" name="Text Box 80"/>
          <p:cNvSpPr txBox="1">
            <a:spLocks noChangeArrowheads="1"/>
          </p:cNvSpPr>
          <p:nvPr/>
        </p:nvSpPr>
        <p:spPr bwMode="auto">
          <a:xfrm>
            <a:off x="4008438" y="6308726"/>
            <a:ext cx="504031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it-IT" altLang="it-IT" sz="1000" i="1">
                <a:solidFill>
                  <a:schemeClr val="bg1"/>
                </a:solidFill>
                <a:ea typeface="ＭＳ Ｐゴシック" panose="020B0600070205080204" pitchFamily="34" charset="-128"/>
              </a:rPr>
              <a:t>Fonte: L</a:t>
            </a:r>
            <a:r>
              <a:rPr lang="it-IT" altLang="en-US" sz="1000" i="1">
                <a:solidFill>
                  <a:schemeClr val="bg1"/>
                </a:solidFill>
                <a:ea typeface="ＭＳ Ｐゴシック" panose="020B0600070205080204" pitchFamily="34" charset="-128"/>
              </a:rPr>
              <a:t>’</a:t>
            </a:r>
            <a:r>
              <a:rPr lang="it-IT" altLang="it-IT" sz="1000" i="1">
                <a:solidFill>
                  <a:schemeClr val="bg1"/>
                </a:solidFill>
                <a:ea typeface="ＭＳ Ｐゴシック" panose="020B0600070205080204" pitchFamily="34" charset="-128"/>
              </a:rPr>
              <a:t>uso dei Farmaci in Italia Rapporto Nazionale Anno 2013. In: Indicatori per l</a:t>
            </a:r>
            <a:r>
              <a:rPr lang="it-IT" altLang="en-US" sz="1000" i="1">
                <a:solidFill>
                  <a:schemeClr val="bg1"/>
                </a:solidFill>
                <a:ea typeface="ＭＳ Ｐゴシック" panose="020B0600070205080204" pitchFamily="34" charset="-128"/>
              </a:rPr>
              <a:t>’</a:t>
            </a:r>
            <a:r>
              <a:rPr lang="it-IT" altLang="it-IT" sz="1000" i="1">
                <a:solidFill>
                  <a:schemeClr val="bg1"/>
                </a:solidFill>
                <a:ea typeface="ＭＳ Ｐゴシック" panose="020B0600070205080204" pitchFamily="34" charset="-128"/>
              </a:rPr>
              <a:t>appropriatezza d</a:t>
            </a:r>
            <a:r>
              <a:rPr lang="it-IT" altLang="en-US" sz="1000" i="1">
                <a:solidFill>
                  <a:schemeClr val="bg1"/>
                </a:solidFill>
                <a:ea typeface="ＭＳ Ｐゴシック" panose="020B0600070205080204" pitchFamily="34" charset="-128"/>
              </a:rPr>
              <a:t>’</a:t>
            </a:r>
            <a:r>
              <a:rPr lang="it-IT" altLang="it-IT" sz="1000" i="1">
                <a:solidFill>
                  <a:schemeClr val="bg1"/>
                </a:solidFill>
                <a:ea typeface="ＭＳ Ｐゴシック" panose="020B0600070205080204" pitchFamily="34" charset="-128"/>
              </a:rPr>
              <a:t>uso dei farmaci ipolipemizzanti: profili prescrittivi e di utilizzazione.</a:t>
            </a:r>
          </a:p>
        </p:txBody>
      </p:sp>
    </p:spTree>
    <p:extLst>
      <p:ext uri="{BB962C8B-B14F-4D97-AF65-F5344CB8AC3E}">
        <p14:creationId xmlns:p14="http://schemas.microsoft.com/office/powerpoint/2010/main" val="11039104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nodeType="afterGroup">
                            <p:stCondLst>
                              <p:cond delay="1000"/>
                            </p:stCondLst>
                            <p:childTnLst>
                              <p:par>
                                <p:cTn id="9" presetID="21"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1000"/>
                                        <p:tgtEl>
                                          <p:spTgt spid="9"/>
                                        </p:tgtEl>
                                      </p:cBhvr>
                                    </p:animEffect>
                                  </p:childTnLst>
                                </p:cTn>
                              </p:par>
                            </p:childTnLst>
                          </p:cTn>
                        </p:par>
                        <p:par>
                          <p:cTn id="12" fill="hold" nodeType="afterGroup">
                            <p:stCondLst>
                              <p:cond delay="2000"/>
                            </p:stCondLst>
                            <p:childTnLst>
                              <p:par>
                                <p:cTn id="13" presetID="21"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olo 14"/>
          <p:cNvSpPr>
            <a:spLocks/>
          </p:cNvSpPr>
          <p:nvPr>
            <p:custDataLst>
              <p:tags r:id="rId2"/>
            </p:custDataLst>
          </p:nvPr>
        </p:nvSpPr>
        <p:spPr bwMode="auto">
          <a:xfrm>
            <a:off x="3772022" y="715848"/>
            <a:ext cx="8439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it-IT" altLang="it-IT" b="1" dirty="0">
                <a:ea typeface="ＭＳ Ｐゴシック" panose="020B0600070205080204" pitchFamily="34" charset="-128"/>
              </a:rPr>
              <a:t>Indicatori per l</a:t>
            </a:r>
            <a:r>
              <a:rPr lang="it-IT" altLang="en-US" b="1" dirty="0">
                <a:ea typeface="ＭＳ Ｐゴシック" panose="020B0600070205080204" pitchFamily="34" charset="-128"/>
              </a:rPr>
              <a:t>’</a:t>
            </a:r>
            <a:r>
              <a:rPr lang="it-IT" altLang="it-IT" b="1" dirty="0">
                <a:ea typeface="ＭＳ Ｐゴシック" panose="020B0600070205080204" pitchFamily="34" charset="-128"/>
              </a:rPr>
              <a:t>appropriatezza d</a:t>
            </a:r>
            <a:r>
              <a:rPr lang="it-IT" altLang="en-US" b="1" dirty="0">
                <a:ea typeface="ＭＳ Ｐゴシック" panose="020B0600070205080204" pitchFamily="34" charset="-128"/>
              </a:rPr>
              <a:t>’</a:t>
            </a:r>
            <a:r>
              <a:rPr lang="it-IT" altLang="it-IT" b="1" dirty="0">
                <a:ea typeface="ＭＳ Ｐゴシック" panose="020B0600070205080204" pitchFamily="34" charset="-128"/>
              </a:rPr>
              <a:t>uso dei farmaci ipolipemizzanti: profili prescrittivi e di utilizzazione</a:t>
            </a:r>
          </a:p>
        </p:txBody>
      </p:sp>
      <p:grpSp>
        <p:nvGrpSpPr>
          <p:cNvPr id="2" name="Gruppo 1"/>
          <p:cNvGrpSpPr>
            <a:grpSpLocks/>
          </p:cNvGrpSpPr>
          <p:nvPr/>
        </p:nvGrpSpPr>
        <p:grpSpPr bwMode="auto">
          <a:xfrm>
            <a:off x="1573213" y="1074738"/>
            <a:ext cx="3067050" cy="2741612"/>
            <a:chOff x="-225366" y="1082713"/>
            <a:chExt cx="4416965" cy="3475397"/>
          </a:xfrm>
        </p:grpSpPr>
        <p:graphicFrame>
          <p:nvGraphicFramePr>
            <p:cNvPr id="274436" name="Grafico 1"/>
            <p:cNvGraphicFramePr>
              <a:graphicFrameLocks/>
            </p:cNvGraphicFramePr>
            <p:nvPr/>
          </p:nvGraphicFramePr>
          <p:xfrm>
            <a:off x="-225366" y="1082713"/>
            <a:ext cx="4416965" cy="2373481"/>
          </p:xfrm>
          <a:graphic>
            <a:graphicData uri="http://schemas.openxmlformats.org/presentationml/2006/ole">
              <mc:AlternateContent xmlns:mc="http://schemas.openxmlformats.org/markup-compatibility/2006">
                <mc:Choice xmlns:v="urn:schemas-microsoft-com:vml" Requires="v">
                  <p:oleObj spid="_x0000_s2500" name="Grafico" r:id="rId7" imgW="2724207" imgH="1552629" progId="Excel.Chart.8">
                    <p:embed/>
                  </p:oleObj>
                </mc:Choice>
                <mc:Fallback>
                  <p:oleObj name="Grafico" r:id="rId7" imgW="2724207" imgH="1552629" progId="Excel.Chart.8">
                    <p:embed/>
                    <p:pic>
                      <p:nvPicPr>
                        <p:cNvPr id="274436" name="Grafico 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366" y="1082713"/>
                          <a:ext cx="4416965" cy="2373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4437" name="Titolo 14"/>
            <p:cNvSpPr>
              <a:spLocks/>
            </p:cNvSpPr>
            <p:nvPr>
              <p:custDataLst>
                <p:tags r:id="rId5"/>
              </p:custDataLst>
            </p:nvPr>
          </p:nvSpPr>
          <p:spPr bwMode="auto">
            <a:xfrm>
              <a:off x="478408" y="4053285"/>
              <a:ext cx="246280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it-IT" altLang="it-IT" sz="1600" dirty="0">
                <a:solidFill>
                  <a:schemeClr val="bg1"/>
                </a:solidFill>
                <a:ea typeface="ＭＳ Ｐゴシック" panose="020B0600070205080204" pitchFamily="34" charset="-128"/>
              </a:endParaRPr>
            </a:p>
            <a:p>
              <a:pPr algn="ctr"/>
              <a:r>
                <a:rPr lang="it-IT" altLang="it-IT" sz="1600" b="1" dirty="0">
                  <a:ea typeface="ＭＳ Ｐゴシック" panose="020B0600070205080204" pitchFamily="34" charset="-128"/>
                </a:rPr>
                <a:t>Incrementare</a:t>
              </a:r>
              <a:r>
                <a:rPr lang="it-IT" altLang="it-IT" sz="1600" dirty="0">
                  <a:ea typeface="ＭＳ Ｐゴシック" panose="020B0600070205080204" pitchFamily="34" charset="-128"/>
                </a:rPr>
                <a:t> la  percentuale di pazienti con pregresso evento CV o diabete </a:t>
              </a:r>
              <a:r>
                <a:rPr lang="it-IT" altLang="it-IT" sz="1600" dirty="0">
                  <a:solidFill>
                    <a:srgbClr val="00CC00"/>
                  </a:solidFill>
                  <a:ea typeface="ＭＳ Ｐゴシック" panose="020B0600070205080204" pitchFamily="34" charset="-128"/>
                </a:rPr>
                <a:t>trattati</a:t>
              </a:r>
              <a:r>
                <a:rPr lang="it-IT" altLang="it-IT" sz="1600" dirty="0">
                  <a:ea typeface="ＭＳ Ｐゴシック" panose="020B0600070205080204" pitchFamily="34" charset="-128"/>
                </a:rPr>
                <a:t> con farmaci ipolipemizzanti</a:t>
              </a:r>
            </a:p>
          </p:txBody>
        </p:sp>
      </p:grpSp>
      <p:grpSp>
        <p:nvGrpSpPr>
          <p:cNvPr id="9" name="Gruppo 8"/>
          <p:cNvGrpSpPr>
            <a:grpSpLocks/>
          </p:cNvGrpSpPr>
          <p:nvPr/>
        </p:nvGrpSpPr>
        <p:grpSpPr bwMode="auto">
          <a:xfrm>
            <a:off x="4608514" y="1125538"/>
            <a:ext cx="2967037" cy="3382962"/>
            <a:chOff x="2656054" y="1086916"/>
            <a:chExt cx="3838244" cy="3471963"/>
          </a:xfrm>
        </p:grpSpPr>
        <p:graphicFrame>
          <p:nvGraphicFramePr>
            <p:cNvPr id="274439" name="Grafico 4"/>
            <p:cNvGraphicFramePr>
              <a:graphicFrameLocks/>
            </p:cNvGraphicFramePr>
            <p:nvPr/>
          </p:nvGraphicFramePr>
          <p:xfrm>
            <a:off x="2590319" y="1034795"/>
            <a:ext cx="3969714" cy="2891596"/>
          </p:xfrm>
          <a:graphic>
            <a:graphicData uri="http://schemas.openxmlformats.org/presentationml/2006/ole">
              <mc:AlternateContent xmlns:mc="http://schemas.openxmlformats.org/markup-compatibility/2006">
                <mc:Choice xmlns:v="urn:schemas-microsoft-com:vml" Requires="v">
                  <p:oleObj spid="_x0000_s2501" name="Grafico" r:id="rId9" imgW="2790774" imgH="1914596" progId="Excel.Chart.8">
                    <p:embed/>
                  </p:oleObj>
                </mc:Choice>
                <mc:Fallback>
                  <p:oleObj name="Grafico" r:id="rId9" imgW="2790774" imgH="1914596" progId="Excel.Chart.8">
                    <p:embed/>
                    <p:pic>
                      <p:nvPicPr>
                        <p:cNvPr id="274439" name="Grafico 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319" y="1034795"/>
                          <a:ext cx="3969714" cy="28915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4440" name="Titolo 14"/>
            <p:cNvSpPr>
              <a:spLocks/>
            </p:cNvSpPr>
            <p:nvPr>
              <p:custDataLst>
                <p:tags r:id="rId4"/>
              </p:custDataLst>
            </p:nvPr>
          </p:nvSpPr>
          <p:spPr bwMode="auto">
            <a:xfrm>
              <a:off x="3340595" y="4054054"/>
              <a:ext cx="246280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it-IT" altLang="it-IT" sz="1400">
                <a:solidFill>
                  <a:schemeClr val="bg1"/>
                </a:solidFill>
                <a:ea typeface="ＭＳ Ｐゴシック" panose="020B0600070205080204" pitchFamily="34" charset="-128"/>
              </a:endParaRPr>
            </a:p>
            <a:p>
              <a:pPr algn="ctr"/>
              <a:r>
                <a:rPr lang="it-IT" altLang="it-IT" sz="1600" b="1">
                  <a:ea typeface="ＭＳ Ｐゴシック" panose="020B0600070205080204" pitchFamily="34" charset="-128"/>
                </a:rPr>
                <a:t>Incrementare</a:t>
              </a:r>
              <a:r>
                <a:rPr lang="it-IT" altLang="it-IT" sz="1600">
                  <a:ea typeface="ＭＳ Ｐゴシック" panose="020B0600070205080204" pitchFamily="34" charset="-128"/>
                </a:rPr>
                <a:t> la % di pazienti con pregresso evento CV o diabete trattati con </a:t>
              </a:r>
              <a:r>
                <a:rPr lang="it-IT" altLang="it-IT" sz="1600">
                  <a:solidFill>
                    <a:srgbClr val="00CC00"/>
                  </a:solidFill>
                  <a:ea typeface="ＭＳ Ｐゴシック" panose="020B0600070205080204" pitchFamily="34" charset="-128"/>
                </a:rPr>
                <a:t>statine ad alta potenza</a:t>
              </a:r>
            </a:p>
          </p:txBody>
        </p:sp>
      </p:grpSp>
      <p:grpSp>
        <p:nvGrpSpPr>
          <p:cNvPr id="10" name="Gruppo 9"/>
          <p:cNvGrpSpPr>
            <a:grpSpLocks/>
          </p:cNvGrpSpPr>
          <p:nvPr/>
        </p:nvGrpSpPr>
        <p:grpSpPr bwMode="auto">
          <a:xfrm>
            <a:off x="7542213" y="1074739"/>
            <a:ext cx="2874962" cy="3413125"/>
            <a:chOff x="5509418" y="1085997"/>
            <a:chExt cx="3622692" cy="3472882"/>
          </a:xfrm>
        </p:grpSpPr>
        <p:graphicFrame>
          <p:nvGraphicFramePr>
            <p:cNvPr id="274442" name="Grafico 5"/>
            <p:cNvGraphicFramePr>
              <a:graphicFrameLocks/>
            </p:cNvGraphicFramePr>
            <p:nvPr/>
          </p:nvGraphicFramePr>
          <p:xfrm>
            <a:off x="5509418" y="1085997"/>
            <a:ext cx="3622692" cy="1851127"/>
          </p:xfrm>
          <a:graphic>
            <a:graphicData uri="http://schemas.openxmlformats.org/presentationml/2006/ole">
              <mc:AlternateContent xmlns:mc="http://schemas.openxmlformats.org/markup-compatibility/2006">
                <mc:Choice xmlns:v="urn:schemas-microsoft-com:vml" Requires="v">
                  <p:oleObj spid="_x0000_s2502" name="Grafico" r:id="rId11" imgW="2809948" imgH="1533483" progId="Excel.Chart.8">
                    <p:embed/>
                  </p:oleObj>
                </mc:Choice>
                <mc:Fallback>
                  <p:oleObj name="Grafico" r:id="rId11" imgW="2809948" imgH="1533483" progId="Excel.Chart.8">
                    <p:embed/>
                    <p:pic>
                      <p:nvPicPr>
                        <p:cNvPr id="274442" name="Grafico 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9418" y="1085997"/>
                          <a:ext cx="3622692" cy="18511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4443" name="Titolo 14"/>
            <p:cNvSpPr>
              <a:spLocks/>
            </p:cNvSpPr>
            <p:nvPr>
              <p:custDataLst>
                <p:tags r:id="rId3"/>
              </p:custDataLst>
            </p:nvPr>
          </p:nvSpPr>
          <p:spPr bwMode="auto">
            <a:xfrm>
              <a:off x="6226348" y="4054054"/>
              <a:ext cx="246280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it-IT" altLang="it-IT" sz="1400">
                <a:ea typeface="ＭＳ Ｐゴシック" panose="020B0600070205080204" pitchFamily="34" charset="-128"/>
              </a:endParaRPr>
            </a:p>
            <a:p>
              <a:pPr algn="ctr"/>
              <a:r>
                <a:rPr lang="it-IT" altLang="it-IT" sz="1600" b="1">
                  <a:ea typeface="ＭＳ Ｐゴシック" panose="020B0600070205080204" pitchFamily="34" charset="-128"/>
                </a:rPr>
                <a:t>Incrementare</a:t>
              </a:r>
              <a:r>
                <a:rPr lang="it-IT" altLang="it-IT" sz="1600">
                  <a:ea typeface="ＭＳ Ｐゴシック" panose="020B0600070205080204" pitchFamily="34" charset="-128"/>
                </a:rPr>
                <a:t> la % di pazienti </a:t>
              </a:r>
              <a:r>
                <a:rPr lang="it-IT" altLang="it-IT" sz="1600">
                  <a:solidFill>
                    <a:srgbClr val="00CC00"/>
                  </a:solidFill>
                  <a:ea typeface="ＭＳ Ｐゴシック" panose="020B0600070205080204" pitchFamily="34" charset="-128"/>
                </a:rPr>
                <a:t>aderenti</a:t>
              </a:r>
              <a:r>
                <a:rPr lang="it-IT" altLang="it-IT" sz="1600">
                  <a:ea typeface="ＭＳ Ｐゴシック" panose="020B0600070205080204" pitchFamily="34" charset="-128"/>
                </a:rPr>
                <a:t> al trattamento</a:t>
              </a:r>
            </a:p>
          </p:txBody>
        </p:sp>
      </p:grpSp>
      <p:sp>
        <p:nvSpPr>
          <p:cNvPr id="3" name="CasellaDiTesto 2"/>
          <p:cNvSpPr txBox="1"/>
          <p:nvPr/>
        </p:nvSpPr>
        <p:spPr>
          <a:xfrm>
            <a:off x="4049486" y="5818909"/>
            <a:ext cx="6828311" cy="369332"/>
          </a:xfrm>
          <a:prstGeom prst="rect">
            <a:avLst/>
          </a:prstGeom>
          <a:noFill/>
        </p:spPr>
        <p:txBody>
          <a:bodyPr wrap="square" rtlCol="0">
            <a:spAutoFit/>
          </a:bodyPr>
          <a:lstStyle/>
          <a:p>
            <a:r>
              <a:rPr lang="it-IT" b="1" dirty="0" smtClean="0"/>
              <a:t>Obiettivo: incrementare le parti </a:t>
            </a:r>
            <a:r>
              <a:rPr lang="it-IT" b="1" dirty="0" smtClean="0">
                <a:solidFill>
                  <a:srgbClr val="00FA00"/>
                </a:solidFill>
              </a:rPr>
              <a:t>verdi</a:t>
            </a:r>
            <a:r>
              <a:rPr lang="it-IT" b="1" dirty="0" smtClean="0"/>
              <a:t> del grafico</a:t>
            </a:r>
            <a:endParaRPr lang="it-IT" b="1" dirty="0"/>
          </a:p>
        </p:txBody>
      </p:sp>
    </p:spTree>
    <p:extLst>
      <p:ext uri="{BB962C8B-B14F-4D97-AF65-F5344CB8AC3E}">
        <p14:creationId xmlns:p14="http://schemas.microsoft.com/office/powerpoint/2010/main" val="6376279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nodeType="afterGroup">
                            <p:stCondLst>
                              <p:cond delay="1000"/>
                            </p:stCondLst>
                            <p:childTnLst>
                              <p:par>
                                <p:cTn id="9" presetID="21"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1000"/>
                                        <p:tgtEl>
                                          <p:spTgt spid="9"/>
                                        </p:tgtEl>
                                      </p:cBhvr>
                                    </p:animEffect>
                                  </p:childTnLst>
                                </p:cTn>
                              </p:par>
                            </p:childTnLst>
                          </p:cTn>
                        </p:par>
                        <p:par>
                          <p:cTn id="12" fill="hold" nodeType="afterGroup">
                            <p:stCondLst>
                              <p:cond delay="2000"/>
                            </p:stCondLst>
                            <p:childTnLst>
                              <p:par>
                                <p:cTn id="13" presetID="21"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3"/>
          <p:cNvSpPr txBox="1">
            <a:spLocks noChangeArrowheads="1"/>
          </p:cNvSpPr>
          <p:nvPr/>
        </p:nvSpPr>
        <p:spPr bwMode="auto">
          <a:xfrm>
            <a:off x="1469572" y="1137557"/>
            <a:ext cx="10079718"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it-IT" sz="3600" dirty="0">
                <a:solidFill>
                  <a:srgbClr val="FF0000"/>
                </a:solidFill>
              </a:rPr>
              <a:t>NUOVI FARMACI: COSA CI ASPETTIAMO?</a:t>
            </a:r>
          </a:p>
          <a:p>
            <a:pPr eaLnBrk="1" hangingPunct="1">
              <a:lnSpc>
                <a:spcPct val="120000"/>
              </a:lnSpc>
              <a:spcBef>
                <a:spcPct val="0"/>
              </a:spcBef>
              <a:buFontTx/>
              <a:buNone/>
            </a:pPr>
            <a:endParaRPr lang="it-IT" sz="3600" dirty="0">
              <a:solidFill>
                <a:srgbClr val="0000FF"/>
              </a:solidFill>
            </a:endParaRPr>
          </a:p>
          <a:p>
            <a:pPr eaLnBrk="1" hangingPunct="1">
              <a:lnSpc>
                <a:spcPct val="120000"/>
              </a:lnSpc>
              <a:spcBef>
                <a:spcPct val="0"/>
              </a:spcBef>
            </a:pPr>
            <a:r>
              <a:rPr lang="it-IT" sz="3600" dirty="0">
                <a:solidFill>
                  <a:srgbClr val="009900"/>
                </a:solidFill>
              </a:rPr>
              <a:t> MIGLIOR </a:t>
            </a:r>
            <a:r>
              <a:rPr lang="it-IT" sz="3600" dirty="0" smtClean="0">
                <a:solidFill>
                  <a:srgbClr val="009900"/>
                </a:solidFill>
              </a:rPr>
              <a:t>EFFICACIA e SICUREZZA  </a:t>
            </a:r>
            <a:endParaRPr lang="it-IT" sz="3600" dirty="0">
              <a:solidFill>
                <a:srgbClr val="009900"/>
              </a:solidFill>
            </a:endParaRPr>
          </a:p>
          <a:p>
            <a:pPr eaLnBrk="1" hangingPunct="1">
              <a:lnSpc>
                <a:spcPct val="120000"/>
              </a:lnSpc>
              <a:spcBef>
                <a:spcPct val="0"/>
              </a:spcBef>
            </a:pPr>
            <a:r>
              <a:rPr lang="it-IT" sz="3600" dirty="0">
                <a:solidFill>
                  <a:srgbClr val="009900"/>
                </a:solidFill>
              </a:rPr>
              <a:t> </a:t>
            </a:r>
            <a:r>
              <a:rPr lang="it-IT" sz="3600" dirty="0" smtClean="0">
                <a:solidFill>
                  <a:srgbClr val="009900"/>
                </a:solidFill>
              </a:rPr>
              <a:t> PARI o MINORE </a:t>
            </a:r>
            <a:r>
              <a:rPr lang="it-IT" sz="3600" dirty="0">
                <a:solidFill>
                  <a:srgbClr val="009900"/>
                </a:solidFill>
              </a:rPr>
              <a:t>PREZZO a parità di efficacia</a:t>
            </a:r>
            <a:r>
              <a:rPr lang="it-IT" sz="3600" dirty="0">
                <a:solidFill>
                  <a:srgbClr val="0000FF"/>
                </a:solidFill>
              </a:rPr>
              <a:t> </a:t>
            </a:r>
          </a:p>
          <a:p>
            <a:pPr algn="ctr" eaLnBrk="1" hangingPunct="1">
              <a:lnSpc>
                <a:spcPct val="120000"/>
              </a:lnSpc>
              <a:spcBef>
                <a:spcPct val="0"/>
              </a:spcBef>
              <a:buFontTx/>
              <a:buNone/>
            </a:pPr>
            <a:endParaRPr lang="it-IT" sz="3600" dirty="0">
              <a:solidFill>
                <a:srgbClr val="0000FF"/>
              </a:solidFill>
            </a:endParaRPr>
          </a:p>
          <a:p>
            <a:pPr eaLnBrk="1" hangingPunct="1">
              <a:lnSpc>
                <a:spcPct val="120000"/>
              </a:lnSpc>
              <a:spcBef>
                <a:spcPct val="0"/>
              </a:spcBef>
              <a:buFontTx/>
              <a:buNone/>
            </a:pPr>
            <a:r>
              <a:rPr lang="it-IT" sz="3600" dirty="0" smtClean="0">
                <a:solidFill>
                  <a:srgbClr val="0000FF"/>
                </a:solidFill>
              </a:rPr>
              <a:t>E invece…</a:t>
            </a:r>
            <a:endParaRPr lang="it-IT" sz="3600" dirty="0">
              <a:solidFill>
                <a:srgbClr val="0000FF"/>
              </a:solidFill>
            </a:endParaRPr>
          </a:p>
          <a:p>
            <a:pPr eaLnBrk="1" hangingPunct="1">
              <a:lnSpc>
                <a:spcPct val="120000"/>
              </a:lnSpc>
              <a:spcBef>
                <a:spcPct val="0"/>
              </a:spcBef>
              <a:buFontTx/>
              <a:buNone/>
            </a:pPr>
            <a:endParaRPr lang="it-IT" sz="3600" dirty="0">
              <a:solidFill>
                <a:srgbClr val="0000FF"/>
              </a:solidFill>
            </a:endParaRPr>
          </a:p>
        </p:txBody>
      </p:sp>
    </p:spTree>
    <p:extLst>
      <p:ext uri="{BB962C8B-B14F-4D97-AF65-F5344CB8AC3E}">
        <p14:creationId xmlns:p14="http://schemas.microsoft.com/office/powerpoint/2010/main" val="156881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10" name="Line 15">
            <a:extLst>
              <a:ext uri="{FF2B5EF4-FFF2-40B4-BE49-F238E27FC236}">
                <a16:creationId xmlns:a16="http://schemas.microsoft.com/office/drawing/2014/main" id="{CB83CD2E-C8B0-224B-A0D4-85C069292BC0}"/>
              </a:ext>
            </a:extLst>
          </p:cNvPr>
          <p:cNvSpPr>
            <a:spLocks/>
          </p:cNvSpPr>
          <p:nvPr/>
        </p:nvSpPr>
        <p:spPr bwMode="auto">
          <a:xfrm>
            <a:off x="5384800" y="963613"/>
            <a:ext cx="4967288" cy="0"/>
          </a:xfrm>
          <a:custGeom>
            <a:avLst/>
            <a:gdLst>
              <a:gd name="T0" fmla="*/ 2483645 w 4967285"/>
              <a:gd name="T1" fmla="*/ 4967288 w 4967285"/>
              <a:gd name="T2" fmla="*/ 2483645 w 4967285"/>
              <a:gd name="T3" fmla="*/ 0 w 4967285"/>
              <a:gd name="T4" fmla="*/ 0 w 4967285"/>
              <a:gd name="T5" fmla="*/ 4967288 w 4967285"/>
              <a:gd name="T6" fmla="*/ 17694720 60000 65536"/>
              <a:gd name="T7" fmla="*/ 0 60000 65536"/>
              <a:gd name="T8" fmla="*/ 5898240 60000 65536"/>
              <a:gd name="T9" fmla="*/ 11796480 60000 65536"/>
              <a:gd name="T10" fmla="*/ 5898240 60000 65536"/>
              <a:gd name="T11" fmla="*/ 17694720 60000 65536"/>
              <a:gd name="T12" fmla="*/ 0 w 4967285"/>
              <a:gd name="T13" fmla="*/ 4967285 w 4967285"/>
            </a:gdLst>
            <a:ahLst/>
            <a:cxnLst>
              <a:cxn ang="T6">
                <a:pos x="T0" y="0"/>
              </a:cxn>
              <a:cxn ang="T7">
                <a:pos x="T1" y="0"/>
              </a:cxn>
              <a:cxn ang="T8">
                <a:pos x="T2" y="0"/>
              </a:cxn>
              <a:cxn ang="T9">
                <a:pos x="T3" y="0"/>
              </a:cxn>
              <a:cxn ang="T10">
                <a:pos x="T4" y="0"/>
              </a:cxn>
              <a:cxn ang="T11">
                <a:pos x="T5" y="0"/>
              </a:cxn>
            </a:cxnLst>
            <a:rect l="T12" t="0" r="T13" b="0"/>
            <a:pathLst>
              <a:path w="4967285">
                <a:moveTo>
                  <a:pt x="0" y="0"/>
                </a:moveTo>
                <a:lnTo>
                  <a:pt x="4967285" y="1"/>
                </a:lnTo>
              </a:path>
            </a:pathLst>
          </a:custGeom>
          <a:noFill/>
          <a:ln w="9528"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2" name="Gruppo 11">
            <a:extLst>
              <a:ext uri="{FF2B5EF4-FFF2-40B4-BE49-F238E27FC236}">
                <a16:creationId xmlns:a16="http://schemas.microsoft.com/office/drawing/2014/main" id="{67FB2F83-A1E2-8B40-9615-51280D32413C}"/>
              </a:ext>
            </a:extLst>
          </p:cNvPr>
          <p:cNvGrpSpPr/>
          <p:nvPr/>
        </p:nvGrpSpPr>
        <p:grpSpPr>
          <a:xfrm>
            <a:off x="4085555" y="2526953"/>
            <a:ext cx="4786644" cy="3625851"/>
            <a:chOff x="3846045" y="1659375"/>
            <a:chExt cx="4786644" cy="3625851"/>
          </a:xfrm>
        </p:grpSpPr>
        <p:sp>
          <p:nvSpPr>
            <p:cNvPr id="128001" name="Line 4">
              <a:extLst>
                <a:ext uri="{FF2B5EF4-FFF2-40B4-BE49-F238E27FC236}">
                  <a16:creationId xmlns:a16="http://schemas.microsoft.com/office/drawing/2014/main" id="{5033F9DE-8DEE-D843-9247-58232E6DC3D1}"/>
                </a:ext>
              </a:extLst>
            </p:cNvPr>
            <p:cNvSpPr>
              <a:spLocks/>
            </p:cNvSpPr>
            <p:nvPr/>
          </p:nvSpPr>
          <p:spPr bwMode="auto">
            <a:xfrm>
              <a:off x="3846045" y="3405807"/>
              <a:ext cx="4032250" cy="0"/>
            </a:xfrm>
            <a:custGeom>
              <a:avLst/>
              <a:gdLst>
                <a:gd name="T0" fmla="*/ 2016126 w 4032247"/>
                <a:gd name="T1" fmla="*/ 4032250 w 4032247"/>
                <a:gd name="T2" fmla="*/ 2016126 w 4032247"/>
                <a:gd name="T3" fmla="*/ 0 w 4032247"/>
                <a:gd name="T4" fmla="*/ 0 w 4032247"/>
                <a:gd name="T5" fmla="*/ 4032250 w 4032247"/>
                <a:gd name="T6" fmla="*/ 17694720 60000 65536"/>
                <a:gd name="T7" fmla="*/ 0 60000 65536"/>
                <a:gd name="T8" fmla="*/ 5898240 60000 65536"/>
                <a:gd name="T9" fmla="*/ 11796480 60000 65536"/>
                <a:gd name="T10" fmla="*/ 5898240 60000 65536"/>
                <a:gd name="T11" fmla="*/ 17694720 60000 65536"/>
                <a:gd name="T12" fmla="*/ 0 w 4032247"/>
                <a:gd name="T13" fmla="*/ 4032247 w 4032247"/>
              </a:gdLst>
              <a:ahLst/>
              <a:cxnLst>
                <a:cxn ang="T6">
                  <a:pos x="T0" y="0"/>
                </a:cxn>
                <a:cxn ang="T7">
                  <a:pos x="T1" y="0"/>
                </a:cxn>
                <a:cxn ang="T8">
                  <a:pos x="T2" y="0"/>
                </a:cxn>
                <a:cxn ang="T9">
                  <a:pos x="T3" y="0"/>
                </a:cxn>
                <a:cxn ang="T10">
                  <a:pos x="T4" y="0"/>
                </a:cxn>
                <a:cxn ang="T11">
                  <a:pos x="T5" y="0"/>
                </a:cxn>
              </a:cxnLst>
              <a:rect l="T12" t="0" r="T13" b="0"/>
              <a:pathLst>
                <a:path w="4032247">
                  <a:moveTo>
                    <a:pt x="0" y="0"/>
                  </a:moveTo>
                  <a:lnTo>
                    <a:pt x="4032247" y="1"/>
                  </a:lnTo>
                </a:path>
              </a:pathLst>
            </a:custGeom>
            <a:noFill/>
            <a:ln w="38103" cap="flat">
              <a:solidFill>
                <a:schemeClr val="tx1"/>
              </a:solidFill>
              <a:prstDash val="solid"/>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1" name="Gruppo 10">
              <a:extLst>
                <a:ext uri="{FF2B5EF4-FFF2-40B4-BE49-F238E27FC236}">
                  <a16:creationId xmlns:a16="http://schemas.microsoft.com/office/drawing/2014/main" id="{F01ED238-9746-1E4A-8F56-06F1AFA47ACB}"/>
                </a:ext>
              </a:extLst>
            </p:cNvPr>
            <p:cNvGrpSpPr/>
            <p:nvPr/>
          </p:nvGrpSpPr>
          <p:grpSpPr>
            <a:xfrm>
              <a:off x="4470101" y="1659375"/>
              <a:ext cx="4162588" cy="3625851"/>
              <a:chOff x="4470101" y="1659375"/>
              <a:chExt cx="4162588" cy="3625851"/>
            </a:xfrm>
          </p:grpSpPr>
          <p:sp>
            <p:nvSpPr>
              <p:cNvPr id="128002" name="Line 5">
                <a:extLst>
                  <a:ext uri="{FF2B5EF4-FFF2-40B4-BE49-F238E27FC236}">
                    <a16:creationId xmlns:a16="http://schemas.microsoft.com/office/drawing/2014/main" id="{B9829E2C-95EB-2E47-8F95-B34D4BA72C1A}"/>
                  </a:ext>
                </a:extLst>
              </p:cNvPr>
              <p:cNvSpPr>
                <a:spLocks/>
              </p:cNvSpPr>
              <p:nvPr/>
            </p:nvSpPr>
            <p:spPr bwMode="auto">
              <a:xfrm flipV="1">
                <a:off x="5987751" y="2043551"/>
                <a:ext cx="0" cy="3241675"/>
              </a:xfrm>
              <a:custGeom>
                <a:avLst/>
                <a:gdLst>
                  <a:gd name="T0" fmla="*/ 0 h 3241676"/>
                  <a:gd name="T1" fmla="*/ 1620838 h 3241676"/>
                  <a:gd name="T2" fmla="*/ 3241675 h 3241676"/>
                  <a:gd name="T3" fmla="*/ 1620838 h 3241676"/>
                  <a:gd name="T4" fmla="*/ 0 h 3241676"/>
                  <a:gd name="T5" fmla="*/ 3241675 h 3241676"/>
                  <a:gd name="T6" fmla="*/ 17694720 60000 65536"/>
                  <a:gd name="T7" fmla="*/ 0 60000 65536"/>
                  <a:gd name="T8" fmla="*/ 5898240 60000 65536"/>
                  <a:gd name="T9" fmla="*/ 11796480 60000 65536"/>
                  <a:gd name="T10" fmla="*/ 5898240 60000 65536"/>
                  <a:gd name="T11" fmla="*/ 17694720 60000 65536"/>
                  <a:gd name="T12" fmla="*/ 0 h 3241676"/>
                  <a:gd name="T13" fmla="*/ 3241676 h 3241676"/>
                </a:gdLst>
                <a:ahLst/>
                <a:cxnLst>
                  <a:cxn ang="T6">
                    <a:pos x="0" y="T0"/>
                  </a:cxn>
                  <a:cxn ang="T7">
                    <a:pos x="0" y="T1"/>
                  </a:cxn>
                  <a:cxn ang="T8">
                    <a:pos x="0" y="T2"/>
                  </a:cxn>
                  <a:cxn ang="T9">
                    <a:pos x="0" y="T3"/>
                  </a:cxn>
                  <a:cxn ang="T10">
                    <a:pos x="0" y="T4"/>
                  </a:cxn>
                  <a:cxn ang="T11">
                    <a:pos x="0" y="T5"/>
                  </a:cxn>
                </a:cxnLst>
                <a:rect l="0" t="T12" r="0" b="T13"/>
                <a:pathLst>
                  <a:path h="3241676">
                    <a:moveTo>
                      <a:pt x="0" y="0"/>
                    </a:moveTo>
                    <a:lnTo>
                      <a:pt x="1" y="3241676"/>
                    </a:lnTo>
                  </a:path>
                </a:pathLst>
              </a:custGeom>
              <a:noFill/>
              <a:ln w="38100" cap="flat">
                <a:solidFill>
                  <a:schemeClr val="tx1"/>
                </a:solidFill>
                <a:prstDash val="solid"/>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it-IT" sz="2000"/>
              </a:p>
            </p:txBody>
          </p:sp>
          <p:sp>
            <p:nvSpPr>
              <p:cNvPr id="128003" name="Text Box 6">
                <a:extLst>
                  <a:ext uri="{FF2B5EF4-FFF2-40B4-BE49-F238E27FC236}">
                    <a16:creationId xmlns:a16="http://schemas.microsoft.com/office/drawing/2014/main" id="{DCE2EA94-0F5B-274F-816D-A6B686DC3FF5}"/>
                  </a:ext>
                </a:extLst>
              </p:cNvPr>
              <p:cNvSpPr txBox="1">
                <a:spLocks noChangeArrowheads="1"/>
              </p:cNvSpPr>
              <p:nvPr/>
            </p:nvSpPr>
            <p:spPr bwMode="auto">
              <a:xfrm>
                <a:off x="7986358" y="3189848"/>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2000" b="1" dirty="0" err="1"/>
                  <a:t>Cost</a:t>
                </a:r>
                <a:endParaRPr lang="it-IT" altLang="it-IT" sz="2000" b="1" dirty="0"/>
              </a:p>
            </p:txBody>
          </p:sp>
          <p:sp>
            <p:nvSpPr>
              <p:cNvPr id="128004" name="Text Box 7">
                <a:extLst>
                  <a:ext uri="{FF2B5EF4-FFF2-40B4-BE49-F238E27FC236}">
                    <a16:creationId xmlns:a16="http://schemas.microsoft.com/office/drawing/2014/main" id="{F012B504-D2E2-CA4E-A575-8C2E1A7A2660}"/>
                  </a:ext>
                </a:extLst>
              </p:cNvPr>
              <p:cNvSpPr txBox="1">
                <a:spLocks noChangeArrowheads="1"/>
              </p:cNvSpPr>
              <p:nvPr/>
            </p:nvSpPr>
            <p:spPr bwMode="auto">
              <a:xfrm>
                <a:off x="5530551" y="1659375"/>
                <a:ext cx="9906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2000" b="1"/>
                  <a:t>Efficacy</a:t>
                </a:r>
              </a:p>
            </p:txBody>
          </p:sp>
          <p:sp>
            <p:nvSpPr>
              <p:cNvPr id="128005" name="Text Box 8">
                <a:extLst>
                  <a:ext uri="{FF2B5EF4-FFF2-40B4-BE49-F238E27FC236}">
                    <a16:creationId xmlns:a16="http://schemas.microsoft.com/office/drawing/2014/main" id="{0EFB4657-70D8-4D42-A621-AE6C43E1FA70}"/>
                  </a:ext>
                </a:extLst>
              </p:cNvPr>
              <p:cNvSpPr txBox="1">
                <a:spLocks noChangeArrowheads="1"/>
              </p:cNvSpPr>
              <p:nvPr/>
            </p:nvSpPr>
            <p:spPr bwMode="auto">
              <a:xfrm>
                <a:off x="4470101" y="2445187"/>
                <a:ext cx="1156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2000"/>
                  <a:t>&gt; Efficacy</a:t>
                </a:r>
              </a:p>
              <a:p>
                <a:pPr eaLnBrk="1" hangingPunct="1"/>
                <a:r>
                  <a:rPr lang="it-IT" altLang="it-IT" sz="2000"/>
                  <a:t>&lt; Cost</a:t>
                </a:r>
              </a:p>
            </p:txBody>
          </p:sp>
          <p:sp>
            <p:nvSpPr>
              <p:cNvPr id="128006" name="Text Box 9">
                <a:extLst>
                  <a:ext uri="{FF2B5EF4-FFF2-40B4-BE49-F238E27FC236}">
                    <a16:creationId xmlns:a16="http://schemas.microsoft.com/office/drawing/2014/main" id="{487829C2-0035-CB42-80CB-A69977F0912C}"/>
                  </a:ext>
                </a:extLst>
              </p:cNvPr>
              <p:cNvSpPr txBox="1">
                <a:spLocks noChangeArrowheads="1"/>
              </p:cNvSpPr>
              <p:nvPr/>
            </p:nvSpPr>
            <p:spPr bwMode="auto">
              <a:xfrm>
                <a:off x="6403676" y="2397562"/>
                <a:ext cx="1156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2000"/>
                  <a:t>&gt; Efficacy</a:t>
                </a:r>
              </a:p>
              <a:p>
                <a:pPr eaLnBrk="1" hangingPunct="1"/>
                <a:r>
                  <a:rPr lang="it-IT" altLang="it-IT" sz="2000"/>
                  <a:t>&gt; Cost</a:t>
                </a:r>
              </a:p>
            </p:txBody>
          </p:sp>
          <p:sp>
            <p:nvSpPr>
              <p:cNvPr id="128007" name="Text Box 10">
                <a:extLst>
                  <a:ext uri="{FF2B5EF4-FFF2-40B4-BE49-F238E27FC236}">
                    <a16:creationId xmlns:a16="http://schemas.microsoft.com/office/drawing/2014/main" id="{273463E5-C955-B34D-9564-FEE9EC0C5466}"/>
                  </a:ext>
                </a:extLst>
              </p:cNvPr>
              <p:cNvSpPr txBox="1">
                <a:spLocks noChangeArrowheads="1"/>
              </p:cNvSpPr>
              <p:nvPr/>
            </p:nvSpPr>
            <p:spPr bwMode="auto">
              <a:xfrm>
                <a:off x="4470101" y="3824725"/>
                <a:ext cx="1156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2000"/>
                  <a:t>&lt; Efficacy</a:t>
                </a:r>
              </a:p>
              <a:p>
                <a:pPr eaLnBrk="1" hangingPunct="1"/>
                <a:r>
                  <a:rPr lang="it-IT" altLang="it-IT" sz="2000"/>
                  <a:t>&lt; Cost</a:t>
                </a:r>
              </a:p>
            </p:txBody>
          </p:sp>
          <p:sp>
            <p:nvSpPr>
              <p:cNvPr id="128008" name="Text Box 11">
                <a:extLst>
                  <a:ext uri="{FF2B5EF4-FFF2-40B4-BE49-F238E27FC236}">
                    <a16:creationId xmlns:a16="http://schemas.microsoft.com/office/drawing/2014/main" id="{74CD31DF-C656-5548-ACC8-D3A73728FF72}"/>
                  </a:ext>
                </a:extLst>
              </p:cNvPr>
              <p:cNvSpPr txBox="1">
                <a:spLocks noChangeArrowheads="1"/>
              </p:cNvSpPr>
              <p:nvPr/>
            </p:nvSpPr>
            <p:spPr bwMode="auto">
              <a:xfrm>
                <a:off x="6403676" y="3867587"/>
                <a:ext cx="11562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2000"/>
                  <a:t>&lt; Efficacy</a:t>
                </a:r>
              </a:p>
              <a:p>
                <a:pPr eaLnBrk="1" hangingPunct="1"/>
                <a:r>
                  <a:rPr lang="it-IT" altLang="it-IT" sz="2000"/>
                  <a:t>&gt; Cost</a:t>
                </a:r>
              </a:p>
            </p:txBody>
          </p:sp>
        </p:grpSp>
      </p:grpSp>
      <p:sp>
        <p:nvSpPr>
          <p:cNvPr id="128011" name="CasellaDiTesto 11">
            <a:extLst>
              <a:ext uri="{FF2B5EF4-FFF2-40B4-BE49-F238E27FC236}">
                <a16:creationId xmlns:a16="http://schemas.microsoft.com/office/drawing/2014/main" id="{81DA728B-04C0-AC4A-9F95-82121F49EF34}"/>
              </a:ext>
            </a:extLst>
          </p:cNvPr>
          <p:cNvSpPr txBox="1">
            <a:spLocks noChangeArrowheads="1"/>
          </p:cNvSpPr>
          <p:nvPr/>
        </p:nvSpPr>
        <p:spPr bwMode="auto">
          <a:xfrm>
            <a:off x="1070605" y="3134096"/>
            <a:ext cx="2079258" cy="923330"/>
          </a:xfrm>
          <a:prstGeom prst="rect">
            <a:avLst/>
          </a:prstGeom>
          <a:solidFill>
            <a:srgbClr val="00FA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b="1" dirty="0"/>
              <a:t>Sempre accettabile: intervento dominante</a:t>
            </a:r>
          </a:p>
        </p:txBody>
      </p:sp>
      <p:sp>
        <p:nvSpPr>
          <p:cNvPr id="128012" name="CasellaDiTesto 12">
            <a:extLst>
              <a:ext uri="{FF2B5EF4-FFF2-40B4-BE49-F238E27FC236}">
                <a16:creationId xmlns:a16="http://schemas.microsoft.com/office/drawing/2014/main" id="{318310A7-92FD-BB4B-B637-FFA5B3C4CA65}"/>
              </a:ext>
            </a:extLst>
          </p:cNvPr>
          <p:cNvSpPr txBox="1">
            <a:spLocks noChangeArrowheads="1"/>
          </p:cNvSpPr>
          <p:nvPr/>
        </p:nvSpPr>
        <p:spPr bwMode="auto">
          <a:xfrm>
            <a:off x="9073037" y="2879392"/>
            <a:ext cx="2362197" cy="1200329"/>
          </a:xfrm>
          <a:prstGeom prst="rect">
            <a:avLst/>
          </a:prstGeom>
          <a:solidFill>
            <a:srgbClr val="FF93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b="1" dirty="0"/>
              <a:t>Accettabile solo se l’aumentata </a:t>
            </a:r>
          </a:p>
          <a:p>
            <a:pPr algn="ctr" eaLnBrk="1" hangingPunct="1"/>
            <a:r>
              <a:rPr lang="it-IT" altLang="it-IT" b="1" dirty="0"/>
              <a:t>efficacia giustifica i costi </a:t>
            </a:r>
          </a:p>
        </p:txBody>
      </p:sp>
      <p:sp>
        <p:nvSpPr>
          <p:cNvPr id="128013" name="CasellaDiTesto 13">
            <a:extLst>
              <a:ext uri="{FF2B5EF4-FFF2-40B4-BE49-F238E27FC236}">
                <a16:creationId xmlns:a16="http://schemas.microsoft.com/office/drawing/2014/main" id="{9B994517-6F88-8B44-80A9-0EC568E71526}"/>
              </a:ext>
            </a:extLst>
          </p:cNvPr>
          <p:cNvSpPr txBox="1">
            <a:spLocks noChangeArrowheads="1"/>
          </p:cNvSpPr>
          <p:nvPr/>
        </p:nvSpPr>
        <p:spPr bwMode="auto">
          <a:xfrm>
            <a:off x="9239647" y="4860506"/>
            <a:ext cx="2028976" cy="6463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b="1" dirty="0"/>
              <a:t>Sempre inaccettabile </a:t>
            </a:r>
          </a:p>
        </p:txBody>
      </p:sp>
      <p:sp>
        <p:nvSpPr>
          <p:cNvPr id="128014" name="CasellaDiTesto 14">
            <a:extLst>
              <a:ext uri="{FF2B5EF4-FFF2-40B4-BE49-F238E27FC236}">
                <a16:creationId xmlns:a16="http://schemas.microsoft.com/office/drawing/2014/main" id="{56BC6F3C-1A38-6448-9D8B-C7C984428F26}"/>
              </a:ext>
            </a:extLst>
          </p:cNvPr>
          <p:cNvSpPr txBox="1">
            <a:spLocks noChangeArrowheads="1"/>
          </p:cNvSpPr>
          <p:nvPr/>
        </p:nvSpPr>
        <p:spPr bwMode="auto">
          <a:xfrm>
            <a:off x="744651" y="4735165"/>
            <a:ext cx="2382859" cy="923330"/>
          </a:xfrm>
          <a:prstGeom prst="rect">
            <a:avLst/>
          </a:prstGeom>
          <a:solidFill>
            <a:srgbClr val="FF930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b="1" dirty="0"/>
              <a:t>Accettabile solo se la ridotta </a:t>
            </a:r>
          </a:p>
          <a:p>
            <a:pPr algn="ctr" eaLnBrk="1" hangingPunct="1"/>
            <a:r>
              <a:rPr lang="it-IT" altLang="it-IT" b="1" dirty="0"/>
              <a:t>efficacia è trascurabile</a:t>
            </a:r>
          </a:p>
        </p:txBody>
      </p:sp>
      <p:sp>
        <p:nvSpPr>
          <p:cNvPr id="16" name="Freccia giù 9">
            <a:extLst>
              <a:ext uri="{FF2B5EF4-FFF2-40B4-BE49-F238E27FC236}">
                <a16:creationId xmlns:a16="http://schemas.microsoft.com/office/drawing/2014/main" id="{5FDE146A-6C9B-4F48-A9E5-9FEAD3106A00}"/>
              </a:ext>
            </a:extLst>
          </p:cNvPr>
          <p:cNvSpPr>
            <a:spLocks/>
          </p:cNvSpPr>
          <p:nvPr/>
        </p:nvSpPr>
        <p:spPr bwMode="auto">
          <a:xfrm rot="5400013">
            <a:off x="8320433" y="4585077"/>
            <a:ext cx="457200" cy="1008062"/>
          </a:xfrm>
          <a:custGeom>
            <a:avLst/>
            <a:gdLst>
              <a:gd name="T0" fmla="*/ 30663306 w 21600"/>
              <a:gd name="T1" fmla="*/ 0 h 21600"/>
              <a:gd name="T2" fmla="*/ 61326612 w 21600"/>
              <a:gd name="T3" fmla="*/ 23522893 h 21600"/>
              <a:gd name="T4" fmla="*/ 30663306 w 21600"/>
              <a:gd name="T5" fmla="*/ 47045740 h 21600"/>
              <a:gd name="T6" fmla="*/ 0 w 21600"/>
              <a:gd name="T7" fmla="*/ 23522893 h 21600"/>
              <a:gd name="T8" fmla="*/ 0 w 21600"/>
              <a:gd name="T9" fmla="*/ 23522893 h 21600"/>
              <a:gd name="T10" fmla="*/ 61326612 w 21600"/>
              <a:gd name="T11" fmla="*/ 23522893 h 21600"/>
              <a:gd name="T12" fmla="*/ 17694720 60000 65536"/>
              <a:gd name="T13" fmla="*/ 0 60000 65536"/>
              <a:gd name="T14" fmla="*/ 5898240 60000 65536"/>
              <a:gd name="T15" fmla="*/ 11796480 60000 65536"/>
              <a:gd name="T16" fmla="*/ 11796480 60000 65536"/>
              <a:gd name="T17" fmla="*/ 0 60000 65536"/>
              <a:gd name="T18" fmla="*/ 5400 w 21600"/>
              <a:gd name="T19" fmla="*/ 0 h 21600"/>
              <a:gd name="T20" fmla="*/ 162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0"/>
                </a:moveTo>
                <a:lnTo>
                  <a:pt x="5400" y="10800"/>
                </a:lnTo>
                <a:lnTo>
                  <a:pt x="0" y="10800"/>
                </a:lnTo>
                <a:lnTo>
                  <a:pt x="10800" y="21600"/>
                </a:lnTo>
                <a:lnTo>
                  <a:pt x="21600" y="10800"/>
                </a:lnTo>
                <a:lnTo>
                  <a:pt x="16200" y="10800"/>
                </a:lnTo>
                <a:lnTo>
                  <a:pt x="16200" y="0"/>
                </a:lnTo>
                <a:lnTo>
                  <a:pt x="5400" y="0"/>
                </a:lnTo>
                <a:close/>
              </a:path>
            </a:pathLst>
          </a:custGeom>
          <a:solidFill>
            <a:srgbClr val="FF0000"/>
          </a:solidFill>
          <a:ln w="9528" cap="flat">
            <a:solidFill>
              <a:srgbClr val="FFFFFF"/>
            </a:solidFill>
            <a:prstDash val="solid"/>
            <a:miter lim="800000"/>
            <a:headEnd/>
            <a:tailEnd/>
          </a:ln>
          <a:effectLst>
            <a:outerShdw dist="22997" dir="5400000" algn="tl" rotWithShape="0">
              <a:srgbClr val="808080">
                <a:alpha val="34998"/>
              </a:srgbClr>
            </a:outerShdw>
          </a:effectLst>
        </p:spPr>
        <p:txBody>
          <a:bodyPr anchor="ctr"/>
          <a:lstStyle/>
          <a:p>
            <a:endParaRPr lang="it-IT"/>
          </a:p>
        </p:txBody>
      </p:sp>
      <p:sp>
        <p:nvSpPr>
          <p:cNvPr id="17" name="Freccia giù 9">
            <a:extLst>
              <a:ext uri="{FF2B5EF4-FFF2-40B4-BE49-F238E27FC236}">
                <a16:creationId xmlns:a16="http://schemas.microsoft.com/office/drawing/2014/main" id="{AEE35013-A439-FA48-B4D0-0DD9E8092345}"/>
              </a:ext>
            </a:extLst>
          </p:cNvPr>
          <p:cNvSpPr>
            <a:spLocks/>
          </p:cNvSpPr>
          <p:nvPr/>
        </p:nvSpPr>
        <p:spPr bwMode="auto">
          <a:xfrm rot="16200004">
            <a:off x="3582094" y="3018805"/>
            <a:ext cx="457200" cy="1008063"/>
          </a:xfrm>
          <a:custGeom>
            <a:avLst/>
            <a:gdLst>
              <a:gd name="T0" fmla="*/ 30663333 w 21600"/>
              <a:gd name="T1" fmla="*/ 0 h 21600"/>
              <a:gd name="T2" fmla="*/ 61326666 w 21600"/>
              <a:gd name="T3" fmla="*/ 23522917 h 21600"/>
              <a:gd name="T4" fmla="*/ 30663333 w 21600"/>
              <a:gd name="T5" fmla="*/ 47045787 h 21600"/>
              <a:gd name="T6" fmla="*/ 0 w 21600"/>
              <a:gd name="T7" fmla="*/ 23522917 h 21600"/>
              <a:gd name="T8" fmla="*/ 0 w 21600"/>
              <a:gd name="T9" fmla="*/ 23522917 h 21600"/>
              <a:gd name="T10" fmla="*/ 61326666 w 21600"/>
              <a:gd name="T11" fmla="*/ 23522917 h 21600"/>
              <a:gd name="T12" fmla="*/ 17694720 60000 65536"/>
              <a:gd name="T13" fmla="*/ 0 60000 65536"/>
              <a:gd name="T14" fmla="*/ 5898240 60000 65536"/>
              <a:gd name="T15" fmla="*/ 11796480 60000 65536"/>
              <a:gd name="T16" fmla="*/ 11796480 60000 65536"/>
              <a:gd name="T17" fmla="*/ 0 60000 65536"/>
              <a:gd name="T18" fmla="*/ 5400 w 21600"/>
              <a:gd name="T19" fmla="*/ 0 h 21600"/>
              <a:gd name="T20" fmla="*/ 162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0"/>
                </a:moveTo>
                <a:lnTo>
                  <a:pt x="5400" y="10800"/>
                </a:lnTo>
                <a:lnTo>
                  <a:pt x="0" y="10800"/>
                </a:lnTo>
                <a:lnTo>
                  <a:pt x="10800" y="21600"/>
                </a:lnTo>
                <a:lnTo>
                  <a:pt x="21600" y="10800"/>
                </a:lnTo>
                <a:lnTo>
                  <a:pt x="16200" y="10800"/>
                </a:lnTo>
                <a:lnTo>
                  <a:pt x="16200" y="0"/>
                </a:lnTo>
                <a:lnTo>
                  <a:pt x="5400" y="0"/>
                </a:lnTo>
                <a:close/>
              </a:path>
            </a:pathLst>
          </a:custGeom>
          <a:solidFill>
            <a:srgbClr val="00FA00">
              <a:alpha val="74901"/>
            </a:srgbClr>
          </a:solidFill>
          <a:ln w="9528" cap="flat">
            <a:solidFill>
              <a:srgbClr val="FFFFFF"/>
            </a:solidFill>
            <a:prstDash val="solid"/>
            <a:miter lim="800000"/>
            <a:headEnd/>
            <a:tailEnd/>
          </a:ln>
          <a:effectLst>
            <a:outerShdw dist="22997" dir="5400000" algn="tl" rotWithShape="0">
              <a:srgbClr val="808080">
                <a:alpha val="34998"/>
              </a:srgbClr>
            </a:outerShdw>
          </a:effectLst>
        </p:spPr>
        <p:txBody>
          <a:bodyPr anchor="ctr"/>
          <a:lstStyle/>
          <a:p>
            <a:endParaRPr lang="it-IT"/>
          </a:p>
        </p:txBody>
      </p:sp>
      <p:sp>
        <p:nvSpPr>
          <p:cNvPr id="18" name="Freccia giù 9">
            <a:extLst>
              <a:ext uri="{FF2B5EF4-FFF2-40B4-BE49-F238E27FC236}">
                <a16:creationId xmlns:a16="http://schemas.microsoft.com/office/drawing/2014/main" id="{156159B4-72C7-7D42-B21A-CB745DA2FF65}"/>
              </a:ext>
            </a:extLst>
          </p:cNvPr>
          <p:cNvSpPr>
            <a:spLocks/>
          </p:cNvSpPr>
          <p:nvPr/>
        </p:nvSpPr>
        <p:spPr bwMode="auto">
          <a:xfrm rot="5400013">
            <a:off x="8182811" y="3018009"/>
            <a:ext cx="458788" cy="1008063"/>
          </a:xfrm>
          <a:custGeom>
            <a:avLst/>
            <a:gdLst>
              <a:gd name="T0" fmla="*/ 30663306 w 21600"/>
              <a:gd name="T1" fmla="*/ 0 h 21600"/>
              <a:gd name="T2" fmla="*/ 61326612 w 21600"/>
              <a:gd name="T3" fmla="*/ 23522917 h 21600"/>
              <a:gd name="T4" fmla="*/ 30663306 w 21600"/>
              <a:gd name="T5" fmla="*/ 47045787 h 21600"/>
              <a:gd name="T6" fmla="*/ 0 w 21600"/>
              <a:gd name="T7" fmla="*/ 23522917 h 21600"/>
              <a:gd name="T8" fmla="*/ 0 w 21600"/>
              <a:gd name="T9" fmla="*/ 23522917 h 21600"/>
              <a:gd name="T10" fmla="*/ 61326612 w 21600"/>
              <a:gd name="T11" fmla="*/ 23522917 h 21600"/>
              <a:gd name="T12" fmla="*/ 17694720 60000 65536"/>
              <a:gd name="T13" fmla="*/ 0 60000 65536"/>
              <a:gd name="T14" fmla="*/ 5898240 60000 65536"/>
              <a:gd name="T15" fmla="*/ 11796480 60000 65536"/>
              <a:gd name="T16" fmla="*/ 11796480 60000 65536"/>
              <a:gd name="T17" fmla="*/ 0 60000 65536"/>
              <a:gd name="T18" fmla="*/ 5400 w 21600"/>
              <a:gd name="T19" fmla="*/ 0 h 21600"/>
              <a:gd name="T20" fmla="*/ 162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0"/>
                </a:moveTo>
                <a:lnTo>
                  <a:pt x="5400" y="10800"/>
                </a:lnTo>
                <a:lnTo>
                  <a:pt x="0" y="10800"/>
                </a:lnTo>
                <a:lnTo>
                  <a:pt x="10800" y="21600"/>
                </a:lnTo>
                <a:lnTo>
                  <a:pt x="21600" y="10800"/>
                </a:lnTo>
                <a:lnTo>
                  <a:pt x="16200" y="10800"/>
                </a:lnTo>
                <a:lnTo>
                  <a:pt x="16200" y="0"/>
                </a:lnTo>
                <a:lnTo>
                  <a:pt x="5400" y="0"/>
                </a:lnTo>
                <a:close/>
              </a:path>
            </a:pathLst>
          </a:custGeom>
          <a:solidFill>
            <a:srgbClr val="FF9300"/>
          </a:solidFill>
          <a:ln w="9528" cap="flat">
            <a:solidFill>
              <a:srgbClr val="FFFFFF"/>
            </a:solidFill>
            <a:prstDash val="solid"/>
            <a:miter lim="800000"/>
            <a:headEnd/>
            <a:tailEnd/>
          </a:ln>
          <a:effectLst>
            <a:outerShdw dist="22997" dir="5400000" algn="tl" rotWithShape="0">
              <a:srgbClr val="808080">
                <a:alpha val="34998"/>
              </a:srgbClr>
            </a:outerShdw>
          </a:effectLst>
        </p:spPr>
        <p:txBody>
          <a:bodyPr anchor="ctr"/>
          <a:lstStyle/>
          <a:p>
            <a:endParaRPr lang="it-IT" dirty="0"/>
          </a:p>
        </p:txBody>
      </p:sp>
      <p:sp>
        <p:nvSpPr>
          <p:cNvPr id="19" name="Freccia giù 9">
            <a:extLst>
              <a:ext uri="{FF2B5EF4-FFF2-40B4-BE49-F238E27FC236}">
                <a16:creationId xmlns:a16="http://schemas.microsoft.com/office/drawing/2014/main" id="{F2D4C506-C47F-EE49-A2F1-D1E023A308F8}"/>
              </a:ext>
            </a:extLst>
          </p:cNvPr>
          <p:cNvSpPr>
            <a:spLocks/>
          </p:cNvSpPr>
          <p:nvPr/>
        </p:nvSpPr>
        <p:spPr bwMode="auto">
          <a:xfrm rot="16200004">
            <a:off x="3583628" y="4585078"/>
            <a:ext cx="457200" cy="1008063"/>
          </a:xfrm>
          <a:custGeom>
            <a:avLst/>
            <a:gdLst>
              <a:gd name="T0" fmla="*/ 30663306 w 21600"/>
              <a:gd name="T1" fmla="*/ 0 h 21600"/>
              <a:gd name="T2" fmla="*/ 61326612 w 21600"/>
              <a:gd name="T3" fmla="*/ 23522917 h 21600"/>
              <a:gd name="T4" fmla="*/ 30663306 w 21600"/>
              <a:gd name="T5" fmla="*/ 47045787 h 21600"/>
              <a:gd name="T6" fmla="*/ 0 w 21600"/>
              <a:gd name="T7" fmla="*/ 23522917 h 21600"/>
              <a:gd name="T8" fmla="*/ 0 w 21600"/>
              <a:gd name="T9" fmla="*/ 23522917 h 21600"/>
              <a:gd name="T10" fmla="*/ 61326612 w 21600"/>
              <a:gd name="T11" fmla="*/ 23522917 h 21600"/>
              <a:gd name="T12" fmla="*/ 17694720 60000 65536"/>
              <a:gd name="T13" fmla="*/ 0 60000 65536"/>
              <a:gd name="T14" fmla="*/ 5898240 60000 65536"/>
              <a:gd name="T15" fmla="*/ 11796480 60000 65536"/>
              <a:gd name="T16" fmla="*/ 11796480 60000 65536"/>
              <a:gd name="T17" fmla="*/ 0 60000 65536"/>
              <a:gd name="T18" fmla="*/ 5400 w 21600"/>
              <a:gd name="T19" fmla="*/ 0 h 21600"/>
              <a:gd name="T20" fmla="*/ 162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0"/>
                </a:moveTo>
                <a:lnTo>
                  <a:pt x="5400" y="10800"/>
                </a:lnTo>
                <a:lnTo>
                  <a:pt x="0" y="10800"/>
                </a:lnTo>
                <a:lnTo>
                  <a:pt x="10800" y="21600"/>
                </a:lnTo>
                <a:lnTo>
                  <a:pt x="21600" y="10800"/>
                </a:lnTo>
                <a:lnTo>
                  <a:pt x="16200" y="10800"/>
                </a:lnTo>
                <a:lnTo>
                  <a:pt x="16200" y="0"/>
                </a:lnTo>
                <a:lnTo>
                  <a:pt x="5400" y="0"/>
                </a:lnTo>
                <a:close/>
              </a:path>
            </a:pathLst>
          </a:custGeom>
          <a:solidFill>
            <a:srgbClr val="FF9300">
              <a:alpha val="74901"/>
            </a:srgbClr>
          </a:solidFill>
          <a:ln w="9528" cap="flat">
            <a:solidFill>
              <a:srgbClr val="FFFFFF"/>
            </a:solidFill>
            <a:prstDash val="solid"/>
            <a:miter lim="800000"/>
            <a:headEnd/>
            <a:tailEnd/>
          </a:ln>
          <a:effectLst>
            <a:outerShdw dist="22997" dir="5400000" algn="tl" rotWithShape="0">
              <a:srgbClr val="808080">
                <a:alpha val="34998"/>
              </a:srgbClr>
            </a:outerShdw>
          </a:effectLst>
        </p:spPr>
        <p:txBody>
          <a:bodyPr anchor="ctr"/>
          <a:lstStyle/>
          <a:p>
            <a:endParaRPr lang="it-IT"/>
          </a:p>
        </p:txBody>
      </p:sp>
      <p:grpSp>
        <p:nvGrpSpPr>
          <p:cNvPr id="14" name="Gruppo 13">
            <a:extLst>
              <a:ext uri="{FF2B5EF4-FFF2-40B4-BE49-F238E27FC236}">
                <a16:creationId xmlns:a16="http://schemas.microsoft.com/office/drawing/2014/main" id="{79181A26-3742-7F4C-A552-894828CB3263}"/>
              </a:ext>
            </a:extLst>
          </p:cNvPr>
          <p:cNvGrpSpPr/>
          <p:nvPr/>
        </p:nvGrpSpPr>
        <p:grpSpPr>
          <a:xfrm>
            <a:off x="1454191" y="882156"/>
            <a:ext cx="10198018" cy="1016003"/>
            <a:chOff x="1070605" y="153187"/>
            <a:chExt cx="10198018" cy="1016003"/>
          </a:xfrm>
          <a:solidFill>
            <a:schemeClr val="bg1"/>
          </a:solidFill>
        </p:grpSpPr>
        <p:sp>
          <p:nvSpPr>
            <p:cNvPr id="13" name="Rettangolo 12">
              <a:extLst>
                <a:ext uri="{FF2B5EF4-FFF2-40B4-BE49-F238E27FC236}">
                  <a16:creationId xmlns:a16="http://schemas.microsoft.com/office/drawing/2014/main" id="{A5DE4309-81D7-D546-92BD-C26703FBD41D}"/>
                </a:ext>
              </a:extLst>
            </p:cNvPr>
            <p:cNvSpPr/>
            <p:nvPr/>
          </p:nvSpPr>
          <p:spPr>
            <a:xfrm>
              <a:off x="1070605" y="153187"/>
              <a:ext cx="10198018" cy="1016003"/>
            </a:xfrm>
            <a:prstGeom prst="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 name="Gruppo 8">
              <a:extLst>
                <a:ext uri="{FF2B5EF4-FFF2-40B4-BE49-F238E27FC236}">
                  <a16:creationId xmlns:a16="http://schemas.microsoft.com/office/drawing/2014/main" id="{CD8FAA0C-8A25-244F-9FD0-6594E9C09FD1}"/>
                </a:ext>
              </a:extLst>
            </p:cNvPr>
            <p:cNvGrpSpPr/>
            <p:nvPr/>
          </p:nvGrpSpPr>
          <p:grpSpPr>
            <a:xfrm>
              <a:off x="1220789" y="258627"/>
              <a:ext cx="9750421" cy="831412"/>
              <a:chOff x="1683219" y="52979"/>
              <a:chExt cx="9750421" cy="831412"/>
            </a:xfrm>
            <a:grpFill/>
          </p:grpSpPr>
          <p:sp>
            <p:nvSpPr>
              <p:cNvPr id="128009" name="Text Box 14">
                <a:extLst>
                  <a:ext uri="{FF2B5EF4-FFF2-40B4-BE49-F238E27FC236}">
                    <a16:creationId xmlns:a16="http://schemas.microsoft.com/office/drawing/2014/main" id="{1C9E99A4-2F43-9346-A24D-A8B394DF64DC}"/>
                  </a:ext>
                </a:extLst>
              </p:cNvPr>
              <p:cNvSpPr txBox="1">
                <a:spLocks noChangeArrowheads="1"/>
              </p:cNvSpPr>
              <p:nvPr/>
            </p:nvSpPr>
            <p:spPr bwMode="auto">
              <a:xfrm>
                <a:off x="6941307" y="52979"/>
                <a:ext cx="3487119" cy="338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1600" dirty="0" err="1">
                    <a:latin typeface="+mn-lt"/>
                  </a:rPr>
                  <a:t>Cost</a:t>
                </a:r>
                <a:r>
                  <a:rPr lang="it-IT" altLang="it-IT" sz="1600" dirty="0">
                    <a:latin typeface="+mn-lt"/>
                  </a:rPr>
                  <a:t> </a:t>
                </a:r>
                <a:r>
                  <a:rPr lang="it-IT" altLang="it-IT" sz="1600" baseline="-25000" dirty="0" err="1">
                    <a:latin typeface="+mn-lt"/>
                  </a:rPr>
                  <a:t>intervention</a:t>
                </a:r>
                <a:r>
                  <a:rPr lang="it-IT" altLang="it-IT" sz="1600" baseline="-25000" dirty="0">
                    <a:latin typeface="+mn-lt"/>
                  </a:rPr>
                  <a:t> A</a:t>
                </a:r>
                <a:r>
                  <a:rPr lang="it-IT" altLang="it-IT" sz="1600" dirty="0">
                    <a:latin typeface="+mn-lt"/>
                  </a:rPr>
                  <a:t> – </a:t>
                </a:r>
                <a:r>
                  <a:rPr lang="it-IT" altLang="it-IT" sz="1600" dirty="0" err="1">
                    <a:latin typeface="+mn-lt"/>
                  </a:rPr>
                  <a:t>Cost</a:t>
                </a:r>
                <a:r>
                  <a:rPr lang="it-IT" altLang="it-IT" sz="1600" dirty="0">
                    <a:latin typeface="+mn-lt"/>
                  </a:rPr>
                  <a:t> </a:t>
                </a:r>
                <a:r>
                  <a:rPr lang="it-IT" altLang="it-IT" sz="1600" baseline="-25000" dirty="0" err="1">
                    <a:latin typeface="+mn-lt"/>
                  </a:rPr>
                  <a:t>intervention</a:t>
                </a:r>
                <a:r>
                  <a:rPr lang="it-IT" altLang="it-IT" sz="1600" baseline="-25000" dirty="0">
                    <a:latin typeface="+mn-lt"/>
                  </a:rPr>
                  <a:t> B</a:t>
                </a:r>
                <a:r>
                  <a:rPr lang="it-IT" altLang="it-IT" sz="1600" dirty="0">
                    <a:latin typeface="+mn-lt"/>
                  </a:rPr>
                  <a:t>	</a:t>
                </a:r>
              </a:p>
            </p:txBody>
          </p:sp>
          <p:sp>
            <p:nvSpPr>
              <p:cNvPr id="2" name="CasellaDiTesto 1">
                <a:extLst>
                  <a:ext uri="{FF2B5EF4-FFF2-40B4-BE49-F238E27FC236}">
                    <a16:creationId xmlns:a16="http://schemas.microsoft.com/office/drawing/2014/main" id="{C9273219-5BED-C34F-B7EC-AB07420BDD35}"/>
                  </a:ext>
                </a:extLst>
              </p:cNvPr>
              <p:cNvSpPr txBox="1"/>
              <p:nvPr/>
            </p:nvSpPr>
            <p:spPr>
              <a:xfrm>
                <a:off x="1683219" y="312535"/>
                <a:ext cx="4412781" cy="369332"/>
              </a:xfrm>
              <a:prstGeom prst="rect">
                <a:avLst/>
              </a:prstGeom>
              <a:grpFill/>
            </p:spPr>
            <p:txBody>
              <a:bodyPr wrap="square" rtlCol="0">
                <a:spAutoFit/>
              </a:bodyPr>
              <a:lstStyle/>
              <a:p>
                <a:r>
                  <a:rPr lang="it-IT" dirty="0" err="1"/>
                  <a:t>Incremental</a:t>
                </a:r>
                <a:r>
                  <a:rPr lang="it-IT" dirty="0"/>
                  <a:t> </a:t>
                </a:r>
                <a:r>
                  <a:rPr lang="it-IT" dirty="0" err="1"/>
                  <a:t>cost-effectiveness</a:t>
                </a:r>
                <a:r>
                  <a:rPr lang="it-IT" dirty="0"/>
                  <a:t> ratio=</a:t>
                </a:r>
              </a:p>
            </p:txBody>
          </p:sp>
          <p:sp>
            <p:nvSpPr>
              <p:cNvPr id="5" name="CasellaDiTesto 4">
                <a:extLst>
                  <a:ext uri="{FF2B5EF4-FFF2-40B4-BE49-F238E27FC236}">
                    <a16:creationId xmlns:a16="http://schemas.microsoft.com/office/drawing/2014/main" id="{15504E8A-B295-3242-B368-E7BF58F9A547}"/>
                  </a:ext>
                </a:extLst>
              </p:cNvPr>
              <p:cNvSpPr txBox="1"/>
              <p:nvPr/>
            </p:nvSpPr>
            <p:spPr>
              <a:xfrm>
                <a:off x="5960632" y="425601"/>
                <a:ext cx="5473008" cy="458790"/>
              </a:xfrm>
              <a:prstGeom prst="rect">
                <a:avLst/>
              </a:prstGeom>
              <a:grpFill/>
            </p:spPr>
            <p:txBody>
              <a:bodyPr wrap="square" rtlCol="0">
                <a:spAutoFit/>
              </a:bodyPr>
              <a:lstStyle/>
              <a:p>
                <a:r>
                  <a:rPr lang="it-IT" sz="1600" dirty="0" err="1"/>
                  <a:t>Health</a:t>
                </a:r>
                <a:r>
                  <a:rPr lang="it-IT" sz="1600" dirty="0"/>
                  <a:t> </a:t>
                </a:r>
                <a:r>
                  <a:rPr lang="it-IT" sz="1600" dirty="0" err="1"/>
                  <a:t>outcome</a:t>
                </a:r>
                <a:r>
                  <a:rPr lang="it-IT" sz="1600" baseline="-25000" dirty="0" err="1"/>
                  <a:t>intervention</a:t>
                </a:r>
                <a:r>
                  <a:rPr lang="it-IT" sz="1600" baseline="-25000" dirty="0"/>
                  <a:t> A </a:t>
                </a:r>
                <a:r>
                  <a:rPr lang="it-IT" sz="2400" dirty="0"/>
                  <a:t>-</a:t>
                </a:r>
                <a:r>
                  <a:rPr lang="it-IT" sz="1600" dirty="0"/>
                  <a:t> </a:t>
                </a:r>
                <a:r>
                  <a:rPr lang="it-IT" sz="1600" dirty="0" err="1"/>
                  <a:t>Health</a:t>
                </a:r>
                <a:r>
                  <a:rPr lang="it-IT" sz="1600" dirty="0"/>
                  <a:t> </a:t>
                </a:r>
                <a:r>
                  <a:rPr lang="it-IT" sz="1600" dirty="0" err="1"/>
                  <a:t>outcome</a:t>
                </a:r>
                <a:r>
                  <a:rPr lang="it-IT" sz="1600" baseline="-25000" dirty="0" err="1"/>
                  <a:t>intervention</a:t>
                </a:r>
                <a:r>
                  <a:rPr lang="it-IT" sz="1600" baseline="-25000" dirty="0"/>
                  <a:t> B</a:t>
                </a:r>
              </a:p>
            </p:txBody>
          </p:sp>
          <p:cxnSp>
            <p:nvCxnSpPr>
              <p:cNvPr id="7" name="Connettore 1 6">
                <a:extLst>
                  <a:ext uri="{FF2B5EF4-FFF2-40B4-BE49-F238E27FC236}">
                    <a16:creationId xmlns:a16="http://schemas.microsoft.com/office/drawing/2014/main" id="{4D87847C-B761-6C4C-9BDE-EE3A2BA7EEEB}"/>
                  </a:ext>
                </a:extLst>
              </p:cNvPr>
              <p:cNvCxnSpPr>
                <a:cxnSpLocks/>
              </p:cNvCxnSpPr>
              <p:nvPr/>
            </p:nvCxnSpPr>
            <p:spPr>
              <a:xfrm>
                <a:off x="5910024" y="497201"/>
                <a:ext cx="538824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2780993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olo 14">
            <a:extLst>
              <a:ext uri="{FF2B5EF4-FFF2-40B4-BE49-F238E27FC236}">
                <a16:creationId xmlns:a16="http://schemas.microsoft.com/office/drawing/2014/main" id="{FE1BC648-EC30-C046-ADC4-DCBD3454E3AC}"/>
              </a:ext>
            </a:extLst>
          </p:cNvPr>
          <p:cNvSpPr>
            <a:spLocks noChangeArrowheads="1"/>
          </p:cNvSpPr>
          <p:nvPr/>
        </p:nvSpPr>
        <p:spPr bwMode="auto">
          <a:xfrm>
            <a:off x="1135380" y="45404"/>
            <a:ext cx="9921240" cy="87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dirty="0">
                <a:solidFill>
                  <a:srgbClr val="000000"/>
                </a:solidFill>
                <a:latin typeface="+mn-lt"/>
                <a:ea typeface="ＭＳ Ｐゴシック" panose="020B0600070205080204" pitchFamily="34" charset="-128"/>
                <a:cs typeface="Arial" panose="020B0604020202020204" pitchFamily="34" charset="0"/>
              </a:rPr>
              <a:t>SPESA FARMACEUTICA CONVENZIONATA E PER ACQUISTI DIRETTI NEL PERIODO GENNAIO-DICEMBRE 2018 E VERIFICA DEL RISPETTO DELLE RISORSE COMPLESSIVE DEL 14,85%</a:t>
            </a:r>
            <a:endParaRPr lang="it-IT" altLang="it-IT" i="1" dirty="0">
              <a:solidFill>
                <a:srgbClr val="000000"/>
              </a:solidFill>
              <a:latin typeface="+mn-lt"/>
              <a:ea typeface="ＭＳ Ｐゴシック" panose="020B0600070205080204" pitchFamily="34" charset="-128"/>
              <a:cs typeface="Arial" panose="020B0604020202020204" pitchFamily="34" charset="0"/>
            </a:endParaRPr>
          </a:p>
        </p:txBody>
      </p:sp>
      <p:sp>
        <p:nvSpPr>
          <p:cNvPr id="129026" name="Rectangle 109">
            <a:extLst>
              <a:ext uri="{FF2B5EF4-FFF2-40B4-BE49-F238E27FC236}">
                <a16:creationId xmlns:a16="http://schemas.microsoft.com/office/drawing/2014/main" id="{FED4E038-F592-0A4C-B2B3-B5C2D38D25F8}"/>
              </a:ext>
            </a:extLst>
          </p:cNvPr>
          <p:cNvSpPr>
            <a:spLocks noChangeArrowheads="1"/>
          </p:cNvSpPr>
          <p:nvPr/>
        </p:nvSpPr>
        <p:spPr bwMode="auto">
          <a:xfrm>
            <a:off x="6446520" y="6566533"/>
            <a:ext cx="558546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600"/>
              </a:spcBef>
            </a:pPr>
            <a:r>
              <a:rPr lang="it-IT" altLang="it-IT" sz="1050" dirty="0">
                <a:solidFill>
                  <a:schemeClr val="tx2"/>
                </a:solidFill>
                <a:latin typeface="+mn-lt"/>
                <a:ea typeface="ＭＳ Ｐゴシック" panose="020B0600070205080204" pitchFamily="34" charset="-128"/>
                <a:cs typeface="Arial" panose="020B0604020202020204" pitchFamily="34" charset="0"/>
              </a:rPr>
              <a:t>Fonte: </a:t>
            </a:r>
            <a:r>
              <a:rPr lang="it-IT" altLang="it-IT" sz="1050" i="1" dirty="0">
                <a:solidFill>
                  <a:schemeClr val="tx2"/>
                </a:solidFill>
                <a:latin typeface="+mn-lt"/>
                <a:ea typeface="ＭＳ Ｐゴシック" panose="020B0600070205080204" pitchFamily="34" charset="-128"/>
                <a:cs typeface="Arial" panose="020B0604020202020204" pitchFamily="34" charset="0"/>
              </a:rPr>
              <a:t>Monitoraggio della Spesa Farmaceutica Nazionale e Regionale (AIFA)</a:t>
            </a:r>
          </a:p>
        </p:txBody>
      </p:sp>
      <p:pic>
        <p:nvPicPr>
          <p:cNvPr id="129027" name="Immagine 1">
            <a:extLst>
              <a:ext uri="{FF2B5EF4-FFF2-40B4-BE49-F238E27FC236}">
                <a16:creationId xmlns:a16="http://schemas.microsoft.com/office/drawing/2014/main" id="{3E5E3864-1D34-3047-8686-9FE77A38824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958975" y="923289"/>
            <a:ext cx="8274050"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6">
            <a:extLst>
              <a:ext uri="{FF2B5EF4-FFF2-40B4-BE49-F238E27FC236}">
                <a16:creationId xmlns:a16="http://schemas.microsoft.com/office/drawing/2014/main" id="{DF6C71C7-28C0-0449-B362-26BCEC6C89B6}"/>
              </a:ext>
            </a:extLst>
          </p:cNvPr>
          <p:cNvCxnSpPr/>
          <p:nvPr/>
        </p:nvCxnSpPr>
        <p:spPr>
          <a:xfrm>
            <a:off x="2197510" y="923289"/>
            <a:ext cx="193203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66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573EA255-FEC2-8D47-A8D3-8467746A98E7}"/>
              </a:ext>
            </a:extLst>
          </p:cNvPr>
          <p:cNvPicPr>
            <a:picLocks noChangeAspect="1"/>
          </p:cNvPicPr>
          <p:nvPr/>
        </p:nvPicPr>
        <p:blipFill>
          <a:blip r:embed="rId2">
            <a:duotone>
              <a:schemeClr val="accent6">
                <a:shade val="45000"/>
                <a:satMod val="135000"/>
              </a:schemeClr>
              <a:prstClr val="white"/>
            </a:duotone>
            <a:alphaModFix amt="3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sp>
        <p:nvSpPr>
          <p:cNvPr id="130049" name="Titolo 14">
            <a:extLst>
              <a:ext uri="{FF2B5EF4-FFF2-40B4-BE49-F238E27FC236}">
                <a16:creationId xmlns:a16="http://schemas.microsoft.com/office/drawing/2014/main" id="{9D00EAEE-8565-7D42-AAC0-44298473347A}"/>
              </a:ext>
            </a:extLst>
          </p:cNvPr>
          <p:cNvSpPr>
            <a:spLocks noChangeArrowheads="1"/>
          </p:cNvSpPr>
          <p:nvPr/>
        </p:nvSpPr>
        <p:spPr bwMode="auto">
          <a:xfrm>
            <a:off x="1876425" y="234591"/>
            <a:ext cx="8439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Aft>
                <a:spcPts val="200"/>
              </a:spcAft>
            </a:pPr>
            <a:r>
              <a:rPr lang="it-IT" altLang="it-IT" sz="2000" dirty="0">
                <a:solidFill>
                  <a:srgbClr val="000000"/>
                </a:solidFill>
                <a:latin typeface="+mn-lt"/>
                <a:ea typeface="ＭＳ Ｐゴシック" panose="020B0600070205080204" pitchFamily="34" charset="-128"/>
                <a:cs typeface="Arial" panose="020B0604020202020204" pitchFamily="34" charset="0"/>
              </a:rPr>
              <a:t>EFFETTO CONSUMI, PREZZI E “MIX” SULLA VARIAZIONE DELLA SPESA FARMACEUTICA CONVENZIONATA E PER ACQUISTI DIRETTI</a:t>
            </a:r>
          </a:p>
        </p:txBody>
      </p:sp>
      <p:sp>
        <p:nvSpPr>
          <p:cNvPr id="2" name="CasellaDiTesto 1">
            <a:extLst>
              <a:ext uri="{FF2B5EF4-FFF2-40B4-BE49-F238E27FC236}">
                <a16:creationId xmlns:a16="http://schemas.microsoft.com/office/drawing/2014/main" id="{79205295-448D-AB46-BADF-4C7DB84E3978}"/>
              </a:ext>
            </a:extLst>
          </p:cNvPr>
          <p:cNvSpPr txBox="1"/>
          <p:nvPr/>
        </p:nvSpPr>
        <p:spPr>
          <a:xfrm>
            <a:off x="1774728" y="3052188"/>
            <a:ext cx="8229600" cy="646331"/>
          </a:xfrm>
          <a:prstGeom prst="rect">
            <a:avLst/>
          </a:prstGeom>
          <a:solidFill>
            <a:srgbClr val="FFFFFF"/>
          </a:solidFill>
          <a:ln>
            <a:solidFill>
              <a:schemeClr val="tx2"/>
            </a:solidFill>
          </a:ln>
        </p:spPr>
        <p:txBody>
          <a:bodyPr wrap="square" rtlCol="0">
            <a:spAutoFit/>
          </a:bodyPr>
          <a:lstStyle/>
          <a:p>
            <a:pPr algn="ctr"/>
            <a:r>
              <a:rPr lang="it-IT" sz="3600" b="1" dirty="0"/>
              <a:t>SPESA</a:t>
            </a:r>
            <a:r>
              <a:rPr lang="it-IT" sz="3600" dirty="0"/>
              <a:t>= </a:t>
            </a:r>
            <a:r>
              <a:rPr lang="it-IT" sz="3600" b="1" dirty="0"/>
              <a:t>QUANTITÀ</a:t>
            </a:r>
            <a:r>
              <a:rPr lang="it-IT" sz="3600" dirty="0"/>
              <a:t> x </a:t>
            </a:r>
            <a:r>
              <a:rPr lang="it-IT" sz="3600" b="1" dirty="0"/>
              <a:t>PREZZI</a:t>
            </a:r>
            <a:r>
              <a:rPr lang="it-IT" sz="3600" dirty="0"/>
              <a:t> x </a:t>
            </a:r>
            <a:r>
              <a:rPr lang="it-IT" sz="3600" b="1" dirty="0"/>
              <a:t>MIX</a:t>
            </a:r>
          </a:p>
        </p:txBody>
      </p:sp>
      <p:cxnSp>
        <p:nvCxnSpPr>
          <p:cNvPr id="12" name="Connettore 2 3">
            <a:extLst>
              <a:ext uri="{FF2B5EF4-FFF2-40B4-BE49-F238E27FC236}">
                <a16:creationId xmlns:a16="http://schemas.microsoft.com/office/drawing/2014/main" id="{734D25E4-8ECB-7E4B-8AB7-CF6789D7C35D}"/>
              </a:ext>
            </a:extLst>
          </p:cNvPr>
          <p:cNvCxnSpPr>
            <a:cxnSpLocks noChangeShapeType="1"/>
          </p:cNvCxnSpPr>
          <p:nvPr/>
        </p:nvCxnSpPr>
        <p:spPr bwMode="auto">
          <a:xfrm flipH="1">
            <a:off x="3515596" y="3606801"/>
            <a:ext cx="1628775" cy="896937"/>
          </a:xfrm>
          <a:prstGeom prst="straightConnector1">
            <a:avLst/>
          </a:prstGeom>
          <a:noFill/>
          <a:ln w="9528">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3" name="Connettore 2 11">
            <a:extLst>
              <a:ext uri="{FF2B5EF4-FFF2-40B4-BE49-F238E27FC236}">
                <a16:creationId xmlns:a16="http://schemas.microsoft.com/office/drawing/2014/main" id="{79230CC7-3763-A348-906B-790E83CCD67D}"/>
              </a:ext>
            </a:extLst>
          </p:cNvPr>
          <p:cNvCxnSpPr>
            <a:cxnSpLocks noChangeShapeType="1"/>
            <a:endCxn id="9" idx="0"/>
          </p:cNvCxnSpPr>
          <p:nvPr/>
        </p:nvCxnSpPr>
        <p:spPr bwMode="auto">
          <a:xfrm flipH="1">
            <a:off x="6407845" y="3624240"/>
            <a:ext cx="867466" cy="1317608"/>
          </a:xfrm>
          <a:prstGeom prst="straightConnector1">
            <a:avLst/>
          </a:prstGeom>
          <a:noFill/>
          <a:ln w="9528">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4" name="Connettore 2 14">
            <a:extLst>
              <a:ext uri="{FF2B5EF4-FFF2-40B4-BE49-F238E27FC236}">
                <a16:creationId xmlns:a16="http://schemas.microsoft.com/office/drawing/2014/main" id="{9B46DB68-36A8-8941-824F-F408B1DCB90D}"/>
              </a:ext>
            </a:extLst>
          </p:cNvPr>
          <p:cNvCxnSpPr>
            <a:cxnSpLocks noChangeShapeType="1"/>
          </p:cNvCxnSpPr>
          <p:nvPr/>
        </p:nvCxnSpPr>
        <p:spPr bwMode="auto">
          <a:xfrm>
            <a:off x="9114331" y="3621595"/>
            <a:ext cx="1003063" cy="825668"/>
          </a:xfrm>
          <a:prstGeom prst="straightConnector1">
            <a:avLst/>
          </a:prstGeom>
          <a:noFill/>
          <a:ln w="9528">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4" name="CasellaDiTesto 3">
            <a:extLst>
              <a:ext uri="{FF2B5EF4-FFF2-40B4-BE49-F238E27FC236}">
                <a16:creationId xmlns:a16="http://schemas.microsoft.com/office/drawing/2014/main" id="{2D8B32A0-BA52-954A-A214-6671F856BBA1}"/>
              </a:ext>
            </a:extLst>
          </p:cNvPr>
          <p:cNvSpPr txBox="1"/>
          <p:nvPr/>
        </p:nvSpPr>
        <p:spPr>
          <a:xfrm>
            <a:off x="990396" y="4253132"/>
            <a:ext cx="2769317" cy="1200329"/>
          </a:xfrm>
          <a:prstGeom prst="rect">
            <a:avLst/>
          </a:prstGeom>
          <a:noFill/>
        </p:spPr>
        <p:txBody>
          <a:bodyPr wrap="square" rtlCol="0">
            <a:spAutoFit/>
          </a:bodyPr>
          <a:lstStyle/>
          <a:p>
            <a:pPr algn="ctr"/>
            <a:r>
              <a:rPr lang="it-IT" dirty="0"/>
              <a:t>Effetto quantità: </a:t>
            </a:r>
            <a:r>
              <a:rPr lang="it-IT" b="1" dirty="0"/>
              <a:t>variazione delle quantità di farmaci consumati</a:t>
            </a:r>
          </a:p>
        </p:txBody>
      </p:sp>
      <p:sp>
        <p:nvSpPr>
          <p:cNvPr id="9" name="CasellaDiTesto 8">
            <a:extLst>
              <a:ext uri="{FF2B5EF4-FFF2-40B4-BE49-F238E27FC236}">
                <a16:creationId xmlns:a16="http://schemas.microsoft.com/office/drawing/2014/main" id="{DBB06D75-0BDF-6C41-9C06-854B522606BB}"/>
              </a:ext>
            </a:extLst>
          </p:cNvPr>
          <p:cNvSpPr txBox="1"/>
          <p:nvPr/>
        </p:nvSpPr>
        <p:spPr>
          <a:xfrm>
            <a:off x="5295136" y="4941848"/>
            <a:ext cx="2225417" cy="1200329"/>
          </a:xfrm>
          <a:prstGeom prst="rect">
            <a:avLst/>
          </a:prstGeom>
          <a:noFill/>
        </p:spPr>
        <p:txBody>
          <a:bodyPr wrap="square" rtlCol="0">
            <a:spAutoFit/>
          </a:bodyPr>
          <a:lstStyle/>
          <a:p>
            <a:pPr algn="ctr"/>
            <a:r>
              <a:rPr lang="it-IT" dirty="0"/>
              <a:t>Effetto prezzi:</a:t>
            </a:r>
          </a:p>
          <a:p>
            <a:pPr algn="ctr"/>
            <a:r>
              <a:rPr lang="it-IT" b="1" dirty="0"/>
              <a:t>variazioni anno su anno del prezzo dei farmaci</a:t>
            </a:r>
          </a:p>
        </p:txBody>
      </p:sp>
      <p:sp>
        <p:nvSpPr>
          <p:cNvPr id="15" name="CasellaDiTesto 14">
            <a:extLst>
              <a:ext uri="{FF2B5EF4-FFF2-40B4-BE49-F238E27FC236}">
                <a16:creationId xmlns:a16="http://schemas.microsoft.com/office/drawing/2014/main" id="{6B9D2B85-931F-C94A-B8D5-4B50FDD74425}"/>
              </a:ext>
            </a:extLst>
          </p:cNvPr>
          <p:cNvSpPr txBox="1"/>
          <p:nvPr/>
        </p:nvSpPr>
        <p:spPr>
          <a:xfrm>
            <a:off x="9055976" y="4447263"/>
            <a:ext cx="2724866" cy="1908215"/>
          </a:xfrm>
          <a:prstGeom prst="rect">
            <a:avLst/>
          </a:prstGeom>
          <a:noFill/>
        </p:spPr>
        <p:txBody>
          <a:bodyPr wrap="square" rtlCol="0">
            <a:spAutoFit/>
          </a:bodyPr>
          <a:lstStyle/>
          <a:p>
            <a:pPr algn="ctr"/>
            <a:r>
              <a:rPr lang="it-IT" dirty="0"/>
              <a:t>Effetto mix:</a:t>
            </a:r>
          </a:p>
          <a:p>
            <a:pPr algn="ctr"/>
            <a:r>
              <a:rPr lang="it-IT" b="1" dirty="0"/>
              <a:t>variazione del mix dei consumi </a:t>
            </a:r>
          </a:p>
          <a:p>
            <a:pPr algn="ctr"/>
            <a:r>
              <a:rPr lang="it-IT" sz="1600" dirty="0"/>
              <a:t>(verso farmaci più </a:t>
            </a:r>
            <a:r>
              <a:rPr lang="it-IT" sz="1600" dirty="0" err="1"/>
              <a:t>costosi➜effetto</a:t>
            </a:r>
            <a:r>
              <a:rPr lang="it-IT" sz="1600" dirty="0"/>
              <a:t> mix positivo; se meno costosi ➜effetto mix negativo)</a:t>
            </a:r>
            <a:endParaRPr lang="it-IT" dirty="0"/>
          </a:p>
        </p:txBody>
      </p:sp>
      <p:sp>
        <p:nvSpPr>
          <p:cNvPr id="19" name="CasellaDiTesto 18">
            <a:extLst>
              <a:ext uri="{FF2B5EF4-FFF2-40B4-BE49-F238E27FC236}">
                <a16:creationId xmlns:a16="http://schemas.microsoft.com/office/drawing/2014/main" id="{653987D6-7BFD-3441-B18B-68D03F9DB8F5}"/>
              </a:ext>
            </a:extLst>
          </p:cNvPr>
          <p:cNvSpPr txBox="1"/>
          <p:nvPr/>
        </p:nvSpPr>
        <p:spPr>
          <a:xfrm>
            <a:off x="3978610" y="3052188"/>
            <a:ext cx="2448232" cy="654105"/>
          </a:xfrm>
          <a:prstGeom prst="rect">
            <a:avLst/>
          </a:prstGeom>
          <a:noFill/>
        </p:spPr>
        <p:txBody>
          <a:bodyPr wrap="square" rtlCol="0">
            <a:spAutoFit/>
          </a:bodyPr>
          <a:lstStyle/>
          <a:p>
            <a:r>
              <a:rPr lang="it-IT" sz="3600" b="1" dirty="0">
                <a:solidFill>
                  <a:srgbClr val="0432FF"/>
                </a:solidFill>
              </a:rPr>
              <a:t>QUANTITÀ</a:t>
            </a:r>
            <a:endParaRPr lang="it-IT" sz="3600" dirty="0">
              <a:solidFill>
                <a:srgbClr val="0432FF"/>
              </a:solidFill>
            </a:endParaRPr>
          </a:p>
        </p:txBody>
      </p:sp>
      <p:sp>
        <p:nvSpPr>
          <p:cNvPr id="20" name="CasellaDiTesto 19">
            <a:extLst>
              <a:ext uri="{FF2B5EF4-FFF2-40B4-BE49-F238E27FC236}">
                <a16:creationId xmlns:a16="http://schemas.microsoft.com/office/drawing/2014/main" id="{0CEB5E86-955D-7A4A-A3A5-F3CC91A14A43}"/>
              </a:ext>
            </a:extLst>
          </p:cNvPr>
          <p:cNvSpPr txBox="1"/>
          <p:nvPr/>
        </p:nvSpPr>
        <p:spPr>
          <a:xfrm>
            <a:off x="2518384" y="1285639"/>
            <a:ext cx="4704734" cy="523220"/>
          </a:xfrm>
          <a:prstGeom prst="rect">
            <a:avLst/>
          </a:prstGeom>
          <a:noFill/>
        </p:spPr>
        <p:txBody>
          <a:bodyPr wrap="square" rtlCol="0">
            <a:spAutoFit/>
          </a:bodyPr>
          <a:lstStyle/>
          <a:p>
            <a:pPr algn="ctr"/>
            <a:r>
              <a:rPr lang="it-IT" sz="2800" b="1" dirty="0">
                <a:solidFill>
                  <a:srgbClr val="0432FF"/>
                </a:solidFill>
              </a:rPr>
              <a:t>PAZIENTI</a:t>
            </a:r>
            <a:r>
              <a:rPr lang="it-IT" sz="2800" dirty="0">
                <a:solidFill>
                  <a:srgbClr val="0432FF"/>
                </a:solidFill>
              </a:rPr>
              <a:t> x </a:t>
            </a:r>
            <a:r>
              <a:rPr lang="it-IT" sz="2800" b="1" dirty="0">
                <a:solidFill>
                  <a:srgbClr val="0432FF"/>
                </a:solidFill>
              </a:rPr>
              <a:t>FREQUENZA</a:t>
            </a:r>
          </a:p>
        </p:txBody>
      </p:sp>
      <p:sp>
        <p:nvSpPr>
          <p:cNvPr id="21" name="CasellaDiTesto 20">
            <a:extLst>
              <a:ext uri="{FF2B5EF4-FFF2-40B4-BE49-F238E27FC236}">
                <a16:creationId xmlns:a16="http://schemas.microsoft.com/office/drawing/2014/main" id="{D0AC96A6-C27E-5240-AC49-F43312EE0E9F}"/>
              </a:ext>
            </a:extLst>
          </p:cNvPr>
          <p:cNvSpPr txBox="1"/>
          <p:nvPr/>
        </p:nvSpPr>
        <p:spPr>
          <a:xfrm>
            <a:off x="6644477" y="2088035"/>
            <a:ext cx="2858068" cy="523220"/>
          </a:xfrm>
          <a:prstGeom prst="rect">
            <a:avLst/>
          </a:prstGeom>
          <a:noFill/>
        </p:spPr>
        <p:txBody>
          <a:bodyPr wrap="square" rtlCol="0">
            <a:spAutoFit/>
          </a:bodyPr>
          <a:lstStyle/>
          <a:p>
            <a:r>
              <a:rPr lang="it-IT" sz="2800" b="1" dirty="0">
                <a:solidFill>
                  <a:schemeClr val="accent6"/>
                </a:solidFill>
              </a:rPr>
              <a:t>INNOVAZIONE</a:t>
            </a:r>
          </a:p>
        </p:txBody>
      </p:sp>
      <p:sp>
        <p:nvSpPr>
          <p:cNvPr id="25" name="Freccia giù 24">
            <a:extLst>
              <a:ext uri="{FF2B5EF4-FFF2-40B4-BE49-F238E27FC236}">
                <a16:creationId xmlns:a16="http://schemas.microsoft.com/office/drawing/2014/main" id="{4DD0D159-7DD8-4E47-B8D6-E3EF50A87F21}"/>
              </a:ext>
            </a:extLst>
          </p:cNvPr>
          <p:cNvSpPr/>
          <p:nvPr/>
        </p:nvSpPr>
        <p:spPr>
          <a:xfrm rot="9521505">
            <a:off x="4908074" y="1743460"/>
            <a:ext cx="82227" cy="1413910"/>
          </a:xfrm>
          <a:prstGeom prst="downArrow">
            <a:avLst/>
          </a:prstGeom>
          <a:solidFill>
            <a:srgbClr val="0432FF">
              <a:alpha val="51000"/>
            </a:srgbClr>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Parentesi graffa aperta 26">
            <a:extLst>
              <a:ext uri="{FF2B5EF4-FFF2-40B4-BE49-F238E27FC236}">
                <a16:creationId xmlns:a16="http://schemas.microsoft.com/office/drawing/2014/main" id="{5BC1F4F2-FEC5-9C4D-917B-5255827D0ABE}"/>
              </a:ext>
            </a:extLst>
          </p:cNvPr>
          <p:cNvSpPr/>
          <p:nvPr/>
        </p:nvSpPr>
        <p:spPr>
          <a:xfrm rot="5400000">
            <a:off x="7811901" y="1550223"/>
            <a:ext cx="523220" cy="2858068"/>
          </a:xfrm>
          <a:prstGeom prst="leftBrace">
            <a:avLst/>
          </a:prstGeom>
          <a:ln w="38100"/>
        </p:spPr>
        <p:style>
          <a:lnRef idx="3">
            <a:schemeClr val="accent6"/>
          </a:lnRef>
          <a:fillRef idx="0">
            <a:schemeClr val="accent6"/>
          </a:fillRef>
          <a:effectRef idx="2">
            <a:schemeClr val="accent6"/>
          </a:effectRef>
          <a:fontRef idx="minor">
            <a:schemeClr val="tx1"/>
          </a:fontRef>
        </p:style>
        <p:txBody>
          <a:bodyPr rtlCol="0" anchor="ctr"/>
          <a:lstStyle/>
          <a:p>
            <a:pPr algn="ctr"/>
            <a:endParaRPr lang="it-IT" b="1" dirty="0">
              <a:solidFill>
                <a:srgbClr val="0432FF"/>
              </a:solidFill>
            </a:endParaRPr>
          </a:p>
        </p:txBody>
      </p:sp>
      <p:sp>
        <p:nvSpPr>
          <p:cNvPr id="30" name="Rettangolo 29">
            <a:extLst>
              <a:ext uri="{FF2B5EF4-FFF2-40B4-BE49-F238E27FC236}">
                <a16:creationId xmlns:a16="http://schemas.microsoft.com/office/drawing/2014/main" id="{24F2576D-2EB1-ED4E-A9D2-AF0B0D3A638E}"/>
              </a:ext>
            </a:extLst>
          </p:cNvPr>
          <p:cNvSpPr/>
          <p:nvPr/>
        </p:nvSpPr>
        <p:spPr>
          <a:xfrm>
            <a:off x="3517151" y="814572"/>
            <a:ext cx="485124" cy="707886"/>
          </a:xfrm>
          <a:prstGeom prst="rect">
            <a:avLst/>
          </a:prstGeom>
          <a:noFill/>
        </p:spPr>
        <p:txBody>
          <a:bodyPr wrap="square" lIns="91440" tIns="45720" rIns="91440" bIns="45720">
            <a:spAutoFit/>
          </a:bodyPr>
          <a:lstStyle/>
          <a:p>
            <a:pPr algn="ctr"/>
            <a:r>
              <a:rPr lang="it-IT"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endParaRPr lang="it-IT"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6" name="Rettangolo 35">
            <a:extLst>
              <a:ext uri="{FF2B5EF4-FFF2-40B4-BE49-F238E27FC236}">
                <a16:creationId xmlns:a16="http://schemas.microsoft.com/office/drawing/2014/main" id="{1915D0D6-476F-5F44-9A5C-7E20E19CADA6}"/>
              </a:ext>
            </a:extLst>
          </p:cNvPr>
          <p:cNvSpPr/>
          <p:nvPr/>
        </p:nvSpPr>
        <p:spPr>
          <a:xfrm>
            <a:off x="5610876" y="792086"/>
            <a:ext cx="485124" cy="707886"/>
          </a:xfrm>
          <a:prstGeom prst="rect">
            <a:avLst/>
          </a:prstGeom>
          <a:noFill/>
        </p:spPr>
        <p:txBody>
          <a:bodyPr wrap="square" lIns="91440" tIns="45720" rIns="91440" bIns="45720">
            <a:spAutoFit/>
          </a:bodyPr>
          <a:lstStyle/>
          <a:p>
            <a:pPr algn="ctr"/>
            <a:r>
              <a:rPr lang="it-IT"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endParaRPr lang="it-IT"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7" name="Rettangolo 36">
            <a:extLst>
              <a:ext uri="{FF2B5EF4-FFF2-40B4-BE49-F238E27FC236}">
                <a16:creationId xmlns:a16="http://schemas.microsoft.com/office/drawing/2014/main" id="{61941553-93F9-8E4E-988D-6F314E1DF7E1}"/>
              </a:ext>
            </a:extLst>
          </p:cNvPr>
          <p:cNvSpPr/>
          <p:nvPr/>
        </p:nvSpPr>
        <p:spPr>
          <a:xfrm>
            <a:off x="5233702" y="2275064"/>
            <a:ext cx="485124" cy="923330"/>
          </a:xfrm>
          <a:prstGeom prst="rect">
            <a:avLst/>
          </a:prstGeom>
          <a:noFill/>
        </p:spPr>
        <p:txBody>
          <a:bodyPr wrap="square" lIns="91440" tIns="45720" rIns="91440" bIns="45720">
            <a:spAutoFit/>
          </a:bodyPr>
          <a:lstStyle/>
          <a:p>
            <a:pPr algn="ctr"/>
            <a:r>
              <a:rPr lang="it-IT"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endParaRPr lang="it-IT"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8" name="Rettangolo 37">
            <a:extLst>
              <a:ext uri="{FF2B5EF4-FFF2-40B4-BE49-F238E27FC236}">
                <a16:creationId xmlns:a16="http://schemas.microsoft.com/office/drawing/2014/main" id="{8AB980AF-1346-7942-B65A-ADA2196F4F8F}"/>
              </a:ext>
            </a:extLst>
          </p:cNvPr>
          <p:cNvSpPr/>
          <p:nvPr/>
        </p:nvSpPr>
        <p:spPr>
          <a:xfrm>
            <a:off x="2810397" y="2275064"/>
            <a:ext cx="485124" cy="923330"/>
          </a:xfrm>
          <a:prstGeom prst="rect">
            <a:avLst/>
          </a:prstGeom>
          <a:noFill/>
        </p:spPr>
        <p:txBody>
          <a:bodyPr wrap="square" lIns="91440" tIns="45720" rIns="91440" bIns="45720">
            <a:spAutoFit/>
          </a:bodyPr>
          <a:lstStyle/>
          <a:p>
            <a:pPr algn="ctr"/>
            <a:r>
              <a:rPr lang="it-IT" sz="5400" b="1" dirty="0">
                <a:ln w="10160">
                  <a:solidFill>
                    <a:srgbClr val="FF0000"/>
                  </a:solidFill>
                  <a:prstDash val="solid"/>
                </a:ln>
                <a:solidFill>
                  <a:srgbClr val="FFFFFF"/>
                </a:solidFill>
                <a:effectLst>
                  <a:outerShdw blurRad="38100" dist="22860" dir="5400000" algn="tl" rotWithShape="0">
                    <a:srgbClr val="000000">
                      <a:alpha val="30000"/>
                    </a:srgbClr>
                  </a:outerShdw>
                </a:effectLst>
              </a:rPr>
              <a:t>?</a:t>
            </a:r>
            <a:endParaRPr lang="it-IT" sz="5400" b="1" cap="none" spc="0" dirty="0">
              <a:ln w="10160">
                <a:solidFill>
                  <a:srgbClr val="FF0000"/>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3457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dissolve">
                                      <p:cBhvr>
                                        <p:cTn id="15" dur="500"/>
                                        <p:tgtEl>
                                          <p:spTgt spid="3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dissolve">
                                      <p:cBhvr>
                                        <p:cTn id="18" dur="500"/>
                                        <p:tgtEl>
                                          <p:spTgt spid="3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dissolve">
                                      <p:cBhvr>
                                        <p:cTn id="27" dur="500"/>
                                        <p:tgtEl>
                                          <p:spTgt spid="3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dissolv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5" grpId="0" animBg="1"/>
      <p:bldP spid="27" grpId="0" animBg="1"/>
      <p:bldP spid="30" grpId="0"/>
      <p:bldP spid="36" grpId="0"/>
      <p:bldP spid="37" grpId="0"/>
      <p:bldP spid="3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magine 51">
            <a:extLst>
              <a:ext uri="{FF2B5EF4-FFF2-40B4-BE49-F238E27FC236}">
                <a16:creationId xmlns:a16="http://schemas.microsoft.com/office/drawing/2014/main" id="{EEA44952-A880-D046-B9F7-336A650945A4}"/>
              </a:ext>
            </a:extLst>
          </p:cNvPr>
          <p:cNvPicPr>
            <a:picLocks noChangeAspect="1"/>
          </p:cNvPicPr>
          <p:nvPr/>
        </p:nvPicPr>
        <p:blipFill>
          <a:blip r:embed="rId3">
            <a:duotone>
              <a:schemeClr val="accent6">
                <a:shade val="45000"/>
                <a:satMod val="135000"/>
              </a:schemeClr>
              <a:prstClr val="white"/>
            </a:duotone>
            <a:alphaModFix amt="3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sp>
        <p:nvSpPr>
          <p:cNvPr id="132097" name="Titolo 14">
            <a:extLst>
              <a:ext uri="{FF2B5EF4-FFF2-40B4-BE49-F238E27FC236}">
                <a16:creationId xmlns:a16="http://schemas.microsoft.com/office/drawing/2014/main" id="{CE723A67-E476-7846-A8E0-B0CE961226BF}"/>
              </a:ext>
            </a:extLst>
          </p:cNvPr>
          <p:cNvSpPr>
            <a:spLocks noChangeArrowheads="1"/>
          </p:cNvSpPr>
          <p:nvPr/>
        </p:nvSpPr>
        <p:spPr bwMode="auto">
          <a:xfrm>
            <a:off x="302034" y="-19096"/>
            <a:ext cx="11606981" cy="93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dirty="0">
                <a:solidFill>
                  <a:srgbClr val="000000"/>
                </a:solidFill>
                <a:latin typeface="+mn-lt"/>
                <a:ea typeface="ＭＳ Ｐゴシック" panose="020B0600070205080204" pitchFamily="34" charset="-128"/>
                <a:cs typeface="Arial" panose="020B0604020202020204" pitchFamily="34" charset="0"/>
              </a:rPr>
              <a:t>RISPETTO (E REVISIONE) DEI VINCOLI FINANZIARI ATTRAVERSO IL MIGLIORAMENTO DEGLI INDICATORI DI APPROPRIATEZZA PRESCRITTIVA ED ADERENZA AL TRATTAMENTO</a:t>
            </a:r>
            <a:endParaRPr lang="it-IT" altLang="it-IT" i="1" dirty="0">
              <a:solidFill>
                <a:srgbClr val="000000"/>
              </a:solidFill>
              <a:latin typeface="+mn-lt"/>
              <a:ea typeface="ＭＳ Ｐゴシック" panose="020B0600070205080204" pitchFamily="34" charset="-128"/>
              <a:cs typeface="Arial" panose="020B0604020202020204" pitchFamily="34" charset="0"/>
            </a:endParaRPr>
          </a:p>
        </p:txBody>
      </p:sp>
      <p:sp>
        <p:nvSpPr>
          <p:cNvPr id="3" name="Freccia a destra 6">
            <a:extLst>
              <a:ext uri="{FF2B5EF4-FFF2-40B4-BE49-F238E27FC236}">
                <a16:creationId xmlns:a16="http://schemas.microsoft.com/office/drawing/2014/main" id="{8BB9BF4D-F28E-3E4E-A8D7-F3AAD7A5650D}"/>
              </a:ext>
            </a:extLst>
          </p:cNvPr>
          <p:cNvSpPr>
            <a:spLocks/>
          </p:cNvSpPr>
          <p:nvPr/>
        </p:nvSpPr>
        <p:spPr bwMode="auto">
          <a:xfrm rot="16200004">
            <a:off x="3304382" y="1499394"/>
            <a:ext cx="4303712" cy="4546600"/>
          </a:xfrm>
          <a:custGeom>
            <a:avLst/>
            <a:gdLst>
              <a:gd name="T0" fmla="*/ 428748940 w 21600"/>
              <a:gd name="T1" fmla="*/ 0 h 21600"/>
              <a:gd name="T2" fmla="*/ 857497680 w 21600"/>
              <a:gd name="T3" fmla="*/ 478508390 h 21600"/>
              <a:gd name="T4" fmla="*/ 428748940 w 21600"/>
              <a:gd name="T5" fmla="*/ 957016570 h 21600"/>
              <a:gd name="T6" fmla="*/ 0 w 21600"/>
              <a:gd name="T7" fmla="*/ 478508390 h 21600"/>
              <a:gd name="T8" fmla="*/ 756225559 w 21600"/>
              <a:gd name="T9" fmla="*/ 0 h 21600"/>
              <a:gd name="T10" fmla="*/ 756225559 w 21600"/>
              <a:gd name="T11" fmla="*/ 957016570 h 21600"/>
              <a:gd name="T12" fmla="*/ 17694720 60000 65536"/>
              <a:gd name="T13" fmla="*/ 0 60000 65536"/>
              <a:gd name="T14" fmla="*/ 5898240 60000 65536"/>
              <a:gd name="T15" fmla="*/ 11796480 60000 65536"/>
              <a:gd name="T16" fmla="*/ 17694720 60000 65536"/>
              <a:gd name="T17" fmla="*/ 5898240 60000 65536"/>
              <a:gd name="T18" fmla="*/ 0 w 21600"/>
              <a:gd name="T19" fmla="*/ 0 h 21600"/>
              <a:gd name="T20" fmla="*/ 1904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19049" y="0"/>
                </a:lnTo>
                <a:lnTo>
                  <a:pt x="21600" y="10800"/>
                </a:lnTo>
                <a:lnTo>
                  <a:pt x="19049" y="21600"/>
                </a:lnTo>
                <a:lnTo>
                  <a:pt x="0" y="21600"/>
                </a:lnTo>
                <a:lnTo>
                  <a:pt x="0" y="0"/>
                </a:lnTo>
                <a:close/>
              </a:path>
            </a:pathLst>
          </a:custGeom>
          <a:solidFill>
            <a:srgbClr val="D6D6D6"/>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4" name="Freccia a destra 62">
            <a:extLst>
              <a:ext uri="{FF2B5EF4-FFF2-40B4-BE49-F238E27FC236}">
                <a16:creationId xmlns:a16="http://schemas.microsoft.com/office/drawing/2014/main" id="{188728C7-74F1-064F-AE19-76AB17C2B627}"/>
              </a:ext>
            </a:extLst>
          </p:cNvPr>
          <p:cNvSpPr>
            <a:spLocks/>
          </p:cNvSpPr>
          <p:nvPr/>
        </p:nvSpPr>
        <p:spPr bwMode="auto">
          <a:xfrm>
            <a:off x="3182938" y="3781426"/>
            <a:ext cx="6157912" cy="2143125"/>
          </a:xfrm>
          <a:custGeom>
            <a:avLst/>
            <a:gdLst>
              <a:gd name="T0" fmla="*/ 877774434 w 21600"/>
              <a:gd name="T1" fmla="*/ 0 h 21600"/>
              <a:gd name="T2" fmla="*/ 1755548584 w 21600"/>
              <a:gd name="T3" fmla="*/ 106319141 h 21600"/>
              <a:gd name="T4" fmla="*/ 877774434 w 21600"/>
              <a:gd name="T5" fmla="*/ 212638184 h 21600"/>
              <a:gd name="T6" fmla="*/ 0 w 21600"/>
              <a:gd name="T7" fmla="*/ 106319141 h 21600"/>
              <a:gd name="T8" fmla="*/ 1596980354 w 21600"/>
              <a:gd name="T9" fmla="*/ 0 h 21600"/>
              <a:gd name="T10" fmla="*/ 1596980354 w 21600"/>
              <a:gd name="T11" fmla="*/ 212638184 h 21600"/>
              <a:gd name="T12" fmla="*/ 17694720 60000 65536"/>
              <a:gd name="T13" fmla="*/ 0 60000 65536"/>
              <a:gd name="T14" fmla="*/ 5898240 60000 65536"/>
              <a:gd name="T15" fmla="*/ 11796480 60000 65536"/>
              <a:gd name="T16" fmla="*/ 17694720 60000 65536"/>
              <a:gd name="T17" fmla="*/ 5898240 60000 65536"/>
              <a:gd name="T18" fmla="*/ 0 w 21600"/>
              <a:gd name="T19" fmla="*/ 0 h 21600"/>
              <a:gd name="T20" fmla="*/ 1964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19649" y="0"/>
                </a:lnTo>
                <a:lnTo>
                  <a:pt x="21600" y="10800"/>
                </a:lnTo>
                <a:lnTo>
                  <a:pt x="19649" y="21600"/>
                </a:lnTo>
                <a:lnTo>
                  <a:pt x="0" y="21600"/>
                </a:lnTo>
                <a:lnTo>
                  <a:pt x="0" y="0"/>
                </a:lnTo>
                <a:close/>
              </a:path>
            </a:pathLst>
          </a:custGeom>
          <a:solidFill>
            <a:srgbClr val="D6D6D6"/>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5" name="Freccia su 57">
            <a:extLst>
              <a:ext uri="{FF2B5EF4-FFF2-40B4-BE49-F238E27FC236}">
                <a16:creationId xmlns:a16="http://schemas.microsoft.com/office/drawing/2014/main" id="{2E684C62-7921-DF40-9A9C-BE032FA3A899}"/>
              </a:ext>
            </a:extLst>
          </p:cNvPr>
          <p:cNvSpPr>
            <a:spLocks/>
          </p:cNvSpPr>
          <p:nvPr/>
        </p:nvSpPr>
        <p:spPr bwMode="auto">
          <a:xfrm rot="5400013">
            <a:off x="5480844" y="1659732"/>
            <a:ext cx="1103313" cy="6356350"/>
          </a:xfrm>
          <a:custGeom>
            <a:avLst/>
            <a:gdLst>
              <a:gd name="T0" fmla="*/ 28178308 w 21600"/>
              <a:gd name="T1" fmla="*/ 0 h 21600"/>
              <a:gd name="T2" fmla="*/ 56356564 w 21600"/>
              <a:gd name="T3" fmla="*/ 935259214 h 21600"/>
              <a:gd name="T4" fmla="*/ 28178308 w 21600"/>
              <a:gd name="T5" fmla="*/ 1870518133 h 21600"/>
              <a:gd name="T6" fmla="*/ 0 w 21600"/>
              <a:gd name="T7" fmla="*/ 935259214 h 21600"/>
              <a:gd name="T8" fmla="*/ 0 w 21600"/>
              <a:gd name="T9" fmla="*/ 162284678 h 21600"/>
              <a:gd name="T10" fmla="*/ 56356564 w 21600"/>
              <a:gd name="T11" fmla="*/ 162284678 h 21600"/>
              <a:gd name="T12" fmla="*/ 17694720 60000 65536"/>
              <a:gd name="T13" fmla="*/ 0 60000 65536"/>
              <a:gd name="T14" fmla="*/ 5898240 60000 65536"/>
              <a:gd name="T15" fmla="*/ 11796480 60000 65536"/>
              <a:gd name="T16" fmla="*/ 11796480 60000 65536"/>
              <a:gd name="T17" fmla="*/ 0 60000 65536"/>
              <a:gd name="T18" fmla="*/ 0 w 21600"/>
              <a:gd name="T19" fmla="*/ 1874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0" y="1874"/>
                </a:lnTo>
                <a:lnTo>
                  <a:pt x="10800" y="0"/>
                </a:lnTo>
                <a:lnTo>
                  <a:pt x="21600" y="1874"/>
                </a:lnTo>
                <a:lnTo>
                  <a:pt x="21600" y="21600"/>
                </a:lnTo>
                <a:lnTo>
                  <a:pt x="0" y="21600"/>
                </a:lnTo>
                <a:close/>
              </a:path>
            </a:pathLst>
          </a:custGeom>
          <a:solidFill>
            <a:srgbClr val="595959"/>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vert="eaVert" anchor="ctr" anchorCtr="1"/>
          <a:lstStyle/>
          <a:p>
            <a:endParaRPr lang="it-IT"/>
          </a:p>
        </p:txBody>
      </p:sp>
      <p:sp>
        <p:nvSpPr>
          <p:cNvPr id="6" name="CasellaDiTesto 43">
            <a:extLst>
              <a:ext uri="{FF2B5EF4-FFF2-40B4-BE49-F238E27FC236}">
                <a16:creationId xmlns:a16="http://schemas.microsoft.com/office/drawing/2014/main" id="{444BD2D5-662C-0244-866E-DFAB68CC6924}"/>
              </a:ext>
            </a:extLst>
          </p:cNvPr>
          <p:cNvSpPr txBox="1">
            <a:spLocks noChangeArrowheads="1"/>
          </p:cNvSpPr>
          <p:nvPr/>
        </p:nvSpPr>
        <p:spPr bwMode="auto">
          <a:xfrm>
            <a:off x="3617913" y="908051"/>
            <a:ext cx="3676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2000" b="1" u="sng">
                <a:solidFill>
                  <a:srgbClr val="000000"/>
                </a:solidFill>
                <a:latin typeface="+mn-lt"/>
                <a:ea typeface="ＭＳ Ｐゴシック" panose="020B0600070205080204" pitchFamily="34" charset="-128"/>
                <a:cs typeface="Arial" panose="020B0604020202020204" pitchFamily="34" charset="0"/>
              </a:rPr>
              <a:t>GESTIONE</a:t>
            </a:r>
          </a:p>
          <a:p>
            <a:pPr algn="ctr" eaLnBrk="1"/>
            <a:r>
              <a:rPr lang="it-IT" altLang="it-IT" sz="2000" b="1" u="sng">
                <a:solidFill>
                  <a:srgbClr val="000000"/>
                </a:solidFill>
                <a:latin typeface="+mn-lt"/>
                <a:ea typeface="ＭＳ Ｐゴシック" panose="020B0600070205080204" pitchFamily="34" charset="-128"/>
                <a:cs typeface="Arial" panose="020B0604020202020204" pitchFamily="34" charset="0"/>
              </a:rPr>
              <a:t>ECONOMICA</a:t>
            </a:r>
          </a:p>
        </p:txBody>
      </p:sp>
      <p:sp>
        <p:nvSpPr>
          <p:cNvPr id="7" name="CasellaDiTesto 48">
            <a:extLst>
              <a:ext uri="{FF2B5EF4-FFF2-40B4-BE49-F238E27FC236}">
                <a16:creationId xmlns:a16="http://schemas.microsoft.com/office/drawing/2014/main" id="{C1F6ADAE-2F90-054F-9F96-295013552992}"/>
              </a:ext>
            </a:extLst>
          </p:cNvPr>
          <p:cNvSpPr txBox="1">
            <a:spLocks noChangeArrowheads="1"/>
          </p:cNvSpPr>
          <p:nvPr/>
        </p:nvSpPr>
        <p:spPr bwMode="auto">
          <a:xfrm>
            <a:off x="9350374" y="4502220"/>
            <a:ext cx="16290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2000" b="1" u="sng" dirty="0">
                <a:solidFill>
                  <a:srgbClr val="000000"/>
                </a:solidFill>
                <a:latin typeface="+mn-lt"/>
                <a:ea typeface="ＭＳ Ｐゴシック" panose="020B0600070205080204" pitchFamily="34" charset="-128"/>
                <a:cs typeface="Arial" panose="020B0604020202020204" pitchFamily="34" charset="0"/>
              </a:rPr>
              <a:t>GESTIONE CLINICA</a:t>
            </a:r>
          </a:p>
        </p:txBody>
      </p:sp>
      <p:sp>
        <p:nvSpPr>
          <p:cNvPr id="8" name="CasellaDiTesto 52">
            <a:extLst>
              <a:ext uri="{FF2B5EF4-FFF2-40B4-BE49-F238E27FC236}">
                <a16:creationId xmlns:a16="http://schemas.microsoft.com/office/drawing/2014/main" id="{CDA893BD-EFFB-D04B-B102-4FE9C8CA9F75}"/>
              </a:ext>
            </a:extLst>
          </p:cNvPr>
          <p:cNvSpPr txBox="1">
            <a:spLocks noChangeArrowheads="1"/>
          </p:cNvSpPr>
          <p:nvPr/>
        </p:nvSpPr>
        <p:spPr bwMode="auto">
          <a:xfrm>
            <a:off x="7593014" y="4551363"/>
            <a:ext cx="1539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600" b="1" i="1" dirty="0">
                <a:solidFill>
                  <a:schemeClr val="accent1"/>
                </a:solidFill>
                <a:latin typeface="+mn-lt"/>
                <a:ea typeface="ＭＳ Ｐゴシック" panose="020B0600070205080204" pitchFamily="34" charset="-128"/>
                <a:cs typeface="Arial" panose="020B0604020202020204" pitchFamily="34" charset="0"/>
              </a:rPr>
              <a:t>Indicatori</a:t>
            </a:r>
          </a:p>
          <a:p>
            <a:pPr algn="ctr" eaLnBrk="1"/>
            <a:r>
              <a:rPr lang="it-IT" altLang="it-IT" sz="1600" b="1" i="1" dirty="0">
                <a:solidFill>
                  <a:schemeClr val="accent1"/>
                </a:solidFill>
                <a:latin typeface="+mn-lt"/>
                <a:ea typeface="ＭＳ Ｐゴシック" panose="020B0600070205080204" pitchFamily="34" charset="-128"/>
                <a:cs typeface="Arial" panose="020B0604020202020204" pitchFamily="34" charset="0"/>
              </a:rPr>
              <a:t>di esito</a:t>
            </a:r>
          </a:p>
        </p:txBody>
      </p:sp>
      <p:sp>
        <p:nvSpPr>
          <p:cNvPr id="9" name="Rettangolo 61">
            <a:extLst>
              <a:ext uri="{FF2B5EF4-FFF2-40B4-BE49-F238E27FC236}">
                <a16:creationId xmlns:a16="http://schemas.microsoft.com/office/drawing/2014/main" id="{E3416E76-4DA9-F943-8483-601645414B4B}"/>
              </a:ext>
            </a:extLst>
          </p:cNvPr>
          <p:cNvSpPr>
            <a:spLocks noChangeArrowheads="1"/>
          </p:cNvSpPr>
          <p:nvPr/>
        </p:nvSpPr>
        <p:spPr bwMode="auto">
          <a:xfrm>
            <a:off x="3403600" y="2270125"/>
            <a:ext cx="4090988" cy="863600"/>
          </a:xfrm>
          <a:prstGeom prst="rect">
            <a:avLst/>
          </a:prstGeom>
          <a:solidFill>
            <a:srgbClr val="00B0F0"/>
          </a:solidFill>
          <a:ln w="12701">
            <a:solidFill>
              <a:srgbClr val="00000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ea typeface="ＭＳ Ｐゴシック" panose="020B0600070205080204" pitchFamily="34" charset="-128"/>
              <a:cs typeface="Arial" panose="020B0604020202020204" pitchFamily="34" charset="0"/>
            </a:endParaRPr>
          </a:p>
        </p:txBody>
      </p:sp>
      <p:sp>
        <p:nvSpPr>
          <p:cNvPr id="132105" name="CasellaDiTesto 2">
            <a:extLst>
              <a:ext uri="{FF2B5EF4-FFF2-40B4-BE49-F238E27FC236}">
                <a16:creationId xmlns:a16="http://schemas.microsoft.com/office/drawing/2014/main" id="{654DFAD6-577D-344D-8BD2-73F607266A78}"/>
              </a:ext>
            </a:extLst>
          </p:cNvPr>
          <p:cNvSpPr txBox="1">
            <a:spLocks noChangeArrowheads="1"/>
          </p:cNvSpPr>
          <p:nvPr/>
        </p:nvSpPr>
        <p:spPr bwMode="auto">
          <a:xfrm>
            <a:off x="3617913" y="2439989"/>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2800" b="1">
                <a:solidFill>
                  <a:srgbClr val="FFFFFF"/>
                </a:solidFill>
                <a:latin typeface="+mn-lt"/>
                <a:ea typeface="ＭＳ Ｐゴシック" panose="020B0600070205080204" pitchFamily="34" charset="-128"/>
                <a:cs typeface="Arial" panose="020B0604020202020204" pitchFamily="34" charset="0"/>
              </a:rPr>
              <a:t>Pro Capite</a:t>
            </a:r>
          </a:p>
        </p:txBody>
      </p:sp>
      <p:grpSp>
        <p:nvGrpSpPr>
          <p:cNvPr id="11" name="Gruppo 63">
            <a:extLst>
              <a:ext uri="{FF2B5EF4-FFF2-40B4-BE49-F238E27FC236}">
                <a16:creationId xmlns:a16="http://schemas.microsoft.com/office/drawing/2014/main" id="{95ADD66D-1C4A-7E45-921E-56618B3D5697}"/>
              </a:ext>
            </a:extLst>
          </p:cNvPr>
          <p:cNvGrpSpPr>
            <a:grpSpLocks/>
          </p:cNvGrpSpPr>
          <p:nvPr/>
        </p:nvGrpSpPr>
        <p:grpSpPr bwMode="auto">
          <a:xfrm>
            <a:off x="3403600" y="2946401"/>
            <a:ext cx="4090988" cy="1050925"/>
            <a:chOff x="1879604" y="2946397"/>
            <a:chExt cx="4090989" cy="1050919"/>
          </a:xfrm>
        </p:grpSpPr>
        <p:sp>
          <p:nvSpPr>
            <p:cNvPr id="132141" name="Rettangolo 64">
              <a:extLst>
                <a:ext uri="{FF2B5EF4-FFF2-40B4-BE49-F238E27FC236}">
                  <a16:creationId xmlns:a16="http://schemas.microsoft.com/office/drawing/2014/main" id="{E62DF63D-08E8-A649-B1E7-287698174EBC}"/>
                </a:ext>
              </a:extLst>
            </p:cNvPr>
            <p:cNvSpPr>
              <a:spLocks noChangeArrowheads="1"/>
            </p:cNvSpPr>
            <p:nvPr/>
          </p:nvSpPr>
          <p:spPr bwMode="auto">
            <a:xfrm>
              <a:off x="1879604" y="3133721"/>
              <a:ext cx="2052635" cy="863595"/>
            </a:xfrm>
            <a:prstGeom prst="rect">
              <a:avLst/>
            </a:prstGeom>
            <a:solidFill>
              <a:srgbClr val="00B050"/>
            </a:solidFill>
            <a:ln w="12701">
              <a:solidFill>
                <a:srgbClr val="00000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latin typeface="+mn-lt"/>
                <a:ea typeface="ＭＳ Ｐゴシック" panose="020B0600070205080204" pitchFamily="34" charset="-128"/>
                <a:cs typeface="Arial" panose="020B0604020202020204" pitchFamily="34" charset="0"/>
              </a:endParaRPr>
            </a:p>
          </p:txBody>
        </p:sp>
        <p:sp>
          <p:nvSpPr>
            <p:cNvPr id="132142" name="CasellaDiTesto 8">
              <a:extLst>
                <a:ext uri="{FF2B5EF4-FFF2-40B4-BE49-F238E27FC236}">
                  <a16:creationId xmlns:a16="http://schemas.microsoft.com/office/drawing/2014/main" id="{1324E725-0460-9544-A661-C3164CAE3E4D}"/>
                </a:ext>
              </a:extLst>
            </p:cNvPr>
            <p:cNvSpPr txBox="1">
              <a:spLocks noChangeArrowheads="1"/>
            </p:cNvSpPr>
            <p:nvPr/>
          </p:nvSpPr>
          <p:spPr bwMode="auto">
            <a:xfrm>
              <a:off x="2074865" y="3365504"/>
              <a:ext cx="166687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2000" b="1">
                  <a:solidFill>
                    <a:srgbClr val="FFFFFF"/>
                  </a:solidFill>
                  <a:latin typeface="+mn-lt"/>
                  <a:ea typeface="ＭＳ Ｐゴシック" panose="020B0600070205080204" pitchFamily="34" charset="-128"/>
                  <a:cs typeface="Arial" panose="020B0604020202020204" pitchFamily="34" charset="0"/>
                </a:rPr>
                <a:t>Dosi (DDD)</a:t>
              </a:r>
            </a:p>
          </p:txBody>
        </p:sp>
        <p:sp>
          <p:nvSpPr>
            <p:cNvPr id="132143" name="Rettangolo 66">
              <a:extLst>
                <a:ext uri="{FF2B5EF4-FFF2-40B4-BE49-F238E27FC236}">
                  <a16:creationId xmlns:a16="http://schemas.microsoft.com/office/drawing/2014/main" id="{798471CD-FAA2-FD49-98DA-9E5EB3932EEE}"/>
                </a:ext>
              </a:extLst>
            </p:cNvPr>
            <p:cNvSpPr>
              <a:spLocks noChangeArrowheads="1"/>
            </p:cNvSpPr>
            <p:nvPr/>
          </p:nvSpPr>
          <p:spPr bwMode="auto">
            <a:xfrm>
              <a:off x="3932240" y="3133721"/>
              <a:ext cx="2038353" cy="863595"/>
            </a:xfrm>
            <a:prstGeom prst="rect">
              <a:avLst/>
            </a:prstGeom>
            <a:solidFill>
              <a:srgbClr val="00B050"/>
            </a:solidFill>
            <a:ln w="12701">
              <a:solidFill>
                <a:srgbClr val="00000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latin typeface="+mn-lt"/>
                <a:ea typeface="ＭＳ Ｐゴシック" panose="020B0600070205080204" pitchFamily="34" charset="-128"/>
                <a:cs typeface="Arial" panose="020B0604020202020204" pitchFamily="34" charset="0"/>
              </a:endParaRPr>
            </a:p>
          </p:txBody>
        </p:sp>
        <p:sp>
          <p:nvSpPr>
            <p:cNvPr id="132144" name="CasellaDiTesto 11">
              <a:extLst>
                <a:ext uri="{FF2B5EF4-FFF2-40B4-BE49-F238E27FC236}">
                  <a16:creationId xmlns:a16="http://schemas.microsoft.com/office/drawing/2014/main" id="{D0990E46-85C2-4243-989C-9317415327CA}"/>
                </a:ext>
              </a:extLst>
            </p:cNvPr>
            <p:cNvSpPr txBox="1">
              <a:spLocks noChangeArrowheads="1"/>
            </p:cNvSpPr>
            <p:nvPr/>
          </p:nvSpPr>
          <p:spPr bwMode="auto">
            <a:xfrm>
              <a:off x="4125909" y="3202060"/>
              <a:ext cx="1666878"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2000" b="1">
                  <a:solidFill>
                    <a:srgbClr val="FFFFFF"/>
                  </a:solidFill>
                  <a:latin typeface="+mn-lt"/>
                  <a:ea typeface="ＭＳ Ｐゴシック" panose="020B0600070205080204" pitchFamily="34" charset="-128"/>
                  <a:cs typeface="Arial" panose="020B0604020202020204" pitchFamily="34" charset="0"/>
                </a:rPr>
                <a:t>Mix (€/dose)</a:t>
              </a:r>
            </a:p>
          </p:txBody>
        </p:sp>
        <p:sp>
          <p:nvSpPr>
            <p:cNvPr id="132145" name="Freccia su 32">
              <a:extLst>
                <a:ext uri="{FF2B5EF4-FFF2-40B4-BE49-F238E27FC236}">
                  <a16:creationId xmlns:a16="http://schemas.microsoft.com/office/drawing/2014/main" id="{8F762D14-E55D-E44C-A50B-A26C03C06D7D}"/>
                </a:ext>
              </a:extLst>
            </p:cNvPr>
            <p:cNvSpPr>
              <a:spLocks/>
            </p:cNvSpPr>
            <p:nvPr/>
          </p:nvSpPr>
          <p:spPr bwMode="auto">
            <a:xfrm>
              <a:off x="2795585" y="2954334"/>
              <a:ext cx="215898" cy="250829"/>
            </a:xfrm>
            <a:custGeom>
              <a:avLst/>
              <a:gdLst>
                <a:gd name="T0" fmla="*/ 1078980 w 21600"/>
                <a:gd name="T1" fmla="*/ 0 h 21600"/>
                <a:gd name="T2" fmla="*/ 2157960 w 21600"/>
                <a:gd name="T3" fmla="*/ 1456376 h 21600"/>
                <a:gd name="T4" fmla="*/ 1078980 w 21600"/>
                <a:gd name="T5" fmla="*/ 2912740 h 21600"/>
                <a:gd name="T6" fmla="*/ 0 w 21600"/>
                <a:gd name="T7" fmla="*/ 1456376 h 21600"/>
                <a:gd name="T8" fmla="*/ 0 w 21600"/>
                <a:gd name="T9" fmla="*/ 1253553 h 21600"/>
                <a:gd name="T10" fmla="*/ 2157960 w 21600"/>
                <a:gd name="T11" fmla="*/ 1253553 h 21600"/>
                <a:gd name="T12" fmla="*/ 17694720 60000 65536"/>
                <a:gd name="T13" fmla="*/ 0 60000 65536"/>
                <a:gd name="T14" fmla="*/ 5898240 60000 65536"/>
                <a:gd name="T15" fmla="*/ 11796480 60000 65536"/>
                <a:gd name="T16" fmla="*/ 11796480 60000 65536"/>
                <a:gd name="T17" fmla="*/ 0 60000 65536"/>
                <a:gd name="T18" fmla="*/ 5400 w 21600"/>
                <a:gd name="T19" fmla="*/ 4648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9296"/>
                  </a:lnTo>
                  <a:lnTo>
                    <a:pt x="0" y="9296"/>
                  </a:lnTo>
                  <a:lnTo>
                    <a:pt x="10800" y="0"/>
                  </a:lnTo>
                  <a:lnTo>
                    <a:pt x="21600" y="9296"/>
                  </a:lnTo>
                  <a:lnTo>
                    <a:pt x="16200" y="9296"/>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132146" name="Freccia su 32">
              <a:extLst>
                <a:ext uri="{FF2B5EF4-FFF2-40B4-BE49-F238E27FC236}">
                  <a16:creationId xmlns:a16="http://schemas.microsoft.com/office/drawing/2014/main" id="{238E00B4-899F-5F40-89B8-323EDED13648}"/>
                </a:ext>
              </a:extLst>
            </p:cNvPr>
            <p:cNvSpPr>
              <a:spLocks/>
            </p:cNvSpPr>
            <p:nvPr/>
          </p:nvSpPr>
          <p:spPr bwMode="auto">
            <a:xfrm>
              <a:off x="4835520" y="2946397"/>
              <a:ext cx="215898" cy="252410"/>
            </a:xfrm>
            <a:custGeom>
              <a:avLst/>
              <a:gdLst>
                <a:gd name="T0" fmla="*/ 1078980 w 21600"/>
                <a:gd name="T1" fmla="*/ 0 h 21600"/>
                <a:gd name="T2" fmla="*/ 2157960 w 21600"/>
                <a:gd name="T3" fmla="*/ 1474787 h 21600"/>
                <a:gd name="T4" fmla="*/ 1078980 w 21600"/>
                <a:gd name="T5" fmla="*/ 2949574 h 21600"/>
                <a:gd name="T6" fmla="*/ 0 w 21600"/>
                <a:gd name="T7" fmla="*/ 1474787 h 21600"/>
                <a:gd name="T8" fmla="*/ 0 w 21600"/>
                <a:gd name="T9" fmla="*/ 1261489 h 21600"/>
                <a:gd name="T10" fmla="*/ 2157960 w 21600"/>
                <a:gd name="T11" fmla="*/ 1261489 h 21600"/>
                <a:gd name="T12" fmla="*/ 17694720 60000 65536"/>
                <a:gd name="T13" fmla="*/ 0 60000 65536"/>
                <a:gd name="T14" fmla="*/ 5898240 60000 65536"/>
                <a:gd name="T15" fmla="*/ 11796480 60000 65536"/>
                <a:gd name="T16" fmla="*/ 11796480 60000 65536"/>
                <a:gd name="T17" fmla="*/ 0 60000 65536"/>
                <a:gd name="T18" fmla="*/ 5400 w 21600"/>
                <a:gd name="T19" fmla="*/ 4619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9238"/>
                  </a:lnTo>
                  <a:lnTo>
                    <a:pt x="0" y="9238"/>
                  </a:lnTo>
                  <a:lnTo>
                    <a:pt x="10800" y="0"/>
                  </a:lnTo>
                  <a:lnTo>
                    <a:pt x="21600" y="9238"/>
                  </a:lnTo>
                  <a:lnTo>
                    <a:pt x="16200" y="9238"/>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grpSp>
      <p:sp>
        <p:nvSpPr>
          <p:cNvPr id="18" name="Freccia su 32">
            <a:extLst>
              <a:ext uri="{FF2B5EF4-FFF2-40B4-BE49-F238E27FC236}">
                <a16:creationId xmlns:a16="http://schemas.microsoft.com/office/drawing/2014/main" id="{78764BF6-5FC2-E44A-A24C-E61B2CA879AD}"/>
              </a:ext>
            </a:extLst>
          </p:cNvPr>
          <p:cNvSpPr>
            <a:spLocks/>
          </p:cNvSpPr>
          <p:nvPr/>
        </p:nvSpPr>
        <p:spPr bwMode="auto">
          <a:xfrm>
            <a:off x="5348288" y="1909763"/>
            <a:ext cx="215900" cy="468312"/>
          </a:xfrm>
          <a:custGeom>
            <a:avLst/>
            <a:gdLst>
              <a:gd name="T0" fmla="*/ 1078990 w 21600"/>
              <a:gd name="T1" fmla="*/ 0 h 21600"/>
              <a:gd name="T2" fmla="*/ 2157980 w 21600"/>
              <a:gd name="T3" fmla="*/ 5076741 h 21600"/>
              <a:gd name="T4" fmla="*/ 1078990 w 21600"/>
              <a:gd name="T5" fmla="*/ 10153459 h 21600"/>
              <a:gd name="T6" fmla="*/ 0 w 21600"/>
              <a:gd name="T7" fmla="*/ 5076741 h 21600"/>
              <a:gd name="T8" fmla="*/ 0 w 21600"/>
              <a:gd name="T9" fmla="*/ 2340476 h 21600"/>
              <a:gd name="T10" fmla="*/ 2157980 w 21600"/>
              <a:gd name="T11" fmla="*/ 2340476 h 21600"/>
              <a:gd name="T12" fmla="*/ 17694720 60000 65536"/>
              <a:gd name="T13" fmla="*/ 0 60000 65536"/>
              <a:gd name="T14" fmla="*/ 5898240 60000 65536"/>
              <a:gd name="T15" fmla="*/ 11796480 60000 65536"/>
              <a:gd name="T16" fmla="*/ 11796480 60000 65536"/>
              <a:gd name="T17" fmla="*/ 0 60000 65536"/>
              <a:gd name="T18" fmla="*/ 5400 w 21600"/>
              <a:gd name="T19" fmla="*/ 2490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4979"/>
                </a:lnTo>
                <a:lnTo>
                  <a:pt x="0" y="4979"/>
                </a:lnTo>
                <a:lnTo>
                  <a:pt x="10800" y="0"/>
                </a:lnTo>
                <a:lnTo>
                  <a:pt x="21600" y="4979"/>
                </a:lnTo>
                <a:lnTo>
                  <a:pt x="16200" y="4979"/>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grpSp>
        <p:nvGrpSpPr>
          <p:cNvPr id="19" name="Gruppo 71">
            <a:extLst>
              <a:ext uri="{FF2B5EF4-FFF2-40B4-BE49-F238E27FC236}">
                <a16:creationId xmlns:a16="http://schemas.microsoft.com/office/drawing/2014/main" id="{F5173B63-C36F-D840-B49B-ADAC997C37FD}"/>
              </a:ext>
            </a:extLst>
          </p:cNvPr>
          <p:cNvGrpSpPr>
            <a:grpSpLocks/>
          </p:cNvGrpSpPr>
          <p:nvPr/>
        </p:nvGrpSpPr>
        <p:grpSpPr bwMode="auto">
          <a:xfrm>
            <a:off x="1558926" y="2162175"/>
            <a:ext cx="1827213" cy="3227388"/>
            <a:chOff x="34920" y="2162171"/>
            <a:chExt cx="1827218" cy="3227393"/>
          </a:xfrm>
        </p:grpSpPr>
        <p:sp>
          <p:nvSpPr>
            <p:cNvPr id="132134" name="Ovale 72">
              <a:extLst>
                <a:ext uri="{FF2B5EF4-FFF2-40B4-BE49-F238E27FC236}">
                  <a16:creationId xmlns:a16="http://schemas.microsoft.com/office/drawing/2014/main" id="{4FDC1D68-266A-6F40-B207-16BBF624D60E}"/>
                </a:ext>
              </a:extLst>
            </p:cNvPr>
            <p:cNvSpPr>
              <a:spLocks/>
            </p:cNvSpPr>
            <p:nvPr/>
          </p:nvSpPr>
          <p:spPr bwMode="auto">
            <a:xfrm>
              <a:off x="73023" y="4286249"/>
              <a:ext cx="1052510" cy="1103315"/>
            </a:xfrm>
            <a:custGeom>
              <a:avLst/>
              <a:gdLst>
                <a:gd name="T0" fmla="*/ 526255 w 1052510"/>
                <a:gd name="T1" fmla="*/ 0 h 1103315"/>
                <a:gd name="T2" fmla="*/ 1052510 w 1052510"/>
                <a:gd name="T3" fmla="*/ 551658 h 1103315"/>
                <a:gd name="T4" fmla="*/ 526255 w 1052510"/>
                <a:gd name="T5" fmla="*/ 1103315 h 1103315"/>
                <a:gd name="T6" fmla="*/ 0 w 1052510"/>
                <a:gd name="T7" fmla="*/ 551658 h 1103315"/>
                <a:gd name="T8" fmla="*/ 154137 w 1052510"/>
                <a:gd name="T9" fmla="*/ 161577 h 1103315"/>
                <a:gd name="T10" fmla="*/ 154137 w 1052510"/>
                <a:gd name="T11" fmla="*/ 941738 h 1103315"/>
                <a:gd name="T12" fmla="*/ 898373 w 1052510"/>
                <a:gd name="T13" fmla="*/ 941738 h 1103315"/>
                <a:gd name="T14" fmla="*/ 898373 w 1052510"/>
                <a:gd name="T15" fmla="*/ 161577 h 1103315"/>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54137 w 1052510"/>
                <a:gd name="T25" fmla="*/ 161577 h 1103315"/>
                <a:gd name="T26" fmla="*/ 898373 w 1052510"/>
                <a:gd name="T27" fmla="*/ 941738 h 11033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2510" h="1103315">
                  <a:moveTo>
                    <a:pt x="0" y="551658"/>
                  </a:moveTo>
                  <a:lnTo>
                    <a:pt x="0" y="551658"/>
                  </a:lnTo>
                  <a:cubicBezTo>
                    <a:pt x="0" y="856330"/>
                    <a:pt x="235612" y="1103316"/>
                    <a:pt x="526255" y="1103316"/>
                  </a:cubicBezTo>
                  <a:cubicBezTo>
                    <a:pt x="816897" y="1103316"/>
                    <a:pt x="1052510" y="856330"/>
                    <a:pt x="1052510" y="551658"/>
                  </a:cubicBezTo>
                  <a:cubicBezTo>
                    <a:pt x="1052510" y="246985"/>
                    <a:pt x="816897" y="0"/>
                    <a:pt x="526255" y="0"/>
                  </a:cubicBezTo>
                  <a:cubicBezTo>
                    <a:pt x="235612" y="0"/>
                    <a:pt x="0" y="246985"/>
                    <a:pt x="0" y="551657"/>
                  </a:cubicBezTo>
                  <a:lnTo>
                    <a:pt x="0" y="551658"/>
                  </a:lnTo>
                  <a:close/>
                </a:path>
              </a:pathLst>
            </a:custGeom>
            <a:solidFill>
              <a:srgbClr val="595959"/>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132135" name="Freccia su 57">
              <a:extLst>
                <a:ext uri="{FF2B5EF4-FFF2-40B4-BE49-F238E27FC236}">
                  <a16:creationId xmlns:a16="http://schemas.microsoft.com/office/drawing/2014/main" id="{5F6E742B-23CD-4A42-8539-ABD8BB97F378}"/>
                </a:ext>
              </a:extLst>
            </p:cNvPr>
            <p:cNvSpPr>
              <a:spLocks/>
            </p:cNvSpPr>
            <p:nvPr/>
          </p:nvSpPr>
          <p:spPr bwMode="auto">
            <a:xfrm rot="5400013">
              <a:off x="677862" y="4205289"/>
              <a:ext cx="1103315" cy="1265236"/>
            </a:xfrm>
            <a:custGeom>
              <a:avLst/>
              <a:gdLst>
                <a:gd name="T0" fmla="*/ 28178359 w 21600"/>
                <a:gd name="T1" fmla="*/ 0 h 21600"/>
                <a:gd name="T2" fmla="*/ 56356666 w 21600"/>
                <a:gd name="T3" fmla="*/ 37056068 h 21600"/>
                <a:gd name="T4" fmla="*/ 28178359 w 21600"/>
                <a:gd name="T5" fmla="*/ 74112136 h 21600"/>
                <a:gd name="T6" fmla="*/ 0 w 21600"/>
                <a:gd name="T7" fmla="*/ 37056068 h 21600"/>
                <a:gd name="T8" fmla="*/ 0 w 21600"/>
                <a:gd name="T9" fmla="*/ 31655502 h 21600"/>
                <a:gd name="T10" fmla="*/ 56356666 w 21600"/>
                <a:gd name="T11" fmla="*/ 31655502 h 21600"/>
                <a:gd name="T12" fmla="*/ 17694720 60000 65536"/>
                <a:gd name="T13" fmla="*/ 0 60000 65536"/>
                <a:gd name="T14" fmla="*/ 5898240 60000 65536"/>
                <a:gd name="T15" fmla="*/ 11796480 60000 65536"/>
                <a:gd name="T16" fmla="*/ 11796480 60000 65536"/>
                <a:gd name="T17" fmla="*/ 0 60000 65536"/>
                <a:gd name="T18" fmla="*/ 0 w 21600"/>
                <a:gd name="T19" fmla="*/ 9226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0" y="9226"/>
                  </a:lnTo>
                  <a:lnTo>
                    <a:pt x="10800" y="0"/>
                  </a:lnTo>
                  <a:lnTo>
                    <a:pt x="21600" y="9226"/>
                  </a:lnTo>
                  <a:lnTo>
                    <a:pt x="21600" y="21600"/>
                  </a:lnTo>
                  <a:lnTo>
                    <a:pt x="0" y="21600"/>
                  </a:lnTo>
                  <a:close/>
                </a:path>
              </a:pathLst>
            </a:custGeom>
            <a:solidFill>
              <a:srgbClr val="595959"/>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132136" name="Ovale 74">
              <a:extLst>
                <a:ext uri="{FF2B5EF4-FFF2-40B4-BE49-F238E27FC236}">
                  <a16:creationId xmlns:a16="http://schemas.microsoft.com/office/drawing/2014/main" id="{374C2FA7-F329-CF4D-AD8A-288134FDC289}"/>
                </a:ext>
              </a:extLst>
            </p:cNvPr>
            <p:cNvSpPr>
              <a:spLocks/>
            </p:cNvSpPr>
            <p:nvPr/>
          </p:nvSpPr>
          <p:spPr bwMode="auto">
            <a:xfrm>
              <a:off x="34920" y="2162171"/>
              <a:ext cx="1052510" cy="1079504"/>
            </a:xfrm>
            <a:custGeom>
              <a:avLst/>
              <a:gdLst>
                <a:gd name="T0" fmla="*/ 526255 w 1052510"/>
                <a:gd name="T1" fmla="*/ 0 h 1079504"/>
                <a:gd name="T2" fmla="*/ 1052510 w 1052510"/>
                <a:gd name="T3" fmla="*/ 539752 h 1079504"/>
                <a:gd name="T4" fmla="*/ 526255 w 1052510"/>
                <a:gd name="T5" fmla="*/ 1079504 h 1079504"/>
                <a:gd name="T6" fmla="*/ 0 w 1052510"/>
                <a:gd name="T7" fmla="*/ 539752 h 1079504"/>
                <a:gd name="T8" fmla="*/ 154137 w 1052510"/>
                <a:gd name="T9" fmla="*/ 158090 h 1079504"/>
                <a:gd name="T10" fmla="*/ 154137 w 1052510"/>
                <a:gd name="T11" fmla="*/ 921414 h 1079504"/>
                <a:gd name="T12" fmla="*/ 898373 w 1052510"/>
                <a:gd name="T13" fmla="*/ 921414 h 1079504"/>
                <a:gd name="T14" fmla="*/ 898373 w 1052510"/>
                <a:gd name="T15" fmla="*/ 158090 h 1079504"/>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54137 w 1052510"/>
                <a:gd name="T25" fmla="*/ 158090 h 1079504"/>
                <a:gd name="T26" fmla="*/ 898373 w 1052510"/>
                <a:gd name="T27" fmla="*/ 921414 h 1079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2510" h="1079504">
                  <a:moveTo>
                    <a:pt x="0" y="539752"/>
                  </a:moveTo>
                  <a:lnTo>
                    <a:pt x="0" y="539752"/>
                  </a:lnTo>
                  <a:cubicBezTo>
                    <a:pt x="0" y="837848"/>
                    <a:pt x="235612" y="1079504"/>
                    <a:pt x="526255" y="1079504"/>
                  </a:cubicBezTo>
                  <a:cubicBezTo>
                    <a:pt x="816897" y="1079504"/>
                    <a:pt x="1052510" y="837848"/>
                    <a:pt x="1052510" y="539752"/>
                  </a:cubicBezTo>
                  <a:cubicBezTo>
                    <a:pt x="1052510" y="241655"/>
                    <a:pt x="816897" y="0"/>
                    <a:pt x="526255" y="0"/>
                  </a:cubicBezTo>
                  <a:cubicBezTo>
                    <a:pt x="235612" y="0"/>
                    <a:pt x="0" y="241655"/>
                    <a:pt x="0" y="539751"/>
                  </a:cubicBezTo>
                  <a:lnTo>
                    <a:pt x="0" y="539752"/>
                  </a:lnTo>
                  <a:close/>
                </a:path>
              </a:pathLst>
            </a:custGeom>
            <a:solidFill>
              <a:srgbClr val="595959"/>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132137" name="CasellaDiTesto 50">
              <a:extLst>
                <a:ext uri="{FF2B5EF4-FFF2-40B4-BE49-F238E27FC236}">
                  <a16:creationId xmlns:a16="http://schemas.microsoft.com/office/drawing/2014/main" id="{0CC953FA-39BE-7340-A605-BFCB807566D2}"/>
                </a:ext>
              </a:extLst>
            </p:cNvPr>
            <p:cNvSpPr txBox="1">
              <a:spLocks noChangeArrowheads="1"/>
            </p:cNvSpPr>
            <p:nvPr/>
          </p:nvSpPr>
          <p:spPr bwMode="auto">
            <a:xfrm>
              <a:off x="120773" y="4440734"/>
              <a:ext cx="1619246" cy="78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500" b="1" i="1" dirty="0">
                  <a:solidFill>
                    <a:srgbClr val="FFFF00"/>
                  </a:solidFill>
                  <a:latin typeface="+mn-lt"/>
                  <a:ea typeface="ＭＳ Ｐゴシック" panose="020B0600070205080204" pitchFamily="34" charset="-128"/>
                  <a:cs typeface="Arial" panose="020B0604020202020204" pitchFamily="34" charset="0"/>
                </a:rPr>
                <a:t>Indicatori di appropriatezza ed aderenza</a:t>
              </a:r>
            </a:p>
          </p:txBody>
        </p:sp>
        <p:sp>
          <p:nvSpPr>
            <p:cNvPr id="132138" name="Freccia su 57">
              <a:extLst>
                <a:ext uri="{FF2B5EF4-FFF2-40B4-BE49-F238E27FC236}">
                  <a16:creationId xmlns:a16="http://schemas.microsoft.com/office/drawing/2014/main" id="{042A13A9-D5A5-2F48-AC1F-5BCC60B534F2}"/>
                </a:ext>
              </a:extLst>
            </p:cNvPr>
            <p:cNvSpPr>
              <a:spLocks/>
            </p:cNvSpPr>
            <p:nvPr/>
          </p:nvSpPr>
          <p:spPr bwMode="auto">
            <a:xfrm rot="5400013">
              <a:off x="670680" y="2050253"/>
              <a:ext cx="1079504" cy="1303340"/>
            </a:xfrm>
            <a:custGeom>
              <a:avLst/>
              <a:gdLst>
                <a:gd name="T0" fmla="*/ 26975206 w 21600"/>
                <a:gd name="T1" fmla="*/ 0 h 21600"/>
                <a:gd name="T2" fmla="*/ 53950411 w 21600"/>
                <a:gd name="T3" fmla="*/ 39321647 h 21600"/>
                <a:gd name="T4" fmla="*/ 26975206 w 21600"/>
                <a:gd name="T5" fmla="*/ 78643294 h 21600"/>
                <a:gd name="T6" fmla="*/ 0 w 21600"/>
                <a:gd name="T7" fmla="*/ 39321647 h 21600"/>
                <a:gd name="T8" fmla="*/ 0 w 21600"/>
                <a:gd name="T9" fmla="*/ 31905160 h 21600"/>
                <a:gd name="T10" fmla="*/ 53950411 w 21600"/>
                <a:gd name="T11" fmla="*/ 31905160 h 21600"/>
                <a:gd name="T12" fmla="*/ 17694720 60000 65536"/>
                <a:gd name="T13" fmla="*/ 0 60000 65536"/>
                <a:gd name="T14" fmla="*/ 5898240 60000 65536"/>
                <a:gd name="T15" fmla="*/ 11796480 60000 65536"/>
                <a:gd name="T16" fmla="*/ 11796480 60000 65536"/>
                <a:gd name="T17" fmla="*/ 0 60000 65536"/>
                <a:gd name="T18" fmla="*/ 0 w 21600"/>
                <a:gd name="T19" fmla="*/ 8763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0" y="8763"/>
                  </a:lnTo>
                  <a:lnTo>
                    <a:pt x="10800" y="0"/>
                  </a:lnTo>
                  <a:lnTo>
                    <a:pt x="21600" y="8763"/>
                  </a:lnTo>
                  <a:lnTo>
                    <a:pt x="21600" y="21600"/>
                  </a:lnTo>
                  <a:lnTo>
                    <a:pt x="0" y="21600"/>
                  </a:lnTo>
                  <a:close/>
                </a:path>
              </a:pathLst>
            </a:custGeom>
            <a:solidFill>
              <a:srgbClr val="595959"/>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132139" name="CasellaDiTesto 49">
              <a:extLst>
                <a:ext uri="{FF2B5EF4-FFF2-40B4-BE49-F238E27FC236}">
                  <a16:creationId xmlns:a16="http://schemas.microsoft.com/office/drawing/2014/main" id="{CAA4C80E-3AE3-4A48-BE39-FA245233DADE}"/>
                </a:ext>
              </a:extLst>
            </p:cNvPr>
            <p:cNvSpPr txBox="1">
              <a:spLocks noChangeArrowheads="1"/>
            </p:cNvSpPr>
            <p:nvPr/>
          </p:nvSpPr>
          <p:spPr bwMode="auto">
            <a:xfrm>
              <a:off x="368420" y="2384426"/>
              <a:ext cx="1119189" cy="5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600" b="1" i="1">
                  <a:solidFill>
                    <a:srgbClr val="33CCFF"/>
                  </a:solidFill>
                  <a:latin typeface="+mn-lt"/>
                  <a:ea typeface="ＭＳ Ｐゴシック" panose="020B0600070205080204" pitchFamily="34" charset="-128"/>
                  <a:cs typeface="Arial" panose="020B0604020202020204" pitchFamily="34" charset="0"/>
                </a:rPr>
                <a:t>Indicatori finanziari</a:t>
              </a:r>
            </a:p>
          </p:txBody>
        </p:sp>
        <p:sp>
          <p:nvSpPr>
            <p:cNvPr id="132140" name="Freccia su 32">
              <a:extLst>
                <a:ext uri="{FF2B5EF4-FFF2-40B4-BE49-F238E27FC236}">
                  <a16:creationId xmlns:a16="http://schemas.microsoft.com/office/drawing/2014/main" id="{89DD2AF2-BC4A-8A45-AF25-2AC9C4B39C98}"/>
                </a:ext>
              </a:extLst>
            </p:cNvPr>
            <p:cNvSpPr>
              <a:spLocks/>
            </p:cNvSpPr>
            <p:nvPr/>
          </p:nvSpPr>
          <p:spPr bwMode="auto">
            <a:xfrm>
              <a:off x="765179" y="2930728"/>
              <a:ext cx="323853" cy="1443042"/>
            </a:xfrm>
            <a:custGeom>
              <a:avLst/>
              <a:gdLst>
                <a:gd name="T0" fmla="*/ 2427803 w 21600"/>
                <a:gd name="T1" fmla="*/ 0 h 21600"/>
                <a:gd name="T2" fmla="*/ 4855591 w 21600"/>
                <a:gd name="T3" fmla="*/ 48203014 h 21600"/>
                <a:gd name="T4" fmla="*/ 2427803 w 21600"/>
                <a:gd name="T5" fmla="*/ 96406028 h 21600"/>
                <a:gd name="T6" fmla="*/ 0 w 21600"/>
                <a:gd name="T7" fmla="*/ 48203014 h 21600"/>
                <a:gd name="T8" fmla="*/ 0 w 21600"/>
                <a:gd name="T9" fmla="*/ 10818873 h 21600"/>
                <a:gd name="T10" fmla="*/ 4855591 w 21600"/>
                <a:gd name="T11" fmla="*/ 10818873 h 21600"/>
                <a:gd name="T12" fmla="*/ 17694720 60000 65536"/>
                <a:gd name="T13" fmla="*/ 0 60000 65536"/>
                <a:gd name="T14" fmla="*/ 5898240 60000 65536"/>
                <a:gd name="T15" fmla="*/ 11796480 60000 65536"/>
                <a:gd name="T16" fmla="*/ 11796480 60000 65536"/>
                <a:gd name="T17" fmla="*/ 0 60000 65536"/>
                <a:gd name="T18" fmla="*/ 5400 w 21600"/>
                <a:gd name="T19" fmla="*/ 1212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2424"/>
                  </a:lnTo>
                  <a:lnTo>
                    <a:pt x="0" y="2424"/>
                  </a:lnTo>
                  <a:lnTo>
                    <a:pt x="10800" y="0"/>
                  </a:lnTo>
                  <a:lnTo>
                    <a:pt x="21600" y="2424"/>
                  </a:lnTo>
                  <a:lnTo>
                    <a:pt x="16200" y="2424"/>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grpSp>
      <p:sp>
        <p:nvSpPr>
          <p:cNvPr id="27" name="Freccia su 32">
            <a:extLst>
              <a:ext uri="{FF2B5EF4-FFF2-40B4-BE49-F238E27FC236}">
                <a16:creationId xmlns:a16="http://schemas.microsoft.com/office/drawing/2014/main" id="{FCDC638F-E6FE-8443-A0A7-6EA14AF86B67}"/>
              </a:ext>
            </a:extLst>
          </p:cNvPr>
          <p:cNvSpPr>
            <a:spLocks/>
          </p:cNvSpPr>
          <p:nvPr/>
        </p:nvSpPr>
        <p:spPr bwMode="auto">
          <a:xfrm rot="5400013">
            <a:off x="5348288" y="2547938"/>
            <a:ext cx="379412" cy="4608512"/>
          </a:xfrm>
          <a:custGeom>
            <a:avLst/>
            <a:gdLst>
              <a:gd name="T0" fmla="*/ 3332256 w 21600"/>
              <a:gd name="T1" fmla="*/ 0 h 21600"/>
              <a:gd name="T2" fmla="*/ 6664495 w 21600"/>
              <a:gd name="T3" fmla="*/ 491629233 h 21600"/>
              <a:gd name="T4" fmla="*/ 3332256 w 21600"/>
              <a:gd name="T5" fmla="*/ 983258252 h 21600"/>
              <a:gd name="T6" fmla="*/ 0 w 21600"/>
              <a:gd name="T7" fmla="*/ 491629233 h 21600"/>
              <a:gd name="T8" fmla="*/ 0 w 21600"/>
              <a:gd name="T9" fmla="*/ 40468283 h 21600"/>
              <a:gd name="T10" fmla="*/ 6664495 w 21600"/>
              <a:gd name="T11" fmla="*/ 40468283 h 21600"/>
              <a:gd name="T12" fmla="*/ 17694720 60000 65536"/>
              <a:gd name="T13" fmla="*/ 0 60000 65536"/>
              <a:gd name="T14" fmla="*/ 5898240 60000 65536"/>
              <a:gd name="T15" fmla="*/ 11796480 60000 65536"/>
              <a:gd name="T16" fmla="*/ 11796480 60000 65536"/>
              <a:gd name="T17" fmla="*/ 0 60000 65536"/>
              <a:gd name="T18" fmla="*/ 5400 w 21600"/>
              <a:gd name="T19" fmla="*/ 444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889"/>
                </a:lnTo>
                <a:lnTo>
                  <a:pt x="0" y="889"/>
                </a:lnTo>
                <a:lnTo>
                  <a:pt x="10800" y="0"/>
                </a:lnTo>
                <a:lnTo>
                  <a:pt x="21600" y="889"/>
                </a:lnTo>
                <a:lnTo>
                  <a:pt x="16200" y="889"/>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28" name="Rettangolo 80">
            <a:extLst>
              <a:ext uri="{FF2B5EF4-FFF2-40B4-BE49-F238E27FC236}">
                <a16:creationId xmlns:a16="http://schemas.microsoft.com/office/drawing/2014/main" id="{4F0E043E-71AF-0D40-85EC-8031DD096E18}"/>
              </a:ext>
            </a:extLst>
          </p:cNvPr>
          <p:cNvSpPr>
            <a:spLocks noChangeArrowheads="1"/>
          </p:cNvSpPr>
          <p:nvPr/>
        </p:nvSpPr>
        <p:spPr bwMode="auto">
          <a:xfrm rot="16200004">
            <a:off x="2796381" y="4604544"/>
            <a:ext cx="1728788" cy="514350"/>
          </a:xfrm>
          <a:prstGeom prst="rect">
            <a:avLst/>
          </a:prstGeom>
          <a:solidFill>
            <a:srgbClr val="FFFF00">
              <a:alpha val="79999"/>
            </a:srgbClr>
          </a:solidFill>
          <a:ln w="12701">
            <a:solidFill>
              <a:srgbClr val="00000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ea typeface="ＭＳ Ｐゴシック" panose="020B0600070205080204" pitchFamily="34" charset="-128"/>
              <a:cs typeface="Arial" panose="020B0604020202020204" pitchFamily="34" charset="0"/>
            </a:endParaRPr>
          </a:p>
        </p:txBody>
      </p:sp>
      <p:sp>
        <p:nvSpPr>
          <p:cNvPr id="29" name="CasellaDiTesto 14">
            <a:extLst>
              <a:ext uri="{FF2B5EF4-FFF2-40B4-BE49-F238E27FC236}">
                <a16:creationId xmlns:a16="http://schemas.microsoft.com/office/drawing/2014/main" id="{0B7A34B2-AAFD-3C40-9E9E-94F3106A539A}"/>
              </a:ext>
            </a:extLst>
          </p:cNvPr>
          <p:cNvSpPr txBox="1">
            <a:spLocks noChangeArrowheads="1"/>
          </p:cNvSpPr>
          <p:nvPr/>
        </p:nvSpPr>
        <p:spPr bwMode="auto">
          <a:xfrm rot="16200004">
            <a:off x="2804319" y="4707732"/>
            <a:ext cx="172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400" b="1" dirty="0">
                <a:solidFill>
                  <a:srgbClr val="000000"/>
                </a:solidFill>
                <a:latin typeface="+mn-lt"/>
                <a:ea typeface="ＭＳ Ｐゴシック" panose="020B0600070205080204" pitchFamily="34" charset="-128"/>
                <a:cs typeface="Arial" panose="020B0604020202020204" pitchFamily="34" charset="0"/>
              </a:rPr>
              <a:t>Sovra esposizione</a:t>
            </a:r>
          </a:p>
        </p:txBody>
      </p:sp>
      <p:sp>
        <p:nvSpPr>
          <p:cNvPr id="30" name="Rettangolo 82">
            <a:extLst>
              <a:ext uri="{FF2B5EF4-FFF2-40B4-BE49-F238E27FC236}">
                <a16:creationId xmlns:a16="http://schemas.microsoft.com/office/drawing/2014/main" id="{E48B48E9-52D4-8443-98E1-62B26517A3E6}"/>
              </a:ext>
            </a:extLst>
          </p:cNvPr>
          <p:cNvSpPr>
            <a:spLocks noChangeArrowheads="1"/>
          </p:cNvSpPr>
          <p:nvPr/>
        </p:nvSpPr>
        <p:spPr bwMode="auto">
          <a:xfrm rot="16200004">
            <a:off x="3306763" y="4605338"/>
            <a:ext cx="1728788" cy="512763"/>
          </a:xfrm>
          <a:prstGeom prst="rect">
            <a:avLst/>
          </a:prstGeom>
          <a:solidFill>
            <a:srgbClr val="FFFF00">
              <a:alpha val="79999"/>
            </a:srgbClr>
          </a:solidFill>
          <a:ln w="12701">
            <a:solidFill>
              <a:srgbClr val="00000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ea typeface="ＭＳ Ｐゴシック" panose="020B0600070205080204" pitchFamily="34" charset="-128"/>
              <a:cs typeface="Arial" panose="020B0604020202020204" pitchFamily="34" charset="0"/>
            </a:endParaRPr>
          </a:p>
        </p:txBody>
      </p:sp>
      <p:sp>
        <p:nvSpPr>
          <p:cNvPr id="31" name="CasellaDiTesto 17">
            <a:extLst>
              <a:ext uri="{FF2B5EF4-FFF2-40B4-BE49-F238E27FC236}">
                <a16:creationId xmlns:a16="http://schemas.microsoft.com/office/drawing/2014/main" id="{89A40BB0-F158-2147-B0E5-9EE46726BADC}"/>
              </a:ext>
            </a:extLst>
          </p:cNvPr>
          <p:cNvSpPr txBox="1">
            <a:spLocks noChangeArrowheads="1"/>
          </p:cNvSpPr>
          <p:nvPr/>
        </p:nvSpPr>
        <p:spPr bwMode="auto">
          <a:xfrm rot="16200004">
            <a:off x="3310732" y="4707732"/>
            <a:ext cx="172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400" b="1">
                <a:solidFill>
                  <a:srgbClr val="000000"/>
                </a:solidFill>
                <a:latin typeface="+mn-lt"/>
                <a:ea typeface="ＭＳ Ｐゴシック" panose="020B0600070205080204" pitchFamily="34" charset="-128"/>
                <a:cs typeface="Arial" panose="020B0604020202020204" pitchFamily="34" charset="0"/>
              </a:rPr>
              <a:t>Sotto esposizione</a:t>
            </a:r>
          </a:p>
        </p:txBody>
      </p:sp>
      <p:sp>
        <p:nvSpPr>
          <p:cNvPr id="32" name="Rettangolo 84">
            <a:extLst>
              <a:ext uri="{FF2B5EF4-FFF2-40B4-BE49-F238E27FC236}">
                <a16:creationId xmlns:a16="http://schemas.microsoft.com/office/drawing/2014/main" id="{5F5E180C-CDB4-F446-84DB-87DFE2266ADA}"/>
              </a:ext>
            </a:extLst>
          </p:cNvPr>
          <p:cNvSpPr>
            <a:spLocks noChangeArrowheads="1"/>
          </p:cNvSpPr>
          <p:nvPr/>
        </p:nvSpPr>
        <p:spPr bwMode="auto">
          <a:xfrm rot="16200004">
            <a:off x="3822700" y="4602163"/>
            <a:ext cx="1728788" cy="519112"/>
          </a:xfrm>
          <a:prstGeom prst="rect">
            <a:avLst/>
          </a:prstGeom>
          <a:solidFill>
            <a:srgbClr val="FFFF00">
              <a:alpha val="79999"/>
            </a:srgbClr>
          </a:solidFill>
          <a:ln w="12701">
            <a:solidFill>
              <a:srgbClr val="00000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ea typeface="ＭＳ Ｐゴシック" panose="020B0600070205080204" pitchFamily="34" charset="-128"/>
              <a:cs typeface="Arial" panose="020B0604020202020204" pitchFamily="34" charset="0"/>
            </a:endParaRPr>
          </a:p>
        </p:txBody>
      </p:sp>
      <p:sp>
        <p:nvSpPr>
          <p:cNvPr id="33" name="CasellaDiTesto 19">
            <a:extLst>
              <a:ext uri="{FF2B5EF4-FFF2-40B4-BE49-F238E27FC236}">
                <a16:creationId xmlns:a16="http://schemas.microsoft.com/office/drawing/2014/main" id="{4CFCDD37-CB58-C340-BEAE-E10C0AC3D519}"/>
              </a:ext>
            </a:extLst>
          </p:cNvPr>
          <p:cNvSpPr txBox="1">
            <a:spLocks noChangeArrowheads="1"/>
          </p:cNvSpPr>
          <p:nvPr/>
        </p:nvSpPr>
        <p:spPr bwMode="auto">
          <a:xfrm rot="16200004">
            <a:off x="3825082" y="4707732"/>
            <a:ext cx="172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400" b="1">
                <a:solidFill>
                  <a:srgbClr val="000000"/>
                </a:solidFill>
                <a:latin typeface="+mn-lt"/>
                <a:ea typeface="ＭＳ Ｐゴシック" panose="020B0600070205080204" pitchFamily="34" charset="-128"/>
                <a:cs typeface="Arial" panose="020B0604020202020204" pitchFamily="34" charset="0"/>
              </a:rPr>
              <a:t>Eccesso di durata</a:t>
            </a:r>
          </a:p>
        </p:txBody>
      </p:sp>
      <p:sp>
        <p:nvSpPr>
          <p:cNvPr id="34" name="Rettangolo 86">
            <a:extLst>
              <a:ext uri="{FF2B5EF4-FFF2-40B4-BE49-F238E27FC236}">
                <a16:creationId xmlns:a16="http://schemas.microsoft.com/office/drawing/2014/main" id="{AAD1B0C3-0966-C64B-A42C-131F12050D7F}"/>
              </a:ext>
            </a:extLst>
          </p:cNvPr>
          <p:cNvSpPr>
            <a:spLocks noChangeArrowheads="1"/>
          </p:cNvSpPr>
          <p:nvPr/>
        </p:nvSpPr>
        <p:spPr bwMode="auto">
          <a:xfrm rot="16200004">
            <a:off x="4337050" y="4606925"/>
            <a:ext cx="1728788" cy="509588"/>
          </a:xfrm>
          <a:prstGeom prst="rect">
            <a:avLst/>
          </a:prstGeom>
          <a:solidFill>
            <a:srgbClr val="FFFF00">
              <a:alpha val="79999"/>
            </a:srgbClr>
          </a:solidFill>
          <a:ln w="12701">
            <a:solidFill>
              <a:srgbClr val="00000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ea typeface="ＭＳ Ｐゴシック" panose="020B0600070205080204" pitchFamily="34" charset="-128"/>
              <a:cs typeface="Arial" panose="020B0604020202020204" pitchFamily="34" charset="0"/>
            </a:endParaRPr>
          </a:p>
        </p:txBody>
      </p:sp>
      <p:sp>
        <p:nvSpPr>
          <p:cNvPr id="35" name="CasellaDiTesto 22">
            <a:extLst>
              <a:ext uri="{FF2B5EF4-FFF2-40B4-BE49-F238E27FC236}">
                <a16:creationId xmlns:a16="http://schemas.microsoft.com/office/drawing/2014/main" id="{37FAA0BD-A50C-1644-9B70-1B3384A10A03}"/>
              </a:ext>
            </a:extLst>
          </p:cNvPr>
          <p:cNvSpPr txBox="1">
            <a:spLocks noChangeArrowheads="1"/>
          </p:cNvSpPr>
          <p:nvPr/>
        </p:nvSpPr>
        <p:spPr bwMode="auto">
          <a:xfrm rot="16200004">
            <a:off x="4337844" y="4707732"/>
            <a:ext cx="172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400" b="1">
                <a:solidFill>
                  <a:srgbClr val="000000"/>
                </a:solidFill>
                <a:latin typeface="+mn-lt"/>
                <a:ea typeface="ＭＳ Ｐゴシック" panose="020B0600070205080204" pitchFamily="34" charset="-128"/>
                <a:cs typeface="Arial" panose="020B0604020202020204" pitchFamily="34" charset="0"/>
              </a:rPr>
              <a:t>Difetto di durata</a:t>
            </a:r>
          </a:p>
        </p:txBody>
      </p:sp>
      <p:sp>
        <p:nvSpPr>
          <p:cNvPr id="36" name="Rettangolo 88">
            <a:extLst>
              <a:ext uri="{FF2B5EF4-FFF2-40B4-BE49-F238E27FC236}">
                <a16:creationId xmlns:a16="http://schemas.microsoft.com/office/drawing/2014/main" id="{01B523CA-99A1-8349-B9AB-B9796864028D}"/>
              </a:ext>
            </a:extLst>
          </p:cNvPr>
          <p:cNvSpPr>
            <a:spLocks noChangeArrowheads="1"/>
          </p:cNvSpPr>
          <p:nvPr/>
        </p:nvSpPr>
        <p:spPr bwMode="auto">
          <a:xfrm rot="16200004">
            <a:off x="4848225" y="4605338"/>
            <a:ext cx="1728788" cy="512762"/>
          </a:xfrm>
          <a:prstGeom prst="rect">
            <a:avLst/>
          </a:prstGeom>
          <a:solidFill>
            <a:srgbClr val="FFFF00">
              <a:alpha val="79999"/>
            </a:srgbClr>
          </a:solidFill>
          <a:ln w="12701">
            <a:solidFill>
              <a:srgbClr val="00000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ea typeface="ＭＳ Ｐゴシック" panose="020B0600070205080204" pitchFamily="34" charset="-128"/>
              <a:cs typeface="Arial" panose="020B0604020202020204" pitchFamily="34" charset="0"/>
            </a:endParaRPr>
          </a:p>
        </p:txBody>
      </p:sp>
      <p:sp>
        <p:nvSpPr>
          <p:cNvPr id="37" name="CasellaDiTesto 14">
            <a:extLst>
              <a:ext uri="{FF2B5EF4-FFF2-40B4-BE49-F238E27FC236}">
                <a16:creationId xmlns:a16="http://schemas.microsoft.com/office/drawing/2014/main" id="{86D8A8B6-E62C-D949-B467-89D0624A0FF4}"/>
              </a:ext>
            </a:extLst>
          </p:cNvPr>
          <p:cNvSpPr txBox="1">
            <a:spLocks noChangeArrowheads="1"/>
          </p:cNvSpPr>
          <p:nvPr/>
        </p:nvSpPr>
        <p:spPr bwMode="auto">
          <a:xfrm rot="16200004">
            <a:off x="4858544" y="4600110"/>
            <a:ext cx="1728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400" b="1">
                <a:solidFill>
                  <a:srgbClr val="000000"/>
                </a:solidFill>
                <a:latin typeface="+mn-lt"/>
                <a:ea typeface="ＭＳ Ｐゴシック" panose="020B0600070205080204" pitchFamily="34" charset="-128"/>
                <a:cs typeface="Arial" panose="020B0604020202020204" pitchFamily="34" charset="0"/>
              </a:rPr>
              <a:t>Eccesso di potenza</a:t>
            </a:r>
          </a:p>
        </p:txBody>
      </p:sp>
      <p:sp>
        <p:nvSpPr>
          <p:cNvPr id="38" name="Rettangolo 90">
            <a:extLst>
              <a:ext uri="{FF2B5EF4-FFF2-40B4-BE49-F238E27FC236}">
                <a16:creationId xmlns:a16="http://schemas.microsoft.com/office/drawing/2014/main" id="{EA7E4EE2-D532-3F4D-BC2B-8E11C486B320}"/>
              </a:ext>
            </a:extLst>
          </p:cNvPr>
          <p:cNvSpPr>
            <a:spLocks noChangeArrowheads="1"/>
          </p:cNvSpPr>
          <p:nvPr/>
        </p:nvSpPr>
        <p:spPr bwMode="auto">
          <a:xfrm rot="16200004">
            <a:off x="5359400" y="4606925"/>
            <a:ext cx="1728788" cy="509588"/>
          </a:xfrm>
          <a:prstGeom prst="rect">
            <a:avLst/>
          </a:prstGeom>
          <a:solidFill>
            <a:srgbClr val="FFFF00">
              <a:alpha val="79999"/>
            </a:srgbClr>
          </a:solidFill>
          <a:ln w="12701">
            <a:solidFill>
              <a:srgbClr val="000000"/>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ea typeface="ＭＳ Ｐゴシック" panose="020B0600070205080204" pitchFamily="34" charset="-128"/>
              <a:cs typeface="Arial" panose="020B0604020202020204" pitchFamily="34" charset="0"/>
            </a:endParaRPr>
          </a:p>
        </p:txBody>
      </p:sp>
      <p:sp>
        <p:nvSpPr>
          <p:cNvPr id="39" name="CasellaDiTesto 17">
            <a:extLst>
              <a:ext uri="{FF2B5EF4-FFF2-40B4-BE49-F238E27FC236}">
                <a16:creationId xmlns:a16="http://schemas.microsoft.com/office/drawing/2014/main" id="{512880D6-9300-5841-A433-D049974B17C2}"/>
              </a:ext>
            </a:extLst>
          </p:cNvPr>
          <p:cNvSpPr txBox="1">
            <a:spLocks noChangeArrowheads="1"/>
          </p:cNvSpPr>
          <p:nvPr/>
        </p:nvSpPr>
        <p:spPr bwMode="auto">
          <a:xfrm rot="16200004">
            <a:off x="5352257" y="4707732"/>
            <a:ext cx="1728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400" b="1">
                <a:solidFill>
                  <a:srgbClr val="000000"/>
                </a:solidFill>
                <a:latin typeface="+mn-lt"/>
                <a:ea typeface="ＭＳ Ｐゴシック" panose="020B0600070205080204" pitchFamily="34" charset="-128"/>
                <a:cs typeface="Arial" panose="020B0604020202020204" pitchFamily="34" charset="0"/>
              </a:rPr>
              <a:t>Difetto di potenza</a:t>
            </a:r>
          </a:p>
        </p:txBody>
      </p:sp>
      <p:sp>
        <p:nvSpPr>
          <p:cNvPr id="40" name="Rettangolo 92">
            <a:extLst>
              <a:ext uri="{FF2B5EF4-FFF2-40B4-BE49-F238E27FC236}">
                <a16:creationId xmlns:a16="http://schemas.microsoft.com/office/drawing/2014/main" id="{FA3520AA-35B4-544F-AB28-9EE712DE5A4A}"/>
              </a:ext>
            </a:extLst>
          </p:cNvPr>
          <p:cNvSpPr>
            <a:spLocks noChangeArrowheads="1"/>
          </p:cNvSpPr>
          <p:nvPr/>
        </p:nvSpPr>
        <p:spPr bwMode="auto">
          <a:xfrm rot="16200004">
            <a:off x="5868988" y="4606926"/>
            <a:ext cx="1728788" cy="509587"/>
          </a:xfrm>
          <a:prstGeom prst="rect">
            <a:avLst/>
          </a:prstGeom>
          <a:solidFill>
            <a:srgbClr val="FFFF00">
              <a:alpha val="79999"/>
            </a:srgbClr>
          </a:solidFill>
          <a:ln w="12701">
            <a:solidFill>
              <a:srgbClr val="000000"/>
            </a:solidFill>
            <a:miter lim="800000"/>
            <a:headEnd/>
            <a:tailEnd/>
          </a:ln>
        </p:spPr>
        <p:txBody>
          <a:bodyPr vert="eaVert"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ea typeface="ＭＳ Ｐゴシック" panose="020B0600070205080204" pitchFamily="34" charset="-128"/>
              <a:cs typeface="Arial" panose="020B0604020202020204" pitchFamily="34" charset="0"/>
            </a:endParaRPr>
          </a:p>
        </p:txBody>
      </p:sp>
      <p:sp>
        <p:nvSpPr>
          <p:cNvPr id="41" name="Rettangolo 93">
            <a:extLst>
              <a:ext uri="{FF2B5EF4-FFF2-40B4-BE49-F238E27FC236}">
                <a16:creationId xmlns:a16="http://schemas.microsoft.com/office/drawing/2014/main" id="{C5058312-3647-5F42-8F78-A8F04C347993}"/>
              </a:ext>
            </a:extLst>
          </p:cNvPr>
          <p:cNvSpPr>
            <a:spLocks noChangeArrowheads="1"/>
          </p:cNvSpPr>
          <p:nvPr/>
        </p:nvSpPr>
        <p:spPr bwMode="auto">
          <a:xfrm rot="16200004">
            <a:off x="6376988" y="4608513"/>
            <a:ext cx="1728788" cy="506413"/>
          </a:xfrm>
          <a:prstGeom prst="rect">
            <a:avLst/>
          </a:prstGeom>
          <a:solidFill>
            <a:srgbClr val="FFFF00">
              <a:alpha val="79999"/>
            </a:srgbClr>
          </a:solidFill>
          <a:ln w="12701">
            <a:solidFill>
              <a:srgbClr val="000000"/>
            </a:solidFill>
            <a:miter lim="800000"/>
            <a:headEnd/>
            <a:tailEnd/>
          </a:ln>
        </p:spPr>
        <p:txBody>
          <a:bodyPr vert="eaVert"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it-IT" altLang="it-IT">
              <a:solidFill>
                <a:srgbClr val="000000"/>
              </a:solidFill>
              <a:ea typeface="ＭＳ Ｐゴシック" panose="020B0600070205080204" pitchFamily="34" charset="-128"/>
              <a:cs typeface="Arial" panose="020B0604020202020204" pitchFamily="34" charset="0"/>
            </a:endParaRPr>
          </a:p>
        </p:txBody>
      </p:sp>
      <p:sp>
        <p:nvSpPr>
          <p:cNvPr id="42" name="CasellaDiTesto 22">
            <a:extLst>
              <a:ext uri="{FF2B5EF4-FFF2-40B4-BE49-F238E27FC236}">
                <a16:creationId xmlns:a16="http://schemas.microsoft.com/office/drawing/2014/main" id="{2E017648-10D1-1748-9C4B-3C6880DF960A}"/>
              </a:ext>
            </a:extLst>
          </p:cNvPr>
          <p:cNvSpPr txBox="1">
            <a:spLocks noChangeArrowheads="1"/>
          </p:cNvSpPr>
          <p:nvPr/>
        </p:nvSpPr>
        <p:spPr bwMode="auto">
          <a:xfrm rot="16200004">
            <a:off x="5863432" y="4599782"/>
            <a:ext cx="1728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400" b="1">
                <a:solidFill>
                  <a:srgbClr val="000000"/>
                </a:solidFill>
                <a:latin typeface="+mn-lt"/>
                <a:ea typeface="ＭＳ Ｐゴシック" panose="020B0600070205080204" pitchFamily="34" charset="-128"/>
                <a:cs typeface="Arial" panose="020B0604020202020204" pitchFamily="34" charset="0"/>
              </a:rPr>
              <a:t>Max efficacia</a:t>
            </a:r>
          </a:p>
          <a:p>
            <a:pPr algn="ctr" eaLnBrk="1"/>
            <a:r>
              <a:rPr lang="it-IT" altLang="it-IT" sz="1400" b="1">
                <a:solidFill>
                  <a:srgbClr val="000000"/>
                </a:solidFill>
                <a:latin typeface="+mn-lt"/>
                <a:ea typeface="ＭＳ Ｐゴシック" panose="020B0600070205080204" pitchFamily="34" charset="-128"/>
                <a:cs typeface="Arial" panose="020B0604020202020204" pitchFamily="34" charset="0"/>
              </a:rPr>
              <a:t>(se pari costo)</a:t>
            </a:r>
          </a:p>
        </p:txBody>
      </p:sp>
      <p:sp>
        <p:nvSpPr>
          <p:cNvPr id="43" name="Freccia su 32">
            <a:extLst>
              <a:ext uri="{FF2B5EF4-FFF2-40B4-BE49-F238E27FC236}">
                <a16:creationId xmlns:a16="http://schemas.microsoft.com/office/drawing/2014/main" id="{868575EA-4E31-054F-B0EE-5E2602DC1657}"/>
              </a:ext>
            </a:extLst>
          </p:cNvPr>
          <p:cNvSpPr>
            <a:spLocks/>
          </p:cNvSpPr>
          <p:nvPr/>
        </p:nvSpPr>
        <p:spPr bwMode="auto">
          <a:xfrm>
            <a:off x="3562350" y="3808414"/>
            <a:ext cx="215900" cy="288925"/>
          </a:xfrm>
          <a:custGeom>
            <a:avLst/>
            <a:gdLst>
              <a:gd name="T0" fmla="*/ 1078990 w 21600"/>
              <a:gd name="T1" fmla="*/ 0 h 21600"/>
              <a:gd name="T2" fmla="*/ 2157980 w 21600"/>
              <a:gd name="T3" fmla="*/ 1932333 h 21600"/>
              <a:gd name="T4" fmla="*/ 1078990 w 21600"/>
              <a:gd name="T5" fmla="*/ 3864666 h 21600"/>
              <a:gd name="T6" fmla="*/ 0 w 21600"/>
              <a:gd name="T7" fmla="*/ 1932333 h 21600"/>
              <a:gd name="T8" fmla="*/ 0 w 21600"/>
              <a:gd name="T9" fmla="*/ 1443876 h 21600"/>
              <a:gd name="T10" fmla="*/ 2157980 w 21600"/>
              <a:gd name="T11" fmla="*/ 1443876 h 21600"/>
              <a:gd name="T12" fmla="*/ 17694720 60000 65536"/>
              <a:gd name="T13" fmla="*/ 0 60000 65536"/>
              <a:gd name="T14" fmla="*/ 5898240 60000 65536"/>
              <a:gd name="T15" fmla="*/ 11796480 60000 65536"/>
              <a:gd name="T16" fmla="*/ 11796480 60000 65536"/>
              <a:gd name="T17" fmla="*/ 0 60000 65536"/>
              <a:gd name="T18" fmla="*/ 5400 w 21600"/>
              <a:gd name="T19" fmla="*/ 4035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8070"/>
                </a:lnTo>
                <a:lnTo>
                  <a:pt x="0" y="8070"/>
                </a:lnTo>
                <a:lnTo>
                  <a:pt x="10800" y="0"/>
                </a:lnTo>
                <a:lnTo>
                  <a:pt x="21600" y="8070"/>
                </a:lnTo>
                <a:lnTo>
                  <a:pt x="16200" y="8070"/>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44" name="Freccia su 34">
            <a:extLst>
              <a:ext uri="{FF2B5EF4-FFF2-40B4-BE49-F238E27FC236}">
                <a16:creationId xmlns:a16="http://schemas.microsoft.com/office/drawing/2014/main" id="{AD6F7CCF-2B3F-F347-9915-CAC311CCA051}"/>
              </a:ext>
            </a:extLst>
          </p:cNvPr>
          <p:cNvSpPr>
            <a:spLocks/>
          </p:cNvSpPr>
          <p:nvPr/>
        </p:nvSpPr>
        <p:spPr bwMode="auto">
          <a:xfrm>
            <a:off x="4073525" y="3808414"/>
            <a:ext cx="215900" cy="288925"/>
          </a:xfrm>
          <a:custGeom>
            <a:avLst/>
            <a:gdLst>
              <a:gd name="T0" fmla="*/ 1078990 w 21600"/>
              <a:gd name="T1" fmla="*/ 0 h 21600"/>
              <a:gd name="T2" fmla="*/ 2157980 w 21600"/>
              <a:gd name="T3" fmla="*/ 1932333 h 21600"/>
              <a:gd name="T4" fmla="*/ 1078990 w 21600"/>
              <a:gd name="T5" fmla="*/ 3864666 h 21600"/>
              <a:gd name="T6" fmla="*/ 0 w 21600"/>
              <a:gd name="T7" fmla="*/ 1932333 h 21600"/>
              <a:gd name="T8" fmla="*/ 0 w 21600"/>
              <a:gd name="T9" fmla="*/ 1443876 h 21600"/>
              <a:gd name="T10" fmla="*/ 2157980 w 21600"/>
              <a:gd name="T11" fmla="*/ 1443876 h 21600"/>
              <a:gd name="T12" fmla="*/ 17694720 60000 65536"/>
              <a:gd name="T13" fmla="*/ 0 60000 65536"/>
              <a:gd name="T14" fmla="*/ 5898240 60000 65536"/>
              <a:gd name="T15" fmla="*/ 11796480 60000 65536"/>
              <a:gd name="T16" fmla="*/ 11796480 60000 65536"/>
              <a:gd name="T17" fmla="*/ 0 60000 65536"/>
              <a:gd name="T18" fmla="*/ 5400 w 21600"/>
              <a:gd name="T19" fmla="*/ 4035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8070"/>
                </a:lnTo>
                <a:lnTo>
                  <a:pt x="0" y="8070"/>
                </a:lnTo>
                <a:lnTo>
                  <a:pt x="10800" y="0"/>
                </a:lnTo>
                <a:lnTo>
                  <a:pt x="21600" y="8070"/>
                </a:lnTo>
                <a:lnTo>
                  <a:pt x="16200" y="8070"/>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45" name="Freccia su 35">
            <a:extLst>
              <a:ext uri="{FF2B5EF4-FFF2-40B4-BE49-F238E27FC236}">
                <a16:creationId xmlns:a16="http://schemas.microsoft.com/office/drawing/2014/main" id="{EFC48325-0B9D-FB4F-BFBD-62E24196F635}"/>
              </a:ext>
            </a:extLst>
          </p:cNvPr>
          <p:cNvSpPr>
            <a:spLocks/>
          </p:cNvSpPr>
          <p:nvPr/>
        </p:nvSpPr>
        <p:spPr bwMode="auto">
          <a:xfrm>
            <a:off x="4578350" y="3808414"/>
            <a:ext cx="215900" cy="288925"/>
          </a:xfrm>
          <a:custGeom>
            <a:avLst/>
            <a:gdLst>
              <a:gd name="T0" fmla="*/ 1078990 w 21600"/>
              <a:gd name="T1" fmla="*/ 0 h 21600"/>
              <a:gd name="T2" fmla="*/ 2157980 w 21600"/>
              <a:gd name="T3" fmla="*/ 1932333 h 21600"/>
              <a:gd name="T4" fmla="*/ 1078990 w 21600"/>
              <a:gd name="T5" fmla="*/ 3864666 h 21600"/>
              <a:gd name="T6" fmla="*/ 0 w 21600"/>
              <a:gd name="T7" fmla="*/ 1932333 h 21600"/>
              <a:gd name="T8" fmla="*/ 0 w 21600"/>
              <a:gd name="T9" fmla="*/ 1443876 h 21600"/>
              <a:gd name="T10" fmla="*/ 2157980 w 21600"/>
              <a:gd name="T11" fmla="*/ 1443876 h 21600"/>
              <a:gd name="T12" fmla="*/ 17694720 60000 65536"/>
              <a:gd name="T13" fmla="*/ 0 60000 65536"/>
              <a:gd name="T14" fmla="*/ 5898240 60000 65536"/>
              <a:gd name="T15" fmla="*/ 11796480 60000 65536"/>
              <a:gd name="T16" fmla="*/ 11796480 60000 65536"/>
              <a:gd name="T17" fmla="*/ 0 60000 65536"/>
              <a:gd name="T18" fmla="*/ 5400 w 21600"/>
              <a:gd name="T19" fmla="*/ 4035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8070"/>
                </a:lnTo>
                <a:lnTo>
                  <a:pt x="0" y="8070"/>
                </a:lnTo>
                <a:lnTo>
                  <a:pt x="10800" y="0"/>
                </a:lnTo>
                <a:lnTo>
                  <a:pt x="21600" y="8070"/>
                </a:lnTo>
                <a:lnTo>
                  <a:pt x="16200" y="8070"/>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46" name="Freccia su 36">
            <a:extLst>
              <a:ext uri="{FF2B5EF4-FFF2-40B4-BE49-F238E27FC236}">
                <a16:creationId xmlns:a16="http://schemas.microsoft.com/office/drawing/2014/main" id="{91523121-877D-AA47-834C-A07194DCF7F4}"/>
              </a:ext>
            </a:extLst>
          </p:cNvPr>
          <p:cNvSpPr>
            <a:spLocks/>
          </p:cNvSpPr>
          <p:nvPr/>
        </p:nvSpPr>
        <p:spPr bwMode="auto">
          <a:xfrm>
            <a:off x="5089525" y="3808414"/>
            <a:ext cx="215900" cy="288925"/>
          </a:xfrm>
          <a:custGeom>
            <a:avLst/>
            <a:gdLst>
              <a:gd name="T0" fmla="*/ 1078990 w 21600"/>
              <a:gd name="T1" fmla="*/ 0 h 21600"/>
              <a:gd name="T2" fmla="*/ 2157980 w 21600"/>
              <a:gd name="T3" fmla="*/ 1932333 h 21600"/>
              <a:gd name="T4" fmla="*/ 1078990 w 21600"/>
              <a:gd name="T5" fmla="*/ 3864666 h 21600"/>
              <a:gd name="T6" fmla="*/ 0 w 21600"/>
              <a:gd name="T7" fmla="*/ 1932333 h 21600"/>
              <a:gd name="T8" fmla="*/ 0 w 21600"/>
              <a:gd name="T9" fmla="*/ 1443876 h 21600"/>
              <a:gd name="T10" fmla="*/ 2157980 w 21600"/>
              <a:gd name="T11" fmla="*/ 1443876 h 21600"/>
              <a:gd name="T12" fmla="*/ 17694720 60000 65536"/>
              <a:gd name="T13" fmla="*/ 0 60000 65536"/>
              <a:gd name="T14" fmla="*/ 5898240 60000 65536"/>
              <a:gd name="T15" fmla="*/ 11796480 60000 65536"/>
              <a:gd name="T16" fmla="*/ 11796480 60000 65536"/>
              <a:gd name="T17" fmla="*/ 0 60000 65536"/>
              <a:gd name="T18" fmla="*/ 5400 w 21600"/>
              <a:gd name="T19" fmla="*/ 4035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8070"/>
                </a:lnTo>
                <a:lnTo>
                  <a:pt x="0" y="8070"/>
                </a:lnTo>
                <a:lnTo>
                  <a:pt x="10800" y="0"/>
                </a:lnTo>
                <a:lnTo>
                  <a:pt x="21600" y="8070"/>
                </a:lnTo>
                <a:lnTo>
                  <a:pt x="16200" y="8070"/>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47" name="Freccia su 32">
            <a:extLst>
              <a:ext uri="{FF2B5EF4-FFF2-40B4-BE49-F238E27FC236}">
                <a16:creationId xmlns:a16="http://schemas.microsoft.com/office/drawing/2014/main" id="{F243BAD8-C0E2-1142-A286-294F79FA3065}"/>
              </a:ext>
            </a:extLst>
          </p:cNvPr>
          <p:cNvSpPr>
            <a:spLocks/>
          </p:cNvSpPr>
          <p:nvPr/>
        </p:nvSpPr>
        <p:spPr bwMode="auto">
          <a:xfrm>
            <a:off x="5594350" y="3808414"/>
            <a:ext cx="215900" cy="288925"/>
          </a:xfrm>
          <a:custGeom>
            <a:avLst/>
            <a:gdLst>
              <a:gd name="T0" fmla="*/ 1078990 w 21600"/>
              <a:gd name="T1" fmla="*/ 0 h 21600"/>
              <a:gd name="T2" fmla="*/ 2157980 w 21600"/>
              <a:gd name="T3" fmla="*/ 1932333 h 21600"/>
              <a:gd name="T4" fmla="*/ 1078990 w 21600"/>
              <a:gd name="T5" fmla="*/ 3864666 h 21600"/>
              <a:gd name="T6" fmla="*/ 0 w 21600"/>
              <a:gd name="T7" fmla="*/ 1932333 h 21600"/>
              <a:gd name="T8" fmla="*/ 0 w 21600"/>
              <a:gd name="T9" fmla="*/ 1443876 h 21600"/>
              <a:gd name="T10" fmla="*/ 2157980 w 21600"/>
              <a:gd name="T11" fmla="*/ 1443876 h 21600"/>
              <a:gd name="T12" fmla="*/ 17694720 60000 65536"/>
              <a:gd name="T13" fmla="*/ 0 60000 65536"/>
              <a:gd name="T14" fmla="*/ 5898240 60000 65536"/>
              <a:gd name="T15" fmla="*/ 11796480 60000 65536"/>
              <a:gd name="T16" fmla="*/ 11796480 60000 65536"/>
              <a:gd name="T17" fmla="*/ 0 60000 65536"/>
              <a:gd name="T18" fmla="*/ 5400 w 21600"/>
              <a:gd name="T19" fmla="*/ 4035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8070"/>
                </a:lnTo>
                <a:lnTo>
                  <a:pt x="0" y="8070"/>
                </a:lnTo>
                <a:lnTo>
                  <a:pt x="10800" y="0"/>
                </a:lnTo>
                <a:lnTo>
                  <a:pt x="21600" y="8070"/>
                </a:lnTo>
                <a:lnTo>
                  <a:pt x="16200" y="8070"/>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48" name="Freccia su 34">
            <a:extLst>
              <a:ext uri="{FF2B5EF4-FFF2-40B4-BE49-F238E27FC236}">
                <a16:creationId xmlns:a16="http://schemas.microsoft.com/office/drawing/2014/main" id="{F9FCBA75-2BE3-1242-BE88-82FA4D06E2E1}"/>
              </a:ext>
            </a:extLst>
          </p:cNvPr>
          <p:cNvSpPr>
            <a:spLocks/>
          </p:cNvSpPr>
          <p:nvPr/>
        </p:nvSpPr>
        <p:spPr bwMode="auto">
          <a:xfrm>
            <a:off x="6105525" y="3808414"/>
            <a:ext cx="215900" cy="288925"/>
          </a:xfrm>
          <a:custGeom>
            <a:avLst/>
            <a:gdLst>
              <a:gd name="T0" fmla="*/ 1078990 w 21600"/>
              <a:gd name="T1" fmla="*/ 0 h 21600"/>
              <a:gd name="T2" fmla="*/ 2157980 w 21600"/>
              <a:gd name="T3" fmla="*/ 1932333 h 21600"/>
              <a:gd name="T4" fmla="*/ 1078990 w 21600"/>
              <a:gd name="T5" fmla="*/ 3864666 h 21600"/>
              <a:gd name="T6" fmla="*/ 0 w 21600"/>
              <a:gd name="T7" fmla="*/ 1932333 h 21600"/>
              <a:gd name="T8" fmla="*/ 0 w 21600"/>
              <a:gd name="T9" fmla="*/ 1443876 h 21600"/>
              <a:gd name="T10" fmla="*/ 2157980 w 21600"/>
              <a:gd name="T11" fmla="*/ 1443876 h 21600"/>
              <a:gd name="T12" fmla="*/ 17694720 60000 65536"/>
              <a:gd name="T13" fmla="*/ 0 60000 65536"/>
              <a:gd name="T14" fmla="*/ 5898240 60000 65536"/>
              <a:gd name="T15" fmla="*/ 11796480 60000 65536"/>
              <a:gd name="T16" fmla="*/ 11796480 60000 65536"/>
              <a:gd name="T17" fmla="*/ 0 60000 65536"/>
              <a:gd name="T18" fmla="*/ 5400 w 21600"/>
              <a:gd name="T19" fmla="*/ 4035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8070"/>
                </a:lnTo>
                <a:lnTo>
                  <a:pt x="0" y="8070"/>
                </a:lnTo>
                <a:lnTo>
                  <a:pt x="10800" y="0"/>
                </a:lnTo>
                <a:lnTo>
                  <a:pt x="21600" y="8070"/>
                </a:lnTo>
                <a:lnTo>
                  <a:pt x="16200" y="8070"/>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49" name="Freccia su 35">
            <a:extLst>
              <a:ext uri="{FF2B5EF4-FFF2-40B4-BE49-F238E27FC236}">
                <a16:creationId xmlns:a16="http://schemas.microsoft.com/office/drawing/2014/main" id="{61518CD4-F29F-BC4E-BB9A-61235E4BB5EB}"/>
              </a:ext>
            </a:extLst>
          </p:cNvPr>
          <p:cNvSpPr>
            <a:spLocks/>
          </p:cNvSpPr>
          <p:nvPr/>
        </p:nvSpPr>
        <p:spPr bwMode="auto">
          <a:xfrm>
            <a:off x="6608763" y="3808414"/>
            <a:ext cx="215900" cy="288925"/>
          </a:xfrm>
          <a:custGeom>
            <a:avLst/>
            <a:gdLst>
              <a:gd name="T0" fmla="*/ 1078990 w 21600"/>
              <a:gd name="T1" fmla="*/ 0 h 21600"/>
              <a:gd name="T2" fmla="*/ 2157980 w 21600"/>
              <a:gd name="T3" fmla="*/ 1932333 h 21600"/>
              <a:gd name="T4" fmla="*/ 1078990 w 21600"/>
              <a:gd name="T5" fmla="*/ 3864666 h 21600"/>
              <a:gd name="T6" fmla="*/ 0 w 21600"/>
              <a:gd name="T7" fmla="*/ 1932333 h 21600"/>
              <a:gd name="T8" fmla="*/ 0 w 21600"/>
              <a:gd name="T9" fmla="*/ 1443876 h 21600"/>
              <a:gd name="T10" fmla="*/ 2157980 w 21600"/>
              <a:gd name="T11" fmla="*/ 1443876 h 21600"/>
              <a:gd name="T12" fmla="*/ 17694720 60000 65536"/>
              <a:gd name="T13" fmla="*/ 0 60000 65536"/>
              <a:gd name="T14" fmla="*/ 5898240 60000 65536"/>
              <a:gd name="T15" fmla="*/ 11796480 60000 65536"/>
              <a:gd name="T16" fmla="*/ 11796480 60000 65536"/>
              <a:gd name="T17" fmla="*/ 0 60000 65536"/>
              <a:gd name="T18" fmla="*/ 5400 w 21600"/>
              <a:gd name="T19" fmla="*/ 4035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8070"/>
                </a:lnTo>
                <a:lnTo>
                  <a:pt x="0" y="8070"/>
                </a:lnTo>
                <a:lnTo>
                  <a:pt x="10800" y="0"/>
                </a:lnTo>
                <a:lnTo>
                  <a:pt x="21600" y="8070"/>
                </a:lnTo>
                <a:lnTo>
                  <a:pt x="16200" y="8070"/>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50" name="Freccia su 36">
            <a:extLst>
              <a:ext uri="{FF2B5EF4-FFF2-40B4-BE49-F238E27FC236}">
                <a16:creationId xmlns:a16="http://schemas.microsoft.com/office/drawing/2014/main" id="{8F3FC784-1D2E-9A43-8DAA-E75D935B7FC2}"/>
              </a:ext>
            </a:extLst>
          </p:cNvPr>
          <p:cNvSpPr>
            <a:spLocks/>
          </p:cNvSpPr>
          <p:nvPr/>
        </p:nvSpPr>
        <p:spPr bwMode="auto">
          <a:xfrm>
            <a:off x="7116763" y="3808414"/>
            <a:ext cx="215900" cy="288925"/>
          </a:xfrm>
          <a:custGeom>
            <a:avLst/>
            <a:gdLst>
              <a:gd name="T0" fmla="*/ 1078990 w 21600"/>
              <a:gd name="T1" fmla="*/ 0 h 21600"/>
              <a:gd name="T2" fmla="*/ 2157980 w 21600"/>
              <a:gd name="T3" fmla="*/ 1932333 h 21600"/>
              <a:gd name="T4" fmla="*/ 1078990 w 21600"/>
              <a:gd name="T5" fmla="*/ 3864666 h 21600"/>
              <a:gd name="T6" fmla="*/ 0 w 21600"/>
              <a:gd name="T7" fmla="*/ 1932333 h 21600"/>
              <a:gd name="T8" fmla="*/ 0 w 21600"/>
              <a:gd name="T9" fmla="*/ 1443876 h 21600"/>
              <a:gd name="T10" fmla="*/ 2157980 w 21600"/>
              <a:gd name="T11" fmla="*/ 1443876 h 21600"/>
              <a:gd name="T12" fmla="*/ 17694720 60000 65536"/>
              <a:gd name="T13" fmla="*/ 0 60000 65536"/>
              <a:gd name="T14" fmla="*/ 5898240 60000 65536"/>
              <a:gd name="T15" fmla="*/ 11796480 60000 65536"/>
              <a:gd name="T16" fmla="*/ 11796480 60000 65536"/>
              <a:gd name="T17" fmla="*/ 0 60000 65536"/>
              <a:gd name="T18" fmla="*/ 5400 w 21600"/>
              <a:gd name="T19" fmla="*/ 4035 h 21600"/>
              <a:gd name="T20" fmla="*/ 162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21600"/>
                </a:moveTo>
                <a:lnTo>
                  <a:pt x="5400" y="8070"/>
                </a:lnTo>
                <a:lnTo>
                  <a:pt x="0" y="8070"/>
                </a:lnTo>
                <a:lnTo>
                  <a:pt x="10800" y="0"/>
                </a:lnTo>
                <a:lnTo>
                  <a:pt x="21600" y="8070"/>
                </a:lnTo>
                <a:lnTo>
                  <a:pt x="16200" y="8070"/>
                </a:lnTo>
                <a:lnTo>
                  <a:pt x="16200" y="21600"/>
                </a:lnTo>
                <a:lnTo>
                  <a:pt x="5400" y="21600"/>
                </a:lnTo>
                <a:close/>
              </a:path>
            </a:pathLst>
          </a:custGeom>
          <a:solidFill>
            <a:srgbClr val="FFFFFF"/>
          </a:solidFill>
          <a:ln w="12701" cap="flat">
            <a:solidFill>
              <a:srgbClr val="000000"/>
            </a:solidFill>
            <a:prstDash val="solid"/>
            <a:miter lim="800000"/>
            <a:headEnd/>
            <a:tailEnd/>
          </a:ln>
        </p:spPr>
        <p:txBody>
          <a:bodyPr anchor="ctr" anchorCtr="1"/>
          <a:lstStyle/>
          <a:p>
            <a:endParaRPr lang="it-IT"/>
          </a:p>
        </p:txBody>
      </p:sp>
      <p:sp>
        <p:nvSpPr>
          <p:cNvPr id="51" name="CasellaDiTesto 19">
            <a:extLst>
              <a:ext uri="{FF2B5EF4-FFF2-40B4-BE49-F238E27FC236}">
                <a16:creationId xmlns:a16="http://schemas.microsoft.com/office/drawing/2014/main" id="{335DC36F-0BF5-3747-92EE-BBA28447AE20}"/>
              </a:ext>
            </a:extLst>
          </p:cNvPr>
          <p:cNvSpPr txBox="1">
            <a:spLocks noChangeArrowheads="1"/>
          </p:cNvSpPr>
          <p:nvPr/>
        </p:nvSpPr>
        <p:spPr bwMode="auto">
          <a:xfrm rot="16200004">
            <a:off x="6376988" y="4600576"/>
            <a:ext cx="17287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it-IT" altLang="it-IT" sz="1400" b="1">
                <a:solidFill>
                  <a:srgbClr val="000000"/>
                </a:solidFill>
                <a:latin typeface="+mn-lt"/>
                <a:ea typeface="ＭＳ Ｐゴシック" panose="020B0600070205080204" pitchFamily="34" charset="-128"/>
                <a:cs typeface="Arial" panose="020B0604020202020204" pitchFamily="34" charset="0"/>
              </a:rPr>
              <a:t>Min costo</a:t>
            </a:r>
          </a:p>
          <a:p>
            <a:pPr algn="ctr" eaLnBrk="1"/>
            <a:r>
              <a:rPr lang="it-IT" altLang="it-IT" sz="1400" b="1">
                <a:solidFill>
                  <a:srgbClr val="000000"/>
                </a:solidFill>
                <a:latin typeface="+mn-lt"/>
                <a:ea typeface="ＭＳ Ｐゴシック" panose="020B0600070205080204" pitchFamily="34" charset="-128"/>
                <a:cs typeface="Arial" panose="020B0604020202020204" pitchFamily="34" charset="0"/>
              </a:rPr>
              <a:t>(se pari efficacia)</a:t>
            </a:r>
          </a:p>
        </p:txBody>
      </p:sp>
    </p:spTree>
    <p:extLst>
      <p:ext uri="{BB962C8B-B14F-4D97-AF65-F5344CB8AC3E}">
        <p14:creationId xmlns:p14="http://schemas.microsoft.com/office/powerpoint/2010/main" val="2948902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Immagine 69">
            <a:extLst>
              <a:ext uri="{FF2B5EF4-FFF2-40B4-BE49-F238E27FC236}">
                <a16:creationId xmlns:a16="http://schemas.microsoft.com/office/drawing/2014/main" id="{C9B7A66F-E17D-534F-B991-DB4CEA9C2326}"/>
              </a:ext>
            </a:extLst>
          </p:cNvPr>
          <p:cNvPicPr>
            <a:picLocks noChangeAspect="1"/>
          </p:cNvPicPr>
          <p:nvPr/>
        </p:nvPicPr>
        <p:blipFill>
          <a:blip r:embed="rId3">
            <a:duotone>
              <a:schemeClr val="accent6">
                <a:shade val="45000"/>
                <a:satMod val="135000"/>
              </a:schemeClr>
              <a:prstClr val="white"/>
            </a:duotone>
            <a:alphaModFix amt="3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sp>
        <p:nvSpPr>
          <p:cNvPr id="134145" name="Titolo 14">
            <a:extLst>
              <a:ext uri="{FF2B5EF4-FFF2-40B4-BE49-F238E27FC236}">
                <a16:creationId xmlns:a16="http://schemas.microsoft.com/office/drawing/2014/main" id="{2B234B5D-4238-C042-AE8F-8642DD3298FF}"/>
              </a:ext>
            </a:extLst>
          </p:cNvPr>
          <p:cNvSpPr>
            <a:spLocks noChangeArrowheads="1"/>
          </p:cNvSpPr>
          <p:nvPr/>
        </p:nvSpPr>
        <p:spPr bwMode="auto">
          <a:xfrm>
            <a:off x="1192574" y="290519"/>
            <a:ext cx="981320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Aft>
                <a:spcPts val="300"/>
              </a:spcAft>
            </a:pPr>
            <a:r>
              <a:rPr lang="it-IT" altLang="it-IT" dirty="0">
                <a:solidFill>
                  <a:srgbClr val="000000"/>
                </a:solidFill>
                <a:latin typeface="+mn-lt"/>
                <a:ea typeface="ＭＳ Ｐゴシック" panose="020B0600070205080204" pitchFamily="34" charset="-128"/>
                <a:cs typeface="Arial" panose="020B0604020202020204" pitchFamily="34" charset="0"/>
              </a:rPr>
              <a:t>PROCESSO DI MIGLIORAMENTO DELL’APPROPRIATEZZA PRESCRITTIVA E DELL’EFFICIENZA: DALL’IDENTIFICAZIONE DEL PROBLEMA ALLA SUA EFFETTIVA RISOLUZIONE</a:t>
            </a:r>
          </a:p>
        </p:txBody>
      </p:sp>
      <p:grpSp>
        <p:nvGrpSpPr>
          <p:cNvPr id="134146" name="Freccia">
            <a:extLst>
              <a:ext uri="{FF2B5EF4-FFF2-40B4-BE49-F238E27FC236}">
                <a16:creationId xmlns:a16="http://schemas.microsoft.com/office/drawing/2014/main" id="{54201746-CDC1-7B40-B908-B5ED4CA48698}"/>
              </a:ext>
            </a:extLst>
          </p:cNvPr>
          <p:cNvGrpSpPr>
            <a:grpSpLocks/>
          </p:cNvGrpSpPr>
          <p:nvPr/>
        </p:nvGrpSpPr>
        <p:grpSpPr bwMode="auto">
          <a:xfrm>
            <a:off x="4638676" y="1200150"/>
            <a:ext cx="3370263" cy="3251200"/>
            <a:chOff x="3114674" y="1200148"/>
            <a:chExt cx="3370260" cy="3251196"/>
          </a:xfrm>
        </p:grpSpPr>
        <p:sp>
          <p:nvSpPr>
            <p:cNvPr id="134211" name="Cerchio parziale 34">
              <a:extLst>
                <a:ext uri="{FF2B5EF4-FFF2-40B4-BE49-F238E27FC236}">
                  <a16:creationId xmlns:a16="http://schemas.microsoft.com/office/drawing/2014/main" id="{71AE0A75-B97B-1049-B35F-B1D443439BBC}"/>
                </a:ext>
              </a:extLst>
            </p:cNvPr>
            <p:cNvSpPr>
              <a:spLocks/>
            </p:cNvSpPr>
            <p:nvPr/>
          </p:nvSpPr>
          <p:spPr bwMode="auto">
            <a:xfrm>
              <a:off x="3114674" y="1610578"/>
              <a:ext cx="2995985" cy="2840766"/>
            </a:xfrm>
            <a:custGeom>
              <a:avLst/>
              <a:gdLst>
                <a:gd name="T0" fmla="*/ 1497993 w 2995985"/>
                <a:gd name="T1" fmla="*/ 0 h 2840766"/>
                <a:gd name="T2" fmla="*/ 2995985 w 2995985"/>
                <a:gd name="T3" fmla="*/ 1420383 h 2840766"/>
                <a:gd name="T4" fmla="*/ 1497993 w 2995985"/>
                <a:gd name="T5" fmla="*/ 2840766 h 2840766"/>
                <a:gd name="T6" fmla="*/ 0 w 2995985"/>
                <a:gd name="T7" fmla="*/ 1420383 h 2840766"/>
                <a:gd name="T8" fmla="*/ 17694720 60000 65536"/>
                <a:gd name="T9" fmla="*/ 0 60000 65536"/>
                <a:gd name="T10" fmla="*/ 5898240 60000 65536"/>
                <a:gd name="T11" fmla="*/ 11796480 60000 65536"/>
                <a:gd name="T12" fmla="*/ 438752 w 2995985"/>
                <a:gd name="T13" fmla="*/ 416021 h 2840766"/>
                <a:gd name="T14" fmla="*/ 2557233 w 2995985"/>
                <a:gd name="T15" fmla="*/ 2424745 h 2840766"/>
              </a:gdLst>
              <a:ahLst/>
              <a:cxnLst>
                <a:cxn ang="T8">
                  <a:pos x="T0" y="T1"/>
                </a:cxn>
                <a:cxn ang="T9">
                  <a:pos x="T2" y="T3"/>
                </a:cxn>
                <a:cxn ang="T10">
                  <a:pos x="T4" y="T5"/>
                </a:cxn>
                <a:cxn ang="T11">
                  <a:pos x="T6" y="T7"/>
                </a:cxn>
              </a:cxnLst>
              <a:rect l="T12" t="T13" r="T14" b="T15"/>
              <a:pathLst>
                <a:path w="2995985" h="2840766">
                  <a:moveTo>
                    <a:pt x="2995731" y="1446526"/>
                  </a:moveTo>
                  <a:lnTo>
                    <a:pt x="2995731" y="1446526"/>
                  </a:lnTo>
                  <a:cubicBezTo>
                    <a:pt x="2980701" y="2220660"/>
                    <a:pt x="2314563" y="2840766"/>
                    <a:pt x="1497992" y="2840766"/>
                  </a:cubicBezTo>
                  <a:cubicBezTo>
                    <a:pt x="670673" y="2840766"/>
                    <a:pt x="-1" y="2204838"/>
                    <a:pt x="-1" y="1420383"/>
                  </a:cubicBezTo>
                  <a:lnTo>
                    <a:pt x="1497993" y="1420383"/>
                  </a:lnTo>
                  <a:lnTo>
                    <a:pt x="2995731" y="1446526"/>
                  </a:lnTo>
                  <a:close/>
                </a:path>
              </a:pathLst>
            </a:custGeom>
            <a:solidFill>
              <a:srgbClr val="D9D9D9"/>
            </a:solidFill>
            <a:ln w="3172" cap="flat">
              <a:solidFill>
                <a:srgbClr val="FFFFFF"/>
              </a:solidFill>
              <a:prstDash val="solid"/>
              <a:miter lim="800000"/>
              <a:headEnd/>
              <a:tailEnd/>
            </a:ln>
          </p:spPr>
          <p:txBody>
            <a:bodyPr/>
            <a:lstStyle/>
            <a:p>
              <a:endParaRPr lang="it-IT"/>
            </a:p>
          </p:txBody>
        </p:sp>
        <p:sp>
          <p:nvSpPr>
            <p:cNvPr id="134212" name="Freccia a destra 30">
              <a:extLst>
                <a:ext uri="{FF2B5EF4-FFF2-40B4-BE49-F238E27FC236}">
                  <a16:creationId xmlns:a16="http://schemas.microsoft.com/office/drawing/2014/main" id="{2080C2C0-4276-3F4C-910D-D1E7762CFE0A}"/>
                </a:ext>
              </a:extLst>
            </p:cNvPr>
            <p:cNvSpPr>
              <a:spLocks/>
            </p:cNvSpPr>
            <p:nvPr/>
          </p:nvSpPr>
          <p:spPr bwMode="auto">
            <a:xfrm rot="-5399996">
              <a:off x="4796627" y="1383509"/>
              <a:ext cx="1871667" cy="1504946"/>
            </a:xfrm>
            <a:custGeom>
              <a:avLst/>
              <a:gdLst>
                <a:gd name="T0" fmla="*/ 81091186 w 21600"/>
                <a:gd name="T1" fmla="*/ 0 h 21600"/>
                <a:gd name="T2" fmla="*/ 162182285 w 21600"/>
                <a:gd name="T3" fmla="*/ 52427372 h 21600"/>
                <a:gd name="T4" fmla="*/ 81091186 w 21600"/>
                <a:gd name="T5" fmla="*/ 104854744 h 21600"/>
                <a:gd name="T6" fmla="*/ 0 w 21600"/>
                <a:gd name="T7" fmla="*/ 52427372 h 21600"/>
                <a:gd name="T8" fmla="*/ 119324144 w 21600"/>
                <a:gd name="T9" fmla="*/ 0 h 21600"/>
                <a:gd name="T10" fmla="*/ 119324144 w 21600"/>
                <a:gd name="T11" fmla="*/ 104854744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8746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5892" y="5400"/>
                  </a:lnTo>
                  <a:lnTo>
                    <a:pt x="15892" y="0"/>
                  </a:lnTo>
                  <a:lnTo>
                    <a:pt x="21600" y="10800"/>
                  </a:lnTo>
                  <a:lnTo>
                    <a:pt x="15892" y="21600"/>
                  </a:lnTo>
                  <a:lnTo>
                    <a:pt x="15892" y="16200"/>
                  </a:lnTo>
                  <a:lnTo>
                    <a:pt x="0" y="16200"/>
                  </a:lnTo>
                  <a:lnTo>
                    <a:pt x="0" y="5400"/>
                  </a:lnTo>
                  <a:close/>
                </a:path>
              </a:pathLst>
            </a:custGeom>
            <a:solidFill>
              <a:srgbClr val="E6E6E6"/>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grpSp>
      <p:pic>
        <p:nvPicPr>
          <p:cNvPr id="134147" name="Freccia">
            <a:extLst>
              <a:ext uri="{FF2B5EF4-FFF2-40B4-BE49-F238E27FC236}">
                <a16:creationId xmlns:a16="http://schemas.microsoft.com/office/drawing/2014/main" id="{4C126C21-24D5-484B-912C-329D1B411AD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22800" y="1196975"/>
            <a:ext cx="34036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148" name="Disegno Centrale">
            <a:extLst>
              <a:ext uri="{FF2B5EF4-FFF2-40B4-BE49-F238E27FC236}">
                <a16:creationId xmlns:a16="http://schemas.microsoft.com/office/drawing/2014/main" id="{F6740D22-7159-8B43-A438-DEC1B13AB6CB}"/>
              </a:ext>
            </a:extLst>
          </p:cNvPr>
          <p:cNvGrpSpPr>
            <a:grpSpLocks/>
          </p:cNvGrpSpPr>
          <p:nvPr/>
        </p:nvGrpSpPr>
        <p:grpSpPr bwMode="auto">
          <a:xfrm>
            <a:off x="5405439" y="2322514"/>
            <a:ext cx="1476375" cy="1474787"/>
            <a:chOff x="3881435" y="2322511"/>
            <a:chExt cx="1476371" cy="1474790"/>
          </a:xfrm>
        </p:grpSpPr>
        <p:sp>
          <p:nvSpPr>
            <p:cNvPr id="134192" name="Ovale 27">
              <a:extLst>
                <a:ext uri="{FF2B5EF4-FFF2-40B4-BE49-F238E27FC236}">
                  <a16:creationId xmlns:a16="http://schemas.microsoft.com/office/drawing/2014/main" id="{9A436E94-75AF-8A4A-AEBB-22EDC872CA97}"/>
                </a:ext>
              </a:extLst>
            </p:cNvPr>
            <p:cNvSpPr>
              <a:spLocks/>
            </p:cNvSpPr>
            <p:nvPr/>
          </p:nvSpPr>
          <p:spPr bwMode="auto">
            <a:xfrm>
              <a:off x="3881435" y="2322511"/>
              <a:ext cx="1476371" cy="1474790"/>
            </a:xfrm>
            <a:custGeom>
              <a:avLst/>
              <a:gdLst>
                <a:gd name="T0" fmla="*/ 738186 w 1476371"/>
                <a:gd name="T1" fmla="*/ 0 h 1474790"/>
                <a:gd name="T2" fmla="*/ 1476371 w 1476371"/>
                <a:gd name="T3" fmla="*/ 737395 h 1474790"/>
                <a:gd name="T4" fmla="*/ 738186 w 1476371"/>
                <a:gd name="T5" fmla="*/ 1474790 h 1474790"/>
                <a:gd name="T6" fmla="*/ 0 w 1476371"/>
                <a:gd name="T7" fmla="*/ 737395 h 1474790"/>
                <a:gd name="T8" fmla="*/ 216210 w 1476371"/>
                <a:gd name="T9" fmla="*/ 215978 h 1474790"/>
                <a:gd name="T10" fmla="*/ 216210 w 1476371"/>
                <a:gd name="T11" fmla="*/ 1258812 h 1474790"/>
                <a:gd name="T12" fmla="*/ 1260161 w 1476371"/>
                <a:gd name="T13" fmla="*/ 1258812 h 1474790"/>
                <a:gd name="T14" fmla="*/ 1260161 w 1476371"/>
                <a:gd name="T15" fmla="*/ 215978 h 147479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16210 w 1476371"/>
                <a:gd name="T25" fmla="*/ 215978 h 1474790"/>
                <a:gd name="T26" fmla="*/ 1260161 w 1476371"/>
                <a:gd name="T27" fmla="*/ 1258812 h 14747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6371" h="1474790">
                  <a:moveTo>
                    <a:pt x="0" y="737395"/>
                  </a:moveTo>
                  <a:lnTo>
                    <a:pt x="0" y="737395"/>
                  </a:lnTo>
                  <a:cubicBezTo>
                    <a:pt x="0" y="1144647"/>
                    <a:pt x="330497" y="1474790"/>
                    <a:pt x="738186" y="1474790"/>
                  </a:cubicBezTo>
                  <a:cubicBezTo>
                    <a:pt x="1145874" y="1474790"/>
                    <a:pt x="1476372" y="1144647"/>
                    <a:pt x="1476372" y="737395"/>
                  </a:cubicBezTo>
                  <a:cubicBezTo>
                    <a:pt x="1476372" y="330142"/>
                    <a:pt x="1145874" y="0"/>
                    <a:pt x="738186" y="0"/>
                  </a:cubicBezTo>
                  <a:cubicBezTo>
                    <a:pt x="330497" y="0"/>
                    <a:pt x="0" y="330142"/>
                    <a:pt x="0" y="737394"/>
                  </a:cubicBezTo>
                  <a:lnTo>
                    <a:pt x="0" y="737395"/>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134193" name="Ovale 28">
              <a:extLst>
                <a:ext uri="{FF2B5EF4-FFF2-40B4-BE49-F238E27FC236}">
                  <a16:creationId xmlns:a16="http://schemas.microsoft.com/office/drawing/2014/main" id="{E3221A00-844D-DA48-9BF3-F2DC93A9BD99}"/>
                </a:ext>
              </a:extLst>
            </p:cNvPr>
            <p:cNvSpPr>
              <a:spLocks/>
            </p:cNvSpPr>
            <p:nvPr/>
          </p:nvSpPr>
          <p:spPr bwMode="auto">
            <a:xfrm>
              <a:off x="4011609" y="2452685"/>
              <a:ext cx="1216023" cy="1214432"/>
            </a:xfrm>
            <a:custGeom>
              <a:avLst/>
              <a:gdLst>
                <a:gd name="T0" fmla="*/ 608012 w 1216023"/>
                <a:gd name="T1" fmla="*/ 0 h 1214432"/>
                <a:gd name="T2" fmla="*/ 1216023 w 1216023"/>
                <a:gd name="T3" fmla="*/ 607216 h 1214432"/>
                <a:gd name="T4" fmla="*/ 608012 w 1216023"/>
                <a:gd name="T5" fmla="*/ 1214432 h 1214432"/>
                <a:gd name="T6" fmla="*/ 0 w 1216023"/>
                <a:gd name="T7" fmla="*/ 607216 h 1214432"/>
                <a:gd name="T8" fmla="*/ 178082 w 1216023"/>
                <a:gd name="T9" fmla="*/ 177849 h 1214432"/>
                <a:gd name="T10" fmla="*/ 178082 w 1216023"/>
                <a:gd name="T11" fmla="*/ 1036583 h 1214432"/>
                <a:gd name="T12" fmla="*/ 1037941 w 1216023"/>
                <a:gd name="T13" fmla="*/ 1036583 h 1214432"/>
                <a:gd name="T14" fmla="*/ 1037941 w 1216023"/>
                <a:gd name="T15" fmla="*/ 177849 h 1214432"/>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78082 w 1216023"/>
                <a:gd name="T25" fmla="*/ 177849 h 1214432"/>
                <a:gd name="T26" fmla="*/ 1037941 w 1216023"/>
                <a:gd name="T27" fmla="*/ 1036583 h 1214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6023" h="1214432">
                  <a:moveTo>
                    <a:pt x="0" y="607216"/>
                  </a:moveTo>
                  <a:lnTo>
                    <a:pt x="0" y="607216"/>
                  </a:lnTo>
                  <a:cubicBezTo>
                    <a:pt x="0" y="942572"/>
                    <a:pt x="272216" y="1214432"/>
                    <a:pt x="608012" y="1214432"/>
                  </a:cubicBezTo>
                  <a:cubicBezTo>
                    <a:pt x="943807" y="1214432"/>
                    <a:pt x="1216024" y="942572"/>
                    <a:pt x="1216024" y="607216"/>
                  </a:cubicBezTo>
                  <a:cubicBezTo>
                    <a:pt x="1216024" y="271859"/>
                    <a:pt x="943807" y="0"/>
                    <a:pt x="608012" y="0"/>
                  </a:cubicBezTo>
                  <a:cubicBezTo>
                    <a:pt x="272216" y="0"/>
                    <a:pt x="0" y="271859"/>
                    <a:pt x="0" y="607215"/>
                  </a:cubicBezTo>
                  <a:lnTo>
                    <a:pt x="0" y="607216"/>
                  </a:lnTo>
                  <a:close/>
                </a:path>
              </a:pathLst>
            </a:custGeom>
            <a:solidFill>
              <a:srgbClr val="7F7F7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grpSp>
          <p:nvGrpSpPr>
            <p:cNvPr id="134194" name="Gruppo 17">
              <a:extLst>
                <a:ext uri="{FF2B5EF4-FFF2-40B4-BE49-F238E27FC236}">
                  <a16:creationId xmlns:a16="http://schemas.microsoft.com/office/drawing/2014/main" id="{132C9A1D-EB37-8D48-BBBE-095F457605C1}"/>
                </a:ext>
              </a:extLst>
            </p:cNvPr>
            <p:cNvGrpSpPr>
              <a:grpSpLocks/>
            </p:cNvGrpSpPr>
            <p:nvPr/>
          </p:nvGrpSpPr>
          <p:grpSpPr bwMode="auto">
            <a:xfrm>
              <a:off x="4289459" y="2706687"/>
              <a:ext cx="660324" cy="707161"/>
              <a:chOff x="4289459" y="2706687"/>
              <a:chExt cx="660324" cy="707161"/>
            </a:xfrm>
          </p:grpSpPr>
          <p:pic>
            <p:nvPicPr>
              <p:cNvPr id="134195" name="Picture 2" descr="Immagine correlata">
                <a:extLst>
                  <a:ext uri="{FF2B5EF4-FFF2-40B4-BE49-F238E27FC236}">
                    <a16:creationId xmlns:a16="http://schemas.microsoft.com/office/drawing/2014/main" id="{4AEA4AC2-3B36-A24D-B067-048107F8939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289459" y="2817687"/>
                <a:ext cx="660324" cy="59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196" name="Gruppo 8">
                <a:extLst>
                  <a:ext uri="{FF2B5EF4-FFF2-40B4-BE49-F238E27FC236}">
                    <a16:creationId xmlns:a16="http://schemas.microsoft.com/office/drawing/2014/main" id="{178C716E-58F6-CA45-B6DE-1861D311D4F6}"/>
                  </a:ext>
                </a:extLst>
              </p:cNvPr>
              <p:cNvGrpSpPr>
                <a:grpSpLocks/>
              </p:cNvGrpSpPr>
              <p:nvPr/>
            </p:nvGrpSpPr>
            <p:grpSpPr bwMode="auto">
              <a:xfrm>
                <a:off x="4356101" y="2706688"/>
                <a:ext cx="165104" cy="155576"/>
                <a:chOff x="4356101" y="2706688"/>
                <a:chExt cx="165104" cy="155576"/>
              </a:xfrm>
            </p:grpSpPr>
            <p:sp>
              <p:nvSpPr>
                <p:cNvPr id="134209" name="Forma 44">
                  <a:extLst>
                    <a:ext uri="{FF2B5EF4-FFF2-40B4-BE49-F238E27FC236}">
                      <a16:creationId xmlns:a16="http://schemas.microsoft.com/office/drawing/2014/main" id="{B018F0C1-C920-2C47-8337-0F654FB5C978}"/>
                    </a:ext>
                  </a:extLst>
                </p:cNvPr>
                <p:cNvSpPr>
                  <a:spLocks/>
                </p:cNvSpPr>
                <p:nvPr/>
              </p:nvSpPr>
              <p:spPr bwMode="auto">
                <a:xfrm rot="-899986">
                  <a:off x="4356101" y="2706688"/>
                  <a:ext cx="165104" cy="155576"/>
                </a:xfrm>
                <a:custGeom>
                  <a:avLst/>
                  <a:gdLst>
                    <a:gd name="T0" fmla="*/ 82552 w 165104"/>
                    <a:gd name="T1" fmla="*/ 0 h 155576"/>
                    <a:gd name="T2" fmla="*/ 165104 w 165104"/>
                    <a:gd name="T3" fmla="*/ 77788 h 155576"/>
                    <a:gd name="T4" fmla="*/ 82552 w 165104"/>
                    <a:gd name="T5" fmla="*/ 155576 h 155576"/>
                    <a:gd name="T6" fmla="*/ 0 w 165104"/>
                    <a:gd name="T7" fmla="*/ 77788 h 155576"/>
                    <a:gd name="T8" fmla="*/ 151891 w 165104"/>
                    <a:gd name="T9" fmla="*/ 39059 h 155576"/>
                    <a:gd name="T10" fmla="*/ 151891 w 165104"/>
                    <a:gd name="T11" fmla="*/ 116517 h 155576"/>
                    <a:gd name="T12" fmla="*/ 82552 w 165104"/>
                    <a:gd name="T13" fmla="*/ 153764 h 155576"/>
                    <a:gd name="T14" fmla="*/ 8 w 165104"/>
                    <a:gd name="T15" fmla="*/ 116517 h 155576"/>
                    <a:gd name="T16" fmla="*/ 8 w 165104"/>
                    <a:gd name="T17" fmla="*/ 39059 h 155576"/>
                    <a:gd name="T18" fmla="*/ 82552 w 165104"/>
                    <a:gd name="T19" fmla="*/ 1812 h 155576"/>
                    <a:gd name="T20" fmla="*/ 17694720 60000 65536"/>
                    <a:gd name="T21" fmla="*/ 0 60000 65536"/>
                    <a:gd name="T22" fmla="*/ 5898240 60000 65536"/>
                    <a:gd name="T23" fmla="*/ 11796480 60000 65536"/>
                    <a:gd name="T24" fmla="*/ 0 60000 65536"/>
                    <a:gd name="T25" fmla="*/ 0 60000 65536"/>
                    <a:gd name="T26" fmla="*/ 5898240 60000 65536"/>
                    <a:gd name="T27" fmla="*/ 11796480 60000 65536"/>
                    <a:gd name="T28" fmla="*/ 11796480 60000 65536"/>
                    <a:gd name="T29" fmla="*/ 17694720 60000 65536"/>
                    <a:gd name="T30" fmla="*/ 40552 w 165104"/>
                    <a:gd name="T31" fmla="*/ 39403 h 155576"/>
                    <a:gd name="T32" fmla="*/ 124552 w 165104"/>
                    <a:gd name="T33" fmla="*/ 116173 h 155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104" h="155576">
                      <a:moveTo>
                        <a:pt x="124552" y="39403"/>
                      </a:moveTo>
                      <a:lnTo>
                        <a:pt x="147233" y="31640"/>
                      </a:lnTo>
                      <a:lnTo>
                        <a:pt x="156549" y="46479"/>
                      </a:lnTo>
                      <a:lnTo>
                        <a:pt x="139702" y="63533"/>
                      </a:lnTo>
                      <a:lnTo>
                        <a:pt x="139701" y="63533"/>
                      </a:lnTo>
                      <a:cubicBezTo>
                        <a:pt x="141072" y="68179"/>
                        <a:pt x="141767" y="72973"/>
                        <a:pt x="141767" y="77788"/>
                      </a:cubicBezTo>
                      <a:cubicBezTo>
                        <a:pt x="141767" y="82602"/>
                        <a:pt x="141072" y="87396"/>
                        <a:pt x="139701" y="92042"/>
                      </a:cubicBezTo>
                      <a:lnTo>
                        <a:pt x="156549" y="109097"/>
                      </a:lnTo>
                      <a:lnTo>
                        <a:pt x="147233" y="123936"/>
                      </a:lnTo>
                      <a:lnTo>
                        <a:pt x="124552" y="116173"/>
                      </a:lnTo>
                      <a:lnTo>
                        <a:pt x="124551" y="116172"/>
                      </a:lnTo>
                      <a:cubicBezTo>
                        <a:pt x="117137" y="123032"/>
                        <a:pt x="107869" y="127952"/>
                        <a:pt x="97701" y="130427"/>
                      </a:cubicBezTo>
                      <a:lnTo>
                        <a:pt x="92217" y="153764"/>
                      </a:lnTo>
                      <a:lnTo>
                        <a:pt x="72887" y="153764"/>
                      </a:lnTo>
                      <a:lnTo>
                        <a:pt x="67402" y="130427"/>
                      </a:lnTo>
                      <a:lnTo>
                        <a:pt x="67402" y="130426"/>
                      </a:lnTo>
                      <a:cubicBezTo>
                        <a:pt x="57234" y="127952"/>
                        <a:pt x="47966" y="123032"/>
                        <a:pt x="40551" y="116172"/>
                      </a:cubicBezTo>
                      <a:lnTo>
                        <a:pt x="17871" y="123936"/>
                      </a:lnTo>
                      <a:lnTo>
                        <a:pt x="8555" y="109097"/>
                      </a:lnTo>
                      <a:lnTo>
                        <a:pt x="25402" y="92043"/>
                      </a:lnTo>
                      <a:lnTo>
                        <a:pt x="25402" y="92042"/>
                      </a:lnTo>
                      <a:cubicBezTo>
                        <a:pt x="24031" y="87396"/>
                        <a:pt x="23337" y="82602"/>
                        <a:pt x="23337" y="77788"/>
                      </a:cubicBezTo>
                      <a:cubicBezTo>
                        <a:pt x="23337" y="72973"/>
                        <a:pt x="24031" y="68179"/>
                        <a:pt x="25402" y="63533"/>
                      </a:cubicBezTo>
                      <a:lnTo>
                        <a:pt x="8555" y="46479"/>
                      </a:lnTo>
                      <a:lnTo>
                        <a:pt x="17871" y="31640"/>
                      </a:lnTo>
                      <a:lnTo>
                        <a:pt x="40552" y="39403"/>
                      </a:lnTo>
                      <a:cubicBezTo>
                        <a:pt x="47966" y="32543"/>
                        <a:pt x="57234" y="27623"/>
                        <a:pt x="67402" y="25148"/>
                      </a:cubicBezTo>
                      <a:lnTo>
                        <a:pt x="72887" y="1812"/>
                      </a:lnTo>
                      <a:lnTo>
                        <a:pt x="92217" y="1812"/>
                      </a:lnTo>
                      <a:lnTo>
                        <a:pt x="97702" y="25149"/>
                      </a:lnTo>
                      <a:lnTo>
                        <a:pt x="97701" y="25149"/>
                      </a:lnTo>
                      <a:cubicBezTo>
                        <a:pt x="107869" y="27623"/>
                        <a:pt x="117137" y="32543"/>
                        <a:pt x="124552" y="39403"/>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it-IT"/>
                </a:p>
              </p:txBody>
            </p:sp>
            <p:sp>
              <p:nvSpPr>
                <p:cNvPr id="134210" name="Forma 4">
                  <a:extLst>
                    <a:ext uri="{FF2B5EF4-FFF2-40B4-BE49-F238E27FC236}">
                      <a16:creationId xmlns:a16="http://schemas.microsoft.com/office/drawing/2014/main" id="{3BD11540-B44D-E241-AACF-E0D6826F45CE}"/>
                    </a:ext>
                  </a:extLst>
                </p:cNvPr>
                <p:cNvSpPr txBox="1">
                  <a:spLocks noChangeArrowheads="1"/>
                </p:cNvSpPr>
                <p:nvPr/>
              </p:nvSpPr>
              <p:spPr bwMode="auto">
                <a:xfrm>
                  <a:off x="4392613" y="2740027"/>
                  <a:ext cx="92070" cy="8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944" tIns="27944" rIns="27944" bIns="27944" anchor="ctr" anchorCtr="1"/>
                <a:lstStyle>
                  <a:lvl1pPr defTabSz="976313">
                    <a:defRPr>
                      <a:solidFill>
                        <a:schemeClr val="tx1"/>
                      </a:solidFill>
                      <a:latin typeface="Calibri" panose="020F0502020204030204" pitchFamily="34" charset="0"/>
                    </a:defRPr>
                  </a:lvl1pPr>
                  <a:lvl2pPr marL="742950" indent="-285750" defTabSz="976313">
                    <a:defRPr>
                      <a:solidFill>
                        <a:schemeClr val="tx1"/>
                      </a:solidFill>
                      <a:latin typeface="Calibri" panose="020F0502020204030204" pitchFamily="34" charset="0"/>
                    </a:defRPr>
                  </a:lvl2pPr>
                  <a:lvl3pPr marL="1143000" indent="-228600" defTabSz="976313">
                    <a:defRPr>
                      <a:solidFill>
                        <a:schemeClr val="tx1"/>
                      </a:solidFill>
                      <a:latin typeface="Calibri" panose="020F0502020204030204" pitchFamily="34" charset="0"/>
                    </a:defRPr>
                  </a:lvl3pPr>
                  <a:lvl4pPr marL="1600200" indent="-228600" defTabSz="976313">
                    <a:defRPr>
                      <a:solidFill>
                        <a:schemeClr val="tx1"/>
                      </a:solidFill>
                      <a:latin typeface="Calibri" panose="020F0502020204030204" pitchFamily="34" charset="0"/>
                    </a:defRPr>
                  </a:lvl4pPr>
                  <a:lvl5pPr marL="2057400" indent="-228600" defTabSz="976313">
                    <a:defRPr>
                      <a:solidFill>
                        <a:schemeClr val="tx1"/>
                      </a:solidFill>
                      <a:latin typeface="Calibri" panose="020F0502020204030204" pitchFamily="34" charset="0"/>
                    </a:defRPr>
                  </a:lvl5pPr>
                  <a:lvl6pPr marL="2514600" indent="-228600" defTabSz="976313" eaLnBrk="0" fontAlgn="base" hangingPunct="0">
                    <a:spcBef>
                      <a:spcPct val="0"/>
                    </a:spcBef>
                    <a:spcAft>
                      <a:spcPct val="0"/>
                    </a:spcAft>
                    <a:defRPr>
                      <a:solidFill>
                        <a:schemeClr val="tx1"/>
                      </a:solidFill>
                      <a:latin typeface="Calibri" panose="020F0502020204030204" pitchFamily="34" charset="0"/>
                    </a:defRPr>
                  </a:lvl6pPr>
                  <a:lvl7pPr marL="2971800" indent="-228600" defTabSz="976313" eaLnBrk="0" fontAlgn="base" hangingPunct="0">
                    <a:spcBef>
                      <a:spcPct val="0"/>
                    </a:spcBef>
                    <a:spcAft>
                      <a:spcPct val="0"/>
                    </a:spcAft>
                    <a:defRPr>
                      <a:solidFill>
                        <a:schemeClr val="tx1"/>
                      </a:solidFill>
                      <a:latin typeface="Calibri" panose="020F0502020204030204" pitchFamily="34" charset="0"/>
                    </a:defRPr>
                  </a:lvl7pPr>
                  <a:lvl8pPr marL="3429000" indent="-228600" defTabSz="976313" eaLnBrk="0" fontAlgn="base" hangingPunct="0">
                    <a:spcBef>
                      <a:spcPct val="0"/>
                    </a:spcBef>
                    <a:spcAft>
                      <a:spcPct val="0"/>
                    </a:spcAft>
                    <a:defRPr>
                      <a:solidFill>
                        <a:schemeClr val="tx1"/>
                      </a:solidFill>
                      <a:latin typeface="Calibri" panose="020F0502020204030204" pitchFamily="34" charset="0"/>
                    </a:defRPr>
                  </a:lvl8pPr>
                  <a:lvl9pPr marL="3886200" indent="-228600" defTabSz="9763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Aft>
                      <a:spcPts val="900"/>
                    </a:spcAft>
                  </a:pPr>
                  <a:endParaRPr lang="it-IT" altLang="it-IT" sz="2200">
                    <a:solidFill>
                      <a:srgbClr val="FFFFFF"/>
                    </a:solidFill>
                    <a:latin typeface="Arial" panose="020B0604020202020204" pitchFamily="34" charset="0"/>
                    <a:cs typeface="Arial" panose="020B0604020202020204" pitchFamily="34" charset="0"/>
                  </a:endParaRPr>
                </a:p>
              </p:txBody>
            </p:sp>
          </p:grpSp>
          <p:sp>
            <p:nvSpPr>
              <p:cNvPr id="134197" name="Ovale 32">
                <a:extLst>
                  <a:ext uri="{FF2B5EF4-FFF2-40B4-BE49-F238E27FC236}">
                    <a16:creationId xmlns:a16="http://schemas.microsoft.com/office/drawing/2014/main" id="{A3C543ED-6222-6046-9382-C748F3B0F24A}"/>
                  </a:ext>
                </a:extLst>
              </p:cNvPr>
              <p:cNvSpPr>
                <a:spLocks/>
              </p:cNvSpPr>
              <p:nvPr/>
            </p:nvSpPr>
            <p:spPr bwMode="auto">
              <a:xfrm>
                <a:off x="4400549" y="2749545"/>
                <a:ext cx="76196" cy="69851"/>
              </a:xfrm>
              <a:custGeom>
                <a:avLst/>
                <a:gdLst>
                  <a:gd name="T0" fmla="*/ 38098 w 76196"/>
                  <a:gd name="T1" fmla="*/ 0 h 69851"/>
                  <a:gd name="T2" fmla="*/ 76196 w 76196"/>
                  <a:gd name="T3" fmla="*/ 34926 h 69851"/>
                  <a:gd name="T4" fmla="*/ 38098 w 76196"/>
                  <a:gd name="T5" fmla="*/ 69851 h 69851"/>
                  <a:gd name="T6" fmla="*/ 0 w 76196"/>
                  <a:gd name="T7" fmla="*/ 34926 h 69851"/>
                  <a:gd name="T8" fmla="*/ 11159 w 76196"/>
                  <a:gd name="T9" fmla="*/ 10229 h 69851"/>
                  <a:gd name="T10" fmla="*/ 11159 w 76196"/>
                  <a:gd name="T11" fmla="*/ 59622 h 69851"/>
                  <a:gd name="T12" fmla="*/ 65037 w 76196"/>
                  <a:gd name="T13" fmla="*/ 59622 h 69851"/>
                  <a:gd name="T14" fmla="*/ 65037 w 76196"/>
                  <a:gd name="T15" fmla="*/ 10229 h 6985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1159 w 76196"/>
                  <a:gd name="T25" fmla="*/ 10229 h 69851"/>
                  <a:gd name="T26" fmla="*/ 65037 w 76196"/>
                  <a:gd name="T27" fmla="*/ 59622 h 698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196" h="69851">
                    <a:moveTo>
                      <a:pt x="0" y="34926"/>
                    </a:moveTo>
                    <a:lnTo>
                      <a:pt x="0" y="34926"/>
                    </a:lnTo>
                    <a:cubicBezTo>
                      <a:pt x="0" y="54215"/>
                      <a:pt x="17057" y="69852"/>
                      <a:pt x="38098" y="69852"/>
                    </a:cubicBezTo>
                    <a:cubicBezTo>
                      <a:pt x="59138" y="69852"/>
                      <a:pt x="76196" y="54215"/>
                      <a:pt x="76196" y="34926"/>
                    </a:cubicBezTo>
                    <a:cubicBezTo>
                      <a:pt x="76196" y="15636"/>
                      <a:pt x="59138" y="0"/>
                      <a:pt x="38098" y="0"/>
                    </a:cubicBezTo>
                    <a:cubicBezTo>
                      <a:pt x="17057" y="0"/>
                      <a:pt x="0" y="15636"/>
                      <a:pt x="0" y="34925"/>
                    </a:cubicBezTo>
                    <a:lnTo>
                      <a:pt x="0" y="34926"/>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134198" name="Ovale 33">
                <a:extLst>
                  <a:ext uri="{FF2B5EF4-FFF2-40B4-BE49-F238E27FC236}">
                    <a16:creationId xmlns:a16="http://schemas.microsoft.com/office/drawing/2014/main" id="{646C41B2-95FB-0A4D-BCF5-F4AE928CA1C1}"/>
                  </a:ext>
                </a:extLst>
              </p:cNvPr>
              <p:cNvSpPr>
                <a:spLocks/>
              </p:cNvSpPr>
              <p:nvPr/>
            </p:nvSpPr>
            <p:spPr bwMode="auto">
              <a:xfrm>
                <a:off x="4419596" y="2767010"/>
                <a:ext cx="38103" cy="34920"/>
              </a:xfrm>
              <a:custGeom>
                <a:avLst/>
                <a:gdLst>
                  <a:gd name="T0" fmla="*/ 19052 w 38103"/>
                  <a:gd name="T1" fmla="*/ 0 h 34920"/>
                  <a:gd name="T2" fmla="*/ 38103 w 38103"/>
                  <a:gd name="T3" fmla="*/ 17460 h 34920"/>
                  <a:gd name="T4" fmla="*/ 19052 w 38103"/>
                  <a:gd name="T5" fmla="*/ 34920 h 34920"/>
                  <a:gd name="T6" fmla="*/ 0 w 38103"/>
                  <a:gd name="T7" fmla="*/ 17460 h 34920"/>
                  <a:gd name="T8" fmla="*/ 5580 w 38103"/>
                  <a:gd name="T9" fmla="*/ 5114 h 34920"/>
                  <a:gd name="T10" fmla="*/ 5580 w 38103"/>
                  <a:gd name="T11" fmla="*/ 29806 h 34920"/>
                  <a:gd name="T12" fmla="*/ 32523 w 38103"/>
                  <a:gd name="T13" fmla="*/ 29806 h 34920"/>
                  <a:gd name="T14" fmla="*/ 32523 w 38103"/>
                  <a:gd name="T15" fmla="*/ 5114 h 3492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5580 w 38103"/>
                  <a:gd name="T25" fmla="*/ 5114 h 34920"/>
                  <a:gd name="T26" fmla="*/ 32523 w 38103"/>
                  <a:gd name="T27" fmla="*/ 29806 h 349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103" h="34920">
                    <a:moveTo>
                      <a:pt x="0" y="17460"/>
                    </a:moveTo>
                    <a:lnTo>
                      <a:pt x="0" y="17460"/>
                    </a:lnTo>
                    <a:cubicBezTo>
                      <a:pt x="0" y="27102"/>
                      <a:pt x="8529" y="34920"/>
                      <a:pt x="19052" y="34920"/>
                    </a:cubicBezTo>
                    <a:cubicBezTo>
                      <a:pt x="29574" y="34920"/>
                      <a:pt x="38104" y="27102"/>
                      <a:pt x="38104" y="17460"/>
                    </a:cubicBezTo>
                    <a:cubicBezTo>
                      <a:pt x="38104" y="7817"/>
                      <a:pt x="29574" y="0"/>
                      <a:pt x="19052" y="0"/>
                    </a:cubicBezTo>
                    <a:cubicBezTo>
                      <a:pt x="8529" y="0"/>
                      <a:pt x="0" y="7817"/>
                      <a:pt x="0" y="17459"/>
                    </a:cubicBezTo>
                    <a:lnTo>
                      <a:pt x="0" y="17460"/>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grpSp>
            <p:nvGrpSpPr>
              <p:cNvPr id="134199" name="Gruppo 19">
                <a:extLst>
                  <a:ext uri="{FF2B5EF4-FFF2-40B4-BE49-F238E27FC236}">
                    <a16:creationId xmlns:a16="http://schemas.microsoft.com/office/drawing/2014/main" id="{C916CD9B-2398-C240-BFB8-F0F87F584BC8}"/>
                  </a:ext>
                </a:extLst>
              </p:cNvPr>
              <p:cNvGrpSpPr>
                <a:grpSpLocks/>
              </p:cNvGrpSpPr>
              <p:nvPr/>
            </p:nvGrpSpPr>
            <p:grpSpPr bwMode="auto">
              <a:xfrm>
                <a:off x="4529133" y="2706687"/>
                <a:ext cx="166685" cy="155576"/>
                <a:chOff x="4529133" y="2706687"/>
                <a:chExt cx="166685" cy="155576"/>
              </a:xfrm>
            </p:grpSpPr>
            <p:sp>
              <p:nvSpPr>
                <p:cNvPr id="134207" name="Forma 42">
                  <a:extLst>
                    <a:ext uri="{FF2B5EF4-FFF2-40B4-BE49-F238E27FC236}">
                      <a16:creationId xmlns:a16="http://schemas.microsoft.com/office/drawing/2014/main" id="{D4DA2223-53CB-4B4A-9273-06704A8414C2}"/>
                    </a:ext>
                  </a:extLst>
                </p:cNvPr>
                <p:cNvSpPr>
                  <a:spLocks/>
                </p:cNvSpPr>
                <p:nvPr/>
              </p:nvSpPr>
              <p:spPr bwMode="auto">
                <a:xfrm rot="-899986">
                  <a:off x="4529133" y="2706687"/>
                  <a:ext cx="166685" cy="155576"/>
                </a:xfrm>
                <a:custGeom>
                  <a:avLst/>
                  <a:gdLst>
                    <a:gd name="T0" fmla="*/ 83343 w 166685"/>
                    <a:gd name="T1" fmla="*/ 0 h 155576"/>
                    <a:gd name="T2" fmla="*/ 166685 w 166685"/>
                    <a:gd name="T3" fmla="*/ 77788 h 155576"/>
                    <a:gd name="T4" fmla="*/ 83343 w 166685"/>
                    <a:gd name="T5" fmla="*/ 155576 h 155576"/>
                    <a:gd name="T6" fmla="*/ 0 w 166685"/>
                    <a:gd name="T7" fmla="*/ 77788 h 155576"/>
                    <a:gd name="T8" fmla="*/ 153269 w 166685"/>
                    <a:gd name="T9" fmla="*/ 38941 h 155576"/>
                    <a:gd name="T10" fmla="*/ 153269 w 166685"/>
                    <a:gd name="T11" fmla="*/ 116635 h 155576"/>
                    <a:gd name="T12" fmla="*/ 83343 w 166685"/>
                    <a:gd name="T13" fmla="*/ 153764 h 155576"/>
                    <a:gd name="T14" fmla="*/ 8 w 166685"/>
                    <a:gd name="T15" fmla="*/ 116635 h 155576"/>
                    <a:gd name="T16" fmla="*/ 8 w 166685"/>
                    <a:gd name="T17" fmla="*/ 38941 h 155576"/>
                    <a:gd name="T18" fmla="*/ 83343 w 166685"/>
                    <a:gd name="T19" fmla="*/ 1812 h 155576"/>
                    <a:gd name="T20" fmla="*/ 17694720 60000 65536"/>
                    <a:gd name="T21" fmla="*/ 0 60000 65536"/>
                    <a:gd name="T22" fmla="*/ 5898240 60000 65536"/>
                    <a:gd name="T23" fmla="*/ 11796480 60000 65536"/>
                    <a:gd name="T24" fmla="*/ 0 60000 65536"/>
                    <a:gd name="T25" fmla="*/ 0 60000 65536"/>
                    <a:gd name="T26" fmla="*/ 5898240 60000 65536"/>
                    <a:gd name="T27" fmla="*/ 11796480 60000 65536"/>
                    <a:gd name="T28" fmla="*/ 11796480 60000 65536"/>
                    <a:gd name="T29" fmla="*/ 17694720 60000 65536"/>
                    <a:gd name="T30" fmla="*/ 40782 w 166685"/>
                    <a:gd name="T31" fmla="*/ 39403 h 155576"/>
                    <a:gd name="T32" fmla="*/ 125903 w 166685"/>
                    <a:gd name="T33" fmla="*/ 116173 h 155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6685" h="155576">
                      <a:moveTo>
                        <a:pt x="125903" y="39403"/>
                      </a:moveTo>
                      <a:lnTo>
                        <a:pt x="148537" y="31505"/>
                      </a:lnTo>
                      <a:lnTo>
                        <a:pt x="158000" y="46378"/>
                      </a:lnTo>
                      <a:lnTo>
                        <a:pt x="141256" y="63533"/>
                      </a:lnTo>
                      <a:lnTo>
                        <a:pt x="141256" y="63532"/>
                      </a:lnTo>
                      <a:cubicBezTo>
                        <a:pt x="142645" y="68179"/>
                        <a:pt x="143349" y="72973"/>
                        <a:pt x="143349" y="77788"/>
                      </a:cubicBezTo>
                      <a:cubicBezTo>
                        <a:pt x="143349" y="82602"/>
                        <a:pt x="142645" y="87395"/>
                        <a:pt x="141256" y="92042"/>
                      </a:cubicBezTo>
                      <a:lnTo>
                        <a:pt x="158000" y="109198"/>
                      </a:lnTo>
                      <a:lnTo>
                        <a:pt x="148537" y="124071"/>
                      </a:lnTo>
                      <a:lnTo>
                        <a:pt x="125903" y="116173"/>
                      </a:lnTo>
                      <a:lnTo>
                        <a:pt x="125902" y="116172"/>
                      </a:lnTo>
                      <a:cubicBezTo>
                        <a:pt x="118389" y="123032"/>
                        <a:pt x="108998" y="127953"/>
                        <a:pt x="98694" y="130427"/>
                      </a:cubicBezTo>
                      <a:lnTo>
                        <a:pt x="93209" y="153764"/>
                      </a:lnTo>
                      <a:lnTo>
                        <a:pt x="73476" y="153764"/>
                      </a:lnTo>
                      <a:lnTo>
                        <a:pt x="67990" y="130427"/>
                      </a:lnTo>
                      <a:lnTo>
                        <a:pt x="67990" y="130426"/>
                      </a:lnTo>
                      <a:cubicBezTo>
                        <a:pt x="57686" y="127952"/>
                        <a:pt x="48295" y="123031"/>
                        <a:pt x="40782" y="116171"/>
                      </a:cubicBezTo>
                      <a:lnTo>
                        <a:pt x="18148" y="124071"/>
                      </a:lnTo>
                      <a:lnTo>
                        <a:pt x="8685" y="109198"/>
                      </a:lnTo>
                      <a:lnTo>
                        <a:pt x="25429" y="92043"/>
                      </a:lnTo>
                      <a:lnTo>
                        <a:pt x="25428" y="92043"/>
                      </a:lnTo>
                      <a:cubicBezTo>
                        <a:pt x="24039" y="87396"/>
                        <a:pt x="23336" y="82602"/>
                        <a:pt x="23336" y="77788"/>
                      </a:cubicBezTo>
                      <a:cubicBezTo>
                        <a:pt x="23336" y="72973"/>
                        <a:pt x="24039" y="68180"/>
                        <a:pt x="25428" y="63533"/>
                      </a:cubicBezTo>
                      <a:lnTo>
                        <a:pt x="8685" y="46378"/>
                      </a:lnTo>
                      <a:lnTo>
                        <a:pt x="18148" y="31505"/>
                      </a:lnTo>
                      <a:lnTo>
                        <a:pt x="40782" y="39403"/>
                      </a:lnTo>
                      <a:cubicBezTo>
                        <a:pt x="48295" y="32543"/>
                        <a:pt x="57686" y="27622"/>
                        <a:pt x="67990" y="25148"/>
                      </a:cubicBezTo>
                      <a:lnTo>
                        <a:pt x="73476" y="1812"/>
                      </a:lnTo>
                      <a:lnTo>
                        <a:pt x="93209" y="1812"/>
                      </a:lnTo>
                      <a:lnTo>
                        <a:pt x="98695" y="25149"/>
                      </a:lnTo>
                      <a:lnTo>
                        <a:pt x="98694" y="25149"/>
                      </a:lnTo>
                      <a:cubicBezTo>
                        <a:pt x="108998" y="27623"/>
                        <a:pt x="118389" y="32544"/>
                        <a:pt x="125902" y="39404"/>
                      </a:cubicBezTo>
                      <a:lnTo>
                        <a:pt x="125903" y="39403"/>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it-IT"/>
                </a:p>
              </p:txBody>
            </p:sp>
            <p:sp>
              <p:nvSpPr>
                <p:cNvPr id="134208" name="Forma 4">
                  <a:extLst>
                    <a:ext uri="{FF2B5EF4-FFF2-40B4-BE49-F238E27FC236}">
                      <a16:creationId xmlns:a16="http://schemas.microsoft.com/office/drawing/2014/main" id="{2DC5C3FF-B164-C44B-A85E-3B25DF13912E}"/>
                    </a:ext>
                  </a:extLst>
                </p:cNvPr>
                <p:cNvSpPr txBox="1">
                  <a:spLocks noChangeArrowheads="1"/>
                </p:cNvSpPr>
                <p:nvPr/>
              </p:nvSpPr>
              <p:spPr bwMode="auto">
                <a:xfrm>
                  <a:off x="4565654" y="2740027"/>
                  <a:ext cx="93661" cy="8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944" tIns="27944" rIns="27944" bIns="27944" anchor="ctr" anchorCtr="1"/>
                <a:lstStyle>
                  <a:lvl1pPr defTabSz="976313">
                    <a:defRPr>
                      <a:solidFill>
                        <a:schemeClr val="tx1"/>
                      </a:solidFill>
                      <a:latin typeface="Calibri" panose="020F0502020204030204" pitchFamily="34" charset="0"/>
                    </a:defRPr>
                  </a:lvl1pPr>
                  <a:lvl2pPr marL="742950" indent="-285750" defTabSz="976313">
                    <a:defRPr>
                      <a:solidFill>
                        <a:schemeClr val="tx1"/>
                      </a:solidFill>
                      <a:latin typeface="Calibri" panose="020F0502020204030204" pitchFamily="34" charset="0"/>
                    </a:defRPr>
                  </a:lvl2pPr>
                  <a:lvl3pPr marL="1143000" indent="-228600" defTabSz="976313">
                    <a:defRPr>
                      <a:solidFill>
                        <a:schemeClr val="tx1"/>
                      </a:solidFill>
                      <a:latin typeface="Calibri" panose="020F0502020204030204" pitchFamily="34" charset="0"/>
                    </a:defRPr>
                  </a:lvl3pPr>
                  <a:lvl4pPr marL="1600200" indent="-228600" defTabSz="976313">
                    <a:defRPr>
                      <a:solidFill>
                        <a:schemeClr val="tx1"/>
                      </a:solidFill>
                      <a:latin typeface="Calibri" panose="020F0502020204030204" pitchFamily="34" charset="0"/>
                    </a:defRPr>
                  </a:lvl4pPr>
                  <a:lvl5pPr marL="2057400" indent="-228600" defTabSz="976313">
                    <a:defRPr>
                      <a:solidFill>
                        <a:schemeClr val="tx1"/>
                      </a:solidFill>
                      <a:latin typeface="Calibri" panose="020F0502020204030204" pitchFamily="34" charset="0"/>
                    </a:defRPr>
                  </a:lvl5pPr>
                  <a:lvl6pPr marL="2514600" indent="-228600" defTabSz="976313" eaLnBrk="0" fontAlgn="base" hangingPunct="0">
                    <a:spcBef>
                      <a:spcPct val="0"/>
                    </a:spcBef>
                    <a:spcAft>
                      <a:spcPct val="0"/>
                    </a:spcAft>
                    <a:defRPr>
                      <a:solidFill>
                        <a:schemeClr val="tx1"/>
                      </a:solidFill>
                      <a:latin typeface="Calibri" panose="020F0502020204030204" pitchFamily="34" charset="0"/>
                    </a:defRPr>
                  </a:lvl6pPr>
                  <a:lvl7pPr marL="2971800" indent="-228600" defTabSz="976313" eaLnBrk="0" fontAlgn="base" hangingPunct="0">
                    <a:spcBef>
                      <a:spcPct val="0"/>
                    </a:spcBef>
                    <a:spcAft>
                      <a:spcPct val="0"/>
                    </a:spcAft>
                    <a:defRPr>
                      <a:solidFill>
                        <a:schemeClr val="tx1"/>
                      </a:solidFill>
                      <a:latin typeface="Calibri" panose="020F0502020204030204" pitchFamily="34" charset="0"/>
                    </a:defRPr>
                  </a:lvl7pPr>
                  <a:lvl8pPr marL="3429000" indent="-228600" defTabSz="976313" eaLnBrk="0" fontAlgn="base" hangingPunct="0">
                    <a:spcBef>
                      <a:spcPct val="0"/>
                    </a:spcBef>
                    <a:spcAft>
                      <a:spcPct val="0"/>
                    </a:spcAft>
                    <a:defRPr>
                      <a:solidFill>
                        <a:schemeClr val="tx1"/>
                      </a:solidFill>
                      <a:latin typeface="Calibri" panose="020F0502020204030204" pitchFamily="34" charset="0"/>
                    </a:defRPr>
                  </a:lvl8pPr>
                  <a:lvl9pPr marL="3886200" indent="-228600" defTabSz="9763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Aft>
                      <a:spcPts val="900"/>
                    </a:spcAft>
                  </a:pPr>
                  <a:endParaRPr lang="it-IT" altLang="it-IT" sz="2200">
                    <a:solidFill>
                      <a:srgbClr val="FFFFFF"/>
                    </a:solidFill>
                    <a:latin typeface="Arial" panose="020B0604020202020204" pitchFamily="34" charset="0"/>
                    <a:cs typeface="Arial" panose="020B0604020202020204" pitchFamily="34" charset="0"/>
                  </a:endParaRPr>
                </a:p>
              </p:txBody>
            </p:sp>
          </p:grpSp>
          <p:sp>
            <p:nvSpPr>
              <p:cNvPr id="134200" name="Ovale 35">
                <a:extLst>
                  <a:ext uri="{FF2B5EF4-FFF2-40B4-BE49-F238E27FC236}">
                    <a16:creationId xmlns:a16="http://schemas.microsoft.com/office/drawing/2014/main" id="{EA42D029-FD5A-4C4D-83ED-1DDC5DD1ECDC}"/>
                  </a:ext>
                </a:extLst>
              </p:cNvPr>
              <p:cNvSpPr>
                <a:spLocks/>
              </p:cNvSpPr>
              <p:nvPr/>
            </p:nvSpPr>
            <p:spPr bwMode="auto">
              <a:xfrm>
                <a:off x="4575172" y="2749545"/>
                <a:ext cx="74615" cy="69851"/>
              </a:xfrm>
              <a:custGeom>
                <a:avLst/>
                <a:gdLst>
                  <a:gd name="T0" fmla="*/ 37308 w 74615"/>
                  <a:gd name="T1" fmla="*/ 0 h 69851"/>
                  <a:gd name="T2" fmla="*/ 74615 w 74615"/>
                  <a:gd name="T3" fmla="*/ 34926 h 69851"/>
                  <a:gd name="T4" fmla="*/ 37308 w 74615"/>
                  <a:gd name="T5" fmla="*/ 69851 h 69851"/>
                  <a:gd name="T6" fmla="*/ 0 w 74615"/>
                  <a:gd name="T7" fmla="*/ 34926 h 69851"/>
                  <a:gd name="T8" fmla="*/ 10927 w 74615"/>
                  <a:gd name="T9" fmla="*/ 10229 h 69851"/>
                  <a:gd name="T10" fmla="*/ 10927 w 74615"/>
                  <a:gd name="T11" fmla="*/ 59622 h 69851"/>
                  <a:gd name="T12" fmla="*/ 63688 w 74615"/>
                  <a:gd name="T13" fmla="*/ 59622 h 69851"/>
                  <a:gd name="T14" fmla="*/ 63688 w 74615"/>
                  <a:gd name="T15" fmla="*/ 10229 h 6985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0927 w 74615"/>
                  <a:gd name="T25" fmla="*/ 10229 h 69851"/>
                  <a:gd name="T26" fmla="*/ 63688 w 74615"/>
                  <a:gd name="T27" fmla="*/ 59622 h 698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615" h="69851">
                    <a:moveTo>
                      <a:pt x="0" y="34926"/>
                    </a:moveTo>
                    <a:lnTo>
                      <a:pt x="0" y="34926"/>
                    </a:lnTo>
                    <a:cubicBezTo>
                      <a:pt x="0" y="54215"/>
                      <a:pt x="16703" y="69852"/>
                      <a:pt x="37308" y="69852"/>
                    </a:cubicBezTo>
                    <a:cubicBezTo>
                      <a:pt x="57912" y="69852"/>
                      <a:pt x="74616" y="54215"/>
                      <a:pt x="74616" y="34926"/>
                    </a:cubicBezTo>
                    <a:cubicBezTo>
                      <a:pt x="74616" y="15636"/>
                      <a:pt x="57912" y="0"/>
                      <a:pt x="37308" y="0"/>
                    </a:cubicBezTo>
                    <a:cubicBezTo>
                      <a:pt x="16703" y="0"/>
                      <a:pt x="0" y="15636"/>
                      <a:pt x="0" y="34925"/>
                    </a:cubicBezTo>
                    <a:lnTo>
                      <a:pt x="0" y="34926"/>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134201" name="Ovale 36">
                <a:extLst>
                  <a:ext uri="{FF2B5EF4-FFF2-40B4-BE49-F238E27FC236}">
                    <a16:creationId xmlns:a16="http://schemas.microsoft.com/office/drawing/2014/main" id="{F7210E45-E16A-1641-AAB9-28BAE8DF89BA}"/>
                  </a:ext>
                </a:extLst>
              </p:cNvPr>
              <p:cNvSpPr>
                <a:spLocks/>
              </p:cNvSpPr>
              <p:nvPr/>
            </p:nvSpPr>
            <p:spPr bwMode="auto">
              <a:xfrm>
                <a:off x="4591046" y="2767010"/>
                <a:ext cx="38103" cy="34920"/>
              </a:xfrm>
              <a:custGeom>
                <a:avLst/>
                <a:gdLst>
                  <a:gd name="T0" fmla="*/ 19052 w 38103"/>
                  <a:gd name="T1" fmla="*/ 0 h 34920"/>
                  <a:gd name="T2" fmla="*/ 38103 w 38103"/>
                  <a:gd name="T3" fmla="*/ 17460 h 34920"/>
                  <a:gd name="T4" fmla="*/ 19052 w 38103"/>
                  <a:gd name="T5" fmla="*/ 34920 h 34920"/>
                  <a:gd name="T6" fmla="*/ 0 w 38103"/>
                  <a:gd name="T7" fmla="*/ 17460 h 34920"/>
                  <a:gd name="T8" fmla="*/ 5580 w 38103"/>
                  <a:gd name="T9" fmla="*/ 5114 h 34920"/>
                  <a:gd name="T10" fmla="*/ 5580 w 38103"/>
                  <a:gd name="T11" fmla="*/ 29806 h 34920"/>
                  <a:gd name="T12" fmla="*/ 32523 w 38103"/>
                  <a:gd name="T13" fmla="*/ 29806 h 34920"/>
                  <a:gd name="T14" fmla="*/ 32523 w 38103"/>
                  <a:gd name="T15" fmla="*/ 5114 h 3492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5580 w 38103"/>
                  <a:gd name="T25" fmla="*/ 5114 h 34920"/>
                  <a:gd name="T26" fmla="*/ 32523 w 38103"/>
                  <a:gd name="T27" fmla="*/ 29806 h 349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103" h="34920">
                    <a:moveTo>
                      <a:pt x="0" y="17460"/>
                    </a:moveTo>
                    <a:lnTo>
                      <a:pt x="0" y="17460"/>
                    </a:lnTo>
                    <a:cubicBezTo>
                      <a:pt x="0" y="27102"/>
                      <a:pt x="8529" y="34920"/>
                      <a:pt x="19052" y="34920"/>
                    </a:cubicBezTo>
                    <a:cubicBezTo>
                      <a:pt x="29574" y="34920"/>
                      <a:pt x="38104" y="27102"/>
                      <a:pt x="38104" y="17460"/>
                    </a:cubicBezTo>
                    <a:cubicBezTo>
                      <a:pt x="38104" y="7817"/>
                      <a:pt x="29574" y="0"/>
                      <a:pt x="19052" y="0"/>
                    </a:cubicBezTo>
                    <a:cubicBezTo>
                      <a:pt x="8529" y="0"/>
                      <a:pt x="0" y="7817"/>
                      <a:pt x="0" y="17459"/>
                    </a:cubicBezTo>
                    <a:lnTo>
                      <a:pt x="0" y="17460"/>
                    </a:lnTo>
                    <a:close/>
                  </a:path>
                </a:pathLst>
              </a:custGeom>
              <a:solidFill>
                <a:srgbClr val="FFFFFF"/>
              </a:solidFill>
              <a:ln w="25402" cap="flat">
                <a:solidFill>
                  <a:srgbClr val="000000"/>
                </a:solidFill>
                <a:prstDash val="solid"/>
                <a:miter lim="800000"/>
                <a:headEnd/>
                <a:tailEnd/>
              </a:ln>
            </p:spPr>
            <p:txBody>
              <a:bodyPr anchor="ctr" anchorCtr="1"/>
              <a:lstStyle/>
              <a:p>
                <a:endParaRPr lang="it-IT"/>
              </a:p>
            </p:txBody>
          </p:sp>
          <p:grpSp>
            <p:nvGrpSpPr>
              <p:cNvPr id="134202" name="Gruppo 25">
                <a:extLst>
                  <a:ext uri="{FF2B5EF4-FFF2-40B4-BE49-F238E27FC236}">
                    <a16:creationId xmlns:a16="http://schemas.microsoft.com/office/drawing/2014/main" id="{B14E2BE3-2240-F74C-A20C-00FF6E47A7B5}"/>
                  </a:ext>
                </a:extLst>
              </p:cNvPr>
              <p:cNvGrpSpPr>
                <a:grpSpLocks/>
              </p:cNvGrpSpPr>
              <p:nvPr/>
            </p:nvGrpSpPr>
            <p:grpSpPr bwMode="auto">
              <a:xfrm>
                <a:off x="4708519" y="2706688"/>
                <a:ext cx="165104" cy="155576"/>
                <a:chOff x="4708519" y="2706688"/>
                <a:chExt cx="165104" cy="155576"/>
              </a:xfrm>
            </p:grpSpPr>
            <p:sp>
              <p:nvSpPr>
                <p:cNvPr id="134205" name="Forma 40">
                  <a:extLst>
                    <a:ext uri="{FF2B5EF4-FFF2-40B4-BE49-F238E27FC236}">
                      <a16:creationId xmlns:a16="http://schemas.microsoft.com/office/drawing/2014/main" id="{D6CF4180-5BC5-0245-A370-68141E2AADC3}"/>
                    </a:ext>
                  </a:extLst>
                </p:cNvPr>
                <p:cNvSpPr>
                  <a:spLocks/>
                </p:cNvSpPr>
                <p:nvPr/>
              </p:nvSpPr>
              <p:spPr bwMode="auto">
                <a:xfrm rot="-899986">
                  <a:off x="4708519" y="2706688"/>
                  <a:ext cx="165104" cy="155576"/>
                </a:xfrm>
                <a:custGeom>
                  <a:avLst/>
                  <a:gdLst>
                    <a:gd name="T0" fmla="*/ 82552 w 165104"/>
                    <a:gd name="T1" fmla="*/ 0 h 155576"/>
                    <a:gd name="T2" fmla="*/ 165104 w 165104"/>
                    <a:gd name="T3" fmla="*/ 77788 h 155576"/>
                    <a:gd name="T4" fmla="*/ 82552 w 165104"/>
                    <a:gd name="T5" fmla="*/ 155576 h 155576"/>
                    <a:gd name="T6" fmla="*/ 0 w 165104"/>
                    <a:gd name="T7" fmla="*/ 77788 h 155576"/>
                    <a:gd name="T8" fmla="*/ 151891 w 165104"/>
                    <a:gd name="T9" fmla="*/ 39059 h 155576"/>
                    <a:gd name="T10" fmla="*/ 151891 w 165104"/>
                    <a:gd name="T11" fmla="*/ 116517 h 155576"/>
                    <a:gd name="T12" fmla="*/ 82552 w 165104"/>
                    <a:gd name="T13" fmla="*/ 153764 h 155576"/>
                    <a:gd name="T14" fmla="*/ 8 w 165104"/>
                    <a:gd name="T15" fmla="*/ 116517 h 155576"/>
                    <a:gd name="T16" fmla="*/ 8 w 165104"/>
                    <a:gd name="T17" fmla="*/ 39059 h 155576"/>
                    <a:gd name="T18" fmla="*/ 82552 w 165104"/>
                    <a:gd name="T19" fmla="*/ 1812 h 155576"/>
                    <a:gd name="T20" fmla="*/ 17694720 60000 65536"/>
                    <a:gd name="T21" fmla="*/ 0 60000 65536"/>
                    <a:gd name="T22" fmla="*/ 5898240 60000 65536"/>
                    <a:gd name="T23" fmla="*/ 11796480 60000 65536"/>
                    <a:gd name="T24" fmla="*/ 0 60000 65536"/>
                    <a:gd name="T25" fmla="*/ 0 60000 65536"/>
                    <a:gd name="T26" fmla="*/ 5898240 60000 65536"/>
                    <a:gd name="T27" fmla="*/ 11796480 60000 65536"/>
                    <a:gd name="T28" fmla="*/ 11796480 60000 65536"/>
                    <a:gd name="T29" fmla="*/ 17694720 60000 65536"/>
                    <a:gd name="T30" fmla="*/ 40552 w 165104"/>
                    <a:gd name="T31" fmla="*/ 39403 h 155576"/>
                    <a:gd name="T32" fmla="*/ 124552 w 165104"/>
                    <a:gd name="T33" fmla="*/ 116173 h 155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104" h="155576">
                      <a:moveTo>
                        <a:pt x="124552" y="39403"/>
                      </a:moveTo>
                      <a:lnTo>
                        <a:pt x="147233" y="31640"/>
                      </a:lnTo>
                      <a:lnTo>
                        <a:pt x="156549" y="46479"/>
                      </a:lnTo>
                      <a:lnTo>
                        <a:pt x="139702" y="63533"/>
                      </a:lnTo>
                      <a:lnTo>
                        <a:pt x="139701" y="63533"/>
                      </a:lnTo>
                      <a:cubicBezTo>
                        <a:pt x="141072" y="68179"/>
                        <a:pt x="141767" y="72973"/>
                        <a:pt x="141767" y="77788"/>
                      </a:cubicBezTo>
                      <a:cubicBezTo>
                        <a:pt x="141767" y="82602"/>
                        <a:pt x="141072" y="87396"/>
                        <a:pt x="139701" y="92042"/>
                      </a:cubicBezTo>
                      <a:lnTo>
                        <a:pt x="156549" y="109097"/>
                      </a:lnTo>
                      <a:lnTo>
                        <a:pt x="147233" y="123936"/>
                      </a:lnTo>
                      <a:lnTo>
                        <a:pt x="124552" y="116173"/>
                      </a:lnTo>
                      <a:lnTo>
                        <a:pt x="124551" y="116172"/>
                      </a:lnTo>
                      <a:cubicBezTo>
                        <a:pt x="117137" y="123032"/>
                        <a:pt x="107869" y="127952"/>
                        <a:pt x="97701" y="130427"/>
                      </a:cubicBezTo>
                      <a:lnTo>
                        <a:pt x="92217" y="153764"/>
                      </a:lnTo>
                      <a:lnTo>
                        <a:pt x="72887" y="153764"/>
                      </a:lnTo>
                      <a:lnTo>
                        <a:pt x="67402" y="130427"/>
                      </a:lnTo>
                      <a:lnTo>
                        <a:pt x="67402" y="130426"/>
                      </a:lnTo>
                      <a:cubicBezTo>
                        <a:pt x="57234" y="127952"/>
                        <a:pt x="47966" y="123032"/>
                        <a:pt x="40551" y="116172"/>
                      </a:cubicBezTo>
                      <a:lnTo>
                        <a:pt x="17871" y="123936"/>
                      </a:lnTo>
                      <a:lnTo>
                        <a:pt x="8555" y="109097"/>
                      </a:lnTo>
                      <a:lnTo>
                        <a:pt x="25402" y="92043"/>
                      </a:lnTo>
                      <a:lnTo>
                        <a:pt x="25402" y="92042"/>
                      </a:lnTo>
                      <a:cubicBezTo>
                        <a:pt x="24031" y="87396"/>
                        <a:pt x="23337" y="82602"/>
                        <a:pt x="23337" y="77788"/>
                      </a:cubicBezTo>
                      <a:cubicBezTo>
                        <a:pt x="23337" y="72973"/>
                        <a:pt x="24031" y="68179"/>
                        <a:pt x="25402" y="63533"/>
                      </a:cubicBezTo>
                      <a:lnTo>
                        <a:pt x="8555" y="46479"/>
                      </a:lnTo>
                      <a:lnTo>
                        <a:pt x="17871" y="31640"/>
                      </a:lnTo>
                      <a:lnTo>
                        <a:pt x="40552" y="39403"/>
                      </a:lnTo>
                      <a:cubicBezTo>
                        <a:pt x="47966" y="32543"/>
                        <a:pt x="57234" y="27623"/>
                        <a:pt x="67402" y="25148"/>
                      </a:cubicBezTo>
                      <a:lnTo>
                        <a:pt x="72887" y="1812"/>
                      </a:lnTo>
                      <a:lnTo>
                        <a:pt x="92217" y="1812"/>
                      </a:lnTo>
                      <a:lnTo>
                        <a:pt x="97702" y="25149"/>
                      </a:lnTo>
                      <a:lnTo>
                        <a:pt x="97701" y="25149"/>
                      </a:lnTo>
                      <a:cubicBezTo>
                        <a:pt x="107869" y="27623"/>
                        <a:pt x="117137" y="32543"/>
                        <a:pt x="124552" y="39403"/>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it-IT"/>
                </a:p>
              </p:txBody>
            </p:sp>
            <p:sp>
              <p:nvSpPr>
                <p:cNvPr id="134206" name="Forma 4">
                  <a:extLst>
                    <a:ext uri="{FF2B5EF4-FFF2-40B4-BE49-F238E27FC236}">
                      <a16:creationId xmlns:a16="http://schemas.microsoft.com/office/drawing/2014/main" id="{1DB0E664-B83E-9A46-AB9F-A01CF789C02E}"/>
                    </a:ext>
                  </a:extLst>
                </p:cNvPr>
                <p:cNvSpPr txBox="1">
                  <a:spLocks noChangeArrowheads="1"/>
                </p:cNvSpPr>
                <p:nvPr/>
              </p:nvSpPr>
              <p:spPr bwMode="auto">
                <a:xfrm>
                  <a:off x="4745041" y="2740027"/>
                  <a:ext cx="92070" cy="8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944" tIns="27944" rIns="27944" bIns="27944" anchor="ctr" anchorCtr="1"/>
                <a:lstStyle>
                  <a:lvl1pPr defTabSz="976313">
                    <a:defRPr>
                      <a:solidFill>
                        <a:schemeClr val="tx1"/>
                      </a:solidFill>
                      <a:latin typeface="Calibri" panose="020F0502020204030204" pitchFamily="34" charset="0"/>
                    </a:defRPr>
                  </a:lvl1pPr>
                  <a:lvl2pPr marL="742950" indent="-285750" defTabSz="976313">
                    <a:defRPr>
                      <a:solidFill>
                        <a:schemeClr val="tx1"/>
                      </a:solidFill>
                      <a:latin typeface="Calibri" panose="020F0502020204030204" pitchFamily="34" charset="0"/>
                    </a:defRPr>
                  </a:lvl2pPr>
                  <a:lvl3pPr marL="1143000" indent="-228600" defTabSz="976313">
                    <a:defRPr>
                      <a:solidFill>
                        <a:schemeClr val="tx1"/>
                      </a:solidFill>
                      <a:latin typeface="Calibri" panose="020F0502020204030204" pitchFamily="34" charset="0"/>
                    </a:defRPr>
                  </a:lvl3pPr>
                  <a:lvl4pPr marL="1600200" indent="-228600" defTabSz="976313">
                    <a:defRPr>
                      <a:solidFill>
                        <a:schemeClr val="tx1"/>
                      </a:solidFill>
                      <a:latin typeface="Calibri" panose="020F0502020204030204" pitchFamily="34" charset="0"/>
                    </a:defRPr>
                  </a:lvl4pPr>
                  <a:lvl5pPr marL="2057400" indent="-228600" defTabSz="976313">
                    <a:defRPr>
                      <a:solidFill>
                        <a:schemeClr val="tx1"/>
                      </a:solidFill>
                      <a:latin typeface="Calibri" panose="020F0502020204030204" pitchFamily="34" charset="0"/>
                    </a:defRPr>
                  </a:lvl5pPr>
                  <a:lvl6pPr marL="2514600" indent="-228600" defTabSz="976313" eaLnBrk="0" fontAlgn="base" hangingPunct="0">
                    <a:spcBef>
                      <a:spcPct val="0"/>
                    </a:spcBef>
                    <a:spcAft>
                      <a:spcPct val="0"/>
                    </a:spcAft>
                    <a:defRPr>
                      <a:solidFill>
                        <a:schemeClr val="tx1"/>
                      </a:solidFill>
                      <a:latin typeface="Calibri" panose="020F0502020204030204" pitchFamily="34" charset="0"/>
                    </a:defRPr>
                  </a:lvl6pPr>
                  <a:lvl7pPr marL="2971800" indent="-228600" defTabSz="976313" eaLnBrk="0" fontAlgn="base" hangingPunct="0">
                    <a:spcBef>
                      <a:spcPct val="0"/>
                    </a:spcBef>
                    <a:spcAft>
                      <a:spcPct val="0"/>
                    </a:spcAft>
                    <a:defRPr>
                      <a:solidFill>
                        <a:schemeClr val="tx1"/>
                      </a:solidFill>
                      <a:latin typeface="Calibri" panose="020F0502020204030204" pitchFamily="34" charset="0"/>
                    </a:defRPr>
                  </a:lvl7pPr>
                  <a:lvl8pPr marL="3429000" indent="-228600" defTabSz="976313" eaLnBrk="0" fontAlgn="base" hangingPunct="0">
                    <a:spcBef>
                      <a:spcPct val="0"/>
                    </a:spcBef>
                    <a:spcAft>
                      <a:spcPct val="0"/>
                    </a:spcAft>
                    <a:defRPr>
                      <a:solidFill>
                        <a:schemeClr val="tx1"/>
                      </a:solidFill>
                      <a:latin typeface="Calibri" panose="020F0502020204030204" pitchFamily="34" charset="0"/>
                    </a:defRPr>
                  </a:lvl8pPr>
                  <a:lvl9pPr marL="3886200" indent="-228600" defTabSz="9763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Aft>
                      <a:spcPts val="900"/>
                    </a:spcAft>
                  </a:pPr>
                  <a:endParaRPr lang="it-IT" altLang="it-IT" sz="2200">
                    <a:solidFill>
                      <a:srgbClr val="FFFFFF"/>
                    </a:solidFill>
                    <a:latin typeface="Arial" panose="020B0604020202020204" pitchFamily="34" charset="0"/>
                    <a:cs typeface="Arial" panose="020B0604020202020204" pitchFamily="34" charset="0"/>
                  </a:endParaRPr>
                </a:p>
              </p:txBody>
            </p:sp>
          </p:grpSp>
          <p:sp>
            <p:nvSpPr>
              <p:cNvPr id="134203" name="Ovale 38">
                <a:extLst>
                  <a:ext uri="{FF2B5EF4-FFF2-40B4-BE49-F238E27FC236}">
                    <a16:creationId xmlns:a16="http://schemas.microsoft.com/office/drawing/2014/main" id="{A8C12064-7F10-DE4D-AAC9-0FD525BE5803}"/>
                  </a:ext>
                </a:extLst>
              </p:cNvPr>
              <p:cNvSpPr>
                <a:spLocks/>
              </p:cNvSpPr>
              <p:nvPr/>
            </p:nvSpPr>
            <p:spPr bwMode="auto">
              <a:xfrm>
                <a:off x="4752978" y="2749545"/>
                <a:ext cx="76196" cy="69851"/>
              </a:xfrm>
              <a:custGeom>
                <a:avLst/>
                <a:gdLst>
                  <a:gd name="T0" fmla="*/ 38098 w 76196"/>
                  <a:gd name="T1" fmla="*/ 0 h 69851"/>
                  <a:gd name="T2" fmla="*/ 76196 w 76196"/>
                  <a:gd name="T3" fmla="*/ 34926 h 69851"/>
                  <a:gd name="T4" fmla="*/ 38098 w 76196"/>
                  <a:gd name="T5" fmla="*/ 69851 h 69851"/>
                  <a:gd name="T6" fmla="*/ 0 w 76196"/>
                  <a:gd name="T7" fmla="*/ 34926 h 69851"/>
                  <a:gd name="T8" fmla="*/ 11159 w 76196"/>
                  <a:gd name="T9" fmla="*/ 10229 h 69851"/>
                  <a:gd name="T10" fmla="*/ 11159 w 76196"/>
                  <a:gd name="T11" fmla="*/ 59622 h 69851"/>
                  <a:gd name="T12" fmla="*/ 65037 w 76196"/>
                  <a:gd name="T13" fmla="*/ 59622 h 69851"/>
                  <a:gd name="T14" fmla="*/ 65037 w 76196"/>
                  <a:gd name="T15" fmla="*/ 10229 h 69851"/>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11159 w 76196"/>
                  <a:gd name="T25" fmla="*/ 10229 h 69851"/>
                  <a:gd name="T26" fmla="*/ 65037 w 76196"/>
                  <a:gd name="T27" fmla="*/ 59622 h 698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196" h="69851">
                    <a:moveTo>
                      <a:pt x="0" y="34926"/>
                    </a:moveTo>
                    <a:lnTo>
                      <a:pt x="0" y="34926"/>
                    </a:lnTo>
                    <a:cubicBezTo>
                      <a:pt x="0" y="54215"/>
                      <a:pt x="17057" y="69852"/>
                      <a:pt x="38098" y="69852"/>
                    </a:cubicBezTo>
                    <a:cubicBezTo>
                      <a:pt x="59138" y="69852"/>
                      <a:pt x="76196" y="54215"/>
                      <a:pt x="76196" y="34926"/>
                    </a:cubicBezTo>
                    <a:cubicBezTo>
                      <a:pt x="76196" y="15636"/>
                      <a:pt x="59138" y="0"/>
                      <a:pt x="38098" y="0"/>
                    </a:cubicBezTo>
                    <a:cubicBezTo>
                      <a:pt x="17057" y="0"/>
                      <a:pt x="0" y="15636"/>
                      <a:pt x="0" y="34925"/>
                    </a:cubicBezTo>
                    <a:lnTo>
                      <a:pt x="0" y="34926"/>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sp>
            <p:nvSpPr>
              <p:cNvPr id="134204" name="Ovale 39">
                <a:extLst>
                  <a:ext uri="{FF2B5EF4-FFF2-40B4-BE49-F238E27FC236}">
                    <a16:creationId xmlns:a16="http://schemas.microsoft.com/office/drawing/2014/main" id="{03A600D3-7D4C-454A-888C-C0FC393B9A3B}"/>
                  </a:ext>
                </a:extLst>
              </p:cNvPr>
              <p:cNvSpPr>
                <a:spLocks/>
              </p:cNvSpPr>
              <p:nvPr/>
            </p:nvSpPr>
            <p:spPr bwMode="auto">
              <a:xfrm>
                <a:off x="4772025" y="2767010"/>
                <a:ext cx="38103" cy="34920"/>
              </a:xfrm>
              <a:custGeom>
                <a:avLst/>
                <a:gdLst>
                  <a:gd name="T0" fmla="*/ 19052 w 38103"/>
                  <a:gd name="T1" fmla="*/ 0 h 34920"/>
                  <a:gd name="T2" fmla="*/ 38103 w 38103"/>
                  <a:gd name="T3" fmla="*/ 17460 h 34920"/>
                  <a:gd name="T4" fmla="*/ 19052 w 38103"/>
                  <a:gd name="T5" fmla="*/ 34920 h 34920"/>
                  <a:gd name="T6" fmla="*/ 0 w 38103"/>
                  <a:gd name="T7" fmla="*/ 17460 h 34920"/>
                  <a:gd name="T8" fmla="*/ 5580 w 38103"/>
                  <a:gd name="T9" fmla="*/ 5114 h 34920"/>
                  <a:gd name="T10" fmla="*/ 5580 w 38103"/>
                  <a:gd name="T11" fmla="*/ 29806 h 34920"/>
                  <a:gd name="T12" fmla="*/ 32523 w 38103"/>
                  <a:gd name="T13" fmla="*/ 29806 h 34920"/>
                  <a:gd name="T14" fmla="*/ 32523 w 38103"/>
                  <a:gd name="T15" fmla="*/ 5114 h 3492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5580 w 38103"/>
                  <a:gd name="T25" fmla="*/ 5114 h 34920"/>
                  <a:gd name="T26" fmla="*/ 32523 w 38103"/>
                  <a:gd name="T27" fmla="*/ 29806 h 349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103" h="34920">
                    <a:moveTo>
                      <a:pt x="0" y="17460"/>
                    </a:moveTo>
                    <a:lnTo>
                      <a:pt x="0" y="17460"/>
                    </a:lnTo>
                    <a:cubicBezTo>
                      <a:pt x="0" y="27102"/>
                      <a:pt x="8529" y="34920"/>
                      <a:pt x="19052" y="34920"/>
                    </a:cubicBezTo>
                    <a:cubicBezTo>
                      <a:pt x="29574" y="34920"/>
                      <a:pt x="38104" y="27102"/>
                      <a:pt x="38104" y="17460"/>
                    </a:cubicBezTo>
                    <a:cubicBezTo>
                      <a:pt x="38104" y="7817"/>
                      <a:pt x="29574" y="0"/>
                      <a:pt x="19052" y="0"/>
                    </a:cubicBezTo>
                    <a:cubicBezTo>
                      <a:pt x="8529" y="0"/>
                      <a:pt x="0" y="7817"/>
                      <a:pt x="0" y="17459"/>
                    </a:cubicBezTo>
                    <a:lnTo>
                      <a:pt x="0" y="17460"/>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anchor="ctr" anchorCtr="1"/>
              <a:lstStyle/>
              <a:p>
                <a:endParaRPr lang="it-IT"/>
              </a:p>
            </p:txBody>
          </p:sp>
        </p:grpSp>
      </p:grpSp>
      <p:grpSp>
        <p:nvGrpSpPr>
          <p:cNvPr id="134149" name="Shape 631">
            <a:extLst>
              <a:ext uri="{FF2B5EF4-FFF2-40B4-BE49-F238E27FC236}">
                <a16:creationId xmlns:a16="http://schemas.microsoft.com/office/drawing/2014/main" id="{5193B3E5-335F-554C-95F8-2F06BF2F368D}"/>
              </a:ext>
            </a:extLst>
          </p:cNvPr>
          <p:cNvGrpSpPr>
            <a:grpSpLocks/>
          </p:cNvGrpSpPr>
          <p:nvPr/>
        </p:nvGrpSpPr>
        <p:grpSpPr bwMode="auto">
          <a:xfrm>
            <a:off x="7037388" y="1339850"/>
            <a:ext cx="431800" cy="452438"/>
            <a:chOff x="5513383" y="1339852"/>
            <a:chExt cx="431808" cy="452435"/>
          </a:xfrm>
        </p:grpSpPr>
        <p:sp>
          <p:nvSpPr>
            <p:cNvPr id="134185" name="Shape 632">
              <a:extLst>
                <a:ext uri="{FF2B5EF4-FFF2-40B4-BE49-F238E27FC236}">
                  <a16:creationId xmlns:a16="http://schemas.microsoft.com/office/drawing/2014/main" id="{75093F83-3E2C-8B4B-8965-4D1FCDAE1892}"/>
                </a:ext>
              </a:extLst>
            </p:cNvPr>
            <p:cNvSpPr>
              <a:spLocks/>
            </p:cNvSpPr>
            <p:nvPr/>
          </p:nvSpPr>
          <p:spPr bwMode="auto">
            <a:xfrm>
              <a:off x="5513383" y="1395410"/>
              <a:ext cx="381003" cy="381003"/>
            </a:xfrm>
            <a:custGeom>
              <a:avLst/>
              <a:gdLst>
                <a:gd name="T0" fmla="*/ 4814077 w 15077"/>
                <a:gd name="T1" fmla="*/ 0 h 15077"/>
                <a:gd name="T2" fmla="*/ 9628128 w 15077"/>
                <a:gd name="T3" fmla="*/ 4814077 h 15077"/>
                <a:gd name="T4" fmla="*/ 4814077 w 15077"/>
                <a:gd name="T5" fmla="*/ 9628128 h 15077"/>
                <a:gd name="T6" fmla="*/ 0 w 15077"/>
                <a:gd name="T7" fmla="*/ 4814077 h 15077"/>
                <a:gd name="T8" fmla="*/ 17694720 60000 65536"/>
                <a:gd name="T9" fmla="*/ 0 60000 65536"/>
                <a:gd name="T10" fmla="*/ 5898240 60000 65536"/>
                <a:gd name="T11" fmla="*/ 11796480 60000 65536"/>
                <a:gd name="T12" fmla="*/ 0 w 15077"/>
                <a:gd name="T13" fmla="*/ 0 h 15077"/>
                <a:gd name="T14" fmla="*/ 15077 w 15077"/>
                <a:gd name="T15" fmla="*/ 15077 h 15077"/>
              </a:gdLst>
              <a:ahLst/>
              <a:cxnLst>
                <a:cxn ang="T8">
                  <a:pos x="T0" y="T1"/>
                </a:cxn>
                <a:cxn ang="T9">
                  <a:pos x="T2" y="T3"/>
                </a:cxn>
                <a:cxn ang="T10">
                  <a:pos x="T4" y="T5"/>
                </a:cxn>
                <a:cxn ang="T11">
                  <a:pos x="T6" y="T7"/>
                </a:cxn>
              </a:cxnLst>
              <a:rect l="T12" t="T13" r="T14" b="T15"/>
              <a:pathLst>
                <a:path w="15077" h="15077" fill="none">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0"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lIns="121898" tIns="121898" rIns="121898" bIns="121898" anchor="ctr"/>
            <a:lstStyle/>
            <a:p>
              <a:endParaRPr lang="it-IT"/>
            </a:p>
          </p:txBody>
        </p:sp>
        <p:sp>
          <p:nvSpPr>
            <p:cNvPr id="134186" name="Shape 633">
              <a:extLst>
                <a:ext uri="{FF2B5EF4-FFF2-40B4-BE49-F238E27FC236}">
                  <a16:creationId xmlns:a16="http://schemas.microsoft.com/office/drawing/2014/main" id="{B03119E7-C267-2C46-A3F1-BF5BFF1A7463}"/>
                </a:ext>
              </a:extLst>
            </p:cNvPr>
            <p:cNvSpPr>
              <a:spLocks/>
            </p:cNvSpPr>
            <p:nvPr/>
          </p:nvSpPr>
          <p:spPr bwMode="auto">
            <a:xfrm>
              <a:off x="5562596" y="1444623"/>
              <a:ext cx="282577" cy="282577"/>
            </a:xfrm>
            <a:custGeom>
              <a:avLst/>
              <a:gdLst>
                <a:gd name="T0" fmla="*/ 3571111 w 11180"/>
                <a:gd name="T1" fmla="*/ 0 h 11180"/>
                <a:gd name="T2" fmla="*/ 7142197 w 11180"/>
                <a:gd name="T3" fmla="*/ 3571111 h 11180"/>
                <a:gd name="T4" fmla="*/ 3571111 w 11180"/>
                <a:gd name="T5" fmla="*/ 7142197 h 11180"/>
                <a:gd name="T6" fmla="*/ 0 w 11180"/>
                <a:gd name="T7" fmla="*/ 3571111 h 11180"/>
                <a:gd name="T8" fmla="*/ 17694720 60000 65536"/>
                <a:gd name="T9" fmla="*/ 0 60000 65536"/>
                <a:gd name="T10" fmla="*/ 5898240 60000 65536"/>
                <a:gd name="T11" fmla="*/ 11796480 60000 65536"/>
                <a:gd name="T12" fmla="*/ 0 w 11180"/>
                <a:gd name="T13" fmla="*/ 0 h 11180"/>
                <a:gd name="T14" fmla="*/ 11180 w 11180"/>
                <a:gd name="T15" fmla="*/ 11180 h 11180"/>
              </a:gdLst>
              <a:ahLst/>
              <a:cxnLst>
                <a:cxn ang="T8">
                  <a:pos x="T0" y="T1"/>
                </a:cxn>
                <a:cxn ang="T9">
                  <a:pos x="T2" y="T3"/>
                </a:cxn>
                <a:cxn ang="T10">
                  <a:pos x="T4" y="T5"/>
                </a:cxn>
                <a:cxn ang="T11">
                  <a:pos x="T6" y="T7"/>
                </a:cxn>
              </a:cxnLst>
              <a:rect l="T12" t="T13" r="T14" b="T15"/>
              <a:pathLst>
                <a:path w="11180" h="11180" fill="none">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0"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lIns="121898" tIns="121898" rIns="121898" bIns="121898" anchor="ctr"/>
            <a:lstStyle/>
            <a:p>
              <a:endParaRPr lang="it-IT"/>
            </a:p>
          </p:txBody>
        </p:sp>
        <p:sp>
          <p:nvSpPr>
            <p:cNvPr id="134187" name="Shape 634">
              <a:extLst>
                <a:ext uri="{FF2B5EF4-FFF2-40B4-BE49-F238E27FC236}">
                  <a16:creationId xmlns:a16="http://schemas.microsoft.com/office/drawing/2014/main" id="{D766B7B0-25F8-BC4C-8C7A-7A9E35428EE8}"/>
                </a:ext>
              </a:extLst>
            </p:cNvPr>
            <p:cNvSpPr>
              <a:spLocks/>
            </p:cNvSpPr>
            <p:nvPr/>
          </p:nvSpPr>
          <p:spPr bwMode="auto">
            <a:xfrm>
              <a:off x="5661022" y="1543050"/>
              <a:ext cx="85725" cy="85725"/>
            </a:xfrm>
            <a:custGeom>
              <a:avLst/>
              <a:gdLst>
                <a:gd name="T0" fmla="*/ 1085183 w 3386"/>
                <a:gd name="T1" fmla="*/ 0 h 3386"/>
                <a:gd name="T2" fmla="*/ 2170341 w 3386"/>
                <a:gd name="T3" fmla="*/ 1085183 h 3386"/>
                <a:gd name="T4" fmla="*/ 1085183 w 3386"/>
                <a:gd name="T5" fmla="*/ 2170341 h 3386"/>
                <a:gd name="T6" fmla="*/ 0 w 3386"/>
                <a:gd name="T7" fmla="*/ 1085183 h 3386"/>
                <a:gd name="T8" fmla="*/ 17694720 60000 65536"/>
                <a:gd name="T9" fmla="*/ 0 60000 65536"/>
                <a:gd name="T10" fmla="*/ 5898240 60000 65536"/>
                <a:gd name="T11" fmla="*/ 11796480 60000 65536"/>
                <a:gd name="T12" fmla="*/ 0 w 3386"/>
                <a:gd name="T13" fmla="*/ 0 h 3386"/>
                <a:gd name="T14" fmla="*/ 3386 w 3386"/>
                <a:gd name="T15" fmla="*/ 3386 h 3386"/>
              </a:gdLst>
              <a:ahLst/>
              <a:cxnLst>
                <a:cxn ang="T8">
                  <a:pos x="T0" y="T1"/>
                </a:cxn>
                <a:cxn ang="T9">
                  <a:pos x="T2" y="T3"/>
                </a:cxn>
                <a:cxn ang="T10">
                  <a:pos x="T4" y="T5"/>
                </a:cxn>
                <a:cxn ang="T11">
                  <a:pos x="T6" y="T7"/>
                </a:cxn>
              </a:cxnLst>
              <a:rect l="T12" t="T13" r="T14" b="T15"/>
              <a:pathLst>
                <a:path w="3386" h="3386" fill="none">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2170"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lIns="121898" tIns="121898" rIns="121898" bIns="121898" anchor="ctr"/>
            <a:lstStyle/>
            <a:p>
              <a:endParaRPr lang="it-IT"/>
            </a:p>
          </p:txBody>
        </p:sp>
        <p:sp>
          <p:nvSpPr>
            <p:cNvPr id="134188" name="Shape 635">
              <a:extLst>
                <a:ext uri="{FF2B5EF4-FFF2-40B4-BE49-F238E27FC236}">
                  <a16:creationId xmlns:a16="http://schemas.microsoft.com/office/drawing/2014/main" id="{6DFB98EF-588A-F445-9F7A-F6C2389EE4E1}"/>
                </a:ext>
              </a:extLst>
            </p:cNvPr>
            <p:cNvSpPr>
              <a:spLocks/>
            </p:cNvSpPr>
            <p:nvPr/>
          </p:nvSpPr>
          <p:spPr bwMode="auto">
            <a:xfrm>
              <a:off x="5611809" y="1493836"/>
              <a:ext cx="184151" cy="184151"/>
            </a:xfrm>
            <a:custGeom>
              <a:avLst/>
              <a:gdLst>
                <a:gd name="T0" fmla="*/ 2328146 w 7283"/>
                <a:gd name="T1" fmla="*/ 0 h 7283"/>
                <a:gd name="T2" fmla="*/ 4656267 w 7283"/>
                <a:gd name="T3" fmla="*/ 2328146 h 7283"/>
                <a:gd name="T4" fmla="*/ 2328146 w 7283"/>
                <a:gd name="T5" fmla="*/ 4656267 h 7283"/>
                <a:gd name="T6" fmla="*/ 0 w 7283"/>
                <a:gd name="T7" fmla="*/ 2328146 h 7283"/>
                <a:gd name="T8" fmla="*/ 17694720 60000 65536"/>
                <a:gd name="T9" fmla="*/ 0 60000 65536"/>
                <a:gd name="T10" fmla="*/ 5898240 60000 65536"/>
                <a:gd name="T11" fmla="*/ 11796480 60000 65536"/>
                <a:gd name="T12" fmla="*/ 0 w 7283"/>
                <a:gd name="T13" fmla="*/ 0 h 7283"/>
                <a:gd name="T14" fmla="*/ 7283 w 7283"/>
                <a:gd name="T15" fmla="*/ 7283 h 7283"/>
              </a:gdLst>
              <a:ahLst/>
              <a:cxnLst>
                <a:cxn ang="T8">
                  <a:pos x="T0" y="T1"/>
                </a:cxn>
                <a:cxn ang="T9">
                  <a:pos x="T2" y="T3"/>
                </a:cxn>
                <a:cxn ang="T10">
                  <a:pos x="T4" y="T5"/>
                </a:cxn>
                <a:cxn ang="T11">
                  <a:pos x="T6" y="T7"/>
                </a:cxn>
              </a:cxnLst>
              <a:rect l="T12" t="T13" r="T14" b="T15"/>
              <a:pathLst>
                <a:path w="7283" h="7283" fill="none">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2170"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lIns="121898" tIns="121898" rIns="121898" bIns="121898" anchor="ctr"/>
            <a:lstStyle/>
            <a:p>
              <a:endParaRPr lang="it-IT"/>
            </a:p>
          </p:txBody>
        </p:sp>
        <p:sp>
          <p:nvSpPr>
            <p:cNvPr id="134189" name="Shape 636">
              <a:extLst>
                <a:ext uri="{FF2B5EF4-FFF2-40B4-BE49-F238E27FC236}">
                  <a16:creationId xmlns:a16="http://schemas.microsoft.com/office/drawing/2014/main" id="{A50D8BBF-2ADB-A24B-A0F0-113963BA335A}"/>
                </a:ext>
              </a:extLst>
            </p:cNvPr>
            <p:cNvSpPr>
              <a:spLocks/>
            </p:cNvSpPr>
            <p:nvPr/>
          </p:nvSpPr>
          <p:spPr bwMode="auto">
            <a:xfrm>
              <a:off x="5524503" y="1720845"/>
              <a:ext cx="74615" cy="71442"/>
            </a:xfrm>
            <a:custGeom>
              <a:avLst/>
              <a:gdLst>
                <a:gd name="T0" fmla="*/ 928841 w 2997"/>
                <a:gd name="T1" fmla="*/ 0 h 2827"/>
                <a:gd name="T2" fmla="*/ 1857657 w 2997"/>
                <a:gd name="T3" fmla="*/ 902717 h 2827"/>
                <a:gd name="T4" fmla="*/ 928841 w 2997"/>
                <a:gd name="T5" fmla="*/ 1805433 h 2827"/>
                <a:gd name="T6" fmla="*/ 0 w 2997"/>
                <a:gd name="T7" fmla="*/ 902717 h 2827"/>
                <a:gd name="T8" fmla="*/ 17694720 60000 65536"/>
                <a:gd name="T9" fmla="*/ 0 60000 65536"/>
                <a:gd name="T10" fmla="*/ 5898240 60000 65536"/>
                <a:gd name="T11" fmla="*/ 11796480 60000 65536"/>
                <a:gd name="T12" fmla="*/ 0 w 2997"/>
                <a:gd name="T13" fmla="*/ 0 h 2827"/>
                <a:gd name="T14" fmla="*/ 2997 w 2997"/>
                <a:gd name="T15" fmla="*/ 2827 h 2827"/>
              </a:gdLst>
              <a:ahLst/>
              <a:cxnLst>
                <a:cxn ang="T8">
                  <a:pos x="T0" y="T1"/>
                </a:cxn>
                <a:cxn ang="T9">
                  <a:pos x="T2" y="T3"/>
                </a:cxn>
                <a:cxn ang="T10">
                  <a:pos x="T4" y="T5"/>
                </a:cxn>
                <a:cxn ang="T11">
                  <a:pos x="T6" y="T7"/>
                </a:cxn>
              </a:cxnLst>
              <a:rect l="T12" t="T13" r="T14" b="T15"/>
              <a:pathLst>
                <a:path w="2997" h="2827" fill="none">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2170"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lIns="121898" tIns="121898" rIns="121898" bIns="121898" anchor="ctr"/>
            <a:lstStyle/>
            <a:p>
              <a:endParaRPr lang="it-IT"/>
            </a:p>
          </p:txBody>
        </p:sp>
        <p:sp>
          <p:nvSpPr>
            <p:cNvPr id="134190" name="Shape 637">
              <a:extLst>
                <a:ext uri="{FF2B5EF4-FFF2-40B4-BE49-F238E27FC236}">
                  <a16:creationId xmlns:a16="http://schemas.microsoft.com/office/drawing/2014/main" id="{67C9F693-93E7-F144-8CDD-19D20092C425}"/>
                </a:ext>
              </a:extLst>
            </p:cNvPr>
            <p:cNvSpPr>
              <a:spLocks/>
            </p:cNvSpPr>
            <p:nvPr/>
          </p:nvSpPr>
          <p:spPr bwMode="auto">
            <a:xfrm>
              <a:off x="5808661" y="1720845"/>
              <a:ext cx="74615" cy="71442"/>
            </a:xfrm>
            <a:custGeom>
              <a:avLst/>
              <a:gdLst>
                <a:gd name="T0" fmla="*/ 936339 w 2973"/>
                <a:gd name="T1" fmla="*/ 0 h 2827"/>
                <a:gd name="T2" fmla="*/ 1872653 w 2973"/>
                <a:gd name="T3" fmla="*/ 902717 h 2827"/>
                <a:gd name="T4" fmla="*/ 936339 w 2973"/>
                <a:gd name="T5" fmla="*/ 1805433 h 2827"/>
                <a:gd name="T6" fmla="*/ 0 w 2973"/>
                <a:gd name="T7" fmla="*/ 902717 h 2827"/>
                <a:gd name="T8" fmla="*/ 17694720 60000 65536"/>
                <a:gd name="T9" fmla="*/ 0 60000 65536"/>
                <a:gd name="T10" fmla="*/ 5898240 60000 65536"/>
                <a:gd name="T11" fmla="*/ 11796480 60000 65536"/>
                <a:gd name="T12" fmla="*/ 0 w 2973"/>
                <a:gd name="T13" fmla="*/ 0 h 2827"/>
                <a:gd name="T14" fmla="*/ 2973 w 2973"/>
                <a:gd name="T15" fmla="*/ 2827 h 2827"/>
              </a:gdLst>
              <a:ahLst/>
              <a:cxnLst>
                <a:cxn ang="T8">
                  <a:pos x="T0" y="T1"/>
                </a:cxn>
                <a:cxn ang="T9">
                  <a:pos x="T2" y="T3"/>
                </a:cxn>
                <a:cxn ang="T10">
                  <a:pos x="T4" y="T5"/>
                </a:cxn>
                <a:cxn ang="T11">
                  <a:pos x="T6" y="T7"/>
                </a:cxn>
              </a:cxnLst>
              <a:rect l="T12" t="T13" r="T14" b="T15"/>
              <a:pathLst>
                <a:path w="2973" h="2827" fill="none">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0"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lIns="121898" tIns="121898" rIns="121898" bIns="121898" anchor="ctr"/>
            <a:lstStyle/>
            <a:p>
              <a:endParaRPr lang="it-IT"/>
            </a:p>
          </p:txBody>
        </p:sp>
        <p:sp>
          <p:nvSpPr>
            <p:cNvPr id="134191" name="Shape 638">
              <a:extLst>
                <a:ext uri="{FF2B5EF4-FFF2-40B4-BE49-F238E27FC236}">
                  <a16:creationId xmlns:a16="http://schemas.microsoft.com/office/drawing/2014/main" id="{B3CFAF5B-9166-324E-B6FE-1F7A2CB7BA79}"/>
                </a:ext>
              </a:extLst>
            </p:cNvPr>
            <p:cNvSpPr>
              <a:spLocks/>
            </p:cNvSpPr>
            <p:nvPr/>
          </p:nvSpPr>
          <p:spPr bwMode="auto">
            <a:xfrm>
              <a:off x="5691189" y="1339852"/>
              <a:ext cx="254002" cy="257175"/>
            </a:xfrm>
            <a:custGeom>
              <a:avLst/>
              <a:gdLst>
                <a:gd name="T0" fmla="*/ 3214600 w 10035"/>
                <a:gd name="T1" fmla="*/ 0 h 10206"/>
                <a:gd name="T2" fmla="*/ 6429199 w 10035"/>
                <a:gd name="T3" fmla="*/ 3240213 h 10206"/>
                <a:gd name="T4" fmla="*/ 3214600 w 10035"/>
                <a:gd name="T5" fmla="*/ 6480402 h 10206"/>
                <a:gd name="T6" fmla="*/ 0 w 10035"/>
                <a:gd name="T7" fmla="*/ 3240213 h 10206"/>
                <a:gd name="T8" fmla="*/ 17694720 60000 65536"/>
                <a:gd name="T9" fmla="*/ 0 60000 65536"/>
                <a:gd name="T10" fmla="*/ 5898240 60000 65536"/>
                <a:gd name="T11" fmla="*/ 11796480 60000 65536"/>
                <a:gd name="T12" fmla="*/ 0 w 10035"/>
                <a:gd name="T13" fmla="*/ 0 h 10206"/>
                <a:gd name="T14" fmla="*/ 10035 w 10035"/>
                <a:gd name="T15" fmla="*/ 10206 h 10206"/>
              </a:gdLst>
              <a:ahLst/>
              <a:cxnLst>
                <a:cxn ang="T8">
                  <a:pos x="T0" y="T1"/>
                </a:cxn>
                <a:cxn ang="T9">
                  <a:pos x="T2" y="T3"/>
                </a:cxn>
                <a:cxn ang="T10">
                  <a:pos x="T4" y="T5"/>
                </a:cxn>
                <a:cxn ang="T11">
                  <a:pos x="T6" y="T7"/>
                </a:cxn>
              </a:cxnLst>
              <a:rect l="T12" t="T13" r="T14" b="T15"/>
              <a:pathLst>
                <a:path w="10035" h="10206" fill="none">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2170"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lIns="121898" tIns="121898" rIns="121898" bIns="121898" anchor="ctr"/>
            <a:lstStyle/>
            <a:p>
              <a:endParaRPr lang="it-IT"/>
            </a:p>
          </p:txBody>
        </p:sp>
      </p:grpSp>
      <p:grpSp>
        <p:nvGrpSpPr>
          <p:cNvPr id="134150" name="Gruppo 54">
            <a:extLst>
              <a:ext uri="{FF2B5EF4-FFF2-40B4-BE49-F238E27FC236}">
                <a16:creationId xmlns:a16="http://schemas.microsoft.com/office/drawing/2014/main" id="{3496E224-D2C0-AA4F-A72E-AD60FB26944D}"/>
              </a:ext>
            </a:extLst>
          </p:cNvPr>
          <p:cNvGrpSpPr>
            <a:grpSpLocks/>
          </p:cNvGrpSpPr>
          <p:nvPr/>
        </p:nvGrpSpPr>
        <p:grpSpPr bwMode="auto">
          <a:xfrm>
            <a:off x="2473527" y="3576211"/>
            <a:ext cx="1849437" cy="1891471"/>
            <a:chOff x="877888" y="3530598"/>
            <a:chExt cx="1849427" cy="1891469"/>
          </a:xfrm>
        </p:grpSpPr>
        <p:sp>
          <p:nvSpPr>
            <p:cNvPr id="134183" name="CasellaDiTesto 46">
              <a:extLst>
                <a:ext uri="{FF2B5EF4-FFF2-40B4-BE49-F238E27FC236}">
                  <a16:creationId xmlns:a16="http://schemas.microsoft.com/office/drawing/2014/main" id="{6FF561A7-A22C-2446-8125-34A6E0F15CC5}"/>
                </a:ext>
              </a:extLst>
            </p:cNvPr>
            <p:cNvSpPr txBox="1">
              <a:spLocks noChangeArrowheads="1"/>
            </p:cNvSpPr>
            <p:nvPr/>
          </p:nvSpPr>
          <p:spPr bwMode="auto">
            <a:xfrm>
              <a:off x="892170" y="4221739"/>
              <a:ext cx="183514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a:r>
                <a:rPr lang="it-IT" altLang="it-IT" sz="1200" dirty="0">
                  <a:solidFill>
                    <a:srgbClr val="000000"/>
                  </a:solidFill>
                  <a:latin typeface="+mn-lt"/>
                  <a:ea typeface="ＭＳ Ｐゴシック" panose="020B0600070205080204" pitchFamily="34" charset="-128"/>
                  <a:cs typeface="Calibri" panose="020F0502020204030204" pitchFamily="34" charset="0"/>
                </a:rPr>
                <a:t>Equilibrio tra Appropriatezza Prescrittiva e Sostenibilità economica nell’uso dei farmaci</a:t>
              </a:r>
            </a:p>
          </p:txBody>
        </p:sp>
        <p:sp>
          <p:nvSpPr>
            <p:cNvPr id="134184" name="CasellaDiTesto 55">
              <a:extLst>
                <a:ext uri="{FF2B5EF4-FFF2-40B4-BE49-F238E27FC236}">
                  <a16:creationId xmlns:a16="http://schemas.microsoft.com/office/drawing/2014/main" id="{EB7C08BE-BAEC-F145-85FC-C1A357EBEC84}"/>
                </a:ext>
              </a:extLst>
            </p:cNvPr>
            <p:cNvSpPr txBox="1">
              <a:spLocks noChangeArrowheads="1"/>
            </p:cNvSpPr>
            <p:nvPr/>
          </p:nvSpPr>
          <p:spPr bwMode="auto">
            <a:xfrm>
              <a:off x="877888" y="3530598"/>
              <a:ext cx="1835145"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a:r>
                <a:rPr lang="it-IT" altLang="it-IT" sz="1200" b="1">
                  <a:solidFill>
                    <a:srgbClr val="92D050"/>
                  </a:solidFill>
                  <a:latin typeface="+mn-lt"/>
                  <a:ea typeface="ＭＳ Ｐゴシック" panose="020B0600070205080204" pitchFamily="34" charset="-128"/>
                  <a:cs typeface="Calibri" panose="020F0502020204030204" pitchFamily="34" charset="0"/>
                </a:rPr>
                <a:t>Indicatori di Appropriatezza e Aderenza</a:t>
              </a:r>
            </a:p>
          </p:txBody>
        </p:sp>
      </p:grpSp>
      <p:cxnSp>
        <p:nvCxnSpPr>
          <p:cNvPr id="134151" name="Connettore diritto 56">
            <a:extLst>
              <a:ext uri="{FF2B5EF4-FFF2-40B4-BE49-F238E27FC236}">
                <a16:creationId xmlns:a16="http://schemas.microsoft.com/office/drawing/2014/main" id="{D85FD890-29AB-1544-8B47-EA51D4B6C590}"/>
              </a:ext>
            </a:extLst>
          </p:cNvPr>
          <p:cNvCxnSpPr>
            <a:cxnSpLocks noChangeShapeType="1"/>
            <a:stCxn id="134167" idx="1"/>
          </p:cNvCxnSpPr>
          <p:nvPr/>
        </p:nvCxnSpPr>
        <p:spPr bwMode="auto">
          <a:xfrm flipV="1">
            <a:off x="4394201" y="3871913"/>
            <a:ext cx="1008063" cy="0"/>
          </a:xfrm>
          <a:prstGeom prst="straightConnector1">
            <a:avLst/>
          </a:prstGeom>
          <a:noFill/>
          <a:ln w="9528">
            <a:solidFill>
              <a:srgbClr val="92D050"/>
            </a:solidFill>
            <a:miter lim="800000"/>
            <a:headEnd/>
            <a:tailEnd type="arrow" w="med" len="med"/>
          </a:ln>
          <a:extLst>
            <a:ext uri="{909E8E84-426E-40DD-AFC4-6F175D3DCCD1}">
              <a14:hiddenFill xmlns:a14="http://schemas.microsoft.com/office/drawing/2010/main">
                <a:noFill/>
              </a14:hiddenFill>
            </a:ext>
          </a:extLst>
        </p:spPr>
      </p:cxnSp>
      <p:grpSp>
        <p:nvGrpSpPr>
          <p:cNvPr id="134152" name="Gruppo 58">
            <a:extLst>
              <a:ext uri="{FF2B5EF4-FFF2-40B4-BE49-F238E27FC236}">
                <a16:creationId xmlns:a16="http://schemas.microsoft.com/office/drawing/2014/main" id="{096A770B-4448-6E40-9205-4D898EAD95BC}"/>
              </a:ext>
            </a:extLst>
          </p:cNvPr>
          <p:cNvGrpSpPr>
            <a:grpSpLocks/>
          </p:cNvGrpSpPr>
          <p:nvPr/>
        </p:nvGrpSpPr>
        <p:grpSpPr bwMode="auto">
          <a:xfrm>
            <a:off x="2359822" y="1390318"/>
            <a:ext cx="1749425" cy="1838091"/>
            <a:chOff x="584201" y="1746247"/>
            <a:chExt cx="1749420" cy="1838094"/>
          </a:xfrm>
        </p:grpSpPr>
        <p:sp>
          <p:nvSpPr>
            <p:cNvPr id="134181" name="CasellaDiTesto 45">
              <a:extLst>
                <a:ext uri="{FF2B5EF4-FFF2-40B4-BE49-F238E27FC236}">
                  <a16:creationId xmlns:a16="http://schemas.microsoft.com/office/drawing/2014/main" id="{DCD2553C-54FA-F147-99ED-C7C56E78BCBA}"/>
                </a:ext>
              </a:extLst>
            </p:cNvPr>
            <p:cNvSpPr txBox="1">
              <a:spLocks noChangeArrowheads="1"/>
            </p:cNvSpPr>
            <p:nvPr/>
          </p:nvSpPr>
          <p:spPr bwMode="auto">
            <a:xfrm>
              <a:off x="999027" y="1746247"/>
              <a:ext cx="10502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a:r>
                <a:rPr lang="it-IT" altLang="it-IT" sz="1200" b="1" dirty="0">
                  <a:solidFill>
                    <a:srgbClr val="0070C0"/>
                  </a:solidFill>
                  <a:latin typeface="+mn-lt"/>
                  <a:ea typeface="ＭＳ Ｐゴシック" panose="020B0600070205080204" pitchFamily="34" charset="-128"/>
                  <a:cs typeface="Calibri" panose="020F0502020204030204" pitchFamily="34" charset="0"/>
                </a:rPr>
                <a:t>Pro - capite</a:t>
              </a:r>
            </a:p>
          </p:txBody>
        </p:sp>
        <p:sp>
          <p:nvSpPr>
            <p:cNvPr id="134182" name="Rettangolo 59">
              <a:extLst>
                <a:ext uri="{FF2B5EF4-FFF2-40B4-BE49-F238E27FC236}">
                  <a16:creationId xmlns:a16="http://schemas.microsoft.com/office/drawing/2014/main" id="{04EA201B-2EEE-B34B-BB39-5E8051D3D179}"/>
                </a:ext>
              </a:extLst>
            </p:cNvPr>
            <p:cNvSpPr>
              <a:spLocks noChangeArrowheads="1"/>
            </p:cNvSpPr>
            <p:nvPr/>
          </p:nvSpPr>
          <p:spPr bwMode="auto">
            <a:xfrm>
              <a:off x="584201" y="2014679"/>
              <a:ext cx="1749420" cy="156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a:r>
                <a:rPr lang="it-IT" altLang="it-IT" sz="1200" dirty="0">
                  <a:solidFill>
                    <a:srgbClr val="000000"/>
                  </a:solidFill>
                  <a:latin typeface="+mn-lt"/>
                  <a:ea typeface="ＭＳ Ｐゴシック" panose="020B0600070205080204" pitchFamily="34" charset="-128"/>
                  <a:cs typeface="Calibri" panose="020F0502020204030204" pitchFamily="34" charset="0"/>
                </a:rPr>
                <a:t>Analisi dei decreti regionali ed identificazione degli obiettivi per correlazione con soluzioni  da applicare sul territorio</a:t>
              </a:r>
            </a:p>
          </p:txBody>
        </p:sp>
      </p:grpSp>
      <p:cxnSp>
        <p:nvCxnSpPr>
          <p:cNvPr id="134153" name="Connettore a gomito 66">
            <a:extLst>
              <a:ext uri="{FF2B5EF4-FFF2-40B4-BE49-F238E27FC236}">
                <a16:creationId xmlns:a16="http://schemas.microsoft.com/office/drawing/2014/main" id="{9C13CCA1-7123-1C46-99D3-0EBF190BA808}"/>
              </a:ext>
            </a:extLst>
          </p:cNvPr>
          <p:cNvCxnSpPr>
            <a:cxnSpLocks noChangeShapeType="1"/>
            <a:stCxn id="134173" idx="1"/>
          </p:cNvCxnSpPr>
          <p:nvPr/>
        </p:nvCxnSpPr>
        <p:spPr bwMode="auto">
          <a:xfrm>
            <a:off x="4398963" y="2435225"/>
            <a:ext cx="684212" cy="895350"/>
          </a:xfrm>
          <a:prstGeom prst="bentConnector2">
            <a:avLst/>
          </a:prstGeom>
          <a:noFill/>
          <a:ln w="9528">
            <a:solidFill>
              <a:srgbClr val="0070C0"/>
            </a:solidFill>
            <a:miter lim="800000"/>
            <a:headEnd/>
            <a:tailEnd type="arrow" w="med" len="med"/>
          </a:ln>
          <a:extLst>
            <a:ext uri="{909E8E84-426E-40DD-AFC4-6F175D3DCCD1}">
              <a14:hiddenFill xmlns:a14="http://schemas.microsoft.com/office/drawing/2010/main">
                <a:noFill/>
              </a14:hiddenFill>
            </a:ext>
          </a:extLst>
        </p:spPr>
      </p:cxnSp>
      <p:grpSp>
        <p:nvGrpSpPr>
          <p:cNvPr id="134154" name="Gruppo 62">
            <a:extLst>
              <a:ext uri="{FF2B5EF4-FFF2-40B4-BE49-F238E27FC236}">
                <a16:creationId xmlns:a16="http://schemas.microsoft.com/office/drawing/2014/main" id="{3A8B76C0-57A5-F346-9868-A8495D0B827E}"/>
              </a:ext>
            </a:extLst>
          </p:cNvPr>
          <p:cNvGrpSpPr>
            <a:grpSpLocks/>
          </p:cNvGrpSpPr>
          <p:nvPr/>
        </p:nvGrpSpPr>
        <p:grpSpPr bwMode="auto">
          <a:xfrm>
            <a:off x="7999314" y="3744321"/>
            <a:ext cx="1935162" cy="1470025"/>
            <a:chOff x="6808786" y="3241676"/>
            <a:chExt cx="1935163" cy="1470025"/>
          </a:xfrm>
        </p:grpSpPr>
        <p:sp>
          <p:nvSpPr>
            <p:cNvPr id="134179" name="CasellaDiTesto 75">
              <a:extLst>
                <a:ext uri="{FF2B5EF4-FFF2-40B4-BE49-F238E27FC236}">
                  <a16:creationId xmlns:a16="http://schemas.microsoft.com/office/drawing/2014/main" id="{3A282027-A360-1247-A926-CAD87A8ACE98}"/>
                </a:ext>
              </a:extLst>
            </p:cNvPr>
            <p:cNvSpPr txBox="1">
              <a:spLocks noChangeArrowheads="1"/>
            </p:cNvSpPr>
            <p:nvPr/>
          </p:nvSpPr>
          <p:spPr bwMode="auto">
            <a:xfrm>
              <a:off x="6907213" y="3510701"/>
              <a:ext cx="1836736" cy="120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a:r>
                <a:rPr lang="it-IT" altLang="it-IT" sz="1200" dirty="0">
                  <a:solidFill>
                    <a:srgbClr val="000000"/>
                  </a:solidFill>
                  <a:latin typeface="+mn-lt"/>
                  <a:ea typeface="ＭＳ Ｐゴシック" panose="020B0600070205080204" pitchFamily="34" charset="-128"/>
                  <a:cs typeface="Calibri" panose="020F0502020204030204" pitchFamily="34" charset="0"/>
                </a:rPr>
                <a:t>Legittimazione del Modello (Delibera/Decreto)</a:t>
              </a:r>
            </a:p>
            <a:p>
              <a:pPr algn="r" eaLnBrk="1"/>
              <a:r>
                <a:rPr lang="it-IT" altLang="it-IT" sz="1200" dirty="0">
                  <a:solidFill>
                    <a:srgbClr val="000000"/>
                  </a:solidFill>
                  <a:latin typeface="+mn-lt"/>
                  <a:ea typeface="ＭＳ Ｐゴシック" panose="020B0600070205080204" pitchFamily="34" charset="-128"/>
                  <a:cs typeface="Calibri" panose="020F0502020204030204" pitchFamily="34" charset="0"/>
                </a:rPr>
                <a:t>Inserimento indicatori di monitoraggio in piani aziendali</a:t>
              </a:r>
            </a:p>
          </p:txBody>
        </p:sp>
        <p:sp>
          <p:nvSpPr>
            <p:cNvPr id="134180" name="CasellaDiTesto 76">
              <a:extLst>
                <a:ext uri="{FF2B5EF4-FFF2-40B4-BE49-F238E27FC236}">
                  <a16:creationId xmlns:a16="http://schemas.microsoft.com/office/drawing/2014/main" id="{249DD747-6B4A-C342-875F-8851A85241F3}"/>
                </a:ext>
              </a:extLst>
            </p:cNvPr>
            <p:cNvSpPr txBox="1">
              <a:spLocks noChangeArrowheads="1"/>
            </p:cNvSpPr>
            <p:nvPr/>
          </p:nvSpPr>
          <p:spPr bwMode="auto">
            <a:xfrm>
              <a:off x="6808786" y="3241676"/>
              <a:ext cx="1836736" cy="27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a:r>
                <a:rPr lang="it-IT" altLang="it-IT" sz="1200" b="1">
                  <a:solidFill>
                    <a:srgbClr val="A8291C"/>
                  </a:solidFill>
                  <a:latin typeface="+mn-lt"/>
                  <a:ea typeface="ＭＳ Ｐゴシック" panose="020B0600070205080204" pitchFamily="34" charset="-128"/>
                  <a:cs typeface="Calibri" panose="020F0502020204030204" pitchFamily="34" charset="0"/>
                </a:rPr>
                <a:t>Legittimazione</a:t>
              </a:r>
            </a:p>
          </p:txBody>
        </p:sp>
      </p:grpSp>
      <p:cxnSp>
        <p:nvCxnSpPr>
          <p:cNvPr id="134155" name="Connettore diritto 77">
            <a:extLst>
              <a:ext uri="{FF2B5EF4-FFF2-40B4-BE49-F238E27FC236}">
                <a16:creationId xmlns:a16="http://schemas.microsoft.com/office/drawing/2014/main" id="{3E57DEA8-9DDA-5D4F-9ECE-F6FAC73E6E83}"/>
              </a:ext>
            </a:extLst>
          </p:cNvPr>
          <p:cNvCxnSpPr>
            <a:cxnSpLocks noChangeShapeType="1"/>
            <a:stCxn id="134175" idx="0"/>
          </p:cNvCxnSpPr>
          <p:nvPr/>
        </p:nvCxnSpPr>
        <p:spPr bwMode="auto">
          <a:xfrm flipH="1" flipV="1">
            <a:off x="6175375" y="4195763"/>
            <a:ext cx="1588" cy="487362"/>
          </a:xfrm>
          <a:prstGeom prst="straightConnector1">
            <a:avLst/>
          </a:prstGeom>
          <a:noFill/>
          <a:ln w="9528">
            <a:solidFill>
              <a:srgbClr val="3F414A"/>
            </a:solidFill>
            <a:miter lim="800000"/>
            <a:headEnd/>
            <a:tailEnd type="arrow" w="med" len="med"/>
          </a:ln>
          <a:extLst>
            <a:ext uri="{909E8E84-426E-40DD-AFC4-6F175D3DCCD1}">
              <a14:hiddenFill xmlns:a14="http://schemas.microsoft.com/office/drawing/2010/main">
                <a:noFill/>
              </a14:hiddenFill>
            </a:ext>
          </a:extLst>
        </p:spPr>
      </p:cxnSp>
      <p:grpSp>
        <p:nvGrpSpPr>
          <p:cNvPr id="134156" name="Gruppo 66">
            <a:extLst>
              <a:ext uri="{FF2B5EF4-FFF2-40B4-BE49-F238E27FC236}">
                <a16:creationId xmlns:a16="http://schemas.microsoft.com/office/drawing/2014/main" id="{8A1BB62F-F6B3-7C41-A787-CFA7C76E09A8}"/>
              </a:ext>
            </a:extLst>
          </p:cNvPr>
          <p:cNvGrpSpPr>
            <a:grpSpLocks/>
          </p:cNvGrpSpPr>
          <p:nvPr/>
        </p:nvGrpSpPr>
        <p:grpSpPr bwMode="auto">
          <a:xfrm>
            <a:off x="4904729" y="5214346"/>
            <a:ext cx="1916113" cy="1112476"/>
            <a:chOff x="4810128" y="4521195"/>
            <a:chExt cx="1916116" cy="1112481"/>
          </a:xfrm>
        </p:grpSpPr>
        <p:sp>
          <p:nvSpPr>
            <p:cNvPr id="134177" name="CasellaDiTesto 72">
              <a:extLst>
                <a:ext uri="{FF2B5EF4-FFF2-40B4-BE49-F238E27FC236}">
                  <a16:creationId xmlns:a16="http://schemas.microsoft.com/office/drawing/2014/main" id="{B73AB754-5D64-D34A-AD9F-527D8836DD5B}"/>
                </a:ext>
              </a:extLst>
            </p:cNvPr>
            <p:cNvSpPr txBox="1">
              <a:spLocks noChangeArrowheads="1"/>
            </p:cNvSpPr>
            <p:nvPr/>
          </p:nvSpPr>
          <p:spPr bwMode="auto">
            <a:xfrm>
              <a:off x="4810128" y="4521195"/>
              <a:ext cx="1835155" cy="27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a:r>
                <a:rPr lang="it-IT" altLang="it-IT" sz="1200" b="1">
                  <a:solidFill>
                    <a:srgbClr val="7030A0"/>
                  </a:solidFill>
                  <a:latin typeface="+mn-lt"/>
                  <a:ea typeface="ＭＳ Ｐゴシック" panose="020B0600070205080204" pitchFamily="34" charset="-128"/>
                  <a:cs typeface="Calibri" panose="020F0502020204030204" pitchFamily="34" charset="0"/>
                </a:rPr>
                <a:t>Concertazione</a:t>
              </a:r>
            </a:p>
          </p:txBody>
        </p:sp>
        <p:sp>
          <p:nvSpPr>
            <p:cNvPr id="134178" name="CasellaDiTesto 81">
              <a:extLst>
                <a:ext uri="{FF2B5EF4-FFF2-40B4-BE49-F238E27FC236}">
                  <a16:creationId xmlns:a16="http://schemas.microsoft.com/office/drawing/2014/main" id="{07C87BF2-46CC-B144-9D8C-159B6F4916E0}"/>
                </a:ext>
              </a:extLst>
            </p:cNvPr>
            <p:cNvSpPr txBox="1">
              <a:spLocks noChangeArrowheads="1"/>
            </p:cNvSpPr>
            <p:nvPr/>
          </p:nvSpPr>
          <p:spPr bwMode="auto">
            <a:xfrm>
              <a:off x="4891089" y="4802675"/>
              <a:ext cx="1835155" cy="83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a:r>
                <a:rPr lang="it-IT" altLang="it-IT" sz="1200" dirty="0">
                  <a:solidFill>
                    <a:srgbClr val="000000"/>
                  </a:solidFill>
                  <a:latin typeface="+mn-lt"/>
                  <a:ea typeface="ＭＳ Ｐゴシック" panose="020B0600070205080204" pitchFamily="34" charset="-128"/>
                  <a:cs typeface="Calibri" panose="020F0502020204030204" pitchFamily="34" charset="0"/>
                </a:rPr>
                <a:t>Gruppi di Lavoro per la definizione degli strumenti e modalità di applicazione.</a:t>
              </a:r>
            </a:p>
          </p:txBody>
        </p:sp>
      </p:grpSp>
      <p:cxnSp>
        <p:nvCxnSpPr>
          <p:cNvPr id="134157" name="Connettore diritto 84">
            <a:extLst>
              <a:ext uri="{FF2B5EF4-FFF2-40B4-BE49-F238E27FC236}">
                <a16:creationId xmlns:a16="http://schemas.microsoft.com/office/drawing/2014/main" id="{BB388A93-8EE0-C643-BF3E-A18E17BB20B2}"/>
              </a:ext>
            </a:extLst>
          </p:cNvPr>
          <p:cNvCxnSpPr>
            <a:cxnSpLocks noChangeShapeType="1"/>
            <a:stCxn id="134171" idx="3"/>
          </p:cNvCxnSpPr>
          <p:nvPr/>
        </p:nvCxnSpPr>
        <p:spPr bwMode="auto">
          <a:xfrm flipH="1" flipV="1">
            <a:off x="7011988" y="3871913"/>
            <a:ext cx="963612" cy="0"/>
          </a:xfrm>
          <a:prstGeom prst="straightConnector1">
            <a:avLst/>
          </a:prstGeom>
          <a:noFill/>
          <a:ln w="9528">
            <a:solidFill>
              <a:srgbClr val="A8291C"/>
            </a:solidFill>
            <a:miter lim="800000"/>
            <a:headEnd/>
            <a:tailEnd type="arrow" w="med" len="med"/>
          </a:ln>
          <a:extLst>
            <a:ext uri="{909E8E84-426E-40DD-AFC4-6F175D3DCCD1}">
              <a14:hiddenFill xmlns:a14="http://schemas.microsoft.com/office/drawing/2010/main">
                <a:noFill/>
              </a14:hiddenFill>
            </a:ext>
          </a:extLst>
        </p:spPr>
      </p:cxnSp>
      <p:cxnSp>
        <p:nvCxnSpPr>
          <p:cNvPr id="134158" name="Connettore diritto 93">
            <a:extLst>
              <a:ext uri="{FF2B5EF4-FFF2-40B4-BE49-F238E27FC236}">
                <a16:creationId xmlns:a16="http://schemas.microsoft.com/office/drawing/2014/main" id="{629A6CC7-4921-FF4E-8E48-53828617D3C2}"/>
              </a:ext>
            </a:extLst>
          </p:cNvPr>
          <p:cNvCxnSpPr>
            <a:cxnSpLocks noChangeShapeType="1"/>
            <a:stCxn id="134165" idx="3"/>
          </p:cNvCxnSpPr>
          <p:nvPr/>
        </p:nvCxnSpPr>
        <p:spPr bwMode="auto">
          <a:xfrm flipH="1">
            <a:off x="7281864" y="2460625"/>
            <a:ext cx="693737" cy="0"/>
          </a:xfrm>
          <a:prstGeom prst="straightConnector1">
            <a:avLst/>
          </a:prstGeom>
          <a:noFill/>
          <a:ln w="9528">
            <a:solidFill>
              <a:srgbClr val="F39901"/>
            </a:solidFill>
            <a:miter lim="800000"/>
            <a:headEnd/>
            <a:tailEnd type="arrow" w="med" len="med"/>
          </a:ln>
          <a:extLst>
            <a:ext uri="{909E8E84-426E-40DD-AFC4-6F175D3DCCD1}">
              <a14:hiddenFill xmlns:a14="http://schemas.microsoft.com/office/drawing/2010/main">
                <a:noFill/>
              </a14:hiddenFill>
            </a:ext>
          </a:extLst>
        </p:spPr>
      </p:cxnSp>
      <p:grpSp>
        <p:nvGrpSpPr>
          <p:cNvPr id="134159" name="Gruppo 71">
            <a:extLst>
              <a:ext uri="{FF2B5EF4-FFF2-40B4-BE49-F238E27FC236}">
                <a16:creationId xmlns:a16="http://schemas.microsoft.com/office/drawing/2014/main" id="{E4328375-DE3D-084D-A495-B45E02A24171}"/>
              </a:ext>
            </a:extLst>
          </p:cNvPr>
          <p:cNvGrpSpPr>
            <a:grpSpLocks/>
          </p:cNvGrpSpPr>
          <p:nvPr/>
        </p:nvGrpSpPr>
        <p:grpSpPr bwMode="auto">
          <a:xfrm>
            <a:off x="5934076" y="4683125"/>
            <a:ext cx="485775" cy="488950"/>
            <a:chOff x="4410078" y="4683127"/>
            <a:chExt cx="485775" cy="488947"/>
          </a:xfrm>
        </p:grpSpPr>
        <p:sp>
          <p:nvSpPr>
            <p:cNvPr id="134175" name="Ovale 72">
              <a:extLst>
                <a:ext uri="{FF2B5EF4-FFF2-40B4-BE49-F238E27FC236}">
                  <a16:creationId xmlns:a16="http://schemas.microsoft.com/office/drawing/2014/main" id="{7EC59463-DD3A-E043-9D66-6C6942533861}"/>
                </a:ext>
              </a:extLst>
            </p:cNvPr>
            <p:cNvSpPr>
              <a:spLocks/>
            </p:cNvSpPr>
            <p:nvPr/>
          </p:nvSpPr>
          <p:spPr bwMode="auto">
            <a:xfrm>
              <a:off x="4410078" y="4683127"/>
              <a:ext cx="485775" cy="488947"/>
            </a:xfrm>
            <a:custGeom>
              <a:avLst/>
              <a:gdLst>
                <a:gd name="T0" fmla="*/ 242888 w 485775"/>
                <a:gd name="T1" fmla="*/ 0 h 488947"/>
                <a:gd name="T2" fmla="*/ 485775 w 485775"/>
                <a:gd name="T3" fmla="*/ 244474 h 488947"/>
                <a:gd name="T4" fmla="*/ 242888 w 485775"/>
                <a:gd name="T5" fmla="*/ 488947 h 488947"/>
                <a:gd name="T6" fmla="*/ 0 w 485775"/>
                <a:gd name="T7" fmla="*/ 244474 h 488947"/>
                <a:gd name="T8" fmla="*/ 71140 w 485775"/>
                <a:gd name="T9" fmla="*/ 71605 h 488947"/>
                <a:gd name="T10" fmla="*/ 71140 w 485775"/>
                <a:gd name="T11" fmla="*/ 417342 h 488947"/>
                <a:gd name="T12" fmla="*/ 414635 w 485775"/>
                <a:gd name="T13" fmla="*/ 417342 h 488947"/>
                <a:gd name="T14" fmla="*/ 414635 w 485775"/>
                <a:gd name="T15" fmla="*/ 71605 h 488947"/>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71140 w 485775"/>
                <a:gd name="T25" fmla="*/ 71605 h 488947"/>
                <a:gd name="T26" fmla="*/ 414635 w 485775"/>
                <a:gd name="T27" fmla="*/ 417342 h 4889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5775" h="488947">
                  <a:moveTo>
                    <a:pt x="0" y="244474"/>
                  </a:moveTo>
                  <a:lnTo>
                    <a:pt x="0" y="244474"/>
                  </a:lnTo>
                  <a:cubicBezTo>
                    <a:pt x="0" y="379493"/>
                    <a:pt x="108744" y="488948"/>
                    <a:pt x="242888" y="488948"/>
                  </a:cubicBezTo>
                  <a:cubicBezTo>
                    <a:pt x="377031" y="488948"/>
                    <a:pt x="485776" y="379493"/>
                    <a:pt x="485776" y="244474"/>
                  </a:cubicBezTo>
                  <a:cubicBezTo>
                    <a:pt x="485776" y="109454"/>
                    <a:pt x="377031" y="0"/>
                    <a:pt x="242888" y="0"/>
                  </a:cubicBezTo>
                  <a:cubicBezTo>
                    <a:pt x="108744" y="0"/>
                    <a:pt x="0" y="109454"/>
                    <a:pt x="0" y="244473"/>
                  </a:cubicBezTo>
                  <a:lnTo>
                    <a:pt x="0" y="244474"/>
                  </a:lnTo>
                  <a:close/>
                </a:path>
              </a:pathLst>
            </a:custGeom>
            <a:solidFill>
              <a:srgbClr val="FFFFFF"/>
            </a:solidFill>
            <a:ln w="25402" cap="flat">
              <a:solidFill>
                <a:srgbClr val="3F414A"/>
              </a:solidFill>
              <a:prstDash val="solid"/>
              <a:miter lim="800000"/>
              <a:headEnd/>
              <a:tailEnd/>
            </a:ln>
          </p:spPr>
          <p:txBody>
            <a:bodyPr anchor="ctr" anchorCtr="1"/>
            <a:lstStyle/>
            <a:p>
              <a:endParaRPr lang="it-IT"/>
            </a:p>
          </p:txBody>
        </p:sp>
        <p:pic>
          <p:nvPicPr>
            <p:cNvPr id="134176" name="Immagine 73">
              <a:extLst>
                <a:ext uri="{FF2B5EF4-FFF2-40B4-BE49-F238E27FC236}">
                  <a16:creationId xmlns:a16="http://schemas.microsoft.com/office/drawing/2014/main" id="{5BB70756-AC36-5546-8BEA-A1166BA8402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490005" y="4803132"/>
              <a:ext cx="307101" cy="26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4160" name="Gruppo 74">
            <a:extLst>
              <a:ext uri="{FF2B5EF4-FFF2-40B4-BE49-F238E27FC236}">
                <a16:creationId xmlns:a16="http://schemas.microsoft.com/office/drawing/2014/main" id="{42C1F818-1FCF-7C44-9794-C71C82DB5689}"/>
              </a:ext>
            </a:extLst>
          </p:cNvPr>
          <p:cNvGrpSpPr>
            <a:grpSpLocks/>
          </p:cNvGrpSpPr>
          <p:nvPr/>
        </p:nvGrpSpPr>
        <p:grpSpPr bwMode="auto">
          <a:xfrm>
            <a:off x="3911601" y="2190750"/>
            <a:ext cx="487363" cy="488950"/>
            <a:chOff x="2387598" y="2190746"/>
            <a:chExt cx="487366" cy="488947"/>
          </a:xfrm>
        </p:grpSpPr>
        <p:sp>
          <p:nvSpPr>
            <p:cNvPr id="134173" name="Ovale 75">
              <a:extLst>
                <a:ext uri="{FF2B5EF4-FFF2-40B4-BE49-F238E27FC236}">
                  <a16:creationId xmlns:a16="http://schemas.microsoft.com/office/drawing/2014/main" id="{E9A67969-99F6-7A46-B61E-7E9718008897}"/>
                </a:ext>
              </a:extLst>
            </p:cNvPr>
            <p:cNvSpPr>
              <a:spLocks/>
            </p:cNvSpPr>
            <p:nvPr/>
          </p:nvSpPr>
          <p:spPr bwMode="auto">
            <a:xfrm>
              <a:off x="2387598" y="2190746"/>
              <a:ext cx="487366" cy="488947"/>
            </a:xfrm>
            <a:custGeom>
              <a:avLst/>
              <a:gdLst>
                <a:gd name="T0" fmla="*/ 243683 w 487366"/>
                <a:gd name="T1" fmla="*/ 0 h 488947"/>
                <a:gd name="T2" fmla="*/ 487366 w 487366"/>
                <a:gd name="T3" fmla="*/ 244474 h 488947"/>
                <a:gd name="T4" fmla="*/ 243683 w 487366"/>
                <a:gd name="T5" fmla="*/ 488947 h 488947"/>
                <a:gd name="T6" fmla="*/ 0 w 487366"/>
                <a:gd name="T7" fmla="*/ 244474 h 488947"/>
                <a:gd name="T8" fmla="*/ 71373 w 487366"/>
                <a:gd name="T9" fmla="*/ 71605 h 488947"/>
                <a:gd name="T10" fmla="*/ 71373 w 487366"/>
                <a:gd name="T11" fmla="*/ 417342 h 488947"/>
                <a:gd name="T12" fmla="*/ 415993 w 487366"/>
                <a:gd name="T13" fmla="*/ 417342 h 488947"/>
                <a:gd name="T14" fmla="*/ 415993 w 487366"/>
                <a:gd name="T15" fmla="*/ 71605 h 488947"/>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71373 w 487366"/>
                <a:gd name="T25" fmla="*/ 71605 h 488947"/>
                <a:gd name="T26" fmla="*/ 415993 w 487366"/>
                <a:gd name="T27" fmla="*/ 417342 h 4889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7366" h="488947">
                  <a:moveTo>
                    <a:pt x="0" y="244473"/>
                  </a:moveTo>
                  <a:lnTo>
                    <a:pt x="0" y="244473"/>
                  </a:lnTo>
                  <a:cubicBezTo>
                    <a:pt x="0" y="379491"/>
                    <a:pt x="109100" y="488946"/>
                    <a:pt x="243683" y="488946"/>
                  </a:cubicBezTo>
                  <a:cubicBezTo>
                    <a:pt x="378265" y="488946"/>
                    <a:pt x="487366" y="379491"/>
                    <a:pt x="487366" y="244473"/>
                  </a:cubicBezTo>
                  <a:cubicBezTo>
                    <a:pt x="487366" y="109454"/>
                    <a:pt x="378265" y="0"/>
                    <a:pt x="243683" y="0"/>
                  </a:cubicBezTo>
                  <a:cubicBezTo>
                    <a:pt x="109100" y="0"/>
                    <a:pt x="0" y="109454"/>
                    <a:pt x="0" y="244472"/>
                  </a:cubicBezTo>
                  <a:lnTo>
                    <a:pt x="0" y="244473"/>
                  </a:lnTo>
                  <a:close/>
                </a:path>
              </a:pathLst>
            </a:custGeom>
            <a:solidFill>
              <a:srgbClr val="FFFFFF"/>
            </a:solidFill>
            <a:ln w="25402" cap="flat">
              <a:solidFill>
                <a:srgbClr val="0070C0"/>
              </a:solidFill>
              <a:prstDash val="solid"/>
              <a:miter lim="800000"/>
              <a:headEnd/>
              <a:tailEnd/>
            </a:ln>
          </p:spPr>
          <p:txBody>
            <a:bodyPr anchor="ctr" anchorCtr="1"/>
            <a:lstStyle/>
            <a:p>
              <a:endParaRPr lang="it-IT"/>
            </a:p>
          </p:txBody>
        </p:sp>
        <p:sp>
          <p:nvSpPr>
            <p:cNvPr id="134174" name="Freeform 110">
              <a:extLst>
                <a:ext uri="{FF2B5EF4-FFF2-40B4-BE49-F238E27FC236}">
                  <a16:creationId xmlns:a16="http://schemas.microsoft.com/office/drawing/2014/main" id="{6FF31755-23E5-5145-99CD-491B0913EBAD}"/>
                </a:ext>
              </a:extLst>
            </p:cNvPr>
            <p:cNvSpPr>
              <a:spLocks/>
            </p:cNvSpPr>
            <p:nvPr/>
          </p:nvSpPr>
          <p:spPr bwMode="auto">
            <a:xfrm>
              <a:off x="2497134" y="2243132"/>
              <a:ext cx="252410" cy="311152"/>
            </a:xfrm>
            <a:custGeom>
              <a:avLst/>
              <a:gdLst>
                <a:gd name="T0" fmla="*/ 55208673 w 577"/>
                <a:gd name="T1" fmla="*/ 0 h 646"/>
                <a:gd name="T2" fmla="*/ 110417345 w 577"/>
                <a:gd name="T3" fmla="*/ 74934649 h 646"/>
                <a:gd name="T4" fmla="*/ 55208673 w 577"/>
                <a:gd name="T5" fmla="*/ 149869299 h 646"/>
                <a:gd name="T6" fmla="*/ 0 w 577"/>
                <a:gd name="T7" fmla="*/ 74934649 h 646"/>
                <a:gd name="T8" fmla="*/ 2147483646 w 577"/>
                <a:gd name="T9" fmla="*/ 2147483646 h 646"/>
                <a:gd name="T10" fmla="*/ 2147483646 w 577"/>
                <a:gd name="T11" fmla="*/ 2147483646 h 646"/>
                <a:gd name="T12" fmla="*/ 2147483646 w 577"/>
                <a:gd name="T13" fmla="*/ 2147483646 h 646"/>
                <a:gd name="T14" fmla="*/ 2147483646 w 577"/>
                <a:gd name="T15" fmla="*/ 2147483646 h 646"/>
                <a:gd name="T16" fmla="*/ 2147483646 w 577"/>
                <a:gd name="T17" fmla="*/ 2147483646 h 646"/>
                <a:gd name="T18" fmla="*/ 2147483646 w 577"/>
                <a:gd name="T19" fmla="*/ 2147483646 h 646"/>
                <a:gd name="T20" fmla="*/ 2147483646 w 577"/>
                <a:gd name="T21" fmla="*/ 2147483646 h 646"/>
                <a:gd name="T22" fmla="*/ 2147483646 w 577"/>
                <a:gd name="T23" fmla="*/ 2147483646 h 646"/>
                <a:gd name="T24" fmla="*/ 2147483646 w 577"/>
                <a:gd name="T25" fmla="*/ 2147483646 h 646"/>
                <a:gd name="T26" fmla="*/ 2147483646 w 577"/>
                <a:gd name="T27" fmla="*/ 2147483646 h 646"/>
                <a:gd name="T28" fmla="*/ 2147483646 w 577"/>
                <a:gd name="T29" fmla="*/ 2147483646 h 646"/>
                <a:gd name="T30" fmla="*/ 2147483646 w 577"/>
                <a:gd name="T31" fmla="*/ 2147483646 h 646"/>
                <a:gd name="T32" fmla="*/ 2147483646 w 577"/>
                <a:gd name="T33" fmla="*/ 2147483646 h 646"/>
                <a:gd name="T34" fmla="*/ 2147483646 w 577"/>
                <a:gd name="T35" fmla="*/ 2147483646 h 646"/>
                <a:gd name="T36" fmla="*/ 2147483646 w 577"/>
                <a:gd name="T37" fmla="*/ 2147483646 h 646"/>
                <a:gd name="T38" fmla="*/ 2147483646 w 577"/>
                <a:gd name="T39" fmla="*/ 2147483646 h 646"/>
                <a:gd name="T40" fmla="*/ 2147483646 w 577"/>
                <a:gd name="T41" fmla="*/ 2147483646 h 646"/>
                <a:gd name="T42" fmla="*/ 2147483646 w 577"/>
                <a:gd name="T43" fmla="*/ 2147483646 h 646"/>
                <a:gd name="T44" fmla="*/ 2147483646 w 577"/>
                <a:gd name="T45" fmla="*/ 2147483646 h 646"/>
                <a:gd name="T46" fmla="*/ 2147483646 w 577"/>
                <a:gd name="T47" fmla="*/ 2147483646 h 646"/>
                <a:gd name="T48" fmla="*/ 2147483646 w 577"/>
                <a:gd name="T49" fmla="*/ 2147483646 h 646"/>
                <a:gd name="T50" fmla="*/ 2147483646 w 577"/>
                <a:gd name="T51" fmla="*/ 2147483646 h 646"/>
                <a:gd name="T52" fmla="*/ 2147483646 w 577"/>
                <a:gd name="T53" fmla="*/ 2147483646 h 646"/>
                <a:gd name="T54" fmla="*/ 2147483646 w 577"/>
                <a:gd name="T55" fmla="*/ 2147483646 h 646"/>
                <a:gd name="T56" fmla="*/ 2147483646 w 577"/>
                <a:gd name="T57" fmla="*/ 2147483646 h 646"/>
                <a:gd name="T58" fmla="*/ 2147483646 w 577"/>
                <a:gd name="T59" fmla="*/ 2147483646 h 646"/>
                <a:gd name="T60" fmla="*/ 2147483646 w 577"/>
                <a:gd name="T61" fmla="*/ 2147483646 h 646"/>
                <a:gd name="T62" fmla="*/ 2147483646 w 577"/>
                <a:gd name="T63" fmla="*/ 2147483646 h 646"/>
                <a:gd name="T64" fmla="*/ 2147483646 w 577"/>
                <a:gd name="T65" fmla="*/ 2147483646 h 646"/>
                <a:gd name="T66" fmla="*/ 0 w 577"/>
                <a:gd name="T67" fmla="*/ 2147483646 h 646"/>
                <a:gd name="T68" fmla="*/ 2147483646 w 577"/>
                <a:gd name="T69" fmla="*/ 2147483646 h 646"/>
                <a:gd name="T70" fmla="*/ 2147483646 w 577"/>
                <a:gd name="T71" fmla="*/ 2147483646 h 646"/>
                <a:gd name="T72" fmla="*/ 2147483646 w 577"/>
                <a:gd name="T73" fmla="*/ 2147483646 h 646"/>
                <a:gd name="T74" fmla="*/ 2147483646 w 577"/>
                <a:gd name="T75" fmla="*/ 2147483646 h 646"/>
                <a:gd name="T76" fmla="*/ 2147483646 w 577"/>
                <a:gd name="T77" fmla="*/ 2147483646 h 646"/>
                <a:gd name="T78" fmla="*/ 2147483646 w 577"/>
                <a:gd name="T79" fmla="*/ 2147483646 h 646"/>
                <a:gd name="T80" fmla="*/ 2147483646 w 577"/>
                <a:gd name="T81" fmla="*/ 2147483646 h 646"/>
                <a:gd name="T82" fmla="*/ 2147483646 w 577"/>
                <a:gd name="T83" fmla="*/ 2147483646 h 646"/>
                <a:gd name="T84" fmla="*/ 2147483646 w 577"/>
                <a:gd name="T85" fmla="*/ 2147483646 h 646"/>
                <a:gd name="T86" fmla="*/ 2147483646 w 577"/>
                <a:gd name="T87" fmla="*/ 2147483646 h 646"/>
                <a:gd name="T88" fmla="*/ 2147483646 w 577"/>
                <a:gd name="T89" fmla="*/ 2147483646 h 646"/>
                <a:gd name="T90" fmla="*/ 2147483646 w 577"/>
                <a:gd name="T91" fmla="*/ 2147483646 h 646"/>
                <a:gd name="T92" fmla="*/ 2147483646 w 577"/>
                <a:gd name="T93" fmla="*/ 2147483646 h 646"/>
                <a:gd name="T94" fmla="*/ 2147483646 w 577"/>
                <a:gd name="T95" fmla="*/ 2147483646 h 646"/>
                <a:gd name="T96" fmla="*/ 17694720 60000 65536"/>
                <a:gd name="T97" fmla="*/ 0 60000 65536"/>
                <a:gd name="T98" fmla="*/ 5898240 60000 65536"/>
                <a:gd name="T99" fmla="*/ 1179648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7"/>
                <a:gd name="T145" fmla="*/ 0 h 646"/>
                <a:gd name="T146" fmla="*/ 577 w 577"/>
                <a:gd name="T147" fmla="*/ 646 h 6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7" h="646">
                  <a:moveTo>
                    <a:pt x="292" y="561"/>
                  </a:moveTo>
                  <a:cubicBezTo>
                    <a:pt x="233" y="561"/>
                    <a:pt x="196" y="510"/>
                    <a:pt x="196" y="432"/>
                  </a:cubicBezTo>
                  <a:cubicBezTo>
                    <a:pt x="196" y="395"/>
                    <a:pt x="204" y="363"/>
                    <a:pt x="221" y="340"/>
                  </a:cubicBezTo>
                  <a:cubicBezTo>
                    <a:pt x="238" y="316"/>
                    <a:pt x="263" y="304"/>
                    <a:pt x="292" y="304"/>
                  </a:cubicBezTo>
                  <a:cubicBezTo>
                    <a:pt x="320" y="304"/>
                    <a:pt x="344" y="317"/>
                    <a:pt x="363" y="345"/>
                  </a:cubicBezTo>
                  <a:cubicBezTo>
                    <a:pt x="365" y="348"/>
                    <a:pt x="364" y="353"/>
                    <a:pt x="361" y="355"/>
                  </a:cubicBezTo>
                  <a:cubicBezTo>
                    <a:pt x="358" y="357"/>
                    <a:pt x="354" y="356"/>
                    <a:pt x="351" y="353"/>
                  </a:cubicBezTo>
                  <a:cubicBezTo>
                    <a:pt x="335" y="329"/>
                    <a:pt x="316" y="318"/>
                    <a:pt x="292" y="318"/>
                  </a:cubicBezTo>
                  <a:cubicBezTo>
                    <a:pt x="267" y="318"/>
                    <a:pt x="247" y="328"/>
                    <a:pt x="232" y="348"/>
                  </a:cubicBezTo>
                  <a:cubicBezTo>
                    <a:pt x="218" y="369"/>
                    <a:pt x="210" y="398"/>
                    <a:pt x="210" y="432"/>
                  </a:cubicBezTo>
                  <a:cubicBezTo>
                    <a:pt x="210" y="502"/>
                    <a:pt x="242" y="547"/>
                    <a:pt x="292" y="547"/>
                  </a:cubicBezTo>
                  <a:cubicBezTo>
                    <a:pt x="316" y="547"/>
                    <a:pt x="335" y="535"/>
                    <a:pt x="351" y="511"/>
                  </a:cubicBezTo>
                  <a:cubicBezTo>
                    <a:pt x="354" y="508"/>
                    <a:pt x="358" y="507"/>
                    <a:pt x="361" y="509"/>
                  </a:cubicBezTo>
                  <a:cubicBezTo>
                    <a:pt x="364" y="512"/>
                    <a:pt x="365" y="516"/>
                    <a:pt x="363" y="519"/>
                  </a:cubicBezTo>
                  <a:cubicBezTo>
                    <a:pt x="344" y="547"/>
                    <a:pt x="320" y="561"/>
                    <a:pt x="292" y="561"/>
                  </a:cubicBezTo>
                  <a:close/>
                  <a:moveTo>
                    <a:pt x="299" y="406"/>
                  </a:moveTo>
                  <a:cubicBezTo>
                    <a:pt x="299" y="402"/>
                    <a:pt x="296" y="399"/>
                    <a:pt x="292" y="399"/>
                  </a:cubicBezTo>
                  <a:cubicBezTo>
                    <a:pt x="169" y="399"/>
                    <a:pt x="169" y="399"/>
                    <a:pt x="169" y="399"/>
                  </a:cubicBezTo>
                  <a:cubicBezTo>
                    <a:pt x="165" y="399"/>
                    <a:pt x="162" y="402"/>
                    <a:pt x="162" y="406"/>
                  </a:cubicBezTo>
                  <a:cubicBezTo>
                    <a:pt x="162" y="410"/>
                    <a:pt x="165" y="413"/>
                    <a:pt x="169" y="413"/>
                  </a:cubicBezTo>
                  <a:cubicBezTo>
                    <a:pt x="292" y="413"/>
                    <a:pt x="292" y="413"/>
                    <a:pt x="292" y="413"/>
                  </a:cubicBezTo>
                  <a:cubicBezTo>
                    <a:pt x="296" y="413"/>
                    <a:pt x="299" y="410"/>
                    <a:pt x="299" y="406"/>
                  </a:cubicBezTo>
                  <a:close/>
                  <a:moveTo>
                    <a:pt x="292" y="467"/>
                  </a:moveTo>
                  <a:cubicBezTo>
                    <a:pt x="296" y="467"/>
                    <a:pt x="299" y="464"/>
                    <a:pt x="299" y="460"/>
                  </a:cubicBezTo>
                  <a:cubicBezTo>
                    <a:pt x="299" y="456"/>
                    <a:pt x="296" y="453"/>
                    <a:pt x="292" y="453"/>
                  </a:cubicBezTo>
                  <a:cubicBezTo>
                    <a:pt x="169" y="453"/>
                    <a:pt x="169" y="453"/>
                    <a:pt x="169" y="453"/>
                  </a:cubicBezTo>
                  <a:cubicBezTo>
                    <a:pt x="165" y="453"/>
                    <a:pt x="162" y="456"/>
                    <a:pt x="162" y="460"/>
                  </a:cubicBezTo>
                  <a:cubicBezTo>
                    <a:pt x="162" y="464"/>
                    <a:pt x="165" y="467"/>
                    <a:pt x="169" y="467"/>
                  </a:cubicBezTo>
                  <a:lnTo>
                    <a:pt x="292" y="467"/>
                  </a:lnTo>
                  <a:close/>
                  <a:moveTo>
                    <a:pt x="364" y="219"/>
                  </a:moveTo>
                  <a:cubicBezTo>
                    <a:pt x="350" y="216"/>
                    <a:pt x="350" y="216"/>
                    <a:pt x="350" y="216"/>
                  </a:cubicBezTo>
                  <a:cubicBezTo>
                    <a:pt x="350" y="216"/>
                    <a:pt x="350" y="216"/>
                    <a:pt x="350" y="216"/>
                  </a:cubicBezTo>
                  <a:cubicBezTo>
                    <a:pt x="350" y="216"/>
                    <a:pt x="344" y="231"/>
                    <a:pt x="288" y="231"/>
                  </a:cubicBezTo>
                  <a:cubicBezTo>
                    <a:pt x="233" y="231"/>
                    <a:pt x="227" y="216"/>
                    <a:pt x="226" y="216"/>
                  </a:cubicBezTo>
                  <a:cubicBezTo>
                    <a:pt x="227" y="216"/>
                    <a:pt x="227" y="216"/>
                    <a:pt x="227" y="216"/>
                  </a:cubicBezTo>
                  <a:cubicBezTo>
                    <a:pt x="213" y="219"/>
                    <a:pt x="213" y="219"/>
                    <a:pt x="213" y="219"/>
                  </a:cubicBezTo>
                  <a:cubicBezTo>
                    <a:pt x="214" y="224"/>
                    <a:pt x="222" y="245"/>
                    <a:pt x="288" y="245"/>
                  </a:cubicBezTo>
                  <a:cubicBezTo>
                    <a:pt x="355" y="245"/>
                    <a:pt x="363" y="224"/>
                    <a:pt x="364" y="219"/>
                  </a:cubicBezTo>
                  <a:close/>
                  <a:moveTo>
                    <a:pt x="577" y="462"/>
                  </a:moveTo>
                  <a:cubicBezTo>
                    <a:pt x="577" y="344"/>
                    <a:pt x="452" y="245"/>
                    <a:pt x="364" y="213"/>
                  </a:cubicBezTo>
                  <a:cubicBezTo>
                    <a:pt x="366" y="181"/>
                    <a:pt x="381" y="134"/>
                    <a:pt x="443" y="83"/>
                  </a:cubicBezTo>
                  <a:cubicBezTo>
                    <a:pt x="445" y="81"/>
                    <a:pt x="447" y="80"/>
                    <a:pt x="447" y="80"/>
                  </a:cubicBezTo>
                  <a:cubicBezTo>
                    <a:pt x="461" y="67"/>
                    <a:pt x="461" y="57"/>
                    <a:pt x="458" y="51"/>
                  </a:cubicBezTo>
                  <a:cubicBezTo>
                    <a:pt x="455" y="42"/>
                    <a:pt x="444" y="37"/>
                    <a:pt x="430" y="37"/>
                  </a:cubicBezTo>
                  <a:cubicBezTo>
                    <a:pt x="418" y="37"/>
                    <a:pt x="405" y="41"/>
                    <a:pt x="392" y="47"/>
                  </a:cubicBezTo>
                  <a:cubicBezTo>
                    <a:pt x="387" y="49"/>
                    <a:pt x="382" y="51"/>
                    <a:pt x="377" y="51"/>
                  </a:cubicBezTo>
                  <a:cubicBezTo>
                    <a:pt x="365" y="51"/>
                    <a:pt x="355" y="43"/>
                    <a:pt x="344" y="31"/>
                  </a:cubicBezTo>
                  <a:cubicBezTo>
                    <a:pt x="341" y="28"/>
                    <a:pt x="341" y="28"/>
                    <a:pt x="341" y="28"/>
                  </a:cubicBezTo>
                  <a:cubicBezTo>
                    <a:pt x="328" y="15"/>
                    <a:pt x="314" y="0"/>
                    <a:pt x="288" y="0"/>
                  </a:cubicBezTo>
                  <a:cubicBezTo>
                    <a:pt x="263" y="0"/>
                    <a:pt x="249" y="15"/>
                    <a:pt x="236" y="28"/>
                  </a:cubicBezTo>
                  <a:cubicBezTo>
                    <a:pt x="233" y="31"/>
                    <a:pt x="233" y="31"/>
                    <a:pt x="233" y="31"/>
                  </a:cubicBezTo>
                  <a:cubicBezTo>
                    <a:pt x="222" y="43"/>
                    <a:pt x="212" y="51"/>
                    <a:pt x="200" y="51"/>
                  </a:cubicBezTo>
                  <a:cubicBezTo>
                    <a:pt x="200" y="51"/>
                    <a:pt x="200" y="51"/>
                    <a:pt x="200" y="51"/>
                  </a:cubicBezTo>
                  <a:cubicBezTo>
                    <a:pt x="195" y="51"/>
                    <a:pt x="190" y="49"/>
                    <a:pt x="185" y="47"/>
                  </a:cubicBezTo>
                  <a:cubicBezTo>
                    <a:pt x="172" y="41"/>
                    <a:pt x="159" y="37"/>
                    <a:pt x="147" y="37"/>
                  </a:cubicBezTo>
                  <a:cubicBezTo>
                    <a:pt x="133" y="37"/>
                    <a:pt x="122" y="42"/>
                    <a:pt x="119" y="51"/>
                  </a:cubicBezTo>
                  <a:cubicBezTo>
                    <a:pt x="116" y="57"/>
                    <a:pt x="116" y="67"/>
                    <a:pt x="130" y="80"/>
                  </a:cubicBezTo>
                  <a:cubicBezTo>
                    <a:pt x="130" y="80"/>
                    <a:pt x="132" y="81"/>
                    <a:pt x="134" y="83"/>
                  </a:cubicBezTo>
                  <a:cubicBezTo>
                    <a:pt x="196" y="134"/>
                    <a:pt x="211" y="181"/>
                    <a:pt x="213" y="213"/>
                  </a:cubicBezTo>
                  <a:cubicBezTo>
                    <a:pt x="125" y="245"/>
                    <a:pt x="0" y="344"/>
                    <a:pt x="0" y="462"/>
                  </a:cubicBezTo>
                  <a:cubicBezTo>
                    <a:pt x="0" y="579"/>
                    <a:pt x="47" y="646"/>
                    <a:pt x="288" y="646"/>
                  </a:cubicBezTo>
                  <a:cubicBezTo>
                    <a:pt x="530" y="646"/>
                    <a:pt x="577" y="579"/>
                    <a:pt x="577" y="462"/>
                  </a:cubicBezTo>
                  <a:close/>
                  <a:moveTo>
                    <a:pt x="179" y="59"/>
                  </a:moveTo>
                  <a:cubicBezTo>
                    <a:pt x="186" y="63"/>
                    <a:pt x="193" y="65"/>
                    <a:pt x="200" y="65"/>
                  </a:cubicBezTo>
                  <a:cubicBezTo>
                    <a:pt x="200" y="65"/>
                    <a:pt x="200" y="65"/>
                    <a:pt x="200" y="65"/>
                  </a:cubicBezTo>
                  <a:cubicBezTo>
                    <a:pt x="218" y="65"/>
                    <a:pt x="231" y="53"/>
                    <a:pt x="243" y="41"/>
                  </a:cubicBezTo>
                  <a:cubicBezTo>
                    <a:pt x="246" y="37"/>
                    <a:pt x="246" y="37"/>
                    <a:pt x="246" y="37"/>
                  </a:cubicBezTo>
                  <a:cubicBezTo>
                    <a:pt x="258" y="25"/>
                    <a:pt x="269" y="14"/>
                    <a:pt x="288" y="14"/>
                  </a:cubicBezTo>
                  <a:cubicBezTo>
                    <a:pt x="308" y="14"/>
                    <a:pt x="319" y="25"/>
                    <a:pt x="331" y="37"/>
                  </a:cubicBezTo>
                  <a:cubicBezTo>
                    <a:pt x="334" y="41"/>
                    <a:pt x="334" y="41"/>
                    <a:pt x="334" y="41"/>
                  </a:cubicBezTo>
                  <a:cubicBezTo>
                    <a:pt x="346" y="53"/>
                    <a:pt x="359" y="65"/>
                    <a:pt x="377" y="65"/>
                  </a:cubicBezTo>
                  <a:cubicBezTo>
                    <a:pt x="384" y="65"/>
                    <a:pt x="391" y="63"/>
                    <a:pt x="398" y="59"/>
                  </a:cubicBezTo>
                  <a:cubicBezTo>
                    <a:pt x="409" y="54"/>
                    <a:pt x="420" y="51"/>
                    <a:pt x="430" y="51"/>
                  </a:cubicBezTo>
                  <a:cubicBezTo>
                    <a:pt x="439" y="51"/>
                    <a:pt x="444" y="54"/>
                    <a:pt x="445" y="56"/>
                  </a:cubicBezTo>
                  <a:cubicBezTo>
                    <a:pt x="446" y="58"/>
                    <a:pt x="444" y="63"/>
                    <a:pt x="438" y="70"/>
                  </a:cubicBezTo>
                  <a:cubicBezTo>
                    <a:pt x="437" y="70"/>
                    <a:pt x="436" y="71"/>
                    <a:pt x="435" y="72"/>
                  </a:cubicBezTo>
                  <a:cubicBezTo>
                    <a:pt x="365" y="129"/>
                    <a:pt x="350" y="183"/>
                    <a:pt x="350" y="218"/>
                  </a:cubicBezTo>
                  <a:cubicBezTo>
                    <a:pt x="350" y="221"/>
                    <a:pt x="352" y="223"/>
                    <a:pt x="355" y="224"/>
                  </a:cubicBezTo>
                  <a:cubicBezTo>
                    <a:pt x="439" y="253"/>
                    <a:pt x="563" y="349"/>
                    <a:pt x="563" y="462"/>
                  </a:cubicBezTo>
                  <a:cubicBezTo>
                    <a:pt x="563" y="573"/>
                    <a:pt x="519" y="632"/>
                    <a:pt x="288" y="632"/>
                  </a:cubicBezTo>
                  <a:cubicBezTo>
                    <a:pt x="58" y="632"/>
                    <a:pt x="14" y="573"/>
                    <a:pt x="14" y="462"/>
                  </a:cubicBezTo>
                  <a:cubicBezTo>
                    <a:pt x="14" y="349"/>
                    <a:pt x="138" y="253"/>
                    <a:pt x="222" y="224"/>
                  </a:cubicBezTo>
                  <a:cubicBezTo>
                    <a:pt x="225" y="223"/>
                    <a:pt x="227" y="221"/>
                    <a:pt x="227" y="218"/>
                  </a:cubicBezTo>
                  <a:cubicBezTo>
                    <a:pt x="227" y="183"/>
                    <a:pt x="212" y="129"/>
                    <a:pt x="142" y="72"/>
                  </a:cubicBezTo>
                  <a:cubicBezTo>
                    <a:pt x="141" y="71"/>
                    <a:pt x="140" y="70"/>
                    <a:pt x="139" y="70"/>
                  </a:cubicBezTo>
                  <a:cubicBezTo>
                    <a:pt x="133" y="63"/>
                    <a:pt x="131" y="58"/>
                    <a:pt x="132" y="56"/>
                  </a:cubicBezTo>
                  <a:cubicBezTo>
                    <a:pt x="133" y="54"/>
                    <a:pt x="138" y="51"/>
                    <a:pt x="147" y="51"/>
                  </a:cubicBezTo>
                  <a:cubicBezTo>
                    <a:pt x="157" y="51"/>
                    <a:pt x="168" y="54"/>
                    <a:pt x="179" y="59"/>
                  </a:cubicBezTo>
                  <a:close/>
                </a:path>
              </a:pathLst>
            </a:custGeom>
            <a:noFill/>
            <a:ln w="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it-IT"/>
            </a:p>
          </p:txBody>
        </p:sp>
      </p:grpSp>
      <p:grpSp>
        <p:nvGrpSpPr>
          <p:cNvPr id="134161" name="Gruppo 77">
            <a:extLst>
              <a:ext uri="{FF2B5EF4-FFF2-40B4-BE49-F238E27FC236}">
                <a16:creationId xmlns:a16="http://schemas.microsoft.com/office/drawing/2014/main" id="{1E425091-3BEA-FC4E-9312-83451D4838CB}"/>
              </a:ext>
            </a:extLst>
          </p:cNvPr>
          <p:cNvGrpSpPr>
            <a:grpSpLocks/>
          </p:cNvGrpSpPr>
          <p:nvPr/>
        </p:nvGrpSpPr>
        <p:grpSpPr bwMode="auto">
          <a:xfrm>
            <a:off x="7975601" y="3627439"/>
            <a:ext cx="485775" cy="490537"/>
            <a:chOff x="6451604" y="3627433"/>
            <a:chExt cx="485775" cy="490539"/>
          </a:xfrm>
        </p:grpSpPr>
        <p:sp>
          <p:nvSpPr>
            <p:cNvPr id="134171" name="Ovale 78">
              <a:extLst>
                <a:ext uri="{FF2B5EF4-FFF2-40B4-BE49-F238E27FC236}">
                  <a16:creationId xmlns:a16="http://schemas.microsoft.com/office/drawing/2014/main" id="{A3CF2764-33FF-664D-BDC9-CA3B1B500D87}"/>
                </a:ext>
              </a:extLst>
            </p:cNvPr>
            <p:cNvSpPr>
              <a:spLocks/>
            </p:cNvSpPr>
            <p:nvPr/>
          </p:nvSpPr>
          <p:spPr bwMode="auto">
            <a:xfrm>
              <a:off x="6451604" y="3627433"/>
              <a:ext cx="485775" cy="490539"/>
            </a:xfrm>
            <a:custGeom>
              <a:avLst/>
              <a:gdLst>
                <a:gd name="T0" fmla="*/ 242888 w 485775"/>
                <a:gd name="T1" fmla="*/ 0 h 490539"/>
                <a:gd name="T2" fmla="*/ 485775 w 485775"/>
                <a:gd name="T3" fmla="*/ 245270 h 490539"/>
                <a:gd name="T4" fmla="*/ 242888 w 485775"/>
                <a:gd name="T5" fmla="*/ 490539 h 490539"/>
                <a:gd name="T6" fmla="*/ 0 w 485775"/>
                <a:gd name="T7" fmla="*/ 245270 h 490539"/>
                <a:gd name="T8" fmla="*/ 71140 w 485775"/>
                <a:gd name="T9" fmla="*/ 71838 h 490539"/>
                <a:gd name="T10" fmla="*/ 71140 w 485775"/>
                <a:gd name="T11" fmla="*/ 418701 h 490539"/>
                <a:gd name="T12" fmla="*/ 414635 w 485775"/>
                <a:gd name="T13" fmla="*/ 418701 h 490539"/>
                <a:gd name="T14" fmla="*/ 414635 w 485775"/>
                <a:gd name="T15" fmla="*/ 71838 h 490539"/>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71140 w 485775"/>
                <a:gd name="T25" fmla="*/ 71838 h 490539"/>
                <a:gd name="T26" fmla="*/ 414635 w 485775"/>
                <a:gd name="T27" fmla="*/ 418701 h 4905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5775" h="490539">
                  <a:moveTo>
                    <a:pt x="0" y="245270"/>
                  </a:moveTo>
                  <a:lnTo>
                    <a:pt x="0" y="245270"/>
                  </a:lnTo>
                  <a:cubicBezTo>
                    <a:pt x="0" y="380728"/>
                    <a:pt x="108744" y="490540"/>
                    <a:pt x="242888" y="490540"/>
                  </a:cubicBezTo>
                  <a:cubicBezTo>
                    <a:pt x="377031" y="490540"/>
                    <a:pt x="485776" y="380728"/>
                    <a:pt x="485776" y="245270"/>
                  </a:cubicBezTo>
                  <a:cubicBezTo>
                    <a:pt x="485776" y="109811"/>
                    <a:pt x="377031" y="0"/>
                    <a:pt x="242888" y="0"/>
                  </a:cubicBezTo>
                  <a:cubicBezTo>
                    <a:pt x="108744" y="0"/>
                    <a:pt x="0" y="109811"/>
                    <a:pt x="0" y="245269"/>
                  </a:cubicBezTo>
                  <a:lnTo>
                    <a:pt x="0" y="245270"/>
                  </a:lnTo>
                  <a:close/>
                </a:path>
              </a:pathLst>
            </a:custGeom>
            <a:solidFill>
              <a:srgbClr val="FFFFFF"/>
            </a:solidFill>
            <a:ln w="25402" cap="flat">
              <a:solidFill>
                <a:srgbClr val="A8291C"/>
              </a:solidFill>
              <a:prstDash val="solid"/>
              <a:miter lim="800000"/>
              <a:headEnd/>
              <a:tailEnd/>
            </a:ln>
          </p:spPr>
          <p:txBody>
            <a:bodyPr anchor="ctr" anchorCtr="1"/>
            <a:lstStyle/>
            <a:p>
              <a:endParaRPr lang="it-IT"/>
            </a:p>
          </p:txBody>
        </p:sp>
        <p:pic>
          <p:nvPicPr>
            <p:cNvPr id="134172" name="Immagine 100">
              <a:extLst>
                <a:ext uri="{FF2B5EF4-FFF2-40B4-BE49-F238E27FC236}">
                  <a16:creationId xmlns:a16="http://schemas.microsoft.com/office/drawing/2014/main" id="{F715BFC0-30D5-0A49-9A41-E11069042DB5}"/>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548439" y="3714749"/>
              <a:ext cx="304796" cy="30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4162" name="Gruppo 80">
            <a:extLst>
              <a:ext uri="{FF2B5EF4-FFF2-40B4-BE49-F238E27FC236}">
                <a16:creationId xmlns:a16="http://schemas.microsoft.com/office/drawing/2014/main" id="{F8B27C30-C519-704F-90BE-C247183E0D73}"/>
              </a:ext>
            </a:extLst>
          </p:cNvPr>
          <p:cNvGrpSpPr>
            <a:grpSpLocks/>
          </p:cNvGrpSpPr>
          <p:nvPr/>
        </p:nvGrpSpPr>
        <p:grpSpPr bwMode="auto">
          <a:xfrm>
            <a:off x="7798596" y="2046008"/>
            <a:ext cx="1928813" cy="1128196"/>
            <a:chOff x="6880229" y="1970083"/>
            <a:chExt cx="1928806" cy="1128196"/>
          </a:xfrm>
        </p:grpSpPr>
        <p:sp>
          <p:nvSpPr>
            <p:cNvPr id="134169" name="CasellaDiTesto 49">
              <a:extLst>
                <a:ext uri="{FF2B5EF4-FFF2-40B4-BE49-F238E27FC236}">
                  <a16:creationId xmlns:a16="http://schemas.microsoft.com/office/drawing/2014/main" id="{39276C7E-F5C3-0749-A8E0-44DD3CA9B0A8}"/>
                </a:ext>
              </a:extLst>
            </p:cNvPr>
            <p:cNvSpPr txBox="1">
              <a:spLocks noChangeArrowheads="1"/>
            </p:cNvSpPr>
            <p:nvPr/>
          </p:nvSpPr>
          <p:spPr bwMode="auto">
            <a:xfrm>
              <a:off x="6880229" y="1970083"/>
              <a:ext cx="1836736" cy="27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a:r>
                <a:rPr lang="it-IT" altLang="it-IT" sz="1200" b="1">
                  <a:solidFill>
                    <a:srgbClr val="F39901"/>
                  </a:solidFill>
                  <a:latin typeface="+mn-lt"/>
                  <a:ea typeface="ＭＳ Ｐゴシック" panose="020B0600070205080204" pitchFamily="34" charset="-128"/>
                  <a:cs typeface="Calibri" panose="020F0502020204030204" pitchFamily="34" charset="0"/>
                </a:rPr>
                <a:t>Misurazione</a:t>
              </a:r>
            </a:p>
          </p:txBody>
        </p:sp>
        <p:sp>
          <p:nvSpPr>
            <p:cNvPr id="134170" name="CasellaDiTesto 103">
              <a:extLst>
                <a:ext uri="{FF2B5EF4-FFF2-40B4-BE49-F238E27FC236}">
                  <a16:creationId xmlns:a16="http://schemas.microsoft.com/office/drawing/2014/main" id="{C14FD2CE-882E-214D-8A32-D870DBC53079}"/>
                </a:ext>
              </a:extLst>
            </p:cNvPr>
            <p:cNvSpPr txBox="1">
              <a:spLocks noChangeArrowheads="1"/>
            </p:cNvSpPr>
            <p:nvPr/>
          </p:nvSpPr>
          <p:spPr bwMode="auto">
            <a:xfrm>
              <a:off x="6972299" y="2267282"/>
              <a:ext cx="18367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a:r>
                <a:rPr lang="it-IT" altLang="it-IT" sz="1200" dirty="0">
                  <a:solidFill>
                    <a:srgbClr val="000000"/>
                  </a:solidFill>
                  <a:latin typeface="+mn-lt"/>
                  <a:ea typeface="ＭＳ Ｐゴシック" panose="020B0600070205080204" pitchFamily="34" charset="-128"/>
                  <a:cs typeface="Calibri" panose="020F0502020204030204" pitchFamily="34" charset="0"/>
                </a:rPr>
                <a:t>Monitoraggio trimestrale e valutazione annuale.</a:t>
              </a:r>
            </a:p>
            <a:p>
              <a:pPr algn="r" eaLnBrk="1"/>
              <a:r>
                <a:rPr lang="it-IT" altLang="it-IT" sz="1200" dirty="0">
                  <a:solidFill>
                    <a:srgbClr val="000000"/>
                  </a:solidFill>
                  <a:latin typeface="+mn-lt"/>
                  <a:ea typeface="ＭＳ Ｐゴシック" panose="020B0600070205080204" pitchFamily="34" charset="-128"/>
                  <a:cs typeface="Calibri" panose="020F0502020204030204" pitchFamily="34" charset="0"/>
                </a:rPr>
                <a:t>Audit.</a:t>
              </a:r>
            </a:p>
          </p:txBody>
        </p:sp>
      </p:grpSp>
      <p:grpSp>
        <p:nvGrpSpPr>
          <p:cNvPr id="134163" name="Gruppo 83">
            <a:extLst>
              <a:ext uri="{FF2B5EF4-FFF2-40B4-BE49-F238E27FC236}">
                <a16:creationId xmlns:a16="http://schemas.microsoft.com/office/drawing/2014/main" id="{A6A5EB4B-BDCB-9642-BDDB-AB7A1541F4C1}"/>
              </a:ext>
            </a:extLst>
          </p:cNvPr>
          <p:cNvGrpSpPr>
            <a:grpSpLocks/>
          </p:cNvGrpSpPr>
          <p:nvPr/>
        </p:nvGrpSpPr>
        <p:grpSpPr bwMode="auto">
          <a:xfrm>
            <a:off x="3908426" y="3627439"/>
            <a:ext cx="485775" cy="490537"/>
            <a:chOff x="2384426" y="3627433"/>
            <a:chExt cx="485775" cy="490539"/>
          </a:xfrm>
        </p:grpSpPr>
        <p:sp>
          <p:nvSpPr>
            <p:cNvPr id="134167" name="Ovale 84">
              <a:extLst>
                <a:ext uri="{FF2B5EF4-FFF2-40B4-BE49-F238E27FC236}">
                  <a16:creationId xmlns:a16="http://schemas.microsoft.com/office/drawing/2014/main" id="{3BC16E4C-B01C-B140-AD34-9FE41895DF41}"/>
                </a:ext>
              </a:extLst>
            </p:cNvPr>
            <p:cNvSpPr>
              <a:spLocks/>
            </p:cNvSpPr>
            <p:nvPr/>
          </p:nvSpPr>
          <p:spPr bwMode="auto">
            <a:xfrm>
              <a:off x="2384426" y="3627433"/>
              <a:ext cx="485775" cy="490539"/>
            </a:xfrm>
            <a:custGeom>
              <a:avLst/>
              <a:gdLst>
                <a:gd name="T0" fmla="*/ 242888 w 485775"/>
                <a:gd name="T1" fmla="*/ 0 h 490539"/>
                <a:gd name="T2" fmla="*/ 485775 w 485775"/>
                <a:gd name="T3" fmla="*/ 245270 h 490539"/>
                <a:gd name="T4" fmla="*/ 242888 w 485775"/>
                <a:gd name="T5" fmla="*/ 490539 h 490539"/>
                <a:gd name="T6" fmla="*/ 0 w 485775"/>
                <a:gd name="T7" fmla="*/ 245270 h 490539"/>
                <a:gd name="T8" fmla="*/ 71140 w 485775"/>
                <a:gd name="T9" fmla="*/ 71838 h 490539"/>
                <a:gd name="T10" fmla="*/ 71140 w 485775"/>
                <a:gd name="T11" fmla="*/ 418701 h 490539"/>
                <a:gd name="T12" fmla="*/ 414635 w 485775"/>
                <a:gd name="T13" fmla="*/ 418701 h 490539"/>
                <a:gd name="T14" fmla="*/ 414635 w 485775"/>
                <a:gd name="T15" fmla="*/ 71838 h 490539"/>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71140 w 485775"/>
                <a:gd name="T25" fmla="*/ 71838 h 490539"/>
                <a:gd name="T26" fmla="*/ 414635 w 485775"/>
                <a:gd name="T27" fmla="*/ 418701 h 4905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5775" h="490539">
                  <a:moveTo>
                    <a:pt x="0" y="245270"/>
                  </a:moveTo>
                  <a:lnTo>
                    <a:pt x="0" y="245270"/>
                  </a:lnTo>
                  <a:cubicBezTo>
                    <a:pt x="0" y="380728"/>
                    <a:pt x="108744" y="490540"/>
                    <a:pt x="242888" y="490540"/>
                  </a:cubicBezTo>
                  <a:cubicBezTo>
                    <a:pt x="377031" y="490540"/>
                    <a:pt x="485776" y="380728"/>
                    <a:pt x="485776" y="245270"/>
                  </a:cubicBezTo>
                  <a:cubicBezTo>
                    <a:pt x="485776" y="109811"/>
                    <a:pt x="377031" y="0"/>
                    <a:pt x="242888" y="0"/>
                  </a:cubicBezTo>
                  <a:cubicBezTo>
                    <a:pt x="108744" y="0"/>
                    <a:pt x="0" y="109811"/>
                    <a:pt x="0" y="245269"/>
                  </a:cubicBezTo>
                  <a:lnTo>
                    <a:pt x="0" y="245270"/>
                  </a:lnTo>
                  <a:close/>
                </a:path>
              </a:pathLst>
            </a:custGeom>
            <a:solidFill>
              <a:srgbClr val="FFFFFF"/>
            </a:solidFill>
            <a:ln w="25402" cap="flat">
              <a:solidFill>
                <a:srgbClr val="92D050"/>
              </a:solidFill>
              <a:prstDash val="solid"/>
              <a:miter lim="800000"/>
              <a:headEnd/>
              <a:tailEnd/>
            </a:ln>
          </p:spPr>
          <p:txBody>
            <a:bodyPr anchor="ctr" anchorCtr="1"/>
            <a:lstStyle/>
            <a:p>
              <a:endParaRPr lang="it-IT"/>
            </a:p>
          </p:txBody>
        </p:sp>
        <p:sp>
          <p:nvSpPr>
            <p:cNvPr id="134168" name="Freeform 18">
              <a:extLst>
                <a:ext uri="{FF2B5EF4-FFF2-40B4-BE49-F238E27FC236}">
                  <a16:creationId xmlns:a16="http://schemas.microsoft.com/office/drawing/2014/main" id="{CF0219CF-6CEF-D049-BC43-98179C5002DE}"/>
                </a:ext>
              </a:extLst>
            </p:cNvPr>
            <p:cNvSpPr>
              <a:spLocks/>
            </p:cNvSpPr>
            <p:nvPr/>
          </p:nvSpPr>
          <p:spPr bwMode="auto">
            <a:xfrm>
              <a:off x="2487616" y="3751261"/>
              <a:ext cx="268284" cy="233364"/>
            </a:xfrm>
            <a:custGeom>
              <a:avLst/>
              <a:gdLst>
                <a:gd name="T0" fmla="*/ 47984203 w 750"/>
                <a:gd name="T1" fmla="*/ 0 h 643"/>
                <a:gd name="T2" fmla="*/ 95968406 w 750"/>
                <a:gd name="T3" fmla="*/ 42347400 h 643"/>
                <a:gd name="T4" fmla="*/ 47984203 w 750"/>
                <a:gd name="T5" fmla="*/ 84694800 h 643"/>
                <a:gd name="T6" fmla="*/ 0 w 750"/>
                <a:gd name="T7" fmla="*/ 42347400 h 643"/>
                <a:gd name="T8" fmla="*/ 2147483646 w 750"/>
                <a:gd name="T9" fmla="*/ 2147483646 h 643"/>
                <a:gd name="T10" fmla="*/ 2147483646 w 750"/>
                <a:gd name="T11" fmla="*/ 2147483646 h 643"/>
                <a:gd name="T12" fmla="*/ 2147483646 w 750"/>
                <a:gd name="T13" fmla="*/ 2147483646 h 643"/>
                <a:gd name="T14" fmla="*/ 2147483646 w 750"/>
                <a:gd name="T15" fmla="*/ 2147483646 h 643"/>
                <a:gd name="T16" fmla="*/ 2147483646 w 750"/>
                <a:gd name="T17" fmla="*/ 2147483646 h 643"/>
                <a:gd name="T18" fmla="*/ 2147483646 w 750"/>
                <a:gd name="T19" fmla="*/ 2147483646 h 643"/>
                <a:gd name="T20" fmla="*/ 2147483646 w 750"/>
                <a:gd name="T21" fmla="*/ 2147483646 h 643"/>
                <a:gd name="T22" fmla="*/ 2147483646 w 750"/>
                <a:gd name="T23" fmla="*/ 2147483646 h 643"/>
                <a:gd name="T24" fmla="*/ 2147483646 w 750"/>
                <a:gd name="T25" fmla="*/ 2147483646 h 643"/>
                <a:gd name="T26" fmla="*/ 2147483646 w 750"/>
                <a:gd name="T27" fmla="*/ 2147483646 h 643"/>
                <a:gd name="T28" fmla="*/ 2147483646 w 750"/>
                <a:gd name="T29" fmla="*/ 2147483646 h 643"/>
                <a:gd name="T30" fmla="*/ 2147483646 w 750"/>
                <a:gd name="T31" fmla="*/ 2147483646 h 643"/>
                <a:gd name="T32" fmla="*/ 2147483646 w 750"/>
                <a:gd name="T33" fmla="*/ 2147483646 h 643"/>
                <a:gd name="T34" fmla="*/ 2147483646 w 750"/>
                <a:gd name="T35" fmla="*/ 2147483646 h 643"/>
                <a:gd name="T36" fmla="*/ 2147483646 w 750"/>
                <a:gd name="T37" fmla="*/ 2147483646 h 643"/>
                <a:gd name="T38" fmla="*/ 2147483646 w 750"/>
                <a:gd name="T39" fmla="*/ 2147483646 h 643"/>
                <a:gd name="T40" fmla="*/ 2147483646 w 750"/>
                <a:gd name="T41" fmla="*/ 2147483646 h 643"/>
                <a:gd name="T42" fmla="*/ 2147483646 w 750"/>
                <a:gd name="T43" fmla="*/ 2147483646 h 643"/>
                <a:gd name="T44" fmla="*/ 2147483646 w 750"/>
                <a:gd name="T45" fmla="*/ 2147483646 h 643"/>
                <a:gd name="T46" fmla="*/ 2147483646 w 750"/>
                <a:gd name="T47" fmla="*/ 2147483646 h 643"/>
                <a:gd name="T48" fmla="*/ 2147483646 w 750"/>
                <a:gd name="T49" fmla="*/ 2147483646 h 643"/>
                <a:gd name="T50" fmla="*/ 2147483646 w 750"/>
                <a:gd name="T51" fmla="*/ 2147483646 h 643"/>
                <a:gd name="T52" fmla="*/ 2147483646 w 750"/>
                <a:gd name="T53" fmla="*/ 2147483646 h 643"/>
                <a:gd name="T54" fmla="*/ 2147483646 w 750"/>
                <a:gd name="T55" fmla="*/ 2147483646 h 643"/>
                <a:gd name="T56" fmla="*/ 2147483646 w 750"/>
                <a:gd name="T57" fmla="*/ 2147483646 h 643"/>
                <a:gd name="T58" fmla="*/ 2147483646 w 750"/>
                <a:gd name="T59" fmla="*/ 2147483646 h 643"/>
                <a:gd name="T60" fmla="*/ 2147483646 w 750"/>
                <a:gd name="T61" fmla="*/ 2147483646 h 643"/>
                <a:gd name="T62" fmla="*/ 2147483646 w 750"/>
                <a:gd name="T63" fmla="*/ 2147483646 h 643"/>
                <a:gd name="T64" fmla="*/ 2147483646 w 750"/>
                <a:gd name="T65" fmla="*/ 2147483646 h 643"/>
                <a:gd name="T66" fmla="*/ 2147483646 w 750"/>
                <a:gd name="T67" fmla="*/ 2147483646 h 643"/>
                <a:gd name="T68" fmla="*/ 0 w 750"/>
                <a:gd name="T69" fmla="*/ 2147483646 h 643"/>
                <a:gd name="T70" fmla="*/ 2147483646 w 750"/>
                <a:gd name="T71" fmla="*/ 2147483646 h 643"/>
                <a:gd name="T72" fmla="*/ 2147483646 w 750"/>
                <a:gd name="T73" fmla="*/ 2147483646 h 643"/>
                <a:gd name="T74" fmla="*/ 2147483646 w 750"/>
                <a:gd name="T75" fmla="*/ 2147483646 h 643"/>
                <a:gd name="T76" fmla="*/ 2147483646 w 750"/>
                <a:gd name="T77" fmla="*/ 2147483646 h 643"/>
                <a:gd name="T78" fmla="*/ 2147483646 w 750"/>
                <a:gd name="T79" fmla="*/ 2147483646 h 643"/>
                <a:gd name="T80" fmla="*/ 2147483646 w 750"/>
                <a:gd name="T81" fmla="*/ 2147483646 h 643"/>
                <a:gd name="T82" fmla="*/ 2147483646 w 750"/>
                <a:gd name="T83" fmla="*/ 2147483646 h 643"/>
                <a:gd name="T84" fmla="*/ 2147483646 w 750"/>
                <a:gd name="T85" fmla="*/ 2147483646 h 643"/>
                <a:gd name="T86" fmla="*/ 2147483646 w 750"/>
                <a:gd name="T87" fmla="*/ 2147483646 h 643"/>
                <a:gd name="T88" fmla="*/ 2147483646 w 750"/>
                <a:gd name="T89" fmla="*/ 2147483646 h 643"/>
                <a:gd name="T90" fmla="*/ 2147483646 w 750"/>
                <a:gd name="T91" fmla="*/ 2147483646 h 643"/>
                <a:gd name="T92" fmla="*/ 2147483646 w 750"/>
                <a:gd name="T93" fmla="*/ 2147483646 h 643"/>
                <a:gd name="T94" fmla="*/ 2147483646 w 750"/>
                <a:gd name="T95" fmla="*/ 2147483646 h 643"/>
                <a:gd name="T96" fmla="*/ 2147483646 w 750"/>
                <a:gd name="T97" fmla="*/ 2147483646 h 643"/>
                <a:gd name="T98" fmla="*/ 2147483646 w 750"/>
                <a:gd name="T99" fmla="*/ 2147483646 h 643"/>
                <a:gd name="T100" fmla="*/ 2147483646 w 750"/>
                <a:gd name="T101" fmla="*/ 2147483646 h 643"/>
                <a:gd name="T102" fmla="*/ 2147483646 w 750"/>
                <a:gd name="T103" fmla="*/ 2147483646 h 643"/>
                <a:gd name="T104" fmla="*/ 2147483646 w 750"/>
                <a:gd name="T105" fmla="*/ 2147483646 h 643"/>
                <a:gd name="T106" fmla="*/ 2147483646 w 750"/>
                <a:gd name="T107" fmla="*/ 2147483646 h 643"/>
                <a:gd name="T108" fmla="*/ 2147483646 w 750"/>
                <a:gd name="T109" fmla="*/ 2147483646 h 643"/>
                <a:gd name="T110" fmla="*/ 2147483646 w 750"/>
                <a:gd name="T111" fmla="*/ 2147483646 h 643"/>
                <a:gd name="T112" fmla="*/ 2147483646 w 750"/>
                <a:gd name="T113" fmla="*/ 2147483646 h 643"/>
                <a:gd name="T114" fmla="*/ 17694720 60000 65536"/>
                <a:gd name="T115" fmla="*/ 0 60000 65536"/>
                <a:gd name="T116" fmla="*/ 5898240 60000 65536"/>
                <a:gd name="T117" fmla="*/ 1179648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0"/>
                <a:gd name="T172" fmla="*/ 0 h 643"/>
                <a:gd name="T173" fmla="*/ 750 w 750"/>
                <a:gd name="T174" fmla="*/ 643 h 6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0" h="643">
                  <a:moveTo>
                    <a:pt x="700" y="563"/>
                  </a:moveTo>
                  <a:cubicBezTo>
                    <a:pt x="699" y="563"/>
                    <a:pt x="699" y="563"/>
                    <a:pt x="699" y="563"/>
                  </a:cubicBezTo>
                  <a:cubicBezTo>
                    <a:pt x="693" y="573"/>
                    <a:pt x="687" y="583"/>
                    <a:pt x="680" y="592"/>
                  </a:cubicBezTo>
                  <a:cubicBezTo>
                    <a:pt x="679" y="594"/>
                    <a:pt x="677" y="595"/>
                    <a:pt x="675" y="595"/>
                  </a:cubicBezTo>
                  <a:cubicBezTo>
                    <a:pt x="673" y="595"/>
                    <a:pt x="672" y="595"/>
                    <a:pt x="671" y="594"/>
                  </a:cubicBezTo>
                  <a:cubicBezTo>
                    <a:pt x="667" y="592"/>
                    <a:pt x="667" y="587"/>
                    <a:pt x="669" y="584"/>
                  </a:cubicBezTo>
                  <a:cubicBezTo>
                    <a:pt x="674" y="577"/>
                    <a:pt x="679" y="569"/>
                    <a:pt x="684" y="562"/>
                  </a:cubicBezTo>
                  <a:cubicBezTo>
                    <a:pt x="633" y="532"/>
                    <a:pt x="633" y="532"/>
                    <a:pt x="633" y="532"/>
                  </a:cubicBezTo>
                  <a:cubicBezTo>
                    <a:pt x="630" y="530"/>
                    <a:pt x="629" y="526"/>
                    <a:pt x="631" y="523"/>
                  </a:cubicBezTo>
                  <a:cubicBezTo>
                    <a:pt x="633" y="520"/>
                    <a:pt x="637" y="518"/>
                    <a:pt x="640" y="520"/>
                  </a:cubicBezTo>
                  <a:cubicBezTo>
                    <a:pt x="691" y="550"/>
                    <a:pt x="691" y="550"/>
                    <a:pt x="691" y="550"/>
                  </a:cubicBezTo>
                  <a:cubicBezTo>
                    <a:pt x="719" y="498"/>
                    <a:pt x="734" y="441"/>
                    <a:pt x="736" y="382"/>
                  </a:cubicBezTo>
                  <a:cubicBezTo>
                    <a:pt x="677" y="382"/>
                    <a:pt x="677" y="382"/>
                    <a:pt x="677" y="382"/>
                  </a:cubicBezTo>
                  <a:cubicBezTo>
                    <a:pt x="673" y="382"/>
                    <a:pt x="670" y="379"/>
                    <a:pt x="670" y="375"/>
                  </a:cubicBezTo>
                  <a:cubicBezTo>
                    <a:pt x="670" y="371"/>
                    <a:pt x="673" y="368"/>
                    <a:pt x="677" y="368"/>
                  </a:cubicBezTo>
                  <a:cubicBezTo>
                    <a:pt x="736" y="368"/>
                    <a:pt x="736" y="368"/>
                    <a:pt x="736" y="368"/>
                  </a:cubicBezTo>
                  <a:cubicBezTo>
                    <a:pt x="735" y="308"/>
                    <a:pt x="718" y="251"/>
                    <a:pt x="691" y="201"/>
                  </a:cubicBezTo>
                  <a:cubicBezTo>
                    <a:pt x="640" y="230"/>
                    <a:pt x="640" y="230"/>
                    <a:pt x="640" y="230"/>
                  </a:cubicBezTo>
                  <a:cubicBezTo>
                    <a:pt x="639" y="231"/>
                    <a:pt x="638" y="231"/>
                    <a:pt x="637" y="231"/>
                  </a:cubicBezTo>
                  <a:cubicBezTo>
                    <a:pt x="634" y="231"/>
                    <a:pt x="632" y="230"/>
                    <a:pt x="631" y="228"/>
                  </a:cubicBezTo>
                  <a:cubicBezTo>
                    <a:pt x="629" y="224"/>
                    <a:pt x="630" y="220"/>
                    <a:pt x="633" y="218"/>
                  </a:cubicBezTo>
                  <a:cubicBezTo>
                    <a:pt x="684" y="189"/>
                    <a:pt x="684" y="189"/>
                    <a:pt x="684" y="189"/>
                  </a:cubicBezTo>
                  <a:cubicBezTo>
                    <a:pt x="653" y="139"/>
                    <a:pt x="611" y="97"/>
                    <a:pt x="561" y="66"/>
                  </a:cubicBezTo>
                  <a:cubicBezTo>
                    <a:pt x="532" y="117"/>
                    <a:pt x="532" y="117"/>
                    <a:pt x="532" y="117"/>
                  </a:cubicBezTo>
                  <a:cubicBezTo>
                    <a:pt x="531" y="119"/>
                    <a:pt x="528" y="120"/>
                    <a:pt x="526" y="120"/>
                  </a:cubicBezTo>
                  <a:cubicBezTo>
                    <a:pt x="525" y="120"/>
                    <a:pt x="524" y="120"/>
                    <a:pt x="523" y="119"/>
                  </a:cubicBezTo>
                  <a:cubicBezTo>
                    <a:pt x="519" y="118"/>
                    <a:pt x="518" y="113"/>
                    <a:pt x="520" y="110"/>
                  </a:cubicBezTo>
                  <a:cubicBezTo>
                    <a:pt x="549" y="59"/>
                    <a:pt x="549" y="59"/>
                    <a:pt x="549" y="59"/>
                  </a:cubicBezTo>
                  <a:cubicBezTo>
                    <a:pt x="499" y="32"/>
                    <a:pt x="442" y="16"/>
                    <a:pt x="382" y="14"/>
                  </a:cubicBezTo>
                  <a:cubicBezTo>
                    <a:pt x="382" y="73"/>
                    <a:pt x="382" y="73"/>
                    <a:pt x="382" y="73"/>
                  </a:cubicBezTo>
                  <a:cubicBezTo>
                    <a:pt x="382" y="77"/>
                    <a:pt x="379" y="80"/>
                    <a:pt x="375" y="80"/>
                  </a:cubicBezTo>
                  <a:cubicBezTo>
                    <a:pt x="371" y="80"/>
                    <a:pt x="368" y="77"/>
                    <a:pt x="368" y="73"/>
                  </a:cubicBezTo>
                  <a:cubicBezTo>
                    <a:pt x="368" y="14"/>
                    <a:pt x="368" y="14"/>
                    <a:pt x="368" y="14"/>
                  </a:cubicBezTo>
                  <a:cubicBezTo>
                    <a:pt x="307" y="16"/>
                    <a:pt x="250" y="32"/>
                    <a:pt x="201" y="59"/>
                  </a:cubicBezTo>
                  <a:cubicBezTo>
                    <a:pt x="230" y="110"/>
                    <a:pt x="230" y="110"/>
                    <a:pt x="230" y="110"/>
                  </a:cubicBezTo>
                  <a:cubicBezTo>
                    <a:pt x="232" y="113"/>
                    <a:pt x="231" y="118"/>
                    <a:pt x="227" y="119"/>
                  </a:cubicBezTo>
                  <a:cubicBezTo>
                    <a:pt x="226" y="120"/>
                    <a:pt x="225" y="120"/>
                    <a:pt x="224" y="120"/>
                  </a:cubicBezTo>
                  <a:cubicBezTo>
                    <a:pt x="221" y="120"/>
                    <a:pt x="219" y="119"/>
                    <a:pt x="218" y="117"/>
                  </a:cubicBezTo>
                  <a:cubicBezTo>
                    <a:pt x="189" y="66"/>
                    <a:pt x="189" y="66"/>
                    <a:pt x="189" y="66"/>
                  </a:cubicBezTo>
                  <a:cubicBezTo>
                    <a:pt x="139" y="97"/>
                    <a:pt x="96" y="139"/>
                    <a:pt x="66" y="189"/>
                  </a:cubicBezTo>
                  <a:cubicBezTo>
                    <a:pt x="117" y="218"/>
                    <a:pt x="117" y="218"/>
                    <a:pt x="117" y="218"/>
                  </a:cubicBezTo>
                  <a:cubicBezTo>
                    <a:pt x="120" y="220"/>
                    <a:pt x="121" y="224"/>
                    <a:pt x="119" y="228"/>
                  </a:cubicBezTo>
                  <a:cubicBezTo>
                    <a:pt x="118" y="230"/>
                    <a:pt x="116" y="231"/>
                    <a:pt x="113" y="231"/>
                  </a:cubicBezTo>
                  <a:cubicBezTo>
                    <a:pt x="112" y="231"/>
                    <a:pt x="111" y="231"/>
                    <a:pt x="110" y="230"/>
                  </a:cubicBezTo>
                  <a:cubicBezTo>
                    <a:pt x="59" y="201"/>
                    <a:pt x="59" y="201"/>
                    <a:pt x="59" y="201"/>
                  </a:cubicBezTo>
                  <a:cubicBezTo>
                    <a:pt x="32" y="251"/>
                    <a:pt x="15" y="308"/>
                    <a:pt x="14" y="368"/>
                  </a:cubicBezTo>
                  <a:cubicBezTo>
                    <a:pt x="73" y="368"/>
                    <a:pt x="73" y="368"/>
                    <a:pt x="73" y="368"/>
                  </a:cubicBezTo>
                  <a:cubicBezTo>
                    <a:pt x="76" y="368"/>
                    <a:pt x="80" y="371"/>
                    <a:pt x="80" y="375"/>
                  </a:cubicBezTo>
                  <a:cubicBezTo>
                    <a:pt x="80" y="379"/>
                    <a:pt x="76" y="382"/>
                    <a:pt x="73" y="382"/>
                  </a:cubicBezTo>
                  <a:cubicBezTo>
                    <a:pt x="14" y="382"/>
                    <a:pt x="14" y="382"/>
                    <a:pt x="14" y="382"/>
                  </a:cubicBezTo>
                  <a:cubicBezTo>
                    <a:pt x="15" y="441"/>
                    <a:pt x="31" y="498"/>
                    <a:pt x="59" y="550"/>
                  </a:cubicBezTo>
                  <a:cubicBezTo>
                    <a:pt x="110" y="520"/>
                    <a:pt x="110" y="520"/>
                    <a:pt x="110" y="520"/>
                  </a:cubicBezTo>
                  <a:cubicBezTo>
                    <a:pt x="113" y="518"/>
                    <a:pt x="117" y="520"/>
                    <a:pt x="119" y="523"/>
                  </a:cubicBezTo>
                  <a:cubicBezTo>
                    <a:pt x="121" y="526"/>
                    <a:pt x="120" y="530"/>
                    <a:pt x="117" y="532"/>
                  </a:cubicBezTo>
                  <a:cubicBezTo>
                    <a:pt x="66" y="562"/>
                    <a:pt x="66" y="562"/>
                    <a:pt x="66" y="562"/>
                  </a:cubicBezTo>
                  <a:cubicBezTo>
                    <a:pt x="71" y="569"/>
                    <a:pt x="76" y="577"/>
                    <a:pt x="81" y="584"/>
                  </a:cubicBezTo>
                  <a:cubicBezTo>
                    <a:pt x="83" y="587"/>
                    <a:pt x="82" y="592"/>
                    <a:pt x="79" y="594"/>
                  </a:cubicBezTo>
                  <a:cubicBezTo>
                    <a:pt x="76" y="596"/>
                    <a:pt x="72" y="595"/>
                    <a:pt x="69" y="592"/>
                  </a:cubicBezTo>
                  <a:cubicBezTo>
                    <a:pt x="63" y="583"/>
                    <a:pt x="56" y="573"/>
                    <a:pt x="51" y="563"/>
                  </a:cubicBezTo>
                  <a:cubicBezTo>
                    <a:pt x="51" y="563"/>
                    <a:pt x="50" y="563"/>
                    <a:pt x="50" y="563"/>
                  </a:cubicBezTo>
                  <a:cubicBezTo>
                    <a:pt x="50" y="562"/>
                    <a:pt x="50" y="562"/>
                    <a:pt x="50" y="562"/>
                  </a:cubicBezTo>
                  <a:cubicBezTo>
                    <a:pt x="17" y="505"/>
                    <a:pt x="0" y="441"/>
                    <a:pt x="0" y="375"/>
                  </a:cubicBezTo>
                  <a:cubicBezTo>
                    <a:pt x="0" y="307"/>
                    <a:pt x="18" y="244"/>
                    <a:pt x="50" y="189"/>
                  </a:cubicBezTo>
                  <a:cubicBezTo>
                    <a:pt x="50" y="189"/>
                    <a:pt x="50" y="188"/>
                    <a:pt x="50" y="188"/>
                  </a:cubicBezTo>
                  <a:cubicBezTo>
                    <a:pt x="51" y="187"/>
                    <a:pt x="51" y="187"/>
                    <a:pt x="51" y="187"/>
                  </a:cubicBezTo>
                  <a:cubicBezTo>
                    <a:pt x="84" y="131"/>
                    <a:pt x="130" y="84"/>
                    <a:pt x="186" y="51"/>
                  </a:cubicBezTo>
                  <a:cubicBezTo>
                    <a:pt x="187" y="51"/>
                    <a:pt x="187" y="51"/>
                    <a:pt x="187" y="51"/>
                  </a:cubicBezTo>
                  <a:cubicBezTo>
                    <a:pt x="188" y="50"/>
                    <a:pt x="188" y="50"/>
                    <a:pt x="189" y="50"/>
                  </a:cubicBezTo>
                  <a:cubicBezTo>
                    <a:pt x="244" y="18"/>
                    <a:pt x="307" y="0"/>
                    <a:pt x="375" y="0"/>
                  </a:cubicBezTo>
                  <a:cubicBezTo>
                    <a:pt x="443" y="0"/>
                    <a:pt x="506" y="18"/>
                    <a:pt x="561" y="50"/>
                  </a:cubicBezTo>
                  <a:cubicBezTo>
                    <a:pt x="562" y="50"/>
                    <a:pt x="562" y="50"/>
                    <a:pt x="562" y="51"/>
                  </a:cubicBezTo>
                  <a:cubicBezTo>
                    <a:pt x="563" y="51"/>
                    <a:pt x="563" y="51"/>
                    <a:pt x="564" y="51"/>
                  </a:cubicBezTo>
                  <a:cubicBezTo>
                    <a:pt x="619" y="84"/>
                    <a:pt x="666" y="131"/>
                    <a:pt x="699" y="187"/>
                  </a:cubicBezTo>
                  <a:cubicBezTo>
                    <a:pt x="699" y="187"/>
                    <a:pt x="699" y="187"/>
                    <a:pt x="700" y="188"/>
                  </a:cubicBezTo>
                  <a:cubicBezTo>
                    <a:pt x="700" y="188"/>
                    <a:pt x="700" y="189"/>
                    <a:pt x="700" y="189"/>
                  </a:cubicBezTo>
                  <a:cubicBezTo>
                    <a:pt x="732" y="244"/>
                    <a:pt x="750" y="307"/>
                    <a:pt x="750" y="375"/>
                  </a:cubicBezTo>
                  <a:cubicBezTo>
                    <a:pt x="750" y="441"/>
                    <a:pt x="733" y="505"/>
                    <a:pt x="700" y="562"/>
                  </a:cubicBezTo>
                  <a:cubicBezTo>
                    <a:pt x="700" y="562"/>
                    <a:pt x="700" y="562"/>
                    <a:pt x="700" y="563"/>
                  </a:cubicBezTo>
                  <a:close/>
                  <a:moveTo>
                    <a:pt x="533" y="560"/>
                  </a:moveTo>
                  <a:cubicBezTo>
                    <a:pt x="533" y="636"/>
                    <a:pt x="533" y="636"/>
                    <a:pt x="533" y="636"/>
                  </a:cubicBezTo>
                  <a:cubicBezTo>
                    <a:pt x="533" y="640"/>
                    <a:pt x="530" y="643"/>
                    <a:pt x="526" y="643"/>
                  </a:cubicBezTo>
                  <a:cubicBezTo>
                    <a:pt x="224" y="643"/>
                    <a:pt x="224" y="643"/>
                    <a:pt x="224" y="643"/>
                  </a:cubicBezTo>
                  <a:cubicBezTo>
                    <a:pt x="220" y="643"/>
                    <a:pt x="217" y="640"/>
                    <a:pt x="217" y="636"/>
                  </a:cubicBezTo>
                  <a:cubicBezTo>
                    <a:pt x="217" y="560"/>
                    <a:pt x="217" y="560"/>
                    <a:pt x="217" y="560"/>
                  </a:cubicBezTo>
                  <a:cubicBezTo>
                    <a:pt x="217" y="556"/>
                    <a:pt x="220" y="553"/>
                    <a:pt x="224" y="553"/>
                  </a:cubicBezTo>
                  <a:cubicBezTo>
                    <a:pt x="526" y="553"/>
                    <a:pt x="526" y="553"/>
                    <a:pt x="526" y="553"/>
                  </a:cubicBezTo>
                  <a:cubicBezTo>
                    <a:pt x="530" y="553"/>
                    <a:pt x="533" y="556"/>
                    <a:pt x="533" y="560"/>
                  </a:cubicBezTo>
                  <a:close/>
                  <a:moveTo>
                    <a:pt x="519" y="567"/>
                  </a:moveTo>
                  <a:cubicBezTo>
                    <a:pt x="231" y="567"/>
                    <a:pt x="231" y="567"/>
                    <a:pt x="231" y="567"/>
                  </a:cubicBezTo>
                  <a:cubicBezTo>
                    <a:pt x="231" y="629"/>
                    <a:pt x="231" y="629"/>
                    <a:pt x="231" y="629"/>
                  </a:cubicBezTo>
                  <a:cubicBezTo>
                    <a:pt x="519" y="629"/>
                    <a:pt x="519" y="629"/>
                    <a:pt x="519" y="629"/>
                  </a:cubicBezTo>
                  <a:lnTo>
                    <a:pt x="519" y="567"/>
                  </a:lnTo>
                  <a:close/>
                  <a:moveTo>
                    <a:pt x="579" y="257"/>
                  </a:moveTo>
                  <a:cubicBezTo>
                    <a:pt x="581" y="261"/>
                    <a:pt x="580" y="265"/>
                    <a:pt x="577" y="267"/>
                  </a:cubicBezTo>
                  <a:cubicBezTo>
                    <a:pt x="442" y="344"/>
                    <a:pt x="442" y="344"/>
                    <a:pt x="442" y="344"/>
                  </a:cubicBezTo>
                  <a:cubicBezTo>
                    <a:pt x="447" y="354"/>
                    <a:pt x="449" y="364"/>
                    <a:pt x="449" y="375"/>
                  </a:cubicBezTo>
                  <a:cubicBezTo>
                    <a:pt x="449" y="416"/>
                    <a:pt x="416" y="449"/>
                    <a:pt x="375" y="449"/>
                  </a:cubicBezTo>
                  <a:cubicBezTo>
                    <a:pt x="334" y="449"/>
                    <a:pt x="301" y="416"/>
                    <a:pt x="301" y="375"/>
                  </a:cubicBezTo>
                  <a:cubicBezTo>
                    <a:pt x="301" y="334"/>
                    <a:pt x="334" y="301"/>
                    <a:pt x="375" y="301"/>
                  </a:cubicBezTo>
                  <a:cubicBezTo>
                    <a:pt x="400" y="301"/>
                    <a:pt x="422" y="313"/>
                    <a:pt x="435" y="332"/>
                  </a:cubicBezTo>
                  <a:cubicBezTo>
                    <a:pt x="570" y="255"/>
                    <a:pt x="570" y="255"/>
                    <a:pt x="570" y="255"/>
                  </a:cubicBezTo>
                  <a:cubicBezTo>
                    <a:pt x="573" y="253"/>
                    <a:pt x="577" y="254"/>
                    <a:pt x="579" y="257"/>
                  </a:cubicBezTo>
                  <a:close/>
                  <a:moveTo>
                    <a:pt x="435" y="375"/>
                  </a:moveTo>
                  <a:cubicBezTo>
                    <a:pt x="435" y="342"/>
                    <a:pt x="408" y="315"/>
                    <a:pt x="375" y="315"/>
                  </a:cubicBezTo>
                  <a:cubicBezTo>
                    <a:pt x="342" y="315"/>
                    <a:pt x="315" y="342"/>
                    <a:pt x="315" y="375"/>
                  </a:cubicBezTo>
                  <a:cubicBezTo>
                    <a:pt x="315" y="408"/>
                    <a:pt x="342" y="435"/>
                    <a:pt x="375" y="435"/>
                  </a:cubicBezTo>
                  <a:cubicBezTo>
                    <a:pt x="408" y="435"/>
                    <a:pt x="435" y="408"/>
                    <a:pt x="435" y="375"/>
                  </a:cubicBezTo>
                  <a:close/>
                </a:path>
              </a:pathLst>
            </a:custGeom>
            <a:solidFill>
              <a:srgbClr val="008000"/>
            </a:solidFill>
            <a:ln w="9528" cap="flat">
              <a:solidFill>
                <a:srgbClr val="92D050"/>
              </a:solidFill>
              <a:prstDash val="solid"/>
              <a:round/>
              <a:headEnd/>
              <a:tailEnd/>
            </a:ln>
          </p:spPr>
          <p:txBody>
            <a:bodyPr lIns="68580" tIns="34290" rIns="68580" bIns="34290"/>
            <a:lstStyle/>
            <a:p>
              <a:endParaRPr lang="it-IT"/>
            </a:p>
          </p:txBody>
        </p:sp>
      </p:grpSp>
      <p:grpSp>
        <p:nvGrpSpPr>
          <p:cNvPr id="134164" name="Gruppo 86">
            <a:extLst>
              <a:ext uri="{FF2B5EF4-FFF2-40B4-BE49-F238E27FC236}">
                <a16:creationId xmlns:a16="http://schemas.microsoft.com/office/drawing/2014/main" id="{B9317158-EBDD-DE49-B2C5-A71038FA5E11}"/>
              </a:ext>
            </a:extLst>
          </p:cNvPr>
          <p:cNvGrpSpPr>
            <a:grpSpLocks/>
          </p:cNvGrpSpPr>
          <p:nvPr/>
        </p:nvGrpSpPr>
        <p:grpSpPr bwMode="auto">
          <a:xfrm>
            <a:off x="7975601" y="2216150"/>
            <a:ext cx="485775" cy="488950"/>
            <a:chOff x="6451604" y="2216148"/>
            <a:chExt cx="485775" cy="488947"/>
          </a:xfrm>
        </p:grpSpPr>
        <p:sp>
          <p:nvSpPr>
            <p:cNvPr id="134165" name="Ovale 87">
              <a:extLst>
                <a:ext uri="{FF2B5EF4-FFF2-40B4-BE49-F238E27FC236}">
                  <a16:creationId xmlns:a16="http://schemas.microsoft.com/office/drawing/2014/main" id="{908EC46D-00D1-6E4A-BC3B-F7396C3F61EF}"/>
                </a:ext>
              </a:extLst>
            </p:cNvPr>
            <p:cNvSpPr>
              <a:spLocks/>
            </p:cNvSpPr>
            <p:nvPr/>
          </p:nvSpPr>
          <p:spPr bwMode="auto">
            <a:xfrm>
              <a:off x="6451604" y="2216148"/>
              <a:ext cx="485775" cy="488947"/>
            </a:xfrm>
            <a:custGeom>
              <a:avLst/>
              <a:gdLst>
                <a:gd name="T0" fmla="*/ 242888 w 485775"/>
                <a:gd name="T1" fmla="*/ 0 h 488947"/>
                <a:gd name="T2" fmla="*/ 485775 w 485775"/>
                <a:gd name="T3" fmla="*/ 244474 h 488947"/>
                <a:gd name="T4" fmla="*/ 242888 w 485775"/>
                <a:gd name="T5" fmla="*/ 488947 h 488947"/>
                <a:gd name="T6" fmla="*/ 0 w 485775"/>
                <a:gd name="T7" fmla="*/ 244474 h 488947"/>
                <a:gd name="T8" fmla="*/ 71140 w 485775"/>
                <a:gd name="T9" fmla="*/ 71605 h 488947"/>
                <a:gd name="T10" fmla="*/ 71140 w 485775"/>
                <a:gd name="T11" fmla="*/ 417342 h 488947"/>
                <a:gd name="T12" fmla="*/ 414635 w 485775"/>
                <a:gd name="T13" fmla="*/ 417342 h 488947"/>
                <a:gd name="T14" fmla="*/ 414635 w 485775"/>
                <a:gd name="T15" fmla="*/ 71605 h 488947"/>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71140 w 485775"/>
                <a:gd name="T25" fmla="*/ 71605 h 488947"/>
                <a:gd name="T26" fmla="*/ 414635 w 485775"/>
                <a:gd name="T27" fmla="*/ 417342 h 4889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5775" h="488947">
                  <a:moveTo>
                    <a:pt x="0" y="244474"/>
                  </a:moveTo>
                  <a:lnTo>
                    <a:pt x="0" y="244474"/>
                  </a:lnTo>
                  <a:cubicBezTo>
                    <a:pt x="0" y="379493"/>
                    <a:pt x="108744" y="488948"/>
                    <a:pt x="242888" y="488948"/>
                  </a:cubicBezTo>
                  <a:cubicBezTo>
                    <a:pt x="377031" y="488948"/>
                    <a:pt x="485776" y="379493"/>
                    <a:pt x="485776" y="244474"/>
                  </a:cubicBezTo>
                  <a:cubicBezTo>
                    <a:pt x="485776" y="109454"/>
                    <a:pt x="377031" y="0"/>
                    <a:pt x="242888" y="0"/>
                  </a:cubicBezTo>
                  <a:cubicBezTo>
                    <a:pt x="108744" y="0"/>
                    <a:pt x="0" y="109454"/>
                    <a:pt x="0" y="244473"/>
                  </a:cubicBezTo>
                  <a:lnTo>
                    <a:pt x="0" y="244474"/>
                  </a:lnTo>
                  <a:close/>
                </a:path>
              </a:pathLst>
            </a:custGeom>
            <a:solidFill>
              <a:srgbClr val="FFFFFF"/>
            </a:solidFill>
            <a:ln w="25402" cap="flat">
              <a:solidFill>
                <a:srgbClr val="F39901"/>
              </a:solidFill>
              <a:prstDash val="solid"/>
              <a:miter lim="800000"/>
              <a:headEnd/>
              <a:tailEnd/>
            </a:ln>
          </p:spPr>
          <p:txBody>
            <a:bodyPr anchor="ctr" anchorCtr="1"/>
            <a:lstStyle/>
            <a:p>
              <a:endParaRPr lang="it-IT"/>
            </a:p>
          </p:txBody>
        </p:sp>
        <p:sp>
          <p:nvSpPr>
            <p:cNvPr id="134166" name="Freeform 86">
              <a:extLst>
                <a:ext uri="{FF2B5EF4-FFF2-40B4-BE49-F238E27FC236}">
                  <a16:creationId xmlns:a16="http://schemas.microsoft.com/office/drawing/2014/main" id="{1A0BCF71-B2A3-9049-863A-B5E470CD273C}"/>
                </a:ext>
              </a:extLst>
            </p:cNvPr>
            <p:cNvSpPr>
              <a:spLocks/>
            </p:cNvSpPr>
            <p:nvPr/>
          </p:nvSpPr>
          <p:spPr bwMode="auto">
            <a:xfrm>
              <a:off x="6567485" y="2308229"/>
              <a:ext cx="222254" cy="246065"/>
            </a:xfrm>
            <a:custGeom>
              <a:avLst/>
              <a:gdLst>
                <a:gd name="T0" fmla="*/ 42953774 w 575"/>
                <a:gd name="T1" fmla="*/ 0 h 639"/>
                <a:gd name="T2" fmla="*/ 85907549 w 575"/>
                <a:gd name="T3" fmla="*/ 47377332 h 639"/>
                <a:gd name="T4" fmla="*/ 42953774 w 575"/>
                <a:gd name="T5" fmla="*/ 94754279 h 639"/>
                <a:gd name="T6" fmla="*/ 0 w 575"/>
                <a:gd name="T7" fmla="*/ 47377332 h 639"/>
                <a:gd name="T8" fmla="*/ 2147483646 w 575"/>
                <a:gd name="T9" fmla="*/ 2147483646 h 639"/>
                <a:gd name="T10" fmla="*/ 2147483646 w 575"/>
                <a:gd name="T11" fmla="*/ 2147483646 h 639"/>
                <a:gd name="T12" fmla="*/ 2147483646 w 575"/>
                <a:gd name="T13" fmla="*/ 2147483646 h 639"/>
                <a:gd name="T14" fmla="*/ 2147483646 w 575"/>
                <a:gd name="T15" fmla="*/ 2147483646 h 639"/>
                <a:gd name="T16" fmla="*/ 2147483646 w 575"/>
                <a:gd name="T17" fmla="*/ 2147483646 h 639"/>
                <a:gd name="T18" fmla="*/ 2147483646 w 575"/>
                <a:gd name="T19" fmla="*/ 2147483646 h 639"/>
                <a:gd name="T20" fmla="*/ 2147483646 w 575"/>
                <a:gd name="T21" fmla="*/ 2147483646 h 639"/>
                <a:gd name="T22" fmla="*/ 2147483646 w 575"/>
                <a:gd name="T23" fmla="*/ 2147483646 h 639"/>
                <a:gd name="T24" fmla="*/ 2147483646 w 575"/>
                <a:gd name="T25" fmla="*/ 2147483646 h 639"/>
                <a:gd name="T26" fmla="*/ 2147483646 w 575"/>
                <a:gd name="T27" fmla="*/ 2147483646 h 639"/>
                <a:gd name="T28" fmla="*/ 2147483646 w 575"/>
                <a:gd name="T29" fmla="*/ 2147483646 h 639"/>
                <a:gd name="T30" fmla="*/ 2147483646 w 575"/>
                <a:gd name="T31" fmla="*/ 2147483646 h 639"/>
                <a:gd name="T32" fmla="*/ 2147483646 w 575"/>
                <a:gd name="T33" fmla="*/ 2147483646 h 639"/>
                <a:gd name="T34" fmla="*/ 2147483646 w 575"/>
                <a:gd name="T35" fmla="*/ 2147483646 h 639"/>
                <a:gd name="T36" fmla="*/ 2147483646 w 575"/>
                <a:gd name="T37" fmla="*/ 2147483646 h 639"/>
                <a:gd name="T38" fmla="*/ 2147483646 w 575"/>
                <a:gd name="T39" fmla="*/ 2147483646 h 639"/>
                <a:gd name="T40" fmla="*/ 2147483646 w 575"/>
                <a:gd name="T41" fmla="*/ 2147483646 h 639"/>
                <a:gd name="T42" fmla="*/ 2147483646 w 575"/>
                <a:gd name="T43" fmla="*/ 0 h 639"/>
                <a:gd name="T44" fmla="*/ 2147483646 w 575"/>
                <a:gd name="T45" fmla="*/ 2147483646 h 639"/>
                <a:gd name="T46" fmla="*/ 2147483646 w 575"/>
                <a:gd name="T47" fmla="*/ 2147483646 h 639"/>
                <a:gd name="T48" fmla="*/ 2147483646 w 575"/>
                <a:gd name="T49" fmla="*/ 2147483646 h 639"/>
                <a:gd name="T50" fmla="*/ 2147483646 w 575"/>
                <a:gd name="T51" fmla="*/ 2147483646 h 639"/>
                <a:gd name="T52" fmla="*/ 2147483646 w 575"/>
                <a:gd name="T53" fmla="*/ 2147483646 h 639"/>
                <a:gd name="T54" fmla="*/ 2147483646 w 575"/>
                <a:gd name="T55" fmla="*/ 2147483646 h 639"/>
                <a:gd name="T56" fmla="*/ 2147483646 w 575"/>
                <a:gd name="T57" fmla="*/ 2147483646 h 639"/>
                <a:gd name="T58" fmla="*/ 2147483646 w 575"/>
                <a:gd name="T59" fmla="*/ 2147483646 h 639"/>
                <a:gd name="T60" fmla="*/ 2147483646 w 575"/>
                <a:gd name="T61" fmla="*/ 2147483646 h 639"/>
                <a:gd name="T62" fmla="*/ 2147483646 w 575"/>
                <a:gd name="T63" fmla="*/ 2147483646 h 639"/>
                <a:gd name="T64" fmla="*/ 2147483646 w 575"/>
                <a:gd name="T65" fmla="*/ 2147483646 h 639"/>
                <a:gd name="T66" fmla="*/ 2147483646 w 575"/>
                <a:gd name="T67" fmla="*/ 2147483646 h 639"/>
                <a:gd name="T68" fmla="*/ 2147483646 w 575"/>
                <a:gd name="T69" fmla="*/ 2147483646 h 639"/>
                <a:gd name="T70" fmla="*/ 2147483646 w 575"/>
                <a:gd name="T71" fmla="*/ 2147483646 h 639"/>
                <a:gd name="T72" fmla="*/ 2147483646 w 575"/>
                <a:gd name="T73" fmla="*/ 2147483646 h 639"/>
                <a:gd name="T74" fmla="*/ 2147483646 w 575"/>
                <a:gd name="T75" fmla="*/ 2147483646 h 639"/>
                <a:gd name="T76" fmla="*/ 17694720 60000 65536"/>
                <a:gd name="T77" fmla="*/ 0 60000 65536"/>
                <a:gd name="T78" fmla="*/ 5898240 60000 65536"/>
                <a:gd name="T79" fmla="*/ 1179648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5"/>
                <a:gd name="T115" fmla="*/ 0 h 639"/>
                <a:gd name="T116" fmla="*/ 575 w 575"/>
                <a:gd name="T117" fmla="*/ 639 h 6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5" h="639">
                  <a:moveTo>
                    <a:pt x="369" y="639"/>
                  </a:moveTo>
                  <a:cubicBezTo>
                    <a:pt x="208" y="639"/>
                    <a:pt x="208" y="639"/>
                    <a:pt x="208" y="639"/>
                  </a:cubicBezTo>
                  <a:cubicBezTo>
                    <a:pt x="205" y="639"/>
                    <a:pt x="201" y="636"/>
                    <a:pt x="201" y="632"/>
                  </a:cubicBezTo>
                  <a:cubicBezTo>
                    <a:pt x="201" y="373"/>
                    <a:pt x="201" y="373"/>
                    <a:pt x="201" y="373"/>
                  </a:cubicBezTo>
                  <a:cubicBezTo>
                    <a:pt x="201" y="369"/>
                    <a:pt x="205" y="366"/>
                    <a:pt x="208" y="366"/>
                  </a:cubicBezTo>
                  <a:cubicBezTo>
                    <a:pt x="369" y="366"/>
                    <a:pt x="369" y="366"/>
                    <a:pt x="369" y="366"/>
                  </a:cubicBezTo>
                  <a:cubicBezTo>
                    <a:pt x="373" y="366"/>
                    <a:pt x="376" y="369"/>
                    <a:pt x="376" y="373"/>
                  </a:cubicBezTo>
                  <a:cubicBezTo>
                    <a:pt x="376" y="632"/>
                    <a:pt x="376" y="632"/>
                    <a:pt x="376" y="632"/>
                  </a:cubicBezTo>
                  <a:cubicBezTo>
                    <a:pt x="376" y="636"/>
                    <a:pt x="373" y="639"/>
                    <a:pt x="369" y="639"/>
                  </a:cubicBezTo>
                  <a:close/>
                  <a:moveTo>
                    <a:pt x="215" y="625"/>
                  </a:moveTo>
                  <a:cubicBezTo>
                    <a:pt x="362" y="625"/>
                    <a:pt x="362" y="625"/>
                    <a:pt x="362" y="625"/>
                  </a:cubicBezTo>
                  <a:cubicBezTo>
                    <a:pt x="362" y="380"/>
                    <a:pt x="362" y="380"/>
                    <a:pt x="362" y="380"/>
                  </a:cubicBezTo>
                  <a:cubicBezTo>
                    <a:pt x="215" y="380"/>
                    <a:pt x="215" y="380"/>
                    <a:pt x="215" y="380"/>
                  </a:cubicBezTo>
                  <a:lnTo>
                    <a:pt x="215" y="625"/>
                  </a:lnTo>
                  <a:close/>
                  <a:moveTo>
                    <a:pt x="170" y="639"/>
                  </a:moveTo>
                  <a:cubicBezTo>
                    <a:pt x="10" y="639"/>
                    <a:pt x="10" y="639"/>
                    <a:pt x="10" y="639"/>
                  </a:cubicBezTo>
                  <a:cubicBezTo>
                    <a:pt x="6" y="639"/>
                    <a:pt x="3" y="636"/>
                    <a:pt x="3" y="632"/>
                  </a:cubicBezTo>
                  <a:cubicBezTo>
                    <a:pt x="3" y="503"/>
                    <a:pt x="3" y="503"/>
                    <a:pt x="3" y="503"/>
                  </a:cubicBezTo>
                  <a:cubicBezTo>
                    <a:pt x="3" y="499"/>
                    <a:pt x="6" y="496"/>
                    <a:pt x="10" y="496"/>
                  </a:cubicBezTo>
                  <a:cubicBezTo>
                    <a:pt x="170" y="496"/>
                    <a:pt x="170" y="496"/>
                    <a:pt x="170" y="496"/>
                  </a:cubicBezTo>
                  <a:cubicBezTo>
                    <a:pt x="174" y="496"/>
                    <a:pt x="177" y="499"/>
                    <a:pt x="177" y="503"/>
                  </a:cubicBezTo>
                  <a:cubicBezTo>
                    <a:pt x="177" y="632"/>
                    <a:pt x="177" y="632"/>
                    <a:pt x="177" y="632"/>
                  </a:cubicBezTo>
                  <a:cubicBezTo>
                    <a:pt x="177" y="636"/>
                    <a:pt x="174" y="639"/>
                    <a:pt x="170" y="639"/>
                  </a:cubicBezTo>
                  <a:close/>
                  <a:moveTo>
                    <a:pt x="17" y="625"/>
                  </a:moveTo>
                  <a:cubicBezTo>
                    <a:pt x="163" y="625"/>
                    <a:pt x="163" y="625"/>
                    <a:pt x="163" y="625"/>
                  </a:cubicBezTo>
                  <a:cubicBezTo>
                    <a:pt x="163" y="510"/>
                    <a:pt x="163" y="510"/>
                    <a:pt x="163" y="510"/>
                  </a:cubicBezTo>
                  <a:cubicBezTo>
                    <a:pt x="17" y="510"/>
                    <a:pt x="17" y="510"/>
                    <a:pt x="17" y="510"/>
                  </a:cubicBezTo>
                  <a:lnTo>
                    <a:pt x="17" y="625"/>
                  </a:lnTo>
                  <a:close/>
                  <a:moveTo>
                    <a:pt x="19" y="418"/>
                  </a:moveTo>
                  <a:cubicBezTo>
                    <a:pt x="14" y="418"/>
                    <a:pt x="9" y="416"/>
                    <a:pt x="5" y="411"/>
                  </a:cubicBezTo>
                  <a:cubicBezTo>
                    <a:pt x="0" y="404"/>
                    <a:pt x="0" y="395"/>
                    <a:pt x="5" y="388"/>
                  </a:cubicBezTo>
                  <a:cubicBezTo>
                    <a:pt x="292" y="47"/>
                    <a:pt x="292" y="47"/>
                    <a:pt x="292" y="47"/>
                  </a:cubicBezTo>
                  <a:cubicBezTo>
                    <a:pt x="257" y="12"/>
                    <a:pt x="257" y="12"/>
                    <a:pt x="257" y="12"/>
                  </a:cubicBezTo>
                  <a:cubicBezTo>
                    <a:pt x="255" y="10"/>
                    <a:pt x="255" y="7"/>
                    <a:pt x="256" y="4"/>
                  </a:cubicBezTo>
                  <a:cubicBezTo>
                    <a:pt x="257" y="1"/>
                    <a:pt x="260" y="0"/>
                    <a:pt x="262" y="0"/>
                  </a:cubicBezTo>
                  <a:cubicBezTo>
                    <a:pt x="417" y="0"/>
                    <a:pt x="417" y="0"/>
                    <a:pt x="417" y="0"/>
                  </a:cubicBezTo>
                  <a:cubicBezTo>
                    <a:pt x="421" y="0"/>
                    <a:pt x="424" y="3"/>
                    <a:pt x="424" y="7"/>
                  </a:cubicBezTo>
                  <a:cubicBezTo>
                    <a:pt x="424" y="163"/>
                    <a:pt x="424" y="163"/>
                    <a:pt x="424" y="163"/>
                  </a:cubicBezTo>
                  <a:cubicBezTo>
                    <a:pt x="424" y="166"/>
                    <a:pt x="423" y="168"/>
                    <a:pt x="420" y="169"/>
                  </a:cubicBezTo>
                  <a:cubicBezTo>
                    <a:pt x="417" y="170"/>
                    <a:pt x="414" y="170"/>
                    <a:pt x="412" y="168"/>
                  </a:cubicBezTo>
                  <a:cubicBezTo>
                    <a:pt x="377" y="133"/>
                    <a:pt x="377" y="133"/>
                    <a:pt x="377" y="133"/>
                  </a:cubicBezTo>
                  <a:cubicBezTo>
                    <a:pt x="31" y="414"/>
                    <a:pt x="31" y="414"/>
                    <a:pt x="31" y="414"/>
                  </a:cubicBezTo>
                  <a:cubicBezTo>
                    <a:pt x="28" y="417"/>
                    <a:pt x="24" y="418"/>
                    <a:pt x="19" y="418"/>
                  </a:cubicBezTo>
                  <a:close/>
                  <a:moveTo>
                    <a:pt x="279" y="14"/>
                  </a:moveTo>
                  <a:cubicBezTo>
                    <a:pt x="307" y="41"/>
                    <a:pt x="307" y="41"/>
                    <a:pt x="307" y="41"/>
                  </a:cubicBezTo>
                  <a:cubicBezTo>
                    <a:pt x="309" y="44"/>
                    <a:pt x="309" y="48"/>
                    <a:pt x="307" y="51"/>
                  </a:cubicBezTo>
                  <a:cubicBezTo>
                    <a:pt x="16" y="397"/>
                    <a:pt x="16" y="397"/>
                    <a:pt x="16" y="397"/>
                  </a:cubicBezTo>
                  <a:cubicBezTo>
                    <a:pt x="15" y="399"/>
                    <a:pt x="15" y="401"/>
                    <a:pt x="16" y="402"/>
                  </a:cubicBezTo>
                  <a:cubicBezTo>
                    <a:pt x="17" y="404"/>
                    <a:pt x="18" y="404"/>
                    <a:pt x="19" y="404"/>
                  </a:cubicBezTo>
                  <a:cubicBezTo>
                    <a:pt x="20" y="404"/>
                    <a:pt x="21" y="404"/>
                    <a:pt x="22" y="403"/>
                  </a:cubicBezTo>
                  <a:cubicBezTo>
                    <a:pt x="373" y="118"/>
                    <a:pt x="373" y="118"/>
                    <a:pt x="373" y="118"/>
                  </a:cubicBezTo>
                  <a:cubicBezTo>
                    <a:pt x="376" y="115"/>
                    <a:pt x="380" y="116"/>
                    <a:pt x="383" y="118"/>
                  </a:cubicBezTo>
                  <a:cubicBezTo>
                    <a:pt x="410" y="146"/>
                    <a:pt x="410" y="146"/>
                    <a:pt x="410" y="146"/>
                  </a:cubicBezTo>
                  <a:cubicBezTo>
                    <a:pt x="410" y="14"/>
                    <a:pt x="410" y="14"/>
                    <a:pt x="410" y="14"/>
                  </a:cubicBezTo>
                  <a:lnTo>
                    <a:pt x="279" y="14"/>
                  </a:lnTo>
                  <a:close/>
                  <a:moveTo>
                    <a:pt x="568" y="639"/>
                  </a:moveTo>
                  <a:cubicBezTo>
                    <a:pt x="407" y="639"/>
                    <a:pt x="407" y="639"/>
                    <a:pt x="407" y="639"/>
                  </a:cubicBezTo>
                  <a:cubicBezTo>
                    <a:pt x="403" y="639"/>
                    <a:pt x="400" y="636"/>
                    <a:pt x="400" y="632"/>
                  </a:cubicBezTo>
                  <a:cubicBezTo>
                    <a:pt x="400" y="245"/>
                    <a:pt x="400" y="245"/>
                    <a:pt x="400" y="245"/>
                  </a:cubicBezTo>
                  <a:cubicBezTo>
                    <a:pt x="400" y="241"/>
                    <a:pt x="403" y="238"/>
                    <a:pt x="407" y="238"/>
                  </a:cubicBezTo>
                  <a:cubicBezTo>
                    <a:pt x="568" y="238"/>
                    <a:pt x="568" y="238"/>
                    <a:pt x="568" y="238"/>
                  </a:cubicBezTo>
                  <a:cubicBezTo>
                    <a:pt x="572" y="238"/>
                    <a:pt x="575" y="241"/>
                    <a:pt x="575" y="245"/>
                  </a:cubicBezTo>
                  <a:cubicBezTo>
                    <a:pt x="575" y="632"/>
                    <a:pt x="575" y="632"/>
                    <a:pt x="575" y="632"/>
                  </a:cubicBezTo>
                  <a:cubicBezTo>
                    <a:pt x="575" y="636"/>
                    <a:pt x="572" y="639"/>
                    <a:pt x="568" y="639"/>
                  </a:cubicBezTo>
                  <a:close/>
                  <a:moveTo>
                    <a:pt x="414" y="625"/>
                  </a:moveTo>
                  <a:cubicBezTo>
                    <a:pt x="561" y="625"/>
                    <a:pt x="561" y="625"/>
                    <a:pt x="561" y="625"/>
                  </a:cubicBezTo>
                  <a:cubicBezTo>
                    <a:pt x="561" y="252"/>
                    <a:pt x="561" y="252"/>
                    <a:pt x="561" y="252"/>
                  </a:cubicBezTo>
                  <a:cubicBezTo>
                    <a:pt x="414" y="252"/>
                    <a:pt x="414" y="252"/>
                    <a:pt x="414" y="252"/>
                  </a:cubicBezTo>
                  <a:lnTo>
                    <a:pt x="414" y="625"/>
                  </a:lnTo>
                  <a:close/>
                </a:path>
              </a:pathLst>
            </a:custGeom>
            <a:solidFill>
              <a:srgbClr val="FFFFFF"/>
            </a:solidFill>
            <a:ln w="9528" cap="flat">
              <a:solidFill>
                <a:srgbClr val="F39901"/>
              </a:solidFill>
              <a:prstDash val="solid"/>
              <a:round/>
              <a:headEnd/>
              <a:tailEnd/>
            </a:ln>
          </p:spPr>
          <p:txBody>
            <a:bodyPr lIns="68580" tIns="34290" rIns="68580" bIns="34290"/>
            <a:lstStyle/>
            <a:p>
              <a:endParaRPr lang="it-IT"/>
            </a:p>
          </p:txBody>
        </p:sp>
      </p:grpSp>
    </p:spTree>
    <p:extLst>
      <p:ext uri="{BB962C8B-B14F-4D97-AF65-F5344CB8AC3E}">
        <p14:creationId xmlns:p14="http://schemas.microsoft.com/office/powerpoint/2010/main" val="111419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Studi FARMACOEPIDEMIOLOGICI</a:t>
            </a:r>
            <a:endParaRPr lang="it-IT" dirty="0"/>
          </a:p>
        </p:txBody>
      </p:sp>
      <p:sp>
        <p:nvSpPr>
          <p:cNvPr id="3" name="Content Placeholder 2"/>
          <p:cNvSpPr>
            <a:spLocks noGrp="1"/>
          </p:cNvSpPr>
          <p:nvPr>
            <p:ph idx="1"/>
          </p:nvPr>
        </p:nvSpPr>
        <p:spPr/>
        <p:txBody>
          <a:bodyPr/>
          <a:lstStyle/>
          <a:p>
            <a:pPr marL="0" indent="0">
              <a:buNone/>
            </a:pPr>
            <a:r>
              <a:rPr lang="it-IT" dirty="0">
                <a:cs typeface="Times New Roman" panose="02020603050405020304" pitchFamily="18" charset="0"/>
              </a:rPr>
              <a:t>Con il termine farmacoepidemiologia si intende una branca della </a:t>
            </a:r>
            <a:r>
              <a:rPr lang="it-IT" b="1" dirty="0">
                <a:cs typeface="Times New Roman" panose="02020603050405020304" pitchFamily="18" charset="0"/>
              </a:rPr>
              <a:t>epidemiologia osservazionale</a:t>
            </a:r>
            <a:r>
              <a:rPr lang="it-IT" dirty="0">
                <a:cs typeface="Times New Roman" panose="02020603050405020304" pitchFamily="18" charset="0"/>
              </a:rPr>
              <a:t> che si occupa di descrivere l’utilizzo dei farmaci in </a:t>
            </a:r>
            <a:r>
              <a:rPr lang="it-IT" b="1" dirty="0">
                <a:cs typeface="Times New Roman" panose="02020603050405020304" pitchFamily="18" charset="0"/>
              </a:rPr>
              <a:t>circostanze reali di cura</a:t>
            </a:r>
            <a:r>
              <a:rPr lang="it-IT" dirty="0">
                <a:cs typeface="Times New Roman" panose="02020603050405020304" pitchFamily="18" charset="0"/>
              </a:rPr>
              <a:t>, studiare le ragioni e le variabili che sottendono le prescrizioni, e monitorare gli esiti dei trattamenti e le variabili che possono influenzare tali esiti (Nosè 2007).</a:t>
            </a:r>
          </a:p>
          <a:p>
            <a:pPr marL="0" indent="0">
              <a:buNone/>
            </a:pPr>
            <a:endParaRPr lang="it-IT"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2695" y="3513221"/>
            <a:ext cx="4502326" cy="324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42452" y="4563467"/>
            <a:ext cx="6342096" cy="11430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it-IT" sz="2800" dirty="0" smtClean="0"/>
              <a:t>Un campo in grande espansione</a:t>
            </a:r>
            <a:endParaRPr lang="it-IT" sz="2800" dirty="0"/>
          </a:p>
        </p:txBody>
      </p:sp>
    </p:spTree>
    <p:extLst>
      <p:ext uri="{BB962C8B-B14F-4D97-AF65-F5344CB8AC3E}">
        <p14:creationId xmlns:p14="http://schemas.microsoft.com/office/powerpoint/2010/main" val="1339263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435280" cy="1143000"/>
          </a:xfrm>
        </p:spPr>
        <p:txBody>
          <a:bodyPr/>
          <a:lstStyle/>
          <a:p>
            <a:r>
              <a:rPr lang="it-IT" sz="3600" dirty="0" smtClean="0">
                <a:latin typeface="+mn-lt"/>
                <a:cs typeface="Times New Roman" panose="02020603050405020304" pitchFamily="18" charset="0"/>
              </a:rPr>
              <a:t>Obiettivi </a:t>
            </a:r>
            <a:r>
              <a:rPr lang="it-IT" sz="3600" dirty="0">
                <a:latin typeface="+mn-lt"/>
                <a:cs typeface="Times New Roman" panose="02020603050405020304" pitchFamily="18" charset="0"/>
              </a:rPr>
              <a:t>della farmacoepidemiologia </a:t>
            </a:r>
          </a:p>
        </p:txBody>
      </p:sp>
      <p:sp>
        <p:nvSpPr>
          <p:cNvPr id="3" name="Content Placeholder 2"/>
          <p:cNvSpPr>
            <a:spLocks noGrp="1"/>
          </p:cNvSpPr>
          <p:nvPr>
            <p:ph idx="1"/>
          </p:nvPr>
        </p:nvSpPr>
        <p:spPr>
          <a:xfrm>
            <a:off x="593766" y="1600201"/>
            <a:ext cx="11364686" cy="4525963"/>
          </a:xfrm>
        </p:spPr>
        <p:txBody>
          <a:bodyPr>
            <a:normAutofit fontScale="92500" lnSpcReduction="10000"/>
          </a:bodyPr>
          <a:lstStyle/>
          <a:p>
            <a:r>
              <a:rPr lang="it-IT" sz="2000" dirty="0">
                <a:latin typeface="+mj-lt"/>
                <a:cs typeface="Times New Roman" panose="02020603050405020304" pitchFamily="18" charset="0"/>
              </a:rPr>
              <a:t>Descrivere pattern di prescrizione/utilizzo</a:t>
            </a:r>
          </a:p>
          <a:p>
            <a:r>
              <a:rPr lang="it-IT" sz="2000" dirty="0">
                <a:latin typeface="+mj-lt"/>
                <a:cs typeface="Times New Roman" panose="02020603050405020304" pitchFamily="18" charset="0"/>
              </a:rPr>
              <a:t>Quantificare i rischi ed i benefici dei farmaci </a:t>
            </a:r>
          </a:p>
          <a:p>
            <a:pPr lvl="1"/>
            <a:r>
              <a:rPr lang="it-IT" dirty="0">
                <a:latin typeface="+mj-lt"/>
                <a:cs typeface="Times New Roman" panose="02020603050405020304" pitchFamily="18" charset="0"/>
              </a:rPr>
              <a:t>Effetti in </a:t>
            </a:r>
            <a:r>
              <a:rPr lang="it-IT" b="1" dirty="0">
                <a:latin typeface="+mj-lt"/>
                <a:cs typeface="Times New Roman" panose="02020603050405020304" pitchFamily="18" charset="0"/>
              </a:rPr>
              <a:t>condizioni reali (effectiveness</a:t>
            </a:r>
            <a:r>
              <a:rPr lang="it-IT" dirty="0">
                <a:latin typeface="+mj-lt"/>
                <a:cs typeface="Times New Roman" panose="02020603050405020304" pitchFamily="18" charset="0"/>
              </a:rPr>
              <a:t>)</a:t>
            </a:r>
          </a:p>
          <a:p>
            <a:pPr lvl="1"/>
            <a:r>
              <a:rPr lang="it-IT" dirty="0">
                <a:latin typeface="+mj-lt"/>
                <a:cs typeface="Times New Roman" panose="02020603050405020304" pitchFamily="18" charset="0"/>
              </a:rPr>
              <a:t>studiare </a:t>
            </a:r>
            <a:r>
              <a:rPr lang="it-IT" b="1" dirty="0">
                <a:latin typeface="+mj-lt"/>
                <a:cs typeface="Times New Roman" panose="02020603050405020304" pitchFamily="18" charset="0"/>
              </a:rPr>
              <a:t>sottogruppi</a:t>
            </a:r>
            <a:r>
              <a:rPr lang="it-IT" dirty="0">
                <a:latin typeface="+mj-lt"/>
                <a:cs typeface="Times New Roman" panose="02020603050405020304" pitchFamily="18" charset="0"/>
              </a:rPr>
              <a:t> della popolazione non facilmente includibili in RCT (donne, anziani, bambini)</a:t>
            </a:r>
          </a:p>
          <a:p>
            <a:pPr lvl="1"/>
            <a:r>
              <a:rPr lang="it-IT" b="1" dirty="0">
                <a:latin typeface="+mj-lt"/>
                <a:cs typeface="Times New Roman" panose="02020603050405020304" pitchFamily="18" charset="0"/>
              </a:rPr>
              <a:t>Esiti a lungo termine</a:t>
            </a:r>
          </a:p>
          <a:p>
            <a:r>
              <a:rPr lang="it-IT" sz="2000" dirty="0">
                <a:latin typeface="+mj-lt"/>
                <a:cs typeface="Times New Roman" panose="02020603050405020304" pitchFamily="18" charset="0"/>
              </a:rPr>
              <a:t>Confronti con altri farmaci.</a:t>
            </a:r>
          </a:p>
          <a:p>
            <a:r>
              <a:rPr lang="it-IT" sz="2000" b="1" dirty="0">
                <a:latin typeface="+mj-lt"/>
                <a:cs typeface="Times New Roman" panose="02020603050405020304" pitchFamily="18" charset="0"/>
              </a:rPr>
              <a:t>Interazioni</a:t>
            </a:r>
            <a:r>
              <a:rPr lang="it-IT" sz="2000" dirty="0">
                <a:latin typeface="+mj-lt"/>
                <a:cs typeface="Times New Roman" panose="02020603050405020304" pitchFamily="18" charset="0"/>
              </a:rPr>
              <a:t> con farmaci e comorbidità</a:t>
            </a:r>
          </a:p>
          <a:p>
            <a:r>
              <a:rPr lang="it-IT" sz="2000" dirty="0">
                <a:latin typeface="+mj-lt"/>
                <a:cs typeface="Times New Roman" panose="02020603050405020304" pitchFamily="18" charset="0"/>
              </a:rPr>
              <a:t>Analisi dell’appropriatezza del trattamento e dei suoi determinanti</a:t>
            </a:r>
          </a:p>
          <a:p>
            <a:r>
              <a:rPr lang="it-IT" sz="2000" dirty="0">
                <a:latin typeface="+mj-lt"/>
                <a:cs typeface="Times New Roman" panose="02020603050405020304" pitchFamily="18" charset="0"/>
              </a:rPr>
              <a:t>Implicazioni economiche</a:t>
            </a:r>
          </a:p>
          <a:p>
            <a:r>
              <a:rPr lang="it-IT" sz="2000" dirty="0">
                <a:latin typeface="+mj-lt"/>
                <a:cs typeface="Times New Roman" panose="02020603050405020304" pitchFamily="18" charset="0"/>
              </a:rPr>
              <a:t>Qualità della vita</a:t>
            </a:r>
          </a:p>
          <a:p>
            <a:r>
              <a:rPr lang="it-IT" sz="2000" dirty="0">
                <a:latin typeface="+mj-lt"/>
                <a:cs typeface="Times New Roman" panose="02020603050405020304" pitchFamily="18" charset="0"/>
              </a:rPr>
              <a:t>Stima della prevalenza di patologie che costituiscono l’indicazione unica o principale all’impiego di specifici farmaci (farmaci traccianti)</a:t>
            </a:r>
          </a:p>
          <a:p>
            <a:pPr marL="0" indent="0">
              <a:buNone/>
            </a:pPr>
            <a:endParaRPr lang="it-IT" dirty="0"/>
          </a:p>
        </p:txBody>
      </p:sp>
    </p:spTree>
    <p:extLst>
      <p:ext uri="{BB962C8B-B14F-4D97-AF65-F5344CB8AC3E}">
        <p14:creationId xmlns:p14="http://schemas.microsoft.com/office/powerpoint/2010/main" val="16094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1455576"/>
            <a:ext cx="10820400" cy="4763109"/>
          </a:xfrm>
        </p:spPr>
        <p:txBody>
          <a:bodyPr>
            <a:normAutofit fontScale="77500" lnSpcReduction="20000"/>
          </a:bodyPr>
          <a:lstStyle/>
          <a:p>
            <a:r>
              <a:rPr lang="it-IT" dirty="0"/>
              <a:t>La scelta della tecnica di valutazione </a:t>
            </a:r>
            <a:r>
              <a:rPr lang="it-IT" dirty="0" err="1"/>
              <a:t>farmacoeconomica</a:t>
            </a:r>
            <a:r>
              <a:rPr lang="it-IT" dirty="0"/>
              <a:t>: elementi fondamentali e uso della </a:t>
            </a:r>
            <a:r>
              <a:rPr lang="it-IT" dirty="0" err="1"/>
              <a:t>farmacoeconomia</a:t>
            </a:r>
            <a:r>
              <a:rPr lang="it-IT" dirty="0"/>
              <a:t>. </a:t>
            </a:r>
          </a:p>
          <a:p>
            <a:r>
              <a:rPr lang="it-IT" dirty="0"/>
              <a:t>Definizione del punto di vista dell’analisi, orizzonte temporale, attualizzazione dei costi.</a:t>
            </a:r>
          </a:p>
          <a:p>
            <a:r>
              <a:rPr lang="it-IT" dirty="0"/>
              <a:t>Concetto di </a:t>
            </a:r>
            <a:r>
              <a:rPr lang="it-IT" dirty="0" err="1"/>
              <a:t>Disease</a:t>
            </a:r>
            <a:r>
              <a:rPr lang="it-IT" dirty="0"/>
              <a:t> management.</a:t>
            </a:r>
          </a:p>
          <a:p>
            <a:r>
              <a:rPr lang="it-IT" dirty="0"/>
              <a:t>Analisi dei costi e degli esiti di una terapia.</a:t>
            </a:r>
          </a:p>
          <a:p>
            <a:r>
              <a:rPr lang="it-IT" dirty="0"/>
              <a:t>Fasi del computo dei costi. Costi variabili e fissi. Tipologie di costo (medici diretti, non medici diretti, indiretti e intangibili). </a:t>
            </a:r>
          </a:p>
          <a:p>
            <a:r>
              <a:rPr lang="it-IT" dirty="0"/>
              <a:t>Esiti (</a:t>
            </a:r>
            <a:r>
              <a:rPr lang="it-IT" dirty="0" err="1"/>
              <a:t>efficacy</a:t>
            </a:r>
            <a:r>
              <a:rPr lang="it-IT" dirty="0"/>
              <a:t> ed </a:t>
            </a:r>
            <a:r>
              <a:rPr lang="it-IT" dirty="0" err="1"/>
              <a:t>effectivness</a:t>
            </a:r>
            <a:r>
              <a:rPr lang="it-IT" dirty="0"/>
              <a:t>; </a:t>
            </a:r>
            <a:r>
              <a:rPr lang="it-IT" dirty="0" err="1"/>
              <a:t>safety</a:t>
            </a:r>
            <a:r>
              <a:rPr lang="it-IT" dirty="0"/>
              <a:t>). Indicatori di esito. Metodologie di raccolta dei costi e degli esiti. Valutazione economica e studi clinici. </a:t>
            </a:r>
          </a:p>
          <a:p>
            <a:r>
              <a:rPr lang="it-IT" dirty="0"/>
              <a:t>Le principali tipologie di analisi </a:t>
            </a:r>
            <a:r>
              <a:rPr lang="it-IT" dirty="0" err="1"/>
              <a:t>farmacoeconomica</a:t>
            </a:r>
            <a:r>
              <a:rPr lang="it-IT" dirty="0"/>
              <a:t>.</a:t>
            </a:r>
          </a:p>
          <a:p>
            <a:r>
              <a:rPr lang="it-IT" dirty="0"/>
              <a:t>Analisi di minimizzazione dei costi (CMA): quando si può utilizzare questo tipo di analisi. Esempi.</a:t>
            </a:r>
          </a:p>
          <a:p>
            <a:r>
              <a:rPr lang="it-IT" dirty="0"/>
              <a:t>Analisi costo-efficacia (CEA): definizione, obiettivi, caratteristiche, </a:t>
            </a:r>
            <a:r>
              <a:rPr lang="it-IT" dirty="0" err="1"/>
              <a:t>cost-effectiveness</a:t>
            </a:r>
            <a:r>
              <a:rPr lang="it-IT" dirty="0"/>
              <a:t> ratio, i quadranti della CEA, metodi, indici costi-efficacia, uso e applicazione della CEA, analisi incrementale (ICER), esempi, criticità Il rapporto di costo - efficacia di un trattamento farmacologico. La valutazione </a:t>
            </a:r>
            <a:r>
              <a:rPr lang="it-IT" dirty="0" err="1"/>
              <a:t>farmacoeconomica</a:t>
            </a:r>
            <a:r>
              <a:rPr lang="it-IT" dirty="0"/>
              <a:t> di confronto. </a:t>
            </a:r>
          </a:p>
          <a:p>
            <a:r>
              <a:rPr lang="it-IT" dirty="0"/>
              <a:t>Analisi costo-utilità (CUA): definizione, obiettivi, caratteristiche, </a:t>
            </a:r>
            <a:r>
              <a:rPr lang="it-IT" dirty="0" err="1"/>
              <a:t>quality-adjusted</a:t>
            </a:r>
            <a:r>
              <a:rPr lang="it-IT" dirty="0"/>
              <a:t> life </a:t>
            </a:r>
            <a:r>
              <a:rPr lang="it-IT" dirty="0" err="1"/>
              <a:t>year</a:t>
            </a:r>
            <a:r>
              <a:rPr lang="it-IT" dirty="0"/>
              <a:t> (QALY), interpretazione ed uso del QALY, esempi. </a:t>
            </a:r>
          </a:p>
          <a:p>
            <a:r>
              <a:rPr lang="it-IT" dirty="0"/>
              <a:t>Analisi di costo-beneficio (CBA): monetizzazione degli </a:t>
            </a:r>
            <a:r>
              <a:rPr lang="it-IT" dirty="0" err="1"/>
              <a:t>outcome</a:t>
            </a:r>
            <a:r>
              <a:rPr lang="it-IT" dirty="0"/>
              <a:t> sanitari.</a:t>
            </a:r>
          </a:p>
          <a:p>
            <a:endParaRPr lang="it-IT" dirty="0"/>
          </a:p>
        </p:txBody>
      </p:sp>
    </p:spTree>
    <p:extLst>
      <p:ext uri="{BB962C8B-B14F-4D97-AF65-F5344CB8AC3E}">
        <p14:creationId xmlns:p14="http://schemas.microsoft.com/office/powerpoint/2010/main" val="3008284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648" y="623512"/>
            <a:ext cx="8712968" cy="1143000"/>
          </a:xfrm>
        </p:spPr>
        <p:txBody>
          <a:bodyPr>
            <a:normAutofit fontScale="90000"/>
          </a:bodyPr>
          <a:lstStyle/>
          <a:p>
            <a:r>
              <a:rPr lang="it-IT" sz="2800" dirty="0"/>
              <a:t>In che fase dello sviluppo di un farmaco vengono condotti gli studi di farmacoepidemiologia?</a:t>
            </a:r>
          </a:p>
        </p:txBody>
      </p:sp>
      <p:cxnSp>
        <p:nvCxnSpPr>
          <p:cNvPr id="7" name="Straight Arrow Connector 6"/>
          <p:cNvCxnSpPr/>
          <p:nvPr/>
        </p:nvCxnSpPr>
        <p:spPr>
          <a:xfrm flipV="1">
            <a:off x="8112224" y="2924945"/>
            <a:ext cx="936104" cy="77190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4151784" y="3731604"/>
            <a:ext cx="6264696" cy="1384995"/>
          </a:xfrm>
          <a:prstGeom prst="rect">
            <a:avLst/>
          </a:prstGeom>
          <a:noFill/>
        </p:spPr>
        <p:txBody>
          <a:bodyPr wrap="square" rtlCol="0">
            <a:spAutoFit/>
          </a:bodyPr>
          <a:lstStyle/>
          <a:p>
            <a:r>
              <a:rPr lang="it-IT" sz="2800" dirty="0"/>
              <a:t>Fase dello sviluppo del farmaco nella quale agisce la farmacoepidemiologia</a:t>
            </a:r>
          </a:p>
        </p:txBody>
      </p:sp>
      <p:sp>
        <p:nvSpPr>
          <p:cNvPr id="3" name="TextBox 2"/>
          <p:cNvSpPr txBox="1"/>
          <p:nvPr/>
        </p:nvSpPr>
        <p:spPr>
          <a:xfrm>
            <a:off x="2567609" y="2132857"/>
            <a:ext cx="1250663" cy="646331"/>
          </a:xfrm>
          <a:prstGeom prst="rect">
            <a:avLst/>
          </a:prstGeom>
          <a:noFill/>
          <a:ln>
            <a:solidFill>
              <a:schemeClr val="tx1"/>
            </a:solidFill>
          </a:ln>
        </p:spPr>
        <p:txBody>
          <a:bodyPr wrap="none" rtlCol="0">
            <a:spAutoFit/>
          </a:bodyPr>
          <a:lstStyle/>
          <a:p>
            <a:r>
              <a:rPr lang="it-IT" dirty="0"/>
              <a:t>Drug </a:t>
            </a:r>
          </a:p>
          <a:p>
            <a:r>
              <a:rPr lang="it-IT" dirty="0"/>
              <a:t>discovery</a:t>
            </a:r>
          </a:p>
        </p:txBody>
      </p:sp>
      <p:sp>
        <p:nvSpPr>
          <p:cNvPr id="8" name="TextBox 7"/>
          <p:cNvSpPr txBox="1"/>
          <p:nvPr/>
        </p:nvSpPr>
        <p:spPr>
          <a:xfrm>
            <a:off x="3856588" y="2132857"/>
            <a:ext cx="1297150" cy="646331"/>
          </a:xfrm>
          <a:prstGeom prst="rect">
            <a:avLst/>
          </a:prstGeom>
          <a:noFill/>
          <a:ln>
            <a:solidFill>
              <a:schemeClr val="tx1"/>
            </a:solidFill>
          </a:ln>
        </p:spPr>
        <p:txBody>
          <a:bodyPr wrap="none" rtlCol="0">
            <a:spAutoFit/>
          </a:bodyPr>
          <a:lstStyle/>
          <a:p>
            <a:r>
              <a:rPr lang="it-IT" dirty="0"/>
              <a:t>Fase </a:t>
            </a:r>
          </a:p>
          <a:p>
            <a:r>
              <a:rPr lang="it-IT" dirty="0"/>
              <a:t>preclinica</a:t>
            </a:r>
          </a:p>
        </p:txBody>
      </p:sp>
      <p:sp>
        <p:nvSpPr>
          <p:cNvPr id="10" name="TextBox 9"/>
          <p:cNvSpPr txBox="1"/>
          <p:nvPr/>
        </p:nvSpPr>
        <p:spPr>
          <a:xfrm>
            <a:off x="5224741" y="2132857"/>
            <a:ext cx="920445" cy="646331"/>
          </a:xfrm>
          <a:prstGeom prst="rect">
            <a:avLst/>
          </a:prstGeom>
          <a:noFill/>
          <a:ln>
            <a:solidFill>
              <a:schemeClr val="tx1"/>
            </a:solidFill>
          </a:ln>
        </p:spPr>
        <p:txBody>
          <a:bodyPr wrap="none" rtlCol="0">
            <a:spAutoFit/>
          </a:bodyPr>
          <a:lstStyle/>
          <a:p>
            <a:r>
              <a:rPr lang="it-IT" dirty="0"/>
              <a:t>Fase </a:t>
            </a:r>
          </a:p>
          <a:p>
            <a:r>
              <a:rPr lang="it-IT" dirty="0"/>
              <a:t>clinica</a:t>
            </a:r>
          </a:p>
        </p:txBody>
      </p:sp>
      <p:sp>
        <p:nvSpPr>
          <p:cNvPr id="11" name="TextBox 10"/>
          <p:cNvSpPr txBox="1"/>
          <p:nvPr/>
        </p:nvSpPr>
        <p:spPr>
          <a:xfrm>
            <a:off x="6278246" y="2132857"/>
            <a:ext cx="1826141" cy="646331"/>
          </a:xfrm>
          <a:prstGeom prst="rect">
            <a:avLst/>
          </a:prstGeom>
          <a:noFill/>
          <a:ln>
            <a:solidFill>
              <a:schemeClr val="tx1"/>
            </a:solidFill>
          </a:ln>
        </p:spPr>
        <p:txBody>
          <a:bodyPr wrap="none" rtlCol="0">
            <a:spAutoFit/>
          </a:bodyPr>
          <a:lstStyle/>
          <a:p>
            <a:r>
              <a:rPr lang="it-IT" dirty="0"/>
              <a:t>Approvazione </a:t>
            </a:r>
          </a:p>
          <a:p>
            <a:r>
              <a:rPr lang="it-IT" dirty="0"/>
              <a:t>Farmaco</a:t>
            </a:r>
          </a:p>
        </p:txBody>
      </p:sp>
      <p:sp>
        <p:nvSpPr>
          <p:cNvPr id="12" name="TextBox 11"/>
          <p:cNvSpPr txBox="1"/>
          <p:nvPr/>
        </p:nvSpPr>
        <p:spPr>
          <a:xfrm>
            <a:off x="8222461" y="2132857"/>
            <a:ext cx="1834156" cy="646331"/>
          </a:xfrm>
          <a:prstGeom prst="rect">
            <a:avLst/>
          </a:prstGeom>
          <a:solidFill>
            <a:srgbClr val="73FEFF"/>
          </a:solidFill>
          <a:ln>
            <a:solidFill>
              <a:schemeClr val="tx1"/>
            </a:solidFill>
          </a:ln>
        </p:spPr>
        <p:txBody>
          <a:bodyPr wrap="none" rtlCol="0">
            <a:spAutoFit/>
          </a:bodyPr>
          <a:lstStyle/>
          <a:p>
            <a:r>
              <a:rPr lang="it-IT" dirty="0"/>
              <a:t>Fase </a:t>
            </a:r>
          </a:p>
          <a:p>
            <a:r>
              <a:rPr lang="it-IT" dirty="0"/>
              <a:t>Post marketing</a:t>
            </a:r>
          </a:p>
        </p:txBody>
      </p:sp>
    </p:spTree>
    <p:extLst>
      <p:ext uri="{BB962C8B-B14F-4D97-AF65-F5344CB8AC3E}">
        <p14:creationId xmlns:p14="http://schemas.microsoft.com/office/powerpoint/2010/main" val="2359060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Problemi dei clinical trials. </a:t>
            </a:r>
            <a:br>
              <a:rPr lang="it-IT" dirty="0"/>
            </a:br>
            <a:r>
              <a:rPr lang="it-IT" dirty="0"/>
              <a:t>Le 5 S di Sturmer</a:t>
            </a:r>
          </a:p>
        </p:txBody>
      </p:sp>
      <p:sp>
        <p:nvSpPr>
          <p:cNvPr id="3" name="Content Placeholder 2"/>
          <p:cNvSpPr>
            <a:spLocks noGrp="1"/>
          </p:cNvSpPr>
          <p:nvPr>
            <p:ph idx="1"/>
          </p:nvPr>
        </p:nvSpPr>
        <p:spPr/>
        <p:txBody>
          <a:bodyPr/>
          <a:lstStyle/>
          <a:p>
            <a:r>
              <a:rPr lang="it-IT" dirty="0"/>
              <a:t>Too </a:t>
            </a:r>
            <a:r>
              <a:rPr lang="it-IT" b="1" dirty="0">
                <a:solidFill>
                  <a:srgbClr val="0096FF"/>
                </a:solidFill>
              </a:rPr>
              <a:t>s</a:t>
            </a:r>
            <a:r>
              <a:rPr lang="it-IT" dirty="0">
                <a:solidFill>
                  <a:srgbClr val="0096FF"/>
                </a:solidFill>
              </a:rPr>
              <a:t>mall</a:t>
            </a:r>
            <a:r>
              <a:rPr lang="it-IT" dirty="0"/>
              <a:t> to detect </a:t>
            </a:r>
            <a:r>
              <a:rPr lang="it-IT" b="1" dirty="0"/>
              <a:t>rare outcomes</a:t>
            </a:r>
          </a:p>
          <a:p>
            <a:r>
              <a:rPr lang="it-IT" dirty="0"/>
              <a:t>Too </a:t>
            </a:r>
            <a:r>
              <a:rPr lang="it-IT" b="1" dirty="0">
                <a:solidFill>
                  <a:srgbClr val="0096FF"/>
                </a:solidFill>
              </a:rPr>
              <a:t>s</a:t>
            </a:r>
            <a:r>
              <a:rPr lang="it-IT" dirty="0">
                <a:solidFill>
                  <a:srgbClr val="0096FF"/>
                </a:solidFill>
              </a:rPr>
              <a:t>imple</a:t>
            </a:r>
            <a:r>
              <a:rPr lang="it-IT" dirty="0"/>
              <a:t> to detect</a:t>
            </a:r>
            <a:r>
              <a:rPr lang="it-IT" b="1" dirty="0"/>
              <a:t> interactions</a:t>
            </a:r>
          </a:p>
          <a:p>
            <a:r>
              <a:rPr lang="it-IT" dirty="0"/>
              <a:t>Too </a:t>
            </a:r>
            <a:r>
              <a:rPr lang="it-IT" b="1" dirty="0">
                <a:solidFill>
                  <a:srgbClr val="0096FF"/>
                </a:solidFill>
              </a:rPr>
              <a:t>s</a:t>
            </a:r>
            <a:r>
              <a:rPr lang="it-IT" dirty="0">
                <a:solidFill>
                  <a:srgbClr val="0096FF"/>
                </a:solidFill>
              </a:rPr>
              <a:t>elected</a:t>
            </a:r>
            <a:r>
              <a:rPr lang="it-IT" dirty="0"/>
              <a:t> to be </a:t>
            </a:r>
            <a:r>
              <a:rPr lang="it-IT" b="1" dirty="0"/>
              <a:t>generalizable</a:t>
            </a:r>
            <a:r>
              <a:rPr lang="it-IT" dirty="0"/>
              <a:t> to all users</a:t>
            </a:r>
          </a:p>
          <a:p>
            <a:r>
              <a:rPr lang="it-IT" dirty="0"/>
              <a:t> Too </a:t>
            </a:r>
            <a:r>
              <a:rPr lang="it-IT" b="1" dirty="0">
                <a:solidFill>
                  <a:srgbClr val="0096FF"/>
                </a:solidFill>
              </a:rPr>
              <a:t>s</a:t>
            </a:r>
            <a:r>
              <a:rPr lang="it-IT" dirty="0">
                <a:solidFill>
                  <a:srgbClr val="0096FF"/>
                </a:solidFill>
              </a:rPr>
              <a:t>pecific</a:t>
            </a:r>
            <a:r>
              <a:rPr lang="it-IT" dirty="0"/>
              <a:t> to assess all </a:t>
            </a:r>
            <a:r>
              <a:rPr lang="it-IT" b="1" dirty="0"/>
              <a:t>relevant outcomes</a:t>
            </a:r>
          </a:p>
          <a:p>
            <a:r>
              <a:rPr lang="it-IT" dirty="0"/>
              <a:t>Too </a:t>
            </a:r>
            <a:r>
              <a:rPr lang="it-IT" b="1" dirty="0">
                <a:solidFill>
                  <a:srgbClr val="0096FF"/>
                </a:solidFill>
              </a:rPr>
              <a:t>s</a:t>
            </a:r>
            <a:r>
              <a:rPr lang="it-IT" dirty="0">
                <a:solidFill>
                  <a:srgbClr val="0096FF"/>
                </a:solidFill>
              </a:rPr>
              <a:t>hort</a:t>
            </a:r>
            <a:r>
              <a:rPr lang="it-IT" dirty="0"/>
              <a:t> to detect </a:t>
            </a:r>
            <a:r>
              <a:rPr lang="it-IT" b="1" dirty="0"/>
              <a:t>long-</a:t>
            </a:r>
            <a:r>
              <a:rPr lang="it-IT" b="1" dirty="0" err="1"/>
              <a:t>term</a:t>
            </a:r>
            <a:r>
              <a:rPr lang="it-IT" b="1" dirty="0"/>
              <a:t> </a:t>
            </a:r>
            <a:r>
              <a:rPr lang="it-IT" b="1" dirty="0" err="1" smtClean="0"/>
              <a:t>effects</a:t>
            </a:r>
            <a:endParaRPr lang="it-IT" b="1" dirty="0" smtClean="0"/>
          </a:p>
          <a:p>
            <a:endParaRPr lang="it-IT" dirty="0"/>
          </a:p>
          <a:p>
            <a:endParaRPr lang="it-IT" dirty="0"/>
          </a:p>
        </p:txBody>
      </p:sp>
      <p:sp>
        <p:nvSpPr>
          <p:cNvPr id="4" name="Rectangle 1"/>
          <p:cNvSpPr>
            <a:spLocks noChangeArrowheads="1"/>
          </p:cNvSpPr>
          <p:nvPr/>
        </p:nvSpPr>
        <p:spPr bwMode="auto">
          <a:xfrm>
            <a:off x="4823380" y="4919908"/>
            <a:ext cx="7368620" cy="159018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smtClean="0">
                <a:ln>
                  <a:noFill/>
                </a:ln>
                <a:solidFill>
                  <a:srgbClr val="202124"/>
                </a:solidFill>
                <a:effectLst/>
                <a:latin typeface="inherit"/>
              </a:rPr>
              <a:t>Troppo piccolo per rilevare esiti rari</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smtClean="0">
                <a:ln>
                  <a:noFill/>
                </a:ln>
                <a:solidFill>
                  <a:srgbClr val="202124"/>
                </a:solidFill>
                <a:effectLst/>
                <a:latin typeface="inherit"/>
              </a:rPr>
              <a:t>Troppo semplice per rilevare le interazioni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smtClean="0">
                <a:ln>
                  <a:noFill/>
                </a:ln>
                <a:solidFill>
                  <a:srgbClr val="202124"/>
                </a:solidFill>
                <a:effectLst/>
                <a:latin typeface="inherit"/>
              </a:rPr>
              <a:t>Troppo selezionato per essere generalizzabile a tutti gli utenti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smtClean="0">
                <a:ln>
                  <a:noFill/>
                </a:ln>
                <a:solidFill>
                  <a:srgbClr val="202124"/>
                </a:solidFill>
                <a:effectLst/>
                <a:latin typeface="inherit"/>
              </a:rPr>
              <a:t>Troppo specifico per valutare tutti i risultati rilevanti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100" b="0" i="0" u="none" strike="noStrike" cap="none" normalizeH="0" baseline="0" dirty="0" smtClean="0">
                <a:ln>
                  <a:noFill/>
                </a:ln>
                <a:solidFill>
                  <a:srgbClr val="202124"/>
                </a:solidFill>
                <a:effectLst/>
                <a:latin typeface="inherit"/>
              </a:rPr>
              <a:t>Troppo breve per rilevare effetti a lungo termine</a:t>
            </a:r>
            <a:r>
              <a:rPr kumimoji="0" lang="it-IT" altLang="it-IT" sz="800" b="0" i="0" u="none" strike="noStrike" cap="none" normalizeH="0" baseline="0" dirty="0" smtClean="0">
                <a:ln>
                  <a:noFill/>
                </a:ln>
                <a:solidFill>
                  <a:schemeClr val="tx1"/>
                </a:solidFill>
                <a:effectLst/>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6340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295" y="409392"/>
            <a:ext cx="8640960" cy="1143000"/>
          </a:xfrm>
        </p:spPr>
        <p:txBody>
          <a:bodyPr>
            <a:normAutofit fontScale="90000"/>
          </a:bodyPr>
          <a:lstStyle/>
          <a:p>
            <a:r>
              <a:rPr lang="it-IT" dirty="0"/>
              <a:t>Rischio di alcune reazioni avverse a farmaci</a:t>
            </a:r>
          </a:p>
        </p:txBody>
      </p:sp>
      <p:graphicFrame>
        <p:nvGraphicFramePr>
          <p:cNvPr id="3" name="Table 2"/>
          <p:cNvGraphicFramePr>
            <a:graphicFrameLocks noGrp="1"/>
          </p:cNvGraphicFramePr>
          <p:nvPr>
            <p:extLst>
              <p:ext uri="{D42A27DB-BD31-4B8C-83A1-F6EECF244321}">
                <p14:modId xmlns:p14="http://schemas.microsoft.com/office/powerpoint/2010/main" val="121211555"/>
              </p:ext>
            </p:extLst>
          </p:nvPr>
        </p:nvGraphicFramePr>
        <p:xfrm>
          <a:off x="1222407" y="1728668"/>
          <a:ext cx="9894771" cy="4831674"/>
        </p:xfrm>
        <a:graphic>
          <a:graphicData uri="http://schemas.openxmlformats.org/drawingml/2006/table">
            <a:tbl>
              <a:tblPr firstRow="1" bandRow="1">
                <a:tableStyleId>{073A0DAA-6AF3-43AB-8588-CEC1D06C72B9}</a:tableStyleId>
              </a:tblPr>
              <a:tblGrid>
                <a:gridCol w="5544523">
                  <a:extLst>
                    <a:ext uri="{9D8B030D-6E8A-4147-A177-3AD203B41FA5}">
                      <a16:colId xmlns:a16="http://schemas.microsoft.com/office/drawing/2014/main" val="20000"/>
                    </a:ext>
                  </a:extLst>
                </a:gridCol>
                <a:gridCol w="1970493">
                  <a:extLst>
                    <a:ext uri="{9D8B030D-6E8A-4147-A177-3AD203B41FA5}">
                      <a16:colId xmlns:a16="http://schemas.microsoft.com/office/drawing/2014/main" val="20001"/>
                    </a:ext>
                  </a:extLst>
                </a:gridCol>
                <a:gridCol w="2379755">
                  <a:extLst>
                    <a:ext uri="{9D8B030D-6E8A-4147-A177-3AD203B41FA5}">
                      <a16:colId xmlns:a16="http://schemas.microsoft.com/office/drawing/2014/main" val="20002"/>
                    </a:ext>
                  </a:extLst>
                </a:gridCol>
              </a:tblGrid>
              <a:tr h="526621">
                <a:tc>
                  <a:txBody>
                    <a:bodyPr/>
                    <a:lstStyle/>
                    <a:p>
                      <a:r>
                        <a:rPr lang="it-IT" dirty="0"/>
                        <a:t>Drug</a:t>
                      </a:r>
                    </a:p>
                  </a:txBody>
                  <a:tcPr/>
                </a:tc>
                <a:tc>
                  <a:txBody>
                    <a:bodyPr/>
                    <a:lstStyle/>
                    <a:p>
                      <a:r>
                        <a:rPr lang="it-IT" dirty="0"/>
                        <a:t>Adverse</a:t>
                      </a:r>
                      <a:r>
                        <a:rPr lang="it-IT" baseline="0" dirty="0"/>
                        <a:t> </a:t>
                      </a:r>
                      <a:r>
                        <a:rPr lang="it-IT" dirty="0"/>
                        <a:t>Event</a:t>
                      </a:r>
                    </a:p>
                  </a:txBody>
                  <a:tcPr/>
                </a:tc>
                <a:tc>
                  <a:txBody>
                    <a:bodyPr/>
                    <a:lstStyle/>
                    <a:p>
                      <a:r>
                        <a:rPr lang="it-IT" dirty="0"/>
                        <a:t>Risk</a:t>
                      </a:r>
                    </a:p>
                  </a:txBody>
                  <a:tcPr/>
                </a:tc>
                <a:extLst>
                  <a:ext uri="{0D108BD9-81ED-4DB2-BD59-A6C34878D82A}">
                    <a16:rowId xmlns:a16="http://schemas.microsoft.com/office/drawing/2014/main" val="10000"/>
                  </a:ext>
                </a:extLst>
              </a:tr>
              <a:tr h="391788">
                <a:tc>
                  <a:txBody>
                    <a:bodyPr/>
                    <a:lstStyle/>
                    <a:p>
                      <a:r>
                        <a:rPr lang="it-IT" dirty="0"/>
                        <a:t>Chinidine</a:t>
                      </a:r>
                    </a:p>
                  </a:txBody>
                  <a:tcPr/>
                </a:tc>
                <a:tc>
                  <a:txBody>
                    <a:bodyPr/>
                    <a:lstStyle/>
                    <a:p>
                      <a:r>
                        <a:rPr lang="it-IT" dirty="0"/>
                        <a:t>Syncopy</a:t>
                      </a:r>
                    </a:p>
                  </a:txBody>
                  <a:tcPr/>
                </a:tc>
                <a:tc>
                  <a:txBody>
                    <a:bodyPr/>
                    <a:lstStyle/>
                    <a:p>
                      <a:r>
                        <a:rPr lang="it-IT" dirty="0"/>
                        <a:t>1/100</a:t>
                      </a:r>
                    </a:p>
                  </a:txBody>
                  <a:tcPr/>
                </a:tc>
                <a:extLst>
                  <a:ext uri="{0D108BD9-81ED-4DB2-BD59-A6C34878D82A}">
                    <a16:rowId xmlns:a16="http://schemas.microsoft.com/office/drawing/2014/main" val="10001"/>
                  </a:ext>
                </a:extLst>
              </a:tr>
              <a:tr h="526621">
                <a:tc>
                  <a:txBody>
                    <a:bodyPr/>
                    <a:lstStyle/>
                    <a:p>
                      <a:r>
                        <a:rPr lang="it-IT" dirty="0"/>
                        <a:t>Clozapine</a:t>
                      </a:r>
                    </a:p>
                  </a:txBody>
                  <a:tcPr/>
                </a:tc>
                <a:tc>
                  <a:txBody>
                    <a:bodyPr/>
                    <a:lstStyle/>
                    <a:p>
                      <a:r>
                        <a:rPr lang="it-IT" dirty="0"/>
                        <a:t>Agranulocitosis</a:t>
                      </a:r>
                    </a:p>
                  </a:txBody>
                  <a:tcPr/>
                </a:tc>
                <a:tc>
                  <a:txBody>
                    <a:bodyPr/>
                    <a:lstStyle/>
                    <a:p>
                      <a:r>
                        <a:rPr lang="it-IT" dirty="0"/>
                        <a:t>1/1250</a:t>
                      </a:r>
                    </a:p>
                  </a:txBody>
                  <a:tcPr/>
                </a:tc>
                <a:extLst>
                  <a:ext uri="{0D108BD9-81ED-4DB2-BD59-A6C34878D82A}">
                    <a16:rowId xmlns:a16="http://schemas.microsoft.com/office/drawing/2014/main" val="10002"/>
                  </a:ext>
                </a:extLst>
              </a:tr>
              <a:tr h="526621">
                <a:tc>
                  <a:txBody>
                    <a:bodyPr/>
                    <a:lstStyle/>
                    <a:p>
                      <a:r>
                        <a:rPr lang="it-IT" dirty="0"/>
                        <a:t>Enalapril</a:t>
                      </a:r>
                    </a:p>
                  </a:txBody>
                  <a:tcPr/>
                </a:tc>
                <a:tc>
                  <a:txBody>
                    <a:bodyPr/>
                    <a:lstStyle/>
                    <a:p>
                      <a:r>
                        <a:rPr lang="it-IT" dirty="0"/>
                        <a:t>Angioedema</a:t>
                      </a:r>
                    </a:p>
                  </a:txBody>
                  <a:tcPr/>
                </a:tc>
                <a:tc>
                  <a:txBody>
                    <a:bodyPr/>
                    <a:lstStyle/>
                    <a:p>
                      <a:r>
                        <a:rPr lang="it-IT" dirty="0"/>
                        <a:t>1/3000</a:t>
                      </a:r>
                    </a:p>
                  </a:txBody>
                  <a:tcPr/>
                </a:tc>
                <a:extLst>
                  <a:ext uri="{0D108BD9-81ED-4DB2-BD59-A6C34878D82A}">
                    <a16:rowId xmlns:a16="http://schemas.microsoft.com/office/drawing/2014/main" val="10003"/>
                  </a:ext>
                </a:extLst>
              </a:tr>
              <a:tr h="526621">
                <a:tc>
                  <a:txBody>
                    <a:bodyPr/>
                    <a:lstStyle/>
                    <a:p>
                      <a:r>
                        <a:rPr lang="it-IT" dirty="0"/>
                        <a:t>Lovastatin</a:t>
                      </a:r>
                      <a:r>
                        <a:rPr lang="it-IT" baseline="0" dirty="0"/>
                        <a:t> </a:t>
                      </a:r>
                      <a:endParaRPr lang="it-IT" dirty="0"/>
                    </a:p>
                  </a:txBody>
                  <a:tcPr/>
                </a:tc>
                <a:tc>
                  <a:txBody>
                    <a:bodyPr/>
                    <a:lstStyle/>
                    <a:p>
                      <a:r>
                        <a:rPr lang="it-IT" dirty="0"/>
                        <a:t>Rhabdomyolisis</a:t>
                      </a:r>
                    </a:p>
                  </a:txBody>
                  <a:tcPr/>
                </a:tc>
                <a:tc>
                  <a:txBody>
                    <a:bodyPr/>
                    <a:lstStyle/>
                    <a:p>
                      <a:r>
                        <a:rPr lang="it-IT" dirty="0"/>
                        <a:t>1/3000</a:t>
                      </a:r>
                    </a:p>
                  </a:txBody>
                  <a:tcPr/>
                </a:tc>
                <a:extLst>
                  <a:ext uri="{0D108BD9-81ED-4DB2-BD59-A6C34878D82A}">
                    <a16:rowId xmlns:a16="http://schemas.microsoft.com/office/drawing/2014/main" val="10004"/>
                  </a:ext>
                </a:extLst>
              </a:tr>
              <a:tr h="526621">
                <a:tc>
                  <a:txBody>
                    <a:bodyPr/>
                    <a:lstStyle/>
                    <a:p>
                      <a:r>
                        <a:rPr lang="it-IT" dirty="0"/>
                        <a:t>Dextrane</a:t>
                      </a:r>
                      <a:r>
                        <a:rPr lang="it-IT" baseline="0" dirty="0"/>
                        <a:t> </a:t>
                      </a:r>
                      <a:endParaRPr lang="it-IT" dirty="0"/>
                    </a:p>
                  </a:txBody>
                  <a:tcPr/>
                </a:tc>
                <a:tc>
                  <a:txBody>
                    <a:bodyPr/>
                    <a:lstStyle/>
                    <a:p>
                      <a:r>
                        <a:rPr lang="it-IT" dirty="0"/>
                        <a:t>Anaphylaxis</a:t>
                      </a:r>
                    </a:p>
                  </a:txBody>
                  <a:tcPr/>
                </a:tc>
                <a:tc>
                  <a:txBody>
                    <a:bodyPr/>
                    <a:lstStyle/>
                    <a:p>
                      <a:r>
                        <a:rPr lang="it-IT" dirty="0"/>
                        <a:t>1/4000</a:t>
                      </a:r>
                    </a:p>
                  </a:txBody>
                  <a:tcPr/>
                </a:tc>
                <a:extLst>
                  <a:ext uri="{0D108BD9-81ED-4DB2-BD59-A6C34878D82A}">
                    <a16:rowId xmlns:a16="http://schemas.microsoft.com/office/drawing/2014/main" val="10005"/>
                  </a:ext>
                </a:extLst>
              </a:tr>
              <a:tr h="526621">
                <a:tc>
                  <a:txBody>
                    <a:bodyPr/>
                    <a:lstStyle/>
                    <a:p>
                      <a:r>
                        <a:rPr lang="it-IT" dirty="0"/>
                        <a:t>Clopidrogrel</a:t>
                      </a:r>
                    </a:p>
                  </a:txBody>
                  <a:tcPr/>
                </a:tc>
                <a:tc>
                  <a:txBody>
                    <a:bodyPr/>
                    <a:lstStyle/>
                    <a:p>
                      <a:r>
                        <a:rPr lang="it-IT" dirty="0"/>
                        <a:t>Agranulocitosis</a:t>
                      </a:r>
                    </a:p>
                  </a:txBody>
                  <a:tcPr/>
                </a:tc>
                <a:tc>
                  <a:txBody>
                    <a:bodyPr/>
                    <a:lstStyle/>
                    <a:p>
                      <a:r>
                        <a:rPr lang="it-IT" dirty="0"/>
                        <a:t>1/5000</a:t>
                      </a:r>
                    </a:p>
                  </a:txBody>
                  <a:tcPr/>
                </a:tc>
                <a:extLst>
                  <a:ext uri="{0D108BD9-81ED-4DB2-BD59-A6C34878D82A}">
                    <a16:rowId xmlns:a16="http://schemas.microsoft.com/office/drawing/2014/main" val="10006"/>
                  </a:ext>
                </a:extLst>
              </a:tr>
              <a:tr h="526621">
                <a:tc>
                  <a:txBody>
                    <a:bodyPr/>
                    <a:lstStyle/>
                    <a:p>
                      <a:r>
                        <a:rPr lang="it-IT" dirty="0"/>
                        <a:t>Halothane</a:t>
                      </a:r>
                    </a:p>
                  </a:txBody>
                  <a:tcPr/>
                </a:tc>
                <a:tc>
                  <a:txBody>
                    <a:bodyPr/>
                    <a:lstStyle/>
                    <a:p>
                      <a:r>
                        <a:rPr lang="it-IT" dirty="0"/>
                        <a:t>Liver cell necrosis</a:t>
                      </a:r>
                    </a:p>
                  </a:txBody>
                  <a:tcPr/>
                </a:tc>
                <a:tc>
                  <a:txBody>
                    <a:bodyPr/>
                    <a:lstStyle/>
                    <a:p>
                      <a:r>
                        <a:rPr lang="it-IT" dirty="0"/>
                        <a:t>1/30000</a:t>
                      </a:r>
                    </a:p>
                  </a:txBody>
                  <a:tcPr/>
                </a:tc>
                <a:extLst>
                  <a:ext uri="{0D108BD9-81ED-4DB2-BD59-A6C34878D82A}">
                    <a16:rowId xmlns:a16="http://schemas.microsoft.com/office/drawing/2014/main" val="10007"/>
                  </a:ext>
                </a:extLst>
              </a:tr>
              <a:tr h="526621">
                <a:tc>
                  <a:txBody>
                    <a:bodyPr/>
                    <a:lstStyle/>
                    <a:p>
                      <a:r>
                        <a:rPr lang="it-IT" dirty="0"/>
                        <a:t>chloramphenicol</a:t>
                      </a:r>
                    </a:p>
                  </a:txBody>
                  <a:tcPr/>
                </a:tc>
                <a:tc>
                  <a:txBody>
                    <a:bodyPr/>
                    <a:lstStyle/>
                    <a:p>
                      <a:r>
                        <a:rPr lang="it-IT" dirty="0"/>
                        <a:t>Aplastic anemia</a:t>
                      </a:r>
                    </a:p>
                  </a:txBody>
                  <a:tcPr/>
                </a:tc>
                <a:tc>
                  <a:txBody>
                    <a:bodyPr/>
                    <a:lstStyle/>
                    <a:p>
                      <a:r>
                        <a:rPr lang="it-IT" dirty="0"/>
                        <a:t>1/40000</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85106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720" y="423283"/>
            <a:ext cx="8507288" cy="1143000"/>
          </a:xfrm>
        </p:spPr>
        <p:txBody>
          <a:bodyPr>
            <a:normAutofit fontScale="90000"/>
          </a:bodyPr>
          <a:lstStyle/>
          <a:p>
            <a:r>
              <a:rPr lang="it-IT" sz="3200" dirty="0">
                <a:latin typeface="+mn-lt"/>
                <a:cs typeface="Times New Roman" panose="02020603050405020304" pitchFamily="18" charset="0"/>
              </a:rPr>
              <a:t>Rispetto agli RCT, gli studi </a:t>
            </a:r>
            <a:r>
              <a:rPr lang="it-IT" sz="3200" dirty="0" err="1" smtClean="0">
                <a:latin typeface="+mn-lt"/>
                <a:cs typeface="Times New Roman" panose="02020603050405020304" pitchFamily="18" charset="0"/>
              </a:rPr>
              <a:t>Farmacoepidemiologici</a:t>
            </a:r>
            <a:r>
              <a:rPr lang="it-IT" sz="3200" dirty="0" smtClean="0">
                <a:latin typeface="+mn-lt"/>
                <a:cs typeface="Times New Roman" panose="02020603050405020304" pitchFamily="18" charset="0"/>
              </a:rPr>
              <a:t> permettono </a:t>
            </a:r>
            <a:r>
              <a:rPr lang="it-IT" sz="3200" dirty="0">
                <a:latin typeface="+mn-lt"/>
                <a:cs typeface="Times New Roman" panose="02020603050405020304" pitchFamily="18" charset="0"/>
              </a:rPr>
              <a:t>di: </a:t>
            </a:r>
          </a:p>
        </p:txBody>
      </p:sp>
      <p:sp>
        <p:nvSpPr>
          <p:cNvPr id="3" name="Content Placeholder 2"/>
          <p:cNvSpPr>
            <a:spLocks noGrp="1"/>
          </p:cNvSpPr>
          <p:nvPr>
            <p:ph idx="1"/>
          </p:nvPr>
        </p:nvSpPr>
        <p:spPr>
          <a:xfrm>
            <a:off x="1009403" y="1852550"/>
            <a:ext cx="10937174" cy="4528777"/>
          </a:xfrm>
        </p:spPr>
        <p:txBody>
          <a:bodyPr>
            <a:normAutofit/>
          </a:bodyPr>
          <a:lstStyle/>
          <a:p>
            <a:r>
              <a:rPr lang="it-IT" sz="2400" dirty="0">
                <a:cs typeface="Times New Roman" panose="02020603050405020304" pitchFamily="18" charset="0"/>
              </a:rPr>
              <a:t>Valutare l’efficacia del farmaco in </a:t>
            </a:r>
            <a:r>
              <a:rPr lang="it-IT" sz="2400" b="1" dirty="0">
                <a:cs typeface="Times New Roman" panose="02020603050405020304" pitchFamily="18" charset="0"/>
              </a:rPr>
              <a:t>condizioni reali </a:t>
            </a:r>
            <a:r>
              <a:rPr lang="it-IT" sz="2400" dirty="0">
                <a:cs typeface="Times New Roman" panose="02020603050405020304" pitchFamily="18" charset="0"/>
              </a:rPr>
              <a:t>(effectiveness) </a:t>
            </a:r>
          </a:p>
          <a:p>
            <a:r>
              <a:rPr lang="it-IT" sz="2400" dirty="0">
                <a:cs typeface="Times New Roman" panose="02020603050405020304" pitchFamily="18" charset="0"/>
              </a:rPr>
              <a:t>Includere molti pazienti </a:t>
            </a:r>
          </a:p>
          <a:p>
            <a:r>
              <a:rPr lang="it-IT" sz="2400" dirty="0">
                <a:cs typeface="Times New Roman" panose="02020603050405020304" pitchFamily="18" charset="0"/>
              </a:rPr>
              <a:t>Includere </a:t>
            </a:r>
            <a:r>
              <a:rPr lang="it-IT" sz="2400" b="1" dirty="0">
                <a:cs typeface="Times New Roman" panose="02020603050405020304" pitchFamily="18" charset="0"/>
              </a:rPr>
              <a:t>pazienti con comorbidità</a:t>
            </a:r>
          </a:p>
          <a:p>
            <a:r>
              <a:rPr lang="it-IT" sz="2400" dirty="0">
                <a:cs typeface="Times New Roman" panose="02020603050405020304" pitchFamily="18" charset="0"/>
              </a:rPr>
              <a:t>Includere pazienti che prendono molti </a:t>
            </a:r>
            <a:r>
              <a:rPr lang="it-IT" sz="2400" dirty="0" smtClean="0">
                <a:cs typeface="Times New Roman" panose="02020603050405020304" pitchFamily="18" charset="0"/>
              </a:rPr>
              <a:t>farmaci (</a:t>
            </a:r>
            <a:r>
              <a:rPr lang="it-IT" sz="2400" b="1" dirty="0" err="1" smtClean="0">
                <a:cs typeface="Times New Roman" panose="02020603050405020304" pitchFamily="18" charset="0"/>
              </a:rPr>
              <a:t>politerapia</a:t>
            </a:r>
            <a:r>
              <a:rPr lang="it-IT" sz="2400" dirty="0" smtClean="0">
                <a:cs typeface="Times New Roman" panose="02020603050405020304" pitchFamily="18" charset="0"/>
              </a:rPr>
              <a:t>)</a:t>
            </a:r>
            <a:endParaRPr lang="it-IT" sz="2400" dirty="0">
              <a:cs typeface="Times New Roman" panose="02020603050405020304" pitchFamily="18" charset="0"/>
            </a:endParaRPr>
          </a:p>
          <a:p>
            <a:r>
              <a:rPr lang="it-IT" sz="2400" dirty="0">
                <a:cs typeface="Times New Roman" panose="02020603050405020304" pitchFamily="18" charset="0"/>
              </a:rPr>
              <a:t>Includere gruppi in genere poco studiati negli RCT (</a:t>
            </a:r>
            <a:r>
              <a:rPr lang="it-IT" sz="2400" b="1" dirty="0">
                <a:cs typeface="Times New Roman" panose="02020603050405020304" pitchFamily="18" charset="0"/>
              </a:rPr>
              <a:t>bambini, donne in gravidanza, anziani</a:t>
            </a:r>
            <a:r>
              <a:rPr lang="it-IT" sz="2400" dirty="0">
                <a:cs typeface="Times New Roman" panose="02020603050405020304" pitchFamily="18" charset="0"/>
              </a:rPr>
              <a:t>)</a:t>
            </a:r>
          </a:p>
          <a:p>
            <a:r>
              <a:rPr lang="it-IT" sz="2400" dirty="0">
                <a:cs typeface="Times New Roman" panose="02020603050405020304" pitchFamily="18" charset="0"/>
              </a:rPr>
              <a:t>V</a:t>
            </a:r>
            <a:r>
              <a:rPr lang="it-IT" sz="2400" dirty="0" smtClean="0">
                <a:cs typeface="Times New Roman" panose="02020603050405020304" pitchFamily="18" charset="0"/>
              </a:rPr>
              <a:t>alutare </a:t>
            </a:r>
            <a:r>
              <a:rPr lang="it-IT" sz="2400" dirty="0">
                <a:cs typeface="Times New Roman" panose="02020603050405020304" pitchFamily="18" charset="0"/>
              </a:rPr>
              <a:t>diverse indicazioni per il farmaco</a:t>
            </a:r>
          </a:p>
          <a:p>
            <a:r>
              <a:rPr lang="it-IT" sz="2400" dirty="0">
                <a:cs typeface="Times New Roman" panose="02020603050405020304" pitchFamily="18" charset="0"/>
              </a:rPr>
              <a:t>Valutare molti outcomes</a:t>
            </a:r>
          </a:p>
          <a:p>
            <a:r>
              <a:rPr lang="it-IT" sz="2400" dirty="0">
                <a:cs typeface="Times New Roman" panose="02020603050405020304" pitchFamily="18" charset="0"/>
              </a:rPr>
              <a:t>Valutare </a:t>
            </a:r>
            <a:r>
              <a:rPr lang="it-IT" sz="2400" b="1" dirty="0">
                <a:cs typeface="Times New Roman" panose="02020603050405020304" pitchFamily="18" charset="0"/>
              </a:rPr>
              <a:t>effetti a lungo termine</a:t>
            </a:r>
          </a:p>
          <a:p>
            <a:r>
              <a:rPr lang="it-IT" sz="2400" dirty="0">
                <a:cs typeface="Times New Roman" panose="02020603050405020304" pitchFamily="18" charset="0"/>
              </a:rPr>
              <a:t>Studiare farmaci per i quali non vengono condotti RCT (</a:t>
            </a:r>
            <a:r>
              <a:rPr lang="it-IT" sz="2400" b="1" dirty="0">
                <a:cs typeface="Times New Roman" panose="02020603050405020304" pitchFamily="18" charset="0"/>
              </a:rPr>
              <a:t>fuori brevetto</a:t>
            </a:r>
            <a:r>
              <a:rPr lang="it-IT" sz="2400" dirty="0">
                <a:cs typeface="Times New Roman" panose="02020603050405020304" pitchFamily="18" charset="0"/>
              </a:rPr>
              <a:t>)</a:t>
            </a:r>
            <a:endParaRPr lang="it-IT" dirty="0"/>
          </a:p>
          <a:p>
            <a:endParaRPr lang="it-IT" dirty="0"/>
          </a:p>
        </p:txBody>
      </p:sp>
    </p:spTree>
    <p:extLst>
      <p:ext uri="{BB962C8B-B14F-4D97-AF65-F5344CB8AC3E}">
        <p14:creationId xmlns:p14="http://schemas.microsoft.com/office/powerpoint/2010/main" val="4016327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56051"/>
            <a:ext cx="8610600" cy="1293028"/>
          </a:xfrm>
        </p:spPr>
        <p:txBody>
          <a:bodyPr>
            <a:normAutofit fontScale="90000"/>
          </a:bodyPr>
          <a:lstStyle/>
          <a:p>
            <a:r>
              <a:rPr lang="it-IT" dirty="0">
                <a:latin typeface="+mn-lt"/>
                <a:cs typeface="Times New Roman" panose="02020603050405020304" pitchFamily="18" charset="0"/>
              </a:rPr>
              <a:t>Che tipo di dati usiamo in </a:t>
            </a:r>
            <a:r>
              <a:rPr lang="it-IT" dirty="0" err="1">
                <a:latin typeface="+mn-lt"/>
                <a:cs typeface="Times New Roman" panose="02020603050405020304" pitchFamily="18" charset="0"/>
              </a:rPr>
              <a:t>farmacoepidemiologia</a:t>
            </a:r>
            <a:r>
              <a:rPr lang="it-IT" dirty="0" smtClean="0">
                <a:latin typeface="+mn-lt"/>
                <a:cs typeface="Times New Roman" panose="02020603050405020304" pitchFamily="18" charset="0"/>
              </a:rPr>
              <a:t>?</a:t>
            </a:r>
            <a:br>
              <a:rPr lang="it-IT" dirty="0" smtClean="0">
                <a:latin typeface="+mn-lt"/>
                <a:cs typeface="Times New Roman" panose="02020603050405020304" pitchFamily="18" charset="0"/>
              </a:rPr>
            </a:br>
            <a:endParaRPr lang="it-IT" dirty="0">
              <a:latin typeface="+mn-lt"/>
              <a:cs typeface="Times New Roman" panose="02020603050405020304" pitchFamily="18" charset="0"/>
            </a:endParaRPr>
          </a:p>
        </p:txBody>
      </p:sp>
      <p:sp>
        <p:nvSpPr>
          <p:cNvPr id="3" name="Content Placeholder 2"/>
          <p:cNvSpPr>
            <a:spLocks noGrp="1"/>
          </p:cNvSpPr>
          <p:nvPr>
            <p:ph idx="1"/>
          </p:nvPr>
        </p:nvSpPr>
        <p:spPr>
          <a:xfrm>
            <a:off x="795647" y="1816226"/>
            <a:ext cx="11020301" cy="2589519"/>
          </a:xfrm>
        </p:spPr>
        <p:txBody>
          <a:bodyPr/>
          <a:lstStyle/>
          <a:p>
            <a:r>
              <a:rPr lang="it-IT" sz="2400" dirty="0">
                <a:cs typeface="Times New Roman" panose="02020603050405020304" pitchFamily="18" charset="0"/>
              </a:rPr>
              <a:t>Dati aggregati di vendita/prescrizione/consumo</a:t>
            </a:r>
          </a:p>
          <a:p>
            <a:r>
              <a:rPr lang="it-IT" sz="2400" dirty="0">
                <a:cs typeface="Times New Roman" panose="02020603050405020304" pitchFamily="18" charset="0"/>
              </a:rPr>
              <a:t>Dati individuali provenienti da archivi amministrativi/sanitari (archivi prescrizioni farmaci rimborsati dal SSN, cartelle cliniche, etc)</a:t>
            </a:r>
          </a:p>
          <a:p>
            <a:r>
              <a:rPr lang="it-IT" sz="2400" dirty="0">
                <a:cs typeface="Times New Roman" panose="02020603050405020304" pitchFamily="18" charset="0"/>
              </a:rPr>
              <a:t>Dati individuali provenienti da registri di patologia (es. Registri tumori)</a:t>
            </a:r>
          </a:p>
          <a:p>
            <a:r>
              <a:rPr lang="it-IT" sz="2400" dirty="0">
                <a:cs typeface="Times New Roman" panose="02020603050405020304" pitchFamily="18" charset="0"/>
              </a:rPr>
              <a:t>Dati individuali provenienti da studi </a:t>
            </a:r>
            <a:r>
              <a:rPr lang="it-IT" sz="2400" dirty="0" smtClean="0">
                <a:cs typeface="Times New Roman" panose="02020603050405020304" pitchFamily="18" charset="0"/>
              </a:rPr>
              <a:t>osservazionali(coorte</a:t>
            </a:r>
            <a:r>
              <a:rPr lang="it-IT" sz="2400" dirty="0">
                <a:cs typeface="Times New Roman" panose="02020603050405020304" pitchFamily="18" charset="0"/>
              </a:rPr>
              <a:t>, caso-controllo, trasversali...) </a:t>
            </a:r>
          </a:p>
        </p:txBody>
      </p:sp>
    </p:spTree>
    <p:extLst>
      <p:ext uri="{BB962C8B-B14F-4D97-AF65-F5344CB8AC3E}">
        <p14:creationId xmlns:p14="http://schemas.microsoft.com/office/powerpoint/2010/main" val="153896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a:extLst>
              <a:ext uri="{FF2B5EF4-FFF2-40B4-BE49-F238E27FC236}">
                <a16:creationId xmlns:a16="http://schemas.microsoft.com/office/drawing/2014/main" id="{A616F824-42C3-EB4D-B967-7B60299AE53D}"/>
              </a:ext>
            </a:extLst>
          </p:cNvPr>
          <p:cNvSpPr>
            <a:spLocks noGrp="1"/>
          </p:cNvSpPr>
          <p:nvPr>
            <p:ph type="body" sz="quarter" idx="14"/>
          </p:nvPr>
        </p:nvSpPr>
        <p:spPr/>
        <p:txBody>
          <a:bodyPr/>
          <a:lstStyle/>
          <a:p>
            <a:r>
              <a:rPr lang="it-IT" dirty="0"/>
              <a:t>FONTE DEI DATI</a:t>
            </a:r>
          </a:p>
        </p:txBody>
      </p:sp>
      <p:sp>
        <p:nvSpPr>
          <p:cNvPr id="8" name="CasellaDiTesto 7">
            <a:extLst>
              <a:ext uri="{FF2B5EF4-FFF2-40B4-BE49-F238E27FC236}">
                <a16:creationId xmlns:a16="http://schemas.microsoft.com/office/drawing/2014/main" id="{7660A3F1-AA0A-D043-B816-C1464A9575F7}"/>
              </a:ext>
            </a:extLst>
          </p:cNvPr>
          <p:cNvSpPr txBox="1"/>
          <p:nvPr/>
        </p:nvSpPr>
        <p:spPr>
          <a:xfrm>
            <a:off x="231040" y="6186693"/>
            <a:ext cx="1362343" cy="307777"/>
          </a:xfrm>
          <a:prstGeom prst="rect">
            <a:avLst/>
          </a:prstGeom>
          <a:solidFill>
            <a:schemeClr val="bg1"/>
          </a:solidFill>
        </p:spPr>
        <p:txBody>
          <a:bodyPr wrap="square" rtlCol="0">
            <a:spAutoFit/>
          </a:bodyPr>
          <a:lstStyle/>
          <a:p>
            <a:pPr algn="r"/>
            <a:endParaRPr lang="it-IT" sz="1400" b="1" dirty="0">
              <a:solidFill>
                <a:srgbClr val="74BB23"/>
              </a:solidFill>
              <a:latin typeface="Titillium Web SemiBold" pitchFamily="2" charset="77"/>
            </a:endParaRPr>
          </a:p>
        </p:txBody>
      </p:sp>
      <p:sp>
        <p:nvSpPr>
          <p:cNvPr id="18" name="Rettangolo arrotondato 11">
            <a:extLst>
              <a:ext uri="{FF2B5EF4-FFF2-40B4-BE49-F238E27FC236}">
                <a16:creationId xmlns:a16="http://schemas.microsoft.com/office/drawing/2014/main" id="{A1A78E2F-C2B0-4DBB-BBB2-D62C06EAB367}"/>
              </a:ext>
            </a:extLst>
          </p:cNvPr>
          <p:cNvSpPr/>
          <p:nvPr/>
        </p:nvSpPr>
        <p:spPr>
          <a:xfrm>
            <a:off x="1983180" y="1936727"/>
            <a:ext cx="1770114" cy="1049010"/>
          </a:xfrm>
          <a:prstGeom prst="roundRect">
            <a:avLst>
              <a:gd name="adj" fmla="val 14325"/>
            </a:avLst>
          </a:prstGeom>
          <a:noFill/>
          <a:ln w="25400" cap="flat">
            <a:solidFill>
              <a:srgbClr val="74BB2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a:solidFill>
                  <a:srgbClr val="706F6F"/>
                </a:solidFill>
              </a:rPr>
              <a:t>Beneficiaries</a:t>
            </a:r>
            <a:r>
              <a:rPr lang="it-IT" sz="1400" dirty="0">
                <a:solidFill>
                  <a:srgbClr val="706F6F"/>
                </a:solidFill>
              </a:rPr>
              <a:t> Database</a:t>
            </a:r>
          </a:p>
        </p:txBody>
      </p:sp>
      <p:sp>
        <p:nvSpPr>
          <p:cNvPr id="22" name="Rettangolo arrotondato 13">
            <a:extLst>
              <a:ext uri="{FF2B5EF4-FFF2-40B4-BE49-F238E27FC236}">
                <a16:creationId xmlns:a16="http://schemas.microsoft.com/office/drawing/2014/main" id="{EB8BA7D4-CB29-43D1-8D9F-FA53D627B5DF}"/>
              </a:ext>
            </a:extLst>
          </p:cNvPr>
          <p:cNvSpPr/>
          <p:nvPr/>
        </p:nvSpPr>
        <p:spPr>
          <a:xfrm>
            <a:off x="3753293" y="1936727"/>
            <a:ext cx="1694121" cy="1049010"/>
          </a:xfrm>
          <a:prstGeom prst="roundRect">
            <a:avLst>
              <a:gd name="adj" fmla="val 14325"/>
            </a:avLst>
          </a:prstGeom>
          <a:noFill/>
          <a:ln w="25400" cap="flat">
            <a:solidFill>
              <a:srgbClr val="74BB2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a:solidFill>
                  <a:srgbClr val="706F6F"/>
                </a:solidFill>
              </a:rPr>
              <a:t>Pharmaceutical</a:t>
            </a:r>
            <a:r>
              <a:rPr lang="it-IT" sz="1400" dirty="0">
                <a:solidFill>
                  <a:srgbClr val="706F6F"/>
                </a:solidFill>
              </a:rPr>
              <a:t> Database</a:t>
            </a:r>
            <a:endParaRPr lang="it-IT" sz="1100" dirty="0">
              <a:solidFill>
                <a:srgbClr val="706F6F"/>
              </a:solidFill>
            </a:endParaRPr>
          </a:p>
        </p:txBody>
      </p:sp>
      <p:sp>
        <p:nvSpPr>
          <p:cNvPr id="25" name="Rettangolo arrotondato 14">
            <a:extLst>
              <a:ext uri="{FF2B5EF4-FFF2-40B4-BE49-F238E27FC236}">
                <a16:creationId xmlns:a16="http://schemas.microsoft.com/office/drawing/2014/main" id="{B624445E-D36F-416A-8F24-474903F7BE7C}"/>
              </a:ext>
            </a:extLst>
          </p:cNvPr>
          <p:cNvSpPr/>
          <p:nvPr/>
        </p:nvSpPr>
        <p:spPr>
          <a:xfrm>
            <a:off x="5631714" y="1936727"/>
            <a:ext cx="1846518" cy="1049010"/>
          </a:xfrm>
          <a:prstGeom prst="roundRect">
            <a:avLst>
              <a:gd name="adj" fmla="val 13312"/>
            </a:avLst>
          </a:prstGeom>
          <a:noFill/>
          <a:ln w="25400" cap="flat">
            <a:solidFill>
              <a:srgbClr val="74BB2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a:solidFill>
                  <a:srgbClr val="706F6F"/>
                </a:solidFill>
              </a:rPr>
              <a:t>Hospitalization</a:t>
            </a:r>
            <a:r>
              <a:rPr lang="it-IT" sz="1400" dirty="0">
                <a:solidFill>
                  <a:srgbClr val="706F6F"/>
                </a:solidFill>
              </a:rPr>
              <a:t> Database</a:t>
            </a:r>
            <a:endParaRPr lang="it-IT" sz="1100" dirty="0">
              <a:solidFill>
                <a:srgbClr val="706F6F"/>
              </a:solidFill>
            </a:endParaRPr>
          </a:p>
        </p:txBody>
      </p:sp>
      <p:sp>
        <p:nvSpPr>
          <p:cNvPr id="27" name="Rettangolo 26">
            <a:extLst>
              <a:ext uri="{FF2B5EF4-FFF2-40B4-BE49-F238E27FC236}">
                <a16:creationId xmlns:a16="http://schemas.microsoft.com/office/drawing/2014/main" id="{79DAC119-2AB9-4FCB-86A5-8FC6253AC776}"/>
              </a:ext>
            </a:extLst>
          </p:cNvPr>
          <p:cNvSpPr/>
          <p:nvPr/>
        </p:nvSpPr>
        <p:spPr>
          <a:xfrm>
            <a:off x="8572036" y="2161354"/>
            <a:ext cx="2852026" cy="307777"/>
          </a:xfrm>
          <a:prstGeom prst="rect">
            <a:avLst/>
          </a:prstGeom>
        </p:spPr>
        <p:txBody>
          <a:bodyPr wrap="square">
            <a:spAutoFit/>
          </a:bodyPr>
          <a:lstStyle/>
          <a:p>
            <a:r>
              <a:rPr lang="it-IT" sz="1400" b="1" dirty="0">
                <a:solidFill>
                  <a:srgbClr val="6D6D6D"/>
                </a:solidFill>
                <a:latin typeface="Titillium Web SemiBold" pitchFamily="2" charset="77"/>
              </a:rPr>
              <a:t>HEALTHCARE RESOURCE USE</a:t>
            </a:r>
            <a:endParaRPr lang="it-IT" sz="1400" b="1" dirty="0">
              <a:latin typeface="Titillium Web SemiBold" pitchFamily="2" charset="77"/>
            </a:endParaRPr>
          </a:p>
        </p:txBody>
      </p:sp>
      <p:pic>
        <p:nvPicPr>
          <p:cNvPr id="29" name="Immagine 28">
            <a:extLst>
              <a:ext uri="{FF2B5EF4-FFF2-40B4-BE49-F238E27FC236}">
                <a16:creationId xmlns:a16="http://schemas.microsoft.com/office/drawing/2014/main" id="{63891183-5F11-46C8-98FE-219B8D03B538}"/>
              </a:ext>
            </a:extLst>
          </p:cNvPr>
          <p:cNvPicPr>
            <a:picLocks noChangeAspect="1"/>
          </p:cNvPicPr>
          <p:nvPr/>
        </p:nvPicPr>
        <p:blipFill>
          <a:blip r:embed="rId2"/>
          <a:stretch>
            <a:fillRect/>
          </a:stretch>
        </p:blipFill>
        <p:spPr>
          <a:xfrm>
            <a:off x="689569" y="2713606"/>
            <a:ext cx="898405" cy="994174"/>
          </a:xfrm>
          <a:prstGeom prst="rect">
            <a:avLst/>
          </a:prstGeom>
        </p:spPr>
      </p:pic>
      <p:sp>
        <p:nvSpPr>
          <p:cNvPr id="31" name="CasellaDiTesto 30">
            <a:extLst>
              <a:ext uri="{FF2B5EF4-FFF2-40B4-BE49-F238E27FC236}">
                <a16:creationId xmlns:a16="http://schemas.microsoft.com/office/drawing/2014/main" id="{1F040C62-4A97-4BFD-9603-127BE4197663}"/>
              </a:ext>
            </a:extLst>
          </p:cNvPr>
          <p:cNvSpPr txBox="1"/>
          <p:nvPr/>
        </p:nvSpPr>
        <p:spPr>
          <a:xfrm>
            <a:off x="684159" y="3807415"/>
            <a:ext cx="909224" cy="338554"/>
          </a:xfrm>
          <a:prstGeom prst="rect">
            <a:avLst/>
          </a:prstGeom>
          <a:noFill/>
        </p:spPr>
        <p:txBody>
          <a:bodyPr wrap="none" rtlCol="0">
            <a:spAutoFit/>
          </a:bodyPr>
          <a:lstStyle/>
          <a:p>
            <a:pPr algn="ctr"/>
            <a:r>
              <a:rPr lang="it-IT" sz="1600" b="1" dirty="0">
                <a:solidFill>
                  <a:srgbClr val="00A5CE"/>
                </a:solidFill>
                <a:latin typeface="Titillium Web SemiBold" pitchFamily="2" charset="77"/>
              </a:rPr>
              <a:t>PATIENT</a:t>
            </a:r>
          </a:p>
        </p:txBody>
      </p:sp>
      <p:sp>
        <p:nvSpPr>
          <p:cNvPr id="32" name="Rettangolo arrotondato 20">
            <a:extLst>
              <a:ext uri="{FF2B5EF4-FFF2-40B4-BE49-F238E27FC236}">
                <a16:creationId xmlns:a16="http://schemas.microsoft.com/office/drawing/2014/main" id="{ED415B76-6AE1-4C7C-AA12-8FFA634FEB39}"/>
              </a:ext>
            </a:extLst>
          </p:cNvPr>
          <p:cNvSpPr/>
          <p:nvPr/>
        </p:nvSpPr>
        <p:spPr>
          <a:xfrm>
            <a:off x="5206409" y="4393301"/>
            <a:ext cx="2147777" cy="606760"/>
          </a:xfrm>
          <a:prstGeom prst="roundRect">
            <a:avLst>
              <a:gd name="adj" fmla="val 50000"/>
            </a:avLst>
          </a:prstGeom>
          <a:solidFill>
            <a:srgbClr val="00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INTEGRATED DATABASE</a:t>
            </a:r>
          </a:p>
        </p:txBody>
      </p:sp>
      <p:cxnSp>
        <p:nvCxnSpPr>
          <p:cNvPr id="33" name="Connettore 1 22">
            <a:extLst>
              <a:ext uri="{FF2B5EF4-FFF2-40B4-BE49-F238E27FC236}">
                <a16:creationId xmlns:a16="http://schemas.microsoft.com/office/drawing/2014/main" id="{6CDBBCE8-9C79-4E11-BF95-A34FABF7F390}"/>
              </a:ext>
            </a:extLst>
          </p:cNvPr>
          <p:cNvCxnSpPr>
            <a:cxnSpLocks/>
          </p:cNvCxnSpPr>
          <p:nvPr/>
        </p:nvCxnSpPr>
        <p:spPr>
          <a:xfrm>
            <a:off x="2169042" y="2461232"/>
            <a:ext cx="0" cy="2214184"/>
          </a:xfrm>
          <a:prstGeom prst="line">
            <a:avLst/>
          </a:prstGeom>
          <a:ln w="25400">
            <a:solidFill>
              <a:srgbClr val="706F6F"/>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nettore 1 23">
            <a:extLst>
              <a:ext uri="{FF2B5EF4-FFF2-40B4-BE49-F238E27FC236}">
                <a16:creationId xmlns:a16="http://schemas.microsoft.com/office/drawing/2014/main" id="{03D8B23D-01CC-4C78-BAFD-A7F71E0CEE84}"/>
              </a:ext>
            </a:extLst>
          </p:cNvPr>
          <p:cNvCxnSpPr>
            <a:cxnSpLocks/>
          </p:cNvCxnSpPr>
          <p:nvPr/>
        </p:nvCxnSpPr>
        <p:spPr>
          <a:xfrm>
            <a:off x="2169042" y="4675416"/>
            <a:ext cx="2913321" cy="0"/>
          </a:xfrm>
          <a:prstGeom prst="line">
            <a:avLst/>
          </a:prstGeom>
          <a:ln w="25400">
            <a:solidFill>
              <a:srgbClr val="706F6F"/>
            </a:solidFill>
            <a:prstDash val="sysDot"/>
          </a:ln>
        </p:spPr>
        <p:style>
          <a:lnRef idx="1">
            <a:schemeClr val="accent1"/>
          </a:lnRef>
          <a:fillRef idx="0">
            <a:schemeClr val="accent1"/>
          </a:fillRef>
          <a:effectRef idx="0">
            <a:schemeClr val="accent1"/>
          </a:effectRef>
          <a:fontRef idx="minor">
            <a:schemeClr val="tx1"/>
          </a:fontRef>
        </p:style>
      </p:cxnSp>
      <p:cxnSp>
        <p:nvCxnSpPr>
          <p:cNvPr id="35" name="Connettore 1 27">
            <a:extLst>
              <a:ext uri="{FF2B5EF4-FFF2-40B4-BE49-F238E27FC236}">
                <a16:creationId xmlns:a16="http://schemas.microsoft.com/office/drawing/2014/main" id="{53E7116B-5769-46F5-9DEE-CBB8EAD0F0A7}"/>
              </a:ext>
            </a:extLst>
          </p:cNvPr>
          <p:cNvCxnSpPr>
            <a:cxnSpLocks/>
          </p:cNvCxnSpPr>
          <p:nvPr/>
        </p:nvCxnSpPr>
        <p:spPr>
          <a:xfrm>
            <a:off x="1673534" y="3706813"/>
            <a:ext cx="495508" cy="0"/>
          </a:xfrm>
          <a:prstGeom prst="line">
            <a:avLst/>
          </a:prstGeom>
          <a:ln w="25400">
            <a:solidFill>
              <a:srgbClr val="706F6F"/>
            </a:solidFill>
            <a:prstDash val="sysDot"/>
          </a:ln>
        </p:spPr>
        <p:style>
          <a:lnRef idx="1">
            <a:schemeClr val="accent1"/>
          </a:lnRef>
          <a:fillRef idx="0">
            <a:schemeClr val="accent1"/>
          </a:fillRef>
          <a:effectRef idx="0">
            <a:schemeClr val="accent1"/>
          </a:effectRef>
          <a:fontRef idx="minor">
            <a:schemeClr val="tx1"/>
          </a:fontRef>
        </p:style>
      </p:cxnSp>
      <p:sp>
        <p:nvSpPr>
          <p:cNvPr id="36" name="Rettangolo 35">
            <a:extLst>
              <a:ext uri="{FF2B5EF4-FFF2-40B4-BE49-F238E27FC236}">
                <a16:creationId xmlns:a16="http://schemas.microsoft.com/office/drawing/2014/main" id="{31F729D3-8443-4AAD-87A6-4C1B266070FD}"/>
              </a:ext>
            </a:extLst>
          </p:cNvPr>
          <p:cNvSpPr/>
          <p:nvPr/>
        </p:nvSpPr>
        <p:spPr>
          <a:xfrm>
            <a:off x="7478232" y="4435071"/>
            <a:ext cx="4176140" cy="523220"/>
          </a:xfrm>
          <a:prstGeom prst="rect">
            <a:avLst/>
          </a:prstGeom>
        </p:spPr>
        <p:txBody>
          <a:bodyPr wrap="square">
            <a:spAutoFit/>
          </a:bodyPr>
          <a:lstStyle/>
          <a:p>
            <a:pPr algn="ctr">
              <a:spcBef>
                <a:spcPct val="0"/>
              </a:spcBef>
              <a:buClrTx/>
              <a:buSzTx/>
              <a:buFontTx/>
              <a:buNone/>
            </a:pPr>
            <a:r>
              <a:rPr lang="en-GB" altLang="it-IT" sz="1400" dirty="0">
                <a:solidFill>
                  <a:srgbClr val="706F6F"/>
                </a:solidFill>
              </a:rPr>
              <a:t>PATIENT CHRONOLOGICAL AND ANALYTICAL PROFILE</a:t>
            </a:r>
          </a:p>
        </p:txBody>
      </p:sp>
      <p:pic>
        <p:nvPicPr>
          <p:cNvPr id="37" name="Elemento grafico 36">
            <a:extLst>
              <a:ext uri="{FF2B5EF4-FFF2-40B4-BE49-F238E27FC236}">
                <a16:creationId xmlns:a16="http://schemas.microsoft.com/office/drawing/2014/main" id="{8901CED0-5E64-470D-9593-CAE440406EC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060086" y="3101542"/>
            <a:ext cx="546750" cy="648000"/>
          </a:xfrm>
          <a:prstGeom prst="rect">
            <a:avLst/>
          </a:prstGeom>
        </p:spPr>
      </p:pic>
      <p:pic>
        <p:nvPicPr>
          <p:cNvPr id="39" name="Elemento grafico 38">
            <a:extLst>
              <a:ext uri="{FF2B5EF4-FFF2-40B4-BE49-F238E27FC236}">
                <a16:creationId xmlns:a16="http://schemas.microsoft.com/office/drawing/2014/main" id="{FBD13F8C-0B34-4018-BDE3-BFEEC3645DB5}"/>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481442" y="3101542"/>
            <a:ext cx="490374" cy="648000"/>
          </a:xfrm>
          <a:prstGeom prst="rect">
            <a:avLst/>
          </a:prstGeom>
        </p:spPr>
      </p:pic>
      <p:pic>
        <p:nvPicPr>
          <p:cNvPr id="40" name="Elemento grafico 39">
            <a:extLst>
              <a:ext uri="{FF2B5EF4-FFF2-40B4-BE49-F238E27FC236}">
                <a16:creationId xmlns:a16="http://schemas.microsoft.com/office/drawing/2014/main" id="{227EC7E4-B97D-4D81-A87F-3FFE8B0B87DB}"/>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2965252" y="3069130"/>
            <a:ext cx="282456" cy="648000"/>
          </a:xfrm>
          <a:prstGeom prst="rect">
            <a:avLst/>
          </a:prstGeom>
        </p:spPr>
      </p:pic>
    </p:spTree>
    <p:extLst>
      <p:ext uri="{BB962C8B-B14F-4D97-AF65-F5344CB8AC3E}">
        <p14:creationId xmlns:p14="http://schemas.microsoft.com/office/powerpoint/2010/main" val="1555314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9DE709AB-A81E-D841-B18D-D442F97E4B1C}"/>
              </a:ext>
            </a:extLst>
          </p:cNvPr>
          <p:cNvSpPr txBox="1"/>
          <p:nvPr/>
        </p:nvSpPr>
        <p:spPr>
          <a:xfrm>
            <a:off x="1547848" y="2659399"/>
            <a:ext cx="9049131" cy="2308324"/>
          </a:xfrm>
          <a:prstGeom prst="rect">
            <a:avLst/>
          </a:prstGeom>
          <a:noFill/>
        </p:spPr>
        <p:txBody>
          <a:bodyPr wrap="square">
            <a:spAutoFit/>
          </a:body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it-IT" altLang="it-IT" sz="2400" b="0" i="1" u="none" strike="noStrike" kern="1200" cap="none" spc="0" normalizeH="0" baseline="0" noProof="0" dirty="0" smtClean="0">
                <a:ln>
                  <a:noFill/>
                </a:ln>
                <a:solidFill>
                  <a:prstClr val="black"/>
                </a:solidFill>
                <a:effectLst/>
                <a:uLnTx/>
                <a:uFillTx/>
                <a:latin typeface="Titillium Web"/>
                <a:ea typeface="+mn-ea"/>
                <a:cs typeface="+mn-cs"/>
              </a:rPr>
              <a:t>Ruolo diretto come sperimentatore principale negli studi osservazionali retrospettivi</a:t>
            </a:r>
          </a:p>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it-IT" altLang="it-IT" sz="2400" b="0" i="1" u="none" strike="noStrike" kern="1200" cap="none" spc="0" normalizeH="0" baseline="0" noProof="0" dirty="0">
              <a:ln>
                <a:noFill/>
              </a:ln>
              <a:solidFill>
                <a:prstClr val="black"/>
              </a:solidFill>
              <a:effectLst/>
              <a:uLnTx/>
              <a:uFillTx/>
              <a:latin typeface="Titillium Web"/>
              <a:ea typeface="+mn-ea"/>
              <a:cs typeface="+mn-cs"/>
            </a:endParaRPr>
          </a:p>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it-IT" altLang="it-IT" sz="2400" b="0" i="1" u="none" strike="noStrike" kern="1200" cap="none" spc="0" normalizeH="0" baseline="0" noProof="0" dirty="0" smtClean="0">
              <a:ln>
                <a:noFill/>
              </a:ln>
              <a:solidFill>
                <a:prstClr val="black"/>
              </a:solidFill>
              <a:effectLst/>
              <a:uLnTx/>
              <a:uFillTx/>
              <a:latin typeface="Titillium Web"/>
              <a:ea typeface="+mn-ea"/>
              <a:cs typeface="+mn-cs"/>
            </a:endParaRPr>
          </a:p>
          <a:p>
            <a:pPr marL="0" marR="0" lvl="0" indent="0" algn="just" defTabSz="457200" rtl="0" eaLnBrk="1" fontAlgn="auto" latinLnBrk="0" hangingPunct="1">
              <a:lnSpc>
                <a:spcPct val="100000"/>
              </a:lnSpc>
              <a:spcBef>
                <a:spcPct val="0"/>
              </a:spcBef>
              <a:spcAft>
                <a:spcPts val="0"/>
              </a:spcAft>
              <a:buClrTx/>
              <a:buSzTx/>
              <a:buFontTx/>
              <a:buNone/>
              <a:tabLst/>
              <a:defRPr/>
            </a:pPr>
            <a:r>
              <a:rPr kumimoji="0" lang="it-IT" altLang="it-IT" sz="2400" b="0" i="1" u="none" strike="noStrike" kern="1200" cap="none" spc="0" normalizeH="0" baseline="0" noProof="0" dirty="0" smtClean="0">
                <a:ln>
                  <a:noFill/>
                </a:ln>
                <a:solidFill>
                  <a:prstClr val="black"/>
                </a:solidFill>
                <a:effectLst/>
                <a:uLnTx/>
                <a:uFillTx/>
                <a:latin typeface="Titillium Web"/>
                <a:ea typeface="+mn-ea"/>
                <a:cs typeface="+mn-cs"/>
              </a:rPr>
              <a:t>Ruolo indiretto nelle sperimentazioni cliniche interventistiche (RCT) nella gestione del farmaco sperimentale</a:t>
            </a:r>
            <a:endParaRPr kumimoji="0" lang="it-IT" altLang="it-IT" sz="2400" b="0" i="1" u="none" strike="noStrike" kern="1200" cap="none" spc="0" normalizeH="0" baseline="0" noProof="0" dirty="0">
              <a:ln>
                <a:noFill/>
              </a:ln>
              <a:solidFill>
                <a:prstClr val="black"/>
              </a:solidFill>
              <a:effectLst/>
              <a:uLnTx/>
              <a:uFillTx/>
              <a:latin typeface="Titillium Web"/>
              <a:ea typeface="+mn-ea"/>
              <a:cs typeface="+mn-cs"/>
            </a:endParaRPr>
          </a:p>
        </p:txBody>
      </p:sp>
      <p:sp>
        <p:nvSpPr>
          <p:cNvPr id="8" name="Titolo 1">
            <a:extLst>
              <a:ext uri="{FF2B5EF4-FFF2-40B4-BE49-F238E27FC236}">
                <a16:creationId xmlns:a16="http://schemas.microsoft.com/office/drawing/2014/main" id="{5224CCEC-523D-405A-BE4D-22C6446489F1}"/>
              </a:ext>
            </a:extLst>
          </p:cNvPr>
          <p:cNvSpPr>
            <a:spLocks noGrp="1"/>
          </p:cNvSpPr>
          <p:nvPr>
            <p:ph type="title"/>
          </p:nvPr>
        </p:nvSpPr>
        <p:spPr>
          <a:xfrm>
            <a:off x="4196179" y="939152"/>
            <a:ext cx="6400800" cy="1130300"/>
          </a:xfrm>
        </p:spPr>
        <p:txBody>
          <a:bodyPr>
            <a:normAutofit/>
          </a:bodyPr>
          <a:lstStyle/>
          <a:p>
            <a:pPr algn="ctr"/>
            <a:r>
              <a:rPr lang="it-IT" sz="2800" cap="none" dirty="0" smtClean="0"/>
              <a:t>Che ruolo per il farmacista SSN nella sperimentazione?</a:t>
            </a:r>
            <a:endParaRPr lang="it-IT" sz="2800" cap="none" dirty="0"/>
          </a:p>
        </p:txBody>
      </p:sp>
    </p:spTree>
    <p:extLst>
      <p:ext uri="{BB962C8B-B14F-4D97-AF65-F5344CB8AC3E}">
        <p14:creationId xmlns:p14="http://schemas.microsoft.com/office/powerpoint/2010/main" val="17457590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co 4">
            <a:extLst>
              <a:ext uri="{FF2B5EF4-FFF2-40B4-BE49-F238E27FC236}">
                <a16:creationId xmlns:a16="http://schemas.microsoft.com/office/drawing/2014/main" id="{28CC4678-9615-4AE2-B7B7-1D31B76B1C0B}"/>
              </a:ext>
            </a:extLst>
          </p:cNvPr>
          <p:cNvGraphicFramePr/>
          <p:nvPr>
            <p:extLst/>
          </p:nvPr>
        </p:nvGraphicFramePr>
        <p:xfrm>
          <a:off x="1765677" y="1464817"/>
          <a:ext cx="4614408" cy="4580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a:extLst>
              <a:ext uri="{FF2B5EF4-FFF2-40B4-BE49-F238E27FC236}">
                <a16:creationId xmlns:a16="http://schemas.microsoft.com/office/drawing/2014/main" id="{E23306F0-DF27-4C57-B253-FF25CEBC00B6}"/>
              </a:ext>
            </a:extLst>
          </p:cNvPr>
          <p:cNvGraphicFramePr/>
          <p:nvPr>
            <p:extLst/>
          </p:nvPr>
        </p:nvGraphicFramePr>
        <p:xfrm>
          <a:off x="6531006" y="1578564"/>
          <a:ext cx="3879542" cy="4396109"/>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llaDiTesto 6">
            <a:extLst>
              <a:ext uri="{FF2B5EF4-FFF2-40B4-BE49-F238E27FC236}">
                <a16:creationId xmlns:a16="http://schemas.microsoft.com/office/drawing/2014/main" id="{9DE709AB-A81E-D841-B18D-D442F97E4B1C}"/>
              </a:ext>
            </a:extLst>
          </p:cNvPr>
          <p:cNvSpPr txBox="1"/>
          <p:nvPr/>
        </p:nvSpPr>
        <p:spPr>
          <a:xfrm>
            <a:off x="8208966" y="6259247"/>
            <a:ext cx="2201582" cy="276999"/>
          </a:xfrm>
          <a:prstGeom prst="rect">
            <a:avLst/>
          </a:prstGeom>
          <a:noFill/>
        </p:spPr>
        <p:txBody>
          <a:bodyPr wrap="square">
            <a:spAutoFit/>
          </a:body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it-IT" altLang="it-IT" sz="1200" b="0" i="1" u="none" strike="noStrike" kern="1200" cap="none" spc="0" normalizeH="0" baseline="0" noProof="0" dirty="0">
                <a:ln>
                  <a:noFill/>
                </a:ln>
                <a:solidFill>
                  <a:prstClr val="black"/>
                </a:solidFill>
                <a:effectLst/>
                <a:uLnTx/>
                <a:uFillTx/>
                <a:latin typeface="Titillium Web"/>
                <a:ea typeface="+mn-ea"/>
                <a:cs typeface="+mn-cs"/>
              </a:rPr>
              <a:t>Rapporto AIFA </a:t>
            </a:r>
            <a:r>
              <a:rPr kumimoji="0" lang="it-IT" altLang="it-IT" sz="1200" b="0" i="1" u="none" strike="noStrike" kern="1200" cap="none" spc="0" normalizeH="0" baseline="0" noProof="0" dirty="0" err="1">
                <a:ln>
                  <a:noFill/>
                </a:ln>
                <a:solidFill>
                  <a:prstClr val="black"/>
                </a:solidFill>
                <a:effectLst/>
                <a:uLnTx/>
                <a:uFillTx/>
                <a:latin typeface="Titillium Web"/>
                <a:ea typeface="+mn-ea"/>
                <a:cs typeface="+mn-cs"/>
              </a:rPr>
              <a:t>Osmed</a:t>
            </a:r>
            <a:r>
              <a:rPr kumimoji="0" lang="it-IT" altLang="it-IT" sz="1200" b="0" i="1" u="none" strike="noStrike" kern="1200" cap="none" spc="0" normalizeH="0" baseline="0" noProof="0" dirty="0">
                <a:ln>
                  <a:noFill/>
                </a:ln>
                <a:solidFill>
                  <a:prstClr val="black"/>
                </a:solidFill>
                <a:effectLst/>
                <a:uLnTx/>
                <a:uFillTx/>
                <a:latin typeface="Titillium Web"/>
                <a:ea typeface="+mn-ea"/>
                <a:cs typeface="+mn-cs"/>
              </a:rPr>
              <a:t> 2019</a:t>
            </a:r>
          </a:p>
        </p:txBody>
      </p:sp>
      <p:sp>
        <p:nvSpPr>
          <p:cNvPr id="8" name="Titolo 1">
            <a:extLst>
              <a:ext uri="{FF2B5EF4-FFF2-40B4-BE49-F238E27FC236}">
                <a16:creationId xmlns:a16="http://schemas.microsoft.com/office/drawing/2014/main" id="{5224CCEC-523D-405A-BE4D-22C6446489F1}"/>
              </a:ext>
            </a:extLst>
          </p:cNvPr>
          <p:cNvSpPr>
            <a:spLocks noGrp="1"/>
          </p:cNvSpPr>
          <p:nvPr>
            <p:ph type="title"/>
          </p:nvPr>
        </p:nvSpPr>
        <p:spPr>
          <a:xfrm>
            <a:off x="4196179" y="448263"/>
            <a:ext cx="6400800" cy="1130300"/>
          </a:xfrm>
        </p:spPr>
        <p:txBody>
          <a:bodyPr>
            <a:normAutofit/>
          </a:bodyPr>
          <a:lstStyle/>
          <a:p>
            <a:pPr algn="ctr"/>
            <a:r>
              <a:rPr lang="it-IT" sz="2100" cap="none" dirty="0"/>
              <a:t>Consumo ipoglicemizzanti in Italia</a:t>
            </a:r>
          </a:p>
        </p:txBody>
      </p:sp>
    </p:spTree>
    <p:extLst>
      <p:ext uri="{BB962C8B-B14F-4D97-AF65-F5344CB8AC3E}">
        <p14:creationId xmlns:p14="http://schemas.microsoft.com/office/powerpoint/2010/main" val="539720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24CCEC-523D-405A-BE4D-22C6446489F1}"/>
              </a:ext>
            </a:extLst>
          </p:cNvPr>
          <p:cNvSpPr>
            <a:spLocks noGrp="1"/>
          </p:cNvSpPr>
          <p:nvPr>
            <p:ph type="title"/>
          </p:nvPr>
        </p:nvSpPr>
        <p:spPr>
          <a:xfrm>
            <a:off x="4036380" y="476558"/>
            <a:ext cx="6400800" cy="1130300"/>
          </a:xfrm>
        </p:spPr>
        <p:txBody>
          <a:bodyPr>
            <a:normAutofit/>
          </a:bodyPr>
          <a:lstStyle/>
          <a:p>
            <a:pPr algn="ctr"/>
            <a:r>
              <a:rPr lang="it-IT" sz="2100" cap="none" dirty="0"/>
              <a:t>Variazioni farmaci ipoglicemizzanti in Italia</a:t>
            </a:r>
          </a:p>
        </p:txBody>
      </p:sp>
      <p:graphicFrame>
        <p:nvGraphicFramePr>
          <p:cNvPr id="4" name="Grafico 3">
            <a:extLst>
              <a:ext uri="{FF2B5EF4-FFF2-40B4-BE49-F238E27FC236}">
                <a16:creationId xmlns:a16="http://schemas.microsoft.com/office/drawing/2014/main" id="{F6F61089-371D-4487-81DB-D5EFF7E871C0}"/>
              </a:ext>
            </a:extLst>
          </p:cNvPr>
          <p:cNvGraphicFramePr/>
          <p:nvPr>
            <p:extLst/>
          </p:nvPr>
        </p:nvGraphicFramePr>
        <p:xfrm>
          <a:off x="1881187" y="1571348"/>
          <a:ext cx="4623187" cy="41369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co 4">
            <a:extLst>
              <a:ext uri="{FF2B5EF4-FFF2-40B4-BE49-F238E27FC236}">
                <a16:creationId xmlns:a16="http://schemas.microsoft.com/office/drawing/2014/main" id="{3267D7AE-89F3-4D30-9182-0878516083E6}"/>
              </a:ext>
            </a:extLst>
          </p:cNvPr>
          <p:cNvGraphicFramePr/>
          <p:nvPr>
            <p:extLst/>
          </p:nvPr>
        </p:nvGraphicFramePr>
        <p:xfrm>
          <a:off x="6344576" y="1606858"/>
          <a:ext cx="4092605" cy="4101484"/>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llaDiTesto 5">
            <a:extLst>
              <a:ext uri="{FF2B5EF4-FFF2-40B4-BE49-F238E27FC236}">
                <a16:creationId xmlns:a16="http://schemas.microsoft.com/office/drawing/2014/main" id="{9DE709AB-A81E-D841-B18D-D442F97E4B1C}"/>
              </a:ext>
            </a:extLst>
          </p:cNvPr>
          <p:cNvSpPr txBox="1"/>
          <p:nvPr/>
        </p:nvSpPr>
        <p:spPr>
          <a:xfrm>
            <a:off x="8208966" y="6259247"/>
            <a:ext cx="2201582" cy="276999"/>
          </a:xfrm>
          <a:prstGeom prst="rect">
            <a:avLst/>
          </a:prstGeom>
          <a:noFill/>
        </p:spPr>
        <p:txBody>
          <a:bodyPr wrap="square">
            <a:spAutoFit/>
          </a:body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it-IT" altLang="it-IT" sz="1200" b="0" i="1" u="none" strike="noStrike" kern="1200" cap="none" spc="0" normalizeH="0" baseline="0" noProof="0" dirty="0">
                <a:ln>
                  <a:noFill/>
                </a:ln>
                <a:solidFill>
                  <a:prstClr val="black"/>
                </a:solidFill>
                <a:effectLst/>
                <a:uLnTx/>
                <a:uFillTx/>
                <a:latin typeface="Titillium Web"/>
                <a:ea typeface="+mn-ea"/>
                <a:cs typeface="+mn-cs"/>
              </a:rPr>
              <a:t>Rapporto AIFA </a:t>
            </a:r>
            <a:r>
              <a:rPr kumimoji="0" lang="it-IT" altLang="it-IT" sz="1200" b="0" i="1" u="none" strike="noStrike" kern="1200" cap="none" spc="0" normalizeH="0" baseline="0" noProof="0" dirty="0" err="1">
                <a:ln>
                  <a:noFill/>
                </a:ln>
                <a:solidFill>
                  <a:prstClr val="black"/>
                </a:solidFill>
                <a:effectLst/>
                <a:uLnTx/>
                <a:uFillTx/>
                <a:latin typeface="Titillium Web"/>
                <a:ea typeface="+mn-ea"/>
                <a:cs typeface="+mn-cs"/>
              </a:rPr>
              <a:t>Osmed</a:t>
            </a:r>
            <a:r>
              <a:rPr kumimoji="0" lang="it-IT" altLang="it-IT" sz="1200" b="0" i="1" u="none" strike="noStrike" kern="1200" cap="none" spc="0" normalizeH="0" baseline="0" noProof="0" dirty="0">
                <a:ln>
                  <a:noFill/>
                </a:ln>
                <a:solidFill>
                  <a:prstClr val="black"/>
                </a:solidFill>
                <a:effectLst/>
                <a:uLnTx/>
                <a:uFillTx/>
                <a:latin typeface="Titillium Web"/>
                <a:ea typeface="+mn-ea"/>
                <a:cs typeface="+mn-cs"/>
              </a:rPr>
              <a:t> 2019</a:t>
            </a:r>
          </a:p>
        </p:txBody>
      </p:sp>
    </p:spTree>
    <p:extLst>
      <p:ext uri="{BB962C8B-B14F-4D97-AF65-F5344CB8AC3E}">
        <p14:creationId xmlns:p14="http://schemas.microsoft.com/office/powerpoint/2010/main" val="18674951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2216314" y="1980206"/>
            <a:ext cx="7891153" cy="3032308"/>
          </a:xfrm>
        </p:spPr>
        <p:txBody>
          <a:bodyPr>
            <a:noAutofit/>
          </a:bodyPr>
          <a:lstStyle/>
          <a:p>
            <a:pPr>
              <a:buClr>
                <a:srgbClr val="990033"/>
              </a:buClr>
              <a:buFont typeface="Wingdings" panose="05000000000000000000" pitchFamily="2" charset="2"/>
              <a:buChar char="Ø"/>
            </a:pPr>
            <a:r>
              <a:rPr lang="it-IT" sz="1600" dirty="0"/>
              <a:t> ASUGI presentava un utilizzo e una conseguente spesa più elevata (+20%) per le nuove terapie ipoglicemizzanti rispetto alla media regionale FVG. </a:t>
            </a:r>
          </a:p>
          <a:p>
            <a:pPr>
              <a:buClr>
                <a:srgbClr val="990033"/>
              </a:buClr>
              <a:buFont typeface="Wingdings" panose="05000000000000000000" pitchFamily="2" charset="2"/>
              <a:buChar char="Ø"/>
            </a:pPr>
            <a:endParaRPr lang="it-IT" altLang="it-IT" sz="1600" dirty="0"/>
          </a:p>
          <a:p>
            <a:pPr>
              <a:buClr>
                <a:srgbClr val="990033"/>
              </a:buClr>
              <a:buFont typeface="Wingdings" panose="05000000000000000000" pitchFamily="2" charset="2"/>
              <a:buChar char="Ø"/>
            </a:pPr>
            <a:r>
              <a:rPr lang="it-IT" altLang="it-IT" sz="1600" dirty="0"/>
              <a:t> L’elevato consumo registrato ha fatto emergere la necessità di rispondere a questa domanda.</a:t>
            </a:r>
          </a:p>
          <a:p>
            <a:pPr>
              <a:buClr>
                <a:srgbClr val="990033"/>
              </a:buClr>
              <a:buFont typeface="Wingdings" panose="05000000000000000000" pitchFamily="2" charset="2"/>
              <a:buChar char="Ø"/>
            </a:pPr>
            <a:endParaRPr lang="it-IT" altLang="it-IT" sz="1600" dirty="0"/>
          </a:p>
          <a:p>
            <a:pPr marL="0" indent="0">
              <a:buClr>
                <a:srgbClr val="990033"/>
              </a:buClr>
              <a:buNone/>
            </a:pPr>
            <a:r>
              <a:rPr lang="it-IT" altLang="it-IT" sz="1600" i="1" dirty="0"/>
              <a:t>L’investimento di risorse economiche che l’Azienda Sanitaria impiegava per trattare la popolazione diabetica eleggibile era controbilanciato dalla riduzione degli eventi CV, da un effetto positivo sulle ospedalizzazioni, da una riduzione degli ausili per la misurazione della glicemia e da un miglioramento di alcuni parametri (</a:t>
            </a:r>
            <a:r>
              <a:rPr lang="it-IT" altLang="it-IT" sz="1600" i="1" dirty="0" err="1"/>
              <a:t>emogobina</a:t>
            </a:r>
            <a:r>
              <a:rPr lang="it-IT" altLang="it-IT" sz="1600" i="1" dirty="0"/>
              <a:t> </a:t>
            </a:r>
            <a:r>
              <a:rPr lang="it-IT" altLang="it-IT" sz="1600" i="1" dirty="0" err="1"/>
              <a:t>glicata</a:t>
            </a:r>
            <a:r>
              <a:rPr lang="it-IT" altLang="it-IT" sz="1600" i="1" dirty="0"/>
              <a:t>) e riduzione UKPDS?</a:t>
            </a:r>
          </a:p>
          <a:p>
            <a:pPr>
              <a:buClr>
                <a:srgbClr val="990033"/>
              </a:buClr>
              <a:buFont typeface="Wingdings" panose="05000000000000000000" pitchFamily="2" charset="2"/>
              <a:buChar char="Ø"/>
            </a:pPr>
            <a:endParaRPr lang="it-IT" altLang="it-IT" sz="1600" dirty="0"/>
          </a:p>
          <a:p>
            <a:pPr>
              <a:buClr>
                <a:srgbClr val="990033"/>
              </a:buClr>
              <a:buFont typeface="Wingdings" panose="05000000000000000000" pitchFamily="2" charset="2"/>
              <a:buChar char="Ø"/>
            </a:pPr>
            <a:r>
              <a:rPr lang="it-IT" altLang="it-IT" sz="1600" dirty="0"/>
              <a:t> Abbiamo quindi deciso di effettuare diversi approfondimenti e studi osservazionali retrospettivi</a:t>
            </a:r>
          </a:p>
          <a:p>
            <a:pPr>
              <a:buClr>
                <a:srgbClr val="990033"/>
              </a:buClr>
              <a:buFont typeface="Wingdings" panose="05000000000000000000" pitchFamily="2" charset="2"/>
              <a:buChar char="Ø"/>
            </a:pPr>
            <a:r>
              <a:rPr lang="it-IT" altLang="it-IT" sz="1600" dirty="0"/>
              <a:t> Fondamentale è stata la collaborazione fra servizio farmaceutico e le diabetologie di ASUGI</a:t>
            </a:r>
          </a:p>
        </p:txBody>
      </p:sp>
      <p:sp>
        <p:nvSpPr>
          <p:cNvPr id="4" name="CasellaDiTesto 3">
            <a:extLst>
              <a:ext uri="{FF2B5EF4-FFF2-40B4-BE49-F238E27FC236}">
                <a16:creationId xmlns:a16="http://schemas.microsoft.com/office/drawing/2014/main" id="{DBF5D3B7-A9C3-604A-90E5-212F76FB0912}"/>
              </a:ext>
            </a:extLst>
          </p:cNvPr>
          <p:cNvSpPr txBox="1"/>
          <p:nvPr/>
        </p:nvSpPr>
        <p:spPr>
          <a:xfrm>
            <a:off x="4439667" y="941291"/>
            <a:ext cx="5881607" cy="738664"/>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prstClr val="black"/>
                </a:solidFill>
                <a:effectLst/>
                <a:uLnTx/>
                <a:uFillTx/>
                <a:latin typeface="Century Gothic" panose="020B0502020202020204"/>
                <a:ea typeface="+mn-ea"/>
                <a:cs typeface="+mn-cs"/>
              </a:rPr>
              <a:t>…allora ci siamo chiesti …si può coniugare l’innovazione con la sostenibilità?</a:t>
            </a:r>
          </a:p>
        </p:txBody>
      </p:sp>
    </p:spTree>
    <p:extLst>
      <p:ext uri="{BB962C8B-B14F-4D97-AF65-F5344CB8AC3E}">
        <p14:creationId xmlns:p14="http://schemas.microsoft.com/office/powerpoint/2010/main" val="1513640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5049" y="1268963"/>
            <a:ext cx="10820400" cy="5500229"/>
          </a:xfrm>
        </p:spPr>
        <p:txBody>
          <a:bodyPr>
            <a:normAutofit fontScale="70000" lnSpcReduction="20000"/>
          </a:bodyPr>
          <a:lstStyle/>
          <a:p>
            <a:r>
              <a:rPr lang="it-IT" dirty="0"/>
              <a:t>Analisi </a:t>
            </a:r>
            <a:r>
              <a:rPr lang="it-IT" dirty="0" err="1"/>
              <a:t>cost</a:t>
            </a:r>
            <a:r>
              <a:rPr lang="it-IT" dirty="0"/>
              <a:t> of </a:t>
            </a:r>
            <a:r>
              <a:rPr lang="it-IT" dirty="0" err="1"/>
              <a:t>illness</a:t>
            </a:r>
            <a:r>
              <a:rPr lang="it-IT" dirty="0"/>
              <a:t>: definizione, obiettivi, studi prospettici e retrospettivi, modelli, identificazione dei costi, calcolo complessivo dei costi, esempi</a:t>
            </a:r>
          </a:p>
          <a:p>
            <a:r>
              <a:rPr lang="it-IT" dirty="0"/>
              <a:t>Esempi di studi </a:t>
            </a:r>
            <a:r>
              <a:rPr lang="it-IT" dirty="0" err="1"/>
              <a:t>farmacoepidemiologici</a:t>
            </a:r>
            <a:r>
              <a:rPr lang="it-IT" dirty="0"/>
              <a:t> e analisi dei costi.</a:t>
            </a:r>
          </a:p>
          <a:p>
            <a:r>
              <a:rPr lang="it-IT" dirty="0"/>
              <a:t>I processi decisionali in sanità. Esempi di analisi dell’impatto economico delle scelte terapeutiche in sanità. Budget Impact Analysis. Modello decisionale esplicito (HTA).</a:t>
            </a:r>
          </a:p>
          <a:p>
            <a:r>
              <a:rPr lang="it-IT" dirty="0"/>
              <a:t>Come valutare gli studi di </a:t>
            </a:r>
            <a:r>
              <a:rPr lang="it-IT" dirty="0" err="1"/>
              <a:t>farmacoeconomia</a:t>
            </a:r>
            <a:r>
              <a:rPr lang="it-IT" dirty="0"/>
              <a:t>: un esempio di </a:t>
            </a:r>
            <a:r>
              <a:rPr lang="it-IT" dirty="0" err="1"/>
              <a:t>check</a:t>
            </a:r>
            <a:r>
              <a:rPr lang="it-IT" dirty="0"/>
              <a:t> list.</a:t>
            </a:r>
          </a:p>
          <a:p>
            <a:r>
              <a:rPr lang="it-IT" dirty="0"/>
              <a:t>Come leggere e interpretare i dati di prescrizione. </a:t>
            </a:r>
          </a:p>
          <a:p>
            <a:r>
              <a:rPr lang="it-IT" dirty="0"/>
              <a:t>Aspetti </a:t>
            </a:r>
            <a:r>
              <a:rPr lang="it-IT" dirty="0" err="1"/>
              <a:t>farmacoeconomici</a:t>
            </a:r>
            <a:r>
              <a:rPr lang="it-IT" dirty="0"/>
              <a:t> e appropriatezza terapeutica. </a:t>
            </a:r>
          </a:p>
          <a:p>
            <a:r>
              <a:rPr lang="it-IT" dirty="0"/>
              <a:t>Unità di misura del consumo di farmaci (DDD/1000 ab die). Confronti nel tempo, fra realtà diverse e all’interno di gruppi terapeutici diversi. </a:t>
            </a:r>
          </a:p>
          <a:p>
            <a:r>
              <a:rPr lang="it-IT" dirty="0"/>
              <a:t>Misure esposizione, intensità. Prevalenza, intensità d’uso. DDD/utilizzatore</a:t>
            </a:r>
          </a:p>
          <a:p>
            <a:r>
              <a:rPr lang="it-IT" dirty="0"/>
              <a:t>Spesa e consumi. Rapporto Nazionale sull’uso dei farmaci in Italia. </a:t>
            </a:r>
          </a:p>
          <a:p>
            <a:r>
              <a:rPr lang="it-IT" dirty="0"/>
              <a:t>Statistiche sull’uso dei farmaci. Studi di appropriatezza.  </a:t>
            </a:r>
          </a:p>
          <a:p>
            <a:r>
              <a:rPr lang="it-IT" dirty="0"/>
              <a:t>I principali decisori delle valutazioni </a:t>
            </a:r>
            <a:r>
              <a:rPr lang="it-IT" dirty="0" err="1"/>
              <a:t>farmacoeconomiche</a:t>
            </a:r>
            <a:r>
              <a:rPr lang="it-IT" dirty="0"/>
              <a:t>: società e SSN.</a:t>
            </a:r>
          </a:p>
          <a:p>
            <a:r>
              <a:rPr lang="it-IT" dirty="0"/>
              <a:t>La figura del farmacista in </a:t>
            </a:r>
            <a:r>
              <a:rPr lang="it-IT" dirty="0" err="1"/>
              <a:t>farmacoeconomia</a:t>
            </a:r>
            <a:r>
              <a:rPr lang="it-IT" dirty="0"/>
              <a:t>. Risorse e spesa sanitaria. </a:t>
            </a:r>
            <a:r>
              <a:rPr lang="it-IT" dirty="0" err="1"/>
              <a:t>Governance</a:t>
            </a:r>
            <a:r>
              <a:rPr lang="it-IT" dirty="0"/>
              <a:t> farmaceutica.</a:t>
            </a:r>
          </a:p>
          <a:p>
            <a:r>
              <a:rPr lang="it-IT" dirty="0"/>
              <a:t>La spesa farmaceutica e il consumo dei farmaci in Italia. La spesa farmaceutica: ospedaliera, diretta, convenzionata e distribuzione per conto. </a:t>
            </a:r>
          </a:p>
          <a:p>
            <a:r>
              <a:rPr lang="it-IT" dirty="0"/>
              <a:t>Il mercato farmaceutico: criticità, contenimento della spesa pubblica, controllo delle prescrizioni, controllo dell'offerta, regolazione ed accesso al mercato. Attori principali del mercato sanitario. </a:t>
            </a:r>
          </a:p>
          <a:p>
            <a:r>
              <a:rPr lang="it-IT" dirty="0" err="1"/>
              <a:t>Biosimilari</a:t>
            </a:r>
            <a:r>
              <a:rPr lang="it-IT" dirty="0"/>
              <a:t> ed equivalenti dal punto di vista </a:t>
            </a:r>
            <a:r>
              <a:rPr lang="it-IT" dirty="0" err="1"/>
              <a:t>farmacoeconomico</a:t>
            </a:r>
            <a:r>
              <a:rPr lang="it-IT" dirty="0"/>
              <a:t>. Esempi.  </a:t>
            </a:r>
          </a:p>
          <a:p>
            <a:endParaRPr lang="it-IT" dirty="0"/>
          </a:p>
        </p:txBody>
      </p:sp>
    </p:spTree>
    <p:extLst>
      <p:ext uri="{BB962C8B-B14F-4D97-AF65-F5344CB8AC3E}">
        <p14:creationId xmlns:p14="http://schemas.microsoft.com/office/powerpoint/2010/main" val="4020210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20"/>
          <p:cNvGrpSpPr/>
          <p:nvPr/>
        </p:nvGrpSpPr>
        <p:grpSpPr>
          <a:xfrm>
            <a:off x="2178481" y="1434162"/>
            <a:ext cx="1933833" cy="4529188"/>
            <a:chOff x="1018871" y="1434162"/>
            <a:chExt cx="1933833" cy="4529188"/>
          </a:xfrm>
        </p:grpSpPr>
        <p:grpSp>
          <p:nvGrpSpPr>
            <p:cNvPr id="19" name="Gruppo 18"/>
            <p:cNvGrpSpPr/>
            <p:nvPr/>
          </p:nvGrpSpPr>
          <p:grpSpPr>
            <a:xfrm>
              <a:off x="1018871" y="2215223"/>
              <a:ext cx="1933833" cy="2820093"/>
              <a:chOff x="1018871" y="1462055"/>
              <a:chExt cx="1933833" cy="2820093"/>
            </a:xfrm>
          </p:grpSpPr>
          <p:grpSp>
            <p:nvGrpSpPr>
              <p:cNvPr id="14" name="Gruppo 13"/>
              <p:cNvGrpSpPr/>
              <p:nvPr/>
            </p:nvGrpSpPr>
            <p:grpSpPr>
              <a:xfrm>
                <a:off x="1033091" y="3469895"/>
                <a:ext cx="1919613" cy="812253"/>
                <a:chOff x="1018871" y="1462055"/>
                <a:chExt cx="1919613" cy="812253"/>
              </a:xfrm>
            </p:grpSpPr>
            <p:sp>
              <p:nvSpPr>
                <p:cNvPr id="15" name="Cilindro 14"/>
                <p:cNvSpPr/>
                <p:nvPr/>
              </p:nvSpPr>
              <p:spPr>
                <a:xfrm>
                  <a:off x="1018871" y="1462055"/>
                  <a:ext cx="1919613" cy="812253"/>
                </a:xfrm>
                <a:prstGeom prst="can">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CasellaDiTesto 15"/>
                <p:cNvSpPr txBox="1"/>
                <p:nvPr/>
              </p:nvSpPr>
              <p:spPr>
                <a:xfrm>
                  <a:off x="1018872" y="1716965"/>
                  <a:ext cx="1919612" cy="461665"/>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Specialistica ambulatoriale </a:t>
                  </a:r>
                </a:p>
              </p:txBody>
            </p:sp>
          </p:grpSp>
          <p:grpSp>
            <p:nvGrpSpPr>
              <p:cNvPr id="11" name="Gruppo 10"/>
              <p:cNvGrpSpPr/>
              <p:nvPr/>
            </p:nvGrpSpPr>
            <p:grpSpPr>
              <a:xfrm>
                <a:off x="1028351" y="2800615"/>
                <a:ext cx="1919613" cy="812253"/>
                <a:chOff x="1018871" y="1462055"/>
                <a:chExt cx="1919613" cy="812253"/>
              </a:xfrm>
            </p:grpSpPr>
            <p:sp>
              <p:nvSpPr>
                <p:cNvPr id="12" name="Cilindro 11"/>
                <p:cNvSpPr/>
                <p:nvPr/>
              </p:nvSpPr>
              <p:spPr>
                <a:xfrm>
                  <a:off x="1018871" y="1462055"/>
                  <a:ext cx="1919613" cy="812253"/>
                </a:xfrm>
                <a:prstGeom prst="can">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CasellaDiTesto 12"/>
                <p:cNvSpPr txBox="1"/>
                <p:nvPr/>
              </p:nvSpPr>
              <p:spPr>
                <a:xfrm>
                  <a:off x="1018872" y="1716965"/>
                  <a:ext cx="1919612" cy="461665"/>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entury Gothic" panose="020B0502020202020204"/>
                      <a:ea typeface="+mn-ea"/>
                      <a:cs typeface="+mn-cs"/>
                    </a:rPr>
                    <a:t>Database</a:t>
                  </a: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ospedaliero (SDO)</a:t>
                  </a:r>
                </a:p>
              </p:txBody>
            </p:sp>
          </p:grpSp>
          <p:grpSp>
            <p:nvGrpSpPr>
              <p:cNvPr id="8" name="Gruppo 7"/>
              <p:cNvGrpSpPr/>
              <p:nvPr/>
            </p:nvGrpSpPr>
            <p:grpSpPr>
              <a:xfrm>
                <a:off x="1023611" y="2131335"/>
                <a:ext cx="1919613" cy="812253"/>
                <a:chOff x="1018871" y="1462055"/>
                <a:chExt cx="1919613" cy="812253"/>
              </a:xfrm>
            </p:grpSpPr>
            <p:sp>
              <p:nvSpPr>
                <p:cNvPr id="9" name="Cilindro 8"/>
                <p:cNvSpPr/>
                <p:nvPr/>
              </p:nvSpPr>
              <p:spPr>
                <a:xfrm>
                  <a:off x="1018871" y="1462055"/>
                  <a:ext cx="1919613" cy="812253"/>
                </a:xfrm>
                <a:prstGeom prst="can">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CasellaDiTesto 9"/>
                <p:cNvSpPr txBox="1"/>
                <p:nvPr/>
              </p:nvSpPr>
              <p:spPr>
                <a:xfrm>
                  <a:off x="1018872" y="1809298"/>
                  <a:ext cx="1919612" cy="276999"/>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Farmaceutica </a:t>
                  </a:r>
                </a:p>
              </p:txBody>
            </p:sp>
          </p:grpSp>
          <p:grpSp>
            <p:nvGrpSpPr>
              <p:cNvPr id="7" name="Gruppo 6"/>
              <p:cNvGrpSpPr/>
              <p:nvPr/>
            </p:nvGrpSpPr>
            <p:grpSpPr>
              <a:xfrm>
                <a:off x="1018871" y="1462055"/>
                <a:ext cx="1919613" cy="812253"/>
                <a:chOff x="1018871" y="1462055"/>
                <a:chExt cx="1919613" cy="812253"/>
              </a:xfrm>
            </p:grpSpPr>
            <p:sp>
              <p:nvSpPr>
                <p:cNvPr id="5" name="Cilindro 4"/>
                <p:cNvSpPr/>
                <p:nvPr/>
              </p:nvSpPr>
              <p:spPr>
                <a:xfrm>
                  <a:off x="1018871" y="1462055"/>
                  <a:ext cx="1919613" cy="812253"/>
                </a:xfrm>
                <a:prstGeom prst="can">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CasellaDiTesto 5"/>
                <p:cNvSpPr txBox="1"/>
                <p:nvPr/>
              </p:nvSpPr>
              <p:spPr>
                <a:xfrm>
                  <a:off x="1018872" y="1809298"/>
                  <a:ext cx="1919612" cy="276999"/>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Anagrafe assistibili</a:t>
                  </a:r>
                </a:p>
              </p:txBody>
            </p:sp>
          </p:grpSp>
        </p:grpSp>
        <p:cxnSp>
          <p:nvCxnSpPr>
            <p:cNvPr id="20" name="Connettore 1 19"/>
            <p:cNvCxnSpPr/>
            <p:nvPr/>
          </p:nvCxnSpPr>
          <p:spPr>
            <a:xfrm>
              <a:off x="1985787" y="1801716"/>
              <a:ext cx="0" cy="513194"/>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a:off x="1990527" y="5040628"/>
              <a:ext cx="0" cy="513194"/>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6" name="CasellaDiTesto 25"/>
            <p:cNvSpPr txBox="1"/>
            <p:nvPr/>
          </p:nvSpPr>
          <p:spPr>
            <a:xfrm>
              <a:off x="1023066" y="5501685"/>
              <a:ext cx="1919612" cy="461665"/>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CONSUMO DI RISORSE SANITARIE</a:t>
              </a:r>
            </a:p>
          </p:txBody>
        </p:sp>
        <p:sp>
          <p:nvSpPr>
            <p:cNvPr id="27" name="CasellaDiTesto 26"/>
            <p:cNvSpPr txBox="1"/>
            <p:nvPr/>
          </p:nvSpPr>
          <p:spPr>
            <a:xfrm>
              <a:off x="1027806" y="1434162"/>
              <a:ext cx="1919612" cy="276999"/>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PAZIENTE</a:t>
              </a:r>
            </a:p>
          </p:txBody>
        </p:sp>
      </p:grpSp>
      <p:grpSp>
        <p:nvGrpSpPr>
          <p:cNvPr id="48" name="Gruppo 47"/>
          <p:cNvGrpSpPr/>
          <p:nvPr/>
        </p:nvGrpSpPr>
        <p:grpSpPr>
          <a:xfrm>
            <a:off x="8015032" y="1439467"/>
            <a:ext cx="1928547" cy="2890072"/>
            <a:chOff x="6529653" y="1434162"/>
            <a:chExt cx="1928547" cy="2890072"/>
          </a:xfrm>
        </p:grpSpPr>
        <p:grpSp>
          <p:nvGrpSpPr>
            <p:cNvPr id="35" name="Gruppo 34"/>
            <p:cNvGrpSpPr/>
            <p:nvPr/>
          </p:nvGrpSpPr>
          <p:grpSpPr>
            <a:xfrm>
              <a:off x="6529653" y="2215223"/>
              <a:ext cx="1919613" cy="812253"/>
              <a:chOff x="1018871" y="1462055"/>
              <a:chExt cx="1919613" cy="812253"/>
            </a:xfrm>
            <a:solidFill>
              <a:schemeClr val="tx2"/>
            </a:solidFill>
          </p:grpSpPr>
          <p:sp>
            <p:nvSpPr>
              <p:cNvPr id="40" name="Cilindro 39"/>
              <p:cNvSpPr/>
              <p:nvPr/>
            </p:nvSpPr>
            <p:spPr>
              <a:xfrm>
                <a:off x="1018871" y="1462055"/>
                <a:ext cx="1919613" cy="812253"/>
              </a:xfrm>
              <a:prstGeom prst="can">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 name="CasellaDiTesto 44"/>
              <p:cNvSpPr txBox="1"/>
              <p:nvPr/>
            </p:nvSpPr>
            <p:spPr>
              <a:xfrm>
                <a:off x="1018872" y="1716965"/>
                <a:ext cx="191961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333333"/>
                    </a:solidFill>
                    <a:effectLst/>
                    <a:uLnTx/>
                    <a:uFillTx/>
                    <a:latin typeface="Century Gothic" panose="020B0502020202020204"/>
                    <a:ea typeface="+mn-ea"/>
                    <a:cs typeface="+mn-cs"/>
                  </a:rPr>
                  <a:t>Database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333333"/>
                    </a:solidFill>
                    <a:effectLst/>
                    <a:uLnTx/>
                    <a:uFillTx/>
                    <a:latin typeface="Century Gothic" panose="020B0502020202020204"/>
                    <a:ea typeface="+mn-ea"/>
                    <a:cs typeface="+mn-cs"/>
                  </a:rPr>
                  <a:t>Integrato</a:t>
                </a:r>
              </a:p>
            </p:txBody>
          </p:sp>
        </p:grpSp>
        <p:cxnSp>
          <p:nvCxnSpPr>
            <p:cNvPr id="36" name="Connettore 1 35"/>
            <p:cNvCxnSpPr/>
            <p:nvPr/>
          </p:nvCxnSpPr>
          <p:spPr>
            <a:xfrm>
              <a:off x="7496569" y="1801716"/>
              <a:ext cx="0" cy="513194"/>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 name="Connettore 1 36"/>
            <p:cNvCxnSpPr/>
            <p:nvPr/>
          </p:nvCxnSpPr>
          <p:spPr>
            <a:xfrm>
              <a:off x="7501309" y="3032180"/>
              <a:ext cx="0" cy="513194"/>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8" name="CasellaDiTesto 37"/>
            <p:cNvSpPr txBox="1"/>
            <p:nvPr/>
          </p:nvSpPr>
          <p:spPr>
            <a:xfrm>
              <a:off x="6533848" y="3493237"/>
              <a:ext cx="1919612" cy="830997"/>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PROFILO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INDIVIDUALE, CRONOLOGICO E ANALITICO</a:t>
              </a:r>
            </a:p>
          </p:txBody>
        </p:sp>
        <p:sp>
          <p:nvSpPr>
            <p:cNvPr id="39" name="CasellaDiTesto 38"/>
            <p:cNvSpPr txBox="1"/>
            <p:nvPr/>
          </p:nvSpPr>
          <p:spPr>
            <a:xfrm>
              <a:off x="6538588" y="1434162"/>
              <a:ext cx="1919612" cy="276999"/>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PAZIENTE</a:t>
              </a:r>
            </a:p>
          </p:txBody>
        </p:sp>
      </p:grpSp>
      <p:cxnSp>
        <p:nvCxnSpPr>
          <p:cNvPr id="71" name="Connettore 1 27"/>
          <p:cNvCxnSpPr>
            <a:stCxn id="44" idx="3"/>
            <a:endCxn id="39" idx="1"/>
          </p:cNvCxnSpPr>
          <p:nvPr/>
        </p:nvCxnSpPr>
        <p:spPr>
          <a:xfrm flipV="1">
            <a:off x="7231780" y="1577968"/>
            <a:ext cx="792186" cy="4595"/>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6" name="Titolo 1"/>
          <p:cNvSpPr>
            <a:spLocks noGrp="1"/>
          </p:cNvSpPr>
          <p:nvPr>
            <p:ph type="title"/>
          </p:nvPr>
        </p:nvSpPr>
        <p:spPr>
          <a:xfrm>
            <a:off x="1648604" y="225904"/>
            <a:ext cx="8830100" cy="778933"/>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rmAutofit/>
          </a:bodyPr>
          <a:lstStyle/>
          <a:p>
            <a:pPr defTabSz="457200"/>
            <a:r>
              <a:rPr lang="it-IT" sz="2800" dirty="0">
                <a:solidFill>
                  <a:srgbClr val="640032"/>
                </a:solidFill>
              </a:rPr>
              <a:t>Fonte dei Dati</a:t>
            </a:r>
          </a:p>
        </p:txBody>
      </p:sp>
      <p:grpSp>
        <p:nvGrpSpPr>
          <p:cNvPr id="33" name="Gruppo 20"/>
          <p:cNvGrpSpPr/>
          <p:nvPr/>
        </p:nvGrpSpPr>
        <p:grpSpPr>
          <a:xfrm>
            <a:off x="5303234" y="1444062"/>
            <a:ext cx="1928547" cy="2565486"/>
            <a:chOff x="1018871" y="1434162"/>
            <a:chExt cx="1928547" cy="2565486"/>
          </a:xfrm>
        </p:grpSpPr>
        <p:grpSp>
          <p:nvGrpSpPr>
            <p:cNvPr id="49" name="Gruppo 6"/>
            <p:cNvGrpSpPr/>
            <p:nvPr/>
          </p:nvGrpSpPr>
          <p:grpSpPr>
            <a:xfrm>
              <a:off x="1018871" y="2215223"/>
              <a:ext cx="1919613" cy="812253"/>
              <a:chOff x="1018871" y="1462055"/>
              <a:chExt cx="1919613" cy="812253"/>
            </a:xfrm>
          </p:grpSpPr>
          <p:sp>
            <p:nvSpPr>
              <p:cNvPr id="50" name="Cilindro 4"/>
              <p:cNvSpPr/>
              <p:nvPr/>
            </p:nvSpPr>
            <p:spPr>
              <a:xfrm>
                <a:off x="1018871" y="1462055"/>
                <a:ext cx="1919613" cy="812253"/>
              </a:xfrm>
              <a:prstGeom prst="can">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1" name="CasellaDiTesto 5"/>
              <p:cNvSpPr txBox="1"/>
              <p:nvPr/>
            </p:nvSpPr>
            <p:spPr>
              <a:xfrm>
                <a:off x="1018872" y="1716965"/>
                <a:ext cx="1919612" cy="461665"/>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Laboratorio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analisi </a:t>
                </a:r>
              </a:p>
            </p:txBody>
          </p:sp>
        </p:grpSp>
        <p:cxnSp>
          <p:nvCxnSpPr>
            <p:cNvPr id="41" name="Connettore 1 19"/>
            <p:cNvCxnSpPr/>
            <p:nvPr/>
          </p:nvCxnSpPr>
          <p:spPr>
            <a:xfrm>
              <a:off x="1985787" y="1801716"/>
              <a:ext cx="0" cy="513194"/>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4" name="CasellaDiTesto 26"/>
            <p:cNvSpPr txBox="1"/>
            <p:nvPr/>
          </p:nvSpPr>
          <p:spPr>
            <a:xfrm>
              <a:off x="1027806" y="1434162"/>
              <a:ext cx="1919612" cy="276999"/>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PAZIENTE</a:t>
              </a:r>
            </a:p>
          </p:txBody>
        </p:sp>
        <p:cxnSp>
          <p:nvCxnSpPr>
            <p:cNvPr id="56" name="Connettore 1 24"/>
            <p:cNvCxnSpPr/>
            <p:nvPr/>
          </p:nvCxnSpPr>
          <p:spPr>
            <a:xfrm>
              <a:off x="1990527" y="3219730"/>
              <a:ext cx="0" cy="256597"/>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7" name="CasellaDiTesto 25"/>
            <p:cNvSpPr txBox="1"/>
            <p:nvPr/>
          </p:nvSpPr>
          <p:spPr>
            <a:xfrm>
              <a:off x="1023066" y="3537983"/>
              <a:ext cx="1919612" cy="461665"/>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PARAMETRI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Century Gothic" panose="020B0502020202020204"/>
                  <a:ea typeface="+mn-ea"/>
                  <a:cs typeface="+mn-cs"/>
                </a:rPr>
                <a:t>CLINICI</a:t>
              </a:r>
            </a:p>
          </p:txBody>
        </p:sp>
      </p:grpSp>
      <p:cxnSp>
        <p:nvCxnSpPr>
          <p:cNvPr id="55" name="Connettore 1 27"/>
          <p:cNvCxnSpPr/>
          <p:nvPr/>
        </p:nvCxnSpPr>
        <p:spPr>
          <a:xfrm flipV="1">
            <a:off x="4205631" y="1572662"/>
            <a:ext cx="1011139" cy="1"/>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2" name="Rectangle 22"/>
          <p:cNvSpPr>
            <a:spLocks noChangeArrowheads="1"/>
          </p:cNvSpPr>
          <p:nvPr/>
        </p:nvSpPr>
        <p:spPr bwMode="auto">
          <a:xfrm>
            <a:off x="5051425" y="4405263"/>
            <a:ext cx="5043488" cy="2308324"/>
          </a:xfrm>
          <a:prstGeom prst="rect">
            <a:avLst/>
          </a:prstGeom>
          <a:noFill/>
          <a:ln w="25400">
            <a:solidFill>
              <a:srgbClr val="680047"/>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680047"/>
                </a:solidFill>
                <a:effectLst/>
                <a:uLnTx/>
                <a:uFillTx/>
                <a:latin typeface="Century Gothic" panose="020B0502020202020204"/>
                <a:ea typeface="+mn-ea"/>
                <a:cs typeface="+mn-cs"/>
              </a:rPr>
              <a:t>In ottemperanza alla normativa sulla </a:t>
            </a:r>
            <a:r>
              <a:rPr kumimoji="0" lang="it-IT" sz="1200" b="0" i="1" u="none" strike="noStrike" kern="1200" cap="none" spc="0" normalizeH="0" baseline="0" noProof="0" dirty="0">
                <a:ln>
                  <a:noFill/>
                </a:ln>
                <a:solidFill>
                  <a:srgbClr val="680047"/>
                </a:solidFill>
                <a:effectLst/>
                <a:uLnTx/>
                <a:uFillTx/>
                <a:latin typeface="Century Gothic" panose="020B0502020202020204"/>
                <a:ea typeface="+mn-ea"/>
                <a:cs typeface="+mn-cs"/>
              </a:rPr>
              <a:t>privacy</a:t>
            </a:r>
            <a:r>
              <a:rPr kumimoji="0" lang="it-IT" sz="1200" b="0" i="0" u="none" strike="noStrike" kern="1200" cap="none" spc="0" normalizeH="0" baseline="0" noProof="0" dirty="0">
                <a:ln>
                  <a:noFill/>
                </a:ln>
                <a:solidFill>
                  <a:srgbClr val="680047"/>
                </a:solidFill>
                <a:effectLst/>
                <a:uLnTx/>
                <a:uFillTx/>
                <a:latin typeface="Century Gothic" panose="020B0502020202020204"/>
                <a:ea typeface="+mn-ea"/>
                <a:cs typeface="+mn-cs"/>
              </a:rPr>
              <a:t>, il codice identificativo dell’assistibile è stato criptato presso la sede ASUGI da parte del personale della ASL e ai soggetti incaricati del trattamento di tali dati ai fini dell’analisi non è stato fornito alcun dato dal quale fosse possibile risalire in modo diretto o indiretto all’identità del paziente.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680047"/>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680047"/>
                </a:solidFill>
                <a:effectLst/>
                <a:uLnTx/>
                <a:uFillTx/>
                <a:latin typeface="Century Gothic" panose="020B0502020202020204"/>
                <a:ea typeface="+mn-ea"/>
                <a:cs typeface="+mn-cs"/>
              </a:rPr>
              <a:t>In ottemperanza alla normativa vigente in materia di conduzione di analisi osservazionali, il presente studio è stato notificato al Comitato Etico della Regione FVG che ha autorizzato formalmente lo studio.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680047"/>
              </a:solidFill>
              <a:effectLst/>
              <a:uLnTx/>
              <a:uFillTx/>
              <a:latin typeface="Century Gothic" panose="020B0502020202020204"/>
              <a:ea typeface="+mn-ea"/>
              <a:cs typeface="+mn-cs"/>
            </a:endParaRPr>
          </a:p>
        </p:txBody>
      </p:sp>
      <p:sp>
        <p:nvSpPr>
          <p:cNvPr id="4" name="Rettangolo 3">
            <a:extLst>
              <a:ext uri="{FF2B5EF4-FFF2-40B4-BE49-F238E27FC236}">
                <a16:creationId xmlns:a16="http://schemas.microsoft.com/office/drawing/2014/main" id="{596CFE18-F865-4D49-BF7A-5E2A1911FA1B}"/>
              </a:ext>
            </a:extLst>
          </p:cNvPr>
          <p:cNvSpPr/>
          <p:nvPr/>
        </p:nvSpPr>
        <p:spPr bwMode="auto">
          <a:xfrm>
            <a:off x="3256888" y="1652904"/>
            <a:ext cx="2055281" cy="307777"/>
          </a:xfrm>
          <a:prstGeom prst="rect">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0" u="none" strike="noStrike" kern="1200" cap="none" spc="0" normalizeH="0" baseline="0" noProof="0">
              <a:ln>
                <a:noFill/>
              </a:ln>
              <a:solidFill>
                <a:prstClr val="black"/>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464085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olo 1"/>
          <p:cNvSpPr>
            <a:spLocks noGrp="1"/>
          </p:cNvSpPr>
          <p:nvPr>
            <p:ph type="title"/>
          </p:nvPr>
        </p:nvSpPr>
        <p:spPr>
          <a:xfrm>
            <a:off x="2167972" y="49771"/>
            <a:ext cx="7772400" cy="939800"/>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rmAutofit/>
          </a:bodyPr>
          <a:lstStyle/>
          <a:p>
            <a:pPr defTabSz="457200"/>
            <a:r>
              <a:rPr lang="it-IT" sz="2800" dirty="0">
                <a:solidFill>
                  <a:srgbClr val="640032"/>
                </a:solidFill>
              </a:rPr>
              <a:t>DISEGNO DELLO STUDIO</a:t>
            </a:r>
          </a:p>
        </p:txBody>
      </p:sp>
      <p:sp>
        <p:nvSpPr>
          <p:cNvPr id="4" name="CasellaDiTesto 3">
            <a:extLst>
              <a:ext uri="{FF2B5EF4-FFF2-40B4-BE49-F238E27FC236}">
                <a16:creationId xmlns:a16="http://schemas.microsoft.com/office/drawing/2014/main" id="{D48E6CC3-0098-4343-92D0-6CE6727A7253}"/>
              </a:ext>
            </a:extLst>
          </p:cNvPr>
          <p:cNvSpPr txBox="1"/>
          <p:nvPr/>
        </p:nvSpPr>
        <p:spPr>
          <a:xfrm>
            <a:off x="3153220" y="798433"/>
            <a:ext cx="7791228" cy="9233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40032"/>
                </a:solidFill>
                <a:effectLst/>
                <a:uLnTx/>
                <a:uFillTx/>
                <a:latin typeface="Century Gothic" panose="020B0502020202020204"/>
                <a:ea typeface="+mn-ea"/>
                <a:cs typeface="+mn-cs"/>
              </a:rPr>
              <a:t>POPOLAZIONE: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tutti</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i</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pazienti</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che</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sono</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passati</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da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metformina</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a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Sulf</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+/-Met vs DPP4+/-Met vs SGLT-2+/-Met vs GLP-1+/-Met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nel</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periodo</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tra</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gennaio</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2015 e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dicembre</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2017 (</a:t>
            </a:r>
            <a:r>
              <a:rPr kumimoji="0" lang="en-US" sz="1800" b="0" i="0" u="none" strike="noStrike" kern="1200" cap="none" spc="0" normalizeH="0" baseline="0" noProof="0" dirty="0" err="1">
                <a:ln>
                  <a:noFill/>
                </a:ln>
                <a:solidFill>
                  <a:prstClr val="black"/>
                </a:solidFill>
                <a:effectLst/>
                <a:uLnTx/>
                <a:uFillTx/>
                <a:latin typeface="Titillium Web"/>
                <a:ea typeface="+mn-ea"/>
                <a:cs typeface="+mn-cs"/>
              </a:rPr>
              <a:t>periodo</a:t>
            </a:r>
            <a:r>
              <a:rPr kumimoji="0" lang="en-US" sz="1800" b="0" i="0" u="none" strike="noStrike" kern="1200" cap="none" spc="0" normalizeH="0" baseline="0" noProof="0" dirty="0">
                <a:ln>
                  <a:noFill/>
                </a:ln>
                <a:solidFill>
                  <a:prstClr val="black"/>
                </a:solidFill>
                <a:effectLst/>
                <a:uLnTx/>
                <a:uFillTx/>
                <a:latin typeface="Titillium Web"/>
                <a:ea typeface="+mn-ea"/>
                <a:cs typeface="+mn-cs"/>
              </a:rPr>
              <a:t> di </a:t>
            </a:r>
            <a:r>
              <a:rPr kumimoji="0" lang="en-US" sz="1800" b="0" i="0" u="none" strike="noStrike" kern="1200" cap="none" spc="0" normalizeH="0" baseline="0" noProof="0" dirty="0" err="1">
                <a:ln>
                  <a:noFill/>
                </a:ln>
                <a:solidFill>
                  <a:prstClr val="black"/>
                </a:solidFill>
                <a:effectLst/>
                <a:uLnTx/>
                <a:uFillTx/>
                <a:latin typeface="Titillium Web"/>
                <a:ea typeface="Times New Roman" panose="02020603050405020304" pitchFamily="18" charset="0"/>
                <a:cs typeface="+mn-cs"/>
              </a:rPr>
              <a:t>inclusione</a:t>
            </a:r>
            <a:r>
              <a:rPr kumimoji="0" lang="en-US" sz="1800" b="0" i="0" u="none" strike="noStrike" kern="1200" cap="none" spc="0" normalizeH="0" baseline="0" noProof="0" dirty="0">
                <a:ln>
                  <a:noFill/>
                </a:ln>
                <a:solidFill>
                  <a:prstClr val="black"/>
                </a:solidFill>
                <a:effectLst/>
                <a:uLnTx/>
                <a:uFillTx/>
                <a:latin typeface="Titillium Web"/>
                <a:ea typeface="Times New Roman" panose="02020603050405020304" pitchFamily="18" charset="0"/>
                <a:cs typeface="+mn-cs"/>
              </a:rPr>
              <a:t>)</a:t>
            </a: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1" name="CasellaDiTesto 20">
            <a:extLst>
              <a:ext uri="{FF2B5EF4-FFF2-40B4-BE49-F238E27FC236}">
                <a16:creationId xmlns:a16="http://schemas.microsoft.com/office/drawing/2014/main" id="{A04AD896-7241-0E41-A7CB-6E75EA5ACA4A}"/>
              </a:ext>
            </a:extLst>
          </p:cNvPr>
          <p:cNvSpPr txBox="1"/>
          <p:nvPr/>
        </p:nvSpPr>
        <p:spPr>
          <a:xfrm>
            <a:off x="1707497" y="5627657"/>
            <a:ext cx="4051153" cy="941796"/>
          </a:xfrm>
          <a:prstGeom prst="rect">
            <a:avLst/>
          </a:prstGeom>
          <a:noFill/>
          <a:ln>
            <a:solidFill>
              <a:schemeClr val="tx1"/>
            </a:solidFill>
          </a:ln>
        </p:spPr>
        <p:txBody>
          <a:bodyPr wrap="square">
            <a:spAutoFit/>
          </a:bodyPr>
          <a:lstStyle/>
          <a:p>
            <a:pPr marL="0" marR="0" lvl="2" indent="0" algn="just" defTabSz="457200" rtl="0" eaLnBrk="1" fontAlgn="auto" latinLnBrk="0" hangingPunct="1">
              <a:lnSpc>
                <a:spcPct val="115000"/>
              </a:lnSpc>
              <a:spcBef>
                <a:spcPts val="0"/>
              </a:spcBef>
              <a:spcAft>
                <a:spcPts val="0"/>
              </a:spcAft>
              <a:buClrTx/>
              <a:buSzTx/>
              <a:buFontTx/>
              <a:buNone/>
              <a:tabLst>
                <a:tab pos="521335" algn="l"/>
              </a:tabLst>
              <a:defRPr/>
            </a:pPr>
            <a:r>
              <a:rPr kumimoji="0" lang="it-IT" sz="1200" b="0" i="0" u="none" strike="noStrike" kern="1200" cap="none" spc="0" normalizeH="0" baseline="0" noProof="0" dirty="0">
                <a:ln>
                  <a:noFill/>
                </a:ln>
                <a:solidFill>
                  <a:srgbClr val="640032"/>
                </a:solidFill>
                <a:effectLst/>
                <a:uLnTx/>
                <a:uFillTx/>
                <a:latin typeface="Century Gothic" panose="020B0502020202020204"/>
                <a:ea typeface="+mn-ea"/>
                <a:cs typeface="+mn-cs"/>
              </a:rPr>
              <a:t>PERIODO DI INCLUSIONE: </a:t>
            </a:r>
            <a:r>
              <a:rPr kumimoji="0" lang="it-IT" sz="1200" b="0" i="0" u="none" strike="noStrike" kern="1200" cap="none" spc="0" normalizeH="0" baseline="0" noProof="0" dirty="0">
                <a:ln>
                  <a:noFill/>
                </a:ln>
                <a:solidFill>
                  <a:prstClr val="black"/>
                </a:solidFill>
                <a:effectLst/>
                <a:uLnTx/>
                <a:uFillTx/>
                <a:latin typeface="Titillium Web"/>
                <a:ea typeface="+mn-ea"/>
                <a:cs typeface="+mn-cs"/>
              </a:rPr>
              <a:t>Gennaio 2015-Dicembre 2017</a:t>
            </a:r>
            <a:endParaRPr kumimoji="0" lang="en-US" sz="1200" b="0" i="0" u="none" strike="noStrike" kern="1200" cap="none" spc="0" normalizeH="0" baseline="0" noProof="0" dirty="0">
              <a:ln>
                <a:noFill/>
              </a:ln>
              <a:solidFill>
                <a:prstClr val="black"/>
              </a:solidFill>
              <a:effectLst/>
              <a:uLnTx/>
              <a:uFillTx/>
              <a:latin typeface="Titillium Web"/>
              <a:ea typeface="+mn-ea"/>
              <a:cs typeface="+mn-cs"/>
            </a:endParaRPr>
          </a:p>
          <a:p>
            <a:pPr marL="0" marR="0" lvl="2" indent="0" algn="just" defTabSz="457200" rtl="0" eaLnBrk="1" fontAlgn="auto" latinLnBrk="0" hangingPunct="1">
              <a:lnSpc>
                <a:spcPct val="115000"/>
              </a:lnSpc>
              <a:spcBef>
                <a:spcPts val="0"/>
              </a:spcBef>
              <a:spcAft>
                <a:spcPts val="0"/>
              </a:spcAft>
              <a:buClrTx/>
              <a:buSzTx/>
              <a:buFontTx/>
              <a:buNone/>
              <a:tabLst>
                <a:tab pos="521335" algn="l"/>
              </a:tabLst>
              <a:defRPr/>
            </a:pPr>
            <a:r>
              <a:rPr kumimoji="0" lang="en-US" sz="1200" b="0" i="0" u="none" strike="noStrike" kern="1200" cap="none" spc="0" normalizeH="0" baseline="0" noProof="0" dirty="0">
                <a:ln>
                  <a:noFill/>
                </a:ln>
                <a:solidFill>
                  <a:srgbClr val="640032"/>
                </a:solidFill>
                <a:effectLst/>
                <a:uLnTx/>
                <a:uFillTx/>
                <a:latin typeface="Century Gothic" panose="020B0502020202020204"/>
                <a:ea typeface="+mn-ea"/>
                <a:cs typeface="+mn-cs"/>
              </a:rPr>
              <a:t>DATA INDICE: </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data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della</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prima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prescrizione</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di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farmaci</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antidiabetici</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dopo</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gennaio</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2015</a:t>
            </a:r>
          </a:p>
        </p:txBody>
      </p:sp>
      <p:sp>
        <p:nvSpPr>
          <p:cNvPr id="22" name="CasellaDiTesto 21">
            <a:extLst>
              <a:ext uri="{FF2B5EF4-FFF2-40B4-BE49-F238E27FC236}">
                <a16:creationId xmlns:a16="http://schemas.microsoft.com/office/drawing/2014/main" id="{5EBD854E-744B-684D-A66E-48183395A7BE}"/>
              </a:ext>
            </a:extLst>
          </p:cNvPr>
          <p:cNvSpPr txBox="1"/>
          <p:nvPr/>
        </p:nvSpPr>
        <p:spPr>
          <a:xfrm>
            <a:off x="5957783" y="5626573"/>
            <a:ext cx="4550734" cy="941796"/>
          </a:xfrm>
          <a:prstGeom prst="rect">
            <a:avLst/>
          </a:prstGeom>
          <a:noFill/>
          <a:ln>
            <a:solidFill>
              <a:schemeClr val="tx1"/>
            </a:solidFill>
          </a:ln>
        </p:spPr>
        <p:txBody>
          <a:bodyPr wrap="square">
            <a:spAutoFit/>
          </a:bodyPr>
          <a:lstStyle/>
          <a:p>
            <a:pPr marL="0" marR="0" lvl="2" indent="0" algn="l" defTabSz="457200" rtl="0" eaLnBrk="1" fontAlgn="auto" latinLnBrk="0" hangingPunct="1">
              <a:lnSpc>
                <a:spcPct val="115000"/>
              </a:lnSpc>
              <a:spcBef>
                <a:spcPts val="0"/>
              </a:spcBef>
              <a:spcAft>
                <a:spcPts val="0"/>
              </a:spcAft>
              <a:buClrTx/>
              <a:buSzTx/>
              <a:buFontTx/>
              <a:buNone/>
              <a:tabLst>
                <a:tab pos="521335" algn="l"/>
              </a:tabLst>
              <a:defRPr/>
            </a:pPr>
            <a:r>
              <a:rPr kumimoji="0" lang="en-US" sz="1200" b="0" i="0" u="none" strike="noStrike" kern="1200" cap="none" spc="0" normalizeH="0" baseline="0" noProof="0" dirty="0">
                <a:ln>
                  <a:noFill/>
                </a:ln>
                <a:solidFill>
                  <a:srgbClr val="640032"/>
                </a:solidFill>
                <a:effectLst/>
                <a:uLnTx/>
                <a:uFillTx/>
                <a:latin typeface="Century Gothic" panose="020B0502020202020204"/>
                <a:ea typeface="+mn-ea"/>
                <a:cs typeface="+mn-cs"/>
              </a:rPr>
              <a:t>PERIODO DI CARATTERIZZAZIONE:</a:t>
            </a:r>
            <a:r>
              <a:rPr kumimoji="0" lang="en-US" sz="1200" b="1" i="0" u="none" strike="noStrike" kern="1200" cap="none" spc="0" normalizeH="0" baseline="0" noProof="0" dirty="0">
                <a:ln>
                  <a:noFill/>
                </a:ln>
                <a:solidFill>
                  <a:prstClr val="white">
                    <a:lumMod val="50000"/>
                  </a:prstClr>
                </a:solidFill>
                <a:effectLst/>
                <a:uLnTx/>
                <a:uFillTx/>
                <a:latin typeface="Titillium Web"/>
                <a:ea typeface="+mn-ea"/>
                <a:cs typeface="+mn-cs"/>
              </a:rPr>
              <a:t> </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1 anno prima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della</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data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indice</a:t>
            </a:r>
            <a:endParaRPr kumimoji="0" lang="en-GB" sz="1200" b="0" i="0" u="none" strike="noStrike" kern="1200" cap="none" spc="0" normalizeH="0" baseline="0" noProof="0" dirty="0">
              <a:ln>
                <a:noFill/>
              </a:ln>
              <a:solidFill>
                <a:prstClr val="black"/>
              </a:solidFill>
              <a:effectLst/>
              <a:uLnTx/>
              <a:uFillTx/>
              <a:latin typeface="Titillium Web"/>
              <a:ea typeface="+mn-ea"/>
              <a:cs typeface="+mn-cs"/>
            </a:endParaRPr>
          </a:p>
          <a:p>
            <a:pPr marL="0" marR="0" lvl="2" indent="0" algn="l" defTabSz="457200" rtl="0" eaLnBrk="1" fontAlgn="auto" latinLnBrk="0" hangingPunct="1">
              <a:lnSpc>
                <a:spcPct val="115000"/>
              </a:lnSpc>
              <a:spcBef>
                <a:spcPts val="0"/>
              </a:spcBef>
              <a:spcAft>
                <a:spcPts val="0"/>
              </a:spcAft>
              <a:buClrTx/>
              <a:buSzTx/>
              <a:buFontTx/>
              <a:buNone/>
              <a:tabLst>
                <a:tab pos="521335" algn="l"/>
              </a:tabLst>
              <a:defRPr/>
            </a:pPr>
            <a:r>
              <a:rPr kumimoji="0" lang="en-US" sz="1200" b="0" i="0" u="none" strike="noStrike" kern="1200" cap="none" spc="0" normalizeH="0" baseline="0" noProof="0" dirty="0">
                <a:ln>
                  <a:noFill/>
                </a:ln>
                <a:solidFill>
                  <a:srgbClr val="640032"/>
                </a:solidFill>
                <a:effectLst/>
                <a:uLnTx/>
                <a:uFillTx/>
                <a:latin typeface="Century Gothic" panose="020B0502020202020204"/>
                <a:ea typeface="+mn-ea"/>
                <a:cs typeface="+mn-cs"/>
              </a:rPr>
              <a:t>PERIODO DI FOLLOW-UP: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tutto</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il</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periodo</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disponibile</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a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seguito</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della</a:t>
            </a:r>
            <a:r>
              <a:rPr kumimoji="0" lang="en-US" sz="1200" b="0" i="0" u="none" strike="noStrike" kern="1200" cap="none" spc="0" normalizeH="0" baseline="0" noProof="0" dirty="0">
                <a:ln>
                  <a:noFill/>
                </a:ln>
                <a:solidFill>
                  <a:prstClr val="black"/>
                </a:solidFill>
                <a:effectLst/>
                <a:uLnTx/>
                <a:uFillTx/>
                <a:latin typeface="Titillium Web"/>
                <a:ea typeface="+mn-ea"/>
                <a:cs typeface="+mn-cs"/>
              </a:rPr>
              <a:t> data </a:t>
            </a:r>
            <a:r>
              <a:rPr kumimoji="0" lang="en-US" sz="1200" b="0" i="0" u="none" strike="noStrike" kern="1200" cap="none" spc="0" normalizeH="0" baseline="0" noProof="0" dirty="0" err="1">
                <a:ln>
                  <a:noFill/>
                </a:ln>
                <a:solidFill>
                  <a:prstClr val="black"/>
                </a:solidFill>
                <a:effectLst/>
                <a:uLnTx/>
                <a:uFillTx/>
                <a:latin typeface="Titillium Web"/>
                <a:ea typeface="+mn-ea"/>
                <a:cs typeface="+mn-cs"/>
              </a:rPr>
              <a:t>indice</a:t>
            </a:r>
            <a:endParaRPr kumimoji="0" lang="en-GB" sz="1200" b="0" i="0" u="none" strike="noStrike" kern="1200" cap="none" spc="0" normalizeH="0" baseline="0" noProof="0" dirty="0">
              <a:ln>
                <a:noFill/>
              </a:ln>
              <a:solidFill>
                <a:prstClr val="black"/>
              </a:solidFill>
              <a:effectLst/>
              <a:uLnTx/>
              <a:uFillTx/>
              <a:latin typeface="Titillium Web"/>
              <a:ea typeface="+mn-ea"/>
              <a:cs typeface="+mn-cs"/>
            </a:endParaRPr>
          </a:p>
        </p:txBody>
      </p:sp>
      <p:sp>
        <p:nvSpPr>
          <p:cNvPr id="23" name="Line 5">
            <a:extLst>
              <a:ext uri="{FF2B5EF4-FFF2-40B4-BE49-F238E27FC236}">
                <a16:creationId xmlns:a16="http://schemas.microsoft.com/office/drawing/2014/main" id="{7A5A3C41-5B5A-1449-9E1D-0B7E86619532}"/>
              </a:ext>
            </a:extLst>
          </p:cNvPr>
          <p:cNvSpPr>
            <a:spLocks noChangeShapeType="1"/>
          </p:cNvSpPr>
          <p:nvPr/>
        </p:nvSpPr>
        <p:spPr bwMode="auto">
          <a:xfrm>
            <a:off x="2195002" y="3476270"/>
            <a:ext cx="7916862" cy="0"/>
          </a:xfrm>
          <a:prstGeom prst="line">
            <a:avLst/>
          </a:prstGeom>
          <a:noFill/>
          <a:ln w="19050">
            <a:solidFill>
              <a:srgbClr val="680047"/>
            </a:solidFill>
            <a:round/>
            <a:headEnd type="none" w="med" len="me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Titillium Web"/>
              <a:ea typeface="MS PGothic" charset="0"/>
              <a:cs typeface="MS PGothic" charset="0"/>
            </a:endParaRPr>
          </a:p>
        </p:txBody>
      </p:sp>
      <p:sp>
        <p:nvSpPr>
          <p:cNvPr id="24" name="Text Box 6">
            <a:extLst>
              <a:ext uri="{FF2B5EF4-FFF2-40B4-BE49-F238E27FC236}">
                <a16:creationId xmlns:a16="http://schemas.microsoft.com/office/drawing/2014/main" id="{7B38778A-695C-0347-8371-6976F5D059B6}"/>
              </a:ext>
            </a:extLst>
          </p:cNvPr>
          <p:cNvSpPr txBox="1">
            <a:spLocks noChangeArrowheads="1"/>
          </p:cNvSpPr>
          <p:nvPr/>
        </p:nvSpPr>
        <p:spPr bwMode="auto">
          <a:xfrm>
            <a:off x="2444864" y="3506434"/>
            <a:ext cx="7348487" cy="3508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9pPr>
          </a:lstStyle>
          <a:p>
            <a:pPr marL="0" marR="0" lvl="0" indent="0" algn="l" defTabSz="457200" rtl="0" eaLnBrk="1" fontAlgn="auto" latinLnBrk="0" hangingPunct="1">
              <a:lnSpc>
                <a:spcPct val="140000"/>
              </a:lnSpc>
              <a:spcBef>
                <a:spcPct val="0"/>
              </a:spcBef>
              <a:spcAft>
                <a:spcPts val="0"/>
              </a:spcAft>
              <a:buClrTx/>
              <a:buSzTx/>
              <a:buFontTx/>
              <a:buNone/>
              <a:tabLst/>
              <a:defRPr/>
            </a:pPr>
            <a:r>
              <a:rPr kumimoji="0" lang="it-IT" altLang="it-IT" sz="1200" b="0" i="0" u="none" strike="noStrike" kern="1200" cap="none" spc="0" normalizeH="0" baseline="0" noProof="0" dirty="0">
                <a:ln>
                  <a:noFill/>
                </a:ln>
                <a:solidFill>
                  <a:prstClr val="black"/>
                </a:solidFill>
                <a:effectLst/>
                <a:uLnTx/>
                <a:uFillTx/>
                <a:latin typeface="Titillium Web"/>
                <a:ea typeface="MS PGothic" panose="020B0600070205080204" pitchFamily="34" charset="-128"/>
                <a:cs typeface="+mn-cs"/>
              </a:rPr>
              <a:t>   2010                …                  2014                2015            2016              2017             2018               2019</a:t>
            </a:r>
          </a:p>
        </p:txBody>
      </p:sp>
      <p:sp>
        <p:nvSpPr>
          <p:cNvPr id="25" name="Line 29">
            <a:extLst>
              <a:ext uri="{FF2B5EF4-FFF2-40B4-BE49-F238E27FC236}">
                <a16:creationId xmlns:a16="http://schemas.microsoft.com/office/drawing/2014/main" id="{74EF636B-76B3-7D40-A16B-9D5131A00F59}"/>
              </a:ext>
            </a:extLst>
          </p:cNvPr>
          <p:cNvSpPr>
            <a:spLocks noChangeShapeType="1"/>
          </p:cNvSpPr>
          <p:nvPr/>
        </p:nvSpPr>
        <p:spPr bwMode="auto">
          <a:xfrm flipH="1">
            <a:off x="6445878" y="2930725"/>
            <a:ext cx="770650" cy="4492"/>
          </a:xfrm>
          <a:prstGeom prst="line">
            <a:avLst/>
          </a:prstGeom>
          <a:noFill/>
          <a:ln w="19050">
            <a:solidFill>
              <a:srgbClr val="680047"/>
            </a:solidFill>
            <a:prstDash val="dash"/>
            <a:round/>
            <a:headEnd/>
            <a:tailEnd type="arrow" w="lg" len="lg"/>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itillium Web"/>
              <a:ea typeface="MS PGothic" charset="0"/>
              <a:cs typeface="MS PGothic" charset="0"/>
            </a:endParaRPr>
          </a:p>
        </p:txBody>
      </p:sp>
      <p:sp>
        <p:nvSpPr>
          <p:cNvPr id="26" name="Line 29">
            <a:extLst>
              <a:ext uri="{FF2B5EF4-FFF2-40B4-BE49-F238E27FC236}">
                <a16:creationId xmlns:a16="http://schemas.microsoft.com/office/drawing/2014/main" id="{9358401C-F114-A043-911F-1E775376CCC6}"/>
              </a:ext>
            </a:extLst>
          </p:cNvPr>
          <p:cNvSpPr>
            <a:spLocks noChangeShapeType="1"/>
          </p:cNvSpPr>
          <p:nvPr/>
        </p:nvSpPr>
        <p:spPr bwMode="auto">
          <a:xfrm>
            <a:off x="7468146" y="2915883"/>
            <a:ext cx="1944000" cy="0"/>
          </a:xfrm>
          <a:prstGeom prst="line">
            <a:avLst/>
          </a:prstGeom>
          <a:noFill/>
          <a:ln w="19050">
            <a:solidFill>
              <a:srgbClr val="680047"/>
            </a:solidFill>
            <a:round/>
            <a:headEnd/>
            <a:tailEnd type="arrow" w="lg" len="lg"/>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Titillium Web"/>
              <a:ea typeface="MS PGothic" charset="0"/>
              <a:cs typeface="MS PGothic" charset="0"/>
            </a:endParaRPr>
          </a:p>
        </p:txBody>
      </p:sp>
      <p:pic>
        <p:nvPicPr>
          <p:cNvPr id="28" name="Picture 56" descr="Immagine">
            <a:extLst>
              <a:ext uri="{FF2B5EF4-FFF2-40B4-BE49-F238E27FC236}">
                <a16:creationId xmlns:a16="http://schemas.microsoft.com/office/drawing/2014/main" id="{B0194097-5034-0244-9D85-BAA197D8C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529" y="2489568"/>
            <a:ext cx="503237" cy="6937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9" name="Line 29">
            <a:extLst>
              <a:ext uri="{FF2B5EF4-FFF2-40B4-BE49-F238E27FC236}">
                <a16:creationId xmlns:a16="http://schemas.microsoft.com/office/drawing/2014/main" id="{17996819-ACE3-DD48-B64F-B943856CA0A0}"/>
              </a:ext>
            </a:extLst>
          </p:cNvPr>
          <p:cNvSpPr>
            <a:spLocks noChangeShapeType="1"/>
          </p:cNvSpPr>
          <p:nvPr/>
        </p:nvSpPr>
        <p:spPr bwMode="auto">
          <a:xfrm flipH="1">
            <a:off x="5074419" y="2360088"/>
            <a:ext cx="720000" cy="6350"/>
          </a:xfrm>
          <a:prstGeom prst="line">
            <a:avLst/>
          </a:prstGeom>
          <a:noFill/>
          <a:ln w="19050">
            <a:solidFill>
              <a:srgbClr val="680047"/>
            </a:solidFill>
            <a:prstDash val="dash"/>
            <a:round/>
            <a:headEnd/>
            <a:tailEnd type="arrow" w="lg" len="lg"/>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itillium Web"/>
              <a:ea typeface="MS PGothic" charset="0"/>
              <a:cs typeface="MS PGothic" charset="0"/>
            </a:endParaRPr>
          </a:p>
        </p:txBody>
      </p:sp>
      <p:sp>
        <p:nvSpPr>
          <p:cNvPr id="30" name="Line 29">
            <a:extLst>
              <a:ext uri="{FF2B5EF4-FFF2-40B4-BE49-F238E27FC236}">
                <a16:creationId xmlns:a16="http://schemas.microsoft.com/office/drawing/2014/main" id="{B5BFDF37-5155-CE4B-87F3-4A0D6627E8A1}"/>
              </a:ext>
            </a:extLst>
          </p:cNvPr>
          <p:cNvSpPr>
            <a:spLocks noChangeShapeType="1"/>
          </p:cNvSpPr>
          <p:nvPr/>
        </p:nvSpPr>
        <p:spPr bwMode="auto">
          <a:xfrm>
            <a:off x="6078018" y="2352598"/>
            <a:ext cx="3334128" cy="13841"/>
          </a:xfrm>
          <a:prstGeom prst="line">
            <a:avLst/>
          </a:prstGeom>
          <a:noFill/>
          <a:ln w="19050">
            <a:solidFill>
              <a:srgbClr val="680047"/>
            </a:solidFill>
            <a:round/>
            <a:headEnd/>
            <a:tailEnd type="arrow" w="lg" len="lg"/>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itillium Web"/>
              <a:ea typeface="MS PGothic" charset="0"/>
              <a:cs typeface="MS PGothic" charset="0"/>
            </a:endParaRPr>
          </a:p>
        </p:txBody>
      </p:sp>
      <p:pic>
        <p:nvPicPr>
          <p:cNvPr id="31" name="Picture 56" descr="Immagine">
            <a:extLst>
              <a:ext uri="{FF2B5EF4-FFF2-40B4-BE49-F238E27FC236}">
                <a16:creationId xmlns:a16="http://schemas.microsoft.com/office/drawing/2014/main" id="{45806BFF-AA1D-7F45-96FC-D7E02E34A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390" y="1924687"/>
            <a:ext cx="503237" cy="6937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2" name="AutoShape 7">
            <a:extLst>
              <a:ext uri="{FF2B5EF4-FFF2-40B4-BE49-F238E27FC236}">
                <a16:creationId xmlns:a16="http://schemas.microsoft.com/office/drawing/2014/main" id="{5596CED9-29DA-D347-A8AA-E16D49846DE5}"/>
              </a:ext>
            </a:extLst>
          </p:cNvPr>
          <p:cNvSpPr>
            <a:spLocks noChangeArrowheads="1"/>
          </p:cNvSpPr>
          <p:nvPr/>
        </p:nvSpPr>
        <p:spPr bwMode="auto">
          <a:xfrm>
            <a:off x="4872567" y="3969977"/>
            <a:ext cx="2398934" cy="430212"/>
          </a:xfrm>
          <a:prstGeom prst="roundRect">
            <a:avLst>
              <a:gd name="adj" fmla="val 16667"/>
            </a:avLst>
          </a:prstGeom>
          <a:noFill/>
          <a:ln w="12700">
            <a:no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1200" b="1" i="0" u="none" strike="noStrike" kern="1200" cap="none" spc="0" normalizeH="0" baseline="0" noProof="0" dirty="0">
                <a:ln>
                  <a:noFill/>
                </a:ln>
                <a:solidFill>
                  <a:prstClr val="black"/>
                </a:solidFill>
                <a:effectLst/>
                <a:uLnTx/>
                <a:uFillTx/>
                <a:latin typeface="Titillium Web"/>
                <a:ea typeface="MS PGothic" panose="020B0600070205080204" pitchFamily="34" charset="-128"/>
                <a:cs typeface="+mn-cs"/>
              </a:rPr>
              <a:t>Periodo di inclusione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1200" b="1" i="1" u="none" strike="noStrike" kern="1200" cap="none" spc="0" normalizeH="0" baseline="0" noProof="0" dirty="0" err="1">
                <a:ln>
                  <a:noFill/>
                </a:ln>
                <a:solidFill>
                  <a:prstClr val="black"/>
                </a:solidFill>
                <a:effectLst/>
                <a:uLnTx/>
                <a:uFillTx/>
                <a:latin typeface="Titillium Web"/>
                <a:ea typeface="MS PGothic" panose="020B0600070205080204" pitchFamily="34" charset="-128"/>
                <a:cs typeface="+mn-cs"/>
              </a:rPr>
              <a:t>Gen</a:t>
            </a:r>
            <a:r>
              <a:rPr kumimoji="0" lang="it-IT" altLang="it-IT" sz="1200" b="1" i="1" u="none" strike="noStrike" kern="1200" cap="none" spc="0" normalizeH="0" baseline="0" noProof="0" dirty="0">
                <a:ln>
                  <a:noFill/>
                </a:ln>
                <a:solidFill>
                  <a:prstClr val="black"/>
                </a:solidFill>
                <a:effectLst/>
                <a:uLnTx/>
                <a:uFillTx/>
                <a:latin typeface="Titillium Web"/>
                <a:ea typeface="MS PGothic" panose="020B0600070205080204" pitchFamily="34" charset="-128"/>
                <a:cs typeface="+mn-cs"/>
              </a:rPr>
              <a:t> 2015-Dic 2017</a:t>
            </a:r>
            <a:endParaRPr kumimoji="0" lang="it-IT" altLang="it-IT" sz="1200" b="1" i="0" u="none" strike="noStrike" kern="1200" cap="none" spc="0" normalizeH="0" baseline="0" noProof="0" dirty="0">
              <a:ln>
                <a:noFill/>
              </a:ln>
              <a:solidFill>
                <a:prstClr val="black"/>
              </a:solidFill>
              <a:effectLst/>
              <a:uLnTx/>
              <a:uFillTx/>
              <a:latin typeface="Titillium Web"/>
              <a:ea typeface="MS PGothic" panose="020B0600070205080204" pitchFamily="34" charset="-128"/>
              <a:cs typeface="+mn-cs"/>
            </a:endParaRPr>
          </a:p>
        </p:txBody>
      </p:sp>
      <p:sp>
        <p:nvSpPr>
          <p:cNvPr id="33" name="Rectangle 11">
            <a:extLst>
              <a:ext uri="{FF2B5EF4-FFF2-40B4-BE49-F238E27FC236}">
                <a16:creationId xmlns:a16="http://schemas.microsoft.com/office/drawing/2014/main" id="{51AD672D-3255-444D-B666-75F830632D94}"/>
              </a:ext>
            </a:extLst>
          </p:cNvPr>
          <p:cNvSpPr>
            <a:spLocks noChangeArrowheads="1"/>
          </p:cNvSpPr>
          <p:nvPr/>
        </p:nvSpPr>
        <p:spPr bwMode="auto">
          <a:xfrm>
            <a:off x="2038541" y="4693156"/>
            <a:ext cx="8905907" cy="5386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1pPr>
            <a:lvl2pPr marL="742950" indent="-28575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2pPr>
            <a:lvl3pPr marL="11430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3pPr>
            <a:lvl4pPr marL="16002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4pPr>
            <a:lvl5pPr marL="2057400" indent="-228600">
              <a:spcBef>
                <a:spcPct val="20000"/>
              </a:spcBef>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5pPr>
            <a:lvl6pPr marL="25146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6pPr>
            <a:lvl7pPr marL="29718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7pPr>
            <a:lvl8pPr marL="34290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8pPr>
            <a:lvl9pPr marL="3886200" indent="-228600" eaLnBrk="0" fontAlgn="base" hangingPunct="0">
              <a:spcBef>
                <a:spcPct val="20000"/>
              </a:spcBef>
              <a:spcAft>
                <a:spcPct val="0"/>
              </a:spcAft>
              <a:buClr>
                <a:srgbClr val="640032"/>
              </a:buClr>
              <a:buSzPct val="90000"/>
              <a:buChar char="»"/>
              <a:defRPr sz="2000">
                <a:solidFill>
                  <a:srgbClr val="1C1C1C"/>
                </a:solidFill>
                <a:latin typeface="Trebuchet MS" panose="020B070302020209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it-IT" altLang="it-IT" sz="1200" b="1" i="1" u="none" strike="noStrike" kern="1200" cap="none" spc="0" normalizeH="0" baseline="0" noProof="0" dirty="0">
                <a:ln>
                  <a:noFill/>
                </a:ln>
                <a:solidFill>
                  <a:prstClr val="black"/>
                </a:solidFill>
                <a:effectLst/>
                <a:uLnTx/>
                <a:uFillTx/>
                <a:latin typeface="Titillium Web"/>
                <a:ea typeface="MS PGothic" panose="020B0600070205080204" pitchFamily="34" charset="-128"/>
                <a:cs typeface="+mn-cs"/>
              </a:rPr>
              <a:t>             1</a:t>
            </a:r>
            <a:r>
              <a:rPr kumimoji="0" lang="it-IT" altLang="it-IT" sz="1200" b="1" i="1" u="none" strike="noStrike" kern="1200" cap="none" spc="0" normalizeH="0" baseline="30000" noProof="0" dirty="0">
                <a:ln>
                  <a:noFill/>
                </a:ln>
                <a:solidFill>
                  <a:prstClr val="black"/>
                </a:solidFill>
                <a:effectLst/>
                <a:uLnTx/>
                <a:uFillTx/>
                <a:latin typeface="Titillium Web"/>
                <a:ea typeface="MS PGothic" panose="020B0600070205080204" pitchFamily="34" charset="-128"/>
                <a:cs typeface="+mn-cs"/>
              </a:rPr>
              <a:t>a</a:t>
            </a:r>
            <a:r>
              <a:rPr kumimoji="0" lang="it-IT" altLang="it-IT" sz="1200" b="1" i="1" u="none" strike="noStrike" kern="1200" cap="none" spc="0" normalizeH="0" baseline="0" noProof="0" dirty="0">
                <a:ln>
                  <a:noFill/>
                </a:ln>
                <a:solidFill>
                  <a:prstClr val="black"/>
                </a:solidFill>
                <a:effectLst/>
                <a:uLnTx/>
                <a:uFillTx/>
                <a:latin typeface="Titillium Web"/>
                <a:ea typeface="MS PGothic" panose="020B0600070205080204" pitchFamily="34" charset="-128"/>
                <a:cs typeface="+mn-cs"/>
              </a:rPr>
              <a:t> prescrizione entro il periodo di inclusione (index date)                       Caratterizzazione (1 anno) </a:t>
            </a:r>
          </a:p>
          <a:p>
            <a:pPr marL="0" marR="0" lvl="0" indent="0" algn="ctr" defTabSz="457200" rtl="0" eaLnBrk="1" fontAlgn="auto" latinLnBrk="0" hangingPunct="1">
              <a:lnSpc>
                <a:spcPct val="100000"/>
              </a:lnSpc>
              <a:spcBef>
                <a:spcPct val="0"/>
              </a:spcBef>
              <a:spcAft>
                <a:spcPts val="600"/>
              </a:spcAft>
              <a:buClrTx/>
              <a:buSzTx/>
              <a:buFontTx/>
              <a:buNone/>
              <a:tabLst/>
              <a:defRPr/>
            </a:pPr>
            <a:r>
              <a:rPr kumimoji="0" lang="it-IT" altLang="it-IT" sz="1200" b="1" i="1" u="none" strike="noStrike" kern="1200" cap="none" spc="0" normalizeH="0" baseline="0" noProof="0" dirty="0">
                <a:ln>
                  <a:noFill/>
                </a:ln>
                <a:solidFill>
                  <a:prstClr val="black"/>
                </a:solidFill>
                <a:effectLst/>
                <a:uLnTx/>
                <a:uFillTx/>
                <a:latin typeface="Titillium Web"/>
                <a:ea typeface="MS PGothic" panose="020B0600070205080204" pitchFamily="34" charset="-128"/>
                <a:cs typeface="+mn-cs"/>
              </a:rPr>
              <a:t>                                                                                                Follow-up (tutto il periodo disponibile)</a:t>
            </a:r>
          </a:p>
        </p:txBody>
      </p:sp>
      <p:sp>
        <p:nvSpPr>
          <p:cNvPr id="34" name="Rettangolo con angoli arrotondati 5">
            <a:extLst>
              <a:ext uri="{FF2B5EF4-FFF2-40B4-BE49-F238E27FC236}">
                <a16:creationId xmlns:a16="http://schemas.microsoft.com/office/drawing/2014/main" id="{8FC82895-F302-0344-B931-B6765DE9DE12}"/>
              </a:ext>
            </a:extLst>
          </p:cNvPr>
          <p:cNvSpPr/>
          <p:nvPr/>
        </p:nvSpPr>
        <p:spPr>
          <a:xfrm>
            <a:off x="1928282" y="1734372"/>
            <a:ext cx="8372567" cy="3558016"/>
          </a:xfrm>
          <a:prstGeom prst="roundRect">
            <a:avLst/>
          </a:prstGeom>
          <a:noFill/>
          <a:ln w="19050">
            <a:solidFill>
              <a:srgbClr val="680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itillium Web"/>
              <a:ea typeface="+mn-ea"/>
              <a:cs typeface="+mn-cs"/>
            </a:endParaRPr>
          </a:p>
        </p:txBody>
      </p:sp>
      <p:pic>
        <p:nvPicPr>
          <p:cNvPr id="35" name="Picture 56" descr="Immagine">
            <a:extLst>
              <a:ext uri="{FF2B5EF4-FFF2-40B4-BE49-F238E27FC236}">
                <a16:creationId xmlns:a16="http://schemas.microsoft.com/office/drawing/2014/main" id="{9730D20D-63AA-8047-819F-E7C7E49763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0028" y="4638340"/>
            <a:ext cx="32385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Line 12">
            <a:extLst>
              <a:ext uri="{FF2B5EF4-FFF2-40B4-BE49-F238E27FC236}">
                <a16:creationId xmlns:a16="http://schemas.microsoft.com/office/drawing/2014/main" id="{C2E4B687-9864-D54F-AD51-5836B95D7377}"/>
              </a:ext>
            </a:extLst>
          </p:cNvPr>
          <p:cNvSpPr>
            <a:spLocks noChangeShapeType="1"/>
          </p:cNvSpPr>
          <p:nvPr/>
        </p:nvSpPr>
        <p:spPr bwMode="auto">
          <a:xfrm rot="10800000">
            <a:off x="6942085" y="4861383"/>
            <a:ext cx="526062" cy="1"/>
          </a:xfrm>
          <a:prstGeom prst="line">
            <a:avLst/>
          </a:prstGeom>
          <a:noFill/>
          <a:ln w="12700">
            <a:solidFill>
              <a:srgbClr val="680047"/>
            </a:solidFill>
            <a:prstDash val="lgDash"/>
            <a:round/>
            <a:headEnd/>
            <a:tailEnd type="arrow" w="lg" len="lg"/>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706F6F"/>
              </a:solidFill>
              <a:effectLst/>
              <a:uLnTx/>
              <a:uFillTx/>
              <a:latin typeface="Titillium Web"/>
              <a:ea typeface="MS PGothic" charset="0"/>
              <a:cs typeface="MS PGothic" charset="0"/>
            </a:endParaRPr>
          </a:p>
        </p:txBody>
      </p:sp>
      <p:sp>
        <p:nvSpPr>
          <p:cNvPr id="37" name="Line 13">
            <a:extLst>
              <a:ext uri="{FF2B5EF4-FFF2-40B4-BE49-F238E27FC236}">
                <a16:creationId xmlns:a16="http://schemas.microsoft.com/office/drawing/2014/main" id="{E73341E1-17E4-7347-97FC-A941311164C9}"/>
              </a:ext>
            </a:extLst>
          </p:cNvPr>
          <p:cNvSpPr>
            <a:spLocks noChangeShapeType="1"/>
          </p:cNvSpPr>
          <p:nvPr/>
        </p:nvSpPr>
        <p:spPr bwMode="auto">
          <a:xfrm>
            <a:off x="6308918" y="5094793"/>
            <a:ext cx="539750" cy="0"/>
          </a:xfrm>
          <a:prstGeom prst="line">
            <a:avLst/>
          </a:prstGeom>
          <a:noFill/>
          <a:ln w="12700">
            <a:solidFill>
              <a:srgbClr val="680047"/>
            </a:solidFill>
            <a:round/>
            <a:headEnd/>
            <a:tailEnd type="arrow" w="lg" len="lg"/>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706F6F"/>
              </a:solidFill>
              <a:effectLst/>
              <a:uLnTx/>
              <a:uFillTx/>
              <a:latin typeface="Titillium Web"/>
              <a:ea typeface="MS PGothic" charset="0"/>
              <a:cs typeface="MS PGothic" charset="0"/>
            </a:endParaRPr>
          </a:p>
        </p:txBody>
      </p:sp>
    </p:spTree>
    <p:extLst>
      <p:ext uri="{BB962C8B-B14F-4D97-AF65-F5344CB8AC3E}">
        <p14:creationId xmlns:p14="http://schemas.microsoft.com/office/powerpoint/2010/main" val="2904482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co 4">
            <a:extLst>
              <a:ext uri="{FF2B5EF4-FFF2-40B4-BE49-F238E27FC236}">
                <a16:creationId xmlns:a16="http://schemas.microsoft.com/office/drawing/2014/main" id="{7A288F3C-9041-C043-9995-C069EB2534B8}"/>
              </a:ext>
            </a:extLst>
          </p:cNvPr>
          <p:cNvGraphicFramePr/>
          <p:nvPr>
            <p:extLst/>
          </p:nvPr>
        </p:nvGraphicFramePr>
        <p:xfrm>
          <a:off x="3111500" y="1859785"/>
          <a:ext cx="6070600" cy="404706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a:extLst>
              <a:ext uri="{FF2B5EF4-FFF2-40B4-BE49-F238E27FC236}">
                <a16:creationId xmlns:a16="http://schemas.microsoft.com/office/drawing/2014/main" id="{AFB1E991-C5DE-F147-B20E-1307C5CF456E}"/>
              </a:ext>
            </a:extLst>
          </p:cNvPr>
          <p:cNvSpPr>
            <a:spLocks noChangeArrowheads="1"/>
          </p:cNvSpPr>
          <p:nvPr/>
        </p:nvSpPr>
        <p:spPr bwMode="auto">
          <a:xfrm>
            <a:off x="4797054" y="299604"/>
            <a:ext cx="2747396" cy="627248"/>
          </a:xfrm>
          <a:prstGeom prst="rect">
            <a:avLst/>
          </a:prstGeom>
          <a:noFill/>
          <a:ln>
            <a:noFill/>
          </a:ln>
          <a:effectLst/>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680047"/>
                </a:solidFill>
                <a:effectLst/>
                <a:uLnTx/>
                <a:uFillTx/>
                <a:latin typeface="Century Gothic" panose="020B0502020202020204"/>
                <a:ea typeface="+mn-ea"/>
                <a:cs typeface="+mn-cs"/>
              </a:rPr>
              <a:t>RISULTATI</a:t>
            </a:r>
          </a:p>
        </p:txBody>
      </p:sp>
      <p:sp>
        <p:nvSpPr>
          <p:cNvPr id="7" name="Rettangolo 6">
            <a:extLst>
              <a:ext uri="{FF2B5EF4-FFF2-40B4-BE49-F238E27FC236}">
                <a16:creationId xmlns:a16="http://schemas.microsoft.com/office/drawing/2014/main" id="{21030B12-B56E-E74B-8BB3-83FD15F9BCDD}"/>
              </a:ext>
            </a:extLst>
          </p:cNvPr>
          <p:cNvSpPr/>
          <p:nvPr/>
        </p:nvSpPr>
        <p:spPr>
          <a:xfrm>
            <a:off x="2127204" y="1164677"/>
            <a:ext cx="8087096" cy="400110"/>
          </a:xfrm>
          <a:prstGeom prst="rect">
            <a:avLst/>
          </a:prstGeom>
          <a:solidFill>
            <a:srgbClr val="680047">
              <a:alpha val="38000"/>
            </a:srgbClr>
          </a:solidFill>
          <a:ln>
            <a:solidFill>
              <a:srgbClr val="680047"/>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TASSO DI INCIDENZA MACE PER 100 PAZIENTI-ANNO, DOPO PSM*</a:t>
            </a:r>
            <a:endParaRPr kumimoji="0" lang="it-IT"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 name="Rettangolo 7">
            <a:extLst>
              <a:ext uri="{FF2B5EF4-FFF2-40B4-BE49-F238E27FC236}">
                <a16:creationId xmlns:a16="http://schemas.microsoft.com/office/drawing/2014/main" id="{B9F7DF26-F150-0C44-9B5B-E8580D6979AB}"/>
              </a:ext>
            </a:extLst>
          </p:cNvPr>
          <p:cNvSpPr/>
          <p:nvPr/>
        </p:nvSpPr>
        <p:spPr>
          <a:xfrm>
            <a:off x="1673504" y="6258749"/>
            <a:ext cx="8994496" cy="276999"/>
          </a:xfrm>
          <a:prstGeom prst="rect">
            <a:avLst/>
          </a:prstGeom>
        </p:spPr>
        <p:txBody>
          <a:bodyPr wrap="square">
            <a:spAutoFit/>
          </a:bodyPr>
          <a:lstStyle/>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a:ea typeface="MS Mincho" panose="02020609040205080304" pitchFamily="49" charset="-128"/>
                <a:cs typeface="+mn-cs"/>
              </a:rPr>
              <a:t>*Note: Propensity Score Matching calculated on a 1:1:1:1 matching based on all characteristics reported in the table</a:t>
            </a:r>
            <a:endParaRPr kumimoji="0" lang="en-GB" sz="1200" b="0" i="0" u="none" strike="noStrike" kern="1200" cap="none" spc="0" normalizeH="0" baseline="0" noProof="0" dirty="0">
              <a:ln>
                <a:noFill/>
              </a:ln>
              <a:solidFill>
                <a:prstClr val="black"/>
              </a:solidFill>
              <a:effectLst/>
              <a:uLnTx/>
              <a:uFillTx/>
              <a:latin typeface="Century Gothic" panose="020B0502020202020204"/>
              <a:ea typeface="MS Mincho" panose="02020609040205080304" pitchFamily="49" charset="-128"/>
              <a:cs typeface="+mn-cs"/>
            </a:endParaRPr>
          </a:p>
        </p:txBody>
      </p:sp>
    </p:spTree>
    <p:extLst>
      <p:ext uri="{BB962C8B-B14F-4D97-AF65-F5344CB8AC3E}">
        <p14:creationId xmlns:p14="http://schemas.microsoft.com/office/powerpoint/2010/main" val="1314515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FB1E991-C5DE-F147-B20E-1307C5CF456E}"/>
              </a:ext>
            </a:extLst>
          </p:cNvPr>
          <p:cNvSpPr>
            <a:spLocks noChangeArrowheads="1"/>
          </p:cNvSpPr>
          <p:nvPr/>
        </p:nvSpPr>
        <p:spPr bwMode="auto">
          <a:xfrm>
            <a:off x="4797054" y="299604"/>
            <a:ext cx="2747396" cy="627248"/>
          </a:xfrm>
          <a:prstGeom prst="rect">
            <a:avLst/>
          </a:prstGeom>
          <a:noFill/>
          <a:ln>
            <a:noFill/>
          </a:ln>
          <a:effectLst/>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680047"/>
                </a:solidFill>
                <a:effectLst/>
                <a:uLnTx/>
                <a:uFillTx/>
                <a:latin typeface="Century Gothic" panose="020B0502020202020204"/>
                <a:ea typeface="+mn-ea"/>
                <a:cs typeface="+mn-cs"/>
              </a:rPr>
              <a:t>RISULTATI</a:t>
            </a:r>
          </a:p>
        </p:txBody>
      </p:sp>
      <p:sp>
        <p:nvSpPr>
          <p:cNvPr id="7" name="Rettangolo 6">
            <a:extLst>
              <a:ext uri="{FF2B5EF4-FFF2-40B4-BE49-F238E27FC236}">
                <a16:creationId xmlns:a16="http://schemas.microsoft.com/office/drawing/2014/main" id="{21030B12-B56E-E74B-8BB3-83FD15F9BCDD}"/>
              </a:ext>
            </a:extLst>
          </p:cNvPr>
          <p:cNvSpPr/>
          <p:nvPr/>
        </p:nvSpPr>
        <p:spPr>
          <a:xfrm>
            <a:off x="2127204" y="1037081"/>
            <a:ext cx="8087096" cy="400110"/>
          </a:xfrm>
          <a:prstGeom prst="rect">
            <a:avLst/>
          </a:prstGeom>
          <a:solidFill>
            <a:srgbClr val="680047">
              <a:alpha val="38000"/>
            </a:srgbClr>
          </a:solidFill>
          <a:ln>
            <a:solidFill>
              <a:srgbClr val="680047"/>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a:ea typeface="+mn-ea"/>
                <a:cs typeface="+mn-cs"/>
              </a:rPr>
              <a:t>COX REGRESSION MODEL, DOPO PSM</a:t>
            </a:r>
            <a:endParaRPr kumimoji="0" lang="it-IT"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graphicFrame>
        <p:nvGraphicFramePr>
          <p:cNvPr id="8" name="Tabella 4">
            <a:extLst>
              <a:ext uri="{FF2B5EF4-FFF2-40B4-BE49-F238E27FC236}">
                <a16:creationId xmlns:a16="http://schemas.microsoft.com/office/drawing/2014/main" id="{2B5DA7D2-6B69-444A-9935-0B2A2343DCB3}"/>
              </a:ext>
            </a:extLst>
          </p:cNvPr>
          <p:cNvGraphicFramePr>
            <a:graphicFrameLocks noGrp="1"/>
          </p:cNvGraphicFramePr>
          <p:nvPr>
            <p:extLst/>
          </p:nvPr>
        </p:nvGraphicFramePr>
        <p:xfrm>
          <a:off x="2709095" y="1532134"/>
          <a:ext cx="6923315" cy="1450762"/>
        </p:xfrm>
        <a:graphic>
          <a:graphicData uri="http://schemas.openxmlformats.org/drawingml/2006/table">
            <a:tbl>
              <a:tblPr firstRow="1" bandRow="1">
                <a:tableStyleId>{2D5ABB26-0587-4C30-8999-92F81FD0307C}</a:tableStyleId>
              </a:tblPr>
              <a:tblGrid>
                <a:gridCol w="1424200">
                  <a:extLst>
                    <a:ext uri="{9D8B030D-6E8A-4147-A177-3AD203B41FA5}">
                      <a16:colId xmlns:a16="http://schemas.microsoft.com/office/drawing/2014/main" val="1447411144"/>
                    </a:ext>
                  </a:extLst>
                </a:gridCol>
                <a:gridCol w="2045234">
                  <a:extLst>
                    <a:ext uri="{9D8B030D-6E8A-4147-A177-3AD203B41FA5}">
                      <a16:colId xmlns:a16="http://schemas.microsoft.com/office/drawing/2014/main" val="4101725756"/>
                    </a:ext>
                  </a:extLst>
                </a:gridCol>
                <a:gridCol w="1021112">
                  <a:extLst>
                    <a:ext uri="{9D8B030D-6E8A-4147-A177-3AD203B41FA5}">
                      <a16:colId xmlns:a16="http://schemas.microsoft.com/office/drawing/2014/main" val="472252675"/>
                    </a:ext>
                  </a:extLst>
                </a:gridCol>
                <a:gridCol w="1183839">
                  <a:extLst>
                    <a:ext uri="{9D8B030D-6E8A-4147-A177-3AD203B41FA5}">
                      <a16:colId xmlns:a16="http://schemas.microsoft.com/office/drawing/2014/main" val="1418995867"/>
                    </a:ext>
                  </a:extLst>
                </a:gridCol>
                <a:gridCol w="1248930">
                  <a:extLst>
                    <a:ext uri="{9D8B030D-6E8A-4147-A177-3AD203B41FA5}">
                      <a16:colId xmlns:a16="http://schemas.microsoft.com/office/drawing/2014/main" val="3326373835"/>
                    </a:ext>
                  </a:extLst>
                </a:gridCol>
              </a:tblGrid>
              <a:tr h="271673">
                <a:tc>
                  <a:txBody>
                    <a:bodyPr/>
                    <a:lstStyle/>
                    <a:p>
                      <a:pPr algn="ctr" fontAlgn="ctr"/>
                      <a:endParaRPr lang="it-IT" sz="1600" b="0" i="0" u="none" strike="noStrike" dirty="0">
                        <a:solidFill>
                          <a:schemeClr val="tx1"/>
                        </a:solidFill>
                        <a:effectLst/>
                        <a:latin typeface="+mn-lt"/>
                      </a:endParaRP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600" b="1" u="none" strike="noStrike" dirty="0">
                          <a:solidFill>
                            <a:schemeClr val="tx1"/>
                          </a:solidFill>
                          <a:effectLst/>
                          <a:latin typeface="+mn-lt"/>
                        </a:rPr>
                        <a:t>HR</a:t>
                      </a:r>
                      <a:endParaRPr lang="it-IT" sz="1600" b="1" i="0" u="none" strike="noStrike" dirty="0">
                        <a:solidFill>
                          <a:schemeClr val="tx1"/>
                        </a:solidFill>
                        <a:effectLst/>
                        <a:latin typeface="+mn-lt"/>
                      </a:endParaRP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ctr"/>
                      <a:r>
                        <a:rPr lang="it-IT" sz="1600" b="1" u="none" strike="noStrike" dirty="0">
                          <a:solidFill>
                            <a:schemeClr val="tx1"/>
                          </a:solidFill>
                          <a:effectLst/>
                          <a:latin typeface="+mn-lt"/>
                        </a:rPr>
                        <a:t>95% CI</a:t>
                      </a:r>
                      <a:endParaRPr lang="it-IT" sz="1600" b="1" i="0" u="none" strike="noStrike" dirty="0">
                        <a:solidFill>
                          <a:schemeClr val="tx1"/>
                        </a:solidFill>
                        <a:effectLst/>
                        <a:latin typeface="+mn-lt"/>
                      </a:endParaRP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r>
                        <a:rPr lang="it-IT" sz="1600" b="0" u="none" strike="noStrike" dirty="0">
                          <a:solidFill>
                            <a:schemeClr val="tx1"/>
                          </a:solidFill>
                          <a:effectLst/>
                          <a:latin typeface="+mn-lt"/>
                        </a:rPr>
                        <a:t>SGLT2</a:t>
                      </a:r>
                      <a:endParaRPr lang="it-IT" sz="1600" b="0" i="0" u="none" strike="noStrike" dirty="0">
                        <a:solidFill>
                          <a:schemeClr val="tx1"/>
                        </a:solidFill>
                        <a:effectLst/>
                        <a:latin typeface="+mn-lt"/>
                      </a:endParaRP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600" b="1" u="none" strike="noStrike" dirty="0">
                          <a:solidFill>
                            <a:schemeClr val="tx1"/>
                          </a:solidFill>
                          <a:effectLst/>
                          <a:latin typeface="+mn-lt"/>
                        </a:rPr>
                        <a:t>p</a:t>
                      </a:r>
                      <a:endParaRPr lang="it-IT" sz="1600" b="1" i="0" u="none" strike="noStrike" dirty="0">
                        <a:solidFill>
                          <a:schemeClr val="tx1"/>
                        </a:solidFill>
                        <a:effectLst/>
                        <a:latin typeface="+mn-lt"/>
                      </a:endParaRP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8202231"/>
                  </a:ext>
                </a:extLst>
              </a:tr>
              <a:tr h="364070">
                <a:tc>
                  <a:txBody>
                    <a:bodyPr/>
                    <a:lstStyle/>
                    <a:p>
                      <a:pPr algn="l" rtl="0" fontAlgn="ctr"/>
                      <a:r>
                        <a:rPr lang="it-IT" sz="1600" b="1" i="0" u="none" strike="noStrike" dirty="0" err="1" smtClean="0">
                          <a:solidFill>
                            <a:srgbClr val="680047"/>
                          </a:solidFill>
                          <a:effectLst/>
                          <a:latin typeface="+mn-lt"/>
                        </a:rPr>
                        <a:t>Sulfaniluree</a:t>
                      </a:r>
                      <a:endParaRPr lang="it-IT" sz="1600" b="1" i="0" u="none" strike="noStrike" dirty="0">
                        <a:solidFill>
                          <a:srgbClr val="680047"/>
                        </a:solidFill>
                        <a:effectLst/>
                        <a:latin typeface="+mn-lt"/>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600" b="1" dirty="0">
                          <a:solidFill>
                            <a:srgbClr val="680047"/>
                          </a:solidFill>
                          <a:latin typeface="+mn-lt"/>
                        </a:rPr>
                        <a:t>REF.</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it-IT" sz="1600" b="1" i="0" u="none" strike="noStrike" dirty="0">
                        <a:solidFill>
                          <a:srgbClr val="680047"/>
                        </a:solidFill>
                        <a:effectLst/>
                        <a:latin typeface="+mn-lt"/>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it-IT" sz="1600" b="1" i="0" u="none" strike="noStrike">
                        <a:solidFill>
                          <a:srgbClr val="680047"/>
                        </a:solidFill>
                        <a:effectLst/>
                        <a:latin typeface="+mn-lt"/>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it-IT" sz="1600" b="1" i="0" u="none" strike="noStrike">
                        <a:solidFill>
                          <a:srgbClr val="680047"/>
                        </a:solidFill>
                        <a:effectLst/>
                        <a:latin typeface="+mn-lt"/>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710725"/>
                  </a:ext>
                </a:extLst>
              </a:tr>
              <a:tr h="271673">
                <a:tc>
                  <a:txBody>
                    <a:bodyPr/>
                    <a:lstStyle/>
                    <a:p>
                      <a:pPr algn="l" rtl="0" fontAlgn="ctr"/>
                      <a:r>
                        <a:rPr lang="it-IT" sz="1600" b="1" i="0" u="none" strike="noStrike" dirty="0">
                          <a:solidFill>
                            <a:srgbClr val="680047"/>
                          </a:solidFill>
                          <a:effectLst/>
                          <a:latin typeface="+mn-lt"/>
                        </a:rPr>
                        <a:t>DPP4</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0.838</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0.656</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1.070</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0.155</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6619198"/>
                  </a:ext>
                </a:extLst>
              </a:tr>
              <a:tr h="271673">
                <a:tc>
                  <a:txBody>
                    <a:bodyPr/>
                    <a:lstStyle/>
                    <a:p>
                      <a:pPr algn="l" rtl="0" fontAlgn="ctr"/>
                      <a:r>
                        <a:rPr lang="it-IT" sz="1600" b="1" i="0" u="none" strike="noStrike" dirty="0">
                          <a:solidFill>
                            <a:srgbClr val="680047"/>
                          </a:solidFill>
                          <a:effectLst/>
                          <a:latin typeface="+mn-lt"/>
                        </a:rPr>
                        <a:t>SGLT2</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0.760</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0.585</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0.986</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0.039</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1984972"/>
                  </a:ext>
                </a:extLst>
              </a:tr>
              <a:tr h="271673">
                <a:tc>
                  <a:txBody>
                    <a:bodyPr/>
                    <a:lstStyle/>
                    <a:p>
                      <a:pPr algn="l" rtl="0" fontAlgn="ctr"/>
                      <a:r>
                        <a:rPr lang="it-IT" sz="1600" b="1" i="0" u="none" strike="noStrike" dirty="0">
                          <a:solidFill>
                            <a:srgbClr val="680047"/>
                          </a:solidFill>
                          <a:effectLst/>
                          <a:latin typeface="+mn-lt"/>
                        </a:rPr>
                        <a:t>GLP1</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0.734</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a:solidFill>
                            <a:srgbClr val="680047"/>
                          </a:solidFill>
                          <a:effectLst/>
                          <a:latin typeface="Calibri" panose="020F0502020204030204" pitchFamily="34" charset="0"/>
                        </a:rPr>
                        <a:t>0.567</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0.950</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t-IT" sz="1600" b="1" i="0" u="none" strike="noStrike" dirty="0">
                          <a:solidFill>
                            <a:srgbClr val="680047"/>
                          </a:solidFill>
                          <a:effectLst/>
                          <a:latin typeface="Calibri" panose="020F0502020204030204" pitchFamily="34" charset="0"/>
                        </a:rPr>
                        <a:t>0.019</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0942196"/>
                  </a:ext>
                </a:extLst>
              </a:tr>
            </a:tbl>
          </a:graphicData>
        </a:graphic>
      </p:graphicFrame>
      <p:graphicFrame>
        <p:nvGraphicFramePr>
          <p:cNvPr id="14" name="Grafico 13">
            <a:extLst>
              <a:ext uri="{FF2B5EF4-FFF2-40B4-BE49-F238E27FC236}">
                <a16:creationId xmlns:a16="http://schemas.microsoft.com/office/drawing/2014/main" id="{C9858CC3-F8CF-0A44-8939-C164170E33C7}"/>
              </a:ext>
            </a:extLst>
          </p:cNvPr>
          <p:cNvGraphicFramePr>
            <a:graphicFrameLocks/>
          </p:cNvGraphicFramePr>
          <p:nvPr>
            <p:extLst/>
          </p:nvPr>
        </p:nvGraphicFramePr>
        <p:xfrm>
          <a:off x="2709095" y="3077839"/>
          <a:ext cx="6923315" cy="35249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0967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ico 6">
            <a:extLst>
              <a:ext uri="{FF2B5EF4-FFF2-40B4-BE49-F238E27FC236}">
                <a16:creationId xmlns:a16="http://schemas.microsoft.com/office/drawing/2014/main" id="{E64D5FEF-6196-0940-82DE-CF530021A090}"/>
              </a:ext>
            </a:extLst>
          </p:cNvPr>
          <p:cNvGraphicFramePr>
            <a:graphicFrameLocks/>
          </p:cNvGraphicFramePr>
          <p:nvPr>
            <p:extLst/>
          </p:nvPr>
        </p:nvGraphicFramePr>
        <p:xfrm>
          <a:off x="2553811" y="861134"/>
          <a:ext cx="7350709" cy="49182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2397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ico 7">
            <a:extLst>
              <a:ext uri="{FF2B5EF4-FFF2-40B4-BE49-F238E27FC236}">
                <a16:creationId xmlns:a16="http://schemas.microsoft.com/office/drawing/2014/main" id="{037E62E3-6E50-6E44-9164-87F5B6189A22}"/>
              </a:ext>
            </a:extLst>
          </p:cNvPr>
          <p:cNvGraphicFramePr>
            <a:graphicFrameLocks/>
          </p:cNvGraphicFramePr>
          <p:nvPr>
            <p:extLst/>
          </p:nvPr>
        </p:nvGraphicFramePr>
        <p:xfrm>
          <a:off x="5198947" y="343491"/>
          <a:ext cx="4890976" cy="31259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a:extLst>
              <a:ext uri="{FF2B5EF4-FFF2-40B4-BE49-F238E27FC236}">
                <a16:creationId xmlns:a16="http://schemas.microsoft.com/office/drawing/2014/main" id="{928B0EA0-4290-DE4C-934A-F0E7ED41991A}"/>
              </a:ext>
            </a:extLst>
          </p:cNvPr>
          <p:cNvGraphicFramePr>
            <a:graphicFrameLocks/>
          </p:cNvGraphicFramePr>
          <p:nvPr>
            <p:extLst/>
          </p:nvPr>
        </p:nvGraphicFramePr>
        <p:xfrm>
          <a:off x="1060085" y="3469463"/>
          <a:ext cx="4890976" cy="3207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374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a:extLst>
              <a:ext uri="{FF2B5EF4-FFF2-40B4-BE49-F238E27FC236}">
                <a16:creationId xmlns:a16="http://schemas.microsoft.com/office/drawing/2014/main" id="{99C9B646-6F8A-064A-8AA1-7FDBDA80F56E}"/>
              </a:ext>
            </a:extLst>
          </p:cNvPr>
          <p:cNvGraphicFramePr>
            <a:graphicFrameLocks/>
          </p:cNvGraphicFramePr>
          <p:nvPr>
            <p:extLst/>
          </p:nvPr>
        </p:nvGraphicFramePr>
        <p:xfrm>
          <a:off x="1800225" y="649288"/>
          <a:ext cx="8591550" cy="5559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0457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78726C64-56C7-4649-BEB6-4AEF9955C4AA}"/>
              </a:ext>
            </a:extLst>
          </p:cNvPr>
          <p:cNvSpPr txBox="1"/>
          <p:nvPr/>
        </p:nvSpPr>
        <p:spPr>
          <a:xfrm>
            <a:off x="3377565" y="817860"/>
            <a:ext cx="851368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entury Gothic" panose="020B0502020202020204"/>
                <a:ea typeface="+mn-ea"/>
                <a:cs typeface="+mn-cs"/>
              </a:rPr>
              <a:t>Farmaceutica territoriale pesata (convenzionata + DPC)</a:t>
            </a:r>
          </a:p>
        </p:txBody>
      </p:sp>
      <p:graphicFrame>
        <p:nvGraphicFramePr>
          <p:cNvPr id="5" name="Grafico 4">
            <a:extLst>
              <a:ext uri="{FF2B5EF4-FFF2-40B4-BE49-F238E27FC236}">
                <a16:creationId xmlns:a16="http://schemas.microsoft.com/office/drawing/2014/main" id="{6721DF7D-E4AB-EA41-8962-C9D79E8E1316}"/>
              </a:ext>
            </a:extLst>
          </p:cNvPr>
          <p:cNvGraphicFramePr>
            <a:graphicFrameLocks/>
          </p:cNvGraphicFramePr>
          <p:nvPr>
            <p:extLst/>
          </p:nvPr>
        </p:nvGraphicFramePr>
        <p:xfrm>
          <a:off x="2260600" y="1279525"/>
          <a:ext cx="7670800" cy="429895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9">
            <a:extLst>
              <a:ext uri="{FF2B5EF4-FFF2-40B4-BE49-F238E27FC236}">
                <a16:creationId xmlns:a16="http://schemas.microsoft.com/office/drawing/2014/main" id="{DC099FEF-30B6-459E-BAFE-AB96078D6968}"/>
              </a:ext>
            </a:extLst>
          </p:cNvPr>
          <p:cNvSpPr/>
          <p:nvPr/>
        </p:nvSpPr>
        <p:spPr bwMode="auto">
          <a:xfrm>
            <a:off x="3022940" y="3094740"/>
            <a:ext cx="1395180" cy="2137507"/>
          </a:xfrm>
          <a:prstGeom prst="rect">
            <a:avLst/>
          </a:prstGeom>
          <a:noFill/>
          <a:ln w="28575">
            <a:solidFill>
              <a:srgbClr val="680047"/>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31" marR="0" lvl="0" indent="-135731" algn="ctr" defTabSz="457200" rtl="0" eaLnBrk="0" fontAlgn="auto" latinLnBrk="0" hangingPunct="0">
              <a:lnSpc>
                <a:spcPct val="100000"/>
              </a:lnSpc>
              <a:spcBef>
                <a:spcPts val="0"/>
              </a:spcBef>
              <a:spcAft>
                <a:spcPts val="0"/>
              </a:spcAft>
              <a:buClr>
                <a:prstClr val="white"/>
              </a:buClr>
              <a:buSzTx/>
              <a:buFont typeface="Arial" pitchFamily="34" charset="0"/>
              <a:buChar char="–"/>
              <a:tabLst/>
              <a:defRPr/>
            </a:pPr>
            <a:endParaRPr kumimoji="0" lang="it-IT" sz="900" b="1" i="0" u="none" strike="noStrike" kern="0" cap="none" spc="0" normalizeH="0" baseline="0" noProof="0" dirty="0" err="1">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98983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2848" y="1762957"/>
            <a:ext cx="8461169" cy="1708160"/>
          </a:xfrm>
          <a:prstGeom prst="rect">
            <a:avLst/>
          </a:prstGeom>
          <a:no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 In conclusione dopo </a:t>
            </a:r>
            <a:r>
              <a:rPr kumimoji="0" lang="it-IT" sz="1500" b="0" i="0" u="none" strike="noStrike" kern="1200" cap="none" spc="0" normalizeH="0" baseline="0" noProof="0" dirty="0" err="1">
                <a:ln>
                  <a:noFill/>
                </a:ln>
                <a:solidFill>
                  <a:prstClr val="black"/>
                </a:solidFill>
                <a:effectLst/>
                <a:uLnTx/>
                <a:uFillTx/>
                <a:latin typeface="Century Gothic" panose="020B0502020202020204"/>
                <a:ea typeface="+mn-ea"/>
                <a:cs typeface="+mn-cs"/>
              </a:rPr>
              <a:t>metformina</a:t>
            </a: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 utilizzando un DPP4, SGLT-2 o GLP-1 rispetto alle </a:t>
            </a:r>
            <a:r>
              <a:rPr kumimoji="0" lang="it-IT" sz="1500" b="0" i="0" u="none" strike="noStrike" kern="1200" cap="none" spc="0" normalizeH="0" baseline="0" noProof="0" dirty="0" err="1">
                <a:ln>
                  <a:noFill/>
                </a:ln>
                <a:solidFill>
                  <a:prstClr val="black"/>
                </a:solidFill>
                <a:effectLst/>
                <a:uLnTx/>
                <a:uFillTx/>
                <a:latin typeface="Century Gothic" panose="020B0502020202020204"/>
                <a:ea typeface="+mn-ea"/>
                <a:cs typeface="+mn-cs"/>
              </a:rPr>
              <a:t>sulfaniluree</a:t>
            </a: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 si osservava: </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57175" marR="0" lvl="0" indent="-257175"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riduzione spesa per ausili per la misurazione glicemia</a:t>
            </a:r>
          </a:p>
          <a:p>
            <a:pPr marL="257175" marR="0" lvl="0" indent="-257175"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riduzione MACE e spesa ospedalizzazioni</a:t>
            </a:r>
          </a:p>
          <a:p>
            <a:pPr marL="257175" marR="0" lvl="0" indent="-257175"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raggiungimento </a:t>
            </a:r>
            <a:r>
              <a:rPr kumimoji="0" lang="it-IT" sz="1500" b="0" i="0" u="none" strike="noStrike" kern="1200" cap="none" spc="0" normalizeH="0" baseline="0" noProof="0" dirty="0" err="1">
                <a:ln>
                  <a:noFill/>
                </a:ln>
                <a:solidFill>
                  <a:prstClr val="black"/>
                </a:solidFill>
                <a:effectLst/>
                <a:uLnTx/>
                <a:uFillTx/>
                <a:latin typeface="Century Gothic" panose="020B0502020202020204"/>
                <a:ea typeface="+mn-ea"/>
                <a:cs typeface="+mn-cs"/>
              </a:rPr>
              <a:t>outcomes</a:t>
            </a: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 clinici attesi</a:t>
            </a:r>
          </a:p>
          <a:p>
            <a:pPr marL="257175" marR="0" lvl="0" indent="-257175"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CasellaDiTesto 3">
            <a:extLst>
              <a:ext uri="{FF2B5EF4-FFF2-40B4-BE49-F238E27FC236}">
                <a16:creationId xmlns:a16="http://schemas.microsoft.com/office/drawing/2014/main" id="{DBF5D3B7-A9C3-604A-90E5-212F76FB0912}"/>
              </a:ext>
            </a:extLst>
          </p:cNvPr>
          <p:cNvSpPr txBox="1"/>
          <p:nvPr/>
        </p:nvSpPr>
        <p:spPr>
          <a:xfrm>
            <a:off x="4596652" y="643599"/>
            <a:ext cx="5881607" cy="1061829"/>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prstClr val="black"/>
                </a:solidFill>
                <a:effectLst/>
                <a:uLnTx/>
                <a:uFillTx/>
                <a:latin typeface="Century Gothic" panose="020B0502020202020204"/>
                <a:ea typeface="+mn-ea"/>
                <a:cs typeface="+mn-cs"/>
              </a:rPr>
              <a:t>Le evidenze generate hanno permesso di orientare le scelte di governo verso interventi che massimizzino l’appropriatezza</a:t>
            </a:r>
          </a:p>
        </p:txBody>
      </p:sp>
      <p:pic>
        <p:nvPicPr>
          <p:cNvPr id="2050" name="Picture 2" descr="Break Down Manufacturing Data Silos To Increase Efficien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8918" y="4634144"/>
            <a:ext cx="4039340" cy="1950664"/>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1842848" y="3684168"/>
            <a:ext cx="8635411" cy="1950534"/>
          </a:xfrm>
          <a:prstGeom prst="rect">
            <a:avLst/>
          </a:prstGeom>
        </p:spPr>
        <p:txBody>
          <a:bodyPr wrap="square">
            <a:spAutoFit/>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Le evidenze «preliminari» dimostrano quanto sia prioritario che le strategie assistenziali, così come gli obiettivi di programmazione sanitaria e di controllo della spesa, tengano conto dei dati nella normale pratica clinica “</a:t>
            </a:r>
            <a:r>
              <a:rPr kumimoji="0" lang="it-IT" sz="1500" b="0" i="0" u="none" strike="noStrike" kern="1200" cap="none" spc="0" normalizeH="0" baseline="0" noProof="0" dirty="0" err="1">
                <a:ln>
                  <a:noFill/>
                </a:ln>
                <a:solidFill>
                  <a:prstClr val="black"/>
                </a:solidFill>
                <a:effectLst/>
                <a:uLnTx/>
                <a:uFillTx/>
                <a:latin typeface="Century Gothic" panose="020B0502020202020204"/>
                <a:ea typeface="+mn-ea"/>
                <a:cs typeface="+mn-cs"/>
              </a:rPr>
              <a:t>real</a:t>
            </a: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 world” come strumento chiave a supporto dei decisori del Sistema Sanitario, al fine di:</a:t>
            </a:r>
          </a:p>
          <a:p>
            <a:pPr marL="0" marR="0" lvl="0" indent="0" algn="just" defTabSz="457200" rtl="0" eaLnBrk="1" fontAlgn="auto" latinLnBrk="0" hangingPunct="1">
              <a:lnSpc>
                <a:spcPct val="115000"/>
              </a:lnSpc>
              <a:spcBef>
                <a:spcPts val="0"/>
              </a:spcBef>
              <a:spcAft>
                <a:spcPts val="0"/>
              </a:spcAft>
              <a:buClrTx/>
              <a:buSzTx/>
              <a:buFontTx/>
              <a:buNone/>
              <a:tabLst/>
              <a:defRPr/>
            </a:pPr>
            <a:endPar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342900" marR="0" lvl="0" indent="-34290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Massimizzare l’appropriatezza nel </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       rispetto della sostenibilità economica.</a:t>
            </a:r>
          </a:p>
        </p:txBody>
      </p:sp>
    </p:spTree>
    <p:extLst>
      <p:ext uri="{BB962C8B-B14F-4D97-AF65-F5344CB8AC3E}">
        <p14:creationId xmlns:p14="http://schemas.microsoft.com/office/powerpoint/2010/main" val="5896052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escia, arrivano 8 nuovi semafori per i non vedenti - QuiBresc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7147" y="4767310"/>
            <a:ext cx="2476869" cy="2023567"/>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2109927" y="1449622"/>
            <a:ext cx="8194089" cy="3525324"/>
          </a:xfrm>
          <a:prstGeom prst="rect">
            <a:avLst/>
          </a:prstGeom>
        </p:spPr>
        <p:txBody>
          <a:bodyPr wrap="square">
            <a:spAutoFit/>
          </a:bodyPr>
          <a:lstStyle/>
          <a:p>
            <a:pPr marL="342900" marR="0" lvl="0" indent="-342900" algn="just" defTabSz="457200" rtl="0" eaLnBrk="1" fontAlgn="auto" latinLnBrk="0" hangingPunct="1">
              <a:lnSpc>
                <a:spcPct val="115000"/>
              </a:lnSpc>
              <a:spcBef>
                <a:spcPts val="0"/>
              </a:spcBef>
              <a:spcAft>
                <a:spcPts val="1000"/>
              </a:spcAft>
              <a:buClrTx/>
              <a:buSzTx/>
              <a:buFont typeface="Wingdings" panose="05000000000000000000" pitchFamily="2" charset="2"/>
              <a:buChar char=""/>
              <a:tabLst>
                <a:tab pos="457200" algn="l"/>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Esperienza positiva di valutazione delle nuove terapie ipoglicemizzanti che può essere estesa ad altri ambiti terapeutici</a:t>
            </a:r>
          </a:p>
          <a:p>
            <a:pPr marL="342900" marR="0" lvl="0" indent="-342900" algn="just" defTabSz="457200" rtl="0" eaLnBrk="1" fontAlgn="auto" latinLnBrk="0" hangingPunct="1">
              <a:lnSpc>
                <a:spcPct val="115000"/>
              </a:lnSpc>
              <a:spcBef>
                <a:spcPts val="0"/>
              </a:spcBef>
              <a:spcAft>
                <a:spcPts val="1000"/>
              </a:spcAft>
              <a:buClrTx/>
              <a:buSzTx/>
              <a:buFont typeface="Wingdings" panose="05000000000000000000" pitchFamily="2" charset="2"/>
              <a:buChar char=""/>
              <a:tabLst>
                <a:tab pos="457200" algn="l"/>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Proficua collaborazione fra Servizio Farmaceutico e Diabetologie </a:t>
            </a:r>
          </a:p>
          <a:p>
            <a:pPr marL="342900" marR="0" lvl="0" indent="-342900" algn="just" defTabSz="457200" rtl="0" eaLnBrk="1" fontAlgn="auto" latinLnBrk="0" hangingPunct="1">
              <a:lnSpc>
                <a:spcPct val="115000"/>
              </a:lnSpc>
              <a:spcBef>
                <a:spcPts val="0"/>
              </a:spcBef>
              <a:spcAft>
                <a:spcPts val="1000"/>
              </a:spcAft>
              <a:buClrTx/>
              <a:buSzTx/>
              <a:buFont typeface="Wingdings" panose="05000000000000000000" pitchFamily="2" charset="2"/>
              <a:buChar char=""/>
              <a:tabLst>
                <a:tab pos="457200" algn="l"/>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Esperienza che potrebbe essere amplificata su un campione </a:t>
            </a:r>
            <a:r>
              <a:rPr kumimoji="0" lang="it-IT" sz="1500" b="0" i="0" u="none" strike="noStrike" kern="1200" cap="none" spc="0" normalizeH="0" baseline="0" noProof="0">
                <a:ln>
                  <a:noFill/>
                </a:ln>
                <a:solidFill>
                  <a:prstClr val="black"/>
                </a:solidFill>
                <a:effectLst/>
                <a:uLnTx/>
                <a:uFillTx/>
                <a:latin typeface="Century Gothic" panose="020B0502020202020204"/>
                <a:ea typeface="+mn-ea"/>
                <a:cs typeface="+mn-cs"/>
              </a:rPr>
              <a:t>più vasto </a:t>
            </a: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(maggiore potenza statistica) e indagando ulteriori tematiche (aderenza alla terapia, effetto dei nuovi farmaci insulina-</a:t>
            </a:r>
            <a:r>
              <a:rPr kumimoji="0" lang="it-IT" sz="1500" b="0" i="0" u="none" strike="noStrike" kern="1200" cap="none" spc="0" normalizeH="0" baseline="0" noProof="0" dirty="0" err="1">
                <a:ln>
                  <a:noFill/>
                </a:ln>
                <a:solidFill>
                  <a:prstClr val="black"/>
                </a:solidFill>
                <a:effectLst/>
                <a:uLnTx/>
                <a:uFillTx/>
                <a:latin typeface="Century Gothic" panose="020B0502020202020204"/>
                <a:ea typeface="+mn-ea"/>
                <a:cs typeface="+mn-cs"/>
              </a:rPr>
              <a:t>sparing</a:t>
            </a: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 che potrebbe generare notevoli risparmi economici e di gestione della patologia). </a:t>
            </a:r>
          </a:p>
          <a:p>
            <a:pPr marL="342900" marR="0" lvl="0" indent="-342900" algn="just" defTabSz="457200" rtl="0" eaLnBrk="1" fontAlgn="auto" latinLnBrk="0" hangingPunct="1">
              <a:lnSpc>
                <a:spcPct val="115000"/>
              </a:lnSpc>
              <a:spcBef>
                <a:spcPts val="0"/>
              </a:spcBef>
              <a:spcAft>
                <a:spcPts val="1000"/>
              </a:spcAft>
              <a:buClrTx/>
              <a:buSzTx/>
              <a:buFont typeface="Wingdings" panose="05000000000000000000" pitchFamily="2" charset="2"/>
              <a:buChar char=""/>
              <a:tabLst>
                <a:tab pos="457200" algn="l"/>
              </a:tabLst>
              <a:defRPr/>
            </a:pPr>
            <a:endPar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it-IT" sz="1500" b="0" i="0" u="none" strike="noStrike" kern="1200" cap="none" spc="0" normalizeH="0" baseline="0" noProof="0" dirty="0">
                <a:ln>
                  <a:noFill/>
                </a:ln>
                <a:solidFill>
                  <a:prstClr val="black"/>
                </a:solidFill>
                <a:effectLst/>
                <a:uLnTx/>
                <a:uFillTx/>
                <a:latin typeface="Century Gothic" panose="020B0502020202020204"/>
                <a:ea typeface="+mn-ea"/>
                <a:cs typeface="+mn-cs"/>
              </a:rPr>
              <a:t>L’esperienza ha dimostrato come sia possibile trovare un equilibrio fra investimento nell’innovazione farmaceutica e sostenibilità permettendo il raggiungimento dell’obiettivo di cura e salute.</a:t>
            </a:r>
          </a:p>
        </p:txBody>
      </p:sp>
      <p:sp>
        <p:nvSpPr>
          <p:cNvPr id="5" name="CasellaDiTesto 4">
            <a:extLst>
              <a:ext uri="{FF2B5EF4-FFF2-40B4-BE49-F238E27FC236}">
                <a16:creationId xmlns:a16="http://schemas.microsoft.com/office/drawing/2014/main" id="{DBF5D3B7-A9C3-604A-90E5-212F76FB0912}"/>
              </a:ext>
            </a:extLst>
          </p:cNvPr>
          <p:cNvSpPr txBox="1"/>
          <p:nvPr/>
        </p:nvSpPr>
        <p:spPr>
          <a:xfrm>
            <a:off x="4786394" y="480152"/>
            <a:ext cx="5881607" cy="738664"/>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prstClr val="black"/>
                </a:solidFill>
                <a:effectLst/>
                <a:uLnTx/>
                <a:uFillTx/>
                <a:latin typeface="Century Gothic" panose="020B0502020202020204"/>
                <a:ea typeface="+mn-ea"/>
                <a:cs typeface="+mn-cs"/>
              </a:rPr>
              <a:t>Evidenze preliminari, ulteriori analisi e consolidamento dei dati </a:t>
            </a:r>
          </a:p>
        </p:txBody>
      </p:sp>
    </p:spTree>
    <p:extLst>
      <p:ext uri="{BB962C8B-B14F-4D97-AF65-F5344CB8AC3E}">
        <p14:creationId xmlns:p14="http://schemas.microsoft.com/office/powerpoint/2010/main" val="3195825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600" y="0"/>
            <a:ext cx="8610600" cy="1293028"/>
          </a:xfrm>
        </p:spPr>
        <p:txBody>
          <a:bodyPr>
            <a:normAutofit/>
          </a:bodyPr>
          <a:lstStyle/>
          <a:p>
            <a:r>
              <a:rPr lang="it-IT" sz="3200" dirty="0" smtClean="0"/>
              <a:t>Di cosa parleremo</a:t>
            </a:r>
            <a:endParaRPr lang="it-IT" sz="3200" dirty="0"/>
          </a:p>
        </p:txBody>
      </p:sp>
      <p:sp>
        <p:nvSpPr>
          <p:cNvPr id="3" name="Segnaposto contenuto 2"/>
          <p:cNvSpPr>
            <a:spLocks noGrp="1"/>
          </p:cNvSpPr>
          <p:nvPr>
            <p:ph idx="1"/>
          </p:nvPr>
        </p:nvSpPr>
        <p:spPr>
          <a:xfrm>
            <a:off x="685800" y="1414915"/>
            <a:ext cx="11259152" cy="4091502"/>
          </a:xfrm>
        </p:spPr>
        <p:txBody>
          <a:bodyPr>
            <a:normAutofit fontScale="25000" lnSpcReduction="20000"/>
          </a:bodyPr>
          <a:lstStyle/>
          <a:p>
            <a:r>
              <a:rPr lang="it-IT" sz="7200" dirty="0"/>
              <a:t>L’AIFA e il processo di valutazione dei </a:t>
            </a:r>
            <a:r>
              <a:rPr lang="it-IT" sz="7200" dirty="0" smtClean="0"/>
              <a:t>farmaci</a:t>
            </a:r>
            <a:r>
              <a:rPr lang="it-IT" sz="7200" dirty="0"/>
              <a:t>.</a:t>
            </a:r>
            <a:r>
              <a:rPr lang="it-IT" sz="7200" dirty="0" smtClean="0"/>
              <a:t> L’</a:t>
            </a:r>
            <a:r>
              <a:rPr lang="it-IT" sz="7200" dirty="0" err="1" smtClean="0"/>
              <a:t>Health</a:t>
            </a:r>
            <a:r>
              <a:rPr lang="it-IT" sz="7200" dirty="0" smtClean="0"/>
              <a:t> </a:t>
            </a:r>
            <a:r>
              <a:rPr lang="it-IT" sz="7200" dirty="0"/>
              <a:t>Technology </a:t>
            </a:r>
            <a:r>
              <a:rPr lang="it-IT" sz="7200" dirty="0" err="1"/>
              <a:t>Assessment</a:t>
            </a:r>
            <a:r>
              <a:rPr lang="it-IT" sz="7200" dirty="0"/>
              <a:t> e la sua integrazione nel processo </a:t>
            </a:r>
            <a:r>
              <a:rPr lang="it-IT" sz="7200" dirty="0" err="1"/>
              <a:t>regolatorio</a:t>
            </a:r>
            <a:r>
              <a:rPr lang="it-IT" sz="7200" dirty="0" smtClean="0"/>
              <a:t>.</a:t>
            </a:r>
            <a:endParaRPr lang="it-IT" sz="7200" dirty="0"/>
          </a:p>
          <a:p>
            <a:r>
              <a:rPr lang="it-IT" sz="7200" b="1" dirty="0"/>
              <a:t>Studi osservazionali e sperimentali</a:t>
            </a:r>
            <a:r>
              <a:rPr lang="it-IT" sz="7200" dirty="0"/>
              <a:t>: nozioni di base per leggere uno studio clinico. </a:t>
            </a:r>
            <a:r>
              <a:rPr lang="it-IT" sz="7200" dirty="0" smtClean="0"/>
              <a:t>Piramide </a:t>
            </a:r>
            <a:r>
              <a:rPr lang="it-IT" sz="7200" dirty="0"/>
              <a:t>delle </a:t>
            </a:r>
            <a:r>
              <a:rPr lang="it-IT" sz="7200" dirty="0" smtClean="0"/>
              <a:t>evidenze.</a:t>
            </a:r>
            <a:r>
              <a:rPr lang="it-IT" sz="7200" dirty="0"/>
              <a:t> </a:t>
            </a:r>
            <a:r>
              <a:rPr lang="it-IT" sz="7200" dirty="0" smtClean="0"/>
              <a:t>La valutazione di efficacia dei farmaci: significato di </a:t>
            </a:r>
            <a:r>
              <a:rPr lang="it-IT" sz="7200" dirty="0" err="1" smtClean="0"/>
              <a:t>efficacy</a:t>
            </a:r>
            <a:r>
              <a:rPr lang="it-IT" sz="7200" dirty="0" smtClean="0"/>
              <a:t> e di </a:t>
            </a:r>
            <a:r>
              <a:rPr lang="it-IT" sz="7200" dirty="0" err="1" smtClean="0"/>
              <a:t>effectiveness</a:t>
            </a:r>
            <a:r>
              <a:rPr lang="it-IT" sz="7200" dirty="0" smtClean="0"/>
              <a:t>. Esempi di valutazione di studi sui farmaci e ruolo farmacista ospedaliero. </a:t>
            </a:r>
          </a:p>
          <a:p>
            <a:endParaRPr lang="it-IT" sz="7200" dirty="0" smtClean="0"/>
          </a:p>
          <a:p>
            <a:r>
              <a:rPr lang="it-IT" sz="7200" dirty="0" smtClean="0">
                <a:solidFill>
                  <a:srgbClr val="0070C0"/>
                </a:solidFill>
              </a:rPr>
              <a:t>Gli </a:t>
            </a:r>
            <a:r>
              <a:rPr lang="it-IT" sz="7200" dirty="0">
                <a:solidFill>
                  <a:srgbClr val="0070C0"/>
                </a:solidFill>
              </a:rPr>
              <a:t>studi </a:t>
            </a:r>
            <a:r>
              <a:rPr lang="it-IT" sz="7200" dirty="0" err="1" smtClean="0">
                <a:solidFill>
                  <a:srgbClr val="0070C0"/>
                </a:solidFill>
              </a:rPr>
              <a:t>farmacoepidemiologici</a:t>
            </a:r>
            <a:r>
              <a:rPr lang="it-IT" sz="7200" dirty="0" smtClean="0">
                <a:solidFill>
                  <a:srgbClr val="0070C0"/>
                </a:solidFill>
              </a:rPr>
              <a:t>. Appropriatezza </a:t>
            </a:r>
            <a:r>
              <a:rPr lang="it-IT" sz="7200" dirty="0">
                <a:solidFill>
                  <a:srgbClr val="0070C0"/>
                </a:solidFill>
              </a:rPr>
              <a:t>terapeutica e impatto </a:t>
            </a:r>
            <a:r>
              <a:rPr lang="it-IT" sz="7200" dirty="0" smtClean="0">
                <a:solidFill>
                  <a:srgbClr val="0070C0"/>
                </a:solidFill>
              </a:rPr>
              <a:t>economico. Aderenza </a:t>
            </a:r>
            <a:r>
              <a:rPr lang="it-IT" sz="7200" dirty="0">
                <a:solidFill>
                  <a:srgbClr val="0070C0"/>
                </a:solidFill>
              </a:rPr>
              <a:t>al trattamento e ruolo del farmacista. </a:t>
            </a:r>
            <a:endParaRPr lang="it-IT" sz="7200" dirty="0" smtClean="0">
              <a:solidFill>
                <a:srgbClr val="0070C0"/>
              </a:solidFill>
            </a:endParaRPr>
          </a:p>
          <a:p>
            <a:endParaRPr lang="it-IT" sz="7200" dirty="0"/>
          </a:p>
          <a:p>
            <a:r>
              <a:rPr lang="it-IT" sz="7200" dirty="0"/>
              <a:t>La </a:t>
            </a:r>
            <a:r>
              <a:rPr lang="it-IT" sz="7200" b="1" dirty="0"/>
              <a:t>farmacovigilanza</a:t>
            </a:r>
            <a:r>
              <a:rPr lang="it-IT" sz="7200" dirty="0"/>
              <a:t>. </a:t>
            </a:r>
            <a:r>
              <a:rPr lang="it-IT" sz="7200" dirty="0" smtClean="0"/>
              <a:t>La </a:t>
            </a:r>
            <a:r>
              <a:rPr lang="it-IT" sz="7200" dirty="0" err="1"/>
              <a:t>politerapia</a:t>
            </a:r>
            <a:r>
              <a:rPr lang="it-IT" sz="7200" dirty="0"/>
              <a:t> nelle patologie croniche, le interazioni farmacologiche e le ADR.  </a:t>
            </a:r>
            <a:endParaRPr lang="it-IT" sz="7200" dirty="0" smtClean="0"/>
          </a:p>
          <a:p>
            <a:pPr marL="0" indent="0">
              <a:buNone/>
            </a:pPr>
            <a:endParaRPr lang="it-IT" sz="7200" dirty="0"/>
          </a:p>
          <a:p>
            <a:r>
              <a:rPr lang="it-IT" sz="7200" dirty="0"/>
              <a:t>Principi di </a:t>
            </a:r>
            <a:r>
              <a:rPr lang="it-IT" sz="7200" b="1" dirty="0" err="1" smtClean="0"/>
              <a:t>farmacoeconomia</a:t>
            </a:r>
            <a:r>
              <a:rPr lang="it-IT" sz="7200" dirty="0" smtClean="0"/>
              <a:t>. Analisi </a:t>
            </a:r>
            <a:r>
              <a:rPr lang="it-IT" sz="7200" dirty="0"/>
              <a:t>dei costi e degli esiti di una terapia farmacologica.</a:t>
            </a:r>
          </a:p>
          <a:p>
            <a:pPr marL="0" indent="0">
              <a:buNone/>
            </a:pPr>
            <a:r>
              <a:rPr lang="it-IT" sz="7200" dirty="0" smtClean="0"/>
              <a:t>    Il </a:t>
            </a:r>
            <a:r>
              <a:rPr lang="it-IT" sz="7200" dirty="0"/>
              <a:t>rapporto di costo - efficacia di un trattamento </a:t>
            </a:r>
            <a:r>
              <a:rPr lang="it-IT" sz="7200" dirty="0" smtClean="0"/>
              <a:t>farmacologico. </a:t>
            </a:r>
          </a:p>
          <a:p>
            <a:pPr marL="0" indent="0">
              <a:buNone/>
            </a:pPr>
            <a:endParaRPr lang="it-IT" sz="7200" b="1" dirty="0"/>
          </a:p>
          <a:p>
            <a:pPr marL="0" indent="0">
              <a:buNone/>
            </a:pPr>
            <a:r>
              <a:rPr lang="it-IT" sz="7200" b="1" dirty="0" err="1" smtClean="0"/>
              <a:t>Farmacoepidemiologia</a:t>
            </a:r>
            <a:r>
              <a:rPr lang="it-IT" sz="7200" b="1" dirty="0" smtClean="0"/>
              <a:t> </a:t>
            </a:r>
            <a:r>
              <a:rPr lang="it-IT" sz="7200" b="1" dirty="0"/>
              <a:t>e </a:t>
            </a:r>
            <a:r>
              <a:rPr lang="it-IT" sz="7200" b="1" dirty="0" err="1"/>
              <a:t>farmacoutilizzazione</a:t>
            </a:r>
            <a:r>
              <a:rPr lang="it-IT" sz="7200" dirty="0"/>
              <a:t>. </a:t>
            </a:r>
            <a:r>
              <a:rPr lang="it-IT" sz="7200" dirty="0" smtClean="0"/>
              <a:t>Come </a:t>
            </a:r>
            <a:r>
              <a:rPr lang="it-IT" sz="7200" dirty="0"/>
              <a:t>leggere e interpretare i dati di prescrizione.</a:t>
            </a:r>
          </a:p>
          <a:p>
            <a:r>
              <a:rPr lang="it-IT" sz="7200" dirty="0"/>
              <a:t>Le DDD. Spesa e consumi. </a:t>
            </a:r>
            <a:r>
              <a:rPr lang="it-IT" sz="7200" dirty="0" smtClean="0"/>
              <a:t>Rapporto </a:t>
            </a:r>
            <a:r>
              <a:rPr lang="it-IT" sz="7200" dirty="0"/>
              <a:t>Nazionale sull’uso dei farmaci in Italia.  </a:t>
            </a:r>
          </a:p>
          <a:p>
            <a:endParaRPr lang="it-IT" dirty="0" smtClean="0"/>
          </a:p>
          <a:p>
            <a:endParaRPr lang="it-IT" dirty="0" smtClean="0"/>
          </a:p>
          <a:p>
            <a:endParaRPr lang="it-IT" dirty="0"/>
          </a:p>
        </p:txBody>
      </p:sp>
      <p:sp>
        <p:nvSpPr>
          <p:cNvPr id="4" name="Freccia destra 5">
            <a:extLst>
              <a:ext uri="{FF2B5EF4-FFF2-40B4-BE49-F238E27FC236}">
                <a16:creationId xmlns:a16="http://schemas.microsoft.com/office/drawing/2014/main" id="{10C05BA8-B1D4-A143-99E1-034AB95A91C9}"/>
              </a:ext>
            </a:extLst>
          </p:cNvPr>
          <p:cNvSpPr/>
          <p:nvPr/>
        </p:nvSpPr>
        <p:spPr>
          <a:xfrm>
            <a:off x="212023" y="2936471"/>
            <a:ext cx="473777" cy="254000"/>
          </a:xfrm>
          <a:prstGeom prst="rightArrow">
            <a:avLst>
              <a:gd name="adj1" fmla="val 42421"/>
              <a:gd name="adj2" fmla="val 50000"/>
            </a:avLst>
          </a:prstGeom>
          <a:solidFill>
            <a:srgbClr val="0096FF"/>
          </a:solidFill>
          <a:ln>
            <a:solidFill>
              <a:srgbClr val="00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501521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30400"/>
            <a:ext cx="8610600" cy="1293028"/>
          </a:xfrm>
        </p:spPr>
        <p:txBody>
          <a:bodyPr/>
          <a:lstStyle/>
          <a:p>
            <a:r>
              <a:rPr lang="it-IT" dirty="0"/>
              <a:t>Riassumendo</a:t>
            </a:r>
          </a:p>
        </p:txBody>
      </p:sp>
      <p:sp>
        <p:nvSpPr>
          <p:cNvPr id="3" name="Content Placeholder 2"/>
          <p:cNvSpPr>
            <a:spLocks noGrp="1"/>
          </p:cNvSpPr>
          <p:nvPr>
            <p:ph idx="1"/>
          </p:nvPr>
        </p:nvSpPr>
        <p:spPr>
          <a:xfrm>
            <a:off x="676894" y="1600200"/>
            <a:ext cx="11198431" cy="4997152"/>
          </a:xfrm>
        </p:spPr>
        <p:txBody>
          <a:bodyPr>
            <a:normAutofit/>
          </a:bodyPr>
          <a:lstStyle/>
          <a:p>
            <a:r>
              <a:rPr lang="it-IT" sz="2800" dirty="0">
                <a:cs typeface="Times New Roman" panose="02020603050405020304" pitchFamily="18" charset="0"/>
              </a:rPr>
              <a:t>La farmacoepidemiologia costituisce una </a:t>
            </a:r>
            <a:r>
              <a:rPr lang="it-IT" sz="2800" dirty="0" smtClean="0">
                <a:cs typeface="Times New Roman" panose="02020603050405020304" pitchFamily="18" charset="0"/>
              </a:rPr>
              <a:t>branca relativamente </a:t>
            </a:r>
            <a:r>
              <a:rPr lang="it-IT" sz="2800" dirty="0">
                <a:cs typeface="Times New Roman" panose="02020603050405020304" pitchFamily="18" charset="0"/>
              </a:rPr>
              <a:t>nuova che offre molte opportunità</a:t>
            </a:r>
          </a:p>
          <a:p>
            <a:r>
              <a:rPr lang="it-IT" sz="2800" dirty="0">
                <a:cs typeface="Times New Roman" panose="02020603050405020304" pitchFamily="18" charset="0"/>
              </a:rPr>
              <a:t>Costitisce un efficiente ed utile complemento ai risultati dei RCT, in particolare per valutare</a:t>
            </a:r>
          </a:p>
          <a:p>
            <a:pPr lvl="1" indent="-342900"/>
            <a:r>
              <a:rPr lang="it-IT" sz="2400" b="1" dirty="0">
                <a:cs typeface="Times New Roman" panose="02020603050405020304" pitchFamily="18" charset="0"/>
              </a:rPr>
              <a:t>Appropriatezza delle prescrizioni</a:t>
            </a:r>
          </a:p>
          <a:p>
            <a:pPr lvl="1" indent="-342900"/>
            <a:r>
              <a:rPr lang="it-IT" sz="2400" b="1" dirty="0">
                <a:cs typeface="Times New Roman" panose="02020603050405020304" pitchFamily="18" charset="0"/>
              </a:rPr>
              <a:t>Aderenza ai trattamenti farmacologici</a:t>
            </a:r>
          </a:p>
          <a:p>
            <a:pPr lvl="1" indent="-342900"/>
            <a:r>
              <a:rPr lang="it-IT" sz="2400" b="1" dirty="0">
                <a:cs typeface="Times New Roman" panose="02020603050405020304" pitchFamily="18" charset="0"/>
              </a:rPr>
              <a:t>Rischio di reazioni avverse ai farmaci</a:t>
            </a:r>
          </a:p>
          <a:p>
            <a:r>
              <a:rPr lang="it-IT" sz="2800" dirty="0">
                <a:cs typeface="Times New Roman" panose="02020603050405020304" pitchFamily="18" charset="0"/>
              </a:rPr>
              <a:t>A causa della natura osservazionale degli studi, i risultati devono essere sempre vagliati </a:t>
            </a:r>
            <a:r>
              <a:rPr lang="it-IT" sz="2800" dirty="0" smtClean="0">
                <a:cs typeface="Times New Roman" panose="02020603050405020304" pitchFamily="18" charset="0"/>
              </a:rPr>
              <a:t>criticamente</a:t>
            </a:r>
            <a:r>
              <a:rPr lang="it-IT" sz="2800" dirty="0">
                <a:cs typeface="Times New Roman" panose="02020603050405020304" pitchFamily="18" charset="0"/>
              </a:rPr>
              <a:t>. In particolare la possibile presenza di confondimento deve essere sempre </a:t>
            </a:r>
            <a:r>
              <a:rPr lang="it-IT" sz="2800" dirty="0" smtClean="0">
                <a:cs typeface="Times New Roman" panose="02020603050405020304" pitchFamily="18" charset="0"/>
              </a:rPr>
              <a:t>valutata.</a:t>
            </a:r>
          </a:p>
          <a:p>
            <a:pPr marL="342900" lvl="1" indent="0">
              <a:buNone/>
            </a:pPr>
            <a:endParaRPr lang="it-IT" sz="2400" dirty="0">
              <a:latin typeface="Times New Roman" panose="02020603050405020304" pitchFamily="18" charset="0"/>
              <a:cs typeface="Times New Roman" panose="02020603050405020304" pitchFamily="18" charset="0"/>
            </a:endParaRPr>
          </a:p>
          <a:p>
            <a:pPr lvl="1" indent="-342900"/>
            <a:endParaRPr lang="it-IT" sz="2400" dirty="0">
              <a:latin typeface="Times New Roman" panose="02020603050405020304" pitchFamily="18" charset="0"/>
              <a:cs typeface="Times New Roman" panose="02020603050405020304" pitchFamily="18" charset="0"/>
            </a:endParaRPr>
          </a:p>
          <a:p>
            <a:endParaRPr lang="it-IT" sz="2800" dirty="0">
              <a:latin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1757463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4389121"/>
            <a:ext cx="10820400" cy="1819300"/>
          </a:xfrm>
        </p:spPr>
        <p:txBody>
          <a:bodyPr>
            <a:noAutofit/>
          </a:bodyPr>
          <a:lstStyle/>
          <a:p>
            <a:r>
              <a:rPr lang="it-IT" sz="2800" dirty="0" smtClean="0"/>
              <a:t>Per informazioni, approfondimenti:</a:t>
            </a:r>
            <a:endParaRPr lang="it-IT" sz="2800" dirty="0"/>
          </a:p>
          <a:p>
            <a:r>
              <a:rPr lang="it-IT" sz="2800" dirty="0" smtClean="0"/>
              <a:t>email</a:t>
            </a:r>
            <a:r>
              <a:rPr lang="it-IT" sz="2800" b="1" dirty="0" smtClean="0">
                <a:solidFill>
                  <a:schemeClr val="accent6">
                    <a:lumMod val="50000"/>
                  </a:schemeClr>
                </a:solidFill>
              </a:rPr>
              <a:t> </a:t>
            </a:r>
            <a:r>
              <a:rPr lang="it-IT" sz="2800" b="1" dirty="0" smtClean="0">
                <a:solidFill>
                  <a:schemeClr val="accent6">
                    <a:lumMod val="50000"/>
                  </a:schemeClr>
                </a:solidFill>
                <a:hlinkClick r:id="rId2"/>
              </a:rPr>
              <a:t>STEFANO.PALCIC@units.it</a:t>
            </a:r>
            <a:endParaRPr lang="it-IT" sz="2800" b="1" dirty="0" smtClean="0">
              <a:solidFill>
                <a:schemeClr val="accent6">
                  <a:lumMod val="50000"/>
                </a:schemeClr>
              </a:solidFill>
            </a:endParaRPr>
          </a:p>
          <a:p>
            <a:r>
              <a:rPr lang="it-IT" sz="2800" b="1" dirty="0" smtClean="0">
                <a:solidFill>
                  <a:schemeClr val="accent6">
                    <a:lumMod val="50000"/>
                  </a:schemeClr>
                </a:solidFill>
              </a:rPr>
              <a:t>0403995978</a:t>
            </a:r>
            <a:endParaRPr lang="it-IT" sz="2800" b="1" dirty="0">
              <a:solidFill>
                <a:schemeClr val="accent6">
                  <a:lumMod val="50000"/>
                </a:schemeClr>
              </a:solidFill>
            </a:endParaRPr>
          </a:p>
        </p:txBody>
      </p:sp>
      <p:sp>
        <p:nvSpPr>
          <p:cNvPr id="2" name="CasellaDiTesto 1"/>
          <p:cNvSpPr txBox="1"/>
          <p:nvPr/>
        </p:nvSpPr>
        <p:spPr>
          <a:xfrm>
            <a:off x="539015" y="1607419"/>
            <a:ext cx="11242307" cy="2308324"/>
          </a:xfrm>
          <a:prstGeom prst="rect">
            <a:avLst/>
          </a:prstGeom>
          <a:noFill/>
        </p:spPr>
        <p:txBody>
          <a:bodyPr wrap="square" rtlCol="0">
            <a:spAutoFit/>
          </a:bodyPr>
          <a:lstStyle/>
          <a:p>
            <a:r>
              <a:rPr lang="it-IT" sz="2400" dirty="0" smtClean="0"/>
              <a:t>Al laureato in Farmacia e CTF sono richieste sempre di più tali conoscenze nei vari sbocchi professionali </a:t>
            </a:r>
          </a:p>
          <a:p>
            <a:r>
              <a:rPr lang="it-IT" sz="2400" dirty="0" smtClean="0"/>
              <a:t>(es. aderenza </a:t>
            </a:r>
            <a:r>
              <a:rPr lang="it-IT" sz="2400" dirty="0" smtClean="0">
                <a:sym typeface="Wingdings" panose="05000000000000000000" pitchFamily="2" charset="2"/>
              </a:rPr>
              <a:t> farmacia dei servizi; </a:t>
            </a:r>
          </a:p>
          <a:p>
            <a:r>
              <a:rPr lang="it-IT" sz="2400" dirty="0" smtClean="0">
                <a:sym typeface="Wingdings" panose="05000000000000000000" pitchFamily="2" charset="2"/>
              </a:rPr>
              <a:t>studi</a:t>
            </a:r>
            <a:r>
              <a:rPr lang="it-IT" sz="2400" smtClean="0">
                <a:sym typeface="Wingdings" panose="05000000000000000000" pitchFamily="2" charset="2"/>
              </a:rPr>
              <a:t>, dossier </a:t>
            </a:r>
            <a:r>
              <a:rPr lang="it-IT" sz="2400" dirty="0" smtClean="0">
                <a:sym typeface="Wingdings" panose="05000000000000000000" pitchFamily="2" charset="2"/>
              </a:rPr>
              <a:t> industria; </a:t>
            </a:r>
          </a:p>
          <a:p>
            <a:r>
              <a:rPr lang="it-IT" sz="2400" dirty="0" smtClean="0">
                <a:sym typeface="Wingdings" panose="05000000000000000000" pitchFamily="2" charset="2"/>
              </a:rPr>
              <a:t>appropriatezza, </a:t>
            </a:r>
            <a:r>
              <a:rPr lang="it-IT" sz="2400" dirty="0" err="1" smtClean="0">
                <a:sym typeface="Wingdings" panose="05000000000000000000" pitchFamily="2" charset="2"/>
              </a:rPr>
              <a:t>farmacoepidemiologia</a:t>
            </a:r>
            <a:r>
              <a:rPr lang="it-IT" sz="2400" dirty="0" smtClean="0">
                <a:sym typeface="Wingdings" panose="05000000000000000000" pitchFamily="2" charset="2"/>
              </a:rPr>
              <a:t>  istituzioni, ospedali e Aziende Sanitarie SSN)</a:t>
            </a:r>
            <a:endParaRPr lang="it-IT" sz="2400" dirty="0"/>
          </a:p>
        </p:txBody>
      </p:sp>
    </p:spTree>
    <p:extLst>
      <p:ext uri="{BB962C8B-B14F-4D97-AF65-F5344CB8AC3E}">
        <p14:creationId xmlns:p14="http://schemas.microsoft.com/office/powerpoint/2010/main" val="33635043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600" y="0"/>
            <a:ext cx="8610600" cy="1293028"/>
          </a:xfrm>
        </p:spPr>
        <p:txBody>
          <a:bodyPr>
            <a:normAutofit/>
          </a:bodyPr>
          <a:lstStyle/>
          <a:p>
            <a:r>
              <a:rPr lang="it-IT" sz="3200" dirty="0" smtClean="0"/>
              <a:t>Di cosa parleremo</a:t>
            </a:r>
            <a:endParaRPr lang="it-IT" sz="3200" dirty="0"/>
          </a:p>
        </p:txBody>
      </p:sp>
      <p:sp>
        <p:nvSpPr>
          <p:cNvPr id="3" name="Segnaposto contenuto 2"/>
          <p:cNvSpPr>
            <a:spLocks noGrp="1"/>
          </p:cNvSpPr>
          <p:nvPr>
            <p:ph idx="1"/>
          </p:nvPr>
        </p:nvSpPr>
        <p:spPr>
          <a:xfrm>
            <a:off x="685800" y="1414915"/>
            <a:ext cx="11259152" cy="4091502"/>
          </a:xfrm>
        </p:spPr>
        <p:txBody>
          <a:bodyPr>
            <a:normAutofit fontScale="25000" lnSpcReduction="20000"/>
          </a:bodyPr>
          <a:lstStyle/>
          <a:p>
            <a:r>
              <a:rPr lang="it-IT" sz="7200" dirty="0"/>
              <a:t>L’AIFA e il processo di valutazione dei </a:t>
            </a:r>
            <a:r>
              <a:rPr lang="it-IT" sz="7200" dirty="0" smtClean="0"/>
              <a:t>farmaci</a:t>
            </a:r>
            <a:r>
              <a:rPr lang="it-IT" sz="7200" dirty="0"/>
              <a:t>.</a:t>
            </a:r>
            <a:r>
              <a:rPr lang="it-IT" sz="7200" dirty="0" smtClean="0"/>
              <a:t> L’</a:t>
            </a:r>
            <a:r>
              <a:rPr lang="it-IT" sz="7200" dirty="0" err="1" smtClean="0"/>
              <a:t>Health</a:t>
            </a:r>
            <a:r>
              <a:rPr lang="it-IT" sz="7200" dirty="0" smtClean="0"/>
              <a:t> </a:t>
            </a:r>
            <a:r>
              <a:rPr lang="it-IT" sz="7200" dirty="0"/>
              <a:t>Technology </a:t>
            </a:r>
            <a:r>
              <a:rPr lang="it-IT" sz="7200" dirty="0" err="1"/>
              <a:t>Assessment</a:t>
            </a:r>
            <a:r>
              <a:rPr lang="it-IT" sz="7200" dirty="0"/>
              <a:t> e la sua integrazione nel processo </a:t>
            </a:r>
            <a:r>
              <a:rPr lang="it-IT" sz="7200" dirty="0" err="1"/>
              <a:t>regolatorio</a:t>
            </a:r>
            <a:r>
              <a:rPr lang="it-IT" sz="7200" dirty="0" smtClean="0"/>
              <a:t>.</a:t>
            </a:r>
            <a:endParaRPr lang="it-IT" sz="7200" dirty="0"/>
          </a:p>
          <a:p>
            <a:r>
              <a:rPr lang="it-IT" sz="7200" b="1" dirty="0"/>
              <a:t>Studi osservazionali e sperimentali</a:t>
            </a:r>
            <a:r>
              <a:rPr lang="it-IT" sz="7200" dirty="0"/>
              <a:t>: nozioni di base per leggere uno studio clinico. </a:t>
            </a:r>
            <a:r>
              <a:rPr lang="it-IT" sz="7200" dirty="0" smtClean="0"/>
              <a:t>Piramide </a:t>
            </a:r>
            <a:r>
              <a:rPr lang="it-IT" sz="7200" dirty="0"/>
              <a:t>delle </a:t>
            </a:r>
            <a:r>
              <a:rPr lang="it-IT" sz="7200" dirty="0" smtClean="0"/>
              <a:t>evidenze.</a:t>
            </a:r>
            <a:r>
              <a:rPr lang="it-IT" sz="7200" dirty="0"/>
              <a:t> </a:t>
            </a:r>
            <a:r>
              <a:rPr lang="it-IT" sz="7200" dirty="0" smtClean="0"/>
              <a:t>La valutazione di efficacia dei farmaci: significato di </a:t>
            </a:r>
            <a:r>
              <a:rPr lang="it-IT" sz="7200" dirty="0" err="1" smtClean="0"/>
              <a:t>efficacy</a:t>
            </a:r>
            <a:r>
              <a:rPr lang="it-IT" sz="7200" dirty="0" smtClean="0"/>
              <a:t> e di </a:t>
            </a:r>
            <a:r>
              <a:rPr lang="it-IT" sz="7200" dirty="0" err="1" smtClean="0"/>
              <a:t>effectiveness</a:t>
            </a:r>
            <a:r>
              <a:rPr lang="it-IT" sz="7200" dirty="0" smtClean="0"/>
              <a:t>. Esempi di valutazione di studi sui farmaci e ruolo farmacista ospedaliero. </a:t>
            </a:r>
          </a:p>
          <a:p>
            <a:endParaRPr lang="it-IT" sz="7200" dirty="0" smtClean="0"/>
          </a:p>
          <a:p>
            <a:r>
              <a:rPr lang="it-IT" sz="7200" dirty="0" smtClean="0"/>
              <a:t>Gli </a:t>
            </a:r>
            <a:r>
              <a:rPr lang="it-IT" sz="7200" dirty="0"/>
              <a:t>studi </a:t>
            </a:r>
            <a:r>
              <a:rPr lang="it-IT" sz="7200" dirty="0" err="1" smtClean="0"/>
              <a:t>farmacoepidemiologici</a:t>
            </a:r>
            <a:r>
              <a:rPr lang="it-IT" sz="7200" dirty="0" smtClean="0"/>
              <a:t>. Appropriatezza </a:t>
            </a:r>
            <a:r>
              <a:rPr lang="it-IT" sz="7200" dirty="0"/>
              <a:t>terapeutica e impatto </a:t>
            </a:r>
            <a:r>
              <a:rPr lang="it-IT" sz="7200" dirty="0" smtClean="0"/>
              <a:t>economico. Aderenza </a:t>
            </a:r>
            <a:r>
              <a:rPr lang="it-IT" sz="7200" dirty="0"/>
              <a:t>al trattamento e ruolo del farmacista. </a:t>
            </a:r>
            <a:endParaRPr lang="it-IT" sz="7200" dirty="0" smtClean="0"/>
          </a:p>
          <a:p>
            <a:endParaRPr lang="it-IT" sz="7200" dirty="0"/>
          </a:p>
          <a:p>
            <a:r>
              <a:rPr lang="it-IT" sz="7200" dirty="0">
                <a:solidFill>
                  <a:srgbClr val="0070C0"/>
                </a:solidFill>
              </a:rPr>
              <a:t>La </a:t>
            </a:r>
            <a:r>
              <a:rPr lang="it-IT" sz="7200" b="1" dirty="0">
                <a:solidFill>
                  <a:srgbClr val="0070C0"/>
                </a:solidFill>
              </a:rPr>
              <a:t>farmacovigilanza</a:t>
            </a:r>
            <a:r>
              <a:rPr lang="it-IT" sz="7200" dirty="0">
                <a:solidFill>
                  <a:srgbClr val="0070C0"/>
                </a:solidFill>
              </a:rPr>
              <a:t>. </a:t>
            </a:r>
            <a:r>
              <a:rPr lang="it-IT" sz="7200" dirty="0" smtClean="0">
                <a:solidFill>
                  <a:srgbClr val="0070C0"/>
                </a:solidFill>
              </a:rPr>
              <a:t>La </a:t>
            </a:r>
            <a:r>
              <a:rPr lang="it-IT" sz="7200" dirty="0" err="1">
                <a:solidFill>
                  <a:srgbClr val="0070C0"/>
                </a:solidFill>
              </a:rPr>
              <a:t>politerapia</a:t>
            </a:r>
            <a:r>
              <a:rPr lang="it-IT" sz="7200" dirty="0">
                <a:solidFill>
                  <a:srgbClr val="0070C0"/>
                </a:solidFill>
              </a:rPr>
              <a:t> nelle patologie croniche, le interazioni farmacologiche e le ADR.  </a:t>
            </a:r>
            <a:endParaRPr lang="it-IT" sz="7200" dirty="0" smtClean="0">
              <a:solidFill>
                <a:srgbClr val="0070C0"/>
              </a:solidFill>
            </a:endParaRPr>
          </a:p>
          <a:p>
            <a:pPr marL="0" indent="0">
              <a:buNone/>
            </a:pPr>
            <a:endParaRPr lang="it-IT" sz="7200" dirty="0"/>
          </a:p>
          <a:p>
            <a:r>
              <a:rPr lang="it-IT" sz="7200" dirty="0"/>
              <a:t>Principi di </a:t>
            </a:r>
            <a:r>
              <a:rPr lang="it-IT" sz="7200" b="1" dirty="0" err="1" smtClean="0"/>
              <a:t>farmacoeconomia</a:t>
            </a:r>
            <a:r>
              <a:rPr lang="it-IT" sz="7200" dirty="0" smtClean="0"/>
              <a:t>. Analisi </a:t>
            </a:r>
            <a:r>
              <a:rPr lang="it-IT" sz="7200" dirty="0"/>
              <a:t>dei costi e degli esiti di una terapia farmacologica.</a:t>
            </a:r>
          </a:p>
          <a:p>
            <a:pPr marL="0" indent="0">
              <a:buNone/>
            </a:pPr>
            <a:r>
              <a:rPr lang="it-IT" sz="7200" dirty="0" smtClean="0"/>
              <a:t>    Il </a:t>
            </a:r>
            <a:r>
              <a:rPr lang="it-IT" sz="7200" dirty="0"/>
              <a:t>rapporto di costo - efficacia di un trattamento </a:t>
            </a:r>
            <a:r>
              <a:rPr lang="it-IT" sz="7200" dirty="0" smtClean="0"/>
              <a:t>farmacologico. </a:t>
            </a:r>
          </a:p>
          <a:p>
            <a:pPr marL="0" indent="0">
              <a:buNone/>
            </a:pPr>
            <a:endParaRPr lang="it-IT" sz="7200" b="1" dirty="0"/>
          </a:p>
          <a:p>
            <a:pPr marL="0" indent="0">
              <a:buNone/>
            </a:pPr>
            <a:r>
              <a:rPr lang="it-IT" sz="7200" b="1" dirty="0" err="1" smtClean="0"/>
              <a:t>Farmacoepidemiologia</a:t>
            </a:r>
            <a:r>
              <a:rPr lang="it-IT" sz="7200" b="1" dirty="0" smtClean="0"/>
              <a:t> </a:t>
            </a:r>
            <a:r>
              <a:rPr lang="it-IT" sz="7200" b="1" dirty="0"/>
              <a:t>e </a:t>
            </a:r>
            <a:r>
              <a:rPr lang="it-IT" sz="7200" b="1" dirty="0" err="1"/>
              <a:t>farmacoutilizzazione</a:t>
            </a:r>
            <a:r>
              <a:rPr lang="it-IT" sz="7200" dirty="0"/>
              <a:t>. </a:t>
            </a:r>
            <a:r>
              <a:rPr lang="it-IT" sz="7200" dirty="0" smtClean="0"/>
              <a:t>Come </a:t>
            </a:r>
            <a:r>
              <a:rPr lang="it-IT" sz="7200" dirty="0"/>
              <a:t>leggere e interpretare i dati di prescrizione.</a:t>
            </a:r>
          </a:p>
          <a:p>
            <a:r>
              <a:rPr lang="it-IT" sz="7200" dirty="0"/>
              <a:t>Le DDD. Spesa e consumi. </a:t>
            </a:r>
            <a:r>
              <a:rPr lang="it-IT" sz="7200" dirty="0" smtClean="0"/>
              <a:t>Rapporto </a:t>
            </a:r>
            <a:r>
              <a:rPr lang="it-IT" sz="7200" dirty="0"/>
              <a:t>Nazionale sull’uso dei farmaci in Italia.  </a:t>
            </a:r>
          </a:p>
          <a:p>
            <a:endParaRPr lang="it-IT" dirty="0" smtClean="0"/>
          </a:p>
          <a:p>
            <a:endParaRPr lang="it-IT" dirty="0" smtClean="0"/>
          </a:p>
          <a:p>
            <a:endParaRPr lang="it-IT" dirty="0"/>
          </a:p>
        </p:txBody>
      </p:sp>
    </p:spTree>
    <p:extLst>
      <p:ext uri="{BB962C8B-B14F-4D97-AF65-F5344CB8AC3E}">
        <p14:creationId xmlns:p14="http://schemas.microsoft.com/office/powerpoint/2010/main" val="1601578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ADC1C2D-D4FE-E54E-BF47-E796B8D26991}"/>
              </a:ext>
            </a:extLst>
          </p:cNvPr>
          <p:cNvSpPr/>
          <p:nvPr/>
        </p:nvSpPr>
        <p:spPr>
          <a:xfrm>
            <a:off x="346710" y="1240393"/>
            <a:ext cx="11498580" cy="3785652"/>
          </a:xfrm>
          <a:prstGeom prst="rect">
            <a:avLst/>
          </a:prstGeom>
        </p:spPr>
        <p:txBody>
          <a:bodyPr wrap="square">
            <a:spAutoFit/>
          </a:bodyPr>
          <a:lstStyle/>
          <a:p>
            <a:pPr marL="285750" indent="-285750" algn="ctr">
              <a:buFont typeface="Wingdings" pitchFamily="2" charset="2"/>
              <a:buChar char="ü"/>
            </a:pPr>
            <a:r>
              <a:rPr lang="it-IT" b="1" dirty="0">
                <a:solidFill>
                  <a:srgbClr val="000000"/>
                </a:solidFill>
              </a:rPr>
              <a:t>EFFICACY= </a:t>
            </a:r>
            <a:r>
              <a:rPr lang="it-IT" dirty="0">
                <a:solidFill>
                  <a:srgbClr val="000000"/>
                </a:solidFill>
              </a:rPr>
              <a:t>effetti dei trattamenti nelle condizioni ideali di un RCT </a:t>
            </a:r>
          </a:p>
          <a:p>
            <a:pPr algn="ctr"/>
            <a:r>
              <a:rPr lang="it-IT" dirty="0">
                <a:solidFill>
                  <a:srgbClr val="000000"/>
                </a:solidFill>
              </a:rPr>
              <a:t>➪ CONDIZIONI </a:t>
            </a:r>
            <a:r>
              <a:rPr lang="it-IT" u="sng" dirty="0">
                <a:solidFill>
                  <a:srgbClr val="000000"/>
                </a:solidFill>
              </a:rPr>
              <a:t>SPERIMENTALI</a:t>
            </a:r>
            <a:r>
              <a:rPr lang="it-IT" dirty="0">
                <a:solidFill>
                  <a:srgbClr val="000000"/>
                </a:solidFill>
              </a:rPr>
              <a:t> DEGLI RCT</a:t>
            </a:r>
          </a:p>
          <a:p>
            <a:pPr algn="ctr"/>
            <a:r>
              <a:rPr lang="it-IT" sz="1600" i="1" dirty="0">
                <a:solidFill>
                  <a:srgbClr val="000000"/>
                </a:solidFill>
              </a:rPr>
              <a:t>Risponde alla domanda relativo al trattamento “can </a:t>
            </a:r>
            <a:r>
              <a:rPr lang="it-IT" sz="1600" i="1" dirty="0" err="1">
                <a:solidFill>
                  <a:srgbClr val="000000"/>
                </a:solidFill>
              </a:rPr>
              <a:t>it</a:t>
            </a:r>
            <a:r>
              <a:rPr lang="it-IT" sz="1600" i="1" dirty="0">
                <a:solidFill>
                  <a:srgbClr val="000000"/>
                </a:solidFill>
              </a:rPr>
              <a:t> work?”, “ può essere utile?” </a:t>
            </a:r>
          </a:p>
          <a:p>
            <a:pPr algn="ctr"/>
            <a:endParaRPr lang="it-IT" dirty="0">
              <a:solidFill>
                <a:srgbClr val="000000"/>
              </a:solidFill>
            </a:endParaRPr>
          </a:p>
          <a:p>
            <a:pPr algn="ctr"/>
            <a:endParaRPr lang="it-IT" dirty="0">
              <a:solidFill>
                <a:srgbClr val="000000"/>
              </a:solidFill>
            </a:endParaRPr>
          </a:p>
          <a:p>
            <a:pPr marL="285750" indent="-285750" algn="ctr">
              <a:buFont typeface="Wingdings" pitchFamily="2" charset="2"/>
              <a:buChar char="ü"/>
            </a:pPr>
            <a:r>
              <a:rPr lang="it-IT" b="1" dirty="0">
                <a:solidFill>
                  <a:srgbClr val="000000"/>
                </a:solidFill>
              </a:rPr>
              <a:t>EFFECTIVENESS=</a:t>
            </a:r>
            <a:r>
              <a:rPr lang="it-IT" dirty="0">
                <a:solidFill>
                  <a:srgbClr val="000000"/>
                </a:solidFill>
              </a:rPr>
              <a:t> effetti dei trattamenti nelle variabili condizioni condizioni della pratica corrente </a:t>
            </a:r>
          </a:p>
          <a:p>
            <a:pPr algn="ctr"/>
            <a:r>
              <a:rPr lang="it-IT" dirty="0">
                <a:solidFill>
                  <a:srgbClr val="000000"/>
                </a:solidFill>
              </a:rPr>
              <a:t>➪  </a:t>
            </a:r>
            <a:r>
              <a:rPr lang="it-IT" u="sng" dirty="0">
                <a:solidFill>
                  <a:srgbClr val="000000"/>
                </a:solidFill>
              </a:rPr>
              <a:t>PRATICA CORRENTE</a:t>
            </a:r>
          </a:p>
          <a:p>
            <a:pPr algn="ctr"/>
            <a:r>
              <a:rPr lang="it-IT" sz="1600" i="1" dirty="0">
                <a:solidFill>
                  <a:srgbClr val="000000"/>
                </a:solidFill>
              </a:rPr>
              <a:t>Risponde ad una domanda successiva, “</a:t>
            </a:r>
            <a:r>
              <a:rPr lang="it-IT" sz="1600" i="1" dirty="0" err="1">
                <a:solidFill>
                  <a:srgbClr val="000000"/>
                </a:solidFill>
              </a:rPr>
              <a:t>does</a:t>
            </a:r>
            <a:r>
              <a:rPr lang="it-IT" sz="1600" i="1" dirty="0">
                <a:solidFill>
                  <a:srgbClr val="000000"/>
                </a:solidFill>
              </a:rPr>
              <a:t> </a:t>
            </a:r>
            <a:r>
              <a:rPr lang="it-IT" sz="1600" i="1" dirty="0" err="1">
                <a:solidFill>
                  <a:srgbClr val="000000"/>
                </a:solidFill>
              </a:rPr>
              <a:t>it</a:t>
            </a:r>
            <a:r>
              <a:rPr lang="it-IT" sz="1600" i="1" dirty="0">
                <a:solidFill>
                  <a:srgbClr val="000000"/>
                </a:solidFill>
              </a:rPr>
              <a:t> work?”, “è utile”</a:t>
            </a:r>
          </a:p>
          <a:p>
            <a:endParaRPr lang="it-IT" sz="1600" i="1" dirty="0">
              <a:solidFill>
                <a:srgbClr val="000000"/>
              </a:solidFill>
            </a:endParaRPr>
          </a:p>
          <a:p>
            <a:r>
              <a:rPr lang="it-IT" sz="1600" i="1" dirty="0">
                <a:solidFill>
                  <a:srgbClr val="000000"/>
                </a:solidFill>
              </a:rPr>
              <a:t/>
            </a:r>
            <a:br>
              <a:rPr lang="it-IT" sz="1600" i="1" dirty="0">
                <a:solidFill>
                  <a:srgbClr val="000000"/>
                </a:solidFill>
              </a:rPr>
            </a:br>
            <a:endParaRPr lang="it-IT" sz="1600" i="1" dirty="0">
              <a:solidFill>
                <a:srgbClr val="000000"/>
              </a:solidFill>
            </a:endParaRPr>
          </a:p>
          <a:p>
            <a:endParaRPr lang="it-IT" sz="1600" i="1" dirty="0">
              <a:solidFill>
                <a:srgbClr val="000000"/>
              </a:solidFill>
            </a:endParaRPr>
          </a:p>
          <a:p>
            <a:r>
              <a:rPr lang="it-IT" sz="2000" b="1" dirty="0">
                <a:solidFill>
                  <a:srgbClr val="000000"/>
                </a:solidFill>
              </a:rPr>
              <a:t>		SCEGLIERE STUDI IN CUI SIA STATA DIMOSTRATA L’</a:t>
            </a:r>
            <a:r>
              <a:rPr lang="it-IT" sz="2000" b="1" u="sng" dirty="0">
                <a:solidFill>
                  <a:srgbClr val="000000"/>
                </a:solidFill>
              </a:rPr>
              <a:t>EFFECTIVENESS</a:t>
            </a:r>
            <a:r>
              <a:rPr lang="it-IT" sz="2000" b="1" dirty="0">
                <a:solidFill>
                  <a:srgbClr val="000000"/>
                </a:solidFill>
              </a:rPr>
              <a:t>!</a:t>
            </a:r>
          </a:p>
          <a:p>
            <a:r>
              <a:rPr lang="it-IT" sz="1600" dirty="0">
                <a:solidFill>
                  <a:srgbClr val="000000"/>
                </a:solidFill>
              </a:rPr>
              <a:t>				(si evidenziano reazioni avverse non individuabili dagli RCT)</a:t>
            </a:r>
          </a:p>
        </p:txBody>
      </p:sp>
      <p:sp>
        <p:nvSpPr>
          <p:cNvPr id="3" name="Titolo 1">
            <a:extLst>
              <a:ext uri="{FF2B5EF4-FFF2-40B4-BE49-F238E27FC236}">
                <a16:creationId xmlns:a16="http://schemas.microsoft.com/office/drawing/2014/main" id="{E055853F-5F4A-B246-98BA-1C698C345872}"/>
              </a:ext>
            </a:extLst>
          </p:cNvPr>
          <p:cNvSpPr txBox="1">
            <a:spLocks/>
          </p:cNvSpPr>
          <p:nvPr/>
        </p:nvSpPr>
        <p:spPr>
          <a:xfrm>
            <a:off x="2444818" y="309838"/>
            <a:ext cx="6898386" cy="772544"/>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it-IT" sz="3600" dirty="0" smtClean="0">
                <a:solidFill>
                  <a:srgbClr val="000000"/>
                </a:solidFill>
                <a:latin typeface="+mn-lt"/>
              </a:rPr>
              <a:t>EFFICACY </a:t>
            </a:r>
            <a:r>
              <a:rPr lang="it-IT" sz="3600" dirty="0">
                <a:solidFill>
                  <a:srgbClr val="000000"/>
                </a:solidFill>
                <a:latin typeface="+mn-lt"/>
              </a:rPr>
              <a:t>ED EFFECTIVENESS</a:t>
            </a:r>
          </a:p>
        </p:txBody>
      </p:sp>
      <p:pic>
        <p:nvPicPr>
          <p:cNvPr id="4" name="Picture 5">
            <a:extLst>
              <a:ext uri="{FF2B5EF4-FFF2-40B4-BE49-F238E27FC236}">
                <a16:creationId xmlns:a16="http://schemas.microsoft.com/office/drawing/2014/main" id="{A1EC3B07-099F-DB4F-AC17-033CA5F8C43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710" y="1082382"/>
            <a:ext cx="1392237"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4BECABD-332A-314C-86ED-640F9A00EC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43204" y="2955952"/>
            <a:ext cx="1164648" cy="109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239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magine 20">
            <a:extLst>
              <a:ext uri="{FF2B5EF4-FFF2-40B4-BE49-F238E27FC236}">
                <a16:creationId xmlns:a16="http://schemas.microsoft.com/office/drawing/2014/main" id="{A3373BE2-535C-0946-BA53-F70748DEBB6A}"/>
              </a:ext>
            </a:extLst>
          </p:cNvPr>
          <p:cNvPicPr>
            <a:picLocks noChangeAspect="1"/>
          </p:cNvPicPr>
          <p:nvPr/>
        </p:nvPicPr>
        <p:blipFill>
          <a:blip r:embed="rId3">
            <a:alphaModFix/>
            <a:lum bright="70000" contrast="-70000"/>
            <a:extLst>
              <a:ext uri="{BEBA8EAE-BF5A-486C-A8C5-ECC9F3942E4B}">
                <a14:imgProps xmlns:a14="http://schemas.microsoft.com/office/drawing/2010/main">
                  <a14:imgLayer r:embed="rId4">
                    <a14:imgEffect>
                      <a14:colorTemperature colorTemp="1500"/>
                    </a14:imgEffect>
                    <a14:imgEffect>
                      <a14:saturation sat="34000"/>
                    </a14:imgEffect>
                  </a14:imgLayer>
                </a14:imgProps>
              </a:ext>
            </a:extLst>
          </a:blip>
          <a:stretch>
            <a:fillRect/>
          </a:stretch>
        </p:blipFill>
        <p:spPr>
          <a:xfrm>
            <a:off x="0" y="0"/>
            <a:ext cx="12199171" cy="6858000"/>
          </a:xfrm>
          <a:prstGeom prst="rect">
            <a:avLst/>
          </a:prstGeom>
          <a:solidFill>
            <a:srgbClr val="FFFFFF"/>
          </a:solidFill>
          <a:ln>
            <a:solidFill>
              <a:schemeClr val="bg1"/>
            </a:solidFill>
          </a:ln>
        </p:spPr>
      </p:pic>
      <p:graphicFrame>
        <p:nvGraphicFramePr>
          <p:cNvPr id="4" name="Oggetto 1">
            <a:extLst>
              <a:ext uri="{FF2B5EF4-FFF2-40B4-BE49-F238E27FC236}">
                <a16:creationId xmlns:a16="http://schemas.microsoft.com/office/drawing/2014/main" id="{FB1CB64D-2359-5C49-9D63-2767D554F428}"/>
              </a:ext>
            </a:extLst>
          </p:cNvPr>
          <p:cNvGraphicFramePr>
            <a:graphicFrameLocks noChangeAspect="1"/>
          </p:cNvGraphicFramePr>
          <p:nvPr>
            <p:extLst>
              <p:ext uri="{D42A27DB-BD31-4B8C-83A1-F6EECF244321}">
                <p14:modId xmlns:p14="http://schemas.microsoft.com/office/powerpoint/2010/main" val="996881047"/>
              </p:ext>
            </p:extLst>
          </p:nvPr>
        </p:nvGraphicFramePr>
        <p:xfrm>
          <a:off x="3385852" y="5411607"/>
          <a:ext cx="6792911" cy="1438692"/>
        </p:xfrm>
        <a:graphic>
          <a:graphicData uri="http://schemas.openxmlformats.org/drawingml/2006/chart">
            <c:chart xmlns:c="http://schemas.openxmlformats.org/drawingml/2006/chart" xmlns:r="http://schemas.openxmlformats.org/officeDocument/2006/relationships" r:id="rId5"/>
          </a:graphicData>
        </a:graphic>
      </p:graphicFrame>
      <p:sp>
        <p:nvSpPr>
          <p:cNvPr id="95235" name="Figura a mano libera 2">
            <a:extLst>
              <a:ext uri="{FF2B5EF4-FFF2-40B4-BE49-F238E27FC236}">
                <a16:creationId xmlns:a16="http://schemas.microsoft.com/office/drawing/2014/main" id="{0A61EECE-6CD3-DE44-8291-E2C7AA65E65B}"/>
              </a:ext>
            </a:extLst>
          </p:cNvPr>
          <p:cNvSpPr>
            <a:spLocks/>
          </p:cNvSpPr>
          <p:nvPr/>
        </p:nvSpPr>
        <p:spPr bwMode="auto">
          <a:xfrm>
            <a:off x="7248526" y="549275"/>
            <a:ext cx="3273980" cy="686558"/>
          </a:xfrm>
          <a:custGeom>
            <a:avLst/>
            <a:gdLst>
              <a:gd name="T0" fmla="*/ 221827185 w 21600"/>
              <a:gd name="T1" fmla="*/ 0 h 21600"/>
              <a:gd name="T2" fmla="*/ 443654226 w 21600"/>
              <a:gd name="T3" fmla="*/ 5862676 h 21600"/>
              <a:gd name="T4" fmla="*/ 221827185 w 21600"/>
              <a:gd name="T5" fmla="*/ 11725352 h 21600"/>
              <a:gd name="T6" fmla="*/ 0 w 21600"/>
              <a:gd name="T7" fmla="*/ 586267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accent1">
              <a:alpha val="80000"/>
            </a:schemeClr>
          </a:solidFill>
          <a:ln w="9363" cap="sq">
            <a:solidFill>
              <a:schemeClr val="bg1"/>
            </a:solidFill>
            <a:miter lim="800000"/>
            <a:headEnd/>
            <a:tailEnd/>
          </a:ln>
        </p:spPr>
        <p:txBody>
          <a:bodyPr wrap="none" lIns="90004" tIns="46798" rIns="90004" bIns="46798"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a:r>
              <a:rPr lang="it-IT" altLang="it-IT" sz="2000" b="1" dirty="0">
                <a:latin typeface="+mn-lt"/>
                <a:ea typeface="MS Gothic" panose="020B0609070205080204" pitchFamily="49" charset="-128"/>
              </a:rPr>
              <a:t>EFFICACY </a:t>
            </a:r>
            <a:r>
              <a:rPr lang="it-IT" altLang="it-IT" sz="2000" dirty="0">
                <a:latin typeface="+mn-lt"/>
                <a:ea typeface="MS Gothic" panose="020B0609070205080204" pitchFamily="49" charset="-128"/>
              </a:rPr>
              <a:t>– Esiti ideali</a:t>
            </a:r>
          </a:p>
        </p:txBody>
      </p:sp>
      <p:sp>
        <p:nvSpPr>
          <p:cNvPr id="95236" name="Figura a mano libera 3">
            <a:extLst>
              <a:ext uri="{FF2B5EF4-FFF2-40B4-BE49-F238E27FC236}">
                <a16:creationId xmlns:a16="http://schemas.microsoft.com/office/drawing/2014/main" id="{51334074-AE50-3C4B-9FA0-0132939A3F8C}"/>
              </a:ext>
            </a:extLst>
          </p:cNvPr>
          <p:cNvSpPr>
            <a:spLocks/>
          </p:cNvSpPr>
          <p:nvPr/>
        </p:nvSpPr>
        <p:spPr bwMode="auto">
          <a:xfrm>
            <a:off x="1976569" y="5672827"/>
            <a:ext cx="3030785" cy="916253"/>
          </a:xfrm>
          <a:custGeom>
            <a:avLst/>
            <a:gdLst>
              <a:gd name="T0" fmla="*/ 276208067 w 21600"/>
              <a:gd name="T1" fmla="*/ 0 h 21600"/>
              <a:gd name="T2" fmla="*/ 552416133 w 21600"/>
              <a:gd name="T3" fmla="*/ 7688256 h 21600"/>
              <a:gd name="T4" fmla="*/ 276208067 w 21600"/>
              <a:gd name="T5" fmla="*/ 15376484 h 21600"/>
              <a:gd name="T6" fmla="*/ 0 w 21600"/>
              <a:gd name="T7" fmla="*/ 768825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accent1">
              <a:lumMod val="20000"/>
              <a:lumOff val="80000"/>
              <a:alpha val="25000"/>
            </a:schemeClr>
          </a:solidFill>
          <a:ln w="9363" cap="sq">
            <a:solidFill>
              <a:schemeClr val="bg1"/>
            </a:solidFill>
            <a:miter lim="800000"/>
            <a:headEnd/>
            <a:tailEnd/>
          </a:ln>
        </p:spPr>
        <p:txBody>
          <a:bodyPr wrap="none" lIns="90004" tIns="46798" rIns="90004" bIns="46798"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a:r>
              <a:rPr lang="it-IT" altLang="it-IT" sz="2000">
                <a:latin typeface="+mn-lt"/>
                <a:ea typeface="MS Gothic" panose="020B0609070205080204" pitchFamily="49" charset="-128"/>
              </a:rPr>
              <a:t>Esiti reali - </a:t>
            </a:r>
            <a:r>
              <a:rPr lang="it-IT" altLang="it-IT" sz="2000" b="1">
                <a:latin typeface="+mn-lt"/>
                <a:ea typeface="MS Gothic" panose="020B0609070205080204" pitchFamily="49" charset="-128"/>
              </a:rPr>
              <a:t>EFFECTIVENESS</a:t>
            </a:r>
          </a:p>
        </p:txBody>
      </p:sp>
      <p:sp>
        <p:nvSpPr>
          <p:cNvPr id="95237" name="Figura a mano libera 4">
            <a:extLst>
              <a:ext uri="{FF2B5EF4-FFF2-40B4-BE49-F238E27FC236}">
                <a16:creationId xmlns:a16="http://schemas.microsoft.com/office/drawing/2014/main" id="{9AF0F86B-FEF4-6342-A0EC-85BB113274B9}"/>
              </a:ext>
            </a:extLst>
          </p:cNvPr>
          <p:cNvSpPr>
            <a:spLocks/>
          </p:cNvSpPr>
          <p:nvPr/>
        </p:nvSpPr>
        <p:spPr bwMode="auto">
          <a:xfrm>
            <a:off x="3560894" y="3728139"/>
            <a:ext cx="3600451" cy="686558"/>
          </a:xfrm>
          <a:custGeom>
            <a:avLst/>
            <a:gdLst>
              <a:gd name="T0" fmla="*/ 389850360 w 21600"/>
              <a:gd name="T1" fmla="*/ 0 h 21600"/>
              <a:gd name="T2" fmla="*/ 779700720 w 21600"/>
              <a:gd name="T3" fmla="*/ 4314422 h 21600"/>
              <a:gd name="T4" fmla="*/ 389850360 w 21600"/>
              <a:gd name="T5" fmla="*/ 8628843 h 21600"/>
              <a:gd name="T6" fmla="*/ 0 w 21600"/>
              <a:gd name="T7" fmla="*/ 431442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accent1">
              <a:lumMod val="40000"/>
              <a:lumOff val="60000"/>
            </a:schemeClr>
          </a:solidFill>
          <a:ln w="9363" cap="sq">
            <a:solidFill>
              <a:schemeClr val="bg1"/>
            </a:solidFill>
            <a:miter lim="800000"/>
            <a:headEnd/>
            <a:tailEnd/>
          </a:ln>
        </p:spPr>
        <p:txBody>
          <a:bodyPr wrap="none" lIns="90004" tIns="46798" rIns="90004" bIns="46798"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a:r>
              <a:rPr lang="it-IT" altLang="it-IT" sz="2000">
                <a:latin typeface="+mn-lt"/>
                <a:ea typeface="MS Gothic" panose="020B0609070205080204" pitchFamily="49" charset="-128"/>
              </a:rPr>
              <a:t>Aderenza e persistenza</a:t>
            </a:r>
          </a:p>
        </p:txBody>
      </p:sp>
      <p:sp>
        <p:nvSpPr>
          <p:cNvPr id="95238" name="Figura a mano libera 5">
            <a:extLst>
              <a:ext uri="{FF2B5EF4-FFF2-40B4-BE49-F238E27FC236}">
                <a16:creationId xmlns:a16="http://schemas.microsoft.com/office/drawing/2014/main" id="{5D6F3984-0999-4249-B9C1-3A9EE9D7E34F}"/>
              </a:ext>
            </a:extLst>
          </p:cNvPr>
          <p:cNvSpPr>
            <a:spLocks/>
          </p:cNvSpPr>
          <p:nvPr/>
        </p:nvSpPr>
        <p:spPr bwMode="auto">
          <a:xfrm>
            <a:off x="4711834" y="2720076"/>
            <a:ext cx="3600450" cy="686558"/>
          </a:xfrm>
          <a:custGeom>
            <a:avLst/>
            <a:gdLst>
              <a:gd name="T0" fmla="*/ 389816448 w 21600"/>
              <a:gd name="T1" fmla="*/ 0 h 21600"/>
              <a:gd name="T2" fmla="*/ 779632895 w 21600"/>
              <a:gd name="T3" fmla="*/ 4314422 h 21600"/>
              <a:gd name="T4" fmla="*/ 389816448 w 21600"/>
              <a:gd name="T5" fmla="*/ 8628843 h 21600"/>
              <a:gd name="T6" fmla="*/ 0 w 21600"/>
              <a:gd name="T7" fmla="*/ 431442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accent1">
              <a:lumMod val="60000"/>
              <a:lumOff val="40000"/>
            </a:schemeClr>
          </a:solidFill>
          <a:ln w="9363" cap="sq">
            <a:solidFill>
              <a:schemeClr val="bg1"/>
            </a:solidFill>
            <a:miter lim="800000"/>
            <a:headEnd/>
            <a:tailEnd/>
          </a:ln>
        </p:spPr>
        <p:txBody>
          <a:bodyPr wrap="none" lIns="90004" tIns="46798" rIns="90004" bIns="46798"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a:r>
              <a:rPr lang="it-IT" altLang="it-IT" sz="2000" dirty="0">
                <a:latin typeface="+mn-lt"/>
                <a:ea typeface="MS Gothic" panose="020B0609070205080204" pitchFamily="49" charset="-128"/>
              </a:rPr>
              <a:t>Appropriatezza prescrittiva</a:t>
            </a:r>
          </a:p>
        </p:txBody>
      </p:sp>
      <p:sp>
        <p:nvSpPr>
          <p:cNvPr id="95239" name="Figura a mano libera 6">
            <a:extLst>
              <a:ext uri="{FF2B5EF4-FFF2-40B4-BE49-F238E27FC236}">
                <a16:creationId xmlns:a16="http://schemas.microsoft.com/office/drawing/2014/main" id="{5F6B9143-D2A0-8346-AFF9-6FEFB1031265}"/>
              </a:ext>
            </a:extLst>
          </p:cNvPr>
          <p:cNvSpPr>
            <a:spLocks/>
          </p:cNvSpPr>
          <p:nvPr/>
        </p:nvSpPr>
        <p:spPr bwMode="auto">
          <a:xfrm>
            <a:off x="5577019" y="1712014"/>
            <a:ext cx="3600451" cy="686558"/>
          </a:xfrm>
          <a:custGeom>
            <a:avLst/>
            <a:gdLst>
              <a:gd name="T0" fmla="*/ 389816543 w 21600"/>
              <a:gd name="T1" fmla="*/ 0 h 21600"/>
              <a:gd name="T2" fmla="*/ 779633085 w 21600"/>
              <a:gd name="T3" fmla="*/ 4314422 h 21600"/>
              <a:gd name="T4" fmla="*/ 389816543 w 21600"/>
              <a:gd name="T5" fmla="*/ 8628843 h 21600"/>
              <a:gd name="T6" fmla="*/ 0 w 21600"/>
              <a:gd name="T7" fmla="*/ 4314422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accent1">
              <a:alpha val="68000"/>
            </a:schemeClr>
          </a:solidFill>
          <a:ln w="9363" cap="sq">
            <a:solidFill>
              <a:schemeClr val="bg1"/>
            </a:solidFill>
            <a:miter lim="800000"/>
            <a:headEnd/>
            <a:tailEnd/>
          </a:ln>
        </p:spPr>
        <p:txBody>
          <a:bodyPr wrap="none" lIns="90004" tIns="46798" rIns="90004" bIns="46798"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a:r>
              <a:rPr lang="it-IT" altLang="it-IT" sz="2000" dirty="0">
                <a:latin typeface="+mn-lt"/>
                <a:ea typeface="MS Gothic" panose="020B0609070205080204" pitchFamily="49" charset="-128"/>
              </a:rPr>
              <a:t>Popolazione estesa*</a:t>
            </a:r>
          </a:p>
        </p:txBody>
      </p:sp>
      <p:graphicFrame>
        <p:nvGraphicFramePr>
          <p:cNvPr id="3" name="Oggetto 8">
            <a:extLst>
              <a:ext uri="{FF2B5EF4-FFF2-40B4-BE49-F238E27FC236}">
                <a16:creationId xmlns:a16="http://schemas.microsoft.com/office/drawing/2014/main" id="{89BDAF14-477F-A943-A050-D657E32BA769}"/>
              </a:ext>
            </a:extLst>
          </p:cNvPr>
          <p:cNvGraphicFramePr>
            <a:graphicFrameLocks noChangeAspect="1"/>
          </p:cNvGraphicFramePr>
          <p:nvPr>
            <p:extLst>
              <p:ext uri="{D42A27DB-BD31-4B8C-83A1-F6EECF244321}">
                <p14:modId xmlns:p14="http://schemas.microsoft.com/office/powerpoint/2010/main" val="2641453701"/>
              </p:ext>
            </p:extLst>
          </p:nvPr>
        </p:nvGraphicFramePr>
        <p:xfrm>
          <a:off x="3676407" y="117017"/>
          <a:ext cx="4739051" cy="1531665"/>
        </p:xfrm>
        <a:graphic>
          <a:graphicData uri="http://schemas.openxmlformats.org/drawingml/2006/chart">
            <c:chart xmlns:c="http://schemas.openxmlformats.org/drawingml/2006/chart" xmlns:r="http://schemas.openxmlformats.org/officeDocument/2006/relationships" r:id="rId6"/>
          </a:graphicData>
        </a:graphic>
      </p:graphicFrame>
      <p:sp>
        <p:nvSpPr>
          <p:cNvPr id="95240" name="Figura a mano libera 7">
            <a:extLst>
              <a:ext uri="{FF2B5EF4-FFF2-40B4-BE49-F238E27FC236}">
                <a16:creationId xmlns:a16="http://schemas.microsoft.com/office/drawing/2014/main" id="{DFD3A610-80A5-174C-A284-CC713F22C8AD}"/>
              </a:ext>
            </a:extLst>
          </p:cNvPr>
          <p:cNvSpPr>
            <a:spLocks/>
          </p:cNvSpPr>
          <p:nvPr/>
        </p:nvSpPr>
        <p:spPr bwMode="auto">
          <a:xfrm>
            <a:off x="2479809" y="4736201"/>
            <a:ext cx="3600450" cy="686558"/>
          </a:xfrm>
          <a:custGeom>
            <a:avLst/>
            <a:gdLst>
              <a:gd name="T0" fmla="*/ 389850265 w 21600"/>
              <a:gd name="T1" fmla="*/ 0 h 21600"/>
              <a:gd name="T2" fmla="*/ 779700530 w 21600"/>
              <a:gd name="T3" fmla="*/ 4318000 h 21600"/>
              <a:gd name="T4" fmla="*/ 389850265 w 21600"/>
              <a:gd name="T5" fmla="*/ 8635980 h 21600"/>
              <a:gd name="T6" fmla="*/ 0 w 21600"/>
              <a:gd name="T7" fmla="*/ 43180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accent1">
              <a:lumMod val="20000"/>
              <a:lumOff val="80000"/>
            </a:schemeClr>
          </a:solidFill>
          <a:ln w="9363" cap="sq">
            <a:solidFill>
              <a:schemeClr val="bg1"/>
            </a:solidFill>
            <a:miter lim="800000"/>
            <a:headEnd/>
            <a:tailEnd/>
          </a:ln>
        </p:spPr>
        <p:txBody>
          <a:bodyPr wrap="none" lIns="90004" tIns="46798" rIns="90004" bIns="46798"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a:r>
              <a:rPr lang="it-IT" altLang="it-IT" sz="2000">
                <a:latin typeface="+mn-lt"/>
                <a:ea typeface="MS Gothic" panose="020B0609070205080204" pitchFamily="49" charset="-128"/>
              </a:rPr>
              <a:t>Errori di somministrazione</a:t>
            </a:r>
          </a:p>
        </p:txBody>
      </p:sp>
      <p:sp>
        <p:nvSpPr>
          <p:cNvPr id="95242" name="Connettore diritto 9">
            <a:extLst>
              <a:ext uri="{FF2B5EF4-FFF2-40B4-BE49-F238E27FC236}">
                <a16:creationId xmlns:a16="http://schemas.microsoft.com/office/drawing/2014/main" id="{5FA975CA-66F9-6349-B669-27B1F7051EFD}"/>
              </a:ext>
            </a:extLst>
          </p:cNvPr>
          <p:cNvSpPr>
            <a:spLocks/>
          </p:cNvSpPr>
          <p:nvPr/>
        </p:nvSpPr>
        <p:spPr bwMode="auto">
          <a:xfrm flipH="1">
            <a:off x="8269425" y="1328325"/>
            <a:ext cx="360363" cy="287338"/>
          </a:xfrm>
          <a:custGeom>
            <a:avLst/>
            <a:gdLst>
              <a:gd name="T0" fmla="*/ 180182 w 360355"/>
              <a:gd name="T1" fmla="*/ 0 h 287642"/>
              <a:gd name="T2" fmla="*/ 360363 w 360355"/>
              <a:gd name="T3" fmla="*/ 143669 h 287642"/>
              <a:gd name="T4" fmla="*/ 180182 w 360355"/>
              <a:gd name="T5" fmla="*/ 287338 h 287642"/>
              <a:gd name="T6" fmla="*/ 0 w 360355"/>
              <a:gd name="T7" fmla="*/ 143669 h 287642"/>
              <a:gd name="T8" fmla="*/ 0 w 360355"/>
              <a:gd name="T9" fmla="*/ 0 h 287642"/>
              <a:gd name="T10" fmla="*/ 360363 w 360355"/>
              <a:gd name="T11" fmla="*/ 287338 h 287642"/>
              <a:gd name="T12" fmla="*/ 17694720 60000 65536"/>
              <a:gd name="T13" fmla="*/ 0 60000 65536"/>
              <a:gd name="T14" fmla="*/ 5898240 60000 65536"/>
              <a:gd name="T15" fmla="*/ 11796480 60000 65536"/>
              <a:gd name="T16" fmla="*/ 5898240 60000 65536"/>
              <a:gd name="T17" fmla="*/ 17694720 60000 65536"/>
              <a:gd name="T18" fmla="*/ 0 w 360355"/>
              <a:gd name="T19" fmla="*/ 0 h 287642"/>
              <a:gd name="T20" fmla="*/ 360355 w 360355"/>
              <a:gd name="T21" fmla="*/ 287642 h 287642"/>
            </a:gdLst>
            <a:ahLst/>
            <a:cxnLst>
              <a:cxn ang="T12">
                <a:pos x="T0" y="T1"/>
              </a:cxn>
              <a:cxn ang="T13">
                <a:pos x="T2" y="T3"/>
              </a:cxn>
              <a:cxn ang="T14">
                <a:pos x="T4" y="T5"/>
              </a:cxn>
              <a:cxn ang="T15">
                <a:pos x="T6" y="T7"/>
              </a:cxn>
              <a:cxn ang="T16">
                <a:pos x="T8" y="T9"/>
              </a:cxn>
              <a:cxn ang="T17">
                <a:pos x="T10" y="T11"/>
              </a:cxn>
            </a:cxnLst>
            <a:rect l="T18" t="T19" r="T20" b="T21"/>
            <a:pathLst>
              <a:path w="360355" h="287642">
                <a:moveTo>
                  <a:pt x="0" y="0"/>
                </a:moveTo>
                <a:lnTo>
                  <a:pt x="360355" y="287642"/>
                </a:lnTo>
              </a:path>
            </a:pathLst>
          </a:custGeom>
          <a:noFill/>
          <a:ln w="28437" cap="sq">
            <a:solidFill>
              <a:schemeClr val="tx1"/>
            </a:solidFill>
            <a:prstDash val="solid"/>
            <a:miter lim="800000"/>
            <a:headEnd/>
            <a:tailEnd type="arrow" w="med" len="med"/>
          </a:ln>
          <a:extLst>
            <a:ext uri="{909E8E84-426E-40DD-AFC4-6F175D3DCCD1}">
              <a14:hiddenFill xmlns:a14="http://schemas.microsoft.com/office/drawing/2010/main">
                <a:solidFill>
                  <a:srgbClr val="FFFFFF"/>
                </a:solidFill>
              </a14:hiddenFill>
            </a:ext>
          </a:extLst>
        </p:spPr>
        <p:txBody>
          <a:bodyPr lIns="90004" tIns="46798" rIns="90004" bIns="46798"/>
          <a:lstStyle/>
          <a:p>
            <a:endParaRPr lang="it-IT" dirty="0"/>
          </a:p>
        </p:txBody>
      </p:sp>
      <p:sp>
        <p:nvSpPr>
          <p:cNvPr id="95246" name="Figura a mano libera 13">
            <a:extLst>
              <a:ext uri="{FF2B5EF4-FFF2-40B4-BE49-F238E27FC236}">
                <a16:creationId xmlns:a16="http://schemas.microsoft.com/office/drawing/2014/main" id="{1176FD0B-2D46-6348-9EC4-9CFDD3A61E7F}"/>
              </a:ext>
            </a:extLst>
          </p:cNvPr>
          <p:cNvSpPr>
            <a:spLocks/>
          </p:cNvSpPr>
          <p:nvPr/>
        </p:nvSpPr>
        <p:spPr bwMode="auto">
          <a:xfrm rot="10799991">
            <a:off x="9625013" y="1565259"/>
            <a:ext cx="577850" cy="371509"/>
          </a:xfrm>
          <a:custGeom>
            <a:avLst/>
            <a:gdLst>
              <a:gd name="T0" fmla="*/ 7728744 w 21600"/>
              <a:gd name="T1" fmla="*/ 0 h 21600"/>
              <a:gd name="T2" fmla="*/ 15457487 w 21600"/>
              <a:gd name="T3" fmla="*/ 36225427 h 21600"/>
              <a:gd name="T4" fmla="*/ 7728744 w 21600"/>
              <a:gd name="T5" fmla="*/ 72450796 h 21600"/>
              <a:gd name="T6" fmla="*/ 0 w 21600"/>
              <a:gd name="T7" fmla="*/ 3622542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12160"/>
                </a:lnTo>
                <a:cubicBezTo>
                  <a:pt x="0" y="7045"/>
                  <a:pt x="5563" y="2900"/>
                  <a:pt x="12426" y="2900"/>
                </a:cubicBezTo>
                <a:lnTo>
                  <a:pt x="15100" y="2900"/>
                </a:lnTo>
                <a:lnTo>
                  <a:pt x="15100" y="0"/>
                </a:lnTo>
                <a:lnTo>
                  <a:pt x="21600" y="6079"/>
                </a:lnTo>
                <a:lnTo>
                  <a:pt x="15100" y="12158"/>
                </a:lnTo>
                <a:lnTo>
                  <a:pt x="15100" y="9258"/>
                </a:lnTo>
                <a:lnTo>
                  <a:pt x="12427" y="9258"/>
                </a:lnTo>
                <a:cubicBezTo>
                  <a:pt x="9075" y="9258"/>
                  <a:pt x="6358" y="10557"/>
                  <a:pt x="6358" y="12160"/>
                </a:cubicBezTo>
                <a:lnTo>
                  <a:pt x="6358" y="21600"/>
                </a:lnTo>
                <a:lnTo>
                  <a:pt x="0" y="21600"/>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90004" tIns="46798" rIns="90004" bIns="46798" anchor="ctr">
            <a:spAutoFit/>
          </a:bodyPr>
          <a:lstStyle/>
          <a:p>
            <a:endParaRPr lang="it-IT"/>
          </a:p>
        </p:txBody>
      </p:sp>
      <p:sp>
        <p:nvSpPr>
          <p:cNvPr id="95247" name="Figura a mano libera 14">
            <a:extLst>
              <a:ext uri="{FF2B5EF4-FFF2-40B4-BE49-F238E27FC236}">
                <a16:creationId xmlns:a16="http://schemas.microsoft.com/office/drawing/2014/main" id="{A236E0A0-071A-704F-9962-F9D31F1AA8A2}"/>
              </a:ext>
            </a:extLst>
          </p:cNvPr>
          <p:cNvSpPr>
            <a:spLocks/>
          </p:cNvSpPr>
          <p:nvPr/>
        </p:nvSpPr>
        <p:spPr bwMode="auto">
          <a:xfrm rot="10799991">
            <a:off x="8759826" y="2594753"/>
            <a:ext cx="576263" cy="371509"/>
          </a:xfrm>
          <a:custGeom>
            <a:avLst/>
            <a:gdLst>
              <a:gd name="T0" fmla="*/ 7683480 w 21600"/>
              <a:gd name="T1" fmla="*/ 0 h 21600"/>
              <a:gd name="T2" fmla="*/ 15366960 w 21600"/>
              <a:gd name="T3" fmla="*/ 23521423 h 21600"/>
              <a:gd name="T4" fmla="*/ 7683480 w 21600"/>
              <a:gd name="T5" fmla="*/ 47042800 h 21600"/>
              <a:gd name="T6" fmla="*/ 0 w 21600"/>
              <a:gd name="T7" fmla="*/ 23521423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12160"/>
                </a:lnTo>
                <a:cubicBezTo>
                  <a:pt x="0" y="7045"/>
                  <a:pt x="5563" y="2900"/>
                  <a:pt x="12426" y="2900"/>
                </a:cubicBezTo>
                <a:lnTo>
                  <a:pt x="15100" y="2900"/>
                </a:lnTo>
                <a:lnTo>
                  <a:pt x="15100" y="0"/>
                </a:lnTo>
                <a:lnTo>
                  <a:pt x="21600" y="6079"/>
                </a:lnTo>
                <a:lnTo>
                  <a:pt x="15100" y="12158"/>
                </a:lnTo>
                <a:lnTo>
                  <a:pt x="15100" y="9258"/>
                </a:lnTo>
                <a:lnTo>
                  <a:pt x="12427" y="9258"/>
                </a:lnTo>
                <a:cubicBezTo>
                  <a:pt x="9075" y="9258"/>
                  <a:pt x="6358" y="10557"/>
                  <a:pt x="6358" y="12160"/>
                </a:cubicBezTo>
                <a:lnTo>
                  <a:pt x="6358" y="21600"/>
                </a:lnTo>
                <a:lnTo>
                  <a:pt x="0" y="21600"/>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90004" tIns="46798" rIns="90004" bIns="46798" anchor="ctr">
            <a:spAutoFit/>
          </a:bodyPr>
          <a:lstStyle/>
          <a:p>
            <a:endParaRPr lang="it-IT"/>
          </a:p>
        </p:txBody>
      </p:sp>
      <p:sp>
        <p:nvSpPr>
          <p:cNvPr id="95248" name="Figura a mano libera 15">
            <a:extLst>
              <a:ext uri="{FF2B5EF4-FFF2-40B4-BE49-F238E27FC236}">
                <a16:creationId xmlns:a16="http://schemas.microsoft.com/office/drawing/2014/main" id="{43D4D785-46C0-0B44-8741-128905FD0C57}"/>
              </a:ext>
            </a:extLst>
          </p:cNvPr>
          <p:cNvSpPr>
            <a:spLocks/>
          </p:cNvSpPr>
          <p:nvPr/>
        </p:nvSpPr>
        <p:spPr bwMode="auto">
          <a:xfrm rot="10799991">
            <a:off x="7608888" y="3602815"/>
            <a:ext cx="576262" cy="371509"/>
          </a:xfrm>
          <a:custGeom>
            <a:avLst/>
            <a:gdLst>
              <a:gd name="T0" fmla="*/ 7688242 w 21600"/>
              <a:gd name="T1" fmla="*/ 0 h 21600"/>
              <a:gd name="T2" fmla="*/ 15376458 w 21600"/>
              <a:gd name="T3" fmla="*/ 23521400 h 21600"/>
              <a:gd name="T4" fmla="*/ 7688242 w 21600"/>
              <a:gd name="T5" fmla="*/ 47042753 h 21600"/>
              <a:gd name="T6" fmla="*/ 0 w 21600"/>
              <a:gd name="T7" fmla="*/ 23521400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12160"/>
                </a:lnTo>
                <a:cubicBezTo>
                  <a:pt x="0" y="7045"/>
                  <a:pt x="5563" y="2900"/>
                  <a:pt x="12426" y="2900"/>
                </a:cubicBezTo>
                <a:lnTo>
                  <a:pt x="15100" y="2900"/>
                </a:lnTo>
                <a:lnTo>
                  <a:pt x="15100" y="0"/>
                </a:lnTo>
                <a:lnTo>
                  <a:pt x="21600" y="6079"/>
                </a:lnTo>
                <a:lnTo>
                  <a:pt x="15100" y="12158"/>
                </a:lnTo>
                <a:lnTo>
                  <a:pt x="15100" y="9258"/>
                </a:lnTo>
                <a:lnTo>
                  <a:pt x="12427" y="9258"/>
                </a:lnTo>
                <a:cubicBezTo>
                  <a:pt x="9075" y="9258"/>
                  <a:pt x="6358" y="10557"/>
                  <a:pt x="6358" y="12160"/>
                </a:cubicBezTo>
                <a:lnTo>
                  <a:pt x="6358" y="21600"/>
                </a:lnTo>
                <a:lnTo>
                  <a:pt x="0" y="21600"/>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90004" tIns="46798" rIns="90004" bIns="46798" anchor="ctr">
            <a:spAutoFit/>
          </a:bodyPr>
          <a:lstStyle/>
          <a:p>
            <a:endParaRPr lang="it-IT"/>
          </a:p>
        </p:txBody>
      </p:sp>
      <p:sp>
        <p:nvSpPr>
          <p:cNvPr id="95250" name="Figura a mano libera 17">
            <a:extLst>
              <a:ext uri="{FF2B5EF4-FFF2-40B4-BE49-F238E27FC236}">
                <a16:creationId xmlns:a16="http://schemas.microsoft.com/office/drawing/2014/main" id="{79D7D28D-00F1-8642-8A0D-998A1677D8C2}"/>
              </a:ext>
            </a:extLst>
          </p:cNvPr>
          <p:cNvSpPr>
            <a:spLocks/>
          </p:cNvSpPr>
          <p:nvPr/>
        </p:nvSpPr>
        <p:spPr bwMode="auto">
          <a:xfrm rot="10799991">
            <a:off x="6527801" y="4610878"/>
            <a:ext cx="576263" cy="371509"/>
          </a:xfrm>
          <a:custGeom>
            <a:avLst/>
            <a:gdLst>
              <a:gd name="T0" fmla="*/ 7688256 w 21600"/>
              <a:gd name="T1" fmla="*/ 0 h 21600"/>
              <a:gd name="T2" fmla="*/ 15376484 w 21600"/>
              <a:gd name="T3" fmla="*/ 23521423 h 21600"/>
              <a:gd name="T4" fmla="*/ 7688256 w 21600"/>
              <a:gd name="T5" fmla="*/ 47042800 h 21600"/>
              <a:gd name="T6" fmla="*/ 0 w 21600"/>
              <a:gd name="T7" fmla="*/ 23521423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12160"/>
                </a:lnTo>
                <a:cubicBezTo>
                  <a:pt x="0" y="7045"/>
                  <a:pt x="5563" y="2900"/>
                  <a:pt x="12426" y="2900"/>
                </a:cubicBezTo>
                <a:lnTo>
                  <a:pt x="15100" y="2900"/>
                </a:lnTo>
                <a:lnTo>
                  <a:pt x="15100" y="0"/>
                </a:lnTo>
                <a:lnTo>
                  <a:pt x="21600" y="6079"/>
                </a:lnTo>
                <a:lnTo>
                  <a:pt x="15100" y="12158"/>
                </a:lnTo>
                <a:lnTo>
                  <a:pt x="15100" y="9258"/>
                </a:lnTo>
                <a:lnTo>
                  <a:pt x="12427" y="9258"/>
                </a:lnTo>
                <a:cubicBezTo>
                  <a:pt x="9075" y="9258"/>
                  <a:pt x="6358" y="10557"/>
                  <a:pt x="6358" y="12160"/>
                </a:cubicBezTo>
                <a:lnTo>
                  <a:pt x="6358" y="21600"/>
                </a:lnTo>
                <a:lnTo>
                  <a:pt x="0" y="21600"/>
                </a:lnTo>
                <a:close/>
              </a:path>
            </a:pathLst>
          </a:custGeom>
          <a:solidFill>
            <a:srgbClr val="FFFFFF"/>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90004" tIns="46798" rIns="90004" bIns="46798" anchor="ctr">
            <a:spAutoFit/>
          </a:bodyPr>
          <a:lstStyle/>
          <a:p>
            <a:endParaRPr lang="it-IT"/>
          </a:p>
        </p:txBody>
      </p:sp>
      <p:sp>
        <p:nvSpPr>
          <p:cNvPr id="23" name="Connettore diritto 9">
            <a:extLst>
              <a:ext uri="{FF2B5EF4-FFF2-40B4-BE49-F238E27FC236}">
                <a16:creationId xmlns:a16="http://schemas.microsoft.com/office/drawing/2014/main" id="{D00A5C28-2745-2F4A-9F3A-66F10D1952F0}"/>
              </a:ext>
            </a:extLst>
          </p:cNvPr>
          <p:cNvSpPr>
            <a:spLocks/>
          </p:cNvSpPr>
          <p:nvPr/>
        </p:nvSpPr>
        <p:spPr bwMode="auto">
          <a:xfrm flipH="1">
            <a:off x="7161345" y="2398571"/>
            <a:ext cx="360363" cy="287338"/>
          </a:xfrm>
          <a:custGeom>
            <a:avLst/>
            <a:gdLst>
              <a:gd name="T0" fmla="*/ 180182 w 360355"/>
              <a:gd name="T1" fmla="*/ 0 h 287642"/>
              <a:gd name="T2" fmla="*/ 360363 w 360355"/>
              <a:gd name="T3" fmla="*/ 143669 h 287642"/>
              <a:gd name="T4" fmla="*/ 180182 w 360355"/>
              <a:gd name="T5" fmla="*/ 287338 h 287642"/>
              <a:gd name="T6" fmla="*/ 0 w 360355"/>
              <a:gd name="T7" fmla="*/ 143669 h 287642"/>
              <a:gd name="T8" fmla="*/ 0 w 360355"/>
              <a:gd name="T9" fmla="*/ 0 h 287642"/>
              <a:gd name="T10" fmla="*/ 360363 w 360355"/>
              <a:gd name="T11" fmla="*/ 287338 h 287642"/>
              <a:gd name="T12" fmla="*/ 17694720 60000 65536"/>
              <a:gd name="T13" fmla="*/ 0 60000 65536"/>
              <a:gd name="T14" fmla="*/ 5898240 60000 65536"/>
              <a:gd name="T15" fmla="*/ 11796480 60000 65536"/>
              <a:gd name="T16" fmla="*/ 5898240 60000 65536"/>
              <a:gd name="T17" fmla="*/ 17694720 60000 65536"/>
              <a:gd name="T18" fmla="*/ 0 w 360355"/>
              <a:gd name="T19" fmla="*/ 0 h 287642"/>
              <a:gd name="T20" fmla="*/ 360355 w 360355"/>
              <a:gd name="T21" fmla="*/ 287642 h 287642"/>
            </a:gdLst>
            <a:ahLst/>
            <a:cxnLst>
              <a:cxn ang="T12">
                <a:pos x="T0" y="T1"/>
              </a:cxn>
              <a:cxn ang="T13">
                <a:pos x="T2" y="T3"/>
              </a:cxn>
              <a:cxn ang="T14">
                <a:pos x="T4" y="T5"/>
              </a:cxn>
              <a:cxn ang="T15">
                <a:pos x="T6" y="T7"/>
              </a:cxn>
              <a:cxn ang="T16">
                <a:pos x="T8" y="T9"/>
              </a:cxn>
              <a:cxn ang="T17">
                <a:pos x="T10" y="T11"/>
              </a:cxn>
            </a:cxnLst>
            <a:rect l="T18" t="T19" r="T20" b="T21"/>
            <a:pathLst>
              <a:path w="360355" h="287642">
                <a:moveTo>
                  <a:pt x="0" y="0"/>
                </a:moveTo>
                <a:lnTo>
                  <a:pt x="360355" y="287642"/>
                </a:lnTo>
              </a:path>
            </a:pathLst>
          </a:custGeom>
          <a:noFill/>
          <a:ln w="28437" cap="sq">
            <a:solidFill>
              <a:schemeClr val="tx1"/>
            </a:solidFill>
            <a:prstDash val="solid"/>
            <a:miter lim="800000"/>
            <a:headEnd/>
            <a:tailEnd type="arrow" w="med" len="med"/>
          </a:ln>
          <a:extLst>
            <a:ext uri="{909E8E84-426E-40DD-AFC4-6F175D3DCCD1}">
              <a14:hiddenFill xmlns:a14="http://schemas.microsoft.com/office/drawing/2010/main">
                <a:solidFill>
                  <a:srgbClr val="FFFFFF"/>
                </a:solidFill>
              </a14:hiddenFill>
            </a:ext>
          </a:extLst>
        </p:spPr>
        <p:txBody>
          <a:bodyPr lIns="90004" tIns="46798" rIns="90004" bIns="46798"/>
          <a:lstStyle/>
          <a:p>
            <a:endParaRPr lang="it-IT" dirty="0"/>
          </a:p>
        </p:txBody>
      </p:sp>
      <p:sp>
        <p:nvSpPr>
          <p:cNvPr id="26" name="Connettore diritto 9">
            <a:extLst>
              <a:ext uri="{FF2B5EF4-FFF2-40B4-BE49-F238E27FC236}">
                <a16:creationId xmlns:a16="http://schemas.microsoft.com/office/drawing/2014/main" id="{2AB4A01E-5237-3341-BE41-30545CE9D60D}"/>
              </a:ext>
            </a:extLst>
          </p:cNvPr>
          <p:cNvSpPr>
            <a:spLocks/>
          </p:cNvSpPr>
          <p:nvPr/>
        </p:nvSpPr>
        <p:spPr bwMode="auto">
          <a:xfrm flipH="1">
            <a:off x="6073119" y="3421641"/>
            <a:ext cx="360363" cy="287338"/>
          </a:xfrm>
          <a:custGeom>
            <a:avLst/>
            <a:gdLst>
              <a:gd name="T0" fmla="*/ 180182 w 360355"/>
              <a:gd name="T1" fmla="*/ 0 h 287642"/>
              <a:gd name="T2" fmla="*/ 360363 w 360355"/>
              <a:gd name="T3" fmla="*/ 143669 h 287642"/>
              <a:gd name="T4" fmla="*/ 180182 w 360355"/>
              <a:gd name="T5" fmla="*/ 287338 h 287642"/>
              <a:gd name="T6" fmla="*/ 0 w 360355"/>
              <a:gd name="T7" fmla="*/ 143669 h 287642"/>
              <a:gd name="T8" fmla="*/ 0 w 360355"/>
              <a:gd name="T9" fmla="*/ 0 h 287642"/>
              <a:gd name="T10" fmla="*/ 360363 w 360355"/>
              <a:gd name="T11" fmla="*/ 287338 h 287642"/>
              <a:gd name="T12" fmla="*/ 17694720 60000 65536"/>
              <a:gd name="T13" fmla="*/ 0 60000 65536"/>
              <a:gd name="T14" fmla="*/ 5898240 60000 65536"/>
              <a:gd name="T15" fmla="*/ 11796480 60000 65536"/>
              <a:gd name="T16" fmla="*/ 5898240 60000 65536"/>
              <a:gd name="T17" fmla="*/ 17694720 60000 65536"/>
              <a:gd name="T18" fmla="*/ 0 w 360355"/>
              <a:gd name="T19" fmla="*/ 0 h 287642"/>
              <a:gd name="T20" fmla="*/ 360355 w 360355"/>
              <a:gd name="T21" fmla="*/ 287642 h 287642"/>
            </a:gdLst>
            <a:ahLst/>
            <a:cxnLst>
              <a:cxn ang="T12">
                <a:pos x="T0" y="T1"/>
              </a:cxn>
              <a:cxn ang="T13">
                <a:pos x="T2" y="T3"/>
              </a:cxn>
              <a:cxn ang="T14">
                <a:pos x="T4" y="T5"/>
              </a:cxn>
              <a:cxn ang="T15">
                <a:pos x="T6" y="T7"/>
              </a:cxn>
              <a:cxn ang="T16">
                <a:pos x="T8" y="T9"/>
              </a:cxn>
              <a:cxn ang="T17">
                <a:pos x="T10" y="T11"/>
              </a:cxn>
            </a:cxnLst>
            <a:rect l="T18" t="T19" r="T20" b="T21"/>
            <a:pathLst>
              <a:path w="360355" h="287642">
                <a:moveTo>
                  <a:pt x="0" y="0"/>
                </a:moveTo>
                <a:lnTo>
                  <a:pt x="360355" y="287642"/>
                </a:lnTo>
              </a:path>
            </a:pathLst>
          </a:custGeom>
          <a:noFill/>
          <a:ln w="28437" cap="sq">
            <a:solidFill>
              <a:schemeClr val="tx1"/>
            </a:solidFill>
            <a:prstDash val="solid"/>
            <a:miter lim="800000"/>
            <a:headEnd/>
            <a:tailEnd type="arrow" w="med" len="med"/>
          </a:ln>
          <a:extLst>
            <a:ext uri="{909E8E84-426E-40DD-AFC4-6F175D3DCCD1}">
              <a14:hiddenFill xmlns:a14="http://schemas.microsoft.com/office/drawing/2010/main">
                <a:solidFill>
                  <a:srgbClr val="FFFFFF"/>
                </a:solidFill>
              </a14:hiddenFill>
            </a:ext>
          </a:extLst>
        </p:spPr>
        <p:txBody>
          <a:bodyPr lIns="90004" tIns="46798" rIns="90004" bIns="46798"/>
          <a:lstStyle/>
          <a:p>
            <a:endParaRPr lang="it-IT" dirty="0"/>
          </a:p>
        </p:txBody>
      </p:sp>
      <p:sp>
        <p:nvSpPr>
          <p:cNvPr id="27" name="Connettore diritto 9">
            <a:extLst>
              <a:ext uri="{FF2B5EF4-FFF2-40B4-BE49-F238E27FC236}">
                <a16:creationId xmlns:a16="http://schemas.microsoft.com/office/drawing/2014/main" id="{88072A28-8B64-0645-8141-03225FCC0082}"/>
              </a:ext>
            </a:extLst>
          </p:cNvPr>
          <p:cNvSpPr>
            <a:spLocks/>
          </p:cNvSpPr>
          <p:nvPr/>
        </p:nvSpPr>
        <p:spPr bwMode="auto">
          <a:xfrm flipH="1">
            <a:off x="4827172" y="4446581"/>
            <a:ext cx="360363" cy="287338"/>
          </a:xfrm>
          <a:custGeom>
            <a:avLst/>
            <a:gdLst>
              <a:gd name="T0" fmla="*/ 180182 w 360355"/>
              <a:gd name="T1" fmla="*/ 0 h 287642"/>
              <a:gd name="T2" fmla="*/ 360363 w 360355"/>
              <a:gd name="T3" fmla="*/ 143669 h 287642"/>
              <a:gd name="T4" fmla="*/ 180182 w 360355"/>
              <a:gd name="T5" fmla="*/ 287338 h 287642"/>
              <a:gd name="T6" fmla="*/ 0 w 360355"/>
              <a:gd name="T7" fmla="*/ 143669 h 287642"/>
              <a:gd name="T8" fmla="*/ 0 w 360355"/>
              <a:gd name="T9" fmla="*/ 0 h 287642"/>
              <a:gd name="T10" fmla="*/ 360363 w 360355"/>
              <a:gd name="T11" fmla="*/ 287338 h 287642"/>
              <a:gd name="T12" fmla="*/ 17694720 60000 65536"/>
              <a:gd name="T13" fmla="*/ 0 60000 65536"/>
              <a:gd name="T14" fmla="*/ 5898240 60000 65536"/>
              <a:gd name="T15" fmla="*/ 11796480 60000 65536"/>
              <a:gd name="T16" fmla="*/ 5898240 60000 65536"/>
              <a:gd name="T17" fmla="*/ 17694720 60000 65536"/>
              <a:gd name="T18" fmla="*/ 0 w 360355"/>
              <a:gd name="T19" fmla="*/ 0 h 287642"/>
              <a:gd name="T20" fmla="*/ 360355 w 360355"/>
              <a:gd name="T21" fmla="*/ 287642 h 287642"/>
            </a:gdLst>
            <a:ahLst/>
            <a:cxnLst>
              <a:cxn ang="T12">
                <a:pos x="T0" y="T1"/>
              </a:cxn>
              <a:cxn ang="T13">
                <a:pos x="T2" y="T3"/>
              </a:cxn>
              <a:cxn ang="T14">
                <a:pos x="T4" y="T5"/>
              </a:cxn>
              <a:cxn ang="T15">
                <a:pos x="T6" y="T7"/>
              </a:cxn>
              <a:cxn ang="T16">
                <a:pos x="T8" y="T9"/>
              </a:cxn>
              <a:cxn ang="T17">
                <a:pos x="T10" y="T11"/>
              </a:cxn>
            </a:cxnLst>
            <a:rect l="T18" t="T19" r="T20" b="T21"/>
            <a:pathLst>
              <a:path w="360355" h="287642">
                <a:moveTo>
                  <a:pt x="0" y="0"/>
                </a:moveTo>
                <a:lnTo>
                  <a:pt x="360355" y="287642"/>
                </a:lnTo>
              </a:path>
            </a:pathLst>
          </a:custGeom>
          <a:noFill/>
          <a:ln w="28437" cap="sq">
            <a:solidFill>
              <a:schemeClr val="tx1"/>
            </a:solidFill>
            <a:prstDash val="solid"/>
            <a:miter lim="800000"/>
            <a:headEnd/>
            <a:tailEnd type="arrow" w="med" len="med"/>
          </a:ln>
          <a:extLst>
            <a:ext uri="{909E8E84-426E-40DD-AFC4-6F175D3DCCD1}">
              <a14:hiddenFill xmlns:a14="http://schemas.microsoft.com/office/drawing/2010/main">
                <a:solidFill>
                  <a:srgbClr val="FFFFFF"/>
                </a:solidFill>
              </a14:hiddenFill>
            </a:ext>
          </a:extLst>
        </p:spPr>
        <p:txBody>
          <a:bodyPr lIns="90004" tIns="46798" rIns="90004" bIns="46798"/>
          <a:lstStyle/>
          <a:p>
            <a:endParaRPr lang="it-IT" dirty="0"/>
          </a:p>
        </p:txBody>
      </p:sp>
      <p:sp>
        <p:nvSpPr>
          <p:cNvPr id="28" name="Connettore diritto 9">
            <a:extLst>
              <a:ext uri="{FF2B5EF4-FFF2-40B4-BE49-F238E27FC236}">
                <a16:creationId xmlns:a16="http://schemas.microsoft.com/office/drawing/2014/main" id="{CE101422-697E-B248-8529-5B53FBEAD410}"/>
              </a:ext>
            </a:extLst>
          </p:cNvPr>
          <p:cNvSpPr>
            <a:spLocks/>
          </p:cNvSpPr>
          <p:nvPr/>
        </p:nvSpPr>
        <p:spPr bwMode="auto">
          <a:xfrm flipH="1">
            <a:off x="3680036" y="5391612"/>
            <a:ext cx="360363" cy="287338"/>
          </a:xfrm>
          <a:custGeom>
            <a:avLst/>
            <a:gdLst>
              <a:gd name="T0" fmla="*/ 180182 w 360355"/>
              <a:gd name="T1" fmla="*/ 0 h 287642"/>
              <a:gd name="T2" fmla="*/ 360363 w 360355"/>
              <a:gd name="T3" fmla="*/ 143669 h 287642"/>
              <a:gd name="T4" fmla="*/ 180182 w 360355"/>
              <a:gd name="T5" fmla="*/ 287338 h 287642"/>
              <a:gd name="T6" fmla="*/ 0 w 360355"/>
              <a:gd name="T7" fmla="*/ 143669 h 287642"/>
              <a:gd name="T8" fmla="*/ 0 w 360355"/>
              <a:gd name="T9" fmla="*/ 0 h 287642"/>
              <a:gd name="T10" fmla="*/ 360363 w 360355"/>
              <a:gd name="T11" fmla="*/ 287338 h 287642"/>
              <a:gd name="T12" fmla="*/ 17694720 60000 65536"/>
              <a:gd name="T13" fmla="*/ 0 60000 65536"/>
              <a:gd name="T14" fmla="*/ 5898240 60000 65536"/>
              <a:gd name="T15" fmla="*/ 11796480 60000 65536"/>
              <a:gd name="T16" fmla="*/ 5898240 60000 65536"/>
              <a:gd name="T17" fmla="*/ 17694720 60000 65536"/>
              <a:gd name="T18" fmla="*/ 0 w 360355"/>
              <a:gd name="T19" fmla="*/ 0 h 287642"/>
              <a:gd name="T20" fmla="*/ 360355 w 360355"/>
              <a:gd name="T21" fmla="*/ 287642 h 287642"/>
            </a:gdLst>
            <a:ahLst/>
            <a:cxnLst>
              <a:cxn ang="T12">
                <a:pos x="T0" y="T1"/>
              </a:cxn>
              <a:cxn ang="T13">
                <a:pos x="T2" y="T3"/>
              </a:cxn>
              <a:cxn ang="T14">
                <a:pos x="T4" y="T5"/>
              </a:cxn>
              <a:cxn ang="T15">
                <a:pos x="T6" y="T7"/>
              </a:cxn>
              <a:cxn ang="T16">
                <a:pos x="T8" y="T9"/>
              </a:cxn>
              <a:cxn ang="T17">
                <a:pos x="T10" y="T11"/>
              </a:cxn>
            </a:cxnLst>
            <a:rect l="T18" t="T19" r="T20" b="T21"/>
            <a:pathLst>
              <a:path w="360355" h="287642">
                <a:moveTo>
                  <a:pt x="0" y="0"/>
                </a:moveTo>
                <a:lnTo>
                  <a:pt x="360355" y="287642"/>
                </a:lnTo>
              </a:path>
            </a:pathLst>
          </a:custGeom>
          <a:noFill/>
          <a:ln w="28437" cap="sq">
            <a:solidFill>
              <a:schemeClr val="tx1"/>
            </a:solidFill>
            <a:prstDash val="solid"/>
            <a:miter lim="800000"/>
            <a:headEnd/>
            <a:tailEnd type="arrow" w="med" len="med"/>
          </a:ln>
          <a:extLst>
            <a:ext uri="{909E8E84-426E-40DD-AFC4-6F175D3DCCD1}">
              <a14:hiddenFill xmlns:a14="http://schemas.microsoft.com/office/drawing/2010/main">
                <a:solidFill>
                  <a:srgbClr val="FFFFFF"/>
                </a:solidFill>
              </a14:hiddenFill>
            </a:ext>
          </a:extLst>
        </p:spPr>
        <p:txBody>
          <a:bodyPr lIns="90004" tIns="46798" rIns="90004" bIns="46798"/>
          <a:lstStyle/>
          <a:p>
            <a:endParaRPr lang="it-IT" dirty="0"/>
          </a:p>
        </p:txBody>
      </p:sp>
      <p:sp>
        <p:nvSpPr>
          <p:cNvPr id="31" name="Segnaposto testo 2">
            <a:extLst>
              <a:ext uri="{FF2B5EF4-FFF2-40B4-BE49-F238E27FC236}">
                <a16:creationId xmlns:a16="http://schemas.microsoft.com/office/drawing/2014/main" id="{ED426F20-2503-B745-BE1E-7685F2849368}"/>
              </a:ext>
            </a:extLst>
          </p:cNvPr>
          <p:cNvSpPr txBox="1">
            <a:spLocks/>
          </p:cNvSpPr>
          <p:nvPr/>
        </p:nvSpPr>
        <p:spPr>
          <a:xfrm>
            <a:off x="182000" y="1060904"/>
            <a:ext cx="3600451" cy="2149726"/>
          </a:xfrm>
          <a:prstGeom prst="rect">
            <a:avLst/>
          </a:prstGeom>
          <a:solidFill>
            <a:schemeClr val="tx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buNone/>
              <a:defRPr/>
            </a:pPr>
            <a:r>
              <a:rPr lang="it-IT" sz="1600" dirty="0"/>
              <a:t>*POPOLAZIONE ESTESA</a:t>
            </a:r>
          </a:p>
          <a:p>
            <a:pPr marL="0" indent="0">
              <a:lnSpc>
                <a:spcPct val="100000"/>
              </a:lnSpc>
              <a:buClr>
                <a:srgbClr val="FFCC00"/>
              </a:buClr>
              <a:buSzPct val="70000"/>
              <a:buNone/>
              <a:defRPr/>
            </a:pPr>
            <a:r>
              <a:rPr lang="it-IT" sz="1400" dirty="0"/>
              <a:t>-</a:t>
            </a:r>
            <a:r>
              <a:rPr lang="it-IT" sz="1650" dirty="0"/>
              <a:t> </a:t>
            </a:r>
            <a:r>
              <a:rPr lang="it-IT" sz="1400" dirty="0"/>
              <a:t>Numerosità</a:t>
            </a:r>
          </a:p>
          <a:p>
            <a:pPr marL="0" indent="0">
              <a:lnSpc>
                <a:spcPct val="100000"/>
              </a:lnSpc>
              <a:buClr>
                <a:srgbClr val="FFCC00"/>
              </a:buClr>
              <a:buSzPct val="70000"/>
              <a:buNone/>
              <a:defRPr/>
            </a:pPr>
            <a:r>
              <a:rPr lang="it-IT" sz="1400" dirty="0"/>
              <a:t>- Età</a:t>
            </a:r>
          </a:p>
          <a:p>
            <a:pPr marL="0" indent="0">
              <a:lnSpc>
                <a:spcPct val="100000"/>
              </a:lnSpc>
              <a:buClr>
                <a:srgbClr val="FFCC00"/>
              </a:buClr>
              <a:buSzPct val="70000"/>
              <a:buNone/>
              <a:defRPr/>
            </a:pPr>
            <a:r>
              <a:rPr lang="it-IT" sz="1400" dirty="0"/>
              <a:t>- Genere</a:t>
            </a:r>
          </a:p>
          <a:p>
            <a:pPr marL="0" indent="0">
              <a:lnSpc>
                <a:spcPct val="100000"/>
              </a:lnSpc>
              <a:buClr>
                <a:srgbClr val="FFCC00"/>
              </a:buClr>
              <a:buSzPct val="70000"/>
              <a:buNone/>
              <a:defRPr/>
            </a:pPr>
            <a:r>
              <a:rPr lang="it-IT" sz="1400" dirty="0"/>
              <a:t>- </a:t>
            </a:r>
            <a:r>
              <a:rPr lang="it-IT" sz="1400" dirty="0" smtClean="0"/>
              <a:t>Patologie</a:t>
            </a:r>
            <a:endParaRPr lang="it-IT" sz="1400" dirty="0"/>
          </a:p>
          <a:p>
            <a:pPr marL="0" indent="0">
              <a:lnSpc>
                <a:spcPct val="100000"/>
              </a:lnSpc>
              <a:buClr>
                <a:srgbClr val="FFCC00"/>
              </a:buClr>
              <a:buSzPct val="70000"/>
              <a:buNone/>
              <a:defRPr/>
            </a:pPr>
            <a:r>
              <a:rPr lang="it-IT" sz="1400" dirty="0" smtClean="0"/>
              <a:t>- Stati </a:t>
            </a:r>
            <a:r>
              <a:rPr lang="it-IT" sz="1400" dirty="0"/>
              <a:t>particolari (gravidanza, disabilità</a:t>
            </a:r>
            <a:r>
              <a:rPr lang="it-IT" sz="1400" dirty="0" smtClean="0"/>
              <a:t>)</a:t>
            </a:r>
          </a:p>
          <a:p>
            <a:pPr marL="0" indent="0">
              <a:lnSpc>
                <a:spcPct val="100000"/>
              </a:lnSpc>
              <a:buClr>
                <a:srgbClr val="FFCC00"/>
              </a:buClr>
              <a:buSzPct val="70000"/>
              <a:buNone/>
              <a:defRPr/>
            </a:pPr>
            <a:endParaRPr lang="it-IT" sz="1400" dirty="0"/>
          </a:p>
        </p:txBody>
      </p:sp>
    </p:spTree>
    <p:extLst>
      <p:ext uri="{BB962C8B-B14F-4D97-AF65-F5344CB8AC3E}">
        <p14:creationId xmlns:p14="http://schemas.microsoft.com/office/powerpoint/2010/main" val="82030652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3124200" y="457200"/>
            <a:ext cx="6553200" cy="838200"/>
          </a:xfrm>
          <a:ln/>
        </p:spPr>
        <p:txBody>
          <a:bodyPr/>
          <a:lstStyle/>
          <a:p>
            <a:r>
              <a:rPr lang="en-US" altLang="it-IT" sz="2800" b="1" dirty="0">
                <a:solidFill>
                  <a:srgbClr val="0070C0"/>
                </a:solidFill>
              </a:rPr>
              <a:t>   EVIDENCE LEADS PRACTICE</a:t>
            </a:r>
            <a:endParaRPr lang="nl-NL" altLang="it-IT" sz="2800" b="1" dirty="0">
              <a:solidFill>
                <a:srgbClr val="0070C0"/>
              </a:solidFill>
            </a:endParaRPr>
          </a:p>
        </p:txBody>
      </p:sp>
      <p:pic>
        <p:nvPicPr>
          <p:cNvPr id="561160" name="Picture 8" descr="berge%20stah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600201"/>
            <a:ext cx="8610600" cy="4227513"/>
          </a:xfrm>
          <a:prstGeom prst="rect">
            <a:avLst/>
          </a:prstGeom>
          <a:noFill/>
          <a:extLst>
            <a:ext uri="{909E8E84-426E-40DD-AFC4-6F175D3DCCD1}">
              <a14:hiddenFill xmlns:a14="http://schemas.microsoft.com/office/drawing/2010/main">
                <a:solidFill>
                  <a:srgbClr val="FFFFFF"/>
                </a:solidFill>
              </a14:hiddenFill>
            </a:ext>
          </a:extLst>
        </p:spPr>
      </p:pic>
      <p:sp>
        <p:nvSpPr>
          <p:cNvPr id="561161" name="Text Box 9"/>
          <p:cNvSpPr txBox="1">
            <a:spLocks noChangeArrowheads="1"/>
          </p:cNvSpPr>
          <p:nvPr/>
        </p:nvSpPr>
        <p:spPr bwMode="auto">
          <a:xfrm rot="101890">
            <a:off x="5256214" y="3678239"/>
            <a:ext cx="1482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2000" b="1">
                <a:solidFill>
                  <a:srgbClr val="CCFFCC"/>
                </a:solidFill>
                <a:latin typeface="Tahoma" pitchFamily="34" charset="0"/>
              </a:rPr>
              <a:t>PRACTICE</a:t>
            </a:r>
            <a:endParaRPr lang="nl-NL" altLang="it-IT" sz="2000" b="1">
              <a:solidFill>
                <a:srgbClr val="CCFFCC"/>
              </a:solidFill>
              <a:latin typeface="Tahoma" pitchFamily="34" charset="0"/>
            </a:endParaRPr>
          </a:p>
        </p:txBody>
      </p:sp>
      <p:sp>
        <p:nvSpPr>
          <p:cNvPr id="561162" name="Text Box 10"/>
          <p:cNvSpPr txBox="1">
            <a:spLocks noChangeArrowheads="1"/>
          </p:cNvSpPr>
          <p:nvPr/>
        </p:nvSpPr>
        <p:spPr bwMode="auto">
          <a:xfrm rot="472824">
            <a:off x="2498725" y="4953000"/>
            <a:ext cx="768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1200">
                <a:solidFill>
                  <a:schemeClr val="bg1"/>
                </a:solidFill>
                <a:latin typeface="Franklin Gothic Demi Cond" pitchFamily="34" charset="0"/>
              </a:rPr>
              <a:t>EVIDENCE</a:t>
            </a:r>
            <a:endParaRPr lang="nl-NL" altLang="it-IT" sz="1200">
              <a:solidFill>
                <a:schemeClr val="bg1"/>
              </a:solidFill>
              <a:latin typeface="Franklin Gothic Demi Cond" pitchFamily="34" charset="0"/>
            </a:endParaRPr>
          </a:p>
        </p:txBody>
      </p:sp>
    </p:spTree>
    <p:extLst>
      <p:ext uri="{BB962C8B-B14F-4D97-AF65-F5344CB8AC3E}">
        <p14:creationId xmlns:p14="http://schemas.microsoft.com/office/powerpoint/2010/main" val="5698827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Ov2SgNvykG8FMXeuwY5kw"/>
</p:tagLst>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3110</TotalTime>
  <Words>4704</Words>
  <Application>Microsoft Office PowerPoint</Application>
  <PresentationFormat>Widescreen</PresentationFormat>
  <Paragraphs>662</Paragraphs>
  <Slides>62</Slides>
  <Notes>14</Notes>
  <HiddenSlides>0</HiddenSlides>
  <MMClips>0</MMClips>
  <ScaleCrop>false</ScaleCrop>
  <HeadingPairs>
    <vt:vector size="8" baseType="variant">
      <vt:variant>
        <vt:lpstr>Caratteri utilizzati</vt:lpstr>
      </vt:variant>
      <vt:variant>
        <vt:i4>20</vt:i4>
      </vt:variant>
      <vt:variant>
        <vt:lpstr>Tema</vt:lpstr>
      </vt:variant>
      <vt:variant>
        <vt:i4>1</vt:i4>
      </vt:variant>
      <vt:variant>
        <vt:lpstr>Server OLE incorporati</vt:lpstr>
      </vt:variant>
      <vt:variant>
        <vt:i4>1</vt:i4>
      </vt:variant>
      <vt:variant>
        <vt:lpstr>Titoli diapositive</vt:lpstr>
      </vt:variant>
      <vt:variant>
        <vt:i4>62</vt:i4>
      </vt:variant>
    </vt:vector>
  </HeadingPairs>
  <TitlesOfParts>
    <vt:vector size="84" baseType="lpstr">
      <vt:lpstr>Microsoft YaHei</vt:lpstr>
      <vt:lpstr>MS Gothic</vt:lpstr>
      <vt:lpstr>ＭＳ Ｐゴシック</vt:lpstr>
      <vt:lpstr>ＭＳ Ｐゴシック</vt:lpstr>
      <vt:lpstr>Arial</vt:lpstr>
      <vt:lpstr>Calibri</vt:lpstr>
      <vt:lpstr>Century Gothic</vt:lpstr>
      <vt:lpstr>Courier New</vt:lpstr>
      <vt:lpstr>Franklin Gothic Demi Cond</vt:lpstr>
      <vt:lpstr>Gill Sans</vt:lpstr>
      <vt:lpstr>inherit</vt:lpstr>
      <vt:lpstr>Lucida Sans Unicode</vt:lpstr>
      <vt:lpstr>MS Mincho</vt:lpstr>
      <vt:lpstr>MS Pゴシック</vt:lpstr>
      <vt:lpstr>Tahoma</vt:lpstr>
      <vt:lpstr>Times New Roman</vt:lpstr>
      <vt:lpstr>Titillium Web</vt:lpstr>
      <vt:lpstr>Titillium Web SemiBold</vt:lpstr>
      <vt:lpstr>Trebuchet MS</vt:lpstr>
      <vt:lpstr>Wingdings</vt:lpstr>
      <vt:lpstr>Scia di vapore</vt:lpstr>
      <vt:lpstr>Grafico</vt:lpstr>
      <vt:lpstr>Presentazione standard di PowerPoint</vt:lpstr>
      <vt:lpstr>PROGRAMMA FARMACOECONOMIA </vt:lpstr>
      <vt:lpstr>Presentazione standard di PowerPoint</vt:lpstr>
      <vt:lpstr>Presentazione standard di PowerPoint</vt:lpstr>
      <vt:lpstr>Presentazione standard di PowerPoint</vt:lpstr>
      <vt:lpstr>Di cosa parleremo</vt:lpstr>
      <vt:lpstr>Presentazione standard di PowerPoint</vt:lpstr>
      <vt:lpstr>Presentazione standard di PowerPoint</vt:lpstr>
      <vt:lpstr>   EVIDENCE LEADS PRACTICE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la NON ADERENZA terapeutica </vt:lpstr>
      <vt:lpstr>Presentazione standard di PowerPoint</vt:lpstr>
      <vt:lpstr>Presentazione standard di PowerPoint</vt:lpstr>
      <vt:lpstr>COSTO DELLA NON ADERENZA</vt:lpstr>
      <vt:lpstr>Presentazione standard di PowerPoint</vt:lpstr>
      <vt:lpstr>…Più che un problema di costi sono le conseguenze  della non aderenza alla terapia</vt:lpstr>
      <vt:lpstr>Presentazione standard di PowerPoint</vt:lpstr>
      <vt:lpstr>Il rapporto OSMED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L’IMPATTO ECONOMICO DI UNA MIGLIORE ADERENZA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Studi FARMACOEPIDEMIOLOGICI</vt:lpstr>
      <vt:lpstr>Obiettivi della farmacoepidemiologia </vt:lpstr>
      <vt:lpstr>In che fase dello sviluppo di un farmaco vengono condotti gli studi di farmacoepidemiologia?</vt:lpstr>
      <vt:lpstr>Problemi dei clinical trials.  Le 5 S di Sturmer</vt:lpstr>
      <vt:lpstr>Rischio di alcune reazioni avverse a farmaci</vt:lpstr>
      <vt:lpstr>Rispetto agli RCT, gli studi Farmacoepidemiologici permettono di: </vt:lpstr>
      <vt:lpstr>Che tipo di dati usiamo in farmacoepidemiologia? </vt:lpstr>
      <vt:lpstr>Presentazione standard di PowerPoint</vt:lpstr>
      <vt:lpstr>Che ruolo per il farmacista SSN nella sperimentazione?</vt:lpstr>
      <vt:lpstr>Consumo ipoglicemizzanti in Italia</vt:lpstr>
      <vt:lpstr>Variazioni farmaci ipoglicemizzanti in Italia</vt:lpstr>
      <vt:lpstr>Presentazione standard di PowerPoint</vt:lpstr>
      <vt:lpstr>Fonte dei Dati</vt:lpstr>
      <vt:lpstr>DISEGNO DELLO STUDIO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Riassumendo</vt:lpstr>
      <vt:lpstr>Presentazione standard di PowerPoint</vt:lpstr>
      <vt:lpstr>Di cosa parleremo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Pillole di biostatistica per la ricerca clinica</dc:title>
  <dc:creator>BIASINUTTO CHIARA [FA0100453]</dc:creator>
  <cp:lastModifiedBy>Stefano Palcic</cp:lastModifiedBy>
  <cp:revision>211</cp:revision>
  <dcterms:created xsi:type="dcterms:W3CDTF">2021-01-14T10:15:57Z</dcterms:created>
  <dcterms:modified xsi:type="dcterms:W3CDTF">2023-04-19T08:06:47Z</dcterms:modified>
</cp:coreProperties>
</file>