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0"/>
  </p:notesMasterIdLst>
  <p:handoutMasterIdLst>
    <p:handoutMasterId r:id="rId41"/>
  </p:handoutMasterIdLst>
  <p:sldIdLst>
    <p:sldId id="256" r:id="rId2"/>
    <p:sldId id="314" r:id="rId3"/>
    <p:sldId id="326" r:id="rId4"/>
    <p:sldId id="327" r:id="rId5"/>
    <p:sldId id="276" r:id="rId6"/>
    <p:sldId id="296" r:id="rId7"/>
    <p:sldId id="333" r:id="rId8"/>
    <p:sldId id="328" r:id="rId9"/>
    <p:sldId id="315" r:id="rId10"/>
    <p:sldId id="297" r:id="rId11"/>
    <p:sldId id="298" r:id="rId12"/>
    <p:sldId id="334" r:id="rId13"/>
    <p:sldId id="329" r:id="rId14"/>
    <p:sldId id="299" r:id="rId15"/>
    <p:sldId id="300" r:id="rId16"/>
    <p:sldId id="325" r:id="rId17"/>
    <p:sldId id="330" r:id="rId18"/>
    <p:sldId id="301" r:id="rId19"/>
    <p:sldId id="316" r:id="rId20"/>
    <p:sldId id="317" r:id="rId21"/>
    <p:sldId id="318" r:id="rId22"/>
    <p:sldId id="319" r:id="rId23"/>
    <p:sldId id="302" r:id="rId24"/>
    <p:sldId id="320" r:id="rId25"/>
    <p:sldId id="303" r:id="rId26"/>
    <p:sldId id="307" r:id="rId27"/>
    <p:sldId id="304" r:id="rId28"/>
    <p:sldId id="342" r:id="rId29"/>
    <p:sldId id="335" r:id="rId30"/>
    <p:sldId id="336" r:id="rId31"/>
    <p:sldId id="340" r:id="rId32"/>
    <p:sldId id="311" r:id="rId33"/>
    <p:sldId id="337" r:id="rId34"/>
    <p:sldId id="323" r:id="rId35"/>
    <p:sldId id="324" r:id="rId36"/>
    <p:sldId id="343" r:id="rId37"/>
    <p:sldId id="344" r:id="rId38"/>
    <p:sldId id="338" r:id="rId39"/>
  </p:sldIdLst>
  <p:sldSz cx="9144000" cy="6858000" type="screen4x3"/>
  <p:notesSz cx="6858000" cy="9144000"/>
  <p:defaultTextStyle>
    <a:defPPr>
      <a:defRPr lang="it-IT"/>
    </a:defPPr>
    <a:lvl1pPr marL="0" algn="l" defTabSz="457147" rtl="0" eaLnBrk="1" latinLnBrk="0" hangingPunct="1">
      <a:defRPr sz="1800" kern="1200">
        <a:solidFill>
          <a:schemeClr val="tx1"/>
        </a:solidFill>
        <a:latin typeface="+mn-lt"/>
        <a:ea typeface="+mn-ea"/>
        <a:cs typeface="+mn-cs"/>
      </a:defRPr>
    </a:lvl1pPr>
    <a:lvl2pPr marL="457147" algn="l" defTabSz="457147" rtl="0" eaLnBrk="1" latinLnBrk="0" hangingPunct="1">
      <a:defRPr sz="1800" kern="1200">
        <a:solidFill>
          <a:schemeClr val="tx1"/>
        </a:solidFill>
        <a:latin typeface="+mn-lt"/>
        <a:ea typeface="+mn-ea"/>
        <a:cs typeface="+mn-cs"/>
      </a:defRPr>
    </a:lvl2pPr>
    <a:lvl3pPr marL="914295" algn="l" defTabSz="457147" rtl="0" eaLnBrk="1" latinLnBrk="0" hangingPunct="1">
      <a:defRPr sz="1800" kern="1200">
        <a:solidFill>
          <a:schemeClr val="tx1"/>
        </a:solidFill>
        <a:latin typeface="+mn-lt"/>
        <a:ea typeface="+mn-ea"/>
        <a:cs typeface="+mn-cs"/>
      </a:defRPr>
    </a:lvl3pPr>
    <a:lvl4pPr marL="1371442" algn="l" defTabSz="457147" rtl="0" eaLnBrk="1" latinLnBrk="0" hangingPunct="1">
      <a:defRPr sz="1800" kern="1200">
        <a:solidFill>
          <a:schemeClr val="tx1"/>
        </a:solidFill>
        <a:latin typeface="+mn-lt"/>
        <a:ea typeface="+mn-ea"/>
        <a:cs typeface="+mn-cs"/>
      </a:defRPr>
    </a:lvl4pPr>
    <a:lvl5pPr marL="1828590" algn="l" defTabSz="457147" rtl="0" eaLnBrk="1" latinLnBrk="0" hangingPunct="1">
      <a:defRPr sz="1800" kern="1200">
        <a:solidFill>
          <a:schemeClr val="tx1"/>
        </a:solidFill>
        <a:latin typeface="+mn-lt"/>
        <a:ea typeface="+mn-ea"/>
        <a:cs typeface="+mn-cs"/>
      </a:defRPr>
    </a:lvl5pPr>
    <a:lvl6pPr marL="2285737" algn="l" defTabSz="457147" rtl="0" eaLnBrk="1" latinLnBrk="0" hangingPunct="1">
      <a:defRPr sz="1800" kern="1200">
        <a:solidFill>
          <a:schemeClr val="tx1"/>
        </a:solidFill>
        <a:latin typeface="+mn-lt"/>
        <a:ea typeface="+mn-ea"/>
        <a:cs typeface="+mn-cs"/>
      </a:defRPr>
    </a:lvl6pPr>
    <a:lvl7pPr marL="2742884" algn="l" defTabSz="457147" rtl="0" eaLnBrk="1" latinLnBrk="0" hangingPunct="1">
      <a:defRPr sz="1800" kern="1200">
        <a:solidFill>
          <a:schemeClr val="tx1"/>
        </a:solidFill>
        <a:latin typeface="+mn-lt"/>
        <a:ea typeface="+mn-ea"/>
        <a:cs typeface="+mn-cs"/>
      </a:defRPr>
    </a:lvl7pPr>
    <a:lvl8pPr marL="3200032" algn="l" defTabSz="457147" rtl="0" eaLnBrk="1" latinLnBrk="0" hangingPunct="1">
      <a:defRPr sz="1800" kern="1200">
        <a:solidFill>
          <a:schemeClr val="tx1"/>
        </a:solidFill>
        <a:latin typeface="+mn-lt"/>
        <a:ea typeface="+mn-ea"/>
        <a:cs typeface="+mn-cs"/>
      </a:defRPr>
    </a:lvl8pPr>
    <a:lvl9pPr marL="3657179" algn="l" defTabSz="45714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useppe Sacco" initials="G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E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p:restoredTop sz="93147"/>
  </p:normalViewPr>
  <p:slideViewPr>
    <p:cSldViewPr snapToGrid="0" snapToObjects="1">
      <p:cViewPr varScale="1">
        <p:scale>
          <a:sx n="64" d="100"/>
          <a:sy n="64" d="100"/>
        </p:scale>
        <p:origin x="1000"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BE267-449E-324F-8A3D-C3362C5CDA44}" type="doc">
      <dgm:prSet loTypeId="urn:microsoft.com/office/officeart/2005/8/layout/hProcess10#3" loCatId="process" qsTypeId="urn:microsoft.com/office/officeart/2005/8/quickstyle/simple4" qsCatId="simple" csTypeId="urn:microsoft.com/office/officeart/2005/8/colors/accent1_2" csCatId="accent1" phldr="1"/>
      <dgm:spPr/>
      <dgm:t>
        <a:bodyPr/>
        <a:lstStyle/>
        <a:p>
          <a:endParaRPr lang="it-IT"/>
        </a:p>
      </dgm:t>
    </dgm:pt>
    <dgm:pt modelId="{94D124C4-42D5-8846-A736-64039C2EFEE4}">
      <dgm:prSet phldrT="[Testo]"/>
      <dgm:spPr/>
      <dgm:t>
        <a:bodyPr/>
        <a:lstStyle/>
        <a:p>
          <a:r>
            <a:rPr lang="it-IT" dirty="0">
              <a:solidFill>
                <a:srgbClr val="FF0000"/>
              </a:solidFill>
            </a:rPr>
            <a:t>GIUDICE COMPETENTE?</a:t>
          </a:r>
        </a:p>
      </dgm:t>
    </dgm:pt>
    <dgm:pt modelId="{54DE7CA4-4075-5A42-86E4-11940F07BF56}" type="parTrans" cxnId="{9EB17500-8B63-5340-A2B1-56F1D96E30F4}">
      <dgm:prSet/>
      <dgm:spPr/>
      <dgm:t>
        <a:bodyPr/>
        <a:lstStyle/>
        <a:p>
          <a:endParaRPr lang="it-IT"/>
        </a:p>
      </dgm:t>
    </dgm:pt>
    <dgm:pt modelId="{57B0FC32-E1B1-4F46-B560-79F8B5B72E4D}" type="sibTrans" cxnId="{9EB17500-8B63-5340-A2B1-56F1D96E30F4}">
      <dgm:prSet/>
      <dgm:spPr/>
      <dgm:t>
        <a:bodyPr/>
        <a:lstStyle/>
        <a:p>
          <a:endParaRPr lang="it-IT"/>
        </a:p>
      </dgm:t>
    </dgm:pt>
    <dgm:pt modelId="{D67A3EFA-018E-F743-8E29-D9D9510B449C}">
      <dgm:prSet phldrT="[Testo]"/>
      <dgm:spPr/>
      <dgm:t>
        <a:bodyPr/>
        <a:lstStyle/>
        <a:p>
          <a:r>
            <a:rPr lang="it-IT" dirty="0">
              <a:solidFill>
                <a:srgbClr val="FF0000"/>
              </a:solidFill>
            </a:rPr>
            <a:t>RICONOSCIMENTO DELLE DECISIONI IN UN ALTRO STATO?</a:t>
          </a:r>
        </a:p>
      </dgm:t>
    </dgm:pt>
    <dgm:pt modelId="{97D71698-CB94-F045-A67A-1766C5B8E9DA}" type="parTrans" cxnId="{F76F55CD-DB1D-924A-9CFA-9A4E6E713E78}">
      <dgm:prSet/>
      <dgm:spPr/>
      <dgm:t>
        <a:bodyPr/>
        <a:lstStyle/>
        <a:p>
          <a:endParaRPr lang="it-IT"/>
        </a:p>
      </dgm:t>
    </dgm:pt>
    <dgm:pt modelId="{187DF539-CA03-3846-9498-8E347E8DE844}" type="sibTrans" cxnId="{F76F55CD-DB1D-924A-9CFA-9A4E6E713E78}">
      <dgm:prSet/>
      <dgm:spPr/>
      <dgm:t>
        <a:bodyPr/>
        <a:lstStyle/>
        <a:p>
          <a:endParaRPr lang="it-IT"/>
        </a:p>
      </dgm:t>
    </dgm:pt>
    <dgm:pt modelId="{76B96472-73F1-3840-AA9D-715D5E3A8B1D}">
      <dgm:prSet phldrT="[Testo]">
        <dgm:style>
          <a:lnRef idx="1">
            <a:schemeClr val="accent6"/>
          </a:lnRef>
          <a:fillRef idx="3">
            <a:schemeClr val="accent6"/>
          </a:fillRef>
          <a:effectRef idx="2">
            <a:schemeClr val="accent6"/>
          </a:effectRef>
          <a:fontRef idx="minor">
            <a:schemeClr val="lt1"/>
          </a:fontRef>
        </dgm:style>
      </dgm:prSet>
      <dgm:spPr/>
      <dgm:t>
        <a:bodyPr/>
        <a:lstStyle/>
        <a:p>
          <a:r>
            <a:rPr lang="it-IT" dirty="0"/>
            <a:t>LEGGE APPLICABILE?</a:t>
          </a:r>
        </a:p>
      </dgm:t>
    </dgm:pt>
    <dgm:pt modelId="{7A67C76D-CD29-114E-913D-8B2AED4E7362}" type="parTrans" cxnId="{EE014FA3-AFF0-6846-AC5D-C5CD57408FDB}">
      <dgm:prSet/>
      <dgm:spPr/>
      <dgm:t>
        <a:bodyPr/>
        <a:lstStyle/>
        <a:p>
          <a:endParaRPr lang="it-IT"/>
        </a:p>
      </dgm:t>
    </dgm:pt>
    <dgm:pt modelId="{EDBA4C5C-AD3C-394E-A32D-7EFDDCA9BA5F}" type="sibTrans" cxnId="{EE014FA3-AFF0-6846-AC5D-C5CD57408FDB}">
      <dgm:prSet/>
      <dgm:spPr/>
      <dgm:t>
        <a:bodyPr/>
        <a:lstStyle/>
        <a:p>
          <a:endParaRPr lang="it-IT"/>
        </a:p>
      </dgm:t>
    </dgm:pt>
    <dgm:pt modelId="{E6658B98-44DF-8942-84C7-582A48D3623C}" type="pres">
      <dgm:prSet presAssocID="{E8ABE267-449E-324F-8A3D-C3362C5CDA44}" presName="Name0" presStyleCnt="0">
        <dgm:presLayoutVars>
          <dgm:dir/>
          <dgm:resizeHandles val="exact"/>
        </dgm:presLayoutVars>
      </dgm:prSet>
      <dgm:spPr/>
    </dgm:pt>
    <dgm:pt modelId="{8A98C0BC-B085-344F-99DD-4F374346CB0C}" type="pres">
      <dgm:prSet presAssocID="{94D124C4-42D5-8846-A736-64039C2EFEE4}" presName="composite" presStyleCnt="0"/>
      <dgm:spPr/>
    </dgm:pt>
    <dgm:pt modelId="{45443ABE-B690-844D-BEF6-FD0C529099E9}" type="pres">
      <dgm:prSet presAssocID="{94D124C4-42D5-8846-A736-64039C2EFEE4}" presName="imagSh" presStyleLbl="bgImgPlace1" presStyleIdx="0" presStyleCnt="3"/>
      <dgm:spPr/>
    </dgm:pt>
    <dgm:pt modelId="{83B26274-840C-7447-8AD3-ADF7E33B351C}" type="pres">
      <dgm:prSet presAssocID="{94D124C4-42D5-8846-A736-64039C2EFEE4}" presName="txNode" presStyleLbl="node1" presStyleIdx="0" presStyleCnt="3">
        <dgm:presLayoutVars>
          <dgm:bulletEnabled val="1"/>
        </dgm:presLayoutVars>
      </dgm:prSet>
      <dgm:spPr/>
    </dgm:pt>
    <dgm:pt modelId="{81D1D129-B083-9549-9CEB-B84C23AEB727}" type="pres">
      <dgm:prSet presAssocID="{57B0FC32-E1B1-4F46-B560-79F8B5B72E4D}" presName="sibTrans" presStyleLbl="sibTrans2D1" presStyleIdx="0" presStyleCnt="2"/>
      <dgm:spPr/>
    </dgm:pt>
    <dgm:pt modelId="{030ED8D7-C1BA-7E4C-901F-093B304CAFEE}" type="pres">
      <dgm:prSet presAssocID="{57B0FC32-E1B1-4F46-B560-79F8B5B72E4D}" presName="connTx" presStyleLbl="sibTrans2D1" presStyleIdx="0" presStyleCnt="2"/>
      <dgm:spPr/>
    </dgm:pt>
    <dgm:pt modelId="{41EDBA2B-DA6E-3248-AC82-3724FB57BAE9}" type="pres">
      <dgm:prSet presAssocID="{D67A3EFA-018E-F743-8E29-D9D9510B449C}" presName="composite" presStyleCnt="0"/>
      <dgm:spPr/>
    </dgm:pt>
    <dgm:pt modelId="{3CD06AAE-34C8-D44B-B620-203C0A6CEDC6}" type="pres">
      <dgm:prSet presAssocID="{D67A3EFA-018E-F743-8E29-D9D9510B449C}" presName="imagSh" presStyleLbl="bgImgPlace1" presStyleIdx="1" presStyleCnt="3" custLinFactNeighborX="-3015" custLinFactNeighborY="-20000"/>
      <dgm:spPr/>
    </dgm:pt>
    <dgm:pt modelId="{96860BC9-4E2A-C14C-9126-F0BBC9AC0088}" type="pres">
      <dgm:prSet presAssocID="{D67A3EFA-018E-F743-8E29-D9D9510B449C}" presName="txNode" presStyleLbl="node1" presStyleIdx="1" presStyleCnt="3">
        <dgm:presLayoutVars>
          <dgm:bulletEnabled val="1"/>
        </dgm:presLayoutVars>
      </dgm:prSet>
      <dgm:spPr/>
    </dgm:pt>
    <dgm:pt modelId="{0AE88C65-D4D9-1348-98C9-BA815C416C2B}" type="pres">
      <dgm:prSet presAssocID="{187DF539-CA03-3846-9498-8E347E8DE844}" presName="sibTrans" presStyleLbl="sibTrans2D1" presStyleIdx="1" presStyleCnt="2"/>
      <dgm:spPr/>
    </dgm:pt>
    <dgm:pt modelId="{2451B637-5F7A-6242-978B-268B406C838F}" type="pres">
      <dgm:prSet presAssocID="{187DF539-CA03-3846-9498-8E347E8DE844}" presName="connTx" presStyleLbl="sibTrans2D1" presStyleIdx="1" presStyleCnt="2"/>
      <dgm:spPr/>
    </dgm:pt>
    <dgm:pt modelId="{0E8D772E-D067-3140-B94F-FA2B24749931}" type="pres">
      <dgm:prSet presAssocID="{76B96472-73F1-3840-AA9D-715D5E3A8B1D}" presName="composite" presStyleCnt="0"/>
      <dgm:spPr/>
    </dgm:pt>
    <dgm:pt modelId="{2ACBA83D-6DAD-274C-970B-5CDD5A018325}" type="pres">
      <dgm:prSet presAssocID="{76B96472-73F1-3840-AA9D-715D5E3A8B1D}" presName="imagSh" presStyleLbl="bgImgPlace1" presStyleIdx="2" presStyleCnt="3"/>
      <dgm:spPr/>
    </dgm:pt>
    <dgm:pt modelId="{F32A6A13-C231-FC41-B8D0-546D0D6C57D5}" type="pres">
      <dgm:prSet presAssocID="{76B96472-73F1-3840-AA9D-715D5E3A8B1D}" presName="txNode" presStyleLbl="node1" presStyleIdx="2" presStyleCnt="3">
        <dgm:presLayoutVars>
          <dgm:bulletEnabled val="1"/>
        </dgm:presLayoutVars>
      </dgm:prSet>
      <dgm:spPr/>
    </dgm:pt>
  </dgm:ptLst>
  <dgm:cxnLst>
    <dgm:cxn modelId="{9EB17500-8B63-5340-A2B1-56F1D96E30F4}" srcId="{E8ABE267-449E-324F-8A3D-C3362C5CDA44}" destId="{94D124C4-42D5-8846-A736-64039C2EFEE4}" srcOrd="0" destOrd="0" parTransId="{54DE7CA4-4075-5A42-86E4-11940F07BF56}" sibTransId="{57B0FC32-E1B1-4F46-B560-79F8B5B72E4D}"/>
    <dgm:cxn modelId="{E109A50C-9D30-7441-8986-3B6BF6D46955}" type="presOf" srcId="{187DF539-CA03-3846-9498-8E347E8DE844}" destId="{0AE88C65-D4D9-1348-98C9-BA815C416C2B}" srcOrd="0" destOrd="0" presId="urn:microsoft.com/office/officeart/2005/8/layout/hProcess10#3"/>
    <dgm:cxn modelId="{4E6F7E20-AFED-B14D-9963-E676A9832920}" type="presOf" srcId="{57B0FC32-E1B1-4F46-B560-79F8B5B72E4D}" destId="{81D1D129-B083-9549-9CEB-B84C23AEB727}" srcOrd="0" destOrd="0" presId="urn:microsoft.com/office/officeart/2005/8/layout/hProcess10#3"/>
    <dgm:cxn modelId="{89D94671-FB71-9C4C-A97E-9C6C80DD4606}" type="presOf" srcId="{187DF539-CA03-3846-9498-8E347E8DE844}" destId="{2451B637-5F7A-6242-978B-268B406C838F}" srcOrd="1" destOrd="0" presId="urn:microsoft.com/office/officeart/2005/8/layout/hProcess10#3"/>
    <dgm:cxn modelId="{915B9C8D-7624-2346-955A-7FAF7454645D}" type="presOf" srcId="{94D124C4-42D5-8846-A736-64039C2EFEE4}" destId="{83B26274-840C-7447-8AD3-ADF7E33B351C}" srcOrd="0" destOrd="0" presId="urn:microsoft.com/office/officeart/2005/8/layout/hProcess10#3"/>
    <dgm:cxn modelId="{CE7FE098-C46F-C84D-B62E-53FE8F51A235}" type="presOf" srcId="{D67A3EFA-018E-F743-8E29-D9D9510B449C}" destId="{96860BC9-4E2A-C14C-9126-F0BBC9AC0088}" srcOrd="0" destOrd="0" presId="urn:microsoft.com/office/officeart/2005/8/layout/hProcess10#3"/>
    <dgm:cxn modelId="{EE014FA3-AFF0-6846-AC5D-C5CD57408FDB}" srcId="{E8ABE267-449E-324F-8A3D-C3362C5CDA44}" destId="{76B96472-73F1-3840-AA9D-715D5E3A8B1D}" srcOrd="2" destOrd="0" parTransId="{7A67C76D-CD29-114E-913D-8B2AED4E7362}" sibTransId="{EDBA4C5C-AD3C-394E-A32D-7EFDDCA9BA5F}"/>
    <dgm:cxn modelId="{C56AF8B0-537C-E348-B42A-066BBB37166F}" type="presOf" srcId="{57B0FC32-E1B1-4F46-B560-79F8B5B72E4D}" destId="{030ED8D7-C1BA-7E4C-901F-093B304CAFEE}" srcOrd="1" destOrd="0" presId="urn:microsoft.com/office/officeart/2005/8/layout/hProcess10#3"/>
    <dgm:cxn modelId="{C696C7B8-C3D5-4146-AA66-E5EDA235E49B}" type="presOf" srcId="{76B96472-73F1-3840-AA9D-715D5E3A8B1D}" destId="{F32A6A13-C231-FC41-B8D0-546D0D6C57D5}" srcOrd="0" destOrd="0" presId="urn:microsoft.com/office/officeart/2005/8/layout/hProcess10#3"/>
    <dgm:cxn modelId="{F76F55CD-DB1D-924A-9CFA-9A4E6E713E78}" srcId="{E8ABE267-449E-324F-8A3D-C3362C5CDA44}" destId="{D67A3EFA-018E-F743-8E29-D9D9510B449C}" srcOrd="1" destOrd="0" parTransId="{97D71698-CB94-F045-A67A-1766C5B8E9DA}" sibTransId="{187DF539-CA03-3846-9498-8E347E8DE844}"/>
    <dgm:cxn modelId="{3773A4FF-C0ED-9846-84F1-596F009087AE}" type="presOf" srcId="{E8ABE267-449E-324F-8A3D-C3362C5CDA44}" destId="{E6658B98-44DF-8942-84C7-582A48D3623C}" srcOrd="0" destOrd="0" presId="urn:microsoft.com/office/officeart/2005/8/layout/hProcess10#3"/>
    <dgm:cxn modelId="{8A9F0D93-F145-8A41-936E-B5AB0EB4CDBB}" type="presParOf" srcId="{E6658B98-44DF-8942-84C7-582A48D3623C}" destId="{8A98C0BC-B085-344F-99DD-4F374346CB0C}" srcOrd="0" destOrd="0" presId="urn:microsoft.com/office/officeart/2005/8/layout/hProcess10#3"/>
    <dgm:cxn modelId="{441DB806-3485-D547-850F-E66FACD577CF}" type="presParOf" srcId="{8A98C0BC-B085-344F-99DD-4F374346CB0C}" destId="{45443ABE-B690-844D-BEF6-FD0C529099E9}" srcOrd="0" destOrd="0" presId="urn:microsoft.com/office/officeart/2005/8/layout/hProcess10#3"/>
    <dgm:cxn modelId="{7E6B03AC-41CE-D245-B99E-CA1614A9DDEB}" type="presParOf" srcId="{8A98C0BC-B085-344F-99DD-4F374346CB0C}" destId="{83B26274-840C-7447-8AD3-ADF7E33B351C}" srcOrd="1" destOrd="0" presId="urn:microsoft.com/office/officeart/2005/8/layout/hProcess10#3"/>
    <dgm:cxn modelId="{28EE5659-ADA4-3A49-8287-44E21EF0BFA1}" type="presParOf" srcId="{E6658B98-44DF-8942-84C7-582A48D3623C}" destId="{81D1D129-B083-9549-9CEB-B84C23AEB727}" srcOrd="1" destOrd="0" presId="urn:microsoft.com/office/officeart/2005/8/layout/hProcess10#3"/>
    <dgm:cxn modelId="{CE84A168-D8FE-164C-8D6A-E877E3392B8F}" type="presParOf" srcId="{81D1D129-B083-9549-9CEB-B84C23AEB727}" destId="{030ED8D7-C1BA-7E4C-901F-093B304CAFEE}" srcOrd="0" destOrd="0" presId="urn:microsoft.com/office/officeart/2005/8/layout/hProcess10#3"/>
    <dgm:cxn modelId="{292EF6DC-AA07-754F-8FDC-76E81444DDF2}" type="presParOf" srcId="{E6658B98-44DF-8942-84C7-582A48D3623C}" destId="{41EDBA2B-DA6E-3248-AC82-3724FB57BAE9}" srcOrd="2" destOrd="0" presId="urn:microsoft.com/office/officeart/2005/8/layout/hProcess10#3"/>
    <dgm:cxn modelId="{C611A005-ADF0-8F40-B406-D71EB335E39B}" type="presParOf" srcId="{41EDBA2B-DA6E-3248-AC82-3724FB57BAE9}" destId="{3CD06AAE-34C8-D44B-B620-203C0A6CEDC6}" srcOrd="0" destOrd="0" presId="urn:microsoft.com/office/officeart/2005/8/layout/hProcess10#3"/>
    <dgm:cxn modelId="{5BA0D65B-AC76-7F48-9A70-C9515C9FEBC8}" type="presParOf" srcId="{41EDBA2B-DA6E-3248-AC82-3724FB57BAE9}" destId="{96860BC9-4E2A-C14C-9126-F0BBC9AC0088}" srcOrd="1" destOrd="0" presId="urn:microsoft.com/office/officeart/2005/8/layout/hProcess10#3"/>
    <dgm:cxn modelId="{BA3E151E-8973-2343-B89E-2A4AA4B30553}" type="presParOf" srcId="{E6658B98-44DF-8942-84C7-582A48D3623C}" destId="{0AE88C65-D4D9-1348-98C9-BA815C416C2B}" srcOrd="3" destOrd="0" presId="urn:microsoft.com/office/officeart/2005/8/layout/hProcess10#3"/>
    <dgm:cxn modelId="{8473EE35-EF05-E640-8D53-1BFACF6B3AAA}" type="presParOf" srcId="{0AE88C65-D4D9-1348-98C9-BA815C416C2B}" destId="{2451B637-5F7A-6242-978B-268B406C838F}" srcOrd="0" destOrd="0" presId="urn:microsoft.com/office/officeart/2005/8/layout/hProcess10#3"/>
    <dgm:cxn modelId="{CBFC3B79-39D0-6C46-93B3-991DDB92126C}" type="presParOf" srcId="{E6658B98-44DF-8942-84C7-582A48D3623C}" destId="{0E8D772E-D067-3140-B94F-FA2B24749931}" srcOrd="4" destOrd="0" presId="urn:microsoft.com/office/officeart/2005/8/layout/hProcess10#3"/>
    <dgm:cxn modelId="{830A39C0-4877-614D-8D64-071DADE74343}" type="presParOf" srcId="{0E8D772E-D067-3140-B94F-FA2B24749931}" destId="{2ACBA83D-6DAD-274C-970B-5CDD5A018325}" srcOrd="0" destOrd="0" presId="urn:microsoft.com/office/officeart/2005/8/layout/hProcess10#3"/>
    <dgm:cxn modelId="{47FB4EBB-E325-EC45-90F5-96D197602B30}" type="presParOf" srcId="{0E8D772E-D067-3140-B94F-FA2B24749931}" destId="{F32A6A13-C231-FC41-B8D0-546D0D6C57D5}" srcOrd="1" destOrd="0" presId="urn:microsoft.com/office/officeart/2005/8/layout/hProcess10#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ECA4C0-0BED-FC44-A32E-583B661D44CA}"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it-IT"/>
        </a:p>
      </dgm:t>
    </dgm:pt>
    <dgm:pt modelId="{4A1FCD26-4873-F94D-8D5B-2C3393CC73E6}">
      <dgm:prSet/>
      <dgm:spPr/>
      <dgm:t>
        <a:bodyPr/>
        <a:lstStyle/>
        <a:p>
          <a:r>
            <a:rPr lang="it-IT" dirty="0"/>
            <a:t>FATTISPECIE</a:t>
          </a:r>
        </a:p>
      </dgm:t>
    </dgm:pt>
    <dgm:pt modelId="{F75DE7B8-6B7D-4C4E-8791-6CDB5AA10A6C}" type="parTrans" cxnId="{EC88D584-D0AD-AE4F-AEAF-607103DCCEE1}">
      <dgm:prSet/>
      <dgm:spPr/>
    </dgm:pt>
    <dgm:pt modelId="{B5A4240C-0E65-EB46-9F21-1442E20E3369}" type="sibTrans" cxnId="{EC88D584-D0AD-AE4F-AEAF-607103DCCEE1}">
      <dgm:prSet/>
      <dgm:spPr/>
    </dgm:pt>
    <dgm:pt modelId="{5ABD4426-50B1-9948-BC5C-71EFF4BC1D1B}">
      <dgm:prSet custT="1"/>
      <dgm:spPr>
        <a:solidFill>
          <a:srgbClr val="00F973">
            <a:alpha val="90000"/>
          </a:srgbClr>
        </a:solidFill>
      </dgm:spPr>
      <dgm:t>
        <a:bodyPr/>
        <a:lstStyle/>
        <a:p>
          <a:r>
            <a:rPr lang="it-IT" sz="1600" dirty="0"/>
            <a:t>CRITERIO DI COLLEGAMENTO</a:t>
          </a:r>
        </a:p>
      </dgm:t>
    </dgm:pt>
    <dgm:pt modelId="{994B1779-4730-7B4D-A98C-76A15C1627BA}" type="parTrans" cxnId="{0DEF3FE0-8EE7-D740-BAAF-BD7EEE8DA47D}">
      <dgm:prSet/>
      <dgm:spPr/>
    </dgm:pt>
    <dgm:pt modelId="{2F4ED3B7-42F1-D44D-84AF-D20900C4D8A5}" type="sibTrans" cxnId="{0DEF3FE0-8EE7-D740-BAAF-BD7EEE8DA47D}">
      <dgm:prSet/>
      <dgm:spPr/>
    </dgm:pt>
    <dgm:pt modelId="{14514BE7-A18B-8E43-8A27-BC1E9BDAE371}">
      <dgm:prSet custT="1"/>
      <dgm:spPr>
        <a:solidFill>
          <a:srgbClr val="FFFF00">
            <a:alpha val="90000"/>
          </a:srgbClr>
        </a:solidFill>
      </dgm:spPr>
      <dgm:t>
        <a:bodyPr/>
        <a:lstStyle/>
        <a:p>
          <a:r>
            <a:rPr lang="it-IT" sz="1400" dirty="0"/>
            <a:t>INTERPRETAZIONE/QUALIFICAZIONE</a:t>
          </a:r>
        </a:p>
      </dgm:t>
    </dgm:pt>
    <dgm:pt modelId="{DACD65D5-F65A-F843-BE10-0DA1C0A4380A}" type="parTrans" cxnId="{0EEF2F6D-7386-3B4E-97F8-34221C290793}">
      <dgm:prSet/>
      <dgm:spPr/>
    </dgm:pt>
    <dgm:pt modelId="{034C5BB9-6044-D044-9203-32300D64CC88}" type="sibTrans" cxnId="{0EEF2F6D-7386-3B4E-97F8-34221C290793}">
      <dgm:prSet/>
      <dgm:spPr/>
    </dgm:pt>
    <dgm:pt modelId="{DB06F8BA-0CB8-3E4D-965C-85E8E4B54DC0}">
      <dgm:prSet/>
      <dgm:spPr>
        <a:solidFill>
          <a:schemeClr val="accent4">
            <a:alpha val="90000"/>
          </a:schemeClr>
        </a:solidFill>
      </dgm:spPr>
      <dgm:t>
        <a:bodyPr/>
        <a:lstStyle/>
        <a:p>
          <a:r>
            <a:rPr lang="it-IT" dirty="0"/>
            <a:t>QUESTIONE PRELIMINARE</a:t>
          </a:r>
        </a:p>
      </dgm:t>
    </dgm:pt>
    <dgm:pt modelId="{A05F1322-8B48-844C-BC9E-C1A9C7ECB8AC}" type="parTrans" cxnId="{D02FEFA4-46AD-254A-AA80-1704EA36A622}">
      <dgm:prSet/>
      <dgm:spPr/>
    </dgm:pt>
    <dgm:pt modelId="{DD492CC3-4C09-494D-A20A-3A2B4C19E695}" type="sibTrans" cxnId="{D02FEFA4-46AD-254A-AA80-1704EA36A622}">
      <dgm:prSet/>
      <dgm:spPr/>
    </dgm:pt>
    <dgm:pt modelId="{6667980C-4A89-6340-AA1B-958B22A10A60}" type="pres">
      <dgm:prSet presAssocID="{6DECA4C0-0BED-FC44-A32E-583B661D44CA}" presName="diagram" presStyleCnt="0">
        <dgm:presLayoutVars>
          <dgm:chPref val="1"/>
          <dgm:dir/>
          <dgm:animOne val="branch"/>
          <dgm:animLvl val="lvl"/>
          <dgm:resizeHandles/>
        </dgm:presLayoutVars>
      </dgm:prSet>
      <dgm:spPr/>
    </dgm:pt>
    <dgm:pt modelId="{5F74E438-1015-9147-8276-A48A2CB10D2A}" type="pres">
      <dgm:prSet presAssocID="{4A1FCD26-4873-F94D-8D5B-2C3393CC73E6}" presName="root" presStyleCnt="0"/>
      <dgm:spPr/>
    </dgm:pt>
    <dgm:pt modelId="{87F09B31-EDBC-E24F-8C27-D290CCE16A09}" type="pres">
      <dgm:prSet presAssocID="{4A1FCD26-4873-F94D-8D5B-2C3393CC73E6}" presName="rootComposite" presStyleCnt="0"/>
      <dgm:spPr/>
    </dgm:pt>
    <dgm:pt modelId="{F7AB35F2-F00A-C041-890E-0FF64DD0DAD2}" type="pres">
      <dgm:prSet presAssocID="{4A1FCD26-4873-F94D-8D5B-2C3393CC73E6}" presName="rootText" presStyleLbl="node1" presStyleIdx="0" presStyleCnt="1"/>
      <dgm:spPr/>
    </dgm:pt>
    <dgm:pt modelId="{B1E6C721-8DF2-AB4C-BF14-06FE62FD768B}" type="pres">
      <dgm:prSet presAssocID="{4A1FCD26-4873-F94D-8D5B-2C3393CC73E6}" presName="rootConnector" presStyleLbl="node1" presStyleIdx="0" presStyleCnt="1"/>
      <dgm:spPr/>
    </dgm:pt>
    <dgm:pt modelId="{0B70FB89-3D63-2141-BF76-D1C9DB59A65F}" type="pres">
      <dgm:prSet presAssocID="{4A1FCD26-4873-F94D-8D5B-2C3393CC73E6}" presName="childShape" presStyleCnt="0"/>
      <dgm:spPr/>
    </dgm:pt>
    <dgm:pt modelId="{8FB5CDFF-D80D-E042-9D4A-2FCDC660C573}" type="pres">
      <dgm:prSet presAssocID="{994B1779-4730-7B4D-A98C-76A15C1627BA}" presName="Name13" presStyleLbl="parChTrans1D2" presStyleIdx="0" presStyleCnt="3"/>
      <dgm:spPr/>
    </dgm:pt>
    <dgm:pt modelId="{E5047366-C403-3F43-8FD5-88BC433B2FB6}" type="pres">
      <dgm:prSet presAssocID="{5ABD4426-50B1-9948-BC5C-71EFF4BC1D1B}" presName="childText" presStyleLbl="bgAcc1" presStyleIdx="0" presStyleCnt="3">
        <dgm:presLayoutVars>
          <dgm:bulletEnabled val="1"/>
        </dgm:presLayoutVars>
      </dgm:prSet>
      <dgm:spPr/>
    </dgm:pt>
    <dgm:pt modelId="{0E2D22F2-4C61-B042-B551-756EA22E5D5A}" type="pres">
      <dgm:prSet presAssocID="{DACD65D5-F65A-F843-BE10-0DA1C0A4380A}" presName="Name13" presStyleLbl="parChTrans1D2" presStyleIdx="1" presStyleCnt="3"/>
      <dgm:spPr/>
    </dgm:pt>
    <dgm:pt modelId="{5D2788D3-03F7-2646-9C69-3EE38676FC40}" type="pres">
      <dgm:prSet presAssocID="{14514BE7-A18B-8E43-8A27-BC1E9BDAE371}" presName="childText" presStyleLbl="bgAcc1" presStyleIdx="1" presStyleCnt="3">
        <dgm:presLayoutVars>
          <dgm:bulletEnabled val="1"/>
        </dgm:presLayoutVars>
      </dgm:prSet>
      <dgm:spPr/>
    </dgm:pt>
    <dgm:pt modelId="{029B282A-BA28-C542-A83D-61547CE813B6}" type="pres">
      <dgm:prSet presAssocID="{A05F1322-8B48-844C-BC9E-C1A9C7ECB8AC}" presName="Name13" presStyleLbl="parChTrans1D2" presStyleIdx="2" presStyleCnt="3"/>
      <dgm:spPr/>
    </dgm:pt>
    <dgm:pt modelId="{B3E91603-6C5A-3646-873F-50C2B8FEF2B3}" type="pres">
      <dgm:prSet presAssocID="{DB06F8BA-0CB8-3E4D-965C-85E8E4B54DC0}" presName="childText" presStyleLbl="bgAcc1" presStyleIdx="2" presStyleCnt="3">
        <dgm:presLayoutVars>
          <dgm:bulletEnabled val="1"/>
        </dgm:presLayoutVars>
      </dgm:prSet>
      <dgm:spPr/>
    </dgm:pt>
  </dgm:ptLst>
  <dgm:cxnLst>
    <dgm:cxn modelId="{C63AB73B-CABE-D043-8477-239FAB8F3CC8}" type="presOf" srcId="{4A1FCD26-4873-F94D-8D5B-2C3393CC73E6}" destId="{F7AB35F2-F00A-C041-890E-0FF64DD0DAD2}" srcOrd="0" destOrd="0" presId="urn:microsoft.com/office/officeart/2005/8/layout/hierarchy3"/>
    <dgm:cxn modelId="{CC2B1F3D-0BDB-504C-9BFF-E549E319CE09}" type="presOf" srcId="{6DECA4C0-0BED-FC44-A32E-583B661D44CA}" destId="{6667980C-4A89-6340-AA1B-958B22A10A60}" srcOrd="0" destOrd="0" presId="urn:microsoft.com/office/officeart/2005/8/layout/hierarchy3"/>
    <dgm:cxn modelId="{D6106B42-383E-6A4A-8622-46298E63B168}" type="presOf" srcId="{994B1779-4730-7B4D-A98C-76A15C1627BA}" destId="{8FB5CDFF-D80D-E042-9D4A-2FCDC660C573}" srcOrd="0" destOrd="0" presId="urn:microsoft.com/office/officeart/2005/8/layout/hierarchy3"/>
    <dgm:cxn modelId="{80D43E58-9661-0342-B4D5-242500394AFD}" type="presOf" srcId="{DB06F8BA-0CB8-3E4D-965C-85E8E4B54DC0}" destId="{B3E91603-6C5A-3646-873F-50C2B8FEF2B3}" srcOrd="0" destOrd="0" presId="urn:microsoft.com/office/officeart/2005/8/layout/hierarchy3"/>
    <dgm:cxn modelId="{0EEF2F6D-7386-3B4E-97F8-34221C290793}" srcId="{4A1FCD26-4873-F94D-8D5B-2C3393CC73E6}" destId="{14514BE7-A18B-8E43-8A27-BC1E9BDAE371}" srcOrd="1" destOrd="0" parTransId="{DACD65D5-F65A-F843-BE10-0DA1C0A4380A}" sibTransId="{034C5BB9-6044-D044-9203-32300D64CC88}"/>
    <dgm:cxn modelId="{1939776F-D395-C043-BFA6-8572040A0EA7}" type="presOf" srcId="{14514BE7-A18B-8E43-8A27-BC1E9BDAE371}" destId="{5D2788D3-03F7-2646-9C69-3EE38676FC40}" srcOrd="0" destOrd="0" presId="urn:microsoft.com/office/officeart/2005/8/layout/hierarchy3"/>
    <dgm:cxn modelId="{EC88D584-D0AD-AE4F-AEAF-607103DCCEE1}" srcId="{6DECA4C0-0BED-FC44-A32E-583B661D44CA}" destId="{4A1FCD26-4873-F94D-8D5B-2C3393CC73E6}" srcOrd="0" destOrd="0" parTransId="{F75DE7B8-6B7D-4C4E-8791-6CDB5AA10A6C}" sibTransId="{B5A4240C-0E65-EB46-9F21-1442E20E3369}"/>
    <dgm:cxn modelId="{15D74B8F-E993-514D-A9BD-DD0E355CAC88}" type="presOf" srcId="{5ABD4426-50B1-9948-BC5C-71EFF4BC1D1B}" destId="{E5047366-C403-3F43-8FD5-88BC433B2FB6}" srcOrd="0" destOrd="0" presId="urn:microsoft.com/office/officeart/2005/8/layout/hierarchy3"/>
    <dgm:cxn modelId="{613C5BA0-8E3F-5E4D-B0CF-E8130890E4C7}" type="presOf" srcId="{A05F1322-8B48-844C-BC9E-C1A9C7ECB8AC}" destId="{029B282A-BA28-C542-A83D-61547CE813B6}" srcOrd="0" destOrd="0" presId="urn:microsoft.com/office/officeart/2005/8/layout/hierarchy3"/>
    <dgm:cxn modelId="{D02FEFA4-46AD-254A-AA80-1704EA36A622}" srcId="{4A1FCD26-4873-F94D-8D5B-2C3393CC73E6}" destId="{DB06F8BA-0CB8-3E4D-965C-85E8E4B54DC0}" srcOrd="2" destOrd="0" parTransId="{A05F1322-8B48-844C-BC9E-C1A9C7ECB8AC}" sibTransId="{DD492CC3-4C09-494D-A20A-3A2B4C19E695}"/>
    <dgm:cxn modelId="{0DEF3FE0-8EE7-D740-BAAF-BD7EEE8DA47D}" srcId="{4A1FCD26-4873-F94D-8D5B-2C3393CC73E6}" destId="{5ABD4426-50B1-9948-BC5C-71EFF4BC1D1B}" srcOrd="0" destOrd="0" parTransId="{994B1779-4730-7B4D-A98C-76A15C1627BA}" sibTransId="{2F4ED3B7-42F1-D44D-84AF-D20900C4D8A5}"/>
    <dgm:cxn modelId="{8F04CEEB-7F1C-6A43-BA3E-455672261385}" type="presOf" srcId="{DACD65D5-F65A-F843-BE10-0DA1C0A4380A}" destId="{0E2D22F2-4C61-B042-B551-756EA22E5D5A}" srcOrd="0" destOrd="0" presId="urn:microsoft.com/office/officeart/2005/8/layout/hierarchy3"/>
    <dgm:cxn modelId="{476454F7-F101-814E-B1FD-8F0E154EA586}" type="presOf" srcId="{4A1FCD26-4873-F94D-8D5B-2C3393CC73E6}" destId="{B1E6C721-8DF2-AB4C-BF14-06FE62FD768B}" srcOrd="1" destOrd="0" presId="urn:microsoft.com/office/officeart/2005/8/layout/hierarchy3"/>
    <dgm:cxn modelId="{A53AB2BD-0941-F84D-9237-E0BA8498E309}" type="presParOf" srcId="{6667980C-4A89-6340-AA1B-958B22A10A60}" destId="{5F74E438-1015-9147-8276-A48A2CB10D2A}" srcOrd="0" destOrd="0" presId="urn:microsoft.com/office/officeart/2005/8/layout/hierarchy3"/>
    <dgm:cxn modelId="{F7A70E19-6823-C240-87A9-4F6A96A1B0DE}" type="presParOf" srcId="{5F74E438-1015-9147-8276-A48A2CB10D2A}" destId="{87F09B31-EDBC-E24F-8C27-D290CCE16A09}" srcOrd="0" destOrd="0" presId="urn:microsoft.com/office/officeart/2005/8/layout/hierarchy3"/>
    <dgm:cxn modelId="{F9163D30-0805-8244-8A37-506F28340944}" type="presParOf" srcId="{87F09B31-EDBC-E24F-8C27-D290CCE16A09}" destId="{F7AB35F2-F00A-C041-890E-0FF64DD0DAD2}" srcOrd="0" destOrd="0" presId="urn:microsoft.com/office/officeart/2005/8/layout/hierarchy3"/>
    <dgm:cxn modelId="{F4DF817F-22FD-1746-B383-E8E17D4FEDC7}" type="presParOf" srcId="{87F09B31-EDBC-E24F-8C27-D290CCE16A09}" destId="{B1E6C721-8DF2-AB4C-BF14-06FE62FD768B}" srcOrd="1" destOrd="0" presId="urn:microsoft.com/office/officeart/2005/8/layout/hierarchy3"/>
    <dgm:cxn modelId="{EED0AA27-C5DF-8441-8292-5F85AFFD6D5A}" type="presParOf" srcId="{5F74E438-1015-9147-8276-A48A2CB10D2A}" destId="{0B70FB89-3D63-2141-BF76-D1C9DB59A65F}" srcOrd="1" destOrd="0" presId="urn:microsoft.com/office/officeart/2005/8/layout/hierarchy3"/>
    <dgm:cxn modelId="{4A84B01A-D561-DF4E-A38E-72D057C9863B}" type="presParOf" srcId="{0B70FB89-3D63-2141-BF76-D1C9DB59A65F}" destId="{8FB5CDFF-D80D-E042-9D4A-2FCDC660C573}" srcOrd="0" destOrd="0" presId="urn:microsoft.com/office/officeart/2005/8/layout/hierarchy3"/>
    <dgm:cxn modelId="{0EBD1392-CA4E-854C-B29A-B2613C68C3DB}" type="presParOf" srcId="{0B70FB89-3D63-2141-BF76-D1C9DB59A65F}" destId="{E5047366-C403-3F43-8FD5-88BC433B2FB6}" srcOrd="1" destOrd="0" presId="urn:microsoft.com/office/officeart/2005/8/layout/hierarchy3"/>
    <dgm:cxn modelId="{023088BD-F29F-6D45-8721-60380141BDC4}" type="presParOf" srcId="{0B70FB89-3D63-2141-BF76-D1C9DB59A65F}" destId="{0E2D22F2-4C61-B042-B551-756EA22E5D5A}" srcOrd="2" destOrd="0" presId="urn:microsoft.com/office/officeart/2005/8/layout/hierarchy3"/>
    <dgm:cxn modelId="{9689649A-C974-4C47-B4D3-CE676014E307}" type="presParOf" srcId="{0B70FB89-3D63-2141-BF76-D1C9DB59A65F}" destId="{5D2788D3-03F7-2646-9C69-3EE38676FC40}" srcOrd="3" destOrd="0" presId="urn:microsoft.com/office/officeart/2005/8/layout/hierarchy3"/>
    <dgm:cxn modelId="{1A77433F-709C-8F47-9972-27004D6F3AE4}" type="presParOf" srcId="{0B70FB89-3D63-2141-BF76-D1C9DB59A65F}" destId="{029B282A-BA28-C542-A83D-61547CE813B6}" srcOrd="4" destOrd="0" presId="urn:microsoft.com/office/officeart/2005/8/layout/hierarchy3"/>
    <dgm:cxn modelId="{78D5CC0A-439E-984A-AF25-BDD9F00D4EAE}" type="presParOf" srcId="{0B70FB89-3D63-2141-BF76-D1C9DB59A65F}" destId="{B3E91603-6C5A-3646-873F-50C2B8FEF2B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ECA4C0-0BED-FC44-A32E-583B661D44CA}"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it-IT"/>
        </a:p>
      </dgm:t>
    </dgm:pt>
    <dgm:pt modelId="{4A1FCD26-4873-F94D-8D5B-2C3393CC73E6}">
      <dgm:prSet/>
      <dgm:spPr/>
      <dgm:t>
        <a:bodyPr/>
        <a:lstStyle/>
        <a:p>
          <a:r>
            <a:rPr lang="it-IT" dirty="0"/>
            <a:t>CONSEGUENZA</a:t>
          </a:r>
        </a:p>
      </dgm:t>
    </dgm:pt>
    <dgm:pt modelId="{F75DE7B8-6B7D-4C4E-8791-6CDB5AA10A6C}" type="parTrans" cxnId="{EC88D584-D0AD-AE4F-AEAF-607103DCCEE1}">
      <dgm:prSet/>
      <dgm:spPr/>
      <dgm:t>
        <a:bodyPr/>
        <a:lstStyle/>
        <a:p>
          <a:endParaRPr lang="it-IT"/>
        </a:p>
      </dgm:t>
    </dgm:pt>
    <dgm:pt modelId="{B5A4240C-0E65-EB46-9F21-1442E20E3369}" type="sibTrans" cxnId="{EC88D584-D0AD-AE4F-AEAF-607103DCCEE1}">
      <dgm:prSet/>
      <dgm:spPr/>
      <dgm:t>
        <a:bodyPr/>
        <a:lstStyle/>
        <a:p>
          <a:endParaRPr lang="it-IT"/>
        </a:p>
      </dgm:t>
    </dgm:pt>
    <dgm:pt modelId="{5ABD4426-50B1-9948-BC5C-71EFF4BC1D1B}">
      <dgm:prSet custT="1"/>
      <dgm:spPr>
        <a:solidFill>
          <a:srgbClr val="00F973">
            <a:alpha val="90000"/>
          </a:srgbClr>
        </a:solidFill>
      </dgm:spPr>
      <dgm:t>
        <a:bodyPr/>
        <a:lstStyle/>
        <a:p>
          <a:r>
            <a:rPr lang="it-IT" sz="1200" dirty="0"/>
            <a:t>RICHIAMO ORDINAMENTO GLOBALE</a:t>
          </a:r>
        </a:p>
      </dgm:t>
    </dgm:pt>
    <dgm:pt modelId="{994B1779-4730-7B4D-A98C-76A15C1627BA}" type="parTrans" cxnId="{0DEF3FE0-8EE7-D740-BAAF-BD7EEE8DA47D}">
      <dgm:prSet/>
      <dgm:spPr/>
      <dgm:t>
        <a:bodyPr/>
        <a:lstStyle/>
        <a:p>
          <a:endParaRPr lang="it-IT"/>
        </a:p>
      </dgm:t>
    </dgm:pt>
    <dgm:pt modelId="{2F4ED3B7-42F1-D44D-84AF-D20900C4D8A5}" type="sibTrans" cxnId="{0DEF3FE0-8EE7-D740-BAAF-BD7EEE8DA47D}">
      <dgm:prSet/>
      <dgm:spPr/>
      <dgm:t>
        <a:bodyPr/>
        <a:lstStyle/>
        <a:p>
          <a:endParaRPr lang="it-IT"/>
        </a:p>
      </dgm:t>
    </dgm:pt>
    <dgm:pt modelId="{14514BE7-A18B-8E43-8A27-BC1E9BDAE371}">
      <dgm:prSet custT="1"/>
      <dgm:spPr>
        <a:solidFill>
          <a:srgbClr val="FFFF00">
            <a:alpha val="90000"/>
          </a:srgbClr>
        </a:solidFill>
      </dgm:spPr>
      <dgm:t>
        <a:bodyPr/>
        <a:lstStyle/>
        <a:p>
          <a:r>
            <a:rPr lang="it-IT" sz="1400" dirty="0"/>
            <a:t>RECIPROCITA'</a:t>
          </a:r>
        </a:p>
      </dgm:t>
    </dgm:pt>
    <dgm:pt modelId="{DACD65D5-F65A-F843-BE10-0DA1C0A4380A}" type="parTrans" cxnId="{0EEF2F6D-7386-3B4E-97F8-34221C290793}">
      <dgm:prSet/>
      <dgm:spPr/>
      <dgm:t>
        <a:bodyPr/>
        <a:lstStyle/>
        <a:p>
          <a:endParaRPr lang="it-IT"/>
        </a:p>
      </dgm:t>
    </dgm:pt>
    <dgm:pt modelId="{034C5BB9-6044-D044-9203-32300D64CC88}" type="sibTrans" cxnId="{0EEF2F6D-7386-3B4E-97F8-34221C290793}">
      <dgm:prSet/>
      <dgm:spPr/>
      <dgm:t>
        <a:bodyPr/>
        <a:lstStyle/>
        <a:p>
          <a:endParaRPr lang="it-IT"/>
        </a:p>
      </dgm:t>
    </dgm:pt>
    <dgm:pt modelId="{DB06F8BA-0CB8-3E4D-965C-85E8E4B54DC0}">
      <dgm:prSet custT="1"/>
      <dgm:spPr>
        <a:solidFill>
          <a:schemeClr val="accent4">
            <a:alpha val="90000"/>
          </a:schemeClr>
        </a:solidFill>
      </dgm:spPr>
      <dgm:t>
        <a:bodyPr/>
        <a:lstStyle/>
        <a:p>
          <a:r>
            <a:rPr lang="it-IT" sz="1200" dirty="0"/>
            <a:t>ORDINAMENTO PLURILEGISLATIVO</a:t>
          </a:r>
        </a:p>
      </dgm:t>
    </dgm:pt>
    <dgm:pt modelId="{A05F1322-8B48-844C-BC9E-C1A9C7ECB8AC}" type="parTrans" cxnId="{D02FEFA4-46AD-254A-AA80-1704EA36A622}">
      <dgm:prSet/>
      <dgm:spPr/>
      <dgm:t>
        <a:bodyPr/>
        <a:lstStyle/>
        <a:p>
          <a:endParaRPr lang="it-IT"/>
        </a:p>
      </dgm:t>
    </dgm:pt>
    <dgm:pt modelId="{DD492CC3-4C09-494D-A20A-3A2B4C19E695}" type="sibTrans" cxnId="{D02FEFA4-46AD-254A-AA80-1704EA36A622}">
      <dgm:prSet/>
      <dgm:spPr/>
      <dgm:t>
        <a:bodyPr/>
        <a:lstStyle/>
        <a:p>
          <a:endParaRPr lang="it-IT"/>
        </a:p>
      </dgm:t>
    </dgm:pt>
    <dgm:pt modelId="{F095014B-D703-9944-91A7-7F77035A65EC}">
      <dgm:prSet/>
      <dgm:spPr>
        <a:solidFill>
          <a:srgbClr val="00B0F0">
            <a:alpha val="90000"/>
          </a:srgbClr>
        </a:solidFill>
      </dgm:spPr>
      <dgm:t>
        <a:bodyPr/>
        <a:lstStyle/>
        <a:p>
          <a:r>
            <a:rPr lang="it-IT" dirty="0"/>
            <a:t>RINVIO </a:t>
          </a:r>
        </a:p>
      </dgm:t>
    </dgm:pt>
    <dgm:pt modelId="{E016BB2E-206D-B94A-84F6-300CA62A1F7A}" type="parTrans" cxnId="{99D2F58F-0123-C54C-A071-45358BDD225A}">
      <dgm:prSet/>
      <dgm:spPr/>
      <dgm:t>
        <a:bodyPr/>
        <a:lstStyle/>
        <a:p>
          <a:endParaRPr lang="it-IT"/>
        </a:p>
      </dgm:t>
    </dgm:pt>
    <dgm:pt modelId="{147F233C-31EA-204E-BDD8-1D8E92072DFC}" type="sibTrans" cxnId="{99D2F58F-0123-C54C-A071-45358BDD225A}">
      <dgm:prSet/>
      <dgm:spPr/>
      <dgm:t>
        <a:bodyPr/>
        <a:lstStyle/>
        <a:p>
          <a:endParaRPr lang="it-IT"/>
        </a:p>
      </dgm:t>
    </dgm:pt>
    <dgm:pt modelId="{17AC0E73-FAB5-DF45-8C1A-FA84AC4EAF6D}">
      <dgm:prSet/>
      <dgm:spPr>
        <a:solidFill>
          <a:srgbClr val="92D050">
            <a:alpha val="90000"/>
          </a:srgbClr>
        </a:solidFill>
      </dgm:spPr>
      <dgm:t>
        <a:bodyPr/>
        <a:lstStyle/>
        <a:p>
          <a:r>
            <a:rPr lang="it-IT" dirty="0"/>
            <a:t>ORDINE PUBBLICO</a:t>
          </a:r>
        </a:p>
      </dgm:t>
    </dgm:pt>
    <dgm:pt modelId="{1CEA7EDC-290E-DC4F-82DB-B5D3D01B0DC0}" type="parTrans" cxnId="{B5D1B74B-0D58-EE49-9A88-6209873B7F7D}">
      <dgm:prSet/>
      <dgm:spPr/>
      <dgm:t>
        <a:bodyPr/>
        <a:lstStyle/>
        <a:p>
          <a:endParaRPr lang="it-IT"/>
        </a:p>
      </dgm:t>
    </dgm:pt>
    <dgm:pt modelId="{19996A6D-ED2C-4C4D-9B3D-8143DE6CEF98}" type="sibTrans" cxnId="{B5D1B74B-0D58-EE49-9A88-6209873B7F7D}">
      <dgm:prSet/>
      <dgm:spPr/>
      <dgm:t>
        <a:bodyPr/>
        <a:lstStyle/>
        <a:p>
          <a:endParaRPr lang="it-IT"/>
        </a:p>
      </dgm:t>
    </dgm:pt>
    <dgm:pt modelId="{D576CA6B-73FB-D748-AF4B-7EE6E8873E50}">
      <dgm:prSet/>
      <dgm:spPr>
        <a:solidFill>
          <a:srgbClr val="FF0000">
            <a:alpha val="90000"/>
          </a:srgbClr>
        </a:solidFill>
      </dgm:spPr>
      <dgm:t>
        <a:bodyPr/>
        <a:lstStyle/>
        <a:p>
          <a:r>
            <a:rPr lang="it-IT" dirty="0"/>
            <a:t>NORME APPL. NECESSARIA</a:t>
          </a:r>
        </a:p>
      </dgm:t>
    </dgm:pt>
    <dgm:pt modelId="{D9C2F94D-2A0A-DE41-A0FB-53A63D2C5BCD}" type="parTrans" cxnId="{74D2A09A-6E8B-A843-AB24-0663DA2CFECB}">
      <dgm:prSet/>
      <dgm:spPr/>
      <dgm:t>
        <a:bodyPr/>
        <a:lstStyle/>
        <a:p>
          <a:endParaRPr lang="it-IT"/>
        </a:p>
      </dgm:t>
    </dgm:pt>
    <dgm:pt modelId="{B5B4B753-E8A5-7E40-8BCF-3A9CB99DE809}" type="sibTrans" cxnId="{74D2A09A-6E8B-A843-AB24-0663DA2CFECB}">
      <dgm:prSet/>
      <dgm:spPr/>
      <dgm:t>
        <a:bodyPr/>
        <a:lstStyle/>
        <a:p>
          <a:endParaRPr lang="it-IT"/>
        </a:p>
      </dgm:t>
    </dgm:pt>
    <dgm:pt modelId="{6667980C-4A89-6340-AA1B-958B22A10A60}" type="pres">
      <dgm:prSet presAssocID="{6DECA4C0-0BED-FC44-A32E-583B661D44CA}" presName="diagram" presStyleCnt="0">
        <dgm:presLayoutVars>
          <dgm:chPref val="1"/>
          <dgm:dir/>
          <dgm:animOne val="branch"/>
          <dgm:animLvl val="lvl"/>
          <dgm:resizeHandles/>
        </dgm:presLayoutVars>
      </dgm:prSet>
      <dgm:spPr/>
    </dgm:pt>
    <dgm:pt modelId="{5F74E438-1015-9147-8276-A48A2CB10D2A}" type="pres">
      <dgm:prSet presAssocID="{4A1FCD26-4873-F94D-8D5B-2C3393CC73E6}" presName="root" presStyleCnt="0"/>
      <dgm:spPr/>
    </dgm:pt>
    <dgm:pt modelId="{87F09B31-EDBC-E24F-8C27-D290CCE16A09}" type="pres">
      <dgm:prSet presAssocID="{4A1FCD26-4873-F94D-8D5B-2C3393CC73E6}" presName="rootComposite" presStyleCnt="0"/>
      <dgm:spPr/>
    </dgm:pt>
    <dgm:pt modelId="{F7AB35F2-F00A-C041-890E-0FF64DD0DAD2}" type="pres">
      <dgm:prSet presAssocID="{4A1FCD26-4873-F94D-8D5B-2C3393CC73E6}" presName="rootText" presStyleLbl="node1" presStyleIdx="0" presStyleCnt="1"/>
      <dgm:spPr/>
    </dgm:pt>
    <dgm:pt modelId="{B1E6C721-8DF2-AB4C-BF14-06FE62FD768B}" type="pres">
      <dgm:prSet presAssocID="{4A1FCD26-4873-F94D-8D5B-2C3393CC73E6}" presName="rootConnector" presStyleLbl="node1" presStyleIdx="0" presStyleCnt="1"/>
      <dgm:spPr/>
    </dgm:pt>
    <dgm:pt modelId="{0B70FB89-3D63-2141-BF76-D1C9DB59A65F}" type="pres">
      <dgm:prSet presAssocID="{4A1FCD26-4873-F94D-8D5B-2C3393CC73E6}" presName="childShape" presStyleCnt="0"/>
      <dgm:spPr/>
    </dgm:pt>
    <dgm:pt modelId="{8FB5CDFF-D80D-E042-9D4A-2FCDC660C573}" type="pres">
      <dgm:prSet presAssocID="{994B1779-4730-7B4D-A98C-76A15C1627BA}" presName="Name13" presStyleLbl="parChTrans1D2" presStyleIdx="0" presStyleCnt="6"/>
      <dgm:spPr/>
    </dgm:pt>
    <dgm:pt modelId="{E5047366-C403-3F43-8FD5-88BC433B2FB6}" type="pres">
      <dgm:prSet presAssocID="{5ABD4426-50B1-9948-BC5C-71EFF4BC1D1B}" presName="childText" presStyleLbl="bgAcc1" presStyleIdx="0" presStyleCnt="6" custScaleX="96966" custScaleY="153843">
        <dgm:presLayoutVars>
          <dgm:bulletEnabled val="1"/>
        </dgm:presLayoutVars>
      </dgm:prSet>
      <dgm:spPr/>
    </dgm:pt>
    <dgm:pt modelId="{0E2D22F2-4C61-B042-B551-756EA22E5D5A}" type="pres">
      <dgm:prSet presAssocID="{DACD65D5-F65A-F843-BE10-0DA1C0A4380A}" presName="Name13" presStyleLbl="parChTrans1D2" presStyleIdx="1" presStyleCnt="6"/>
      <dgm:spPr/>
    </dgm:pt>
    <dgm:pt modelId="{5D2788D3-03F7-2646-9C69-3EE38676FC40}" type="pres">
      <dgm:prSet presAssocID="{14514BE7-A18B-8E43-8A27-BC1E9BDAE371}" presName="childText" presStyleLbl="bgAcc1" presStyleIdx="1" presStyleCnt="6">
        <dgm:presLayoutVars>
          <dgm:bulletEnabled val="1"/>
        </dgm:presLayoutVars>
      </dgm:prSet>
      <dgm:spPr/>
    </dgm:pt>
    <dgm:pt modelId="{029B282A-BA28-C542-A83D-61547CE813B6}" type="pres">
      <dgm:prSet presAssocID="{A05F1322-8B48-844C-BC9E-C1A9C7ECB8AC}" presName="Name13" presStyleLbl="parChTrans1D2" presStyleIdx="2" presStyleCnt="6"/>
      <dgm:spPr/>
    </dgm:pt>
    <dgm:pt modelId="{B3E91603-6C5A-3646-873F-50C2B8FEF2B3}" type="pres">
      <dgm:prSet presAssocID="{DB06F8BA-0CB8-3E4D-965C-85E8E4B54DC0}" presName="childText" presStyleLbl="bgAcc1" presStyleIdx="2" presStyleCnt="6" custScaleX="96125" custScaleY="181568" custLinFactNeighborX="8644" custLinFactNeighborY="-12304">
        <dgm:presLayoutVars>
          <dgm:bulletEnabled val="1"/>
        </dgm:presLayoutVars>
      </dgm:prSet>
      <dgm:spPr/>
    </dgm:pt>
    <dgm:pt modelId="{99D557C0-740F-5343-898E-2E5317B81795}" type="pres">
      <dgm:prSet presAssocID="{E016BB2E-206D-B94A-84F6-300CA62A1F7A}" presName="Name13" presStyleLbl="parChTrans1D2" presStyleIdx="3" presStyleCnt="6"/>
      <dgm:spPr/>
    </dgm:pt>
    <dgm:pt modelId="{98C211CF-900D-8044-B21E-C32CC161CBA9}" type="pres">
      <dgm:prSet presAssocID="{F095014B-D703-9944-91A7-7F77035A65EC}" presName="childText" presStyleLbl="bgAcc1" presStyleIdx="3" presStyleCnt="6" custScaleX="143641" custScaleY="144113" custLinFactNeighborX="-4216" custLinFactNeighborY="-20238">
        <dgm:presLayoutVars>
          <dgm:bulletEnabled val="1"/>
        </dgm:presLayoutVars>
      </dgm:prSet>
      <dgm:spPr/>
    </dgm:pt>
    <dgm:pt modelId="{8D4408B7-F39C-5E44-A00A-F5EC1DC86A4B}" type="pres">
      <dgm:prSet presAssocID="{1CEA7EDC-290E-DC4F-82DB-B5D3D01B0DC0}" presName="Name13" presStyleLbl="parChTrans1D2" presStyleIdx="4" presStyleCnt="6"/>
      <dgm:spPr/>
    </dgm:pt>
    <dgm:pt modelId="{88A0D7A9-0742-7942-AACB-3D402A0EB50D}" type="pres">
      <dgm:prSet presAssocID="{17AC0E73-FAB5-DF45-8C1A-FA84AC4EAF6D}" presName="childText" presStyleLbl="bgAcc1" presStyleIdx="4" presStyleCnt="6" custScaleX="104959" custScaleY="148864">
        <dgm:presLayoutVars>
          <dgm:bulletEnabled val="1"/>
        </dgm:presLayoutVars>
      </dgm:prSet>
      <dgm:spPr/>
    </dgm:pt>
    <dgm:pt modelId="{09128EA7-70CF-CF4D-AF51-2D9EE3A192D1}" type="pres">
      <dgm:prSet presAssocID="{D9C2F94D-2A0A-DE41-A0FB-53A63D2C5BCD}" presName="Name13" presStyleLbl="parChTrans1D2" presStyleIdx="5" presStyleCnt="6"/>
      <dgm:spPr/>
    </dgm:pt>
    <dgm:pt modelId="{96DE9A2D-E63C-AA4D-B62A-0B23203C585F}" type="pres">
      <dgm:prSet presAssocID="{D576CA6B-73FB-D748-AF4B-7EE6E8873E50}" presName="childText" presStyleLbl="bgAcc1" presStyleIdx="5" presStyleCnt="6" custScaleX="125360" custScaleY="126103" custLinFactNeighborX="6960" custLinFactNeighborY="-11137">
        <dgm:presLayoutVars>
          <dgm:bulletEnabled val="1"/>
        </dgm:presLayoutVars>
      </dgm:prSet>
      <dgm:spPr/>
    </dgm:pt>
  </dgm:ptLst>
  <dgm:cxnLst>
    <dgm:cxn modelId="{5B76C203-34DF-804A-9B41-302D9864C118}" type="presOf" srcId="{E016BB2E-206D-B94A-84F6-300CA62A1F7A}" destId="{99D557C0-740F-5343-898E-2E5317B81795}" srcOrd="0" destOrd="0" presId="urn:microsoft.com/office/officeart/2005/8/layout/hierarchy3"/>
    <dgm:cxn modelId="{1B3D7411-BAC9-334A-9E35-1F77025B5C07}" type="presOf" srcId="{1CEA7EDC-290E-DC4F-82DB-B5D3D01B0DC0}" destId="{8D4408B7-F39C-5E44-A00A-F5EC1DC86A4B}" srcOrd="0" destOrd="0" presId="urn:microsoft.com/office/officeart/2005/8/layout/hierarchy3"/>
    <dgm:cxn modelId="{CF6D9830-3ABF-8248-910A-1B4F25AA02EF}" type="presOf" srcId="{D576CA6B-73FB-D748-AF4B-7EE6E8873E50}" destId="{96DE9A2D-E63C-AA4D-B62A-0B23203C585F}" srcOrd="0" destOrd="0" presId="urn:microsoft.com/office/officeart/2005/8/layout/hierarchy3"/>
    <dgm:cxn modelId="{0CBD0437-6F8E-2A4D-9E35-7809BC59EBBD}" type="presOf" srcId="{F095014B-D703-9944-91A7-7F77035A65EC}" destId="{98C211CF-900D-8044-B21E-C32CC161CBA9}" srcOrd="0" destOrd="0" presId="urn:microsoft.com/office/officeart/2005/8/layout/hierarchy3"/>
    <dgm:cxn modelId="{C63AB73B-CABE-D043-8477-239FAB8F3CC8}" type="presOf" srcId="{4A1FCD26-4873-F94D-8D5B-2C3393CC73E6}" destId="{F7AB35F2-F00A-C041-890E-0FF64DD0DAD2}" srcOrd="0" destOrd="0" presId="urn:microsoft.com/office/officeart/2005/8/layout/hierarchy3"/>
    <dgm:cxn modelId="{CC2B1F3D-0BDB-504C-9BFF-E549E319CE09}" type="presOf" srcId="{6DECA4C0-0BED-FC44-A32E-583B661D44CA}" destId="{6667980C-4A89-6340-AA1B-958B22A10A60}" srcOrd="0" destOrd="0" presId="urn:microsoft.com/office/officeart/2005/8/layout/hierarchy3"/>
    <dgm:cxn modelId="{D6106B42-383E-6A4A-8622-46298E63B168}" type="presOf" srcId="{994B1779-4730-7B4D-A98C-76A15C1627BA}" destId="{8FB5CDFF-D80D-E042-9D4A-2FCDC660C573}" srcOrd="0" destOrd="0" presId="urn:microsoft.com/office/officeart/2005/8/layout/hierarchy3"/>
    <dgm:cxn modelId="{B5D1B74B-0D58-EE49-9A88-6209873B7F7D}" srcId="{4A1FCD26-4873-F94D-8D5B-2C3393CC73E6}" destId="{17AC0E73-FAB5-DF45-8C1A-FA84AC4EAF6D}" srcOrd="4" destOrd="0" parTransId="{1CEA7EDC-290E-DC4F-82DB-B5D3D01B0DC0}" sibTransId="{19996A6D-ED2C-4C4D-9B3D-8143DE6CEF98}"/>
    <dgm:cxn modelId="{80D43E58-9661-0342-B4D5-242500394AFD}" type="presOf" srcId="{DB06F8BA-0CB8-3E4D-965C-85E8E4B54DC0}" destId="{B3E91603-6C5A-3646-873F-50C2B8FEF2B3}" srcOrd="0" destOrd="0" presId="urn:microsoft.com/office/officeart/2005/8/layout/hierarchy3"/>
    <dgm:cxn modelId="{0EEF2F6D-7386-3B4E-97F8-34221C290793}" srcId="{4A1FCD26-4873-F94D-8D5B-2C3393CC73E6}" destId="{14514BE7-A18B-8E43-8A27-BC1E9BDAE371}" srcOrd="1" destOrd="0" parTransId="{DACD65D5-F65A-F843-BE10-0DA1C0A4380A}" sibTransId="{034C5BB9-6044-D044-9203-32300D64CC88}"/>
    <dgm:cxn modelId="{1939776F-D395-C043-BFA6-8572040A0EA7}" type="presOf" srcId="{14514BE7-A18B-8E43-8A27-BC1E9BDAE371}" destId="{5D2788D3-03F7-2646-9C69-3EE38676FC40}" srcOrd="0" destOrd="0" presId="urn:microsoft.com/office/officeart/2005/8/layout/hierarchy3"/>
    <dgm:cxn modelId="{EC88D584-D0AD-AE4F-AEAF-607103DCCEE1}" srcId="{6DECA4C0-0BED-FC44-A32E-583B661D44CA}" destId="{4A1FCD26-4873-F94D-8D5B-2C3393CC73E6}" srcOrd="0" destOrd="0" parTransId="{F75DE7B8-6B7D-4C4E-8791-6CDB5AA10A6C}" sibTransId="{B5A4240C-0E65-EB46-9F21-1442E20E3369}"/>
    <dgm:cxn modelId="{2078EA8E-B936-3D43-A4AB-808502412535}" type="presOf" srcId="{17AC0E73-FAB5-DF45-8C1A-FA84AC4EAF6D}" destId="{88A0D7A9-0742-7942-AACB-3D402A0EB50D}" srcOrd="0" destOrd="0" presId="urn:microsoft.com/office/officeart/2005/8/layout/hierarchy3"/>
    <dgm:cxn modelId="{15D74B8F-E993-514D-A9BD-DD0E355CAC88}" type="presOf" srcId="{5ABD4426-50B1-9948-BC5C-71EFF4BC1D1B}" destId="{E5047366-C403-3F43-8FD5-88BC433B2FB6}" srcOrd="0" destOrd="0" presId="urn:microsoft.com/office/officeart/2005/8/layout/hierarchy3"/>
    <dgm:cxn modelId="{99D2F58F-0123-C54C-A071-45358BDD225A}" srcId="{4A1FCD26-4873-F94D-8D5B-2C3393CC73E6}" destId="{F095014B-D703-9944-91A7-7F77035A65EC}" srcOrd="3" destOrd="0" parTransId="{E016BB2E-206D-B94A-84F6-300CA62A1F7A}" sibTransId="{147F233C-31EA-204E-BDD8-1D8E92072DFC}"/>
    <dgm:cxn modelId="{74D2A09A-6E8B-A843-AB24-0663DA2CFECB}" srcId="{4A1FCD26-4873-F94D-8D5B-2C3393CC73E6}" destId="{D576CA6B-73FB-D748-AF4B-7EE6E8873E50}" srcOrd="5" destOrd="0" parTransId="{D9C2F94D-2A0A-DE41-A0FB-53A63D2C5BCD}" sibTransId="{B5B4B753-E8A5-7E40-8BCF-3A9CB99DE809}"/>
    <dgm:cxn modelId="{613C5BA0-8E3F-5E4D-B0CF-E8130890E4C7}" type="presOf" srcId="{A05F1322-8B48-844C-BC9E-C1A9C7ECB8AC}" destId="{029B282A-BA28-C542-A83D-61547CE813B6}" srcOrd="0" destOrd="0" presId="urn:microsoft.com/office/officeart/2005/8/layout/hierarchy3"/>
    <dgm:cxn modelId="{D02FEFA4-46AD-254A-AA80-1704EA36A622}" srcId="{4A1FCD26-4873-F94D-8D5B-2C3393CC73E6}" destId="{DB06F8BA-0CB8-3E4D-965C-85E8E4B54DC0}" srcOrd="2" destOrd="0" parTransId="{A05F1322-8B48-844C-BC9E-C1A9C7ECB8AC}" sibTransId="{DD492CC3-4C09-494D-A20A-3A2B4C19E695}"/>
    <dgm:cxn modelId="{0DEF3FE0-8EE7-D740-BAAF-BD7EEE8DA47D}" srcId="{4A1FCD26-4873-F94D-8D5B-2C3393CC73E6}" destId="{5ABD4426-50B1-9948-BC5C-71EFF4BC1D1B}" srcOrd="0" destOrd="0" parTransId="{994B1779-4730-7B4D-A98C-76A15C1627BA}" sibTransId="{2F4ED3B7-42F1-D44D-84AF-D20900C4D8A5}"/>
    <dgm:cxn modelId="{9E606DE9-9CDB-9445-BA01-28A67EC835DD}" type="presOf" srcId="{D9C2F94D-2A0A-DE41-A0FB-53A63D2C5BCD}" destId="{09128EA7-70CF-CF4D-AF51-2D9EE3A192D1}" srcOrd="0" destOrd="0" presId="urn:microsoft.com/office/officeart/2005/8/layout/hierarchy3"/>
    <dgm:cxn modelId="{8F04CEEB-7F1C-6A43-BA3E-455672261385}" type="presOf" srcId="{DACD65D5-F65A-F843-BE10-0DA1C0A4380A}" destId="{0E2D22F2-4C61-B042-B551-756EA22E5D5A}" srcOrd="0" destOrd="0" presId="urn:microsoft.com/office/officeart/2005/8/layout/hierarchy3"/>
    <dgm:cxn modelId="{476454F7-F101-814E-B1FD-8F0E154EA586}" type="presOf" srcId="{4A1FCD26-4873-F94D-8D5B-2C3393CC73E6}" destId="{B1E6C721-8DF2-AB4C-BF14-06FE62FD768B}" srcOrd="1" destOrd="0" presId="urn:microsoft.com/office/officeart/2005/8/layout/hierarchy3"/>
    <dgm:cxn modelId="{A53AB2BD-0941-F84D-9237-E0BA8498E309}" type="presParOf" srcId="{6667980C-4A89-6340-AA1B-958B22A10A60}" destId="{5F74E438-1015-9147-8276-A48A2CB10D2A}" srcOrd="0" destOrd="0" presId="urn:microsoft.com/office/officeart/2005/8/layout/hierarchy3"/>
    <dgm:cxn modelId="{F7A70E19-6823-C240-87A9-4F6A96A1B0DE}" type="presParOf" srcId="{5F74E438-1015-9147-8276-A48A2CB10D2A}" destId="{87F09B31-EDBC-E24F-8C27-D290CCE16A09}" srcOrd="0" destOrd="0" presId="urn:microsoft.com/office/officeart/2005/8/layout/hierarchy3"/>
    <dgm:cxn modelId="{F9163D30-0805-8244-8A37-506F28340944}" type="presParOf" srcId="{87F09B31-EDBC-E24F-8C27-D290CCE16A09}" destId="{F7AB35F2-F00A-C041-890E-0FF64DD0DAD2}" srcOrd="0" destOrd="0" presId="urn:microsoft.com/office/officeart/2005/8/layout/hierarchy3"/>
    <dgm:cxn modelId="{F4DF817F-22FD-1746-B383-E8E17D4FEDC7}" type="presParOf" srcId="{87F09B31-EDBC-E24F-8C27-D290CCE16A09}" destId="{B1E6C721-8DF2-AB4C-BF14-06FE62FD768B}" srcOrd="1" destOrd="0" presId="urn:microsoft.com/office/officeart/2005/8/layout/hierarchy3"/>
    <dgm:cxn modelId="{EED0AA27-C5DF-8441-8292-5F85AFFD6D5A}" type="presParOf" srcId="{5F74E438-1015-9147-8276-A48A2CB10D2A}" destId="{0B70FB89-3D63-2141-BF76-D1C9DB59A65F}" srcOrd="1" destOrd="0" presId="urn:microsoft.com/office/officeart/2005/8/layout/hierarchy3"/>
    <dgm:cxn modelId="{4A84B01A-D561-DF4E-A38E-72D057C9863B}" type="presParOf" srcId="{0B70FB89-3D63-2141-BF76-D1C9DB59A65F}" destId="{8FB5CDFF-D80D-E042-9D4A-2FCDC660C573}" srcOrd="0" destOrd="0" presId="urn:microsoft.com/office/officeart/2005/8/layout/hierarchy3"/>
    <dgm:cxn modelId="{0EBD1392-CA4E-854C-B29A-B2613C68C3DB}" type="presParOf" srcId="{0B70FB89-3D63-2141-BF76-D1C9DB59A65F}" destId="{E5047366-C403-3F43-8FD5-88BC433B2FB6}" srcOrd="1" destOrd="0" presId="urn:microsoft.com/office/officeart/2005/8/layout/hierarchy3"/>
    <dgm:cxn modelId="{023088BD-F29F-6D45-8721-60380141BDC4}" type="presParOf" srcId="{0B70FB89-3D63-2141-BF76-D1C9DB59A65F}" destId="{0E2D22F2-4C61-B042-B551-756EA22E5D5A}" srcOrd="2" destOrd="0" presId="urn:microsoft.com/office/officeart/2005/8/layout/hierarchy3"/>
    <dgm:cxn modelId="{9689649A-C974-4C47-B4D3-CE676014E307}" type="presParOf" srcId="{0B70FB89-3D63-2141-BF76-D1C9DB59A65F}" destId="{5D2788D3-03F7-2646-9C69-3EE38676FC40}" srcOrd="3" destOrd="0" presId="urn:microsoft.com/office/officeart/2005/8/layout/hierarchy3"/>
    <dgm:cxn modelId="{1A77433F-709C-8F47-9972-27004D6F3AE4}" type="presParOf" srcId="{0B70FB89-3D63-2141-BF76-D1C9DB59A65F}" destId="{029B282A-BA28-C542-A83D-61547CE813B6}" srcOrd="4" destOrd="0" presId="urn:microsoft.com/office/officeart/2005/8/layout/hierarchy3"/>
    <dgm:cxn modelId="{78D5CC0A-439E-984A-AF25-BDD9F00D4EAE}" type="presParOf" srcId="{0B70FB89-3D63-2141-BF76-D1C9DB59A65F}" destId="{B3E91603-6C5A-3646-873F-50C2B8FEF2B3}" srcOrd="5" destOrd="0" presId="urn:microsoft.com/office/officeart/2005/8/layout/hierarchy3"/>
    <dgm:cxn modelId="{7C2A3890-FE33-F64D-82DA-2CDBCB1B99A9}" type="presParOf" srcId="{0B70FB89-3D63-2141-BF76-D1C9DB59A65F}" destId="{99D557C0-740F-5343-898E-2E5317B81795}" srcOrd="6" destOrd="0" presId="urn:microsoft.com/office/officeart/2005/8/layout/hierarchy3"/>
    <dgm:cxn modelId="{D3C124AD-842B-6045-A9C1-A014525AB2B8}" type="presParOf" srcId="{0B70FB89-3D63-2141-BF76-D1C9DB59A65F}" destId="{98C211CF-900D-8044-B21E-C32CC161CBA9}" srcOrd="7" destOrd="0" presId="urn:microsoft.com/office/officeart/2005/8/layout/hierarchy3"/>
    <dgm:cxn modelId="{01C5CDF3-4E68-1843-8F3A-DE589EDD3AC1}" type="presParOf" srcId="{0B70FB89-3D63-2141-BF76-D1C9DB59A65F}" destId="{8D4408B7-F39C-5E44-A00A-F5EC1DC86A4B}" srcOrd="8" destOrd="0" presId="urn:microsoft.com/office/officeart/2005/8/layout/hierarchy3"/>
    <dgm:cxn modelId="{C8D31719-86E4-D74B-B6E0-01145C96035D}" type="presParOf" srcId="{0B70FB89-3D63-2141-BF76-D1C9DB59A65F}" destId="{88A0D7A9-0742-7942-AACB-3D402A0EB50D}" srcOrd="9" destOrd="0" presId="urn:microsoft.com/office/officeart/2005/8/layout/hierarchy3"/>
    <dgm:cxn modelId="{15226F6A-09C8-1C40-BD0D-CF32E4268B47}" type="presParOf" srcId="{0B70FB89-3D63-2141-BF76-D1C9DB59A65F}" destId="{09128EA7-70CF-CF4D-AF51-2D9EE3A192D1}" srcOrd="10" destOrd="0" presId="urn:microsoft.com/office/officeart/2005/8/layout/hierarchy3"/>
    <dgm:cxn modelId="{C1EBF4AF-3396-764C-B834-6780307D04C4}" type="presParOf" srcId="{0B70FB89-3D63-2141-BF76-D1C9DB59A65F}" destId="{96DE9A2D-E63C-AA4D-B62A-0B23203C585F}"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CE13EA-678D-754E-8737-BEEB4EF13F00}" type="doc">
      <dgm:prSet loTypeId="urn:microsoft.com/office/officeart/2005/8/layout/StepDownProcess" loCatId="" qsTypeId="urn:microsoft.com/office/officeart/2005/8/quickstyle/simple1" qsCatId="simple" csTypeId="urn:microsoft.com/office/officeart/2005/8/colors/colorful4" csCatId="colorful" phldr="1"/>
      <dgm:spPr/>
      <dgm:t>
        <a:bodyPr/>
        <a:lstStyle/>
        <a:p>
          <a:endParaRPr lang="it-IT"/>
        </a:p>
      </dgm:t>
    </dgm:pt>
    <dgm:pt modelId="{5EC80122-DB4F-BB44-8155-64630CB73FC1}">
      <dgm:prSet phldrT="[Testo]"/>
      <dgm:spPr/>
      <dgm:t>
        <a:bodyPr/>
        <a:lstStyle/>
        <a:p>
          <a:r>
            <a:rPr lang="it-IT" dirty="0">
              <a:solidFill>
                <a:schemeClr val="tx1"/>
              </a:solidFill>
            </a:rPr>
            <a:t>ORDINAMENTO PLURILEGISLATIVO</a:t>
          </a:r>
        </a:p>
      </dgm:t>
    </dgm:pt>
    <dgm:pt modelId="{9096E557-F35F-5E48-AB31-4C07670CDE1B}" type="parTrans" cxnId="{4D244F20-2CCB-D145-A003-669C43A154A7}">
      <dgm:prSet/>
      <dgm:spPr/>
      <dgm:t>
        <a:bodyPr/>
        <a:lstStyle/>
        <a:p>
          <a:endParaRPr lang="it-IT"/>
        </a:p>
      </dgm:t>
    </dgm:pt>
    <dgm:pt modelId="{E8EB8984-19B2-7B43-BDCC-626AAF37B0F7}" type="sibTrans" cxnId="{4D244F20-2CCB-D145-A003-669C43A154A7}">
      <dgm:prSet/>
      <dgm:spPr/>
      <dgm:t>
        <a:bodyPr/>
        <a:lstStyle/>
        <a:p>
          <a:endParaRPr lang="it-IT"/>
        </a:p>
      </dgm:t>
    </dgm:pt>
    <dgm:pt modelId="{F30C7F9A-45CE-B14D-896B-698852EE4C60}">
      <dgm:prSet phldrT="[Testo]"/>
      <dgm:spPr/>
      <dgm:t>
        <a:bodyPr/>
        <a:lstStyle/>
        <a:p>
          <a:r>
            <a:rPr lang="it-IT" dirty="0">
              <a:solidFill>
                <a:schemeClr val="tx1"/>
              </a:solidFill>
            </a:rPr>
            <a:t>FONTI INTERNE</a:t>
          </a:r>
        </a:p>
      </dgm:t>
    </dgm:pt>
    <dgm:pt modelId="{6FF6898E-7B2C-AA42-81E3-43E319A5ADD8}" type="parTrans" cxnId="{05F95A00-57A9-7C4E-9725-121C78AD40AA}">
      <dgm:prSet/>
      <dgm:spPr/>
      <dgm:t>
        <a:bodyPr/>
        <a:lstStyle/>
        <a:p>
          <a:endParaRPr lang="it-IT"/>
        </a:p>
      </dgm:t>
    </dgm:pt>
    <dgm:pt modelId="{23D50ADE-66EA-B748-A6BE-2F2CFE74905F}" type="sibTrans" cxnId="{05F95A00-57A9-7C4E-9725-121C78AD40AA}">
      <dgm:prSet/>
      <dgm:spPr/>
      <dgm:t>
        <a:bodyPr/>
        <a:lstStyle/>
        <a:p>
          <a:endParaRPr lang="it-IT"/>
        </a:p>
      </dgm:t>
    </dgm:pt>
    <dgm:pt modelId="{E47E1B2A-B03E-F747-8DC2-70A19C63EEC6}">
      <dgm:prSet phldrT="[Testo]"/>
      <dgm:spPr/>
      <dgm:t>
        <a:bodyPr/>
        <a:lstStyle/>
        <a:p>
          <a:r>
            <a:rPr lang="it-IT" dirty="0"/>
            <a:t>art. 18 l. 218/95</a:t>
          </a:r>
        </a:p>
      </dgm:t>
    </dgm:pt>
    <dgm:pt modelId="{C345CCAF-75F8-A742-8B5B-51612859BA3C}" type="parTrans" cxnId="{58AA6E8E-5586-A749-8EB9-71C6C9ACD031}">
      <dgm:prSet/>
      <dgm:spPr/>
      <dgm:t>
        <a:bodyPr/>
        <a:lstStyle/>
        <a:p>
          <a:endParaRPr lang="it-IT"/>
        </a:p>
      </dgm:t>
    </dgm:pt>
    <dgm:pt modelId="{4F8A3A95-820A-6349-BA72-22FCFAC543EC}" type="sibTrans" cxnId="{58AA6E8E-5586-A749-8EB9-71C6C9ACD031}">
      <dgm:prSet/>
      <dgm:spPr/>
      <dgm:t>
        <a:bodyPr/>
        <a:lstStyle/>
        <a:p>
          <a:endParaRPr lang="it-IT"/>
        </a:p>
      </dgm:t>
    </dgm:pt>
    <dgm:pt modelId="{59A6616A-C3CE-DD4B-95E8-663A0EA8A5EC}">
      <dgm:prSet phldrT="[Testo]"/>
      <dgm:spPr/>
      <dgm:t>
        <a:bodyPr/>
        <a:lstStyle/>
        <a:p>
          <a:r>
            <a:rPr lang="it-IT" dirty="0">
              <a:solidFill>
                <a:schemeClr val="tx1"/>
              </a:solidFill>
            </a:rPr>
            <a:t>FONTI UE</a:t>
          </a:r>
        </a:p>
      </dgm:t>
    </dgm:pt>
    <dgm:pt modelId="{7E0931D7-800F-B145-8C68-975C3C2011E9}" type="parTrans" cxnId="{022D5214-491D-7343-BB7B-2551EB8CFAAC}">
      <dgm:prSet/>
      <dgm:spPr/>
      <dgm:t>
        <a:bodyPr/>
        <a:lstStyle/>
        <a:p>
          <a:endParaRPr lang="it-IT"/>
        </a:p>
      </dgm:t>
    </dgm:pt>
    <dgm:pt modelId="{2D34D5A5-A638-3044-B710-90A03A493D03}" type="sibTrans" cxnId="{022D5214-491D-7343-BB7B-2551EB8CFAAC}">
      <dgm:prSet/>
      <dgm:spPr/>
      <dgm:t>
        <a:bodyPr/>
        <a:lstStyle/>
        <a:p>
          <a:endParaRPr lang="it-IT"/>
        </a:p>
      </dgm:t>
    </dgm:pt>
    <dgm:pt modelId="{F28455E7-1B13-734A-86C9-92982B58F190}">
      <dgm:prSet phldrT="[Testo]"/>
      <dgm:spPr/>
      <dgm:t>
        <a:bodyPr/>
        <a:lstStyle/>
        <a:p>
          <a:r>
            <a:rPr lang="it-IT" dirty="0"/>
            <a:t>REG. ROMA I, ROMA II, ROMA III, REG. SUCCESSIONI</a:t>
          </a:r>
        </a:p>
      </dgm:t>
    </dgm:pt>
    <dgm:pt modelId="{34DF9A2D-B9BD-2A49-9C4B-F059DBE7A03F}" type="parTrans" cxnId="{E060C078-B191-EB4F-A769-D00E66502BFF}">
      <dgm:prSet/>
      <dgm:spPr/>
      <dgm:t>
        <a:bodyPr/>
        <a:lstStyle/>
        <a:p>
          <a:endParaRPr lang="it-IT"/>
        </a:p>
      </dgm:t>
    </dgm:pt>
    <dgm:pt modelId="{DB78AD74-1795-C54F-A91D-A989B43A353F}" type="sibTrans" cxnId="{E060C078-B191-EB4F-A769-D00E66502BFF}">
      <dgm:prSet/>
      <dgm:spPr/>
      <dgm:t>
        <a:bodyPr/>
        <a:lstStyle/>
        <a:p>
          <a:endParaRPr lang="it-IT"/>
        </a:p>
      </dgm:t>
    </dgm:pt>
    <dgm:pt modelId="{3B2B5970-394D-AE47-9D1F-3C43C6FEF603}" type="pres">
      <dgm:prSet presAssocID="{B3CE13EA-678D-754E-8737-BEEB4EF13F00}" presName="rootnode" presStyleCnt="0">
        <dgm:presLayoutVars>
          <dgm:chMax/>
          <dgm:chPref/>
          <dgm:dir/>
          <dgm:animLvl val="lvl"/>
        </dgm:presLayoutVars>
      </dgm:prSet>
      <dgm:spPr/>
    </dgm:pt>
    <dgm:pt modelId="{90C6DD43-331F-1B4B-B5B8-26F507A08B69}" type="pres">
      <dgm:prSet presAssocID="{5EC80122-DB4F-BB44-8155-64630CB73FC1}" presName="composite" presStyleCnt="0"/>
      <dgm:spPr/>
    </dgm:pt>
    <dgm:pt modelId="{EF2E2D86-E754-384F-8929-21878D2DA642}" type="pres">
      <dgm:prSet presAssocID="{5EC80122-DB4F-BB44-8155-64630CB73FC1}" presName="bentUpArrow1" presStyleLbl="alignImgPlace1" presStyleIdx="0" presStyleCnt="2"/>
      <dgm:spPr/>
    </dgm:pt>
    <dgm:pt modelId="{80FC42A6-A51A-5E46-8A0B-2E8038DF6E7D}" type="pres">
      <dgm:prSet presAssocID="{5EC80122-DB4F-BB44-8155-64630CB73FC1}" presName="ParentText" presStyleLbl="node1" presStyleIdx="0" presStyleCnt="3">
        <dgm:presLayoutVars>
          <dgm:chMax val="1"/>
          <dgm:chPref val="1"/>
          <dgm:bulletEnabled val="1"/>
        </dgm:presLayoutVars>
      </dgm:prSet>
      <dgm:spPr/>
    </dgm:pt>
    <dgm:pt modelId="{046BA705-653E-3F44-B0E8-5F707AC0076D}" type="pres">
      <dgm:prSet presAssocID="{5EC80122-DB4F-BB44-8155-64630CB73FC1}" presName="ChildText" presStyleLbl="revTx" presStyleIdx="0" presStyleCnt="3">
        <dgm:presLayoutVars>
          <dgm:chMax val="0"/>
          <dgm:chPref val="0"/>
          <dgm:bulletEnabled val="1"/>
        </dgm:presLayoutVars>
      </dgm:prSet>
      <dgm:spPr/>
    </dgm:pt>
    <dgm:pt modelId="{AA54F615-5484-AF47-A12C-2A830444BC12}" type="pres">
      <dgm:prSet presAssocID="{E8EB8984-19B2-7B43-BDCC-626AAF37B0F7}" presName="sibTrans" presStyleCnt="0"/>
      <dgm:spPr/>
    </dgm:pt>
    <dgm:pt modelId="{E44EF05D-40E0-014C-8646-07A03A131E3E}" type="pres">
      <dgm:prSet presAssocID="{F30C7F9A-45CE-B14D-896B-698852EE4C60}" presName="composite" presStyleCnt="0"/>
      <dgm:spPr/>
    </dgm:pt>
    <dgm:pt modelId="{A4D932AE-4F2A-CB48-A3E9-881020A0DD5E}" type="pres">
      <dgm:prSet presAssocID="{F30C7F9A-45CE-B14D-896B-698852EE4C60}" presName="bentUpArrow1" presStyleLbl="alignImgPlace1" presStyleIdx="1" presStyleCnt="2"/>
      <dgm:spPr/>
    </dgm:pt>
    <dgm:pt modelId="{3A457828-C97D-F442-BF4C-39558518D12B}" type="pres">
      <dgm:prSet presAssocID="{F30C7F9A-45CE-B14D-896B-698852EE4C60}" presName="ParentText" presStyleLbl="node1" presStyleIdx="1" presStyleCnt="3">
        <dgm:presLayoutVars>
          <dgm:chMax val="1"/>
          <dgm:chPref val="1"/>
          <dgm:bulletEnabled val="1"/>
        </dgm:presLayoutVars>
      </dgm:prSet>
      <dgm:spPr/>
    </dgm:pt>
    <dgm:pt modelId="{77739F36-DB06-9E41-9B47-8874E2340B09}" type="pres">
      <dgm:prSet presAssocID="{F30C7F9A-45CE-B14D-896B-698852EE4C60}" presName="ChildText" presStyleLbl="revTx" presStyleIdx="1" presStyleCnt="3">
        <dgm:presLayoutVars>
          <dgm:chMax val="0"/>
          <dgm:chPref val="0"/>
          <dgm:bulletEnabled val="1"/>
        </dgm:presLayoutVars>
      </dgm:prSet>
      <dgm:spPr/>
    </dgm:pt>
    <dgm:pt modelId="{F7B8DF5A-B23D-BE45-B4F5-775F4D6FF01C}" type="pres">
      <dgm:prSet presAssocID="{23D50ADE-66EA-B748-A6BE-2F2CFE74905F}" presName="sibTrans" presStyleCnt="0"/>
      <dgm:spPr/>
    </dgm:pt>
    <dgm:pt modelId="{8269D632-EDEE-1D41-A34A-1044320F5A60}" type="pres">
      <dgm:prSet presAssocID="{59A6616A-C3CE-DD4B-95E8-663A0EA8A5EC}" presName="composite" presStyleCnt="0"/>
      <dgm:spPr/>
    </dgm:pt>
    <dgm:pt modelId="{D9025810-5448-E843-8161-3D51F1283E0E}" type="pres">
      <dgm:prSet presAssocID="{59A6616A-C3CE-DD4B-95E8-663A0EA8A5EC}" presName="ParentText" presStyleLbl="node1" presStyleIdx="2" presStyleCnt="3">
        <dgm:presLayoutVars>
          <dgm:chMax val="1"/>
          <dgm:chPref val="1"/>
          <dgm:bulletEnabled val="1"/>
        </dgm:presLayoutVars>
      </dgm:prSet>
      <dgm:spPr/>
    </dgm:pt>
    <dgm:pt modelId="{E3FB8096-9EF6-2649-9EE8-0593AFE2CEA3}" type="pres">
      <dgm:prSet presAssocID="{59A6616A-C3CE-DD4B-95E8-663A0EA8A5EC}" presName="FinalChildText" presStyleLbl="revTx" presStyleIdx="2" presStyleCnt="3">
        <dgm:presLayoutVars>
          <dgm:chMax val="0"/>
          <dgm:chPref val="0"/>
          <dgm:bulletEnabled val="1"/>
        </dgm:presLayoutVars>
      </dgm:prSet>
      <dgm:spPr/>
    </dgm:pt>
  </dgm:ptLst>
  <dgm:cxnLst>
    <dgm:cxn modelId="{05F95A00-57A9-7C4E-9725-121C78AD40AA}" srcId="{B3CE13EA-678D-754E-8737-BEEB4EF13F00}" destId="{F30C7F9A-45CE-B14D-896B-698852EE4C60}" srcOrd="1" destOrd="0" parTransId="{6FF6898E-7B2C-AA42-81E3-43E319A5ADD8}" sibTransId="{23D50ADE-66EA-B748-A6BE-2F2CFE74905F}"/>
    <dgm:cxn modelId="{022D5214-491D-7343-BB7B-2551EB8CFAAC}" srcId="{B3CE13EA-678D-754E-8737-BEEB4EF13F00}" destId="{59A6616A-C3CE-DD4B-95E8-663A0EA8A5EC}" srcOrd="2" destOrd="0" parTransId="{7E0931D7-800F-B145-8C68-975C3C2011E9}" sibTransId="{2D34D5A5-A638-3044-B710-90A03A493D03}"/>
    <dgm:cxn modelId="{8D2CC218-E14D-5743-87BD-07F90DAF152E}" type="presOf" srcId="{B3CE13EA-678D-754E-8737-BEEB4EF13F00}" destId="{3B2B5970-394D-AE47-9D1F-3C43C6FEF603}" srcOrd="0" destOrd="0" presId="urn:microsoft.com/office/officeart/2005/8/layout/StepDownProcess"/>
    <dgm:cxn modelId="{4D244F20-2CCB-D145-A003-669C43A154A7}" srcId="{B3CE13EA-678D-754E-8737-BEEB4EF13F00}" destId="{5EC80122-DB4F-BB44-8155-64630CB73FC1}" srcOrd="0" destOrd="0" parTransId="{9096E557-F35F-5E48-AB31-4C07670CDE1B}" sibTransId="{E8EB8984-19B2-7B43-BDCC-626AAF37B0F7}"/>
    <dgm:cxn modelId="{002BF93B-A4FE-6045-9873-FDCD06B4F45F}" type="presOf" srcId="{5EC80122-DB4F-BB44-8155-64630CB73FC1}" destId="{80FC42A6-A51A-5E46-8A0B-2E8038DF6E7D}" srcOrd="0" destOrd="0" presId="urn:microsoft.com/office/officeart/2005/8/layout/StepDownProcess"/>
    <dgm:cxn modelId="{E060C078-B191-EB4F-A769-D00E66502BFF}" srcId="{59A6616A-C3CE-DD4B-95E8-663A0EA8A5EC}" destId="{F28455E7-1B13-734A-86C9-92982B58F190}" srcOrd="0" destOrd="0" parTransId="{34DF9A2D-B9BD-2A49-9C4B-F059DBE7A03F}" sibTransId="{DB78AD74-1795-C54F-A91D-A989B43A353F}"/>
    <dgm:cxn modelId="{40801D84-1C72-7340-8D81-A1C1A29BDC91}" type="presOf" srcId="{E47E1B2A-B03E-F747-8DC2-70A19C63EEC6}" destId="{77739F36-DB06-9E41-9B47-8874E2340B09}" srcOrd="0" destOrd="0" presId="urn:microsoft.com/office/officeart/2005/8/layout/StepDownProcess"/>
    <dgm:cxn modelId="{58AA6E8E-5586-A749-8EB9-71C6C9ACD031}" srcId="{F30C7F9A-45CE-B14D-896B-698852EE4C60}" destId="{E47E1B2A-B03E-F747-8DC2-70A19C63EEC6}" srcOrd="0" destOrd="0" parTransId="{C345CCAF-75F8-A742-8B5B-51612859BA3C}" sibTransId="{4F8A3A95-820A-6349-BA72-22FCFAC543EC}"/>
    <dgm:cxn modelId="{9DD665AD-6D31-764D-AE81-46FACCBDCB20}" type="presOf" srcId="{F28455E7-1B13-734A-86C9-92982B58F190}" destId="{E3FB8096-9EF6-2649-9EE8-0593AFE2CEA3}" srcOrd="0" destOrd="0" presId="urn:microsoft.com/office/officeart/2005/8/layout/StepDownProcess"/>
    <dgm:cxn modelId="{AF04A7B6-A915-1642-BBED-72D2971052BC}" type="presOf" srcId="{F30C7F9A-45CE-B14D-896B-698852EE4C60}" destId="{3A457828-C97D-F442-BF4C-39558518D12B}" srcOrd="0" destOrd="0" presId="urn:microsoft.com/office/officeart/2005/8/layout/StepDownProcess"/>
    <dgm:cxn modelId="{8ADE1EB7-BF33-0B48-A0A7-E6E8C7E6E544}" type="presOf" srcId="{59A6616A-C3CE-DD4B-95E8-663A0EA8A5EC}" destId="{D9025810-5448-E843-8161-3D51F1283E0E}" srcOrd="0" destOrd="0" presId="urn:microsoft.com/office/officeart/2005/8/layout/StepDownProcess"/>
    <dgm:cxn modelId="{65B8C6EE-3E03-1747-A345-F049016452D4}" type="presParOf" srcId="{3B2B5970-394D-AE47-9D1F-3C43C6FEF603}" destId="{90C6DD43-331F-1B4B-B5B8-26F507A08B69}" srcOrd="0" destOrd="0" presId="urn:microsoft.com/office/officeart/2005/8/layout/StepDownProcess"/>
    <dgm:cxn modelId="{A802610B-AFEB-1148-BBAC-3264F21B964F}" type="presParOf" srcId="{90C6DD43-331F-1B4B-B5B8-26F507A08B69}" destId="{EF2E2D86-E754-384F-8929-21878D2DA642}" srcOrd="0" destOrd="0" presId="urn:microsoft.com/office/officeart/2005/8/layout/StepDownProcess"/>
    <dgm:cxn modelId="{42F927E2-97B6-6845-81AF-0710C6A3068F}" type="presParOf" srcId="{90C6DD43-331F-1B4B-B5B8-26F507A08B69}" destId="{80FC42A6-A51A-5E46-8A0B-2E8038DF6E7D}" srcOrd="1" destOrd="0" presId="urn:microsoft.com/office/officeart/2005/8/layout/StepDownProcess"/>
    <dgm:cxn modelId="{5854AEB3-9997-5248-9783-4881C8F18D8B}" type="presParOf" srcId="{90C6DD43-331F-1B4B-B5B8-26F507A08B69}" destId="{046BA705-653E-3F44-B0E8-5F707AC0076D}" srcOrd="2" destOrd="0" presId="urn:microsoft.com/office/officeart/2005/8/layout/StepDownProcess"/>
    <dgm:cxn modelId="{DF76DDF2-A6AE-B248-A144-1F1C4FF48A70}" type="presParOf" srcId="{3B2B5970-394D-AE47-9D1F-3C43C6FEF603}" destId="{AA54F615-5484-AF47-A12C-2A830444BC12}" srcOrd="1" destOrd="0" presId="urn:microsoft.com/office/officeart/2005/8/layout/StepDownProcess"/>
    <dgm:cxn modelId="{CD5D82C4-2E9A-1142-AE01-3A612BAF4092}" type="presParOf" srcId="{3B2B5970-394D-AE47-9D1F-3C43C6FEF603}" destId="{E44EF05D-40E0-014C-8646-07A03A131E3E}" srcOrd="2" destOrd="0" presId="urn:microsoft.com/office/officeart/2005/8/layout/StepDownProcess"/>
    <dgm:cxn modelId="{F366C6DE-77A4-2143-AB25-A98BB100850A}" type="presParOf" srcId="{E44EF05D-40E0-014C-8646-07A03A131E3E}" destId="{A4D932AE-4F2A-CB48-A3E9-881020A0DD5E}" srcOrd="0" destOrd="0" presId="urn:microsoft.com/office/officeart/2005/8/layout/StepDownProcess"/>
    <dgm:cxn modelId="{04017117-F33E-2B4D-A44B-43E66267F824}" type="presParOf" srcId="{E44EF05D-40E0-014C-8646-07A03A131E3E}" destId="{3A457828-C97D-F442-BF4C-39558518D12B}" srcOrd="1" destOrd="0" presId="urn:microsoft.com/office/officeart/2005/8/layout/StepDownProcess"/>
    <dgm:cxn modelId="{B5A50FD3-3184-AE4C-9847-03971F449529}" type="presParOf" srcId="{E44EF05D-40E0-014C-8646-07A03A131E3E}" destId="{77739F36-DB06-9E41-9B47-8874E2340B09}" srcOrd="2" destOrd="0" presId="urn:microsoft.com/office/officeart/2005/8/layout/StepDownProcess"/>
    <dgm:cxn modelId="{7218CA3F-7A6D-0B44-ACB5-BCF19D843083}" type="presParOf" srcId="{3B2B5970-394D-AE47-9D1F-3C43C6FEF603}" destId="{F7B8DF5A-B23D-BE45-B4F5-775F4D6FF01C}" srcOrd="3" destOrd="0" presId="urn:microsoft.com/office/officeart/2005/8/layout/StepDownProcess"/>
    <dgm:cxn modelId="{2A6D8C3D-12EA-D34E-9D0A-3C99704C6821}" type="presParOf" srcId="{3B2B5970-394D-AE47-9D1F-3C43C6FEF603}" destId="{8269D632-EDEE-1D41-A34A-1044320F5A60}" srcOrd="4" destOrd="0" presId="urn:microsoft.com/office/officeart/2005/8/layout/StepDownProcess"/>
    <dgm:cxn modelId="{D3E27057-B645-2C43-9E24-51E523FA40AB}" type="presParOf" srcId="{8269D632-EDEE-1D41-A34A-1044320F5A60}" destId="{D9025810-5448-E843-8161-3D51F1283E0E}" srcOrd="0" destOrd="0" presId="urn:microsoft.com/office/officeart/2005/8/layout/StepDownProcess"/>
    <dgm:cxn modelId="{262B7377-269B-8240-A36F-27752C3060D3}" type="presParOf" srcId="{8269D632-EDEE-1D41-A34A-1044320F5A60}" destId="{E3FB8096-9EF6-2649-9EE8-0593AFE2CEA3}"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43ABE-B690-844D-BEF6-FD0C529099E9}">
      <dsp:nvSpPr>
        <dsp:cNvPr id="0" name=""/>
        <dsp:cNvSpPr/>
      </dsp:nvSpPr>
      <dsp:spPr>
        <a:xfrm>
          <a:off x="4093" y="720317"/>
          <a:ext cx="1928330" cy="1928330"/>
        </a:xfrm>
        <a:prstGeom prst="roundRect">
          <a:avLst>
            <a:gd name="adj" fmla="val 10000"/>
          </a:avLst>
        </a:prstGeom>
        <a:solidFill>
          <a:schemeClr val="accent1">
            <a:tint val="5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B26274-840C-7447-8AD3-ADF7E33B351C}">
      <dsp:nvSpPr>
        <dsp:cNvPr id="0" name=""/>
        <dsp:cNvSpPr/>
      </dsp:nvSpPr>
      <dsp:spPr>
        <a:xfrm>
          <a:off x="318007" y="1877315"/>
          <a:ext cx="1928330" cy="1928330"/>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rgbClr val="FF0000"/>
              </a:solidFill>
            </a:rPr>
            <a:t>GIUDICE COMPETENTE?</a:t>
          </a:r>
        </a:p>
      </dsp:txBody>
      <dsp:txXfrm>
        <a:off x="374486" y="1933794"/>
        <a:ext cx="1815372" cy="1815372"/>
      </dsp:txXfrm>
    </dsp:sp>
    <dsp:sp modelId="{81D1D129-B083-9549-9CEB-B84C23AEB727}">
      <dsp:nvSpPr>
        <dsp:cNvPr id="0" name=""/>
        <dsp:cNvSpPr/>
      </dsp:nvSpPr>
      <dsp:spPr>
        <a:xfrm rot="21150307">
          <a:off x="2282001" y="1256674"/>
          <a:ext cx="354115" cy="463350"/>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a:off x="2282455" y="1356272"/>
        <a:ext cx="247881" cy="278010"/>
      </dsp:txXfrm>
    </dsp:sp>
    <dsp:sp modelId="{3CD06AAE-34C8-D44B-B620-203C0A6CEDC6}">
      <dsp:nvSpPr>
        <dsp:cNvPr id="0" name=""/>
        <dsp:cNvSpPr/>
      </dsp:nvSpPr>
      <dsp:spPr>
        <a:xfrm>
          <a:off x="2935538" y="334651"/>
          <a:ext cx="1928330" cy="1928330"/>
        </a:xfrm>
        <a:prstGeom prst="roundRect">
          <a:avLst>
            <a:gd name="adj" fmla="val 10000"/>
          </a:avLst>
        </a:prstGeom>
        <a:solidFill>
          <a:schemeClr val="accent1">
            <a:tint val="5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6860BC9-4E2A-C14C-9126-F0BBC9AC0088}">
      <dsp:nvSpPr>
        <dsp:cNvPr id="0" name=""/>
        <dsp:cNvSpPr/>
      </dsp:nvSpPr>
      <dsp:spPr>
        <a:xfrm>
          <a:off x="3307591" y="1877315"/>
          <a:ext cx="1928330" cy="1928330"/>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rgbClr val="FF0000"/>
              </a:solidFill>
            </a:rPr>
            <a:t>RICONOSCIMENTO DELLE DECISIONI IN UN ALTRO STATO?</a:t>
          </a:r>
        </a:p>
      </dsp:txBody>
      <dsp:txXfrm>
        <a:off x="3364070" y="1933794"/>
        <a:ext cx="1815372" cy="1815372"/>
      </dsp:txXfrm>
    </dsp:sp>
    <dsp:sp modelId="{0AE88C65-D4D9-1348-98C9-BA815C416C2B}">
      <dsp:nvSpPr>
        <dsp:cNvPr id="0" name=""/>
        <dsp:cNvSpPr/>
      </dsp:nvSpPr>
      <dsp:spPr>
        <a:xfrm rot="432721">
          <a:off x="5254094" y="1263515"/>
          <a:ext cx="394912" cy="463350"/>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a:off x="5254563" y="1348748"/>
        <a:ext cx="276438" cy="278010"/>
      </dsp:txXfrm>
    </dsp:sp>
    <dsp:sp modelId="{2ACBA83D-6DAD-274C-970B-5CDD5A018325}">
      <dsp:nvSpPr>
        <dsp:cNvPr id="0" name=""/>
        <dsp:cNvSpPr/>
      </dsp:nvSpPr>
      <dsp:spPr>
        <a:xfrm>
          <a:off x="5983262" y="720317"/>
          <a:ext cx="1928330" cy="1928330"/>
        </a:xfrm>
        <a:prstGeom prst="roundRect">
          <a:avLst>
            <a:gd name="adj" fmla="val 10000"/>
          </a:avLst>
        </a:prstGeom>
        <a:solidFill>
          <a:schemeClr val="accent1">
            <a:tint val="5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32A6A13-C231-FC41-B8D0-546D0D6C57D5}">
      <dsp:nvSpPr>
        <dsp:cNvPr id="0" name=""/>
        <dsp:cNvSpPr/>
      </dsp:nvSpPr>
      <dsp:spPr>
        <a:xfrm>
          <a:off x="6297176" y="1877315"/>
          <a:ext cx="1928330" cy="1928330"/>
        </a:xfrm>
        <a:prstGeom prst="roundRect">
          <a:avLst>
            <a:gd name="adj" fmla="val 10000"/>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LEGGE APPLICABILE?</a:t>
          </a:r>
        </a:p>
      </dsp:txBody>
      <dsp:txXfrm>
        <a:off x="6353655" y="1933794"/>
        <a:ext cx="1815372" cy="1815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B35F2-F00A-C041-890E-0FF64DD0DAD2}">
      <dsp:nvSpPr>
        <dsp:cNvPr id="0" name=""/>
        <dsp:cNvSpPr/>
      </dsp:nvSpPr>
      <dsp:spPr>
        <a:xfrm>
          <a:off x="2357406" y="818"/>
          <a:ext cx="1633600" cy="816800"/>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it-IT" sz="2200" kern="1200" dirty="0"/>
            <a:t>FATTISPECIE</a:t>
          </a:r>
        </a:p>
      </dsp:txBody>
      <dsp:txXfrm>
        <a:off x="2381329" y="24741"/>
        <a:ext cx="1585754" cy="768954"/>
      </dsp:txXfrm>
    </dsp:sp>
    <dsp:sp modelId="{8FB5CDFF-D80D-E042-9D4A-2FCDC660C573}">
      <dsp:nvSpPr>
        <dsp:cNvPr id="0" name=""/>
        <dsp:cNvSpPr/>
      </dsp:nvSpPr>
      <dsp:spPr>
        <a:xfrm>
          <a:off x="2520766" y="817618"/>
          <a:ext cx="163360" cy="612600"/>
        </a:xfrm>
        <a:custGeom>
          <a:avLst/>
          <a:gdLst/>
          <a:ahLst/>
          <a:cxnLst/>
          <a:rect l="0" t="0" r="0" b="0"/>
          <a:pathLst>
            <a:path>
              <a:moveTo>
                <a:pt x="0" y="0"/>
              </a:moveTo>
              <a:lnTo>
                <a:pt x="0" y="612600"/>
              </a:lnTo>
              <a:lnTo>
                <a:pt x="163360" y="612600"/>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047366-C403-3F43-8FD5-88BC433B2FB6}">
      <dsp:nvSpPr>
        <dsp:cNvPr id="0" name=""/>
        <dsp:cNvSpPr/>
      </dsp:nvSpPr>
      <dsp:spPr>
        <a:xfrm>
          <a:off x="2684126" y="1021818"/>
          <a:ext cx="1306880" cy="816800"/>
        </a:xfrm>
        <a:prstGeom prst="roundRect">
          <a:avLst>
            <a:gd name="adj" fmla="val 10000"/>
          </a:avLst>
        </a:prstGeom>
        <a:solidFill>
          <a:srgbClr val="00F973">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it-IT" sz="1600" kern="1200" dirty="0"/>
            <a:t>CRITERIO DI COLLEGAMENTO</a:t>
          </a:r>
        </a:p>
      </dsp:txBody>
      <dsp:txXfrm>
        <a:off x="2708049" y="1045741"/>
        <a:ext cx="1259034" cy="768954"/>
      </dsp:txXfrm>
    </dsp:sp>
    <dsp:sp modelId="{0E2D22F2-4C61-B042-B551-756EA22E5D5A}">
      <dsp:nvSpPr>
        <dsp:cNvPr id="0" name=""/>
        <dsp:cNvSpPr/>
      </dsp:nvSpPr>
      <dsp:spPr>
        <a:xfrm>
          <a:off x="2520766" y="817618"/>
          <a:ext cx="163360" cy="1633600"/>
        </a:xfrm>
        <a:custGeom>
          <a:avLst/>
          <a:gdLst/>
          <a:ahLst/>
          <a:cxnLst/>
          <a:rect l="0" t="0" r="0" b="0"/>
          <a:pathLst>
            <a:path>
              <a:moveTo>
                <a:pt x="0" y="0"/>
              </a:moveTo>
              <a:lnTo>
                <a:pt x="0" y="1633600"/>
              </a:lnTo>
              <a:lnTo>
                <a:pt x="163360" y="1633600"/>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2788D3-03F7-2646-9C69-3EE38676FC40}">
      <dsp:nvSpPr>
        <dsp:cNvPr id="0" name=""/>
        <dsp:cNvSpPr/>
      </dsp:nvSpPr>
      <dsp:spPr>
        <a:xfrm>
          <a:off x="2684126" y="2042818"/>
          <a:ext cx="1306880" cy="816800"/>
        </a:xfrm>
        <a:prstGeom prst="roundRect">
          <a:avLst>
            <a:gd name="adj" fmla="val 10000"/>
          </a:avLst>
        </a:prstGeom>
        <a:solidFill>
          <a:srgbClr val="FFFF0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it-IT" sz="1400" kern="1200" dirty="0"/>
            <a:t>INTERPRETAZIONE/QUALIFICAZIONE</a:t>
          </a:r>
        </a:p>
      </dsp:txBody>
      <dsp:txXfrm>
        <a:off x="2708049" y="2066741"/>
        <a:ext cx="1259034" cy="768954"/>
      </dsp:txXfrm>
    </dsp:sp>
    <dsp:sp modelId="{029B282A-BA28-C542-A83D-61547CE813B6}">
      <dsp:nvSpPr>
        <dsp:cNvPr id="0" name=""/>
        <dsp:cNvSpPr/>
      </dsp:nvSpPr>
      <dsp:spPr>
        <a:xfrm>
          <a:off x="2520766" y="817618"/>
          <a:ext cx="163360" cy="2654600"/>
        </a:xfrm>
        <a:custGeom>
          <a:avLst/>
          <a:gdLst/>
          <a:ahLst/>
          <a:cxnLst/>
          <a:rect l="0" t="0" r="0" b="0"/>
          <a:pathLst>
            <a:path>
              <a:moveTo>
                <a:pt x="0" y="0"/>
              </a:moveTo>
              <a:lnTo>
                <a:pt x="0" y="2654600"/>
              </a:lnTo>
              <a:lnTo>
                <a:pt x="163360" y="2654600"/>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E91603-6C5A-3646-873F-50C2B8FEF2B3}">
      <dsp:nvSpPr>
        <dsp:cNvPr id="0" name=""/>
        <dsp:cNvSpPr/>
      </dsp:nvSpPr>
      <dsp:spPr>
        <a:xfrm>
          <a:off x="2684126" y="3063818"/>
          <a:ext cx="1306880" cy="816800"/>
        </a:xfrm>
        <a:prstGeom prst="roundRect">
          <a:avLst>
            <a:gd name="adj" fmla="val 10000"/>
          </a:avLst>
        </a:prstGeom>
        <a:solidFill>
          <a:schemeClr val="accent4">
            <a:alpha val="9000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it-IT" sz="1600" kern="1200" dirty="0"/>
            <a:t>QUESTIONE PRELIMINARE</a:t>
          </a:r>
        </a:p>
      </dsp:txBody>
      <dsp:txXfrm>
        <a:off x="2708049" y="3087741"/>
        <a:ext cx="1259034" cy="768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B35F2-F00A-C041-890E-0FF64DD0DAD2}">
      <dsp:nvSpPr>
        <dsp:cNvPr id="0" name=""/>
        <dsp:cNvSpPr/>
      </dsp:nvSpPr>
      <dsp:spPr>
        <a:xfrm>
          <a:off x="3445021" y="4900"/>
          <a:ext cx="1062849" cy="531424"/>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it-IT" sz="1100" kern="1200" dirty="0"/>
            <a:t>CONSEGUENZA</a:t>
          </a:r>
        </a:p>
      </dsp:txBody>
      <dsp:txXfrm>
        <a:off x="3460586" y="20465"/>
        <a:ext cx="1031719" cy="500294"/>
      </dsp:txXfrm>
    </dsp:sp>
    <dsp:sp modelId="{8FB5CDFF-D80D-E042-9D4A-2FCDC660C573}">
      <dsp:nvSpPr>
        <dsp:cNvPr id="0" name=""/>
        <dsp:cNvSpPr/>
      </dsp:nvSpPr>
      <dsp:spPr>
        <a:xfrm>
          <a:off x="3551306" y="536325"/>
          <a:ext cx="106284" cy="541636"/>
        </a:xfrm>
        <a:custGeom>
          <a:avLst/>
          <a:gdLst/>
          <a:ahLst/>
          <a:cxnLst/>
          <a:rect l="0" t="0" r="0" b="0"/>
          <a:pathLst>
            <a:path>
              <a:moveTo>
                <a:pt x="0" y="0"/>
              </a:moveTo>
              <a:lnTo>
                <a:pt x="0" y="541636"/>
              </a:lnTo>
              <a:lnTo>
                <a:pt x="106284" y="541636"/>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047366-C403-3F43-8FD5-88BC433B2FB6}">
      <dsp:nvSpPr>
        <dsp:cNvPr id="0" name=""/>
        <dsp:cNvSpPr/>
      </dsp:nvSpPr>
      <dsp:spPr>
        <a:xfrm>
          <a:off x="3657591" y="669182"/>
          <a:ext cx="824482" cy="817559"/>
        </a:xfrm>
        <a:prstGeom prst="roundRect">
          <a:avLst>
            <a:gd name="adj" fmla="val 10000"/>
          </a:avLst>
        </a:prstGeom>
        <a:solidFill>
          <a:srgbClr val="00F973">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kern="1200" dirty="0"/>
            <a:t>RICHIAMO ORDINAMENTO GLOBALE</a:t>
          </a:r>
        </a:p>
      </dsp:txBody>
      <dsp:txXfrm>
        <a:off x="3681536" y="693127"/>
        <a:ext cx="776592" cy="769669"/>
      </dsp:txXfrm>
    </dsp:sp>
    <dsp:sp modelId="{0E2D22F2-4C61-B042-B551-756EA22E5D5A}">
      <dsp:nvSpPr>
        <dsp:cNvPr id="0" name=""/>
        <dsp:cNvSpPr/>
      </dsp:nvSpPr>
      <dsp:spPr>
        <a:xfrm>
          <a:off x="3551306" y="536325"/>
          <a:ext cx="106284" cy="1348984"/>
        </a:xfrm>
        <a:custGeom>
          <a:avLst/>
          <a:gdLst/>
          <a:ahLst/>
          <a:cxnLst/>
          <a:rect l="0" t="0" r="0" b="0"/>
          <a:pathLst>
            <a:path>
              <a:moveTo>
                <a:pt x="0" y="0"/>
              </a:moveTo>
              <a:lnTo>
                <a:pt x="0" y="1348984"/>
              </a:lnTo>
              <a:lnTo>
                <a:pt x="106284" y="1348984"/>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2788D3-03F7-2646-9C69-3EE38676FC40}">
      <dsp:nvSpPr>
        <dsp:cNvPr id="0" name=""/>
        <dsp:cNvSpPr/>
      </dsp:nvSpPr>
      <dsp:spPr>
        <a:xfrm>
          <a:off x="3657591" y="1619598"/>
          <a:ext cx="850279" cy="531424"/>
        </a:xfrm>
        <a:prstGeom prst="roundRect">
          <a:avLst>
            <a:gd name="adj" fmla="val 10000"/>
          </a:avLst>
        </a:prstGeom>
        <a:solidFill>
          <a:srgbClr val="FFFF0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it-IT" sz="1400" kern="1200" dirty="0"/>
            <a:t>RECIPROCITA'</a:t>
          </a:r>
        </a:p>
      </dsp:txBody>
      <dsp:txXfrm>
        <a:off x="3673156" y="1635163"/>
        <a:ext cx="819149" cy="500294"/>
      </dsp:txXfrm>
    </dsp:sp>
    <dsp:sp modelId="{029B282A-BA28-C542-A83D-61547CE813B6}">
      <dsp:nvSpPr>
        <dsp:cNvPr id="0" name=""/>
        <dsp:cNvSpPr/>
      </dsp:nvSpPr>
      <dsp:spPr>
        <a:xfrm>
          <a:off x="3551306" y="536325"/>
          <a:ext cx="179783" cy="2164615"/>
        </a:xfrm>
        <a:custGeom>
          <a:avLst/>
          <a:gdLst/>
          <a:ahLst/>
          <a:cxnLst/>
          <a:rect l="0" t="0" r="0" b="0"/>
          <a:pathLst>
            <a:path>
              <a:moveTo>
                <a:pt x="0" y="0"/>
              </a:moveTo>
              <a:lnTo>
                <a:pt x="0" y="2164615"/>
              </a:lnTo>
              <a:lnTo>
                <a:pt x="179783" y="2164615"/>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E91603-6C5A-3646-873F-50C2B8FEF2B3}">
      <dsp:nvSpPr>
        <dsp:cNvPr id="0" name=""/>
        <dsp:cNvSpPr/>
      </dsp:nvSpPr>
      <dsp:spPr>
        <a:xfrm>
          <a:off x="3731089" y="2218492"/>
          <a:ext cx="817331" cy="964897"/>
        </a:xfrm>
        <a:prstGeom prst="roundRect">
          <a:avLst>
            <a:gd name="adj" fmla="val 10000"/>
          </a:avLst>
        </a:prstGeom>
        <a:solidFill>
          <a:schemeClr val="accent4">
            <a:alpha val="9000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kern="1200" dirty="0"/>
            <a:t>ORDINAMENTO PLURILEGISLATIVO</a:t>
          </a:r>
        </a:p>
      </dsp:txBody>
      <dsp:txXfrm>
        <a:off x="3755028" y="2242431"/>
        <a:ext cx="769453" cy="917019"/>
      </dsp:txXfrm>
    </dsp:sp>
    <dsp:sp modelId="{99D557C0-740F-5343-898E-2E5317B81795}">
      <dsp:nvSpPr>
        <dsp:cNvPr id="0" name=""/>
        <dsp:cNvSpPr/>
      </dsp:nvSpPr>
      <dsp:spPr>
        <a:xfrm>
          <a:off x="3505586" y="536325"/>
          <a:ext cx="91440" cy="3120683"/>
        </a:xfrm>
        <a:custGeom>
          <a:avLst/>
          <a:gdLst/>
          <a:ahLst/>
          <a:cxnLst/>
          <a:rect l="0" t="0" r="0" b="0"/>
          <a:pathLst>
            <a:path>
              <a:moveTo>
                <a:pt x="45720" y="0"/>
              </a:moveTo>
              <a:lnTo>
                <a:pt x="45720" y="3120683"/>
              </a:lnTo>
              <a:lnTo>
                <a:pt x="116157" y="3120683"/>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C211CF-900D-8044-B21E-C32CC161CBA9}">
      <dsp:nvSpPr>
        <dsp:cNvPr id="0" name=""/>
        <dsp:cNvSpPr/>
      </dsp:nvSpPr>
      <dsp:spPr>
        <a:xfrm>
          <a:off x="3621743" y="3274083"/>
          <a:ext cx="1221350" cy="765852"/>
        </a:xfrm>
        <a:prstGeom prst="roundRect">
          <a:avLst>
            <a:gd name="adj" fmla="val 10000"/>
          </a:avLst>
        </a:prstGeom>
        <a:solidFill>
          <a:srgbClr val="00B0F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it-IT" sz="1400" kern="1200" dirty="0"/>
            <a:t>RINVIO </a:t>
          </a:r>
        </a:p>
      </dsp:txBody>
      <dsp:txXfrm>
        <a:off x="3644174" y="3296514"/>
        <a:ext cx="1176488" cy="720990"/>
      </dsp:txXfrm>
    </dsp:sp>
    <dsp:sp modelId="{8D4408B7-F39C-5E44-A00A-F5EC1DC86A4B}">
      <dsp:nvSpPr>
        <dsp:cNvPr id="0" name=""/>
        <dsp:cNvSpPr/>
      </dsp:nvSpPr>
      <dsp:spPr>
        <a:xfrm>
          <a:off x="3551306" y="536325"/>
          <a:ext cx="106284" cy="4139566"/>
        </a:xfrm>
        <a:custGeom>
          <a:avLst/>
          <a:gdLst/>
          <a:ahLst/>
          <a:cxnLst/>
          <a:rect l="0" t="0" r="0" b="0"/>
          <a:pathLst>
            <a:path>
              <a:moveTo>
                <a:pt x="0" y="0"/>
              </a:moveTo>
              <a:lnTo>
                <a:pt x="0" y="4139566"/>
              </a:lnTo>
              <a:lnTo>
                <a:pt x="106284" y="4139566"/>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A0D7A9-0742-7942-AACB-3D402A0EB50D}">
      <dsp:nvSpPr>
        <dsp:cNvPr id="0" name=""/>
        <dsp:cNvSpPr/>
      </dsp:nvSpPr>
      <dsp:spPr>
        <a:xfrm>
          <a:off x="3657591" y="4280341"/>
          <a:ext cx="892445" cy="791100"/>
        </a:xfrm>
        <a:prstGeom prst="roundRect">
          <a:avLst>
            <a:gd name="adj" fmla="val 10000"/>
          </a:avLst>
        </a:prstGeom>
        <a:solidFill>
          <a:srgbClr val="92D05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it-IT" sz="1400" kern="1200" dirty="0"/>
            <a:t>ORDINE PUBBLICO</a:t>
          </a:r>
        </a:p>
      </dsp:txBody>
      <dsp:txXfrm>
        <a:off x="3680762" y="4303512"/>
        <a:ext cx="846103" cy="744758"/>
      </dsp:txXfrm>
    </dsp:sp>
    <dsp:sp modelId="{09128EA7-70CF-CF4D-AF51-2D9EE3A192D1}">
      <dsp:nvSpPr>
        <dsp:cNvPr id="0" name=""/>
        <dsp:cNvSpPr/>
      </dsp:nvSpPr>
      <dsp:spPr>
        <a:xfrm>
          <a:off x="3551306" y="536325"/>
          <a:ext cx="165464" cy="4943858"/>
        </a:xfrm>
        <a:custGeom>
          <a:avLst/>
          <a:gdLst/>
          <a:ahLst/>
          <a:cxnLst/>
          <a:rect l="0" t="0" r="0" b="0"/>
          <a:pathLst>
            <a:path>
              <a:moveTo>
                <a:pt x="0" y="0"/>
              </a:moveTo>
              <a:lnTo>
                <a:pt x="0" y="4943858"/>
              </a:lnTo>
              <a:lnTo>
                <a:pt x="165464" y="4943858"/>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DE9A2D-E63C-AA4D-B62A-0B23203C585F}">
      <dsp:nvSpPr>
        <dsp:cNvPr id="0" name=""/>
        <dsp:cNvSpPr/>
      </dsp:nvSpPr>
      <dsp:spPr>
        <a:xfrm>
          <a:off x="3716770" y="5145113"/>
          <a:ext cx="1065910" cy="670142"/>
        </a:xfrm>
        <a:prstGeom prst="roundRect">
          <a:avLst>
            <a:gd name="adj" fmla="val 10000"/>
          </a:avLst>
        </a:prstGeom>
        <a:solidFill>
          <a:srgbClr val="FF0000">
            <a:alpha val="90000"/>
          </a:srgb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it-IT" sz="1400" kern="1200" dirty="0"/>
            <a:t>NORME APPL. NECESSARIA</a:t>
          </a:r>
        </a:p>
      </dsp:txBody>
      <dsp:txXfrm>
        <a:off x="3736398" y="5164741"/>
        <a:ext cx="1026654" cy="630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E2D86-E754-384F-8929-21878D2DA642}">
      <dsp:nvSpPr>
        <dsp:cNvPr id="0" name=""/>
        <dsp:cNvSpPr/>
      </dsp:nvSpPr>
      <dsp:spPr>
        <a:xfrm rot="5400000">
          <a:off x="1037201" y="1271326"/>
          <a:ext cx="1124378" cy="1280065"/>
        </a:xfrm>
        <a:prstGeom prst="bentUpArrow">
          <a:avLst>
            <a:gd name="adj1" fmla="val 32840"/>
            <a:gd name="adj2" fmla="val 25000"/>
            <a:gd name="adj3" fmla="val 35780"/>
          </a:avLst>
        </a:prstGeom>
        <a:solidFill>
          <a:schemeClr val="accent4">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C42A6-A51A-5E46-8A0B-2E8038DF6E7D}">
      <dsp:nvSpPr>
        <dsp:cNvPr id="0" name=""/>
        <dsp:cNvSpPr/>
      </dsp:nvSpPr>
      <dsp:spPr>
        <a:xfrm>
          <a:off x="739309" y="24930"/>
          <a:ext cx="1892792" cy="1324893"/>
        </a:xfrm>
        <a:prstGeom prst="roundRect">
          <a:avLst>
            <a:gd name="adj" fmla="val 166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solidFill>
                <a:schemeClr val="tx1"/>
              </a:solidFill>
            </a:rPr>
            <a:t>ORDINAMENTO PLURILEGISLATIVO</a:t>
          </a:r>
        </a:p>
      </dsp:txBody>
      <dsp:txXfrm>
        <a:off x="803997" y="89618"/>
        <a:ext cx="1763416" cy="1195517"/>
      </dsp:txXfrm>
    </dsp:sp>
    <dsp:sp modelId="{046BA705-653E-3F44-B0E8-5F707AC0076D}">
      <dsp:nvSpPr>
        <dsp:cNvPr id="0" name=""/>
        <dsp:cNvSpPr/>
      </dsp:nvSpPr>
      <dsp:spPr>
        <a:xfrm>
          <a:off x="2632101" y="151288"/>
          <a:ext cx="1376636" cy="1070837"/>
        </a:xfrm>
        <a:prstGeom prst="rect">
          <a:avLst/>
        </a:prstGeom>
        <a:noFill/>
        <a:ln>
          <a:noFill/>
        </a:ln>
        <a:effectLst/>
      </dsp:spPr>
      <dsp:style>
        <a:lnRef idx="0">
          <a:scrgbClr r="0" g="0" b="0"/>
        </a:lnRef>
        <a:fillRef idx="0">
          <a:scrgbClr r="0" g="0" b="0"/>
        </a:fillRef>
        <a:effectRef idx="0">
          <a:scrgbClr r="0" g="0" b="0"/>
        </a:effectRef>
        <a:fontRef idx="minor"/>
      </dsp:style>
    </dsp:sp>
    <dsp:sp modelId="{A4D932AE-4F2A-CB48-A3E9-881020A0DD5E}">
      <dsp:nvSpPr>
        <dsp:cNvPr id="0" name=""/>
        <dsp:cNvSpPr/>
      </dsp:nvSpPr>
      <dsp:spPr>
        <a:xfrm rot="5400000">
          <a:off x="2606527" y="2759619"/>
          <a:ext cx="1124378" cy="1280065"/>
        </a:xfrm>
        <a:prstGeom prst="bentUpArrow">
          <a:avLst>
            <a:gd name="adj1" fmla="val 32840"/>
            <a:gd name="adj2" fmla="val 25000"/>
            <a:gd name="adj3" fmla="val 35780"/>
          </a:avLst>
        </a:prstGeom>
        <a:solidFill>
          <a:schemeClr val="accent4">
            <a:tint val="50000"/>
            <a:hueOff val="2288388"/>
            <a:satOff val="5626"/>
            <a:lumOff val="118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57828-C97D-F442-BF4C-39558518D12B}">
      <dsp:nvSpPr>
        <dsp:cNvPr id="0" name=""/>
        <dsp:cNvSpPr/>
      </dsp:nvSpPr>
      <dsp:spPr>
        <a:xfrm>
          <a:off x="2308635" y="1513222"/>
          <a:ext cx="1892792" cy="1324893"/>
        </a:xfrm>
        <a:prstGeom prst="roundRect">
          <a:avLst>
            <a:gd name="adj" fmla="val 16670"/>
          </a:avLst>
        </a:prstGeom>
        <a:solidFill>
          <a:schemeClr val="accent4">
            <a:hueOff val="822717"/>
            <a:satOff val="3566"/>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solidFill>
                <a:schemeClr val="tx1"/>
              </a:solidFill>
            </a:rPr>
            <a:t>FONTI INTERNE</a:t>
          </a:r>
        </a:p>
      </dsp:txBody>
      <dsp:txXfrm>
        <a:off x="2373323" y="1577910"/>
        <a:ext cx="1763416" cy="1195517"/>
      </dsp:txXfrm>
    </dsp:sp>
    <dsp:sp modelId="{77739F36-DB06-9E41-9B47-8874E2340B09}">
      <dsp:nvSpPr>
        <dsp:cNvPr id="0" name=""/>
        <dsp:cNvSpPr/>
      </dsp:nvSpPr>
      <dsp:spPr>
        <a:xfrm>
          <a:off x="4201427" y="1639581"/>
          <a:ext cx="1376636"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art. 18 l. 218/95</a:t>
          </a:r>
        </a:p>
      </dsp:txBody>
      <dsp:txXfrm>
        <a:off x="4201427" y="1639581"/>
        <a:ext cx="1376636" cy="1070837"/>
      </dsp:txXfrm>
    </dsp:sp>
    <dsp:sp modelId="{D9025810-5448-E843-8161-3D51F1283E0E}">
      <dsp:nvSpPr>
        <dsp:cNvPr id="0" name=""/>
        <dsp:cNvSpPr/>
      </dsp:nvSpPr>
      <dsp:spPr>
        <a:xfrm>
          <a:off x="3877961" y="3001514"/>
          <a:ext cx="1892792" cy="1324893"/>
        </a:xfrm>
        <a:prstGeom prst="roundRect">
          <a:avLst>
            <a:gd name="adj" fmla="val 16670"/>
          </a:avLst>
        </a:prstGeom>
        <a:solidFill>
          <a:schemeClr val="accent4">
            <a:hueOff val="1645434"/>
            <a:satOff val="7132"/>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solidFill>
                <a:schemeClr val="tx1"/>
              </a:solidFill>
            </a:rPr>
            <a:t>FONTI UE</a:t>
          </a:r>
        </a:p>
      </dsp:txBody>
      <dsp:txXfrm>
        <a:off x="3942649" y="3066202"/>
        <a:ext cx="1763416" cy="1195517"/>
      </dsp:txXfrm>
    </dsp:sp>
    <dsp:sp modelId="{E3FB8096-9EF6-2649-9EE8-0593AFE2CEA3}">
      <dsp:nvSpPr>
        <dsp:cNvPr id="0" name=""/>
        <dsp:cNvSpPr/>
      </dsp:nvSpPr>
      <dsp:spPr>
        <a:xfrm>
          <a:off x="5770753" y="3127873"/>
          <a:ext cx="1376636"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REG. ROMA I, ROMA II, ROMA III, REG. SUCCESSIONI</a:t>
          </a:r>
        </a:p>
      </dsp:txBody>
      <dsp:txXfrm>
        <a:off x="5770753" y="3127873"/>
        <a:ext cx="1376636" cy="10708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3">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CEFE70-B674-D846-9A0C-332F280B0AB1}" type="datetimeFigureOut">
              <a:rPr lang="it-IT" smtClean="0"/>
              <a:pPr/>
              <a:t>18/04/23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6EC72-F1B8-9C4C-8096-14FDE216B68E}" type="slidenum">
              <a:rPr lang="it-IT" smtClean="0"/>
              <a:pPr/>
              <a:t>‹N›</a:t>
            </a:fld>
            <a:endParaRPr lang="it-IT"/>
          </a:p>
        </p:txBody>
      </p:sp>
    </p:spTree>
    <p:extLst>
      <p:ext uri="{BB962C8B-B14F-4D97-AF65-F5344CB8AC3E}">
        <p14:creationId xmlns:p14="http://schemas.microsoft.com/office/powerpoint/2010/main" val="11133354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725F9-B5B5-9144-9C8C-BDFEB7F799A8}" type="datetimeFigureOut">
              <a:rPr lang="it-IT" smtClean="0"/>
              <a:pPr/>
              <a:t>18/04/23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6B343-03D9-004A-9B7D-A3AF558E8B87}" type="slidenum">
              <a:rPr lang="it-IT" smtClean="0"/>
              <a:pPr/>
              <a:t>‹N›</a:t>
            </a:fld>
            <a:endParaRPr lang="it-IT"/>
          </a:p>
        </p:txBody>
      </p:sp>
    </p:spTree>
    <p:extLst>
      <p:ext uri="{BB962C8B-B14F-4D97-AF65-F5344CB8AC3E}">
        <p14:creationId xmlns:p14="http://schemas.microsoft.com/office/powerpoint/2010/main" val="1659081231"/>
      </p:ext>
    </p:extLst>
  </p:cSld>
  <p:clrMap bg1="lt1" tx1="dk1" bg2="lt2" tx2="dk2" accent1="accent1" accent2="accent2" accent3="accent3" accent4="accent4" accent5="accent5" accent6="accent6" hlink="hlink" folHlink="folHlink"/>
  <p:hf hdr="0" ftr="0" dt="0"/>
  <p:notesStyle>
    <a:lvl1pPr marL="0" algn="l" defTabSz="457147" rtl="0" eaLnBrk="1" latinLnBrk="0" hangingPunct="1">
      <a:defRPr sz="1200" kern="1200">
        <a:solidFill>
          <a:schemeClr val="tx1"/>
        </a:solidFill>
        <a:latin typeface="+mn-lt"/>
        <a:ea typeface="+mn-ea"/>
        <a:cs typeface="+mn-cs"/>
      </a:defRPr>
    </a:lvl1pPr>
    <a:lvl2pPr marL="457147" algn="l" defTabSz="457147" rtl="0" eaLnBrk="1" latinLnBrk="0" hangingPunct="1">
      <a:defRPr sz="1200" kern="1200">
        <a:solidFill>
          <a:schemeClr val="tx1"/>
        </a:solidFill>
        <a:latin typeface="+mn-lt"/>
        <a:ea typeface="+mn-ea"/>
        <a:cs typeface="+mn-cs"/>
      </a:defRPr>
    </a:lvl2pPr>
    <a:lvl3pPr marL="914295" algn="l" defTabSz="457147" rtl="0" eaLnBrk="1" latinLnBrk="0" hangingPunct="1">
      <a:defRPr sz="1200" kern="1200">
        <a:solidFill>
          <a:schemeClr val="tx1"/>
        </a:solidFill>
        <a:latin typeface="+mn-lt"/>
        <a:ea typeface="+mn-ea"/>
        <a:cs typeface="+mn-cs"/>
      </a:defRPr>
    </a:lvl3pPr>
    <a:lvl4pPr marL="1371442" algn="l" defTabSz="457147" rtl="0" eaLnBrk="1" latinLnBrk="0" hangingPunct="1">
      <a:defRPr sz="1200" kern="1200">
        <a:solidFill>
          <a:schemeClr val="tx1"/>
        </a:solidFill>
        <a:latin typeface="+mn-lt"/>
        <a:ea typeface="+mn-ea"/>
        <a:cs typeface="+mn-cs"/>
      </a:defRPr>
    </a:lvl4pPr>
    <a:lvl5pPr marL="1828590" algn="l" defTabSz="457147" rtl="0" eaLnBrk="1" latinLnBrk="0" hangingPunct="1">
      <a:defRPr sz="1200" kern="1200">
        <a:solidFill>
          <a:schemeClr val="tx1"/>
        </a:solidFill>
        <a:latin typeface="+mn-lt"/>
        <a:ea typeface="+mn-ea"/>
        <a:cs typeface="+mn-cs"/>
      </a:defRPr>
    </a:lvl5pPr>
    <a:lvl6pPr marL="2285737" algn="l" defTabSz="457147" rtl="0" eaLnBrk="1" latinLnBrk="0" hangingPunct="1">
      <a:defRPr sz="1200" kern="1200">
        <a:solidFill>
          <a:schemeClr val="tx1"/>
        </a:solidFill>
        <a:latin typeface="+mn-lt"/>
        <a:ea typeface="+mn-ea"/>
        <a:cs typeface="+mn-cs"/>
      </a:defRPr>
    </a:lvl6pPr>
    <a:lvl7pPr marL="2742884" algn="l" defTabSz="457147" rtl="0" eaLnBrk="1" latinLnBrk="0" hangingPunct="1">
      <a:defRPr sz="1200" kern="1200">
        <a:solidFill>
          <a:schemeClr val="tx1"/>
        </a:solidFill>
        <a:latin typeface="+mn-lt"/>
        <a:ea typeface="+mn-ea"/>
        <a:cs typeface="+mn-cs"/>
      </a:defRPr>
    </a:lvl7pPr>
    <a:lvl8pPr marL="3200032" algn="l" defTabSz="457147" rtl="0" eaLnBrk="1" latinLnBrk="0" hangingPunct="1">
      <a:defRPr sz="1200" kern="1200">
        <a:solidFill>
          <a:schemeClr val="tx1"/>
        </a:solidFill>
        <a:latin typeface="+mn-lt"/>
        <a:ea typeface="+mn-ea"/>
        <a:cs typeface="+mn-cs"/>
      </a:defRPr>
    </a:lvl8pPr>
    <a:lvl9pPr marL="3657179" algn="l" defTabSz="45714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B100C58-04AF-7844-97A9-77798D8CF43D}" type="datetime1">
              <a:rPr lang="it-IT" smtClean="0"/>
              <a:pPr/>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73320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E2EFD00-4ED1-6A4E-9ED3-729722178ABC}" type="datetime1">
              <a:rPr lang="it-IT" smtClean="0"/>
              <a:pPr/>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39703529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E2EFD00-4ED1-6A4E-9ED3-729722178ABC}" type="datetime1">
              <a:rPr lang="it-IT" smtClean="0"/>
              <a:pPr/>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92202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E2EFD00-4ED1-6A4E-9ED3-729722178ABC}" type="datetime1">
              <a:rPr lang="it-IT" smtClean="0"/>
              <a:pPr/>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42944426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E2EFD00-4ED1-6A4E-9ED3-729722178ABC}" type="datetime1">
              <a:rPr lang="it-IT" smtClean="0"/>
              <a:pPr/>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182920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E2EFD00-4ED1-6A4E-9ED3-729722178ABC}" type="datetime1">
              <a:rPr lang="it-IT" smtClean="0"/>
              <a:pPr/>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3359980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E60D8DE2-4B42-9840-A462-8EC47F0B9D53}" type="datetime1">
              <a:rPr lang="it-IT" smtClean="0"/>
              <a:pPr/>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4007274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E2EFD00-4ED1-6A4E-9ED3-729722178ABC}" type="datetime1">
              <a:rPr lang="it-IT" smtClean="0"/>
              <a:pPr/>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5450352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B4A7DE8-2C1F-E946-B8AD-1DF947532FCB}" type="datetime1">
              <a:rPr lang="it-IT" smtClean="0"/>
              <a:pPr/>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49664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6C3CE42-C657-2A4A-AD68-21118C048F5C}" type="datetime1">
              <a:rPr lang="it-IT" smtClean="0"/>
              <a:pPr/>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14045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7E2EFD00-4ED1-6A4E-9ED3-729722178ABC}" type="datetime1">
              <a:rPr lang="it-IT" smtClean="0"/>
              <a:pPr/>
              <a:t>18/04/23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52763578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3CF98B3E-A1F5-1D49-9B09-B96A7E5C1CA4}" type="datetime1">
              <a:rPr lang="it-IT" smtClean="0"/>
              <a:pPr/>
              <a:t>18/04/23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59947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E0F204D-D8E6-7344-8BFD-6159BD5FD65B}" type="datetime1">
              <a:rPr lang="it-IT" smtClean="0"/>
              <a:pPr/>
              <a:t>18/04/23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26569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EFD00-4ED1-6A4E-9ED3-729722178ABC}" type="datetime1">
              <a:rPr lang="it-IT" smtClean="0"/>
              <a:pPr/>
              <a:t>18/04/23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73756386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B020255-537F-6245-984B-CFB53661B286}" type="datetime1">
              <a:rPr lang="it-IT" smtClean="0"/>
              <a:pPr/>
              <a:t>18/04/23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102113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04E9105C-25A3-CA49-A27D-6C1509C1AA1F}" type="datetime1">
              <a:rPr lang="it-IT" smtClean="0"/>
              <a:pPr/>
              <a:t>18/04/23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67984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2EFD00-4ED1-6A4E-9ED3-729722178ABC}" type="datetime1">
              <a:rPr lang="it-IT" smtClean="0"/>
              <a:pPr/>
              <a:t>18/04/23</a:t>
            </a:fld>
            <a:endParaRPr lang="it-IT"/>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77FCE32-2D2C-3A41-9BB8-91B3DCC914FD}" type="slidenum">
              <a:rPr lang="it-IT" smtClean="0"/>
              <a:pPr/>
              <a:t>‹N›</a:t>
            </a:fld>
            <a:endParaRPr lang="it-IT"/>
          </a:p>
        </p:txBody>
      </p:sp>
    </p:spTree>
    <p:extLst>
      <p:ext uri="{BB962C8B-B14F-4D97-AF65-F5344CB8AC3E}">
        <p14:creationId xmlns:p14="http://schemas.microsoft.com/office/powerpoint/2010/main" val="314914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69165" y="1510748"/>
            <a:ext cx="5188149" cy="2540088"/>
          </a:xfrm>
        </p:spPr>
        <p:txBody>
          <a:bodyPr/>
          <a:lstStyle/>
          <a:p>
            <a:r>
              <a:rPr lang="it-IT" dirty="0"/>
              <a:t>Diritto internazionale privato</a:t>
            </a:r>
          </a:p>
        </p:txBody>
      </p:sp>
      <p:sp>
        <p:nvSpPr>
          <p:cNvPr id="3" name="Sottotitolo 2"/>
          <p:cNvSpPr>
            <a:spLocks noGrp="1"/>
          </p:cNvSpPr>
          <p:nvPr>
            <p:ph type="subTitle" idx="1"/>
          </p:nvPr>
        </p:nvSpPr>
        <p:spPr/>
        <p:txBody>
          <a:bodyPr>
            <a:normAutofit/>
          </a:bodyPr>
          <a:lstStyle/>
          <a:p>
            <a:pPr>
              <a:buFontTx/>
              <a:buChar char="-"/>
            </a:pPr>
            <a:r>
              <a:rPr lang="it-IT" dirty="0"/>
              <a:t>prof. Sara </a:t>
            </a:r>
            <a:r>
              <a:rPr lang="it-IT" dirty="0" err="1"/>
              <a:t>Tonolo</a:t>
            </a:r>
            <a:r>
              <a:rPr lang="it-IT" dirty="0"/>
              <a:t> </a:t>
            </a:r>
            <a:r>
              <a:rPr lang="it-IT" dirty="0" err="1"/>
              <a:t>–</a:t>
            </a:r>
            <a:endParaRPr lang="it-IT" dirty="0"/>
          </a:p>
          <a:p>
            <a:pPr>
              <a:buFontTx/>
              <a:buChar char="-"/>
            </a:pPr>
            <a:r>
              <a:rPr lang="it-IT" dirty="0"/>
              <a:t>GORIZIA, 19 aprile 2023 – </a:t>
            </a:r>
            <a:r>
              <a:rPr lang="it-IT"/>
              <a:t>I parte-</a:t>
            </a: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Tm="36785"/>
    </mc:Choice>
    <mc:Fallback xmlns="">
      <p:transition spd="slow" advTm="3678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EE2D"/>
          </a:solidFill>
        </p:spPr>
        <p:style>
          <a:lnRef idx="1">
            <a:schemeClr val="accent6"/>
          </a:lnRef>
          <a:fillRef idx="3">
            <a:schemeClr val="accent6"/>
          </a:fillRef>
          <a:effectRef idx="2">
            <a:schemeClr val="accent6"/>
          </a:effectRef>
          <a:fontRef idx="minor">
            <a:schemeClr val="lt1"/>
          </a:fontRef>
        </p:style>
        <p:txBody>
          <a:bodyPr>
            <a:normAutofit/>
          </a:bodyPr>
          <a:lstStyle/>
          <a:p>
            <a:r>
              <a:rPr lang="it-IT" dirty="0">
                <a:solidFill>
                  <a:schemeClr val="tx1"/>
                </a:solidFill>
              </a:rPr>
              <a:t> TRATTAMENTO PROCESSUALE DELLA LEGGE STRANIERA</a:t>
            </a:r>
          </a:p>
        </p:txBody>
      </p:sp>
      <p:sp>
        <p:nvSpPr>
          <p:cNvPr id="6" name="Segnaposto contenuto 5"/>
          <p:cNvSpPr>
            <a:spLocks noGrp="1"/>
          </p:cNvSpPr>
          <p:nvPr>
            <p:ph idx="1"/>
          </p:nvPr>
        </p:nvSpPr>
        <p:spPr/>
        <p:txBody>
          <a:bodyPr>
            <a:normAutofit fontScale="92500" lnSpcReduction="20000"/>
          </a:bodyPr>
          <a:lstStyle/>
          <a:p>
            <a:pPr algn="just"/>
            <a:r>
              <a:rPr lang="it-IT" sz="2400" b="1" u="sng" dirty="0"/>
              <a:t>Trattamento processuale della l. straniera </a:t>
            </a:r>
            <a:r>
              <a:rPr lang="it-IT" sz="2400" dirty="0" err="1"/>
              <a:t>–</a:t>
            </a:r>
            <a:r>
              <a:rPr lang="it-IT" sz="2400" dirty="0"/>
              <a:t> aspetto collegato alla sua applicazione</a:t>
            </a:r>
          </a:p>
          <a:p>
            <a:pPr algn="just"/>
            <a:r>
              <a:rPr lang="it-IT" sz="2400" b="1" dirty="0"/>
              <a:t>Diverse soluzioni nei differenti sistemi giuridici</a:t>
            </a:r>
            <a:r>
              <a:rPr lang="it-IT" sz="2400" dirty="0"/>
              <a:t>: nei paesi di </a:t>
            </a:r>
            <a:r>
              <a:rPr lang="it-IT" sz="2400" i="1" dirty="0"/>
              <a:t>common law </a:t>
            </a:r>
            <a:r>
              <a:rPr lang="it-IT" sz="2400" dirty="0"/>
              <a:t>il diritto straniero è un dato extralegale che deve essere provato senza che il giudice debba averne propria conoscenza</a:t>
            </a:r>
          </a:p>
          <a:p>
            <a:pPr algn="just"/>
            <a:r>
              <a:rPr lang="it-IT" sz="2400" dirty="0"/>
              <a:t>Nel sistema italiano la dottrina proponeva di applicare il principio </a:t>
            </a:r>
            <a:r>
              <a:rPr lang="it-IT" sz="2400" b="1" i="1" u="sng" dirty="0" err="1"/>
              <a:t>iura</a:t>
            </a:r>
            <a:r>
              <a:rPr lang="it-IT" sz="2400" b="1" i="1" u="sng" dirty="0"/>
              <a:t> </a:t>
            </a:r>
            <a:r>
              <a:rPr lang="it-IT" sz="2400" b="1" i="1" u="sng" dirty="0" err="1"/>
              <a:t>novit</a:t>
            </a:r>
            <a:r>
              <a:rPr lang="it-IT" sz="2400" b="1" i="1" u="sng" dirty="0"/>
              <a:t> curia</a:t>
            </a:r>
            <a:r>
              <a:rPr lang="it-IT" sz="2400" b="1" i="1" dirty="0"/>
              <a:t> </a:t>
            </a:r>
            <a:r>
              <a:rPr lang="it-IT" sz="2400" dirty="0"/>
              <a:t>– applicazione d’ufficio ma la giurisprudenza era restia ad applicarlo con riguardo alle norme straniere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10</a:t>
            </a:fld>
            <a:endParaRPr lang="it-IT"/>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8640"/>
    </mc:Choice>
    <mc:Fallback xmlns="">
      <p:transition spd="slow" advTm="108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809" y="159026"/>
            <a:ext cx="6599503" cy="1771374"/>
          </a:xfrm>
          <a:solidFill>
            <a:srgbClr val="00EE2D"/>
          </a:solidFill>
        </p:spPr>
        <p:style>
          <a:lnRef idx="1">
            <a:schemeClr val="accent6"/>
          </a:lnRef>
          <a:fillRef idx="3">
            <a:schemeClr val="accent6"/>
          </a:fillRef>
          <a:effectRef idx="2">
            <a:schemeClr val="accent6"/>
          </a:effectRef>
          <a:fontRef idx="minor">
            <a:schemeClr val="lt1"/>
          </a:fontRef>
        </p:style>
        <p:txBody>
          <a:bodyPr>
            <a:normAutofit/>
          </a:bodyPr>
          <a:lstStyle/>
          <a:p>
            <a:r>
              <a:rPr lang="it-IT" dirty="0">
                <a:solidFill>
                  <a:schemeClr val="tx1"/>
                </a:solidFill>
              </a:rPr>
              <a:t>ART. 14 L. 218/95 – CONOSCENZA DELLA LEGGE STRANIERA APPLICABILE</a:t>
            </a:r>
          </a:p>
        </p:txBody>
      </p:sp>
      <p:sp>
        <p:nvSpPr>
          <p:cNvPr id="6" name="Segnaposto contenuto 5"/>
          <p:cNvSpPr>
            <a:spLocks noGrp="1"/>
          </p:cNvSpPr>
          <p:nvPr>
            <p:ph idx="1"/>
          </p:nvPr>
        </p:nvSpPr>
        <p:spPr>
          <a:xfrm>
            <a:off x="0" y="1930400"/>
            <a:ext cx="8348870" cy="4476088"/>
          </a:xfrm>
        </p:spPr>
        <p:txBody>
          <a:bodyPr>
            <a:noAutofit/>
          </a:bodyPr>
          <a:lstStyle/>
          <a:p>
            <a:pPr algn="just"/>
            <a:r>
              <a:rPr lang="it-IT" sz="2400" b="1" dirty="0"/>
              <a:t>ART: 14: </a:t>
            </a:r>
            <a:r>
              <a:rPr lang="it-IT" sz="2400" dirty="0"/>
              <a:t>«1. L'accertamento della legge straniera è compiuto </a:t>
            </a:r>
            <a:r>
              <a:rPr lang="it-IT" sz="2400" b="1" u="sng" dirty="0"/>
              <a:t>d'ufficio </a:t>
            </a:r>
            <a:r>
              <a:rPr lang="it-IT" sz="2400" dirty="0"/>
              <a:t>dal giudice. A tal fine questi può avvalersi, oltre che degli strumenti indicati dalle </a:t>
            </a:r>
            <a:r>
              <a:rPr lang="it-IT" sz="2400" b="1" dirty="0"/>
              <a:t>convenzioni internazionali, di informazioni acquisite per il tramite del Ministero di grazia e giustizia</a:t>
            </a:r>
            <a:r>
              <a:rPr lang="it-IT" sz="2400" dirty="0"/>
              <a:t>; può altresì </a:t>
            </a:r>
            <a:r>
              <a:rPr lang="it-IT" sz="2400" b="1" dirty="0"/>
              <a:t>interpellare esperti o istituzioni specializzate</a:t>
            </a:r>
            <a:r>
              <a:rPr lang="it-IT" sz="2400" dirty="0"/>
              <a:t>.2. Qualora il giudice non riesca ad accertare la legge straniera indicata, </a:t>
            </a:r>
            <a:r>
              <a:rPr lang="it-IT" sz="2400" b="1" dirty="0"/>
              <a:t>neanche con l'aiuto delle parti</a:t>
            </a:r>
            <a:r>
              <a:rPr lang="it-IT" sz="2400" dirty="0"/>
              <a:t>, </a:t>
            </a:r>
            <a:r>
              <a:rPr lang="it-IT" sz="2400" b="1" dirty="0"/>
              <a:t>applica la legge richiamata mediante altri criteri di collegamento </a:t>
            </a:r>
            <a:r>
              <a:rPr lang="it-IT" sz="2400" dirty="0"/>
              <a:t>eventualmente previsti per la medesima ipotesi normativa. </a:t>
            </a:r>
            <a:r>
              <a:rPr lang="it-IT" sz="2400" b="1" dirty="0"/>
              <a:t>In mancanza si applica la legge italiana».</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11</a:t>
            </a:fld>
            <a:endParaRPr lang="it-IT"/>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9425"/>
    </mc:Choice>
    <mc:Fallback xmlns="">
      <p:transition spd="slow" advTm="1894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809" y="159026"/>
            <a:ext cx="6599503" cy="1771374"/>
          </a:xfrm>
          <a:solidFill>
            <a:srgbClr val="00EE2D"/>
          </a:solidFill>
        </p:spPr>
        <p:style>
          <a:lnRef idx="1">
            <a:schemeClr val="accent6"/>
          </a:lnRef>
          <a:fillRef idx="3">
            <a:schemeClr val="accent6"/>
          </a:fillRef>
          <a:effectRef idx="2">
            <a:schemeClr val="accent6"/>
          </a:effectRef>
          <a:fontRef idx="minor">
            <a:schemeClr val="lt1"/>
          </a:fontRef>
        </p:style>
        <p:txBody>
          <a:bodyPr>
            <a:normAutofit/>
          </a:bodyPr>
          <a:lstStyle/>
          <a:p>
            <a:r>
              <a:rPr lang="it-IT" dirty="0">
                <a:solidFill>
                  <a:schemeClr val="tx1"/>
                </a:solidFill>
              </a:rPr>
              <a:t>ART. 14 L. 218/95 – CONOSCENZA DELLA LEGGE STRANIERA APPLICABILE</a:t>
            </a:r>
          </a:p>
        </p:txBody>
      </p:sp>
      <p:sp>
        <p:nvSpPr>
          <p:cNvPr id="6" name="Segnaposto contenuto 5"/>
          <p:cNvSpPr>
            <a:spLocks noGrp="1"/>
          </p:cNvSpPr>
          <p:nvPr>
            <p:ph idx="1"/>
          </p:nvPr>
        </p:nvSpPr>
        <p:spPr>
          <a:xfrm>
            <a:off x="0" y="1930400"/>
            <a:ext cx="8348870" cy="4110963"/>
          </a:xfrm>
        </p:spPr>
        <p:txBody>
          <a:bodyPr>
            <a:noAutofit/>
          </a:bodyPr>
          <a:lstStyle/>
          <a:p>
            <a:pPr algn="just"/>
            <a:r>
              <a:rPr lang="it-IT" sz="2400" b="1" dirty="0"/>
              <a:t>Risolve incertezze giurisprudenziali </a:t>
            </a:r>
            <a:r>
              <a:rPr lang="it-IT" sz="2400" dirty="0"/>
              <a:t>precedenti, sancendo il.</a:t>
            </a:r>
            <a:r>
              <a:rPr lang="it-IT" sz="2400" u="sng" dirty="0"/>
              <a:t> dovere del giudice di accertare d’ufficio il diritto straniero applicabile</a:t>
            </a:r>
            <a:endParaRPr lang="it-IT" sz="2400"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12</a:t>
            </a:fld>
            <a:endParaRPr lang="it-IT"/>
          </a:p>
        </p:txBody>
      </p:sp>
    </p:spTree>
    <p:custDataLst>
      <p:tags r:id="rId1"/>
    </p:custDataLst>
    <p:extLst>
      <p:ext uri="{BB962C8B-B14F-4D97-AF65-F5344CB8AC3E}">
        <p14:creationId xmlns:p14="http://schemas.microsoft.com/office/powerpoint/2010/main" val="1044933641"/>
      </p:ext>
    </p:extLst>
  </p:cSld>
  <p:clrMapOvr>
    <a:masterClrMapping/>
  </p:clrMapOvr>
  <mc:AlternateContent xmlns:mc="http://schemas.openxmlformats.org/markup-compatibility/2006" xmlns:p14="http://schemas.microsoft.com/office/powerpoint/2010/main">
    <mc:Choice Requires="p14">
      <p:transition spd="slow" p14:dur="2000" advTm="189425"/>
    </mc:Choice>
    <mc:Fallback xmlns="">
      <p:transition spd="slow" advTm="1894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599" y="357809"/>
            <a:ext cx="6347713" cy="1572591"/>
          </a:xfrm>
          <a:solidFill>
            <a:srgbClr val="00EE2D"/>
          </a:soli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solidFill>
                  <a:schemeClr val="tx1"/>
                </a:solidFill>
              </a:rPr>
              <a:t>ART. 14 L. 218/95 – CONOSCENZA DELLA LEGGE STRANIERA APPLICABILE</a:t>
            </a:r>
          </a:p>
        </p:txBody>
      </p:sp>
      <p:sp>
        <p:nvSpPr>
          <p:cNvPr id="6" name="Segnaposto contenuto 5"/>
          <p:cNvSpPr>
            <a:spLocks noGrp="1"/>
          </p:cNvSpPr>
          <p:nvPr>
            <p:ph idx="1"/>
          </p:nvPr>
        </p:nvSpPr>
        <p:spPr/>
        <p:txBody>
          <a:bodyPr>
            <a:noAutofit/>
          </a:bodyPr>
          <a:lstStyle/>
          <a:p>
            <a:pPr algn="just"/>
            <a:r>
              <a:rPr lang="it-IT" sz="2400" dirty="0"/>
              <a:t>Pluralità di mezzi di accertamento</a:t>
            </a:r>
          </a:p>
          <a:p>
            <a:r>
              <a:rPr lang="it-IT" sz="2400" dirty="0"/>
              <a:t>Intervento delle parti è sussidiario e residuale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13</a:t>
            </a:fld>
            <a:endParaRPr lang="it-IT"/>
          </a:p>
        </p:txBody>
      </p:sp>
    </p:spTree>
    <p:custDataLst>
      <p:tags r:id="rId1"/>
    </p:custDataLst>
    <p:extLst>
      <p:ext uri="{BB962C8B-B14F-4D97-AF65-F5344CB8AC3E}">
        <p14:creationId xmlns:p14="http://schemas.microsoft.com/office/powerpoint/2010/main" val="854870728"/>
      </p:ext>
    </p:extLst>
  </p:cSld>
  <p:clrMapOvr>
    <a:masterClrMapping/>
  </p:clrMapOvr>
  <mc:AlternateContent xmlns:mc="http://schemas.openxmlformats.org/markup-compatibility/2006" xmlns:p14="http://schemas.microsoft.com/office/powerpoint/2010/main">
    <mc:Choice Requires="p14">
      <p:transition spd="slow" p14:dur="2000" advTm="58361"/>
    </mc:Choice>
    <mc:Fallback xmlns="">
      <p:transition spd="slow" advTm="58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17242"/>
            <a:ext cx="7886700" cy="1328995"/>
          </a:xfrm>
          <a:solidFill>
            <a:srgbClr val="00EE2D"/>
          </a:solidFill>
        </p:spPr>
        <p:style>
          <a:lnRef idx="1">
            <a:schemeClr val="accent6"/>
          </a:lnRef>
          <a:fillRef idx="3">
            <a:schemeClr val="accent6"/>
          </a:fillRef>
          <a:effectRef idx="2">
            <a:schemeClr val="accent6"/>
          </a:effectRef>
          <a:fontRef idx="minor">
            <a:schemeClr val="lt1"/>
          </a:fontRef>
        </p:style>
        <p:txBody>
          <a:bodyPr>
            <a:normAutofit/>
          </a:bodyPr>
          <a:lstStyle/>
          <a:p>
            <a:r>
              <a:rPr lang="it-IT" dirty="0">
                <a:solidFill>
                  <a:schemeClr val="tx1"/>
                </a:solidFill>
              </a:rPr>
              <a:t>ART. 14 L. 218/95 – APPLICAZIONE LEGGE STRANIERA</a:t>
            </a:r>
          </a:p>
        </p:txBody>
      </p:sp>
      <p:sp>
        <p:nvSpPr>
          <p:cNvPr id="6" name="Segnaposto contenuto 5"/>
          <p:cNvSpPr>
            <a:spLocks noGrp="1"/>
          </p:cNvSpPr>
          <p:nvPr>
            <p:ph idx="1"/>
          </p:nvPr>
        </p:nvSpPr>
        <p:spPr>
          <a:xfrm>
            <a:off x="609599" y="2160590"/>
            <a:ext cx="8136836" cy="4245898"/>
          </a:xfrm>
        </p:spPr>
        <p:txBody>
          <a:bodyPr>
            <a:noAutofit/>
          </a:bodyPr>
          <a:lstStyle/>
          <a:p>
            <a:pPr algn="just"/>
            <a:r>
              <a:rPr lang="it-IT" sz="2000" dirty="0"/>
              <a:t>ART. 14: «Qualora il giudice non riesca ad accertare la legge straniera indicata, neanche con l'aiuto delle parti, applica la legge richiamata mediante altri criteri di collegamento eventualmente previsti per la medesima ipotesi normativa. In mancanza si applica la legge italiana».</a:t>
            </a:r>
          </a:p>
          <a:p>
            <a:pPr algn="just"/>
            <a:endParaRPr lang="it-IT" sz="2000" dirty="0"/>
          </a:p>
          <a:p>
            <a:pPr algn="just"/>
            <a:r>
              <a:rPr lang="it-IT" sz="2000" dirty="0"/>
              <a:t>In caso di </a:t>
            </a:r>
            <a:r>
              <a:rPr lang="it-IT" sz="2000" b="1" dirty="0"/>
              <a:t>impossibilità di individuare la l. straniera applicabile:</a:t>
            </a:r>
          </a:p>
          <a:p>
            <a:pPr lvl="1" algn="just"/>
            <a:r>
              <a:rPr lang="it-IT" sz="2000" dirty="0"/>
              <a:t>Ricerca attraverso altri criteri di collegamento, previsto in via successiva o alternativa- secondo concorso successivo (metodo).</a:t>
            </a:r>
          </a:p>
          <a:p>
            <a:pPr lvl="1" algn="just"/>
            <a:r>
              <a:rPr lang="it-IT" sz="2000" b="1" dirty="0"/>
              <a:t>Applicazione della </a:t>
            </a:r>
            <a:r>
              <a:rPr lang="it-IT" sz="2000" b="1" i="1" dirty="0" err="1"/>
              <a:t>lex</a:t>
            </a:r>
            <a:r>
              <a:rPr lang="it-IT" sz="2000" b="1" i="1" dirty="0"/>
              <a:t> fori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14</a:t>
            </a:fld>
            <a:endParaRPr lang="it-IT"/>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4267"/>
    </mc:Choice>
    <mc:Fallback xmlns="">
      <p:transition spd="slow" advTm="1642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EE2D"/>
          </a:solidFill>
        </p:spPr>
        <p:style>
          <a:lnRef idx="1">
            <a:schemeClr val="accent6"/>
          </a:lnRef>
          <a:fillRef idx="3">
            <a:schemeClr val="accent6"/>
          </a:fillRef>
          <a:effectRef idx="2">
            <a:schemeClr val="accent6"/>
          </a:effectRef>
          <a:fontRef idx="minor">
            <a:schemeClr val="lt1"/>
          </a:fontRef>
        </p:style>
        <p:txBody>
          <a:bodyPr>
            <a:normAutofit/>
          </a:bodyPr>
          <a:lstStyle/>
          <a:p>
            <a:r>
              <a:rPr lang="it-IT" dirty="0">
                <a:solidFill>
                  <a:schemeClr val="tx1"/>
                </a:solidFill>
              </a:rPr>
              <a:t>APPLICAZIONE DELLA L. STRANIERA ART. 15 L. 218/95</a:t>
            </a:r>
          </a:p>
        </p:txBody>
      </p:sp>
      <p:sp>
        <p:nvSpPr>
          <p:cNvPr id="6" name="Segnaposto contenuto 5"/>
          <p:cNvSpPr>
            <a:spLocks noGrp="1"/>
          </p:cNvSpPr>
          <p:nvPr>
            <p:ph idx="1"/>
          </p:nvPr>
        </p:nvSpPr>
        <p:spPr>
          <a:xfrm>
            <a:off x="361507" y="1977655"/>
            <a:ext cx="8153843" cy="4199307"/>
          </a:xfrm>
        </p:spPr>
        <p:txBody>
          <a:bodyPr>
            <a:normAutofit fontScale="92500" lnSpcReduction="20000"/>
          </a:bodyPr>
          <a:lstStyle/>
          <a:p>
            <a:pPr algn="just">
              <a:buNone/>
            </a:pPr>
            <a:r>
              <a:rPr lang="it-IT" sz="2800" b="1" u="sng" dirty="0"/>
              <a:t>«La legge straniera è applicata secondo i propri criteri di interpretazione e applicazione nel tempo» – art. 15 </a:t>
            </a:r>
          </a:p>
          <a:p>
            <a:pPr algn="just">
              <a:buNone/>
            </a:pPr>
            <a:endParaRPr lang="it-IT" sz="2800" dirty="0"/>
          </a:p>
          <a:p>
            <a:pPr algn="just">
              <a:buNone/>
            </a:pPr>
            <a:r>
              <a:rPr lang="it-IT" sz="2800" dirty="0"/>
              <a:t>La legge straniera va considerata ed applicata in quanto tale.</a:t>
            </a:r>
          </a:p>
          <a:p>
            <a:pPr algn="just">
              <a:buNone/>
            </a:pPr>
            <a:r>
              <a:rPr lang="it-IT" sz="2800" dirty="0"/>
              <a:t>Il giudice italiano deve applicare la l. straniera come farebbe il suo collega straniero: ad es. deve considerare se nell’ordinamento straniero sono avvenuti </a:t>
            </a:r>
            <a:r>
              <a:rPr lang="it-IT" sz="2800" b="1" dirty="0"/>
              <a:t>mutamenti della disciplina dal punto di vista temporale</a:t>
            </a:r>
            <a:r>
              <a:rPr lang="it-IT" sz="2800" dirty="0"/>
              <a:t>: </a:t>
            </a:r>
            <a:r>
              <a:rPr lang="it-IT" sz="2800" b="1" dirty="0"/>
              <a:t>diritto intertemporale</a:t>
            </a:r>
            <a:r>
              <a:rPr lang="it-IT" sz="2800" dirty="0"/>
              <a:t>.</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15</a:t>
            </a:fld>
            <a:endParaRPr lang="it-IT"/>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6217"/>
    </mc:Choice>
    <mc:Fallback xmlns="">
      <p:transition spd="slow" advTm="1062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599" y="298175"/>
            <a:ext cx="6347713" cy="2226364"/>
          </a:xfrm>
          <a:solidFill>
            <a:srgbClr val="00EE2D"/>
          </a:soli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solidFill>
                  <a:schemeClr val="tx1"/>
                </a:solidFill>
              </a:rPr>
              <a:t>APPLICAZIONE DELLA L. STRANIERA ART. 15 L. 218/95 – CONTROLLO DI COSTITUZIONALITA’</a:t>
            </a:r>
          </a:p>
        </p:txBody>
      </p:sp>
      <p:sp>
        <p:nvSpPr>
          <p:cNvPr id="6" name="Segnaposto contenuto 5"/>
          <p:cNvSpPr>
            <a:spLocks noGrp="1"/>
          </p:cNvSpPr>
          <p:nvPr>
            <p:ph idx="1"/>
          </p:nvPr>
        </p:nvSpPr>
        <p:spPr>
          <a:xfrm>
            <a:off x="609599" y="2683565"/>
            <a:ext cx="6347714" cy="3357798"/>
          </a:xfrm>
        </p:spPr>
        <p:txBody>
          <a:bodyPr>
            <a:normAutofit fontScale="77500" lnSpcReduction="20000"/>
          </a:bodyPr>
          <a:lstStyle/>
          <a:p>
            <a:pPr algn="just">
              <a:buNone/>
            </a:pPr>
            <a:r>
              <a:rPr lang="it-IT" sz="2800" dirty="0"/>
              <a:t>Il giudice italiano deve applicare la l. straniera come farebbe il suo collega straniero:</a:t>
            </a:r>
          </a:p>
          <a:p>
            <a:pPr algn="just">
              <a:buNone/>
            </a:pPr>
            <a:r>
              <a:rPr lang="it-IT" sz="2800" dirty="0"/>
              <a:t>	- ad es. deve tenere conto della rimozione di 	una norma straniera per effetto di un </a:t>
            </a:r>
            <a:r>
              <a:rPr lang="it-IT" sz="2800" b="1" dirty="0"/>
              <a:t>giudizio di costituzionalità </a:t>
            </a:r>
            <a:r>
              <a:rPr lang="it-IT" sz="2800" dirty="0"/>
              <a:t>– se il controllo lì è accentrato;</a:t>
            </a:r>
          </a:p>
          <a:p>
            <a:pPr algn="just">
              <a:buNone/>
            </a:pPr>
            <a:r>
              <a:rPr lang="it-IT" sz="2800" dirty="0"/>
              <a:t>  - se nell’ordinamento straniero, </a:t>
            </a:r>
            <a:r>
              <a:rPr lang="it-IT" sz="2800" b="1" dirty="0"/>
              <a:t>il sindacato di costituzionalità è operato direttamente da ciascun giudice, </a:t>
            </a:r>
            <a:r>
              <a:rPr lang="it-IT" sz="2800" dirty="0"/>
              <a:t>è consentito anche al giudice italiano verificarne la conformità ai precetti costituzionali cui è subordinata.</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16</a:t>
            </a:fld>
            <a:endParaRPr lang="it-IT"/>
          </a:p>
        </p:txBody>
      </p:sp>
    </p:spTree>
    <p:custDataLst>
      <p:tags r:id="rId1"/>
    </p:custDataLst>
    <p:extLst>
      <p:ext uri="{BB962C8B-B14F-4D97-AF65-F5344CB8AC3E}">
        <p14:creationId xmlns:p14="http://schemas.microsoft.com/office/powerpoint/2010/main" val="2295755112"/>
      </p:ext>
    </p:extLst>
  </p:cSld>
  <p:clrMapOvr>
    <a:masterClrMapping/>
  </p:clrMapOvr>
  <mc:AlternateContent xmlns:mc="http://schemas.openxmlformats.org/markup-compatibility/2006" xmlns:p14="http://schemas.microsoft.com/office/powerpoint/2010/main">
    <mc:Choice Requires="p14">
      <p:transition spd="slow" p14:dur="2000" advTm="110164"/>
    </mc:Choice>
    <mc:Fallback xmlns="">
      <p:transition spd="slow" advTm="1101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7323" y="218661"/>
            <a:ext cx="6519990" cy="1711739"/>
          </a:xfrm>
          <a:solidFill>
            <a:srgbClr val="00EE2D"/>
          </a:soli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solidFill>
                  <a:schemeClr val="tx1"/>
                </a:solidFill>
              </a:rPr>
              <a:t>CONTROLLO DI COSTITUZIONALITA’ E ORDINE PUBBLICO</a:t>
            </a:r>
          </a:p>
        </p:txBody>
      </p:sp>
      <p:sp>
        <p:nvSpPr>
          <p:cNvPr id="6" name="Segnaposto contenuto 5"/>
          <p:cNvSpPr>
            <a:spLocks noGrp="1"/>
          </p:cNvSpPr>
          <p:nvPr>
            <p:ph idx="1"/>
          </p:nvPr>
        </p:nvSpPr>
        <p:spPr/>
        <p:txBody>
          <a:bodyPr>
            <a:normAutofit fontScale="92500" lnSpcReduction="20000"/>
          </a:bodyPr>
          <a:lstStyle/>
          <a:p>
            <a:pPr algn="just"/>
            <a:r>
              <a:rPr lang="it-IT" sz="2800" dirty="0"/>
              <a:t>In realtà la questione dell’ordine pubblico dovrebbe risolversi solo dopo aver risolto eventuali </a:t>
            </a:r>
            <a:r>
              <a:rPr lang="it-IT" sz="2800" b="1" dirty="0"/>
              <a:t>dubbi di costituzionalità della norma straniera entro l’ordinamento di appartenenza</a:t>
            </a:r>
            <a:r>
              <a:rPr lang="it-IT" sz="2800" dirty="0"/>
              <a:t>…</a:t>
            </a:r>
          </a:p>
          <a:p>
            <a:pPr algn="just"/>
            <a:endParaRPr lang="it-IT" sz="2800" dirty="0"/>
          </a:p>
          <a:p>
            <a:pPr algn="just"/>
            <a:r>
              <a:rPr lang="it-IT" sz="2800" dirty="0"/>
              <a:t>….non sempre è così e il controllo di ordine pubblico assorbe questo controllo soprattutto per i principi condivisi entro molti ordinamenti.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17</a:t>
            </a:fld>
            <a:endParaRPr lang="it-IT"/>
          </a:p>
        </p:txBody>
      </p:sp>
    </p:spTree>
    <p:custDataLst>
      <p:tags r:id="rId1"/>
    </p:custDataLst>
    <p:extLst>
      <p:ext uri="{BB962C8B-B14F-4D97-AF65-F5344CB8AC3E}">
        <p14:creationId xmlns:p14="http://schemas.microsoft.com/office/powerpoint/2010/main" val="1196336676"/>
      </p:ext>
    </p:extLst>
  </p:cSld>
  <p:clrMapOvr>
    <a:masterClrMapping/>
  </p:clrMapOvr>
  <mc:AlternateContent xmlns:mc="http://schemas.openxmlformats.org/markup-compatibility/2006" xmlns:p14="http://schemas.microsoft.com/office/powerpoint/2010/main">
    <mc:Choice Requires="p14">
      <p:transition spd="slow" p14:dur="2000" advTm="96311"/>
    </mc:Choice>
    <mc:Fallback xmlns="">
      <p:transition spd="slow" advTm="963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EE2D"/>
          </a:soli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solidFill>
                  <a:schemeClr val="tx1"/>
                </a:solidFill>
              </a:rPr>
              <a:t>CONSEGUENZA – RICHIAMO DELLA L. APPLICABILE – RECIPROCITA’</a:t>
            </a:r>
          </a:p>
        </p:txBody>
      </p:sp>
      <p:sp>
        <p:nvSpPr>
          <p:cNvPr id="6" name="Segnaposto contenuto 5"/>
          <p:cNvSpPr>
            <a:spLocks noGrp="1"/>
          </p:cNvSpPr>
          <p:nvPr>
            <p:ph idx="1"/>
          </p:nvPr>
        </p:nvSpPr>
        <p:spPr/>
        <p:txBody>
          <a:bodyPr>
            <a:normAutofit fontScale="85000" lnSpcReduction="20000"/>
          </a:bodyPr>
          <a:lstStyle/>
          <a:p>
            <a:pPr algn="just"/>
            <a:r>
              <a:rPr lang="it-IT" sz="2800" dirty="0"/>
              <a:t>Peculiarità della norma di diritto internazionale privato: richiamo della legge straniera sulla base del criterio di collegamento che richiama un ordinamento globalmente considerato.</a:t>
            </a:r>
          </a:p>
          <a:p>
            <a:pPr algn="just"/>
            <a:endParaRPr lang="it-IT" sz="2800" dirty="0"/>
          </a:p>
          <a:p>
            <a:pPr algn="just"/>
            <a:r>
              <a:rPr lang="it-IT" sz="2800" dirty="0"/>
              <a:t>C’è da chiedersi se questa conseguenza sia dunque compatibile con un principio rimasto dalla disciplina previgente in quanto contenuto nelle </a:t>
            </a:r>
            <a:r>
              <a:rPr lang="it-IT" sz="2800" dirty="0" err="1"/>
              <a:t>disp</a:t>
            </a:r>
            <a:r>
              <a:rPr lang="it-IT" sz="2800" dirty="0"/>
              <a:t>. </a:t>
            </a:r>
            <a:r>
              <a:rPr lang="it-IT" sz="2800" dirty="0" err="1"/>
              <a:t>prel.c.c</a:t>
            </a:r>
            <a:r>
              <a:rPr lang="it-IT" sz="2800" dirty="0"/>
              <a:t>. del 1942.</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18</a:t>
            </a:fld>
            <a:endParaRPr lang="it-IT"/>
          </a:p>
        </p:txBody>
      </p:sp>
    </p:spTree>
    <p:extLst>
      <p:ext uri="{BB962C8B-B14F-4D97-AF65-F5344CB8AC3E}">
        <p14:creationId xmlns:p14="http://schemas.microsoft.com/office/powerpoint/2010/main" val="1506827697"/>
      </p:ext>
    </p:extLst>
  </p:cSld>
  <p:clrMapOvr>
    <a:masterClrMapping/>
  </p:clrMapOvr>
  <mc:AlternateContent xmlns:mc="http://schemas.openxmlformats.org/markup-compatibility/2006" xmlns:p14="http://schemas.microsoft.com/office/powerpoint/2010/main">
    <mc:Choice Requires="p14">
      <p:transition spd="slow" p14:dur="2000" advTm="58892"/>
    </mc:Choice>
    <mc:Fallback xmlns="">
      <p:transition spd="slow" advTm="5889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it-IT" dirty="0"/>
              <a:t>PROBLEMA DELLA RECIPROCITA’ : ART. 16 DISP. PREL. C.C. 1942</a:t>
            </a:r>
          </a:p>
        </p:txBody>
      </p:sp>
      <p:sp>
        <p:nvSpPr>
          <p:cNvPr id="6" name="Segnaposto contenuto 5"/>
          <p:cNvSpPr>
            <a:spLocks noGrp="1"/>
          </p:cNvSpPr>
          <p:nvPr>
            <p:ph idx="1"/>
          </p:nvPr>
        </p:nvSpPr>
        <p:spPr>
          <a:xfrm>
            <a:off x="457201" y="2601776"/>
            <a:ext cx="8229600" cy="3754575"/>
          </a:xfrm>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it-IT" sz="2400" dirty="0"/>
              <a:t>«Lo straniero  è ammesso a godere dei diritti civili attribuiti al cittadino a condizione di reciprocità e salve le disposizioni contenute in leggi speciali. Questa disposizione vale anche per le persone giuridiche straniere.»</a:t>
            </a:r>
          </a:p>
          <a:p>
            <a:pPr algn="just"/>
            <a:endParaRPr lang="it-IT" dirty="0"/>
          </a:p>
          <a:p>
            <a:pPr algn="just"/>
            <a:r>
              <a:rPr lang="it-IT" b="1" dirty="0"/>
              <a:t>Art. 73 l. 218/95 </a:t>
            </a:r>
            <a:r>
              <a:rPr lang="it-IT" dirty="0"/>
              <a:t>«Abrogazione di norme incompatibili: Sono abrogati gli articoli </a:t>
            </a:r>
            <a:r>
              <a:rPr lang="it-IT" b="1" u="sng" dirty="0"/>
              <a:t>dal 17 al 31 </a:t>
            </a:r>
            <a:r>
              <a:rPr lang="it-IT" dirty="0"/>
              <a:t>delle disposizioni sulla legge in generale premesse al Codice Civile, nonché gli artt. 2505 e 2509 Cod. </a:t>
            </a:r>
            <a:r>
              <a:rPr lang="it-IT" dirty="0" err="1"/>
              <a:t>Civ</a:t>
            </a:r>
            <a:r>
              <a:rPr lang="it-IT" dirty="0"/>
              <a:t>. e gli artt. 2, 3, 4 e 37, secondo comma, e quelli dal 796 all'805 Cod. </a:t>
            </a:r>
            <a:r>
              <a:rPr lang="it-IT" dirty="0" err="1"/>
              <a:t>Proc</a:t>
            </a:r>
            <a:r>
              <a:rPr lang="it-IT" dirty="0"/>
              <a:t>. </a:t>
            </a:r>
            <a:r>
              <a:rPr lang="it-IT" dirty="0" err="1"/>
              <a:t>Civ</a:t>
            </a:r>
            <a:r>
              <a:rPr lang="it-IT" dirty="0"/>
              <a:t>.».</a:t>
            </a:r>
          </a:p>
          <a:p>
            <a:pPr algn="just"/>
            <a:endParaRPr lang="it-IT" dirty="0"/>
          </a:p>
          <a:p>
            <a:pPr algn="just"/>
            <a:r>
              <a:rPr lang="it-IT" dirty="0"/>
              <a:t>Dimenticanza dell’art. 16 </a:t>
            </a:r>
            <a:r>
              <a:rPr lang="it-IT" dirty="0" err="1"/>
              <a:t>disp</a:t>
            </a:r>
            <a:r>
              <a:rPr lang="it-IT" dirty="0"/>
              <a:t>. </a:t>
            </a:r>
            <a:r>
              <a:rPr lang="it-IT" dirty="0" err="1"/>
              <a:t>prel</a:t>
            </a:r>
            <a:r>
              <a:rPr lang="it-IT" dirty="0"/>
              <a:t>. c.c.?</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19</a:t>
            </a:fld>
            <a:endParaRPr lang="it-IT"/>
          </a:p>
        </p:txBody>
      </p:sp>
    </p:spTree>
    <p:custDataLst>
      <p:tags r:id="rId1"/>
    </p:custDataLst>
    <p:extLst>
      <p:ext uri="{BB962C8B-B14F-4D97-AF65-F5344CB8AC3E}">
        <p14:creationId xmlns:p14="http://schemas.microsoft.com/office/powerpoint/2010/main" val="2238359804"/>
      </p:ext>
    </p:extLst>
  </p:cSld>
  <p:clrMapOvr>
    <a:masterClrMapping/>
  </p:clrMapOvr>
  <mc:AlternateContent xmlns:mc="http://schemas.openxmlformats.org/markup-compatibility/2006" xmlns:p14="http://schemas.microsoft.com/office/powerpoint/2010/main">
    <mc:Choice Requires="p14">
      <p:transition spd="slow" p14:dur="2000" advTm="118395"/>
    </mc:Choice>
    <mc:Fallback xmlns="">
      <p:transition spd="slow" advTm="1183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2" y="481014"/>
            <a:ext cx="7492184" cy="1143000"/>
          </a:xfrm>
        </p:spPr>
        <p:txBody>
          <a:bodyPr>
            <a:normAutofit/>
          </a:bodyPr>
          <a:lstStyle/>
          <a:p>
            <a:r>
              <a:rPr lang="it-IT" dirty="0" err="1"/>
              <a:t>3</a:t>
            </a:r>
            <a:r>
              <a:rPr lang="it-IT" dirty="0"/>
              <a:t> domande</a:t>
            </a:r>
          </a:p>
        </p:txBody>
      </p:sp>
      <p:graphicFrame>
        <p:nvGraphicFramePr>
          <p:cNvPr id="5" name="Segnaposto contenuto 4"/>
          <p:cNvGraphicFramePr>
            <a:graphicFrameLocks noGrp="1"/>
          </p:cNvGraphicFramePr>
          <p:nvPr>
            <p:ph idx="1"/>
          </p:nvPr>
        </p:nvGraphicFramePr>
        <p:xfrm>
          <a:off x="457202" y="219551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5A603B9-3BC4-0646-B3B0-54008A598299}" type="slidenum">
              <a:rPr lang="it-IT" smtClean="0"/>
              <a:pPr/>
              <a:t>2</a:t>
            </a:fld>
            <a:endParaRPr lang="it-IT"/>
          </a:p>
        </p:txBody>
      </p:sp>
      <p:pic>
        <p:nvPicPr>
          <p:cNvPr id="6" name="Immagine 5"/>
          <p:cNvPicPr>
            <a:picLocks noChangeAspect="1"/>
          </p:cNvPicPr>
          <p:nvPr/>
        </p:nvPicPr>
        <p:blipFill>
          <a:blip r:embed="rId7"/>
          <a:stretch>
            <a:fillRect/>
          </a:stretch>
        </p:blipFill>
        <p:spPr>
          <a:xfrm>
            <a:off x="-403212" y="2195514"/>
            <a:ext cx="3316809" cy="3102285"/>
          </a:xfrm>
          <a:prstGeom prst="rect">
            <a:avLst/>
          </a:prstGeom>
        </p:spPr>
      </p:pic>
      <p:pic>
        <p:nvPicPr>
          <p:cNvPr id="7" name="Immagine 6"/>
          <p:cNvPicPr>
            <a:picLocks noChangeAspect="1"/>
          </p:cNvPicPr>
          <p:nvPr/>
        </p:nvPicPr>
        <p:blipFill>
          <a:blip r:embed="rId8"/>
          <a:stretch>
            <a:fillRect/>
          </a:stretch>
        </p:blipFill>
        <p:spPr>
          <a:xfrm>
            <a:off x="3822935" y="2439002"/>
            <a:ext cx="1498131" cy="1978302"/>
          </a:xfrm>
          <a:prstGeom prst="rect">
            <a:avLst/>
          </a:prstGeom>
        </p:spPr>
      </p:pic>
      <p:pic>
        <p:nvPicPr>
          <p:cNvPr id="8" name="Immagine 7"/>
          <p:cNvPicPr>
            <a:picLocks noChangeAspect="1"/>
          </p:cNvPicPr>
          <p:nvPr/>
        </p:nvPicPr>
        <p:blipFill>
          <a:blip r:embed="rId8"/>
          <a:stretch>
            <a:fillRect/>
          </a:stretch>
        </p:blipFill>
        <p:spPr>
          <a:xfrm>
            <a:off x="3822935" y="2439002"/>
            <a:ext cx="1498131" cy="1978302"/>
          </a:xfrm>
          <a:prstGeom prst="rect">
            <a:avLst/>
          </a:prstGeom>
        </p:spPr>
      </p:pic>
      <p:pic>
        <p:nvPicPr>
          <p:cNvPr id="9" name="Immagine 8"/>
          <p:cNvPicPr>
            <a:picLocks noChangeAspect="1"/>
          </p:cNvPicPr>
          <p:nvPr/>
        </p:nvPicPr>
        <p:blipFill>
          <a:blip r:embed="rId9"/>
          <a:stretch>
            <a:fillRect/>
          </a:stretch>
        </p:blipFill>
        <p:spPr>
          <a:xfrm>
            <a:off x="6285596" y="2195514"/>
            <a:ext cx="2445541" cy="1850561"/>
          </a:xfrm>
          <a:prstGeom prst="rect">
            <a:avLst/>
          </a:prstGeom>
        </p:spPr>
      </p:pic>
    </p:spTree>
    <p:extLst>
      <p:ext uri="{BB962C8B-B14F-4D97-AF65-F5344CB8AC3E}">
        <p14:creationId xmlns:p14="http://schemas.microsoft.com/office/powerpoint/2010/main" val="1335909345"/>
      </p:ext>
    </p:extLst>
  </p:cSld>
  <p:clrMapOvr>
    <a:masterClrMapping/>
  </p:clrMapOvr>
  <mc:AlternateContent xmlns:mc="http://schemas.openxmlformats.org/markup-compatibility/2006" xmlns:p14="http://schemas.microsoft.com/office/powerpoint/2010/main">
    <mc:Choice Requires="p14">
      <p:transition spd="slow" p14:dur="2000" advTm="46103"/>
    </mc:Choice>
    <mc:Fallback xmlns="">
      <p:transition spd="slow" advTm="4610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it-IT" dirty="0"/>
              <a:t>PROBLEMA DELLA RECIPROCITA’ : ART. 16 DISP. PREL. C.C. 1942</a:t>
            </a:r>
          </a:p>
        </p:txBody>
      </p:sp>
      <p:sp>
        <p:nvSpPr>
          <p:cNvPr id="6" name="Segnaposto contenuto 5"/>
          <p:cNvSpPr>
            <a:spLocks noGrp="1"/>
          </p:cNvSpPr>
          <p:nvPr>
            <p:ph idx="1"/>
          </p:nvPr>
        </p:nvSpPr>
        <p:spPr>
          <a:xfrm>
            <a:off x="457200" y="2331832"/>
            <a:ext cx="8229600" cy="3754575"/>
          </a:xfrm>
        </p:spPr>
        <p:style>
          <a:lnRef idx="2">
            <a:schemeClr val="accent1"/>
          </a:lnRef>
          <a:fillRef idx="1">
            <a:schemeClr val="lt1"/>
          </a:fillRef>
          <a:effectRef idx="0">
            <a:schemeClr val="accent1"/>
          </a:effectRef>
          <a:fontRef idx="minor">
            <a:schemeClr val="dk1"/>
          </a:fontRef>
        </p:style>
        <p:txBody>
          <a:bodyPr>
            <a:normAutofit/>
          </a:bodyPr>
          <a:lstStyle/>
          <a:p>
            <a:pPr algn="just"/>
            <a:r>
              <a:rPr lang="it-IT" sz="3600" dirty="0"/>
              <a:t>Abrogazione implicita della norma?</a:t>
            </a:r>
          </a:p>
          <a:p>
            <a:pPr algn="just"/>
            <a:r>
              <a:rPr lang="it-IT" sz="3600" dirty="0"/>
              <a:t>Svista della l. 218/95?</a:t>
            </a:r>
          </a:p>
          <a:p>
            <a:pPr algn="just"/>
            <a:r>
              <a:rPr lang="it-IT" sz="3600" dirty="0"/>
              <a:t>Significato residuale?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20</a:t>
            </a:fld>
            <a:endParaRPr lang="it-IT"/>
          </a:p>
        </p:txBody>
      </p:sp>
    </p:spTree>
    <p:custDataLst>
      <p:tags r:id="rId1"/>
    </p:custDataLst>
    <p:extLst>
      <p:ext uri="{BB962C8B-B14F-4D97-AF65-F5344CB8AC3E}">
        <p14:creationId xmlns:p14="http://schemas.microsoft.com/office/powerpoint/2010/main" val="2591724130"/>
      </p:ext>
    </p:extLst>
  </p:cSld>
  <p:clrMapOvr>
    <a:masterClrMapping/>
  </p:clrMapOvr>
  <mc:AlternateContent xmlns:mc="http://schemas.openxmlformats.org/markup-compatibility/2006" xmlns:p14="http://schemas.microsoft.com/office/powerpoint/2010/main">
    <mc:Choice Requires="p14">
      <p:transition spd="slow" p14:dur="2000" advTm="93839"/>
    </mc:Choice>
    <mc:Fallback xmlns="">
      <p:transition spd="slow" advTm="938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it-IT" dirty="0"/>
              <a:t>PROBLEMA DELLA RECIPROCITA’ : ART. 16 DISP. PREL. C.C. 1942</a:t>
            </a:r>
          </a:p>
        </p:txBody>
      </p:sp>
      <p:sp>
        <p:nvSpPr>
          <p:cNvPr id="6" name="Segnaposto contenuto 5"/>
          <p:cNvSpPr>
            <a:spLocks noGrp="1"/>
          </p:cNvSpPr>
          <p:nvPr>
            <p:ph idx="1"/>
          </p:nvPr>
        </p:nvSpPr>
        <p:spPr>
          <a:xfrm>
            <a:off x="357809" y="1690689"/>
            <a:ext cx="8328992" cy="4435475"/>
          </a:xfrm>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it-IT" sz="2400" dirty="0"/>
              <a:t>GIURISPRUDENZA a tutela dei diritti fondamentali ha superato tale condizione affermando che devono ritenersi esclusi dalla condizione di reciprocità i diritti fondamentali inviolabili, quali la libertà personale, salute, diritti dei lavoratori (</a:t>
            </a:r>
            <a:r>
              <a:rPr lang="it-IT" sz="2400" dirty="0" err="1"/>
              <a:t>Cass</a:t>
            </a:r>
            <a:r>
              <a:rPr lang="it-IT" sz="2400" dirty="0"/>
              <a:t>., </a:t>
            </a:r>
            <a:r>
              <a:rPr lang="it-IT" sz="2400" dirty="0" err="1"/>
              <a:t>s.u</a:t>
            </a:r>
            <a:r>
              <a:rPr lang="it-IT" sz="2400" dirty="0"/>
              <a:t>., 4.3.1998, n. 2265; </a:t>
            </a:r>
            <a:r>
              <a:rPr lang="it-IT" sz="2400" dirty="0" err="1"/>
              <a:t>Cass</a:t>
            </a:r>
            <a:r>
              <a:rPr lang="it-IT" sz="2400" dirty="0"/>
              <a:t>., 7.5.2009, n. 10504), e anche il diritto di agire in giudizio (C. </a:t>
            </a:r>
            <a:r>
              <a:rPr lang="it-IT" sz="2400" dirty="0" err="1"/>
              <a:t>Cost</a:t>
            </a:r>
            <a:r>
              <a:rPr lang="it-IT" sz="2400" dirty="0"/>
              <a:t>., 3.2.1993, n. 1309).</a:t>
            </a:r>
          </a:p>
          <a:p>
            <a:pPr algn="just"/>
            <a:r>
              <a:rPr lang="it-IT" sz="2400" dirty="0"/>
              <a:t>LEGGI SULL’IMMIGRAZIONE consentono disposizioni protettive a favore dello straniero e quindi per alcuni avrebbero implicitamente abrogato art. 16 </a:t>
            </a:r>
            <a:r>
              <a:rPr lang="it-IT" sz="2400" dirty="0" err="1"/>
              <a:t>disp</a:t>
            </a:r>
            <a:r>
              <a:rPr lang="it-IT" sz="2400" dirty="0"/>
              <a:t>. </a:t>
            </a:r>
            <a:r>
              <a:rPr lang="it-IT" sz="2400" dirty="0" err="1"/>
              <a:t>prel</a:t>
            </a:r>
            <a:r>
              <a:rPr lang="it-IT" sz="2400" dirty="0"/>
              <a:t>. c.c.</a:t>
            </a:r>
          </a:p>
          <a:p>
            <a:pPr algn="just"/>
            <a:r>
              <a:rPr lang="it-IT" sz="2400" dirty="0"/>
              <a:t>DIRITTO UE vieta le discriminazioni in base alla nazionalità (art. 18 TFUE).</a:t>
            </a:r>
          </a:p>
          <a:p>
            <a:pPr algn="just"/>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21</a:t>
            </a:fld>
            <a:endParaRPr lang="it-IT"/>
          </a:p>
        </p:txBody>
      </p:sp>
    </p:spTree>
    <p:custDataLst>
      <p:tags r:id="rId1"/>
    </p:custDataLst>
    <p:extLst>
      <p:ext uri="{BB962C8B-B14F-4D97-AF65-F5344CB8AC3E}">
        <p14:creationId xmlns:p14="http://schemas.microsoft.com/office/powerpoint/2010/main" val="846589306"/>
      </p:ext>
    </p:extLst>
  </p:cSld>
  <p:clrMapOvr>
    <a:masterClrMapping/>
  </p:clrMapOvr>
  <mc:AlternateContent xmlns:mc="http://schemas.openxmlformats.org/markup-compatibility/2006" xmlns:p14="http://schemas.microsoft.com/office/powerpoint/2010/main">
    <mc:Choice Requires="p14">
      <p:transition spd="slow" p14:dur="2000" advTm="142121"/>
    </mc:Choice>
    <mc:Fallback xmlns="">
      <p:transition spd="slow" advTm="1421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it-IT" dirty="0"/>
              <a:t>PROBLEMA DELLA RECIPROCITA’ : ART. 16 DISP. PREL. C.C. 1942</a:t>
            </a:r>
          </a:p>
        </p:txBody>
      </p:sp>
      <p:sp>
        <p:nvSpPr>
          <p:cNvPr id="6" name="Segnaposto contenuto 5"/>
          <p:cNvSpPr>
            <a:spLocks noGrp="1"/>
          </p:cNvSpPr>
          <p:nvPr>
            <p:ph idx="1"/>
          </p:nvPr>
        </p:nvSpPr>
        <p:spPr>
          <a:xfrm>
            <a:off x="457201" y="2371589"/>
            <a:ext cx="8229600" cy="3754575"/>
          </a:xfrm>
        </p:spPr>
        <p:style>
          <a:lnRef idx="2">
            <a:schemeClr val="accent1"/>
          </a:lnRef>
          <a:fillRef idx="1">
            <a:schemeClr val="lt1"/>
          </a:fillRef>
          <a:effectRef idx="0">
            <a:schemeClr val="accent1"/>
          </a:effectRef>
          <a:fontRef idx="minor">
            <a:schemeClr val="dk1"/>
          </a:fontRef>
        </p:style>
        <p:txBody>
          <a:bodyPr/>
          <a:lstStyle/>
          <a:p>
            <a:pPr algn="just"/>
            <a:endParaRPr lang="it-IT" dirty="0"/>
          </a:p>
          <a:p>
            <a:pPr algn="just"/>
            <a:r>
              <a:rPr lang="it-IT" sz="2800" dirty="0"/>
              <a:t>Rimane qualche caso prevalentemente in materia di diritti economici che lo straniero intende esercitare in Italia: libertà professionale, contrattuale, costituzione di società commerciali, acquisto di diritti immobiliari (</a:t>
            </a:r>
            <a:r>
              <a:rPr lang="it-IT" sz="2800" dirty="0" err="1"/>
              <a:t>Cass</a:t>
            </a:r>
            <a:r>
              <a:rPr lang="it-IT" sz="2800" dirty="0"/>
              <a:t>. 11.2.2010, n. 3098).</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22</a:t>
            </a:fld>
            <a:endParaRPr lang="it-IT"/>
          </a:p>
        </p:txBody>
      </p:sp>
    </p:spTree>
    <p:custDataLst>
      <p:tags r:id="rId1"/>
    </p:custDataLst>
    <p:extLst>
      <p:ext uri="{BB962C8B-B14F-4D97-AF65-F5344CB8AC3E}">
        <p14:creationId xmlns:p14="http://schemas.microsoft.com/office/powerpoint/2010/main" val="347665179"/>
      </p:ext>
    </p:extLst>
  </p:cSld>
  <p:clrMapOvr>
    <a:masterClrMapping/>
  </p:clrMapOvr>
  <mc:AlternateContent xmlns:mc="http://schemas.openxmlformats.org/markup-compatibility/2006" xmlns:p14="http://schemas.microsoft.com/office/powerpoint/2010/main">
    <mc:Choice Requires="p14">
      <p:transition spd="slow" p14:dur="2000" advTm="107410"/>
    </mc:Choice>
    <mc:Fallback xmlns="">
      <p:transition spd="slow" advTm="1074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RICHIAMO </a:t>
            </a:r>
            <a:r>
              <a:rPr lang="it-IT" dirty="0" err="1"/>
              <a:t>DI</a:t>
            </a:r>
            <a:r>
              <a:rPr lang="it-IT" dirty="0"/>
              <a:t> ORDINAMENTI PLURILEGISLATIVI</a:t>
            </a:r>
          </a:p>
        </p:txBody>
      </p:sp>
      <p:sp>
        <p:nvSpPr>
          <p:cNvPr id="6" name="Segnaposto contenuto 5"/>
          <p:cNvSpPr>
            <a:spLocks noGrp="1"/>
          </p:cNvSpPr>
          <p:nvPr>
            <p:ph idx="1"/>
          </p:nvPr>
        </p:nvSpPr>
        <p:spPr/>
        <p:txBody>
          <a:bodyPr>
            <a:normAutofit fontScale="92500" lnSpcReduction="10000"/>
          </a:bodyPr>
          <a:lstStyle/>
          <a:p>
            <a:pPr algn="just"/>
            <a:r>
              <a:rPr lang="it-IT" sz="2800" b="1" dirty="0"/>
              <a:t>RICHIAMO DI ORDINAMENTI PLURILEGISLATIVI</a:t>
            </a:r>
            <a:r>
              <a:rPr lang="it-IT" sz="2800" dirty="0"/>
              <a:t>: ad es. si richiama la legge svizzera a regolare la capacità di agire di un cittadino svizzero e l’ordinamento svizzero è tipicamente un ordinamento </a:t>
            </a:r>
            <a:r>
              <a:rPr lang="it-IT" sz="2800" dirty="0" err="1"/>
              <a:t>plurilegislativo</a:t>
            </a:r>
            <a:r>
              <a:rPr lang="it-IT" sz="2800" dirty="0"/>
              <a:t> – come individuare allora le norme che concretamente regoleranno tale fattispecie entro l’ordinamento richiamato???</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23</a:t>
            </a:fld>
            <a:endParaRPr lang="it-IT"/>
          </a:p>
        </p:txBody>
      </p:sp>
    </p:spTree>
    <p:custDataLst>
      <p:tags r:id="rId1"/>
    </p:custDataLst>
    <p:extLst>
      <p:ext uri="{BB962C8B-B14F-4D97-AF65-F5344CB8AC3E}">
        <p14:creationId xmlns:p14="http://schemas.microsoft.com/office/powerpoint/2010/main" val="530219179"/>
      </p:ext>
    </p:extLst>
  </p:cSld>
  <p:clrMapOvr>
    <a:masterClrMapping/>
  </p:clrMapOvr>
  <mc:AlternateContent xmlns:mc="http://schemas.openxmlformats.org/markup-compatibility/2006" xmlns:p14="http://schemas.microsoft.com/office/powerpoint/2010/main">
    <mc:Choice Requires="p14">
      <p:transition spd="slow" p14:dur="2000" advTm="78684"/>
    </mc:Choice>
    <mc:Fallback xmlns="">
      <p:transition spd="slow" advTm="786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RICHIAMO </a:t>
            </a:r>
            <a:r>
              <a:rPr lang="it-IT" dirty="0" err="1"/>
              <a:t>DI</a:t>
            </a:r>
            <a:r>
              <a:rPr lang="it-IT" dirty="0"/>
              <a:t> ORDINAMENTI PLURILEGISLATIVI</a:t>
            </a:r>
          </a:p>
        </p:txBody>
      </p:sp>
      <p:sp>
        <p:nvSpPr>
          <p:cNvPr id="6" name="Segnaposto contenuto 5"/>
          <p:cNvSpPr>
            <a:spLocks noGrp="1"/>
          </p:cNvSpPr>
          <p:nvPr>
            <p:ph idx="1"/>
          </p:nvPr>
        </p:nvSpPr>
        <p:spPr/>
        <p:txBody>
          <a:bodyPr>
            <a:normAutofit/>
          </a:bodyPr>
          <a:lstStyle/>
          <a:p>
            <a:pPr algn="just"/>
            <a:r>
              <a:rPr lang="it-IT" sz="3200" dirty="0"/>
              <a:t>Varie definizioni </a:t>
            </a:r>
            <a:r>
              <a:rPr lang="it-IT" sz="2400" dirty="0"/>
              <a:t>di ordinamento </a:t>
            </a:r>
            <a:r>
              <a:rPr lang="it-IT" sz="2400" dirty="0" err="1"/>
              <a:t>plurilegislativo</a:t>
            </a:r>
            <a:r>
              <a:rPr lang="it-IT" sz="2400" dirty="0"/>
              <a:t>: sistema giuridico non unificato, sistema giuridicamente complesso: ordinamenti in cui vigono più legislazioni civilistiche, </a:t>
            </a:r>
            <a:r>
              <a:rPr lang="it-IT" sz="2400" b="1" dirty="0"/>
              <a:t>o su base personale (conflitti interpersonali) o su base territoriale).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24</a:t>
            </a:fld>
            <a:endParaRPr lang="it-IT"/>
          </a:p>
        </p:txBody>
      </p:sp>
    </p:spTree>
    <p:custDataLst>
      <p:tags r:id="rId1"/>
    </p:custDataLst>
    <p:extLst>
      <p:ext uri="{BB962C8B-B14F-4D97-AF65-F5344CB8AC3E}">
        <p14:creationId xmlns:p14="http://schemas.microsoft.com/office/powerpoint/2010/main" val="2398950011"/>
      </p:ext>
    </p:extLst>
  </p:cSld>
  <p:clrMapOvr>
    <a:masterClrMapping/>
  </p:clrMapOvr>
  <mc:AlternateContent xmlns:mc="http://schemas.openxmlformats.org/markup-compatibility/2006" xmlns:p14="http://schemas.microsoft.com/office/powerpoint/2010/main">
    <mc:Choice Requires="p14">
      <p:transition spd="slow" p14:dur="2000" advTm="102596"/>
    </mc:Choice>
    <mc:Fallback xmlns="">
      <p:transition spd="slow" advTm="1025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NOZIONE </a:t>
            </a:r>
            <a:r>
              <a:rPr lang="it-IT" dirty="0" err="1"/>
              <a:t>DI</a:t>
            </a:r>
            <a:r>
              <a:rPr lang="it-IT" dirty="0"/>
              <a:t> ORDINAMENTO PLURILEGISLATIVO</a:t>
            </a:r>
          </a:p>
        </p:txBody>
      </p:sp>
      <p:sp>
        <p:nvSpPr>
          <p:cNvPr id="6" name="Segnaposto contenuto 5"/>
          <p:cNvSpPr>
            <a:spLocks noGrp="1"/>
          </p:cNvSpPr>
          <p:nvPr>
            <p:ph idx="1"/>
          </p:nvPr>
        </p:nvSpPr>
        <p:spPr/>
        <p:txBody>
          <a:bodyPr>
            <a:normAutofit lnSpcReduction="10000"/>
          </a:bodyPr>
          <a:lstStyle/>
          <a:p>
            <a:pPr algn="just"/>
            <a:r>
              <a:rPr lang="it-IT" sz="2400" dirty="0"/>
              <a:t>Nozione di </a:t>
            </a:r>
            <a:r>
              <a:rPr lang="it-IT" sz="2400" dirty="0" err="1"/>
              <a:t>Arminjon</a:t>
            </a:r>
            <a:r>
              <a:rPr lang="it-IT" sz="2400" dirty="0"/>
              <a:t> (1949): ordinamento </a:t>
            </a:r>
            <a:r>
              <a:rPr lang="it-IT" sz="2400" dirty="0" err="1"/>
              <a:t>plurilegislativo</a:t>
            </a:r>
            <a:r>
              <a:rPr lang="it-IT" sz="2400" dirty="0"/>
              <a:t> si individua in presenza di due elementi:</a:t>
            </a:r>
          </a:p>
          <a:p>
            <a:pPr lvl="1" algn="just"/>
            <a:r>
              <a:rPr lang="it-IT" sz="2400" dirty="0"/>
              <a:t>Esistenza di uno Stato composto da diverse collettività umane;</a:t>
            </a:r>
          </a:p>
          <a:p>
            <a:pPr lvl="1" algn="just"/>
            <a:r>
              <a:rPr lang="it-IT" sz="2400" dirty="0"/>
              <a:t>Circostanza che ciascuna di esse abbia il proprio ordinamento giuridico che si fonda sul riconoscimento della particolarità giuridica di un gruppo o di un territorio.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25</a:t>
            </a:fld>
            <a:endParaRPr lang="it-IT"/>
          </a:p>
        </p:txBody>
      </p:sp>
    </p:spTree>
    <p:custDataLst>
      <p:tags r:id="rId1"/>
    </p:custDataLst>
    <p:extLst>
      <p:ext uri="{BB962C8B-B14F-4D97-AF65-F5344CB8AC3E}">
        <p14:creationId xmlns:p14="http://schemas.microsoft.com/office/powerpoint/2010/main" val="4180355673"/>
      </p:ext>
    </p:extLst>
  </p:cSld>
  <p:clrMapOvr>
    <a:masterClrMapping/>
  </p:clrMapOvr>
  <mc:AlternateContent xmlns:mc="http://schemas.openxmlformats.org/markup-compatibility/2006" xmlns:p14="http://schemas.microsoft.com/office/powerpoint/2010/main">
    <mc:Choice Requires="p14">
      <p:transition spd="slow" p14:dur="2000" advTm="170281"/>
    </mc:Choice>
    <mc:Fallback xmlns="">
      <p:transition spd="slow" advTm="1702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599" y="377687"/>
            <a:ext cx="6347713" cy="1552713"/>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t>IL PROBLEMA DELL’ ORDINAMENTO PLURILEGISLATIVO NEL </a:t>
            </a:r>
            <a:r>
              <a:rPr lang="it-IT" dirty="0" err="1"/>
              <a:t>D.I.P.</a:t>
            </a:r>
            <a:endParaRPr lang="it-IT" dirty="0"/>
          </a:p>
        </p:txBody>
      </p:sp>
      <p:sp>
        <p:nvSpPr>
          <p:cNvPr id="6" name="Segnaposto contenuto 5"/>
          <p:cNvSpPr>
            <a:spLocks noGrp="1"/>
          </p:cNvSpPr>
          <p:nvPr>
            <p:ph idx="1"/>
          </p:nvPr>
        </p:nvSpPr>
        <p:spPr/>
        <p:txBody>
          <a:bodyPr>
            <a:normAutofit lnSpcReduction="10000"/>
          </a:bodyPr>
          <a:lstStyle/>
          <a:p>
            <a:pPr algn="just"/>
            <a:r>
              <a:rPr lang="it-IT" sz="2400" dirty="0"/>
              <a:t>Dibattiti dottrinali sulla rilevanza del problema del richiamo di ordinamenti </a:t>
            </a:r>
            <a:r>
              <a:rPr lang="it-IT" sz="2400" dirty="0" err="1"/>
              <a:t>plurilegislativi</a:t>
            </a:r>
            <a:r>
              <a:rPr lang="it-IT" sz="2400" dirty="0"/>
              <a:t> nel </a:t>
            </a:r>
            <a:r>
              <a:rPr lang="it-IT" sz="2400" dirty="0" err="1"/>
              <a:t>d.i.p</a:t>
            </a:r>
            <a:r>
              <a:rPr lang="it-IT" sz="2400" dirty="0"/>
              <a:t>.</a:t>
            </a:r>
          </a:p>
          <a:p>
            <a:pPr algn="just"/>
            <a:r>
              <a:rPr lang="it-IT" sz="2400" dirty="0"/>
              <a:t>Opinioni contrarie alla riconducibilità al </a:t>
            </a:r>
            <a:r>
              <a:rPr lang="it-IT" sz="2400" dirty="0" err="1"/>
              <a:t>d.i.p.</a:t>
            </a:r>
            <a:r>
              <a:rPr lang="it-IT" sz="2400" dirty="0"/>
              <a:t> di </a:t>
            </a:r>
            <a:r>
              <a:rPr lang="it-IT" sz="2400" b="1" dirty="0" err="1"/>
              <a:t>Zitelmann</a:t>
            </a:r>
            <a:r>
              <a:rPr lang="it-IT" sz="2400" b="1" dirty="0"/>
              <a:t>, </a:t>
            </a:r>
            <a:r>
              <a:rPr lang="it-IT" sz="2400" b="1" dirty="0" err="1"/>
              <a:t>Bartin</a:t>
            </a:r>
            <a:r>
              <a:rPr lang="it-IT" sz="2400" b="1" dirty="0"/>
              <a:t>, Mancini:</a:t>
            </a:r>
            <a:r>
              <a:rPr lang="it-IT" sz="2400" dirty="0"/>
              <a:t> per teoria del </a:t>
            </a:r>
            <a:r>
              <a:rPr lang="it-IT" sz="2400" dirty="0" err="1"/>
              <a:t>d.i.p.</a:t>
            </a:r>
            <a:r>
              <a:rPr lang="it-IT" sz="2400" dirty="0"/>
              <a:t> come mezzo per delimitare sovranità dei singoli Stati.</a:t>
            </a:r>
          </a:p>
          <a:p>
            <a:pPr algn="just"/>
            <a:r>
              <a:rPr lang="it-IT" sz="2400" dirty="0"/>
              <a:t>Opinione favorevole: </a:t>
            </a:r>
            <a:r>
              <a:rPr lang="it-IT" sz="2400" b="1" dirty="0" err="1"/>
              <a:t>Savigny</a:t>
            </a:r>
            <a:r>
              <a:rPr lang="it-IT" sz="2400" b="1" dirty="0"/>
              <a:t>:</a:t>
            </a:r>
            <a:r>
              <a:rPr lang="it-IT" sz="2400" dirty="0"/>
              <a:t> per obiettivo comune della migliore localizzazione del rapporto giuridico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26</a:t>
            </a:fld>
            <a:endParaRPr lang="it-IT"/>
          </a:p>
        </p:txBody>
      </p:sp>
    </p:spTree>
    <p:custDataLst>
      <p:tags r:id="rId1"/>
    </p:custDataLst>
    <p:extLst>
      <p:ext uri="{BB962C8B-B14F-4D97-AF65-F5344CB8AC3E}">
        <p14:creationId xmlns:p14="http://schemas.microsoft.com/office/powerpoint/2010/main" val="152453724"/>
      </p:ext>
    </p:extLst>
  </p:cSld>
  <p:clrMapOvr>
    <a:masterClrMapping/>
  </p:clrMapOvr>
  <mc:AlternateContent xmlns:mc="http://schemas.openxmlformats.org/markup-compatibility/2006" xmlns:p14="http://schemas.microsoft.com/office/powerpoint/2010/main">
    <mc:Choice Requires="p14">
      <p:transition spd="slow" p14:dur="2000" advTm="125704"/>
    </mc:Choice>
    <mc:Fallback xmlns="">
      <p:transition spd="slow" advTm="1257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NOZIONE </a:t>
            </a:r>
            <a:r>
              <a:rPr lang="it-IT" dirty="0" err="1"/>
              <a:t>DI</a:t>
            </a:r>
            <a:r>
              <a:rPr lang="it-IT" dirty="0"/>
              <a:t> ORDINAMENTO PLURILEGISLATIVO</a:t>
            </a:r>
          </a:p>
        </p:txBody>
      </p:sp>
      <p:sp>
        <p:nvSpPr>
          <p:cNvPr id="6" name="Segnaposto contenuto 5"/>
          <p:cNvSpPr>
            <a:spLocks noGrp="1"/>
          </p:cNvSpPr>
          <p:nvPr>
            <p:ph idx="1"/>
          </p:nvPr>
        </p:nvSpPr>
        <p:spPr/>
        <p:txBody>
          <a:bodyPr>
            <a:normAutofit fontScale="85000" lnSpcReduction="20000"/>
          </a:bodyPr>
          <a:lstStyle/>
          <a:p>
            <a:pPr algn="just"/>
            <a:r>
              <a:rPr lang="it-IT" sz="2800" dirty="0"/>
              <a:t>L’ordinamento </a:t>
            </a:r>
            <a:r>
              <a:rPr lang="it-IT" sz="2800" dirty="0" err="1"/>
              <a:t>plurilegislativo</a:t>
            </a:r>
            <a:r>
              <a:rPr lang="it-IT" sz="2800" dirty="0"/>
              <a:t> è infatti un ordinamento statale nell’ambito del quale operano più discipline per lo stesso rapporto o per la stessa situazione in funzione della relativa localizzazione territoriale o della appartenenza di uno dei soggetti implicati nel rapporto a un determinato gruppo sociale, religioso o etnico: ad es. a Singapore vi sono diverse discipline per la maggiore età: i musulmani a 16 anni, i cinesi egli indù a 18.</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27</a:t>
            </a:fld>
            <a:endParaRPr lang="it-IT"/>
          </a:p>
        </p:txBody>
      </p:sp>
    </p:spTree>
    <p:custDataLst>
      <p:tags r:id="rId1"/>
    </p:custDataLst>
    <p:extLst>
      <p:ext uri="{BB962C8B-B14F-4D97-AF65-F5344CB8AC3E}">
        <p14:creationId xmlns:p14="http://schemas.microsoft.com/office/powerpoint/2010/main" val="2982643763"/>
      </p:ext>
    </p:extLst>
  </p:cSld>
  <p:clrMapOvr>
    <a:masterClrMapping/>
  </p:clrMapOvr>
  <mc:AlternateContent xmlns:mc="http://schemas.openxmlformats.org/markup-compatibility/2006" xmlns:p14="http://schemas.microsoft.com/office/powerpoint/2010/main">
    <mc:Choice Requires="p14">
      <p:transition spd="slow" p14:dur="2000" advTm="89827"/>
    </mc:Choice>
    <mc:Fallback xmlns="">
      <p:transition spd="slow" advTm="898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CONFLITTI INTERLOCALI E INTERPERSONALI</a:t>
            </a:r>
          </a:p>
        </p:txBody>
      </p:sp>
      <p:sp>
        <p:nvSpPr>
          <p:cNvPr id="6" name="Segnaposto contenuto 5"/>
          <p:cNvSpPr>
            <a:spLocks noGrp="1"/>
          </p:cNvSpPr>
          <p:nvPr>
            <p:ph idx="1"/>
          </p:nvPr>
        </p:nvSpPr>
        <p:spPr/>
        <p:txBody>
          <a:bodyPr>
            <a:normAutofit fontScale="70000" lnSpcReduction="20000"/>
          </a:bodyPr>
          <a:lstStyle/>
          <a:p>
            <a:pPr algn="just"/>
            <a:r>
              <a:rPr lang="it-IT" sz="2800" b="1" dirty="0"/>
              <a:t>CONFLITTI INTERLOCALI</a:t>
            </a:r>
            <a:r>
              <a:rPr lang="it-IT" sz="2800" dirty="0"/>
              <a:t>: nelle varie zone (regioni, Stati, province, cantoni) in cui lo Stato è suddiviso vigono normative differenti: ad es. Stati federali (USA, Canada) in cui i vari membri della federazione godono di autonomia legislativa.</a:t>
            </a:r>
          </a:p>
          <a:p>
            <a:pPr algn="just"/>
            <a:r>
              <a:rPr lang="it-IT" sz="2800" b="1" dirty="0"/>
              <a:t>CONFLITTI INTERPERSONALI</a:t>
            </a:r>
            <a:r>
              <a:rPr lang="it-IT" sz="2800" dirty="0"/>
              <a:t>: nello Stato vigono più legislazioni ciascuna delle quali è però applicata </a:t>
            </a:r>
            <a:r>
              <a:rPr lang="it-IT" sz="2800" b="1" dirty="0"/>
              <a:t>solo a una determinata categoria di persone</a:t>
            </a:r>
            <a:r>
              <a:rPr lang="it-IT" sz="2800" dirty="0"/>
              <a:t>, ad es. per gli Stati che ammettono i matrimoni religiosi in base a intese con Chiesa e comunità ebraica – Italia, Spagna, a differenza di quelli in cui vi sono solo matrimoni civili: Francia.</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28</a:t>
            </a:fld>
            <a:endParaRPr lang="it-IT"/>
          </a:p>
        </p:txBody>
      </p:sp>
    </p:spTree>
    <p:custDataLst>
      <p:tags r:id="rId1"/>
    </p:custDataLst>
    <p:extLst>
      <p:ext uri="{BB962C8B-B14F-4D97-AF65-F5344CB8AC3E}">
        <p14:creationId xmlns:p14="http://schemas.microsoft.com/office/powerpoint/2010/main" val="1189068553"/>
      </p:ext>
    </p:extLst>
  </p:cSld>
  <p:clrMapOvr>
    <a:masterClrMapping/>
  </p:clrMapOvr>
  <mc:AlternateContent xmlns:mc="http://schemas.openxmlformats.org/markup-compatibility/2006" xmlns:p14="http://schemas.microsoft.com/office/powerpoint/2010/main">
    <mc:Choice Requires="p14">
      <p:transition spd="slow" p14:dur="2000" advTm="134089"/>
    </mc:Choice>
    <mc:Fallback xmlns="">
      <p:transition spd="slow" advTm="1340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CONFLITTI INTERPERSONALI</a:t>
            </a:r>
          </a:p>
        </p:txBody>
      </p:sp>
      <p:sp>
        <p:nvSpPr>
          <p:cNvPr id="6" name="Segnaposto contenuto 5"/>
          <p:cNvSpPr>
            <a:spLocks noGrp="1"/>
          </p:cNvSpPr>
          <p:nvPr>
            <p:ph idx="1"/>
          </p:nvPr>
        </p:nvSpPr>
        <p:spPr/>
        <p:txBody>
          <a:bodyPr>
            <a:normAutofit lnSpcReduction="10000"/>
          </a:bodyPr>
          <a:lstStyle/>
          <a:p>
            <a:pPr algn="just"/>
            <a:r>
              <a:rPr lang="it-IT" sz="2800" dirty="0"/>
              <a:t>Anche in India ad esempio </a:t>
            </a:r>
            <a:r>
              <a:rPr lang="it-IT" sz="2800" b="1" dirty="0"/>
              <a:t>i rapporti matrimoniali </a:t>
            </a:r>
            <a:r>
              <a:rPr lang="it-IT" sz="2800" dirty="0"/>
              <a:t>sono disciplinati da uno dei sottosistemi normativi che regolano il matrimonio in base alla appartenenza ad una determinata comunità religiosa: Hindu </a:t>
            </a:r>
            <a:r>
              <a:rPr lang="it-IT" sz="2800" dirty="0" err="1"/>
              <a:t>Marriage</a:t>
            </a:r>
            <a:r>
              <a:rPr lang="it-IT" sz="2800" dirty="0"/>
              <a:t> </a:t>
            </a:r>
            <a:r>
              <a:rPr lang="it-IT" sz="2800" dirty="0" err="1"/>
              <a:t>Act</a:t>
            </a:r>
            <a:r>
              <a:rPr lang="it-IT" sz="2800" dirty="0"/>
              <a:t>, </a:t>
            </a:r>
            <a:r>
              <a:rPr lang="it-IT" sz="2800" dirty="0" err="1"/>
              <a:t>Muslim</a:t>
            </a:r>
            <a:r>
              <a:rPr lang="it-IT" sz="2800" dirty="0"/>
              <a:t> </a:t>
            </a:r>
            <a:r>
              <a:rPr lang="it-IT" sz="2800" dirty="0" err="1"/>
              <a:t>Marriage</a:t>
            </a:r>
            <a:r>
              <a:rPr lang="it-IT" sz="2800" dirty="0"/>
              <a:t> </a:t>
            </a:r>
            <a:r>
              <a:rPr lang="it-IT" sz="2800" dirty="0" err="1"/>
              <a:t>Act</a:t>
            </a:r>
            <a:r>
              <a:rPr lang="it-IT" sz="2800" dirty="0"/>
              <a:t>, Christian </a:t>
            </a:r>
            <a:r>
              <a:rPr lang="it-IT" sz="2800" dirty="0" err="1"/>
              <a:t>Marriage</a:t>
            </a:r>
            <a:r>
              <a:rPr lang="it-IT" sz="2800" dirty="0"/>
              <a:t> </a:t>
            </a:r>
            <a:r>
              <a:rPr lang="it-IT" sz="2800" dirty="0" err="1"/>
              <a:t>Act</a:t>
            </a:r>
            <a:r>
              <a:rPr lang="it-IT" sz="2800" dirty="0"/>
              <a:t>, ecc..</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29</a:t>
            </a:fld>
            <a:endParaRPr lang="it-IT"/>
          </a:p>
        </p:txBody>
      </p:sp>
    </p:spTree>
    <p:custDataLst>
      <p:tags r:id="rId1"/>
    </p:custDataLst>
    <p:extLst>
      <p:ext uri="{BB962C8B-B14F-4D97-AF65-F5344CB8AC3E}">
        <p14:creationId xmlns:p14="http://schemas.microsoft.com/office/powerpoint/2010/main" val="3662502177"/>
      </p:ext>
    </p:extLst>
  </p:cSld>
  <p:clrMapOvr>
    <a:masterClrMapping/>
  </p:clrMapOvr>
  <mc:AlternateContent xmlns:mc="http://schemas.openxmlformats.org/markup-compatibility/2006" xmlns:p14="http://schemas.microsoft.com/office/powerpoint/2010/main">
    <mc:Choice Requires="p14">
      <p:transition spd="slow" p14:dur="2000" advTm="40098"/>
    </mc:Choice>
    <mc:Fallback xmlns="">
      <p:transition spd="slow" advTm="400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F973"/>
          </a:solidFill>
        </p:spPr>
        <p:style>
          <a:lnRef idx="1">
            <a:schemeClr val="accent6"/>
          </a:lnRef>
          <a:fillRef idx="3">
            <a:schemeClr val="accent6"/>
          </a:fillRef>
          <a:effectRef idx="2">
            <a:schemeClr val="accent6"/>
          </a:effectRef>
          <a:fontRef idx="minor">
            <a:schemeClr val="lt1"/>
          </a:fontRef>
        </p:style>
        <p:txBody>
          <a:bodyPr>
            <a:normAutofit/>
          </a:bodyPr>
          <a:lstStyle/>
          <a:p>
            <a:r>
              <a:rPr lang="it-IT" dirty="0">
                <a:solidFill>
                  <a:schemeClr val="tx1"/>
                </a:solidFill>
              </a:rPr>
              <a:t>QUESTIONI COLLEGATE ALLA FATTISPECIE</a:t>
            </a:r>
          </a:p>
        </p:txBody>
      </p:sp>
      <p:graphicFrame>
        <p:nvGraphicFramePr>
          <p:cNvPr id="5" name="Segnaposto contenuto 4"/>
          <p:cNvGraphicFramePr>
            <a:graphicFrameLocks noGrp="1"/>
          </p:cNvGraphicFramePr>
          <p:nvPr>
            <p:ph idx="1"/>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277FCE32-2D2C-3A41-9BB8-91B3DCC914FD}" type="slidenum">
              <a:rPr lang="it-IT" smtClean="0"/>
              <a:pPr/>
              <a:t>3</a:t>
            </a:fld>
            <a:endParaRPr lang="it-IT"/>
          </a:p>
        </p:txBody>
      </p:sp>
    </p:spTree>
    <p:extLst>
      <p:ext uri="{BB962C8B-B14F-4D97-AF65-F5344CB8AC3E}">
        <p14:creationId xmlns:p14="http://schemas.microsoft.com/office/powerpoint/2010/main" val="3798796012"/>
      </p:ext>
    </p:extLst>
  </p:cSld>
  <p:clrMapOvr>
    <a:masterClrMapping/>
  </p:clrMapOvr>
  <mc:AlternateContent xmlns:mc="http://schemas.openxmlformats.org/markup-compatibility/2006" xmlns:p14="http://schemas.microsoft.com/office/powerpoint/2010/main">
    <mc:Choice Requires="p14">
      <p:transition spd="slow" p14:dur="2000" advTm="88811"/>
    </mc:Choice>
    <mc:Fallback xmlns="">
      <p:transition spd="slow" advTm="8881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CONFLITTI INTERPERSONALI</a:t>
            </a:r>
          </a:p>
        </p:txBody>
      </p:sp>
      <p:sp>
        <p:nvSpPr>
          <p:cNvPr id="6" name="Segnaposto contenuto 5"/>
          <p:cNvSpPr>
            <a:spLocks noGrp="1"/>
          </p:cNvSpPr>
          <p:nvPr>
            <p:ph idx="1"/>
          </p:nvPr>
        </p:nvSpPr>
        <p:spPr/>
        <p:txBody>
          <a:bodyPr>
            <a:normAutofit fontScale="85000" lnSpcReduction="10000"/>
          </a:bodyPr>
          <a:lstStyle/>
          <a:p>
            <a:pPr algn="just"/>
            <a:r>
              <a:rPr lang="it-IT" sz="2800" b="1" dirty="0" err="1"/>
              <a:t>Trib</a:t>
            </a:r>
            <a:r>
              <a:rPr lang="it-IT" sz="2800" b="1" dirty="0"/>
              <a:t>. Belluno 5 marzo 2009</a:t>
            </a:r>
            <a:r>
              <a:rPr lang="it-IT" sz="2800" dirty="0"/>
              <a:t>: scioglimento del matrimonio di due coniugi indiani, residenti in Italia e rispetto ai quali il matrimonio era stato celebrato in India.</a:t>
            </a:r>
          </a:p>
          <a:p>
            <a:pPr lvl="1" algn="just"/>
            <a:r>
              <a:rPr lang="it-IT" sz="2500" b="1" dirty="0"/>
              <a:t>Art. 31 </a:t>
            </a:r>
            <a:r>
              <a:rPr lang="it-IT" sz="2500" dirty="0"/>
              <a:t>in base alla </a:t>
            </a:r>
            <a:r>
              <a:rPr lang="it-IT" sz="2500" b="1" dirty="0"/>
              <a:t>cittadinanza comune </a:t>
            </a:r>
            <a:r>
              <a:rPr lang="it-IT" sz="2500" dirty="0"/>
              <a:t>giunge a far ritenere applicabile la legge indiana e qui in base alle </a:t>
            </a:r>
            <a:r>
              <a:rPr lang="it-IT" sz="2500" b="1" dirty="0"/>
              <a:t>dichiarazioni dei coniugi </a:t>
            </a:r>
            <a:r>
              <a:rPr lang="it-IT" sz="2500" dirty="0"/>
              <a:t>si applica </a:t>
            </a:r>
            <a:r>
              <a:rPr lang="it-IT" sz="2500" b="1" dirty="0"/>
              <a:t>l’Hindu </a:t>
            </a:r>
            <a:r>
              <a:rPr lang="it-IT" sz="2500" b="1" dirty="0" err="1"/>
              <a:t>Act</a:t>
            </a:r>
            <a:r>
              <a:rPr lang="it-IT" sz="2500" b="1" dirty="0"/>
              <a:t> </a:t>
            </a:r>
            <a:r>
              <a:rPr lang="it-IT" sz="2500" dirty="0"/>
              <a:t>e quindi il </a:t>
            </a:r>
            <a:r>
              <a:rPr lang="it-IT" sz="2500" b="1" dirty="0"/>
              <a:t>divorzio per comune consenso dopo 1 anno </a:t>
            </a:r>
            <a:r>
              <a:rPr lang="it-IT" sz="2500" dirty="0"/>
              <a:t>di separazione anche senza una preventiva pronuncia di separazione.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30</a:t>
            </a:fld>
            <a:endParaRPr lang="it-IT"/>
          </a:p>
        </p:txBody>
      </p:sp>
    </p:spTree>
    <p:custDataLst>
      <p:tags r:id="rId1"/>
    </p:custDataLst>
    <p:extLst>
      <p:ext uri="{BB962C8B-B14F-4D97-AF65-F5344CB8AC3E}">
        <p14:creationId xmlns:p14="http://schemas.microsoft.com/office/powerpoint/2010/main" val="935137380"/>
      </p:ext>
    </p:extLst>
  </p:cSld>
  <p:clrMapOvr>
    <a:masterClrMapping/>
  </p:clrMapOvr>
  <mc:AlternateContent xmlns:mc="http://schemas.openxmlformats.org/markup-compatibility/2006" xmlns:p14="http://schemas.microsoft.com/office/powerpoint/2010/main">
    <mc:Choice Requires="p14">
      <p:transition spd="slow" p14:dur="2000" advTm="93404"/>
    </mc:Choice>
    <mc:Fallback xmlns="">
      <p:transition spd="slow" advTm="934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it-IT" dirty="0"/>
              <a:t>RICHIAMO </a:t>
            </a:r>
            <a:r>
              <a:rPr lang="it-IT" dirty="0" err="1"/>
              <a:t>DI</a:t>
            </a:r>
            <a:r>
              <a:rPr lang="it-IT" dirty="0"/>
              <a:t> ORDINAMENTI PLURILEGISLATIVI</a:t>
            </a:r>
          </a:p>
        </p:txBody>
      </p:sp>
      <p:graphicFrame>
        <p:nvGraphicFramePr>
          <p:cNvPr id="5" name="Segnaposto contenuto 4">
            <a:extLst>
              <a:ext uri="{FF2B5EF4-FFF2-40B4-BE49-F238E27FC236}">
                <a16:creationId xmlns:a16="http://schemas.microsoft.com/office/drawing/2014/main" id="{3F821103-C062-2E46-8D73-1A4C22A6AA0D}"/>
              </a:ext>
            </a:extLst>
          </p:cNvPr>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12"/>
          </p:nvPr>
        </p:nvSpPr>
        <p:spPr/>
        <p:txBody>
          <a:bodyPr/>
          <a:lstStyle/>
          <a:p>
            <a:fld id="{277FCE32-2D2C-3A41-9BB8-91B3DCC914FD}" type="slidenum">
              <a:rPr lang="it-IT" smtClean="0"/>
              <a:pPr/>
              <a:t>31</a:t>
            </a:fld>
            <a:endParaRPr lang="it-IT"/>
          </a:p>
        </p:txBody>
      </p:sp>
    </p:spTree>
    <p:custDataLst>
      <p:tags r:id="rId1"/>
    </p:custDataLst>
    <p:extLst>
      <p:ext uri="{BB962C8B-B14F-4D97-AF65-F5344CB8AC3E}">
        <p14:creationId xmlns:p14="http://schemas.microsoft.com/office/powerpoint/2010/main" val="467388137"/>
      </p:ext>
    </p:extLst>
  </p:cSld>
  <p:clrMapOvr>
    <a:masterClrMapping/>
  </p:clrMapOvr>
  <mc:AlternateContent xmlns:mc="http://schemas.openxmlformats.org/markup-compatibility/2006" xmlns:p14="http://schemas.microsoft.com/office/powerpoint/2010/main">
    <mc:Choice Requires="p14">
      <p:transition spd="slow" p14:dur="2000" advTm="59729"/>
    </mc:Choice>
    <mc:Fallback xmlns="">
      <p:transition spd="slow" advTm="5972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68313"/>
            <a:ext cx="8515350" cy="1235185"/>
          </a:xfrm>
        </p:spPr>
        <p:style>
          <a:lnRef idx="1">
            <a:schemeClr val="accent6"/>
          </a:lnRef>
          <a:fillRef idx="3">
            <a:schemeClr val="accent6"/>
          </a:fillRef>
          <a:effectRef idx="2">
            <a:schemeClr val="accent6"/>
          </a:effectRef>
          <a:fontRef idx="minor">
            <a:schemeClr val="lt1"/>
          </a:fontRef>
        </p:style>
        <p:txBody>
          <a:bodyPr>
            <a:normAutofit/>
          </a:bodyPr>
          <a:lstStyle/>
          <a:p>
            <a:r>
              <a:rPr lang="it-IT" dirty="0"/>
              <a:t>ART. 18 L. 218/95 - SOLUZIONI</a:t>
            </a:r>
          </a:p>
        </p:txBody>
      </p:sp>
      <p:sp>
        <p:nvSpPr>
          <p:cNvPr id="6" name="Segnaposto contenuto 5"/>
          <p:cNvSpPr>
            <a:spLocks noGrp="1"/>
          </p:cNvSpPr>
          <p:nvPr>
            <p:ph idx="1"/>
          </p:nvPr>
        </p:nvSpPr>
        <p:spPr>
          <a:xfrm>
            <a:off x="-159026" y="1550505"/>
            <a:ext cx="8845827" cy="5170972"/>
          </a:xfrm>
        </p:spPr>
        <p:txBody>
          <a:bodyPr>
            <a:noAutofit/>
          </a:bodyPr>
          <a:lstStyle/>
          <a:p>
            <a:pPr algn="just"/>
            <a:r>
              <a:rPr lang="it-IT" sz="2400" dirty="0"/>
              <a:t>ART. 18 l. 218/95: «Se nell'ordinamento dello Stato richiamato dalle disposizioni della presente legge coesistono più sistemi normativi a base territoriale o personale, la legge applicabile si determina </a:t>
            </a:r>
            <a:r>
              <a:rPr lang="it-IT" sz="2400" b="1" u="sng" dirty="0"/>
              <a:t>secondo i criteri utilizzati da quell'ordinamento</a:t>
            </a:r>
            <a:r>
              <a:rPr lang="it-IT" sz="2400" u="sng" dirty="0"/>
              <a:t>.</a:t>
            </a:r>
          </a:p>
          <a:p>
            <a:pPr algn="just"/>
            <a:r>
              <a:rPr lang="it-IT" sz="2400" dirty="0"/>
              <a:t>2. Se tali criteri non possono essere individuati, si applica il sistema normativo </a:t>
            </a:r>
            <a:r>
              <a:rPr lang="it-IT" sz="2400" b="1" dirty="0"/>
              <a:t>con il quale il caso di specie presenta il collegamento più stretto»</a:t>
            </a:r>
            <a:r>
              <a:rPr lang="it-IT" sz="2400" dirty="0"/>
              <a:t>.</a:t>
            </a:r>
          </a:p>
          <a:p>
            <a:pPr algn="just"/>
            <a:r>
              <a:rPr lang="it-IT" sz="2400" b="1" u="sng" dirty="0"/>
              <a:t>SOLUZIONE COMPLETA- </a:t>
            </a:r>
          </a:p>
          <a:p>
            <a:pPr lvl="1" algn="just"/>
            <a:r>
              <a:rPr lang="it-IT" sz="2400" dirty="0"/>
              <a:t>Richiamo globale dell’ordinamento: criteri interni</a:t>
            </a:r>
          </a:p>
          <a:p>
            <a:pPr lvl="1" algn="just"/>
            <a:r>
              <a:rPr lang="it-IT" sz="2400" b="1" dirty="0"/>
              <a:t>Collegamento più stretto</a:t>
            </a:r>
            <a:r>
              <a:rPr lang="it-IT" sz="2400" dirty="0"/>
              <a:t>: criterio individuabile in via interpretativa in base a indizi concreti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32</a:t>
            </a:fld>
            <a:endParaRPr lang="it-IT"/>
          </a:p>
        </p:txBody>
      </p:sp>
    </p:spTree>
    <p:custDataLst>
      <p:tags r:id="rId1"/>
    </p:custDataLst>
    <p:extLst>
      <p:ext uri="{BB962C8B-B14F-4D97-AF65-F5344CB8AC3E}">
        <p14:creationId xmlns:p14="http://schemas.microsoft.com/office/powerpoint/2010/main" val="547251320"/>
      </p:ext>
    </p:extLst>
  </p:cSld>
  <p:clrMapOvr>
    <a:masterClrMapping/>
  </p:clrMapOvr>
  <mc:AlternateContent xmlns:mc="http://schemas.openxmlformats.org/markup-compatibility/2006" xmlns:p14="http://schemas.microsoft.com/office/powerpoint/2010/main">
    <mc:Choice Requires="p14">
      <p:transition spd="slow" p14:dur="2000" advTm="125686"/>
    </mc:Choice>
    <mc:Fallback xmlns="">
      <p:transition spd="slow" advTm="1256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621025"/>
            <a:ext cx="8229600" cy="1784446"/>
          </a:xfrm>
        </p:spPr>
        <p:style>
          <a:lnRef idx="1">
            <a:schemeClr val="accent6"/>
          </a:lnRef>
          <a:fillRef idx="3">
            <a:schemeClr val="accent6"/>
          </a:fillRef>
          <a:effectRef idx="2">
            <a:schemeClr val="accent6"/>
          </a:effectRef>
          <a:fontRef idx="minor">
            <a:schemeClr val="lt1"/>
          </a:fontRef>
        </p:style>
        <p:txBody>
          <a:bodyPr>
            <a:normAutofit/>
          </a:bodyPr>
          <a:lstStyle/>
          <a:p>
            <a:r>
              <a:rPr lang="it-IT" dirty="0"/>
              <a:t>ART. 18 L. 218/95 – INTERROGATIVI APERTI</a:t>
            </a:r>
          </a:p>
        </p:txBody>
      </p:sp>
      <p:sp>
        <p:nvSpPr>
          <p:cNvPr id="6" name="Segnaposto contenuto 5"/>
          <p:cNvSpPr>
            <a:spLocks noGrp="1"/>
          </p:cNvSpPr>
          <p:nvPr>
            <p:ph idx="1"/>
          </p:nvPr>
        </p:nvSpPr>
        <p:spPr>
          <a:xfrm>
            <a:off x="457201" y="2405471"/>
            <a:ext cx="8229600" cy="3950879"/>
          </a:xfrm>
        </p:spPr>
        <p:txBody>
          <a:bodyPr>
            <a:noAutofit/>
          </a:bodyPr>
          <a:lstStyle/>
          <a:p>
            <a:pPr algn="just"/>
            <a:endParaRPr lang="it-IT" sz="2400" dirty="0"/>
          </a:p>
          <a:p>
            <a:pPr algn="just"/>
            <a:r>
              <a:rPr lang="it-IT" sz="2400" b="1" u="sng" dirty="0"/>
              <a:t>SOLUZIONE GIUSTA? </a:t>
            </a:r>
          </a:p>
          <a:p>
            <a:pPr lvl="1" algn="just"/>
            <a:r>
              <a:rPr lang="it-IT" sz="2400" dirty="0"/>
              <a:t>Ad es. in caso di criteri di collegamento come la scelta delle parti o il collegamento più stretto che meglio individuerebbero la legge dell’Illinois piuttosto che quella degli USA o dell’Ontario piuttosto che quella del Canada.</a:t>
            </a:r>
          </a:p>
          <a:p>
            <a:pPr lvl="1" algn="just"/>
            <a:r>
              <a:rPr lang="it-IT" sz="2400" dirty="0"/>
              <a:t>La collocazione dell’art. 18 nel capo I e il suo coordinamento con l’art. 15 non lascia adito a dubbi…. E quindi dobbiamo far funzionare questa</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33</a:t>
            </a:fld>
            <a:endParaRPr lang="it-IT"/>
          </a:p>
        </p:txBody>
      </p:sp>
    </p:spTree>
    <p:custDataLst>
      <p:tags r:id="rId1"/>
    </p:custDataLst>
    <p:extLst>
      <p:ext uri="{BB962C8B-B14F-4D97-AF65-F5344CB8AC3E}">
        <p14:creationId xmlns:p14="http://schemas.microsoft.com/office/powerpoint/2010/main" val="1251498736"/>
      </p:ext>
    </p:extLst>
  </p:cSld>
  <p:clrMapOvr>
    <a:masterClrMapping/>
  </p:clrMapOvr>
  <mc:AlternateContent xmlns:mc="http://schemas.openxmlformats.org/markup-compatibility/2006" xmlns:p14="http://schemas.microsoft.com/office/powerpoint/2010/main">
    <mc:Choice Requires="p14">
      <p:transition spd="slow" p14:dur="2000" advTm="168662"/>
    </mc:Choice>
    <mc:Fallback xmlns="">
      <p:transition spd="slow" advTm="1686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1">
            <a:schemeClr val="accent6"/>
          </a:lnRef>
          <a:fillRef idx="3">
            <a:schemeClr val="accent6"/>
          </a:fillRef>
          <a:effectRef idx="2">
            <a:schemeClr val="accent6"/>
          </a:effectRef>
          <a:fontRef idx="minor">
            <a:schemeClr val="lt1"/>
          </a:fontRef>
        </p:style>
        <p:txBody>
          <a:bodyPr>
            <a:normAutofit/>
          </a:bodyPr>
          <a:lstStyle/>
          <a:p>
            <a:r>
              <a:rPr lang="it-IT" dirty="0"/>
              <a:t>ORDINAMENTO PLURILEGISLATIVO E REG UE</a:t>
            </a:r>
          </a:p>
        </p:txBody>
      </p:sp>
      <p:sp>
        <p:nvSpPr>
          <p:cNvPr id="6" name="Segnaposto contenuto 5"/>
          <p:cNvSpPr>
            <a:spLocks noGrp="1"/>
          </p:cNvSpPr>
          <p:nvPr>
            <p:ph idx="1"/>
          </p:nvPr>
        </p:nvSpPr>
        <p:spPr>
          <a:xfrm>
            <a:off x="457201" y="2405472"/>
            <a:ext cx="8229600" cy="3720692"/>
          </a:xfrm>
        </p:spPr>
        <p:txBody>
          <a:bodyPr>
            <a:normAutofit fontScale="92500" lnSpcReduction="20000"/>
          </a:bodyPr>
          <a:lstStyle/>
          <a:p>
            <a:pPr lvl="1" algn="just"/>
            <a:r>
              <a:rPr lang="it-IT" sz="2400" dirty="0"/>
              <a:t>Soluzioni diverse entro Convenzioni internazionali e REG.UE: individuazione diretta</a:t>
            </a:r>
          </a:p>
          <a:p>
            <a:pPr lvl="1" algn="just"/>
            <a:r>
              <a:rPr lang="it-IT" sz="2400" dirty="0"/>
              <a:t>Origine storica – Convenzione Roma del 1980 (Relazione Giuliano- </a:t>
            </a:r>
            <a:r>
              <a:rPr lang="it-IT" sz="2400" dirty="0" err="1"/>
              <a:t>Lagarde</a:t>
            </a:r>
            <a:r>
              <a:rPr lang="it-IT" sz="2400" dirty="0"/>
              <a:t>).</a:t>
            </a:r>
          </a:p>
          <a:p>
            <a:pPr lvl="1" algn="just"/>
            <a:r>
              <a:rPr lang="it-IT" sz="2400" dirty="0"/>
              <a:t>Disciplina attuale:</a:t>
            </a:r>
          </a:p>
          <a:p>
            <a:pPr lvl="2" algn="just"/>
            <a:r>
              <a:rPr lang="it-IT" sz="2400" u="sng" dirty="0"/>
              <a:t>art. 22 </a:t>
            </a:r>
            <a:r>
              <a:rPr lang="it-IT" sz="2400" b="1" u="sng" dirty="0"/>
              <a:t>Reg. Roma I</a:t>
            </a:r>
            <a:r>
              <a:rPr lang="it-IT" sz="2400" b="1" dirty="0"/>
              <a:t>:”(</a:t>
            </a:r>
            <a:r>
              <a:rPr lang="it-IT" sz="2400" dirty="0"/>
              <a:t>1) Se uno Stato si compone di più unità territoriali di cui ciascuna ha le proprie norme in materia di obbligazioni contrattuali, ogni unità territoriale è considerata </a:t>
            </a:r>
            <a:r>
              <a:rPr lang="it-IT" sz="2400" b="1" u="sng" dirty="0"/>
              <a:t>come un paese </a:t>
            </a:r>
            <a:r>
              <a:rPr lang="it-IT" sz="2400" dirty="0"/>
              <a:t>ai fini della determinazione della legge applicabile».</a:t>
            </a:r>
          </a:p>
          <a:p>
            <a:pPr lvl="2" algn="just"/>
            <a:r>
              <a:rPr lang="it-IT" sz="2400" dirty="0"/>
              <a:t>Art. 25, par. 1 </a:t>
            </a:r>
            <a:r>
              <a:rPr lang="it-IT" sz="2400" b="1" dirty="0"/>
              <a:t>Reg. Roma II</a:t>
            </a:r>
            <a:endParaRPr lang="it-IT" b="1" dirty="0"/>
          </a:p>
          <a:p>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34</a:t>
            </a:fld>
            <a:endParaRPr lang="it-IT"/>
          </a:p>
        </p:txBody>
      </p:sp>
    </p:spTree>
    <p:custDataLst>
      <p:tags r:id="rId1"/>
    </p:custDataLst>
    <p:extLst>
      <p:ext uri="{BB962C8B-B14F-4D97-AF65-F5344CB8AC3E}">
        <p14:creationId xmlns:p14="http://schemas.microsoft.com/office/powerpoint/2010/main" val="596818924"/>
      </p:ext>
    </p:extLst>
  </p:cSld>
  <p:clrMapOvr>
    <a:masterClrMapping/>
  </p:clrMapOvr>
  <mc:AlternateContent xmlns:mc="http://schemas.openxmlformats.org/markup-compatibility/2006" xmlns:p14="http://schemas.microsoft.com/office/powerpoint/2010/main">
    <mc:Choice Requires="p14">
      <p:transition spd="slow" p14:dur="2000" advTm="197563"/>
    </mc:Choice>
    <mc:Fallback xmlns="">
      <p:transition spd="slow" advTm="1975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8174" y="0"/>
            <a:ext cx="8388627" cy="1618774"/>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solidFill>
                  <a:schemeClr val="tx1"/>
                </a:solidFill>
              </a:rPr>
              <a:t>ORDINAMENTO PLURILEGISLATIVO E REG. ROMA III-- 1259/2010 – separazione e divorzio</a:t>
            </a:r>
          </a:p>
        </p:txBody>
      </p:sp>
      <p:sp>
        <p:nvSpPr>
          <p:cNvPr id="6" name="Segnaposto contenuto 5"/>
          <p:cNvSpPr>
            <a:spLocks noGrp="1"/>
          </p:cNvSpPr>
          <p:nvPr>
            <p:ph idx="1"/>
          </p:nvPr>
        </p:nvSpPr>
        <p:spPr>
          <a:xfrm>
            <a:off x="457201" y="1618774"/>
            <a:ext cx="8229600" cy="4358240"/>
          </a:xfrm>
        </p:spPr>
        <p:txBody>
          <a:bodyPr>
            <a:normAutofit lnSpcReduction="10000"/>
          </a:bodyPr>
          <a:lstStyle/>
          <a:p>
            <a:pPr algn="just"/>
            <a:r>
              <a:rPr lang="it-IT" sz="2800" dirty="0"/>
              <a:t>Art. 15 (conflitti personali): Applicazione del sistema giuridico determinato dalle norme in vigore nello Stato e, in mancanza, a quello più strettamente </a:t>
            </a:r>
            <a:r>
              <a:rPr lang="it-IT" sz="2800" dirty="0" err="1"/>
              <a:t>connnesso</a:t>
            </a:r>
            <a:r>
              <a:rPr lang="it-IT" sz="2800" dirty="0"/>
              <a:t> al coniuge o ai coniugi;</a:t>
            </a:r>
          </a:p>
          <a:p>
            <a:pPr algn="just"/>
            <a:r>
              <a:rPr lang="it-IT" sz="2800" dirty="0"/>
              <a:t>Art. 14 (conflitti territoriali): applicazione del diritto applicabile nell’area territoriale pertinente in base </a:t>
            </a:r>
            <a:r>
              <a:rPr lang="it-IT" sz="2800" b="1" dirty="0"/>
              <a:t>alla residenza</a:t>
            </a:r>
            <a:r>
              <a:rPr lang="it-IT" sz="2800" dirty="0"/>
              <a:t>; se si fa riferimento alla </a:t>
            </a:r>
            <a:r>
              <a:rPr lang="it-IT" sz="2800" b="1" dirty="0"/>
              <a:t>cittadinanza</a:t>
            </a:r>
            <a:r>
              <a:rPr lang="it-IT" sz="2800" dirty="0"/>
              <a:t> allora il diritto locale potrà essere oggetto di scelta delle parti o in base alla connessione più stretta.</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35</a:t>
            </a:fld>
            <a:endParaRPr lang="it-IT"/>
          </a:p>
        </p:txBody>
      </p:sp>
    </p:spTree>
    <p:custDataLst>
      <p:tags r:id="rId1"/>
    </p:custDataLst>
    <p:extLst>
      <p:ext uri="{BB962C8B-B14F-4D97-AF65-F5344CB8AC3E}">
        <p14:creationId xmlns:p14="http://schemas.microsoft.com/office/powerpoint/2010/main" val="281635645"/>
      </p:ext>
    </p:extLst>
  </p:cSld>
  <p:clrMapOvr>
    <a:masterClrMapping/>
  </p:clrMapOvr>
  <mc:AlternateContent xmlns:mc="http://schemas.openxmlformats.org/markup-compatibility/2006" xmlns:p14="http://schemas.microsoft.com/office/powerpoint/2010/main">
    <mc:Choice Requires="p14">
      <p:transition spd="slow" p14:dur="2000" advTm="207074"/>
    </mc:Choice>
    <mc:Fallback xmlns="">
      <p:transition spd="slow" advTm="2070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8174" y="0"/>
            <a:ext cx="8388627" cy="1618774"/>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solidFill>
                  <a:schemeClr val="tx1"/>
                </a:solidFill>
              </a:rPr>
              <a:t>ORDINAMENTO PLURILEGISLATIVO E REG. ROMA III-- 1259/2010 – separazione e divorzio</a:t>
            </a:r>
          </a:p>
        </p:txBody>
      </p:sp>
      <p:sp>
        <p:nvSpPr>
          <p:cNvPr id="6" name="Segnaposto contenuto 5"/>
          <p:cNvSpPr>
            <a:spLocks noGrp="1"/>
          </p:cNvSpPr>
          <p:nvPr>
            <p:ph idx="1"/>
          </p:nvPr>
        </p:nvSpPr>
        <p:spPr>
          <a:xfrm>
            <a:off x="457201" y="1618774"/>
            <a:ext cx="8229600" cy="4358240"/>
          </a:xfrm>
        </p:spPr>
        <p:txBody>
          <a:bodyPr>
            <a:normAutofit fontScale="92500"/>
          </a:bodyPr>
          <a:lstStyle/>
          <a:p>
            <a:pPr algn="just"/>
            <a:r>
              <a:rPr lang="it-IT" sz="2800" dirty="0"/>
              <a:t>Art. 15 (conflitti personali): «In relazione ad uno Stato con due o più sistemi giuridici o complessi di norme applicabili a categorie diverse di persone riguardanti materie disciplinate dal presente regolamento, ogni riferimento alla legge di tale Stato è inteso come riferimento al sistema giuridico determinato dalle norme in vigore in tale Stato. In mancanza di tali norme, si applica il sistema giuridico o il complesso di norme con cui il coniuge o i coniugi hanno il legame più stretto».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36</a:t>
            </a:fld>
            <a:endParaRPr lang="it-IT"/>
          </a:p>
        </p:txBody>
      </p:sp>
    </p:spTree>
    <p:custDataLst>
      <p:tags r:id="rId1"/>
    </p:custDataLst>
    <p:extLst>
      <p:ext uri="{BB962C8B-B14F-4D97-AF65-F5344CB8AC3E}">
        <p14:creationId xmlns:p14="http://schemas.microsoft.com/office/powerpoint/2010/main" val="1720483619"/>
      </p:ext>
    </p:extLst>
  </p:cSld>
  <p:clrMapOvr>
    <a:masterClrMapping/>
  </p:clrMapOvr>
  <mc:AlternateContent xmlns:mc="http://schemas.openxmlformats.org/markup-compatibility/2006" xmlns:p14="http://schemas.microsoft.com/office/powerpoint/2010/main">
    <mc:Choice Requires="p14">
      <p:transition spd="slow" p14:dur="2000" advTm="207074"/>
    </mc:Choice>
    <mc:Fallback xmlns="">
      <p:transition spd="slow" advTm="2070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1" cy="1351722"/>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solidFill>
                  <a:schemeClr val="tx1"/>
                </a:solidFill>
              </a:rPr>
              <a:t>ORDINAMENTO PLURILEGISLATIVO E REG. ROMA III-- 1259/2010 – separazione e divorzio</a:t>
            </a:r>
          </a:p>
        </p:txBody>
      </p:sp>
      <p:sp>
        <p:nvSpPr>
          <p:cNvPr id="6" name="Segnaposto contenuto 5"/>
          <p:cNvSpPr>
            <a:spLocks noGrp="1"/>
          </p:cNvSpPr>
          <p:nvPr>
            <p:ph idx="1"/>
          </p:nvPr>
        </p:nvSpPr>
        <p:spPr>
          <a:xfrm>
            <a:off x="139148" y="1530627"/>
            <a:ext cx="9004851" cy="5724938"/>
          </a:xfrm>
        </p:spPr>
        <p:txBody>
          <a:bodyPr>
            <a:normAutofit fontScale="85000" lnSpcReduction="20000"/>
          </a:bodyPr>
          <a:lstStyle/>
          <a:p>
            <a:pPr algn="just"/>
            <a:r>
              <a:rPr lang="it-IT" sz="2800" dirty="0"/>
              <a:t>Art. 14 (conflitti territoriali): «Ove uno Stato si componga di più unità territoriali, ciascuna con il proprio sistema giuridico o complesso di norme per materie disciplinate dal presente regolamento:</a:t>
            </a:r>
          </a:p>
          <a:p>
            <a:pPr algn="just"/>
            <a:r>
              <a:rPr lang="it-IT" sz="2800" dirty="0"/>
              <a:t>A) ogni riferimento alla legge di tale Stato è inteso, ai fini della determinazione della legge applicabile ai sensi del presente regolamento, come riferimento alla legge in vigore nell’unità territoriale pertinente</a:t>
            </a:r>
          </a:p>
          <a:p>
            <a:pPr algn="just"/>
            <a:r>
              <a:rPr lang="it-IT" sz="2800" dirty="0"/>
              <a:t>B) ogni riferimento alla residenza abituale in quello Stato è inteso come riferimento alla residenza abituale in un’unità territoriale;</a:t>
            </a:r>
          </a:p>
          <a:p>
            <a:pPr algn="just"/>
            <a:r>
              <a:rPr lang="it-IT" sz="2800" dirty="0"/>
              <a:t>C) ogni riferimento alla cittadinanza è inteso come riferimento all’appartenenza all’unità territoriale designata dalla legge di detto Stato, o, in mancanza di norme pertinenti, all’unità territoriale scelta dalle parti, o in mancanza di scelta all’unità territoriale con la quale il coniuge o i coniugi hanno il collegamento più stretto».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37</a:t>
            </a:fld>
            <a:endParaRPr lang="it-IT"/>
          </a:p>
        </p:txBody>
      </p:sp>
    </p:spTree>
    <p:custDataLst>
      <p:tags r:id="rId1"/>
    </p:custDataLst>
    <p:extLst>
      <p:ext uri="{BB962C8B-B14F-4D97-AF65-F5344CB8AC3E}">
        <p14:creationId xmlns:p14="http://schemas.microsoft.com/office/powerpoint/2010/main" val="584367541"/>
      </p:ext>
    </p:extLst>
  </p:cSld>
  <p:clrMapOvr>
    <a:masterClrMapping/>
  </p:clrMapOvr>
  <mc:AlternateContent xmlns:mc="http://schemas.openxmlformats.org/markup-compatibility/2006" xmlns:p14="http://schemas.microsoft.com/office/powerpoint/2010/main">
    <mc:Choice Requires="p14">
      <p:transition spd="slow" p14:dur="2000" advTm="207074"/>
    </mc:Choice>
    <mc:Fallback xmlns="">
      <p:transition spd="slow" advTm="2070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995478"/>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t>REG. SUCCESSIONI 650/2012 e ORD. PLURILEGISLATIVO</a:t>
            </a:r>
          </a:p>
        </p:txBody>
      </p:sp>
      <p:sp>
        <p:nvSpPr>
          <p:cNvPr id="6" name="Segnaposto contenuto 5"/>
          <p:cNvSpPr>
            <a:spLocks noGrp="1"/>
          </p:cNvSpPr>
          <p:nvPr>
            <p:ph idx="1"/>
          </p:nvPr>
        </p:nvSpPr>
        <p:spPr>
          <a:xfrm>
            <a:off x="457201" y="1618774"/>
            <a:ext cx="8229600" cy="4358240"/>
          </a:xfrm>
        </p:spPr>
        <p:txBody>
          <a:bodyPr>
            <a:normAutofit/>
          </a:bodyPr>
          <a:lstStyle/>
          <a:p>
            <a:pPr algn="just"/>
            <a:r>
              <a:rPr lang="it-IT" sz="2800" dirty="0"/>
              <a:t>Soluzioni analoghe nel Reg. 650/2012 in materia di successioni (artt. 36 e 37)</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38</a:t>
            </a:fld>
            <a:endParaRPr lang="it-IT"/>
          </a:p>
        </p:txBody>
      </p:sp>
    </p:spTree>
    <p:custDataLst>
      <p:tags r:id="rId1"/>
    </p:custDataLst>
    <p:extLst>
      <p:ext uri="{BB962C8B-B14F-4D97-AF65-F5344CB8AC3E}">
        <p14:creationId xmlns:p14="http://schemas.microsoft.com/office/powerpoint/2010/main" val="3303216656"/>
      </p:ext>
    </p:extLst>
  </p:cSld>
  <p:clrMapOvr>
    <a:masterClrMapping/>
  </p:clrMapOvr>
  <mc:AlternateContent xmlns:mc="http://schemas.openxmlformats.org/markup-compatibility/2006" xmlns:p14="http://schemas.microsoft.com/office/powerpoint/2010/main">
    <mc:Choice Requires="p14">
      <p:transition spd="slow" p14:dur="2000" advTm="76492"/>
    </mc:Choice>
    <mc:Fallback xmlns="">
      <p:transition spd="slow" advTm="764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70122"/>
            <a:ext cx="7886700" cy="510362"/>
          </a:xfrm>
          <a:solidFill>
            <a:srgbClr val="00F973"/>
          </a:soli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solidFill>
                  <a:schemeClr val="tx1"/>
                </a:solidFill>
              </a:rPr>
              <a:t>QUESTIONI COLLEGATE ALLA CONSEGUENZA</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696785040"/>
              </p:ext>
            </p:extLst>
          </p:nvPr>
        </p:nvGraphicFramePr>
        <p:xfrm>
          <a:off x="191387" y="680484"/>
          <a:ext cx="8323963" cy="5879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277FCE32-2D2C-3A41-9BB8-91B3DCC914FD}" type="slidenum">
              <a:rPr lang="it-IT" smtClean="0"/>
              <a:pPr/>
              <a:t>4</a:t>
            </a:fld>
            <a:endParaRPr lang="it-IT"/>
          </a:p>
        </p:txBody>
      </p:sp>
    </p:spTree>
    <p:extLst>
      <p:ext uri="{BB962C8B-B14F-4D97-AF65-F5344CB8AC3E}">
        <p14:creationId xmlns:p14="http://schemas.microsoft.com/office/powerpoint/2010/main" val="1324107619"/>
      </p:ext>
    </p:extLst>
  </p:cSld>
  <p:clrMapOvr>
    <a:masterClrMapping/>
  </p:clrMapOvr>
  <mc:AlternateContent xmlns:mc="http://schemas.openxmlformats.org/markup-compatibility/2006" xmlns:p14="http://schemas.microsoft.com/office/powerpoint/2010/main">
    <mc:Choice Requires="p14">
      <p:transition spd="slow" p14:dur="2000" advTm="143943"/>
    </mc:Choice>
    <mc:Fallback xmlns="">
      <p:transition spd="slow" advTm="14394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EE2D"/>
          </a:solidFill>
        </p:spPr>
        <p:style>
          <a:lnRef idx="1">
            <a:schemeClr val="accent6"/>
          </a:lnRef>
          <a:fillRef idx="3">
            <a:schemeClr val="accent6"/>
          </a:fillRef>
          <a:effectRef idx="2">
            <a:schemeClr val="accent6"/>
          </a:effectRef>
          <a:fontRef idx="minor">
            <a:schemeClr val="lt1"/>
          </a:fontRef>
        </p:style>
        <p:txBody>
          <a:bodyPr>
            <a:normAutofit/>
          </a:bodyPr>
          <a:lstStyle/>
          <a:p>
            <a:r>
              <a:rPr lang="it-IT" dirty="0">
                <a:solidFill>
                  <a:schemeClr val="tx1"/>
                </a:solidFill>
              </a:rPr>
              <a:t>CONSEGUENZA </a:t>
            </a:r>
            <a:r>
              <a:rPr lang="it-IT" dirty="0" err="1">
                <a:solidFill>
                  <a:schemeClr val="tx1"/>
                </a:solidFill>
              </a:rPr>
              <a:t>–</a:t>
            </a:r>
            <a:r>
              <a:rPr lang="it-IT" dirty="0">
                <a:solidFill>
                  <a:schemeClr val="tx1"/>
                </a:solidFill>
              </a:rPr>
              <a:t> RICHIAMO DELLA L. APPLICABILE</a:t>
            </a:r>
          </a:p>
        </p:txBody>
      </p:sp>
      <p:sp>
        <p:nvSpPr>
          <p:cNvPr id="6" name="Segnaposto contenuto 5"/>
          <p:cNvSpPr>
            <a:spLocks noGrp="1"/>
          </p:cNvSpPr>
          <p:nvPr>
            <p:ph idx="1"/>
          </p:nvPr>
        </p:nvSpPr>
        <p:spPr/>
        <p:txBody>
          <a:bodyPr>
            <a:normAutofit/>
          </a:bodyPr>
          <a:lstStyle/>
          <a:p>
            <a:pPr algn="just"/>
            <a:r>
              <a:rPr lang="it-IT" sz="2800" dirty="0"/>
              <a:t>Peculiarità della norma di diritto internazionale privato: richiamo della legge straniera sulla base del criterio di collegamento </a:t>
            </a:r>
            <a:r>
              <a:rPr lang="it-IT" sz="2800" b="1" u="sng" dirty="0"/>
              <a:t>che richiama un ordinamento globalmente considerato</a:t>
            </a:r>
            <a:r>
              <a:rPr lang="it-IT" sz="2800" dirty="0"/>
              <a:t>.</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5</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Tm="145222"/>
    </mc:Choice>
    <mc:Fallback xmlns="">
      <p:transition spd="slow" advTm="14522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EE2D"/>
          </a:solidFill>
        </p:spPr>
        <p:style>
          <a:lnRef idx="1">
            <a:schemeClr val="accent6"/>
          </a:lnRef>
          <a:fillRef idx="3">
            <a:schemeClr val="accent6"/>
          </a:fillRef>
          <a:effectRef idx="2">
            <a:schemeClr val="accent6"/>
          </a:effectRef>
          <a:fontRef idx="minor">
            <a:schemeClr val="lt1"/>
          </a:fontRef>
        </p:style>
        <p:txBody>
          <a:bodyPr>
            <a:normAutofit/>
          </a:bodyPr>
          <a:lstStyle/>
          <a:p>
            <a:r>
              <a:rPr lang="it-IT" dirty="0">
                <a:solidFill>
                  <a:schemeClr val="tx1"/>
                </a:solidFill>
              </a:rPr>
              <a:t>APPLICAZIONE DEL DIRITTO/ LEGGE STRANIERA</a:t>
            </a:r>
          </a:p>
        </p:txBody>
      </p:sp>
      <p:sp>
        <p:nvSpPr>
          <p:cNvPr id="6" name="Segnaposto contenuto 5"/>
          <p:cNvSpPr>
            <a:spLocks noGrp="1"/>
          </p:cNvSpPr>
          <p:nvPr>
            <p:ph idx="1"/>
          </p:nvPr>
        </p:nvSpPr>
        <p:spPr>
          <a:xfrm>
            <a:off x="609599" y="2305878"/>
            <a:ext cx="7905751" cy="4243777"/>
          </a:xfrm>
        </p:spPr>
        <p:txBody>
          <a:bodyPr>
            <a:noAutofit/>
          </a:bodyPr>
          <a:lstStyle/>
          <a:p>
            <a:pPr algn="just"/>
            <a:r>
              <a:rPr lang="it-IT" sz="2400" dirty="0"/>
              <a:t>ART. 1 L. 218/95: «La presente legge determina l'ambito della giurisdizione italiana, pone i criteri per </a:t>
            </a:r>
            <a:r>
              <a:rPr lang="it-IT" sz="2400" b="1" u="sng" dirty="0"/>
              <a:t>l'individuazione del diritto applicabile</a:t>
            </a:r>
            <a:r>
              <a:rPr lang="it-IT" sz="2400" u="sng" dirty="0"/>
              <a:t> </a:t>
            </a:r>
            <a:r>
              <a:rPr lang="it-IT" sz="2400" dirty="0"/>
              <a:t>e disciplina l'efficacia delle sentenze e degli atti stranieri».</a:t>
            </a:r>
            <a:endParaRPr lang="it-IT" sz="2400" b="1"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6</a:t>
            </a:fld>
            <a:endParaRPr lang="it-IT"/>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8890"/>
    </mc:Choice>
    <mc:Fallback xmlns="">
      <p:transition spd="slow" advTm="188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EE2D"/>
          </a:solidFill>
        </p:spPr>
        <p:style>
          <a:lnRef idx="1">
            <a:schemeClr val="accent6"/>
          </a:lnRef>
          <a:fillRef idx="3">
            <a:schemeClr val="accent6"/>
          </a:fillRef>
          <a:effectRef idx="2">
            <a:schemeClr val="accent6"/>
          </a:effectRef>
          <a:fontRef idx="minor">
            <a:schemeClr val="lt1"/>
          </a:fontRef>
        </p:style>
        <p:txBody>
          <a:bodyPr>
            <a:normAutofit/>
          </a:bodyPr>
          <a:lstStyle/>
          <a:p>
            <a:r>
              <a:rPr lang="it-IT" dirty="0">
                <a:solidFill>
                  <a:schemeClr val="tx1"/>
                </a:solidFill>
              </a:rPr>
              <a:t>APPLICAZIONE DEL DIRITTO/ LEGGE STRANIERA</a:t>
            </a:r>
          </a:p>
        </p:txBody>
      </p:sp>
      <p:sp>
        <p:nvSpPr>
          <p:cNvPr id="6" name="Segnaposto contenuto 5"/>
          <p:cNvSpPr>
            <a:spLocks noGrp="1"/>
          </p:cNvSpPr>
          <p:nvPr>
            <p:ph idx="1"/>
          </p:nvPr>
        </p:nvSpPr>
        <p:spPr>
          <a:xfrm>
            <a:off x="178904" y="2166730"/>
            <a:ext cx="8336446" cy="4382925"/>
          </a:xfrm>
        </p:spPr>
        <p:txBody>
          <a:bodyPr>
            <a:noAutofit/>
          </a:bodyPr>
          <a:lstStyle/>
          <a:p>
            <a:pPr algn="just"/>
            <a:r>
              <a:rPr lang="it-IT" sz="2400" b="1" dirty="0"/>
              <a:t>La norma di conflitto richiama un ordinamento nel suo complesso </a:t>
            </a:r>
            <a:r>
              <a:rPr lang="it-IT" sz="2400" dirty="0"/>
              <a:t>e la identificazione all’interno dell’ordinamento richiamato della norma di legge o altro atto normativo in concreto applicabile non è direttamente operata dalla norma di conflitto e ha luogo sulla base delle norme dello stesso ordinamento richiamato che definiscono le gerarchie delle fonti, i canoni interpretative, le regole temporali…</a:t>
            </a:r>
            <a:r>
              <a:rPr lang="it-IT" sz="2400" b="1" dirty="0" err="1"/>
              <a:t>vd</a:t>
            </a:r>
            <a:r>
              <a:rPr lang="it-IT" sz="2400" b="1" dirty="0"/>
              <a:t>. art. 15 l. 218/95.</a:t>
            </a:r>
          </a:p>
          <a:p>
            <a:pPr algn="just"/>
            <a:r>
              <a:rPr lang="it-IT" sz="2400" dirty="0"/>
              <a:t>Es. Legge applicabile alla capacità dello straniero.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7</a:t>
            </a:fld>
            <a:endParaRPr lang="it-IT"/>
          </a:p>
        </p:txBody>
      </p:sp>
    </p:spTree>
    <p:custDataLst>
      <p:tags r:id="rId1"/>
    </p:custDataLst>
    <p:extLst>
      <p:ext uri="{BB962C8B-B14F-4D97-AF65-F5344CB8AC3E}">
        <p14:creationId xmlns:p14="http://schemas.microsoft.com/office/powerpoint/2010/main" val="823962747"/>
      </p:ext>
    </p:extLst>
  </p:cSld>
  <p:clrMapOvr>
    <a:masterClrMapping/>
  </p:clrMapOvr>
  <mc:AlternateContent xmlns:mc="http://schemas.openxmlformats.org/markup-compatibility/2006" xmlns:p14="http://schemas.microsoft.com/office/powerpoint/2010/main">
    <mc:Choice Requires="p14">
      <p:transition spd="slow" p14:dur="2000" advTm="188890"/>
    </mc:Choice>
    <mc:Fallback xmlns="">
      <p:transition spd="slow" advTm="188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7323" y="238539"/>
            <a:ext cx="6519990" cy="974035"/>
          </a:xfrm>
          <a:solidFill>
            <a:srgbClr val="00EE2D"/>
          </a:soli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solidFill>
                  <a:schemeClr val="tx1"/>
                </a:solidFill>
              </a:rPr>
              <a:t>APPLICAZIONE DEL DIRITTO/ LEGGE STRANIERA</a:t>
            </a:r>
          </a:p>
        </p:txBody>
      </p:sp>
      <p:sp>
        <p:nvSpPr>
          <p:cNvPr id="6" name="Segnaposto contenuto 5"/>
          <p:cNvSpPr>
            <a:spLocks noGrp="1"/>
          </p:cNvSpPr>
          <p:nvPr>
            <p:ph idx="1"/>
          </p:nvPr>
        </p:nvSpPr>
        <p:spPr>
          <a:xfrm>
            <a:off x="278296" y="1490870"/>
            <a:ext cx="6679017" cy="4550493"/>
          </a:xfrm>
        </p:spPr>
        <p:txBody>
          <a:bodyPr>
            <a:noAutofit/>
          </a:bodyPr>
          <a:lstStyle/>
          <a:p>
            <a:pPr algn="just"/>
            <a:r>
              <a:rPr lang="it-IT" sz="2000" dirty="0"/>
              <a:t>ART. 1 L. 218/95: «La presente legge determina l'ambito della giurisdizione italiana, pone i criteri </a:t>
            </a:r>
            <a:r>
              <a:rPr lang="it-IT" sz="2000" b="1" dirty="0"/>
              <a:t>per l'individuazione del diritto applicabile</a:t>
            </a:r>
            <a:r>
              <a:rPr lang="it-IT" sz="2000" dirty="0"/>
              <a:t> e disciplina l'efficacia delle sentenze e degli atti stranieri».</a:t>
            </a:r>
            <a:endParaRPr lang="it-IT" sz="2000" b="1" dirty="0"/>
          </a:p>
          <a:p>
            <a:pPr algn="just"/>
            <a:endParaRPr lang="it-IT" sz="2000" b="1" dirty="0"/>
          </a:p>
          <a:p>
            <a:pPr algn="just"/>
            <a:r>
              <a:rPr lang="it-IT" sz="2000" b="1" dirty="0"/>
              <a:t>Dibattito</a:t>
            </a:r>
            <a:r>
              <a:rPr lang="it-IT" sz="2000" dirty="0"/>
              <a:t> sulla natura del </a:t>
            </a:r>
            <a:r>
              <a:rPr lang="it-IT" sz="2000" b="1" dirty="0"/>
              <a:t>richiamo</a:t>
            </a:r>
            <a:r>
              <a:rPr lang="it-IT" sz="2000" dirty="0"/>
              <a:t> della norma di diritto internazionale privato:</a:t>
            </a:r>
          </a:p>
          <a:p>
            <a:pPr lvl="1" algn="just"/>
            <a:r>
              <a:rPr lang="it-IT" sz="2000" dirty="0"/>
              <a:t>Rinvio formale</a:t>
            </a:r>
          </a:p>
          <a:p>
            <a:pPr lvl="1" algn="just"/>
            <a:r>
              <a:rPr lang="it-IT" sz="2000" dirty="0"/>
              <a:t>Rinvio materiale</a:t>
            </a:r>
          </a:p>
          <a:p>
            <a:pPr lvl="1" algn="just"/>
            <a:r>
              <a:rPr lang="it-IT" sz="2000" b="1" u="sng" dirty="0"/>
              <a:t>Rinvio di produzione giuridica</a:t>
            </a:r>
            <a:r>
              <a:rPr lang="it-IT" sz="2000" dirty="0"/>
              <a:t>: immissione continua e automatica di norme straniere per effetto delle norme di diritto internazionale privato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8</a:t>
            </a:fld>
            <a:endParaRPr lang="it-IT"/>
          </a:p>
        </p:txBody>
      </p:sp>
    </p:spTree>
    <p:custDataLst>
      <p:tags r:id="rId1"/>
    </p:custDataLst>
    <p:extLst>
      <p:ext uri="{BB962C8B-B14F-4D97-AF65-F5344CB8AC3E}">
        <p14:creationId xmlns:p14="http://schemas.microsoft.com/office/powerpoint/2010/main" val="1018823952"/>
      </p:ext>
    </p:extLst>
  </p:cSld>
  <p:clrMapOvr>
    <a:masterClrMapping/>
  </p:clrMapOvr>
  <mc:AlternateContent xmlns:mc="http://schemas.openxmlformats.org/markup-compatibility/2006" xmlns:p14="http://schemas.microsoft.com/office/powerpoint/2010/main">
    <mc:Choice Requires="p14">
      <p:transition spd="slow" p14:dur="2000" advTm="189113"/>
    </mc:Choice>
    <mc:Fallback xmlns="">
      <p:transition spd="slow" advTm="1891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599" y="218661"/>
            <a:ext cx="6347713" cy="1711739"/>
          </a:xfrm>
          <a:solidFill>
            <a:srgbClr val="00EE2D"/>
          </a:soli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solidFill>
                  <a:schemeClr val="tx1"/>
                </a:solidFill>
              </a:rPr>
              <a:t>APPLICAZIONE DELL’ORDINAMENTO/ LEGGE STRANIERA</a:t>
            </a:r>
          </a:p>
        </p:txBody>
      </p:sp>
      <p:sp>
        <p:nvSpPr>
          <p:cNvPr id="6" name="Segnaposto contenuto 5"/>
          <p:cNvSpPr>
            <a:spLocks noGrp="1"/>
          </p:cNvSpPr>
          <p:nvPr>
            <p:ph idx="1"/>
          </p:nvPr>
        </p:nvSpPr>
        <p:spPr/>
        <p:txBody>
          <a:bodyPr>
            <a:normAutofit lnSpcReduction="10000"/>
          </a:bodyPr>
          <a:lstStyle/>
          <a:p>
            <a:r>
              <a:rPr lang="it-IT" sz="2800" b="1" dirty="0"/>
              <a:t>Quale ordinamento richiamare?</a:t>
            </a:r>
          </a:p>
          <a:p>
            <a:pPr lvl="1" algn="just"/>
            <a:r>
              <a:rPr lang="it-IT" sz="2400" b="1" dirty="0"/>
              <a:t>Legge codificata</a:t>
            </a:r>
            <a:r>
              <a:rPr lang="it-IT" sz="2400" dirty="0"/>
              <a:t>: BGB tedesco per effetto della legge di nazionalità richiamata per la capacità di agire dello straniero;</a:t>
            </a:r>
          </a:p>
          <a:p>
            <a:pPr lvl="1" algn="just"/>
            <a:r>
              <a:rPr lang="it-IT" sz="2400" b="1" dirty="0"/>
              <a:t>Legge religiosa</a:t>
            </a:r>
            <a:r>
              <a:rPr lang="it-IT" sz="2400" dirty="0"/>
              <a:t>: </a:t>
            </a:r>
            <a:r>
              <a:rPr lang="it-IT" sz="2400" i="1" dirty="0"/>
              <a:t>sharia</a:t>
            </a:r>
            <a:r>
              <a:rPr lang="it-IT" sz="2400" dirty="0"/>
              <a:t> codificata o meno, ad es. in codice marocchino;</a:t>
            </a:r>
          </a:p>
          <a:p>
            <a:pPr lvl="1" algn="just"/>
            <a:r>
              <a:rPr lang="it-IT" sz="2400" b="1" i="1" dirty="0" err="1"/>
              <a:t>Lex</a:t>
            </a:r>
            <a:r>
              <a:rPr lang="it-IT" sz="2400" b="1" i="1" dirty="0"/>
              <a:t> mercatoria</a:t>
            </a:r>
            <a:r>
              <a:rPr lang="it-IT" sz="2400" dirty="0"/>
              <a:t>: usi e consuetudini del commercio internazionale richiamati per volontà delle parti.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9</a:t>
            </a:fld>
            <a:endParaRPr lang="it-IT"/>
          </a:p>
        </p:txBody>
      </p:sp>
    </p:spTree>
    <p:custDataLst>
      <p:tags r:id="rId1"/>
    </p:custDataLst>
    <p:extLst>
      <p:ext uri="{BB962C8B-B14F-4D97-AF65-F5344CB8AC3E}">
        <p14:creationId xmlns:p14="http://schemas.microsoft.com/office/powerpoint/2010/main" val="2371145945"/>
      </p:ext>
    </p:extLst>
  </p:cSld>
  <p:clrMapOvr>
    <a:masterClrMapping/>
  </p:clrMapOvr>
  <mc:AlternateContent xmlns:mc="http://schemas.openxmlformats.org/markup-compatibility/2006" xmlns:p14="http://schemas.microsoft.com/office/powerpoint/2010/main">
    <mc:Choice Requires="p14">
      <p:transition spd="slow" p14:dur="2000" advTm="206683"/>
    </mc:Choice>
    <mc:Fallback xmlns="">
      <p:transition spd="slow" advTm="2066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0.5"/>
</p:tagLst>
</file>

<file path=ppt/tags/tag10.xml><?xml version="1.0" encoding="utf-8"?>
<p:tagLst xmlns:a="http://schemas.openxmlformats.org/drawingml/2006/main" xmlns:r="http://schemas.openxmlformats.org/officeDocument/2006/relationships" xmlns:p="http://schemas.openxmlformats.org/presentationml/2006/main">
  <p:tag name="TIMING" val="|27.7|1.7|15.1"/>
</p:tagLst>
</file>

<file path=ppt/tags/tag11.xml><?xml version="1.0" encoding="utf-8"?>
<p:tagLst xmlns:a="http://schemas.openxmlformats.org/drawingml/2006/main" xmlns:r="http://schemas.openxmlformats.org/officeDocument/2006/relationships" xmlns:p="http://schemas.openxmlformats.org/presentationml/2006/main">
  <p:tag name="TIMING" val="|1.6|3.6|1.4"/>
</p:tagLst>
</file>

<file path=ppt/tags/tag12.xml><?xml version="1.0" encoding="utf-8"?>
<p:tagLst xmlns:a="http://schemas.openxmlformats.org/drawingml/2006/main" xmlns:r="http://schemas.openxmlformats.org/officeDocument/2006/relationships" xmlns:p="http://schemas.openxmlformats.org/presentationml/2006/main">
  <p:tag name="TIMING" val="|1.6|4.6"/>
</p:tagLst>
</file>

<file path=ppt/tags/tag13.xml><?xml version="1.0" encoding="utf-8"?>
<p:tagLst xmlns:a="http://schemas.openxmlformats.org/drawingml/2006/main" xmlns:r="http://schemas.openxmlformats.org/officeDocument/2006/relationships" xmlns:p="http://schemas.openxmlformats.org/presentationml/2006/main">
  <p:tag name="TIMING" val="|2.7|1.2|30.7|40.1"/>
</p:tagLst>
</file>

<file path=ppt/tags/tag14.xml><?xml version="1.0" encoding="utf-8"?>
<p:tagLst xmlns:a="http://schemas.openxmlformats.org/drawingml/2006/main" xmlns:r="http://schemas.openxmlformats.org/officeDocument/2006/relationships" xmlns:p="http://schemas.openxmlformats.org/presentationml/2006/main">
  <p:tag name="TIMING" val="|30.6|0.8|0.4|0.3"/>
</p:tagLst>
</file>

<file path=ppt/tags/tag15.xml><?xml version="1.0" encoding="utf-8"?>
<p:tagLst xmlns:a="http://schemas.openxmlformats.org/drawingml/2006/main" xmlns:r="http://schemas.openxmlformats.org/officeDocument/2006/relationships" xmlns:p="http://schemas.openxmlformats.org/presentationml/2006/main">
  <p:tag name="TIMING" val="|0.6|1.5|3.4|72.9"/>
</p:tagLst>
</file>

<file path=ppt/tags/tag16.xml><?xml version="1.0" encoding="utf-8"?>
<p:tagLst xmlns:a="http://schemas.openxmlformats.org/drawingml/2006/main" xmlns:r="http://schemas.openxmlformats.org/officeDocument/2006/relationships" xmlns:p="http://schemas.openxmlformats.org/presentationml/2006/main">
  <p:tag name="TIMING" val="|0.7|0.4"/>
</p:tagLst>
</file>

<file path=ppt/tags/tag17.xml><?xml version="1.0" encoding="utf-8"?>
<p:tagLst xmlns:a="http://schemas.openxmlformats.org/drawingml/2006/main" xmlns:r="http://schemas.openxmlformats.org/officeDocument/2006/relationships" xmlns:p="http://schemas.openxmlformats.org/presentationml/2006/main">
  <p:tag name="TIMING" val="|6.3"/>
</p:tagLst>
</file>

<file path=ppt/tags/tag18.xml><?xml version="1.0" encoding="utf-8"?>
<p:tagLst xmlns:a="http://schemas.openxmlformats.org/drawingml/2006/main" xmlns:r="http://schemas.openxmlformats.org/officeDocument/2006/relationships" xmlns:p="http://schemas.openxmlformats.org/presentationml/2006/main">
  <p:tag name="TIMING" val="|1.2"/>
</p:tagLst>
</file>

<file path=ppt/tags/tag19.xml><?xml version="1.0" encoding="utf-8"?>
<p:tagLst xmlns:a="http://schemas.openxmlformats.org/drawingml/2006/main" xmlns:r="http://schemas.openxmlformats.org/officeDocument/2006/relationships" xmlns:p="http://schemas.openxmlformats.org/presentationml/2006/main">
  <p:tag name="TIMING" val="|1.8"/>
</p:tagLst>
</file>

<file path=ppt/tags/tag2.xml><?xml version="1.0" encoding="utf-8"?>
<p:tagLst xmlns:a="http://schemas.openxmlformats.org/drawingml/2006/main" xmlns:r="http://schemas.openxmlformats.org/officeDocument/2006/relationships" xmlns:p="http://schemas.openxmlformats.org/presentationml/2006/main">
  <p:tag name="TIMING" val="|1.9|0.5"/>
</p:tagLst>
</file>

<file path=ppt/tags/tag20.xml><?xml version="1.0" encoding="utf-8"?>
<p:tagLst xmlns:a="http://schemas.openxmlformats.org/drawingml/2006/main" xmlns:r="http://schemas.openxmlformats.org/officeDocument/2006/relationships" xmlns:p="http://schemas.openxmlformats.org/presentationml/2006/main">
  <p:tag name="TIMING" val="|2.2|17.3|49.1"/>
</p:tagLst>
</file>

<file path=ppt/tags/tag21.xml><?xml version="1.0" encoding="utf-8"?>
<p:tagLst xmlns:a="http://schemas.openxmlformats.org/drawingml/2006/main" xmlns:r="http://schemas.openxmlformats.org/officeDocument/2006/relationships" xmlns:p="http://schemas.openxmlformats.org/presentationml/2006/main">
  <p:tag name="TIMING" val="|1.8"/>
</p:tagLst>
</file>

<file path=ppt/tags/tag22.xml><?xml version="1.0" encoding="utf-8"?>
<p:tagLst xmlns:a="http://schemas.openxmlformats.org/drawingml/2006/main" xmlns:r="http://schemas.openxmlformats.org/officeDocument/2006/relationships" xmlns:p="http://schemas.openxmlformats.org/presentationml/2006/main">
  <p:tag name="TIMING" val="|1|0.5"/>
</p:tagLst>
</file>

<file path=ppt/tags/tag23.xml><?xml version="1.0" encoding="utf-8"?>
<p:tagLst xmlns:a="http://schemas.openxmlformats.org/drawingml/2006/main" xmlns:r="http://schemas.openxmlformats.org/officeDocument/2006/relationships" xmlns:p="http://schemas.openxmlformats.org/presentationml/2006/main">
  <p:tag name="TIMING" val="|1.7"/>
</p:tagLst>
</file>

<file path=ppt/tags/tag24.xml><?xml version="1.0" encoding="utf-8"?>
<p:tagLst xmlns:a="http://schemas.openxmlformats.org/drawingml/2006/main" xmlns:r="http://schemas.openxmlformats.org/officeDocument/2006/relationships" xmlns:p="http://schemas.openxmlformats.org/presentationml/2006/main">
  <p:tag name="TIMING" val="|1.8"/>
</p:tagLst>
</file>

<file path=ppt/tags/tag25.xml><?xml version="1.0" encoding="utf-8"?>
<p:tagLst xmlns:a="http://schemas.openxmlformats.org/drawingml/2006/main" xmlns:r="http://schemas.openxmlformats.org/officeDocument/2006/relationships" xmlns:p="http://schemas.openxmlformats.org/presentationml/2006/main">
  <p:tag name="TIMING" val="|6.3"/>
</p:tagLst>
</file>

<file path=ppt/tags/tag26.xml><?xml version="1.0" encoding="utf-8"?>
<p:tagLst xmlns:a="http://schemas.openxmlformats.org/drawingml/2006/main" xmlns:r="http://schemas.openxmlformats.org/officeDocument/2006/relationships" xmlns:p="http://schemas.openxmlformats.org/presentationml/2006/main">
  <p:tag name="TIMING" val="|2.8|0.4|1"/>
</p:tagLst>
</file>

<file path=ppt/tags/tag27.xml><?xml version="1.0" encoding="utf-8"?>
<p:tagLst xmlns:a="http://schemas.openxmlformats.org/drawingml/2006/main" xmlns:r="http://schemas.openxmlformats.org/officeDocument/2006/relationships" xmlns:p="http://schemas.openxmlformats.org/presentationml/2006/main">
  <p:tag name="TIMING" val="|2.8"/>
</p:tagLst>
</file>

<file path=ppt/tags/tag28.xml><?xml version="1.0" encoding="utf-8"?>
<p:tagLst xmlns:a="http://schemas.openxmlformats.org/drawingml/2006/main" xmlns:r="http://schemas.openxmlformats.org/officeDocument/2006/relationships" xmlns:p="http://schemas.openxmlformats.org/presentationml/2006/main">
  <p:tag name="TIMING" val="|2.4"/>
</p:tagLst>
</file>

<file path=ppt/tags/tag29.xml><?xml version="1.0" encoding="utf-8"?>
<p:tagLst xmlns:a="http://schemas.openxmlformats.org/drawingml/2006/main" xmlns:r="http://schemas.openxmlformats.org/officeDocument/2006/relationships" xmlns:p="http://schemas.openxmlformats.org/presentationml/2006/main">
  <p:tag name="TIMING" val="|1.8|1.4"/>
</p:tagLst>
</file>

<file path=ppt/tags/tag3.xml><?xml version="1.0" encoding="utf-8"?>
<p:tagLst xmlns:a="http://schemas.openxmlformats.org/drawingml/2006/main" xmlns:r="http://schemas.openxmlformats.org/officeDocument/2006/relationships" xmlns:p="http://schemas.openxmlformats.org/presentationml/2006/main">
  <p:tag name="TIMING" val="|1.6|0.3"/>
</p:tagLst>
</file>

<file path=ppt/tags/tag30.xml><?xml version="1.0" encoding="utf-8"?>
<p:tagLst xmlns:a="http://schemas.openxmlformats.org/drawingml/2006/main" xmlns:r="http://schemas.openxmlformats.org/officeDocument/2006/relationships" xmlns:p="http://schemas.openxmlformats.org/presentationml/2006/main">
  <p:tag name="TIMING" val="|1.8|1.4"/>
</p:tagLst>
</file>

<file path=ppt/tags/tag31.xml><?xml version="1.0" encoding="utf-8"?>
<p:tagLst xmlns:a="http://schemas.openxmlformats.org/drawingml/2006/main" xmlns:r="http://schemas.openxmlformats.org/officeDocument/2006/relationships" xmlns:p="http://schemas.openxmlformats.org/presentationml/2006/main">
  <p:tag name="TIMING" val="|1.8|1.4"/>
</p:tagLst>
</file>

<file path=ppt/tags/tag32.xml><?xml version="1.0" encoding="utf-8"?>
<p:tagLst xmlns:a="http://schemas.openxmlformats.org/drawingml/2006/main" xmlns:r="http://schemas.openxmlformats.org/officeDocument/2006/relationships" xmlns:p="http://schemas.openxmlformats.org/presentationml/2006/main">
  <p:tag name="TIMING" val="|2.8"/>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1.9|0.6|0.6"/>
</p:tagLst>
</file>

<file path=ppt/tags/tag6.xml><?xml version="1.0" encoding="utf-8"?>
<p:tagLst xmlns:a="http://schemas.openxmlformats.org/drawingml/2006/main" xmlns:r="http://schemas.openxmlformats.org/officeDocument/2006/relationships" xmlns:p="http://schemas.openxmlformats.org/presentationml/2006/main">
  <p:tag name="TIMING" val="|0.8|0.6"/>
</p:tagLst>
</file>

<file path=ppt/tags/tag7.xml><?xml version="1.0" encoding="utf-8"?>
<p:tagLst xmlns:a="http://schemas.openxmlformats.org/drawingml/2006/main" xmlns:r="http://schemas.openxmlformats.org/officeDocument/2006/relationships" xmlns:p="http://schemas.openxmlformats.org/presentationml/2006/main">
  <p:tag name="TIMING" val="|0.8|0.6"/>
</p:tagLst>
</file>

<file path=ppt/tags/tag8.xml><?xml version="1.0" encoding="utf-8"?>
<p:tagLst xmlns:a="http://schemas.openxmlformats.org/drawingml/2006/main" xmlns:r="http://schemas.openxmlformats.org/officeDocument/2006/relationships" xmlns:p="http://schemas.openxmlformats.org/presentationml/2006/main">
  <p:tag name="TIMING" val="|1.3|0.4"/>
</p:tagLst>
</file>

<file path=ppt/tags/tag9.xml><?xml version="1.0" encoding="utf-8"?>
<p:tagLst xmlns:a="http://schemas.openxmlformats.org/drawingml/2006/main" xmlns:r="http://schemas.openxmlformats.org/officeDocument/2006/relationships" xmlns:p="http://schemas.openxmlformats.org/presentationml/2006/main">
  <p:tag name="TIMING" val="|2.3|1"/>
</p:tagLst>
</file>

<file path=ppt/theme/theme1.xml><?xml version="1.0" encoding="utf-8"?>
<a:theme xmlns:a="http://schemas.openxmlformats.org/drawingml/2006/main" name="Sfaccettatura">
  <a:themeElements>
    <a:clrScheme name="Verde gia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{007886DE-AA8B-4746-8437-EE7DD3CC475B}tf10001060</Template>
  <TotalTime>1306</TotalTime>
  <Words>2596</Words>
  <Application>Microsoft Macintosh PowerPoint</Application>
  <PresentationFormat>Presentazione su schermo (4:3)</PresentationFormat>
  <Paragraphs>185</Paragraphs>
  <Slides>38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38</vt:i4>
      </vt:variant>
    </vt:vector>
  </HeadingPairs>
  <TitlesOfParts>
    <vt:vector size="43" baseType="lpstr">
      <vt:lpstr>Arial</vt:lpstr>
      <vt:lpstr>Calibri</vt:lpstr>
      <vt:lpstr>Trebuchet MS</vt:lpstr>
      <vt:lpstr>Wingdings 3</vt:lpstr>
      <vt:lpstr>Sfaccettatura</vt:lpstr>
      <vt:lpstr>Diritto internazionale privato</vt:lpstr>
      <vt:lpstr>3 domande</vt:lpstr>
      <vt:lpstr>QUESTIONI COLLEGATE ALLA FATTISPECIE</vt:lpstr>
      <vt:lpstr>QUESTIONI COLLEGATE ALLA CONSEGUENZA</vt:lpstr>
      <vt:lpstr>CONSEGUENZA – RICHIAMO DELLA L. APPLICABILE</vt:lpstr>
      <vt:lpstr>APPLICAZIONE DEL DIRITTO/ LEGGE STRANIERA</vt:lpstr>
      <vt:lpstr>APPLICAZIONE DEL DIRITTO/ LEGGE STRANIERA</vt:lpstr>
      <vt:lpstr>APPLICAZIONE DEL DIRITTO/ LEGGE STRANIERA</vt:lpstr>
      <vt:lpstr>APPLICAZIONE DELL’ORDINAMENTO/ LEGGE STRANIERA</vt:lpstr>
      <vt:lpstr> TRATTAMENTO PROCESSUALE DELLA LEGGE STRANIERA</vt:lpstr>
      <vt:lpstr>ART. 14 L. 218/95 – CONOSCENZA DELLA LEGGE STRANIERA APPLICABILE</vt:lpstr>
      <vt:lpstr>ART. 14 L. 218/95 – CONOSCENZA DELLA LEGGE STRANIERA APPLICABILE</vt:lpstr>
      <vt:lpstr>ART. 14 L. 218/95 – CONOSCENZA DELLA LEGGE STRANIERA APPLICABILE</vt:lpstr>
      <vt:lpstr>ART. 14 L. 218/95 – APPLICAZIONE LEGGE STRANIERA</vt:lpstr>
      <vt:lpstr>APPLICAZIONE DELLA L. STRANIERA ART. 15 L. 218/95</vt:lpstr>
      <vt:lpstr>APPLICAZIONE DELLA L. STRANIERA ART. 15 L. 218/95 – CONTROLLO DI COSTITUZIONALITA’</vt:lpstr>
      <vt:lpstr>CONTROLLO DI COSTITUZIONALITA’ E ORDINE PUBBLICO</vt:lpstr>
      <vt:lpstr>CONSEGUENZA – RICHIAMO DELLA L. APPLICABILE – RECIPROCITA’</vt:lpstr>
      <vt:lpstr>PROBLEMA DELLA RECIPROCITA’ : ART. 16 DISP. PREL. C.C. 1942</vt:lpstr>
      <vt:lpstr>PROBLEMA DELLA RECIPROCITA’ : ART. 16 DISP. PREL. C.C. 1942</vt:lpstr>
      <vt:lpstr>PROBLEMA DELLA RECIPROCITA’ : ART. 16 DISP. PREL. C.C. 1942</vt:lpstr>
      <vt:lpstr>PROBLEMA DELLA RECIPROCITA’ : ART. 16 DISP. PREL. C.C. 1942</vt:lpstr>
      <vt:lpstr>RICHIAMO DI ORDINAMENTI PLURILEGISLATIVI</vt:lpstr>
      <vt:lpstr>RICHIAMO DI ORDINAMENTI PLURILEGISLATIVI</vt:lpstr>
      <vt:lpstr>NOZIONE DI ORDINAMENTO PLURILEGISLATIVO</vt:lpstr>
      <vt:lpstr>IL PROBLEMA DELL’ ORDINAMENTO PLURILEGISLATIVO NEL D.I.P.</vt:lpstr>
      <vt:lpstr>NOZIONE DI ORDINAMENTO PLURILEGISLATIVO</vt:lpstr>
      <vt:lpstr>CONFLITTI INTERLOCALI E INTERPERSONALI</vt:lpstr>
      <vt:lpstr>CONFLITTI INTERPERSONALI</vt:lpstr>
      <vt:lpstr>CONFLITTI INTERPERSONALI</vt:lpstr>
      <vt:lpstr>RICHIAMO DI ORDINAMENTI PLURILEGISLATIVI</vt:lpstr>
      <vt:lpstr>ART. 18 L. 218/95 - SOLUZIONI</vt:lpstr>
      <vt:lpstr>ART. 18 L. 218/95 – INTERROGATIVI APERTI</vt:lpstr>
      <vt:lpstr>ORDINAMENTO PLURILEGISLATIVO E REG UE</vt:lpstr>
      <vt:lpstr>ORDINAMENTO PLURILEGISLATIVO E REG. ROMA III-- 1259/2010 – separazione e divorzio</vt:lpstr>
      <vt:lpstr>ORDINAMENTO PLURILEGISLATIVO E REG. ROMA III-- 1259/2010 – separazione e divorzio</vt:lpstr>
      <vt:lpstr>ORDINAMENTO PLURILEGISLATIVO E REG. ROMA III-- 1259/2010 – separazione e divorzio</vt:lpstr>
      <vt:lpstr>REG. SUCCESSIONI 650/2012 e ORD. PLURILEGISLATIVO</vt:lpstr>
    </vt:vector>
  </TitlesOfParts>
  <Company>HAL 9000</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Diritto internazionale privato</dc:title>
  <dc:creator>Giuseppe Sacco</dc:creator>
  <cp:lastModifiedBy>TONOLO SARA</cp:lastModifiedBy>
  <cp:revision>116</cp:revision>
  <dcterms:created xsi:type="dcterms:W3CDTF">2010-05-06T10:28:33Z</dcterms:created>
  <dcterms:modified xsi:type="dcterms:W3CDTF">2023-04-18T09:05:55Z</dcterms:modified>
</cp:coreProperties>
</file>