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3"/>
  </p:notesMasterIdLst>
  <p:handoutMasterIdLst>
    <p:handoutMasterId r:id="rId54"/>
  </p:handoutMasterIdLst>
  <p:sldIdLst>
    <p:sldId id="256" r:id="rId2"/>
    <p:sldId id="332" r:id="rId3"/>
    <p:sldId id="304" r:id="rId4"/>
    <p:sldId id="309" r:id="rId5"/>
    <p:sldId id="333" r:id="rId6"/>
    <p:sldId id="334" r:id="rId7"/>
    <p:sldId id="335" r:id="rId8"/>
    <p:sldId id="336" r:id="rId9"/>
    <p:sldId id="337" r:id="rId10"/>
    <p:sldId id="338" r:id="rId11"/>
    <p:sldId id="339" r:id="rId12"/>
    <p:sldId id="341" r:id="rId13"/>
    <p:sldId id="340" r:id="rId14"/>
    <p:sldId id="342" r:id="rId15"/>
    <p:sldId id="343" r:id="rId16"/>
    <p:sldId id="305" r:id="rId17"/>
    <p:sldId id="306" r:id="rId18"/>
    <p:sldId id="307" r:id="rId19"/>
    <p:sldId id="308" r:id="rId20"/>
    <p:sldId id="258" r:id="rId21"/>
    <p:sldId id="310" r:id="rId22"/>
    <p:sldId id="259" r:id="rId23"/>
    <p:sldId id="321" r:id="rId24"/>
    <p:sldId id="262" r:id="rId25"/>
    <p:sldId id="263" r:id="rId26"/>
    <p:sldId id="264" r:id="rId27"/>
    <p:sldId id="841" r:id="rId28"/>
    <p:sldId id="842" r:id="rId29"/>
    <p:sldId id="294" r:id="rId30"/>
    <p:sldId id="295" r:id="rId31"/>
    <p:sldId id="266" r:id="rId32"/>
    <p:sldId id="267" r:id="rId33"/>
    <p:sldId id="303" r:id="rId34"/>
    <p:sldId id="847" r:id="rId35"/>
    <p:sldId id="848" r:id="rId36"/>
    <p:sldId id="849" r:id="rId37"/>
    <p:sldId id="850" r:id="rId38"/>
    <p:sldId id="851" r:id="rId39"/>
    <p:sldId id="418" r:id="rId40"/>
    <p:sldId id="353" r:id="rId41"/>
    <p:sldId id="378" r:id="rId42"/>
    <p:sldId id="846" r:id="rId43"/>
    <p:sldId id="843" r:id="rId44"/>
    <p:sldId id="852" r:id="rId45"/>
    <p:sldId id="853" r:id="rId46"/>
    <p:sldId id="315" r:id="rId47"/>
    <p:sldId id="316" r:id="rId48"/>
    <p:sldId id="317" r:id="rId49"/>
    <p:sldId id="318" r:id="rId50"/>
    <p:sldId id="327" r:id="rId51"/>
    <p:sldId id="854" r:id="rId52"/>
  </p:sldIdLst>
  <p:sldSz cx="9144000" cy="6858000" type="screen4x3"/>
  <p:notesSz cx="6858000" cy="9144000"/>
  <p:defaultTextStyle>
    <a:defPPr>
      <a:defRPr lang="it-IT"/>
    </a:defPPr>
    <a:lvl1pPr marL="0" algn="l" defTabSz="457147" rtl="0" eaLnBrk="1" latinLnBrk="0" hangingPunct="1">
      <a:defRPr sz="1800" kern="1200">
        <a:solidFill>
          <a:schemeClr val="tx1"/>
        </a:solidFill>
        <a:latin typeface="+mn-lt"/>
        <a:ea typeface="+mn-ea"/>
        <a:cs typeface="+mn-cs"/>
      </a:defRPr>
    </a:lvl1pPr>
    <a:lvl2pPr marL="457147" algn="l" defTabSz="457147" rtl="0" eaLnBrk="1" latinLnBrk="0" hangingPunct="1">
      <a:defRPr sz="1800" kern="1200">
        <a:solidFill>
          <a:schemeClr val="tx1"/>
        </a:solidFill>
        <a:latin typeface="+mn-lt"/>
        <a:ea typeface="+mn-ea"/>
        <a:cs typeface="+mn-cs"/>
      </a:defRPr>
    </a:lvl2pPr>
    <a:lvl3pPr marL="914295" algn="l" defTabSz="457147" rtl="0" eaLnBrk="1" latinLnBrk="0" hangingPunct="1">
      <a:defRPr sz="1800" kern="1200">
        <a:solidFill>
          <a:schemeClr val="tx1"/>
        </a:solidFill>
        <a:latin typeface="+mn-lt"/>
        <a:ea typeface="+mn-ea"/>
        <a:cs typeface="+mn-cs"/>
      </a:defRPr>
    </a:lvl3pPr>
    <a:lvl4pPr marL="1371442" algn="l" defTabSz="457147" rtl="0" eaLnBrk="1" latinLnBrk="0" hangingPunct="1">
      <a:defRPr sz="1800" kern="1200">
        <a:solidFill>
          <a:schemeClr val="tx1"/>
        </a:solidFill>
        <a:latin typeface="+mn-lt"/>
        <a:ea typeface="+mn-ea"/>
        <a:cs typeface="+mn-cs"/>
      </a:defRPr>
    </a:lvl4pPr>
    <a:lvl5pPr marL="1828590" algn="l" defTabSz="457147" rtl="0" eaLnBrk="1" latinLnBrk="0" hangingPunct="1">
      <a:defRPr sz="1800" kern="1200">
        <a:solidFill>
          <a:schemeClr val="tx1"/>
        </a:solidFill>
        <a:latin typeface="+mn-lt"/>
        <a:ea typeface="+mn-ea"/>
        <a:cs typeface="+mn-cs"/>
      </a:defRPr>
    </a:lvl5pPr>
    <a:lvl6pPr marL="2285737" algn="l" defTabSz="457147" rtl="0" eaLnBrk="1" latinLnBrk="0" hangingPunct="1">
      <a:defRPr sz="1800" kern="1200">
        <a:solidFill>
          <a:schemeClr val="tx1"/>
        </a:solidFill>
        <a:latin typeface="+mn-lt"/>
        <a:ea typeface="+mn-ea"/>
        <a:cs typeface="+mn-cs"/>
      </a:defRPr>
    </a:lvl6pPr>
    <a:lvl7pPr marL="2742884" algn="l" defTabSz="457147" rtl="0" eaLnBrk="1" latinLnBrk="0" hangingPunct="1">
      <a:defRPr sz="1800" kern="1200">
        <a:solidFill>
          <a:schemeClr val="tx1"/>
        </a:solidFill>
        <a:latin typeface="+mn-lt"/>
        <a:ea typeface="+mn-ea"/>
        <a:cs typeface="+mn-cs"/>
      </a:defRPr>
    </a:lvl7pPr>
    <a:lvl8pPr marL="3200032" algn="l" defTabSz="457147" rtl="0" eaLnBrk="1" latinLnBrk="0" hangingPunct="1">
      <a:defRPr sz="1800" kern="1200">
        <a:solidFill>
          <a:schemeClr val="tx1"/>
        </a:solidFill>
        <a:latin typeface="+mn-lt"/>
        <a:ea typeface="+mn-ea"/>
        <a:cs typeface="+mn-cs"/>
      </a:defRPr>
    </a:lvl8pPr>
    <a:lvl9pPr marL="3657179" algn="l" defTabSz="45714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useppe Sacco" initials="G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6"/>
    <p:restoredTop sz="95082"/>
  </p:normalViewPr>
  <p:slideViewPr>
    <p:cSldViewPr snapToGrid="0" snapToObjects="1">
      <p:cViewPr varScale="1">
        <p:scale>
          <a:sx n="64" d="100"/>
          <a:sy n="64" d="100"/>
        </p:scale>
        <p:origin x="1000"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CA4C0-0BED-FC44-A32E-583B661D44CA}"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it-IT"/>
        </a:p>
      </dgm:t>
    </dgm:pt>
    <dgm:pt modelId="{4A1FCD26-4873-F94D-8D5B-2C3393CC73E6}">
      <dgm:prSet/>
      <dgm:spPr/>
      <dgm:t>
        <a:bodyPr/>
        <a:lstStyle/>
        <a:p>
          <a:r>
            <a:rPr lang="it-IT" dirty="0"/>
            <a:t>CONSEGUENZA</a:t>
          </a:r>
        </a:p>
      </dgm:t>
    </dgm:pt>
    <dgm:pt modelId="{F75DE7B8-6B7D-4C4E-8791-6CDB5AA10A6C}" type="parTrans" cxnId="{EC88D584-D0AD-AE4F-AEAF-607103DCCEE1}">
      <dgm:prSet/>
      <dgm:spPr/>
      <dgm:t>
        <a:bodyPr/>
        <a:lstStyle/>
        <a:p>
          <a:endParaRPr lang="it-IT"/>
        </a:p>
      </dgm:t>
    </dgm:pt>
    <dgm:pt modelId="{B5A4240C-0E65-EB46-9F21-1442E20E3369}" type="sibTrans" cxnId="{EC88D584-D0AD-AE4F-AEAF-607103DCCEE1}">
      <dgm:prSet/>
      <dgm:spPr/>
      <dgm:t>
        <a:bodyPr/>
        <a:lstStyle/>
        <a:p>
          <a:endParaRPr lang="it-IT"/>
        </a:p>
      </dgm:t>
    </dgm:pt>
    <dgm:pt modelId="{5ABD4426-50B1-9948-BC5C-71EFF4BC1D1B}">
      <dgm:prSet custT="1"/>
      <dgm:spPr>
        <a:solidFill>
          <a:srgbClr val="00F973">
            <a:alpha val="90000"/>
          </a:srgbClr>
        </a:solidFill>
      </dgm:spPr>
      <dgm:t>
        <a:bodyPr/>
        <a:lstStyle/>
        <a:p>
          <a:r>
            <a:rPr lang="it-IT" sz="1200" dirty="0"/>
            <a:t>RICHIAMO ORDINAMENTO GLOBALE</a:t>
          </a:r>
        </a:p>
      </dgm:t>
    </dgm:pt>
    <dgm:pt modelId="{994B1779-4730-7B4D-A98C-76A15C1627BA}" type="parTrans" cxnId="{0DEF3FE0-8EE7-D740-BAAF-BD7EEE8DA47D}">
      <dgm:prSet/>
      <dgm:spPr/>
      <dgm:t>
        <a:bodyPr/>
        <a:lstStyle/>
        <a:p>
          <a:endParaRPr lang="it-IT"/>
        </a:p>
      </dgm:t>
    </dgm:pt>
    <dgm:pt modelId="{2F4ED3B7-42F1-D44D-84AF-D20900C4D8A5}" type="sibTrans" cxnId="{0DEF3FE0-8EE7-D740-BAAF-BD7EEE8DA47D}">
      <dgm:prSet/>
      <dgm:spPr/>
      <dgm:t>
        <a:bodyPr/>
        <a:lstStyle/>
        <a:p>
          <a:endParaRPr lang="it-IT"/>
        </a:p>
      </dgm:t>
    </dgm:pt>
    <dgm:pt modelId="{14514BE7-A18B-8E43-8A27-BC1E9BDAE371}">
      <dgm:prSet custT="1"/>
      <dgm:spPr>
        <a:solidFill>
          <a:srgbClr val="FFFF00">
            <a:alpha val="90000"/>
          </a:srgbClr>
        </a:solidFill>
      </dgm:spPr>
      <dgm:t>
        <a:bodyPr/>
        <a:lstStyle/>
        <a:p>
          <a:r>
            <a:rPr lang="it-IT" sz="1400" dirty="0"/>
            <a:t>RECIPROCITA'</a:t>
          </a:r>
        </a:p>
      </dgm:t>
    </dgm:pt>
    <dgm:pt modelId="{DACD65D5-F65A-F843-BE10-0DA1C0A4380A}" type="parTrans" cxnId="{0EEF2F6D-7386-3B4E-97F8-34221C290793}">
      <dgm:prSet/>
      <dgm:spPr/>
      <dgm:t>
        <a:bodyPr/>
        <a:lstStyle/>
        <a:p>
          <a:endParaRPr lang="it-IT"/>
        </a:p>
      </dgm:t>
    </dgm:pt>
    <dgm:pt modelId="{034C5BB9-6044-D044-9203-32300D64CC88}" type="sibTrans" cxnId="{0EEF2F6D-7386-3B4E-97F8-34221C290793}">
      <dgm:prSet/>
      <dgm:spPr/>
      <dgm:t>
        <a:bodyPr/>
        <a:lstStyle/>
        <a:p>
          <a:endParaRPr lang="it-IT"/>
        </a:p>
      </dgm:t>
    </dgm:pt>
    <dgm:pt modelId="{DB06F8BA-0CB8-3E4D-965C-85E8E4B54DC0}">
      <dgm:prSet/>
      <dgm:spPr>
        <a:solidFill>
          <a:schemeClr val="accent4">
            <a:alpha val="90000"/>
          </a:schemeClr>
        </a:solidFill>
      </dgm:spPr>
      <dgm:t>
        <a:bodyPr/>
        <a:lstStyle/>
        <a:p>
          <a:r>
            <a:rPr lang="it-IT" dirty="0"/>
            <a:t>ORDINAMENTO PLURILEGISLATIVO</a:t>
          </a:r>
        </a:p>
      </dgm:t>
    </dgm:pt>
    <dgm:pt modelId="{A05F1322-8B48-844C-BC9E-C1A9C7ECB8AC}" type="parTrans" cxnId="{D02FEFA4-46AD-254A-AA80-1704EA36A622}">
      <dgm:prSet/>
      <dgm:spPr/>
      <dgm:t>
        <a:bodyPr/>
        <a:lstStyle/>
        <a:p>
          <a:endParaRPr lang="it-IT"/>
        </a:p>
      </dgm:t>
    </dgm:pt>
    <dgm:pt modelId="{DD492CC3-4C09-494D-A20A-3A2B4C19E695}" type="sibTrans" cxnId="{D02FEFA4-46AD-254A-AA80-1704EA36A622}">
      <dgm:prSet/>
      <dgm:spPr/>
      <dgm:t>
        <a:bodyPr/>
        <a:lstStyle/>
        <a:p>
          <a:endParaRPr lang="it-IT"/>
        </a:p>
      </dgm:t>
    </dgm:pt>
    <dgm:pt modelId="{F095014B-D703-9944-91A7-7F77035A65EC}">
      <dgm:prSet/>
      <dgm:spPr>
        <a:solidFill>
          <a:srgbClr val="00B0F0">
            <a:alpha val="90000"/>
          </a:srgbClr>
        </a:solidFill>
      </dgm:spPr>
      <dgm:t>
        <a:bodyPr/>
        <a:lstStyle/>
        <a:p>
          <a:r>
            <a:rPr lang="it-IT" dirty="0"/>
            <a:t>RINVIO </a:t>
          </a:r>
        </a:p>
      </dgm:t>
    </dgm:pt>
    <dgm:pt modelId="{E016BB2E-206D-B94A-84F6-300CA62A1F7A}" type="parTrans" cxnId="{99D2F58F-0123-C54C-A071-45358BDD225A}">
      <dgm:prSet/>
      <dgm:spPr/>
      <dgm:t>
        <a:bodyPr/>
        <a:lstStyle/>
        <a:p>
          <a:endParaRPr lang="it-IT"/>
        </a:p>
      </dgm:t>
    </dgm:pt>
    <dgm:pt modelId="{147F233C-31EA-204E-BDD8-1D8E92072DFC}" type="sibTrans" cxnId="{99D2F58F-0123-C54C-A071-45358BDD225A}">
      <dgm:prSet/>
      <dgm:spPr/>
      <dgm:t>
        <a:bodyPr/>
        <a:lstStyle/>
        <a:p>
          <a:endParaRPr lang="it-IT"/>
        </a:p>
      </dgm:t>
    </dgm:pt>
    <dgm:pt modelId="{17AC0E73-FAB5-DF45-8C1A-FA84AC4EAF6D}">
      <dgm:prSet/>
      <dgm:spPr>
        <a:solidFill>
          <a:srgbClr val="92D050">
            <a:alpha val="90000"/>
          </a:srgbClr>
        </a:solidFill>
      </dgm:spPr>
      <dgm:t>
        <a:bodyPr/>
        <a:lstStyle/>
        <a:p>
          <a:r>
            <a:rPr lang="it-IT" dirty="0"/>
            <a:t>ORDINE PUBBLICO</a:t>
          </a:r>
        </a:p>
      </dgm:t>
    </dgm:pt>
    <dgm:pt modelId="{1CEA7EDC-290E-DC4F-82DB-B5D3D01B0DC0}" type="parTrans" cxnId="{B5D1B74B-0D58-EE49-9A88-6209873B7F7D}">
      <dgm:prSet/>
      <dgm:spPr/>
      <dgm:t>
        <a:bodyPr/>
        <a:lstStyle/>
        <a:p>
          <a:endParaRPr lang="it-IT"/>
        </a:p>
      </dgm:t>
    </dgm:pt>
    <dgm:pt modelId="{19996A6D-ED2C-4C4D-9B3D-8143DE6CEF98}" type="sibTrans" cxnId="{B5D1B74B-0D58-EE49-9A88-6209873B7F7D}">
      <dgm:prSet/>
      <dgm:spPr/>
      <dgm:t>
        <a:bodyPr/>
        <a:lstStyle/>
        <a:p>
          <a:endParaRPr lang="it-IT"/>
        </a:p>
      </dgm:t>
    </dgm:pt>
    <dgm:pt modelId="{D576CA6B-73FB-D748-AF4B-7EE6E8873E50}">
      <dgm:prSet/>
      <dgm:spPr>
        <a:solidFill>
          <a:srgbClr val="FF0000">
            <a:alpha val="90000"/>
          </a:srgbClr>
        </a:solidFill>
      </dgm:spPr>
      <dgm:t>
        <a:bodyPr/>
        <a:lstStyle/>
        <a:p>
          <a:r>
            <a:rPr lang="it-IT" dirty="0"/>
            <a:t>NORME APPL. NECESSARIA</a:t>
          </a:r>
        </a:p>
      </dgm:t>
    </dgm:pt>
    <dgm:pt modelId="{D9C2F94D-2A0A-DE41-A0FB-53A63D2C5BCD}" type="parTrans" cxnId="{74D2A09A-6E8B-A843-AB24-0663DA2CFECB}">
      <dgm:prSet/>
      <dgm:spPr/>
      <dgm:t>
        <a:bodyPr/>
        <a:lstStyle/>
        <a:p>
          <a:endParaRPr lang="it-IT"/>
        </a:p>
      </dgm:t>
    </dgm:pt>
    <dgm:pt modelId="{B5B4B753-E8A5-7E40-8BCF-3A9CB99DE809}" type="sibTrans" cxnId="{74D2A09A-6E8B-A843-AB24-0663DA2CFECB}">
      <dgm:prSet/>
      <dgm:spPr/>
      <dgm:t>
        <a:bodyPr/>
        <a:lstStyle/>
        <a:p>
          <a:endParaRPr lang="it-IT"/>
        </a:p>
      </dgm:t>
    </dgm:pt>
    <dgm:pt modelId="{6667980C-4A89-6340-AA1B-958B22A10A60}" type="pres">
      <dgm:prSet presAssocID="{6DECA4C0-0BED-FC44-A32E-583B661D44CA}" presName="diagram" presStyleCnt="0">
        <dgm:presLayoutVars>
          <dgm:chPref val="1"/>
          <dgm:dir/>
          <dgm:animOne val="branch"/>
          <dgm:animLvl val="lvl"/>
          <dgm:resizeHandles/>
        </dgm:presLayoutVars>
      </dgm:prSet>
      <dgm:spPr/>
    </dgm:pt>
    <dgm:pt modelId="{5F74E438-1015-9147-8276-A48A2CB10D2A}" type="pres">
      <dgm:prSet presAssocID="{4A1FCD26-4873-F94D-8D5B-2C3393CC73E6}" presName="root" presStyleCnt="0"/>
      <dgm:spPr/>
    </dgm:pt>
    <dgm:pt modelId="{87F09B31-EDBC-E24F-8C27-D290CCE16A09}" type="pres">
      <dgm:prSet presAssocID="{4A1FCD26-4873-F94D-8D5B-2C3393CC73E6}" presName="rootComposite" presStyleCnt="0"/>
      <dgm:spPr/>
    </dgm:pt>
    <dgm:pt modelId="{F7AB35F2-F00A-C041-890E-0FF64DD0DAD2}" type="pres">
      <dgm:prSet presAssocID="{4A1FCD26-4873-F94D-8D5B-2C3393CC73E6}" presName="rootText" presStyleLbl="node1" presStyleIdx="0" presStyleCnt="1"/>
      <dgm:spPr/>
    </dgm:pt>
    <dgm:pt modelId="{B1E6C721-8DF2-AB4C-BF14-06FE62FD768B}" type="pres">
      <dgm:prSet presAssocID="{4A1FCD26-4873-F94D-8D5B-2C3393CC73E6}" presName="rootConnector" presStyleLbl="node1" presStyleIdx="0" presStyleCnt="1"/>
      <dgm:spPr/>
    </dgm:pt>
    <dgm:pt modelId="{0B70FB89-3D63-2141-BF76-D1C9DB59A65F}" type="pres">
      <dgm:prSet presAssocID="{4A1FCD26-4873-F94D-8D5B-2C3393CC73E6}" presName="childShape" presStyleCnt="0"/>
      <dgm:spPr/>
    </dgm:pt>
    <dgm:pt modelId="{8FB5CDFF-D80D-E042-9D4A-2FCDC660C573}" type="pres">
      <dgm:prSet presAssocID="{994B1779-4730-7B4D-A98C-76A15C1627BA}" presName="Name13" presStyleLbl="parChTrans1D2" presStyleIdx="0" presStyleCnt="6"/>
      <dgm:spPr/>
    </dgm:pt>
    <dgm:pt modelId="{E5047366-C403-3F43-8FD5-88BC433B2FB6}" type="pres">
      <dgm:prSet presAssocID="{5ABD4426-50B1-9948-BC5C-71EFF4BC1D1B}" presName="childText" presStyleLbl="bgAcc1" presStyleIdx="0" presStyleCnt="6">
        <dgm:presLayoutVars>
          <dgm:bulletEnabled val="1"/>
        </dgm:presLayoutVars>
      </dgm:prSet>
      <dgm:spPr/>
    </dgm:pt>
    <dgm:pt modelId="{0E2D22F2-4C61-B042-B551-756EA22E5D5A}" type="pres">
      <dgm:prSet presAssocID="{DACD65D5-F65A-F843-BE10-0DA1C0A4380A}" presName="Name13" presStyleLbl="parChTrans1D2" presStyleIdx="1" presStyleCnt="6"/>
      <dgm:spPr/>
    </dgm:pt>
    <dgm:pt modelId="{5D2788D3-03F7-2646-9C69-3EE38676FC40}" type="pres">
      <dgm:prSet presAssocID="{14514BE7-A18B-8E43-8A27-BC1E9BDAE371}" presName="childText" presStyleLbl="bgAcc1" presStyleIdx="1" presStyleCnt="6">
        <dgm:presLayoutVars>
          <dgm:bulletEnabled val="1"/>
        </dgm:presLayoutVars>
      </dgm:prSet>
      <dgm:spPr/>
    </dgm:pt>
    <dgm:pt modelId="{029B282A-BA28-C542-A83D-61547CE813B6}" type="pres">
      <dgm:prSet presAssocID="{A05F1322-8B48-844C-BC9E-C1A9C7ECB8AC}" presName="Name13" presStyleLbl="parChTrans1D2" presStyleIdx="2" presStyleCnt="6"/>
      <dgm:spPr/>
    </dgm:pt>
    <dgm:pt modelId="{B3E91603-6C5A-3646-873F-50C2B8FEF2B3}" type="pres">
      <dgm:prSet presAssocID="{DB06F8BA-0CB8-3E4D-965C-85E8E4B54DC0}" presName="childText" presStyleLbl="bgAcc1" presStyleIdx="2" presStyleCnt="6">
        <dgm:presLayoutVars>
          <dgm:bulletEnabled val="1"/>
        </dgm:presLayoutVars>
      </dgm:prSet>
      <dgm:spPr/>
    </dgm:pt>
    <dgm:pt modelId="{99D557C0-740F-5343-898E-2E5317B81795}" type="pres">
      <dgm:prSet presAssocID="{E016BB2E-206D-B94A-84F6-300CA62A1F7A}" presName="Name13" presStyleLbl="parChTrans1D2" presStyleIdx="3" presStyleCnt="6"/>
      <dgm:spPr/>
    </dgm:pt>
    <dgm:pt modelId="{98C211CF-900D-8044-B21E-C32CC161CBA9}" type="pres">
      <dgm:prSet presAssocID="{F095014B-D703-9944-91A7-7F77035A65EC}" presName="childText" presStyleLbl="bgAcc1" presStyleIdx="3" presStyleCnt="6">
        <dgm:presLayoutVars>
          <dgm:bulletEnabled val="1"/>
        </dgm:presLayoutVars>
      </dgm:prSet>
      <dgm:spPr/>
    </dgm:pt>
    <dgm:pt modelId="{8D4408B7-F39C-5E44-A00A-F5EC1DC86A4B}" type="pres">
      <dgm:prSet presAssocID="{1CEA7EDC-290E-DC4F-82DB-B5D3D01B0DC0}" presName="Name13" presStyleLbl="parChTrans1D2" presStyleIdx="4" presStyleCnt="6"/>
      <dgm:spPr/>
    </dgm:pt>
    <dgm:pt modelId="{88A0D7A9-0742-7942-AACB-3D402A0EB50D}" type="pres">
      <dgm:prSet presAssocID="{17AC0E73-FAB5-DF45-8C1A-FA84AC4EAF6D}" presName="childText" presStyleLbl="bgAcc1" presStyleIdx="4" presStyleCnt="6">
        <dgm:presLayoutVars>
          <dgm:bulletEnabled val="1"/>
        </dgm:presLayoutVars>
      </dgm:prSet>
      <dgm:spPr/>
    </dgm:pt>
    <dgm:pt modelId="{09128EA7-70CF-CF4D-AF51-2D9EE3A192D1}" type="pres">
      <dgm:prSet presAssocID="{D9C2F94D-2A0A-DE41-A0FB-53A63D2C5BCD}" presName="Name13" presStyleLbl="parChTrans1D2" presStyleIdx="5" presStyleCnt="6"/>
      <dgm:spPr/>
    </dgm:pt>
    <dgm:pt modelId="{96DE9A2D-E63C-AA4D-B62A-0B23203C585F}" type="pres">
      <dgm:prSet presAssocID="{D576CA6B-73FB-D748-AF4B-7EE6E8873E50}" presName="childText" presStyleLbl="bgAcc1" presStyleIdx="5" presStyleCnt="6">
        <dgm:presLayoutVars>
          <dgm:bulletEnabled val="1"/>
        </dgm:presLayoutVars>
      </dgm:prSet>
      <dgm:spPr/>
    </dgm:pt>
  </dgm:ptLst>
  <dgm:cxnLst>
    <dgm:cxn modelId="{5B76C203-34DF-804A-9B41-302D9864C118}" type="presOf" srcId="{E016BB2E-206D-B94A-84F6-300CA62A1F7A}" destId="{99D557C0-740F-5343-898E-2E5317B81795}" srcOrd="0" destOrd="0" presId="urn:microsoft.com/office/officeart/2005/8/layout/hierarchy3"/>
    <dgm:cxn modelId="{1B3D7411-BAC9-334A-9E35-1F77025B5C07}" type="presOf" srcId="{1CEA7EDC-290E-DC4F-82DB-B5D3D01B0DC0}" destId="{8D4408B7-F39C-5E44-A00A-F5EC1DC86A4B}" srcOrd="0" destOrd="0" presId="urn:microsoft.com/office/officeart/2005/8/layout/hierarchy3"/>
    <dgm:cxn modelId="{CF6D9830-3ABF-8248-910A-1B4F25AA02EF}" type="presOf" srcId="{D576CA6B-73FB-D748-AF4B-7EE6E8873E50}" destId="{96DE9A2D-E63C-AA4D-B62A-0B23203C585F}" srcOrd="0" destOrd="0" presId="urn:microsoft.com/office/officeart/2005/8/layout/hierarchy3"/>
    <dgm:cxn modelId="{0CBD0437-6F8E-2A4D-9E35-7809BC59EBBD}" type="presOf" srcId="{F095014B-D703-9944-91A7-7F77035A65EC}" destId="{98C211CF-900D-8044-B21E-C32CC161CBA9}" srcOrd="0" destOrd="0" presId="urn:microsoft.com/office/officeart/2005/8/layout/hierarchy3"/>
    <dgm:cxn modelId="{C63AB73B-CABE-D043-8477-239FAB8F3CC8}" type="presOf" srcId="{4A1FCD26-4873-F94D-8D5B-2C3393CC73E6}" destId="{F7AB35F2-F00A-C041-890E-0FF64DD0DAD2}" srcOrd="0" destOrd="0" presId="urn:microsoft.com/office/officeart/2005/8/layout/hierarchy3"/>
    <dgm:cxn modelId="{CC2B1F3D-0BDB-504C-9BFF-E549E319CE09}" type="presOf" srcId="{6DECA4C0-0BED-FC44-A32E-583B661D44CA}" destId="{6667980C-4A89-6340-AA1B-958B22A10A60}" srcOrd="0" destOrd="0" presId="urn:microsoft.com/office/officeart/2005/8/layout/hierarchy3"/>
    <dgm:cxn modelId="{D6106B42-383E-6A4A-8622-46298E63B168}" type="presOf" srcId="{994B1779-4730-7B4D-A98C-76A15C1627BA}" destId="{8FB5CDFF-D80D-E042-9D4A-2FCDC660C573}" srcOrd="0" destOrd="0" presId="urn:microsoft.com/office/officeart/2005/8/layout/hierarchy3"/>
    <dgm:cxn modelId="{B5D1B74B-0D58-EE49-9A88-6209873B7F7D}" srcId="{4A1FCD26-4873-F94D-8D5B-2C3393CC73E6}" destId="{17AC0E73-FAB5-DF45-8C1A-FA84AC4EAF6D}" srcOrd="4" destOrd="0" parTransId="{1CEA7EDC-290E-DC4F-82DB-B5D3D01B0DC0}" sibTransId="{19996A6D-ED2C-4C4D-9B3D-8143DE6CEF98}"/>
    <dgm:cxn modelId="{80D43E58-9661-0342-B4D5-242500394AFD}" type="presOf" srcId="{DB06F8BA-0CB8-3E4D-965C-85E8E4B54DC0}" destId="{B3E91603-6C5A-3646-873F-50C2B8FEF2B3}" srcOrd="0" destOrd="0" presId="urn:microsoft.com/office/officeart/2005/8/layout/hierarchy3"/>
    <dgm:cxn modelId="{0EEF2F6D-7386-3B4E-97F8-34221C290793}" srcId="{4A1FCD26-4873-F94D-8D5B-2C3393CC73E6}" destId="{14514BE7-A18B-8E43-8A27-BC1E9BDAE371}" srcOrd="1" destOrd="0" parTransId="{DACD65D5-F65A-F843-BE10-0DA1C0A4380A}" sibTransId="{034C5BB9-6044-D044-9203-32300D64CC88}"/>
    <dgm:cxn modelId="{1939776F-D395-C043-BFA6-8572040A0EA7}" type="presOf" srcId="{14514BE7-A18B-8E43-8A27-BC1E9BDAE371}" destId="{5D2788D3-03F7-2646-9C69-3EE38676FC40}" srcOrd="0" destOrd="0" presId="urn:microsoft.com/office/officeart/2005/8/layout/hierarchy3"/>
    <dgm:cxn modelId="{EC88D584-D0AD-AE4F-AEAF-607103DCCEE1}" srcId="{6DECA4C0-0BED-FC44-A32E-583B661D44CA}" destId="{4A1FCD26-4873-F94D-8D5B-2C3393CC73E6}" srcOrd="0" destOrd="0" parTransId="{F75DE7B8-6B7D-4C4E-8791-6CDB5AA10A6C}" sibTransId="{B5A4240C-0E65-EB46-9F21-1442E20E3369}"/>
    <dgm:cxn modelId="{2078EA8E-B936-3D43-A4AB-808502412535}" type="presOf" srcId="{17AC0E73-FAB5-DF45-8C1A-FA84AC4EAF6D}" destId="{88A0D7A9-0742-7942-AACB-3D402A0EB50D}" srcOrd="0" destOrd="0" presId="urn:microsoft.com/office/officeart/2005/8/layout/hierarchy3"/>
    <dgm:cxn modelId="{15D74B8F-E993-514D-A9BD-DD0E355CAC88}" type="presOf" srcId="{5ABD4426-50B1-9948-BC5C-71EFF4BC1D1B}" destId="{E5047366-C403-3F43-8FD5-88BC433B2FB6}" srcOrd="0" destOrd="0" presId="urn:microsoft.com/office/officeart/2005/8/layout/hierarchy3"/>
    <dgm:cxn modelId="{99D2F58F-0123-C54C-A071-45358BDD225A}" srcId="{4A1FCD26-4873-F94D-8D5B-2C3393CC73E6}" destId="{F095014B-D703-9944-91A7-7F77035A65EC}" srcOrd="3" destOrd="0" parTransId="{E016BB2E-206D-B94A-84F6-300CA62A1F7A}" sibTransId="{147F233C-31EA-204E-BDD8-1D8E92072DFC}"/>
    <dgm:cxn modelId="{74D2A09A-6E8B-A843-AB24-0663DA2CFECB}" srcId="{4A1FCD26-4873-F94D-8D5B-2C3393CC73E6}" destId="{D576CA6B-73FB-D748-AF4B-7EE6E8873E50}" srcOrd="5" destOrd="0" parTransId="{D9C2F94D-2A0A-DE41-A0FB-53A63D2C5BCD}" sibTransId="{B5B4B753-E8A5-7E40-8BCF-3A9CB99DE809}"/>
    <dgm:cxn modelId="{613C5BA0-8E3F-5E4D-B0CF-E8130890E4C7}" type="presOf" srcId="{A05F1322-8B48-844C-BC9E-C1A9C7ECB8AC}" destId="{029B282A-BA28-C542-A83D-61547CE813B6}" srcOrd="0" destOrd="0" presId="urn:microsoft.com/office/officeart/2005/8/layout/hierarchy3"/>
    <dgm:cxn modelId="{D02FEFA4-46AD-254A-AA80-1704EA36A622}" srcId="{4A1FCD26-4873-F94D-8D5B-2C3393CC73E6}" destId="{DB06F8BA-0CB8-3E4D-965C-85E8E4B54DC0}" srcOrd="2" destOrd="0" parTransId="{A05F1322-8B48-844C-BC9E-C1A9C7ECB8AC}" sibTransId="{DD492CC3-4C09-494D-A20A-3A2B4C19E695}"/>
    <dgm:cxn modelId="{0DEF3FE0-8EE7-D740-BAAF-BD7EEE8DA47D}" srcId="{4A1FCD26-4873-F94D-8D5B-2C3393CC73E6}" destId="{5ABD4426-50B1-9948-BC5C-71EFF4BC1D1B}" srcOrd="0" destOrd="0" parTransId="{994B1779-4730-7B4D-A98C-76A15C1627BA}" sibTransId="{2F4ED3B7-42F1-D44D-84AF-D20900C4D8A5}"/>
    <dgm:cxn modelId="{9E606DE9-9CDB-9445-BA01-28A67EC835DD}" type="presOf" srcId="{D9C2F94D-2A0A-DE41-A0FB-53A63D2C5BCD}" destId="{09128EA7-70CF-CF4D-AF51-2D9EE3A192D1}" srcOrd="0" destOrd="0" presId="urn:microsoft.com/office/officeart/2005/8/layout/hierarchy3"/>
    <dgm:cxn modelId="{8F04CEEB-7F1C-6A43-BA3E-455672261385}" type="presOf" srcId="{DACD65D5-F65A-F843-BE10-0DA1C0A4380A}" destId="{0E2D22F2-4C61-B042-B551-756EA22E5D5A}" srcOrd="0" destOrd="0" presId="urn:microsoft.com/office/officeart/2005/8/layout/hierarchy3"/>
    <dgm:cxn modelId="{476454F7-F101-814E-B1FD-8F0E154EA586}" type="presOf" srcId="{4A1FCD26-4873-F94D-8D5B-2C3393CC73E6}" destId="{B1E6C721-8DF2-AB4C-BF14-06FE62FD768B}" srcOrd="1" destOrd="0" presId="urn:microsoft.com/office/officeart/2005/8/layout/hierarchy3"/>
    <dgm:cxn modelId="{A53AB2BD-0941-F84D-9237-E0BA8498E309}" type="presParOf" srcId="{6667980C-4A89-6340-AA1B-958B22A10A60}" destId="{5F74E438-1015-9147-8276-A48A2CB10D2A}" srcOrd="0" destOrd="0" presId="urn:microsoft.com/office/officeart/2005/8/layout/hierarchy3"/>
    <dgm:cxn modelId="{F7A70E19-6823-C240-87A9-4F6A96A1B0DE}" type="presParOf" srcId="{5F74E438-1015-9147-8276-A48A2CB10D2A}" destId="{87F09B31-EDBC-E24F-8C27-D290CCE16A09}" srcOrd="0" destOrd="0" presId="urn:microsoft.com/office/officeart/2005/8/layout/hierarchy3"/>
    <dgm:cxn modelId="{F9163D30-0805-8244-8A37-506F28340944}" type="presParOf" srcId="{87F09B31-EDBC-E24F-8C27-D290CCE16A09}" destId="{F7AB35F2-F00A-C041-890E-0FF64DD0DAD2}" srcOrd="0" destOrd="0" presId="urn:microsoft.com/office/officeart/2005/8/layout/hierarchy3"/>
    <dgm:cxn modelId="{F4DF817F-22FD-1746-B383-E8E17D4FEDC7}" type="presParOf" srcId="{87F09B31-EDBC-E24F-8C27-D290CCE16A09}" destId="{B1E6C721-8DF2-AB4C-BF14-06FE62FD768B}" srcOrd="1" destOrd="0" presId="urn:microsoft.com/office/officeart/2005/8/layout/hierarchy3"/>
    <dgm:cxn modelId="{EED0AA27-C5DF-8441-8292-5F85AFFD6D5A}" type="presParOf" srcId="{5F74E438-1015-9147-8276-A48A2CB10D2A}" destId="{0B70FB89-3D63-2141-BF76-D1C9DB59A65F}" srcOrd="1" destOrd="0" presId="urn:microsoft.com/office/officeart/2005/8/layout/hierarchy3"/>
    <dgm:cxn modelId="{4A84B01A-D561-DF4E-A38E-72D057C9863B}" type="presParOf" srcId="{0B70FB89-3D63-2141-BF76-D1C9DB59A65F}" destId="{8FB5CDFF-D80D-E042-9D4A-2FCDC660C573}" srcOrd="0" destOrd="0" presId="urn:microsoft.com/office/officeart/2005/8/layout/hierarchy3"/>
    <dgm:cxn modelId="{0EBD1392-CA4E-854C-B29A-B2613C68C3DB}" type="presParOf" srcId="{0B70FB89-3D63-2141-BF76-D1C9DB59A65F}" destId="{E5047366-C403-3F43-8FD5-88BC433B2FB6}" srcOrd="1" destOrd="0" presId="urn:microsoft.com/office/officeart/2005/8/layout/hierarchy3"/>
    <dgm:cxn modelId="{023088BD-F29F-6D45-8721-60380141BDC4}" type="presParOf" srcId="{0B70FB89-3D63-2141-BF76-D1C9DB59A65F}" destId="{0E2D22F2-4C61-B042-B551-756EA22E5D5A}" srcOrd="2" destOrd="0" presId="urn:microsoft.com/office/officeart/2005/8/layout/hierarchy3"/>
    <dgm:cxn modelId="{9689649A-C974-4C47-B4D3-CE676014E307}" type="presParOf" srcId="{0B70FB89-3D63-2141-BF76-D1C9DB59A65F}" destId="{5D2788D3-03F7-2646-9C69-3EE38676FC40}" srcOrd="3" destOrd="0" presId="urn:microsoft.com/office/officeart/2005/8/layout/hierarchy3"/>
    <dgm:cxn modelId="{1A77433F-709C-8F47-9972-27004D6F3AE4}" type="presParOf" srcId="{0B70FB89-3D63-2141-BF76-D1C9DB59A65F}" destId="{029B282A-BA28-C542-A83D-61547CE813B6}" srcOrd="4" destOrd="0" presId="urn:microsoft.com/office/officeart/2005/8/layout/hierarchy3"/>
    <dgm:cxn modelId="{78D5CC0A-439E-984A-AF25-BDD9F00D4EAE}" type="presParOf" srcId="{0B70FB89-3D63-2141-BF76-D1C9DB59A65F}" destId="{B3E91603-6C5A-3646-873F-50C2B8FEF2B3}" srcOrd="5" destOrd="0" presId="urn:microsoft.com/office/officeart/2005/8/layout/hierarchy3"/>
    <dgm:cxn modelId="{7C2A3890-FE33-F64D-82DA-2CDBCB1B99A9}" type="presParOf" srcId="{0B70FB89-3D63-2141-BF76-D1C9DB59A65F}" destId="{99D557C0-740F-5343-898E-2E5317B81795}" srcOrd="6" destOrd="0" presId="urn:microsoft.com/office/officeart/2005/8/layout/hierarchy3"/>
    <dgm:cxn modelId="{D3C124AD-842B-6045-A9C1-A014525AB2B8}" type="presParOf" srcId="{0B70FB89-3D63-2141-BF76-D1C9DB59A65F}" destId="{98C211CF-900D-8044-B21E-C32CC161CBA9}" srcOrd="7" destOrd="0" presId="urn:microsoft.com/office/officeart/2005/8/layout/hierarchy3"/>
    <dgm:cxn modelId="{01C5CDF3-4E68-1843-8F3A-DE589EDD3AC1}" type="presParOf" srcId="{0B70FB89-3D63-2141-BF76-D1C9DB59A65F}" destId="{8D4408B7-F39C-5E44-A00A-F5EC1DC86A4B}" srcOrd="8" destOrd="0" presId="urn:microsoft.com/office/officeart/2005/8/layout/hierarchy3"/>
    <dgm:cxn modelId="{C8D31719-86E4-D74B-B6E0-01145C96035D}" type="presParOf" srcId="{0B70FB89-3D63-2141-BF76-D1C9DB59A65F}" destId="{88A0D7A9-0742-7942-AACB-3D402A0EB50D}" srcOrd="9" destOrd="0" presId="urn:microsoft.com/office/officeart/2005/8/layout/hierarchy3"/>
    <dgm:cxn modelId="{15226F6A-09C8-1C40-BD0D-CF32E4268B47}" type="presParOf" srcId="{0B70FB89-3D63-2141-BF76-D1C9DB59A65F}" destId="{09128EA7-70CF-CF4D-AF51-2D9EE3A192D1}" srcOrd="10" destOrd="0" presId="urn:microsoft.com/office/officeart/2005/8/layout/hierarchy3"/>
    <dgm:cxn modelId="{C1EBF4AF-3396-764C-B834-6780307D04C4}" type="presParOf" srcId="{0B70FB89-3D63-2141-BF76-D1C9DB59A65F}" destId="{96DE9A2D-E63C-AA4D-B62A-0B23203C585F}"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CB036-41D7-EE46-8F00-F7C18308F411}"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it-IT"/>
        </a:p>
      </dgm:t>
    </dgm:pt>
    <dgm:pt modelId="{4547537F-2DB4-214E-813C-55C8B0190B7E}">
      <dgm:prSet custT="1"/>
      <dgm:spPr/>
      <dgm:t>
        <a:bodyPr/>
        <a:lstStyle/>
        <a:p>
          <a:pPr rtl="0"/>
          <a:r>
            <a:rPr lang="it-IT" sz="2400" u="none" dirty="0" err="1"/>
            <a:t>D.i.p.</a:t>
          </a:r>
          <a:r>
            <a:rPr lang="it-IT" sz="2400" u="none" dirty="0"/>
            <a:t> francese richiama l. boliviana e spagnola</a:t>
          </a:r>
        </a:p>
      </dgm:t>
    </dgm:pt>
    <dgm:pt modelId="{2067AE83-9175-054F-A533-80E81EAE88DB}" type="parTrans" cxnId="{753A9B15-3DB0-E64C-980D-B6F5A0304E31}">
      <dgm:prSet/>
      <dgm:spPr/>
      <dgm:t>
        <a:bodyPr/>
        <a:lstStyle/>
        <a:p>
          <a:endParaRPr lang="it-IT"/>
        </a:p>
      </dgm:t>
    </dgm:pt>
    <dgm:pt modelId="{3568A49E-45C3-C742-AF38-963C2039208A}" type="sibTrans" cxnId="{753A9B15-3DB0-E64C-980D-B6F5A0304E31}">
      <dgm:prSet/>
      <dgm:spPr/>
      <dgm:t>
        <a:bodyPr/>
        <a:lstStyle/>
        <a:p>
          <a:endParaRPr lang="it-IT"/>
        </a:p>
      </dgm:t>
    </dgm:pt>
    <dgm:pt modelId="{CD07B9F5-25B3-A64E-999B-430DCC083F9E}">
      <dgm:prSet custT="1"/>
      <dgm:spPr/>
      <dgm:t>
        <a:bodyPr/>
        <a:lstStyle/>
        <a:p>
          <a:pPr rtl="0"/>
          <a:r>
            <a:rPr lang="it-IT" sz="2400" dirty="0"/>
            <a:t>Entrambe non sono astrattamente contrarie all’ordine pubblico</a:t>
          </a:r>
        </a:p>
      </dgm:t>
    </dgm:pt>
    <dgm:pt modelId="{EFF011F9-28AA-9346-A41B-F6E94D162427}" type="parTrans" cxnId="{23932D83-D5B5-0D48-AE72-3CEFF09007DD}">
      <dgm:prSet/>
      <dgm:spPr/>
      <dgm:t>
        <a:bodyPr/>
        <a:lstStyle/>
        <a:p>
          <a:endParaRPr lang="it-IT"/>
        </a:p>
      </dgm:t>
    </dgm:pt>
    <dgm:pt modelId="{79D8542F-CF50-3C43-B35C-1D09B687B57B}" type="sibTrans" cxnId="{23932D83-D5B5-0D48-AE72-3CEFF09007DD}">
      <dgm:prSet/>
      <dgm:spPr/>
      <dgm:t>
        <a:bodyPr/>
        <a:lstStyle/>
        <a:p>
          <a:endParaRPr lang="it-IT"/>
        </a:p>
      </dgm:t>
    </dgm:pt>
    <dgm:pt modelId="{AB2F32AC-1A79-1545-B5F9-4F0F9C6AD76D}">
      <dgm:prSet custT="1"/>
      <dgm:spPr/>
      <dgm:t>
        <a:bodyPr/>
        <a:lstStyle/>
        <a:p>
          <a:pPr algn="just" rtl="0"/>
          <a:r>
            <a:rPr lang="it-IT" sz="2000" b="1" dirty="0">
              <a:solidFill>
                <a:schemeClr val="tx1"/>
              </a:solidFill>
            </a:rPr>
            <a:t>La loro applicazione concreta è però contraria all’ordine pubblico francese </a:t>
          </a:r>
          <a:r>
            <a:rPr lang="it-IT" sz="2000" dirty="0"/>
            <a:t>perché impedisce il divorzio di tali soggetti e quindi va esclusa per motivi di ordine pubblico</a:t>
          </a:r>
        </a:p>
      </dgm:t>
    </dgm:pt>
    <dgm:pt modelId="{AC584A49-4AC5-564C-8C46-10B063020D79}" type="parTrans" cxnId="{C13181F1-A250-854D-A0C0-4B2126113BA4}">
      <dgm:prSet/>
      <dgm:spPr/>
      <dgm:t>
        <a:bodyPr/>
        <a:lstStyle/>
        <a:p>
          <a:endParaRPr lang="it-IT"/>
        </a:p>
      </dgm:t>
    </dgm:pt>
    <dgm:pt modelId="{F0B7E38B-6F8D-4C45-8D25-4E6FBD28B335}" type="sibTrans" cxnId="{C13181F1-A250-854D-A0C0-4B2126113BA4}">
      <dgm:prSet/>
      <dgm:spPr/>
      <dgm:t>
        <a:bodyPr/>
        <a:lstStyle/>
        <a:p>
          <a:endParaRPr lang="it-IT"/>
        </a:p>
      </dgm:t>
    </dgm:pt>
    <dgm:pt modelId="{57069B48-CFE5-2F4F-A9CA-21BCDC88EC5D}" type="pres">
      <dgm:prSet presAssocID="{42CCB036-41D7-EE46-8F00-F7C18308F411}" presName="Name0" presStyleCnt="0">
        <dgm:presLayoutVars>
          <dgm:dir/>
          <dgm:resizeHandles val="exact"/>
        </dgm:presLayoutVars>
      </dgm:prSet>
      <dgm:spPr/>
    </dgm:pt>
    <dgm:pt modelId="{D52E9B22-330F-4143-A8B2-47AA5FDF2155}" type="pres">
      <dgm:prSet presAssocID="{4547537F-2DB4-214E-813C-55C8B0190B7E}" presName="node" presStyleLbl="node1" presStyleIdx="0" presStyleCnt="3">
        <dgm:presLayoutVars>
          <dgm:bulletEnabled val="1"/>
        </dgm:presLayoutVars>
      </dgm:prSet>
      <dgm:spPr/>
    </dgm:pt>
    <dgm:pt modelId="{99CB92FE-9079-EA46-8D25-0FF062159A9D}" type="pres">
      <dgm:prSet presAssocID="{3568A49E-45C3-C742-AF38-963C2039208A}" presName="sibTrans" presStyleLbl="sibTrans2D1" presStyleIdx="0" presStyleCnt="2"/>
      <dgm:spPr/>
    </dgm:pt>
    <dgm:pt modelId="{67F10FBD-9F79-6C48-999D-A9A6F31DEDE7}" type="pres">
      <dgm:prSet presAssocID="{3568A49E-45C3-C742-AF38-963C2039208A}" presName="connectorText" presStyleLbl="sibTrans2D1" presStyleIdx="0" presStyleCnt="2"/>
      <dgm:spPr/>
    </dgm:pt>
    <dgm:pt modelId="{EDACA8FA-DA2B-644E-BE9E-92FB3847A43F}" type="pres">
      <dgm:prSet presAssocID="{CD07B9F5-25B3-A64E-999B-430DCC083F9E}" presName="node" presStyleLbl="node1" presStyleIdx="1" presStyleCnt="3">
        <dgm:presLayoutVars>
          <dgm:bulletEnabled val="1"/>
        </dgm:presLayoutVars>
      </dgm:prSet>
      <dgm:spPr/>
    </dgm:pt>
    <dgm:pt modelId="{59ABAB1F-C0A1-4E44-A01B-E646A42D27A8}" type="pres">
      <dgm:prSet presAssocID="{79D8542F-CF50-3C43-B35C-1D09B687B57B}" presName="sibTrans" presStyleLbl="sibTrans2D1" presStyleIdx="1" presStyleCnt="2"/>
      <dgm:spPr/>
    </dgm:pt>
    <dgm:pt modelId="{18F54475-F2ED-6644-9EBC-491BFBBCEA75}" type="pres">
      <dgm:prSet presAssocID="{79D8542F-CF50-3C43-B35C-1D09B687B57B}" presName="connectorText" presStyleLbl="sibTrans2D1" presStyleIdx="1" presStyleCnt="2"/>
      <dgm:spPr/>
    </dgm:pt>
    <dgm:pt modelId="{12274D14-F1B8-2140-BC3B-1BF09BF94F3F}" type="pres">
      <dgm:prSet presAssocID="{AB2F32AC-1A79-1545-B5F9-4F0F9C6AD76D}" presName="node" presStyleLbl="node1" presStyleIdx="2" presStyleCnt="3">
        <dgm:presLayoutVars>
          <dgm:bulletEnabled val="1"/>
        </dgm:presLayoutVars>
      </dgm:prSet>
      <dgm:spPr/>
    </dgm:pt>
  </dgm:ptLst>
  <dgm:cxnLst>
    <dgm:cxn modelId="{4510FD0F-F0F8-5440-BF0B-031D2890044E}" type="presOf" srcId="{79D8542F-CF50-3C43-B35C-1D09B687B57B}" destId="{18F54475-F2ED-6644-9EBC-491BFBBCEA75}" srcOrd="1" destOrd="0" presId="urn:microsoft.com/office/officeart/2005/8/layout/process1"/>
    <dgm:cxn modelId="{753A9B15-3DB0-E64C-980D-B6F5A0304E31}" srcId="{42CCB036-41D7-EE46-8F00-F7C18308F411}" destId="{4547537F-2DB4-214E-813C-55C8B0190B7E}" srcOrd="0" destOrd="0" parTransId="{2067AE83-9175-054F-A533-80E81EAE88DB}" sibTransId="{3568A49E-45C3-C742-AF38-963C2039208A}"/>
    <dgm:cxn modelId="{F599596E-D312-C54A-A4E1-A326E066AF3A}" type="presOf" srcId="{AB2F32AC-1A79-1545-B5F9-4F0F9C6AD76D}" destId="{12274D14-F1B8-2140-BC3B-1BF09BF94F3F}" srcOrd="0" destOrd="0" presId="urn:microsoft.com/office/officeart/2005/8/layout/process1"/>
    <dgm:cxn modelId="{EA6E8974-2CAC-4849-8752-31D2DF667FEB}" type="presOf" srcId="{4547537F-2DB4-214E-813C-55C8B0190B7E}" destId="{D52E9B22-330F-4143-A8B2-47AA5FDF2155}" srcOrd="0" destOrd="0" presId="urn:microsoft.com/office/officeart/2005/8/layout/process1"/>
    <dgm:cxn modelId="{23932D83-D5B5-0D48-AE72-3CEFF09007DD}" srcId="{42CCB036-41D7-EE46-8F00-F7C18308F411}" destId="{CD07B9F5-25B3-A64E-999B-430DCC083F9E}" srcOrd="1" destOrd="0" parTransId="{EFF011F9-28AA-9346-A41B-F6E94D162427}" sibTransId="{79D8542F-CF50-3C43-B35C-1D09B687B57B}"/>
    <dgm:cxn modelId="{9CA93298-D6BC-E042-8AFE-B204E1A0E0C8}" type="presOf" srcId="{79D8542F-CF50-3C43-B35C-1D09B687B57B}" destId="{59ABAB1F-C0A1-4E44-A01B-E646A42D27A8}" srcOrd="0" destOrd="0" presId="urn:microsoft.com/office/officeart/2005/8/layout/process1"/>
    <dgm:cxn modelId="{8A2678D4-CB9A-4744-B53E-1D166179D4F0}" type="presOf" srcId="{CD07B9F5-25B3-A64E-999B-430DCC083F9E}" destId="{EDACA8FA-DA2B-644E-BE9E-92FB3847A43F}" srcOrd="0" destOrd="0" presId="urn:microsoft.com/office/officeart/2005/8/layout/process1"/>
    <dgm:cxn modelId="{216056E3-1151-5B4F-B010-DE46AA23D01B}" type="presOf" srcId="{3568A49E-45C3-C742-AF38-963C2039208A}" destId="{67F10FBD-9F79-6C48-999D-A9A6F31DEDE7}" srcOrd="1" destOrd="0" presId="urn:microsoft.com/office/officeart/2005/8/layout/process1"/>
    <dgm:cxn modelId="{C13181F1-A250-854D-A0C0-4B2126113BA4}" srcId="{42CCB036-41D7-EE46-8F00-F7C18308F411}" destId="{AB2F32AC-1A79-1545-B5F9-4F0F9C6AD76D}" srcOrd="2" destOrd="0" parTransId="{AC584A49-4AC5-564C-8C46-10B063020D79}" sibTransId="{F0B7E38B-6F8D-4C45-8D25-4E6FBD28B335}"/>
    <dgm:cxn modelId="{A189E8F1-E974-A541-9767-739D90D23FE1}" type="presOf" srcId="{42CCB036-41D7-EE46-8F00-F7C18308F411}" destId="{57069B48-CFE5-2F4F-A9CA-21BCDC88EC5D}" srcOrd="0" destOrd="0" presId="urn:microsoft.com/office/officeart/2005/8/layout/process1"/>
    <dgm:cxn modelId="{8CC963F7-EC11-7048-AF65-3C8FD84F815C}" type="presOf" srcId="{3568A49E-45C3-C742-AF38-963C2039208A}" destId="{99CB92FE-9079-EA46-8D25-0FF062159A9D}" srcOrd="0" destOrd="0" presId="urn:microsoft.com/office/officeart/2005/8/layout/process1"/>
    <dgm:cxn modelId="{32D4F030-2E39-F348-BA21-44F09CACFE05}" type="presParOf" srcId="{57069B48-CFE5-2F4F-A9CA-21BCDC88EC5D}" destId="{D52E9B22-330F-4143-A8B2-47AA5FDF2155}" srcOrd="0" destOrd="0" presId="urn:microsoft.com/office/officeart/2005/8/layout/process1"/>
    <dgm:cxn modelId="{E2DB2E68-3096-1B43-81EA-5C95C49DC2A5}" type="presParOf" srcId="{57069B48-CFE5-2F4F-A9CA-21BCDC88EC5D}" destId="{99CB92FE-9079-EA46-8D25-0FF062159A9D}" srcOrd="1" destOrd="0" presId="urn:microsoft.com/office/officeart/2005/8/layout/process1"/>
    <dgm:cxn modelId="{F6F9962E-3AE6-7246-9D83-32A78AB4C559}" type="presParOf" srcId="{99CB92FE-9079-EA46-8D25-0FF062159A9D}" destId="{67F10FBD-9F79-6C48-999D-A9A6F31DEDE7}" srcOrd="0" destOrd="0" presId="urn:microsoft.com/office/officeart/2005/8/layout/process1"/>
    <dgm:cxn modelId="{516658D2-7513-3545-81BB-D843C9DA71B4}" type="presParOf" srcId="{57069B48-CFE5-2F4F-A9CA-21BCDC88EC5D}" destId="{EDACA8FA-DA2B-644E-BE9E-92FB3847A43F}" srcOrd="2" destOrd="0" presId="urn:microsoft.com/office/officeart/2005/8/layout/process1"/>
    <dgm:cxn modelId="{BB41EA10-16A7-2F4E-A561-02F257C23113}" type="presParOf" srcId="{57069B48-CFE5-2F4F-A9CA-21BCDC88EC5D}" destId="{59ABAB1F-C0A1-4E44-A01B-E646A42D27A8}" srcOrd="3" destOrd="0" presId="urn:microsoft.com/office/officeart/2005/8/layout/process1"/>
    <dgm:cxn modelId="{80C36B3D-7EB8-9447-9042-21B2F275F265}" type="presParOf" srcId="{59ABAB1F-C0A1-4E44-A01B-E646A42D27A8}" destId="{18F54475-F2ED-6644-9EBC-491BFBBCEA75}" srcOrd="0" destOrd="0" presId="urn:microsoft.com/office/officeart/2005/8/layout/process1"/>
    <dgm:cxn modelId="{2278CD18-4553-A148-B9CE-16B24AFFA9CF}" type="presParOf" srcId="{57069B48-CFE5-2F4F-A9CA-21BCDC88EC5D}" destId="{12274D14-F1B8-2140-BC3B-1BF09BF94F3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FDEEBA-E24F-BB4E-AF0A-ABB14F446A97}" type="doc">
      <dgm:prSet loTypeId="urn:microsoft.com/office/officeart/2005/8/layout/arrow5" loCatId="" qsTypeId="urn:microsoft.com/office/officeart/2005/8/quickstyle/simple1" qsCatId="simple" csTypeId="urn:microsoft.com/office/officeart/2005/8/colors/accent1_2" csCatId="accent1" phldr="1"/>
      <dgm:spPr/>
      <dgm:t>
        <a:bodyPr/>
        <a:lstStyle/>
        <a:p>
          <a:endParaRPr lang="it-IT"/>
        </a:p>
      </dgm:t>
    </dgm:pt>
    <dgm:pt modelId="{698DAAD7-CC11-4249-896A-391876759B87}">
      <dgm:prSet phldrT="[Testo]"/>
      <dgm:spPr/>
      <dgm:t>
        <a:bodyPr/>
        <a:lstStyle/>
        <a:p>
          <a:r>
            <a:rPr lang="it-IT" dirty="0"/>
            <a:t>Violazione art. 3 </a:t>
          </a:r>
          <a:r>
            <a:rPr lang="it-IT" dirty="0" err="1"/>
            <a:t>Cost</a:t>
          </a:r>
          <a:r>
            <a:rPr lang="it-IT" dirty="0"/>
            <a:t>./dignità/difesa</a:t>
          </a:r>
        </a:p>
      </dgm:t>
    </dgm:pt>
    <dgm:pt modelId="{0F3FB0B0-7622-1441-8AC3-DFAB9BC8C8DC}" type="parTrans" cxnId="{AD890716-E084-C141-BA6A-97556B41041E}">
      <dgm:prSet/>
      <dgm:spPr/>
      <dgm:t>
        <a:bodyPr/>
        <a:lstStyle/>
        <a:p>
          <a:endParaRPr lang="it-IT"/>
        </a:p>
      </dgm:t>
    </dgm:pt>
    <dgm:pt modelId="{3246F361-B2A9-154D-A5DE-6A78F8415DF5}" type="sibTrans" cxnId="{AD890716-E084-C141-BA6A-97556B41041E}">
      <dgm:prSet/>
      <dgm:spPr/>
      <dgm:t>
        <a:bodyPr/>
        <a:lstStyle/>
        <a:p>
          <a:endParaRPr lang="it-IT"/>
        </a:p>
      </dgm:t>
    </dgm:pt>
    <dgm:pt modelId="{A30F40F9-2889-1A44-807B-5187687C13C7}">
      <dgm:prSet phldrT="[Testo]" custT="1"/>
      <dgm:spPr>
        <a:solidFill>
          <a:srgbClr val="00B050"/>
        </a:solidFill>
      </dgm:spPr>
      <dgm:t>
        <a:bodyPr/>
        <a:lstStyle/>
        <a:p>
          <a:r>
            <a:rPr lang="it-IT" sz="2400" dirty="0"/>
            <a:t>Matrimonio valido-invalido= </a:t>
          </a:r>
          <a:r>
            <a:rPr lang="it-IT" sz="2400" b="1" dirty="0"/>
            <a:t>claudicante</a:t>
          </a:r>
          <a:r>
            <a:rPr lang="it-IT" sz="2400" dirty="0"/>
            <a:t>/</a:t>
          </a:r>
          <a:r>
            <a:rPr lang="it-IT" sz="2400" b="1" dirty="0"/>
            <a:t>status incerto</a:t>
          </a:r>
        </a:p>
      </dgm:t>
    </dgm:pt>
    <dgm:pt modelId="{A040A424-BEF1-694C-A8A8-923AB027D0FB}" type="parTrans" cxnId="{FD536840-784F-7041-B3EF-F99F657F2105}">
      <dgm:prSet/>
      <dgm:spPr/>
      <dgm:t>
        <a:bodyPr/>
        <a:lstStyle/>
        <a:p>
          <a:endParaRPr lang="it-IT"/>
        </a:p>
      </dgm:t>
    </dgm:pt>
    <dgm:pt modelId="{EBC13C18-1D8C-454E-AB14-E33AE3E7E9C5}" type="sibTrans" cxnId="{FD536840-784F-7041-B3EF-F99F657F2105}">
      <dgm:prSet/>
      <dgm:spPr/>
      <dgm:t>
        <a:bodyPr/>
        <a:lstStyle/>
        <a:p>
          <a:endParaRPr lang="it-IT"/>
        </a:p>
      </dgm:t>
    </dgm:pt>
    <dgm:pt modelId="{BA73EB1F-4495-5948-896A-4049C182271A}" type="pres">
      <dgm:prSet presAssocID="{8CFDEEBA-E24F-BB4E-AF0A-ABB14F446A97}" presName="diagram" presStyleCnt="0">
        <dgm:presLayoutVars>
          <dgm:dir/>
          <dgm:resizeHandles val="exact"/>
        </dgm:presLayoutVars>
      </dgm:prSet>
      <dgm:spPr/>
    </dgm:pt>
    <dgm:pt modelId="{8D2055EB-C053-2E4F-B3CF-AFAD8A34B282}" type="pres">
      <dgm:prSet presAssocID="{698DAAD7-CC11-4249-896A-391876759B87}" presName="arrow" presStyleLbl="node1" presStyleIdx="0" presStyleCnt="2">
        <dgm:presLayoutVars>
          <dgm:bulletEnabled val="1"/>
        </dgm:presLayoutVars>
      </dgm:prSet>
      <dgm:spPr/>
    </dgm:pt>
    <dgm:pt modelId="{A9A79B11-A523-5346-AE7D-F2C9651D73DD}" type="pres">
      <dgm:prSet presAssocID="{A30F40F9-2889-1A44-807B-5187687C13C7}" presName="arrow" presStyleLbl="node1" presStyleIdx="1" presStyleCnt="2">
        <dgm:presLayoutVars>
          <dgm:bulletEnabled val="1"/>
        </dgm:presLayoutVars>
      </dgm:prSet>
      <dgm:spPr/>
    </dgm:pt>
  </dgm:ptLst>
  <dgm:cxnLst>
    <dgm:cxn modelId="{AD890716-E084-C141-BA6A-97556B41041E}" srcId="{8CFDEEBA-E24F-BB4E-AF0A-ABB14F446A97}" destId="{698DAAD7-CC11-4249-896A-391876759B87}" srcOrd="0" destOrd="0" parTransId="{0F3FB0B0-7622-1441-8AC3-DFAB9BC8C8DC}" sibTransId="{3246F361-B2A9-154D-A5DE-6A78F8415DF5}"/>
    <dgm:cxn modelId="{486DF417-298C-A243-9ADF-B7819C15B83C}" type="presOf" srcId="{A30F40F9-2889-1A44-807B-5187687C13C7}" destId="{A9A79B11-A523-5346-AE7D-F2C9651D73DD}" srcOrd="0" destOrd="0" presId="urn:microsoft.com/office/officeart/2005/8/layout/arrow5"/>
    <dgm:cxn modelId="{FD536840-784F-7041-B3EF-F99F657F2105}" srcId="{8CFDEEBA-E24F-BB4E-AF0A-ABB14F446A97}" destId="{A30F40F9-2889-1A44-807B-5187687C13C7}" srcOrd="1" destOrd="0" parTransId="{A040A424-BEF1-694C-A8A8-923AB027D0FB}" sibTransId="{EBC13C18-1D8C-454E-AB14-E33AE3E7E9C5}"/>
    <dgm:cxn modelId="{D7EFD04E-8284-A942-8DAA-AF8621D04FE7}" type="presOf" srcId="{698DAAD7-CC11-4249-896A-391876759B87}" destId="{8D2055EB-C053-2E4F-B3CF-AFAD8A34B282}" srcOrd="0" destOrd="0" presId="urn:microsoft.com/office/officeart/2005/8/layout/arrow5"/>
    <dgm:cxn modelId="{9D8399D9-02BE-A940-81B2-D9CC3313A44C}" type="presOf" srcId="{8CFDEEBA-E24F-BB4E-AF0A-ABB14F446A97}" destId="{BA73EB1F-4495-5948-896A-4049C182271A}" srcOrd="0" destOrd="0" presId="urn:microsoft.com/office/officeart/2005/8/layout/arrow5"/>
    <dgm:cxn modelId="{E607B9DF-49C6-1B41-9604-D31B4FA7BD3D}" type="presParOf" srcId="{BA73EB1F-4495-5948-896A-4049C182271A}" destId="{8D2055EB-C053-2E4F-B3CF-AFAD8A34B282}" srcOrd="0" destOrd="0" presId="urn:microsoft.com/office/officeart/2005/8/layout/arrow5"/>
    <dgm:cxn modelId="{8E157BF1-FD93-5144-8FDD-26EC76A2848A}" type="presParOf" srcId="{BA73EB1F-4495-5948-896A-4049C182271A}" destId="{A9A79B11-A523-5346-AE7D-F2C9651D73DD}"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ECA4C0-0BED-FC44-A32E-583B661D44CA}"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it-IT"/>
        </a:p>
      </dgm:t>
    </dgm:pt>
    <dgm:pt modelId="{52201738-C22C-474E-8056-05E697A35F43}">
      <dgm:prSet custT="1"/>
      <dgm:spPr>
        <a:solidFill>
          <a:srgbClr val="FF0000">
            <a:alpha val="90000"/>
          </a:srgbClr>
        </a:solidFill>
      </dgm:spPr>
      <dgm:t>
        <a:bodyPr/>
        <a:lstStyle/>
        <a:p>
          <a:r>
            <a:rPr lang="it-IT" sz="1800" dirty="0"/>
            <a:t>FATTISPECIE</a:t>
          </a:r>
        </a:p>
      </dgm:t>
    </dgm:pt>
    <dgm:pt modelId="{12BC1782-B8FB-4F49-983B-F8CF7187FE9B}" type="parTrans" cxnId="{47EC9F10-B7E5-A24B-903C-F0190A79E552}">
      <dgm:prSet/>
      <dgm:spPr/>
      <dgm:t>
        <a:bodyPr/>
        <a:lstStyle/>
        <a:p>
          <a:endParaRPr lang="it-IT"/>
        </a:p>
      </dgm:t>
    </dgm:pt>
    <dgm:pt modelId="{58473EA2-199F-0545-9BC9-15830034B712}" type="sibTrans" cxnId="{47EC9F10-B7E5-A24B-903C-F0190A79E552}">
      <dgm:prSet/>
      <dgm:spPr/>
      <dgm:t>
        <a:bodyPr/>
        <a:lstStyle/>
        <a:p>
          <a:endParaRPr lang="it-IT"/>
        </a:p>
      </dgm:t>
    </dgm:pt>
    <dgm:pt modelId="{1271611C-82A6-1846-84E7-82A218271EA5}">
      <dgm:prSet custT="1"/>
      <dgm:spPr>
        <a:solidFill>
          <a:srgbClr val="00B050">
            <a:alpha val="90000"/>
          </a:srgbClr>
        </a:solidFill>
      </dgm:spPr>
      <dgm:t>
        <a:bodyPr/>
        <a:lstStyle/>
        <a:p>
          <a:r>
            <a:rPr lang="it-IT" sz="1800" dirty="0"/>
            <a:t>CRITERIO DI COLLEGAMENTO</a:t>
          </a:r>
        </a:p>
      </dgm:t>
    </dgm:pt>
    <dgm:pt modelId="{A07FE607-817C-7348-8224-9E42CD94358C}" type="parTrans" cxnId="{8815FEA3-1C2D-4D40-9FBB-833AE6A036E6}">
      <dgm:prSet/>
      <dgm:spPr/>
      <dgm:t>
        <a:bodyPr/>
        <a:lstStyle/>
        <a:p>
          <a:endParaRPr lang="it-IT"/>
        </a:p>
      </dgm:t>
    </dgm:pt>
    <dgm:pt modelId="{385AFD67-6111-7846-9A0A-B6A44221EA08}" type="sibTrans" cxnId="{8815FEA3-1C2D-4D40-9FBB-833AE6A036E6}">
      <dgm:prSet/>
      <dgm:spPr/>
      <dgm:t>
        <a:bodyPr/>
        <a:lstStyle/>
        <a:p>
          <a:endParaRPr lang="it-IT"/>
        </a:p>
      </dgm:t>
    </dgm:pt>
    <dgm:pt modelId="{A2036A0E-BB58-844B-AC12-935CEC15223B}">
      <dgm:prSet custT="1"/>
      <dgm:spPr>
        <a:solidFill>
          <a:schemeClr val="accent1">
            <a:lumMod val="60000"/>
            <a:lumOff val="40000"/>
            <a:alpha val="90000"/>
          </a:schemeClr>
        </a:solidFill>
      </dgm:spPr>
      <dgm:t>
        <a:bodyPr/>
        <a:lstStyle/>
        <a:p>
          <a:r>
            <a:rPr lang="it-IT" sz="1800" dirty="0"/>
            <a:t>INTERPRETAZIONE/QUALIFICAZIONE</a:t>
          </a:r>
        </a:p>
      </dgm:t>
    </dgm:pt>
    <dgm:pt modelId="{ABA82346-6F65-314B-B90C-8FB12DC7AEFE}" type="parTrans" cxnId="{809D2430-6F91-9143-AD42-E47BBF42A066}">
      <dgm:prSet/>
      <dgm:spPr/>
      <dgm:t>
        <a:bodyPr/>
        <a:lstStyle/>
        <a:p>
          <a:endParaRPr lang="it-IT"/>
        </a:p>
      </dgm:t>
    </dgm:pt>
    <dgm:pt modelId="{96202C82-4E7C-6A42-8B7C-1371C8EEE867}" type="sibTrans" cxnId="{809D2430-6F91-9143-AD42-E47BBF42A066}">
      <dgm:prSet/>
      <dgm:spPr/>
      <dgm:t>
        <a:bodyPr/>
        <a:lstStyle/>
        <a:p>
          <a:endParaRPr lang="it-IT"/>
        </a:p>
      </dgm:t>
    </dgm:pt>
    <dgm:pt modelId="{7F6B941E-0F13-1142-ADE1-CC89991AC775}">
      <dgm:prSet custT="1"/>
      <dgm:spPr>
        <a:solidFill>
          <a:schemeClr val="bg2">
            <a:alpha val="90000"/>
          </a:schemeClr>
        </a:solidFill>
      </dgm:spPr>
      <dgm:t>
        <a:bodyPr/>
        <a:lstStyle/>
        <a:p>
          <a:r>
            <a:rPr lang="it-IT" sz="1800" dirty="0"/>
            <a:t>QUESTIONE PRELIMINARE</a:t>
          </a:r>
        </a:p>
      </dgm:t>
    </dgm:pt>
    <dgm:pt modelId="{E0124855-C140-B140-9000-BC42A6414911}" type="parTrans" cxnId="{27221AA4-B6EF-904C-B43B-E347C844766B}">
      <dgm:prSet/>
      <dgm:spPr/>
      <dgm:t>
        <a:bodyPr/>
        <a:lstStyle/>
        <a:p>
          <a:endParaRPr lang="it-IT"/>
        </a:p>
      </dgm:t>
    </dgm:pt>
    <dgm:pt modelId="{E8B82453-5BE5-4344-B477-4D32704BB115}" type="sibTrans" cxnId="{27221AA4-B6EF-904C-B43B-E347C844766B}">
      <dgm:prSet/>
      <dgm:spPr/>
      <dgm:t>
        <a:bodyPr/>
        <a:lstStyle/>
        <a:p>
          <a:endParaRPr lang="it-IT"/>
        </a:p>
      </dgm:t>
    </dgm:pt>
    <dgm:pt modelId="{167AF4FF-761E-274E-92C0-C1050CA40498}">
      <dgm:prSet custT="1"/>
      <dgm:spPr/>
      <dgm:t>
        <a:bodyPr/>
        <a:lstStyle/>
        <a:p>
          <a:r>
            <a:rPr lang="it-IT" sz="1800" dirty="0"/>
            <a:t>CONSEGUENZA</a:t>
          </a:r>
        </a:p>
      </dgm:t>
    </dgm:pt>
    <dgm:pt modelId="{9819DA0F-A031-EF41-89E5-DAED5824EE88}" type="parTrans" cxnId="{6517A4F9-2F49-6F49-9376-334BCBB52977}">
      <dgm:prSet/>
      <dgm:spPr/>
      <dgm:t>
        <a:bodyPr/>
        <a:lstStyle/>
        <a:p>
          <a:endParaRPr lang="it-IT"/>
        </a:p>
      </dgm:t>
    </dgm:pt>
    <dgm:pt modelId="{F327A388-7ADE-E644-AE35-3F540FE5AFD6}" type="sibTrans" cxnId="{6517A4F9-2F49-6F49-9376-334BCBB52977}">
      <dgm:prSet/>
      <dgm:spPr/>
      <dgm:t>
        <a:bodyPr/>
        <a:lstStyle/>
        <a:p>
          <a:endParaRPr lang="it-IT"/>
        </a:p>
      </dgm:t>
    </dgm:pt>
    <dgm:pt modelId="{5860189F-17E4-AA4C-BBDB-93D0A9093C2D}">
      <dgm:prSet custT="1"/>
      <dgm:spPr>
        <a:solidFill>
          <a:srgbClr val="00F973">
            <a:alpha val="90000"/>
          </a:srgbClr>
        </a:solidFill>
      </dgm:spPr>
      <dgm:t>
        <a:bodyPr/>
        <a:lstStyle/>
        <a:p>
          <a:r>
            <a:rPr lang="it-IT" sz="1800" dirty="0"/>
            <a:t>RICHIAMO ORDINAMENTO GLOBALE</a:t>
          </a:r>
        </a:p>
      </dgm:t>
    </dgm:pt>
    <dgm:pt modelId="{D1DE947F-7F20-A942-9B4E-2824CACCBEE5}" type="parTrans" cxnId="{42EAE75E-B51C-E645-B895-80E902ABE0F6}">
      <dgm:prSet/>
      <dgm:spPr/>
      <dgm:t>
        <a:bodyPr/>
        <a:lstStyle/>
        <a:p>
          <a:endParaRPr lang="it-IT"/>
        </a:p>
      </dgm:t>
    </dgm:pt>
    <dgm:pt modelId="{0996EB8E-A740-7C43-BB5C-655231973F1F}" type="sibTrans" cxnId="{42EAE75E-B51C-E645-B895-80E902ABE0F6}">
      <dgm:prSet/>
      <dgm:spPr/>
      <dgm:t>
        <a:bodyPr/>
        <a:lstStyle/>
        <a:p>
          <a:endParaRPr lang="it-IT"/>
        </a:p>
      </dgm:t>
    </dgm:pt>
    <dgm:pt modelId="{B4E978CE-E1B6-D54A-BBDF-D9A7714F42CD}">
      <dgm:prSet custT="1"/>
      <dgm:spPr>
        <a:solidFill>
          <a:srgbClr val="FFFF00">
            <a:alpha val="90000"/>
          </a:srgbClr>
        </a:solidFill>
      </dgm:spPr>
      <dgm:t>
        <a:bodyPr/>
        <a:lstStyle/>
        <a:p>
          <a:r>
            <a:rPr lang="it-IT" sz="1800" dirty="0"/>
            <a:t>RECIPROCITA'</a:t>
          </a:r>
        </a:p>
      </dgm:t>
    </dgm:pt>
    <dgm:pt modelId="{1EF31C09-61D5-974E-9373-E800A8A4620D}" type="parTrans" cxnId="{CE31EB80-3083-284E-8BE0-E37FBDA7AA43}">
      <dgm:prSet/>
      <dgm:spPr/>
      <dgm:t>
        <a:bodyPr/>
        <a:lstStyle/>
        <a:p>
          <a:endParaRPr lang="it-IT"/>
        </a:p>
      </dgm:t>
    </dgm:pt>
    <dgm:pt modelId="{B0A4F4E0-46B9-FF44-84C3-0B583CDBFEC0}" type="sibTrans" cxnId="{CE31EB80-3083-284E-8BE0-E37FBDA7AA43}">
      <dgm:prSet/>
      <dgm:spPr/>
      <dgm:t>
        <a:bodyPr/>
        <a:lstStyle/>
        <a:p>
          <a:endParaRPr lang="it-IT"/>
        </a:p>
      </dgm:t>
    </dgm:pt>
    <dgm:pt modelId="{1BC9D3F7-D99C-E346-B8DE-0D5C45B61CEA}">
      <dgm:prSet custT="1"/>
      <dgm:spPr>
        <a:solidFill>
          <a:schemeClr val="accent4">
            <a:alpha val="90000"/>
          </a:schemeClr>
        </a:solidFill>
      </dgm:spPr>
      <dgm:t>
        <a:bodyPr/>
        <a:lstStyle/>
        <a:p>
          <a:r>
            <a:rPr lang="it-IT" sz="1800" dirty="0"/>
            <a:t>ORDINAMENTO PLURILEGISLATIVO</a:t>
          </a:r>
        </a:p>
      </dgm:t>
    </dgm:pt>
    <dgm:pt modelId="{500B6621-9DC7-5147-B8D6-DDF7C1B46B62}" type="parTrans" cxnId="{35D20146-5EA4-B844-A2AD-01157770300B}">
      <dgm:prSet/>
      <dgm:spPr/>
      <dgm:t>
        <a:bodyPr/>
        <a:lstStyle/>
        <a:p>
          <a:endParaRPr lang="it-IT"/>
        </a:p>
      </dgm:t>
    </dgm:pt>
    <dgm:pt modelId="{DCB27B79-A277-7641-980E-59E8CB742392}" type="sibTrans" cxnId="{35D20146-5EA4-B844-A2AD-01157770300B}">
      <dgm:prSet/>
      <dgm:spPr/>
      <dgm:t>
        <a:bodyPr/>
        <a:lstStyle/>
        <a:p>
          <a:endParaRPr lang="it-IT"/>
        </a:p>
      </dgm:t>
    </dgm:pt>
    <dgm:pt modelId="{89272059-F95C-0644-9946-C4978703E765}">
      <dgm:prSet custT="1"/>
      <dgm:spPr>
        <a:solidFill>
          <a:srgbClr val="00B0F0">
            <a:alpha val="90000"/>
          </a:srgbClr>
        </a:solidFill>
      </dgm:spPr>
      <dgm:t>
        <a:bodyPr/>
        <a:lstStyle/>
        <a:p>
          <a:r>
            <a:rPr lang="it-IT" sz="1800" dirty="0"/>
            <a:t>RINVIO </a:t>
          </a:r>
        </a:p>
      </dgm:t>
    </dgm:pt>
    <dgm:pt modelId="{B156D060-BFE8-3F40-9C5D-C71222907814}" type="parTrans" cxnId="{28D7335E-F7F7-444F-A921-8F380815E553}">
      <dgm:prSet/>
      <dgm:spPr/>
      <dgm:t>
        <a:bodyPr/>
        <a:lstStyle/>
        <a:p>
          <a:endParaRPr lang="it-IT"/>
        </a:p>
      </dgm:t>
    </dgm:pt>
    <dgm:pt modelId="{4050284A-F723-4340-818D-0F5F8D661263}" type="sibTrans" cxnId="{28D7335E-F7F7-444F-A921-8F380815E553}">
      <dgm:prSet/>
      <dgm:spPr/>
      <dgm:t>
        <a:bodyPr/>
        <a:lstStyle/>
        <a:p>
          <a:endParaRPr lang="it-IT"/>
        </a:p>
      </dgm:t>
    </dgm:pt>
    <dgm:pt modelId="{217CCFBB-7C60-334D-990E-A86DB4BEEE58}">
      <dgm:prSet custT="1"/>
      <dgm:spPr>
        <a:solidFill>
          <a:srgbClr val="92D050">
            <a:alpha val="90000"/>
          </a:srgbClr>
        </a:solidFill>
      </dgm:spPr>
      <dgm:t>
        <a:bodyPr/>
        <a:lstStyle/>
        <a:p>
          <a:r>
            <a:rPr lang="it-IT" sz="1800" dirty="0"/>
            <a:t>ORDINE PUBBLICO</a:t>
          </a:r>
        </a:p>
      </dgm:t>
    </dgm:pt>
    <dgm:pt modelId="{986832F5-59BE-9049-8D16-4FE49D3E8B83}" type="parTrans" cxnId="{A81D7E0B-7A5B-8242-949D-3844F0298551}">
      <dgm:prSet/>
      <dgm:spPr/>
      <dgm:t>
        <a:bodyPr/>
        <a:lstStyle/>
        <a:p>
          <a:endParaRPr lang="it-IT"/>
        </a:p>
      </dgm:t>
    </dgm:pt>
    <dgm:pt modelId="{A6C6E5B2-63EE-DD48-AACC-8E30038C7AE0}" type="sibTrans" cxnId="{A81D7E0B-7A5B-8242-949D-3844F0298551}">
      <dgm:prSet/>
      <dgm:spPr/>
      <dgm:t>
        <a:bodyPr/>
        <a:lstStyle/>
        <a:p>
          <a:endParaRPr lang="it-IT"/>
        </a:p>
      </dgm:t>
    </dgm:pt>
    <dgm:pt modelId="{CEBDBC1D-B171-A348-91B3-7B12BDAA7693}">
      <dgm:prSet custT="1"/>
      <dgm:spPr>
        <a:solidFill>
          <a:srgbClr val="FF0000">
            <a:alpha val="90000"/>
          </a:srgbClr>
        </a:solidFill>
      </dgm:spPr>
      <dgm:t>
        <a:bodyPr/>
        <a:lstStyle/>
        <a:p>
          <a:r>
            <a:rPr lang="it-IT" sz="1800" dirty="0"/>
            <a:t>NORME APPL. NECESSARIA</a:t>
          </a:r>
        </a:p>
      </dgm:t>
    </dgm:pt>
    <dgm:pt modelId="{FC0B7BFA-EA0E-E74F-8EF9-D17F5E98FC3D}" type="parTrans" cxnId="{DFCD0181-9E15-824E-BFD9-0233CD72379C}">
      <dgm:prSet/>
      <dgm:spPr/>
      <dgm:t>
        <a:bodyPr/>
        <a:lstStyle/>
        <a:p>
          <a:endParaRPr lang="it-IT"/>
        </a:p>
      </dgm:t>
    </dgm:pt>
    <dgm:pt modelId="{0DC3BA30-8CA5-4F44-9E2E-FE588EAF26F3}" type="sibTrans" cxnId="{DFCD0181-9E15-824E-BFD9-0233CD72379C}">
      <dgm:prSet/>
      <dgm:spPr/>
      <dgm:t>
        <a:bodyPr/>
        <a:lstStyle/>
        <a:p>
          <a:endParaRPr lang="it-IT"/>
        </a:p>
      </dgm:t>
    </dgm:pt>
    <dgm:pt modelId="{6667980C-4A89-6340-AA1B-958B22A10A60}" type="pres">
      <dgm:prSet presAssocID="{6DECA4C0-0BED-FC44-A32E-583B661D44CA}" presName="diagram" presStyleCnt="0">
        <dgm:presLayoutVars>
          <dgm:chPref val="1"/>
          <dgm:dir/>
          <dgm:animOne val="branch"/>
          <dgm:animLvl val="lvl"/>
          <dgm:resizeHandles/>
        </dgm:presLayoutVars>
      </dgm:prSet>
      <dgm:spPr/>
    </dgm:pt>
    <dgm:pt modelId="{85FE1D41-63C8-8746-8B62-B4A7C4393651}" type="pres">
      <dgm:prSet presAssocID="{52201738-C22C-474E-8056-05E697A35F43}" presName="root" presStyleCnt="0"/>
      <dgm:spPr/>
    </dgm:pt>
    <dgm:pt modelId="{498992A8-F992-CC46-A2CA-CF353A188A2D}" type="pres">
      <dgm:prSet presAssocID="{52201738-C22C-474E-8056-05E697A35F43}" presName="rootComposite" presStyleCnt="0"/>
      <dgm:spPr/>
    </dgm:pt>
    <dgm:pt modelId="{4822BABF-074C-1649-8D22-C0E25CFA11F4}" type="pres">
      <dgm:prSet presAssocID="{52201738-C22C-474E-8056-05E697A35F43}" presName="rootText" presStyleLbl="node1" presStyleIdx="0" presStyleCnt="2" custScaleX="138058" custScaleY="100825"/>
      <dgm:spPr/>
    </dgm:pt>
    <dgm:pt modelId="{93AFB480-8F09-FC43-995A-5D5E76E22B0D}" type="pres">
      <dgm:prSet presAssocID="{52201738-C22C-474E-8056-05E697A35F43}" presName="rootConnector" presStyleLbl="node1" presStyleIdx="0" presStyleCnt="2"/>
      <dgm:spPr/>
    </dgm:pt>
    <dgm:pt modelId="{635DF56F-6743-7548-B25B-5BD0834361AB}" type="pres">
      <dgm:prSet presAssocID="{52201738-C22C-474E-8056-05E697A35F43}" presName="childShape" presStyleCnt="0"/>
      <dgm:spPr/>
    </dgm:pt>
    <dgm:pt modelId="{EE86685D-E24E-C942-ABC2-EA5457E6F84C}" type="pres">
      <dgm:prSet presAssocID="{A07FE607-817C-7348-8224-9E42CD94358C}" presName="Name13" presStyleLbl="parChTrans1D2" presStyleIdx="0" presStyleCnt="9"/>
      <dgm:spPr/>
    </dgm:pt>
    <dgm:pt modelId="{C4207402-D31A-B24E-AA69-6F6F609CB6B5}" type="pres">
      <dgm:prSet presAssocID="{1271611C-82A6-1846-84E7-82A218271EA5}" presName="childText" presStyleLbl="bgAcc1" presStyleIdx="0" presStyleCnt="9" custScaleX="152367" custScaleY="182392">
        <dgm:presLayoutVars>
          <dgm:bulletEnabled val="1"/>
        </dgm:presLayoutVars>
      </dgm:prSet>
      <dgm:spPr/>
    </dgm:pt>
    <dgm:pt modelId="{E565C5BC-A98C-BD42-A332-51EA4DDC8E02}" type="pres">
      <dgm:prSet presAssocID="{ABA82346-6F65-314B-B90C-8FB12DC7AEFE}" presName="Name13" presStyleLbl="parChTrans1D2" presStyleIdx="1" presStyleCnt="9"/>
      <dgm:spPr/>
    </dgm:pt>
    <dgm:pt modelId="{CFF2743D-6CDF-3B48-9ED8-8ECF0B1324C9}" type="pres">
      <dgm:prSet presAssocID="{A2036A0E-BB58-844B-AC12-935CEC15223B}" presName="childText" presStyleLbl="bgAcc1" presStyleIdx="1" presStyleCnt="9" custScaleX="209892" custScaleY="195956">
        <dgm:presLayoutVars>
          <dgm:bulletEnabled val="1"/>
        </dgm:presLayoutVars>
      </dgm:prSet>
      <dgm:spPr/>
    </dgm:pt>
    <dgm:pt modelId="{DB8A8AEA-9BBD-C14B-B876-2B69214D6426}" type="pres">
      <dgm:prSet presAssocID="{E0124855-C140-B140-9000-BC42A6414911}" presName="Name13" presStyleLbl="parChTrans1D2" presStyleIdx="2" presStyleCnt="9"/>
      <dgm:spPr/>
    </dgm:pt>
    <dgm:pt modelId="{EA674D17-6862-BF4F-9708-5B66E4153F64}" type="pres">
      <dgm:prSet presAssocID="{7F6B941E-0F13-1142-ADE1-CC89991AC775}" presName="childText" presStyleLbl="bgAcc1" presStyleIdx="2" presStyleCnt="9" custScaleX="207360" custScaleY="127208">
        <dgm:presLayoutVars>
          <dgm:bulletEnabled val="1"/>
        </dgm:presLayoutVars>
      </dgm:prSet>
      <dgm:spPr/>
    </dgm:pt>
    <dgm:pt modelId="{D7941D75-A87A-7546-A305-BBC4575D88FB}" type="pres">
      <dgm:prSet presAssocID="{167AF4FF-761E-274E-92C0-C1050CA40498}" presName="root" presStyleCnt="0"/>
      <dgm:spPr/>
    </dgm:pt>
    <dgm:pt modelId="{B806FF77-98A5-AD48-8CF4-368B52DA2451}" type="pres">
      <dgm:prSet presAssocID="{167AF4FF-761E-274E-92C0-C1050CA40498}" presName="rootComposite" presStyleCnt="0"/>
      <dgm:spPr/>
    </dgm:pt>
    <dgm:pt modelId="{107D4407-E32A-0447-B5B2-103043BB30CF}" type="pres">
      <dgm:prSet presAssocID="{167AF4FF-761E-274E-92C0-C1050CA40498}" presName="rootText" presStyleLbl="node1" presStyleIdx="1" presStyleCnt="2" custScaleX="173072" custScaleY="102349"/>
      <dgm:spPr/>
    </dgm:pt>
    <dgm:pt modelId="{15587D67-7B88-4C43-A699-725288D16BAC}" type="pres">
      <dgm:prSet presAssocID="{167AF4FF-761E-274E-92C0-C1050CA40498}" presName="rootConnector" presStyleLbl="node1" presStyleIdx="1" presStyleCnt="2"/>
      <dgm:spPr/>
    </dgm:pt>
    <dgm:pt modelId="{6FAD7AE5-E8FA-A748-B28C-9DF87FAFDC3C}" type="pres">
      <dgm:prSet presAssocID="{167AF4FF-761E-274E-92C0-C1050CA40498}" presName="childShape" presStyleCnt="0"/>
      <dgm:spPr/>
    </dgm:pt>
    <dgm:pt modelId="{B6B45B6C-1E87-EB4B-849A-DE24DAA2B6EA}" type="pres">
      <dgm:prSet presAssocID="{D1DE947F-7F20-A942-9B4E-2824CACCBEE5}" presName="Name13" presStyleLbl="parChTrans1D2" presStyleIdx="3" presStyleCnt="9"/>
      <dgm:spPr/>
    </dgm:pt>
    <dgm:pt modelId="{41927635-F76D-864F-A294-378CB3479981}" type="pres">
      <dgm:prSet presAssocID="{5860189F-17E4-AA4C-BBDB-93D0A9093C2D}" presName="childText" presStyleLbl="bgAcc1" presStyleIdx="3" presStyleCnt="9" custScaleX="258597" custScaleY="133019">
        <dgm:presLayoutVars>
          <dgm:bulletEnabled val="1"/>
        </dgm:presLayoutVars>
      </dgm:prSet>
      <dgm:spPr/>
    </dgm:pt>
    <dgm:pt modelId="{A79F2180-D699-9849-9682-BB31D78A452A}" type="pres">
      <dgm:prSet presAssocID="{1EF31C09-61D5-974E-9373-E800A8A4620D}" presName="Name13" presStyleLbl="parChTrans1D2" presStyleIdx="4" presStyleCnt="9"/>
      <dgm:spPr/>
    </dgm:pt>
    <dgm:pt modelId="{923983CC-747D-EC41-8187-E4E15455F496}" type="pres">
      <dgm:prSet presAssocID="{B4E978CE-E1B6-D54A-BBDF-D9A7714F42CD}" presName="childText" presStyleLbl="bgAcc1" presStyleIdx="4" presStyleCnt="9" custScaleX="230982" custScaleY="93769">
        <dgm:presLayoutVars>
          <dgm:bulletEnabled val="1"/>
        </dgm:presLayoutVars>
      </dgm:prSet>
      <dgm:spPr/>
    </dgm:pt>
    <dgm:pt modelId="{8EDB7D86-823B-5741-93AF-4CE0B841B083}" type="pres">
      <dgm:prSet presAssocID="{500B6621-9DC7-5147-B8D6-DDF7C1B46B62}" presName="Name13" presStyleLbl="parChTrans1D2" presStyleIdx="5" presStyleCnt="9"/>
      <dgm:spPr/>
    </dgm:pt>
    <dgm:pt modelId="{E0E53B3A-F756-B641-926F-787FA3D4DB0C}" type="pres">
      <dgm:prSet presAssocID="{1BC9D3F7-D99C-E346-B8DE-0D5C45B61CEA}" presName="childText" presStyleLbl="bgAcc1" presStyleIdx="5" presStyleCnt="9" custScaleX="318847" custScaleY="142415" custLinFactNeighborX="3907" custLinFactNeighborY="-11197">
        <dgm:presLayoutVars>
          <dgm:bulletEnabled val="1"/>
        </dgm:presLayoutVars>
      </dgm:prSet>
      <dgm:spPr/>
    </dgm:pt>
    <dgm:pt modelId="{64ECE34D-D0EE-7540-85B5-6354712F7E30}" type="pres">
      <dgm:prSet presAssocID="{B156D060-BFE8-3F40-9C5D-C71222907814}" presName="Name13" presStyleLbl="parChTrans1D2" presStyleIdx="6" presStyleCnt="9"/>
      <dgm:spPr/>
    </dgm:pt>
    <dgm:pt modelId="{566C2135-9616-0B46-AE2A-6A293D0E939E}" type="pres">
      <dgm:prSet presAssocID="{89272059-F95C-0644-9946-C4978703E765}" presName="childText" presStyleLbl="bgAcc1" presStyleIdx="6" presStyleCnt="9" custScaleX="182075" custScaleY="88233">
        <dgm:presLayoutVars>
          <dgm:bulletEnabled val="1"/>
        </dgm:presLayoutVars>
      </dgm:prSet>
      <dgm:spPr/>
    </dgm:pt>
    <dgm:pt modelId="{2238643D-D2EF-9348-9C7F-4C66C5F593E1}" type="pres">
      <dgm:prSet presAssocID="{986832F5-59BE-9049-8D16-4FE49D3E8B83}" presName="Name13" presStyleLbl="parChTrans1D2" presStyleIdx="7" presStyleCnt="9"/>
      <dgm:spPr/>
    </dgm:pt>
    <dgm:pt modelId="{906DE8D2-F136-C244-9F57-AB1775B13067}" type="pres">
      <dgm:prSet presAssocID="{217CCFBB-7C60-334D-990E-A86DB4BEEE58}" presName="childText" presStyleLbl="bgAcc1" presStyleIdx="7" presStyleCnt="9" custScaleX="214159" custScaleY="96063">
        <dgm:presLayoutVars>
          <dgm:bulletEnabled val="1"/>
        </dgm:presLayoutVars>
      </dgm:prSet>
      <dgm:spPr/>
    </dgm:pt>
    <dgm:pt modelId="{D702CCBA-B163-7443-85A5-015CA410350C}" type="pres">
      <dgm:prSet presAssocID="{FC0B7BFA-EA0E-E74F-8EF9-D17F5E98FC3D}" presName="Name13" presStyleLbl="parChTrans1D2" presStyleIdx="8" presStyleCnt="9"/>
      <dgm:spPr/>
    </dgm:pt>
    <dgm:pt modelId="{4C92D2F9-9613-3F4B-9B02-75B3BFDAD274}" type="pres">
      <dgm:prSet presAssocID="{CEBDBC1D-B171-A348-91B3-7B12BDAA7693}" presName="childText" presStyleLbl="bgAcc1" presStyleIdx="8" presStyleCnt="9" custScaleX="264557" custScaleY="95593">
        <dgm:presLayoutVars>
          <dgm:bulletEnabled val="1"/>
        </dgm:presLayoutVars>
      </dgm:prSet>
      <dgm:spPr/>
    </dgm:pt>
  </dgm:ptLst>
  <dgm:cxnLst>
    <dgm:cxn modelId="{A81D7E0B-7A5B-8242-949D-3844F0298551}" srcId="{167AF4FF-761E-274E-92C0-C1050CA40498}" destId="{217CCFBB-7C60-334D-990E-A86DB4BEEE58}" srcOrd="4" destOrd="0" parTransId="{986832F5-59BE-9049-8D16-4FE49D3E8B83}" sibTransId="{A6C6E5B2-63EE-DD48-AACC-8E30038C7AE0}"/>
    <dgm:cxn modelId="{47EC9F10-B7E5-A24B-903C-F0190A79E552}" srcId="{6DECA4C0-0BED-FC44-A32E-583B661D44CA}" destId="{52201738-C22C-474E-8056-05E697A35F43}" srcOrd="0" destOrd="0" parTransId="{12BC1782-B8FB-4F49-983B-F8CF7187FE9B}" sibTransId="{58473EA2-199F-0545-9BC9-15830034B712}"/>
    <dgm:cxn modelId="{AA6B1E13-4BED-4B41-8F08-76BE8F3669DC}" type="presOf" srcId="{7F6B941E-0F13-1142-ADE1-CC89991AC775}" destId="{EA674D17-6862-BF4F-9708-5B66E4153F64}" srcOrd="0" destOrd="0" presId="urn:microsoft.com/office/officeart/2005/8/layout/hierarchy3"/>
    <dgm:cxn modelId="{BDFB0719-B784-6840-A138-E280F361993B}" type="presOf" srcId="{CEBDBC1D-B171-A348-91B3-7B12BDAA7693}" destId="{4C92D2F9-9613-3F4B-9B02-75B3BFDAD274}" srcOrd="0" destOrd="0" presId="urn:microsoft.com/office/officeart/2005/8/layout/hierarchy3"/>
    <dgm:cxn modelId="{5B32F32B-C2EB-3845-9B83-8267137DC3A6}" type="presOf" srcId="{167AF4FF-761E-274E-92C0-C1050CA40498}" destId="{107D4407-E32A-0447-B5B2-103043BB30CF}" srcOrd="0" destOrd="0" presId="urn:microsoft.com/office/officeart/2005/8/layout/hierarchy3"/>
    <dgm:cxn modelId="{C046F12C-B321-754B-8F5F-BE42E6BB840C}" type="presOf" srcId="{500B6621-9DC7-5147-B8D6-DDF7C1B46B62}" destId="{8EDB7D86-823B-5741-93AF-4CE0B841B083}" srcOrd="0" destOrd="0" presId="urn:microsoft.com/office/officeart/2005/8/layout/hierarchy3"/>
    <dgm:cxn modelId="{3923F92F-DD81-664A-BA7D-47A55E771142}" type="presOf" srcId="{FC0B7BFA-EA0E-E74F-8EF9-D17F5E98FC3D}" destId="{D702CCBA-B163-7443-85A5-015CA410350C}" srcOrd="0" destOrd="0" presId="urn:microsoft.com/office/officeart/2005/8/layout/hierarchy3"/>
    <dgm:cxn modelId="{809D2430-6F91-9143-AD42-E47BBF42A066}" srcId="{52201738-C22C-474E-8056-05E697A35F43}" destId="{A2036A0E-BB58-844B-AC12-935CEC15223B}" srcOrd="1" destOrd="0" parTransId="{ABA82346-6F65-314B-B90C-8FB12DC7AEFE}" sibTransId="{96202C82-4E7C-6A42-8B7C-1371C8EEE867}"/>
    <dgm:cxn modelId="{CC2B1F3D-0BDB-504C-9BFF-E549E319CE09}" type="presOf" srcId="{6DECA4C0-0BED-FC44-A32E-583B661D44CA}" destId="{6667980C-4A89-6340-AA1B-958B22A10A60}" srcOrd="0" destOrd="0" presId="urn:microsoft.com/office/officeart/2005/8/layout/hierarchy3"/>
    <dgm:cxn modelId="{35D20146-5EA4-B844-A2AD-01157770300B}" srcId="{167AF4FF-761E-274E-92C0-C1050CA40498}" destId="{1BC9D3F7-D99C-E346-B8DE-0D5C45B61CEA}" srcOrd="2" destOrd="0" parTransId="{500B6621-9DC7-5147-B8D6-DDF7C1B46B62}" sibTransId="{DCB27B79-A277-7641-980E-59E8CB742392}"/>
    <dgm:cxn modelId="{DC627446-3BFD-2C48-BAD4-258FF4884C38}" type="presOf" srcId="{E0124855-C140-B140-9000-BC42A6414911}" destId="{DB8A8AEA-9BBD-C14B-B876-2B69214D6426}" srcOrd="0" destOrd="0" presId="urn:microsoft.com/office/officeart/2005/8/layout/hierarchy3"/>
    <dgm:cxn modelId="{6450F54B-917F-EA48-B52F-11883B00DED1}" type="presOf" srcId="{986832F5-59BE-9049-8D16-4FE49D3E8B83}" destId="{2238643D-D2EF-9348-9C7F-4C66C5F593E1}" srcOrd="0" destOrd="0" presId="urn:microsoft.com/office/officeart/2005/8/layout/hierarchy3"/>
    <dgm:cxn modelId="{707EC151-12B4-024F-94B0-6D4758BFD426}" type="presOf" srcId="{1BC9D3F7-D99C-E346-B8DE-0D5C45B61CEA}" destId="{E0E53B3A-F756-B641-926F-787FA3D4DB0C}" srcOrd="0" destOrd="0" presId="urn:microsoft.com/office/officeart/2005/8/layout/hierarchy3"/>
    <dgm:cxn modelId="{28D7335E-F7F7-444F-A921-8F380815E553}" srcId="{167AF4FF-761E-274E-92C0-C1050CA40498}" destId="{89272059-F95C-0644-9946-C4978703E765}" srcOrd="3" destOrd="0" parTransId="{B156D060-BFE8-3F40-9C5D-C71222907814}" sibTransId="{4050284A-F723-4340-818D-0F5F8D661263}"/>
    <dgm:cxn modelId="{42EAE75E-B51C-E645-B895-80E902ABE0F6}" srcId="{167AF4FF-761E-274E-92C0-C1050CA40498}" destId="{5860189F-17E4-AA4C-BBDB-93D0A9093C2D}" srcOrd="0" destOrd="0" parTransId="{D1DE947F-7F20-A942-9B4E-2824CACCBEE5}" sibTransId="{0996EB8E-A740-7C43-BB5C-655231973F1F}"/>
    <dgm:cxn modelId="{9DBD2572-1F66-B043-A37B-62B3C8624C43}" type="presOf" srcId="{1271611C-82A6-1846-84E7-82A218271EA5}" destId="{C4207402-D31A-B24E-AA69-6F6F609CB6B5}" srcOrd="0" destOrd="0" presId="urn:microsoft.com/office/officeart/2005/8/layout/hierarchy3"/>
    <dgm:cxn modelId="{CE31EB80-3083-284E-8BE0-E37FBDA7AA43}" srcId="{167AF4FF-761E-274E-92C0-C1050CA40498}" destId="{B4E978CE-E1B6-D54A-BBDF-D9A7714F42CD}" srcOrd="1" destOrd="0" parTransId="{1EF31C09-61D5-974E-9373-E800A8A4620D}" sibTransId="{B0A4F4E0-46B9-FF44-84C3-0B583CDBFEC0}"/>
    <dgm:cxn modelId="{DFCD0181-9E15-824E-BFD9-0233CD72379C}" srcId="{167AF4FF-761E-274E-92C0-C1050CA40498}" destId="{CEBDBC1D-B171-A348-91B3-7B12BDAA7693}" srcOrd="5" destOrd="0" parTransId="{FC0B7BFA-EA0E-E74F-8EF9-D17F5E98FC3D}" sibTransId="{0DC3BA30-8CA5-4F44-9E2E-FE588EAF26F3}"/>
    <dgm:cxn modelId="{9D03328D-50C3-4041-AE52-996D5846E76C}" type="presOf" srcId="{B4E978CE-E1B6-D54A-BBDF-D9A7714F42CD}" destId="{923983CC-747D-EC41-8187-E4E15455F496}" srcOrd="0" destOrd="0" presId="urn:microsoft.com/office/officeart/2005/8/layout/hierarchy3"/>
    <dgm:cxn modelId="{3024D193-4F59-DD42-BD53-00DE0E18A16D}" type="presOf" srcId="{52201738-C22C-474E-8056-05E697A35F43}" destId="{4822BABF-074C-1649-8D22-C0E25CFA11F4}" srcOrd="0" destOrd="0" presId="urn:microsoft.com/office/officeart/2005/8/layout/hierarchy3"/>
    <dgm:cxn modelId="{8815FEA3-1C2D-4D40-9FBB-833AE6A036E6}" srcId="{52201738-C22C-474E-8056-05E697A35F43}" destId="{1271611C-82A6-1846-84E7-82A218271EA5}" srcOrd="0" destOrd="0" parTransId="{A07FE607-817C-7348-8224-9E42CD94358C}" sibTransId="{385AFD67-6111-7846-9A0A-B6A44221EA08}"/>
    <dgm:cxn modelId="{27221AA4-B6EF-904C-B43B-E347C844766B}" srcId="{52201738-C22C-474E-8056-05E697A35F43}" destId="{7F6B941E-0F13-1142-ADE1-CC89991AC775}" srcOrd="2" destOrd="0" parTransId="{E0124855-C140-B140-9000-BC42A6414911}" sibTransId="{E8B82453-5BE5-4344-B477-4D32704BB115}"/>
    <dgm:cxn modelId="{17DEDDBD-8A32-2743-8B2F-84E223D973FD}" type="presOf" srcId="{167AF4FF-761E-274E-92C0-C1050CA40498}" destId="{15587D67-7B88-4C43-A699-725288D16BAC}" srcOrd="1" destOrd="0" presId="urn:microsoft.com/office/officeart/2005/8/layout/hierarchy3"/>
    <dgm:cxn modelId="{9F0850C4-57B5-384A-9F40-DCE03F81AB48}" type="presOf" srcId="{217CCFBB-7C60-334D-990E-A86DB4BEEE58}" destId="{906DE8D2-F136-C244-9F57-AB1775B13067}" srcOrd="0" destOrd="0" presId="urn:microsoft.com/office/officeart/2005/8/layout/hierarchy3"/>
    <dgm:cxn modelId="{24DDEFC5-FAA7-D74F-94DA-59F0148334DF}" type="presOf" srcId="{52201738-C22C-474E-8056-05E697A35F43}" destId="{93AFB480-8F09-FC43-995A-5D5E76E22B0D}" srcOrd="1" destOrd="0" presId="urn:microsoft.com/office/officeart/2005/8/layout/hierarchy3"/>
    <dgm:cxn modelId="{B20C0AD2-313A-F843-968B-3439456AD84E}" type="presOf" srcId="{A07FE607-817C-7348-8224-9E42CD94358C}" destId="{EE86685D-E24E-C942-ABC2-EA5457E6F84C}" srcOrd="0" destOrd="0" presId="urn:microsoft.com/office/officeart/2005/8/layout/hierarchy3"/>
    <dgm:cxn modelId="{B21082DC-C7C9-D74B-9E79-E6A8854C7744}" type="presOf" srcId="{ABA82346-6F65-314B-B90C-8FB12DC7AEFE}" destId="{E565C5BC-A98C-BD42-A332-51EA4DDC8E02}" srcOrd="0" destOrd="0" presId="urn:microsoft.com/office/officeart/2005/8/layout/hierarchy3"/>
    <dgm:cxn modelId="{BF8F2BDD-1B3D-8445-A84C-DEEF2418CD2D}" type="presOf" srcId="{5860189F-17E4-AA4C-BBDB-93D0A9093C2D}" destId="{41927635-F76D-864F-A294-378CB3479981}" srcOrd="0" destOrd="0" presId="urn:microsoft.com/office/officeart/2005/8/layout/hierarchy3"/>
    <dgm:cxn modelId="{8AF826DE-6D1C-F040-B891-8D0C6B8F1718}" type="presOf" srcId="{1EF31C09-61D5-974E-9373-E800A8A4620D}" destId="{A79F2180-D699-9849-9682-BB31D78A452A}" srcOrd="0" destOrd="0" presId="urn:microsoft.com/office/officeart/2005/8/layout/hierarchy3"/>
    <dgm:cxn modelId="{9DB50DED-1D0E-3249-9886-90F70AD5B66E}" type="presOf" srcId="{89272059-F95C-0644-9946-C4978703E765}" destId="{566C2135-9616-0B46-AE2A-6A293D0E939E}" srcOrd="0" destOrd="0" presId="urn:microsoft.com/office/officeart/2005/8/layout/hierarchy3"/>
    <dgm:cxn modelId="{F1958AEE-4D20-734E-9DC1-229BE18B5E55}" type="presOf" srcId="{D1DE947F-7F20-A942-9B4E-2824CACCBEE5}" destId="{B6B45B6C-1E87-EB4B-849A-DE24DAA2B6EA}" srcOrd="0" destOrd="0" presId="urn:microsoft.com/office/officeart/2005/8/layout/hierarchy3"/>
    <dgm:cxn modelId="{86DBD4F0-E3BB-1346-8211-9A8E69609F1B}" type="presOf" srcId="{A2036A0E-BB58-844B-AC12-935CEC15223B}" destId="{CFF2743D-6CDF-3B48-9ED8-8ECF0B1324C9}" srcOrd="0" destOrd="0" presId="urn:microsoft.com/office/officeart/2005/8/layout/hierarchy3"/>
    <dgm:cxn modelId="{6517A4F9-2F49-6F49-9376-334BCBB52977}" srcId="{6DECA4C0-0BED-FC44-A32E-583B661D44CA}" destId="{167AF4FF-761E-274E-92C0-C1050CA40498}" srcOrd="1" destOrd="0" parTransId="{9819DA0F-A031-EF41-89E5-DAED5824EE88}" sibTransId="{F327A388-7ADE-E644-AE35-3F540FE5AFD6}"/>
    <dgm:cxn modelId="{588D84FB-3923-6341-A033-EE2223AA0836}" type="presOf" srcId="{B156D060-BFE8-3F40-9C5D-C71222907814}" destId="{64ECE34D-D0EE-7540-85B5-6354712F7E30}" srcOrd="0" destOrd="0" presId="urn:microsoft.com/office/officeart/2005/8/layout/hierarchy3"/>
    <dgm:cxn modelId="{89B99973-2AD4-EF4D-B906-37EC64BAF8A1}" type="presParOf" srcId="{6667980C-4A89-6340-AA1B-958B22A10A60}" destId="{85FE1D41-63C8-8746-8B62-B4A7C4393651}" srcOrd="0" destOrd="0" presId="urn:microsoft.com/office/officeart/2005/8/layout/hierarchy3"/>
    <dgm:cxn modelId="{D34FB38C-1D7C-F044-8FD0-658A9FD23AC3}" type="presParOf" srcId="{85FE1D41-63C8-8746-8B62-B4A7C4393651}" destId="{498992A8-F992-CC46-A2CA-CF353A188A2D}" srcOrd="0" destOrd="0" presId="urn:microsoft.com/office/officeart/2005/8/layout/hierarchy3"/>
    <dgm:cxn modelId="{A9D4DA0E-346D-7146-9896-5057F0CB3738}" type="presParOf" srcId="{498992A8-F992-CC46-A2CA-CF353A188A2D}" destId="{4822BABF-074C-1649-8D22-C0E25CFA11F4}" srcOrd="0" destOrd="0" presId="urn:microsoft.com/office/officeart/2005/8/layout/hierarchy3"/>
    <dgm:cxn modelId="{0ACDCE31-FEBD-E243-815F-2653699DAD55}" type="presParOf" srcId="{498992A8-F992-CC46-A2CA-CF353A188A2D}" destId="{93AFB480-8F09-FC43-995A-5D5E76E22B0D}" srcOrd="1" destOrd="0" presId="urn:microsoft.com/office/officeart/2005/8/layout/hierarchy3"/>
    <dgm:cxn modelId="{1F823832-8521-0F4E-8815-CDA3963A9AAB}" type="presParOf" srcId="{85FE1D41-63C8-8746-8B62-B4A7C4393651}" destId="{635DF56F-6743-7548-B25B-5BD0834361AB}" srcOrd="1" destOrd="0" presId="urn:microsoft.com/office/officeart/2005/8/layout/hierarchy3"/>
    <dgm:cxn modelId="{3F87A1E2-1E39-8240-B252-7AD3117868AB}" type="presParOf" srcId="{635DF56F-6743-7548-B25B-5BD0834361AB}" destId="{EE86685D-E24E-C942-ABC2-EA5457E6F84C}" srcOrd="0" destOrd="0" presId="urn:microsoft.com/office/officeart/2005/8/layout/hierarchy3"/>
    <dgm:cxn modelId="{DF37F367-81EA-B14F-A6D1-5A711F4BEA3B}" type="presParOf" srcId="{635DF56F-6743-7548-B25B-5BD0834361AB}" destId="{C4207402-D31A-B24E-AA69-6F6F609CB6B5}" srcOrd="1" destOrd="0" presId="urn:microsoft.com/office/officeart/2005/8/layout/hierarchy3"/>
    <dgm:cxn modelId="{8CE0B1A9-C743-B94E-BB58-F523C8662934}" type="presParOf" srcId="{635DF56F-6743-7548-B25B-5BD0834361AB}" destId="{E565C5BC-A98C-BD42-A332-51EA4DDC8E02}" srcOrd="2" destOrd="0" presId="urn:microsoft.com/office/officeart/2005/8/layout/hierarchy3"/>
    <dgm:cxn modelId="{8E0BA386-78F7-064F-8C10-434453BBEA55}" type="presParOf" srcId="{635DF56F-6743-7548-B25B-5BD0834361AB}" destId="{CFF2743D-6CDF-3B48-9ED8-8ECF0B1324C9}" srcOrd="3" destOrd="0" presId="urn:microsoft.com/office/officeart/2005/8/layout/hierarchy3"/>
    <dgm:cxn modelId="{351B981E-2371-104F-9B50-C3C4D1454921}" type="presParOf" srcId="{635DF56F-6743-7548-B25B-5BD0834361AB}" destId="{DB8A8AEA-9BBD-C14B-B876-2B69214D6426}" srcOrd="4" destOrd="0" presId="urn:microsoft.com/office/officeart/2005/8/layout/hierarchy3"/>
    <dgm:cxn modelId="{17DA3EF1-B227-294C-B751-05F90E4B04A8}" type="presParOf" srcId="{635DF56F-6743-7548-B25B-5BD0834361AB}" destId="{EA674D17-6862-BF4F-9708-5B66E4153F64}" srcOrd="5" destOrd="0" presId="urn:microsoft.com/office/officeart/2005/8/layout/hierarchy3"/>
    <dgm:cxn modelId="{53D27EAB-F5FD-2848-B587-382D18A51117}" type="presParOf" srcId="{6667980C-4A89-6340-AA1B-958B22A10A60}" destId="{D7941D75-A87A-7546-A305-BBC4575D88FB}" srcOrd="1" destOrd="0" presId="urn:microsoft.com/office/officeart/2005/8/layout/hierarchy3"/>
    <dgm:cxn modelId="{366BD402-783C-A64C-95CB-0B45D44A7FFB}" type="presParOf" srcId="{D7941D75-A87A-7546-A305-BBC4575D88FB}" destId="{B806FF77-98A5-AD48-8CF4-368B52DA2451}" srcOrd="0" destOrd="0" presId="urn:microsoft.com/office/officeart/2005/8/layout/hierarchy3"/>
    <dgm:cxn modelId="{8752B19A-4B6C-E04B-9B86-03D4A052DA41}" type="presParOf" srcId="{B806FF77-98A5-AD48-8CF4-368B52DA2451}" destId="{107D4407-E32A-0447-B5B2-103043BB30CF}" srcOrd="0" destOrd="0" presId="urn:microsoft.com/office/officeart/2005/8/layout/hierarchy3"/>
    <dgm:cxn modelId="{FC4E48AA-E847-F44E-B30A-C0A56EE4E8BF}" type="presParOf" srcId="{B806FF77-98A5-AD48-8CF4-368B52DA2451}" destId="{15587D67-7B88-4C43-A699-725288D16BAC}" srcOrd="1" destOrd="0" presId="urn:microsoft.com/office/officeart/2005/8/layout/hierarchy3"/>
    <dgm:cxn modelId="{69783E2C-55D2-1B48-9D2D-B8D0B0B96076}" type="presParOf" srcId="{D7941D75-A87A-7546-A305-BBC4575D88FB}" destId="{6FAD7AE5-E8FA-A748-B28C-9DF87FAFDC3C}" srcOrd="1" destOrd="0" presId="urn:microsoft.com/office/officeart/2005/8/layout/hierarchy3"/>
    <dgm:cxn modelId="{5B310C11-3D6A-FF4B-BB2D-E3E79A019933}" type="presParOf" srcId="{6FAD7AE5-E8FA-A748-B28C-9DF87FAFDC3C}" destId="{B6B45B6C-1E87-EB4B-849A-DE24DAA2B6EA}" srcOrd="0" destOrd="0" presId="urn:microsoft.com/office/officeart/2005/8/layout/hierarchy3"/>
    <dgm:cxn modelId="{3AE44845-5154-5F4B-A076-56B4B8F8D7D5}" type="presParOf" srcId="{6FAD7AE5-E8FA-A748-B28C-9DF87FAFDC3C}" destId="{41927635-F76D-864F-A294-378CB3479981}" srcOrd="1" destOrd="0" presId="urn:microsoft.com/office/officeart/2005/8/layout/hierarchy3"/>
    <dgm:cxn modelId="{A32357D4-936D-2C43-8BD3-D91EC8324038}" type="presParOf" srcId="{6FAD7AE5-E8FA-A748-B28C-9DF87FAFDC3C}" destId="{A79F2180-D699-9849-9682-BB31D78A452A}" srcOrd="2" destOrd="0" presId="urn:microsoft.com/office/officeart/2005/8/layout/hierarchy3"/>
    <dgm:cxn modelId="{B7EF3AB3-84F8-D943-AD49-4ADE804F461F}" type="presParOf" srcId="{6FAD7AE5-E8FA-A748-B28C-9DF87FAFDC3C}" destId="{923983CC-747D-EC41-8187-E4E15455F496}" srcOrd="3" destOrd="0" presId="urn:microsoft.com/office/officeart/2005/8/layout/hierarchy3"/>
    <dgm:cxn modelId="{2315CEFE-8991-824B-80F7-A517D0DCDB0A}" type="presParOf" srcId="{6FAD7AE5-E8FA-A748-B28C-9DF87FAFDC3C}" destId="{8EDB7D86-823B-5741-93AF-4CE0B841B083}" srcOrd="4" destOrd="0" presId="urn:microsoft.com/office/officeart/2005/8/layout/hierarchy3"/>
    <dgm:cxn modelId="{EB6A8B6B-AB7E-3F44-86C4-458347ED92EB}" type="presParOf" srcId="{6FAD7AE5-E8FA-A748-B28C-9DF87FAFDC3C}" destId="{E0E53B3A-F756-B641-926F-787FA3D4DB0C}" srcOrd="5" destOrd="0" presId="urn:microsoft.com/office/officeart/2005/8/layout/hierarchy3"/>
    <dgm:cxn modelId="{D06C62F5-D37D-FE45-8047-1C61A48BE3C0}" type="presParOf" srcId="{6FAD7AE5-E8FA-A748-B28C-9DF87FAFDC3C}" destId="{64ECE34D-D0EE-7540-85B5-6354712F7E30}" srcOrd="6" destOrd="0" presId="urn:microsoft.com/office/officeart/2005/8/layout/hierarchy3"/>
    <dgm:cxn modelId="{9D48B634-CDE6-DF42-88BA-B230616A2348}" type="presParOf" srcId="{6FAD7AE5-E8FA-A748-B28C-9DF87FAFDC3C}" destId="{566C2135-9616-0B46-AE2A-6A293D0E939E}" srcOrd="7" destOrd="0" presId="urn:microsoft.com/office/officeart/2005/8/layout/hierarchy3"/>
    <dgm:cxn modelId="{2FCE1DB5-F402-7149-9E28-B6A53B0EC0FA}" type="presParOf" srcId="{6FAD7AE5-E8FA-A748-B28C-9DF87FAFDC3C}" destId="{2238643D-D2EF-9348-9C7F-4C66C5F593E1}" srcOrd="8" destOrd="0" presId="urn:microsoft.com/office/officeart/2005/8/layout/hierarchy3"/>
    <dgm:cxn modelId="{F6C2E756-0E82-7746-967B-3DA6952B6CE2}" type="presParOf" srcId="{6FAD7AE5-E8FA-A748-B28C-9DF87FAFDC3C}" destId="{906DE8D2-F136-C244-9F57-AB1775B13067}" srcOrd="9" destOrd="0" presId="urn:microsoft.com/office/officeart/2005/8/layout/hierarchy3"/>
    <dgm:cxn modelId="{20DE33B6-8D44-5448-ADFB-D4C4224743B2}" type="presParOf" srcId="{6FAD7AE5-E8FA-A748-B28C-9DF87FAFDC3C}" destId="{D702CCBA-B163-7443-85A5-015CA410350C}" srcOrd="10" destOrd="0" presId="urn:microsoft.com/office/officeart/2005/8/layout/hierarchy3"/>
    <dgm:cxn modelId="{F3631A43-E081-C749-B2CD-EB000DE04FCC}" type="presParOf" srcId="{6FAD7AE5-E8FA-A748-B28C-9DF87FAFDC3C}" destId="{4C92D2F9-9613-3F4B-9B02-75B3BFDAD274}"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B35F2-F00A-C041-890E-0FF64DD0DAD2}">
      <dsp:nvSpPr>
        <dsp:cNvPr id="0" name=""/>
        <dsp:cNvSpPr/>
      </dsp:nvSpPr>
      <dsp:spPr>
        <a:xfrm>
          <a:off x="3444733" y="2961"/>
          <a:ext cx="1221845" cy="610922"/>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it-IT" sz="1300" kern="1200" dirty="0"/>
            <a:t>CONSEGUENZA</a:t>
          </a:r>
        </a:p>
      </dsp:txBody>
      <dsp:txXfrm>
        <a:off x="3462626" y="20854"/>
        <a:ext cx="1186059" cy="575136"/>
      </dsp:txXfrm>
    </dsp:sp>
    <dsp:sp modelId="{8FB5CDFF-D80D-E042-9D4A-2FCDC660C573}">
      <dsp:nvSpPr>
        <dsp:cNvPr id="0" name=""/>
        <dsp:cNvSpPr/>
      </dsp:nvSpPr>
      <dsp:spPr>
        <a:xfrm>
          <a:off x="3566918" y="613884"/>
          <a:ext cx="122184" cy="458192"/>
        </a:xfrm>
        <a:custGeom>
          <a:avLst/>
          <a:gdLst/>
          <a:ahLst/>
          <a:cxnLst/>
          <a:rect l="0" t="0" r="0" b="0"/>
          <a:pathLst>
            <a:path>
              <a:moveTo>
                <a:pt x="0" y="0"/>
              </a:moveTo>
              <a:lnTo>
                <a:pt x="0" y="458192"/>
              </a:lnTo>
              <a:lnTo>
                <a:pt x="122184" y="458192"/>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047366-C403-3F43-8FD5-88BC433B2FB6}">
      <dsp:nvSpPr>
        <dsp:cNvPr id="0" name=""/>
        <dsp:cNvSpPr/>
      </dsp:nvSpPr>
      <dsp:spPr>
        <a:xfrm>
          <a:off x="3689102" y="766615"/>
          <a:ext cx="977476" cy="610922"/>
        </a:xfrm>
        <a:prstGeom prst="roundRect">
          <a:avLst>
            <a:gd name="adj" fmla="val 10000"/>
          </a:avLst>
        </a:prstGeom>
        <a:solidFill>
          <a:srgbClr val="00F973">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t-IT" sz="1200" kern="1200" dirty="0"/>
            <a:t>RICHIAMO ORDINAMENTO GLOBALE</a:t>
          </a:r>
        </a:p>
      </dsp:txBody>
      <dsp:txXfrm>
        <a:off x="3706995" y="784508"/>
        <a:ext cx="941690" cy="575136"/>
      </dsp:txXfrm>
    </dsp:sp>
    <dsp:sp modelId="{0E2D22F2-4C61-B042-B551-756EA22E5D5A}">
      <dsp:nvSpPr>
        <dsp:cNvPr id="0" name=""/>
        <dsp:cNvSpPr/>
      </dsp:nvSpPr>
      <dsp:spPr>
        <a:xfrm>
          <a:off x="3566918" y="613884"/>
          <a:ext cx="122184" cy="1221845"/>
        </a:xfrm>
        <a:custGeom>
          <a:avLst/>
          <a:gdLst/>
          <a:ahLst/>
          <a:cxnLst/>
          <a:rect l="0" t="0" r="0" b="0"/>
          <a:pathLst>
            <a:path>
              <a:moveTo>
                <a:pt x="0" y="0"/>
              </a:moveTo>
              <a:lnTo>
                <a:pt x="0" y="1221845"/>
              </a:lnTo>
              <a:lnTo>
                <a:pt x="122184" y="1221845"/>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2788D3-03F7-2646-9C69-3EE38676FC40}">
      <dsp:nvSpPr>
        <dsp:cNvPr id="0" name=""/>
        <dsp:cNvSpPr/>
      </dsp:nvSpPr>
      <dsp:spPr>
        <a:xfrm>
          <a:off x="3689102" y="1530268"/>
          <a:ext cx="977476" cy="610922"/>
        </a:xfrm>
        <a:prstGeom prst="roundRect">
          <a:avLst>
            <a:gd name="adj" fmla="val 10000"/>
          </a:avLst>
        </a:prstGeom>
        <a:solidFill>
          <a:srgbClr val="FFFF00">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it-IT" sz="1400" kern="1200" dirty="0"/>
            <a:t>RECIPROCITA'</a:t>
          </a:r>
        </a:p>
      </dsp:txBody>
      <dsp:txXfrm>
        <a:off x="3706995" y="1548161"/>
        <a:ext cx="941690" cy="575136"/>
      </dsp:txXfrm>
    </dsp:sp>
    <dsp:sp modelId="{029B282A-BA28-C542-A83D-61547CE813B6}">
      <dsp:nvSpPr>
        <dsp:cNvPr id="0" name=""/>
        <dsp:cNvSpPr/>
      </dsp:nvSpPr>
      <dsp:spPr>
        <a:xfrm>
          <a:off x="3566918" y="613884"/>
          <a:ext cx="122184" cy="1985499"/>
        </a:xfrm>
        <a:custGeom>
          <a:avLst/>
          <a:gdLst/>
          <a:ahLst/>
          <a:cxnLst/>
          <a:rect l="0" t="0" r="0" b="0"/>
          <a:pathLst>
            <a:path>
              <a:moveTo>
                <a:pt x="0" y="0"/>
              </a:moveTo>
              <a:lnTo>
                <a:pt x="0" y="1985499"/>
              </a:lnTo>
              <a:lnTo>
                <a:pt x="122184" y="1985499"/>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E91603-6C5A-3646-873F-50C2B8FEF2B3}">
      <dsp:nvSpPr>
        <dsp:cNvPr id="0" name=""/>
        <dsp:cNvSpPr/>
      </dsp:nvSpPr>
      <dsp:spPr>
        <a:xfrm>
          <a:off x="3689102" y="2293922"/>
          <a:ext cx="977476" cy="610922"/>
        </a:xfrm>
        <a:prstGeom prst="roundRect">
          <a:avLst>
            <a:gd name="adj" fmla="val 10000"/>
          </a:avLst>
        </a:prstGeom>
        <a:solidFill>
          <a:schemeClr val="accent4">
            <a:alpha val="9000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it-IT" sz="800" kern="1200" dirty="0"/>
            <a:t>ORDINAMENTO PLURILEGISLATIVO</a:t>
          </a:r>
        </a:p>
      </dsp:txBody>
      <dsp:txXfrm>
        <a:off x="3706995" y="2311815"/>
        <a:ext cx="941690" cy="575136"/>
      </dsp:txXfrm>
    </dsp:sp>
    <dsp:sp modelId="{99D557C0-740F-5343-898E-2E5317B81795}">
      <dsp:nvSpPr>
        <dsp:cNvPr id="0" name=""/>
        <dsp:cNvSpPr/>
      </dsp:nvSpPr>
      <dsp:spPr>
        <a:xfrm>
          <a:off x="3566918" y="613884"/>
          <a:ext cx="122184" cy="2749152"/>
        </a:xfrm>
        <a:custGeom>
          <a:avLst/>
          <a:gdLst/>
          <a:ahLst/>
          <a:cxnLst/>
          <a:rect l="0" t="0" r="0" b="0"/>
          <a:pathLst>
            <a:path>
              <a:moveTo>
                <a:pt x="0" y="0"/>
              </a:moveTo>
              <a:lnTo>
                <a:pt x="0" y="2749152"/>
              </a:lnTo>
              <a:lnTo>
                <a:pt x="122184" y="2749152"/>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C211CF-900D-8044-B21E-C32CC161CBA9}">
      <dsp:nvSpPr>
        <dsp:cNvPr id="0" name=""/>
        <dsp:cNvSpPr/>
      </dsp:nvSpPr>
      <dsp:spPr>
        <a:xfrm>
          <a:off x="3689102" y="3057576"/>
          <a:ext cx="977476" cy="610922"/>
        </a:xfrm>
        <a:prstGeom prst="roundRect">
          <a:avLst>
            <a:gd name="adj" fmla="val 10000"/>
          </a:avLst>
        </a:prstGeom>
        <a:solidFill>
          <a:srgbClr val="00B0F0">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it-IT" sz="800" kern="1200" dirty="0"/>
            <a:t>RINVIO </a:t>
          </a:r>
        </a:p>
      </dsp:txBody>
      <dsp:txXfrm>
        <a:off x="3706995" y="3075469"/>
        <a:ext cx="941690" cy="575136"/>
      </dsp:txXfrm>
    </dsp:sp>
    <dsp:sp modelId="{8D4408B7-F39C-5E44-A00A-F5EC1DC86A4B}">
      <dsp:nvSpPr>
        <dsp:cNvPr id="0" name=""/>
        <dsp:cNvSpPr/>
      </dsp:nvSpPr>
      <dsp:spPr>
        <a:xfrm>
          <a:off x="3566918" y="613884"/>
          <a:ext cx="122184" cy="3512806"/>
        </a:xfrm>
        <a:custGeom>
          <a:avLst/>
          <a:gdLst/>
          <a:ahLst/>
          <a:cxnLst/>
          <a:rect l="0" t="0" r="0" b="0"/>
          <a:pathLst>
            <a:path>
              <a:moveTo>
                <a:pt x="0" y="0"/>
              </a:moveTo>
              <a:lnTo>
                <a:pt x="0" y="3512806"/>
              </a:lnTo>
              <a:lnTo>
                <a:pt x="122184" y="3512806"/>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A0D7A9-0742-7942-AACB-3D402A0EB50D}">
      <dsp:nvSpPr>
        <dsp:cNvPr id="0" name=""/>
        <dsp:cNvSpPr/>
      </dsp:nvSpPr>
      <dsp:spPr>
        <a:xfrm>
          <a:off x="3689102" y="3821229"/>
          <a:ext cx="977476" cy="610922"/>
        </a:xfrm>
        <a:prstGeom prst="roundRect">
          <a:avLst>
            <a:gd name="adj" fmla="val 10000"/>
          </a:avLst>
        </a:prstGeom>
        <a:solidFill>
          <a:srgbClr val="92D050">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it-IT" sz="800" kern="1200" dirty="0"/>
            <a:t>ORDINE PUBBLICO</a:t>
          </a:r>
        </a:p>
      </dsp:txBody>
      <dsp:txXfrm>
        <a:off x="3706995" y="3839122"/>
        <a:ext cx="941690" cy="575136"/>
      </dsp:txXfrm>
    </dsp:sp>
    <dsp:sp modelId="{09128EA7-70CF-CF4D-AF51-2D9EE3A192D1}">
      <dsp:nvSpPr>
        <dsp:cNvPr id="0" name=""/>
        <dsp:cNvSpPr/>
      </dsp:nvSpPr>
      <dsp:spPr>
        <a:xfrm>
          <a:off x="3566918" y="613884"/>
          <a:ext cx="122184" cy="4276460"/>
        </a:xfrm>
        <a:custGeom>
          <a:avLst/>
          <a:gdLst/>
          <a:ahLst/>
          <a:cxnLst/>
          <a:rect l="0" t="0" r="0" b="0"/>
          <a:pathLst>
            <a:path>
              <a:moveTo>
                <a:pt x="0" y="0"/>
              </a:moveTo>
              <a:lnTo>
                <a:pt x="0" y="4276460"/>
              </a:lnTo>
              <a:lnTo>
                <a:pt x="122184" y="4276460"/>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DE9A2D-E63C-AA4D-B62A-0B23203C585F}">
      <dsp:nvSpPr>
        <dsp:cNvPr id="0" name=""/>
        <dsp:cNvSpPr/>
      </dsp:nvSpPr>
      <dsp:spPr>
        <a:xfrm>
          <a:off x="3689102" y="4584883"/>
          <a:ext cx="977476" cy="610922"/>
        </a:xfrm>
        <a:prstGeom prst="roundRect">
          <a:avLst>
            <a:gd name="adj" fmla="val 10000"/>
          </a:avLst>
        </a:prstGeom>
        <a:solidFill>
          <a:srgbClr val="FF0000">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it-IT" sz="800" kern="1200" dirty="0"/>
            <a:t>NORME APPL. NECESSARIA</a:t>
          </a:r>
        </a:p>
      </dsp:txBody>
      <dsp:txXfrm>
        <a:off x="3706995" y="4602776"/>
        <a:ext cx="941690" cy="575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E9B22-330F-4143-A8B2-47AA5FDF2155}">
      <dsp:nvSpPr>
        <dsp:cNvPr id="0" name=""/>
        <dsp:cNvSpPr/>
      </dsp:nvSpPr>
      <dsp:spPr>
        <a:xfrm>
          <a:off x="7634" y="603710"/>
          <a:ext cx="2281981" cy="3743876"/>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u="none" kern="1200" dirty="0" err="1"/>
            <a:t>D.i.p.</a:t>
          </a:r>
          <a:r>
            <a:rPr lang="it-IT" sz="2400" u="none" kern="1200" dirty="0"/>
            <a:t> francese richiama l. boliviana e spagnola</a:t>
          </a:r>
        </a:p>
      </dsp:txBody>
      <dsp:txXfrm>
        <a:off x="74471" y="670547"/>
        <a:ext cx="2148307" cy="3610202"/>
      </dsp:txXfrm>
    </dsp:sp>
    <dsp:sp modelId="{99CB92FE-9079-EA46-8D25-0FF062159A9D}">
      <dsp:nvSpPr>
        <dsp:cNvPr id="0" name=""/>
        <dsp:cNvSpPr/>
      </dsp:nvSpPr>
      <dsp:spPr>
        <a:xfrm>
          <a:off x="2517814" y="2192682"/>
          <a:ext cx="483780" cy="56593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dsp:txBody>
      <dsp:txXfrm>
        <a:off x="2517814" y="2305868"/>
        <a:ext cx="338646" cy="339559"/>
      </dsp:txXfrm>
    </dsp:sp>
    <dsp:sp modelId="{EDACA8FA-DA2B-644E-BE9E-92FB3847A43F}">
      <dsp:nvSpPr>
        <dsp:cNvPr id="0" name=""/>
        <dsp:cNvSpPr/>
      </dsp:nvSpPr>
      <dsp:spPr>
        <a:xfrm>
          <a:off x="3202409" y="603710"/>
          <a:ext cx="2281981" cy="3743876"/>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kern="1200" dirty="0"/>
            <a:t>Entrambe non sono astrattamente contrarie all’ordine pubblico</a:t>
          </a:r>
        </a:p>
      </dsp:txBody>
      <dsp:txXfrm>
        <a:off x="3269246" y="670547"/>
        <a:ext cx="2148307" cy="3610202"/>
      </dsp:txXfrm>
    </dsp:sp>
    <dsp:sp modelId="{59ABAB1F-C0A1-4E44-A01B-E646A42D27A8}">
      <dsp:nvSpPr>
        <dsp:cNvPr id="0" name=""/>
        <dsp:cNvSpPr/>
      </dsp:nvSpPr>
      <dsp:spPr>
        <a:xfrm>
          <a:off x="5712589" y="2192682"/>
          <a:ext cx="483780" cy="56593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dsp:txBody>
      <dsp:txXfrm>
        <a:off x="5712589" y="2305868"/>
        <a:ext cx="338646" cy="339559"/>
      </dsp:txXfrm>
    </dsp:sp>
    <dsp:sp modelId="{12274D14-F1B8-2140-BC3B-1BF09BF94F3F}">
      <dsp:nvSpPr>
        <dsp:cNvPr id="0" name=""/>
        <dsp:cNvSpPr/>
      </dsp:nvSpPr>
      <dsp:spPr>
        <a:xfrm>
          <a:off x="6397184" y="603710"/>
          <a:ext cx="2281981" cy="3743876"/>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it-IT" sz="2000" b="1" kern="1200" dirty="0">
              <a:solidFill>
                <a:schemeClr val="tx1"/>
              </a:solidFill>
            </a:rPr>
            <a:t>La loro applicazione concreta è però contraria all’ordine pubblico francese </a:t>
          </a:r>
          <a:r>
            <a:rPr lang="it-IT" sz="2000" kern="1200" dirty="0"/>
            <a:t>perché impedisce il divorzio di tali soggetti e quindi va esclusa per motivi di ordine pubblico</a:t>
          </a:r>
        </a:p>
      </dsp:txBody>
      <dsp:txXfrm>
        <a:off x="6464021" y="670547"/>
        <a:ext cx="2148307" cy="3610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055EB-C053-2E4F-B3CF-AFAD8A34B282}">
      <dsp:nvSpPr>
        <dsp:cNvPr id="0" name=""/>
        <dsp:cNvSpPr/>
      </dsp:nvSpPr>
      <dsp:spPr>
        <a:xfrm rot="16200000">
          <a:off x="718" y="25867"/>
          <a:ext cx="3348417" cy="3348417"/>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t-IT" sz="2100" kern="1200" dirty="0"/>
            <a:t>Violazione art. 3 </a:t>
          </a:r>
          <a:r>
            <a:rPr lang="it-IT" sz="2100" kern="1200" dirty="0" err="1"/>
            <a:t>Cost</a:t>
          </a:r>
          <a:r>
            <a:rPr lang="it-IT" sz="2100" kern="1200" dirty="0"/>
            <a:t>./dignità/difesa</a:t>
          </a:r>
        </a:p>
      </dsp:txBody>
      <dsp:txXfrm rot="5400000">
        <a:off x="719" y="862970"/>
        <a:ext cx="2762444" cy="1674209"/>
      </dsp:txXfrm>
    </dsp:sp>
    <dsp:sp modelId="{A9A79B11-A523-5346-AE7D-F2C9651D73DD}">
      <dsp:nvSpPr>
        <dsp:cNvPr id="0" name=""/>
        <dsp:cNvSpPr/>
      </dsp:nvSpPr>
      <dsp:spPr>
        <a:xfrm rot="5400000">
          <a:off x="3515287" y="25867"/>
          <a:ext cx="3348417" cy="3348417"/>
        </a:xfrm>
        <a:prstGeom prst="downArrow">
          <a:avLst>
            <a:gd name="adj1" fmla="val 50000"/>
            <a:gd name="adj2" fmla="val 3500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kern="1200" dirty="0"/>
            <a:t>Matrimonio valido-invalido= </a:t>
          </a:r>
          <a:r>
            <a:rPr lang="it-IT" sz="2400" b="1" kern="1200" dirty="0"/>
            <a:t>claudicante</a:t>
          </a:r>
          <a:r>
            <a:rPr lang="it-IT" sz="2400" kern="1200" dirty="0"/>
            <a:t>/</a:t>
          </a:r>
          <a:r>
            <a:rPr lang="it-IT" sz="2400" b="1" kern="1200" dirty="0"/>
            <a:t>status incerto</a:t>
          </a:r>
        </a:p>
      </dsp:txBody>
      <dsp:txXfrm rot="-5400000">
        <a:off x="4101261" y="862971"/>
        <a:ext cx="2762444" cy="16742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2BABF-074C-1649-8D22-C0E25CFA11F4}">
      <dsp:nvSpPr>
        <dsp:cNvPr id="0" name=""/>
        <dsp:cNvSpPr/>
      </dsp:nvSpPr>
      <dsp:spPr>
        <a:xfrm>
          <a:off x="1437420" y="1074"/>
          <a:ext cx="1650419" cy="602658"/>
        </a:xfrm>
        <a:prstGeom prst="roundRect">
          <a:avLst>
            <a:gd name="adj" fmla="val 10000"/>
          </a:avLst>
        </a:prstGeom>
        <a:solidFill>
          <a:srgbClr val="FF0000">
            <a:alpha val="90000"/>
          </a:srgb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dirty="0"/>
            <a:t>FATTISPECIE</a:t>
          </a:r>
        </a:p>
      </dsp:txBody>
      <dsp:txXfrm>
        <a:off x="1455071" y="18725"/>
        <a:ext cx="1615117" cy="567356"/>
      </dsp:txXfrm>
    </dsp:sp>
    <dsp:sp modelId="{EE86685D-E24E-C942-ABC2-EA5457E6F84C}">
      <dsp:nvSpPr>
        <dsp:cNvPr id="0" name=""/>
        <dsp:cNvSpPr/>
      </dsp:nvSpPr>
      <dsp:spPr>
        <a:xfrm>
          <a:off x="1602462" y="603732"/>
          <a:ext cx="165041" cy="694534"/>
        </a:xfrm>
        <a:custGeom>
          <a:avLst/>
          <a:gdLst/>
          <a:ahLst/>
          <a:cxnLst/>
          <a:rect l="0" t="0" r="0" b="0"/>
          <a:pathLst>
            <a:path>
              <a:moveTo>
                <a:pt x="0" y="0"/>
              </a:moveTo>
              <a:lnTo>
                <a:pt x="0" y="694534"/>
              </a:lnTo>
              <a:lnTo>
                <a:pt x="165041" y="694534"/>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207402-D31A-B24E-AA69-6F6F609CB6B5}">
      <dsp:nvSpPr>
        <dsp:cNvPr id="0" name=""/>
        <dsp:cNvSpPr/>
      </dsp:nvSpPr>
      <dsp:spPr>
        <a:xfrm>
          <a:off x="1767503" y="753164"/>
          <a:ext cx="1457181" cy="1090205"/>
        </a:xfrm>
        <a:prstGeom prst="roundRect">
          <a:avLst>
            <a:gd name="adj" fmla="val 10000"/>
          </a:avLst>
        </a:prstGeom>
        <a:solidFill>
          <a:srgbClr val="00B050">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dirty="0"/>
            <a:t>CRITERIO DI COLLEGAMENTO</a:t>
          </a:r>
        </a:p>
      </dsp:txBody>
      <dsp:txXfrm>
        <a:off x="1799434" y="785095"/>
        <a:ext cx="1393319" cy="1026343"/>
      </dsp:txXfrm>
    </dsp:sp>
    <dsp:sp modelId="{E565C5BC-A98C-BD42-A332-51EA4DDC8E02}">
      <dsp:nvSpPr>
        <dsp:cNvPr id="0" name=""/>
        <dsp:cNvSpPr/>
      </dsp:nvSpPr>
      <dsp:spPr>
        <a:xfrm>
          <a:off x="1602462" y="603732"/>
          <a:ext cx="165041" cy="1974710"/>
        </a:xfrm>
        <a:custGeom>
          <a:avLst/>
          <a:gdLst/>
          <a:ahLst/>
          <a:cxnLst/>
          <a:rect l="0" t="0" r="0" b="0"/>
          <a:pathLst>
            <a:path>
              <a:moveTo>
                <a:pt x="0" y="0"/>
              </a:moveTo>
              <a:lnTo>
                <a:pt x="0" y="1974710"/>
              </a:lnTo>
              <a:lnTo>
                <a:pt x="165041" y="1974710"/>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F2743D-6CDF-3B48-9ED8-8ECF0B1324C9}">
      <dsp:nvSpPr>
        <dsp:cNvPr id="0" name=""/>
        <dsp:cNvSpPr/>
      </dsp:nvSpPr>
      <dsp:spPr>
        <a:xfrm>
          <a:off x="1767503" y="1992802"/>
          <a:ext cx="2007329" cy="1171281"/>
        </a:xfrm>
        <a:prstGeom prst="roundRect">
          <a:avLst>
            <a:gd name="adj" fmla="val 10000"/>
          </a:avLst>
        </a:prstGeom>
        <a:solidFill>
          <a:schemeClr val="accent1">
            <a:lumMod val="60000"/>
            <a:lumOff val="40000"/>
            <a:alpha val="9000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dirty="0"/>
            <a:t>INTERPRETAZIONE/QUALIFICAZIONE</a:t>
          </a:r>
        </a:p>
      </dsp:txBody>
      <dsp:txXfrm>
        <a:off x="1801809" y="2027108"/>
        <a:ext cx="1938717" cy="1102669"/>
      </dsp:txXfrm>
    </dsp:sp>
    <dsp:sp modelId="{DB8A8AEA-9BBD-C14B-B876-2B69214D6426}">
      <dsp:nvSpPr>
        <dsp:cNvPr id="0" name=""/>
        <dsp:cNvSpPr/>
      </dsp:nvSpPr>
      <dsp:spPr>
        <a:xfrm>
          <a:off x="1602462" y="603732"/>
          <a:ext cx="165041" cy="3089960"/>
        </a:xfrm>
        <a:custGeom>
          <a:avLst/>
          <a:gdLst/>
          <a:ahLst/>
          <a:cxnLst/>
          <a:rect l="0" t="0" r="0" b="0"/>
          <a:pathLst>
            <a:path>
              <a:moveTo>
                <a:pt x="0" y="0"/>
              </a:moveTo>
              <a:lnTo>
                <a:pt x="0" y="3089960"/>
              </a:lnTo>
              <a:lnTo>
                <a:pt x="165041" y="3089960"/>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674D17-6862-BF4F-9708-5B66E4153F64}">
      <dsp:nvSpPr>
        <dsp:cNvPr id="0" name=""/>
        <dsp:cNvSpPr/>
      </dsp:nvSpPr>
      <dsp:spPr>
        <a:xfrm>
          <a:off x="1767503" y="3313515"/>
          <a:ext cx="1983114" cy="760356"/>
        </a:xfrm>
        <a:prstGeom prst="roundRect">
          <a:avLst>
            <a:gd name="adj" fmla="val 10000"/>
          </a:avLst>
        </a:prstGeom>
        <a:solidFill>
          <a:schemeClr val="bg2">
            <a:alpha val="9000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dirty="0"/>
            <a:t>QUESTIONE PRELIMINARE</a:t>
          </a:r>
        </a:p>
      </dsp:txBody>
      <dsp:txXfrm>
        <a:off x="1789773" y="3335785"/>
        <a:ext cx="1938574" cy="715816"/>
      </dsp:txXfrm>
    </dsp:sp>
    <dsp:sp modelId="{107D4407-E32A-0447-B5B2-103043BB30CF}">
      <dsp:nvSpPr>
        <dsp:cNvPr id="0" name=""/>
        <dsp:cNvSpPr/>
      </dsp:nvSpPr>
      <dsp:spPr>
        <a:xfrm>
          <a:off x="3659897" y="1074"/>
          <a:ext cx="2068995" cy="61176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dirty="0"/>
            <a:t>CONSEGUENZA</a:t>
          </a:r>
        </a:p>
      </dsp:txBody>
      <dsp:txXfrm>
        <a:off x="3677815" y="18992"/>
        <a:ext cx="2033159" cy="575931"/>
      </dsp:txXfrm>
    </dsp:sp>
    <dsp:sp modelId="{B6B45B6C-1E87-EB4B-849A-DE24DAA2B6EA}">
      <dsp:nvSpPr>
        <dsp:cNvPr id="0" name=""/>
        <dsp:cNvSpPr/>
      </dsp:nvSpPr>
      <dsp:spPr>
        <a:xfrm>
          <a:off x="3866796" y="612842"/>
          <a:ext cx="206899" cy="546976"/>
        </a:xfrm>
        <a:custGeom>
          <a:avLst/>
          <a:gdLst/>
          <a:ahLst/>
          <a:cxnLst/>
          <a:rect l="0" t="0" r="0" b="0"/>
          <a:pathLst>
            <a:path>
              <a:moveTo>
                <a:pt x="0" y="0"/>
              </a:moveTo>
              <a:lnTo>
                <a:pt x="0" y="546976"/>
              </a:lnTo>
              <a:lnTo>
                <a:pt x="206899" y="546976"/>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927635-F76D-864F-A294-378CB3479981}">
      <dsp:nvSpPr>
        <dsp:cNvPr id="0" name=""/>
        <dsp:cNvSpPr/>
      </dsp:nvSpPr>
      <dsp:spPr>
        <a:xfrm>
          <a:off x="4073696" y="762273"/>
          <a:ext cx="2473125" cy="795090"/>
        </a:xfrm>
        <a:prstGeom prst="roundRect">
          <a:avLst>
            <a:gd name="adj" fmla="val 10000"/>
          </a:avLst>
        </a:prstGeom>
        <a:solidFill>
          <a:srgbClr val="00F973">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dirty="0"/>
            <a:t>RICHIAMO ORDINAMENTO GLOBALE</a:t>
          </a:r>
        </a:p>
      </dsp:txBody>
      <dsp:txXfrm>
        <a:off x="4096983" y="785560"/>
        <a:ext cx="2426551" cy="748516"/>
      </dsp:txXfrm>
    </dsp:sp>
    <dsp:sp modelId="{A79F2180-D699-9849-9682-BB31D78A452A}">
      <dsp:nvSpPr>
        <dsp:cNvPr id="0" name=""/>
        <dsp:cNvSpPr/>
      </dsp:nvSpPr>
      <dsp:spPr>
        <a:xfrm>
          <a:off x="3866796" y="612842"/>
          <a:ext cx="206899" cy="1374194"/>
        </a:xfrm>
        <a:custGeom>
          <a:avLst/>
          <a:gdLst/>
          <a:ahLst/>
          <a:cxnLst/>
          <a:rect l="0" t="0" r="0" b="0"/>
          <a:pathLst>
            <a:path>
              <a:moveTo>
                <a:pt x="0" y="0"/>
              </a:moveTo>
              <a:lnTo>
                <a:pt x="0" y="1374194"/>
              </a:lnTo>
              <a:lnTo>
                <a:pt x="206899" y="1374194"/>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3983CC-747D-EC41-8187-E4E15455F496}">
      <dsp:nvSpPr>
        <dsp:cNvPr id="0" name=""/>
        <dsp:cNvSpPr/>
      </dsp:nvSpPr>
      <dsp:spPr>
        <a:xfrm>
          <a:off x="4073696" y="1706795"/>
          <a:ext cx="2209026" cy="560482"/>
        </a:xfrm>
        <a:prstGeom prst="roundRect">
          <a:avLst>
            <a:gd name="adj" fmla="val 10000"/>
          </a:avLst>
        </a:prstGeom>
        <a:solidFill>
          <a:srgbClr val="FFFF00">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dirty="0"/>
            <a:t>RECIPROCITA'</a:t>
          </a:r>
        </a:p>
      </dsp:txBody>
      <dsp:txXfrm>
        <a:off x="4090112" y="1723211"/>
        <a:ext cx="2176194" cy="527650"/>
      </dsp:txXfrm>
    </dsp:sp>
    <dsp:sp modelId="{8EDB7D86-823B-5741-93AF-4CE0B841B083}">
      <dsp:nvSpPr>
        <dsp:cNvPr id="0" name=""/>
        <dsp:cNvSpPr/>
      </dsp:nvSpPr>
      <dsp:spPr>
        <a:xfrm>
          <a:off x="3866796" y="612842"/>
          <a:ext cx="244264" cy="2162566"/>
        </a:xfrm>
        <a:custGeom>
          <a:avLst/>
          <a:gdLst/>
          <a:ahLst/>
          <a:cxnLst/>
          <a:rect l="0" t="0" r="0" b="0"/>
          <a:pathLst>
            <a:path>
              <a:moveTo>
                <a:pt x="0" y="0"/>
              </a:moveTo>
              <a:lnTo>
                <a:pt x="0" y="2162566"/>
              </a:lnTo>
              <a:lnTo>
                <a:pt x="244264" y="2162566"/>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E53B3A-F756-B641-926F-787FA3D4DB0C}">
      <dsp:nvSpPr>
        <dsp:cNvPr id="0" name=""/>
        <dsp:cNvSpPr/>
      </dsp:nvSpPr>
      <dsp:spPr>
        <a:xfrm>
          <a:off x="4111061" y="2349782"/>
          <a:ext cx="3049334" cy="851252"/>
        </a:xfrm>
        <a:prstGeom prst="roundRect">
          <a:avLst>
            <a:gd name="adj" fmla="val 10000"/>
          </a:avLst>
        </a:prstGeom>
        <a:solidFill>
          <a:schemeClr val="accent4">
            <a:alpha val="9000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dirty="0"/>
            <a:t>ORDINAMENTO PLURILEGISLATIVO</a:t>
          </a:r>
        </a:p>
      </dsp:txBody>
      <dsp:txXfrm>
        <a:off x="4135993" y="2374714"/>
        <a:ext cx="2999470" cy="801388"/>
      </dsp:txXfrm>
    </dsp:sp>
    <dsp:sp modelId="{64ECE34D-D0EE-7540-85B5-6354712F7E30}">
      <dsp:nvSpPr>
        <dsp:cNvPr id="0" name=""/>
        <dsp:cNvSpPr/>
      </dsp:nvSpPr>
      <dsp:spPr>
        <a:xfrm>
          <a:off x="3866796" y="612842"/>
          <a:ext cx="206899" cy="3068248"/>
        </a:xfrm>
        <a:custGeom>
          <a:avLst/>
          <a:gdLst/>
          <a:ahLst/>
          <a:cxnLst/>
          <a:rect l="0" t="0" r="0" b="0"/>
          <a:pathLst>
            <a:path>
              <a:moveTo>
                <a:pt x="0" y="0"/>
              </a:moveTo>
              <a:lnTo>
                <a:pt x="0" y="3068248"/>
              </a:lnTo>
              <a:lnTo>
                <a:pt x="206899" y="3068248"/>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6C2135-9616-0B46-AE2A-6A293D0E939E}">
      <dsp:nvSpPr>
        <dsp:cNvPr id="0" name=""/>
        <dsp:cNvSpPr/>
      </dsp:nvSpPr>
      <dsp:spPr>
        <a:xfrm>
          <a:off x="4073696" y="3417394"/>
          <a:ext cx="1741297" cy="527392"/>
        </a:xfrm>
        <a:prstGeom prst="roundRect">
          <a:avLst>
            <a:gd name="adj" fmla="val 10000"/>
          </a:avLst>
        </a:prstGeom>
        <a:solidFill>
          <a:srgbClr val="00B0F0">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dirty="0"/>
            <a:t>RINVIO </a:t>
          </a:r>
        </a:p>
      </dsp:txBody>
      <dsp:txXfrm>
        <a:off x="4089143" y="3432841"/>
        <a:ext cx="1710403" cy="496498"/>
      </dsp:txXfrm>
    </dsp:sp>
    <dsp:sp modelId="{2238643D-D2EF-9348-9C7F-4C66C5F593E1}">
      <dsp:nvSpPr>
        <dsp:cNvPr id="0" name=""/>
        <dsp:cNvSpPr/>
      </dsp:nvSpPr>
      <dsp:spPr>
        <a:xfrm>
          <a:off x="3866796" y="612842"/>
          <a:ext cx="206899" cy="3768473"/>
        </a:xfrm>
        <a:custGeom>
          <a:avLst/>
          <a:gdLst/>
          <a:ahLst/>
          <a:cxnLst/>
          <a:rect l="0" t="0" r="0" b="0"/>
          <a:pathLst>
            <a:path>
              <a:moveTo>
                <a:pt x="0" y="0"/>
              </a:moveTo>
              <a:lnTo>
                <a:pt x="0" y="3768473"/>
              </a:lnTo>
              <a:lnTo>
                <a:pt x="206899" y="3768473"/>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6DE8D2-F136-C244-9F57-AB1775B13067}">
      <dsp:nvSpPr>
        <dsp:cNvPr id="0" name=""/>
        <dsp:cNvSpPr/>
      </dsp:nvSpPr>
      <dsp:spPr>
        <a:xfrm>
          <a:off x="4073696" y="4094218"/>
          <a:ext cx="2048137" cy="574194"/>
        </a:xfrm>
        <a:prstGeom prst="roundRect">
          <a:avLst>
            <a:gd name="adj" fmla="val 10000"/>
          </a:avLst>
        </a:prstGeom>
        <a:solidFill>
          <a:srgbClr val="92D050">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dirty="0"/>
            <a:t>ORDINE PUBBLICO</a:t>
          </a:r>
        </a:p>
      </dsp:txBody>
      <dsp:txXfrm>
        <a:off x="4090514" y="4111036"/>
        <a:ext cx="2014501" cy="540558"/>
      </dsp:txXfrm>
    </dsp:sp>
    <dsp:sp modelId="{D702CCBA-B163-7443-85A5-015CA410350C}">
      <dsp:nvSpPr>
        <dsp:cNvPr id="0" name=""/>
        <dsp:cNvSpPr/>
      </dsp:nvSpPr>
      <dsp:spPr>
        <a:xfrm>
          <a:off x="3866796" y="612842"/>
          <a:ext cx="206899" cy="4490694"/>
        </a:xfrm>
        <a:custGeom>
          <a:avLst/>
          <a:gdLst/>
          <a:ahLst/>
          <a:cxnLst/>
          <a:rect l="0" t="0" r="0" b="0"/>
          <a:pathLst>
            <a:path>
              <a:moveTo>
                <a:pt x="0" y="0"/>
              </a:moveTo>
              <a:lnTo>
                <a:pt x="0" y="4490694"/>
              </a:lnTo>
              <a:lnTo>
                <a:pt x="206899" y="4490694"/>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92D2F9-9613-3F4B-9B02-75B3BFDAD274}">
      <dsp:nvSpPr>
        <dsp:cNvPr id="0" name=""/>
        <dsp:cNvSpPr/>
      </dsp:nvSpPr>
      <dsp:spPr>
        <a:xfrm>
          <a:off x="4073696" y="4817844"/>
          <a:ext cx="2530124" cy="571384"/>
        </a:xfrm>
        <a:prstGeom prst="roundRect">
          <a:avLst>
            <a:gd name="adj" fmla="val 10000"/>
          </a:avLst>
        </a:prstGeom>
        <a:solidFill>
          <a:srgbClr val="FF0000">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dirty="0"/>
            <a:t>NORME APPL. NECESSARIA</a:t>
          </a:r>
        </a:p>
      </dsp:txBody>
      <dsp:txXfrm>
        <a:off x="4090431" y="4834579"/>
        <a:ext cx="2496654" cy="5379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CEFE70-B674-D846-9A0C-332F280B0AB1}" type="datetimeFigureOut">
              <a:rPr lang="it-IT" smtClean="0"/>
              <a:pPr/>
              <a:t>19/04/23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D6EC72-F1B8-9C4C-8096-14FDE216B68E}" type="slidenum">
              <a:rPr lang="it-IT" smtClean="0"/>
              <a:pPr/>
              <a:t>‹N›</a:t>
            </a:fld>
            <a:endParaRPr lang="it-IT"/>
          </a:p>
        </p:txBody>
      </p:sp>
    </p:spTree>
    <p:extLst>
      <p:ext uri="{BB962C8B-B14F-4D97-AF65-F5344CB8AC3E}">
        <p14:creationId xmlns:p14="http://schemas.microsoft.com/office/powerpoint/2010/main" val="11133354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5725F9-B5B5-9144-9C8C-BDFEB7F799A8}" type="datetimeFigureOut">
              <a:rPr lang="it-IT" smtClean="0"/>
              <a:pPr/>
              <a:t>19/04/23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6B343-03D9-004A-9B7D-A3AF558E8B87}" type="slidenum">
              <a:rPr lang="it-IT" smtClean="0"/>
              <a:pPr/>
              <a:t>‹N›</a:t>
            </a:fld>
            <a:endParaRPr lang="it-IT"/>
          </a:p>
        </p:txBody>
      </p:sp>
    </p:spTree>
    <p:extLst>
      <p:ext uri="{BB962C8B-B14F-4D97-AF65-F5344CB8AC3E}">
        <p14:creationId xmlns:p14="http://schemas.microsoft.com/office/powerpoint/2010/main" val="1659081231"/>
      </p:ext>
    </p:extLst>
  </p:cSld>
  <p:clrMap bg1="lt1" tx1="dk1" bg2="lt2" tx2="dk2" accent1="accent1" accent2="accent2" accent3="accent3" accent4="accent4" accent5="accent5" accent6="accent6" hlink="hlink" folHlink="folHlink"/>
  <p:hf hdr="0" ftr="0" dt="0"/>
  <p:notesStyle>
    <a:lvl1pPr marL="0" algn="l" defTabSz="457147" rtl="0" eaLnBrk="1" latinLnBrk="0" hangingPunct="1">
      <a:defRPr sz="1200" kern="1200">
        <a:solidFill>
          <a:schemeClr val="tx1"/>
        </a:solidFill>
        <a:latin typeface="+mn-lt"/>
        <a:ea typeface="+mn-ea"/>
        <a:cs typeface="+mn-cs"/>
      </a:defRPr>
    </a:lvl1pPr>
    <a:lvl2pPr marL="457147" algn="l" defTabSz="457147" rtl="0" eaLnBrk="1" latinLnBrk="0" hangingPunct="1">
      <a:defRPr sz="1200" kern="1200">
        <a:solidFill>
          <a:schemeClr val="tx1"/>
        </a:solidFill>
        <a:latin typeface="+mn-lt"/>
        <a:ea typeface="+mn-ea"/>
        <a:cs typeface="+mn-cs"/>
      </a:defRPr>
    </a:lvl2pPr>
    <a:lvl3pPr marL="914295" algn="l" defTabSz="457147" rtl="0" eaLnBrk="1" latinLnBrk="0" hangingPunct="1">
      <a:defRPr sz="1200" kern="1200">
        <a:solidFill>
          <a:schemeClr val="tx1"/>
        </a:solidFill>
        <a:latin typeface="+mn-lt"/>
        <a:ea typeface="+mn-ea"/>
        <a:cs typeface="+mn-cs"/>
      </a:defRPr>
    </a:lvl3pPr>
    <a:lvl4pPr marL="1371442" algn="l" defTabSz="457147" rtl="0" eaLnBrk="1" latinLnBrk="0" hangingPunct="1">
      <a:defRPr sz="1200" kern="1200">
        <a:solidFill>
          <a:schemeClr val="tx1"/>
        </a:solidFill>
        <a:latin typeface="+mn-lt"/>
        <a:ea typeface="+mn-ea"/>
        <a:cs typeface="+mn-cs"/>
      </a:defRPr>
    </a:lvl4pPr>
    <a:lvl5pPr marL="1828590" algn="l" defTabSz="457147" rtl="0" eaLnBrk="1" latinLnBrk="0" hangingPunct="1">
      <a:defRPr sz="1200" kern="1200">
        <a:solidFill>
          <a:schemeClr val="tx1"/>
        </a:solidFill>
        <a:latin typeface="+mn-lt"/>
        <a:ea typeface="+mn-ea"/>
        <a:cs typeface="+mn-cs"/>
      </a:defRPr>
    </a:lvl5pPr>
    <a:lvl6pPr marL="2285737" algn="l" defTabSz="457147" rtl="0" eaLnBrk="1" latinLnBrk="0" hangingPunct="1">
      <a:defRPr sz="1200" kern="1200">
        <a:solidFill>
          <a:schemeClr val="tx1"/>
        </a:solidFill>
        <a:latin typeface="+mn-lt"/>
        <a:ea typeface="+mn-ea"/>
        <a:cs typeface="+mn-cs"/>
      </a:defRPr>
    </a:lvl6pPr>
    <a:lvl7pPr marL="2742884" algn="l" defTabSz="457147" rtl="0" eaLnBrk="1" latinLnBrk="0" hangingPunct="1">
      <a:defRPr sz="1200" kern="1200">
        <a:solidFill>
          <a:schemeClr val="tx1"/>
        </a:solidFill>
        <a:latin typeface="+mn-lt"/>
        <a:ea typeface="+mn-ea"/>
        <a:cs typeface="+mn-cs"/>
      </a:defRPr>
    </a:lvl7pPr>
    <a:lvl8pPr marL="3200032" algn="l" defTabSz="457147" rtl="0" eaLnBrk="1" latinLnBrk="0" hangingPunct="1">
      <a:defRPr sz="1200" kern="1200">
        <a:solidFill>
          <a:schemeClr val="tx1"/>
        </a:solidFill>
        <a:latin typeface="+mn-lt"/>
        <a:ea typeface="+mn-ea"/>
        <a:cs typeface="+mn-cs"/>
      </a:defRPr>
    </a:lvl8pPr>
    <a:lvl9pPr marL="3657179" algn="l" defTabSz="4571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366489-299B-403A-BF8C-896F693632C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126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6366489-299B-403A-BF8C-896F693632C4}" type="slidenum">
              <a:rPr lang="it-IT" smtClean="0"/>
              <a:pPr/>
              <a:t>22</a:t>
            </a:fld>
            <a:endParaRPr lang="it-IT"/>
          </a:p>
        </p:txBody>
      </p:sp>
    </p:spTree>
    <p:extLst>
      <p:ext uri="{BB962C8B-B14F-4D97-AF65-F5344CB8AC3E}">
        <p14:creationId xmlns:p14="http://schemas.microsoft.com/office/powerpoint/2010/main" val="114468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6366489-299B-403A-BF8C-896F693632C4}" type="slidenum">
              <a:rPr lang="it-IT" smtClean="0"/>
              <a:pPr/>
              <a:t>24</a:t>
            </a:fld>
            <a:endParaRPr lang="it-IT"/>
          </a:p>
        </p:txBody>
      </p:sp>
    </p:spTree>
    <p:extLst>
      <p:ext uri="{BB962C8B-B14F-4D97-AF65-F5344CB8AC3E}">
        <p14:creationId xmlns:p14="http://schemas.microsoft.com/office/powerpoint/2010/main" val="2825911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6366489-299B-403A-BF8C-896F693632C4}" type="slidenum">
              <a:rPr lang="it-IT" smtClean="0"/>
              <a:pPr/>
              <a:t>25</a:t>
            </a:fld>
            <a:endParaRPr lang="it-IT"/>
          </a:p>
        </p:txBody>
      </p:sp>
    </p:spTree>
    <p:extLst>
      <p:ext uri="{BB962C8B-B14F-4D97-AF65-F5344CB8AC3E}">
        <p14:creationId xmlns:p14="http://schemas.microsoft.com/office/powerpoint/2010/main" val="147505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6366489-299B-403A-BF8C-896F693632C4}" type="slidenum">
              <a:rPr lang="it-IT" smtClean="0"/>
              <a:pPr/>
              <a:t>26</a:t>
            </a:fld>
            <a:endParaRPr lang="it-IT"/>
          </a:p>
        </p:txBody>
      </p:sp>
    </p:spTree>
    <p:extLst>
      <p:ext uri="{BB962C8B-B14F-4D97-AF65-F5344CB8AC3E}">
        <p14:creationId xmlns:p14="http://schemas.microsoft.com/office/powerpoint/2010/main" val="123272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6366489-299B-403A-BF8C-896F693632C4}" type="slidenum">
              <a:rPr lang="it-IT" smtClean="0"/>
              <a:pPr/>
              <a:t>31</a:t>
            </a:fld>
            <a:endParaRPr lang="it-IT"/>
          </a:p>
        </p:txBody>
      </p:sp>
    </p:spTree>
    <p:extLst>
      <p:ext uri="{BB962C8B-B14F-4D97-AF65-F5344CB8AC3E}">
        <p14:creationId xmlns:p14="http://schemas.microsoft.com/office/powerpoint/2010/main" val="567911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6366489-299B-403A-BF8C-896F693632C4}" type="slidenum">
              <a:rPr lang="it-IT" smtClean="0"/>
              <a:pPr/>
              <a:t>32</a:t>
            </a:fld>
            <a:endParaRPr lang="it-IT"/>
          </a:p>
        </p:txBody>
      </p:sp>
    </p:spTree>
    <p:extLst>
      <p:ext uri="{BB962C8B-B14F-4D97-AF65-F5344CB8AC3E}">
        <p14:creationId xmlns:p14="http://schemas.microsoft.com/office/powerpoint/2010/main" val="3579132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B100C58-04AF-7844-97A9-77798D8CF43D}" type="datetime1">
              <a:rPr lang="it-IT" smtClean="0"/>
              <a:pPr/>
              <a:t>19/04/23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63793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7E2EFD00-4ED1-6A4E-9ED3-729722178ABC}" type="datetime1">
              <a:rPr lang="it-IT" smtClean="0"/>
              <a:pPr/>
              <a:t>19/04/23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37680642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7E2EFD00-4ED1-6A4E-9ED3-729722178ABC}" type="datetime1">
              <a:rPr lang="it-IT" smtClean="0"/>
              <a:pPr/>
              <a:t>19/04/23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78129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7E2EFD00-4ED1-6A4E-9ED3-729722178ABC}" type="datetime1">
              <a:rPr lang="it-IT" smtClean="0"/>
              <a:pPr/>
              <a:t>19/04/23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64477116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7E2EFD00-4ED1-6A4E-9ED3-729722178ABC}" type="datetime1">
              <a:rPr lang="it-IT" smtClean="0"/>
              <a:pPr/>
              <a:t>19/04/23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972026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7E2EFD00-4ED1-6A4E-9ED3-729722178ABC}" type="datetime1">
              <a:rPr lang="it-IT" smtClean="0"/>
              <a:pPr/>
              <a:t>19/04/23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318955519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E60D8DE2-4B42-9840-A462-8EC47F0B9D53}" type="datetime1">
              <a:rPr lang="it-IT" smtClean="0"/>
              <a:pPr/>
              <a:t>19/04/23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697655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7E2EFD00-4ED1-6A4E-9ED3-729722178ABC}" type="datetime1">
              <a:rPr lang="it-IT" smtClean="0"/>
              <a:pPr/>
              <a:t>19/04/23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7182548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B4A7DE8-2C1F-E946-B8AD-1DF947532FCB}" type="datetime1">
              <a:rPr lang="it-IT" smtClean="0"/>
              <a:pPr/>
              <a:t>19/04/23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90910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6C3CE42-C657-2A4A-AD68-21118C048F5C}" type="datetime1">
              <a:rPr lang="it-IT" smtClean="0"/>
              <a:pPr/>
              <a:t>19/04/23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97600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7E2EFD00-4ED1-6A4E-9ED3-729722178ABC}" type="datetime1">
              <a:rPr lang="it-IT" smtClean="0"/>
              <a:pPr/>
              <a:t>19/04/23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384821320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09599" y="2737246"/>
            <a:ext cx="3090672" cy="3304117"/>
          </a:xfrm>
        </p:spPr>
        <p:txBody>
          <a:bodyPr>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3CF98B3E-A1F5-1D49-9B09-B96A7E5C1CA4}" type="datetime1">
              <a:rPr lang="it-IT" smtClean="0"/>
              <a:pPr/>
              <a:t>19/04/23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120250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E0F204D-D8E6-7344-8BFD-6159BD5FD65B}" type="datetime1">
              <a:rPr lang="it-IT" smtClean="0"/>
              <a:pPr/>
              <a:t>19/04/23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305412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EFD00-4ED1-6A4E-9ED3-729722178ABC}" type="datetime1">
              <a:rPr lang="it-IT" smtClean="0"/>
              <a:pPr/>
              <a:t>19/04/23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26465938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B020255-537F-6245-984B-CFB53661B286}" type="datetime1">
              <a:rPr lang="it-IT" smtClean="0"/>
              <a:pPr/>
              <a:t>19/04/23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38715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04E9105C-25A3-CA49-A27D-6C1509C1AA1F}" type="datetime1">
              <a:rPr lang="it-IT" smtClean="0"/>
              <a:pPr/>
              <a:t>19/04/23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04258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2EFD00-4ED1-6A4E-9ED3-729722178ABC}" type="datetime1">
              <a:rPr lang="it-IT" smtClean="0"/>
              <a:pPr/>
              <a:t>19/04/23</a:t>
            </a:fld>
            <a:endParaRPr lang="it-IT"/>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77FCE32-2D2C-3A41-9BB8-91B3DCC914FD}" type="slidenum">
              <a:rPr lang="it-IT" smtClean="0"/>
              <a:pPr/>
              <a:t>‹N›</a:t>
            </a:fld>
            <a:endParaRPr lang="it-IT"/>
          </a:p>
        </p:txBody>
      </p:sp>
    </p:spTree>
    <p:extLst>
      <p:ext uri="{BB962C8B-B14F-4D97-AF65-F5344CB8AC3E}">
        <p14:creationId xmlns:p14="http://schemas.microsoft.com/office/powerpoint/2010/main" val="1882305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67293" y="1637414"/>
            <a:ext cx="5490021" cy="2413422"/>
          </a:xfrm>
        </p:spPr>
        <p:txBody>
          <a:bodyPr/>
          <a:lstStyle/>
          <a:p>
            <a:r>
              <a:rPr lang="it-IT" dirty="0"/>
              <a:t>Diritto internazionale privato</a:t>
            </a:r>
          </a:p>
        </p:txBody>
      </p:sp>
      <p:sp>
        <p:nvSpPr>
          <p:cNvPr id="3" name="Sottotitolo 2"/>
          <p:cNvSpPr>
            <a:spLocks noGrp="1"/>
          </p:cNvSpPr>
          <p:nvPr>
            <p:ph type="subTitle" idx="1"/>
          </p:nvPr>
        </p:nvSpPr>
        <p:spPr/>
        <p:txBody>
          <a:bodyPr>
            <a:normAutofit fontScale="62500" lnSpcReduction="20000"/>
          </a:bodyPr>
          <a:lstStyle/>
          <a:p>
            <a:pPr>
              <a:buFontTx/>
              <a:buChar char="-"/>
            </a:pPr>
            <a:r>
              <a:rPr lang="it-IT" dirty="0"/>
              <a:t>prof. Sara Tonolo –</a:t>
            </a:r>
          </a:p>
          <a:p>
            <a:pPr>
              <a:buFontTx/>
              <a:buChar char="-"/>
            </a:pPr>
            <a:r>
              <a:rPr lang="it-IT" dirty="0"/>
              <a:t>GORIZIA</a:t>
            </a:r>
          </a:p>
          <a:p>
            <a:pPr>
              <a:buFontTx/>
              <a:buChar char="-"/>
            </a:pPr>
            <a:r>
              <a:rPr lang="it-IT" dirty="0"/>
              <a:t> 19 aprile 2023-</a:t>
            </a:r>
          </a:p>
          <a:p>
            <a:pPr>
              <a:buFontTx/>
              <a:buChar char="-"/>
            </a:pPr>
            <a:r>
              <a:rPr lang="it-IT"/>
              <a:t>III-IV </a:t>
            </a:r>
            <a:r>
              <a:rPr lang="it-IT" dirty="0"/>
              <a:t>Parte- </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Tm="46338"/>
    </mc:Choice>
    <mc:Fallback xmlns="">
      <p:transition spd="slow" advTm="4633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57362"/>
          </a:xfrm>
        </p:spPr>
        <p:style>
          <a:lnRef idx="1">
            <a:schemeClr val="accent6"/>
          </a:lnRef>
          <a:fillRef idx="3">
            <a:schemeClr val="accent6"/>
          </a:fillRef>
          <a:effectRef idx="2">
            <a:schemeClr val="accent6"/>
          </a:effectRef>
          <a:fontRef idx="minor">
            <a:schemeClr val="lt1"/>
          </a:fontRef>
        </p:style>
        <p:txBody>
          <a:bodyPr>
            <a:normAutofit/>
          </a:bodyPr>
          <a:lstStyle/>
          <a:p>
            <a:pPr algn="just"/>
            <a:r>
              <a:rPr lang="it-IT" dirty="0"/>
              <a:t>ORDINE PUBBLICO INTERNO E INTERNAZIONALE</a:t>
            </a:r>
          </a:p>
        </p:txBody>
      </p:sp>
      <p:sp>
        <p:nvSpPr>
          <p:cNvPr id="6" name="Segnaposto contenuto 5"/>
          <p:cNvSpPr>
            <a:spLocks noGrp="1"/>
          </p:cNvSpPr>
          <p:nvPr>
            <p:ph idx="1"/>
          </p:nvPr>
        </p:nvSpPr>
        <p:spPr>
          <a:xfrm>
            <a:off x="457201" y="2383692"/>
            <a:ext cx="8229600" cy="3742472"/>
          </a:xfrm>
        </p:spPr>
        <p:txBody>
          <a:bodyPr>
            <a:normAutofit lnSpcReduction="10000"/>
          </a:bodyPr>
          <a:lstStyle/>
          <a:p>
            <a:pPr algn="just"/>
            <a:r>
              <a:rPr lang="it-IT" sz="2800" b="1" dirty="0"/>
              <a:t>CLAUSOLA DI ORDINE PUBBLICO</a:t>
            </a:r>
            <a:r>
              <a:rPr lang="it-IT" sz="2800" dirty="0"/>
              <a:t>: compare nelle Convenzioni internazionali, e anche nei </a:t>
            </a:r>
            <a:r>
              <a:rPr lang="it-IT" sz="2800" b="1" dirty="0"/>
              <a:t>regolamenti UE </a:t>
            </a:r>
            <a:r>
              <a:rPr lang="it-IT" sz="2800" dirty="0"/>
              <a:t>con il limite della </a:t>
            </a:r>
            <a:r>
              <a:rPr lang="it-IT" sz="2800" b="1" dirty="0"/>
              <a:t>MANIFESTA</a:t>
            </a:r>
            <a:r>
              <a:rPr lang="it-IT" sz="2800" dirty="0"/>
              <a:t> contrarietà:</a:t>
            </a:r>
          </a:p>
          <a:p>
            <a:pPr lvl="1" algn="just"/>
            <a:r>
              <a:rPr lang="it-IT" sz="2500" dirty="0"/>
              <a:t>Art. 21 </a:t>
            </a:r>
            <a:r>
              <a:rPr lang="it-IT" sz="2500" dirty="0" err="1"/>
              <a:t>R</a:t>
            </a:r>
            <a:r>
              <a:rPr lang="it-IT" sz="2500" dirty="0"/>
              <a:t>. ROMA I</a:t>
            </a:r>
          </a:p>
          <a:p>
            <a:pPr lvl="1" algn="just"/>
            <a:r>
              <a:rPr lang="it-IT" sz="2500" dirty="0"/>
              <a:t>Art. 25 </a:t>
            </a:r>
            <a:r>
              <a:rPr lang="it-IT" sz="2500" dirty="0" err="1"/>
              <a:t>R</a:t>
            </a:r>
            <a:r>
              <a:rPr lang="it-IT" sz="2500" dirty="0"/>
              <a:t>. ROMA II</a:t>
            </a:r>
          </a:p>
          <a:p>
            <a:pPr lvl="1" algn="just"/>
            <a:r>
              <a:rPr lang="it-IT" sz="2500" dirty="0"/>
              <a:t>Art. 12 </a:t>
            </a:r>
            <a:r>
              <a:rPr lang="it-IT" sz="2500" dirty="0" err="1"/>
              <a:t>R</a:t>
            </a:r>
            <a:r>
              <a:rPr lang="it-IT" sz="2500" dirty="0"/>
              <a:t>. ROMA III</a:t>
            </a:r>
          </a:p>
          <a:p>
            <a:pPr lvl="1" algn="just"/>
            <a:r>
              <a:rPr lang="it-IT" sz="2500" dirty="0"/>
              <a:t>Art. 35 </a:t>
            </a:r>
            <a:r>
              <a:rPr lang="it-IT" sz="2500" dirty="0" err="1"/>
              <a:t>R</a:t>
            </a:r>
            <a:r>
              <a:rPr lang="it-IT" sz="2500" dirty="0"/>
              <a:t>. SUCCESSIONI</a:t>
            </a:r>
          </a:p>
          <a:p>
            <a:pPr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10</a:t>
            </a:fld>
            <a:endParaRPr lang="it-IT"/>
          </a:p>
        </p:txBody>
      </p:sp>
    </p:spTree>
    <p:custDataLst>
      <p:tags r:id="rId1"/>
    </p:custDataLst>
    <p:extLst>
      <p:ext uri="{BB962C8B-B14F-4D97-AF65-F5344CB8AC3E}">
        <p14:creationId xmlns:p14="http://schemas.microsoft.com/office/powerpoint/2010/main" val="540573417"/>
      </p:ext>
    </p:extLst>
  </p:cSld>
  <p:clrMapOvr>
    <a:masterClrMapping/>
  </p:clrMapOvr>
  <mc:AlternateContent xmlns:mc="http://schemas.openxmlformats.org/markup-compatibility/2006" xmlns:p14="http://schemas.microsoft.com/office/powerpoint/2010/main">
    <mc:Choice Requires="p14">
      <p:transition spd="slow" p14:dur="2000" advTm="169186"/>
    </mc:Choice>
    <mc:Fallback xmlns="">
      <p:transition spd="slow" advTm="1691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2000"/>
                                        <p:tgtEl>
                                          <p:spTgt spid="6">
                                            <p:txEl>
                                              <p:pRg st="0" end="0"/>
                                            </p:txEl>
                                          </p:spTgt>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2000"/>
                                        <p:tgtEl>
                                          <p:spTgt spid="6">
                                            <p:txEl>
                                              <p:pRg st="1" end="1"/>
                                            </p:txEl>
                                          </p:spTgt>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2000"/>
                                        <p:tgtEl>
                                          <p:spTgt spid="6">
                                            <p:txEl>
                                              <p:pRg st="2" end="2"/>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2000"/>
                                        <p:tgtEl>
                                          <p:spTgt spid="6">
                                            <p:txEl>
                                              <p:pRg st="3" end="3"/>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57362"/>
          </a:xfrm>
          <a:solidFill>
            <a:srgbClr val="00B0F0"/>
          </a:solidFill>
        </p:spPr>
        <p:style>
          <a:lnRef idx="1">
            <a:schemeClr val="accent6"/>
          </a:lnRef>
          <a:fillRef idx="3">
            <a:schemeClr val="accent6"/>
          </a:fillRef>
          <a:effectRef idx="2">
            <a:schemeClr val="accent6"/>
          </a:effectRef>
          <a:fontRef idx="minor">
            <a:schemeClr val="lt1"/>
          </a:fontRef>
        </p:style>
        <p:txBody>
          <a:bodyPr>
            <a:normAutofit/>
          </a:bodyPr>
          <a:lstStyle/>
          <a:p>
            <a:pPr algn="just"/>
            <a:r>
              <a:rPr lang="it-IT" dirty="0"/>
              <a:t>CONNESSIONE STRETTA TRA ORDINE PUBBLICO E DIRITTI UMANI</a:t>
            </a:r>
          </a:p>
        </p:txBody>
      </p:sp>
      <p:sp>
        <p:nvSpPr>
          <p:cNvPr id="6" name="Segnaposto contenuto 5"/>
          <p:cNvSpPr>
            <a:spLocks noGrp="1"/>
          </p:cNvSpPr>
          <p:nvPr>
            <p:ph idx="1"/>
          </p:nvPr>
        </p:nvSpPr>
        <p:spPr>
          <a:xfrm>
            <a:off x="457201" y="2383692"/>
            <a:ext cx="8229600" cy="3742472"/>
          </a:xfrm>
        </p:spPr>
        <p:txBody>
          <a:bodyPr>
            <a:normAutofit fontScale="92500"/>
          </a:bodyPr>
          <a:lstStyle/>
          <a:p>
            <a:pPr algn="just"/>
            <a:r>
              <a:rPr lang="it-IT" sz="2800" b="1" dirty="0"/>
              <a:t>CLAUSOLA DI ORDINE PUBBLICO</a:t>
            </a:r>
            <a:r>
              <a:rPr lang="it-IT" sz="2800" dirty="0"/>
              <a:t>: talvolta invocata proprio </a:t>
            </a:r>
            <a:r>
              <a:rPr lang="it-IT" sz="2800" b="1" dirty="0"/>
              <a:t>per implementare i diritti umani secondo le norme internazionali</a:t>
            </a:r>
            <a:r>
              <a:rPr lang="it-IT" sz="2800" dirty="0"/>
              <a:t>: </a:t>
            </a:r>
            <a:r>
              <a:rPr lang="it-IT" sz="2800" dirty="0" err="1"/>
              <a:t>Trib</a:t>
            </a:r>
            <a:r>
              <a:rPr lang="it-IT" sz="2800" dirty="0"/>
              <a:t>. Milano 17.7.2000 ha ritenuto contrario all’ordine pubblico il diritto nazionale (cittadinanza) di un transessuale straniero che non disciplinava la possibilità di mutare sesso ed ha quindi adottato sulla base della </a:t>
            </a:r>
            <a:r>
              <a:rPr lang="it-IT" sz="2800" b="1" dirty="0"/>
              <a:t>legge italiana il provvedimento autorizzativo necessario</a:t>
            </a:r>
            <a:r>
              <a:rPr lang="it-IT" sz="2800" dirty="0"/>
              <a:t>.</a:t>
            </a:r>
            <a:endParaRPr lang="it-IT" sz="2500" dirty="0"/>
          </a:p>
          <a:p>
            <a:pPr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11</a:t>
            </a:fld>
            <a:endParaRPr lang="it-IT"/>
          </a:p>
        </p:txBody>
      </p:sp>
    </p:spTree>
    <p:custDataLst>
      <p:tags r:id="rId1"/>
    </p:custDataLst>
    <p:extLst>
      <p:ext uri="{BB962C8B-B14F-4D97-AF65-F5344CB8AC3E}">
        <p14:creationId xmlns:p14="http://schemas.microsoft.com/office/powerpoint/2010/main" val="4246184833"/>
      </p:ext>
    </p:extLst>
  </p:cSld>
  <p:clrMapOvr>
    <a:masterClrMapping/>
  </p:clrMapOvr>
  <mc:AlternateContent xmlns:mc="http://schemas.openxmlformats.org/markup-compatibility/2006" xmlns:p14="http://schemas.microsoft.com/office/powerpoint/2010/main">
    <mc:Choice Requires="p14">
      <p:transition spd="slow" p14:dur="2000" advTm="174584"/>
    </mc:Choice>
    <mc:Fallback xmlns="">
      <p:transition spd="slow" advTm="1745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57362"/>
          </a:xfrm>
          <a:solidFill>
            <a:srgbClr val="00B0F0"/>
          </a:solidFill>
        </p:spPr>
        <p:style>
          <a:lnRef idx="1">
            <a:schemeClr val="accent6"/>
          </a:lnRef>
          <a:fillRef idx="3">
            <a:schemeClr val="accent6"/>
          </a:fillRef>
          <a:effectRef idx="2">
            <a:schemeClr val="accent6"/>
          </a:effectRef>
          <a:fontRef idx="minor">
            <a:schemeClr val="lt1"/>
          </a:fontRef>
        </p:style>
        <p:txBody>
          <a:bodyPr>
            <a:normAutofit/>
          </a:bodyPr>
          <a:lstStyle/>
          <a:p>
            <a:pPr algn="just"/>
            <a:r>
              <a:rPr lang="it-IT" dirty="0"/>
              <a:t>CONNESSIONE STRETTA TRA ORDINE PUBBLICO E DIRITTI UMANI</a:t>
            </a:r>
          </a:p>
        </p:txBody>
      </p:sp>
      <p:sp>
        <p:nvSpPr>
          <p:cNvPr id="6" name="Segnaposto contenuto 5"/>
          <p:cNvSpPr>
            <a:spLocks noGrp="1"/>
          </p:cNvSpPr>
          <p:nvPr>
            <p:ph idx="1"/>
          </p:nvPr>
        </p:nvSpPr>
        <p:spPr>
          <a:xfrm>
            <a:off x="457201" y="2383692"/>
            <a:ext cx="8229600" cy="3742472"/>
          </a:xfrm>
        </p:spPr>
        <p:txBody>
          <a:bodyPr>
            <a:normAutofit lnSpcReduction="10000"/>
          </a:bodyPr>
          <a:lstStyle/>
          <a:p>
            <a:pPr algn="just"/>
            <a:r>
              <a:rPr lang="it-IT" sz="2800" b="1" dirty="0"/>
              <a:t>CLAUSOLA DI ORDINE PUBBLICO</a:t>
            </a:r>
            <a:r>
              <a:rPr lang="it-IT" sz="2800" dirty="0"/>
              <a:t>: talvolta viene </a:t>
            </a:r>
            <a:r>
              <a:rPr lang="it-IT" sz="2800" b="1" dirty="0" err="1"/>
              <a:t>controlimitata</a:t>
            </a:r>
            <a:r>
              <a:rPr lang="it-IT" sz="2800" b="1" dirty="0"/>
              <a:t> dal rispetto dei diritti umani </a:t>
            </a:r>
            <a:r>
              <a:rPr lang="it-IT" sz="2800" dirty="0"/>
              <a:t>ad es. mancato riconoscimento di un’adozione in Grecia per contrarietà all’ordine pubblico viene ritenuta dalla </a:t>
            </a:r>
            <a:r>
              <a:rPr lang="it-IT" sz="2800" b="1" dirty="0"/>
              <a:t>Corte EDU </a:t>
            </a:r>
            <a:r>
              <a:rPr lang="it-IT" sz="2800" dirty="0"/>
              <a:t>in contrasto con il diritto al rispetto della vita familiare (art. 8 CEDU), </a:t>
            </a:r>
            <a:r>
              <a:rPr lang="it-IT" sz="2800" b="1" dirty="0" err="1"/>
              <a:t>sent</a:t>
            </a:r>
            <a:r>
              <a:rPr lang="it-IT" sz="2800" b="1" dirty="0"/>
              <a:t>. 3.5.2011, </a:t>
            </a:r>
            <a:r>
              <a:rPr lang="it-IT" sz="2800" b="1" dirty="0" err="1"/>
              <a:t>Negrepontis</a:t>
            </a:r>
            <a:r>
              <a:rPr lang="it-IT" sz="2800" b="1" dirty="0"/>
              <a:t> </a:t>
            </a:r>
            <a:r>
              <a:rPr lang="it-IT" sz="2800" b="1" dirty="0" err="1"/>
              <a:t>Giannisis</a:t>
            </a:r>
            <a:r>
              <a:rPr lang="it-IT" sz="2800" b="1" dirty="0"/>
              <a:t> </a:t>
            </a:r>
            <a:r>
              <a:rPr lang="it-IT" sz="2800" dirty="0"/>
              <a:t>c. Grecia (adozione del nipote avvenuta in USA da parte di un monaco).</a:t>
            </a:r>
            <a:endParaRPr lang="it-IT" sz="2500" dirty="0"/>
          </a:p>
          <a:p>
            <a:pPr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12</a:t>
            </a:fld>
            <a:endParaRPr lang="it-IT"/>
          </a:p>
        </p:txBody>
      </p:sp>
    </p:spTree>
    <p:custDataLst>
      <p:tags r:id="rId1"/>
    </p:custDataLst>
    <p:extLst>
      <p:ext uri="{BB962C8B-B14F-4D97-AF65-F5344CB8AC3E}">
        <p14:creationId xmlns:p14="http://schemas.microsoft.com/office/powerpoint/2010/main" val="1125114245"/>
      </p:ext>
    </p:extLst>
  </p:cSld>
  <p:clrMapOvr>
    <a:masterClrMapping/>
  </p:clrMapOvr>
  <mc:AlternateContent xmlns:mc="http://schemas.openxmlformats.org/markup-compatibility/2006" xmlns:p14="http://schemas.microsoft.com/office/powerpoint/2010/main">
    <mc:Choice Requires="p14">
      <p:transition spd="slow" p14:dur="2000" advTm="128430"/>
    </mc:Choice>
    <mc:Fallback xmlns="">
      <p:transition spd="slow" advTm="1284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57362"/>
          </a:xfrm>
          <a:solidFill>
            <a:srgbClr val="0070C0"/>
          </a:solidFill>
        </p:spPr>
        <p:style>
          <a:lnRef idx="1">
            <a:schemeClr val="accent6"/>
          </a:lnRef>
          <a:fillRef idx="3">
            <a:schemeClr val="accent6"/>
          </a:fillRef>
          <a:effectRef idx="2">
            <a:schemeClr val="accent6"/>
          </a:effectRef>
          <a:fontRef idx="minor">
            <a:schemeClr val="lt1"/>
          </a:fontRef>
        </p:style>
        <p:txBody>
          <a:bodyPr>
            <a:normAutofit/>
          </a:bodyPr>
          <a:lstStyle/>
          <a:p>
            <a:pPr algn="just"/>
            <a:r>
              <a:rPr lang="it-IT" dirty="0"/>
              <a:t>ORDINE PUBBLICO NEL TEMPO E NELLO SPAZIO</a:t>
            </a:r>
          </a:p>
        </p:txBody>
      </p:sp>
      <p:sp>
        <p:nvSpPr>
          <p:cNvPr id="6" name="Segnaposto contenuto 5"/>
          <p:cNvSpPr>
            <a:spLocks noGrp="1"/>
          </p:cNvSpPr>
          <p:nvPr>
            <p:ph idx="1"/>
          </p:nvPr>
        </p:nvSpPr>
        <p:spPr>
          <a:xfrm>
            <a:off x="457201" y="2032000"/>
            <a:ext cx="8229600" cy="4689476"/>
          </a:xfrm>
        </p:spPr>
        <p:txBody>
          <a:bodyPr>
            <a:normAutofit fontScale="92500"/>
          </a:bodyPr>
          <a:lstStyle/>
          <a:p>
            <a:pPr algn="just"/>
            <a:r>
              <a:rPr lang="it-IT" sz="2800" b="1" dirty="0"/>
              <a:t>ORDINE PUBBLICO</a:t>
            </a:r>
            <a:r>
              <a:rPr lang="it-IT" sz="2800" dirty="0"/>
              <a:t>: </a:t>
            </a:r>
            <a:r>
              <a:rPr lang="it-IT" sz="2800" b="1" u="sng" dirty="0"/>
              <a:t>limite variabile nel tempo e nello spazio:</a:t>
            </a:r>
            <a:r>
              <a:rPr lang="it-IT" sz="2800" dirty="0"/>
              <a:t> </a:t>
            </a:r>
            <a:r>
              <a:rPr lang="it-IT" sz="2800" b="1" dirty="0"/>
              <a:t>in Italia si pensi all’evoluzione relativa all’introduzione del divorzio nel 1970</a:t>
            </a:r>
            <a:r>
              <a:rPr lang="it-IT" sz="2800" dirty="0"/>
              <a:t>… e nello spazio in quanto dipende dalle concezioni giuridico politiche dei singoli Stati: </a:t>
            </a:r>
            <a:r>
              <a:rPr lang="it-IT" sz="2800" dirty="0" err="1"/>
              <a:t>vd</a:t>
            </a:r>
            <a:r>
              <a:rPr lang="it-IT" sz="2800" dirty="0"/>
              <a:t>. ad es. previsione dei </a:t>
            </a:r>
            <a:r>
              <a:rPr lang="it-IT" sz="2800" b="1" i="1" dirty="0"/>
              <a:t>punitive </a:t>
            </a:r>
            <a:r>
              <a:rPr lang="it-IT" sz="2800" b="1" i="1" dirty="0" err="1"/>
              <a:t>damages</a:t>
            </a:r>
            <a:r>
              <a:rPr lang="it-IT" sz="2800" i="1" dirty="0"/>
              <a:t> </a:t>
            </a:r>
            <a:r>
              <a:rPr lang="it-IT" sz="2800" dirty="0"/>
              <a:t>negli USA – condanna sanzionatoria per autori di un danno- ritenuti non riconoscibili per contrasto con ordine pubblico in Italia (</a:t>
            </a:r>
            <a:r>
              <a:rPr lang="it-IT" sz="2800" dirty="0" err="1"/>
              <a:t>Cass</a:t>
            </a:r>
            <a:r>
              <a:rPr lang="it-IT" sz="2800" dirty="0"/>
              <a:t>. 19.1.2007, n. 1183 – </a:t>
            </a:r>
            <a:r>
              <a:rPr lang="it-IT" sz="2800" dirty="0" err="1"/>
              <a:t>App</a:t>
            </a:r>
            <a:r>
              <a:rPr lang="it-IT" sz="2800" dirty="0"/>
              <a:t>. Trento, 16.8.2008) ove vi è diversa funzione di risarcimento del danno da responsabilità civile.</a:t>
            </a:r>
            <a:endParaRPr lang="it-IT" sz="2500" dirty="0"/>
          </a:p>
          <a:p>
            <a:pPr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13</a:t>
            </a:fld>
            <a:endParaRPr lang="it-IT"/>
          </a:p>
        </p:txBody>
      </p:sp>
    </p:spTree>
    <p:custDataLst>
      <p:tags r:id="rId1"/>
    </p:custDataLst>
    <p:extLst>
      <p:ext uri="{BB962C8B-B14F-4D97-AF65-F5344CB8AC3E}">
        <p14:creationId xmlns:p14="http://schemas.microsoft.com/office/powerpoint/2010/main" val="3989817319"/>
      </p:ext>
    </p:extLst>
  </p:cSld>
  <p:clrMapOvr>
    <a:masterClrMapping/>
  </p:clrMapOvr>
  <mc:AlternateContent xmlns:mc="http://schemas.openxmlformats.org/markup-compatibility/2006" xmlns:p14="http://schemas.microsoft.com/office/powerpoint/2010/main">
    <mc:Choice Requires="p14">
      <p:transition spd="slow" p14:dur="2000" advTm="155711"/>
    </mc:Choice>
    <mc:Fallback xmlns="">
      <p:transition spd="slow" advTm="1557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57362"/>
          </a:xfrm>
          <a:solidFill>
            <a:srgbClr val="0070C0"/>
          </a:solidFill>
        </p:spPr>
        <p:style>
          <a:lnRef idx="1">
            <a:schemeClr val="accent6"/>
          </a:lnRef>
          <a:fillRef idx="3">
            <a:schemeClr val="accent6"/>
          </a:fillRef>
          <a:effectRef idx="2">
            <a:schemeClr val="accent6"/>
          </a:effectRef>
          <a:fontRef idx="minor">
            <a:schemeClr val="lt1"/>
          </a:fontRef>
        </p:style>
        <p:txBody>
          <a:bodyPr>
            <a:normAutofit/>
          </a:bodyPr>
          <a:lstStyle/>
          <a:p>
            <a:pPr algn="just"/>
            <a:r>
              <a:rPr lang="it-IT" dirty="0"/>
              <a:t>ORDINE PUBBLICO NEL TEMPO E NELLO SPAZIO</a:t>
            </a:r>
          </a:p>
        </p:txBody>
      </p:sp>
      <p:sp>
        <p:nvSpPr>
          <p:cNvPr id="6" name="Segnaposto contenuto 5"/>
          <p:cNvSpPr>
            <a:spLocks noGrp="1"/>
          </p:cNvSpPr>
          <p:nvPr>
            <p:ph idx="1"/>
          </p:nvPr>
        </p:nvSpPr>
        <p:spPr>
          <a:xfrm>
            <a:off x="457201" y="2032000"/>
            <a:ext cx="8229600" cy="4826000"/>
          </a:xfrm>
        </p:spPr>
        <p:txBody>
          <a:bodyPr>
            <a:normAutofit fontScale="85000" lnSpcReduction="20000"/>
          </a:bodyPr>
          <a:lstStyle/>
          <a:p>
            <a:pPr algn="just"/>
            <a:r>
              <a:rPr lang="it-IT" sz="2800" b="1" dirty="0"/>
              <a:t>ORDINE PUBBLICO</a:t>
            </a:r>
            <a:r>
              <a:rPr lang="it-IT" sz="2800" dirty="0"/>
              <a:t>: </a:t>
            </a:r>
            <a:r>
              <a:rPr lang="it-IT" sz="2800" b="1" u="sng" dirty="0"/>
              <a:t>nozione discrezionale </a:t>
            </a:r>
            <a:r>
              <a:rPr lang="it-IT" sz="2800" dirty="0"/>
              <a:t>ricostruita tramite:</a:t>
            </a:r>
          </a:p>
          <a:p>
            <a:pPr lvl="1" algn="just"/>
            <a:r>
              <a:rPr lang="it-IT" sz="2500" dirty="0"/>
              <a:t>Norme interne</a:t>
            </a:r>
          </a:p>
          <a:p>
            <a:pPr lvl="1" algn="just"/>
            <a:r>
              <a:rPr lang="it-IT" sz="2500" dirty="0"/>
              <a:t>Norme internazionali </a:t>
            </a:r>
          </a:p>
          <a:p>
            <a:pPr lvl="1" algn="just"/>
            <a:r>
              <a:rPr lang="it-IT" sz="2500" dirty="0"/>
              <a:t>Norme UE – Carta diritti fondamentali</a:t>
            </a:r>
          </a:p>
          <a:p>
            <a:pPr algn="just"/>
            <a:r>
              <a:rPr lang="it-IT" sz="2800" b="1" dirty="0" err="1"/>
              <a:t>Cass</a:t>
            </a:r>
            <a:r>
              <a:rPr lang="it-IT" sz="2800" b="1" dirty="0"/>
              <a:t>. 21.1.2013, n. 1302 </a:t>
            </a:r>
            <a:r>
              <a:rPr lang="it-IT" sz="2800" dirty="0"/>
              <a:t>«la nozione di ordine pubblico è desumibile innanzitutto dal sistema di tutele approntato a livello sovraordinato rispetto a quello della legislazione ordinaria </a:t>
            </a:r>
            <a:r>
              <a:rPr lang="it-IT" sz="2800" dirty="0" err="1"/>
              <a:t>sicchè</a:t>
            </a:r>
            <a:r>
              <a:rPr lang="it-IT" sz="2800" dirty="0"/>
              <a:t> occorre far riferimento alla tutela del lavoro prevista dalla Costituzione </a:t>
            </a:r>
            <a:r>
              <a:rPr lang="it-IT" sz="2800" b="1" dirty="0"/>
              <a:t>e dopo il trattato di Lisbona alle garanzie apportate dai diritti fondamentali dalla Carta di Nizza </a:t>
            </a:r>
            <a:r>
              <a:rPr lang="it-IT" sz="2800" dirty="0"/>
              <a:t>fonti che includono la tutela del lavoratore contro il licenziamento ingiustificato».</a:t>
            </a:r>
            <a:endParaRPr lang="it-IT" sz="2200" dirty="0"/>
          </a:p>
          <a:p>
            <a:pPr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14</a:t>
            </a:fld>
            <a:endParaRPr lang="it-IT"/>
          </a:p>
        </p:txBody>
      </p:sp>
    </p:spTree>
    <p:custDataLst>
      <p:tags r:id="rId1"/>
    </p:custDataLst>
    <p:extLst>
      <p:ext uri="{BB962C8B-B14F-4D97-AF65-F5344CB8AC3E}">
        <p14:creationId xmlns:p14="http://schemas.microsoft.com/office/powerpoint/2010/main" val="3341145445"/>
      </p:ext>
    </p:extLst>
  </p:cSld>
  <p:clrMapOvr>
    <a:masterClrMapping/>
  </p:clrMapOvr>
  <mc:AlternateContent xmlns:mc="http://schemas.openxmlformats.org/markup-compatibility/2006" xmlns:p14="http://schemas.microsoft.com/office/powerpoint/2010/main">
    <mc:Choice Requires="p14">
      <p:transition spd="slow" p14:dur="2000" advTm="162363"/>
    </mc:Choice>
    <mc:Fallback xmlns="">
      <p:transition spd="slow" advTm="1623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000"/>
                                        <p:tgtEl>
                                          <p:spTgt spid="6">
                                            <p:txEl>
                                              <p:pRg st="0" end="0"/>
                                            </p:txEl>
                                          </p:spTgt>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2000"/>
                                        <p:tgtEl>
                                          <p:spTgt spid="6">
                                            <p:txEl>
                                              <p:pRg st="1" end="1"/>
                                            </p:txEl>
                                          </p:spTgt>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2000"/>
                                        <p:tgtEl>
                                          <p:spTgt spid="6">
                                            <p:txEl>
                                              <p:pRg st="2" end="2"/>
                                            </p:txEl>
                                          </p:spTgt>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2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57362"/>
          </a:xfrm>
          <a:solidFill>
            <a:srgbClr val="0070C0"/>
          </a:solidFill>
        </p:spPr>
        <p:style>
          <a:lnRef idx="1">
            <a:schemeClr val="accent6"/>
          </a:lnRef>
          <a:fillRef idx="3">
            <a:schemeClr val="accent6"/>
          </a:fillRef>
          <a:effectRef idx="2">
            <a:schemeClr val="accent6"/>
          </a:effectRef>
          <a:fontRef idx="minor">
            <a:schemeClr val="lt1"/>
          </a:fontRef>
        </p:style>
        <p:txBody>
          <a:bodyPr>
            <a:normAutofit/>
          </a:bodyPr>
          <a:lstStyle/>
          <a:p>
            <a:pPr algn="just"/>
            <a:r>
              <a:rPr lang="it-IT" dirty="0"/>
              <a:t>ORDINE PUBBLICO NEL TEMPO E NELLO SPAZIO</a:t>
            </a:r>
          </a:p>
        </p:txBody>
      </p:sp>
      <p:sp>
        <p:nvSpPr>
          <p:cNvPr id="6" name="Segnaposto contenuto 5"/>
          <p:cNvSpPr>
            <a:spLocks noGrp="1"/>
          </p:cNvSpPr>
          <p:nvPr>
            <p:ph idx="1"/>
          </p:nvPr>
        </p:nvSpPr>
        <p:spPr>
          <a:xfrm>
            <a:off x="457201" y="2032000"/>
            <a:ext cx="8229600" cy="4826000"/>
          </a:xfrm>
        </p:spPr>
        <p:txBody>
          <a:bodyPr>
            <a:normAutofit/>
          </a:bodyPr>
          <a:lstStyle/>
          <a:p>
            <a:pPr algn="just"/>
            <a:r>
              <a:rPr lang="it-IT" sz="2800" b="1" dirty="0"/>
              <a:t>ORDINE PUBBLICO</a:t>
            </a:r>
            <a:r>
              <a:rPr lang="it-IT" sz="2800" dirty="0"/>
              <a:t> </a:t>
            </a:r>
            <a:r>
              <a:rPr lang="it-IT" sz="2800" b="1" dirty="0"/>
              <a:t>attenuato : 	</a:t>
            </a:r>
            <a:r>
              <a:rPr lang="it-IT" sz="2800" dirty="0"/>
              <a:t>nozione elaborata in giurisprudenza e ripresa da </a:t>
            </a:r>
            <a:r>
              <a:rPr lang="it-IT" sz="2800" i="1" dirty="0" err="1"/>
              <a:t>Institut</a:t>
            </a:r>
            <a:r>
              <a:rPr lang="it-IT" sz="2800" i="1" dirty="0"/>
              <a:t> de </a:t>
            </a:r>
            <a:r>
              <a:rPr lang="it-IT" sz="2800" i="1" dirty="0" err="1"/>
              <a:t>droit</a:t>
            </a:r>
            <a:r>
              <a:rPr lang="it-IT" sz="2800" i="1" dirty="0"/>
              <a:t> </a:t>
            </a:r>
            <a:r>
              <a:rPr lang="it-IT" sz="2800" i="1" dirty="0" err="1"/>
              <a:t>internationa</a:t>
            </a:r>
            <a:r>
              <a:rPr lang="it-IT" sz="2800" dirty="0" err="1"/>
              <a:t>l</a:t>
            </a:r>
            <a:r>
              <a:rPr lang="it-IT" sz="2800" dirty="0"/>
              <a:t> nel 2005 nella risoluzione sull’ordine pubblico: attenuare operatività del limite </a:t>
            </a:r>
            <a:r>
              <a:rPr lang="it-IT" sz="2800" b="1" dirty="0"/>
              <a:t>per casi con scarse connessioni con ordinamento del foro</a:t>
            </a:r>
            <a:r>
              <a:rPr lang="it-IT" sz="2800" dirty="0"/>
              <a:t>: es. negare riconoscimento di matrimoni poligamici per soggetti residenti nello Stato del foro, ma </a:t>
            </a:r>
            <a:r>
              <a:rPr lang="it-IT" sz="2800" b="1" dirty="0"/>
              <a:t>affermarne effetti</a:t>
            </a:r>
            <a:r>
              <a:rPr lang="it-IT" sz="2800" dirty="0"/>
              <a:t>.</a:t>
            </a: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15</a:t>
            </a:fld>
            <a:endParaRPr lang="it-IT"/>
          </a:p>
        </p:txBody>
      </p:sp>
    </p:spTree>
    <p:custDataLst>
      <p:tags r:id="rId1"/>
    </p:custDataLst>
    <p:extLst>
      <p:ext uri="{BB962C8B-B14F-4D97-AF65-F5344CB8AC3E}">
        <p14:creationId xmlns:p14="http://schemas.microsoft.com/office/powerpoint/2010/main" val="3409668985"/>
      </p:ext>
    </p:extLst>
  </p:cSld>
  <p:clrMapOvr>
    <a:masterClrMapping/>
  </p:clrMapOvr>
  <mc:AlternateContent xmlns:mc="http://schemas.openxmlformats.org/markup-compatibility/2006" xmlns:p14="http://schemas.microsoft.com/office/powerpoint/2010/main">
    <mc:Choice Requires="p14">
      <p:transition spd="slow" p14:dur="2000" advTm="126503"/>
    </mc:Choice>
    <mc:Fallback xmlns="">
      <p:transition spd="slow" advTm="1265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57362"/>
          </a:xfrm>
        </p:spPr>
        <p:style>
          <a:lnRef idx="1">
            <a:schemeClr val="accent6"/>
          </a:lnRef>
          <a:fillRef idx="3">
            <a:schemeClr val="accent6"/>
          </a:fillRef>
          <a:effectRef idx="2">
            <a:schemeClr val="accent6"/>
          </a:effectRef>
          <a:fontRef idx="minor">
            <a:schemeClr val="lt1"/>
          </a:fontRef>
        </p:style>
        <p:txBody>
          <a:bodyPr>
            <a:normAutofit/>
          </a:bodyPr>
          <a:lstStyle/>
          <a:p>
            <a:pPr algn="just"/>
            <a:r>
              <a:rPr lang="it-IT" dirty="0"/>
              <a:t>ART. 16 L. 218/95</a:t>
            </a:r>
          </a:p>
        </p:txBody>
      </p:sp>
      <p:sp>
        <p:nvSpPr>
          <p:cNvPr id="6" name="Segnaposto contenuto 5"/>
          <p:cNvSpPr>
            <a:spLocks noGrp="1"/>
          </p:cNvSpPr>
          <p:nvPr>
            <p:ph idx="1"/>
          </p:nvPr>
        </p:nvSpPr>
        <p:spPr>
          <a:xfrm>
            <a:off x="457201" y="2032000"/>
            <a:ext cx="8229600" cy="4826000"/>
          </a:xfrm>
        </p:spPr>
        <p:txBody>
          <a:bodyPr>
            <a:normAutofit fontScale="92500" lnSpcReduction="20000"/>
          </a:bodyPr>
          <a:lstStyle/>
          <a:p>
            <a:pPr algn="just"/>
            <a:r>
              <a:rPr lang="it-IT" sz="3000" dirty="0"/>
              <a:t> </a:t>
            </a:r>
            <a:r>
              <a:rPr lang="it-IT" sz="2800" dirty="0"/>
              <a:t>Art. 16: «La legge straniera non è applicata </a:t>
            </a:r>
            <a:r>
              <a:rPr lang="it-IT" sz="2800" b="1" dirty="0"/>
              <a:t>se i </a:t>
            </a:r>
            <a:r>
              <a:rPr lang="it-IT" sz="2800" b="1" u="sng" dirty="0"/>
              <a:t>suoi effetti </a:t>
            </a:r>
            <a:r>
              <a:rPr lang="it-IT" sz="2800" dirty="0"/>
              <a:t>sono contrari all'ordine pubblico.2. In tal caso si applica la legge richiamata mediante altri criteri di collegamento eventualmente previsti per la medesima ipotesi normativa. In mancanza si applica la legge italiana.»</a:t>
            </a:r>
          </a:p>
          <a:p>
            <a:pPr marL="0" indent="0" algn="just">
              <a:buNone/>
            </a:pPr>
            <a:endParaRPr lang="it-IT" sz="2800" dirty="0"/>
          </a:p>
          <a:p>
            <a:pPr algn="just"/>
            <a:endParaRPr lang="it-IT" sz="2800" dirty="0"/>
          </a:p>
          <a:p>
            <a:pPr algn="just"/>
            <a:r>
              <a:rPr lang="it-IT" sz="2800" dirty="0"/>
              <a:t>Ordine pubblico è il limite in base al quale non si applica una disposizione individuata dalla regola di conflitto del foro, qualora </a:t>
            </a:r>
            <a:r>
              <a:rPr lang="it-IT" sz="2800" b="1" u="sng" dirty="0"/>
              <a:t>in concreto </a:t>
            </a:r>
            <a:r>
              <a:rPr lang="it-IT" sz="2800" dirty="0"/>
              <a:t>l’applicazione di essa determinerebbe un </a:t>
            </a:r>
            <a:r>
              <a:rPr lang="it-IT" sz="2800" u="sng" dirty="0"/>
              <a:t>risultato contrario </a:t>
            </a:r>
            <a:r>
              <a:rPr lang="it-IT" sz="2800" dirty="0"/>
              <a:t>all’ordine pubblico del foro.</a:t>
            </a:r>
          </a:p>
          <a:p>
            <a:pPr algn="just"/>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16</a:t>
            </a:fld>
            <a:endParaRPr lang="it-IT"/>
          </a:p>
        </p:txBody>
      </p:sp>
    </p:spTree>
    <p:custDataLst>
      <p:tags r:id="rId1"/>
    </p:custDataLst>
    <p:extLst>
      <p:ext uri="{BB962C8B-B14F-4D97-AF65-F5344CB8AC3E}">
        <p14:creationId xmlns:p14="http://schemas.microsoft.com/office/powerpoint/2010/main" val="1472708018"/>
      </p:ext>
    </p:extLst>
  </p:cSld>
  <p:clrMapOvr>
    <a:masterClrMapping/>
  </p:clrMapOvr>
  <mc:AlternateContent xmlns:mc="http://schemas.openxmlformats.org/markup-compatibility/2006" xmlns:p14="http://schemas.microsoft.com/office/powerpoint/2010/main">
    <mc:Choice Requires="p14">
      <p:transition spd="slow" p14:dur="2000" advTm="131356"/>
    </mc:Choice>
    <mc:Fallback xmlns="">
      <p:transition spd="slow" advTm="1313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917208"/>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t>VALUTAZIONE EFFETTI OPERATIVITA’ L. STRANIERA</a:t>
            </a:r>
          </a:p>
        </p:txBody>
      </p:sp>
      <p:sp>
        <p:nvSpPr>
          <p:cNvPr id="6" name="Segnaposto contenuto 5"/>
          <p:cNvSpPr>
            <a:spLocks noGrp="1"/>
          </p:cNvSpPr>
          <p:nvPr>
            <p:ph idx="1"/>
          </p:nvPr>
        </p:nvSpPr>
        <p:spPr>
          <a:xfrm>
            <a:off x="457201" y="1191846"/>
            <a:ext cx="8229600" cy="5529630"/>
          </a:xfrm>
        </p:spPr>
        <p:txBody>
          <a:bodyPr>
            <a:normAutofit/>
          </a:bodyPr>
          <a:lstStyle/>
          <a:p>
            <a:pPr algn="just">
              <a:buNone/>
            </a:pPr>
            <a:endParaRPr lang="it-IT" dirty="0"/>
          </a:p>
          <a:p>
            <a:pPr algn="just"/>
            <a:r>
              <a:rPr lang="it-IT" sz="2400" dirty="0"/>
              <a:t>Valutazione concreta di contrarietà all’ordine pubblico: rilevano gli effetti dell’applicazione della legge straniera.</a:t>
            </a:r>
          </a:p>
          <a:p>
            <a:pPr algn="just"/>
            <a:endParaRPr lang="it-IT" sz="2400" dirty="0"/>
          </a:p>
          <a:p>
            <a:pPr algn="just"/>
            <a:r>
              <a:rPr lang="it-IT" sz="2400" dirty="0"/>
              <a:t>Es. legge </a:t>
            </a:r>
            <a:r>
              <a:rPr lang="it-IT" sz="2400" u="sng" dirty="0"/>
              <a:t>in astratto </a:t>
            </a:r>
            <a:r>
              <a:rPr lang="it-IT" sz="2400" dirty="0"/>
              <a:t>contraria a uguaglianza uomo e donna perché prevede affidamento figli al padre se </a:t>
            </a:r>
            <a:r>
              <a:rPr lang="it-IT" sz="2400" u="sng" dirty="0"/>
              <a:t>in concreto </a:t>
            </a:r>
            <a:r>
              <a:rPr lang="it-IT" sz="2400" dirty="0"/>
              <a:t>rispetta interesse del minore può non essere disapplicata.</a:t>
            </a:r>
          </a:p>
          <a:p>
            <a:pPr algn="just"/>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17</a:t>
            </a:fld>
            <a:endParaRPr lang="it-IT"/>
          </a:p>
        </p:txBody>
      </p:sp>
    </p:spTree>
    <p:custDataLst>
      <p:tags r:id="rId1"/>
    </p:custDataLst>
    <p:extLst>
      <p:ext uri="{BB962C8B-B14F-4D97-AF65-F5344CB8AC3E}">
        <p14:creationId xmlns:p14="http://schemas.microsoft.com/office/powerpoint/2010/main" val="1275123685"/>
      </p:ext>
    </p:extLst>
  </p:cSld>
  <p:clrMapOvr>
    <a:masterClrMapping/>
  </p:clrMapOvr>
  <mc:AlternateContent xmlns:mc="http://schemas.openxmlformats.org/markup-compatibility/2006" xmlns:p14="http://schemas.microsoft.com/office/powerpoint/2010/main">
    <mc:Choice Requires="p14">
      <p:transition spd="slow" p14:dur="2000" advTm="101872"/>
    </mc:Choice>
    <mc:Fallback xmlns="">
      <p:transition spd="slow" advTm="1018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0"/>
            <a:ext cx="8229600" cy="1641231"/>
          </a:xfrm>
        </p:spPr>
        <p:style>
          <a:lnRef idx="1">
            <a:schemeClr val="accent6"/>
          </a:lnRef>
          <a:fillRef idx="3">
            <a:schemeClr val="accent6"/>
          </a:fillRef>
          <a:effectRef idx="2">
            <a:schemeClr val="accent6"/>
          </a:effectRef>
          <a:fontRef idx="minor">
            <a:schemeClr val="lt1"/>
          </a:fontRef>
        </p:style>
        <p:txBody>
          <a:bodyPr>
            <a:normAutofit fontScale="90000"/>
          </a:bodyPr>
          <a:lstStyle/>
          <a:p>
            <a:pPr algn="just"/>
            <a:r>
              <a:rPr lang="it-IT" dirty="0"/>
              <a:t>VALUTAZIONE EFFETTI DELL’APPLICAZIONE DELLA L. STRANIERA</a:t>
            </a:r>
          </a:p>
        </p:txBody>
      </p:sp>
      <p:sp>
        <p:nvSpPr>
          <p:cNvPr id="6" name="Segnaposto contenuto 5"/>
          <p:cNvSpPr>
            <a:spLocks noGrp="1"/>
          </p:cNvSpPr>
          <p:nvPr>
            <p:ph idx="1"/>
          </p:nvPr>
        </p:nvSpPr>
        <p:spPr>
          <a:xfrm>
            <a:off x="223024" y="1918010"/>
            <a:ext cx="8463777" cy="4939990"/>
          </a:xfrm>
        </p:spPr>
        <p:txBody>
          <a:bodyPr>
            <a:normAutofit lnSpcReduction="10000"/>
          </a:bodyPr>
          <a:lstStyle/>
          <a:p>
            <a:pPr algn="just">
              <a:buNone/>
            </a:pPr>
            <a:r>
              <a:rPr lang="it-IT" sz="2400" dirty="0"/>
              <a:t> </a:t>
            </a:r>
            <a:r>
              <a:rPr lang="it-IT" sz="2800" dirty="0"/>
              <a:t>Es. legge </a:t>
            </a:r>
            <a:r>
              <a:rPr lang="it-IT" sz="2800" u="sng" dirty="0"/>
              <a:t>in astratto non </a:t>
            </a:r>
            <a:r>
              <a:rPr lang="it-IT" sz="2800" dirty="0"/>
              <a:t>contraria a ordine pubblico ma </a:t>
            </a:r>
            <a:r>
              <a:rPr lang="it-IT" sz="2800" u="sng" dirty="0"/>
              <a:t>in concreto sì</a:t>
            </a:r>
            <a:r>
              <a:rPr lang="it-IT" sz="2800" dirty="0"/>
              <a:t>: </a:t>
            </a:r>
            <a:r>
              <a:rPr lang="it-IT" sz="2800" b="1" dirty="0"/>
              <a:t>caso Patino (Cass. Fr. 15.5.1963): </a:t>
            </a:r>
            <a:r>
              <a:rPr lang="it-IT" sz="2800" dirty="0"/>
              <a:t>due coniugi, lei spagnola e boliviana, lui boliviano sposati a Madrid intendono divorziare a Parigi. </a:t>
            </a:r>
          </a:p>
          <a:p>
            <a:pPr algn="just">
              <a:buNone/>
            </a:pPr>
            <a:r>
              <a:rPr lang="it-IT" sz="2800" b="1" dirty="0"/>
              <a:t>Per il </a:t>
            </a:r>
            <a:r>
              <a:rPr lang="it-IT" sz="2800" b="1" dirty="0" err="1"/>
              <a:t>d.i.p</a:t>
            </a:r>
            <a:r>
              <a:rPr lang="it-IT" sz="2800" b="1" dirty="0"/>
              <a:t>. francese </a:t>
            </a:r>
            <a:r>
              <a:rPr lang="it-IT" sz="2800" dirty="0"/>
              <a:t>si applica </a:t>
            </a:r>
            <a:r>
              <a:rPr lang="it-IT" sz="2800" b="1" dirty="0"/>
              <a:t>la l. di </a:t>
            </a:r>
            <a:r>
              <a:rPr lang="it-IT" sz="2800" b="1" dirty="0" err="1"/>
              <a:t>citt</a:t>
            </a:r>
            <a:r>
              <a:rPr lang="it-IT" sz="2800" b="1" dirty="0"/>
              <a:t>. comune – quindi la legge boliviana </a:t>
            </a:r>
            <a:r>
              <a:rPr lang="it-IT" sz="2800" dirty="0"/>
              <a:t>che prevede </a:t>
            </a:r>
            <a:r>
              <a:rPr lang="it-IT" sz="2800" b="1" dirty="0"/>
              <a:t>il divorzio solo se la legge del luogo di celebrazione del matrimonio lo prevede (concorso cumulativo dei criteri di collegamento) </a:t>
            </a:r>
            <a:r>
              <a:rPr lang="it-IT" sz="2800" dirty="0"/>
              <a:t>e la l. spagnola del tempo non prevedeva il divorzio.</a:t>
            </a:r>
            <a:endParaRPr lang="it-IT" sz="2800" u="sng" dirty="0"/>
          </a:p>
          <a:p>
            <a:pPr algn="just"/>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18</a:t>
            </a:fld>
            <a:endParaRPr lang="it-IT"/>
          </a:p>
        </p:txBody>
      </p:sp>
    </p:spTree>
    <p:custDataLst>
      <p:tags r:id="rId1"/>
    </p:custDataLst>
    <p:extLst>
      <p:ext uri="{BB962C8B-B14F-4D97-AF65-F5344CB8AC3E}">
        <p14:creationId xmlns:p14="http://schemas.microsoft.com/office/powerpoint/2010/main" val="1461878800"/>
      </p:ext>
    </p:extLst>
  </p:cSld>
  <p:clrMapOvr>
    <a:masterClrMapping/>
  </p:clrMapOvr>
  <mc:AlternateContent xmlns:mc="http://schemas.openxmlformats.org/markup-compatibility/2006" xmlns:p14="http://schemas.microsoft.com/office/powerpoint/2010/main">
    <mc:Choice Requires="p14">
      <p:transition spd="slow" p14:dur="2000" advTm="132840"/>
    </mc:Choice>
    <mc:Fallback xmlns="">
      <p:transition spd="slow" advTm="1328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917208"/>
          </a:xfrm>
        </p:spPr>
        <p:style>
          <a:lnRef idx="1">
            <a:schemeClr val="accent6"/>
          </a:lnRef>
          <a:fillRef idx="3">
            <a:schemeClr val="accent6"/>
          </a:fillRef>
          <a:effectRef idx="2">
            <a:schemeClr val="accent6"/>
          </a:effectRef>
          <a:fontRef idx="minor">
            <a:schemeClr val="lt1"/>
          </a:fontRef>
        </p:style>
        <p:txBody>
          <a:bodyPr>
            <a:normAutofit/>
          </a:bodyPr>
          <a:lstStyle/>
          <a:p>
            <a:r>
              <a:rPr lang="it-IT" dirty="0"/>
              <a:t>CASO PATINO (1963)</a:t>
            </a:r>
          </a:p>
        </p:txBody>
      </p:sp>
      <p:graphicFrame>
        <p:nvGraphicFramePr>
          <p:cNvPr id="5" name="Segnaposto contenuto 4"/>
          <p:cNvGraphicFramePr>
            <a:graphicFrameLocks noGrp="1"/>
          </p:cNvGraphicFramePr>
          <p:nvPr>
            <p:ph idx="1"/>
            <p:extLst/>
          </p:nvPr>
        </p:nvGraphicFramePr>
        <p:xfrm>
          <a:off x="0" y="1455191"/>
          <a:ext cx="8686801" cy="4951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277FCE32-2D2C-3A41-9BB8-91B3DCC914FD}" type="slidenum">
              <a:rPr lang="it-IT" smtClean="0"/>
              <a:pPr/>
              <a:t>19</a:t>
            </a:fld>
            <a:endParaRPr lang="it-IT"/>
          </a:p>
        </p:txBody>
      </p:sp>
    </p:spTree>
    <p:extLst>
      <p:ext uri="{BB962C8B-B14F-4D97-AF65-F5344CB8AC3E}">
        <p14:creationId xmlns:p14="http://schemas.microsoft.com/office/powerpoint/2010/main" val="1497592925"/>
      </p:ext>
    </p:extLst>
  </p:cSld>
  <p:clrMapOvr>
    <a:masterClrMapping/>
  </p:clrMapOvr>
  <mc:AlternateContent xmlns:mc="http://schemas.openxmlformats.org/markup-compatibility/2006" xmlns:p14="http://schemas.microsoft.com/office/powerpoint/2010/main">
    <mc:Choice Requires="p14">
      <p:transition spd="slow" p14:dur="2000" advTm="124012"/>
    </mc:Choice>
    <mc:Fallback xmlns="">
      <p:transition spd="slow" advTm="12401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70122"/>
            <a:ext cx="7886700" cy="510362"/>
          </a:xfrm>
          <a:solidFill>
            <a:srgbClr val="00F973"/>
          </a:solidFill>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solidFill>
                  <a:schemeClr val="tx1"/>
                </a:solidFill>
              </a:rPr>
              <a:t>QUESTIONI COLLEGATE ALLA CONSEGUENZA</a:t>
            </a:r>
          </a:p>
        </p:txBody>
      </p:sp>
      <p:graphicFrame>
        <p:nvGraphicFramePr>
          <p:cNvPr id="5" name="Segnaposto contenuto 4"/>
          <p:cNvGraphicFramePr>
            <a:graphicFrameLocks noGrp="1"/>
          </p:cNvGraphicFramePr>
          <p:nvPr>
            <p:ph idx="1"/>
            <p:extLst/>
          </p:nvPr>
        </p:nvGraphicFramePr>
        <p:xfrm>
          <a:off x="404037" y="978195"/>
          <a:ext cx="8111313" cy="5198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277FCE32-2D2C-3A41-9BB8-91B3DCC914FD}" type="slidenum">
              <a:rPr lang="it-IT" smtClean="0"/>
              <a:pPr/>
              <a:t>2</a:t>
            </a:fld>
            <a:endParaRPr lang="it-IT"/>
          </a:p>
        </p:txBody>
      </p:sp>
    </p:spTree>
    <p:extLst>
      <p:ext uri="{BB962C8B-B14F-4D97-AF65-F5344CB8AC3E}">
        <p14:creationId xmlns:p14="http://schemas.microsoft.com/office/powerpoint/2010/main" val="2751060382"/>
      </p:ext>
    </p:extLst>
  </p:cSld>
  <p:clrMapOvr>
    <a:masterClrMapping/>
  </p:clrMapOvr>
  <mc:AlternateContent xmlns:mc="http://schemas.openxmlformats.org/markup-compatibility/2006" xmlns:p14="http://schemas.microsoft.com/office/powerpoint/2010/main">
    <mc:Choice Requires="p14">
      <p:transition spd="slow" p14:dur="2000" advTm="57131"/>
    </mc:Choice>
    <mc:Fallback xmlns="">
      <p:transition spd="slow" advTm="5713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p:txBody>
          <a:bodyPr/>
          <a:lstStyle/>
          <a:p>
            <a:r>
              <a:rPr lang="it-IT" dirty="0"/>
              <a:t>Art. 16</a:t>
            </a:r>
          </a:p>
        </p:txBody>
      </p:sp>
      <p:sp>
        <p:nvSpPr>
          <p:cNvPr id="5" name="Segnaposto testo 4"/>
          <p:cNvSpPr>
            <a:spLocks noGrp="1"/>
          </p:cNvSpPr>
          <p:nvPr>
            <p:ph type="body" sz="half" idx="3"/>
          </p:nvPr>
        </p:nvSpPr>
        <p:spPr/>
        <p:txBody>
          <a:bodyPr/>
          <a:lstStyle/>
          <a:p>
            <a:r>
              <a:rPr lang="it-IT" dirty="0"/>
              <a:t>Art. 64</a:t>
            </a:r>
          </a:p>
        </p:txBody>
      </p:sp>
      <p:sp>
        <p:nvSpPr>
          <p:cNvPr id="4" name="Segnaposto contenuto 3"/>
          <p:cNvSpPr>
            <a:spLocks noGrp="1"/>
          </p:cNvSpPr>
          <p:nvPr>
            <p:ph sz="quarter" idx="2"/>
          </p:nvPr>
        </p:nvSpPr>
        <p:spPr/>
        <p:txBody>
          <a:bodyPr>
            <a:normAutofit fontScale="92500" lnSpcReduction="10000"/>
          </a:bodyPr>
          <a:lstStyle/>
          <a:p>
            <a:r>
              <a:rPr lang="it-IT" dirty="0"/>
              <a:t>La legge straniera richiamata non è applicata </a:t>
            </a:r>
            <a:r>
              <a:rPr lang="it-IT" b="1" u="sng" dirty="0"/>
              <a:t>se i suoi effetti  </a:t>
            </a:r>
            <a:r>
              <a:rPr lang="it-IT" dirty="0"/>
              <a:t>sono contrari  all’ordine pubblico.</a:t>
            </a:r>
          </a:p>
          <a:p>
            <a:r>
              <a:rPr lang="it-IT" dirty="0"/>
              <a:t>In tal caso si applica la legge richiamata mediante altri criteri di collegamento eventualmente previsti per la medesima ipotesi normativa. In mancanza si applica la legge italiana.</a:t>
            </a:r>
          </a:p>
          <a:p>
            <a:endParaRPr lang="it-IT" dirty="0"/>
          </a:p>
          <a:p>
            <a:endParaRPr lang="it-IT" dirty="0"/>
          </a:p>
        </p:txBody>
      </p:sp>
      <p:sp>
        <p:nvSpPr>
          <p:cNvPr id="6" name="Segnaposto contenuto 5"/>
          <p:cNvSpPr>
            <a:spLocks noGrp="1"/>
          </p:cNvSpPr>
          <p:nvPr>
            <p:ph sz="quarter" idx="4"/>
          </p:nvPr>
        </p:nvSpPr>
        <p:spPr/>
        <p:txBody>
          <a:bodyPr>
            <a:normAutofit fontScale="92500" lnSpcReduction="10000"/>
          </a:bodyPr>
          <a:lstStyle/>
          <a:p>
            <a:r>
              <a:rPr lang="it-IT" dirty="0"/>
              <a:t>La sentenza straniera è riconosciuta in Italia senza che  sia necessario il ricorso ad alcun procedimento quando:  (…) </a:t>
            </a:r>
          </a:p>
          <a:p>
            <a:r>
              <a:rPr lang="it-IT" dirty="0"/>
              <a:t>g) </a:t>
            </a:r>
            <a:r>
              <a:rPr lang="it-IT" b="1" u="sng" dirty="0"/>
              <a:t>le sue disposizioni non producono effetti </a:t>
            </a:r>
            <a:r>
              <a:rPr lang="it-IT" u="sng" dirty="0"/>
              <a:t>contrari all’ordine pubblico.</a:t>
            </a:r>
          </a:p>
        </p:txBody>
      </p:sp>
      <p:sp>
        <p:nvSpPr>
          <p:cNvPr id="2" name="Titolo 1"/>
          <p:cNvSpPr>
            <a:spLocks noGrp="1"/>
          </p:cNvSpPr>
          <p:nvPr>
            <p:ph type="title"/>
          </p:nvPr>
        </p:nvSpPr>
        <p:spPr/>
        <p:txBody>
          <a:bodyPr/>
          <a:lstStyle/>
          <a:p>
            <a:r>
              <a:rPr lang="it-IT" dirty="0"/>
              <a:t>ORDINE PUBBLICO e L. 218/95</a:t>
            </a:r>
          </a:p>
        </p:txBody>
      </p:sp>
    </p:spTree>
    <p:extLst>
      <p:ext uri="{BB962C8B-B14F-4D97-AF65-F5344CB8AC3E}">
        <p14:creationId xmlns:p14="http://schemas.microsoft.com/office/powerpoint/2010/main" val="3182030116"/>
      </p:ext>
    </p:extLst>
  </p:cSld>
  <p:clrMapOvr>
    <a:masterClrMapping/>
  </p:clrMapOvr>
  <mc:AlternateContent xmlns:mc="http://schemas.openxmlformats.org/markup-compatibility/2006" xmlns:p14="http://schemas.microsoft.com/office/powerpoint/2010/main">
    <mc:Choice Requires="p14">
      <p:transition spd="slow" p14:dur="2000" advTm="72333"/>
    </mc:Choice>
    <mc:Fallback xmlns="">
      <p:transition spd="slow" advTm="7233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917208"/>
          </a:xfrm>
        </p:spPr>
        <p:style>
          <a:lnRef idx="1">
            <a:schemeClr val="accent6"/>
          </a:lnRef>
          <a:fillRef idx="3">
            <a:schemeClr val="accent6"/>
          </a:fillRef>
          <a:effectRef idx="2">
            <a:schemeClr val="accent6"/>
          </a:effectRef>
          <a:fontRef idx="minor">
            <a:schemeClr val="lt1"/>
          </a:fontRef>
        </p:style>
        <p:txBody>
          <a:bodyPr>
            <a:normAutofit/>
          </a:bodyPr>
          <a:lstStyle/>
          <a:p>
            <a:r>
              <a:rPr lang="it-IT" dirty="0"/>
              <a:t>ART. 16 L. 218/95</a:t>
            </a:r>
          </a:p>
        </p:txBody>
      </p:sp>
      <p:sp>
        <p:nvSpPr>
          <p:cNvPr id="6" name="Segnaposto contenuto 5"/>
          <p:cNvSpPr>
            <a:spLocks noGrp="1"/>
          </p:cNvSpPr>
          <p:nvPr>
            <p:ph idx="1"/>
          </p:nvPr>
        </p:nvSpPr>
        <p:spPr>
          <a:xfrm>
            <a:off x="457201" y="1494263"/>
            <a:ext cx="8058149" cy="5062654"/>
          </a:xfrm>
        </p:spPr>
        <p:txBody>
          <a:bodyPr>
            <a:normAutofit/>
          </a:bodyPr>
          <a:lstStyle/>
          <a:p>
            <a:pPr algn="just"/>
            <a:r>
              <a:rPr lang="it-IT" sz="3200" dirty="0"/>
              <a:t>Codifica il limite dell’ordine pubblico con riguardo alla sua valutazione concreta.</a:t>
            </a:r>
          </a:p>
          <a:p>
            <a:pPr algn="just"/>
            <a:r>
              <a:rPr lang="it-IT" sz="3200" dirty="0"/>
              <a:t>Individua una nozione internazionale di ordine pubblico </a:t>
            </a:r>
            <a:r>
              <a:rPr lang="it-IT" sz="3200" dirty="0" err="1"/>
              <a:t>–</a:t>
            </a:r>
            <a:r>
              <a:rPr lang="it-IT" sz="3200" dirty="0"/>
              <a:t> che riguarda l’applicazione di ordinamenti stranieri.</a:t>
            </a:r>
          </a:p>
          <a:p>
            <a:pPr algn="just"/>
            <a:r>
              <a:rPr lang="it-IT" sz="3200" dirty="0"/>
              <a:t>Si ricostruisce in via interpretativa con riguardo alle norme fondamentali di ordinamento interno e internazionale.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21</a:t>
            </a:fld>
            <a:endParaRPr lang="it-IT"/>
          </a:p>
        </p:txBody>
      </p:sp>
    </p:spTree>
    <p:custDataLst>
      <p:tags r:id="rId1"/>
    </p:custDataLst>
    <p:extLst>
      <p:ext uri="{BB962C8B-B14F-4D97-AF65-F5344CB8AC3E}">
        <p14:creationId xmlns:p14="http://schemas.microsoft.com/office/powerpoint/2010/main" val="3971775343"/>
      </p:ext>
    </p:extLst>
  </p:cSld>
  <p:clrMapOvr>
    <a:masterClrMapping/>
  </p:clrMapOvr>
  <mc:AlternateContent xmlns:mc="http://schemas.openxmlformats.org/markup-compatibility/2006" xmlns:p14="http://schemas.microsoft.com/office/powerpoint/2010/main">
    <mc:Choice Requires="p14">
      <p:transition spd="slow" p14:dur="2000" advTm="102031"/>
    </mc:Choice>
    <mc:Fallback xmlns="">
      <p:transition spd="slow" advTm="1020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solidFill>
        </p:spPr>
        <p:txBody>
          <a:bodyPr/>
          <a:lstStyle/>
          <a:p>
            <a:r>
              <a:rPr lang="it-IT" dirty="0">
                <a:solidFill>
                  <a:schemeClr val="tx1"/>
                </a:solidFill>
              </a:rPr>
              <a:t>Art. 16 l.218/95</a:t>
            </a:r>
          </a:p>
        </p:txBody>
      </p:sp>
      <p:sp>
        <p:nvSpPr>
          <p:cNvPr id="3" name="Segnaposto contenuto 2"/>
          <p:cNvSpPr>
            <a:spLocks noGrp="1"/>
          </p:cNvSpPr>
          <p:nvPr>
            <p:ph sz="quarter" idx="1"/>
          </p:nvPr>
        </p:nvSpPr>
        <p:spPr>
          <a:xfrm>
            <a:off x="609598" y="2160590"/>
            <a:ext cx="7960243" cy="4112619"/>
          </a:xfrm>
        </p:spPr>
        <p:txBody>
          <a:bodyPr>
            <a:normAutofit fontScale="77500" lnSpcReduction="20000"/>
          </a:bodyPr>
          <a:lstStyle/>
          <a:p>
            <a:pPr algn="just"/>
            <a:r>
              <a:rPr lang="it-IT" sz="3200" dirty="0"/>
              <a:t>L’O.P. COME LIMITE ALL’APPLICAZIONE DEL DIRITTO STRANIERO</a:t>
            </a:r>
          </a:p>
          <a:p>
            <a:pPr algn="just"/>
            <a:r>
              <a:rPr lang="it-IT" sz="3200" dirty="0"/>
              <a:t>Il Giudice deve valutare </a:t>
            </a:r>
            <a:r>
              <a:rPr lang="it-IT" sz="3200" i="1" u="sng" dirty="0"/>
              <a:t>ex ante </a:t>
            </a:r>
            <a:r>
              <a:rPr lang="it-IT" sz="3200" dirty="0"/>
              <a:t> se la legge straniera,richiamata dalle norme di conflitto, possa produrre </a:t>
            </a:r>
            <a:r>
              <a:rPr lang="it-IT" sz="3200" u="sng" dirty="0"/>
              <a:t>effetti</a:t>
            </a:r>
            <a:r>
              <a:rPr lang="it-IT" sz="3200" dirty="0"/>
              <a:t> contrari all’o. p. del suo ordinamento. In caso positivo, disattiva la norma straniera e </a:t>
            </a:r>
            <a:r>
              <a:rPr lang="it-IT" sz="3200" b="1" dirty="0"/>
              <a:t>ne individua una diversa attraverso altri criteri di collegamento</a:t>
            </a:r>
            <a:r>
              <a:rPr lang="it-IT" sz="3200" dirty="0"/>
              <a:t> previsti dalla norma di conflitto. </a:t>
            </a:r>
          </a:p>
          <a:p>
            <a:pPr algn="just"/>
            <a:r>
              <a:rPr lang="it-IT" sz="3200" dirty="0"/>
              <a:t>Il giudice potrà invocare la contrarietà di un effetto ad una singola norma, </a:t>
            </a:r>
            <a:r>
              <a:rPr lang="it-IT" sz="3200" dirty="0" err="1"/>
              <a:t>purchè</a:t>
            </a:r>
            <a:r>
              <a:rPr lang="it-IT" sz="3200" dirty="0"/>
              <a:t> questa esprima un </a:t>
            </a:r>
            <a:r>
              <a:rPr lang="it-IT" sz="3200" u="sng" dirty="0"/>
              <a:t>valore</a:t>
            </a:r>
            <a:r>
              <a:rPr lang="it-IT" sz="3200" dirty="0"/>
              <a:t> irrinunciabile per l’ordinamento del foro.</a:t>
            </a:r>
          </a:p>
          <a:p>
            <a:endParaRPr lang="it-IT" dirty="0"/>
          </a:p>
        </p:txBody>
      </p:sp>
    </p:spTree>
    <p:extLst>
      <p:ext uri="{BB962C8B-B14F-4D97-AF65-F5344CB8AC3E}">
        <p14:creationId xmlns:p14="http://schemas.microsoft.com/office/powerpoint/2010/main" val="672461150"/>
      </p:ext>
    </p:extLst>
  </p:cSld>
  <p:clrMapOvr>
    <a:masterClrMapping/>
  </p:clrMapOvr>
  <mc:AlternateContent xmlns:mc="http://schemas.openxmlformats.org/markup-compatibility/2006" xmlns:p14="http://schemas.microsoft.com/office/powerpoint/2010/main">
    <mc:Choice Requires="p14">
      <p:transition spd="slow" p14:dur="2000" advTm="165856"/>
    </mc:Choice>
    <mc:Fallback xmlns="">
      <p:transition spd="slow" advTm="16585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917208"/>
          </a:xfrm>
        </p:spPr>
        <p:style>
          <a:lnRef idx="1">
            <a:schemeClr val="accent6"/>
          </a:lnRef>
          <a:fillRef idx="3">
            <a:schemeClr val="accent6"/>
          </a:fillRef>
          <a:effectRef idx="2">
            <a:schemeClr val="accent6"/>
          </a:effectRef>
          <a:fontRef idx="minor">
            <a:schemeClr val="lt1"/>
          </a:fontRef>
        </p:style>
        <p:txBody>
          <a:bodyPr>
            <a:normAutofit/>
          </a:bodyPr>
          <a:lstStyle/>
          <a:p>
            <a:r>
              <a:rPr lang="it-IT" dirty="0"/>
              <a:t>ART. 16 L. 218/95</a:t>
            </a:r>
          </a:p>
        </p:txBody>
      </p:sp>
      <p:sp>
        <p:nvSpPr>
          <p:cNvPr id="6" name="Segnaposto contenuto 5"/>
          <p:cNvSpPr>
            <a:spLocks noGrp="1"/>
          </p:cNvSpPr>
          <p:nvPr>
            <p:ph idx="1"/>
          </p:nvPr>
        </p:nvSpPr>
        <p:spPr/>
        <p:txBody>
          <a:bodyPr>
            <a:normAutofit fontScale="77500" lnSpcReduction="20000"/>
          </a:bodyPr>
          <a:lstStyle/>
          <a:p>
            <a:pPr algn="just"/>
            <a:r>
              <a:rPr lang="it-IT" sz="3200" dirty="0"/>
              <a:t>Conseguenze:</a:t>
            </a:r>
          </a:p>
          <a:p>
            <a:pPr lvl="1" algn="just"/>
            <a:r>
              <a:rPr lang="it-IT" sz="3200" dirty="0"/>
              <a:t>Si applica la legge richiamata </a:t>
            </a:r>
            <a:r>
              <a:rPr lang="it-IT" sz="3200" b="1" dirty="0"/>
              <a:t>mediante altri criteri di collegamento per la stessa fattispecie </a:t>
            </a:r>
            <a:r>
              <a:rPr lang="it-IT" sz="3200" dirty="0"/>
              <a:t>normativa;</a:t>
            </a:r>
          </a:p>
          <a:p>
            <a:pPr lvl="1" algn="just"/>
            <a:r>
              <a:rPr lang="it-IT" sz="3200" dirty="0"/>
              <a:t>In mancanza, si applica la legge italiana</a:t>
            </a:r>
          </a:p>
          <a:p>
            <a:pPr lvl="1" algn="just"/>
            <a:endParaRPr lang="it-IT" sz="3200" dirty="0"/>
          </a:p>
          <a:p>
            <a:pPr lvl="1" algn="just"/>
            <a:r>
              <a:rPr lang="it-IT" sz="3200" b="1" dirty="0"/>
              <a:t>EVITARE sempre e comunque ricorso a legge italiana….</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23</a:t>
            </a:fld>
            <a:endParaRPr lang="it-IT"/>
          </a:p>
        </p:txBody>
      </p:sp>
    </p:spTree>
    <p:custDataLst>
      <p:tags r:id="rId1"/>
    </p:custDataLst>
    <p:extLst>
      <p:ext uri="{BB962C8B-B14F-4D97-AF65-F5344CB8AC3E}">
        <p14:creationId xmlns:p14="http://schemas.microsoft.com/office/powerpoint/2010/main" val="281006147"/>
      </p:ext>
    </p:extLst>
  </p:cSld>
  <p:clrMapOvr>
    <a:masterClrMapping/>
  </p:clrMapOvr>
  <mc:AlternateContent xmlns:mc="http://schemas.openxmlformats.org/markup-compatibility/2006" xmlns:p14="http://schemas.microsoft.com/office/powerpoint/2010/main">
    <mc:Choice Requires="p14">
      <p:transition spd="slow" p14:dur="2000" advTm="171784"/>
    </mc:Choice>
    <mc:Fallback xmlns="">
      <p:transition spd="slow" advTm="1717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idx="1"/>
          </p:nvPr>
        </p:nvSpPr>
        <p:spPr>
          <a:xfrm>
            <a:off x="446568" y="3104707"/>
            <a:ext cx="6510746" cy="2283141"/>
          </a:xfrm>
        </p:spPr>
        <p:txBody>
          <a:bodyPr>
            <a:normAutofit/>
          </a:bodyPr>
          <a:lstStyle/>
          <a:p>
            <a:r>
              <a:rPr lang="it-IT" sz="2400" dirty="0"/>
              <a:t>Il matrimonio islamico</a:t>
            </a:r>
          </a:p>
          <a:p>
            <a:r>
              <a:rPr lang="it-IT" sz="2400" dirty="0"/>
              <a:t>Il ripudio</a:t>
            </a:r>
          </a:p>
          <a:p>
            <a:r>
              <a:rPr lang="it-IT" sz="2400" dirty="0"/>
              <a:t>Il matrimonio omosessuale</a:t>
            </a:r>
          </a:p>
          <a:p>
            <a:r>
              <a:rPr lang="it-IT" sz="2400" dirty="0"/>
              <a:t>Le unioni civili</a:t>
            </a:r>
          </a:p>
        </p:txBody>
      </p:sp>
      <p:sp>
        <p:nvSpPr>
          <p:cNvPr id="2" name="Titolo 1"/>
          <p:cNvSpPr>
            <a:spLocks noGrp="1"/>
          </p:cNvSpPr>
          <p:nvPr>
            <p:ph type="title"/>
          </p:nvPr>
        </p:nvSpPr>
        <p:spPr>
          <a:xfrm>
            <a:off x="914400" y="1722474"/>
            <a:ext cx="6042913" cy="701749"/>
          </a:xfrm>
          <a:solidFill>
            <a:srgbClr val="FFFF00"/>
          </a:solidFill>
        </p:spPr>
        <p:txBody>
          <a:bodyPr>
            <a:normAutofit/>
          </a:bodyPr>
          <a:lstStyle/>
          <a:p>
            <a:pPr algn="ctr"/>
            <a:r>
              <a:rPr lang="it-IT" dirty="0">
                <a:solidFill>
                  <a:schemeClr val="tx1"/>
                </a:solidFill>
              </a:rPr>
              <a:t>ALCUNI ISTITUTI  CRITICI</a:t>
            </a:r>
          </a:p>
        </p:txBody>
      </p:sp>
    </p:spTree>
    <p:extLst>
      <p:ext uri="{BB962C8B-B14F-4D97-AF65-F5344CB8AC3E}">
        <p14:creationId xmlns:p14="http://schemas.microsoft.com/office/powerpoint/2010/main" val="784459983"/>
      </p:ext>
    </p:extLst>
  </p:cSld>
  <p:clrMapOvr>
    <a:masterClrMapping/>
  </p:clrMapOvr>
  <mc:AlternateContent xmlns:mc="http://schemas.openxmlformats.org/markup-compatibility/2006" xmlns:p14="http://schemas.microsoft.com/office/powerpoint/2010/main">
    <mc:Choice Requires="p14">
      <p:transition spd="slow" p14:dur="2000" advTm="70396"/>
    </mc:Choice>
    <mc:Fallback xmlns="">
      <p:transition spd="slow" advTm="7039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MATRIMONIO ISLAMICO</a:t>
            </a:r>
          </a:p>
        </p:txBody>
      </p:sp>
      <p:sp>
        <p:nvSpPr>
          <p:cNvPr id="3" name="Segnaposto contenuto 2"/>
          <p:cNvSpPr>
            <a:spLocks noGrp="1"/>
          </p:cNvSpPr>
          <p:nvPr>
            <p:ph sz="quarter" idx="1"/>
          </p:nvPr>
        </p:nvSpPr>
        <p:spPr/>
        <p:txBody>
          <a:bodyPr/>
          <a:lstStyle/>
          <a:p>
            <a:r>
              <a:rPr lang="it-IT" sz="2400" dirty="0"/>
              <a:t>Il consenso può anche non essere espresso personalmente dalla sposa; </a:t>
            </a:r>
          </a:p>
          <a:p>
            <a:r>
              <a:rPr lang="it-IT" sz="2400" dirty="0"/>
              <a:t>Impedimenti di tipo religioso, ma non di parentela;</a:t>
            </a:r>
          </a:p>
          <a:p>
            <a:r>
              <a:rPr lang="it-IT" sz="2400" dirty="0"/>
              <a:t>Celebrazione a distanza (telefono);</a:t>
            </a:r>
          </a:p>
          <a:p>
            <a:r>
              <a:rPr lang="it-IT" sz="2400" dirty="0"/>
              <a:t>Contratto bilaterale a prestazioni NON equivalenti .</a:t>
            </a:r>
          </a:p>
          <a:p>
            <a:endParaRPr lang="it-IT" sz="2400" dirty="0"/>
          </a:p>
          <a:p>
            <a:endParaRPr lang="it-IT" dirty="0"/>
          </a:p>
        </p:txBody>
      </p:sp>
    </p:spTree>
    <p:extLst>
      <p:ext uri="{BB962C8B-B14F-4D97-AF65-F5344CB8AC3E}">
        <p14:creationId xmlns:p14="http://schemas.microsoft.com/office/powerpoint/2010/main" val="1646029800"/>
      </p:ext>
    </p:extLst>
  </p:cSld>
  <p:clrMapOvr>
    <a:masterClrMapping/>
  </p:clrMapOvr>
  <mc:AlternateContent xmlns:mc="http://schemas.openxmlformats.org/markup-compatibility/2006" xmlns:p14="http://schemas.microsoft.com/office/powerpoint/2010/main">
    <mc:Choice Requires="p14">
      <p:transition spd="slow" p14:dur="2000" advTm="80785"/>
    </mc:Choice>
    <mc:Fallback xmlns="">
      <p:transition spd="slow" advTm="8078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MATRIMONIO ISLAMICO</a:t>
            </a:r>
          </a:p>
        </p:txBody>
      </p:sp>
      <p:sp>
        <p:nvSpPr>
          <p:cNvPr id="3" name="Segnaposto contenuto 2"/>
          <p:cNvSpPr>
            <a:spLocks noGrp="1"/>
          </p:cNvSpPr>
          <p:nvPr>
            <p:ph sz="quarter" idx="1"/>
          </p:nvPr>
        </p:nvSpPr>
        <p:spPr>
          <a:xfrm>
            <a:off x="609599" y="1592826"/>
            <a:ext cx="6347714" cy="4448537"/>
          </a:xfrm>
        </p:spPr>
        <p:txBody>
          <a:bodyPr>
            <a:normAutofit/>
          </a:bodyPr>
          <a:lstStyle/>
          <a:p>
            <a:r>
              <a:rPr lang="it-IT" dirty="0"/>
              <a:t>Profili di contrarietà all’art. 3 Cost.: principio di uguaglianza.</a:t>
            </a:r>
          </a:p>
          <a:p>
            <a:r>
              <a:rPr lang="it-IT" dirty="0"/>
              <a:t>Limiti all’autodeterminazione</a:t>
            </a:r>
          </a:p>
          <a:p>
            <a:r>
              <a:rPr lang="it-IT" dirty="0"/>
              <a:t>Violazione della libertà religiosa</a:t>
            </a:r>
          </a:p>
          <a:p>
            <a:r>
              <a:rPr lang="it-IT" dirty="0"/>
              <a:t>Rilascio del nulla osta richiesto dall’art. 116 c.c. spesso rifiutato dalle autorità islamiche</a:t>
            </a:r>
          </a:p>
          <a:p>
            <a:endParaRPr lang="it-IT" dirty="0"/>
          </a:p>
          <a:p>
            <a:endParaRPr lang="it-IT" dirty="0"/>
          </a:p>
          <a:p>
            <a:endParaRPr lang="it-IT" dirty="0"/>
          </a:p>
          <a:p>
            <a:r>
              <a:rPr lang="it-IT" dirty="0"/>
              <a:t>Problemi circa la sua trascrizione nel registro di stato civile: intervento correttivo del Tribunale italiano che autorizzi le pubblicazioni in caso di rifiuto del nulla osta</a:t>
            </a:r>
          </a:p>
        </p:txBody>
      </p:sp>
      <p:sp>
        <p:nvSpPr>
          <p:cNvPr id="4" name="Freccia in giù 3"/>
          <p:cNvSpPr/>
          <p:nvPr/>
        </p:nvSpPr>
        <p:spPr>
          <a:xfrm>
            <a:off x="4214810" y="371475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71009358"/>
      </p:ext>
    </p:extLst>
  </p:cSld>
  <p:clrMapOvr>
    <a:masterClrMapping/>
  </p:clrMapOvr>
  <mc:AlternateContent xmlns:mc="http://schemas.openxmlformats.org/markup-compatibility/2006" xmlns:p14="http://schemas.microsoft.com/office/powerpoint/2010/main">
    <mc:Choice Requires="p14">
      <p:transition spd="slow" p14:dur="2000" advTm="104013"/>
    </mc:Choice>
    <mc:Fallback xmlns="">
      <p:transition spd="slow" advTm="10401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fld id="{54ABE1B0-D900-014A-A4D4-83E7E081C2B0}" type="slidenum">
              <a:rPr lang="it-IT" smtClean="0"/>
              <a:pPr/>
              <a:t>27</a:t>
            </a:fld>
            <a:endParaRPr lang="it-IT"/>
          </a:p>
        </p:txBody>
      </p:sp>
      <p:sp>
        <p:nvSpPr>
          <p:cNvPr id="6" name="Titolo 5"/>
          <p:cNvSpPr>
            <a:spLocks noGrp="1"/>
          </p:cNvSpPr>
          <p:nvPr>
            <p:ph type="title"/>
          </p:nvPr>
        </p:nvSpPr>
        <p:spPr/>
        <p:txBody>
          <a:bodyPr/>
          <a:lstStyle/>
          <a:p>
            <a:r>
              <a:rPr lang="it-IT" dirty="0"/>
              <a:t>POLIGAMIA</a:t>
            </a:r>
          </a:p>
        </p:txBody>
      </p:sp>
      <p:sp>
        <p:nvSpPr>
          <p:cNvPr id="8" name="Segnaposto contenuto 7"/>
          <p:cNvSpPr>
            <a:spLocks noGrp="1"/>
          </p:cNvSpPr>
          <p:nvPr>
            <p:ph idx="1"/>
          </p:nvPr>
        </p:nvSpPr>
        <p:spPr>
          <a:xfrm>
            <a:off x="152400" y="1219200"/>
            <a:ext cx="8305800" cy="4981575"/>
          </a:xfrm>
        </p:spPr>
        <p:txBody>
          <a:bodyPr>
            <a:normAutofit/>
          </a:bodyPr>
          <a:lstStyle/>
          <a:p>
            <a:pPr algn="just"/>
            <a:r>
              <a:rPr lang="it-IT" sz="2400" dirty="0"/>
              <a:t>Impossibile il riconoscimento del matrimonio poligamico entro l’ordinamento italiano in presenza di norme come l’art. 86 c.c.  che codifica in maniera bilaterale l’impedimento dell’assenza dello stato libero.</a:t>
            </a:r>
          </a:p>
          <a:p>
            <a:pPr algn="just"/>
            <a:endParaRPr lang="it-IT" sz="2400" dirty="0"/>
          </a:p>
          <a:p>
            <a:pPr marL="0" indent="0" algn="just">
              <a:buNone/>
            </a:pPr>
            <a:endParaRPr lang="it-IT" sz="2400" dirty="0"/>
          </a:p>
          <a:p>
            <a:pPr algn="just"/>
            <a:r>
              <a:rPr lang="it-IT" sz="2400" dirty="0"/>
              <a:t>Anche in tale ambito rileva </a:t>
            </a:r>
            <a:r>
              <a:rPr lang="it-IT" sz="2400" b="1" dirty="0"/>
              <a:t>il principio del riconoscimento degli status</a:t>
            </a:r>
            <a:r>
              <a:rPr lang="it-IT" sz="2400" dirty="0"/>
              <a:t> e dei diritti ad essi conseguenti….</a:t>
            </a:r>
          </a:p>
        </p:txBody>
      </p:sp>
    </p:spTree>
    <p:custDataLst>
      <p:tags r:id="rId1"/>
    </p:custDataLst>
    <p:extLst>
      <p:ext uri="{BB962C8B-B14F-4D97-AF65-F5344CB8AC3E}">
        <p14:creationId xmlns:p14="http://schemas.microsoft.com/office/powerpoint/2010/main" val="4003538758"/>
      </p:ext>
    </p:extLst>
  </p:cSld>
  <p:clrMapOvr>
    <a:masterClrMapping/>
  </p:clrMapOvr>
  <mc:AlternateContent xmlns:mc="http://schemas.openxmlformats.org/markup-compatibility/2006" xmlns:p14="http://schemas.microsoft.com/office/powerpoint/2010/main">
    <mc:Choice Requires="p14">
      <p:transition spd="slow" p14:dur="2000" advTm="137224"/>
    </mc:Choice>
    <mc:Fallback xmlns="">
      <p:transition spd="slow" advTm="1372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fld id="{54ABE1B0-D900-014A-A4D4-83E7E081C2B0}" type="slidenum">
              <a:rPr lang="it-IT" smtClean="0"/>
              <a:pPr/>
              <a:t>28</a:t>
            </a:fld>
            <a:endParaRPr lang="it-IT"/>
          </a:p>
        </p:txBody>
      </p:sp>
      <p:sp>
        <p:nvSpPr>
          <p:cNvPr id="3" name="Segnaposto piè di pagina 2"/>
          <p:cNvSpPr>
            <a:spLocks noGrp="1"/>
          </p:cNvSpPr>
          <p:nvPr>
            <p:ph type="ftr" sz="quarter" idx="4294967295"/>
          </p:nvPr>
        </p:nvSpPr>
        <p:spPr>
          <a:xfrm>
            <a:off x="2614613" y="5786438"/>
            <a:ext cx="3405187" cy="935037"/>
          </a:xfrm>
          <a:prstGeom prst="rect">
            <a:avLst/>
          </a:prstGeom>
        </p:spPr>
        <p:txBody>
          <a:bodyPr/>
          <a:lstStyle/>
          <a:p>
            <a:endParaRPr lang="it-IT" dirty="0"/>
          </a:p>
        </p:txBody>
      </p:sp>
      <p:sp>
        <p:nvSpPr>
          <p:cNvPr id="6" name="Titolo 5"/>
          <p:cNvSpPr>
            <a:spLocks noGrp="1"/>
          </p:cNvSpPr>
          <p:nvPr>
            <p:ph type="title"/>
          </p:nvPr>
        </p:nvSpPr>
        <p:spPr/>
        <p:txBody>
          <a:bodyPr/>
          <a:lstStyle/>
          <a:p>
            <a:r>
              <a:rPr lang="it-IT" dirty="0"/>
              <a:t>POLIGAMIA</a:t>
            </a:r>
          </a:p>
        </p:txBody>
      </p:sp>
      <p:sp>
        <p:nvSpPr>
          <p:cNvPr id="8" name="Segnaposto contenuto 7"/>
          <p:cNvSpPr>
            <a:spLocks noGrp="1"/>
          </p:cNvSpPr>
          <p:nvPr>
            <p:ph idx="1"/>
          </p:nvPr>
        </p:nvSpPr>
        <p:spPr>
          <a:xfrm>
            <a:off x="152400" y="1219200"/>
            <a:ext cx="8305800" cy="4981575"/>
          </a:xfrm>
        </p:spPr>
        <p:txBody>
          <a:bodyPr/>
          <a:lstStyle/>
          <a:p>
            <a:pPr algn="just"/>
            <a:endParaRPr lang="it-IT" dirty="0"/>
          </a:p>
          <a:p>
            <a:pPr algn="just"/>
            <a:r>
              <a:rPr lang="it-IT" sz="2400" b="1" dirty="0"/>
              <a:t>Possibile il riconoscimento di diritti </a:t>
            </a:r>
            <a:r>
              <a:rPr lang="it-IT" sz="2400" dirty="0"/>
              <a:t>derivanti da tale matrimonio: diritti successori di mogli e figli (</a:t>
            </a:r>
            <a:r>
              <a:rPr lang="it-IT" sz="2400" b="1" dirty="0" err="1"/>
              <a:t>Cass</a:t>
            </a:r>
            <a:r>
              <a:rPr lang="it-IT" sz="2400" b="1" dirty="0"/>
              <a:t>. 1999, n. 1739</a:t>
            </a:r>
            <a:r>
              <a:rPr lang="it-IT" sz="2400" dirty="0"/>
              <a:t>). </a:t>
            </a:r>
            <a:r>
              <a:rPr lang="it-IT" sz="2400" b="1" dirty="0"/>
              <a:t>O </a:t>
            </a:r>
            <a:r>
              <a:rPr lang="it-IT" sz="2400" b="1" dirty="0" err="1"/>
              <a:t>p</a:t>
            </a:r>
            <a:r>
              <a:rPr lang="it-IT" sz="2400" b="1" dirty="0"/>
              <a:t> attenuato</a:t>
            </a:r>
          </a:p>
          <a:p>
            <a:pPr algn="just"/>
            <a:endParaRPr lang="it-IT" dirty="0"/>
          </a:p>
          <a:p>
            <a:pPr algn="just"/>
            <a:endParaRPr lang="it-IT" dirty="0"/>
          </a:p>
        </p:txBody>
      </p:sp>
      <p:pic>
        <p:nvPicPr>
          <p:cNvPr id="7" name="Immagine 6">
            <a:extLst>
              <a:ext uri="{FF2B5EF4-FFF2-40B4-BE49-F238E27FC236}">
                <a16:creationId xmlns:a16="http://schemas.microsoft.com/office/drawing/2014/main" id="{577DB7C6-BECC-F844-B5C6-CF99F351C685}"/>
              </a:ext>
            </a:extLst>
          </p:cNvPr>
          <p:cNvPicPr>
            <a:picLocks noChangeAspect="1"/>
          </p:cNvPicPr>
          <p:nvPr/>
        </p:nvPicPr>
        <p:blipFill>
          <a:blip r:embed="rId3"/>
          <a:stretch>
            <a:fillRect/>
          </a:stretch>
        </p:blipFill>
        <p:spPr>
          <a:xfrm>
            <a:off x="3733800" y="2985788"/>
            <a:ext cx="4724400" cy="2713338"/>
          </a:xfrm>
          <a:prstGeom prst="rect">
            <a:avLst/>
          </a:prstGeom>
        </p:spPr>
      </p:pic>
    </p:spTree>
    <p:custDataLst>
      <p:tags r:id="rId1"/>
    </p:custDataLst>
    <p:extLst>
      <p:ext uri="{BB962C8B-B14F-4D97-AF65-F5344CB8AC3E}">
        <p14:creationId xmlns:p14="http://schemas.microsoft.com/office/powerpoint/2010/main" val="479197474"/>
      </p:ext>
    </p:extLst>
  </p:cSld>
  <p:clrMapOvr>
    <a:masterClrMapping/>
  </p:clrMapOvr>
  <mc:AlternateContent xmlns:mc="http://schemas.openxmlformats.org/markup-compatibility/2006" xmlns:p14="http://schemas.microsoft.com/office/powerpoint/2010/main">
    <mc:Choice Requires="p14">
      <p:transition spd="slow" p14:dur="2000" advTm="82623"/>
    </mc:Choice>
    <mc:Fallback xmlns="">
      <p:transition spd="slow" advTm="826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1040160"/>
          </a:xfrm>
        </p:spPr>
        <p:style>
          <a:lnRef idx="1">
            <a:schemeClr val="accent2"/>
          </a:lnRef>
          <a:fillRef idx="3">
            <a:schemeClr val="accent2"/>
          </a:fillRef>
          <a:effectRef idx="2">
            <a:schemeClr val="accent2"/>
          </a:effectRef>
          <a:fontRef idx="minor">
            <a:schemeClr val="lt1"/>
          </a:fontRef>
        </p:style>
        <p:txBody>
          <a:bodyPr>
            <a:normAutofit fontScale="90000"/>
          </a:bodyPr>
          <a:lstStyle/>
          <a:p>
            <a:pPr algn="just"/>
            <a:r>
              <a:rPr lang="it-IT" dirty="0">
                <a:solidFill>
                  <a:schemeClr val="tx1"/>
                </a:solidFill>
              </a:rPr>
              <a:t>LIBERTA’ MATRIMONIALE DONNA MUSULMANA – IMPEDIMENTI RELIGIOSI</a:t>
            </a:r>
          </a:p>
        </p:txBody>
      </p:sp>
      <p:sp>
        <p:nvSpPr>
          <p:cNvPr id="3" name="Segnaposto contenuto 2"/>
          <p:cNvSpPr>
            <a:spLocks noGrp="1"/>
          </p:cNvSpPr>
          <p:nvPr>
            <p:ph idx="1"/>
          </p:nvPr>
        </p:nvSpPr>
        <p:spPr/>
        <p:txBody>
          <a:bodyPr>
            <a:normAutofit/>
          </a:bodyPr>
          <a:lstStyle/>
          <a:p>
            <a:pPr algn="just"/>
            <a:r>
              <a:rPr lang="it-IT" sz="2400" dirty="0"/>
              <a:t>Molti ordinamenti islamici vietano il matrimonio della donna musulmana con uomo di altra religione mentre l’uomo musulmano può sposare donne cristiane ed ebree….</a:t>
            </a:r>
          </a:p>
        </p:txBody>
      </p:sp>
      <p:sp>
        <p:nvSpPr>
          <p:cNvPr id="4" name="Segnaposto numero diapositiva 3"/>
          <p:cNvSpPr>
            <a:spLocks noGrp="1"/>
          </p:cNvSpPr>
          <p:nvPr>
            <p:ph type="sldNum" sz="quarter" idx="12"/>
          </p:nvPr>
        </p:nvSpPr>
        <p:spPr/>
        <p:txBody>
          <a:bodyPr/>
          <a:lstStyle/>
          <a:p>
            <a:fld id="{54ABE1B0-D900-014A-A4D4-83E7E081C2B0}" type="slidenum">
              <a:rPr lang="it-IT" smtClean="0"/>
              <a:pPr/>
              <a:t>29</a:t>
            </a:fld>
            <a:endParaRPr lang="it-IT"/>
          </a:p>
        </p:txBody>
      </p:sp>
      <p:pic>
        <p:nvPicPr>
          <p:cNvPr id="5" name="Immagine 4"/>
          <p:cNvPicPr>
            <a:picLocks noChangeAspect="1"/>
          </p:cNvPicPr>
          <p:nvPr/>
        </p:nvPicPr>
        <p:blipFill>
          <a:blip r:embed="rId3"/>
          <a:stretch>
            <a:fillRect/>
          </a:stretch>
        </p:blipFill>
        <p:spPr>
          <a:xfrm>
            <a:off x="4502254" y="3714303"/>
            <a:ext cx="3610094" cy="3007171"/>
          </a:xfrm>
          <a:prstGeom prst="rect">
            <a:avLst/>
          </a:prstGeom>
        </p:spPr>
      </p:pic>
    </p:spTree>
    <p:custDataLst>
      <p:tags r:id="rId1"/>
    </p:custDataLst>
    <p:extLst>
      <p:ext uri="{BB962C8B-B14F-4D97-AF65-F5344CB8AC3E}">
        <p14:creationId xmlns:p14="http://schemas.microsoft.com/office/powerpoint/2010/main" val="2396048279"/>
      </p:ext>
    </p:extLst>
  </p:cSld>
  <p:clrMapOvr>
    <a:masterClrMapping/>
  </p:clrMapOvr>
  <mc:AlternateContent xmlns:mc="http://schemas.openxmlformats.org/markup-compatibility/2006" xmlns:p14="http://schemas.microsoft.com/office/powerpoint/2010/main">
    <mc:Choice Requires="p14">
      <p:transition spd="slow" p14:dur="2000" advTm="54770"/>
    </mc:Choice>
    <mc:Fallback xmlns="">
      <p:transition spd="slow" advTm="547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57362"/>
          </a:xfrm>
        </p:spPr>
        <p:style>
          <a:lnRef idx="1">
            <a:schemeClr val="accent6"/>
          </a:lnRef>
          <a:fillRef idx="3">
            <a:schemeClr val="accent6"/>
          </a:fillRef>
          <a:effectRef idx="2">
            <a:schemeClr val="accent6"/>
          </a:effectRef>
          <a:fontRef idx="minor">
            <a:schemeClr val="lt1"/>
          </a:fontRef>
        </p:style>
        <p:txBody>
          <a:bodyPr>
            <a:normAutofit/>
          </a:bodyPr>
          <a:lstStyle/>
          <a:p>
            <a:pPr algn="just"/>
            <a:r>
              <a:rPr lang="it-IT" dirty="0"/>
              <a:t>LIMITI AL FUNZIONAMENTO DELLE NORME </a:t>
            </a:r>
            <a:r>
              <a:rPr lang="it-IT" dirty="0" err="1"/>
              <a:t>DI</a:t>
            </a:r>
            <a:r>
              <a:rPr lang="it-IT" dirty="0"/>
              <a:t> DIRITTO INTERNAZIONALE PRIVATO</a:t>
            </a:r>
          </a:p>
        </p:txBody>
      </p:sp>
      <p:sp>
        <p:nvSpPr>
          <p:cNvPr id="6" name="Segnaposto contenuto 5"/>
          <p:cNvSpPr>
            <a:spLocks noGrp="1"/>
          </p:cNvSpPr>
          <p:nvPr>
            <p:ph idx="1"/>
          </p:nvPr>
        </p:nvSpPr>
        <p:spPr>
          <a:xfrm>
            <a:off x="457201" y="2383692"/>
            <a:ext cx="8229600" cy="3742472"/>
          </a:xfrm>
        </p:spPr>
        <p:txBody>
          <a:bodyPr/>
          <a:lstStyle/>
          <a:p>
            <a:pPr algn="just">
              <a:buNone/>
            </a:pPr>
            <a:endParaRPr lang="it-IT" sz="2400" dirty="0"/>
          </a:p>
          <a:p>
            <a:pPr algn="just"/>
            <a:r>
              <a:rPr lang="it-IT" sz="2400" dirty="0"/>
              <a:t>Ordine pubblico</a:t>
            </a:r>
          </a:p>
          <a:p>
            <a:pPr algn="just"/>
            <a:endParaRPr lang="it-IT" sz="2400" dirty="0"/>
          </a:p>
          <a:p>
            <a:pPr algn="just"/>
            <a:r>
              <a:rPr lang="it-IT" sz="2400" dirty="0"/>
              <a:t>Norme di applicazione necessaria</a:t>
            </a:r>
          </a:p>
          <a:p>
            <a:pPr algn="just"/>
            <a:endParaRPr lang="it-IT" sz="2400" dirty="0"/>
          </a:p>
          <a:p>
            <a:pPr algn="just"/>
            <a:r>
              <a:rPr lang="it-IT" sz="2400" dirty="0"/>
              <a:t>Strumenti idonei a preservare l’armonia interna del foro di fronte alla complessità della globalizzazione.</a:t>
            </a:r>
          </a:p>
          <a:p>
            <a:pPr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a:t>
            </a:fld>
            <a:endParaRPr lang="it-IT"/>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0031"/>
    </mc:Choice>
    <mc:Fallback xmlns="">
      <p:transition spd="slow" advTm="1500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20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20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1040160"/>
          </a:xfrm>
        </p:spPr>
        <p:style>
          <a:lnRef idx="1">
            <a:schemeClr val="accent2"/>
          </a:lnRef>
          <a:fillRef idx="3">
            <a:schemeClr val="accent2"/>
          </a:fillRef>
          <a:effectRef idx="2">
            <a:schemeClr val="accent2"/>
          </a:effectRef>
          <a:fontRef idx="minor">
            <a:schemeClr val="lt1"/>
          </a:fontRef>
        </p:style>
        <p:txBody>
          <a:bodyPr>
            <a:normAutofit fontScale="90000"/>
          </a:bodyPr>
          <a:lstStyle/>
          <a:p>
            <a:pPr algn="just"/>
            <a:r>
              <a:rPr lang="it-IT" dirty="0">
                <a:solidFill>
                  <a:schemeClr val="tx1"/>
                </a:solidFill>
              </a:rPr>
              <a:t>LIBERTA’ MATRIMONIALE DONNA MUSULMANA – IMPEDIMENTI RELIGIOSI</a:t>
            </a:r>
          </a:p>
        </p:txBody>
      </p:sp>
      <p:sp>
        <p:nvSpPr>
          <p:cNvPr id="3" name="Segnaposto contenuto 2"/>
          <p:cNvSpPr>
            <a:spLocks noGrp="1"/>
          </p:cNvSpPr>
          <p:nvPr>
            <p:ph idx="1"/>
          </p:nvPr>
        </p:nvSpPr>
        <p:spPr/>
        <p:txBody>
          <a:bodyPr>
            <a:normAutofit/>
          </a:bodyPr>
          <a:lstStyle/>
          <a:p>
            <a:pPr algn="just"/>
            <a:r>
              <a:rPr lang="it-IT" sz="2400" dirty="0"/>
              <a:t>SOLUZIONE: contrasto con atti internazionali – art. 24 Patto sui diritti civili e politici: in Italia esonero dal </a:t>
            </a:r>
            <a:r>
              <a:rPr lang="it-IT" sz="2400" b="1" dirty="0"/>
              <a:t>presentare il nulla osta dello Stato di cittadinanza </a:t>
            </a:r>
            <a:r>
              <a:rPr lang="it-IT" sz="2400" dirty="0"/>
              <a:t>– richiesto dall’art. 116 c.c. italiano, perché contrario all’ordine pubblico (</a:t>
            </a:r>
            <a:r>
              <a:rPr lang="it-IT" sz="2400" dirty="0" err="1"/>
              <a:t>Trib</a:t>
            </a:r>
            <a:r>
              <a:rPr lang="it-IT" sz="2400" dirty="0"/>
              <a:t>. Treviso 24.9.2008);</a:t>
            </a:r>
          </a:p>
          <a:p>
            <a:pPr algn="just"/>
            <a:r>
              <a:rPr lang="it-IT" sz="2400" b="1" u="sng" dirty="0"/>
              <a:t>PROBLEMA: riconoscimento nello Stato d’origine…</a:t>
            </a:r>
          </a:p>
        </p:txBody>
      </p:sp>
      <p:sp>
        <p:nvSpPr>
          <p:cNvPr id="4" name="Segnaposto numero diapositiva 3"/>
          <p:cNvSpPr>
            <a:spLocks noGrp="1"/>
          </p:cNvSpPr>
          <p:nvPr>
            <p:ph type="sldNum" sz="quarter" idx="12"/>
          </p:nvPr>
        </p:nvSpPr>
        <p:spPr/>
        <p:txBody>
          <a:bodyPr/>
          <a:lstStyle/>
          <a:p>
            <a:fld id="{54ABE1B0-D900-014A-A4D4-83E7E081C2B0}" type="slidenum">
              <a:rPr lang="it-IT" smtClean="0"/>
              <a:pPr/>
              <a:t>30</a:t>
            </a:fld>
            <a:endParaRPr lang="it-IT"/>
          </a:p>
        </p:txBody>
      </p:sp>
    </p:spTree>
    <p:custDataLst>
      <p:tags r:id="rId1"/>
    </p:custDataLst>
    <p:extLst>
      <p:ext uri="{BB962C8B-B14F-4D97-AF65-F5344CB8AC3E}">
        <p14:creationId xmlns:p14="http://schemas.microsoft.com/office/powerpoint/2010/main" val="128997590"/>
      </p:ext>
    </p:extLst>
  </p:cSld>
  <p:clrMapOvr>
    <a:masterClrMapping/>
  </p:clrMapOvr>
  <mc:AlternateContent xmlns:mc="http://schemas.openxmlformats.org/markup-compatibility/2006" xmlns:p14="http://schemas.microsoft.com/office/powerpoint/2010/main">
    <mc:Choice Requires="p14">
      <p:transition spd="slow" p14:dur="2000" advTm="148426"/>
    </mc:Choice>
    <mc:Fallback xmlns="">
      <p:transition spd="slow" advTm="1484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chemeClr val="tx1"/>
                </a:solidFill>
              </a:rPr>
              <a:t>IL RIPUDIO</a:t>
            </a:r>
          </a:p>
        </p:txBody>
      </p:sp>
      <p:sp>
        <p:nvSpPr>
          <p:cNvPr id="3" name="Segnaposto contenuto 2"/>
          <p:cNvSpPr>
            <a:spLocks noGrp="1"/>
          </p:cNvSpPr>
          <p:nvPr>
            <p:ph sz="quarter" idx="1"/>
          </p:nvPr>
        </p:nvSpPr>
        <p:spPr>
          <a:xfrm>
            <a:off x="609599" y="1701210"/>
            <a:ext cx="6347714" cy="4340154"/>
          </a:xfrm>
        </p:spPr>
        <p:txBody>
          <a:bodyPr>
            <a:noAutofit/>
          </a:bodyPr>
          <a:lstStyle/>
          <a:p>
            <a:pPr algn="just"/>
            <a:r>
              <a:rPr lang="it-IT" sz="2800" dirty="0"/>
              <a:t>Atto unilaterale del marito idoneo a sciogliere il vincolo matrimoniale</a:t>
            </a:r>
          </a:p>
          <a:p>
            <a:pPr algn="just"/>
            <a:r>
              <a:rPr lang="it-IT" sz="2800" dirty="0"/>
              <a:t>Atto non sottoposto ad alcun limite formale, se non la ripetizione</a:t>
            </a:r>
          </a:p>
          <a:p>
            <a:pPr algn="just"/>
            <a:r>
              <a:rPr lang="it-IT" sz="2800" dirty="0"/>
              <a:t>Motivi legittimanti il ripudio arbitrari e non sottoposti al vaglio di nessuna autorità</a:t>
            </a:r>
          </a:p>
          <a:p>
            <a:pPr algn="just"/>
            <a:r>
              <a:rPr lang="it-IT" sz="2800" dirty="0"/>
              <a:t>Non è necessaria la presenza della moglie all’atto del ripudio </a:t>
            </a:r>
          </a:p>
        </p:txBody>
      </p:sp>
    </p:spTree>
    <p:extLst>
      <p:ext uri="{BB962C8B-B14F-4D97-AF65-F5344CB8AC3E}">
        <p14:creationId xmlns:p14="http://schemas.microsoft.com/office/powerpoint/2010/main" val="3028081935"/>
      </p:ext>
    </p:extLst>
  </p:cSld>
  <p:clrMapOvr>
    <a:masterClrMapping/>
  </p:clrMapOvr>
  <mc:AlternateContent xmlns:mc="http://schemas.openxmlformats.org/markup-compatibility/2006" xmlns:p14="http://schemas.microsoft.com/office/powerpoint/2010/main">
    <mc:Choice Requires="p14">
      <p:transition spd="slow" p14:dur="2000" advTm="74053"/>
    </mc:Choice>
    <mc:Fallback xmlns="">
      <p:transition spd="slow" advTm="74053"/>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chemeClr val="tx1"/>
                </a:solidFill>
              </a:rPr>
              <a:t>IL RIPUDIO</a:t>
            </a:r>
          </a:p>
        </p:txBody>
      </p:sp>
      <p:sp>
        <p:nvSpPr>
          <p:cNvPr id="3" name="Segnaposto contenuto 2"/>
          <p:cNvSpPr>
            <a:spLocks noGrp="1"/>
          </p:cNvSpPr>
          <p:nvPr>
            <p:ph sz="quarter" idx="1"/>
          </p:nvPr>
        </p:nvSpPr>
        <p:spPr/>
        <p:txBody>
          <a:bodyPr/>
          <a:lstStyle/>
          <a:p>
            <a:pPr algn="just"/>
            <a:r>
              <a:rPr lang="it-IT" dirty="0"/>
              <a:t>.</a:t>
            </a:r>
          </a:p>
        </p:txBody>
      </p:sp>
      <p:graphicFrame>
        <p:nvGraphicFramePr>
          <p:cNvPr id="5" name="Diagramma 4">
            <a:extLst>
              <a:ext uri="{FF2B5EF4-FFF2-40B4-BE49-F238E27FC236}">
                <a16:creationId xmlns:a16="http://schemas.microsoft.com/office/drawing/2014/main" id="{980A7BBD-8B86-8541-B713-36F4FEB98514}"/>
              </a:ext>
            </a:extLst>
          </p:cNvPr>
          <p:cNvGraphicFramePr/>
          <p:nvPr>
            <p:extLst/>
          </p:nvPr>
        </p:nvGraphicFramePr>
        <p:xfrm>
          <a:off x="755576" y="2060848"/>
          <a:ext cx="6864424"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4038558"/>
      </p:ext>
    </p:extLst>
  </p:cSld>
  <p:clrMapOvr>
    <a:masterClrMapping/>
  </p:clrMapOvr>
  <mc:AlternateContent xmlns:mc="http://schemas.openxmlformats.org/markup-compatibility/2006" xmlns:p14="http://schemas.microsoft.com/office/powerpoint/2010/main">
    <mc:Choice Requires="p14">
      <p:transition spd="slow" p14:dur="2000" advTm="120770"/>
    </mc:Choice>
    <mc:Fallback xmlns="">
      <p:transition spd="slow" advTm="12077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pPr algn="just"/>
            <a:r>
              <a:rPr lang="it-IT" dirty="0">
                <a:solidFill>
                  <a:schemeClr val="tx1"/>
                </a:solidFill>
              </a:rPr>
              <a:t>RIPUDIO</a:t>
            </a:r>
          </a:p>
        </p:txBody>
      </p:sp>
      <p:sp>
        <p:nvSpPr>
          <p:cNvPr id="3" name="Segnaposto contenuto 2"/>
          <p:cNvSpPr>
            <a:spLocks noGrp="1"/>
          </p:cNvSpPr>
          <p:nvPr>
            <p:ph idx="1"/>
          </p:nvPr>
        </p:nvSpPr>
        <p:spPr/>
        <p:txBody>
          <a:bodyPr>
            <a:normAutofit/>
          </a:bodyPr>
          <a:lstStyle/>
          <a:p>
            <a:pPr marL="342900" lvl="1" indent="-342900" algn="just">
              <a:buFont typeface="Arial"/>
              <a:buChar char="•"/>
            </a:pPr>
            <a:r>
              <a:rPr lang="it-IT" sz="3200" dirty="0">
                <a:solidFill>
                  <a:schemeClr val="tx1"/>
                </a:solidFill>
              </a:rPr>
              <a:t>RICONOSCIUTO: in un caso di TALAQ pronunciato in Egitto (</a:t>
            </a:r>
            <a:r>
              <a:rPr lang="it-IT" sz="3200" dirty="0" err="1">
                <a:solidFill>
                  <a:schemeClr val="tx1"/>
                </a:solidFill>
              </a:rPr>
              <a:t>App</a:t>
            </a:r>
            <a:r>
              <a:rPr lang="it-IT" sz="3200" dirty="0">
                <a:solidFill>
                  <a:schemeClr val="tx1"/>
                </a:solidFill>
              </a:rPr>
              <a:t>. Cagliari 2008) ….forse per scarsa connessione con l’Italia….</a:t>
            </a:r>
          </a:p>
          <a:p>
            <a:pPr marL="342900" lvl="1" indent="-342900" algn="just">
              <a:buFont typeface="Arial"/>
              <a:buChar char="•"/>
            </a:pPr>
            <a:endParaRPr lang="it-IT" sz="3200" dirty="0">
              <a:solidFill>
                <a:schemeClr val="tx1"/>
              </a:solidFill>
            </a:endParaRPr>
          </a:p>
          <a:p>
            <a:pPr marL="342900" lvl="1" indent="-342900" algn="just">
              <a:buFont typeface="Arial"/>
              <a:buChar char="•"/>
            </a:pPr>
            <a:r>
              <a:rPr lang="it-IT" sz="3200" b="1" dirty="0" err="1">
                <a:solidFill>
                  <a:schemeClr val="tx1"/>
                </a:solidFill>
              </a:rPr>
              <a:t>O.p.</a:t>
            </a:r>
            <a:r>
              <a:rPr lang="it-IT" sz="3200" b="1" dirty="0">
                <a:solidFill>
                  <a:schemeClr val="tx1"/>
                </a:solidFill>
              </a:rPr>
              <a:t> attenuato</a:t>
            </a:r>
          </a:p>
          <a:p>
            <a:pPr algn="just"/>
            <a:endParaRPr lang="it-IT" dirty="0"/>
          </a:p>
          <a:p>
            <a:pPr lvl="1" algn="just"/>
            <a:endParaRPr lang="it-IT" dirty="0"/>
          </a:p>
        </p:txBody>
      </p:sp>
      <p:sp>
        <p:nvSpPr>
          <p:cNvPr id="4" name="Segnaposto numero diapositiva 3"/>
          <p:cNvSpPr>
            <a:spLocks noGrp="1"/>
          </p:cNvSpPr>
          <p:nvPr>
            <p:ph type="sldNum" sz="quarter" idx="12"/>
          </p:nvPr>
        </p:nvSpPr>
        <p:spPr/>
        <p:txBody>
          <a:bodyPr/>
          <a:lstStyle/>
          <a:p>
            <a:fld id="{54ABE1B0-D900-014A-A4D4-83E7E081C2B0}" type="slidenum">
              <a:rPr lang="it-IT" smtClean="0"/>
              <a:pPr/>
              <a:t>33</a:t>
            </a:fld>
            <a:endParaRPr lang="it-IT"/>
          </a:p>
        </p:txBody>
      </p:sp>
    </p:spTree>
    <p:custDataLst>
      <p:tags r:id="rId1"/>
    </p:custDataLst>
    <p:extLst>
      <p:ext uri="{BB962C8B-B14F-4D97-AF65-F5344CB8AC3E}">
        <p14:creationId xmlns:p14="http://schemas.microsoft.com/office/powerpoint/2010/main" val="3328548910"/>
      </p:ext>
    </p:extLst>
  </p:cSld>
  <p:clrMapOvr>
    <a:masterClrMapping/>
  </p:clrMapOvr>
  <mc:AlternateContent xmlns:mc="http://schemas.openxmlformats.org/markup-compatibility/2006" xmlns:p14="http://schemas.microsoft.com/office/powerpoint/2010/main">
    <mc:Choice Requires="p14">
      <p:transition spd="slow" p14:dur="2000" advTm="54302"/>
    </mc:Choice>
    <mc:Fallback xmlns="">
      <p:transition spd="slow" advTm="543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pPr algn="just"/>
            <a:r>
              <a:rPr lang="it-IT" dirty="0">
                <a:solidFill>
                  <a:schemeClr val="tx1"/>
                </a:solidFill>
              </a:rPr>
              <a:t>RIPUDIO</a:t>
            </a:r>
          </a:p>
        </p:txBody>
      </p:sp>
      <p:sp>
        <p:nvSpPr>
          <p:cNvPr id="3" name="Segnaposto contenuto 2"/>
          <p:cNvSpPr>
            <a:spLocks noGrp="1"/>
          </p:cNvSpPr>
          <p:nvPr>
            <p:ph idx="1"/>
          </p:nvPr>
        </p:nvSpPr>
        <p:spPr/>
        <p:txBody>
          <a:bodyPr>
            <a:normAutofit/>
          </a:bodyPr>
          <a:lstStyle/>
          <a:p>
            <a:pPr marL="274320" lvl="2" indent="0" algn="just">
              <a:buNone/>
            </a:pPr>
            <a:r>
              <a:rPr lang="it-IT" sz="2800" b="1" dirty="0"/>
              <a:t>SENTENZE CONTRASTANTI SUL RIPUDIO E DIVORZIO UNILATERALE</a:t>
            </a:r>
          </a:p>
          <a:p>
            <a:pPr marL="274320" lvl="2" indent="0" algn="just">
              <a:buNone/>
            </a:pPr>
            <a:endParaRPr lang="it-IT" dirty="0"/>
          </a:p>
          <a:p>
            <a:pPr marL="617220" lvl="2" indent="-342900" algn="just"/>
            <a:r>
              <a:rPr lang="it-IT" sz="2800" b="1" dirty="0">
                <a:solidFill>
                  <a:schemeClr val="tx1"/>
                </a:solidFill>
              </a:rPr>
              <a:t>CASS. n. 17170 del 14 agosto 2020</a:t>
            </a:r>
            <a:endParaRPr lang="it-IT" sz="2800" b="1" dirty="0"/>
          </a:p>
          <a:p>
            <a:pPr marL="617220" lvl="2" indent="-342900" algn="just"/>
            <a:r>
              <a:rPr lang="it-IT" sz="2800" b="1" dirty="0">
                <a:solidFill>
                  <a:schemeClr val="tx1"/>
                </a:solidFill>
              </a:rPr>
              <a:t>CASS. n. 16804 del 7 agosto 2020</a:t>
            </a:r>
          </a:p>
        </p:txBody>
      </p:sp>
      <p:sp>
        <p:nvSpPr>
          <p:cNvPr id="4" name="Segnaposto numero diapositiva 3"/>
          <p:cNvSpPr>
            <a:spLocks noGrp="1"/>
          </p:cNvSpPr>
          <p:nvPr>
            <p:ph type="sldNum" sz="quarter" idx="12"/>
          </p:nvPr>
        </p:nvSpPr>
        <p:spPr/>
        <p:txBody>
          <a:bodyPr/>
          <a:lstStyle/>
          <a:p>
            <a:fld id="{54ABE1B0-D900-014A-A4D4-83E7E081C2B0}" type="slidenum">
              <a:rPr lang="it-IT" smtClean="0"/>
              <a:pPr/>
              <a:t>34</a:t>
            </a:fld>
            <a:endParaRPr lang="it-IT"/>
          </a:p>
        </p:txBody>
      </p:sp>
    </p:spTree>
    <p:custDataLst>
      <p:tags r:id="rId1"/>
    </p:custDataLst>
    <p:extLst>
      <p:ext uri="{BB962C8B-B14F-4D97-AF65-F5344CB8AC3E}">
        <p14:creationId xmlns:p14="http://schemas.microsoft.com/office/powerpoint/2010/main" val="1494780176"/>
      </p:ext>
    </p:extLst>
  </p:cSld>
  <p:clrMapOvr>
    <a:masterClrMapping/>
  </p:clrMapOvr>
  <mc:AlternateContent xmlns:mc="http://schemas.openxmlformats.org/markup-compatibility/2006" xmlns:p14="http://schemas.microsoft.com/office/powerpoint/2010/main">
    <mc:Choice Requires="p14">
      <p:transition spd="slow" p14:dur="2000" advTm="54302"/>
    </mc:Choice>
    <mc:Fallback xmlns="">
      <p:transition spd="slow" advTm="5430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pPr algn="just"/>
            <a:r>
              <a:rPr lang="it-IT" dirty="0">
                <a:solidFill>
                  <a:schemeClr val="tx1"/>
                </a:solidFill>
              </a:rPr>
              <a:t>RIPUDIO</a:t>
            </a:r>
          </a:p>
        </p:txBody>
      </p:sp>
      <p:sp>
        <p:nvSpPr>
          <p:cNvPr id="3" name="Segnaposto contenuto 2"/>
          <p:cNvSpPr>
            <a:spLocks noGrp="1"/>
          </p:cNvSpPr>
          <p:nvPr>
            <p:ph idx="1"/>
          </p:nvPr>
        </p:nvSpPr>
        <p:spPr/>
        <p:txBody>
          <a:bodyPr>
            <a:normAutofit fontScale="92500" lnSpcReduction="10000"/>
          </a:bodyPr>
          <a:lstStyle/>
          <a:p>
            <a:pPr marL="274320" lvl="2" indent="0" algn="just">
              <a:buNone/>
            </a:pPr>
            <a:endParaRPr lang="it-IT" dirty="0"/>
          </a:p>
          <a:p>
            <a:pPr marL="617220" lvl="2" indent="-342900" algn="just"/>
            <a:r>
              <a:rPr lang="it-IT" sz="2800" b="1" dirty="0">
                <a:solidFill>
                  <a:schemeClr val="tx1"/>
                </a:solidFill>
              </a:rPr>
              <a:t>CASS. n. 17170 del 14 agosto 2020</a:t>
            </a:r>
            <a:r>
              <a:rPr lang="it-IT" sz="2400" dirty="0">
                <a:solidFill>
                  <a:schemeClr val="tx1"/>
                </a:solidFill>
              </a:rPr>
              <a:t>: </a:t>
            </a:r>
            <a:r>
              <a:rPr lang="it-IT" sz="2800" dirty="0"/>
              <a:t>la trascrizione di un divorzio iraniano in Italia, autorizzata dall’ufficiale dello stato civile di Bari, annullata dalla Corte d’Appello di Bari per contrasto con l’ordine pubblico, in quanto divorzio </a:t>
            </a:r>
            <a:r>
              <a:rPr lang="it-IT" sz="2800" b="1" dirty="0"/>
              <a:t>di tipo unilaterale </a:t>
            </a:r>
            <a:r>
              <a:rPr lang="it-IT" sz="2800" dirty="0"/>
              <a:t>(di genere </a:t>
            </a:r>
            <a:r>
              <a:rPr lang="it-IT" sz="2800" i="1" dirty="0" err="1"/>
              <a:t>rojee</a:t>
            </a:r>
            <a:r>
              <a:rPr lang="it-IT" sz="2800" dirty="0"/>
              <a:t>), non viene ritenuta in contrasto con l’ordine pubblico.</a:t>
            </a:r>
          </a:p>
        </p:txBody>
      </p:sp>
      <p:sp>
        <p:nvSpPr>
          <p:cNvPr id="4" name="Segnaposto numero diapositiva 3"/>
          <p:cNvSpPr>
            <a:spLocks noGrp="1"/>
          </p:cNvSpPr>
          <p:nvPr>
            <p:ph type="sldNum" sz="quarter" idx="12"/>
          </p:nvPr>
        </p:nvSpPr>
        <p:spPr/>
        <p:txBody>
          <a:bodyPr/>
          <a:lstStyle/>
          <a:p>
            <a:fld id="{54ABE1B0-D900-014A-A4D4-83E7E081C2B0}" type="slidenum">
              <a:rPr lang="it-IT" smtClean="0"/>
              <a:pPr/>
              <a:t>35</a:t>
            </a:fld>
            <a:endParaRPr lang="it-IT"/>
          </a:p>
        </p:txBody>
      </p:sp>
    </p:spTree>
    <p:custDataLst>
      <p:tags r:id="rId1"/>
    </p:custDataLst>
    <p:extLst>
      <p:ext uri="{BB962C8B-B14F-4D97-AF65-F5344CB8AC3E}">
        <p14:creationId xmlns:p14="http://schemas.microsoft.com/office/powerpoint/2010/main" val="2226142160"/>
      </p:ext>
    </p:extLst>
  </p:cSld>
  <p:clrMapOvr>
    <a:masterClrMapping/>
  </p:clrMapOvr>
  <mc:AlternateContent xmlns:mc="http://schemas.openxmlformats.org/markup-compatibility/2006" xmlns:p14="http://schemas.microsoft.com/office/powerpoint/2010/main">
    <mc:Choice Requires="p14">
      <p:transition spd="slow" p14:dur="2000" advTm="54302"/>
    </mc:Choice>
    <mc:Fallback xmlns="">
      <p:transition spd="slow" advTm="5430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pPr algn="just"/>
            <a:r>
              <a:rPr lang="it-IT" dirty="0">
                <a:solidFill>
                  <a:schemeClr val="tx1"/>
                </a:solidFill>
              </a:rPr>
              <a:t>RIPUDIO</a:t>
            </a:r>
          </a:p>
        </p:txBody>
      </p:sp>
      <p:sp>
        <p:nvSpPr>
          <p:cNvPr id="3" name="Segnaposto contenuto 2"/>
          <p:cNvSpPr>
            <a:spLocks noGrp="1"/>
          </p:cNvSpPr>
          <p:nvPr>
            <p:ph idx="1"/>
          </p:nvPr>
        </p:nvSpPr>
        <p:spPr>
          <a:xfrm>
            <a:off x="609599" y="2160590"/>
            <a:ext cx="7641266" cy="3880773"/>
          </a:xfrm>
        </p:spPr>
        <p:txBody>
          <a:bodyPr>
            <a:normAutofit/>
          </a:bodyPr>
          <a:lstStyle/>
          <a:p>
            <a:pPr marL="274320" lvl="2" indent="0" algn="just">
              <a:buNone/>
            </a:pPr>
            <a:endParaRPr lang="it-IT" sz="2000" dirty="0"/>
          </a:p>
          <a:p>
            <a:pPr marL="617220" lvl="2" indent="-342900" algn="just"/>
            <a:r>
              <a:rPr lang="it-IT" sz="2000" b="1" u="sng" dirty="0"/>
              <a:t>CASS. n. 17170 del 14 agosto 2020</a:t>
            </a:r>
            <a:r>
              <a:rPr lang="it-IT" sz="2000" dirty="0">
                <a:solidFill>
                  <a:schemeClr val="tx1"/>
                </a:solidFill>
              </a:rPr>
              <a:t>: </a:t>
            </a:r>
            <a:r>
              <a:rPr lang="it-IT" sz="2000" dirty="0"/>
              <a:t>la trascrizione di un divorzio iraniano in Italia, autorizzata dall’ufficiale dello stato civile di Bari, annullata dalla Corte d’Appello di Bari per contrasto con l’ordine pubblico, in quanto divorzio di tipo unilaterale (di genere </a:t>
            </a:r>
            <a:r>
              <a:rPr lang="it-IT" sz="2000" i="1" dirty="0" err="1"/>
              <a:t>rojee</a:t>
            </a:r>
            <a:r>
              <a:rPr lang="it-IT" sz="2000" dirty="0"/>
              <a:t>), non viene ritenuta in contrasto con l’ordine pubblico.</a:t>
            </a:r>
          </a:p>
          <a:p>
            <a:pPr marL="617220" lvl="2" indent="-342900" algn="just"/>
            <a:endParaRPr lang="it-IT" sz="2000" dirty="0"/>
          </a:p>
          <a:p>
            <a:pPr marL="617220" lvl="2" indent="-342900" algn="just"/>
            <a:r>
              <a:rPr lang="it-IT" sz="2000" b="1" dirty="0"/>
              <a:t>CONIUGI ENTRAMBI CITTADINI IRANIANI.</a:t>
            </a:r>
          </a:p>
        </p:txBody>
      </p:sp>
      <p:sp>
        <p:nvSpPr>
          <p:cNvPr id="4" name="Segnaposto numero diapositiva 3"/>
          <p:cNvSpPr>
            <a:spLocks noGrp="1"/>
          </p:cNvSpPr>
          <p:nvPr>
            <p:ph type="sldNum" sz="quarter" idx="12"/>
          </p:nvPr>
        </p:nvSpPr>
        <p:spPr/>
        <p:txBody>
          <a:bodyPr/>
          <a:lstStyle/>
          <a:p>
            <a:fld id="{54ABE1B0-D900-014A-A4D4-83E7E081C2B0}" type="slidenum">
              <a:rPr lang="it-IT" smtClean="0"/>
              <a:pPr/>
              <a:t>36</a:t>
            </a:fld>
            <a:endParaRPr lang="it-IT"/>
          </a:p>
        </p:txBody>
      </p:sp>
    </p:spTree>
    <p:custDataLst>
      <p:tags r:id="rId1"/>
    </p:custDataLst>
    <p:extLst>
      <p:ext uri="{BB962C8B-B14F-4D97-AF65-F5344CB8AC3E}">
        <p14:creationId xmlns:p14="http://schemas.microsoft.com/office/powerpoint/2010/main" val="777391418"/>
      </p:ext>
    </p:extLst>
  </p:cSld>
  <p:clrMapOvr>
    <a:masterClrMapping/>
  </p:clrMapOvr>
  <mc:AlternateContent xmlns:mc="http://schemas.openxmlformats.org/markup-compatibility/2006" xmlns:p14="http://schemas.microsoft.com/office/powerpoint/2010/main">
    <mc:Choice Requires="p14">
      <p:transition spd="slow" p14:dur="2000" advTm="54302"/>
    </mc:Choice>
    <mc:Fallback xmlns="">
      <p:transition spd="slow" advTm="5430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pPr algn="just"/>
            <a:r>
              <a:rPr lang="it-IT" dirty="0">
                <a:solidFill>
                  <a:schemeClr val="tx1"/>
                </a:solidFill>
              </a:rPr>
              <a:t>RIPUDIO</a:t>
            </a:r>
          </a:p>
        </p:txBody>
      </p:sp>
      <p:sp>
        <p:nvSpPr>
          <p:cNvPr id="3" name="Segnaposto contenuto 2"/>
          <p:cNvSpPr>
            <a:spLocks noGrp="1"/>
          </p:cNvSpPr>
          <p:nvPr>
            <p:ph idx="1"/>
          </p:nvPr>
        </p:nvSpPr>
        <p:spPr/>
        <p:txBody>
          <a:bodyPr>
            <a:normAutofit fontScale="92500" lnSpcReduction="20000"/>
          </a:bodyPr>
          <a:lstStyle/>
          <a:p>
            <a:pPr marL="274320" lvl="2" indent="0" algn="just">
              <a:buNone/>
            </a:pPr>
            <a:endParaRPr lang="it-IT" dirty="0"/>
          </a:p>
          <a:p>
            <a:pPr marL="617220" lvl="2" indent="-342900" algn="just"/>
            <a:r>
              <a:rPr lang="it-IT" sz="2400" b="1" u="sng" dirty="0"/>
              <a:t>CASS. n. 16804 del 8 agosto 2020</a:t>
            </a:r>
            <a:r>
              <a:rPr lang="it-IT" sz="2400" dirty="0">
                <a:solidFill>
                  <a:schemeClr val="tx1"/>
                </a:solidFill>
              </a:rPr>
              <a:t>: </a:t>
            </a:r>
            <a:r>
              <a:rPr lang="it-IT" sz="2800" dirty="0"/>
              <a:t>la trascrizione di un divorzio pronunciato da un tribunale di Nablus (Palestina) viene ritenuta contraria ai principi fondamentali di difesa per assenza della moglie e scarsità di informazioni.</a:t>
            </a:r>
          </a:p>
          <a:p>
            <a:pPr marL="617220" lvl="2" indent="-342900" algn="just"/>
            <a:endParaRPr lang="it-IT" sz="2800" dirty="0"/>
          </a:p>
          <a:p>
            <a:pPr marL="617220" lvl="2" indent="-342900" algn="just"/>
            <a:r>
              <a:rPr lang="it-IT" sz="2800" dirty="0"/>
              <a:t>CONIUGI ENTRAMBI CITTADINI ITALIANI E GIORDANI</a:t>
            </a:r>
          </a:p>
        </p:txBody>
      </p:sp>
      <p:sp>
        <p:nvSpPr>
          <p:cNvPr id="4" name="Segnaposto numero diapositiva 3"/>
          <p:cNvSpPr>
            <a:spLocks noGrp="1"/>
          </p:cNvSpPr>
          <p:nvPr>
            <p:ph type="sldNum" sz="quarter" idx="12"/>
          </p:nvPr>
        </p:nvSpPr>
        <p:spPr/>
        <p:txBody>
          <a:bodyPr/>
          <a:lstStyle/>
          <a:p>
            <a:fld id="{54ABE1B0-D900-014A-A4D4-83E7E081C2B0}" type="slidenum">
              <a:rPr lang="it-IT" smtClean="0"/>
              <a:pPr/>
              <a:t>37</a:t>
            </a:fld>
            <a:endParaRPr lang="it-IT"/>
          </a:p>
        </p:txBody>
      </p:sp>
    </p:spTree>
    <p:custDataLst>
      <p:tags r:id="rId1"/>
    </p:custDataLst>
    <p:extLst>
      <p:ext uri="{BB962C8B-B14F-4D97-AF65-F5344CB8AC3E}">
        <p14:creationId xmlns:p14="http://schemas.microsoft.com/office/powerpoint/2010/main" val="3694379610"/>
      </p:ext>
    </p:extLst>
  </p:cSld>
  <p:clrMapOvr>
    <a:masterClrMapping/>
  </p:clrMapOvr>
  <mc:AlternateContent xmlns:mc="http://schemas.openxmlformats.org/markup-compatibility/2006" xmlns:p14="http://schemas.microsoft.com/office/powerpoint/2010/main">
    <mc:Choice Requires="p14">
      <p:transition spd="slow" p14:dur="2000" advTm="54302"/>
    </mc:Choice>
    <mc:Fallback xmlns="">
      <p:transition spd="slow" advTm="5430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54112"/>
          </a:xfrm>
        </p:spPr>
        <p:txBody>
          <a:bodyPr/>
          <a:lstStyle/>
          <a:p>
            <a:pPr eaLnBrk="1" hangingPunct="1"/>
            <a:r>
              <a:rPr lang="it-IT" sz="3200" b="1" dirty="0">
                <a:solidFill>
                  <a:schemeClr val="tx1"/>
                </a:solidFill>
              </a:rPr>
              <a:t>MATRIMONI OMOSESSUALI E UNIONI CIVILI</a:t>
            </a:r>
          </a:p>
        </p:txBody>
      </p:sp>
      <p:sp>
        <p:nvSpPr>
          <p:cNvPr id="3" name="Segnaposto contenuto 2"/>
          <p:cNvSpPr>
            <a:spLocks noGrp="1"/>
          </p:cNvSpPr>
          <p:nvPr>
            <p:ph idx="1"/>
          </p:nvPr>
        </p:nvSpPr>
        <p:spPr>
          <a:xfrm>
            <a:off x="1497013" y="1600200"/>
            <a:ext cx="6018212" cy="1623264"/>
          </a:xfrm>
          <a:solidFill>
            <a:schemeClr val="accent1"/>
          </a:solidFill>
        </p:spPr>
        <p:txBody>
          <a:bodyPr/>
          <a:lstStyle/>
          <a:p>
            <a:pPr algn="ctr" eaLnBrk="1" hangingPunct="1">
              <a:buFont typeface="Arial" charset="0"/>
              <a:buNone/>
            </a:pPr>
            <a:r>
              <a:rPr lang="it-IT" dirty="0"/>
              <a:t>Cittadini italiani che concludono all’estero un matrimonio omosessuale</a:t>
            </a:r>
          </a:p>
          <a:p>
            <a:pPr eaLnBrk="1" hangingPunct="1">
              <a:buFont typeface="Arial" charset="0"/>
              <a:buNone/>
            </a:pPr>
            <a:endParaRPr lang="it-IT" dirty="0"/>
          </a:p>
        </p:txBody>
      </p:sp>
      <p:sp>
        <p:nvSpPr>
          <p:cNvPr id="6" name="Segnaposto numero diapositiva 5"/>
          <p:cNvSpPr>
            <a:spLocks noGrp="1"/>
          </p:cNvSpPr>
          <p:nvPr>
            <p:ph type="sldNum" sz="quarter" idx="12"/>
          </p:nvPr>
        </p:nvSpPr>
        <p:spPr/>
        <p:txBody>
          <a:bodyPr/>
          <a:lstStyle/>
          <a:p>
            <a:pPr>
              <a:defRPr/>
            </a:pPr>
            <a:fld id="{142488BC-22C2-4A34-ABA8-BB37AF0FD59A}" type="slidenum">
              <a:rPr lang="it-IT"/>
              <a:pPr>
                <a:defRPr/>
              </a:pPr>
              <a:t>38</a:t>
            </a:fld>
            <a:endParaRPr lang="it-IT"/>
          </a:p>
        </p:txBody>
      </p:sp>
      <p:sp>
        <p:nvSpPr>
          <p:cNvPr id="28680" name="Text Box 8"/>
          <p:cNvSpPr txBox="1">
            <a:spLocks noChangeArrowheads="1"/>
          </p:cNvSpPr>
          <p:nvPr/>
        </p:nvSpPr>
        <p:spPr bwMode="auto">
          <a:xfrm>
            <a:off x="457200" y="3606801"/>
            <a:ext cx="3798887" cy="2923877"/>
          </a:xfrm>
          <a:prstGeom prst="rect">
            <a:avLst/>
          </a:prstGeom>
          <a:noFill/>
          <a:ln w="9525">
            <a:noFill/>
            <a:miter lim="800000"/>
            <a:headEnd/>
            <a:tailEnd/>
          </a:ln>
          <a:effectLst/>
        </p:spPr>
        <p:txBody>
          <a:bodyPr wrap="square">
            <a:spAutoFit/>
          </a:bodyPr>
          <a:lstStyle/>
          <a:p>
            <a:pPr algn="just" defTabSz="914400"/>
            <a:r>
              <a:rPr lang="it-IT" sz="2800" dirty="0" err="1">
                <a:latin typeface="Calibri" pitchFamily="34" charset="0"/>
              </a:rPr>
              <a:t>1</a:t>
            </a:r>
            <a:r>
              <a:rPr lang="it-IT" sz="2800" dirty="0">
                <a:latin typeface="Calibri" pitchFamily="34" charset="0"/>
              </a:rPr>
              <a:t> </a:t>
            </a:r>
            <a:r>
              <a:rPr lang="it-IT" sz="2000" dirty="0">
                <a:latin typeface="Calibri" pitchFamily="34" charset="0"/>
              </a:rPr>
              <a:t>- Riconoscimento</a:t>
            </a:r>
          </a:p>
          <a:p>
            <a:pPr algn="just" defTabSz="914400"/>
            <a:r>
              <a:rPr lang="it-IT" sz="2000" dirty="0">
                <a:latin typeface="Calibri" pitchFamily="34" charset="0"/>
              </a:rPr>
              <a:t> in Italia? NO</a:t>
            </a:r>
          </a:p>
          <a:p>
            <a:pPr algn="just" defTabSz="914400"/>
            <a:r>
              <a:rPr lang="it-IT" sz="2000" dirty="0">
                <a:latin typeface="Calibri" pitchFamily="34" charset="0"/>
              </a:rPr>
              <a:t>Trib. Latina 10.6.2005</a:t>
            </a:r>
          </a:p>
          <a:p>
            <a:pPr algn="just" defTabSz="914400"/>
            <a:r>
              <a:rPr lang="it-IT" sz="2000" dirty="0">
                <a:latin typeface="Calibri" pitchFamily="34" charset="0"/>
              </a:rPr>
              <a:t>App. Roma 13.7.2006</a:t>
            </a:r>
          </a:p>
          <a:p>
            <a:pPr algn="just" defTabSz="914400"/>
            <a:r>
              <a:rPr lang="it-IT" sz="2000" dirty="0" err="1">
                <a:latin typeface="Calibri" pitchFamily="34" charset="0"/>
              </a:rPr>
              <a:t>Cass</a:t>
            </a:r>
            <a:r>
              <a:rPr lang="it-IT" sz="2000" dirty="0">
                <a:latin typeface="Calibri" pitchFamily="34" charset="0"/>
              </a:rPr>
              <a:t>. 2007</a:t>
            </a:r>
          </a:p>
          <a:p>
            <a:pPr algn="just" defTabSz="914400"/>
            <a:r>
              <a:rPr lang="it-IT" sz="2000" dirty="0">
                <a:latin typeface="Calibri" pitchFamily="34" charset="0"/>
              </a:rPr>
              <a:t>App. Firenze 27.6.2008</a:t>
            </a:r>
          </a:p>
          <a:p>
            <a:pPr algn="just" defTabSz="914400"/>
            <a:r>
              <a:rPr lang="it-IT" sz="2000" dirty="0">
                <a:latin typeface="Calibri" pitchFamily="34" charset="0"/>
              </a:rPr>
              <a:t>Circolare </a:t>
            </a:r>
            <a:r>
              <a:rPr lang="it-IT" sz="2000" dirty="0" err="1">
                <a:latin typeface="Calibri" pitchFamily="34" charset="0"/>
              </a:rPr>
              <a:t>2</a:t>
            </a:r>
            <a:r>
              <a:rPr lang="it-IT" sz="2000" dirty="0">
                <a:latin typeface="Calibri" pitchFamily="34" charset="0"/>
              </a:rPr>
              <a:t>/2001 del </a:t>
            </a:r>
            <a:r>
              <a:rPr lang="it-IT" sz="2000" dirty="0" err="1">
                <a:latin typeface="Calibri" pitchFamily="34" charset="0"/>
              </a:rPr>
              <a:t>Min.Interno</a:t>
            </a:r>
            <a:endParaRPr lang="it-IT" sz="2000" dirty="0"/>
          </a:p>
          <a:p>
            <a:pPr defTabSz="914400"/>
            <a:endParaRPr lang="it-IT" dirty="0"/>
          </a:p>
          <a:p>
            <a:pPr defTabSz="914400"/>
            <a:endParaRPr lang="it-IT" dirty="0"/>
          </a:p>
        </p:txBody>
      </p:sp>
      <p:sp>
        <p:nvSpPr>
          <p:cNvPr id="28681" name="Text Box 9"/>
          <p:cNvSpPr txBox="1">
            <a:spLocks noChangeArrowheads="1"/>
          </p:cNvSpPr>
          <p:nvPr/>
        </p:nvSpPr>
        <p:spPr bwMode="auto">
          <a:xfrm>
            <a:off x="4673600" y="3606800"/>
            <a:ext cx="4013200" cy="2074863"/>
          </a:xfrm>
          <a:prstGeom prst="rect">
            <a:avLst/>
          </a:prstGeom>
          <a:noFill/>
          <a:ln w="9525">
            <a:noFill/>
            <a:miter lim="800000"/>
            <a:headEnd/>
            <a:tailEnd/>
          </a:ln>
          <a:effectLst/>
        </p:spPr>
        <p:txBody>
          <a:bodyPr>
            <a:spAutoFit/>
          </a:bodyPr>
          <a:lstStyle/>
          <a:p>
            <a:pPr algn="ctr"/>
            <a:r>
              <a:rPr lang="it-IT" sz="2800" dirty="0" err="1">
                <a:latin typeface="Calibri" pitchFamily="34" charset="0"/>
              </a:rPr>
              <a:t>2</a:t>
            </a:r>
            <a:r>
              <a:rPr lang="it-IT" sz="2800" dirty="0">
                <a:latin typeface="Calibri" pitchFamily="34" charset="0"/>
              </a:rPr>
              <a:t> - Attuazione</a:t>
            </a:r>
          </a:p>
          <a:p>
            <a:pPr algn="ctr"/>
            <a:r>
              <a:rPr lang="it-IT" sz="2800" dirty="0">
                <a:latin typeface="Calibri" pitchFamily="34" charset="0"/>
              </a:rPr>
              <a:t> in Italia </a:t>
            </a:r>
          </a:p>
          <a:p>
            <a:pPr algn="ctr"/>
            <a:r>
              <a:rPr lang="it-IT" sz="2800" dirty="0">
                <a:latin typeface="Calibri" pitchFamily="34" charset="0"/>
              </a:rPr>
              <a:t>dei diritti che ne derivano? Forse</a:t>
            </a:r>
            <a:endParaRPr lang="it-IT" dirty="0"/>
          </a:p>
          <a:p>
            <a:endParaRPr lang="it-IT" dirty="0"/>
          </a:p>
        </p:txBody>
      </p:sp>
      <p:sp>
        <p:nvSpPr>
          <p:cNvPr id="28682" name="Line 10"/>
          <p:cNvSpPr>
            <a:spLocks noChangeShapeType="1"/>
          </p:cNvSpPr>
          <p:nvPr/>
        </p:nvSpPr>
        <p:spPr bwMode="auto">
          <a:xfrm flipH="1">
            <a:off x="2655888" y="2917825"/>
            <a:ext cx="850900" cy="688975"/>
          </a:xfrm>
          <a:prstGeom prst="line">
            <a:avLst/>
          </a:prstGeom>
          <a:noFill/>
          <a:ln w="57150">
            <a:solidFill>
              <a:schemeClr val="accent1"/>
            </a:solidFill>
            <a:round/>
            <a:headEnd/>
            <a:tailEnd type="triangle" w="med" len="med"/>
          </a:ln>
          <a:effectLst/>
        </p:spPr>
        <p:txBody>
          <a:bodyPr/>
          <a:lstStyle/>
          <a:p>
            <a:endParaRPr lang="it-IT"/>
          </a:p>
        </p:txBody>
      </p:sp>
      <p:sp>
        <p:nvSpPr>
          <p:cNvPr id="28683" name="Line 11"/>
          <p:cNvSpPr>
            <a:spLocks noChangeShapeType="1"/>
          </p:cNvSpPr>
          <p:nvPr/>
        </p:nvSpPr>
        <p:spPr bwMode="auto">
          <a:xfrm>
            <a:off x="5135563" y="2917825"/>
            <a:ext cx="884237" cy="688975"/>
          </a:xfrm>
          <a:prstGeom prst="line">
            <a:avLst/>
          </a:prstGeom>
          <a:noFill/>
          <a:ln w="57150">
            <a:solidFill>
              <a:schemeClr val="accent1"/>
            </a:solidFill>
            <a:round/>
            <a:headEnd/>
            <a:tailEnd type="triangle" w="med" len="med"/>
          </a:ln>
          <a:effectLst/>
        </p:spPr>
        <p:txBody>
          <a:bodyPr/>
          <a:lstStyle/>
          <a:p>
            <a:endParaRPr lang="it-IT"/>
          </a:p>
        </p:txBody>
      </p:sp>
      <p:sp>
        <p:nvSpPr>
          <p:cNvPr id="4" name="Segnaposto piè di pagina 3"/>
          <p:cNvSpPr>
            <a:spLocks noGrp="1"/>
          </p:cNvSpPr>
          <p:nvPr>
            <p:ph type="ftr" sz="quarter" idx="11"/>
          </p:nvPr>
        </p:nvSpPr>
        <p:spPr/>
        <p:txBody>
          <a:bodyPr/>
          <a:lstStyle/>
          <a:p>
            <a:pPr>
              <a:defRPr/>
            </a:pPr>
            <a:endParaRPr lang="it-IT"/>
          </a:p>
        </p:txBody>
      </p:sp>
    </p:spTree>
    <p:custDataLst>
      <p:tags r:id="rId1"/>
    </p:custDataLst>
    <p:extLst>
      <p:ext uri="{BB962C8B-B14F-4D97-AF65-F5344CB8AC3E}">
        <p14:creationId xmlns:p14="http://schemas.microsoft.com/office/powerpoint/2010/main" val="3127302031"/>
      </p:ext>
    </p:extLst>
  </p:cSld>
  <p:clrMapOvr>
    <a:masterClrMapping/>
  </p:clrMapOvr>
  <mc:AlternateContent xmlns:mc="http://schemas.openxmlformats.org/markup-compatibility/2006" xmlns:p14="http://schemas.microsoft.com/office/powerpoint/2010/main">
    <mc:Choice Requires="p14">
      <p:transition spd="slow" p14:dur="2000" advTm="64251"/>
    </mc:Choice>
    <mc:Fallback xmlns="">
      <p:transition spd="slow" advTm="642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type="lt">
                                    <p:tmAbs val="0"/>
                                  </p:iterate>
                                  <p:childTnLst>
                                    <p:set>
                                      <p:cBhvr>
                                        <p:cTn id="22" dur="1" fill="hold">
                                          <p:stCondLst>
                                            <p:cond delay="0"/>
                                          </p:stCondLst>
                                        </p:cTn>
                                        <p:tgtEl>
                                          <p:spTgt spid="3">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type="lt">
                                    <p:tmAbs val="0"/>
                                  </p:iterate>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2"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bg/>
                                          </p:spTgt>
                                        </p:tgtEl>
                                        <p:attrNameLst>
                                          <p:attrName>ppt_x</p:attrName>
                                          <p:attrName>ppt_y</p:attrName>
                                        </p:attrNameLst>
                                      </p:cBhvr>
                                    </p:animMotion>
                                    <p:animRot by="1500000">
                                      <p:cBhvr>
                                        <p:cTn id="31" dur="125" fill="hold">
                                          <p:stCondLst>
                                            <p:cond delay="0"/>
                                          </p:stCondLst>
                                        </p:cTn>
                                        <p:tgtEl>
                                          <p:spTgt spid="3">
                                            <p:bg/>
                                          </p:spTgt>
                                        </p:tgtEl>
                                        <p:attrNameLst>
                                          <p:attrName>r</p:attrName>
                                        </p:attrNameLst>
                                      </p:cBhvr>
                                    </p:animRot>
                                    <p:animRot by="-1500000">
                                      <p:cBhvr>
                                        <p:cTn id="32" dur="125" fill="hold">
                                          <p:stCondLst>
                                            <p:cond delay="125"/>
                                          </p:stCondLst>
                                        </p:cTn>
                                        <p:tgtEl>
                                          <p:spTgt spid="3">
                                            <p:bg/>
                                          </p:spTgt>
                                        </p:tgtEl>
                                        <p:attrNameLst>
                                          <p:attrName>r</p:attrName>
                                        </p:attrNameLst>
                                      </p:cBhvr>
                                    </p:animRot>
                                    <p:animRot by="-1500000">
                                      <p:cBhvr>
                                        <p:cTn id="33" dur="125" fill="hold">
                                          <p:stCondLst>
                                            <p:cond delay="250"/>
                                          </p:stCondLst>
                                        </p:cTn>
                                        <p:tgtEl>
                                          <p:spTgt spid="3">
                                            <p:bg/>
                                          </p:spTgt>
                                        </p:tgtEl>
                                        <p:attrNameLst>
                                          <p:attrName>r</p:attrName>
                                        </p:attrNameLst>
                                      </p:cBhvr>
                                    </p:animRot>
                                    <p:animRot by="1500000">
                                      <p:cBhvr>
                                        <p:cTn id="34" dur="125" fill="hold">
                                          <p:stCondLst>
                                            <p:cond delay="375"/>
                                          </p:stCondLst>
                                        </p:cTn>
                                        <p:tgtEl>
                                          <p:spTgt spid="3">
                                            <p:bg/>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2"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0" end="0"/>
                                            </p:txEl>
                                          </p:spTgt>
                                        </p:tgtEl>
                                        <p:attrNameLst>
                                          <p:attrName>ppt_x</p:attrName>
                                          <p:attrName>ppt_y</p:attrName>
                                        </p:attrNameLst>
                                      </p:cBhvr>
                                    </p:animMotion>
                                    <p:animRot by="1500000">
                                      <p:cBhvr>
                                        <p:cTn id="39" dur="125" fill="hold">
                                          <p:stCondLst>
                                            <p:cond delay="0"/>
                                          </p:stCondLst>
                                        </p:cTn>
                                        <p:tgtEl>
                                          <p:spTgt spid="3">
                                            <p:txEl>
                                              <p:pRg st="0" end="0"/>
                                            </p:txEl>
                                          </p:spTgt>
                                        </p:tgtEl>
                                        <p:attrNameLst>
                                          <p:attrName>r</p:attrName>
                                        </p:attrNameLst>
                                      </p:cBhvr>
                                    </p:animRot>
                                    <p:animRot by="-1500000">
                                      <p:cBhvr>
                                        <p:cTn id="40" dur="125" fill="hold">
                                          <p:stCondLst>
                                            <p:cond delay="125"/>
                                          </p:stCondLst>
                                        </p:cTn>
                                        <p:tgtEl>
                                          <p:spTgt spid="3">
                                            <p:txEl>
                                              <p:pRg st="0" end="0"/>
                                            </p:txEl>
                                          </p:spTgt>
                                        </p:tgtEl>
                                        <p:attrNameLst>
                                          <p:attrName>r</p:attrName>
                                        </p:attrNameLst>
                                      </p:cBhvr>
                                    </p:animRot>
                                    <p:animRot by="-1500000">
                                      <p:cBhvr>
                                        <p:cTn id="41" dur="125" fill="hold">
                                          <p:stCondLst>
                                            <p:cond delay="250"/>
                                          </p:stCondLst>
                                        </p:cTn>
                                        <p:tgtEl>
                                          <p:spTgt spid="3">
                                            <p:txEl>
                                              <p:pRg st="0" end="0"/>
                                            </p:txEl>
                                          </p:spTgt>
                                        </p:tgtEl>
                                        <p:attrNameLst>
                                          <p:attrName>r</p:attrName>
                                        </p:attrNameLst>
                                      </p:cBhvr>
                                    </p:animRot>
                                    <p:animRot by="1500000">
                                      <p:cBhvr>
                                        <p:cTn id="42"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animBg="1"/>
      <p:bldP spid="3" grpId="1" build="p" animBg="1"/>
      <p:bldP spid="3" grpId="2"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003425"/>
            <a:ext cx="8051800" cy="1341438"/>
          </a:xfrm>
        </p:spPr>
        <p:txBody>
          <a:bodyPr rtlCol="0">
            <a:normAutofit/>
          </a:bodyPr>
          <a:lstStyle/>
          <a:p>
            <a:pPr algn="just" eaLnBrk="1" fontAlgn="auto" hangingPunct="1">
              <a:spcAft>
                <a:spcPts val="0"/>
              </a:spcAft>
              <a:defRPr/>
            </a:pPr>
            <a:br>
              <a:rPr lang="it-IT" dirty="0"/>
            </a:br>
            <a:endParaRPr lang="it-IT" dirty="0"/>
          </a:p>
        </p:txBody>
      </p:sp>
      <p:sp>
        <p:nvSpPr>
          <p:cNvPr id="3" name="Segnaposto contenuto 2"/>
          <p:cNvSpPr>
            <a:spLocks noGrp="1"/>
          </p:cNvSpPr>
          <p:nvPr>
            <p:ph idx="1"/>
          </p:nvPr>
        </p:nvSpPr>
        <p:spPr>
          <a:xfrm>
            <a:off x="254000" y="1360966"/>
            <a:ext cx="8674100" cy="5360509"/>
          </a:xfrm>
        </p:spPr>
        <p:txBody>
          <a:bodyPr>
            <a:normAutofit/>
          </a:bodyPr>
          <a:lstStyle/>
          <a:p>
            <a:pPr algn="just"/>
            <a:r>
              <a:rPr lang="it-IT" sz="2800" b="1" dirty="0"/>
              <a:t>Applicazione art. 8- Caso Oliari e a. c. Italia (</a:t>
            </a:r>
            <a:r>
              <a:rPr lang="it-IT" sz="2800" b="1" u="sng" dirty="0"/>
              <a:t>21 luglio 2015</a:t>
            </a:r>
            <a:r>
              <a:rPr lang="it-IT" sz="2800" b="1" dirty="0"/>
              <a:t> ric. n. 18766/11 e 36030/11): </a:t>
            </a:r>
            <a:r>
              <a:rPr lang="it-IT" sz="2800" dirty="0"/>
              <a:t>Italia condannata per la mancata previsione da parte del legislatore di un istituto giuridico diverso dal matrimonio che riconosca una relazione tra persone dello stesso sesso perché la mancanza di riconoscimento di queste unioni comporta una violazione </a:t>
            </a:r>
            <a:r>
              <a:rPr lang="it-IT" sz="2800" b="1" dirty="0"/>
              <a:t>dell’art. 8 </a:t>
            </a:r>
            <a:r>
              <a:rPr lang="it-IT" sz="2800" b="1" dirty="0" err="1"/>
              <a:t>Cedu</a:t>
            </a:r>
            <a:r>
              <a:rPr lang="it-IT" sz="2800" dirty="0"/>
              <a:t>.</a:t>
            </a:r>
          </a:p>
        </p:txBody>
      </p:sp>
      <p:sp>
        <p:nvSpPr>
          <p:cNvPr id="4" name="Segnaposto numero diapositiva 3"/>
          <p:cNvSpPr>
            <a:spLocks noGrp="1"/>
          </p:cNvSpPr>
          <p:nvPr>
            <p:ph type="sldNum" sz="quarter" idx="12"/>
          </p:nvPr>
        </p:nvSpPr>
        <p:spPr/>
        <p:txBody>
          <a:bodyPr/>
          <a:lstStyle/>
          <a:p>
            <a:pPr>
              <a:defRPr/>
            </a:pPr>
            <a:fld id="{9E9BC6AD-C025-4EED-B285-6829E9F13E82}" type="slidenum">
              <a:rPr lang="it-IT"/>
              <a:pPr>
                <a:defRPr/>
              </a:pPr>
              <a:t>39</a:t>
            </a:fld>
            <a:endParaRPr lang="it-IT"/>
          </a:p>
        </p:txBody>
      </p:sp>
      <p:sp>
        <p:nvSpPr>
          <p:cNvPr id="27655" name="Titolo 1"/>
          <p:cNvSpPr>
            <a:spLocks/>
          </p:cNvSpPr>
          <p:nvPr/>
        </p:nvSpPr>
        <p:spPr bwMode="auto">
          <a:xfrm>
            <a:off x="254000" y="170120"/>
            <a:ext cx="8674100" cy="942717"/>
          </a:xfrm>
          <a:prstGeom prst="rect">
            <a:avLst/>
          </a:prstGeom>
          <a:noFill/>
          <a:ln w="9525">
            <a:noFill/>
            <a:miter lim="800000"/>
            <a:headEnd/>
            <a:tailEnd/>
          </a:ln>
        </p:spPr>
        <p:txBody>
          <a:bodyPr anchor="ctr"/>
          <a:lstStyle/>
          <a:p>
            <a:pPr algn="just"/>
            <a:r>
              <a:rPr lang="it-IT" sz="3600" b="1" u="sng" dirty="0">
                <a:latin typeface="Calibri" pitchFamily="34" charset="0"/>
              </a:rPr>
              <a:t>Influenza della giurisprudenza della Corte </a:t>
            </a:r>
            <a:r>
              <a:rPr lang="it-IT" sz="3600" b="1" u="sng" dirty="0" err="1">
                <a:latin typeface="Calibri" pitchFamily="34" charset="0"/>
              </a:rPr>
              <a:t>edu</a:t>
            </a:r>
            <a:endParaRPr lang="it-IT" sz="3600" b="1" u="sng" dirty="0">
              <a:latin typeface="Calibri" pitchFamily="34" charset="0"/>
            </a:endParaRPr>
          </a:p>
        </p:txBody>
      </p:sp>
      <p:sp>
        <p:nvSpPr>
          <p:cNvPr id="5" name="Segnaposto piè di pagina 4"/>
          <p:cNvSpPr>
            <a:spLocks noGrp="1"/>
          </p:cNvSpPr>
          <p:nvPr>
            <p:ph type="ftr" sz="quarter" idx="11"/>
          </p:nvPr>
        </p:nvSpPr>
        <p:spPr/>
        <p:txBody>
          <a:bodyPr/>
          <a:lstStyle/>
          <a:p>
            <a:pPr>
              <a:defRPr/>
            </a:pPr>
            <a:endParaRPr lang="it-IT"/>
          </a:p>
        </p:txBody>
      </p:sp>
      <p:pic>
        <p:nvPicPr>
          <p:cNvPr id="7" name="Immagine 6">
            <a:extLst>
              <a:ext uri="{FF2B5EF4-FFF2-40B4-BE49-F238E27FC236}">
                <a16:creationId xmlns:a16="http://schemas.microsoft.com/office/drawing/2014/main" id="{E6BC14AB-1E80-ED44-B51D-35BC0139B10F}"/>
              </a:ext>
            </a:extLst>
          </p:cNvPr>
          <p:cNvPicPr>
            <a:picLocks noChangeAspect="1"/>
          </p:cNvPicPr>
          <p:nvPr/>
        </p:nvPicPr>
        <p:blipFill>
          <a:blip r:embed="rId3"/>
          <a:stretch>
            <a:fillRect/>
          </a:stretch>
        </p:blipFill>
        <p:spPr>
          <a:xfrm>
            <a:off x="5974027" y="4869712"/>
            <a:ext cx="2534973" cy="1898926"/>
          </a:xfrm>
          <a:prstGeom prst="rect">
            <a:avLst/>
          </a:prstGeom>
        </p:spPr>
      </p:pic>
    </p:spTree>
    <p:custDataLst>
      <p:tags r:id="rId1"/>
    </p:custDataLst>
    <p:extLst>
      <p:ext uri="{BB962C8B-B14F-4D97-AF65-F5344CB8AC3E}">
        <p14:creationId xmlns:p14="http://schemas.microsoft.com/office/powerpoint/2010/main" val="2680402305"/>
      </p:ext>
    </p:extLst>
  </p:cSld>
  <p:clrMapOvr>
    <a:masterClrMapping/>
  </p:clrMapOvr>
  <mc:AlternateContent xmlns:mc="http://schemas.openxmlformats.org/markup-compatibility/2006" xmlns:p14="http://schemas.microsoft.com/office/powerpoint/2010/main">
    <mc:Choice Requires="p14">
      <p:transition spd="slow" p14:dur="2000" advTm="88562"/>
    </mc:Choice>
    <mc:Fallback xmlns="">
      <p:transition spd="slow" advTm="885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917208"/>
          </a:xfrm>
        </p:spPr>
        <p:style>
          <a:lnRef idx="1">
            <a:schemeClr val="accent6"/>
          </a:lnRef>
          <a:fillRef idx="3">
            <a:schemeClr val="accent6"/>
          </a:fillRef>
          <a:effectRef idx="2">
            <a:schemeClr val="accent6"/>
          </a:effectRef>
          <a:fontRef idx="minor">
            <a:schemeClr val="lt1"/>
          </a:fontRef>
        </p:style>
        <p:txBody>
          <a:bodyPr>
            <a:normAutofit/>
          </a:bodyPr>
          <a:lstStyle/>
          <a:p>
            <a:r>
              <a:rPr lang="it-IT" dirty="0"/>
              <a:t>ORDINE PUBBLICO</a:t>
            </a:r>
          </a:p>
        </p:txBody>
      </p:sp>
      <p:sp>
        <p:nvSpPr>
          <p:cNvPr id="6" name="Segnaposto contenuto 5"/>
          <p:cNvSpPr>
            <a:spLocks noGrp="1"/>
          </p:cNvSpPr>
          <p:nvPr>
            <p:ph idx="1"/>
          </p:nvPr>
        </p:nvSpPr>
        <p:spPr/>
        <p:txBody>
          <a:bodyPr>
            <a:normAutofit fontScale="92500" lnSpcReduction="20000"/>
          </a:bodyPr>
          <a:lstStyle/>
          <a:p>
            <a:pPr algn="just"/>
            <a:r>
              <a:rPr lang="it-IT" sz="3600" dirty="0"/>
              <a:t>Ordine pubblico è un limite al funzionamento delle norme di conflitto che corrisponde a esigenze di giustizia materiale</a:t>
            </a:r>
          </a:p>
          <a:p>
            <a:pPr algn="just"/>
            <a:endParaRPr lang="it-IT" sz="3600" dirty="0"/>
          </a:p>
          <a:p>
            <a:pPr algn="just"/>
            <a:r>
              <a:rPr lang="it-IT" sz="3600" dirty="0"/>
              <a:t>Utilizzazione moderata perché comunque ostacola il gioco delle norme di conflitto.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4</a:t>
            </a:fld>
            <a:endParaRPr lang="it-IT"/>
          </a:p>
        </p:txBody>
      </p:sp>
    </p:spTree>
    <p:custDataLst>
      <p:tags r:id="rId1"/>
    </p:custDataLst>
    <p:extLst>
      <p:ext uri="{BB962C8B-B14F-4D97-AF65-F5344CB8AC3E}">
        <p14:creationId xmlns:p14="http://schemas.microsoft.com/office/powerpoint/2010/main" val="4245954376"/>
      </p:ext>
    </p:extLst>
  </p:cSld>
  <p:clrMapOvr>
    <a:masterClrMapping/>
  </p:clrMapOvr>
  <mc:AlternateContent xmlns:mc="http://schemas.openxmlformats.org/markup-compatibility/2006" xmlns:p14="http://schemas.microsoft.com/office/powerpoint/2010/main">
    <mc:Choice Requires="p14">
      <p:transition spd="slow" p14:dur="2000" advTm="94207"/>
    </mc:Choice>
    <mc:Fallback xmlns="">
      <p:transition spd="slow" advTm="942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54112"/>
          </a:xfrm>
        </p:spPr>
        <p:txBody>
          <a:bodyPr/>
          <a:lstStyle/>
          <a:p>
            <a:pPr eaLnBrk="1" hangingPunct="1"/>
            <a:r>
              <a:rPr lang="it-IT" sz="3200" b="1" dirty="0">
                <a:solidFill>
                  <a:schemeClr val="tx1"/>
                </a:solidFill>
              </a:rPr>
              <a:t>MATRIMONI OMOSESSUALI E UNIONI CIVILI</a:t>
            </a:r>
          </a:p>
        </p:txBody>
      </p:sp>
      <p:sp>
        <p:nvSpPr>
          <p:cNvPr id="3" name="Segnaposto contenuto 2"/>
          <p:cNvSpPr>
            <a:spLocks noGrp="1"/>
          </p:cNvSpPr>
          <p:nvPr>
            <p:ph idx="1"/>
          </p:nvPr>
        </p:nvSpPr>
        <p:spPr>
          <a:xfrm>
            <a:off x="1497013" y="1600200"/>
            <a:ext cx="6018212" cy="1623264"/>
          </a:xfrm>
          <a:solidFill>
            <a:schemeClr val="accent1"/>
          </a:solidFill>
        </p:spPr>
        <p:txBody>
          <a:bodyPr/>
          <a:lstStyle/>
          <a:p>
            <a:pPr algn="ctr" eaLnBrk="1" hangingPunct="1">
              <a:buFont typeface="Arial" charset="0"/>
              <a:buNone/>
            </a:pPr>
            <a:r>
              <a:rPr lang="it-IT" sz="2400" dirty="0"/>
              <a:t>Cittadini italiani che concludono all’estero un matrimonio omosessuale</a:t>
            </a:r>
          </a:p>
          <a:p>
            <a:pPr eaLnBrk="1" hangingPunct="1">
              <a:buFont typeface="Arial" charset="0"/>
              <a:buNone/>
            </a:pPr>
            <a:endParaRPr lang="it-IT" dirty="0"/>
          </a:p>
        </p:txBody>
      </p:sp>
      <p:sp>
        <p:nvSpPr>
          <p:cNvPr id="6" name="Segnaposto numero diapositiva 5"/>
          <p:cNvSpPr>
            <a:spLocks noGrp="1"/>
          </p:cNvSpPr>
          <p:nvPr>
            <p:ph type="sldNum" sz="quarter" idx="12"/>
          </p:nvPr>
        </p:nvSpPr>
        <p:spPr/>
        <p:txBody>
          <a:bodyPr/>
          <a:lstStyle/>
          <a:p>
            <a:pPr>
              <a:defRPr/>
            </a:pPr>
            <a:fld id="{142488BC-22C2-4A34-ABA8-BB37AF0FD59A}" type="slidenum">
              <a:rPr lang="it-IT"/>
              <a:pPr>
                <a:defRPr/>
              </a:pPr>
              <a:t>40</a:t>
            </a:fld>
            <a:endParaRPr lang="it-IT"/>
          </a:p>
        </p:txBody>
      </p:sp>
      <p:sp>
        <p:nvSpPr>
          <p:cNvPr id="28680" name="Text Box 8"/>
          <p:cNvSpPr txBox="1">
            <a:spLocks noChangeArrowheads="1"/>
          </p:cNvSpPr>
          <p:nvPr/>
        </p:nvSpPr>
        <p:spPr bwMode="auto">
          <a:xfrm>
            <a:off x="457200" y="3606801"/>
            <a:ext cx="3798887" cy="2369880"/>
          </a:xfrm>
          <a:prstGeom prst="rect">
            <a:avLst/>
          </a:prstGeom>
          <a:noFill/>
          <a:ln w="9525">
            <a:noFill/>
            <a:miter lim="800000"/>
            <a:headEnd/>
            <a:tailEnd/>
          </a:ln>
          <a:effectLst/>
        </p:spPr>
        <p:txBody>
          <a:bodyPr wrap="square">
            <a:spAutoFit/>
          </a:bodyPr>
          <a:lstStyle/>
          <a:p>
            <a:pPr algn="just" defTabSz="914400"/>
            <a:r>
              <a:rPr lang="it-IT" sz="2800" dirty="0">
                <a:latin typeface="Calibri" pitchFamily="34" charset="0"/>
              </a:rPr>
              <a:t>1 – GIURISPRUDENZA CONTRARIA al riconoscimento x motivi di ordine pubblico</a:t>
            </a:r>
            <a:endParaRPr lang="it-IT" sz="2800" dirty="0"/>
          </a:p>
          <a:p>
            <a:pPr defTabSz="914400"/>
            <a:endParaRPr lang="it-IT" dirty="0"/>
          </a:p>
          <a:p>
            <a:pPr defTabSz="914400"/>
            <a:endParaRPr lang="it-IT" dirty="0"/>
          </a:p>
        </p:txBody>
      </p:sp>
      <p:sp>
        <p:nvSpPr>
          <p:cNvPr id="28681" name="Text Box 9"/>
          <p:cNvSpPr txBox="1">
            <a:spLocks noChangeArrowheads="1"/>
          </p:cNvSpPr>
          <p:nvPr/>
        </p:nvSpPr>
        <p:spPr bwMode="auto">
          <a:xfrm>
            <a:off x="4673600" y="3606800"/>
            <a:ext cx="4013200" cy="2523768"/>
          </a:xfrm>
          <a:prstGeom prst="rect">
            <a:avLst/>
          </a:prstGeom>
          <a:noFill/>
          <a:ln w="9525">
            <a:noFill/>
            <a:miter lim="800000"/>
            <a:headEnd/>
            <a:tailEnd/>
          </a:ln>
          <a:effectLst/>
        </p:spPr>
        <p:txBody>
          <a:bodyPr>
            <a:spAutoFit/>
          </a:bodyPr>
          <a:lstStyle/>
          <a:p>
            <a:pPr algn="ctr"/>
            <a:r>
              <a:rPr lang="it-IT" sz="2800" dirty="0">
                <a:latin typeface="Calibri" pitchFamily="34" charset="0"/>
              </a:rPr>
              <a:t>2 – CODIFICAZIONE IN L. 76/2016 = matrimonio omosessuale riconosciuto come unione civile- declassamento</a:t>
            </a:r>
            <a:endParaRPr lang="it-IT" dirty="0"/>
          </a:p>
          <a:p>
            <a:endParaRPr lang="it-IT" dirty="0"/>
          </a:p>
        </p:txBody>
      </p:sp>
      <p:sp>
        <p:nvSpPr>
          <p:cNvPr id="28682" name="Line 10"/>
          <p:cNvSpPr>
            <a:spLocks noChangeShapeType="1"/>
          </p:cNvSpPr>
          <p:nvPr/>
        </p:nvSpPr>
        <p:spPr bwMode="auto">
          <a:xfrm flipH="1">
            <a:off x="2655888" y="2917825"/>
            <a:ext cx="850900" cy="688975"/>
          </a:xfrm>
          <a:prstGeom prst="line">
            <a:avLst/>
          </a:prstGeom>
          <a:noFill/>
          <a:ln w="57150">
            <a:solidFill>
              <a:schemeClr val="accent1"/>
            </a:solidFill>
            <a:round/>
            <a:headEnd/>
            <a:tailEnd type="triangle" w="med" len="med"/>
          </a:ln>
          <a:effectLst/>
        </p:spPr>
        <p:txBody>
          <a:bodyPr/>
          <a:lstStyle/>
          <a:p>
            <a:endParaRPr lang="it-IT"/>
          </a:p>
        </p:txBody>
      </p:sp>
      <p:sp>
        <p:nvSpPr>
          <p:cNvPr id="28683" name="Line 11"/>
          <p:cNvSpPr>
            <a:spLocks noChangeShapeType="1"/>
          </p:cNvSpPr>
          <p:nvPr/>
        </p:nvSpPr>
        <p:spPr bwMode="auto">
          <a:xfrm>
            <a:off x="5135563" y="2917825"/>
            <a:ext cx="884237" cy="688975"/>
          </a:xfrm>
          <a:prstGeom prst="line">
            <a:avLst/>
          </a:prstGeom>
          <a:noFill/>
          <a:ln w="57150">
            <a:solidFill>
              <a:schemeClr val="accent1"/>
            </a:solidFill>
            <a:round/>
            <a:headEnd/>
            <a:tailEnd type="triangle" w="med" len="med"/>
          </a:ln>
          <a:effectLst/>
        </p:spPr>
        <p:txBody>
          <a:bodyPr/>
          <a:lstStyle/>
          <a:p>
            <a:endParaRPr lang="it-IT"/>
          </a:p>
        </p:txBody>
      </p:sp>
      <p:sp>
        <p:nvSpPr>
          <p:cNvPr id="4" name="Segnaposto piè di pagina 3"/>
          <p:cNvSpPr>
            <a:spLocks noGrp="1"/>
          </p:cNvSpPr>
          <p:nvPr>
            <p:ph type="ftr" sz="quarter" idx="11"/>
          </p:nvPr>
        </p:nvSpPr>
        <p:spPr/>
        <p:txBody>
          <a:bodyPr/>
          <a:lstStyle/>
          <a:p>
            <a:pPr>
              <a:defRPr/>
            </a:pPr>
            <a:endParaRPr lang="it-IT"/>
          </a:p>
        </p:txBody>
      </p:sp>
    </p:spTree>
    <p:custDataLst>
      <p:tags r:id="rId1"/>
    </p:custDataLst>
    <p:extLst>
      <p:ext uri="{BB962C8B-B14F-4D97-AF65-F5344CB8AC3E}">
        <p14:creationId xmlns:p14="http://schemas.microsoft.com/office/powerpoint/2010/main" val="111144978"/>
      </p:ext>
    </p:extLst>
  </p:cSld>
  <p:clrMapOvr>
    <a:masterClrMapping/>
  </p:clrMapOvr>
  <mc:AlternateContent xmlns:mc="http://schemas.openxmlformats.org/markup-compatibility/2006" xmlns:p14="http://schemas.microsoft.com/office/powerpoint/2010/main">
    <mc:Choice Requires="p14">
      <p:transition spd="slow" p14:dur="2000" advTm="52088"/>
    </mc:Choice>
    <mc:Fallback xmlns="">
      <p:transition spd="slow" advTm="520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type="lt">
                                    <p:tmAbs val="0"/>
                                  </p:iterate>
                                  <p:childTnLst>
                                    <p:set>
                                      <p:cBhvr>
                                        <p:cTn id="22" dur="1" fill="hold">
                                          <p:stCondLst>
                                            <p:cond delay="0"/>
                                          </p:stCondLst>
                                        </p:cTn>
                                        <p:tgtEl>
                                          <p:spTgt spid="3">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type="lt">
                                    <p:tmAbs val="0"/>
                                  </p:iterate>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2"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bg/>
                                          </p:spTgt>
                                        </p:tgtEl>
                                        <p:attrNameLst>
                                          <p:attrName>ppt_x</p:attrName>
                                          <p:attrName>ppt_y</p:attrName>
                                        </p:attrNameLst>
                                      </p:cBhvr>
                                    </p:animMotion>
                                    <p:animRot by="1500000">
                                      <p:cBhvr>
                                        <p:cTn id="31" dur="125" fill="hold">
                                          <p:stCondLst>
                                            <p:cond delay="0"/>
                                          </p:stCondLst>
                                        </p:cTn>
                                        <p:tgtEl>
                                          <p:spTgt spid="3">
                                            <p:bg/>
                                          </p:spTgt>
                                        </p:tgtEl>
                                        <p:attrNameLst>
                                          <p:attrName>r</p:attrName>
                                        </p:attrNameLst>
                                      </p:cBhvr>
                                    </p:animRot>
                                    <p:animRot by="-1500000">
                                      <p:cBhvr>
                                        <p:cTn id="32" dur="125" fill="hold">
                                          <p:stCondLst>
                                            <p:cond delay="125"/>
                                          </p:stCondLst>
                                        </p:cTn>
                                        <p:tgtEl>
                                          <p:spTgt spid="3">
                                            <p:bg/>
                                          </p:spTgt>
                                        </p:tgtEl>
                                        <p:attrNameLst>
                                          <p:attrName>r</p:attrName>
                                        </p:attrNameLst>
                                      </p:cBhvr>
                                    </p:animRot>
                                    <p:animRot by="-1500000">
                                      <p:cBhvr>
                                        <p:cTn id="33" dur="125" fill="hold">
                                          <p:stCondLst>
                                            <p:cond delay="250"/>
                                          </p:stCondLst>
                                        </p:cTn>
                                        <p:tgtEl>
                                          <p:spTgt spid="3">
                                            <p:bg/>
                                          </p:spTgt>
                                        </p:tgtEl>
                                        <p:attrNameLst>
                                          <p:attrName>r</p:attrName>
                                        </p:attrNameLst>
                                      </p:cBhvr>
                                    </p:animRot>
                                    <p:animRot by="1500000">
                                      <p:cBhvr>
                                        <p:cTn id="34" dur="125" fill="hold">
                                          <p:stCondLst>
                                            <p:cond delay="375"/>
                                          </p:stCondLst>
                                        </p:cTn>
                                        <p:tgtEl>
                                          <p:spTgt spid="3">
                                            <p:bg/>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2"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0" end="0"/>
                                            </p:txEl>
                                          </p:spTgt>
                                        </p:tgtEl>
                                        <p:attrNameLst>
                                          <p:attrName>ppt_x</p:attrName>
                                          <p:attrName>ppt_y</p:attrName>
                                        </p:attrNameLst>
                                      </p:cBhvr>
                                    </p:animMotion>
                                    <p:animRot by="1500000">
                                      <p:cBhvr>
                                        <p:cTn id="39" dur="125" fill="hold">
                                          <p:stCondLst>
                                            <p:cond delay="0"/>
                                          </p:stCondLst>
                                        </p:cTn>
                                        <p:tgtEl>
                                          <p:spTgt spid="3">
                                            <p:txEl>
                                              <p:pRg st="0" end="0"/>
                                            </p:txEl>
                                          </p:spTgt>
                                        </p:tgtEl>
                                        <p:attrNameLst>
                                          <p:attrName>r</p:attrName>
                                        </p:attrNameLst>
                                      </p:cBhvr>
                                    </p:animRot>
                                    <p:animRot by="-1500000">
                                      <p:cBhvr>
                                        <p:cTn id="40" dur="125" fill="hold">
                                          <p:stCondLst>
                                            <p:cond delay="125"/>
                                          </p:stCondLst>
                                        </p:cTn>
                                        <p:tgtEl>
                                          <p:spTgt spid="3">
                                            <p:txEl>
                                              <p:pRg st="0" end="0"/>
                                            </p:txEl>
                                          </p:spTgt>
                                        </p:tgtEl>
                                        <p:attrNameLst>
                                          <p:attrName>r</p:attrName>
                                        </p:attrNameLst>
                                      </p:cBhvr>
                                    </p:animRot>
                                    <p:animRot by="-1500000">
                                      <p:cBhvr>
                                        <p:cTn id="41" dur="125" fill="hold">
                                          <p:stCondLst>
                                            <p:cond delay="250"/>
                                          </p:stCondLst>
                                        </p:cTn>
                                        <p:tgtEl>
                                          <p:spTgt spid="3">
                                            <p:txEl>
                                              <p:pRg st="0" end="0"/>
                                            </p:txEl>
                                          </p:spTgt>
                                        </p:tgtEl>
                                        <p:attrNameLst>
                                          <p:attrName>r</p:attrName>
                                        </p:attrNameLst>
                                      </p:cBhvr>
                                    </p:animRot>
                                    <p:animRot by="1500000">
                                      <p:cBhvr>
                                        <p:cTn id="42"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animBg="1"/>
      <p:bldP spid="3" grpId="1" build="p" animBg="1"/>
      <p:bldP spid="3" grpId="2"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H="1">
            <a:off x="457201" y="274638"/>
            <a:ext cx="8686798" cy="917208"/>
          </a:xfrm>
        </p:spPr>
        <p:style>
          <a:lnRef idx="1">
            <a:schemeClr val="accent6"/>
          </a:lnRef>
          <a:fillRef idx="3">
            <a:schemeClr val="accent6"/>
          </a:fillRef>
          <a:effectRef idx="2">
            <a:schemeClr val="accent6"/>
          </a:effectRef>
          <a:fontRef idx="minor">
            <a:schemeClr val="lt1"/>
          </a:fontRef>
        </p:style>
        <p:txBody>
          <a:bodyPr>
            <a:normAutofit/>
          </a:bodyPr>
          <a:lstStyle/>
          <a:p>
            <a:pPr algn="just"/>
            <a:r>
              <a:rPr lang="it-IT" b="1" dirty="0">
                <a:solidFill>
                  <a:schemeClr val="tx1"/>
                </a:solidFill>
              </a:rPr>
              <a:t>NORME </a:t>
            </a:r>
            <a:r>
              <a:rPr lang="it-IT" b="1" dirty="0" err="1">
                <a:solidFill>
                  <a:schemeClr val="tx1"/>
                </a:solidFill>
              </a:rPr>
              <a:t>DI</a:t>
            </a:r>
            <a:r>
              <a:rPr lang="it-IT" b="1" dirty="0">
                <a:solidFill>
                  <a:schemeClr val="tx1"/>
                </a:solidFill>
              </a:rPr>
              <a:t> APPLICAZIONE NECESSARIA</a:t>
            </a:r>
          </a:p>
        </p:txBody>
      </p:sp>
      <p:sp>
        <p:nvSpPr>
          <p:cNvPr id="6" name="Segnaposto contenuto 5"/>
          <p:cNvSpPr>
            <a:spLocks noGrp="1"/>
          </p:cNvSpPr>
          <p:nvPr>
            <p:ph idx="1"/>
          </p:nvPr>
        </p:nvSpPr>
        <p:spPr/>
        <p:txBody>
          <a:bodyPr>
            <a:normAutofit fontScale="85000" lnSpcReduction="10000"/>
          </a:bodyPr>
          <a:lstStyle/>
          <a:p>
            <a:pPr algn="just"/>
            <a:r>
              <a:rPr lang="it-IT" sz="3200" dirty="0"/>
              <a:t>Varie definizioni dottrinali: norme di applicazione immediata, disposizioni imperative, </a:t>
            </a:r>
            <a:r>
              <a:rPr lang="it-IT" sz="3200" i="1" dirty="0" err="1"/>
              <a:t>lois</a:t>
            </a:r>
            <a:r>
              <a:rPr lang="it-IT" sz="3200" i="1" dirty="0"/>
              <a:t> de </a:t>
            </a:r>
            <a:r>
              <a:rPr lang="it-IT" sz="3200" i="1" dirty="0" err="1"/>
              <a:t>police</a:t>
            </a:r>
            <a:r>
              <a:rPr lang="it-IT" sz="3200" dirty="0"/>
              <a:t>.</a:t>
            </a:r>
          </a:p>
          <a:p>
            <a:pPr algn="just"/>
            <a:r>
              <a:rPr lang="it-IT" sz="3200" dirty="0" err="1"/>
              <a:t>Savigny</a:t>
            </a:r>
            <a:r>
              <a:rPr lang="it-IT" sz="3200" dirty="0"/>
              <a:t>: “leggi di natura positiva rigorosamente obbligatorie, stabilite per un motivo di interesse generale”.</a:t>
            </a:r>
          </a:p>
          <a:p>
            <a:pPr algn="just"/>
            <a:r>
              <a:rPr lang="it-IT" sz="3200" dirty="0"/>
              <a:t>Entro quale ordinamento si possono individuare?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41</a:t>
            </a:fld>
            <a:endParaRPr lang="it-IT"/>
          </a:p>
        </p:txBody>
      </p:sp>
    </p:spTree>
    <p:custDataLst>
      <p:tags r:id="rId1"/>
    </p:custDataLst>
    <p:extLst>
      <p:ext uri="{BB962C8B-B14F-4D97-AF65-F5344CB8AC3E}">
        <p14:creationId xmlns:p14="http://schemas.microsoft.com/office/powerpoint/2010/main" val="231941897"/>
      </p:ext>
    </p:extLst>
  </p:cSld>
  <p:clrMapOvr>
    <a:masterClrMapping/>
  </p:clrMapOvr>
  <mc:AlternateContent xmlns:mc="http://schemas.openxmlformats.org/markup-compatibility/2006" xmlns:p14="http://schemas.microsoft.com/office/powerpoint/2010/main">
    <mc:Choice Requires="p14">
      <p:transition spd="slow" p14:dur="2000" advTm="60936"/>
    </mc:Choice>
    <mc:Fallback xmlns="">
      <p:transition spd="slow" advTm="609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type="lt">
                                    <p:tmAbs val="0"/>
                                  </p:iterate>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type="lt">
                                    <p:tmAbs val="0"/>
                                  </p:iterate>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type="lt">
                                    <p:tmAbs val="0"/>
                                  </p:iterate>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iterate type="lt">
                                    <p:tmAbs val="0"/>
                                  </p:iterate>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iterate type="lt">
                                    <p:tmAbs val="0"/>
                                  </p:iterate>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iterate type="lt">
                                    <p:tmAbs val="0"/>
                                  </p:iterate>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grpId="3" nodeType="clickEffect">
                                  <p:stCondLst>
                                    <p:cond delay="0"/>
                                  </p:stCondLst>
                                  <p:iterate type="lt">
                                    <p:tmPct val="4000"/>
                                  </p:iterate>
                                  <p:childTnLst>
                                    <p:set>
                                      <p:cBhvr override="childStyle">
                                        <p:cTn id="42" dur="500" fill="hold"/>
                                        <p:tgtEl>
                                          <p:spTgt spid="6">
                                            <p:txEl>
                                              <p:pRg st="0" end="0"/>
                                            </p:txEl>
                                          </p:spTgt>
                                        </p:tgtEl>
                                        <p:attrNameLst>
                                          <p:attrName>style.color</p:attrName>
                                        </p:attrNameLst>
                                      </p:cBhvr>
                                      <p:to>
                                        <p:clrVal>
                                          <a:schemeClr val="accent2"/>
                                        </p:clrVal>
                                      </p:to>
                                    </p:set>
                                    <p:set>
                                      <p:cBhvr>
                                        <p:cTn id="43" dur="500" fill="hold"/>
                                        <p:tgtEl>
                                          <p:spTgt spid="6">
                                            <p:txEl>
                                              <p:pRg st="0" end="0"/>
                                            </p:txEl>
                                          </p:spTgt>
                                        </p:tgtEl>
                                        <p:attrNameLst>
                                          <p:attrName>fillcolor</p:attrName>
                                        </p:attrNameLst>
                                      </p:cBhvr>
                                      <p:to>
                                        <p:clrVal>
                                          <a:schemeClr val="accent2"/>
                                        </p:clrVal>
                                      </p:to>
                                    </p:set>
                                    <p:set>
                                      <p:cBhvr>
                                        <p:cTn id="44" dur="500" fill="hold"/>
                                        <p:tgtEl>
                                          <p:spTgt spid="6">
                                            <p:txEl>
                                              <p:pRg st="0" end="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grpId="3" nodeType="clickEffect">
                                  <p:stCondLst>
                                    <p:cond delay="0"/>
                                  </p:stCondLst>
                                  <p:iterate type="lt">
                                    <p:tmPct val="4000"/>
                                  </p:iterate>
                                  <p:childTnLst>
                                    <p:set>
                                      <p:cBhvr override="childStyle">
                                        <p:cTn id="48" dur="500" fill="hold"/>
                                        <p:tgtEl>
                                          <p:spTgt spid="6">
                                            <p:txEl>
                                              <p:pRg st="1" end="1"/>
                                            </p:txEl>
                                          </p:spTgt>
                                        </p:tgtEl>
                                        <p:attrNameLst>
                                          <p:attrName>style.color</p:attrName>
                                        </p:attrNameLst>
                                      </p:cBhvr>
                                      <p:to>
                                        <p:clrVal>
                                          <a:schemeClr val="accent2"/>
                                        </p:clrVal>
                                      </p:to>
                                    </p:set>
                                    <p:set>
                                      <p:cBhvr>
                                        <p:cTn id="49" dur="500" fill="hold"/>
                                        <p:tgtEl>
                                          <p:spTgt spid="6">
                                            <p:txEl>
                                              <p:pRg st="1" end="1"/>
                                            </p:txEl>
                                          </p:spTgt>
                                        </p:tgtEl>
                                        <p:attrNameLst>
                                          <p:attrName>fillcolor</p:attrName>
                                        </p:attrNameLst>
                                      </p:cBhvr>
                                      <p:to>
                                        <p:clrVal>
                                          <a:schemeClr val="accent2"/>
                                        </p:clrVal>
                                      </p:to>
                                    </p:set>
                                    <p:set>
                                      <p:cBhvr>
                                        <p:cTn id="50" dur="500" fill="hold"/>
                                        <p:tgtEl>
                                          <p:spTgt spid="6">
                                            <p:txEl>
                                              <p:pRg st="1" end="1"/>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grpId="3" nodeType="clickEffect">
                                  <p:stCondLst>
                                    <p:cond delay="0"/>
                                  </p:stCondLst>
                                  <p:iterate type="lt">
                                    <p:tmPct val="4000"/>
                                  </p:iterate>
                                  <p:childTnLst>
                                    <p:set>
                                      <p:cBhvr override="childStyle">
                                        <p:cTn id="54" dur="500" fill="hold"/>
                                        <p:tgtEl>
                                          <p:spTgt spid="6">
                                            <p:txEl>
                                              <p:pRg st="2" end="2"/>
                                            </p:txEl>
                                          </p:spTgt>
                                        </p:tgtEl>
                                        <p:attrNameLst>
                                          <p:attrName>style.color</p:attrName>
                                        </p:attrNameLst>
                                      </p:cBhvr>
                                      <p:to>
                                        <p:clrVal>
                                          <a:schemeClr val="accent2"/>
                                        </p:clrVal>
                                      </p:to>
                                    </p:set>
                                    <p:set>
                                      <p:cBhvr>
                                        <p:cTn id="55" dur="500" fill="hold"/>
                                        <p:tgtEl>
                                          <p:spTgt spid="6">
                                            <p:txEl>
                                              <p:pRg st="2" end="2"/>
                                            </p:txEl>
                                          </p:spTgt>
                                        </p:tgtEl>
                                        <p:attrNameLst>
                                          <p:attrName>fillcolor</p:attrName>
                                        </p:attrNameLst>
                                      </p:cBhvr>
                                      <p:to>
                                        <p:clrVal>
                                          <a:schemeClr val="accent2"/>
                                        </p:clrVal>
                                      </p:to>
                                    </p:set>
                                    <p:set>
                                      <p:cBhvr>
                                        <p:cTn id="56" dur="500" fill="hold"/>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P spid="6" grpId="3"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088" y="267420"/>
            <a:ext cx="8534400" cy="758952"/>
          </a:xfrm>
        </p:spPr>
        <p:style>
          <a:lnRef idx="1">
            <a:schemeClr val="accent6"/>
          </a:lnRef>
          <a:fillRef idx="3">
            <a:schemeClr val="accent6"/>
          </a:fillRef>
          <a:effectRef idx="2">
            <a:schemeClr val="accent6"/>
          </a:effectRef>
          <a:fontRef idx="minor">
            <a:schemeClr val="lt1"/>
          </a:fontRef>
        </p:style>
        <p:txBody>
          <a:bodyPr>
            <a:normAutofit/>
          </a:bodyPr>
          <a:lstStyle/>
          <a:p>
            <a:r>
              <a:rPr lang="it-IT" b="1" dirty="0">
                <a:solidFill>
                  <a:schemeClr val="tx1"/>
                </a:solidFill>
              </a:rPr>
              <a:t>NORME </a:t>
            </a:r>
            <a:r>
              <a:rPr lang="it-IT" b="1" dirty="0" err="1">
                <a:solidFill>
                  <a:schemeClr val="tx1"/>
                </a:solidFill>
              </a:rPr>
              <a:t>DI</a:t>
            </a:r>
            <a:r>
              <a:rPr lang="it-IT" b="1" dirty="0">
                <a:solidFill>
                  <a:schemeClr val="tx1"/>
                </a:solidFill>
              </a:rPr>
              <a:t> APPLICAZIONE NECESSARIA</a:t>
            </a:r>
          </a:p>
        </p:txBody>
      </p:sp>
      <p:sp>
        <p:nvSpPr>
          <p:cNvPr id="3" name="Segnaposto contenuto 2"/>
          <p:cNvSpPr>
            <a:spLocks noGrp="1"/>
          </p:cNvSpPr>
          <p:nvPr>
            <p:ph idx="1"/>
          </p:nvPr>
        </p:nvSpPr>
        <p:spPr>
          <a:xfrm>
            <a:off x="323088" y="1424764"/>
            <a:ext cx="6634225" cy="4616600"/>
          </a:xfrm>
        </p:spPr>
        <p:txBody>
          <a:bodyPr>
            <a:normAutofit fontScale="92500" lnSpcReduction="20000"/>
          </a:bodyPr>
          <a:lstStyle/>
          <a:p>
            <a:r>
              <a:rPr lang="it-IT" sz="2800" dirty="0"/>
              <a:t>Dove individuarle?</a:t>
            </a:r>
          </a:p>
          <a:p>
            <a:pPr lvl="1"/>
            <a:r>
              <a:rPr lang="it-IT" sz="2800" dirty="0">
                <a:solidFill>
                  <a:schemeClr val="tx1"/>
                </a:solidFill>
              </a:rPr>
              <a:t>Ordinamento del foro</a:t>
            </a:r>
          </a:p>
          <a:p>
            <a:pPr lvl="1" algn="just"/>
            <a:r>
              <a:rPr lang="it-IT" sz="2800" dirty="0">
                <a:solidFill>
                  <a:schemeClr val="tx1"/>
                </a:solidFill>
              </a:rPr>
              <a:t>Ordinamenti di altri Paesi: possibilità già scoperta dalla dottrina tedesca degli anni ‘40 (</a:t>
            </a:r>
            <a:r>
              <a:rPr lang="it-IT" sz="2800" dirty="0" err="1">
                <a:solidFill>
                  <a:schemeClr val="tx1"/>
                </a:solidFill>
              </a:rPr>
              <a:t>Wengler</a:t>
            </a:r>
            <a:r>
              <a:rPr lang="it-IT" sz="2800" dirty="0">
                <a:solidFill>
                  <a:schemeClr val="tx1"/>
                </a:solidFill>
              </a:rPr>
              <a:t>, </a:t>
            </a:r>
            <a:r>
              <a:rPr lang="it-IT" sz="2800" dirty="0" err="1">
                <a:solidFill>
                  <a:schemeClr val="tx1"/>
                </a:solidFill>
              </a:rPr>
              <a:t>Zweigert</a:t>
            </a:r>
            <a:r>
              <a:rPr lang="it-IT" sz="2800" dirty="0">
                <a:solidFill>
                  <a:schemeClr val="tx1"/>
                </a:solidFill>
              </a:rPr>
              <a:t>) </a:t>
            </a:r>
            <a:r>
              <a:rPr lang="it-IT" sz="2800" dirty="0" err="1">
                <a:solidFill>
                  <a:schemeClr val="tx1"/>
                </a:solidFill>
              </a:rPr>
              <a:t>–</a:t>
            </a:r>
            <a:r>
              <a:rPr lang="it-IT" sz="2800" dirty="0">
                <a:solidFill>
                  <a:schemeClr val="tx1"/>
                </a:solidFill>
              </a:rPr>
              <a:t> in Francia </a:t>
            </a:r>
            <a:r>
              <a:rPr lang="it-IT" sz="2800" dirty="0" err="1">
                <a:solidFill>
                  <a:schemeClr val="tx1"/>
                </a:solidFill>
              </a:rPr>
              <a:t>Francescakis</a:t>
            </a:r>
            <a:r>
              <a:rPr lang="it-IT" sz="2800" dirty="0">
                <a:solidFill>
                  <a:schemeClr val="tx1"/>
                </a:solidFill>
              </a:rPr>
              <a:t> le definisce </a:t>
            </a:r>
            <a:r>
              <a:rPr lang="it-IT" sz="2800" b="1" dirty="0">
                <a:solidFill>
                  <a:schemeClr val="tx1"/>
                </a:solidFill>
              </a:rPr>
              <a:t>“norme il cui rispetto è necessario per salvaguardare l’organizzazione politica, sociale ed economica del paese”.</a:t>
            </a:r>
          </a:p>
          <a:p>
            <a:pPr lvl="1" algn="just"/>
            <a:r>
              <a:rPr lang="it-IT" sz="2800" b="1" dirty="0">
                <a:solidFill>
                  <a:schemeClr val="tx1"/>
                </a:solidFill>
              </a:rPr>
              <a:t>Art. </a:t>
            </a:r>
            <a:r>
              <a:rPr lang="it-IT" sz="2800" b="1" dirty="0" err="1">
                <a:solidFill>
                  <a:schemeClr val="tx1"/>
                </a:solidFill>
              </a:rPr>
              <a:t>9</a:t>
            </a:r>
            <a:r>
              <a:rPr lang="it-IT" sz="2800" b="1" dirty="0">
                <a:solidFill>
                  <a:schemeClr val="tx1"/>
                </a:solidFill>
              </a:rPr>
              <a:t> Reg. Roma </a:t>
            </a:r>
            <a:r>
              <a:rPr lang="it-IT" sz="2800" dirty="0">
                <a:solidFill>
                  <a:schemeClr val="tx1"/>
                </a:solidFill>
              </a:rPr>
              <a:t>I </a:t>
            </a:r>
            <a:r>
              <a:rPr lang="it-IT" sz="2800" dirty="0" err="1">
                <a:solidFill>
                  <a:schemeClr val="tx1"/>
                </a:solidFill>
              </a:rPr>
              <a:t>–</a:t>
            </a:r>
            <a:r>
              <a:rPr lang="it-IT" sz="2800" dirty="0">
                <a:solidFill>
                  <a:schemeClr val="tx1"/>
                </a:solidFill>
              </a:rPr>
              <a:t> Reg. 593/2008 del 17 giugno 2008</a:t>
            </a:r>
          </a:p>
          <a:p>
            <a:pPr lvl="1"/>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42</a:t>
            </a:fld>
            <a:endParaRPr lang="it-IT"/>
          </a:p>
        </p:txBody>
      </p:sp>
    </p:spTree>
    <p:custDataLst>
      <p:tags r:id="rId1"/>
    </p:custDataLst>
    <p:extLst>
      <p:ext uri="{BB962C8B-B14F-4D97-AF65-F5344CB8AC3E}">
        <p14:creationId xmlns:p14="http://schemas.microsoft.com/office/powerpoint/2010/main" val="2808526937"/>
      </p:ext>
    </p:extLst>
  </p:cSld>
  <p:clrMapOvr>
    <a:masterClrMapping/>
  </p:clrMapOvr>
  <mc:AlternateContent xmlns:mc="http://schemas.openxmlformats.org/markup-compatibility/2006" xmlns:p14="http://schemas.microsoft.com/office/powerpoint/2010/main">
    <mc:Choice Requires="p14">
      <p:transition spd="slow" p14:dur="2000" advTm="109055"/>
    </mc:Choice>
    <mc:Fallback xmlns="">
      <p:transition spd="slow" advTm="1090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0"/>
                                  </p:iterate>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iterate type="lt">
                                    <p:tmAbs val="0"/>
                                  </p:iterate>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lt">
                                    <p:tmAbs val="0"/>
                                  </p:iterate>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type="lt">
                                    <p:tmAbs val="0"/>
                                  </p:iterate>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iterate type="lt">
                                    <p:tmAbs val="0"/>
                                  </p:iterate>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1" nodeType="withEffect">
                                  <p:stCondLst>
                                    <p:cond delay="0"/>
                                  </p:stCondLst>
                                  <p:iterate type="lt">
                                    <p:tmAbs val="0"/>
                                  </p:iterate>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1" nodeType="withEffect">
                                  <p:stCondLst>
                                    <p:cond delay="0"/>
                                  </p:stCondLst>
                                  <p:iterate type="lt">
                                    <p:tmAbs val="0"/>
                                  </p:iterate>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2"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
                                            <p:txEl>
                                              <p:pRg st="0" end="0"/>
                                            </p:txEl>
                                          </p:spTgt>
                                        </p:tgtEl>
                                        <p:attrNameLst>
                                          <p:attrName>ppt_x</p:attrName>
                                          <p:attrName>ppt_y</p:attrName>
                                        </p:attrNameLst>
                                      </p:cBhvr>
                                    </p:animMotion>
                                    <p:animRot by="1500000">
                                      <p:cBhvr>
                                        <p:cTn id="27" dur="125" fill="hold">
                                          <p:stCondLst>
                                            <p:cond delay="0"/>
                                          </p:stCondLst>
                                        </p:cTn>
                                        <p:tgtEl>
                                          <p:spTgt spid="3">
                                            <p:txEl>
                                              <p:pRg st="0" end="0"/>
                                            </p:txEl>
                                          </p:spTgt>
                                        </p:tgtEl>
                                        <p:attrNameLst>
                                          <p:attrName>r</p:attrName>
                                        </p:attrNameLst>
                                      </p:cBhvr>
                                    </p:animRot>
                                    <p:animRot by="-1500000">
                                      <p:cBhvr>
                                        <p:cTn id="28" dur="125" fill="hold">
                                          <p:stCondLst>
                                            <p:cond delay="125"/>
                                          </p:stCondLst>
                                        </p:cTn>
                                        <p:tgtEl>
                                          <p:spTgt spid="3">
                                            <p:txEl>
                                              <p:pRg st="0" end="0"/>
                                            </p:txEl>
                                          </p:spTgt>
                                        </p:tgtEl>
                                        <p:attrNameLst>
                                          <p:attrName>r</p:attrName>
                                        </p:attrNameLst>
                                      </p:cBhvr>
                                    </p:animRot>
                                    <p:animRot by="-1500000">
                                      <p:cBhvr>
                                        <p:cTn id="29" dur="125" fill="hold">
                                          <p:stCondLst>
                                            <p:cond delay="250"/>
                                          </p:stCondLst>
                                        </p:cTn>
                                        <p:tgtEl>
                                          <p:spTgt spid="3">
                                            <p:txEl>
                                              <p:pRg st="0" end="0"/>
                                            </p:txEl>
                                          </p:spTgt>
                                        </p:tgtEl>
                                        <p:attrNameLst>
                                          <p:attrName>r</p:attrName>
                                        </p:attrNameLst>
                                      </p:cBhvr>
                                    </p:animRot>
                                    <p:animRot by="1500000">
                                      <p:cBhvr>
                                        <p:cTn id="30" dur="125" fill="hold">
                                          <p:stCondLst>
                                            <p:cond delay="375"/>
                                          </p:stCondLst>
                                        </p:cTn>
                                        <p:tgtEl>
                                          <p:spTgt spid="3">
                                            <p:txEl>
                                              <p:pRg st="0" end="0"/>
                                            </p:txEl>
                                          </p:spTgt>
                                        </p:tgtEl>
                                        <p:attrNameLst>
                                          <p:attrName>r</p:attrName>
                                        </p:attrNameLst>
                                      </p:cBhvr>
                                    </p:animRot>
                                  </p:childTnLst>
                                </p:cTn>
                              </p:par>
                              <p:par>
                                <p:cTn id="31" presetID="34" presetClass="emph" presetSubtype="0" fill="hold" grpId="2" nodeType="with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3">
                                            <p:txEl>
                                              <p:pRg st="1" end="1"/>
                                            </p:txEl>
                                          </p:spTgt>
                                        </p:tgtEl>
                                        <p:attrNameLst>
                                          <p:attrName>ppt_x</p:attrName>
                                          <p:attrName>ppt_y</p:attrName>
                                        </p:attrNameLst>
                                      </p:cBhvr>
                                    </p:animMotion>
                                    <p:animRot by="1500000">
                                      <p:cBhvr>
                                        <p:cTn id="33" dur="125" fill="hold">
                                          <p:stCondLst>
                                            <p:cond delay="0"/>
                                          </p:stCondLst>
                                        </p:cTn>
                                        <p:tgtEl>
                                          <p:spTgt spid="3">
                                            <p:txEl>
                                              <p:pRg st="1" end="1"/>
                                            </p:txEl>
                                          </p:spTgt>
                                        </p:tgtEl>
                                        <p:attrNameLst>
                                          <p:attrName>r</p:attrName>
                                        </p:attrNameLst>
                                      </p:cBhvr>
                                    </p:animRot>
                                    <p:animRot by="-1500000">
                                      <p:cBhvr>
                                        <p:cTn id="34" dur="125" fill="hold">
                                          <p:stCondLst>
                                            <p:cond delay="125"/>
                                          </p:stCondLst>
                                        </p:cTn>
                                        <p:tgtEl>
                                          <p:spTgt spid="3">
                                            <p:txEl>
                                              <p:pRg st="1" end="1"/>
                                            </p:txEl>
                                          </p:spTgt>
                                        </p:tgtEl>
                                        <p:attrNameLst>
                                          <p:attrName>r</p:attrName>
                                        </p:attrNameLst>
                                      </p:cBhvr>
                                    </p:animRot>
                                    <p:animRot by="-1500000">
                                      <p:cBhvr>
                                        <p:cTn id="35" dur="125" fill="hold">
                                          <p:stCondLst>
                                            <p:cond delay="250"/>
                                          </p:stCondLst>
                                        </p:cTn>
                                        <p:tgtEl>
                                          <p:spTgt spid="3">
                                            <p:txEl>
                                              <p:pRg st="1" end="1"/>
                                            </p:txEl>
                                          </p:spTgt>
                                        </p:tgtEl>
                                        <p:attrNameLst>
                                          <p:attrName>r</p:attrName>
                                        </p:attrNameLst>
                                      </p:cBhvr>
                                    </p:animRot>
                                    <p:animRot by="1500000">
                                      <p:cBhvr>
                                        <p:cTn id="36" dur="125" fill="hold">
                                          <p:stCondLst>
                                            <p:cond delay="375"/>
                                          </p:stCondLst>
                                        </p:cTn>
                                        <p:tgtEl>
                                          <p:spTgt spid="3">
                                            <p:txEl>
                                              <p:pRg st="1" end="1"/>
                                            </p:txEl>
                                          </p:spTgt>
                                        </p:tgtEl>
                                        <p:attrNameLst>
                                          <p:attrName>r</p:attrName>
                                        </p:attrNameLst>
                                      </p:cBhvr>
                                    </p:animRot>
                                  </p:childTnLst>
                                </p:cTn>
                              </p:par>
                              <p:par>
                                <p:cTn id="37" presetID="34" presetClass="emph" presetSubtype="0" fill="hold" grpId="2" nodeType="with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2" end="2"/>
                                            </p:txEl>
                                          </p:spTgt>
                                        </p:tgtEl>
                                        <p:attrNameLst>
                                          <p:attrName>ppt_x</p:attrName>
                                          <p:attrName>ppt_y</p:attrName>
                                        </p:attrNameLst>
                                      </p:cBhvr>
                                    </p:animMotion>
                                    <p:animRot by="1500000">
                                      <p:cBhvr>
                                        <p:cTn id="39" dur="125" fill="hold">
                                          <p:stCondLst>
                                            <p:cond delay="0"/>
                                          </p:stCondLst>
                                        </p:cTn>
                                        <p:tgtEl>
                                          <p:spTgt spid="3">
                                            <p:txEl>
                                              <p:pRg st="2" end="2"/>
                                            </p:txEl>
                                          </p:spTgt>
                                        </p:tgtEl>
                                        <p:attrNameLst>
                                          <p:attrName>r</p:attrName>
                                        </p:attrNameLst>
                                      </p:cBhvr>
                                    </p:animRot>
                                    <p:animRot by="-1500000">
                                      <p:cBhvr>
                                        <p:cTn id="40" dur="125" fill="hold">
                                          <p:stCondLst>
                                            <p:cond delay="125"/>
                                          </p:stCondLst>
                                        </p:cTn>
                                        <p:tgtEl>
                                          <p:spTgt spid="3">
                                            <p:txEl>
                                              <p:pRg st="2" end="2"/>
                                            </p:txEl>
                                          </p:spTgt>
                                        </p:tgtEl>
                                        <p:attrNameLst>
                                          <p:attrName>r</p:attrName>
                                        </p:attrNameLst>
                                      </p:cBhvr>
                                    </p:animRot>
                                    <p:animRot by="-1500000">
                                      <p:cBhvr>
                                        <p:cTn id="41" dur="125" fill="hold">
                                          <p:stCondLst>
                                            <p:cond delay="250"/>
                                          </p:stCondLst>
                                        </p:cTn>
                                        <p:tgtEl>
                                          <p:spTgt spid="3">
                                            <p:txEl>
                                              <p:pRg st="2" end="2"/>
                                            </p:txEl>
                                          </p:spTgt>
                                        </p:tgtEl>
                                        <p:attrNameLst>
                                          <p:attrName>r</p:attrName>
                                        </p:attrNameLst>
                                      </p:cBhvr>
                                    </p:animRot>
                                    <p:animRot by="1500000">
                                      <p:cBhvr>
                                        <p:cTn id="42" dur="125" fill="hold">
                                          <p:stCondLst>
                                            <p:cond delay="375"/>
                                          </p:stCondLst>
                                        </p:cTn>
                                        <p:tgtEl>
                                          <p:spTgt spid="3">
                                            <p:txEl>
                                              <p:pRg st="2" end="2"/>
                                            </p:txEl>
                                          </p:spTgt>
                                        </p:tgtEl>
                                        <p:attrNameLst>
                                          <p:attrName>r</p:attrName>
                                        </p:attrNameLst>
                                      </p:cBhvr>
                                    </p:animRot>
                                  </p:childTnLst>
                                </p:cTn>
                              </p:par>
                              <p:par>
                                <p:cTn id="43" presetID="34" presetClass="emph" presetSubtype="0" fill="hold" grpId="2" nodeType="withEffect">
                                  <p:stCondLst>
                                    <p:cond delay="0"/>
                                  </p:stCondLst>
                                  <p:iterate type="lt">
                                    <p:tmPct val="10000"/>
                                  </p:iterate>
                                  <p:childTnLst>
                                    <p:animMotion origin="layout" path="M 0.0 0.0 L 0.0 -0.07213" pathEditMode="relative" ptsTypes="">
                                      <p:cBhvr>
                                        <p:cTn id="44" dur="250" accel="50000" decel="50000" autoRev="1" fill="hold">
                                          <p:stCondLst>
                                            <p:cond delay="0"/>
                                          </p:stCondLst>
                                        </p:cTn>
                                        <p:tgtEl>
                                          <p:spTgt spid="3">
                                            <p:txEl>
                                              <p:pRg st="3" end="3"/>
                                            </p:txEl>
                                          </p:spTgt>
                                        </p:tgtEl>
                                        <p:attrNameLst>
                                          <p:attrName>ppt_x</p:attrName>
                                          <p:attrName>ppt_y</p:attrName>
                                        </p:attrNameLst>
                                      </p:cBhvr>
                                    </p:animMotion>
                                    <p:animRot by="1500000">
                                      <p:cBhvr>
                                        <p:cTn id="45" dur="125" fill="hold">
                                          <p:stCondLst>
                                            <p:cond delay="0"/>
                                          </p:stCondLst>
                                        </p:cTn>
                                        <p:tgtEl>
                                          <p:spTgt spid="3">
                                            <p:txEl>
                                              <p:pRg st="3" end="3"/>
                                            </p:txEl>
                                          </p:spTgt>
                                        </p:tgtEl>
                                        <p:attrNameLst>
                                          <p:attrName>r</p:attrName>
                                        </p:attrNameLst>
                                      </p:cBhvr>
                                    </p:animRot>
                                    <p:animRot by="-1500000">
                                      <p:cBhvr>
                                        <p:cTn id="46" dur="125" fill="hold">
                                          <p:stCondLst>
                                            <p:cond delay="125"/>
                                          </p:stCondLst>
                                        </p:cTn>
                                        <p:tgtEl>
                                          <p:spTgt spid="3">
                                            <p:txEl>
                                              <p:pRg st="3" end="3"/>
                                            </p:txEl>
                                          </p:spTgt>
                                        </p:tgtEl>
                                        <p:attrNameLst>
                                          <p:attrName>r</p:attrName>
                                        </p:attrNameLst>
                                      </p:cBhvr>
                                    </p:animRot>
                                    <p:animRot by="-1500000">
                                      <p:cBhvr>
                                        <p:cTn id="47" dur="125" fill="hold">
                                          <p:stCondLst>
                                            <p:cond delay="250"/>
                                          </p:stCondLst>
                                        </p:cTn>
                                        <p:tgtEl>
                                          <p:spTgt spid="3">
                                            <p:txEl>
                                              <p:pRg st="3" end="3"/>
                                            </p:txEl>
                                          </p:spTgt>
                                        </p:tgtEl>
                                        <p:attrNameLst>
                                          <p:attrName>r</p:attrName>
                                        </p:attrNameLst>
                                      </p:cBhvr>
                                    </p:animRot>
                                    <p:animRot by="1500000">
                                      <p:cBhvr>
                                        <p:cTn id="48" dur="125" fill="hold">
                                          <p:stCondLst>
                                            <p:cond delay="375"/>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977" y="170122"/>
            <a:ext cx="6638335" cy="1148316"/>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b="1" dirty="0">
                <a:solidFill>
                  <a:schemeClr val="tx1"/>
                </a:solidFill>
              </a:rPr>
              <a:t>NORME </a:t>
            </a:r>
            <a:r>
              <a:rPr lang="it-IT" b="1" dirty="0" err="1">
                <a:solidFill>
                  <a:schemeClr val="tx1"/>
                </a:solidFill>
              </a:rPr>
              <a:t>DI</a:t>
            </a:r>
            <a:r>
              <a:rPr lang="it-IT" b="1" dirty="0">
                <a:solidFill>
                  <a:schemeClr val="tx1"/>
                </a:solidFill>
              </a:rPr>
              <a:t> APPLICAZIONE NECESSARIA</a:t>
            </a:r>
          </a:p>
        </p:txBody>
      </p:sp>
      <p:sp>
        <p:nvSpPr>
          <p:cNvPr id="3" name="Segnaposto contenuto 2"/>
          <p:cNvSpPr>
            <a:spLocks noGrp="1"/>
          </p:cNvSpPr>
          <p:nvPr>
            <p:ph idx="1"/>
          </p:nvPr>
        </p:nvSpPr>
        <p:spPr>
          <a:xfrm>
            <a:off x="0" y="1318438"/>
            <a:ext cx="8314659" cy="4722925"/>
          </a:xfrm>
        </p:spPr>
        <p:txBody>
          <a:bodyPr>
            <a:noAutofit/>
          </a:bodyPr>
          <a:lstStyle/>
          <a:p>
            <a:r>
              <a:rPr lang="it-IT" sz="2400" b="1" dirty="0"/>
              <a:t>Come individuarle?</a:t>
            </a:r>
          </a:p>
          <a:p>
            <a:pPr lvl="1" algn="just"/>
            <a:r>
              <a:rPr lang="it-IT" sz="2400" u="sng" dirty="0">
                <a:solidFill>
                  <a:schemeClr val="tx1"/>
                </a:solidFill>
              </a:rPr>
              <a:t>Non</a:t>
            </a:r>
            <a:r>
              <a:rPr lang="it-IT" sz="2400" dirty="0">
                <a:solidFill>
                  <a:schemeClr val="tx1"/>
                </a:solidFill>
              </a:rPr>
              <a:t> in base a un criterio che si fondi sulla </a:t>
            </a:r>
            <a:r>
              <a:rPr lang="it-IT" sz="2400" u="sng" dirty="0">
                <a:solidFill>
                  <a:schemeClr val="tx1"/>
                </a:solidFill>
              </a:rPr>
              <a:t>materia</a:t>
            </a:r>
            <a:r>
              <a:rPr lang="it-IT" sz="2400" dirty="0">
                <a:solidFill>
                  <a:schemeClr val="tx1"/>
                </a:solidFill>
              </a:rPr>
              <a:t> dalle stesse regolata poiché esse possono riguardare moltissime materie: diritto del lavoro, diritto dei consumatori, diritto d’autore, assicurazioni, ecc.;</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43</a:t>
            </a:fld>
            <a:endParaRPr lang="it-IT"/>
          </a:p>
        </p:txBody>
      </p:sp>
    </p:spTree>
    <p:custDataLst>
      <p:tags r:id="rId1"/>
    </p:custDataLst>
    <p:extLst>
      <p:ext uri="{BB962C8B-B14F-4D97-AF65-F5344CB8AC3E}">
        <p14:creationId xmlns:p14="http://schemas.microsoft.com/office/powerpoint/2010/main" val="908766274"/>
      </p:ext>
    </p:extLst>
  </p:cSld>
  <p:clrMapOvr>
    <a:masterClrMapping/>
  </p:clrMapOvr>
  <mc:AlternateContent xmlns:mc="http://schemas.openxmlformats.org/markup-compatibility/2006" xmlns:p14="http://schemas.microsoft.com/office/powerpoint/2010/main">
    <mc:Choice Requires="p14">
      <p:transition spd="slow" p14:dur="2000" advTm="95739"/>
    </mc:Choice>
    <mc:Fallback xmlns="">
      <p:transition spd="slow" advTm="957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977" y="170122"/>
            <a:ext cx="6638335" cy="1148316"/>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b="1" dirty="0">
                <a:solidFill>
                  <a:schemeClr val="tx1"/>
                </a:solidFill>
              </a:rPr>
              <a:t>NORME </a:t>
            </a:r>
            <a:r>
              <a:rPr lang="it-IT" b="1" dirty="0" err="1">
                <a:solidFill>
                  <a:schemeClr val="tx1"/>
                </a:solidFill>
              </a:rPr>
              <a:t>DI</a:t>
            </a:r>
            <a:r>
              <a:rPr lang="it-IT" b="1" dirty="0">
                <a:solidFill>
                  <a:schemeClr val="tx1"/>
                </a:solidFill>
              </a:rPr>
              <a:t> APPLICAZIONE NECESSARIA</a:t>
            </a:r>
          </a:p>
        </p:txBody>
      </p:sp>
      <p:sp>
        <p:nvSpPr>
          <p:cNvPr id="3" name="Segnaposto contenuto 2"/>
          <p:cNvSpPr>
            <a:spLocks noGrp="1"/>
          </p:cNvSpPr>
          <p:nvPr>
            <p:ph idx="1"/>
          </p:nvPr>
        </p:nvSpPr>
        <p:spPr>
          <a:xfrm>
            <a:off x="0" y="1318438"/>
            <a:ext cx="8314659" cy="4722925"/>
          </a:xfrm>
        </p:spPr>
        <p:txBody>
          <a:bodyPr>
            <a:noAutofit/>
          </a:bodyPr>
          <a:lstStyle/>
          <a:p>
            <a:r>
              <a:rPr lang="it-IT" sz="2400" b="1" dirty="0"/>
              <a:t>Come individuarle?</a:t>
            </a:r>
          </a:p>
          <a:p>
            <a:pPr lvl="1" algn="just"/>
            <a:r>
              <a:rPr lang="it-IT" sz="2400" u="sng" dirty="0">
                <a:solidFill>
                  <a:schemeClr val="tx1"/>
                </a:solidFill>
              </a:rPr>
              <a:t>Non </a:t>
            </a:r>
            <a:r>
              <a:rPr lang="it-IT" sz="2400" dirty="0">
                <a:solidFill>
                  <a:schemeClr val="tx1"/>
                </a:solidFill>
              </a:rPr>
              <a:t>in base a un criterio che si fondi sul loro </a:t>
            </a:r>
            <a:r>
              <a:rPr lang="it-IT" sz="2400" u="sng" dirty="0">
                <a:solidFill>
                  <a:schemeClr val="tx1"/>
                </a:solidFill>
              </a:rPr>
              <a:t>metodo</a:t>
            </a:r>
            <a:r>
              <a:rPr lang="it-IT" sz="2400" dirty="0">
                <a:solidFill>
                  <a:schemeClr val="tx1"/>
                </a:solidFill>
              </a:rPr>
              <a:t> di operatività, ovvero che ritenga che esse ricorrono in tutti i casi in cui si configura </a:t>
            </a:r>
            <a:r>
              <a:rPr lang="it-IT" sz="2400" b="1" u="sng" dirty="0">
                <a:solidFill>
                  <a:schemeClr val="tx1"/>
                </a:solidFill>
              </a:rPr>
              <a:t>un limite preventivo e positivo </a:t>
            </a:r>
            <a:r>
              <a:rPr lang="it-IT" sz="2400" u="sng" dirty="0">
                <a:solidFill>
                  <a:schemeClr val="tx1"/>
                </a:solidFill>
              </a:rPr>
              <a:t>al gioco delle norme di conflitto </a:t>
            </a:r>
            <a:r>
              <a:rPr lang="it-IT" sz="2400" dirty="0">
                <a:solidFill>
                  <a:schemeClr val="tx1"/>
                </a:solidFill>
              </a:rPr>
              <a:t>– caso </a:t>
            </a:r>
            <a:r>
              <a:rPr lang="it-IT" sz="2400" dirty="0" err="1">
                <a:solidFill>
                  <a:schemeClr val="tx1"/>
                </a:solidFill>
              </a:rPr>
              <a:t>Boll</a:t>
            </a:r>
            <a:r>
              <a:rPr lang="it-IT" sz="2400" dirty="0">
                <a:solidFill>
                  <a:schemeClr val="tx1"/>
                </a:solidFill>
              </a:rPr>
              <a:t> – CIG, 28.11.1958: in certi casi esse operano solo dopo un confronto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44</a:t>
            </a:fld>
            <a:endParaRPr lang="it-IT"/>
          </a:p>
        </p:txBody>
      </p:sp>
    </p:spTree>
    <p:custDataLst>
      <p:tags r:id="rId1"/>
    </p:custDataLst>
    <p:extLst>
      <p:ext uri="{BB962C8B-B14F-4D97-AF65-F5344CB8AC3E}">
        <p14:creationId xmlns:p14="http://schemas.microsoft.com/office/powerpoint/2010/main" val="4206120869"/>
      </p:ext>
    </p:extLst>
  </p:cSld>
  <p:clrMapOvr>
    <a:masterClrMapping/>
  </p:clrMapOvr>
  <mc:AlternateContent xmlns:mc="http://schemas.openxmlformats.org/markup-compatibility/2006" xmlns:p14="http://schemas.microsoft.com/office/powerpoint/2010/main">
    <mc:Choice Requires="p14">
      <p:transition spd="slow" p14:dur="2000" advTm="95739"/>
    </mc:Choice>
    <mc:Fallback xmlns="">
      <p:transition spd="slow" advTm="957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b="1" dirty="0">
                <a:solidFill>
                  <a:schemeClr val="tx1"/>
                </a:solidFill>
              </a:rPr>
              <a:t>NORME </a:t>
            </a:r>
            <a:r>
              <a:rPr lang="it-IT" b="1" dirty="0" err="1">
                <a:solidFill>
                  <a:schemeClr val="tx1"/>
                </a:solidFill>
              </a:rPr>
              <a:t>DI</a:t>
            </a:r>
            <a:r>
              <a:rPr lang="it-IT" b="1" dirty="0">
                <a:solidFill>
                  <a:schemeClr val="tx1"/>
                </a:solidFill>
              </a:rPr>
              <a:t> APPLICAZIONE NECESSARIA</a:t>
            </a:r>
          </a:p>
        </p:txBody>
      </p:sp>
      <p:sp>
        <p:nvSpPr>
          <p:cNvPr id="3" name="Segnaposto contenuto 2"/>
          <p:cNvSpPr>
            <a:spLocks noGrp="1"/>
          </p:cNvSpPr>
          <p:nvPr>
            <p:ph idx="1"/>
          </p:nvPr>
        </p:nvSpPr>
        <p:spPr/>
        <p:txBody>
          <a:bodyPr>
            <a:normAutofit/>
          </a:bodyPr>
          <a:lstStyle/>
          <a:p>
            <a:r>
              <a:rPr lang="it-IT" sz="3600" dirty="0"/>
              <a:t>Come individuarle?</a:t>
            </a:r>
          </a:p>
          <a:p>
            <a:pPr lvl="1"/>
            <a:r>
              <a:rPr lang="it-IT" sz="3600" dirty="0">
                <a:solidFill>
                  <a:schemeClr val="tx1"/>
                </a:solidFill>
              </a:rPr>
              <a:t>Piuttosto valgono a individuarle in maniera più sicura </a:t>
            </a:r>
            <a:r>
              <a:rPr lang="it-IT" sz="3600" u="sng" dirty="0">
                <a:solidFill>
                  <a:schemeClr val="tx1"/>
                </a:solidFill>
              </a:rPr>
              <a:t>lo scopo e il contenuto</a:t>
            </a:r>
            <a:r>
              <a:rPr lang="it-IT" sz="3600" dirty="0">
                <a:solidFill>
                  <a:schemeClr val="tx1"/>
                </a:solidFill>
              </a:rPr>
              <a:t> delle medesime.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45</a:t>
            </a:fld>
            <a:endParaRPr lang="it-IT"/>
          </a:p>
        </p:txBody>
      </p:sp>
    </p:spTree>
    <p:custDataLst>
      <p:tags r:id="rId1"/>
    </p:custDataLst>
    <p:extLst>
      <p:ext uri="{BB962C8B-B14F-4D97-AF65-F5344CB8AC3E}">
        <p14:creationId xmlns:p14="http://schemas.microsoft.com/office/powerpoint/2010/main" val="3225641089"/>
      </p:ext>
    </p:extLst>
  </p:cSld>
  <p:clrMapOvr>
    <a:masterClrMapping/>
  </p:clrMapOvr>
  <mc:AlternateContent xmlns:mc="http://schemas.openxmlformats.org/markup-compatibility/2006" xmlns:p14="http://schemas.microsoft.com/office/powerpoint/2010/main">
    <mc:Choice Requires="p14">
      <p:transition spd="slow" p14:dur="2000" advTm="15235"/>
    </mc:Choice>
    <mc:Fallback xmlns="">
      <p:transition spd="slow" advTm="152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b="1" dirty="0">
                <a:solidFill>
                  <a:schemeClr val="tx1"/>
                </a:solidFill>
              </a:rPr>
              <a:t>ART. 17 L. 218/95</a:t>
            </a:r>
          </a:p>
        </p:txBody>
      </p:sp>
      <p:sp>
        <p:nvSpPr>
          <p:cNvPr id="3" name="Segnaposto contenuto 2"/>
          <p:cNvSpPr>
            <a:spLocks noGrp="1"/>
          </p:cNvSpPr>
          <p:nvPr>
            <p:ph idx="1"/>
          </p:nvPr>
        </p:nvSpPr>
        <p:spPr>
          <a:xfrm>
            <a:off x="170121" y="1930400"/>
            <a:ext cx="8612372" cy="4110963"/>
          </a:xfrm>
        </p:spPr>
        <p:txBody>
          <a:bodyPr>
            <a:normAutofit/>
          </a:bodyPr>
          <a:lstStyle/>
          <a:p>
            <a:pPr algn="just"/>
            <a:endParaRPr lang="it-IT" sz="2400" dirty="0"/>
          </a:p>
          <a:p>
            <a:pPr algn="just"/>
            <a:r>
              <a:rPr lang="it-IT" sz="2400" dirty="0"/>
              <a:t>Art. 17: «E' fatta salva la prevalenza sulle disposizioni che seguono delle norme italiane che, </a:t>
            </a:r>
            <a:r>
              <a:rPr lang="it-IT" sz="2400" b="1" dirty="0"/>
              <a:t>in considerazione del loro oggetto e del loro scopo</a:t>
            </a:r>
            <a:r>
              <a:rPr lang="it-IT" sz="2400" dirty="0"/>
              <a:t>, debbono essere applicate nonostante il richiamo alla legge straniera.»</a:t>
            </a:r>
          </a:p>
          <a:p>
            <a:pPr algn="just"/>
            <a:r>
              <a:rPr lang="it-IT" sz="2400" dirty="0"/>
              <a:t>Codifica la rilevanza delle norme di applicazione necessaria contenute all’interno della </a:t>
            </a:r>
            <a:r>
              <a:rPr lang="it-IT" sz="2400" dirty="0" err="1"/>
              <a:t>lex</a:t>
            </a:r>
            <a:r>
              <a:rPr lang="it-IT" sz="2400" dirty="0"/>
              <a:t> fori.</a:t>
            </a:r>
          </a:p>
          <a:p>
            <a:pPr algn="just"/>
            <a:r>
              <a:rPr lang="it-IT" sz="2400" dirty="0"/>
              <a:t>Individuazione in base allo scopo e al contenuto.</a:t>
            </a:r>
          </a:p>
          <a:p>
            <a:pPr algn="just"/>
            <a:r>
              <a:rPr lang="it-IT" sz="2400" dirty="0"/>
              <a:t>Es.: </a:t>
            </a:r>
            <a:r>
              <a:rPr lang="it-IT" sz="2400" b="1" dirty="0"/>
              <a:t>artt. 115 e 116 c.c. </a:t>
            </a:r>
            <a:r>
              <a:rPr lang="it-IT" sz="2400" dirty="0" err="1"/>
              <a:t>–</a:t>
            </a:r>
            <a:r>
              <a:rPr lang="it-IT" sz="2400" dirty="0"/>
              <a:t> norme c.d. autolimitate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46</a:t>
            </a:fld>
            <a:endParaRPr lang="it-IT"/>
          </a:p>
        </p:txBody>
      </p:sp>
    </p:spTree>
    <p:custDataLst>
      <p:tags r:id="rId1"/>
    </p:custDataLst>
    <p:extLst>
      <p:ext uri="{BB962C8B-B14F-4D97-AF65-F5344CB8AC3E}">
        <p14:creationId xmlns:p14="http://schemas.microsoft.com/office/powerpoint/2010/main" val="591575090"/>
      </p:ext>
    </p:extLst>
  </p:cSld>
  <p:clrMapOvr>
    <a:masterClrMapping/>
  </p:clrMapOvr>
  <mc:AlternateContent xmlns:mc="http://schemas.openxmlformats.org/markup-compatibility/2006" xmlns:p14="http://schemas.microsoft.com/office/powerpoint/2010/main">
    <mc:Choice Requires="p14">
      <p:transition spd="slow" p14:dur="2000" advTm="81497"/>
    </mc:Choice>
    <mc:Fallback xmlns="">
      <p:transition spd="slow" advTm="814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2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3" nodeType="clickEffect">
                                  <p:stCondLst>
                                    <p:cond delay="0"/>
                                  </p:stCondLst>
                                  <p:childTnLst>
                                    <p:set>
                                      <p:cBhvr>
                                        <p:cTn id="5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3"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3"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3"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968152"/>
          </a:xfrm>
          <a:solidFill>
            <a:schemeClr val="accent3"/>
          </a:solidFill>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b="1" dirty="0">
                <a:solidFill>
                  <a:schemeClr val="tx1"/>
                </a:solidFill>
              </a:rPr>
              <a:t>INFLUENZA DEL DIRITTO UE SULLE NORME </a:t>
            </a:r>
            <a:r>
              <a:rPr lang="it-IT" b="1" dirty="0" err="1">
                <a:solidFill>
                  <a:schemeClr val="tx1"/>
                </a:solidFill>
              </a:rPr>
              <a:t>DI</a:t>
            </a:r>
            <a:r>
              <a:rPr lang="it-IT" b="1" dirty="0">
                <a:solidFill>
                  <a:schemeClr val="tx1"/>
                </a:solidFill>
              </a:rPr>
              <a:t> APPLICAZIONE NECESSARIA</a:t>
            </a:r>
          </a:p>
        </p:txBody>
      </p:sp>
      <p:sp>
        <p:nvSpPr>
          <p:cNvPr id="3" name="Segnaposto contenuto 2"/>
          <p:cNvSpPr>
            <a:spLocks noGrp="1"/>
          </p:cNvSpPr>
          <p:nvPr>
            <p:ph idx="1"/>
          </p:nvPr>
        </p:nvSpPr>
        <p:spPr/>
        <p:txBody>
          <a:bodyPr>
            <a:normAutofit/>
          </a:bodyPr>
          <a:lstStyle/>
          <a:p>
            <a:pPr marL="514350" indent="-514350" algn="just">
              <a:buAutoNum type="arabicParenR"/>
            </a:pPr>
            <a:r>
              <a:rPr lang="it-IT" sz="2800" b="1" dirty="0"/>
              <a:t>Neutralizzazione</a:t>
            </a:r>
            <a:r>
              <a:rPr lang="it-IT" sz="2800" dirty="0"/>
              <a:t> delle norme di applicazione necessaria </a:t>
            </a:r>
            <a:r>
              <a:rPr lang="it-IT" sz="2800" b="1" dirty="0"/>
              <a:t>nazionali </a:t>
            </a:r>
            <a:r>
              <a:rPr lang="it-IT" sz="2800" dirty="0"/>
              <a:t>in quanto ostacolo all’esercizio delle libertà comunitarie di circolazione, di stabilimento e di prestazione di servizi.</a:t>
            </a:r>
          </a:p>
          <a:p>
            <a:pPr marL="514350" indent="-514350" algn="just">
              <a:buAutoNum type="arabicParenR"/>
            </a:pPr>
            <a:r>
              <a:rPr lang="it-IT" sz="2800" dirty="0"/>
              <a:t>Creazione di norme di applicazione necessaria </a:t>
            </a:r>
            <a:r>
              <a:rPr lang="it-IT" sz="2800" b="1" dirty="0"/>
              <a:t>europee</a:t>
            </a:r>
            <a:r>
              <a:rPr lang="it-IT" sz="2800" dirty="0"/>
              <a:t>.</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47</a:t>
            </a:fld>
            <a:endParaRPr lang="it-IT"/>
          </a:p>
        </p:txBody>
      </p:sp>
    </p:spTree>
    <p:custDataLst>
      <p:tags r:id="rId1"/>
    </p:custDataLst>
    <p:extLst>
      <p:ext uri="{BB962C8B-B14F-4D97-AF65-F5344CB8AC3E}">
        <p14:creationId xmlns:p14="http://schemas.microsoft.com/office/powerpoint/2010/main" val="679551717"/>
      </p:ext>
    </p:extLst>
  </p:cSld>
  <p:clrMapOvr>
    <a:masterClrMapping/>
  </p:clrMapOvr>
  <mc:AlternateContent xmlns:mc="http://schemas.openxmlformats.org/markup-compatibility/2006" xmlns:p14="http://schemas.microsoft.com/office/powerpoint/2010/main">
    <mc:Choice Requires="p14">
      <p:transition spd="slow" p14:dur="2000" advTm="63302"/>
    </mc:Choice>
    <mc:Fallback xmlns="">
      <p:transition spd="slow" advTm="633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3"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3"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188640"/>
            <a:ext cx="8503920" cy="969582"/>
          </a:xfrm>
          <a:solidFill>
            <a:schemeClr val="accent3"/>
          </a:solidFill>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b="1" dirty="0">
                <a:solidFill>
                  <a:schemeClr val="tx1"/>
                </a:solidFill>
              </a:rPr>
              <a:t>INFLUENZA DEL DIRITTO UE SULLE NORME </a:t>
            </a:r>
            <a:r>
              <a:rPr lang="it-IT" b="1" dirty="0" err="1">
                <a:solidFill>
                  <a:schemeClr val="tx1"/>
                </a:solidFill>
              </a:rPr>
              <a:t>DI</a:t>
            </a:r>
            <a:r>
              <a:rPr lang="it-IT" b="1" dirty="0">
                <a:solidFill>
                  <a:schemeClr val="tx1"/>
                </a:solidFill>
              </a:rPr>
              <a:t> APPLICAZIONE NECESSARIA</a:t>
            </a:r>
          </a:p>
        </p:txBody>
      </p:sp>
      <p:sp>
        <p:nvSpPr>
          <p:cNvPr id="3" name="Segnaposto contenuto 2"/>
          <p:cNvSpPr>
            <a:spLocks noGrp="1"/>
          </p:cNvSpPr>
          <p:nvPr>
            <p:ph idx="1"/>
          </p:nvPr>
        </p:nvSpPr>
        <p:spPr>
          <a:xfrm>
            <a:off x="609598" y="2160590"/>
            <a:ext cx="7471145" cy="3880773"/>
          </a:xfrm>
        </p:spPr>
        <p:txBody>
          <a:bodyPr>
            <a:normAutofit fontScale="92500" lnSpcReduction="10000"/>
          </a:bodyPr>
          <a:lstStyle/>
          <a:p>
            <a:pPr marL="514350" indent="-514350" algn="just">
              <a:buAutoNum type="arabicParenR"/>
            </a:pPr>
            <a:r>
              <a:rPr lang="it-IT" sz="2800" dirty="0"/>
              <a:t>CGCE 23.11.1999 </a:t>
            </a:r>
            <a:r>
              <a:rPr lang="it-IT" sz="2800" b="1" dirty="0" err="1"/>
              <a:t>Arblade</a:t>
            </a:r>
            <a:r>
              <a:rPr lang="it-IT" sz="2800" dirty="0"/>
              <a:t>: imprese francesi inviano lavoratori in Belgio per svolgere lavori di costruzione; le autorità belghe intendono far rispettare disposizioni nazionali di diritto del lavoro: imprese francesi lamentano contrarietà a dir. UE </a:t>
            </a:r>
            <a:r>
              <a:rPr lang="it-IT" sz="2800" dirty="0" err="1"/>
              <a:t>–</a:t>
            </a:r>
            <a:r>
              <a:rPr lang="it-IT" sz="2800" dirty="0"/>
              <a:t> CGCE ordina disapplicazione </a:t>
            </a:r>
            <a:r>
              <a:rPr lang="it-IT" sz="2800" dirty="0" err="1"/>
              <a:t>–</a:t>
            </a:r>
            <a:r>
              <a:rPr lang="it-IT" sz="2800" dirty="0"/>
              <a:t> conferma in: CGCE15.3.2001, </a:t>
            </a:r>
            <a:r>
              <a:rPr lang="it-IT" sz="2800" dirty="0" err="1"/>
              <a:t>Mazzoleni</a:t>
            </a:r>
            <a:r>
              <a:rPr lang="it-IT" sz="2800" dirty="0"/>
              <a:t>; 25.10.2001, </a:t>
            </a:r>
            <a:r>
              <a:rPr lang="it-IT" sz="2800" dirty="0" err="1"/>
              <a:t>Finalarte</a:t>
            </a:r>
            <a:r>
              <a:rPr lang="it-IT" sz="2800" dirty="0"/>
              <a:t>; 24.1.2002, </a:t>
            </a:r>
            <a:r>
              <a:rPr lang="it-IT" sz="2800" dirty="0" err="1"/>
              <a:t>Portugaia</a:t>
            </a:r>
            <a:r>
              <a:rPr lang="it-IT" sz="2800" dirty="0"/>
              <a:t>; 30.9.2003, </a:t>
            </a:r>
            <a:r>
              <a:rPr lang="it-IT" sz="2800" dirty="0" err="1"/>
              <a:t>Inspire</a:t>
            </a:r>
            <a:r>
              <a:rPr lang="it-IT" sz="2800" dirty="0"/>
              <a:t> Art.</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48</a:t>
            </a:fld>
            <a:endParaRPr lang="it-IT"/>
          </a:p>
        </p:txBody>
      </p:sp>
    </p:spTree>
    <p:custDataLst>
      <p:tags r:id="rId1"/>
    </p:custDataLst>
    <p:extLst>
      <p:ext uri="{BB962C8B-B14F-4D97-AF65-F5344CB8AC3E}">
        <p14:creationId xmlns:p14="http://schemas.microsoft.com/office/powerpoint/2010/main" val="4011854153"/>
      </p:ext>
    </p:extLst>
  </p:cSld>
  <p:clrMapOvr>
    <a:masterClrMapping/>
  </p:clrMapOvr>
  <mc:AlternateContent xmlns:mc="http://schemas.openxmlformats.org/markup-compatibility/2006" xmlns:p14="http://schemas.microsoft.com/office/powerpoint/2010/main">
    <mc:Choice Requires="p14">
      <p:transition spd="slow" p14:dur="2000" advTm="73991"/>
    </mc:Choice>
    <mc:Fallback xmlns="">
      <p:transition spd="slow" advTm="739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2"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3"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1040160"/>
          </a:xfrm>
          <a:solidFill>
            <a:schemeClr val="accent3"/>
          </a:solidFill>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b="1" dirty="0">
                <a:solidFill>
                  <a:schemeClr val="tx1"/>
                </a:solidFill>
              </a:rPr>
              <a:t>INFLUENZA DEL DIRITTO UE SULLE NORME </a:t>
            </a:r>
            <a:r>
              <a:rPr lang="it-IT" b="1" dirty="0" err="1">
                <a:solidFill>
                  <a:schemeClr val="tx1"/>
                </a:solidFill>
              </a:rPr>
              <a:t>DI</a:t>
            </a:r>
            <a:r>
              <a:rPr lang="it-IT" b="1" dirty="0">
                <a:solidFill>
                  <a:schemeClr val="tx1"/>
                </a:solidFill>
              </a:rPr>
              <a:t> APPLICAZIONE NECESSARIA</a:t>
            </a:r>
          </a:p>
        </p:txBody>
      </p:sp>
      <p:sp>
        <p:nvSpPr>
          <p:cNvPr id="3" name="Segnaposto contenuto 2"/>
          <p:cNvSpPr>
            <a:spLocks noGrp="1"/>
          </p:cNvSpPr>
          <p:nvPr>
            <p:ph idx="1"/>
          </p:nvPr>
        </p:nvSpPr>
        <p:spPr>
          <a:xfrm>
            <a:off x="489098" y="1701210"/>
            <a:ext cx="8347054" cy="4997302"/>
          </a:xfrm>
        </p:spPr>
        <p:txBody>
          <a:bodyPr>
            <a:noAutofit/>
          </a:bodyPr>
          <a:lstStyle/>
          <a:p>
            <a:pPr marL="0" indent="0" algn="just">
              <a:buNone/>
            </a:pPr>
            <a:r>
              <a:rPr lang="it-IT" sz="2800" dirty="0"/>
              <a:t>2</a:t>
            </a:r>
            <a:r>
              <a:rPr lang="it-IT" sz="2400" dirty="0"/>
              <a:t>) CGCE 9.11.2000  - </a:t>
            </a:r>
            <a:r>
              <a:rPr lang="it-IT" sz="2400" b="1" dirty="0" err="1"/>
              <a:t>Ingmar</a:t>
            </a:r>
            <a:r>
              <a:rPr lang="it-IT" sz="2400" dirty="0"/>
              <a:t> – contratto di agenzia tra società della California e agente che lavora in Gran Bretagna, sottoposto a l. della California; l’agente viene licenziato e reclama indennità prevista da l. inglese in attuazione di dir. </a:t>
            </a:r>
            <a:r>
              <a:rPr lang="it-IT" sz="2400" dirty="0" err="1"/>
              <a:t>ue</a:t>
            </a:r>
            <a:r>
              <a:rPr lang="it-IT" sz="2400" dirty="0"/>
              <a:t> su agenti commerciali; CGCE gli dà ragione affermando che si tratta di disposizioni imperative </a:t>
            </a:r>
            <a:r>
              <a:rPr lang="it-IT" sz="2400" b="1" dirty="0"/>
              <a:t>da applicarsi anche quando il contratto sia sottoposto a legge non UE </a:t>
            </a:r>
            <a:r>
              <a:rPr lang="it-IT" sz="2400" dirty="0" err="1"/>
              <a:t>–</a:t>
            </a:r>
            <a:r>
              <a:rPr lang="it-IT" sz="2400" dirty="0"/>
              <a:t> </a:t>
            </a:r>
            <a:r>
              <a:rPr lang="it-IT" sz="2400" b="1" dirty="0"/>
              <a:t>norme di applicazione necessaria europee? </a:t>
            </a:r>
            <a:r>
              <a:rPr lang="it-IT" sz="2400" dirty="0" err="1"/>
              <a:t>–</a:t>
            </a:r>
            <a:r>
              <a:rPr lang="it-IT" sz="2400" dirty="0"/>
              <a:t> giurisprudenza nazionale contraria: es. Cass. Fr. 28.11.2000 </a:t>
            </a:r>
            <a:r>
              <a:rPr lang="it-IT" sz="2400" dirty="0" err="1"/>
              <a:t>–</a:t>
            </a:r>
            <a:r>
              <a:rPr lang="it-IT" sz="2400" dirty="0"/>
              <a:t> </a:t>
            </a:r>
            <a:r>
              <a:rPr lang="it-IT" sz="2400" b="1" dirty="0"/>
              <a:t>art. 3.4. Reg. Roma </a:t>
            </a:r>
            <a:r>
              <a:rPr lang="it-IT" sz="2800" b="1" dirty="0"/>
              <a:t>I</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49</a:t>
            </a:fld>
            <a:endParaRPr lang="it-IT"/>
          </a:p>
        </p:txBody>
      </p:sp>
    </p:spTree>
    <p:custDataLst>
      <p:tags r:id="rId1"/>
    </p:custDataLst>
    <p:extLst>
      <p:ext uri="{BB962C8B-B14F-4D97-AF65-F5344CB8AC3E}">
        <p14:creationId xmlns:p14="http://schemas.microsoft.com/office/powerpoint/2010/main" val="530402738"/>
      </p:ext>
    </p:extLst>
  </p:cSld>
  <p:clrMapOvr>
    <a:masterClrMapping/>
  </p:clrMapOvr>
  <mc:AlternateContent xmlns:mc="http://schemas.openxmlformats.org/markup-compatibility/2006" xmlns:p14="http://schemas.microsoft.com/office/powerpoint/2010/main">
    <mc:Choice Requires="p14">
      <p:transition spd="slow" p14:dur="2000" advTm="88501"/>
    </mc:Choice>
    <mc:Fallback xmlns="">
      <p:transition spd="slow" advTm="885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2"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3"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57362"/>
          </a:xfrm>
        </p:spPr>
        <p:style>
          <a:lnRef idx="1">
            <a:schemeClr val="accent6"/>
          </a:lnRef>
          <a:fillRef idx="3">
            <a:schemeClr val="accent6"/>
          </a:fillRef>
          <a:effectRef idx="2">
            <a:schemeClr val="accent6"/>
          </a:effectRef>
          <a:fontRef idx="minor">
            <a:schemeClr val="lt1"/>
          </a:fontRef>
        </p:style>
        <p:txBody>
          <a:bodyPr>
            <a:normAutofit/>
          </a:bodyPr>
          <a:lstStyle/>
          <a:p>
            <a:pPr algn="just"/>
            <a:r>
              <a:rPr lang="it-IT" dirty="0"/>
              <a:t>ORDINE PUBBLICO INTERNO E INTERNAZIONALE</a:t>
            </a:r>
          </a:p>
        </p:txBody>
      </p:sp>
      <p:sp>
        <p:nvSpPr>
          <p:cNvPr id="6" name="Segnaposto contenuto 5"/>
          <p:cNvSpPr>
            <a:spLocks noGrp="1"/>
          </p:cNvSpPr>
          <p:nvPr>
            <p:ph idx="1"/>
          </p:nvPr>
        </p:nvSpPr>
        <p:spPr>
          <a:xfrm>
            <a:off x="457201" y="2383692"/>
            <a:ext cx="8229600" cy="4474308"/>
          </a:xfrm>
        </p:spPr>
        <p:txBody>
          <a:bodyPr>
            <a:normAutofit fontScale="92500" lnSpcReduction="10000"/>
          </a:bodyPr>
          <a:lstStyle/>
          <a:p>
            <a:pPr algn="just"/>
            <a:r>
              <a:rPr lang="it-IT" sz="3200" dirty="0"/>
              <a:t>DIBATTITO: ordine pubblico interno e internazionale</a:t>
            </a:r>
          </a:p>
          <a:p>
            <a:pPr algn="just"/>
            <a:r>
              <a:rPr lang="it-IT" sz="3200" dirty="0"/>
              <a:t>ORDINE PUBBLICO INTERNO: norme italiane inderogabili da far valere con riferimento a esigenze interne inderogabili.</a:t>
            </a:r>
          </a:p>
          <a:p>
            <a:pPr algn="just"/>
            <a:r>
              <a:rPr lang="it-IT" sz="3200" dirty="0"/>
              <a:t>ORDINE PUBBLICO INTERNAZIONALE: concetto più elastico in cui quelle norme interne sono ricomprese ma talvolta possono cedere il passo per le esigenze delle norme di conflitto…</a:t>
            </a:r>
          </a:p>
          <a:p>
            <a:pPr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5</a:t>
            </a:fld>
            <a:endParaRPr lang="it-IT"/>
          </a:p>
        </p:txBody>
      </p:sp>
    </p:spTree>
    <p:custDataLst>
      <p:tags r:id="rId1"/>
    </p:custDataLst>
    <p:extLst>
      <p:ext uri="{BB962C8B-B14F-4D97-AF65-F5344CB8AC3E}">
        <p14:creationId xmlns:p14="http://schemas.microsoft.com/office/powerpoint/2010/main" val="3918571592"/>
      </p:ext>
    </p:extLst>
  </p:cSld>
  <p:clrMapOvr>
    <a:masterClrMapping/>
  </p:clrMapOvr>
  <mc:AlternateContent xmlns:mc="http://schemas.openxmlformats.org/markup-compatibility/2006" xmlns:p14="http://schemas.microsoft.com/office/powerpoint/2010/main">
    <mc:Choice Requires="p14">
      <p:transition spd="slow" p14:dur="2000" advTm="138417"/>
    </mc:Choice>
    <mc:Fallback xmlns="">
      <p:transition spd="slow" advTm="138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20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4037" y="188640"/>
            <a:ext cx="7999006" cy="907458"/>
          </a:xfrm>
          <a:solidFill>
            <a:srgbClr val="00F973"/>
          </a:solidFill>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solidFill>
                  <a:schemeClr val="tx1"/>
                </a:solidFill>
              </a:rPr>
              <a:t>QUESTIONI FATTISPECIE - CONSEGUENZA</a:t>
            </a:r>
          </a:p>
        </p:txBody>
      </p:sp>
      <p:graphicFrame>
        <p:nvGraphicFramePr>
          <p:cNvPr id="5" name="Segnaposto contenuto 4"/>
          <p:cNvGraphicFramePr>
            <a:graphicFrameLocks noGrp="1"/>
          </p:cNvGraphicFramePr>
          <p:nvPr>
            <p:ph idx="1"/>
            <p:extLst/>
          </p:nvPr>
        </p:nvGraphicFramePr>
        <p:xfrm>
          <a:off x="404037" y="1467696"/>
          <a:ext cx="8560451" cy="5390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277FCE32-2D2C-3A41-9BB8-91B3DCC914FD}" type="slidenum">
              <a:rPr lang="it-IT" smtClean="0"/>
              <a:pPr/>
              <a:t>50</a:t>
            </a:fld>
            <a:endParaRPr lang="it-IT"/>
          </a:p>
        </p:txBody>
      </p:sp>
    </p:spTree>
    <p:extLst>
      <p:ext uri="{BB962C8B-B14F-4D97-AF65-F5344CB8AC3E}">
        <p14:creationId xmlns:p14="http://schemas.microsoft.com/office/powerpoint/2010/main" val="3378385033"/>
      </p:ext>
    </p:extLst>
  </p:cSld>
  <p:clrMapOvr>
    <a:masterClrMapping/>
  </p:clrMapOvr>
  <mc:AlternateContent xmlns:mc="http://schemas.openxmlformats.org/markup-compatibility/2006" xmlns:p14="http://schemas.microsoft.com/office/powerpoint/2010/main">
    <mc:Choice Requires="p14">
      <p:transition spd="slow" p14:dur="2000" advTm="71694"/>
    </mc:Choice>
    <mc:Fallback xmlns="">
      <p:transition spd="slow" advTm="71694"/>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DE9F71-C58F-A348-BD73-768E9928658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AC9337E-A0BD-7247-A4DC-6896A170A384}"/>
              </a:ext>
            </a:extLst>
          </p:cNvPr>
          <p:cNvSpPr>
            <a:spLocks noGrp="1"/>
          </p:cNvSpPr>
          <p:nvPr>
            <p:ph idx="1"/>
          </p:nvPr>
        </p:nvSpPr>
        <p:spPr/>
        <p:txBody>
          <a:bodyPr/>
          <a:lstStyle/>
          <a:p>
            <a:endParaRPr lang="it-IT"/>
          </a:p>
        </p:txBody>
      </p:sp>
      <p:sp>
        <p:nvSpPr>
          <p:cNvPr id="4" name="Segnaposto numero diapositiva 3">
            <a:extLst>
              <a:ext uri="{FF2B5EF4-FFF2-40B4-BE49-F238E27FC236}">
                <a16:creationId xmlns:a16="http://schemas.microsoft.com/office/drawing/2014/main" id="{53425D22-58AF-4B4A-9D25-99E33A5761D4}"/>
              </a:ext>
            </a:extLst>
          </p:cNvPr>
          <p:cNvSpPr>
            <a:spLocks noGrp="1"/>
          </p:cNvSpPr>
          <p:nvPr>
            <p:ph type="sldNum" sz="quarter" idx="12"/>
          </p:nvPr>
        </p:nvSpPr>
        <p:spPr/>
        <p:txBody>
          <a:bodyPr/>
          <a:lstStyle/>
          <a:p>
            <a:fld id="{277FCE32-2D2C-3A41-9BB8-91B3DCC914FD}" type="slidenum">
              <a:rPr lang="it-IT" smtClean="0"/>
              <a:pPr/>
              <a:t>51</a:t>
            </a:fld>
            <a:endParaRPr lang="it-IT"/>
          </a:p>
        </p:txBody>
      </p:sp>
    </p:spTree>
    <p:extLst>
      <p:ext uri="{BB962C8B-B14F-4D97-AF65-F5344CB8AC3E}">
        <p14:creationId xmlns:p14="http://schemas.microsoft.com/office/powerpoint/2010/main" val="321759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57362"/>
          </a:xfrm>
        </p:spPr>
        <p:style>
          <a:lnRef idx="1">
            <a:schemeClr val="accent6"/>
          </a:lnRef>
          <a:fillRef idx="3">
            <a:schemeClr val="accent6"/>
          </a:fillRef>
          <a:effectRef idx="2">
            <a:schemeClr val="accent6"/>
          </a:effectRef>
          <a:fontRef idx="minor">
            <a:schemeClr val="lt1"/>
          </a:fontRef>
        </p:style>
        <p:txBody>
          <a:bodyPr>
            <a:normAutofit/>
          </a:bodyPr>
          <a:lstStyle/>
          <a:p>
            <a:pPr algn="just"/>
            <a:r>
              <a:rPr lang="it-IT" dirty="0"/>
              <a:t>ORDINE PUBBLICO INTERNO E INTERNAZIONALE</a:t>
            </a:r>
          </a:p>
        </p:txBody>
      </p:sp>
      <p:sp>
        <p:nvSpPr>
          <p:cNvPr id="6" name="Segnaposto contenuto 5"/>
          <p:cNvSpPr>
            <a:spLocks noGrp="1"/>
          </p:cNvSpPr>
          <p:nvPr>
            <p:ph idx="1"/>
          </p:nvPr>
        </p:nvSpPr>
        <p:spPr>
          <a:xfrm>
            <a:off x="457201" y="2383692"/>
            <a:ext cx="8229600" cy="3742472"/>
          </a:xfrm>
        </p:spPr>
        <p:txBody>
          <a:bodyPr>
            <a:normAutofit fontScale="85000" lnSpcReduction="10000"/>
          </a:bodyPr>
          <a:lstStyle/>
          <a:p>
            <a:pPr algn="just"/>
            <a:r>
              <a:rPr lang="it-IT" sz="3200" dirty="0"/>
              <a:t>Ad es. art. 2 c.c. </a:t>
            </a:r>
            <a:r>
              <a:rPr lang="it-IT" sz="3200" dirty="0" err="1"/>
              <a:t>it</a:t>
            </a:r>
            <a:r>
              <a:rPr lang="it-IT" sz="3200" dirty="0"/>
              <a:t>: maggiore età si acquista a 18 anni: per gli italiani questa norma è assolutamente inderogabile, in quanto sottratta alla disponibilità dei privati (ordine pubblico interno) – ma il giudice italiano potrà applicare una legge straniera che preveda l’acquisto della maggiore età a 16 anni per la modestia del divario e le conseguenze che non risultano intollerabili per il nostro ordinamento….</a:t>
            </a:r>
          </a:p>
          <a:p>
            <a:pPr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6</a:t>
            </a:fld>
            <a:endParaRPr lang="it-IT"/>
          </a:p>
        </p:txBody>
      </p:sp>
    </p:spTree>
    <p:custDataLst>
      <p:tags r:id="rId1"/>
    </p:custDataLst>
    <p:extLst>
      <p:ext uri="{BB962C8B-B14F-4D97-AF65-F5344CB8AC3E}">
        <p14:creationId xmlns:p14="http://schemas.microsoft.com/office/powerpoint/2010/main" val="1414524480"/>
      </p:ext>
    </p:extLst>
  </p:cSld>
  <p:clrMapOvr>
    <a:masterClrMapping/>
  </p:clrMapOvr>
  <mc:AlternateContent xmlns:mc="http://schemas.openxmlformats.org/markup-compatibility/2006" xmlns:p14="http://schemas.microsoft.com/office/powerpoint/2010/main">
    <mc:Choice Requires="p14">
      <p:transition spd="slow" p14:dur="2000" advTm="107308"/>
    </mc:Choice>
    <mc:Fallback xmlns="">
      <p:transition spd="slow" advTm="1073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57362"/>
          </a:xfrm>
        </p:spPr>
        <p:style>
          <a:lnRef idx="1">
            <a:schemeClr val="accent6"/>
          </a:lnRef>
          <a:fillRef idx="3">
            <a:schemeClr val="accent6"/>
          </a:fillRef>
          <a:effectRef idx="2">
            <a:schemeClr val="accent6"/>
          </a:effectRef>
          <a:fontRef idx="minor">
            <a:schemeClr val="lt1"/>
          </a:fontRef>
        </p:style>
        <p:txBody>
          <a:bodyPr>
            <a:normAutofit/>
          </a:bodyPr>
          <a:lstStyle/>
          <a:p>
            <a:pPr algn="just"/>
            <a:r>
              <a:rPr lang="it-IT" dirty="0"/>
              <a:t>ORDINE PUBBLICO INTERNO E INTERNAZIONALE</a:t>
            </a:r>
          </a:p>
        </p:txBody>
      </p:sp>
      <p:sp>
        <p:nvSpPr>
          <p:cNvPr id="6" name="Segnaposto contenuto 5"/>
          <p:cNvSpPr>
            <a:spLocks noGrp="1"/>
          </p:cNvSpPr>
          <p:nvPr>
            <p:ph idx="1"/>
          </p:nvPr>
        </p:nvSpPr>
        <p:spPr>
          <a:xfrm>
            <a:off x="457201" y="2383692"/>
            <a:ext cx="8229600" cy="3742472"/>
          </a:xfrm>
        </p:spPr>
        <p:txBody>
          <a:bodyPr>
            <a:normAutofit fontScale="92500" lnSpcReduction="20000"/>
          </a:bodyPr>
          <a:lstStyle/>
          <a:p>
            <a:pPr algn="just"/>
            <a:r>
              <a:rPr lang="it-IT" sz="3200" dirty="0"/>
              <a:t>Quindi l’insieme delle norme non derogabili dai privati (</a:t>
            </a:r>
            <a:r>
              <a:rPr lang="it-IT" sz="3200" b="1" u="sng" dirty="0"/>
              <a:t>ordine pubblico interno</a:t>
            </a:r>
            <a:r>
              <a:rPr lang="it-IT" sz="3200" dirty="0"/>
              <a:t>) è più ampio dell’ </a:t>
            </a:r>
            <a:r>
              <a:rPr lang="it-IT" sz="3200" b="1" dirty="0"/>
              <a:t>ordine pubblico internazionale</a:t>
            </a:r>
            <a:r>
              <a:rPr lang="it-IT" sz="3200" dirty="0"/>
              <a:t>.</a:t>
            </a:r>
          </a:p>
          <a:p>
            <a:pPr algn="just"/>
            <a:endParaRPr lang="it-IT" sz="3200" dirty="0"/>
          </a:p>
          <a:p>
            <a:pPr algn="just"/>
            <a:r>
              <a:rPr lang="it-IT" sz="3200" dirty="0"/>
              <a:t>Non compare espressamente tale definizione né nell’art. 16 né nell’art. 64…..ma è la collocazione sistematica delle disposizioni ad attribuire all’ordine pubblico tale connotazione.</a:t>
            </a:r>
          </a:p>
          <a:p>
            <a:pPr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7</a:t>
            </a:fld>
            <a:endParaRPr lang="it-IT"/>
          </a:p>
        </p:txBody>
      </p:sp>
    </p:spTree>
    <p:custDataLst>
      <p:tags r:id="rId1"/>
    </p:custDataLst>
    <p:extLst>
      <p:ext uri="{BB962C8B-B14F-4D97-AF65-F5344CB8AC3E}">
        <p14:creationId xmlns:p14="http://schemas.microsoft.com/office/powerpoint/2010/main" val="597994953"/>
      </p:ext>
    </p:extLst>
  </p:cSld>
  <p:clrMapOvr>
    <a:masterClrMapping/>
  </p:clrMapOvr>
  <mc:AlternateContent xmlns:mc="http://schemas.openxmlformats.org/markup-compatibility/2006" xmlns:p14="http://schemas.microsoft.com/office/powerpoint/2010/main">
    <mc:Choice Requires="p14">
      <p:transition spd="slow" p14:dur="2000" advTm="137385"/>
    </mc:Choice>
    <mc:Fallback xmlns="">
      <p:transition spd="slow" advTm="1373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57362"/>
          </a:xfrm>
        </p:spPr>
        <p:style>
          <a:lnRef idx="1">
            <a:schemeClr val="accent6"/>
          </a:lnRef>
          <a:fillRef idx="3">
            <a:schemeClr val="accent6"/>
          </a:fillRef>
          <a:effectRef idx="2">
            <a:schemeClr val="accent6"/>
          </a:effectRef>
          <a:fontRef idx="minor">
            <a:schemeClr val="lt1"/>
          </a:fontRef>
        </p:style>
        <p:txBody>
          <a:bodyPr>
            <a:normAutofit/>
          </a:bodyPr>
          <a:lstStyle/>
          <a:p>
            <a:pPr algn="just"/>
            <a:r>
              <a:rPr lang="it-IT" dirty="0"/>
              <a:t>ORDINE PUBBLICO INTERNO E INTERNAZIONALE</a:t>
            </a:r>
          </a:p>
        </p:txBody>
      </p:sp>
      <p:sp>
        <p:nvSpPr>
          <p:cNvPr id="6" name="Segnaposto contenuto 5"/>
          <p:cNvSpPr>
            <a:spLocks noGrp="1"/>
          </p:cNvSpPr>
          <p:nvPr>
            <p:ph idx="1"/>
          </p:nvPr>
        </p:nvSpPr>
        <p:spPr>
          <a:xfrm>
            <a:off x="156117" y="2076604"/>
            <a:ext cx="8530684" cy="4826000"/>
          </a:xfrm>
        </p:spPr>
        <p:txBody>
          <a:bodyPr>
            <a:normAutofit fontScale="77500" lnSpcReduction="20000"/>
          </a:bodyPr>
          <a:lstStyle/>
          <a:p>
            <a:pPr algn="just"/>
            <a:r>
              <a:rPr lang="it-IT" sz="3500" b="1" dirty="0"/>
              <a:t>ORDINE PUBBLICO INTERNAZIONALE</a:t>
            </a:r>
            <a:r>
              <a:rPr lang="it-IT" sz="3500" dirty="0"/>
              <a:t>: «…insieme di </a:t>
            </a:r>
            <a:r>
              <a:rPr lang="it-IT" sz="3500" u="sng" dirty="0"/>
              <a:t>principi desumibili dalla Carta costituzionale </a:t>
            </a:r>
            <a:r>
              <a:rPr lang="it-IT" sz="3500" dirty="0"/>
              <a:t>o, comunque, pur non trovando in essa collocazione, </a:t>
            </a:r>
            <a:r>
              <a:rPr lang="it-IT" sz="3500" u="sng" dirty="0"/>
              <a:t>fondanti l’intero assetto ordinamentale</a:t>
            </a:r>
            <a:r>
              <a:rPr lang="it-IT" sz="3500" dirty="0"/>
              <a:t>…tali da caratterizzare l’atteggiamento </a:t>
            </a:r>
            <a:r>
              <a:rPr lang="it-IT" sz="3500" u="sng" dirty="0"/>
              <a:t>dell’ordinamento stesso</a:t>
            </a:r>
            <a:r>
              <a:rPr lang="it-IT" sz="3500" dirty="0"/>
              <a:t> </a:t>
            </a:r>
            <a:r>
              <a:rPr lang="it-IT" sz="3500" u="sng" dirty="0"/>
              <a:t>in un determinato momento storico </a:t>
            </a:r>
            <a:r>
              <a:rPr lang="it-IT" sz="3500" dirty="0"/>
              <a:t>e da formare il cardine della struttura etica, sociale ed economica della comunità nazionale, conferendole una ben individuata e inconfondibile fisionomia» </a:t>
            </a:r>
            <a:r>
              <a:rPr lang="it-IT" sz="3500" dirty="0" err="1"/>
              <a:t>Cass</a:t>
            </a:r>
            <a:r>
              <a:rPr lang="it-IT" sz="3500" dirty="0"/>
              <a:t>.  28.12.2006, n. 27592: deve essere consentito sempre e comunque di agire in giudizio per l’accertamento dello </a:t>
            </a:r>
            <a:r>
              <a:rPr lang="it-IT" sz="3500" i="1" dirty="0"/>
              <a:t>status </a:t>
            </a:r>
            <a:r>
              <a:rPr lang="it-IT" sz="3500" dirty="0"/>
              <a:t>di padre.</a:t>
            </a:r>
          </a:p>
          <a:p>
            <a:pPr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8</a:t>
            </a:fld>
            <a:endParaRPr lang="it-IT"/>
          </a:p>
        </p:txBody>
      </p:sp>
    </p:spTree>
    <p:custDataLst>
      <p:tags r:id="rId1"/>
    </p:custDataLst>
    <p:extLst>
      <p:ext uri="{BB962C8B-B14F-4D97-AF65-F5344CB8AC3E}">
        <p14:creationId xmlns:p14="http://schemas.microsoft.com/office/powerpoint/2010/main" val="2352554838"/>
      </p:ext>
    </p:extLst>
  </p:cSld>
  <p:clrMapOvr>
    <a:masterClrMapping/>
  </p:clrMapOvr>
  <mc:AlternateContent xmlns:mc="http://schemas.openxmlformats.org/markup-compatibility/2006" xmlns:p14="http://schemas.microsoft.com/office/powerpoint/2010/main">
    <mc:Choice Requires="p14">
      <p:transition spd="slow" p14:dur="2000" advTm="122956"/>
    </mc:Choice>
    <mc:Fallback xmlns="">
      <p:transition spd="slow" advTm="1229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57362"/>
          </a:xfrm>
        </p:spPr>
        <p:style>
          <a:lnRef idx="1">
            <a:schemeClr val="accent6"/>
          </a:lnRef>
          <a:fillRef idx="3">
            <a:schemeClr val="accent6"/>
          </a:fillRef>
          <a:effectRef idx="2">
            <a:schemeClr val="accent6"/>
          </a:effectRef>
          <a:fontRef idx="minor">
            <a:schemeClr val="lt1"/>
          </a:fontRef>
        </p:style>
        <p:txBody>
          <a:bodyPr>
            <a:normAutofit/>
          </a:bodyPr>
          <a:lstStyle/>
          <a:p>
            <a:pPr algn="just"/>
            <a:r>
              <a:rPr lang="it-IT" dirty="0"/>
              <a:t>ORDINE PUBBLICO INTERNO E INTERNAZIONALE</a:t>
            </a:r>
          </a:p>
        </p:txBody>
      </p:sp>
      <p:sp>
        <p:nvSpPr>
          <p:cNvPr id="6" name="Segnaposto contenuto 5"/>
          <p:cNvSpPr>
            <a:spLocks noGrp="1"/>
          </p:cNvSpPr>
          <p:nvPr>
            <p:ph idx="1"/>
          </p:nvPr>
        </p:nvSpPr>
        <p:spPr>
          <a:xfrm>
            <a:off x="457201" y="2383692"/>
            <a:ext cx="8229600" cy="3742472"/>
          </a:xfrm>
        </p:spPr>
        <p:txBody>
          <a:bodyPr>
            <a:normAutofit/>
          </a:bodyPr>
          <a:lstStyle/>
          <a:p>
            <a:pPr algn="just"/>
            <a:r>
              <a:rPr lang="it-IT" sz="2800" b="1" dirty="0"/>
              <a:t>ORDINE PUBBLICO INTERNAZIONALE</a:t>
            </a:r>
            <a:r>
              <a:rPr lang="it-IT" sz="2800" dirty="0"/>
              <a:t>: nella definizione appena esaminata MANCANO i riferimenti ai principi non desumibili dalla Costituzione ma che connotano il nostro ordinamento e tener conto dei principi dell’ordinamento sovranazionale rilevanti per il nostro ordinamento in base alle norme degli artt. 10 e 11 </a:t>
            </a:r>
            <a:r>
              <a:rPr lang="it-IT" sz="2800" dirty="0" err="1"/>
              <a:t>Cost</a:t>
            </a:r>
            <a:r>
              <a:rPr lang="it-IT" sz="2800" dirty="0"/>
              <a:t>.</a:t>
            </a:r>
          </a:p>
          <a:p>
            <a:pPr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9</a:t>
            </a:fld>
            <a:endParaRPr lang="it-IT"/>
          </a:p>
        </p:txBody>
      </p:sp>
    </p:spTree>
    <p:custDataLst>
      <p:tags r:id="rId1"/>
    </p:custDataLst>
    <p:extLst>
      <p:ext uri="{BB962C8B-B14F-4D97-AF65-F5344CB8AC3E}">
        <p14:creationId xmlns:p14="http://schemas.microsoft.com/office/powerpoint/2010/main" val="893526289"/>
      </p:ext>
    </p:extLst>
  </p:cSld>
  <p:clrMapOvr>
    <a:masterClrMapping/>
  </p:clrMapOvr>
  <mc:AlternateContent xmlns:mc="http://schemas.openxmlformats.org/markup-compatibility/2006" xmlns:p14="http://schemas.microsoft.com/office/powerpoint/2010/main">
    <mc:Choice Requires="p14">
      <p:transition spd="slow" p14:dur="2000" advTm="139553"/>
    </mc:Choice>
    <mc:Fallback xmlns="">
      <p:transition spd="slow" advTm="1395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6|2.1"/>
</p:tagLst>
</file>

<file path=ppt/tags/tag10.xml><?xml version="1.0" encoding="utf-8"?>
<p:tagLst xmlns:a="http://schemas.openxmlformats.org/drawingml/2006/main" xmlns:r="http://schemas.openxmlformats.org/officeDocument/2006/relationships" xmlns:p="http://schemas.openxmlformats.org/presentationml/2006/main">
  <p:tag name="TIMING" val="|1.7"/>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12.xml><?xml version="1.0" encoding="utf-8"?>
<p:tagLst xmlns:a="http://schemas.openxmlformats.org/drawingml/2006/main" xmlns:r="http://schemas.openxmlformats.org/officeDocument/2006/relationships" xmlns:p="http://schemas.openxmlformats.org/presentationml/2006/main">
  <p:tag name="TIMING" val="|0.9|24.6"/>
</p:tagLst>
</file>

<file path=ppt/tags/tag13.xml><?xml version="1.0" encoding="utf-8"?>
<p:tagLst xmlns:a="http://schemas.openxmlformats.org/drawingml/2006/main" xmlns:r="http://schemas.openxmlformats.org/officeDocument/2006/relationships" xmlns:p="http://schemas.openxmlformats.org/presentationml/2006/main">
  <p:tag name="TIMING" val="|1.8"/>
</p:tagLst>
</file>

<file path=ppt/tags/tag14.xml><?xml version="1.0" encoding="utf-8"?>
<p:tagLst xmlns:a="http://schemas.openxmlformats.org/drawingml/2006/main" xmlns:r="http://schemas.openxmlformats.org/officeDocument/2006/relationships" xmlns:p="http://schemas.openxmlformats.org/presentationml/2006/main">
  <p:tag name="TIMING" val="|0.5|35.1"/>
</p:tagLst>
</file>

<file path=ppt/tags/tag15.xml><?xml version="1.0" encoding="utf-8"?>
<p:tagLst xmlns:a="http://schemas.openxmlformats.org/drawingml/2006/main" xmlns:r="http://schemas.openxmlformats.org/officeDocument/2006/relationships" xmlns:p="http://schemas.openxmlformats.org/presentationml/2006/main">
  <p:tag name="TIMING" val="|1.4|0.5"/>
</p:tagLst>
</file>

<file path=ppt/tags/tag16.xml><?xml version="1.0" encoding="utf-8"?>
<p:tagLst xmlns:a="http://schemas.openxmlformats.org/drawingml/2006/main" xmlns:r="http://schemas.openxmlformats.org/officeDocument/2006/relationships" xmlns:p="http://schemas.openxmlformats.org/presentationml/2006/main">
  <p:tag name="TIMING" val="|1.8"/>
</p:tagLst>
</file>

<file path=ppt/tags/tag17.xml><?xml version="1.0" encoding="utf-8"?>
<p:tagLst xmlns:a="http://schemas.openxmlformats.org/drawingml/2006/main" xmlns:r="http://schemas.openxmlformats.org/officeDocument/2006/relationships" xmlns:p="http://schemas.openxmlformats.org/presentationml/2006/main">
  <p:tag name="TIMING" val="|0.6|3.2|2.2"/>
</p:tagLst>
</file>

<file path=ppt/tags/tag18.xml><?xml version="1.0" encoding="utf-8"?>
<p:tagLst xmlns:a="http://schemas.openxmlformats.org/drawingml/2006/main" xmlns:r="http://schemas.openxmlformats.org/officeDocument/2006/relationships" xmlns:p="http://schemas.openxmlformats.org/presentationml/2006/main">
  <p:tag name="TIMING" val="|1.6"/>
</p:tagLst>
</file>

<file path=ppt/tags/tag19.xml><?xml version="1.0" encoding="utf-8"?>
<p:tagLst xmlns:a="http://schemas.openxmlformats.org/drawingml/2006/main" xmlns:r="http://schemas.openxmlformats.org/officeDocument/2006/relationships" xmlns:p="http://schemas.openxmlformats.org/presentationml/2006/main">
  <p:tag name="TIMING" val="|1.3|0.4"/>
</p:tagLst>
</file>

<file path=ppt/tags/tag2.xml><?xml version="1.0" encoding="utf-8"?>
<p:tagLst xmlns:a="http://schemas.openxmlformats.org/drawingml/2006/main" xmlns:r="http://schemas.openxmlformats.org/officeDocument/2006/relationships" xmlns:p="http://schemas.openxmlformats.org/presentationml/2006/main">
  <p:tag name="TIMING" val="|0.5|3.1"/>
</p:tagLst>
</file>

<file path=ppt/tags/tag20.xml><?xml version="1.0" encoding="utf-8"?>
<p:tagLst xmlns:a="http://schemas.openxmlformats.org/drawingml/2006/main" xmlns:r="http://schemas.openxmlformats.org/officeDocument/2006/relationships" xmlns:p="http://schemas.openxmlformats.org/presentationml/2006/main">
  <p:tag name="TIMING" val="|0.2"/>
</p:tagLst>
</file>

<file path=ppt/tags/tag21.xml><?xml version="1.0" encoding="utf-8"?>
<p:tagLst xmlns:a="http://schemas.openxmlformats.org/drawingml/2006/main" xmlns:r="http://schemas.openxmlformats.org/officeDocument/2006/relationships" xmlns:p="http://schemas.openxmlformats.org/presentationml/2006/main">
  <p:tag name="TIMING" val="|1.2"/>
</p:tagLst>
</file>

<file path=ppt/tags/tag22.xml><?xml version="1.0" encoding="utf-8"?>
<p:tagLst xmlns:a="http://schemas.openxmlformats.org/drawingml/2006/main" xmlns:r="http://schemas.openxmlformats.org/officeDocument/2006/relationships" xmlns:p="http://schemas.openxmlformats.org/presentationml/2006/main">
  <p:tag name="TIMING" val="|0.7|1.7"/>
</p:tagLst>
</file>

<file path=ppt/tags/tag23.xml><?xml version="1.0" encoding="utf-8"?>
<p:tagLst xmlns:a="http://schemas.openxmlformats.org/drawingml/2006/main" xmlns:r="http://schemas.openxmlformats.org/officeDocument/2006/relationships" xmlns:p="http://schemas.openxmlformats.org/presentationml/2006/main">
  <p:tag name="TIMING" val="|0.9"/>
</p:tagLst>
</file>

<file path=ppt/tags/tag24.xml><?xml version="1.0" encoding="utf-8"?>
<p:tagLst xmlns:a="http://schemas.openxmlformats.org/drawingml/2006/main" xmlns:r="http://schemas.openxmlformats.org/officeDocument/2006/relationships" xmlns:p="http://schemas.openxmlformats.org/presentationml/2006/main">
  <p:tag name="TIMING" val="|0.9"/>
</p:tagLst>
</file>

<file path=ppt/tags/tag25.xml><?xml version="1.0" encoding="utf-8"?>
<p:tagLst xmlns:a="http://schemas.openxmlformats.org/drawingml/2006/main" xmlns:r="http://schemas.openxmlformats.org/officeDocument/2006/relationships" xmlns:p="http://schemas.openxmlformats.org/presentationml/2006/main">
  <p:tag name="TIMING" val="|0.9"/>
</p:tagLst>
</file>

<file path=ppt/tags/tag26.xml><?xml version="1.0" encoding="utf-8"?>
<p:tagLst xmlns:a="http://schemas.openxmlformats.org/drawingml/2006/main" xmlns:r="http://schemas.openxmlformats.org/officeDocument/2006/relationships" xmlns:p="http://schemas.openxmlformats.org/presentationml/2006/main">
  <p:tag name="TIMING" val="|0.9"/>
</p:tagLst>
</file>

<file path=ppt/tags/tag27.xml><?xml version="1.0" encoding="utf-8"?>
<p:tagLst xmlns:a="http://schemas.openxmlformats.org/drawingml/2006/main" xmlns:r="http://schemas.openxmlformats.org/officeDocument/2006/relationships" xmlns:p="http://schemas.openxmlformats.org/presentationml/2006/main">
  <p:tag name="TIMING" val="|0.9"/>
</p:tagLst>
</file>

<file path=ppt/tags/tag28.xml><?xml version="1.0" encoding="utf-8"?>
<p:tagLst xmlns:a="http://schemas.openxmlformats.org/drawingml/2006/main" xmlns:r="http://schemas.openxmlformats.org/officeDocument/2006/relationships" xmlns:p="http://schemas.openxmlformats.org/presentationml/2006/main">
  <p:tag name="TIMING" val="|1.5|3.6|1.6|1.3"/>
</p:tagLst>
</file>

<file path=ppt/tags/tag29.xml><?xml version="1.0" encoding="utf-8"?>
<p:tagLst xmlns:a="http://schemas.openxmlformats.org/drawingml/2006/main" xmlns:r="http://schemas.openxmlformats.org/officeDocument/2006/relationships" xmlns:p="http://schemas.openxmlformats.org/presentationml/2006/main">
  <p:tag name="TIMING" val="|3.7"/>
</p:tagLst>
</file>

<file path=ppt/tags/tag3.xml><?xml version="1.0" encoding="utf-8"?>
<p:tagLst xmlns:a="http://schemas.openxmlformats.org/drawingml/2006/main" xmlns:r="http://schemas.openxmlformats.org/officeDocument/2006/relationships" xmlns:p="http://schemas.openxmlformats.org/presentationml/2006/main">
  <p:tag name="TIMING" val="|18.4|0.6|0.5"/>
</p:tagLst>
</file>

<file path=ppt/tags/tag30.xml><?xml version="1.0" encoding="utf-8"?>
<p:tagLst xmlns:a="http://schemas.openxmlformats.org/drawingml/2006/main" xmlns:r="http://schemas.openxmlformats.org/officeDocument/2006/relationships" xmlns:p="http://schemas.openxmlformats.org/presentationml/2006/main">
  <p:tag name="TIMING" val="|0.9|0.5|0.7|0.4"/>
</p:tagLst>
</file>

<file path=ppt/tags/tag31.xml><?xml version="1.0" encoding="utf-8"?>
<p:tagLst xmlns:a="http://schemas.openxmlformats.org/drawingml/2006/main" xmlns:r="http://schemas.openxmlformats.org/officeDocument/2006/relationships" xmlns:p="http://schemas.openxmlformats.org/presentationml/2006/main">
  <p:tag name="TIMING" val="|7.6|1.6|0.4"/>
</p:tagLst>
</file>

<file path=ppt/tags/tag32.xml><?xml version="1.0" encoding="utf-8"?>
<p:tagLst xmlns:a="http://schemas.openxmlformats.org/drawingml/2006/main" xmlns:r="http://schemas.openxmlformats.org/officeDocument/2006/relationships" xmlns:p="http://schemas.openxmlformats.org/presentationml/2006/main">
  <p:tag name="TIMING" val="|0.6"/>
</p:tagLst>
</file>

<file path=ppt/tags/tag33.xml><?xml version="1.0" encoding="utf-8"?>
<p:tagLst xmlns:a="http://schemas.openxmlformats.org/drawingml/2006/main" xmlns:r="http://schemas.openxmlformats.org/officeDocument/2006/relationships" xmlns:p="http://schemas.openxmlformats.org/presentationml/2006/main">
  <p:tag name="TIMING" val="|1.2"/>
</p:tagLst>
</file>

<file path=ppt/tags/tag34.xml><?xml version="1.0" encoding="utf-8"?>
<p:tagLst xmlns:a="http://schemas.openxmlformats.org/drawingml/2006/main" xmlns:r="http://schemas.openxmlformats.org/officeDocument/2006/relationships" xmlns:p="http://schemas.openxmlformats.org/presentationml/2006/main">
  <p:tag name="TIMING" val="|1.2"/>
</p:tagLst>
</file>

<file path=ppt/tags/tag35.xml><?xml version="1.0" encoding="utf-8"?>
<p:tagLst xmlns:a="http://schemas.openxmlformats.org/drawingml/2006/main" xmlns:r="http://schemas.openxmlformats.org/officeDocument/2006/relationships" xmlns:p="http://schemas.openxmlformats.org/presentationml/2006/main">
  <p:tag name="TIMING" val="|1"/>
</p:tagLst>
</file>

<file path=ppt/tags/tag36.xml><?xml version="1.0" encoding="utf-8"?>
<p:tagLst xmlns:a="http://schemas.openxmlformats.org/drawingml/2006/main" xmlns:r="http://schemas.openxmlformats.org/officeDocument/2006/relationships" xmlns:p="http://schemas.openxmlformats.org/presentationml/2006/main">
  <p:tag name="TIMING" val="|0.5|0.6|0.4|0.9"/>
</p:tagLst>
</file>

<file path=ppt/tags/tag37.xml><?xml version="1.0" encoding="utf-8"?>
<p:tagLst xmlns:a="http://schemas.openxmlformats.org/drawingml/2006/main" xmlns:r="http://schemas.openxmlformats.org/officeDocument/2006/relationships" xmlns:p="http://schemas.openxmlformats.org/presentationml/2006/main">
  <p:tag name="TIMING" val="|1.1|0.3"/>
</p:tagLst>
</file>

<file path=ppt/tags/tag38.xml><?xml version="1.0" encoding="utf-8"?>
<p:tagLst xmlns:a="http://schemas.openxmlformats.org/drawingml/2006/main" xmlns:r="http://schemas.openxmlformats.org/officeDocument/2006/relationships" xmlns:p="http://schemas.openxmlformats.org/presentationml/2006/main">
  <p:tag name="TIMING" val="|0.9"/>
</p:tagLst>
</file>

<file path=ppt/tags/tag39.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TIMING" val="|0.6|2.4"/>
</p:tagLst>
</file>

<file path=ppt/tags/tag6.xml><?xml version="1.0" encoding="utf-8"?>
<p:tagLst xmlns:a="http://schemas.openxmlformats.org/drawingml/2006/main" xmlns:r="http://schemas.openxmlformats.org/officeDocument/2006/relationships" xmlns:p="http://schemas.openxmlformats.org/presentationml/2006/main">
  <p:tag name="TIMING" val="|1.8"/>
</p:tagLst>
</file>

<file path=ppt/tags/tag7.xml><?xml version="1.0" encoding="utf-8"?>
<p:tagLst xmlns:a="http://schemas.openxmlformats.org/drawingml/2006/main" xmlns:r="http://schemas.openxmlformats.org/officeDocument/2006/relationships" xmlns:p="http://schemas.openxmlformats.org/presentationml/2006/main">
  <p:tag name="TIMING" val="|1.2"/>
</p:tagLst>
</file>

<file path=ppt/tags/tag8.xml><?xml version="1.0" encoding="utf-8"?>
<p:tagLst xmlns:a="http://schemas.openxmlformats.org/drawingml/2006/main" xmlns:r="http://schemas.openxmlformats.org/officeDocument/2006/relationships" xmlns:p="http://schemas.openxmlformats.org/presentationml/2006/main">
  <p:tag name="TIMING" val="|2.1"/>
</p:tagLst>
</file>

<file path=ppt/tags/tag9.xml><?xml version="1.0" encoding="utf-8"?>
<p:tagLst xmlns:a="http://schemas.openxmlformats.org/drawingml/2006/main" xmlns:r="http://schemas.openxmlformats.org/officeDocument/2006/relationships" xmlns:p="http://schemas.openxmlformats.org/presentationml/2006/main">
  <p:tag name="TIMING" val="|2.7"/>
</p:tagLst>
</file>

<file path=ppt/theme/theme1.xml><?xml version="1.0" encoding="utf-8"?>
<a:theme xmlns:a="http://schemas.openxmlformats.org/drawingml/2006/main" name="Sfaccettatura">
  <a:themeElements>
    <a:clrScheme name="Verde gia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{007886DE-AA8B-4746-8437-EE7DD3CC475B}tf10001060</Template>
  <TotalTime>1444</TotalTime>
  <Words>2857</Words>
  <Application>Microsoft Macintosh PowerPoint</Application>
  <PresentationFormat>Presentazione su schermo (4:3)</PresentationFormat>
  <Paragraphs>272</Paragraphs>
  <Slides>51</Slides>
  <Notes>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51</vt:i4>
      </vt:variant>
    </vt:vector>
  </HeadingPairs>
  <TitlesOfParts>
    <vt:vector size="56" baseType="lpstr">
      <vt:lpstr>Arial</vt:lpstr>
      <vt:lpstr>Calibri</vt:lpstr>
      <vt:lpstr>Trebuchet MS</vt:lpstr>
      <vt:lpstr>Wingdings 3</vt:lpstr>
      <vt:lpstr>Sfaccettatura</vt:lpstr>
      <vt:lpstr>Diritto internazionale privato</vt:lpstr>
      <vt:lpstr>QUESTIONI COLLEGATE ALLA CONSEGUENZA</vt:lpstr>
      <vt:lpstr>LIMITI AL FUNZIONAMENTO DELLE NORME DI DIRITTO INTERNAZIONALE PRIVATO</vt:lpstr>
      <vt:lpstr>ORDINE PUBBLICO</vt:lpstr>
      <vt:lpstr>ORDINE PUBBLICO INTERNO E INTERNAZIONALE</vt:lpstr>
      <vt:lpstr>ORDINE PUBBLICO INTERNO E INTERNAZIONALE</vt:lpstr>
      <vt:lpstr>ORDINE PUBBLICO INTERNO E INTERNAZIONALE</vt:lpstr>
      <vt:lpstr>ORDINE PUBBLICO INTERNO E INTERNAZIONALE</vt:lpstr>
      <vt:lpstr>ORDINE PUBBLICO INTERNO E INTERNAZIONALE</vt:lpstr>
      <vt:lpstr>ORDINE PUBBLICO INTERNO E INTERNAZIONALE</vt:lpstr>
      <vt:lpstr>CONNESSIONE STRETTA TRA ORDINE PUBBLICO E DIRITTI UMANI</vt:lpstr>
      <vt:lpstr>CONNESSIONE STRETTA TRA ORDINE PUBBLICO E DIRITTI UMANI</vt:lpstr>
      <vt:lpstr>ORDINE PUBBLICO NEL TEMPO E NELLO SPAZIO</vt:lpstr>
      <vt:lpstr>ORDINE PUBBLICO NEL TEMPO E NELLO SPAZIO</vt:lpstr>
      <vt:lpstr>ORDINE PUBBLICO NEL TEMPO E NELLO SPAZIO</vt:lpstr>
      <vt:lpstr>ART. 16 L. 218/95</vt:lpstr>
      <vt:lpstr>VALUTAZIONE EFFETTI OPERATIVITA’ L. STRANIERA</vt:lpstr>
      <vt:lpstr>VALUTAZIONE EFFETTI DELL’APPLICAZIONE DELLA L. STRANIERA</vt:lpstr>
      <vt:lpstr>CASO PATINO (1963)</vt:lpstr>
      <vt:lpstr>ORDINE PUBBLICO e L. 218/95</vt:lpstr>
      <vt:lpstr>ART. 16 L. 218/95</vt:lpstr>
      <vt:lpstr>Art. 16 l.218/95</vt:lpstr>
      <vt:lpstr>ART. 16 L. 218/95</vt:lpstr>
      <vt:lpstr>ALCUNI ISTITUTI  CRITICI</vt:lpstr>
      <vt:lpstr>IL MATRIMONIO ISLAMICO</vt:lpstr>
      <vt:lpstr>IL MATRIMONIO ISLAMICO</vt:lpstr>
      <vt:lpstr>POLIGAMIA</vt:lpstr>
      <vt:lpstr>POLIGAMIA</vt:lpstr>
      <vt:lpstr>LIBERTA’ MATRIMONIALE DONNA MUSULMANA – IMPEDIMENTI RELIGIOSI</vt:lpstr>
      <vt:lpstr>LIBERTA’ MATRIMONIALE DONNA MUSULMANA – IMPEDIMENTI RELIGIOSI</vt:lpstr>
      <vt:lpstr>IL RIPUDIO</vt:lpstr>
      <vt:lpstr>IL RIPUDIO</vt:lpstr>
      <vt:lpstr>RIPUDIO</vt:lpstr>
      <vt:lpstr>RIPUDIO</vt:lpstr>
      <vt:lpstr>RIPUDIO</vt:lpstr>
      <vt:lpstr>RIPUDIO</vt:lpstr>
      <vt:lpstr>RIPUDIO</vt:lpstr>
      <vt:lpstr>MATRIMONI OMOSESSUALI E UNIONI CIVILI</vt:lpstr>
      <vt:lpstr> </vt:lpstr>
      <vt:lpstr>MATRIMONI OMOSESSUALI E UNIONI CIVILI</vt:lpstr>
      <vt:lpstr>NORME DI APPLICAZIONE NECESSARIA</vt:lpstr>
      <vt:lpstr>NORME DI APPLICAZIONE NECESSARIA</vt:lpstr>
      <vt:lpstr>NORME DI APPLICAZIONE NECESSARIA</vt:lpstr>
      <vt:lpstr>NORME DI APPLICAZIONE NECESSARIA</vt:lpstr>
      <vt:lpstr>NORME DI APPLICAZIONE NECESSARIA</vt:lpstr>
      <vt:lpstr>ART. 17 L. 218/95</vt:lpstr>
      <vt:lpstr>INFLUENZA DEL DIRITTO UE SULLE NORME DI APPLICAZIONE NECESSARIA</vt:lpstr>
      <vt:lpstr>INFLUENZA DEL DIRITTO UE SULLE NORME DI APPLICAZIONE NECESSARIA</vt:lpstr>
      <vt:lpstr>INFLUENZA DEL DIRITTO UE SULLE NORME DI APPLICAZIONE NECESSARIA</vt:lpstr>
      <vt:lpstr>QUESTIONI FATTISPECIE - CONSEGUENZA</vt:lpstr>
      <vt:lpstr>Presentazione standard di PowerPoint</vt:lpstr>
    </vt:vector>
  </TitlesOfParts>
  <Company>HAL 9000</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Diritto internazionale privato</dc:title>
  <dc:creator>Giuseppe Sacco</dc:creator>
  <cp:lastModifiedBy>TONOLO SARA</cp:lastModifiedBy>
  <cp:revision>122</cp:revision>
  <dcterms:created xsi:type="dcterms:W3CDTF">2010-05-06T10:28:33Z</dcterms:created>
  <dcterms:modified xsi:type="dcterms:W3CDTF">2023-04-19T11:59:23Z</dcterms:modified>
</cp:coreProperties>
</file>