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2"/>
  </p:notesMasterIdLst>
  <p:sldIdLst>
    <p:sldId id="272" r:id="rId2"/>
    <p:sldId id="268" r:id="rId3"/>
    <p:sldId id="264" r:id="rId4"/>
    <p:sldId id="256" r:id="rId5"/>
    <p:sldId id="259" r:id="rId6"/>
    <p:sldId id="269" r:id="rId7"/>
    <p:sldId id="270" r:id="rId8"/>
    <p:sldId id="271" r:id="rId9"/>
    <p:sldId id="266" r:id="rId10"/>
    <p:sldId id="267" r:id="rId11"/>
  </p:sldIdLst>
  <p:sldSz cx="9144000" cy="6858000" type="screen4x3"/>
  <p:notesSz cx="7099300" cy="10234613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3300"/>
    <a:srgbClr val="990000"/>
    <a:srgbClr val="008000"/>
    <a:srgbClr val="FF0000"/>
    <a:srgbClr val="00CC66"/>
    <a:srgbClr val="5F5F5F"/>
    <a:srgbClr val="FFFF00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Click to edit Master text styles</a:t>
            </a:r>
          </a:p>
          <a:p>
            <a:pPr lvl="1"/>
            <a:r>
              <a:rPr lang="it-IT" noProof="0"/>
              <a:t>Second level</a:t>
            </a:r>
          </a:p>
          <a:p>
            <a:pPr lvl="2"/>
            <a:r>
              <a:rPr lang="it-IT" noProof="0"/>
              <a:t>Third level</a:t>
            </a:r>
          </a:p>
          <a:p>
            <a:pPr lvl="3"/>
            <a:r>
              <a:rPr lang="it-IT" noProof="0"/>
              <a:t>Fourth level</a:t>
            </a:r>
          </a:p>
          <a:p>
            <a:pPr lvl="4"/>
            <a:r>
              <a:rPr lang="it-IT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b" anchorCtr="0" compatLnSpc="1">
            <a:prstTxWarp prst="textNoShape">
              <a:avLst/>
            </a:prstTxWarp>
          </a:bodyPr>
          <a:lstStyle>
            <a:lvl1pPr defTabSz="952500">
              <a:defRPr sz="13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3" tIns="47627" rIns="95253" bIns="47627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/>
            </a:lvl1pPr>
          </a:lstStyle>
          <a:p>
            <a:pPr>
              <a:defRPr/>
            </a:pPr>
            <a:fld id="{46ECDD80-49BA-40B0-8263-DF51E8AE530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9104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525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8A7FEFD-C853-4F91-8C8F-A401740A85FE}" type="slidenum">
              <a:rPr lang="it-IT" sz="1300" smtClean="0"/>
              <a:pPr/>
              <a:t>3</a:t>
            </a:fld>
            <a:endParaRPr lang="it-IT" sz="13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b="1" dirty="0"/>
              <a:t>Se la carica energetica è sufficiente, utilizza energia e intermedi metabolici per la sintesi di biomolecole (3). </a:t>
            </a:r>
          </a:p>
          <a:p>
            <a:r>
              <a:rPr lang="it-IT" b="1" dirty="0"/>
              <a:t>Se anche queste sono sufficienti devia gli intermedi metabolici a formare molecole di riserva (4).  </a:t>
            </a:r>
          </a:p>
          <a:p>
            <a:r>
              <a:rPr lang="it-IT" b="1" dirty="0"/>
              <a:t>Quando i nutrienti scarseggiano, mobilita  queste forme di riserva, e se necessario converte anche biomolecole non di riserva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BCD64-9ADF-4B43-A54F-67F848AE6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9529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5612-0276-4584-B7BA-1EFB4B5DC8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88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11188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11188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39AD4-C5CC-4741-A195-9372D9DDA1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5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3E17D-2C32-48CF-BC1E-8362F011C9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193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906E3-AAB9-41F9-A64C-8560B8EA7D2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81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27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27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CC081-F4DA-4D1D-82E8-8AF61D7449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77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D3BA2-5B15-416A-8139-6B0AEA193C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09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F70CA-48E1-4D6E-B03F-6A27DD71724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22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0CAA0-519A-435D-B409-53C4A8DD46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264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D1121-012F-4DE2-80C6-B4F1980E39C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095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0378C-FB0D-435B-A9DF-ECDF8A5A57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3100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1118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954" tIns="54478" rIns="108954" bIns="5447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278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6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r>
              <a:rPr lang="it-IT"/>
              <a:t>SF 2010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68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r>
              <a:rPr lang="it-IT"/>
              <a:t>Biochimica  FA040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6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954" tIns="54478" rIns="108954" bIns="54478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pPr>
              <a:defRPr/>
            </a:pPr>
            <a:fld id="{77150E62-6DC3-4D34-82CD-B09C71DBFC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2pPr>
      <a:lvl3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3pPr>
      <a:lvl4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4pPr>
      <a:lvl5pPr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5pPr>
      <a:lvl6pPr marL="4572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6pPr>
      <a:lvl7pPr marL="9144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7pPr>
      <a:lvl8pPr marL="13716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8pPr>
      <a:lvl9pPr marL="1828800" algn="ctr" defTabSz="1087438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Times New Roman" pitchFamily="18" charset="0"/>
        </a:defRPr>
      </a:lvl9pPr>
    </p:titleStyle>
    <p:bodyStyle>
      <a:lvl1pPr marL="409575" indent="-409575" algn="l" defTabSz="1087438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87413" indent="-344488" algn="l" defTabSz="1087438" rtl="0" eaLnBrk="0" fontAlgn="base" hangingPunct="0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</a:defRPr>
      </a:lvl2pPr>
      <a:lvl3pPr marL="1363663" indent="-276225" algn="l" defTabSz="1087438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</a:defRPr>
      </a:lvl3pPr>
      <a:lvl4pPr marL="1906588" indent="-273050" algn="l" defTabSz="108743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4511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9083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3655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8227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279900" indent="-271463" algn="l" defTabSz="10874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stema immunitario, cuore, umore. Quanto fa bene il sole!">
            <a:extLst>
              <a:ext uri="{FF2B5EF4-FFF2-40B4-BE49-F238E27FC236}">
                <a16:creationId xmlns:a16="http://schemas.microsoft.com/office/drawing/2014/main" id="{4CCBBC4A-481B-F51C-AB4E-D409ADF7E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7445" y="-97971"/>
            <a:ext cx="10629899" cy="708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336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203200" y="752475"/>
            <a:ext cx="866140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L’economia cellulare è per certi versi analoga ad un’economia</a:t>
            </a:r>
          </a:p>
          <a:p>
            <a:pPr marL="177800" indent="-177800">
              <a:spcBef>
                <a:spcPts val="0"/>
              </a:spcBef>
            </a:pPr>
            <a:r>
              <a:rPr lang="it-IT" sz="1600" dirty="0">
                <a:latin typeface="Arial" charset="0"/>
              </a:rPr>
              <a:t>    di mercato. Si basa  su principi analoghi: </a:t>
            </a:r>
          </a:p>
          <a:p>
            <a:pPr marL="177800" indent="-177800">
              <a:spcBef>
                <a:spcPct val="50000"/>
              </a:spcBef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   </a:t>
            </a:r>
            <a:r>
              <a:rPr lang="it-IT" sz="1800" b="1" dirty="0">
                <a:solidFill>
                  <a:srgbClr val="FE0202"/>
                </a:solidFill>
                <a:latin typeface="Arial" charset="0"/>
              </a:rPr>
              <a:t>separazione del lavoro</a:t>
            </a:r>
            <a:r>
              <a:rPr lang="it-IT" sz="1600" b="1" dirty="0">
                <a:latin typeface="Arial" charset="0"/>
              </a:rPr>
              <a:t>             </a:t>
            </a:r>
          </a:p>
          <a:p>
            <a:pPr marL="177800" indent="-177800">
              <a:spcBef>
                <a:spcPct val="50000"/>
              </a:spcBef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   </a:t>
            </a:r>
            <a:r>
              <a:rPr lang="it-IT" sz="1800" b="1" dirty="0">
                <a:solidFill>
                  <a:srgbClr val="FE0202"/>
                </a:solidFill>
                <a:latin typeface="Arial" charset="0"/>
              </a:rPr>
              <a:t>libero flusso</a:t>
            </a:r>
            <a:r>
              <a:rPr lang="it-IT" sz="1800" b="1" dirty="0">
                <a:latin typeface="Arial" charset="0"/>
              </a:rPr>
              <a:t> </a:t>
            </a:r>
            <a:r>
              <a:rPr lang="it-IT" sz="1800" b="1" dirty="0">
                <a:solidFill>
                  <a:srgbClr val="FE0202"/>
                </a:solidFill>
                <a:latin typeface="Arial" charset="0"/>
              </a:rPr>
              <a:t>di materiali (capitali)</a:t>
            </a:r>
            <a:endParaRPr lang="it-IT" sz="1600" b="1" dirty="0">
              <a:latin typeface="Arial" charset="0"/>
            </a:endParaRP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L’economia di mercato </a:t>
            </a:r>
            <a:r>
              <a:rPr lang="it-IT" sz="1600" b="1" dirty="0">
                <a:latin typeface="Arial" charset="0"/>
              </a:rPr>
              <a:t>non è centralizzata</a:t>
            </a:r>
            <a:r>
              <a:rPr lang="it-IT" sz="1600" dirty="0">
                <a:latin typeface="Arial" charset="0"/>
              </a:rPr>
              <a:t>, e analogamente </a:t>
            </a:r>
          </a:p>
          <a:p>
            <a:pPr marL="177800" indent="-177800" algn="just">
              <a:spcBef>
                <a:spcPts val="0"/>
              </a:spcBef>
            </a:pPr>
            <a:r>
              <a:rPr lang="it-IT" sz="1600" dirty="0">
                <a:latin typeface="Arial" charset="0"/>
              </a:rPr>
              <a:t>   l’economia metabolica non subisce un controllo centrale. </a:t>
            </a: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Gli enzimi che determinano le </a:t>
            </a:r>
            <a:r>
              <a:rPr lang="it-IT" sz="1600" b="1" dirty="0">
                <a:latin typeface="Arial" charset="0"/>
              </a:rPr>
              <a:t>tappe obbligate o di comando </a:t>
            </a:r>
            <a:r>
              <a:rPr lang="it-IT" sz="1600" dirty="0">
                <a:latin typeface="Arial" charset="0"/>
              </a:rPr>
              <a:t>agiscono in base</a:t>
            </a:r>
          </a:p>
          <a:p>
            <a:pPr marL="177800" algn="just">
              <a:spcBef>
                <a:spcPts val="0"/>
              </a:spcBef>
            </a:pPr>
            <a:r>
              <a:rPr lang="it-IT" sz="1600" dirty="0">
                <a:latin typeface="Arial" charset="0"/>
              </a:rPr>
              <a:t> </a:t>
            </a:r>
            <a:r>
              <a:rPr lang="it-IT" sz="1600" i="1" dirty="0">
                <a:latin typeface="Arial" charset="0"/>
              </a:rPr>
              <a:t>i)</a:t>
            </a:r>
            <a:r>
              <a:rPr lang="it-IT" sz="1600" dirty="0">
                <a:latin typeface="Arial" charset="0"/>
              </a:rPr>
              <a:t> ai livelli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delle molecole di precursori</a:t>
            </a:r>
          </a:p>
          <a:p>
            <a:pPr marL="177800" algn="just">
              <a:spcBef>
                <a:spcPts val="0"/>
              </a:spcBef>
            </a:pPr>
            <a:r>
              <a:rPr lang="it-IT" sz="1600" i="1" dirty="0" err="1">
                <a:latin typeface="Arial" charset="0"/>
              </a:rPr>
              <a:t>ii</a:t>
            </a:r>
            <a:r>
              <a:rPr lang="it-IT" sz="1600" i="1" dirty="0">
                <a:latin typeface="Arial" charset="0"/>
              </a:rPr>
              <a:t>) </a:t>
            </a:r>
            <a:r>
              <a:rPr lang="it-IT" sz="1600" dirty="0">
                <a:latin typeface="Arial" charset="0"/>
              </a:rPr>
              <a:t>ai livelli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delle molecole di intermedi successivi o di prodotto finale</a:t>
            </a:r>
          </a:p>
          <a:p>
            <a:pPr marL="177800" algn="just">
              <a:spcBef>
                <a:spcPts val="0"/>
              </a:spcBef>
            </a:pPr>
            <a:r>
              <a:rPr lang="it-IT" sz="1600" i="1" dirty="0" err="1">
                <a:latin typeface="Arial" charset="0"/>
              </a:rPr>
              <a:t>iii</a:t>
            </a:r>
            <a:r>
              <a:rPr lang="it-IT" sz="1600" i="1" dirty="0">
                <a:latin typeface="Arial" charset="0"/>
              </a:rPr>
              <a:t>) </a:t>
            </a:r>
            <a:r>
              <a:rPr lang="it-IT" sz="1600" dirty="0">
                <a:latin typeface="Arial" charset="0"/>
              </a:rPr>
              <a:t>ai livelli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di molecole che indicano il livello energetico (ATP/AMP, NADH ecc), </a:t>
            </a:r>
          </a:p>
          <a:p>
            <a:pPr marL="177800" algn="just">
              <a:spcBef>
                <a:spcPts val="0"/>
              </a:spcBef>
            </a:pPr>
            <a:r>
              <a:rPr lang="it-IT" sz="1600" i="1" dirty="0" err="1">
                <a:latin typeface="Arial" charset="0"/>
              </a:rPr>
              <a:t>iv</a:t>
            </a:r>
            <a:r>
              <a:rPr lang="it-IT" sz="1600" i="1" dirty="0">
                <a:latin typeface="Arial" charset="0"/>
              </a:rPr>
              <a:t>)</a:t>
            </a:r>
            <a:r>
              <a:rPr lang="it-IT" sz="1600" dirty="0">
                <a:latin typeface="Arial" charset="0"/>
              </a:rPr>
              <a:t> a segnali che indicano la disponibilità o necessità di utilizzare i precursori.</a:t>
            </a: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L’economia moderna richiede un’elevata </a:t>
            </a:r>
            <a:r>
              <a:rPr lang="it-IT" sz="1600" b="1" dirty="0">
                <a:latin typeface="Arial" charset="0"/>
              </a:rPr>
              <a:t>specializzazione</a:t>
            </a:r>
            <a:r>
              <a:rPr lang="it-IT" sz="1600" dirty="0">
                <a:latin typeface="Arial" charset="0"/>
              </a:rPr>
              <a:t> degli operai. Analogamente, gli enzimi che catalizzano ciascuna tappa in una via metabolica sono </a:t>
            </a:r>
            <a:r>
              <a:rPr lang="it-IT" sz="1600" u="sng" dirty="0">
                <a:latin typeface="Arial" charset="0"/>
              </a:rPr>
              <a:t>specializzati</a:t>
            </a:r>
            <a:r>
              <a:rPr lang="it-IT" sz="1600" dirty="0">
                <a:latin typeface="Arial" charset="0"/>
              </a:rPr>
              <a:t> per funzionare su </a:t>
            </a:r>
            <a:r>
              <a:rPr lang="it-IT" sz="1600" i="1" dirty="0">
                <a:latin typeface="Arial" charset="0"/>
              </a:rPr>
              <a:t>uno specifico substrato </a:t>
            </a:r>
            <a:r>
              <a:rPr lang="it-IT" sz="1600" dirty="0">
                <a:latin typeface="Arial" charset="0"/>
              </a:rPr>
              <a:t>e catalizzare </a:t>
            </a:r>
            <a:r>
              <a:rPr lang="it-IT" sz="1600" i="1" dirty="0">
                <a:latin typeface="Arial" charset="0"/>
              </a:rPr>
              <a:t>una specifica reazione </a:t>
            </a:r>
            <a:r>
              <a:rPr lang="it-IT" sz="1600" dirty="0">
                <a:latin typeface="Arial" charset="0"/>
              </a:rPr>
              <a:t>(separazione del lavoro). Gli enzimi che li controllano  (chinasi/fosfatasi) sono invece </a:t>
            </a:r>
            <a:r>
              <a:rPr lang="it-IT" sz="1600" u="sng" dirty="0">
                <a:latin typeface="Arial" charset="0"/>
              </a:rPr>
              <a:t>multifunzionali</a:t>
            </a:r>
            <a:r>
              <a:rPr lang="it-IT" sz="1600" dirty="0">
                <a:latin typeface="Arial" charset="0"/>
              </a:rPr>
              <a:t> (enzimi dirigenti). </a:t>
            </a:r>
          </a:p>
          <a:p>
            <a:pPr marL="177800" indent="-177800" algn="just">
              <a:spcBef>
                <a:spcPts val="18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Gli enzimi dirigenti agiscono in base a </a:t>
            </a:r>
            <a:r>
              <a:rPr lang="it-IT" sz="1600" b="1" dirty="0">
                <a:latin typeface="Arial" charset="0"/>
              </a:rPr>
              <a:t>segnali provenienti dall’esterno </a:t>
            </a:r>
            <a:r>
              <a:rPr lang="it-IT" sz="1600" dirty="0">
                <a:latin typeface="Arial" charset="0"/>
              </a:rPr>
              <a:t>della cellula (ormoni, es. insulina, glucagone, adrenalina) mediante sistemi di </a:t>
            </a:r>
            <a:r>
              <a:rPr lang="it-IT" sz="1600" b="1" dirty="0">
                <a:latin typeface="Arial" charset="0"/>
              </a:rPr>
              <a:t>trasduzione del segnale</a:t>
            </a:r>
            <a:r>
              <a:rPr lang="it-IT" sz="1600" dirty="0">
                <a:latin typeface="Arial" charset="0"/>
              </a:rPr>
              <a:t>.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85738" y="2238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1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Economia</a:t>
            </a: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it-IT" sz="1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metabolica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62279" y="292100"/>
            <a:ext cx="230391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185738" y="223838"/>
            <a:ext cx="88519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Diversità metabolica</a:t>
            </a:r>
          </a:p>
        </p:txBody>
      </p:sp>
      <p:sp>
        <p:nvSpPr>
          <p:cNvPr id="11267" name="Rectangle 11"/>
          <p:cNvSpPr>
            <a:spLocks noChangeArrowheads="1"/>
          </p:cNvSpPr>
          <p:nvPr/>
        </p:nvSpPr>
        <p:spPr bwMode="auto">
          <a:xfrm>
            <a:off x="150813" y="695325"/>
            <a:ext cx="9058275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2700" indent="-12700">
              <a:spcBef>
                <a:spcPct val="50000"/>
              </a:spcBef>
            </a:pPr>
            <a:r>
              <a:rPr lang="it-IT" sz="1600" dirty="0">
                <a:latin typeface="Arial" charset="0"/>
              </a:rPr>
              <a:t>Gli organismi sono classificati in base alla maniera che ottengono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ENERGIA</a:t>
            </a:r>
            <a:r>
              <a:rPr lang="it-IT" sz="1600" dirty="0">
                <a:latin typeface="Arial" charset="0"/>
              </a:rPr>
              <a:t> e  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UNITÀ</a:t>
            </a:r>
            <a:r>
              <a:rPr lang="it-IT" sz="1600" dirty="0">
                <a:latin typeface="Arial" charset="0"/>
              </a:rPr>
              <a:t>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CARBONIOSE</a:t>
            </a:r>
            <a:r>
              <a:rPr lang="it-IT" sz="1600" dirty="0">
                <a:latin typeface="Arial" charset="0"/>
              </a:rPr>
              <a:t> e se utilizzano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OSSIGENO</a:t>
            </a:r>
            <a:r>
              <a:rPr lang="it-IT" sz="1600" dirty="0">
                <a:latin typeface="Arial" charset="0"/>
              </a:rPr>
              <a:t> nel metabolismo:</a:t>
            </a:r>
          </a:p>
          <a:p>
            <a:pPr marL="12700" indent="-12700">
              <a:lnSpc>
                <a:spcPct val="150000"/>
              </a:lnSpc>
              <a:spcBef>
                <a:spcPts val="1200"/>
              </a:spcBef>
            </a:pPr>
            <a:r>
              <a:rPr lang="it-IT" sz="1600" dirty="0">
                <a:latin typeface="Arial" charset="0"/>
              </a:rPr>
              <a:t>1) Fonti di carbonio  – Gli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AUTOTROFI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sono in grado di ottenere carbonio fissando CO</a:t>
            </a:r>
            <a:r>
              <a:rPr lang="it-IT" sz="1600" baseline="-25000" dirty="0">
                <a:latin typeface="Arial" charset="0"/>
              </a:rPr>
              <a:t>2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 		</a:t>
            </a:r>
            <a:r>
              <a:rPr lang="it-IT" sz="1600" dirty="0">
                <a:latin typeface="Arial" charset="0"/>
              </a:rPr>
              <a:t>– Gli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ETEROTROFI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necessitano fonti organiche di carbonio</a:t>
            </a:r>
          </a:p>
          <a:p>
            <a:pPr marL="12700" indent="-12700">
              <a:lnSpc>
                <a:spcPct val="150000"/>
              </a:lnSpc>
              <a:spcBef>
                <a:spcPts val="1200"/>
              </a:spcBef>
            </a:pPr>
            <a:r>
              <a:rPr lang="it-IT" sz="1600" dirty="0">
                <a:latin typeface="Arial" charset="0"/>
              </a:rPr>
              <a:t>2) Fonti di energia    – 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FOTOTROFI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sono fotosintetici, sfruttano l’energia di fotoni</a:t>
            </a:r>
            <a:endParaRPr lang="it-IT" sz="1600" baseline="-25000" dirty="0">
              <a:latin typeface="Arial" charset="0"/>
            </a:endParaRP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</a:t>
            </a:r>
            <a:r>
              <a:rPr lang="it-IT" sz="1600" dirty="0">
                <a:latin typeface="Arial" charset="0"/>
              </a:rPr>
              <a:t> – 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CHEMIOTROFI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usano l’ossidazione di composti organici e più   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                 raramente composti inorganici (CHEMIOLITOTROFI) come fonte d’energia.</a:t>
            </a:r>
          </a:p>
          <a:p>
            <a:pPr marL="12700" indent="-12700">
              <a:lnSpc>
                <a:spcPct val="150000"/>
              </a:lnSpc>
              <a:spcBef>
                <a:spcPts val="1200"/>
              </a:spcBef>
              <a:buFontTx/>
              <a:buAutoNum type="arabicParenR" startAt="3"/>
            </a:pPr>
            <a:r>
              <a:rPr lang="it-IT" sz="1600" dirty="0">
                <a:latin typeface="Arial" charset="0"/>
              </a:rPr>
              <a:t> Utilizzo dell’ossigeno  – Organismi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AEROBICI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necessitano di ossigeno molecolare, che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                        serve da accettore ultimo degli elettroni nella respirazione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        </a:t>
            </a:r>
            <a:r>
              <a:rPr lang="it-IT" sz="1600" dirty="0">
                <a:latin typeface="Arial" charset="0"/>
              </a:rPr>
              <a:t>–  Organismi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ANAEROBICI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non necessitano O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 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</a:t>
            </a:r>
            <a:r>
              <a:rPr lang="it-IT" sz="1600" dirty="0">
                <a:latin typeface="Arial" charset="0"/>
              </a:rPr>
              <a:t>        –  aerobi/anaerobi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FACOLTATIVI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si adattano all’uso di O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 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b="1" dirty="0">
                <a:latin typeface="Arial" charset="0"/>
              </a:rPr>
              <a:t>			</a:t>
            </a:r>
            <a:r>
              <a:rPr lang="it-IT" sz="1600" dirty="0">
                <a:latin typeface="Arial" charset="0"/>
              </a:rPr>
              <a:t>        –  aerobi/anaerobi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OBBLIGATI</a:t>
            </a:r>
            <a:r>
              <a:rPr lang="it-IT" sz="1600" b="1" dirty="0">
                <a:latin typeface="Arial" charset="0"/>
              </a:rPr>
              <a:t>  </a:t>
            </a:r>
            <a:r>
              <a:rPr lang="it-IT" sz="1600" dirty="0">
                <a:latin typeface="Arial" charset="0"/>
              </a:rPr>
              <a:t>non si adattano</a:t>
            </a:r>
          </a:p>
          <a:p>
            <a:pPr marL="12700" indent="-12700">
              <a:spcBef>
                <a:spcPts val="1200"/>
              </a:spcBef>
            </a:pPr>
            <a:r>
              <a:rPr lang="it-IT" sz="1600" dirty="0">
                <a:latin typeface="Arial" charset="0"/>
              </a:rPr>
              <a:t>ESEMPI:   </a:t>
            </a:r>
            <a:r>
              <a:rPr lang="it-IT" sz="1600" i="1" dirty="0">
                <a:latin typeface="Arial" charset="0"/>
              </a:rPr>
              <a:t>Uomo</a:t>
            </a:r>
            <a:r>
              <a:rPr lang="it-IT" sz="1600" dirty="0">
                <a:latin typeface="Arial" charset="0"/>
              </a:rPr>
              <a:t>  =  </a:t>
            </a:r>
            <a:r>
              <a:rPr lang="it-IT" sz="1600" dirty="0" err="1">
                <a:latin typeface="Arial" charset="0"/>
              </a:rPr>
              <a:t>chemioeterotrofo</a:t>
            </a:r>
            <a:r>
              <a:rPr lang="it-IT" sz="1600" dirty="0">
                <a:latin typeface="Arial" charset="0"/>
              </a:rPr>
              <a:t> ed aerobico obbligato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</a:t>
            </a:r>
            <a:r>
              <a:rPr lang="it-IT" sz="1600" i="1" dirty="0">
                <a:latin typeface="Arial" charset="0"/>
              </a:rPr>
              <a:t>Piante</a:t>
            </a:r>
            <a:r>
              <a:rPr lang="it-IT" sz="1600" dirty="0">
                <a:latin typeface="Arial" charset="0"/>
              </a:rPr>
              <a:t> =  fotoautotrofi alla luce, </a:t>
            </a:r>
            <a:r>
              <a:rPr lang="it-IT" sz="1600" dirty="0" err="1">
                <a:latin typeface="Arial" charset="0"/>
              </a:rPr>
              <a:t>chemiotrofi</a:t>
            </a:r>
            <a:r>
              <a:rPr lang="it-IT" sz="1600" dirty="0">
                <a:latin typeface="Arial" charset="0"/>
              </a:rPr>
              <a:t> al buio, aerobici obbligati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 </a:t>
            </a:r>
            <a:r>
              <a:rPr lang="it-IT" sz="1600" i="1" dirty="0">
                <a:latin typeface="Arial" charset="0"/>
              </a:rPr>
              <a:t>E. coli</a:t>
            </a:r>
            <a:r>
              <a:rPr lang="it-IT" sz="1600" dirty="0">
                <a:latin typeface="Arial" charset="0"/>
              </a:rPr>
              <a:t>,  </a:t>
            </a:r>
            <a:r>
              <a:rPr lang="it-IT" sz="1600" i="1" dirty="0" err="1">
                <a:latin typeface="Arial" charset="0"/>
              </a:rPr>
              <a:t>Enterocuccus</a:t>
            </a:r>
            <a:r>
              <a:rPr lang="it-IT" sz="1600" i="1" dirty="0">
                <a:latin typeface="Arial" charset="0"/>
              </a:rPr>
              <a:t> </a:t>
            </a:r>
            <a:r>
              <a:rPr lang="it-IT" sz="1600" i="1" dirty="0" err="1">
                <a:latin typeface="Arial" charset="0"/>
              </a:rPr>
              <a:t>faecalis</a:t>
            </a:r>
            <a:r>
              <a:rPr lang="it-IT" sz="1600" dirty="0">
                <a:latin typeface="Arial" charset="0"/>
              </a:rPr>
              <a:t> = </a:t>
            </a:r>
            <a:r>
              <a:rPr lang="it-IT" sz="1600" dirty="0" err="1">
                <a:latin typeface="Arial" charset="0"/>
              </a:rPr>
              <a:t>chemioeterotrofi</a:t>
            </a:r>
            <a:r>
              <a:rPr lang="it-IT" sz="1600" dirty="0">
                <a:latin typeface="Arial" charset="0"/>
              </a:rPr>
              <a:t> e anaerobi facoltativi</a:t>
            </a:r>
          </a:p>
          <a:p>
            <a:pPr marL="12700" indent="-12700">
              <a:spcBef>
                <a:spcPts val="600"/>
              </a:spcBef>
            </a:pPr>
            <a:r>
              <a:rPr lang="it-IT" sz="1600" dirty="0">
                <a:latin typeface="Arial" charset="0"/>
              </a:rPr>
              <a:t>                 </a:t>
            </a:r>
            <a:r>
              <a:rPr lang="it-IT" sz="1600" i="1" dirty="0">
                <a:latin typeface="Arial" charset="0"/>
              </a:rPr>
              <a:t>Clostridium </a:t>
            </a:r>
            <a:r>
              <a:rPr lang="it-IT" sz="1600" i="1" dirty="0" err="1">
                <a:latin typeface="Arial" charset="0"/>
              </a:rPr>
              <a:t>butulinum</a:t>
            </a:r>
            <a:r>
              <a:rPr lang="it-IT" sz="1600" dirty="0">
                <a:latin typeface="Arial" charset="0"/>
              </a:rPr>
              <a:t> = anaerobio obbligato,  batteri del terreno </a:t>
            </a:r>
            <a:r>
              <a:rPr lang="it-IT" sz="1600" dirty="0" err="1">
                <a:latin typeface="Arial" charset="0"/>
              </a:rPr>
              <a:t>chemioautotrofi</a:t>
            </a:r>
            <a:r>
              <a:rPr lang="it-IT" sz="1600" dirty="0">
                <a:latin typeface="Arial" charset="0"/>
              </a:rPr>
              <a:t>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185738" y="80963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E0202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IL METABOLISMO </a:t>
            </a:r>
          </a:p>
        </p:txBody>
      </p:sp>
      <p:sp>
        <p:nvSpPr>
          <p:cNvPr id="2051" name="Text Box 120"/>
          <p:cNvSpPr txBox="1">
            <a:spLocks noChangeArrowheads="1"/>
          </p:cNvSpPr>
          <p:nvPr/>
        </p:nvSpPr>
        <p:spPr bwMode="auto">
          <a:xfrm>
            <a:off x="219075" y="468313"/>
            <a:ext cx="8677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588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it-IT" sz="2000">
                <a:latin typeface="Arial" charset="0"/>
              </a:rPr>
              <a:t>Somma delle reazioni che convertono sostanze nutrienti in fonti di </a:t>
            </a:r>
            <a:r>
              <a:rPr lang="it-IT" sz="2000">
                <a:solidFill>
                  <a:srgbClr val="FF3300"/>
                </a:solidFill>
                <a:latin typeface="Arial" charset="0"/>
              </a:rPr>
              <a:t>ENERGIA</a:t>
            </a:r>
            <a:r>
              <a:rPr lang="it-IT" sz="2000">
                <a:latin typeface="Arial" charset="0"/>
              </a:rPr>
              <a:t> o </a:t>
            </a:r>
            <a:r>
              <a:rPr lang="it-IT" sz="2000">
                <a:solidFill>
                  <a:srgbClr val="FF3300"/>
                </a:solidFill>
                <a:latin typeface="Arial" charset="0"/>
              </a:rPr>
              <a:t>PRODOTTI COMPLESSI</a:t>
            </a:r>
            <a:r>
              <a:rPr lang="it-IT" sz="2000">
                <a:latin typeface="Arial" charset="0"/>
              </a:rPr>
              <a:t>.</a:t>
            </a:r>
          </a:p>
        </p:txBody>
      </p:sp>
      <p:sp>
        <p:nvSpPr>
          <p:cNvPr id="2052" name="Rectangle 134"/>
          <p:cNvSpPr>
            <a:spLocks noChangeArrowheads="1"/>
          </p:cNvSpPr>
          <p:nvPr/>
        </p:nvSpPr>
        <p:spPr bwMode="auto">
          <a:xfrm>
            <a:off x="376238" y="5210175"/>
            <a:ext cx="854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800" b="1">
                <a:latin typeface="Arial" charset="0"/>
              </a:rPr>
              <a:t> </a:t>
            </a:r>
          </a:p>
        </p:txBody>
      </p:sp>
      <p:sp>
        <p:nvSpPr>
          <p:cNvPr id="2053" name="Rectangle 138"/>
          <p:cNvSpPr>
            <a:spLocks noChangeArrowheads="1"/>
          </p:cNvSpPr>
          <p:nvPr/>
        </p:nvSpPr>
        <p:spPr bwMode="auto">
          <a:xfrm>
            <a:off x="239713" y="1189038"/>
            <a:ext cx="3357562" cy="538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reazioni enzimatiche organizzate in vie discrete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procedono attraverso diversi intermedi (</a:t>
            </a:r>
            <a:r>
              <a:rPr lang="it-IT" sz="1600" i="1" dirty="0">
                <a:latin typeface="Arial" charset="0"/>
              </a:rPr>
              <a:t>E. coli:</a:t>
            </a:r>
            <a:r>
              <a:rPr lang="it-IT" sz="1600" dirty="0">
                <a:latin typeface="Arial" charset="0"/>
              </a:rPr>
              <a:t> &gt;1000 enzimi, &gt;500 intermedi/metaboliti).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stretto controllo (secondo abbondanza o carenza di energia e materie prime per massima efficienza, minimo spreco).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sostanze nutrienti (potenziale riduttivo) sono ossidate (1) e passano elettroni a NADH o FADH2, poi utilizzati per produrre ATP. (2)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se ATP è abbondante, gli intermedi metabolici sono usati per produrre prodotti complessi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 sostanze Nutrienti in eccesso sono messe in riserva.</a:t>
            </a:r>
          </a:p>
        </p:txBody>
      </p:sp>
      <p:sp>
        <p:nvSpPr>
          <p:cNvPr id="2054" name="AutoShape 140"/>
          <p:cNvSpPr>
            <a:spLocks noChangeArrowheads="1"/>
          </p:cNvSpPr>
          <p:nvPr/>
        </p:nvSpPr>
        <p:spPr bwMode="auto">
          <a:xfrm>
            <a:off x="3848100" y="1935163"/>
            <a:ext cx="4994275" cy="46402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35" y="10800"/>
                </a:moveTo>
                <a:cubicBezTo>
                  <a:pt x="835" y="16304"/>
                  <a:pt x="5296" y="20765"/>
                  <a:pt x="10800" y="20765"/>
                </a:cubicBezTo>
                <a:cubicBezTo>
                  <a:pt x="16304" y="20765"/>
                  <a:pt x="20765" y="16304"/>
                  <a:pt x="20765" y="10800"/>
                </a:cubicBezTo>
                <a:cubicBezTo>
                  <a:pt x="20765" y="5296"/>
                  <a:pt x="16304" y="835"/>
                  <a:pt x="10800" y="835"/>
                </a:cubicBezTo>
                <a:cubicBezTo>
                  <a:pt x="5296" y="835"/>
                  <a:pt x="835" y="5296"/>
                  <a:pt x="835" y="10800"/>
                </a:cubicBez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055" name="AutoShape 141"/>
          <p:cNvSpPr>
            <a:spLocks noChangeArrowheads="1"/>
          </p:cNvSpPr>
          <p:nvPr/>
        </p:nvSpPr>
        <p:spPr bwMode="auto">
          <a:xfrm rot="-3092705">
            <a:off x="4325144" y="2590006"/>
            <a:ext cx="287338" cy="568325"/>
          </a:xfrm>
          <a:prstGeom prst="can">
            <a:avLst>
              <a:gd name="adj" fmla="val 4944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17" name="AutoShape 153"/>
          <p:cNvSpPr>
            <a:spLocks noChangeArrowheads="1"/>
          </p:cNvSpPr>
          <p:nvPr/>
        </p:nvSpPr>
        <p:spPr bwMode="auto">
          <a:xfrm rot="2348384">
            <a:off x="4333875" y="2841625"/>
            <a:ext cx="315913" cy="114300"/>
          </a:xfrm>
          <a:prstGeom prst="notchedRightArrow">
            <a:avLst>
              <a:gd name="adj1" fmla="val 50000"/>
              <a:gd name="adj2" fmla="val 69097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2" name="Group 206"/>
          <p:cNvGrpSpPr>
            <a:grpSpLocks/>
          </p:cNvGrpSpPr>
          <p:nvPr/>
        </p:nvGrpSpPr>
        <p:grpSpPr bwMode="auto">
          <a:xfrm>
            <a:off x="7470775" y="3065463"/>
            <a:ext cx="776288" cy="715962"/>
            <a:chOff x="4690" y="1771"/>
            <a:chExt cx="353" cy="291"/>
          </a:xfrm>
        </p:grpSpPr>
        <p:sp>
          <p:nvSpPr>
            <p:cNvPr id="2117" name="AutoShape 154"/>
            <p:cNvSpPr>
              <a:spLocks noChangeArrowheads="1"/>
            </p:cNvSpPr>
            <p:nvPr/>
          </p:nvSpPr>
          <p:spPr bwMode="auto">
            <a:xfrm>
              <a:off x="4791" y="1771"/>
              <a:ext cx="147" cy="221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18" name="Freeform 155"/>
            <p:cNvSpPr>
              <a:spLocks/>
            </p:cNvSpPr>
            <p:nvPr/>
          </p:nvSpPr>
          <p:spPr bwMode="auto">
            <a:xfrm>
              <a:off x="4788" y="185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19" name="Freeform 156"/>
            <p:cNvSpPr>
              <a:spLocks/>
            </p:cNvSpPr>
            <p:nvPr/>
          </p:nvSpPr>
          <p:spPr bwMode="auto">
            <a:xfrm>
              <a:off x="4791" y="186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0" name="Freeform 157"/>
            <p:cNvSpPr>
              <a:spLocks/>
            </p:cNvSpPr>
            <p:nvPr/>
          </p:nvSpPr>
          <p:spPr bwMode="auto">
            <a:xfrm>
              <a:off x="4792" y="1945"/>
              <a:ext cx="151" cy="15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1 h 48"/>
                <a:gd name="T6" fmla="*/ 8 w 456"/>
                <a:gd name="T7" fmla="*/ 2 h 48"/>
                <a:gd name="T8" fmla="*/ 12 w 456"/>
                <a:gd name="T9" fmla="*/ 1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1" name="Freeform 158"/>
            <p:cNvSpPr>
              <a:spLocks/>
            </p:cNvSpPr>
            <p:nvPr/>
          </p:nvSpPr>
          <p:spPr bwMode="auto">
            <a:xfrm>
              <a:off x="4787" y="1951"/>
              <a:ext cx="151" cy="15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1 h 48"/>
                <a:gd name="T6" fmla="*/ 8 w 456"/>
                <a:gd name="T7" fmla="*/ 2 h 48"/>
                <a:gd name="T8" fmla="*/ 12 w 456"/>
                <a:gd name="T9" fmla="*/ 1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2" name="AutoShape 159"/>
            <p:cNvSpPr>
              <a:spLocks noChangeArrowheads="1"/>
            </p:cNvSpPr>
            <p:nvPr/>
          </p:nvSpPr>
          <p:spPr bwMode="auto">
            <a:xfrm>
              <a:off x="4907" y="1803"/>
              <a:ext cx="18" cy="9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23" name="AutoShape 160"/>
            <p:cNvSpPr>
              <a:spLocks noChangeArrowheads="1"/>
            </p:cNvSpPr>
            <p:nvPr/>
          </p:nvSpPr>
          <p:spPr bwMode="auto">
            <a:xfrm>
              <a:off x="4893" y="1840"/>
              <a:ext cx="148" cy="222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24" name="Freeform 161"/>
            <p:cNvSpPr>
              <a:spLocks/>
            </p:cNvSpPr>
            <p:nvPr/>
          </p:nvSpPr>
          <p:spPr bwMode="auto">
            <a:xfrm>
              <a:off x="4890" y="1924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5" name="Freeform 162"/>
            <p:cNvSpPr>
              <a:spLocks/>
            </p:cNvSpPr>
            <p:nvPr/>
          </p:nvSpPr>
          <p:spPr bwMode="auto">
            <a:xfrm>
              <a:off x="4893" y="193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6" name="Freeform 163"/>
            <p:cNvSpPr>
              <a:spLocks/>
            </p:cNvSpPr>
            <p:nvPr/>
          </p:nvSpPr>
          <p:spPr bwMode="auto">
            <a:xfrm>
              <a:off x="4892" y="2008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7" name="Freeform 164"/>
            <p:cNvSpPr>
              <a:spLocks/>
            </p:cNvSpPr>
            <p:nvPr/>
          </p:nvSpPr>
          <p:spPr bwMode="auto">
            <a:xfrm>
              <a:off x="4890" y="1999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28" name="AutoShape 165"/>
            <p:cNvSpPr>
              <a:spLocks noChangeArrowheads="1"/>
            </p:cNvSpPr>
            <p:nvPr/>
          </p:nvSpPr>
          <p:spPr bwMode="auto">
            <a:xfrm>
              <a:off x="5010" y="1872"/>
              <a:ext cx="17" cy="9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29" name="AutoShape 166"/>
            <p:cNvSpPr>
              <a:spLocks noChangeArrowheads="1"/>
            </p:cNvSpPr>
            <p:nvPr/>
          </p:nvSpPr>
          <p:spPr bwMode="auto">
            <a:xfrm>
              <a:off x="4692" y="1840"/>
              <a:ext cx="148" cy="222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30" name="Freeform 167"/>
            <p:cNvSpPr>
              <a:spLocks/>
            </p:cNvSpPr>
            <p:nvPr/>
          </p:nvSpPr>
          <p:spPr bwMode="auto">
            <a:xfrm>
              <a:off x="4690" y="192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1" name="Freeform 168"/>
            <p:cNvSpPr>
              <a:spLocks/>
            </p:cNvSpPr>
            <p:nvPr/>
          </p:nvSpPr>
          <p:spPr bwMode="auto">
            <a:xfrm>
              <a:off x="4692" y="1934"/>
              <a:ext cx="150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2" name="Freeform 169"/>
            <p:cNvSpPr>
              <a:spLocks/>
            </p:cNvSpPr>
            <p:nvPr/>
          </p:nvSpPr>
          <p:spPr bwMode="auto">
            <a:xfrm>
              <a:off x="4691" y="1997"/>
              <a:ext cx="150" cy="17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4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6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3" name="Freeform 170"/>
            <p:cNvSpPr>
              <a:spLocks/>
            </p:cNvSpPr>
            <p:nvPr/>
          </p:nvSpPr>
          <p:spPr bwMode="auto">
            <a:xfrm>
              <a:off x="4691" y="2005"/>
              <a:ext cx="151" cy="16"/>
            </a:xfrm>
            <a:custGeom>
              <a:avLst/>
              <a:gdLst>
                <a:gd name="T0" fmla="*/ 0 w 456"/>
                <a:gd name="T1" fmla="*/ 0 h 48"/>
                <a:gd name="T2" fmla="*/ 2 w 456"/>
                <a:gd name="T3" fmla="*/ 1 h 48"/>
                <a:gd name="T4" fmla="*/ 5 w 456"/>
                <a:gd name="T5" fmla="*/ 2 h 48"/>
                <a:gd name="T6" fmla="*/ 8 w 456"/>
                <a:gd name="T7" fmla="*/ 2 h 48"/>
                <a:gd name="T8" fmla="*/ 12 w 456"/>
                <a:gd name="T9" fmla="*/ 2 h 48"/>
                <a:gd name="T10" fmla="*/ 15 w 456"/>
                <a:gd name="T11" fmla="*/ 1 h 48"/>
                <a:gd name="T12" fmla="*/ 17 w 456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56"/>
                <a:gd name="T22" fmla="*/ 0 h 48"/>
                <a:gd name="T23" fmla="*/ 456 w 456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56" h="48">
                  <a:moveTo>
                    <a:pt x="0" y="0"/>
                  </a:moveTo>
                  <a:cubicBezTo>
                    <a:pt x="13" y="5"/>
                    <a:pt x="27" y="11"/>
                    <a:pt x="48" y="18"/>
                  </a:cubicBezTo>
                  <a:cubicBezTo>
                    <a:pt x="69" y="25"/>
                    <a:pt x="97" y="37"/>
                    <a:pt x="126" y="42"/>
                  </a:cubicBezTo>
                  <a:cubicBezTo>
                    <a:pt x="155" y="47"/>
                    <a:pt x="187" y="48"/>
                    <a:pt x="222" y="48"/>
                  </a:cubicBezTo>
                  <a:cubicBezTo>
                    <a:pt x="257" y="48"/>
                    <a:pt x="304" y="46"/>
                    <a:pt x="336" y="42"/>
                  </a:cubicBezTo>
                  <a:cubicBezTo>
                    <a:pt x="368" y="38"/>
                    <a:pt x="394" y="31"/>
                    <a:pt x="414" y="24"/>
                  </a:cubicBezTo>
                  <a:cubicBezTo>
                    <a:pt x="434" y="17"/>
                    <a:pt x="445" y="7"/>
                    <a:pt x="456" y="0"/>
                  </a:cubicBezTo>
                </a:path>
              </a:pathLst>
            </a:cu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34" name="AutoShape 171"/>
            <p:cNvSpPr>
              <a:spLocks noChangeArrowheads="1"/>
            </p:cNvSpPr>
            <p:nvPr/>
          </p:nvSpPr>
          <p:spPr bwMode="auto">
            <a:xfrm>
              <a:off x="4809" y="1872"/>
              <a:ext cx="17" cy="9"/>
            </a:xfrm>
            <a:prstGeom prst="flowChartMagneticDisk">
              <a:avLst/>
            </a:prstGeom>
            <a:gradFill rotWithShape="1">
              <a:gsLst>
                <a:gs pos="0">
                  <a:srgbClr val="3399FF"/>
                </a:gs>
                <a:gs pos="50000">
                  <a:srgbClr val="FFFFFF"/>
                </a:gs>
                <a:gs pos="100000">
                  <a:srgbClr val="3399FF"/>
                </a:gs>
              </a:gsLst>
              <a:lin ang="0" scaled="1"/>
            </a:gra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436" name="AutoShape 172"/>
          <p:cNvSpPr>
            <a:spLocks noChangeArrowheads="1"/>
          </p:cNvSpPr>
          <p:nvPr/>
        </p:nvSpPr>
        <p:spPr bwMode="auto">
          <a:xfrm>
            <a:off x="4832350" y="3092450"/>
            <a:ext cx="312738" cy="334963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37" name="AutoShape 173"/>
          <p:cNvSpPr>
            <a:spLocks noChangeArrowheads="1"/>
          </p:cNvSpPr>
          <p:nvPr/>
        </p:nvSpPr>
        <p:spPr bwMode="auto">
          <a:xfrm>
            <a:off x="3903663" y="2366963"/>
            <a:ext cx="300037" cy="423862"/>
          </a:xfrm>
          <a:prstGeom prst="irregularSeal1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44" name="Line 180"/>
          <p:cNvSpPr>
            <a:spLocks noChangeShapeType="1"/>
          </p:cNvSpPr>
          <p:nvPr/>
        </p:nvSpPr>
        <p:spPr bwMode="auto">
          <a:xfrm>
            <a:off x="5245100" y="3203575"/>
            <a:ext cx="2055813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5" name="Line 181"/>
          <p:cNvSpPr>
            <a:spLocks noChangeShapeType="1"/>
          </p:cNvSpPr>
          <p:nvPr/>
        </p:nvSpPr>
        <p:spPr bwMode="auto">
          <a:xfrm>
            <a:off x="5232400" y="3344863"/>
            <a:ext cx="2055813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 type="stealth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7" name="Line 183"/>
          <p:cNvSpPr>
            <a:spLocks noChangeShapeType="1"/>
          </p:cNvSpPr>
          <p:nvPr/>
        </p:nvSpPr>
        <p:spPr bwMode="auto">
          <a:xfrm flipV="1">
            <a:off x="7789863" y="3798888"/>
            <a:ext cx="0" cy="1109662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8" name="Line 184"/>
          <p:cNvSpPr>
            <a:spLocks noChangeShapeType="1"/>
          </p:cNvSpPr>
          <p:nvPr/>
        </p:nvSpPr>
        <p:spPr bwMode="auto">
          <a:xfrm flipH="1">
            <a:off x="5719763" y="5286375"/>
            <a:ext cx="158273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49" name="Line 185"/>
          <p:cNvSpPr>
            <a:spLocks noChangeShapeType="1"/>
          </p:cNvSpPr>
          <p:nvPr/>
        </p:nvSpPr>
        <p:spPr bwMode="auto">
          <a:xfrm flipV="1">
            <a:off x="5272088" y="4335463"/>
            <a:ext cx="663575" cy="46355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0" name="Line 186"/>
          <p:cNvSpPr>
            <a:spLocks noChangeShapeType="1"/>
          </p:cNvSpPr>
          <p:nvPr/>
        </p:nvSpPr>
        <p:spPr bwMode="auto">
          <a:xfrm flipH="1" flipV="1">
            <a:off x="5018088" y="3475038"/>
            <a:ext cx="944562" cy="638175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2" name="Line 188"/>
          <p:cNvSpPr>
            <a:spLocks noChangeShapeType="1"/>
          </p:cNvSpPr>
          <p:nvPr/>
        </p:nvSpPr>
        <p:spPr bwMode="auto">
          <a:xfrm rot="21511512" flipH="1">
            <a:off x="5389563" y="4475163"/>
            <a:ext cx="587375" cy="3905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67" name="Text Box 191"/>
          <p:cNvSpPr txBox="1">
            <a:spLocks noChangeArrowheads="1"/>
          </p:cNvSpPr>
          <p:nvPr/>
        </p:nvSpPr>
        <p:spPr bwMode="auto">
          <a:xfrm>
            <a:off x="3643313" y="1935163"/>
            <a:ext cx="18367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molecule nutrienti (Glucosio &amp; co.)</a:t>
            </a:r>
            <a:endParaRPr lang="it-IT"/>
          </a:p>
        </p:txBody>
      </p:sp>
      <p:sp>
        <p:nvSpPr>
          <p:cNvPr id="11457" name="Text Box 193"/>
          <p:cNvSpPr txBox="1">
            <a:spLocks noChangeArrowheads="1"/>
          </p:cNvSpPr>
          <p:nvPr/>
        </p:nvSpPr>
        <p:spPr bwMode="auto">
          <a:xfrm>
            <a:off x="7245350" y="5357813"/>
            <a:ext cx="7302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 dirty="0">
                <a:solidFill>
                  <a:srgbClr val="000099"/>
                </a:solidFill>
                <a:latin typeface="Arial" charset="0"/>
              </a:rPr>
              <a:t>energia </a:t>
            </a:r>
          </a:p>
          <a:p>
            <a:r>
              <a:rPr lang="it-IT" sz="1200" b="1" dirty="0">
                <a:solidFill>
                  <a:srgbClr val="000099"/>
                </a:solidFill>
                <a:latin typeface="Arial" charset="0"/>
              </a:rPr>
              <a:t>(ATP)</a:t>
            </a:r>
            <a:endParaRPr lang="it-IT" sz="1200" b="1" dirty="0">
              <a:solidFill>
                <a:srgbClr val="000099"/>
              </a:solidFill>
            </a:endParaRPr>
          </a:p>
        </p:txBody>
      </p:sp>
      <p:sp>
        <p:nvSpPr>
          <p:cNvPr id="11458" name="Text Box 194"/>
          <p:cNvSpPr txBox="1">
            <a:spLocks noChangeArrowheads="1"/>
          </p:cNvSpPr>
          <p:nvPr/>
        </p:nvSpPr>
        <p:spPr bwMode="auto">
          <a:xfrm>
            <a:off x="7091363" y="2716213"/>
            <a:ext cx="13287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molecole riserva</a:t>
            </a:r>
          </a:p>
          <a:p>
            <a:endParaRPr lang="it-IT" sz="1200">
              <a:solidFill>
                <a:srgbClr val="000099"/>
              </a:solidFill>
            </a:endParaRPr>
          </a:p>
        </p:txBody>
      </p:sp>
      <p:sp>
        <p:nvSpPr>
          <p:cNvPr id="11462" name="Text Box 198"/>
          <p:cNvSpPr txBox="1">
            <a:spLocks noChangeArrowheads="1"/>
          </p:cNvSpPr>
          <p:nvPr/>
        </p:nvSpPr>
        <p:spPr bwMode="auto">
          <a:xfrm>
            <a:off x="6407150" y="3814763"/>
            <a:ext cx="107473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(piruvato,</a:t>
            </a:r>
          </a:p>
          <a:p>
            <a:r>
              <a:rPr lang="it-IT" sz="1400" b="1" dirty="0" err="1">
                <a:solidFill>
                  <a:srgbClr val="FF0000"/>
                </a:solidFill>
                <a:latin typeface="Arial" charset="0"/>
              </a:rPr>
              <a:t>Ac-CoA</a:t>
            </a:r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)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2071" name="Text Box 199"/>
          <p:cNvSpPr txBox="1">
            <a:spLocks noChangeArrowheads="1"/>
          </p:cNvSpPr>
          <p:nvPr/>
        </p:nvSpPr>
        <p:spPr bwMode="auto">
          <a:xfrm>
            <a:off x="4610100" y="2530475"/>
            <a:ext cx="981075" cy="1746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trasportatore</a:t>
            </a:r>
          </a:p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    GLUT</a:t>
            </a:r>
            <a:endParaRPr lang="it-IT"/>
          </a:p>
        </p:txBody>
      </p:sp>
      <p:grpSp>
        <p:nvGrpSpPr>
          <p:cNvPr id="3" name="Group 226"/>
          <p:cNvGrpSpPr>
            <a:grpSpLocks/>
          </p:cNvGrpSpPr>
          <p:nvPr/>
        </p:nvGrpSpPr>
        <p:grpSpPr bwMode="auto">
          <a:xfrm>
            <a:off x="5564188" y="1308100"/>
            <a:ext cx="2082800" cy="2441575"/>
            <a:chOff x="3505" y="640"/>
            <a:chExt cx="1312" cy="1538"/>
          </a:xfrm>
        </p:grpSpPr>
        <p:sp>
          <p:nvSpPr>
            <p:cNvPr id="2100" name="Freeform 195"/>
            <p:cNvSpPr>
              <a:spLocks/>
            </p:cNvSpPr>
            <p:nvPr/>
          </p:nvSpPr>
          <p:spPr bwMode="auto">
            <a:xfrm>
              <a:off x="3505" y="1100"/>
              <a:ext cx="367" cy="1078"/>
            </a:xfrm>
            <a:custGeom>
              <a:avLst/>
              <a:gdLst>
                <a:gd name="T0" fmla="*/ 57 w 920"/>
                <a:gd name="T1" fmla="*/ 0 h 3048"/>
                <a:gd name="T2" fmla="*/ 57 w 920"/>
                <a:gd name="T3" fmla="*/ 38 h 3048"/>
                <a:gd name="T4" fmla="*/ 49 w 920"/>
                <a:gd name="T5" fmla="*/ 72 h 3048"/>
                <a:gd name="T6" fmla="*/ 18 w 920"/>
                <a:gd name="T7" fmla="*/ 117 h 3048"/>
                <a:gd name="T8" fmla="*/ 0 w 920"/>
                <a:gd name="T9" fmla="*/ 135 h 30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0"/>
                <a:gd name="T16" fmla="*/ 0 h 3048"/>
                <a:gd name="T17" fmla="*/ 920 w 920"/>
                <a:gd name="T18" fmla="*/ 3048 h 30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0" h="3048">
                  <a:moveTo>
                    <a:pt x="900" y="0"/>
                  </a:moveTo>
                  <a:cubicBezTo>
                    <a:pt x="910" y="296"/>
                    <a:pt x="920" y="592"/>
                    <a:pt x="900" y="864"/>
                  </a:cubicBezTo>
                  <a:cubicBezTo>
                    <a:pt x="880" y="1136"/>
                    <a:pt x="882" y="1336"/>
                    <a:pt x="780" y="1632"/>
                  </a:cubicBezTo>
                  <a:cubicBezTo>
                    <a:pt x="678" y="1928"/>
                    <a:pt x="418" y="2404"/>
                    <a:pt x="288" y="2640"/>
                  </a:cubicBezTo>
                  <a:cubicBezTo>
                    <a:pt x="158" y="2876"/>
                    <a:pt x="48" y="2980"/>
                    <a:pt x="0" y="3048"/>
                  </a:cubicBez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ysDot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01" name="Freeform 196"/>
            <p:cNvSpPr>
              <a:spLocks/>
            </p:cNvSpPr>
            <p:nvPr/>
          </p:nvSpPr>
          <p:spPr bwMode="auto">
            <a:xfrm>
              <a:off x="3862" y="1116"/>
              <a:ext cx="92" cy="767"/>
            </a:xfrm>
            <a:custGeom>
              <a:avLst/>
              <a:gdLst>
                <a:gd name="T0" fmla="*/ 1 w 920"/>
                <a:gd name="T1" fmla="*/ 0 h 3048"/>
                <a:gd name="T2" fmla="*/ 1 w 920"/>
                <a:gd name="T3" fmla="*/ 14 h 3048"/>
                <a:gd name="T4" fmla="*/ 1 w 920"/>
                <a:gd name="T5" fmla="*/ 26 h 3048"/>
                <a:gd name="T6" fmla="*/ 0 w 920"/>
                <a:gd name="T7" fmla="*/ 42 h 3048"/>
                <a:gd name="T8" fmla="*/ 0 w 920"/>
                <a:gd name="T9" fmla="*/ 49 h 30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20"/>
                <a:gd name="T16" fmla="*/ 0 h 3048"/>
                <a:gd name="T17" fmla="*/ 920 w 920"/>
                <a:gd name="T18" fmla="*/ 3048 h 30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20" h="3048">
                  <a:moveTo>
                    <a:pt x="900" y="0"/>
                  </a:moveTo>
                  <a:cubicBezTo>
                    <a:pt x="910" y="296"/>
                    <a:pt x="920" y="592"/>
                    <a:pt x="900" y="864"/>
                  </a:cubicBezTo>
                  <a:cubicBezTo>
                    <a:pt x="880" y="1136"/>
                    <a:pt x="882" y="1336"/>
                    <a:pt x="780" y="1632"/>
                  </a:cubicBezTo>
                  <a:cubicBezTo>
                    <a:pt x="678" y="1928"/>
                    <a:pt x="418" y="2404"/>
                    <a:pt x="288" y="2640"/>
                  </a:cubicBezTo>
                  <a:cubicBezTo>
                    <a:pt x="158" y="2876"/>
                    <a:pt x="48" y="2980"/>
                    <a:pt x="0" y="3048"/>
                  </a:cubicBez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ysDot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102" name="Text Box 201"/>
            <p:cNvSpPr txBox="1">
              <a:spLocks noChangeArrowheads="1"/>
            </p:cNvSpPr>
            <p:nvPr/>
          </p:nvSpPr>
          <p:spPr bwMode="auto">
            <a:xfrm>
              <a:off x="3942" y="1263"/>
              <a:ext cx="75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it-IT" sz="1200" b="1">
                  <a:solidFill>
                    <a:srgbClr val="000099"/>
                  </a:solidFill>
                  <a:latin typeface="Arial" charset="0"/>
                </a:rPr>
                <a:t>trasduzione del segnale</a:t>
              </a:r>
              <a:endParaRPr lang="it-IT" sz="1200">
                <a:solidFill>
                  <a:srgbClr val="000099"/>
                </a:solidFill>
              </a:endParaRPr>
            </a:p>
          </p:txBody>
        </p:sp>
        <p:grpSp>
          <p:nvGrpSpPr>
            <p:cNvPr id="2103" name="Group 225"/>
            <p:cNvGrpSpPr>
              <a:grpSpLocks/>
            </p:cNvGrpSpPr>
            <p:nvPr/>
          </p:nvGrpSpPr>
          <p:grpSpPr bwMode="auto">
            <a:xfrm>
              <a:off x="3861" y="640"/>
              <a:ext cx="956" cy="437"/>
              <a:chOff x="3861" y="640"/>
              <a:chExt cx="956" cy="437"/>
            </a:xfrm>
          </p:grpSpPr>
          <p:grpSp>
            <p:nvGrpSpPr>
              <p:cNvPr id="2104" name="Group 142"/>
              <p:cNvGrpSpPr>
                <a:grpSpLocks/>
              </p:cNvGrpSpPr>
              <p:nvPr/>
            </p:nvGrpSpPr>
            <p:grpSpPr bwMode="auto">
              <a:xfrm>
                <a:off x="3884" y="830"/>
                <a:ext cx="76" cy="166"/>
                <a:chOff x="3696" y="5776"/>
                <a:chExt cx="208" cy="1264"/>
              </a:xfrm>
            </p:grpSpPr>
            <p:sp>
              <p:nvSpPr>
                <p:cNvPr id="2109" name="AutoShape 143"/>
                <p:cNvSpPr>
                  <a:spLocks noChangeArrowheads="1"/>
                </p:cNvSpPr>
                <p:nvPr/>
              </p:nvSpPr>
              <p:spPr bwMode="auto">
                <a:xfrm>
                  <a:off x="3696" y="641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0" name="AutoShape 144"/>
                <p:cNvSpPr>
                  <a:spLocks noChangeArrowheads="1"/>
                </p:cNvSpPr>
                <p:nvPr/>
              </p:nvSpPr>
              <p:spPr bwMode="auto">
                <a:xfrm>
                  <a:off x="3696" y="657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1" name="AutoShape 145"/>
                <p:cNvSpPr>
                  <a:spLocks noChangeArrowheads="1"/>
                </p:cNvSpPr>
                <p:nvPr/>
              </p:nvSpPr>
              <p:spPr bwMode="auto">
                <a:xfrm>
                  <a:off x="3696" y="673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2" name="AutoShape 146"/>
                <p:cNvSpPr>
                  <a:spLocks noChangeArrowheads="1"/>
                </p:cNvSpPr>
                <p:nvPr/>
              </p:nvSpPr>
              <p:spPr bwMode="auto">
                <a:xfrm>
                  <a:off x="3696" y="689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3" name="AutoShape 147"/>
                <p:cNvSpPr>
                  <a:spLocks noChangeArrowheads="1"/>
                </p:cNvSpPr>
                <p:nvPr/>
              </p:nvSpPr>
              <p:spPr bwMode="auto">
                <a:xfrm>
                  <a:off x="3696" y="577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4" name="AutoShape 148"/>
                <p:cNvSpPr>
                  <a:spLocks noChangeArrowheads="1"/>
                </p:cNvSpPr>
                <p:nvPr/>
              </p:nvSpPr>
              <p:spPr bwMode="auto">
                <a:xfrm>
                  <a:off x="3696" y="593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5" name="AutoShape 149"/>
                <p:cNvSpPr>
                  <a:spLocks noChangeArrowheads="1"/>
                </p:cNvSpPr>
                <p:nvPr/>
              </p:nvSpPr>
              <p:spPr bwMode="auto">
                <a:xfrm>
                  <a:off x="3696" y="609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16" name="AutoShape 150"/>
                <p:cNvSpPr>
                  <a:spLocks noChangeArrowheads="1"/>
                </p:cNvSpPr>
                <p:nvPr/>
              </p:nvSpPr>
              <p:spPr bwMode="auto">
                <a:xfrm>
                  <a:off x="3696" y="6256"/>
                  <a:ext cx="208" cy="144"/>
                </a:xfrm>
                <a:prstGeom prst="wave">
                  <a:avLst>
                    <a:gd name="adj1" fmla="val 13005"/>
                    <a:gd name="adj2" fmla="val 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2105" name="Oval 151"/>
              <p:cNvSpPr>
                <a:spLocks noChangeArrowheads="1"/>
              </p:cNvSpPr>
              <p:nvPr/>
            </p:nvSpPr>
            <p:spPr bwMode="auto">
              <a:xfrm>
                <a:off x="3872" y="989"/>
                <a:ext cx="97" cy="8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06" name="AutoShape 152"/>
              <p:cNvSpPr>
                <a:spLocks noChangeArrowheads="1"/>
              </p:cNvSpPr>
              <p:nvPr/>
            </p:nvSpPr>
            <p:spPr bwMode="auto">
              <a:xfrm rot="10692698">
                <a:off x="3861" y="699"/>
                <a:ext cx="127" cy="1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70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107" name="Text Box 200"/>
              <p:cNvSpPr txBox="1">
                <a:spLocks noChangeArrowheads="1"/>
              </p:cNvSpPr>
              <p:nvPr/>
            </p:nvSpPr>
            <p:spPr bwMode="auto">
              <a:xfrm>
                <a:off x="4063" y="719"/>
                <a:ext cx="754" cy="2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solidFill>
                      <a:srgbClr val="000099"/>
                    </a:solidFill>
                    <a:latin typeface="Arial" charset="0"/>
                  </a:rPr>
                  <a:t>recettore</a:t>
                </a:r>
              </a:p>
              <a:p>
                <a:endParaRPr lang="it-IT" sz="1200"/>
              </a:p>
            </p:txBody>
          </p:sp>
          <p:sp>
            <p:nvSpPr>
              <p:cNvPr id="2108" name="Oval 204"/>
              <p:cNvSpPr>
                <a:spLocks noChangeArrowheads="1"/>
              </p:cNvSpPr>
              <p:nvPr/>
            </p:nvSpPr>
            <p:spPr bwMode="auto">
              <a:xfrm>
                <a:off x="3864" y="640"/>
                <a:ext cx="128" cy="12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33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pPr algn="ctr"/>
                <a:r>
                  <a:rPr lang="it-IT" sz="1400" b="1">
                    <a:latin typeface="Arial" charset="0"/>
                  </a:rPr>
                  <a:t>H</a:t>
                </a:r>
              </a:p>
            </p:txBody>
          </p:sp>
        </p:grpSp>
      </p:grpSp>
      <p:grpSp>
        <p:nvGrpSpPr>
          <p:cNvPr id="6" name="Group 223"/>
          <p:cNvGrpSpPr>
            <a:grpSpLocks/>
          </p:cNvGrpSpPr>
          <p:nvPr/>
        </p:nvGrpSpPr>
        <p:grpSpPr bwMode="auto">
          <a:xfrm>
            <a:off x="4276725" y="4456113"/>
            <a:ext cx="2233613" cy="1808162"/>
            <a:chOff x="2494" y="2623"/>
            <a:chExt cx="1407" cy="1139"/>
          </a:xfrm>
        </p:grpSpPr>
        <p:sp>
          <p:nvSpPr>
            <p:cNvPr id="2087" name="Oval 174"/>
            <p:cNvSpPr>
              <a:spLocks noChangeArrowheads="1"/>
            </p:cNvSpPr>
            <p:nvPr/>
          </p:nvSpPr>
          <p:spPr bwMode="auto">
            <a:xfrm>
              <a:off x="2494" y="2631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439" name="AutoShape 175"/>
            <p:cNvSpPr>
              <a:spLocks noChangeArrowheads="1"/>
            </p:cNvSpPr>
            <p:nvPr/>
          </p:nvSpPr>
          <p:spPr bwMode="auto">
            <a:xfrm>
              <a:off x="2705" y="3119"/>
              <a:ext cx="367" cy="291"/>
            </a:xfrm>
            <a:prstGeom prst="star5">
              <a:avLst/>
            </a:prstGeom>
            <a:gradFill rotWithShape="0">
              <a:gsLst>
                <a:gs pos="0">
                  <a:srgbClr val="C0C0C0"/>
                </a:gs>
                <a:gs pos="50000">
                  <a:srgbClr val="C0C0C0">
                    <a:gamma/>
                    <a:shade val="46275"/>
                    <a:invGamma/>
                  </a:srgbClr>
                </a:gs>
                <a:gs pos="100000">
                  <a:srgbClr val="C0C0C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89" name="AutoShape 176"/>
            <p:cNvSpPr>
              <a:spLocks noChangeArrowheads="1"/>
            </p:cNvSpPr>
            <p:nvPr/>
          </p:nvSpPr>
          <p:spPr bwMode="auto">
            <a:xfrm>
              <a:off x="3079" y="2930"/>
              <a:ext cx="253" cy="228"/>
            </a:xfrm>
            <a:prstGeom prst="cube">
              <a:avLst>
                <a:gd name="adj" fmla="val 25000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0" name="AutoShape 178"/>
            <p:cNvSpPr>
              <a:spLocks noChangeArrowheads="1"/>
            </p:cNvSpPr>
            <p:nvPr/>
          </p:nvSpPr>
          <p:spPr bwMode="auto">
            <a:xfrm>
              <a:off x="2783" y="2623"/>
              <a:ext cx="163" cy="184"/>
            </a:xfrm>
            <a:prstGeom prst="can">
              <a:avLst>
                <a:gd name="adj" fmla="val 28221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1" name="Text Box 192"/>
            <p:cNvSpPr txBox="1">
              <a:spLocks noChangeArrowheads="1"/>
            </p:cNvSpPr>
            <p:nvPr/>
          </p:nvSpPr>
          <p:spPr bwMode="auto">
            <a:xfrm>
              <a:off x="3074" y="3308"/>
              <a:ext cx="827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it-IT" sz="1200" b="1">
                  <a:solidFill>
                    <a:srgbClr val="000099"/>
                  </a:solidFill>
                  <a:latin typeface="Arial" charset="0"/>
                </a:rPr>
                <a:t>precursori biosintetici e</a:t>
              </a:r>
            </a:p>
            <a:p>
              <a:r>
                <a:rPr lang="it-IT" sz="1200" b="1">
                  <a:solidFill>
                    <a:srgbClr val="000099"/>
                  </a:solidFill>
                  <a:latin typeface="Arial" charset="0"/>
                </a:rPr>
                <a:t>macromolecole</a:t>
              </a:r>
            </a:p>
            <a:p>
              <a:endParaRPr lang="it-IT"/>
            </a:p>
          </p:txBody>
        </p:sp>
        <p:sp>
          <p:nvSpPr>
            <p:cNvPr id="2092" name="Oval 209"/>
            <p:cNvSpPr>
              <a:spLocks noChangeArrowheads="1"/>
            </p:cNvSpPr>
            <p:nvPr/>
          </p:nvSpPr>
          <p:spPr bwMode="auto">
            <a:xfrm>
              <a:off x="2574" y="2679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3" name="Oval 210"/>
            <p:cNvSpPr>
              <a:spLocks noChangeArrowheads="1"/>
            </p:cNvSpPr>
            <p:nvPr/>
          </p:nvSpPr>
          <p:spPr bwMode="auto">
            <a:xfrm>
              <a:off x="2614" y="2743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4" name="Oval 211"/>
            <p:cNvSpPr>
              <a:spLocks noChangeArrowheads="1"/>
            </p:cNvSpPr>
            <p:nvPr/>
          </p:nvSpPr>
          <p:spPr bwMode="auto">
            <a:xfrm>
              <a:off x="2606" y="2823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5" name="Oval 212"/>
            <p:cNvSpPr>
              <a:spLocks noChangeArrowheads="1"/>
            </p:cNvSpPr>
            <p:nvPr/>
          </p:nvSpPr>
          <p:spPr bwMode="auto">
            <a:xfrm>
              <a:off x="2614" y="2895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6" name="Oval 213"/>
            <p:cNvSpPr>
              <a:spLocks noChangeArrowheads="1"/>
            </p:cNvSpPr>
            <p:nvPr/>
          </p:nvSpPr>
          <p:spPr bwMode="auto">
            <a:xfrm>
              <a:off x="2646" y="2951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7" name="Oval 214"/>
            <p:cNvSpPr>
              <a:spLocks noChangeArrowheads="1"/>
            </p:cNvSpPr>
            <p:nvPr/>
          </p:nvSpPr>
          <p:spPr bwMode="auto">
            <a:xfrm>
              <a:off x="2630" y="3023"/>
              <a:ext cx="108" cy="92"/>
            </a:xfrm>
            <a:prstGeom prst="ellipse">
              <a:avLst/>
            </a:pr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8" name="AutoShape 215"/>
            <p:cNvSpPr>
              <a:spLocks noChangeArrowheads="1"/>
            </p:cNvSpPr>
            <p:nvPr/>
          </p:nvSpPr>
          <p:spPr bwMode="auto">
            <a:xfrm>
              <a:off x="2943" y="2623"/>
              <a:ext cx="163" cy="184"/>
            </a:xfrm>
            <a:prstGeom prst="can">
              <a:avLst>
                <a:gd name="adj" fmla="val 28221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9" name="AutoShape 216"/>
            <p:cNvSpPr>
              <a:spLocks noChangeArrowheads="1"/>
            </p:cNvSpPr>
            <p:nvPr/>
          </p:nvSpPr>
          <p:spPr bwMode="auto">
            <a:xfrm>
              <a:off x="2863" y="2671"/>
              <a:ext cx="163" cy="184"/>
            </a:xfrm>
            <a:prstGeom prst="can">
              <a:avLst>
                <a:gd name="adj" fmla="val 28221"/>
              </a:avLst>
            </a:prstGeom>
            <a:gradFill rotWithShape="0">
              <a:gsLst>
                <a:gs pos="0">
                  <a:srgbClr val="C0C0C0"/>
                </a:gs>
                <a:gs pos="50000">
                  <a:srgbClr val="595959"/>
                </a:gs>
                <a:gs pos="100000">
                  <a:srgbClr val="C0C0C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443" name="AutoShape 179"/>
          <p:cNvSpPr>
            <a:spLocks noChangeArrowheads="1"/>
          </p:cNvSpPr>
          <p:nvPr/>
        </p:nvSpPr>
        <p:spPr bwMode="auto">
          <a:xfrm>
            <a:off x="7366000" y="5062538"/>
            <a:ext cx="695325" cy="409575"/>
          </a:xfrm>
          <a:prstGeom prst="lightningBolt">
            <a:avLst/>
          </a:prstGeom>
          <a:gradFill rotWithShape="0">
            <a:gsLst>
              <a:gs pos="0">
                <a:srgbClr val="FF3300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46" name="AutoShape 182"/>
          <p:cNvSpPr>
            <a:spLocks noChangeArrowheads="1"/>
          </p:cNvSpPr>
          <p:nvPr/>
        </p:nvSpPr>
        <p:spPr bwMode="auto">
          <a:xfrm>
            <a:off x="5994400" y="4030663"/>
            <a:ext cx="434975" cy="422275"/>
          </a:xfrm>
          <a:prstGeom prst="flowChartSummingJunction">
            <a:avLst/>
          </a:prstGeom>
          <a:solidFill>
            <a:srgbClr val="FF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451" name="Line 187"/>
          <p:cNvSpPr>
            <a:spLocks noChangeShapeType="1"/>
          </p:cNvSpPr>
          <p:nvPr/>
        </p:nvSpPr>
        <p:spPr bwMode="auto">
          <a:xfrm>
            <a:off x="5140325" y="3390900"/>
            <a:ext cx="923925" cy="631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7" name="Group 221"/>
          <p:cNvGrpSpPr>
            <a:grpSpLocks/>
          </p:cNvGrpSpPr>
          <p:nvPr/>
        </p:nvGrpSpPr>
        <p:grpSpPr bwMode="auto">
          <a:xfrm>
            <a:off x="5626104" y="3489330"/>
            <a:ext cx="1428752" cy="347663"/>
            <a:chOff x="3544" y="2014"/>
            <a:chExt cx="900" cy="219"/>
          </a:xfrm>
        </p:grpSpPr>
        <p:sp>
          <p:nvSpPr>
            <p:cNvPr id="2085" name="Rectangle 207"/>
            <p:cNvSpPr>
              <a:spLocks noChangeArrowheads="1"/>
            </p:cNvSpPr>
            <p:nvPr/>
          </p:nvSpPr>
          <p:spPr bwMode="auto">
            <a:xfrm>
              <a:off x="3731" y="2059"/>
              <a:ext cx="71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200" b="1" dirty="0">
                  <a:solidFill>
                    <a:srgbClr val="000099"/>
                  </a:solidFill>
                  <a:latin typeface="Arial" charset="0"/>
                </a:rPr>
                <a:t>NADH (</a:t>
              </a:r>
              <a:r>
                <a:rPr lang="it-IT" sz="1000" b="1" dirty="0">
                  <a:solidFill>
                    <a:srgbClr val="000099"/>
                  </a:solidFill>
                  <a:latin typeface="Arial" charset="0"/>
                </a:rPr>
                <a:t>+ ATP)</a:t>
              </a:r>
            </a:p>
          </p:txBody>
        </p:sp>
        <p:sp>
          <p:nvSpPr>
            <p:cNvPr id="2086" name="Rectangle 217"/>
            <p:cNvSpPr>
              <a:spLocks noChangeArrowheads="1"/>
            </p:cNvSpPr>
            <p:nvPr/>
          </p:nvSpPr>
          <p:spPr bwMode="auto">
            <a:xfrm>
              <a:off x="3544" y="2014"/>
              <a:ext cx="2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600" b="1">
                  <a:latin typeface="Arial" charset="0"/>
                </a:rPr>
                <a:t>(1)</a:t>
              </a:r>
            </a:p>
          </p:txBody>
        </p:sp>
      </p:grpSp>
      <p:grpSp>
        <p:nvGrpSpPr>
          <p:cNvPr id="8" name="Group 222"/>
          <p:cNvGrpSpPr>
            <a:grpSpLocks/>
          </p:cNvGrpSpPr>
          <p:nvPr/>
        </p:nvGrpSpPr>
        <p:grpSpPr bwMode="auto">
          <a:xfrm>
            <a:off x="6329363" y="4302127"/>
            <a:ext cx="911225" cy="928688"/>
            <a:chOff x="3987" y="2526"/>
            <a:chExt cx="574" cy="585"/>
          </a:xfrm>
        </p:grpSpPr>
        <p:sp>
          <p:nvSpPr>
            <p:cNvPr id="2082" name="Line 189"/>
            <p:cNvSpPr>
              <a:spLocks noChangeShapeType="1"/>
            </p:cNvSpPr>
            <p:nvPr/>
          </p:nvSpPr>
          <p:spPr bwMode="auto">
            <a:xfrm>
              <a:off x="4058" y="2551"/>
              <a:ext cx="493" cy="3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83" name="Rectangle 208"/>
            <p:cNvSpPr>
              <a:spLocks noChangeArrowheads="1"/>
            </p:cNvSpPr>
            <p:nvPr/>
          </p:nvSpPr>
          <p:spPr bwMode="auto">
            <a:xfrm>
              <a:off x="3987" y="2723"/>
              <a:ext cx="40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200" b="1" dirty="0">
                  <a:solidFill>
                    <a:srgbClr val="000099"/>
                  </a:solidFill>
                  <a:latin typeface="Arial" charset="0"/>
                </a:rPr>
                <a:t>NADH</a:t>
              </a:r>
            </a:p>
            <a:p>
              <a:r>
                <a:rPr lang="it-IT" sz="1000" b="1" dirty="0">
                  <a:solidFill>
                    <a:srgbClr val="000099"/>
                  </a:solidFill>
                  <a:latin typeface="Arial" charset="0"/>
                </a:rPr>
                <a:t>(+ ATP)</a:t>
              </a:r>
            </a:p>
            <a:p>
              <a:endParaRPr lang="it-IT" sz="1200" b="1" dirty="0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2084" name="Rectangle 219"/>
            <p:cNvSpPr>
              <a:spLocks noChangeArrowheads="1"/>
            </p:cNvSpPr>
            <p:nvPr/>
          </p:nvSpPr>
          <p:spPr bwMode="auto">
            <a:xfrm>
              <a:off x="4288" y="2526"/>
              <a:ext cx="2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it-IT" sz="1600" b="1">
                  <a:latin typeface="Arial" charset="0"/>
                </a:rPr>
                <a:t>(2)</a:t>
              </a:r>
            </a:p>
          </p:txBody>
        </p:sp>
      </p:grpSp>
      <p:sp>
        <p:nvSpPr>
          <p:cNvPr id="11488" name="AutoShape 224"/>
          <p:cNvSpPr>
            <a:spLocks noChangeArrowheads="1"/>
          </p:cNvSpPr>
          <p:nvPr/>
        </p:nvSpPr>
        <p:spPr bwMode="auto">
          <a:xfrm rot="-8645476">
            <a:off x="4333875" y="2841625"/>
            <a:ext cx="315913" cy="114300"/>
          </a:xfrm>
          <a:prstGeom prst="notchedRightArrow">
            <a:avLst>
              <a:gd name="adj1" fmla="val 50000"/>
              <a:gd name="adj2" fmla="val 69097"/>
            </a:avLst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Text Box 200"/>
          <p:cNvSpPr txBox="1">
            <a:spLocks noChangeArrowheads="1"/>
          </p:cNvSpPr>
          <p:nvPr/>
        </p:nvSpPr>
        <p:spPr bwMode="auto">
          <a:xfrm>
            <a:off x="4468813" y="3021013"/>
            <a:ext cx="11969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solidFill>
                  <a:srgbClr val="000099"/>
                </a:solidFill>
                <a:latin typeface="Arial" charset="0"/>
              </a:rPr>
              <a:t>(fegato)</a:t>
            </a:r>
          </a:p>
          <a:p>
            <a:endParaRPr lang="it-IT" sz="1200"/>
          </a:p>
        </p:txBody>
      </p:sp>
      <p:sp>
        <p:nvSpPr>
          <p:cNvPr id="86" name="Text Box 198"/>
          <p:cNvSpPr txBox="1">
            <a:spLocks noChangeArrowheads="1"/>
          </p:cNvSpPr>
          <p:nvPr/>
        </p:nvSpPr>
        <p:spPr bwMode="auto">
          <a:xfrm>
            <a:off x="7143750" y="4805363"/>
            <a:ext cx="5778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CO</a:t>
            </a:r>
            <a:r>
              <a:rPr lang="it-IT" sz="1400" b="1" baseline="-25000" dirty="0">
                <a:solidFill>
                  <a:srgbClr val="FF0000"/>
                </a:solidFill>
                <a:latin typeface="Arial" charset="0"/>
              </a:rPr>
              <a:t>2</a:t>
            </a:r>
            <a:endParaRPr lang="it-IT" sz="1400" b="1" baseline="-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11417" grpId="0" animBg="1"/>
      <p:bldP spid="11436" grpId="0" animBg="1"/>
      <p:bldP spid="11436" grpId="1" animBg="1"/>
      <p:bldP spid="11436" grpId="2" animBg="1"/>
      <p:bldP spid="11437" grpId="0" animBg="1"/>
      <p:bldP spid="11437" grpId="1" animBg="1"/>
      <p:bldP spid="11444" grpId="0" animBg="1"/>
      <p:bldP spid="11444" grpId="1" animBg="1"/>
      <p:bldP spid="11444" grpId="2" animBg="1"/>
      <p:bldP spid="11445" grpId="0" animBg="1"/>
      <p:bldP spid="11445" grpId="1" animBg="1"/>
      <p:bldP spid="11445" grpId="2" animBg="1"/>
      <p:bldP spid="11447" grpId="0" animBg="1"/>
      <p:bldP spid="11447" grpId="1" animBg="1"/>
      <p:bldP spid="11447" grpId="2" animBg="1"/>
      <p:bldP spid="11448" grpId="0" animBg="1"/>
      <p:bldP spid="11448" grpId="1" animBg="1"/>
      <p:bldP spid="11448" grpId="2" animBg="1"/>
      <p:bldP spid="11449" grpId="0" animBg="1"/>
      <p:bldP spid="11450" grpId="0" animBg="1"/>
      <p:bldP spid="11452" grpId="0" animBg="1"/>
      <p:bldP spid="11452" grpId="1" animBg="1"/>
      <p:bldP spid="11452" grpId="2" animBg="1"/>
      <p:bldP spid="11457" grpId="0"/>
      <p:bldP spid="11457" grpId="1"/>
      <p:bldP spid="11457" grpId="2"/>
      <p:bldP spid="11458" grpId="0"/>
      <p:bldP spid="11458" grpId="1"/>
      <p:bldP spid="11458" grpId="2"/>
      <p:bldP spid="11462" grpId="0"/>
      <p:bldP spid="11443" grpId="0" animBg="1"/>
      <p:bldP spid="11443" grpId="1" animBg="1"/>
      <p:bldP spid="11446" grpId="0" animBg="1"/>
      <p:bldP spid="11451" grpId="0" animBg="1"/>
      <p:bldP spid="11451" grpId="1" animBg="1"/>
      <p:bldP spid="11451" grpId="2" animBg="1"/>
      <p:bldP spid="11451" grpId="3" animBg="1"/>
      <p:bldP spid="11451" grpId="4" animBg="1"/>
      <p:bldP spid="11488" grpId="0" animBg="1"/>
      <p:bldP spid="87" grpId="0"/>
      <p:bldP spid="87" grpId="1"/>
      <p:bldP spid="86" grpId="0"/>
      <p:bldP spid="8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68338" y="147638"/>
            <a:ext cx="78501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954" tIns="54478" rIns="108954" bIns="54478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</a:pPr>
            <a:r>
              <a:rPr lang="it-IT" sz="2000" b="1">
                <a:solidFill>
                  <a:srgbClr val="FF3300"/>
                </a:solidFill>
                <a:latin typeface="Arial" charset="0"/>
              </a:rPr>
              <a:t> </a:t>
            </a:r>
            <a:endParaRPr lang="it-IT" sz="200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75" name="Rectangle 1003"/>
          <p:cNvSpPr>
            <a:spLocks noChangeArrowheads="1"/>
          </p:cNvSpPr>
          <p:nvPr/>
        </p:nvSpPr>
        <p:spPr bwMode="auto">
          <a:xfrm>
            <a:off x="2403475" y="165100"/>
            <a:ext cx="25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it-IT" sz="2000" b="1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3076" name="Rectangle 998"/>
          <p:cNvSpPr>
            <a:spLocks noChangeArrowheads="1"/>
          </p:cNvSpPr>
          <p:nvPr/>
        </p:nvSpPr>
        <p:spPr bwMode="auto">
          <a:xfrm>
            <a:off x="185738" y="1476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</a:pPr>
            <a:r>
              <a:rPr lang="it-IT" sz="2000" b="1">
                <a:solidFill>
                  <a:srgbClr val="FF3300"/>
                </a:solidFill>
                <a:latin typeface="Arial" charset="0"/>
              </a:rPr>
              <a:t>               </a:t>
            </a:r>
          </a:p>
        </p:txBody>
      </p:sp>
      <p:sp>
        <p:nvSpPr>
          <p:cNvPr id="3069" name="Rectangle 1021"/>
          <p:cNvSpPr>
            <a:spLocks noChangeArrowheads="1"/>
          </p:cNvSpPr>
          <p:nvPr/>
        </p:nvSpPr>
        <p:spPr bwMode="auto">
          <a:xfrm>
            <a:off x="174625" y="95250"/>
            <a:ext cx="8747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Vie metaboliche             </a:t>
            </a:r>
            <a:r>
              <a:rPr lang="it-IT" sz="14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http://www.genome.jp/kegg/pathway/map/map01100.html</a:t>
            </a: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3078" name="Text Box 1024"/>
          <p:cNvSpPr txBox="1">
            <a:spLocks noChangeArrowheads="1"/>
          </p:cNvSpPr>
          <p:nvPr/>
        </p:nvSpPr>
        <p:spPr bwMode="auto">
          <a:xfrm>
            <a:off x="225425" y="552450"/>
            <a:ext cx="1530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GB"/>
          </a:p>
        </p:txBody>
      </p:sp>
      <p:sp>
        <p:nvSpPr>
          <p:cNvPr id="3079" name="Text Box 1025"/>
          <p:cNvSpPr txBox="1">
            <a:spLocks noChangeArrowheads="1"/>
          </p:cNvSpPr>
          <p:nvPr/>
        </p:nvSpPr>
        <p:spPr bwMode="auto">
          <a:xfrm>
            <a:off x="238125" y="796925"/>
            <a:ext cx="24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179388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 </a:t>
            </a:r>
          </a:p>
        </p:txBody>
      </p:sp>
      <p:sp>
        <p:nvSpPr>
          <p:cNvPr id="3080" name="Text Box 1026"/>
          <p:cNvSpPr txBox="1">
            <a:spLocks noChangeArrowheads="1"/>
          </p:cNvSpPr>
          <p:nvPr/>
        </p:nvSpPr>
        <p:spPr bwMode="auto">
          <a:xfrm>
            <a:off x="0" y="561975"/>
            <a:ext cx="4054475" cy="6678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6510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1411288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2200275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2989263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3778250" indent="-609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42354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46926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51498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5607050" indent="-609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25000"/>
              </a:spcBef>
              <a:buFontTx/>
              <a:buChar char="•"/>
            </a:pPr>
            <a:r>
              <a:rPr lang="it-IT" sz="1600" b="1" dirty="0">
                <a:latin typeface="Arial" charset="0"/>
              </a:rPr>
              <a:t>mappa</a:t>
            </a:r>
            <a:r>
              <a:rPr lang="it-IT" sz="1600" dirty="0">
                <a:latin typeface="Arial" charset="0"/>
              </a:rPr>
              <a:t> delle vie metaboliche</a:t>
            </a:r>
          </a:p>
          <a:p>
            <a:pPr algn="just"/>
            <a:r>
              <a:rPr lang="it-IT" sz="1600" dirty="0">
                <a:latin typeface="Arial" charset="0"/>
              </a:rPr>
              <a:t>   intermedi =  punti, </a:t>
            </a:r>
          </a:p>
          <a:p>
            <a:pPr algn="just"/>
            <a:r>
              <a:rPr lang="it-IT" sz="1600" dirty="0">
                <a:latin typeface="Arial" charset="0"/>
              </a:rPr>
              <a:t>   reazioni enzimatiche = linee.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Vie </a:t>
            </a:r>
            <a:r>
              <a:rPr lang="it-IT" sz="1600" b="1" dirty="0">
                <a:latin typeface="Arial" charset="0"/>
              </a:rPr>
              <a:t>a senso unico</a:t>
            </a:r>
            <a:r>
              <a:rPr lang="it-IT" sz="1600" dirty="0">
                <a:latin typeface="Arial" charset="0"/>
              </a:rPr>
              <a:t>, elevato grado di </a:t>
            </a:r>
            <a:r>
              <a:rPr lang="it-IT" sz="1600" b="1" dirty="0">
                <a:latin typeface="Arial" charset="0"/>
              </a:rPr>
              <a:t>integrazione</a:t>
            </a:r>
            <a:r>
              <a:rPr lang="it-IT" sz="1600" dirty="0">
                <a:latin typeface="Arial" charset="0"/>
              </a:rPr>
              <a:t>, antiche se presenti in tutti gli organismi. 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Alcuni intermedi sono comuni a diverse vie (es. piruvato, </a:t>
            </a:r>
            <a:r>
              <a:rPr lang="it-IT" sz="1600" dirty="0" err="1">
                <a:latin typeface="Arial" charset="0"/>
              </a:rPr>
              <a:t>Ac-CoA</a:t>
            </a:r>
            <a:r>
              <a:rPr lang="it-IT" sz="1600" dirty="0">
                <a:latin typeface="Arial" charset="0"/>
              </a:rPr>
              <a:t> = </a:t>
            </a:r>
            <a:r>
              <a:rPr lang="it-IT" sz="1600" b="1" dirty="0">
                <a:latin typeface="Arial" charset="0"/>
              </a:rPr>
              <a:t>incroci metabolic</a:t>
            </a:r>
            <a:r>
              <a:rPr lang="it-IT" sz="1600" dirty="0">
                <a:latin typeface="Arial" charset="0"/>
              </a:rPr>
              <a:t>i). Le loro reazioni sono altamente regolate.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dirty="0">
                <a:latin typeface="Arial" charset="0"/>
              </a:rPr>
              <a:t>Reazioni all’inizio e fine delle vie sono spesso punti di controllo (</a:t>
            </a:r>
            <a:r>
              <a:rPr lang="it-IT" sz="1600" b="1" dirty="0">
                <a:latin typeface="Arial" charset="0"/>
              </a:rPr>
              <a:t>tappe obbligate </a:t>
            </a:r>
            <a:r>
              <a:rPr lang="it-IT" sz="1600" dirty="0">
                <a:latin typeface="Arial" charset="0"/>
              </a:rPr>
              <a:t>o </a:t>
            </a:r>
            <a:r>
              <a:rPr lang="it-IT" sz="1600" b="1" dirty="0">
                <a:latin typeface="Arial" charset="0"/>
              </a:rPr>
              <a:t>di comando</a:t>
            </a:r>
            <a:r>
              <a:rPr lang="it-IT" sz="1600" dirty="0">
                <a:latin typeface="Arial" charset="0"/>
              </a:rPr>
              <a:t>)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it-IT" sz="1600" b="1" dirty="0">
                <a:latin typeface="Arial" charset="0"/>
              </a:rPr>
              <a:t>Logica chimica</a:t>
            </a:r>
            <a:r>
              <a:rPr lang="it-IT" sz="1600" dirty="0">
                <a:latin typeface="Arial" charset="0"/>
              </a:rPr>
              <a:t> – 5 tipi di reazione:</a:t>
            </a:r>
          </a:p>
          <a:p>
            <a:pPr algn="just">
              <a:spcBef>
                <a:spcPct val="50000"/>
              </a:spcBef>
              <a:buFontTx/>
              <a:buAutoNum type="arabicParenR"/>
            </a:pPr>
            <a:r>
              <a:rPr lang="it-IT" sz="1600" dirty="0">
                <a:latin typeface="Arial" charset="0"/>
              </a:rPr>
              <a:t>  formazione legami C-C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isomerizzazioni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trasferimento gruppi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ossidoriduzioni</a:t>
            </a:r>
          </a:p>
          <a:p>
            <a:pPr algn="just">
              <a:buFontTx/>
              <a:buAutoNum type="arabicParenR"/>
            </a:pPr>
            <a:r>
              <a:rPr lang="it-IT" sz="1600" dirty="0">
                <a:latin typeface="Arial" charset="0"/>
              </a:rPr>
              <a:t>  reazioni radicaliche</a:t>
            </a:r>
          </a:p>
          <a:p>
            <a:pPr algn="just">
              <a:buFontTx/>
              <a:buAutoNum type="arabicParenR"/>
            </a:pPr>
            <a:endParaRPr lang="it-IT" sz="1600" dirty="0">
              <a:latin typeface="Arial" charset="0"/>
            </a:endParaRPr>
          </a:p>
          <a:p>
            <a:pPr algn="just"/>
            <a:r>
              <a:rPr lang="it-IT" sz="1600" dirty="0">
                <a:latin typeface="Arial" charset="0"/>
              </a:rPr>
              <a:t>     - interazione gruppi nucleofili/elettrofili</a:t>
            </a:r>
          </a:p>
          <a:p>
            <a:pPr algn="just">
              <a:spcBef>
                <a:spcPct val="25000"/>
              </a:spcBef>
            </a:pPr>
            <a:r>
              <a:rPr lang="it-IT" sz="1600" dirty="0">
                <a:latin typeface="Arial" charset="0"/>
              </a:rPr>
              <a:t>     - reazioni eterolitiche/omolitiche</a:t>
            </a:r>
          </a:p>
          <a:p>
            <a:pPr algn="just"/>
            <a:endParaRPr lang="it-IT" sz="1600" dirty="0">
              <a:latin typeface="Arial" charset="0"/>
            </a:endParaRPr>
          </a:p>
        </p:txBody>
      </p:sp>
      <p:pic>
        <p:nvPicPr>
          <p:cNvPr id="3081" name="Picture 1030" descr="f1402_ISBN88-08-07893-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325" y="969963"/>
            <a:ext cx="4822825" cy="551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Line 1031"/>
          <p:cNvSpPr>
            <a:spLocks noChangeShapeType="1"/>
          </p:cNvSpPr>
          <p:nvPr/>
        </p:nvSpPr>
        <p:spPr bwMode="auto">
          <a:xfrm>
            <a:off x="4030663" y="3848100"/>
            <a:ext cx="2001837" cy="869950"/>
          </a:xfrm>
          <a:prstGeom prst="line">
            <a:avLst/>
          </a:prstGeom>
          <a:noFill/>
          <a:ln w="38100">
            <a:solidFill>
              <a:srgbClr val="FE02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83" name="Line 1032"/>
          <p:cNvSpPr>
            <a:spLocks noChangeShapeType="1"/>
          </p:cNvSpPr>
          <p:nvPr/>
        </p:nvSpPr>
        <p:spPr bwMode="auto">
          <a:xfrm>
            <a:off x="3759200" y="3136901"/>
            <a:ext cx="2286000" cy="1473199"/>
          </a:xfrm>
          <a:prstGeom prst="line">
            <a:avLst/>
          </a:prstGeom>
          <a:noFill/>
          <a:ln w="38100">
            <a:solidFill>
              <a:srgbClr val="FE02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85" name="Line 1032"/>
          <p:cNvSpPr>
            <a:spLocks noChangeShapeType="1"/>
          </p:cNvSpPr>
          <p:nvPr/>
        </p:nvSpPr>
        <p:spPr bwMode="auto">
          <a:xfrm flipV="1">
            <a:off x="3995738" y="1660525"/>
            <a:ext cx="2028825" cy="2041525"/>
          </a:xfrm>
          <a:prstGeom prst="line">
            <a:avLst/>
          </a:prstGeom>
          <a:noFill/>
          <a:ln w="38100">
            <a:solidFill>
              <a:srgbClr val="FE020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3" grpId="0" animBg="1"/>
      <p:bldP spid="30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85738" y="2238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Il catabolismo </a:t>
            </a:r>
          </a:p>
        </p:txBody>
      </p:sp>
      <p:sp>
        <p:nvSpPr>
          <p:cNvPr id="4099" name="Rectangle 47"/>
          <p:cNvSpPr>
            <a:spLocks noChangeArrowheads="1"/>
          </p:cNvSpPr>
          <p:nvPr/>
        </p:nvSpPr>
        <p:spPr bwMode="auto">
          <a:xfrm>
            <a:off x="246063" y="619125"/>
            <a:ext cx="8589962" cy="32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177800" indent="-177800" algn="just"/>
            <a:r>
              <a:rPr lang="it-IT" sz="1600" dirty="0">
                <a:latin typeface="Arial" charset="0"/>
              </a:rPr>
              <a:t>• Le vie metaboliche sono suddivise in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VIE CATABOLICHE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(degradative) e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VIE ANABOLICHE</a:t>
            </a:r>
            <a:r>
              <a:rPr lang="it-IT" sz="1600" b="1" dirty="0">
                <a:latin typeface="Arial" charset="0"/>
              </a:rPr>
              <a:t>  </a:t>
            </a:r>
            <a:r>
              <a:rPr lang="it-IT" sz="1600" dirty="0">
                <a:latin typeface="Arial" charset="0"/>
              </a:rPr>
              <a:t>(biosintetiche).</a:t>
            </a:r>
          </a:p>
          <a:p>
            <a:pPr marL="177800" indent="-177800" algn="just"/>
            <a:endParaRPr lang="it-IT" sz="1600" b="1" dirty="0">
              <a:latin typeface="Arial" charset="0"/>
            </a:endParaRPr>
          </a:p>
          <a:p>
            <a:pPr marL="177800" indent="-177800" algn="just">
              <a:buFontTx/>
              <a:buChar char="•"/>
            </a:pP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CATABOLISMO negli organismi aerobici comprende l’ossidazione degradativa di molecole nutrienti per fornire energia. </a:t>
            </a:r>
          </a:p>
          <a:p>
            <a:pPr marL="177800" indent="-177800" algn="just"/>
            <a:endParaRPr lang="it-IT" sz="1600" b="1" dirty="0">
              <a:latin typeface="Arial" charset="0"/>
            </a:endParaRPr>
          </a:p>
          <a:p>
            <a:pPr marL="177800" indent="-177800" algn="just">
              <a:buFontTx/>
              <a:buChar char="•"/>
            </a:pPr>
            <a:r>
              <a:rPr lang="it-IT" sz="1600" dirty="0">
                <a:latin typeface="Arial" charset="0"/>
              </a:rPr>
              <a:t>Le molecole di partenza sono in uno stato relativamente ridotto. </a:t>
            </a:r>
          </a:p>
          <a:p>
            <a:pPr marL="177800" indent="-177800" algn="just"/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            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CH</a:t>
            </a:r>
            <a:r>
              <a:rPr lang="it-IT" sz="1800" b="1" baseline="-25000" dirty="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CHOH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CO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  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cs typeface="Arial" charset="0"/>
                <a:sym typeface="Symbol" pitchFamily="18" charset="2"/>
              </a:rPr>
              <a:t>―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COOH    </a:t>
            </a:r>
            <a:r>
              <a:rPr lang="it-IT" b="1" dirty="0">
                <a:solidFill>
                  <a:srgbClr val="FF0000"/>
                </a:solidFill>
                <a:sym typeface="Symbol" pitchFamily="18" charset="2"/>
              </a:rPr>
              <a:t>   </a:t>
            </a:r>
            <a:r>
              <a:rPr lang="it-IT" sz="1800" b="1" dirty="0">
                <a:solidFill>
                  <a:srgbClr val="FF0000"/>
                </a:solidFill>
                <a:latin typeface="Arial" charset="0"/>
              </a:rPr>
              <a:t> CO</a:t>
            </a:r>
            <a:r>
              <a:rPr lang="it-IT" sz="1800" b="1" baseline="-25000" dirty="0">
                <a:solidFill>
                  <a:srgbClr val="FF0000"/>
                </a:solidFill>
                <a:latin typeface="Arial" charset="0"/>
              </a:rPr>
              <a:t>2</a:t>
            </a:r>
          </a:p>
          <a:p>
            <a:pPr marL="177800" indent="-177800"/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            C ridotti                   ossidrili              carbonili              carbossili            anidride        </a:t>
            </a:r>
          </a:p>
          <a:p>
            <a:pPr marL="177800" indent="-177800"/>
            <a:r>
              <a:rPr lang="it-IT" sz="1600" dirty="0">
                <a:solidFill>
                  <a:srgbClr val="FF0000"/>
                </a:solidFill>
                <a:latin typeface="Arial" charset="0"/>
              </a:rPr>
              <a:t>           </a:t>
            </a:r>
            <a:r>
              <a:rPr lang="it-IT" sz="1600" i="1" dirty="0">
                <a:latin typeface="Arial" charset="0"/>
              </a:rPr>
              <a:t>(acidi grassi)         (carboidrati)         (piruvato ecc.)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		                carbonica</a:t>
            </a:r>
          </a:p>
          <a:p>
            <a:pPr marL="177800" indent="-177800" algn="just"/>
            <a:r>
              <a:rPr lang="it-IT" sz="1600" b="1" dirty="0">
                <a:latin typeface="Arial" charset="0"/>
              </a:rPr>
              <a:t>  </a:t>
            </a:r>
          </a:p>
          <a:p>
            <a:pPr marL="177800" indent="-177800" algn="just"/>
            <a:r>
              <a:rPr lang="it-IT" sz="1600" b="1" dirty="0">
                <a:latin typeface="Arial" charset="0"/>
              </a:rPr>
              <a:t>   </a:t>
            </a:r>
          </a:p>
        </p:txBody>
      </p:sp>
      <p:sp>
        <p:nvSpPr>
          <p:cNvPr id="4100" name="Text Box 51"/>
          <p:cNvSpPr txBox="1">
            <a:spLocks noChangeArrowheads="1"/>
          </p:cNvSpPr>
          <p:nvPr/>
        </p:nvSpPr>
        <p:spPr bwMode="auto">
          <a:xfrm>
            <a:off x="1203325" y="19050"/>
            <a:ext cx="387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/>
              <a:t>  </a:t>
            </a:r>
          </a:p>
        </p:txBody>
      </p:sp>
      <p:pic>
        <p:nvPicPr>
          <p:cNvPr id="4101" name="Picture 5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3568700"/>
            <a:ext cx="8923338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02" name="Connettore 2 7"/>
          <p:cNvCxnSpPr>
            <a:cxnSpLocks noChangeShapeType="1"/>
          </p:cNvCxnSpPr>
          <p:nvPr/>
        </p:nvCxnSpPr>
        <p:spPr bwMode="auto">
          <a:xfrm>
            <a:off x="2197100" y="3695700"/>
            <a:ext cx="5549900" cy="127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33350" y="2800350"/>
            <a:ext cx="8875713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it-IT" sz="1600" dirty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it-IT" sz="1600" dirty="0">
                <a:latin typeface="Arial" charset="0"/>
              </a:rPr>
              <a:t>I prodotti finali sono semplici</a:t>
            </a:r>
            <a:r>
              <a:rPr lang="it-IT" sz="1600" b="1" dirty="0">
                <a:latin typeface="Arial" charset="0"/>
              </a:rPr>
              <a:t> (acido lattico, etanolo, </a:t>
            </a:r>
            <a:r>
              <a:rPr lang="it-IT" sz="1600" b="1" dirty="0">
                <a:solidFill>
                  <a:schemeClr val="accent2"/>
                </a:solidFill>
                <a:latin typeface="Arial" charset="0"/>
              </a:rPr>
              <a:t>anidride carbonica</a:t>
            </a:r>
            <a:r>
              <a:rPr lang="it-IT" sz="1600" b="1" dirty="0">
                <a:latin typeface="Arial" charset="0"/>
              </a:rPr>
              <a:t>, urea e </a:t>
            </a:r>
            <a:r>
              <a:rPr lang="it-IT" sz="1600" b="1" dirty="0">
                <a:solidFill>
                  <a:schemeClr val="accent2"/>
                </a:solidFill>
                <a:latin typeface="Arial" charset="0"/>
              </a:rPr>
              <a:t>ammoniaca</a:t>
            </a:r>
            <a:r>
              <a:rPr lang="it-IT" sz="1600" b="1" dirty="0">
                <a:latin typeface="Arial" charset="0"/>
              </a:rPr>
              <a:t>). </a:t>
            </a:r>
            <a:r>
              <a:rPr lang="it-IT" sz="1600" dirty="0">
                <a:latin typeface="Arial" charset="0"/>
              </a:rPr>
              <a:t>L’ossidazione produce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i)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composti con elevato </a:t>
            </a:r>
            <a:r>
              <a:rPr lang="it-IT" sz="1600" b="1" dirty="0">
                <a:latin typeface="Arial" charset="0"/>
              </a:rPr>
              <a:t>potenziale di trasferimento di gruppi fosfato </a:t>
            </a:r>
            <a:r>
              <a:rPr lang="it-IT" sz="1600" dirty="0">
                <a:latin typeface="Arial" charset="0"/>
              </a:rPr>
              <a:t>o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ii)</a:t>
            </a:r>
            <a:r>
              <a:rPr lang="it-IT" sz="1600" b="1" dirty="0">
                <a:latin typeface="Arial" charset="0"/>
              </a:rPr>
              <a:t> equivalenti riduttivi </a:t>
            </a:r>
            <a:r>
              <a:rPr lang="it-IT" sz="1600" dirty="0">
                <a:latin typeface="Arial" charset="0"/>
              </a:rPr>
              <a:t>sotto forma di ioni idruro (H</a:t>
            </a:r>
            <a:r>
              <a:rPr lang="en-US" sz="1600" dirty="0">
                <a:latin typeface="Arial" charset="0"/>
                <a:cs typeface="Arial" charset="0"/>
              </a:rPr>
              <a:t>¯</a:t>
            </a:r>
            <a:r>
              <a:rPr lang="it-IT" sz="2000" baseline="30000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= 1 protone + 2e</a:t>
            </a:r>
            <a:r>
              <a:rPr lang="en-US" sz="1600" dirty="0">
                <a:latin typeface="Arial" charset="0"/>
                <a:cs typeface="Arial" charset="0"/>
              </a:rPr>
              <a:t>¯ </a:t>
            </a:r>
            <a:r>
              <a:rPr lang="it-IT" sz="1600" dirty="0">
                <a:latin typeface="Arial" charset="0"/>
              </a:rPr>
              <a:t>) che sono trasferiti a NADH o NADPH. (N.B. NADPH </a:t>
            </a:r>
            <a:r>
              <a:rPr lang="it-IT" sz="1600" dirty="0">
                <a:latin typeface="Arial" charset="0"/>
                <a:sym typeface="Wingdings" pitchFamily="2" charset="2"/>
              </a:rPr>
              <a:t></a:t>
            </a:r>
            <a:r>
              <a:rPr lang="it-IT" sz="1600" dirty="0">
                <a:latin typeface="Arial" charset="0"/>
              </a:rPr>
              <a:t> biosintesi riduttive; NADH </a:t>
            </a:r>
            <a:r>
              <a:rPr lang="it-IT" sz="1600" dirty="0">
                <a:latin typeface="Arial" charset="0"/>
                <a:sym typeface="Wingdings" pitchFamily="2" charset="2"/>
              </a:rPr>
              <a:t></a:t>
            </a:r>
            <a:r>
              <a:rPr lang="it-IT" sz="1600" dirty="0">
                <a:latin typeface="Arial" charset="0"/>
              </a:rPr>
              <a:t> 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catena di trasporto degli elettroni</a:t>
            </a:r>
            <a:r>
              <a:rPr lang="it-IT" sz="1600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  <a:sym typeface="Wingdings" pitchFamily="2" charset="2"/>
              </a:rPr>
              <a:t></a:t>
            </a:r>
            <a:r>
              <a:rPr lang="it-IT" sz="1600" dirty="0">
                <a:latin typeface="Arial" charset="0"/>
              </a:rPr>
              <a:t>ridurre molecole di ossigeno in acqua)</a:t>
            </a:r>
          </a:p>
          <a:p>
            <a:pPr algn="just">
              <a:spcBef>
                <a:spcPct val="50000"/>
              </a:spcBef>
            </a:pPr>
            <a:endParaRPr lang="it-IT" sz="1600" dirty="0">
              <a:latin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it-IT" sz="1600" dirty="0">
                <a:latin typeface="Arial" charset="0"/>
              </a:rPr>
              <a:t>Questa catena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genera un gradiente protonico di membrana. Il flusso protonico è poi utilizzato nella cellula per produrre ATP da ADP e Pi.  Il processo è noto come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fosforilazione ossidativa </a:t>
            </a:r>
            <a:r>
              <a:rPr lang="it-IT" sz="1600" dirty="0">
                <a:latin typeface="Arial" charset="0"/>
              </a:rPr>
              <a:t>ed è il culmine di diverse vie metaboliche che portano ad una serie di conversioni di energia in quello che è noto come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“</a:t>
            </a:r>
            <a:r>
              <a:rPr lang="it-IT" sz="1600" b="1" i="1" dirty="0">
                <a:solidFill>
                  <a:srgbClr val="FE0202"/>
                </a:solidFill>
                <a:latin typeface="Arial" charset="0"/>
              </a:rPr>
              <a:t>respirazione cellulare”</a:t>
            </a:r>
            <a:r>
              <a:rPr lang="it-IT" sz="1600" b="1" dirty="0">
                <a:latin typeface="Arial" charset="0"/>
              </a:rPr>
              <a:t> </a:t>
            </a:r>
            <a:endParaRPr lang="it-IT" sz="1600" b="1" dirty="0">
              <a:solidFill>
                <a:srgbClr val="FE0202"/>
              </a:solidFill>
              <a:latin typeface="Arial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85738" y="2238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Il catabolismo aerobico</a:t>
            </a:r>
          </a:p>
        </p:txBody>
      </p:sp>
      <p:pic>
        <p:nvPicPr>
          <p:cNvPr id="5124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8" y="1249363"/>
            <a:ext cx="1905000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544638"/>
            <a:ext cx="6073775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16"/>
          <p:cNvSpPr>
            <a:spLocks noChangeArrowheads="1"/>
          </p:cNvSpPr>
          <p:nvPr/>
        </p:nvSpPr>
        <p:spPr bwMode="auto">
          <a:xfrm>
            <a:off x="171450" y="628650"/>
            <a:ext cx="879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sz="1600" b="1">
                <a:latin typeface="Arial" charset="0"/>
              </a:rPr>
              <a:t>In gran parte degli organismi, il metabolismo parte da molecole organiche più complesse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85738" y="134938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Respirazione cellulare</a:t>
            </a:r>
          </a:p>
        </p:txBody>
      </p:sp>
      <p:pic>
        <p:nvPicPr>
          <p:cNvPr id="6147" name="Picture 9" descr="f1412_ISBN88-08-07893-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735013"/>
            <a:ext cx="4643437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498475" y="2905125"/>
            <a:ext cx="701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1200" b="1">
                <a:latin typeface="Arial" charset="0"/>
              </a:rPr>
              <a:t>Fase III</a:t>
            </a:r>
          </a:p>
        </p:txBody>
      </p:sp>
      <p:grpSp>
        <p:nvGrpSpPr>
          <p:cNvPr id="3" name="Gruppo 2"/>
          <p:cNvGrpSpPr/>
          <p:nvPr/>
        </p:nvGrpSpPr>
        <p:grpSpPr>
          <a:xfrm>
            <a:off x="4965700" y="630238"/>
            <a:ext cx="4178300" cy="5780087"/>
            <a:chOff x="4965700" y="630238"/>
            <a:chExt cx="4178300" cy="5780087"/>
          </a:xfrm>
        </p:grpSpPr>
        <p:grpSp>
          <p:nvGrpSpPr>
            <p:cNvPr id="2" name="Gruppo 1"/>
            <p:cNvGrpSpPr/>
            <p:nvPr/>
          </p:nvGrpSpPr>
          <p:grpSpPr>
            <a:xfrm>
              <a:off x="4965700" y="630238"/>
              <a:ext cx="4178300" cy="5780087"/>
              <a:chOff x="4965700" y="630238"/>
              <a:chExt cx="4178300" cy="5780087"/>
            </a:xfrm>
          </p:grpSpPr>
          <p:sp>
            <p:nvSpPr>
              <p:cNvPr id="6150" name="Rectangle 11"/>
              <p:cNvSpPr>
                <a:spLocks noChangeArrowheads="1"/>
              </p:cNvSpPr>
              <p:nvPr/>
            </p:nvSpPr>
            <p:spPr bwMode="auto">
              <a:xfrm>
                <a:off x="4965700" y="630238"/>
                <a:ext cx="4178300" cy="830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it-IT" sz="1600" dirty="0">
                    <a:latin typeface="Arial" charset="0"/>
                  </a:rPr>
                  <a:t>Nella respirazione cellulare, l’ossidazione</a:t>
                </a:r>
              </a:p>
              <a:p>
                <a:pPr algn="just"/>
                <a:r>
                  <a:rPr lang="it-IT" sz="1600" dirty="0">
                    <a:latin typeface="Arial" charset="0"/>
                  </a:rPr>
                  <a:t>di intermedi avviene in maniera controllata per estrarre il massimo in termini energetici. </a:t>
                </a:r>
              </a:p>
            </p:txBody>
          </p:sp>
          <p:pic>
            <p:nvPicPr>
              <p:cNvPr id="6151" name="Picture 14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73688" y="1730375"/>
                <a:ext cx="928687" cy="1027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52" name="Line 13"/>
              <p:cNvSpPr>
                <a:spLocks noChangeShapeType="1"/>
              </p:cNvSpPr>
              <p:nvPr/>
            </p:nvSpPr>
            <p:spPr bwMode="auto">
              <a:xfrm>
                <a:off x="6424613" y="2108200"/>
                <a:ext cx="60166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pic>
            <p:nvPicPr>
              <p:cNvPr id="6153" name="Picture 21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56238" y="3224213"/>
                <a:ext cx="1006475" cy="11128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54" name="Line 23"/>
              <p:cNvSpPr>
                <a:spLocks noChangeShapeType="1"/>
              </p:cNvSpPr>
              <p:nvPr/>
            </p:nvSpPr>
            <p:spPr bwMode="auto">
              <a:xfrm>
                <a:off x="6407150" y="3605213"/>
                <a:ext cx="60166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55" name="Text Box 26"/>
              <p:cNvSpPr txBox="1">
                <a:spLocks noChangeArrowheads="1"/>
              </p:cNvSpPr>
              <p:nvPr/>
            </p:nvSpPr>
            <p:spPr bwMode="auto">
              <a:xfrm>
                <a:off x="6410325" y="3316288"/>
                <a:ext cx="571500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NAD</a:t>
                </a:r>
                <a:r>
                  <a:rPr lang="it-IT" sz="1200" b="1" baseline="30000">
                    <a:latin typeface="Arial" charset="0"/>
                  </a:rPr>
                  <a:t>+</a:t>
                </a:r>
              </a:p>
            </p:txBody>
          </p:sp>
          <p:sp>
            <p:nvSpPr>
              <p:cNvPr id="6156" name="Text Box 27"/>
              <p:cNvSpPr txBox="1">
                <a:spLocks noChangeArrowheads="1"/>
              </p:cNvSpPr>
              <p:nvPr/>
            </p:nvSpPr>
            <p:spPr bwMode="auto">
              <a:xfrm>
                <a:off x="6415088" y="3676650"/>
                <a:ext cx="661987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HPO</a:t>
                </a:r>
                <a:r>
                  <a:rPr lang="it-IT" sz="1200" b="1" baseline="-25000">
                    <a:latin typeface="Arial" charset="0"/>
                  </a:rPr>
                  <a:t>4</a:t>
                </a:r>
                <a:r>
                  <a:rPr lang="it-IT" sz="1200" b="1" baseline="30000">
                    <a:latin typeface="Arial" charset="0"/>
                  </a:rPr>
                  <a:t>2-</a:t>
                </a:r>
              </a:p>
            </p:txBody>
          </p:sp>
          <p:pic>
            <p:nvPicPr>
              <p:cNvPr id="6157" name="Picture 28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1213" y="3154363"/>
                <a:ext cx="1039812" cy="11509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58" name="Picture 29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8350" y="3535363"/>
                <a:ext cx="477838" cy="188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59" name="Text Box 30"/>
              <p:cNvSpPr txBox="1">
                <a:spLocks noChangeArrowheads="1"/>
              </p:cNvSpPr>
              <p:nvPr/>
            </p:nvSpPr>
            <p:spPr bwMode="auto">
              <a:xfrm>
                <a:off x="8091488" y="3479800"/>
                <a:ext cx="273050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+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0" name="Line 31"/>
              <p:cNvSpPr>
                <a:spLocks noChangeShapeType="1"/>
              </p:cNvSpPr>
              <p:nvPr/>
            </p:nvSpPr>
            <p:spPr bwMode="auto">
              <a:xfrm>
                <a:off x="7572375" y="4259263"/>
                <a:ext cx="0" cy="5794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1" name="Text Box 32"/>
              <p:cNvSpPr txBox="1">
                <a:spLocks noChangeArrowheads="1"/>
              </p:cNvSpPr>
              <p:nvPr/>
            </p:nvSpPr>
            <p:spPr bwMode="auto">
              <a:xfrm>
                <a:off x="7669213" y="4383088"/>
                <a:ext cx="504825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ADP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2" name="Text Box 34"/>
              <p:cNvSpPr txBox="1">
                <a:spLocks noChangeArrowheads="1"/>
              </p:cNvSpPr>
              <p:nvPr/>
            </p:nvSpPr>
            <p:spPr bwMode="auto">
              <a:xfrm>
                <a:off x="8174038" y="5268913"/>
                <a:ext cx="749300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+   </a:t>
                </a:r>
                <a:r>
                  <a:rPr lang="it-IT" sz="1200" b="1">
                    <a:solidFill>
                      <a:srgbClr val="0000FF"/>
                    </a:solidFill>
                    <a:latin typeface="Arial" charset="0"/>
                  </a:rPr>
                  <a:t> ATP</a:t>
                </a:r>
                <a:endParaRPr lang="it-IT" sz="1200" b="1" baseline="30000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pic>
            <p:nvPicPr>
              <p:cNvPr id="6163" name="Picture 35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13588" y="1681163"/>
                <a:ext cx="992187" cy="1046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4" name="Picture 36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EEF2FB"/>
                  </a:clrFrom>
                  <a:clrTo>
                    <a:srgbClr val="EEF2FB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29463" y="4895850"/>
                <a:ext cx="992187" cy="1046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65" name="Text Box 37"/>
              <p:cNvSpPr txBox="1">
                <a:spLocks noChangeArrowheads="1"/>
              </p:cNvSpPr>
              <p:nvPr/>
            </p:nvSpPr>
            <p:spPr bwMode="auto">
              <a:xfrm>
                <a:off x="5399088" y="2662238"/>
                <a:ext cx="709612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aldeide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6" name="Text Box 38"/>
              <p:cNvSpPr txBox="1">
                <a:spLocks noChangeArrowheads="1"/>
              </p:cNvSpPr>
              <p:nvPr/>
            </p:nvSpPr>
            <p:spPr bwMode="auto">
              <a:xfrm>
                <a:off x="7177088" y="2711450"/>
                <a:ext cx="582612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acido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7" name="Text Box 39"/>
              <p:cNvSpPr txBox="1">
                <a:spLocks noChangeArrowheads="1"/>
              </p:cNvSpPr>
              <p:nvPr/>
            </p:nvSpPr>
            <p:spPr bwMode="auto">
              <a:xfrm>
                <a:off x="5491163" y="4216400"/>
                <a:ext cx="709612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aldeide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8" name="Text Box 40"/>
              <p:cNvSpPr txBox="1">
                <a:spLocks noChangeArrowheads="1"/>
              </p:cNvSpPr>
              <p:nvPr/>
            </p:nvSpPr>
            <p:spPr bwMode="auto">
              <a:xfrm>
                <a:off x="6564313" y="4227513"/>
                <a:ext cx="989012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acil fosfato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69" name="Text Box 41"/>
              <p:cNvSpPr txBox="1">
                <a:spLocks noChangeArrowheads="1"/>
              </p:cNvSpPr>
              <p:nvPr/>
            </p:nvSpPr>
            <p:spPr bwMode="auto">
              <a:xfrm>
                <a:off x="7794625" y="5827713"/>
                <a:ext cx="582613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it-IT" sz="1200" b="1">
                    <a:latin typeface="Arial" charset="0"/>
                  </a:rPr>
                  <a:t>acido</a:t>
                </a:r>
                <a:endParaRPr lang="it-IT" sz="1200" b="1" baseline="30000">
                  <a:latin typeface="Arial" charset="0"/>
                </a:endParaRPr>
              </a:p>
            </p:txBody>
          </p:sp>
          <p:sp>
            <p:nvSpPr>
              <p:cNvPr id="6170" name="Rettangolo 27"/>
              <p:cNvSpPr>
                <a:spLocks noChangeArrowheads="1"/>
              </p:cNvSpPr>
              <p:nvPr/>
            </p:nvSpPr>
            <p:spPr bwMode="auto">
              <a:xfrm>
                <a:off x="5549900" y="6134100"/>
                <a:ext cx="35941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sz="1200" b="1">
                    <a:solidFill>
                      <a:srgbClr val="FF0000"/>
                    </a:solidFill>
                    <a:latin typeface="Arial" charset="0"/>
                  </a:rPr>
                  <a:t>Equivalenti riduttivi + trasferimento fosfato</a:t>
                </a:r>
                <a:endParaRPr lang="it-IT" sz="120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>
              <a:off x="8626474" y="3878263"/>
              <a:ext cx="9525" cy="1303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f1411_ISBN88-08-07893-0">
            <a:extLst>
              <a:ext uri="{FF2B5EF4-FFF2-40B4-BE49-F238E27FC236}">
                <a16:creationId xmlns:a16="http://schemas.microsoft.com/office/drawing/2014/main" id="{FA49307A-0609-45A4-9AC5-FEF314C7C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478" y="489857"/>
            <a:ext cx="5917043" cy="5131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0991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76213" y="157163"/>
            <a:ext cx="8788400" cy="314325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087438" lvl="2" defTabSz="1087438">
              <a:spcBef>
                <a:spcPts val="575"/>
              </a:spcBef>
              <a:spcAft>
                <a:spcPts val="575"/>
              </a:spcAft>
              <a:defRPr/>
            </a:pPr>
            <a:r>
              <a:rPr lang="it-IT" sz="1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Controllo ed integrazione del metabolismo                             </a:t>
            </a:r>
            <a:r>
              <a:rPr lang="it-IT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27025" y="722313"/>
            <a:ext cx="8413750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177800" indent="-177800" algn="just">
              <a:buFontTx/>
              <a:buChar char="•"/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metabolismo cellulare è altamente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CONTROLLATO </a:t>
            </a:r>
            <a:r>
              <a:rPr lang="it-IT" sz="1600" dirty="0">
                <a:latin typeface="Arial" charset="0"/>
              </a:rPr>
              <a:t>ed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INTEGRATO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sia a livello intracellulare che a livello intercellulare, mediante la regolazione delle</a:t>
            </a:r>
          </a:p>
          <a:p>
            <a:pPr marL="177800" indent="-177800" algn="just">
              <a:spcBef>
                <a:spcPts val="1200"/>
              </a:spcBef>
              <a:tabLst>
                <a:tab pos="601663" algn="l"/>
              </a:tabLst>
            </a:pP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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quantità, attività ed accessibilità degli enzimi</a:t>
            </a:r>
            <a:r>
              <a:rPr lang="it-IT" sz="1600" b="1" dirty="0">
                <a:latin typeface="Arial" charset="0"/>
              </a:rPr>
              <a:t>     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</a:t>
            </a:r>
            <a:r>
              <a:rPr lang="it-IT" sz="1600" b="1" dirty="0">
                <a:latin typeface="Arial" charset="0"/>
              </a:rPr>
              <a:t> </a:t>
            </a:r>
            <a:r>
              <a:rPr lang="it-IT" sz="1600" b="1" dirty="0">
                <a:solidFill>
                  <a:srgbClr val="FF0000"/>
                </a:solidFill>
                <a:latin typeface="Arial" charset="0"/>
              </a:rPr>
              <a:t>livelli di substrati ed intermedi</a:t>
            </a:r>
          </a:p>
          <a:p>
            <a:pPr marL="177800" indent="-177800" algn="just">
              <a:spcBef>
                <a:spcPts val="1200"/>
              </a:spcBef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Questo richiede - </a:t>
            </a:r>
          </a:p>
          <a:p>
            <a:pPr marL="177800" indent="-177800" algn="just">
              <a:spcBef>
                <a:spcPct val="50000"/>
              </a:spcBef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  <a:cs typeface="Arial" charset="0"/>
              </a:rPr>
              <a:t>―  il </a:t>
            </a:r>
            <a:r>
              <a:rPr lang="it-IT" sz="1600" dirty="0">
                <a:latin typeface="Arial" charset="0"/>
              </a:rPr>
              <a:t>controllo di enzimi in punti strategici delle vie (mediante controllo genico [ore],   </a:t>
            </a:r>
          </a:p>
          <a:p>
            <a:pPr marL="177800" indent="-177800" algn="just"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</a:rPr>
              <a:t>     modificazione covalente [sec] , controllo allosterico [</a:t>
            </a:r>
            <a:r>
              <a:rPr lang="it-IT" sz="1600" dirty="0" err="1">
                <a:latin typeface="Arial" charset="0"/>
              </a:rPr>
              <a:t>ms</a:t>
            </a:r>
            <a:r>
              <a:rPr lang="it-IT" sz="1600" dirty="0">
                <a:latin typeface="Arial" charset="0"/>
              </a:rPr>
              <a:t>], o inibizione)</a:t>
            </a:r>
          </a:p>
          <a:p>
            <a:pPr marL="177800" indent="-177800" algn="just">
              <a:spcBef>
                <a:spcPct val="50000"/>
              </a:spcBef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  <a:cs typeface="Arial" charset="0"/>
              </a:rPr>
              <a:t>―  la </a:t>
            </a:r>
            <a:r>
              <a:rPr lang="it-IT" sz="1600" dirty="0">
                <a:latin typeface="Arial" charset="0"/>
              </a:rPr>
              <a:t>separazione</a:t>
            </a:r>
            <a:r>
              <a:rPr lang="it-IT" sz="1600" dirty="0">
                <a:latin typeface="Arial" charset="0"/>
                <a:cs typeface="Arial" charset="0"/>
              </a:rPr>
              <a:t> mediante </a:t>
            </a:r>
            <a:r>
              <a:rPr lang="it-IT" sz="1600" dirty="0">
                <a:latin typeface="Arial" charset="0"/>
              </a:rPr>
              <a:t>compartimentalizzazione intracellulare di vie metaboliche    (nel </a:t>
            </a:r>
            <a:r>
              <a:rPr lang="it-IT" sz="1600" dirty="0" err="1">
                <a:latin typeface="Arial" charset="0"/>
              </a:rPr>
              <a:t>citosol</a:t>
            </a:r>
            <a:r>
              <a:rPr lang="it-IT" sz="1600" dirty="0">
                <a:latin typeface="Arial" charset="0"/>
              </a:rPr>
              <a:t>,  mitocondri, ER ecc. delle cellule eucariotiche). </a:t>
            </a:r>
          </a:p>
          <a:p>
            <a:pPr marL="177800" indent="-177800" algn="just">
              <a:spcBef>
                <a:spcPct val="50000"/>
              </a:spcBef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  <a:cs typeface="Arial" charset="0"/>
              </a:rPr>
              <a:t>―  la </a:t>
            </a:r>
            <a:r>
              <a:rPr lang="it-IT" sz="1600" dirty="0">
                <a:latin typeface="Arial" charset="0"/>
              </a:rPr>
              <a:t>separazione</a:t>
            </a:r>
            <a:r>
              <a:rPr lang="it-IT" sz="1600" dirty="0">
                <a:latin typeface="Arial" charset="0"/>
                <a:cs typeface="Arial" charset="0"/>
              </a:rPr>
              <a:t> mediante </a:t>
            </a:r>
            <a:r>
              <a:rPr lang="it-IT" sz="1600" dirty="0">
                <a:latin typeface="Arial" charset="0"/>
              </a:rPr>
              <a:t>compartimentalizzazione intercellulare di vie metaboliche</a:t>
            </a:r>
          </a:p>
          <a:p>
            <a:pPr marL="177800" indent="-177800" algn="just">
              <a:buFont typeface="Wingdings" pitchFamily="2" charset="2"/>
              <a:buNone/>
              <a:tabLst>
                <a:tab pos="601663" algn="l"/>
              </a:tabLst>
            </a:pPr>
            <a:r>
              <a:rPr lang="it-IT" sz="1600" dirty="0">
                <a:latin typeface="Arial" charset="0"/>
              </a:rPr>
              <a:t>     in diversi tessuti 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</a:t>
            </a:r>
            <a:r>
              <a:rPr lang="it-IT" sz="1600" b="1" dirty="0">
                <a:latin typeface="Arial" charset="0"/>
              </a:rPr>
              <a:t>catabolismo</a:t>
            </a:r>
            <a:r>
              <a:rPr lang="it-IT" sz="1600" dirty="0">
                <a:latin typeface="Arial" charset="0"/>
              </a:rPr>
              <a:t> di carboidrati, proteine e lipidi converge sulla formazione di piruvato e </a:t>
            </a:r>
            <a:r>
              <a:rPr lang="it-IT" sz="1600" dirty="0" err="1">
                <a:latin typeface="Arial" charset="0"/>
              </a:rPr>
              <a:t>Ac-CoA</a:t>
            </a:r>
            <a:r>
              <a:rPr lang="it-IT" sz="1600" dirty="0">
                <a:latin typeface="Arial" charset="0"/>
              </a:rPr>
              <a:t>, e termina con la produzione di ATP e la completa degradazione della metabolita a CO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, H</a:t>
            </a:r>
            <a:r>
              <a:rPr lang="it-IT" sz="1600" baseline="-25000" dirty="0">
                <a:latin typeface="Arial" charset="0"/>
              </a:rPr>
              <a:t>2</a:t>
            </a:r>
            <a:r>
              <a:rPr lang="it-IT" sz="1600" dirty="0">
                <a:latin typeface="Arial" charset="0"/>
              </a:rPr>
              <a:t>O e NH</a:t>
            </a:r>
            <a:r>
              <a:rPr lang="it-IT" sz="1600" baseline="-25000" dirty="0">
                <a:latin typeface="Arial" charset="0"/>
              </a:rPr>
              <a:t>3</a:t>
            </a:r>
            <a:r>
              <a:rPr lang="it-IT" sz="1600" dirty="0">
                <a:latin typeface="Arial" charset="0"/>
              </a:rPr>
              <a:t>.  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L</a:t>
            </a:r>
            <a:r>
              <a:rPr lang="it-IT" sz="1600" b="1" dirty="0">
                <a:latin typeface="Arial" charset="0"/>
              </a:rPr>
              <a:t>'anabolismo</a:t>
            </a:r>
            <a:r>
              <a:rPr lang="it-IT" sz="1600" dirty="0">
                <a:latin typeface="Arial" charset="0"/>
              </a:rPr>
              <a:t> utilizza un ristretto numero di molecole semplici per sintetizzare un gran numero di molecole complesse.  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b="1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Alcuni intermedi sono comuni al catabolismo ed all'anabolismo (</a:t>
            </a:r>
            <a:r>
              <a:rPr lang="it-IT" sz="1600" dirty="0">
                <a:solidFill>
                  <a:srgbClr val="FE0202"/>
                </a:solidFill>
                <a:latin typeface="Arial" charset="0"/>
              </a:rPr>
              <a:t>ANFIBOLICI</a:t>
            </a:r>
            <a:r>
              <a:rPr lang="it-IT" sz="1600" dirty="0">
                <a:latin typeface="Arial" charset="0"/>
              </a:rPr>
              <a:t>).</a:t>
            </a:r>
          </a:p>
          <a:p>
            <a:pPr marL="177800" indent="-177800" algn="just">
              <a:spcBef>
                <a:spcPct val="50000"/>
              </a:spcBef>
              <a:buFontTx/>
              <a:buChar char="•"/>
              <a:tabLst>
                <a:tab pos="601663" algn="l"/>
              </a:tabLst>
            </a:pPr>
            <a:r>
              <a:rPr lang="it-IT" sz="1600" dirty="0">
                <a:solidFill>
                  <a:srgbClr val="FE0202"/>
                </a:solidFill>
                <a:latin typeface="Arial" charset="0"/>
              </a:rPr>
              <a:t> </a:t>
            </a:r>
            <a:r>
              <a:rPr lang="it-IT" sz="1600" dirty="0">
                <a:latin typeface="Arial" charset="0"/>
              </a:rPr>
              <a:t>Il catabolismo (degradazione) di una particolare molecola biologica utilizza vie diverse da quelle utilizzate dall’anabolismo per la loro biosintesi</a:t>
            </a:r>
          </a:p>
          <a:p>
            <a:pPr marL="177800" indent="-177800" algn="just">
              <a:tabLst>
                <a:tab pos="601663" algn="l"/>
              </a:tabLst>
            </a:pPr>
            <a:endParaRPr lang="it-IT" sz="16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5370</TotalTime>
  <Words>1248</Words>
  <Application>Microsoft Office PowerPoint</Application>
  <PresentationFormat>Presentazione su schermo (4:3)</PresentationFormat>
  <Paragraphs>129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SANDRI</dc:creator>
  <cp:lastModifiedBy>MARDIROSSIAN MARIO [CS2400214]</cp:lastModifiedBy>
  <cp:revision>125</cp:revision>
  <dcterms:created xsi:type="dcterms:W3CDTF">2001-03-28T15:27:57Z</dcterms:created>
  <dcterms:modified xsi:type="dcterms:W3CDTF">2023-04-19T20:15:11Z</dcterms:modified>
</cp:coreProperties>
</file>