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293" r:id="rId3"/>
    <p:sldId id="295" r:id="rId4"/>
    <p:sldId id="296" r:id="rId5"/>
    <p:sldId id="297" r:id="rId6"/>
    <p:sldId id="320" r:id="rId7"/>
    <p:sldId id="300" r:id="rId8"/>
    <p:sldId id="304" r:id="rId9"/>
    <p:sldId id="309" r:id="rId10"/>
    <p:sldId id="311" r:id="rId11"/>
    <p:sldId id="31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39" autoAdjust="0"/>
  </p:normalViewPr>
  <p:slideViewPr>
    <p:cSldViewPr snapToGrid="0">
      <p:cViewPr varScale="1">
        <p:scale>
          <a:sx n="47" d="100"/>
          <a:sy n="47" d="100"/>
        </p:scale>
        <p:origin x="1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821D0-4CE3-4463-9F26-DFCB5AA08E17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F134B-F9A0-4775-A118-DC754FDD1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36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8FAF3-A105-40E1-887A-790333387CC7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29257-7894-4635-A597-565FBF4F9BA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/>
              <a:t>?ATP è un trasportatore attivato di gruppi fosforici in quanto il trasferimento di P dall’ATP è un processo </a:t>
            </a:r>
            <a:r>
              <a:rPr lang="it-IT" dirty="0" err="1"/>
              <a:t>esoergonico</a:t>
            </a:r>
            <a:endParaRPr lang="it-IT" dirty="0"/>
          </a:p>
          <a:p>
            <a:endParaRPr lang="it-IT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chemiosmotic</a:t>
            </a:r>
            <a:r>
              <a:rPr lang="en-US" b="1" dirty="0"/>
              <a:t> coupling (Electron-transport </a:t>
            </a:r>
            <a:r>
              <a:rPr lang="en-US" b="1" dirty="0" err="1"/>
              <a:t>phosphorylation</a:t>
            </a:r>
            <a:r>
              <a:rPr lang="en-US" b="1" dirty="0"/>
              <a:t>) </a:t>
            </a:r>
            <a:r>
              <a:rPr lang="en-US" dirty="0"/>
              <a:t>: a membrane-bound mechanism in which ATP synthesis is coupled to an electron flow from a series of donors and  acceptors (</a:t>
            </a:r>
            <a:r>
              <a:rPr lang="en-US" b="1" dirty="0"/>
              <a:t>Electron Transport Chain</a:t>
            </a:r>
            <a:r>
              <a:rPr lang="en-US" dirty="0"/>
              <a:t> or ETC) and ATP is produced at the expense of a </a:t>
            </a:r>
            <a:r>
              <a:rPr lang="en-US" b="1" dirty="0"/>
              <a:t>proton motive force</a:t>
            </a:r>
            <a:r>
              <a:rPr lang="en-US" dirty="0"/>
              <a:t> (</a:t>
            </a:r>
            <a:r>
              <a:rPr lang="en-US" dirty="0" err="1"/>
              <a:t>pmf</a:t>
            </a:r>
            <a:r>
              <a:rPr lang="en-US" dirty="0"/>
              <a:t>). </a:t>
            </a:r>
            <a:r>
              <a:rPr lang="en-US" b="1" dirty="0"/>
              <a:t>Oxidative </a:t>
            </a:r>
            <a:r>
              <a:rPr lang="en-US" b="1" dirty="0" err="1"/>
              <a:t>phosphorylation</a:t>
            </a:r>
            <a:r>
              <a:rPr lang="en-US" dirty="0"/>
              <a:t> and </a:t>
            </a:r>
            <a:r>
              <a:rPr lang="en-US" b="1" dirty="0" err="1"/>
              <a:t>photophosphorylation</a:t>
            </a:r>
            <a:r>
              <a:rPr lang="en-US" dirty="0"/>
              <a:t> of the photosynthetic organisms are based the on this process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chemioosmotco</a:t>
            </a:r>
            <a:r>
              <a:rPr lang="en-US" dirty="0"/>
              <a:t> </a:t>
            </a:r>
            <a:r>
              <a:rPr lang="it-IT" sz="1200" b="1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chemiosmosi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In biochimica, meccanismo universale (detto anche </a:t>
            </a:r>
            <a:r>
              <a:rPr lang="it-IT" sz="1200" b="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processo </a:t>
            </a:r>
            <a:r>
              <a:rPr lang="it-IT" sz="1200" b="0" i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chemiosmotico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che si svolge nei batteri, nei cloroplasti e nei mitocondri; consiste nella liberazione di energia durante il trasporto di elettroni attraverso una membrana; tale energia favorisce il passaggio di protoni tra i due lati della membrana stessa e quindi l’instaurarsi di un gradiente elettrochimico protonico che viene utilizzato dalle cellule per vari processi e soprattutto per la produzione di ATP.</a:t>
            </a:r>
            <a:endParaRPr lang="en-US" dirty="0"/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757AA-7BD4-4135-9ACF-916D205B97F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/>
              <a:t>Adenina ribosio e composto trifosforico   indicare GTP UTP e le nucleoside difosfato chinasi </a:t>
            </a:r>
          </a:p>
          <a:p>
            <a:r>
              <a:rPr lang="it-IT"/>
              <a:t>Tendenza a trasferire il suo fosforico all’acqua idrolisi :potenziale di trasferimento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D3CA7-8374-436B-B0BC-5AA41E0A865E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Il PI ha un </a:t>
            </a:r>
            <a:r>
              <a:rPr lang="en-US" dirty="0" err="1"/>
              <a:t>numero</a:t>
            </a:r>
            <a:r>
              <a:rPr lang="en-US" dirty="0"/>
              <a:t> di </a:t>
            </a:r>
            <a:r>
              <a:rPr lang="en-US" dirty="0" err="1"/>
              <a:t>forme</a:t>
            </a:r>
            <a:r>
              <a:rPr lang="en-US" dirty="0"/>
              <a:t> di </a:t>
            </a:r>
            <a:r>
              <a:rPr lang="en-US" dirty="0" err="1"/>
              <a:t>risonanza</a:t>
            </a:r>
            <a:r>
              <a:rPr lang="en-US" dirty="0"/>
              <a:t> con lo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livello</a:t>
            </a:r>
            <a:r>
              <a:rPr lang="en-US" dirty="0"/>
              <a:t> </a:t>
            </a:r>
            <a:r>
              <a:rPr lang="en-US" dirty="0" err="1"/>
              <a:t>energetico</a:t>
            </a:r>
            <a:r>
              <a:rPr lang="en-US" dirty="0"/>
              <a:t> </a:t>
            </a:r>
            <a:r>
              <a:rPr lang="en-US" dirty="0" err="1"/>
              <a:t>superiore</a:t>
            </a:r>
            <a:r>
              <a:rPr lang="en-US" dirty="0"/>
              <a:t> a </a:t>
            </a:r>
            <a:r>
              <a:rPr lang="en-US" dirty="0" err="1"/>
              <a:t>quello</a:t>
            </a:r>
            <a:r>
              <a:rPr lang="en-US" dirty="0"/>
              <a:t> del </a:t>
            </a:r>
            <a:r>
              <a:rPr lang="en-US" dirty="0" err="1"/>
              <a:t>gruppo</a:t>
            </a:r>
            <a:r>
              <a:rPr lang="en-US" dirty="0"/>
              <a:t> P gamma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nell’ATP</a:t>
            </a:r>
            <a:r>
              <a:rPr lang="en-US" dirty="0"/>
              <a:t>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830C4-BEE4-4D9B-BEB1-0620F22E7165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Il trasferimento di P al substrato non avviene arttraverso le due reazioni distinte ma procede in relatàc on un meccanismo diverso in cui si forma un inermedio fosforilato </a:t>
            </a:r>
          </a:p>
          <a:p>
            <a:r>
              <a:rPr lang="en-US"/>
              <a:t>Ha importanza per cui possiamo sommare le due reazioni che ci danno lo stesso punto di arrivo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01929-8467-4EE8-A540-F5206482742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Altri trasportatori : acil fosfati (anidridi miste acido carbossilico-fosforico</a:t>
            </a:r>
          </a:p>
          <a:p>
            <a:r>
              <a:rPr lang="en-US"/>
              <a:t>Stabilizzati tramite stessi motivi </a:t>
            </a:r>
          </a:p>
          <a:p>
            <a:endParaRPr lang="en-US"/>
          </a:p>
          <a:p>
            <a:r>
              <a:rPr lang="en-US"/>
              <a:t>Enol fosfati  la roimozione del fosfato stabilizza la foma chetonica del composto (piruvato) </a:t>
            </a:r>
          </a:p>
          <a:p>
            <a:r>
              <a:rPr lang="en-US"/>
              <a:t>Fosfoguanidie (come fosfocreatina)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Per</a:t>
            </a:r>
            <a:r>
              <a:rPr lang="it-IT" sz="1200" b="0" i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it-IT" sz="1200" b="1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tautomeria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si intende una particolare forma di isomeria  tra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Composto organico"/>
              </a:rPr>
              <a:t>composti organici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it-IT" sz="1200" b="0" i="0" u="none" strike="noStrike" kern="1200" baseline="300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[1]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Le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Molecole"/>
              </a:rPr>
              <a:t>molecole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tra le quali esiste tautomeria sono dette </a:t>
            </a:r>
            <a:r>
              <a:rPr lang="it-IT" sz="1200" b="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tautomeri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e la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Reazione chimica"/>
              </a:rPr>
              <a:t>reazione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Reazione chimica"/>
              </a:rPr>
              <a:t>chimica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serve per 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interconvertire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 diversi tautomeri è detta </a:t>
            </a:r>
            <a:r>
              <a:rPr lang="it-IT" sz="1200" b="0" i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tautomerizzazione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it-IT" sz="1200" b="0" i="0" u="none" strike="noStrike" kern="1200" baseline="300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[2]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Nella maggior parte dei casi la 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tautomerizzazione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comporta un trasferimento di un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Protone"/>
              </a:rPr>
              <a:t>protone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o di atomo di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Idrogeno"/>
              </a:rPr>
              <a:t>idrogeno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accompagnata dallo scambio di un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Legame covalente"/>
              </a:rPr>
              <a:t>legame covalente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singolo con uno doppio adiacente: </a:t>
            </a:r>
          </a:p>
          <a:p>
            <a:endParaRPr lang="it-IT" sz="1200" b="0" i="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1,3 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bF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Gli : anidride mista carbossilico e fosforico (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acil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fosfato)  il 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coo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che si forma è stabilizzato per risonanza </a:t>
            </a:r>
          </a:p>
          <a:p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 risonanza è un grande fattore di stabilità sia per le molecole, che per i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Radicali liberi"/>
              </a:rPr>
              <a:t>radicali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che per gli ioni. Attraverso la risonanza un radicale o uno ione vengono stabilizzati per via della dispersione della carica elettrica o della delocalizzazione dell'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Elettrone spaiato"/>
              </a:rPr>
              <a:t>elettrone spaiato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che ne consegue. Il guadagno in stabilità viene sovente espresso in termini di </a:t>
            </a:r>
            <a:r>
              <a:rPr lang="it-IT" sz="1200" b="1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energia di risonanza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28E01-1565-434E-8B2B-5F773E90ED8D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569F5-8C29-4A89-9F5C-6A47A96EAF4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>
                <a:solidFill>
                  <a:srgbClr val="000099"/>
                </a:solidFill>
              </a:rPr>
              <a:t>L’utilizzo di trasportatori attivati è un motivo ricorrente :</a:t>
            </a:r>
          </a:p>
          <a:p>
            <a:r>
              <a:rPr lang="it-IT" b="1">
                <a:solidFill>
                  <a:srgbClr val="000099"/>
                </a:solidFill>
              </a:rPr>
              <a:t>Il coenzima A </a:t>
            </a:r>
            <a:r>
              <a:rPr lang="it-IT"/>
              <a:t>è formato da:</a:t>
            </a:r>
            <a:r>
              <a:rPr lang="it-IT" b="1">
                <a:solidFill>
                  <a:srgbClr val="000099"/>
                </a:solidFill>
              </a:rPr>
              <a:t> </a:t>
            </a:r>
            <a:r>
              <a:rPr lang="it-IT"/>
              <a:t>una molecola di</a:t>
            </a:r>
            <a:r>
              <a:rPr lang="it-IT" b="1">
                <a:solidFill>
                  <a:srgbClr val="000099"/>
                </a:solidFill>
              </a:rPr>
              <a:t> </a:t>
            </a:r>
            <a:r>
              <a:rPr lang="it-IT" b="1">
                <a:solidFill>
                  <a:schemeClr val="tx2"/>
                </a:solidFill>
                <a:sym typeface="Symbol" pitchFamily="18" charset="2"/>
              </a:rPr>
              <a:t></a:t>
            </a:r>
            <a:r>
              <a:rPr lang="it-IT" b="1">
                <a:solidFill>
                  <a:schemeClr val="tx2"/>
                </a:solidFill>
              </a:rPr>
              <a:t>-mercaptoetilammina</a:t>
            </a:r>
            <a:r>
              <a:rPr lang="it-IT"/>
              <a:t>,  unita da un legame ammidico al gruppo COOH della vitamina  </a:t>
            </a:r>
            <a:r>
              <a:rPr lang="it-IT" b="1">
                <a:solidFill>
                  <a:schemeClr val="tx2"/>
                </a:solidFill>
              </a:rPr>
              <a:t>pantotenato</a:t>
            </a:r>
            <a:r>
              <a:rPr lang="it-IT" b="1"/>
              <a:t>.</a:t>
            </a:r>
            <a:r>
              <a:rPr lang="it-IT"/>
              <a:t> Un gruppo OH del pantotenato è unito con un legame estere al 5’ fosfato di una molecola di </a:t>
            </a:r>
            <a:r>
              <a:rPr lang="it-IT" b="1">
                <a:solidFill>
                  <a:schemeClr val="tx2"/>
                </a:solidFill>
              </a:rPr>
              <a:t>ADP-3'-fosfato. </a:t>
            </a:r>
            <a:r>
              <a:rPr lang="it-IT"/>
              <a:t>Un </a:t>
            </a:r>
            <a:r>
              <a:rPr lang="it-IT">
                <a:solidFill>
                  <a:schemeClr val="tx2"/>
                </a:solidFill>
              </a:rPr>
              <a:t> </a:t>
            </a:r>
            <a:r>
              <a:rPr lang="it-IT" b="1">
                <a:solidFill>
                  <a:schemeClr val="tx2"/>
                </a:solidFill>
              </a:rPr>
              <a:t>tioestere</a:t>
            </a:r>
            <a:r>
              <a:rPr lang="it-IT">
                <a:solidFill>
                  <a:schemeClr val="tx2"/>
                </a:solidFill>
              </a:rPr>
              <a:t> </a:t>
            </a:r>
            <a:r>
              <a:rPr lang="it-IT"/>
              <a:t>si forma tra un acido carbossilico  ed un gruppo sulfidrilico  (SH), </a:t>
            </a:r>
            <a:endParaRPr lang="it-IT">
              <a:solidFill>
                <a:schemeClr val="tx2"/>
              </a:solidFill>
            </a:endParaRPr>
          </a:p>
          <a:p>
            <a:r>
              <a:rPr lang="it-IT"/>
              <a:t>Il gruppo funzionale del coenzima è il gruppo </a:t>
            </a:r>
            <a:r>
              <a:rPr lang="it-IT" b="1">
                <a:solidFill>
                  <a:schemeClr val="tx2"/>
                </a:solidFill>
              </a:rPr>
              <a:t>sulfidrilico</a:t>
            </a:r>
            <a:r>
              <a:rPr lang="it-IT"/>
              <a:t> (SH) della </a:t>
            </a:r>
            <a:r>
              <a:rPr lang="it-IT">
                <a:sym typeface="Symbol" pitchFamily="18" charset="2"/>
              </a:rPr>
              <a:t></a:t>
            </a:r>
            <a:r>
              <a:rPr lang="it-IT"/>
              <a:t>-mercaptoetilammina.  A sta per acetilazione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/>
              <a:t>Il trasferimento avviene sull’</a:t>
            </a:r>
            <a:r>
              <a:rPr lang="it-IT" sz="1200" dirty="0">
                <a:solidFill>
                  <a:srgbClr val="000099"/>
                </a:solidFill>
              </a:rPr>
              <a:t>anello </a:t>
            </a:r>
            <a:r>
              <a:rPr lang="it-IT" sz="1200" dirty="0" err="1">
                <a:solidFill>
                  <a:srgbClr val="000099"/>
                </a:solidFill>
              </a:rPr>
              <a:t>nicotinammidico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28E01-1565-434E-8B2B-5F773E90ED8D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B3180-9250-483C-83C9-CBFE0FB09245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Riboflavina</a:t>
            </a:r>
            <a:r>
              <a:rPr lang="en-US" dirty="0"/>
              <a:t> o </a:t>
            </a:r>
            <a:r>
              <a:rPr lang="en-US" dirty="0" err="1"/>
              <a:t>vit</a:t>
            </a:r>
            <a:r>
              <a:rPr lang="en-US" dirty="0"/>
              <a:t> B2 </a:t>
            </a:r>
            <a:r>
              <a:rPr lang="it-IT" sz="1200" dirty="0"/>
              <a:t>deriva dalla vitamina </a:t>
            </a:r>
            <a:r>
              <a:rPr lang="it-IT" sz="1200" b="1" dirty="0">
                <a:solidFill>
                  <a:srgbClr val="000099"/>
                </a:solidFill>
              </a:rPr>
              <a:t>riboflavina</a:t>
            </a:r>
            <a:r>
              <a:rPr lang="it-IT" sz="1200" dirty="0"/>
              <a:t>,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4203A-7F0A-4AEB-B6D9-1A3B1149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D79089-91F6-4DE9-8F2C-C2ECB99E0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C59EAD-E108-42EA-A67E-E4703158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1A788A-2882-4112-AAC6-B06C646B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2F2C81-701F-4506-80A1-C5DDD215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03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D880C-25BE-4AB0-B016-4501A167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57D37A-6E57-4C40-B404-EAC23466F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AF34CD-F335-4494-AE3F-3FEBA72D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417316-7604-411B-A439-6C25B47F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BB091D-B371-4003-B768-7E9BA610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86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5B55720-DC6F-48B9-9BA2-8990444E3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046CE1-1438-4E3E-9D4E-5CAD378AA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12C831-7DCD-4177-899E-7AFCCC11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BB97D9-9D88-446A-8B2C-6C61238B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13DA2A-9E11-4C80-A249-403CD542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1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3268" y="144464"/>
            <a:ext cx="10342033" cy="11969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76917" y="1628775"/>
            <a:ext cx="5080000" cy="45037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60117" y="1628775"/>
            <a:ext cx="5080000" cy="45037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A3466-6230-45A2-BF9F-DC0CCE1AF3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9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3268" y="144464"/>
            <a:ext cx="10342033" cy="11969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76917" y="1628776"/>
            <a:ext cx="10363200" cy="21748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76917" y="3956051"/>
            <a:ext cx="10363200" cy="21764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5F489-EAA7-4773-B1D1-316513C485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28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3268" y="144464"/>
            <a:ext cx="10342033" cy="11969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76917" y="1628775"/>
            <a:ext cx="5080000" cy="45037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860117" y="1628776"/>
            <a:ext cx="5080000" cy="21748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60117" y="3956051"/>
            <a:ext cx="5080000" cy="21764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FA19-1782-475D-8D68-A5838EF484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35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BAFA9-9B25-4CDA-8C0A-435888C2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9B2BFF-D008-4099-AB79-6920F635E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7254FD-0709-40D6-9246-AE8CE509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8D1373-F881-4BF5-9C76-96F2C694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FDAB62-F7B6-43F8-8AEE-80FB900D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04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B04DD-CE06-4C54-B5A9-A4EA3D55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78139F-DF58-411A-BDFC-098837E31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FD4CC6-2C7F-4489-B969-B9FFD526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244B6A-053E-44FA-8ECE-BCCE2C33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280589-BB33-469D-BD8C-BD951150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71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BD00E-0420-49FE-972F-219F14BC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22788-B873-4064-A966-921C2B0EE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5CCE87-771D-4B89-8A7A-74B0A0897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246237-BEC0-46E6-B032-415AE60A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EFD71D-DE77-44D8-9433-3D6641B2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7B466-C601-499E-9718-3747DC7B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9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D0B1B-D379-4140-AED0-5E6E72BF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78B122-F6F9-4245-904B-32B146A27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C3053C-D15E-4139-97C4-5E63036AF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C3FAE3-0404-433B-8C45-36A49C76C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C4AAEA-E1D7-4B97-B2A1-1F65E1EEF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0F8A143-2DA5-48D7-8C1C-9EE491D0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6F5E59F-6174-4B63-8534-2C8F171D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9453A4-D0DC-4F15-8091-736E90E2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99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6972D-64F7-4E5C-8B42-0DB99B28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416027-D031-420C-AE3E-040513FC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F08136-B372-4F44-92B1-CEAE0E24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ADE781-66F8-4986-BCE0-2A0EAD26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FD9EF4-8E7A-4ABF-A14E-A3257AC4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B00ECA-1E73-4A64-ACAC-34563A51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4CBF93-F87B-4CCE-90F5-18195CE0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83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E193B0-9911-4E2B-B6D8-BE26DFC5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1B8180-0F09-49F2-93F9-56E6B0BC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C5BC33-F558-4249-9C22-10D4FC458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38EA52-6254-4F02-9478-47C850D8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4603BE-9F05-447F-A8EA-3D7C0649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3C9F82-A978-4DD6-B46F-DB5E0429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95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EA5DB1-B274-46EF-AAC5-E493EE8E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9B7BD8-8095-4F14-8FCE-E6F266227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3B397D-CE56-49BA-91E2-A925DFF35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FE0E8E-F62C-4EE9-AA79-FCA62A6E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667AC-2E8D-4E0C-99AA-59ED366A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E33824-9280-435A-AB8E-B411F65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94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D58BA8-3511-4A14-92CD-06D0049A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16849A-1264-45C3-9B58-3D496CBAE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C23301-5043-42A1-89C7-43F1D6C5D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1A66-8A17-4A8C-9C89-629952A59FA3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7D4FE9-F4FB-448F-AE3F-73E96B41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0C8F03-F21C-49C5-BE5B-1EABCDDD8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44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19089"/>
            <a:ext cx="7061200" cy="809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/>
              <a:t>Esempio di reazioni accoppiate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66901" y="1266825"/>
            <a:ext cx="6913563" cy="3810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ct val="0"/>
              </a:spcBef>
              <a:spcAft>
                <a:spcPct val="40000"/>
              </a:spcAft>
              <a:buNone/>
            </a:pPr>
            <a:r>
              <a:rPr lang="it-IT" sz="1800"/>
              <a:t>Nella reazione catalizzata dal 1° enzima glicolitico, la esochinasi, le due reazioni accoppiate sono:</a:t>
            </a:r>
          </a:p>
          <a:p>
            <a:pPr marL="0" indent="0" algn="just">
              <a:spcBef>
                <a:spcPct val="0"/>
              </a:spcBef>
              <a:spcAft>
                <a:spcPct val="40000"/>
              </a:spcAft>
              <a:buNone/>
            </a:pPr>
            <a:endParaRPr lang="it-IT" sz="1800"/>
          </a:p>
          <a:p>
            <a:pPr marL="0" indent="0" algn="just">
              <a:spcBef>
                <a:spcPct val="0"/>
              </a:spcBef>
              <a:spcAft>
                <a:spcPct val="50000"/>
              </a:spcAft>
              <a:buNone/>
            </a:pPr>
            <a:r>
              <a:rPr lang="it-IT" sz="1800">
                <a:solidFill>
                  <a:srgbClr val="000080"/>
                </a:solidFill>
              </a:rPr>
              <a:t>P</a:t>
            </a:r>
            <a:r>
              <a:rPr lang="it-IT" sz="1800" baseline="-25000">
                <a:solidFill>
                  <a:srgbClr val="000080"/>
                </a:solidFill>
              </a:rPr>
              <a:t>i</a:t>
            </a:r>
            <a:r>
              <a:rPr lang="it-IT" sz="1800">
                <a:solidFill>
                  <a:srgbClr val="000080"/>
                </a:solidFill>
              </a:rPr>
              <a:t> + glucosio</a:t>
            </a:r>
            <a:r>
              <a:rPr lang="it-IT" sz="1800"/>
              <a:t> </a:t>
            </a:r>
            <a:r>
              <a:rPr lang="en-US" sz="1800">
                <a:sym typeface="Wingdings 3" pitchFamily="18" charset="2"/>
              </a:rPr>
              <a:t></a:t>
            </a:r>
            <a:r>
              <a:rPr lang="it-IT" sz="1800"/>
              <a:t> </a:t>
            </a:r>
            <a:r>
              <a:rPr lang="it-IT" sz="1800">
                <a:solidFill>
                  <a:srgbClr val="000080"/>
                </a:solidFill>
              </a:rPr>
              <a:t>glucosio-6-P + H</a:t>
            </a:r>
            <a:r>
              <a:rPr lang="it-IT" sz="1800" baseline="-25000">
                <a:solidFill>
                  <a:srgbClr val="000080"/>
                </a:solidFill>
              </a:rPr>
              <a:t>2</a:t>
            </a:r>
            <a:r>
              <a:rPr lang="it-IT" sz="1800">
                <a:solidFill>
                  <a:srgbClr val="000080"/>
                </a:solidFill>
              </a:rPr>
              <a:t>O</a:t>
            </a:r>
            <a:r>
              <a:rPr lang="it-IT" sz="1800"/>
              <a:t>     </a:t>
            </a:r>
            <a:r>
              <a:rPr lang="el-GR" sz="1800">
                <a:cs typeface="Times New Roman" pitchFamily="18" charset="0"/>
              </a:rPr>
              <a:t>Δ</a:t>
            </a:r>
            <a:r>
              <a:rPr lang="it-IT" sz="1800"/>
              <a:t>G</a:t>
            </a:r>
            <a:r>
              <a:rPr lang="it-IT" sz="1800" baseline="30000"/>
              <a:t>o</a:t>
            </a:r>
            <a:r>
              <a:rPr lang="it-IT" sz="1800"/>
              <a:t>' = +13,8 kJ/mol</a:t>
            </a:r>
          </a:p>
          <a:p>
            <a:pPr marL="0" indent="0" algn="just">
              <a:spcBef>
                <a:spcPct val="0"/>
              </a:spcBef>
              <a:spcAft>
                <a:spcPct val="30000"/>
              </a:spcAft>
              <a:buNone/>
            </a:pPr>
            <a:r>
              <a:rPr lang="it-IT" sz="1800">
                <a:solidFill>
                  <a:srgbClr val="000080"/>
                </a:solidFill>
              </a:rPr>
              <a:t>ATP + H</a:t>
            </a:r>
            <a:r>
              <a:rPr lang="it-IT" sz="1800" baseline="-25000">
                <a:solidFill>
                  <a:srgbClr val="000080"/>
                </a:solidFill>
              </a:rPr>
              <a:t>2</a:t>
            </a:r>
            <a:r>
              <a:rPr lang="it-IT" sz="1800">
                <a:solidFill>
                  <a:srgbClr val="000080"/>
                </a:solidFill>
              </a:rPr>
              <a:t>O </a:t>
            </a:r>
            <a:r>
              <a:rPr lang="en-US" sz="1800">
                <a:sym typeface="Wingdings 3" pitchFamily="18" charset="2"/>
              </a:rPr>
              <a:t></a:t>
            </a:r>
            <a:r>
              <a:rPr lang="it-IT" sz="1800"/>
              <a:t> </a:t>
            </a:r>
            <a:r>
              <a:rPr lang="it-IT" sz="1800">
                <a:solidFill>
                  <a:srgbClr val="000080"/>
                </a:solidFill>
              </a:rPr>
              <a:t>ADP  +  P</a:t>
            </a:r>
            <a:r>
              <a:rPr lang="it-IT" sz="1800" baseline="-25000">
                <a:solidFill>
                  <a:srgbClr val="000080"/>
                </a:solidFill>
              </a:rPr>
              <a:t>i</a:t>
            </a:r>
            <a:r>
              <a:rPr lang="it-IT" sz="1800"/>
              <a:t>	              </a:t>
            </a:r>
            <a:r>
              <a:rPr lang="el-GR" sz="1800">
                <a:cs typeface="Times New Roman" pitchFamily="18" charset="0"/>
              </a:rPr>
              <a:t>Δ</a:t>
            </a:r>
            <a:r>
              <a:rPr lang="it-IT" sz="1800"/>
              <a:t>G</a:t>
            </a:r>
            <a:r>
              <a:rPr lang="it-IT" sz="1800" baseline="30000"/>
              <a:t>o</a:t>
            </a:r>
            <a:r>
              <a:rPr lang="it-IT" sz="1800"/>
              <a:t>' = -30,5 kJ/mol </a:t>
            </a:r>
          </a:p>
          <a:p>
            <a:pPr marL="0" indent="0" algn="just">
              <a:spcBef>
                <a:spcPct val="0"/>
              </a:spcBef>
              <a:spcAft>
                <a:spcPct val="5000"/>
              </a:spcAft>
              <a:buNone/>
            </a:pPr>
            <a:endParaRPr lang="it-IT" sz="1600"/>
          </a:p>
          <a:p>
            <a:pPr marL="0" indent="0" algn="just">
              <a:spcBef>
                <a:spcPct val="0"/>
              </a:spcBef>
              <a:spcAft>
                <a:spcPct val="5000"/>
              </a:spcAft>
              <a:buNone/>
            </a:pPr>
            <a:r>
              <a:rPr lang="it-IT" sz="1600"/>
              <a:t>Le due reazioni hanno in comune P</a:t>
            </a:r>
            <a:r>
              <a:rPr lang="it-IT" sz="1600" baseline="-25000"/>
              <a:t>i</a:t>
            </a:r>
            <a:r>
              <a:rPr lang="it-IT" sz="1600"/>
              <a:t> e H</a:t>
            </a:r>
            <a:r>
              <a:rPr lang="it-IT" sz="1600" baseline="-25000"/>
              <a:t>2</a:t>
            </a:r>
            <a:r>
              <a:rPr lang="it-IT" sz="1600"/>
              <a:t>0,  la loro </a:t>
            </a:r>
          </a:p>
          <a:p>
            <a:pPr marL="0" indent="0" algn="just">
              <a:spcBef>
                <a:spcPct val="0"/>
              </a:spcBef>
              <a:spcAft>
                <a:spcPct val="5000"/>
              </a:spcAft>
              <a:buNone/>
            </a:pPr>
            <a:r>
              <a:rPr lang="it-IT" sz="1600"/>
              <a:t>somma è uguale a :</a:t>
            </a:r>
            <a:endParaRPr lang="it-IT" sz="1600">
              <a:solidFill>
                <a:srgbClr val="000080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60000"/>
              </a:spcAft>
              <a:buNone/>
            </a:pPr>
            <a:endParaRPr lang="it-IT" sz="1600">
              <a:solidFill>
                <a:srgbClr val="000080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60000"/>
              </a:spcAft>
              <a:buNone/>
            </a:pPr>
            <a:r>
              <a:rPr lang="it-IT" sz="1800">
                <a:solidFill>
                  <a:srgbClr val="000080"/>
                </a:solidFill>
              </a:rPr>
              <a:t>ATP</a:t>
            </a:r>
            <a:r>
              <a:rPr lang="it-IT" sz="1600">
                <a:solidFill>
                  <a:srgbClr val="000080"/>
                </a:solidFill>
              </a:rPr>
              <a:t> </a:t>
            </a:r>
            <a:r>
              <a:rPr lang="it-IT" sz="1800">
                <a:solidFill>
                  <a:srgbClr val="000080"/>
                </a:solidFill>
              </a:rPr>
              <a:t>+</a:t>
            </a:r>
            <a:r>
              <a:rPr lang="it-IT" sz="1600">
                <a:solidFill>
                  <a:srgbClr val="000080"/>
                </a:solidFill>
              </a:rPr>
              <a:t> </a:t>
            </a:r>
            <a:r>
              <a:rPr lang="it-IT" sz="1800">
                <a:solidFill>
                  <a:srgbClr val="000080"/>
                </a:solidFill>
              </a:rPr>
              <a:t>glucosio</a:t>
            </a:r>
            <a:r>
              <a:rPr lang="it-IT" sz="1800">
                <a:solidFill>
                  <a:srgbClr val="0000FF"/>
                </a:solidFill>
              </a:rPr>
              <a:t> </a:t>
            </a:r>
            <a:r>
              <a:rPr lang="en-US" sz="1800">
                <a:sym typeface="Wingdings 3" pitchFamily="18" charset="2"/>
              </a:rPr>
              <a:t></a:t>
            </a:r>
            <a:r>
              <a:rPr lang="it-IT" sz="1800"/>
              <a:t> </a:t>
            </a:r>
            <a:r>
              <a:rPr lang="it-IT" sz="1800">
                <a:solidFill>
                  <a:srgbClr val="000080"/>
                </a:solidFill>
              </a:rPr>
              <a:t>ADP</a:t>
            </a:r>
            <a:r>
              <a:rPr lang="it-IT" sz="1600">
                <a:solidFill>
                  <a:srgbClr val="000080"/>
                </a:solidFill>
              </a:rPr>
              <a:t> </a:t>
            </a:r>
            <a:r>
              <a:rPr lang="it-IT" sz="1800">
                <a:solidFill>
                  <a:srgbClr val="000080"/>
                </a:solidFill>
              </a:rPr>
              <a:t>+</a:t>
            </a:r>
            <a:r>
              <a:rPr lang="it-IT" sz="1600">
                <a:solidFill>
                  <a:srgbClr val="000080"/>
                </a:solidFill>
              </a:rPr>
              <a:t> </a:t>
            </a:r>
            <a:r>
              <a:rPr lang="it-IT" sz="1800">
                <a:solidFill>
                  <a:srgbClr val="000080"/>
                </a:solidFill>
              </a:rPr>
              <a:t>glucosio-6-P </a:t>
            </a:r>
            <a:r>
              <a:rPr lang="it-IT" sz="1400">
                <a:solidFill>
                  <a:srgbClr val="000080"/>
                </a:solidFill>
              </a:rPr>
              <a:t>    </a:t>
            </a:r>
          </a:p>
          <a:p>
            <a:pPr marL="0" indent="0" algn="just">
              <a:spcBef>
                <a:spcPct val="0"/>
              </a:spcBef>
              <a:spcAft>
                <a:spcPct val="60000"/>
              </a:spcAft>
              <a:buNone/>
            </a:pPr>
            <a:r>
              <a:rPr lang="el-GR" sz="1400">
                <a:solidFill>
                  <a:srgbClr val="000080"/>
                </a:solidFill>
                <a:cs typeface="Times New Roman" pitchFamily="18" charset="0"/>
              </a:rPr>
              <a:t>Δ</a:t>
            </a:r>
            <a:r>
              <a:rPr lang="it-IT" sz="1800"/>
              <a:t>G</a:t>
            </a:r>
            <a:r>
              <a:rPr lang="it-IT" sz="1800" baseline="30000"/>
              <a:t>o</a:t>
            </a:r>
            <a:r>
              <a:rPr lang="it-IT" sz="1800"/>
              <a:t>' = -16,7 kJ/mol</a:t>
            </a:r>
          </a:p>
          <a:p>
            <a:pPr marL="0" indent="0" algn="just">
              <a:spcBef>
                <a:spcPct val="0"/>
              </a:spcBef>
              <a:spcAft>
                <a:spcPct val="40000"/>
              </a:spcAft>
              <a:buNone/>
            </a:pPr>
            <a:endParaRPr lang="it-IT" sz="1600"/>
          </a:p>
          <a:p>
            <a:pPr marL="0" indent="0" algn="just">
              <a:spcBef>
                <a:spcPct val="0"/>
              </a:spcBef>
              <a:spcAft>
                <a:spcPct val="40000"/>
              </a:spcAft>
              <a:buNone/>
            </a:pPr>
            <a:endParaRPr lang="it-IT" sz="1600"/>
          </a:p>
          <a:p>
            <a:pPr marL="0" indent="0" algn="just">
              <a:spcBef>
                <a:spcPct val="0"/>
              </a:spcBef>
              <a:spcAft>
                <a:spcPct val="40000"/>
              </a:spcAft>
              <a:buNone/>
            </a:pPr>
            <a:r>
              <a:rPr lang="it-IT" sz="1800"/>
              <a:t>La reazione complessiva è </a:t>
            </a:r>
            <a:r>
              <a:rPr lang="it-IT" sz="1800">
                <a:solidFill>
                  <a:srgbClr val="000099"/>
                </a:solidFill>
              </a:rPr>
              <a:t>esoergonica.</a:t>
            </a:r>
            <a:r>
              <a:rPr lang="it-IT" sz="200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27652" name="Immagine 1" descr="cap 01.12.png"/>
          <p:cNvPicPr>
            <a:picLocks noChangeAspect="1"/>
          </p:cNvPicPr>
          <p:nvPr/>
        </p:nvPicPr>
        <p:blipFill>
          <a:blip r:embed="rId3" cstate="print"/>
          <a:srcRect t="47173"/>
          <a:stretch>
            <a:fillRect/>
          </a:stretch>
        </p:blipFill>
        <p:spPr bwMode="auto">
          <a:xfrm>
            <a:off x="6283325" y="3411538"/>
            <a:ext cx="4002088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title"/>
          </p:nvPr>
        </p:nvSpPr>
        <p:spPr>
          <a:xfrm>
            <a:off x="1735138" y="134938"/>
            <a:ext cx="8723312" cy="976312"/>
          </a:xfrm>
        </p:spPr>
        <p:txBody>
          <a:bodyPr/>
          <a:lstStyle/>
          <a:p>
            <a:pPr algn="ctr" eaLnBrk="1" hangingPunct="1"/>
            <a:r>
              <a:rPr lang="it-IT" sz="2400"/>
              <a:t>I composti ad alto potenziale di trasferimento di P possono accoppiare l’ossidazione del C alla sintesi di ATP</a:t>
            </a:r>
          </a:p>
        </p:txBody>
      </p:sp>
      <p:grpSp>
        <p:nvGrpSpPr>
          <p:cNvPr id="38915" name="Group 246"/>
          <p:cNvGrpSpPr>
            <a:grpSpLocks/>
          </p:cNvGrpSpPr>
          <p:nvPr/>
        </p:nvGrpSpPr>
        <p:grpSpPr bwMode="auto">
          <a:xfrm>
            <a:off x="4592638" y="1808163"/>
            <a:ext cx="3490644" cy="1809750"/>
            <a:chOff x="1429" y="1346"/>
            <a:chExt cx="2127" cy="1080"/>
          </a:xfrm>
        </p:grpSpPr>
        <p:sp>
          <p:nvSpPr>
            <p:cNvPr id="38076" name="Rectangle 15"/>
            <p:cNvSpPr>
              <a:spLocks noChangeArrowheads="1"/>
            </p:cNvSpPr>
            <p:nvPr/>
          </p:nvSpPr>
          <p:spPr bwMode="auto">
            <a:xfrm>
              <a:off x="1495" y="2294"/>
              <a:ext cx="21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2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38077" name="Line 16"/>
            <p:cNvSpPr>
              <a:spLocks noChangeShapeType="1"/>
            </p:cNvSpPr>
            <p:nvPr/>
          </p:nvSpPr>
          <p:spPr bwMode="auto">
            <a:xfrm>
              <a:off x="1707" y="1712"/>
              <a:ext cx="0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8" name="Line 17"/>
            <p:cNvSpPr>
              <a:spLocks noChangeShapeType="1"/>
            </p:cNvSpPr>
            <p:nvPr/>
          </p:nvSpPr>
          <p:spPr bwMode="auto">
            <a:xfrm>
              <a:off x="1707" y="1852"/>
              <a:ext cx="0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9" name="Line 18"/>
            <p:cNvSpPr>
              <a:spLocks noChangeShapeType="1"/>
            </p:cNvSpPr>
            <p:nvPr/>
          </p:nvSpPr>
          <p:spPr bwMode="auto">
            <a:xfrm flipH="1" flipV="1">
              <a:off x="1640" y="1593"/>
              <a:ext cx="39" cy="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80" name="Line 19"/>
            <p:cNvSpPr>
              <a:spLocks noChangeShapeType="1"/>
            </p:cNvSpPr>
            <p:nvPr/>
          </p:nvSpPr>
          <p:spPr bwMode="auto">
            <a:xfrm flipV="1">
              <a:off x="1730" y="1580"/>
              <a:ext cx="49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81" name="Line 20"/>
            <p:cNvSpPr>
              <a:spLocks noChangeShapeType="1"/>
            </p:cNvSpPr>
            <p:nvPr/>
          </p:nvSpPr>
          <p:spPr bwMode="auto">
            <a:xfrm flipV="1">
              <a:off x="1743" y="1593"/>
              <a:ext cx="48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82" name="Line 21"/>
            <p:cNvSpPr>
              <a:spLocks noChangeShapeType="1"/>
            </p:cNvSpPr>
            <p:nvPr/>
          </p:nvSpPr>
          <p:spPr bwMode="auto">
            <a:xfrm flipH="1">
              <a:off x="1605" y="1807"/>
              <a:ext cx="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83" name="Line 22"/>
            <p:cNvSpPr>
              <a:spLocks noChangeShapeType="1"/>
            </p:cNvSpPr>
            <p:nvPr/>
          </p:nvSpPr>
          <p:spPr bwMode="auto">
            <a:xfrm>
              <a:off x="1746" y="1807"/>
              <a:ext cx="5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84" name="Rectangle 30"/>
            <p:cNvSpPr>
              <a:spLocks noChangeArrowheads="1"/>
            </p:cNvSpPr>
            <p:nvPr/>
          </p:nvSpPr>
          <p:spPr bwMode="auto">
            <a:xfrm>
              <a:off x="1680" y="1629"/>
              <a:ext cx="3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38085" name="Rectangle 31"/>
            <p:cNvSpPr>
              <a:spLocks noChangeArrowheads="1"/>
            </p:cNvSpPr>
            <p:nvPr/>
          </p:nvSpPr>
          <p:spPr bwMode="auto">
            <a:xfrm>
              <a:off x="1680" y="1769"/>
              <a:ext cx="3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38086" name="Rectangle 32"/>
            <p:cNvSpPr>
              <a:spLocks noChangeArrowheads="1"/>
            </p:cNvSpPr>
            <p:nvPr/>
          </p:nvSpPr>
          <p:spPr bwMode="auto">
            <a:xfrm>
              <a:off x="1680" y="1909"/>
              <a:ext cx="3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38087" name="Rectangle 33"/>
            <p:cNvSpPr>
              <a:spLocks noChangeArrowheads="1"/>
            </p:cNvSpPr>
            <p:nvPr/>
          </p:nvSpPr>
          <p:spPr bwMode="auto">
            <a:xfrm>
              <a:off x="1735" y="1909"/>
              <a:ext cx="4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38088" name="Rectangle 34"/>
            <p:cNvSpPr>
              <a:spLocks noChangeArrowheads="1"/>
            </p:cNvSpPr>
            <p:nvPr/>
          </p:nvSpPr>
          <p:spPr bwMode="auto">
            <a:xfrm>
              <a:off x="1787" y="1938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000000"/>
                  </a:solidFill>
                </a:rPr>
                <a:t>2</a:t>
              </a:r>
              <a:endParaRPr lang="it-IT"/>
            </a:p>
          </p:txBody>
        </p:sp>
        <p:sp>
          <p:nvSpPr>
            <p:cNvPr id="38089" name="Rectangle 35"/>
            <p:cNvSpPr>
              <a:spLocks noChangeArrowheads="1"/>
            </p:cNvSpPr>
            <p:nvPr/>
          </p:nvSpPr>
          <p:spPr bwMode="auto">
            <a:xfrm>
              <a:off x="1820" y="1909"/>
              <a:ext cx="4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38090" name="Rectangle 36"/>
            <p:cNvSpPr>
              <a:spLocks noChangeArrowheads="1"/>
            </p:cNvSpPr>
            <p:nvPr/>
          </p:nvSpPr>
          <p:spPr bwMode="auto">
            <a:xfrm>
              <a:off x="1879" y="1909"/>
              <a:ext cx="3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P</a:t>
              </a:r>
              <a:endParaRPr lang="it-IT"/>
            </a:p>
          </p:txBody>
        </p:sp>
        <p:sp>
          <p:nvSpPr>
            <p:cNvPr id="38091" name="Rectangle 37"/>
            <p:cNvSpPr>
              <a:spLocks noChangeArrowheads="1"/>
            </p:cNvSpPr>
            <p:nvPr/>
          </p:nvSpPr>
          <p:spPr bwMode="auto">
            <a:xfrm>
              <a:off x="1929" y="1909"/>
              <a:ext cx="4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38092" name="Rectangle 38"/>
            <p:cNvSpPr>
              <a:spLocks noChangeArrowheads="1"/>
            </p:cNvSpPr>
            <p:nvPr/>
          </p:nvSpPr>
          <p:spPr bwMode="auto">
            <a:xfrm>
              <a:off x="1986" y="1938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000000"/>
                  </a:solidFill>
                </a:rPr>
                <a:t>3</a:t>
              </a:r>
              <a:endParaRPr lang="it-IT"/>
            </a:p>
          </p:txBody>
        </p:sp>
        <p:sp>
          <p:nvSpPr>
            <p:cNvPr id="38093" name="Rectangle 39"/>
            <p:cNvSpPr>
              <a:spLocks noChangeArrowheads="1"/>
            </p:cNvSpPr>
            <p:nvPr/>
          </p:nvSpPr>
          <p:spPr bwMode="auto">
            <a:xfrm>
              <a:off x="2020" y="1886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000000"/>
                  </a:solidFill>
                </a:rPr>
                <a:t>2</a:t>
              </a:r>
              <a:endParaRPr lang="it-IT"/>
            </a:p>
          </p:txBody>
        </p:sp>
        <p:sp>
          <p:nvSpPr>
            <p:cNvPr id="38094" name="Rectangle 40"/>
            <p:cNvSpPr>
              <a:spLocks noChangeArrowheads="1"/>
            </p:cNvSpPr>
            <p:nvPr/>
          </p:nvSpPr>
          <p:spPr bwMode="auto">
            <a:xfrm>
              <a:off x="2053" y="1881"/>
              <a:ext cx="20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38095" name="Rectangle 41"/>
            <p:cNvSpPr>
              <a:spLocks noChangeArrowheads="1"/>
            </p:cNvSpPr>
            <p:nvPr/>
          </p:nvSpPr>
          <p:spPr bwMode="auto">
            <a:xfrm>
              <a:off x="1578" y="1516"/>
              <a:ext cx="4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38096" name="Rectangle 42"/>
            <p:cNvSpPr>
              <a:spLocks noChangeArrowheads="1"/>
            </p:cNvSpPr>
            <p:nvPr/>
          </p:nvSpPr>
          <p:spPr bwMode="auto">
            <a:xfrm>
              <a:off x="1790" y="1516"/>
              <a:ext cx="4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38097" name="Rectangle 43"/>
            <p:cNvSpPr>
              <a:spLocks noChangeArrowheads="1"/>
            </p:cNvSpPr>
            <p:nvPr/>
          </p:nvSpPr>
          <p:spPr bwMode="auto">
            <a:xfrm>
              <a:off x="1541" y="1769"/>
              <a:ext cx="4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38098" name="Rectangle 44"/>
            <p:cNvSpPr>
              <a:spLocks noChangeArrowheads="1"/>
            </p:cNvSpPr>
            <p:nvPr/>
          </p:nvSpPr>
          <p:spPr bwMode="auto">
            <a:xfrm>
              <a:off x="1817" y="1769"/>
              <a:ext cx="4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38099" name="Rectangle 45"/>
            <p:cNvSpPr>
              <a:spLocks noChangeArrowheads="1"/>
            </p:cNvSpPr>
            <p:nvPr/>
          </p:nvSpPr>
          <p:spPr bwMode="auto">
            <a:xfrm>
              <a:off x="1876" y="1769"/>
              <a:ext cx="4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38100" name="Rectangle 67"/>
            <p:cNvSpPr>
              <a:spLocks noChangeArrowheads="1"/>
            </p:cNvSpPr>
            <p:nvPr/>
          </p:nvSpPr>
          <p:spPr bwMode="auto">
            <a:xfrm>
              <a:off x="2070" y="1724"/>
              <a:ext cx="35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+</a:t>
              </a:r>
              <a:endParaRPr lang="it-IT"/>
            </a:p>
          </p:txBody>
        </p:sp>
        <p:sp>
          <p:nvSpPr>
            <p:cNvPr id="38101" name="Rectangle 68"/>
            <p:cNvSpPr>
              <a:spLocks noChangeArrowheads="1"/>
            </p:cNvSpPr>
            <p:nvPr/>
          </p:nvSpPr>
          <p:spPr bwMode="auto">
            <a:xfrm>
              <a:off x="2112" y="1724"/>
              <a:ext cx="1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38102" name="Rectangle 102"/>
            <p:cNvSpPr>
              <a:spLocks noChangeArrowheads="1"/>
            </p:cNvSpPr>
            <p:nvPr/>
          </p:nvSpPr>
          <p:spPr bwMode="auto">
            <a:xfrm>
              <a:off x="1638" y="1815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FF0000"/>
                  </a:solidFill>
                </a:rPr>
                <a:t>2</a:t>
              </a:r>
              <a:endParaRPr lang="it-IT"/>
            </a:p>
          </p:txBody>
        </p:sp>
        <p:sp>
          <p:nvSpPr>
            <p:cNvPr id="38103" name="Rectangle 103"/>
            <p:cNvSpPr>
              <a:spLocks noChangeArrowheads="1"/>
            </p:cNvSpPr>
            <p:nvPr/>
          </p:nvSpPr>
          <p:spPr bwMode="auto">
            <a:xfrm>
              <a:off x="1633" y="1941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FF0000"/>
                  </a:solidFill>
                </a:rPr>
                <a:t>3</a:t>
              </a:r>
              <a:endParaRPr lang="it-IT"/>
            </a:p>
          </p:txBody>
        </p:sp>
        <p:sp>
          <p:nvSpPr>
            <p:cNvPr id="38104" name="Rectangle 106"/>
            <p:cNvSpPr>
              <a:spLocks noChangeArrowheads="1"/>
            </p:cNvSpPr>
            <p:nvPr/>
          </p:nvSpPr>
          <p:spPr bwMode="auto">
            <a:xfrm>
              <a:off x="1633" y="1637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FF0000"/>
                  </a:solidFill>
                </a:rPr>
                <a:t>1</a:t>
              </a:r>
              <a:endParaRPr lang="it-IT"/>
            </a:p>
          </p:txBody>
        </p:sp>
        <p:grpSp>
          <p:nvGrpSpPr>
            <p:cNvPr id="39119" name="Group 110"/>
            <p:cNvGrpSpPr>
              <a:grpSpLocks/>
            </p:cNvGrpSpPr>
            <p:nvPr/>
          </p:nvGrpSpPr>
          <p:grpSpPr bwMode="auto">
            <a:xfrm>
              <a:off x="2298" y="1810"/>
              <a:ext cx="230" cy="44"/>
              <a:chOff x="2298" y="1810"/>
              <a:chExt cx="230" cy="44"/>
            </a:xfrm>
          </p:grpSpPr>
          <p:sp>
            <p:nvSpPr>
              <p:cNvPr id="38155" name="Line 108"/>
              <p:cNvSpPr>
                <a:spLocks noChangeShapeType="1"/>
              </p:cNvSpPr>
              <p:nvPr/>
            </p:nvSpPr>
            <p:spPr bwMode="auto">
              <a:xfrm>
                <a:off x="2298" y="1831"/>
                <a:ext cx="189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56" name="Freeform 109"/>
              <p:cNvSpPr>
                <a:spLocks/>
              </p:cNvSpPr>
              <p:nvPr/>
            </p:nvSpPr>
            <p:spPr bwMode="auto">
              <a:xfrm>
                <a:off x="2482" y="1810"/>
                <a:ext cx="44" cy="44"/>
              </a:xfrm>
              <a:custGeom>
                <a:avLst/>
                <a:gdLst>
                  <a:gd name="T0" fmla="*/ 0 w 88"/>
                  <a:gd name="T1" fmla="*/ 23 h 86"/>
                  <a:gd name="T2" fmla="*/ 22 w 88"/>
                  <a:gd name="T3" fmla="*/ 11 h 86"/>
                  <a:gd name="T4" fmla="*/ 0 w 88"/>
                  <a:gd name="T5" fmla="*/ 0 h 86"/>
                  <a:gd name="T6" fmla="*/ 0 w 88"/>
                  <a:gd name="T7" fmla="*/ 23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86"/>
                  <a:gd name="T14" fmla="*/ 88 w 88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86">
                    <a:moveTo>
                      <a:pt x="0" y="86"/>
                    </a:moveTo>
                    <a:lnTo>
                      <a:pt x="88" y="42"/>
                    </a:lnTo>
                    <a:lnTo>
                      <a:pt x="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39120" name="Group 113"/>
            <p:cNvGrpSpPr>
              <a:grpSpLocks/>
            </p:cNvGrpSpPr>
            <p:nvPr/>
          </p:nvGrpSpPr>
          <p:grpSpPr bwMode="auto">
            <a:xfrm>
              <a:off x="2305" y="1853"/>
              <a:ext cx="209" cy="43"/>
              <a:chOff x="2305" y="1853"/>
              <a:chExt cx="209" cy="43"/>
            </a:xfrm>
          </p:grpSpPr>
          <p:sp>
            <p:nvSpPr>
              <p:cNvPr id="38153" name="Line 111"/>
              <p:cNvSpPr>
                <a:spLocks noChangeShapeType="1"/>
              </p:cNvSpPr>
              <p:nvPr/>
            </p:nvSpPr>
            <p:spPr bwMode="auto">
              <a:xfrm flipH="1">
                <a:off x="2346" y="1874"/>
                <a:ext cx="16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54" name="Freeform 112"/>
              <p:cNvSpPr>
                <a:spLocks/>
              </p:cNvSpPr>
              <p:nvPr/>
            </p:nvSpPr>
            <p:spPr bwMode="auto">
              <a:xfrm>
                <a:off x="2305" y="1853"/>
                <a:ext cx="44" cy="45"/>
              </a:xfrm>
              <a:custGeom>
                <a:avLst/>
                <a:gdLst>
                  <a:gd name="T0" fmla="*/ 22 w 88"/>
                  <a:gd name="T1" fmla="*/ 0 h 87"/>
                  <a:gd name="T2" fmla="*/ 0 w 88"/>
                  <a:gd name="T3" fmla="*/ 10 h 87"/>
                  <a:gd name="T4" fmla="*/ 22 w 88"/>
                  <a:gd name="T5" fmla="*/ 21 h 87"/>
                  <a:gd name="T6" fmla="*/ 22 w 88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87"/>
                  <a:gd name="T14" fmla="*/ 88 w 88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87">
                    <a:moveTo>
                      <a:pt x="88" y="0"/>
                    </a:moveTo>
                    <a:lnTo>
                      <a:pt x="0" y="42"/>
                    </a:lnTo>
                    <a:lnTo>
                      <a:pt x="88" y="8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38107" name="Rectangle 114"/>
            <p:cNvSpPr>
              <a:spLocks noChangeArrowheads="1"/>
            </p:cNvSpPr>
            <p:nvPr/>
          </p:nvSpPr>
          <p:spPr bwMode="auto">
            <a:xfrm>
              <a:off x="1495" y="2023"/>
              <a:ext cx="201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108" name="Rectangle 115"/>
            <p:cNvSpPr>
              <a:spLocks noChangeArrowheads="1"/>
            </p:cNvSpPr>
            <p:nvPr/>
          </p:nvSpPr>
          <p:spPr bwMode="auto">
            <a:xfrm>
              <a:off x="1553" y="2050"/>
              <a:ext cx="53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it-IT" sz="1100" dirty="0" err="1">
                  <a:solidFill>
                    <a:srgbClr val="000000"/>
                  </a:solidFill>
                </a:rPr>
                <a:t>Gliceraldeide</a:t>
              </a:r>
              <a:r>
                <a:rPr lang="it-IT" sz="1100" dirty="0">
                  <a:solidFill>
                    <a:srgbClr val="000000"/>
                  </a:solidFill>
                </a:rPr>
                <a:t> </a:t>
              </a:r>
              <a:endParaRPr lang="it-IT" dirty="0"/>
            </a:p>
          </p:txBody>
        </p:sp>
        <p:sp>
          <p:nvSpPr>
            <p:cNvPr id="38109" name="Rectangle 116"/>
            <p:cNvSpPr>
              <a:spLocks noChangeArrowheads="1"/>
            </p:cNvSpPr>
            <p:nvPr/>
          </p:nvSpPr>
          <p:spPr bwMode="auto">
            <a:xfrm>
              <a:off x="2091" y="2050"/>
              <a:ext cx="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it-IT" dirty="0"/>
            </a:p>
          </p:txBody>
        </p:sp>
        <p:sp>
          <p:nvSpPr>
            <p:cNvPr id="38110" name="Rectangle 122"/>
            <p:cNvSpPr>
              <a:spLocks noChangeArrowheads="1"/>
            </p:cNvSpPr>
            <p:nvPr/>
          </p:nvSpPr>
          <p:spPr bwMode="auto">
            <a:xfrm>
              <a:off x="1553" y="2145"/>
              <a:ext cx="83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100">
                  <a:solidFill>
                    <a:srgbClr val="000000"/>
                  </a:solidFill>
                </a:rPr>
                <a:t>  3</a:t>
              </a:r>
              <a:endParaRPr lang="it-IT"/>
            </a:p>
          </p:txBody>
        </p:sp>
        <p:sp>
          <p:nvSpPr>
            <p:cNvPr id="38111" name="Rectangle 123"/>
            <p:cNvSpPr>
              <a:spLocks noChangeArrowheads="1"/>
            </p:cNvSpPr>
            <p:nvPr/>
          </p:nvSpPr>
          <p:spPr bwMode="auto">
            <a:xfrm>
              <a:off x="1641" y="2145"/>
              <a:ext cx="27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1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38112" name="Rectangle 124"/>
            <p:cNvSpPr>
              <a:spLocks noChangeArrowheads="1"/>
            </p:cNvSpPr>
            <p:nvPr/>
          </p:nvSpPr>
          <p:spPr bwMode="auto">
            <a:xfrm>
              <a:off x="1669" y="2145"/>
              <a:ext cx="245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100" dirty="0">
                  <a:solidFill>
                    <a:srgbClr val="000000"/>
                  </a:solidFill>
                </a:rPr>
                <a:t>fosfato</a:t>
              </a:r>
              <a:endParaRPr lang="it-IT" dirty="0"/>
            </a:p>
          </p:txBody>
        </p:sp>
        <p:sp>
          <p:nvSpPr>
            <p:cNvPr id="38113" name="Rectangle 126"/>
            <p:cNvSpPr>
              <a:spLocks noChangeArrowheads="1"/>
            </p:cNvSpPr>
            <p:nvPr/>
          </p:nvSpPr>
          <p:spPr bwMode="auto">
            <a:xfrm>
              <a:off x="1429" y="1346"/>
              <a:ext cx="2119" cy="1080"/>
            </a:xfrm>
            <a:prstGeom prst="rect">
              <a:avLst/>
            </a:prstGeom>
            <a:noFill/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39128" name="Group 140"/>
            <p:cNvGrpSpPr>
              <a:grpSpLocks/>
            </p:cNvGrpSpPr>
            <p:nvPr/>
          </p:nvGrpSpPr>
          <p:grpSpPr bwMode="auto">
            <a:xfrm>
              <a:off x="2293" y="1688"/>
              <a:ext cx="217" cy="138"/>
              <a:chOff x="2293" y="1688"/>
              <a:chExt cx="217" cy="138"/>
            </a:xfrm>
          </p:grpSpPr>
          <p:sp>
            <p:nvSpPr>
              <p:cNvPr id="38149" name="Freeform 136"/>
              <p:cNvSpPr>
                <a:spLocks/>
              </p:cNvSpPr>
              <p:nvPr/>
            </p:nvSpPr>
            <p:spPr bwMode="auto">
              <a:xfrm>
                <a:off x="2293" y="1688"/>
                <a:ext cx="219" cy="138"/>
              </a:xfrm>
              <a:custGeom>
                <a:avLst/>
                <a:gdLst>
                  <a:gd name="T0" fmla="*/ 0 w 436"/>
                  <a:gd name="T1" fmla="*/ 0 h 276"/>
                  <a:gd name="T2" fmla="*/ 1 w 436"/>
                  <a:gd name="T3" fmla="*/ 14 h 276"/>
                  <a:gd name="T4" fmla="*/ 3 w 436"/>
                  <a:gd name="T5" fmla="*/ 27 h 276"/>
                  <a:gd name="T6" fmla="*/ 6 w 436"/>
                  <a:gd name="T7" fmla="*/ 39 h 276"/>
                  <a:gd name="T8" fmla="*/ 11 w 436"/>
                  <a:gd name="T9" fmla="*/ 49 h 276"/>
                  <a:gd name="T10" fmla="*/ 14 w 436"/>
                  <a:gd name="T11" fmla="*/ 53 h 276"/>
                  <a:gd name="T12" fmla="*/ 17 w 436"/>
                  <a:gd name="T13" fmla="*/ 57 h 276"/>
                  <a:gd name="T14" fmla="*/ 20 w 436"/>
                  <a:gd name="T15" fmla="*/ 61 h 276"/>
                  <a:gd name="T16" fmla="*/ 23 w 436"/>
                  <a:gd name="T17" fmla="*/ 63 h 276"/>
                  <a:gd name="T18" fmla="*/ 27 w 436"/>
                  <a:gd name="T19" fmla="*/ 67 h 276"/>
                  <a:gd name="T20" fmla="*/ 31 w 436"/>
                  <a:gd name="T21" fmla="*/ 68 h 276"/>
                  <a:gd name="T22" fmla="*/ 35 w 436"/>
                  <a:gd name="T23" fmla="*/ 69 h 276"/>
                  <a:gd name="T24" fmla="*/ 39 w 436"/>
                  <a:gd name="T25" fmla="*/ 69 h 276"/>
                  <a:gd name="T26" fmla="*/ 60 w 436"/>
                  <a:gd name="T27" fmla="*/ 69 h 276"/>
                  <a:gd name="T28" fmla="*/ 67 w 436"/>
                  <a:gd name="T29" fmla="*/ 69 h 276"/>
                  <a:gd name="T30" fmla="*/ 72 w 436"/>
                  <a:gd name="T31" fmla="*/ 66 h 276"/>
                  <a:gd name="T32" fmla="*/ 78 w 436"/>
                  <a:gd name="T33" fmla="*/ 62 h 276"/>
                  <a:gd name="T34" fmla="*/ 83 w 436"/>
                  <a:gd name="T35" fmla="*/ 56 h 276"/>
                  <a:gd name="T36" fmla="*/ 88 w 436"/>
                  <a:gd name="T37" fmla="*/ 50 h 276"/>
                  <a:gd name="T38" fmla="*/ 92 w 436"/>
                  <a:gd name="T39" fmla="*/ 42 h 276"/>
                  <a:gd name="T40" fmla="*/ 95 w 436"/>
                  <a:gd name="T41" fmla="*/ 34 h 276"/>
                  <a:gd name="T42" fmla="*/ 97 w 436"/>
                  <a:gd name="T43" fmla="*/ 23 h 276"/>
                  <a:gd name="T44" fmla="*/ 108 w 436"/>
                  <a:gd name="T45" fmla="*/ 23 h 276"/>
                  <a:gd name="T46" fmla="*/ 88 w 436"/>
                  <a:gd name="T47" fmla="*/ 0 h 276"/>
                  <a:gd name="T48" fmla="*/ 64 w 436"/>
                  <a:gd name="T49" fmla="*/ 23 h 276"/>
                  <a:gd name="T50" fmla="*/ 75 w 436"/>
                  <a:gd name="T51" fmla="*/ 23 h 276"/>
                  <a:gd name="T52" fmla="*/ 73 w 436"/>
                  <a:gd name="T53" fmla="*/ 30 h 276"/>
                  <a:gd name="T54" fmla="*/ 71 w 436"/>
                  <a:gd name="T55" fmla="*/ 37 h 276"/>
                  <a:gd name="T56" fmla="*/ 68 w 436"/>
                  <a:gd name="T57" fmla="*/ 44 h 276"/>
                  <a:gd name="T58" fmla="*/ 65 w 436"/>
                  <a:gd name="T59" fmla="*/ 50 h 276"/>
                  <a:gd name="T60" fmla="*/ 62 w 436"/>
                  <a:gd name="T61" fmla="*/ 55 h 276"/>
                  <a:gd name="T62" fmla="*/ 58 w 436"/>
                  <a:gd name="T63" fmla="*/ 60 h 276"/>
                  <a:gd name="T64" fmla="*/ 54 w 436"/>
                  <a:gd name="T65" fmla="*/ 63 h 276"/>
                  <a:gd name="T66" fmla="*/ 50 w 436"/>
                  <a:gd name="T67" fmla="*/ 67 h 276"/>
                  <a:gd name="T68" fmla="*/ 50 w 436"/>
                  <a:gd name="T69" fmla="*/ 67 h 276"/>
                  <a:gd name="T70" fmla="*/ 44 w 436"/>
                  <a:gd name="T71" fmla="*/ 62 h 276"/>
                  <a:gd name="T72" fmla="*/ 39 w 436"/>
                  <a:gd name="T73" fmla="*/ 56 h 276"/>
                  <a:gd name="T74" fmla="*/ 34 w 436"/>
                  <a:gd name="T75" fmla="*/ 49 h 276"/>
                  <a:gd name="T76" fmla="*/ 29 w 436"/>
                  <a:gd name="T77" fmla="*/ 41 h 276"/>
                  <a:gd name="T78" fmla="*/ 26 w 436"/>
                  <a:gd name="T79" fmla="*/ 33 h 276"/>
                  <a:gd name="T80" fmla="*/ 24 w 436"/>
                  <a:gd name="T81" fmla="*/ 22 h 276"/>
                  <a:gd name="T82" fmla="*/ 22 w 436"/>
                  <a:gd name="T83" fmla="*/ 11 h 276"/>
                  <a:gd name="T84" fmla="*/ 22 w 436"/>
                  <a:gd name="T85" fmla="*/ 0 h 276"/>
                  <a:gd name="T86" fmla="*/ 0 w 436"/>
                  <a:gd name="T87" fmla="*/ 0 h 2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276"/>
                  <a:gd name="T134" fmla="*/ 436 w 436"/>
                  <a:gd name="T135" fmla="*/ 276 h 2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276">
                    <a:moveTo>
                      <a:pt x="0" y="0"/>
                    </a:moveTo>
                    <a:lnTo>
                      <a:pt x="4" y="56"/>
                    </a:lnTo>
                    <a:lnTo>
                      <a:pt x="12" y="108"/>
                    </a:lnTo>
                    <a:lnTo>
                      <a:pt x="27" y="156"/>
                    </a:lnTo>
                    <a:lnTo>
                      <a:pt x="46" y="196"/>
                    </a:lnTo>
                    <a:lnTo>
                      <a:pt x="56" y="213"/>
                    </a:lnTo>
                    <a:lnTo>
                      <a:pt x="69" y="230"/>
                    </a:lnTo>
                    <a:lnTo>
                      <a:pt x="81" y="244"/>
                    </a:lnTo>
                    <a:lnTo>
                      <a:pt x="94" y="255"/>
                    </a:lnTo>
                    <a:lnTo>
                      <a:pt x="109" y="265"/>
                    </a:lnTo>
                    <a:lnTo>
                      <a:pt x="125" y="271"/>
                    </a:lnTo>
                    <a:lnTo>
                      <a:pt x="140" y="275"/>
                    </a:lnTo>
                    <a:lnTo>
                      <a:pt x="156" y="276"/>
                    </a:lnTo>
                    <a:lnTo>
                      <a:pt x="244" y="276"/>
                    </a:lnTo>
                    <a:lnTo>
                      <a:pt x="269" y="273"/>
                    </a:lnTo>
                    <a:lnTo>
                      <a:pt x="292" y="263"/>
                    </a:lnTo>
                    <a:lnTo>
                      <a:pt x="315" y="248"/>
                    </a:lnTo>
                    <a:lnTo>
                      <a:pt x="334" y="227"/>
                    </a:lnTo>
                    <a:lnTo>
                      <a:pt x="353" y="200"/>
                    </a:lnTo>
                    <a:lnTo>
                      <a:pt x="369" y="169"/>
                    </a:lnTo>
                    <a:lnTo>
                      <a:pt x="382" y="133"/>
                    </a:lnTo>
                    <a:lnTo>
                      <a:pt x="392" y="92"/>
                    </a:lnTo>
                    <a:lnTo>
                      <a:pt x="436" y="92"/>
                    </a:lnTo>
                    <a:lnTo>
                      <a:pt x="355" y="0"/>
                    </a:lnTo>
                    <a:lnTo>
                      <a:pt x="257" y="92"/>
                    </a:lnTo>
                    <a:lnTo>
                      <a:pt x="301" y="92"/>
                    </a:lnTo>
                    <a:lnTo>
                      <a:pt x="294" y="123"/>
                    </a:lnTo>
                    <a:lnTo>
                      <a:pt x="286" y="150"/>
                    </a:lnTo>
                    <a:lnTo>
                      <a:pt x="275" y="177"/>
                    </a:lnTo>
                    <a:lnTo>
                      <a:pt x="263" y="200"/>
                    </a:lnTo>
                    <a:lnTo>
                      <a:pt x="250" y="221"/>
                    </a:lnTo>
                    <a:lnTo>
                      <a:pt x="234" y="240"/>
                    </a:lnTo>
                    <a:lnTo>
                      <a:pt x="217" y="253"/>
                    </a:lnTo>
                    <a:lnTo>
                      <a:pt x="200" y="265"/>
                    </a:lnTo>
                    <a:lnTo>
                      <a:pt x="177" y="250"/>
                    </a:lnTo>
                    <a:lnTo>
                      <a:pt x="156" y="227"/>
                    </a:lnTo>
                    <a:lnTo>
                      <a:pt x="136" y="198"/>
                    </a:lnTo>
                    <a:lnTo>
                      <a:pt x="119" y="165"/>
                    </a:lnTo>
                    <a:lnTo>
                      <a:pt x="106" y="129"/>
                    </a:lnTo>
                    <a:lnTo>
                      <a:pt x="96" y="88"/>
                    </a:lnTo>
                    <a:lnTo>
                      <a:pt x="90" y="46"/>
                    </a:ln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50" name="Freeform 137"/>
              <p:cNvSpPr>
                <a:spLocks/>
              </p:cNvSpPr>
              <p:nvPr/>
            </p:nvSpPr>
            <p:spPr bwMode="auto">
              <a:xfrm>
                <a:off x="2293" y="1688"/>
                <a:ext cx="121" cy="138"/>
              </a:xfrm>
              <a:custGeom>
                <a:avLst/>
                <a:gdLst>
                  <a:gd name="T0" fmla="*/ 0 w 244"/>
                  <a:gd name="T1" fmla="*/ 0 h 276"/>
                  <a:gd name="T2" fmla="*/ 1 w 244"/>
                  <a:gd name="T3" fmla="*/ 14 h 276"/>
                  <a:gd name="T4" fmla="*/ 3 w 244"/>
                  <a:gd name="T5" fmla="*/ 27 h 276"/>
                  <a:gd name="T6" fmla="*/ 6 w 244"/>
                  <a:gd name="T7" fmla="*/ 39 h 276"/>
                  <a:gd name="T8" fmla="*/ 11 w 244"/>
                  <a:gd name="T9" fmla="*/ 49 h 276"/>
                  <a:gd name="T10" fmla="*/ 14 w 244"/>
                  <a:gd name="T11" fmla="*/ 53 h 276"/>
                  <a:gd name="T12" fmla="*/ 17 w 244"/>
                  <a:gd name="T13" fmla="*/ 57 h 276"/>
                  <a:gd name="T14" fmla="*/ 20 w 244"/>
                  <a:gd name="T15" fmla="*/ 61 h 276"/>
                  <a:gd name="T16" fmla="*/ 23 w 244"/>
                  <a:gd name="T17" fmla="*/ 63 h 276"/>
                  <a:gd name="T18" fmla="*/ 27 w 244"/>
                  <a:gd name="T19" fmla="*/ 67 h 276"/>
                  <a:gd name="T20" fmla="*/ 31 w 244"/>
                  <a:gd name="T21" fmla="*/ 68 h 276"/>
                  <a:gd name="T22" fmla="*/ 34 w 244"/>
                  <a:gd name="T23" fmla="*/ 69 h 276"/>
                  <a:gd name="T24" fmla="*/ 38 w 244"/>
                  <a:gd name="T25" fmla="*/ 69 h 276"/>
                  <a:gd name="T26" fmla="*/ 60 w 244"/>
                  <a:gd name="T27" fmla="*/ 69 h 276"/>
                  <a:gd name="T28" fmla="*/ 57 w 244"/>
                  <a:gd name="T29" fmla="*/ 69 h 276"/>
                  <a:gd name="T30" fmla="*/ 53 w 244"/>
                  <a:gd name="T31" fmla="*/ 68 h 276"/>
                  <a:gd name="T32" fmla="*/ 49 w 244"/>
                  <a:gd name="T33" fmla="*/ 67 h 276"/>
                  <a:gd name="T34" fmla="*/ 45 w 244"/>
                  <a:gd name="T35" fmla="*/ 63 h 276"/>
                  <a:gd name="T36" fmla="*/ 42 w 244"/>
                  <a:gd name="T37" fmla="*/ 61 h 276"/>
                  <a:gd name="T38" fmla="*/ 39 w 244"/>
                  <a:gd name="T39" fmla="*/ 57 h 276"/>
                  <a:gd name="T40" fmla="*/ 36 w 244"/>
                  <a:gd name="T41" fmla="*/ 53 h 276"/>
                  <a:gd name="T42" fmla="*/ 33 w 244"/>
                  <a:gd name="T43" fmla="*/ 49 h 276"/>
                  <a:gd name="T44" fmla="*/ 28 w 244"/>
                  <a:gd name="T45" fmla="*/ 39 h 276"/>
                  <a:gd name="T46" fmla="*/ 25 w 244"/>
                  <a:gd name="T47" fmla="*/ 27 h 276"/>
                  <a:gd name="T48" fmla="*/ 23 w 244"/>
                  <a:gd name="T49" fmla="*/ 14 h 276"/>
                  <a:gd name="T50" fmla="*/ 22 w 244"/>
                  <a:gd name="T51" fmla="*/ 0 h 276"/>
                  <a:gd name="T52" fmla="*/ 0 w 244"/>
                  <a:gd name="T53" fmla="*/ 0 h 2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4"/>
                  <a:gd name="T82" fmla="*/ 0 h 276"/>
                  <a:gd name="T83" fmla="*/ 244 w 244"/>
                  <a:gd name="T84" fmla="*/ 276 h 2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4" h="276">
                    <a:moveTo>
                      <a:pt x="0" y="0"/>
                    </a:moveTo>
                    <a:lnTo>
                      <a:pt x="4" y="56"/>
                    </a:lnTo>
                    <a:lnTo>
                      <a:pt x="12" y="108"/>
                    </a:lnTo>
                    <a:lnTo>
                      <a:pt x="27" y="156"/>
                    </a:lnTo>
                    <a:lnTo>
                      <a:pt x="46" y="196"/>
                    </a:lnTo>
                    <a:lnTo>
                      <a:pt x="56" y="213"/>
                    </a:lnTo>
                    <a:lnTo>
                      <a:pt x="69" y="230"/>
                    </a:lnTo>
                    <a:lnTo>
                      <a:pt x="81" y="244"/>
                    </a:lnTo>
                    <a:lnTo>
                      <a:pt x="94" y="255"/>
                    </a:lnTo>
                    <a:lnTo>
                      <a:pt x="109" y="265"/>
                    </a:lnTo>
                    <a:lnTo>
                      <a:pt x="125" y="271"/>
                    </a:lnTo>
                    <a:lnTo>
                      <a:pt x="140" y="275"/>
                    </a:lnTo>
                    <a:lnTo>
                      <a:pt x="156" y="276"/>
                    </a:lnTo>
                    <a:lnTo>
                      <a:pt x="244" y="276"/>
                    </a:lnTo>
                    <a:lnTo>
                      <a:pt x="229" y="275"/>
                    </a:lnTo>
                    <a:lnTo>
                      <a:pt x="213" y="271"/>
                    </a:lnTo>
                    <a:lnTo>
                      <a:pt x="198" y="265"/>
                    </a:lnTo>
                    <a:lnTo>
                      <a:pt x="184" y="255"/>
                    </a:lnTo>
                    <a:lnTo>
                      <a:pt x="171" y="244"/>
                    </a:lnTo>
                    <a:lnTo>
                      <a:pt x="157" y="230"/>
                    </a:lnTo>
                    <a:lnTo>
                      <a:pt x="146" y="213"/>
                    </a:lnTo>
                    <a:lnTo>
                      <a:pt x="134" y="196"/>
                    </a:lnTo>
                    <a:lnTo>
                      <a:pt x="115" y="156"/>
                    </a:lnTo>
                    <a:lnTo>
                      <a:pt x="102" y="108"/>
                    </a:lnTo>
                    <a:lnTo>
                      <a:pt x="92" y="56"/>
                    </a:ln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51" name="Freeform 138"/>
              <p:cNvSpPr>
                <a:spLocks/>
              </p:cNvSpPr>
              <p:nvPr/>
            </p:nvSpPr>
            <p:spPr bwMode="auto">
              <a:xfrm>
                <a:off x="2293" y="1688"/>
                <a:ext cx="219" cy="138"/>
              </a:xfrm>
              <a:custGeom>
                <a:avLst/>
                <a:gdLst>
                  <a:gd name="T0" fmla="*/ 0 w 436"/>
                  <a:gd name="T1" fmla="*/ 0 h 276"/>
                  <a:gd name="T2" fmla="*/ 1 w 436"/>
                  <a:gd name="T3" fmla="*/ 14 h 276"/>
                  <a:gd name="T4" fmla="*/ 3 w 436"/>
                  <a:gd name="T5" fmla="*/ 27 h 276"/>
                  <a:gd name="T6" fmla="*/ 6 w 436"/>
                  <a:gd name="T7" fmla="*/ 39 h 276"/>
                  <a:gd name="T8" fmla="*/ 11 w 436"/>
                  <a:gd name="T9" fmla="*/ 49 h 276"/>
                  <a:gd name="T10" fmla="*/ 14 w 436"/>
                  <a:gd name="T11" fmla="*/ 53 h 276"/>
                  <a:gd name="T12" fmla="*/ 17 w 436"/>
                  <a:gd name="T13" fmla="*/ 57 h 276"/>
                  <a:gd name="T14" fmla="*/ 20 w 436"/>
                  <a:gd name="T15" fmla="*/ 61 h 276"/>
                  <a:gd name="T16" fmla="*/ 23 w 436"/>
                  <a:gd name="T17" fmla="*/ 63 h 276"/>
                  <a:gd name="T18" fmla="*/ 27 w 436"/>
                  <a:gd name="T19" fmla="*/ 67 h 276"/>
                  <a:gd name="T20" fmla="*/ 31 w 436"/>
                  <a:gd name="T21" fmla="*/ 68 h 276"/>
                  <a:gd name="T22" fmla="*/ 35 w 436"/>
                  <a:gd name="T23" fmla="*/ 69 h 276"/>
                  <a:gd name="T24" fmla="*/ 39 w 436"/>
                  <a:gd name="T25" fmla="*/ 69 h 276"/>
                  <a:gd name="T26" fmla="*/ 60 w 436"/>
                  <a:gd name="T27" fmla="*/ 69 h 276"/>
                  <a:gd name="T28" fmla="*/ 67 w 436"/>
                  <a:gd name="T29" fmla="*/ 69 h 276"/>
                  <a:gd name="T30" fmla="*/ 72 w 436"/>
                  <a:gd name="T31" fmla="*/ 66 h 276"/>
                  <a:gd name="T32" fmla="*/ 78 w 436"/>
                  <a:gd name="T33" fmla="*/ 62 h 276"/>
                  <a:gd name="T34" fmla="*/ 83 w 436"/>
                  <a:gd name="T35" fmla="*/ 56 h 276"/>
                  <a:gd name="T36" fmla="*/ 88 w 436"/>
                  <a:gd name="T37" fmla="*/ 50 h 276"/>
                  <a:gd name="T38" fmla="*/ 92 w 436"/>
                  <a:gd name="T39" fmla="*/ 42 h 276"/>
                  <a:gd name="T40" fmla="*/ 95 w 436"/>
                  <a:gd name="T41" fmla="*/ 34 h 276"/>
                  <a:gd name="T42" fmla="*/ 97 w 436"/>
                  <a:gd name="T43" fmla="*/ 23 h 276"/>
                  <a:gd name="T44" fmla="*/ 108 w 436"/>
                  <a:gd name="T45" fmla="*/ 23 h 276"/>
                  <a:gd name="T46" fmla="*/ 88 w 436"/>
                  <a:gd name="T47" fmla="*/ 0 h 276"/>
                  <a:gd name="T48" fmla="*/ 64 w 436"/>
                  <a:gd name="T49" fmla="*/ 23 h 276"/>
                  <a:gd name="T50" fmla="*/ 75 w 436"/>
                  <a:gd name="T51" fmla="*/ 23 h 276"/>
                  <a:gd name="T52" fmla="*/ 73 w 436"/>
                  <a:gd name="T53" fmla="*/ 30 h 276"/>
                  <a:gd name="T54" fmla="*/ 71 w 436"/>
                  <a:gd name="T55" fmla="*/ 37 h 276"/>
                  <a:gd name="T56" fmla="*/ 68 w 436"/>
                  <a:gd name="T57" fmla="*/ 44 h 276"/>
                  <a:gd name="T58" fmla="*/ 65 w 436"/>
                  <a:gd name="T59" fmla="*/ 50 h 276"/>
                  <a:gd name="T60" fmla="*/ 62 w 436"/>
                  <a:gd name="T61" fmla="*/ 55 h 276"/>
                  <a:gd name="T62" fmla="*/ 58 w 436"/>
                  <a:gd name="T63" fmla="*/ 60 h 276"/>
                  <a:gd name="T64" fmla="*/ 54 w 436"/>
                  <a:gd name="T65" fmla="*/ 63 h 276"/>
                  <a:gd name="T66" fmla="*/ 50 w 436"/>
                  <a:gd name="T67" fmla="*/ 67 h 276"/>
                  <a:gd name="T68" fmla="*/ 50 w 436"/>
                  <a:gd name="T69" fmla="*/ 67 h 276"/>
                  <a:gd name="T70" fmla="*/ 44 w 436"/>
                  <a:gd name="T71" fmla="*/ 62 h 276"/>
                  <a:gd name="T72" fmla="*/ 39 w 436"/>
                  <a:gd name="T73" fmla="*/ 56 h 276"/>
                  <a:gd name="T74" fmla="*/ 34 w 436"/>
                  <a:gd name="T75" fmla="*/ 49 h 276"/>
                  <a:gd name="T76" fmla="*/ 29 w 436"/>
                  <a:gd name="T77" fmla="*/ 41 h 276"/>
                  <a:gd name="T78" fmla="*/ 26 w 436"/>
                  <a:gd name="T79" fmla="*/ 33 h 276"/>
                  <a:gd name="T80" fmla="*/ 24 w 436"/>
                  <a:gd name="T81" fmla="*/ 22 h 276"/>
                  <a:gd name="T82" fmla="*/ 22 w 436"/>
                  <a:gd name="T83" fmla="*/ 11 h 276"/>
                  <a:gd name="T84" fmla="*/ 22 w 436"/>
                  <a:gd name="T85" fmla="*/ 0 h 276"/>
                  <a:gd name="T86" fmla="*/ 0 w 436"/>
                  <a:gd name="T87" fmla="*/ 0 h 2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276"/>
                  <a:gd name="T134" fmla="*/ 436 w 436"/>
                  <a:gd name="T135" fmla="*/ 276 h 2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276">
                    <a:moveTo>
                      <a:pt x="0" y="0"/>
                    </a:moveTo>
                    <a:lnTo>
                      <a:pt x="4" y="56"/>
                    </a:lnTo>
                    <a:lnTo>
                      <a:pt x="12" y="108"/>
                    </a:lnTo>
                    <a:lnTo>
                      <a:pt x="27" y="156"/>
                    </a:lnTo>
                    <a:lnTo>
                      <a:pt x="46" y="196"/>
                    </a:lnTo>
                    <a:lnTo>
                      <a:pt x="56" y="213"/>
                    </a:lnTo>
                    <a:lnTo>
                      <a:pt x="69" y="230"/>
                    </a:lnTo>
                    <a:lnTo>
                      <a:pt x="81" y="244"/>
                    </a:lnTo>
                    <a:lnTo>
                      <a:pt x="94" y="255"/>
                    </a:lnTo>
                    <a:lnTo>
                      <a:pt x="109" y="265"/>
                    </a:lnTo>
                    <a:lnTo>
                      <a:pt x="125" y="271"/>
                    </a:lnTo>
                    <a:lnTo>
                      <a:pt x="140" y="275"/>
                    </a:lnTo>
                    <a:lnTo>
                      <a:pt x="156" y="276"/>
                    </a:lnTo>
                    <a:lnTo>
                      <a:pt x="244" y="276"/>
                    </a:lnTo>
                    <a:lnTo>
                      <a:pt x="269" y="273"/>
                    </a:lnTo>
                    <a:lnTo>
                      <a:pt x="292" y="263"/>
                    </a:lnTo>
                    <a:lnTo>
                      <a:pt x="315" y="248"/>
                    </a:lnTo>
                    <a:lnTo>
                      <a:pt x="334" y="227"/>
                    </a:lnTo>
                    <a:lnTo>
                      <a:pt x="353" y="200"/>
                    </a:lnTo>
                    <a:lnTo>
                      <a:pt x="369" y="169"/>
                    </a:lnTo>
                    <a:lnTo>
                      <a:pt x="382" y="133"/>
                    </a:lnTo>
                    <a:lnTo>
                      <a:pt x="392" y="92"/>
                    </a:lnTo>
                    <a:lnTo>
                      <a:pt x="436" y="92"/>
                    </a:lnTo>
                    <a:lnTo>
                      <a:pt x="355" y="0"/>
                    </a:lnTo>
                    <a:lnTo>
                      <a:pt x="257" y="92"/>
                    </a:lnTo>
                    <a:lnTo>
                      <a:pt x="301" y="92"/>
                    </a:lnTo>
                    <a:lnTo>
                      <a:pt x="294" y="123"/>
                    </a:lnTo>
                    <a:lnTo>
                      <a:pt x="286" y="150"/>
                    </a:lnTo>
                    <a:lnTo>
                      <a:pt x="275" y="177"/>
                    </a:lnTo>
                    <a:lnTo>
                      <a:pt x="263" y="200"/>
                    </a:lnTo>
                    <a:lnTo>
                      <a:pt x="250" y="221"/>
                    </a:lnTo>
                    <a:lnTo>
                      <a:pt x="234" y="240"/>
                    </a:lnTo>
                    <a:lnTo>
                      <a:pt x="217" y="253"/>
                    </a:lnTo>
                    <a:lnTo>
                      <a:pt x="200" y="265"/>
                    </a:lnTo>
                    <a:lnTo>
                      <a:pt x="177" y="250"/>
                    </a:lnTo>
                    <a:lnTo>
                      <a:pt x="156" y="227"/>
                    </a:lnTo>
                    <a:lnTo>
                      <a:pt x="136" y="198"/>
                    </a:lnTo>
                    <a:lnTo>
                      <a:pt x="119" y="165"/>
                    </a:lnTo>
                    <a:lnTo>
                      <a:pt x="106" y="129"/>
                    </a:lnTo>
                    <a:lnTo>
                      <a:pt x="96" y="88"/>
                    </a:lnTo>
                    <a:lnTo>
                      <a:pt x="90" y="46"/>
                    </a:ln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52" name="Freeform 139"/>
              <p:cNvSpPr>
                <a:spLocks/>
              </p:cNvSpPr>
              <p:nvPr/>
            </p:nvSpPr>
            <p:spPr bwMode="auto">
              <a:xfrm>
                <a:off x="2392" y="1822"/>
                <a:ext cx="20" cy="6"/>
              </a:xfrm>
              <a:custGeom>
                <a:avLst/>
                <a:gdLst>
                  <a:gd name="T0" fmla="*/ 11 w 44"/>
                  <a:gd name="T1" fmla="*/ 3 h 11"/>
                  <a:gd name="T2" fmla="*/ 6 w 44"/>
                  <a:gd name="T3" fmla="*/ 3 h 11"/>
                  <a:gd name="T4" fmla="*/ 0 w 44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1"/>
                  <a:gd name="T11" fmla="*/ 44 w 4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1">
                    <a:moveTo>
                      <a:pt x="44" y="11"/>
                    </a:moveTo>
                    <a:lnTo>
                      <a:pt x="23" y="1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38115" name="Rectangle 145"/>
            <p:cNvSpPr>
              <a:spLocks noChangeArrowheads="1"/>
            </p:cNvSpPr>
            <p:nvPr/>
          </p:nvSpPr>
          <p:spPr bwMode="auto">
            <a:xfrm>
              <a:off x="3535" y="2210"/>
              <a:ext cx="21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2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grpSp>
          <p:nvGrpSpPr>
            <p:cNvPr id="39130" name="Group 243"/>
            <p:cNvGrpSpPr>
              <a:grpSpLocks/>
            </p:cNvGrpSpPr>
            <p:nvPr/>
          </p:nvGrpSpPr>
          <p:grpSpPr bwMode="auto">
            <a:xfrm>
              <a:off x="2791" y="1443"/>
              <a:ext cx="671" cy="763"/>
              <a:chOff x="4465" y="1305"/>
              <a:chExt cx="671" cy="763"/>
            </a:xfrm>
          </p:grpSpPr>
          <p:sp>
            <p:nvSpPr>
              <p:cNvPr id="38118" name="Line 153"/>
              <p:cNvSpPr>
                <a:spLocks noChangeShapeType="1"/>
              </p:cNvSpPr>
              <p:nvPr/>
            </p:nvSpPr>
            <p:spPr bwMode="auto">
              <a:xfrm>
                <a:off x="4655" y="1639"/>
                <a:ext cx="0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19" name="Line 154"/>
              <p:cNvSpPr>
                <a:spLocks noChangeShapeType="1"/>
              </p:cNvSpPr>
              <p:nvPr/>
            </p:nvSpPr>
            <p:spPr bwMode="auto">
              <a:xfrm>
                <a:off x="4655" y="1776"/>
                <a:ext cx="0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0" name="Line 155"/>
              <p:cNvSpPr>
                <a:spLocks noChangeShapeType="1"/>
              </p:cNvSpPr>
              <p:nvPr/>
            </p:nvSpPr>
            <p:spPr bwMode="auto">
              <a:xfrm flipH="1" flipV="1">
                <a:off x="4583" y="1531"/>
                <a:ext cx="38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1" name="Line 156"/>
              <p:cNvSpPr>
                <a:spLocks noChangeShapeType="1"/>
              </p:cNvSpPr>
              <p:nvPr/>
            </p:nvSpPr>
            <p:spPr bwMode="auto">
              <a:xfrm flipH="1" flipV="1">
                <a:off x="4595" y="1519"/>
                <a:ext cx="40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2" name="Line 157"/>
              <p:cNvSpPr>
                <a:spLocks noChangeShapeType="1"/>
              </p:cNvSpPr>
              <p:nvPr/>
            </p:nvSpPr>
            <p:spPr bwMode="auto">
              <a:xfrm flipV="1">
                <a:off x="4684" y="1520"/>
                <a:ext cx="44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3" name="Line 158"/>
              <p:cNvSpPr>
                <a:spLocks noChangeShapeType="1"/>
              </p:cNvSpPr>
              <p:nvPr/>
            </p:nvSpPr>
            <p:spPr bwMode="auto">
              <a:xfrm flipH="1">
                <a:off x="4554" y="1730"/>
                <a:ext cx="61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4" name="Line 159"/>
              <p:cNvSpPr>
                <a:spLocks noChangeShapeType="1"/>
              </p:cNvSpPr>
              <p:nvPr/>
            </p:nvSpPr>
            <p:spPr bwMode="auto">
              <a:xfrm>
                <a:off x="4693" y="1730"/>
                <a:ext cx="5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5" name="Rectangle 181"/>
              <p:cNvSpPr>
                <a:spLocks noChangeArrowheads="1"/>
              </p:cNvSpPr>
              <p:nvPr/>
            </p:nvSpPr>
            <p:spPr bwMode="auto">
              <a:xfrm>
                <a:off x="4628" y="1556"/>
                <a:ext cx="3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C</a:t>
                </a:r>
                <a:endParaRPr lang="it-IT"/>
              </a:p>
            </p:txBody>
          </p:sp>
          <p:sp>
            <p:nvSpPr>
              <p:cNvPr id="38126" name="Rectangle 182"/>
              <p:cNvSpPr>
                <a:spLocks noChangeArrowheads="1"/>
              </p:cNvSpPr>
              <p:nvPr/>
            </p:nvSpPr>
            <p:spPr bwMode="auto">
              <a:xfrm>
                <a:off x="4628" y="1694"/>
                <a:ext cx="3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C</a:t>
                </a:r>
                <a:endParaRPr lang="it-IT"/>
              </a:p>
            </p:txBody>
          </p:sp>
          <p:sp>
            <p:nvSpPr>
              <p:cNvPr id="38127" name="Rectangle 183"/>
              <p:cNvSpPr>
                <a:spLocks noChangeArrowheads="1"/>
              </p:cNvSpPr>
              <p:nvPr/>
            </p:nvSpPr>
            <p:spPr bwMode="auto">
              <a:xfrm>
                <a:off x="4628" y="1831"/>
                <a:ext cx="3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C</a:t>
                </a:r>
                <a:endParaRPr lang="it-IT"/>
              </a:p>
            </p:txBody>
          </p:sp>
          <p:sp>
            <p:nvSpPr>
              <p:cNvPr id="38128" name="Rectangle 184"/>
              <p:cNvSpPr>
                <a:spLocks noChangeArrowheads="1"/>
              </p:cNvSpPr>
              <p:nvPr/>
            </p:nvSpPr>
            <p:spPr bwMode="auto">
              <a:xfrm>
                <a:off x="4682" y="1831"/>
                <a:ext cx="44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H</a:t>
                </a:r>
                <a:endParaRPr lang="it-IT"/>
              </a:p>
            </p:txBody>
          </p:sp>
          <p:sp>
            <p:nvSpPr>
              <p:cNvPr id="38129" name="Rectangle 185"/>
              <p:cNvSpPr>
                <a:spLocks noChangeArrowheads="1"/>
              </p:cNvSpPr>
              <p:nvPr/>
            </p:nvSpPr>
            <p:spPr bwMode="auto">
              <a:xfrm>
                <a:off x="4733" y="1860"/>
                <a:ext cx="27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38130" name="Rectangle 186"/>
              <p:cNvSpPr>
                <a:spLocks noChangeArrowheads="1"/>
              </p:cNvSpPr>
              <p:nvPr/>
            </p:nvSpPr>
            <p:spPr bwMode="auto">
              <a:xfrm>
                <a:off x="4766" y="1831"/>
                <a:ext cx="4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O</a:t>
                </a:r>
                <a:endParaRPr lang="it-IT"/>
              </a:p>
            </p:txBody>
          </p:sp>
          <p:sp>
            <p:nvSpPr>
              <p:cNvPr id="38131" name="Rectangle 187"/>
              <p:cNvSpPr>
                <a:spLocks noChangeArrowheads="1"/>
              </p:cNvSpPr>
              <p:nvPr/>
            </p:nvSpPr>
            <p:spPr bwMode="auto">
              <a:xfrm>
                <a:off x="4824" y="1831"/>
                <a:ext cx="36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P</a:t>
                </a:r>
                <a:endParaRPr lang="it-IT"/>
              </a:p>
            </p:txBody>
          </p:sp>
          <p:sp>
            <p:nvSpPr>
              <p:cNvPr id="38132" name="Rectangle 188"/>
              <p:cNvSpPr>
                <a:spLocks noChangeArrowheads="1"/>
              </p:cNvSpPr>
              <p:nvPr/>
            </p:nvSpPr>
            <p:spPr bwMode="auto">
              <a:xfrm>
                <a:off x="4874" y="1831"/>
                <a:ext cx="4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O</a:t>
                </a:r>
                <a:endParaRPr lang="it-IT"/>
              </a:p>
            </p:txBody>
          </p:sp>
          <p:sp>
            <p:nvSpPr>
              <p:cNvPr id="38133" name="Rectangle 189"/>
              <p:cNvSpPr>
                <a:spLocks noChangeArrowheads="1"/>
              </p:cNvSpPr>
              <p:nvPr/>
            </p:nvSpPr>
            <p:spPr bwMode="auto">
              <a:xfrm>
                <a:off x="4930" y="1860"/>
                <a:ext cx="27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3</a:t>
                </a:r>
                <a:endParaRPr lang="it-IT"/>
              </a:p>
            </p:txBody>
          </p:sp>
          <p:sp>
            <p:nvSpPr>
              <p:cNvPr id="38134" name="Rectangle 190"/>
              <p:cNvSpPr>
                <a:spLocks noChangeArrowheads="1"/>
              </p:cNvSpPr>
              <p:nvPr/>
            </p:nvSpPr>
            <p:spPr bwMode="auto">
              <a:xfrm>
                <a:off x="4963" y="1809"/>
                <a:ext cx="27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38135" name="Rectangle 191"/>
              <p:cNvSpPr>
                <a:spLocks noChangeArrowheads="1"/>
              </p:cNvSpPr>
              <p:nvPr/>
            </p:nvSpPr>
            <p:spPr bwMode="auto">
              <a:xfrm>
                <a:off x="4996" y="1804"/>
                <a:ext cx="17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-</a:t>
                </a:r>
                <a:endParaRPr lang="it-IT"/>
              </a:p>
            </p:txBody>
          </p:sp>
          <p:sp>
            <p:nvSpPr>
              <p:cNvPr id="38136" name="Rectangle 192"/>
              <p:cNvSpPr>
                <a:spLocks noChangeArrowheads="1"/>
              </p:cNvSpPr>
              <p:nvPr/>
            </p:nvSpPr>
            <p:spPr bwMode="auto">
              <a:xfrm>
                <a:off x="4530" y="1453"/>
                <a:ext cx="4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O</a:t>
                </a:r>
                <a:endParaRPr lang="it-IT"/>
              </a:p>
            </p:txBody>
          </p:sp>
          <p:sp>
            <p:nvSpPr>
              <p:cNvPr id="38137" name="Rectangle 193"/>
              <p:cNvSpPr>
                <a:spLocks noChangeArrowheads="1"/>
              </p:cNvSpPr>
              <p:nvPr/>
            </p:nvSpPr>
            <p:spPr bwMode="auto">
              <a:xfrm>
                <a:off x="4732" y="1451"/>
                <a:ext cx="4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FF"/>
                    </a:solidFill>
                  </a:rPr>
                  <a:t>O</a:t>
                </a:r>
                <a:endParaRPr lang="it-IT"/>
              </a:p>
            </p:txBody>
          </p:sp>
          <p:sp>
            <p:nvSpPr>
              <p:cNvPr id="38138" name="Rectangle 194"/>
              <p:cNvSpPr>
                <a:spLocks noChangeArrowheads="1"/>
              </p:cNvSpPr>
              <p:nvPr/>
            </p:nvSpPr>
            <p:spPr bwMode="auto">
              <a:xfrm>
                <a:off x="4789" y="1424"/>
                <a:ext cx="17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FF"/>
                    </a:solidFill>
                  </a:rPr>
                  <a:t>-</a:t>
                </a:r>
                <a:endParaRPr lang="it-IT"/>
              </a:p>
            </p:txBody>
          </p:sp>
          <p:sp>
            <p:nvSpPr>
              <p:cNvPr id="38139" name="Rectangle 195"/>
              <p:cNvSpPr>
                <a:spLocks noChangeArrowheads="1"/>
              </p:cNvSpPr>
              <p:nvPr/>
            </p:nvSpPr>
            <p:spPr bwMode="auto">
              <a:xfrm>
                <a:off x="4491" y="1694"/>
                <a:ext cx="44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H</a:t>
                </a:r>
                <a:endParaRPr lang="it-IT"/>
              </a:p>
            </p:txBody>
          </p:sp>
          <p:sp>
            <p:nvSpPr>
              <p:cNvPr id="38140" name="Rectangle 196"/>
              <p:cNvSpPr>
                <a:spLocks noChangeArrowheads="1"/>
              </p:cNvSpPr>
              <p:nvPr/>
            </p:nvSpPr>
            <p:spPr bwMode="auto">
              <a:xfrm>
                <a:off x="4764" y="1694"/>
                <a:ext cx="4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O</a:t>
                </a:r>
                <a:endParaRPr lang="it-IT"/>
              </a:p>
            </p:txBody>
          </p:sp>
          <p:sp>
            <p:nvSpPr>
              <p:cNvPr id="38141" name="Rectangle 197"/>
              <p:cNvSpPr>
                <a:spLocks noChangeArrowheads="1"/>
              </p:cNvSpPr>
              <p:nvPr/>
            </p:nvSpPr>
            <p:spPr bwMode="auto">
              <a:xfrm>
                <a:off x="4821" y="1694"/>
                <a:ext cx="44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H</a:t>
                </a:r>
                <a:endParaRPr lang="it-IT"/>
              </a:p>
            </p:txBody>
          </p:sp>
          <p:sp>
            <p:nvSpPr>
              <p:cNvPr id="38142" name="Rectangle 207"/>
              <p:cNvSpPr>
                <a:spLocks noChangeArrowheads="1"/>
              </p:cNvSpPr>
              <p:nvPr/>
            </p:nvSpPr>
            <p:spPr bwMode="auto">
              <a:xfrm>
                <a:off x="4598" y="1736"/>
                <a:ext cx="3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800">
                    <a:solidFill>
                      <a:srgbClr val="FF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38143" name="Rectangle 210"/>
              <p:cNvSpPr>
                <a:spLocks noChangeArrowheads="1"/>
              </p:cNvSpPr>
              <p:nvPr/>
            </p:nvSpPr>
            <p:spPr bwMode="auto">
              <a:xfrm>
                <a:off x="4593" y="1856"/>
                <a:ext cx="3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800">
                    <a:solidFill>
                      <a:srgbClr val="FF0000"/>
                    </a:solidFill>
                  </a:rPr>
                  <a:t>3</a:t>
                </a:r>
                <a:endParaRPr lang="it-IT"/>
              </a:p>
            </p:txBody>
          </p:sp>
          <p:sp>
            <p:nvSpPr>
              <p:cNvPr id="38144" name="Rectangle 211"/>
              <p:cNvSpPr>
                <a:spLocks noChangeArrowheads="1"/>
              </p:cNvSpPr>
              <p:nvPr/>
            </p:nvSpPr>
            <p:spPr bwMode="auto">
              <a:xfrm>
                <a:off x="4604" y="1599"/>
                <a:ext cx="3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800">
                    <a:solidFill>
                      <a:srgbClr val="FF0000"/>
                    </a:solidFill>
                  </a:rPr>
                  <a:t>1</a:t>
                </a:r>
                <a:endParaRPr lang="it-IT"/>
              </a:p>
            </p:txBody>
          </p:sp>
          <p:sp>
            <p:nvSpPr>
              <p:cNvPr id="38145" name="Rectangle 229"/>
              <p:cNvSpPr>
                <a:spLocks noChangeArrowheads="1"/>
              </p:cNvSpPr>
              <p:nvPr/>
            </p:nvSpPr>
            <p:spPr bwMode="auto">
              <a:xfrm>
                <a:off x="4465" y="1967"/>
                <a:ext cx="27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1100">
                    <a:solidFill>
                      <a:srgbClr val="000000"/>
                    </a:solidFill>
                  </a:rPr>
                  <a:t>-</a:t>
                </a:r>
                <a:endParaRPr lang="it-IT"/>
              </a:p>
            </p:txBody>
          </p:sp>
          <p:sp>
            <p:nvSpPr>
              <p:cNvPr id="38146" name="Rectangle 230"/>
              <p:cNvSpPr>
                <a:spLocks noChangeArrowheads="1"/>
              </p:cNvSpPr>
              <p:nvPr/>
            </p:nvSpPr>
            <p:spPr bwMode="auto">
              <a:xfrm>
                <a:off x="4493" y="1967"/>
                <a:ext cx="549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1100" dirty="0">
                    <a:solidFill>
                      <a:srgbClr val="000000"/>
                    </a:solidFill>
                  </a:rPr>
                  <a:t>3-fosfoglicerato</a:t>
                </a:r>
                <a:endParaRPr lang="it-IT" dirty="0"/>
              </a:p>
            </p:txBody>
          </p:sp>
          <p:sp>
            <p:nvSpPr>
              <p:cNvPr id="38147" name="Rectangle 231"/>
              <p:cNvSpPr>
                <a:spLocks noChangeArrowheads="1"/>
              </p:cNvSpPr>
              <p:nvPr/>
            </p:nvSpPr>
            <p:spPr bwMode="auto">
              <a:xfrm>
                <a:off x="5116" y="1967"/>
                <a:ext cx="20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1100">
                    <a:solidFill>
                      <a:srgbClr val="000000"/>
                    </a:solidFill>
                  </a:rPr>
                  <a:t> </a:t>
                </a:r>
                <a:endParaRPr lang="it-IT"/>
              </a:p>
            </p:txBody>
          </p:sp>
          <p:sp>
            <p:nvSpPr>
              <p:cNvPr id="38148" name="Rectangle 237"/>
              <p:cNvSpPr>
                <a:spLocks noChangeArrowheads="1"/>
              </p:cNvSpPr>
              <p:nvPr/>
            </p:nvSpPr>
            <p:spPr bwMode="auto">
              <a:xfrm>
                <a:off x="4835" y="1305"/>
                <a:ext cx="2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1200">
                    <a:solidFill>
                      <a:srgbClr val="000080"/>
                    </a:solidFill>
                  </a:rPr>
                  <a:t> </a:t>
                </a:r>
                <a:endParaRPr lang="it-IT"/>
              </a:p>
            </p:txBody>
          </p:sp>
        </p:grpSp>
        <p:sp>
          <p:nvSpPr>
            <p:cNvPr id="38117" name="Text Box 244"/>
            <p:cNvSpPr txBox="1">
              <a:spLocks noChangeArrowheads="1"/>
            </p:cNvSpPr>
            <p:nvPr/>
          </p:nvSpPr>
          <p:spPr bwMode="auto">
            <a:xfrm>
              <a:off x="2078" y="1897"/>
              <a:ext cx="63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400"/>
                <a:t>ossidazione</a:t>
              </a:r>
            </a:p>
          </p:txBody>
        </p:sp>
      </p:grpSp>
      <p:sp>
        <p:nvSpPr>
          <p:cNvPr id="37892" name="Text Box 245"/>
          <p:cNvSpPr txBox="1">
            <a:spLocks noChangeArrowheads="1"/>
          </p:cNvSpPr>
          <p:nvPr/>
        </p:nvSpPr>
        <p:spPr bwMode="auto">
          <a:xfrm>
            <a:off x="2670175" y="1352550"/>
            <a:ext cx="603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/>
              <a:t>Il </a:t>
            </a:r>
            <a:r>
              <a:rPr lang="it-IT" sz="1600" dirty="0">
                <a:solidFill>
                  <a:srgbClr val="000099"/>
                </a:solidFill>
              </a:rPr>
              <a:t>10% dell’ATP </a:t>
            </a:r>
            <a:r>
              <a:rPr lang="it-IT" sz="1600" dirty="0"/>
              <a:t>viene prodotto per </a:t>
            </a:r>
            <a:r>
              <a:rPr lang="it-IT" sz="1600" dirty="0">
                <a:solidFill>
                  <a:srgbClr val="000099"/>
                </a:solidFill>
              </a:rPr>
              <a:t>fosforilazione a livello di substrato</a:t>
            </a:r>
            <a:r>
              <a:rPr lang="it-IT" sz="1600" dirty="0"/>
              <a:t> </a:t>
            </a:r>
          </a:p>
        </p:txBody>
      </p:sp>
      <p:sp>
        <p:nvSpPr>
          <p:cNvPr id="37893" name="Line 257"/>
          <p:cNvSpPr>
            <a:spLocks noChangeShapeType="1"/>
          </p:cNvSpPr>
          <p:nvPr/>
        </p:nvSpPr>
        <p:spPr bwMode="auto">
          <a:xfrm>
            <a:off x="8267700" y="4865689"/>
            <a:ext cx="0" cy="85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4" name="Line 258"/>
          <p:cNvSpPr>
            <a:spLocks noChangeShapeType="1"/>
          </p:cNvSpPr>
          <p:nvPr/>
        </p:nvSpPr>
        <p:spPr bwMode="auto">
          <a:xfrm>
            <a:off x="8267700" y="5102226"/>
            <a:ext cx="0" cy="873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5" name="Line 259"/>
          <p:cNvSpPr>
            <a:spLocks noChangeShapeType="1"/>
          </p:cNvSpPr>
          <p:nvPr/>
        </p:nvSpPr>
        <p:spPr bwMode="auto">
          <a:xfrm flipH="1" flipV="1">
            <a:off x="8143875" y="4678363"/>
            <a:ext cx="65088" cy="682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6" name="Line 260"/>
          <p:cNvSpPr>
            <a:spLocks noChangeShapeType="1"/>
          </p:cNvSpPr>
          <p:nvPr/>
        </p:nvSpPr>
        <p:spPr bwMode="auto">
          <a:xfrm flipH="1" flipV="1">
            <a:off x="8164514" y="4657726"/>
            <a:ext cx="65087" cy="682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7" name="Line 261"/>
          <p:cNvSpPr>
            <a:spLocks noChangeShapeType="1"/>
          </p:cNvSpPr>
          <p:nvPr/>
        </p:nvSpPr>
        <p:spPr bwMode="auto">
          <a:xfrm flipV="1">
            <a:off x="8318500" y="4659313"/>
            <a:ext cx="76200" cy="762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8" name="Line 262"/>
          <p:cNvSpPr>
            <a:spLocks noChangeShapeType="1"/>
          </p:cNvSpPr>
          <p:nvPr/>
        </p:nvSpPr>
        <p:spPr bwMode="auto">
          <a:xfrm flipH="1">
            <a:off x="8094664" y="5022850"/>
            <a:ext cx="1047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9" name="Line 263"/>
          <p:cNvSpPr>
            <a:spLocks noChangeShapeType="1"/>
          </p:cNvSpPr>
          <p:nvPr/>
        </p:nvSpPr>
        <p:spPr bwMode="auto">
          <a:xfrm>
            <a:off x="8334376" y="5022850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00" name="Rectangle 285"/>
          <p:cNvSpPr>
            <a:spLocks noChangeArrowheads="1"/>
          </p:cNvSpPr>
          <p:nvPr/>
        </p:nvSpPr>
        <p:spPr bwMode="auto">
          <a:xfrm>
            <a:off x="8221663" y="4722813"/>
            <a:ext cx="689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01" name="Rectangle 286"/>
          <p:cNvSpPr>
            <a:spLocks noChangeArrowheads="1"/>
          </p:cNvSpPr>
          <p:nvPr/>
        </p:nvSpPr>
        <p:spPr bwMode="auto">
          <a:xfrm>
            <a:off x="8221663" y="4959350"/>
            <a:ext cx="689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02" name="Rectangle 287"/>
          <p:cNvSpPr>
            <a:spLocks noChangeArrowheads="1"/>
          </p:cNvSpPr>
          <p:nvPr/>
        </p:nvSpPr>
        <p:spPr bwMode="auto">
          <a:xfrm>
            <a:off x="8221663" y="5195888"/>
            <a:ext cx="689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03" name="Rectangle 288"/>
          <p:cNvSpPr>
            <a:spLocks noChangeArrowheads="1"/>
          </p:cNvSpPr>
          <p:nvPr/>
        </p:nvSpPr>
        <p:spPr bwMode="auto">
          <a:xfrm>
            <a:off x="8312150" y="5195888"/>
            <a:ext cx="801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04" name="Rectangle 289"/>
          <p:cNvSpPr>
            <a:spLocks noChangeArrowheads="1"/>
          </p:cNvSpPr>
          <p:nvPr/>
        </p:nvSpPr>
        <p:spPr bwMode="auto">
          <a:xfrm>
            <a:off x="8404225" y="524510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05" name="Rectangle 290"/>
          <p:cNvSpPr>
            <a:spLocks noChangeArrowheads="1"/>
          </p:cNvSpPr>
          <p:nvPr/>
        </p:nvSpPr>
        <p:spPr bwMode="auto">
          <a:xfrm>
            <a:off x="8459788" y="5195888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06" name="Rectangle 291"/>
          <p:cNvSpPr>
            <a:spLocks noChangeArrowheads="1"/>
          </p:cNvSpPr>
          <p:nvPr/>
        </p:nvSpPr>
        <p:spPr bwMode="auto">
          <a:xfrm>
            <a:off x="8559800" y="5195889"/>
            <a:ext cx="650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P</a:t>
            </a:r>
            <a:endParaRPr lang="it-IT"/>
          </a:p>
        </p:txBody>
      </p:sp>
      <p:sp>
        <p:nvSpPr>
          <p:cNvPr id="37907" name="Rectangle 292"/>
          <p:cNvSpPr>
            <a:spLocks noChangeArrowheads="1"/>
          </p:cNvSpPr>
          <p:nvPr/>
        </p:nvSpPr>
        <p:spPr bwMode="auto">
          <a:xfrm>
            <a:off x="8642350" y="5195888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08" name="Rectangle 293"/>
          <p:cNvSpPr>
            <a:spLocks noChangeArrowheads="1"/>
          </p:cNvSpPr>
          <p:nvPr/>
        </p:nvSpPr>
        <p:spPr bwMode="auto">
          <a:xfrm>
            <a:off x="8742363" y="524510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3</a:t>
            </a:r>
            <a:endParaRPr lang="it-IT"/>
          </a:p>
        </p:txBody>
      </p:sp>
      <p:sp>
        <p:nvSpPr>
          <p:cNvPr id="37909" name="Rectangle 294"/>
          <p:cNvSpPr>
            <a:spLocks noChangeArrowheads="1"/>
          </p:cNvSpPr>
          <p:nvPr/>
        </p:nvSpPr>
        <p:spPr bwMode="auto">
          <a:xfrm>
            <a:off x="8799513" y="5159376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10" name="Rectangle 295"/>
          <p:cNvSpPr>
            <a:spLocks noChangeArrowheads="1"/>
          </p:cNvSpPr>
          <p:nvPr/>
        </p:nvSpPr>
        <p:spPr bwMode="auto">
          <a:xfrm>
            <a:off x="8856664" y="5151439"/>
            <a:ext cx="333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-</a:t>
            </a:r>
            <a:endParaRPr lang="it-IT"/>
          </a:p>
        </p:txBody>
      </p:sp>
      <p:sp>
        <p:nvSpPr>
          <p:cNvPr id="37911" name="Rectangle 296"/>
          <p:cNvSpPr>
            <a:spLocks noChangeArrowheads="1"/>
          </p:cNvSpPr>
          <p:nvPr/>
        </p:nvSpPr>
        <p:spPr bwMode="auto">
          <a:xfrm>
            <a:off x="8053388" y="4548188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12" name="Rectangle 297"/>
          <p:cNvSpPr>
            <a:spLocks noChangeArrowheads="1"/>
          </p:cNvSpPr>
          <p:nvPr/>
        </p:nvSpPr>
        <p:spPr bwMode="auto">
          <a:xfrm>
            <a:off x="8401050" y="45402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O</a:t>
            </a:r>
            <a:endParaRPr lang="it-IT"/>
          </a:p>
        </p:txBody>
      </p:sp>
      <p:sp>
        <p:nvSpPr>
          <p:cNvPr id="37913" name="Rectangle 298"/>
          <p:cNvSpPr>
            <a:spLocks noChangeArrowheads="1"/>
          </p:cNvSpPr>
          <p:nvPr/>
        </p:nvSpPr>
        <p:spPr bwMode="auto">
          <a:xfrm>
            <a:off x="8499475" y="4494214"/>
            <a:ext cx="320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-</a:t>
            </a:r>
            <a:endParaRPr lang="it-IT"/>
          </a:p>
        </p:txBody>
      </p:sp>
      <p:sp>
        <p:nvSpPr>
          <p:cNvPr id="37914" name="Rectangle 299"/>
          <p:cNvSpPr>
            <a:spLocks noChangeArrowheads="1"/>
          </p:cNvSpPr>
          <p:nvPr/>
        </p:nvSpPr>
        <p:spPr bwMode="auto">
          <a:xfrm>
            <a:off x="7985125" y="4959350"/>
            <a:ext cx="801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15" name="Rectangle 300"/>
          <p:cNvSpPr>
            <a:spLocks noChangeArrowheads="1"/>
          </p:cNvSpPr>
          <p:nvPr/>
        </p:nvSpPr>
        <p:spPr bwMode="auto">
          <a:xfrm>
            <a:off x="8455025" y="49593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16" name="Rectangle 301"/>
          <p:cNvSpPr>
            <a:spLocks noChangeArrowheads="1"/>
          </p:cNvSpPr>
          <p:nvPr/>
        </p:nvSpPr>
        <p:spPr bwMode="auto">
          <a:xfrm>
            <a:off x="8555038" y="4959350"/>
            <a:ext cx="801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17" name="Rectangle 302"/>
          <p:cNvSpPr>
            <a:spLocks noChangeArrowheads="1"/>
          </p:cNvSpPr>
          <p:nvPr/>
        </p:nvSpPr>
        <p:spPr bwMode="auto">
          <a:xfrm>
            <a:off x="7054850" y="4568825"/>
            <a:ext cx="7373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A</a:t>
            </a:r>
            <a:endParaRPr lang="it-IT"/>
          </a:p>
        </p:txBody>
      </p:sp>
      <p:sp>
        <p:nvSpPr>
          <p:cNvPr id="37918" name="Rectangle 303"/>
          <p:cNvSpPr>
            <a:spLocks noChangeArrowheads="1"/>
          </p:cNvSpPr>
          <p:nvPr/>
        </p:nvSpPr>
        <p:spPr bwMode="auto">
          <a:xfrm>
            <a:off x="7140575" y="4568825"/>
            <a:ext cx="785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D</a:t>
            </a:r>
            <a:endParaRPr lang="it-IT"/>
          </a:p>
        </p:txBody>
      </p:sp>
      <p:sp>
        <p:nvSpPr>
          <p:cNvPr id="37919" name="Rectangle 304"/>
          <p:cNvSpPr>
            <a:spLocks noChangeArrowheads="1"/>
          </p:cNvSpPr>
          <p:nvPr/>
        </p:nvSpPr>
        <p:spPr bwMode="auto">
          <a:xfrm>
            <a:off x="7231063" y="456882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P</a:t>
            </a:r>
            <a:endParaRPr lang="it-IT"/>
          </a:p>
        </p:txBody>
      </p:sp>
      <p:sp>
        <p:nvSpPr>
          <p:cNvPr id="37920" name="Rectangle 305"/>
          <p:cNvSpPr>
            <a:spLocks noChangeArrowheads="1"/>
          </p:cNvSpPr>
          <p:nvPr/>
        </p:nvSpPr>
        <p:spPr bwMode="auto">
          <a:xfrm>
            <a:off x="7315200" y="4568825"/>
            <a:ext cx="288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 </a:t>
            </a:r>
            <a:endParaRPr lang="it-IT"/>
          </a:p>
        </p:txBody>
      </p:sp>
      <p:sp>
        <p:nvSpPr>
          <p:cNvPr id="37921" name="Rectangle 306"/>
          <p:cNvSpPr>
            <a:spLocks noChangeArrowheads="1"/>
          </p:cNvSpPr>
          <p:nvPr/>
        </p:nvSpPr>
        <p:spPr bwMode="auto">
          <a:xfrm>
            <a:off x="7351713" y="4568825"/>
            <a:ext cx="288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 </a:t>
            </a:r>
            <a:endParaRPr lang="it-IT"/>
          </a:p>
        </p:txBody>
      </p:sp>
      <p:sp>
        <p:nvSpPr>
          <p:cNvPr id="37922" name="Rectangle 307"/>
          <p:cNvSpPr>
            <a:spLocks noChangeArrowheads="1"/>
          </p:cNvSpPr>
          <p:nvPr/>
        </p:nvSpPr>
        <p:spPr bwMode="auto">
          <a:xfrm>
            <a:off x="7386638" y="4568825"/>
            <a:ext cx="209994" cy="153888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 b="1"/>
              <a:t>ATP</a:t>
            </a:r>
            <a:endParaRPr lang="it-IT" b="1"/>
          </a:p>
        </p:txBody>
      </p:sp>
      <p:sp>
        <p:nvSpPr>
          <p:cNvPr id="37923" name="Rectangle 311"/>
          <p:cNvSpPr>
            <a:spLocks noChangeArrowheads="1"/>
          </p:cNvSpPr>
          <p:nvPr/>
        </p:nvSpPr>
        <p:spPr bwMode="auto">
          <a:xfrm>
            <a:off x="8167688" y="5033963"/>
            <a:ext cx="571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2</a:t>
            </a:r>
            <a:endParaRPr lang="it-IT"/>
          </a:p>
        </p:txBody>
      </p:sp>
      <p:sp>
        <p:nvSpPr>
          <p:cNvPr id="37924" name="Rectangle 314"/>
          <p:cNvSpPr>
            <a:spLocks noChangeArrowheads="1"/>
          </p:cNvSpPr>
          <p:nvPr/>
        </p:nvSpPr>
        <p:spPr bwMode="auto">
          <a:xfrm>
            <a:off x="8159750" y="5238751"/>
            <a:ext cx="571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3</a:t>
            </a:r>
            <a:endParaRPr lang="it-IT"/>
          </a:p>
        </p:txBody>
      </p:sp>
      <p:sp>
        <p:nvSpPr>
          <p:cNvPr id="37925" name="Rectangle 315"/>
          <p:cNvSpPr>
            <a:spLocks noChangeArrowheads="1"/>
          </p:cNvSpPr>
          <p:nvPr/>
        </p:nvSpPr>
        <p:spPr bwMode="auto">
          <a:xfrm>
            <a:off x="8180388" y="4795838"/>
            <a:ext cx="571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1</a:t>
            </a:r>
            <a:endParaRPr lang="it-IT"/>
          </a:p>
        </p:txBody>
      </p:sp>
      <p:sp>
        <p:nvSpPr>
          <p:cNvPr id="37926" name="Rectangle 316"/>
          <p:cNvSpPr>
            <a:spLocks noChangeArrowheads="1"/>
          </p:cNvSpPr>
          <p:nvPr/>
        </p:nvSpPr>
        <p:spPr bwMode="auto">
          <a:xfrm>
            <a:off x="7200900" y="5110163"/>
            <a:ext cx="1090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M</a:t>
            </a:r>
            <a:endParaRPr lang="it-IT"/>
          </a:p>
        </p:txBody>
      </p:sp>
      <p:sp>
        <p:nvSpPr>
          <p:cNvPr id="37927" name="Rectangle 317"/>
          <p:cNvSpPr>
            <a:spLocks noChangeArrowheads="1"/>
          </p:cNvSpPr>
          <p:nvPr/>
        </p:nvSpPr>
        <p:spPr bwMode="auto">
          <a:xfrm>
            <a:off x="7304088" y="5110163"/>
            <a:ext cx="609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g</a:t>
            </a:r>
            <a:endParaRPr lang="it-IT"/>
          </a:p>
        </p:txBody>
      </p:sp>
      <p:sp>
        <p:nvSpPr>
          <p:cNvPr id="37928" name="Rectangle 318"/>
          <p:cNvSpPr>
            <a:spLocks noChangeArrowheads="1"/>
          </p:cNvSpPr>
          <p:nvPr/>
        </p:nvSpPr>
        <p:spPr bwMode="auto">
          <a:xfrm>
            <a:off x="7375525" y="5072064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2</a:t>
            </a:r>
            <a:endParaRPr lang="it-IT"/>
          </a:p>
        </p:txBody>
      </p:sp>
      <p:sp>
        <p:nvSpPr>
          <p:cNvPr id="37929" name="Rectangle 319"/>
          <p:cNvSpPr>
            <a:spLocks noChangeArrowheads="1"/>
          </p:cNvSpPr>
          <p:nvPr/>
        </p:nvSpPr>
        <p:spPr bwMode="auto">
          <a:xfrm>
            <a:off x="7432675" y="5072064"/>
            <a:ext cx="512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+</a:t>
            </a:r>
            <a:endParaRPr lang="it-IT"/>
          </a:p>
        </p:txBody>
      </p:sp>
      <p:grpSp>
        <p:nvGrpSpPr>
          <p:cNvPr id="38954" name="Group 323"/>
          <p:cNvGrpSpPr>
            <a:grpSpLocks/>
          </p:cNvGrpSpPr>
          <p:nvPr/>
        </p:nvGrpSpPr>
        <p:grpSpPr bwMode="auto">
          <a:xfrm>
            <a:off x="7088188" y="4922838"/>
            <a:ext cx="423862" cy="74612"/>
            <a:chOff x="3739" y="3194"/>
            <a:chExt cx="267" cy="47"/>
          </a:xfrm>
        </p:grpSpPr>
        <p:sp>
          <p:nvSpPr>
            <p:cNvPr id="38074" name="Line 321"/>
            <p:cNvSpPr>
              <a:spLocks noChangeShapeType="1"/>
            </p:cNvSpPr>
            <p:nvPr/>
          </p:nvSpPr>
          <p:spPr bwMode="auto">
            <a:xfrm>
              <a:off x="3739" y="3217"/>
              <a:ext cx="22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5" name="Freeform 322"/>
            <p:cNvSpPr>
              <a:spLocks/>
            </p:cNvSpPr>
            <p:nvPr/>
          </p:nvSpPr>
          <p:spPr bwMode="auto">
            <a:xfrm>
              <a:off x="3959" y="3194"/>
              <a:ext cx="47" cy="47"/>
            </a:xfrm>
            <a:custGeom>
              <a:avLst/>
              <a:gdLst>
                <a:gd name="T0" fmla="*/ 0 w 47"/>
                <a:gd name="T1" fmla="*/ 47 h 47"/>
                <a:gd name="T2" fmla="*/ 47 w 47"/>
                <a:gd name="T3" fmla="*/ 24 h 47"/>
                <a:gd name="T4" fmla="*/ 0 w 47"/>
                <a:gd name="T5" fmla="*/ 0 h 47"/>
                <a:gd name="T6" fmla="*/ 0 w 47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0" y="47"/>
                  </a:moveTo>
                  <a:lnTo>
                    <a:pt x="47" y="24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38955" name="Group 326"/>
          <p:cNvGrpSpPr>
            <a:grpSpLocks/>
          </p:cNvGrpSpPr>
          <p:nvPr/>
        </p:nvGrpSpPr>
        <p:grpSpPr bwMode="auto">
          <a:xfrm>
            <a:off x="7099301" y="4995863"/>
            <a:ext cx="371475" cy="74612"/>
            <a:chOff x="3746" y="3240"/>
            <a:chExt cx="234" cy="47"/>
          </a:xfrm>
        </p:grpSpPr>
        <p:sp>
          <p:nvSpPr>
            <p:cNvPr id="38072" name="Line 324"/>
            <p:cNvSpPr>
              <a:spLocks noChangeShapeType="1"/>
            </p:cNvSpPr>
            <p:nvPr/>
          </p:nvSpPr>
          <p:spPr bwMode="auto">
            <a:xfrm flipH="1">
              <a:off x="3790" y="3263"/>
              <a:ext cx="19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3" name="Freeform 325"/>
            <p:cNvSpPr>
              <a:spLocks/>
            </p:cNvSpPr>
            <p:nvPr/>
          </p:nvSpPr>
          <p:spPr bwMode="auto">
            <a:xfrm>
              <a:off x="3746" y="3240"/>
              <a:ext cx="48" cy="47"/>
            </a:xfrm>
            <a:custGeom>
              <a:avLst/>
              <a:gdLst>
                <a:gd name="T0" fmla="*/ 48 w 48"/>
                <a:gd name="T1" fmla="*/ 0 h 47"/>
                <a:gd name="T2" fmla="*/ 0 w 48"/>
                <a:gd name="T3" fmla="*/ 24 h 47"/>
                <a:gd name="T4" fmla="*/ 48 w 48"/>
                <a:gd name="T5" fmla="*/ 47 h 47"/>
                <a:gd name="T6" fmla="*/ 48 w 48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7"/>
                <a:gd name="T14" fmla="*/ 48 w 4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7">
                  <a:moveTo>
                    <a:pt x="48" y="0"/>
                  </a:moveTo>
                  <a:lnTo>
                    <a:pt x="0" y="24"/>
                  </a:lnTo>
                  <a:lnTo>
                    <a:pt x="48" y="4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37935" name="Rectangle 335"/>
          <p:cNvSpPr>
            <a:spLocks noChangeArrowheads="1"/>
          </p:cNvSpPr>
          <p:nvPr/>
        </p:nvSpPr>
        <p:spPr bwMode="auto">
          <a:xfrm>
            <a:off x="9064625" y="5430838"/>
            <a:ext cx="352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2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7936" name="Rectangle 340"/>
          <p:cNvSpPr>
            <a:spLocks noChangeArrowheads="1"/>
          </p:cNvSpPr>
          <p:nvPr/>
        </p:nvSpPr>
        <p:spPr bwMode="auto">
          <a:xfrm>
            <a:off x="6586538" y="4116388"/>
            <a:ext cx="13573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it-IT" sz="1200" dirty="0" err="1">
                <a:solidFill>
                  <a:srgbClr val="000080"/>
                </a:solidFill>
              </a:rPr>
              <a:t>Fosfoglicerato</a:t>
            </a:r>
            <a:r>
              <a:rPr lang="it-IT" sz="1200" dirty="0">
                <a:solidFill>
                  <a:srgbClr val="000080"/>
                </a:solidFill>
              </a:rPr>
              <a:t> chinasi </a:t>
            </a:r>
            <a:endParaRPr lang="it-IT" sz="2800" dirty="0"/>
          </a:p>
        </p:txBody>
      </p:sp>
      <p:sp>
        <p:nvSpPr>
          <p:cNvPr id="37937" name="Rectangle 341"/>
          <p:cNvSpPr>
            <a:spLocks noChangeArrowheads="1"/>
          </p:cNvSpPr>
          <p:nvPr/>
        </p:nvSpPr>
        <p:spPr bwMode="auto">
          <a:xfrm>
            <a:off x="8256588" y="4287839"/>
            <a:ext cx="3847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300">
                <a:solidFill>
                  <a:srgbClr val="000080"/>
                </a:solidFill>
              </a:rPr>
              <a:t> </a:t>
            </a:r>
            <a:endParaRPr lang="it-IT"/>
          </a:p>
        </p:txBody>
      </p:sp>
      <p:grpSp>
        <p:nvGrpSpPr>
          <p:cNvPr id="38959" name="Group 346"/>
          <p:cNvGrpSpPr>
            <a:grpSpLocks/>
          </p:cNvGrpSpPr>
          <p:nvPr/>
        </p:nvGrpSpPr>
        <p:grpSpPr bwMode="auto">
          <a:xfrm>
            <a:off x="7119939" y="4710113"/>
            <a:ext cx="384175" cy="239712"/>
            <a:chOff x="3759" y="3060"/>
            <a:chExt cx="242" cy="151"/>
          </a:xfrm>
        </p:grpSpPr>
        <p:sp>
          <p:nvSpPr>
            <p:cNvPr id="38068" name="Freeform 342"/>
            <p:cNvSpPr>
              <a:spLocks/>
            </p:cNvSpPr>
            <p:nvPr/>
          </p:nvSpPr>
          <p:spPr bwMode="auto">
            <a:xfrm>
              <a:off x="3759" y="3060"/>
              <a:ext cx="242" cy="151"/>
            </a:xfrm>
            <a:custGeom>
              <a:avLst/>
              <a:gdLst>
                <a:gd name="T0" fmla="*/ 0 w 242"/>
                <a:gd name="T1" fmla="*/ 0 h 151"/>
                <a:gd name="T2" fmla="*/ 2 w 242"/>
                <a:gd name="T3" fmla="*/ 31 h 151"/>
                <a:gd name="T4" fmla="*/ 7 w 242"/>
                <a:gd name="T5" fmla="*/ 59 h 151"/>
                <a:gd name="T6" fmla="*/ 15 w 242"/>
                <a:gd name="T7" fmla="*/ 85 h 151"/>
                <a:gd name="T8" fmla="*/ 25 w 242"/>
                <a:gd name="T9" fmla="*/ 107 h 151"/>
                <a:gd name="T10" fmla="*/ 31 w 242"/>
                <a:gd name="T11" fmla="*/ 116 h 151"/>
                <a:gd name="T12" fmla="*/ 39 w 242"/>
                <a:gd name="T13" fmla="*/ 126 h 151"/>
                <a:gd name="T14" fmla="*/ 45 w 242"/>
                <a:gd name="T15" fmla="*/ 133 h 151"/>
                <a:gd name="T16" fmla="*/ 53 w 242"/>
                <a:gd name="T17" fmla="*/ 139 h 151"/>
                <a:gd name="T18" fmla="*/ 61 w 242"/>
                <a:gd name="T19" fmla="*/ 144 h 151"/>
                <a:gd name="T20" fmla="*/ 69 w 242"/>
                <a:gd name="T21" fmla="*/ 147 h 151"/>
                <a:gd name="T22" fmla="*/ 78 w 242"/>
                <a:gd name="T23" fmla="*/ 150 h 151"/>
                <a:gd name="T24" fmla="*/ 87 w 242"/>
                <a:gd name="T25" fmla="*/ 151 h 151"/>
                <a:gd name="T26" fmla="*/ 136 w 242"/>
                <a:gd name="T27" fmla="*/ 151 h 151"/>
                <a:gd name="T28" fmla="*/ 149 w 242"/>
                <a:gd name="T29" fmla="*/ 148 h 151"/>
                <a:gd name="T30" fmla="*/ 163 w 242"/>
                <a:gd name="T31" fmla="*/ 143 h 151"/>
                <a:gd name="T32" fmla="*/ 175 w 242"/>
                <a:gd name="T33" fmla="*/ 135 h 151"/>
                <a:gd name="T34" fmla="*/ 187 w 242"/>
                <a:gd name="T35" fmla="*/ 123 h 151"/>
                <a:gd name="T36" fmla="*/ 196 w 242"/>
                <a:gd name="T37" fmla="*/ 109 h 151"/>
                <a:gd name="T38" fmla="*/ 206 w 242"/>
                <a:gd name="T39" fmla="*/ 92 h 151"/>
                <a:gd name="T40" fmla="*/ 213 w 242"/>
                <a:gd name="T41" fmla="*/ 72 h 151"/>
                <a:gd name="T42" fmla="*/ 218 w 242"/>
                <a:gd name="T43" fmla="*/ 50 h 151"/>
                <a:gd name="T44" fmla="*/ 242 w 242"/>
                <a:gd name="T45" fmla="*/ 50 h 151"/>
                <a:gd name="T46" fmla="*/ 198 w 242"/>
                <a:gd name="T47" fmla="*/ 0 h 151"/>
                <a:gd name="T48" fmla="*/ 143 w 242"/>
                <a:gd name="T49" fmla="*/ 50 h 151"/>
                <a:gd name="T50" fmla="*/ 168 w 242"/>
                <a:gd name="T51" fmla="*/ 50 h 151"/>
                <a:gd name="T52" fmla="*/ 164 w 242"/>
                <a:gd name="T53" fmla="*/ 67 h 151"/>
                <a:gd name="T54" fmla="*/ 159 w 242"/>
                <a:gd name="T55" fmla="*/ 83 h 151"/>
                <a:gd name="T56" fmla="*/ 153 w 242"/>
                <a:gd name="T57" fmla="*/ 96 h 151"/>
                <a:gd name="T58" fmla="*/ 146 w 242"/>
                <a:gd name="T59" fmla="*/ 110 h 151"/>
                <a:gd name="T60" fmla="*/ 139 w 242"/>
                <a:gd name="T61" fmla="*/ 120 h 151"/>
                <a:gd name="T62" fmla="*/ 131 w 242"/>
                <a:gd name="T63" fmla="*/ 131 h 151"/>
                <a:gd name="T64" fmla="*/ 121 w 242"/>
                <a:gd name="T65" fmla="*/ 138 h 151"/>
                <a:gd name="T66" fmla="*/ 112 w 242"/>
                <a:gd name="T67" fmla="*/ 144 h 151"/>
                <a:gd name="T68" fmla="*/ 112 w 242"/>
                <a:gd name="T69" fmla="*/ 144 h 151"/>
                <a:gd name="T70" fmla="*/ 98 w 242"/>
                <a:gd name="T71" fmla="*/ 136 h 151"/>
                <a:gd name="T72" fmla="*/ 86 w 242"/>
                <a:gd name="T73" fmla="*/ 123 h 151"/>
                <a:gd name="T74" fmla="*/ 75 w 242"/>
                <a:gd name="T75" fmla="*/ 108 h 151"/>
                <a:gd name="T76" fmla="*/ 67 w 242"/>
                <a:gd name="T77" fmla="*/ 90 h 151"/>
                <a:gd name="T78" fmla="*/ 60 w 242"/>
                <a:gd name="T79" fmla="*/ 70 h 151"/>
                <a:gd name="T80" fmla="*/ 53 w 242"/>
                <a:gd name="T81" fmla="*/ 48 h 151"/>
                <a:gd name="T82" fmla="*/ 50 w 242"/>
                <a:gd name="T83" fmla="*/ 25 h 151"/>
                <a:gd name="T84" fmla="*/ 49 w 242"/>
                <a:gd name="T85" fmla="*/ 0 h 151"/>
                <a:gd name="T86" fmla="*/ 0 w 242"/>
                <a:gd name="T87" fmla="*/ 0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2"/>
                <a:gd name="T133" fmla="*/ 0 h 151"/>
                <a:gd name="T134" fmla="*/ 242 w 242"/>
                <a:gd name="T135" fmla="*/ 151 h 1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2" h="151">
                  <a:moveTo>
                    <a:pt x="0" y="0"/>
                  </a:moveTo>
                  <a:lnTo>
                    <a:pt x="2" y="31"/>
                  </a:lnTo>
                  <a:lnTo>
                    <a:pt x="7" y="59"/>
                  </a:lnTo>
                  <a:lnTo>
                    <a:pt x="15" y="85"/>
                  </a:lnTo>
                  <a:lnTo>
                    <a:pt x="25" y="107"/>
                  </a:lnTo>
                  <a:lnTo>
                    <a:pt x="31" y="116"/>
                  </a:lnTo>
                  <a:lnTo>
                    <a:pt x="39" y="126"/>
                  </a:lnTo>
                  <a:lnTo>
                    <a:pt x="45" y="133"/>
                  </a:lnTo>
                  <a:lnTo>
                    <a:pt x="53" y="139"/>
                  </a:lnTo>
                  <a:lnTo>
                    <a:pt x="61" y="144"/>
                  </a:lnTo>
                  <a:lnTo>
                    <a:pt x="69" y="147"/>
                  </a:lnTo>
                  <a:lnTo>
                    <a:pt x="78" y="150"/>
                  </a:lnTo>
                  <a:lnTo>
                    <a:pt x="87" y="151"/>
                  </a:lnTo>
                  <a:lnTo>
                    <a:pt x="136" y="151"/>
                  </a:lnTo>
                  <a:lnTo>
                    <a:pt x="149" y="148"/>
                  </a:lnTo>
                  <a:lnTo>
                    <a:pt x="163" y="143"/>
                  </a:lnTo>
                  <a:lnTo>
                    <a:pt x="175" y="135"/>
                  </a:lnTo>
                  <a:lnTo>
                    <a:pt x="187" y="123"/>
                  </a:lnTo>
                  <a:lnTo>
                    <a:pt x="196" y="109"/>
                  </a:lnTo>
                  <a:lnTo>
                    <a:pt x="206" y="92"/>
                  </a:lnTo>
                  <a:lnTo>
                    <a:pt x="213" y="72"/>
                  </a:lnTo>
                  <a:lnTo>
                    <a:pt x="218" y="50"/>
                  </a:lnTo>
                  <a:lnTo>
                    <a:pt x="242" y="50"/>
                  </a:lnTo>
                  <a:lnTo>
                    <a:pt x="198" y="0"/>
                  </a:lnTo>
                  <a:lnTo>
                    <a:pt x="143" y="50"/>
                  </a:lnTo>
                  <a:lnTo>
                    <a:pt x="168" y="50"/>
                  </a:lnTo>
                  <a:lnTo>
                    <a:pt x="164" y="67"/>
                  </a:lnTo>
                  <a:lnTo>
                    <a:pt x="159" y="83"/>
                  </a:lnTo>
                  <a:lnTo>
                    <a:pt x="153" y="96"/>
                  </a:lnTo>
                  <a:lnTo>
                    <a:pt x="146" y="110"/>
                  </a:lnTo>
                  <a:lnTo>
                    <a:pt x="139" y="120"/>
                  </a:lnTo>
                  <a:lnTo>
                    <a:pt x="131" y="131"/>
                  </a:lnTo>
                  <a:lnTo>
                    <a:pt x="121" y="138"/>
                  </a:lnTo>
                  <a:lnTo>
                    <a:pt x="112" y="144"/>
                  </a:lnTo>
                  <a:lnTo>
                    <a:pt x="98" y="136"/>
                  </a:lnTo>
                  <a:lnTo>
                    <a:pt x="86" y="123"/>
                  </a:lnTo>
                  <a:lnTo>
                    <a:pt x="75" y="108"/>
                  </a:lnTo>
                  <a:lnTo>
                    <a:pt x="67" y="90"/>
                  </a:lnTo>
                  <a:lnTo>
                    <a:pt x="60" y="70"/>
                  </a:lnTo>
                  <a:lnTo>
                    <a:pt x="53" y="48"/>
                  </a:lnTo>
                  <a:lnTo>
                    <a:pt x="50" y="25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9" name="Freeform 343"/>
            <p:cNvSpPr>
              <a:spLocks/>
            </p:cNvSpPr>
            <p:nvPr/>
          </p:nvSpPr>
          <p:spPr bwMode="auto">
            <a:xfrm>
              <a:off x="3759" y="3060"/>
              <a:ext cx="136" cy="151"/>
            </a:xfrm>
            <a:custGeom>
              <a:avLst/>
              <a:gdLst>
                <a:gd name="T0" fmla="*/ 0 w 136"/>
                <a:gd name="T1" fmla="*/ 0 h 151"/>
                <a:gd name="T2" fmla="*/ 2 w 136"/>
                <a:gd name="T3" fmla="*/ 31 h 151"/>
                <a:gd name="T4" fmla="*/ 7 w 136"/>
                <a:gd name="T5" fmla="*/ 59 h 151"/>
                <a:gd name="T6" fmla="*/ 15 w 136"/>
                <a:gd name="T7" fmla="*/ 85 h 151"/>
                <a:gd name="T8" fmla="*/ 25 w 136"/>
                <a:gd name="T9" fmla="*/ 107 h 151"/>
                <a:gd name="T10" fmla="*/ 31 w 136"/>
                <a:gd name="T11" fmla="*/ 116 h 151"/>
                <a:gd name="T12" fmla="*/ 39 w 136"/>
                <a:gd name="T13" fmla="*/ 126 h 151"/>
                <a:gd name="T14" fmla="*/ 45 w 136"/>
                <a:gd name="T15" fmla="*/ 133 h 151"/>
                <a:gd name="T16" fmla="*/ 53 w 136"/>
                <a:gd name="T17" fmla="*/ 139 h 151"/>
                <a:gd name="T18" fmla="*/ 61 w 136"/>
                <a:gd name="T19" fmla="*/ 144 h 151"/>
                <a:gd name="T20" fmla="*/ 69 w 136"/>
                <a:gd name="T21" fmla="*/ 147 h 151"/>
                <a:gd name="T22" fmla="*/ 78 w 136"/>
                <a:gd name="T23" fmla="*/ 150 h 151"/>
                <a:gd name="T24" fmla="*/ 87 w 136"/>
                <a:gd name="T25" fmla="*/ 151 h 151"/>
                <a:gd name="T26" fmla="*/ 136 w 136"/>
                <a:gd name="T27" fmla="*/ 151 h 151"/>
                <a:gd name="T28" fmla="*/ 127 w 136"/>
                <a:gd name="T29" fmla="*/ 150 h 151"/>
                <a:gd name="T30" fmla="*/ 118 w 136"/>
                <a:gd name="T31" fmla="*/ 147 h 151"/>
                <a:gd name="T32" fmla="*/ 110 w 136"/>
                <a:gd name="T33" fmla="*/ 144 h 151"/>
                <a:gd name="T34" fmla="*/ 102 w 136"/>
                <a:gd name="T35" fmla="*/ 139 h 151"/>
                <a:gd name="T36" fmla="*/ 94 w 136"/>
                <a:gd name="T37" fmla="*/ 133 h 151"/>
                <a:gd name="T38" fmla="*/ 88 w 136"/>
                <a:gd name="T39" fmla="*/ 126 h 151"/>
                <a:gd name="T40" fmla="*/ 80 w 136"/>
                <a:gd name="T41" fmla="*/ 116 h 151"/>
                <a:gd name="T42" fmla="*/ 74 w 136"/>
                <a:gd name="T43" fmla="*/ 107 h 151"/>
                <a:gd name="T44" fmla="*/ 64 w 136"/>
                <a:gd name="T45" fmla="*/ 85 h 151"/>
                <a:gd name="T46" fmla="*/ 56 w 136"/>
                <a:gd name="T47" fmla="*/ 59 h 151"/>
                <a:gd name="T48" fmla="*/ 51 w 136"/>
                <a:gd name="T49" fmla="*/ 31 h 151"/>
                <a:gd name="T50" fmla="*/ 49 w 136"/>
                <a:gd name="T51" fmla="*/ 0 h 151"/>
                <a:gd name="T52" fmla="*/ 0 w 136"/>
                <a:gd name="T53" fmla="*/ 0 h 1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6"/>
                <a:gd name="T82" fmla="*/ 0 h 151"/>
                <a:gd name="T83" fmla="*/ 136 w 136"/>
                <a:gd name="T84" fmla="*/ 151 h 1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6" h="151">
                  <a:moveTo>
                    <a:pt x="0" y="0"/>
                  </a:moveTo>
                  <a:lnTo>
                    <a:pt x="2" y="31"/>
                  </a:lnTo>
                  <a:lnTo>
                    <a:pt x="7" y="59"/>
                  </a:lnTo>
                  <a:lnTo>
                    <a:pt x="15" y="85"/>
                  </a:lnTo>
                  <a:lnTo>
                    <a:pt x="25" y="107"/>
                  </a:lnTo>
                  <a:lnTo>
                    <a:pt x="31" y="116"/>
                  </a:lnTo>
                  <a:lnTo>
                    <a:pt x="39" y="126"/>
                  </a:lnTo>
                  <a:lnTo>
                    <a:pt x="45" y="133"/>
                  </a:lnTo>
                  <a:lnTo>
                    <a:pt x="53" y="139"/>
                  </a:lnTo>
                  <a:lnTo>
                    <a:pt x="61" y="144"/>
                  </a:lnTo>
                  <a:lnTo>
                    <a:pt x="69" y="147"/>
                  </a:lnTo>
                  <a:lnTo>
                    <a:pt x="78" y="150"/>
                  </a:lnTo>
                  <a:lnTo>
                    <a:pt x="87" y="151"/>
                  </a:lnTo>
                  <a:lnTo>
                    <a:pt x="136" y="151"/>
                  </a:lnTo>
                  <a:lnTo>
                    <a:pt x="127" y="150"/>
                  </a:lnTo>
                  <a:lnTo>
                    <a:pt x="118" y="147"/>
                  </a:lnTo>
                  <a:lnTo>
                    <a:pt x="110" y="144"/>
                  </a:lnTo>
                  <a:lnTo>
                    <a:pt x="102" y="139"/>
                  </a:lnTo>
                  <a:lnTo>
                    <a:pt x="94" y="133"/>
                  </a:lnTo>
                  <a:lnTo>
                    <a:pt x="88" y="126"/>
                  </a:lnTo>
                  <a:lnTo>
                    <a:pt x="80" y="116"/>
                  </a:lnTo>
                  <a:lnTo>
                    <a:pt x="74" y="107"/>
                  </a:lnTo>
                  <a:lnTo>
                    <a:pt x="64" y="85"/>
                  </a:lnTo>
                  <a:lnTo>
                    <a:pt x="56" y="59"/>
                  </a:lnTo>
                  <a:lnTo>
                    <a:pt x="51" y="31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0" name="Freeform 344"/>
            <p:cNvSpPr>
              <a:spLocks/>
            </p:cNvSpPr>
            <p:nvPr/>
          </p:nvSpPr>
          <p:spPr bwMode="auto">
            <a:xfrm>
              <a:off x="3759" y="3060"/>
              <a:ext cx="242" cy="151"/>
            </a:xfrm>
            <a:custGeom>
              <a:avLst/>
              <a:gdLst>
                <a:gd name="T0" fmla="*/ 0 w 242"/>
                <a:gd name="T1" fmla="*/ 0 h 151"/>
                <a:gd name="T2" fmla="*/ 2 w 242"/>
                <a:gd name="T3" fmla="*/ 31 h 151"/>
                <a:gd name="T4" fmla="*/ 7 w 242"/>
                <a:gd name="T5" fmla="*/ 59 h 151"/>
                <a:gd name="T6" fmla="*/ 15 w 242"/>
                <a:gd name="T7" fmla="*/ 85 h 151"/>
                <a:gd name="T8" fmla="*/ 25 w 242"/>
                <a:gd name="T9" fmla="*/ 107 h 151"/>
                <a:gd name="T10" fmla="*/ 31 w 242"/>
                <a:gd name="T11" fmla="*/ 116 h 151"/>
                <a:gd name="T12" fmla="*/ 39 w 242"/>
                <a:gd name="T13" fmla="*/ 126 h 151"/>
                <a:gd name="T14" fmla="*/ 45 w 242"/>
                <a:gd name="T15" fmla="*/ 133 h 151"/>
                <a:gd name="T16" fmla="*/ 53 w 242"/>
                <a:gd name="T17" fmla="*/ 139 h 151"/>
                <a:gd name="T18" fmla="*/ 61 w 242"/>
                <a:gd name="T19" fmla="*/ 144 h 151"/>
                <a:gd name="T20" fmla="*/ 69 w 242"/>
                <a:gd name="T21" fmla="*/ 147 h 151"/>
                <a:gd name="T22" fmla="*/ 78 w 242"/>
                <a:gd name="T23" fmla="*/ 150 h 151"/>
                <a:gd name="T24" fmla="*/ 87 w 242"/>
                <a:gd name="T25" fmla="*/ 151 h 151"/>
                <a:gd name="T26" fmla="*/ 136 w 242"/>
                <a:gd name="T27" fmla="*/ 151 h 151"/>
                <a:gd name="T28" fmla="*/ 149 w 242"/>
                <a:gd name="T29" fmla="*/ 148 h 151"/>
                <a:gd name="T30" fmla="*/ 163 w 242"/>
                <a:gd name="T31" fmla="*/ 143 h 151"/>
                <a:gd name="T32" fmla="*/ 175 w 242"/>
                <a:gd name="T33" fmla="*/ 135 h 151"/>
                <a:gd name="T34" fmla="*/ 187 w 242"/>
                <a:gd name="T35" fmla="*/ 123 h 151"/>
                <a:gd name="T36" fmla="*/ 196 w 242"/>
                <a:gd name="T37" fmla="*/ 109 h 151"/>
                <a:gd name="T38" fmla="*/ 206 w 242"/>
                <a:gd name="T39" fmla="*/ 92 h 151"/>
                <a:gd name="T40" fmla="*/ 213 w 242"/>
                <a:gd name="T41" fmla="*/ 72 h 151"/>
                <a:gd name="T42" fmla="*/ 218 w 242"/>
                <a:gd name="T43" fmla="*/ 50 h 151"/>
                <a:gd name="T44" fmla="*/ 242 w 242"/>
                <a:gd name="T45" fmla="*/ 50 h 151"/>
                <a:gd name="T46" fmla="*/ 198 w 242"/>
                <a:gd name="T47" fmla="*/ 0 h 151"/>
                <a:gd name="T48" fmla="*/ 143 w 242"/>
                <a:gd name="T49" fmla="*/ 50 h 151"/>
                <a:gd name="T50" fmla="*/ 168 w 242"/>
                <a:gd name="T51" fmla="*/ 50 h 151"/>
                <a:gd name="T52" fmla="*/ 164 w 242"/>
                <a:gd name="T53" fmla="*/ 67 h 151"/>
                <a:gd name="T54" fmla="*/ 159 w 242"/>
                <a:gd name="T55" fmla="*/ 83 h 151"/>
                <a:gd name="T56" fmla="*/ 153 w 242"/>
                <a:gd name="T57" fmla="*/ 96 h 151"/>
                <a:gd name="T58" fmla="*/ 146 w 242"/>
                <a:gd name="T59" fmla="*/ 110 h 151"/>
                <a:gd name="T60" fmla="*/ 139 w 242"/>
                <a:gd name="T61" fmla="*/ 120 h 151"/>
                <a:gd name="T62" fmla="*/ 131 w 242"/>
                <a:gd name="T63" fmla="*/ 131 h 151"/>
                <a:gd name="T64" fmla="*/ 121 w 242"/>
                <a:gd name="T65" fmla="*/ 138 h 151"/>
                <a:gd name="T66" fmla="*/ 112 w 242"/>
                <a:gd name="T67" fmla="*/ 144 h 151"/>
                <a:gd name="T68" fmla="*/ 112 w 242"/>
                <a:gd name="T69" fmla="*/ 144 h 151"/>
                <a:gd name="T70" fmla="*/ 98 w 242"/>
                <a:gd name="T71" fmla="*/ 136 h 151"/>
                <a:gd name="T72" fmla="*/ 86 w 242"/>
                <a:gd name="T73" fmla="*/ 123 h 151"/>
                <a:gd name="T74" fmla="*/ 75 w 242"/>
                <a:gd name="T75" fmla="*/ 108 h 151"/>
                <a:gd name="T76" fmla="*/ 67 w 242"/>
                <a:gd name="T77" fmla="*/ 90 h 151"/>
                <a:gd name="T78" fmla="*/ 60 w 242"/>
                <a:gd name="T79" fmla="*/ 70 h 151"/>
                <a:gd name="T80" fmla="*/ 53 w 242"/>
                <a:gd name="T81" fmla="*/ 48 h 151"/>
                <a:gd name="T82" fmla="*/ 50 w 242"/>
                <a:gd name="T83" fmla="*/ 25 h 151"/>
                <a:gd name="T84" fmla="*/ 49 w 242"/>
                <a:gd name="T85" fmla="*/ 0 h 151"/>
                <a:gd name="T86" fmla="*/ 0 w 242"/>
                <a:gd name="T87" fmla="*/ 0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2"/>
                <a:gd name="T133" fmla="*/ 0 h 151"/>
                <a:gd name="T134" fmla="*/ 242 w 242"/>
                <a:gd name="T135" fmla="*/ 151 h 1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2" h="151">
                  <a:moveTo>
                    <a:pt x="0" y="0"/>
                  </a:moveTo>
                  <a:lnTo>
                    <a:pt x="2" y="31"/>
                  </a:lnTo>
                  <a:lnTo>
                    <a:pt x="7" y="59"/>
                  </a:lnTo>
                  <a:lnTo>
                    <a:pt x="15" y="85"/>
                  </a:lnTo>
                  <a:lnTo>
                    <a:pt x="25" y="107"/>
                  </a:lnTo>
                  <a:lnTo>
                    <a:pt x="31" y="116"/>
                  </a:lnTo>
                  <a:lnTo>
                    <a:pt x="39" y="126"/>
                  </a:lnTo>
                  <a:lnTo>
                    <a:pt x="45" y="133"/>
                  </a:lnTo>
                  <a:lnTo>
                    <a:pt x="53" y="139"/>
                  </a:lnTo>
                  <a:lnTo>
                    <a:pt x="61" y="144"/>
                  </a:lnTo>
                  <a:lnTo>
                    <a:pt x="69" y="147"/>
                  </a:lnTo>
                  <a:lnTo>
                    <a:pt x="78" y="150"/>
                  </a:lnTo>
                  <a:lnTo>
                    <a:pt x="87" y="151"/>
                  </a:lnTo>
                  <a:lnTo>
                    <a:pt x="136" y="151"/>
                  </a:lnTo>
                  <a:lnTo>
                    <a:pt x="149" y="148"/>
                  </a:lnTo>
                  <a:lnTo>
                    <a:pt x="163" y="143"/>
                  </a:lnTo>
                  <a:lnTo>
                    <a:pt x="175" y="135"/>
                  </a:lnTo>
                  <a:lnTo>
                    <a:pt x="187" y="123"/>
                  </a:lnTo>
                  <a:lnTo>
                    <a:pt x="196" y="109"/>
                  </a:lnTo>
                  <a:lnTo>
                    <a:pt x="206" y="92"/>
                  </a:lnTo>
                  <a:lnTo>
                    <a:pt x="213" y="72"/>
                  </a:lnTo>
                  <a:lnTo>
                    <a:pt x="218" y="50"/>
                  </a:lnTo>
                  <a:lnTo>
                    <a:pt x="242" y="50"/>
                  </a:lnTo>
                  <a:lnTo>
                    <a:pt x="198" y="0"/>
                  </a:lnTo>
                  <a:lnTo>
                    <a:pt x="143" y="50"/>
                  </a:lnTo>
                  <a:lnTo>
                    <a:pt x="168" y="50"/>
                  </a:lnTo>
                  <a:lnTo>
                    <a:pt x="164" y="67"/>
                  </a:lnTo>
                  <a:lnTo>
                    <a:pt x="159" y="83"/>
                  </a:lnTo>
                  <a:lnTo>
                    <a:pt x="153" y="96"/>
                  </a:lnTo>
                  <a:lnTo>
                    <a:pt x="146" y="110"/>
                  </a:lnTo>
                  <a:lnTo>
                    <a:pt x="139" y="120"/>
                  </a:lnTo>
                  <a:lnTo>
                    <a:pt x="131" y="131"/>
                  </a:lnTo>
                  <a:lnTo>
                    <a:pt x="121" y="138"/>
                  </a:lnTo>
                  <a:lnTo>
                    <a:pt x="112" y="144"/>
                  </a:lnTo>
                  <a:lnTo>
                    <a:pt x="98" y="136"/>
                  </a:lnTo>
                  <a:lnTo>
                    <a:pt x="86" y="123"/>
                  </a:lnTo>
                  <a:lnTo>
                    <a:pt x="75" y="108"/>
                  </a:lnTo>
                  <a:lnTo>
                    <a:pt x="67" y="90"/>
                  </a:lnTo>
                  <a:lnTo>
                    <a:pt x="60" y="70"/>
                  </a:lnTo>
                  <a:lnTo>
                    <a:pt x="53" y="48"/>
                  </a:lnTo>
                  <a:lnTo>
                    <a:pt x="50" y="25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1" name="Freeform 345"/>
            <p:cNvSpPr>
              <a:spLocks/>
            </p:cNvSpPr>
            <p:nvPr/>
          </p:nvSpPr>
          <p:spPr bwMode="auto">
            <a:xfrm>
              <a:off x="3871" y="3204"/>
              <a:ext cx="24" cy="7"/>
            </a:xfrm>
            <a:custGeom>
              <a:avLst/>
              <a:gdLst>
                <a:gd name="T0" fmla="*/ 24 w 24"/>
                <a:gd name="T1" fmla="*/ 7 h 7"/>
                <a:gd name="T2" fmla="*/ 11 w 24"/>
                <a:gd name="T3" fmla="*/ 6 h 7"/>
                <a:gd name="T4" fmla="*/ 0 w 24"/>
                <a:gd name="T5" fmla="*/ 0 h 7"/>
                <a:gd name="T6" fmla="*/ 0 60000 65536"/>
                <a:gd name="T7" fmla="*/ 0 60000 65536"/>
                <a:gd name="T8" fmla="*/ 0 60000 65536"/>
                <a:gd name="T9" fmla="*/ 0 w 24"/>
                <a:gd name="T10" fmla="*/ 0 h 7"/>
                <a:gd name="T11" fmla="*/ 24 w 2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7">
                  <a:moveTo>
                    <a:pt x="24" y="7"/>
                  </a:moveTo>
                  <a:lnTo>
                    <a:pt x="11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37939" name="AutoShape 347"/>
          <p:cNvSpPr>
            <a:spLocks noChangeAspect="1" noChangeArrowheads="1" noTextEdit="1"/>
          </p:cNvSpPr>
          <p:nvPr/>
        </p:nvSpPr>
        <p:spPr bwMode="auto">
          <a:xfrm>
            <a:off x="3354388" y="4057650"/>
            <a:ext cx="2838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0" name="Rectangle 349"/>
          <p:cNvSpPr>
            <a:spLocks noChangeArrowheads="1"/>
          </p:cNvSpPr>
          <p:nvPr/>
        </p:nvSpPr>
        <p:spPr bwMode="auto">
          <a:xfrm>
            <a:off x="3354388" y="5715000"/>
            <a:ext cx="352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2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7941" name="Line 350"/>
          <p:cNvSpPr>
            <a:spLocks noChangeShapeType="1"/>
          </p:cNvSpPr>
          <p:nvPr/>
        </p:nvSpPr>
        <p:spPr bwMode="auto">
          <a:xfrm>
            <a:off x="3695700" y="4791075"/>
            <a:ext cx="0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2" name="Line 351"/>
          <p:cNvSpPr>
            <a:spLocks noChangeShapeType="1"/>
          </p:cNvSpPr>
          <p:nvPr/>
        </p:nvSpPr>
        <p:spPr bwMode="auto">
          <a:xfrm>
            <a:off x="3695700" y="5013325"/>
            <a:ext cx="0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3" name="Line 352"/>
          <p:cNvSpPr>
            <a:spLocks noChangeShapeType="1"/>
          </p:cNvSpPr>
          <p:nvPr/>
        </p:nvSpPr>
        <p:spPr bwMode="auto">
          <a:xfrm flipH="1" flipV="1">
            <a:off x="3587750" y="4602163"/>
            <a:ext cx="63500" cy="682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4" name="Line 353"/>
          <p:cNvSpPr>
            <a:spLocks noChangeShapeType="1"/>
          </p:cNvSpPr>
          <p:nvPr/>
        </p:nvSpPr>
        <p:spPr bwMode="auto">
          <a:xfrm flipV="1">
            <a:off x="3733800" y="4581525"/>
            <a:ext cx="77788" cy="777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5" name="Line 354"/>
          <p:cNvSpPr>
            <a:spLocks noChangeShapeType="1"/>
          </p:cNvSpPr>
          <p:nvPr/>
        </p:nvSpPr>
        <p:spPr bwMode="auto">
          <a:xfrm flipV="1">
            <a:off x="3754439" y="4602164"/>
            <a:ext cx="79375" cy="79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6" name="Line 355"/>
          <p:cNvSpPr>
            <a:spLocks noChangeShapeType="1"/>
          </p:cNvSpPr>
          <p:nvPr/>
        </p:nvSpPr>
        <p:spPr bwMode="auto">
          <a:xfrm flipH="1">
            <a:off x="3532188" y="4941888"/>
            <a:ext cx="1000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7" name="Line 356"/>
          <p:cNvSpPr>
            <a:spLocks noChangeShapeType="1"/>
          </p:cNvSpPr>
          <p:nvPr/>
        </p:nvSpPr>
        <p:spPr bwMode="auto">
          <a:xfrm>
            <a:off x="3759201" y="4941888"/>
            <a:ext cx="936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8" name="Line 357"/>
          <p:cNvSpPr>
            <a:spLocks noChangeShapeType="1"/>
          </p:cNvSpPr>
          <p:nvPr/>
        </p:nvSpPr>
        <p:spPr bwMode="auto">
          <a:xfrm>
            <a:off x="5811838" y="4791075"/>
            <a:ext cx="0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9" name="Line 358"/>
          <p:cNvSpPr>
            <a:spLocks noChangeShapeType="1"/>
          </p:cNvSpPr>
          <p:nvPr/>
        </p:nvSpPr>
        <p:spPr bwMode="auto">
          <a:xfrm>
            <a:off x="5811838" y="5013325"/>
            <a:ext cx="0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0" name="Line 359"/>
          <p:cNvSpPr>
            <a:spLocks noChangeShapeType="1"/>
          </p:cNvSpPr>
          <p:nvPr/>
        </p:nvSpPr>
        <p:spPr bwMode="auto">
          <a:xfrm flipH="1" flipV="1">
            <a:off x="5673726" y="4602163"/>
            <a:ext cx="80963" cy="809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1" name="Line 360"/>
          <p:cNvSpPr>
            <a:spLocks noChangeShapeType="1"/>
          </p:cNvSpPr>
          <p:nvPr/>
        </p:nvSpPr>
        <p:spPr bwMode="auto">
          <a:xfrm flipH="1" flipV="1">
            <a:off x="5694363" y="4581526"/>
            <a:ext cx="82550" cy="79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2" name="Line 361"/>
          <p:cNvSpPr>
            <a:spLocks noChangeShapeType="1"/>
          </p:cNvSpPr>
          <p:nvPr/>
        </p:nvSpPr>
        <p:spPr bwMode="auto">
          <a:xfrm flipV="1">
            <a:off x="5859464" y="4598989"/>
            <a:ext cx="73025" cy="71437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3" name="Line 362"/>
          <p:cNvSpPr>
            <a:spLocks noChangeShapeType="1"/>
          </p:cNvSpPr>
          <p:nvPr/>
        </p:nvSpPr>
        <p:spPr bwMode="auto">
          <a:xfrm flipH="1">
            <a:off x="5648326" y="4941888"/>
            <a:ext cx="1000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4" name="Line 363"/>
          <p:cNvSpPr>
            <a:spLocks noChangeShapeType="1"/>
          </p:cNvSpPr>
          <p:nvPr/>
        </p:nvSpPr>
        <p:spPr bwMode="auto">
          <a:xfrm>
            <a:off x="5875338" y="4941888"/>
            <a:ext cx="936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5" name="Rectangle 364"/>
          <p:cNvSpPr>
            <a:spLocks noChangeArrowheads="1"/>
          </p:cNvSpPr>
          <p:nvPr/>
        </p:nvSpPr>
        <p:spPr bwMode="auto">
          <a:xfrm>
            <a:off x="3652838" y="465931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56" name="Rectangle 365"/>
          <p:cNvSpPr>
            <a:spLocks noChangeArrowheads="1"/>
          </p:cNvSpPr>
          <p:nvPr/>
        </p:nvSpPr>
        <p:spPr bwMode="auto">
          <a:xfrm>
            <a:off x="3652838" y="488156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57" name="Rectangle 366"/>
          <p:cNvSpPr>
            <a:spLocks noChangeArrowheads="1"/>
          </p:cNvSpPr>
          <p:nvPr/>
        </p:nvSpPr>
        <p:spPr bwMode="auto">
          <a:xfrm>
            <a:off x="3652838" y="510381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58" name="Rectangle 367"/>
          <p:cNvSpPr>
            <a:spLocks noChangeArrowheads="1"/>
          </p:cNvSpPr>
          <p:nvPr/>
        </p:nvSpPr>
        <p:spPr bwMode="auto">
          <a:xfrm>
            <a:off x="3741738" y="510381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59" name="Rectangle 368"/>
          <p:cNvSpPr>
            <a:spLocks noChangeArrowheads="1"/>
          </p:cNvSpPr>
          <p:nvPr/>
        </p:nvSpPr>
        <p:spPr bwMode="auto">
          <a:xfrm>
            <a:off x="3824288" y="514985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60" name="Rectangle 369"/>
          <p:cNvSpPr>
            <a:spLocks noChangeArrowheads="1"/>
          </p:cNvSpPr>
          <p:nvPr/>
        </p:nvSpPr>
        <p:spPr bwMode="auto">
          <a:xfrm>
            <a:off x="3878263" y="510381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61" name="Rectangle 370"/>
          <p:cNvSpPr>
            <a:spLocks noChangeArrowheads="1"/>
          </p:cNvSpPr>
          <p:nvPr/>
        </p:nvSpPr>
        <p:spPr bwMode="auto">
          <a:xfrm>
            <a:off x="3971925" y="5103813"/>
            <a:ext cx="587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P</a:t>
            </a:r>
            <a:endParaRPr lang="it-IT"/>
          </a:p>
        </p:txBody>
      </p:sp>
      <p:sp>
        <p:nvSpPr>
          <p:cNvPr id="37962" name="Rectangle 371"/>
          <p:cNvSpPr>
            <a:spLocks noChangeArrowheads="1"/>
          </p:cNvSpPr>
          <p:nvPr/>
        </p:nvSpPr>
        <p:spPr bwMode="auto">
          <a:xfrm>
            <a:off x="4052888" y="510381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63" name="Rectangle 372"/>
          <p:cNvSpPr>
            <a:spLocks noChangeArrowheads="1"/>
          </p:cNvSpPr>
          <p:nvPr/>
        </p:nvSpPr>
        <p:spPr bwMode="auto">
          <a:xfrm>
            <a:off x="4144963" y="514985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3</a:t>
            </a:r>
            <a:endParaRPr lang="it-IT"/>
          </a:p>
        </p:txBody>
      </p:sp>
      <p:sp>
        <p:nvSpPr>
          <p:cNvPr id="37964" name="Rectangle 373"/>
          <p:cNvSpPr>
            <a:spLocks noChangeArrowheads="1"/>
          </p:cNvSpPr>
          <p:nvPr/>
        </p:nvSpPr>
        <p:spPr bwMode="auto">
          <a:xfrm>
            <a:off x="4198938" y="506730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65" name="Rectangle 374"/>
          <p:cNvSpPr>
            <a:spLocks noChangeArrowheads="1"/>
          </p:cNvSpPr>
          <p:nvPr/>
        </p:nvSpPr>
        <p:spPr bwMode="auto">
          <a:xfrm>
            <a:off x="4251325" y="5059364"/>
            <a:ext cx="320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-</a:t>
            </a:r>
            <a:endParaRPr lang="it-IT"/>
          </a:p>
        </p:txBody>
      </p:sp>
      <p:sp>
        <p:nvSpPr>
          <p:cNvPr id="37966" name="Rectangle 375"/>
          <p:cNvSpPr>
            <a:spLocks noChangeArrowheads="1"/>
          </p:cNvSpPr>
          <p:nvPr/>
        </p:nvSpPr>
        <p:spPr bwMode="auto">
          <a:xfrm>
            <a:off x="3489325" y="4479926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67" name="Rectangle 376"/>
          <p:cNvSpPr>
            <a:spLocks noChangeArrowheads="1"/>
          </p:cNvSpPr>
          <p:nvPr/>
        </p:nvSpPr>
        <p:spPr bwMode="auto">
          <a:xfrm>
            <a:off x="3829050" y="4479926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68" name="Rectangle 377"/>
          <p:cNvSpPr>
            <a:spLocks noChangeArrowheads="1"/>
          </p:cNvSpPr>
          <p:nvPr/>
        </p:nvSpPr>
        <p:spPr bwMode="auto">
          <a:xfrm>
            <a:off x="3429000" y="488156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69" name="Rectangle 378"/>
          <p:cNvSpPr>
            <a:spLocks noChangeArrowheads="1"/>
          </p:cNvSpPr>
          <p:nvPr/>
        </p:nvSpPr>
        <p:spPr bwMode="auto">
          <a:xfrm>
            <a:off x="3873500" y="488156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70" name="Rectangle 379"/>
          <p:cNvSpPr>
            <a:spLocks noChangeArrowheads="1"/>
          </p:cNvSpPr>
          <p:nvPr/>
        </p:nvSpPr>
        <p:spPr bwMode="auto">
          <a:xfrm>
            <a:off x="3967163" y="488156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71" name="Rectangle 380"/>
          <p:cNvSpPr>
            <a:spLocks noChangeArrowheads="1"/>
          </p:cNvSpPr>
          <p:nvPr/>
        </p:nvSpPr>
        <p:spPr bwMode="auto">
          <a:xfrm>
            <a:off x="5768975" y="465931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72" name="Rectangle 381"/>
          <p:cNvSpPr>
            <a:spLocks noChangeArrowheads="1"/>
          </p:cNvSpPr>
          <p:nvPr/>
        </p:nvSpPr>
        <p:spPr bwMode="auto">
          <a:xfrm>
            <a:off x="5768975" y="488156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73" name="Rectangle 382"/>
          <p:cNvSpPr>
            <a:spLocks noChangeArrowheads="1"/>
          </p:cNvSpPr>
          <p:nvPr/>
        </p:nvSpPr>
        <p:spPr bwMode="auto">
          <a:xfrm>
            <a:off x="5768975" y="510381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74" name="Rectangle 383"/>
          <p:cNvSpPr>
            <a:spLocks noChangeArrowheads="1"/>
          </p:cNvSpPr>
          <p:nvPr/>
        </p:nvSpPr>
        <p:spPr bwMode="auto">
          <a:xfrm>
            <a:off x="5857875" y="510381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75" name="Rectangle 384"/>
          <p:cNvSpPr>
            <a:spLocks noChangeArrowheads="1"/>
          </p:cNvSpPr>
          <p:nvPr/>
        </p:nvSpPr>
        <p:spPr bwMode="auto">
          <a:xfrm>
            <a:off x="5940425" y="514985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76" name="Rectangle 385"/>
          <p:cNvSpPr>
            <a:spLocks noChangeArrowheads="1"/>
          </p:cNvSpPr>
          <p:nvPr/>
        </p:nvSpPr>
        <p:spPr bwMode="auto">
          <a:xfrm>
            <a:off x="5994400" y="510381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77" name="Rectangle 386"/>
          <p:cNvSpPr>
            <a:spLocks noChangeArrowheads="1"/>
          </p:cNvSpPr>
          <p:nvPr/>
        </p:nvSpPr>
        <p:spPr bwMode="auto">
          <a:xfrm>
            <a:off x="6088063" y="5103814"/>
            <a:ext cx="593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P</a:t>
            </a:r>
            <a:endParaRPr lang="it-IT"/>
          </a:p>
        </p:txBody>
      </p:sp>
      <p:sp>
        <p:nvSpPr>
          <p:cNvPr id="37978" name="Rectangle 387"/>
          <p:cNvSpPr>
            <a:spLocks noChangeArrowheads="1"/>
          </p:cNvSpPr>
          <p:nvPr/>
        </p:nvSpPr>
        <p:spPr bwMode="auto">
          <a:xfrm>
            <a:off x="6169025" y="510381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79" name="Rectangle 388"/>
          <p:cNvSpPr>
            <a:spLocks noChangeArrowheads="1"/>
          </p:cNvSpPr>
          <p:nvPr/>
        </p:nvSpPr>
        <p:spPr bwMode="auto">
          <a:xfrm>
            <a:off x="6261100" y="514985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3</a:t>
            </a:r>
            <a:endParaRPr lang="it-IT"/>
          </a:p>
        </p:txBody>
      </p:sp>
      <p:sp>
        <p:nvSpPr>
          <p:cNvPr id="37980" name="Rectangle 389"/>
          <p:cNvSpPr>
            <a:spLocks noChangeArrowheads="1"/>
          </p:cNvSpPr>
          <p:nvPr/>
        </p:nvSpPr>
        <p:spPr bwMode="auto">
          <a:xfrm>
            <a:off x="6315075" y="506730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81" name="Rectangle 390"/>
          <p:cNvSpPr>
            <a:spLocks noChangeArrowheads="1"/>
          </p:cNvSpPr>
          <p:nvPr/>
        </p:nvSpPr>
        <p:spPr bwMode="auto">
          <a:xfrm>
            <a:off x="6369050" y="5059364"/>
            <a:ext cx="320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-</a:t>
            </a:r>
            <a:endParaRPr lang="it-IT"/>
          </a:p>
        </p:txBody>
      </p:sp>
      <p:sp>
        <p:nvSpPr>
          <p:cNvPr id="37982" name="Rectangle 391"/>
          <p:cNvSpPr>
            <a:spLocks noChangeArrowheads="1"/>
          </p:cNvSpPr>
          <p:nvPr/>
        </p:nvSpPr>
        <p:spPr bwMode="auto">
          <a:xfrm>
            <a:off x="5588000" y="4479926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83" name="Rectangle 392"/>
          <p:cNvSpPr>
            <a:spLocks noChangeArrowheads="1"/>
          </p:cNvSpPr>
          <p:nvPr/>
        </p:nvSpPr>
        <p:spPr bwMode="auto">
          <a:xfrm>
            <a:off x="5937250" y="448786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FF"/>
                </a:solidFill>
              </a:rPr>
              <a:t>O</a:t>
            </a:r>
            <a:endParaRPr lang="it-IT"/>
          </a:p>
        </p:txBody>
      </p:sp>
      <p:sp>
        <p:nvSpPr>
          <p:cNvPr id="37984" name="Rectangle 393"/>
          <p:cNvSpPr>
            <a:spLocks noChangeArrowheads="1"/>
          </p:cNvSpPr>
          <p:nvPr/>
        </p:nvSpPr>
        <p:spPr bwMode="auto">
          <a:xfrm>
            <a:off x="6032500" y="4487863"/>
            <a:ext cx="587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FF"/>
                </a:solidFill>
              </a:rPr>
              <a:t>P</a:t>
            </a:r>
            <a:endParaRPr lang="it-IT"/>
          </a:p>
        </p:txBody>
      </p:sp>
      <p:sp>
        <p:nvSpPr>
          <p:cNvPr id="37985" name="Rectangle 394"/>
          <p:cNvSpPr>
            <a:spLocks noChangeArrowheads="1"/>
          </p:cNvSpPr>
          <p:nvPr/>
        </p:nvSpPr>
        <p:spPr bwMode="auto">
          <a:xfrm>
            <a:off x="6113463" y="448786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FF"/>
                </a:solidFill>
              </a:rPr>
              <a:t>O</a:t>
            </a:r>
            <a:endParaRPr lang="it-IT"/>
          </a:p>
        </p:txBody>
      </p:sp>
      <p:sp>
        <p:nvSpPr>
          <p:cNvPr id="37986" name="Rectangle 395"/>
          <p:cNvSpPr>
            <a:spLocks noChangeArrowheads="1"/>
          </p:cNvSpPr>
          <p:nvPr/>
        </p:nvSpPr>
        <p:spPr bwMode="auto">
          <a:xfrm>
            <a:off x="6203950" y="453390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3</a:t>
            </a:r>
            <a:endParaRPr lang="it-IT"/>
          </a:p>
        </p:txBody>
      </p:sp>
      <p:sp>
        <p:nvSpPr>
          <p:cNvPr id="37987" name="Rectangle 396"/>
          <p:cNvSpPr>
            <a:spLocks noChangeArrowheads="1"/>
          </p:cNvSpPr>
          <p:nvPr/>
        </p:nvSpPr>
        <p:spPr bwMode="auto">
          <a:xfrm>
            <a:off x="6257925" y="4452939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2</a:t>
            </a:r>
            <a:endParaRPr lang="it-IT"/>
          </a:p>
        </p:txBody>
      </p:sp>
      <p:sp>
        <p:nvSpPr>
          <p:cNvPr id="37988" name="Rectangle 397"/>
          <p:cNvSpPr>
            <a:spLocks noChangeArrowheads="1"/>
          </p:cNvSpPr>
          <p:nvPr/>
        </p:nvSpPr>
        <p:spPr bwMode="auto">
          <a:xfrm>
            <a:off x="6311900" y="4445001"/>
            <a:ext cx="320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-</a:t>
            </a:r>
            <a:endParaRPr lang="it-IT"/>
          </a:p>
        </p:txBody>
      </p:sp>
      <p:sp>
        <p:nvSpPr>
          <p:cNvPr id="37989" name="Rectangle 398"/>
          <p:cNvSpPr>
            <a:spLocks noChangeArrowheads="1"/>
          </p:cNvSpPr>
          <p:nvPr/>
        </p:nvSpPr>
        <p:spPr bwMode="auto">
          <a:xfrm>
            <a:off x="5545138" y="488156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90" name="Rectangle 399"/>
          <p:cNvSpPr>
            <a:spLocks noChangeArrowheads="1"/>
          </p:cNvSpPr>
          <p:nvPr/>
        </p:nvSpPr>
        <p:spPr bwMode="auto">
          <a:xfrm>
            <a:off x="5989638" y="488156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91" name="Rectangle 400"/>
          <p:cNvSpPr>
            <a:spLocks noChangeArrowheads="1"/>
          </p:cNvSpPr>
          <p:nvPr/>
        </p:nvSpPr>
        <p:spPr bwMode="auto">
          <a:xfrm>
            <a:off x="6083300" y="488156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92" name="Rectangle 401"/>
          <p:cNvSpPr>
            <a:spLocks noChangeArrowheads="1"/>
          </p:cNvSpPr>
          <p:nvPr/>
        </p:nvSpPr>
        <p:spPr bwMode="auto">
          <a:xfrm>
            <a:off x="4279900" y="4810126"/>
            <a:ext cx="5770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+</a:t>
            </a:r>
            <a:endParaRPr lang="it-IT"/>
          </a:p>
        </p:txBody>
      </p:sp>
      <p:sp>
        <p:nvSpPr>
          <p:cNvPr id="37993" name="Rectangle 402"/>
          <p:cNvSpPr>
            <a:spLocks noChangeArrowheads="1"/>
          </p:cNvSpPr>
          <p:nvPr/>
        </p:nvSpPr>
        <p:spPr bwMode="auto">
          <a:xfrm>
            <a:off x="4348163" y="4810126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7994" name="Rectangle 403"/>
          <p:cNvSpPr>
            <a:spLocks noChangeArrowheads="1"/>
          </p:cNvSpPr>
          <p:nvPr/>
        </p:nvSpPr>
        <p:spPr bwMode="auto">
          <a:xfrm>
            <a:off x="4376738" y="4810126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7995" name="Rectangle 404"/>
          <p:cNvSpPr>
            <a:spLocks noChangeArrowheads="1"/>
          </p:cNvSpPr>
          <p:nvPr/>
        </p:nvSpPr>
        <p:spPr bwMode="auto">
          <a:xfrm>
            <a:off x="4406900" y="4808538"/>
            <a:ext cx="587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FF"/>
                </a:solidFill>
              </a:rPr>
              <a:t>P</a:t>
            </a:r>
            <a:endParaRPr lang="it-IT"/>
          </a:p>
        </p:txBody>
      </p:sp>
      <p:sp>
        <p:nvSpPr>
          <p:cNvPr id="37996" name="Rectangle 405"/>
          <p:cNvSpPr>
            <a:spLocks noChangeArrowheads="1"/>
          </p:cNvSpPr>
          <p:nvPr/>
        </p:nvSpPr>
        <p:spPr bwMode="auto">
          <a:xfrm>
            <a:off x="4487863" y="4854576"/>
            <a:ext cx="240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i</a:t>
            </a:r>
            <a:endParaRPr lang="it-IT"/>
          </a:p>
        </p:txBody>
      </p:sp>
      <p:sp>
        <p:nvSpPr>
          <p:cNvPr id="37997" name="Rectangle 406"/>
          <p:cNvSpPr>
            <a:spLocks noChangeArrowheads="1"/>
          </p:cNvSpPr>
          <p:nvPr/>
        </p:nvSpPr>
        <p:spPr bwMode="auto">
          <a:xfrm>
            <a:off x="4481513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7998" name="Rectangle 407"/>
          <p:cNvSpPr>
            <a:spLocks noChangeArrowheads="1"/>
          </p:cNvSpPr>
          <p:nvPr/>
        </p:nvSpPr>
        <p:spPr bwMode="auto">
          <a:xfrm>
            <a:off x="4516438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7999" name="Rectangle 408"/>
          <p:cNvSpPr>
            <a:spLocks noChangeArrowheads="1"/>
          </p:cNvSpPr>
          <p:nvPr/>
        </p:nvSpPr>
        <p:spPr bwMode="auto">
          <a:xfrm>
            <a:off x="4548188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0" name="Rectangle 409"/>
          <p:cNvSpPr>
            <a:spLocks noChangeArrowheads="1"/>
          </p:cNvSpPr>
          <p:nvPr/>
        </p:nvSpPr>
        <p:spPr bwMode="auto">
          <a:xfrm>
            <a:off x="4583113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1" name="Rectangle 410"/>
          <p:cNvSpPr>
            <a:spLocks noChangeArrowheads="1"/>
          </p:cNvSpPr>
          <p:nvPr/>
        </p:nvSpPr>
        <p:spPr bwMode="auto">
          <a:xfrm>
            <a:off x="4616450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2" name="Rectangle 411"/>
          <p:cNvSpPr>
            <a:spLocks noChangeArrowheads="1"/>
          </p:cNvSpPr>
          <p:nvPr/>
        </p:nvSpPr>
        <p:spPr bwMode="auto">
          <a:xfrm>
            <a:off x="4649788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3" name="Rectangle 412"/>
          <p:cNvSpPr>
            <a:spLocks noChangeArrowheads="1"/>
          </p:cNvSpPr>
          <p:nvPr/>
        </p:nvSpPr>
        <p:spPr bwMode="auto">
          <a:xfrm>
            <a:off x="4683125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4" name="Rectangle 413"/>
          <p:cNvSpPr>
            <a:spLocks noChangeArrowheads="1"/>
          </p:cNvSpPr>
          <p:nvPr/>
        </p:nvSpPr>
        <p:spPr bwMode="auto">
          <a:xfrm>
            <a:off x="4718050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5" name="Rectangle 414"/>
          <p:cNvSpPr>
            <a:spLocks noChangeArrowheads="1"/>
          </p:cNvSpPr>
          <p:nvPr/>
        </p:nvSpPr>
        <p:spPr bwMode="auto">
          <a:xfrm>
            <a:off x="4749800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6" name="Rectangle 415"/>
          <p:cNvSpPr>
            <a:spLocks noChangeArrowheads="1"/>
          </p:cNvSpPr>
          <p:nvPr/>
        </p:nvSpPr>
        <p:spPr bwMode="auto">
          <a:xfrm>
            <a:off x="4784725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7" name="Rectangle 416"/>
          <p:cNvSpPr>
            <a:spLocks noChangeArrowheads="1"/>
          </p:cNvSpPr>
          <p:nvPr/>
        </p:nvSpPr>
        <p:spPr bwMode="auto">
          <a:xfrm>
            <a:off x="4818063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8" name="Rectangle 417"/>
          <p:cNvSpPr>
            <a:spLocks noChangeArrowheads="1"/>
          </p:cNvSpPr>
          <p:nvPr/>
        </p:nvSpPr>
        <p:spPr bwMode="auto">
          <a:xfrm>
            <a:off x="4851400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9" name="Rectangle 418"/>
          <p:cNvSpPr>
            <a:spLocks noChangeArrowheads="1"/>
          </p:cNvSpPr>
          <p:nvPr/>
        </p:nvSpPr>
        <p:spPr bwMode="auto">
          <a:xfrm>
            <a:off x="4884738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10" name="Rectangle 419"/>
          <p:cNvSpPr>
            <a:spLocks noChangeArrowheads="1"/>
          </p:cNvSpPr>
          <p:nvPr/>
        </p:nvSpPr>
        <p:spPr bwMode="auto">
          <a:xfrm>
            <a:off x="4918075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11" name="Rectangle 420"/>
          <p:cNvSpPr>
            <a:spLocks noChangeArrowheads="1"/>
          </p:cNvSpPr>
          <p:nvPr/>
        </p:nvSpPr>
        <p:spPr bwMode="auto">
          <a:xfrm>
            <a:off x="4951413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12" name="Rectangle 421"/>
          <p:cNvSpPr>
            <a:spLocks noChangeArrowheads="1"/>
          </p:cNvSpPr>
          <p:nvPr/>
        </p:nvSpPr>
        <p:spPr bwMode="auto">
          <a:xfrm>
            <a:off x="4986338" y="4489451"/>
            <a:ext cx="5770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+</a:t>
            </a:r>
            <a:endParaRPr lang="it-IT"/>
          </a:p>
        </p:txBody>
      </p:sp>
      <p:sp>
        <p:nvSpPr>
          <p:cNvPr id="38013" name="Rectangle 422"/>
          <p:cNvSpPr>
            <a:spLocks noChangeArrowheads="1"/>
          </p:cNvSpPr>
          <p:nvPr/>
        </p:nvSpPr>
        <p:spPr bwMode="auto">
          <a:xfrm>
            <a:off x="5054600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14" name="Rectangle 423"/>
          <p:cNvSpPr>
            <a:spLocks noChangeArrowheads="1"/>
          </p:cNvSpPr>
          <p:nvPr/>
        </p:nvSpPr>
        <p:spPr bwMode="auto">
          <a:xfrm>
            <a:off x="5087938" y="4489451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H</a:t>
            </a:r>
            <a:endParaRPr lang="it-IT"/>
          </a:p>
        </p:txBody>
      </p:sp>
      <p:sp>
        <p:nvSpPr>
          <p:cNvPr id="38015" name="Rectangle 424"/>
          <p:cNvSpPr>
            <a:spLocks noChangeArrowheads="1"/>
          </p:cNvSpPr>
          <p:nvPr/>
        </p:nvSpPr>
        <p:spPr bwMode="auto">
          <a:xfrm>
            <a:off x="5173663" y="4454526"/>
            <a:ext cx="512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+</a:t>
            </a:r>
            <a:endParaRPr lang="it-IT"/>
          </a:p>
        </p:txBody>
      </p:sp>
      <p:sp>
        <p:nvSpPr>
          <p:cNvPr id="38016" name="Rectangle 425"/>
          <p:cNvSpPr>
            <a:spLocks noChangeArrowheads="1"/>
          </p:cNvSpPr>
          <p:nvPr/>
        </p:nvSpPr>
        <p:spPr bwMode="auto">
          <a:xfrm>
            <a:off x="4481513" y="4618039"/>
            <a:ext cx="7373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N</a:t>
            </a:r>
            <a:endParaRPr lang="it-IT"/>
          </a:p>
        </p:txBody>
      </p:sp>
      <p:sp>
        <p:nvSpPr>
          <p:cNvPr id="38017" name="Rectangle 426"/>
          <p:cNvSpPr>
            <a:spLocks noChangeArrowheads="1"/>
          </p:cNvSpPr>
          <p:nvPr/>
        </p:nvSpPr>
        <p:spPr bwMode="auto">
          <a:xfrm>
            <a:off x="4568825" y="4618039"/>
            <a:ext cx="673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A</a:t>
            </a:r>
            <a:endParaRPr lang="it-IT"/>
          </a:p>
        </p:txBody>
      </p:sp>
      <p:sp>
        <p:nvSpPr>
          <p:cNvPr id="38018" name="Rectangle 427"/>
          <p:cNvSpPr>
            <a:spLocks noChangeArrowheads="1"/>
          </p:cNvSpPr>
          <p:nvPr/>
        </p:nvSpPr>
        <p:spPr bwMode="auto">
          <a:xfrm>
            <a:off x="4646613" y="4618039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D</a:t>
            </a:r>
            <a:endParaRPr lang="it-IT"/>
          </a:p>
        </p:txBody>
      </p:sp>
      <p:sp>
        <p:nvSpPr>
          <p:cNvPr id="38019" name="Rectangle 428"/>
          <p:cNvSpPr>
            <a:spLocks noChangeArrowheads="1"/>
          </p:cNvSpPr>
          <p:nvPr/>
        </p:nvSpPr>
        <p:spPr bwMode="auto">
          <a:xfrm>
            <a:off x="4733925" y="4583114"/>
            <a:ext cx="512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+</a:t>
            </a:r>
            <a:endParaRPr lang="it-IT"/>
          </a:p>
        </p:txBody>
      </p:sp>
      <p:sp>
        <p:nvSpPr>
          <p:cNvPr id="38020" name="Rectangle 429"/>
          <p:cNvSpPr>
            <a:spLocks noChangeArrowheads="1"/>
          </p:cNvSpPr>
          <p:nvPr/>
        </p:nvSpPr>
        <p:spPr bwMode="auto">
          <a:xfrm>
            <a:off x="4789488" y="4618039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21" name="Rectangle 430"/>
          <p:cNvSpPr>
            <a:spLocks noChangeArrowheads="1"/>
          </p:cNvSpPr>
          <p:nvPr/>
        </p:nvSpPr>
        <p:spPr bwMode="auto">
          <a:xfrm>
            <a:off x="4821238" y="4618039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22" name="Rectangle 431"/>
          <p:cNvSpPr>
            <a:spLocks noChangeArrowheads="1"/>
          </p:cNvSpPr>
          <p:nvPr/>
        </p:nvSpPr>
        <p:spPr bwMode="auto">
          <a:xfrm>
            <a:off x="4856163" y="4618039"/>
            <a:ext cx="7373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N</a:t>
            </a:r>
            <a:endParaRPr lang="it-IT"/>
          </a:p>
        </p:txBody>
      </p:sp>
      <p:sp>
        <p:nvSpPr>
          <p:cNvPr id="38023" name="Rectangle 432"/>
          <p:cNvSpPr>
            <a:spLocks noChangeArrowheads="1"/>
          </p:cNvSpPr>
          <p:nvPr/>
        </p:nvSpPr>
        <p:spPr bwMode="auto">
          <a:xfrm>
            <a:off x="4940300" y="4618039"/>
            <a:ext cx="673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A</a:t>
            </a:r>
            <a:endParaRPr lang="it-IT"/>
          </a:p>
        </p:txBody>
      </p:sp>
      <p:sp>
        <p:nvSpPr>
          <p:cNvPr id="38024" name="Rectangle 433"/>
          <p:cNvSpPr>
            <a:spLocks noChangeArrowheads="1"/>
          </p:cNvSpPr>
          <p:nvPr/>
        </p:nvSpPr>
        <p:spPr bwMode="auto">
          <a:xfrm>
            <a:off x="5021263" y="4618039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D</a:t>
            </a:r>
            <a:endParaRPr lang="it-IT"/>
          </a:p>
        </p:txBody>
      </p:sp>
      <p:sp>
        <p:nvSpPr>
          <p:cNvPr id="38025" name="Rectangle 434"/>
          <p:cNvSpPr>
            <a:spLocks noChangeArrowheads="1"/>
          </p:cNvSpPr>
          <p:nvPr/>
        </p:nvSpPr>
        <p:spPr bwMode="auto">
          <a:xfrm>
            <a:off x="5108575" y="4618039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H</a:t>
            </a:r>
            <a:endParaRPr lang="it-IT"/>
          </a:p>
        </p:txBody>
      </p:sp>
      <p:sp>
        <p:nvSpPr>
          <p:cNvPr id="38026" name="Rectangle 435"/>
          <p:cNvSpPr>
            <a:spLocks noChangeArrowheads="1"/>
          </p:cNvSpPr>
          <p:nvPr/>
        </p:nvSpPr>
        <p:spPr bwMode="auto">
          <a:xfrm>
            <a:off x="5681663" y="4687889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1</a:t>
            </a:r>
            <a:endParaRPr lang="it-IT"/>
          </a:p>
        </p:txBody>
      </p:sp>
      <p:sp>
        <p:nvSpPr>
          <p:cNvPr id="38027" name="Rectangle 436"/>
          <p:cNvSpPr>
            <a:spLocks noChangeArrowheads="1"/>
          </p:cNvSpPr>
          <p:nvPr/>
        </p:nvSpPr>
        <p:spPr bwMode="auto">
          <a:xfrm>
            <a:off x="3584575" y="4954589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2</a:t>
            </a:r>
            <a:endParaRPr lang="it-IT"/>
          </a:p>
        </p:txBody>
      </p:sp>
      <p:sp>
        <p:nvSpPr>
          <p:cNvPr id="38028" name="Rectangle 437"/>
          <p:cNvSpPr>
            <a:spLocks noChangeArrowheads="1"/>
          </p:cNvSpPr>
          <p:nvPr/>
        </p:nvSpPr>
        <p:spPr bwMode="auto">
          <a:xfrm>
            <a:off x="3576638" y="5154614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3</a:t>
            </a:r>
            <a:endParaRPr lang="it-IT"/>
          </a:p>
        </p:txBody>
      </p:sp>
      <p:sp>
        <p:nvSpPr>
          <p:cNvPr id="38029" name="Rectangle 438"/>
          <p:cNvSpPr>
            <a:spLocks noChangeArrowheads="1"/>
          </p:cNvSpPr>
          <p:nvPr/>
        </p:nvSpPr>
        <p:spPr bwMode="auto">
          <a:xfrm>
            <a:off x="5715000" y="4954589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2</a:t>
            </a:r>
            <a:endParaRPr lang="it-IT"/>
          </a:p>
        </p:txBody>
      </p:sp>
      <p:sp>
        <p:nvSpPr>
          <p:cNvPr id="38030" name="Rectangle 439"/>
          <p:cNvSpPr>
            <a:spLocks noChangeArrowheads="1"/>
          </p:cNvSpPr>
          <p:nvPr/>
        </p:nvSpPr>
        <p:spPr bwMode="auto">
          <a:xfrm>
            <a:off x="5708650" y="5154614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3</a:t>
            </a:r>
            <a:endParaRPr lang="it-IT"/>
          </a:p>
        </p:txBody>
      </p:sp>
      <p:sp>
        <p:nvSpPr>
          <p:cNvPr id="38031" name="Rectangle 440"/>
          <p:cNvSpPr>
            <a:spLocks noChangeArrowheads="1"/>
          </p:cNvSpPr>
          <p:nvPr/>
        </p:nvSpPr>
        <p:spPr bwMode="auto">
          <a:xfrm>
            <a:off x="3576638" y="4672014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1</a:t>
            </a:r>
            <a:endParaRPr lang="it-IT"/>
          </a:p>
        </p:txBody>
      </p:sp>
      <p:grpSp>
        <p:nvGrpSpPr>
          <p:cNvPr id="39053" name="Group 444"/>
          <p:cNvGrpSpPr>
            <a:grpSpLocks/>
          </p:cNvGrpSpPr>
          <p:nvPr/>
        </p:nvGrpSpPr>
        <p:grpSpPr bwMode="auto">
          <a:xfrm>
            <a:off x="4646614" y="4946650"/>
            <a:ext cx="369887" cy="69850"/>
            <a:chOff x="1967" y="3299"/>
            <a:chExt cx="233" cy="44"/>
          </a:xfrm>
        </p:grpSpPr>
        <p:sp>
          <p:nvSpPr>
            <p:cNvPr id="38066" name="Line 442"/>
            <p:cNvSpPr>
              <a:spLocks noChangeShapeType="1"/>
            </p:cNvSpPr>
            <p:nvPr/>
          </p:nvSpPr>
          <p:spPr bwMode="auto">
            <a:xfrm>
              <a:off x="1967" y="3320"/>
              <a:ext cx="19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7" name="Freeform 443"/>
            <p:cNvSpPr>
              <a:spLocks/>
            </p:cNvSpPr>
            <p:nvPr/>
          </p:nvSpPr>
          <p:spPr bwMode="auto">
            <a:xfrm>
              <a:off x="2155" y="3299"/>
              <a:ext cx="45" cy="44"/>
            </a:xfrm>
            <a:custGeom>
              <a:avLst/>
              <a:gdLst>
                <a:gd name="T0" fmla="*/ 0 w 89"/>
                <a:gd name="T1" fmla="*/ 23 h 86"/>
                <a:gd name="T2" fmla="*/ 23 w 89"/>
                <a:gd name="T3" fmla="*/ 11 h 86"/>
                <a:gd name="T4" fmla="*/ 0 w 89"/>
                <a:gd name="T5" fmla="*/ 0 h 86"/>
                <a:gd name="T6" fmla="*/ 0 w 89"/>
                <a:gd name="T7" fmla="*/ 23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6"/>
                <a:gd name="T14" fmla="*/ 89 w 89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6">
                  <a:moveTo>
                    <a:pt x="0" y="86"/>
                  </a:moveTo>
                  <a:lnTo>
                    <a:pt x="89" y="42"/>
                  </a:lnTo>
                  <a:lnTo>
                    <a:pt x="0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39054" name="Group 447"/>
          <p:cNvGrpSpPr>
            <a:grpSpLocks/>
          </p:cNvGrpSpPr>
          <p:nvPr/>
        </p:nvGrpSpPr>
        <p:grpSpPr bwMode="auto">
          <a:xfrm>
            <a:off x="4657725" y="5014913"/>
            <a:ext cx="336550" cy="68262"/>
            <a:chOff x="1974" y="3342"/>
            <a:chExt cx="212" cy="43"/>
          </a:xfrm>
        </p:grpSpPr>
        <p:sp>
          <p:nvSpPr>
            <p:cNvPr id="38064" name="Line 445"/>
            <p:cNvSpPr>
              <a:spLocks noChangeShapeType="1"/>
            </p:cNvSpPr>
            <p:nvPr/>
          </p:nvSpPr>
          <p:spPr bwMode="auto">
            <a:xfrm flipH="1">
              <a:off x="2016" y="3363"/>
              <a:ext cx="17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5" name="Freeform 446"/>
            <p:cNvSpPr>
              <a:spLocks/>
            </p:cNvSpPr>
            <p:nvPr/>
          </p:nvSpPr>
          <p:spPr bwMode="auto">
            <a:xfrm>
              <a:off x="1974" y="3342"/>
              <a:ext cx="45" cy="43"/>
            </a:xfrm>
            <a:custGeom>
              <a:avLst/>
              <a:gdLst>
                <a:gd name="T0" fmla="*/ 23 w 90"/>
                <a:gd name="T1" fmla="*/ 0 h 87"/>
                <a:gd name="T2" fmla="*/ 0 w 90"/>
                <a:gd name="T3" fmla="*/ 10 h 87"/>
                <a:gd name="T4" fmla="*/ 23 w 90"/>
                <a:gd name="T5" fmla="*/ 21 h 87"/>
                <a:gd name="T6" fmla="*/ 23 w 9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7"/>
                <a:gd name="T14" fmla="*/ 90 w 9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7">
                  <a:moveTo>
                    <a:pt x="90" y="0"/>
                  </a:moveTo>
                  <a:lnTo>
                    <a:pt x="0" y="42"/>
                  </a:lnTo>
                  <a:lnTo>
                    <a:pt x="90" y="8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38034" name="Rectangle 448"/>
          <p:cNvSpPr>
            <a:spLocks noChangeArrowheads="1"/>
          </p:cNvSpPr>
          <p:nvPr/>
        </p:nvSpPr>
        <p:spPr bwMode="auto">
          <a:xfrm>
            <a:off x="3344864" y="5284788"/>
            <a:ext cx="32353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8035" name="Rectangle 449"/>
          <p:cNvSpPr>
            <a:spLocks noChangeArrowheads="1"/>
          </p:cNvSpPr>
          <p:nvPr/>
        </p:nvSpPr>
        <p:spPr bwMode="auto">
          <a:xfrm>
            <a:off x="3446464" y="5327651"/>
            <a:ext cx="7905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 dirty="0" err="1">
                <a:solidFill>
                  <a:srgbClr val="000000"/>
                </a:solidFill>
              </a:rPr>
              <a:t>Gliceraldeide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endParaRPr lang="it-IT" dirty="0"/>
          </a:p>
        </p:txBody>
      </p:sp>
      <p:sp>
        <p:nvSpPr>
          <p:cNvPr id="38036" name="Rectangle 450"/>
          <p:cNvSpPr>
            <a:spLocks noChangeArrowheads="1"/>
          </p:cNvSpPr>
          <p:nvPr/>
        </p:nvSpPr>
        <p:spPr bwMode="auto">
          <a:xfrm>
            <a:off x="4313238" y="5327651"/>
            <a:ext cx="432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>
                <a:solidFill>
                  <a:srgbClr val="000000"/>
                </a:solidFill>
              </a:rPr>
              <a:t>-</a:t>
            </a:r>
            <a:endParaRPr lang="it-IT"/>
          </a:p>
        </p:txBody>
      </p:sp>
      <p:sp>
        <p:nvSpPr>
          <p:cNvPr id="38041" name="Rectangle 455"/>
          <p:cNvSpPr>
            <a:spLocks noChangeArrowheads="1"/>
          </p:cNvSpPr>
          <p:nvPr/>
        </p:nvSpPr>
        <p:spPr bwMode="auto">
          <a:xfrm>
            <a:off x="6359525" y="5327651"/>
            <a:ext cx="320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8042" name="Rectangle 456"/>
          <p:cNvSpPr>
            <a:spLocks noChangeArrowheads="1"/>
          </p:cNvSpPr>
          <p:nvPr/>
        </p:nvSpPr>
        <p:spPr bwMode="auto">
          <a:xfrm>
            <a:off x="3446463" y="5478464"/>
            <a:ext cx="13625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>
                <a:solidFill>
                  <a:srgbClr val="000000"/>
                </a:solidFill>
              </a:rPr>
              <a:t>  3</a:t>
            </a:r>
            <a:endParaRPr lang="it-IT"/>
          </a:p>
        </p:txBody>
      </p:sp>
      <p:sp>
        <p:nvSpPr>
          <p:cNvPr id="38043" name="Rectangle 457"/>
          <p:cNvSpPr>
            <a:spLocks noChangeArrowheads="1"/>
          </p:cNvSpPr>
          <p:nvPr/>
        </p:nvSpPr>
        <p:spPr bwMode="auto">
          <a:xfrm>
            <a:off x="3589338" y="5478464"/>
            <a:ext cx="432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>
                <a:solidFill>
                  <a:srgbClr val="000000"/>
                </a:solidFill>
              </a:rPr>
              <a:t>-</a:t>
            </a:r>
            <a:endParaRPr lang="it-IT"/>
          </a:p>
        </p:txBody>
      </p:sp>
      <p:sp>
        <p:nvSpPr>
          <p:cNvPr id="38044" name="Rectangle 458"/>
          <p:cNvSpPr>
            <a:spLocks noChangeArrowheads="1"/>
          </p:cNvSpPr>
          <p:nvPr/>
        </p:nvSpPr>
        <p:spPr bwMode="auto">
          <a:xfrm>
            <a:off x="3633789" y="5478463"/>
            <a:ext cx="8334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</a:rPr>
              <a:t>fosfato</a:t>
            </a:r>
            <a:endParaRPr lang="it-IT" dirty="0"/>
          </a:p>
        </p:txBody>
      </p:sp>
      <p:sp>
        <p:nvSpPr>
          <p:cNvPr id="38045" name="Rectangle 459"/>
          <p:cNvSpPr>
            <a:spLocks noChangeArrowheads="1"/>
          </p:cNvSpPr>
          <p:nvPr/>
        </p:nvSpPr>
        <p:spPr bwMode="auto">
          <a:xfrm>
            <a:off x="6067425" y="5478464"/>
            <a:ext cx="320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8046" name="Rectangle 460"/>
          <p:cNvSpPr>
            <a:spLocks noChangeArrowheads="1"/>
          </p:cNvSpPr>
          <p:nvPr/>
        </p:nvSpPr>
        <p:spPr bwMode="auto">
          <a:xfrm>
            <a:off x="2906714" y="4048125"/>
            <a:ext cx="6372225" cy="1828800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8047" name="Rectangle 461"/>
          <p:cNvSpPr>
            <a:spLocks noChangeArrowheads="1"/>
          </p:cNvSpPr>
          <p:nvPr/>
        </p:nvSpPr>
        <p:spPr bwMode="auto">
          <a:xfrm>
            <a:off x="3903663" y="4076700"/>
            <a:ext cx="22034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8048" name="Rectangle 462"/>
          <p:cNvSpPr>
            <a:spLocks noChangeArrowheads="1"/>
          </p:cNvSpPr>
          <p:nvPr/>
        </p:nvSpPr>
        <p:spPr bwMode="auto">
          <a:xfrm>
            <a:off x="3940175" y="4222750"/>
            <a:ext cx="1987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200" dirty="0" err="1">
                <a:solidFill>
                  <a:srgbClr val="000080"/>
                </a:solidFill>
              </a:rPr>
              <a:t>Gliceraldeide</a:t>
            </a:r>
            <a:r>
              <a:rPr lang="it-IT" sz="1200" dirty="0">
                <a:solidFill>
                  <a:srgbClr val="000080"/>
                </a:solidFill>
              </a:rPr>
              <a:t> -3-P deidrogenasi </a:t>
            </a:r>
            <a:endParaRPr lang="it-IT" dirty="0"/>
          </a:p>
        </p:txBody>
      </p:sp>
      <p:sp>
        <p:nvSpPr>
          <p:cNvPr id="38053" name="Rectangle 467"/>
          <p:cNvSpPr>
            <a:spLocks noChangeArrowheads="1"/>
          </p:cNvSpPr>
          <p:nvPr/>
        </p:nvSpPr>
        <p:spPr bwMode="auto">
          <a:xfrm>
            <a:off x="5805488" y="4108450"/>
            <a:ext cx="352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200">
                <a:solidFill>
                  <a:srgbClr val="000080"/>
                </a:solidFill>
              </a:rPr>
              <a:t> </a:t>
            </a:r>
            <a:endParaRPr lang="it-IT"/>
          </a:p>
        </p:txBody>
      </p:sp>
      <p:sp>
        <p:nvSpPr>
          <p:cNvPr id="38055" name="Rectangle 469"/>
          <p:cNvSpPr>
            <a:spLocks noChangeArrowheads="1"/>
          </p:cNvSpPr>
          <p:nvPr/>
        </p:nvSpPr>
        <p:spPr bwMode="auto">
          <a:xfrm>
            <a:off x="5064125" y="4259263"/>
            <a:ext cx="352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200">
                <a:solidFill>
                  <a:srgbClr val="000080"/>
                </a:solidFill>
              </a:rPr>
              <a:t> </a:t>
            </a:r>
            <a:endParaRPr lang="it-IT"/>
          </a:p>
        </p:txBody>
      </p:sp>
      <p:grpSp>
        <p:nvGrpSpPr>
          <p:cNvPr id="39068" name="Group 474"/>
          <p:cNvGrpSpPr>
            <a:grpSpLocks/>
          </p:cNvGrpSpPr>
          <p:nvPr/>
        </p:nvGrpSpPr>
        <p:grpSpPr bwMode="auto">
          <a:xfrm>
            <a:off x="4637089" y="4752976"/>
            <a:ext cx="350837" cy="219075"/>
            <a:chOff x="1961" y="3177"/>
            <a:chExt cx="221" cy="138"/>
          </a:xfrm>
        </p:grpSpPr>
        <p:sp>
          <p:nvSpPr>
            <p:cNvPr id="38060" name="Freeform 470"/>
            <p:cNvSpPr>
              <a:spLocks/>
            </p:cNvSpPr>
            <p:nvPr/>
          </p:nvSpPr>
          <p:spPr bwMode="auto">
            <a:xfrm>
              <a:off x="1961" y="3177"/>
              <a:ext cx="221" cy="138"/>
            </a:xfrm>
            <a:custGeom>
              <a:avLst/>
              <a:gdLst>
                <a:gd name="T0" fmla="*/ 0 w 441"/>
                <a:gd name="T1" fmla="*/ 0 h 276"/>
                <a:gd name="T2" fmla="*/ 1 w 441"/>
                <a:gd name="T3" fmla="*/ 14 h 276"/>
                <a:gd name="T4" fmla="*/ 3 w 441"/>
                <a:gd name="T5" fmla="*/ 27 h 276"/>
                <a:gd name="T6" fmla="*/ 7 w 441"/>
                <a:gd name="T7" fmla="*/ 39 h 276"/>
                <a:gd name="T8" fmla="*/ 12 w 441"/>
                <a:gd name="T9" fmla="*/ 49 h 276"/>
                <a:gd name="T10" fmla="*/ 14 w 441"/>
                <a:gd name="T11" fmla="*/ 53 h 276"/>
                <a:gd name="T12" fmla="*/ 18 w 441"/>
                <a:gd name="T13" fmla="*/ 57 h 276"/>
                <a:gd name="T14" fmla="*/ 21 w 441"/>
                <a:gd name="T15" fmla="*/ 61 h 276"/>
                <a:gd name="T16" fmla="*/ 24 w 441"/>
                <a:gd name="T17" fmla="*/ 63 h 276"/>
                <a:gd name="T18" fmla="*/ 28 w 441"/>
                <a:gd name="T19" fmla="*/ 67 h 276"/>
                <a:gd name="T20" fmla="*/ 32 w 441"/>
                <a:gd name="T21" fmla="*/ 68 h 276"/>
                <a:gd name="T22" fmla="*/ 36 w 441"/>
                <a:gd name="T23" fmla="*/ 69 h 276"/>
                <a:gd name="T24" fmla="*/ 40 w 441"/>
                <a:gd name="T25" fmla="*/ 69 h 276"/>
                <a:gd name="T26" fmla="*/ 62 w 441"/>
                <a:gd name="T27" fmla="*/ 69 h 276"/>
                <a:gd name="T28" fmla="*/ 68 w 441"/>
                <a:gd name="T29" fmla="*/ 69 h 276"/>
                <a:gd name="T30" fmla="*/ 74 w 441"/>
                <a:gd name="T31" fmla="*/ 66 h 276"/>
                <a:gd name="T32" fmla="*/ 80 w 441"/>
                <a:gd name="T33" fmla="*/ 62 h 276"/>
                <a:gd name="T34" fmla="*/ 85 w 441"/>
                <a:gd name="T35" fmla="*/ 56 h 276"/>
                <a:gd name="T36" fmla="*/ 90 w 441"/>
                <a:gd name="T37" fmla="*/ 50 h 276"/>
                <a:gd name="T38" fmla="*/ 94 w 441"/>
                <a:gd name="T39" fmla="*/ 42 h 276"/>
                <a:gd name="T40" fmla="*/ 97 w 441"/>
                <a:gd name="T41" fmla="*/ 34 h 276"/>
                <a:gd name="T42" fmla="*/ 100 w 441"/>
                <a:gd name="T43" fmla="*/ 23 h 276"/>
                <a:gd name="T44" fmla="*/ 111 w 441"/>
                <a:gd name="T45" fmla="*/ 23 h 276"/>
                <a:gd name="T46" fmla="*/ 90 w 441"/>
                <a:gd name="T47" fmla="*/ 0 h 276"/>
                <a:gd name="T48" fmla="*/ 65 w 441"/>
                <a:gd name="T49" fmla="*/ 23 h 276"/>
                <a:gd name="T50" fmla="*/ 77 w 441"/>
                <a:gd name="T51" fmla="*/ 23 h 276"/>
                <a:gd name="T52" fmla="*/ 75 w 441"/>
                <a:gd name="T53" fmla="*/ 30 h 276"/>
                <a:gd name="T54" fmla="*/ 73 w 441"/>
                <a:gd name="T55" fmla="*/ 37 h 276"/>
                <a:gd name="T56" fmla="*/ 70 w 441"/>
                <a:gd name="T57" fmla="*/ 44 h 276"/>
                <a:gd name="T58" fmla="*/ 67 w 441"/>
                <a:gd name="T59" fmla="*/ 50 h 276"/>
                <a:gd name="T60" fmla="*/ 64 w 441"/>
                <a:gd name="T61" fmla="*/ 55 h 276"/>
                <a:gd name="T62" fmla="*/ 60 w 441"/>
                <a:gd name="T63" fmla="*/ 60 h 276"/>
                <a:gd name="T64" fmla="*/ 55 w 441"/>
                <a:gd name="T65" fmla="*/ 63 h 276"/>
                <a:gd name="T66" fmla="*/ 51 w 441"/>
                <a:gd name="T67" fmla="*/ 67 h 276"/>
                <a:gd name="T68" fmla="*/ 51 w 441"/>
                <a:gd name="T69" fmla="*/ 67 h 276"/>
                <a:gd name="T70" fmla="*/ 45 w 441"/>
                <a:gd name="T71" fmla="*/ 62 h 276"/>
                <a:gd name="T72" fmla="*/ 40 w 441"/>
                <a:gd name="T73" fmla="*/ 56 h 276"/>
                <a:gd name="T74" fmla="*/ 35 w 441"/>
                <a:gd name="T75" fmla="*/ 49 h 276"/>
                <a:gd name="T76" fmla="*/ 30 w 441"/>
                <a:gd name="T77" fmla="*/ 41 h 276"/>
                <a:gd name="T78" fmla="*/ 27 w 441"/>
                <a:gd name="T79" fmla="*/ 33 h 276"/>
                <a:gd name="T80" fmla="*/ 25 w 441"/>
                <a:gd name="T81" fmla="*/ 22 h 276"/>
                <a:gd name="T82" fmla="*/ 23 w 441"/>
                <a:gd name="T83" fmla="*/ 11 h 276"/>
                <a:gd name="T84" fmla="*/ 23 w 441"/>
                <a:gd name="T85" fmla="*/ 0 h 276"/>
                <a:gd name="T86" fmla="*/ 0 w 441"/>
                <a:gd name="T87" fmla="*/ 0 h 2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1"/>
                <a:gd name="T133" fmla="*/ 0 h 276"/>
                <a:gd name="T134" fmla="*/ 441 w 441"/>
                <a:gd name="T135" fmla="*/ 276 h 2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1" h="276">
                  <a:moveTo>
                    <a:pt x="0" y="0"/>
                  </a:moveTo>
                  <a:lnTo>
                    <a:pt x="4" y="56"/>
                  </a:lnTo>
                  <a:lnTo>
                    <a:pt x="11" y="108"/>
                  </a:lnTo>
                  <a:lnTo>
                    <a:pt x="27" y="156"/>
                  </a:lnTo>
                  <a:lnTo>
                    <a:pt x="46" y="196"/>
                  </a:lnTo>
                  <a:lnTo>
                    <a:pt x="56" y="213"/>
                  </a:lnTo>
                  <a:lnTo>
                    <a:pt x="70" y="230"/>
                  </a:lnTo>
                  <a:lnTo>
                    <a:pt x="82" y="244"/>
                  </a:lnTo>
                  <a:lnTo>
                    <a:pt x="95" y="255"/>
                  </a:lnTo>
                  <a:lnTo>
                    <a:pt x="111" y="265"/>
                  </a:lnTo>
                  <a:lnTo>
                    <a:pt x="126" y="271"/>
                  </a:lnTo>
                  <a:lnTo>
                    <a:pt x="142" y="275"/>
                  </a:lnTo>
                  <a:lnTo>
                    <a:pt x="157" y="276"/>
                  </a:lnTo>
                  <a:lnTo>
                    <a:pt x="247" y="276"/>
                  </a:lnTo>
                  <a:lnTo>
                    <a:pt x="272" y="273"/>
                  </a:lnTo>
                  <a:lnTo>
                    <a:pt x="296" y="263"/>
                  </a:lnTo>
                  <a:lnTo>
                    <a:pt x="319" y="248"/>
                  </a:lnTo>
                  <a:lnTo>
                    <a:pt x="338" y="227"/>
                  </a:lnTo>
                  <a:lnTo>
                    <a:pt x="358" y="200"/>
                  </a:lnTo>
                  <a:lnTo>
                    <a:pt x="373" y="169"/>
                  </a:lnTo>
                  <a:lnTo>
                    <a:pt x="387" y="133"/>
                  </a:lnTo>
                  <a:lnTo>
                    <a:pt x="397" y="92"/>
                  </a:lnTo>
                  <a:lnTo>
                    <a:pt x="441" y="92"/>
                  </a:lnTo>
                  <a:lnTo>
                    <a:pt x="360" y="0"/>
                  </a:lnTo>
                  <a:lnTo>
                    <a:pt x="260" y="92"/>
                  </a:lnTo>
                  <a:lnTo>
                    <a:pt x="305" y="92"/>
                  </a:lnTo>
                  <a:lnTo>
                    <a:pt x="297" y="123"/>
                  </a:lnTo>
                  <a:lnTo>
                    <a:pt x="290" y="150"/>
                  </a:lnTo>
                  <a:lnTo>
                    <a:pt x="278" y="177"/>
                  </a:lnTo>
                  <a:lnTo>
                    <a:pt x="266" y="200"/>
                  </a:lnTo>
                  <a:lnTo>
                    <a:pt x="253" y="221"/>
                  </a:lnTo>
                  <a:lnTo>
                    <a:pt x="237" y="240"/>
                  </a:lnTo>
                  <a:lnTo>
                    <a:pt x="220" y="253"/>
                  </a:lnTo>
                  <a:lnTo>
                    <a:pt x="202" y="265"/>
                  </a:lnTo>
                  <a:lnTo>
                    <a:pt x="179" y="250"/>
                  </a:lnTo>
                  <a:lnTo>
                    <a:pt x="157" y="227"/>
                  </a:lnTo>
                  <a:lnTo>
                    <a:pt x="138" y="198"/>
                  </a:lnTo>
                  <a:lnTo>
                    <a:pt x="120" y="165"/>
                  </a:lnTo>
                  <a:lnTo>
                    <a:pt x="107" y="129"/>
                  </a:lnTo>
                  <a:lnTo>
                    <a:pt x="97" y="88"/>
                  </a:lnTo>
                  <a:lnTo>
                    <a:pt x="91" y="46"/>
                  </a:lnTo>
                  <a:lnTo>
                    <a:pt x="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1" name="Freeform 471"/>
            <p:cNvSpPr>
              <a:spLocks/>
            </p:cNvSpPr>
            <p:nvPr/>
          </p:nvSpPr>
          <p:spPr bwMode="auto">
            <a:xfrm>
              <a:off x="1961" y="3177"/>
              <a:ext cx="124" cy="138"/>
            </a:xfrm>
            <a:custGeom>
              <a:avLst/>
              <a:gdLst>
                <a:gd name="T0" fmla="*/ 0 w 247"/>
                <a:gd name="T1" fmla="*/ 0 h 276"/>
                <a:gd name="T2" fmla="*/ 1 w 247"/>
                <a:gd name="T3" fmla="*/ 14 h 276"/>
                <a:gd name="T4" fmla="*/ 3 w 247"/>
                <a:gd name="T5" fmla="*/ 27 h 276"/>
                <a:gd name="T6" fmla="*/ 7 w 247"/>
                <a:gd name="T7" fmla="*/ 39 h 276"/>
                <a:gd name="T8" fmla="*/ 12 w 247"/>
                <a:gd name="T9" fmla="*/ 49 h 276"/>
                <a:gd name="T10" fmla="*/ 14 w 247"/>
                <a:gd name="T11" fmla="*/ 53 h 276"/>
                <a:gd name="T12" fmla="*/ 18 w 247"/>
                <a:gd name="T13" fmla="*/ 57 h 276"/>
                <a:gd name="T14" fmla="*/ 21 w 247"/>
                <a:gd name="T15" fmla="*/ 61 h 276"/>
                <a:gd name="T16" fmla="*/ 24 w 247"/>
                <a:gd name="T17" fmla="*/ 63 h 276"/>
                <a:gd name="T18" fmla="*/ 28 w 247"/>
                <a:gd name="T19" fmla="*/ 67 h 276"/>
                <a:gd name="T20" fmla="*/ 32 w 247"/>
                <a:gd name="T21" fmla="*/ 68 h 276"/>
                <a:gd name="T22" fmla="*/ 36 w 247"/>
                <a:gd name="T23" fmla="*/ 69 h 276"/>
                <a:gd name="T24" fmla="*/ 40 w 247"/>
                <a:gd name="T25" fmla="*/ 69 h 276"/>
                <a:gd name="T26" fmla="*/ 62 w 247"/>
                <a:gd name="T27" fmla="*/ 69 h 276"/>
                <a:gd name="T28" fmla="*/ 58 w 247"/>
                <a:gd name="T29" fmla="*/ 69 h 276"/>
                <a:gd name="T30" fmla="*/ 54 w 247"/>
                <a:gd name="T31" fmla="*/ 68 h 276"/>
                <a:gd name="T32" fmla="*/ 50 w 247"/>
                <a:gd name="T33" fmla="*/ 67 h 276"/>
                <a:gd name="T34" fmla="*/ 47 w 247"/>
                <a:gd name="T35" fmla="*/ 63 h 276"/>
                <a:gd name="T36" fmla="*/ 44 w 247"/>
                <a:gd name="T37" fmla="*/ 61 h 276"/>
                <a:gd name="T38" fmla="*/ 40 w 247"/>
                <a:gd name="T39" fmla="*/ 57 h 276"/>
                <a:gd name="T40" fmla="*/ 37 w 247"/>
                <a:gd name="T41" fmla="*/ 53 h 276"/>
                <a:gd name="T42" fmla="*/ 34 w 247"/>
                <a:gd name="T43" fmla="*/ 49 h 276"/>
                <a:gd name="T44" fmla="*/ 30 w 247"/>
                <a:gd name="T45" fmla="*/ 39 h 276"/>
                <a:gd name="T46" fmla="*/ 26 w 247"/>
                <a:gd name="T47" fmla="*/ 27 h 276"/>
                <a:gd name="T48" fmla="*/ 24 w 247"/>
                <a:gd name="T49" fmla="*/ 14 h 276"/>
                <a:gd name="T50" fmla="*/ 23 w 247"/>
                <a:gd name="T51" fmla="*/ 0 h 276"/>
                <a:gd name="T52" fmla="*/ 0 w 247"/>
                <a:gd name="T53" fmla="*/ 0 h 2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7"/>
                <a:gd name="T82" fmla="*/ 0 h 276"/>
                <a:gd name="T83" fmla="*/ 247 w 247"/>
                <a:gd name="T84" fmla="*/ 276 h 2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7" h="276">
                  <a:moveTo>
                    <a:pt x="0" y="0"/>
                  </a:moveTo>
                  <a:lnTo>
                    <a:pt x="4" y="56"/>
                  </a:lnTo>
                  <a:lnTo>
                    <a:pt x="11" y="108"/>
                  </a:lnTo>
                  <a:lnTo>
                    <a:pt x="27" y="156"/>
                  </a:lnTo>
                  <a:lnTo>
                    <a:pt x="46" y="196"/>
                  </a:lnTo>
                  <a:lnTo>
                    <a:pt x="56" y="213"/>
                  </a:lnTo>
                  <a:lnTo>
                    <a:pt x="70" y="230"/>
                  </a:lnTo>
                  <a:lnTo>
                    <a:pt x="82" y="244"/>
                  </a:lnTo>
                  <a:lnTo>
                    <a:pt x="95" y="255"/>
                  </a:lnTo>
                  <a:lnTo>
                    <a:pt x="111" y="265"/>
                  </a:lnTo>
                  <a:lnTo>
                    <a:pt x="126" y="271"/>
                  </a:lnTo>
                  <a:lnTo>
                    <a:pt x="142" y="275"/>
                  </a:lnTo>
                  <a:lnTo>
                    <a:pt x="157" y="276"/>
                  </a:lnTo>
                  <a:lnTo>
                    <a:pt x="247" y="276"/>
                  </a:lnTo>
                  <a:lnTo>
                    <a:pt x="231" y="275"/>
                  </a:lnTo>
                  <a:lnTo>
                    <a:pt x="216" y="271"/>
                  </a:lnTo>
                  <a:lnTo>
                    <a:pt x="200" y="265"/>
                  </a:lnTo>
                  <a:lnTo>
                    <a:pt x="187" y="255"/>
                  </a:lnTo>
                  <a:lnTo>
                    <a:pt x="173" y="244"/>
                  </a:lnTo>
                  <a:lnTo>
                    <a:pt x="159" y="230"/>
                  </a:lnTo>
                  <a:lnTo>
                    <a:pt x="148" y="213"/>
                  </a:lnTo>
                  <a:lnTo>
                    <a:pt x="136" y="196"/>
                  </a:lnTo>
                  <a:lnTo>
                    <a:pt x="117" y="156"/>
                  </a:lnTo>
                  <a:lnTo>
                    <a:pt x="103" y="108"/>
                  </a:lnTo>
                  <a:lnTo>
                    <a:pt x="93" y="56"/>
                  </a:lnTo>
                  <a:lnTo>
                    <a:pt x="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2" name="Freeform 472"/>
            <p:cNvSpPr>
              <a:spLocks/>
            </p:cNvSpPr>
            <p:nvPr/>
          </p:nvSpPr>
          <p:spPr bwMode="auto">
            <a:xfrm>
              <a:off x="1961" y="3177"/>
              <a:ext cx="221" cy="138"/>
            </a:xfrm>
            <a:custGeom>
              <a:avLst/>
              <a:gdLst>
                <a:gd name="T0" fmla="*/ 0 w 441"/>
                <a:gd name="T1" fmla="*/ 0 h 276"/>
                <a:gd name="T2" fmla="*/ 1 w 441"/>
                <a:gd name="T3" fmla="*/ 14 h 276"/>
                <a:gd name="T4" fmla="*/ 3 w 441"/>
                <a:gd name="T5" fmla="*/ 27 h 276"/>
                <a:gd name="T6" fmla="*/ 7 w 441"/>
                <a:gd name="T7" fmla="*/ 39 h 276"/>
                <a:gd name="T8" fmla="*/ 12 w 441"/>
                <a:gd name="T9" fmla="*/ 49 h 276"/>
                <a:gd name="T10" fmla="*/ 14 w 441"/>
                <a:gd name="T11" fmla="*/ 53 h 276"/>
                <a:gd name="T12" fmla="*/ 18 w 441"/>
                <a:gd name="T13" fmla="*/ 57 h 276"/>
                <a:gd name="T14" fmla="*/ 21 w 441"/>
                <a:gd name="T15" fmla="*/ 61 h 276"/>
                <a:gd name="T16" fmla="*/ 24 w 441"/>
                <a:gd name="T17" fmla="*/ 63 h 276"/>
                <a:gd name="T18" fmla="*/ 28 w 441"/>
                <a:gd name="T19" fmla="*/ 67 h 276"/>
                <a:gd name="T20" fmla="*/ 32 w 441"/>
                <a:gd name="T21" fmla="*/ 68 h 276"/>
                <a:gd name="T22" fmla="*/ 36 w 441"/>
                <a:gd name="T23" fmla="*/ 69 h 276"/>
                <a:gd name="T24" fmla="*/ 40 w 441"/>
                <a:gd name="T25" fmla="*/ 69 h 276"/>
                <a:gd name="T26" fmla="*/ 62 w 441"/>
                <a:gd name="T27" fmla="*/ 69 h 276"/>
                <a:gd name="T28" fmla="*/ 68 w 441"/>
                <a:gd name="T29" fmla="*/ 69 h 276"/>
                <a:gd name="T30" fmla="*/ 74 w 441"/>
                <a:gd name="T31" fmla="*/ 66 h 276"/>
                <a:gd name="T32" fmla="*/ 80 w 441"/>
                <a:gd name="T33" fmla="*/ 62 h 276"/>
                <a:gd name="T34" fmla="*/ 85 w 441"/>
                <a:gd name="T35" fmla="*/ 56 h 276"/>
                <a:gd name="T36" fmla="*/ 90 w 441"/>
                <a:gd name="T37" fmla="*/ 50 h 276"/>
                <a:gd name="T38" fmla="*/ 94 w 441"/>
                <a:gd name="T39" fmla="*/ 42 h 276"/>
                <a:gd name="T40" fmla="*/ 97 w 441"/>
                <a:gd name="T41" fmla="*/ 34 h 276"/>
                <a:gd name="T42" fmla="*/ 100 w 441"/>
                <a:gd name="T43" fmla="*/ 23 h 276"/>
                <a:gd name="T44" fmla="*/ 111 w 441"/>
                <a:gd name="T45" fmla="*/ 23 h 276"/>
                <a:gd name="T46" fmla="*/ 90 w 441"/>
                <a:gd name="T47" fmla="*/ 0 h 276"/>
                <a:gd name="T48" fmla="*/ 65 w 441"/>
                <a:gd name="T49" fmla="*/ 23 h 276"/>
                <a:gd name="T50" fmla="*/ 77 w 441"/>
                <a:gd name="T51" fmla="*/ 23 h 276"/>
                <a:gd name="T52" fmla="*/ 75 w 441"/>
                <a:gd name="T53" fmla="*/ 30 h 276"/>
                <a:gd name="T54" fmla="*/ 73 w 441"/>
                <a:gd name="T55" fmla="*/ 37 h 276"/>
                <a:gd name="T56" fmla="*/ 70 w 441"/>
                <a:gd name="T57" fmla="*/ 44 h 276"/>
                <a:gd name="T58" fmla="*/ 67 w 441"/>
                <a:gd name="T59" fmla="*/ 50 h 276"/>
                <a:gd name="T60" fmla="*/ 64 w 441"/>
                <a:gd name="T61" fmla="*/ 55 h 276"/>
                <a:gd name="T62" fmla="*/ 60 w 441"/>
                <a:gd name="T63" fmla="*/ 60 h 276"/>
                <a:gd name="T64" fmla="*/ 55 w 441"/>
                <a:gd name="T65" fmla="*/ 63 h 276"/>
                <a:gd name="T66" fmla="*/ 51 w 441"/>
                <a:gd name="T67" fmla="*/ 67 h 276"/>
                <a:gd name="T68" fmla="*/ 51 w 441"/>
                <a:gd name="T69" fmla="*/ 67 h 276"/>
                <a:gd name="T70" fmla="*/ 45 w 441"/>
                <a:gd name="T71" fmla="*/ 62 h 276"/>
                <a:gd name="T72" fmla="*/ 40 w 441"/>
                <a:gd name="T73" fmla="*/ 56 h 276"/>
                <a:gd name="T74" fmla="*/ 35 w 441"/>
                <a:gd name="T75" fmla="*/ 49 h 276"/>
                <a:gd name="T76" fmla="*/ 30 w 441"/>
                <a:gd name="T77" fmla="*/ 41 h 276"/>
                <a:gd name="T78" fmla="*/ 27 w 441"/>
                <a:gd name="T79" fmla="*/ 33 h 276"/>
                <a:gd name="T80" fmla="*/ 25 w 441"/>
                <a:gd name="T81" fmla="*/ 22 h 276"/>
                <a:gd name="T82" fmla="*/ 23 w 441"/>
                <a:gd name="T83" fmla="*/ 11 h 276"/>
                <a:gd name="T84" fmla="*/ 23 w 441"/>
                <a:gd name="T85" fmla="*/ 0 h 276"/>
                <a:gd name="T86" fmla="*/ 0 w 441"/>
                <a:gd name="T87" fmla="*/ 0 h 2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1"/>
                <a:gd name="T133" fmla="*/ 0 h 276"/>
                <a:gd name="T134" fmla="*/ 441 w 441"/>
                <a:gd name="T135" fmla="*/ 276 h 2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1" h="276">
                  <a:moveTo>
                    <a:pt x="0" y="0"/>
                  </a:moveTo>
                  <a:lnTo>
                    <a:pt x="4" y="56"/>
                  </a:lnTo>
                  <a:lnTo>
                    <a:pt x="11" y="108"/>
                  </a:lnTo>
                  <a:lnTo>
                    <a:pt x="27" y="156"/>
                  </a:lnTo>
                  <a:lnTo>
                    <a:pt x="46" y="196"/>
                  </a:lnTo>
                  <a:lnTo>
                    <a:pt x="56" y="213"/>
                  </a:lnTo>
                  <a:lnTo>
                    <a:pt x="70" y="230"/>
                  </a:lnTo>
                  <a:lnTo>
                    <a:pt x="82" y="244"/>
                  </a:lnTo>
                  <a:lnTo>
                    <a:pt x="95" y="255"/>
                  </a:lnTo>
                  <a:lnTo>
                    <a:pt x="111" y="265"/>
                  </a:lnTo>
                  <a:lnTo>
                    <a:pt x="126" y="271"/>
                  </a:lnTo>
                  <a:lnTo>
                    <a:pt x="142" y="275"/>
                  </a:lnTo>
                  <a:lnTo>
                    <a:pt x="157" y="276"/>
                  </a:lnTo>
                  <a:lnTo>
                    <a:pt x="247" y="276"/>
                  </a:lnTo>
                  <a:lnTo>
                    <a:pt x="272" y="273"/>
                  </a:lnTo>
                  <a:lnTo>
                    <a:pt x="296" y="263"/>
                  </a:lnTo>
                  <a:lnTo>
                    <a:pt x="319" y="248"/>
                  </a:lnTo>
                  <a:lnTo>
                    <a:pt x="338" y="227"/>
                  </a:lnTo>
                  <a:lnTo>
                    <a:pt x="358" y="200"/>
                  </a:lnTo>
                  <a:lnTo>
                    <a:pt x="373" y="169"/>
                  </a:lnTo>
                  <a:lnTo>
                    <a:pt x="387" y="133"/>
                  </a:lnTo>
                  <a:lnTo>
                    <a:pt x="397" y="92"/>
                  </a:lnTo>
                  <a:lnTo>
                    <a:pt x="441" y="92"/>
                  </a:lnTo>
                  <a:lnTo>
                    <a:pt x="360" y="0"/>
                  </a:lnTo>
                  <a:lnTo>
                    <a:pt x="260" y="92"/>
                  </a:lnTo>
                  <a:lnTo>
                    <a:pt x="305" y="92"/>
                  </a:lnTo>
                  <a:lnTo>
                    <a:pt x="297" y="123"/>
                  </a:lnTo>
                  <a:lnTo>
                    <a:pt x="290" y="150"/>
                  </a:lnTo>
                  <a:lnTo>
                    <a:pt x="278" y="177"/>
                  </a:lnTo>
                  <a:lnTo>
                    <a:pt x="266" y="200"/>
                  </a:lnTo>
                  <a:lnTo>
                    <a:pt x="253" y="221"/>
                  </a:lnTo>
                  <a:lnTo>
                    <a:pt x="237" y="240"/>
                  </a:lnTo>
                  <a:lnTo>
                    <a:pt x="220" y="253"/>
                  </a:lnTo>
                  <a:lnTo>
                    <a:pt x="202" y="265"/>
                  </a:lnTo>
                  <a:lnTo>
                    <a:pt x="179" y="250"/>
                  </a:lnTo>
                  <a:lnTo>
                    <a:pt x="157" y="227"/>
                  </a:lnTo>
                  <a:lnTo>
                    <a:pt x="138" y="198"/>
                  </a:lnTo>
                  <a:lnTo>
                    <a:pt x="120" y="165"/>
                  </a:lnTo>
                  <a:lnTo>
                    <a:pt x="107" y="129"/>
                  </a:lnTo>
                  <a:lnTo>
                    <a:pt x="97" y="88"/>
                  </a:lnTo>
                  <a:lnTo>
                    <a:pt x="91" y="46"/>
                  </a:lnTo>
                  <a:lnTo>
                    <a:pt x="8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3" name="Freeform 473"/>
            <p:cNvSpPr>
              <a:spLocks/>
            </p:cNvSpPr>
            <p:nvPr/>
          </p:nvSpPr>
          <p:spPr bwMode="auto">
            <a:xfrm>
              <a:off x="2063" y="3309"/>
              <a:ext cx="22" cy="6"/>
            </a:xfrm>
            <a:custGeom>
              <a:avLst/>
              <a:gdLst>
                <a:gd name="T0" fmla="*/ 11 w 45"/>
                <a:gd name="T1" fmla="*/ 3 h 11"/>
                <a:gd name="T2" fmla="*/ 5 w 45"/>
                <a:gd name="T3" fmla="*/ 3 h 11"/>
                <a:gd name="T4" fmla="*/ 0 w 45"/>
                <a:gd name="T5" fmla="*/ 0 h 11"/>
                <a:gd name="T6" fmla="*/ 0 60000 65536"/>
                <a:gd name="T7" fmla="*/ 0 60000 65536"/>
                <a:gd name="T8" fmla="*/ 0 60000 65536"/>
                <a:gd name="T9" fmla="*/ 0 w 45"/>
                <a:gd name="T10" fmla="*/ 0 h 11"/>
                <a:gd name="T11" fmla="*/ 45 w 45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11">
                  <a:moveTo>
                    <a:pt x="45" y="11"/>
                  </a:moveTo>
                  <a:lnTo>
                    <a:pt x="23" y="1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38057" name="Text Box 475"/>
          <p:cNvSpPr txBox="1">
            <a:spLocks noChangeArrowheads="1"/>
          </p:cNvSpPr>
          <p:nvPr/>
        </p:nvSpPr>
        <p:spPr bwMode="auto">
          <a:xfrm>
            <a:off x="2432051" y="3676650"/>
            <a:ext cx="3732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/>
              <a:t>L’ossidazione non avviene in modo diretto:</a:t>
            </a:r>
          </a:p>
        </p:txBody>
      </p:sp>
      <p:sp>
        <p:nvSpPr>
          <p:cNvPr id="38058" name="Rectangle 476"/>
          <p:cNvSpPr>
            <a:spLocks noChangeArrowheads="1"/>
          </p:cNvSpPr>
          <p:nvPr/>
        </p:nvSpPr>
        <p:spPr bwMode="auto">
          <a:xfrm>
            <a:off x="5780088" y="5997575"/>
            <a:ext cx="302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/>
              <a:t>fosforilazione a livello di substrato</a:t>
            </a:r>
          </a:p>
        </p:txBody>
      </p:sp>
      <p:sp>
        <p:nvSpPr>
          <p:cNvPr id="38059" name="Line 477"/>
          <p:cNvSpPr>
            <a:spLocks noChangeShapeType="1"/>
          </p:cNvSpPr>
          <p:nvPr/>
        </p:nvSpPr>
        <p:spPr bwMode="auto">
          <a:xfrm flipV="1">
            <a:off x="7305675" y="5357814"/>
            <a:ext cx="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69" name="Rectangle 453"/>
          <p:cNvSpPr>
            <a:spLocks noChangeArrowheads="1"/>
          </p:cNvSpPr>
          <p:nvPr/>
        </p:nvSpPr>
        <p:spPr bwMode="auto">
          <a:xfrm>
            <a:off x="5343526" y="5403851"/>
            <a:ext cx="11795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</a:rPr>
              <a:t>1,3 </a:t>
            </a:r>
            <a:r>
              <a:rPr lang="it-IT" sz="1100" dirty="0" err="1">
                <a:solidFill>
                  <a:srgbClr val="000000"/>
                </a:solidFill>
              </a:rPr>
              <a:t>bisfosfoglicerato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endParaRPr lang="it-IT" dirty="0"/>
          </a:p>
        </p:txBody>
      </p:sp>
      <p:sp>
        <p:nvSpPr>
          <p:cNvPr id="270" name="Rectangle 230"/>
          <p:cNvSpPr>
            <a:spLocks noChangeArrowheads="1"/>
          </p:cNvSpPr>
          <p:nvPr/>
        </p:nvSpPr>
        <p:spPr bwMode="auto">
          <a:xfrm>
            <a:off x="8016875" y="5441951"/>
            <a:ext cx="90088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</a:rPr>
              <a:t>3-fosfoglicerato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286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3600" dirty="0"/>
              <a:t>I gradienti ionici sono una forma di energia cellulare </a:t>
            </a:r>
          </a:p>
        </p:txBody>
      </p:sp>
      <p:pic>
        <p:nvPicPr>
          <p:cNvPr id="37891" name="Picture 4" descr="f15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9" y="1239839"/>
            <a:ext cx="5684837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108200" y="206692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889126" y="2314576"/>
            <a:ext cx="3559175" cy="266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  <a:spcAft>
                <a:spcPct val="15000"/>
              </a:spcAft>
              <a:defRPr/>
            </a:pPr>
            <a:r>
              <a:rPr lang="it-IT" dirty="0"/>
              <a:t>il </a:t>
            </a:r>
            <a:r>
              <a:rPr lang="it-IT" dirty="0">
                <a:solidFill>
                  <a:srgbClr val="000099"/>
                </a:solidFill>
              </a:rPr>
              <a:t>90% dell’ATP </a:t>
            </a:r>
            <a:r>
              <a:rPr lang="it-IT" dirty="0"/>
              <a:t>cellulare viene prodotto attraverso l’influsso di protoni (</a:t>
            </a:r>
            <a:r>
              <a:rPr lang="it-IT" dirty="0" err="1"/>
              <a:t>H+</a:t>
            </a:r>
            <a:r>
              <a:rPr lang="it-IT" dirty="0"/>
              <a:t>) secondo gradiente elettrochimico (</a:t>
            </a:r>
            <a:r>
              <a:rPr lang="it-IT" dirty="0">
                <a:solidFill>
                  <a:srgbClr val="000099"/>
                </a:solidFill>
              </a:rPr>
              <a:t>fosforilazione ossidativa e </a:t>
            </a:r>
            <a:r>
              <a:rPr lang="it-IT" dirty="0" err="1">
                <a:solidFill>
                  <a:srgbClr val="000099"/>
                </a:solidFill>
              </a:rPr>
              <a:t>fotofosforilazione</a:t>
            </a:r>
            <a:r>
              <a:rPr lang="it-IT" dirty="0">
                <a:solidFill>
                  <a:schemeClr val="tx2"/>
                </a:solidFill>
              </a:rPr>
              <a:t>). </a:t>
            </a:r>
          </a:p>
          <a:p>
            <a:pPr algn="just">
              <a:spcBef>
                <a:spcPct val="15000"/>
              </a:spcBef>
              <a:spcAft>
                <a:spcPct val="15000"/>
              </a:spcAft>
              <a:defRPr/>
            </a:pPr>
            <a:r>
              <a:rPr lang="it-IT" dirty="0"/>
              <a:t>Il potenziale elettrochimico dei gradienti ionici (</a:t>
            </a:r>
            <a:r>
              <a:rPr lang="it-IT" dirty="0" err="1"/>
              <a:t>H+</a:t>
            </a:r>
            <a:r>
              <a:rPr lang="it-IT" dirty="0"/>
              <a:t>) viene prodotto dall’ossidazione delle sostanze combustibili o per fotosintesi. </a:t>
            </a:r>
            <a:endParaRPr lang="it-IT" dirty="0">
              <a:solidFill>
                <a:srgbClr val="00009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62151" y="5529601"/>
            <a:ext cx="6276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Gill Sans MT"/>
              </a:rPr>
              <a:t>Questo</a:t>
            </a:r>
            <a:r>
              <a:rPr lang="it-IT" dirty="0">
                <a:solidFill>
                  <a:srgbClr val="464653"/>
                </a:solidFill>
                <a:latin typeface="Gill Sans MT"/>
              </a:rPr>
              <a:t> </a:t>
            </a:r>
            <a:r>
              <a:rPr lang="it-IT" dirty="0">
                <a:solidFill>
                  <a:prstClr val="black"/>
                </a:solidFill>
                <a:latin typeface="Gill Sans MT"/>
              </a:rPr>
              <a:t>processo universale  che si svolge nei batteri, cloroplasti e mitocondri è detto </a:t>
            </a:r>
            <a:r>
              <a:rPr lang="it-IT" dirty="0">
                <a:solidFill>
                  <a:srgbClr val="000099"/>
                </a:solidFill>
                <a:latin typeface="Gill Sans MT"/>
              </a:rPr>
              <a:t>processo </a:t>
            </a:r>
            <a:r>
              <a:rPr lang="it-IT" dirty="0" err="1">
                <a:solidFill>
                  <a:srgbClr val="000099"/>
                </a:solidFill>
                <a:latin typeface="Gill Sans MT"/>
              </a:rPr>
              <a:t>chemiosmotico</a:t>
            </a:r>
            <a:r>
              <a:rPr lang="it-IT" dirty="0">
                <a:solidFill>
                  <a:srgbClr val="000099"/>
                </a:solidFill>
                <a:latin typeface="Gill Sans MT"/>
              </a:rPr>
              <a:t>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578225" y="317471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99"/>
                </a:solidFill>
              </a:rPr>
              <a:t>fosforilazione ossidativa 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4" y="331789"/>
            <a:ext cx="7756525" cy="835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dirty="0"/>
              <a:t>L’ATP è il trasportatore universale  di energia in tutti i sistemi biologici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73263" y="1387476"/>
            <a:ext cx="3579812" cy="2613025"/>
          </a:xfrm>
        </p:spPr>
        <p:txBody>
          <a:bodyPr/>
          <a:lstStyle/>
          <a:p>
            <a:pPr marL="0" indent="0" algn="just">
              <a:lnSpc>
                <a:spcPct val="95000"/>
              </a:lnSpc>
              <a:spcAft>
                <a:spcPct val="10000"/>
              </a:spcAft>
              <a:buNone/>
            </a:pPr>
            <a:r>
              <a:rPr lang="it-IT" sz="1800" dirty="0">
                <a:sym typeface="Symbol" pitchFamily="18" charset="2"/>
              </a:rPr>
              <a:t></a:t>
            </a:r>
            <a:r>
              <a:rPr lang="it-IT" sz="1800" dirty="0"/>
              <a:t>G di idrolisi dei legami </a:t>
            </a:r>
            <a:r>
              <a:rPr lang="it-IT" sz="1800" dirty="0" err="1"/>
              <a:t>fosfoanidridici</a:t>
            </a:r>
            <a:r>
              <a:rPr lang="it-IT" sz="1800" dirty="0"/>
              <a:t> ha una valore molto negativo, fa si che il trasferimento dei gruppi P sia favorito energeticamente </a:t>
            </a:r>
            <a:r>
              <a:rPr lang="it-IT" sz="1800" dirty="0">
                <a:solidFill>
                  <a:srgbClr val="000066"/>
                </a:solidFill>
              </a:rPr>
              <a:t>(</a:t>
            </a:r>
            <a:r>
              <a:rPr lang="it-IT" sz="1800" dirty="0"/>
              <a:t>elevato </a:t>
            </a:r>
            <a:r>
              <a:rPr lang="it-IT" sz="1800" dirty="0">
                <a:solidFill>
                  <a:srgbClr val="000099"/>
                </a:solidFill>
              </a:rPr>
              <a:t>potenziale di trasferimento</a:t>
            </a:r>
            <a:r>
              <a:rPr lang="it-IT" sz="1800" dirty="0">
                <a:solidFill>
                  <a:srgbClr val="000066"/>
                </a:solidFill>
              </a:rPr>
              <a:t>).</a:t>
            </a:r>
            <a:r>
              <a:rPr lang="it-IT" sz="1800" dirty="0">
                <a:solidFill>
                  <a:srgbClr val="000099"/>
                </a:solidFill>
              </a:rPr>
              <a:t> </a:t>
            </a:r>
          </a:p>
        </p:txBody>
      </p:sp>
      <p:grpSp>
        <p:nvGrpSpPr>
          <p:cNvPr id="29700" name="Group 97"/>
          <p:cNvGrpSpPr>
            <a:grpSpLocks/>
          </p:cNvGrpSpPr>
          <p:nvPr/>
        </p:nvGrpSpPr>
        <p:grpSpPr bwMode="auto">
          <a:xfrm>
            <a:off x="3046414" y="4164013"/>
            <a:ext cx="5834063" cy="838200"/>
            <a:chOff x="473" y="3363"/>
            <a:chExt cx="3675" cy="528"/>
          </a:xfrm>
        </p:grpSpPr>
        <p:sp>
          <p:nvSpPr>
            <p:cNvPr id="82018" name="Text Box 98"/>
            <p:cNvSpPr txBox="1">
              <a:spLocks noChangeArrowheads="1"/>
            </p:cNvSpPr>
            <p:nvPr/>
          </p:nvSpPr>
          <p:spPr bwMode="auto">
            <a:xfrm>
              <a:off x="528" y="3363"/>
              <a:ext cx="36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cs typeface="Arial" charset="0"/>
                </a:rPr>
                <a:t>ATP + H</a:t>
              </a:r>
              <a:r>
                <a:rPr lang="en-US" sz="2000" baseline="-25000" dirty="0">
                  <a:cs typeface="Arial" charset="0"/>
                </a:rPr>
                <a:t>2</a:t>
              </a:r>
              <a:r>
                <a:rPr lang="en-US" sz="2000" dirty="0">
                  <a:cs typeface="Arial" charset="0"/>
                </a:rPr>
                <a:t>O </a:t>
              </a:r>
              <a:r>
                <a:rPr lang="en-US" sz="2000" dirty="0">
                  <a:cs typeface="Arial" charset="0"/>
                  <a:sym typeface="Wingdings 3" pitchFamily="18" charset="2"/>
                </a:rPr>
                <a:t></a:t>
              </a:r>
              <a:r>
                <a:rPr lang="en-US" sz="2000" dirty="0">
                  <a:cs typeface="Arial" charset="0"/>
                </a:rPr>
                <a:t> ADP + P</a:t>
              </a:r>
              <a:r>
                <a:rPr lang="en-US" sz="2000" baseline="-25000" dirty="0">
                  <a:cs typeface="Arial" charset="0"/>
                </a:rPr>
                <a:t>i</a:t>
              </a:r>
              <a:r>
                <a:rPr lang="en-US" sz="2000" dirty="0">
                  <a:cs typeface="Arial" charset="0"/>
                </a:rPr>
                <a:t>                    </a:t>
              </a:r>
              <a:r>
                <a:rPr lang="en-US" sz="2000" dirty="0">
                  <a:cs typeface="Arial" charset="0"/>
                  <a:sym typeface="Symbol" pitchFamily="18" charset="2"/>
                </a:rPr>
                <a:t>G°’ = -30,5 kJ mol</a:t>
              </a:r>
              <a:r>
                <a:rPr lang="en-US" sz="2000" baseline="30000" dirty="0">
                  <a:cs typeface="Arial" charset="0"/>
                  <a:sym typeface="Symbol" pitchFamily="18" charset="2"/>
                </a:rPr>
                <a:t>-1 </a:t>
              </a:r>
            </a:p>
          </p:txBody>
        </p:sp>
        <p:sp>
          <p:nvSpPr>
            <p:cNvPr id="82019" name="Text Box 99"/>
            <p:cNvSpPr txBox="1">
              <a:spLocks noChangeArrowheads="1"/>
            </p:cNvSpPr>
            <p:nvPr/>
          </p:nvSpPr>
          <p:spPr bwMode="auto">
            <a:xfrm>
              <a:off x="473" y="3639"/>
              <a:ext cx="367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cs typeface="Arial" charset="0"/>
                </a:rPr>
                <a:t> ATP + H</a:t>
              </a:r>
              <a:r>
                <a:rPr lang="en-US" sz="2000" baseline="-25000">
                  <a:cs typeface="Arial" charset="0"/>
                </a:rPr>
                <a:t>2</a:t>
              </a:r>
              <a:r>
                <a:rPr lang="en-US" sz="2000">
                  <a:cs typeface="Arial" charset="0"/>
                </a:rPr>
                <a:t>O </a:t>
              </a:r>
              <a:r>
                <a:rPr lang="en-US" sz="2000">
                  <a:cs typeface="Arial" charset="0"/>
                  <a:sym typeface="Wingdings 3" pitchFamily="18" charset="2"/>
                </a:rPr>
                <a:t></a:t>
              </a:r>
              <a:r>
                <a:rPr lang="en-US" sz="2000">
                  <a:cs typeface="Arial" charset="0"/>
                </a:rPr>
                <a:t> AMP + 2P</a:t>
              </a:r>
              <a:r>
                <a:rPr lang="en-US" sz="2000" baseline="-25000">
                  <a:cs typeface="Arial" charset="0"/>
                </a:rPr>
                <a:t>i</a:t>
              </a:r>
              <a:r>
                <a:rPr lang="en-US" sz="2000">
                  <a:cs typeface="Arial" charset="0"/>
                </a:rPr>
                <a:t>                  </a:t>
              </a:r>
              <a:r>
                <a:rPr lang="en-US" sz="2000">
                  <a:cs typeface="Arial" charset="0"/>
                  <a:sym typeface="Symbol" pitchFamily="18" charset="2"/>
                </a:rPr>
                <a:t>G°’ = -45,6 kJ mol</a:t>
              </a:r>
              <a:r>
                <a:rPr lang="en-US" sz="2000" baseline="30000">
                  <a:cs typeface="Arial" charset="0"/>
                  <a:sym typeface="Symbol" pitchFamily="18" charset="2"/>
                </a:rPr>
                <a:t>-1</a:t>
              </a:r>
            </a:p>
          </p:txBody>
        </p:sp>
      </p:grpSp>
      <p:sp>
        <p:nvSpPr>
          <p:cNvPr id="82129" name="Rectangle 209"/>
          <p:cNvSpPr>
            <a:spLocks noChangeArrowheads="1"/>
          </p:cNvSpPr>
          <p:nvPr/>
        </p:nvSpPr>
        <p:spPr bwMode="auto">
          <a:xfrm>
            <a:off x="2074863" y="5197476"/>
            <a:ext cx="8456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altLang="zh-CN" dirty="0">
                <a:ea typeface="SimSun" pitchFamily="2" charset="-122"/>
              </a:rPr>
              <a:t>Valore delle due idrolisi nelle condizioni intracellulari (tenuto conto delle concentrazioni reali) : 50 </a:t>
            </a:r>
            <a:r>
              <a:rPr lang="it-IT" altLang="zh-CN" dirty="0" err="1">
                <a:ea typeface="SimSun" pitchFamily="2" charset="-122"/>
              </a:rPr>
              <a:t>kJ</a:t>
            </a:r>
            <a:r>
              <a:rPr lang="it-IT" altLang="zh-CN" dirty="0">
                <a:ea typeface="SimSun" pitchFamily="2" charset="-122"/>
              </a:rPr>
              <a:t> mol</a:t>
            </a:r>
            <a:r>
              <a:rPr lang="it-IT" altLang="zh-CN" baseline="30000" dirty="0">
                <a:ea typeface="SimSun" pitchFamily="2" charset="-122"/>
              </a:rPr>
              <a:t>-1. </a:t>
            </a:r>
            <a:endParaRPr lang="it-IT" altLang="zh-CN" dirty="0">
              <a:ea typeface="SimSun" pitchFamily="2" charset="-122"/>
            </a:endParaRPr>
          </a:p>
        </p:txBody>
      </p:sp>
      <p:pic>
        <p:nvPicPr>
          <p:cNvPr id="29702" name="Immagine 1" descr="cap 08.20.png"/>
          <p:cNvPicPr>
            <a:picLocks noChangeAspect="1"/>
          </p:cNvPicPr>
          <p:nvPr/>
        </p:nvPicPr>
        <p:blipFill>
          <a:blip r:embed="rId3" cstate="print"/>
          <a:srcRect b="41211"/>
          <a:stretch>
            <a:fillRect/>
          </a:stretch>
        </p:blipFill>
        <p:spPr bwMode="auto">
          <a:xfrm>
            <a:off x="5748339" y="1557338"/>
            <a:ext cx="44291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CasellaDiTesto 116"/>
          <p:cNvSpPr txBox="1"/>
          <p:nvPr/>
        </p:nvSpPr>
        <p:spPr>
          <a:xfrm>
            <a:off x="2046288" y="5762625"/>
            <a:ext cx="85788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Anche se l’ idrolisi è </a:t>
            </a:r>
            <a:r>
              <a:rPr lang="it-IT" dirty="0" err="1"/>
              <a:t>esoergonica</a:t>
            </a:r>
            <a:r>
              <a:rPr lang="it-IT" dirty="0"/>
              <a:t>, l’ATP è </a:t>
            </a:r>
            <a:r>
              <a:rPr lang="it-IT" dirty="0" err="1"/>
              <a:t>cineticamente</a:t>
            </a:r>
            <a:r>
              <a:rPr lang="it-IT" dirty="0"/>
              <a:t> stabile: la sua idrolisi in assenza di un enzima,  non avviene facilmente.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226" y="2236789"/>
            <a:ext cx="619601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2084389" y="203201"/>
            <a:ext cx="8366125" cy="9493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400" dirty="0"/>
              <a:t>Le basi strutturali dell’elevato potenziale di trasferimento del gruppo fosforico da parte dell’ATP</a:t>
            </a:r>
            <a:r>
              <a:rPr lang="en-US" sz="2400" dirty="0"/>
              <a:t>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124075" y="1303339"/>
            <a:ext cx="8007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30000"/>
              </a:spcBef>
              <a:buClr>
                <a:srgbClr val="0000FF"/>
              </a:buClr>
              <a:buSzPct val="80000"/>
              <a:buFont typeface="Wingdings" pitchFamily="2" charset="2"/>
              <a:buNone/>
            </a:pPr>
            <a:r>
              <a:rPr lang="it-IT">
                <a:latin typeface="Gill Sans MT" pitchFamily="34" charset="0"/>
                <a:cs typeface="Arial" charset="0"/>
              </a:rPr>
              <a:t>La variazione di energia libera che accompagna l’idrolisi dell’ ATP ha diverse ragioni che fanno si che i prodotti hanno un minor contenuto di energia libera rispetto i reagenti. 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836739" y="3533775"/>
            <a:ext cx="819308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just">
              <a:spcBef>
                <a:spcPct val="25000"/>
              </a:spcBef>
              <a:buFontTx/>
              <a:buChar char="•"/>
              <a:defRPr/>
            </a:pPr>
            <a:r>
              <a:rPr lang="it-IT" dirty="0"/>
              <a:t>Il prodotto di idrolisi è stabilizzato da alcune forme di risonanza (sopra). </a:t>
            </a:r>
          </a:p>
          <a:p>
            <a:pPr marL="174625" indent="-174625" algn="just">
              <a:spcBef>
                <a:spcPct val="25000"/>
              </a:spcBef>
              <a:buFontTx/>
              <a:buChar char="•"/>
              <a:defRPr/>
            </a:pPr>
            <a:r>
              <a:rPr lang="it-IT" dirty="0"/>
              <a:t>La repulsione elettrostatica tra gli atomi di O caricati negativamente è inferiore nei prodotti rispetto all’ATP che ha 4 cariche dello stesso segno strettamente associate. </a:t>
            </a:r>
          </a:p>
          <a:p>
            <a:pPr marL="174625" indent="-174625" algn="just">
              <a:spcBef>
                <a:spcPct val="25000"/>
              </a:spcBef>
              <a:buFontTx/>
              <a:buChar char="•"/>
              <a:defRPr/>
            </a:pPr>
            <a:r>
              <a:rPr lang="it-IT" dirty="0"/>
              <a:t>Stabilizzazione per idratazione, maggiore in ADP + Pi che non nella parte </a:t>
            </a:r>
            <a:r>
              <a:rPr lang="it-IT" dirty="0" err="1"/>
              <a:t>fosfoanidridica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4863" y="203200"/>
            <a:ext cx="8229600" cy="102235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it-IT" sz="2400" dirty="0"/>
              <a:t>L’accoppiamento  delle reazioni con la demolizione dell’ATP non avviene per idrolisi ma per trasferimento del gruppo fosforico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00263" y="1317625"/>
            <a:ext cx="4394200" cy="1965666"/>
          </a:xfrm>
          <a:noFill/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it-IT" sz="1800"/>
              <a:t>Il rilascio di energia da parte dell’ATP avviene attraverso la partecipazione covalente alla reazione che deve essere guidata o favorita, catalizzando il trasferimento del gruppo </a:t>
            </a:r>
            <a:r>
              <a:rPr lang="it-IT" altLang="zh-CN" sz="1800">
                <a:ea typeface="SimSun" pitchFamily="2" charset="-122"/>
              </a:rPr>
              <a:t>P</a:t>
            </a:r>
            <a:r>
              <a:rPr lang="it-IT" altLang="zh-CN" sz="1800" baseline="-25000">
                <a:ea typeface="SimSun" pitchFamily="2" charset="-122"/>
              </a:rPr>
              <a:t>i</a:t>
            </a:r>
            <a:r>
              <a:rPr lang="it-IT" altLang="zh-CN" sz="1800">
                <a:ea typeface="SimSun" pitchFamily="2" charset="-122"/>
              </a:rPr>
              <a:t> </a:t>
            </a:r>
            <a:r>
              <a:rPr lang="it-IT" sz="1800"/>
              <a:t>che serve ad attivare la molecola reagente o a modificare la conformazione della proteina </a:t>
            </a:r>
          </a:p>
          <a:p>
            <a:pPr marL="0" indent="0" algn="just">
              <a:buNone/>
            </a:pPr>
            <a:r>
              <a:rPr lang="it-IT" sz="1800"/>
              <a:t>(es fosforilazione, trasporto attivo, etc ) .  </a:t>
            </a:r>
            <a:endParaRPr lang="it-IT" altLang="zh-CN" sz="1800">
              <a:ea typeface="SimSun" pitchFamily="2" charset="-122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301876" y="3937000"/>
            <a:ext cx="38973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dirty="0"/>
              <a:t>Esempio: la conversione di </a:t>
            </a:r>
            <a:r>
              <a:rPr lang="it-IT" dirty="0" err="1"/>
              <a:t>glu</a:t>
            </a:r>
            <a:r>
              <a:rPr lang="it-IT" dirty="0"/>
              <a:t> a </a:t>
            </a:r>
            <a:r>
              <a:rPr lang="it-IT" dirty="0" err="1"/>
              <a:t>gln</a:t>
            </a:r>
            <a:r>
              <a:rPr lang="it-IT" dirty="0"/>
              <a:t>, processo </a:t>
            </a:r>
            <a:r>
              <a:rPr lang="it-IT" dirty="0" err="1"/>
              <a:t>endoergonico</a:t>
            </a:r>
            <a:r>
              <a:rPr lang="it-IT" dirty="0"/>
              <a:t>, avviene con la formazione dell’intermedio </a:t>
            </a:r>
            <a:r>
              <a:rPr lang="it-IT" dirty="0" err="1">
                <a:solidFill>
                  <a:srgbClr val="000099"/>
                </a:solidFill>
              </a:rPr>
              <a:t>glutamil-fosfato</a:t>
            </a:r>
            <a:r>
              <a:rPr lang="it-IT" dirty="0"/>
              <a:t> in grado di reagire poi con il gruppo amminico e formare glutammina.</a:t>
            </a:r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>
            <a:off x="5138738" y="5472113"/>
            <a:ext cx="150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6937375" y="1562100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9829800" y="1644650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99"/>
                </a:solidFill>
              </a:rPr>
              <a:t>B</a:t>
            </a:r>
          </a:p>
        </p:txBody>
      </p:sp>
      <p:pic>
        <p:nvPicPr>
          <p:cNvPr id="31752" name="Immagine 1" descr="cap 13.1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9738" y="1549401"/>
            <a:ext cx="3632200" cy="458311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895476" y="1493839"/>
            <a:ext cx="3743325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altLang="zh-CN" dirty="0">
                <a:ea typeface="SimSun" pitchFamily="2" charset="-122"/>
              </a:rPr>
              <a:t>L’ATP ha un </a:t>
            </a:r>
            <a:r>
              <a:rPr lang="it-IT" altLang="zh-CN" dirty="0">
                <a:solidFill>
                  <a:srgbClr val="000099"/>
                </a:solidFill>
                <a:ea typeface="SimSun" pitchFamily="2" charset="-122"/>
              </a:rPr>
              <a:t>potenziale di trasferimento </a:t>
            </a:r>
            <a:r>
              <a:rPr lang="it-IT" altLang="zh-CN" dirty="0">
                <a:ea typeface="SimSun" pitchFamily="2" charset="-122"/>
              </a:rPr>
              <a:t>del gruppo fosforico intermedio. </a:t>
            </a:r>
          </a:p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dirty="0"/>
              <a:t>Questa caratteristica lo rende un </a:t>
            </a:r>
            <a:r>
              <a:rPr lang="it-IT" dirty="0">
                <a:solidFill>
                  <a:srgbClr val="000099"/>
                </a:solidFill>
              </a:rPr>
              <a:t>trasportatore ideale</a:t>
            </a:r>
            <a:r>
              <a:rPr lang="it-IT" dirty="0"/>
              <a:t>: </a:t>
            </a:r>
            <a:r>
              <a:rPr lang="it-IT" altLang="zh-CN" dirty="0">
                <a:ea typeface="SimSun" pitchFamily="2" charset="-122"/>
              </a:rPr>
              <a:t>l’ATP può donare gruppi P a molecole con potenziale di trasferimento inferiore, mentre quelle </a:t>
            </a:r>
            <a:r>
              <a:rPr lang="it-IT" dirty="0">
                <a:cs typeface="Arial" charset="0"/>
              </a:rPr>
              <a:t>molecole che hanno un potenziale di trasferimento del gruppo P </a:t>
            </a:r>
            <a:r>
              <a:rPr lang="it-IT" dirty="0"/>
              <a:t>superiore (</a:t>
            </a:r>
            <a:r>
              <a:rPr lang="it-IT" dirty="0">
                <a:sym typeface="Wingdings 3" pitchFamily="18" charset="2"/>
              </a:rPr>
              <a:t>G molto negativo) </a:t>
            </a:r>
            <a:r>
              <a:rPr lang="it-IT" dirty="0"/>
              <a:t>sono in grado di trasferirlo all’ADP per rigenerare ATP.</a:t>
            </a:r>
            <a:endParaRPr lang="it-IT" dirty="0">
              <a:cs typeface="Arial" charset="0"/>
            </a:endParaRPr>
          </a:p>
        </p:txBody>
      </p:sp>
      <p:sp>
        <p:nvSpPr>
          <p:cNvPr id="32773" name="Titolo 11"/>
          <p:cNvSpPr>
            <a:spLocks noGrp="1"/>
          </p:cNvSpPr>
          <p:nvPr>
            <p:ph type="title"/>
          </p:nvPr>
        </p:nvSpPr>
        <p:spPr>
          <a:xfrm>
            <a:off x="2082800" y="58738"/>
            <a:ext cx="8339138" cy="990600"/>
          </a:xfrm>
        </p:spPr>
        <p:txBody>
          <a:bodyPr/>
          <a:lstStyle/>
          <a:p>
            <a:pPr algn="ctr" eaLnBrk="1" hangingPunct="1"/>
            <a:r>
              <a:rPr lang="it-IT" sz="2800">
                <a:solidFill>
                  <a:schemeClr val="folHlink"/>
                </a:solidFill>
                <a:cs typeface="Arial" charset="0"/>
              </a:rPr>
              <a:t>Altri composti fosforilati hanno elevati potenziali di trasferimento del gruppo fosforico</a:t>
            </a:r>
            <a:r>
              <a:rPr lang="en-US" sz="280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5991225" y="1093789"/>
            <a:ext cx="4498975" cy="5145087"/>
            <a:chOff x="3817938" y="1093788"/>
            <a:chExt cx="5148262" cy="6142037"/>
          </a:xfrm>
        </p:grpSpPr>
        <p:pic>
          <p:nvPicPr>
            <p:cNvPr id="32771" name="Immagine 1" descr="cap 13.1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7938" y="1093788"/>
              <a:ext cx="5148262" cy="614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 Box 3"/>
            <p:cNvSpPr txBox="1">
              <a:spLocks noChangeArrowheads="1"/>
            </p:cNvSpPr>
            <p:nvPr/>
          </p:nvSpPr>
          <p:spPr bwMode="auto">
            <a:xfrm>
              <a:off x="7275513" y="1504950"/>
              <a:ext cx="1665287" cy="3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>
                  <a:cs typeface="Arial" charset="0"/>
                  <a:sym typeface="Symbol" pitchFamily="18" charset="2"/>
                </a:rPr>
                <a:t>G’= - 61,9 kJ mol</a:t>
              </a:r>
              <a:r>
                <a:rPr lang="en-US" sz="1200" baseline="30000">
                  <a:cs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32774" name="Text Box 5"/>
            <p:cNvSpPr txBox="1">
              <a:spLocks noChangeArrowheads="1"/>
            </p:cNvSpPr>
            <p:nvPr/>
          </p:nvSpPr>
          <p:spPr bwMode="auto">
            <a:xfrm>
              <a:off x="5372100" y="2678113"/>
              <a:ext cx="1669623" cy="3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cs typeface="Arial" charset="0"/>
                  <a:sym typeface="Symbol" pitchFamily="18" charset="2"/>
                </a:rPr>
                <a:t>G’= - 49,3 kJ mol</a:t>
              </a:r>
              <a:r>
                <a:rPr lang="en-US" sz="1200" baseline="30000">
                  <a:cs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32775" name="Text Box 4"/>
            <p:cNvSpPr txBox="1">
              <a:spLocks noChangeArrowheads="1"/>
            </p:cNvSpPr>
            <p:nvPr/>
          </p:nvSpPr>
          <p:spPr bwMode="auto">
            <a:xfrm>
              <a:off x="7221538" y="3976688"/>
              <a:ext cx="1535715" cy="3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cs typeface="Arial" charset="0"/>
                  <a:sym typeface="Symbol" pitchFamily="18" charset="2"/>
                </a:rPr>
                <a:t>G’= - 43 kJ mol</a:t>
              </a:r>
              <a:r>
                <a:rPr lang="en-US" sz="1200" baseline="30000">
                  <a:cs typeface="Arial" charset="0"/>
                  <a:sym typeface="Symbol" pitchFamily="18" charset="2"/>
                </a:rPr>
                <a:t>-1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/>
              <a:t>Altri composti fosforilati con elevata energia di trasferimento di P </a:t>
            </a:r>
          </a:p>
        </p:txBody>
      </p:sp>
      <p:pic>
        <p:nvPicPr>
          <p:cNvPr id="33795" name="Immagine 1" descr="cap 13.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6" y="1296989"/>
            <a:ext cx="5629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Immagine 1" descr="cap 13.0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479801"/>
            <a:ext cx="5335588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677025" y="4505325"/>
            <a:ext cx="32464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Idrolisi dell’1,3 </a:t>
            </a:r>
            <a:r>
              <a:rPr lang="it-IT" dirty="0" err="1"/>
              <a:t>bisfosfoglicerato</a:t>
            </a:r>
            <a:r>
              <a:rPr lang="it-IT" dirty="0"/>
              <a:t>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19275" y="2724150"/>
            <a:ext cx="34813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Idrolisi del </a:t>
            </a:r>
            <a:r>
              <a:rPr lang="it-IT" dirty="0" err="1"/>
              <a:t>fosfoenolpiruvato</a:t>
            </a:r>
            <a:r>
              <a:rPr lang="it-IT" dirty="0"/>
              <a:t> (PEP)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911350" y="1868489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ct val="40000"/>
              </a:spcAft>
            </a:pPr>
            <a:endParaRPr lang="en-US" sz="20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76500" y="228601"/>
            <a:ext cx="741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dirty="0">
                <a:solidFill>
                  <a:schemeClr val="tx2"/>
                </a:solidFill>
                <a:latin typeface="+mj-lt"/>
                <a:ea typeface="Segoe UI Emoji" pitchFamily="34" charset="0"/>
              </a:rPr>
              <a:t>Altri composti con elevato potenziale di trasferimento di gruppo: il coenzima A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Segoe UI Emoji" pitchFamily="34" charset="0"/>
              </a:rPr>
              <a:t>  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5076825" y="3668713"/>
            <a:ext cx="497205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it-IT" sz="1600" dirty="0"/>
              <a:t>Il gruppo </a:t>
            </a:r>
            <a:r>
              <a:rPr lang="it-IT" sz="1600" dirty="0" err="1"/>
              <a:t>sulfidrilico</a:t>
            </a:r>
            <a:r>
              <a:rPr lang="it-IT" sz="1600" dirty="0"/>
              <a:t> del  </a:t>
            </a:r>
            <a:r>
              <a:rPr lang="it-IT" sz="1600" dirty="0">
                <a:solidFill>
                  <a:srgbClr val="002060"/>
                </a:solidFill>
              </a:rPr>
              <a:t>Coenzima A</a:t>
            </a:r>
            <a:r>
              <a:rPr lang="it-IT" sz="1600" dirty="0"/>
              <a:t> (</a:t>
            </a:r>
            <a:r>
              <a:rPr lang="it-IT" sz="1600" dirty="0" err="1"/>
              <a:t>CoA-SH</a:t>
            </a:r>
            <a:r>
              <a:rPr lang="it-IT" sz="1600" dirty="0"/>
              <a:t>) è il sito reattivo per la formazione di </a:t>
            </a:r>
            <a:r>
              <a:rPr lang="it-IT" sz="1600" dirty="0" err="1">
                <a:solidFill>
                  <a:srgbClr val="002060"/>
                </a:solidFill>
              </a:rPr>
              <a:t>tioesteri</a:t>
            </a:r>
            <a:r>
              <a:rPr lang="it-IT" sz="1600" dirty="0"/>
              <a:t> (</a:t>
            </a:r>
            <a:r>
              <a:rPr lang="it-IT" sz="1600" dirty="0" err="1"/>
              <a:t>acil</a:t>
            </a:r>
            <a:r>
              <a:rPr lang="it-IT" sz="1600" dirty="0"/>
              <a:t> </a:t>
            </a:r>
            <a:r>
              <a:rPr lang="it-IT" sz="1600" dirty="0" err="1"/>
              <a:t>Coa</a:t>
            </a:r>
            <a:r>
              <a:rPr lang="it-IT" sz="1600" dirty="0"/>
              <a:t> e </a:t>
            </a:r>
            <a:r>
              <a:rPr lang="it-IT" sz="1600" dirty="0" err="1"/>
              <a:t>acetil</a:t>
            </a:r>
            <a:r>
              <a:rPr lang="it-IT" sz="1600" dirty="0"/>
              <a:t> </a:t>
            </a:r>
            <a:r>
              <a:rPr lang="it-IT" sz="1600" dirty="0" err="1"/>
              <a:t>Coa</a:t>
            </a:r>
            <a:r>
              <a:rPr lang="it-IT" sz="1600" dirty="0"/>
              <a:t>).</a:t>
            </a:r>
          </a:p>
          <a:p>
            <a:pPr algn="just">
              <a:spcAft>
                <a:spcPts val="600"/>
              </a:spcAft>
              <a:defRPr/>
            </a:pPr>
            <a:r>
              <a:rPr lang="it-IT" sz="1600" dirty="0"/>
              <a:t> L’elevata </a:t>
            </a:r>
            <a:r>
              <a:rPr lang="it-IT" sz="1600" dirty="0">
                <a:sym typeface="Wingdings 3" pitchFamily="18" charset="2"/>
              </a:rPr>
              <a:t></a:t>
            </a:r>
            <a:r>
              <a:rPr lang="it-IT" sz="1600" dirty="0"/>
              <a:t>G di idrolisi del legame </a:t>
            </a:r>
            <a:r>
              <a:rPr lang="it-IT" sz="1600" dirty="0" err="1"/>
              <a:t>tioestere</a:t>
            </a:r>
            <a:r>
              <a:rPr lang="it-IT" sz="1600" dirty="0"/>
              <a:t> (-31,4 </a:t>
            </a:r>
            <a:r>
              <a:rPr lang="it-IT" sz="1600" dirty="0" err="1"/>
              <a:t>kJ</a:t>
            </a:r>
            <a:r>
              <a:rPr lang="it-IT" sz="1600" dirty="0"/>
              <a:t> mol</a:t>
            </a:r>
            <a:r>
              <a:rPr lang="it-IT" sz="1600" baseline="30000" dirty="0"/>
              <a:t>-1</a:t>
            </a:r>
            <a:r>
              <a:rPr lang="it-IT" sz="1600" dirty="0"/>
              <a:t>) permette al Coenzima A di avere un elevato potenziale di trasferimento di gruppo (</a:t>
            </a:r>
            <a:r>
              <a:rPr lang="it-IT" sz="1600" dirty="0" err="1"/>
              <a:t>acile</a:t>
            </a:r>
            <a:r>
              <a:rPr lang="it-IT" sz="1600" dirty="0"/>
              <a:t>). Il trasferimento dell’acetile (</a:t>
            </a:r>
            <a:r>
              <a:rPr lang="it-IT" sz="1600" dirty="0" err="1"/>
              <a:t>acile</a:t>
            </a:r>
            <a:r>
              <a:rPr lang="it-IT" sz="1600" dirty="0"/>
              <a:t>)  è un processo </a:t>
            </a:r>
            <a:r>
              <a:rPr lang="it-IT" sz="1600" dirty="0" err="1"/>
              <a:t>esoergonico</a:t>
            </a:r>
            <a:r>
              <a:rPr lang="it-IT" sz="1600" dirty="0"/>
              <a:t>. 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809750" y="1225550"/>
            <a:ext cx="30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600" dirty="0"/>
              <a:t>Il </a:t>
            </a:r>
            <a:r>
              <a:rPr lang="it-IT" sz="1600" dirty="0">
                <a:solidFill>
                  <a:srgbClr val="002060"/>
                </a:solidFill>
              </a:rPr>
              <a:t>coenzima A </a:t>
            </a:r>
            <a:r>
              <a:rPr lang="it-IT" sz="1600" dirty="0"/>
              <a:t>è un trasportatore attivato di unità carboniose. Utilizzato in reazioni di </a:t>
            </a:r>
            <a:r>
              <a:rPr lang="it-IT" sz="1600" dirty="0" err="1"/>
              <a:t>transacilazione</a:t>
            </a:r>
            <a:r>
              <a:rPr lang="it-IT" sz="1600" dirty="0"/>
              <a:t> e di condensazione</a:t>
            </a:r>
          </a:p>
        </p:txBody>
      </p:sp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7464425" y="5422900"/>
            <a:ext cx="496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7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4823" name="Rectangle 170"/>
          <p:cNvSpPr>
            <a:spLocks noChangeArrowheads="1"/>
          </p:cNvSpPr>
          <p:nvPr/>
        </p:nvSpPr>
        <p:spPr bwMode="auto">
          <a:xfrm>
            <a:off x="7454901" y="5099051"/>
            <a:ext cx="13112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4824" name="Picture 173" descr="Risultati immagini per coenzyme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775" y="1193800"/>
            <a:ext cx="5651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Immagine 1" descr="cap 13.1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826" y="2660651"/>
            <a:ext cx="314007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Rettangolo 174"/>
          <p:cNvSpPr/>
          <p:nvPr/>
        </p:nvSpPr>
        <p:spPr>
          <a:xfrm>
            <a:off x="4905376" y="2857501"/>
            <a:ext cx="1343025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71475"/>
            <a:ext cx="8229600" cy="5810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0099"/>
                </a:solidFill>
              </a:rPr>
              <a:t>Il sistema </a:t>
            </a:r>
            <a:r>
              <a:rPr lang="en-US" sz="2400" dirty="0">
                <a:solidFill>
                  <a:srgbClr val="000099"/>
                </a:solidFill>
              </a:rPr>
              <a:t>NAD+/NADH è un </a:t>
            </a:r>
            <a:r>
              <a:rPr lang="en-US" sz="2400" dirty="0" err="1">
                <a:solidFill>
                  <a:srgbClr val="000099"/>
                </a:solidFill>
              </a:rPr>
              <a:t>trasportatore</a:t>
            </a:r>
            <a:r>
              <a:rPr lang="en-US" sz="2400" dirty="0">
                <a:solidFill>
                  <a:srgbClr val="000099"/>
                </a:solidFill>
              </a:rPr>
              <a:t> di </a:t>
            </a:r>
            <a:r>
              <a:rPr lang="en-US" sz="2400" dirty="0" err="1">
                <a:solidFill>
                  <a:srgbClr val="000099"/>
                </a:solidFill>
              </a:rPr>
              <a:t>elettroni</a:t>
            </a:r>
            <a:r>
              <a:rPr lang="en-US" sz="2400" dirty="0">
                <a:solidFill>
                  <a:srgbClr val="000099"/>
                </a:solidFill>
              </a:rPr>
              <a:t>   </a:t>
            </a:r>
            <a:endParaRPr lang="it-IT" sz="2400" dirty="0">
              <a:solidFill>
                <a:srgbClr val="000099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1175" y="4464051"/>
            <a:ext cx="4572000" cy="19081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None/>
            </a:pPr>
            <a:r>
              <a:rPr lang="it-IT" sz="1600" dirty="0"/>
              <a:t>Il</a:t>
            </a: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 err="1">
                <a:solidFill>
                  <a:srgbClr val="000099"/>
                </a:solidFill>
              </a:rPr>
              <a:t>NAD</a:t>
            </a:r>
            <a:r>
              <a:rPr lang="it-IT" sz="1600" baseline="30000" dirty="0" err="1">
                <a:solidFill>
                  <a:srgbClr val="000099"/>
                </a:solidFill>
              </a:rPr>
              <a:t>+</a:t>
            </a:r>
            <a:r>
              <a:rPr lang="it-IT" sz="1600" dirty="0"/>
              <a:t>, </a:t>
            </a:r>
            <a:r>
              <a:rPr lang="it-IT" sz="1600" dirty="0" err="1">
                <a:solidFill>
                  <a:srgbClr val="000099"/>
                </a:solidFill>
              </a:rPr>
              <a:t>N</a:t>
            </a:r>
            <a:r>
              <a:rPr lang="it-IT" sz="1600" dirty="0" err="1"/>
              <a:t>icotinamide</a:t>
            </a:r>
            <a:r>
              <a:rPr lang="it-IT" sz="1600" dirty="0"/>
              <a:t> </a:t>
            </a:r>
            <a:r>
              <a:rPr lang="it-IT" sz="1600" dirty="0" err="1">
                <a:solidFill>
                  <a:srgbClr val="000099"/>
                </a:solidFill>
              </a:rPr>
              <a:t>A</a:t>
            </a:r>
            <a:r>
              <a:rPr lang="it-IT" sz="1600" dirty="0" err="1"/>
              <a:t>denin</a:t>
            </a:r>
            <a:r>
              <a:rPr lang="it-IT" sz="1600" dirty="0"/>
              <a:t> </a:t>
            </a:r>
            <a:r>
              <a:rPr lang="it-IT" sz="1600" dirty="0" err="1">
                <a:solidFill>
                  <a:srgbClr val="000099"/>
                </a:solidFill>
              </a:rPr>
              <a:t>D</a:t>
            </a:r>
            <a:r>
              <a:rPr lang="it-IT" sz="1600" dirty="0" err="1"/>
              <a:t>inucleotide</a:t>
            </a:r>
            <a:r>
              <a:rPr lang="it-IT" sz="1600" dirty="0"/>
              <a:t>, è un accettore di elettroni nelle vie cataboliche.</a:t>
            </a: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/>
              <a:t> Vengono accettati 2 e</a:t>
            </a:r>
            <a:r>
              <a:rPr lang="it-IT" sz="1600" baseline="30000" dirty="0"/>
              <a:t>-</a:t>
            </a:r>
            <a:r>
              <a:rPr lang="it-IT" sz="1600" dirty="0"/>
              <a:t> ed 1 </a:t>
            </a:r>
            <a:r>
              <a:rPr lang="it-IT" sz="1600" dirty="0" err="1"/>
              <a:t>H</a:t>
            </a:r>
            <a:r>
              <a:rPr lang="it-IT" sz="1600" baseline="30000" dirty="0" err="1"/>
              <a:t>+</a:t>
            </a:r>
            <a:r>
              <a:rPr lang="it-IT" sz="1600" dirty="0"/>
              <a:t> (equivalenti ione idruro H-) e si trasforma nella forma ridotta  </a:t>
            </a:r>
            <a:r>
              <a:rPr lang="it-IT" sz="1600" dirty="0">
                <a:solidFill>
                  <a:srgbClr val="000099"/>
                </a:solidFill>
              </a:rPr>
              <a:t>NADH</a:t>
            </a:r>
            <a:r>
              <a:rPr lang="it-IT" sz="1600" dirty="0"/>
              <a:t>.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838700" y="20002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838700" y="20002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31" name="Rectangle 154"/>
          <p:cNvSpPr>
            <a:spLocks noChangeArrowheads="1"/>
          </p:cNvSpPr>
          <p:nvPr/>
        </p:nvSpPr>
        <p:spPr bwMode="auto">
          <a:xfrm>
            <a:off x="5953125" y="1273176"/>
            <a:ext cx="46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4" name="Rectangle 135"/>
          <p:cNvSpPr>
            <a:spLocks noChangeArrowheads="1"/>
          </p:cNvSpPr>
          <p:nvPr/>
        </p:nvSpPr>
        <p:spPr bwMode="auto">
          <a:xfrm>
            <a:off x="8864601" y="2387600"/>
            <a:ext cx="13509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36" name="Rectangle 137"/>
          <p:cNvSpPr>
            <a:spLocks noChangeArrowheads="1"/>
          </p:cNvSpPr>
          <p:nvPr/>
        </p:nvSpPr>
        <p:spPr bwMode="auto">
          <a:xfrm>
            <a:off x="10034588" y="2463800"/>
            <a:ext cx="5450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900">
                <a:solidFill>
                  <a:srgbClr val="000080"/>
                </a:solidFill>
              </a:rPr>
              <a:t> </a:t>
            </a:r>
            <a:endParaRPr lang="it-IT"/>
          </a:p>
        </p:txBody>
      </p:sp>
      <p:sp>
        <p:nvSpPr>
          <p:cNvPr id="1037" name="Rectangle 138"/>
          <p:cNvSpPr>
            <a:spLocks noChangeArrowheads="1"/>
          </p:cNvSpPr>
          <p:nvPr/>
        </p:nvSpPr>
        <p:spPr bwMode="auto">
          <a:xfrm>
            <a:off x="8891589" y="4313238"/>
            <a:ext cx="10429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39" name="Rectangle 140"/>
          <p:cNvSpPr>
            <a:spLocks noChangeArrowheads="1"/>
          </p:cNvSpPr>
          <p:nvPr/>
        </p:nvSpPr>
        <p:spPr bwMode="auto">
          <a:xfrm>
            <a:off x="9640888" y="4389438"/>
            <a:ext cx="5450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900">
                <a:solidFill>
                  <a:srgbClr val="000080"/>
                </a:solidFill>
              </a:rPr>
              <a:t> </a:t>
            </a:r>
            <a:endParaRPr lang="it-IT"/>
          </a:p>
        </p:txBody>
      </p:sp>
      <p:sp>
        <p:nvSpPr>
          <p:cNvPr id="1041" name="Rectangle 144"/>
          <p:cNvSpPr>
            <a:spLocks noChangeArrowheads="1"/>
          </p:cNvSpPr>
          <p:nvPr/>
        </p:nvSpPr>
        <p:spPr bwMode="auto">
          <a:xfrm>
            <a:off x="8866188" y="4968876"/>
            <a:ext cx="13779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59" name="Rectangle 168"/>
          <p:cNvSpPr>
            <a:spLocks noChangeArrowheads="1"/>
          </p:cNvSpPr>
          <p:nvPr/>
        </p:nvSpPr>
        <p:spPr bwMode="auto">
          <a:xfrm>
            <a:off x="6621464" y="4686300"/>
            <a:ext cx="3476625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95000"/>
              </a:lnSpc>
              <a:spcAft>
                <a:spcPct val="4000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sz="1600" dirty="0" err="1">
                <a:solidFill>
                  <a:srgbClr val="000099"/>
                </a:solidFill>
              </a:rPr>
              <a:t>NADP+</a:t>
            </a:r>
            <a:r>
              <a:rPr lang="it-IT" sz="1600" dirty="0">
                <a:solidFill>
                  <a:srgbClr val="000099"/>
                </a:solidFill>
              </a:rPr>
              <a:t>/NADPH</a:t>
            </a:r>
            <a:r>
              <a:rPr lang="it-IT" sz="1600" dirty="0"/>
              <a:t>  è simile, eccetto per il fosfato sul 3’ OH del ribosio. NADPH è il donatore di  e</a:t>
            </a:r>
            <a:r>
              <a:rPr lang="it-IT" sz="1600" baseline="30000" dirty="0"/>
              <a:t>-</a:t>
            </a:r>
            <a:r>
              <a:rPr lang="it-IT" sz="1600" dirty="0"/>
              <a:t> nelle vie metaboliche </a:t>
            </a:r>
            <a:r>
              <a:rPr lang="it-IT" sz="1600" dirty="0" err="1"/>
              <a:t>biosintetiche</a:t>
            </a:r>
            <a:r>
              <a:rPr lang="it-IT" sz="1600" dirty="0"/>
              <a:t>. </a:t>
            </a:r>
          </a:p>
        </p:txBody>
      </p:sp>
      <p:pic>
        <p:nvPicPr>
          <p:cNvPr id="160" name="Immagine 1" descr="cap 13.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776" y="1349376"/>
            <a:ext cx="6335713" cy="318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Rettangolo 161"/>
          <p:cNvSpPr/>
          <p:nvPr/>
        </p:nvSpPr>
        <p:spPr>
          <a:xfrm>
            <a:off x="1885950" y="1598270"/>
            <a:ext cx="22860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1" hangingPunct="1">
              <a:lnSpc>
                <a:spcPct val="110000"/>
              </a:lnSpc>
              <a:spcAft>
                <a:spcPct val="40000"/>
              </a:spcAft>
              <a:buClr>
                <a:srgbClr val="727CA3"/>
              </a:buClr>
              <a:buSzPct val="76000"/>
            </a:pPr>
            <a:r>
              <a:rPr lang="it-IT" sz="1600" dirty="0">
                <a:solidFill>
                  <a:prstClr val="black"/>
                </a:solidFill>
                <a:latin typeface="Gill Sans MT"/>
              </a:rPr>
              <a:t>Gli e</a:t>
            </a:r>
            <a:r>
              <a:rPr lang="it-IT" sz="1600" baseline="30000" dirty="0">
                <a:solidFill>
                  <a:prstClr val="black"/>
                </a:solidFill>
                <a:latin typeface="Gill Sans MT"/>
              </a:rPr>
              <a:t>-</a:t>
            </a:r>
            <a:r>
              <a:rPr lang="it-IT" sz="1600" dirty="0">
                <a:solidFill>
                  <a:prstClr val="black"/>
                </a:solidFill>
                <a:latin typeface="Gill Sans MT"/>
              </a:rPr>
              <a:t> estratti dalle sostanze nutrienti non passano direttamente all’O</a:t>
            </a:r>
            <a:r>
              <a:rPr lang="it-IT" sz="1600" baseline="-25000" dirty="0">
                <a:solidFill>
                  <a:prstClr val="black"/>
                </a:solidFill>
                <a:latin typeface="Gill Sans MT"/>
              </a:rPr>
              <a:t>2 </a:t>
            </a:r>
            <a:r>
              <a:rPr lang="it-IT" sz="1600" dirty="0">
                <a:solidFill>
                  <a:prstClr val="black"/>
                </a:solidFill>
                <a:latin typeface="Gill Sans MT"/>
              </a:rPr>
              <a:t>ma vengono ceduti a dei </a:t>
            </a:r>
            <a:r>
              <a:rPr lang="it-IT" sz="1600" dirty="0">
                <a:solidFill>
                  <a:srgbClr val="000099"/>
                </a:solidFill>
                <a:latin typeface="Gill Sans MT"/>
              </a:rPr>
              <a:t>trasportatori di elettroni</a:t>
            </a:r>
            <a:r>
              <a:rPr lang="it-IT" sz="1600" b="1" dirty="0">
                <a:solidFill>
                  <a:srgbClr val="000099"/>
                </a:solidFill>
                <a:latin typeface="Gill Sans MT"/>
              </a:rPr>
              <a:t>: </a:t>
            </a:r>
            <a:r>
              <a:rPr lang="it-IT" sz="1600" dirty="0">
                <a:solidFill>
                  <a:prstClr val="black"/>
                </a:solidFill>
                <a:latin typeface="Gill Sans MT"/>
              </a:rPr>
              <a:t>nucleotidi piridinici e flavine.</a:t>
            </a:r>
            <a:r>
              <a:rPr lang="it-IT" sz="1600" b="1" dirty="0">
                <a:solidFill>
                  <a:srgbClr val="000099"/>
                </a:solidFill>
                <a:latin typeface="Gill Sans MT"/>
              </a:rPr>
              <a:t> </a:t>
            </a:r>
          </a:p>
        </p:txBody>
      </p:sp>
      <p:sp useBgFill="1">
        <p:nvSpPr>
          <p:cNvPr id="17" name="Rettangolo 16"/>
          <p:cNvSpPr/>
          <p:nvPr/>
        </p:nvSpPr>
        <p:spPr>
          <a:xfrm>
            <a:off x="6934200" y="2762250"/>
            <a:ext cx="3419474" cy="1685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8" name="Text Box 167"/>
          <p:cNvSpPr txBox="1">
            <a:spLocks noChangeArrowheads="1"/>
          </p:cNvSpPr>
          <p:nvPr/>
        </p:nvSpPr>
        <p:spPr bwMode="auto">
          <a:xfrm>
            <a:off x="7296150" y="3273426"/>
            <a:ext cx="211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/>
              <a:t>Reazione complessiva:</a:t>
            </a:r>
            <a:r>
              <a:rPr lang="it-IT" dirty="0"/>
              <a:t> </a:t>
            </a:r>
          </a:p>
        </p:txBody>
      </p:sp>
      <p:sp>
        <p:nvSpPr>
          <p:cNvPr id="2" name="Rectangle 166"/>
          <p:cNvSpPr>
            <a:spLocks noChangeArrowheads="1"/>
          </p:cNvSpPr>
          <p:nvPr/>
        </p:nvSpPr>
        <p:spPr bwMode="auto">
          <a:xfrm>
            <a:off x="6983413" y="3776663"/>
            <a:ext cx="23968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it-IT" sz="1600" dirty="0"/>
              <a:t> </a:t>
            </a:r>
            <a:r>
              <a:rPr lang="it-IT" sz="1600" dirty="0" err="1">
                <a:solidFill>
                  <a:srgbClr val="000099"/>
                </a:solidFill>
              </a:rPr>
              <a:t>NAD</a:t>
            </a:r>
            <a:r>
              <a:rPr lang="it-IT" sz="1600" baseline="30000" dirty="0" err="1">
                <a:solidFill>
                  <a:srgbClr val="000099"/>
                </a:solidFill>
              </a:rPr>
              <a:t>+</a:t>
            </a:r>
            <a:r>
              <a:rPr lang="it-IT" sz="1600" dirty="0">
                <a:solidFill>
                  <a:srgbClr val="000099"/>
                </a:solidFill>
              </a:rPr>
              <a:t> + 2e- + </a:t>
            </a:r>
            <a:r>
              <a:rPr lang="it-IT" sz="1600" dirty="0" err="1">
                <a:solidFill>
                  <a:srgbClr val="000099"/>
                </a:solidFill>
              </a:rPr>
              <a:t>H</a:t>
            </a:r>
            <a:r>
              <a:rPr lang="it-IT" sz="1600" baseline="30000" dirty="0" err="1">
                <a:solidFill>
                  <a:srgbClr val="000099"/>
                </a:solidFill>
              </a:rPr>
              <a:t>+</a:t>
            </a: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>
                <a:solidFill>
                  <a:srgbClr val="FF0000"/>
                </a:solidFill>
                <a:sym typeface="Symbol" pitchFamily="18" charset="2"/>
              </a:rPr>
              <a:t></a:t>
            </a:r>
            <a:r>
              <a:rPr lang="it-IT" sz="1600" dirty="0">
                <a:solidFill>
                  <a:srgbClr val="000099"/>
                </a:solidFill>
              </a:rPr>
              <a:t> NADH.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1" y="141289"/>
            <a:ext cx="7350125" cy="9112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0099"/>
                </a:solidFill>
              </a:rPr>
              <a:t>Il sistema </a:t>
            </a:r>
            <a:r>
              <a:rPr lang="en-US" sz="2400" dirty="0">
                <a:solidFill>
                  <a:srgbClr val="000099"/>
                </a:solidFill>
              </a:rPr>
              <a:t>FAD/FADH</a:t>
            </a:r>
            <a:r>
              <a:rPr lang="en-US" sz="2400" baseline="-25000" dirty="0">
                <a:solidFill>
                  <a:srgbClr val="000099"/>
                </a:solidFill>
              </a:rPr>
              <a:t>2</a:t>
            </a:r>
            <a:r>
              <a:rPr lang="en-US" sz="2400" dirty="0">
                <a:solidFill>
                  <a:srgbClr val="000099"/>
                </a:solidFill>
              </a:rPr>
              <a:t> è un </a:t>
            </a:r>
            <a:r>
              <a:rPr lang="en-US" sz="2400" dirty="0" err="1">
                <a:solidFill>
                  <a:srgbClr val="000099"/>
                </a:solidFill>
              </a:rPr>
              <a:t>trasportatore</a:t>
            </a:r>
            <a:r>
              <a:rPr lang="en-US" sz="2400" dirty="0">
                <a:solidFill>
                  <a:srgbClr val="000099"/>
                </a:solidFill>
              </a:rPr>
              <a:t> di </a:t>
            </a:r>
            <a:r>
              <a:rPr lang="en-US" sz="2400" dirty="0" err="1">
                <a:solidFill>
                  <a:srgbClr val="000099"/>
                </a:solidFill>
              </a:rPr>
              <a:t>elettroni</a:t>
            </a:r>
            <a:r>
              <a:rPr lang="en-US" sz="2400" dirty="0">
                <a:solidFill>
                  <a:srgbClr val="000099"/>
                </a:solidFill>
              </a:rPr>
              <a:t> legato </a:t>
            </a:r>
            <a:r>
              <a:rPr lang="en-US" sz="2400" dirty="0" err="1">
                <a:solidFill>
                  <a:srgbClr val="000099"/>
                </a:solidFill>
              </a:rPr>
              <a:t>alle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flavoproteine</a:t>
            </a:r>
            <a:r>
              <a:rPr lang="en-US" sz="2400" dirty="0">
                <a:solidFill>
                  <a:srgbClr val="000099"/>
                </a:solidFill>
              </a:rPr>
              <a:t>   </a:t>
            </a:r>
            <a:endParaRPr lang="it-IT" sz="2400" dirty="0">
              <a:solidFill>
                <a:srgbClr val="000099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524250" y="23431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524250" y="23431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 useBgFill="1">
        <p:nvSpPr>
          <p:cNvPr id="2055" name="Rectangle 7"/>
          <p:cNvSpPr>
            <a:spLocks noChangeArrowheads="1"/>
          </p:cNvSpPr>
          <p:nvPr/>
        </p:nvSpPr>
        <p:spPr bwMode="auto">
          <a:xfrm>
            <a:off x="1930400" y="1504950"/>
            <a:ext cx="2095500" cy="304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9" name="Immagine 1" descr="cap 13.1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1215129"/>
            <a:ext cx="7200900" cy="463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0" y="3248025"/>
            <a:ext cx="4171951" cy="20002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ct val="0"/>
              </a:spcBef>
              <a:spcAft>
                <a:spcPct val="10000"/>
              </a:spcAft>
              <a:buNone/>
            </a:pPr>
            <a:r>
              <a:rPr lang="it-IT" sz="1800" dirty="0">
                <a:solidFill>
                  <a:srgbClr val="000099"/>
                </a:solidFill>
              </a:rPr>
              <a:t>FAD</a:t>
            </a:r>
            <a:r>
              <a:rPr lang="it-IT" sz="1800" dirty="0"/>
              <a:t> (</a:t>
            </a:r>
            <a:r>
              <a:rPr lang="it-IT" sz="1800" dirty="0" err="1">
                <a:solidFill>
                  <a:srgbClr val="000099"/>
                </a:solidFill>
              </a:rPr>
              <a:t>F</a:t>
            </a:r>
            <a:r>
              <a:rPr lang="it-IT" sz="1800" dirty="0" err="1"/>
              <a:t>lavin</a:t>
            </a:r>
            <a:r>
              <a:rPr lang="it-IT" sz="1800" dirty="0"/>
              <a:t> </a:t>
            </a:r>
            <a:r>
              <a:rPr lang="it-IT" sz="1800" dirty="0" err="1">
                <a:solidFill>
                  <a:srgbClr val="000099"/>
                </a:solidFill>
              </a:rPr>
              <a:t>A</a:t>
            </a:r>
            <a:r>
              <a:rPr lang="it-IT" sz="1800" dirty="0" err="1"/>
              <a:t>denin</a:t>
            </a:r>
            <a:r>
              <a:rPr lang="it-IT" sz="1800" dirty="0"/>
              <a:t> </a:t>
            </a:r>
            <a:r>
              <a:rPr lang="it-IT" sz="1800" dirty="0" err="1">
                <a:solidFill>
                  <a:srgbClr val="000099"/>
                </a:solidFill>
              </a:rPr>
              <a:t>D</a:t>
            </a:r>
            <a:r>
              <a:rPr lang="it-IT" sz="1800" dirty="0" err="1"/>
              <a:t>inucleotide</a:t>
            </a:r>
            <a:r>
              <a:rPr lang="it-IT" sz="1800" dirty="0"/>
              <a:t>), e </a:t>
            </a:r>
            <a:r>
              <a:rPr lang="it-IT" sz="1800" dirty="0">
                <a:solidFill>
                  <a:srgbClr val="000099"/>
                </a:solidFill>
              </a:rPr>
              <a:t>FMN</a:t>
            </a:r>
            <a:r>
              <a:rPr lang="it-IT" sz="1800" dirty="0"/>
              <a:t> sono trasportatori di  e</a:t>
            </a:r>
            <a:r>
              <a:rPr lang="it-IT" sz="1800" baseline="30000" dirty="0"/>
              <a:t>-</a:t>
            </a:r>
            <a:r>
              <a:rPr lang="it-IT" sz="1800" dirty="0"/>
              <a:t> come gruppi prostetici di enzimi (</a:t>
            </a:r>
            <a:r>
              <a:rPr lang="it-IT" sz="1800" dirty="0" err="1"/>
              <a:t>flavoproteine</a:t>
            </a:r>
            <a:r>
              <a:rPr lang="it-IT" sz="1800" dirty="0"/>
              <a:t>). La reazione di ossidoriduzione avviene a livello dell’anello </a:t>
            </a:r>
            <a:r>
              <a:rPr lang="it-IT" sz="1800" dirty="0" err="1"/>
              <a:t>isoallossazinico</a:t>
            </a:r>
            <a:r>
              <a:rPr lang="it-IT" sz="1800" dirty="0"/>
              <a:t>  </a:t>
            </a:r>
          </a:p>
          <a:p>
            <a:pPr marL="0" indent="0" algn="just">
              <a:spcBef>
                <a:spcPct val="0"/>
              </a:spcBef>
              <a:spcAft>
                <a:spcPct val="10000"/>
              </a:spcAft>
              <a:buNone/>
            </a:pPr>
            <a:r>
              <a:rPr lang="it-IT" sz="1800" dirty="0"/>
              <a:t>FAD accetta 2 e</a:t>
            </a:r>
            <a:r>
              <a:rPr lang="it-IT" sz="1800" baseline="30000" dirty="0"/>
              <a:t>-</a:t>
            </a:r>
            <a:r>
              <a:rPr lang="it-IT" sz="1800" dirty="0"/>
              <a:t> </a:t>
            </a:r>
            <a:r>
              <a:rPr lang="it-IT" sz="1800" b="1" dirty="0"/>
              <a:t>+</a:t>
            </a:r>
            <a:r>
              <a:rPr lang="it-IT" sz="1800" dirty="0"/>
              <a:t> 2 </a:t>
            </a:r>
            <a:r>
              <a:rPr lang="it-IT" sz="1800" dirty="0" err="1"/>
              <a:t>H</a:t>
            </a:r>
            <a:r>
              <a:rPr lang="it-IT" sz="1800" baseline="30000" dirty="0" err="1"/>
              <a:t>+</a:t>
            </a:r>
            <a:r>
              <a:rPr lang="it-IT" sz="1800" dirty="0"/>
              <a:t> in due passaggi e si trasforma nel composto ridotto:</a:t>
            </a:r>
          </a:p>
          <a:p>
            <a:pPr marL="0" indent="0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2000" b="1" dirty="0">
                <a:solidFill>
                  <a:srgbClr val="000080"/>
                </a:solidFill>
              </a:rPr>
              <a:t>     </a:t>
            </a:r>
          </a:p>
          <a:p>
            <a:pPr marL="0" indent="0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1800" dirty="0">
                <a:solidFill>
                  <a:srgbClr val="000080"/>
                </a:solidFill>
              </a:rPr>
              <a:t>FAD + 2 e</a:t>
            </a:r>
            <a:r>
              <a:rPr lang="en-US" sz="1800" baseline="30000" dirty="0">
                <a:solidFill>
                  <a:srgbClr val="000080"/>
                </a:solidFill>
              </a:rPr>
              <a:t>-</a:t>
            </a:r>
            <a:r>
              <a:rPr lang="en-US" sz="1800" dirty="0">
                <a:solidFill>
                  <a:srgbClr val="000080"/>
                </a:solidFill>
              </a:rPr>
              <a:t> + 2 H</a:t>
            </a:r>
            <a:r>
              <a:rPr lang="en-US" sz="1800" baseline="30000" dirty="0">
                <a:solidFill>
                  <a:srgbClr val="000080"/>
                </a:solidFill>
              </a:rPr>
              <a:t>+</a:t>
            </a:r>
            <a:r>
              <a:rPr lang="en-US" sz="1800" dirty="0">
                <a:solidFill>
                  <a:srgbClr val="000080"/>
                </a:solidFill>
              </a:rPr>
              <a:t> </a:t>
            </a:r>
            <a:r>
              <a:rPr lang="en-US" sz="1800" noProof="1">
                <a:solidFill>
                  <a:srgbClr val="FF0000"/>
                </a:solidFill>
                <a:sym typeface="Symbol" pitchFamily="18" charset="2"/>
              </a:rPr>
              <a:t></a:t>
            </a:r>
            <a:r>
              <a:rPr lang="en-US" sz="1800" dirty="0">
                <a:solidFill>
                  <a:srgbClr val="000080"/>
                </a:solidFill>
              </a:rPr>
              <a:t> FADH</a:t>
            </a:r>
            <a:r>
              <a:rPr lang="en-US" sz="1800" baseline="-25000" dirty="0">
                <a:solidFill>
                  <a:srgbClr val="000080"/>
                </a:solidFill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1672</Words>
  <Application>Microsoft Office PowerPoint</Application>
  <PresentationFormat>Widescreen</PresentationFormat>
  <Paragraphs>276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Times New Roman</vt:lpstr>
      <vt:lpstr>Wingdings</vt:lpstr>
      <vt:lpstr>Tema di Office</vt:lpstr>
      <vt:lpstr>Esempio di reazioni accoppiate </vt:lpstr>
      <vt:lpstr>L’ATP è il trasportatore universale  di energia in tutti i sistemi biologici </vt:lpstr>
      <vt:lpstr>Le basi strutturali dell’elevato potenziale di trasferimento del gruppo fosforico da parte dell’ATP </vt:lpstr>
      <vt:lpstr>L’accoppiamento  delle reazioni con la demolizione dell’ATP non avviene per idrolisi ma per trasferimento del gruppo fosforico</vt:lpstr>
      <vt:lpstr>Altri composti fosforilati hanno elevati potenziali di trasferimento del gruppo fosforico </vt:lpstr>
      <vt:lpstr>Altri composti fosforilati con elevata energia di trasferimento di P </vt:lpstr>
      <vt:lpstr>Presentazione standard di PowerPoint</vt:lpstr>
      <vt:lpstr>Il sistema NAD+/NADH è un trasportatore di elettroni   </vt:lpstr>
      <vt:lpstr>Il sistema FAD/FADH2 è un trasportatore di elettroni legato alle flavoproteine   </vt:lpstr>
      <vt:lpstr>I composti ad alto potenziale di trasferimento di P possono accoppiare l’ossidazione del C alla sintesi di ATP</vt:lpstr>
      <vt:lpstr>I gradienti ionici sono una forma di energia cellulare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MARDIROSSIAN MARIO [CS2400214]</dc:creator>
  <cp:lastModifiedBy>MARDIROSSIAN MARIO [CS2400214]</cp:lastModifiedBy>
  <cp:revision>3</cp:revision>
  <dcterms:created xsi:type="dcterms:W3CDTF">2022-04-25T21:08:14Z</dcterms:created>
  <dcterms:modified xsi:type="dcterms:W3CDTF">2022-04-26T08:40:02Z</dcterms:modified>
</cp:coreProperties>
</file>