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1.xml" ContentType="application/vnd.openxmlformats-officedocument.presentationml.notesSlide+xml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Polymorphs at margin of a vessel in acutely inflamed tissue.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"/>
          <p:cNvSpPr/>
          <p:nvPr/>
        </p:nvSpPr>
        <p:spPr>
          <a:xfrm>
            <a:off x="8809037" y="0"/>
            <a:ext cx="33496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3" name="Forma"/>
          <p:cNvSpPr/>
          <p:nvPr/>
        </p:nvSpPr>
        <p:spPr>
          <a:xfrm>
            <a:off x="-9525" y="4489450"/>
            <a:ext cx="5753100" cy="236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Forma"/>
          <p:cNvSpPr/>
          <p:nvPr/>
        </p:nvSpPr>
        <p:spPr>
          <a:xfrm>
            <a:off x="0" y="3817937"/>
            <a:ext cx="8162925" cy="301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Forma"/>
          <p:cNvSpPr/>
          <p:nvPr/>
        </p:nvSpPr>
        <p:spPr>
          <a:xfrm>
            <a:off x="0" y="3146425"/>
            <a:ext cx="9142413" cy="3689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Forma"/>
          <p:cNvSpPr/>
          <p:nvPr/>
        </p:nvSpPr>
        <p:spPr>
          <a:xfrm>
            <a:off x="0" y="2460625"/>
            <a:ext cx="9142413" cy="2495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Forma"/>
          <p:cNvSpPr/>
          <p:nvPr/>
        </p:nvSpPr>
        <p:spPr>
          <a:xfrm>
            <a:off x="0" y="1793875"/>
            <a:ext cx="9142413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Forma"/>
          <p:cNvSpPr/>
          <p:nvPr/>
        </p:nvSpPr>
        <p:spPr>
          <a:xfrm>
            <a:off x="0" y="-20638"/>
            <a:ext cx="9142413" cy="168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Forma"/>
          <p:cNvSpPr/>
          <p:nvPr/>
        </p:nvSpPr>
        <p:spPr>
          <a:xfrm>
            <a:off x="0" y="-20638"/>
            <a:ext cx="8386763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Forma"/>
          <p:cNvSpPr/>
          <p:nvPr/>
        </p:nvSpPr>
        <p:spPr>
          <a:xfrm>
            <a:off x="0" y="-20638"/>
            <a:ext cx="45767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"/>
          <p:cNvSpPr/>
          <p:nvPr/>
        </p:nvSpPr>
        <p:spPr>
          <a:xfrm>
            <a:off x="8809037" y="0"/>
            <a:ext cx="33496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9" name="Forma"/>
          <p:cNvSpPr/>
          <p:nvPr/>
        </p:nvSpPr>
        <p:spPr>
          <a:xfrm>
            <a:off x="-9525" y="4489450"/>
            <a:ext cx="5753100" cy="236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Forma"/>
          <p:cNvSpPr/>
          <p:nvPr/>
        </p:nvSpPr>
        <p:spPr>
          <a:xfrm>
            <a:off x="0" y="3817937"/>
            <a:ext cx="8162925" cy="301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Forma"/>
          <p:cNvSpPr/>
          <p:nvPr/>
        </p:nvSpPr>
        <p:spPr>
          <a:xfrm>
            <a:off x="0" y="3146425"/>
            <a:ext cx="9142413" cy="3689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Forma"/>
          <p:cNvSpPr/>
          <p:nvPr/>
        </p:nvSpPr>
        <p:spPr>
          <a:xfrm>
            <a:off x="0" y="2460625"/>
            <a:ext cx="9142413" cy="2495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Forma"/>
          <p:cNvSpPr/>
          <p:nvPr/>
        </p:nvSpPr>
        <p:spPr>
          <a:xfrm>
            <a:off x="0" y="1793875"/>
            <a:ext cx="9142413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Forma"/>
          <p:cNvSpPr/>
          <p:nvPr/>
        </p:nvSpPr>
        <p:spPr>
          <a:xfrm>
            <a:off x="0" y="-20638"/>
            <a:ext cx="9142413" cy="168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Forma"/>
          <p:cNvSpPr/>
          <p:nvPr/>
        </p:nvSpPr>
        <p:spPr>
          <a:xfrm>
            <a:off x="0" y="-20638"/>
            <a:ext cx="8386763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Forma"/>
          <p:cNvSpPr/>
          <p:nvPr/>
        </p:nvSpPr>
        <p:spPr>
          <a:xfrm>
            <a:off x="0" y="-20638"/>
            <a:ext cx="45767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Titolo Testo"/>
          <p:cNvSpPr txBox="1"/>
          <p:nvPr>
            <p:ph type="title"/>
          </p:nvPr>
        </p:nvSpPr>
        <p:spPr>
          <a:xfrm>
            <a:off x="677862" y="609600"/>
            <a:ext cx="7788276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8" name="Corpo livello uno…"/>
          <p:cNvSpPr txBox="1"/>
          <p:nvPr>
            <p:ph type="body" idx="1"/>
          </p:nvPr>
        </p:nvSpPr>
        <p:spPr>
          <a:xfrm>
            <a:off x="677862" y="1981200"/>
            <a:ext cx="7788276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nfiammazione"/>
          <p:cNvSpPr txBox="1"/>
          <p:nvPr>
            <p:ph type="title" idx="4294967295"/>
          </p:nvPr>
        </p:nvSpPr>
        <p:spPr>
          <a:xfrm>
            <a:off x="684212" y="44449"/>
            <a:ext cx="77724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Infiammazione</a:t>
            </a:r>
          </a:p>
        </p:txBody>
      </p:sp>
      <p:sp>
        <p:nvSpPr>
          <p:cNvPr id="69" name="(flògosi)"/>
          <p:cNvSpPr txBox="1"/>
          <p:nvPr>
            <p:ph type="body" sz="quarter" idx="4294967295"/>
          </p:nvPr>
        </p:nvSpPr>
        <p:spPr>
          <a:xfrm>
            <a:off x="684212" y="1235075"/>
            <a:ext cx="7518401" cy="12969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1400"/>
              </a:spcBef>
              <a:buSzTx/>
              <a:buNone/>
              <a:defRPr sz="6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(flògosi)</a:t>
            </a:r>
          </a:p>
        </p:txBody>
      </p:sp>
      <p:sp>
        <p:nvSpPr>
          <p:cNvPr id="70" name="«combustione»"/>
          <p:cNvSpPr txBox="1"/>
          <p:nvPr/>
        </p:nvSpPr>
        <p:spPr>
          <a:xfrm>
            <a:off x="2862262" y="2492375"/>
            <a:ext cx="3204975" cy="6098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</a:t>
            </a:r>
            <a:r>
              <a:t>combustione»</a:t>
            </a:r>
          </a:p>
        </p:txBody>
      </p:sp>
      <p:sp>
        <p:nvSpPr>
          <p:cNvPr id="71" name="The survival of all organisms requires that they eliminate (i) foreign invaders, such as infectious agents, and (ii) damaged tissues. These functions are mediated by a complex host response called inflammation.…"/>
          <p:cNvSpPr txBox="1"/>
          <p:nvPr/>
        </p:nvSpPr>
        <p:spPr>
          <a:xfrm>
            <a:off x="395287" y="3897312"/>
            <a:ext cx="8459788" cy="1415800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8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b="1"/>
              <a:t>survival of all organisms</a:t>
            </a:r>
            <a:r>
              <a:t> requires that they eliminate (</a:t>
            </a:r>
            <a:r>
              <a:rPr i="1"/>
              <a:t>i</a:t>
            </a:r>
            <a:r>
              <a:t>) foreign invaders, such as infectious agents, and (</a:t>
            </a:r>
            <a:r>
              <a:rPr i="1"/>
              <a:t>ii</a:t>
            </a:r>
            <a:r>
              <a:t>) damaged tissues. These functions are mediated by a </a:t>
            </a:r>
            <a:r>
              <a:rPr b="1"/>
              <a:t>complex host </a:t>
            </a:r>
            <a:r>
              <a:rPr b="1"/>
              <a:t>response </a:t>
            </a:r>
            <a:r>
              <a:t>called </a:t>
            </a:r>
            <a:r>
              <a:rPr b="1" i="1">
                <a:solidFill>
                  <a:srgbClr val="FF0000"/>
                </a:solidFill>
              </a:rPr>
              <a:t>inflammation</a:t>
            </a:r>
            <a:r>
              <a:rPr i="1"/>
              <a:t>.</a:t>
            </a:r>
            <a:endParaRPr i="1"/>
          </a:p>
          <a:p>
            <a:pPr algn="just">
              <a:defRPr i="1" sz="14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i="1" sz="22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(from Kumar, Abbas, Aster – Robbins: Basic Pathology-2018)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  <p:bldP build="whole" bldLvl="1" animBg="1" rev="0" advAuto="0" spid="7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rma"/>
          <p:cNvSpPr/>
          <p:nvPr/>
        </p:nvSpPr>
        <p:spPr>
          <a:xfrm>
            <a:off x="1449387" y="960437"/>
            <a:ext cx="5715001" cy="117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38" y="14400"/>
                </a:lnTo>
                <a:lnTo>
                  <a:pt x="12538" y="18000"/>
                </a:lnTo>
                <a:lnTo>
                  <a:pt x="13404" y="18000"/>
                </a:lnTo>
                <a:lnTo>
                  <a:pt x="10800" y="21600"/>
                </a:lnTo>
                <a:lnTo>
                  <a:pt x="8196" y="18000"/>
                </a:lnTo>
                <a:lnTo>
                  <a:pt x="9062" y="18000"/>
                </a:lnTo>
                <a:lnTo>
                  <a:pt x="9062" y="14400"/>
                </a:lnTo>
                <a:lnTo>
                  <a:pt x="0" y="144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" name="Forma"/>
          <p:cNvSpPr/>
          <p:nvPr/>
        </p:nvSpPr>
        <p:spPr>
          <a:xfrm>
            <a:off x="1449387" y="2276475"/>
            <a:ext cx="5715001" cy="115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01" y="14400"/>
                </a:lnTo>
                <a:lnTo>
                  <a:pt x="12501" y="18000"/>
                </a:lnTo>
                <a:lnTo>
                  <a:pt x="14202" y="18000"/>
                </a:lnTo>
                <a:lnTo>
                  <a:pt x="10800" y="21600"/>
                </a:lnTo>
                <a:lnTo>
                  <a:pt x="7398" y="18000"/>
                </a:lnTo>
                <a:lnTo>
                  <a:pt x="9099" y="18000"/>
                </a:lnTo>
                <a:lnTo>
                  <a:pt x="9099" y="14400"/>
                </a:lnTo>
                <a:lnTo>
                  <a:pt x="0" y="144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" name="Rettangolo"/>
          <p:cNvSpPr/>
          <p:nvPr/>
        </p:nvSpPr>
        <p:spPr>
          <a:xfrm>
            <a:off x="1476375" y="3644900"/>
            <a:ext cx="5715000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" name="STIMOLO FLOGOGENO"/>
          <p:cNvSpPr txBox="1"/>
          <p:nvPr/>
        </p:nvSpPr>
        <p:spPr>
          <a:xfrm>
            <a:off x="1579244" y="1052512"/>
            <a:ext cx="5394961" cy="57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STIMOLO FLOGOGENO</a:t>
            </a:r>
          </a:p>
        </p:txBody>
      </p:sp>
      <p:sp>
        <p:nvSpPr>
          <p:cNvPr id="118" name="rilascio di mediatori solubili"/>
          <p:cNvSpPr txBox="1"/>
          <p:nvPr/>
        </p:nvSpPr>
        <p:spPr>
          <a:xfrm>
            <a:off x="1522094" y="2349500"/>
            <a:ext cx="552513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rilascio di mediatori solubili</a:t>
            </a:r>
          </a:p>
        </p:txBody>
      </p:sp>
      <p:sp>
        <p:nvSpPr>
          <p:cNvPr id="119" name="modificazioni vascolari"/>
          <p:cNvSpPr txBox="1"/>
          <p:nvPr/>
        </p:nvSpPr>
        <p:spPr>
          <a:xfrm>
            <a:off x="1691957" y="3644900"/>
            <a:ext cx="5309236" cy="57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</a:t>
            </a:r>
          </a:p>
        </p:txBody>
      </p:sp>
      <p:sp>
        <p:nvSpPr>
          <p:cNvPr id="120" name="Rettangolo"/>
          <p:cNvSpPr/>
          <p:nvPr/>
        </p:nvSpPr>
        <p:spPr>
          <a:xfrm>
            <a:off x="1233487" y="4797425"/>
            <a:ext cx="6291263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" name="richiamo di  cellule nei tessuti"/>
          <p:cNvSpPr txBox="1"/>
          <p:nvPr/>
        </p:nvSpPr>
        <p:spPr>
          <a:xfrm>
            <a:off x="1377632" y="4811712"/>
            <a:ext cx="6101398" cy="106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richiamo di  cellule nei tessuti</a:t>
            </a:r>
          </a:p>
        </p:txBody>
      </p:sp>
      <p:sp>
        <p:nvSpPr>
          <p:cNvPr id="122" name="Principali eventi della flogosi acuta"/>
          <p:cNvSpPr txBox="1"/>
          <p:nvPr/>
        </p:nvSpPr>
        <p:spPr>
          <a:xfrm>
            <a:off x="468312" y="44450"/>
            <a:ext cx="8280401" cy="62175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Principali eventi della flogosi </a:t>
            </a:r>
            <a:r>
              <a:rPr b="1"/>
              <a:t>acuta</a:t>
            </a:r>
          </a:p>
        </p:txBody>
      </p:sp>
      <p:sp>
        <p:nvSpPr>
          <p:cNvPr id="123" name="formazione dell’essudato infiammatorio"/>
          <p:cNvSpPr txBox="1"/>
          <p:nvPr/>
        </p:nvSpPr>
        <p:spPr>
          <a:xfrm>
            <a:off x="107950" y="6092825"/>
            <a:ext cx="8928100" cy="609468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 dell’</a:t>
            </a:r>
            <a:r>
              <a:rPr b="1"/>
              <a:t>essudato infiammatorio</a:t>
            </a:r>
          </a:p>
        </p:txBody>
      </p:sp>
      <p:sp>
        <p:nvSpPr>
          <p:cNvPr id="124" name="Forma"/>
          <p:cNvSpPr/>
          <p:nvPr/>
        </p:nvSpPr>
        <p:spPr>
          <a:xfrm>
            <a:off x="4140200" y="5589587"/>
            <a:ext cx="431800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96"/>
                </a:moveTo>
                <a:lnTo>
                  <a:pt x="5400" y="107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6"/>
                </a:lnTo>
                <a:lnTo>
                  <a:pt x="21600" y="1079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" name="Forma"/>
          <p:cNvSpPr/>
          <p:nvPr/>
        </p:nvSpPr>
        <p:spPr>
          <a:xfrm>
            <a:off x="4140200" y="4365625"/>
            <a:ext cx="431800" cy="365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790"/>
                </a:moveTo>
                <a:lnTo>
                  <a:pt x="5400" y="107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0"/>
                </a:lnTo>
                <a:lnTo>
                  <a:pt x="21600" y="1079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1"/>
      <p:bldP build="whole" bldLvl="1" animBg="1" rev="0" advAuto="0" spid="121" grpId="7"/>
      <p:bldP build="whole" bldLvl="1" animBg="1" rev="0" advAuto="0" spid="116" grpId="6"/>
      <p:bldP build="whole" bldLvl="1" animBg="1" rev="0" advAuto="0" spid="119" grpId="5"/>
      <p:bldP build="whole" bldLvl="1" animBg="1" rev="0" advAuto="0" spid="118" grpId="4"/>
      <p:bldP build="whole" bldLvl="1" animBg="1" rev="0" advAuto="0" spid="120" grpId="8"/>
      <p:bldP build="whole" bldLvl="1" animBg="1" rev="0" advAuto="0" spid="125" grpId="9"/>
      <p:bldP build="whole" bldLvl="1" animBg="1" rev="0" advAuto="0" spid="117" grpId="2"/>
      <p:bldP build="whole" bldLvl="1" animBg="1" rev="0" advAuto="0" spid="115" grpId="3"/>
      <p:bldP build="whole" bldLvl="1" animBg="1" rev="0" advAuto="0" spid="114" grpId="1"/>
      <p:bldP build="whole" bldLvl="1" animBg="1" rev="0" advAuto="0" spid="123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How do host cells recognize inflammatory stimuli?"/>
          <p:cNvSpPr txBox="1"/>
          <p:nvPr>
            <p:ph type="title" idx="4294967295"/>
          </p:nvPr>
        </p:nvSpPr>
        <p:spPr>
          <a:xfrm>
            <a:off x="0" y="-171450"/>
            <a:ext cx="9251950" cy="86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host cells recognize inflammatory stimuli? </a:t>
            </a:r>
          </a:p>
        </p:txBody>
      </p:sp>
      <p:sp>
        <p:nvSpPr>
          <p:cNvPr id="128" name="Phagocytes, dendritic cells and many other cells, including epithelial cells, express pathogen recognition receptors (PRRs) that are designed to sense the presence of infectious pathogens (pathogen-associated molecular patterns, PAMPs) and substances rel"/>
          <p:cNvSpPr txBox="1"/>
          <p:nvPr>
            <p:ph type="body" idx="4294967295"/>
          </p:nvPr>
        </p:nvSpPr>
        <p:spPr>
          <a:xfrm>
            <a:off x="34925" y="549275"/>
            <a:ext cx="9036050" cy="6308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Phagocytes, dendritic cells and many other cells, including epithelial cells, express </a:t>
            </a:r>
            <a:r>
              <a:rPr u="sng"/>
              <a:t>pathogen recognition receptors </a:t>
            </a:r>
            <a:r>
              <a:t>(</a:t>
            </a:r>
            <a:r>
              <a:rPr>
                <a:solidFill>
                  <a:srgbClr val="FFFF00"/>
                </a:solidFill>
              </a:rPr>
              <a:t>PRRs</a:t>
            </a:r>
            <a:r>
              <a:t>) that are designed to sense the presence of </a:t>
            </a:r>
            <a:r>
              <a:rPr>
                <a:solidFill>
                  <a:srgbClr val="FFFF00"/>
                </a:solidFill>
              </a:rPr>
              <a:t>infectious pathogens</a:t>
            </a:r>
            <a:r>
              <a:t> (</a:t>
            </a:r>
            <a:r>
              <a:rPr u="sng"/>
              <a:t>pathogen-associated molecular patterns</a:t>
            </a:r>
            <a:r>
              <a:t>, </a:t>
            </a:r>
            <a:r>
              <a:rPr>
                <a:solidFill>
                  <a:srgbClr val="FFFF00"/>
                </a:solidFill>
              </a:rPr>
              <a:t>PAMPs</a:t>
            </a:r>
            <a:r>
              <a:t>) and substances released from </a:t>
            </a:r>
            <a:r>
              <a:rPr>
                <a:solidFill>
                  <a:srgbClr val="FFFF00"/>
                </a:solidFill>
              </a:rPr>
              <a:t>dead cells </a:t>
            </a:r>
            <a:r>
              <a:t>(</a:t>
            </a:r>
            <a:r>
              <a:rPr u="sng"/>
              <a:t>damage-associated mol. patt.</a:t>
            </a:r>
            <a:r>
              <a:t>, </a:t>
            </a:r>
            <a:r>
              <a:rPr>
                <a:solidFill>
                  <a:srgbClr val="FFFF00"/>
                </a:solidFill>
              </a:rPr>
              <a:t>DAMPs</a:t>
            </a:r>
            <a:r>
              <a:t>)</a:t>
            </a:r>
          </a:p>
          <a:p>
            <a:pPr algn="just">
              <a:buChar char="•"/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Most important families of </a:t>
            </a:r>
            <a:r>
              <a:rPr>
                <a:solidFill>
                  <a:srgbClr val="FFFF00"/>
                </a:solidFill>
              </a:rPr>
              <a:t>PRRs</a:t>
            </a:r>
            <a:r>
              <a:t>: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57187" indent="-357187" algn="just">
              <a:spcBef>
                <a:spcPts val="0"/>
              </a:spcBef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Toll-like receptors</a:t>
            </a:r>
          </a:p>
          <a:p>
            <a:pPr lvl="1" marL="357187" indent="-357187" algn="just">
              <a:spcBef>
                <a:spcPts val="0"/>
              </a:spcBef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N-formyl-methionyl receptors</a:t>
            </a:r>
          </a:p>
          <a:p>
            <a:pPr lvl="1" marL="357187" indent="-357187" algn="just">
              <a:spcBef>
                <a:spcPts val="0"/>
              </a:spcBef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NOD-like receptors, can form </a:t>
            </a:r>
            <a:r>
              <a:rPr>
                <a:solidFill>
                  <a:srgbClr val="FFFF00"/>
                </a:solidFill>
              </a:rPr>
              <a:t>inflammasomes: </a:t>
            </a:r>
            <a:r>
              <a:t>large multiprotein complex; built-up in the cytoplasm, transforms </a:t>
            </a:r>
            <a:r>
              <a:rPr>
                <a:solidFill>
                  <a:srgbClr val="FFFF00"/>
                </a:solidFill>
              </a:rPr>
              <a:t>pro-caspase-1</a:t>
            </a:r>
            <a:r>
              <a:t> in </a:t>
            </a:r>
            <a:r>
              <a:rPr>
                <a:solidFill>
                  <a:srgbClr val="FFFF00"/>
                </a:solidFill>
              </a:rPr>
              <a:t>active caspase-1</a:t>
            </a:r>
            <a:r>
              <a:t> that, in turn, catalyzes the formation of  </a:t>
            </a:r>
            <a:r>
              <a:rPr>
                <a:solidFill>
                  <a:srgbClr val="FFFF00"/>
                </a:solidFill>
              </a:rPr>
              <a:t>pro-inflammatory cytokines</a:t>
            </a:r>
            <a:r>
              <a:t>, such as</a:t>
            </a:r>
            <a:r>
              <a:rPr>
                <a:solidFill>
                  <a:srgbClr val="FFFF00"/>
                </a:solidFill>
              </a:rPr>
              <a:t> </a:t>
            </a:r>
            <a:r>
              <a:t>IL-1β and IL-18)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LRP3 inflammasome: structure and function"/>
          <p:cNvSpPr txBox="1"/>
          <p:nvPr>
            <p:ph type="title" idx="4294967295"/>
          </p:nvPr>
        </p:nvSpPr>
        <p:spPr>
          <a:xfrm>
            <a:off x="107950" y="-100013"/>
            <a:ext cx="8928100" cy="649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NLRP3 inflammasome: structure and function</a:t>
            </a:r>
          </a:p>
        </p:txBody>
      </p:sp>
      <p:grpSp>
        <p:nvGrpSpPr>
          <p:cNvPr id="140" name="Raggruppa"/>
          <p:cNvGrpSpPr/>
          <p:nvPr/>
        </p:nvGrpSpPr>
        <p:grpSpPr>
          <a:xfrm>
            <a:off x="34925" y="627062"/>
            <a:ext cx="9099868" cy="4386263"/>
            <a:chOff x="0" y="0"/>
            <a:chExt cx="9099867" cy="4386262"/>
          </a:xfrm>
        </p:grpSpPr>
        <p:grpSp>
          <p:nvGrpSpPr>
            <p:cNvPr id="138" name="Raggruppa"/>
            <p:cNvGrpSpPr/>
            <p:nvPr/>
          </p:nvGrpSpPr>
          <p:grpSpPr>
            <a:xfrm>
              <a:off x="-1" y="0"/>
              <a:ext cx="9099869" cy="4386263"/>
              <a:chOff x="0" y="0"/>
              <a:chExt cx="9099867" cy="4386262"/>
            </a:xfrm>
          </p:grpSpPr>
          <p:grpSp>
            <p:nvGrpSpPr>
              <p:cNvPr id="136" name="Raggruppa"/>
              <p:cNvGrpSpPr/>
              <p:nvPr/>
            </p:nvGrpSpPr>
            <p:grpSpPr>
              <a:xfrm>
                <a:off x="-1" y="0"/>
                <a:ext cx="9073579" cy="4386263"/>
                <a:chOff x="0" y="0"/>
                <a:chExt cx="9073577" cy="4386262"/>
              </a:xfrm>
            </p:grpSpPr>
            <p:grpSp>
              <p:nvGrpSpPr>
                <p:cNvPr id="134" name="Raggruppa"/>
                <p:cNvGrpSpPr/>
                <p:nvPr/>
              </p:nvGrpSpPr>
              <p:grpSpPr>
                <a:xfrm>
                  <a:off x="0" y="0"/>
                  <a:ext cx="9068187" cy="4386263"/>
                  <a:chOff x="0" y="0"/>
                  <a:chExt cx="9068186" cy="4386262"/>
                </a:xfrm>
              </p:grpSpPr>
              <p:pic>
                <p:nvPicPr>
                  <p:cNvPr id="131" name="Risultati immagini per inflammasome" descr="Risultati immagini per inflammasome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9068187" cy="438626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32" name="cytosolic sensor molecule NLRP3…"/>
                  <p:cNvSpPr txBox="1"/>
                  <p:nvPr/>
                </p:nvSpPr>
                <p:spPr>
                  <a:xfrm>
                    <a:off x="72578" y="2238699"/>
                    <a:ext cx="3528393" cy="780118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00001A"/>
                    </a:solidFill>
                    <a:prstDash val="solid"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/>
                  <a:p>
                    <a:pPr marL="285750" indent="-285750">
                      <a:buSzPct val="100000"/>
                      <a:buChar char="•"/>
                      <a:defRPr sz="1600">
                        <a:solidFill>
                          <a:srgbClr val="00001A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cytosolic sensor molecule </a:t>
                    </a:r>
                    <a:r>
                      <a:rPr b="1"/>
                      <a:t>NLRP3</a:t>
                    </a:r>
                    <a:endParaRPr b="1"/>
                  </a:p>
                  <a:p>
                    <a:pPr marL="285750" indent="-285750">
                      <a:buSzPct val="100000"/>
                      <a:buChar char="•"/>
                      <a:defRPr sz="1600">
                        <a:solidFill>
                          <a:srgbClr val="00001A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adaptor protein </a:t>
                    </a:r>
                    <a:r>
                      <a:rPr b="1"/>
                      <a:t>ASC</a:t>
                    </a:r>
                    <a:endParaRPr b="1"/>
                  </a:p>
                  <a:p>
                    <a:pPr marL="285750" indent="-285750">
                      <a:buSzPct val="100000"/>
                      <a:buChar char="•"/>
                      <a:defRPr sz="1600">
                        <a:solidFill>
                          <a:srgbClr val="00001A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effector molecule </a:t>
                    </a:r>
                    <a:r>
                      <a:rPr b="1"/>
                      <a:t>pro-caspase-1</a:t>
                    </a:r>
                  </a:p>
                </p:txBody>
              </p:sp>
              <p:sp>
                <p:nvSpPr>
                  <p:cNvPr id="133" name="Rettangolo"/>
                  <p:cNvSpPr/>
                  <p:nvPr/>
                </p:nvSpPr>
                <p:spPr>
                  <a:xfrm>
                    <a:off x="5544616" y="713688"/>
                    <a:ext cx="3456385" cy="136821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sq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135" name="The assembly and activation of NLRP3 inflammasome results in caspase-1 activation that leads to the maturation of IL-1β and IL-18"/>
                <p:cNvSpPr txBox="1"/>
                <p:nvPr/>
              </p:nvSpPr>
              <p:spPr>
                <a:xfrm>
                  <a:off x="5616624" y="71413"/>
                  <a:ext cx="3456954" cy="1490072"/>
                </a:xfrm>
                <a:prstGeom prst="rect">
                  <a:avLst/>
                </a:prstGeom>
                <a:noFill/>
                <a:ln w="9525" cap="flat">
                  <a:solidFill>
                    <a:srgbClr val="00001A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900">
                      <a:solidFill>
                        <a:srgbClr val="00001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The </a:t>
                  </a:r>
                  <a:r>
                    <a:rPr>
                      <a:solidFill>
                        <a:srgbClr val="FF0000"/>
                      </a:solidFill>
                    </a:rPr>
                    <a:t>assembly</a:t>
                  </a:r>
                  <a:r>
                    <a:t> and </a:t>
                  </a:r>
                  <a:r>
                    <a:rPr>
                      <a:solidFill>
                        <a:srgbClr val="FF0000"/>
                      </a:solidFill>
                    </a:rPr>
                    <a:t>activation</a:t>
                  </a:r>
                  <a:r>
                    <a:t> of </a:t>
                  </a:r>
                  <a:r>
                    <a:rPr b="1"/>
                    <a:t>NLRP3 inflammasome </a:t>
                  </a:r>
                  <a:r>
                    <a:t>results in caspase-1 activation that leads to the maturation of IL-1</a:t>
                  </a:r>
                  <a:r>
                    <a:t>β </a:t>
                  </a:r>
                  <a:r>
                    <a:t>and IL-18</a:t>
                  </a:r>
                </a:p>
              </p:txBody>
            </p:sp>
          </p:grpSp>
          <p:sp>
            <p:nvSpPr>
              <p:cNvPr id="137" name="proinflammatory cytokines"/>
              <p:cNvSpPr txBox="1"/>
              <p:nvPr/>
            </p:nvSpPr>
            <p:spPr>
              <a:xfrm>
                <a:off x="7319098" y="3633083"/>
                <a:ext cx="1780770" cy="5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7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proinflammatory cytokines</a:t>
                </a:r>
              </a:p>
            </p:txBody>
          </p:sp>
        </p:grpSp>
        <p:sp>
          <p:nvSpPr>
            <p:cNvPr id="139" name="Rettangolo"/>
            <p:cNvSpPr/>
            <p:nvPr/>
          </p:nvSpPr>
          <p:spPr>
            <a:xfrm>
              <a:off x="4032249" y="71785"/>
              <a:ext cx="1512889" cy="2808288"/>
            </a:xfrm>
            <a:prstGeom prst="rect">
              <a:avLst/>
            </a:prstGeom>
            <a:noFill/>
            <a:ln w="5715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" name="NLRs: family of PRRs mostly expressed in the cytosol and able to detect signs of intracellular invaders as well as non-microbial danger signals and form large cytoplasmic complexes called inflammasomes"/>
          <p:cNvSpPr txBox="1"/>
          <p:nvPr/>
        </p:nvSpPr>
        <p:spPr>
          <a:xfrm>
            <a:off x="225107" y="5157787"/>
            <a:ext cx="8622348" cy="14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NLRs: family of PRRs </a:t>
            </a:r>
            <a:r>
              <a:rPr>
                <a:solidFill>
                  <a:srgbClr val="FFFF00"/>
                </a:solidFill>
              </a:rPr>
              <a:t>mostly expressed in the cytosol</a:t>
            </a:r>
            <a:r>
              <a:t> and able to detect </a:t>
            </a:r>
            <a:r>
              <a:rPr>
                <a:solidFill>
                  <a:srgbClr val="FFFF00"/>
                </a:solidFill>
              </a:rPr>
              <a:t>signs of intracellular invaders</a:t>
            </a:r>
            <a:r>
              <a:t> as well as </a:t>
            </a:r>
            <a:r>
              <a:rPr>
                <a:solidFill>
                  <a:srgbClr val="FFFF00"/>
                </a:solidFill>
              </a:rPr>
              <a:t>non-microbial danger signals</a:t>
            </a:r>
            <a:r>
              <a:t> and form large cytoplasmic complexes called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inflammasomes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l teatro della flogosi acuta: il microcircolo"/>
          <p:cNvSpPr txBox="1"/>
          <p:nvPr/>
        </p:nvSpPr>
        <p:spPr>
          <a:xfrm>
            <a:off x="107950" y="44450"/>
            <a:ext cx="8964613" cy="57261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0"/>
              </a:spcBef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Il teatro della flogosi acuta: </a:t>
            </a:r>
            <a:r>
              <a:rPr b="1"/>
              <a:t>il microcircolo</a:t>
            </a:r>
          </a:p>
        </p:txBody>
      </p:sp>
      <p:pic>
        <p:nvPicPr>
          <p:cNvPr id="1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" y="692150"/>
            <a:ext cx="4991100" cy="374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0562" y="2492375"/>
            <a:ext cx="4608513" cy="43211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vasi sanguigni con Ø &lt; 100 μm"/>
          <p:cNvSpPr txBox="1"/>
          <p:nvPr/>
        </p:nvSpPr>
        <p:spPr>
          <a:xfrm>
            <a:off x="611187" y="4508500"/>
            <a:ext cx="3313113" cy="902132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vasi sanguigni con Ø &lt; 100 </a:t>
            </a:r>
            <a:r>
              <a:t>μ</a:t>
            </a:r>
            <a:r>
              <a:t>m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3"/>
      <p:bldP build="whole" bldLvl="1" animBg="1" rev="0" advAuto="0" spid="14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venti principali nel microcircolo"/>
          <p:cNvSpPr txBox="1"/>
          <p:nvPr>
            <p:ph type="title" idx="4294967295"/>
          </p:nvPr>
        </p:nvSpPr>
        <p:spPr>
          <a:xfrm>
            <a:off x="-1" y="-100013"/>
            <a:ext cx="9144002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149" name="Vasocostrizione transitoria (alcuni secondi)…"/>
          <p:cNvSpPr txBox="1"/>
          <p:nvPr>
            <p:ph type="body" idx="4294967295"/>
          </p:nvPr>
        </p:nvSpPr>
        <p:spPr>
          <a:xfrm>
            <a:off x="142875" y="1728787"/>
            <a:ext cx="8893175" cy="4724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buAutoNum type="arabicPeriod" startAt="1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Vasocostrizione transitoria</a:t>
            </a:r>
            <a:r>
              <a:rPr u="none"/>
              <a:t> (alcuni secondi)</a:t>
            </a:r>
          </a:p>
          <a:p>
            <a:pPr marL="514350" indent="-514350">
              <a:buAutoNum type="arabicPeriod" startAt="1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2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Vasodilatazione</a:t>
            </a:r>
            <a:r>
              <a:rPr u="none"/>
              <a:t> → aumento del flusso →  </a:t>
            </a:r>
            <a:r>
              <a:rPr u="none">
                <a:solidFill>
                  <a:srgbClr val="FFFF00"/>
                </a:solidFill>
              </a:rPr>
              <a:t>iperemia</a:t>
            </a:r>
            <a:r>
              <a:rPr u="none"/>
              <a:t> → aumento della pressione idrostatica</a:t>
            </a:r>
          </a:p>
          <a:p>
            <a:pPr marL="514350" indent="-514350">
              <a:buAutoNum type="arabicPeriod" startAt="2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3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Aumento di permeabilità</a:t>
            </a:r>
            <a:r>
              <a:rPr u="none"/>
              <a:t> → essudazione di </a:t>
            </a:r>
            <a:r>
              <a:rPr u="none">
                <a:solidFill>
                  <a:srgbClr val="FFFF00"/>
                </a:solidFill>
              </a:rPr>
              <a:t>fluido</a:t>
            </a:r>
            <a:r>
              <a:rPr u="none"/>
              <a:t> e </a:t>
            </a:r>
            <a:r>
              <a:rPr u="none">
                <a:solidFill>
                  <a:srgbClr val="FFFF00"/>
                </a:solidFill>
              </a:rPr>
              <a:t>proteine</a:t>
            </a:r>
            <a:r>
              <a:rPr u="none"/>
              <a:t> verso l’interstizio (</a:t>
            </a:r>
            <a:r>
              <a:rPr u="none">
                <a:solidFill>
                  <a:srgbClr val="FFFF00"/>
                </a:solidFill>
              </a:rPr>
              <a:t>edema</a:t>
            </a:r>
            <a:r>
              <a:rPr u="none"/>
              <a:t>) </a:t>
            </a:r>
          </a:p>
          <a:p>
            <a:pPr marL="514350" indent="-514350">
              <a:buAutoNum type="arabicPeriod" startAt="3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4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Rallentamento del flusso</a:t>
            </a:r>
            <a:r>
              <a:rPr u="none"/>
              <a:t> → </a:t>
            </a:r>
            <a:r>
              <a:rPr u="none">
                <a:solidFill>
                  <a:srgbClr val="FFFF00"/>
                </a:solidFill>
              </a:rPr>
              <a:t>stasi</a:t>
            </a:r>
            <a:endParaRPr>
              <a:solidFill>
                <a:srgbClr val="FFFF00"/>
              </a:solidFill>
            </a:endParaRPr>
          </a:p>
          <a:p>
            <a:pPr marL="514350" indent="-514350">
              <a:buAutoNum type="arabicPeriod" startAt="4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5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Marginazione leucocitaria</a:t>
            </a:r>
            <a:r>
              <a:rPr u="none"/>
              <a:t> → </a:t>
            </a:r>
            <a:r>
              <a:rPr u="none">
                <a:solidFill>
                  <a:srgbClr val="FFFF00"/>
                </a:solidFill>
              </a:rPr>
              <a:t>diapedèsi</a:t>
            </a:r>
          </a:p>
        </p:txBody>
      </p:sp>
      <p:sp>
        <p:nvSpPr>
          <p:cNvPr id="150" name="MODIFICAZIONI VASCOLARI E ALTERAZIONI DEL FLUSSO EMATICO"/>
          <p:cNvSpPr txBox="1"/>
          <p:nvPr/>
        </p:nvSpPr>
        <p:spPr>
          <a:xfrm>
            <a:off x="107950" y="620712"/>
            <a:ext cx="8891588" cy="86803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 E ALTERAZIONI DEL FLUSSO EMATICO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odificazioni vascolari nella flogosi"/>
          <p:cNvSpPr txBox="1"/>
          <p:nvPr>
            <p:ph type="title" idx="4294967295"/>
          </p:nvPr>
        </p:nvSpPr>
        <p:spPr>
          <a:xfrm>
            <a:off x="-1" y="-100013"/>
            <a:ext cx="9144002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 nella flogosi </a:t>
            </a:r>
          </a:p>
        </p:txBody>
      </p:sp>
      <p:sp>
        <p:nvSpPr>
          <p:cNvPr id="153" name="I fenomeni vascolari svolgono un ruolo rilevante nella risposta infiammatoria acuta…"/>
          <p:cNvSpPr txBox="1"/>
          <p:nvPr>
            <p:ph type="body" idx="4294967295"/>
          </p:nvPr>
        </p:nvSpPr>
        <p:spPr>
          <a:xfrm>
            <a:off x="34925" y="765175"/>
            <a:ext cx="9037638" cy="55435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 fenomeni vascolari svolgono un ruolo rilevante nella risposta infiammatoria </a:t>
            </a:r>
            <a:r>
              <a:rPr>
                <a:solidFill>
                  <a:srgbClr val="FFFF00"/>
                </a:solidFill>
              </a:rPr>
              <a:t>acuta</a:t>
            </a: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 vasi sanguigni del microcircolo (in particolare le venule) vanno incontro a modificazioni che rappresentano un </a:t>
            </a:r>
            <a:r>
              <a:rPr u="sng"/>
              <a:t>prerequisito</a:t>
            </a:r>
            <a:r>
              <a:t> per la </a:t>
            </a:r>
            <a:r>
              <a:rPr>
                <a:solidFill>
                  <a:srgbClr val="FFFF00"/>
                </a:solidFill>
              </a:rPr>
              <a:t>fuoriuscita</a:t>
            </a:r>
            <a:r>
              <a:t>, nella sede di lesione o infezione, </a:t>
            </a:r>
            <a:r>
              <a:rPr>
                <a:solidFill>
                  <a:srgbClr val="FFFF00"/>
                </a:solidFill>
              </a:rPr>
              <a:t>dei principali effettori dei meccanismi di difesa</a:t>
            </a:r>
            <a:r>
              <a:t>, cioè:</a:t>
            </a:r>
          </a:p>
          <a:p>
            <a:pPr algn="just">
              <a:buChar char="•"/>
              <a:defRPr sz="12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 algn="just">
              <a:spcBef>
                <a:spcPts val="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alcune proteine plasmatiche (</a:t>
            </a:r>
            <a:r>
              <a:rPr>
                <a:solidFill>
                  <a:srgbClr val="FFFF00"/>
                </a:solidFill>
              </a:rPr>
              <a:t>anticorpi, complemento</a:t>
            </a:r>
            <a:r>
              <a:t>);</a:t>
            </a:r>
          </a:p>
          <a:p>
            <a:pPr lvl="1" marL="742950" indent="-285750" algn="just"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 algn="just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3000">
                <a:solidFill>
                  <a:srgbClr val="FFFF00"/>
                </a:solidFill>
              </a:rPr>
              <a:t>leucociti neutrofili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venti principali nel microcircolo"/>
          <p:cNvSpPr txBox="1"/>
          <p:nvPr>
            <p:ph type="title" idx="4294967295"/>
          </p:nvPr>
        </p:nvSpPr>
        <p:spPr>
          <a:xfrm>
            <a:off x="250825" y="104775"/>
            <a:ext cx="8748713" cy="7318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156" name="vasodilatazione…"/>
          <p:cNvSpPr txBox="1"/>
          <p:nvPr>
            <p:ph type="body" sz="quarter" idx="4294967295"/>
          </p:nvPr>
        </p:nvSpPr>
        <p:spPr>
          <a:xfrm>
            <a:off x="34925" y="1844675"/>
            <a:ext cx="4321175" cy="17287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742950" indent="-742950">
              <a:buAutoNum type="arabicPeriod" startAt="1"/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vasodilatazione</a:t>
            </a:r>
          </a:p>
          <a:p>
            <a:pPr lvl="1" marL="742950" indent="-28575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arteriole</a:t>
            </a:r>
          </a:p>
          <a:p>
            <a:pPr lvl="1" marL="742950" indent="-28575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letto capillare</a:t>
            </a:r>
          </a:p>
        </p:txBody>
      </p:sp>
      <p:sp>
        <p:nvSpPr>
          <p:cNvPr id="157" name="principali mediatori…"/>
          <p:cNvSpPr txBox="1"/>
          <p:nvPr/>
        </p:nvSpPr>
        <p:spPr>
          <a:xfrm>
            <a:off x="34925" y="4797425"/>
            <a:ext cx="9001125" cy="1831576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800"/>
              </a:spcBef>
              <a:buSzPct val="100000"/>
              <a:buChar char="❑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principali </a:t>
            </a:r>
            <a:r>
              <a:rPr b="1"/>
              <a:t>mediatori</a:t>
            </a:r>
            <a:endParaRPr b="1"/>
          </a:p>
          <a:p>
            <a:pPr lvl="1" marL="719137" indent="-457200">
              <a:spcBef>
                <a:spcPts val="1800"/>
              </a:spcBef>
              <a:buSzPct val="100000"/>
              <a:buChar char="✓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/>
              <a:t>istamina</a:t>
            </a:r>
            <a:r>
              <a:t> (mast cellule)</a:t>
            </a:r>
          </a:p>
          <a:p>
            <a:pPr lvl="1" marL="719137" indent="-457200">
              <a:spcBef>
                <a:spcPts val="1800"/>
              </a:spcBef>
              <a:buSzPct val="100000"/>
              <a:buChar char="✓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/>
              <a:t>ossido nitrico</a:t>
            </a:r>
            <a:r>
              <a:t> (c. endoteliali </a:t>
            </a:r>
            <a:r>
              <a:rPr>
                <a:solidFill>
                  <a:srgbClr val="111111"/>
                </a:solidFill>
              </a:rPr>
              <a:t>→ muscolo liscio</a:t>
            </a:r>
            <a:r>
              <a:t>)</a:t>
            </a:r>
          </a:p>
        </p:txBody>
      </p:sp>
      <p:pic>
        <p:nvPicPr>
          <p:cNvPr id="1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4962" y="1052512"/>
            <a:ext cx="4891088" cy="367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 componenti dell’infiammazione acuta e cronica:…"/>
          <p:cNvSpPr txBox="1"/>
          <p:nvPr/>
        </p:nvSpPr>
        <p:spPr>
          <a:xfrm>
            <a:off x="45719" y="0"/>
            <a:ext cx="9052562" cy="137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>
                <a:solidFill>
                  <a:srgbClr val="FFFFFF"/>
                </a:solidFill>
              </a:rPr>
              <a:t> </a:t>
            </a:r>
            <a:r>
              <a:t>componenti dell’infiammazione acuta e cronica:</a:t>
            </a:r>
          </a:p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cellule e proteine del </a:t>
            </a:r>
            <a:r>
              <a:rPr u="sng"/>
              <a:t>sangue</a:t>
            </a:r>
            <a:r>
              <a:t>, cellule dei </a:t>
            </a:r>
            <a:r>
              <a:rPr u="sng"/>
              <a:t>vasi</a:t>
            </a:r>
            <a:r>
              <a:t>, </a:t>
            </a:r>
          </a:p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cellule e proteine della </a:t>
            </a:r>
            <a:r>
              <a:rPr u="sng"/>
              <a:t>matrice extracellulare</a:t>
            </a:r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12" y="1527175"/>
            <a:ext cx="8948738" cy="521493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Ovale"/>
          <p:cNvSpPr/>
          <p:nvPr/>
        </p:nvSpPr>
        <p:spPr>
          <a:xfrm>
            <a:off x="87312" y="2636837"/>
            <a:ext cx="739776" cy="720726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ignaling in NO-dependent vasodilation"/>
          <p:cNvSpPr txBox="1"/>
          <p:nvPr>
            <p:ph type="title" idx="4294967295"/>
          </p:nvPr>
        </p:nvSpPr>
        <p:spPr>
          <a:xfrm>
            <a:off x="354012" y="-26988"/>
            <a:ext cx="8466138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77823">
              <a:defRPr sz="345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Signaling in NO-dependent vasodilation</a:t>
            </a:r>
          </a:p>
        </p:txBody>
      </p:sp>
      <p:grpSp>
        <p:nvGrpSpPr>
          <p:cNvPr id="167" name="Raggruppa"/>
          <p:cNvGrpSpPr/>
          <p:nvPr/>
        </p:nvGrpSpPr>
        <p:grpSpPr>
          <a:xfrm>
            <a:off x="1476374" y="571499"/>
            <a:ext cx="6229352" cy="6242052"/>
            <a:chOff x="0" y="0"/>
            <a:chExt cx="6229350" cy="6242050"/>
          </a:xfrm>
        </p:grpSpPr>
        <p:pic>
          <p:nvPicPr>
            <p:cNvPr id="165" name="Risultati immagini per no receptor" descr="Risultati immagini per no recepto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6229352" cy="6242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Histamine"/>
            <p:cNvSpPr txBox="1"/>
            <p:nvPr/>
          </p:nvSpPr>
          <p:spPr>
            <a:xfrm>
              <a:off x="37381" y="49944"/>
              <a:ext cx="1396188" cy="3629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Histamine</a:t>
              </a:r>
            </a:p>
          </p:txBody>
        </p:sp>
      </p:grpSp>
      <p:sp>
        <p:nvSpPr>
          <p:cNvPr id="168" name="Rettangolo"/>
          <p:cNvSpPr/>
          <p:nvPr/>
        </p:nvSpPr>
        <p:spPr>
          <a:xfrm>
            <a:off x="5795962" y="5518150"/>
            <a:ext cx="1584326" cy="1079500"/>
          </a:xfrm>
          <a:prstGeom prst="rect">
            <a:avLst/>
          </a:prstGeom>
          <a:ln w="38100" cap="sq">
            <a:solidFill>
              <a:srgbClr val="0A0AFF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grpSp>
        <p:nvGrpSpPr>
          <p:cNvPr id="171" name="Raggruppa"/>
          <p:cNvGrpSpPr/>
          <p:nvPr/>
        </p:nvGrpSpPr>
        <p:grpSpPr>
          <a:xfrm>
            <a:off x="4932362" y="5084762"/>
            <a:ext cx="987116" cy="437070"/>
            <a:chOff x="0" y="0"/>
            <a:chExt cx="987114" cy="437068"/>
          </a:xfrm>
        </p:grpSpPr>
        <p:sp>
          <p:nvSpPr>
            <p:cNvPr id="169" name="Forma"/>
            <p:cNvSpPr/>
            <p:nvPr/>
          </p:nvSpPr>
          <p:spPr>
            <a:xfrm>
              <a:off x="0" y="0"/>
              <a:ext cx="215947" cy="38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13"/>
                  </a:moveTo>
                  <a:lnTo>
                    <a:pt x="5400" y="15613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613"/>
                  </a:lnTo>
                  <a:lnTo>
                    <a:pt x="21600" y="15613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Ca2+"/>
            <p:cNvSpPr txBox="1"/>
            <p:nvPr/>
          </p:nvSpPr>
          <p:spPr>
            <a:xfrm>
              <a:off x="261666" y="0"/>
              <a:ext cx="725449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</a:t>
              </a:r>
              <a:r>
                <a:rPr baseline="30000"/>
                <a:t>2+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venti principali nel microcircolo"/>
          <p:cNvSpPr txBox="1"/>
          <p:nvPr>
            <p:ph type="title" idx="4294967295"/>
          </p:nvPr>
        </p:nvSpPr>
        <p:spPr>
          <a:xfrm>
            <a:off x="322262" y="-26988"/>
            <a:ext cx="8642351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4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174" name="Alla vasodilatazione segue l’aumento del flusso sanguigno (iperemia)"/>
          <p:cNvSpPr txBox="1"/>
          <p:nvPr>
            <p:ph type="body" sz="half" idx="4294967295"/>
          </p:nvPr>
        </p:nvSpPr>
        <p:spPr>
          <a:xfrm>
            <a:off x="34925" y="620712"/>
            <a:ext cx="9001125" cy="18002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just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Alla vasodilatazione segue </a:t>
            </a:r>
            <a:r>
              <a:rPr u="sng"/>
              <a:t>l’aumento del flusso sanguigno</a:t>
            </a:r>
            <a:r>
              <a:t> (</a:t>
            </a:r>
            <a:r>
              <a:rPr>
                <a:solidFill>
                  <a:srgbClr val="FFFF00"/>
                </a:solidFill>
              </a:rPr>
              <a:t>iperemia</a:t>
            </a:r>
            <a:r>
              <a:t>)</a:t>
            </a:r>
          </a:p>
        </p:txBody>
      </p:sp>
      <p:grpSp>
        <p:nvGrpSpPr>
          <p:cNvPr id="177" name="Raggruppa"/>
          <p:cNvGrpSpPr/>
          <p:nvPr/>
        </p:nvGrpSpPr>
        <p:grpSpPr>
          <a:xfrm>
            <a:off x="107950" y="3141662"/>
            <a:ext cx="4319588" cy="3634294"/>
            <a:chOff x="0" y="0"/>
            <a:chExt cx="4319587" cy="3634293"/>
          </a:xfrm>
        </p:grpSpPr>
        <p:pic>
          <p:nvPicPr>
            <p:cNvPr id="175" name="image.jpeg" descr="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19588" cy="308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Hyperemia of conjunctiva"/>
            <p:cNvSpPr txBox="1"/>
            <p:nvPr/>
          </p:nvSpPr>
          <p:spPr>
            <a:xfrm>
              <a:off x="0" y="3148086"/>
              <a:ext cx="4319588" cy="48620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rgbClr val="08080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Hyperemia of conjunctiva</a:t>
              </a:r>
            </a:p>
          </p:txBody>
        </p:sp>
      </p:grpSp>
      <p:sp>
        <p:nvSpPr>
          <p:cNvPr id="178" name="Eritema (rubor, arrossamento)…"/>
          <p:cNvSpPr txBox="1"/>
          <p:nvPr/>
        </p:nvSpPr>
        <p:spPr>
          <a:xfrm>
            <a:off x="2987674" y="1989137"/>
            <a:ext cx="5688014" cy="1017264"/>
          </a:xfrm>
          <a:prstGeom prst="rect">
            <a:avLst/>
          </a:prstGeom>
          <a:solidFill>
            <a:srgbClr val="FFDE75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Eritema (</a:t>
            </a:r>
            <a:r>
              <a:rPr b="1" i="1"/>
              <a:t>rubor</a:t>
            </a:r>
            <a:r>
              <a:t>, arrossamento)</a:t>
            </a:r>
          </a:p>
          <a:p>
            <a:pPr marL="342900" indent="-342900">
              <a:buSzPct val="100000"/>
              <a:buFont typeface="Arial"/>
              <a:buChar char="•"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Aumento della temperatura (</a:t>
            </a:r>
            <a:r>
              <a:rPr b="1" i="1"/>
              <a:t>calor</a:t>
            </a:r>
            <a:r>
              <a:t>)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4546600" y="3141662"/>
            <a:ext cx="4489450" cy="3610523"/>
            <a:chOff x="0" y="0"/>
            <a:chExt cx="4489450" cy="3610522"/>
          </a:xfrm>
        </p:grpSpPr>
        <p:pic>
          <p:nvPicPr>
            <p:cNvPr id="179" name="image.jpeg" descr="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89450" cy="3033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eritema cutaneo (morbo di Lyme, morso di zecca)"/>
            <p:cNvSpPr txBox="1"/>
            <p:nvPr/>
          </p:nvSpPr>
          <p:spPr>
            <a:xfrm>
              <a:off x="0" y="2717915"/>
              <a:ext cx="4489450" cy="89260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rgbClr val="08080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eritema cutaneo (morbo di Lyme, morso di zecca)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8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rincipali quadri patologici associati ad infiammazione"/>
          <p:cNvSpPr txBox="1"/>
          <p:nvPr>
            <p:ph type="title" idx="4294967295"/>
          </p:nvPr>
        </p:nvSpPr>
        <p:spPr>
          <a:xfrm>
            <a:off x="107950" y="-26988"/>
            <a:ext cx="8893175" cy="1295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quadri patologici</a:t>
            </a:r>
            <a:r>
              <a:t> associati ad infiammazione</a:t>
            </a:r>
          </a:p>
        </p:txBody>
      </p:sp>
      <p:sp>
        <p:nvSpPr>
          <p:cNvPr id="74" name="infezioni batteriche e virali, infestazioni parassitiche…"/>
          <p:cNvSpPr txBox="1"/>
          <p:nvPr>
            <p:ph type="body" idx="4294967295"/>
          </p:nvPr>
        </p:nvSpPr>
        <p:spPr>
          <a:xfrm>
            <a:off x="34925" y="1557337"/>
            <a:ext cx="9182100" cy="33845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2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infezioni batteriche e virali, infestazioni parassitiche</a:t>
            </a:r>
          </a:p>
          <a:p>
            <a:pPr>
              <a:lnSpc>
                <a:spcPct val="12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danno tessutale e necrosi         </a:t>
            </a:r>
          </a:p>
          <a:p>
            <a:pPr>
              <a:lnSpc>
                <a:spcPct val="12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reazioni immunitarie (per es., allergie)</a:t>
            </a:r>
          </a:p>
          <a:p>
            <a:pPr>
              <a:lnSpc>
                <a:spcPct val="12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neoplasie </a:t>
            </a:r>
          </a:p>
          <a:p>
            <a:pPr>
              <a:lnSpc>
                <a:spcPct val="12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alterazioni emodinamiche (aterosclerosi, trombosi)</a:t>
            </a:r>
          </a:p>
        </p:txBody>
      </p:sp>
      <p:sp>
        <p:nvSpPr>
          <p:cNvPr id="75" name="Inflammation: the «backbone» of pathology        (Lord Howard Florey, 1945 Nobel Prize for Medicine)"/>
          <p:cNvSpPr txBox="1"/>
          <p:nvPr/>
        </p:nvSpPr>
        <p:spPr>
          <a:xfrm>
            <a:off x="468312" y="5157787"/>
            <a:ext cx="8207376" cy="956108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900"/>
              </a:spcBef>
              <a:defRPr sz="32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Inflammation: the «backbone» of pathology </a:t>
            </a:r>
            <a:r>
              <a:rPr sz="2800"/>
              <a:t>       (</a:t>
            </a:r>
            <a:r>
              <a:rPr i="1" sz="2400"/>
              <a:t>Lord Howard Florey, 1945 Nobel Prize for Medicine)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2"/>
      <p:bldP build="whole" bldLvl="1" animBg="1" rev="0" advAuto="0" spid="7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venti principali nel microcircolo"/>
          <p:cNvSpPr txBox="1"/>
          <p:nvPr>
            <p:ph type="title" idx="4294967295"/>
          </p:nvPr>
        </p:nvSpPr>
        <p:spPr>
          <a:xfrm>
            <a:off x="-1" y="-100013"/>
            <a:ext cx="9144002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184" name="Vasocostrizione transitoria…"/>
          <p:cNvSpPr txBox="1"/>
          <p:nvPr>
            <p:ph type="body" idx="4294967295"/>
          </p:nvPr>
        </p:nvSpPr>
        <p:spPr>
          <a:xfrm>
            <a:off x="142875" y="2089150"/>
            <a:ext cx="8893175" cy="42195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47675" indent="-447675">
              <a:spcBef>
                <a:spcPts val="600"/>
              </a:spcBef>
              <a:buAutoNum type="arabicPeriod" startAt="1"/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Vasocostrizione transitoria</a:t>
            </a:r>
          </a:p>
          <a:p>
            <a:pPr marL="447675" indent="-447675">
              <a:buAutoNum type="arabicPeriod" startAt="1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447675" indent="-447675">
              <a:spcBef>
                <a:spcPts val="600"/>
              </a:spcBef>
              <a:buAutoNum type="arabicPeriod" startAt="2"/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Vasodilatazione</a:t>
            </a:r>
            <a:r>
              <a:rPr u="none"/>
              <a:t> → aumento flusso → IPEREMIA → </a:t>
            </a:r>
            <a:r>
              <a:rPr u="none">
                <a:solidFill>
                  <a:srgbClr val="FFFF00"/>
                </a:solidFill>
              </a:rPr>
              <a:t>squilibrio pressorio nel microcircolo</a:t>
            </a:r>
            <a:endParaRPr>
              <a:solidFill>
                <a:srgbClr val="FFFF00"/>
              </a:solidFill>
            </a:endParaRPr>
          </a:p>
          <a:p>
            <a:pPr marL="447675" indent="-447675">
              <a:buAutoNum type="arabicPeriod" startAt="2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447675" indent="-447675">
              <a:buAutoNum type="arabicPeriod" startAt="3"/>
              <a:defRPr sz="3000" u="sng">
                <a:solidFill>
                  <a:srgbClr val="2E2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Aumento di permeabilità</a:t>
            </a:r>
          </a:p>
          <a:p>
            <a:pPr marL="447675" indent="-447675">
              <a:buAutoNum type="arabicPeriod" startAt="3"/>
              <a:defRPr sz="1000" u="sng">
                <a:solidFill>
                  <a:srgbClr val="2E2E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47675" indent="-447675">
              <a:buAutoNum type="arabicPeriod" startAt="4"/>
              <a:defRPr sz="3000" u="sng">
                <a:solidFill>
                  <a:srgbClr val="2E2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Rallentamento del flusso</a:t>
            </a:r>
          </a:p>
          <a:p>
            <a:pPr marL="447675" indent="-447675">
              <a:buAutoNum type="arabicPeriod" startAt="4"/>
              <a:defRPr sz="1000">
                <a:solidFill>
                  <a:srgbClr val="2E2E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47675" indent="-447675">
              <a:buAutoNum type="arabicPeriod" startAt="5"/>
              <a:defRPr sz="3000" u="sng">
                <a:solidFill>
                  <a:srgbClr val="2E2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Marginazione leucocitaria</a:t>
            </a:r>
          </a:p>
        </p:txBody>
      </p:sp>
      <p:sp>
        <p:nvSpPr>
          <p:cNvPr id="185" name="MODIFICAZIONI VASCOLARI E ALTERAZIONI DEL FLUSSO EMATICO"/>
          <p:cNvSpPr txBox="1"/>
          <p:nvPr/>
        </p:nvSpPr>
        <p:spPr>
          <a:xfrm>
            <a:off x="107950" y="620712"/>
            <a:ext cx="8891588" cy="86803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 E ALTERAZIONI DEL FLUSSO EMATICO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2-2" descr="2-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275" y="107950"/>
            <a:ext cx="5286375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8" name="Modificazioni della pressione idrostatica e colloido-osmotica in corso di flogosi: l’iperemia provoca un aumento della pressione idrostatica a livello del capo arteriolare"/>
          <p:cNvSpPr txBox="1"/>
          <p:nvPr/>
        </p:nvSpPr>
        <p:spPr>
          <a:xfrm>
            <a:off x="323850" y="2781300"/>
            <a:ext cx="3346450" cy="3633048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600"/>
              </a:spcBef>
              <a:defRPr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Modificazioni della pressione idrostatica e colloido-osmotica in corso di flogosi</a:t>
            </a:r>
            <a:r>
              <a:rPr>
                <a:solidFill>
                  <a:srgbClr val="FFFFFF"/>
                </a:solidFill>
              </a:rPr>
              <a:t>: l’</a:t>
            </a:r>
            <a:r>
              <a:rPr u="sng">
                <a:solidFill>
                  <a:srgbClr val="FFFFFF"/>
                </a:solidFill>
              </a:rPr>
              <a:t>iperemia</a:t>
            </a:r>
            <a:r>
              <a:rPr>
                <a:solidFill>
                  <a:srgbClr val="FFFFFF"/>
                </a:solidFill>
              </a:rPr>
              <a:t> provoca un </a:t>
            </a:r>
            <a:r>
              <a:rPr u="sng">
                <a:solidFill>
                  <a:srgbClr val="FFFFFF"/>
                </a:solidFill>
              </a:rPr>
              <a:t>aumento</a:t>
            </a:r>
            <a:r>
              <a:rPr>
                <a:solidFill>
                  <a:srgbClr val="FFFFFF"/>
                </a:solidFill>
              </a:rPr>
              <a:t> della</a:t>
            </a:r>
            <a:r>
              <a:rPr u="sng">
                <a:solidFill>
                  <a:srgbClr val="FFFFFF"/>
                </a:solidFill>
              </a:rPr>
              <a:t> pressione idrostatica</a:t>
            </a:r>
            <a:r>
              <a:rPr>
                <a:solidFill>
                  <a:srgbClr val="FFFFFF"/>
                </a:solidFill>
              </a:rPr>
              <a:t> a livello del </a:t>
            </a:r>
            <a:r>
              <a:rPr u="sng">
                <a:solidFill>
                  <a:srgbClr val="FFFFFF"/>
                </a:solidFill>
              </a:rPr>
              <a:t>capo arteriolare</a:t>
            </a:r>
          </a:p>
        </p:txBody>
      </p:sp>
      <p:sp>
        <p:nvSpPr>
          <p:cNvPr id="189" name="Rettangolo"/>
          <p:cNvSpPr/>
          <p:nvPr/>
        </p:nvSpPr>
        <p:spPr>
          <a:xfrm>
            <a:off x="3851275" y="2852737"/>
            <a:ext cx="5292725" cy="4005263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Pressioni attive nel microcircolo"/>
          <p:cNvSpPr txBox="1"/>
          <p:nvPr/>
        </p:nvSpPr>
        <p:spPr>
          <a:xfrm>
            <a:off x="80644" y="-26988"/>
            <a:ext cx="3616961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Pressioni attive nel microcircolo</a:t>
            </a:r>
          </a:p>
        </p:txBody>
      </p:sp>
      <p:grpSp>
        <p:nvGrpSpPr>
          <p:cNvPr id="193" name="Raggruppa"/>
          <p:cNvGrpSpPr/>
          <p:nvPr/>
        </p:nvGrpSpPr>
        <p:grpSpPr>
          <a:xfrm>
            <a:off x="107950" y="1052512"/>
            <a:ext cx="2695889" cy="647701"/>
            <a:chOff x="0" y="0"/>
            <a:chExt cx="2695888" cy="647700"/>
          </a:xfrm>
        </p:grpSpPr>
        <p:sp>
          <p:nvSpPr>
            <p:cNvPr id="191" name="Forma"/>
            <p:cNvSpPr/>
            <p:nvPr/>
          </p:nvSpPr>
          <p:spPr>
            <a:xfrm rot="10800000">
              <a:off x="0" y="-1"/>
              <a:ext cx="360363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598"/>
                  </a:moveTo>
                  <a:lnTo>
                    <a:pt x="5400" y="1559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598"/>
                  </a:lnTo>
                  <a:lnTo>
                    <a:pt x="21600" y="1559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127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p. idrostatica"/>
            <p:cNvSpPr txBox="1"/>
            <p:nvPr/>
          </p:nvSpPr>
          <p:spPr>
            <a:xfrm>
              <a:off x="647699" y="125412"/>
              <a:ext cx="2048190" cy="473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7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p. idrostatica</a:t>
              </a:r>
            </a:p>
          </p:txBody>
        </p:sp>
      </p:grpSp>
      <p:grpSp>
        <p:nvGrpSpPr>
          <p:cNvPr id="196" name="Raggruppa"/>
          <p:cNvGrpSpPr/>
          <p:nvPr/>
        </p:nvGrpSpPr>
        <p:grpSpPr>
          <a:xfrm>
            <a:off x="107949" y="1989137"/>
            <a:ext cx="3635376" cy="647701"/>
            <a:chOff x="0" y="0"/>
            <a:chExt cx="3635374" cy="647700"/>
          </a:xfrm>
        </p:grpSpPr>
        <p:sp>
          <p:nvSpPr>
            <p:cNvPr id="194" name="Forma"/>
            <p:cNvSpPr/>
            <p:nvPr/>
          </p:nvSpPr>
          <p:spPr>
            <a:xfrm>
              <a:off x="0" y="0"/>
              <a:ext cx="349971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598"/>
                  </a:moveTo>
                  <a:lnTo>
                    <a:pt x="5400" y="1559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598"/>
                  </a:lnTo>
                  <a:lnTo>
                    <a:pt x="21600" y="1559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B050"/>
            </a:solidFill>
            <a:ln w="12700" cap="sq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p. colloido-osmotica"/>
            <p:cNvSpPr txBox="1"/>
            <p:nvPr/>
          </p:nvSpPr>
          <p:spPr>
            <a:xfrm>
              <a:off x="420889" y="22225"/>
              <a:ext cx="3214486" cy="4739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7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p. colloido-osmotica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xit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4"/>
      <p:bldP build="whole" bldLvl="1" animBg="1" rev="0" advAuto="0" spid="196" grpId="2"/>
      <p:bldP build="whole" bldLvl="1" animBg="1" rev="0" advAuto="0" spid="188" grpId="3"/>
      <p:bldP build="whole" bldLvl="1" animBg="1" rev="0" advAuto="0" spid="19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Eventi principali nel microcircolo"/>
          <p:cNvSpPr txBox="1"/>
          <p:nvPr>
            <p:ph type="title" idx="4294967295"/>
          </p:nvPr>
        </p:nvSpPr>
        <p:spPr>
          <a:xfrm>
            <a:off x="-1" y="-100013"/>
            <a:ext cx="9144002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199" name="Vasocostrizione transitoria (alcuni secondi)…"/>
          <p:cNvSpPr txBox="1"/>
          <p:nvPr>
            <p:ph type="body" idx="4294967295"/>
          </p:nvPr>
        </p:nvSpPr>
        <p:spPr>
          <a:xfrm>
            <a:off x="179387" y="1584325"/>
            <a:ext cx="8713788" cy="5445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buAutoNum type="arabicPeriod" startAt="1"/>
              <a:defRPr sz="3000" u="sng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Vasocostrizione transitoria</a:t>
            </a:r>
            <a:r>
              <a:rPr u="none"/>
              <a:t> (alcuni secondi)</a:t>
            </a:r>
          </a:p>
          <a:p>
            <a:pPr marL="514350" indent="-514350">
              <a:buAutoNum type="arabicPeriod" startAt="1"/>
              <a:defRPr sz="1000" u="sng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2"/>
              <a:defRPr sz="3000" u="sng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Vasodilatazione</a:t>
            </a:r>
            <a:r>
              <a:rPr u="none"/>
              <a:t> → aumento del flusso →  iperemia → aumento della pressione idrostatica</a:t>
            </a:r>
          </a:p>
          <a:p>
            <a:pPr marL="514350" indent="-514350">
              <a:buAutoNum type="arabicPeriod" startAt="2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3"/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Aumento di permeabilità</a:t>
            </a:r>
            <a:r>
              <a:rPr u="none"/>
              <a:t> → essudazione di fluido e proteine</a:t>
            </a:r>
          </a:p>
          <a:p>
            <a:pPr marL="514350" indent="-514350">
              <a:buAutoNum type="arabicPeriod" startAt="3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4"/>
              <a:defRPr sz="3000" u="sng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Rallentamento del flusso</a:t>
            </a:r>
            <a:r>
              <a:rPr u="none"/>
              <a:t> → stasi</a:t>
            </a:r>
          </a:p>
          <a:p>
            <a:pPr marL="514350" indent="-514350">
              <a:buAutoNum type="arabicPeriod" startAt="4"/>
              <a:defRPr sz="1000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14350" indent="-514350">
              <a:buAutoNum type="arabicPeriod" startAt="5"/>
              <a:defRPr sz="3000" u="sng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Marginazione leucocitaria</a:t>
            </a:r>
            <a:r>
              <a:rPr u="none"/>
              <a:t> → diapedesi</a:t>
            </a:r>
          </a:p>
        </p:txBody>
      </p:sp>
      <p:sp>
        <p:nvSpPr>
          <p:cNvPr id="200" name="MODIFICAZIONI VASCOLARI E DEL FLUSSO EMATICO"/>
          <p:cNvSpPr txBox="1"/>
          <p:nvPr/>
        </p:nvSpPr>
        <p:spPr>
          <a:xfrm>
            <a:off x="-1" y="692150"/>
            <a:ext cx="9144002" cy="47433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MODIFICAZIONI VASCOLARI E DEL FLUSSO EMATICO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umento della permeabilità vascolare"/>
          <p:cNvSpPr txBox="1"/>
          <p:nvPr>
            <p:ph type="title" idx="4294967295"/>
          </p:nvPr>
        </p:nvSpPr>
        <p:spPr>
          <a:xfrm>
            <a:off x="34925" y="-98425"/>
            <a:ext cx="9145588" cy="86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Aumento della permeabilità vascolare</a:t>
            </a:r>
          </a:p>
        </p:txBody>
      </p:sp>
      <p:sp>
        <p:nvSpPr>
          <p:cNvPr id="203" name="Formazione di «aperture» nell’endotelio delle venule post-capillari (100-300 nm, normalmente 4-10 nm) per effetto di mediatori rilasciati nel microambiente della flogosi che interagiscono con recettori specifici presenti sulle cellule endoteliali…"/>
          <p:cNvSpPr txBox="1"/>
          <p:nvPr>
            <p:ph type="body" idx="4294967295"/>
          </p:nvPr>
        </p:nvSpPr>
        <p:spPr>
          <a:xfrm>
            <a:off x="107950" y="908050"/>
            <a:ext cx="8928100" cy="53292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Formazione di «aperture» nell’endotelio delle </a:t>
            </a:r>
            <a:r>
              <a:rPr u="sng"/>
              <a:t>venule post-capillari</a:t>
            </a:r>
            <a:r>
              <a:t> (100-300 nm, normalmente 4-10 nm) per effetto di </a:t>
            </a:r>
            <a:r>
              <a:rPr>
                <a:solidFill>
                  <a:srgbClr val="FFFF00"/>
                </a:solidFill>
              </a:rPr>
              <a:t>mediatori</a:t>
            </a:r>
            <a:r>
              <a:t> rilasciati nel microambiente della flogosi </a:t>
            </a:r>
            <a:r>
              <a:rPr>
                <a:solidFill>
                  <a:srgbClr val="FFFF00"/>
                </a:solidFill>
              </a:rPr>
              <a:t>che interagiscono con recettori specifici</a:t>
            </a:r>
            <a:r>
              <a:t> presenti sulle </a:t>
            </a:r>
            <a:r>
              <a:rPr>
                <a:solidFill>
                  <a:srgbClr val="FFFF00"/>
                </a:solidFill>
              </a:rPr>
              <a:t>cellule endoteliali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Innesco del signaling che promuove </a:t>
            </a:r>
            <a:r>
              <a:rPr>
                <a:solidFill>
                  <a:srgbClr val="FFFF00"/>
                </a:solidFill>
              </a:rPr>
              <a:t>l’aumento del Ca</a:t>
            </a:r>
            <a:r>
              <a:rPr baseline="30000">
                <a:solidFill>
                  <a:srgbClr val="FFFF00"/>
                </a:solidFill>
              </a:rPr>
              <a:t>2+</a:t>
            </a:r>
            <a:r>
              <a:t> e</a:t>
            </a:r>
            <a:r>
              <a:rPr>
                <a:solidFill>
                  <a:srgbClr val="FFFF00"/>
                </a:solidFill>
              </a:rPr>
              <a:t> </a:t>
            </a:r>
            <a:r>
              <a:t>la </a:t>
            </a:r>
            <a:r>
              <a:rPr>
                <a:solidFill>
                  <a:srgbClr val="FFFF00"/>
                </a:solidFill>
              </a:rPr>
              <a:t>fosforilazione di proteine contrattili e citoscheletriche</a:t>
            </a: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Contrazione delle cellule endoteliali con </a:t>
            </a:r>
            <a:r>
              <a:rPr>
                <a:solidFill>
                  <a:srgbClr val="FFFF00"/>
                </a:solidFill>
              </a:rPr>
              <a:t>separazione delle giunzioni intercellulari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logosi acuta: aumento della permeabilità vascolare"/>
          <p:cNvSpPr txBox="1"/>
          <p:nvPr>
            <p:ph type="title" idx="4294967295"/>
          </p:nvPr>
        </p:nvSpPr>
        <p:spPr>
          <a:xfrm>
            <a:off x="-69850" y="-90488"/>
            <a:ext cx="9250363" cy="71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Flogosi acuta: aumento della permeabilità vascolare</a:t>
            </a:r>
          </a:p>
        </p:txBody>
      </p:sp>
      <p:grpSp>
        <p:nvGrpSpPr>
          <p:cNvPr id="222" name="Raggruppa"/>
          <p:cNvGrpSpPr/>
          <p:nvPr/>
        </p:nvGrpSpPr>
        <p:grpSpPr>
          <a:xfrm>
            <a:off x="466724" y="549275"/>
            <a:ext cx="8208964" cy="4965700"/>
            <a:chOff x="0" y="0"/>
            <a:chExt cx="8208962" cy="4965700"/>
          </a:xfrm>
        </p:grpSpPr>
        <p:grpSp>
          <p:nvGrpSpPr>
            <p:cNvPr id="217" name="Raggruppa"/>
            <p:cNvGrpSpPr/>
            <p:nvPr/>
          </p:nvGrpSpPr>
          <p:grpSpPr>
            <a:xfrm>
              <a:off x="-1" y="0"/>
              <a:ext cx="8208964" cy="4965700"/>
              <a:chOff x="0" y="0"/>
              <a:chExt cx="8208962" cy="4965700"/>
            </a:xfrm>
          </p:grpSpPr>
          <p:grpSp>
            <p:nvGrpSpPr>
              <p:cNvPr id="214" name="Raggruppa"/>
              <p:cNvGrpSpPr/>
              <p:nvPr/>
            </p:nvGrpSpPr>
            <p:grpSpPr>
              <a:xfrm>
                <a:off x="-1" y="0"/>
                <a:ext cx="8208964" cy="4965700"/>
                <a:chOff x="0" y="0"/>
                <a:chExt cx="8208962" cy="4965700"/>
              </a:xfrm>
            </p:grpSpPr>
            <p:grpSp>
              <p:nvGrpSpPr>
                <p:cNvPr id="212" name="Raggruppa"/>
                <p:cNvGrpSpPr/>
                <p:nvPr/>
              </p:nvGrpSpPr>
              <p:grpSpPr>
                <a:xfrm>
                  <a:off x="-1" y="0"/>
                  <a:ext cx="8208964" cy="4965700"/>
                  <a:chOff x="0" y="0"/>
                  <a:chExt cx="8208962" cy="4965700"/>
                </a:xfrm>
              </p:grpSpPr>
              <p:grpSp>
                <p:nvGrpSpPr>
                  <p:cNvPr id="210" name="Raggruppa"/>
                  <p:cNvGrpSpPr/>
                  <p:nvPr/>
                </p:nvGrpSpPr>
                <p:grpSpPr>
                  <a:xfrm>
                    <a:off x="-1" y="0"/>
                    <a:ext cx="8208964" cy="4965700"/>
                    <a:chOff x="0" y="0"/>
                    <a:chExt cx="8208962" cy="4965700"/>
                  </a:xfrm>
                </p:grpSpPr>
                <p:grpSp>
                  <p:nvGrpSpPr>
                    <p:cNvPr id="208" name="Raggruppa"/>
                    <p:cNvGrpSpPr/>
                    <p:nvPr/>
                  </p:nvGrpSpPr>
                  <p:grpSpPr>
                    <a:xfrm>
                      <a:off x="-1" y="0"/>
                      <a:ext cx="8208964" cy="4965700"/>
                      <a:chOff x="0" y="0"/>
                      <a:chExt cx="8208962" cy="4965700"/>
                    </a:xfrm>
                  </p:grpSpPr>
                  <p:pic>
                    <p:nvPicPr>
                      <p:cNvPr id="206" name="image.jpeg" descr="image.jpeg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/>
                      </a:blip>
                      <a:stretch>
                        <a:fillRect/>
                      </a:stretch>
                    </p:blipFill>
                    <p:spPr>
                      <a:xfrm>
                        <a:off x="511" y="0"/>
                        <a:ext cx="8208452" cy="4965700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sp>
                    <p:nvSpPr>
                      <p:cNvPr id="207" name="Linea"/>
                      <p:cNvSpPr/>
                      <p:nvPr/>
                    </p:nvSpPr>
                    <p:spPr>
                      <a:xfrm flipV="1">
                        <a:off x="0" y="2153126"/>
                        <a:ext cx="8208452" cy="76037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rgbClr val="11111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</p:grpSp>
                <p:sp>
                  <p:nvSpPr>
                    <p:cNvPr id="209" name="without inflammatory stimulus"/>
                    <p:cNvSpPr txBox="1"/>
                    <p:nvPr/>
                  </p:nvSpPr>
                  <p:spPr>
                    <a:xfrm>
                      <a:off x="51172" y="1763557"/>
                      <a:ext cx="3444936" cy="3847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>
                      <a:solidFill>
                        <a:srgbClr val="111111"/>
                      </a:solidFill>
                      <a:prstDash val="solid"/>
                      <a:round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>
                      <a:lvl1pPr algn="ctr">
                        <a:defRPr sz="2000">
                          <a:solidFill>
                            <a:srgbClr val="1111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/>
                      <a:r>
                        <a:t>without inflammatory stimulus</a:t>
                      </a:r>
                    </a:p>
                  </p:txBody>
                </p:sp>
              </p:grpSp>
              <p:sp>
                <p:nvSpPr>
                  <p:cNvPr id="211" name="with inflammatory stimulus"/>
                  <p:cNvSpPr txBox="1"/>
                  <p:nvPr/>
                </p:nvSpPr>
                <p:spPr>
                  <a:xfrm>
                    <a:off x="505" y="2267448"/>
                    <a:ext cx="3528455" cy="384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solidFill>
                      <a:srgbClr val="111111"/>
                    </a:solidFill>
                    <a:prstDash val="solid"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 algn="ctr">
                      <a:def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</a:lstStyle>
                  <a:p>
                    <a:pPr/>
                    <a:r>
                      <a:t>with inflammatory stimulus</a:t>
                    </a:r>
                  </a:p>
                </p:txBody>
              </p:sp>
            </p:grpSp>
            <p:sp>
              <p:nvSpPr>
                <p:cNvPr id="213" name="lumen"/>
                <p:cNvSpPr txBox="1"/>
                <p:nvPr/>
              </p:nvSpPr>
              <p:spPr>
                <a:xfrm>
                  <a:off x="7311506" y="435574"/>
                  <a:ext cx="736288" cy="360188"/>
                </a:xfrm>
                <a:prstGeom prst="rect">
                  <a:avLst/>
                </a:prstGeom>
                <a:noFill/>
                <a:ln w="9525" cap="flat">
                  <a:solidFill>
                    <a:srgbClr val="00001A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800">
                      <a:solidFill>
                        <a:srgbClr val="00001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lumen</a:t>
                  </a:r>
                </a:p>
              </p:txBody>
            </p:sp>
          </p:grpSp>
          <p:sp>
            <p:nvSpPr>
              <p:cNvPr id="215" name="intercellular junction"/>
              <p:cNvSpPr txBox="1"/>
              <p:nvPr/>
            </p:nvSpPr>
            <p:spPr>
              <a:xfrm>
                <a:off x="4999607" y="276556"/>
                <a:ext cx="2152884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 sz="2000">
                    <a:solidFill>
                      <a:srgbClr val="00001A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/>
                <a:r>
                  <a:t>intercellular junction</a:t>
                </a:r>
              </a:p>
            </p:txBody>
          </p:sp>
          <p:sp>
            <p:nvSpPr>
              <p:cNvPr id="216" name="Linea"/>
              <p:cNvSpPr/>
              <p:nvPr/>
            </p:nvSpPr>
            <p:spPr>
              <a:xfrm flipH="1">
                <a:off x="4609330" y="507582"/>
                <a:ext cx="368603" cy="282323"/>
              </a:xfrm>
              <a:prstGeom prst="line">
                <a:avLst/>
              </a:prstGeom>
              <a:noFill/>
              <a:ln w="28575" cap="sq">
                <a:solidFill>
                  <a:srgbClr val="00001A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18" name="Endothelial cell 1"/>
            <p:cNvSpPr txBox="1"/>
            <p:nvPr/>
          </p:nvSpPr>
          <p:spPr>
            <a:xfrm>
              <a:off x="2280898" y="360039"/>
              <a:ext cx="1531030" cy="3676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1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00001A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Endothelial cell 1</a:t>
              </a:r>
            </a:p>
          </p:txBody>
        </p:sp>
        <p:sp>
          <p:nvSpPr>
            <p:cNvPr id="219" name="Endothelial cell 1"/>
            <p:cNvSpPr txBox="1"/>
            <p:nvPr/>
          </p:nvSpPr>
          <p:spPr>
            <a:xfrm>
              <a:off x="3898559" y="3240359"/>
              <a:ext cx="1531031" cy="3676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1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00001A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Endothelial cell 1</a:t>
              </a:r>
            </a:p>
          </p:txBody>
        </p:sp>
        <p:sp>
          <p:nvSpPr>
            <p:cNvPr id="220" name="Endothelial cell 2"/>
            <p:cNvSpPr txBox="1"/>
            <p:nvPr/>
          </p:nvSpPr>
          <p:spPr>
            <a:xfrm>
              <a:off x="6165608" y="864095"/>
              <a:ext cx="1531031" cy="3676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1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00001A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Endothelial cell 2</a:t>
              </a:r>
            </a:p>
          </p:txBody>
        </p:sp>
        <p:sp>
          <p:nvSpPr>
            <p:cNvPr id="221" name="Endothelial cell 2"/>
            <p:cNvSpPr txBox="1"/>
            <p:nvPr/>
          </p:nvSpPr>
          <p:spPr>
            <a:xfrm>
              <a:off x="6275047" y="2160339"/>
              <a:ext cx="1531031" cy="3676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1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00001A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Endothelial cell 2</a:t>
              </a:r>
            </a:p>
          </p:txBody>
        </p:sp>
      </p:grpSp>
      <p:sp>
        <p:nvSpPr>
          <p:cNvPr id="223" name="Il passaggio dei farmaci nel liquidi interstiziali è influenzato dalla permeabilità del letto vascolare e dal legame del farmaco stesso alle proteine plasmatiche"/>
          <p:cNvSpPr txBox="1"/>
          <p:nvPr/>
        </p:nvSpPr>
        <p:spPr>
          <a:xfrm>
            <a:off x="34925" y="5589587"/>
            <a:ext cx="9074150" cy="617362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8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passaggio dei farmaci nel liquidi interstiziali è influenzato dalla </a:t>
            </a:r>
            <a:r>
              <a:rPr u="sng"/>
              <a:t>permeabilità del letto vascolare</a:t>
            </a:r>
            <a:r>
              <a:t> e dal legame del farmaco stesso alle proteine plasmatiche</a:t>
            </a:r>
          </a:p>
        </p:txBody>
      </p:sp>
      <p:sp>
        <p:nvSpPr>
          <p:cNvPr id="224" name="Soluble defensive factors have access to the extravascular space…"/>
          <p:cNvSpPr txBox="1"/>
          <p:nvPr/>
        </p:nvSpPr>
        <p:spPr>
          <a:xfrm>
            <a:off x="34925" y="4500562"/>
            <a:ext cx="9074150" cy="97555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Soluble defensive factors have access to the extravascular space </a:t>
            </a:r>
          </a:p>
          <a:p>
            <a:pPr>
              <a:spcBef>
                <a:spcPts val="1400"/>
              </a:spcBef>
              <a:defRPr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antibodies   - complement components  - opsonins</a:t>
            </a:r>
          </a:p>
        </p:txBody>
      </p:sp>
      <p:sp>
        <p:nvSpPr>
          <p:cNvPr id="225" name="- drugs"/>
          <p:cNvSpPr txBox="1"/>
          <p:nvPr/>
        </p:nvSpPr>
        <p:spPr>
          <a:xfrm>
            <a:off x="7783194" y="5054600"/>
            <a:ext cx="113700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 drugs</a:t>
            </a:r>
          </a:p>
        </p:txBody>
      </p:sp>
      <p:sp>
        <p:nvSpPr>
          <p:cNvPr id="226" name="distended intercellular junction"/>
          <p:cNvSpPr txBox="1"/>
          <p:nvPr/>
        </p:nvSpPr>
        <p:spPr>
          <a:xfrm>
            <a:off x="2673032" y="3316287"/>
            <a:ext cx="319455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000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distended intercellular junction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5" grpId="2"/>
      <p:bldP build="whole" bldLvl="1" animBg="1" rev="0" advAuto="0" spid="223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venti principali nel microcircolo"/>
          <p:cNvSpPr txBox="1"/>
          <p:nvPr>
            <p:ph type="title" idx="4294967295"/>
          </p:nvPr>
        </p:nvSpPr>
        <p:spPr>
          <a:xfrm>
            <a:off x="179387" y="44450"/>
            <a:ext cx="8964613" cy="7207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Eventi principali nel microcircolo</a:t>
            </a:r>
          </a:p>
        </p:txBody>
      </p:sp>
      <p:sp>
        <p:nvSpPr>
          <p:cNvPr id="229" name="aumento di permeabilità…"/>
          <p:cNvSpPr txBox="1"/>
          <p:nvPr>
            <p:ph type="body" sz="quarter" idx="4294967295"/>
          </p:nvPr>
        </p:nvSpPr>
        <p:spPr>
          <a:xfrm>
            <a:off x="107950" y="1173162"/>
            <a:ext cx="8280400" cy="12255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None/>
              <a:defRPr b="1"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aumento di permeabilità</a:t>
            </a:r>
            <a:r>
              <a:rPr b="0">
                <a:solidFill>
                  <a:srgbClr val="FFFFFF"/>
                </a:solidFill>
              </a:rPr>
              <a:t> </a:t>
            </a:r>
          </a:p>
          <a:p>
            <a:pPr marL="0" indent="0">
              <a:spcBef>
                <a:spcPts val="8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→ essudazione di fluido ricco di proteine </a:t>
            </a:r>
          </a:p>
        </p:txBody>
      </p:sp>
      <p:pic>
        <p:nvPicPr>
          <p:cNvPr id="230" name="eye_periorbital_edema_allergy" descr="eye_periorbital_edema_allerg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612" y="2470150"/>
            <a:ext cx="4679951" cy="3024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Raggruppa"/>
          <p:cNvGrpSpPr/>
          <p:nvPr/>
        </p:nvGrpSpPr>
        <p:grpSpPr>
          <a:xfrm>
            <a:off x="34925" y="3046412"/>
            <a:ext cx="4319588" cy="3367446"/>
            <a:chOff x="0" y="0"/>
            <a:chExt cx="4319587" cy="3367444"/>
          </a:xfrm>
        </p:grpSpPr>
        <p:sp>
          <p:nvSpPr>
            <p:cNvPr id="231" name="principali mediatori:…"/>
            <p:cNvSpPr txBox="1"/>
            <p:nvPr/>
          </p:nvSpPr>
          <p:spPr>
            <a:xfrm>
              <a:off x="0" y="0"/>
              <a:ext cx="4319588" cy="3367445"/>
            </a:xfrm>
            <a:prstGeom prst="rect">
              <a:avLst/>
            </a:prstGeom>
            <a:solidFill>
              <a:srgbClr val="5FDDF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buSzPct val="100000"/>
                <a:buChar char="❑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principali mediatori:</a:t>
              </a:r>
            </a:p>
            <a:p>
              <a:pPr lvl="1" marL="914400" indent="-457200">
                <a:buSzPct val="100000"/>
                <a:buChar char="✓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istamina</a:t>
              </a:r>
            </a:p>
            <a:p>
              <a:pPr lvl="1" marL="914400" indent="-457200">
                <a:buSzPct val="100000"/>
                <a:buChar char="✓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leucotrieni</a:t>
              </a:r>
            </a:p>
            <a:p>
              <a:pPr lvl="1" marL="914400" indent="-457200">
                <a:buSzPct val="100000"/>
                <a:buChar char="✓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prostaglandine</a:t>
              </a:r>
            </a:p>
            <a:p>
              <a:pPr lvl="1" marL="914400" indent="-457200">
                <a:buSzPct val="100000"/>
                <a:buChar char="✓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lvl="1" marL="914400" indent="-457200">
                <a:buSzPct val="100000"/>
                <a:buChar char="✓"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fonte principale:  mast cellule"/>
            <p:cNvSpPr txBox="1"/>
            <p:nvPr/>
          </p:nvSpPr>
          <p:spPr>
            <a:xfrm>
              <a:off x="261620" y="2267543"/>
              <a:ext cx="3869373" cy="1079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2100"/>
                </a:spcBef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fonte principale:  </a:t>
              </a:r>
              <a:r>
                <a:rPr sz="3600">
                  <a:solidFill>
                    <a:srgbClr val="FF0000"/>
                  </a:solidFill>
                </a:rPr>
                <a:t>mast cellule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Mast cells localize along blood vessel walls"/>
          <p:cNvSpPr txBox="1"/>
          <p:nvPr/>
        </p:nvSpPr>
        <p:spPr>
          <a:xfrm>
            <a:off x="55244" y="119062"/>
            <a:ext cx="907954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Mast cells localize along blood vessel walls</a:t>
            </a:r>
          </a:p>
        </p:txBody>
      </p:sp>
      <p:sp>
        <p:nvSpPr>
          <p:cNvPr id="236" name="inside"/>
          <p:cNvSpPr txBox="1"/>
          <p:nvPr/>
        </p:nvSpPr>
        <p:spPr>
          <a:xfrm>
            <a:off x="7965757" y="4635500"/>
            <a:ext cx="989648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00004D"/>
                </a:solidFill>
              </a:defRPr>
            </a:lvl1pPr>
          </a:lstStyle>
          <a:p>
            <a:pPr/>
            <a:r>
              <a:t>inside</a:t>
            </a:r>
          </a:p>
        </p:txBody>
      </p:sp>
      <p:sp>
        <p:nvSpPr>
          <p:cNvPr id="237" name="outside"/>
          <p:cNvSpPr txBox="1"/>
          <p:nvPr/>
        </p:nvSpPr>
        <p:spPr>
          <a:xfrm>
            <a:off x="5949632" y="4073525"/>
            <a:ext cx="1207136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00004D"/>
                </a:solidFill>
              </a:defRPr>
            </a:lvl1pPr>
          </a:lstStyle>
          <a:p>
            <a:pPr/>
            <a:r>
              <a:t>outside</a:t>
            </a:r>
          </a:p>
        </p:txBody>
      </p:sp>
      <p:grpSp>
        <p:nvGrpSpPr>
          <p:cNvPr id="241" name="Raggruppa"/>
          <p:cNvGrpSpPr/>
          <p:nvPr/>
        </p:nvGrpSpPr>
        <p:grpSpPr>
          <a:xfrm>
            <a:off x="4521200" y="1026523"/>
            <a:ext cx="5595575" cy="5612991"/>
            <a:chOff x="0" y="0"/>
            <a:chExt cx="5595574" cy="5612989"/>
          </a:xfrm>
        </p:grpSpPr>
        <p:pic>
          <p:nvPicPr>
            <p:cNvPr id="238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88"/>
              <a:ext cx="4562475" cy="5543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Linea"/>
            <p:cNvSpPr/>
            <p:nvPr/>
          </p:nvSpPr>
          <p:spPr>
            <a:xfrm rot="8415912">
              <a:off x="1590675" y="279988"/>
              <a:ext cx="2701925" cy="505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19" y="874"/>
                    <a:pt x="20868" y="1756"/>
                    <a:pt x="20380" y="2612"/>
                  </a:cubicBezTo>
                  <a:cubicBezTo>
                    <a:pt x="20166" y="2974"/>
                    <a:pt x="20075" y="3759"/>
                    <a:pt x="19769" y="4024"/>
                  </a:cubicBezTo>
                  <a:cubicBezTo>
                    <a:pt x="19327" y="4412"/>
                    <a:pt x="18992" y="4871"/>
                    <a:pt x="18671" y="5294"/>
                  </a:cubicBezTo>
                  <a:cubicBezTo>
                    <a:pt x="18397" y="5656"/>
                    <a:pt x="18320" y="6071"/>
                    <a:pt x="18061" y="6424"/>
                  </a:cubicBezTo>
                  <a:cubicBezTo>
                    <a:pt x="18000" y="6503"/>
                    <a:pt x="17878" y="6556"/>
                    <a:pt x="17817" y="6635"/>
                  </a:cubicBezTo>
                  <a:cubicBezTo>
                    <a:pt x="17558" y="6971"/>
                    <a:pt x="17405" y="7350"/>
                    <a:pt x="17207" y="7694"/>
                  </a:cubicBezTo>
                  <a:cubicBezTo>
                    <a:pt x="17161" y="7774"/>
                    <a:pt x="17024" y="7826"/>
                    <a:pt x="16963" y="7906"/>
                  </a:cubicBezTo>
                  <a:cubicBezTo>
                    <a:pt x="16764" y="8171"/>
                    <a:pt x="16719" y="8568"/>
                    <a:pt x="16231" y="8753"/>
                  </a:cubicBezTo>
                  <a:cubicBezTo>
                    <a:pt x="15727" y="8947"/>
                    <a:pt x="15971" y="8832"/>
                    <a:pt x="15498" y="9106"/>
                  </a:cubicBezTo>
                  <a:cubicBezTo>
                    <a:pt x="15056" y="9882"/>
                    <a:pt x="15758" y="8709"/>
                    <a:pt x="15132" y="9529"/>
                  </a:cubicBezTo>
                  <a:cubicBezTo>
                    <a:pt x="14842" y="9909"/>
                    <a:pt x="14903" y="10376"/>
                    <a:pt x="14156" y="10518"/>
                  </a:cubicBezTo>
                  <a:cubicBezTo>
                    <a:pt x="14019" y="10747"/>
                    <a:pt x="13683" y="10924"/>
                    <a:pt x="13546" y="11153"/>
                  </a:cubicBezTo>
                  <a:cubicBezTo>
                    <a:pt x="13424" y="11365"/>
                    <a:pt x="13241" y="11594"/>
                    <a:pt x="13058" y="11788"/>
                  </a:cubicBezTo>
                  <a:cubicBezTo>
                    <a:pt x="12829" y="12026"/>
                    <a:pt x="12234" y="12362"/>
                    <a:pt x="12081" y="12635"/>
                  </a:cubicBezTo>
                  <a:cubicBezTo>
                    <a:pt x="11715" y="13271"/>
                    <a:pt x="11364" y="13879"/>
                    <a:pt x="10861" y="14471"/>
                  </a:cubicBezTo>
                  <a:cubicBezTo>
                    <a:pt x="10632" y="14744"/>
                    <a:pt x="10586" y="14859"/>
                    <a:pt x="10129" y="15035"/>
                  </a:cubicBezTo>
                  <a:cubicBezTo>
                    <a:pt x="9931" y="15379"/>
                    <a:pt x="9747" y="15626"/>
                    <a:pt x="9153" y="15741"/>
                  </a:cubicBezTo>
                  <a:cubicBezTo>
                    <a:pt x="8985" y="16041"/>
                    <a:pt x="8634" y="16059"/>
                    <a:pt x="8298" y="16306"/>
                  </a:cubicBezTo>
                  <a:cubicBezTo>
                    <a:pt x="7856" y="16632"/>
                    <a:pt x="7764" y="16871"/>
                    <a:pt x="7200" y="17082"/>
                  </a:cubicBezTo>
                  <a:cubicBezTo>
                    <a:pt x="6880" y="17647"/>
                    <a:pt x="7368" y="16985"/>
                    <a:pt x="6712" y="17365"/>
                  </a:cubicBezTo>
                  <a:cubicBezTo>
                    <a:pt x="6056" y="17744"/>
                    <a:pt x="7200" y="17462"/>
                    <a:pt x="6224" y="17647"/>
                  </a:cubicBezTo>
                  <a:cubicBezTo>
                    <a:pt x="5995" y="18044"/>
                    <a:pt x="6193" y="17806"/>
                    <a:pt x="5369" y="18282"/>
                  </a:cubicBezTo>
                  <a:cubicBezTo>
                    <a:pt x="5247" y="18353"/>
                    <a:pt x="5232" y="18476"/>
                    <a:pt x="5125" y="18565"/>
                  </a:cubicBezTo>
                  <a:cubicBezTo>
                    <a:pt x="5019" y="18644"/>
                    <a:pt x="4866" y="18697"/>
                    <a:pt x="4759" y="18776"/>
                  </a:cubicBezTo>
                  <a:cubicBezTo>
                    <a:pt x="4317" y="19103"/>
                    <a:pt x="4225" y="19341"/>
                    <a:pt x="3661" y="19553"/>
                  </a:cubicBezTo>
                  <a:cubicBezTo>
                    <a:pt x="3280" y="19879"/>
                    <a:pt x="3173" y="20144"/>
                    <a:pt x="2563" y="20259"/>
                  </a:cubicBezTo>
                  <a:cubicBezTo>
                    <a:pt x="2151" y="20612"/>
                    <a:pt x="2441" y="20426"/>
                    <a:pt x="1586" y="20753"/>
                  </a:cubicBezTo>
                  <a:cubicBezTo>
                    <a:pt x="1464" y="20797"/>
                    <a:pt x="1220" y="20894"/>
                    <a:pt x="1220" y="20894"/>
                  </a:cubicBezTo>
                  <a:cubicBezTo>
                    <a:pt x="1144" y="20965"/>
                    <a:pt x="1083" y="21044"/>
                    <a:pt x="976" y="21106"/>
                  </a:cubicBezTo>
                  <a:cubicBezTo>
                    <a:pt x="869" y="21168"/>
                    <a:pt x="702" y="21176"/>
                    <a:pt x="610" y="21247"/>
                  </a:cubicBezTo>
                  <a:cubicBezTo>
                    <a:pt x="397" y="21406"/>
                    <a:pt x="503" y="216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vessel wall"/>
            <p:cNvSpPr txBox="1"/>
            <p:nvPr/>
          </p:nvSpPr>
          <p:spPr>
            <a:xfrm>
              <a:off x="195262" y="3551825"/>
              <a:ext cx="1558926" cy="38475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11111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00004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vessel wall</a:t>
              </a:r>
            </a:p>
          </p:txBody>
        </p:sp>
      </p:grpSp>
      <p:sp>
        <p:nvSpPr>
          <p:cNvPr id="242" name="Linea"/>
          <p:cNvSpPr/>
          <p:nvPr/>
        </p:nvSpPr>
        <p:spPr>
          <a:xfrm flipV="1">
            <a:off x="6192837" y="3668712"/>
            <a:ext cx="827089" cy="836614"/>
          </a:xfrm>
          <a:prstGeom prst="line">
            <a:avLst/>
          </a:prstGeom>
          <a:ln w="38100" cap="sq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Linea"/>
          <p:cNvSpPr/>
          <p:nvPr/>
        </p:nvSpPr>
        <p:spPr>
          <a:xfrm>
            <a:off x="1582737" y="3225800"/>
            <a:ext cx="649288" cy="0"/>
          </a:xfrm>
          <a:prstGeom prst="line">
            <a:avLst/>
          </a:prstGeom>
          <a:ln w="38100" cap="sq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50" name="Raggruppa"/>
          <p:cNvGrpSpPr/>
          <p:nvPr/>
        </p:nvGrpSpPr>
        <p:grpSpPr>
          <a:xfrm>
            <a:off x="33337" y="1020762"/>
            <a:ext cx="4454526" cy="5543551"/>
            <a:chOff x="0" y="0"/>
            <a:chExt cx="4454525" cy="5543550"/>
          </a:xfrm>
        </p:grpSpPr>
        <p:grpSp>
          <p:nvGrpSpPr>
            <p:cNvPr id="248" name="Raggruppa"/>
            <p:cNvGrpSpPr/>
            <p:nvPr/>
          </p:nvGrpSpPr>
          <p:grpSpPr>
            <a:xfrm>
              <a:off x="0" y="-1"/>
              <a:ext cx="4454525" cy="5543552"/>
              <a:chOff x="0" y="0"/>
              <a:chExt cx="4454525" cy="5543550"/>
            </a:xfrm>
          </p:grpSpPr>
          <p:pic>
            <p:nvPicPr>
              <p:cNvPr id="244" name="image.png" descr="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4454525" cy="55435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5" name="Linea"/>
              <p:cNvSpPr/>
              <p:nvPr/>
            </p:nvSpPr>
            <p:spPr>
              <a:xfrm>
                <a:off x="622300" y="542183"/>
                <a:ext cx="2247900" cy="386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19" y="874"/>
                      <a:pt x="20868" y="1756"/>
                      <a:pt x="20380" y="2612"/>
                    </a:cubicBezTo>
                    <a:cubicBezTo>
                      <a:pt x="20166" y="2974"/>
                      <a:pt x="20075" y="3759"/>
                      <a:pt x="19769" y="4024"/>
                    </a:cubicBezTo>
                    <a:cubicBezTo>
                      <a:pt x="19327" y="4412"/>
                      <a:pt x="18992" y="4871"/>
                      <a:pt x="18671" y="5294"/>
                    </a:cubicBezTo>
                    <a:cubicBezTo>
                      <a:pt x="18397" y="5656"/>
                      <a:pt x="18320" y="6071"/>
                      <a:pt x="18061" y="6424"/>
                    </a:cubicBezTo>
                    <a:cubicBezTo>
                      <a:pt x="18000" y="6503"/>
                      <a:pt x="17878" y="6556"/>
                      <a:pt x="17817" y="6635"/>
                    </a:cubicBezTo>
                    <a:cubicBezTo>
                      <a:pt x="17558" y="6971"/>
                      <a:pt x="17405" y="7350"/>
                      <a:pt x="17207" y="7694"/>
                    </a:cubicBezTo>
                    <a:cubicBezTo>
                      <a:pt x="17161" y="7774"/>
                      <a:pt x="17024" y="7826"/>
                      <a:pt x="16963" y="7906"/>
                    </a:cubicBezTo>
                    <a:cubicBezTo>
                      <a:pt x="16764" y="8171"/>
                      <a:pt x="16719" y="8568"/>
                      <a:pt x="16231" y="8753"/>
                    </a:cubicBezTo>
                    <a:cubicBezTo>
                      <a:pt x="15727" y="8947"/>
                      <a:pt x="15971" y="8832"/>
                      <a:pt x="15498" y="9106"/>
                    </a:cubicBezTo>
                    <a:cubicBezTo>
                      <a:pt x="15056" y="9882"/>
                      <a:pt x="15758" y="8709"/>
                      <a:pt x="15132" y="9529"/>
                    </a:cubicBezTo>
                    <a:cubicBezTo>
                      <a:pt x="14842" y="9909"/>
                      <a:pt x="14903" y="10376"/>
                      <a:pt x="14156" y="10518"/>
                    </a:cubicBezTo>
                    <a:cubicBezTo>
                      <a:pt x="14019" y="10747"/>
                      <a:pt x="13683" y="10924"/>
                      <a:pt x="13546" y="11153"/>
                    </a:cubicBezTo>
                    <a:cubicBezTo>
                      <a:pt x="13424" y="11365"/>
                      <a:pt x="13241" y="11594"/>
                      <a:pt x="13058" y="11788"/>
                    </a:cubicBezTo>
                    <a:cubicBezTo>
                      <a:pt x="12829" y="12026"/>
                      <a:pt x="12234" y="12362"/>
                      <a:pt x="12081" y="12635"/>
                    </a:cubicBezTo>
                    <a:cubicBezTo>
                      <a:pt x="11715" y="13271"/>
                      <a:pt x="11364" y="13879"/>
                      <a:pt x="10861" y="14471"/>
                    </a:cubicBezTo>
                    <a:cubicBezTo>
                      <a:pt x="10632" y="14744"/>
                      <a:pt x="10586" y="14859"/>
                      <a:pt x="10129" y="15035"/>
                    </a:cubicBezTo>
                    <a:cubicBezTo>
                      <a:pt x="9931" y="15379"/>
                      <a:pt x="9747" y="15626"/>
                      <a:pt x="9153" y="15741"/>
                    </a:cubicBezTo>
                    <a:cubicBezTo>
                      <a:pt x="8985" y="16041"/>
                      <a:pt x="8634" y="16059"/>
                      <a:pt x="8298" y="16306"/>
                    </a:cubicBezTo>
                    <a:cubicBezTo>
                      <a:pt x="7856" y="16632"/>
                      <a:pt x="7764" y="16871"/>
                      <a:pt x="7200" y="17082"/>
                    </a:cubicBezTo>
                    <a:cubicBezTo>
                      <a:pt x="6880" y="17647"/>
                      <a:pt x="7368" y="16985"/>
                      <a:pt x="6712" y="17365"/>
                    </a:cubicBezTo>
                    <a:cubicBezTo>
                      <a:pt x="6056" y="17744"/>
                      <a:pt x="7200" y="17462"/>
                      <a:pt x="6224" y="17647"/>
                    </a:cubicBezTo>
                    <a:cubicBezTo>
                      <a:pt x="5995" y="18044"/>
                      <a:pt x="6193" y="17806"/>
                      <a:pt x="5369" y="18282"/>
                    </a:cubicBezTo>
                    <a:cubicBezTo>
                      <a:pt x="5247" y="18353"/>
                      <a:pt x="5232" y="18476"/>
                      <a:pt x="5125" y="18565"/>
                    </a:cubicBezTo>
                    <a:cubicBezTo>
                      <a:pt x="5019" y="18644"/>
                      <a:pt x="4866" y="18697"/>
                      <a:pt x="4759" y="18776"/>
                    </a:cubicBezTo>
                    <a:cubicBezTo>
                      <a:pt x="4317" y="19103"/>
                      <a:pt x="4225" y="19341"/>
                      <a:pt x="3661" y="19553"/>
                    </a:cubicBezTo>
                    <a:cubicBezTo>
                      <a:pt x="3280" y="19879"/>
                      <a:pt x="3173" y="20144"/>
                      <a:pt x="2563" y="20259"/>
                    </a:cubicBezTo>
                    <a:cubicBezTo>
                      <a:pt x="2151" y="20612"/>
                      <a:pt x="2441" y="20426"/>
                      <a:pt x="1586" y="20753"/>
                    </a:cubicBezTo>
                    <a:cubicBezTo>
                      <a:pt x="1464" y="20797"/>
                      <a:pt x="1220" y="20894"/>
                      <a:pt x="1220" y="20894"/>
                    </a:cubicBezTo>
                    <a:cubicBezTo>
                      <a:pt x="1144" y="20965"/>
                      <a:pt x="1083" y="21044"/>
                      <a:pt x="976" y="21106"/>
                    </a:cubicBezTo>
                    <a:cubicBezTo>
                      <a:pt x="869" y="21168"/>
                      <a:pt x="702" y="21176"/>
                      <a:pt x="610" y="21247"/>
                    </a:cubicBezTo>
                    <a:cubicBezTo>
                      <a:pt x="397" y="21406"/>
                      <a:pt x="503" y="21600"/>
                      <a:pt x="0" y="21600"/>
                    </a:cubicBez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6" name="Linea"/>
              <p:cNvSpPr/>
              <p:nvPr/>
            </p:nvSpPr>
            <p:spPr>
              <a:xfrm rot="180101">
                <a:off x="1106783" y="667607"/>
                <a:ext cx="2516587" cy="4256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1464" fill="norm" stroke="1" extrusionOk="0">
                    <a:moveTo>
                      <a:pt x="21428" y="0"/>
                    </a:moveTo>
                    <a:cubicBezTo>
                      <a:pt x="21360" y="64"/>
                      <a:pt x="21266" y="120"/>
                      <a:pt x="21212" y="191"/>
                    </a:cubicBezTo>
                    <a:cubicBezTo>
                      <a:pt x="21158" y="271"/>
                      <a:pt x="21171" y="367"/>
                      <a:pt x="21104" y="446"/>
                    </a:cubicBezTo>
                    <a:cubicBezTo>
                      <a:pt x="21022" y="526"/>
                      <a:pt x="20874" y="566"/>
                      <a:pt x="20779" y="638"/>
                    </a:cubicBezTo>
                    <a:cubicBezTo>
                      <a:pt x="20401" y="901"/>
                      <a:pt x="20401" y="1116"/>
                      <a:pt x="19914" y="1403"/>
                    </a:cubicBezTo>
                    <a:cubicBezTo>
                      <a:pt x="19698" y="1777"/>
                      <a:pt x="19968" y="1435"/>
                      <a:pt x="19482" y="1722"/>
                    </a:cubicBezTo>
                    <a:cubicBezTo>
                      <a:pt x="19117" y="1937"/>
                      <a:pt x="18792" y="2303"/>
                      <a:pt x="18508" y="2551"/>
                    </a:cubicBezTo>
                    <a:cubicBezTo>
                      <a:pt x="18103" y="2901"/>
                      <a:pt x="17819" y="3316"/>
                      <a:pt x="17535" y="3698"/>
                    </a:cubicBezTo>
                    <a:cubicBezTo>
                      <a:pt x="17386" y="3898"/>
                      <a:pt x="17319" y="4272"/>
                      <a:pt x="17103" y="4463"/>
                    </a:cubicBezTo>
                    <a:cubicBezTo>
                      <a:pt x="16886" y="4655"/>
                      <a:pt x="16575" y="4822"/>
                      <a:pt x="16454" y="5037"/>
                    </a:cubicBezTo>
                    <a:cubicBezTo>
                      <a:pt x="16278" y="5356"/>
                      <a:pt x="16265" y="5563"/>
                      <a:pt x="15697" y="5675"/>
                    </a:cubicBezTo>
                    <a:cubicBezTo>
                      <a:pt x="15305" y="6376"/>
                      <a:pt x="15967" y="5332"/>
                      <a:pt x="15264" y="5994"/>
                    </a:cubicBezTo>
                    <a:cubicBezTo>
                      <a:pt x="15237" y="6026"/>
                      <a:pt x="14534" y="7094"/>
                      <a:pt x="14507" y="7142"/>
                    </a:cubicBezTo>
                    <a:cubicBezTo>
                      <a:pt x="14399" y="7333"/>
                      <a:pt x="14102" y="7532"/>
                      <a:pt x="13967" y="7715"/>
                    </a:cubicBezTo>
                    <a:cubicBezTo>
                      <a:pt x="13832" y="7899"/>
                      <a:pt x="13750" y="8098"/>
                      <a:pt x="13642" y="8289"/>
                    </a:cubicBezTo>
                    <a:cubicBezTo>
                      <a:pt x="13453" y="8632"/>
                      <a:pt x="12980" y="8895"/>
                      <a:pt x="12777" y="9246"/>
                    </a:cubicBezTo>
                    <a:cubicBezTo>
                      <a:pt x="12683" y="9636"/>
                      <a:pt x="12601" y="9947"/>
                      <a:pt x="12237" y="10266"/>
                    </a:cubicBezTo>
                    <a:cubicBezTo>
                      <a:pt x="12115" y="10553"/>
                      <a:pt x="12007" y="10888"/>
                      <a:pt x="11804" y="11159"/>
                    </a:cubicBezTo>
                    <a:cubicBezTo>
                      <a:pt x="11615" y="11414"/>
                      <a:pt x="11344" y="11669"/>
                      <a:pt x="11155" y="11924"/>
                    </a:cubicBezTo>
                    <a:cubicBezTo>
                      <a:pt x="10574" y="12697"/>
                      <a:pt x="10601" y="13653"/>
                      <a:pt x="9317" y="14156"/>
                    </a:cubicBezTo>
                    <a:cubicBezTo>
                      <a:pt x="9060" y="14387"/>
                      <a:pt x="8952" y="14570"/>
                      <a:pt x="8560" y="14729"/>
                    </a:cubicBezTo>
                    <a:cubicBezTo>
                      <a:pt x="8371" y="15056"/>
                      <a:pt x="7816" y="15391"/>
                      <a:pt x="7479" y="15686"/>
                    </a:cubicBezTo>
                    <a:cubicBezTo>
                      <a:pt x="7330" y="15813"/>
                      <a:pt x="6830" y="15941"/>
                      <a:pt x="6830" y="15941"/>
                    </a:cubicBezTo>
                    <a:cubicBezTo>
                      <a:pt x="6424" y="16292"/>
                      <a:pt x="6005" y="16642"/>
                      <a:pt x="5424" y="16897"/>
                    </a:cubicBezTo>
                    <a:cubicBezTo>
                      <a:pt x="5154" y="17376"/>
                      <a:pt x="5546" y="16802"/>
                      <a:pt x="4991" y="17216"/>
                    </a:cubicBezTo>
                    <a:cubicBezTo>
                      <a:pt x="4572" y="17527"/>
                      <a:pt x="5262" y="17336"/>
                      <a:pt x="4559" y="17471"/>
                    </a:cubicBezTo>
                    <a:cubicBezTo>
                      <a:pt x="4316" y="17902"/>
                      <a:pt x="4654" y="17431"/>
                      <a:pt x="4126" y="17790"/>
                    </a:cubicBezTo>
                    <a:cubicBezTo>
                      <a:pt x="3951" y="17902"/>
                      <a:pt x="3883" y="18061"/>
                      <a:pt x="3694" y="18173"/>
                    </a:cubicBezTo>
                    <a:cubicBezTo>
                      <a:pt x="3586" y="18236"/>
                      <a:pt x="3478" y="18300"/>
                      <a:pt x="3369" y="18364"/>
                    </a:cubicBezTo>
                    <a:cubicBezTo>
                      <a:pt x="3167" y="18715"/>
                      <a:pt x="2748" y="19010"/>
                      <a:pt x="2396" y="19320"/>
                    </a:cubicBezTo>
                    <a:cubicBezTo>
                      <a:pt x="2018" y="19647"/>
                      <a:pt x="1923" y="19384"/>
                      <a:pt x="1639" y="19894"/>
                    </a:cubicBezTo>
                    <a:cubicBezTo>
                      <a:pt x="1437" y="20253"/>
                      <a:pt x="1234" y="20580"/>
                      <a:pt x="774" y="20851"/>
                    </a:cubicBezTo>
                    <a:cubicBezTo>
                      <a:pt x="680" y="21010"/>
                      <a:pt x="666" y="21106"/>
                      <a:pt x="450" y="21233"/>
                    </a:cubicBezTo>
                    <a:cubicBezTo>
                      <a:pt x="-172" y="21600"/>
                      <a:pt x="-10" y="21457"/>
                      <a:pt x="125" y="21297"/>
                    </a:cubicBez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7" name="vessel wall"/>
              <p:cNvSpPr txBox="1"/>
              <p:nvPr/>
            </p:nvSpPr>
            <p:spPr>
              <a:xfrm>
                <a:off x="15874" y="1822449"/>
                <a:ext cx="1520827" cy="384757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111111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200"/>
                  </a:spcBef>
                  <a:defRPr b="1" sz="2000">
                    <a:solidFill>
                      <a:srgbClr val="00004D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vessel wall</a:t>
                </a:r>
              </a:p>
            </p:txBody>
          </p:sp>
        </p:grpSp>
        <p:sp>
          <p:nvSpPr>
            <p:cNvPr id="249" name="mast cells stained in red"/>
            <p:cNvSpPr txBox="1"/>
            <p:nvPr/>
          </p:nvSpPr>
          <p:spPr>
            <a:xfrm>
              <a:off x="15476" y="22571"/>
              <a:ext cx="3113979" cy="425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111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200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mast cells stained in red</a:t>
              </a:r>
            </a:p>
          </p:txBody>
        </p:sp>
      </p:grpSp>
      <p:sp>
        <p:nvSpPr>
          <p:cNvPr id="251" name="Linea"/>
          <p:cNvSpPr/>
          <p:nvPr/>
        </p:nvSpPr>
        <p:spPr>
          <a:xfrm>
            <a:off x="1655762" y="3138487"/>
            <a:ext cx="576263" cy="111126"/>
          </a:xfrm>
          <a:prstGeom prst="line">
            <a:avLst/>
          </a:prstGeom>
          <a:ln w="38100" cap="sq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out"/>
          <p:cNvSpPr txBox="1"/>
          <p:nvPr/>
        </p:nvSpPr>
        <p:spPr>
          <a:xfrm>
            <a:off x="6192837" y="2994025"/>
            <a:ext cx="539751" cy="360187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</a:t>
            </a:r>
          </a:p>
        </p:txBody>
      </p:sp>
      <p:sp>
        <p:nvSpPr>
          <p:cNvPr id="253" name="in"/>
          <p:cNvSpPr txBox="1"/>
          <p:nvPr/>
        </p:nvSpPr>
        <p:spPr>
          <a:xfrm>
            <a:off x="7226300" y="3711575"/>
            <a:ext cx="441325" cy="360187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Mast cell degranulation"/>
          <p:cNvSpPr txBox="1"/>
          <p:nvPr>
            <p:ph type="title" idx="4294967295"/>
          </p:nvPr>
        </p:nvSpPr>
        <p:spPr>
          <a:xfrm>
            <a:off x="684212" y="-171450"/>
            <a:ext cx="7788276" cy="7191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Mast cell degranulation</a:t>
            </a:r>
          </a:p>
        </p:txBody>
      </p:sp>
      <p:pic>
        <p:nvPicPr>
          <p:cNvPr id="256" name="attivazione mastociti" descr="attivazione mastociti"/>
          <p:cNvPicPr>
            <a:picLocks noChangeAspect="1"/>
          </p:cNvPicPr>
          <p:nvPr/>
        </p:nvPicPr>
        <p:blipFill>
          <a:blip r:embed="rId2">
            <a:extLst/>
          </a:blip>
          <a:srcRect l="0" t="64265" r="141" b="0"/>
          <a:stretch>
            <a:fillRect/>
          </a:stretch>
        </p:blipFill>
        <p:spPr>
          <a:xfrm>
            <a:off x="936624" y="452437"/>
            <a:ext cx="7164389" cy="369728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physical injury (trauma, cold, heat)…"/>
          <p:cNvSpPr txBox="1"/>
          <p:nvPr>
            <p:ph type="body" idx="4294967295"/>
          </p:nvPr>
        </p:nvSpPr>
        <p:spPr>
          <a:xfrm>
            <a:off x="179387" y="3284537"/>
            <a:ext cx="8785226" cy="3529013"/>
          </a:xfrm>
          <a:prstGeom prst="rect">
            <a:avLst/>
          </a:prstGeom>
          <a:solidFill>
            <a:srgbClr val="F2F2F2"/>
          </a:solidFill>
        </p:spPr>
        <p:txBody>
          <a:bodyPr>
            <a:normAutofit fontScale="100000" lnSpcReduction="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har char="•"/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injury (trauma, cold, heat)</a:t>
            </a:r>
          </a:p>
          <a:p>
            <a:pPr>
              <a:lnSpc>
                <a:spcPct val="150000"/>
              </a:lnSpc>
              <a:spcBef>
                <a:spcPts val="600"/>
              </a:spcBef>
              <a:buChar char="•"/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immune reactions (binding of IgE, allergy)</a:t>
            </a:r>
          </a:p>
          <a:p>
            <a:pPr>
              <a:lnSpc>
                <a:spcPct val="150000"/>
              </a:lnSpc>
              <a:spcBef>
                <a:spcPts val="600"/>
              </a:spcBef>
              <a:buChar char="•"/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fragments of complement (anaphylotoxins: C3a, C5a)</a:t>
            </a:r>
          </a:p>
          <a:p>
            <a:pPr>
              <a:lnSpc>
                <a:spcPct val="150000"/>
              </a:lnSpc>
              <a:spcBef>
                <a:spcPts val="600"/>
              </a:spcBef>
              <a:buChar char="•"/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bacterial products (for ex., LPS via TLR)</a:t>
            </a:r>
          </a:p>
          <a:p>
            <a:pPr>
              <a:lnSpc>
                <a:spcPct val="150000"/>
              </a:lnSpc>
              <a:spcBef>
                <a:spcPts val="600"/>
              </a:spcBef>
              <a:buChar char="•"/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many leukocyte-derived mediators</a:t>
            </a:r>
          </a:p>
        </p:txBody>
      </p:sp>
      <p:sp>
        <p:nvSpPr>
          <p:cNvPr id="258" name="stimulation"/>
          <p:cNvSpPr txBox="1"/>
          <p:nvPr/>
        </p:nvSpPr>
        <p:spPr>
          <a:xfrm>
            <a:off x="3851275" y="1619250"/>
            <a:ext cx="1332903" cy="360187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stimulation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asi della formazione della componente cellulare dell’essudato infiammatorio"/>
          <p:cNvSpPr txBox="1"/>
          <p:nvPr>
            <p:ph type="title" idx="4294967295"/>
          </p:nvPr>
        </p:nvSpPr>
        <p:spPr>
          <a:xfrm>
            <a:off x="144462" y="115887"/>
            <a:ext cx="8964613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86968">
              <a:defRPr sz="3686">
                <a:latin typeface="Arial"/>
                <a:ea typeface="Arial"/>
                <a:cs typeface="Arial"/>
                <a:sym typeface="Arial"/>
              </a:defRPr>
            </a:pPr>
            <a:r>
              <a:t>Fasi della formazione della </a:t>
            </a:r>
            <a:r>
              <a:rPr u="sng"/>
              <a:t>componente cellulare</a:t>
            </a:r>
            <a:r>
              <a:t> dell’essudato infiammatorio</a:t>
            </a:r>
          </a:p>
        </p:txBody>
      </p:sp>
      <p:sp>
        <p:nvSpPr>
          <p:cNvPr id="261" name="Marginazione e rotolamento (rolling)…"/>
          <p:cNvSpPr txBox="1"/>
          <p:nvPr>
            <p:ph type="body" idx="4294967295"/>
          </p:nvPr>
        </p:nvSpPr>
        <p:spPr>
          <a:xfrm>
            <a:off x="179387" y="1773237"/>
            <a:ext cx="8785226" cy="43926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buChar char="•"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Marginazione</a:t>
            </a:r>
            <a:r>
              <a:rPr>
                <a:solidFill>
                  <a:srgbClr val="FFFFFF"/>
                </a:solidFill>
              </a:rPr>
              <a:t> e </a:t>
            </a:r>
            <a:r>
              <a:t>rotolamento</a:t>
            </a:r>
            <a:r>
              <a:rPr>
                <a:solidFill>
                  <a:srgbClr val="FFFFFF"/>
                </a:solidFill>
              </a:rPr>
              <a:t> (</a:t>
            </a:r>
            <a:r>
              <a:rPr i="1">
                <a:solidFill>
                  <a:srgbClr val="FFFFFF"/>
                </a:solidFill>
              </a:rPr>
              <a:t>rolling</a:t>
            </a:r>
            <a:r>
              <a:rPr>
                <a:solidFill>
                  <a:srgbClr val="FFFFFF"/>
                </a:solidFill>
              </a:rPr>
              <a:t>)</a:t>
            </a:r>
          </a:p>
          <a:p>
            <a:pPr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buChar char="•"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Adesione</a:t>
            </a:r>
            <a:r>
              <a:rPr>
                <a:solidFill>
                  <a:srgbClr val="FFFFFF"/>
                </a:solidFill>
              </a:rPr>
              <a:t> stabile</a:t>
            </a:r>
          </a:p>
          <a:p>
            <a:pPr>
              <a:buChar char="•"/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buChar char="•"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Trasmigrazione</a:t>
            </a:r>
            <a:r>
              <a:rPr>
                <a:solidFill>
                  <a:srgbClr val="FFFFFF"/>
                </a:solidFill>
              </a:rPr>
              <a:t> (</a:t>
            </a:r>
            <a:r>
              <a:rPr i="1">
                <a:solidFill>
                  <a:srgbClr val="FFFFFF"/>
                </a:solidFill>
              </a:rPr>
              <a:t>diapedèsi</a:t>
            </a:r>
            <a:r>
              <a:rPr>
                <a:solidFill>
                  <a:srgbClr val="FFFFFF"/>
                </a:solidFill>
              </a:rPr>
              <a:t>)</a:t>
            </a:r>
          </a:p>
          <a:p>
            <a:pPr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buChar char="•"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Migrazione</a:t>
            </a:r>
            <a:r>
              <a:rPr>
                <a:solidFill>
                  <a:srgbClr val="FFFFFF"/>
                </a:solidFill>
              </a:rPr>
              <a:t> direzionata nel tessuto interstiziale (</a:t>
            </a:r>
            <a:r>
              <a:rPr i="1">
                <a:solidFill>
                  <a:srgbClr val="FFFFFF"/>
                </a:solidFill>
              </a:rPr>
              <a:t>chemiotassi</a:t>
            </a:r>
            <a:r>
              <a:rPr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he multistep process of neutrophil migration through blood vessels"/>
          <p:cNvSpPr txBox="1"/>
          <p:nvPr>
            <p:ph type="title" idx="4294967295"/>
          </p:nvPr>
        </p:nvSpPr>
        <p:spPr>
          <a:xfrm>
            <a:off x="755650" y="-26988"/>
            <a:ext cx="7345363" cy="86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77823">
              <a:defRPr sz="2688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multistep process of neutrophil migration through blood vessels</a:t>
            </a:r>
          </a:p>
        </p:txBody>
      </p:sp>
      <p:pic>
        <p:nvPicPr>
          <p:cNvPr id="2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725" y="922337"/>
            <a:ext cx="7739063" cy="581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s’è l’infiammazione ?"/>
          <p:cNvSpPr txBox="1"/>
          <p:nvPr>
            <p:ph type="title" idx="4294967295"/>
          </p:nvPr>
        </p:nvSpPr>
        <p:spPr>
          <a:xfrm>
            <a:off x="684212" y="44450"/>
            <a:ext cx="7772401" cy="64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Cos’è l’infiammazione ?</a:t>
            </a:r>
          </a:p>
        </p:txBody>
      </p:sp>
      <p:sp>
        <p:nvSpPr>
          <p:cNvPr id="78" name="Risposta protettiva intesa ad eliminare la causa iniziale del danno cellulare e le cellule e il tessuto necrotici prodotti a seguito del danno…"/>
          <p:cNvSpPr txBox="1"/>
          <p:nvPr>
            <p:ph type="body" idx="4294967295"/>
          </p:nvPr>
        </p:nvSpPr>
        <p:spPr>
          <a:xfrm>
            <a:off x="-1" y="765175"/>
            <a:ext cx="9144002" cy="58324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55600" indent="-355600" algn="just">
              <a:lnSpc>
                <a:spcPct val="9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Risposta </a:t>
            </a:r>
            <a:r>
              <a:rPr u="sng"/>
              <a:t>protettiva</a:t>
            </a:r>
            <a:r>
              <a:t> intesa ad </a:t>
            </a:r>
            <a:r>
              <a:rPr>
                <a:solidFill>
                  <a:srgbClr val="FFFF00"/>
                </a:solidFill>
              </a:rPr>
              <a:t>eliminare</a:t>
            </a:r>
            <a:r>
              <a:t> la </a:t>
            </a:r>
            <a:r>
              <a:rPr>
                <a:solidFill>
                  <a:srgbClr val="FFFF00"/>
                </a:solidFill>
              </a:rPr>
              <a:t>causa</a:t>
            </a:r>
            <a:r>
              <a:t> iniziale del danno cellulare e </a:t>
            </a:r>
            <a:r>
              <a:rPr>
                <a:solidFill>
                  <a:srgbClr val="FFFF00"/>
                </a:solidFill>
              </a:rPr>
              <a:t>le cellule e il tessuto necrotici</a:t>
            </a:r>
            <a:r>
              <a:t> prodotti a seguito del danno</a:t>
            </a:r>
          </a:p>
          <a:p>
            <a:pPr marL="355600" indent="-355600" algn="just">
              <a:lnSpc>
                <a:spcPct val="90000"/>
              </a:lnSpc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355600" indent="-355600" algn="just">
              <a:lnSpc>
                <a:spcPct val="9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L’infiammazione è intimamante associata con il processo della </a:t>
            </a:r>
            <a:r>
              <a:rPr u="sng">
                <a:solidFill>
                  <a:srgbClr val="FFFF00"/>
                </a:solidFill>
              </a:rPr>
              <a:t>riparazione</a:t>
            </a:r>
            <a:r>
              <a:t> che comprende la </a:t>
            </a:r>
            <a:r>
              <a:rPr u="sng"/>
              <a:t>rigenerazione</a:t>
            </a:r>
            <a:r>
              <a:t> delle cellule parenchimali danneggiate e/o la </a:t>
            </a:r>
            <a:r>
              <a:rPr u="sng"/>
              <a:t>cicatrizzazione</a:t>
            </a:r>
            <a:endParaRPr u="sng"/>
          </a:p>
          <a:p>
            <a:pPr marL="355600" indent="-355600" algn="just">
              <a:lnSpc>
                <a:spcPct val="90000"/>
              </a:lnSpc>
              <a:buChar char="•"/>
              <a:defRPr sz="16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355600" indent="-355600" algn="just">
              <a:lnSpc>
                <a:spcPct val="90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L’</a:t>
            </a:r>
            <a:r>
              <a:rPr u="sng"/>
              <a:t>evoluzione</a:t>
            </a:r>
            <a:r>
              <a:t> e l’</a:t>
            </a:r>
            <a:r>
              <a:rPr u="sng"/>
              <a:t>esaurimento</a:t>
            </a:r>
            <a:r>
              <a:t> della reazione infiammatoria sono sottoposti a vari </a:t>
            </a:r>
            <a:r>
              <a:rPr u="sng"/>
              <a:t>meccanismi di controllo</a:t>
            </a:r>
            <a:r>
              <a:t> che </a:t>
            </a:r>
            <a:r>
              <a:rPr>
                <a:solidFill>
                  <a:srgbClr val="FFFF00"/>
                </a:solidFill>
              </a:rPr>
              <a:t>limitano quanto più possibile l’entità e la durata della flogosi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Iperemia, stasi e marginazione dei leucociti"/>
          <p:cNvSpPr txBox="1"/>
          <p:nvPr>
            <p:ph type="title" idx="4294967295"/>
          </p:nvPr>
        </p:nvSpPr>
        <p:spPr>
          <a:xfrm>
            <a:off x="-252413" y="44450"/>
            <a:ext cx="9396413" cy="936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Iperemia, stasi e marginazione dei leucociti</a:t>
            </a:r>
          </a:p>
        </p:txBody>
      </p:sp>
      <p:grpSp>
        <p:nvGrpSpPr>
          <p:cNvPr id="269" name="Raggruppa"/>
          <p:cNvGrpSpPr/>
          <p:nvPr/>
        </p:nvGrpSpPr>
        <p:grpSpPr>
          <a:xfrm>
            <a:off x="539750" y="981075"/>
            <a:ext cx="8027988" cy="5456238"/>
            <a:chOff x="0" y="0"/>
            <a:chExt cx="8027987" cy="5456237"/>
          </a:xfrm>
        </p:grpSpPr>
        <p:pic>
          <p:nvPicPr>
            <p:cNvPr id="267" name="margination" descr="marginatio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27988" cy="5456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sezione di venula post-capillare in tessuto infiammato"/>
            <p:cNvSpPr txBox="1"/>
            <p:nvPr/>
          </p:nvSpPr>
          <p:spPr>
            <a:xfrm>
              <a:off x="290234" y="4968551"/>
              <a:ext cx="7415769" cy="44659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11111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sezione di venula post-capillare in tessuto infiammato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620712"/>
            <a:ext cx="6985001" cy="4792663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81" name="RUBOR    CALOR    TUMOR    DOLOR"/>
          <p:cNvSpPr txBox="1"/>
          <p:nvPr/>
        </p:nvSpPr>
        <p:spPr>
          <a:xfrm>
            <a:off x="441007" y="5445125"/>
            <a:ext cx="8333423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RUBOR    CALOR    TUMOR    DOLOR</a:t>
            </a:r>
          </a:p>
        </p:txBody>
      </p:sp>
      <p:sp>
        <p:nvSpPr>
          <p:cNvPr id="82" name="quinto segno aggiunto:«functio laesa»"/>
          <p:cNvSpPr txBox="1"/>
          <p:nvPr/>
        </p:nvSpPr>
        <p:spPr>
          <a:xfrm>
            <a:off x="611187" y="549275"/>
            <a:ext cx="6408738" cy="524307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quinto segno aggiunto:«</a:t>
            </a:r>
            <a:r>
              <a:rPr i="1"/>
              <a:t>functio laesa</a:t>
            </a:r>
            <a:r>
              <a:t>»</a:t>
            </a:r>
          </a:p>
        </p:txBody>
      </p:sp>
      <p:sp>
        <p:nvSpPr>
          <p:cNvPr id="83" name="tonsillite"/>
          <p:cNvSpPr txBox="1"/>
          <p:nvPr/>
        </p:nvSpPr>
        <p:spPr>
          <a:xfrm>
            <a:off x="3059112" y="4652962"/>
            <a:ext cx="2808288" cy="684422"/>
          </a:xfrm>
          <a:prstGeom prst="rect">
            <a:avLst/>
          </a:prstGeom>
          <a:solidFill>
            <a:srgbClr val="FFFFFF"/>
          </a:solidFill>
          <a:ln w="38100" cap="sq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0000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tonsillite</a:t>
            </a:r>
          </a:p>
        </p:txBody>
      </p:sp>
      <p:sp>
        <p:nvSpPr>
          <p:cNvPr id="84" name="I quattro segni cardinali dell’infiammazione (C. Celsus, 25 a.C.– 45 d.C.)"/>
          <p:cNvSpPr txBox="1"/>
          <p:nvPr>
            <p:ph type="title" idx="4294967295"/>
          </p:nvPr>
        </p:nvSpPr>
        <p:spPr>
          <a:xfrm>
            <a:off x="0" y="6121400"/>
            <a:ext cx="9109075" cy="69215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00B0F0"/>
            </a:solidFill>
            <a:round/>
          </a:ln>
        </p:spPr>
        <p:txBody>
          <a:bodyPr>
            <a:normAutofit fontScale="100000" lnSpcReduction="0"/>
          </a:bodyPr>
          <a:lstStyle/>
          <a:p>
            <a:pPr>
              <a:defRPr sz="2400">
                <a:solidFill>
                  <a:srgbClr val="0000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quattro segni cardinali dell’infiammazione </a:t>
            </a:r>
            <a:r>
              <a:rPr sz="1800"/>
              <a:t>(C. Celsus, 25 a.C.– 45 d.C.)</a:t>
            </a:r>
          </a:p>
        </p:txBody>
      </p:sp>
      <p:sp>
        <p:nvSpPr>
          <p:cNvPr id="85" name="Cos’è l’infiammazione ?"/>
          <p:cNvSpPr txBox="1"/>
          <p:nvPr/>
        </p:nvSpPr>
        <p:spPr>
          <a:xfrm>
            <a:off x="723582" y="-87039"/>
            <a:ext cx="7696836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8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Cos’è l’infiammazione ?</a:t>
            </a:r>
          </a:p>
        </p:txBody>
      </p:sp>
      <p:grpSp>
        <p:nvGrpSpPr>
          <p:cNvPr id="88" name="Raggruppa"/>
          <p:cNvGrpSpPr/>
          <p:nvPr/>
        </p:nvGrpSpPr>
        <p:grpSpPr>
          <a:xfrm>
            <a:off x="7138669" y="-26988"/>
            <a:ext cx="1972033" cy="2663826"/>
            <a:chOff x="0" y="0"/>
            <a:chExt cx="1972032" cy="2663825"/>
          </a:xfrm>
        </p:grpSpPr>
        <p:pic>
          <p:nvPicPr>
            <p:cNvPr id="8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466" y="77614"/>
              <a:ext cx="1947620" cy="2586212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87" name="R. Virchow - 19th century"/>
            <p:cNvSpPr txBox="1"/>
            <p:nvPr/>
          </p:nvSpPr>
          <p:spPr>
            <a:xfrm>
              <a:off x="0" y="0"/>
              <a:ext cx="1972033" cy="320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R. Virchow - 19th century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6"/>
      <p:bldP build="whole" bldLvl="1" animBg="1" rev="0" advAuto="0" spid="88" grpId="5"/>
      <p:bldP build="whole" bldLvl="1" animBg="1" rev="0" advAuto="0" spid="81" grpId="3"/>
      <p:bldP build="whole" bldLvl="1" animBg="1" rev="0" advAuto="0" spid="80" grpId="1"/>
      <p:bldP build="whole" bldLvl="1" animBg="1" rev="0" advAuto="0" spid="84" grpId="4"/>
      <p:bldP build="whole" bldLvl="1" animBg="1" rev="0" advAuto="0" spid="8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Raggruppa"/>
          <p:cNvGrpSpPr/>
          <p:nvPr/>
        </p:nvGrpSpPr>
        <p:grpSpPr>
          <a:xfrm>
            <a:off x="3924300" y="2420937"/>
            <a:ext cx="4968875" cy="4332289"/>
            <a:chOff x="0" y="0"/>
            <a:chExt cx="4968875" cy="4332287"/>
          </a:xfrm>
        </p:grpSpPr>
        <p:pic>
          <p:nvPicPr>
            <p:cNvPr id="90" name="Risultati immagini per rheumatoid arthritis pictures" descr="Risultati immagini per rheumatoid arthritis pictures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36030"/>
              <a:ext cx="4968875" cy="3396258"/>
            </a:xfrm>
            <a:prstGeom prst="rect">
              <a:avLst/>
            </a:prstGeom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91" name="aggressive form of rheumatoid arthritis"/>
            <p:cNvSpPr txBox="1"/>
            <p:nvPr/>
          </p:nvSpPr>
          <p:spPr>
            <a:xfrm>
              <a:off x="1008063" y="0"/>
              <a:ext cx="3121025" cy="78948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F6FC6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ts val="28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aggressive form of rheumatoid arthritis</a:t>
              </a:r>
            </a:p>
          </p:txBody>
        </p:sp>
      </p:grpSp>
      <p:sp>
        <p:nvSpPr>
          <p:cNvPr id="93" name="«functio laesa»"/>
          <p:cNvSpPr txBox="1"/>
          <p:nvPr/>
        </p:nvSpPr>
        <p:spPr>
          <a:xfrm>
            <a:off x="4570412" y="115887"/>
            <a:ext cx="3025776" cy="586146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«</a:t>
            </a:r>
            <a:r>
              <a:rPr i="1"/>
              <a:t>functio laesa</a:t>
            </a:r>
            <a:r>
              <a:t>»</a:t>
            </a:r>
          </a:p>
        </p:txBody>
      </p:sp>
      <p:grpSp>
        <p:nvGrpSpPr>
          <p:cNvPr id="96" name="Raggruppa"/>
          <p:cNvGrpSpPr/>
          <p:nvPr/>
        </p:nvGrpSpPr>
        <p:grpSpPr>
          <a:xfrm>
            <a:off x="106362" y="260350"/>
            <a:ext cx="3457576" cy="5184776"/>
            <a:chOff x="0" y="0"/>
            <a:chExt cx="3457575" cy="5184775"/>
          </a:xfrm>
        </p:grpSpPr>
        <p:pic>
          <p:nvPicPr>
            <p:cNvPr id="94" name="Risultati immagini per ankle sprain" descr="Risultati immagini per ankle sprai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-562046" y="1165154"/>
              <a:ext cx="4581667" cy="3457576"/>
            </a:xfrm>
            <a:prstGeom prst="rect">
              <a:avLst/>
            </a:prstGeom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95" name="distorsione tibio-tarsica"/>
            <p:cNvSpPr txBox="1"/>
            <p:nvPr/>
          </p:nvSpPr>
          <p:spPr>
            <a:xfrm>
              <a:off x="72031" y="-1"/>
              <a:ext cx="3249773" cy="465645"/>
            </a:xfrm>
            <a:prstGeom prst="rect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distorsione tibio-tarsica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incipali cause di infiammazione"/>
          <p:cNvSpPr txBox="1"/>
          <p:nvPr>
            <p:ph type="title" idx="4294967295"/>
          </p:nvPr>
        </p:nvSpPr>
        <p:spPr>
          <a:xfrm>
            <a:off x="250825" y="115887"/>
            <a:ext cx="8893175" cy="863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cause</a:t>
            </a:r>
            <a:r>
              <a:t> di infiammazione</a:t>
            </a:r>
          </a:p>
        </p:txBody>
      </p:sp>
      <p:sp>
        <p:nvSpPr>
          <p:cNvPr id="99" name="microrganismi…"/>
          <p:cNvSpPr txBox="1"/>
          <p:nvPr>
            <p:ph type="body" idx="4294967295"/>
          </p:nvPr>
        </p:nvSpPr>
        <p:spPr>
          <a:xfrm>
            <a:off x="1547812" y="1557337"/>
            <a:ext cx="6192838" cy="43211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har char="➢"/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FF00"/>
                </a:solidFill>
              </a:rPr>
              <a:t>microrganismi</a:t>
            </a:r>
            <a:endParaRPr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Bef>
                <a:spcPts val="900"/>
              </a:spcBef>
              <a:buChar char="➢"/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FF00"/>
                </a:solidFill>
              </a:rPr>
              <a:t>tessuti necrotici</a:t>
            </a:r>
            <a:endParaRPr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Bef>
                <a:spcPts val="900"/>
              </a:spcBef>
              <a:buChar char="➢"/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corpi estranei</a:t>
            </a:r>
          </a:p>
          <a:p>
            <a:pPr>
              <a:lnSpc>
                <a:spcPct val="120000"/>
              </a:lnSpc>
              <a:spcBef>
                <a:spcPts val="900"/>
              </a:spcBef>
              <a:buChar char="➢"/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trasferimenti di energia</a:t>
            </a:r>
          </a:p>
          <a:p>
            <a:pPr>
              <a:lnSpc>
                <a:spcPct val="120000"/>
              </a:lnSpc>
              <a:spcBef>
                <a:spcPts val="900"/>
              </a:spcBef>
              <a:buChar char="➢"/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agenti chimici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cuta:  minuti          alcuni giorni…"/>
          <p:cNvSpPr txBox="1"/>
          <p:nvPr>
            <p:ph type="body" idx="4294967295"/>
          </p:nvPr>
        </p:nvSpPr>
        <p:spPr>
          <a:xfrm>
            <a:off x="107950" y="909637"/>
            <a:ext cx="8964613" cy="4535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buChar char="•"/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Acuta</a:t>
            </a:r>
            <a:r>
              <a:rPr b="0" u="none"/>
              <a:t>:  minuti          alcuni giorni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Liquido povero di proteine (</a:t>
            </a:r>
            <a:r>
              <a:rPr>
                <a:solidFill>
                  <a:srgbClr val="FFFF00"/>
                </a:solidFill>
              </a:rPr>
              <a:t>trasudato</a:t>
            </a:r>
            <a:r>
              <a:t>) o ricco di proteine esce dai vasi e si accumula nel tessuto (</a:t>
            </a:r>
            <a:r>
              <a:rPr>
                <a:solidFill>
                  <a:srgbClr val="FFFF66"/>
                </a:solidFill>
              </a:rPr>
              <a:t>essudato</a:t>
            </a:r>
            <a:r>
              <a:t>) 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b="1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</a:t>
            </a:r>
            <a:r>
              <a:rPr b="0">
                <a:solidFill>
                  <a:srgbClr val="FFFFFF"/>
                </a:solidFill>
              </a:rPr>
              <a:t>: componente cellulare dell’essudato</a:t>
            </a:r>
          </a:p>
          <a:p>
            <a:pPr>
              <a:lnSpc>
                <a:spcPct val="8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80000"/>
              </a:lnSpc>
              <a:buChar char="•"/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Cronica</a:t>
            </a:r>
            <a:r>
              <a:rPr u="none"/>
              <a:t>:</a:t>
            </a:r>
            <a:r>
              <a:rPr b="0" u="none"/>
              <a:t>    settimane     mesi      anni</a:t>
            </a:r>
          </a:p>
          <a:p>
            <a:pPr>
              <a:lnSpc>
                <a:spcPct val="80000"/>
              </a:lnSpc>
              <a:buSzTx/>
              <a:buNone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114300" indent="-114300">
              <a:lnSpc>
                <a:spcPct val="80000"/>
              </a:lnSpc>
              <a:buChar char="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sz="1000"/>
              <a:t> </a:t>
            </a:r>
            <a:r>
              <a:t>Scarsa componente liquida dell’essudato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➢"/>
              <a:defRPr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sz="2800"/>
              <a:t>Linfociti, monociti, macrofagi</a:t>
            </a:r>
          </a:p>
        </p:txBody>
      </p:sp>
      <p:sp>
        <p:nvSpPr>
          <p:cNvPr id="102" name="Infiammazione: durata e cellularità"/>
          <p:cNvSpPr txBox="1"/>
          <p:nvPr>
            <p:ph type="title" idx="4294967295"/>
          </p:nvPr>
        </p:nvSpPr>
        <p:spPr>
          <a:xfrm>
            <a:off x="-180975" y="-26988"/>
            <a:ext cx="9577388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Infiammazione: durata e cellularità</a:t>
            </a:r>
          </a:p>
        </p:txBody>
      </p:sp>
      <p:sp>
        <p:nvSpPr>
          <p:cNvPr id="103" name="Linea"/>
          <p:cNvSpPr/>
          <p:nvPr/>
        </p:nvSpPr>
        <p:spPr>
          <a:xfrm>
            <a:off x="3421062" y="1125537"/>
            <a:ext cx="576263" cy="1"/>
          </a:xfrm>
          <a:prstGeom prst="line">
            <a:avLst/>
          </a:prstGeom>
          <a:ln w="28575" cap="sq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Questi due tipi fondamentali di infiammazione possono coesistere e molte variabili possono modificarne il corso e le manifestazioni a livello tissutale"/>
          <p:cNvSpPr txBox="1"/>
          <p:nvPr/>
        </p:nvSpPr>
        <p:spPr>
          <a:xfrm>
            <a:off x="144462" y="5375275"/>
            <a:ext cx="8964613" cy="126173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Questi due tipi fondamentali di infiammazione possono </a:t>
            </a:r>
            <a:r>
              <a:rPr b="1"/>
              <a:t>coesistere</a:t>
            </a:r>
            <a:r>
              <a:t> e molte variabili possono modificarne il </a:t>
            </a:r>
            <a:r>
              <a:rPr b="1"/>
              <a:t>corso</a:t>
            </a:r>
            <a:r>
              <a:t> e le </a:t>
            </a:r>
            <a:r>
              <a:rPr b="1"/>
              <a:t>manifestazioni</a:t>
            </a:r>
            <a:r>
              <a:t> a livello tissutale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2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7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3"/>
      <p:bldP build="whole" bldLvl="1" animBg="1" rev="0" advAuto="0" spid="103" grpId="2"/>
      <p:bldP build="p" bldLvl="1" animBg="1" rev="0" advAuto="0" spid="10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 componenti dell’infiammazione acuta e cronica:…"/>
          <p:cNvSpPr txBox="1"/>
          <p:nvPr/>
        </p:nvSpPr>
        <p:spPr>
          <a:xfrm>
            <a:off x="45719" y="0"/>
            <a:ext cx="9052562" cy="137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>
                <a:solidFill>
                  <a:srgbClr val="FFFFFF"/>
                </a:solidFill>
              </a:rPr>
              <a:t> </a:t>
            </a:r>
            <a:r>
              <a:t>componenti dell’infiammazione acuta e cronica:</a:t>
            </a:r>
          </a:p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cellule e proteine del </a:t>
            </a:r>
            <a:r>
              <a:rPr u="sng"/>
              <a:t>sangue</a:t>
            </a:r>
            <a:r>
              <a:t>, cellule dei </a:t>
            </a:r>
            <a:r>
              <a:rPr u="sng"/>
              <a:t>vasi</a:t>
            </a:r>
            <a:r>
              <a:t>, </a:t>
            </a:r>
          </a:p>
          <a:p>
            <a:pPr algn="ctr">
              <a:defRPr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cellule e proteine della </a:t>
            </a:r>
            <a:r>
              <a:rPr u="sng"/>
              <a:t>matrice extracellulare</a:t>
            </a:r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12" y="1527175"/>
            <a:ext cx="8948738" cy="5214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equenza di eventi nella risposta infiammatoria"/>
          <p:cNvSpPr txBox="1"/>
          <p:nvPr>
            <p:ph type="title" idx="4294967295"/>
          </p:nvPr>
        </p:nvSpPr>
        <p:spPr>
          <a:xfrm>
            <a:off x="215900" y="-100013"/>
            <a:ext cx="4643438" cy="11525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Sequenza di eventi nella risposta infiammatoria </a:t>
            </a:r>
          </a:p>
        </p:txBody>
      </p:sp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15887"/>
            <a:ext cx="4079875" cy="6675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hen a microbe enters a tissue or the tissue is injured, the presence of the infection or damage is sensed by resident cells…"/>
          <p:cNvSpPr txBox="1"/>
          <p:nvPr/>
        </p:nvSpPr>
        <p:spPr>
          <a:xfrm>
            <a:off x="9207" y="1196975"/>
            <a:ext cx="4877436" cy="509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9387" indent="-179387" algn="just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a </a:t>
            </a:r>
            <a:r>
              <a:rPr>
                <a:solidFill>
                  <a:srgbClr val="FFFF00"/>
                </a:solidFill>
              </a:rPr>
              <a:t>microbe</a:t>
            </a:r>
            <a:r>
              <a:t> enters a tissue or the </a:t>
            </a:r>
            <a:r>
              <a:rPr>
                <a:solidFill>
                  <a:srgbClr val="FFFF00"/>
                </a:solidFill>
              </a:rPr>
              <a:t>tissue is injured</a:t>
            </a:r>
            <a:r>
              <a:t>, the presence of the </a:t>
            </a:r>
            <a:r>
              <a:rPr>
                <a:solidFill>
                  <a:srgbClr val="FFFF00"/>
                </a:solidFill>
              </a:rPr>
              <a:t>infection or damage is sensed by </a:t>
            </a:r>
            <a:r>
              <a:rPr u="sng">
                <a:solidFill>
                  <a:srgbClr val="FFFF00"/>
                </a:solidFill>
              </a:rPr>
              <a:t>resident cells</a:t>
            </a:r>
            <a:endParaRPr u="sng">
              <a:solidFill>
                <a:srgbClr val="FFFF00"/>
              </a:solidFill>
            </a:endParaRPr>
          </a:p>
          <a:p>
            <a:pPr marL="179387" indent="-179387" algn="just">
              <a:spcBef>
                <a:spcPts val="7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9387" indent="-179387">
              <a:spcBef>
                <a:spcPts val="5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Main cells involved: </a:t>
            </a:r>
            <a:r>
              <a:rPr>
                <a:solidFill>
                  <a:srgbClr val="FFFF00"/>
                </a:solidFill>
              </a:rPr>
              <a:t>macrophages</a:t>
            </a:r>
            <a:r>
              <a:t>, </a:t>
            </a:r>
            <a:r>
              <a:rPr>
                <a:solidFill>
                  <a:srgbClr val="FFFF00"/>
                </a:solidFill>
              </a:rPr>
              <a:t>dendritic cells</a:t>
            </a:r>
            <a:r>
              <a:t>, </a:t>
            </a:r>
            <a:r>
              <a:rPr>
                <a:solidFill>
                  <a:srgbClr val="FFFF00"/>
                </a:solidFill>
              </a:rPr>
              <a:t>mast cells</a:t>
            </a:r>
            <a:endParaRPr>
              <a:solidFill>
                <a:srgbClr val="FFFF00"/>
              </a:solidFill>
            </a:endParaRPr>
          </a:p>
          <a:p>
            <a:pPr marL="179387" indent="-179387">
              <a:spcBef>
                <a:spcPts val="7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9387" indent="-179387" algn="just">
              <a:spcBef>
                <a:spcPts val="500"/>
              </a:spcBef>
              <a:buSzPct val="100000"/>
              <a:buChar char="•"/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These cells secrete </a:t>
            </a:r>
            <a:r>
              <a:rPr>
                <a:solidFill>
                  <a:srgbClr val="FFFF00"/>
                </a:solidFill>
              </a:rPr>
              <a:t>molecules</a:t>
            </a:r>
            <a:r>
              <a:t> (cytokines and other mediators) that </a:t>
            </a:r>
            <a:r>
              <a:rPr>
                <a:solidFill>
                  <a:srgbClr val="FFFF00"/>
                </a:solidFill>
              </a:rPr>
              <a:t>induce and regulate </a:t>
            </a:r>
            <a:r>
              <a:t>the subsequent inflammatory response</a:t>
            </a:r>
          </a:p>
        </p:txBody>
      </p:sp>
      <p:sp>
        <p:nvSpPr>
          <p:cNvPr id="112" name="Rettangolo"/>
          <p:cNvSpPr/>
          <p:nvPr/>
        </p:nvSpPr>
        <p:spPr>
          <a:xfrm>
            <a:off x="7069137" y="1773237"/>
            <a:ext cx="1679576" cy="287338"/>
          </a:xfrm>
          <a:prstGeom prst="rect">
            <a:avLst/>
          </a:prstGeom>
          <a:ln w="28575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ulse">
  <a:themeElements>
    <a:clrScheme name="Pulse">
      <a:dk1>
        <a:srgbClr val="000066"/>
      </a:dk1>
      <a:lt1>
        <a:srgbClr val="666666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ulse">
  <a:themeElements>
    <a:clrScheme name="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