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/>
      <a:tcStyle>
        <a:tcBdr/>
        <a:fill>
          <a:solidFill>
            <a:srgbClr val="E6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 varScale="1">
        <p:scale>
          <a:sx n="115" d="100"/>
          <a:sy n="115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Polymorphs at margin of a vessel in acutely inflamed tissue.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10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DBF5F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3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26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2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40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38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4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54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5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66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6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6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7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80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78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94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19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Forma"/>
          <p:cNvSpPr/>
          <p:nvPr/>
        </p:nvSpPr>
        <p:spPr>
          <a:xfrm rot="420000" flipV="1">
            <a:off x="3165475" y="1108075"/>
            <a:ext cx="5257800" cy="411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499" dir="750004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6" name="Triangolo"/>
          <p:cNvSpPr/>
          <p:nvPr/>
        </p:nvSpPr>
        <p:spPr>
          <a:xfrm rot="420000" flipV="1">
            <a:off x="8004175" y="5359400"/>
            <a:ext cx="155575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899787" rotWithShape="0">
              <a:srgbClr val="000000">
                <a:alpha val="46998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97" name="Forma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8" name="Forma"/>
          <p:cNvSpPr/>
          <p:nvPr/>
        </p:nvSpPr>
        <p:spPr>
          <a:xfrm flipV="1">
            <a:off x="4381500" y="6250788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9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2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9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12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210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2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3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26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22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7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ttangolo"/>
          <p:cNvSpPr/>
          <p:nvPr/>
        </p:nvSpPr>
        <p:spPr>
          <a:xfrm>
            <a:off x="8809037" y="0"/>
            <a:ext cx="33496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Forma"/>
          <p:cNvSpPr/>
          <p:nvPr/>
        </p:nvSpPr>
        <p:spPr>
          <a:xfrm>
            <a:off x="-9525" y="4489450"/>
            <a:ext cx="5753100" cy="236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Forma"/>
          <p:cNvSpPr/>
          <p:nvPr/>
        </p:nvSpPr>
        <p:spPr>
          <a:xfrm>
            <a:off x="0" y="3817937"/>
            <a:ext cx="8162925" cy="301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Forma"/>
          <p:cNvSpPr/>
          <p:nvPr/>
        </p:nvSpPr>
        <p:spPr>
          <a:xfrm>
            <a:off x="0" y="3146425"/>
            <a:ext cx="9142413" cy="3689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Forma"/>
          <p:cNvSpPr/>
          <p:nvPr/>
        </p:nvSpPr>
        <p:spPr>
          <a:xfrm>
            <a:off x="0" y="2460625"/>
            <a:ext cx="9142413" cy="2495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Forma"/>
          <p:cNvSpPr/>
          <p:nvPr/>
        </p:nvSpPr>
        <p:spPr>
          <a:xfrm>
            <a:off x="0" y="1793875"/>
            <a:ext cx="9142413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Forma"/>
          <p:cNvSpPr/>
          <p:nvPr/>
        </p:nvSpPr>
        <p:spPr>
          <a:xfrm>
            <a:off x="0" y="-20638"/>
            <a:ext cx="9142413" cy="168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Forma"/>
          <p:cNvSpPr/>
          <p:nvPr/>
        </p:nvSpPr>
        <p:spPr>
          <a:xfrm>
            <a:off x="0" y="-20638"/>
            <a:ext cx="8386763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Forma"/>
          <p:cNvSpPr/>
          <p:nvPr/>
        </p:nvSpPr>
        <p:spPr>
          <a:xfrm>
            <a:off x="0" y="-20638"/>
            <a:ext cx="45767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6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3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778827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4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77862" y="1981200"/>
            <a:ext cx="7788276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203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 anchor="b"/>
          <a:lstStyle>
            <a:lvl1pPr>
              <a:defRPr sz="1400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8809037" y="0"/>
            <a:ext cx="33496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Forma"/>
          <p:cNvSpPr/>
          <p:nvPr/>
        </p:nvSpPr>
        <p:spPr>
          <a:xfrm>
            <a:off x="-9525" y="4489450"/>
            <a:ext cx="5753100" cy="236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Forma"/>
          <p:cNvSpPr/>
          <p:nvPr/>
        </p:nvSpPr>
        <p:spPr>
          <a:xfrm>
            <a:off x="0" y="3817937"/>
            <a:ext cx="8162925" cy="301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Forma"/>
          <p:cNvSpPr/>
          <p:nvPr/>
        </p:nvSpPr>
        <p:spPr>
          <a:xfrm>
            <a:off x="0" y="3146425"/>
            <a:ext cx="9142413" cy="3689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Forma"/>
          <p:cNvSpPr/>
          <p:nvPr/>
        </p:nvSpPr>
        <p:spPr>
          <a:xfrm>
            <a:off x="0" y="2460625"/>
            <a:ext cx="9142413" cy="2495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Forma"/>
          <p:cNvSpPr/>
          <p:nvPr/>
        </p:nvSpPr>
        <p:spPr>
          <a:xfrm>
            <a:off x="0" y="1793875"/>
            <a:ext cx="9142413" cy="153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Forma"/>
          <p:cNvSpPr/>
          <p:nvPr/>
        </p:nvSpPr>
        <p:spPr>
          <a:xfrm>
            <a:off x="0" y="-20638"/>
            <a:ext cx="9142413" cy="168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Forma"/>
          <p:cNvSpPr/>
          <p:nvPr/>
        </p:nvSpPr>
        <p:spPr>
          <a:xfrm>
            <a:off x="0" y="-20638"/>
            <a:ext cx="8386763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Forma"/>
          <p:cNvSpPr/>
          <p:nvPr/>
        </p:nvSpPr>
        <p:spPr>
          <a:xfrm>
            <a:off x="0" y="-20638"/>
            <a:ext cx="45767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108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778827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77862" y="1981200"/>
            <a:ext cx="7788276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4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8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DBF5F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rma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5" name="Forma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8" name="Raggruppa"/>
          <p:cNvGrpSpPr/>
          <p:nvPr/>
        </p:nvGrpSpPr>
        <p:grpSpPr>
          <a:xfrm>
            <a:off x="-1" y="-12700"/>
            <a:ext cx="9144001" cy="1028700"/>
            <a:chOff x="0" y="0"/>
            <a:chExt cx="9144000" cy="1028699"/>
          </a:xfrm>
        </p:grpSpPr>
        <p:pic>
          <p:nvPicPr>
            <p:cNvPr id="96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18601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800"/>
              <a:ext cx="9144000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" name="Titolo Testo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60267" indent="-266567">
              <a:spcBef>
                <a:spcPts val="600"/>
              </a:spcBef>
              <a:buClr>
                <a:srgbClr val="0BD0D9"/>
              </a:buClr>
              <a:buSzPct val="8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72986" indent="-304648">
              <a:spcBef>
                <a:spcPts val="600"/>
              </a:spcBef>
              <a:buClr>
                <a:srgbClr val="0BD0D9"/>
              </a:buClr>
              <a:buSzPct val="70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50314" indent="-272414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5220" indent="-302683">
              <a:spcBef>
                <a:spcPts val="600"/>
              </a:spcBef>
              <a:buClr>
                <a:srgbClr val="0BD0D9"/>
              </a:buClr>
              <a:buSzPct val="65000"/>
              <a:buChar char="●"/>
              <a:defRPr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44321" y="6543674"/>
            <a:ext cx="142480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orma"/>
          <p:cNvSpPr/>
          <p:nvPr/>
        </p:nvSpPr>
        <p:spPr>
          <a:xfrm>
            <a:off x="1449387" y="960437"/>
            <a:ext cx="5715001" cy="117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38" y="14400"/>
                </a:lnTo>
                <a:lnTo>
                  <a:pt x="12538" y="18000"/>
                </a:lnTo>
                <a:lnTo>
                  <a:pt x="13404" y="18000"/>
                </a:lnTo>
                <a:lnTo>
                  <a:pt x="10800" y="21600"/>
                </a:lnTo>
                <a:lnTo>
                  <a:pt x="8196" y="18000"/>
                </a:lnTo>
                <a:lnTo>
                  <a:pt x="9062" y="18000"/>
                </a:lnTo>
                <a:lnTo>
                  <a:pt x="9062" y="14400"/>
                </a:lnTo>
                <a:lnTo>
                  <a:pt x="0" y="1440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Forma"/>
          <p:cNvSpPr/>
          <p:nvPr/>
        </p:nvSpPr>
        <p:spPr>
          <a:xfrm>
            <a:off x="1449387" y="2276475"/>
            <a:ext cx="5715001" cy="115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400"/>
                </a:lnTo>
                <a:lnTo>
                  <a:pt x="12501" y="14400"/>
                </a:lnTo>
                <a:lnTo>
                  <a:pt x="12501" y="18000"/>
                </a:lnTo>
                <a:lnTo>
                  <a:pt x="14202" y="18000"/>
                </a:lnTo>
                <a:lnTo>
                  <a:pt x="10800" y="21600"/>
                </a:lnTo>
                <a:lnTo>
                  <a:pt x="7398" y="18000"/>
                </a:lnTo>
                <a:lnTo>
                  <a:pt x="9099" y="18000"/>
                </a:lnTo>
                <a:lnTo>
                  <a:pt x="9099" y="14400"/>
                </a:lnTo>
                <a:lnTo>
                  <a:pt x="0" y="144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Rettangolo"/>
          <p:cNvSpPr/>
          <p:nvPr/>
        </p:nvSpPr>
        <p:spPr>
          <a:xfrm>
            <a:off x="1476375" y="3644900"/>
            <a:ext cx="5715000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7" name="STIMOLO FLOGOGENO"/>
          <p:cNvSpPr txBox="1"/>
          <p:nvPr/>
        </p:nvSpPr>
        <p:spPr>
          <a:xfrm>
            <a:off x="1579244" y="1052512"/>
            <a:ext cx="5394961" cy="57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STIMOLO FLOGOGENO</a:t>
            </a:r>
          </a:p>
        </p:txBody>
      </p:sp>
      <p:sp>
        <p:nvSpPr>
          <p:cNvPr id="258" name="rilascio di mediatori solubili"/>
          <p:cNvSpPr txBox="1"/>
          <p:nvPr/>
        </p:nvSpPr>
        <p:spPr>
          <a:xfrm>
            <a:off x="1522094" y="2349500"/>
            <a:ext cx="552513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rilascio di mediatori solubili</a:t>
            </a:r>
          </a:p>
        </p:txBody>
      </p:sp>
      <p:sp>
        <p:nvSpPr>
          <p:cNvPr id="259" name="modificazioni vascolari"/>
          <p:cNvSpPr txBox="1"/>
          <p:nvPr/>
        </p:nvSpPr>
        <p:spPr>
          <a:xfrm>
            <a:off x="1691957" y="3644900"/>
            <a:ext cx="5309236" cy="57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modificazioni vascolari</a:t>
            </a:r>
          </a:p>
        </p:txBody>
      </p:sp>
      <p:sp>
        <p:nvSpPr>
          <p:cNvPr id="260" name="Rettangolo"/>
          <p:cNvSpPr/>
          <p:nvPr/>
        </p:nvSpPr>
        <p:spPr>
          <a:xfrm>
            <a:off x="1233487" y="4797425"/>
            <a:ext cx="6291263" cy="6477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1" name="richiamo di  cellule nei tessuti"/>
          <p:cNvSpPr txBox="1"/>
          <p:nvPr/>
        </p:nvSpPr>
        <p:spPr>
          <a:xfrm>
            <a:off x="1377632" y="4811712"/>
            <a:ext cx="6101398" cy="106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richiamo di  cellule nei tessuti</a:t>
            </a:r>
          </a:p>
        </p:txBody>
      </p:sp>
      <p:sp>
        <p:nvSpPr>
          <p:cNvPr id="262" name="Principali eventi della flogosi acuta"/>
          <p:cNvSpPr txBox="1"/>
          <p:nvPr/>
        </p:nvSpPr>
        <p:spPr>
          <a:xfrm>
            <a:off x="468312" y="44450"/>
            <a:ext cx="8280401" cy="62175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Principali eventi della flogosi </a:t>
            </a:r>
            <a:r>
              <a:rPr b="1"/>
              <a:t>acuta</a:t>
            </a:r>
          </a:p>
        </p:txBody>
      </p:sp>
      <p:sp>
        <p:nvSpPr>
          <p:cNvPr id="263" name="formazione dell’essudato infiammatorio"/>
          <p:cNvSpPr txBox="1"/>
          <p:nvPr/>
        </p:nvSpPr>
        <p:spPr>
          <a:xfrm>
            <a:off x="107950" y="6092825"/>
            <a:ext cx="8928100" cy="609468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formazione dell’</a:t>
            </a:r>
            <a:r>
              <a:rPr b="1"/>
              <a:t>essudato infiammatorio</a:t>
            </a:r>
          </a:p>
        </p:txBody>
      </p:sp>
      <p:sp>
        <p:nvSpPr>
          <p:cNvPr id="264" name="Forma"/>
          <p:cNvSpPr/>
          <p:nvPr/>
        </p:nvSpPr>
        <p:spPr>
          <a:xfrm>
            <a:off x="4140200" y="5589587"/>
            <a:ext cx="431800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96"/>
                </a:moveTo>
                <a:lnTo>
                  <a:pt x="5400" y="107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6"/>
                </a:lnTo>
                <a:lnTo>
                  <a:pt x="21600" y="1079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Forma"/>
          <p:cNvSpPr/>
          <p:nvPr/>
        </p:nvSpPr>
        <p:spPr>
          <a:xfrm>
            <a:off x="4140200" y="4365625"/>
            <a:ext cx="431800" cy="365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90"/>
                </a:moveTo>
                <a:lnTo>
                  <a:pt x="5400" y="1079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790"/>
                </a:lnTo>
                <a:lnTo>
                  <a:pt x="21600" y="1079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P spid="255" grpId="3" animBg="1" advAuto="0"/>
      <p:bldP spid="256" grpId="6" animBg="1" advAuto="0"/>
      <p:bldP spid="257" grpId="2" animBg="1" advAuto="0"/>
      <p:bldP spid="258" grpId="4" animBg="1" advAuto="0"/>
      <p:bldP spid="259" grpId="5" animBg="1" advAuto="0"/>
      <p:bldP spid="260" grpId="8" animBg="1" advAuto="0"/>
      <p:bldP spid="261" grpId="7" animBg="1" advAuto="0"/>
      <p:bldP spid="263" grpId="10" animBg="1" advAuto="0"/>
      <p:bldP spid="264" grpId="11" animBg="1" advAuto="0"/>
      <p:bldP spid="265" grpId="9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ormazione della componente cellulare dell’essudato infiammatorio"/>
          <p:cNvSpPr txBox="1">
            <a:spLocks noGrp="1"/>
          </p:cNvSpPr>
          <p:nvPr>
            <p:ph type="title" idx="4294967295"/>
          </p:nvPr>
        </p:nvSpPr>
        <p:spPr>
          <a:xfrm>
            <a:off x="179387" y="115887"/>
            <a:ext cx="8964613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3680">
                <a:latin typeface="Arial"/>
                <a:ea typeface="Arial"/>
                <a:cs typeface="Arial"/>
                <a:sym typeface="Arial"/>
              </a:defRPr>
            </a:pPr>
            <a:r>
              <a:t>Formazione della </a:t>
            </a:r>
            <a:r>
              <a:rPr u="sng"/>
              <a:t>componente cellulare</a:t>
            </a:r>
            <a:r>
              <a:t> dell’essudato infiammatorio</a:t>
            </a:r>
          </a:p>
        </p:txBody>
      </p:sp>
      <p:pic>
        <p:nvPicPr>
          <p:cNvPr id="3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668462"/>
            <a:ext cx="8955088" cy="48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X"/>
          <p:cNvSpPr txBox="1"/>
          <p:nvPr/>
        </p:nvSpPr>
        <p:spPr>
          <a:xfrm>
            <a:off x="2385695" y="2565400"/>
            <a:ext cx="37520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08" name="inhibition of rolling"/>
          <p:cNvSpPr txBox="1"/>
          <p:nvPr/>
        </p:nvSpPr>
        <p:spPr>
          <a:xfrm>
            <a:off x="684212" y="5056187"/>
            <a:ext cx="2735263" cy="46564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inhibition of rolling</a:t>
            </a:r>
          </a:p>
        </p:txBody>
      </p:sp>
      <p:sp>
        <p:nvSpPr>
          <p:cNvPr id="309" name="X"/>
          <p:cNvSpPr txBox="1"/>
          <p:nvPr/>
        </p:nvSpPr>
        <p:spPr>
          <a:xfrm>
            <a:off x="3511232" y="3997325"/>
            <a:ext cx="37520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10" name="Leukocyte adhesion deficiency type 2"/>
          <p:cNvSpPr txBox="1"/>
          <p:nvPr/>
        </p:nvSpPr>
        <p:spPr>
          <a:xfrm>
            <a:off x="3708400" y="1773237"/>
            <a:ext cx="5230674" cy="446595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</a:t>
            </a:r>
            <a:r>
              <a:rPr b="1">
                <a:solidFill>
                  <a:srgbClr val="FF0000"/>
                </a:solidFill>
              </a:rPr>
              <a:t>type 2</a:t>
            </a:r>
          </a:p>
        </p:txBody>
      </p:sp>
      <p:sp>
        <p:nvSpPr>
          <p:cNvPr id="311" name="Linea"/>
          <p:cNvSpPr/>
          <p:nvPr/>
        </p:nvSpPr>
        <p:spPr>
          <a:xfrm>
            <a:off x="5003800" y="3284537"/>
            <a:ext cx="0" cy="360363"/>
          </a:xfrm>
          <a:prstGeom prst="line">
            <a:avLst/>
          </a:prstGeom>
          <a:ln w="38100" cap="sq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Linea"/>
          <p:cNvSpPr/>
          <p:nvPr/>
        </p:nvSpPr>
        <p:spPr>
          <a:xfrm>
            <a:off x="6372225" y="3644900"/>
            <a:ext cx="0" cy="360363"/>
          </a:xfrm>
          <a:prstGeom prst="line">
            <a:avLst/>
          </a:prstGeom>
          <a:ln w="38100" cap="sq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1" animBg="1" advAuto="0"/>
      <p:bldP spid="308" grpId="2" animBg="1" advAuto="0"/>
      <p:bldP spid="309" grpId="3" animBg="1" advAuto="0"/>
      <p:bldP spid="311" grpId="4" animBg="1" advAuto="0"/>
      <p:bldP spid="312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AD-2 is caused by mutations in the gene encoding for a fucose specific transporter present in the Golgi membrane…"/>
          <p:cNvSpPr txBox="1">
            <a:spLocks noGrp="1"/>
          </p:cNvSpPr>
          <p:nvPr>
            <p:ph type="body" idx="4294967295"/>
          </p:nvPr>
        </p:nvSpPr>
        <p:spPr>
          <a:xfrm>
            <a:off x="179387" y="908049"/>
            <a:ext cx="8856663" cy="57610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LAD-2 is caused by </a:t>
            </a:r>
            <a:r>
              <a:rPr u="sng"/>
              <a:t>mutations</a:t>
            </a:r>
            <a:r>
              <a:t> in the gene encoding for a fucose specific transporter present in the Golgi membrane</a:t>
            </a:r>
          </a:p>
          <a:p>
            <a:pPr algn="just"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Impaired fucosylation of </a:t>
            </a:r>
            <a:r>
              <a:rPr b="1">
                <a:solidFill>
                  <a:srgbClr val="FFFF00"/>
                </a:solidFill>
              </a:rPr>
              <a:t>sialyl Lewis X</a:t>
            </a:r>
            <a:r>
              <a:t> on </a:t>
            </a:r>
            <a:r>
              <a:rPr>
                <a:solidFill>
                  <a:srgbClr val="FFFF00"/>
                </a:solidFill>
              </a:rPr>
              <a:t>P-selectin glycoprotein ligand 1</a:t>
            </a:r>
            <a:r>
              <a:t> (expressed on neutrophils) that is the </a:t>
            </a:r>
            <a:r>
              <a:rPr u="sng"/>
              <a:t>ligand for endothelial P-selectins</a:t>
            </a:r>
          </a:p>
          <a:p>
            <a:pPr algn="just">
              <a:lnSpc>
                <a:spcPct val="5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 u="sng"/>
          </a:p>
          <a:p>
            <a:pPr algn="just">
              <a:lnSpc>
                <a:spcPct val="11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Leukocytosis</a:t>
            </a:r>
          </a:p>
          <a:p>
            <a:pPr algn="just">
              <a:lnSpc>
                <a:spcPct val="11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Recurrent infections</a:t>
            </a:r>
          </a:p>
          <a:p>
            <a:pPr algn="just">
              <a:lnSpc>
                <a:spcPct val="11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Delayed wound healing</a:t>
            </a:r>
          </a:p>
        </p:txBody>
      </p:sp>
      <p:sp>
        <p:nvSpPr>
          <p:cNvPr id="315" name="Leukocyte adhesion deficiency 2 (LAD-2)"/>
          <p:cNvSpPr txBox="1">
            <a:spLocks noGrp="1"/>
          </p:cNvSpPr>
          <p:nvPr>
            <p:ph type="title" idx="4294967295"/>
          </p:nvPr>
        </p:nvSpPr>
        <p:spPr>
          <a:xfrm>
            <a:off x="-107950" y="44450"/>
            <a:ext cx="9396413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Leukocyte adhesion deficiency 2 (LAD-2)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In neutrophils: giant granules result from abnormal fusion of primary granule (azurophilic) with secondary granule (specific)…"/>
          <p:cNvSpPr txBox="1">
            <a:spLocks noGrp="1"/>
          </p:cNvSpPr>
          <p:nvPr>
            <p:ph type="body" sz="half" idx="4294967295"/>
          </p:nvPr>
        </p:nvSpPr>
        <p:spPr>
          <a:xfrm>
            <a:off x="107950" y="836612"/>
            <a:ext cx="9036050" cy="22320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indent="-339470" algn="just" defTabSz="905255">
              <a:spcBef>
                <a:spcPts val="600"/>
              </a:spcBef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t>In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neutrophils</a:t>
            </a:r>
            <a:r>
              <a:t>: giant granules result from </a:t>
            </a:r>
            <a:r>
              <a:rPr>
                <a:solidFill>
                  <a:srgbClr val="FFFF00"/>
                </a:solidFill>
              </a:rPr>
              <a:t>abnormal fusion of primary granule</a:t>
            </a:r>
            <a:r>
              <a:t> (azurophilic) </a:t>
            </a:r>
            <a:r>
              <a:rPr>
                <a:solidFill>
                  <a:srgbClr val="FFFF00"/>
                </a:solidFill>
              </a:rPr>
              <a:t>with secondary granule</a:t>
            </a:r>
            <a:r>
              <a:t> (specific)</a:t>
            </a:r>
          </a:p>
          <a:p>
            <a:pPr marL="339470" indent="-339470" algn="just" defTabSz="905255">
              <a:buChar char="•"/>
              <a:defRPr sz="989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39470" indent="-339470" algn="just" defTabSz="905255">
              <a:spcBef>
                <a:spcPts val="600"/>
              </a:spcBef>
              <a:buChar char="•"/>
              <a:defRPr sz="2574">
                <a:latin typeface="Arial"/>
                <a:ea typeface="Arial"/>
                <a:cs typeface="Arial"/>
                <a:sym typeface="Arial"/>
              </a:defRPr>
            </a:pPr>
            <a:r>
              <a:t>The presence of </a:t>
            </a:r>
            <a:r>
              <a:rPr>
                <a:solidFill>
                  <a:srgbClr val="FFFF00"/>
                </a:solidFill>
              </a:rPr>
              <a:t>giant granules</a:t>
            </a:r>
            <a:r>
              <a:t> in neutrophils impairs </a:t>
            </a:r>
            <a:r>
              <a:rPr u="sng">
                <a:solidFill>
                  <a:srgbClr val="FFFF00"/>
                </a:solidFill>
              </a:rPr>
              <a:t>chemotaxis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killing</a:t>
            </a:r>
            <a:r>
              <a:t> of ingested microbes</a:t>
            </a:r>
          </a:p>
        </p:txBody>
      </p:sp>
      <p:grpSp>
        <p:nvGrpSpPr>
          <p:cNvPr id="322" name="Raggruppa"/>
          <p:cNvGrpSpPr/>
          <p:nvPr/>
        </p:nvGrpSpPr>
        <p:grpSpPr>
          <a:xfrm>
            <a:off x="107950" y="3357562"/>
            <a:ext cx="4319588" cy="3038476"/>
            <a:chOff x="0" y="0"/>
            <a:chExt cx="4319587" cy="3038475"/>
          </a:xfrm>
        </p:grpSpPr>
        <p:pic>
          <p:nvPicPr>
            <p:cNvPr id="318" name="Chediak-Higashi Syndrome" descr="Chediak-Higashi Syndrom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724" y="0"/>
              <a:ext cx="3809214" cy="3038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" name="Forma"/>
            <p:cNvSpPr/>
            <p:nvPr/>
          </p:nvSpPr>
          <p:spPr>
            <a:xfrm>
              <a:off x="3132137" y="158749"/>
              <a:ext cx="107951" cy="50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83"/>
                  </a:moveTo>
                  <a:lnTo>
                    <a:pt x="5400" y="19283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283"/>
                  </a:lnTo>
                  <a:lnTo>
                    <a:pt x="21600" y="19283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Forma"/>
            <p:cNvSpPr/>
            <p:nvPr/>
          </p:nvSpPr>
          <p:spPr>
            <a:xfrm>
              <a:off x="863599" y="1238250"/>
              <a:ext cx="107951" cy="50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0"/>
                  </a:moveTo>
                  <a:lnTo>
                    <a:pt x="5400" y="1929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290"/>
                  </a:lnTo>
                  <a:lnTo>
                    <a:pt x="21600" y="1929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CHS neutrophil (arrows point to giant granules)"/>
            <p:cNvSpPr txBox="1"/>
            <p:nvPr/>
          </p:nvSpPr>
          <p:spPr>
            <a:xfrm>
              <a:off x="0" y="2654432"/>
              <a:ext cx="4319588" cy="380366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8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CHS</a:t>
              </a:r>
              <a:r>
                <a:rPr b="0"/>
                <a:t> neutrophil </a:t>
              </a:r>
              <a:r>
                <a:rPr sz="1400" b="0"/>
                <a:t>(arrows point to giant granules)</a:t>
              </a:r>
            </a:p>
          </p:txBody>
        </p:sp>
      </p:grpSp>
      <p:grpSp>
        <p:nvGrpSpPr>
          <p:cNvPr id="325" name="Raggruppa"/>
          <p:cNvGrpSpPr/>
          <p:nvPr/>
        </p:nvGrpSpPr>
        <p:grpSpPr>
          <a:xfrm>
            <a:off x="4932362" y="3357562"/>
            <a:ext cx="3819526" cy="3038476"/>
            <a:chOff x="0" y="0"/>
            <a:chExt cx="3819525" cy="3038475"/>
          </a:xfrm>
        </p:grpSpPr>
        <p:pic>
          <p:nvPicPr>
            <p:cNvPr id="323" name="http://glutenfreeworks.com/health/wp-content/uploads/sites/10/neutrophil.jpg" descr="http://glutenfreeworks.com/health/wp-content/uploads/sites/10/neutrophi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819525" cy="3038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normal neutrophil"/>
            <p:cNvSpPr txBox="1"/>
            <p:nvPr/>
          </p:nvSpPr>
          <p:spPr>
            <a:xfrm>
              <a:off x="53974" y="2654432"/>
              <a:ext cx="2249959" cy="380366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800" b="1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normal</a:t>
              </a:r>
              <a:r>
                <a:rPr b="0"/>
                <a:t> neutrophil</a:t>
              </a:r>
            </a:p>
          </p:txBody>
        </p:sp>
      </p:grpSp>
      <p:sp>
        <p:nvSpPr>
          <p:cNvPr id="326" name="Chediak-Higashi Syndrome (CHS)"/>
          <p:cNvSpPr txBox="1"/>
          <p:nvPr/>
        </p:nvSpPr>
        <p:spPr>
          <a:xfrm>
            <a:off x="441007" y="-26988"/>
            <a:ext cx="8261659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Chediak-Higashi Syndrome (CHS)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Attività microbicida dei neutrofili"/>
          <p:cNvSpPr txBox="1">
            <a:spLocks noGrp="1"/>
          </p:cNvSpPr>
          <p:nvPr>
            <p:ph type="title" idx="4294967295"/>
          </p:nvPr>
        </p:nvSpPr>
        <p:spPr>
          <a:xfrm>
            <a:off x="107950" y="-100013"/>
            <a:ext cx="8964613" cy="865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Attività microbicida dei neutrofili</a:t>
            </a:r>
          </a:p>
        </p:txBody>
      </p:sp>
      <p:sp>
        <p:nvSpPr>
          <p:cNvPr id="329" name="Tre fasi principali:…"/>
          <p:cNvSpPr txBox="1"/>
          <p:nvPr/>
        </p:nvSpPr>
        <p:spPr>
          <a:xfrm>
            <a:off x="225107" y="836612"/>
            <a:ext cx="8693786" cy="571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900"/>
              </a:spcBef>
              <a:defRPr sz="3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Tre fasi principali</a:t>
            </a:r>
            <a:r>
              <a:rPr u="none"/>
              <a:t>:</a:t>
            </a:r>
          </a:p>
          <a:p>
            <a:pPr marL="457200" indent="-457200">
              <a:lnSpc>
                <a:spcPct val="50000"/>
              </a:lnSpc>
              <a:spcBef>
                <a:spcPts val="1900"/>
              </a:spcBef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u="none"/>
          </a:p>
          <a:p>
            <a:pPr marL="457200" indent="-457200">
              <a:spcBef>
                <a:spcPts val="1900"/>
              </a:spcBef>
              <a:buSzPct val="100000"/>
              <a:buAutoNum type="arabicPeriod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Riconoscimento</a:t>
            </a:r>
            <a:r>
              <a:rPr>
                <a:solidFill>
                  <a:srgbClr val="FFFFFF"/>
                </a:solidFill>
              </a:rPr>
              <a:t> del microrganismo</a:t>
            </a:r>
          </a:p>
          <a:p>
            <a:pPr marL="457200" indent="-457200">
              <a:spcBef>
                <a:spcPts val="1900"/>
              </a:spcBef>
              <a:buSzPct val="100000"/>
              <a:buAutoNum type="arabicPeriod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3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4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5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6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spcBef>
                <a:spcPts val="1900"/>
              </a:spcBef>
              <a:buSzPct val="100000"/>
              <a:buAutoNum type="arabicPeriod" startAt="2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Ingestione</a:t>
            </a:r>
            <a:r>
              <a:rPr>
                <a:solidFill>
                  <a:srgbClr val="FFFFFF"/>
                </a:solidFill>
              </a:rPr>
              <a:t> (fagocitosi)</a:t>
            </a:r>
          </a:p>
          <a:p>
            <a:pPr marL="457200" indent="-457200">
              <a:spcBef>
                <a:spcPts val="1900"/>
              </a:spcBef>
              <a:buSzPct val="100000"/>
              <a:buAutoNum type="arabicPeriod" startAt="2"/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Uccisione</a:t>
            </a:r>
            <a:r>
              <a:rPr>
                <a:solidFill>
                  <a:srgbClr val="FFFFFF"/>
                </a:solidFill>
              </a:rPr>
              <a:t> e degradazione </a:t>
            </a:r>
          </a:p>
        </p:txBody>
      </p:sp>
      <p:sp>
        <p:nvSpPr>
          <p:cNvPr id="330" name="Opsonizzazione: il rivestimento del patogeno con opsonine (IgG specifiche, fattore C3b del complemento, MBL, surfactant protein-A e –D, proteina C reattiva, amiloide serica) favorisce il suo riconoscimento da parte del fagocita attraverso recettori speci"/>
          <p:cNvSpPr txBox="1"/>
          <p:nvPr/>
        </p:nvSpPr>
        <p:spPr>
          <a:xfrm>
            <a:off x="107950" y="2570162"/>
            <a:ext cx="8928100" cy="1897570"/>
          </a:xfrm>
          <a:prstGeom prst="rect">
            <a:avLst/>
          </a:prstGeom>
          <a:solidFill>
            <a:srgbClr val="5FDDFB"/>
          </a:solidFill>
          <a:ln w="38100" cap="sq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400"/>
              </a:spcBef>
              <a:defRPr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Opsonizzazione</a:t>
            </a:r>
            <a:r>
              <a:rPr b="0" u="none"/>
              <a:t>: il </a:t>
            </a:r>
            <a:r>
              <a:rPr u="none"/>
              <a:t>rivestimento</a:t>
            </a:r>
            <a:r>
              <a:rPr b="0" u="none"/>
              <a:t> del patogeno con </a:t>
            </a:r>
            <a:r>
              <a:t>opsonine</a:t>
            </a:r>
            <a:r>
              <a:rPr b="0" u="none"/>
              <a:t> (IgG specifiche, fattore C3b del complemento, MBL, surfactant protein-A e –D, proteina C reattiva, amiloide serica) </a:t>
            </a:r>
            <a:r>
              <a:rPr u="none"/>
              <a:t>favorisce il suo riconoscimento</a:t>
            </a:r>
            <a:r>
              <a:rPr b="0" u="none"/>
              <a:t> da parte del fagocita attraverso recettori specifici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" build="p" bldLvl="5" animBg="1" advAuto="0"/>
      <p:bldP spid="33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Ingestione e uccisione dei patogeni"/>
          <p:cNvSpPr txBox="1">
            <a:spLocks noGrp="1"/>
          </p:cNvSpPr>
          <p:nvPr>
            <p:ph type="title" idx="4294967295"/>
          </p:nvPr>
        </p:nvSpPr>
        <p:spPr>
          <a:xfrm>
            <a:off x="107950" y="115887"/>
            <a:ext cx="8964613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Ingestione e uccisione dei patogeni</a:t>
            </a:r>
          </a:p>
        </p:txBody>
      </p:sp>
      <p:sp>
        <p:nvSpPr>
          <p:cNvPr id="333" name="Il legame delle opsonine ai rispettivi recettori presenti sui fagociti induce la genesi di segnali intracellulari (attivazione di fosfolipasi, chinasi, fosfatasi, ↑ cAMP, ↑ Ca2+) che mediano:"/>
          <p:cNvSpPr txBox="1">
            <a:spLocks noGrp="1"/>
          </p:cNvSpPr>
          <p:nvPr>
            <p:ph type="body" sz="half" idx="4294967295"/>
          </p:nvPr>
        </p:nvSpPr>
        <p:spPr>
          <a:xfrm>
            <a:off x="71437" y="1341437"/>
            <a:ext cx="9037638" cy="22320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Il legame delle opsonine ai rispettivi recettori presenti sui fagociti induce la genesi di </a:t>
            </a:r>
            <a:r>
              <a:rPr u="sng"/>
              <a:t>segnali intracellulari</a:t>
            </a:r>
            <a:r>
              <a:t> (attivazione di fosfolipasi, chinasi, fosfatasi, ↑ cAMP, ↑ Ca</a:t>
            </a:r>
            <a:r>
              <a:rPr baseline="30000"/>
              <a:t>2+</a:t>
            </a:r>
            <a:r>
              <a:t>) che mediano:</a:t>
            </a:r>
          </a:p>
        </p:txBody>
      </p:sp>
      <p:sp>
        <p:nvSpPr>
          <p:cNvPr id="334" name="la fagocitosi (rimodellamento citoscheletro)…"/>
          <p:cNvSpPr txBox="1"/>
          <p:nvPr/>
        </p:nvSpPr>
        <p:spPr>
          <a:xfrm>
            <a:off x="80644" y="3716337"/>
            <a:ext cx="8946199" cy="136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buSzPct val="100000"/>
              <a:buChar char="➢"/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fagocitosi </a:t>
            </a:r>
            <a:r>
              <a:rPr>
                <a:solidFill>
                  <a:srgbClr val="FFFFFF"/>
                </a:solidFill>
              </a:rPr>
              <a:t>(rimodellamento citoscheletro)</a:t>
            </a:r>
          </a:p>
          <a:p>
            <a:pPr marL="571500" indent="-571500">
              <a:buSzPct val="100000"/>
              <a:buChar char="➢"/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571500" indent="-571500">
              <a:buSzPct val="100000"/>
              <a:buChar char="➢"/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l’attivazione dei meccanismi microbicidi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50800"/>
            <a:ext cx="7937500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rova_3_b" descr="prova_3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312"/>
            <a:ext cx="5903913" cy="53213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blastospores of Candida albicans"/>
          <p:cNvSpPr txBox="1"/>
          <p:nvPr/>
        </p:nvSpPr>
        <p:spPr>
          <a:xfrm>
            <a:off x="179387" y="1268412"/>
            <a:ext cx="2879726" cy="83756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blastospores of </a:t>
            </a:r>
            <a:r>
              <a:rPr b="1" i="1"/>
              <a:t>Candida albicans</a:t>
            </a:r>
          </a:p>
        </p:txBody>
      </p:sp>
      <p:sp>
        <p:nvSpPr>
          <p:cNvPr id="339" name="Linea"/>
          <p:cNvSpPr/>
          <p:nvPr/>
        </p:nvSpPr>
        <p:spPr>
          <a:xfrm flipH="1">
            <a:off x="1160462" y="2133599"/>
            <a:ext cx="161926" cy="1798639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Linea"/>
          <p:cNvSpPr/>
          <p:nvPr/>
        </p:nvSpPr>
        <p:spPr>
          <a:xfrm>
            <a:off x="1619249" y="2132012"/>
            <a:ext cx="1512889" cy="288131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Linea"/>
          <p:cNvSpPr/>
          <p:nvPr/>
        </p:nvSpPr>
        <p:spPr>
          <a:xfrm>
            <a:off x="1835149" y="2133600"/>
            <a:ext cx="3386139" cy="273526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phagosomes"/>
          <p:cNvSpPr txBox="1"/>
          <p:nvPr/>
        </p:nvSpPr>
        <p:spPr>
          <a:xfrm>
            <a:off x="179387" y="5959475"/>
            <a:ext cx="2124076" cy="507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phagosomes</a:t>
            </a:r>
          </a:p>
        </p:txBody>
      </p:sp>
      <p:sp>
        <p:nvSpPr>
          <p:cNvPr id="343" name="Linea"/>
          <p:cNvSpPr/>
          <p:nvPr/>
        </p:nvSpPr>
        <p:spPr>
          <a:xfrm flipV="1">
            <a:off x="971550" y="5156200"/>
            <a:ext cx="0" cy="792163"/>
          </a:xfrm>
          <a:prstGeom prst="line">
            <a:avLst/>
          </a:prstGeom>
          <a:ln w="50800">
            <a:solidFill>
              <a:srgbClr val="080808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Linea"/>
          <p:cNvSpPr/>
          <p:nvPr/>
        </p:nvSpPr>
        <p:spPr>
          <a:xfrm flipV="1">
            <a:off x="1835149" y="5454649"/>
            <a:ext cx="728664" cy="493714"/>
          </a:xfrm>
          <a:prstGeom prst="line">
            <a:avLst/>
          </a:prstGeom>
          <a:ln w="50800">
            <a:solidFill>
              <a:srgbClr val="080808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1" name="Raggruppa"/>
          <p:cNvGrpSpPr/>
          <p:nvPr/>
        </p:nvGrpSpPr>
        <p:grpSpPr>
          <a:xfrm>
            <a:off x="3127375" y="1484312"/>
            <a:ext cx="5940425" cy="5354638"/>
            <a:chOff x="0" y="0"/>
            <a:chExt cx="5940425" cy="5354637"/>
          </a:xfrm>
        </p:grpSpPr>
        <p:grpSp>
          <p:nvGrpSpPr>
            <p:cNvPr id="349" name="Raggruppa"/>
            <p:cNvGrpSpPr/>
            <p:nvPr/>
          </p:nvGrpSpPr>
          <p:grpSpPr>
            <a:xfrm>
              <a:off x="0" y="0"/>
              <a:ext cx="5940425" cy="5354638"/>
              <a:chOff x="0" y="0"/>
              <a:chExt cx="5940425" cy="5354637"/>
            </a:xfrm>
          </p:grpSpPr>
          <p:pic>
            <p:nvPicPr>
              <p:cNvPr id="345" name="prova_3e" descr="prova_3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940425" cy="53546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6" name="phagolysosome"/>
              <p:cNvSpPr txBox="1"/>
              <p:nvPr/>
            </p:nvSpPr>
            <p:spPr>
              <a:xfrm>
                <a:off x="1220262" y="3080974"/>
                <a:ext cx="3024338" cy="596266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900"/>
                  </a:spcBef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phagolysosome</a:t>
                </a:r>
              </a:p>
            </p:txBody>
          </p:sp>
          <p:sp>
            <p:nvSpPr>
              <p:cNvPr id="347" name="Linea"/>
              <p:cNvSpPr/>
              <p:nvPr/>
            </p:nvSpPr>
            <p:spPr>
              <a:xfrm>
                <a:off x="1143179" y="1080344"/>
                <a:ext cx="792163" cy="144464"/>
              </a:xfrm>
              <a:prstGeom prst="line">
                <a:avLst/>
              </a:prstGeom>
              <a:noFill/>
              <a:ln w="50800" cap="flat">
                <a:solidFill>
                  <a:srgbClr val="080808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8" name="Linea"/>
              <p:cNvSpPr/>
              <p:nvPr/>
            </p:nvSpPr>
            <p:spPr>
              <a:xfrm flipH="1">
                <a:off x="4515067" y="1085107"/>
                <a:ext cx="503239" cy="360363"/>
              </a:xfrm>
              <a:prstGeom prst="line">
                <a:avLst/>
              </a:prstGeom>
              <a:noFill/>
              <a:ln w="50800" cap="flat">
                <a:solidFill>
                  <a:srgbClr val="080808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50" name="Lysososmes fuse to phagosome membrane"/>
            <p:cNvSpPr txBox="1"/>
            <p:nvPr/>
          </p:nvSpPr>
          <p:spPr>
            <a:xfrm>
              <a:off x="77574" y="259033"/>
              <a:ext cx="4092065" cy="38036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Lysososmes fuse to phagosome membrane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animBg="1" advAuto="0"/>
      <p:bldP spid="343" grpId="2" animBg="1" advAuto="0"/>
      <p:bldP spid="344" grpId="3" animBg="1" advAuto="0"/>
      <p:bldP spid="351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How do neutrophils kill microbes ?"/>
          <p:cNvSpPr txBox="1">
            <a:spLocks noGrp="1"/>
          </p:cNvSpPr>
          <p:nvPr>
            <p:ph type="title" idx="4294967295"/>
          </p:nvPr>
        </p:nvSpPr>
        <p:spPr>
          <a:xfrm>
            <a:off x="107950" y="-171450"/>
            <a:ext cx="8964613" cy="93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 neutrophils kill microbes ?</a:t>
            </a:r>
          </a:p>
        </p:txBody>
      </p:sp>
      <p:sp>
        <p:nvSpPr>
          <p:cNvPr id="354" name="Meccanismi ossigeno-dipendenti"/>
          <p:cNvSpPr txBox="1"/>
          <p:nvPr/>
        </p:nvSpPr>
        <p:spPr>
          <a:xfrm>
            <a:off x="776287" y="692150"/>
            <a:ext cx="7885113" cy="62175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Meccanismi</a:t>
            </a:r>
            <a:r>
              <a:rPr dirty="0"/>
              <a:t> </a:t>
            </a:r>
            <a:r>
              <a:rPr dirty="0" err="1"/>
              <a:t>ossigeno-</a:t>
            </a:r>
            <a:r>
              <a:rPr b="1" dirty="0" err="1"/>
              <a:t>dipendenti</a:t>
            </a:r>
            <a:endParaRPr b="1" dirty="0"/>
          </a:p>
        </p:txBody>
      </p:sp>
      <p:sp>
        <p:nvSpPr>
          <p:cNvPr id="355" name="Meccanismi ossigeno-indipendenti"/>
          <p:cNvSpPr txBox="1"/>
          <p:nvPr/>
        </p:nvSpPr>
        <p:spPr>
          <a:xfrm>
            <a:off x="776287" y="3149600"/>
            <a:ext cx="7885113" cy="621752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indipendenti</a:t>
            </a:r>
          </a:p>
        </p:txBody>
      </p:sp>
      <p:sp>
        <p:nvSpPr>
          <p:cNvPr id="356" name="Sfruttano l’azione tossica di molecole ossidanti (ROS) prodotte in seguito ad un marcato aumento del consumo di ossigeno"/>
          <p:cNvSpPr txBox="1"/>
          <p:nvPr/>
        </p:nvSpPr>
        <p:spPr>
          <a:xfrm>
            <a:off x="776287" y="1492250"/>
            <a:ext cx="7920038" cy="13743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molecole ossidanti</a:t>
            </a:r>
            <a:r>
              <a:t> (ROS) prodotte in seguito ad un marcato aumento del consumo di ossigeno</a:t>
            </a:r>
          </a:p>
        </p:txBody>
      </p:sp>
      <p:sp>
        <p:nvSpPr>
          <p:cNvPr id="357" name="Sfruttano l’azione tossica di proteine dotate di attività microbicida rilasciate dai granuli"/>
          <p:cNvSpPr txBox="1"/>
          <p:nvPr/>
        </p:nvSpPr>
        <p:spPr>
          <a:xfrm>
            <a:off x="776287" y="3933825"/>
            <a:ext cx="7920038" cy="942576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proteine</a:t>
            </a:r>
            <a:r>
              <a:t> dotate di attività microbicida rilasciate dai granuli</a:t>
            </a:r>
          </a:p>
        </p:txBody>
      </p:sp>
      <p:sp>
        <p:nvSpPr>
          <p:cNvPr id="358" name="ROS e proteine microbicide si concentrano nel fagolisosoma in cui è confinato il microrganismo fagocitato"/>
          <p:cNvSpPr txBox="1"/>
          <p:nvPr/>
        </p:nvSpPr>
        <p:spPr>
          <a:xfrm>
            <a:off x="34925" y="5165725"/>
            <a:ext cx="9072563" cy="1487845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ROS</a:t>
            </a:r>
            <a:r>
              <a:rPr b="0"/>
              <a:t> e </a:t>
            </a:r>
            <a:r>
              <a:t>proteine microbicide</a:t>
            </a:r>
            <a:r>
              <a:rPr b="0"/>
              <a:t> si concentrano nel </a:t>
            </a:r>
            <a:r>
              <a:t>fagolisosoma</a:t>
            </a:r>
            <a:r>
              <a:rPr b="0"/>
              <a:t> in cui è confinato il microrganismo fagocitato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animBg="1" advAuto="0"/>
      <p:bldP spid="355" grpId="2" animBg="1" advAuto="0"/>
      <p:bldP spid="356" grpId="3" animBg="1" advAuto="0"/>
      <p:bldP spid="357" grpId="4" animBg="1" advAuto="0"/>
      <p:bldP spid="358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Meccanismi microbicidi dei neutrofili"/>
          <p:cNvSpPr txBox="1">
            <a:spLocks noGrp="1"/>
          </p:cNvSpPr>
          <p:nvPr>
            <p:ph type="title" idx="4294967295"/>
          </p:nvPr>
        </p:nvSpPr>
        <p:spPr>
          <a:xfrm>
            <a:off x="0" y="-26988"/>
            <a:ext cx="9036050" cy="719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Meccanismi microbicidi dei neutrofili</a:t>
            </a:r>
          </a:p>
        </p:txBody>
      </p:sp>
      <p:pic>
        <p:nvPicPr>
          <p:cNvPr id="3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688975"/>
            <a:ext cx="6769101" cy="6124575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phagolysosome"/>
          <p:cNvSpPr txBox="1"/>
          <p:nvPr/>
        </p:nvSpPr>
        <p:spPr>
          <a:xfrm>
            <a:off x="3569991" y="3068637"/>
            <a:ext cx="2070693" cy="422025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phagolysosome</a:t>
            </a:r>
          </a:p>
        </p:txBody>
      </p:sp>
      <p:sp>
        <p:nvSpPr>
          <p:cNvPr id="363" name="Forma"/>
          <p:cNvSpPr/>
          <p:nvPr/>
        </p:nvSpPr>
        <p:spPr>
          <a:xfrm>
            <a:off x="4500562" y="3573462"/>
            <a:ext cx="358776" cy="431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600"/>
                </a:moveTo>
                <a:lnTo>
                  <a:pt x="5400" y="12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2600"/>
                </a:lnTo>
                <a:lnTo>
                  <a:pt x="21600" y="12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Rettangolo"/>
          <p:cNvSpPr/>
          <p:nvPr/>
        </p:nvSpPr>
        <p:spPr>
          <a:xfrm>
            <a:off x="2484437" y="3644900"/>
            <a:ext cx="1727201" cy="1152525"/>
          </a:xfrm>
          <a:prstGeom prst="rect">
            <a:avLst/>
          </a:prstGeom>
          <a:ln w="5715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7C457-B1BB-0CC4-A6C7-E7884611E585}"/>
              </a:ext>
            </a:extLst>
          </p:cNvPr>
          <p:cNvSpPr txBox="1"/>
          <p:nvPr/>
        </p:nvSpPr>
        <p:spPr>
          <a:xfrm>
            <a:off x="3256154" y="3406698"/>
            <a:ext cx="246219" cy="46166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4826B9-DB4E-8FED-3C45-B4B44AE49C05}"/>
              </a:ext>
            </a:extLst>
          </p:cNvPr>
          <p:cNvSpPr txBox="1"/>
          <p:nvPr/>
        </p:nvSpPr>
        <p:spPr>
          <a:xfrm>
            <a:off x="1724721" y="3213411"/>
            <a:ext cx="246219" cy="46166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D4370A-8220-E41E-1EBC-E988A5495E79}"/>
              </a:ext>
            </a:extLst>
          </p:cNvPr>
          <p:cNvSpPr txBox="1"/>
          <p:nvPr/>
        </p:nvSpPr>
        <p:spPr>
          <a:xfrm>
            <a:off x="5348860" y="1897565"/>
            <a:ext cx="246219" cy="46166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3</a:t>
            </a:r>
            <a:endParaRPr kumimoji="0" lang="it-IT" sz="24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inea"/>
          <p:cNvSpPr/>
          <p:nvPr/>
        </p:nvSpPr>
        <p:spPr>
          <a:xfrm>
            <a:off x="304800" y="3609657"/>
            <a:ext cx="80010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Linea"/>
          <p:cNvSpPr/>
          <p:nvPr/>
        </p:nvSpPr>
        <p:spPr>
          <a:xfrm>
            <a:off x="304800" y="3990657"/>
            <a:ext cx="80010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Ovale"/>
          <p:cNvSpPr/>
          <p:nvPr/>
        </p:nvSpPr>
        <p:spPr>
          <a:xfrm>
            <a:off x="6215062" y="2652712"/>
            <a:ext cx="533401" cy="2006601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9" name="Ovale"/>
          <p:cNvSpPr/>
          <p:nvPr/>
        </p:nvSpPr>
        <p:spPr>
          <a:xfrm>
            <a:off x="5867400" y="3303587"/>
            <a:ext cx="347663" cy="709613"/>
          </a:xfrm>
          <a:prstGeom prst="ellipse">
            <a:avLst/>
          </a:prstGeom>
          <a:solidFill>
            <a:srgbClr val="33CC33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Ovale"/>
          <p:cNvSpPr/>
          <p:nvPr/>
        </p:nvSpPr>
        <p:spPr>
          <a:xfrm>
            <a:off x="5943600" y="4903787"/>
            <a:ext cx="533400" cy="3048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73" name="Raggruppa"/>
          <p:cNvGrpSpPr/>
          <p:nvPr/>
        </p:nvGrpSpPr>
        <p:grpSpPr>
          <a:xfrm>
            <a:off x="6019799" y="3455987"/>
            <a:ext cx="689313" cy="311151"/>
            <a:chOff x="0" y="0"/>
            <a:chExt cx="689311" cy="311150"/>
          </a:xfrm>
        </p:grpSpPr>
        <p:sp>
          <p:nvSpPr>
            <p:cNvPr id="371" name="Ovale"/>
            <p:cNvSpPr/>
            <p:nvPr/>
          </p:nvSpPr>
          <p:spPr>
            <a:xfrm>
              <a:off x="0" y="0"/>
              <a:ext cx="644525" cy="311150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HEME"/>
            <p:cNvSpPr txBox="1"/>
            <p:nvPr/>
          </p:nvSpPr>
          <p:spPr>
            <a:xfrm>
              <a:off x="144863" y="23447"/>
              <a:ext cx="544449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HEME</a:t>
              </a:r>
            </a:p>
          </p:txBody>
        </p:sp>
      </p:grpSp>
      <p:sp>
        <p:nvSpPr>
          <p:cNvPr id="374" name="Linea"/>
          <p:cNvSpPr/>
          <p:nvPr/>
        </p:nvSpPr>
        <p:spPr>
          <a:xfrm flipH="1" flipV="1">
            <a:off x="5403850" y="949324"/>
            <a:ext cx="1277938" cy="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HOCI"/>
          <p:cNvSpPr txBox="1"/>
          <p:nvPr/>
        </p:nvSpPr>
        <p:spPr>
          <a:xfrm>
            <a:off x="4617720" y="788987"/>
            <a:ext cx="74834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HOCI</a:t>
            </a:r>
          </a:p>
        </p:txBody>
      </p:sp>
      <p:sp>
        <p:nvSpPr>
          <p:cNvPr id="376" name="H2O2"/>
          <p:cNvSpPr txBox="1"/>
          <p:nvPr/>
        </p:nvSpPr>
        <p:spPr>
          <a:xfrm>
            <a:off x="6675119" y="788987"/>
            <a:ext cx="748349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</a:p>
        </p:txBody>
      </p:sp>
      <p:sp>
        <p:nvSpPr>
          <p:cNvPr id="377" name="SOD"/>
          <p:cNvSpPr txBox="1"/>
          <p:nvPr/>
        </p:nvSpPr>
        <p:spPr>
          <a:xfrm>
            <a:off x="6370320" y="1246187"/>
            <a:ext cx="74834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SOD</a:t>
            </a:r>
          </a:p>
        </p:txBody>
      </p:sp>
      <p:sp>
        <p:nvSpPr>
          <p:cNvPr id="378" name="NADP+ + H+"/>
          <p:cNvSpPr txBox="1"/>
          <p:nvPr/>
        </p:nvSpPr>
        <p:spPr>
          <a:xfrm>
            <a:off x="6979919" y="5741987"/>
            <a:ext cx="16611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NADP</a:t>
            </a:r>
            <a:r>
              <a:rPr baseline="30000"/>
              <a:t>+</a:t>
            </a:r>
            <a:r>
              <a:t> + H</a:t>
            </a:r>
            <a:r>
              <a:rPr baseline="30000"/>
              <a:t>+</a:t>
            </a:r>
          </a:p>
        </p:txBody>
      </p:sp>
      <p:sp>
        <p:nvSpPr>
          <p:cNvPr id="379" name="NADPH"/>
          <p:cNvSpPr txBox="1"/>
          <p:nvPr/>
        </p:nvSpPr>
        <p:spPr>
          <a:xfrm>
            <a:off x="4998720" y="5741987"/>
            <a:ext cx="99282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NADPH</a:t>
            </a:r>
          </a:p>
        </p:txBody>
      </p:sp>
      <p:sp>
        <p:nvSpPr>
          <p:cNvPr id="380" name="MPO"/>
          <p:cNvSpPr txBox="1"/>
          <p:nvPr/>
        </p:nvSpPr>
        <p:spPr>
          <a:xfrm>
            <a:off x="5684520" y="560387"/>
            <a:ext cx="74834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MPO</a:t>
            </a:r>
          </a:p>
        </p:txBody>
      </p:sp>
      <p:sp>
        <p:nvSpPr>
          <p:cNvPr id="381" name="O2"/>
          <p:cNvSpPr txBox="1"/>
          <p:nvPr/>
        </p:nvSpPr>
        <p:spPr>
          <a:xfrm>
            <a:off x="5532120" y="1703387"/>
            <a:ext cx="457836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  <a:r>
              <a:rPr baseline="-25000"/>
              <a:t>2</a:t>
            </a:r>
          </a:p>
        </p:txBody>
      </p:sp>
      <p:sp>
        <p:nvSpPr>
          <p:cNvPr id="382" name="O2–"/>
          <p:cNvSpPr txBox="1"/>
          <p:nvPr/>
        </p:nvSpPr>
        <p:spPr>
          <a:xfrm>
            <a:off x="6903719" y="1703387"/>
            <a:ext cx="441961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  <a:r>
              <a:rPr baseline="-25000"/>
              <a:t>2</a:t>
            </a:r>
            <a:r>
              <a:rPr baseline="30000"/>
              <a:t>–</a:t>
            </a:r>
          </a:p>
        </p:txBody>
      </p:sp>
      <p:sp>
        <p:nvSpPr>
          <p:cNvPr id="383" name="Linea"/>
          <p:cNvSpPr/>
          <p:nvPr/>
        </p:nvSpPr>
        <p:spPr>
          <a:xfrm>
            <a:off x="5793576" y="2697048"/>
            <a:ext cx="302425" cy="835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521" extrusionOk="0">
                <a:moveTo>
                  <a:pt x="20642" y="21521"/>
                </a:moveTo>
                <a:cubicBezTo>
                  <a:pt x="17146" y="21054"/>
                  <a:pt x="13649" y="20635"/>
                  <a:pt x="10773" y="19842"/>
                </a:cubicBezTo>
                <a:cubicBezTo>
                  <a:pt x="7897" y="19048"/>
                  <a:pt x="5133" y="18302"/>
                  <a:pt x="3329" y="16762"/>
                </a:cubicBezTo>
                <a:cubicBezTo>
                  <a:pt x="1524" y="15223"/>
                  <a:pt x="283" y="12517"/>
                  <a:pt x="58" y="10651"/>
                </a:cubicBezTo>
                <a:cubicBezTo>
                  <a:pt x="-168" y="8785"/>
                  <a:pt x="227" y="7152"/>
                  <a:pt x="2088" y="5566"/>
                </a:cubicBezTo>
                <a:cubicBezTo>
                  <a:pt x="3949" y="3980"/>
                  <a:pt x="8461" y="2020"/>
                  <a:pt x="11168" y="1134"/>
                </a:cubicBezTo>
                <a:cubicBezTo>
                  <a:pt x="13875" y="248"/>
                  <a:pt x="16469" y="294"/>
                  <a:pt x="18161" y="108"/>
                </a:cubicBezTo>
                <a:cubicBezTo>
                  <a:pt x="19853" y="-79"/>
                  <a:pt x="20642" y="14"/>
                  <a:pt x="21432" y="108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4" name="Linea"/>
          <p:cNvSpPr/>
          <p:nvPr/>
        </p:nvSpPr>
        <p:spPr>
          <a:xfrm rot="21495604" flipV="1">
            <a:off x="5775238" y="2082955"/>
            <a:ext cx="1296361" cy="53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367" extrusionOk="0">
                <a:moveTo>
                  <a:pt x="0" y="21367"/>
                </a:moveTo>
                <a:cubicBezTo>
                  <a:pt x="19" y="18695"/>
                  <a:pt x="38" y="16023"/>
                  <a:pt x="708" y="13261"/>
                </a:cubicBezTo>
                <a:cubicBezTo>
                  <a:pt x="1378" y="10500"/>
                  <a:pt x="2602" y="7026"/>
                  <a:pt x="4056" y="4844"/>
                </a:cubicBezTo>
                <a:cubicBezTo>
                  <a:pt x="5510" y="2662"/>
                  <a:pt x="7538" y="747"/>
                  <a:pt x="9489" y="257"/>
                </a:cubicBezTo>
                <a:cubicBezTo>
                  <a:pt x="11441" y="-233"/>
                  <a:pt x="13909" y="-188"/>
                  <a:pt x="15765" y="1905"/>
                </a:cubicBezTo>
                <a:cubicBezTo>
                  <a:pt x="17621" y="3998"/>
                  <a:pt x="19725" y="9832"/>
                  <a:pt x="20663" y="12950"/>
                </a:cubicBezTo>
                <a:cubicBezTo>
                  <a:pt x="21600" y="16067"/>
                  <a:pt x="21466" y="18383"/>
                  <a:pt x="21351" y="20743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5" name="p22phox"/>
          <p:cNvSpPr txBox="1"/>
          <p:nvPr/>
        </p:nvSpPr>
        <p:spPr>
          <a:xfrm>
            <a:off x="4846320" y="3303587"/>
            <a:ext cx="10229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1000"/>
              </a:spcBef>
              <a:defRPr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p22</a:t>
            </a:r>
            <a:r>
              <a:rPr baseline="30000"/>
              <a:t>phox</a:t>
            </a:r>
          </a:p>
        </p:txBody>
      </p:sp>
      <p:sp>
        <p:nvSpPr>
          <p:cNvPr id="386" name="gp91phox"/>
          <p:cNvSpPr txBox="1"/>
          <p:nvPr/>
        </p:nvSpPr>
        <p:spPr>
          <a:xfrm>
            <a:off x="6675119" y="3074987"/>
            <a:ext cx="10213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1000"/>
              </a:spcBef>
              <a:defRPr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gp91</a:t>
            </a:r>
            <a:r>
              <a:rPr baseline="30000"/>
              <a:t>phox</a:t>
            </a:r>
          </a:p>
        </p:txBody>
      </p:sp>
      <p:sp>
        <p:nvSpPr>
          <p:cNvPr id="387" name="e–"/>
          <p:cNvSpPr txBox="1"/>
          <p:nvPr/>
        </p:nvSpPr>
        <p:spPr>
          <a:xfrm>
            <a:off x="5379720" y="2770187"/>
            <a:ext cx="4419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baseline="30000"/>
              <a:t>–</a:t>
            </a:r>
          </a:p>
        </p:txBody>
      </p:sp>
      <p:sp>
        <p:nvSpPr>
          <p:cNvPr id="388" name="FAD"/>
          <p:cNvSpPr txBox="1"/>
          <p:nvPr/>
        </p:nvSpPr>
        <p:spPr>
          <a:xfrm>
            <a:off x="5836920" y="4903787"/>
            <a:ext cx="6705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FAD</a:t>
            </a:r>
          </a:p>
        </p:txBody>
      </p:sp>
      <p:sp>
        <p:nvSpPr>
          <p:cNvPr id="389" name="Linea"/>
          <p:cNvSpPr/>
          <p:nvPr/>
        </p:nvSpPr>
        <p:spPr>
          <a:xfrm flipH="1">
            <a:off x="7162800" y="4217987"/>
            <a:ext cx="22860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Linea"/>
          <p:cNvSpPr/>
          <p:nvPr/>
        </p:nvSpPr>
        <p:spPr>
          <a:xfrm flipV="1">
            <a:off x="7010400" y="1169987"/>
            <a:ext cx="0" cy="5334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Ovale"/>
          <p:cNvSpPr/>
          <p:nvPr/>
        </p:nvSpPr>
        <p:spPr>
          <a:xfrm>
            <a:off x="6096000" y="4217987"/>
            <a:ext cx="931863" cy="533401"/>
          </a:xfrm>
          <a:prstGeom prst="ellipse">
            <a:avLst/>
          </a:prstGeom>
          <a:solidFill>
            <a:srgbClr val="00808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2" name="Ovale"/>
          <p:cNvSpPr/>
          <p:nvPr/>
        </p:nvSpPr>
        <p:spPr>
          <a:xfrm>
            <a:off x="5562600" y="4446587"/>
            <a:ext cx="609600" cy="414338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 b="1" i="1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3" name="Ovale"/>
          <p:cNvSpPr/>
          <p:nvPr/>
        </p:nvSpPr>
        <p:spPr>
          <a:xfrm>
            <a:off x="5562600" y="3989387"/>
            <a:ext cx="693738" cy="457201"/>
          </a:xfrm>
          <a:prstGeom prst="ellipse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 b="1" i="1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4" name="Linea"/>
          <p:cNvSpPr/>
          <p:nvPr/>
        </p:nvSpPr>
        <p:spPr>
          <a:xfrm rot="682094" flipH="1">
            <a:off x="6318040" y="5293242"/>
            <a:ext cx="231544" cy="629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521" extrusionOk="0">
                <a:moveTo>
                  <a:pt x="20642" y="21521"/>
                </a:moveTo>
                <a:cubicBezTo>
                  <a:pt x="17146" y="21054"/>
                  <a:pt x="13649" y="20635"/>
                  <a:pt x="10773" y="19842"/>
                </a:cubicBezTo>
                <a:cubicBezTo>
                  <a:pt x="7897" y="19048"/>
                  <a:pt x="5133" y="18302"/>
                  <a:pt x="3329" y="16762"/>
                </a:cubicBezTo>
                <a:cubicBezTo>
                  <a:pt x="1524" y="15223"/>
                  <a:pt x="283" y="12517"/>
                  <a:pt x="58" y="10651"/>
                </a:cubicBezTo>
                <a:cubicBezTo>
                  <a:pt x="-168" y="8785"/>
                  <a:pt x="227" y="7152"/>
                  <a:pt x="2088" y="5566"/>
                </a:cubicBezTo>
                <a:cubicBezTo>
                  <a:pt x="3949" y="3980"/>
                  <a:pt x="8461" y="2020"/>
                  <a:pt x="11168" y="1134"/>
                </a:cubicBezTo>
                <a:cubicBezTo>
                  <a:pt x="13875" y="248"/>
                  <a:pt x="16469" y="294"/>
                  <a:pt x="18161" y="108"/>
                </a:cubicBezTo>
                <a:cubicBezTo>
                  <a:pt x="19853" y="-79"/>
                  <a:pt x="20642" y="14"/>
                  <a:pt x="21432" y="108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5" name="e–"/>
          <p:cNvSpPr txBox="1"/>
          <p:nvPr/>
        </p:nvSpPr>
        <p:spPr>
          <a:xfrm>
            <a:off x="6598919" y="5208587"/>
            <a:ext cx="4419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baseline="30000"/>
              <a:t>–</a:t>
            </a:r>
          </a:p>
        </p:txBody>
      </p:sp>
      <p:sp>
        <p:nvSpPr>
          <p:cNvPr id="396" name="Ovale"/>
          <p:cNvSpPr/>
          <p:nvPr/>
        </p:nvSpPr>
        <p:spPr>
          <a:xfrm>
            <a:off x="6689725" y="3989387"/>
            <a:ext cx="549275" cy="39052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7" name="rac"/>
          <p:cNvSpPr txBox="1"/>
          <p:nvPr/>
        </p:nvSpPr>
        <p:spPr>
          <a:xfrm>
            <a:off x="6675119" y="3989387"/>
            <a:ext cx="6149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rac</a:t>
            </a:r>
          </a:p>
        </p:txBody>
      </p:sp>
      <p:sp>
        <p:nvSpPr>
          <p:cNvPr id="398" name="GTP"/>
          <p:cNvSpPr txBox="1"/>
          <p:nvPr/>
        </p:nvSpPr>
        <p:spPr>
          <a:xfrm>
            <a:off x="7360919" y="4065587"/>
            <a:ext cx="4696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GTP</a:t>
            </a:r>
          </a:p>
        </p:txBody>
      </p:sp>
      <p:sp>
        <p:nvSpPr>
          <p:cNvPr id="399" name="Linea"/>
          <p:cNvSpPr/>
          <p:nvPr/>
        </p:nvSpPr>
        <p:spPr>
          <a:xfrm flipV="1">
            <a:off x="6172200" y="4141787"/>
            <a:ext cx="152401" cy="762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2" name="Raggruppa"/>
          <p:cNvGrpSpPr/>
          <p:nvPr/>
        </p:nvGrpSpPr>
        <p:grpSpPr>
          <a:xfrm>
            <a:off x="6019800" y="3760787"/>
            <a:ext cx="644525" cy="311151"/>
            <a:chOff x="0" y="0"/>
            <a:chExt cx="644525" cy="311150"/>
          </a:xfrm>
        </p:grpSpPr>
        <p:sp>
          <p:nvSpPr>
            <p:cNvPr id="400" name="Ovale"/>
            <p:cNvSpPr/>
            <p:nvPr/>
          </p:nvSpPr>
          <p:spPr>
            <a:xfrm>
              <a:off x="0" y="0"/>
              <a:ext cx="644525" cy="311150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HEME"/>
            <p:cNvSpPr txBox="1"/>
            <p:nvPr/>
          </p:nvSpPr>
          <p:spPr>
            <a:xfrm>
              <a:off x="50038" y="23447"/>
              <a:ext cx="544449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HEME</a:t>
              </a:r>
            </a:p>
          </p:txBody>
        </p:sp>
      </p:grpSp>
      <p:sp>
        <p:nvSpPr>
          <p:cNvPr id="403" name="Linea"/>
          <p:cNvSpPr/>
          <p:nvPr/>
        </p:nvSpPr>
        <p:spPr>
          <a:xfrm>
            <a:off x="5943600" y="5894387"/>
            <a:ext cx="9906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Ovale"/>
          <p:cNvSpPr/>
          <p:nvPr/>
        </p:nvSpPr>
        <p:spPr>
          <a:xfrm>
            <a:off x="2328862" y="2576512"/>
            <a:ext cx="533401" cy="2006601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5" name="Ovale"/>
          <p:cNvSpPr/>
          <p:nvPr/>
        </p:nvSpPr>
        <p:spPr>
          <a:xfrm>
            <a:off x="1981200" y="3227387"/>
            <a:ext cx="347663" cy="762001"/>
          </a:xfrm>
          <a:prstGeom prst="ellipse">
            <a:avLst/>
          </a:prstGeom>
          <a:solidFill>
            <a:srgbClr val="33CC33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Ovale"/>
          <p:cNvSpPr/>
          <p:nvPr/>
        </p:nvSpPr>
        <p:spPr>
          <a:xfrm>
            <a:off x="2057400" y="4827587"/>
            <a:ext cx="533400" cy="3048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09" name="Raggruppa"/>
          <p:cNvGrpSpPr/>
          <p:nvPr/>
        </p:nvGrpSpPr>
        <p:grpSpPr>
          <a:xfrm>
            <a:off x="2133600" y="3379787"/>
            <a:ext cx="644525" cy="311151"/>
            <a:chOff x="0" y="0"/>
            <a:chExt cx="644525" cy="311150"/>
          </a:xfrm>
        </p:grpSpPr>
        <p:sp>
          <p:nvSpPr>
            <p:cNvPr id="407" name="Ovale"/>
            <p:cNvSpPr/>
            <p:nvPr/>
          </p:nvSpPr>
          <p:spPr>
            <a:xfrm>
              <a:off x="0" y="0"/>
              <a:ext cx="644525" cy="311150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HEME"/>
            <p:cNvSpPr txBox="1"/>
            <p:nvPr/>
          </p:nvSpPr>
          <p:spPr>
            <a:xfrm>
              <a:off x="50038" y="23447"/>
              <a:ext cx="544449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HEME</a:t>
              </a:r>
            </a:p>
          </p:txBody>
        </p:sp>
      </p:grpSp>
      <p:sp>
        <p:nvSpPr>
          <p:cNvPr id="410" name="p22phox"/>
          <p:cNvSpPr txBox="1"/>
          <p:nvPr/>
        </p:nvSpPr>
        <p:spPr>
          <a:xfrm>
            <a:off x="960119" y="3227387"/>
            <a:ext cx="10229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1000"/>
              </a:spcBef>
              <a:defRPr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p22</a:t>
            </a:r>
            <a:r>
              <a:rPr baseline="30000"/>
              <a:t>phox</a:t>
            </a:r>
          </a:p>
        </p:txBody>
      </p:sp>
      <p:sp>
        <p:nvSpPr>
          <p:cNvPr id="411" name="gp91phox"/>
          <p:cNvSpPr txBox="1"/>
          <p:nvPr/>
        </p:nvSpPr>
        <p:spPr>
          <a:xfrm>
            <a:off x="2788920" y="2998787"/>
            <a:ext cx="10213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1000"/>
              </a:spcBef>
              <a:defRPr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gp91</a:t>
            </a:r>
            <a:r>
              <a:rPr baseline="30000"/>
              <a:t>phox</a:t>
            </a:r>
          </a:p>
        </p:txBody>
      </p:sp>
      <p:sp>
        <p:nvSpPr>
          <p:cNvPr id="412" name="FAD"/>
          <p:cNvSpPr txBox="1"/>
          <p:nvPr/>
        </p:nvSpPr>
        <p:spPr>
          <a:xfrm>
            <a:off x="1950720" y="4827587"/>
            <a:ext cx="6705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FAD</a:t>
            </a:r>
          </a:p>
        </p:txBody>
      </p:sp>
      <p:sp>
        <p:nvSpPr>
          <p:cNvPr id="413" name="Linea"/>
          <p:cNvSpPr/>
          <p:nvPr/>
        </p:nvSpPr>
        <p:spPr>
          <a:xfrm flipV="1">
            <a:off x="2286000" y="4065587"/>
            <a:ext cx="152401" cy="7620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16" name="Raggruppa"/>
          <p:cNvGrpSpPr/>
          <p:nvPr/>
        </p:nvGrpSpPr>
        <p:grpSpPr>
          <a:xfrm>
            <a:off x="2133600" y="3684587"/>
            <a:ext cx="644525" cy="311151"/>
            <a:chOff x="0" y="0"/>
            <a:chExt cx="644525" cy="311150"/>
          </a:xfrm>
        </p:grpSpPr>
        <p:sp>
          <p:nvSpPr>
            <p:cNvPr id="414" name="Ovale"/>
            <p:cNvSpPr/>
            <p:nvPr/>
          </p:nvSpPr>
          <p:spPr>
            <a:xfrm>
              <a:off x="0" y="0"/>
              <a:ext cx="644525" cy="311150"/>
            </a:xfrm>
            <a:prstGeom prst="ellipse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HEME"/>
            <p:cNvSpPr txBox="1"/>
            <p:nvPr/>
          </p:nvSpPr>
          <p:spPr>
            <a:xfrm>
              <a:off x="50038" y="23447"/>
              <a:ext cx="544449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HEME</a:t>
              </a:r>
            </a:p>
          </p:txBody>
        </p:sp>
      </p:grpSp>
      <p:sp>
        <p:nvSpPr>
          <p:cNvPr id="417" name="Ovale"/>
          <p:cNvSpPr/>
          <p:nvPr/>
        </p:nvSpPr>
        <p:spPr>
          <a:xfrm>
            <a:off x="2978150" y="5256212"/>
            <a:ext cx="549275" cy="39052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18" name="rac"/>
          <p:cNvSpPr txBox="1"/>
          <p:nvPr/>
        </p:nvSpPr>
        <p:spPr>
          <a:xfrm>
            <a:off x="2965132" y="5256212"/>
            <a:ext cx="6149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rac</a:t>
            </a:r>
          </a:p>
        </p:txBody>
      </p:sp>
      <p:sp>
        <p:nvSpPr>
          <p:cNvPr id="419" name="p7phox"/>
          <p:cNvSpPr txBox="1"/>
          <p:nvPr/>
        </p:nvSpPr>
        <p:spPr>
          <a:xfrm>
            <a:off x="426719" y="5437187"/>
            <a:ext cx="102139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800"/>
              </a:spcBef>
              <a:defRPr sz="1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p7</a:t>
            </a:r>
            <a:r>
              <a:rPr baseline="30000"/>
              <a:t>phox</a:t>
            </a:r>
          </a:p>
        </p:txBody>
      </p:sp>
      <p:grpSp>
        <p:nvGrpSpPr>
          <p:cNvPr id="422" name="Raggruppa"/>
          <p:cNvGrpSpPr/>
          <p:nvPr/>
        </p:nvGrpSpPr>
        <p:grpSpPr>
          <a:xfrm>
            <a:off x="2843212" y="5667375"/>
            <a:ext cx="1295401" cy="381000"/>
            <a:chOff x="0" y="0"/>
            <a:chExt cx="1295400" cy="381000"/>
          </a:xfrm>
        </p:grpSpPr>
        <p:sp>
          <p:nvSpPr>
            <p:cNvPr id="420" name="Rettangolo"/>
            <p:cNvSpPr/>
            <p:nvPr/>
          </p:nvSpPr>
          <p:spPr>
            <a:xfrm>
              <a:off x="0" y="0"/>
              <a:ext cx="1295400" cy="3810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RhoGDI"/>
            <p:cNvSpPr txBox="1"/>
            <p:nvPr/>
          </p:nvSpPr>
          <p:spPr>
            <a:xfrm>
              <a:off x="264772" y="46088"/>
              <a:ext cx="76585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RhoGDI</a:t>
              </a:r>
            </a:p>
          </p:txBody>
        </p:sp>
      </p:grpSp>
      <p:sp>
        <p:nvSpPr>
          <p:cNvPr id="423" name="Linea"/>
          <p:cNvSpPr/>
          <p:nvPr/>
        </p:nvSpPr>
        <p:spPr>
          <a:xfrm>
            <a:off x="3492500" y="5472112"/>
            <a:ext cx="1524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GDP"/>
          <p:cNvSpPr txBox="1"/>
          <p:nvPr/>
        </p:nvSpPr>
        <p:spPr>
          <a:xfrm>
            <a:off x="3616007" y="5297487"/>
            <a:ext cx="48943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GDP</a:t>
            </a:r>
          </a:p>
        </p:txBody>
      </p:sp>
      <p:sp>
        <p:nvSpPr>
          <p:cNvPr id="425" name="Ovale"/>
          <p:cNvSpPr/>
          <p:nvPr/>
        </p:nvSpPr>
        <p:spPr>
          <a:xfrm>
            <a:off x="1143000" y="5894387"/>
            <a:ext cx="931863" cy="533401"/>
          </a:xfrm>
          <a:prstGeom prst="ellipse">
            <a:avLst/>
          </a:prstGeom>
          <a:solidFill>
            <a:srgbClr val="00808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6" name="Ovale"/>
          <p:cNvSpPr/>
          <p:nvPr/>
        </p:nvSpPr>
        <p:spPr>
          <a:xfrm>
            <a:off x="609600" y="6122987"/>
            <a:ext cx="609600" cy="414338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 b="1" i="1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7" name="Ovale"/>
          <p:cNvSpPr/>
          <p:nvPr/>
        </p:nvSpPr>
        <p:spPr>
          <a:xfrm>
            <a:off x="609600" y="5665787"/>
            <a:ext cx="693738" cy="457201"/>
          </a:xfrm>
          <a:prstGeom prst="ellipse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400" b="1" i="1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8" name="p67phox"/>
          <p:cNvSpPr txBox="1"/>
          <p:nvPr/>
        </p:nvSpPr>
        <p:spPr>
          <a:xfrm>
            <a:off x="1798320" y="5589587"/>
            <a:ext cx="86208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p67</a:t>
            </a:r>
            <a:r>
              <a:rPr i="1" baseline="30000"/>
              <a:t>phox</a:t>
            </a:r>
          </a:p>
        </p:txBody>
      </p:sp>
      <p:sp>
        <p:nvSpPr>
          <p:cNvPr id="429" name="p47phox"/>
          <p:cNvSpPr txBox="1"/>
          <p:nvPr/>
        </p:nvSpPr>
        <p:spPr>
          <a:xfrm>
            <a:off x="426719" y="5360987"/>
            <a:ext cx="8620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p47</a:t>
            </a:r>
            <a:r>
              <a:rPr i="1" baseline="30000"/>
              <a:t>phox</a:t>
            </a:r>
          </a:p>
        </p:txBody>
      </p:sp>
      <p:sp>
        <p:nvSpPr>
          <p:cNvPr id="430" name="p40phox"/>
          <p:cNvSpPr txBox="1"/>
          <p:nvPr/>
        </p:nvSpPr>
        <p:spPr>
          <a:xfrm>
            <a:off x="274320" y="6518275"/>
            <a:ext cx="86208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p40</a:t>
            </a:r>
            <a:r>
              <a:rPr i="1" baseline="30000"/>
              <a:t>phox</a:t>
            </a:r>
          </a:p>
        </p:txBody>
      </p:sp>
      <p:sp>
        <p:nvSpPr>
          <p:cNvPr id="431" name="p67phox"/>
          <p:cNvSpPr txBox="1"/>
          <p:nvPr/>
        </p:nvSpPr>
        <p:spPr>
          <a:xfrm>
            <a:off x="6903719" y="4522787"/>
            <a:ext cx="8620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p67</a:t>
            </a:r>
            <a:r>
              <a:rPr i="1" baseline="30000"/>
              <a:t>phox</a:t>
            </a:r>
          </a:p>
        </p:txBody>
      </p:sp>
      <p:sp>
        <p:nvSpPr>
          <p:cNvPr id="432" name="p47phox"/>
          <p:cNvSpPr txBox="1"/>
          <p:nvPr/>
        </p:nvSpPr>
        <p:spPr>
          <a:xfrm>
            <a:off x="4693920" y="4065587"/>
            <a:ext cx="86208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p47</a:t>
            </a:r>
            <a:r>
              <a:rPr i="1" baseline="30000"/>
              <a:t>phox</a:t>
            </a:r>
          </a:p>
        </p:txBody>
      </p:sp>
      <p:sp>
        <p:nvSpPr>
          <p:cNvPr id="433" name="p40phox"/>
          <p:cNvSpPr txBox="1"/>
          <p:nvPr/>
        </p:nvSpPr>
        <p:spPr>
          <a:xfrm>
            <a:off x="4693920" y="4598987"/>
            <a:ext cx="86208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p40</a:t>
            </a:r>
            <a:r>
              <a:rPr i="1" baseline="30000"/>
              <a:t>phox</a:t>
            </a:r>
          </a:p>
        </p:txBody>
      </p:sp>
      <p:sp>
        <p:nvSpPr>
          <p:cNvPr id="434" name="ROS-forming NADPH oxidase (NOX)"/>
          <p:cNvSpPr txBox="1"/>
          <p:nvPr/>
        </p:nvSpPr>
        <p:spPr>
          <a:xfrm>
            <a:off x="1692275" y="14287"/>
            <a:ext cx="5349637" cy="449770"/>
          </a:xfrm>
          <a:prstGeom prst="rect">
            <a:avLst/>
          </a:prstGeom>
          <a:solidFill>
            <a:srgbClr val="DAEDE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ROS-forming NADPH oxidase (NOX)</a:t>
            </a:r>
          </a:p>
        </p:txBody>
      </p:sp>
      <p:sp>
        <p:nvSpPr>
          <p:cNvPr id="435" name="Cytoplasm"/>
          <p:cNvSpPr txBox="1"/>
          <p:nvPr/>
        </p:nvSpPr>
        <p:spPr>
          <a:xfrm>
            <a:off x="198120" y="4065587"/>
            <a:ext cx="1743929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t>Cytoplasm</a:t>
            </a:r>
          </a:p>
        </p:txBody>
      </p:sp>
      <p:sp>
        <p:nvSpPr>
          <p:cNvPr id="436" name="Ovale"/>
          <p:cNvSpPr/>
          <p:nvPr/>
        </p:nvSpPr>
        <p:spPr>
          <a:xfrm>
            <a:off x="6731000" y="1584325"/>
            <a:ext cx="649288" cy="657225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37" name="The cytoplasmic COOH terminus contains FAD and NADPH binding domains. NOX  are single electron transporters: they pass electrons from NADPH to FAD, to the first heme, to the second heme, and finally to oxygen"/>
          <p:cNvSpPr txBox="1"/>
          <p:nvPr/>
        </p:nvSpPr>
        <p:spPr>
          <a:xfrm>
            <a:off x="41275" y="581025"/>
            <a:ext cx="4602163" cy="1848431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cytoplasmic COOH terminus contains FAD and NADPH binding domains. NOX  are single electron transporters: they pass electrons from NADPH to FAD, to the first heme, to the second heme, and finally to oxygen</a:t>
            </a:r>
          </a:p>
        </p:txBody>
      </p:sp>
      <p:sp>
        <p:nvSpPr>
          <p:cNvPr id="438" name="Cl-"/>
          <p:cNvSpPr txBox="1"/>
          <p:nvPr/>
        </p:nvSpPr>
        <p:spPr>
          <a:xfrm>
            <a:off x="5846445" y="935037"/>
            <a:ext cx="41453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</a:t>
            </a:r>
            <a:r>
              <a:rPr baseline="30000"/>
              <a:t>-</a:t>
            </a:r>
          </a:p>
        </p:txBody>
      </p:sp>
      <p:sp>
        <p:nvSpPr>
          <p:cNvPr id="439" name="Rettangolo"/>
          <p:cNvSpPr/>
          <p:nvPr/>
        </p:nvSpPr>
        <p:spPr>
          <a:xfrm>
            <a:off x="4643437" y="541337"/>
            <a:ext cx="2687638" cy="754063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0" name="Rettangolo"/>
          <p:cNvSpPr/>
          <p:nvPr/>
        </p:nvSpPr>
        <p:spPr>
          <a:xfrm>
            <a:off x="4643437" y="504824"/>
            <a:ext cx="3744913" cy="56276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1" name="activation"/>
          <p:cNvSpPr txBox="1"/>
          <p:nvPr/>
        </p:nvSpPr>
        <p:spPr>
          <a:xfrm>
            <a:off x="3643312" y="2592387"/>
            <a:ext cx="1436946" cy="441075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activation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3" animBg="1" advAuto="0"/>
      <p:bldP spid="439" grpId="4" animBg="1" advAuto="0"/>
      <p:bldP spid="440" grpId="2" animBg="1" advAuto="0"/>
      <p:bldP spid="441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Myeloperoxidase (MPO)-H2O2-chloride system"/>
          <p:cNvSpPr txBox="1">
            <a:spLocks noGrp="1"/>
          </p:cNvSpPr>
          <p:nvPr>
            <p:ph type="title" idx="4294967295"/>
          </p:nvPr>
        </p:nvSpPr>
        <p:spPr>
          <a:xfrm>
            <a:off x="23812" y="-100013"/>
            <a:ext cx="9120188" cy="7207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Myeloperoxidase (MPO)-H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  <a:r>
              <a:t>-chloride system</a:t>
            </a:r>
          </a:p>
        </p:txBody>
      </p:sp>
      <p:sp>
        <p:nvSpPr>
          <p:cNvPr id="444" name="Principali specie ossidanti con effetto tossico sui microrganismi:…"/>
          <p:cNvSpPr txBox="1"/>
          <p:nvPr/>
        </p:nvSpPr>
        <p:spPr>
          <a:xfrm>
            <a:off x="80644" y="4797425"/>
            <a:ext cx="9027473" cy="180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specie ossidanti</a:t>
            </a:r>
            <a:r>
              <a:t> con effetto tossico sui microrganismi:</a:t>
            </a:r>
          </a:p>
          <a:p>
            <a:pPr>
              <a:buSzPct val="100000"/>
              <a:buFont typeface="Arial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Acido ipocloroso</a:t>
            </a: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Cloramine</a:t>
            </a: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Aldeidi</a:t>
            </a:r>
          </a:p>
        </p:txBody>
      </p:sp>
      <p:sp>
        <p:nvSpPr>
          <p:cNvPr id="445" name="La mieloperossidasi è una delle proteine granulari maggiormente concentrata nei neutrofili (5% in peso)…"/>
          <p:cNvSpPr txBox="1"/>
          <p:nvPr/>
        </p:nvSpPr>
        <p:spPr>
          <a:xfrm>
            <a:off x="80644" y="692150"/>
            <a:ext cx="8911274" cy="3737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>
                <a:solidFill>
                  <a:srgbClr val="FFFF00"/>
                </a:solidFill>
              </a:rPr>
              <a:t>mieloperossidasi</a:t>
            </a:r>
            <a:r>
              <a:t> è una delle </a:t>
            </a:r>
            <a:r>
              <a:rPr>
                <a:solidFill>
                  <a:srgbClr val="FFFF00"/>
                </a:solidFill>
              </a:rPr>
              <a:t>proteine granulari </a:t>
            </a:r>
            <a:r>
              <a:t>maggiormente concentrata nei neutrofili (5% in peso)</a:t>
            </a:r>
          </a:p>
          <a:p>
            <a:pPr marL="342900" indent="-342900" algn="just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Il sistema </a:t>
            </a:r>
            <a:r>
              <a:rPr>
                <a:solidFill>
                  <a:srgbClr val="FFFF00"/>
                </a:solidFill>
              </a:rPr>
              <a:t>acqua ossigenata-mieloperossidasi (MPO)- cloruro</a:t>
            </a:r>
            <a:r>
              <a:t> è considerato il </a:t>
            </a:r>
            <a:r>
              <a:rPr u="sng"/>
              <a:t>più potente meccanismo microbicida</a:t>
            </a:r>
            <a:r>
              <a:t> dei neutrofili</a:t>
            </a:r>
          </a:p>
          <a:p>
            <a:pPr marL="342900" indent="-342900" algn="just">
              <a:buSzPct val="100000"/>
              <a:buFont typeface="Arial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Questo sistema produce molecole tossiche che agiscono provocando </a:t>
            </a:r>
            <a:r>
              <a:rPr>
                <a:solidFill>
                  <a:srgbClr val="FFFF00"/>
                </a:solidFill>
              </a:rPr>
              <a:t>ossidazione</a:t>
            </a:r>
            <a:r>
              <a:t> e </a:t>
            </a:r>
            <a:r>
              <a:rPr>
                <a:solidFill>
                  <a:srgbClr val="FFFF00"/>
                </a:solidFill>
              </a:rPr>
              <a:t>alogenazione </a:t>
            </a:r>
            <a:r>
              <a:t>di costituenti vitali dei microrganismi fagocitati</a:t>
            </a: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peremia, stasi e marginazione dei leucociti"/>
          <p:cNvSpPr txBox="1">
            <a:spLocks noGrp="1"/>
          </p:cNvSpPr>
          <p:nvPr>
            <p:ph type="title" idx="4294967295"/>
          </p:nvPr>
        </p:nvSpPr>
        <p:spPr>
          <a:xfrm>
            <a:off x="-252413" y="44450"/>
            <a:ext cx="9396413" cy="93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Iperemia, stasi e marginazione dei leucociti</a:t>
            </a:r>
          </a:p>
        </p:txBody>
      </p:sp>
      <p:grpSp>
        <p:nvGrpSpPr>
          <p:cNvPr id="270" name="Raggruppa"/>
          <p:cNvGrpSpPr/>
          <p:nvPr/>
        </p:nvGrpSpPr>
        <p:grpSpPr>
          <a:xfrm>
            <a:off x="539750" y="981075"/>
            <a:ext cx="8027988" cy="5456238"/>
            <a:chOff x="0" y="0"/>
            <a:chExt cx="8027987" cy="5456237"/>
          </a:xfrm>
        </p:grpSpPr>
        <p:pic>
          <p:nvPicPr>
            <p:cNvPr id="268" name="margination" descr="marginatio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027988" cy="5456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sezione di venula post-capillare in tessuto infiammato"/>
            <p:cNvSpPr txBox="1"/>
            <p:nvPr/>
          </p:nvSpPr>
          <p:spPr>
            <a:xfrm>
              <a:off x="290234" y="4968551"/>
              <a:ext cx="7415769" cy="44659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11111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sezione di venula post-capillare in tessuto infiammato 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How do neutrophils kill microbes ?"/>
          <p:cNvSpPr txBox="1">
            <a:spLocks noGrp="1"/>
          </p:cNvSpPr>
          <p:nvPr>
            <p:ph type="title" idx="4294967295"/>
          </p:nvPr>
        </p:nvSpPr>
        <p:spPr>
          <a:xfrm>
            <a:off x="107950" y="-171450"/>
            <a:ext cx="8964613" cy="936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 neutrophils kill microbes ?</a:t>
            </a:r>
          </a:p>
        </p:txBody>
      </p:sp>
      <p:sp>
        <p:nvSpPr>
          <p:cNvPr id="448" name="Meccanismi ossigeno-dipendenti"/>
          <p:cNvSpPr txBox="1"/>
          <p:nvPr/>
        </p:nvSpPr>
        <p:spPr>
          <a:xfrm>
            <a:off x="776287" y="692150"/>
            <a:ext cx="7885113" cy="62175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dipendenti</a:t>
            </a:r>
          </a:p>
        </p:txBody>
      </p:sp>
      <p:sp>
        <p:nvSpPr>
          <p:cNvPr id="449" name="Meccanismi ossigeno-indipendenti"/>
          <p:cNvSpPr txBox="1"/>
          <p:nvPr/>
        </p:nvSpPr>
        <p:spPr>
          <a:xfrm>
            <a:off x="776287" y="3149600"/>
            <a:ext cx="7885113" cy="621752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2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Meccanismi ossigeno-</a:t>
            </a:r>
            <a:r>
              <a:rPr b="1"/>
              <a:t>indipendenti</a:t>
            </a:r>
          </a:p>
        </p:txBody>
      </p:sp>
      <p:sp>
        <p:nvSpPr>
          <p:cNvPr id="450" name="Sfruttano l’azione tossica di molecole ossidanti (ROS) prodotte in seguito ad un marcato aumento del consumo di ossigeno"/>
          <p:cNvSpPr txBox="1"/>
          <p:nvPr/>
        </p:nvSpPr>
        <p:spPr>
          <a:xfrm>
            <a:off x="776287" y="1492250"/>
            <a:ext cx="7920038" cy="137437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molecole ossidanti</a:t>
            </a:r>
            <a:r>
              <a:t> (ROS) prodotte in seguito ad un marcato aumento del consumo di ossigeno</a:t>
            </a:r>
          </a:p>
        </p:txBody>
      </p:sp>
      <p:sp>
        <p:nvSpPr>
          <p:cNvPr id="451" name="Sfruttano l’azione tossica di proteine dotate di attività microbicida rilasciate dai granuli"/>
          <p:cNvSpPr txBox="1"/>
          <p:nvPr/>
        </p:nvSpPr>
        <p:spPr>
          <a:xfrm>
            <a:off x="776287" y="3933825"/>
            <a:ext cx="7920038" cy="942576"/>
          </a:xfrm>
          <a:prstGeom prst="rect">
            <a:avLst/>
          </a:prstGeom>
          <a:solidFill>
            <a:srgbClr val="66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Sfruttano l’azione tossica di </a:t>
            </a:r>
            <a:r>
              <a:rPr u="sng"/>
              <a:t>proteine</a:t>
            </a:r>
            <a:r>
              <a:t> dotate di attività microbicida rilasciate dai granuli</a:t>
            </a:r>
          </a:p>
        </p:txBody>
      </p:sp>
      <p:sp>
        <p:nvSpPr>
          <p:cNvPr id="452" name="ROS e proteine microbicide si concentrano nel fagolisosoma in cui è confinato il microrganismo fagocitato"/>
          <p:cNvSpPr txBox="1"/>
          <p:nvPr/>
        </p:nvSpPr>
        <p:spPr>
          <a:xfrm>
            <a:off x="34925" y="5165725"/>
            <a:ext cx="9072563" cy="1487845"/>
          </a:xfrm>
          <a:prstGeom prst="rect">
            <a:avLst/>
          </a:prstGeom>
          <a:solidFill>
            <a:srgbClr val="D5D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ROS</a:t>
            </a:r>
            <a:r>
              <a:rPr b="0"/>
              <a:t> e </a:t>
            </a:r>
            <a:r>
              <a:t>proteine microbicide</a:t>
            </a:r>
            <a:r>
              <a:rPr b="0"/>
              <a:t> si concentrano nel </a:t>
            </a:r>
            <a:r>
              <a:t>fagolisosoma</a:t>
            </a:r>
            <a:r>
              <a:rPr b="0"/>
              <a:t> in cui è confinato il microrganismo fagocitato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rimary granules (pg)…"/>
          <p:cNvSpPr txBox="1"/>
          <p:nvPr/>
        </p:nvSpPr>
        <p:spPr>
          <a:xfrm>
            <a:off x="5219700" y="115387"/>
            <a:ext cx="3817938" cy="63538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5000"/>
              </a:lnSpc>
              <a:spcBef>
                <a:spcPts val="1500"/>
              </a:spcBef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Primary granules (</a:t>
            </a:r>
            <a:r>
              <a:rPr lang="it-IT" dirty="0" err="1"/>
              <a:t>pg</a:t>
            </a:r>
            <a:r>
              <a:rPr dirty="0"/>
              <a:t>)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Acid hydrolases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Myeloperoxidase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Lysozyme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Cationic proteins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Defensins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Elastase</a:t>
            </a:r>
          </a:p>
          <a:p>
            <a:pPr>
              <a:lnSpc>
                <a:spcPct val="75000"/>
              </a:lnSpc>
              <a:spcBef>
                <a:spcPts val="1900"/>
              </a:spcBef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lnSpc>
                <a:spcPct val="75000"/>
              </a:lnSpc>
              <a:spcBef>
                <a:spcPts val="1500"/>
              </a:spcBef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Secondary granules (sg)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Lactoferrin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Lysozyme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Collagenase</a:t>
            </a:r>
          </a:p>
          <a:p>
            <a:pPr>
              <a:lnSpc>
                <a:spcPct val="75000"/>
              </a:lnSpc>
              <a:spcBef>
                <a:spcPts val="150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Phospholipase A2 </a:t>
            </a:r>
          </a:p>
        </p:txBody>
      </p:sp>
      <p:sp>
        <p:nvSpPr>
          <p:cNvPr id="455" name="Meccanismi microbicidi ossigeno-indipendenti"/>
          <p:cNvSpPr txBox="1"/>
          <p:nvPr/>
        </p:nvSpPr>
        <p:spPr>
          <a:xfrm>
            <a:off x="107950" y="98425"/>
            <a:ext cx="4968875" cy="8926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Meccanismi microbicidi ossigeno-</a:t>
            </a:r>
            <a:r>
              <a:rPr b="1"/>
              <a:t>indipendenti</a:t>
            </a:r>
          </a:p>
        </p:txBody>
      </p:sp>
      <p:sp>
        <p:nvSpPr>
          <p:cNvPr id="456" name="Linea"/>
          <p:cNvSpPr/>
          <p:nvPr/>
        </p:nvSpPr>
        <p:spPr>
          <a:xfrm>
            <a:off x="5490854" y="1472661"/>
            <a:ext cx="2447926" cy="0"/>
          </a:xfrm>
          <a:prstGeom prst="line">
            <a:avLst/>
          </a:prstGeom>
          <a:ln w="57150" cap="sq">
            <a:solidFill>
              <a:srgbClr val="00B05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7" name="neutrofilo granuli" descr="neutrofilo granu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96975"/>
            <a:ext cx="4943475" cy="518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Ovale"/>
          <p:cNvSpPr/>
          <p:nvPr/>
        </p:nvSpPr>
        <p:spPr>
          <a:xfrm>
            <a:off x="107950" y="4581525"/>
            <a:ext cx="477838" cy="431800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Ovale"/>
          <p:cNvSpPr/>
          <p:nvPr/>
        </p:nvSpPr>
        <p:spPr>
          <a:xfrm>
            <a:off x="3924300" y="5738581"/>
            <a:ext cx="477838" cy="431801"/>
          </a:xfrm>
          <a:prstGeom prst="ellipse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7B4978-5CF4-EB0B-20FA-51C21FA8085F}"/>
              </a:ext>
            </a:extLst>
          </p:cNvPr>
          <p:cNvSpPr txBox="1"/>
          <p:nvPr/>
        </p:nvSpPr>
        <p:spPr>
          <a:xfrm>
            <a:off x="3567468" y="6025419"/>
            <a:ext cx="15606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Azurophilic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230C13-6A20-4C71-2CEE-04E60DAE2A1D}"/>
              </a:ext>
            </a:extLst>
          </p:cNvPr>
          <p:cNvSpPr txBox="1"/>
          <p:nvPr/>
        </p:nvSpPr>
        <p:spPr>
          <a:xfrm>
            <a:off x="51119" y="4928889"/>
            <a:ext cx="10990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Specific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Meccanismi microbicidi dei fagociti"/>
          <p:cNvSpPr txBox="1">
            <a:spLocks noGrp="1"/>
          </p:cNvSpPr>
          <p:nvPr>
            <p:ph type="title" idx="4294967295"/>
          </p:nvPr>
        </p:nvSpPr>
        <p:spPr>
          <a:xfrm>
            <a:off x="250825" y="115887"/>
            <a:ext cx="8713788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Meccanismi microbicidi dei fagociti</a:t>
            </a:r>
          </a:p>
        </p:txBody>
      </p:sp>
      <p:sp>
        <p:nvSpPr>
          <p:cNvPr id="462" name="L’importanza dei meccanismi microbicidi  è testimoniata dall’esistenza di patologie infettive derivanti da difetti della loro completa funzionalità…"/>
          <p:cNvSpPr txBox="1">
            <a:spLocks noGrp="1"/>
          </p:cNvSpPr>
          <p:nvPr>
            <p:ph type="body" idx="4294967295"/>
          </p:nvPr>
        </p:nvSpPr>
        <p:spPr>
          <a:xfrm>
            <a:off x="179387" y="1341437"/>
            <a:ext cx="8856663" cy="44640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L’importanza dei meccanismi microbicidi  è testimoniata dall’esistenza di patologie infettive derivanti da </a:t>
            </a:r>
            <a:r>
              <a:rPr u="sng">
                <a:solidFill>
                  <a:srgbClr val="FFFF00"/>
                </a:solidFill>
              </a:rPr>
              <a:t>difetti</a:t>
            </a:r>
            <a:r>
              <a:rPr>
                <a:solidFill>
                  <a:srgbClr val="FFFF00"/>
                </a:solidFill>
              </a:rPr>
              <a:t> della loro completa funzionalità</a:t>
            </a:r>
          </a:p>
          <a:p>
            <a:pPr algn="just">
              <a:buChar char="•"/>
              <a:defRPr sz="3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Alcuni di questi difetti sono causati da </a:t>
            </a:r>
            <a:r>
              <a:rPr u="sng">
                <a:solidFill>
                  <a:srgbClr val="FFFF00"/>
                </a:solidFill>
              </a:rPr>
              <a:t>immunodeficienze primarie</a:t>
            </a:r>
            <a:r>
              <a:t> dovute a alterazioni genetiche ereditarie 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924175"/>
            <a:ext cx="9061450" cy="207010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CGD (chronic granulomatous disease)"/>
          <p:cNvSpPr txBox="1"/>
          <p:nvPr/>
        </p:nvSpPr>
        <p:spPr>
          <a:xfrm>
            <a:off x="190182" y="-14808"/>
            <a:ext cx="8873173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CGD (chronic granulomatous disease)</a:t>
            </a:r>
          </a:p>
        </p:txBody>
      </p:sp>
      <p:sp>
        <p:nvSpPr>
          <p:cNvPr id="466" name="CGD: mutations of genes encoding subunits of the superoxide generating NADPH oxidase"/>
          <p:cNvSpPr txBox="1"/>
          <p:nvPr/>
        </p:nvSpPr>
        <p:spPr>
          <a:xfrm>
            <a:off x="117157" y="5192712"/>
            <a:ext cx="8946198" cy="99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CGD: mutations of genes encoding subunits of the </a:t>
            </a:r>
            <a:r>
              <a:rPr b="1"/>
              <a:t>superoxide generating </a:t>
            </a:r>
            <a:r>
              <a:t>NADPH oxidase </a:t>
            </a:r>
          </a:p>
        </p:txBody>
      </p:sp>
      <p:sp>
        <p:nvSpPr>
          <p:cNvPr id="467" name="Chronic Granulomatous Disease (CGD): a disease sustained by impaired antimicrobial host defense and excessive inflammation"/>
          <p:cNvSpPr txBox="1"/>
          <p:nvPr/>
        </p:nvSpPr>
        <p:spPr>
          <a:xfrm>
            <a:off x="153670" y="979487"/>
            <a:ext cx="883666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Chronic Granulomatous Disease (CGD): a disease sustained by </a:t>
            </a:r>
            <a:r>
              <a:rPr>
                <a:solidFill>
                  <a:srgbClr val="FFFF00"/>
                </a:solidFill>
              </a:rPr>
              <a:t>impaired antimicrobial host defense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excessive inflammation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1" animBg="1" advAuto="0"/>
      <p:bldP spid="466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Approximately two-thirds of CGD cases are X-linked (gp91phox-deficiency), the remainder are autosomal recessive, caused by mutations of genes coding for the following subunits:…"/>
          <p:cNvSpPr txBox="1">
            <a:spLocks noGrp="1"/>
          </p:cNvSpPr>
          <p:nvPr>
            <p:ph type="body" idx="4294967295"/>
          </p:nvPr>
        </p:nvSpPr>
        <p:spPr>
          <a:xfrm>
            <a:off x="106362" y="620712"/>
            <a:ext cx="8929688" cy="6049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Approximately </a:t>
            </a:r>
            <a:r>
              <a:rPr b="1" dirty="0">
                <a:solidFill>
                  <a:srgbClr val="FFFF00"/>
                </a:solidFill>
              </a:rPr>
              <a:t>two-thirds</a:t>
            </a:r>
            <a:r>
              <a:rPr dirty="0"/>
              <a:t> of CGD cases are </a:t>
            </a:r>
            <a:r>
              <a:rPr b="1" dirty="0">
                <a:solidFill>
                  <a:srgbClr val="FFFF00"/>
                </a:solidFill>
              </a:rPr>
              <a:t>X-linked</a:t>
            </a:r>
            <a:r>
              <a:rPr dirty="0"/>
              <a:t> (</a:t>
            </a:r>
            <a:r>
              <a:rPr b="1" dirty="0">
                <a:solidFill>
                  <a:srgbClr val="FFFF00"/>
                </a:solidFill>
              </a:rPr>
              <a:t>gp91phox-deficiency</a:t>
            </a:r>
            <a:r>
              <a:rPr dirty="0"/>
              <a:t>), the </a:t>
            </a:r>
            <a:r>
              <a:rPr b="1" dirty="0"/>
              <a:t>remainder</a:t>
            </a:r>
            <a:r>
              <a:rPr dirty="0"/>
              <a:t> are </a:t>
            </a:r>
            <a:r>
              <a:rPr b="1" dirty="0"/>
              <a:t>autosomal recessive</a:t>
            </a:r>
            <a:r>
              <a:rPr dirty="0"/>
              <a:t>,</a:t>
            </a:r>
            <a:r>
              <a:rPr b="1" dirty="0"/>
              <a:t> </a:t>
            </a:r>
            <a:r>
              <a:rPr dirty="0"/>
              <a:t>caused by mutations of genes coding for the following subunits:</a:t>
            </a:r>
          </a:p>
          <a:p>
            <a:pPr algn="just">
              <a:buClr>
                <a:srgbClr val="00CCFF"/>
              </a:buClr>
              <a:buSzPct val="65000"/>
              <a:buChar char="■"/>
              <a:defRPr sz="10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p47phox (~ 20%)</a:t>
            </a:r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p22phox (~ 6%)</a:t>
            </a:r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p67phox (~ 6%)</a:t>
            </a:r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p40phox (only one case) </a:t>
            </a:r>
            <a:endParaRPr b="1" dirty="0"/>
          </a:p>
          <a:p>
            <a:pPr algn="just">
              <a:buClr>
                <a:srgbClr val="00CCFF"/>
              </a:buClr>
              <a:buSzPct val="65000"/>
              <a:buChar char="■"/>
              <a:defRPr sz="1000" b="1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b="1" dirty="0"/>
          </a:p>
          <a:p>
            <a:pPr algn="just">
              <a:buClr>
                <a:srgbClr val="00CCFF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sz="1000" b="1" dirty="0"/>
          </a:p>
          <a:p>
            <a:pPr algn="just">
              <a:buClr>
                <a:srgbClr val="00CCFF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sz="1000" b="1" dirty="0"/>
          </a:p>
          <a:p>
            <a:pPr algn="just">
              <a:buClr>
                <a:srgbClr val="00CCFF"/>
              </a:buClr>
              <a:buSzPct val="65000"/>
              <a:buChar char="■"/>
              <a:defRPr sz="10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lang="it-IT" sz="1000" b="1" dirty="0"/>
          </a:p>
          <a:p>
            <a:pPr algn="just">
              <a:buClr>
                <a:srgbClr val="00CCFF"/>
              </a:buClr>
              <a:buSzPct val="65000"/>
              <a:buChar char="■"/>
              <a:defRPr sz="10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sz="1000" b="1" dirty="0"/>
          </a:p>
          <a:p>
            <a:pPr algn="just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6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Patients with the </a:t>
            </a:r>
            <a:r>
              <a:rPr b="1" dirty="0"/>
              <a:t>X-linked CGD</a:t>
            </a:r>
            <a:r>
              <a:rPr dirty="0"/>
              <a:t> appear to be at </a:t>
            </a:r>
            <a:r>
              <a:rPr b="1" dirty="0"/>
              <a:t>greater risk</a:t>
            </a:r>
            <a:r>
              <a:rPr dirty="0"/>
              <a:t> for infection and early mortality </a:t>
            </a:r>
            <a:r>
              <a:rPr b="1" dirty="0"/>
              <a:t>compared to patients with autosomal recessive forms</a:t>
            </a:r>
          </a:p>
        </p:txBody>
      </p:sp>
      <p:sp>
        <p:nvSpPr>
          <p:cNvPr id="470" name="Molecular genetics of CGD"/>
          <p:cNvSpPr txBox="1">
            <a:spLocks noGrp="1"/>
          </p:cNvSpPr>
          <p:nvPr>
            <p:ph type="title" idx="4294967295"/>
          </p:nvPr>
        </p:nvSpPr>
        <p:spPr>
          <a:xfrm>
            <a:off x="457200" y="-100013"/>
            <a:ext cx="8229600" cy="6731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Molecular genetics of CGD </a:t>
            </a:r>
          </a:p>
        </p:txBody>
      </p:sp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87" y="1952625"/>
            <a:ext cx="2871788" cy="334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88975"/>
            <a:ext cx="6769100" cy="6124575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X"/>
          <p:cNvSpPr txBox="1"/>
          <p:nvPr/>
        </p:nvSpPr>
        <p:spPr>
          <a:xfrm>
            <a:off x="1737995" y="4179887"/>
            <a:ext cx="484823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475" name="X"/>
          <p:cNvSpPr txBox="1"/>
          <p:nvPr/>
        </p:nvSpPr>
        <p:spPr>
          <a:xfrm>
            <a:off x="3825557" y="4965700"/>
            <a:ext cx="484824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476" name="X"/>
          <p:cNvSpPr txBox="1"/>
          <p:nvPr/>
        </p:nvSpPr>
        <p:spPr>
          <a:xfrm>
            <a:off x="4257357" y="4005262"/>
            <a:ext cx="484824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477" name="X"/>
          <p:cNvSpPr txBox="1"/>
          <p:nvPr/>
        </p:nvSpPr>
        <p:spPr>
          <a:xfrm>
            <a:off x="3466782" y="3933825"/>
            <a:ext cx="484824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478" name="X: absent in CGD"/>
          <p:cNvSpPr txBox="1"/>
          <p:nvPr/>
        </p:nvSpPr>
        <p:spPr>
          <a:xfrm>
            <a:off x="6011862" y="6092825"/>
            <a:ext cx="3097213" cy="52430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/>
              <a:t>X</a:t>
            </a:r>
            <a:r>
              <a:t>: absent in CGD</a:t>
            </a:r>
          </a:p>
        </p:txBody>
      </p:sp>
      <p:sp>
        <p:nvSpPr>
          <p:cNvPr id="479" name="Forma"/>
          <p:cNvSpPr/>
          <p:nvPr/>
        </p:nvSpPr>
        <p:spPr>
          <a:xfrm>
            <a:off x="7740650" y="4364037"/>
            <a:ext cx="522288" cy="1595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536"/>
                </a:moveTo>
                <a:lnTo>
                  <a:pt x="5400" y="3536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3536"/>
                </a:lnTo>
                <a:lnTo>
                  <a:pt x="21600" y="3536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infections"/>
          <p:cNvSpPr txBox="1"/>
          <p:nvPr/>
        </p:nvSpPr>
        <p:spPr>
          <a:xfrm>
            <a:off x="6994520" y="3573462"/>
            <a:ext cx="2030423" cy="647066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infections</a:t>
            </a:r>
          </a:p>
        </p:txBody>
      </p:sp>
      <p:sp>
        <p:nvSpPr>
          <p:cNvPr id="481" name="Defective oxygen-dependent microbicidal mechanisms of CGD neutrophils"/>
          <p:cNvSpPr txBox="1">
            <a:spLocks noGrp="1"/>
          </p:cNvSpPr>
          <p:nvPr>
            <p:ph type="title" idx="4294967295"/>
          </p:nvPr>
        </p:nvSpPr>
        <p:spPr>
          <a:xfrm>
            <a:off x="107950" y="73025"/>
            <a:ext cx="8963025" cy="1123950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0A0AFF"/>
            </a:solidFill>
            <a:round/>
          </a:ln>
        </p:spPr>
        <p:txBody>
          <a:bodyPr>
            <a:normAutofit/>
          </a:bodyPr>
          <a:lstStyle/>
          <a:p>
            <a:pPr>
              <a:defRPr sz="3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Defective </a:t>
            </a:r>
            <a:r>
              <a:rPr b="1"/>
              <a:t>oxygen-dependent</a:t>
            </a:r>
            <a:r>
              <a:t> microbicidal mechanisms of CGD neutrophils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1" animBg="1" advAuto="0"/>
      <p:bldP spid="475" grpId="4" animBg="1" advAuto="0"/>
      <p:bldP spid="476" grpId="3" animBg="1" advAuto="0"/>
      <p:bldP spid="477" grpId="2" animBg="1" advAuto="0"/>
      <p:bldP spid="478" grpId="5" animBg="1" advAuto="0"/>
      <p:bldP spid="479" grpId="6" animBg="1" advAuto="0"/>
      <p:bldP spid="480" grpId="7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hronic granulomatous disease"/>
          <p:cNvSpPr txBox="1">
            <a:spLocks noGrp="1"/>
          </p:cNvSpPr>
          <p:nvPr>
            <p:ph type="title" idx="4294967295"/>
          </p:nvPr>
        </p:nvSpPr>
        <p:spPr>
          <a:xfrm>
            <a:off x="144462" y="44450"/>
            <a:ext cx="8964613" cy="86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Chronic granulomatous disease</a:t>
            </a:r>
          </a:p>
        </p:txBody>
      </p:sp>
      <p:sp>
        <p:nvSpPr>
          <p:cNvPr id="484" name="Sindrome ereditaria (X-linked nel 70% dei casi) caratterizzata da infezioni ricorrenti gravi, spesso fatali. Incidenza stimata: 1:200.000 - 400.000…"/>
          <p:cNvSpPr txBox="1">
            <a:spLocks noGrp="1"/>
          </p:cNvSpPr>
          <p:nvPr>
            <p:ph type="body" idx="4294967295"/>
          </p:nvPr>
        </p:nvSpPr>
        <p:spPr>
          <a:xfrm>
            <a:off x="107950" y="1268412"/>
            <a:ext cx="8964613" cy="51117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Sindrome ereditaria (X-linked nel 70% dei casi) caratterizzata da </a:t>
            </a:r>
            <a:r>
              <a:rPr u="sng"/>
              <a:t>infezioni ricorrenti</a:t>
            </a:r>
            <a:r>
              <a:t> gravi, spesso fatali. Incidenza stimata: 1:200.000 - 400.000 </a:t>
            </a:r>
          </a:p>
          <a:p>
            <a:pPr algn="just"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Manifestazioni patologiche più frequenti: polmoniti, dermatiti, ascessi e osteomieliti</a:t>
            </a:r>
          </a:p>
          <a:p>
            <a:pPr algn="just"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Microrganismi coinvolti: </a:t>
            </a:r>
            <a:r>
              <a:rPr>
                <a:solidFill>
                  <a:srgbClr val="FFFF00"/>
                </a:solidFill>
              </a:rPr>
              <a:t>batteri</a:t>
            </a:r>
            <a:r>
              <a:t> (S</a:t>
            </a:r>
            <a:r>
              <a:rPr i="1"/>
              <a:t>. aureus, S. marcescens, B. cepacia</a:t>
            </a:r>
            <a:r>
              <a:t>) e </a:t>
            </a:r>
            <a:r>
              <a:rPr u="sng">
                <a:solidFill>
                  <a:srgbClr val="FFFF00"/>
                </a:solidFill>
              </a:rPr>
              <a:t>funghi</a:t>
            </a:r>
            <a:r>
              <a:t> (</a:t>
            </a:r>
            <a:r>
              <a:rPr i="1"/>
              <a:t>Aspergillus, Candida</a:t>
            </a:r>
            <a: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GD: treatment"/>
          <p:cNvSpPr txBox="1">
            <a:spLocks noGrp="1"/>
          </p:cNvSpPr>
          <p:nvPr>
            <p:ph type="title" idx="4294967295"/>
          </p:nvPr>
        </p:nvSpPr>
        <p:spPr>
          <a:xfrm>
            <a:off x="354012" y="-39688"/>
            <a:ext cx="8394701" cy="73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CGD: treatment</a:t>
            </a:r>
          </a:p>
        </p:txBody>
      </p:sp>
      <p:sp>
        <p:nvSpPr>
          <p:cNvPr id="487" name="2015: a 22-year-old boy became the first CGD patient to be successfully treated with gene therapy; 2017: blood levels of corrected, infection-fighting neutrophils are stable…"/>
          <p:cNvSpPr txBox="1"/>
          <p:nvPr/>
        </p:nvSpPr>
        <p:spPr>
          <a:xfrm>
            <a:off x="152082" y="4259262"/>
            <a:ext cx="8946198" cy="206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2015: </a:t>
            </a:r>
            <a:r>
              <a:rPr>
                <a:solidFill>
                  <a:srgbClr val="FFFFFF"/>
                </a:solidFill>
              </a:rPr>
              <a:t>a 22-year-old boy became the first CGD patient to be successfully treated with </a:t>
            </a:r>
            <a:r>
              <a:t>gene therapy</a:t>
            </a:r>
            <a:r>
              <a:rPr>
                <a:solidFill>
                  <a:srgbClr val="FFFFFF"/>
                </a:solidFill>
              </a:rPr>
              <a:t>; </a:t>
            </a:r>
            <a:r>
              <a:rPr b="1">
                <a:solidFill>
                  <a:srgbClr val="FFFFFF"/>
                </a:solidFill>
              </a:rPr>
              <a:t>2017</a:t>
            </a:r>
            <a:r>
              <a:rPr>
                <a:solidFill>
                  <a:srgbClr val="FFFFFF"/>
                </a:solidFill>
              </a:rPr>
              <a:t>: blood levels of corrected, infection-fighting neutrophils are stable</a:t>
            </a:r>
          </a:p>
          <a:p>
            <a:pPr algn="just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algn="just"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2018</a:t>
            </a:r>
            <a:r>
              <a:rPr>
                <a:solidFill>
                  <a:srgbClr val="FFFFFF"/>
                </a:solidFill>
              </a:rPr>
              <a:t>: Phase II clinical trial of gene therapy for treating CGD using a high-safety, high-efficiency, self-inactivating </a:t>
            </a:r>
            <a:r>
              <a:t>lentiviral vector</a:t>
            </a:r>
          </a:p>
        </p:txBody>
      </p:sp>
      <p:sp>
        <p:nvSpPr>
          <p:cNvPr id="488" name="Hematopoietic stem cell transplantation (HCT) is currently used as curative treatment…"/>
          <p:cNvSpPr txBox="1"/>
          <p:nvPr/>
        </p:nvSpPr>
        <p:spPr>
          <a:xfrm>
            <a:off x="80644" y="946150"/>
            <a:ext cx="8946199" cy="3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Hematopoietic stem cell transplantation </a:t>
            </a:r>
            <a:r>
              <a:rPr>
                <a:solidFill>
                  <a:srgbClr val="FFFFFF"/>
                </a:solidFill>
              </a:rPr>
              <a:t>(HCT) is currently used as curative treatment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recent years, </a:t>
            </a:r>
            <a:r>
              <a:rPr>
                <a:solidFill>
                  <a:srgbClr val="FFFF00"/>
                </a:solidFill>
              </a:rPr>
              <a:t>gene therapy</a:t>
            </a:r>
            <a:r>
              <a:t> has been proposed as an alternative to HCT for </a:t>
            </a:r>
            <a:r>
              <a:rPr>
                <a:solidFill>
                  <a:srgbClr val="FFFF00"/>
                </a:solidFill>
              </a:rPr>
              <a:t>patients without an HLA-matched donor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Results to date have not been encouraging: (1) </a:t>
            </a:r>
            <a:r>
              <a:rPr>
                <a:solidFill>
                  <a:srgbClr val="FFFF00"/>
                </a:solidFill>
              </a:rPr>
              <a:t>negligible</a:t>
            </a:r>
            <a:r>
              <a:t> long-term </a:t>
            </a:r>
            <a:r>
              <a:rPr>
                <a:solidFill>
                  <a:srgbClr val="FFFF00"/>
                </a:solidFill>
              </a:rPr>
              <a:t>engraftment</a:t>
            </a:r>
            <a:r>
              <a:t> of gene-corrected hematopoietic stem cells and (2) reports of mielodysplastic syndrome due to </a:t>
            </a:r>
            <a:r>
              <a:rPr>
                <a:solidFill>
                  <a:srgbClr val="FFFF00"/>
                </a:solidFill>
              </a:rPr>
              <a:t>insertional mutagenesis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ene therapy: most of the current gene therapy research focuses on lentivirus* vectors…"/>
          <p:cNvSpPr txBox="1">
            <a:spLocks noGrp="1"/>
          </p:cNvSpPr>
          <p:nvPr>
            <p:ph type="body" idx="4294967295"/>
          </p:nvPr>
        </p:nvSpPr>
        <p:spPr>
          <a:xfrm>
            <a:off x="107950" y="692150"/>
            <a:ext cx="8928100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Gene therapy</a:t>
            </a:r>
            <a:r>
              <a:rPr b="0">
                <a:solidFill>
                  <a:srgbClr val="FFFFFF"/>
                </a:solidFill>
              </a:rPr>
              <a:t>: most of the current gene therapy research focuses on </a:t>
            </a:r>
            <a:r>
              <a:rPr b="0"/>
              <a:t>lentivirus* vectors</a:t>
            </a:r>
          </a:p>
          <a:p>
            <a:pPr algn="just">
              <a:buClr>
                <a:srgbClr val="00CCFF"/>
              </a:buClr>
              <a:buSzPct val="65000"/>
              <a:buChar char="■"/>
              <a:defRPr sz="14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b="0"/>
          </a:p>
          <a:p>
            <a:pPr algn="just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Lentiviral infection have advantages over other gene therapy methods including:</a:t>
            </a:r>
          </a:p>
          <a:p>
            <a:pPr algn="just">
              <a:buClr>
                <a:srgbClr val="00CCFF"/>
              </a:buClr>
              <a:buSzPct val="65000"/>
              <a:buChar char="■"/>
              <a:defRPr sz="10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high-efficiency infection</a:t>
            </a:r>
            <a:r>
              <a:rPr>
                <a:solidFill>
                  <a:srgbClr val="FFFFFF"/>
                </a:solidFill>
              </a:rPr>
              <a:t> of dividing and non-dividing cells</a:t>
            </a:r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long-term </a:t>
            </a:r>
            <a:r>
              <a:rPr>
                <a:solidFill>
                  <a:srgbClr val="FFFF00"/>
                </a:solidFill>
              </a:rPr>
              <a:t>stable expression</a:t>
            </a:r>
            <a:r>
              <a:t> of a transgene</a:t>
            </a:r>
          </a:p>
          <a:p>
            <a:pPr marL="742950" lvl="1" indent="-285750" algn="just">
              <a:spcBef>
                <a:spcPts val="0"/>
              </a:spcBef>
              <a:buClr>
                <a:srgbClr val="FFCC00"/>
              </a:buClr>
              <a:buSzPct val="65000"/>
              <a:buChar char="■"/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low immunogenicity</a:t>
            </a:r>
          </a:p>
        </p:txBody>
      </p:sp>
      <p:sp>
        <p:nvSpPr>
          <p:cNvPr id="491" name="CGD: treatment"/>
          <p:cNvSpPr txBox="1">
            <a:spLocks noGrp="1"/>
          </p:cNvSpPr>
          <p:nvPr>
            <p:ph type="title" idx="4294967295"/>
          </p:nvPr>
        </p:nvSpPr>
        <p:spPr>
          <a:xfrm>
            <a:off x="-107950" y="-319088"/>
            <a:ext cx="9359900" cy="13716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CGD: </a:t>
            </a:r>
            <a:r>
              <a:rPr b="1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492" name="* : retroviruses; 2 RNA molecules, reverse transcriptase"/>
          <p:cNvSpPr txBox="1"/>
          <p:nvPr/>
        </p:nvSpPr>
        <p:spPr>
          <a:xfrm>
            <a:off x="369570" y="6092825"/>
            <a:ext cx="7596148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* </a:t>
            </a:r>
            <a:r>
              <a:rPr>
                <a:solidFill>
                  <a:srgbClr val="FFFFFF"/>
                </a:solidFill>
              </a:rPr>
              <a:t>: retroviruses; 2 RNA molecules, reverse transcriptase</a:t>
            </a:r>
          </a:p>
        </p:txBody>
      </p:sp>
      <p:sp>
        <p:nvSpPr>
          <p:cNvPr id="493" name="Linea"/>
          <p:cNvSpPr/>
          <p:nvPr/>
        </p:nvSpPr>
        <p:spPr>
          <a:xfrm>
            <a:off x="179387" y="6038850"/>
            <a:ext cx="878522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Attivazione dei leucociti"/>
          <p:cNvSpPr txBox="1">
            <a:spLocks noGrp="1"/>
          </p:cNvSpPr>
          <p:nvPr>
            <p:ph type="title" idx="4294967295"/>
          </p:nvPr>
        </p:nvSpPr>
        <p:spPr>
          <a:xfrm>
            <a:off x="4284662" y="115887"/>
            <a:ext cx="4537076" cy="15843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Attivazione dei leucociti</a:t>
            </a:r>
          </a:p>
        </p:txBody>
      </p:sp>
      <p:pic>
        <p:nvPicPr>
          <p:cNvPr id="496" name="B4-02" descr="B4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63512"/>
            <a:ext cx="3779838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C3-02" descr="C3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3913187"/>
            <a:ext cx="3924301" cy="294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neutrofili a riposo (circolanti)"/>
          <p:cNvSpPr txBox="1"/>
          <p:nvPr/>
        </p:nvSpPr>
        <p:spPr>
          <a:xfrm>
            <a:off x="34925" y="44450"/>
            <a:ext cx="3816350" cy="41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3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 riposo </a:t>
            </a:r>
            <a:r>
              <a:t>(circolanti)</a:t>
            </a:r>
          </a:p>
        </p:txBody>
      </p:sp>
      <p:sp>
        <p:nvSpPr>
          <p:cNvPr id="499" name="neutrofili attivati (infiammatori)"/>
          <p:cNvSpPr txBox="1"/>
          <p:nvPr/>
        </p:nvSpPr>
        <p:spPr>
          <a:xfrm>
            <a:off x="34925" y="6400800"/>
            <a:ext cx="3960813" cy="3875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attivati</a:t>
            </a:r>
            <a:r>
              <a:t> (infiammatori)</a:t>
            </a:r>
          </a:p>
        </p:txBody>
      </p:sp>
      <p:pic>
        <p:nvPicPr>
          <p:cNvPr id="500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997200"/>
            <a:ext cx="16637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Linea"/>
          <p:cNvSpPr/>
          <p:nvPr/>
        </p:nvSpPr>
        <p:spPr>
          <a:xfrm flipV="1">
            <a:off x="4211637" y="3644899"/>
            <a:ext cx="1296989" cy="866777"/>
          </a:xfrm>
          <a:prstGeom prst="line">
            <a:avLst/>
          </a:prstGeom>
          <a:ln w="127000" cap="sq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Linea"/>
          <p:cNvSpPr/>
          <p:nvPr/>
        </p:nvSpPr>
        <p:spPr>
          <a:xfrm>
            <a:off x="4136643" y="5439076"/>
            <a:ext cx="872302" cy="301023"/>
          </a:xfrm>
          <a:prstGeom prst="line">
            <a:avLst/>
          </a:prstGeom>
          <a:ln w="127000" cap="sq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Eliminazione dell’ agente flogogeno con terminazione della risposta infiammatoria"/>
          <p:cNvSpPr txBox="1"/>
          <p:nvPr/>
        </p:nvSpPr>
        <p:spPr>
          <a:xfrm>
            <a:off x="4500562" y="2106612"/>
            <a:ext cx="4608513" cy="12990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600"/>
              </a:spcBef>
              <a:defRPr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Eliminazione</a:t>
            </a:r>
            <a:r>
              <a:rPr u="none"/>
              <a:t> dell’ agente flogogeno con </a:t>
            </a:r>
            <a:r>
              <a:t>terminazione</a:t>
            </a:r>
            <a:r>
              <a:rPr u="none"/>
              <a:t> della risposta infiammatoria </a:t>
            </a:r>
          </a:p>
        </p:txBody>
      </p:sp>
      <p:sp>
        <p:nvSpPr>
          <p:cNvPr id="504" name="Prolungata ed intensa attivazione con danno tessutale"/>
          <p:cNvSpPr txBox="1"/>
          <p:nvPr/>
        </p:nvSpPr>
        <p:spPr>
          <a:xfrm>
            <a:off x="5076825" y="5057775"/>
            <a:ext cx="4032250" cy="129900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Prolungata ed intensa attivazione con </a:t>
            </a:r>
            <a:r>
              <a:rPr u="sng"/>
              <a:t>danno tessutale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2" animBg="1" advAuto="0"/>
      <p:bldP spid="497" grpId="3" animBg="1" advAuto="0"/>
      <p:bldP spid="498" grpId="1" animBg="1" advAuto="0"/>
      <p:bldP spid="499" grpId="4" animBg="1" advAuto="0"/>
      <p:bldP spid="500" grpId="9" animBg="1" advAuto="0"/>
      <p:bldP spid="501" grpId="6" animBg="1" advAuto="0"/>
      <p:bldP spid="502" grpId="7" animBg="1" advAuto="0"/>
      <p:bldP spid="503" grpId="5" animBg="1" advAuto="0"/>
      <p:bldP spid="504" grpId="8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hemiotassi: i fagociti si accumulano nel sito infiammato in risposta a stimoli chemiotattici"/>
          <p:cNvSpPr txBox="1"/>
          <p:nvPr/>
        </p:nvSpPr>
        <p:spPr>
          <a:xfrm>
            <a:off x="45719" y="322877"/>
            <a:ext cx="9052562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200" b="1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Chemiotassi</a:t>
            </a:r>
            <a:r>
              <a:rPr b="0"/>
              <a:t>: </a:t>
            </a:r>
            <a:r>
              <a:rPr b="0">
                <a:solidFill>
                  <a:srgbClr val="FFFFFF"/>
                </a:solidFill>
              </a:rPr>
              <a:t>i fagociti si accumulano nel sito infiammato in risposta a stimoli chemiotattici</a:t>
            </a:r>
          </a:p>
        </p:txBody>
      </p:sp>
      <p:grpSp>
        <p:nvGrpSpPr>
          <p:cNvPr id="277" name="Raggruppa"/>
          <p:cNvGrpSpPr/>
          <p:nvPr/>
        </p:nvGrpSpPr>
        <p:grpSpPr>
          <a:xfrm>
            <a:off x="206375" y="1844675"/>
            <a:ext cx="8686800" cy="4105275"/>
            <a:chOff x="0" y="0"/>
            <a:chExt cx="8686800" cy="4105275"/>
          </a:xfrm>
        </p:grpSpPr>
        <p:pic>
          <p:nvPicPr>
            <p:cNvPr id="275" name="nri2938-f3" descr="nri2938-f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86800" cy="4105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6" name="Freccia"/>
            <p:cNvSpPr/>
            <p:nvPr/>
          </p:nvSpPr>
          <p:spPr>
            <a:xfrm>
              <a:off x="44449" y="2736850"/>
              <a:ext cx="1225551" cy="36036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A0A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Main mechanisms of leukocyte activation"/>
          <p:cNvSpPr txBox="1">
            <a:spLocks noGrp="1"/>
          </p:cNvSpPr>
          <p:nvPr>
            <p:ph type="title" idx="4294967295"/>
          </p:nvPr>
        </p:nvSpPr>
        <p:spPr>
          <a:xfrm>
            <a:off x="-1" y="-100013"/>
            <a:ext cx="9144002" cy="5762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Main mechanisms of leukocyte activation</a:t>
            </a:r>
          </a:p>
        </p:txBody>
      </p:sp>
      <p:grpSp>
        <p:nvGrpSpPr>
          <p:cNvPr id="510" name="Raggruppa"/>
          <p:cNvGrpSpPr/>
          <p:nvPr/>
        </p:nvGrpSpPr>
        <p:grpSpPr>
          <a:xfrm>
            <a:off x="71437" y="962025"/>
            <a:ext cx="9037638" cy="5780088"/>
            <a:chOff x="0" y="0"/>
            <a:chExt cx="9037637" cy="5780087"/>
          </a:xfrm>
        </p:grpSpPr>
        <p:pic>
          <p:nvPicPr>
            <p:cNvPr id="507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7638" cy="578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Rettangolo"/>
            <p:cNvSpPr/>
            <p:nvPr/>
          </p:nvSpPr>
          <p:spPr>
            <a:xfrm>
              <a:off x="6121250" y="4032423"/>
              <a:ext cx="2376265" cy="864097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Rettangolo"/>
            <p:cNvSpPr/>
            <p:nvPr/>
          </p:nvSpPr>
          <p:spPr>
            <a:xfrm>
              <a:off x="4321050" y="4608487"/>
              <a:ext cx="1728193" cy="432049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1" name="opsonin receptors…"/>
          <p:cNvSpPr txBox="1"/>
          <p:nvPr/>
        </p:nvSpPr>
        <p:spPr>
          <a:xfrm>
            <a:off x="6938833" y="488950"/>
            <a:ext cx="1973521" cy="710565"/>
          </a:xfrm>
          <a:prstGeom prst="rect">
            <a:avLst/>
          </a:prstGeom>
          <a:solidFill>
            <a:srgbClr val="FFFF00"/>
          </a:solidFill>
          <a:ln>
            <a:solidFill>
              <a:srgbClr val="0F6FC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opsonin receptors</a:t>
            </a:r>
          </a:p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FcγR, CR1, CR3</a:t>
            </a:r>
          </a:p>
        </p:txBody>
      </p:sp>
      <p:sp>
        <p:nvSpPr>
          <p:cNvPr id="512" name="Forma"/>
          <p:cNvSpPr/>
          <p:nvPr/>
        </p:nvSpPr>
        <p:spPr>
          <a:xfrm>
            <a:off x="539750" y="1844675"/>
            <a:ext cx="360363" cy="64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600"/>
                </a:moveTo>
                <a:lnTo>
                  <a:pt x="5400" y="15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00"/>
                </a:lnTo>
                <a:lnTo>
                  <a:pt x="21600" y="15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I meccanismi citotossici primitivi e non-specifici dei polimorfonucleati, dei monociti e dei macrofagi producono effetti dannosi causati dalla liberazione di varie sostanze che contribuiscono al danno tissutale"/>
          <p:cNvSpPr txBox="1">
            <a:spLocks noGrp="1"/>
          </p:cNvSpPr>
          <p:nvPr>
            <p:ph type="body" sz="half" idx="4294967295"/>
          </p:nvPr>
        </p:nvSpPr>
        <p:spPr>
          <a:xfrm>
            <a:off x="34925" y="1401762"/>
            <a:ext cx="9074150" cy="18827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CIDFont+F4"/>
                <a:ea typeface="CIDFont+F4"/>
                <a:cs typeface="CIDFont+F4"/>
                <a:sym typeface="CIDFont+F4"/>
              </a:defRPr>
            </a:pPr>
            <a:r>
              <a:t>I meccanismi citotossici primitivi e </a:t>
            </a:r>
            <a:r>
              <a:rPr u="sng"/>
              <a:t>non-specifici</a:t>
            </a:r>
            <a:r>
              <a:t> dei polimorfonucleati, dei monociti e dei macrofagi producono </a:t>
            </a:r>
            <a:r>
              <a:rPr u="sng"/>
              <a:t>effetti dannosi</a:t>
            </a:r>
            <a:r>
              <a:t> causati dalla liberazione di varie sostanze che contribuiscono al danno tissutale</a:t>
            </a:r>
          </a:p>
        </p:txBody>
      </p:sp>
      <p:sp>
        <p:nvSpPr>
          <p:cNvPr id="515" name="Molecole ossidanti (derivate da O2 e NO), enzimi lisosomiali e metaboliti derivati dall’acido arachidonico causano danno alle cellule e alla matrice extracellulare del tessuto circostante…"/>
          <p:cNvSpPr txBox="1"/>
          <p:nvPr/>
        </p:nvSpPr>
        <p:spPr>
          <a:xfrm>
            <a:off x="80644" y="3429000"/>
            <a:ext cx="9017636" cy="290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Molecole </a:t>
            </a:r>
            <a:r>
              <a:rPr>
                <a:solidFill>
                  <a:srgbClr val="FFFF00"/>
                </a:solidFill>
              </a:rPr>
              <a:t>ossidanti</a:t>
            </a:r>
            <a:r>
              <a:t> (derivate da O</a:t>
            </a:r>
            <a:r>
              <a:rPr baseline="-25000"/>
              <a:t>2</a:t>
            </a:r>
            <a:r>
              <a:t> e NO), </a:t>
            </a:r>
            <a:r>
              <a:rPr>
                <a:solidFill>
                  <a:srgbClr val="FFFF00"/>
                </a:solidFill>
              </a:rPr>
              <a:t>enzimi lisosomiali</a:t>
            </a:r>
            <a:r>
              <a:t> e </a:t>
            </a:r>
            <a:r>
              <a:rPr>
                <a:solidFill>
                  <a:srgbClr val="FFFF00"/>
                </a:solidFill>
              </a:rPr>
              <a:t>metaboliti</a:t>
            </a:r>
            <a:r>
              <a:t> derivati dall’</a:t>
            </a:r>
            <a:r>
              <a:rPr>
                <a:solidFill>
                  <a:srgbClr val="FFFF00"/>
                </a:solidFill>
              </a:rPr>
              <a:t>acido arachidonico</a:t>
            </a:r>
            <a:r>
              <a:t> causano </a:t>
            </a:r>
            <a:r>
              <a:rPr>
                <a:solidFill>
                  <a:srgbClr val="FFFF00"/>
                </a:solidFill>
              </a:rPr>
              <a:t>danno</a:t>
            </a:r>
            <a:r>
              <a:t> alle </a:t>
            </a:r>
            <a:r>
              <a:rPr>
                <a:solidFill>
                  <a:srgbClr val="FFFF00"/>
                </a:solidFill>
              </a:rPr>
              <a:t>cellule</a:t>
            </a:r>
            <a:r>
              <a:t> e alla </a:t>
            </a:r>
            <a:r>
              <a:rPr>
                <a:solidFill>
                  <a:srgbClr val="FFFF00"/>
                </a:solidFill>
              </a:rPr>
              <a:t>matrice extracellulare</a:t>
            </a:r>
            <a:r>
              <a:t> del tessuto circostante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Questi eventi sono alla base di molte patologie umane su base infiammatoria</a:t>
            </a:r>
          </a:p>
        </p:txBody>
      </p:sp>
      <p:sp>
        <p:nvSpPr>
          <p:cNvPr id="516" name="The “dark side” of inflammation:…"/>
          <p:cNvSpPr txBox="1"/>
          <p:nvPr/>
        </p:nvSpPr>
        <p:spPr>
          <a:xfrm>
            <a:off x="1279383" y="44450"/>
            <a:ext cx="6542371" cy="1152808"/>
          </a:xfrm>
          <a:prstGeom prst="rect">
            <a:avLst/>
          </a:prstGeom>
          <a:solidFill>
            <a:srgbClr val="111111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“dark side” of inflammation:</a:t>
            </a:r>
          </a:p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Leukocyte-induced tissue injury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1" build="p" animBg="1" advAuto="0"/>
      <p:bldP spid="515" grpId="2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• Danni collaterali ai tessuti colpiti da infezioni, in particolar modo se il patogeno è difficile da eliminare (TBC, alcune infezioni virali)…"/>
          <p:cNvSpPr txBox="1">
            <a:spLocks noGrp="1"/>
          </p:cNvSpPr>
          <p:nvPr>
            <p:ph type="body" idx="4294967295"/>
          </p:nvPr>
        </p:nvSpPr>
        <p:spPr>
          <a:xfrm>
            <a:off x="34925" y="1125537"/>
            <a:ext cx="8964613" cy="5472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20000"/>
              </a:lnSpc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spcBef>
                <a:spcPts val="600"/>
              </a:spcBef>
              <a:buSzTx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b="0"/>
              <a:t> Danni collaterali ai tessuti colpiti da </a:t>
            </a:r>
            <a:r>
              <a:rPr b="0">
                <a:solidFill>
                  <a:srgbClr val="FFFF00"/>
                </a:solidFill>
              </a:rPr>
              <a:t>infezioni</a:t>
            </a:r>
            <a:r>
              <a:rPr b="0"/>
              <a:t>, in particolar modo </a:t>
            </a:r>
            <a:r>
              <a:rPr b="0" u="sng"/>
              <a:t>se il patogeno è difficile da eliminare</a:t>
            </a:r>
            <a:r>
              <a:rPr b="0"/>
              <a:t> (TBC, alcune infezioni virali)</a:t>
            </a:r>
          </a:p>
          <a:p>
            <a:pPr algn="just">
              <a:lnSpc>
                <a:spcPct val="20000"/>
              </a:lnSpc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patologie </a:t>
            </a:r>
            <a:r>
              <a:rPr u="sng">
                <a:solidFill>
                  <a:srgbClr val="FFFF00"/>
                </a:solidFill>
              </a:rPr>
              <a:t>autoimmuni</a:t>
            </a:r>
            <a:r>
              <a:t>, quando la risposta è </a:t>
            </a:r>
            <a:r>
              <a:rPr>
                <a:solidFill>
                  <a:srgbClr val="FFFF00"/>
                </a:solidFill>
              </a:rPr>
              <a:t>inappropriatamente</a:t>
            </a:r>
            <a:r>
              <a:t> diretta contro componenti self del tessuto</a:t>
            </a:r>
          </a:p>
          <a:p>
            <a:pPr algn="just">
              <a:lnSpc>
                <a:spcPct val="20000"/>
              </a:lnSpc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reazioni di </a:t>
            </a:r>
            <a:r>
              <a:rPr u="sng">
                <a:solidFill>
                  <a:srgbClr val="FFFF00"/>
                </a:solidFill>
              </a:rPr>
              <a:t>ipersensibilità</a:t>
            </a:r>
            <a:r>
              <a:rPr u="sng"/>
              <a:t> (per es., allergie)</a:t>
            </a:r>
            <a:r>
              <a:t>, quando la risposta infiammatoria è </a:t>
            </a:r>
            <a:r>
              <a:rPr>
                <a:solidFill>
                  <a:srgbClr val="FFFF00"/>
                </a:solidFill>
              </a:rPr>
              <a:t>eccessiva</a:t>
            </a:r>
          </a:p>
          <a:p>
            <a:pPr algn="just">
              <a:buChar char="•"/>
              <a:defRPr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Negli </a:t>
            </a:r>
            <a:r>
              <a:rPr>
                <a:solidFill>
                  <a:srgbClr val="FFFF00"/>
                </a:solidFill>
              </a:rPr>
              <a:t>esiti di eventi ischemici</a:t>
            </a:r>
            <a:r>
              <a:t> caratterizzati da marcato e prolungato influsso di cellule infiammatorie</a:t>
            </a:r>
          </a:p>
        </p:txBody>
      </p:sp>
      <p:sp>
        <p:nvSpPr>
          <p:cNvPr id="519" name="Esempi di danno tissutale determinato dall’attivazione delle cellule infiammatorie"/>
          <p:cNvSpPr txBox="1"/>
          <p:nvPr/>
        </p:nvSpPr>
        <p:spPr>
          <a:xfrm>
            <a:off x="153670" y="-22367"/>
            <a:ext cx="8836660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Esempi di danno tissutale determinato dall’attivazione delle cellule infiammatorie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1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xamples of diseases with significant leukocyte-induced injury"/>
          <p:cNvSpPr txBox="1">
            <a:spLocks noGrp="1"/>
          </p:cNvSpPr>
          <p:nvPr>
            <p:ph type="title" idx="4294967295"/>
          </p:nvPr>
        </p:nvSpPr>
        <p:spPr>
          <a:xfrm>
            <a:off x="-1" y="268287"/>
            <a:ext cx="9144002" cy="11445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3686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Examples of diseases with significant leukocyte-induced injury</a:t>
            </a:r>
          </a:p>
        </p:txBody>
      </p:sp>
      <p:sp>
        <p:nvSpPr>
          <p:cNvPr id="522" name="Asthma (hypersentivity reaction, airways obstruction,)…"/>
          <p:cNvSpPr txBox="1"/>
          <p:nvPr/>
        </p:nvSpPr>
        <p:spPr>
          <a:xfrm>
            <a:off x="107950" y="1484312"/>
            <a:ext cx="8928100" cy="4970591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Asthma </a:t>
            </a:r>
            <a:r>
              <a:rPr sz="2400" dirty="0"/>
              <a:t>(</a:t>
            </a:r>
            <a:r>
              <a:rPr sz="2400" dirty="0" err="1"/>
              <a:t>hypersentivity</a:t>
            </a:r>
            <a:r>
              <a:rPr sz="2400" dirty="0"/>
              <a:t> reaction, airways obstruction,)  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Arthritis </a:t>
            </a:r>
            <a:r>
              <a:rPr sz="2400" dirty="0"/>
              <a:t>(inflammation-induced joint damage)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Atherosclerosis </a:t>
            </a:r>
            <a:r>
              <a:rPr sz="2400" dirty="0"/>
              <a:t>(blood vessel wall damage)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Chronic lung diseases</a:t>
            </a:r>
          </a:p>
          <a:p>
            <a:pPr marL="742950" lvl="1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cystic fibrosis </a:t>
            </a:r>
            <a:r>
              <a:rPr sz="2000" dirty="0"/>
              <a:t>(multi-organ disease, mostly lung and pancreas)</a:t>
            </a:r>
          </a:p>
          <a:p>
            <a:pPr marL="742950" lvl="1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asbestosis: </a:t>
            </a:r>
            <a:r>
              <a:rPr sz="2000" dirty="0"/>
              <a:t>(prolonged lung inflammation and fibrosis)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Inflammatory bowel disease</a:t>
            </a:r>
          </a:p>
          <a:p>
            <a:pPr marL="742950" lvl="1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Crohn’s disease </a:t>
            </a:r>
            <a:r>
              <a:rPr sz="2000" dirty="0"/>
              <a:t>(marked damage to bowel wall, with granuloma)</a:t>
            </a:r>
            <a:endParaRPr lang="it-IT" sz="20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Esiti dell’infiammazione acuta"/>
          <p:cNvSpPr txBox="1">
            <a:spLocks noGrp="1"/>
          </p:cNvSpPr>
          <p:nvPr>
            <p:ph type="title" idx="4294967295"/>
          </p:nvPr>
        </p:nvSpPr>
        <p:spPr>
          <a:xfrm>
            <a:off x="684212" y="-26988"/>
            <a:ext cx="7788276" cy="765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Esiti dell’infiammazione acuta</a:t>
            </a:r>
          </a:p>
        </p:txBody>
      </p:sp>
      <p:sp>
        <p:nvSpPr>
          <p:cNvPr id="525" name="Risoluzione: danno limitato, rapido ripristino dell’omeostasi tissutale…"/>
          <p:cNvSpPr txBox="1">
            <a:spLocks noGrp="1"/>
          </p:cNvSpPr>
          <p:nvPr>
            <p:ph type="body" idx="4294967295"/>
          </p:nvPr>
        </p:nvSpPr>
        <p:spPr>
          <a:xfrm>
            <a:off x="34925" y="908050"/>
            <a:ext cx="9074150" cy="568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u="none">
                <a:solidFill>
                  <a:srgbClr val="FFFFFF"/>
                </a:solidFill>
              </a:rPr>
              <a:t>: danno limitato, rapido ripristino dell’omeostasi tissutale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u="none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Sostituzione</a:t>
            </a:r>
            <a:r>
              <a:rPr u="none"/>
              <a:t> del tessuto danneggiato con connettivo</a:t>
            </a:r>
            <a:r>
              <a:rPr u="none">
                <a:solidFill>
                  <a:srgbClr val="FFFFFF"/>
                </a:solidFill>
              </a:rPr>
              <a:t> (</a:t>
            </a:r>
            <a:r>
              <a:rPr u="none"/>
              <a:t>fibrosi</a:t>
            </a:r>
            <a:r>
              <a:rPr u="none">
                <a:solidFill>
                  <a:srgbClr val="FFFFFF"/>
                </a:solidFill>
              </a:rPr>
              <a:t>, cicatrice); per es. (1) esteso danno tissutale (inclusa la matrice extracellulare); (2) sempre in tessuti che non rigenerano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u="none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Suppurazione:</a:t>
            </a:r>
            <a:r>
              <a:rPr u="none">
                <a:solidFill>
                  <a:srgbClr val="FFFFFF"/>
                </a:solidFill>
              </a:rPr>
              <a:t> raccolta di grandi quantità di pus diffusa o localizzata (ascesso) spesso seguita da cicatrizzazione (fibrosi)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u="none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Progressione</a:t>
            </a:r>
            <a:r>
              <a:rPr u="none">
                <a:solidFill>
                  <a:srgbClr val="FFFFFF"/>
                </a:solidFill>
              </a:rPr>
              <a:t> a infiammazione </a:t>
            </a:r>
            <a:r>
              <a:t>cronica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1" build="p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isoluzione: fattori che contribuiscono allo spegnimento della flogosi acuta"/>
          <p:cNvSpPr txBox="1">
            <a:spLocks noGrp="1"/>
          </p:cNvSpPr>
          <p:nvPr>
            <p:ph type="title" idx="4294967295"/>
          </p:nvPr>
        </p:nvSpPr>
        <p:spPr>
          <a:xfrm>
            <a:off x="107950" y="-26988"/>
            <a:ext cx="89281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8">
              <a:defRPr sz="3686" b="1"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b="0"/>
              <a:t>: fattori che contribuiscono allo spegnimento della flogosi acuta</a:t>
            </a:r>
          </a:p>
        </p:txBody>
      </p:sp>
      <p:sp>
        <p:nvSpPr>
          <p:cNvPr id="528" name="Il flusso linfatico aumenta e concorre al riassorbimento dell’edema…"/>
          <p:cNvSpPr txBox="1">
            <a:spLocks noGrp="1"/>
          </p:cNvSpPr>
          <p:nvPr>
            <p:ph type="body" idx="4294967295"/>
          </p:nvPr>
        </p:nvSpPr>
        <p:spPr>
          <a:xfrm>
            <a:off x="107950" y="1412875"/>
            <a:ext cx="8964613" cy="55451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flusso</a:t>
            </a:r>
            <a:r>
              <a:rPr dirty="0"/>
              <a:t> </a:t>
            </a:r>
            <a:r>
              <a:rPr dirty="0" err="1"/>
              <a:t>linfatico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e </a:t>
            </a:r>
            <a:r>
              <a:rPr dirty="0" err="1"/>
              <a:t>concorre</a:t>
            </a:r>
            <a:r>
              <a:rPr dirty="0"/>
              <a:t> al </a:t>
            </a:r>
            <a:r>
              <a:rPr dirty="0" err="1"/>
              <a:t>riassorbimento</a:t>
            </a:r>
            <a:r>
              <a:rPr dirty="0"/>
              <a:t> </a:t>
            </a:r>
            <a:r>
              <a:rPr dirty="0" err="1"/>
              <a:t>dell’edema</a:t>
            </a:r>
            <a:endParaRPr dirty="0"/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Inattivazione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mediatori</a:t>
            </a:r>
            <a:r>
              <a:rPr dirty="0"/>
              <a:t> (per es., </a:t>
            </a:r>
            <a:r>
              <a:rPr dirty="0" err="1"/>
              <a:t>istaminasi</a:t>
            </a:r>
            <a:r>
              <a:rPr dirty="0"/>
              <a:t>)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↓ </a:t>
            </a:r>
            <a:r>
              <a:rPr dirty="0" err="1"/>
              <a:t>sintesi</a:t>
            </a:r>
            <a:r>
              <a:rPr dirty="0"/>
              <a:t> </a:t>
            </a:r>
            <a:r>
              <a:rPr dirty="0" err="1"/>
              <a:t>citochine</a:t>
            </a:r>
            <a:r>
              <a:rPr dirty="0"/>
              <a:t> pro-</a:t>
            </a:r>
            <a:r>
              <a:rPr dirty="0" err="1"/>
              <a:t>infiammatorie</a:t>
            </a:r>
            <a:r>
              <a:rPr dirty="0"/>
              <a:t> (</a:t>
            </a:r>
            <a:r>
              <a:rPr dirty="0">
                <a:solidFill>
                  <a:srgbClr val="FFFF00"/>
                </a:solidFill>
              </a:rPr>
              <a:t>TNF</a:t>
            </a:r>
            <a:r>
              <a:rPr dirty="0"/>
              <a:t>, </a:t>
            </a:r>
            <a:r>
              <a:rPr dirty="0">
                <a:solidFill>
                  <a:srgbClr val="FFFF00"/>
                </a:solidFill>
              </a:rPr>
              <a:t>IL-1, </a:t>
            </a:r>
            <a:r>
              <a:rPr lang="it-IT" dirty="0">
                <a:solidFill>
                  <a:srgbClr val="FFFF00"/>
                </a:solidFill>
              </a:rPr>
              <a:t>IL</a:t>
            </a:r>
            <a:r>
              <a:rPr dirty="0">
                <a:solidFill>
                  <a:srgbClr val="FFFF00"/>
                </a:solidFill>
              </a:rPr>
              <a:t>-6</a:t>
            </a:r>
            <a:r>
              <a:rPr dirty="0"/>
              <a:t>) 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↑ </a:t>
            </a:r>
            <a:r>
              <a:rPr dirty="0" err="1"/>
              <a:t>sintesi</a:t>
            </a:r>
            <a:r>
              <a:rPr dirty="0"/>
              <a:t> </a:t>
            </a:r>
            <a:r>
              <a:rPr dirty="0" err="1"/>
              <a:t>citochine</a:t>
            </a:r>
            <a:r>
              <a:rPr dirty="0"/>
              <a:t> anti-</a:t>
            </a:r>
            <a:r>
              <a:rPr dirty="0" err="1"/>
              <a:t>infiammatorie</a:t>
            </a:r>
            <a:r>
              <a:rPr dirty="0"/>
              <a:t> (</a:t>
            </a:r>
            <a:r>
              <a:rPr dirty="0">
                <a:solidFill>
                  <a:srgbClr val="FFFF00"/>
                </a:solidFill>
              </a:rPr>
              <a:t>TGF-β, IL-10</a:t>
            </a:r>
            <a:r>
              <a:rPr dirty="0"/>
              <a:t>)</a:t>
            </a:r>
          </a:p>
          <a:p>
            <a:pPr algn="just"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↑ </a:t>
            </a:r>
            <a:r>
              <a:rPr dirty="0" err="1"/>
              <a:t>sintesi</a:t>
            </a:r>
            <a:r>
              <a:rPr dirty="0"/>
              <a:t> </a:t>
            </a:r>
            <a:r>
              <a:rPr dirty="0" err="1">
                <a:solidFill>
                  <a:srgbClr val="FFFF00"/>
                </a:solidFill>
              </a:rPr>
              <a:t>lipossine</a:t>
            </a:r>
            <a:r>
              <a:rPr dirty="0"/>
              <a:t>: (derivate da uno switch del </a:t>
            </a:r>
            <a:r>
              <a:rPr dirty="0" err="1"/>
              <a:t>metabolismo</a:t>
            </a:r>
            <a:r>
              <a:rPr dirty="0"/>
              <a:t> </a:t>
            </a:r>
            <a:r>
              <a:rPr dirty="0" err="1"/>
              <a:t>dell’acido</a:t>
            </a:r>
            <a:r>
              <a:rPr dirty="0"/>
              <a:t> </a:t>
            </a:r>
            <a:r>
              <a:rPr dirty="0" err="1"/>
              <a:t>arachidonico</a:t>
            </a:r>
            <a:r>
              <a:rPr dirty="0"/>
              <a:t>; </a:t>
            </a:r>
            <a:r>
              <a:rPr u="sng" dirty="0" err="1"/>
              <a:t>potenti</a:t>
            </a:r>
            <a:r>
              <a:rPr u="sng" dirty="0"/>
              <a:t> anti-</a:t>
            </a:r>
            <a:r>
              <a:rPr u="sng" dirty="0" err="1"/>
              <a:t>infiammatori</a:t>
            </a:r>
            <a:r>
              <a:rPr u="sng" dirty="0"/>
              <a:t> </a:t>
            </a:r>
            <a:r>
              <a:rPr u="sng" dirty="0" err="1">
                <a:solidFill>
                  <a:srgbClr val="FFFF00"/>
                </a:solidFill>
              </a:rPr>
              <a:t>naturali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1" build="p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ro-resolving lipid-based mediators belong to a family of novel endogenous chemical mediators that include lipoxins, resolvins and protectins…"/>
          <p:cNvSpPr txBox="1">
            <a:spLocks noGrp="1"/>
          </p:cNvSpPr>
          <p:nvPr>
            <p:ph type="body" sz="half" idx="4294967295"/>
          </p:nvPr>
        </p:nvSpPr>
        <p:spPr>
          <a:xfrm>
            <a:off x="-3175" y="1412874"/>
            <a:ext cx="9075738" cy="2520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Pro-resolving lipid-based mediators belong to a family of novel endogenous chemical mediators that include </a:t>
            </a:r>
            <a:r>
              <a: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lipoxins</a:t>
            </a:r>
            <a:r>
              <a:t>,</a:t>
            </a:r>
            <a:r>
              <a:rPr b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resolvins</a:t>
            </a:r>
            <a:r>
              <a:rPr b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t>and</a:t>
            </a:r>
            <a:r>
              <a:rPr b="1"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protectins</a:t>
            </a:r>
          </a:p>
          <a:p>
            <a:pPr algn="just">
              <a:buChar char="•"/>
              <a:defRPr sz="1000" b="1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b="1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Potent modulators of the </a:t>
            </a:r>
            <a:r>
              <a:rPr b="1"/>
              <a:t>duration</a:t>
            </a:r>
            <a:r>
              <a:t> and </a:t>
            </a:r>
            <a:r>
              <a:rPr b="1"/>
              <a:t>magnitude</a:t>
            </a:r>
            <a:r>
              <a:t> of inflammation; synthesized by </a:t>
            </a:r>
            <a:r>
              <a:rPr>
                <a:solidFill>
                  <a:srgbClr val="FFFF00"/>
                </a:solidFill>
              </a:rPr>
              <a:t>leukocytes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platelets</a:t>
            </a:r>
          </a:p>
        </p:txBody>
      </p:sp>
      <p:sp>
        <p:nvSpPr>
          <p:cNvPr id="531" name="Resolution: novel endogenous anti-inflammatory pro-resolving lipid mediators"/>
          <p:cNvSpPr txBox="1">
            <a:spLocks noGrp="1"/>
          </p:cNvSpPr>
          <p:nvPr>
            <p:ph type="title" idx="4294967295"/>
          </p:nvPr>
        </p:nvSpPr>
        <p:spPr>
          <a:xfrm>
            <a:off x="250825" y="44450"/>
            <a:ext cx="8713788" cy="11525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Resolution:</a:t>
            </a:r>
            <a:r>
              <a:rPr b="0"/>
              <a:t> novel endogenous anti-inflammatory pro-resolving lipid mediators</a:t>
            </a:r>
          </a:p>
        </p:txBody>
      </p:sp>
      <p:grpSp>
        <p:nvGrpSpPr>
          <p:cNvPr id="534" name="Raggruppa"/>
          <p:cNvGrpSpPr/>
          <p:nvPr/>
        </p:nvGrpSpPr>
        <p:grpSpPr>
          <a:xfrm>
            <a:off x="1184275" y="4073525"/>
            <a:ext cx="6705600" cy="2708275"/>
            <a:chOff x="0" y="0"/>
            <a:chExt cx="6705600" cy="2708275"/>
          </a:xfrm>
        </p:grpSpPr>
        <p:pic>
          <p:nvPicPr>
            <p:cNvPr id="532" name="image.png" descr="image.png"/>
            <p:cNvPicPr>
              <a:picLocks noChangeAspect="1"/>
            </p:cNvPicPr>
            <p:nvPr/>
          </p:nvPicPr>
          <p:blipFill>
            <a:blip r:embed="rId2"/>
            <a:srcRect t="35305"/>
            <a:stretch>
              <a:fillRect/>
            </a:stretch>
          </p:blipFill>
          <p:spPr>
            <a:xfrm>
              <a:off x="4762" y="4762"/>
              <a:ext cx="6696076" cy="2593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3" name="Rettangolo"/>
            <p:cNvSpPr/>
            <p:nvPr/>
          </p:nvSpPr>
          <p:spPr>
            <a:xfrm>
              <a:off x="0" y="0"/>
              <a:ext cx="6705600" cy="2708275"/>
            </a:xfrm>
            <a:prstGeom prst="rect">
              <a:avLst/>
            </a:prstGeom>
            <a:noFill/>
            <a:ln w="9525" cap="flat">
              <a:solidFill>
                <a:srgbClr val="FFCC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ro-resolving lipid mediators"/>
          <p:cNvSpPr txBox="1">
            <a:spLocks noGrp="1"/>
          </p:cNvSpPr>
          <p:nvPr>
            <p:ph type="title" idx="4294967295"/>
          </p:nvPr>
        </p:nvSpPr>
        <p:spPr>
          <a:xfrm>
            <a:off x="1116012" y="115887"/>
            <a:ext cx="6769101" cy="6381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Pro-resolving lipid mediators</a:t>
            </a:r>
          </a:p>
        </p:txBody>
      </p:sp>
      <p:sp>
        <p:nvSpPr>
          <p:cNvPr id="537" name="Lipoxins (from arachidonic acid): powerful inhibitors of neutrophil infiltration; potentiate macrophage-mediated clearance of apoptotic neutrophils. Aspirin (acetylsalicylic acid), alone among the NSAIDs* (non steroidal anti-inflammatory drugs), stimulat"/>
          <p:cNvSpPr txBox="1">
            <a:spLocks noGrp="1"/>
          </p:cNvSpPr>
          <p:nvPr>
            <p:ph type="body" idx="4294967295"/>
          </p:nvPr>
        </p:nvSpPr>
        <p:spPr>
          <a:xfrm>
            <a:off x="-1" y="981075"/>
            <a:ext cx="9144002" cy="4751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87" lvl="1" indent="-268287" algn="just">
              <a:spcBef>
                <a:spcPts val="0"/>
              </a:spcBef>
              <a:buClr>
                <a:srgbClr val="FFFF00"/>
              </a:buClr>
              <a:buFont typeface="Arial"/>
              <a:buChar char="•"/>
              <a:defRPr sz="2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Lipoxins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arachidonic acid</a:t>
            </a:r>
            <a:r>
              <a:rPr b="0">
                <a:solidFill>
                  <a:srgbClr val="FFFFFF"/>
                </a:solidFill>
              </a:rPr>
              <a:t>): powerful inhibitors of neutrophil infiltration; potentiate macrophage-mediated clearance of apoptotic neutrophils. </a:t>
            </a:r>
            <a:r>
              <a:rPr i="1"/>
              <a:t>Aspirin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0">
                <a:solidFill>
                  <a:srgbClr val="FFFFFF"/>
                </a:solidFill>
              </a:rPr>
              <a:t>(acetylsalicylic acid), alone among the NSAIDs* </a:t>
            </a:r>
            <a:r>
              <a:rPr sz="2400" b="0">
                <a:solidFill>
                  <a:srgbClr val="FFFFFF"/>
                </a:solidFill>
              </a:rPr>
              <a:t>(non steroidal anti-inflammatory drugs)</a:t>
            </a:r>
            <a:r>
              <a:rPr b="0">
                <a:solidFill>
                  <a:srgbClr val="FFFFFF"/>
                </a:solidFill>
              </a:rPr>
              <a:t>, </a:t>
            </a:r>
            <a:r>
              <a:rPr b="0"/>
              <a:t>stimulates</a:t>
            </a:r>
            <a:r>
              <a:rPr b="0">
                <a:solidFill>
                  <a:srgbClr val="FFFFFF"/>
                </a:solidFill>
              </a:rPr>
              <a:t> the early </a:t>
            </a:r>
            <a:r>
              <a:rPr b="0"/>
              <a:t>formation</a:t>
            </a:r>
            <a:r>
              <a:rPr b="0">
                <a:solidFill>
                  <a:srgbClr val="FFFFFF"/>
                </a:solidFill>
              </a:rPr>
              <a:t> of pro-resolving </a:t>
            </a:r>
            <a:r>
              <a:rPr b="0"/>
              <a:t>lipoxins</a:t>
            </a:r>
          </a:p>
          <a:p>
            <a:pPr marL="357187" lvl="1" indent="-268287" algn="just">
              <a:spcBef>
                <a:spcPts val="0"/>
              </a:spcBef>
              <a:buClr>
                <a:srgbClr val="0F6FC6"/>
              </a:buCl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357187" lvl="1" indent="-268287" algn="just">
              <a:spcBef>
                <a:spcPts val="0"/>
              </a:spcBef>
              <a:buClr>
                <a:srgbClr val="FFFF00"/>
              </a:buClr>
              <a:buFont typeface="Arial"/>
              <a:buChar char="•"/>
              <a:defRPr sz="28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Resolvins</a:t>
            </a:r>
            <a:r>
              <a:rPr b="0">
                <a:solidFill>
                  <a:srgbClr val="FFFFFF"/>
                </a:solidFill>
              </a:rPr>
              <a:t> and </a:t>
            </a:r>
            <a:r>
              <a:t>protectins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omega-3 polyunsaturated fatty acids</a:t>
            </a:r>
            <a:r>
              <a:rPr b="0">
                <a:solidFill>
                  <a:srgbClr val="FFFFFF"/>
                </a:solidFill>
              </a:rPr>
              <a:t>); potent anti-inflammatory capabilities in very small quantities. Like lipoxins, both halt PMN infiltration and transmigration</a:t>
            </a:r>
          </a:p>
        </p:txBody>
      </p:sp>
      <p:grpSp>
        <p:nvGrpSpPr>
          <p:cNvPr id="540" name="Raggruppa"/>
          <p:cNvGrpSpPr/>
          <p:nvPr/>
        </p:nvGrpSpPr>
        <p:grpSpPr>
          <a:xfrm>
            <a:off x="153669" y="5949949"/>
            <a:ext cx="8879197" cy="551193"/>
            <a:chOff x="0" y="0"/>
            <a:chExt cx="8879195" cy="551191"/>
          </a:xfrm>
        </p:grpSpPr>
        <p:sp>
          <p:nvSpPr>
            <p:cNvPr id="538" name="Linea"/>
            <p:cNvSpPr/>
            <p:nvPr/>
          </p:nvSpPr>
          <p:spPr>
            <a:xfrm>
              <a:off x="314292" y="0"/>
              <a:ext cx="849630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* noti anche come FANS (farmaci anti-infiammatori non steroidei)"/>
            <p:cNvSpPr txBox="1"/>
            <p:nvPr/>
          </p:nvSpPr>
          <p:spPr>
            <a:xfrm>
              <a:off x="0" y="114123"/>
              <a:ext cx="887919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* noti anche come FANS (farmaci anti-infiammatori non steroidei)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Infiammazione cronica…"/>
          <p:cNvSpPr txBox="1">
            <a:spLocks noGrp="1"/>
          </p:cNvSpPr>
          <p:nvPr>
            <p:ph type="body" idx="4294967295"/>
          </p:nvPr>
        </p:nvSpPr>
        <p:spPr>
          <a:xfrm>
            <a:off x="-36513" y="1690687"/>
            <a:ext cx="10153651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Infiammazione cronica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Mediatori dell’infiammazione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Effetti sistemici dell’infiammazione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Principali eventi della riparazione del danno tissutale</a:t>
            </a:r>
          </a:p>
        </p:txBody>
      </p:sp>
      <p:sp>
        <p:nvSpPr>
          <p:cNvPr id="543" name="Prossimi argomenti"/>
          <p:cNvSpPr txBox="1"/>
          <p:nvPr/>
        </p:nvSpPr>
        <p:spPr>
          <a:xfrm>
            <a:off x="2057082" y="417512"/>
            <a:ext cx="4451659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Prossimi argomenti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hemiotassi"/>
          <p:cNvSpPr txBox="1">
            <a:spLocks noGrp="1"/>
          </p:cNvSpPr>
          <p:nvPr>
            <p:ph type="title" idx="4294967295"/>
          </p:nvPr>
        </p:nvSpPr>
        <p:spPr>
          <a:xfrm>
            <a:off x="677862" y="-100013"/>
            <a:ext cx="7788276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Chemiotassi</a:t>
            </a:r>
          </a:p>
        </p:txBody>
      </p:sp>
      <p:sp>
        <p:nvSpPr>
          <p:cNvPr id="280" name="Movimento stimolato da fattori che “guidano” le cellule verso il sito di danno…"/>
          <p:cNvSpPr txBox="1">
            <a:spLocks noGrp="1"/>
          </p:cNvSpPr>
          <p:nvPr>
            <p:ph type="body" idx="4294967295"/>
          </p:nvPr>
        </p:nvSpPr>
        <p:spPr>
          <a:xfrm>
            <a:off x="71437" y="981075"/>
            <a:ext cx="9072563" cy="5732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Movimento stimolato da fattori che “guidano” le cellule verso il sito di danno </a:t>
            </a:r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Principali fattori chemiotattici che agiscono nel microambiente infiammatorio: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fattore </a:t>
            </a:r>
            <a:r>
              <a:rPr>
                <a:solidFill>
                  <a:srgbClr val="FFFF00"/>
                </a:solidFill>
              </a:rPr>
              <a:t>C5a</a:t>
            </a:r>
            <a:r>
              <a:t> del complemento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metaboliti dell’acido arachidonico (</a:t>
            </a:r>
            <a:r>
              <a:rPr>
                <a:solidFill>
                  <a:srgbClr val="FFFF00"/>
                </a:solidFill>
              </a:rPr>
              <a:t>LTB4</a:t>
            </a:r>
            <a:r>
              <a:t>)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FF00"/>
                </a:solidFill>
              </a:rPr>
              <a:t>fattori</a:t>
            </a:r>
            <a:r>
              <a:t> rilasciati dai </a:t>
            </a:r>
            <a:r>
              <a:rPr>
                <a:solidFill>
                  <a:srgbClr val="FFFF00"/>
                </a:solidFill>
              </a:rPr>
              <a:t>microorganismi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varie </a:t>
            </a:r>
            <a:r>
              <a:rPr>
                <a:solidFill>
                  <a:srgbClr val="FFFF00"/>
                </a:solidFill>
              </a:rPr>
              <a:t>chemochine</a:t>
            </a:r>
            <a:r>
              <a:t> (es., IL-8 da macrofagi e   cellule endoteliali)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Normal lung"/>
          <p:cNvSpPr txBox="1"/>
          <p:nvPr/>
        </p:nvSpPr>
        <p:spPr>
          <a:xfrm>
            <a:off x="395287" y="149225"/>
            <a:ext cx="3455988" cy="591664"/>
          </a:xfrm>
          <a:prstGeom prst="rect">
            <a:avLst/>
          </a:prstGeom>
          <a:solidFill>
            <a:srgbClr val="5FDDFB"/>
          </a:solidFill>
          <a:ln w="19050" cap="sq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Normal lung</a:t>
            </a:r>
          </a:p>
        </p:txBody>
      </p:sp>
      <p:pic>
        <p:nvPicPr>
          <p:cNvPr id="28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871537"/>
            <a:ext cx="4546600" cy="587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.jpeg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37" y="188912"/>
            <a:ext cx="4908551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Inflammed  lung in lobar pneumonia"/>
          <p:cNvSpPr txBox="1"/>
          <p:nvPr/>
        </p:nvSpPr>
        <p:spPr>
          <a:xfrm>
            <a:off x="4679950" y="217487"/>
            <a:ext cx="4248150" cy="1080615"/>
          </a:xfrm>
          <a:prstGeom prst="rect">
            <a:avLst/>
          </a:prstGeom>
          <a:solidFill>
            <a:srgbClr val="5FDDFB"/>
          </a:solidFill>
          <a:ln w="12700" cap="sq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Inflammed  lung in lobar pneumonia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5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’importanza di tutti gli eventi che regolano il reclutamento delle cellule nel sito di flogosi è testimoniata dall’esistenza di alcune sindromi patologiche…"/>
          <p:cNvSpPr txBox="1">
            <a:spLocks noGrp="1"/>
          </p:cNvSpPr>
          <p:nvPr>
            <p:ph type="body" idx="4294967295"/>
          </p:nvPr>
        </p:nvSpPr>
        <p:spPr>
          <a:xfrm>
            <a:off x="107950" y="1484312"/>
            <a:ext cx="8964613" cy="5113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L’importanza di tutti gli </a:t>
            </a:r>
            <a:r>
              <a:rPr u="sng"/>
              <a:t>eventi che regolano il reclutamento delle cellule nel sito di flogosi</a:t>
            </a:r>
            <a:r>
              <a:t> è testimoniata dall’esistenza di alcune sindromi patologiche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queste rare patologie di natura </a:t>
            </a:r>
            <a:r>
              <a:rPr u="sng"/>
              <a:t>ereditaria </a:t>
            </a:r>
            <a:r>
              <a:t>(incidenza: &lt; 1:1.000.000 di nati vivi), l’</a:t>
            </a:r>
            <a:r>
              <a:rPr>
                <a:solidFill>
                  <a:srgbClr val="FFFF00"/>
                </a:solidFill>
              </a:rPr>
              <a:t>assenza</a:t>
            </a:r>
            <a:r>
              <a:t> o l’</a:t>
            </a:r>
            <a:r>
              <a:rPr>
                <a:solidFill>
                  <a:srgbClr val="FFFF00"/>
                </a:solidFill>
              </a:rPr>
              <a:t>alterazione</a:t>
            </a:r>
            <a:r>
              <a:t> di molecole che presiedono al funzionamento ottimale dei meccanismi di reclutamento sono la causa di una risposta infiammatoria </a:t>
            </a:r>
            <a:r>
              <a:rPr u="sng"/>
              <a:t>incapace di debellare le infezioni </a:t>
            </a:r>
          </a:p>
        </p:txBody>
      </p:sp>
      <p:sp>
        <p:nvSpPr>
          <p:cNvPr id="288" name="Formazione della componente cellulare dell’essudato infiammatorio"/>
          <p:cNvSpPr txBox="1">
            <a:spLocks noGrp="1"/>
          </p:cNvSpPr>
          <p:nvPr>
            <p:ph type="title" idx="4294967295"/>
          </p:nvPr>
        </p:nvSpPr>
        <p:spPr>
          <a:xfrm>
            <a:off x="71437" y="44449"/>
            <a:ext cx="8964613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368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Formazione della componente cellulare dell’essudato infiammatorio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3013075"/>
            <a:ext cx="9058276" cy="315277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wo main syndromes:…"/>
          <p:cNvSpPr txBox="1"/>
          <p:nvPr/>
        </p:nvSpPr>
        <p:spPr>
          <a:xfrm>
            <a:off x="252095" y="392112"/>
            <a:ext cx="8493210" cy="1945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Two main syndromes:</a:t>
            </a:r>
          </a:p>
          <a:p>
            <a:pPr>
              <a:buSzPct val="100000"/>
              <a:buChar char="❖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– type 1 (</a:t>
            </a:r>
            <a:r>
              <a:rPr>
                <a:solidFill>
                  <a:srgbClr val="FFFF00"/>
                </a:solidFill>
              </a:rPr>
              <a:t>LAD-1</a:t>
            </a:r>
            <a:r>
              <a:t>)</a:t>
            </a:r>
          </a:p>
          <a:p>
            <a:pPr>
              <a:buSzPct val="100000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Char char="❖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– type 2 (</a:t>
            </a:r>
            <a:r>
              <a:rPr>
                <a:solidFill>
                  <a:srgbClr val="FFFF00"/>
                </a:solidFill>
              </a:rPr>
              <a:t>LAD-2</a:t>
            </a:r>
            <a: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ormazione della componente cellulare dell’essudato infiammatorio"/>
          <p:cNvSpPr txBox="1">
            <a:spLocks noGrp="1"/>
          </p:cNvSpPr>
          <p:nvPr>
            <p:ph type="title" idx="4294967295"/>
          </p:nvPr>
        </p:nvSpPr>
        <p:spPr>
          <a:xfrm>
            <a:off x="179387" y="115887"/>
            <a:ext cx="8964613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3680">
                <a:latin typeface="Arial"/>
                <a:ea typeface="Arial"/>
                <a:cs typeface="Arial"/>
                <a:sym typeface="Arial"/>
              </a:defRPr>
            </a:pPr>
            <a:r>
              <a:t>Formazione della </a:t>
            </a:r>
            <a:r>
              <a:rPr u="sng"/>
              <a:t>componente cellulare</a:t>
            </a:r>
            <a:r>
              <a:t> dell’essudato infiammatorio</a:t>
            </a:r>
          </a:p>
        </p:txBody>
      </p:sp>
      <p:pic>
        <p:nvPicPr>
          <p:cNvPr id="29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700212"/>
            <a:ext cx="8955088" cy="48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X"/>
          <p:cNvSpPr txBox="1"/>
          <p:nvPr/>
        </p:nvSpPr>
        <p:spPr>
          <a:xfrm>
            <a:off x="680719" y="3492500"/>
            <a:ext cx="37520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96" name="X"/>
          <p:cNvSpPr txBox="1"/>
          <p:nvPr/>
        </p:nvSpPr>
        <p:spPr>
          <a:xfrm>
            <a:off x="5193982" y="4292600"/>
            <a:ext cx="375207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97" name="inhibition of firm adhesion"/>
          <p:cNvSpPr txBox="1"/>
          <p:nvPr/>
        </p:nvSpPr>
        <p:spPr>
          <a:xfrm>
            <a:off x="4716462" y="5630862"/>
            <a:ext cx="3743326" cy="46564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inhibition of firm adhesion</a:t>
            </a:r>
          </a:p>
        </p:txBody>
      </p:sp>
      <p:sp>
        <p:nvSpPr>
          <p:cNvPr id="298" name="Leukocyte adhesion deficiency type 1"/>
          <p:cNvSpPr txBox="1"/>
          <p:nvPr/>
        </p:nvSpPr>
        <p:spPr>
          <a:xfrm>
            <a:off x="3635375" y="1773237"/>
            <a:ext cx="5230674" cy="446595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</a:t>
            </a:r>
            <a:r>
              <a:rPr b="1">
                <a:solidFill>
                  <a:srgbClr val="FF0000"/>
                </a:solidFill>
              </a:rPr>
              <a:t>type 1</a:t>
            </a:r>
          </a:p>
        </p:txBody>
      </p:sp>
      <p:sp>
        <p:nvSpPr>
          <p:cNvPr id="299" name="X"/>
          <p:cNvSpPr txBox="1"/>
          <p:nvPr/>
        </p:nvSpPr>
        <p:spPr>
          <a:xfrm>
            <a:off x="7281544" y="3573462"/>
            <a:ext cx="375207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00" name="β2 integrin"/>
          <p:cNvSpPr txBox="1"/>
          <p:nvPr/>
        </p:nvSpPr>
        <p:spPr>
          <a:xfrm>
            <a:off x="1443981" y="3563937"/>
            <a:ext cx="1185563" cy="360187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β2 integrin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  <p:bldP spid="296" grpId="2" animBg="1" advAuto="0"/>
      <p:bldP spid="297" grpId="3" animBg="1" advAuto="0"/>
      <p:bldP spid="299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eukocyte adhesion deficiency 1 (LAD-1): Absence of adhesive receptors (beta-2 integrins)"/>
          <p:cNvSpPr txBox="1">
            <a:spLocks noGrp="1"/>
          </p:cNvSpPr>
          <p:nvPr>
            <p:ph type="title" idx="4294967295"/>
          </p:nvPr>
        </p:nvSpPr>
        <p:spPr>
          <a:xfrm>
            <a:off x="-107951" y="188912"/>
            <a:ext cx="9467852" cy="10795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21791">
              <a:defRPr sz="2312">
                <a:latin typeface="Arial"/>
                <a:ea typeface="Arial"/>
                <a:cs typeface="Arial"/>
                <a:sym typeface="Arial"/>
              </a:defRPr>
            </a:pPr>
            <a:r>
              <a:t>Leukocyte adhesion deficiency 1 (LAD-1): </a:t>
            </a:r>
            <a:r>
              <a:rPr sz="2244"/>
              <a:t>Absence of adhesive receptors (beta-2 integrins)</a:t>
            </a:r>
            <a:br>
              <a:rPr sz="2244"/>
            </a:br>
            <a:endParaRPr sz="2244"/>
          </a:p>
        </p:txBody>
      </p:sp>
      <p:sp>
        <p:nvSpPr>
          <p:cNvPr id="303" name="Inflammatory lesions lack neutrophil infiltrate…"/>
          <p:cNvSpPr txBox="1">
            <a:spLocks noGrp="1"/>
          </p:cNvSpPr>
          <p:nvPr>
            <p:ph type="body" idx="4294967295"/>
          </p:nvPr>
        </p:nvSpPr>
        <p:spPr>
          <a:xfrm>
            <a:off x="-1" y="1250950"/>
            <a:ext cx="9144002" cy="54911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har char="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Inflammatory lesions lack neutrophil infiltrate</a:t>
            </a:r>
          </a:p>
          <a:p>
            <a:pPr algn="just">
              <a:lnSpc>
                <a:spcPct val="110000"/>
              </a:lnSpc>
              <a:buChar char="✓"/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lnSpc>
                <a:spcPct val="110000"/>
              </a:lnSpc>
              <a:spcBef>
                <a:spcPts val="600"/>
              </a:spcBef>
              <a:buChar char="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Patient’s neutrophils can roll but </a:t>
            </a:r>
            <a:r>
              <a:rPr u="sng"/>
              <a:t>do not stick</a:t>
            </a:r>
            <a:r>
              <a:t> on endothelial cells</a:t>
            </a:r>
            <a:endParaRPr u="sng"/>
          </a:p>
          <a:p>
            <a:pPr algn="just">
              <a:lnSpc>
                <a:spcPct val="110000"/>
              </a:lnSpc>
              <a:buChar char="✓"/>
              <a:defRPr sz="1000" u="sng">
                <a:latin typeface="Arial"/>
                <a:ea typeface="Arial"/>
                <a:cs typeface="Arial"/>
                <a:sym typeface="Arial"/>
              </a:defRPr>
            </a:pPr>
            <a:endParaRPr u="sng"/>
          </a:p>
          <a:p>
            <a:pPr algn="just">
              <a:lnSpc>
                <a:spcPct val="110000"/>
              </a:lnSpc>
              <a:spcBef>
                <a:spcPts val="600"/>
              </a:spcBef>
              <a:buChar char="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High numbers of neutrophils in the circulation</a:t>
            </a:r>
          </a:p>
          <a:p>
            <a:pPr algn="just">
              <a:lnSpc>
                <a:spcPct val="110000"/>
              </a:lnSpc>
              <a:buChar char="✓"/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lnSpc>
                <a:spcPct val="110000"/>
              </a:lnSpc>
              <a:spcBef>
                <a:spcPts val="600"/>
              </a:spcBef>
              <a:buChar char="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Recurrent bacterial infections, delayed wound healing, </a:t>
            </a:r>
            <a:r>
              <a:rPr>
                <a:solidFill>
                  <a:srgbClr val="FFFF00"/>
                </a:solidFill>
              </a:rPr>
              <a:t>delayed detachment of residual umbilical cord </a:t>
            </a:r>
          </a:p>
          <a:p>
            <a:pPr algn="just">
              <a:lnSpc>
                <a:spcPct val="110000"/>
              </a:lnSpc>
              <a:buChar char="✓"/>
              <a:defRPr sz="10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har char="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severe cases of LAD 1 (&lt; 1% expression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2 chain), patients succumb to life-threatening infections, usually within 2 years of life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build="p" animBg="1" advAuto="0"/>
    </p:bldLst>
  </p:timing>
</p:sld>
</file>

<file path=ppt/theme/theme1.xml><?xml version="1.0" encoding="utf-8"?>
<a:theme xmlns:a="http://schemas.openxmlformats.org/drawingml/2006/main" name="Pulse">
  <a:themeElements>
    <a:clrScheme name="Pulse">
      <a:dk1>
        <a:srgbClr val="000066"/>
      </a:dk1>
      <a:lt1>
        <a:srgbClr val="666666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ulse">
  <a:themeElements>
    <a:clrScheme name="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1825</Words>
  <Application>Microsoft Macintosh PowerPoint</Application>
  <PresentationFormat>Presentazione su schermo (4:3)</PresentationFormat>
  <Paragraphs>286</Paragraphs>
  <Slides>38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Calibri</vt:lpstr>
      <vt:lpstr>CIDFont+F4</vt:lpstr>
      <vt:lpstr>Constantia</vt:lpstr>
      <vt:lpstr>Symbol</vt:lpstr>
      <vt:lpstr>Tahoma</vt:lpstr>
      <vt:lpstr>Times New Roman</vt:lpstr>
      <vt:lpstr>Pulse</vt:lpstr>
      <vt:lpstr>Presentazione standard di PowerPoint</vt:lpstr>
      <vt:lpstr>Iperemia, stasi e marginazione dei leucociti</vt:lpstr>
      <vt:lpstr>Presentazione standard di PowerPoint</vt:lpstr>
      <vt:lpstr>Chemiotassi</vt:lpstr>
      <vt:lpstr>Presentazione standard di PowerPoint</vt:lpstr>
      <vt:lpstr>Formazione della componente cellulare dell’essudato infiammatorio</vt:lpstr>
      <vt:lpstr>Presentazione standard di PowerPoint</vt:lpstr>
      <vt:lpstr>Formazione della componente cellulare dell’essudato infiammatorio</vt:lpstr>
      <vt:lpstr>Leukocyte adhesion deficiency 1 (LAD-1): Absence of adhesive receptors (beta-2 integrins) </vt:lpstr>
      <vt:lpstr>Formazione della componente cellulare dell’essudato infiammatorio</vt:lpstr>
      <vt:lpstr>Leukocyte adhesion deficiency 2 (LAD-2)</vt:lpstr>
      <vt:lpstr>Presentazione standard di PowerPoint</vt:lpstr>
      <vt:lpstr>Attività microbicida dei neutrofili</vt:lpstr>
      <vt:lpstr>Ingestione e uccisione dei patogeni</vt:lpstr>
      <vt:lpstr>Presentazione standard di PowerPoint</vt:lpstr>
      <vt:lpstr>How do neutrophils kill microbes ?</vt:lpstr>
      <vt:lpstr>Meccanismi microbicidi dei neutrofili</vt:lpstr>
      <vt:lpstr>Presentazione standard di PowerPoint</vt:lpstr>
      <vt:lpstr>Myeloperoxidase (MPO)-H2O2-chloride system</vt:lpstr>
      <vt:lpstr>How do neutrophils kill microbes ?</vt:lpstr>
      <vt:lpstr>Presentazione standard di PowerPoint</vt:lpstr>
      <vt:lpstr>Meccanismi microbicidi dei fagociti</vt:lpstr>
      <vt:lpstr>Presentazione standard di PowerPoint</vt:lpstr>
      <vt:lpstr>Molecular genetics of CGD </vt:lpstr>
      <vt:lpstr>Defective oxygen-dependent microbicidal mechanisms of CGD neutrophils</vt:lpstr>
      <vt:lpstr>Chronic granulomatous disease</vt:lpstr>
      <vt:lpstr>CGD: treatment</vt:lpstr>
      <vt:lpstr>CGD: treatment</vt:lpstr>
      <vt:lpstr>Attivazione dei leucociti</vt:lpstr>
      <vt:lpstr>Main mechanisms of leukocyte activation</vt:lpstr>
      <vt:lpstr>Presentazione standard di PowerPoint</vt:lpstr>
      <vt:lpstr>Presentazione standard di PowerPoint</vt:lpstr>
      <vt:lpstr>Examples of diseases with significant leukocyte-induced injury</vt:lpstr>
      <vt:lpstr>Esiti dell’infiammazione acuta</vt:lpstr>
      <vt:lpstr>Risoluzione: fattori che contribuiscono allo spegnimento della flogosi acuta</vt:lpstr>
      <vt:lpstr>Resolution: novel endogenous anti-inflammatory pro-resolving lipid mediators</vt:lpstr>
      <vt:lpstr>Pro-resolving lipid mediators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MACOR PAOLO</cp:lastModifiedBy>
  <cp:revision>10</cp:revision>
  <dcterms:modified xsi:type="dcterms:W3CDTF">2023-04-03T06:43:29Z</dcterms:modified>
</cp:coreProperties>
</file>