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2"/>
          </a:solidFill>
        </a:fill>
      </a:tcStyle>
    </a:wholeTbl>
    <a:band2H>
      <a:tcTxStyle/>
      <a:tcStyle>
        <a:tcBdr/>
        <a:fill>
          <a:solidFill>
            <a:srgbClr val="E6E6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115" d="100"/>
          <a:sy n="115" d="100"/>
        </p:scale>
        <p:origin x="1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fiammazione cronica"/>
          <p:cNvSpPr txBox="1">
            <a:spLocks noGrp="1"/>
          </p:cNvSpPr>
          <p:nvPr>
            <p:ph type="title" idx="4294967295"/>
          </p:nvPr>
        </p:nvSpPr>
        <p:spPr>
          <a:xfrm>
            <a:off x="107950" y="188912"/>
            <a:ext cx="8964613" cy="1008063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</p:spPr>
        <p:txBody>
          <a:bodyPr>
            <a:normAutofit/>
          </a:bodyPr>
          <a:lstStyle>
            <a:lvl1pPr>
              <a:defRPr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Infiammazione cronica</a:t>
            </a:r>
          </a:p>
        </p:txBody>
      </p:sp>
      <p:sp>
        <p:nvSpPr>
          <p:cNvPr id="21" name="L’infiammazione cronica ha durata prolungata (settimane, mesi, anni); è caratterizzata dalla presenza di tre fenomeni che procedono simultaneamente:…"/>
          <p:cNvSpPr txBox="1"/>
          <p:nvPr/>
        </p:nvSpPr>
        <p:spPr>
          <a:xfrm>
            <a:off x="153670" y="1484312"/>
            <a:ext cx="8801735" cy="4219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8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L’infiammazione </a:t>
            </a:r>
            <a:r>
              <a:rPr b="1">
                <a:solidFill>
                  <a:srgbClr val="FFFF00"/>
                </a:solidFill>
              </a:rPr>
              <a:t>cronica</a:t>
            </a:r>
            <a:r>
              <a:t> ha durata prolungata (settimane, mesi, anni); è caratterizzata dalla presenza di </a:t>
            </a:r>
            <a:r>
              <a:rPr b="1">
                <a:solidFill>
                  <a:srgbClr val="FFFF00"/>
                </a:solidFill>
              </a:rPr>
              <a:t>tre fenomeni</a:t>
            </a:r>
            <a:r>
              <a:rPr>
                <a:solidFill>
                  <a:srgbClr val="FFFF00"/>
                </a:solidFill>
              </a:rPr>
              <a:t> </a:t>
            </a:r>
            <a:r>
              <a:t>che procedono </a:t>
            </a:r>
            <a:r>
              <a:rPr b="1"/>
              <a:t>simultaneamente</a:t>
            </a:r>
            <a:r>
              <a:t>:</a:t>
            </a:r>
          </a:p>
          <a:p>
            <a:pPr algn="just">
              <a:spcBef>
                <a:spcPts val="18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</a:t>
            </a:r>
            <a:r>
              <a:rPr u="sng">
                <a:solidFill>
                  <a:srgbClr val="FFFF00"/>
                </a:solidFill>
              </a:rPr>
              <a:t>flogosi attiva</a:t>
            </a:r>
            <a:r>
              <a:rPr>
                <a:solidFill>
                  <a:srgbClr val="FFFF00"/>
                </a:solidFill>
              </a:rPr>
              <a:t> </a:t>
            </a:r>
            <a:r>
              <a:t>(infiltrazione cellulare)</a:t>
            </a:r>
            <a:endParaRPr u="sng"/>
          </a:p>
          <a:p>
            <a:pPr algn="just">
              <a:spcBef>
                <a:spcPts val="18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</a:t>
            </a:r>
            <a:r>
              <a:rPr u="sng">
                <a:solidFill>
                  <a:srgbClr val="FFFF00"/>
                </a:solidFill>
              </a:rPr>
              <a:t>distruzione</a:t>
            </a:r>
            <a:r>
              <a:t> del tessuto</a:t>
            </a:r>
          </a:p>
          <a:p>
            <a:pPr algn="just">
              <a:spcBef>
                <a:spcPts val="18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tentativi di </a:t>
            </a:r>
            <a:r>
              <a:rPr u="sng">
                <a:solidFill>
                  <a:srgbClr val="FFFF00"/>
                </a:solidFill>
              </a:rPr>
              <a:t>riparazione</a:t>
            </a:r>
            <a:r>
              <a:t> (angiogenesi, deposizione di connettivo)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549275"/>
            <a:ext cx="4392613" cy="6213475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I. cronica diffusa: epatite virale"/>
          <p:cNvSpPr txBox="1"/>
          <p:nvPr/>
        </p:nvSpPr>
        <p:spPr>
          <a:xfrm>
            <a:off x="0" y="44450"/>
            <a:ext cx="4427538" cy="465644"/>
          </a:xfrm>
          <a:prstGeom prst="rect">
            <a:avLst/>
          </a:prstGeom>
          <a:solidFill>
            <a:srgbClr val="FFFFFF"/>
          </a:solidFill>
          <a:ln w="28575">
            <a:solidFill>
              <a:srgbClr val="080808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  <a:defRPr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I. cronica </a:t>
            </a:r>
            <a:r>
              <a:rPr b="1"/>
              <a:t>diffusa</a:t>
            </a:r>
            <a:r>
              <a:t>: e</a:t>
            </a:r>
            <a:r>
              <a:rPr>
                <a:solidFill>
                  <a:srgbClr val="111111"/>
                </a:solidFill>
              </a:rPr>
              <a:t>patite virale</a:t>
            </a:r>
          </a:p>
        </p:txBody>
      </p:sp>
      <p:grpSp>
        <p:nvGrpSpPr>
          <p:cNvPr id="76" name="Raggruppa"/>
          <p:cNvGrpSpPr/>
          <p:nvPr/>
        </p:nvGrpSpPr>
        <p:grpSpPr>
          <a:xfrm>
            <a:off x="4532312" y="66674"/>
            <a:ext cx="4537076" cy="6672613"/>
            <a:chOff x="0" y="0"/>
            <a:chExt cx="4537075" cy="6672611"/>
          </a:xfrm>
        </p:grpSpPr>
        <p:pic>
          <p:nvPicPr>
            <p:cNvPr id="74" name="http://www.issoonline.com/content/figures/1477-7800-4-21-2-l.jpg" descr="http://www.issoonline.com/content/figures/1477-7800-4-21-2-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725596" y="725595"/>
              <a:ext cx="5986997" cy="45358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" name="I. cronica granulomatosa: addensamenti focali di cellule delimitati da t. connettivo"/>
            <p:cNvSpPr txBox="1"/>
            <p:nvPr/>
          </p:nvSpPr>
          <p:spPr>
            <a:xfrm>
              <a:off x="0" y="5495767"/>
              <a:ext cx="4537076" cy="1176845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rgbClr val="080808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400"/>
                </a:spcBef>
                <a:defRPr>
                  <a:solidFill>
                    <a:srgbClr val="08080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I. cronica </a:t>
              </a:r>
              <a:r>
                <a:rPr b="1"/>
                <a:t>granulomatosa</a:t>
              </a:r>
              <a:r>
                <a:t>: addensamenti focali di cellule delimitati da t. connettivo</a:t>
              </a:r>
            </a:p>
          </p:txBody>
        </p:sp>
      </p:grpSp>
      <p:sp>
        <p:nvSpPr>
          <p:cNvPr id="77" name="Linea"/>
          <p:cNvSpPr/>
          <p:nvPr/>
        </p:nvSpPr>
        <p:spPr>
          <a:xfrm>
            <a:off x="-1" y="1100137"/>
            <a:ext cx="4244977" cy="5507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600" extrusionOk="0">
                <a:moveTo>
                  <a:pt x="553" y="0"/>
                </a:moveTo>
                <a:cubicBezTo>
                  <a:pt x="1069" y="228"/>
                  <a:pt x="1591" y="447"/>
                  <a:pt x="2101" y="683"/>
                </a:cubicBezTo>
                <a:cubicBezTo>
                  <a:pt x="2146" y="704"/>
                  <a:pt x="2171" y="743"/>
                  <a:pt x="2211" y="768"/>
                </a:cubicBezTo>
                <a:cubicBezTo>
                  <a:pt x="2263" y="800"/>
                  <a:pt x="2327" y="820"/>
                  <a:pt x="2377" y="854"/>
                </a:cubicBezTo>
                <a:cubicBezTo>
                  <a:pt x="2456" y="906"/>
                  <a:pt x="2525" y="968"/>
                  <a:pt x="2598" y="1025"/>
                </a:cubicBezTo>
                <a:cubicBezTo>
                  <a:pt x="2635" y="1053"/>
                  <a:pt x="2660" y="1097"/>
                  <a:pt x="2709" y="1110"/>
                </a:cubicBezTo>
                <a:lnTo>
                  <a:pt x="2875" y="1153"/>
                </a:lnTo>
                <a:cubicBezTo>
                  <a:pt x="2912" y="1181"/>
                  <a:pt x="2939" y="1220"/>
                  <a:pt x="2985" y="1238"/>
                </a:cubicBezTo>
                <a:cubicBezTo>
                  <a:pt x="3090" y="1278"/>
                  <a:pt x="3206" y="1295"/>
                  <a:pt x="3317" y="1323"/>
                </a:cubicBezTo>
                <a:cubicBezTo>
                  <a:pt x="3372" y="1338"/>
                  <a:pt x="3434" y="1341"/>
                  <a:pt x="3483" y="1366"/>
                </a:cubicBezTo>
                <a:cubicBezTo>
                  <a:pt x="3597" y="1425"/>
                  <a:pt x="3674" y="1480"/>
                  <a:pt x="3815" y="1494"/>
                </a:cubicBezTo>
                <a:cubicBezTo>
                  <a:pt x="4053" y="1517"/>
                  <a:pt x="4294" y="1523"/>
                  <a:pt x="4533" y="1537"/>
                </a:cubicBezTo>
                <a:cubicBezTo>
                  <a:pt x="4644" y="1565"/>
                  <a:pt x="4768" y="1572"/>
                  <a:pt x="4865" y="1622"/>
                </a:cubicBezTo>
                <a:cubicBezTo>
                  <a:pt x="5294" y="1843"/>
                  <a:pt x="5071" y="1760"/>
                  <a:pt x="5528" y="1878"/>
                </a:cubicBezTo>
                <a:lnTo>
                  <a:pt x="5694" y="1921"/>
                </a:lnTo>
                <a:lnTo>
                  <a:pt x="5860" y="1964"/>
                </a:lnTo>
                <a:cubicBezTo>
                  <a:pt x="6306" y="1895"/>
                  <a:pt x="6420" y="1858"/>
                  <a:pt x="7021" y="1964"/>
                </a:cubicBezTo>
                <a:cubicBezTo>
                  <a:pt x="7151" y="1986"/>
                  <a:pt x="7234" y="2088"/>
                  <a:pt x="7353" y="2134"/>
                </a:cubicBezTo>
                <a:lnTo>
                  <a:pt x="7574" y="2220"/>
                </a:lnTo>
                <a:cubicBezTo>
                  <a:pt x="7854" y="2436"/>
                  <a:pt x="7491" y="2182"/>
                  <a:pt x="7850" y="2348"/>
                </a:cubicBezTo>
                <a:cubicBezTo>
                  <a:pt x="7895" y="2369"/>
                  <a:pt x="7920" y="2408"/>
                  <a:pt x="7961" y="2433"/>
                </a:cubicBezTo>
                <a:cubicBezTo>
                  <a:pt x="8013" y="2465"/>
                  <a:pt x="8075" y="2487"/>
                  <a:pt x="8127" y="2519"/>
                </a:cubicBezTo>
                <a:cubicBezTo>
                  <a:pt x="8167" y="2544"/>
                  <a:pt x="8192" y="2583"/>
                  <a:pt x="8237" y="2604"/>
                </a:cubicBezTo>
                <a:cubicBezTo>
                  <a:pt x="8287" y="2627"/>
                  <a:pt x="8348" y="2632"/>
                  <a:pt x="8403" y="2647"/>
                </a:cubicBezTo>
                <a:cubicBezTo>
                  <a:pt x="8670" y="2853"/>
                  <a:pt x="8345" y="2591"/>
                  <a:pt x="8624" y="2860"/>
                </a:cubicBezTo>
                <a:cubicBezTo>
                  <a:pt x="8657" y="2892"/>
                  <a:pt x="8702" y="2914"/>
                  <a:pt x="8735" y="2945"/>
                </a:cubicBezTo>
                <a:cubicBezTo>
                  <a:pt x="9014" y="3215"/>
                  <a:pt x="8689" y="2953"/>
                  <a:pt x="8956" y="3159"/>
                </a:cubicBezTo>
                <a:cubicBezTo>
                  <a:pt x="8956" y="3162"/>
                  <a:pt x="9009" y="3488"/>
                  <a:pt x="9066" y="3543"/>
                </a:cubicBezTo>
                <a:cubicBezTo>
                  <a:pt x="9108" y="3583"/>
                  <a:pt x="9177" y="3600"/>
                  <a:pt x="9232" y="3628"/>
                </a:cubicBezTo>
                <a:cubicBezTo>
                  <a:pt x="9306" y="3714"/>
                  <a:pt x="9343" y="3828"/>
                  <a:pt x="9453" y="3885"/>
                </a:cubicBezTo>
                <a:cubicBezTo>
                  <a:pt x="9509" y="3913"/>
                  <a:pt x="9567" y="3938"/>
                  <a:pt x="9619" y="3970"/>
                </a:cubicBezTo>
                <a:cubicBezTo>
                  <a:pt x="9660" y="3995"/>
                  <a:pt x="9686" y="4033"/>
                  <a:pt x="9730" y="4055"/>
                </a:cubicBezTo>
                <a:cubicBezTo>
                  <a:pt x="9798" y="4091"/>
                  <a:pt x="9877" y="4112"/>
                  <a:pt x="9951" y="4141"/>
                </a:cubicBezTo>
                <a:lnTo>
                  <a:pt x="10338" y="4440"/>
                </a:lnTo>
                <a:cubicBezTo>
                  <a:pt x="10375" y="4468"/>
                  <a:pt x="10405" y="4503"/>
                  <a:pt x="10448" y="4525"/>
                </a:cubicBezTo>
                <a:cubicBezTo>
                  <a:pt x="10504" y="4553"/>
                  <a:pt x="10564" y="4576"/>
                  <a:pt x="10614" y="4610"/>
                </a:cubicBezTo>
                <a:cubicBezTo>
                  <a:pt x="10712" y="4677"/>
                  <a:pt x="10782" y="4768"/>
                  <a:pt x="10891" y="4824"/>
                </a:cubicBezTo>
                <a:cubicBezTo>
                  <a:pt x="10946" y="4852"/>
                  <a:pt x="11007" y="4875"/>
                  <a:pt x="11057" y="4909"/>
                </a:cubicBezTo>
                <a:cubicBezTo>
                  <a:pt x="11155" y="4975"/>
                  <a:pt x="11225" y="5067"/>
                  <a:pt x="11333" y="5123"/>
                </a:cubicBezTo>
                <a:cubicBezTo>
                  <a:pt x="11388" y="5151"/>
                  <a:pt x="11447" y="5176"/>
                  <a:pt x="11499" y="5208"/>
                </a:cubicBezTo>
                <a:cubicBezTo>
                  <a:pt x="11893" y="5451"/>
                  <a:pt x="11265" y="5116"/>
                  <a:pt x="11775" y="5379"/>
                </a:cubicBezTo>
                <a:cubicBezTo>
                  <a:pt x="11889" y="5642"/>
                  <a:pt x="11784" y="5374"/>
                  <a:pt x="11886" y="5806"/>
                </a:cubicBezTo>
                <a:cubicBezTo>
                  <a:pt x="11919" y="5948"/>
                  <a:pt x="11994" y="6099"/>
                  <a:pt x="12052" y="6232"/>
                </a:cubicBezTo>
                <a:cubicBezTo>
                  <a:pt x="12070" y="6275"/>
                  <a:pt x="12066" y="6329"/>
                  <a:pt x="12107" y="6360"/>
                </a:cubicBezTo>
                <a:lnTo>
                  <a:pt x="12383" y="6574"/>
                </a:lnTo>
                <a:cubicBezTo>
                  <a:pt x="12491" y="6823"/>
                  <a:pt x="12354" y="6594"/>
                  <a:pt x="12604" y="6787"/>
                </a:cubicBezTo>
                <a:cubicBezTo>
                  <a:pt x="12651" y="6824"/>
                  <a:pt x="12668" y="6879"/>
                  <a:pt x="12715" y="6915"/>
                </a:cubicBezTo>
                <a:cubicBezTo>
                  <a:pt x="12762" y="6952"/>
                  <a:pt x="12829" y="6969"/>
                  <a:pt x="12881" y="7001"/>
                </a:cubicBezTo>
                <a:cubicBezTo>
                  <a:pt x="12922" y="7026"/>
                  <a:pt x="12955" y="7058"/>
                  <a:pt x="12991" y="7086"/>
                </a:cubicBezTo>
                <a:cubicBezTo>
                  <a:pt x="13193" y="7553"/>
                  <a:pt x="12871" y="6846"/>
                  <a:pt x="13157" y="7342"/>
                </a:cubicBezTo>
                <a:cubicBezTo>
                  <a:pt x="13205" y="7425"/>
                  <a:pt x="13231" y="7513"/>
                  <a:pt x="13268" y="7598"/>
                </a:cubicBezTo>
                <a:cubicBezTo>
                  <a:pt x="13286" y="7641"/>
                  <a:pt x="13291" y="7689"/>
                  <a:pt x="13323" y="7726"/>
                </a:cubicBezTo>
                <a:lnTo>
                  <a:pt x="13655" y="8111"/>
                </a:lnTo>
                <a:cubicBezTo>
                  <a:pt x="13692" y="8153"/>
                  <a:pt x="13718" y="8202"/>
                  <a:pt x="13765" y="8239"/>
                </a:cubicBezTo>
                <a:cubicBezTo>
                  <a:pt x="13888" y="8333"/>
                  <a:pt x="13965" y="8376"/>
                  <a:pt x="14042" y="8495"/>
                </a:cubicBezTo>
                <a:cubicBezTo>
                  <a:pt x="14068" y="8535"/>
                  <a:pt x="14062" y="8587"/>
                  <a:pt x="14097" y="8623"/>
                </a:cubicBezTo>
                <a:cubicBezTo>
                  <a:pt x="14175" y="8703"/>
                  <a:pt x="14301" y="8753"/>
                  <a:pt x="14374" y="8836"/>
                </a:cubicBezTo>
                <a:cubicBezTo>
                  <a:pt x="14410" y="8879"/>
                  <a:pt x="14432" y="8932"/>
                  <a:pt x="14484" y="8964"/>
                </a:cubicBezTo>
                <a:cubicBezTo>
                  <a:pt x="14530" y="8993"/>
                  <a:pt x="14595" y="8993"/>
                  <a:pt x="14650" y="9007"/>
                </a:cubicBezTo>
                <a:cubicBezTo>
                  <a:pt x="14687" y="9092"/>
                  <a:pt x="14738" y="9175"/>
                  <a:pt x="14760" y="9263"/>
                </a:cubicBezTo>
                <a:cubicBezTo>
                  <a:pt x="14779" y="9334"/>
                  <a:pt x="14783" y="9409"/>
                  <a:pt x="14816" y="9477"/>
                </a:cubicBezTo>
                <a:cubicBezTo>
                  <a:pt x="14839" y="9525"/>
                  <a:pt x="14899" y="9558"/>
                  <a:pt x="14926" y="9605"/>
                </a:cubicBezTo>
                <a:cubicBezTo>
                  <a:pt x="14974" y="9687"/>
                  <a:pt x="15000" y="9775"/>
                  <a:pt x="15037" y="9861"/>
                </a:cubicBezTo>
                <a:cubicBezTo>
                  <a:pt x="15055" y="9904"/>
                  <a:pt x="15051" y="9957"/>
                  <a:pt x="15092" y="9989"/>
                </a:cubicBezTo>
                <a:lnTo>
                  <a:pt x="15313" y="10160"/>
                </a:lnTo>
                <a:lnTo>
                  <a:pt x="15424" y="10245"/>
                </a:lnTo>
                <a:cubicBezTo>
                  <a:pt x="15461" y="10330"/>
                  <a:pt x="15518" y="10412"/>
                  <a:pt x="15534" y="10501"/>
                </a:cubicBezTo>
                <a:cubicBezTo>
                  <a:pt x="15553" y="10601"/>
                  <a:pt x="15548" y="10705"/>
                  <a:pt x="15590" y="10800"/>
                </a:cubicBezTo>
                <a:cubicBezTo>
                  <a:pt x="15606" y="10838"/>
                  <a:pt x="15668" y="10854"/>
                  <a:pt x="15700" y="10885"/>
                </a:cubicBezTo>
                <a:cubicBezTo>
                  <a:pt x="15828" y="11009"/>
                  <a:pt x="15773" y="11007"/>
                  <a:pt x="15921" y="11099"/>
                </a:cubicBezTo>
                <a:cubicBezTo>
                  <a:pt x="16185" y="11262"/>
                  <a:pt x="15981" y="11122"/>
                  <a:pt x="16253" y="11227"/>
                </a:cubicBezTo>
                <a:cubicBezTo>
                  <a:pt x="16682" y="11392"/>
                  <a:pt x="16168" y="11248"/>
                  <a:pt x="16585" y="11355"/>
                </a:cubicBezTo>
                <a:cubicBezTo>
                  <a:pt x="16622" y="11383"/>
                  <a:pt x="16654" y="11416"/>
                  <a:pt x="16695" y="11440"/>
                </a:cubicBezTo>
                <a:cubicBezTo>
                  <a:pt x="16802" y="11502"/>
                  <a:pt x="17027" y="11611"/>
                  <a:pt x="17027" y="11611"/>
                </a:cubicBezTo>
                <a:cubicBezTo>
                  <a:pt x="17210" y="11823"/>
                  <a:pt x="17091" y="11703"/>
                  <a:pt x="17414" y="11953"/>
                </a:cubicBezTo>
                <a:lnTo>
                  <a:pt x="17525" y="12038"/>
                </a:lnTo>
                <a:lnTo>
                  <a:pt x="17635" y="12123"/>
                </a:lnTo>
                <a:cubicBezTo>
                  <a:pt x="17617" y="12180"/>
                  <a:pt x="17591" y="12236"/>
                  <a:pt x="17580" y="12294"/>
                </a:cubicBezTo>
                <a:cubicBezTo>
                  <a:pt x="17474" y="12825"/>
                  <a:pt x="17593" y="12520"/>
                  <a:pt x="17469" y="12806"/>
                </a:cubicBezTo>
                <a:cubicBezTo>
                  <a:pt x="17506" y="12849"/>
                  <a:pt x="17538" y="12894"/>
                  <a:pt x="17580" y="12934"/>
                </a:cubicBezTo>
                <a:cubicBezTo>
                  <a:pt x="17675" y="13026"/>
                  <a:pt x="17834" y="13107"/>
                  <a:pt x="17967" y="13148"/>
                </a:cubicBezTo>
                <a:cubicBezTo>
                  <a:pt x="18054" y="13175"/>
                  <a:pt x="18151" y="13176"/>
                  <a:pt x="18243" y="13191"/>
                </a:cubicBezTo>
                <a:cubicBezTo>
                  <a:pt x="18299" y="13219"/>
                  <a:pt x="18362" y="13240"/>
                  <a:pt x="18409" y="13276"/>
                </a:cubicBezTo>
                <a:cubicBezTo>
                  <a:pt x="18456" y="13312"/>
                  <a:pt x="18478" y="13364"/>
                  <a:pt x="18520" y="13404"/>
                </a:cubicBezTo>
                <a:cubicBezTo>
                  <a:pt x="18552" y="13435"/>
                  <a:pt x="18593" y="13461"/>
                  <a:pt x="18630" y="13489"/>
                </a:cubicBezTo>
                <a:cubicBezTo>
                  <a:pt x="18593" y="13575"/>
                  <a:pt x="18511" y="13656"/>
                  <a:pt x="18520" y="13745"/>
                </a:cubicBezTo>
                <a:cubicBezTo>
                  <a:pt x="18538" y="13930"/>
                  <a:pt x="18545" y="14116"/>
                  <a:pt x="18575" y="14300"/>
                </a:cubicBezTo>
                <a:cubicBezTo>
                  <a:pt x="18590" y="14392"/>
                  <a:pt x="18698" y="14525"/>
                  <a:pt x="18741" y="14599"/>
                </a:cubicBezTo>
                <a:cubicBezTo>
                  <a:pt x="18781" y="14669"/>
                  <a:pt x="18807" y="14744"/>
                  <a:pt x="18851" y="14813"/>
                </a:cubicBezTo>
                <a:cubicBezTo>
                  <a:pt x="18955" y="14973"/>
                  <a:pt x="19003" y="14937"/>
                  <a:pt x="19128" y="15111"/>
                </a:cubicBezTo>
                <a:cubicBezTo>
                  <a:pt x="19347" y="15417"/>
                  <a:pt x="19130" y="15242"/>
                  <a:pt x="19349" y="15581"/>
                </a:cubicBezTo>
                <a:cubicBezTo>
                  <a:pt x="19386" y="15638"/>
                  <a:pt x="19426" y="15694"/>
                  <a:pt x="19459" y="15752"/>
                </a:cubicBezTo>
                <a:cubicBezTo>
                  <a:pt x="19500" y="15822"/>
                  <a:pt x="19521" y="15899"/>
                  <a:pt x="19570" y="15965"/>
                </a:cubicBezTo>
                <a:cubicBezTo>
                  <a:pt x="19596" y="16000"/>
                  <a:pt x="19648" y="16019"/>
                  <a:pt x="19681" y="16051"/>
                </a:cubicBezTo>
                <a:cubicBezTo>
                  <a:pt x="19722" y="16091"/>
                  <a:pt x="19747" y="16140"/>
                  <a:pt x="19791" y="16179"/>
                </a:cubicBezTo>
                <a:cubicBezTo>
                  <a:pt x="19895" y="16269"/>
                  <a:pt x="20012" y="16349"/>
                  <a:pt x="20123" y="16435"/>
                </a:cubicBezTo>
                <a:lnTo>
                  <a:pt x="20233" y="16520"/>
                </a:lnTo>
                <a:cubicBezTo>
                  <a:pt x="20270" y="16606"/>
                  <a:pt x="20262" y="16713"/>
                  <a:pt x="20344" y="16776"/>
                </a:cubicBezTo>
                <a:cubicBezTo>
                  <a:pt x="20399" y="16819"/>
                  <a:pt x="20460" y="16858"/>
                  <a:pt x="20510" y="16904"/>
                </a:cubicBezTo>
                <a:cubicBezTo>
                  <a:pt x="20552" y="16944"/>
                  <a:pt x="20573" y="16996"/>
                  <a:pt x="20620" y="17032"/>
                </a:cubicBezTo>
                <a:cubicBezTo>
                  <a:pt x="20953" y="17289"/>
                  <a:pt x="20654" y="16836"/>
                  <a:pt x="21118" y="17374"/>
                </a:cubicBezTo>
                <a:cubicBezTo>
                  <a:pt x="21155" y="17417"/>
                  <a:pt x="21182" y="17466"/>
                  <a:pt x="21228" y="17502"/>
                </a:cubicBezTo>
                <a:cubicBezTo>
                  <a:pt x="21275" y="17538"/>
                  <a:pt x="21342" y="17555"/>
                  <a:pt x="21394" y="17587"/>
                </a:cubicBezTo>
                <a:cubicBezTo>
                  <a:pt x="21435" y="17612"/>
                  <a:pt x="21468" y="17644"/>
                  <a:pt x="21505" y="17673"/>
                </a:cubicBezTo>
                <a:cubicBezTo>
                  <a:pt x="21523" y="17715"/>
                  <a:pt x="21560" y="17756"/>
                  <a:pt x="21560" y="17801"/>
                </a:cubicBezTo>
                <a:cubicBezTo>
                  <a:pt x="21560" y="18041"/>
                  <a:pt x="21562" y="18550"/>
                  <a:pt x="21450" y="18868"/>
                </a:cubicBezTo>
                <a:cubicBezTo>
                  <a:pt x="21419" y="18955"/>
                  <a:pt x="21376" y="19039"/>
                  <a:pt x="21339" y="19124"/>
                </a:cubicBezTo>
                <a:lnTo>
                  <a:pt x="21228" y="19380"/>
                </a:lnTo>
                <a:cubicBezTo>
                  <a:pt x="21210" y="19423"/>
                  <a:pt x="21214" y="19476"/>
                  <a:pt x="21173" y="19508"/>
                </a:cubicBezTo>
                <a:lnTo>
                  <a:pt x="20897" y="19722"/>
                </a:lnTo>
                <a:cubicBezTo>
                  <a:pt x="20878" y="19764"/>
                  <a:pt x="20871" y="19811"/>
                  <a:pt x="20842" y="19850"/>
                </a:cubicBezTo>
                <a:cubicBezTo>
                  <a:pt x="20815" y="19884"/>
                  <a:pt x="20754" y="19899"/>
                  <a:pt x="20731" y="19935"/>
                </a:cubicBezTo>
                <a:cubicBezTo>
                  <a:pt x="20697" y="19988"/>
                  <a:pt x="20706" y="20052"/>
                  <a:pt x="20676" y="20106"/>
                </a:cubicBezTo>
                <a:cubicBezTo>
                  <a:pt x="20649" y="20153"/>
                  <a:pt x="20602" y="20191"/>
                  <a:pt x="20565" y="20234"/>
                </a:cubicBezTo>
                <a:cubicBezTo>
                  <a:pt x="20584" y="20362"/>
                  <a:pt x="20588" y="20492"/>
                  <a:pt x="20620" y="20618"/>
                </a:cubicBezTo>
                <a:cubicBezTo>
                  <a:pt x="20643" y="20706"/>
                  <a:pt x="20694" y="20789"/>
                  <a:pt x="20731" y="20874"/>
                </a:cubicBezTo>
                <a:lnTo>
                  <a:pt x="20786" y="21002"/>
                </a:lnTo>
                <a:cubicBezTo>
                  <a:pt x="20749" y="21031"/>
                  <a:pt x="20708" y="21056"/>
                  <a:pt x="20676" y="21088"/>
                </a:cubicBezTo>
                <a:cubicBezTo>
                  <a:pt x="20634" y="21128"/>
                  <a:pt x="20616" y="21183"/>
                  <a:pt x="20565" y="21216"/>
                </a:cubicBezTo>
                <a:cubicBezTo>
                  <a:pt x="20502" y="21257"/>
                  <a:pt x="20416" y="21270"/>
                  <a:pt x="20344" y="21301"/>
                </a:cubicBezTo>
                <a:cubicBezTo>
                  <a:pt x="20286" y="21327"/>
                  <a:pt x="20238" y="21364"/>
                  <a:pt x="20178" y="21387"/>
                </a:cubicBezTo>
                <a:cubicBezTo>
                  <a:pt x="20085" y="21422"/>
                  <a:pt x="19880" y="21451"/>
                  <a:pt x="19791" y="21472"/>
                </a:cubicBezTo>
                <a:cubicBezTo>
                  <a:pt x="19680" y="21498"/>
                  <a:pt x="19576" y="21550"/>
                  <a:pt x="19459" y="21557"/>
                </a:cubicBezTo>
                <a:lnTo>
                  <a:pt x="18796" y="21600"/>
                </a:lnTo>
                <a:cubicBezTo>
                  <a:pt x="18649" y="21586"/>
                  <a:pt x="18499" y="21581"/>
                  <a:pt x="18354" y="21557"/>
                </a:cubicBezTo>
                <a:cubicBezTo>
                  <a:pt x="17967" y="21493"/>
                  <a:pt x="18132" y="21483"/>
                  <a:pt x="17856" y="21429"/>
                </a:cubicBezTo>
                <a:cubicBezTo>
                  <a:pt x="17783" y="21415"/>
                  <a:pt x="17711" y="21393"/>
                  <a:pt x="17635" y="21387"/>
                </a:cubicBezTo>
                <a:cubicBezTo>
                  <a:pt x="17360" y="21364"/>
                  <a:pt x="17082" y="21358"/>
                  <a:pt x="16806" y="21344"/>
                </a:cubicBezTo>
                <a:cubicBezTo>
                  <a:pt x="16695" y="21315"/>
                  <a:pt x="16571" y="21308"/>
                  <a:pt x="16474" y="21258"/>
                </a:cubicBezTo>
                <a:cubicBezTo>
                  <a:pt x="16419" y="21230"/>
                  <a:pt x="16368" y="21196"/>
                  <a:pt x="16308" y="21173"/>
                </a:cubicBezTo>
                <a:cubicBezTo>
                  <a:pt x="16182" y="21124"/>
                  <a:pt x="15992" y="21112"/>
                  <a:pt x="15866" y="21088"/>
                </a:cubicBezTo>
                <a:cubicBezTo>
                  <a:pt x="15810" y="21077"/>
                  <a:pt x="15756" y="21059"/>
                  <a:pt x="15700" y="21045"/>
                </a:cubicBezTo>
                <a:cubicBezTo>
                  <a:pt x="15627" y="20988"/>
                  <a:pt x="15537" y="20941"/>
                  <a:pt x="15479" y="20874"/>
                </a:cubicBezTo>
                <a:cubicBezTo>
                  <a:pt x="15405" y="20789"/>
                  <a:pt x="15352" y="20691"/>
                  <a:pt x="15258" y="20618"/>
                </a:cubicBezTo>
                <a:cubicBezTo>
                  <a:pt x="15203" y="20575"/>
                  <a:pt x="15142" y="20536"/>
                  <a:pt x="15092" y="20490"/>
                </a:cubicBezTo>
                <a:cubicBezTo>
                  <a:pt x="15050" y="20451"/>
                  <a:pt x="15023" y="20402"/>
                  <a:pt x="14982" y="20362"/>
                </a:cubicBezTo>
                <a:cubicBezTo>
                  <a:pt x="14892" y="20275"/>
                  <a:pt x="14828" y="20255"/>
                  <a:pt x="14705" y="20191"/>
                </a:cubicBezTo>
                <a:cubicBezTo>
                  <a:pt x="14638" y="20200"/>
                  <a:pt x="14312" y="20228"/>
                  <a:pt x="14208" y="20277"/>
                </a:cubicBezTo>
                <a:cubicBezTo>
                  <a:pt x="14163" y="20297"/>
                  <a:pt x="14138" y="20337"/>
                  <a:pt x="14097" y="20362"/>
                </a:cubicBezTo>
                <a:cubicBezTo>
                  <a:pt x="14045" y="20394"/>
                  <a:pt x="13987" y="20419"/>
                  <a:pt x="13931" y="20447"/>
                </a:cubicBezTo>
                <a:cubicBezTo>
                  <a:pt x="13849" y="20543"/>
                  <a:pt x="13823" y="20591"/>
                  <a:pt x="13710" y="20661"/>
                </a:cubicBezTo>
                <a:cubicBezTo>
                  <a:pt x="13658" y="20693"/>
                  <a:pt x="13595" y="20713"/>
                  <a:pt x="13544" y="20746"/>
                </a:cubicBezTo>
                <a:cubicBezTo>
                  <a:pt x="13544" y="20746"/>
                  <a:pt x="13268" y="20960"/>
                  <a:pt x="13213" y="21002"/>
                </a:cubicBezTo>
                <a:cubicBezTo>
                  <a:pt x="13176" y="21031"/>
                  <a:pt x="13145" y="21065"/>
                  <a:pt x="13102" y="21088"/>
                </a:cubicBezTo>
                <a:cubicBezTo>
                  <a:pt x="12991" y="21145"/>
                  <a:pt x="12896" y="21226"/>
                  <a:pt x="12770" y="21258"/>
                </a:cubicBezTo>
                <a:cubicBezTo>
                  <a:pt x="12367" y="21362"/>
                  <a:pt x="12552" y="21322"/>
                  <a:pt x="12217" y="21387"/>
                </a:cubicBezTo>
                <a:cubicBezTo>
                  <a:pt x="12181" y="21415"/>
                  <a:pt x="12152" y="21451"/>
                  <a:pt x="12107" y="21472"/>
                </a:cubicBezTo>
                <a:cubicBezTo>
                  <a:pt x="11944" y="21548"/>
                  <a:pt x="11900" y="21507"/>
                  <a:pt x="11720" y="21472"/>
                </a:cubicBezTo>
                <a:cubicBezTo>
                  <a:pt x="11340" y="21276"/>
                  <a:pt x="11514" y="21334"/>
                  <a:pt x="11222" y="21258"/>
                </a:cubicBezTo>
                <a:cubicBezTo>
                  <a:pt x="10884" y="20997"/>
                  <a:pt x="11426" y="21398"/>
                  <a:pt x="10891" y="21088"/>
                </a:cubicBezTo>
                <a:cubicBezTo>
                  <a:pt x="10807" y="21039"/>
                  <a:pt x="10727" y="20984"/>
                  <a:pt x="10670" y="20917"/>
                </a:cubicBezTo>
                <a:cubicBezTo>
                  <a:pt x="10633" y="20874"/>
                  <a:pt x="10615" y="20816"/>
                  <a:pt x="10559" y="20789"/>
                </a:cubicBezTo>
                <a:cubicBezTo>
                  <a:pt x="10460" y="20741"/>
                  <a:pt x="10338" y="20732"/>
                  <a:pt x="10227" y="20704"/>
                </a:cubicBezTo>
                <a:lnTo>
                  <a:pt x="9896" y="20618"/>
                </a:lnTo>
                <a:cubicBezTo>
                  <a:pt x="9804" y="20647"/>
                  <a:pt x="9704" y="20664"/>
                  <a:pt x="9619" y="20704"/>
                </a:cubicBezTo>
                <a:cubicBezTo>
                  <a:pt x="9518" y="20750"/>
                  <a:pt x="9437" y="20820"/>
                  <a:pt x="9343" y="20874"/>
                </a:cubicBezTo>
                <a:cubicBezTo>
                  <a:pt x="9290" y="20905"/>
                  <a:pt x="9229" y="20928"/>
                  <a:pt x="9177" y="20960"/>
                </a:cubicBezTo>
                <a:cubicBezTo>
                  <a:pt x="9136" y="20985"/>
                  <a:pt x="9111" y="21024"/>
                  <a:pt x="9066" y="21045"/>
                </a:cubicBezTo>
                <a:cubicBezTo>
                  <a:pt x="9016" y="21068"/>
                  <a:pt x="8957" y="21075"/>
                  <a:pt x="8901" y="21088"/>
                </a:cubicBezTo>
                <a:cubicBezTo>
                  <a:pt x="8828" y="21104"/>
                  <a:pt x="8752" y="21114"/>
                  <a:pt x="8679" y="21130"/>
                </a:cubicBezTo>
                <a:cubicBezTo>
                  <a:pt x="8623" y="21143"/>
                  <a:pt x="8570" y="21161"/>
                  <a:pt x="8514" y="21173"/>
                </a:cubicBezTo>
                <a:cubicBezTo>
                  <a:pt x="8441" y="21189"/>
                  <a:pt x="8363" y="21193"/>
                  <a:pt x="8292" y="21216"/>
                </a:cubicBezTo>
                <a:cubicBezTo>
                  <a:pt x="7304" y="21534"/>
                  <a:pt x="8181" y="21301"/>
                  <a:pt x="7684" y="21429"/>
                </a:cubicBezTo>
                <a:cubicBezTo>
                  <a:pt x="6850" y="21300"/>
                  <a:pt x="7890" y="21465"/>
                  <a:pt x="7187" y="21344"/>
                </a:cubicBezTo>
                <a:cubicBezTo>
                  <a:pt x="6880" y="21291"/>
                  <a:pt x="6909" y="21305"/>
                  <a:pt x="6579" y="21258"/>
                </a:cubicBezTo>
                <a:cubicBezTo>
                  <a:pt x="6486" y="21246"/>
                  <a:pt x="6394" y="21230"/>
                  <a:pt x="6302" y="21216"/>
                </a:cubicBezTo>
                <a:cubicBezTo>
                  <a:pt x="6229" y="21187"/>
                  <a:pt x="6160" y="21149"/>
                  <a:pt x="6081" y="21130"/>
                </a:cubicBezTo>
                <a:cubicBezTo>
                  <a:pt x="5869" y="21081"/>
                  <a:pt x="5764" y="21115"/>
                  <a:pt x="5584" y="21045"/>
                </a:cubicBezTo>
                <a:cubicBezTo>
                  <a:pt x="5155" y="20880"/>
                  <a:pt x="5669" y="21024"/>
                  <a:pt x="5252" y="20917"/>
                </a:cubicBezTo>
                <a:cubicBezTo>
                  <a:pt x="5101" y="20800"/>
                  <a:pt x="4879" y="20652"/>
                  <a:pt x="4810" y="20490"/>
                </a:cubicBezTo>
                <a:cubicBezTo>
                  <a:pt x="4738" y="20324"/>
                  <a:pt x="4796" y="20394"/>
                  <a:pt x="4644" y="20277"/>
                </a:cubicBezTo>
                <a:cubicBezTo>
                  <a:pt x="4381" y="19668"/>
                  <a:pt x="4645" y="20301"/>
                  <a:pt x="4478" y="19850"/>
                </a:cubicBezTo>
                <a:cubicBezTo>
                  <a:pt x="4462" y="19807"/>
                  <a:pt x="4437" y="19765"/>
                  <a:pt x="4423" y="19722"/>
                </a:cubicBezTo>
                <a:cubicBezTo>
                  <a:pt x="4289" y="19310"/>
                  <a:pt x="4439" y="19673"/>
                  <a:pt x="4312" y="19380"/>
                </a:cubicBezTo>
                <a:cubicBezTo>
                  <a:pt x="4331" y="19039"/>
                  <a:pt x="4317" y="18695"/>
                  <a:pt x="4367" y="18356"/>
                </a:cubicBezTo>
                <a:cubicBezTo>
                  <a:pt x="4373" y="18316"/>
                  <a:pt x="4457" y="18307"/>
                  <a:pt x="4478" y="18270"/>
                </a:cubicBezTo>
                <a:cubicBezTo>
                  <a:pt x="4515" y="18204"/>
                  <a:pt x="4509" y="18127"/>
                  <a:pt x="4533" y="18057"/>
                </a:cubicBezTo>
                <a:cubicBezTo>
                  <a:pt x="4533" y="18057"/>
                  <a:pt x="4671" y="17737"/>
                  <a:pt x="4699" y="17673"/>
                </a:cubicBezTo>
                <a:lnTo>
                  <a:pt x="4754" y="17545"/>
                </a:lnTo>
                <a:cubicBezTo>
                  <a:pt x="4736" y="17417"/>
                  <a:pt x="4727" y="17288"/>
                  <a:pt x="4699" y="17160"/>
                </a:cubicBezTo>
                <a:cubicBezTo>
                  <a:pt x="4690" y="17116"/>
                  <a:pt x="4679" y="17068"/>
                  <a:pt x="4644" y="17032"/>
                </a:cubicBezTo>
                <a:cubicBezTo>
                  <a:pt x="4566" y="16952"/>
                  <a:pt x="4367" y="16819"/>
                  <a:pt x="4367" y="16819"/>
                </a:cubicBezTo>
                <a:cubicBezTo>
                  <a:pt x="4349" y="16776"/>
                  <a:pt x="4342" y="16729"/>
                  <a:pt x="4312" y="16691"/>
                </a:cubicBezTo>
                <a:cubicBezTo>
                  <a:pt x="4285" y="16656"/>
                  <a:pt x="4225" y="16642"/>
                  <a:pt x="4202" y="16606"/>
                </a:cubicBezTo>
                <a:cubicBezTo>
                  <a:pt x="4168" y="16553"/>
                  <a:pt x="4167" y="16491"/>
                  <a:pt x="4146" y="16435"/>
                </a:cubicBezTo>
                <a:cubicBezTo>
                  <a:pt x="4130" y="16392"/>
                  <a:pt x="4114" y="16348"/>
                  <a:pt x="4091" y="16307"/>
                </a:cubicBezTo>
                <a:cubicBezTo>
                  <a:pt x="4059" y="16248"/>
                  <a:pt x="4013" y="16194"/>
                  <a:pt x="3980" y="16136"/>
                </a:cubicBezTo>
                <a:cubicBezTo>
                  <a:pt x="3957" y="16095"/>
                  <a:pt x="3948" y="16049"/>
                  <a:pt x="3925" y="16008"/>
                </a:cubicBezTo>
                <a:cubicBezTo>
                  <a:pt x="3846" y="15865"/>
                  <a:pt x="3754" y="15759"/>
                  <a:pt x="3649" y="15624"/>
                </a:cubicBezTo>
                <a:cubicBezTo>
                  <a:pt x="3628" y="15543"/>
                  <a:pt x="3595" y="15370"/>
                  <a:pt x="3538" y="15282"/>
                </a:cubicBezTo>
                <a:cubicBezTo>
                  <a:pt x="3508" y="15236"/>
                  <a:pt x="3464" y="15197"/>
                  <a:pt x="3428" y="15154"/>
                </a:cubicBezTo>
                <a:cubicBezTo>
                  <a:pt x="3296" y="14849"/>
                  <a:pt x="3382" y="14973"/>
                  <a:pt x="3206" y="14770"/>
                </a:cubicBezTo>
                <a:cubicBezTo>
                  <a:pt x="3188" y="14713"/>
                  <a:pt x="3193" y="14648"/>
                  <a:pt x="3151" y="14599"/>
                </a:cubicBezTo>
                <a:cubicBezTo>
                  <a:pt x="3079" y="14515"/>
                  <a:pt x="2967" y="14457"/>
                  <a:pt x="2875" y="14386"/>
                </a:cubicBezTo>
                <a:cubicBezTo>
                  <a:pt x="2838" y="14357"/>
                  <a:pt x="2793" y="14334"/>
                  <a:pt x="2764" y="14300"/>
                </a:cubicBezTo>
                <a:cubicBezTo>
                  <a:pt x="2567" y="14072"/>
                  <a:pt x="2701" y="14209"/>
                  <a:pt x="2322" y="13916"/>
                </a:cubicBezTo>
                <a:cubicBezTo>
                  <a:pt x="2248" y="13859"/>
                  <a:pt x="2163" y="13810"/>
                  <a:pt x="2101" y="13745"/>
                </a:cubicBezTo>
                <a:cubicBezTo>
                  <a:pt x="2046" y="13689"/>
                  <a:pt x="1989" y="13633"/>
                  <a:pt x="1935" y="13575"/>
                </a:cubicBezTo>
                <a:cubicBezTo>
                  <a:pt x="1896" y="13533"/>
                  <a:pt x="1868" y="13486"/>
                  <a:pt x="1824" y="13447"/>
                </a:cubicBezTo>
                <a:cubicBezTo>
                  <a:pt x="1757" y="13386"/>
                  <a:pt x="1603" y="13276"/>
                  <a:pt x="1603" y="13276"/>
                </a:cubicBezTo>
                <a:cubicBezTo>
                  <a:pt x="1423" y="12857"/>
                  <a:pt x="1716" y="13449"/>
                  <a:pt x="1382" y="13062"/>
                </a:cubicBezTo>
                <a:cubicBezTo>
                  <a:pt x="1340" y="13014"/>
                  <a:pt x="1351" y="12947"/>
                  <a:pt x="1327" y="12892"/>
                </a:cubicBezTo>
                <a:cubicBezTo>
                  <a:pt x="1237" y="12683"/>
                  <a:pt x="1241" y="12707"/>
                  <a:pt x="1106" y="12550"/>
                </a:cubicBezTo>
                <a:cubicBezTo>
                  <a:pt x="1087" y="12493"/>
                  <a:pt x="1084" y="12432"/>
                  <a:pt x="1050" y="12379"/>
                </a:cubicBezTo>
                <a:cubicBezTo>
                  <a:pt x="991" y="12288"/>
                  <a:pt x="829" y="12123"/>
                  <a:pt x="829" y="12123"/>
                </a:cubicBezTo>
                <a:cubicBezTo>
                  <a:pt x="698" y="11617"/>
                  <a:pt x="871" y="12142"/>
                  <a:pt x="664" y="11782"/>
                </a:cubicBezTo>
                <a:cubicBezTo>
                  <a:pt x="616" y="11700"/>
                  <a:pt x="553" y="11526"/>
                  <a:pt x="553" y="11526"/>
                </a:cubicBezTo>
                <a:cubicBezTo>
                  <a:pt x="571" y="11341"/>
                  <a:pt x="578" y="11155"/>
                  <a:pt x="608" y="10971"/>
                </a:cubicBezTo>
                <a:cubicBezTo>
                  <a:pt x="615" y="10926"/>
                  <a:pt x="648" y="10886"/>
                  <a:pt x="664" y="10843"/>
                </a:cubicBezTo>
                <a:cubicBezTo>
                  <a:pt x="684" y="10786"/>
                  <a:pt x="700" y="10729"/>
                  <a:pt x="719" y="10672"/>
                </a:cubicBezTo>
                <a:cubicBezTo>
                  <a:pt x="700" y="10032"/>
                  <a:pt x="696" y="9391"/>
                  <a:pt x="664" y="8751"/>
                </a:cubicBezTo>
                <a:cubicBezTo>
                  <a:pt x="654" y="8556"/>
                  <a:pt x="577" y="8422"/>
                  <a:pt x="498" y="8239"/>
                </a:cubicBezTo>
                <a:cubicBezTo>
                  <a:pt x="426" y="8072"/>
                  <a:pt x="484" y="8142"/>
                  <a:pt x="332" y="8025"/>
                </a:cubicBezTo>
                <a:cubicBezTo>
                  <a:pt x="209" y="7645"/>
                  <a:pt x="329" y="7767"/>
                  <a:pt x="111" y="7598"/>
                </a:cubicBezTo>
                <a:cubicBezTo>
                  <a:pt x="74" y="7513"/>
                  <a:pt x="-7" y="7432"/>
                  <a:pt x="0" y="7342"/>
                </a:cubicBezTo>
                <a:cubicBezTo>
                  <a:pt x="63" y="6570"/>
                  <a:pt x="-38" y="6876"/>
                  <a:pt x="166" y="6403"/>
                </a:cubicBezTo>
                <a:cubicBezTo>
                  <a:pt x="184" y="6360"/>
                  <a:pt x="180" y="6307"/>
                  <a:pt x="221" y="6275"/>
                </a:cubicBezTo>
                <a:lnTo>
                  <a:pt x="387" y="6147"/>
                </a:lnTo>
                <a:cubicBezTo>
                  <a:pt x="406" y="6104"/>
                  <a:pt x="412" y="6058"/>
                  <a:pt x="442" y="6019"/>
                </a:cubicBezTo>
                <a:cubicBezTo>
                  <a:pt x="469" y="5984"/>
                  <a:pt x="520" y="5965"/>
                  <a:pt x="553" y="5934"/>
                </a:cubicBezTo>
                <a:cubicBezTo>
                  <a:pt x="594" y="5894"/>
                  <a:pt x="627" y="5848"/>
                  <a:pt x="664" y="5806"/>
                </a:cubicBezTo>
                <a:cubicBezTo>
                  <a:pt x="793" y="5505"/>
                  <a:pt x="624" y="5876"/>
                  <a:pt x="829" y="5507"/>
                </a:cubicBezTo>
                <a:cubicBezTo>
                  <a:pt x="852" y="5465"/>
                  <a:pt x="862" y="5420"/>
                  <a:pt x="885" y="5379"/>
                </a:cubicBezTo>
                <a:cubicBezTo>
                  <a:pt x="917" y="5320"/>
                  <a:pt x="958" y="5265"/>
                  <a:pt x="995" y="5208"/>
                </a:cubicBezTo>
                <a:cubicBezTo>
                  <a:pt x="985" y="4913"/>
                  <a:pt x="1051" y="3864"/>
                  <a:pt x="885" y="3287"/>
                </a:cubicBezTo>
                <a:cubicBezTo>
                  <a:pt x="872" y="3243"/>
                  <a:pt x="848" y="3202"/>
                  <a:pt x="829" y="3159"/>
                </a:cubicBezTo>
                <a:cubicBezTo>
                  <a:pt x="731" y="2250"/>
                  <a:pt x="719" y="1452"/>
                  <a:pt x="719" y="85"/>
                </a:cubicBezTo>
              </a:path>
            </a:pathLst>
          </a:custGeom>
          <a:ln w="28575" cap="sq">
            <a:solidFill>
              <a:schemeClr val="accent2"/>
            </a:solidFill>
            <a:prstDash val="sysDash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linfociti monociti macrofagi"/>
          <p:cNvSpPr txBox="1"/>
          <p:nvPr/>
        </p:nvSpPr>
        <p:spPr>
          <a:xfrm>
            <a:off x="2627312" y="1773237"/>
            <a:ext cx="1468438" cy="1085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80808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300"/>
              </a:spcBef>
              <a:defRPr sz="22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linfociti monociti macrofagi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logosi cronica granulomatosa"/>
          <p:cNvSpPr txBox="1">
            <a:spLocks noGrp="1"/>
          </p:cNvSpPr>
          <p:nvPr>
            <p:ph type="title" idx="4294967295"/>
          </p:nvPr>
        </p:nvSpPr>
        <p:spPr>
          <a:xfrm>
            <a:off x="457200" y="58737"/>
            <a:ext cx="8229600" cy="7778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Flogosi cronica granulomatosa</a:t>
            </a:r>
          </a:p>
        </p:txBody>
      </p:sp>
      <p:sp>
        <p:nvSpPr>
          <p:cNvPr id="81" name="Granuloma: infiltrato cellulare organizzato  costituito da macrofagi in vari stadi di differenziazione (cellule epitelioidi, cellule giganti) cui possono associarsi altri tipi di cellule (linfociti, plasmacellule, eosinofili, fibroblasti)…"/>
          <p:cNvSpPr txBox="1">
            <a:spLocks noGrp="1"/>
          </p:cNvSpPr>
          <p:nvPr>
            <p:ph type="body" idx="4294967295"/>
          </p:nvPr>
        </p:nvSpPr>
        <p:spPr>
          <a:xfrm>
            <a:off x="179387" y="1125537"/>
            <a:ext cx="8785226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har char="•"/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Granuloma</a:t>
            </a:r>
            <a:r>
              <a:rPr b="0"/>
              <a:t>: </a:t>
            </a:r>
            <a:r>
              <a:rPr b="0">
                <a:solidFill>
                  <a:srgbClr val="FFFFFF"/>
                </a:solidFill>
              </a:rPr>
              <a:t>infiltrato cellulare </a:t>
            </a:r>
            <a:r>
              <a:rPr b="0" u="sng">
                <a:solidFill>
                  <a:srgbClr val="FFFFFF"/>
                </a:solidFill>
              </a:rPr>
              <a:t>organizzato</a:t>
            </a:r>
            <a:r>
              <a:rPr b="0">
                <a:solidFill>
                  <a:srgbClr val="FFFFFF"/>
                </a:solidFill>
              </a:rPr>
              <a:t>  costituito da </a:t>
            </a:r>
            <a:r>
              <a:rPr b="0"/>
              <a:t>macrofagi</a:t>
            </a:r>
            <a:r>
              <a:rPr b="0">
                <a:solidFill>
                  <a:srgbClr val="FFFFFF"/>
                </a:solidFill>
              </a:rPr>
              <a:t> in vari stadi di differenziazione (</a:t>
            </a:r>
            <a:r>
              <a:rPr b="0"/>
              <a:t>cellule epitelioidi, cellule giganti</a:t>
            </a:r>
            <a:r>
              <a:rPr b="0">
                <a:solidFill>
                  <a:srgbClr val="FFFFFF"/>
                </a:solidFill>
              </a:rPr>
              <a:t>) cui possono associarsi altri tipi di cellule (</a:t>
            </a:r>
            <a:r>
              <a:rPr b="0"/>
              <a:t>linfociti, plasmacellule, eosinofili, fibroblasti</a:t>
            </a:r>
            <a:r>
              <a:rPr b="0">
                <a:solidFill>
                  <a:srgbClr val="FFFFFF"/>
                </a:solidFill>
              </a:rPr>
              <a:t>) </a:t>
            </a:r>
          </a:p>
          <a:p>
            <a:pPr algn="just"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endParaRPr b="0">
              <a:solidFill>
                <a:srgbClr val="FFFFFF"/>
              </a:solidFill>
            </a:endParaRPr>
          </a:p>
          <a:p>
            <a:pPr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Reazione nei confronti di alcuni specifici tipi di microrganismi </a:t>
            </a:r>
            <a:r>
              <a:rPr u="sng"/>
              <a:t>patogeni</a:t>
            </a:r>
            <a:r>
              <a:t> difficili da eliminare o </a:t>
            </a:r>
            <a:r>
              <a:rPr u="sng"/>
              <a:t>materiali particolati</a:t>
            </a:r>
            <a:r>
              <a:t> scarsamente degradabili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. Granuloma immune…"/>
          <p:cNvSpPr txBox="1">
            <a:spLocks noGrp="1"/>
          </p:cNvSpPr>
          <p:nvPr>
            <p:ph type="body" sz="half" idx="4294967295"/>
          </p:nvPr>
        </p:nvSpPr>
        <p:spPr>
          <a:xfrm>
            <a:off x="250825" y="836612"/>
            <a:ext cx="8640763" cy="251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spcBef>
                <a:spcPts val="800"/>
              </a:spcBef>
              <a:buSzTx/>
              <a:buNone/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1. Granuloma immune</a:t>
            </a:r>
          </a:p>
          <a:p>
            <a:pPr marL="0" indent="0" algn="just">
              <a:spcBef>
                <a:spcPts val="600"/>
              </a:spcBef>
              <a:buClr>
                <a:srgbClr val="FFFF00"/>
              </a:buClr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Microorganismi</a:t>
            </a:r>
            <a:r>
              <a:rPr dirty="0"/>
              <a:t> con </a:t>
            </a:r>
            <a:r>
              <a:rPr lang="it-IT" dirty="0"/>
              <a:t>parete cellulare </a:t>
            </a:r>
            <a:r>
              <a:rPr dirty="0" err="1"/>
              <a:t>difficilmente</a:t>
            </a:r>
            <a:r>
              <a:rPr dirty="0"/>
              <a:t> </a:t>
            </a:r>
            <a:r>
              <a:rPr dirty="0" err="1"/>
              <a:t>degradabile</a:t>
            </a:r>
            <a:r>
              <a:rPr dirty="0"/>
              <a:t> </a:t>
            </a:r>
            <a:r>
              <a:rPr dirty="0" err="1"/>
              <a:t>inducono</a:t>
            </a:r>
            <a:r>
              <a:rPr dirty="0"/>
              <a:t> </a:t>
            </a:r>
            <a:r>
              <a:rPr dirty="0" err="1"/>
              <a:t>un’intensa</a:t>
            </a:r>
            <a:r>
              <a:rPr dirty="0"/>
              <a:t> </a:t>
            </a:r>
            <a:r>
              <a:rPr dirty="0" err="1"/>
              <a:t>risposta</a:t>
            </a:r>
            <a:r>
              <a:rPr dirty="0"/>
              <a:t> </a:t>
            </a:r>
            <a:r>
              <a:rPr dirty="0" err="1"/>
              <a:t>immunitaria</a:t>
            </a:r>
            <a:r>
              <a:rPr dirty="0"/>
              <a:t> </a:t>
            </a:r>
            <a:r>
              <a:rPr dirty="0" err="1"/>
              <a:t>specifica</a:t>
            </a:r>
            <a:r>
              <a:rPr dirty="0"/>
              <a:t> con </a:t>
            </a:r>
            <a:r>
              <a:rPr dirty="0" err="1"/>
              <a:t>partecipazione</a:t>
            </a:r>
            <a:r>
              <a:rPr dirty="0"/>
              <a:t> di </a:t>
            </a:r>
            <a:r>
              <a:rPr dirty="0" err="1">
                <a:solidFill>
                  <a:srgbClr val="FFFF00"/>
                </a:solidFill>
              </a:rPr>
              <a:t>linfociti</a:t>
            </a:r>
            <a:r>
              <a:rPr dirty="0"/>
              <a:t>, </a:t>
            </a:r>
            <a:r>
              <a:rPr dirty="0" err="1">
                <a:solidFill>
                  <a:srgbClr val="FFFF00"/>
                </a:solidFill>
              </a:rPr>
              <a:t>macrofagi</a:t>
            </a:r>
            <a:r>
              <a:rPr dirty="0"/>
              <a:t> e </a:t>
            </a:r>
            <a:r>
              <a:rPr dirty="0" err="1">
                <a:solidFill>
                  <a:srgbClr val="FFFF00"/>
                </a:solidFill>
              </a:rPr>
              <a:t>plamacellule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84" name="2.  Granulomi da corpo estraneo…"/>
          <p:cNvSpPr txBox="1"/>
          <p:nvPr/>
        </p:nvSpPr>
        <p:spPr>
          <a:xfrm>
            <a:off x="296545" y="3573462"/>
            <a:ext cx="8622348" cy="271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80000"/>
              </a:lnSpc>
              <a:spcBef>
                <a:spcPts val="800"/>
              </a:spcBef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 Granulomi da corpo estraneo</a:t>
            </a:r>
            <a:endParaRPr>
              <a:solidFill>
                <a:srgbClr val="FFFFFF"/>
              </a:solidFill>
            </a:endParaRPr>
          </a:p>
          <a:p>
            <a:pPr algn="just">
              <a:spcBef>
                <a:spcPts val="600"/>
              </a:spcBef>
              <a:buClr>
                <a:srgbClr val="FFFF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Materiali che non possono essere fagocitati da un singolo macrofago</a:t>
            </a:r>
          </a:p>
          <a:p>
            <a:pPr algn="just">
              <a:spcBef>
                <a:spcPts val="600"/>
              </a:spcBef>
              <a:buClr>
                <a:srgbClr val="FFFF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u="sng"/>
              <a:t>Non attivano</a:t>
            </a:r>
            <a:r>
              <a:t> una risposta immunitaria specifica (assenza di linfociti). Accumulo di macrofagi che circondano il corpo estraneo nel tentativo di eliminarlo</a:t>
            </a:r>
          </a:p>
        </p:txBody>
      </p:sp>
      <p:sp>
        <p:nvSpPr>
          <p:cNvPr id="85" name="Tipi di granulomi"/>
          <p:cNvSpPr txBox="1"/>
          <p:nvPr/>
        </p:nvSpPr>
        <p:spPr>
          <a:xfrm>
            <a:off x="2330132" y="-26988"/>
            <a:ext cx="4182999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Tipi di granulomi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sempi di patologie infiammatorie croniche granulomatose"/>
          <p:cNvSpPr txBox="1">
            <a:spLocks noGrp="1"/>
          </p:cNvSpPr>
          <p:nvPr>
            <p:ph type="title" idx="4294967295"/>
          </p:nvPr>
        </p:nvSpPr>
        <p:spPr>
          <a:xfrm>
            <a:off x="-107950" y="44450"/>
            <a:ext cx="9432925" cy="10810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536">
              <a:defRPr sz="347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Esempi di patologie infiammatorie</a:t>
            </a:r>
            <a:br/>
            <a:r>
              <a:t>croniche granulomatose</a:t>
            </a:r>
          </a:p>
        </p:txBody>
      </p:sp>
      <p:sp>
        <p:nvSpPr>
          <p:cNvPr id="88" name="BATTERI…"/>
          <p:cNvSpPr txBox="1"/>
          <p:nvPr/>
        </p:nvSpPr>
        <p:spPr>
          <a:xfrm>
            <a:off x="684212" y="1601575"/>
            <a:ext cx="2735263" cy="2081638"/>
          </a:xfrm>
          <a:prstGeom prst="rect">
            <a:avLst/>
          </a:prstGeom>
          <a:solidFill>
            <a:srgbClr val="CCC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ct val="70000"/>
              </a:lnSpc>
              <a:spcBef>
                <a:spcPts val="1600"/>
              </a:spcBef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t>BATTERI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Tubercolosi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Lebbra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Sifilide</a:t>
            </a:r>
          </a:p>
        </p:txBody>
      </p:sp>
      <p:sp>
        <p:nvSpPr>
          <p:cNvPr id="89" name="PARASSITI…"/>
          <p:cNvSpPr txBox="1"/>
          <p:nvPr/>
        </p:nvSpPr>
        <p:spPr>
          <a:xfrm>
            <a:off x="682625" y="3961234"/>
            <a:ext cx="2736850" cy="1580307"/>
          </a:xfrm>
          <a:prstGeom prst="rect">
            <a:avLst/>
          </a:prstGeom>
          <a:solidFill>
            <a:srgbClr val="FF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ct val="70000"/>
              </a:lnSpc>
              <a:spcBef>
                <a:spcPts val="1600"/>
              </a:spcBef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t>PARASSITI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Schistosomiasi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Trichinellosi</a:t>
            </a:r>
          </a:p>
        </p:txBody>
      </p:sp>
      <p:sp>
        <p:nvSpPr>
          <p:cNvPr id="90" name="METALLI &amp; POLVERI…"/>
          <p:cNvSpPr txBox="1"/>
          <p:nvPr/>
        </p:nvSpPr>
        <p:spPr>
          <a:xfrm>
            <a:off x="4787900" y="4541625"/>
            <a:ext cx="4175125" cy="2081638"/>
          </a:xfrm>
          <a:prstGeom prst="rect">
            <a:avLst/>
          </a:prstGeom>
          <a:solidFill>
            <a:srgbClr val="FF99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ct val="70000"/>
              </a:lnSpc>
              <a:spcBef>
                <a:spcPts val="1600"/>
              </a:spcBef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t>METALLI &amp; POLVERI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Berilliosi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Silicosi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Asbestosi</a:t>
            </a:r>
          </a:p>
        </p:txBody>
      </p:sp>
      <p:sp>
        <p:nvSpPr>
          <p:cNvPr id="91" name="CORPI ESTRANEI…"/>
          <p:cNvSpPr txBox="1"/>
          <p:nvPr/>
        </p:nvSpPr>
        <p:spPr>
          <a:xfrm>
            <a:off x="4789487" y="1304239"/>
            <a:ext cx="4175126" cy="3084297"/>
          </a:xfrm>
          <a:prstGeom prst="rect">
            <a:avLst/>
          </a:prstGeom>
          <a:solidFill>
            <a:srgbClr val="66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ct val="70000"/>
              </a:lnSpc>
              <a:spcBef>
                <a:spcPts val="1600"/>
              </a:spcBef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t>CORPI ESTRANEI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Spine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Suture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Materiali protesici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Schegge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Cristalli di talco</a:t>
            </a:r>
          </a:p>
        </p:txBody>
      </p:sp>
      <p:sp>
        <p:nvSpPr>
          <p:cNvPr id="92" name="Rettangolo"/>
          <p:cNvSpPr/>
          <p:nvPr/>
        </p:nvSpPr>
        <p:spPr>
          <a:xfrm>
            <a:off x="755650" y="2100262"/>
            <a:ext cx="2447925" cy="465138"/>
          </a:xfrm>
          <a:prstGeom prst="rect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1" animBg="1" advAuto="0"/>
      <p:bldP spid="89" grpId="2" animBg="1" advAuto="0"/>
      <p:bldP spid="90" grpId="3" animBg="1" advAuto="0"/>
      <p:bldP spid="91" grpId="4" animBg="1" advAuto="0"/>
      <p:bldP spid="92" grpId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ranulomi polmonari nella tubercolosi"/>
          <p:cNvSpPr txBox="1">
            <a:spLocks noGrp="1"/>
          </p:cNvSpPr>
          <p:nvPr>
            <p:ph type="title" idx="4294967295"/>
          </p:nvPr>
        </p:nvSpPr>
        <p:spPr>
          <a:xfrm>
            <a:off x="427037" y="117475"/>
            <a:ext cx="8466138" cy="6477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Granulomi polmonari nella tubercolosi</a:t>
            </a:r>
          </a:p>
        </p:txBody>
      </p:sp>
      <p:pic>
        <p:nvPicPr>
          <p:cNvPr id="95" name="normal lung rx" descr="normal lung r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196975"/>
            <a:ext cx="5940426" cy="54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polmone sano"/>
          <p:cNvSpPr txBox="1"/>
          <p:nvPr/>
        </p:nvSpPr>
        <p:spPr>
          <a:xfrm>
            <a:off x="179387" y="1196975"/>
            <a:ext cx="2031664" cy="449769"/>
          </a:xfrm>
          <a:prstGeom prst="rect">
            <a:avLst/>
          </a:prstGeom>
          <a:solidFill>
            <a:srgbClr val="4D4D4D"/>
          </a:solidFill>
          <a:ln w="127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polmone sano</a:t>
            </a:r>
          </a:p>
        </p:txBody>
      </p:sp>
      <p:grpSp>
        <p:nvGrpSpPr>
          <p:cNvPr id="99" name="Raggruppa"/>
          <p:cNvGrpSpPr/>
          <p:nvPr/>
        </p:nvGrpSpPr>
        <p:grpSpPr>
          <a:xfrm>
            <a:off x="2843212" y="1196975"/>
            <a:ext cx="6265863" cy="5400675"/>
            <a:chOff x="0" y="0"/>
            <a:chExt cx="6265862" cy="5400675"/>
          </a:xfrm>
        </p:grpSpPr>
        <p:pic>
          <p:nvPicPr>
            <p:cNvPr id="97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265863" cy="5400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" name="polmone con addensamenti radio opachi (granulomi tubercolari)"/>
            <p:cNvSpPr txBox="1"/>
            <p:nvPr/>
          </p:nvSpPr>
          <p:spPr>
            <a:xfrm>
              <a:off x="1152587" y="33002"/>
              <a:ext cx="4717117" cy="805370"/>
            </a:xfrm>
            <a:prstGeom prst="rect">
              <a:avLst/>
            </a:prstGeom>
            <a:solidFill>
              <a:srgbClr val="4D4D4D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polmone con addensamenti radio opachi (granulomi tubercolari)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ubercolosi"/>
          <p:cNvSpPr txBox="1">
            <a:spLocks noGrp="1"/>
          </p:cNvSpPr>
          <p:nvPr>
            <p:ph type="title" idx="4294967295"/>
          </p:nvPr>
        </p:nvSpPr>
        <p:spPr>
          <a:xfrm>
            <a:off x="677862" y="-100013"/>
            <a:ext cx="7788276" cy="6588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Tubercolosi </a:t>
            </a:r>
          </a:p>
        </p:txBody>
      </p:sp>
      <p:sp>
        <p:nvSpPr>
          <p:cNvPr id="102" name="La tubercolosi è una malattia infettiva contagiosa che si trasmette per via aerea mediante il Mycobacterium tuberculosis…"/>
          <p:cNvSpPr txBox="1">
            <a:spLocks noGrp="1"/>
          </p:cNvSpPr>
          <p:nvPr>
            <p:ph type="body" idx="4294967295"/>
          </p:nvPr>
        </p:nvSpPr>
        <p:spPr>
          <a:xfrm>
            <a:off x="-1" y="549275"/>
            <a:ext cx="9144002" cy="6049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La tubercolosi è una malattia infettiva contagiosa che si trasmette per via aerea mediante il </a:t>
            </a:r>
            <a:r>
              <a:rPr i="1">
                <a:solidFill>
                  <a:srgbClr val="FFFF00"/>
                </a:solidFill>
              </a:rPr>
              <a:t>Mycobacterium tuberculosis</a:t>
            </a:r>
          </a:p>
          <a:p>
            <a:pPr algn="just">
              <a:buChar char="•"/>
              <a:defRPr sz="1000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endParaRPr i="1">
              <a:solidFill>
                <a:srgbClr val="FFFF00"/>
              </a:solidFill>
            </a:endParaR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Il contagio può avvenire per trasmissione da un individuo malato, tramite saliva, starnuto o colpo di tosse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Non necessariamente tutte le persone contagiate si ammalano subito. Il </a:t>
            </a:r>
            <a:r>
              <a:rPr>
                <a:solidFill>
                  <a:srgbClr val="FFFF00"/>
                </a:solidFill>
              </a:rPr>
              <a:t>sistema immunitario può limitare l’infezione</a:t>
            </a:r>
            <a:r>
              <a:t> e il batterio può rimanere quiescente per anni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La malattia può manifestarsi in occasione di un </a:t>
            </a:r>
            <a:r>
              <a:rPr>
                <a:solidFill>
                  <a:srgbClr val="FFFF00"/>
                </a:solidFill>
              </a:rPr>
              <a:t>abbassamento delle difese immunitarie</a:t>
            </a:r>
            <a:r>
              <a:t> (concausa)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BC: what happens in the macrophages?"/>
          <p:cNvSpPr txBox="1">
            <a:spLocks noGrp="1"/>
          </p:cNvSpPr>
          <p:nvPr>
            <p:ph type="title" idx="4294967295"/>
          </p:nvPr>
        </p:nvSpPr>
        <p:spPr>
          <a:xfrm>
            <a:off x="0" y="-26988"/>
            <a:ext cx="9036050" cy="647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TBC: what happens in the macrophages?</a:t>
            </a:r>
          </a:p>
        </p:txBody>
      </p:sp>
      <p:sp>
        <p:nvSpPr>
          <p:cNvPr id="105" name="M. tuberculosis is taken up by alveolar macrophages which are unable to kill, digest and eradicate all the bacteria because:…"/>
          <p:cNvSpPr txBox="1">
            <a:spLocks noGrp="1"/>
          </p:cNvSpPr>
          <p:nvPr>
            <p:ph type="body" idx="4294967295"/>
          </p:nvPr>
        </p:nvSpPr>
        <p:spPr>
          <a:xfrm>
            <a:off x="34925" y="547687"/>
            <a:ext cx="9066213" cy="56896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600"/>
              </a:spcBef>
              <a:buSzTx/>
              <a:buNone/>
              <a:defRPr sz="2800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M. tuberculosis</a:t>
            </a:r>
            <a:r>
              <a:rPr i="0" dirty="0"/>
              <a:t> is taken up by alveolar macrophages which are </a:t>
            </a:r>
            <a:r>
              <a:rPr b="1" i="0" dirty="0">
                <a:solidFill>
                  <a:srgbClr val="FFFF00"/>
                </a:solidFill>
              </a:rPr>
              <a:t>unable</a:t>
            </a:r>
            <a:r>
              <a:rPr i="0" dirty="0"/>
              <a:t> </a:t>
            </a:r>
            <a:r>
              <a:rPr i="0" dirty="0">
                <a:solidFill>
                  <a:srgbClr val="FFFF00"/>
                </a:solidFill>
              </a:rPr>
              <a:t>to kill, digest and eradicate </a:t>
            </a:r>
            <a:r>
              <a:rPr b="1" i="0" dirty="0">
                <a:solidFill>
                  <a:srgbClr val="FFFF00"/>
                </a:solidFill>
              </a:rPr>
              <a:t>all</a:t>
            </a:r>
            <a:r>
              <a:rPr i="0" dirty="0">
                <a:solidFill>
                  <a:srgbClr val="FFFF00"/>
                </a:solidFill>
              </a:rPr>
              <a:t> </a:t>
            </a:r>
            <a:r>
              <a:rPr i="0" dirty="0"/>
              <a:t>the bacteria because:</a:t>
            </a:r>
          </a:p>
          <a:p>
            <a:pPr marL="0" indent="0"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  <a:endParaRPr i="0" dirty="0"/>
          </a:p>
          <a:p>
            <a:pPr marL="0" indent="0"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cell wall of  </a:t>
            </a:r>
            <a:r>
              <a:rPr i="1" dirty="0"/>
              <a:t>M. tuberculosis </a:t>
            </a:r>
            <a:r>
              <a:rPr dirty="0">
                <a:solidFill>
                  <a:srgbClr val="FFFF00"/>
                </a:solidFill>
              </a:rPr>
              <a:t>prevents the fusion of the phagosome with the lysosomes </a:t>
            </a:r>
            <a:r>
              <a:rPr dirty="0"/>
              <a:t>which contains a host of anti-mycobacterial factors</a:t>
            </a:r>
          </a:p>
          <a:p>
            <a:pPr marL="0" indent="0"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indent="0"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bacteria carry the </a:t>
            </a:r>
            <a:r>
              <a:rPr i="1" dirty="0" err="1">
                <a:solidFill>
                  <a:srgbClr val="FFFF00"/>
                </a:solidFill>
              </a:rPr>
              <a:t>UreC</a:t>
            </a:r>
            <a:r>
              <a:rPr dirty="0">
                <a:solidFill>
                  <a:srgbClr val="FFFF00"/>
                </a:solidFill>
              </a:rPr>
              <a:t> gene </a:t>
            </a:r>
            <a:r>
              <a:rPr dirty="0"/>
              <a:t>whose transcript, </a:t>
            </a:r>
            <a:r>
              <a:rPr dirty="0">
                <a:solidFill>
                  <a:srgbClr val="FFFF00"/>
                </a:solidFill>
              </a:rPr>
              <a:t>urease, prevents acidification of the phagosome</a:t>
            </a:r>
            <a:r>
              <a:rPr dirty="0"/>
              <a:t> that normally aids killing</a:t>
            </a:r>
            <a:endParaRPr u="sng" dirty="0"/>
          </a:p>
          <a:p>
            <a:pPr marL="0" indent="0" algn="just">
              <a:buChar char="•"/>
              <a:defRPr sz="1000" u="sng">
                <a:latin typeface="Arial"/>
                <a:ea typeface="Arial"/>
                <a:cs typeface="Arial"/>
                <a:sym typeface="Arial"/>
              </a:defRPr>
            </a:pPr>
            <a:endParaRPr u="sng" dirty="0"/>
          </a:p>
          <a:p>
            <a:pPr marL="0" indent="0"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bacteria can evade macrophage-mediated killing by </a:t>
            </a:r>
            <a:r>
              <a:rPr dirty="0">
                <a:solidFill>
                  <a:srgbClr val="FFFF00"/>
                </a:solidFill>
              </a:rPr>
              <a:t>neutralizing NO-derived reactive intermediates</a:t>
            </a:r>
          </a:p>
        </p:txBody>
      </p:sp>
      <p:sp>
        <p:nvSpPr>
          <p:cNvPr id="106" name="M. tuberculosis multiply unchecked within the macrophage"/>
          <p:cNvSpPr txBox="1"/>
          <p:nvPr/>
        </p:nvSpPr>
        <p:spPr>
          <a:xfrm>
            <a:off x="-1" y="6165850"/>
            <a:ext cx="9144002" cy="47392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700" i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M. tuberculosis </a:t>
            </a:r>
            <a:r>
              <a:rPr i="0"/>
              <a:t>multiply unchecked within the macrophage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Raggruppa"/>
          <p:cNvGrpSpPr/>
          <p:nvPr/>
        </p:nvGrpSpPr>
        <p:grpSpPr>
          <a:xfrm>
            <a:off x="-1" y="115887"/>
            <a:ext cx="8858251" cy="6696076"/>
            <a:chOff x="0" y="0"/>
            <a:chExt cx="8858250" cy="6696075"/>
          </a:xfrm>
        </p:grpSpPr>
        <p:grpSp>
          <p:nvGrpSpPr>
            <p:cNvPr id="112" name="Raggruppa"/>
            <p:cNvGrpSpPr/>
            <p:nvPr/>
          </p:nvGrpSpPr>
          <p:grpSpPr>
            <a:xfrm>
              <a:off x="-1" y="0"/>
              <a:ext cx="8858251" cy="6696075"/>
              <a:chOff x="0" y="0"/>
              <a:chExt cx="8858250" cy="6696075"/>
            </a:xfrm>
          </p:grpSpPr>
          <p:grpSp>
            <p:nvGrpSpPr>
              <p:cNvPr id="110" name="Raggruppa"/>
              <p:cNvGrpSpPr/>
              <p:nvPr/>
            </p:nvGrpSpPr>
            <p:grpSpPr>
              <a:xfrm>
                <a:off x="258747" y="0"/>
                <a:ext cx="8599504" cy="6696075"/>
                <a:chOff x="0" y="0"/>
                <a:chExt cx="8599502" cy="6696075"/>
              </a:xfrm>
            </p:grpSpPr>
            <p:pic>
              <p:nvPicPr>
                <p:cNvPr id="108" name="image.png" descr="image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8599503" cy="669607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09" name="eventually"/>
                <p:cNvSpPr txBox="1"/>
                <p:nvPr/>
              </p:nvSpPr>
              <p:spPr>
                <a:xfrm>
                  <a:off x="4150157" y="1698625"/>
                  <a:ext cx="997705" cy="345441"/>
                </a:xfrm>
                <a:prstGeom prst="rect">
                  <a:avLst/>
                </a:prstGeom>
                <a:solidFill>
                  <a:srgbClr val="ADADFF"/>
                </a:solidFill>
                <a:ln w="12700" cap="flat">
                  <a:solidFill>
                    <a:srgbClr val="FF0000"/>
                  </a:solidFill>
                  <a:prstDash val="solid"/>
                  <a:round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600" b="1">
                      <a:solidFill>
                        <a:srgbClr val="111111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eventually</a:t>
                  </a:r>
                </a:p>
              </p:txBody>
            </p:sp>
          </p:grpSp>
          <p:sp>
            <p:nvSpPr>
              <p:cNvPr id="111" name="Processed MTb antigens reach the draining lymph nodes and are presented to CD4 T cells by APC, such as macrophages"/>
              <p:cNvSpPr txBox="1"/>
              <p:nvPr/>
            </p:nvSpPr>
            <p:spPr>
              <a:xfrm>
                <a:off x="-1" y="4897437"/>
                <a:ext cx="2627314" cy="967741"/>
              </a:xfrm>
              <a:prstGeom prst="rect">
                <a:avLst/>
              </a:prstGeom>
              <a:solidFill>
                <a:srgbClr val="ADADFF"/>
              </a:solidFill>
              <a:ln w="12700" cap="flat">
                <a:solidFill>
                  <a:srgbClr val="FF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defRPr sz="1400">
                    <a:solidFill>
                      <a:srgbClr val="11111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Processed </a:t>
                </a:r>
                <a:r>
                  <a:rPr b="1"/>
                  <a:t>MTb antigens </a:t>
                </a:r>
                <a:r>
                  <a:t>reach the draining lymph nodes and </a:t>
                </a:r>
                <a:r>
                  <a:rPr b="1"/>
                  <a:t>are presented to CD4 T cells</a:t>
                </a:r>
                <a:r>
                  <a:t> by APC, such as </a:t>
                </a:r>
                <a:r>
                  <a:rPr b="1"/>
                  <a:t>macrophages</a:t>
                </a:r>
              </a:p>
            </p:txBody>
          </p:sp>
        </p:grpSp>
        <p:sp>
          <p:nvSpPr>
            <p:cNvPr id="113" name="Freccia"/>
            <p:cNvSpPr/>
            <p:nvPr/>
          </p:nvSpPr>
          <p:spPr>
            <a:xfrm rot="10800000">
              <a:off x="4824412" y="2679700"/>
              <a:ext cx="576263" cy="149226"/>
            </a:xfrm>
            <a:prstGeom prst="rightArrow">
              <a:avLst>
                <a:gd name="adj1" fmla="val 50000"/>
                <a:gd name="adj2" fmla="val 50041"/>
              </a:avLst>
            </a:prstGeom>
            <a:solidFill>
              <a:srgbClr val="FF0000"/>
            </a:solidFill>
            <a:ln w="127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5" name="Freccia"/>
          <p:cNvSpPr/>
          <p:nvPr/>
        </p:nvSpPr>
        <p:spPr>
          <a:xfrm rot="10800000">
            <a:off x="4787900" y="184150"/>
            <a:ext cx="576263" cy="149225"/>
          </a:xfrm>
          <a:prstGeom prst="rightArrow">
            <a:avLst>
              <a:gd name="adj1" fmla="val 50000"/>
              <a:gd name="adj2" fmla="val 50041"/>
            </a:avLst>
          </a:prstGeom>
          <a:solidFill>
            <a:srgbClr val="FF0000"/>
          </a:solidFill>
          <a:ln w="127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opo circa tre settimane dal primo contatto con i macrofagi, Ag derivati dal micobatterio raggiungeranno i linfonodi drenanti; macrofagi e cellule dendritiche presenteranno gli Ag ai linfociti T (in presenza di IL-12) con formazione di cloni Th1 sensibil"/>
          <p:cNvSpPr txBox="1"/>
          <p:nvPr/>
        </p:nvSpPr>
        <p:spPr>
          <a:xfrm>
            <a:off x="153670" y="476250"/>
            <a:ext cx="8836660" cy="65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Dopo circa tre settimane dal primo contatto con i macrofagi, </a:t>
            </a:r>
            <a:r>
              <a:rPr>
                <a:solidFill>
                  <a:srgbClr val="FFFF00"/>
                </a:solidFill>
              </a:rPr>
              <a:t>Ag derivati dal micobatterio raggiungeranno i linfonodi drenanti</a:t>
            </a:r>
            <a:r>
              <a:t>; macrofagi e cellule dendritiche presenteranno gli Ag ai linfociti T (in presenza di IL-12) con formazione di cloni </a:t>
            </a:r>
            <a:r>
              <a:rPr>
                <a:solidFill>
                  <a:srgbClr val="FFFF00"/>
                </a:solidFill>
              </a:rPr>
              <a:t>Th1 sensibilizzati</a:t>
            </a:r>
          </a:p>
          <a:p>
            <a:pPr algn="just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00"/>
              </a:solidFill>
            </a:endParaRPr>
          </a:p>
          <a:p>
            <a:pPr algn="just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</a:t>
            </a:r>
            <a:r>
              <a:rPr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linfociti Th1</a:t>
            </a:r>
            <a:r>
              <a:rPr>
                <a:solidFill>
                  <a:srgbClr val="FFFF00"/>
                </a:solidFill>
              </a:rPr>
              <a:t> </a:t>
            </a:r>
            <a:r>
              <a:t>svolgono un ruolo cruciale nella difesa contro quei patogeni che permangono all'interno dei macrofagi (alcuni tipi di batteri e funghi). I Th1 producono:</a:t>
            </a:r>
          </a:p>
          <a:p>
            <a:pPr algn="just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buSzPct val="100000"/>
              <a:buChar char="✓"/>
              <a:defRPr sz="26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interferone gamma</a:t>
            </a:r>
            <a:r>
              <a:rPr b="0" u="none"/>
              <a:t>, fattore fondamentale nel potenziare la </a:t>
            </a:r>
            <a:r>
              <a:rPr b="0"/>
              <a:t>fagocitosi</a:t>
            </a:r>
            <a:r>
              <a:rPr b="0" u="none"/>
              <a:t> e il </a:t>
            </a:r>
            <a:r>
              <a:rPr b="0"/>
              <a:t>killing</a:t>
            </a:r>
            <a:r>
              <a:rPr b="0" u="none"/>
              <a:t> da parte dei macrofagi</a:t>
            </a:r>
          </a:p>
          <a:p>
            <a:pPr algn="just">
              <a:buSzPct val="100000"/>
              <a:buChar char="✓"/>
              <a:defRPr sz="26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u="none"/>
          </a:p>
          <a:p>
            <a:pPr algn="just">
              <a:buSzPct val="100000"/>
              <a:buChar char="✓"/>
              <a:defRPr sz="26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TNF</a:t>
            </a:r>
            <a:r>
              <a:rPr b="0" u="none"/>
              <a:t>, attiva l’endotelio, facilita  il reclutamento dei monociti dal circolo (amplificazione della risposta infiammatoria) </a:t>
            </a:r>
          </a:p>
        </p:txBody>
      </p:sp>
      <p:sp>
        <p:nvSpPr>
          <p:cNvPr id="118" name="Formation of TBC granuloma"/>
          <p:cNvSpPr txBox="1"/>
          <p:nvPr/>
        </p:nvSpPr>
        <p:spPr>
          <a:xfrm>
            <a:off x="723582" y="-100013"/>
            <a:ext cx="7696836" cy="621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8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Formation of TBC granuloma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ung granuloma in TBC"/>
          <p:cNvSpPr txBox="1"/>
          <p:nvPr/>
        </p:nvSpPr>
        <p:spPr>
          <a:xfrm>
            <a:off x="1593532" y="-76201"/>
            <a:ext cx="5192414" cy="621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Lung granuloma in TBC</a:t>
            </a:r>
          </a:p>
        </p:txBody>
      </p:sp>
      <p:grpSp>
        <p:nvGrpSpPr>
          <p:cNvPr id="123" name="Raggruppa"/>
          <p:cNvGrpSpPr/>
          <p:nvPr/>
        </p:nvGrpSpPr>
        <p:grpSpPr>
          <a:xfrm>
            <a:off x="34925" y="620712"/>
            <a:ext cx="5753100" cy="5467351"/>
            <a:chOff x="0" y="0"/>
            <a:chExt cx="5753100" cy="5467350"/>
          </a:xfrm>
        </p:grpSpPr>
        <p:pic>
          <p:nvPicPr>
            <p:cNvPr id="121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53100" cy="5467350"/>
            </a:xfrm>
            <a:prstGeom prst="rect">
              <a:avLst/>
            </a:prstGeom>
            <a:ln w="28575" cap="sq">
              <a:solidFill>
                <a:srgbClr val="FFFFFF"/>
              </a:solidFill>
              <a:prstDash val="solid"/>
              <a:round/>
            </a:ln>
            <a:effectLst/>
          </p:spPr>
        </p:pic>
        <p:sp>
          <p:nvSpPr>
            <p:cNvPr id="122" name="caseous necrosis"/>
            <p:cNvSpPr txBox="1"/>
            <p:nvPr/>
          </p:nvSpPr>
          <p:spPr>
            <a:xfrm>
              <a:off x="1944216" y="2016199"/>
              <a:ext cx="2230746" cy="462916"/>
            </a:xfrm>
            <a:prstGeom prst="rect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111111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caseous necrosis</a:t>
              </a:r>
            </a:p>
          </p:txBody>
        </p:sp>
      </p:grpSp>
      <p:grpSp>
        <p:nvGrpSpPr>
          <p:cNvPr id="133" name="Raggruppa"/>
          <p:cNvGrpSpPr/>
          <p:nvPr/>
        </p:nvGrpSpPr>
        <p:grpSpPr>
          <a:xfrm>
            <a:off x="3059112" y="2276475"/>
            <a:ext cx="5956301" cy="4464050"/>
            <a:chOff x="0" y="0"/>
            <a:chExt cx="5956299" cy="4464050"/>
          </a:xfrm>
        </p:grpSpPr>
        <p:grpSp>
          <p:nvGrpSpPr>
            <p:cNvPr id="129" name="Raggruppa"/>
            <p:cNvGrpSpPr/>
            <p:nvPr/>
          </p:nvGrpSpPr>
          <p:grpSpPr>
            <a:xfrm>
              <a:off x="0" y="0"/>
              <a:ext cx="5956300" cy="4464050"/>
              <a:chOff x="0" y="0"/>
              <a:chExt cx="5956299" cy="4464050"/>
            </a:xfrm>
          </p:grpSpPr>
          <p:grpSp>
            <p:nvGrpSpPr>
              <p:cNvPr id="127" name="Raggruppa"/>
              <p:cNvGrpSpPr/>
              <p:nvPr/>
            </p:nvGrpSpPr>
            <p:grpSpPr>
              <a:xfrm>
                <a:off x="0" y="0"/>
                <a:ext cx="5956300" cy="4464050"/>
                <a:chOff x="0" y="0"/>
                <a:chExt cx="5956299" cy="4464050"/>
              </a:xfrm>
            </p:grpSpPr>
            <p:pic>
              <p:nvPicPr>
                <p:cNvPr id="124" name="image.png" descr="image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5956300" cy="4464050"/>
                </a:xfrm>
                <a:prstGeom prst="rect">
                  <a:avLst/>
                </a:prstGeom>
                <a:ln w="38100" cap="sq">
                  <a:solidFill>
                    <a:srgbClr val="5C5CFF"/>
                  </a:solidFill>
                  <a:prstDash val="solid"/>
                  <a:round/>
                </a:ln>
                <a:effectLst/>
              </p:spPr>
            </p:pic>
            <p:sp>
              <p:nvSpPr>
                <p:cNvPr id="125" name="macrofagi in vari stadi di differenziazione"/>
                <p:cNvSpPr txBox="1"/>
                <p:nvPr/>
              </p:nvSpPr>
              <p:spPr>
                <a:xfrm>
                  <a:off x="97086" y="41278"/>
                  <a:ext cx="5696030" cy="4370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>
                      <a:solidFill>
                        <a:srgbClr val="11111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macrofagi in vari stadi di differenziazione</a:t>
                  </a:r>
                </a:p>
              </p:txBody>
            </p:sp>
            <p:sp>
              <p:nvSpPr>
                <p:cNvPr id="126" name="Macrofagi  attivati (epitelioidi ^) possono fondersi formando le cellule giganti di Langhans (*)  plurinucleate dotate di intensa attività biosintetica"/>
                <p:cNvSpPr txBox="1"/>
                <p:nvPr/>
              </p:nvSpPr>
              <p:spPr>
                <a:xfrm>
                  <a:off x="570" y="3456247"/>
                  <a:ext cx="5955730" cy="959432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just">
                    <a:defRPr sz="2000">
                      <a:solidFill>
                        <a:srgbClr val="11111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Macrofagi  attivati (epitelioidi </a:t>
                  </a:r>
                  <a:r>
                    <a:rPr b="1"/>
                    <a:t>^</a:t>
                  </a:r>
                  <a:r>
                    <a:t>) possono fondersi formando le </a:t>
                  </a:r>
                  <a:r>
                    <a:rPr b="1"/>
                    <a:t>cellule giganti di Langhans</a:t>
                  </a:r>
                  <a:r>
                    <a:t> (</a:t>
                  </a:r>
                  <a:r>
                    <a:rPr b="1"/>
                    <a:t>*</a:t>
                  </a:r>
                  <a:r>
                    <a:t>)  plurinucleate dotate di intensa attività biosintetica </a:t>
                  </a:r>
                </a:p>
              </p:txBody>
            </p:sp>
          </p:grpSp>
          <p:sp>
            <p:nvSpPr>
              <p:cNvPr id="128" name="*"/>
              <p:cNvSpPr txBox="1"/>
              <p:nvPr/>
            </p:nvSpPr>
            <p:spPr>
              <a:xfrm>
                <a:off x="2488906" y="2325241"/>
                <a:ext cx="301835" cy="646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4000" b="1">
                    <a:solidFill>
                      <a:srgbClr val="11111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*</a:t>
                </a:r>
              </a:p>
            </p:txBody>
          </p:sp>
        </p:grpSp>
        <p:sp>
          <p:nvSpPr>
            <p:cNvPr id="130" name="^"/>
            <p:cNvSpPr txBox="1"/>
            <p:nvPr/>
          </p:nvSpPr>
          <p:spPr>
            <a:xfrm>
              <a:off x="3119843" y="1375469"/>
              <a:ext cx="371139" cy="609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^</a:t>
              </a:r>
            </a:p>
          </p:txBody>
        </p:sp>
        <p:sp>
          <p:nvSpPr>
            <p:cNvPr id="131" name="^"/>
            <p:cNvSpPr txBox="1"/>
            <p:nvPr/>
          </p:nvSpPr>
          <p:spPr>
            <a:xfrm>
              <a:off x="1701605" y="2025282"/>
              <a:ext cx="371139" cy="609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^</a:t>
              </a:r>
            </a:p>
          </p:txBody>
        </p:sp>
        <p:sp>
          <p:nvSpPr>
            <p:cNvPr id="132" name="^"/>
            <p:cNvSpPr txBox="1"/>
            <p:nvPr/>
          </p:nvSpPr>
          <p:spPr>
            <a:xfrm>
              <a:off x="4221885" y="1449218"/>
              <a:ext cx="371139" cy="609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^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 macrofagi attivati hanno un’intensa attività biosintetica"/>
          <p:cNvSpPr txBox="1">
            <a:spLocks noGrp="1"/>
          </p:cNvSpPr>
          <p:nvPr>
            <p:ph type="title" idx="4294967295"/>
          </p:nvPr>
        </p:nvSpPr>
        <p:spPr>
          <a:xfrm>
            <a:off x="288925" y="44450"/>
            <a:ext cx="8459788" cy="10810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4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 macrofagi attivati hanno un’intensa attività biosintetica</a:t>
            </a:r>
          </a:p>
        </p:txBody>
      </p:sp>
      <p:sp>
        <p:nvSpPr>
          <p:cNvPr id="24" name="Proteasi…"/>
          <p:cNvSpPr txBox="1">
            <a:spLocks noGrp="1"/>
          </p:cNvSpPr>
          <p:nvPr>
            <p:ph type="body" idx="4294967295"/>
          </p:nvPr>
        </p:nvSpPr>
        <p:spPr>
          <a:xfrm>
            <a:off x="330200" y="1196975"/>
            <a:ext cx="8418513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Proteasi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ROS e altre molecole antimicrobiche 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Fattori della coagulazione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Fattori del complemento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Mediatori pro-infiammatori (IL-1, IL-6, TNF)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Mediatori anti-infiammatori (IL-10, TGF-β)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Fattori di crescita per monociti e granulociti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Fattori di crescita angiogenetici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Agenti chemiotattici (per monociti, neutrofili, c. endoteliali, NK, linfociti Th)</a:t>
            </a:r>
          </a:p>
        </p:txBody>
      </p:sp>
      <p:grpSp>
        <p:nvGrpSpPr>
          <p:cNvPr id="32" name="Raggruppa"/>
          <p:cNvGrpSpPr/>
          <p:nvPr/>
        </p:nvGrpSpPr>
        <p:grpSpPr>
          <a:xfrm>
            <a:off x="70351" y="44450"/>
            <a:ext cx="9038725" cy="6664326"/>
            <a:chOff x="2986589" y="0"/>
            <a:chExt cx="9038723" cy="6664325"/>
          </a:xfrm>
        </p:grpSpPr>
        <p:grpSp>
          <p:nvGrpSpPr>
            <p:cNvPr id="30" name="Raggruppa"/>
            <p:cNvGrpSpPr/>
            <p:nvPr/>
          </p:nvGrpSpPr>
          <p:grpSpPr>
            <a:xfrm>
              <a:off x="2986589" y="26307"/>
              <a:ext cx="9038724" cy="6638019"/>
              <a:chOff x="2986589" y="0"/>
              <a:chExt cx="9038723" cy="6638018"/>
            </a:xfrm>
          </p:grpSpPr>
          <p:grpSp>
            <p:nvGrpSpPr>
              <p:cNvPr id="28" name="Raggruppa"/>
              <p:cNvGrpSpPr/>
              <p:nvPr/>
            </p:nvGrpSpPr>
            <p:grpSpPr>
              <a:xfrm>
                <a:off x="2986589" y="0"/>
                <a:ext cx="8606678" cy="6638019"/>
                <a:chOff x="2986589" y="0"/>
                <a:chExt cx="8606677" cy="6638017"/>
              </a:xfrm>
            </p:grpSpPr>
            <p:pic>
              <p:nvPicPr>
                <p:cNvPr id="25" name="http://images.fineartamerica.com/images-medium-large/macrophage-sem-steve-gschmeissner.jpg" descr="http://images.fineartamerica.com/images-medium-large/macrophage-sem-steve-gschmeissner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15880" y="0"/>
                  <a:ext cx="8277387" cy="663727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6" name="Immagine correlata" descr="Immagine correlata"/>
                <p:cNvPicPr>
                  <a:picLocks noChangeAspect="1"/>
                </p:cNvPicPr>
                <p:nvPr/>
              </p:nvPicPr>
              <p:blipFill>
                <a:blip r:embed="rId3"/>
                <a:srcRect t="199" r="46191" b="51112"/>
                <a:stretch>
                  <a:fillRect/>
                </a:stretch>
              </p:blipFill>
              <p:spPr>
                <a:xfrm>
                  <a:off x="2986589" y="4082289"/>
                  <a:ext cx="3479094" cy="25557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7" name="resident non activated"/>
                <p:cNvSpPr txBox="1"/>
                <p:nvPr/>
              </p:nvSpPr>
              <p:spPr>
                <a:xfrm>
                  <a:off x="3069549" y="4077108"/>
                  <a:ext cx="2372902" cy="38354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2000" b="1">
                      <a:solidFill>
                        <a:srgbClr val="11111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defRPr>
                  </a:lvl1pPr>
                </a:lstStyle>
                <a:p>
                  <a:r>
                    <a:t>resident non activated </a:t>
                  </a:r>
                </a:p>
              </p:txBody>
            </p:sp>
          </p:grpSp>
          <p:sp>
            <p:nvSpPr>
              <p:cNvPr id="29" name="Macrophages: cells of the innate immune system residing in the tissues…"/>
              <p:cNvSpPr txBox="1"/>
              <p:nvPr/>
            </p:nvSpPr>
            <p:spPr>
              <a:xfrm>
                <a:off x="6121401" y="4077380"/>
                <a:ext cx="5903912" cy="2272220"/>
              </a:xfrm>
              <a:prstGeom prst="rect">
                <a:avLst/>
              </a:prstGeom>
              <a:solidFill>
                <a:srgbClr val="FFFF00"/>
              </a:solidFill>
              <a:ln w="57150" cap="flat">
                <a:solidFill>
                  <a:srgbClr val="0A0AFF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marL="342900" indent="-342900" algn="just">
                  <a:buSzPct val="100000"/>
                  <a:buChar char="•"/>
                  <a:defRPr>
                    <a:solidFill>
                      <a:srgbClr val="00001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Macrophages: cells of the </a:t>
                </a:r>
                <a:r>
                  <a:rPr b="1"/>
                  <a:t>innate</a:t>
                </a:r>
                <a:r>
                  <a:t> immune system </a:t>
                </a:r>
                <a:r>
                  <a:rPr b="1"/>
                  <a:t>residing</a:t>
                </a:r>
                <a:r>
                  <a:t> in the tissues</a:t>
                </a:r>
              </a:p>
              <a:p>
                <a:pPr marL="342900" indent="-342900" algn="just">
                  <a:buSzPct val="100000"/>
                  <a:buChar char="•"/>
                  <a:defRPr>
                    <a:solidFill>
                      <a:srgbClr val="00001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Upon prolonged exposure to various stimuli, they acquire the </a:t>
                </a:r>
                <a:r>
                  <a:rPr b="1" u="sng"/>
                  <a:t>activated</a:t>
                </a:r>
                <a:r>
                  <a:t> phenotype (“</a:t>
                </a:r>
                <a:r>
                  <a:rPr b="1"/>
                  <a:t>angry</a:t>
                </a:r>
                <a:r>
                  <a:t>” macrophages)</a:t>
                </a:r>
              </a:p>
              <a:p>
                <a:pPr marL="342900" indent="-342900" algn="just">
                  <a:defRPr>
                    <a:solidFill>
                      <a:srgbClr val="00001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 </a:t>
                </a:r>
              </a:p>
            </p:txBody>
          </p:sp>
        </p:grpSp>
        <p:sp>
          <p:nvSpPr>
            <p:cNvPr id="31" name="activated"/>
            <p:cNvSpPr txBox="1"/>
            <p:nvPr/>
          </p:nvSpPr>
          <p:spPr>
            <a:xfrm>
              <a:off x="10035669" y="-1"/>
              <a:ext cx="1510269" cy="4370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11111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activated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n alcune infezioni difficili da eradicare, come la tubercolosi, la risposta infiammatoria contribuisce più dello stesso microrganismo al processo patologico"/>
          <p:cNvSpPr txBox="1">
            <a:spLocks noGrp="1"/>
          </p:cNvSpPr>
          <p:nvPr>
            <p:ph type="body" sz="half" idx="4294967295"/>
          </p:nvPr>
        </p:nvSpPr>
        <p:spPr>
          <a:xfrm>
            <a:off x="41275" y="836612"/>
            <a:ext cx="9061450" cy="18002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87312" algn="just">
              <a:lnSpc>
                <a:spcPct val="90000"/>
              </a:lnSpc>
              <a:spcBef>
                <a:spcPts val="0"/>
              </a:spcBef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In alcune infezioni difficili da eradicare, come la tubercolosi, la </a:t>
            </a:r>
            <a:r>
              <a:rPr>
                <a:solidFill>
                  <a:srgbClr val="FFFF00"/>
                </a:solidFill>
              </a:rPr>
              <a:t>risposta infiammatoria contribuisce</a:t>
            </a:r>
            <a:r>
              <a:t> più dello stesso microrganismo al </a:t>
            </a:r>
            <a:r>
              <a:rPr>
                <a:solidFill>
                  <a:srgbClr val="FFFF00"/>
                </a:solidFill>
              </a:rPr>
              <a:t>processo patologico</a:t>
            </a:r>
          </a:p>
        </p:txBody>
      </p:sp>
      <p:sp>
        <p:nvSpPr>
          <p:cNvPr id="136" name="When may leukocytes damage host tissue?"/>
          <p:cNvSpPr txBox="1">
            <a:spLocks noGrp="1"/>
          </p:cNvSpPr>
          <p:nvPr>
            <p:ph type="title" idx="4294967295"/>
          </p:nvPr>
        </p:nvSpPr>
        <p:spPr>
          <a:xfrm>
            <a:off x="34925" y="115887"/>
            <a:ext cx="9037638" cy="649288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When may leukocytes damage host tissue?</a:t>
            </a:r>
          </a:p>
        </p:txBody>
      </p:sp>
      <p:grpSp>
        <p:nvGrpSpPr>
          <p:cNvPr id="139" name="Raggruppa"/>
          <p:cNvGrpSpPr/>
          <p:nvPr/>
        </p:nvGrpSpPr>
        <p:grpSpPr>
          <a:xfrm>
            <a:off x="34925" y="2708275"/>
            <a:ext cx="4921250" cy="4033838"/>
            <a:chOff x="0" y="0"/>
            <a:chExt cx="4921250" cy="4033837"/>
          </a:xfrm>
        </p:grpSpPr>
        <p:pic>
          <p:nvPicPr>
            <p:cNvPr id="137" name="Risultati immagini per tuberculosis" descr="Risultati immagini per tuberculosi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21250" cy="4033838"/>
            </a:xfrm>
            <a:prstGeom prst="rect">
              <a:avLst/>
            </a:prstGeom>
            <a:ln w="9525" cap="flat">
              <a:solidFill>
                <a:srgbClr val="002060"/>
              </a:solidFill>
              <a:prstDash val="solid"/>
              <a:round/>
            </a:ln>
            <a:effectLst/>
          </p:spPr>
        </p:pic>
        <p:sp>
          <p:nvSpPr>
            <p:cNvPr id="138" name="Ovale"/>
            <p:cNvSpPr/>
            <p:nvPr/>
          </p:nvSpPr>
          <p:spPr>
            <a:xfrm>
              <a:off x="2676525" y="1081087"/>
              <a:ext cx="1139826" cy="1079501"/>
            </a:xfrm>
            <a:prstGeom prst="ellipse">
              <a:avLst/>
            </a:prstGeom>
            <a:noFill/>
            <a:ln w="3810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43" name="Raggruppa"/>
          <p:cNvGrpSpPr/>
          <p:nvPr/>
        </p:nvGrpSpPr>
        <p:grpSpPr>
          <a:xfrm>
            <a:off x="5003800" y="2708274"/>
            <a:ext cx="4098925" cy="3993772"/>
            <a:chOff x="0" y="0"/>
            <a:chExt cx="4098925" cy="3993770"/>
          </a:xfrm>
        </p:grpSpPr>
        <p:pic>
          <p:nvPicPr>
            <p:cNvPr id="140" name="Risultati immagini per tuberculosis lungs" descr="Risultati immagini per tuberculosis lung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098925" cy="31437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Ovale"/>
            <p:cNvSpPr/>
            <p:nvPr/>
          </p:nvSpPr>
          <p:spPr>
            <a:xfrm>
              <a:off x="411163" y="71437"/>
              <a:ext cx="1604963" cy="1512889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" name="prominent erosion of lung parenchima in TBC"/>
            <p:cNvSpPr txBox="1"/>
            <p:nvPr/>
          </p:nvSpPr>
          <p:spPr>
            <a:xfrm>
              <a:off x="216069" y="3191577"/>
              <a:ext cx="3457102" cy="802194"/>
            </a:xfrm>
            <a:prstGeom prst="rect">
              <a:avLst/>
            </a:prstGeom>
            <a:noFill/>
            <a:ln w="9525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prominent </a:t>
              </a:r>
              <a:r>
                <a:rPr b="1">
                  <a:solidFill>
                    <a:srgbClr val="FFFF00"/>
                  </a:solidFill>
                </a:rPr>
                <a:t>erosion</a:t>
              </a:r>
              <a:r>
                <a:t> of lung parenchima in TBC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  <p:bldP spid="143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ltri tipi cellulari presenti nella flogosi cronica"/>
          <p:cNvSpPr txBox="1">
            <a:spLocks noGrp="1"/>
          </p:cNvSpPr>
          <p:nvPr>
            <p:ph type="title" idx="4294967295"/>
          </p:nvPr>
        </p:nvSpPr>
        <p:spPr>
          <a:xfrm>
            <a:off x="-468313" y="-100013"/>
            <a:ext cx="10153651" cy="793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Altri tipi cellulari presenti nella flogosi cronica</a:t>
            </a:r>
          </a:p>
        </p:txBody>
      </p:sp>
      <p:sp>
        <p:nvSpPr>
          <p:cNvPr id="35" name="Linfociti T CD4+ (helper), CD8+ (citotossici)…"/>
          <p:cNvSpPr txBox="1">
            <a:spLocks noGrp="1"/>
          </p:cNvSpPr>
          <p:nvPr>
            <p:ph type="body" idx="4294967295"/>
          </p:nvPr>
        </p:nvSpPr>
        <p:spPr>
          <a:xfrm>
            <a:off x="148899" y="791042"/>
            <a:ext cx="8648706" cy="37433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buChar char="•"/>
              <a:defRPr sz="29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Linfociti</a:t>
            </a:r>
            <a:r>
              <a:rPr dirty="0"/>
              <a:t> T </a:t>
            </a:r>
            <a:r>
              <a:rPr dirty="0">
                <a:solidFill>
                  <a:srgbClr val="FFFFFF"/>
                </a:solidFill>
              </a:rPr>
              <a:t>CD4</a:t>
            </a:r>
            <a:r>
              <a:rPr baseline="30000" dirty="0">
                <a:solidFill>
                  <a:srgbClr val="FFFFFF"/>
                </a:solidFill>
              </a:rPr>
              <a:t>+ </a:t>
            </a:r>
            <a:r>
              <a:rPr dirty="0">
                <a:solidFill>
                  <a:srgbClr val="FFFFFF"/>
                </a:solidFill>
              </a:rPr>
              <a:t>(helper), CD8</a:t>
            </a:r>
            <a:r>
              <a:rPr baseline="30000" dirty="0">
                <a:solidFill>
                  <a:srgbClr val="FFFFFF"/>
                </a:solidFill>
              </a:rPr>
              <a:t>+ </a:t>
            </a:r>
            <a:r>
              <a:rPr dirty="0">
                <a:solidFill>
                  <a:srgbClr val="FFFFFF"/>
                </a:solidFill>
              </a:rPr>
              <a:t>(</a:t>
            </a:r>
            <a:r>
              <a:rPr dirty="0" err="1">
                <a:solidFill>
                  <a:srgbClr val="FFFFFF"/>
                </a:solidFill>
              </a:rPr>
              <a:t>citotossici</a:t>
            </a:r>
            <a:r>
              <a:rPr dirty="0">
                <a:solidFill>
                  <a:srgbClr val="FFFFFF"/>
                </a:solidFill>
              </a:rPr>
              <a:t>)</a:t>
            </a:r>
          </a:p>
          <a:p>
            <a:pPr algn="just">
              <a:spcBef>
                <a:spcPts val="600"/>
              </a:spcBef>
              <a:buChar char="•"/>
              <a:defRPr sz="29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Linfociti</a:t>
            </a:r>
            <a:r>
              <a:rPr dirty="0"/>
              <a:t> B</a:t>
            </a:r>
            <a:r>
              <a:rPr dirty="0">
                <a:solidFill>
                  <a:srgbClr val="FFFFFF"/>
                </a:solidFill>
              </a:rPr>
              <a:t> e </a:t>
            </a:r>
            <a:r>
              <a:rPr dirty="0" err="1">
                <a:solidFill>
                  <a:srgbClr val="FFFFFF"/>
                </a:solidFill>
              </a:rPr>
              <a:t>plasmacelule</a:t>
            </a:r>
            <a:endParaRPr dirty="0">
              <a:solidFill>
                <a:srgbClr val="FFFFFF"/>
              </a:solidFill>
            </a:endParaRPr>
          </a:p>
          <a:p>
            <a:pPr algn="just">
              <a:buChar char="•"/>
              <a:defRPr sz="29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Cellule </a:t>
            </a:r>
            <a:r>
              <a:rPr dirty="0" err="1"/>
              <a:t>dendritiche</a:t>
            </a:r>
            <a:r>
              <a:rPr sz="3200" dirty="0">
                <a:solidFill>
                  <a:srgbClr val="FFFFFF"/>
                </a:solidFill>
              </a:rPr>
              <a:t>		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solidFill>
                <a:srgbClr val="FFFFFF"/>
              </a:solidFill>
            </a:endParaRPr>
          </a:p>
          <a:p>
            <a:pPr algn="just">
              <a:spcBef>
                <a:spcPts val="600"/>
              </a:spcBef>
              <a:buChar char="•"/>
              <a:defRPr sz="29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Eosinofili</a:t>
            </a:r>
            <a:r>
              <a:rPr dirty="0">
                <a:solidFill>
                  <a:srgbClr val="FFFFFF"/>
                </a:solidFill>
              </a:rPr>
              <a:t> (</a:t>
            </a:r>
            <a:r>
              <a:rPr lang="it-IT" dirty="0">
                <a:solidFill>
                  <a:srgbClr val="FFFFFF"/>
                </a:solidFill>
              </a:rPr>
              <a:t>infestazioni da parassiti, </a:t>
            </a:r>
            <a:r>
              <a:rPr dirty="0" err="1">
                <a:solidFill>
                  <a:srgbClr val="FFFFFF"/>
                </a:solidFill>
              </a:rPr>
              <a:t>reazioni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allergiche</a:t>
            </a:r>
            <a:r>
              <a:rPr dirty="0">
                <a:solidFill>
                  <a:srgbClr val="FFFFFF"/>
                </a:solidFill>
              </a:rPr>
              <a:t>)</a:t>
            </a:r>
          </a:p>
          <a:p>
            <a:pPr algn="just">
              <a:buChar char="•"/>
              <a:defRPr sz="5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FFFFFF"/>
              </a:solidFill>
            </a:endParaRPr>
          </a:p>
          <a:p>
            <a:pPr algn="just">
              <a:spcBef>
                <a:spcPts val="600"/>
              </a:spcBef>
              <a:buChar char="•"/>
              <a:defRPr sz="29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Mast-cellule</a:t>
            </a:r>
            <a:r>
              <a:rPr dirty="0">
                <a:solidFill>
                  <a:srgbClr val="FFFFFF"/>
                </a:solidFill>
              </a:rPr>
              <a:t> (</a:t>
            </a:r>
            <a:r>
              <a:rPr dirty="0" err="1">
                <a:solidFill>
                  <a:srgbClr val="FFFFFF"/>
                </a:solidFill>
              </a:rPr>
              <a:t>asma</a:t>
            </a:r>
            <a:r>
              <a:rPr dirty="0">
                <a:solidFill>
                  <a:srgbClr val="FFFFFF"/>
                </a:solidFill>
              </a:rPr>
              <a:t>, </a:t>
            </a:r>
            <a:r>
              <a:rPr lang="it-IT" dirty="0">
                <a:solidFill>
                  <a:srgbClr val="FFFFFF"/>
                </a:solidFill>
              </a:rPr>
              <a:t>reazioni allergiche, </a:t>
            </a:r>
            <a:r>
              <a:rPr dirty="0" err="1">
                <a:solidFill>
                  <a:srgbClr val="FFFFFF"/>
                </a:solidFill>
              </a:rPr>
              <a:t>psoriasi</a:t>
            </a:r>
            <a:r>
              <a:rPr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6" name="Alcune forme di flogosi presentano un infiltrato leucocitario misto di macrofagi e neutrofili.…"/>
          <p:cNvSpPr txBox="1"/>
          <p:nvPr/>
        </p:nvSpPr>
        <p:spPr>
          <a:xfrm>
            <a:off x="47625" y="4341812"/>
            <a:ext cx="9061450" cy="22908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Char char="▪"/>
              <a:defRPr sz="25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Alcune forme di flogosi presentano un infiltrato leucocitario </a:t>
            </a:r>
            <a:r>
              <a:rPr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misto</a:t>
            </a:r>
            <a:r>
              <a:t> di </a:t>
            </a:r>
            <a:r>
              <a:rPr b="1"/>
              <a:t>macrofagi</a:t>
            </a:r>
            <a:r>
              <a:t> e </a:t>
            </a:r>
            <a:r>
              <a:rPr b="1"/>
              <a:t>neutrofili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defRPr sz="25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Quest’ultimi continuano ad essere richiamati da:</a:t>
            </a:r>
          </a:p>
          <a:p>
            <a:pPr marL="800100" lvl="1" indent="-342900" algn="just">
              <a:buSzPct val="100000"/>
              <a:buChar char="▪"/>
              <a:defRPr sz="25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fattori rilasciati da microbi infettanti e/o cellule necrotiche</a:t>
            </a:r>
          </a:p>
          <a:p>
            <a:pPr marL="800100" lvl="1" indent="-342900" algn="just">
              <a:buSzPct val="100000"/>
              <a:buChar char="▪"/>
              <a:defRPr sz="25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altri mediatori secreti dai macrofagi stessi (</a:t>
            </a:r>
            <a:r>
              <a:rPr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flogosi acute cronicizzanti</a:t>
            </a:r>
            <a:r>
              <a:t>; per es: ulcera gastrica, osteomielite)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acrophage-lymphocyte interactions in chronic inflammation"/>
          <p:cNvSpPr txBox="1">
            <a:spLocks noGrp="1"/>
          </p:cNvSpPr>
          <p:nvPr>
            <p:ph type="title" idx="4294967295"/>
          </p:nvPr>
        </p:nvSpPr>
        <p:spPr>
          <a:xfrm>
            <a:off x="863600" y="-26988"/>
            <a:ext cx="7092950" cy="9461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Macrophage-lymphocyte interactions in chronic inflammation</a:t>
            </a:r>
          </a:p>
        </p:txBody>
      </p:sp>
      <p:sp>
        <p:nvSpPr>
          <p:cNvPr id="39" name="Commonly, macrophages display antigens to T cells and produce cytokines (IL-12, IL-6) that stimulate T cell responses. Activated T lymphocytes, in turn, produce other cytokines (e.g., IFN-γ) that activate macrophages and thus promote more cytokine secret"/>
          <p:cNvSpPr txBox="1"/>
          <p:nvPr/>
        </p:nvSpPr>
        <p:spPr>
          <a:xfrm>
            <a:off x="82232" y="4525962"/>
            <a:ext cx="8981123" cy="2139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Commonly, macrophages </a:t>
            </a:r>
            <a:r>
              <a:rPr>
                <a:solidFill>
                  <a:srgbClr val="FFFF00"/>
                </a:solidFill>
              </a:rPr>
              <a:t>display antigens</a:t>
            </a:r>
            <a:r>
              <a:t> to T cells and </a:t>
            </a:r>
            <a:r>
              <a:rPr>
                <a:solidFill>
                  <a:srgbClr val="FFFF00"/>
                </a:solidFill>
              </a:rPr>
              <a:t>produce cytokines</a:t>
            </a:r>
            <a:r>
              <a:t> (IL-12, IL-6) that stimulate T cell responses. Activated T lymphocytes, in turn, produce other cytokines (e.g., IFN-γ) that activate macrophages and thus promote more cytokine secretion. </a:t>
            </a:r>
            <a:r>
              <a:rPr>
                <a:solidFill>
                  <a:srgbClr val="FFFF00"/>
                </a:solidFill>
              </a:rPr>
              <a:t>This cycle of cellular reactions fuels and sustains chronic inflammation</a:t>
            </a:r>
          </a:p>
        </p:txBody>
      </p:sp>
      <p:grpSp>
        <p:nvGrpSpPr>
          <p:cNvPr id="46" name="Raggruppa"/>
          <p:cNvGrpSpPr/>
          <p:nvPr/>
        </p:nvGrpSpPr>
        <p:grpSpPr>
          <a:xfrm>
            <a:off x="107950" y="908050"/>
            <a:ext cx="8964613" cy="3565525"/>
            <a:chOff x="0" y="0"/>
            <a:chExt cx="8964612" cy="3565525"/>
          </a:xfrm>
        </p:grpSpPr>
        <p:grpSp>
          <p:nvGrpSpPr>
            <p:cNvPr id="44" name="Raggruppa"/>
            <p:cNvGrpSpPr/>
            <p:nvPr/>
          </p:nvGrpSpPr>
          <p:grpSpPr>
            <a:xfrm>
              <a:off x="0" y="0"/>
              <a:ext cx="8964613" cy="3565525"/>
              <a:chOff x="0" y="0"/>
              <a:chExt cx="8964612" cy="3565525"/>
            </a:xfrm>
          </p:grpSpPr>
          <p:grpSp>
            <p:nvGrpSpPr>
              <p:cNvPr id="42" name="Raggruppa"/>
              <p:cNvGrpSpPr/>
              <p:nvPr/>
            </p:nvGrpSpPr>
            <p:grpSpPr>
              <a:xfrm>
                <a:off x="0" y="0"/>
                <a:ext cx="8964613" cy="3565525"/>
                <a:chOff x="0" y="0"/>
                <a:chExt cx="8964612" cy="3565525"/>
              </a:xfrm>
            </p:grpSpPr>
            <p:pic>
              <p:nvPicPr>
                <p:cNvPr id="40" name="image.png" descr="image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8964613" cy="356552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1" name="Ovale"/>
                <p:cNvSpPr/>
                <p:nvPr/>
              </p:nvSpPr>
              <p:spPr>
                <a:xfrm>
                  <a:off x="3815977" y="936774"/>
                  <a:ext cx="936105" cy="648073"/>
                </a:xfrm>
                <a:prstGeom prst="ellipse">
                  <a:avLst/>
                </a:prstGeom>
                <a:noFill/>
                <a:ln w="38100" cap="sq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43" name="Ovale"/>
              <p:cNvSpPr/>
              <p:nvPr/>
            </p:nvSpPr>
            <p:spPr>
              <a:xfrm>
                <a:off x="5832201" y="2016893"/>
                <a:ext cx="936105" cy="648073"/>
              </a:xfrm>
              <a:prstGeom prst="ellipse">
                <a:avLst/>
              </a:prstGeom>
              <a:noFill/>
              <a:ln w="38100" cap="sq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5" name="Ovale"/>
            <p:cNvSpPr/>
            <p:nvPr/>
          </p:nvSpPr>
          <p:spPr>
            <a:xfrm>
              <a:off x="3311921" y="1782761"/>
              <a:ext cx="648073" cy="378149"/>
            </a:xfrm>
            <a:prstGeom prst="ellipse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fiammazione cronica"/>
          <p:cNvSpPr txBox="1">
            <a:spLocks noGrp="1"/>
          </p:cNvSpPr>
          <p:nvPr>
            <p:ph type="title" idx="4294967295"/>
          </p:nvPr>
        </p:nvSpPr>
        <p:spPr>
          <a:xfrm>
            <a:off x="466725" y="44449"/>
            <a:ext cx="7777163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Infiammazione cronica</a:t>
            </a:r>
          </a:p>
        </p:txBody>
      </p:sp>
      <p:sp>
        <p:nvSpPr>
          <p:cNvPr id="49" name="Flogosi acuta"/>
          <p:cNvSpPr txBox="1"/>
          <p:nvPr/>
        </p:nvSpPr>
        <p:spPr>
          <a:xfrm>
            <a:off x="107950" y="2349500"/>
            <a:ext cx="2736850" cy="1181383"/>
          </a:xfrm>
          <a:prstGeom prst="rect">
            <a:avLst/>
          </a:prstGeom>
          <a:solidFill>
            <a:srgbClr val="FFFF00"/>
          </a:solidFill>
          <a:ln w="38100">
            <a:solidFill>
              <a:srgbClr val="0A0A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Flogosi acuta</a:t>
            </a:r>
          </a:p>
        </p:txBody>
      </p:sp>
      <p:sp>
        <p:nvSpPr>
          <p:cNvPr id="50" name="Linea"/>
          <p:cNvSpPr/>
          <p:nvPr/>
        </p:nvSpPr>
        <p:spPr>
          <a:xfrm>
            <a:off x="3352182" y="3186715"/>
            <a:ext cx="2084036" cy="25782"/>
          </a:xfrm>
          <a:prstGeom prst="line">
            <a:avLst/>
          </a:prstGeom>
          <a:ln w="76200">
            <a:solidFill>
              <a:srgbClr val="FFFF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(1) progressione"/>
          <p:cNvSpPr txBox="1"/>
          <p:nvPr/>
        </p:nvSpPr>
        <p:spPr>
          <a:xfrm>
            <a:off x="2817495" y="2420937"/>
            <a:ext cx="303911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(1) progressione</a:t>
            </a:r>
          </a:p>
        </p:txBody>
      </p:sp>
      <p:sp>
        <p:nvSpPr>
          <p:cNvPr id="52" name="Flogosi cronica"/>
          <p:cNvSpPr txBox="1"/>
          <p:nvPr/>
        </p:nvSpPr>
        <p:spPr>
          <a:xfrm>
            <a:off x="5905500" y="2278062"/>
            <a:ext cx="3059113" cy="1171859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Flogosi cronica </a:t>
            </a:r>
          </a:p>
        </p:txBody>
      </p:sp>
      <p:grpSp>
        <p:nvGrpSpPr>
          <p:cNvPr id="55" name="Raggruppa"/>
          <p:cNvGrpSpPr/>
          <p:nvPr/>
        </p:nvGrpSpPr>
        <p:grpSpPr>
          <a:xfrm>
            <a:off x="2155507" y="4365625"/>
            <a:ext cx="4100831" cy="1171858"/>
            <a:chOff x="0" y="0"/>
            <a:chExt cx="4100829" cy="1171857"/>
          </a:xfrm>
        </p:grpSpPr>
        <p:sp>
          <p:nvSpPr>
            <p:cNvPr id="53" name="Flogosi cronica “ab initio”"/>
            <p:cNvSpPr txBox="1"/>
            <p:nvPr/>
          </p:nvSpPr>
          <p:spPr>
            <a:xfrm>
              <a:off x="752290" y="0"/>
              <a:ext cx="3348540" cy="1171858"/>
            </a:xfrm>
            <a:prstGeom prst="rect">
              <a:avLst/>
            </a:prstGeom>
            <a:solidFill>
              <a:srgbClr val="FF0000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2100"/>
                </a:spcBef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Flogosi cronica “</a:t>
              </a:r>
              <a:r>
                <a:rPr i="1"/>
                <a:t>ab initio</a:t>
              </a:r>
              <a:r>
                <a:t>”</a:t>
              </a:r>
            </a:p>
          </p:txBody>
        </p:sp>
        <p:sp>
          <p:nvSpPr>
            <p:cNvPr id="54" name="(2)"/>
            <p:cNvSpPr txBox="1"/>
            <p:nvPr/>
          </p:nvSpPr>
          <p:spPr>
            <a:xfrm>
              <a:off x="0" y="205371"/>
              <a:ext cx="569786" cy="510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(2)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(1) Cronicizzazione della risposta infiammatoria acuta"/>
          <p:cNvSpPr txBox="1">
            <a:spLocks noGrp="1"/>
          </p:cNvSpPr>
          <p:nvPr>
            <p:ph type="title" idx="4294967295"/>
          </p:nvPr>
        </p:nvSpPr>
        <p:spPr>
          <a:xfrm>
            <a:off x="0" y="117475"/>
            <a:ext cx="8532813" cy="10080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41247">
              <a:defRPr sz="312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(1) Cronicizzazione della risposta infiammatoria acuta</a:t>
            </a:r>
          </a:p>
        </p:txBody>
      </p:sp>
      <p:sp>
        <p:nvSpPr>
          <p:cNvPr id="58" name="Esempi:…"/>
          <p:cNvSpPr txBox="1">
            <a:spLocks noGrp="1"/>
          </p:cNvSpPr>
          <p:nvPr>
            <p:ph type="body" idx="4294967295"/>
          </p:nvPr>
        </p:nvSpPr>
        <p:spPr>
          <a:xfrm>
            <a:off x="-36513" y="1196975"/>
            <a:ext cx="9072563" cy="5400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lnSpc>
                <a:spcPct val="90000"/>
              </a:lnSpc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Esempi</a:t>
            </a:r>
            <a:r>
              <a:rPr dirty="0"/>
              <a:t>: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infiammazioni</a:t>
            </a:r>
            <a:r>
              <a:rPr dirty="0"/>
              <a:t> </a:t>
            </a:r>
            <a:r>
              <a:rPr dirty="0" err="1"/>
              <a:t>croniche</a:t>
            </a:r>
            <a:r>
              <a:rPr dirty="0"/>
              <a:t> </a:t>
            </a:r>
            <a:r>
              <a:rPr dirty="0" err="1"/>
              <a:t>polmonari</a:t>
            </a:r>
            <a:endParaRPr dirty="0"/>
          </a:p>
          <a:p>
            <a:pPr marL="1698625" lvl="3" indent="-327025">
              <a:lnSpc>
                <a:spcPct val="90000"/>
              </a:lnSpc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 </a:t>
            </a:r>
            <a:r>
              <a:rPr dirty="0" err="1"/>
              <a:t>fumo</a:t>
            </a:r>
            <a:r>
              <a:rPr dirty="0"/>
              <a:t> di </a:t>
            </a:r>
            <a:r>
              <a:rPr dirty="0" err="1"/>
              <a:t>sigaretta</a:t>
            </a:r>
            <a:r>
              <a:rPr dirty="0"/>
              <a:t> (</a:t>
            </a:r>
            <a:r>
              <a:rPr dirty="0" err="1"/>
              <a:t>prolungata</a:t>
            </a:r>
            <a:r>
              <a:rPr dirty="0"/>
              <a:t>  </a:t>
            </a:r>
            <a:r>
              <a:rPr dirty="0" err="1"/>
              <a:t>esposizione</a:t>
            </a:r>
            <a:r>
              <a:rPr dirty="0"/>
              <a:t> a </a:t>
            </a:r>
            <a:r>
              <a:rPr dirty="0" err="1"/>
              <a:t>sostanze</a:t>
            </a:r>
            <a:r>
              <a:rPr dirty="0"/>
              <a:t> </a:t>
            </a:r>
            <a:r>
              <a:rPr dirty="0" err="1"/>
              <a:t>chimiche</a:t>
            </a:r>
            <a:r>
              <a:rPr dirty="0"/>
              <a:t> </a:t>
            </a:r>
            <a:r>
              <a:rPr dirty="0" err="1"/>
              <a:t>volatili</a:t>
            </a:r>
            <a:r>
              <a:rPr dirty="0"/>
              <a:t> </a:t>
            </a:r>
            <a:r>
              <a:rPr dirty="0" err="1"/>
              <a:t>irritanti</a:t>
            </a:r>
            <a:r>
              <a:rPr dirty="0"/>
              <a:t>)</a:t>
            </a:r>
          </a:p>
          <a:p>
            <a:pPr marL="1698625" lvl="3" indent="-327025">
              <a:lnSpc>
                <a:spcPct val="90000"/>
              </a:lnSpc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infezioni</a:t>
            </a:r>
            <a:r>
              <a:rPr dirty="0"/>
              <a:t> </a:t>
            </a:r>
            <a:r>
              <a:rPr dirty="0" err="1"/>
              <a:t>fungine</a:t>
            </a:r>
            <a:r>
              <a:rPr dirty="0"/>
              <a:t> e </a:t>
            </a:r>
            <a:r>
              <a:rPr dirty="0" err="1"/>
              <a:t>parassitosi</a:t>
            </a:r>
            <a:r>
              <a:rPr dirty="0"/>
              <a:t> </a:t>
            </a:r>
          </a:p>
          <a:p>
            <a:pPr marL="1698625" lvl="3" indent="-327025">
              <a:lnSpc>
                <a:spcPct val="90000"/>
              </a:lnSpc>
              <a:spcBef>
                <a:spcPts val="0"/>
              </a:spcBef>
              <a:defRPr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infiammazioni</a:t>
            </a:r>
            <a:r>
              <a:rPr dirty="0"/>
              <a:t> </a:t>
            </a:r>
            <a:r>
              <a:rPr dirty="0" err="1"/>
              <a:t>croniche</a:t>
            </a:r>
            <a:r>
              <a:rPr dirty="0"/>
              <a:t> </a:t>
            </a:r>
            <a:r>
              <a:rPr dirty="0" err="1"/>
              <a:t>intestinali</a:t>
            </a:r>
            <a:r>
              <a:rPr dirty="0">
                <a:solidFill>
                  <a:srgbClr val="FFFFFF"/>
                </a:solidFill>
              </a:rPr>
              <a:t> (</a:t>
            </a:r>
            <a:r>
              <a:rPr dirty="0" err="1">
                <a:solidFill>
                  <a:srgbClr val="FFFFFF"/>
                </a:solidFill>
              </a:rPr>
              <a:t>morbo</a:t>
            </a:r>
            <a:r>
              <a:rPr dirty="0">
                <a:solidFill>
                  <a:srgbClr val="FFFFFF"/>
                </a:solidFill>
              </a:rPr>
              <a:t> di Crohn; </a:t>
            </a:r>
            <a:r>
              <a:rPr dirty="0" err="1">
                <a:solidFill>
                  <a:srgbClr val="FFFFFF"/>
                </a:solidFill>
              </a:rPr>
              <a:t>interferenza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nei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processi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riparativi</a:t>
            </a:r>
            <a:r>
              <a:rPr dirty="0">
                <a:solidFill>
                  <a:srgbClr val="FFFFFF"/>
                </a:solidFill>
              </a:rPr>
              <a:t>)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FFFFFF"/>
              </a:solidFill>
            </a:endParaRP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ulcere</a:t>
            </a:r>
            <a:r>
              <a:rPr dirty="0"/>
              <a:t>: </a:t>
            </a:r>
            <a:r>
              <a:rPr dirty="0">
                <a:solidFill>
                  <a:srgbClr val="FFFFFF"/>
                </a:solidFill>
              </a:rPr>
              <a:t>«</a:t>
            </a:r>
            <a:r>
              <a:rPr dirty="0" err="1">
                <a:solidFill>
                  <a:srgbClr val="FFFFFF"/>
                </a:solidFill>
              </a:rPr>
              <a:t>escavazione</a:t>
            </a:r>
            <a:r>
              <a:rPr dirty="0">
                <a:solidFill>
                  <a:srgbClr val="FFFFFF"/>
                </a:solidFill>
              </a:rPr>
              <a:t>» </a:t>
            </a:r>
            <a:r>
              <a:rPr dirty="0" err="1">
                <a:solidFill>
                  <a:srgbClr val="FFFFFF"/>
                </a:solidFill>
              </a:rPr>
              <a:t>della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superficie</a:t>
            </a:r>
            <a:r>
              <a:rPr dirty="0">
                <a:solidFill>
                  <a:srgbClr val="FFFFFF"/>
                </a:solidFill>
              </a:rPr>
              <a:t> di un </a:t>
            </a:r>
            <a:r>
              <a:rPr dirty="0" err="1">
                <a:solidFill>
                  <a:srgbClr val="FFFFFF"/>
                </a:solidFill>
              </a:rPr>
              <a:t>epitelio</a:t>
            </a:r>
            <a:r>
              <a:rPr dirty="0">
                <a:solidFill>
                  <a:srgbClr val="FFFFFF"/>
                </a:solidFill>
              </a:rPr>
              <a:t> (cute, </a:t>
            </a:r>
            <a:r>
              <a:rPr dirty="0" err="1">
                <a:solidFill>
                  <a:srgbClr val="FFFFFF"/>
                </a:solidFill>
              </a:rPr>
              <a:t>tonache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mucose</a:t>
            </a:r>
            <a:r>
              <a:rPr dirty="0">
                <a:solidFill>
                  <a:srgbClr val="FFFFFF"/>
                </a:solidFill>
              </a:rPr>
              <a:t>; </a:t>
            </a:r>
            <a:r>
              <a:rPr dirty="0" err="1">
                <a:solidFill>
                  <a:srgbClr val="FFFFFF"/>
                </a:solidFill>
              </a:rPr>
              <a:t>interferenza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nei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processi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riparativi</a:t>
            </a:r>
            <a:r>
              <a:rPr dirty="0">
                <a:solidFill>
                  <a:srgbClr val="FFFFFF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Ulcer: erosion of gastric wall in chronic gastritis"/>
          <p:cNvSpPr txBox="1">
            <a:spLocks noGrp="1"/>
          </p:cNvSpPr>
          <p:nvPr>
            <p:ph type="title" idx="4294967295"/>
          </p:nvPr>
        </p:nvSpPr>
        <p:spPr>
          <a:xfrm>
            <a:off x="-180975" y="-28575"/>
            <a:ext cx="9432925" cy="649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Ulcer: erosion of gastric wall in chronic gastritis</a:t>
            </a:r>
          </a:p>
        </p:txBody>
      </p:sp>
      <p:grpSp>
        <p:nvGrpSpPr>
          <p:cNvPr id="63" name="Raggruppa"/>
          <p:cNvGrpSpPr/>
          <p:nvPr/>
        </p:nvGrpSpPr>
        <p:grpSpPr>
          <a:xfrm>
            <a:off x="71437" y="708025"/>
            <a:ext cx="5724526" cy="4305300"/>
            <a:chOff x="0" y="0"/>
            <a:chExt cx="5724525" cy="4305300"/>
          </a:xfrm>
        </p:grpSpPr>
        <p:pic>
          <p:nvPicPr>
            <p:cNvPr id="61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24525" cy="4305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" name="Ovale"/>
            <p:cNvSpPr/>
            <p:nvPr/>
          </p:nvSpPr>
          <p:spPr>
            <a:xfrm>
              <a:off x="1332209" y="992783"/>
              <a:ext cx="2016225" cy="2088233"/>
            </a:xfrm>
            <a:prstGeom prst="ellipse">
              <a:avLst/>
            </a:prstGeom>
            <a:noFill/>
            <a:ln w="5715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64" name="Risultati immagini per gastric ulcer histology" descr="Risultati immagini per gastric ulcer histolog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75" y="2060575"/>
            <a:ext cx="6681788" cy="4703763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(2) Infiammazione cronica «ab inizio»"/>
          <p:cNvSpPr txBox="1">
            <a:spLocks noGrp="1"/>
          </p:cNvSpPr>
          <p:nvPr>
            <p:ph type="title" idx="4294967295"/>
          </p:nvPr>
        </p:nvSpPr>
        <p:spPr>
          <a:xfrm>
            <a:off x="277812" y="58737"/>
            <a:ext cx="8686801" cy="7778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(2) Infiammazione cronica «ab inizio» </a:t>
            </a:r>
            <a:r>
              <a:rPr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7" name="Patologie infiammatorie in cui la risposta acuta è moderata o assente…"/>
          <p:cNvSpPr txBox="1">
            <a:spLocks noGrp="1"/>
          </p:cNvSpPr>
          <p:nvPr>
            <p:ph type="body" idx="4294967295"/>
          </p:nvPr>
        </p:nvSpPr>
        <p:spPr>
          <a:xfrm>
            <a:off x="-396875" y="836612"/>
            <a:ext cx="9540875" cy="59055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Patologie infiammatorie in cui la </a:t>
            </a:r>
            <a:r>
              <a:rPr u="sng"/>
              <a:t>risposta acuta è moderata o assente</a:t>
            </a:r>
          </a:p>
          <a:p>
            <a:pPr marL="285750" lvl="1" indent="171450" algn="just">
              <a:lnSpc>
                <a:spcPct val="90000"/>
              </a:lnSpc>
              <a:spcBef>
                <a:spcPts val="0"/>
              </a:spcBef>
              <a:buSzTx/>
              <a:buNone/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Cause più frequenti: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143000" lvl="2" indent="-228600" algn="just">
              <a:lnSpc>
                <a:spcPct val="90000"/>
              </a:lnSpc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z="3000"/>
              <a:t>infezioni da </a:t>
            </a:r>
            <a:r>
              <a:rPr sz="3000">
                <a:solidFill>
                  <a:srgbClr val="FFFF00"/>
                </a:solidFill>
              </a:rPr>
              <a:t>certi tipi di microrganismi </a:t>
            </a:r>
            <a:r>
              <a:rPr sz="3000"/>
              <a:t>(virus, micobatteri)   </a:t>
            </a:r>
          </a:p>
          <a:p>
            <a:pPr marL="228600" lvl="2" indent="685800" algn="just">
              <a:lnSpc>
                <a:spcPct val="90000"/>
              </a:lnSpc>
              <a:spcBef>
                <a:spcPts val="0"/>
              </a:spcBef>
              <a:buSzTx/>
              <a:buNone/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1143000" lvl="2" indent="-228600" algn="just">
              <a:lnSpc>
                <a:spcPct val="90000"/>
              </a:lnSpc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z="3000"/>
              <a:t>esposizione ad agenti tossici </a:t>
            </a:r>
            <a:r>
              <a:rPr sz="3000">
                <a:solidFill>
                  <a:srgbClr val="FFFF00"/>
                </a:solidFill>
              </a:rPr>
              <a:t>esogeni</a:t>
            </a:r>
            <a:r>
              <a:rPr sz="3000"/>
              <a:t> (per es., particelle di silice) o </a:t>
            </a:r>
            <a:r>
              <a:rPr sz="3000">
                <a:solidFill>
                  <a:srgbClr val="FFFF00"/>
                </a:solidFill>
              </a:rPr>
              <a:t>endogeni</a:t>
            </a:r>
            <a:r>
              <a:rPr sz="3000"/>
              <a:t> (per es., cristalli di colesterolo) non facilmente degradabili</a:t>
            </a:r>
          </a:p>
          <a:p>
            <a:pPr marL="1143000" lvl="2" indent="-228600" algn="just">
              <a:lnSpc>
                <a:spcPct val="90000"/>
              </a:lnSpc>
              <a:spcBef>
                <a:spcPts val="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endParaRPr sz="3000"/>
          </a:p>
          <a:p>
            <a:pPr marL="1143000" lvl="2" indent="-228600" algn="just">
              <a:lnSpc>
                <a:spcPct val="90000"/>
              </a:lnSpc>
              <a:spcBef>
                <a:spcPts val="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alcune </a:t>
            </a:r>
            <a:r>
              <a:rPr>
                <a:solidFill>
                  <a:srgbClr val="FFFF00"/>
                </a:solidFill>
              </a:rPr>
              <a:t>malattie autoimmuni</a:t>
            </a:r>
            <a:r>
              <a:t> [lupus eritematoso sistemico, psoriasi]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a flogosi cronica può manifestarsi come…"/>
          <p:cNvSpPr txBox="1">
            <a:spLocks noGrp="1"/>
          </p:cNvSpPr>
          <p:nvPr>
            <p:ph type="body" idx="4294967295"/>
          </p:nvPr>
        </p:nvSpPr>
        <p:spPr>
          <a:xfrm>
            <a:off x="-1" y="1916112"/>
            <a:ext cx="9144002" cy="36004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3900" indent="-279400">
              <a:spcBef>
                <a:spcPts val="800"/>
              </a:spcBef>
              <a:buSzTx/>
              <a:buNone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La flogosi cronica può manifestarsi come</a:t>
            </a:r>
          </a:p>
          <a:p>
            <a:pPr marL="723900" indent="-279400">
              <a:buSzTx/>
              <a:buNone/>
              <a:defRPr sz="3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168400" indent="-723900">
              <a:spcBef>
                <a:spcPts val="800"/>
              </a:spcBef>
              <a:buChar char="•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reazione tissutale </a:t>
            </a:r>
            <a:r>
              <a:rPr>
                <a:solidFill>
                  <a:srgbClr val="FFFF00"/>
                </a:solidFill>
              </a:rPr>
              <a:t>diffusa</a:t>
            </a:r>
          </a:p>
          <a:p>
            <a:pPr marL="1168400" indent="-723900">
              <a:buChar char="•"/>
              <a:defRPr sz="35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00"/>
              </a:solidFill>
            </a:endParaRPr>
          </a:p>
          <a:p>
            <a:pPr marL="1168400" indent="-723900">
              <a:spcBef>
                <a:spcPts val="800"/>
              </a:spcBef>
              <a:buChar char="•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reazione </a:t>
            </a:r>
            <a:r>
              <a:rPr>
                <a:solidFill>
                  <a:srgbClr val="FFFF00"/>
                </a:solidFill>
              </a:rPr>
              <a:t>granulomatosa</a:t>
            </a:r>
          </a:p>
        </p:txBody>
      </p:sp>
      <p:sp>
        <p:nvSpPr>
          <p:cNvPr id="70" name="Infiammazione cronica: aspetti morfologici"/>
          <p:cNvSpPr txBox="1">
            <a:spLocks noGrp="1"/>
          </p:cNvSpPr>
          <p:nvPr>
            <p:ph type="title" idx="4294967295"/>
          </p:nvPr>
        </p:nvSpPr>
        <p:spPr>
          <a:xfrm>
            <a:off x="1106487" y="44449"/>
            <a:ext cx="6778626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96111">
              <a:defRPr sz="392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Infiammazione cronica: </a:t>
            </a:r>
            <a:r>
              <a:rPr sz="3528"/>
              <a:t>aspetti morfologici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build="p" bldLvl="5" animBg="1" advAuto="0"/>
    </p:bldLst>
  </p:timing>
</p:sld>
</file>

<file path=ppt/theme/theme1.xml><?xml version="1.0" encoding="utf-8"?>
<a:theme xmlns:a="http://schemas.openxmlformats.org/drawingml/2006/main" name="2_Pulse">
  <a:themeElements>
    <a:clrScheme name="2_Pulse">
      <a:dk1>
        <a:srgbClr val="000066"/>
      </a:dk1>
      <a:lt1>
        <a:srgbClr val="666666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Puls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2_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Pulse">
  <a:themeElements>
    <a:clrScheme name="2_Pul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Puls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2_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1055</Words>
  <Application>Microsoft Macintosh PowerPoint</Application>
  <PresentationFormat>Presentazione su schermo (4:3)</PresentationFormat>
  <Paragraphs>139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2_Pulse</vt:lpstr>
      <vt:lpstr>Infiammazione cronica</vt:lpstr>
      <vt:lpstr>I macrofagi attivati hanno un’intensa attività biosintetica</vt:lpstr>
      <vt:lpstr>Altri tipi cellulari presenti nella flogosi cronica</vt:lpstr>
      <vt:lpstr>Macrophage-lymphocyte interactions in chronic inflammation</vt:lpstr>
      <vt:lpstr>Infiammazione cronica</vt:lpstr>
      <vt:lpstr>(1) Cronicizzazione della risposta infiammatoria acuta</vt:lpstr>
      <vt:lpstr>Ulcer: erosion of gastric wall in chronic gastritis</vt:lpstr>
      <vt:lpstr>(2) Infiammazione cronica «ab inizio»  </vt:lpstr>
      <vt:lpstr>Infiammazione cronica: aspetti morfologici</vt:lpstr>
      <vt:lpstr>Presentazione standard di PowerPoint</vt:lpstr>
      <vt:lpstr>Flogosi cronica granulomatosa</vt:lpstr>
      <vt:lpstr>Presentazione standard di PowerPoint</vt:lpstr>
      <vt:lpstr>Esempi di patologie infiammatorie croniche granulomatose</vt:lpstr>
      <vt:lpstr>Granulomi polmonari nella tubercolosi</vt:lpstr>
      <vt:lpstr>Tubercolosi </vt:lpstr>
      <vt:lpstr>TBC: what happens in the macrophages?</vt:lpstr>
      <vt:lpstr>Presentazione standard di PowerPoint</vt:lpstr>
      <vt:lpstr>Presentazione standard di PowerPoint</vt:lpstr>
      <vt:lpstr>Presentazione standard di PowerPoint</vt:lpstr>
      <vt:lpstr>When may leukocytes damage host tissue?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Infiammazione cronica</dc:title>
  <cp:lastModifiedBy>MACOR PAOLO</cp:lastModifiedBy>
  <cp:revision>5</cp:revision>
  <dcterms:modified xsi:type="dcterms:W3CDTF">2023-04-17T06:30:00Z</dcterms:modified>
</cp:coreProperties>
</file>