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9"/>
  </p:notesMasterIdLst>
  <p:sldIdLst>
    <p:sldId id="256" r:id="rId2"/>
    <p:sldId id="317" r:id="rId3"/>
    <p:sldId id="286" r:id="rId4"/>
    <p:sldId id="298" r:id="rId5"/>
    <p:sldId id="287" r:id="rId6"/>
    <p:sldId id="288" r:id="rId7"/>
    <p:sldId id="33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26/04/23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</a:t>
            </a:r>
            <a:br>
              <a:rPr lang="it-IT" sz="4000" b="1" dirty="0"/>
            </a:br>
            <a:r>
              <a:rPr lang="it-IT" sz="4000" b="1" dirty="0"/>
              <a:t>LE04 – Lingue e </a:t>
            </a:r>
            <a:r>
              <a:rPr lang="it-IT" sz="4000" b="1"/>
              <a:t>letterature straniere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Ppt22 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4E7B15-5588-AB49-892C-03BCFB921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Nella puntata precedente…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C3888E-5655-6E4F-8EA1-C395E636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Migrazioni a Nord Est</a:t>
            </a:r>
          </a:p>
          <a:p>
            <a:r>
              <a:rPr lang="it-IT" dirty="0"/>
              <a:t>Video su Monfalcone</a:t>
            </a:r>
          </a:p>
          <a:p>
            <a:r>
              <a:rPr lang="it-IT" dirty="0"/>
              <a:t>Migranti a Monfalcone</a:t>
            </a:r>
          </a:p>
          <a:p>
            <a:r>
              <a:rPr lang="it-IT" dirty="0"/>
              <a:t>Lavoro nel Cantiere navale</a:t>
            </a:r>
          </a:p>
          <a:p>
            <a:r>
              <a:rPr lang="it-IT" dirty="0"/>
              <a:t>Popolazione residente straniera in FVG e a Monfalcone </a:t>
            </a:r>
          </a:p>
          <a:p>
            <a:r>
              <a:rPr lang="it-IT" dirty="0"/>
              <a:t>Tasso mascolinità e età stranieri</a:t>
            </a:r>
          </a:p>
          <a:p>
            <a:r>
              <a:rPr lang="it-IT" dirty="0"/>
              <a:t>Studenti stranieri nelle </a:t>
            </a:r>
            <a:r>
              <a:rPr lang="it-IT"/>
              <a:t>scuole FG</a:t>
            </a:r>
            <a:endParaRPr lang="it-IT" dirty="0"/>
          </a:p>
          <a:p>
            <a:pPr marL="268288" lvl="1" indent="-268288"/>
            <a:endParaRPr lang="it-IT" dirty="0"/>
          </a:p>
          <a:p>
            <a:pPr marL="268288" lvl="1" indent="-268288"/>
            <a:endParaRPr lang="it-IT" dirty="0"/>
          </a:p>
          <a:p>
            <a:pPr marL="268288" lvl="1" indent="-268288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326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6563" y="667265"/>
            <a:ext cx="2862702" cy="840259"/>
          </a:xfrm>
        </p:spPr>
        <p:txBody>
          <a:bodyPr>
            <a:normAutofit fontScale="90000"/>
          </a:bodyPr>
          <a:lstStyle/>
          <a:p>
            <a:r>
              <a:rPr lang="it-IT" dirty="0"/>
              <a:t>Migrazioni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6563" y="1507524"/>
            <a:ext cx="11312844" cy="5350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</a:rPr>
              <a:t>Possono essere forzate o volontarie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</a:rPr>
              <a:t>Forzate</a:t>
            </a:r>
            <a:r>
              <a:rPr lang="it-IT" sz="2000" dirty="0">
                <a:solidFill>
                  <a:schemeClr val="tx1"/>
                </a:solidFill>
              </a:rPr>
              <a:t>: quando una persona o un potere o altro costringono una o più persone a cambiare luogo di residenza contro la loro volontà (nativi d’America, schiavi dall’Africa, balcanici dalla Germania)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</a:rPr>
              <a:t>Volontarie</a:t>
            </a:r>
            <a:r>
              <a:rPr lang="it-IT" sz="2000" dirty="0">
                <a:solidFill>
                  <a:schemeClr val="tx1"/>
                </a:solidFill>
              </a:rPr>
              <a:t>: trasferimenti di lunga durata o permanenti a seguito di scelte personali, anche se quasi obbligatorie (da paesi poveri a paesi ricchi, da campagna a città)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</a:rPr>
              <a:t>Le cause/motivazioni sono molteplici, ma esistono </a:t>
            </a:r>
            <a:r>
              <a:rPr lang="it-IT" sz="2000" b="1" dirty="0">
                <a:solidFill>
                  <a:schemeClr val="tx1"/>
                </a:solidFill>
              </a:rPr>
              <a:t>fattori di spinta (</a:t>
            </a:r>
            <a:r>
              <a:rPr lang="it-IT" sz="2000" i="1" dirty="0" err="1">
                <a:solidFill>
                  <a:schemeClr val="tx1"/>
                </a:solidFill>
              </a:rPr>
              <a:t>push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factors</a:t>
            </a:r>
            <a:r>
              <a:rPr lang="it-IT" sz="2000" b="1" i="1" dirty="0">
                <a:solidFill>
                  <a:schemeClr val="tx1"/>
                </a:solidFill>
              </a:rPr>
              <a:t>)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e</a:t>
            </a:r>
            <a:r>
              <a:rPr lang="it-IT" sz="2000" b="1" dirty="0">
                <a:solidFill>
                  <a:schemeClr val="tx1"/>
                </a:solidFill>
              </a:rPr>
              <a:t> fattori di attrazione (</a:t>
            </a:r>
            <a:r>
              <a:rPr lang="it-IT" sz="2000" i="1" dirty="0">
                <a:solidFill>
                  <a:schemeClr val="tx1"/>
                </a:solidFill>
              </a:rPr>
              <a:t>pull </a:t>
            </a:r>
            <a:r>
              <a:rPr lang="it-IT" sz="2000" i="1" dirty="0" err="1">
                <a:solidFill>
                  <a:schemeClr val="tx1"/>
                </a:solidFill>
              </a:rPr>
              <a:t>factors</a:t>
            </a:r>
            <a:r>
              <a:rPr lang="it-IT" sz="2000" b="1" dirty="0">
                <a:solidFill>
                  <a:schemeClr val="tx1"/>
                </a:solidFill>
              </a:rPr>
              <a:t>) </a:t>
            </a:r>
            <a:r>
              <a:rPr lang="it-IT" sz="2000" dirty="0">
                <a:solidFill>
                  <a:schemeClr val="tx1"/>
                </a:solidFill>
              </a:rPr>
              <a:t>legati alle difficoltà presenti nel luogo d’origine e alle conoscenze delle condizioni dello spostamento (viaggio e arrivo)</a:t>
            </a:r>
            <a:endParaRPr lang="it-IT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674688" indent="-171450">
              <a:buFont typeface="Wingdings" panose="05000000000000000000" pitchFamily="2" charset="2"/>
              <a:buChar char="à"/>
            </a:pPr>
            <a:r>
              <a:rPr 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Informazioni</a:t>
            </a:r>
          </a:p>
          <a:p>
            <a:pPr marL="674688" indent="-171450">
              <a:buFont typeface="Wingdings" panose="05000000000000000000" pitchFamily="2" charset="2"/>
              <a:buChar char="à"/>
            </a:pPr>
            <a:r>
              <a:rPr 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Percezione delle conoscenze </a:t>
            </a:r>
          </a:p>
          <a:p>
            <a:pPr marL="674688" indent="-171450">
              <a:buFont typeface="Wingdings" panose="05000000000000000000" pitchFamily="2" charset="2"/>
              <a:buChar char="à"/>
            </a:pPr>
            <a:r>
              <a:rPr 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Però utile distinguere fra spostamenti per povertà/insicurezza e ricerca di migliori condizioni (es. </a:t>
            </a:r>
            <a:r>
              <a:rPr lang="it-IT" sz="2000" i="1" dirty="0">
                <a:solidFill>
                  <a:schemeClr val="tx1"/>
                </a:solidFill>
                <a:sym typeface="Wingdings" panose="05000000000000000000" pitchFamily="2" charset="2"/>
              </a:rPr>
              <a:t>cervelli in fuga</a:t>
            </a:r>
            <a:r>
              <a:rPr 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3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138"/>
    </mc:Choice>
    <mc:Fallback xmlns="">
      <p:transition spd="slow" advTm="41813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4C7CC-8F48-934C-BBEA-7A28F4DA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5" y="428242"/>
            <a:ext cx="6489725" cy="758007"/>
          </a:xfrm>
        </p:spPr>
        <p:txBody>
          <a:bodyPr>
            <a:normAutofit fontScale="90000"/>
          </a:bodyPr>
          <a:lstStyle/>
          <a:p>
            <a:r>
              <a:rPr lang="it-IT" dirty="0"/>
              <a:t>2019  </a:t>
            </a:r>
            <a:r>
              <a:rPr lang="it-IT" sz="2000" i="1" dirty="0"/>
              <a:t>in milioni di unità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5C80C54-90B3-5440-8EFB-D39DA9059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7396" y="1473843"/>
            <a:ext cx="10695632" cy="4819298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90A989-21D0-314C-A312-0A814F9E5182}"/>
              </a:ext>
            </a:extLst>
          </p:cNvPr>
          <p:cNvSpPr txBox="1"/>
          <p:nvPr/>
        </p:nvSpPr>
        <p:spPr>
          <a:xfrm>
            <a:off x="5931243" y="6437870"/>
            <a:ext cx="56911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ilbolive.unipd.it</a:t>
            </a:r>
            <a:r>
              <a:rPr lang="it-IT" sz="1000" dirty="0"/>
              <a:t>/</a:t>
            </a:r>
            <a:r>
              <a:rPr lang="it-IT" sz="1000" dirty="0" err="1"/>
              <a:t>it</a:t>
            </a:r>
            <a:r>
              <a:rPr lang="it-IT" sz="1000" dirty="0"/>
              <a:t>/news/dossier-statistico-immigrazione-</a:t>
            </a:r>
            <a:r>
              <a:rPr lang="it-IT" sz="1000" dirty="0" err="1"/>
              <a:t>italia</a:t>
            </a:r>
            <a:r>
              <a:rPr lang="it-IT" sz="1000" dirty="0"/>
              <a:t>-stranieri</a:t>
            </a:r>
          </a:p>
        </p:txBody>
      </p:sp>
    </p:spTree>
    <p:extLst>
      <p:ext uri="{BB962C8B-B14F-4D97-AF65-F5344CB8AC3E}">
        <p14:creationId xmlns:p14="http://schemas.microsoft.com/office/powerpoint/2010/main" val="34752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132" y="706056"/>
            <a:ext cx="2766153" cy="753277"/>
          </a:xfrm>
        </p:spPr>
        <p:txBody>
          <a:bodyPr>
            <a:normAutofit fontScale="90000"/>
          </a:bodyPr>
          <a:lstStyle/>
          <a:p>
            <a:r>
              <a:rPr lang="it-IT" dirty="0"/>
              <a:t>Migrazioni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551" y="1891121"/>
            <a:ext cx="11071028" cy="4256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Migrazioni interne</a:t>
            </a:r>
            <a:r>
              <a:rPr lang="it-IT" sz="2200" dirty="0">
                <a:solidFill>
                  <a:schemeClr val="tx1"/>
                </a:solidFill>
              </a:rPr>
              <a:t>, ovvero che interessano il movimento di persone interno allo stesso paese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Circa 740 milioni/anno (da aree rurali a zone urbane)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Legate a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Età (giovani, famiglie giovani più propensi)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Ricerca occupazione 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Ricerca migliori caratteristiche naturali e ambientali</a:t>
            </a:r>
          </a:p>
          <a:p>
            <a:pPr marL="502920" lvl="1" indent="0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it-IT" sz="2200" i="0" dirty="0">
                <a:solidFill>
                  <a:schemeClr val="tx1"/>
                </a:solidFill>
              </a:rPr>
              <a:t>In economie emergenti lo spostamento verso zone rurali è il più consistente (lavori stagionali)</a:t>
            </a:r>
          </a:p>
          <a:p>
            <a:pPr marL="0" lvl="1" indent="0">
              <a:buNone/>
            </a:pPr>
            <a:r>
              <a:rPr lang="it-IT" sz="2200" i="0" dirty="0">
                <a:solidFill>
                  <a:schemeClr val="tx1"/>
                </a:solidFill>
              </a:rPr>
              <a:t>In quelle avanzate o forti (Cina) verso le città</a:t>
            </a:r>
          </a:p>
        </p:txBody>
      </p:sp>
    </p:spTree>
    <p:extLst>
      <p:ext uri="{BB962C8B-B14F-4D97-AF65-F5344CB8AC3E}">
        <p14:creationId xmlns:p14="http://schemas.microsoft.com/office/powerpoint/2010/main" val="171166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369"/>
    </mc:Choice>
    <mc:Fallback xmlns="">
      <p:transition spd="slow" advTm="31236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7031" y="396473"/>
            <a:ext cx="2766153" cy="833378"/>
          </a:xfrm>
        </p:spPr>
        <p:txBody>
          <a:bodyPr>
            <a:normAutofit fontScale="90000"/>
          </a:bodyPr>
          <a:lstStyle/>
          <a:p>
            <a:r>
              <a:rPr lang="it-IT" dirty="0"/>
              <a:t>Migrazioni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5692" y="1893137"/>
            <a:ext cx="6025793" cy="2414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Migrazione </a:t>
            </a:r>
            <a:r>
              <a:rPr lang="it-IT" b="1" dirty="0">
                <a:solidFill>
                  <a:schemeClr val="tx1"/>
                </a:solidFill>
              </a:rPr>
              <a:t>internazionale</a:t>
            </a:r>
            <a:r>
              <a:rPr lang="it-IT" dirty="0">
                <a:solidFill>
                  <a:schemeClr val="tx1"/>
                </a:solidFill>
              </a:rPr>
              <a:t> quando una persona si trasferisce in maniera permanente o prolungata nel tempo in uno Stato diverso da quello d’origine.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Circa 260 milioni/anno (1/3 di quella interna), perché più complesse da organizzare e gestire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500" y="36777"/>
            <a:ext cx="5940500" cy="470821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9F2E60-3CB8-454B-96AC-DDE4ED51980A}"/>
              </a:ext>
            </a:extLst>
          </p:cNvPr>
          <p:cNvSpPr txBox="1"/>
          <p:nvPr/>
        </p:nvSpPr>
        <p:spPr>
          <a:xfrm>
            <a:off x="225706" y="4971172"/>
            <a:ext cx="119662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Assume dimensioni globali quando interessa diversi continenti (schiavismo, colonizzazione decolonizzazione, sviluppo Americhe..)</a:t>
            </a:r>
          </a:p>
          <a:p>
            <a:endParaRPr lang="it-IT" dirty="0"/>
          </a:p>
          <a:p>
            <a:r>
              <a:rPr lang="it-IT" dirty="0"/>
              <a:t>Su scala globale, il </a:t>
            </a:r>
            <a:r>
              <a:rPr lang="it-IT" b="1" dirty="0"/>
              <a:t>35</a:t>
            </a:r>
            <a:r>
              <a:rPr lang="it-IT" dirty="0"/>
              <a:t>% dei migranti si sposta verso paesi del Nord globale</a:t>
            </a:r>
          </a:p>
          <a:p>
            <a:r>
              <a:rPr lang="it-IT" b="1" dirty="0"/>
              <a:t>Tre decimi </a:t>
            </a:r>
            <a:r>
              <a:rPr lang="it-IT" dirty="0"/>
              <a:t>dei migranti si spostano da paesi poveri (Asia, Africa, America Latina)</a:t>
            </a:r>
          </a:p>
          <a:p>
            <a:r>
              <a:rPr lang="it-IT" b="1" dirty="0"/>
              <a:t>Un terzo </a:t>
            </a:r>
            <a:r>
              <a:rPr lang="it-IT" dirty="0"/>
              <a:t>da paesi economicamente sviluppati</a:t>
            </a:r>
          </a:p>
        </p:txBody>
      </p:sp>
    </p:spTree>
    <p:extLst>
      <p:ext uri="{BB962C8B-B14F-4D97-AF65-F5344CB8AC3E}">
        <p14:creationId xmlns:p14="http://schemas.microsoft.com/office/powerpoint/2010/main" val="20761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214"/>
    </mc:Choice>
    <mc:Fallback xmlns="">
      <p:transition spd="slow" advTm="17821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DEF59D-1F9B-4B48-89BE-4AFF4755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1329" y="6421559"/>
            <a:ext cx="4268271" cy="337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100" dirty="0" err="1"/>
              <a:t>https</a:t>
            </a:r>
            <a:r>
              <a:rPr lang="it-IT" sz="1100" dirty="0"/>
              <a:t>://</a:t>
            </a:r>
            <a:r>
              <a:rPr lang="it-IT" sz="1100" dirty="0" err="1"/>
              <a:t>www.neodemos.info</a:t>
            </a:r>
            <a:r>
              <a:rPr lang="it-IT" sz="1100" dirty="0"/>
              <a:t>/2022/03/22/lo-sapevate-che-36/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E0ED5B7-86E8-2242-AD31-2C0059DC1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032" y="320761"/>
            <a:ext cx="6227021" cy="610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75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3578</TotalTime>
  <Words>407</Words>
  <Application>Microsoft Macintosh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Rockwell</vt:lpstr>
      <vt:lpstr>Rockwell Condensed</vt:lpstr>
      <vt:lpstr>Rockwell Extra Bold</vt:lpstr>
      <vt:lpstr>Wingdings</vt:lpstr>
      <vt:lpstr>Legno</vt:lpstr>
      <vt:lpstr>Geografia (LE006)   Corso di Studio  LE01 - DISCIPLINE STORICHE E FILOSOFICHE LE04 – Lingue e letterature straniere </vt:lpstr>
      <vt:lpstr>Nella puntata precedente…</vt:lpstr>
      <vt:lpstr>Migrazioni</vt:lpstr>
      <vt:lpstr>2019  in milioni di unità</vt:lpstr>
      <vt:lpstr>Migrazioni</vt:lpstr>
      <vt:lpstr>Migrazioni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53</cp:revision>
  <dcterms:created xsi:type="dcterms:W3CDTF">2022-03-01T08:25:09Z</dcterms:created>
  <dcterms:modified xsi:type="dcterms:W3CDTF">2023-04-26T10:30:16Z</dcterms:modified>
</cp:coreProperties>
</file>