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E2CA85-D53F-4B58-A275-7EA2B8578683}" v="2156" dt="2020-10-09T13:34:52.395"/>
    <p1510:client id="{402038C8-03D1-E848-CAE7-C12EC1AA8260}" v="31" dt="2020-11-09T11:29:50.720"/>
    <p1510:client id="{439B46E0-A128-06A6-0240-20F694DE9087}" v="1" dt="2020-11-18T09:42:21.957"/>
    <p1510:client id="{4CC20F6B-B2C5-4E5B-9B79-5C0F7D79DFC1}" v="15" dt="2022-02-14T13:20:48.177"/>
    <p1510:client id="{6237F73A-A568-A660-EFD2-DEE57C76EC8D}" v="4" dt="2021-12-14T14:35:35.054"/>
    <p1510:client id="{92D3477D-5056-549E-3500-BB0C942AB9E9}" v="19" dt="2022-12-02T11:07:51.613"/>
    <p1510:client id="{9E6036C0-8CA6-F0C4-EED6-8345B3CD5ABB}" v="42" dt="2021-11-25T16:45:33.816"/>
    <p1510:client id="{A65C4BED-D335-6DBB-2862-57BE642A3D76}" v="59" dt="2020-10-15T07:01:40.005"/>
    <p1510:client id="{DFF7FC7E-EE00-A37A-FB13-FAA14E01A99D}" v="20" dt="2020-10-26T09:02:22.003"/>
    <p1510:client id="{F5061B61-4CD6-92AC-8826-36C51D48EE74}" v="533" dt="2020-10-09T13:15:28.2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4/26/2023</a:t>
            </a:fld>
            <a:endParaRPr 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r>
              <a:rPr lang="en-US"/>
              <a:t>Katrina Ann Read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001441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Katrina Ann Read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8454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r>
              <a:rPr lang="en-US"/>
              <a:t>Katrina Ann Read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515776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4/26/2023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Katrina Ann Read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82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r>
              <a:rPr lang="en-US"/>
              <a:t>Katrina Ann Read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4/26/2023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03138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4/26/2023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Katrina Ann Read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09304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4/26/2023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Katrina Ann Read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7478091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4/26/2023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Katrina Ann Read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23170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Katrina Ann Read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32495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4/26/2023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r>
              <a:rPr lang="en-US"/>
              <a:t>Katrina Ann Read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95498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4/26/2023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r>
              <a:rPr lang="en-US"/>
              <a:t>Katrina Ann Read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79347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Katrina Ann Read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15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hf sldNum="0" hd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C6D9974-71DD-460D-A54A-9F7D8078BF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8" r="13290" b="5"/>
          <a:stretch/>
        </p:blipFill>
        <p:spPr>
          <a:xfrm>
            <a:off x="4487333" y="10"/>
            <a:ext cx="7704667" cy="6877868"/>
          </a:xfrm>
          <a:custGeom>
            <a:avLst/>
            <a:gdLst/>
            <a:ahLst/>
            <a:cxnLst/>
            <a:rect l="l" t="t" r="r" b="b"/>
            <a:pathLst>
              <a:path w="7704667" h="6877878">
                <a:moveTo>
                  <a:pt x="0" y="0"/>
                </a:moveTo>
                <a:lnTo>
                  <a:pt x="7704667" y="0"/>
                </a:lnTo>
                <a:lnTo>
                  <a:pt x="7704667" y="6877878"/>
                </a:lnTo>
                <a:lnTo>
                  <a:pt x="0" y="6877878"/>
                </a:lnTo>
                <a:lnTo>
                  <a:pt x="0" y="6867939"/>
                </a:lnTo>
                <a:lnTo>
                  <a:pt x="146217" y="6867939"/>
                </a:lnTo>
                <a:lnTo>
                  <a:pt x="252811" y="6795007"/>
                </a:lnTo>
                <a:cubicBezTo>
                  <a:pt x="428996" y="6667346"/>
                  <a:pt x="601946" y="6529451"/>
                  <a:pt x="776494" y="6388681"/>
                </a:cubicBezTo>
                <a:cubicBezTo>
                  <a:pt x="1734992" y="5615677"/>
                  <a:pt x="2676361" y="4981124"/>
                  <a:pt x="2676361" y="3631852"/>
                </a:cubicBezTo>
                <a:cubicBezTo>
                  <a:pt x="2676361" y="2101350"/>
                  <a:pt x="2094814" y="761014"/>
                  <a:pt x="1053668" y="20384"/>
                </a:cubicBezTo>
                <a:lnTo>
                  <a:pt x="1038069" y="9939"/>
                </a:lnTo>
                <a:lnTo>
                  <a:pt x="0" y="9939"/>
                </a:ln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D36D47-40B7-494B-B249-3CBA333DE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03AD0D1C-F8BA-4CD1-BC4D-BE1823F3E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7283242" cy="6858000"/>
          </a:xfrm>
          <a:custGeom>
            <a:avLst/>
            <a:gdLst>
              <a:gd name="connsiteX0" fmla="*/ 0 w 7163694"/>
              <a:gd name="connsiteY0" fmla="*/ 0 h 6858000"/>
              <a:gd name="connsiteX1" fmla="*/ 5525402 w 7163694"/>
              <a:gd name="connsiteY1" fmla="*/ 0 h 6858000"/>
              <a:gd name="connsiteX2" fmla="*/ 5541001 w 7163694"/>
              <a:gd name="connsiteY2" fmla="*/ 10445 h 6858000"/>
              <a:gd name="connsiteX3" fmla="*/ 7163694 w 7163694"/>
              <a:gd name="connsiteY3" fmla="*/ 3621913 h 6858000"/>
              <a:gd name="connsiteX4" fmla="*/ 5263827 w 7163694"/>
              <a:gd name="connsiteY4" fmla="*/ 6378742 h 6858000"/>
              <a:gd name="connsiteX5" fmla="*/ 4740144 w 7163694"/>
              <a:gd name="connsiteY5" fmla="*/ 6785068 h 6858000"/>
              <a:gd name="connsiteX6" fmla="*/ 4633550 w 7163694"/>
              <a:gd name="connsiteY6" fmla="*/ 6858000 h 6858000"/>
              <a:gd name="connsiteX7" fmla="*/ 0 w 716369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3694" h="6858000">
                <a:moveTo>
                  <a:pt x="0" y="0"/>
                </a:moveTo>
                <a:lnTo>
                  <a:pt x="5525402" y="0"/>
                </a:lnTo>
                <a:lnTo>
                  <a:pt x="5541001" y="10445"/>
                </a:lnTo>
                <a:cubicBezTo>
                  <a:pt x="6582147" y="751075"/>
                  <a:pt x="7163694" y="2091411"/>
                  <a:pt x="7163694" y="3621913"/>
                </a:cubicBezTo>
                <a:cubicBezTo>
                  <a:pt x="7163694" y="4971185"/>
                  <a:pt x="6222325" y="5605738"/>
                  <a:pt x="5263827" y="6378742"/>
                </a:cubicBezTo>
                <a:cubicBezTo>
                  <a:pt x="5089279" y="6519512"/>
                  <a:pt x="4916329" y="6657407"/>
                  <a:pt x="4740144" y="6785068"/>
                </a:cubicBezTo>
                <a:lnTo>
                  <a:pt x="463355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9836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80531" y="1346268"/>
            <a:ext cx="5274860" cy="3066706"/>
          </a:xfr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de-DE" sz="6000">
                <a:latin typeface="Calibri"/>
                <a:cs typeface="Calibri Light"/>
              </a:rPr>
              <a:t>Future</a:t>
            </a:r>
            <a:endParaRPr lang="de-DE" sz="6000">
              <a:latin typeface="Calibri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3E47DB2-D334-9062-B6EF-925991973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Katrina Ann Read</a:t>
            </a:r>
          </a:p>
        </p:txBody>
      </p:sp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F50A80E-5DCB-4320-9947-73BF2D6F0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E9C9717-43F9-44EA-9215-3F2D15B1C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E66004D1-3DCE-405F-9046-6DE912409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D1319957-918B-4BBC-B357-957813808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4E5F18F-9D70-4BE5-8A38-603463EE8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6" y="0"/>
            <a:ext cx="10678291" cy="6858000"/>
            <a:chOff x="547626" y="0"/>
            <a:chExt cx="10678291" cy="6858000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91F8D69-709A-4575-A393-B4C26481A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66083" y="0"/>
              <a:ext cx="9841377" cy="6858000"/>
            </a:xfrm>
            <a:custGeom>
              <a:avLst/>
              <a:gdLst>
                <a:gd name="connsiteX0" fmla="*/ 8218354 w 9841377"/>
                <a:gd name="connsiteY0" fmla="*/ 0 h 6858000"/>
                <a:gd name="connsiteX1" fmla="*/ 5551962 w 9841377"/>
                <a:gd name="connsiteY1" fmla="*/ 0 h 6858000"/>
                <a:gd name="connsiteX2" fmla="*/ 5482342 w 9841377"/>
                <a:gd name="connsiteY2" fmla="*/ 0 h 6858000"/>
                <a:gd name="connsiteX3" fmla="*/ 4359035 w 9841377"/>
                <a:gd name="connsiteY3" fmla="*/ 0 h 6858000"/>
                <a:gd name="connsiteX4" fmla="*/ 4289415 w 9841377"/>
                <a:gd name="connsiteY4" fmla="*/ 0 h 6858000"/>
                <a:gd name="connsiteX5" fmla="*/ 1623023 w 9841377"/>
                <a:gd name="connsiteY5" fmla="*/ 0 h 6858000"/>
                <a:gd name="connsiteX6" fmla="*/ 1600899 w 9841377"/>
                <a:gd name="connsiteY6" fmla="*/ 14997 h 6858000"/>
                <a:gd name="connsiteX7" fmla="*/ 0 w 9841377"/>
                <a:gd name="connsiteY7" fmla="*/ 3621656 h 6858000"/>
                <a:gd name="connsiteX8" fmla="*/ 1874350 w 9841377"/>
                <a:gd name="connsiteY8" fmla="*/ 6374814 h 6858000"/>
                <a:gd name="connsiteX9" fmla="*/ 2390998 w 9841377"/>
                <a:gd name="connsiteY9" fmla="*/ 6780599 h 6858000"/>
                <a:gd name="connsiteX10" fmla="*/ 2502754 w 9841377"/>
                <a:gd name="connsiteY10" fmla="*/ 6858000 h 6858000"/>
                <a:gd name="connsiteX11" fmla="*/ 4289415 w 9841377"/>
                <a:gd name="connsiteY11" fmla="*/ 6858000 h 6858000"/>
                <a:gd name="connsiteX12" fmla="*/ 4359035 w 9841377"/>
                <a:gd name="connsiteY12" fmla="*/ 6858000 h 6858000"/>
                <a:gd name="connsiteX13" fmla="*/ 5482342 w 9841377"/>
                <a:gd name="connsiteY13" fmla="*/ 6858000 h 6858000"/>
                <a:gd name="connsiteX14" fmla="*/ 5551962 w 9841377"/>
                <a:gd name="connsiteY14" fmla="*/ 6858000 h 6858000"/>
                <a:gd name="connsiteX15" fmla="*/ 7338623 w 9841377"/>
                <a:gd name="connsiteY15" fmla="*/ 6858000 h 6858000"/>
                <a:gd name="connsiteX16" fmla="*/ 7450379 w 9841377"/>
                <a:gd name="connsiteY16" fmla="*/ 6780599 h 6858000"/>
                <a:gd name="connsiteX17" fmla="*/ 7967027 w 9841377"/>
                <a:gd name="connsiteY17" fmla="*/ 6374814 h 6858000"/>
                <a:gd name="connsiteX18" fmla="*/ 9841377 w 9841377"/>
                <a:gd name="connsiteY18" fmla="*/ 3621656 h 6858000"/>
                <a:gd name="connsiteX19" fmla="*/ 8240478 w 9841377"/>
                <a:gd name="connsiteY19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841377" h="6858000">
                  <a:moveTo>
                    <a:pt x="8218354" y="0"/>
                  </a:moveTo>
                  <a:lnTo>
                    <a:pt x="5551962" y="0"/>
                  </a:lnTo>
                  <a:lnTo>
                    <a:pt x="5482342" y="0"/>
                  </a:lnTo>
                  <a:lnTo>
                    <a:pt x="4359035" y="0"/>
                  </a:lnTo>
                  <a:lnTo>
                    <a:pt x="4289415" y="0"/>
                  </a:lnTo>
                  <a:lnTo>
                    <a:pt x="1623023" y="0"/>
                  </a:lnTo>
                  <a:lnTo>
                    <a:pt x="1600899" y="14997"/>
                  </a:lnTo>
                  <a:cubicBezTo>
                    <a:pt x="573736" y="754641"/>
                    <a:pt x="0" y="2093192"/>
                    <a:pt x="0" y="3621656"/>
                  </a:cubicBezTo>
                  <a:cubicBezTo>
                    <a:pt x="0" y="4969131"/>
                    <a:pt x="928725" y="5602839"/>
                    <a:pt x="1874350" y="6374814"/>
                  </a:cubicBezTo>
                  <a:cubicBezTo>
                    <a:pt x="2046553" y="6515397"/>
                    <a:pt x="2217180" y="6653108"/>
                    <a:pt x="2390998" y="6780599"/>
                  </a:cubicBezTo>
                  <a:lnTo>
                    <a:pt x="2502754" y="6858000"/>
                  </a:lnTo>
                  <a:lnTo>
                    <a:pt x="4289415" y="6858000"/>
                  </a:lnTo>
                  <a:lnTo>
                    <a:pt x="4359035" y="6858000"/>
                  </a:lnTo>
                  <a:lnTo>
                    <a:pt x="5482342" y="6858000"/>
                  </a:lnTo>
                  <a:lnTo>
                    <a:pt x="5551962" y="6858000"/>
                  </a:lnTo>
                  <a:lnTo>
                    <a:pt x="7338623" y="6858000"/>
                  </a:lnTo>
                  <a:lnTo>
                    <a:pt x="7450379" y="6780599"/>
                  </a:lnTo>
                  <a:cubicBezTo>
                    <a:pt x="7624197" y="6653108"/>
                    <a:pt x="7794824" y="6515397"/>
                    <a:pt x="7967027" y="6374814"/>
                  </a:cubicBezTo>
                  <a:cubicBezTo>
                    <a:pt x="8912652" y="5602839"/>
                    <a:pt x="9841377" y="4969131"/>
                    <a:pt x="9841377" y="3621656"/>
                  </a:cubicBezTo>
                  <a:cubicBezTo>
                    <a:pt x="9841377" y="2093192"/>
                    <a:pt x="9267641" y="754641"/>
                    <a:pt x="8240478" y="14997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0981015-32A2-4B76-9F2E-0A8D6EC8EC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6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38532F4-8B67-47B7-B58A-5DD3E1BE5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60922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C87DA9F-8DB2-4D48-8716-A928FBB8A5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26724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95EA065-AC5D-431D-927E-87FF05884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9619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E37E2DD-C7FE-4D6C-8F1D-5031E96A7F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7618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78B68BA-AB87-4EB5-97C2-F1F304E19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4494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1AC0DB06-E3C5-4588-9110-21D066E4A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0" y="1346268"/>
            <a:ext cx="7810500" cy="3125338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56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Four ways of expressing the future</a:t>
            </a:r>
            <a:r>
              <a:rPr lang="en-US" sz="560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CBE5992-946D-899B-509F-DDB106DDC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Katrina Ann Read</a:t>
            </a:r>
          </a:p>
        </p:txBody>
      </p:sp>
    </p:spTree>
    <p:extLst>
      <p:ext uri="{BB962C8B-B14F-4D97-AF65-F5344CB8AC3E}">
        <p14:creationId xmlns:p14="http://schemas.microsoft.com/office/powerpoint/2010/main" val="1363897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A08AC-F796-409C-AD97-8B476289E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1B312B-4E9A-405C-9CE8-103254380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27ED404-4912-4C80-B5EB-98E67EB26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E58012C-4DA3-4ED3-9500-41F9AF60B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9AC73F7-22BD-4C46-B368-3F03B8478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C99F96-8984-456F-BD66-5C019A65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269690-002F-470A-A790-851FBFA26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753" y="1290793"/>
            <a:ext cx="6857365" cy="3651250"/>
          </a:xfrm>
        </p:spPr>
        <p:txBody>
          <a:bodyPr vert="horz" lIns="109728" tIns="109728" rIns="109728" bIns="91440" rtlCol="0" anchor="t">
            <a:normAutofit/>
          </a:bodyPr>
          <a:lstStyle/>
          <a:p>
            <a:r>
              <a:rPr lang="en-GB" sz="2800">
                <a:latin typeface="Calibri"/>
                <a:ea typeface="Meiryo"/>
                <a:cs typeface="Calibri"/>
              </a:rPr>
              <a:t>Will + infinitive</a:t>
            </a:r>
          </a:p>
          <a:p>
            <a:r>
              <a:rPr lang="en-GB" sz="2800">
                <a:latin typeface="Calibri"/>
                <a:ea typeface="Meiryo"/>
                <a:cs typeface="Calibri"/>
              </a:rPr>
              <a:t>To be going to + infinitive</a:t>
            </a:r>
          </a:p>
          <a:p>
            <a:r>
              <a:rPr lang="en-GB" sz="2800">
                <a:latin typeface="Calibri"/>
                <a:ea typeface="Meiryo"/>
                <a:cs typeface="Calibri"/>
              </a:rPr>
              <a:t>Present continuous</a:t>
            </a:r>
          </a:p>
          <a:p>
            <a:r>
              <a:rPr lang="en-GB" sz="2800">
                <a:latin typeface="Calibri"/>
                <a:ea typeface="Meiryo"/>
                <a:cs typeface="Calibri"/>
              </a:rPr>
              <a:t>Present simple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C2E93EA0-A34C-A217-1187-1C966989E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Katrina Ann Read</a:t>
            </a:r>
          </a:p>
        </p:txBody>
      </p:sp>
    </p:spTree>
    <p:extLst>
      <p:ext uri="{BB962C8B-B14F-4D97-AF65-F5344CB8AC3E}">
        <p14:creationId xmlns:p14="http://schemas.microsoft.com/office/powerpoint/2010/main" val="2947540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D866B4-785F-4EE4-B71F-D0A616394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>
                <a:latin typeface="Calibri"/>
                <a:ea typeface="Meiryo"/>
                <a:cs typeface="Calibri"/>
              </a:rPr>
              <a:t>Will</a:t>
            </a:r>
            <a:br>
              <a:rPr lang="it-IT">
                <a:latin typeface="Calibri"/>
                <a:ea typeface="Meiryo"/>
              </a:rPr>
            </a:br>
            <a:r>
              <a:rPr lang="en-GB" sz="2400">
                <a:latin typeface="Calibri"/>
                <a:ea typeface="Meiryo"/>
                <a:cs typeface="Calibri"/>
              </a:rPr>
              <a:t>(he'll         he won't       will he</a:t>
            </a:r>
            <a:r>
              <a:rPr lang="it-IT" sz="2400">
                <a:latin typeface="Calibri"/>
                <a:ea typeface="Meiryo"/>
                <a:cs typeface="Calibri"/>
              </a:rPr>
              <a:t>?)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D2758B-6362-4E1F-955D-A7CE09CA7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79105" cy="3034992"/>
          </a:xfrm>
        </p:spPr>
        <p:txBody>
          <a:bodyPr vert="horz" lIns="109728" tIns="109728" rIns="109728" bIns="91440" rtlCol="0" anchor="t">
            <a:noAutofit/>
          </a:bodyPr>
          <a:lstStyle/>
          <a:p>
            <a:pPr marL="342900" indent="-342900">
              <a:buAutoNum type="arabicPeriod"/>
            </a:pPr>
            <a:r>
              <a:rPr lang="en-GB" sz="2000" b="1" dirty="0">
                <a:latin typeface="Calibri"/>
                <a:cs typeface="Calibri"/>
              </a:rPr>
              <a:t>A prediction or calculation</a:t>
            </a:r>
            <a:endParaRPr lang="en-GB" sz="2000" b="1" dirty="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GB" sz="2000" b="1" dirty="0">
                <a:latin typeface="Calibri"/>
                <a:cs typeface="Calibri"/>
              </a:rPr>
              <a:t>A snap decision, offer, promise</a:t>
            </a:r>
            <a:endParaRPr lang="en-GB" sz="2000" b="1" dirty="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GB" sz="2000" dirty="0">
                <a:latin typeface="Calibri"/>
                <a:cs typeface="Calibri"/>
              </a:rPr>
              <a:t>To express (un)willingness</a:t>
            </a:r>
            <a:endParaRPr lang="en-GB" sz="2000" dirty="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GB" sz="2000" dirty="0">
                <a:latin typeface="Calibri"/>
                <a:cs typeface="Calibri"/>
              </a:rPr>
              <a:t>With you – give an order</a:t>
            </a:r>
            <a:endParaRPr lang="en-GB" sz="2000" dirty="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GB" sz="2000" dirty="0">
                <a:latin typeface="Calibri"/>
                <a:cs typeface="Calibri"/>
              </a:rPr>
              <a:t>With you interrogative – to give an invitation</a:t>
            </a:r>
            <a:endParaRPr lang="en-GB" sz="2000" dirty="0">
              <a:ea typeface="+mn-lt"/>
              <a:cs typeface="+mn-lt"/>
            </a:endParaRPr>
          </a:p>
          <a:p>
            <a:endParaRPr lang="en-GB">
              <a:ea typeface="+mn-lt"/>
              <a:cs typeface="+mn-lt"/>
            </a:endParaRPr>
          </a:p>
          <a:p>
            <a:endParaRPr lang="it-IT">
              <a:ea typeface="Meiryo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334EC51-0BE5-43C2-B87F-E35DC9F11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870564" cy="3657601"/>
          </a:xfrm>
        </p:spPr>
        <p:txBody>
          <a:bodyPr vert="horz" lIns="109728" tIns="109728" rIns="109728" bIns="91440" rtlCol="0" anchor="t">
            <a:noAutofit/>
          </a:bodyPr>
          <a:lstStyle/>
          <a:p>
            <a:pPr marL="342900" indent="-342900">
              <a:buAutoNum type="arabicPeriod"/>
            </a:pPr>
            <a:r>
              <a:rPr lang="en-GB" sz="2000" b="1" dirty="0">
                <a:latin typeface="Calibri"/>
                <a:cs typeface="Calibri"/>
              </a:rPr>
              <a:t>It </a:t>
            </a:r>
            <a:r>
              <a:rPr lang="en-GB" sz="2000" b="1" dirty="0">
                <a:solidFill>
                  <a:srgbClr val="FF0000"/>
                </a:solidFill>
                <a:latin typeface="Calibri"/>
                <a:cs typeface="Calibri"/>
              </a:rPr>
              <a:t>will rain</a:t>
            </a:r>
            <a:r>
              <a:rPr lang="en-GB" sz="2000" b="1" dirty="0">
                <a:latin typeface="Calibri"/>
                <a:cs typeface="Calibri"/>
              </a:rPr>
              <a:t> tomorrow.</a:t>
            </a:r>
            <a:endParaRPr lang="en-GB" sz="2000" b="1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GB" sz="2000" b="1" dirty="0">
                <a:latin typeface="Calibri"/>
                <a:cs typeface="Calibri"/>
              </a:rPr>
              <a:t>I</a:t>
            </a:r>
            <a:r>
              <a:rPr lang="en-GB" sz="2000" b="1" dirty="0">
                <a:solidFill>
                  <a:srgbClr val="FF0000"/>
                </a:solidFill>
                <a:latin typeface="Calibri"/>
                <a:cs typeface="Calibri"/>
              </a:rPr>
              <a:t>'ll pay</a:t>
            </a:r>
            <a:r>
              <a:rPr lang="en-GB" sz="2000" b="1" dirty="0">
                <a:latin typeface="Calibri"/>
                <a:cs typeface="Calibri"/>
              </a:rPr>
              <a:t> for lunch by credit card.</a:t>
            </a:r>
            <a:endParaRPr lang="en-GB" sz="2000" b="1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GB" sz="2000" dirty="0">
                <a:latin typeface="Calibri"/>
                <a:cs typeface="Calibri"/>
              </a:rPr>
              <a:t>He </a:t>
            </a:r>
            <a:r>
              <a:rPr lang="en-GB" sz="2000" dirty="0">
                <a:solidFill>
                  <a:srgbClr val="FF0000"/>
                </a:solidFill>
                <a:latin typeface="Calibri"/>
                <a:cs typeface="Calibri"/>
              </a:rPr>
              <a:t>won't leave</a:t>
            </a:r>
            <a:r>
              <a:rPr lang="en-GB" sz="2000" dirty="0">
                <a:latin typeface="Calibri"/>
                <a:cs typeface="Calibri"/>
              </a:rPr>
              <a:t> until he sees the manager.</a:t>
            </a:r>
            <a:endParaRPr lang="en-GB" sz="2000" dirty="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GB" sz="2000" dirty="0">
                <a:latin typeface="Calibri"/>
                <a:cs typeface="Calibri"/>
              </a:rPr>
              <a:t>You </a:t>
            </a:r>
            <a:r>
              <a:rPr lang="en-GB" sz="2000" dirty="0">
                <a:solidFill>
                  <a:srgbClr val="FF0000"/>
                </a:solidFill>
                <a:latin typeface="Calibri"/>
                <a:cs typeface="Calibri"/>
              </a:rPr>
              <a:t>will finish</a:t>
            </a:r>
            <a:r>
              <a:rPr lang="en-GB" sz="2000" dirty="0">
                <a:latin typeface="Calibri"/>
                <a:cs typeface="Calibri"/>
              </a:rPr>
              <a:t> this work now!</a:t>
            </a:r>
            <a:endParaRPr lang="en-GB" sz="2000" dirty="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Calibri"/>
                <a:cs typeface="Calibri"/>
              </a:rPr>
              <a:t>Will you come</a:t>
            </a:r>
            <a:r>
              <a:rPr lang="en-GB" sz="2000" dirty="0">
                <a:latin typeface="Calibri"/>
                <a:cs typeface="Calibri"/>
              </a:rPr>
              <a:t> to lunch</a:t>
            </a:r>
            <a:r>
              <a:rPr lang="it-IT" sz="2000" dirty="0">
                <a:latin typeface="Calibri"/>
                <a:cs typeface="Calibri"/>
              </a:rPr>
              <a:t> with me?</a:t>
            </a:r>
            <a:endParaRPr lang="en-US" sz="2000" dirty="0">
              <a:ea typeface="+mn-lt"/>
              <a:cs typeface="+mn-lt"/>
            </a:endParaRPr>
          </a:p>
          <a:p>
            <a:endParaRPr lang="it-IT">
              <a:ea typeface="Meiryo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096F6D-1FF9-2990-4309-920797711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Katrina Ann Read</a:t>
            </a:r>
          </a:p>
        </p:txBody>
      </p:sp>
    </p:spTree>
    <p:extLst>
      <p:ext uri="{BB962C8B-B14F-4D97-AF65-F5344CB8AC3E}">
        <p14:creationId xmlns:p14="http://schemas.microsoft.com/office/powerpoint/2010/main" val="784184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61D84E-81F0-4291-993B-B0E07FCC4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070" y="442220"/>
            <a:ext cx="9569741" cy="1345269"/>
          </a:xfrm>
        </p:spPr>
        <p:txBody>
          <a:bodyPr>
            <a:normAutofit/>
          </a:bodyPr>
          <a:lstStyle/>
          <a:p>
            <a:pPr algn="ctr"/>
            <a:r>
              <a:rPr lang="en-GB">
                <a:latin typeface="Calibri"/>
                <a:ea typeface="Meiryo"/>
                <a:cs typeface="Calibri"/>
              </a:rPr>
              <a:t>to be going to</a:t>
            </a:r>
            <a:br>
              <a:rPr lang="en-GB">
                <a:latin typeface="Calibri"/>
                <a:ea typeface="Meiryo"/>
              </a:rPr>
            </a:br>
            <a:r>
              <a:rPr lang="en-GB" sz="2400">
                <a:latin typeface="Calibri"/>
                <a:ea typeface="Meiryo"/>
                <a:cs typeface="Calibri"/>
              </a:rPr>
              <a:t>(he is going to – he isn't going to– is he going to?)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72F0C3-BDB3-4D1F-8931-62CEF10DE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79105" cy="3341650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marL="342900" indent="-342900">
              <a:buAutoNum type="arabicPeriod"/>
            </a:pPr>
            <a:endParaRPr lang="it-IT">
              <a:latin typeface="Calibri"/>
              <a:ea typeface="Meiryo"/>
              <a:cs typeface="Calibri"/>
            </a:endParaRPr>
          </a:p>
          <a:p>
            <a:pPr marL="342900" indent="-342900">
              <a:buAutoNum type="arabicPeriod"/>
            </a:pPr>
            <a:r>
              <a:rPr lang="en-GB" sz="2000" dirty="0">
                <a:latin typeface="Calibri"/>
                <a:ea typeface="Meiryo"/>
                <a:cs typeface="Calibri"/>
              </a:rPr>
              <a:t>To make a </a:t>
            </a:r>
            <a:r>
              <a:rPr lang="en-GB" sz="2000" b="1" dirty="0">
                <a:solidFill>
                  <a:srgbClr val="FF0000"/>
                </a:solidFill>
                <a:latin typeface="Calibri"/>
                <a:ea typeface="Meiryo"/>
                <a:cs typeface="Calibri"/>
              </a:rPr>
              <a:t>prediction</a:t>
            </a:r>
            <a:r>
              <a:rPr lang="en-GB" sz="2000" dirty="0">
                <a:solidFill>
                  <a:srgbClr val="FF0000"/>
                </a:solidFill>
                <a:latin typeface="Calibri"/>
                <a:ea typeface="Meiryo"/>
                <a:cs typeface="Calibri"/>
              </a:rPr>
              <a:t> </a:t>
            </a:r>
            <a:r>
              <a:rPr lang="en-GB" sz="2000" dirty="0">
                <a:latin typeface="Calibri"/>
                <a:ea typeface="Meiryo"/>
                <a:cs typeface="Calibri"/>
              </a:rPr>
              <a:t>based on evidence in the present</a:t>
            </a:r>
            <a:endParaRPr lang="en-GB" sz="2000" dirty="0">
              <a:latin typeface="Calibri"/>
              <a:cs typeface="Calibri"/>
            </a:endParaRPr>
          </a:p>
          <a:p>
            <a:pPr marL="342900" indent="-342900">
              <a:buAutoNum type="arabicPeriod"/>
            </a:pPr>
            <a:endParaRPr lang="it-IT" sz="2000">
              <a:latin typeface="Calibri"/>
              <a:ea typeface="Meiryo"/>
              <a:cs typeface="Calibri"/>
            </a:endParaRPr>
          </a:p>
          <a:p>
            <a:pPr marL="342900" indent="-342900">
              <a:buAutoNum type="arabicPeriod"/>
            </a:pPr>
            <a:endParaRPr lang="it-IT" sz="2000">
              <a:latin typeface="Calibri"/>
              <a:ea typeface="Meiryo"/>
              <a:cs typeface="Calibri"/>
            </a:endParaRPr>
          </a:p>
          <a:p>
            <a:pPr marL="342900" indent="-342900">
              <a:buAutoNum type="arabicPeriod"/>
            </a:pPr>
            <a:r>
              <a:rPr lang="it-IT" sz="2000" dirty="0">
                <a:latin typeface="Calibri"/>
                <a:ea typeface="Meiryo"/>
                <a:cs typeface="Calibri"/>
              </a:rPr>
              <a:t>T</a:t>
            </a:r>
            <a:r>
              <a:rPr lang="en-GB" sz="2000" dirty="0">
                <a:latin typeface="Calibri"/>
                <a:ea typeface="Meiryo"/>
                <a:cs typeface="Calibri"/>
              </a:rPr>
              <a:t>o talk about your </a:t>
            </a:r>
            <a:r>
              <a:rPr lang="en-GB" sz="2000" b="1" dirty="0">
                <a:solidFill>
                  <a:srgbClr val="FF0000"/>
                </a:solidFill>
                <a:latin typeface="Calibri"/>
                <a:ea typeface="Meiryo"/>
                <a:cs typeface="Calibri"/>
              </a:rPr>
              <a:t>intentions</a:t>
            </a:r>
            <a:endParaRPr lang="en-GB" sz="2000" b="1" dirty="0">
              <a:solidFill>
                <a:srgbClr val="FF0000"/>
              </a:solidFill>
              <a:ea typeface="Meiryo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57FF150-1BD3-4666-8FC9-2EF452728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7753" y="2438399"/>
            <a:ext cx="4160520" cy="3657601"/>
          </a:xfrm>
        </p:spPr>
        <p:txBody>
          <a:bodyPr vert="horz" lIns="109728" tIns="109728" rIns="109728" bIns="91440" rtlCol="0" anchor="t">
            <a:noAutofit/>
          </a:bodyPr>
          <a:lstStyle/>
          <a:p>
            <a:r>
              <a:rPr lang="en-GB" sz="2000" dirty="0">
                <a:latin typeface="Calibri"/>
                <a:ea typeface="Meiryo"/>
                <a:cs typeface="Calibri"/>
              </a:rPr>
              <a:t>1a) Look at those black clouds! </a:t>
            </a:r>
            <a:r>
              <a:rPr lang="en-GB" sz="2000" dirty="0">
                <a:solidFill>
                  <a:srgbClr val="FF0000"/>
                </a:solidFill>
                <a:latin typeface="Calibri"/>
                <a:ea typeface="Meiryo"/>
                <a:cs typeface="Calibri"/>
              </a:rPr>
              <a:t>It</a:t>
            </a:r>
            <a:r>
              <a:rPr lang="en-GB" sz="2000" b="1" dirty="0">
                <a:solidFill>
                  <a:srgbClr val="FF0000"/>
                </a:solidFill>
                <a:latin typeface="Calibri"/>
                <a:ea typeface="Meiryo"/>
                <a:cs typeface="Calibri"/>
              </a:rPr>
              <a:t>'s going to</a:t>
            </a:r>
            <a:r>
              <a:rPr lang="en-GB" sz="2000" dirty="0">
                <a:solidFill>
                  <a:srgbClr val="FF0000"/>
                </a:solidFill>
                <a:latin typeface="Calibri"/>
                <a:ea typeface="Meiryo"/>
                <a:cs typeface="Calibri"/>
              </a:rPr>
              <a:t> rain</a:t>
            </a:r>
            <a:r>
              <a:rPr lang="en-GB" sz="2000" dirty="0">
                <a:latin typeface="Calibri"/>
                <a:ea typeface="Meiryo"/>
                <a:cs typeface="Calibri"/>
              </a:rPr>
              <a:t>.</a:t>
            </a:r>
          </a:p>
          <a:p>
            <a:r>
              <a:rPr lang="en-GB" sz="2000" dirty="0">
                <a:latin typeface="Calibri"/>
                <a:ea typeface="Meiryo"/>
                <a:cs typeface="Calibri"/>
              </a:rPr>
              <a:t>1b) Our team </a:t>
            </a:r>
            <a:r>
              <a:rPr lang="en-GB" sz="2000" b="1" dirty="0">
                <a:solidFill>
                  <a:srgbClr val="FF0000"/>
                </a:solidFill>
                <a:latin typeface="Calibri"/>
                <a:ea typeface="Meiryo"/>
                <a:cs typeface="Calibri"/>
              </a:rPr>
              <a:t>is going to</a:t>
            </a:r>
            <a:r>
              <a:rPr lang="en-GB" sz="2000" dirty="0">
                <a:solidFill>
                  <a:srgbClr val="FF0000"/>
                </a:solidFill>
                <a:latin typeface="Calibri"/>
                <a:ea typeface="Meiryo"/>
                <a:cs typeface="Calibri"/>
              </a:rPr>
              <a:t> win</a:t>
            </a:r>
            <a:r>
              <a:rPr lang="en-GB" sz="2000" dirty="0">
                <a:latin typeface="Calibri"/>
                <a:ea typeface="Meiryo"/>
                <a:cs typeface="Calibri"/>
              </a:rPr>
              <a:t>; the score is already 7-0.</a:t>
            </a:r>
          </a:p>
          <a:p>
            <a:r>
              <a:rPr lang="en-GB" sz="2000" dirty="0">
                <a:latin typeface="Calibri"/>
                <a:ea typeface="Meiryo"/>
                <a:cs typeface="Calibri"/>
              </a:rPr>
              <a:t>2a) She</a:t>
            </a:r>
            <a:r>
              <a:rPr lang="en-GB" sz="2000" b="1" dirty="0">
                <a:solidFill>
                  <a:srgbClr val="FF0000"/>
                </a:solidFill>
                <a:latin typeface="Calibri"/>
                <a:ea typeface="Meiryo"/>
                <a:cs typeface="Calibri"/>
              </a:rPr>
              <a:t>'s going to</a:t>
            </a:r>
            <a:r>
              <a:rPr lang="en-GB" sz="2000" dirty="0">
                <a:solidFill>
                  <a:srgbClr val="FF0000"/>
                </a:solidFill>
                <a:latin typeface="Calibri"/>
                <a:ea typeface="Meiryo"/>
                <a:cs typeface="Calibri"/>
              </a:rPr>
              <a:t> write</a:t>
            </a:r>
            <a:r>
              <a:rPr lang="en-GB" sz="2000" dirty="0">
                <a:latin typeface="Calibri"/>
                <a:ea typeface="Meiryo"/>
                <a:cs typeface="Calibri"/>
              </a:rPr>
              <a:t> the report later. </a:t>
            </a:r>
          </a:p>
          <a:p>
            <a:r>
              <a:rPr lang="en-GB" sz="2000" dirty="0">
                <a:latin typeface="Calibri"/>
                <a:ea typeface="Meiryo"/>
                <a:cs typeface="Calibri"/>
              </a:rPr>
              <a:t>2b) We</a:t>
            </a:r>
            <a:r>
              <a:rPr lang="en-GB" sz="2000" b="1" dirty="0">
                <a:solidFill>
                  <a:srgbClr val="FF0000"/>
                </a:solidFill>
                <a:latin typeface="Calibri"/>
                <a:ea typeface="Meiryo"/>
                <a:cs typeface="Calibri"/>
              </a:rPr>
              <a:t>'re going to</a:t>
            </a:r>
            <a:r>
              <a:rPr lang="en-GB" sz="2000" dirty="0">
                <a:solidFill>
                  <a:srgbClr val="FF0000"/>
                </a:solidFill>
                <a:latin typeface="Calibri"/>
                <a:ea typeface="Meiryo"/>
                <a:cs typeface="Calibri"/>
              </a:rPr>
              <a:t> study</a:t>
            </a:r>
            <a:r>
              <a:rPr lang="en-GB" sz="2000" dirty="0">
                <a:latin typeface="Calibri"/>
                <a:ea typeface="Meiryo"/>
                <a:cs typeface="Calibri"/>
              </a:rPr>
              <a:t> together next week.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0D0EBC06-5F76-4930-9C4A-0B2178C7E5D8}"/>
              </a:ext>
            </a:extLst>
          </p:cNvPr>
          <p:cNvCxnSpPr/>
          <p:nvPr/>
        </p:nvCxnSpPr>
        <p:spPr>
          <a:xfrm flipV="1">
            <a:off x="2083188" y="4443529"/>
            <a:ext cx="7926656" cy="37170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EEE1BD-B3DC-07B1-EE32-F78FBCEB0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Katrina Ann Read</a:t>
            </a:r>
          </a:p>
        </p:txBody>
      </p:sp>
    </p:spTree>
    <p:extLst>
      <p:ext uri="{BB962C8B-B14F-4D97-AF65-F5344CB8AC3E}">
        <p14:creationId xmlns:p14="http://schemas.microsoft.com/office/powerpoint/2010/main" val="1134680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9EE850-1664-45EB-A8BC-94C8B0120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>
                <a:latin typeface="Calibri"/>
                <a:ea typeface="Meiryo"/>
                <a:cs typeface="Calibri"/>
              </a:rPr>
              <a:t>Present continuous</a:t>
            </a:r>
            <a:br>
              <a:rPr lang="en-GB">
                <a:latin typeface="Calibri"/>
                <a:ea typeface="Meiryo"/>
              </a:rPr>
            </a:br>
            <a:r>
              <a:rPr lang="en-GB" sz="2400">
                <a:latin typeface="Calibri"/>
                <a:ea typeface="Meiryo"/>
                <a:cs typeface="Calibri"/>
              </a:rPr>
              <a:t>I'm working – he isn't working – are we working?</a:t>
            </a:r>
            <a:endParaRPr lang="it-IT">
              <a:latin typeface="Calibri"/>
              <a:cs typeface="Calibri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7133A1-2412-4532-97FA-187C99294B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109728" tIns="109728" rIns="109728" bIns="91440" rtlCol="0" anchor="t">
            <a:normAutofit/>
          </a:bodyPr>
          <a:lstStyle/>
          <a:p>
            <a:endParaRPr lang="en-GB" sz="2000">
              <a:latin typeface="Calibri"/>
              <a:ea typeface="Meiryo"/>
              <a:cs typeface="Calibri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alibri"/>
                <a:ea typeface="Meiryo"/>
                <a:cs typeface="Calibri"/>
              </a:rPr>
              <a:t>Arranged actions</a:t>
            </a:r>
            <a:r>
              <a:rPr lang="en-GB" sz="2000" dirty="0">
                <a:latin typeface="Calibri"/>
                <a:ea typeface="Meiryo"/>
                <a:cs typeface="Calibri"/>
              </a:rPr>
              <a:t> (with a ticket, appointment etc)</a:t>
            </a:r>
            <a:endParaRPr lang="en-GB" dirty="0"/>
          </a:p>
          <a:p>
            <a:endParaRPr lang="en-GB" sz="2000">
              <a:latin typeface="Calibri"/>
              <a:ea typeface="Meiryo"/>
              <a:cs typeface="Calibri"/>
            </a:endParaRPr>
          </a:p>
          <a:p>
            <a:r>
              <a:rPr lang="en-GB" sz="2000" dirty="0">
                <a:latin typeface="Calibri"/>
                <a:ea typeface="Meiryo"/>
                <a:cs typeface="Calibri"/>
              </a:rPr>
              <a:t>As this is also a present tense, it needs a </a:t>
            </a:r>
            <a:r>
              <a:rPr lang="en-GB" sz="2000" b="1" dirty="0">
                <a:latin typeface="Calibri"/>
                <a:ea typeface="Meiryo"/>
                <a:cs typeface="Calibri"/>
              </a:rPr>
              <a:t>time expression</a:t>
            </a:r>
            <a:r>
              <a:rPr lang="en-GB" sz="2000" dirty="0">
                <a:latin typeface="Calibri"/>
                <a:ea typeface="Meiryo"/>
                <a:cs typeface="Calibri"/>
              </a:rPr>
              <a:t>. 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C6C8A61-128C-4E86-BDD5-2F31CA5BC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8875" y="2613482"/>
            <a:ext cx="5284934" cy="3657601"/>
          </a:xfrm>
        </p:spPr>
        <p:txBody>
          <a:bodyPr vert="horz" lIns="109728" tIns="109728" rIns="109728" bIns="91440" rtlCol="0" anchor="t">
            <a:noAutofit/>
          </a:bodyPr>
          <a:lstStyle/>
          <a:p>
            <a:pPr marL="342900" indent="-342900">
              <a:buAutoNum type="arabicPeriod"/>
            </a:pPr>
            <a:r>
              <a:rPr lang="en-GB" sz="2000" dirty="0">
                <a:latin typeface="Calibri"/>
                <a:ea typeface="Meiryo"/>
                <a:cs typeface="Calibri"/>
              </a:rPr>
              <a:t>We</a:t>
            </a:r>
            <a:r>
              <a:rPr lang="en-GB" sz="2000" dirty="0">
                <a:solidFill>
                  <a:srgbClr val="FF0000"/>
                </a:solidFill>
                <a:latin typeface="Calibri"/>
                <a:ea typeface="Meiryo"/>
                <a:cs typeface="Calibri"/>
              </a:rPr>
              <a:t>'re seeing</a:t>
            </a:r>
            <a:r>
              <a:rPr lang="en-GB" sz="2000" dirty="0">
                <a:latin typeface="Calibri"/>
                <a:ea typeface="Meiryo"/>
                <a:cs typeface="Calibri"/>
              </a:rPr>
              <a:t> a theatre play tomorrow evening.</a:t>
            </a:r>
          </a:p>
          <a:p>
            <a:pPr marL="342900" indent="-342900">
              <a:buAutoNum type="arabicPeriod"/>
            </a:pPr>
            <a:r>
              <a:rPr lang="en-GB" sz="2000" dirty="0">
                <a:latin typeface="Calibri"/>
                <a:ea typeface="Meiryo"/>
                <a:cs typeface="Calibri"/>
              </a:rPr>
              <a:t>The ship </a:t>
            </a:r>
            <a:r>
              <a:rPr lang="en-GB" sz="2000" dirty="0">
                <a:solidFill>
                  <a:srgbClr val="FF0000"/>
                </a:solidFill>
                <a:latin typeface="Calibri"/>
                <a:ea typeface="Meiryo"/>
                <a:cs typeface="Calibri"/>
              </a:rPr>
              <a:t>is leaving</a:t>
            </a:r>
            <a:r>
              <a:rPr lang="en-GB" sz="2000" dirty="0">
                <a:latin typeface="Calibri"/>
                <a:ea typeface="Meiryo"/>
                <a:cs typeface="Calibri"/>
              </a:rPr>
              <a:t> tonight.</a:t>
            </a:r>
          </a:p>
          <a:p>
            <a:pPr marL="342900" indent="-342900">
              <a:buAutoNum type="arabicPeriod"/>
            </a:pPr>
            <a:r>
              <a:rPr lang="en-GB" sz="2000" dirty="0">
                <a:latin typeface="Calibri"/>
                <a:ea typeface="Meiryo"/>
                <a:cs typeface="Calibri"/>
              </a:rPr>
              <a:t>He </a:t>
            </a:r>
            <a:r>
              <a:rPr lang="en-GB" sz="2000" dirty="0">
                <a:solidFill>
                  <a:srgbClr val="FF0000"/>
                </a:solidFill>
                <a:latin typeface="Calibri"/>
                <a:ea typeface="Meiryo"/>
                <a:cs typeface="Calibri"/>
              </a:rPr>
              <a:t>is meeting</a:t>
            </a:r>
            <a:r>
              <a:rPr lang="en-GB" sz="2000" dirty="0">
                <a:latin typeface="Calibri"/>
                <a:ea typeface="Meiryo"/>
                <a:cs typeface="Calibri"/>
              </a:rPr>
              <a:t> his friend at 8pm.</a:t>
            </a:r>
          </a:p>
          <a:p>
            <a:pPr marL="342900" indent="-342900">
              <a:buAutoNum type="arabicPeriod"/>
            </a:pPr>
            <a:r>
              <a:rPr lang="en-GB" sz="2000" dirty="0">
                <a:latin typeface="Calibri"/>
                <a:ea typeface="Meiryo"/>
                <a:cs typeface="Calibri"/>
              </a:rPr>
              <a:t>They </a:t>
            </a:r>
            <a:r>
              <a:rPr lang="en-GB" sz="2000" dirty="0">
                <a:solidFill>
                  <a:srgbClr val="FF0000"/>
                </a:solidFill>
                <a:latin typeface="Calibri"/>
                <a:ea typeface="Meiryo"/>
                <a:cs typeface="Calibri"/>
              </a:rPr>
              <a:t>are flying</a:t>
            </a:r>
            <a:r>
              <a:rPr lang="en-GB" sz="2000" dirty="0">
                <a:latin typeface="Calibri"/>
                <a:ea typeface="Meiryo"/>
                <a:cs typeface="Calibri"/>
              </a:rPr>
              <a:t> to Rome later today.</a:t>
            </a:r>
          </a:p>
          <a:p>
            <a:pPr marL="342900" indent="-3429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Calibri"/>
                <a:ea typeface="Meiryo"/>
                <a:cs typeface="Calibri"/>
              </a:rPr>
              <a:t>Are you visiting</a:t>
            </a:r>
            <a:r>
              <a:rPr lang="en-GB" sz="2000" dirty="0">
                <a:latin typeface="Calibri"/>
                <a:ea typeface="Meiryo"/>
                <a:cs typeface="Calibri"/>
              </a:rPr>
              <a:t> your family at the weekend?</a:t>
            </a:r>
          </a:p>
        </p:txBody>
      </p:sp>
      <p:pic>
        <p:nvPicPr>
          <p:cNvPr id="5" name="Immagine 5" descr="Immagine che contiene barca, nave, esterni, acqua&#10;&#10;Descrizione generata automaticamente">
            <a:extLst>
              <a:ext uri="{FF2B5EF4-FFF2-40B4-BE49-F238E27FC236}">
                <a16:creationId xmlns:a16="http://schemas.microsoft.com/office/drawing/2014/main" id="{014F3384-D408-4A59-9F8F-E1E97BDD5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454" y="-163122"/>
            <a:ext cx="2743200" cy="18316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983E6A1-FBA4-FAA3-FC52-CC38FB7A0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Katrina Ann Read</a:t>
            </a:r>
          </a:p>
        </p:txBody>
      </p:sp>
    </p:spTree>
    <p:extLst>
      <p:ext uri="{BB962C8B-B14F-4D97-AF65-F5344CB8AC3E}">
        <p14:creationId xmlns:p14="http://schemas.microsoft.com/office/powerpoint/2010/main" val="2232411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5" descr="Immagine che contiene esterni, aeroplano, veivolo, trasporto&#10;&#10;Descrizione generata automaticamente">
            <a:extLst>
              <a:ext uri="{FF2B5EF4-FFF2-40B4-BE49-F238E27FC236}">
                <a16:creationId xmlns:a16="http://schemas.microsoft.com/office/drawing/2014/main" id="{6FB414EA-6498-4D2E-99C7-978CC2BBA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717" y="4958576"/>
            <a:ext cx="2743200" cy="1986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E0A5BF7-8C51-4C5C-B449-AAEABEACB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431176"/>
            <a:ext cx="8770571" cy="1345269"/>
          </a:xfrm>
        </p:spPr>
        <p:txBody>
          <a:bodyPr>
            <a:normAutofit/>
          </a:bodyPr>
          <a:lstStyle/>
          <a:p>
            <a:pPr algn="ctr"/>
            <a:r>
              <a:rPr lang="en-GB">
                <a:latin typeface="Calibri"/>
                <a:ea typeface="Meiryo"/>
                <a:cs typeface="Calibri"/>
              </a:rPr>
              <a:t>Present simple</a:t>
            </a:r>
            <a:br>
              <a:rPr lang="en-GB">
                <a:latin typeface="Calibri"/>
              </a:rPr>
            </a:br>
            <a:r>
              <a:rPr lang="en-GB" sz="2400">
                <a:latin typeface="Calibri"/>
                <a:ea typeface="Meiryo"/>
                <a:cs typeface="Calibri"/>
              </a:rPr>
              <a:t>It starts – it doesn't start – does it start?</a:t>
            </a:r>
            <a:endParaRPr lang="en-GB">
              <a:ea typeface="Meiryo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9844D8-3ABE-4141-A413-5473B5206F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20240" y="2735764"/>
            <a:ext cx="4179105" cy="2170773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marL="285750" indent="-285750">
              <a:buFont typeface="Arial" panose="020B0503020204020204" pitchFamily="34" charset="0"/>
              <a:buChar char="•"/>
            </a:pPr>
            <a:r>
              <a:rPr lang="en-GB" sz="2000" dirty="0">
                <a:latin typeface="Calibri"/>
                <a:ea typeface="+mn-lt"/>
                <a:cs typeface="+mn-lt"/>
              </a:rPr>
              <a:t>For </a:t>
            </a:r>
            <a:r>
              <a:rPr lang="en-GB" sz="2000" b="1" dirty="0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future facts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en-GB" sz="2000" dirty="0">
                <a:latin typeface="Calibri"/>
                <a:ea typeface="+mn-lt"/>
                <a:cs typeface="+mn-lt"/>
              </a:rPr>
              <a:t>For actions which are fixed like a </a:t>
            </a:r>
            <a:r>
              <a:rPr lang="en-GB" sz="2000" b="1" dirty="0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time-table, schedule, calendar</a:t>
            </a:r>
            <a:r>
              <a:rPr lang="en-GB" sz="2000" dirty="0">
                <a:latin typeface="Calibri"/>
                <a:ea typeface="+mn-lt"/>
                <a:cs typeface="+mn-lt"/>
              </a:rPr>
              <a:t>.</a:t>
            </a:r>
            <a:endParaRPr lang="en-GB" sz="2000" dirty="0">
              <a:latin typeface="Calibri"/>
              <a:ea typeface="Meiryo"/>
              <a:cs typeface="Calibri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B2EBC4C-C8F9-4C0C-A86A-038F2E305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3119" y="2252545"/>
            <a:ext cx="5307109" cy="3657601"/>
          </a:xfrm>
        </p:spPr>
        <p:txBody>
          <a:bodyPr vert="horz" lIns="109728" tIns="109728" rIns="109728" bIns="9144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000" dirty="0">
                <a:latin typeface="Calibri"/>
                <a:ea typeface="+mn-lt"/>
                <a:cs typeface="+mn-lt"/>
              </a:rPr>
              <a:t>The train </a:t>
            </a:r>
            <a:r>
              <a:rPr lang="en-GB" sz="2000" b="1" dirty="0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arrives</a:t>
            </a:r>
            <a:r>
              <a:rPr lang="en-GB" sz="2000" dirty="0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 </a:t>
            </a:r>
            <a:r>
              <a:rPr lang="en-GB" sz="2000" dirty="0">
                <a:latin typeface="Calibri"/>
                <a:ea typeface="+mn-lt"/>
                <a:cs typeface="+mn-lt"/>
              </a:rPr>
              <a:t>at 6pm.</a:t>
            </a:r>
            <a:endParaRPr lang="en-GB" sz="2000" dirty="0">
              <a:latin typeface="Calibri"/>
              <a:ea typeface="Meiryo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000" dirty="0">
                <a:latin typeface="Calibri"/>
                <a:ea typeface="+mn-lt"/>
                <a:cs typeface="+mn-lt"/>
              </a:rPr>
              <a:t>She </a:t>
            </a:r>
            <a:r>
              <a:rPr lang="en-GB" sz="2000" b="1" dirty="0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has</a:t>
            </a:r>
            <a:r>
              <a:rPr lang="en-GB" sz="2000" dirty="0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 </a:t>
            </a:r>
            <a:r>
              <a:rPr lang="en-GB" sz="2000" dirty="0">
                <a:latin typeface="Calibri"/>
                <a:ea typeface="+mn-lt"/>
                <a:cs typeface="+mn-lt"/>
              </a:rPr>
              <a:t>a yoga class tomorrow.</a:t>
            </a:r>
            <a:endParaRPr lang="en-GB" sz="2000" dirty="0">
              <a:latin typeface="Calibri"/>
              <a:ea typeface="Meiryo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000" dirty="0">
                <a:latin typeface="Calibri"/>
                <a:ea typeface="+mn-lt"/>
                <a:cs typeface="+mn-lt"/>
              </a:rPr>
              <a:t>The restaurant </a:t>
            </a:r>
            <a:r>
              <a:rPr lang="en-GB" sz="2000" b="1" dirty="0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opens</a:t>
            </a:r>
            <a:r>
              <a:rPr lang="en-GB" sz="2000" dirty="0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 </a:t>
            </a:r>
            <a:r>
              <a:rPr lang="en-GB" sz="2000" dirty="0">
                <a:latin typeface="Calibri"/>
                <a:ea typeface="+mn-lt"/>
                <a:cs typeface="+mn-lt"/>
              </a:rPr>
              <a:t>at 7.30 tonight.</a:t>
            </a:r>
            <a:endParaRPr lang="en-GB" sz="2000" dirty="0">
              <a:latin typeface="Calibri"/>
              <a:ea typeface="Meiryo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000" dirty="0">
                <a:latin typeface="Calibri"/>
                <a:ea typeface="+mn-lt"/>
                <a:cs typeface="+mn-lt"/>
              </a:rPr>
              <a:t>We </a:t>
            </a:r>
            <a:r>
              <a:rPr lang="en-GB" sz="2000" b="1" dirty="0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have </a:t>
            </a:r>
            <a:r>
              <a:rPr lang="en-GB" sz="2000" dirty="0">
                <a:latin typeface="Calibri"/>
                <a:ea typeface="+mn-lt"/>
                <a:cs typeface="+mn-lt"/>
              </a:rPr>
              <a:t>an exam next Monday at 2pm.</a:t>
            </a:r>
            <a:endParaRPr lang="en-GB" sz="2000" dirty="0">
              <a:latin typeface="Calibri"/>
              <a:ea typeface="Meiryo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000" dirty="0">
                <a:latin typeface="Calibri"/>
                <a:ea typeface="+mn-lt"/>
                <a:cs typeface="+mn-lt"/>
              </a:rPr>
              <a:t>The plane </a:t>
            </a:r>
            <a:r>
              <a:rPr lang="en-GB" sz="2000" b="1" dirty="0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leaves</a:t>
            </a:r>
            <a:r>
              <a:rPr lang="en-GB" sz="2000" dirty="0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 </a:t>
            </a:r>
            <a:r>
              <a:rPr lang="en-GB" sz="2000" dirty="0">
                <a:latin typeface="Calibri"/>
                <a:ea typeface="+mn-lt"/>
                <a:cs typeface="+mn-lt"/>
              </a:rPr>
              <a:t>in </a:t>
            </a:r>
            <a:r>
              <a:rPr lang="en-GB" sz="2000" dirty="0">
                <a:solidFill>
                  <a:srgbClr val="404040"/>
                </a:solidFill>
                <a:latin typeface="Calibri"/>
                <a:ea typeface="+mn-lt"/>
                <a:cs typeface="+mn-lt"/>
              </a:rPr>
              <a:t>te</a:t>
            </a:r>
            <a:r>
              <a:rPr lang="en-GB" sz="2000" dirty="0">
                <a:latin typeface="Calibri"/>
                <a:ea typeface="+mn-lt"/>
                <a:cs typeface="+mn-lt"/>
              </a:rPr>
              <a:t>n minutes.</a:t>
            </a:r>
            <a:endParaRPr lang="en-GB" sz="2000" dirty="0">
              <a:latin typeface="Calibri"/>
              <a:ea typeface="Meiryo"/>
              <a:cs typeface="Calibri"/>
            </a:endParaRPr>
          </a:p>
          <a:p>
            <a:endParaRPr lang="it-IT">
              <a:ea typeface="Meiryo"/>
            </a:endParaRPr>
          </a:p>
        </p:txBody>
      </p:sp>
      <p:pic>
        <p:nvPicPr>
          <p:cNvPr id="6" name="Immagine 6" descr="Immagine che contiene persona, tavolo, interni, sedendo&#10;&#10;Descrizione generata automaticamente">
            <a:extLst>
              <a:ext uri="{FF2B5EF4-FFF2-40B4-BE49-F238E27FC236}">
                <a16:creationId xmlns:a16="http://schemas.microsoft.com/office/drawing/2014/main" id="{1C1FB85F-C827-4514-99C1-D6BDDD35C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083" y="45460"/>
            <a:ext cx="2743200" cy="1981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E04AF93-0B2A-C476-F2ED-F87C5BA26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Katrina Ann Read</a:t>
            </a:r>
          </a:p>
        </p:txBody>
      </p:sp>
    </p:spTree>
    <p:extLst>
      <p:ext uri="{BB962C8B-B14F-4D97-AF65-F5344CB8AC3E}">
        <p14:creationId xmlns:p14="http://schemas.microsoft.com/office/powerpoint/2010/main" val="1039357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8A0AD0-6C52-4498-99AF-9B654CDE8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2019" y="1423547"/>
            <a:ext cx="8168660" cy="5214060"/>
          </a:xfrm>
        </p:spPr>
        <p:txBody>
          <a:bodyPr/>
          <a:lstStyle/>
          <a:p>
            <a:br>
              <a:rPr lang="it-IT" sz="2000" dirty="0">
                <a:ea typeface="Meiryo"/>
              </a:rPr>
            </a:br>
            <a:r>
              <a:rPr lang="en-GB" sz="3200" dirty="0">
                <a:latin typeface="Calibri"/>
                <a:ea typeface="Meiryo"/>
                <a:cs typeface="Calibri"/>
              </a:rPr>
              <a:t>Exercise</a:t>
            </a:r>
            <a:br>
              <a:rPr lang="it-IT" sz="2000" dirty="0">
                <a:ea typeface="Meiryo"/>
              </a:rPr>
            </a:br>
            <a:br>
              <a:rPr lang="it-IT" sz="2000" dirty="0">
                <a:ea typeface="Meiryo"/>
              </a:rPr>
            </a:br>
            <a:br>
              <a:rPr lang="it-IT" sz="2000" dirty="0">
                <a:ea typeface="Meiryo"/>
              </a:rPr>
            </a:br>
            <a:r>
              <a:rPr lang="it-IT" sz="2000" dirty="0">
                <a:latin typeface="Calibri"/>
                <a:ea typeface="Meiryo"/>
                <a:cs typeface="Calibri"/>
              </a:rPr>
              <a:t>1. </a:t>
            </a:r>
            <a:r>
              <a:rPr lang="en-GB" sz="2000" dirty="0">
                <a:latin typeface="Calibri"/>
                <a:ea typeface="Meiryo"/>
                <a:cs typeface="Calibri"/>
              </a:rPr>
              <a:t>He _____ (meet) his boss at 3pm.</a:t>
            </a:r>
            <a:br>
              <a:rPr lang="en-GB" sz="2000" dirty="0">
                <a:latin typeface="Calibri"/>
                <a:ea typeface="Meiryo"/>
              </a:rPr>
            </a:br>
            <a:r>
              <a:rPr lang="en-GB" sz="2000" dirty="0">
                <a:latin typeface="Calibri"/>
                <a:ea typeface="Meiryo"/>
                <a:cs typeface="Calibri"/>
              </a:rPr>
              <a:t>2. We _____ (have) a party on Friday. Do you want come?</a:t>
            </a:r>
            <a:br>
              <a:rPr lang="en-GB" sz="2000" dirty="0">
                <a:latin typeface="Calibri"/>
                <a:ea typeface="Meiryo"/>
              </a:rPr>
            </a:br>
            <a:r>
              <a:rPr lang="en-GB" sz="2000" dirty="0">
                <a:latin typeface="Calibri"/>
                <a:ea typeface="Meiryo"/>
                <a:cs typeface="Calibri"/>
              </a:rPr>
              <a:t>3. The car_______ (hit) the traffic light. Look out!</a:t>
            </a:r>
            <a:br>
              <a:rPr lang="en-GB" sz="2000" dirty="0">
                <a:latin typeface="Calibri"/>
                <a:ea typeface="Meiryo"/>
              </a:rPr>
            </a:br>
            <a:r>
              <a:rPr lang="en-GB" sz="2000" dirty="0">
                <a:latin typeface="Calibri"/>
                <a:ea typeface="Meiryo"/>
                <a:cs typeface="Calibri"/>
              </a:rPr>
              <a:t>4. I think the cruise next month ______ (be) wonderful.</a:t>
            </a:r>
            <a:br>
              <a:rPr lang="en-GB" sz="2000" dirty="0">
                <a:latin typeface="Calibri"/>
                <a:ea typeface="Meiryo"/>
              </a:rPr>
            </a:br>
            <a:r>
              <a:rPr lang="en-GB" sz="2000" dirty="0">
                <a:latin typeface="Calibri"/>
                <a:ea typeface="Meiryo"/>
                <a:cs typeface="Calibri"/>
              </a:rPr>
              <a:t>5. The course______ (start) next week.</a:t>
            </a:r>
            <a:br>
              <a:rPr lang="en-GB" sz="2000" dirty="0">
                <a:latin typeface="Calibri"/>
                <a:ea typeface="Meiryo"/>
              </a:rPr>
            </a:br>
            <a:r>
              <a:rPr lang="en-GB" sz="2000" dirty="0">
                <a:latin typeface="Calibri"/>
                <a:ea typeface="Meiryo"/>
                <a:cs typeface="Calibri"/>
              </a:rPr>
              <a:t>6. I _______ (study) hard next month.</a:t>
            </a:r>
            <a:br>
              <a:rPr lang="en-GB" sz="2000" dirty="0">
                <a:latin typeface="Calibri"/>
                <a:ea typeface="Meiryo"/>
              </a:rPr>
            </a:br>
            <a:r>
              <a:rPr lang="en-GB" sz="2000" dirty="0">
                <a:latin typeface="Calibri"/>
                <a:ea typeface="Meiryo"/>
                <a:cs typeface="Calibri"/>
              </a:rPr>
              <a:t>7. The film ______ (be) at 8pm at the cinema.</a:t>
            </a:r>
            <a:br>
              <a:rPr lang="en-GB" sz="2000" dirty="0">
                <a:latin typeface="Calibri"/>
                <a:ea typeface="Meiryo"/>
              </a:rPr>
            </a:br>
            <a:r>
              <a:rPr lang="en-GB" sz="2000">
                <a:latin typeface="Calibri"/>
                <a:ea typeface="Meiryo"/>
                <a:cs typeface="Calibri"/>
              </a:rPr>
              <a:t>8. She ______ (be) 21 (years old) in January. </a:t>
            </a:r>
            <a:br>
              <a:rPr lang="en-GB" sz="2000" dirty="0">
                <a:latin typeface="Calibri"/>
                <a:ea typeface="Meiryo"/>
              </a:rPr>
            </a:br>
            <a:br>
              <a:rPr lang="en-GB" sz="2000" dirty="0">
                <a:ea typeface="Meiryo"/>
              </a:rPr>
            </a:br>
            <a:br>
              <a:rPr lang="it-IT" sz="2000" dirty="0">
                <a:ea typeface="Meiryo"/>
              </a:rPr>
            </a:br>
            <a:br>
              <a:rPr lang="it-IT" sz="2000" dirty="0">
                <a:ea typeface="Meiryo"/>
              </a:rPr>
            </a:br>
            <a:endParaRPr lang="it-IT" sz="2000">
              <a:ea typeface="Meiryo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16625BB-E855-18F5-F9DC-28729C82D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Katrina Ann Read</a:t>
            </a:r>
          </a:p>
        </p:txBody>
      </p:sp>
    </p:spTree>
    <p:extLst>
      <p:ext uri="{BB962C8B-B14F-4D97-AF65-F5344CB8AC3E}">
        <p14:creationId xmlns:p14="http://schemas.microsoft.com/office/powerpoint/2010/main" val="169233102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RegularSeedRightStep">
      <a:dk1>
        <a:srgbClr val="000000"/>
      </a:dk1>
      <a:lt1>
        <a:srgbClr val="FFFFFF"/>
      </a:lt1>
      <a:dk2>
        <a:srgbClr val="412824"/>
      </a:dk2>
      <a:lt2>
        <a:srgbClr val="E2E8E4"/>
      </a:lt2>
      <a:accent1>
        <a:srgbClr val="C74996"/>
      </a:accent1>
      <a:accent2>
        <a:srgbClr val="B53750"/>
      </a:accent2>
      <a:accent3>
        <a:srgbClr val="C76549"/>
      </a:accent3>
      <a:accent4>
        <a:srgbClr val="B58837"/>
      </a:accent4>
      <a:accent5>
        <a:srgbClr val="A3A93E"/>
      </a:accent5>
      <a:accent6>
        <a:srgbClr val="78B336"/>
      </a:accent6>
      <a:hlink>
        <a:srgbClr val="319357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SketchLinesVTI</vt:lpstr>
      <vt:lpstr>Future</vt:lpstr>
      <vt:lpstr>Four ways of expressing the future </vt:lpstr>
      <vt:lpstr>Presentazione standard di PowerPoint</vt:lpstr>
      <vt:lpstr>Will (he'll         he won't       will he?)</vt:lpstr>
      <vt:lpstr>to be going to (he is going to – he isn't going to– is he going to?)</vt:lpstr>
      <vt:lpstr>Present continuous I'm working – he isn't working – are we working?</vt:lpstr>
      <vt:lpstr>Present simple It starts – it doesn't start – does it start?</vt:lpstr>
      <vt:lpstr> Exercise   1. He _____ (meet) his boss at 3pm. 2. We _____ (have) a party on Friday. Do you want come? 3. The car_______ (hit) the traffic light. Look out! 4. I think the cruise next month ______ (be) wonderful. 5. The course______ (start) next week. 6. I _______ (study) hard next month. 7. The film ______ (be) at 8pm at the cinema. 8. She ______ (be) 21 (years old) in January. 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revision>129</cp:revision>
  <dcterms:created xsi:type="dcterms:W3CDTF">2020-10-09T08:30:43Z</dcterms:created>
  <dcterms:modified xsi:type="dcterms:W3CDTF">2023-04-26T12:45:14Z</dcterms:modified>
</cp:coreProperties>
</file>