
<file path=[Content_Types].xml><?xml version="1.0" encoding="utf-8"?>
<Types xmlns="http://schemas.openxmlformats.org/package/2006/content-types">
  <Default Extension="png" ContentType="image/png"/>
  <Default Extension="bin" ContentType="application/vnd.openxmlformats-officedocument.oleObject"/>
  <Default Extension="jpeg" ContentType="image/jpeg"/>
  <Default Extension="emf" ContentType="image/x-emf"/>
  <Default Extension="wmf" ContentType="image/x-wmf"/>
  <Default Extension="rels" ContentType="application/vnd.openxmlformats-package.relationships+xml"/>
  <Default Extension="xml" ContentType="application/xml"/>
  <Default Extension="vml" ContentType="application/vnd.openxmlformats-officedocument.vmlDrawing"/>
  <Default Extension="jpg" ContentType="image/jp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145"/>
  </p:notesMasterIdLst>
  <p:sldIdLst>
    <p:sldId id="430" r:id="rId2"/>
    <p:sldId id="390" r:id="rId3"/>
    <p:sldId id="350" r:id="rId4"/>
    <p:sldId id="358" r:id="rId5"/>
    <p:sldId id="360" r:id="rId6"/>
    <p:sldId id="359" r:id="rId7"/>
    <p:sldId id="431" r:id="rId8"/>
    <p:sldId id="432" r:id="rId9"/>
    <p:sldId id="322" r:id="rId10"/>
    <p:sldId id="315" r:id="rId11"/>
    <p:sldId id="433" r:id="rId12"/>
    <p:sldId id="316" r:id="rId13"/>
    <p:sldId id="323" r:id="rId14"/>
    <p:sldId id="434" r:id="rId15"/>
    <p:sldId id="394" r:id="rId16"/>
    <p:sldId id="435" r:id="rId17"/>
    <p:sldId id="324" r:id="rId18"/>
    <p:sldId id="326" r:id="rId19"/>
    <p:sldId id="371" r:id="rId20"/>
    <p:sldId id="372" r:id="rId21"/>
    <p:sldId id="373" r:id="rId22"/>
    <p:sldId id="374" r:id="rId23"/>
    <p:sldId id="436" r:id="rId24"/>
    <p:sldId id="437" r:id="rId25"/>
    <p:sldId id="438" r:id="rId26"/>
    <p:sldId id="439" r:id="rId27"/>
    <p:sldId id="440" r:id="rId28"/>
    <p:sldId id="441" r:id="rId29"/>
    <p:sldId id="442" r:id="rId30"/>
    <p:sldId id="443" r:id="rId31"/>
    <p:sldId id="444" r:id="rId32"/>
    <p:sldId id="445" r:id="rId33"/>
    <p:sldId id="446" r:id="rId34"/>
    <p:sldId id="447" r:id="rId35"/>
    <p:sldId id="448" r:id="rId36"/>
    <p:sldId id="449" r:id="rId37"/>
    <p:sldId id="450" r:id="rId38"/>
    <p:sldId id="451" r:id="rId39"/>
    <p:sldId id="452" r:id="rId40"/>
    <p:sldId id="329" r:id="rId41"/>
    <p:sldId id="337" r:id="rId42"/>
    <p:sldId id="453" r:id="rId43"/>
    <p:sldId id="319" r:id="rId44"/>
    <p:sldId id="328" r:id="rId45"/>
    <p:sldId id="327" r:id="rId46"/>
    <p:sldId id="320" r:id="rId47"/>
    <p:sldId id="339" r:id="rId48"/>
    <p:sldId id="330" r:id="rId49"/>
    <p:sldId id="331" r:id="rId50"/>
    <p:sldId id="321" r:id="rId51"/>
    <p:sldId id="332" r:id="rId52"/>
    <p:sldId id="333" r:id="rId53"/>
    <p:sldId id="318" r:id="rId54"/>
    <p:sldId id="335" r:id="rId55"/>
    <p:sldId id="336" r:id="rId56"/>
    <p:sldId id="338" r:id="rId57"/>
    <p:sldId id="454" r:id="rId58"/>
    <p:sldId id="295" r:id="rId59"/>
    <p:sldId id="296" r:id="rId60"/>
    <p:sldId id="298" r:id="rId61"/>
    <p:sldId id="299" r:id="rId62"/>
    <p:sldId id="300" r:id="rId63"/>
    <p:sldId id="301" r:id="rId64"/>
    <p:sldId id="302" r:id="rId65"/>
    <p:sldId id="303" r:id="rId66"/>
    <p:sldId id="304" r:id="rId67"/>
    <p:sldId id="305" r:id="rId68"/>
    <p:sldId id="306" r:id="rId69"/>
    <p:sldId id="307" r:id="rId70"/>
    <p:sldId id="308" r:id="rId71"/>
    <p:sldId id="309" r:id="rId72"/>
    <p:sldId id="310" r:id="rId73"/>
    <p:sldId id="311" r:id="rId74"/>
    <p:sldId id="312" r:id="rId75"/>
    <p:sldId id="340" r:id="rId76"/>
    <p:sldId id="402" r:id="rId77"/>
    <p:sldId id="403" r:id="rId78"/>
    <p:sldId id="404" r:id="rId79"/>
    <p:sldId id="405" r:id="rId80"/>
    <p:sldId id="406" r:id="rId81"/>
    <p:sldId id="407" r:id="rId82"/>
    <p:sldId id="408" r:id="rId83"/>
    <p:sldId id="409" r:id="rId84"/>
    <p:sldId id="410" r:id="rId85"/>
    <p:sldId id="411" r:id="rId86"/>
    <p:sldId id="412" r:id="rId87"/>
    <p:sldId id="413" r:id="rId88"/>
    <p:sldId id="414" r:id="rId89"/>
    <p:sldId id="415" r:id="rId90"/>
    <p:sldId id="416" r:id="rId91"/>
    <p:sldId id="417" r:id="rId92"/>
    <p:sldId id="419" r:id="rId93"/>
    <p:sldId id="420" r:id="rId94"/>
    <p:sldId id="421" r:id="rId95"/>
    <p:sldId id="422" r:id="rId96"/>
    <p:sldId id="423" r:id="rId97"/>
    <p:sldId id="424" r:id="rId98"/>
    <p:sldId id="425" r:id="rId99"/>
    <p:sldId id="426" r:id="rId100"/>
    <p:sldId id="427" r:id="rId101"/>
    <p:sldId id="456" r:id="rId102"/>
    <p:sldId id="428" r:id="rId103"/>
    <p:sldId id="429" r:id="rId104"/>
    <p:sldId id="455" r:id="rId105"/>
    <p:sldId id="257" r:id="rId106"/>
    <p:sldId id="258" r:id="rId107"/>
    <p:sldId id="259" r:id="rId108"/>
    <p:sldId id="260" r:id="rId109"/>
    <p:sldId id="261" r:id="rId110"/>
    <p:sldId id="262" r:id="rId111"/>
    <p:sldId id="263" r:id="rId112"/>
    <p:sldId id="264" r:id="rId113"/>
    <p:sldId id="265" r:id="rId114"/>
    <p:sldId id="266" r:id="rId115"/>
    <p:sldId id="267" r:id="rId116"/>
    <p:sldId id="268" r:id="rId117"/>
    <p:sldId id="269" r:id="rId118"/>
    <p:sldId id="270" r:id="rId119"/>
    <p:sldId id="271" r:id="rId120"/>
    <p:sldId id="272" r:id="rId121"/>
    <p:sldId id="273" r:id="rId122"/>
    <p:sldId id="274" r:id="rId123"/>
    <p:sldId id="275" r:id="rId124"/>
    <p:sldId id="276" r:id="rId125"/>
    <p:sldId id="277" r:id="rId126"/>
    <p:sldId id="278" r:id="rId127"/>
    <p:sldId id="279" r:id="rId128"/>
    <p:sldId id="280" r:id="rId129"/>
    <p:sldId id="281" r:id="rId130"/>
    <p:sldId id="282" r:id="rId131"/>
    <p:sldId id="283" r:id="rId132"/>
    <p:sldId id="284" r:id="rId133"/>
    <p:sldId id="285" r:id="rId134"/>
    <p:sldId id="286" r:id="rId135"/>
    <p:sldId id="287" r:id="rId136"/>
    <p:sldId id="288" r:id="rId137"/>
    <p:sldId id="289" r:id="rId138"/>
    <p:sldId id="290" r:id="rId139"/>
    <p:sldId id="291" r:id="rId140"/>
    <p:sldId id="292" r:id="rId141"/>
    <p:sldId id="293" r:id="rId142"/>
    <p:sldId id="294" r:id="rId143"/>
    <p:sldId id="313" r:id="rId144"/>
  </p:sldIdLst>
  <p:sldSz cx="9144000" cy="6858000" type="screen4x3"/>
  <p:notesSz cx="9144000" cy="6858000"/>
  <p:defaultTextStyle>
    <a:defPPr>
      <a:defRPr kern="0"/>
    </a:defPPr>
  </p:defaultTextStyle>
  <p:extLst>
    <p:ext uri="{EFAFB233-063F-42B5-8137-9DF3F51BA10A}">
      <p15:sldGuideLst xmlns:p15="http://schemas.microsoft.com/office/powerpoint/2012/main">
        <p15:guide id="1" orient="horz" pos="2880">
          <p15:clr>
            <a:srgbClr val="A4A3A4"/>
          </p15:clr>
        </p15:guide>
        <p15:guide id="2" pos="21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20"/>
    <p:restoredTop sz="94660"/>
  </p:normalViewPr>
  <p:slideViewPr>
    <p:cSldViewPr>
      <p:cViewPr varScale="1">
        <p:scale>
          <a:sx n="56" d="100"/>
          <a:sy n="56" d="100"/>
        </p:scale>
        <p:origin x="1584" y="60"/>
      </p:cViewPr>
      <p:guideLst>
        <p:guide orient="horz" pos="2880"/>
        <p:guide pos="2160"/>
      </p:guideLst>
    </p:cSldViewPr>
  </p:slideViewPr>
  <p:notesTextViewPr>
    <p:cViewPr>
      <p:scale>
        <a:sx n="100" d="100"/>
        <a:sy n="100" d="100"/>
      </p:scale>
      <p:origin x="0" y="0"/>
    </p:cViewPr>
  </p:notesTextViewPr>
  <p:sorterViewPr>
    <p:cViewPr varScale="1">
      <p:scale>
        <a:sx n="1" d="1"/>
        <a:sy n="1" d="1"/>
      </p:scale>
      <p:origin x="0" y="-32064"/>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tableStyles" Target="tableStyles.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slide" Target="slides/slide123.xml"/><Relationship Id="rId129" Type="http://schemas.openxmlformats.org/officeDocument/2006/relationships/slide" Target="slides/slide128.xml"/><Relationship Id="rId137" Type="http://schemas.openxmlformats.org/officeDocument/2006/relationships/slide" Target="slides/slide13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32" Type="http://schemas.openxmlformats.org/officeDocument/2006/relationships/slide" Target="slides/slide131.xml"/><Relationship Id="rId140" Type="http://schemas.openxmlformats.org/officeDocument/2006/relationships/slide" Target="slides/slide139.xml"/><Relationship Id="rId145"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30" Type="http://schemas.openxmlformats.org/officeDocument/2006/relationships/slide" Target="slides/slide129.xml"/><Relationship Id="rId135" Type="http://schemas.openxmlformats.org/officeDocument/2006/relationships/slide" Target="slides/slide134.xml"/><Relationship Id="rId143" Type="http://schemas.openxmlformats.org/officeDocument/2006/relationships/slide" Target="slides/slide142.xml"/><Relationship Id="rId148"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png"/></Relationships>
</file>

<file path=ppt/drawings/_rels/vmlDrawing10.vml.rels><?xml version="1.0" encoding="UTF-8" standalone="yes"?>
<Relationships xmlns="http://schemas.openxmlformats.org/package/2006/relationships"><Relationship Id="rId1" Type="http://schemas.openxmlformats.org/officeDocument/2006/relationships/image" Target="../media/image198.w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3.png"/></Relationships>
</file>

<file path=ppt/drawings/_rels/vmlDrawing3.vml.rels><?xml version="1.0" encoding="UTF-8" standalone="yes"?>
<Relationships xmlns="http://schemas.openxmlformats.org/package/2006/relationships"><Relationship Id="rId3" Type="http://schemas.openxmlformats.org/officeDocument/2006/relationships/image" Target="../media/image25.wmf"/><Relationship Id="rId2" Type="http://schemas.openxmlformats.org/officeDocument/2006/relationships/image" Target="../media/image24.wmf"/><Relationship Id="rId1" Type="http://schemas.openxmlformats.org/officeDocument/2006/relationships/image" Target="../media/image23.w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5.vml.rels><?xml version="1.0" encoding="UTF-8" standalone="yes"?>
<Relationships xmlns="http://schemas.openxmlformats.org/package/2006/relationships"><Relationship Id="rId1" Type="http://schemas.openxmlformats.org/officeDocument/2006/relationships/image" Target="../media/image39.png"/></Relationships>
</file>

<file path=ppt/drawings/_rels/vmlDrawing6.vml.rels><?xml version="1.0" encoding="UTF-8" standalone="yes"?>
<Relationships xmlns="http://schemas.openxmlformats.org/package/2006/relationships"><Relationship Id="rId2" Type="http://schemas.openxmlformats.org/officeDocument/2006/relationships/image" Target="../media/image49.wmf"/><Relationship Id="rId1" Type="http://schemas.openxmlformats.org/officeDocument/2006/relationships/image" Target="../media/image48.wmf"/></Relationships>
</file>

<file path=ppt/drawings/_rels/vmlDrawing7.vml.rels><?xml version="1.0" encoding="UTF-8" standalone="yes"?>
<Relationships xmlns="http://schemas.openxmlformats.org/package/2006/relationships"><Relationship Id="rId1" Type="http://schemas.openxmlformats.org/officeDocument/2006/relationships/image" Target="../media/image49.wmf"/></Relationships>
</file>

<file path=ppt/drawings/_rels/vmlDrawing8.vml.rels><?xml version="1.0" encoding="UTF-8" standalone="yes"?>
<Relationships xmlns="http://schemas.openxmlformats.org/package/2006/relationships"><Relationship Id="rId1" Type="http://schemas.openxmlformats.org/officeDocument/2006/relationships/image" Target="../media/image57.wmf"/></Relationships>
</file>

<file path=ppt/drawings/_rels/vmlDrawing9.v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image" Target="../media/image60.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962400" cy="3444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5180013" y="0"/>
            <a:ext cx="3962400" cy="344488"/>
          </a:xfrm>
          <a:prstGeom prst="rect">
            <a:avLst/>
          </a:prstGeom>
        </p:spPr>
        <p:txBody>
          <a:bodyPr vert="horz" lIns="91440" tIns="45720" rIns="91440" bIns="45720" rtlCol="0"/>
          <a:lstStyle>
            <a:lvl1pPr algn="r">
              <a:defRPr sz="1200"/>
            </a:lvl1pPr>
          </a:lstStyle>
          <a:p>
            <a:fld id="{DE38E80F-EAF2-42AA-BA1B-B925B4DCF413}" type="datetimeFigureOut">
              <a:rPr lang="en-CA" smtClean="0"/>
              <a:t>2023-05-01</a:t>
            </a:fld>
            <a:endParaRPr lang="en-CA"/>
          </a:p>
        </p:txBody>
      </p:sp>
      <p:sp>
        <p:nvSpPr>
          <p:cNvPr id="4" name="Slide Image Placeholder 3"/>
          <p:cNvSpPr>
            <a:spLocks noGrp="1" noRot="1" noChangeAspect="1"/>
          </p:cNvSpPr>
          <p:nvPr>
            <p:ph type="sldImg" idx="2"/>
          </p:nvPr>
        </p:nvSpPr>
        <p:spPr>
          <a:xfrm>
            <a:off x="3028950" y="857250"/>
            <a:ext cx="3086100" cy="2314575"/>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914400" y="3300413"/>
            <a:ext cx="7315200" cy="2700337"/>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6" name="Footer Placeholder 5"/>
          <p:cNvSpPr>
            <a:spLocks noGrp="1"/>
          </p:cNvSpPr>
          <p:nvPr>
            <p:ph type="ftr" sz="quarter" idx="4"/>
          </p:nvPr>
        </p:nvSpPr>
        <p:spPr>
          <a:xfrm>
            <a:off x="0" y="6513513"/>
            <a:ext cx="3962400" cy="3444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5180013" y="6513513"/>
            <a:ext cx="3962400" cy="344487"/>
          </a:xfrm>
          <a:prstGeom prst="rect">
            <a:avLst/>
          </a:prstGeom>
        </p:spPr>
        <p:txBody>
          <a:bodyPr vert="horz" lIns="91440" tIns="45720" rIns="91440" bIns="45720" rtlCol="0" anchor="b"/>
          <a:lstStyle>
            <a:lvl1pPr algn="r">
              <a:defRPr sz="1200"/>
            </a:lvl1pPr>
          </a:lstStyle>
          <a:p>
            <a:fld id="{1AFF7742-3B54-4522-92F5-470EBF04E75E}" type="slidenum">
              <a:rPr lang="en-CA" smtClean="0"/>
              <a:t>‹#›</a:t>
            </a:fld>
            <a:endParaRPr lang="en-CA"/>
          </a:p>
        </p:txBody>
      </p:sp>
    </p:spTree>
    <p:extLst>
      <p:ext uri="{BB962C8B-B14F-4D97-AF65-F5344CB8AC3E}">
        <p14:creationId xmlns:p14="http://schemas.microsoft.com/office/powerpoint/2010/main" val="271581632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58" name="Rectangle 7">
            <a:extLst>
              <a:ext uri="{FF2B5EF4-FFF2-40B4-BE49-F238E27FC236}">
                <a16:creationId xmlns:a16="http://schemas.microsoft.com/office/drawing/2014/main" id="{7DAF93CF-B2B5-8E34-66C1-FC4337270C7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6567A619-E4D0-4C3C-88F3-7704566EB434}" type="slidenum">
              <a:rPr lang="en-US" altLang="en-US"/>
              <a:pPr eaLnBrk="1" hangingPunct="1"/>
              <a:t>76</a:t>
            </a:fld>
            <a:endParaRPr lang="en-US" altLang="en-US"/>
          </a:p>
        </p:txBody>
      </p:sp>
      <p:sp>
        <p:nvSpPr>
          <p:cNvPr id="198659" name="Rectangle 2">
            <a:extLst>
              <a:ext uri="{FF2B5EF4-FFF2-40B4-BE49-F238E27FC236}">
                <a16:creationId xmlns:a16="http://schemas.microsoft.com/office/drawing/2014/main" id="{9F505073-EF23-B283-150E-DC2C4FF4E3B6}"/>
              </a:ext>
            </a:extLst>
          </p:cNvPr>
          <p:cNvSpPr>
            <a:spLocks noGrp="1" noRot="1" noChangeAspect="1" noChangeArrowheads="1" noTextEdit="1"/>
          </p:cNvSpPr>
          <p:nvPr>
            <p:ph type="sldImg"/>
          </p:nvPr>
        </p:nvSpPr>
        <p:spPr>
          <a:ln/>
        </p:spPr>
      </p:sp>
      <p:sp>
        <p:nvSpPr>
          <p:cNvPr id="198660" name="Rectangle 3">
            <a:extLst>
              <a:ext uri="{FF2B5EF4-FFF2-40B4-BE49-F238E27FC236}">
                <a16:creationId xmlns:a16="http://schemas.microsoft.com/office/drawing/2014/main" id="{EDE38520-CA19-3414-582C-33C4E265C8D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7">
            <a:extLst>
              <a:ext uri="{FF2B5EF4-FFF2-40B4-BE49-F238E27FC236}">
                <a16:creationId xmlns:a16="http://schemas.microsoft.com/office/drawing/2014/main" id="{90DDA834-F858-D348-14BE-6803A392806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CD2522E-1159-44E6-80DA-B6EF8ABC0FDE}" type="slidenum">
              <a:rPr lang="en-US" altLang="en-US"/>
              <a:pPr eaLnBrk="1" hangingPunct="1"/>
              <a:t>85</a:t>
            </a:fld>
            <a:endParaRPr lang="en-US" altLang="en-US"/>
          </a:p>
        </p:txBody>
      </p:sp>
      <p:sp>
        <p:nvSpPr>
          <p:cNvPr id="207875" name="Rectangle 2">
            <a:extLst>
              <a:ext uri="{FF2B5EF4-FFF2-40B4-BE49-F238E27FC236}">
                <a16:creationId xmlns:a16="http://schemas.microsoft.com/office/drawing/2014/main" id="{AFB0E469-41B7-E412-E49A-9D6E9C902903}"/>
              </a:ext>
            </a:extLst>
          </p:cNvPr>
          <p:cNvSpPr>
            <a:spLocks noGrp="1" noRot="1" noChangeAspect="1" noChangeArrowheads="1" noTextEdit="1"/>
          </p:cNvSpPr>
          <p:nvPr>
            <p:ph type="sldImg"/>
          </p:nvPr>
        </p:nvSpPr>
        <p:spPr>
          <a:ln/>
        </p:spPr>
      </p:sp>
      <p:sp>
        <p:nvSpPr>
          <p:cNvPr id="207876" name="Rectangle 3">
            <a:extLst>
              <a:ext uri="{FF2B5EF4-FFF2-40B4-BE49-F238E27FC236}">
                <a16:creationId xmlns:a16="http://schemas.microsoft.com/office/drawing/2014/main" id="{84F74691-4E30-5F7B-2F2B-CB2D3EB0CCF5}"/>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7">
            <a:extLst>
              <a:ext uri="{FF2B5EF4-FFF2-40B4-BE49-F238E27FC236}">
                <a16:creationId xmlns:a16="http://schemas.microsoft.com/office/drawing/2014/main" id="{05F81D8F-55CD-1377-36BB-BEBA030A1F1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B4A4FEE-4615-4659-82A5-BC56382A8127}" type="slidenum">
              <a:rPr lang="en-US" altLang="en-US"/>
              <a:pPr eaLnBrk="1" hangingPunct="1"/>
              <a:t>86</a:t>
            </a:fld>
            <a:endParaRPr lang="en-US" altLang="en-US"/>
          </a:p>
        </p:txBody>
      </p:sp>
      <p:sp>
        <p:nvSpPr>
          <p:cNvPr id="208899" name="Rectangle 2">
            <a:extLst>
              <a:ext uri="{FF2B5EF4-FFF2-40B4-BE49-F238E27FC236}">
                <a16:creationId xmlns:a16="http://schemas.microsoft.com/office/drawing/2014/main" id="{83F1DE9E-461C-C4D4-196A-03DB21B91A1E}"/>
              </a:ext>
            </a:extLst>
          </p:cNvPr>
          <p:cNvSpPr>
            <a:spLocks noGrp="1" noRot="1" noChangeAspect="1" noChangeArrowheads="1" noTextEdit="1"/>
          </p:cNvSpPr>
          <p:nvPr>
            <p:ph type="sldImg"/>
          </p:nvPr>
        </p:nvSpPr>
        <p:spPr>
          <a:ln/>
        </p:spPr>
      </p:sp>
      <p:sp>
        <p:nvSpPr>
          <p:cNvPr id="208900" name="Rectangle 3">
            <a:extLst>
              <a:ext uri="{FF2B5EF4-FFF2-40B4-BE49-F238E27FC236}">
                <a16:creationId xmlns:a16="http://schemas.microsoft.com/office/drawing/2014/main" id="{01BDB80B-1BCF-BEB7-E5E9-21027368DE2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7">
            <a:extLst>
              <a:ext uri="{FF2B5EF4-FFF2-40B4-BE49-F238E27FC236}">
                <a16:creationId xmlns:a16="http://schemas.microsoft.com/office/drawing/2014/main" id="{B5C9996C-5014-F8A2-3F85-DAA4A498A7FF}"/>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044482FD-CA1A-410A-90BC-F09C636B0B27}" type="slidenum">
              <a:rPr lang="en-US" altLang="en-US"/>
              <a:pPr eaLnBrk="1" hangingPunct="1"/>
              <a:t>87</a:t>
            </a:fld>
            <a:endParaRPr lang="en-US" altLang="en-US"/>
          </a:p>
        </p:txBody>
      </p:sp>
      <p:sp>
        <p:nvSpPr>
          <p:cNvPr id="209923" name="Rectangle 2">
            <a:extLst>
              <a:ext uri="{FF2B5EF4-FFF2-40B4-BE49-F238E27FC236}">
                <a16:creationId xmlns:a16="http://schemas.microsoft.com/office/drawing/2014/main" id="{87A365F0-4AE4-CD17-46F7-07A380B4618E}"/>
              </a:ext>
            </a:extLst>
          </p:cNvPr>
          <p:cNvSpPr>
            <a:spLocks noGrp="1" noRot="1" noChangeAspect="1" noChangeArrowheads="1" noTextEdit="1"/>
          </p:cNvSpPr>
          <p:nvPr>
            <p:ph type="sldImg"/>
          </p:nvPr>
        </p:nvSpPr>
        <p:spPr>
          <a:ln/>
        </p:spPr>
      </p:sp>
      <p:sp>
        <p:nvSpPr>
          <p:cNvPr id="209924" name="Rectangle 3">
            <a:extLst>
              <a:ext uri="{FF2B5EF4-FFF2-40B4-BE49-F238E27FC236}">
                <a16:creationId xmlns:a16="http://schemas.microsoft.com/office/drawing/2014/main" id="{5B809C10-EBA8-0245-B822-1EE0369EA6AB}"/>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7">
            <a:extLst>
              <a:ext uri="{FF2B5EF4-FFF2-40B4-BE49-F238E27FC236}">
                <a16:creationId xmlns:a16="http://schemas.microsoft.com/office/drawing/2014/main" id="{7FD744CB-FEF0-E860-F337-7F682DA0A1F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EFD03775-F5D8-424E-AFB4-89FE26C99460}" type="slidenum">
              <a:rPr lang="en-US" altLang="en-US"/>
              <a:pPr eaLnBrk="1" hangingPunct="1"/>
              <a:t>88</a:t>
            </a:fld>
            <a:endParaRPr lang="en-US" altLang="en-US"/>
          </a:p>
        </p:txBody>
      </p:sp>
      <p:sp>
        <p:nvSpPr>
          <p:cNvPr id="210947" name="Rectangle 2">
            <a:extLst>
              <a:ext uri="{FF2B5EF4-FFF2-40B4-BE49-F238E27FC236}">
                <a16:creationId xmlns:a16="http://schemas.microsoft.com/office/drawing/2014/main" id="{F3B5B638-F0FD-DDA5-937B-5E0660208AD7}"/>
              </a:ext>
            </a:extLst>
          </p:cNvPr>
          <p:cNvSpPr>
            <a:spLocks noGrp="1" noRot="1" noChangeAspect="1" noChangeArrowheads="1" noTextEdit="1"/>
          </p:cNvSpPr>
          <p:nvPr>
            <p:ph type="sldImg"/>
          </p:nvPr>
        </p:nvSpPr>
        <p:spPr>
          <a:ln/>
        </p:spPr>
      </p:sp>
      <p:sp>
        <p:nvSpPr>
          <p:cNvPr id="210948" name="Rectangle 3">
            <a:extLst>
              <a:ext uri="{FF2B5EF4-FFF2-40B4-BE49-F238E27FC236}">
                <a16:creationId xmlns:a16="http://schemas.microsoft.com/office/drawing/2014/main" id="{DA99658E-C0E1-664F-FC89-4FFDC70B2CE6}"/>
              </a:ext>
            </a:extLst>
          </p:cNvPr>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2" rIns="93164" bIns="46582"/>
          <a:lstStyle/>
          <a:p>
            <a:pPr eaLnBrk="1" hangingPunct="1"/>
            <a:endParaRPr lang="en-CA"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1970" name="Rectangle 7">
            <a:extLst>
              <a:ext uri="{FF2B5EF4-FFF2-40B4-BE49-F238E27FC236}">
                <a16:creationId xmlns:a16="http://schemas.microsoft.com/office/drawing/2014/main" id="{F17A1728-27B5-BC79-F8D0-E081D9F35F93}"/>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CD56E304-B9CD-48E3-ABE1-955F987C8C57}" type="slidenum">
              <a:rPr lang="en-US" altLang="en-US"/>
              <a:pPr eaLnBrk="1" hangingPunct="1"/>
              <a:t>89</a:t>
            </a:fld>
            <a:endParaRPr lang="en-US" altLang="en-US"/>
          </a:p>
        </p:txBody>
      </p:sp>
      <p:sp>
        <p:nvSpPr>
          <p:cNvPr id="211971" name="Rectangle 2">
            <a:extLst>
              <a:ext uri="{FF2B5EF4-FFF2-40B4-BE49-F238E27FC236}">
                <a16:creationId xmlns:a16="http://schemas.microsoft.com/office/drawing/2014/main" id="{05C53E0B-050E-7581-915A-1C84AF91CE2C}"/>
              </a:ext>
            </a:extLst>
          </p:cNvPr>
          <p:cNvSpPr>
            <a:spLocks noGrp="1" noRot="1" noChangeAspect="1" noChangeArrowheads="1" noTextEdit="1"/>
          </p:cNvSpPr>
          <p:nvPr>
            <p:ph type="sldImg"/>
          </p:nvPr>
        </p:nvSpPr>
        <p:spPr>
          <a:ln/>
        </p:spPr>
      </p:sp>
      <p:sp>
        <p:nvSpPr>
          <p:cNvPr id="211972" name="Rectangle 3">
            <a:extLst>
              <a:ext uri="{FF2B5EF4-FFF2-40B4-BE49-F238E27FC236}">
                <a16:creationId xmlns:a16="http://schemas.microsoft.com/office/drawing/2014/main" id="{20C6D622-582B-6247-DAD8-B11ED8BC563C}"/>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2994" name="Rectangle 7">
            <a:extLst>
              <a:ext uri="{FF2B5EF4-FFF2-40B4-BE49-F238E27FC236}">
                <a16:creationId xmlns:a16="http://schemas.microsoft.com/office/drawing/2014/main" id="{7325B870-B55A-7A6D-B553-FE457A88D8A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D36A9E5-5DFB-49E4-98EC-011C4B7A0C78}" type="slidenum">
              <a:rPr lang="en-US" altLang="en-US"/>
              <a:pPr eaLnBrk="1" hangingPunct="1"/>
              <a:t>90</a:t>
            </a:fld>
            <a:endParaRPr lang="en-US" altLang="en-US"/>
          </a:p>
        </p:txBody>
      </p:sp>
      <p:sp>
        <p:nvSpPr>
          <p:cNvPr id="212995" name="Rectangle 2">
            <a:extLst>
              <a:ext uri="{FF2B5EF4-FFF2-40B4-BE49-F238E27FC236}">
                <a16:creationId xmlns:a16="http://schemas.microsoft.com/office/drawing/2014/main" id="{310D97B5-62B7-7C85-334B-B35522BFDB3A}"/>
              </a:ext>
            </a:extLst>
          </p:cNvPr>
          <p:cNvSpPr>
            <a:spLocks noGrp="1" noRot="1" noChangeAspect="1" noChangeArrowheads="1" noTextEdit="1"/>
          </p:cNvSpPr>
          <p:nvPr>
            <p:ph type="sldImg"/>
          </p:nvPr>
        </p:nvSpPr>
        <p:spPr>
          <a:ln/>
        </p:spPr>
      </p:sp>
      <p:sp>
        <p:nvSpPr>
          <p:cNvPr id="212996" name="Rectangle 3">
            <a:extLst>
              <a:ext uri="{FF2B5EF4-FFF2-40B4-BE49-F238E27FC236}">
                <a16:creationId xmlns:a16="http://schemas.microsoft.com/office/drawing/2014/main" id="{37D78F74-D088-6412-51EB-0C92A63CFBF7}"/>
              </a:ext>
            </a:extLst>
          </p:cNvPr>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2" rIns="93164" bIns="46582"/>
          <a:lstStyle/>
          <a:p>
            <a:pPr eaLnBrk="1" hangingPunct="1"/>
            <a:endParaRPr lang="en-CA"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7">
            <a:extLst>
              <a:ext uri="{FF2B5EF4-FFF2-40B4-BE49-F238E27FC236}">
                <a16:creationId xmlns:a16="http://schemas.microsoft.com/office/drawing/2014/main" id="{FAC7BECD-8D80-56A6-5004-E5BFED6B27B6}"/>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8E89A0F-BF45-4410-BE78-023FD025406B}" type="slidenum">
              <a:rPr lang="en-US" altLang="en-US"/>
              <a:pPr eaLnBrk="1" hangingPunct="1"/>
              <a:t>91</a:t>
            </a:fld>
            <a:endParaRPr lang="en-US" altLang="en-US"/>
          </a:p>
        </p:txBody>
      </p:sp>
      <p:sp>
        <p:nvSpPr>
          <p:cNvPr id="214019" name="Rectangle 2">
            <a:extLst>
              <a:ext uri="{FF2B5EF4-FFF2-40B4-BE49-F238E27FC236}">
                <a16:creationId xmlns:a16="http://schemas.microsoft.com/office/drawing/2014/main" id="{27206CEE-8892-C205-6D82-5E48D8547E33}"/>
              </a:ext>
            </a:extLst>
          </p:cNvPr>
          <p:cNvSpPr>
            <a:spLocks noGrp="1" noRot="1" noChangeAspect="1" noChangeArrowheads="1" noTextEdit="1"/>
          </p:cNvSpPr>
          <p:nvPr>
            <p:ph type="sldImg"/>
          </p:nvPr>
        </p:nvSpPr>
        <p:spPr>
          <a:ln/>
        </p:spPr>
      </p:sp>
      <p:sp>
        <p:nvSpPr>
          <p:cNvPr id="214020" name="Rectangle 3">
            <a:extLst>
              <a:ext uri="{FF2B5EF4-FFF2-40B4-BE49-F238E27FC236}">
                <a16:creationId xmlns:a16="http://schemas.microsoft.com/office/drawing/2014/main" id="{222FF0F2-FE10-3CD9-3AB7-715523A3EB49}"/>
              </a:ext>
            </a:extLst>
          </p:cNvPr>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CA"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2" name="Rectangle 7">
            <a:extLst>
              <a:ext uri="{FF2B5EF4-FFF2-40B4-BE49-F238E27FC236}">
                <a16:creationId xmlns:a16="http://schemas.microsoft.com/office/drawing/2014/main" id="{F19518C0-BCE7-22EA-438F-532038A0F4D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67AE414-2406-4580-B13A-CA94D4E70E0A}" type="slidenum">
              <a:rPr lang="en-US" altLang="en-US"/>
              <a:pPr eaLnBrk="1" hangingPunct="1"/>
              <a:t>92</a:t>
            </a:fld>
            <a:endParaRPr lang="en-US" altLang="en-US"/>
          </a:p>
        </p:txBody>
      </p:sp>
      <p:sp>
        <p:nvSpPr>
          <p:cNvPr id="215043" name="Rectangle 2">
            <a:extLst>
              <a:ext uri="{FF2B5EF4-FFF2-40B4-BE49-F238E27FC236}">
                <a16:creationId xmlns:a16="http://schemas.microsoft.com/office/drawing/2014/main" id="{937B66CA-1453-4CC3-E1E5-449163A615F5}"/>
              </a:ext>
            </a:extLst>
          </p:cNvPr>
          <p:cNvSpPr>
            <a:spLocks noGrp="1" noRot="1" noChangeAspect="1" noChangeArrowheads="1" noTextEdit="1"/>
          </p:cNvSpPr>
          <p:nvPr>
            <p:ph type="sldImg"/>
          </p:nvPr>
        </p:nvSpPr>
        <p:spPr>
          <a:ln/>
        </p:spPr>
      </p:sp>
      <p:sp>
        <p:nvSpPr>
          <p:cNvPr id="215044" name="Rectangle 3">
            <a:extLst>
              <a:ext uri="{FF2B5EF4-FFF2-40B4-BE49-F238E27FC236}">
                <a16:creationId xmlns:a16="http://schemas.microsoft.com/office/drawing/2014/main" id="{4372C416-1055-D043-A526-7B53F2A3394B}"/>
              </a:ext>
            </a:extLst>
          </p:cNvPr>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2" rIns="93164" bIns="46582"/>
          <a:lstStyle/>
          <a:p>
            <a:pPr eaLnBrk="1" hangingPunct="1"/>
            <a:endParaRPr lang="en-CA"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Rectangle 7">
            <a:extLst>
              <a:ext uri="{FF2B5EF4-FFF2-40B4-BE49-F238E27FC236}">
                <a16:creationId xmlns:a16="http://schemas.microsoft.com/office/drawing/2014/main" id="{09A45B0F-822B-1077-6019-0164885832F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83DB326-F879-47A6-8078-3F92F7AA2CD1}" type="slidenum">
              <a:rPr lang="en-US" altLang="en-US"/>
              <a:pPr eaLnBrk="1" hangingPunct="1"/>
              <a:t>93</a:t>
            </a:fld>
            <a:endParaRPr lang="en-US" altLang="en-US"/>
          </a:p>
        </p:txBody>
      </p:sp>
      <p:sp>
        <p:nvSpPr>
          <p:cNvPr id="216067" name="Rectangle 2">
            <a:extLst>
              <a:ext uri="{FF2B5EF4-FFF2-40B4-BE49-F238E27FC236}">
                <a16:creationId xmlns:a16="http://schemas.microsoft.com/office/drawing/2014/main" id="{2BB394DD-EC3F-0F86-0903-C0AE7486ECE3}"/>
              </a:ext>
            </a:extLst>
          </p:cNvPr>
          <p:cNvSpPr>
            <a:spLocks noGrp="1" noRot="1" noChangeAspect="1" noChangeArrowheads="1" noTextEdit="1"/>
          </p:cNvSpPr>
          <p:nvPr>
            <p:ph type="sldImg"/>
          </p:nvPr>
        </p:nvSpPr>
        <p:spPr>
          <a:ln/>
        </p:spPr>
      </p:sp>
      <p:sp>
        <p:nvSpPr>
          <p:cNvPr id="216068" name="Rectangle 3">
            <a:extLst>
              <a:ext uri="{FF2B5EF4-FFF2-40B4-BE49-F238E27FC236}">
                <a16:creationId xmlns:a16="http://schemas.microsoft.com/office/drawing/2014/main" id="{F9FB66A8-C5AE-2E93-1888-404A491A3AB9}"/>
              </a:ext>
            </a:extLst>
          </p:cNvPr>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2" rIns="93164" bIns="46582"/>
          <a:lstStyle/>
          <a:p>
            <a:pPr eaLnBrk="1" hangingPunct="1"/>
            <a:endParaRPr lang="en-CA"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Rectangle 7">
            <a:extLst>
              <a:ext uri="{FF2B5EF4-FFF2-40B4-BE49-F238E27FC236}">
                <a16:creationId xmlns:a16="http://schemas.microsoft.com/office/drawing/2014/main" id="{C533DCE8-257B-D8DA-8575-974C89716308}"/>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EC0B765-9FFB-4961-839F-FB4C4C40697E}" type="slidenum">
              <a:rPr lang="en-US" altLang="en-US"/>
              <a:pPr eaLnBrk="1" hangingPunct="1"/>
              <a:t>94</a:t>
            </a:fld>
            <a:endParaRPr lang="en-US" altLang="en-US"/>
          </a:p>
        </p:txBody>
      </p:sp>
      <p:sp>
        <p:nvSpPr>
          <p:cNvPr id="217091" name="Rectangle 2">
            <a:extLst>
              <a:ext uri="{FF2B5EF4-FFF2-40B4-BE49-F238E27FC236}">
                <a16:creationId xmlns:a16="http://schemas.microsoft.com/office/drawing/2014/main" id="{F41E5920-CCDC-F777-E1C9-439E0C87D558}"/>
              </a:ext>
            </a:extLst>
          </p:cNvPr>
          <p:cNvSpPr>
            <a:spLocks noGrp="1" noRot="1" noChangeAspect="1" noChangeArrowheads="1" noTextEdit="1"/>
          </p:cNvSpPr>
          <p:nvPr>
            <p:ph type="sldImg"/>
          </p:nvPr>
        </p:nvSpPr>
        <p:spPr>
          <a:ln/>
        </p:spPr>
      </p:sp>
      <p:sp>
        <p:nvSpPr>
          <p:cNvPr id="217092" name="Rectangle 3">
            <a:extLst>
              <a:ext uri="{FF2B5EF4-FFF2-40B4-BE49-F238E27FC236}">
                <a16:creationId xmlns:a16="http://schemas.microsoft.com/office/drawing/2014/main" id="{8D2F0E61-0D3E-32D6-A887-D3365C97B327}"/>
              </a:ext>
            </a:extLst>
          </p:cNvPr>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2" rIns="93164" bIns="46582"/>
          <a:lstStyle/>
          <a:p>
            <a:pPr eaLnBrk="1" hangingPunct="1"/>
            <a:endParaRPr lang="en-CA"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9682" name="Rectangle 7">
            <a:extLst>
              <a:ext uri="{FF2B5EF4-FFF2-40B4-BE49-F238E27FC236}">
                <a16:creationId xmlns:a16="http://schemas.microsoft.com/office/drawing/2014/main" id="{30E53382-6533-ECD0-5620-D099472FFFCB}"/>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75C397A0-692F-4F52-A164-C1E3F85BFE8F}" type="slidenum">
              <a:rPr lang="en-US" altLang="en-US"/>
              <a:pPr eaLnBrk="1" hangingPunct="1"/>
              <a:t>77</a:t>
            </a:fld>
            <a:endParaRPr lang="en-US" altLang="en-US"/>
          </a:p>
        </p:txBody>
      </p:sp>
      <p:sp>
        <p:nvSpPr>
          <p:cNvPr id="199683" name="Rectangle 2">
            <a:extLst>
              <a:ext uri="{FF2B5EF4-FFF2-40B4-BE49-F238E27FC236}">
                <a16:creationId xmlns:a16="http://schemas.microsoft.com/office/drawing/2014/main" id="{19335D46-9F25-5636-BBC4-AFF1964B5D61}"/>
              </a:ext>
            </a:extLst>
          </p:cNvPr>
          <p:cNvSpPr>
            <a:spLocks noGrp="1" noRot="1" noChangeAspect="1" noChangeArrowheads="1" noTextEdit="1"/>
          </p:cNvSpPr>
          <p:nvPr>
            <p:ph type="sldImg"/>
          </p:nvPr>
        </p:nvSpPr>
        <p:spPr>
          <a:ln/>
        </p:spPr>
      </p:sp>
      <p:sp>
        <p:nvSpPr>
          <p:cNvPr id="199684" name="Rectangle 3">
            <a:extLst>
              <a:ext uri="{FF2B5EF4-FFF2-40B4-BE49-F238E27FC236}">
                <a16:creationId xmlns:a16="http://schemas.microsoft.com/office/drawing/2014/main" id="{B2668FCC-23AB-31F0-C537-A4B3F0D34C10}"/>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8114" name="Rectangle 7">
            <a:extLst>
              <a:ext uri="{FF2B5EF4-FFF2-40B4-BE49-F238E27FC236}">
                <a16:creationId xmlns:a16="http://schemas.microsoft.com/office/drawing/2014/main" id="{9B9282AC-7E8A-D54B-EAB7-06B89D9ABC44}"/>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3FE47FB5-F28D-4BEC-86A1-E5C4F586BEE2}" type="slidenum">
              <a:rPr lang="en-US" altLang="en-US"/>
              <a:pPr eaLnBrk="1" hangingPunct="1"/>
              <a:t>95</a:t>
            </a:fld>
            <a:endParaRPr lang="en-US" altLang="en-US"/>
          </a:p>
        </p:txBody>
      </p:sp>
      <p:sp>
        <p:nvSpPr>
          <p:cNvPr id="218115" name="Rectangle 2">
            <a:extLst>
              <a:ext uri="{FF2B5EF4-FFF2-40B4-BE49-F238E27FC236}">
                <a16:creationId xmlns:a16="http://schemas.microsoft.com/office/drawing/2014/main" id="{FDFEA1F3-BD3D-186D-6EAB-E52B4A9CC1C0}"/>
              </a:ext>
            </a:extLst>
          </p:cNvPr>
          <p:cNvSpPr>
            <a:spLocks noGrp="1" noRot="1" noChangeAspect="1" noChangeArrowheads="1" noTextEdit="1"/>
          </p:cNvSpPr>
          <p:nvPr>
            <p:ph type="sldImg"/>
          </p:nvPr>
        </p:nvSpPr>
        <p:spPr>
          <a:ln/>
        </p:spPr>
      </p:sp>
      <p:sp>
        <p:nvSpPr>
          <p:cNvPr id="218116" name="Rectangle 3">
            <a:extLst>
              <a:ext uri="{FF2B5EF4-FFF2-40B4-BE49-F238E27FC236}">
                <a16:creationId xmlns:a16="http://schemas.microsoft.com/office/drawing/2014/main" id="{A5B1585D-DEF6-C5E9-C03E-106717BEFC0B}"/>
              </a:ext>
            </a:extLst>
          </p:cNvPr>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2" rIns="93164" bIns="46582"/>
          <a:lstStyle/>
          <a:p>
            <a:pPr eaLnBrk="1" hangingPunct="1"/>
            <a:endParaRPr lang="en-CA" altLang="en-US"/>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9138" name="Rectangle 7">
            <a:extLst>
              <a:ext uri="{FF2B5EF4-FFF2-40B4-BE49-F238E27FC236}">
                <a16:creationId xmlns:a16="http://schemas.microsoft.com/office/drawing/2014/main" id="{742FB63D-0680-4DFF-9782-5D056973425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63A26A3-0E0C-4DED-89F5-73E6CD28524F}" type="slidenum">
              <a:rPr lang="en-US" altLang="en-US"/>
              <a:pPr eaLnBrk="1" hangingPunct="1"/>
              <a:t>96</a:t>
            </a:fld>
            <a:endParaRPr lang="en-US" altLang="en-US"/>
          </a:p>
        </p:txBody>
      </p:sp>
      <p:sp>
        <p:nvSpPr>
          <p:cNvPr id="219139" name="Rectangle 2">
            <a:extLst>
              <a:ext uri="{FF2B5EF4-FFF2-40B4-BE49-F238E27FC236}">
                <a16:creationId xmlns:a16="http://schemas.microsoft.com/office/drawing/2014/main" id="{734AD5E4-B331-ACCC-CC85-19EC41E5CC0B}"/>
              </a:ext>
            </a:extLst>
          </p:cNvPr>
          <p:cNvSpPr>
            <a:spLocks noGrp="1" noRot="1" noChangeAspect="1" noChangeArrowheads="1" noTextEdit="1"/>
          </p:cNvSpPr>
          <p:nvPr>
            <p:ph type="sldImg"/>
          </p:nvPr>
        </p:nvSpPr>
        <p:spPr>
          <a:ln/>
        </p:spPr>
      </p:sp>
      <p:sp>
        <p:nvSpPr>
          <p:cNvPr id="219140" name="Rectangle 3">
            <a:extLst>
              <a:ext uri="{FF2B5EF4-FFF2-40B4-BE49-F238E27FC236}">
                <a16:creationId xmlns:a16="http://schemas.microsoft.com/office/drawing/2014/main" id="{4E6C5377-C441-EFD5-9E35-562B2D1037F1}"/>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0162" name="Rectangle 7">
            <a:extLst>
              <a:ext uri="{FF2B5EF4-FFF2-40B4-BE49-F238E27FC236}">
                <a16:creationId xmlns:a16="http://schemas.microsoft.com/office/drawing/2014/main" id="{2CB4C0F8-8B51-D917-89EB-B22CC7C793B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57C56783-AC4C-42A4-AD2C-4B36309271DC}" type="slidenum">
              <a:rPr lang="en-US" altLang="en-US"/>
              <a:pPr eaLnBrk="1" hangingPunct="1"/>
              <a:t>97</a:t>
            </a:fld>
            <a:endParaRPr lang="en-US" altLang="en-US"/>
          </a:p>
        </p:txBody>
      </p:sp>
      <p:sp>
        <p:nvSpPr>
          <p:cNvPr id="220163" name="Rectangle 2">
            <a:extLst>
              <a:ext uri="{FF2B5EF4-FFF2-40B4-BE49-F238E27FC236}">
                <a16:creationId xmlns:a16="http://schemas.microsoft.com/office/drawing/2014/main" id="{D9A40812-CAE9-0158-BF86-4D9A45FFBBCA}"/>
              </a:ext>
            </a:extLst>
          </p:cNvPr>
          <p:cNvSpPr>
            <a:spLocks noGrp="1" noRot="1" noChangeAspect="1" noChangeArrowheads="1" noTextEdit="1"/>
          </p:cNvSpPr>
          <p:nvPr>
            <p:ph type="sldImg"/>
          </p:nvPr>
        </p:nvSpPr>
        <p:spPr>
          <a:ln/>
        </p:spPr>
      </p:sp>
      <p:sp>
        <p:nvSpPr>
          <p:cNvPr id="220164" name="Rectangle 3">
            <a:extLst>
              <a:ext uri="{FF2B5EF4-FFF2-40B4-BE49-F238E27FC236}">
                <a16:creationId xmlns:a16="http://schemas.microsoft.com/office/drawing/2014/main" id="{50957B15-26FA-FA9A-4AB9-C3CCC4796865}"/>
              </a:ext>
            </a:extLst>
          </p:cNvPr>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CA" altLang="en-US"/>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a:extLst>
              <a:ext uri="{FF2B5EF4-FFF2-40B4-BE49-F238E27FC236}">
                <a16:creationId xmlns:a16="http://schemas.microsoft.com/office/drawing/2014/main" id="{BCDBD9ED-3AA2-8799-A750-C82C1144B450}"/>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25FD0FE-3539-42F7-87A1-ED5A9106C1FA}" type="slidenum">
              <a:rPr lang="en-US" altLang="en-US"/>
              <a:pPr eaLnBrk="1" hangingPunct="1"/>
              <a:t>100</a:t>
            </a:fld>
            <a:endParaRPr lang="en-US" altLang="en-US"/>
          </a:p>
        </p:txBody>
      </p:sp>
      <p:sp>
        <p:nvSpPr>
          <p:cNvPr id="221187" name="Rectangle 2">
            <a:extLst>
              <a:ext uri="{FF2B5EF4-FFF2-40B4-BE49-F238E27FC236}">
                <a16:creationId xmlns:a16="http://schemas.microsoft.com/office/drawing/2014/main" id="{6796B7E8-644F-E081-E221-6FB0E579038E}"/>
              </a:ext>
            </a:extLst>
          </p:cNvPr>
          <p:cNvSpPr>
            <a:spLocks noGrp="1" noRot="1" noChangeAspect="1" noChangeArrowheads="1" noTextEdit="1"/>
          </p:cNvSpPr>
          <p:nvPr>
            <p:ph type="sldImg"/>
          </p:nvPr>
        </p:nvSpPr>
        <p:spPr>
          <a:ln/>
        </p:spPr>
      </p:sp>
      <p:sp>
        <p:nvSpPr>
          <p:cNvPr id="221188" name="Rectangle 3">
            <a:extLst>
              <a:ext uri="{FF2B5EF4-FFF2-40B4-BE49-F238E27FC236}">
                <a16:creationId xmlns:a16="http://schemas.microsoft.com/office/drawing/2014/main" id="{EAB6F9BF-19D8-BCAC-FCB6-4689D8F6B539}"/>
              </a:ext>
            </a:extLst>
          </p:cNvPr>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CA" altLang="en-US"/>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Rectangle 7">
            <a:extLst>
              <a:ext uri="{FF2B5EF4-FFF2-40B4-BE49-F238E27FC236}">
                <a16:creationId xmlns:a16="http://schemas.microsoft.com/office/drawing/2014/main" id="{374A4687-6FCF-686B-7B6C-BC9C23967B3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DC368BAB-A81C-4FA4-810A-3FEF2A9C0DB7}" type="slidenum">
              <a:rPr lang="en-US" altLang="en-US"/>
              <a:pPr eaLnBrk="1" hangingPunct="1"/>
              <a:t>102</a:t>
            </a:fld>
            <a:endParaRPr lang="en-US" altLang="en-US"/>
          </a:p>
        </p:txBody>
      </p:sp>
      <p:sp>
        <p:nvSpPr>
          <p:cNvPr id="222211" name="Rectangle 2">
            <a:extLst>
              <a:ext uri="{FF2B5EF4-FFF2-40B4-BE49-F238E27FC236}">
                <a16:creationId xmlns:a16="http://schemas.microsoft.com/office/drawing/2014/main" id="{2BC8BEE8-0AB9-705B-DC71-160FEC343521}"/>
              </a:ext>
            </a:extLst>
          </p:cNvPr>
          <p:cNvSpPr>
            <a:spLocks noGrp="1" noRot="1" noChangeAspect="1" noChangeArrowheads="1" noTextEdit="1"/>
          </p:cNvSpPr>
          <p:nvPr>
            <p:ph type="sldImg"/>
          </p:nvPr>
        </p:nvSpPr>
        <p:spPr>
          <a:ln/>
        </p:spPr>
      </p:sp>
      <p:sp>
        <p:nvSpPr>
          <p:cNvPr id="222212" name="Rectangle 3">
            <a:extLst>
              <a:ext uri="{FF2B5EF4-FFF2-40B4-BE49-F238E27FC236}">
                <a16:creationId xmlns:a16="http://schemas.microsoft.com/office/drawing/2014/main" id="{2F2C9034-94B9-0584-7EF8-8EE9F52271DA}"/>
              </a:ext>
            </a:extLst>
          </p:cNvPr>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CA" alt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3234" name="Rectangle 7">
            <a:extLst>
              <a:ext uri="{FF2B5EF4-FFF2-40B4-BE49-F238E27FC236}">
                <a16:creationId xmlns:a16="http://schemas.microsoft.com/office/drawing/2014/main" id="{5C0F24A6-954F-D63A-3ED7-1904FEC9DAF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4864007-36B4-4EE5-AEDE-FAF25DA642EE}" type="slidenum">
              <a:rPr lang="en-US" altLang="en-US"/>
              <a:pPr eaLnBrk="1" hangingPunct="1"/>
              <a:t>103</a:t>
            </a:fld>
            <a:endParaRPr lang="en-US" altLang="en-US"/>
          </a:p>
        </p:txBody>
      </p:sp>
      <p:sp>
        <p:nvSpPr>
          <p:cNvPr id="223235" name="Rectangle 2">
            <a:extLst>
              <a:ext uri="{FF2B5EF4-FFF2-40B4-BE49-F238E27FC236}">
                <a16:creationId xmlns:a16="http://schemas.microsoft.com/office/drawing/2014/main" id="{FC2DC8C9-FFA4-6975-AF9F-1FB8C272C2F7}"/>
              </a:ext>
            </a:extLst>
          </p:cNvPr>
          <p:cNvSpPr>
            <a:spLocks noGrp="1" noRot="1" noChangeAspect="1" noChangeArrowheads="1" noTextEdit="1"/>
          </p:cNvSpPr>
          <p:nvPr>
            <p:ph type="sldImg"/>
          </p:nvPr>
        </p:nvSpPr>
        <p:spPr>
          <a:ln/>
        </p:spPr>
      </p:sp>
      <p:sp>
        <p:nvSpPr>
          <p:cNvPr id="223236" name="Rectangle 3">
            <a:extLst>
              <a:ext uri="{FF2B5EF4-FFF2-40B4-BE49-F238E27FC236}">
                <a16:creationId xmlns:a16="http://schemas.microsoft.com/office/drawing/2014/main" id="{B31C2F11-9552-F8A9-8508-F48F63F0BD7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0706" name="Rectangle 7">
            <a:extLst>
              <a:ext uri="{FF2B5EF4-FFF2-40B4-BE49-F238E27FC236}">
                <a16:creationId xmlns:a16="http://schemas.microsoft.com/office/drawing/2014/main" id="{F3723D9C-2688-5112-9B44-C075A337212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8188EE64-6B5F-4EB8-B8E4-B30C5105A8EF}" type="slidenum">
              <a:rPr lang="en-US" altLang="en-US"/>
              <a:pPr eaLnBrk="1" hangingPunct="1"/>
              <a:t>78</a:t>
            </a:fld>
            <a:endParaRPr lang="en-US" altLang="en-US"/>
          </a:p>
        </p:txBody>
      </p:sp>
      <p:sp>
        <p:nvSpPr>
          <p:cNvPr id="200707" name="Rectangle 2">
            <a:extLst>
              <a:ext uri="{FF2B5EF4-FFF2-40B4-BE49-F238E27FC236}">
                <a16:creationId xmlns:a16="http://schemas.microsoft.com/office/drawing/2014/main" id="{67FFE671-1167-69B9-975F-8F45475B032B}"/>
              </a:ext>
            </a:extLst>
          </p:cNvPr>
          <p:cNvSpPr>
            <a:spLocks noGrp="1" noRot="1" noChangeAspect="1" noChangeArrowheads="1" noTextEdit="1"/>
          </p:cNvSpPr>
          <p:nvPr>
            <p:ph type="sldImg"/>
          </p:nvPr>
        </p:nvSpPr>
        <p:spPr>
          <a:ln/>
        </p:spPr>
      </p:sp>
      <p:sp>
        <p:nvSpPr>
          <p:cNvPr id="200708" name="Rectangle 3">
            <a:extLst>
              <a:ext uri="{FF2B5EF4-FFF2-40B4-BE49-F238E27FC236}">
                <a16:creationId xmlns:a16="http://schemas.microsoft.com/office/drawing/2014/main" id="{F8E292B4-4AE7-FF36-CE7E-CE198F483083}"/>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7">
            <a:extLst>
              <a:ext uri="{FF2B5EF4-FFF2-40B4-BE49-F238E27FC236}">
                <a16:creationId xmlns:a16="http://schemas.microsoft.com/office/drawing/2014/main" id="{4777B3AC-91C0-7F1E-C438-28D0D1867922}"/>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F565200-C690-440C-9A80-646790EE65FA}" type="slidenum">
              <a:rPr lang="en-US" altLang="en-US"/>
              <a:pPr eaLnBrk="1" hangingPunct="1"/>
              <a:t>79</a:t>
            </a:fld>
            <a:endParaRPr lang="en-US" altLang="en-US"/>
          </a:p>
        </p:txBody>
      </p:sp>
      <p:sp>
        <p:nvSpPr>
          <p:cNvPr id="201731" name="Rectangle 2">
            <a:extLst>
              <a:ext uri="{FF2B5EF4-FFF2-40B4-BE49-F238E27FC236}">
                <a16:creationId xmlns:a16="http://schemas.microsoft.com/office/drawing/2014/main" id="{ADD3DA6D-5966-3073-860A-8DD6B6165C3E}"/>
              </a:ext>
            </a:extLst>
          </p:cNvPr>
          <p:cNvSpPr>
            <a:spLocks noGrp="1" noRot="1" noChangeAspect="1" noChangeArrowheads="1" noTextEdit="1"/>
          </p:cNvSpPr>
          <p:nvPr>
            <p:ph type="sldImg"/>
          </p:nvPr>
        </p:nvSpPr>
        <p:spPr>
          <a:ln/>
        </p:spPr>
      </p:sp>
      <p:sp>
        <p:nvSpPr>
          <p:cNvPr id="201732" name="Rectangle 3">
            <a:extLst>
              <a:ext uri="{FF2B5EF4-FFF2-40B4-BE49-F238E27FC236}">
                <a16:creationId xmlns:a16="http://schemas.microsoft.com/office/drawing/2014/main" id="{10CE8D4D-6805-B561-8512-94C6BBA3356F}"/>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7">
            <a:extLst>
              <a:ext uri="{FF2B5EF4-FFF2-40B4-BE49-F238E27FC236}">
                <a16:creationId xmlns:a16="http://schemas.microsoft.com/office/drawing/2014/main" id="{89256A06-A93E-8430-FCB9-B55D9A2EC8B1}"/>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27C85DD8-FDA8-4AC2-8349-BE3EADE17F0B}" type="slidenum">
              <a:rPr lang="en-US" altLang="en-US"/>
              <a:pPr eaLnBrk="1" hangingPunct="1"/>
              <a:t>80</a:t>
            </a:fld>
            <a:endParaRPr lang="en-US" altLang="en-US"/>
          </a:p>
        </p:txBody>
      </p:sp>
      <p:sp>
        <p:nvSpPr>
          <p:cNvPr id="202755" name="Rectangle 2">
            <a:extLst>
              <a:ext uri="{FF2B5EF4-FFF2-40B4-BE49-F238E27FC236}">
                <a16:creationId xmlns:a16="http://schemas.microsoft.com/office/drawing/2014/main" id="{2EB55C0B-3115-D934-439B-E6CA3B33DFB2}"/>
              </a:ext>
            </a:extLst>
          </p:cNvPr>
          <p:cNvSpPr>
            <a:spLocks noGrp="1" noRot="1" noChangeAspect="1" noChangeArrowheads="1" noTextEdit="1"/>
          </p:cNvSpPr>
          <p:nvPr>
            <p:ph type="sldImg"/>
          </p:nvPr>
        </p:nvSpPr>
        <p:spPr>
          <a:ln/>
        </p:spPr>
      </p:sp>
      <p:sp>
        <p:nvSpPr>
          <p:cNvPr id="202756" name="Rectangle 3">
            <a:extLst>
              <a:ext uri="{FF2B5EF4-FFF2-40B4-BE49-F238E27FC236}">
                <a16:creationId xmlns:a16="http://schemas.microsoft.com/office/drawing/2014/main" id="{8DAF5366-CE75-F7AA-631A-668E19A6E3C2}"/>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7">
            <a:extLst>
              <a:ext uri="{FF2B5EF4-FFF2-40B4-BE49-F238E27FC236}">
                <a16:creationId xmlns:a16="http://schemas.microsoft.com/office/drawing/2014/main" id="{227D6A5D-3729-4529-1EF3-1B23EA61C41A}"/>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F3EF0954-79BE-4032-B328-99A760AD01AE}" type="slidenum">
              <a:rPr lang="en-US" altLang="en-US"/>
              <a:pPr eaLnBrk="1" hangingPunct="1"/>
              <a:t>81</a:t>
            </a:fld>
            <a:endParaRPr lang="en-US" altLang="en-US"/>
          </a:p>
        </p:txBody>
      </p:sp>
      <p:sp>
        <p:nvSpPr>
          <p:cNvPr id="203779" name="Rectangle 2">
            <a:extLst>
              <a:ext uri="{FF2B5EF4-FFF2-40B4-BE49-F238E27FC236}">
                <a16:creationId xmlns:a16="http://schemas.microsoft.com/office/drawing/2014/main" id="{4BE7A0A1-96C3-A72D-AE66-8677560C227C}"/>
              </a:ext>
            </a:extLst>
          </p:cNvPr>
          <p:cNvSpPr>
            <a:spLocks noGrp="1" noRot="1" noChangeAspect="1" noChangeArrowheads="1" noTextEdit="1"/>
          </p:cNvSpPr>
          <p:nvPr>
            <p:ph type="sldImg"/>
          </p:nvPr>
        </p:nvSpPr>
        <p:spPr>
          <a:ln/>
        </p:spPr>
      </p:sp>
      <p:sp>
        <p:nvSpPr>
          <p:cNvPr id="203780" name="Rectangle 3">
            <a:extLst>
              <a:ext uri="{FF2B5EF4-FFF2-40B4-BE49-F238E27FC236}">
                <a16:creationId xmlns:a16="http://schemas.microsoft.com/office/drawing/2014/main" id="{3017209B-3D73-C083-E78F-CA5C8FF1B4C2}"/>
              </a:ext>
            </a:extLst>
          </p:cNvPr>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77" tIns="46589" rIns="93177" bIns="46589"/>
          <a:lstStyle/>
          <a:p>
            <a:pPr eaLnBrk="1" hangingPunct="1"/>
            <a:endParaRPr lang="en-CA"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7">
            <a:extLst>
              <a:ext uri="{FF2B5EF4-FFF2-40B4-BE49-F238E27FC236}">
                <a16:creationId xmlns:a16="http://schemas.microsoft.com/office/drawing/2014/main" id="{BC1F98CA-7B12-3C00-9758-67B7D2D153F7}"/>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BD3F4DFE-BCA1-4E7F-A363-DFD9999D4846}" type="slidenum">
              <a:rPr lang="en-US" altLang="en-US"/>
              <a:pPr eaLnBrk="1" hangingPunct="1"/>
              <a:t>82</a:t>
            </a:fld>
            <a:endParaRPr lang="en-US" altLang="en-US"/>
          </a:p>
        </p:txBody>
      </p:sp>
      <p:sp>
        <p:nvSpPr>
          <p:cNvPr id="204803" name="Rectangle 2">
            <a:extLst>
              <a:ext uri="{FF2B5EF4-FFF2-40B4-BE49-F238E27FC236}">
                <a16:creationId xmlns:a16="http://schemas.microsoft.com/office/drawing/2014/main" id="{040FFF7C-3C84-733E-06C2-D3942DEF8023}"/>
              </a:ext>
            </a:extLst>
          </p:cNvPr>
          <p:cNvSpPr>
            <a:spLocks noGrp="1" noRot="1" noChangeAspect="1" noChangeArrowheads="1" noTextEdit="1"/>
          </p:cNvSpPr>
          <p:nvPr>
            <p:ph type="sldImg"/>
          </p:nvPr>
        </p:nvSpPr>
        <p:spPr>
          <a:ln/>
        </p:spPr>
      </p:sp>
      <p:sp>
        <p:nvSpPr>
          <p:cNvPr id="204804" name="Rectangle 3">
            <a:extLst>
              <a:ext uri="{FF2B5EF4-FFF2-40B4-BE49-F238E27FC236}">
                <a16:creationId xmlns:a16="http://schemas.microsoft.com/office/drawing/2014/main" id="{C436BB9E-3A99-172C-468F-6D2E7E7129F9}"/>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7">
            <a:extLst>
              <a:ext uri="{FF2B5EF4-FFF2-40B4-BE49-F238E27FC236}">
                <a16:creationId xmlns:a16="http://schemas.microsoft.com/office/drawing/2014/main" id="{7A164164-14EC-61AD-9F53-5C4E47694EFE}"/>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446239BA-9200-4EE5-B8C6-8EE75B153B10}" type="slidenum">
              <a:rPr lang="en-US" altLang="en-US"/>
              <a:pPr eaLnBrk="1" hangingPunct="1"/>
              <a:t>83</a:t>
            </a:fld>
            <a:endParaRPr lang="en-US" altLang="en-US"/>
          </a:p>
        </p:txBody>
      </p:sp>
      <p:sp>
        <p:nvSpPr>
          <p:cNvPr id="205827" name="Rectangle 2">
            <a:extLst>
              <a:ext uri="{FF2B5EF4-FFF2-40B4-BE49-F238E27FC236}">
                <a16:creationId xmlns:a16="http://schemas.microsoft.com/office/drawing/2014/main" id="{FE0517F5-75E0-DF3A-82AA-82D049F73CB2}"/>
              </a:ext>
            </a:extLst>
          </p:cNvPr>
          <p:cNvSpPr>
            <a:spLocks noGrp="1" noRot="1" noChangeAspect="1" noChangeArrowheads="1" noTextEdit="1"/>
          </p:cNvSpPr>
          <p:nvPr>
            <p:ph type="sldImg"/>
          </p:nvPr>
        </p:nvSpPr>
        <p:spPr>
          <a:ln/>
        </p:spPr>
      </p:sp>
      <p:sp>
        <p:nvSpPr>
          <p:cNvPr id="205828" name="Rectangle 3">
            <a:extLst>
              <a:ext uri="{FF2B5EF4-FFF2-40B4-BE49-F238E27FC236}">
                <a16:creationId xmlns:a16="http://schemas.microsoft.com/office/drawing/2014/main" id="{9F9DB246-FEA7-4BAE-D1E5-F497D6792BEC}"/>
              </a:ext>
            </a:extLst>
          </p:cNvPr>
          <p:cNvSpPr>
            <a:spLocks noGrp="1" noChangeArrowheads="1"/>
          </p:cNvSpPr>
          <p:nvPr>
            <p:ph type="body" idx="1"/>
          </p:nvPr>
        </p:nvSpPr>
        <p:spPr>
          <a:xfrm>
            <a:off x="935038" y="4416425"/>
            <a:ext cx="5140325" cy="4183063"/>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3164" tIns="46582" rIns="93164" bIns="46582"/>
          <a:lstStyle/>
          <a:p>
            <a:pPr eaLnBrk="1" hangingPunct="1"/>
            <a:endParaRPr lang="en-CA"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7">
            <a:extLst>
              <a:ext uri="{FF2B5EF4-FFF2-40B4-BE49-F238E27FC236}">
                <a16:creationId xmlns:a16="http://schemas.microsoft.com/office/drawing/2014/main" id="{E172AC42-90B3-824A-485B-8203FD1E5A2D}"/>
              </a:ext>
            </a:extLst>
          </p:cNvPr>
          <p:cNvSpPr>
            <a:spLocks noGrp="1" noChangeArrowheads="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fld id="{1446AE16-E45C-4F6C-875A-61C1D41F6248}" type="slidenum">
              <a:rPr lang="en-US" altLang="en-US"/>
              <a:pPr eaLnBrk="1" hangingPunct="1"/>
              <a:t>84</a:t>
            </a:fld>
            <a:endParaRPr lang="en-US" altLang="en-US"/>
          </a:p>
        </p:txBody>
      </p:sp>
      <p:sp>
        <p:nvSpPr>
          <p:cNvPr id="206851" name="Rectangle 2">
            <a:extLst>
              <a:ext uri="{FF2B5EF4-FFF2-40B4-BE49-F238E27FC236}">
                <a16:creationId xmlns:a16="http://schemas.microsoft.com/office/drawing/2014/main" id="{98754E8D-75D8-5FF6-0E24-86DEC6CE3434}"/>
              </a:ext>
            </a:extLst>
          </p:cNvPr>
          <p:cNvSpPr>
            <a:spLocks noGrp="1" noRot="1" noChangeAspect="1" noChangeArrowheads="1" noTextEdit="1"/>
          </p:cNvSpPr>
          <p:nvPr>
            <p:ph type="sldImg"/>
          </p:nvPr>
        </p:nvSpPr>
        <p:spPr>
          <a:ln/>
        </p:spPr>
      </p:sp>
      <p:sp>
        <p:nvSpPr>
          <p:cNvPr id="206852" name="Rectangle 3">
            <a:extLst>
              <a:ext uri="{FF2B5EF4-FFF2-40B4-BE49-F238E27FC236}">
                <a16:creationId xmlns:a16="http://schemas.microsoft.com/office/drawing/2014/main" id="{9D5C0502-E15A-619A-A023-CA0911B72207}"/>
              </a:ext>
            </a:extLst>
          </p:cNvPr>
          <p:cNvSpPr>
            <a:spLocks noGrp="1" noChangeArrowheads="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CA"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Slide">
    <p:spTree>
      <p:nvGrpSpPr>
        <p:cNvPr id="1" name=""/>
        <p:cNvGrpSpPr/>
        <p:nvPr/>
      </p:nvGrpSpPr>
      <p:grpSpPr>
        <a:xfrm>
          <a:off x="0" y="0"/>
          <a:ext cx="0" cy="0"/>
          <a:chOff x="0" y="0"/>
          <a:chExt cx="0" cy="0"/>
        </a:xfrm>
      </p:grpSpPr>
      <p:sp>
        <p:nvSpPr>
          <p:cNvPr id="2" name="Holder 2"/>
          <p:cNvSpPr>
            <a:spLocks noGrp="1"/>
          </p:cNvSpPr>
          <p:nvPr>
            <p:ph type="ctrTitle"/>
          </p:nvPr>
        </p:nvSpPr>
        <p:spPr>
          <a:xfrm>
            <a:off x="685800" y="2125980"/>
            <a:ext cx="7772400" cy="1440180"/>
          </a:xfrm>
          <a:prstGeom prst="rect">
            <a:avLst/>
          </a:prstGeom>
        </p:spPr>
        <p:txBody>
          <a:bodyPr wrap="square" lIns="0" tIns="0" rIns="0" bIns="0">
            <a:spAutoFit/>
          </a:bodyPr>
          <a:lstStyle>
            <a:lvl1pPr>
              <a:defRPr sz="2000" b="0" i="0">
                <a:solidFill>
                  <a:srgbClr val="FF0000"/>
                </a:solidFill>
                <a:latin typeface="Georgia"/>
                <a:cs typeface="Georgia"/>
              </a:defRPr>
            </a:lvl1pPr>
          </a:lstStyle>
          <a:p>
            <a:endParaRPr/>
          </a:p>
        </p:txBody>
      </p:sp>
      <p:sp>
        <p:nvSpPr>
          <p:cNvPr id="3" name="Holder 3"/>
          <p:cNvSpPr>
            <a:spLocks noGrp="1"/>
          </p:cNvSpPr>
          <p:nvPr>
            <p:ph type="subTitle" idx="4"/>
          </p:nvPr>
        </p:nvSpPr>
        <p:spPr>
          <a:xfrm>
            <a:off x="1371600" y="3840480"/>
            <a:ext cx="6400800" cy="1714500"/>
          </a:xfrm>
          <a:prstGeom prst="rect">
            <a:avLst/>
          </a:prstGeom>
        </p:spPr>
        <p:txBody>
          <a:bodyPr wrap="square" lIns="0" tIns="0" rIns="0" bIns="0">
            <a:spAutoFit/>
          </a:bodyPr>
          <a:lstStyle>
            <a:lvl1pPr>
              <a:defRPr sz="20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6920004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rgbClr val="FF0000"/>
                </a:solidFill>
                <a:latin typeface="Georgia"/>
                <a:cs typeface="Georgia"/>
              </a:defRPr>
            </a:lvl1pPr>
          </a:lstStyle>
          <a:p>
            <a:endParaRPr/>
          </a:p>
        </p:txBody>
      </p:sp>
      <p:sp>
        <p:nvSpPr>
          <p:cNvPr id="3" name="Holder 3"/>
          <p:cNvSpPr>
            <a:spLocks noGrp="1"/>
          </p:cNvSpPr>
          <p:nvPr>
            <p:ph type="body" idx="1"/>
          </p:nvPr>
        </p:nvSpPr>
        <p:spPr/>
        <p:txBody>
          <a:bodyPr lIns="0" tIns="0" rIns="0" bIns="0"/>
          <a:lstStyle>
            <a:lvl1pPr>
              <a:defRPr sz="20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5" name="Holder 5"/>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5/1/2023</a:t>
            </a:fld>
            <a:endParaRPr lang="en-US"/>
          </a:p>
        </p:txBody>
      </p:sp>
      <p:sp>
        <p:nvSpPr>
          <p:cNvPr id="6" name="Holder 6"/>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wo Content">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rgbClr val="FF0000"/>
                </a:solidFill>
                <a:latin typeface="Georgia"/>
                <a:cs typeface="Georgia"/>
              </a:defRPr>
            </a:lvl1pPr>
          </a:lstStyle>
          <a:p>
            <a:endParaRPr/>
          </a:p>
        </p:txBody>
      </p:sp>
      <p:sp>
        <p:nvSpPr>
          <p:cNvPr id="3" name="Holder 3"/>
          <p:cNvSpPr>
            <a:spLocks noGrp="1"/>
          </p:cNvSpPr>
          <p:nvPr>
            <p:ph sz="half" idx="2"/>
          </p:nvPr>
        </p:nvSpPr>
        <p:spPr>
          <a:xfrm>
            <a:off x="457200" y="1577340"/>
            <a:ext cx="3977640" cy="4526280"/>
          </a:xfrm>
          <a:prstGeom prst="rect">
            <a:avLst/>
          </a:prstGeom>
        </p:spPr>
        <p:txBody>
          <a:bodyPr wrap="square" lIns="0" tIns="0" rIns="0" bIns="0">
            <a:spAutoFit/>
          </a:bodyPr>
          <a:lstStyle>
            <a:lvl1pPr>
              <a:defRPr/>
            </a:lvl1pPr>
          </a:lstStyle>
          <a:p>
            <a:endParaRPr/>
          </a:p>
        </p:txBody>
      </p:sp>
      <p:sp>
        <p:nvSpPr>
          <p:cNvPr id="4" name="Holder 4"/>
          <p:cNvSpPr>
            <a:spLocks noGrp="1"/>
          </p:cNvSpPr>
          <p:nvPr>
            <p:ph sz="half" idx="3"/>
          </p:nvPr>
        </p:nvSpPr>
        <p:spPr>
          <a:xfrm>
            <a:off x="4709160" y="1577340"/>
            <a:ext cx="3977640" cy="4526280"/>
          </a:xfrm>
          <a:prstGeom prst="rect">
            <a:avLst/>
          </a:prstGeom>
        </p:spPr>
        <p:txBody>
          <a:bodyPr wrap="square" lIns="0" tIns="0" rIns="0" bIns="0">
            <a:spAutoFit/>
          </a:bodyPr>
          <a:lstStyle>
            <a:lvl1pPr>
              <a:defRPr/>
            </a:lvl1pPr>
          </a:lstStyle>
          <a:p>
            <a:endParaRPr/>
          </a:p>
        </p:txBody>
      </p:sp>
      <p:sp>
        <p:nvSpPr>
          <p:cNvPr id="5" name="Holder 5"/>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6" name="Holder 6"/>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5/1/2023</a:t>
            </a:fld>
            <a:endParaRPr lang="en-US"/>
          </a:p>
        </p:txBody>
      </p:sp>
      <p:sp>
        <p:nvSpPr>
          <p:cNvPr id="7" name="Holder 7"/>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Title Only">
    <p:spTree>
      <p:nvGrpSpPr>
        <p:cNvPr id="1" name=""/>
        <p:cNvGrpSpPr/>
        <p:nvPr/>
      </p:nvGrpSpPr>
      <p:grpSpPr>
        <a:xfrm>
          <a:off x="0" y="0"/>
          <a:ext cx="0" cy="0"/>
          <a:chOff x="0" y="0"/>
          <a:chExt cx="0" cy="0"/>
        </a:xfrm>
      </p:grpSpPr>
      <p:sp>
        <p:nvSpPr>
          <p:cNvPr id="2" name="Holder 2"/>
          <p:cNvSpPr>
            <a:spLocks noGrp="1"/>
          </p:cNvSpPr>
          <p:nvPr>
            <p:ph type="title"/>
          </p:nvPr>
        </p:nvSpPr>
        <p:spPr/>
        <p:txBody>
          <a:bodyPr lIns="0" tIns="0" rIns="0" bIns="0"/>
          <a:lstStyle>
            <a:lvl1pPr>
              <a:defRPr sz="2000" b="0" i="0">
                <a:solidFill>
                  <a:srgbClr val="FF0000"/>
                </a:solidFill>
                <a:latin typeface="Georgia"/>
                <a:cs typeface="Georgia"/>
              </a:defRPr>
            </a:lvl1pPr>
          </a:lstStyle>
          <a:p>
            <a:endParaRPr/>
          </a:p>
        </p:txBody>
      </p:sp>
      <p:sp>
        <p:nvSpPr>
          <p:cNvPr id="3" name="Holder 3"/>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4" name="Holder 4"/>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5/1/2023</a:t>
            </a:fld>
            <a:endParaRPr lang="en-US"/>
          </a:p>
        </p:txBody>
      </p:sp>
      <p:sp>
        <p:nvSpPr>
          <p:cNvPr id="5" name="Holder 5"/>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1D8BD707-D9CF-40AE-B4C6-C98DA3205C09}" type="datetimeFigureOut">
              <a:rPr lang="en-US"/>
              <a:t>5/1/2023</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Obj">
  <p:cSld name="1_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Content Placeholder 2"/>
          <p:cNvSpPr>
            <a:spLocks noGrp="1"/>
          </p:cNvSpPr>
          <p:nvPr>
            <p:ph sz="half" idx="1"/>
          </p:nvPr>
        </p:nvSpPr>
        <p:spPr>
          <a:xfrm>
            <a:off x="457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42815417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US"/>
              <a:t>Click to edit Master title style</a:t>
            </a:r>
            <a:endParaRPr lang="en-CA"/>
          </a:p>
        </p:txBody>
      </p:sp>
      <p:sp>
        <p:nvSpPr>
          <p:cNvPr id="3" name="Text Placeholder 2"/>
          <p:cNvSpPr>
            <a:spLocks noGrp="1"/>
          </p:cNvSpPr>
          <p:nvPr>
            <p:ph type="body" sz="half" idx="1"/>
          </p:nvPr>
        </p:nvSpPr>
        <p:spPr>
          <a:xfrm>
            <a:off x="457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4648200" y="1600200"/>
            <a:ext cx="4038600" cy="4525963"/>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Tree>
    <p:extLst>
      <p:ext uri="{BB962C8B-B14F-4D97-AF65-F5344CB8AC3E}">
        <p14:creationId xmlns:p14="http://schemas.microsoft.com/office/powerpoint/2010/main" val="11187744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fourObj">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457200" y="274638"/>
            <a:ext cx="8229600" cy="1143000"/>
          </a:xfrm>
          <a:prstGeom prst="rect">
            <a:avLst/>
          </a:prstGeom>
        </p:spPr>
        <p:txBody>
          <a:bodyPr/>
          <a:lstStyle/>
          <a:p>
            <a:r>
              <a:rPr lang="en-US"/>
              <a:t>Click to edit Master title style</a:t>
            </a:r>
          </a:p>
        </p:txBody>
      </p:sp>
      <p:sp>
        <p:nvSpPr>
          <p:cNvPr id="3" name="Content Placeholder 2"/>
          <p:cNvSpPr>
            <a:spLocks noGrp="1"/>
          </p:cNvSpPr>
          <p:nvPr>
            <p:ph sz="quarter" idx="1"/>
          </p:nvPr>
        </p:nvSpPr>
        <p:spPr>
          <a:xfrm>
            <a:off x="457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59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57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3938588"/>
            <a:ext cx="4038600" cy="218757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29692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1382114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older 2"/>
          <p:cNvSpPr>
            <a:spLocks noGrp="1"/>
          </p:cNvSpPr>
          <p:nvPr>
            <p:ph type="title"/>
          </p:nvPr>
        </p:nvSpPr>
        <p:spPr>
          <a:xfrm>
            <a:off x="979119" y="284479"/>
            <a:ext cx="7185761" cy="1318971"/>
          </a:xfrm>
          <a:prstGeom prst="rect">
            <a:avLst/>
          </a:prstGeom>
        </p:spPr>
        <p:txBody>
          <a:bodyPr wrap="square" lIns="0" tIns="0" rIns="0" bIns="0">
            <a:spAutoFit/>
          </a:bodyPr>
          <a:lstStyle>
            <a:lvl1pPr>
              <a:defRPr sz="2000" b="0" i="0">
                <a:solidFill>
                  <a:srgbClr val="FF0000"/>
                </a:solidFill>
                <a:latin typeface="Georgia"/>
                <a:cs typeface="Georgia"/>
              </a:defRPr>
            </a:lvl1pPr>
          </a:lstStyle>
          <a:p>
            <a:endParaRPr/>
          </a:p>
        </p:txBody>
      </p:sp>
      <p:sp>
        <p:nvSpPr>
          <p:cNvPr id="3" name="Holder 3"/>
          <p:cNvSpPr>
            <a:spLocks noGrp="1"/>
          </p:cNvSpPr>
          <p:nvPr>
            <p:ph type="body" idx="1"/>
          </p:nvPr>
        </p:nvSpPr>
        <p:spPr>
          <a:xfrm>
            <a:off x="906272" y="1232103"/>
            <a:ext cx="7369809" cy="2463800"/>
          </a:xfrm>
          <a:prstGeom prst="rect">
            <a:avLst/>
          </a:prstGeom>
        </p:spPr>
        <p:txBody>
          <a:bodyPr wrap="square" lIns="0" tIns="0" rIns="0" bIns="0">
            <a:spAutoFit/>
          </a:bodyPr>
          <a:lstStyle>
            <a:lvl1pPr>
              <a:defRPr sz="2000" b="0" i="0">
                <a:solidFill>
                  <a:schemeClr val="tx1"/>
                </a:solidFill>
                <a:latin typeface="Times New Roman"/>
                <a:cs typeface="Times New Roman"/>
              </a:defRPr>
            </a:lvl1pPr>
          </a:lstStyle>
          <a:p>
            <a:endParaRPr/>
          </a:p>
        </p:txBody>
      </p:sp>
      <p:sp>
        <p:nvSpPr>
          <p:cNvPr id="4" name="Holder 4"/>
          <p:cNvSpPr>
            <a:spLocks noGrp="1"/>
          </p:cNvSpPr>
          <p:nvPr>
            <p:ph type="ftr" sz="quarter" idx="5"/>
          </p:nvPr>
        </p:nvSpPr>
        <p:spPr>
          <a:xfrm>
            <a:off x="3108960" y="6377940"/>
            <a:ext cx="2926080" cy="342900"/>
          </a:xfrm>
          <a:prstGeom prst="rect">
            <a:avLst/>
          </a:prstGeom>
        </p:spPr>
        <p:txBody>
          <a:bodyPr wrap="square" lIns="0" tIns="0" rIns="0" bIns="0">
            <a:spAutoFit/>
          </a:bodyPr>
          <a:lstStyle>
            <a:lvl1pPr algn="ctr">
              <a:defRPr>
                <a:solidFill>
                  <a:schemeClr val="tx1">
                    <a:tint val="75000"/>
                  </a:schemeClr>
                </a:solidFill>
              </a:defRPr>
            </a:lvl1pPr>
          </a:lstStyle>
          <a:p>
            <a:endParaRPr/>
          </a:p>
        </p:txBody>
      </p:sp>
      <p:sp>
        <p:nvSpPr>
          <p:cNvPr id="5" name="Holder 5"/>
          <p:cNvSpPr>
            <a:spLocks noGrp="1"/>
          </p:cNvSpPr>
          <p:nvPr>
            <p:ph type="dt" sz="half" idx="6"/>
          </p:nvPr>
        </p:nvSpPr>
        <p:spPr>
          <a:xfrm>
            <a:off x="457200" y="6377940"/>
            <a:ext cx="2103120" cy="342900"/>
          </a:xfrm>
          <a:prstGeom prst="rect">
            <a:avLst/>
          </a:prstGeom>
        </p:spPr>
        <p:txBody>
          <a:bodyPr wrap="square" lIns="0" tIns="0" rIns="0" bIns="0">
            <a:spAutoFit/>
          </a:bodyPr>
          <a:lstStyle>
            <a:lvl1pPr algn="l">
              <a:defRPr>
                <a:solidFill>
                  <a:schemeClr val="tx1">
                    <a:tint val="75000"/>
                  </a:schemeClr>
                </a:solidFill>
              </a:defRPr>
            </a:lvl1pPr>
          </a:lstStyle>
          <a:p>
            <a:fld id="{1D8BD707-D9CF-40AE-B4C6-C98DA3205C09}" type="datetimeFigureOut">
              <a:rPr lang="en-US"/>
              <a:t>5/1/2023</a:t>
            </a:fld>
            <a:endParaRPr lang="en-US"/>
          </a:p>
        </p:txBody>
      </p:sp>
      <p:sp>
        <p:nvSpPr>
          <p:cNvPr id="6" name="Holder 6"/>
          <p:cNvSpPr>
            <a:spLocks noGrp="1"/>
          </p:cNvSpPr>
          <p:nvPr>
            <p:ph type="sldNum" sz="quarter" idx="7"/>
          </p:nvPr>
        </p:nvSpPr>
        <p:spPr>
          <a:xfrm>
            <a:off x="6583680" y="6377940"/>
            <a:ext cx="2103120" cy="342900"/>
          </a:xfrm>
          <a:prstGeom prst="rect">
            <a:avLst/>
          </a:prstGeom>
        </p:spPr>
        <p:txBody>
          <a:bodyPr wrap="square" lIns="0" tIns="0" rIns="0" bIns="0">
            <a:spAutoFit/>
          </a:bodyPr>
          <a:lstStyle>
            <a:lvl1pPr algn="r">
              <a:defRPr>
                <a:solidFill>
                  <a:schemeClr val="tx1">
                    <a:tint val="75000"/>
                  </a:schemeClr>
                </a:solidFill>
              </a:defRPr>
            </a:lvl1pPr>
          </a:lstStyle>
          <a:p>
            <a:fld id="{B6F15528-21DE-4FAA-801E-634DDDAF4B2B}" type="slidenum">
              <a:t>‹#›</a:t>
            </a:fld>
            <a:endParaRPr/>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7" r:id="rId6"/>
    <p:sldLayoutId id="2147483668" r:id="rId7"/>
    <p:sldLayoutId id="2147483669" r:id="rId8"/>
    <p:sldLayoutId id="2147483670" r:id="rId9"/>
    <p:sldLayoutId id="2147483671" r:id="rId10"/>
  </p:sldLayoutIdLst>
  <p:txStyles>
    <p:titleStyle>
      <a:lvl1pPr>
        <a:defRPr>
          <a:latin typeface="+mj-lt"/>
          <a:ea typeface="+mj-ea"/>
          <a:cs typeface="+mj-cs"/>
        </a:defRPr>
      </a:lvl1pPr>
    </p:titleStyle>
    <p:body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bodyStyle>
    <p:otherStyle>
      <a:lvl1pPr marL="0">
        <a:defRPr>
          <a:latin typeface="+mn-lt"/>
          <a:ea typeface="+mn-ea"/>
          <a:cs typeface="+mn-cs"/>
        </a:defRPr>
      </a:lvl1pPr>
      <a:lvl2pPr marL="457200">
        <a:defRPr>
          <a:latin typeface="+mn-lt"/>
          <a:ea typeface="+mn-ea"/>
          <a:cs typeface="+mn-cs"/>
        </a:defRPr>
      </a:lvl2pPr>
      <a:lvl3pPr marL="914400">
        <a:defRPr>
          <a:latin typeface="+mn-lt"/>
          <a:ea typeface="+mn-ea"/>
          <a:cs typeface="+mn-cs"/>
        </a:defRPr>
      </a:lvl3pPr>
      <a:lvl4pPr marL="1371600">
        <a:defRPr>
          <a:latin typeface="+mn-lt"/>
          <a:ea typeface="+mn-ea"/>
          <a:cs typeface="+mn-cs"/>
        </a:defRPr>
      </a:lvl4pPr>
      <a:lvl5pPr marL="1828800">
        <a:defRPr>
          <a:latin typeface="+mn-lt"/>
          <a:ea typeface="+mn-ea"/>
          <a:cs typeface="+mn-cs"/>
        </a:defRPr>
      </a:lvl5pPr>
      <a:lvl6pPr marL="2286000">
        <a:defRPr>
          <a:latin typeface="+mn-lt"/>
          <a:ea typeface="+mn-ea"/>
          <a:cs typeface="+mn-cs"/>
        </a:defRPr>
      </a:lvl6pPr>
      <a:lvl7pPr marL="2743200">
        <a:defRPr>
          <a:latin typeface="+mn-lt"/>
          <a:ea typeface="+mn-ea"/>
          <a:cs typeface="+mn-cs"/>
        </a:defRPr>
      </a:lvl7pPr>
      <a:lvl8pPr marL="3200400">
        <a:defRPr>
          <a:latin typeface="+mn-lt"/>
          <a:ea typeface="+mn-ea"/>
          <a:cs typeface="+mn-cs"/>
        </a:defRPr>
      </a:lvl8pPr>
      <a:lvl9pPr marL="3657600">
        <a:defRPr>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193.png"/><Relationship Id="rId2" Type="http://schemas.openxmlformats.org/officeDocument/2006/relationships/notesSlide" Target="../notesSlides/notesSlide23.xml"/><Relationship Id="rId1" Type="http://schemas.openxmlformats.org/officeDocument/2006/relationships/slideLayout" Target="../slideLayouts/slideLayout5.xml"/><Relationship Id="rId4" Type="http://schemas.openxmlformats.org/officeDocument/2006/relationships/image" Target="../media/image194.png"/></Relationships>
</file>

<file path=ppt/slides/_rels/slide101.xml.rels><?xml version="1.0" encoding="UTF-8" standalone="yes"?>
<Relationships xmlns="http://schemas.openxmlformats.org/package/2006/relationships"><Relationship Id="rId2" Type="http://schemas.openxmlformats.org/officeDocument/2006/relationships/image" Target="../media/image195.png"/><Relationship Id="rId1" Type="http://schemas.openxmlformats.org/officeDocument/2006/relationships/slideLayout" Target="../slideLayouts/slideLayout5.xml"/></Relationships>
</file>

<file path=ppt/slides/_rels/slide102.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notesSlide" Target="../notesSlides/notesSlide24.xml"/><Relationship Id="rId1" Type="http://schemas.openxmlformats.org/officeDocument/2006/relationships/slideLayout" Target="../slideLayouts/slideLayout5.xml"/><Relationship Id="rId4" Type="http://schemas.openxmlformats.org/officeDocument/2006/relationships/image" Target="../media/image197.png"/></Relationships>
</file>

<file path=ppt/slides/_rels/slide103.xml.rels><?xml version="1.0" encoding="UTF-8" standalone="yes"?>
<Relationships xmlns="http://schemas.openxmlformats.org/package/2006/relationships"><Relationship Id="rId8" Type="http://schemas.openxmlformats.org/officeDocument/2006/relationships/image" Target="../media/image198.wmf"/><Relationship Id="rId3" Type="http://schemas.openxmlformats.org/officeDocument/2006/relationships/notesSlide" Target="../notesSlides/notesSlide25.xml"/><Relationship Id="rId7" Type="http://schemas.openxmlformats.org/officeDocument/2006/relationships/oleObject" Target="../embeddings/oleObject14.bin"/><Relationship Id="rId2" Type="http://schemas.openxmlformats.org/officeDocument/2006/relationships/slideLayout" Target="../slideLayouts/slideLayout5.xml"/><Relationship Id="rId1" Type="http://schemas.openxmlformats.org/officeDocument/2006/relationships/vmlDrawing" Target="../drawings/vmlDrawing10.vml"/><Relationship Id="rId6" Type="http://schemas.openxmlformats.org/officeDocument/2006/relationships/image" Target="../media/image201.wmf"/><Relationship Id="rId5" Type="http://schemas.openxmlformats.org/officeDocument/2006/relationships/image" Target="../media/image200.emf"/><Relationship Id="rId4" Type="http://schemas.openxmlformats.org/officeDocument/2006/relationships/image" Target="../media/image199.wmf"/></Relationships>
</file>

<file path=ppt/slides/_rels/slide104.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08.xml.rels><?xml version="1.0" encoding="UTF-8" standalone="yes"?>
<Relationships xmlns="http://schemas.openxmlformats.org/package/2006/relationships"><Relationship Id="rId2" Type="http://schemas.openxmlformats.org/officeDocument/2006/relationships/image" Target="../media/image202.jpg"/><Relationship Id="rId1" Type="http://schemas.openxmlformats.org/officeDocument/2006/relationships/slideLayout" Target="../slideLayouts/slideLayout4.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5.xml"/></Relationships>
</file>

<file path=ppt/slides/_rels/slide110.xml.rels><?xml version="1.0" encoding="UTF-8" standalone="yes"?>
<Relationships xmlns="http://schemas.openxmlformats.org/package/2006/relationships"><Relationship Id="rId2" Type="http://schemas.openxmlformats.org/officeDocument/2006/relationships/image" Target="../media/image203.png"/><Relationship Id="rId1" Type="http://schemas.openxmlformats.org/officeDocument/2006/relationships/slideLayout" Target="../slideLayouts/slideLayout5.xml"/></Relationships>
</file>

<file path=ppt/slides/_rels/slide111.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5.xml"/></Relationships>
</file>

<file path=ppt/slides/_rels/slide112.xml.rels><?xml version="1.0" encoding="UTF-8" standalone="yes"?>
<Relationships xmlns="http://schemas.openxmlformats.org/package/2006/relationships"><Relationship Id="rId2" Type="http://schemas.openxmlformats.org/officeDocument/2006/relationships/image" Target="../media/image205.jp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3" Type="http://schemas.openxmlformats.org/officeDocument/2006/relationships/image" Target="../media/image207.jpg"/><Relationship Id="rId2" Type="http://schemas.openxmlformats.org/officeDocument/2006/relationships/image" Target="../media/image206.png"/><Relationship Id="rId1" Type="http://schemas.openxmlformats.org/officeDocument/2006/relationships/slideLayout" Target="../slideLayouts/slideLayout5.xml"/></Relationships>
</file>

<file path=ppt/slides/_rels/slide114.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5.xml"/></Relationships>
</file>

<file path=ppt/slides/_rels/slide115.xml.rels><?xml version="1.0" encoding="UTF-8" standalone="yes"?>
<Relationships xmlns="http://schemas.openxmlformats.org/package/2006/relationships"><Relationship Id="rId3" Type="http://schemas.openxmlformats.org/officeDocument/2006/relationships/image" Target="../media/image210.jpg"/><Relationship Id="rId2" Type="http://schemas.openxmlformats.org/officeDocument/2006/relationships/image" Target="../media/image209.jpg"/><Relationship Id="rId1" Type="http://schemas.openxmlformats.org/officeDocument/2006/relationships/slideLayout" Target="../slideLayouts/slideLayout5.xml"/></Relationships>
</file>

<file path=ppt/slides/_rels/slide116.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5.xml"/></Relationships>
</file>

<file path=ppt/slides/_rels/slide117.xml.rels><?xml version="1.0" encoding="UTF-8" standalone="yes"?>
<Relationships xmlns="http://schemas.openxmlformats.org/package/2006/relationships"><Relationship Id="rId2" Type="http://schemas.openxmlformats.org/officeDocument/2006/relationships/image" Target="../media/image212.jpg"/><Relationship Id="rId1" Type="http://schemas.openxmlformats.org/officeDocument/2006/relationships/slideLayout" Target="../slideLayouts/slideLayout5.xml"/></Relationships>
</file>

<file path=ppt/slides/_rels/slide118.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5.xml"/></Relationships>
</file>

<file path=ppt/slides/_rels/slide119.xml.rels><?xml version="1.0" encoding="UTF-8" standalone="yes"?>
<Relationships xmlns="http://schemas.openxmlformats.org/package/2006/relationships"><Relationship Id="rId2" Type="http://schemas.openxmlformats.org/officeDocument/2006/relationships/image" Target="../media/image214.jpg"/><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5.xml"/></Relationships>
</file>

<file path=ppt/slides/_rels/slide120.xml.rels><?xml version="1.0" encoding="UTF-8" standalone="yes"?>
<Relationships xmlns="http://schemas.openxmlformats.org/package/2006/relationships"><Relationship Id="rId3" Type="http://schemas.openxmlformats.org/officeDocument/2006/relationships/image" Target="../media/image216.png"/><Relationship Id="rId2" Type="http://schemas.openxmlformats.org/officeDocument/2006/relationships/image" Target="../media/image215.png"/><Relationship Id="rId1" Type="http://schemas.openxmlformats.org/officeDocument/2006/relationships/slideLayout" Target="../slideLayouts/slideLayout5.xml"/></Relationships>
</file>

<file path=ppt/slides/_rels/slide121.xml.rels><?xml version="1.0" encoding="UTF-8" standalone="yes"?>
<Relationships xmlns="http://schemas.openxmlformats.org/package/2006/relationships"><Relationship Id="rId2" Type="http://schemas.openxmlformats.org/officeDocument/2006/relationships/image" Target="../media/image217.jpg"/><Relationship Id="rId1" Type="http://schemas.openxmlformats.org/officeDocument/2006/relationships/slideLayout" Target="../slideLayouts/slideLayout5.xml"/></Relationships>
</file>

<file path=ppt/slides/_rels/slide122.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5.xml"/></Relationships>
</file>

<file path=ppt/slides/_rels/slide123.xml.rels><?xml version="1.0" encoding="UTF-8" standalone="yes"?>
<Relationships xmlns="http://schemas.openxmlformats.org/package/2006/relationships"><Relationship Id="rId2" Type="http://schemas.openxmlformats.org/officeDocument/2006/relationships/image" Target="../media/image219.jpg"/><Relationship Id="rId1" Type="http://schemas.openxmlformats.org/officeDocument/2006/relationships/slideLayout" Target="../slideLayouts/slideLayout5.xml"/></Relationships>
</file>

<file path=ppt/slides/_rels/slide124.xml.rels><?xml version="1.0" encoding="UTF-8" standalone="yes"?>
<Relationships xmlns="http://schemas.openxmlformats.org/package/2006/relationships"><Relationship Id="rId3" Type="http://schemas.openxmlformats.org/officeDocument/2006/relationships/image" Target="../media/image221.jpg"/><Relationship Id="rId7" Type="http://schemas.openxmlformats.org/officeDocument/2006/relationships/image" Target="../media/image225.jpg"/><Relationship Id="rId2" Type="http://schemas.openxmlformats.org/officeDocument/2006/relationships/image" Target="../media/image220.jpg"/><Relationship Id="rId1" Type="http://schemas.openxmlformats.org/officeDocument/2006/relationships/slideLayout" Target="../slideLayouts/slideLayout5.xml"/><Relationship Id="rId6" Type="http://schemas.openxmlformats.org/officeDocument/2006/relationships/image" Target="../media/image224.jpg"/><Relationship Id="rId5" Type="http://schemas.openxmlformats.org/officeDocument/2006/relationships/image" Target="../media/image223.jpg"/><Relationship Id="rId4" Type="http://schemas.openxmlformats.org/officeDocument/2006/relationships/image" Target="../media/image222.jpg"/></Relationships>
</file>

<file path=ppt/slides/_rels/slide125.xml.rels><?xml version="1.0" encoding="UTF-8" standalone="yes"?>
<Relationships xmlns="http://schemas.openxmlformats.org/package/2006/relationships"><Relationship Id="rId3" Type="http://schemas.openxmlformats.org/officeDocument/2006/relationships/image" Target="../media/image227.jpg"/><Relationship Id="rId2" Type="http://schemas.openxmlformats.org/officeDocument/2006/relationships/image" Target="../media/image226.jpg"/><Relationship Id="rId1" Type="http://schemas.openxmlformats.org/officeDocument/2006/relationships/slideLayout" Target="../slideLayouts/slideLayout5.xml"/></Relationships>
</file>

<file path=ppt/slides/_rels/slide126.xml.rels><?xml version="1.0" encoding="UTF-8" standalone="yes"?>
<Relationships xmlns="http://schemas.openxmlformats.org/package/2006/relationships"><Relationship Id="rId2" Type="http://schemas.openxmlformats.org/officeDocument/2006/relationships/image" Target="../media/image228.jpg"/><Relationship Id="rId1" Type="http://schemas.openxmlformats.org/officeDocument/2006/relationships/slideLayout" Target="../slideLayouts/slideLayout5.xml"/></Relationships>
</file>

<file path=ppt/slides/_rels/slide127.xml.rels><?xml version="1.0" encoding="UTF-8" standalone="yes"?>
<Relationships xmlns="http://schemas.openxmlformats.org/package/2006/relationships"><Relationship Id="rId2" Type="http://schemas.openxmlformats.org/officeDocument/2006/relationships/image" Target="../media/image229.jp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2" Type="http://schemas.openxmlformats.org/officeDocument/2006/relationships/image" Target="../media/image230.jpg"/><Relationship Id="rId1" Type="http://schemas.openxmlformats.org/officeDocument/2006/relationships/slideLayout" Target="../slideLayouts/slideLayout5.xml"/></Relationships>
</file>

<file path=ppt/slides/_rels/slide129.xml.rels><?xml version="1.0" encoding="UTF-8" standalone="yes"?>
<Relationships xmlns="http://schemas.openxmlformats.org/package/2006/relationships"><Relationship Id="rId2" Type="http://schemas.openxmlformats.org/officeDocument/2006/relationships/image" Target="../media/image231.jpg"/><Relationship Id="rId1" Type="http://schemas.openxmlformats.org/officeDocument/2006/relationships/slideLayout" Target="../slideLayouts/slideLayout5.xml"/></Relationships>
</file>

<file path=ppt/slides/_rels/slide13.xml.rels><?xml version="1.0" encoding="UTF-8" standalone="yes"?>
<Relationships xmlns="http://schemas.openxmlformats.org/package/2006/relationships"><Relationship Id="rId3" Type="http://schemas.openxmlformats.org/officeDocument/2006/relationships/image" Target="../media/image22.wmf"/><Relationship Id="rId2" Type="http://schemas.openxmlformats.org/officeDocument/2006/relationships/image" Target="../media/image21.wmf"/><Relationship Id="rId1" Type="http://schemas.openxmlformats.org/officeDocument/2006/relationships/slideLayout" Target="../slideLayouts/slideLayout5.xml"/></Relationships>
</file>

<file path=ppt/slides/_rels/slide130.xml.rels><?xml version="1.0" encoding="UTF-8" standalone="yes"?>
<Relationships xmlns="http://schemas.openxmlformats.org/package/2006/relationships"><Relationship Id="rId2" Type="http://schemas.openxmlformats.org/officeDocument/2006/relationships/image" Target="../media/image232.jpg"/><Relationship Id="rId1" Type="http://schemas.openxmlformats.org/officeDocument/2006/relationships/slideLayout" Target="../slideLayouts/slideLayout5.xml"/></Relationships>
</file>

<file path=ppt/slides/_rels/slide131.xml.rels><?xml version="1.0" encoding="UTF-8" standalone="yes"?>
<Relationships xmlns="http://schemas.openxmlformats.org/package/2006/relationships"><Relationship Id="rId2" Type="http://schemas.openxmlformats.org/officeDocument/2006/relationships/image" Target="../media/image233.jpg"/><Relationship Id="rId1" Type="http://schemas.openxmlformats.org/officeDocument/2006/relationships/slideLayout" Target="../slideLayouts/slideLayout5.xml"/></Relationships>
</file>

<file path=ppt/slides/_rels/slide132.xml.rels><?xml version="1.0" encoding="UTF-8" standalone="yes"?>
<Relationships xmlns="http://schemas.openxmlformats.org/package/2006/relationships"><Relationship Id="rId2" Type="http://schemas.openxmlformats.org/officeDocument/2006/relationships/image" Target="../media/image234.jpg"/><Relationship Id="rId1" Type="http://schemas.openxmlformats.org/officeDocument/2006/relationships/slideLayout" Target="../slideLayouts/slideLayout5.xml"/></Relationships>
</file>

<file path=ppt/slides/_rels/slide133.xml.rels><?xml version="1.0" encoding="UTF-8" standalone="yes"?>
<Relationships xmlns="http://schemas.openxmlformats.org/package/2006/relationships"><Relationship Id="rId2" Type="http://schemas.openxmlformats.org/officeDocument/2006/relationships/image" Target="../media/image235.png"/><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5.xml.rels><?xml version="1.0" encoding="UTF-8" standalone="yes"?>
<Relationships xmlns="http://schemas.openxmlformats.org/package/2006/relationships"><Relationship Id="rId3" Type="http://schemas.openxmlformats.org/officeDocument/2006/relationships/image" Target="../media/image237.jpg"/><Relationship Id="rId2" Type="http://schemas.openxmlformats.org/officeDocument/2006/relationships/image" Target="../media/image236.png"/><Relationship Id="rId1" Type="http://schemas.openxmlformats.org/officeDocument/2006/relationships/slideLayout" Target="../slideLayouts/slideLayout2.xml"/><Relationship Id="rId4" Type="http://schemas.openxmlformats.org/officeDocument/2006/relationships/image" Target="../media/image238.png"/></Relationships>
</file>

<file path=ppt/slides/_rels/slide136.xml.rels><?xml version="1.0" encoding="UTF-8" standalone="yes"?>
<Relationships xmlns="http://schemas.openxmlformats.org/package/2006/relationships"><Relationship Id="rId2" Type="http://schemas.openxmlformats.org/officeDocument/2006/relationships/image" Target="../media/image239.jpg"/><Relationship Id="rId1" Type="http://schemas.openxmlformats.org/officeDocument/2006/relationships/slideLayout" Target="../slideLayouts/slideLayout5.xml"/></Relationships>
</file>

<file path=ppt/slides/_rels/slide137.xml.rels><?xml version="1.0" encoding="UTF-8" standalone="yes"?>
<Relationships xmlns="http://schemas.openxmlformats.org/package/2006/relationships"><Relationship Id="rId2" Type="http://schemas.openxmlformats.org/officeDocument/2006/relationships/image" Target="../media/image240.jpg"/><Relationship Id="rId1" Type="http://schemas.openxmlformats.org/officeDocument/2006/relationships/slideLayout" Target="../slideLayouts/slideLayout5.xml"/></Relationships>
</file>

<file path=ppt/slides/_rels/slide138.xml.rels><?xml version="1.0" encoding="UTF-8" standalone="yes"?>
<Relationships xmlns="http://schemas.openxmlformats.org/package/2006/relationships"><Relationship Id="rId2" Type="http://schemas.openxmlformats.org/officeDocument/2006/relationships/image" Target="../media/image241.jpg"/><Relationship Id="rId1" Type="http://schemas.openxmlformats.org/officeDocument/2006/relationships/slideLayout" Target="../slideLayouts/slideLayout5.xml"/></Relationships>
</file>

<file path=ppt/slides/_rels/slide139.xml.rels><?xml version="1.0" encoding="UTF-8" standalone="yes"?>
<Relationships xmlns="http://schemas.openxmlformats.org/package/2006/relationships"><Relationship Id="rId2" Type="http://schemas.openxmlformats.org/officeDocument/2006/relationships/image" Target="../media/image242.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8" Type="http://schemas.openxmlformats.org/officeDocument/2006/relationships/oleObject" Target="../embeddings/oleObject4.bin"/><Relationship Id="rId3" Type="http://schemas.openxmlformats.org/officeDocument/2006/relationships/video" Target="file:///C:\Users\Federico%20Rosei\Documents\Presentations-new\schools\Tutorial-IMRC-2012\Stm.mpg" TargetMode="External"/><Relationship Id="rId7" Type="http://schemas.openxmlformats.org/officeDocument/2006/relationships/image" Target="../media/image23.wmf"/><Relationship Id="rId12" Type="http://schemas.openxmlformats.org/officeDocument/2006/relationships/image" Target="../media/image27.png"/><Relationship Id="rId2" Type="http://schemas.microsoft.com/office/2007/relationships/media" Target="file:///C:\Users\Federico%20Rosei\Documents\Presentations-new\schools\Tutorial-IMRC-2012\Stm.mpg" TargetMode="External"/><Relationship Id="rId1" Type="http://schemas.openxmlformats.org/officeDocument/2006/relationships/vmlDrawing" Target="../drawings/vmlDrawing3.vml"/><Relationship Id="rId6" Type="http://schemas.openxmlformats.org/officeDocument/2006/relationships/oleObject" Target="../embeddings/oleObject3.bin"/><Relationship Id="rId11" Type="http://schemas.openxmlformats.org/officeDocument/2006/relationships/image" Target="../media/image25.wmf"/><Relationship Id="rId5" Type="http://schemas.openxmlformats.org/officeDocument/2006/relationships/image" Target="../media/image26.png"/><Relationship Id="rId10" Type="http://schemas.openxmlformats.org/officeDocument/2006/relationships/oleObject" Target="../embeddings/oleObject5.bin"/><Relationship Id="rId4" Type="http://schemas.openxmlformats.org/officeDocument/2006/relationships/slideLayout" Target="../slideLayouts/slideLayout5.xml"/><Relationship Id="rId9" Type="http://schemas.openxmlformats.org/officeDocument/2006/relationships/image" Target="../media/image24.wmf"/></Relationships>
</file>

<file path=ppt/slides/_rels/slide1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42.xml.rels><?xml version="1.0" encoding="UTF-8" standalone="yes"?>
<Relationships xmlns="http://schemas.openxmlformats.org/package/2006/relationships"><Relationship Id="rId2" Type="http://schemas.openxmlformats.org/officeDocument/2006/relationships/image" Target="../media/image243.jpg"/><Relationship Id="rId1" Type="http://schemas.openxmlformats.org/officeDocument/2006/relationships/slideLayout" Target="../slideLayouts/slideLayout5.xml"/></Relationships>
</file>

<file path=ppt/slides/_rels/slide143.xml.rels><?xml version="1.0" encoding="UTF-8" standalone="yes"?>
<Relationships xmlns="http://schemas.openxmlformats.org/package/2006/relationships"><Relationship Id="rId2" Type="http://schemas.openxmlformats.org/officeDocument/2006/relationships/image" Target="../media/image244.jpg"/><Relationship Id="rId1" Type="http://schemas.openxmlformats.org/officeDocument/2006/relationships/slideLayout" Target="../slideLayouts/slideLayout5.xml"/></Relationships>
</file>

<file path=ppt/slides/_rels/slide15.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2" Type="http://schemas.openxmlformats.org/officeDocument/2006/relationships/hyperlink" Target="mailto:federico.rosei@units.it"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Layout" Target="../slideLayouts/slide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image" Target="../media/image32.jpeg"/><Relationship Id="rId1" Type="http://schemas.openxmlformats.org/officeDocument/2006/relationships/slideLayout" Target="../slideLayouts/slideLayout5.xml"/><Relationship Id="rId4" Type="http://schemas.openxmlformats.org/officeDocument/2006/relationships/image" Target="../media/image34.png"/></Relationships>
</file>

<file path=ppt/slides/_rels/slide24.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png"/><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file:///C:\Users\Federico%20Rosei\Documents\Presentations-new\schools\Tutorial-IMRC-2012\Pt(110)-1.MPG" TargetMode="External"/><Relationship Id="rId1" Type="http://schemas.microsoft.com/office/2007/relationships/media" Target="file:///C:\Users\Federico%20Rosei\Documents\Presentations-new\schools\Tutorial-IMRC-2012\Pt(110)-1.MPG" TargetMode="Externa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video" Target="file:///C:\Users\Federico%20Rosei\Documents\Presentations-new\schools\Tutorial-IMRC-2012\dc7.mpg" TargetMode="External"/><Relationship Id="rId7" Type="http://schemas.openxmlformats.org/officeDocument/2006/relationships/image" Target="../media/image40.png"/><Relationship Id="rId12" Type="http://schemas.openxmlformats.org/officeDocument/2006/relationships/image" Target="../media/image43.png"/><Relationship Id="rId2" Type="http://schemas.microsoft.com/office/2007/relationships/media" Target="file:///C:\Users\Federico%20Rosei\Documents\Presentations-new\schools\Tutorial-IMRC-2012\dc7.mpg" TargetMode="External"/><Relationship Id="rId1" Type="http://schemas.openxmlformats.org/officeDocument/2006/relationships/vmlDrawing" Target="../drawings/vmlDrawing4.vml"/><Relationship Id="rId6" Type="http://schemas.openxmlformats.org/officeDocument/2006/relationships/slideLayout" Target="../slideLayouts/slideLayout5.xml"/><Relationship Id="rId11" Type="http://schemas.openxmlformats.org/officeDocument/2006/relationships/image" Target="../media/image39.png"/><Relationship Id="rId5" Type="http://schemas.openxmlformats.org/officeDocument/2006/relationships/video" Target="file:///C:\Users\Federico%20Rosei\Documents\Presentations-new\schools\Tutorial-IMRC-2012\dc17.mpg" TargetMode="External"/><Relationship Id="rId10" Type="http://schemas.openxmlformats.org/officeDocument/2006/relationships/oleObject" Target="../embeddings/oleObject6.bin"/><Relationship Id="rId4" Type="http://schemas.microsoft.com/office/2007/relationships/media" Target="file:///C:\Users\Federico%20Rosei\Documents\Presentations-new\schools\Tutorial-IMRC-2012\dc17.mpg" TargetMode="External"/><Relationship Id="rId9" Type="http://schemas.openxmlformats.org/officeDocument/2006/relationships/image" Target="../media/image42.jpeg"/></Relationships>
</file>

<file path=ppt/slides/_rels/slide28.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video" Target="file:///C:\Users\Federico%20Rosei\Documents\Presentations-new\schools\Tutorial-IMRC-2012\htbdc11.mpg" TargetMode="External"/><Relationship Id="rId7" Type="http://schemas.openxmlformats.org/officeDocument/2006/relationships/image" Target="../media/image44.png"/><Relationship Id="rId12" Type="http://schemas.openxmlformats.org/officeDocument/2006/relationships/image" Target="../media/image47.jpeg"/><Relationship Id="rId2" Type="http://schemas.microsoft.com/office/2007/relationships/media" Target="file:///C:\Users\Federico%20Rosei\Documents\Presentations-new\schools\Tutorial-IMRC-2012\htbdc11.mpg" TargetMode="External"/><Relationship Id="rId1" Type="http://schemas.openxmlformats.org/officeDocument/2006/relationships/vmlDrawing" Target="../drawings/vmlDrawing5.vml"/><Relationship Id="rId6" Type="http://schemas.openxmlformats.org/officeDocument/2006/relationships/slideLayout" Target="../slideLayouts/slideLayout5.xml"/><Relationship Id="rId11" Type="http://schemas.openxmlformats.org/officeDocument/2006/relationships/image" Target="../media/image39.png"/><Relationship Id="rId5" Type="http://schemas.openxmlformats.org/officeDocument/2006/relationships/video" Target="file:///C:\Users\Federico%20Rosei\Documents\Presentations-new\schools\Tutorial-IMRC-2012\htbdc13.mpg" TargetMode="External"/><Relationship Id="rId10" Type="http://schemas.openxmlformats.org/officeDocument/2006/relationships/oleObject" Target="../embeddings/oleObject7.bin"/><Relationship Id="rId4" Type="http://schemas.microsoft.com/office/2007/relationships/media" Target="file:///C:\Users\Federico%20Rosei\Documents\Presentations-new\schools\Tutorial-IMRC-2012\htbdc13.mpg" TargetMode="External"/><Relationship Id="rId9" Type="http://schemas.openxmlformats.org/officeDocument/2006/relationships/image" Target="../media/image46.jpeg"/></Relationships>
</file>

<file path=ppt/slides/_rels/slide29.xml.rels><?xml version="1.0" encoding="UTF-8" standalone="yes"?>
<Relationships xmlns="http://schemas.openxmlformats.org/package/2006/relationships"><Relationship Id="rId3" Type="http://schemas.openxmlformats.org/officeDocument/2006/relationships/oleObject" Target="../embeddings/oleObject8.bin"/><Relationship Id="rId2" Type="http://schemas.openxmlformats.org/officeDocument/2006/relationships/slideLayout" Target="../slideLayouts/slideLayout5.xml"/><Relationship Id="rId1" Type="http://schemas.openxmlformats.org/officeDocument/2006/relationships/vmlDrawing" Target="../drawings/vmlDrawing6.vml"/><Relationship Id="rId6" Type="http://schemas.openxmlformats.org/officeDocument/2006/relationships/image" Target="../media/image49.wmf"/><Relationship Id="rId5" Type="http://schemas.openxmlformats.org/officeDocument/2006/relationships/oleObject" Target="../embeddings/oleObject9.bin"/><Relationship Id="rId4" Type="http://schemas.openxmlformats.org/officeDocument/2006/relationships/image" Target="../media/image48.wmf"/></Relationships>
</file>

<file path=ppt/slides/_rels/slide3.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5.xml"/><Relationship Id="rId1" Type="http://schemas.openxmlformats.org/officeDocument/2006/relationships/vmlDrawing" Target="../drawings/vmlDrawing1.vml"/><Relationship Id="rId4" Type="http://schemas.openxmlformats.org/officeDocument/2006/relationships/image" Target="../media/image2.png"/></Relationships>
</file>

<file path=ppt/slides/_rels/slide30.xml.rels><?xml version="1.0" encoding="UTF-8" standalone="yes"?>
<Relationships xmlns="http://schemas.openxmlformats.org/package/2006/relationships"><Relationship Id="rId3" Type="http://schemas.openxmlformats.org/officeDocument/2006/relationships/oleObject" Target="../embeddings/oleObject10.bin"/><Relationship Id="rId2" Type="http://schemas.openxmlformats.org/officeDocument/2006/relationships/slideLayout" Target="../slideLayouts/slideLayout2.xml"/><Relationship Id="rId1" Type="http://schemas.openxmlformats.org/officeDocument/2006/relationships/vmlDrawing" Target="../drawings/vmlDrawing7.vml"/><Relationship Id="rId4" Type="http://schemas.openxmlformats.org/officeDocument/2006/relationships/image" Target="../media/image49.wmf"/></Relationships>
</file>

<file path=ppt/slides/_rels/slide31.xml.rels><?xml version="1.0" encoding="UTF-8" standalone="yes"?>
<Relationships xmlns="http://schemas.openxmlformats.org/package/2006/relationships"><Relationship Id="rId2" Type="http://schemas.openxmlformats.org/officeDocument/2006/relationships/image" Target="../media/image50.wmf"/><Relationship Id="rId1" Type="http://schemas.openxmlformats.org/officeDocument/2006/relationships/slideLayout" Target="../slideLayouts/slideLayout5.xml"/></Relationships>
</file>

<file path=ppt/slides/_rels/slide32.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2.jpeg"/><Relationship Id="rId1" Type="http://schemas.openxmlformats.org/officeDocument/2006/relationships/slideLayout" Target="../slideLayouts/slideLayout5.xml"/><Relationship Id="rId4" Type="http://schemas.openxmlformats.org/officeDocument/2006/relationships/image" Target="../media/image56.jpeg"/></Relationships>
</file>

<file path=ppt/slides/_rels/slide35.xml.rels><?xml version="1.0" encoding="UTF-8" standalone="yes"?>
<Relationships xmlns="http://schemas.openxmlformats.org/package/2006/relationships"><Relationship Id="rId3" Type="http://schemas.openxmlformats.org/officeDocument/2006/relationships/oleObject" Target="../embeddings/oleObject11.bin"/><Relationship Id="rId2" Type="http://schemas.openxmlformats.org/officeDocument/2006/relationships/slideLayout" Target="../slideLayouts/slideLayout2.xml"/><Relationship Id="rId1" Type="http://schemas.openxmlformats.org/officeDocument/2006/relationships/vmlDrawing" Target="../drawings/vmlDrawing8.vml"/><Relationship Id="rId6" Type="http://schemas.openxmlformats.org/officeDocument/2006/relationships/image" Target="../media/image59.jpeg"/><Relationship Id="rId5" Type="http://schemas.openxmlformats.org/officeDocument/2006/relationships/image" Target="../media/image58.jpeg"/><Relationship Id="rId4" Type="http://schemas.openxmlformats.org/officeDocument/2006/relationships/image" Target="../media/image57.wmf"/></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8" Type="http://schemas.openxmlformats.org/officeDocument/2006/relationships/image" Target="../media/image62.png"/><Relationship Id="rId3" Type="http://schemas.openxmlformats.org/officeDocument/2006/relationships/oleObject" Target="../embeddings/oleObject12.bin"/><Relationship Id="rId7" Type="http://schemas.openxmlformats.org/officeDocument/2006/relationships/image" Target="../media/image39.png"/><Relationship Id="rId2" Type="http://schemas.openxmlformats.org/officeDocument/2006/relationships/slideLayout" Target="../slideLayouts/slideLayout2.xml"/><Relationship Id="rId1" Type="http://schemas.openxmlformats.org/officeDocument/2006/relationships/vmlDrawing" Target="../drawings/vmlDrawing9.vml"/><Relationship Id="rId6" Type="http://schemas.openxmlformats.org/officeDocument/2006/relationships/oleObject" Target="../embeddings/oleObject13.bin"/><Relationship Id="rId5" Type="http://schemas.openxmlformats.org/officeDocument/2006/relationships/image" Target="../media/image61.png"/><Relationship Id="rId4" Type="http://schemas.openxmlformats.org/officeDocument/2006/relationships/image" Target="../media/image60.png"/></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file:///C:\Users\Federico%20Rosei\Documents\Presentations-new\schools\Tutorial-IMRC-2012\dc18.mpg" TargetMode="External"/><Relationship Id="rId1" Type="http://schemas.microsoft.com/office/2007/relationships/media" Target="file:///C:\Users\Federico%20Rosei\Documents\Presentations-new\schools\Tutorial-IMRC-2012\dc18.mpg" TargetMode="External"/><Relationship Id="rId4" Type="http://schemas.openxmlformats.org/officeDocument/2006/relationships/image" Target="../media/image63.png"/></Relationships>
</file>

<file path=ppt/slides/_rels/slide39.xml.rels><?xml version="1.0" encoding="UTF-8" standalone="yes"?>
<Relationships xmlns="http://schemas.openxmlformats.org/package/2006/relationships"><Relationship Id="rId2" Type="http://schemas.openxmlformats.org/officeDocument/2006/relationships/image" Target="../media/image64.wmf"/><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5.xml"/><Relationship Id="rId1" Type="http://schemas.openxmlformats.org/officeDocument/2006/relationships/vmlDrawing" Target="../drawings/vmlDrawing2.vml"/><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5.xml"/></Relationships>
</file>

<file path=ppt/slides/_rels/slide41.xml.rels><?xml version="1.0" encoding="UTF-8" standalone="yes"?>
<Relationships xmlns="http://schemas.openxmlformats.org/package/2006/relationships"><Relationship Id="rId3" Type="http://schemas.openxmlformats.org/officeDocument/2006/relationships/image" Target="../media/image67.wmf"/><Relationship Id="rId2" Type="http://schemas.openxmlformats.org/officeDocument/2006/relationships/image" Target="../media/image66.wmf"/><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16.png"/><Relationship Id="rId1" Type="http://schemas.openxmlformats.org/officeDocument/2006/relationships/slideLayout" Target="../slideLayouts/slideLayout5.xml"/><Relationship Id="rId4" Type="http://schemas.openxmlformats.org/officeDocument/2006/relationships/image" Target="../media/image69.jpeg"/></Relationships>
</file>

<file path=ppt/slides/_rels/slide4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72.wmf"/><Relationship Id="rId2" Type="http://schemas.openxmlformats.org/officeDocument/2006/relationships/image" Target="../media/image71.wmf"/><Relationship Id="rId1" Type="http://schemas.openxmlformats.org/officeDocument/2006/relationships/slideLayout" Target="../slideLayouts/slideLayout5.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6.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image" Target="../media/image74.wmf"/><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image" Target="../media/image75.wmf"/><Relationship Id="rId1" Type="http://schemas.openxmlformats.org/officeDocument/2006/relationships/slideLayout" Target="../slideLayouts/slideLayout6.xml"/><Relationship Id="rId4" Type="http://schemas.openxmlformats.org/officeDocument/2006/relationships/image" Target="../media/image77.wmf"/></Relationships>
</file>

<file path=ppt/slides/_rels/slide49.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78.wmf"/><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emf"/><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3" Type="http://schemas.openxmlformats.org/officeDocument/2006/relationships/image" Target="../media/image82.wmf"/><Relationship Id="rId2" Type="http://schemas.openxmlformats.org/officeDocument/2006/relationships/image" Target="../media/image81.wmf"/><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2" Type="http://schemas.openxmlformats.org/officeDocument/2006/relationships/image" Target="../media/image83.wmf"/><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7.xml"/></Relationships>
</file>

<file path=ppt/slides/_rels/slide54.xml.rels><?xml version="1.0" encoding="UTF-8" standalone="yes"?>
<Relationships xmlns="http://schemas.openxmlformats.org/package/2006/relationships"><Relationship Id="rId2" Type="http://schemas.openxmlformats.org/officeDocument/2006/relationships/image" Target="../media/image85.wmf"/><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86.wmf"/><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5.xml"/></Relationships>
</file>

<file path=ppt/slides/_rels/slide58.xml.rels><?xml version="1.0" encoding="UTF-8" standalone="yes"?>
<Relationships xmlns="http://schemas.openxmlformats.org/package/2006/relationships"><Relationship Id="rId2" Type="http://schemas.openxmlformats.org/officeDocument/2006/relationships/image" Target="../media/image89.jpg"/><Relationship Id="rId1" Type="http://schemas.openxmlformats.org/officeDocument/2006/relationships/slideLayout" Target="../slideLayouts/slideLayout5.xml"/></Relationships>
</file>

<file path=ppt/slides/_rels/slide59.xml.rels><?xml version="1.0" encoding="UTF-8" standalone="yes"?>
<Relationships xmlns="http://schemas.openxmlformats.org/package/2006/relationships"><Relationship Id="rId2" Type="http://schemas.openxmlformats.org/officeDocument/2006/relationships/image" Target="../media/image90.jp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7.wmf"/><Relationship Id="rId2" Type="http://schemas.openxmlformats.org/officeDocument/2006/relationships/image" Target="../media/image6.wmf"/><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91.jpg"/><Relationship Id="rId1" Type="http://schemas.openxmlformats.org/officeDocument/2006/relationships/slideLayout" Target="../slideLayouts/slideLayout5.xml"/></Relationships>
</file>

<file path=ppt/slides/_rels/slide61.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93.jpg"/><Relationship Id="rId1" Type="http://schemas.openxmlformats.org/officeDocument/2006/relationships/slideLayout" Target="../slideLayouts/slideLayout5.xml"/></Relationships>
</file>

<file path=ppt/slides/_rels/slide62.xml.rels><?xml version="1.0" encoding="UTF-8" standalone="yes"?>
<Relationships xmlns="http://schemas.openxmlformats.org/package/2006/relationships"><Relationship Id="rId2" Type="http://schemas.openxmlformats.org/officeDocument/2006/relationships/image" Target="../media/image95.jpg"/><Relationship Id="rId1" Type="http://schemas.openxmlformats.org/officeDocument/2006/relationships/slideLayout" Target="../slideLayouts/slideLayout5.xml"/></Relationships>
</file>

<file path=ppt/slides/_rels/slide63.xml.rels><?xml version="1.0" encoding="UTF-8" standalone="yes"?>
<Relationships xmlns="http://schemas.openxmlformats.org/package/2006/relationships"><Relationship Id="rId2" Type="http://schemas.openxmlformats.org/officeDocument/2006/relationships/image" Target="../media/image96.jp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97.jpg"/><Relationship Id="rId2" Type="http://schemas.openxmlformats.org/officeDocument/2006/relationships/hyperlink" Target="http://photos1.blogger.com/blogger/6145/1263/1600/afm-image-graphite%202%20web.jpg" TargetMode="External"/><Relationship Id="rId1" Type="http://schemas.openxmlformats.org/officeDocument/2006/relationships/slideLayout" Target="../slideLayouts/slideLayout5.xml"/></Relationships>
</file>

<file path=ppt/slides/_rels/slide65.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100.jp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101.jpg"/><Relationship Id="rId1" Type="http://schemas.openxmlformats.org/officeDocument/2006/relationships/slideLayout" Target="../slideLayouts/slideLayout5.xml"/></Relationships>
</file>

<file path=ppt/slides/_rels/slide68.xml.rels><?xml version="1.0" encoding="UTF-8" standalone="yes"?>
<Relationships xmlns="http://schemas.openxmlformats.org/package/2006/relationships"><Relationship Id="rId2" Type="http://schemas.openxmlformats.org/officeDocument/2006/relationships/image" Target="../media/image102.jpg"/><Relationship Id="rId1" Type="http://schemas.openxmlformats.org/officeDocument/2006/relationships/slideLayout" Target="../slideLayouts/slideLayout5.xml"/></Relationships>
</file>

<file path=ppt/slides/_rels/slide69.xml.rels><?xml version="1.0" encoding="UTF-8" standalone="yes"?>
<Relationships xmlns="http://schemas.openxmlformats.org/package/2006/relationships"><Relationship Id="rId2" Type="http://schemas.openxmlformats.org/officeDocument/2006/relationships/image" Target="../media/image103.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0.xml.rels><?xml version="1.0" encoding="UTF-8" standalone="yes"?>
<Relationships xmlns="http://schemas.openxmlformats.org/package/2006/relationships"><Relationship Id="rId2" Type="http://schemas.openxmlformats.org/officeDocument/2006/relationships/image" Target="../media/image104.jpg"/><Relationship Id="rId1" Type="http://schemas.openxmlformats.org/officeDocument/2006/relationships/slideLayout" Target="../slideLayouts/slideLayout5.xml"/></Relationships>
</file>

<file path=ppt/slides/_rels/slide71.xml.rels><?xml version="1.0" encoding="UTF-8" standalone="yes"?>
<Relationships xmlns="http://schemas.openxmlformats.org/package/2006/relationships"><Relationship Id="rId3" Type="http://schemas.openxmlformats.org/officeDocument/2006/relationships/image" Target="../media/image106.jpg"/><Relationship Id="rId7" Type="http://schemas.openxmlformats.org/officeDocument/2006/relationships/image" Target="../media/image110.png"/><Relationship Id="rId2" Type="http://schemas.openxmlformats.org/officeDocument/2006/relationships/image" Target="../media/image105.png"/><Relationship Id="rId1" Type="http://schemas.openxmlformats.org/officeDocument/2006/relationships/slideLayout" Target="../slideLayouts/slideLayout5.xml"/><Relationship Id="rId6" Type="http://schemas.openxmlformats.org/officeDocument/2006/relationships/image" Target="../media/image109.jpg"/><Relationship Id="rId5" Type="http://schemas.openxmlformats.org/officeDocument/2006/relationships/image" Target="../media/image108.jpg"/><Relationship Id="rId4" Type="http://schemas.openxmlformats.org/officeDocument/2006/relationships/image" Target="../media/image107.png"/></Relationships>
</file>

<file path=ppt/slides/_rels/slide72.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image" Target="../media/image111.jpg"/><Relationship Id="rId1" Type="http://schemas.openxmlformats.org/officeDocument/2006/relationships/slideLayout" Target="../slideLayouts/slideLayout5.xml"/></Relationships>
</file>

<file path=ppt/slides/_rels/slide7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113.jpg"/><Relationship Id="rId1" Type="http://schemas.openxmlformats.org/officeDocument/2006/relationships/slideLayout" Target="../slideLayouts/slideLayout5.xml"/><Relationship Id="rId4" Type="http://schemas.openxmlformats.org/officeDocument/2006/relationships/image" Target="../media/image115.png"/></Relationships>
</file>

<file path=ppt/slides/_rels/slide74.xml.rels><?xml version="1.0" encoding="UTF-8" standalone="yes"?>
<Relationships xmlns="http://schemas.openxmlformats.org/package/2006/relationships"><Relationship Id="rId3" Type="http://schemas.openxmlformats.org/officeDocument/2006/relationships/image" Target="../media/image117.jpg"/><Relationship Id="rId2" Type="http://schemas.openxmlformats.org/officeDocument/2006/relationships/image" Target="../media/image116.jpg"/><Relationship Id="rId1" Type="http://schemas.openxmlformats.org/officeDocument/2006/relationships/slideLayout" Target="../slideLayouts/slideLayout5.xml"/><Relationship Id="rId4" Type="http://schemas.openxmlformats.org/officeDocument/2006/relationships/image" Target="../media/image118.jp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8" Type="http://schemas.openxmlformats.org/officeDocument/2006/relationships/image" Target="../media/image124.png"/><Relationship Id="rId13" Type="http://schemas.openxmlformats.org/officeDocument/2006/relationships/image" Target="../media/image129.png"/><Relationship Id="rId18" Type="http://schemas.openxmlformats.org/officeDocument/2006/relationships/image" Target="../media/image134.png"/><Relationship Id="rId3" Type="http://schemas.openxmlformats.org/officeDocument/2006/relationships/image" Target="../media/image119.png"/><Relationship Id="rId21" Type="http://schemas.openxmlformats.org/officeDocument/2006/relationships/image" Target="../media/image137.png"/><Relationship Id="rId7" Type="http://schemas.openxmlformats.org/officeDocument/2006/relationships/image" Target="../media/image123.png"/><Relationship Id="rId12" Type="http://schemas.openxmlformats.org/officeDocument/2006/relationships/image" Target="../media/image128.png"/><Relationship Id="rId17" Type="http://schemas.openxmlformats.org/officeDocument/2006/relationships/image" Target="../media/image133.png"/><Relationship Id="rId2" Type="http://schemas.openxmlformats.org/officeDocument/2006/relationships/notesSlide" Target="../notesSlides/notesSlide2.xml"/><Relationship Id="rId16" Type="http://schemas.openxmlformats.org/officeDocument/2006/relationships/image" Target="../media/image132.png"/><Relationship Id="rId20" Type="http://schemas.openxmlformats.org/officeDocument/2006/relationships/image" Target="../media/image136.png"/><Relationship Id="rId1" Type="http://schemas.openxmlformats.org/officeDocument/2006/relationships/slideLayout" Target="../slideLayouts/slideLayout8.xml"/><Relationship Id="rId6" Type="http://schemas.openxmlformats.org/officeDocument/2006/relationships/image" Target="../media/image122.png"/><Relationship Id="rId11" Type="http://schemas.openxmlformats.org/officeDocument/2006/relationships/image" Target="../media/image127.png"/><Relationship Id="rId5" Type="http://schemas.openxmlformats.org/officeDocument/2006/relationships/image" Target="../media/image121.png"/><Relationship Id="rId15" Type="http://schemas.openxmlformats.org/officeDocument/2006/relationships/image" Target="../media/image131.png"/><Relationship Id="rId10" Type="http://schemas.openxmlformats.org/officeDocument/2006/relationships/image" Target="../media/image126.png"/><Relationship Id="rId19" Type="http://schemas.openxmlformats.org/officeDocument/2006/relationships/image" Target="../media/image135.png"/><Relationship Id="rId4" Type="http://schemas.openxmlformats.org/officeDocument/2006/relationships/image" Target="../media/image120.png"/><Relationship Id="rId9" Type="http://schemas.openxmlformats.org/officeDocument/2006/relationships/image" Target="../media/image125.png"/><Relationship Id="rId14" Type="http://schemas.openxmlformats.org/officeDocument/2006/relationships/image" Target="../media/image130.png"/><Relationship Id="rId22" Type="http://schemas.openxmlformats.org/officeDocument/2006/relationships/image" Target="../media/image138.png"/></Relationships>
</file>

<file path=ppt/slides/_rels/slide78.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3.xml"/><Relationship Id="rId1" Type="http://schemas.openxmlformats.org/officeDocument/2006/relationships/slideLayout" Target="../slideLayouts/slideLayout8.xml"/><Relationship Id="rId5" Type="http://schemas.openxmlformats.org/officeDocument/2006/relationships/image" Target="../media/image141.png"/><Relationship Id="rId4" Type="http://schemas.openxmlformats.org/officeDocument/2006/relationships/image" Target="../media/image140.png"/></Relationships>
</file>

<file path=ppt/slides/_rels/slide79.xml.rels><?xml version="1.0" encoding="UTF-8" standalone="yes"?>
<Relationships xmlns="http://schemas.openxmlformats.org/package/2006/relationships"><Relationship Id="rId3" Type="http://schemas.openxmlformats.org/officeDocument/2006/relationships/image" Target="../media/image142.wmf"/><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image" Target="../media/image9.png"/><Relationship Id="rId7"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5.xml"/><Relationship Id="rId6" Type="http://schemas.openxmlformats.org/officeDocument/2006/relationships/image" Target="../media/image12.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png"/><Relationship Id="rId9" Type="http://schemas.openxmlformats.org/officeDocument/2006/relationships/image" Target="../media/image15.png"/></Relationships>
</file>

<file path=ppt/slides/_rels/slide80.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1.png"/><Relationship Id="rId7" Type="http://schemas.openxmlformats.org/officeDocument/2006/relationships/image" Target="../media/image146.jpeg"/><Relationship Id="rId2" Type="http://schemas.openxmlformats.org/officeDocument/2006/relationships/notesSlide" Target="../notesSlides/notesSlide5.xml"/><Relationship Id="rId1" Type="http://schemas.openxmlformats.org/officeDocument/2006/relationships/slideLayout" Target="../slideLayouts/slideLayout5.xml"/><Relationship Id="rId6" Type="http://schemas.openxmlformats.org/officeDocument/2006/relationships/image" Target="../media/image145.png"/><Relationship Id="rId5" Type="http://schemas.openxmlformats.org/officeDocument/2006/relationships/image" Target="../media/image144.jpeg"/><Relationship Id="rId4" Type="http://schemas.openxmlformats.org/officeDocument/2006/relationships/image" Target="../media/image143.png"/></Relationships>
</file>

<file path=ppt/slides/_rels/slide81.xml.rels><?xml version="1.0" encoding="UTF-8" standalone="yes"?>
<Relationships xmlns="http://schemas.openxmlformats.org/package/2006/relationships"><Relationship Id="rId3" Type="http://schemas.openxmlformats.org/officeDocument/2006/relationships/image" Target="../media/image143.png"/><Relationship Id="rId7" Type="http://schemas.openxmlformats.org/officeDocument/2006/relationships/image" Target="../media/image144.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146.jpeg"/><Relationship Id="rId5" Type="http://schemas.openxmlformats.org/officeDocument/2006/relationships/image" Target="../media/image148.png"/><Relationship Id="rId4" Type="http://schemas.openxmlformats.org/officeDocument/2006/relationships/image" Target="../media/image145.png"/></Relationships>
</file>

<file path=ppt/slides/_rels/slide82.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8.xml"/><Relationship Id="rId1" Type="http://schemas.openxmlformats.org/officeDocument/2006/relationships/slideLayout" Target="../slideLayouts/slideLayout5.xml"/><Relationship Id="rId5" Type="http://schemas.openxmlformats.org/officeDocument/2006/relationships/image" Target="../media/image152.png"/><Relationship Id="rId4" Type="http://schemas.openxmlformats.org/officeDocument/2006/relationships/image" Target="../media/image151.jpeg"/></Relationships>
</file>

<file path=ppt/slides/_rels/slide84.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4.png"/></Relationships>
</file>

<file path=ppt/slides/_rels/slide85.xml.rels><?xml version="1.0" encoding="UTF-8" standalone="yes"?>
<Relationships xmlns="http://schemas.openxmlformats.org/package/2006/relationships"><Relationship Id="rId3" Type="http://schemas.openxmlformats.org/officeDocument/2006/relationships/image" Target="../media/image155.wmf"/><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158.emf"/><Relationship Id="rId5" Type="http://schemas.openxmlformats.org/officeDocument/2006/relationships/image" Target="../media/image157.png"/><Relationship Id="rId4" Type="http://schemas.openxmlformats.org/officeDocument/2006/relationships/image" Target="../media/image156.png"/></Relationships>
</file>

<file path=ppt/slides/_rels/slide86.xml.rels><?xml version="1.0" encoding="UTF-8" standalone="yes"?>
<Relationships xmlns="http://schemas.openxmlformats.org/package/2006/relationships"><Relationship Id="rId3" Type="http://schemas.openxmlformats.org/officeDocument/2006/relationships/image" Target="../media/image159.w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1.wmf"/><Relationship Id="rId4" Type="http://schemas.openxmlformats.org/officeDocument/2006/relationships/image" Target="../media/image160.wmf"/></Relationships>
</file>

<file path=ppt/slides/_rels/slide87.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notesSlide" Target="../notesSlides/notesSlide12.xml"/><Relationship Id="rId1" Type="http://schemas.openxmlformats.org/officeDocument/2006/relationships/slideLayout" Target="../slideLayouts/slideLayout5.xml"/><Relationship Id="rId4" Type="http://schemas.openxmlformats.org/officeDocument/2006/relationships/image" Target="../media/image163.png"/></Relationships>
</file>

<file path=ppt/slides/_rels/slide8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3.xml"/><Relationship Id="rId1" Type="http://schemas.openxmlformats.org/officeDocument/2006/relationships/slideLayout" Target="../slideLayouts/slideLayout5.xml"/><Relationship Id="rId5" Type="http://schemas.openxmlformats.org/officeDocument/2006/relationships/image" Target="../media/image166.png"/><Relationship Id="rId4" Type="http://schemas.openxmlformats.org/officeDocument/2006/relationships/image" Target="../media/image165.png"/></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5.xml"/></Relationships>
</file>

<file path=ppt/slides/_rels/slide90.xml.rels><?xml version="1.0" encoding="UTF-8" standalone="yes"?>
<Relationships xmlns="http://schemas.openxmlformats.org/package/2006/relationships"><Relationship Id="rId3" Type="http://schemas.openxmlformats.org/officeDocument/2006/relationships/image" Target="../media/image167.jpeg"/><Relationship Id="rId2" Type="http://schemas.openxmlformats.org/officeDocument/2006/relationships/notesSlide" Target="../notesSlides/notesSlide15.xml"/><Relationship Id="rId1" Type="http://schemas.openxmlformats.org/officeDocument/2006/relationships/slideLayout" Target="../slideLayouts/slideLayout5.xml"/><Relationship Id="rId5" Type="http://schemas.openxmlformats.org/officeDocument/2006/relationships/image" Target="../media/image169.png"/><Relationship Id="rId4" Type="http://schemas.openxmlformats.org/officeDocument/2006/relationships/image" Target="../media/image168.png"/></Relationships>
</file>

<file path=ppt/slides/_rels/slide91.xml.rels><?xml version="1.0" encoding="UTF-8" standalone="yes"?>
<Relationships xmlns="http://schemas.openxmlformats.org/package/2006/relationships"><Relationship Id="rId3" Type="http://schemas.openxmlformats.org/officeDocument/2006/relationships/image" Target="../media/image170.png"/><Relationship Id="rId2" Type="http://schemas.openxmlformats.org/officeDocument/2006/relationships/notesSlide" Target="../notesSlides/notesSlide16.xml"/><Relationship Id="rId1" Type="http://schemas.openxmlformats.org/officeDocument/2006/relationships/slideLayout" Target="../slideLayouts/slideLayout5.xml"/><Relationship Id="rId6" Type="http://schemas.openxmlformats.org/officeDocument/2006/relationships/image" Target="../media/image173.png"/><Relationship Id="rId5" Type="http://schemas.openxmlformats.org/officeDocument/2006/relationships/image" Target="../media/image172.png"/><Relationship Id="rId4" Type="http://schemas.openxmlformats.org/officeDocument/2006/relationships/image" Target="../media/image171.png"/></Relationships>
</file>

<file path=ppt/slides/_rels/slide92.xml.rels><?xml version="1.0" encoding="UTF-8" standalone="yes"?>
<Relationships xmlns="http://schemas.openxmlformats.org/package/2006/relationships"><Relationship Id="rId3" Type="http://schemas.openxmlformats.org/officeDocument/2006/relationships/image" Target="../media/image174.png"/><Relationship Id="rId2" Type="http://schemas.openxmlformats.org/officeDocument/2006/relationships/notesSlide" Target="../notesSlides/notesSlide17.xml"/><Relationship Id="rId1" Type="http://schemas.openxmlformats.org/officeDocument/2006/relationships/slideLayout" Target="../slideLayouts/slideLayout5.xml"/><Relationship Id="rId4" Type="http://schemas.openxmlformats.org/officeDocument/2006/relationships/image" Target="../media/image175.png"/></Relationships>
</file>

<file path=ppt/slides/_rels/slide93.xml.rels><?xml version="1.0" encoding="UTF-8" standalone="yes"?>
<Relationships xmlns="http://schemas.openxmlformats.org/package/2006/relationships"><Relationship Id="rId3" Type="http://schemas.openxmlformats.org/officeDocument/2006/relationships/image" Target="../media/image176.jpeg"/><Relationship Id="rId2" Type="http://schemas.openxmlformats.org/officeDocument/2006/relationships/notesSlide" Target="../notesSlides/notesSlide18.xml"/><Relationship Id="rId1" Type="http://schemas.openxmlformats.org/officeDocument/2006/relationships/slideLayout" Target="../slideLayouts/slideLayout5.xml"/></Relationships>
</file>

<file path=ppt/slides/_rels/slide94.xml.rels><?xml version="1.0" encoding="UTF-8" standalone="yes"?>
<Relationships xmlns="http://schemas.openxmlformats.org/package/2006/relationships"><Relationship Id="rId8" Type="http://schemas.openxmlformats.org/officeDocument/2006/relationships/image" Target="../media/image182.png"/><Relationship Id="rId3" Type="http://schemas.openxmlformats.org/officeDocument/2006/relationships/image" Target="../media/image177.png"/><Relationship Id="rId7" Type="http://schemas.openxmlformats.org/officeDocument/2006/relationships/image" Target="../media/image181.png"/><Relationship Id="rId2" Type="http://schemas.openxmlformats.org/officeDocument/2006/relationships/notesSlide" Target="../notesSlides/notesSlide19.xml"/><Relationship Id="rId1" Type="http://schemas.openxmlformats.org/officeDocument/2006/relationships/slideLayout" Target="../slideLayouts/slideLayout5.xml"/><Relationship Id="rId6" Type="http://schemas.openxmlformats.org/officeDocument/2006/relationships/image" Target="../media/image180.png"/><Relationship Id="rId5" Type="http://schemas.openxmlformats.org/officeDocument/2006/relationships/image" Target="../media/image179.png"/><Relationship Id="rId4" Type="http://schemas.openxmlformats.org/officeDocument/2006/relationships/image" Target="../media/image178.png"/></Relationships>
</file>

<file path=ppt/slides/_rels/slide95.xml.rels><?xml version="1.0" encoding="UTF-8" standalone="yes"?>
<Relationships xmlns="http://schemas.openxmlformats.org/package/2006/relationships"><Relationship Id="rId3" Type="http://schemas.openxmlformats.org/officeDocument/2006/relationships/image" Target="../media/image183.png"/><Relationship Id="rId2" Type="http://schemas.openxmlformats.org/officeDocument/2006/relationships/notesSlide" Target="../notesSlides/notesSlide20.xml"/><Relationship Id="rId1" Type="http://schemas.openxmlformats.org/officeDocument/2006/relationships/slideLayout" Target="../slideLayouts/slideLayout5.xml"/><Relationship Id="rId5" Type="http://schemas.openxmlformats.org/officeDocument/2006/relationships/image" Target="../media/image185.jpeg"/><Relationship Id="rId4" Type="http://schemas.openxmlformats.org/officeDocument/2006/relationships/image" Target="../media/image184.png"/></Relationships>
</file>

<file path=ppt/slides/_rels/slide96.xml.rels><?xml version="1.0" encoding="UTF-8" standalone="yes"?>
<Relationships xmlns="http://schemas.openxmlformats.org/package/2006/relationships"><Relationship Id="rId3" Type="http://schemas.openxmlformats.org/officeDocument/2006/relationships/image" Target="../media/image186.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187.wmf"/></Relationships>
</file>

<file path=ppt/slides/_rels/slide97.xml.rels><?xml version="1.0" encoding="UTF-8" standalone="yes"?>
<Relationships xmlns="http://schemas.openxmlformats.org/package/2006/relationships"><Relationship Id="rId3" Type="http://schemas.openxmlformats.org/officeDocument/2006/relationships/image" Target="../media/image188.png"/><Relationship Id="rId2" Type="http://schemas.openxmlformats.org/officeDocument/2006/relationships/notesSlide" Target="../notesSlides/notesSlide22.xml"/><Relationship Id="rId1" Type="http://schemas.openxmlformats.org/officeDocument/2006/relationships/slideLayout" Target="../slideLayouts/slideLayout5.xml"/><Relationship Id="rId4" Type="http://schemas.openxmlformats.org/officeDocument/2006/relationships/image" Target="../media/image189.png"/></Relationships>
</file>

<file path=ppt/slides/_rels/slide98.xml.rels><?xml version="1.0" encoding="UTF-8" standalone="yes"?>
<Relationships xmlns="http://schemas.openxmlformats.org/package/2006/relationships"><Relationship Id="rId2" Type="http://schemas.openxmlformats.org/officeDocument/2006/relationships/image" Target="../media/image190.png"/><Relationship Id="rId1" Type="http://schemas.openxmlformats.org/officeDocument/2006/relationships/slideLayout" Target="../slideLayouts/slideLayout5.xml"/></Relationships>
</file>

<file path=ppt/slides/_rels/slide99.xml.rels><?xml version="1.0" encoding="UTF-8" standalone="yes"?>
<Relationships xmlns="http://schemas.openxmlformats.org/package/2006/relationships"><Relationship Id="rId3" Type="http://schemas.openxmlformats.org/officeDocument/2006/relationships/image" Target="../media/image192.png"/><Relationship Id="rId2" Type="http://schemas.openxmlformats.org/officeDocument/2006/relationships/image" Target="../media/image191.png"/><Relationship Id="rId1" Type="http://schemas.openxmlformats.org/officeDocument/2006/relationships/slideLayout" Target="../slideLayouts/slideLayout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DD7A61F-DB54-5A88-445F-0792B00C830E}"/>
              </a:ext>
            </a:extLst>
          </p:cNvPr>
          <p:cNvSpPr>
            <a:spLocks noGrp="1"/>
          </p:cNvSpPr>
          <p:nvPr>
            <p:ph idx="1"/>
          </p:nvPr>
        </p:nvSpPr>
        <p:spPr>
          <a:xfrm>
            <a:off x="4572000" y="945859"/>
            <a:ext cx="4572000" cy="2215991"/>
          </a:xfrm>
        </p:spPr>
        <p:txBody>
          <a:bodyPr/>
          <a:lstStyle/>
          <a:p>
            <a:r>
              <a:rPr lang="en-CA" sz="3600" dirty="0"/>
              <a:t>Professor Francesco </a:t>
            </a:r>
            <a:r>
              <a:rPr lang="en-CA" sz="3600" dirty="0" err="1"/>
              <a:t>Stellacci</a:t>
            </a:r>
            <a:endParaRPr lang="en-CA" sz="3600" dirty="0"/>
          </a:p>
          <a:p>
            <a:r>
              <a:rPr lang="en-CA" sz="3600" dirty="0"/>
              <a:t>EPFL since 2010</a:t>
            </a:r>
          </a:p>
          <a:p>
            <a:r>
              <a:rPr lang="en-CA" sz="3600" dirty="0"/>
              <a:t>MIT 2002-2010</a:t>
            </a:r>
          </a:p>
        </p:txBody>
      </p:sp>
      <p:pic>
        <p:nvPicPr>
          <p:cNvPr id="227330" name="Picture 2">
            <a:extLst>
              <a:ext uri="{FF2B5EF4-FFF2-40B4-BE49-F238E27FC236}">
                <a16:creationId xmlns:a16="http://schemas.microsoft.com/office/drawing/2014/main" id="{5098B0B9-0A4D-37B0-9809-D1781C6E587E}"/>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195" y="565939"/>
            <a:ext cx="4558805" cy="60991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175949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a:extLst>
              <a:ext uri="{FF2B5EF4-FFF2-40B4-BE49-F238E27FC236}">
                <a16:creationId xmlns:a16="http://schemas.microsoft.com/office/drawing/2014/main" id="{501DDCF6-EA00-2477-66BF-EF7956B759C1}"/>
              </a:ext>
            </a:extLst>
          </p:cNvPr>
          <p:cNvSpPr>
            <a:spLocks noGrp="1" noChangeArrowheads="1"/>
          </p:cNvSpPr>
          <p:nvPr>
            <p:ph type="title"/>
          </p:nvPr>
        </p:nvSpPr>
        <p:spPr bwMode="auto">
          <a:xfrm>
            <a:off x="836613" y="407988"/>
            <a:ext cx="7169150" cy="7747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3600" b="1"/>
              <a:t>Scanning Probe Microscopy</a:t>
            </a:r>
          </a:p>
        </p:txBody>
      </p:sp>
      <p:pic>
        <p:nvPicPr>
          <p:cNvPr id="19459" name="Picture 4" descr="spm2">
            <a:extLst>
              <a:ext uri="{FF2B5EF4-FFF2-40B4-BE49-F238E27FC236}">
                <a16:creationId xmlns:a16="http://schemas.microsoft.com/office/drawing/2014/main" id="{0B69AFEF-51DF-BF13-E9C8-BA41740B72EC}"/>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l="6783" r="5969"/>
          <a:stretch>
            <a:fillRect/>
          </a:stretch>
        </p:blipFill>
        <p:spPr bwMode="auto">
          <a:xfrm>
            <a:off x="0" y="1839913"/>
            <a:ext cx="6067425" cy="35274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460" name="Text Box 6">
            <a:extLst>
              <a:ext uri="{FF2B5EF4-FFF2-40B4-BE49-F238E27FC236}">
                <a16:creationId xmlns:a16="http://schemas.microsoft.com/office/drawing/2014/main" id="{32E6DAD3-4115-9D4B-FD21-D73AF02255DD}"/>
              </a:ext>
            </a:extLst>
          </p:cNvPr>
          <p:cNvSpPr txBox="1">
            <a:spLocks noChangeArrowheads="1"/>
          </p:cNvSpPr>
          <p:nvPr/>
        </p:nvSpPr>
        <p:spPr bwMode="auto">
          <a:xfrm>
            <a:off x="6016625" y="1484313"/>
            <a:ext cx="3127375"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t>Principle of a scanning probe microscope.</a:t>
            </a:r>
          </a:p>
          <a:p>
            <a:pPr eaLnBrk="1" hangingPunct="1"/>
            <a:endParaRPr lang="en-US" altLang="en-US" sz="1200" b="1"/>
          </a:p>
          <a:p>
            <a:pPr eaLnBrk="1" hangingPunct="1"/>
            <a:r>
              <a:rPr lang="en-US" altLang="en-US" sz="2000" b="1"/>
              <a:t>Surface is scanned line by line with a probe using a fine positioning system (scanner).</a:t>
            </a:r>
          </a:p>
          <a:p>
            <a:pPr eaLnBrk="1" hangingPunct="1"/>
            <a:endParaRPr lang="en-US" altLang="en-US" sz="1200" b="1"/>
          </a:p>
          <a:p>
            <a:pPr eaLnBrk="1" hangingPunct="1"/>
            <a:r>
              <a:rPr lang="en-US" altLang="en-US" sz="2000" b="1"/>
              <a:t>With a coarse positioning device, the distance between the sample and the probe is reduced until the interaction regime is reached. </a:t>
            </a:r>
            <a:endParaRPr lang="en-US" altLang="en-US" sz="2000"/>
          </a:p>
        </p:txBody>
      </p:sp>
      <p:sp>
        <p:nvSpPr>
          <p:cNvPr id="19461" name="Text Box 7">
            <a:extLst>
              <a:ext uri="{FF2B5EF4-FFF2-40B4-BE49-F238E27FC236}">
                <a16:creationId xmlns:a16="http://schemas.microsoft.com/office/drawing/2014/main" id="{EE6D3E98-53D5-5110-011C-38B5775A2D9A}"/>
              </a:ext>
            </a:extLst>
          </p:cNvPr>
          <p:cNvSpPr txBox="1">
            <a:spLocks noChangeArrowheads="1"/>
          </p:cNvSpPr>
          <p:nvPr/>
        </p:nvSpPr>
        <p:spPr bwMode="auto">
          <a:xfrm>
            <a:off x="85725" y="5599113"/>
            <a:ext cx="47688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t>Vibration isolation shields the microscope from external vibrations.</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Rounded Rectangle 20">
            <a:extLst>
              <a:ext uri="{FF2B5EF4-FFF2-40B4-BE49-F238E27FC236}">
                <a16:creationId xmlns:a16="http://schemas.microsoft.com/office/drawing/2014/main" id="{877285B5-BBDA-D153-7232-08F8DE4237EC}"/>
              </a:ext>
            </a:extLst>
          </p:cNvPr>
          <p:cNvSpPr/>
          <p:nvPr/>
        </p:nvSpPr>
        <p:spPr>
          <a:xfrm>
            <a:off x="419100" y="3733800"/>
            <a:ext cx="2209800" cy="2819400"/>
          </a:xfrm>
          <a:prstGeom prst="roundRect">
            <a:avLst/>
          </a:prstGeom>
          <a:solidFill>
            <a:schemeClr val="bg1">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0531" name="Title 1">
            <a:extLst>
              <a:ext uri="{FF2B5EF4-FFF2-40B4-BE49-F238E27FC236}">
                <a16:creationId xmlns:a16="http://schemas.microsoft.com/office/drawing/2014/main" id="{0BE98F89-0712-9907-49E0-BEBD74E9DFBB}"/>
              </a:ext>
            </a:extLst>
          </p:cNvPr>
          <p:cNvSpPr>
            <a:spLocks noGrp="1"/>
          </p:cNvSpPr>
          <p:nvPr>
            <p:ph type="title" idx="4294967295"/>
          </p:nvPr>
        </p:nvSpPr>
        <p:spPr bwMode="auto">
          <a:xfrm>
            <a:off x="390525" y="712788"/>
            <a:ext cx="8229600" cy="7366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ltLang="en-US" sz="3600" b="1"/>
              <a:t>Substrate-SAMN interactions</a:t>
            </a:r>
          </a:p>
        </p:txBody>
      </p:sp>
      <p:sp>
        <p:nvSpPr>
          <p:cNvPr id="150532" name="Rectangle 2">
            <a:extLst>
              <a:ext uri="{FF2B5EF4-FFF2-40B4-BE49-F238E27FC236}">
                <a16:creationId xmlns:a16="http://schemas.microsoft.com/office/drawing/2014/main" id="{74AA0E97-96E7-5281-20CC-B92B75C3FF54}"/>
              </a:ext>
            </a:extLst>
          </p:cNvPr>
          <p:cNvSpPr>
            <a:spLocks noChangeArrowheads="1"/>
          </p:cNvSpPr>
          <p:nvPr/>
        </p:nvSpPr>
        <p:spPr bwMode="auto">
          <a:xfrm>
            <a:off x="7620000" y="2600325"/>
            <a:ext cx="1371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a:latin typeface="Rockwell" panose="02060603020205020403" pitchFamily="18" charset="0"/>
              </a:rPr>
              <a:t>SAMN</a:t>
            </a:r>
            <a:r>
              <a:rPr lang="en-US" altLang="en-US" sz="1400">
                <a:latin typeface="Rockwell" panose="02060603020205020403" pitchFamily="18" charset="0"/>
              </a:rPr>
              <a:t> </a:t>
            </a:r>
          </a:p>
          <a:p>
            <a:pPr algn="ctr" eaLnBrk="1" hangingPunct="1"/>
            <a:r>
              <a:rPr lang="en-US" altLang="en-US" sz="1400">
                <a:latin typeface="Rockwell" panose="02060603020205020403" pitchFamily="18" charset="0"/>
              </a:rPr>
              <a:t>V</a:t>
            </a:r>
            <a:r>
              <a:rPr lang="en-US" altLang="en-US" sz="1400" baseline="-25000">
                <a:latin typeface="Rockwell" panose="02060603020205020403" pitchFamily="18" charset="0"/>
              </a:rPr>
              <a:t>s</a:t>
            </a:r>
            <a:r>
              <a:rPr lang="en-US" altLang="en-US" sz="1400">
                <a:latin typeface="Rockwell" panose="02060603020205020403" pitchFamily="18" charset="0"/>
              </a:rPr>
              <a:t> = -1600 mV</a:t>
            </a:r>
          </a:p>
          <a:p>
            <a:pPr algn="ctr" eaLnBrk="1" hangingPunct="1"/>
            <a:r>
              <a:rPr lang="en-US" altLang="en-US" sz="1400">
                <a:latin typeface="Rockwell" panose="02060603020205020403" pitchFamily="18" charset="0"/>
              </a:rPr>
              <a:t>I</a:t>
            </a:r>
            <a:r>
              <a:rPr lang="en-US" altLang="en-US" sz="1400" baseline="-25000">
                <a:latin typeface="Rockwell" panose="02060603020205020403" pitchFamily="18" charset="0"/>
              </a:rPr>
              <a:t>t</a:t>
            </a:r>
            <a:r>
              <a:rPr lang="en-US" altLang="en-US" sz="1400">
                <a:latin typeface="Rockwell" panose="02060603020205020403" pitchFamily="18" charset="0"/>
              </a:rPr>
              <a:t> = 200 pA</a:t>
            </a:r>
          </a:p>
        </p:txBody>
      </p:sp>
      <p:pic>
        <p:nvPicPr>
          <p:cNvPr id="150533" name="Picture 2">
            <a:extLst>
              <a:ext uri="{FF2B5EF4-FFF2-40B4-BE49-F238E27FC236}">
                <a16:creationId xmlns:a16="http://schemas.microsoft.com/office/drawing/2014/main" id="{887943F8-0645-14F7-05D0-8089F6CF391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971800" y="1752600"/>
            <a:ext cx="4191000" cy="4191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9" name="Right Brace 8">
            <a:extLst>
              <a:ext uri="{FF2B5EF4-FFF2-40B4-BE49-F238E27FC236}">
                <a16:creationId xmlns:a16="http://schemas.microsoft.com/office/drawing/2014/main" id="{8AE5FBFD-E848-A8CE-C7A3-6D7BA5BBCA97}"/>
              </a:ext>
            </a:extLst>
          </p:cNvPr>
          <p:cNvSpPr/>
          <p:nvPr/>
        </p:nvSpPr>
        <p:spPr>
          <a:xfrm>
            <a:off x="7239000" y="1752600"/>
            <a:ext cx="381000" cy="228600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50535" name="Rectangle 9">
            <a:extLst>
              <a:ext uri="{FF2B5EF4-FFF2-40B4-BE49-F238E27FC236}">
                <a16:creationId xmlns:a16="http://schemas.microsoft.com/office/drawing/2014/main" id="{94339187-D955-34CC-E6DC-3831DB014607}"/>
              </a:ext>
            </a:extLst>
          </p:cNvPr>
          <p:cNvSpPr>
            <a:spLocks noChangeArrowheads="1"/>
          </p:cNvSpPr>
          <p:nvPr/>
        </p:nvSpPr>
        <p:spPr bwMode="auto">
          <a:xfrm>
            <a:off x="7620000" y="4800600"/>
            <a:ext cx="1371600" cy="730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b="1">
                <a:latin typeface="Rockwell" panose="02060603020205020403" pitchFamily="18" charset="0"/>
              </a:rPr>
              <a:t>HOPG</a:t>
            </a:r>
          </a:p>
          <a:p>
            <a:pPr algn="ctr" eaLnBrk="1" hangingPunct="1"/>
            <a:r>
              <a:rPr lang="en-US" altLang="en-US" sz="1400">
                <a:latin typeface="Rockwell" panose="02060603020205020403" pitchFamily="18" charset="0"/>
              </a:rPr>
              <a:t>V</a:t>
            </a:r>
            <a:r>
              <a:rPr lang="en-US" altLang="en-US" sz="1400" baseline="-25000">
                <a:latin typeface="Rockwell" panose="02060603020205020403" pitchFamily="18" charset="0"/>
              </a:rPr>
              <a:t>s</a:t>
            </a:r>
            <a:r>
              <a:rPr lang="en-US" altLang="en-US" sz="1400">
                <a:latin typeface="Rockwell" panose="02060603020205020403" pitchFamily="18" charset="0"/>
              </a:rPr>
              <a:t> = -200 mV</a:t>
            </a:r>
          </a:p>
          <a:p>
            <a:pPr algn="ctr" eaLnBrk="1" hangingPunct="1"/>
            <a:r>
              <a:rPr lang="en-US" altLang="en-US" sz="1400">
                <a:latin typeface="Rockwell" panose="02060603020205020403" pitchFamily="18" charset="0"/>
              </a:rPr>
              <a:t>I</a:t>
            </a:r>
            <a:r>
              <a:rPr lang="en-US" altLang="en-US" sz="1400" baseline="-25000">
                <a:latin typeface="Rockwell" panose="02060603020205020403" pitchFamily="18" charset="0"/>
              </a:rPr>
              <a:t>t</a:t>
            </a:r>
            <a:r>
              <a:rPr lang="en-US" altLang="en-US" sz="1400">
                <a:latin typeface="Rockwell" panose="02060603020205020403" pitchFamily="18" charset="0"/>
              </a:rPr>
              <a:t> = 200 pA</a:t>
            </a:r>
          </a:p>
        </p:txBody>
      </p:sp>
      <p:sp>
        <p:nvSpPr>
          <p:cNvPr id="11" name="Right Brace 10">
            <a:extLst>
              <a:ext uri="{FF2B5EF4-FFF2-40B4-BE49-F238E27FC236}">
                <a16:creationId xmlns:a16="http://schemas.microsoft.com/office/drawing/2014/main" id="{626C2A75-42DF-A9A7-1FBD-C4874E589EDC}"/>
              </a:ext>
            </a:extLst>
          </p:cNvPr>
          <p:cNvSpPr/>
          <p:nvPr/>
        </p:nvSpPr>
        <p:spPr>
          <a:xfrm>
            <a:off x="7239000" y="4114800"/>
            <a:ext cx="381000" cy="182880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anchor="ctr"/>
          <a:lstStyle/>
          <a:p>
            <a:pPr algn="ctr" fontAlgn="auto">
              <a:spcBef>
                <a:spcPts val="0"/>
              </a:spcBef>
              <a:spcAft>
                <a:spcPts val="0"/>
              </a:spcAft>
              <a:defRPr/>
            </a:pPr>
            <a:endParaRPr lang="en-US"/>
          </a:p>
        </p:txBody>
      </p:sp>
      <p:sp>
        <p:nvSpPr>
          <p:cNvPr id="150537" name="Rectangle 11">
            <a:extLst>
              <a:ext uri="{FF2B5EF4-FFF2-40B4-BE49-F238E27FC236}">
                <a16:creationId xmlns:a16="http://schemas.microsoft.com/office/drawing/2014/main" id="{F78E19E6-014C-281B-9FC0-4D449FC5956B}"/>
              </a:ext>
            </a:extLst>
          </p:cNvPr>
          <p:cNvSpPr>
            <a:spLocks noChangeArrowheads="1"/>
          </p:cNvSpPr>
          <p:nvPr/>
        </p:nvSpPr>
        <p:spPr bwMode="auto">
          <a:xfrm>
            <a:off x="2895600" y="6019800"/>
            <a:ext cx="42179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latin typeface="Rockwell" panose="02060603020205020403" pitchFamily="18" charset="0"/>
              </a:rPr>
              <a:t>TMA/C</a:t>
            </a:r>
            <a:r>
              <a:rPr lang="en-US" altLang="en-US" sz="2000" b="1" baseline="-25000">
                <a:latin typeface="Rockwell" panose="02060603020205020403" pitchFamily="18" charset="0"/>
              </a:rPr>
              <a:t>17</a:t>
            </a:r>
            <a:r>
              <a:rPr lang="en-US" altLang="en-US" sz="2000" b="1">
                <a:latin typeface="Rockwell" panose="02060603020205020403" pitchFamily="18" charset="0"/>
              </a:rPr>
              <a:t>H</a:t>
            </a:r>
            <a:r>
              <a:rPr lang="en-US" altLang="en-US" sz="2000" b="1" baseline="-25000">
                <a:latin typeface="Rockwell" panose="02060603020205020403" pitchFamily="18" charset="0"/>
              </a:rPr>
              <a:t>35</a:t>
            </a:r>
            <a:r>
              <a:rPr lang="en-US" altLang="en-US" sz="2000" b="1">
                <a:latin typeface="Rockwell" panose="02060603020205020403" pitchFamily="18" charset="0"/>
              </a:rPr>
              <a:t>OH (heptanoic acid)</a:t>
            </a:r>
          </a:p>
        </p:txBody>
      </p:sp>
      <p:cxnSp>
        <p:nvCxnSpPr>
          <p:cNvPr id="16" name="Straight Arrow Connector 15">
            <a:extLst>
              <a:ext uri="{FF2B5EF4-FFF2-40B4-BE49-F238E27FC236}">
                <a16:creationId xmlns:a16="http://schemas.microsoft.com/office/drawing/2014/main" id="{43ADFE28-D591-6BF8-596E-74D996C71A1C}"/>
              </a:ext>
            </a:extLst>
          </p:cNvPr>
          <p:cNvCxnSpPr/>
          <p:nvPr/>
        </p:nvCxnSpPr>
        <p:spPr>
          <a:xfrm rot="16200000" flipV="1">
            <a:off x="5638800" y="5257800"/>
            <a:ext cx="838200" cy="228600"/>
          </a:xfrm>
          <a:prstGeom prst="straightConnector1">
            <a:avLst/>
          </a:prstGeom>
          <a:ln w="25400">
            <a:solidFill>
              <a:schemeClr val="bg1"/>
            </a:solidFill>
            <a:tailEnd type="arrow"/>
          </a:ln>
        </p:spPr>
        <p:style>
          <a:lnRef idx="1">
            <a:schemeClr val="accent1"/>
          </a:lnRef>
          <a:fillRef idx="0">
            <a:schemeClr val="accent1"/>
          </a:fillRef>
          <a:effectRef idx="0">
            <a:schemeClr val="accent1"/>
          </a:effectRef>
          <a:fontRef idx="minor">
            <a:schemeClr val="tx1"/>
          </a:fontRef>
        </p:style>
      </p:cxnSp>
      <p:sp>
        <p:nvSpPr>
          <p:cNvPr id="150539" name="Rectangle 16">
            <a:extLst>
              <a:ext uri="{FF2B5EF4-FFF2-40B4-BE49-F238E27FC236}">
                <a16:creationId xmlns:a16="http://schemas.microsoft.com/office/drawing/2014/main" id="{58AA57E7-DEF5-A1F7-37F8-ABC9BDD9B565}"/>
              </a:ext>
            </a:extLst>
          </p:cNvPr>
          <p:cNvSpPr>
            <a:spLocks noChangeArrowheads="1"/>
          </p:cNvSpPr>
          <p:nvPr/>
        </p:nvSpPr>
        <p:spPr bwMode="auto">
          <a:xfrm>
            <a:off x="6019800" y="4800600"/>
            <a:ext cx="989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bg1"/>
                </a:solidFill>
                <a:latin typeface="Rockwell" panose="02060603020205020403" pitchFamily="18" charset="0"/>
              </a:rPr>
              <a:t>[01-20] </a:t>
            </a:r>
          </a:p>
        </p:txBody>
      </p:sp>
      <p:sp>
        <p:nvSpPr>
          <p:cNvPr id="150540" name="Rectangle 17">
            <a:extLst>
              <a:ext uri="{FF2B5EF4-FFF2-40B4-BE49-F238E27FC236}">
                <a16:creationId xmlns:a16="http://schemas.microsoft.com/office/drawing/2014/main" id="{61ED5CEB-0344-E057-9F22-DC370AC853CD}"/>
              </a:ext>
            </a:extLst>
          </p:cNvPr>
          <p:cNvSpPr>
            <a:spLocks noChangeArrowheads="1"/>
          </p:cNvSpPr>
          <p:nvPr/>
        </p:nvSpPr>
        <p:spPr bwMode="auto">
          <a:xfrm>
            <a:off x="0" y="1647825"/>
            <a:ext cx="2790825" cy="1631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a:latin typeface="Rockwell" panose="02060603020205020403" pitchFamily="18" charset="0"/>
              </a:rPr>
              <a:t> </a:t>
            </a:r>
            <a:r>
              <a:rPr lang="en-US" altLang="en-US" sz="2000" b="1">
                <a:latin typeface="Rockwell" panose="02060603020205020403" pitchFamily="18" charset="0"/>
              </a:rPr>
              <a:t>Imaging the HOPG substrate and the SAMN in the same frame shows their relative alignment</a:t>
            </a:r>
            <a:endParaRPr lang="en-US" altLang="en-US" b="1">
              <a:latin typeface="Rockwell" panose="02060603020205020403" pitchFamily="18" charset="0"/>
            </a:endParaRPr>
          </a:p>
        </p:txBody>
      </p:sp>
      <p:pic>
        <p:nvPicPr>
          <p:cNvPr id="150541" name="Picture 3">
            <a:extLst>
              <a:ext uri="{FF2B5EF4-FFF2-40B4-BE49-F238E27FC236}">
                <a16:creationId xmlns:a16="http://schemas.microsoft.com/office/drawing/2014/main" id="{DA2CC25E-FC6A-2997-15B6-9EDCC3B4CD0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0550" y="3886200"/>
            <a:ext cx="1866900" cy="1560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0542" name="Rectangle 19">
            <a:extLst>
              <a:ext uri="{FF2B5EF4-FFF2-40B4-BE49-F238E27FC236}">
                <a16:creationId xmlns:a16="http://schemas.microsoft.com/office/drawing/2014/main" id="{FB97D1FF-45FE-A2D3-4091-BD3A868A6F9E}"/>
              </a:ext>
            </a:extLst>
          </p:cNvPr>
          <p:cNvSpPr>
            <a:spLocks noChangeArrowheads="1"/>
          </p:cNvSpPr>
          <p:nvPr/>
        </p:nvSpPr>
        <p:spPr bwMode="auto">
          <a:xfrm>
            <a:off x="419100" y="5486400"/>
            <a:ext cx="2209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200">
                <a:latin typeface="Rockwell" panose="02060603020205020403" pitchFamily="18" charset="0"/>
              </a:rPr>
              <a:t>Molecular mechanics simulations find an energy minimum for alcohol alignment along [01-20].</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578" name="ZoneTexte 1"/>
          <p:cNvSpPr txBox="1">
            <a:spLocks noChangeArrowheads="1"/>
          </p:cNvSpPr>
          <p:nvPr/>
        </p:nvSpPr>
        <p:spPr bwMode="auto">
          <a:xfrm>
            <a:off x="1576388" y="538163"/>
            <a:ext cx="5516562" cy="10779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i="1">
                <a:latin typeface="Times New Roman" panose="02020603050405020304" pitchFamily="18" charset="0"/>
                <a:cs typeface="Times New Roman" panose="02020603050405020304" pitchFamily="18" charset="0"/>
              </a:rPr>
              <a:t>Other bonding interactions:</a:t>
            </a:r>
          </a:p>
          <a:p>
            <a:pPr algn="ctr" eaLnBrk="1" hangingPunct="1"/>
            <a:r>
              <a:rPr lang="en-US" altLang="en-US" sz="2800" b="1" i="1">
                <a:latin typeface="Times New Roman" panose="02020603050405020304" pitchFamily="18" charset="0"/>
                <a:cs typeface="Times New Roman" panose="02020603050405020304" pitchFamily="18" charset="0"/>
              </a:rPr>
              <a:t>halogen–halogen</a:t>
            </a:r>
            <a:endParaRPr lang="fr-CA" altLang="en-US" sz="2800" b="1" i="1">
              <a:latin typeface="Times New Roman" panose="02020603050405020304" pitchFamily="18" charset="0"/>
              <a:cs typeface="Times New Roman" panose="02020603050405020304" pitchFamily="18" charset="0"/>
            </a:endParaRPr>
          </a:p>
        </p:txBody>
      </p:sp>
      <p:pic>
        <p:nvPicPr>
          <p:cNvPr id="152579"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44788"/>
            <a:ext cx="468312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52580" name="ZoneTexte 3"/>
          <p:cNvSpPr txBox="1">
            <a:spLocks noChangeArrowheads="1"/>
          </p:cNvSpPr>
          <p:nvPr/>
        </p:nvSpPr>
        <p:spPr bwMode="auto">
          <a:xfrm>
            <a:off x="4683125" y="5772150"/>
            <a:ext cx="4460875" cy="10779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cs typeface="Arial" panose="020B0604020202020204" pitchFamily="34" charset="0"/>
              </a:rPr>
              <a:t>Gutzler et al., </a:t>
            </a:r>
            <a:r>
              <a:rPr lang="en-US" altLang="en-US" sz="1600" b="1" i="1">
                <a:cs typeface="Arial" panose="020B0604020202020204" pitchFamily="34" charset="0"/>
              </a:rPr>
              <a:t>Chem. Comm.</a:t>
            </a:r>
            <a:r>
              <a:rPr lang="en-US" altLang="en-US" sz="1600" b="1">
                <a:cs typeface="Arial" panose="020B0604020202020204" pitchFamily="34" charset="0"/>
              </a:rPr>
              <a:t> </a:t>
            </a:r>
            <a:r>
              <a:rPr lang="en-US" altLang="en-US" sz="1600" b="1" u="sng">
                <a:cs typeface="Arial" panose="020B0604020202020204" pitchFamily="34" charset="0"/>
              </a:rPr>
              <a:t>47</a:t>
            </a:r>
            <a:r>
              <a:rPr lang="en-US" altLang="en-US" sz="1600" b="1">
                <a:cs typeface="Arial" panose="020B0604020202020204" pitchFamily="34" charset="0"/>
              </a:rPr>
              <a:t>, 9453 (2011)</a:t>
            </a:r>
          </a:p>
          <a:p>
            <a:pPr eaLnBrk="1" hangingPunct="1"/>
            <a:r>
              <a:rPr lang="en-US" altLang="en-US" sz="1600" b="1">
                <a:cs typeface="Arial" panose="020B0604020202020204" pitchFamily="34" charset="0"/>
              </a:rPr>
              <a:t>Gutzler et al., </a:t>
            </a:r>
            <a:r>
              <a:rPr lang="en-CA" altLang="en-US" sz="1600" b="1" i="1">
                <a:cs typeface="Arial" panose="020B0604020202020204" pitchFamily="34" charset="0"/>
              </a:rPr>
              <a:t>Nanoscale </a:t>
            </a:r>
            <a:r>
              <a:rPr lang="en-CA" altLang="en-US" sz="1600" b="1" u="sng">
                <a:cs typeface="Arial" panose="020B0604020202020204" pitchFamily="34" charset="0"/>
              </a:rPr>
              <a:t>4</a:t>
            </a:r>
            <a:r>
              <a:rPr lang="en-CA" altLang="en-US" sz="1600" b="1" i="1">
                <a:cs typeface="Arial" panose="020B0604020202020204" pitchFamily="34" charset="0"/>
              </a:rPr>
              <a:t>, </a:t>
            </a:r>
            <a:r>
              <a:rPr lang="en-CA" altLang="en-US" sz="1600" b="1">
                <a:cs typeface="Arial" panose="020B0604020202020204" pitchFamily="34" charset="0"/>
              </a:rPr>
              <a:t>5965 (2012)</a:t>
            </a:r>
          </a:p>
          <a:p>
            <a:pPr eaLnBrk="1" hangingPunct="1"/>
            <a:r>
              <a:rPr lang="en-CA" altLang="en-US" sz="1600" b="1">
                <a:cs typeface="Arial" panose="020B0604020202020204" pitchFamily="34" charset="0"/>
              </a:rPr>
              <a:t>Gatti et al., </a:t>
            </a:r>
            <a:r>
              <a:rPr lang="en-CA" altLang="en-US" sz="1600" b="1" i="1">
                <a:cs typeface="Arial" panose="020B0604020202020204" pitchFamily="34" charset="0"/>
              </a:rPr>
              <a:t>J. Phys. Chem. C</a:t>
            </a:r>
            <a:r>
              <a:rPr lang="en-CA" altLang="en-US" sz="1600" b="1">
                <a:cs typeface="Arial" panose="020B0604020202020204" pitchFamily="34" charset="0"/>
              </a:rPr>
              <a:t> </a:t>
            </a:r>
            <a:r>
              <a:rPr lang="en-CA" altLang="en-US" sz="1600" b="1" u="sng">
                <a:cs typeface="Arial" panose="020B0604020202020204" pitchFamily="34" charset="0"/>
              </a:rPr>
              <a:t>118</a:t>
            </a:r>
            <a:r>
              <a:rPr lang="en-CA" altLang="en-US" sz="1600" b="1">
                <a:cs typeface="Arial" panose="020B0604020202020204" pitchFamily="34" charset="0"/>
              </a:rPr>
              <a:t>, 25505 (2014)</a:t>
            </a:r>
            <a:endParaRPr lang="fr-CA" altLang="en-US" sz="1600" b="1">
              <a:cs typeface="Arial" panose="020B0604020202020204" pitchFamily="34" charset="0"/>
            </a:endParaRPr>
          </a:p>
        </p:txBody>
      </p:sp>
      <p:sp>
        <p:nvSpPr>
          <p:cNvPr id="5" name="ZoneTexte 4">
            <a:extLst>
              <a:ext uri="{FF2B5EF4-FFF2-40B4-BE49-F238E27FC236}">
                <a16:creationId xmlns:a16="http://schemas.microsoft.com/office/drawing/2014/main" id="{D8C9FB59-8614-409F-91D2-E4077DEF0C70}"/>
              </a:ext>
            </a:extLst>
          </p:cNvPr>
          <p:cNvSpPr txBox="1"/>
          <p:nvPr/>
        </p:nvSpPr>
        <p:spPr>
          <a:xfrm>
            <a:off x="4730750" y="1912938"/>
            <a:ext cx="4413250" cy="3478212"/>
          </a:xfrm>
          <a:prstGeom prst="rect">
            <a:avLst/>
          </a:prstGeom>
          <a:noFill/>
        </p:spPr>
        <p:txBody>
          <a:bodyPr>
            <a:spAutoFit/>
          </a:bodyPr>
          <a:lstStyle/>
          <a:p>
            <a:pPr eaLnBrk="1" hangingPunct="1">
              <a:defRPr/>
            </a:pPr>
            <a:r>
              <a:rPr lang="en-US" sz="2000" b="1" dirty="0">
                <a:solidFill>
                  <a:schemeClr val="accent2">
                    <a:lumMod val="75000"/>
                  </a:schemeClr>
                </a:solidFill>
                <a:latin typeface="Arial" charset="0"/>
                <a:cs typeface="Arial" charset="0"/>
              </a:rPr>
              <a:t>Halogen–H interactions =&gt; new binding motifs</a:t>
            </a:r>
          </a:p>
          <a:p>
            <a:pPr eaLnBrk="1" hangingPunct="1">
              <a:defRPr/>
            </a:pPr>
            <a:r>
              <a:rPr lang="en-US" sz="2000" b="1" dirty="0">
                <a:solidFill>
                  <a:schemeClr val="accent2">
                    <a:lumMod val="75000"/>
                  </a:schemeClr>
                </a:solidFill>
                <a:latin typeface="Arial" charset="0"/>
                <a:cs typeface="Arial" charset="0"/>
              </a:rPr>
              <a:t>(a) TBTTA. (b) TBTTA monolayer at 1,2,4-trichlorobenzene/HOPG interface. Blue rectangle: unit cell of moiré pattern. </a:t>
            </a:r>
            <a:r>
              <a:rPr lang="en-US" sz="2000" b="1" i="1" dirty="0">
                <a:solidFill>
                  <a:schemeClr val="accent2">
                    <a:lumMod val="75000"/>
                  </a:schemeClr>
                </a:solidFill>
                <a:latin typeface="Arial" charset="0"/>
                <a:cs typeface="Arial" charset="0"/>
              </a:rPr>
              <a:t>(c) </a:t>
            </a:r>
            <a:r>
              <a:rPr lang="en-US" sz="2000" b="1" dirty="0">
                <a:solidFill>
                  <a:schemeClr val="accent2">
                    <a:lumMod val="75000"/>
                  </a:schemeClr>
                </a:solidFill>
                <a:latin typeface="Arial" charset="0"/>
                <a:cs typeface="Arial" charset="0"/>
              </a:rPr>
              <a:t>TBTTA monolayer with molecular model. Blue Rectangle: unit cell with one molecule (single-molecule defect in blue) </a:t>
            </a:r>
            <a:r>
              <a:rPr lang="en-US" sz="2000" b="1" i="1" dirty="0">
                <a:solidFill>
                  <a:schemeClr val="accent2">
                    <a:lumMod val="75000"/>
                  </a:schemeClr>
                </a:solidFill>
                <a:latin typeface="Arial" charset="0"/>
                <a:cs typeface="Arial" charset="0"/>
              </a:rPr>
              <a:t>(d) </a:t>
            </a:r>
            <a:r>
              <a:rPr lang="en-US" sz="2000" b="1" i="1" dirty="0" err="1">
                <a:solidFill>
                  <a:schemeClr val="accent2">
                    <a:lumMod val="75000"/>
                  </a:schemeClr>
                </a:solidFill>
                <a:latin typeface="Arial" charset="0"/>
                <a:cs typeface="Arial" charset="0"/>
              </a:rPr>
              <a:t>Enantiomeric</a:t>
            </a:r>
            <a:r>
              <a:rPr lang="en-US" sz="2000" b="1" i="1" dirty="0">
                <a:solidFill>
                  <a:schemeClr val="accent2">
                    <a:lumMod val="75000"/>
                  </a:schemeClr>
                </a:solidFill>
                <a:latin typeface="Arial" charset="0"/>
                <a:cs typeface="Arial" charset="0"/>
              </a:rPr>
              <a:t> </a:t>
            </a:r>
            <a:r>
              <a:rPr lang="en-US" sz="2000" b="1" dirty="0">
                <a:solidFill>
                  <a:schemeClr val="accent2">
                    <a:lumMod val="75000"/>
                  </a:schemeClr>
                </a:solidFill>
                <a:latin typeface="Arial" charset="0"/>
                <a:cs typeface="Arial" charset="0"/>
              </a:rPr>
              <a:t>counterpart to (c). </a:t>
            </a:r>
            <a:endParaRPr lang="fr-CA" sz="2000" b="1" dirty="0">
              <a:solidFill>
                <a:schemeClr val="accent2">
                  <a:lumMod val="75000"/>
                </a:schemeClr>
              </a:solidFill>
              <a:latin typeface="Arial" charset="0"/>
              <a:cs typeface="Arial" charset="0"/>
            </a:endParaRPr>
          </a:p>
        </p:txBody>
      </p:sp>
      <p:sp>
        <p:nvSpPr>
          <p:cNvPr id="152582" name="ZoneTexte 6"/>
          <p:cNvSpPr txBox="1">
            <a:spLocks noChangeArrowheads="1"/>
          </p:cNvSpPr>
          <p:nvPr/>
        </p:nvSpPr>
        <p:spPr bwMode="auto">
          <a:xfrm>
            <a:off x="361950" y="4057650"/>
            <a:ext cx="2514600"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i="1">
                <a:solidFill>
                  <a:schemeClr val="bg1"/>
                </a:solidFill>
                <a:cs typeface="Arial" panose="020B0604020202020204" pitchFamily="34" charset="0"/>
              </a:rPr>
              <a:t>I</a:t>
            </a:r>
            <a:r>
              <a:rPr lang="en-US" altLang="en-US" sz="1600" b="1" i="1" baseline="-25000">
                <a:solidFill>
                  <a:schemeClr val="bg1"/>
                </a:solidFill>
                <a:cs typeface="Arial" panose="020B0604020202020204" pitchFamily="34" charset="0"/>
              </a:rPr>
              <a:t>t</a:t>
            </a:r>
            <a:r>
              <a:rPr lang="en-US" altLang="en-US" sz="1600" b="1" i="1">
                <a:solidFill>
                  <a:schemeClr val="bg1"/>
                </a:solidFill>
                <a:cs typeface="Arial" panose="020B0604020202020204" pitchFamily="34" charset="0"/>
              </a:rPr>
              <a:t> = 100 pA, V</a:t>
            </a:r>
            <a:r>
              <a:rPr lang="en-US" altLang="en-US" sz="1600" b="1" i="1" baseline="-25000">
                <a:solidFill>
                  <a:schemeClr val="bg1"/>
                </a:solidFill>
                <a:cs typeface="Arial" panose="020B0604020202020204" pitchFamily="34" charset="0"/>
              </a:rPr>
              <a:t>t</a:t>
            </a:r>
            <a:r>
              <a:rPr lang="en-US" altLang="en-US" sz="1600" b="1" i="1">
                <a:solidFill>
                  <a:schemeClr val="bg1"/>
                </a:solidFill>
                <a:cs typeface="Arial" panose="020B0604020202020204" pitchFamily="34" charset="0"/>
              </a:rPr>
              <a:t> = -800 mV</a:t>
            </a:r>
            <a:endParaRPr lang="fr-CA" altLang="en-US" sz="1600" b="1">
              <a:solidFill>
                <a:schemeClr val="bg1"/>
              </a:solidFill>
              <a:cs typeface="Arial" panose="020B0604020202020204" pitchFamily="34" charset="0"/>
            </a:endParaRPr>
          </a:p>
        </p:txBody>
      </p:sp>
      <p:sp>
        <p:nvSpPr>
          <p:cNvPr id="9" name="TextBox 8">
            <a:extLst>
              <a:ext uri="{FF2B5EF4-FFF2-40B4-BE49-F238E27FC236}">
                <a16:creationId xmlns:a16="http://schemas.microsoft.com/office/drawing/2014/main" id="{DC05852E-9D92-4C00-9F87-63AF1DD0F3D0}"/>
              </a:ext>
            </a:extLst>
          </p:cNvPr>
          <p:cNvSpPr txBox="1"/>
          <p:nvPr/>
        </p:nvSpPr>
        <p:spPr>
          <a:xfrm>
            <a:off x="0" y="1660525"/>
            <a:ext cx="5327650" cy="1016000"/>
          </a:xfrm>
          <a:prstGeom prst="rect">
            <a:avLst/>
          </a:prstGeom>
          <a:noFill/>
        </p:spPr>
        <p:txBody>
          <a:bodyPr>
            <a:spAutoFit/>
          </a:bodyPr>
          <a:lstStyle/>
          <a:p>
            <a:pPr eaLnBrk="1" hangingPunct="1">
              <a:defRPr/>
            </a:pPr>
            <a:r>
              <a:rPr lang="en-US" sz="2000" b="1" u="sng" dirty="0">
                <a:solidFill>
                  <a:schemeClr val="accent6">
                    <a:lumMod val="75000"/>
                  </a:schemeClr>
                </a:solidFill>
                <a:latin typeface="Arial" charset="0"/>
                <a:cs typeface="Arial" charset="0"/>
              </a:rPr>
              <a:t>C-Br bond is stronger than X-H in H-bonded SAMNs =&gt; Advantageous in charge transport</a:t>
            </a:r>
          </a:p>
        </p:txBody>
      </p:sp>
    </p:spTree>
    <p:extLst>
      <p:ext uri="{BB962C8B-B14F-4D97-AF65-F5344CB8AC3E}">
        <p14:creationId xmlns:p14="http://schemas.microsoft.com/office/powerpoint/2010/main" val="327451941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554" name="Title 1">
            <a:extLst>
              <a:ext uri="{FF2B5EF4-FFF2-40B4-BE49-F238E27FC236}">
                <a16:creationId xmlns:a16="http://schemas.microsoft.com/office/drawing/2014/main" id="{33F7265F-BC84-B093-2F04-B050953FF22E}"/>
              </a:ext>
            </a:extLst>
          </p:cNvPr>
          <p:cNvSpPr>
            <a:spLocks noGrp="1"/>
          </p:cNvSpPr>
          <p:nvPr>
            <p:ph type="title" idx="4294967295"/>
          </p:nvPr>
        </p:nvSpPr>
        <p:spPr bwMode="auto">
          <a:xfrm>
            <a:off x="150813" y="208742"/>
            <a:ext cx="8716962" cy="745346"/>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ltLang="en-US" sz="3600" b="1" dirty="0"/>
              <a:t>Orientation of TMA/alcohol domains</a:t>
            </a:r>
          </a:p>
        </p:txBody>
      </p:sp>
      <p:pic>
        <p:nvPicPr>
          <p:cNvPr id="151555" name="Picture 1" descr="C:\Documents and Settings\Jenny MacLeod.HOMELAND.001\Desktop\UBC_2007\03-16-2007-jm Image 128.bmp">
            <a:extLst>
              <a:ext uri="{FF2B5EF4-FFF2-40B4-BE49-F238E27FC236}">
                <a16:creationId xmlns:a16="http://schemas.microsoft.com/office/drawing/2014/main" id="{5B228579-6C56-6080-7BE1-572AF249772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6275" y="1990725"/>
            <a:ext cx="3676650" cy="367665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51556" name="Rectangle 5">
            <a:extLst>
              <a:ext uri="{FF2B5EF4-FFF2-40B4-BE49-F238E27FC236}">
                <a16:creationId xmlns:a16="http://schemas.microsoft.com/office/drawing/2014/main" id="{1CFBCC2A-4208-7E92-52A4-09BBEA901923}"/>
              </a:ext>
            </a:extLst>
          </p:cNvPr>
          <p:cNvSpPr>
            <a:spLocks noChangeArrowheads="1"/>
          </p:cNvSpPr>
          <p:nvPr/>
        </p:nvSpPr>
        <p:spPr bwMode="auto">
          <a:xfrm>
            <a:off x="590550" y="5715000"/>
            <a:ext cx="438943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latin typeface="Rockwell" panose="02060603020205020403" pitchFamily="18" charset="0"/>
              </a:rPr>
              <a:t>TMA/C</a:t>
            </a:r>
            <a:r>
              <a:rPr lang="en-US" altLang="en-US" sz="2000" b="1" baseline="-25000">
                <a:latin typeface="Rockwell" panose="02060603020205020403" pitchFamily="18" charset="0"/>
              </a:rPr>
              <a:t>17</a:t>
            </a:r>
            <a:r>
              <a:rPr lang="en-US" altLang="en-US" sz="2000" b="1">
                <a:latin typeface="Rockwell" panose="02060603020205020403" pitchFamily="18" charset="0"/>
              </a:rPr>
              <a:t>H</a:t>
            </a:r>
            <a:r>
              <a:rPr lang="en-US" altLang="en-US" sz="2000" b="1" baseline="-25000">
                <a:latin typeface="Rockwell" panose="02060603020205020403" pitchFamily="18" charset="0"/>
              </a:rPr>
              <a:t>35</a:t>
            </a:r>
            <a:r>
              <a:rPr lang="en-US" altLang="en-US" sz="2000" b="1">
                <a:latin typeface="Rockwell" panose="02060603020205020403" pitchFamily="18" charset="0"/>
              </a:rPr>
              <a:t>OH (heptanoic acid)</a:t>
            </a:r>
          </a:p>
        </p:txBody>
      </p:sp>
      <p:sp>
        <p:nvSpPr>
          <p:cNvPr id="151557" name="Rectangle 6">
            <a:extLst>
              <a:ext uri="{FF2B5EF4-FFF2-40B4-BE49-F238E27FC236}">
                <a16:creationId xmlns:a16="http://schemas.microsoft.com/office/drawing/2014/main" id="{AB799B3A-F618-D4C0-4778-AD8DAEC2E3D7}"/>
              </a:ext>
            </a:extLst>
          </p:cNvPr>
          <p:cNvSpPr>
            <a:spLocks noChangeArrowheads="1"/>
          </p:cNvSpPr>
          <p:nvPr/>
        </p:nvSpPr>
        <p:spPr bwMode="auto">
          <a:xfrm>
            <a:off x="361950" y="6110288"/>
            <a:ext cx="45720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latin typeface="Rockwell" panose="02060603020205020403" pitchFamily="18" charset="0"/>
              </a:rPr>
              <a:t>15 × 15 nm</a:t>
            </a:r>
            <a:r>
              <a:rPr lang="en-US" altLang="en-US" sz="1200" baseline="30000">
                <a:latin typeface="Rockwell" panose="02060603020205020403" pitchFamily="18" charset="0"/>
              </a:rPr>
              <a:t>2</a:t>
            </a:r>
            <a:r>
              <a:rPr lang="en-US" altLang="en-US" sz="1200">
                <a:latin typeface="Rockwell" panose="02060603020205020403" pitchFamily="18" charset="0"/>
              </a:rPr>
              <a:t> </a:t>
            </a:r>
          </a:p>
          <a:p>
            <a:pPr eaLnBrk="1" hangingPunct="1"/>
            <a:r>
              <a:rPr lang="en-US" altLang="en-US" sz="1200">
                <a:latin typeface="Rockwell" panose="02060603020205020403" pitchFamily="18" charset="0"/>
              </a:rPr>
              <a:t>V</a:t>
            </a:r>
            <a:r>
              <a:rPr lang="en-US" altLang="en-US" sz="1200" baseline="-25000">
                <a:latin typeface="Rockwell" panose="02060603020205020403" pitchFamily="18" charset="0"/>
              </a:rPr>
              <a:t>s</a:t>
            </a:r>
            <a:r>
              <a:rPr lang="en-US" altLang="en-US" sz="1200">
                <a:latin typeface="Rockwell" panose="02060603020205020403" pitchFamily="18" charset="0"/>
              </a:rPr>
              <a:t> = –800 mV (SAMN), V</a:t>
            </a:r>
            <a:r>
              <a:rPr lang="en-US" altLang="en-US" sz="1200" baseline="-25000">
                <a:latin typeface="Rockwell" panose="02060603020205020403" pitchFamily="18" charset="0"/>
              </a:rPr>
              <a:t>s</a:t>
            </a:r>
            <a:r>
              <a:rPr lang="en-US" altLang="en-US" sz="1200">
                <a:latin typeface="Rockwell" panose="02060603020205020403" pitchFamily="18" charset="0"/>
              </a:rPr>
              <a:t> = –19 mV (HOPG), I</a:t>
            </a:r>
            <a:r>
              <a:rPr lang="en-US" altLang="en-US" sz="1200" baseline="-25000">
                <a:latin typeface="Rockwell" panose="02060603020205020403" pitchFamily="18" charset="0"/>
              </a:rPr>
              <a:t>t</a:t>
            </a:r>
            <a:r>
              <a:rPr lang="en-US" altLang="en-US" sz="1200">
                <a:latin typeface="Rockwell" panose="02060603020205020403" pitchFamily="18" charset="0"/>
              </a:rPr>
              <a:t> = 80 pA</a:t>
            </a:r>
          </a:p>
        </p:txBody>
      </p:sp>
      <p:cxnSp>
        <p:nvCxnSpPr>
          <p:cNvPr id="8" name="Straight Arrow Connector 7">
            <a:extLst>
              <a:ext uri="{FF2B5EF4-FFF2-40B4-BE49-F238E27FC236}">
                <a16:creationId xmlns:a16="http://schemas.microsoft.com/office/drawing/2014/main" id="{34491C5D-4C6A-4A37-A357-13CCB51CE7C6}"/>
              </a:ext>
            </a:extLst>
          </p:cNvPr>
          <p:cNvCxnSpPr/>
          <p:nvPr/>
        </p:nvCxnSpPr>
        <p:spPr>
          <a:xfrm rot="16200000" flipV="1">
            <a:off x="3009900" y="4991100"/>
            <a:ext cx="533400" cy="457200"/>
          </a:xfrm>
          <a:prstGeom prst="straightConnector1">
            <a:avLst/>
          </a:prstGeom>
          <a:ln w="25400">
            <a:solidFill>
              <a:schemeClr val="tx1"/>
            </a:solidFill>
            <a:tailEnd type="arrow"/>
          </a:ln>
        </p:spPr>
        <p:style>
          <a:lnRef idx="1">
            <a:schemeClr val="accent1"/>
          </a:lnRef>
          <a:fillRef idx="0">
            <a:schemeClr val="accent1"/>
          </a:fillRef>
          <a:effectRef idx="0">
            <a:schemeClr val="accent1"/>
          </a:effectRef>
          <a:fontRef idx="minor">
            <a:schemeClr val="tx1"/>
          </a:fontRef>
        </p:style>
      </p:cxnSp>
      <p:sp>
        <p:nvSpPr>
          <p:cNvPr id="14" name="Rectangle 13">
            <a:extLst>
              <a:ext uri="{FF2B5EF4-FFF2-40B4-BE49-F238E27FC236}">
                <a16:creationId xmlns:a16="http://schemas.microsoft.com/office/drawing/2014/main" id="{326A937C-3483-62D4-BDB7-915C0358410E}"/>
              </a:ext>
            </a:extLst>
          </p:cNvPr>
          <p:cNvSpPr/>
          <p:nvPr/>
        </p:nvSpPr>
        <p:spPr>
          <a:xfrm>
            <a:off x="3355975" y="4876800"/>
            <a:ext cx="838200" cy="381000"/>
          </a:xfrm>
          <a:prstGeom prst="rect">
            <a:avLst/>
          </a:prstGeom>
          <a:solidFill>
            <a:srgbClr val="FFFFFF">
              <a:alpha val="4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1560" name="Rectangle 8">
            <a:extLst>
              <a:ext uri="{FF2B5EF4-FFF2-40B4-BE49-F238E27FC236}">
                <a16:creationId xmlns:a16="http://schemas.microsoft.com/office/drawing/2014/main" id="{9E77122A-9D1D-2D22-83A0-02A6F7C05CE5}"/>
              </a:ext>
            </a:extLst>
          </p:cNvPr>
          <p:cNvSpPr>
            <a:spLocks noChangeArrowheads="1"/>
          </p:cNvSpPr>
          <p:nvPr/>
        </p:nvSpPr>
        <p:spPr bwMode="auto">
          <a:xfrm>
            <a:off x="3276600" y="4883150"/>
            <a:ext cx="989013"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latin typeface="Rockwell" panose="02060603020205020403" pitchFamily="18" charset="0"/>
              </a:rPr>
              <a:t>[01-20] </a:t>
            </a:r>
          </a:p>
        </p:txBody>
      </p:sp>
      <p:sp>
        <p:nvSpPr>
          <p:cNvPr id="151561" name="TextBox 12">
            <a:extLst>
              <a:ext uri="{FF2B5EF4-FFF2-40B4-BE49-F238E27FC236}">
                <a16:creationId xmlns:a16="http://schemas.microsoft.com/office/drawing/2014/main" id="{4EF42C54-1E78-0C13-BD29-DEEE607BE180}"/>
              </a:ext>
            </a:extLst>
          </p:cNvPr>
          <p:cNvSpPr txBox="1">
            <a:spLocks noChangeArrowheads="1"/>
          </p:cNvSpPr>
          <p:nvPr/>
        </p:nvSpPr>
        <p:spPr bwMode="auto">
          <a:xfrm>
            <a:off x="0" y="1190625"/>
            <a:ext cx="9029700"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a:latin typeface="Rockwell" panose="02060603020205020403" pitchFamily="18" charset="0"/>
              </a:rPr>
              <a:t> </a:t>
            </a:r>
            <a:r>
              <a:rPr lang="en-US" altLang="en-US" sz="2000" b="1">
                <a:latin typeface="Rockwell" panose="02060603020205020403" pitchFamily="18" charset="0"/>
              </a:rPr>
              <a:t>Domain orientation is guided predominantly by attractive C–H···π interactions between the alcohol alkyl chains and HOPG. </a:t>
            </a:r>
            <a:endParaRPr lang="en-US" altLang="en-US" b="1">
              <a:latin typeface="Rockwell" panose="02060603020205020403" pitchFamily="18" charset="0"/>
            </a:endParaRPr>
          </a:p>
          <a:p>
            <a:pPr eaLnBrk="1" hangingPunct="1"/>
            <a:endParaRPr lang="en-US" altLang="en-US">
              <a:latin typeface="Rockwell" panose="02060603020205020403" pitchFamily="18" charset="0"/>
            </a:endParaRPr>
          </a:p>
        </p:txBody>
      </p:sp>
      <p:sp>
        <p:nvSpPr>
          <p:cNvPr id="151562" name="TextBox 14">
            <a:extLst>
              <a:ext uri="{FF2B5EF4-FFF2-40B4-BE49-F238E27FC236}">
                <a16:creationId xmlns:a16="http://schemas.microsoft.com/office/drawing/2014/main" id="{000E7732-5850-E680-E325-3AAE91CF7745}"/>
              </a:ext>
            </a:extLst>
          </p:cNvPr>
          <p:cNvSpPr txBox="1">
            <a:spLocks noChangeArrowheads="1"/>
          </p:cNvSpPr>
          <p:nvPr/>
        </p:nvSpPr>
        <p:spPr bwMode="auto">
          <a:xfrm>
            <a:off x="4467225" y="1971675"/>
            <a:ext cx="4676775"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sz="1600">
                <a:latin typeface="Rockwell" panose="02060603020205020403" pitchFamily="18" charset="0"/>
              </a:rPr>
              <a:t> </a:t>
            </a:r>
            <a:r>
              <a:rPr lang="en-US" altLang="en-US" b="1">
                <a:latin typeface="Rockwell" panose="02060603020205020403" pitchFamily="18" charset="0"/>
              </a:rPr>
              <a:t>Odd/even effect may be suppressed due to substrate interaction</a:t>
            </a:r>
          </a:p>
          <a:p>
            <a:pPr eaLnBrk="1" hangingPunct="1">
              <a:buFont typeface="Arial" panose="020B0604020202020204" pitchFamily="34" charset="0"/>
              <a:buChar char="•"/>
            </a:pPr>
            <a:r>
              <a:rPr lang="en-US" altLang="en-US" b="1">
                <a:latin typeface="Rockwell" panose="02060603020205020403" pitchFamily="18" charset="0"/>
              </a:rPr>
              <a:t> In general, in large-area images only TMA dimer tapes are imaged</a:t>
            </a:r>
          </a:p>
        </p:txBody>
      </p:sp>
      <p:pic>
        <p:nvPicPr>
          <p:cNvPr id="151563" name="Picture 3">
            <a:extLst>
              <a:ext uri="{FF2B5EF4-FFF2-40B4-BE49-F238E27FC236}">
                <a16:creationId xmlns:a16="http://schemas.microsoft.com/office/drawing/2014/main" id="{2851703D-973A-7F9F-1DC4-02F0DD731E6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57750" y="3171825"/>
            <a:ext cx="2990850" cy="2995613"/>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nvGrpSpPr>
          <p:cNvPr id="151564" name="Group 34">
            <a:extLst>
              <a:ext uri="{FF2B5EF4-FFF2-40B4-BE49-F238E27FC236}">
                <a16:creationId xmlns:a16="http://schemas.microsoft.com/office/drawing/2014/main" id="{A227A302-9649-39F1-E75D-F0F98CD3A8BC}"/>
              </a:ext>
            </a:extLst>
          </p:cNvPr>
          <p:cNvGrpSpPr>
            <a:grpSpLocks/>
          </p:cNvGrpSpPr>
          <p:nvPr/>
        </p:nvGrpSpPr>
        <p:grpSpPr bwMode="auto">
          <a:xfrm>
            <a:off x="8296275" y="4229100"/>
            <a:ext cx="762000" cy="838200"/>
            <a:chOff x="7312818" y="3829050"/>
            <a:chExt cx="762000" cy="838200"/>
          </a:xfrm>
        </p:grpSpPr>
        <p:cxnSp>
          <p:nvCxnSpPr>
            <p:cNvPr id="19" name="Straight Arrow Connector 18">
              <a:extLst>
                <a:ext uri="{FF2B5EF4-FFF2-40B4-BE49-F238E27FC236}">
                  <a16:creationId xmlns:a16="http://schemas.microsoft.com/office/drawing/2014/main" id="{D64547F0-21F7-D0A8-8FB1-53EBD513DE08}"/>
                </a:ext>
              </a:extLst>
            </p:cNvPr>
            <p:cNvCxnSpPr/>
            <p:nvPr/>
          </p:nvCxnSpPr>
          <p:spPr>
            <a:xfrm>
              <a:off x="7312818" y="4105275"/>
              <a:ext cx="762000" cy="285750"/>
            </a:xfrm>
            <a:prstGeom prst="straightConnector1">
              <a:avLst/>
            </a:prstGeom>
            <a:ln w="25400">
              <a:solidFill>
                <a:schemeClr val="bg1">
                  <a:lumMod val="8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1" name="Straight Arrow Connector 20">
              <a:extLst>
                <a:ext uri="{FF2B5EF4-FFF2-40B4-BE49-F238E27FC236}">
                  <a16:creationId xmlns:a16="http://schemas.microsoft.com/office/drawing/2014/main" id="{C3121ADD-66D6-A727-8200-35D1A3ED7233}"/>
                </a:ext>
              </a:extLst>
            </p:cNvPr>
            <p:cNvCxnSpPr/>
            <p:nvPr/>
          </p:nvCxnSpPr>
          <p:spPr>
            <a:xfrm rot="16200000" flipH="1">
              <a:off x="7274718" y="4191000"/>
              <a:ext cx="838200" cy="114300"/>
            </a:xfrm>
            <a:prstGeom prst="straightConnector1">
              <a:avLst/>
            </a:prstGeom>
            <a:ln w="25400">
              <a:solidFill>
                <a:schemeClr val="bg1">
                  <a:lumMod val="8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DF65178A-992F-D576-37C9-9A574BAA1AA7}"/>
                </a:ext>
              </a:extLst>
            </p:cNvPr>
            <p:cNvCxnSpPr/>
            <p:nvPr/>
          </p:nvCxnSpPr>
          <p:spPr>
            <a:xfrm rot="5400000">
              <a:off x="7312818" y="4057650"/>
              <a:ext cx="762000" cy="381000"/>
            </a:xfrm>
            <a:prstGeom prst="straightConnector1">
              <a:avLst/>
            </a:prstGeom>
            <a:ln w="25400">
              <a:solidFill>
                <a:schemeClr val="bg1">
                  <a:lumMod val="85000"/>
                </a:schemeClr>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A85154B8-1D78-33F5-B5C4-9D180004FE88}"/>
                </a:ext>
              </a:extLst>
            </p:cNvPr>
            <p:cNvCxnSpPr/>
            <p:nvPr/>
          </p:nvCxnSpPr>
          <p:spPr>
            <a:xfrm rot="16200000" flipH="1" flipV="1">
              <a:off x="7427118" y="3924300"/>
              <a:ext cx="533400" cy="647700"/>
            </a:xfrm>
            <a:prstGeom prst="straightConnector1">
              <a:avLst/>
            </a:prstGeom>
            <a:ln w="25400">
              <a:solidFill>
                <a:schemeClr val="bg1">
                  <a:lumMod val="85000"/>
                </a:schemeClr>
              </a:solidFill>
              <a:headEnd type="arrow"/>
              <a:tailEnd type="arrow"/>
            </a:ln>
          </p:spPr>
          <p:style>
            <a:lnRef idx="1">
              <a:schemeClr val="accent1"/>
            </a:lnRef>
            <a:fillRef idx="0">
              <a:schemeClr val="accent1"/>
            </a:fillRef>
            <a:effectRef idx="0">
              <a:schemeClr val="accent1"/>
            </a:effectRef>
            <a:fontRef idx="minor">
              <a:schemeClr val="tx1"/>
            </a:fontRef>
          </p:style>
        </p:cxnSp>
      </p:grpSp>
      <p:sp>
        <p:nvSpPr>
          <p:cNvPr id="151565" name="Rectangle 35">
            <a:extLst>
              <a:ext uri="{FF2B5EF4-FFF2-40B4-BE49-F238E27FC236}">
                <a16:creationId xmlns:a16="http://schemas.microsoft.com/office/drawing/2014/main" id="{C8FA427C-013D-0209-9AE2-E3151EB9BA31}"/>
              </a:ext>
            </a:extLst>
          </p:cNvPr>
          <p:cNvSpPr>
            <a:spLocks noChangeArrowheads="1"/>
          </p:cNvSpPr>
          <p:nvPr/>
        </p:nvSpPr>
        <p:spPr bwMode="auto">
          <a:xfrm>
            <a:off x="5476875" y="6218238"/>
            <a:ext cx="2971800" cy="639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latin typeface="Rockwell" panose="02060603020205020403" pitchFamily="18" charset="0"/>
              </a:rPr>
              <a:t>TMA/ C</a:t>
            </a:r>
            <a:r>
              <a:rPr lang="en-US" altLang="en-US" sz="1200" baseline="-25000">
                <a:latin typeface="Rockwell" panose="02060603020205020403" pitchFamily="18" charset="0"/>
              </a:rPr>
              <a:t>17</a:t>
            </a:r>
            <a:r>
              <a:rPr lang="en-US" altLang="en-US" sz="1200">
                <a:latin typeface="Rockwell" panose="02060603020205020403" pitchFamily="18" charset="0"/>
              </a:rPr>
              <a:t>H</a:t>
            </a:r>
            <a:r>
              <a:rPr lang="en-US" altLang="en-US" sz="1200" baseline="-25000">
                <a:latin typeface="Rockwell" panose="02060603020205020403" pitchFamily="18" charset="0"/>
              </a:rPr>
              <a:t>35</a:t>
            </a:r>
            <a:r>
              <a:rPr lang="en-US" altLang="en-US" sz="1200">
                <a:latin typeface="Rockwell" panose="02060603020205020403" pitchFamily="18" charset="0"/>
              </a:rPr>
              <a:t>OH (heptanoic acid)</a:t>
            </a:r>
          </a:p>
          <a:p>
            <a:pPr eaLnBrk="1" hangingPunct="1"/>
            <a:r>
              <a:rPr lang="en-US" altLang="en-US" sz="1200">
                <a:latin typeface="Rockwell" panose="02060603020205020403" pitchFamily="18" charset="0"/>
              </a:rPr>
              <a:t>150 × 150 nm</a:t>
            </a:r>
            <a:r>
              <a:rPr lang="en-US" altLang="en-US" sz="1200" baseline="30000">
                <a:latin typeface="Rockwell" panose="02060603020205020403" pitchFamily="18" charset="0"/>
              </a:rPr>
              <a:t>2</a:t>
            </a:r>
            <a:r>
              <a:rPr lang="en-US" altLang="en-US" sz="1200">
                <a:latin typeface="Rockwell" panose="02060603020205020403" pitchFamily="18" charset="0"/>
              </a:rPr>
              <a:t> </a:t>
            </a:r>
          </a:p>
          <a:p>
            <a:pPr eaLnBrk="1" hangingPunct="1"/>
            <a:r>
              <a:rPr lang="en-US" altLang="en-US" sz="1200">
                <a:latin typeface="Rockwell" panose="02060603020205020403" pitchFamily="18" charset="0"/>
              </a:rPr>
              <a:t>V</a:t>
            </a:r>
            <a:r>
              <a:rPr lang="en-US" altLang="en-US" sz="1200" baseline="-25000">
                <a:latin typeface="Rockwell" panose="02060603020205020403" pitchFamily="18" charset="0"/>
              </a:rPr>
              <a:t>s</a:t>
            </a:r>
            <a:r>
              <a:rPr lang="en-US" altLang="en-US" sz="1200">
                <a:latin typeface="Rockwell" panose="02060603020205020403" pitchFamily="18" charset="0"/>
              </a:rPr>
              <a:t> = –850 mV, I</a:t>
            </a:r>
            <a:r>
              <a:rPr lang="en-US" altLang="en-US" sz="1200" baseline="-25000">
                <a:latin typeface="Rockwell" panose="02060603020205020403" pitchFamily="18" charset="0"/>
              </a:rPr>
              <a:t>t</a:t>
            </a:r>
            <a:r>
              <a:rPr lang="en-US" altLang="en-US" sz="1200">
                <a:latin typeface="Rockwell" panose="02060603020205020403" pitchFamily="18" charset="0"/>
              </a:rPr>
              <a:t> = 60 pA</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2578" name="Picture 2">
            <a:extLst>
              <a:ext uri="{FF2B5EF4-FFF2-40B4-BE49-F238E27FC236}">
                <a16:creationId xmlns:a16="http://schemas.microsoft.com/office/drawing/2014/main" id="{A154BFB8-708B-DC8A-6E5B-4FF6693F860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2812" t="2866" r="2812" b="2866"/>
          <a:stretch>
            <a:fillRect/>
          </a:stretch>
        </p:blipFill>
        <p:spPr bwMode="auto">
          <a:xfrm>
            <a:off x="331788" y="1925638"/>
            <a:ext cx="3451225" cy="3381375"/>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sp>
        <p:nvSpPr>
          <p:cNvPr id="152579" name="Text Box 3">
            <a:extLst>
              <a:ext uri="{FF2B5EF4-FFF2-40B4-BE49-F238E27FC236}">
                <a16:creationId xmlns:a16="http://schemas.microsoft.com/office/drawing/2014/main" id="{13F13DF8-9543-3767-52C1-402570A0FBE7}"/>
              </a:ext>
            </a:extLst>
          </p:cNvPr>
          <p:cNvSpPr txBox="1">
            <a:spLocks noChangeArrowheads="1"/>
          </p:cNvSpPr>
          <p:nvPr/>
        </p:nvSpPr>
        <p:spPr bwMode="auto">
          <a:xfrm>
            <a:off x="1228725" y="0"/>
            <a:ext cx="6638925" cy="1066800"/>
          </a:xfrm>
          <a:prstGeom prst="rect">
            <a:avLst/>
          </a:prstGeom>
          <a:solidFill>
            <a:schemeClr val="accent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200" b="1">
                <a:solidFill>
                  <a:srgbClr val="D60093"/>
                </a:solidFill>
              </a:rPr>
              <a:t>From 2D to quasi-1D assemblies</a:t>
            </a:r>
            <a:br>
              <a:rPr lang="en-US" altLang="en-US" sz="3200" b="1">
                <a:solidFill>
                  <a:srgbClr val="D60093"/>
                </a:solidFill>
              </a:rPr>
            </a:br>
            <a:r>
              <a:rPr lang="en-US" altLang="en-US" sz="3200">
                <a:solidFill>
                  <a:srgbClr val="D60093"/>
                </a:solidFill>
              </a:rPr>
              <a:t>Making anisotropic patterns</a:t>
            </a:r>
            <a:endParaRPr lang="fr-FR" altLang="en-US" sz="3200">
              <a:solidFill>
                <a:srgbClr val="D60093"/>
              </a:solidFill>
            </a:endParaRPr>
          </a:p>
        </p:txBody>
      </p:sp>
      <p:sp>
        <p:nvSpPr>
          <p:cNvPr id="152580" name="Text Box 4">
            <a:extLst>
              <a:ext uri="{FF2B5EF4-FFF2-40B4-BE49-F238E27FC236}">
                <a16:creationId xmlns:a16="http://schemas.microsoft.com/office/drawing/2014/main" id="{EA080E59-ED6B-8DB9-3821-FC9D2A812931}"/>
              </a:ext>
            </a:extLst>
          </p:cNvPr>
          <p:cNvSpPr txBox="1">
            <a:spLocks noChangeArrowheads="1"/>
          </p:cNvSpPr>
          <p:nvPr/>
        </p:nvSpPr>
        <p:spPr bwMode="auto">
          <a:xfrm>
            <a:off x="161925" y="5330825"/>
            <a:ext cx="4038600"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i="1" dirty="0" smtClean="0">
                <a:solidFill>
                  <a:srgbClr val="006600"/>
                </a:solidFill>
              </a:rPr>
              <a:t>J</a:t>
            </a:r>
            <a:r>
              <a:rPr lang="en-US" altLang="en-US" i="1" dirty="0">
                <a:solidFill>
                  <a:srgbClr val="006600"/>
                </a:solidFill>
              </a:rPr>
              <a:t>. Phys. Chem.</a:t>
            </a:r>
            <a:r>
              <a:rPr lang="en-US" altLang="en-US" dirty="0">
                <a:solidFill>
                  <a:srgbClr val="006600"/>
                </a:solidFill>
              </a:rPr>
              <a:t> </a:t>
            </a:r>
            <a:r>
              <a:rPr lang="en-US" altLang="en-US" b="1" dirty="0">
                <a:solidFill>
                  <a:srgbClr val="006600"/>
                </a:solidFill>
              </a:rPr>
              <a:t>1996</a:t>
            </a:r>
            <a:r>
              <a:rPr lang="en-US" altLang="en-US" dirty="0">
                <a:solidFill>
                  <a:srgbClr val="006600"/>
                </a:solidFill>
              </a:rPr>
              <a:t>, </a:t>
            </a:r>
            <a:r>
              <a:rPr lang="en-US" altLang="en-US" i="1" dirty="0">
                <a:solidFill>
                  <a:srgbClr val="006600"/>
                </a:solidFill>
              </a:rPr>
              <a:t>100</a:t>
            </a:r>
            <a:r>
              <a:rPr lang="en-US" altLang="en-US" dirty="0">
                <a:solidFill>
                  <a:srgbClr val="006600"/>
                </a:solidFill>
              </a:rPr>
              <a:t>, 19636.</a:t>
            </a:r>
            <a:endParaRPr lang="en-US" altLang="en-US" b="1" dirty="0">
              <a:solidFill>
                <a:srgbClr val="006600"/>
              </a:solidFill>
            </a:endParaRPr>
          </a:p>
        </p:txBody>
      </p:sp>
      <p:pic>
        <p:nvPicPr>
          <p:cNvPr id="152581" name="Picture 5">
            <a:extLst>
              <a:ext uri="{FF2B5EF4-FFF2-40B4-BE49-F238E27FC236}">
                <a16:creationId xmlns:a16="http://schemas.microsoft.com/office/drawing/2014/main" id="{2D138273-91EA-5A6A-9CD3-ADED92F8B92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76800" y="1828800"/>
            <a:ext cx="3505200" cy="3505200"/>
          </a:xfrm>
          <a:prstGeom prst="rect">
            <a:avLst/>
          </a:prstGeom>
          <a:noFill/>
          <a:ln w="19050">
            <a:solidFill>
              <a:srgbClr val="FFFF00"/>
            </a:solidFill>
            <a:miter lim="800000"/>
            <a:headEnd/>
            <a:tailEnd/>
          </a:ln>
          <a:extLst>
            <a:ext uri="{909E8E84-426E-40DD-AFC4-6F175D3DCCD1}">
              <a14:hiddenFill xmlns:a14="http://schemas.microsoft.com/office/drawing/2010/main">
                <a:solidFill>
                  <a:srgbClr val="FFFFFF"/>
                </a:solidFill>
              </a14:hiddenFill>
            </a:ext>
          </a:extLst>
        </p:spPr>
      </p:pic>
      <p:pic>
        <p:nvPicPr>
          <p:cNvPr id="152582" name="Picture 6">
            <a:extLst>
              <a:ext uri="{FF2B5EF4-FFF2-40B4-BE49-F238E27FC236}">
                <a16:creationId xmlns:a16="http://schemas.microsoft.com/office/drawing/2014/main" id="{C8EEBF38-986F-C5A7-B62D-5B7773DF4292}"/>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81000" y="1290638"/>
            <a:ext cx="2895600" cy="1223962"/>
          </a:xfrm>
          <a:prstGeom prst="rect">
            <a:avLst/>
          </a:prstGeom>
          <a:noFill/>
          <a:ln w="9525">
            <a:solidFill>
              <a:schemeClr val="tx1"/>
            </a:solidFill>
            <a:miter lim="800000"/>
            <a:headEnd/>
            <a:tailEnd/>
          </a:ln>
          <a:extLst>
            <a:ext uri="{909E8E84-426E-40DD-AFC4-6F175D3DCCD1}">
              <a14:hiddenFill xmlns:a14="http://schemas.microsoft.com/office/drawing/2010/main">
                <a:solidFill>
                  <a:srgbClr val="FFFFFF"/>
                </a:solidFill>
              </a14:hiddenFill>
            </a:ext>
          </a:extLst>
        </p:spPr>
      </p:pic>
      <p:graphicFrame>
        <p:nvGraphicFramePr>
          <p:cNvPr id="152583" name="Object 7">
            <a:extLst>
              <a:ext uri="{FF2B5EF4-FFF2-40B4-BE49-F238E27FC236}">
                <a16:creationId xmlns:a16="http://schemas.microsoft.com/office/drawing/2014/main" id="{80D87725-9859-2CA6-2643-1D93E86E418C}"/>
              </a:ext>
            </a:extLst>
          </p:cNvPr>
          <p:cNvGraphicFramePr>
            <a:graphicFrameLocks noChangeAspect="1"/>
          </p:cNvGraphicFramePr>
          <p:nvPr/>
        </p:nvGraphicFramePr>
        <p:xfrm>
          <a:off x="5181600" y="1219200"/>
          <a:ext cx="2743200" cy="1122363"/>
        </p:xfrm>
        <a:graphic>
          <a:graphicData uri="http://schemas.openxmlformats.org/presentationml/2006/ole">
            <mc:AlternateContent xmlns:mc="http://schemas.openxmlformats.org/markup-compatibility/2006">
              <mc:Choice xmlns:v="urn:schemas-microsoft-com:vml" Requires="v">
                <p:oleObj spid="_x0000_s10246" name="CS ChemDraw Drawing" r:id="rId7" imgW="1917192" imgH="784860" progId="ChemDraw.Document.6.0">
                  <p:embed/>
                </p:oleObj>
              </mc:Choice>
              <mc:Fallback>
                <p:oleObj name="CS ChemDraw Drawing" r:id="rId7" imgW="1917192" imgH="784860" progId="ChemDraw.Document.6.0">
                  <p:embed/>
                  <p:pic>
                    <p:nvPicPr>
                      <p:cNvPr id="152583" name="Object 7">
                        <a:extLst>
                          <a:ext uri="{FF2B5EF4-FFF2-40B4-BE49-F238E27FC236}">
                            <a16:creationId xmlns:a16="http://schemas.microsoft.com/office/drawing/2014/main" id="{80D87725-9859-2CA6-2643-1D93E86E418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5181600" y="1219200"/>
                        <a:ext cx="2743200" cy="1122363"/>
                      </a:xfrm>
                      <a:prstGeom prst="rect">
                        <a:avLst/>
                      </a:prstGeom>
                      <a:solidFill>
                        <a:schemeClr val="bg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52584" name="Text Box 8">
            <a:extLst>
              <a:ext uri="{FF2B5EF4-FFF2-40B4-BE49-F238E27FC236}">
                <a16:creationId xmlns:a16="http://schemas.microsoft.com/office/drawing/2014/main" id="{9F24F668-5517-CCA7-9EA5-EBF33D92340F}"/>
              </a:ext>
            </a:extLst>
          </p:cNvPr>
          <p:cNvSpPr txBox="1">
            <a:spLocks noChangeArrowheads="1"/>
          </p:cNvSpPr>
          <p:nvPr/>
        </p:nvSpPr>
        <p:spPr bwMode="auto">
          <a:xfrm>
            <a:off x="0" y="6024563"/>
            <a:ext cx="91440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Clr>
                <a:srgbClr val="FF0000"/>
              </a:buClr>
              <a:buFont typeface="Wingdings" panose="05000000000000000000" pitchFamily="2" charset="2"/>
              <a:buChar char="Ø"/>
            </a:pPr>
            <a:r>
              <a:rPr lang="en-US" altLang="en-US" sz="2000" b="1"/>
              <a:t> As in 3D crystal engineering, 2D assembly of molecules is not easy to predict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839077602"/>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442214" rIns="0" bIns="0" rtlCol="0">
            <a:spAutoFit/>
          </a:bodyPr>
          <a:lstStyle/>
          <a:p>
            <a:pPr marL="2070735" marR="5080" indent="-1244600">
              <a:lnSpc>
                <a:spcPct val="100000"/>
              </a:lnSpc>
              <a:spcBef>
                <a:spcPts val="105"/>
              </a:spcBef>
            </a:pPr>
            <a:r>
              <a:rPr sz="2800" b="1" dirty="0">
                <a:solidFill>
                  <a:srgbClr val="000000"/>
                </a:solidFill>
                <a:latin typeface="Georgia"/>
                <a:cs typeface="Georgia"/>
              </a:rPr>
              <a:t>Studi</a:t>
            </a:r>
            <a:r>
              <a:rPr sz="2800" b="1" spc="-85" dirty="0">
                <a:solidFill>
                  <a:srgbClr val="000000"/>
                </a:solidFill>
                <a:latin typeface="Georgia"/>
                <a:cs typeface="Georgia"/>
              </a:rPr>
              <a:t> </a:t>
            </a:r>
            <a:r>
              <a:rPr sz="2800" b="1" dirty="0">
                <a:solidFill>
                  <a:srgbClr val="000000"/>
                </a:solidFill>
                <a:latin typeface="Georgia"/>
                <a:cs typeface="Georgia"/>
              </a:rPr>
              <a:t>Morfologici</a:t>
            </a:r>
            <a:r>
              <a:rPr sz="2800" b="1" spc="-60" dirty="0">
                <a:solidFill>
                  <a:srgbClr val="000000"/>
                </a:solidFill>
                <a:latin typeface="Georgia"/>
                <a:cs typeface="Georgia"/>
              </a:rPr>
              <a:t> </a:t>
            </a:r>
            <a:r>
              <a:rPr sz="2800" b="1" dirty="0">
                <a:solidFill>
                  <a:srgbClr val="000000"/>
                </a:solidFill>
                <a:latin typeface="Georgia"/>
                <a:cs typeface="Georgia"/>
              </a:rPr>
              <a:t>e</a:t>
            </a:r>
            <a:r>
              <a:rPr sz="2800" b="1" spc="-40" dirty="0">
                <a:solidFill>
                  <a:srgbClr val="000000"/>
                </a:solidFill>
                <a:latin typeface="Georgia"/>
                <a:cs typeface="Georgia"/>
              </a:rPr>
              <a:t> </a:t>
            </a:r>
            <a:r>
              <a:rPr sz="2800" b="1" spc="-10" dirty="0">
                <a:solidFill>
                  <a:srgbClr val="000000"/>
                </a:solidFill>
                <a:latin typeface="Georgia"/>
                <a:cs typeface="Georgia"/>
              </a:rPr>
              <a:t>Topologici </a:t>
            </a:r>
            <a:r>
              <a:rPr sz="2800" b="1" dirty="0">
                <a:latin typeface="Georgia"/>
                <a:cs typeface="Georgia"/>
              </a:rPr>
              <a:t>(SHAPE</a:t>
            </a:r>
            <a:r>
              <a:rPr sz="2800" b="1" spc="-35" dirty="0">
                <a:latin typeface="Georgia"/>
                <a:cs typeface="Georgia"/>
              </a:rPr>
              <a:t> </a:t>
            </a:r>
            <a:r>
              <a:rPr sz="2800" b="1" dirty="0">
                <a:latin typeface="Georgia"/>
                <a:cs typeface="Georgia"/>
              </a:rPr>
              <a:t>&amp;</a:t>
            </a:r>
            <a:r>
              <a:rPr sz="2800" b="1" spc="-10" dirty="0">
                <a:latin typeface="Georgia"/>
                <a:cs typeface="Georgia"/>
              </a:rPr>
              <a:t> SIZE)</a:t>
            </a:r>
            <a:endParaRPr sz="2800">
              <a:latin typeface="Georgia"/>
              <a:cs typeface="Georgia"/>
            </a:endParaRPr>
          </a:p>
        </p:txBody>
      </p:sp>
      <p:sp>
        <p:nvSpPr>
          <p:cNvPr id="3" name="object 3"/>
          <p:cNvSpPr txBox="1"/>
          <p:nvPr/>
        </p:nvSpPr>
        <p:spPr>
          <a:xfrm>
            <a:off x="468312" y="1988820"/>
            <a:ext cx="8207375" cy="1512570"/>
          </a:xfrm>
          <a:prstGeom prst="rect">
            <a:avLst/>
          </a:prstGeom>
          <a:ln w="25400">
            <a:solidFill>
              <a:srgbClr val="FF0000"/>
            </a:solidFill>
          </a:ln>
        </p:spPr>
        <p:txBody>
          <a:bodyPr vert="horz" wrap="square" lIns="0" tIns="219710" rIns="0" bIns="0" rtlCol="0">
            <a:spAutoFit/>
          </a:bodyPr>
          <a:lstStyle/>
          <a:p>
            <a:pPr marL="91440" marR="226060" algn="just">
              <a:lnSpc>
                <a:spcPct val="130100"/>
              </a:lnSpc>
              <a:spcBef>
                <a:spcPts val="1730"/>
              </a:spcBef>
            </a:pPr>
            <a:r>
              <a:rPr sz="1800" dirty="0">
                <a:latin typeface="Georgia"/>
                <a:cs typeface="Georgia"/>
              </a:rPr>
              <a:t>La</a:t>
            </a:r>
            <a:r>
              <a:rPr sz="1800" spc="45" dirty="0">
                <a:latin typeface="Georgia"/>
                <a:cs typeface="Georgia"/>
              </a:rPr>
              <a:t> </a:t>
            </a:r>
            <a:r>
              <a:rPr sz="1800" dirty="0">
                <a:latin typeface="Georgia"/>
                <a:cs typeface="Georgia"/>
              </a:rPr>
              <a:t>microscopia</a:t>
            </a:r>
            <a:r>
              <a:rPr sz="1800" spc="65" dirty="0">
                <a:latin typeface="Georgia"/>
                <a:cs typeface="Georgia"/>
              </a:rPr>
              <a:t> </a:t>
            </a:r>
            <a:r>
              <a:rPr sz="1800" dirty="0">
                <a:latin typeface="Georgia"/>
                <a:cs typeface="Georgia"/>
              </a:rPr>
              <a:t>di</a:t>
            </a:r>
            <a:r>
              <a:rPr sz="1800" spc="55" dirty="0">
                <a:latin typeface="Georgia"/>
                <a:cs typeface="Georgia"/>
              </a:rPr>
              <a:t> </a:t>
            </a:r>
            <a:r>
              <a:rPr sz="1800" dirty="0">
                <a:latin typeface="Georgia"/>
                <a:cs typeface="Georgia"/>
              </a:rPr>
              <a:t>forza</a:t>
            </a:r>
            <a:r>
              <a:rPr sz="1800" spc="60" dirty="0">
                <a:latin typeface="Georgia"/>
                <a:cs typeface="Georgia"/>
              </a:rPr>
              <a:t> </a:t>
            </a:r>
            <a:r>
              <a:rPr sz="1800" dirty="0">
                <a:latin typeface="Georgia"/>
                <a:cs typeface="Georgia"/>
              </a:rPr>
              <a:t>atomica</a:t>
            </a:r>
            <a:r>
              <a:rPr sz="1800" spc="60" dirty="0">
                <a:latin typeface="Georgia"/>
                <a:cs typeface="Georgia"/>
              </a:rPr>
              <a:t> </a:t>
            </a:r>
            <a:r>
              <a:rPr sz="1800" dirty="0">
                <a:latin typeface="Georgia"/>
                <a:cs typeface="Georgia"/>
              </a:rPr>
              <a:t>(AFM:</a:t>
            </a:r>
            <a:r>
              <a:rPr sz="1800" spc="45" dirty="0">
                <a:latin typeface="Georgia"/>
                <a:cs typeface="Georgia"/>
              </a:rPr>
              <a:t> </a:t>
            </a:r>
            <a:r>
              <a:rPr sz="1800" dirty="0">
                <a:latin typeface="Georgia"/>
                <a:cs typeface="Georgia"/>
              </a:rPr>
              <a:t>Atomic</a:t>
            </a:r>
            <a:r>
              <a:rPr sz="1800" spc="50" dirty="0">
                <a:latin typeface="Georgia"/>
                <a:cs typeface="Georgia"/>
              </a:rPr>
              <a:t> </a:t>
            </a:r>
            <a:r>
              <a:rPr sz="1800" dirty="0">
                <a:latin typeface="Georgia"/>
                <a:cs typeface="Georgia"/>
              </a:rPr>
              <a:t>Force</a:t>
            </a:r>
            <a:r>
              <a:rPr sz="1800" spc="50" dirty="0">
                <a:latin typeface="Georgia"/>
                <a:cs typeface="Georgia"/>
              </a:rPr>
              <a:t> </a:t>
            </a:r>
            <a:r>
              <a:rPr sz="1800" dirty="0">
                <a:latin typeface="Georgia"/>
                <a:cs typeface="Georgia"/>
              </a:rPr>
              <a:t>Microscopy)</a:t>
            </a:r>
            <a:r>
              <a:rPr sz="1800" spc="50" dirty="0">
                <a:latin typeface="Georgia"/>
                <a:cs typeface="Georgia"/>
              </a:rPr>
              <a:t> </a:t>
            </a:r>
            <a:r>
              <a:rPr sz="1800" dirty="0">
                <a:latin typeface="Georgia"/>
                <a:cs typeface="Georgia"/>
              </a:rPr>
              <a:t>è</a:t>
            </a:r>
            <a:r>
              <a:rPr sz="1800" spc="45" dirty="0">
                <a:latin typeface="Georgia"/>
                <a:cs typeface="Georgia"/>
              </a:rPr>
              <a:t> </a:t>
            </a:r>
            <a:r>
              <a:rPr sz="1800" dirty="0">
                <a:latin typeface="Georgia"/>
                <a:cs typeface="Georgia"/>
              </a:rPr>
              <a:t>una</a:t>
            </a:r>
            <a:r>
              <a:rPr sz="1800" spc="65" dirty="0">
                <a:latin typeface="Georgia"/>
                <a:cs typeface="Georgia"/>
              </a:rPr>
              <a:t> </a:t>
            </a:r>
            <a:r>
              <a:rPr sz="1800" spc="-10" dirty="0">
                <a:latin typeface="Georgia"/>
                <a:cs typeface="Georgia"/>
              </a:rPr>
              <a:t>delle </a:t>
            </a:r>
            <a:r>
              <a:rPr sz="1800" dirty="0">
                <a:latin typeface="Georgia"/>
                <a:cs typeface="Georgia"/>
              </a:rPr>
              <a:t>numerose</a:t>
            </a:r>
            <a:r>
              <a:rPr sz="1800" spc="65" dirty="0">
                <a:latin typeface="Georgia"/>
                <a:cs typeface="Georgia"/>
              </a:rPr>
              <a:t> </a:t>
            </a:r>
            <a:r>
              <a:rPr sz="1800" dirty="0">
                <a:latin typeface="Georgia"/>
                <a:cs typeface="Georgia"/>
              </a:rPr>
              <a:t>possibilità</a:t>
            </a:r>
            <a:r>
              <a:rPr sz="1800" spc="60" dirty="0">
                <a:latin typeface="Georgia"/>
                <a:cs typeface="Georgia"/>
              </a:rPr>
              <a:t> </a:t>
            </a:r>
            <a:r>
              <a:rPr sz="1800" dirty="0">
                <a:latin typeface="Georgia"/>
                <a:cs typeface="Georgia"/>
              </a:rPr>
              <a:t>che</a:t>
            </a:r>
            <a:r>
              <a:rPr sz="1800" spc="70" dirty="0">
                <a:latin typeface="Georgia"/>
                <a:cs typeface="Georgia"/>
              </a:rPr>
              <a:t> </a:t>
            </a:r>
            <a:r>
              <a:rPr sz="1800" dirty="0">
                <a:latin typeface="Georgia"/>
                <a:cs typeface="Georgia"/>
              </a:rPr>
              <a:t>offre</a:t>
            </a:r>
            <a:r>
              <a:rPr sz="1800" spc="70" dirty="0">
                <a:latin typeface="Georgia"/>
                <a:cs typeface="Georgia"/>
              </a:rPr>
              <a:t> </a:t>
            </a:r>
            <a:r>
              <a:rPr sz="1800" dirty="0">
                <a:latin typeface="Georgia"/>
                <a:cs typeface="Georgia"/>
              </a:rPr>
              <a:t>la</a:t>
            </a:r>
            <a:r>
              <a:rPr sz="1800" spc="55" dirty="0">
                <a:latin typeface="Georgia"/>
                <a:cs typeface="Georgia"/>
              </a:rPr>
              <a:t> </a:t>
            </a:r>
            <a:r>
              <a:rPr sz="1800" dirty="0">
                <a:latin typeface="Georgia"/>
                <a:cs typeface="Georgia"/>
              </a:rPr>
              <a:t>microscopia</a:t>
            </a:r>
            <a:r>
              <a:rPr sz="1800" spc="55" dirty="0">
                <a:latin typeface="Georgia"/>
                <a:cs typeface="Georgia"/>
              </a:rPr>
              <a:t> </a:t>
            </a:r>
            <a:r>
              <a:rPr sz="1800" dirty="0">
                <a:latin typeface="Georgia"/>
                <a:cs typeface="Georgia"/>
              </a:rPr>
              <a:t>che</a:t>
            </a:r>
            <a:r>
              <a:rPr sz="1800" spc="70" dirty="0">
                <a:latin typeface="Georgia"/>
                <a:cs typeface="Georgia"/>
              </a:rPr>
              <a:t> </a:t>
            </a:r>
            <a:r>
              <a:rPr sz="1800" dirty="0">
                <a:latin typeface="Georgia"/>
                <a:cs typeface="Georgia"/>
              </a:rPr>
              <a:t>utilizza</a:t>
            </a:r>
            <a:r>
              <a:rPr sz="1800" spc="55" dirty="0">
                <a:latin typeface="Georgia"/>
                <a:cs typeface="Georgia"/>
              </a:rPr>
              <a:t> </a:t>
            </a:r>
            <a:r>
              <a:rPr sz="1800" dirty="0">
                <a:latin typeface="Georgia"/>
                <a:cs typeface="Georgia"/>
              </a:rPr>
              <a:t>sonde</a:t>
            </a:r>
            <a:r>
              <a:rPr sz="1800" spc="70" dirty="0">
                <a:latin typeface="Georgia"/>
                <a:cs typeface="Georgia"/>
              </a:rPr>
              <a:t> </a:t>
            </a:r>
            <a:r>
              <a:rPr sz="1800" dirty="0">
                <a:latin typeface="Georgia"/>
                <a:cs typeface="Georgia"/>
              </a:rPr>
              <a:t>di</a:t>
            </a:r>
            <a:r>
              <a:rPr sz="1800" spc="50" dirty="0">
                <a:latin typeface="Georgia"/>
                <a:cs typeface="Georgia"/>
              </a:rPr>
              <a:t> </a:t>
            </a:r>
            <a:r>
              <a:rPr sz="1800" spc="-10" dirty="0">
                <a:latin typeface="Georgia"/>
                <a:cs typeface="Georgia"/>
              </a:rPr>
              <a:t>prossimità </a:t>
            </a:r>
            <a:r>
              <a:rPr sz="1800" dirty="0">
                <a:latin typeface="Georgia"/>
                <a:cs typeface="Georgia"/>
              </a:rPr>
              <a:t>a </a:t>
            </a:r>
            <a:r>
              <a:rPr sz="1800" spc="-10" dirty="0">
                <a:latin typeface="Georgia"/>
                <a:cs typeface="Georgia"/>
              </a:rPr>
              <a:t>scansione.</a:t>
            </a:r>
            <a:endParaRPr sz="1800">
              <a:latin typeface="Georgia"/>
              <a:cs typeface="Georgia"/>
            </a:endParaRPr>
          </a:p>
        </p:txBody>
      </p:sp>
      <p:sp>
        <p:nvSpPr>
          <p:cNvPr id="4" name="object 4"/>
          <p:cNvSpPr txBox="1"/>
          <p:nvPr/>
        </p:nvSpPr>
        <p:spPr>
          <a:xfrm>
            <a:off x="446214" y="3789045"/>
            <a:ext cx="8207375" cy="1512570"/>
          </a:xfrm>
          <a:prstGeom prst="rect">
            <a:avLst/>
          </a:prstGeom>
          <a:ln w="25400">
            <a:solidFill>
              <a:srgbClr val="FF0000"/>
            </a:solidFill>
          </a:ln>
        </p:spPr>
        <p:txBody>
          <a:bodyPr vert="horz" wrap="square" lIns="0" tIns="203835" rIns="0" bIns="0" rtlCol="0">
            <a:spAutoFit/>
          </a:bodyPr>
          <a:lstStyle/>
          <a:p>
            <a:pPr marL="113664" marR="204470" algn="just">
              <a:lnSpc>
                <a:spcPct val="130100"/>
              </a:lnSpc>
              <a:spcBef>
                <a:spcPts val="1605"/>
              </a:spcBef>
            </a:pPr>
            <a:r>
              <a:rPr sz="1800" dirty="0">
                <a:latin typeface="Georgia"/>
                <a:cs typeface="Georgia"/>
              </a:rPr>
              <a:t>Tutte</a:t>
            </a:r>
            <a:r>
              <a:rPr sz="1800" spc="65" dirty="0">
                <a:latin typeface="Georgia"/>
                <a:cs typeface="Georgia"/>
              </a:rPr>
              <a:t>  </a:t>
            </a:r>
            <a:r>
              <a:rPr sz="1800" dirty="0">
                <a:latin typeface="Georgia"/>
                <a:cs typeface="Georgia"/>
              </a:rPr>
              <a:t>queste</a:t>
            </a:r>
            <a:r>
              <a:rPr sz="1800" spc="70" dirty="0">
                <a:latin typeface="Georgia"/>
                <a:cs typeface="Georgia"/>
              </a:rPr>
              <a:t>  </a:t>
            </a:r>
            <a:r>
              <a:rPr sz="1800" dirty="0">
                <a:latin typeface="Georgia"/>
                <a:cs typeface="Georgia"/>
              </a:rPr>
              <a:t>tecniche</a:t>
            </a:r>
            <a:r>
              <a:rPr sz="1800" spc="55" dirty="0">
                <a:latin typeface="Georgia"/>
                <a:cs typeface="Georgia"/>
              </a:rPr>
              <a:t>  </a:t>
            </a:r>
            <a:r>
              <a:rPr sz="1800" dirty="0">
                <a:latin typeface="Georgia"/>
                <a:cs typeface="Georgia"/>
              </a:rPr>
              <a:t>funzionano</a:t>
            </a:r>
            <a:r>
              <a:rPr sz="1800" spc="70" dirty="0">
                <a:latin typeface="Georgia"/>
                <a:cs typeface="Georgia"/>
              </a:rPr>
              <a:t>  </a:t>
            </a:r>
            <a:r>
              <a:rPr sz="1800" dirty="0">
                <a:latin typeface="Georgia"/>
                <a:cs typeface="Georgia"/>
              </a:rPr>
              <a:t>mediante</a:t>
            </a:r>
            <a:r>
              <a:rPr sz="1800" spc="65" dirty="0">
                <a:latin typeface="Georgia"/>
                <a:cs typeface="Georgia"/>
              </a:rPr>
              <a:t>  </a:t>
            </a:r>
            <a:r>
              <a:rPr sz="1800" dirty="0">
                <a:latin typeface="Georgia"/>
                <a:cs typeface="Georgia"/>
              </a:rPr>
              <a:t>la</a:t>
            </a:r>
            <a:r>
              <a:rPr sz="1800" spc="75" dirty="0">
                <a:latin typeface="Georgia"/>
                <a:cs typeface="Georgia"/>
              </a:rPr>
              <a:t>  </a:t>
            </a:r>
            <a:r>
              <a:rPr sz="1800" dirty="0">
                <a:latin typeface="Georgia"/>
                <a:cs typeface="Georgia"/>
              </a:rPr>
              <a:t>misura</a:t>
            </a:r>
            <a:r>
              <a:rPr sz="1800" spc="70" dirty="0">
                <a:latin typeface="Georgia"/>
                <a:cs typeface="Georgia"/>
              </a:rPr>
              <a:t>  </a:t>
            </a:r>
            <a:r>
              <a:rPr sz="1800" dirty="0">
                <a:latin typeface="Georgia"/>
                <a:cs typeface="Georgia"/>
              </a:rPr>
              <a:t>di</a:t>
            </a:r>
            <a:r>
              <a:rPr sz="1800" spc="70" dirty="0">
                <a:latin typeface="Georgia"/>
                <a:cs typeface="Georgia"/>
              </a:rPr>
              <a:t>  </a:t>
            </a:r>
            <a:r>
              <a:rPr sz="1800" dirty="0">
                <a:latin typeface="Georgia"/>
                <a:cs typeface="Georgia"/>
              </a:rPr>
              <a:t>proprietà</a:t>
            </a:r>
            <a:r>
              <a:rPr sz="1800" spc="65" dirty="0">
                <a:latin typeface="Georgia"/>
                <a:cs typeface="Georgia"/>
              </a:rPr>
              <a:t>  </a:t>
            </a:r>
            <a:r>
              <a:rPr sz="1800" spc="-10" dirty="0">
                <a:latin typeface="Georgia"/>
                <a:cs typeface="Georgia"/>
              </a:rPr>
              <a:t>locali </a:t>
            </a:r>
            <a:r>
              <a:rPr sz="1800" dirty="0">
                <a:latin typeface="Georgia"/>
                <a:cs typeface="Georgia"/>
              </a:rPr>
              <a:t>(altezza,</a:t>
            </a:r>
            <a:r>
              <a:rPr sz="1800" spc="415" dirty="0">
                <a:latin typeface="Georgia"/>
                <a:cs typeface="Georgia"/>
              </a:rPr>
              <a:t> </a:t>
            </a:r>
            <a:r>
              <a:rPr sz="1800" dirty="0">
                <a:latin typeface="Georgia"/>
                <a:cs typeface="Georgia"/>
              </a:rPr>
              <a:t>assorbimento</a:t>
            </a:r>
            <a:r>
              <a:rPr sz="1800" spc="415" dirty="0">
                <a:latin typeface="Georgia"/>
                <a:cs typeface="Georgia"/>
              </a:rPr>
              <a:t> </a:t>
            </a:r>
            <a:r>
              <a:rPr sz="1800" dirty="0">
                <a:latin typeface="Georgia"/>
                <a:cs typeface="Georgia"/>
              </a:rPr>
              <a:t>di</a:t>
            </a:r>
            <a:r>
              <a:rPr sz="1800" spc="415" dirty="0">
                <a:latin typeface="Georgia"/>
                <a:cs typeface="Georgia"/>
              </a:rPr>
              <a:t> </a:t>
            </a:r>
            <a:r>
              <a:rPr sz="1800" dirty="0">
                <a:latin typeface="Georgia"/>
                <a:cs typeface="Georgia"/>
              </a:rPr>
              <a:t>radiazione,</a:t>
            </a:r>
            <a:r>
              <a:rPr sz="1800" spc="415" dirty="0">
                <a:latin typeface="Georgia"/>
                <a:cs typeface="Georgia"/>
              </a:rPr>
              <a:t> </a:t>
            </a:r>
            <a:r>
              <a:rPr sz="1800" dirty="0">
                <a:latin typeface="Georgia"/>
                <a:cs typeface="Georgia"/>
              </a:rPr>
              <a:t>magnetismo)</a:t>
            </a:r>
            <a:r>
              <a:rPr sz="1800" spc="425" dirty="0">
                <a:latin typeface="Georgia"/>
                <a:cs typeface="Georgia"/>
              </a:rPr>
              <a:t> </a:t>
            </a:r>
            <a:r>
              <a:rPr sz="1800" dirty="0">
                <a:latin typeface="Georgia"/>
                <a:cs typeface="Georgia"/>
              </a:rPr>
              <a:t>attraverso</a:t>
            </a:r>
            <a:r>
              <a:rPr sz="1800" spc="415" dirty="0">
                <a:latin typeface="Georgia"/>
                <a:cs typeface="Georgia"/>
              </a:rPr>
              <a:t> </a:t>
            </a:r>
            <a:r>
              <a:rPr sz="1800" dirty="0">
                <a:latin typeface="Georgia"/>
                <a:cs typeface="Georgia"/>
              </a:rPr>
              <a:t>una</a:t>
            </a:r>
            <a:r>
              <a:rPr sz="1800" spc="425" dirty="0">
                <a:latin typeface="Georgia"/>
                <a:cs typeface="Georgia"/>
              </a:rPr>
              <a:t> </a:t>
            </a:r>
            <a:r>
              <a:rPr sz="1800" dirty="0">
                <a:latin typeface="Georgia"/>
                <a:cs typeface="Georgia"/>
              </a:rPr>
              <a:t>sonda</a:t>
            </a:r>
            <a:r>
              <a:rPr sz="1800" spc="425" dirty="0">
                <a:latin typeface="Georgia"/>
                <a:cs typeface="Georgia"/>
              </a:rPr>
              <a:t> </a:t>
            </a:r>
            <a:r>
              <a:rPr sz="1800" spc="-50" dirty="0">
                <a:latin typeface="Georgia"/>
                <a:cs typeface="Georgia"/>
              </a:rPr>
              <a:t>o </a:t>
            </a:r>
            <a:r>
              <a:rPr sz="1800" dirty="0">
                <a:latin typeface="Georgia"/>
                <a:cs typeface="Georgia"/>
              </a:rPr>
              <a:t>“punta”</a:t>
            </a:r>
            <a:r>
              <a:rPr sz="1800" spc="-15" dirty="0">
                <a:latin typeface="Georgia"/>
                <a:cs typeface="Georgia"/>
              </a:rPr>
              <a:t> </a:t>
            </a:r>
            <a:r>
              <a:rPr sz="1800" dirty="0">
                <a:latin typeface="Georgia"/>
                <a:cs typeface="Georgia"/>
              </a:rPr>
              <a:t>sistemata</a:t>
            </a:r>
            <a:r>
              <a:rPr sz="1800" spc="5" dirty="0">
                <a:latin typeface="Georgia"/>
                <a:cs typeface="Georgia"/>
              </a:rPr>
              <a:t> </a:t>
            </a:r>
            <a:r>
              <a:rPr sz="1800" dirty="0">
                <a:latin typeface="Georgia"/>
                <a:cs typeface="Georgia"/>
              </a:rPr>
              <a:t>molto</a:t>
            </a:r>
            <a:r>
              <a:rPr sz="1800" spc="20" dirty="0">
                <a:latin typeface="Georgia"/>
                <a:cs typeface="Georgia"/>
              </a:rPr>
              <a:t> </a:t>
            </a:r>
            <a:r>
              <a:rPr sz="1800" dirty="0">
                <a:latin typeface="Georgia"/>
                <a:cs typeface="Georgia"/>
              </a:rPr>
              <a:t>vicino</a:t>
            </a:r>
            <a:r>
              <a:rPr sz="1800" spc="10" dirty="0">
                <a:latin typeface="Georgia"/>
                <a:cs typeface="Georgia"/>
              </a:rPr>
              <a:t> </a:t>
            </a:r>
            <a:r>
              <a:rPr sz="1800" dirty="0">
                <a:latin typeface="Georgia"/>
                <a:cs typeface="Georgia"/>
              </a:rPr>
              <a:t>al</a:t>
            </a:r>
            <a:r>
              <a:rPr sz="1800" spc="-35" dirty="0">
                <a:latin typeface="Georgia"/>
                <a:cs typeface="Georgia"/>
              </a:rPr>
              <a:t> </a:t>
            </a:r>
            <a:r>
              <a:rPr sz="1800" spc="-10" dirty="0">
                <a:latin typeface="Georgia"/>
                <a:cs typeface="Georgia"/>
              </a:rPr>
              <a:t>campione.</a:t>
            </a:r>
            <a:endParaRPr sz="1800">
              <a:latin typeface="Georgia"/>
              <a:cs typeface="Georgia"/>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030020" y="953211"/>
            <a:ext cx="7063105" cy="2007870"/>
          </a:xfrm>
          <a:prstGeom prst="rect">
            <a:avLst/>
          </a:prstGeom>
        </p:spPr>
        <p:txBody>
          <a:bodyPr vert="horz" wrap="square" lIns="0" tIns="13335" rIns="0" bIns="0" rtlCol="0">
            <a:spAutoFit/>
          </a:bodyPr>
          <a:lstStyle/>
          <a:p>
            <a:pPr marL="12700" marR="5080" algn="just">
              <a:lnSpc>
                <a:spcPct val="130000"/>
              </a:lnSpc>
              <a:spcBef>
                <a:spcPts val="105"/>
              </a:spcBef>
            </a:pPr>
            <a:r>
              <a:rPr dirty="0">
                <a:solidFill>
                  <a:srgbClr val="000000"/>
                </a:solidFill>
              </a:rPr>
              <a:t>La</a:t>
            </a:r>
            <a:r>
              <a:rPr spc="195" dirty="0">
                <a:solidFill>
                  <a:srgbClr val="000000"/>
                </a:solidFill>
              </a:rPr>
              <a:t> </a:t>
            </a:r>
            <a:r>
              <a:rPr dirty="0"/>
              <a:t>piccola</a:t>
            </a:r>
            <a:r>
              <a:rPr spc="204" dirty="0"/>
              <a:t> </a:t>
            </a:r>
            <a:r>
              <a:rPr dirty="0"/>
              <a:t>distanza</a:t>
            </a:r>
            <a:r>
              <a:rPr spc="225" dirty="0"/>
              <a:t> </a:t>
            </a:r>
            <a:r>
              <a:rPr dirty="0"/>
              <a:t>che</a:t>
            </a:r>
            <a:r>
              <a:rPr spc="215" dirty="0"/>
              <a:t> </a:t>
            </a:r>
            <a:r>
              <a:rPr dirty="0"/>
              <a:t>c’è</a:t>
            </a:r>
            <a:r>
              <a:rPr spc="195" dirty="0"/>
              <a:t> </a:t>
            </a:r>
            <a:r>
              <a:rPr dirty="0"/>
              <a:t>tra</a:t>
            </a:r>
            <a:r>
              <a:rPr spc="200" dirty="0"/>
              <a:t> </a:t>
            </a:r>
            <a:r>
              <a:rPr dirty="0"/>
              <a:t>campione</a:t>
            </a:r>
            <a:r>
              <a:rPr spc="195" dirty="0"/>
              <a:t> </a:t>
            </a:r>
            <a:r>
              <a:rPr dirty="0"/>
              <a:t>e</a:t>
            </a:r>
            <a:r>
              <a:rPr spc="215" dirty="0"/>
              <a:t> </a:t>
            </a:r>
            <a:r>
              <a:rPr dirty="0"/>
              <a:t>sonda</a:t>
            </a:r>
            <a:r>
              <a:rPr spc="225" dirty="0"/>
              <a:t> </a:t>
            </a:r>
            <a:r>
              <a:rPr spc="-10" dirty="0">
                <a:solidFill>
                  <a:srgbClr val="000000"/>
                </a:solidFill>
              </a:rPr>
              <a:t>(dell’ordine </a:t>
            </a:r>
            <a:r>
              <a:rPr dirty="0">
                <a:solidFill>
                  <a:srgbClr val="000000"/>
                </a:solidFill>
              </a:rPr>
              <a:t>della</a:t>
            </a:r>
            <a:r>
              <a:rPr spc="155" dirty="0">
                <a:solidFill>
                  <a:srgbClr val="000000"/>
                </a:solidFill>
              </a:rPr>
              <a:t>  </a:t>
            </a:r>
            <a:r>
              <a:rPr dirty="0">
                <a:solidFill>
                  <a:srgbClr val="000000"/>
                </a:solidFill>
              </a:rPr>
              <a:t>risoluzione</a:t>
            </a:r>
            <a:r>
              <a:rPr spc="170" dirty="0">
                <a:solidFill>
                  <a:srgbClr val="000000"/>
                </a:solidFill>
              </a:rPr>
              <a:t>  </a:t>
            </a:r>
            <a:r>
              <a:rPr dirty="0">
                <a:solidFill>
                  <a:srgbClr val="000000"/>
                </a:solidFill>
              </a:rPr>
              <a:t>strumentale)</a:t>
            </a:r>
            <a:r>
              <a:rPr spc="155" dirty="0">
                <a:solidFill>
                  <a:srgbClr val="000000"/>
                </a:solidFill>
              </a:rPr>
              <a:t>  </a:t>
            </a:r>
            <a:r>
              <a:rPr dirty="0">
                <a:solidFill>
                  <a:srgbClr val="000000"/>
                </a:solidFill>
              </a:rPr>
              <a:t>rende</a:t>
            </a:r>
            <a:r>
              <a:rPr spc="170" dirty="0">
                <a:solidFill>
                  <a:srgbClr val="000000"/>
                </a:solidFill>
              </a:rPr>
              <a:t>  </a:t>
            </a:r>
            <a:r>
              <a:rPr dirty="0">
                <a:solidFill>
                  <a:srgbClr val="000000"/>
                </a:solidFill>
              </a:rPr>
              <a:t>possibile</a:t>
            </a:r>
            <a:r>
              <a:rPr spc="155" dirty="0">
                <a:solidFill>
                  <a:srgbClr val="000000"/>
                </a:solidFill>
              </a:rPr>
              <a:t>  </a:t>
            </a:r>
            <a:r>
              <a:rPr dirty="0">
                <a:solidFill>
                  <a:srgbClr val="000000"/>
                </a:solidFill>
              </a:rPr>
              <a:t>eseguire</a:t>
            </a:r>
            <a:r>
              <a:rPr spc="165" dirty="0">
                <a:solidFill>
                  <a:srgbClr val="000000"/>
                </a:solidFill>
              </a:rPr>
              <a:t>  </a:t>
            </a:r>
            <a:r>
              <a:rPr spc="-25" dirty="0">
                <a:solidFill>
                  <a:srgbClr val="000000"/>
                </a:solidFill>
              </a:rPr>
              <a:t>la </a:t>
            </a:r>
            <a:r>
              <a:rPr dirty="0">
                <a:solidFill>
                  <a:srgbClr val="000000"/>
                </a:solidFill>
              </a:rPr>
              <a:t>misura</a:t>
            </a:r>
            <a:r>
              <a:rPr spc="340" dirty="0">
                <a:solidFill>
                  <a:srgbClr val="000000"/>
                </a:solidFill>
              </a:rPr>
              <a:t> </a:t>
            </a:r>
            <a:r>
              <a:rPr dirty="0">
                <a:solidFill>
                  <a:srgbClr val="000000"/>
                </a:solidFill>
              </a:rPr>
              <a:t>su</a:t>
            </a:r>
            <a:r>
              <a:rPr spc="320" dirty="0">
                <a:solidFill>
                  <a:srgbClr val="000000"/>
                </a:solidFill>
              </a:rPr>
              <a:t> </a:t>
            </a:r>
            <a:r>
              <a:rPr dirty="0">
                <a:solidFill>
                  <a:srgbClr val="000000"/>
                </a:solidFill>
              </a:rPr>
              <a:t>un’area</a:t>
            </a:r>
            <a:r>
              <a:rPr spc="365" dirty="0">
                <a:solidFill>
                  <a:srgbClr val="000000"/>
                </a:solidFill>
              </a:rPr>
              <a:t> </a:t>
            </a:r>
            <a:r>
              <a:rPr dirty="0">
                <a:solidFill>
                  <a:srgbClr val="000000"/>
                </a:solidFill>
              </a:rPr>
              <a:t>molto</a:t>
            </a:r>
            <a:r>
              <a:rPr spc="325" dirty="0">
                <a:solidFill>
                  <a:srgbClr val="000000"/>
                </a:solidFill>
              </a:rPr>
              <a:t> </a:t>
            </a:r>
            <a:r>
              <a:rPr dirty="0">
                <a:solidFill>
                  <a:srgbClr val="000000"/>
                </a:solidFill>
              </a:rPr>
              <a:t>piccola</a:t>
            </a:r>
            <a:r>
              <a:rPr spc="325" dirty="0">
                <a:solidFill>
                  <a:srgbClr val="000000"/>
                </a:solidFill>
              </a:rPr>
              <a:t> </a:t>
            </a:r>
            <a:r>
              <a:rPr dirty="0">
                <a:solidFill>
                  <a:srgbClr val="000000"/>
                </a:solidFill>
              </a:rPr>
              <a:t>che</a:t>
            </a:r>
            <a:r>
              <a:rPr spc="335" dirty="0">
                <a:solidFill>
                  <a:srgbClr val="000000"/>
                </a:solidFill>
              </a:rPr>
              <a:t> </a:t>
            </a:r>
            <a:r>
              <a:rPr dirty="0">
                <a:solidFill>
                  <a:srgbClr val="000000"/>
                </a:solidFill>
              </a:rPr>
              <a:t>viene</a:t>
            </a:r>
            <a:r>
              <a:rPr spc="315" dirty="0">
                <a:solidFill>
                  <a:srgbClr val="000000"/>
                </a:solidFill>
              </a:rPr>
              <a:t> </a:t>
            </a:r>
            <a:r>
              <a:rPr spc="-10" dirty="0">
                <a:solidFill>
                  <a:srgbClr val="000000"/>
                </a:solidFill>
              </a:rPr>
              <a:t>sistematicamente </a:t>
            </a:r>
            <a:r>
              <a:rPr dirty="0">
                <a:solidFill>
                  <a:srgbClr val="000000"/>
                </a:solidFill>
              </a:rPr>
              <a:t>esplorata</a:t>
            </a:r>
            <a:r>
              <a:rPr spc="215" dirty="0">
                <a:solidFill>
                  <a:srgbClr val="000000"/>
                </a:solidFill>
              </a:rPr>
              <a:t> </a:t>
            </a:r>
            <a:r>
              <a:rPr dirty="0">
                <a:solidFill>
                  <a:srgbClr val="000000"/>
                </a:solidFill>
              </a:rPr>
              <a:t>dalla</a:t>
            </a:r>
            <a:r>
              <a:rPr spc="220" dirty="0">
                <a:solidFill>
                  <a:srgbClr val="000000"/>
                </a:solidFill>
              </a:rPr>
              <a:t> </a:t>
            </a:r>
            <a:r>
              <a:rPr dirty="0">
                <a:solidFill>
                  <a:srgbClr val="000000"/>
                </a:solidFill>
              </a:rPr>
              <a:t>sonda</a:t>
            </a:r>
            <a:r>
              <a:rPr spc="215" dirty="0">
                <a:solidFill>
                  <a:srgbClr val="000000"/>
                </a:solidFill>
              </a:rPr>
              <a:t> </a:t>
            </a:r>
            <a:r>
              <a:rPr dirty="0">
                <a:solidFill>
                  <a:srgbClr val="000000"/>
                </a:solidFill>
              </a:rPr>
              <a:t>contemporaneamente</a:t>
            </a:r>
            <a:r>
              <a:rPr spc="225" dirty="0">
                <a:solidFill>
                  <a:srgbClr val="000000"/>
                </a:solidFill>
              </a:rPr>
              <a:t> </a:t>
            </a:r>
            <a:r>
              <a:rPr dirty="0">
                <a:solidFill>
                  <a:srgbClr val="000000"/>
                </a:solidFill>
              </a:rPr>
              <a:t>alla</a:t>
            </a:r>
            <a:r>
              <a:rPr spc="240" dirty="0">
                <a:solidFill>
                  <a:srgbClr val="000000"/>
                </a:solidFill>
              </a:rPr>
              <a:t> </a:t>
            </a:r>
            <a:r>
              <a:rPr dirty="0">
                <a:solidFill>
                  <a:srgbClr val="000000"/>
                </a:solidFill>
              </a:rPr>
              <a:t>misura</a:t>
            </a:r>
            <a:r>
              <a:rPr spc="220" dirty="0">
                <a:solidFill>
                  <a:srgbClr val="000000"/>
                </a:solidFill>
              </a:rPr>
              <a:t> </a:t>
            </a:r>
            <a:r>
              <a:rPr spc="-10" dirty="0">
                <a:solidFill>
                  <a:srgbClr val="000000"/>
                </a:solidFill>
              </a:rPr>
              <a:t>della </a:t>
            </a:r>
            <a:r>
              <a:rPr dirty="0">
                <a:solidFill>
                  <a:srgbClr val="000000"/>
                </a:solidFill>
              </a:rPr>
              <a:t>proprietà</a:t>
            </a:r>
            <a:r>
              <a:rPr spc="-25" dirty="0">
                <a:solidFill>
                  <a:srgbClr val="000000"/>
                </a:solidFill>
              </a:rPr>
              <a:t> </a:t>
            </a:r>
            <a:r>
              <a:rPr dirty="0">
                <a:solidFill>
                  <a:srgbClr val="000000"/>
                </a:solidFill>
              </a:rPr>
              <a:t>fisica</a:t>
            </a:r>
            <a:r>
              <a:rPr spc="-25" dirty="0">
                <a:solidFill>
                  <a:srgbClr val="000000"/>
                </a:solidFill>
              </a:rPr>
              <a:t> </a:t>
            </a:r>
            <a:r>
              <a:rPr dirty="0">
                <a:solidFill>
                  <a:srgbClr val="000000"/>
                </a:solidFill>
              </a:rPr>
              <a:t>in</a:t>
            </a:r>
            <a:r>
              <a:rPr spc="-50" dirty="0">
                <a:solidFill>
                  <a:srgbClr val="000000"/>
                </a:solidFill>
              </a:rPr>
              <a:t> </a:t>
            </a:r>
            <a:r>
              <a:rPr spc="-10" dirty="0">
                <a:solidFill>
                  <a:srgbClr val="000000"/>
                </a:solidFill>
              </a:rPr>
              <a:t>studio.</a:t>
            </a:r>
          </a:p>
        </p:txBody>
      </p:sp>
      <p:sp>
        <p:nvSpPr>
          <p:cNvPr id="3" name="object 3"/>
          <p:cNvSpPr txBox="1"/>
          <p:nvPr/>
        </p:nvSpPr>
        <p:spPr>
          <a:xfrm>
            <a:off x="935037" y="3789426"/>
            <a:ext cx="7437755" cy="1871980"/>
          </a:xfrm>
          <a:prstGeom prst="rect">
            <a:avLst/>
          </a:prstGeom>
          <a:ln w="25400">
            <a:solidFill>
              <a:srgbClr val="FF0000"/>
            </a:solidFill>
          </a:ln>
        </p:spPr>
        <p:txBody>
          <a:bodyPr vert="horz" wrap="square" lIns="0" tIns="43180" rIns="0" bIns="0" rtlCol="0">
            <a:spAutoFit/>
          </a:bodyPr>
          <a:lstStyle/>
          <a:p>
            <a:pPr marL="107314" algn="just">
              <a:lnSpc>
                <a:spcPct val="100000"/>
              </a:lnSpc>
              <a:spcBef>
                <a:spcPts val="340"/>
              </a:spcBef>
            </a:pPr>
            <a:r>
              <a:rPr sz="2000" dirty="0">
                <a:latin typeface="Georgia"/>
                <a:cs typeface="Georgia"/>
              </a:rPr>
              <a:t>Contrariamente</a:t>
            </a:r>
            <a:r>
              <a:rPr sz="2000" spc="-20" dirty="0">
                <a:latin typeface="Georgia"/>
                <a:cs typeface="Georgia"/>
              </a:rPr>
              <a:t> </a:t>
            </a:r>
            <a:r>
              <a:rPr sz="2000" dirty="0">
                <a:latin typeface="Georgia"/>
                <a:cs typeface="Georgia"/>
              </a:rPr>
              <a:t>ai</a:t>
            </a:r>
            <a:r>
              <a:rPr sz="2000" spc="430" dirty="0">
                <a:latin typeface="Georgia"/>
                <a:cs typeface="Georgia"/>
              </a:rPr>
              <a:t> </a:t>
            </a:r>
            <a:r>
              <a:rPr sz="2000" dirty="0">
                <a:latin typeface="Georgia"/>
                <a:cs typeface="Georgia"/>
              </a:rPr>
              <a:t>microscopi</a:t>
            </a:r>
            <a:r>
              <a:rPr sz="2000" spc="-45" dirty="0">
                <a:latin typeface="Georgia"/>
                <a:cs typeface="Georgia"/>
              </a:rPr>
              <a:t> </a:t>
            </a:r>
            <a:r>
              <a:rPr sz="2000" dirty="0">
                <a:latin typeface="Georgia"/>
                <a:cs typeface="Georgia"/>
              </a:rPr>
              <a:t>tradizionali,</a:t>
            </a:r>
            <a:r>
              <a:rPr sz="2000" spc="-15" dirty="0">
                <a:latin typeface="Georgia"/>
                <a:cs typeface="Georgia"/>
              </a:rPr>
              <a:t> </a:t>
            </a:r>
            <a:r>
              <a:rPr sz="2000" dirty="0">
                <a:latin typeface="Georgia"/>
                <a:cs typeface="Georgia"/>
              </a:rPr>
              <a:t>i</a:t>
            </a:r>
            <a:r>
              <a:rPr sz="2000" spc="-35" dirty="0">
                <a:latin typeface="Georgia"/>
                <a:cs typeface="Georgia"/>
              </a:rPr>
              <a:t> </a:t>
            </a:r>
            <a:r>
              <a:rPr sz="2000" dirty="0">
                <a:latin typeface="Georgia"/>
                <a:cs typeface="Georgia"/>
              </a:rPr>
              <a:t>sistemi</a:t>
            </a:r>
            <a:r>
              <a:rPr sz="2000" spc="-20" dirty="0">
                <a:latin typeface="Georgia"/>
                <a:cs typeface="Georgia"/>
              </a:rPr>
              <a:t> </a:t>
            </a:r>
            <a:r>
              <a:rPr sz="2000" dirty="0">
                <a:latin typeface="Georgia"/>
                <a:cs typeface="Georgia"/>
              </a:rPr>
              <a:t>con</a:t>
            </a:r>
            <a:r>
              <a:rPr sz="2000" spc="-45" dirty="0">
                <a:latin typeface="Georgia"/>
                <a:cs typeface="Georgia"/>
              </a:rPr>
              <a:t> </a:t>
            </a:r>
            <a:r>
              <a:rPr sz="2000" spc="-10" dirty="0">
                <a:latin typeface="Georgia"/>
                <a:cs typeface="Georgia"/>
              </a:rPr>
              <a:t>sonde</a:t>
            </a:r>
            <a:endParaRPr sz="2000">
              <a:latin typeface="Georgia"/>
              <a:cs typeface="Georgia"/>
            </a:endParaRPr>
          </a:p>
          <a:p>
            <a:pPr marL="107314" marR="284480" algn="just">
              <a:lnSpc>
                <a:spcPct val="130000"/>
              </a:lnSpc>
              <a:spcBef>
                <a:spcPts val="5"/>
              </a:spcBef>
            </a:pPr>
            <a:r>
              <a:rPr sz="2000" dirty="0">
                <a:latin typeface="Georgia"/>
                <a:cs typeface="Georgia"/>
              </a:rPr>
              <a:t>a</a:t>
            </a:r>
            <a:r>
              <a:rPr sz="2000" spc="60" dirty="0">
                <a:latin typeface="Georgia"/>
                <a:cs typeface="Georgia"/>
              </a:rPr>
              <a:t>  </a:t>
            </a:r>
            <a:r>
              <a:rPr sz="2000" dirty="0">
                <a:latin typeface="Georgia"/>
                <a:cs typeface="Georgia"/>
              </a:rPr>
              <a:t>scansione</a:t>
            </a:r>
            <a:r>
              <a:rPr sz="2000" spc="65" dirty="0">
                <a:latin typeface="Georgia"/>
                <a:cs typeface="Georgia"/>
              </a:rPr>
              <a:t>  </a:t>
            </a:r>
            <a:r>
              <a:rPr sz="2000" dirty="0">
                <a:latin typeface="Georgia"/>
                <a:cs typeface="Georgia"/>
              </a:rPr>
              <a:t>non</a:t>
            </a:r>
            <a:r>
              <a:rPr sz="2000" spc="80" dirty="0">
                <a:latin typeface="Georgia"/>
                <a:cs typeface="Georgia"/>
              </a:rPr>
              <a:t>  </a:t>
            </a:r>
            <a:r>
              <a:rPr sz="2000" dirty="0">
                <a:latin typeface="Georgia"/>
                <a:cs typeface="Georgia"/>
              </a:rPr>
              <a:t>utilizzano</a:t>
            </a:r>
            <a:r>
              <a:rPr sz="2000" spc="70" dirty="0">
                <a:latin typeface="Georgia"/>
                <a:cs typeface="Georgia"/>
              </a:rPr>
              <a:t>  </a:t>
            </a:r>
            <a:r>
              <a:rPr sz="2000" dirty="0">
                <a:latin typeface="Georgia"/>
                <a:cs typeface="Georgia"/>
              </a:rPr>
              <a:t>generalmente</a:t>
            </a:r>
            <a:r>
              <a:rPr sz="2000" spc="70" dirty="0">
                <a:latin typeface="Georgia"/>
                <a:cs typeface="Georgia"/>
              </a:rPr>
              <a:t>  </a:t>
            </a:r>
            <a:r>
              <a:rPr sz="2000" dirty="0">
                <a:latin typeface="Georgia"/>
                <a:cs typeface="Georgia"/>
              </a:rPr>
              <a:t>lenti</a:t>
            </a:r>
            <a:r>
              <a:rPr sz="2000" spc="65" dirty="0">
                <a:latin typeface="Georgia"/>
                <a:cs typeface="Georgia"/>
              </a:rPr>
              <a:t>  </a:t>
            </a:r>
            <a:r>
              <a:rPr sz="2000" dirty="0">
                <a:latin typeface="Georgia"/>
                <a:cs typeface="Georgia"/>
              </a:rPr>
              <a:t>e</a:t>
            </a:r>
            <a:r>
              <a:rPr sz="2000" spc="75" dirty="0">
                <a:latin typeface="Georgia"/>
                <a:cs typeface="Georgia"/>
              </a:rPr>
              <a:t>  </a:t>
            </a:r>
            <a:r>
              <a:rPr sz="2000" dirty="0">
                <a:latin typeface="Georgia"/>
                <a:cs typeface="Georgia"/>
              </a:rPr>
              <a:t>quindi</a:t>
            </a:r>
            <a:r>
              <a:rPr sz="2000" spc="65" dirty="0">
                <a:latin typeface="Georgia"/>
                <a:cs typeface="Georgia"/>
              </a:rPr>
              <a:t>  </a:t>
            </a:r>
            <a:r>
              <a:rPr sz="2000" spc="-25" dirty="0">
                <a:solidFill>
                  <a:srgbClr val="FF0000"/>
                </a:solidFill>
                <a:latin typeface="Georgia"/>
                <a:cs typeface="Georgia"/>
              </a:rPr>
              <a:t>la </a:t>
            </a:r>
            <a:r>
              <a:rPr sz="2000" dirty="0">
                <a:solidFill>
                  <a:srgbClr val="FF0000"/>
                </a:solidFill>
                <a:latin typeface="Georgia"/>
                <a:cs typeface="Georgia"/>
              </a:rPr>
              <a:t>risoluzione</a:t>
            </a:r>
            <a:r>
              <a:rPr sz="2000" spc="254" dirty="0">
                <a:solidFill>
                  <a:srgbClr val="FF0000"/>
                </a:solidFill>
                <a:latin typeface="Georgia"/>
                <a:cs typeface="Georgia"/>
              </a:rPr>
              <a:t> </a:t>
            </a:r>
            <a:r>
              <a:rPr sz="2000" dirty="0">
                <a:solidFill>
                  <a:srgbClr val="FF0000"/>
                </a:solidFill>
                <a:latin typeface="Georgia"/>
                <a:cs typeface="Georgia"/>
              </a:rPr>
              <a:t>è</a:t>
            </a:r>
            <a:r>
              <a:rPr sz="2000" spc="254" dirty="0">
                <a:solidFill>
                  <a:srgbClr val="FF0000"/>
                </a:solidFill>
                <a:latin typeface="Georgia"/>
                <a:cs typeface="Georgia"/>
              </a:rPr>
              <a:t> </a:t>
            </a:r>
            <a:r>
              <a:rPr sz="2000" dirty="0">
                <a:solidFill>
                  <a:srgbClr val="FF0000"/>
                </a:solidFill>
                <a:latin typeface="Georgia"/>
                <a:cs typeface="Georgia"/>
              </a:rPr>
              <a:t>limitata</a:t>
            </a:r>
            <a:r>
              <a:rPr sz="2000" spc="265" dirty="0">
                <a:solidFill>
                  <a:srgbClr val="FF0000"/>
                </a:solidFill>
                <a:latin typeface="Georgia"/>
                <a:cs typeface="Georgia"/>
              </a:rPr>
              <a:t> </a:t>
            </a:r>
            <a:r>
              <a:rPr sz="2000" dirty="0">
                <a:solidFill>
                  <a:srgbClr val="FF0000"/>
                </a:solidFill>
                <a:latin typeface="Georgia"/>
                <a:cs typeface="Georgia"/>
              </a:rPr>
              <a:t>più</a:t>
            </a:r>
            <a:r>
              <a:rPr sz="2000" spc="260" dirty="0">
                <a:solidFill>
                  <a:srgbClr val="FF0000"/>
                </a:solidFill>
                <a:latin typeface="Georgia"/>
                <a:cs typeface="Georgia"/>
              </a:rPr>
              <a:t> </a:t>
            </a:r>
            <a:r>
              <a:rPr sz="2000" dirty="0">
                <a:solidFill>
                  <a:srgbClr val="FF0000"/>
                </a:solidFill>
                <a:latin typeface="Georgia"/>
                <a:cs typeface="Georgia"/>
              </a:rPr>
              <a:t>dalle</a:t>
            </a:r>
            <a:r>
              <a:rPr sz="2000" spc="260" dirty="0">
                <a:solidFill>
                  <a:srgbClr val="FF0000"/>
                </a:solidFill>
                <a:latin typeface="Georgia"/>
                <a:cs typeface="Georgia"/>
              </a:rPr>
              <a:t> </a:t>
            </a:r>
            <a:r>
              <a:rPr sz="2000" dirty="0">
                <a:solidFill>
                  <a:srgbClr val="FF0000"/>
                </a:solidFill>
                <a:latin typeface="Georgia"/>
                <a:cs typeface="Georgia"/>
              </a:rPr>
              <a:t>dimensioni</a:t>
            </a:r>
            <a:r>
              <a:rPr sz="2000" spc="254" dirty="0">
                <a:solidFill>
                  <a:srgbClr val="FF0000"/>
                </a:solidFill>
                <a:latin typeface="Georgia"/>
                <a:cs typeface="Georgia"/>
              </a:rPr>
              <a:t> </a:t>
            </a:r>
            <a:r>
              <a:rPr sz="2000" dirty="0">
                <a:solidFill>
                  <a:srgbClr val="FF0000"/>
                </a:solidFill>
                <a:latin typeface="Georgia"/>
                <a:cs typeface="Georgia"/>
              </a:rPr>
              <a:t>del</a:t>
            </a:r>
            <a:r>
              <a:rPr sz="2000" spc="265" dirty="0">
                <a:solidFill>
                  <a:srgbClr val="FF0000"/>
                </a:solidFill>
                <a:latin typeface="Georgia"/>
                <a:cs typeface="Georgia"/>
              </a:rPr>
              <a:t> </a:t>
            </a:r>
            <a:r>
              <a:rPr sz="2000" dirty="0">
                <a:solidFill>
                  <a:srgbClr val="FF0000"/>
                </a:solidFill>
                <a:latin typeface="Georgia"/>
                <a:cs typeface="Georgia"/>
              </a:rPr>
              <a:t>campione</a:t>
            </a:r>
            <a:r>
              <a:rPr sz="2000" spc="254" dirty="0">
                <a:solidFill>
                  <a:srgbClr val="FF0000"/>
                </a:solidFill>
                <a:latin typeface="Georgia"/>
                <a:cs typeface="Georgia"/>
              </a:rPr>
              <a:t> </a:t>
            </a:r>
            <a:r>
              <a:rPr sz="2000" spc="-25" dirty="0">
                <a:solidFill>
                  <a:srgbClr val="FF0000"/>
                </a:solidFill>
                <a:latin typeface="Georgia"/>
                <a:cs typeface="Georgia"/>
              </a:rPr>
              <a:t>che </a:t>
            </a:r>
            <a:r>
              <a:rPr sz="2000" dirty="0">
                <a:solidFill>
                  <a:srgbClr val="FF0000"/>
                </a:solidFill>
                <a:latin typeface="Georgia"/>
                <a:cs typeface="Georgia"/>
              </a:rPr>
              <a:t>dagli</a:t>
            </a:r>
            <a:r>
              <a:rPr sz="2000" spc="-25" dirty="0">
                <a:solidFill>
                  <a:srgbClr val="FF0000"/>
                </a:solidFill>
                <a:latin typeface="Georgia"/>
                <a:cs typeface="Georgia"/>
              </a:rPr>
              <a:t> </a:t>
            </a:r>
            <a:r>
              <a:rPr sz="2000" dirty="0">
                <a:solidFill>
                  <a:srgbClr val="FF0000"/>
                </a:solidFill>
                <a:latin typeface="Georgia"/>
                <a:cs typeface="Georgia"/>
              </a:rPr>
              <a:t>effetti</a:t>
            </a:r>
            <a:r>
              <a:rPr sz="2000" spc="-25" dirty="0">
                <a:solidFill>
                  <a:srgbClr val="FF0000"/>
                </a:solidFill>
                <a:latin typeface="Georgia"/>
                <a:cs typeface="Georgia"/>
              </a:rPr>
              <a:t> </a:t>
            </a:r>
            <a:r>
              <a:rPr sz="2000" dirty="0">
                <a:solidFill>
                  <a:srgbClr val="FF0000"/>
                </a:solidFill>
                <a:latin typeface="Georgia"/>
                <a:cs typeface="Georgia"/>
              </a:rPr>
              <a:t>di</a:t>
            </a:r>
            <a:r>
              <a:rPr sz="2000" spc="-50" dirty="0">
                <a:solidFill>
                  <a:srgbClr val="FF0000"/>
                </a:solidFill>
                <a:latin typeface="Georgia"/>
                <a:cs typeface="Georgia"/>
              </a:rPr>
              <a:t> </a:t>
            </a:r>
            <a:r>
              <a:rPr sz="2000" spc="-10" dirty="0">
                <a:solidFill>
                  <a:srgbClr val="FF0000"/>
                </a:solidFill>
                <a:latin typeface="Georgia"/>
                <a:cs typeface="Georgia"/>
              </a:rPr>
              <a:t>diffrazione.</a:t>
            </a:r>
            <a:endParaRPr sz="2000">
              <a:latin typeface="Georgia"/>
              <a:cs typeface="Georgia"/>
            </a:endParaRPr>
          </a:p>
        </p:txBody>
      </p:sp>
      <p:sp>
        <p:nvSpPr>
          <p:cNvPr id="4" name="object 4"/>
          <p:cNvSpPr/>
          <p:nvPr/>
        </p:nvSpPr>
        <p:spPr>
          <a:xfrm>
            <a:off x="950912" y="966724"/>
            <a:ext cx="7437755" cy="2533650"/>
          </a:xfrm>
          <a:custGeom>
            <a:avLst/>
            <a:gdLst/>
            <a:ahLst/>
            <a:cxnLst/>
            <a:rect l="l" t="t" r="r" b="b"/>
            <a:pathLst>
              <a:path w="7437755" h="2533650">
                <a:moveTo>
                  <a:pt x="0" y="2533650"/>
                </a:moveTo>
                <a:lnTo>
                  <a:pt x="7437374" y="2533650"/>
                </a:lnTo>
                <a:lnTo>
                  <a:pt x="7437374" y="0"/>
                </a:lnTo>
                <a:lnTo>
                  <a:pt x="0" y="0"/>
                </a:lnTo>
                <a:lnTo>
                  <a:pt x="0" y="2533650"/>
                </a:lnTo>
                <a:close/>
              </a:path>
            </a:pathLst>
          </a:custGeom>
          <a:ln w="25400">
            <a:solidFill>
              <a:srgbClr val="FF0000"/>
            </a:solidFill>
          </a:ln>
        </p:spPr>
        <p:txBody>
          <a:bodyPr wrap="square" lIns="0" tIns="0" rIns="0" bIns="0" rtlCol="0"/>
          <a:lstStyle/>
          <a:p>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1042987" y="1628775"/>
            <a:ext cx="7273925" cy="1800225"/>
          </a:xfrm>
          <a:prstGeom prst="rect">
            <a:avLst/>
          </a:prstGeom>
          <a:ln w="25400">
            <a:solidFill>
              <a:srgbClr val="FF0000"/>
            </a:solidFill>
          </a:ln>
        </p:spPr>
        <p:txBody>
          <a:bodyPr vert="horz" wrap="square" lIns="0" tIns="0" rIns="0" bIns="0" rtlCol="0">
            <a:spAutoFit/>
          </a:bodyPr>
          <a:lstStyle/>
          <a:p>
            <a:pPr marL="91440" marR="283845" algn="just">
              <a:lnSpc>
                <a:spcPct val="130000"/>
              </a:lnSpc>
            </a:pPr>
            <a:r>
              <a:rPr sz="2000" dirty="0">
                <a:latin typeface="Georgia"/>
                <a:cs typeface="Georgia"/>
              </a:rPr>
              <a:t>Attraverso</a:t>
            </a:r>
            <a:r>
              <a:rPr sz="2000" spc="320" dirty="0">
                <a:latin typeface="Georgia"/>
                <a:cs typeface="Georgia"/>
              </a:rPr>
              <a:t> </a:t>
            </a:r>
            <a:r>
              <a:rPr sz="2000" dirty="0">
                <a:latin typeface="Georgia"/>
                <a:cs typeface="Georgia"/>
              </a:rPr>
              <a:t>l’AFM</a:t>
            </a:r>
            <a:r>
              <a:rPr sz="2000" spc="315" dirty="0">
                <a:latin typeface="Georgia"/>
                <a:cs typeface="Georgia"/>
              </a:rPr>
              <a:t> </a:t>
            </a:r>
            <a:r>
              <a:rPr sz="2000" dirty="0">
                <a:latin typeface="Georgia"/>
                <a:cs typeface="Georgia"/>
              </a:rPr>
              <a:t>si</a:t>
            </a:r>
            <a:r>
              <a:rPr sz="2000" spc="305" dirty="0">
                <a:latin typeface="Georgia"/>
                <a:cs typeface="Georgia"/>
              </a:rPr>
              <a:t> </a:t>
            </a:r>
            <a:r>
              <a:rPr sz="2000" dirty="0">
                <a:latin typeface="Georgia"/>
                <a:cs typeface="Georgia"/>
              </a:rPr>
              <a:t>può</a:t>
            </a:r>
            <a:r>
              <a:rPr sz="2000" spc="320" dirty="0">
                <a:latin typeface="Georgia"/>
                <a:cs typeface="Georgia"/>
              </a:rPr>
              <a:t> </a:t>
            </a:r>
            <a:r>
              <a:rPr sz="2000" dirty="0">
                <a:latin typeface="Georgia"/>
                <a:cs typeface="Georgia"/>
              </a:rPr>
              <a:t>non</a:t>
            </a:r>
            <a:r>
              <a:rPr sz="2000" spc="315" dirty="0">
                <a:latin typeface="Georgia"/>
                <a:cs typeface="Georgia"/>
              </a:rPr>
              <a:t> </a:t>
            </a:r>
            <a:r>
              <a:rPr sz="2000" dirty="0">
                <a:latin typeface="Georgia"/>
                <a:cs typeface="Georgia"/>
              </a:rPr>
              <a:t>solo</a:t>
            </a:r>
            <a:r>
              <a:rPr sz="2000" spc="325" dirty="0">
                <a:latin typeface="Georgia"/>
                <a:cs typeface="Georgia"/>
              </a:rPr>
              <a:t> </a:t>
            </a:r>
            <a:r>
              <a:rPr sz="2000" dirty="0">
                <a:latin typeface="Georgia"/>
                <a:cs typeface="Georgia"/>
              </a:rPr>
              <a:t>ottenere</a:t>
            </a:r>
            <a:r>
              <a:rPr sz="2000" spc="310" dirty="0">
                <a:latin typeface="Georgia"/>
                <a:cs typeface="Georgia"/>
              </a:rPr>
              <a:t> </a:t>
            </a:r>
            <a:r>
              <a:rPr sz="2000" dirty="0">
                <a:latin typeface="Georgia"/>
                <a:cs typeface="Georgia"/>
              </a:rPr>
              <a:t>un’immagine</a:t>
            </a:r>
            <a:r>
              <a:rPr sz="2000" spc="320" dirty="0">
                <a:latin typeface="Georgia"/>
                <a:cs typeface="Georgia"/>
              </a:rPr>
              <a:t> </a:t>
            </a:r>
            <a:r>
              <a:rPr sz="2000" spc="-25" dirty="0">
                <a:latin typeface="Georgia"/>
                <a:cs typeface="Georgia"/>
              </a:rPr>
              <a:t>(o </a:t>
            </a:r>
            <a:r>
              <a:rPr sz="2000" dirty="0">
                <a:latin typeface="Georgia"/>
                <a:cs typeface="Georgia"/>
              </a:rPr>
              <a:t>meglio</a:t>
            </a:r>
            <a:r>
              <a:rPr sz="2000" spc="-30" dirty="0">
                <a:latin typeface="Georgia"/>
                <a:cs typeface="Georgia"/>
              </a:rPr>
              <a:t> </a:t>
            </a:r>
            <a:r>
              <a:rPr sz="2000" dirty="0">
                <a:latin typeface="Georgia"/>
                <a:cs typeface="Georgia"/>
              </a:rPr>
              <a:t>una</a:t>
            </a:r>
            <a:r>
              <a:rPr sz="2000" spc="-35" dirty="0">
                <a:latin typeface="Georgia"/>
                <a:cs typeface="Georgia"/>
              </a:rPr>
              <a:t> </a:t>
            </a:r>
            <a:r>
              <a:rPr sz="2000" dirty="0">
                <a:latin typeface="Georgia"/>
                <a:cs typeface="Georgia"/>
              </a:rPr>
              <a:t>mappa</a:t>
            </a:r>
            <a:r>
              <a:rPr sz="2000" spc="-30" dirty="0">
                <a:latin typeface="Georgia"/>
                <a:cs typeface="Georgia"/>
              </a:rPr>
              <a:t> </a:t>
            </a:r>
            <a:r>
              <a:rPr sz="2000" dirty="0">
                <a:latin typeface="Georgia"/>
                <a:cs typeface="Georgia"/>
              </a:rPr>
              <a:t>delle</a:t>
            </a:r>
            <a:r>
              <a:rPr sz="2000" spc="-35" dirty="0">
                <a:latin typeface="Georgia"/>
                <a:cs typeface="Georgia"/>
              </a:rPr>
              <a:t> </a:t>
            </a:r>
            <a:r>
              <a:rPr sz="2000" dirty="0">
                <a:latin typeface="Georgia"/>
                <a:cs typeface="Georgia"/>
              </a:rPr>
              <a:t>proprietà</a:t>
            </a:r>
            <a:r>
              <a:rPr sz="2000" spc="-25" dirty="0">
                <a:latin typeface="Georgia"/>
                <a:cs typeface="Georgia"/>
              </a:rPr>
              <a:t> </a:t>
            </a:r>
            <a:r>
              <a:rPr sz="2000" dirty="0">
                <a:latin typeface="Georgia"/>
                <a:cs typeface="Georgia"/>
              </a:rPr>
              <a:t>in</a:t>
            </a:r>
            <a:r>
              <a:rPr sz="2000" spc="-60" dirty="0">
                <a:latin typeface="Georgia"/>
                <a:cs typeface="Georgia"/>
              </a:rPr>
              <a:t> </a:t>
            </a:r>
            <a:r>
              <a:rPr sz="2000" dirty="0">
                <a:latin typeface="Georgia"/>
                <a:cs typeface="Georgia"/>
              </a:rPr>
              <a:t>studio)</a:t>
            </a:r>
            <a:r>
              <a:rPr sz="2000" spc="-30" dirty="0">
                <a:latin typeface="Georgia"/>
                <a:cs typeface="Georgia"/>
              </a:rPr>
              <a:t> </a:t>
            </a:r>
            <a:r>
              <a:rPr sz="2000" dirty="0">
                <a:latin typeface="Georgia"/>
                <a:cs typeface="Georgia"/>
              </a:rPr>
              <a:t>della</a:t>
            </a:r>
            <a:r>
              <a:rPr sz="2000" spc="-45" dirty="0">
                <a:latin typeface="Georgia"/>
                <a:cs typeface="Georgia"/>
              </a:rPr>
              <a:t> </a:t>
            </a:r>
            <a:r>
              <a:rPr sz="2000" dirty="0">
                <a:latin typeface="Georgia"/>
                <a:cs typeface="Georgia"/>
              </a:rPr>
              <a:t>superficie</a:t>
            </a:r>
            <a:r>
              <a:rPr sz="2000" spc="-50" dirty="0">
                <a:latin typeface="Georgia"/>
                <a:cs typeface="Georgia"/>
              </a:rPr>
              <a:t> a </a:t>
            </a:r>
            <a:r>
              <a:rPr sz="2000" dirty="0">
                <a:latin typeface="Georgia"/>
                <a:cs typeface="Georgia"/>
              </a:rPr>
              <a:t>risoluzione</a:t>
            </a:r>
            <a:r>
              <a:rPr sz="2000" spc="375" dirty="0">
                <a:latin typeface="Georgia"/>
                <a:cs typeface="Georgia"/>
              </a:rPr>
              <a:t>  </a:t>
            </a:r>
            <a:r>
              <a:rPr sz="2000" dirty="0">
                <a:latin typeface="Georgia"/>
                <a:cs typeface="Georgia"/>
              </a:rPr>
              <a:t>atomica,</a:t>
            </a:r>
            <a:r>
              <a:rPr sz="2000" spc="380" dirty="0">
                <a:latin typeface="Georgia"/>
                <a:cs typeface="Georgia"/>
              </a:rPr>
              <a:t>  </a:t>
            </a:r>
            <a:r>
              <a:rPr sz="2000" dirty="0">
                <a:latin typeface="Georgia"/>
                <a:cs typeface="Georgia"/>
              </a:rPr>
              <a:t>ma</a:t>
            </a:r>
            <a:r>
              <a:rPr sz="2000" spc="380" dirty="0">
                <a:latin typeface="Georgia"/>
                <a:cs typeface="Georgia"/>
              </a:rPr>
              <a:t>  </a:t>
            </a:r>
            <a:r>
              <a:rPr sz="2000" dirty="0">
                <a:latin typeface="Georgia"/>
                <a:cs typeface="Georgia"/>
              </a:rPr>
              <a:t>anche</a:t>
            </a:r>
            <a:r>
              <a:rPr sz="2000" spc="380" dirty="0">
                <a:latin typeface="Georgia"/>
                <a:cs typeface="Georgia"/>
              </a:rPr>
              <a:t>  </a:t>
            </a:r>
            <a:r>
              <a:rPr sz="2000" dirty="0">
                <a:latin typeface="Georgia"/>
                <a:cs typeface="Georgia"/>
              </a:rPr>
              <a:t>misurare</a:t>
            </a:r>
            <a:r>
              <a:rPr sz="2000" spc="370" dirty="0">
                <a:latin typeface="Georgia"/>
                <a:cs typeface="Georgia"/>
              </a:rPr>
              <a:t>  </a:t>
            </a:r>
            <a:r>
              <a:rPr sz="2000" dirty="0">
                <a:solidFill>
                  <a:srgbClr val="FF0000"/>
                </a:solidFill>
                <a:latin typeface="Georgia"/>
                <a:cs typeface="Georgia"/>
              </a:rPr>
              <a:t>la</a:t>
            </a:r>
            <a:r>
              <a:rPr sz="2000" spc="370" dirty="0">
                <a:solidFill>
                  <a:srgbClr val="FF0000"/>
                </a:solidFill>
                <a:latin typeface="Georgia"/>
                <a:cs typeface="Georgia"/>
              </a:rPr>
              <a:t>  </a:t>
            </a:r>
            <a:r>
              <a:rPr sz="2000" dirty="0">
                <a:solidFill>
                  <a:srgbClr val="FF0000"/>
                </a:solidFill>
                <a:latin typeface="Georgia"/>
                <a:cs typeface="Georgia"/>
              </a:rPr>
              <a:t>forza</a:t>
            </a:r>
            <a:r>
              <a:rPr sz="2000" spc="370" dirty="0">
                <a:solidFill>
                  <a:srgbClr val="FF0000"/>
                </a:solidFill>
                <a:latin typeface="Georgia"/>
                <a:cs typeface="Georgia"/>
              </a:rPr>
              <a:t>  </a:t>
            </a:r>
            <a:r>
              <a:rPr sz="2000" spc="-25" dirty="0">
                <a:solidFill>
                  <a:srgbClr val="FF0000"/>
                </a:solidFill>
                <a:latin typeface="Georgia"/>
                <a:cs typeface="Georgia"/>
              </a:rPr>
              <a:t>tra</a:t>
            </a:r>
            <a:endParaRPr sz="2000">
              <a:latin typeface="Georgia"/>
              <a:cs typeface="Georgia"/>
            </a:endParaRPr>
          </a:p>
          <a:p>
            <a:pPr marL="91440" algn="just">
              <a:lnSpc>
                <a:spcPct val="100000"/>
              </a:lnSpc>
              <a:spcBef>
                <a:spcPts val="720"/>
              </a:spcBef>
            </a:pPr>
            <a:r>
              <a:rPr sz="2000" dirty="0">
                <a:solidFill>
                  <a:srgbClr val="FF0000"/>
                </a:solidFill>
                <a:latin typeface="Georgia"/>
                <a:cs typeface="Georgia"/>
              </a:rPr>
              <a:t>superficie</a:t>
            </a:r>
            <a:r>
              <a:rPr sz="2000" spc="5" dirty="0">
                <a:solidFill>
                  <a:srgbClr val="FF0000"/>
                </a:solidFill>
                <a:latin typeface="Georgia"/>
                <a:cs typeface="Georgia"/>
              </a:rPr>
              <a:t> </a:t>
            </a:r>
            <a:r>
              <a:rPr sz="2000" dirty="0">
                <a:solidFill>
                  <a:srgbClr val="FF0000"/>
                </a:solidFill>
                <a:latin typeface="Georgia"/>
                <a:cs typeface="Georgia"/>
              </a:rPr>
              <a:t>e</a:t>
            </a:r>
            <a:r>
              <a:rPr sz="2000" spc="-25" dirty="0">
                <a:solidFill>
                  <a:srgbClr val="FF0000"/>
                </a:solidFill>
                <a:latin typeface="Georgia"/>
                <a:cs typeface="Georgia"/>
              </a:rPr>
              <a:t> </a:t>
            </a:r>
            <a:r>
              <a:rPr sz="2000" dirty="0">
                <a:solidFill>
                  <a:srgbClr val="FF0000"/>
                </a:solidFill>
                <a:latin typeface="Georgia"/>
                <a:cs typeface="Georgia"/>
              </a:rPr>
              <a:t>sonda</a:t>
            </a:r>
            <a:r>
              <a:rPr sz="2000" spc="-35" dirty="0">
                <a:solidFill>
                  <a:srgbClr val="FF0000"/>
                </a:solidFill>
                <a:latin typeface="Georgia"/>
                <a:cs typeface="Georgia"/>
              </a:rPr>
              <a:t> </a:t>
            </a:r>
            <a:r>
              <a:rPr sz="2000" dirty="0">
                <a:solidFill>
                  <a:srgbClr val="FF0000"/>
                </a:solidFill>
                <a:latin typeface="Georgia"/>
                <a:cs typeface="Georgia"/>
              </a:rPr>
              <a:t>a</a:t>
            </a:r>
            <a:r>
              <a:rPr sz="2000" spc="-20" dirty="0">
                <a:solidFill>
                  <a:srgbClr val="FF0000"/>
                </a:solidFill>
                <a:latin typeface="Georgia"/>
                <a:cs typeface="Georgia"/>
              </a:rPr>
              <a:t> </a:t>
            </a:r>
            <a:r>
              <a:rPr sz="2000" dirty="0">
                <a:solidFill>
                  <a:srgbClr val="FF0000"/>
                </a:solidFill>
                <a:latin typeface="Georgia"/>
                <a:cs typeface="Georgia"/>
              </a:rPr>
              <a:t>livello</a:t>
            </a:r>
            <a:r>
              <a:rPr sz="2000" spc="-30" dirty="0">
                <a:solidFill>
                  <a:srgbClr val="FF0000"/>
                </a:solidFill>
                <a:latin typeface="Georgia"/>
                <a:cs typeface="Georgia"/>
              </a:rPr>
              <a:t> </a:t>
            </a:r>
            <a:r>
              <a:rPr sz="2000" dirty="0">
                <a:solidFill>
                  <a:srgbClr val="FF0000"/>
                </a:solidFill>
                <a:latin typeface="Georgia"/>
                <a:cs typeface="Georgia"/>
              </a:rPr>
              <a:t>di</a:t>
            </a:r>
            <a:r>
              <a:rPr sz="2000" spc="-25" dirty="0">
                <a:solidFill>
                  <a:srgbClr val="FF0000"/>
                </a:solidFill>
                <a:latin typeface="Georgia"/>
                <a:cs typeface="Georgia"/>
              </a:rPr>
              <a:t> </a:t>
            </a:r>
            <a:r>
              <a:rPr sz="2000" spc="-20" dirty="0">
                <a:solidFill>
                  <a:srgbClr val="FF0000"/>
                </a:solidFill>
                <a:latin typeface="Georgia"/>
                <a:cs typeface="Georgia"/>
              </a:rPr>
              <a:t>nano-</a:t>
            </a:r>
            <a:r>
              <a:rPr sz="2000" spc="-10" dirty="0">
                <a:solidFill>
                  <a:srgbClr val="FF0000"/>
                </a:solidFill>
                <a:latin typeface="Georgia"/>
                <a:cs typeface="Georgia"/>
              </a:rPr>
              <a:t>newton.</a:t>
            </a:r>
            <a:endParaRPr sz="2000">
              <a:latin typeface="Georgia"/>
              <a:cs typeface="Georgia"/>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719692" y="833412"/>
            <a:ext cx="7518400" cy="4921885"/>
            <a:chOff x="719692" y="833412"/>
            <a:chExt cx="7518400" cy="4921885"/>
          </a:xfrm>
        </p:grpSpPr>
        <p:pic>
          <p:nvPicPr>
            <p:cNvPr id="3" name="object 3"/>
            <p:cNvPicPr/>
            <p:nvPr/>
          </p:nvPicPr>
          <p:blipFill>
            <a:blip r:embed="rId2" cstate="print"/>
            <a:stretch>
              <a:fillRect/>
            </a:stretch>
          </p:blipFill>
          <p:spPr>
            <a:xfrm>
              <a:off x="719692" y="946521"/>
              <a:ext cx="7518082" cy="4808265"/>
            </a:xfrm>
            <a:prstGeom prst="rect">
              <a:avLst/>
            </a:prstGeom>
          </p:spPr>
        </p:pic>
        <p:sp>
          <p:nvSpPr>
            <p:cNvPr id="4" name="object 4"/>
            <p:cNvSpPr/>
            <p:nvPr/>
          </p:nvSpPr>
          <p:spPr>
            <a:xfrm>
              <a:off x="6588251" y="838174"/>
              <a:ext cx="1057275" cy="462280"/>
            </a:xfrm>
            <a:custGeom>
              <a:avLst/>
              <a:gdLst/>
              <a:ahLst/>
              <a:cxnLst/>
              <a:rect l="l" t="t" r="r" b="b"/>
              <a:pathLst>
                <a:path w="1057275" h="462280">
                  <a:moveTo>
                    <a:pt x="1056703" y="0"/>
                  </a:moveTo>
                  <a:lnTo>
                    <a:pt x="0" y="0"/>
                  </a:lnTo>
                  <a:lnTo>
                    <a:pt x="0" y="461670"/>
                  </a:lnTo>
                  <a:lnTo>
                    <a:pt x="1056703" y="461670"/>
                  </a:lnTo>
                  <a:lnTo>
                    <a:pt x="1056703" y="0"/>
                  </a:lnTo>
                  <a:close/>
                </a:path>
              </a:pathLst>
            </a:custGeom>
            <a:solidFill>
              <a:srgbClr val="FFFFFF"/>
            </a:solidFill>
          </p:spPr>
          <p:txBody>
            <a:bodyPr wrap="square" lIns="0" tIns="0" rIns="0" bIns="0" rtlCol="0"/>
            <a:lstStyle/>
            <a:p>
              <a:endParaRPr/>
            </a:p>
          </p:txBody>
        </p:sp>
        <p:sp>
          <p:nvSpPr>
            <p:cNvPr id="5" name="object 5"/>
            <p:cNvSpPr/>
            <p:nvPr/>
          </p:nvSpPr>
          <p:spPr>
            <a:xfrm>
              <a:off x="6588251" y="838174"/>
              <a:ext cx="1057275" cy="462280"/>
            </a:xfrm>
            <a:custGeom>
              <a:avLst/>
              <a:gdLst/>
              <a:ahLst/>
              <a:cxnLst/>
              <a:rect l="l" t="t" r="r" b="b"/>
              <a:pathLst>
                <a:path w="1057275" h="462280">
                  <a:moveTo>
                    <a:pt x="0" y="461670"/>
                  </a:moveTo>
                  <a:lnTo>
                    <a:pt x="1056703" y="461670"/>
                  </a:lnTo>
                  <a:lnTo>
                    <a:pt x="1056703" y="0"/>
                  </a:lnTo>
                  <a:lnTo>
                    <a:pt x="0" y="0"/>
                  </a:lnTo>
                  <a:lnTo>
                    <a:pt x="0" y="461670"/>
                  </a:lnTo>
                  <a:close/>
                </a:path>
              </a:pathLst>
            </a:custGeom>
            <a:ln w="9524">
              <a:solidFill>
                <a:srgbClr val="FFFFFF"/>
              </a:solidFill>
            </a:ln>
          </p:spPr>
          <p:txBody>
            <a:bodyPr wrap="square" lIns="0" tIns="0" rIns="0" bIns="0" rtlCol="0"/>
            <a:lstStyle/>
            <a:p>
              <a:endParaRPr/>
            </a:p>
          </p:txBody>
        </p:sp>
      </p:grpSp>
      <p:sp>
        <p:nvSpPr>
          <p:cNvPr id="6" name="object 6"/>
          <p:cNvSpPr txBox="1">
            <a:spLocks noGrp="1"/>
          </p:cNvSpPr>
          <p:nvPr>
            <p:ph type="title"/>
          </p:nvPr>
        </p:nvSpPr>
        <p:spPr>
          <a:prstGeom prst="rect">
            <a:avLst/>
          </a:prstGeom>
        </p:spPr>
        <p:txBody>
          <a:bodyPr vert="horz" wrap="square" lIns="0" tIns="590626" rIns="0" bIns="0" rtlCol="0">
            <a:spAutoFit/>
          </a:bodyPr>
          <a:lstStyle/>
          <a:p>
            <a:pPr marL="5702300">
              <a:lnSpc>
                <a:spcPct val="100000"/>
              </a:lnSpc>
              <a:spcBef>
                <a:spcPts val="100"/>
              </a:spcBef>
            </a:pPr>
            <a:r>
              <a:rPr sz="2400" b="1" spc="-10" dirty="0">
                <a:solidFill>
                  <a:srgbClr val="000000"/>
                </a:solidFill>
                <a:latin typeface="Arial"/>
                <a:cs typeface="Arial"/>
              </a:rPr>
              <a:t>(SPM)</a:t>
            </a:r>
            <a:endParaRPr sz="2400">
              <a:latin typeface="Arial"/>
              <a:cs typeface="Aria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62711" y="937386"/>
            <a:ext cx="7550150" cy="3867785"/>
          </a:xfrm>
          <a:prstGeom prst="rect">
            <a:avLst/>
          </a:prstGeom>
        </p:spPr>
        <p:txBody>
          <a:bodyPr vert="horz" wrap="square" lIns="0" tIns="12700" rIns="0" bIns="0" rtlCol="0">
            <a:spAutoFit/>
          </a:bodyPr>
          <a:lstStyle/>
          <a:p>
            <a:pPr marL="12700" marR="7620" algn="just">
              <a:lnSpc>
                <a:spcPct val="100000"/>
              </a:lnSpc>
              <a:spcBef>
                <a:spcPts val="100"/>
              </a:spcBef>
            </a:pPr>
            <a:r>
              <a:rPr sz="1800" dirty="0">
                <a:latin typeface="Georgia"/>
                <a:cs typeface="Georgia"/>
              </a:rPr>
              <a:t>La</a:t>
            </a:r>
            <a:r>
              <a:rPr sz="1800" spc="35" dirty="0">
                <a:latin typeface="Georgia"/>
                <a:cs typeface="Georgia"/>
              </a:rPr>
              <a:t>  </a:t>
            </a:r>
            <a:r>
              <a:rPr sz="1800" dirty="0">
                <a:latin typeface="Georgia"/>
                <a:cs typeface="Georgia"/>
              </a:rPr>
              <a:t>dimensione</a:t>
            </a:r>
            <a:r>
              <a:rPr sz="1800" spc="40" dirty="0">
                <a:latin typeface="Georgia"/>
                <a:cs typeface="Georgia"/>
              </a:rPr>
              <a:t>  </a:t>
            </a:r>
            <a:r>
              <a:rPr sz="1800" dirty="0">
                <a:latin typeface="Georgia"/>
                <a:cs typeface="Georgia"/>
              </a:rPr>
              <a:t>della</a:t>
            </a:r>
            <a:r>
              <a:rPr sz="1800" spc="40" dirty="0">
                <a:latin typeface="Georgia"/>
                <a:cs typeface="Georgia"/>
              </a:rPr>
              <a:t>  </a:t>
            </a:r>
            <a:r>
              <a:rPr sz="1800" dirty="0">
                <a:latin typeface="Georgia"/>
                <a:cs typeface="Georgia"/>
              </a:rPr>
              <a:t>porzione</a:t>
            </a:r>
            <a:r>
              <a:rPr sz="1800" spc="40" dirty="0">
                <a:latin typeface="Georgia"/>
                <a:cs typeface="Georgia"/>
              </a:rPr>
              <a:t>  </a:t>
            </a:r>
            <a:r>
              <a:rPr sz="1800" dirty="0">
                <a:latin typeface="Georgia"/>
                <a:cs typeface="Georgia"/>
              </a:rPr>
              <a:t>della</a:t>
            </a:r>
            <a:r>
              <a:rPr sz="1800" spc="40" dirty="0">
                <a:latin typeface="Georgia"/>
                <a:cs typeface="Georgia"/>
              </a:rPr>
              <a:t>  </a:t>
            </a:r>
            <a:r>
              <a:rPr sz="1800" dirty="0">
                <a:latin typeface="Georgia"/>
                <a:cs typeface="Georgia"/>
              </a:rPr>
              <a:t>sonda</a:t>
            </a:r>
            <a:r>
              <a:rPr sz="1800" spc="40" dirty="0">
                <a:latin typeface="Georgia"/>
                <a:cs typeface="Georgia"/>
              </a:rPr>
              <a:t>  </a:t>
            </a:r>
            <a:r>
              <a:rPr sz="1800" dirty="0">
                <a:latin typeface="Georgia"/>
                <a:cs typeface="Georgia"/>
              </a:rPr>
              <a:t>che</a:t>
            </a:r>
            <a:r>
              <a:rPr sz="1800" spc="35" dirty="0">
                <a:latin typeface="Georgia"/>
                <a:cs typeface="Georgia"/>
              </a:rPr>
              <a:t>  </a:t>
            </a:r>
            <a:r>
              <a:rPr sz="1800" dirty="0">
                <a:latin typeface="Georgia"/>
                <a:cs typeface="Georgia"/>
              </a:rPr>
              <a:t>si</a:t>
            </a:r>
            <a:r>
              <a:rPr sz="1800" spc="40" dirty="0">
                <a:latin typeface="Georgia"/>
                <a:cs typeface="Georgia"/>
              </a:rPr>
              <a:t>  </a:t>
            </a:r>
            <a:r>
              <a:rPr sz="1800" dirty="0">
                <a:latin typeface="Georgia"/>
                <a:cs typeface="Georgia"/>
              </a:rPr>
              <a:t>utilizza</a:t>
            </a:r>
            <a:r>
              <a:rPr sz="1800" spc="50" dirty="0">
                <a:latin typeface="Georgia"/>
                <a:cs typeface="Georgia"/>
              </a:rPr>
              <a:t>  </a:t>
            </a:r>
            <a:r>
              <a:rPr sz="1800" dirty="0">
                <a:latin typeface="Georgia"/>
                <a:cs typeface="Georgia"/>
              </a:rPr>
              <a:t>nella</a:t>
            </a:r>
            <a:r>
              <a:rPr sz="1800" spc="40" dirty="0">
                <a:latin typeface="Georgia"/>
                <a:cs typeface="Georgia"/>
              </a:rPr>
              <a:t>  </a:t>
            </a:r>
            <a:r>
              <a:rPr sz="1800" spc="-10" dirty="0">
                <a:latin typeface="Georgia"/>
                <a:cs typeface="Georgia"/>
              </a:rPr>
              <a:t>analisi </a:t>
            </a:r>
            <a:r>
              <a:rPr sz="1800" dirty="0">
                <a:latin typeface="Georgia"/>
                <a:cs typeface="Georgia"/>
              </a:rPr>
              <a:t>(l’apice</a:t>
            </a:r>
            <a:r>
              <a:rPr sz="1800" spc="-15" dirty="0">
                <a:latin typeface="Georgia"/>
                <a:cs typeface="Georgia"/>
              </a:rPr>
              <a:t> </a:t>
            </a:r>
            <a:r>
              <a:rPr sz="1800" dirty="0">
                <a:latin typeface="Georgia"/>
                <a:cs typeface="Georgia"/>
              </a:rPr>
              <a:t>della</a:t>
            </a:r>
            <a:r>
              <a:rPr sz="1800" spc="10" dirty="0">
                <a:latin typeface="Georgia"/>
                <a:cs typeface="Georgia"/>
              </a:rPr>
              <a:t> </a:t>
            </a:r>
            <a:r>
              <a:rPr sz="1800" dirty="0">
                <a:latin typeface="Georgia"/>
                <a:cs typeface="Georgia"/>
              </a:rPr>
              <a:t>punta)</a:t>
            </a:r>
            <a:r>
              <a:rPr sz="1800" spc="15" dirty="0">
                <a:latin typeface="Georgia"/>
                <a:cs typeface="Georgia"/>
              </a:rPr>
              <a:t> </a:t>
            </a:r>
            <a:r>
              <a:rPr sz="1800" dirty="0">
                <a:latin typeface="Georgia"/>
                <a:cs typeface="Georgia"/>
              </a:rPr>
              <a:t>è di</a:t>
            </a:r>
            <a:r>
              <a:rPr sz="1800" spc="-15" dirty="0">
                <a:latin typeface="Georgia"/>
                <a:cs typeface="Georgia"/>
              </a:rPr>
              <a:t> </a:t>
            </a:r>
            <a:r>
              <a:rPr sz="1800" dirty="0">
                <a:latin typeface="Georgia"/>
                <a:cs typeface="Georgia"/>
              </a:rPr>
              <a:t>circa</a:t>
            </a:r>
            <a:r>
              <a:rPr sz="1800" spc="-10" dirty="0">
                <a:latin typeface="Georgia"/>
                <a:cs typeface="Georgia"/>
              </a:rPr>
              <a:t> </a:t>
            </a:r>
            <a:r>
              <a:rPr sz="1800" b="1" dirty="0">
                <a:solidFill>
                  <a:srgbClr val="FF0000"/>
                </a:solidFill>
                <a:latin typeface="Georgia"/>
                <a:cs typeface="Georgia"/>
              </a:rPr>
              <a:t>10</a:t>
            </a:r>
            <a:r>
              <a:rPr sz="1800" b="1" spc="-5" dirty="0">
                <a:solidFill>
                  <a:srgbClr val="FF0000"/>
                </a:solidFill>
                <a:latin typeface="Georgia"/>
                <a:cs typeface="Georgia"/>
              </a:rPr>
              <a:t> </a:t>
            </a:r>
            <a:r>
              <a:rPr sz="1800" b="1" spc="-10" dirty="0">
                <a:solidFill>
                  <a:srgbClr val="FF0000"/>
                </a:solidFill>
                <a:latin typeface="Georgia"/>
                <a:cs typeface="Georgia"/>
              </a:rPr>
              <a:t>nanometri</a:t>
            </a:r>
            <a:r>
              <a:rPr sz="1800" spc="-10" dirty="0">
                <a:latin typeface="Georgia"/>
                <a:cs typeface="Georgia"/>
              </a:rPr>
              <a:t>.</a:t>
            </a:r>
            <a:endParaRPr sz="1800">
              <a:latin typeface="Georgia"/>
              <a:cs typeface="Georgia"/>
            </a:endParaRPr>
          </a:p>
          <a:p>
            <a:pPr>
              <a:lnSpc>
                <a:spcPct val="100000"/>
              </a:lnSpc>
            </a:pPr>
            <a:endParaRPr sz="1900">
              <a:latin typeface="Georgia"/>
              <a:cs typeface="Georgia"/>
            </a:endParaRPr>
          </a:p>
          <a:p>
            <a:pPr marL="12700" algn="just">
              <a:lnSpc>
                <a:spcPct val="100000"/>
              </a:lnSpc>
            </a:pPr>
            <a:r>
              <a:rPr sz="1800" dirty="0">
                <a:solidFill>
                  <a:srgbClr val="FF0000"/>
                </a:solidFill>
                <a:latin typeface="Georgia"/>
                <a:cs typeface="Georgia"/>
              </a:rPr>
              <a:t>La</a:t>
            </a:r>
            <a:r>
              <a:rPr sz="1800" spc="10" dirty="0">
                <a:solidFill>
                  <a:srgbClr val="FF0000"/>
                </a:solidFill>
                <a:latin typeface="Georgia"/>
                <a:cs typeface="Georgia"/>
              </a:rPr>
              <a:t> </a:t>
            </a:r>
            <a:r>
              <a:rPr sz="1800" dirty="0">
                <a:solidFill>
                  <a:srgbClr val="FF0000"/>
                </a:solidFill>
                <a:latin typeface="Georgia"/>
                <a:cs typeface="Georgia"/>
              </a:rPr>
              <a:t>distanza</a:t>
            </a:r>
            <a:r>
              <a:rPr sz="1800" spc="20" dirty="0">
                <a:solidFill>
                  <a:srgbClr val="FF0000"/>
                </a:solidFill>
                <a:latin typeface="Georgia"/>
                <a:cs typeface="Georgia"/>
              </a:rPr>
              <a:t> </a:t>
            </a:r>
            <a:r>
              <a:rPr sz="1800" dirty="0">
                <a:solidFill>
                  <a:srgbClr val="FF0000"/>
                </a:solidFill>
                <a:latin typeface="Georgia"/>
                <a:cs typeface="Georgia"/>
              </a:rPr>
              <a:t>tipica</a:t>
            </a:r>
            <a:r>
              <a:rPr sz="1800" spc="-35" dirty="0">
                <a:solidFill>
                  <a:srgbClr val="FF0000"/>
                </a:solidFill>
                <a:latin typeface="Georgia"/>
                <a:cs typeface="Georgia"/>
              </a:rPr>
              <a:t> </a:t>
            </a:r>
            <a:r>
              <a:rPr sz="1800" dirty="0">
                <a:solidFill>
                  <a:srgbClr val="FF0000"/>
                </a:solidFill>
                <a:latin typeface="Georgia"/>
                <a:cs typeface="Georgia"/>
              </a:rPr>
              <a:t>tra</a:t>
            </a:r>
            <a:r>
              <a:rPr sz="1800" spc="20" dirty="0">
                <a:solidFill>
                  <a:srgbClr val="FF0000"/>
                </a:solidFill>
                <a:latin typeface="Georgia"/>
                <a:cs typeface="Georgia"/>
              </a:rPr>
              <a:t> </a:t>
            </a:r>
            <a:r>
              <a:rPr sz="1800" dirty="0">
                <a:solidFill>
                  <a:srgbClr val="FF0000"/>
                </a:solidFill>
                <a:latin typeface="Georgia"/>
                <a:cs typeface="Georgia"/>
              </a:rPr>
              <a:t>punta</a:t>
            </a:r>
            <a:r>
              <a:rPr sz="1800" spc="-10" dirty="0">
                <a:solidFill>
                  <a:srgbClr val="FF0000"/>
                </a:solidFill>
                <a:latin typeface="Georgia"/>
                <a:cs typeface="Georgia"/>
              </a:rPr>
              <a:t> </a:t>
            </a:r>
            <a:r>
              <a:rPr sz="1800" dirty="0">
                <a:solidFill>
                  <a:srgbClr val="FF0000"/>
                </a:solidFill>
                <a:latin typeface="Georgia"/>
                <a:cs typeface="Georgia"/>
              </a:rPr>
              <a:t>e</a:t>
            </a:r>
            <a:r>
              <a:rPr sz="1800" spc="5" dirty="0">
                <a:solidFill>
                  <a:srgbClr val="FF0000"/>
                </a:solidFill>
                <a:latin typeface="Georgia"/>
                <a:cs typeface="Georgia"/>
              </a:rPr>
              <a:t> </a:t>
            </a:r>
            <a:r>
              <a:rPr sz="1800" dirty="0">
                <a:solidFill>
                  <a:srgbClr val="FF0000"/>
                </a:solidFill>
                <a:latin typeface="Georgia"/>
                <a:cs typeface="Georgia"/>
              </a:rPr>
              <a:t>campione negli</a:t>
            </a:r>
            <a:r>
              <a:rPr sz="1800" spc="10" dirty="0">
                <a:solidFill>
                  <a:srgbClr val="FF0000"/>
                </a:solidFill>
                <a:latin typeface="Georgia"/>
                <a:cs typeface="Georgia"/>
              </a:rPr>
              <a:t> </a:t>
            </a:r>
            <a:r>
              <a:rPr sz="1800" dirty="0">
                <a:solidFill>
                  <a:srgbClr val="FF0000"/>
                </a:solidFill>
                <a:latin typeface="Georgia"/>
                <a:cs typeface="Georgia"/>
              </a:rPr>
              <a:t>SPM</a:t>
            </a:r>
            <a:r>
              <a:rPr sz="1800" spc="5" dirty="0">
                <a:solidFill>
                  <a:srgbClr val="FF0000"/>
                </a:solidFill>
                <a:latin typeface="Georgia"/>
                <a:cs typeface="Georgia"/>
              </a:rPr>
              <a:t> </a:t>
            </a:r>
            <a:r>
              <a:rPr sz="1800" dirty="0">
                <a:solidFill>
                  <a:srgbClr val="FF0000"/>
                </a:solidFill>
                <a:latin typeface="Georgia"/>
                <a:cs typeface="Georgia"/>
              </a:rPr>
              <a:t>è circa</a:t>
            </a:r>
            <a:r>
              <a:rPr sz="1800" spc="-30" dirty="0">
                <a:solidFill>
                  <a:srgbClr val="FF0000"/>
                </a:solidFill>
                <a:latin typeface="Georgia"/>
                <a:cs typeface="Georgia"/>
              </a:rPr>
              <a:t> </a:t>
            </a:r>
            <a:r>
              <a:rPr sz="1800" b="1" dirty="0">
                <a:solidFill>
                  <a:srgbClr val="FF0000"/>
                </a:solidFill>
                <a:latin typeface="Georgia"/>
                <a:cs typeface="Georgia"/>
              </a:rPr>
              <a:t>0.1</a:t>
            </a:r>
            <a:r>
              <a:rPr sz="1800" b="1" spc="-10" dirty="0">
                <a:solidFill>
                  <a:srgbClr val="FF0000"/>
                </a:solidFill>
                <a:latin typeface="Georgia"/>
                <a:cs typeface="Georgia"/>
              </a:rPr>
              <a:t> </a:t>
            </a:r>
            <a:r>
              <a:rPr sz="1800" b="1" dirty="0">
                <a:solidFill>
                  <a:srgbClr val="FF0000"/>
                </a:solidFill>
                <a:latin typeface="Georgia"/>
                <a:cs typeface="Georgia"/>
              </a:rPr>
              <a:t>–</a:t>
            </a:r>
            <a:r>
              <a:rPr sz="1800" b="1" spc="-5" dirty="0">
                <a:solidFill>
                  <a:srgbClr val="FF0000"/>
                </a:solidFill>
                <a:latin typeface="Georgia"/>
                <a:cs typeface="Georgia"/>
              </a:rPr>
              <a:t> </a:t>
            </a:r>
            <a:r>
              <a:rPr sz="1800" b="1" dirty="0">
                <a:solidFill>
                  <a:srgbClr val="FF0000"/>
                </a:solidFill>
                <a:latin typeface="Georgia"/>
                <a:cs typeface="Georgia"/>
              </a:rPr>
              <a:t>10</a:t>
            </a:r>
            <a:r>
              <a:rPr sz="1800" b="1" spc="-25" dirty="0">
                <a:solidFill>
                  <a:srgbClr val="FF0000"/>
                </a:solidFill>
                <a:latin typeface="Georgia"/>
                <a:cs typeface="Georgia"/>
              </a:rPr>
              <a:t> nm</a:t>
            </a:r>
            <a:r>
              <a:rPr sz="1800" spc="-25" dirty="0">
                <a:latin typeface="Georgia"/>
                <a:cs typeface="Georgia"/>
              </a:rPr>
              <a:t>.</a:t>
            </a:r>
            <a:endParaRPr sz="1800">
              <a:latin typeface="Georgia"/>
              <a:cs typeface="Georgia"/>
            </a:endParaRPr>
          </a:p>
          <a:p>
            <a:pPr>
              <a:lnSpc>
                <a:spcPct val="100000"/>
              </a:lnSpc>
              <a:spcBef>
                <a:spcPts val="5"/>
              </a:spcBef>
            </a:pPr>
            <a:endParaRPr sz="1900">
              <a:latin typeface="Georgia"/>
              <a:cs typeface="Georgia"/>
            </a:endParaRPr>
          </a:p>
          <a:p>
            <a:pPr marL="12700" marR="5080" algn="just">
              <a:lnSpc>
                <a:spcPct val="100000"/>
              </a:lnSpc>
            </a:pPr>
            <a:r>
              <a:rPr sz="1800" dirty="0">
                <a:latin typeface="Georgia"/>
                <a:cs typeface="Georgia"/>
              </a:rPr>
              <a:t>I</a:t>
            </a:r>
            <a:r>
              <a:rPr sz="1800" spc="465" dirty="0">
                <a:latin typeface="Georgia"/>
                <a:cs typeface="Georgia"/>
              </a:rPr>
              <a:t> </a:t>
            </a:r>
            <a:r>
              <a:rPr sz="1800" dirty="0">
                <a:latin typeface="Georgia"/>
                <a:cs typeface="Georgia"/>
              </a:rPr>
              <a:t>diversi</a:t>
            </a:r>
            <a:r>
              <a:rPr sz="1800" spc="495" dirty="0">
                <a:latin typeface="Georgia"/>
                <a:cs typeface="Georgia"/>
              </a:rPr>
              <a:t> </a:t>
            </a:r>
            <a:r>
              <a:rPr sz="1800" dirty="0">
                <a:latin typeface="Georgia"/>
                <a:cs typeface="Georgia"/>
              </a:rPr>
              <a:t>tipi</a:t>
            </a:r>
            <a:r>
              <a:rPr sz="1800" spc="490" dirty="0">
                <a:latin typeface="Georgia"/>
                <a:cs typeface="Georgia"/>
              </a:rPr>
              <a:t> </a:t>
            </a:r>
            <a:r>
              <a:rPr sz="1800" dirty="0">
                <a:latin typeface="Georgia"/>
                <a:cs typeface="Georgia"/>
              </a:rPr>
              <a:t>di</a:t>
            </a:r>
            <a:r>
              <a:rPr sz="1800" spc="480" dirty="0">
                <a:latin typeface="Georgia"/>
                <a:cs typeface="Georgia"/>
              </a:rPr>
              <a:t> </a:t>
            </a:r>
            <a:r>
              <a:rPr sz="1800" dirty="0">
                <a:latin typeface="Georgia"/>
                <a:cs typeface="Georgia"/>
              </a:rPr>
              <a:t>SPM</a:t>
            </a:r>
            <a:r>
              <a:rPr sz="1800" spc="45" dirty="0">
                <a:latin typeface="Georgia"/>
                <a:cs typeface="Georgia"/>
              </a:rPr>
              <a:t>  </a:t>
            </a:r>
            <a:r>
              <a:rPr sz="1800" dirty="0">
                <a:latin typeface="Georgia"/>
                <a:cs typeface="Georgia"/>
              </a:rPr>
              <a:t>sfruttano</a:t>
            </a:r>
            <a:r>
              <a:rPr sz="1800" spc="35" dirty="0">
                <a:latin typeface="Georgia"/>
                <a:cs typeface="Georgia"/>
              </a:rPr>
              <a:t>  </a:t>
            </a:r>
            <a:r>
              <a:rPr sz="1800" dirty="0">
                <a:latin typeface="Georgia"/>
                <a:cs typeface="Georgia"/>
              </a:rPr>
              <a:t>diversi</a:t>
            </a:r>
            <a:r>
              <a:rPr sz="1800" spc="40" dirty="0">
                <a:latin typeface="Georgia"/>
                <a:cs typeface="Georgia"/>
              </a:rPr>
              <a:t>  </a:t>
            </a:r>
            <a:r>
              <a:rPr sz="1800" dirty="0">
                <a:latin typeface="Georgia"/>
                <a:cs typeface="Georgia"/>
              </a:rPr>
              <a:t>tipi</a:t>
            </a:r>
            <a:r>
              <a:rPr sz="1800" spc="484" dirty="0">
                <a:latin typeface="Georgia"/>
                <a:cs typeface="Georgia"/>
              </a:rPr>
              <a:t> </a:t>
            </a:r>
            <a:r>
              <a:rPr sz="1800" dirty="0">
                <a:latin typeface="Georgia"/>
                <a:cs typeface="Georgia"/>
              </a:rPr>
              <a:t>di</a:t>
            </a:r>
            <a:r>
              <a:rPr sz="1800" spc="490" dirty="0">
                <a:latin typeface="Georgia"/>
                <a:cs typeface="Georgia"/>
              </a:rPr>
              <a:t> </a:t>
            </a:r>
            <a:r>
              <a:rPr sz="1800" dirty="0">
                <a:latin typeface="Georgia"/>
                <a:cs typeface="Georgia"/>
              </a:rPr>
              <a:t>interazione</a:t>
            </a:r>
            <a:r>
              <a:rPr sz="1800" spc="35" dirty="0">
                <a:latin typeface="Georgia"/>
                <a:cs typeface="Georgia"/>
              </a:rPr>
              <a:t>  </a:t>
            </a:r>
            <a:r>
              <a:rPr sz="1800" dirty="0">
                <a:latin typeface="Georgia"/>
                <a:cs typeface="Georgia"/>
              </a:rPr>
              <a:t>tra</a:t>
            </a:r>
            <a:r>
              <a:rPr sz="1800" spc="30" dirty="0">
                <a:latin typeface="Georgia"/>
                <a:cs typeface="Georgia"/>
              </a:rPr>
              <a:t>  </a:t>
            </a:r>
            <a:r>
              <a:rPr sz="1800" dirty="0">
                <a:latin typeface="Georgia"/>
                <a:cs typeface="Georgia"/>
              </a:rPr>
              <a:t>punta</a:t>
            </a:r>
            <a:r>
              <a:rPr sz="1800" spc="45" dirty="0">
                <a:latin typeface="Georgia"/>
                <a:cs typeface="Georgia"/>
              </a:rPr>
              <a:t>  </a:t>
            </a:r>
            <a:r>
              <a:rPr sz="1800" spc="-50" dirty="0">
                <a:latin typeface="Georgia"/>
                <a:cs typeface="Georgia"/>
              </a:rPr>
              <a:t>e </a:t>
            </a:r>
            <a:r>
              <a:rPr sz="1800" dirty="0">
                <a:latin typeface="Georgia"/>
                <a:cs typeface="Georgia"/>
              </a:rPr>
              <a:t>campione.</a:t>
            </a:r>
            <a:r>
              <a:rPr sz="1800" spc="495" dirty="0">
                <a:latin typeface="Georgia"/>
                <a:cs typeface="Georgia"/>
              </a:rPr>
              <a:t> </a:t>
            </a:r>
            <a:r>
              <a:rPr sz="1800" dirty="0">
                <a:latin typeface="Georgia"/>
                <a:cs typeface="Georgia"/>
              </a:rPr>
              <a:t>Per</a:t>
            </a:r>
            <a:r>
              <a:rPr sz="1800" spc="35" dirty="0">
                <a:latin typeface="Georgia"/>
                <a:cs typeface="Georgia"/>
              </a:rPr>
              <a:t>  </a:t>
            </a:r>
            <a:r>
              <a:rPr sz="1800" dirty="0">
                <a:latin typeface="Georgia"/>
                <a:cs typeface="Georgia"/>
              </a:rPr>
              <a:t>esempio</a:t>
            </a:r>
            <a:r>
              <a:rPr sz="1800" spc="40" dirty="0">
                <a:latin typeface="Georgia"/>
                <a:cs typeface="Georgia"/>
              </a:rPr>
              <a:t>  </a:t>
            </a:r>
            <a:r>
              <a:rPr sz="1800" dirty="0">
                <a:latin typeface="Georgia"/>
                <a:cs typeface="Georgia"/>
              </a:rPr>
              <a:t>l’STM</a:t>
            </a:r>
            <a:r>
              <a:rPr sz="1800" spc="40" dirty="0">
                <a:latin typeface="Georgia"/>
                <a:cs typeface="Georgia"/>
              </a:rPr>
              <a:t>  </a:t>
            </a:r>
            <a:r>
              <a:rPr sz="1800" dirty="0">
                <a:latin typeface="Georgia"/>
                <a:cs typeface="Georgia"/>
              </a:rPr>
              <a:t>si</a:t>
            </a:r>
            <a:r>
              <a:rPr sz="1800" spc="35" dirty="0">
                <a:latin typeface="Georgia"/>
                <a:cs typeface="Georgia"/>
              </a:rPr>
              <a:t>  </a:t>
            </a:r>
            <a:r>
              <a:rPr sz="1800" dirty="0">
                <a:latin typeface="Georgia"/>
                <a:cs typeface="Georgia"/>
              </a:rPr>
              <a:t>basa</a:t>
            </a:r>
            <a:r>
              <a:rPr sz="1800" spc="35" dirty="0">
                <a:latin typeface="Georgia"/>
                <a:cs typeface="Georgia"/>
              </a:rPr>
              <a:t>  </a:t>
            </a:r>
            <a:r>
              <a:rPr sz="1800" dirty="0">
                <a:latin typeface="Georgia"/>
                <a:cs typeface="Georgia"/>
              </a:rPr>
              <a:t>sul</a:t>
            </a:r>
            <a:r>
              <a:rPr sz="1800" spc="495" dirty="0">
                <a:latin typeface="Georgia"/>
                <a:cs typeface="Georgia"/>
              </a:rPr>
              <a:t> </a:t>
            </a:r>
            <a:r>
              <a:rPr sz="1800" dirty="0">
                <a:latin typeface="Georgia"/>
                <a:cs typeface="Georgia"/>
              </a:rPr>
              <a:t>fenomeno</a:t>
            </a:r>
            <a:r>
              <a:rPr sz="1800" spc="35" dirty="0">
                <a:latin typeface="Georgia"/>
                <a:cs typeface="Georgia"/>
              </a:rPr>
              <a:t>  </a:t>
            </a:r>
            <a:r>
              <a:rPr sz="1800" dirty="0">
                <a:latin typeface="Georgia"/>
                <a:cs typeface="Georgia"/>
              </a:rPr>
              <a:t>della</a:t>
            </a:r>
            <a:r>
              <a:rPr sz="1800" spc="35" dirty="0">
                <a:latin typeface="Georgia"/>
                <a:cs typeface="Georgia"/>
              </a:rPr>
              <a:t>  </a:t>
            </a:r>
            <a:r>
              <a:rPr sz="1800" dirty="0">
                <a:latin typeface="Georgia"/>
                <a:cs typeface="Georgia"/>
              </a:rPr>
              <a:t>corrente</a:t>
            </a:r>
            <a:r>
              <a:rPr sz="1800" spc="40" dirty="0">
                <a:latin typeface="Georgia"/>
                <a:cs typeface="Georgia"/>
              </a:rPr>
              <a:t>  </a:t>
            </a:r>
            <a:r>
              <a:rPr sz="1800" spc="-25" dirty="0">
                <a:latin typeface="Georgia"/>
                <a:cs typeface="Georgia"/>
              </a:rPr>
              <a:t>di </a:t>
            </a:r>
            <a:r>
              <a:rPr sz="1800" dirty="0">
                <a:latin typeface="Georgia"/>
                <a:cs typeface="Georgia"/>
              </a:rPr>
              <a:t>tunnel</a:t>
            </a:r>
            <a:r>
              <a:rPr sz="1800" spc="35" dirty="0">
                <a:latin typeface="Georgia"/>
                <a:cs typeface="Georgia"/>
              </a:rPr>
              <a:t> </a:t>
            </a:r>
            <a:r>
              <a:rPr sz="1800" dirty="0">
                <a:latin typeface="Georgia"/>
                <a:cs typeface="Georgia"/>
              </a:rPr>
              <a:t>tra</a:t>
            </a:r>
            <a:r>
              <a:rPr sz="1800" spc="60" dirty="0">
                <a:latin typeface="Georgia"/>
                <a:cs typeface="Georgia"/>
              </a:rPr>
              <a:t> </a:t>
            </a:r>
            <a:r>
              <a:rPr sz="1800" dirty="0">
                <a:latin typeface="Georgia"/>
                <a:cs typeface="Georgia"/>
              </a:rPr>
              <a:t>una</a:t>
            </a:r>
            <a:r>
              <a:rPr sz="1800" spc="55" dirty="0">
                <a:latin typeface="Georgia"/>
                <a:cs typeface="Georgia"/>
              </a:rPr>
              <a:t> </a:t>
            </a:r>
            <a:r>
              <a:rPr sz="1800" dirty="0">
                <a:latin typeface="Georgia"/>
                <a:cs typeface="Georgia"/>
              </a:rPr>
              <a:t>punta</a:t>
            </a:r>
            <a:r>
              <a:rPr sz="1800" spc="60" dirty="0">
                <a:latin typeface="Georgia"/>
                <a:cs typeface="Georgia"/>
              </a:rPr>
              <a:t> </a:t>
            </a:r>
            <a:r>
              <a:rPr sz="1800" dirty="0">
                <a:latin typeface="Georgia"/>
                <a:cs typeface="Georgia"/>
              </a:rPr>
              <a:t>metallica</a:t>
            </a:r>
            <a:r>
              <a:rPr sz="1800" spc="60" dirty="0">
                <a:latin typeface="Georgia"/>
                <a:cs typeface="Georgia"/>
              </a:rPr>
              <a:t> </a:t>
            </a:r>
            <a:r>
              <a:rPr sz="1800" dirty="0">
                <a:latin typeface="Georgia"/>
                <a:cs typeface="Georgia"/>
              </a:rPr>
              <a:t>e</a:t>
            </a:r>
            <a:r>
              <a:rPr sz="1800" spc="40" dirty="0">
                <a:latin typeface="Georgia"/>
                <a:cs typeface="Georgia"/>
              </a:rPr>
              <a:t> </a:t>
            </a:r>
            <a:r>
              <a:rPr sz="1800" dirty="0">
                <a:latin typeface="Georgia"/>
                <a:cs typeface="Georgia"/>
              </a:rPr>
              <a:t>un</a:t>
            </a:r>
            <a:r>
              <a:rPr sz="1800" spc="45" dirty="0">
                <a:latin typeface="Georgia"/>
                <a:cs typeface="Georgia"/>
              </a:rPr>
              <a:t> </a:t>
            </a:r>
            <a:r>
              <a:rPr sz="1800" dirty="0">
                <a:latin typeface="Georgia"/>
                <a:cs typeface="Georgia"/>
              </a:rPr>
              <a:t>campione</a:t>
            </a:r>
            <a:r>
              <a:rPr sz="1800" spc="45" dirty="0">
                <a:latin typeface="Georgia"/>
                <a:cs typeface="Georgia"/>
              </a:rPr>
              <a:t> </a:t>
            </a:r>
            <a:r>
              <a:rPr sz="1800" dirty="0">
                <a:latin typeface="Georgia"/>
                <a:cs typeface="Georgia"/>
              </a:rPr>
              <a:t>conduttore;</a:t>
            </a:r>
            <a:r>
              <a:rPr sz="1800" spc="40" dirty="0">
                <a:latin typeface="Georgia"/>
                <a:cs typeface="Georgia"/>
              </a:rPr>
              <a:t> </a:t>
            </a:r>
            <a:r>
              <a:rPr sz="1800" dirty="0">
                <a:latin typeface="Georgia"/>
                <a:cs typeface="Georgia"/>
              </a:rPr>
              <a:t>e</a:t>
            </a:r>
            <a:r>
              <a:rPr sz="1800" spc="65" dirty="0">
                <a:latin typeface="Georgia"/>
                <a:cs typeface="Georgia"/>
              </a:rPr>
              <a:t> </a:t>
            </a:r>
            <a:r>
              <a:rPr sz="1800" dirty="0">
                <a:latin typeface="Georgia"/>
                <a:cs typeface="Georgia"/>
              </a:rPr>
              <a:t>su</a:t>
            </a:r>
            <a:r>
              <a:rPr sz="1800" spc="50" dirty="0">
                <a:latin typeface="Georgia"/>
                <a:cs typeface="Georgia"/>
              </a:rPr>
              <a:t> </a:t>
            </a:r>
            <a:r>
              <a:rPr sz="1800" dirty="0">
                <a:latin typeface="Georgia"/>
                <a:cs typeface="Georgia"/>
              </a:rPr>
              <a:t>diversi</a:t>
            </a:r>
            <a:r>
              <a:rPr sz="1800" spc="55" dirty="0">
                <a:latin typeface="Georgia"/>
                <a:cs typeface="Georgia"/>
              </a:rPr>
              <a:t> </a:t>
            </a:r>
            <a:r>
              <a:rPr sz="1800" spc="-20" dirty="0">
                <a:latin typeface="Georgia"/>
                <a:cs typeface="Georgia"/>
              </a:rPr>
              <a:t>tipi </a:t>
            </a:r>
            <a:r>
              <a:rPr sz="1800" dirty="0">
                <a:latin typeface="Georgia"/>
                <a:cs typeface="Georgia"/>
              </a:rPr>
              <a:t>di</a:t>
            </a:r>
            <a:r>
              <a:rPr sz="1800" spc="190" dirty="0">
                <a:latin typeface="Georgia"/>
                <a:cs typeface="Georgia"/>
              </a:rPr>
              <a:t> </a:t>
            </a:r>
            <a:r>
              <a:rPr sz="1800" dirty="0">
                <a:latin typeface="Georgia"/>
                <a:cs typeface="Georgia"/>
              </a:rPr>
              <a:t>forza</a:t>
            </a:r>
            <a:r>
              <a:rPr sz="1800" spc="210" dirty="0">
                <a:latin typeface="Georgia"/>
                <a:cs typeface="Georgia"/>
              </a:rPr>
              <a:t> </a:t>
            </a:r>
            <a:r>
              <a:rPr sz="1800" dirty="0">
                <a:latin typeface="Georgia"/>
                <a:cs typeface="Georgia"/>
              </a:rPr>
              <a:t>si</a:t>
            </a:r>
            <a:r>
              <a:rPr sz="1800" spc="210" dirty="0">
                <a:latin typeface="Georgia"/>
                <a:cs typeface="Georgia"/>
              </a:rPr>
              <a:t> </a:t>
            </a:r>
            <a:r>
              <a:rPr sz="1800" dirty="0">
                <a:latin typeface="Georgia"/>
                <a:cs typeface="Georgia"/>
              </a:rPr>
              <a:t>basa</a:t>
            </a:r>
            <a:r>
              <a:rPr sz="1800" spc="204" dirty="0">
                <a:latin typeface="Georgia"/>
                <a:cs typeface="Georgia"/>
              </a:rPr>
              <a:t> </a:t>
            </a:r>
            <a:r>
              <a:rPr sz="1800" dirty="0">
                <a:latin typeface="Georgia"/>
                <a:cs typeface="Georgia"/>
              </a:rPr>
              <a:t>il</a:t>
            </a:r>
            <a:r>
              <a:rPr sz="1800" spc="195" dirty="0">
                <a:latin typeface="Georgia"/>
                <a:cs typeface="Georgia"/>
              </a:rPr>
              <a:t> </a:t>
            </a:r>
            <a:r>
              <a:rPr sz="1800" dirty="0">
                <a:latin typeface="Georgia"/>
                <a:cs typeface="Georgia"/>
              </a:rPr>
              <a:t>funzionamento</a:t>
            </a:r>
            <a:r>
              <a:rPr sz="1800" spc="210" dirty="0">
                <a:latin typeface="Georgia"/>
                <a:cs typeface="Georgia"/>
              </a:rPr>
              <a:t> </a:t>
            </a:r>
            <a:r>
              <a:rPr sz="1800" dirty="0">
                <a:latin typeface="Georgia"/>
                <a:cs typeface="Georgia"/>
              </a:rPr>
              <a:t>dei</a:t>
            </a:r>
            <a:r>
              <a:rPr sz="1800" spc="200" dirty="0">
                <a:latin typeface="Georgia"/>
                <a:cs typeface="Georgia"/>
              </a:rPr>
              <a:t> </a:t>
            </a:r>
            <a:r>
              <a:rPr sz="1800" dirty="0">
                <a:latin typeface="Georgia"/>
                <a:cs typeface="Georgia"/>
              </a:rPr>
              <a:t>microscopi</a:t>
            </a:r>
            <a:r>
              <a:rPr sz="1800" spc="210" dirty="0">
                <a:latin typeface="Georgia"/>
                <a:cs typeface="Georgia"/>
              </a:rPr>
              <a:t> </a:t>
            </a:r>
            <a:r>
              <a:rPr sz="1800" dirty="0">
                <a:latin typeface="Georgia"/>
                <a:cs typeface="Georgia"/>
              </a:rPr>
              <a:t>a</a:t>
            </a:r>
            <a:r>
              <a:rPr sz="1800" spc="204" dirty="0">
                <a:latin typeface="Georgia"/>
                <a:cs typeface="Georgia"/>
              </a:rPr>
              <a:t> </a:t>
            </a:r>
            <a:r>
              <a:rPr sz="1800" dirty="0">
                <a:latin typeface="Georgia"/>
                <a:cs typeface="Georgia"/>
              </a:rPr>
              <a:t>forza</a:t>
            </a:r>
            <a:r>
              <a:rPr sz="1800" spc="210" dirty="0">
                <a:latin typeface="Georgia"/>
                <a:cs typeface="Georgia"/>
              </a:rPr>
              <a:t> </a:t>
            </a:r>
            <a:r>
              <a:rPr sz="1800" dirty="0">
                <a:latin typeface="Georgia"/>
                <a:cs typeface="Georgia"/>
              </a:rPr>
              <a:t>atomica,</a:t>
            </a:r>
            <a:r>
              <a:rPr sz="1800" spc="210" dirty="0">
                <a:latin typeface="Georgia"/>
                <a:cs typeface="Georgia"/>
              </a:rPr>
              <a:t> </a:t>
            </a:r>
            <a:r>
              <a:rPr sz="1800" dirty="0">
                <a:latin typeface="Georgia"/>
                <a:cs typeface="Georgia"/>
              </a:rPr>
              <a:t>a</a:t>
            </a:r>
            <a:r>
              <a:rPr sz="1800" spc="204" dirty="0">
                <a:latin typeface="Georgia"/>
                <a:cs typeface="Georgia"/>
              </a:rPr>
              <a:t> </a:t>
            </a:r>
            <a:r>
              <a:rPr sz="1800" spc="-10" dirty="0">
                <a:latin typeface="Georgia"/>
                <a:cs typeface="Georgia"/>
              </a:rPr>
              <a:t>forza </a:t>
            </a:r>
            <a:r>
              <a:rPr sz="1800" dirty="0">
                <a:latin typeface="Georgia"/>
                <a:cs typeface="Georgia"/>
              </a:rPr>
              <a:t>magnetica</a:t>
            </a:r>
            <a:r>
              <a:rPr sz="1800" spc="5" dirty="0">
                <a:latin typeface="Georgia"/>
                <a:cs typeface="Georgia"/>
              </a:rPr>
              <a:t> </a:t>
            </a:r>
            <a:r>
              <a:rPr sz="1800" dirty="0">
                <a:latin typeface="Georgia"/>
                <a:cs typeface="Georgia"/>
              </a:rPr>
              <a:t>e</a:t>
            </a:r>
            <a:r>
              <a:rPr sz="1800" spc="-10" dirty="0">
                <a:latin typeface="Georgia"/>
                <a:cs typeface="Georgia"/>
              </a:rPr>
              <a:t> </a:t>
            </a:r>
            <a:r>
              <a:rPr sz="1800" dirty="0">
                <a:latin typeface="Georgia"/>
                <a:cs typeface="Georgia"/>
              </a:rPr>
              <a:t>a</a:t>
            </a:r>
            <a:r>
              <a:rPr sz="1800" spc="-15" dirty="0">
                <a:latin typeface="Georgia"/>
                <a:cs typeface="Georgia"/>
              </a:rPr>
              <a:t> </a:t>
            </a:r>
            <a:r>
              <a:rPr sz="1800" dirty="0">
                <a:latin typeface="Georgia"/>
                <a:cs typeface="Georgia"/>
              </a:rPr>
              <a:t>forza</a:t>
            </a:r>
            <a:r>
              <a:rPr sz="1800" spc="5" dirty="0">
                <a:latin typeface="Georgia"/>
                <a:cs typeface="Georgia"/>
              </a:rPr>
              <a:t> </a:t>
            </a:r>
            <a:r>
              <a:rPr sz="1800" spc="-10" dirty="0">
                <a:latin typeface="Georgia"/>
                <a:cs typeface="Georgia"/>
              </a:rPr>
              <a:t>elettrica.</a:t>
            </a:r>
            <a:endParaRPr sz="1800">
              <a:latin typeface="Georgia"/>
              <a:cs typeface="Georgia"/>
            </a:endParaRPr>
          </a:p>
          <a:p>
            <a:pPr>
              <a:lnSpc>
                <a:spcPct val="100000"/>
              </a:lnSpc>
              <a:spcBef>
                <a:spcPts val="5"/>
              </a:spcBef>
            </a:pPr>
            <a:endParaRPr sz="1900">
              <a:latin typeface="Georgia"/>
              <a:cs typeface="Georgia"/>
            </a:endParaRPr>
          </a:p>
          <a:p>
            <a:pPr marL="12700" marR="5080" algn="just">
              <a:lnSpc>
                <a:spcPct val="100000"/>
              </a:lnSpc>
            </a:pPr>
            <a:r>
              <a:rPr sz="1800" dirty="0">
                <a:latin typeface="Georgia"/>
                <a:cs typeface="Georgia"/>
              </a:rPr>
              <a:t>Qui</a:t>
            </a:r>
            <a:r>
              <a:rPr sz="1800" spc="200" dirty="0">
                <a:latin typeface="Georgia"/>
                <a:cs typeface="Georgia"/>
              </a:rPr>
              <a:t> </a:t>
            </a:r>
            <a:r>
              <a:rPr sz="1800" dirty="0">
                <a:latin typeface="Georgia"/>
                <a:cs typeface="Georgia"/>
              </a:rPr>
              <a:t>prendiamo</a:t>
            </a:r>
            <a:r>
              <a:rPr sz="1800" spc="195" dirty="0">
                <a:latin typeface="Georgia"/>
                <a:cs typeface="Georgia"/>
              </a:rPr>
              <a:t> </a:t>
            </a:r>
            <a:r>
              <a:rPr sz="1800" dirty="0">
                <a:latin typeface="Georgia"/>
                <a:cs typeface="Georgia"/>
              </a:rPr>
              <a:t>in</a:t>
            </a:r>
            <a:r>
              <a:rPr sz="1800" spc="190" dirty="0">
                <a:latin typeface="Georgia"/>
                <a:cs typeface="Georgia"/>
              </a:rPr>
              <a:t> </a:t>
            </a:r>
            <a:r>
              <a:rPr sz="1800" dirty="0">
                <a:latin typeface="Georgia"/>
                <a:cs typeface="Georgia"/>
              </a:rPr>
              <a:t>considerazione</a:t>
            </a:r>
            <a:r>
              <a:rPr sz="1800" spc="215" dirty="0">
                <a:latin typeface="Georgia"/>
                <a:cs typeface="Georgia"/>
              </a:rPr>
              <a:t> </a:t>
            </a:r>
            <a:r>
              <a:rPr sz="1800" dirty="0">
                <a:latin typeface="Georgia"/>
                <a:cs typeface="Georgia"/>
              </a:rPr>
              <a:t>le</a:t>
            </a:r>
            <a:r>
              <a:rPr sz="1800" spc="190" dirty="0">
                <a:latin typeface="Georgia"/>
                <a:cs typeface="Georgia"/>
              </a:rPr>
              <a:t> </a:t>
            </a:r>
            <a:r>
              <a:rPr sz="1800" dirty="0">
                <a:latin typeface="Georgia"/>
                <a:cs typeface="Georgia"/>
              </a:rPr>
              <a:t>caratteristiche</a:t>
            </a:r>
            <a:r>
              <a:rPr sz="1800" spc="200" dirty="0">
                <a:latin typeface="Georgia"/>
                <a:cs typeface="Georgia"/>
              </a:rPr>
              <a:t> </a:t>
            </a:r>
            <a:r>
              <a:rPr sz="1800" dirty="0">
                <a:latin typeface="Georgia"/>
                <a:cs typeface="Georgia"/>
              </a:rPr>
              <a:t>comuni</a:t>
            </a:r>
            <a:r>
              <a:rPr sz="1800" spc="215" dirty="0">
                <a:latin typeface="Georgia"/>
                <a:cs typeface="Georgia"/>
              </a:rPr>
              <a:t> </a:t>
            </a:r>
            <a:r>
              <a:rPr sz="1800" dirty="0">
                <a:latin typeface="Georgia"/>
                <a:cs typeface="Georgia"/>
              </a:rPr>
              <a:t>ai</a:t>
            </a:r>
            <a:r>
              <a:rPr sz="1800" spc="195" dirty="0">
                <a:latin typeface="Georgia"/>
                <a:cs typeface="Georgia"/>
              </a:rPr>
              <a:t> </a:t>
            </a:r>
            <a:r>
              <a:rPr sz="1800" dirty="0">
                <a:latin typeface="Georgia"/>
                <a:cs typeface="Georgia"/>
              </a:rPr>
              <a:t>vari</a:t>
            </a:r>
            <a:r>
              <a:rPr sz="1800" spc="200" dirty="0">
                <a:latin typeface="Georgia"/>
                <a:cs typeface="Georgia"/>
              </a:rPr>
              <a:t> </a:t>
            </a:r>
            <a:r>
              <a:rPr sz="1800" dirty="0">
                <a:latin typeface="Georgia"/>
                <a:cs typeface="Georgia"/>
              </a:rPr>
              <a:t>tipi</a:t>
            </a:r>
            <a:r>
              <a:rPr sz="1800" spc="200" dirty="0">
                <a:latin typeface="Georgia"/>
                <a:cs typeface="Georgia"/>
              </a:rPr>
              <a:t> </a:t>
            </a:r>
            <a:r>
              <a:rPr sz="1800" spc="-25" dirty="0">
                <a:latin typeface="Georgia"/>
                <a:cs typeface="Georgia"/>
              </a:rPr>
              <a:t>di </a:t>
            </a:r>
            <a:r>
              <a:rPr sz="1800" dirty="0">
                <a:latin typeface="Georgia"/>
                <a:cs typeface="Georgia"/>
              </a:rPr>
              <a:t>microscopi</a:t>
            </a:r>
            <a:r>
              <a:rPr sz="1800" spc="45" dirty="0">
                <a:latin typeface="Georgia"/>
                <a:cs typeface="Georgia"/>
              </a:rPr>
              <a:t> </a:t>
            </a:r>
            <a:r>
              <a:rPr sz="1800" dirty="0">
                <a:latin typeface="Georgia"/>
                <a:cs typeface="Georgia"/>
              </a:rPr>
              <a:t>a</a:t>
            </a:r>
            <a:r>
              <a:rPr sz="1800" spc="80" dirty="0">
                <a:latin typeface="Georgia"/>
                <a:cs typeface="Georgia"/>
              </a:rPr>
              <a:t> </a:t>
            </a:r>
            <a:r>
              <a:rPr sz="1800" dirty="0">
                <a:latin typeface="Georgia"/>
                <a:cs typeface="Georgia"/>
              </a:rPr>
              <a:t>scansione,</a:t>
            </a:r>
            <a:r>
              <a:rPr sz="1800" spc="65" dirty="0">
                <a:latin typeface="Georgia"/>
                <a:cs typeface="Georgia"/>
              </a:rPr>
              <a:t> </a:t>
            </a:r>
            <a:r>
              <a:rPr sz="1800" dirty="0">
                <a:latin typeface="Georgia"/>
                <a:cs typeface="Georgia"/>
              </a:rPr>
              <a:t>supponendo</a:t>
            </a:r>
            <a:r>
              <a:rPr sz="1800" spc="70" dirty="0">
                <a:latin typeface="Georgia"/>
                <a:cs typeface="Georgia"/>
              </a:rPr>
              <a:t> </a:t>
            </a:r>
            <a:r>
              <a:rPr sz="1800" dirty="0">
                <a:latin typeface="Georgia"/>
                <a:cs typeface="Georgia"/>
              </a:rPr>
              <a:t>che</a:t>
            </a:r>
            <a:r>
              <a:rPr sz="1800" spc="70" dirty="0">
                <a:latin typeface="Georgia"/>
                <a:cs typeface="Georgia"/>
              </a:rPr>
              <a:t> </a:t>
            </a:r>
            <a:r>
              <a:rPr sz="1800" dirty="0">
                <a:latin typeface="Georgia"/>
                <a:cs typeface="Georgia"/>
              </a:rPr>
              <a:t>l’interazione</a:t>
            </a:r>
            <a:r>
              <a:rPr sz="1800" spc="50" dirty="0">
                <a:latin typeface="Georgia"/>
                <a:cs typeface="Georgia"/>
              </a:rPr>
              <a:t> </a:t>
            </a:r>
            <a:r>
              <a:rPr sz="1800" dirty="0">
                <a:latin typeface="Georgia"/>
                <a:cs typeface="Georgia"/>
              </a:rPr>
              <a:t>punta</a:t>
            </a:r>
            <a:r>
              <a:rPr sz="1800" spc="85" dirty="0">
                <a:latin typeface="Georgia"/>
                <a:cs typeface="Georgia"/>
              </a:rPr>
              <a:t> </a:t>
            </a:r>
            <a:r>
              <a:rPr sz="1800" dirty="0">
                <a:latin typeface="Georgia"/>
                <a:cs typeface="Georgia"/>
              </a:rPr>
              <a:t>campione</a:t>
            </a:r>
            <a:r>
              <a:rPr sz="1800" spc="75" dirty="0">
                <a:latin typeface="Georgia"/>
                <a:cs typeface="Georgia"/>
              </a:rPr>
              <a:t> </a:t>
            </a:r>
            <a:r>
              <a:rPr sz="1800" spc="-25" dirty="0">
                <a:latin typeface="Georgia"/>
                <a:cs typeface="Georgia"/>
              </a:rPr>
              <a:t>sia </a:t>
            </a:r>
            <a:r>
              <a:rPr sz="1800" dirty="0">
                <a:latin typeface="Georgia"/>
                <a:cs typeface="Georgia"/>
              </a:rPr>
              <a:t>descritta da</a:t>
            </a:r>
            <a:r>
              <a:rPr sz="1800" spc="-20" dirty="0">
                <a:latin typeface="Georgia"/>
                <a:cs typeface="Georgia"/>
              </a:rPr>
              <a:t> </a:t>
            </a:r>
            <a:r>
              <a:rPr sz="1800" dirty="0">
                <a:latin typeface="Georgia"/>
                <a:cs typeface="Georgia"/>
              </a:rPr>
              <a:t>un</a:t>
            </a:r>
            <a:r>
              <a:rPr sz="1800" spc="-5" dirty="0">
                <a:latin typeface="Georgia"/>
                <a:cs typeface="Georgia"/>
              </a:rPr>
              <a:t> </a:t>
            </a:r>
            <a:r>
              <a:rPr sz="1800" dirty="0">
                <a:latin typeface="Georgia"/>
                <a:cs typeface="Georgia"/>
              </a:rPr>
              <a:t>generico</a:t>
            </a:r>
            <a:r>
              <a:rPr sz="1800" spc="15" dirty="0">
                <a:latin typeface="Georgia"/>
                <a:cs typeface="Georgia"/>
              </a:rPr>
              <a:t> </a:t>
            </a:r>
            <a:r>
              <a:rPr sz="1800" dirty="0">
                <a:latin typeface="Georgia"/>
                <a:cs typeface="Georgia"/>
              </a:rPr>
              <a:t>parametro</a:t>
            </a:r>
            <a:r>
              <a:rPr sz="1800" spc="-20" dirty="0">
                <a:latin typeface="Georgia"/>
                <a:cs typeface="Georgia"/>
              </a:rPr>
              <a:t> </a:t>
            </a:r>
            <a:r>
              <a:rPr sz="1800" spc="-25" dirty="0">
                <a:latin typeface="Georgia"/>
                <a:cs typeface="Georgia"/>
              </a:rPr>
              <a:t>P.</a:t>
            </a:r>
            <a:endParaRPr sz="1800">
              <a:latin typeface="Georgia"/>
              <a:cs typeface="Georgia"/>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5E91153D-1192-C627-BD8C-9AC236993A07}"/>
              </a:ext>
            </a:extLst>
          </p:cNvPr>
          <p:cNvSpPr>
            <a:spLocks noChangeArrowheads="1"/>
          </p:cNvSpPr>
          <p:nvPr/>
        </p:nvSpPr>
        <p:spPr bwMode="auto">
          <a:xfrm>
            <a:off x="752475" y="542925"/>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da-DK" altLang="en-US" sz="3600" b="1"/>
              <a:t>The STM principle</a:t>
            </a:r>
          </a:p>
        </p:txBody>
      </p:sp>
      <p:pic>
        <p:nvPicPr>
          <p:cNvPr id="20483" name="Picture 3" descr="tip_surf">
            <a:extLst>
              <a:ext uri="{FF2B5EF4-FFF2-40B4-BE49-F238E27FC236}">
                <a16:creationId xmlns:a16="http://schemas.microsoft.com/office/drawing/2014/main" id="{154ED606-4BA4-FAEC-2566-6F2514828663}"/>
              </a:ext>
            </a:extLst>
          </p:cNvPr>
          <p:cNvPicPr>
            <a:picLocks noChangeAspect="1" noChangeArrowheads="1"/>
          </p:cNvPicPr>
          <p:nvPr/>
        </p:nvPicPr>
        <p:blipFill>
          <a:blip r:embed="rId2">
            <a:clrChange>
              <a:clrFrom>
                <a:srgbClr val="000066"/>
              </a:clrFrom>
              <a:clrTo>
                <a:srgbClr val="000066">
                  <a:alpha val="0"/>
                </a:srgbClr>
              </a:clrTo>
            </a:clrChange>
            <a:extLst>
              <a:ext uri="{28A0092B-C50C-407E-A947-70E740481C1C}">
                <a14:useLocalDpi xmlns:a14="http://schemas.microsoft.com/office/drawing/2010/main" val="0"/>
              </a:ext>
            </a:extLst>
          </a:blip>
          <a:srcRect l="1195" t="4678" r="966" b="1852"/>
          <a:stretch>
            <a:fillRect/>
          </a:stretch>
        </p:blipFill>
        <p:spPr bwMode="auto">
          <a:xfrm>
            <a:off x="1600200" y="3394075"/>
            <a:ext cx="6324600" cy="341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4" name="Rectangle 4">
            <a:extLst>
              <a:ext uri="{FF2B5EF4-FFF2-40B4-BE49-F238E27FC236}">
                <a16:creationId xmlns:a16="http://schemas.microsoft.com/office/drawing/2014/main" id="{2968368D-4400-01EB-C93D-088B140F7FC3}"/>
              </a:ext>
            </a:extLst>
          </p:cNvPr>
          <p:cNvSpPr>
            <a:spLocks noChangeArrowheads="1"/>
          </p:cNvSpPr>
          <p:nvPr/>
        </p:nvSpPr>
        <p:spPr bwMode="auto">
          <a:xfrm>
            <a:off x="1828800" y="1190625"/>
            <a:ext cx="54102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da-DK" altLang="en-US" sz="2800" b="1">
                <a:latin typeface="Trebuchet MS" panose="020B0603020202020204" pitchFamily="34" charset="0"/>
              </a:rPr>
              <a:t>G. Binnig and H. Rohrer,</a:t>
            </a:r>
          </a:p>
          <a:p>
            <a:pPr algn="ctr"/>
            <a:r>
              <a:rPr lang="da-DK" altLang="en-US" sz="2800" b="1">
                <a:latin typeface="Trebuchet MS" panose="020B0603020202020204" pitchFamily="34" charset="0"/>
              </a:rPr>
              <a:t>(Nobel Prize in Physics, 1986)</a:t>
            </a:r>
            <a:endParaRPr lang="en-GB" altLang="en-US" sz="2800" b="1">
              <a:latin typeface="Trebuchet MS" panose="020B0603020202020204" pitchFamily="34" charset="0"/>
            </a:endParaRPr>
          </a:p>
        </p:txBody>
      </p:sp>
      <p:sp>
        <p:nvSpPr>
          <p:cNvPr id="20485" name="Text Box 5">
            <a:extLst>
              <a:ext uri="{FF2B5EF4-FFF2-40B4-BE49-F238E27FC236}">
                <a16:creationId xmlns:a16="http://schemas.microsoft.com/office/drawing/2014/main" id="{683D6FCE-00BD-94B2-0E47-7DE25B6B3F40}"/>
              </a:ext>
            </a:extLst>
          </p:cNvPr>
          <p:cNvSpPr txBox="1">
            <a:spLocks noChangeArrowheads="1"/>
          </p:cNvSpPr>
          <p:nvPr/>
        </p:nvSpPr>
        <p:spPr bwMode="auto">
          <a:xfrm>
            <a:off x="298450" y="2133600"/>
            <a:ext cx="8609013" cy="1187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2400" b="1">
                <a:solidFill>
                  <a:srgbClr val="000099"/>
                </a:solidFill>
              </a:rPr>
              <a:t>A sharp metal tip (W, Pt–Ir) is brought into close proximity</a:t>
            </a:r>
          </a:p>
          <a:p>
            <a:r>
              <a:rPr lang="da-DK" altLang="en-US" sz="2400" b="1">
                <a:solidFill>
                  <a:srgbClr val="000099"/>
                </a:solidFill>
              </a:rPr>
              <a:t>of a conducting sample, and a bias is applied:</a:t>
            </a:r>
          </a:p>
          <a:p>
            <a:r>
              <a:rPr lang="da-DK" altLang="en-US" sz="2400" b="1">
                <a:solidFill>
                  <a:srgbClr val="000099"/>
                </a:solidFill>
              </a:rPr>
              <a:t>electrons tunnel from tip to sample (or viceversa)</a:t>
            </a:r>
            <a:endParaRPr lang="en-GB" altLang="en-US" sz="2400" b="1">
              <a:solidFill>
                <a:srgbClr val="000099"/>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179188" y="636756"/>
            <a:ext cx="6966897" cy="5017596"/>
          </a:xfrm>
          <a:prstGeom prst="rect">
            <a:avLst/>
          </a:prstGeom>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690473" y="647776"/>
            <a:ext cx="8029575" cy="4173854"/>
          </a:xfrm>
          <a:prstGeom prst="rect">
            <a:avLst/>
          </a:prstGeom>
        </p:spPr>
        <p:txBody>
          <a:bodyPr vert="horz" wrap="square" lIns="0" tIns="13970" rIns="0" bIns="0" rtlCol="0">
            <a:spAutoFit/>
          </a:bodyPr>
          <a:lstStyle/>
          <a:p>
            <a:pPr marL="12700">
              <a:lnSpc>
                <a:spcPct val="100000"/>
              </a:lnSpc>
              <a:spcBef>
                <a:spcPts val="110"/>
              </a:spcBef>
            </a:pPr>
            <a:r>
              <a:rPr sz="1600" dirty="0">
                <a:solidFill>
                  <a:srgbClr val="0000FF"/>
                </a:solidFill>
                <a:latin typeface="Georgia"/>
                <a:cs typeface="Georgia"/>
              </a:rPr>
              <a:t>L’immagine</a:t>
            </a:r>
            <a:r>
              <a:rPr sz="1600" spc="-80" dirty="0">
                <a:solidFill>
                  <a:srgbClr val="0000FF"/>
                </a:solidFill>
                <a:latin typeface="Georgia"/>
                <a:cs typeface="Georgia"/>
              </a:rPr>
              <a:t> </a:t>
            </a:r>
            <a:r>
              <a:rPr sz="1600" dirty="0">
                <a:solidFill>
                  <a:srgbClr val="0000FF"/>
                </a:solidFill>
                <a:latin typeface="Georgia"/>
                <a:cs typeface="Georgia"/>
              </a:rPr>
              <a:t>topografica</a:t>
            </a:r>
            <a:r>
              <a:rPr sz="1600" spc="-25" dirty="0">
                <a:solidFill>
                  <a:srgbClr val="0000FF"/>
                </a:solidFill>
                <a:latin typeface="Georgia"/>
                <a:cs typeface="Georgia"/>
              </a:rPr>
              <a:t> </a:t>
            </a:r>
            <a:r>
              <a:rPr sz="1600" dirty="0">
                <a:solidFill>
                  <a:srgbClr val="0000FF"/>
                </a:solidFill>
                <a:latin typeface="Georgia"/>
                <a:cs typeface="Georgia"/>
              </a:rPr>
              <a:t>della</a:t>
            </a:r>
            <a:r>
              <a:rPr sz="1600" spc="-10" dirty="0">
                <a:solidFill>
                  <a:srgbClr val="0000FF"/>
                </a:solidFill>
                <a:latin typeface="Georgia"/>
                <a:cs typeface="Georgia"/>
              </a:rPr>
              <a:t> </a:t>
            </a:r>
            <a:r>
              <a:rPr sz="1600" dirty="0">
                <a:solidFill>
                  <a:srgbClr val="0000FF"/>
                </a:solidFill>
                <a:latin typeface="Georgia"/>
                <a:cs typeface="Georgia"/>
              </a:rPr>
              <a:t>superficie</a:t>
            </a:r>
            <a:r>
              <a:rPr sz="1600" spc="-35" dirty="0">
                <a:solidFill>
                  <a:srgbClr val="0000FF"/>
                </a:solidFill>
                <a:latin typeface="Georgia"/>
                <a:cs typeface="Georgia"/>
              </a:rPr>
              <a:t> </a:t>
            </a:r>
            <a:r>
              <a:rPr sz="1600" dirty="0">
                <a:solidFill>
                  <a:srgbClr val="0000FF"/>
                </a:solidFill>
                <a:latin typeface="Georgia"/>
                <a:cs typeface="Georgia"/>
              </a:rPr>
              <a:t>può</a:t>
            </a:r>
            <a:r>
              <a:rPr sz="1600" spc="-60" dirty="0">
                <a:solidFill>
                  <a:srgbClr val="0000FF"/>
                </a:solidFill>
                <a:latin typeface="Georgia"/>
                <a:cs typeface="Georgia"/>
              </a:rPr>
              <a:t> </a:t>
            </a:r>
            <a:r>
              <a:rPr sz="1600" dirty="0">
                <a:solidFill>
                  <a:srgbClr val="0000FF"/>
                </a:solidFill>
                <a:latin typeface="Georgia"/>
                <a:cs typeface="Georgia"/>
              </a:rPr>
              <a:t>essere</a:t>
            </a:r>
            <a:r>
              <a:rPr sz="1600" spc="-25" dirty="0">
                <a:solidFill>
                  <a:srgbClr val="0000FF"/>
                </a:solidFill>
                <a:latin typeface="Georgia"/>
                <a:cs typeface="Georgia"/>
              </a:rPr>
              <a:t> </a:t>
            </a:r>
            <a:r>
              <a:rPr sz="1600" dirty="0">
                <a:solidFill>
                  <a:srgbClr val="0000FF"/>
                </a:solidFill>
                <a:latin typeface="Georgia"/>
                <a:cs typeface="Georgia"/>
              </a:rPr>
              <a:t>ottenuta</a:t>
            </a:r>
            <a:r>
              <a:rPr sz="1600" spc="-55" dirty="0">
                <a:solidFill>
                  <a:srgbClr val="0000FF"/>
                </a:solidFill>
                <a:latin typeface="Georgia"/>
                <a:cs typeface="Georgia"/>
              </a:rPr>
              <a:t> </a:t>
            </a:r>
            <a:r>
              <a:rPr sz="1600" dirty="0">
                <a:solidFill>
                  <a:srgbClr val="0000FF"/>
                </a:solidFill>
                <a:latin typeface="Georgia"/>
                <a:cs typeface="Georgia"/>
              </a:rPr>
              <a:t>in</a:t>
            </a:r>
            <a:r>
              <a:rPr sz="1600" spc="-50" dirty="0">
                <a:solidFill>
                  <a:srgbClr val="0000FF"/>
                </a:solidFill>
                <a:latin typeface="Georgia"/>
                <a:cs typeface="Georgia"/>
              </a:rPr>
              <a:t> </a:t>
            </a:r>
            <a:r>
              <a:rPr sz="1600" dirty="0">
                <a:solidFill>
                  <a:srgbClr val="0000FF"/>
                </a:solidFill>
                <a:latin typeface="Georgia"/>
                <a:cs typeface="Georgia"/>
              </a:rPr>
              <a:t>due</a:t>
            </a:r>
            <a:r>
              <a:rPr sz="1600" spc="25" dirty="0">
                <a:solidFill>
                  <a:srgbClr val="0000FF"/>
                </a:solidFill>
                <a:latin typeface="Georgia"/>
                <a:cs typeface="Georgia"/>
              </a:rPr>
              <a:t> </a:t>
            </a:r>
            <a:r>
              <a:rPr sz="1600" spc="-10" dirty="0">
                <a:solidFill>
                  <a:srgbClr val="0000FF"/>
                </a:solidFill>
                <a:latin typeface="Georgia"/>
                <a:cs typeface="Georgia"/>
              </a:rPr>
              <a:t>modi:</a:t>
            </a:r>
            <a:endParaRPr sz="1600">
              <a:latin typeface="Georgia"/>
              <a:cs typeface="Georgia"/>
            </a:endParaRPr>
          </a:p>
          <a:p>
            <a:pPr>
              <a:lnSpc>
                <a:spcPct val="100000"/>
              </a:lnSpc>
              <a:spcBef>
                <a:spcPts val="45"/>
              </a:spcBef>
            </a:pPr>
            <a:endParaRPr sz="1650">
              <a:latin typeface="Georgia"/>
              <a:cs typeface="Georgia"/>
            </a:endParaRPr>
          </a:p>
          <a:p>
            <a:pPr marL="12700" marR="5080">
              <a:lnSpc>
                <a:spcPct val="100000"/>
              </a:lnSpc>
            </a:pPr>
            <a:r>
              <a:rPr sz="1600" b="1" i="1" dirty="0">
                <a:solidFill>
                  <a:srgbClr val="0000FF"/>
                </a:solidFill>
                <a:latin typeface="Georgia"/>
                <a:cs typeface="Georgia"/>
              </a:rPr>
              <a:t>a</a:t>
            </a:r>
            <a:r>
              <a:rPr sz="1600" b="1" i="1" spc="-25" dirty="0">
                <a:solidFill>
                  <a:srgbClr val="0000FF"/>
                </a:solidFill>
                <a:latin typeface="Georgia"/>
                <a:cs typeface="Georgia"/>
              </a:rPr>
              <a:t> </a:t>
            </a:r>
            <a:r>
              <a:rPr sz="1600" b="1" i="1" dirty="0">
                <a:solidFill>
                  <a:srgbClr val="0000FF"/>
                </a:solidFill>
                <a:latin typeface="Georgia"/>
                <a:cs typeface="Georgia"/>
              </a:rPr>
              <a:t>corrente</a:t>
            </a:r>
            <a:r>
              <a:rPr sz="1600" b="1" i="1" spc="-65" dirty="0">
                <a:solidFill>
                  <a:srgbClr val="0000FF"/>
                </a:solidFill>
                <a:latin typeface="Georgia"/>
                <a:cs typeface="Georgia"/>
              </a:rPr>
              <a:t> </a:t>
            </a:r>
            <a:r>
              <a:rPr sz="1600" b="1" i="1" dirty="0">
                <a:solidFill>
                  <a:srgbClr val="0000FF"/>
                </a:solidFill>
                <a:latin typeface="Georgia"/>
                <a:cs typeface="Georgia"/>
              </a:rPr>
              <a:t>costante</a:t>
            </a:r>
            <a:r>
              <a:rPr sz="1600" dirty="0">
                <a:solidFill>
                  <a:srgbClr val="0000FF"/>
                </a:solidFill>
                <a:latin typeface="Georgia"/>
                <a:cs typeface="Georgia"/>
              </a:rPr>
              <a:t>,</a:t>
            </a:r>
            <a:r>
              <a:rPr sz="1600" spc="-55" dirty="0">
                <a:solidFill>
                  <a:srgbClr val="0000FF"/>
                </a:solidFill>
                <a:latin typeface="Georgia"/>
                <a:cs typeface="Georgia"/>
              </a:rPr>
              <a:t> </a:t>
            </a:r>
            <a:r>
              <a:rPr sz="1600" dirty="0">
                <a:solidFill>
                  <a:srgbClr val="0000FF"/>
                </a:solidFill>
                <a:latin typeface="Georgia"/>
                <a:cs typeface="Georgia"/>
              </a:rPr>
              <a:t>illustrato</a:t>
            </a:r>
            <a:r>
              <a:rPr sz="1600" spc="-15" dirty="0">
                <a:solidFill>
                  <a:srgbClr val="0000FF"/>
                </a:solidFill>
                <a:latin typeface="Georgia"/>
                <a:cs typeface="Georgia"/>
              </a:rPr>
              <a:t> </a:t>
            </a:r>
            <a:r>
              <a:rPr sz="1600" dirty="0">
                <a:solidFill>
                  <a:srgbClr val="0000FF"/>
                </a:solidFill>
                <a:latin typeface="Georgia"/>
                <a:cs typeface="Georgia"/>
              </a:rPr>
              <a:t>in</a:t>
            </a:r>
            <a:r>
              <a:rPr sz="1600" spc="-30" dirty="0">
                <a:solidFill>
                  <a:srgbClr val="0000FF"/>
                </a:solidFill>
                <a:latin typeface="Georgia"/>
                <a:cs typeface="Georgia"/>
              </a:rPr>
              <a:t> </a:t>
            </a:r>
            <a:r>
              <a:rPr sz="1600" dirty="0">
                <a:solidFill>
                  <a:srgbClr val="0000FF"/>
                </a:solidFill>
                <a:latin typeface="Georgia"/>
                <a:cs typeface="Georgia"/>
              </a:rPr>
              <a:t>Fig.</a:t>
            </a:r>
            <a:r>
              <a:rPr sz="1600" spc="-15" dirty="0">
                <a:solidFill>
                  <a:srgbClr val="0000FF"/>
                </a:solidFill>
                <a:latin typeface="Georgia"/>
                <a:cs typeface="Georgia"/>
              </a:rPr>
              <a:t> </a:t>
            </a:r>
            <a:r>
              <a:rPr sz="1600" dirty="0">
                <a:solidFill>
                  <a:srgbClr val="0000FF"/>
                </a:solidFill>
                <a:latin typeface="Georgia"/>
                <a:cs typeface="Georgia"/>
              </a:rPr>
              <a:t>42</a:t>
            </a:r>
            <a:r>
              <a:rPr sz="1600" spc="-20" dirty="0">
                <a:solidFill>
                  <a:srgbClr val="0000FF"/>
                </a:solidFill>
                <a:latin typeface="Georgia"/>
                <a:cs typeface="Georgia"/>
              </a:rPr>
              <a:t> </a:t>
            </a:r>
            <a:r>
              <a:rPr sz="1600" dirty="0">
                <a:solidFill>
                  <a:srgbClr val="0000FF"/>
                </a:solidFill>
                <a:latin typeface="Georgia"/>
                <a:cs typeface="Georgia"/>
              </a:rPr>
              <a:t>(a),</a:t>
            </a:r>
            <a:r>
              <a:rPr sz="1600" spc="5" dirty="0">
                <a:solidFill>
                  <a:srgbClr val="0000FF"/>
                </a:solidFill>
                <a:latin typeface="Georgia"/>
                <a:cs typeface="Georgia"/>
              </a:rPr>
              <a:t> </a:t>
            </a:r>
            <a:r>
              <a:rPr sz="1600" dirty="0">
                <a:solidFill>
                  <a:srgbClr val="0000FF"/>
                </a:solidFill>
                <a:latin typeface="Georgia"/>
                <a:cs typeface="Georgia"/>
              </a:rPr>
              <a:t>la</a:t>
            </a:r>
            <a:r>
              <a:rPr sz="1600" spc="-5" dirty="0">
                <a:solidFill>
                  <a:srgbClr val="0000FF"/>
                </a:solidFill>
                <a:latin typeface="Georgia"/>
                <a:cs typeface="Georgia"/>
              </a:rPr>
              <a:t> </a:t>
            </a:r>
            <a:r>
              <a:rPr sz="1600" dirty="0">
                <a:solidFill>
                  <a:srgbClr val="0000FF"/>
                </a:solidFill>
                <a:latin typeface="Georgia"/>
                <a:cs typeface="Georgia"/>
              </a:rPr>
              <a:t>punta</a:t>
            </a:r>
            <a:r>
              <a:rPr sz="1600" spc="-35" dirty="0">
                <a:solidFill>
                  <a:srgbClr val="0000FF"/>
                </a:solidFill>
                <a:latin typeface="Georgia"/>
                <a:cs typeface="Georgia"/>
              </a:rPr>
              <a:t> </a:t>
            </a:r>
            <a:r>
              <a:rPr sz="1600" dirty="0">
                <a:solidFill>
                  <a:srgbClr val="0000FF"/>
                </a:solidFill>
                <a:latin typeface="Georgia"/>
                <a:cs typeface="Georgia"/>
              </a:rPr>
              <a:t>si</a:t>
            </a:r>
            <a:r>
              <a:rPr sz="1600" spc="-25" dirty="0">
                <a:solidFill>
                  <a:srgbClr val="0000FF"/>
                </a:solidFill>
                <a:latin typeface="Georgia"/>
                <a:cs typeface="Georgia"/>
              </a:rPr>
              <a:t> </a:t>
            </a:r>
            <a:r>
              <a:rPr sz="1600" dirty="0">
                <a:solidFill>
                  <a:srgbClr val="0000FF"/>
                </a:solidFill>
                <a:latin typeface="Georgia"/>
                <a:cs typeface="Georgia"/>
              </a:rPr>
              <a:t>muove sopra</a:t>
            </a:r>
            <a:r>
              <a:rPr sz="1600" spc="-35" dirty="0">
                <a:solidFill>
                  <a:srgbClr val="0000FF"/>
                </a:solidFill>
                <a:latin typeface="Georgia"/>
                <a:cs typeface="Georgia"/>
              </a:rPr>
              <a:t> </a:t>
            </a:r>
            <a:r>
              <a:rPr sz="1600" dirty="0">
                <a:solidFill>
                  <a:srgbClr val="0000FF"/>
                </a:solidFill>
                <a:latin typeface="Georgia"/>
                <a:cs typeface="Georgia"/>
              </a:rPr>
              <a:t>la</a:t>
            </a:r>
            <a:r>
              <a:rPr sz="1600" spc="15" dirty="0">
                <a:solidFill>
                  <a:srgbClr val="0000FF"/>
                </a:solidFill>
                <a:latin typeface="Georgia"/>
                <a:cs typeface="Georgia"/>
              </a:rPr>
              <a:t> </a:t>
            </a:r>
            <a:r>
              <a:rPr sz="1600" spc="-10" dirty="0">
                <a:solidFill>
                  <a:srgbClr val="0000FF"/>
                </a:solidFill>
                <a:latin typeface="Georgia"/>
                <a:cs typeface="Georgia"/>
              </a:rPr>
              <a:t>superficie </a:t>
            </a:r>
            <a:r>
              <a:rPr sz="1600" dirty="0">
                <a:solidFill>
                  <a:srgbClr val="0000FF"/>
                </a:solidFill>
                <a:latin typeface="Georgia"/>
                <a:cs typeface="Georgia"/>
              </a:rPr>
              <a:t>mentre</a:t>
            </a:r>
            <a:r>
              <a:rPr sz="1600" spc="-35" dirty="0">
                <a:solidFill>
                  <a:srgbClr val="0000FF"/>
                </a:solidFill>
                <a:latin typeface="Georgia"/>
                <a:cs typeface="Georgia"/>
              </a:rPr>
              <a:t> </a:t>
            </a:r>
            <a:r>
              <a:rPr sz="1600" dirty="0">
                <a:solidFill>
                  <a:srgbClr val="0000FF"/>
                </a:solidFill>
                <a:latin typeface="Georgia"/>
                <a:cs typeface="Georgia"/>
              </a:rPr>
              <a:t>il</a:t>
            </a:r>
            <a:r>
              <a:rPr sz="1600" spc="-20" dirty="0">
                <a:solidFill>
                  <a:srgbClr val="0000FF"/>
                </a:solidFill>
                <a:latin typeface="Georgia"/>
                <a:cs typeface="Georgia"/>
              </a:rPr>
              <a:t> </a:t>
            </a:r>
            <a:r>
              <a:rPr sz="1600" dirty="0">
                <a:solidFill>
                  <a:srgbClr val="0000FF"/>
                </a:solidFill>
                <a:latin typeface="Georgia"/>
                <a:cs typeface="Georgia"/>
              </a:rPr>
              <a:t>sistema</a:t>
            </a:r>
            <a:r>
              <a:rPr sz="1600" spc="-20" dirty="0">
                <a:solidFill>
                  <a:srgbClr val="0000FF"/>
                </a:solidFill>
                <a:latin typeface="Georgia"/>
                <a:cs typeface="Georgia"/>
              </a:rPr>
              <a:t> </a:t>
            </a:r>
            <a:r>
              <a:rPr sz="1600" dirty="0">
                <a:solidFill>
                  <a:srgbClr val="0000FF"/>
                </a:solidFill>
                <a:latin typeface="Georgia"/>
                <a:cs typeface="Georgia"/>
              </a:rPr>
              <a:t>di</a:t>
            </a:r>
            <a:r>
              <a:rPr sz="1600" spc="-15" dirty="0">
                <a:solidFill>
                  <a:srgbClr val="0000FF"/>
                </a:solidFill>
                <a:latin typeface="Georgia"/>
                <a:cs typeface="Georgia"/>
              </a:rPr>
              <a:t> </a:t>
            </a:r>
            <a:r>
              <a:rPr sz="1600" dirty="0">
                <a:solidFill>
                  <a:srgbClr val="0000FF"/>
                </a:solidFill>
                <a:latin typeface="Georgia"/>
                <a:cs typeface="Georgia"/>
              </a:rPr>
              <a:t>retroazione</a:t>
            </a:r>
            <a:r>
              <a:rPr sz="1600" spc="-25" dirty="0">
                <a:solidFill>
                  <a:srgbClr val="0000FF"/>
                </a:solidFill>
                <a:latin typeface="Georgia"/>
                <a:cs typeface="Georgia"/>
              </a:rPr>
              <a:t> </a:t>
            </a:r>
            <a:r>
              <a:rPr sz="1600" dirty="0">
                <a:solidFill>
                  <a:srgbClr val="0000FF"/>
                </a:solidFill>
                <a:latin typeface="Georgia"/>
                <a:cs typeface="Georgia"/>
              </a:rPr>
              <a:t>(FS)</a:t>
            </a:r>
            <a:r>
              <a:rPr sz="1600" spc="-50" dirty="0">
                <a:solidFill>
                  <a:srgbClr val="0000FF"/>
                </a:solidFill>
                <a:latin typeface="Georgia"/>
                <a:cs typeface="Georgia"/>
              </a:rPr>
              <a:t> </a:t>
            </a:r>
            <a:r>
              <a:rPr sz="1600" dirty="0">
                <a:solidFill>
                  <a:srgbClr val="0000FF"/>
                </a:solidFill>
                <a:latin typeface="Georgia"/>
                <a:cs typeface="Georgia"/>
              </a:rPr>
              <a:t>mantiene</a:t>
            </a:r>
            <a:r>
              <a:rPr sz="1600" spc="-30" dirty="0">
                <a:solidFill>
                  <a:srgbClr val="0000FF"/>
                </a:solidFill>
                <a:latin typeface="Georgia"/>
                <a:cs typeface="Georgia"/>
              </a:rPr>
              <a:t> </a:t>
            </a:r>
            <a:r>
              <a:rPr sz="1600" dirty="0">
                <a:solidFill>
                  <a:srgbClr val="0000FF"/>
                </a:solidFill>
                <a:latin typeface="Georgia"/>
                <a:cs typeface="Georgia"/>
              </a:rPr>
              <a:t>costante</a:t>
            </a:r>
            <a:r>
              <a:rPr sz="1600" spc="-60" dirty="0">
                <a:solidFill>
                  <a:srgbClr val="0000FF"/>
                </a:solidFill>
                <a:latin typeface="Georgia"/>
                <a:cs typeface="Georgia"/>
              </a:rPr>
              <a:t> </a:t>
            </a:r>
            <a:r>
              <a:rPr sz="1600" dirty="0">
                <a:solidFill>
                  <a:srgbClr val="0000FF"/>
                </a:solidFill>
                <a:latin typeface="Georgia"/>
                <a:cs typeface="Georgia"/>
              </a:rPr>
              <a:t>la</a:t>
            </a:r>
            <a:r>
              <a:rPr sz="1600" spc="-25" dirty="0">
                <a:solidFill>
                  <a:srgbClr val="0000FF"/>
                </a:solidFill>
                <a:latin typeface="Georgia"/>
                <a:cs typeface="Georgia"/>
              </a:rPr>
              <a:t> </a:t>
            </a:r>
            <a:r>
              <a:rPr sz="1600" dirty="0">
                <a:solidFill>
                  <a:srgbClr val="0000FF"/>
                </a:solidFill>
                <a:latin typeface="Georgia"/>
                <a:cs typeface="Georgia"/>
              </a:rPr>
              <a:t>distanza</a:t>
            </a:r>
            <a:r>
              <a:rPr sz="1600" spc="-45" dirty="0">
                <a:solidFill>
                  <a:srgbClr val="0000FF"/>
                </a:solidFill>
                <a:latin typeface="Georgia"/>
                <a:cs typeface="Georgia"/>
              </a:rPr>
              <a:t> </a:t>
            </a:r>
            <a:r>
              <a:rPr sz="1600" dirty="0">
                <a:solidFill>
                  <a:srgbClr val="0000FF"/>
                </a:solidFill>
                <a:latin typeface="Georgia"/>
                <a:cs typeface="Georgia"/>
              </a:rPr>
              <a:t>punta-campione</a:t>
            </a:r>
            <a:r>
              <a:rPr sz="1600" spc="-55" dirty="0">
                <a:solidFill>
                  <a:srgbClr val="0000FF"/>
                </a:solidFill>
                <a:latin typeface="Georgia"/>
                <a:cs typeface="Georgia"/>
              </a:rPr>
              <a:t> </a:t>
            </a:r>
            <a:r>
              <a:rPr sz="1600" dirty="0">
                <a:solidFill>
                  <a:srgbClr val="0000FF"/>
                </a:solidFill>
                <a:latin typeface="Georgia"/>
                <a:cs typeface="Georgia"/>
              </a:rPr>
              <a:t>ed</a:t>
            </a:r>
            <a:r>
              <a:rPr sz="1600" spc="-15" dirty="0">
                <a:solidFill>
                  <a:srgbClr val="0000FF"/>
                </a:solidFill>
                <a:latin typeface="Georgia"/>
                <a:cs typeface="Georgia"/>
              </a:rPr>
              <a:t> </a:t>
            </a:r>
            <a:r>
              <a:rPr sz="1600" spc="-25" dirty="0">
                <a:solidFill>
                  <a:srgbClr val="0000FF"/>
                </a:solidFill>
                <a:latin typeface="Georgia"/>
                <a:cs typeface="Georgia"/>
              </a:rPr>
              <a:t>il </a:t>
            </a:r>
            <a:r>
              <a:rPr sz="1600" dirty="0">
                <a:solidFill>
                  <a:srgbClr val="0000FF"/>
                </a:solidFill>
                <a:latin typeface="Georgia"/>
                <a:cs typeface="Georgia"/>
              </a:rPr>
              <a:t>segnale</a:t>
            </a:r>
            <a:r>
              <a:rPr sz="1600" spc="-55" dirty="0">
                <a:solidFill>
                  <a:srgbClr val="0000FF"/>
                </a:solidFill>
                <a:latin typeface="Georgia"/>
                <a:cs typeface="Georgia"/>
              </a:rPr>
              <a:t> </a:t>
            </a:r>
            <a:r>
              <a:rPr sz="1600" dirty="0">
                <a:solidFill>
                  <a:srgbClr val="0000FF"/>
                </a:solidFill>
                <a:latin typeface="Georgia"/>
                <a:cs typeface="Georgia"/>
              </a:rPr>
              <a:t>Z=f(x,y)</a:t>
            </a:r>
            <a:r>
              <a:rPr sz="1600" spc="-35" dirty="0">
                <a:solidFill>
                  <a:srgbClr val="0000FF"/>
                </a:solidFill>
                <a:latin typeface="Georgia"/>
                <a:cs typeface="Georgia"/>
              </a:rPr>
              <a:t> </a:t>
            </a:r>
            <a:r>
              <a:rPr sz="1600" dirty="0">
                <a:solidFill>
                  <a:srgbClr val="0000FF"/>
                </a:solidFill>
                <a:latin typeface="Georgia"/>
                <a:cs typeface="Georgia"/>
              </a:rPr>
              <a:t>fornito</a:t>
            </a:r>
            <a:r>
              <a:rPr sz="1600" spc="-60" dirty="0">
                <a:solidFill>
                  <a:srgbClr val="0000FF"/>
                </a:solidFill>
                <a:latin typeface="Georgia"/>
                <a:cs typeface="Georgia"/>
              </a:rPr>
              <a:t> </a:t>
            </a:r>
            <a:r>
              <a:rPr sz="1600" dirty="0">
                <a:solidFill>
                  <a:srgbClr val="0000FF"/>
                </a:solidFill>
                <a:latin typeface="Georgia"/>
                <a:cs typeface="Georgia"/>
              </a:rPr>
              <a:t>all’elettrodo</a:t>
            </a:r>
            <a:r>
              <a:rPr sz="1600" spc="20" dirty="0">
                <a:solidFill>
                  <a:srgbClr val="0000FF"/>
                </a:solidFill>
                <a:latin typeface="Georgia"/>
                <a:cs typeface="Georgia"/>
              </a:rPr>
              <a:t> </a:t>
            </a:r>
            <a:r>
              <a:rPr sz="1600" dirty="0">
                <a:solidFill>
                  <a:srgbClr val="0000FF"/>
                </a:solidFill>
                <a:latin typeface="Georgia"/>
                <a:cs typeface="Georgia"/>
              </a:rPr>
              <a:t>Z</a:t>
            </a:r>
            <a:r>
              <a:rPr sz="1600" spc="-40" dirty="0">
                <a:solidFill>
                  <a:srgbClr val="0000FF"/>
                </a:solidFill>
                <a:latin typeface="Georgia"/>
                <a:cs typeface="Georgia"/>
              </a:rPr>
              <a:t> </a:t>
            </a:r>
            <a:r>
              <a:rPr sz="1600" dirty="0">
                <a:solidFill>
                  <a:srgbClr val="0000FF"/>
                </a:solidFill>
                <a:latin typeface="Georgia"/>
                <a:cs typeface="Georgia"/>
              </a:rPr>
              <a:t>del</a:t>
            </a:r>
            <a:r>
              <a:rPr sz="1600" spc="-10" dirty="0">
                <a:solidFill>
                  <a:srgbClr val="0000FF"/>
                </a:solidFill>
                <a:latin typeface="Georgia"/>
                <a:cs typeface="Georgia"/>
              </a:rPr>
              <a:t> </a:t>
            </a:r>
            <a:r>
              <a:rPr sz="1600" dirty="0">
                <a:solidFill>
                  <a:srgbClr val="0000FF"/>
                </a:solidFill>
                <a:latin typeface="Georgia"/>
                <a:cs typeface="Georgia"/>
              </a:rPr>
              <a:t>piezoelettrico</a:t>
            </a:r>
            <a:r>
              <a:rPr sz="1600" spc="-15" dirty="0">
                <a:solidFill>
                  <a:srgbClr val="0000FF"/>
                </a:solidFill>
                <a:latin typeface="Georgia"/>
                <a:cs typeface="Georgia"/>
              </a:rPr>
              <a:t> </a:t>
            </a:r>
            <a:r>
              <a:rPr sz="1600" dirty="0">
                <a:solidFill>
                  <a:srgbClr val="0000FF"/>
                </a:solidFill>
                <a:latin typeface="Georgia"/>
                <a:cs typeface="Georgia"/>
              </a:rPr>
              <a:t>viene</a:t>
            </a:r>
            <a:r>
              <a:rPr sz="1600" spc="-40" dirty="0">
                <a:solidFill>
                  <a:srgbClr val="0000FF"/>
                </a:solidFill>
                <a:latin typeface="Georgia"/>
                <a:cs typeface="Georgia"/>
              </a:rPr>
              <a:t> </a:t>
            </a:r>
            <a:r>
              <a:rPr sz="1600" dirty="0">
                <a:solidFill>
                  <a:srgbClr val="0000FF"/>
                </a:solidFill>
                <a:latin typeface="Georgia"/>
                <a:cs typeface="Georgia"/>
              </a:rPr>
              <a:t>memorizzato,</a:t>
            </a:r>
            <a:r>
              <a:rPr sz="1600" spc="-30" dirty="0">
                <a:solidFill>
                  <a:srgbClr val="0000FF"/>
                </a:solidFill>
                <a:latin typeface="Georgia"/>
                <a:cs typeface="Georgia"/>
              </a:rPr>
              <a:t> </a:t>
            </a:r>
            <a:r>
              <a:rPr sz="1600" dirty="0">
                <a:solidFill>
                  <a:srgbClr val="0000FF"/>
                </a:solidFill>
                <a:latin typeface="Georgia"/>
                <a:cs typeface="Georgia"/>
              </a:rPr>
              <a:t>ed</a:t>
            </a:r>
            <a:r>
              <a:rPr sz="1600" spc="-25" dirty="0">
                <a:solidFill>
                  <a:srgbClr val="0000FF"/>
                </a:solidFill>
                <a:latin typeface="Georgia"/>
                <a:cs typeface="Georgia"/>
              </a:rPr>
              <a:t> </a:t>
            </a:r>
            <a:r>
              <a:rPr sz="1600" dirty="0">
                <a:solidFill>
                  <a:srgbClr val="0000FF"/>
                </a:solidFill>
                <a:latin typeface="Georgia"/>
                <a:cs typeface="Georgia"/>
              </a:rPr>
              <a:t>in</a:t>
            </a:r>
            <a:r>
              <a:rPr sz="1600" spc="-45" dirty="0">
                <a:solidFill>
                  <a:srgbClr val="0000FF"/>
                </a:solidFill>
                <a:latin typeface="Georgia"/>
                <a:cs typeface="Georgia"/>
              </a:rPr>
              <a:t> </a:t>
            </a:r>
            <a:r>
              <a:rPr sz="1600" spc="-10" dirty="0">
                <a:solidFill>
                  <a:srgbClr val="0000FF"/>
                </a:solidFill>
                <a:latin typeface="Georgia"/>
                <a:cs typeface="Georgia"/>
              </a:rPr>
              <a:t>seguito </a:t>
            </a:r>
            <a:r>
              <a:rPr sz="1600" dirty="0">
                <a:solidFill>
                  <a:srgbClr val="0000FF"/>
                </a:solidFill>
                <a:latin typeface="Georgia"/>
                <a:cs typeface="Georgia"/>
              </a:rPr>
              <a:t>visualizzato</a:t>
            </a:r>
            <a:r>
              <a:rPr sz="1600" spc="-65" dirty="0">
                <a:solidFill>
                  <a:srgbClr val="0000FF"/>
                </a:solidFill>
                <a:latin typeface="Georgia"/>
                <a:cs typeface="Georgia"/>
              </a:rPr>
              <a:t> </a:t>
            </a:r>
            <a:r>
              <a:rPr sz="1600" dirty="0">
                <a:solidFill>
                  <a:srgbClr val="0000FF"/>
                </a:solidFill>
                <a:latin typeface="Georgia"/>
                <a:cs typeface="Georgia"/>
              </a:rPr>
              <a:t>come</a:t>
            </a:r>
            <a:r>
              <a:rPr sz="1600" spc="-5" dirty="0">
                <a:solidFill>
                  <a:srgbClr val="0000FF"/>
                </a:solidFill>
                <a:latin typeface="Georgia"/>
                <a:cs typeface="Georgia"/>
              </a:rPr>
              <a:t> </a:t>
            </a:r>
            <a:r>
              <a:rPr sz="1600" spc="-10" dirty="0">
                <a:solidFill>
                  <a:srgbClr val="0000FF"/>
                </a:solidFill>
                <a:latin typeface="Georgia"/>
                <a:cs typeface="Georgia"/>
              </a:rPr>
              <a:t>topografia.</a:t>
            </a:r>
            <a:endParaRPr sz="1600">
              <a:latin typeface="Georgia"/>
              <a:cs typeface="Georgia"/>
            </a:endParaRPr>
          </a:p>
          <a:p>
            <a:pPr>
              <a:lnSpc>
                <a:spcPct val="100000"/>
              </a:lnSpc>
              <a:spcBef>
                <a:spcPts val="50"/>
              </a:spcBef>
            </a:pPr>
            <a:endParaRPr sz="1650">
              <a:latin typeface="Georgia"/>
              <a:cs typeface="Georgia"/>
            </a:endParaRPr>
          </a:p>
          <a:p>
            <a:pPr marL="12700" marR="311785">
              <a:lnSpc>
                <a:spcPct val="100000"/>
              </a:lnSpc>
            </a:pPr>
            <a:r>
              <a:rPr sz="1600" b="1" dirty="0">
                <a:solidFill>
                  <a:srgbClr val="0000FF"/>
                </a:solidFill>
                <a:latin typeface="Georgia"/>
                <a:cs typeface="Georgia"/>
              </a:rPr>
              <a:t>ad</a:t>
            </a:r>
            <a:r>
              <a:rPr sz="1600" b="1" spc="-20" dirty="0">
                <a:solidFill>
                  <a:srgbClr val="0000FF"/>
                </a:solidFill>
                <a:latin typeface="Georgia"/>
                <a:cs typeface="Georgia"/>
              </a:rPr>
              <a:t> </a:t>
            </a:r>
            <a:r>
              <a:rPr sz="1600" b="1" i="1" dirty="0">
                <a:solidFill>
                  <a:srgbClr val="0000FF"/>
                </a:solidFill>
                <a:latin typeface="Georgia"/>
                <a:cs typeface="Georgia"/>
              </a:rPr>
              <a:t>altezza</a:t>
            </a:r>
            <a:r>
              <a:rPr sz="1600" b="1" i="1" spc="-40" dirty="0">
                <a:solidFill>
                  <a:srgbClr val="0000FF"/>
                </a:solidFill>
                <a:latin typeface="Georgia"/>
                <a:cs typeface="Georgia"/>
              </a:rPr>
              <a:t> </a:t>
            </a:r>
            <a:r>
              <a:rPr sz="1600" b="1" i="1" dirty="0">
                <a:solidFill>
                  <a:srgbClr val="0000FF"/>
                </a:solidFill>
                <a:latin typeface="Georgia"/>
                <a:cs typeface="Georgia"/>
              </a:rPr>
              <a:t>costante</a:t>
            </a:r>
            <a:r>
              <a:rPr sz="1600" b="1" i="1" spc="-55" dirty="0">
                <a:solidFill>
                  <a:srgbClr val="0000FF"/>
                </a:solidFill>
                <a:latin typeface="Georgia"/>
                <a:cs typeface="Georgia"/>
              </a:rPr>
              <a:t> </a:t>
            </a:r>
            <a:r>
              <a:rPr sz="1600" dirty="0">
                <a:solidFill>
                  <a:srgbClr val="0000FF"/>
                </a:solidFill>
                <a:latin typeface="Georgia"/>
                <a:cs typeface="Georgia"/>
              </a:rPr>
              <a:t>(Z</a:t>
            </a:r>
            <a:r>
              <a:rPr sz="1600" spc="-20" dirty="0">
                <a:solidFill>
                  <a:srgbClr val="0000FF"/>
                </a:solidFill>
                <a:latin typeface="Georgia"/>
                <a:cs typeface="Georgia"/>
              </a:rPr>
              <a:t> </a:t>
            </a:r>
            <a:r>
              <a:rPr sz="1600" dirty="0">
                <a:solidFill>
                  <a:srgbClr val="0000FF"/>
                </a:solidFill>
                <a:latin typeface="Georgia"/>
                <a:cs typeface="Georgia"/>
              </a:rPr>
              <a:t>=</a:t>
            </a:r>
            <a:r>
              <a:rPr sz="1600" spc="-15" dirty="0">
                <a:solidFill>
                  <a:srgbClr val="0000FF"/>
                </a:solidFill>
                <a:latin typeface="Georgia"/>
                <a:cs typeface="Georgia"/>
              </a:rPr>
              <a:t> </a:t>
            </a:r>
            <a:r>
              <a:rPr sz="1600" dirty="0">
                <a:solidFill>
                  <a:srgbClr val="0000FF"/>
                </a:solidFill>
                <a:latin typeface="Georgia"/>
                <a:cs typeface="Georgia"/>
              </a:rPr>
              <a:t>cost),</a:t>
            </a:r>
            <a:r>
              <a:rPr sz="1600" spc="-20" dirty="0">
                <a:solidFill>
                  <a:srgbClr val="0000FF"/>
                </a:solidFill>
                <a:latin typeface="Georgia"/>
                <a:cs typeface="Georgia"/>
              </a:rPr>
              <a:t> </a:t>
            </a:r>
            <a:r>
              <a:rPr sz="1600" dirty="0">
                <a:solidFill>
                  <a:srgbClr val="0000FF"/>
                </a:solidFill>
                <a:latin typeface="Georgia"/>
                <a:cs typeface="Georgia"/>
              </a:rPr>
              <a:t>risulta</a:t>
            </a:r>
            <a:r>
              <a:rPr sz="1600" spc="-35" dirty="0">
                <a:solidFill>
                  <a:srgbClr val="0000FF"/>
                </a:solidFill>
                <a:latin typeface="Georgia"/>
                <a:cs typeface="Georgia"/>
              </a:rPr>
              <a:t> </a:t>
            </a:r>
            <a:r>
              <a:rPr sz="1600" dirty="0">
                <a:solidFill>
                  <a:srgbClr val="0000FF"/>
                </a:solidFill>
                <a:latin typeface="Georgia"/>
                <a:cs typeface="Georgia"/>
              </a:rPr>
              <a:t>più</a:t>
            </a:r>
            <a:r>
              <a:rPr sz="1600" spc="-30" dirty="0">
                <a:solidFill>
                  <a:srgbClr val="0000FF"/>
                </a:solidFill>
                <a:latin typeface="Georgia"/>
                <a:cs typeface="Georgia"/>
              </a:rPr>
              <a:t> </a:t>
            </a:r>
            <a:r>
              <a:rPr sz="1600" dirty="0">
                <a:solidFill>
                  <a:srgbClr val="0000FF"/>
                </a:solidFill>
                <a:latin typeface="Georgia"/>
                <a:cs typeface="Georgia"/>
              </a:rPr>
              <a:t>efficace nell’analizzare</a:t>
            </a:r>
            <a:r>
              <a:rPr sz="1600" spc="15" dirty="0">
                <a:solidFill>
                  <a:srgbClr val="0000FF"/>
                </a:solidFill>
                <a:latin typeface="Georgia"/>
                <a:cs typeface="Georgia"/>
              </a:rPr>
              <a:t> </a:t>
            </a:r>
            <a:r>
              <a:rPr sz="1600" spc="-10" dirty="0">
                <a:solidFill>
                  <a:srgbClr val="0000FF"/>
                </a:solidFill>
                <a:latin typeface="Georgia"/>
                <a:cs typeface="Georgia"/>
              </a:rPr>
              <a:t>superfici </a:t>
            </a:r>
            <a:r>
              <a:rPr sz="1600" dirty="0">
                <a:solidFill>
                  <a:srgbClr val="0000FF"/>
                </a:solidFill>
                <a:latin typeface="Georgia"/>
                <a:cs typeface="Georgia"/>
              </a:rPr>
              <a:t>straordinariamente</a:t>
            </a:r>
            <a:r>
              <a:rPr sz="1600" spc="-50" dirty="0">
                <a:solidFill>
                  <a:srgbClr val="0000FF"/>
                </a:solidFill>
                <a:latin typeface="Georgia"/>
                <a:cs typeface="Georgia"/>
              </a:rPr>
              <a:t> </a:t>
            </a:r>
            <a:r>
              <a:rPr sz="1600" dirty="0">
                <a:solidFill>
                  <a:srgbClr val="0000FF"/>
                </a:solidFill>
                <a:latin typeface="Georgia"/>
                <a:cs typeface="Georgia"/>
              </a:rPr>
              <a:t>piatte.</a:t>
            </a:r>
            <a:r>
              <a:rPr sz="1600" spc="-30" dirty="0">
                <a:solidFill>
                  <a:srgbClr val="0000FF"/>
                </a:solidFill>
                <a:latin typeface="Georgia"/>
                <a:cs typeface="Georgia"/>
              </a:rPr>
              <a:t> </a:t>
            </a:r>
            <a:r>
              <a:rPr sz="1600" dirty="0">
                <a:solidFill>
                  <a:srgbClr val="0000FF"/>
                </a:solidFill>
                <a:latin typeface="Georgia"/>
                <a:cs typeface="Georgia"/>
              </a:rPr>
              <a:t>In</a:t>
            </a:r>
            <a:r>
              <a:rPr sz="1600" spc="-20" dirty="0">
                <a:solidFill>
                  <a:srgbClr val="0000FF"/>
                </a:solidFill>
                <a:latin typeface="Georgia"/>
                <a:cs typeface="Georgia"/>
              </a:rPr>
              <a:t> </a:t>
            </a:r>
            <a:r>
              <a:rPr sz="1600" dirty="0">
                <a:solidFill>
                  <a:srgbClr val="0000FF"/>
                </a:solidFill>
                <a:latin typeface="Georgia"/>
                <a:cs typeface="Georgia"/>
              </a:rPr>
              <a:t>questo</a:t>
            </a:r>
            <a:r>
              <a:rPr sz="1600" spc="-30" dirty="0">
                <a:solidFill>
                  <a:srgbClr val="0000FF"/>
                </a:solidFill>
                <a:latin typeface="Georgia"/>
                <a:cs typeface="Georgia"/>
              </a:rPr>
              <a:t> </a:t>
            </a:r>
            <a:r>
              <a:rPr sz="1600" dirty="0">
                <a:solidFill>
                  <a:srgbClr val="0000FF"/>
                </a:solidFill>
                <a:latin typeface="Georgia"/>
                <a:cs typeface="Georgia"/>
              </a:rPr>
              <a:t>caso</a:t>
            </a:r>
            <a:r>
              <a:rPr sz="1600" spc="-25" dirty="0">
                <a:solidFill>
                  <a:srgbClr val="0000FF"/>
                </a:solidFill>
                <a:latin typeface="Georgia"/>
                <a:cs typeface="Georgia"/>
              </a:rPr>
              <a:t> </a:t>
            </a:r>
            <a:r>
              <a:rPr sz="1600" dirty="0">
                <a:solidFill>
                  <a:srgbClr val="0000FF"/>
                </a:solidFill>
                <a:latin typeface="Georgia"/>
                <a:cs typeface="Georgia"/>
              </a:rPr>
              <a:t>la</a:t>
            </a:r>
            <a:r>
              <a:rPr sz="1600" spc="-20" dirty="0">
                <a:solidFill>
                  <a:srgbClr val="0000FF"/>
                </a:solidFill>
                <a:latin typeface="Georgia"/>
                <a:cs typeface="Georgia"/>
              </a:rPr>
              <a:t> </a:t>
            </a:r>
            <a:r>
              <a:rPr sz="1600" dirty="0">
                <a:solidFill>
                  <a:srgbClr val="0000FF"/>
                </a:solidFill>
                <a:latin typeface="Georgia"/>
                <a:cs typeface="Georgia"/>
              </a:rPr>
              <a:t>punta</a:t>
            </a:r>
            <a:r>
              <a:rPr sz="1600" spc="-50" dirty="0">
                <a:solidFill>
                  <a:srgbClr val="0000FF"/>
                </a:solidFill>
                <a:latin typeface="Georgia"/>
                <a:cs typeface="Georgia"/>
              </a:rPr>
              <a:t> </a:t>
            </a:r>
            <a:r>
              <a:rPr sz="1600" dirty="0">
                <a:solidFill>
                  <a:srgbClr val="0000FF"/>
                </a:solidFill>
                <a:latin typeface="Georgia"/>
                <a:cs typeface="Georgia"/>
              </a:rPr>
              <a:t>si</a:t>
            </a:r>
            <a:r>
              <a:rPr sz="1600" spc="-15" dirty="0">
                <a:solidFill>
                  <a:srgbClr val="0000FF"/>
                </a:solidFill>
                <a:latin typeface="Georgia"/>
                <a:cs typeface="Georgia"/>
              </a:rPr>
              <a:t> </a:t>
            </a:r>
            <a:r>
              <a:rPr sz="1600" dirty="0">
                <a:solidFill>
                  <a:srgbClr val="0000FF"/>
                </a:solidFill>
                <a:latin typeface="Georgia"/>
                <a:cs typeface="Georgia"/>
              </a:rPr>
              <a:t>muove</a:t>
            </a:r>
            <a:r>
              <a:rPr sz="1600" spc="-35" dirty="0">
                <a:solidFill>
                  <a:srgbClr val="0000FF"/>
                </a:solidFill>
                <a:latin typeface="Georgia"/>
                <a:cs typeface="Georgia"/>
              </a:rPr>
              <a:t> </a:t>
            </a:r>
            <a:r>
              <a:rPr sz="1600" dirty="0">
                <a:solidFill>
                  <a:srgbClr val="0000FF"/>
                </a:solidFill>
                <a:latin typeface="Georgia"/>
                <a:cs typeface="Georgia"/>
              </a:rPr>
              <a:t>sopra</a:t>
            </a:r>
            <a:r>
              <a:rPr sz="1600" spc="-20" dirty="0">
                <a:solidFill>
                  <a:srgbClr val="0000FF"/>
                </a:solidFill>
                <a:latin typeface="Georgia"/>
                <a:cs typeface="Georgia"/>
              </a:rPr>
              <a:t> </a:t>
            </a:r>
            <a:r>
              <a:rPr sz="1600" dirty="0">
                <a:solidFill>
                  <a:srgbClr val="0000FF"/>
                </a:solidFill>
                <a:latin typeface="Georgia"/>
                <a:cs typeface="Georgia"/>
              </a:rPr>
              <a:t>la</a:t>
            </a:r>
            <a:r>
              <a:rPr sz="1600" spc="-20" dirty="0">
                <a:solidFill>
                  <a:srgbClr val="0000FF"/>
                </a:solidFill>
                <a:latin typeface="Georgia"/>
                <a:cs typeface="Georgia"/>
              </a:rPr>
              <a:t> </a:t>
            </a:r>
            <a:r>
              <a:rPr sz="1600" dirty="0">
                <a:solidFill>
                  <a:srgbClr val="0000FF"/>
                </a:solidFill>
                <a:latin typeface="Georgia"/>
                <a:cs typeface="Georgia"/>
              </a:rPr>
              <a:t>superficie</a:t>
            </a:r>
            <a:r>
              <a:rPr sz="1600" spc="-60" dirty="0">
                <a:solidFill>
                  <a:srgbClr val="0000FF"/>
                </a:solidFill>
                <a:latin typeface="Georgia"/>
                <a:cs typeface="Georgia"/>
              </a:rPr>
              <a:t> </a:t>
            </a:r>
            <a:r>
              <a:rPr sz="1600" dirty="0">
                <a:solidFill>
                  <a:srgbClr val="0000FF"/>
                </a:solidFill>
                <a:latin typeface="Georgia"/>
                <a:cs typeface="Georgia"/>
              </a:rPr>
              <a:t>ad</a:t>
            </a:r>
            <a:r>
              <a:rPr sz="1600" spc="-10" dirty="0">
                <a:solidFill>
                  <a:srgbClr val="0000FF"/>
                </a:solidFill>
                <a:latin typeface="Georgia"/>
                <a:cs typeface="Georgia"/>
              </a:rPr>
              <a:t> </a:t>
            </a:r>
            <a:r>
              <a:rPr sz="1600" spc="-25" dirty="0">
                <a:solidFill>
                  <a:srgbClr val="0000FF"/>
                </a:solidFill>
                <a:latin typeface="Georgia"/>
                <a:cs typeface="Georgia"/>
              </a:rPr>
              <a:t>una </a:t>
            </a:r>
            <a:r>
              <a:rPr sz="1600" dirty="0">
                <a:solidFill>
                  <a:srgbClr val="0000FF"/>
                </a:solidFill>
                <a:latin typeface="Georgia"/>
                <a:cs typeface="Georgia"/>
              </a:rPr>
              <a:t>distanza</a:t>
            </a:r>
            <a:r>
              <a:rPr sz="1600" spc="-40" dirty="0">
                <a:solidFill>
                  <a:srgbClr val="0000FF"/>
                </a:solidFill>
                <a:latin typeface="Georgia"/>
                <a:cs typeface="Georgia"/>
              </a:rPr>
              <a:t> </a:t>
            </a:r>
            <a:r>
              <a:rPr sz="1600" dirty="0">
                <a:solidFill>
                  <a:srgbClr val="0000FF"/>
                </a:solidFill>
                <a:latin typeface="Georgia"/>
                <a:cs typeface="Georgia"/>
              </a:rPr>
              <a:t>di</a:t>
            </a:r>
            <a:r>
              <a:rPr sz="1600" spc="10" dirty="0">
                <a:solidFill>
                  <a:srgbClr val="0000FF"/>
                </a:solidFill>
                <a:latin typeface="Georgia"/>
                <a:cs typeface="Georgia"/>
              </a:rPr>
              <a:t> </a:t>
            </a:r>
            <a:r>
              <a:rPr sz="1600" dirty="0">
                <a:solidFill>
                  <a:srgbClr val="0000FF"/>
                </a:solidFill>
                <a:latin typeface="Georgia"/>
                <a:cs typeface="Georgia"/>
              </a:rPr>
              <a:t>alcuni</a:t>
            </a:r>
            <a:r>
              <a:rPr sz="1600" spc="-25" dirty="0">
                <a:solidFill>
                  <a:srgbClr val="0000FF"/>
                </a:solidFill>
                <a:latin typeface="Georgia"/>
                <a:cs typeface="Georgia"/>
              </a:rPr>
              <a:t> </a:t>
            </a:r>
            <a:r>
              <a:rPr sz="1600" dirty="0">
                <a:solidFill>
                  <a:srgbClr val="0000FF"/>
                </a:solidFill>
                <a:latin typeface="Georgia"/>
                <a:cs typeface="Georgia"/>
              </a:rPr>
              <a:t>Angstrom,</a:t>
            </a:r>
            <a:r>
              <a:rPr sz="1600" spc="-50" dirty="0">
                <a:solidFill>
                  <a:srgbClr val="0000FF"/>
                </a:solidFill>
                <a:latin typeface="Georgia"/>
                <a:cs typeface="Georgia"/>
              </a:rPr>
              <a:t> </a:t>
            </a:r>
            <a:r>
              <a:rPr sz="1600" dirty="0">
                <a:solidFill>
                  <a:srgbClr val="0000FF"/>
                </a:solidFill>
                <a:latin typeface="Georgia"/>
                <a:cs typeface="Georgia"/>
              </a:rPr>
              <a:t>e</a:t>
            </a:r>
            <a:r>
              <a:rPr sz="1600" spc="-25" dirty="0">
                <a:solidFill>
                  <a:srgbClr val="0000FF"/>
                </a:solidFill>
                <a:latin typeface="Georgia"/>
                <a:cs typeface="Georgia"/>
              </a:rPr>
              <a:t> </a:t>
            </a:r>
            <a:r>
              <a:rPr sz="1600" dirty="0">
                <a:solidFill>
                  <a:srgbClr val="0000FF"/>
                </a:solidFill>
                <a:latin typeface="Georgia"/>
                <a:cs typeface="Georgia"/>
              </a:rPr>
              <a:t>si</a:t>
            </a:r>
            <a:r>
              <a:rPr sz="1600" spc="-5" dirty="0">
                <a:solidFill>
                  <a:srgbClr val="0000FF"/>
                </a:solidFill>
                <a:latin typeface="Georgia"/>
                <a:cs typeface="Georgia"/>
              </a:rPr>
              <a:t> </a:t>
            </a:r>
            <a:r>
              <a:rPr sz="1600" dirty="0">
                <a:solidFill>
                  <a:srgbClr val="0000FF"/>
                </a:solidFill>
                <a:latin typeface="Georgia"/>
                <a:cs typeface="Georgia"/>
              </a:rPr>
              <a:t>memorizza</a:t>
            </a:r>
            <a:r>
              <a:rPr sz="1600" spc="-40" dirty="0">
                <a:solidFill>
                  <a:srgbClr val="0000FF"/>
                </a:solidFill>
                <a:latin typeface="Georgia"/>
                <a:cs typeface="Georgia"/>
              </a:rPr>
              <a:t> </a:t>
            </a:r>
            <a:r>
              <a:rPr sz="1600" dirty="0">
                <a:solidFill>
                  <a:srgbClr val="0000FF"/>
                </a:solidFill>
                <a:latin typeface="Georgia"/>
                <a:cs typeface="Georgia"/>
              </a:rPr>
              <a:t>il</a:t>
            </a:r>
            <a:r>
              <a:rPr sz="1600" spc="-25" dirty="0">
                <a:solidFill>
                  <a:srgbClr val="0000FF"/>
                </a:solidFill>
                <a:latin typeface="Georgia"/>
                <a:cs typeface="Georgia"/>
              </a:rPr>
              <a:t> </a:t>
            </a:r>
            <a:r>
              <a:rPr sz="1600" dirty="0">
                <a:solidFill>
                  <a:srgbClr val="0000FF"/>
                </a:solidFill>
                <a:latin typeface="Georgia"/>
                <a:cs typeface="Georgia"/>
              </a:rPr>
              <a:t>segnale</a:t>
            </a:r>
            <a:r>
              <a:rPr sz="1600" spc="-30" dirty="0">
                <a:solidFill>
                  <a:srgbClr val="0000FF"/>
                </a:solidFill>
                <a:latin typeface="Georgia"/>
                <a:cs typeface="Georgia"/>
              </a:rPr>
              <a:t> </a:t>
            </a:r>
            <a:r>
              <a:rPr sz="1600" dirty="0">
                <a:solidFill>
                  <a:srgbClr val="0000FF"/>
                </a:solidFill>
                <a:latin typeface="Georgia"/>
                <a:cs typeface="Georgia"/>
              </a:rPr>
              <a:t>di</a:t>
            </a:r>
            <a:r>
              <a:rPr sz="1600" spc="10" dirty="0">
                <a:solidFill>
                  <a:srgbClr val="0000FF"/>
                </a:solidFill>
                <a:latin typeface="Georgia"/>
                <a:cs typeface="Georgia"/>
              </a:rPr>
              <a:t> </a:t>
            </a:r>
            <a:r>
              <a:rPr sz="1600" dirty="0">
                <a:solidFill>
                  <a:srgbClr val="0000FF"/>
                </a:solidFill>
                <a:latin typeface="Georgia"/>
                <a:cs typeface="Georgia"/>
              </a:rPr>
              <a:t>corrente</a:t>
            </a:r>
            <a:r>
              <a:rPr sz="1600" spc="-25" dirty="0">
                <a:solidFill>
                  <a:srgbClr val="0000FF"/>
                </a:solidFill>
                <a:latin typeface="Georgia"/>
                <a:cs typeface="Georgia"/>
              </a:rPr>
              <a:t> </a:t>
            </a:r>
            <a:r>
              <a:rPr sz="1600" dirty="0">
                <a:solidFill>
                  <a:srgbClr val="0000FF"/>
                </a:solidFill>
                <a:latin typeface="Georgia"/>
                <a:cs typeface="Georgia"/>
              </a:rPr>
              <a:t>I=f(x,y)</a:t>
            </a:r>
            <a:r>
              <a:rPr sz="1600" spc="-15" dirty="0">
                <a:solidFill>
                  <a:srgbClr val="0000FF"/>
                </a:solidFill>
                <a:latin typeface="Georgia"/>
                <a:cs typeface="Georgia"/>
              </a:rPr>
              <a:t> </a:t>
            </a:r>
            <a:r>
              <a:rPr sz="1600" spc="-20" dirty="0">
                <a:solidFill>
                  <a:srgbClr val="0000FF"/>
                </a:solidFill>
                <a:latin typeface="Georgia"/>
                <a:cs typeface="Georgia"/>
              </a:rPr>
              <a:t>come </a:t>
            </a:r>
            <a:r>
              <a:rPr sz="1600" dirty="0">
                <a:solidFill>
                  <a:srgbClr val="0000FF"/>
                </a:solidFill>
                <a:latin typeface="Georgia"/>
                <a:cs typeface="Georgia"/>
              </a:rPr>
              <a:t>immagine</a:t>
            </a:r>
            <a:r>
              <a:rPr sz="1600" spc="-40" dirty="0">
                <a:solidFill>
                  <a:srgbClr val="0000FF"/>
                </a:solidFill>
                <a:latin typeface="Georgia"/>
                <a:cs typeface="Georgia"/>
              </a:rPr>
              <a:t> </a:t>
            </a:r>
            <a:r>
              <a:rPr sz="1600" dirty="0">
                <a:solidFill>
                  <a:srgbClr val="0000FF"/>
                </a:solidFill>
                <a:latin typeface="Georgia"/>
                <a:cs typeface="Georgia"/>
              </a:rPr>
              <a:t>STM</a:t>
            </a:r>
            <a:r>
              <a:rPr sz="1600" spc="-10" dirty="0">
                <a:solidFill>
                  <a:srgbClr val="0000FF"/>
                </a:solidFill>
                <a:latin typeface="Georgia"/>
                <a:cs typeface="Georgia"/>
              </a:rPr>
              <a:t> </a:t>
            </a:r>
            <a:r>
              <a:rPr sz="1600" dirty="0">
                <a:solidFill>
                  <a:srgbClr val="0000FF"/>
                </a:solidFill>
                <a:latin typeface="Georgia"/>
                <a:cs typeface="Georgia"/>
              </a:rPr>
              <a:t>(Fig.</a:t>
            </a:r>
            <a:r>
              <a:rPr sz="1600" spc="-10" dirty="0">
                <a:solidFill>
                  <a:srgbClr val="0000FF"/>
                </a:solidFill>
                <a:latin typeface="Georgia"/>
                <a:cs typeface="Georgia"/>
              </a:rPr>
              <a:t> </a:t>
            </a:r>
            <a:r>
              <a:rPr sz="1600" dirty="0">
                <a:solidFill>
                  <a:srgbClr val="0000FF"/>
                </a:solidFill>
                <a:latin typeface="Georgia"/>
                <a:cs typeface="Georgia"/>
              </a:rPr>
              <a:t>42</a:t>
            </a:r>
            <a:r>
              <a:rPr sz="1600" spc="-10" dirty="0">
                <a:solidFill>
                  <a:srgbClr val="0000FF"/>
                </a:solidFill>
                <a:latin typeface="Georgia"/>
                <a:cs typeface="Georgia"/>
              </a:rPr>
              <a:t> </a:t>
            </a:r>
            <a:r>
              <a:rPr sz="1600" spc="-20" dirty="0">
                <a:solidFill>
                  <a:srgbClr val="0000FF"/>
                </a:solidFill>
                <a:latin typeface="Georgia"/>
                <a:cs typeface="Georgia"/>
              </a:rPr>
              <a:t>(b)).</a:t>
            </a:r>
            <a:endParaRPr sz="1600">
              <a:latin typeface="Georgia"/>
              <a:cs typeface="Georgia"/>
            </a:endParaRPr>
          </a:p>
          <a:p>
            <a:pPr>
              <a:lnSpc>
                <a:spcPct val="100000"/>
              </a:lnSpc>
            </a:pPr>
            <a:endParaRPr sz="1800">
              <a:latin typeface="Georgia"/>
              <a:cs typeface="Georgia"/>
            </a:endParaRPr>
          </a:p>
          <a:p>
            <a:pPr>
              <a:lnSpc>
                <a:spcPct val="100000"/>
              </a:lnSpc>
              <a:spcBef>
                <a:spcPts val="35"/>
              </a:spcBef>
            </a:pPr>
            <a:endParaRPr sz="1550">
              <a:latin typeface="Georgia"/>
              <a:cs typeface="Georgia"/>
            </a:endParaRPr>
          </a:p>
          <a:p>
            <a:pPr marL="12700" marR="4060825">
              <a:lnSpc>
                <a:spcPct val="100000"/>
              </a:lnSpc>
              <a:spcBef>
                <a:spcPts val="5"/>
              </a:spcBef>
            </a:pPr>
            <a:r>
              <a:rPr sz="1600" dirty="0">
                <a:solidFill>
                  <a:srgbClr val="0000FF"/>
                </a:solidFill>
                <a:latin typeface="Georgia"/>
                <a:cs typeface="Georgia"/>
              </a:rPr>
              <a:t>Questa</a:t>
            </a:r>
            <a:r>
              <a:rPr sz="1600" spc="-55" dirty="0">
                <a:solidFill>
                  <a:srgbClr val="0000FF"/>
                </a:solidFill>
                <a:latin typeface="Georgia"/>
                <a:cs typeface="Georgia"/>
              </a:rPr>
              <a:t> </a:t>
            </a:r>
            <a:r>
              <a:rPr sz="1600" dirty="0">
                <a:solidFill>
                  <a:srgbClr val="0000FF"/>
                </a:solidFill>
                <a:latin typeface="Georgia"/>
                <a:cs typeface="Georgia"/>
              </a:rPr>
              <a:t>modalità</a:t>
            </a:r>
            <a:r>
              <a:rPr sz="1600" spc="-5" dirty="0">
                <a:solidFill>
                  <a:srgbClr val="0000FF"/>
                </a:solidFill>
                <a:latin typeface="Georgia"/>
                <a:cs typeface="Georgia"/>
              </a:rPr>
              <a:t> </a:t>
            </a:r>
            <a:r>
              <a:rPr sz="1600" dirty="0">
                <a:solidFill>
                  <a:srgbClr val="0000FF"/>
                </a:solidFill>
                <a:latin typeface="Georgia"/>
                <a:cs typeface="Georgia"/>
              </a:rPr>
              <a:t>di</a:t>
            </a:r>
            <a:r>
              <a:rPr sz="1600" spc="5" dirty="0">
                <a:solidFill>
                  <a:srgbClr val="0000FF"/>
                </a:solidFill>
                <a:latin typeface="Georgia"/>
                <a:cs typeface="Georgia"/>
              </a:rPr>
              <a:t> </a:t>
            </a:r>
            <a:r>
              <a:rPr sz="1600" dirty="0">
                <a:solidFill>
                  <a:srgbClr val="0000FF"/>
                </a:solidFill>
                <a:latin typeface="Georgia"/>
                <a:cs typeface="Georgia"/>
              </a:rPr>
              <a:t>acquisizione</a:t>
            </a:r>
            <a:r>
              <a:rPr sz="1600" spc="-70" dirty="0">
                <a:solidFill>
                  <a:srgbClr val="0000FF"/>
                </a:solidFill>
                <a:latin typeface="Georgia"/>
                <a:cs typeface="Georgia"/>
              </a:rPr>
              <a:t> </a:t>
            </a:r>
            <a:r>
              <a:rPr sz="1600" spc="-10" dirty="0">
                <a:solidFill>
                  <a:srgbClr val="0000FF"/>
                </a:solidFill>
                <a:latin typeface="Georgia"/>
                <a:cs typeface="Georgia"/>
              </a:rPr>
              <a:t>permette </a:t>
            </a:r>
            <a:r>
              <a:rPr sz="1600" dirty="0">
                <a:solidFill>
                  <a:srgbClr val="0000FF"/>
                </a:solidFill>
                <a:latin typeface="Georgia"/>
                <a:cs typeface="Georgia"/>
              </a:rPr>
              <a:t>altissime</a:t>
            </a:r>
            <a:r>
              <a:rPr sz="1600" spc="-60" dirty="0">
                <a:solidFill>
                  <a:srgbClr val="0000FF"/>
                </a:solidFill>
                <a:latin typeface="Georgia"/>
                <a:cs typeface="Georgia"/>
              </a:rPr>
              <a:t> </a:t>
            </a:r>
            <a:r>
              <a:rPr sz="1600" dirty="0">
                <a:solidFill>
                  <a:srgbClr val="0000FF"/>
                </a:solidFill>
                <a:latin typeface="Georgia"/>
                <a:cs typeface="Georgia"/>
              </a:rPr>
              <a:t>velocità di</a:t>
            </a:r>
            <a:r>
              <a:rPr sz="1600" spc="-15" dirty="0">
                <a:solidFill>
                  <a:srgbClr val="0000FF"/>
                </a:solidFill>
                <a:latin typeface="Georgia"/>
                <a:cs typeface="Georgia"/>
              </a:rPr>
              <a:t> </a:t>
            </a:r>
            <a:r>
              <a:rPr sz="1600" dirty="0">
                <a:solidFill>
                  <a:srgbClr val="0000FF"/>
                </a:solidFill>
                <a:latin typeface="Georgia"/>
                <a:cs typeface="Georgia"/>
              </a:rPr>
              <a:t>scansione</a:t>
            </a:r>
            <a:r>
              <a:rPr sz="1600" spc="330" dirty="0">
                <a:solidFill>
                  <a:srgbClr val="0000FF"/>
                </a:solidFill>
                <a:latin typeface="Georgia"/>
                <a:cs typeface="Georgia"/>
              </a:rPr>
              <a:t> </a:t>
            </a:r>
            <a:r>
              <a:rPr sz="1600" spc="-10" dirty="0">
                <a:solidFill>
                  <a:srgbClr val="0000FF"/>
                </a:solidFill>
                <a:latin typeface="Georgia"/>
                <a:cs typeface="Georgia"/>
              </a:rPr>
              <a:t>consentendo </a:t>
            </a:r>
            <a:r>
              <a:rPr sz="1600" dirty="0">
                <a:solidFill>
                  <a:srgbClr val="0000FF"/>
                </a:solidFill>
                <a:latin typeface="Georgia"/>
                <a:cs typeface="Georgia"/>
              </a:rPr>
              <a:t>di</a:t>
            </a:r>
            <a:r>
              <a:rPr sz="1600" spc="-40" dirty="0">
                <a:solidFill>
                  <a:srgbClr val="0000FF"/>
                </a:solidFill>
                <a:latin typeface="Georgia"/>
                <a:cs typeface="Georgia"/>
              </a:rPr>
              <a:t> </a:t>
            </a:r>
            <a:r>
              <a:rPr sz="1600" dirty="0">
                <a:solidFill>
                  <a:srgbClr val="0000FF"/>
                </a:solidFill>
                <a:latin typeface="Georgia"/>
                <a:cs typeface="Georgia"/>
              </a:rPr>
              <a:t>osservare</a:t>
            </a:r>
            <a:r>
              <a:rPr sz="1600" spc="-25" dirty="0">
                <a:solidFill>
                  <a:srgbClr val="0000FF"/>
                </a:solidFill>
                <a:latin typeface="Georgia"/>
                <a:cs typeface="Georgia"/>
              </a:rPr>
              <a:t> </a:t>
            </a:r>
            <a:r>
              <a:rPr sz="1600" dirty="0">
                <a:solidFill>
                  <a:srgbClr val="0000FF"/>
                </a:solidFill>
                <a:latin typeface="Georgia"/>
                <a:cs typeface="Georgia"/>
              </a:rPr>
              <a:t>cambiamenti</a:t>
            </a:r>
            <a:r>
              <a:rPr sz="1600" spc="-60" dirty="0">
                <a:solidFill>
                  <a:srgbClr val="0000FF"/>
                </a:solidFill>
                <a:latin typeface="Georgia"/>
                <a:cs typeface="Georgia"/>
              </a:rPr>
              <a:t> </a:t>
            </a:r>
            <a:r>
              <a:rPr sz="1600" dirty="0">
                <a:solidFill>
                  <a:srgbClr val="0000FF"/>
                </a:solidFill>
                <a:latin typeface="Georgia"/>
                <a:cs typeface="Georgia"/>
              </a:rPr>
              <a:t>della</a:t>
            </a:r>
            <a:r>
              <a:rPr sz="1600" spc="10" dirty="0">
                <a:solidFill>
                  <a:srgbClr val="0000FF"/>
                </a:solidFill>
                <a:latin typeface="Georgia"/>
                <a:cs typeface="Georgia"/>
              </a:rPr>
              <a:t> </a:t>
            </a:r>
            <a:r>
              <a:rPr sz="1600" spc="-10" dirty="0">
                <a:solidFill>
                  <a:srgbClr val="0000FF"/>
                </a:solidFill>
                <a:latin typeface="Georgia"/>
                <a:cs typeface="Georgia"/>
              </a:rPr>
              <a:t>superficie </a:t>
            </a:r>
            <a:r>
              <a:rPr sz="1600" dirty="0">
                <a:solidFill>
                  <a:srgbClr val="0000FF"/>
                </a:solidFill>
                <a:latin typeface="Georgia"/>
                <a:cs typeface="Georgia"/>
              </a:rPr>
              <a:t>praticamente</a:t>
            </a:r>
            <a:r>
              <a:rPr sz="1600" spc="-30" dirty="0">
                <a:solidFill>
                  <a:srgbClr val="0000FF"/>
                </a:solidFill>
                <a:latin typeface="Georgia"/>
                <a:cs typeface="Georgia"/>
              </a:rPr>
              <a:t> </a:t>
            </a:r>
            <a:r>
              <a:rPr sz="1600" dirty="0">
                <a:solidFill>
                  <a:srgbClr val="0000FF"/>
                </a:solidFill>
                <a:latin typeface="Georgia"/>
                <a:cs typeface="Georgia"/>
              </a:rPr>
              <a:t>in</a:t>
            </a:r>
            <a:r>
              <a:rPr sz="1600" spc="-45" dirty="0">
                <a:solidFill>
                  <a:srgbClr val="0000FF"/>
                </a:solidFill>
                <a:latin typeface="Georgia"/>
                <a:cs typeface="Georgia"/>
              </a:rPr>
              <a:t> </a:t>
            </a:r>
            <a:r>
              <a:rPr sz="1600" dirty="0">
                <a:solidFill>
                  <a:srgbClr val="0000FF"/>
                </a:solidFill>
                <a:latin typeface="Georgia"/>
                <a:cs typeface="Georgia"/>
              </a:rPr>
              <a:t>tempo</a:t>
            </a:r>
            <a:r>
              <a:rPr sz="1600" spc="-10" dirty="0">
                <a:solidFill>
                  <a:srgbClr val="0000FF"/>
                </a:solidFill>
                <a:latin typeface="Georgia"/>
                <a:cs typeface="Georgia"/>
              </a:rPr>
              <a:t> reale.</a:t>
            </a:r>
            <a:endParaRPr sz="1600">
              <a:latin typeface="Georgia"/>
              <a:cs typeface="Georgia"/>
            </a:endParaRPr>
          </a:p>
        </p:txBody>
      </p:sp>
      <p:pic>
        <p:nvPicPr>
          <p:cNvPr id="3" name="object 3"/>
          <p:cNvPicPr/>
          <p:nvPr/>
        </p:nvPicPr>
        <p:blipFill>
          <a:blip r:embed="rId2" cstate="print"/>
          <a:stretch>
            <a:fillRect/>
          </a:stretch>
        </p:blipFill>
        <p:spPr>
          <a:xfrm>
            <a:off x="5212120" y="3924289"/>
            <a:ext cx="3516240" cy="2901328"/>
          </a:xfrm>
          <a:prstGeom prst="rect">
            <a:avLst/>
          </a:prstGeom>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305834" y="730288"/>
            <a:ext cx="7064375" cy="4874895"/>
            <a:chOff x="1305834" y="730288"/>
            <a:chExt cx="7064375" cy="4874895"/>
          </a:xfrm>
        </p:grpSpPr>
        <p:pic>
          <p:nvPicPr>
            <p:cNvPr id="3" name="object 3"/>
            <p:cNvPicPr/>
            <p:nvPr/>
          </p:nvPicPr>
          <p:blipFill>
            <a:blip r:embed="rId2" cstate="print"/>
            <a:stretch>
              <a:fillRect/>
            </a:stretch>
          </p:blipFill>
          <p:spPr>
            <a:xfrm>
              <a:off x="1305834" y="810460"/>
              <a:ext cx="6984704" cy="4794133"/>
            </a:xfrm>
            <a:prstGeom prst="rect">
              <a:avLst/>
            </a:prstGeom>
          </p:spPr>
        </p:pic>
        <p:sp>
          <p:nvSpPr>
            <p:cNvPr id="4" name="object 4"/>
            <p:cNvSpPr/>
            <p:nvPr/>
          </p:nvSpPr>
          <p:spPr>
            <a:xfrm>
              <a:off x="7308342" y="735050"/>
              <a:ext cx="1057275" cy="462280"/>
            </a:xfrm>
            <a:custGeom>
              <a:avLst/>
              <a:gdLst/>
              <a:ahLst/>
              <a:cxnLst/>
              <a:rect l="l" t="t" r="r" b="b"/>
              <a:pathLst>
                <a:path w="1057275" h="462280">
                  <a:moveTo>
                    <a:pt x="1056703" y="0"/>
                  </a:moveTo>
                  <a:lnTo>
                    <a:pt x="0" y="0"/>
                  </a:lnTo>
                  <a:lnTo>
                    <a:pt x="0" y="461670"/>
                  </a:lnTo>
                  <a:lnTo>
                    <a:pt x="1056703" y="461670"/>
                  </a:lnTo>
                  <a:lnTo>
                    <a:pt x="1056703" y="0"/>
                  </a:lnTo>
                  <a:close/>
                </a:path>
              </a:pathLst>
            </a:custGeom>
            <a:solidFill>
              <a:srgbClr val="FFFFFF"/>
            </a:solidFill>
          </p:spPr>
          <p:txBody>
            <a:bodyPr wrap="square" lIns="0" tIns="0" rIns="0" bIns="0" rtlCol="0"/>
            <a:lstStyle/>
            <a:p>
              <a:endParaRPr/>
            </a:p>
          </p:txBody>
        </p:sp>
        <p:sp>
          <p:nvSpPr>
            <p:cNvPr id="5" name="object 5"/>
            <p:cNvSpPr/>
            <p:nvPr/>
          </p:nvSpPr>
          <p:spPr>
            <a:xfrm>
              <a:off x="7308342" y="735050"/>
              <a:ext cx="1057275" cy="462280"/>
            </a:xfrm>
            <a:custGeom>
              <a:avLst/>
              <a:gdLst/>
              <a:ahLst/>
              <a:cxnLst/>
              <a:rect l="l" t="t" r="r" b="b"/>
              <a:pathLst>
                <a:path w="1057275" h="462280">
                  <a:moveTo>
                    <a:pt x="0" y="461670"/>
                  </a:moveTo>
                  <a:lnTo>
                    <a:pt x="1056703" y="461670"/>
                  </a:lnTo>
                  <a:lnTo>
                    <a:pt x="1056703" y="0"/>
                  </a:lnTo>
                  <a:lnTo>
                    <a:pt x="0" y="0"/>
                  </a:lnTo>
                  <a:lnTo>
                    <a:pt x="0" y="461670"/>
                  </a:lnTo>
                  <a:close/>
                </a:path>
              </a:pathLst>
            </a:custGeom>
            <a:ln w="9524">
              <a:solidFill>
                <a:srgbClr val="FFFFFF"/>
              </a:solidFill>
            </a:ln>
          </p:spPr>
          <p:txBody>
            <a:bodyPr wrap="square" lIns="0" tIns="0" rIns="0" bIns="0" rtlCol="0"/>
            <a:lstStyle/>
            <a:p>
              <a:endParaRPr/>
            </a:p>
          </p:txBody>
        </p:sp>
      </p:grpSp>
      <p:sp>
        <p:nvSpPr>
          <p:cNvPr id="6" name="object 6"/>
          <p:cNvSpPr txBox="1">
            <a:spLocks noGrp="1"/>
          </p:cNvSpPr>
          <p:nvPr>
            <p:ph type="title"/>
          </p:nvPr>
        </p:nvSpPr>
        <p:spPr>
          <a:xfrm>
            <a:off x="7389368" y="759333"/>
            <a:ext cx="889000" cy="391160"/>
          </a:xfrm>
          <a:prstGeom prst="rect">
            <a:avLst/>
          </a:prstGeom>
        </p:spPr>
        <p:txBody>
          <a:bodyPr vert="horz" wrap="square" lIns="0" tIns="12700" rIns="0" bIns="0" rtlCol="0">
            <a:spAutoFit/>
          </a:bodyPr>
          <a:lstStyle/>
          <a:p>
            <a:pPr marL="12700">
              <a:lnSpc>
                <a:spcPct val="100000"/>
              </a:lnSpc>
              <a:spcBef>
                <a:spcPts val="100"/>
              </a:spcBef>
            </a:pPr>
            <a:r>
              <a:rPr sz="2400" b="1" spc="-10" dirty="0">
                <a:solidFill>
                  <a:srgbClr val="000000"/>
                </a:solidFill>
                <a:latin typeface="Arial"/>
                <a:cs typeface="Arial"/>
              </a:rPr>
              <a:t>(SPM)</a:t>
            </a:r>
            <a:endParaRPr sz="2400">
              <a:latin typeface="Arial"/>
              <a:cs typeface="Arial"/>
            </a:endParaRPr>
          </a:p>
        </p:txBody>
      </p:sp>
      <p:grpSp>
        <p:nvGrpSpPr>
          <p:cNvPr id="7" name="object 7"/>
          <p:cNvGrpSpPr/>
          <p:nvPr/>
        </p:nvGrpSpPr>
        <p:grpSpPr>
          <a:xfrm>
            <a:off x="1966976" y="2120150"/>
            <a:ext cx="6218555" cy="4202430"/>
            <a:chOff x="1966976" y="2120150"/>
            <a:chExt cx="6218555" cy="4202430"/>
          </a:xfrm>
        </p:grpSpPr>
        <p:sp>
          <p:nvSpPr>
            <p:cNvPr id="8" name="object 8"/>
            <p:cNvSpPr/>
            <p:nvPr/>
          </p:nvSpPr>
          <p:spPr>
            <a:xfrm>
              <a:off x="1979676" y="2132850"/>
              <a:ext cx="6193155" cy="792480"/>
            </a:xfrm>
            <a:custGeom>
              <a:avLst/>
              <a:gdLst/>
              <a:ahLst/>
              <a:cxnLst/>
              <a:rect l="l" t="t" r="r" b="b"/>
              <a:pathLst>
                <a:path w="6193155" h="792480">
                  <a:moveTo>
                    <a:pt x="0" y="792086"/>
                  </a:moveTo>
                  <a:lnTo>
                    <a:pt x="6192647" y="792086"/>
                  </a:lnTo>
                  <a:lnTo>
                    <a:pt x="6192647" y="0"/>
                  </a:lnTo>
                  <a:lnTo>
                    <a:pt x="0" y="0"/>
                  </a:lnTo>
                  <a:lnTo>
                    <a:pt x="0" y="792086"/>
                  </a:lnTo>
                  <a:close/>
                </a:path>
              </a:pathLst>
            </a:custGeom>
            <a:ln w="25400">
              <a:solidFill>
                <a:srgbClr val="FF0000"/>
              </a:solidFill>
            </a:ln>
          </p:spPr>
          <p:txBody>
            <a:bodyPr wrap="square" lIns="0" tIns="0" rIns="0" bIns="0" rtlCol="0"/>
            <a:lstStyle/>
            <a:p>
              <a:endParaRPr/>
            </a:p>
          </p:txBody>
        </p:sp>
        <p:sp>
          <p:nvSpPr>
            <p:cNvPr id="9" name="object 9"/>
            <p:cNvSpPr/>
            <p:nvPr/>
          </p:nvSpPr>
          <p:spPr>
            <a:xfrm>
              <a:off x="2627757" y="3500970"/>
              <a:ext cx="4680585" cy="2808605"/>
            </a:xfrm>
            <a:custGeom>
              <a:avLst/>
              <a:gdLst/>
              <a:ahLst/>
              <a:cxnLst/>
              <a:rect l="l" t="t" r="r" b="b"/>
              <a:pathLst>
                <a:path w="4680584" h="2808604">
                  <a:moveTo>
                    <a:pt x="4680458" y="0"/>
                  </a:moveTo>
                  <a:lnTo>
                    <a:pt x="0" y="0"/>
                  </a:lnTo>
                  <a:lnTo>
                    <a:pt x="0" y="2808350"/>
                  </a:lnTo>
                  <a:lnTo>
                    <a:pt x="4680458" y="2808350"/>
                  </a:lnTo>
                  <a:lnTo>
                    <a:pt x="4680458" y="0"/>
                  </a:lnTo>
                  <a:close/>
                </a:path>
              </a:pathLst>
            </a:custGeom>
            <a:solidFill>
              <a:srgbClr val="FFFFFF"/>
            </a:solidFill>
          </p:spPr>
          <p:txBody>
            <a:bodyPr wrap="square" lIns="0" tIns="0" rIns="0" bIns="0" rtlCol="0"/>
            <a:lstStyle/>
            <a:p>
              <a:endParaRPr/>
            </a:p>
          </p:txBody>
        </p:sp>
        <p:sp>
          <p:nvSpPr>
            <p:cNvPr id="10" name="object 10"/>
            <p:cNvSpPr/>
            <p:nvPr/>
          </p:nvSpPr>
          <p:spPr>
            <a:xfrm>
              <a:off x="2627757" y="3500970"/>
              <a:ext cx="4680585" cy="2808605"/>
            </a:xfrm>
            <a:custGeom>
              <a:avLst/>
              <a:gdLst/>
              <a:ahLst/>
              <a:cxnLst/>
              <a:rect l="l" t="t" r="r" b="b"/>
              <a:pathLst>
                <a:path w="4680584" h="2808604">
                  <a:moveTo>
                    <a:pt x="0" y="2808350"/>
                  </a:moveTo>
                  <a:lnTo>
                    <a:pt x="4680458" y="2808350"/>
                  </a:lnTo>
                  <a:lnTo>
                    <a:pt x="4680458" y="0"/>
                  </a:lnTo>
                  <a:lnTo>
                    <a:pt x="0" y="0"/>
                  </a:lnTo>
                  <a:lnTo>
                    <a:pt x="0" y="2808350"/>
                  </a:lnTo>
                  <a:close/>
                </a:path>
              </a:pathLst>
            </a:custGeom>
            <a:ln w="25400">
              <a:solidFill>
                <a:srgbClr val="FFFFFF"/>
              </a:solidFill>
            </a:ln>
          </p:spPr>
          <p:txBody>
            <a:bodyPr wrap="square" lIns="0" tIns="0" rIns="0" bIns="0" rtlCol="0"/>
            <a:lstStyle/>
            <a:p>
              <a:endParaRPr/>
            </a:p>
          </p:txBody>
        </p:sp>
      </p:gr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645096" y="484103"/>
            <a:ext cx="6231890" cy="6071235"/>
            <a:chOff x="1645096" y="484103"/>
            <a:chExt cx="6231890" cy="6071235"/>
          </a:xfrm>
        </p:grpSpPr>
        <p:pic>
          <p:nvPicPr>
            <p:cNvPr id="3" name="object 3"/>
            <p:cNvPicPr/>
            <p:nvPr/>
          </p:nvPicPr>
          <p:blipFill>
            <a:blip r:embed="rId2" cstate="print"/>
            <a:stretch>
              <a:fillRect/>
            </a:stretch>
          </p:blipFill>
          <p:spPr>
            <a:xfrm>
              <a:off x="1645096" y="484103"/>
              <a:ext cx="6231695" cy="5514842"/>
            </a:xfrm>
            <a:prstGeom prst="rect">
              <a:avLst/>
            </a:prstGeom>
          </p:spPr>
        </p:pic>
        <p:pic>
          <p:nvPicPr>
            <p:cNvPr id="4" name="object 4"/>
            <p:cNvPicPr/>
            <p:nvPr/>
          </p:nvPicPr>
          <p:blipFill>
            <a:blip r:embed="rId3" cstate="print"/>
            <a:stretch>
              <a:fillRect/>
            </a:stretch>
          </p:blipFill>
          <p:spPr>
            <a:xfrm>
              <a:off x="2123694" y="1628736"/>
              <a:ext cx="5353050" cy="4926076"/>
            </a:xfrm>
            <a:prstGeom prst="rect">
              <a:avLst/>
            </a:prstGeom>
          </p:spPr>
        </p:pic>
      </p:gr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00112" y="1341374"/>
            <a:ext cx="4392549" cy="3760328"/>
          </a:xfrm>
          <a:prstGeom prst="rect">
            <a:avLst/>
          </a:prstGeom>
        </p:spPr>
      </p:pic>
      <p:sp>
        <p:nvSpPr>
          <p:cNvPr id="3" name="object 3"/>
          <p:cNvSpPr txBox="1"/>
          <p:nvPr/>
        </p:nvSpPr>
        <p:spPr>
          <a:xfrm>
            <a:off x="6144895" y="1882216"/>
            <a:ext cx="2437130" cy="2953385"/>
          </a:xfrm>
          <a:prstGeom prst="rect">
            <a:avLst/>
          </a:prstGeom>
        </p:spPr>
        <p:txBody>
          <a:bodyPr vert="horz" wrap="square" lIns="0" tIns="12700" rIns="0" bIns="0" rtlCol="0">
            <a:spAutoFit/>
          </a:bodyPr>
          <a:lstStyle/>
          <a:p>
            <a:pPr marL="313690" indent="-301625">
              <a:lnSpc>
                <a:spcPct val="100000"/>
              </a:lnSpc>
              <a:spcBef>
                <a:spcPts val="100"/>
              </a:spcBef>
              <a:buAutoNum type="arabicPeriod"/>
              <a:tabLst>
                <a:tab pos="314325" algn="l"/>
              </a:tabLst>
            </a:pPr>
            <a:r>
              <a:rPr sz="2400" spc="-10" dirty="0">
                <a:latin typeface="Comic Sans MS"/>
                <a:cs typeface="Comic Sans MS"/>
              </a:rPr>
              <a:t>Laser</a:t>
            </a:r>
            <a:endParaRPr sz="2400">
              <a:latin typeface="Comic Sans MS"/>
              <a:cs typeface="Comic Sans MS"/>
            </a:endParaRPr>
          </a:p>
          <a:p>
            <a:pPr marL="365760" indent="-353695">
              <a:lnSpc>
                <a:spcPct val="100000"/>
              </a:lnSpc>
              <a:buAutoNum type="arabicPeriod"/>
              <a:tabLst>
                <a:tab pos="366395" algn="l"/>
              </a:tabLst>
            </a:pPr>
            <a:r>
              <a:rPr sz="2400" spc="-10" dirty="0">
                <a:latin typeface="Comic Sans MS"/>
                <a:cs typeface="Comic Sans MS"/>
              </a:rPr>
              <a:t>Specchio</a:t>
            </a:r>
            <a:endParaRPr sz="2400">
              <a:latin typeface="Comic Sans MS"/>
              <a:cs typeface="Comic Sans MS"/>
            </a:endParaRPr>
          </a:p>
          <a:p>
            <a:pPr marL="365760" indent="-353695">
              <a:lnSpc>
                <a:spcPct val="100000"/>
              </a:lnSpc>
              <a:spcBef>
                <a:spcPts val="5"/>
              </a:spcBef>
              <a:buAutoNum type="arabicPeriod"/>
              <a:tabLst>
                <a:tab pos="366395" algn="l"/>
              </a:tabLst>
            </a:pPr>
            <a:r>
              <a:rPr sz="2400" spc="-10" dirty="0">
                <a:latin typeface="Comic Sans MS"/>
                <a:cs typeface="Comic Sans MS"/>
              </a:rPr>
              <a:t>Fotorivelatore</a:t>
            </a:r>
            <a:endParaRPr sz="2400">
              <a:latin typeface="Comic Sans MS"/>
              <a:cs typeface="Comic Sans MS"/>
            </a:endParaRPr>
          </a:p>
          <a:p>
            <a:pPr marL="365125" indent="-353060">
              <a:lnSpc>
                <a:spcPct val="100000"/>
              </a:lnSpc>
              <a:buAutoNum type="arabicPeriod"/>
              <a:tabLst>
                <a:tab pos="365760" algn="l"/>
              </a:tabLst>
            </a:pPr>
            <a:r>
              <a:rPr sz="2400" spc="-10" dirty="0">
                <a:latin typeface="Comic Sans MS"/>
                <a:cs typeface="Comic Sans MS"/>
              </a:rPr>
              <a:t>Amplificatore</a:t>
            </a:r>
            <a:endParaRPr sz="2400">
              <a:latin typeface="Comic Sans MS"/>
              <a:cs typeface="Comic Sans MS"/>
            </a:endParaRPr>
          </a:p>
          <a:p>
            <a:pPr marL="365760" indent="-353695">
              <a:lnSpc>
                <a:spcPct val="100000"/>
              </a:lnSpc>
              <a:buAutoNum type="arabicPeriod"/>
              <a:tabLst>
                <a:tab pos="366395" algn="l"/>
              </a:tabLst>
            </a:pPr>
            <a:r>
              <a:rPr sz="2400" spc="-10" dirty="0">
                <a:latin typeface="Comic Sans MS"/>
                <a:cs typeface="Comic Sans MS"/>
              </a:rPr>
              <a:t>Registratore</a:t>
            </a:r>
            <a:endParaRPr sz="2400">
              <a:latin typeface="Comic Sans MS"/>
              <a:cs typeface="Comic Sans MS"/>
            </a:endParaRPr>
          </a:p>
          <a:p>
            <a:pPr marL="365125" indent="-353060">
              <a:lnSpc>
                <a:spcPct val="100000"/>
              </a:lnSpc>
              <a:spcBef>
                <a:spcPts val="5"/>
              </a:spcBef>
              <a:buAutoNum type="arabicPeriod"/>
              <a:tabLst>
                <a:tab pos="365760" algn="l"/>
              </a:tabLst>
            </a:pPr>
            <a:r>
              <a:rPr sz="2400" spc="-10" dirty="0">
                <a:latin typeface="Comic Sans MS"/>
                <a:cs typeface="Comic Sans MS"/>
              </a:rPr>
              <a:t>Campione</a:t>
            </a:r>
            <a:endParaRPr sz="2400">
              <a:latin typeface="Comic Sans MS"/>
              <a:cs typeface="Comic Sans MS"/>
            </a:endParaRPr>
          </a:p>
          <a:p>
            <a:pPr marL="365760" indent="-353695">
              <a:lnSpc>
                <a:spcPct val="100000"/>
              </a:lnSpc>
              <a:buAutoNum type="arabicPeriod"/>
              <a:tabLst>
                <a:tab pos="366395" algn="l"/>
              </a:tabLst>
            </a:pPr>
            <a:r>
              <a:rPr sz="2400" spc="-10" dirty="0">
                <a:latin typeface="Comic Sans MS"/>
                <a:cs typeface="Comic Sans MS"/>
              </a:rPr>
              <a:t>Sonda</a:t>
            </a:r>
            <a:endParaRPr sz="2400">
              <a:latin typeface="Comic Sans MS"/>
              <a:cs typeface="Comic Sans MS"/>
            </a:endParaRPr>
          </a:p>
          <a:p>
            <a:pPr marL="365125" indent="-353060">
              <a:lnSpc>
                <a:spcPct val="100000"/>
              </a:lnSpc>
              <a:buAutoNum type="arabicPeriod"/>
              <a:tabLst>
                <a:tab pos="365760" algn="l"/>
              </a:tabLst>
            </a:pPr>
            <a:r>
              <a:rPr sz="2400" dirty="0">
                <a:latin typeface="Comic Sans MS"/>
                <a:cs typeface="Comic Sans MS"/>
              </a:rPr>
              <a:t>Micro-</a:t>
            </a:r>
            <a:r>
              <a:rPr sz="2400" spc="-20" dirty="0">
                <a:latin typeface="Comic Sans MS"/>
                <a:cs typeface="Comic Sans MS"/>
              </a:rPr>
              <a:t>leva</a:t>
            </a:r>
            <a:endParaRPr sz="2400">
              <a:latin typeface="Comic Sans MS"/>
              <a:cs typeface="Comic Sans MS"/>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403603" y="526923"/>
            <a:ext cx="6799580" cy="5743575"/>
            <a:chOff x="1403603" y="526923"/>
            <a:chExt cx="6799580" cy="5743575"/>
          </a:xfrm>
        </p:grpSpPr>
        <p:pic>
          <p:nvPicPr>
            <p:cNvPr id="3" name="object 3"/>
            <p:cNvPicPr/>
            <p:nvPr/>
          </p:nvPicPr>
          <p:blipFill>
            <a:blip r:embed="rId2" cstate="print"/>
            <a:stretch>
              <a:fillRect/>
            </a:stretch>
          </p:blipFill>
          <p:spPr>
            <a:xfrm>
              <a:off x="1433338" y="1034031"/>
              <a:ext cx="6769621" cy="5236419"/>
            </a:xfrm>
            <a:prstGeom prst="rect">
              <a:avLst/>
            </a:prstGeom>
          </p:spPr>
        </p:pic>
        <p:pic>
          <p:nvPicPr>
            <p:cNvPr id="4" name="object 4"/>
            <p:cNvPicPr/>
            <p:nvPr/>
          </p:nvPicPr>
          <p:blipFill>
            <a:blip r:embed="rId3" cstate="print"/>
            <a:stretch>
              <a:fillRect/>
            </a:stretch>
          </p:blipFill>
          <p:spPr>
            <a:xfrm>
              <a:off x="1403603" y="526923"/>
              <a:ext cx="6191250" cy="4990338"/>
            </a:xfrm>
            <a:prstGeom prst="rect">
              <a:avLst/>
            </a:prstGeom>
          </p:spPr>
        </p:pic>
      </p:gr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60471" y="1054837"/>
            <a:ext cx="7197635" cy="5207445"/>
          </a:xfrm>
          <a:prstGeom prst="rect">
            <a:avLst/>
          </a:prstGeom>
        </p:spPr>
      </p:pic>
      <p:sp>
        <p:nvSpPr>
          <p:cNvPr id="3" name="object 3"/>
          <p:cNvSpPr txBox="1"/>
          <p:nvPr/>
        </p:nvSpPr>
        <p:spPr>
          <a:xfrm>
            <a:off x="6156197" y="757135"/>
            <a:ext cx="2947035" cy="1016000"/>
          </a:xfrm>
          <a:prstGeom prst="rect">
            <a:avLst/>
          </a:prstGeom>
          <a:ln w="9525">
            <a:solidFill>
              <a:srgbClr val="FF0000"/>
            </a:solidFill>
          </a:ln>
        </p:spPr>
        <p:txBody>
          <a:bodyPr vert="horz" wrap="square" lIns="0" tIns="43180" rIns="0" bIns="0" rtlCol="0">
            <a:spAutoFit/>
          </a:bodyPr>
          <a:lstStyle/>
          <a:p>
            <a:pPr marL="93345">
              <a:lnSpc>
                <a:spcPct val="100000"/>
              </a:lnSpc>
              <a:spcBef>
                <a:spcPts val="340"/>
              </a:spcBef>
            </a:pPr>
            <a:r>
              <a:rPr sz="1200" spc="-10" dirty="0">
                <a:latin typeface="Arial"/>
                <a:cs typeface="Arial"/>
              </a:rPr>
              <a:t>L’effetto</a:t>
            </a:r>
            <a:r>
              <a:rPr sz="1200" spc="20" dirty="0">
                <a:latin typeface="Arial"/>
                <a:cs typeface="Arial"/>
              </a:rPr>
              <a:t> </a:t>
            </a:r>
            <a:r>
              <a:rPr sz="1200" spc="-10" dirty="0">
                <a:latin typeface="Arial"/>
                <a:cs typeface="Arial"/>
              </a:rPr>
              <a:t>piezoelettrico=capacità</a:t>
            </a:r>
            <a:r>
              <a:rPr sz="1200" spc="-20" dirty="0">
                <a:latin typeface="Arial"/>
                <a:cs typeface="Arial"/>
              </a:rPr>
              <a:t> </a:t>
            </a:r>
            <a:r>
              <a:rPr sz="1200" dirty="0">
                <a:latin typeface="Arial"/>
                <a:cs typeface="Arial"/>
              </a:rPr>
              <a:t>di</a:t>
            </a:r>
            <a:r>
              <a:rPr sz="1200" spc="50" dirty="0">
                <a:latin typeface="Arial"/>
                <a:cs typeface="Arial"/>
              </a:rPr>
              <a:t> </a:t>
            </a:r>
            <a:r>
              <a:rPr sz="1200" spc="-25" dirty="0">
                <a:latin typeface="Arial"/>
                <a:cs typeface="Arial"/>
              </a:rPr>
              <a:t>un</a:t>
            </a:r>
            <a:endParaRPr sz="1200">
              <a:latin typeface="Arial"/>
              <a:cs typeface="Arial"/>
            </a:endParaRPr>
          </a:p>
          <a:p>
            <a:pPr marL="93345" marR="581660">
              <a:lnSpc>
                <a:spcPct val="100000"/>
              </a:lnSpc>
            </a:pPr>
            <a:r>
              <a:rPr sz="1200" dirty="0">
                <a:latin typeface="Arial"/>
                <a:cs typeface="Arial"/>
              </a:rPr>
              <a:t>materiale</a:t>
            </a:r>
            <a:r>
              <a:rPr sz="1200" spc="-35" dirty="0">
                <a:latin typeface="Arial"/>
                <a:cs typeface="Arial"/>
              </a:rPr>
              <a:t> </a:t>
            </a:r>
            <a:r>
              <a:rPr sz="1200" dirty="0">
                <a:latin typeface="Arial"/>
                <a:cs typeface="Arial"/>
              </a:rPr>
              <a:t>di</a:t>
            </a:r>
            <a:r>
              <a:rPr sz="1200" spc="-20" dirty="0">
                <a:latin typeface="Arial"/>
                <a:cs typeface="Arial"/>
              </a:rPr>
              <a:t> </a:t>
            </a:r>
            <a:r>
              <a:rPr sz="1200" dirty="0">
                <a:latin typeface="Arial"/>
                <a:cs typeface="Arial"/>
              </a:rPr>
              <a:t>fornire</a:t>
            </a:r>
            <a:r>
              <a:rPr sz="1200" spc="-35" dirty="0">
                <a:latin typeface="Arial"/>
                <a:cs typeface="Arial"/>
              </a:rPr>
              <a:t> </a:t>
            </a:r>
            <a:r>
              <a:rPr sz="1200" dirty="0">
                <a:latin typeface="Arial"/>
                <a:cs typeface="Arial"/>
              </a:rPr>
              <a:t>una</a:t>
            </a:r>
            <a:r>
              <a:rPr sz="1200" spc="-30" dirty="0">
                <a:latin typeface="Arial"/>
                <a:cs typeface="Arial"/>
              </a:rPr>
              <a:t> </a:t>
            </a:r>
            <a:r>
              <a:rPr sz="1200" spc="-10" dirty="0">
                <a:latin typeface="Arial"/>
                <a:cs typeface="Arial"/>
              </a:rPr>
              <a:t>differenza </a:t>
            </a:r>
            <a:r>
              <a:rPr sz="1200" dirty="0">
                <a:latin typeface="Arial"/>
                <a:cs typeface="Arial"/>
              </a:rPr>
              <a:t>di potenziale</a:t>
            </a:r>
            <a:r>
              <a:rPr sz="1200" spc="-90" dirty="0">
                <a:latin typeface="Arial"/>
                <a:cs typeface="Arial"/>
              </a:rPr>
              <a:t> </a:t>
            </a:r>
            <a:r>
              <a:rPr sz="1200" dirty="0">
                <a:latin typeface="Arial"/>
                <a:cs typeface="Arial"/>
              </a:rPr>
              <a:t>quando</a:t>
            </a:r>
            <a:r>
              <a:rPr sz="1200" spc="-35" dirty="0">
                <a:latin typeface="Arial"/>
                <a:cs typeface="Arial"/>
              </a:rPr>
              <a:t> </a:t>
            </a:r>
            <a:r>
              <a:rPr sz="1200" spc="-10" dirty="0">
                <a:latin typeface="Arial"/>
                <a:cs typeface="Arial"/>
              </a:rPr>
              <a:t>sollecitato</a:t>
            </a:r>
            <a:endParaRPr sz="1200">
              <a:latin typeface="Arial"/>
              <a:cs typeface="Arial"/>
            </a:endParaRPr>
          </a:p>
          <a:p>
            <a:pPr marL="93345">
              <a:lnSpc>
                <a:spcPct val="100000"/>
              </a:lnSpc>
            </a:pPr>
            <a:r>
              <a:rPr sz="1200" dirty="0">
                <a:latin typeface="Arial"/>
                <a:cs typeface="Arial"/>
              </a:rPr>
              <a:t>meccanicamente</a:t>
            </a:r>
            <a:r>
              <a:rPr sz="1200" spc="-15" dirty="0">
                <a:latin typeface="Arial"/>
                <a:cs typeface="Arial"/>
              </a:rPr>
              <a:t> </a:t>
            </a:r>
            <a:r>
              <a:rPr sz="1200" dirty="0">
                <a:latin typeface="Arial"/>
                <a:cs typeface="Arial"/>
              </a:rPr>
              <a:t>ovvero</a:t>
            </a:r>
            <a:r>
              <a:rPr sz="1200" spc="-60" dirty="0">
                <a:latin typeface="Arial"/>
                <a:cs typeface="Arial"/>
              </a:rPr>
              <a:t> </a:t>
            </a:r>
            <a:r>
              <a:rPr sz="1200" dirty="0">
                <a:latin typeface="Arial"/>
                <a:cs typeface="Arial"/>
              </a:rPr>
              <a:t>di</a:t>
            </a:r>
            <a:r>
              <a:rPr sz="1200" spc="-20" dirty="0">
                <a:latin typeface="Arial"/>
                <a:cs typeface="Arial"/>
              </a:rPr>
              <a:t> </a:t>
            </a:r>
            <a:r>
              <a:rPr sz="1200" spc="-10" dirty="0">
                <a:latin typeface="Arial"/>
                <a:cs typeface="Arial"/>
              </a:rPr>
              <a:t>deformarsi</a:t>
            </a:r>
            <a:endParaRPr sz="1200">
              <a:latin typeface="Arial"/>
              <a:cs typeface="Arial"/>
            </a:endParaRPr>
          </a:p>
          <a:p>
            <a:pPr marL="93345">
              <a:lnSpc>
                <a:spcPct val="100000"/>
              </a:lnSpc>
            </a:pPr>
            <a:r>
              <a:rPr sz="1200" dirty="0">
                <a:latin typeface="Arial"/>
                <a:cs typeface="Arial"/>
              </a:rPr>
              <a:t>se</a:t>
            </a:r>
            <a:r>
              <a:rPr sz="1200" spc="-15" dirty="0">
                <a:latin typeface="Arial"/>
                <a:cs typeface="Arial"/>
              </a:rPr>
              <a:t> </a:t>
            </a:r>
            <a:r>
              <a:rPr sz="1200" dirty="0">
                <a:latin typeface="Arial"/>
                <a:cs typeface="Arial"/>
              </a:rPr>
              <a:t>sottoposto</a:t>
            </a:r>
            <a:r>
              <a:rPr sz="1200" spc="-45" dirty="0">
                <a:latin typeface="Arial"/>
                <a:cs typeface="Arial"/>
              </a:rPr>
              <a:t> </a:t>
            </a:r>
            <a:r>
              <a:rPr sz="1200" dirty="0">
                <a:latin typeface="Arial"/>
                <a:cs typeface="Arial"/>
              </a:rPr>
              <a:t>ad</a:t>
            </a:r>
            <a:r>
              <a:rPr sz="1200" spc="-30" dirty="0">
                <a:latin typeface="Arial"/>
                <a:cs typeface="Arial"/>
              </a:rPr>
              <a:t> </a:t>
            </a:r>
            <a:r>
              <a:rPr sz="1200" dirty="0">
                <a:latin typeface="Arial"/>
                <a:cs typeface="Arial"/>
              </a:rPr>
              <a:t>un</a:t>
            </a:r>
            <a:r>
              <a:rPr sz="1200" spc="-30" dirty="0">
                <a:latin typeface="Arial"/>
                <a:cs typeface="Arial"/>
              </a:rPr>
              <a:t> </a:t>
            </a:r>
            <a:r>
              <a:rPr sz="1200" dirty="0">
                <a:latin typeface="Arial"/>
                <a:cs typeface="Arial"/>
              </a:rPr>
              <a:t>campo</a:t>
            </a:r>
            <a:r>
              <a:rPr sz="1200" spc="20" dirty="0">
                <a:latin typeface="Arial"/>
                <a:cs typeface="Arial"/>
              </a:rPr>
              <a:t> </a:t>
            </a:r>
            <a:r>
              <a:rPr sz="1200" spc="-10" dirty="0">
                <a:latin typeface="Arial"/>
                <a:cs typeface="Arial"/>
              </a:rPr>
              <a:t>elettrico</a:t>
            </a:r>
            <a:endParaRPr sz="1200">
              <a:latin typeface="Arial"/>
              <a:cs typeface="Arial"/>
            </a:endParaRPr>
          </a:p>
        </p:txBody>
      </p:sp>
      <p:grpSp>
        <p:nvGrpSpPr>
          <p:cNvPr id="4" name="object 4"/>
          <p:cNvGrpSpPr/>
          <p:nvPr/>
        </p:nvGrpSpPr>
        <p:grpSpPr>
          <a:xfrm>
            <a:off x="3191129" y="1758695"/>
            <a:ext cx="4994275" cy="3915410"/>
            <a:chOff x="3191129" y="1758695"/>
            <a:chExt cx="4994275" cy="3915410"/>
          </a:xfrm>
        </p:grpSpPr>
        <p:sp>
          <p:nvSpPr>
            <p:cNvPr id="5" name="object 5"/>
            <p:cNvSpPr/>
            <p:nvPr/>
          </p:nvSpPr>
          <p:spPr>
            <a:xfrm>
              <a:off x="5724017" y="1758695"/>
              <a:ext cx="434975" cy="133350"/>
            </a:xfrm>
            <a:custGeom>
              <a:avLst/>
              <a:gdLst/>
              <a:ahLst/>
              <a:cxnLst/>
              <a:rect l="l" t="t" r="r" b="b"/>
              <a:pathLst>
                <a:path w="434975" h="133350">
                  <a:moveTo>
                    <a:pt x="101346" y="2031"/>
                  </a:moveTo>
                  <a:lnTo>
                    <a:pt x="0" y="86105"/>
                  </a:lnTo>
                  <a:lnTo>
                    <a:pt x="123062" y="132841"/>
                  </a:lnTo>
                  <a:lnTo>
                    <a:pt x="131318" y="129158"/>
                  </a:lnTo>
                  <a:lnTo>
                    <a:pt x="136906" y="114426"/>
                  </a:lnTo>
                  <a:lnTo>
                    <a:pt x="133223" y="106171"/>
                  </a:lnTo>
                  <a:lnTo>
                    <a:pt x="105535" y="95630"/>
                  </a:lnTo>
                  <a:lnTo>
                    <a:pt x="30353" y="95630"/>
                  </a:lnTo>
                  <a:lnTo>
                    <a:pt x="25654" y="67437"/>
                  </a:lnTo>
                  <a:lnTo>
                    <a:pt x="77756" y="58742"/>
                  </a:lnTo>
                  <a:lnTo>
                    <a:pt x="113537" y="29082"/>
                  </a:lnTo>
                  <a:lnTo>
                    <a:pt x="119507" y="24002"/>
                  </a:lnTo>
                  <a:lnTo>
                    <a:pt x="120396" y="14986"/>
                  </a:lnTo>
                  <a:lnTo>
                    <a:pt x="110362" y="2920"/>
                  </a:lnTo>
                  <a:lnTo>
                    <a:pt x="101346" y="2031"/>
                  </a:lnTo>
                  <a:close/>
                </a:path>
                <a:path w="434975" h="133350">
                  <a:moveTo>
                    <a:pt x="77756" y="58742"/>
                  </a:moveTo>
                  <a:lnTo>
                    <a:pt x="25654" y="67437"/>
                  </a:lnTo>
                  <a:lnTo>
                    <a:pt x="30353" y="95630"/>
                  </a:lnTo>
                  <a:lnTo>
                    <a:pt x="49379" y="92455"/>
                  </a:lnTo>
                  <a:lnTo>
                    <a:pt x="37084" y="92455"/>
                  </a:lnTo>
                  <a:lnTo>
                    <a:pt x="33147" y="68071"/>
                  </a:lnTo>
                  <a:lnTo>
                    <a:pt x="66501" y="68071"/>
                  </a:lnTo>
                  <a:lnTo>
                    <a:pt x="77756" y="58742"/>
                  </a:lnTo>
                  <a:close/>
                </a:path>
                <a:path w="434975" h="133350">
                  <a:moveTo>
                    <a:pt x="82623" y="86908"/>
                  </a:moveTo>
                  <a:lnTo>
                    <a:pt x="30353" y="95630"/>
                  </a:lnTo>
                  <a:lnTo>
                    <a:pt x="105535" y="95630"/>
                  </a:lnTo>
                  <a:lnTo>
                    <a:pt x="82623" y="86908"/>
                  </a:lnTo>
                  <a:close/>
                </a:path>
                <a:path w="434975" h="133350">
                  <a:moveTo>
                    <a:pt x="33147" y="68071"/>
                  </a:moveTo>
                  <a:lnTo>
                    <a:pt x="37084" y="92455"/>
                  </a:lnTo>
                  <a:lnTo>
                    <a:pt x="56003" y="76773"/>
                  </a:lnTo>
                  <a:lnTo>
                    <a:pt x="33147" y="68071"/>
                  </a:lnTo>
                  <a:close/>
                </a:path>
                <a:path w="434975" h="133350">
                  <a:moveTo>
                    <a:pt x="56003" y="76773"/>
                  </a:moveTo>
                  <a:lnTo>
                    <a:pt x="37084" y="92455"/>
                  </a:lnTo>
                  <a:lnTo>
                    <a:pt x="49379" y="92455"/>
                  </a:lnTo>
                  <a:lnTo>
                    <a:pt x="82623" y="86908"/>
                  </a:lnTo>
                  <a:lnTo>
                    <a:pt x="56003" y="76773"/>
                  </a:lnTo>
                  <a:close/>
                </a:path>
                <a:path w="434975" h="133350">
                  <a:moveTo>
                    <a:pt x="429768" y="0"/>
                  </a:moveTo>
                  <a:lnTo>
                    <a:pt x="77756" y="58742"/>
                  </a:lnTo>
                  <a:lnTo>
                    <a:pt x="56003" y="76773"/>
                  </a:lnTo>
                  <a:lnTo>
                    <a:pt x="82623" y="86908"/>
                  </a:lnTo>
                  <a:lnTo>
                    <a:pt x="434467" y="28193"/>
                  </a:lnTo>
                  <a:lnTo>
                    <a:pt x="429768" y="0"/>
                  </a:lnTo>
                  <a:close/>
                </a:path>
                <a:path w="434975" h="133350">
                  <a:moveTo>
                    <a:pt x="66501" y="68071"/>
                  </a:moveTo>
                  <a:lnTo>
                    <a:pt x="33147" y="68071"/>
                  </a:lnTo>
                  <a:lnTo>
                    <a:pt x="56003" y="76773"/>
                  </a:lnTo>
                  <a:lnTo>
                    <a:pt x="66501" y="68071"/>
                  </a:lnTo>
                  <a:close/>
                </a:path>
              </a:pathLst>
            </a:custGeom>
            <a:solidFill>
              <a:srgbClr val="FF0000"/>
            </a:solidFill>
          </p:spPr>
          <p:txBody>
            <a:bodyPr wrap="square" lIns="0" tIns="0" rIns="0" bIns="0" rtlCol="0"/>
            <a:lstStyle/>
            <a:p>
              <a:endParaRPr/>
            </a:p>
          </p:txBody>
        </p:sp>
        <p:sp>
          <p:nvSpPr>
            <p:cNvPr id="6" name="object 6"/>
            <p:cNvSpPr/>
            <p:nvPr/>
          </p:nvSpPr>
          <p:spPr>
            <a:xfrm>
              <a:off x="3203829" y="4581131"/>
              <a:ext cx="4968875" cy="1080135"/>
            </a:xfrm>
            <a:custGeom>
              <a:avLst/>
              <a:gdLst/>
              <a:ahLst/>
              <a:cxnLst/>
              <a:rect l="l" t="t" r="r" b="b"/>
              <a:pathLst>
                <a:path w="4968875" h="1080135">
                  <a:moveTo>
                    <a:pt x="4968494" y="0"/>
                  </a:moveTo>
                  <a:lnTo>
                    <a:pt x="0" y="0"/>
                  </a:lnTo>
                  <a:lnTo>
                    <a:pt x="0" y="1080122"/>
                  </a:lnTo>
                  <a:lnTo>
                    <a:pt x="4968494" y="1080122"/>
                  </a:lnTo>
                  <a:lnTo>
                    <a:pt x="4968494" y="0"/>
                  </a:lnTo>
                  <a:close/>
                </a:path>
              </a:pathLst>
            </a:custGeom>
            <a:solidFill>
              <a:srgbClr val="FFFFFF"/>
            </a:solidFill>
          </p:spPr>
          <p:txBody>
            <a:bodyPr wrap="square" lIns="0" tIns="0" rIns="0" bIns="0" rtlCol="0"/>
            <a:lstStyle/>
            <a:p>
              <a:endParaRPr/>
            </a:p>
          </p:txBody>
        </p:sp>
        <p:sp>
          <p:nvSpPr>
            <p:cNvPr id="7" name="object 7"/>
            <p:cNvSpPr/>
            <p:nvPr/>
          </p:nvSpPr>
          <p:spPr>
            <a:xfrm>
              <a:off x="3203829" y="4581131"/>
              <a:ext cx="4968875" cy="1080135"/>
            </a:xfrm>
            <a:custGeom>
              <a:avLst/>
              <a:gdLst/>
              <a:ahLst/>
              <a:cxnLst/>
              <a:rect l="l" t="t" r="r" b="b"/>
              <a:pathLst>
                <a:path w="4968875" h="1080135">
                  <a:moveTo>
                    <a:pt x="0" y="1080122"/>
                  </a:moveTo>
                  <a:lnTo>
                    <a:pt x="4968494" y="1080122"/>
                  </a:lnTo>
                  <a:lnTo>
                    <a:pt x="4968494" y="0"/>
                  </a:lnTo>
                  <a:lnTo>
                    <a:pt x="0" y="0"/>
                  </a:lnTo>
                  <a:lnTo>
                    <a:pt x="0" y="1080122"/>
                  </a:lnTo>
                  <a:close/>
                </a:path>
              </a:pathLst>
            </a:custGeom>
            <a:ln w="25400">
              <a:solidFill>
                <a:srgbClr val="FFFFFF"/>
              </a:solidFill>
            </a:ln>
          </p:spPr>
          <p:txBody>
            <a:bodyPr wrap="square" lIns="0" tIns="0" rIns="0" bIns="0" rtlCol="0"/>
            <a:lstStyle/>
            <a:p>
              <a:endParaRPr/>
            </a:p>
          </p:txBody>
        </p:sp>
      </p:gr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27050" y="753649"/>
            <a:ext cx="8427720" cy="5029200"/>
            <a:chOff x="527050" y="753649"/>
            <a:chExt cx="8427720" cy="5029200"/>
          </a:xfrm>
        </p:grpSpPr>
        <p:pic>
          <p:nvPicPr>
            <p:cNvPr id="3" name="object 3"/>
            <p:cNvPicPr/>
            <p:nvPr/>
          </p:nvPicPr>
          <p:blipFill>
            <a:blip r:embed="rId2" cstate="print"/>
            <a:stretch>
              <a:fillRect/>
            </a:stretch>
          </p:blipFill>
          <p:spPr>
            <a:xfrm>
              <a:off x="581974" y="753649"/>
              <a:ext cx="8372180" cy="5029076"/>
            </a:xfrm>
            <a:prstGeom prst="rect">
              <a:avLst/>
            </a:prstGeom>
          </p:spPr>
        </p:pic>
        <p:sp>
          <p:nvSpPr>
            <p:cNvPr id="4" name="object 4"/>
            <p:cNvSpPr/>
            <p:nvPr/>
          </p:nvSpPr>
          <p:spPr>
            <a:xfrm>
              <a:off x="539750" y="2565463"/>
              <a:ext cx="3600450" cy="2808605"/>
            </a:xfrm>
            <a:custGeom>
              <a:avLst/>
              <a:gdLst/>
              <a:ahLst/>
              <a:cxnLst/>
              <a:rect l="l" t="t" r="r" b="b"/>
              <a:pathLst>
                <a:path w="3600450" h="2808604">
                  <a:moveTo>
                    <a:pt x="47625" y="706437"/>
                  </a:moveTo>
                  <a:lnTo>
                    <a:pt x="2784475" y="706437"/>
                  </a:lnTo>
                  <a:lnTo>
                    <a:pt x="2784475" y="0"/>
                  </a:lnTo>
                  <a:lnTo>
                    <a:pt x="47625" y="0"/>
                  </a:lnTo>
                  <a:lnTo>
                    <a:pt x="47625" y="706437"/>
                  </a:lnTo>
                  <a:close/>
                </a:path>
                <a:path w="3600450" h="2808604">
                  <a:moveTo>
                    <a:pt x="0" y="2808287"/>
                  </a:moveTo>
                  <a:lnTo>
                    <a:pt x="3600450" y="2808287"/>
                  </a:lnTo>
                  <a:lnTo>
                    <a:pt x="3600450" y="1884362"/>
                  </a:lnTo>
                  <a:lnTo>
                    <a:pt x="0" y="1884362"/>
                  </a:lnTo>
                  <a:lnTo>
                    <a:pt x="0" y="2808287"/>
                  </a:lnTo>
                  <a:close/>
                </a:path>
              </a:pathLst>
            </a:custGeom>
            <a:ln w="25400">
              <a:solidFill>
                <a:srgbClr val="FF0000"/>
              </a:solidFill>
            </a:ln>
          </p:spPr>
          <p:txBody>
            <a:bodyPr wrap="square" lIns="0" tIns="0" rIns="0" bIns="0" rtlCol="0"/>
            <a:lstStyle/>
            <a:p>
              <a:endParaRPr/>
            </a:p>
          </p:txBody>
        </p:sp>
      </p:gr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27050" y="867459"/>
            <a:ext cx="8066405" cy="5166995"/>
            <a:chOff x="527050" y="867459"/>
            <a:chExt cx="8066405" cy="5166995"/>
          </a:xfrm>
        </p:grpSpPr>
        <p:pic>
          <p:nvPicPr>
            <p:cNvPr id="3" name="object 3"/>
            <p:cNvPicPr/>
            <p:nvPr/>
          </p:nvPicPr>
          <p:blipFill>
            <a:blip r:embed="rId2" cstate="print"/>
            <a:stretch>
              <a:fillRect/>
            </a:stretch>
          </p:blipFill>
          <p:spPr>
            <a:xfrm>
              <a:off x="722283" y="867459"/>
              <a:ext cx="7870859" cy="4979633"/>
            </a:xfrm>
            <a:prstGeom prst="rect">
              <a:avLst/>
            </a:prstGeom>
          </p:spPr>
        </p:pic>
        <p:sp>
          <p:nvSpPr>
            <p:cNvPr id="4" name="object 4"/>
            <p:cNvSpPr/>
            <p:nvPr/>
          </p:nvSpPr>
          <p:spPr>
            <a:xfrm>
              <a:off x="539750" y="981138"/>
              <a:ext cx="3240405" cy="503555"/>
            </a:xfrm>
            <a:custGeom>
              <a:avLst/>
              <a:gdLst/>
              <a:ahLst/>
              <a:cxnLst/>
              <a:rect l="l" t="t" r="r" b="b"/>
              <a:pathLst>
                <a:path w="3240404" h="503555">
                  <a:moveTo>
                    <a:pt x="0" y="503237"/>
                  </a:moveTo>
                  <a:lnTo>
                    <a:pt x="3240151" y="503237"/>
                  </a:lnTo>
                  <a:lnTo>
                    <a:pt x="3240151" y="0"/>
                  </a:lnTo>
                  <a:lnTo>
                    <a:pt x="0" y="0"/>
                  </a:lnTo>
                  <a:lnTo>
                    <a:pt x="0" y="503237"/>
                  </a:lnTo>
                  <a:close/>
                </a:path>
              </a:pathLst>
            </a:custGeom>
            <a:ln w="25399">
              <a:solidFill>
                <a:srgbClr val="FF0000"/>
              </a:solidFill>
            </a:ln>
          </p:spPr>
          <p:txBody>
            <a:bodyPr wrap="square" lIns="0" tIns="0" rIns="0" bIns="0" rtlCol="0"/>
            <a:lstStyle/>
            <a:p>
              <a:endParaRPr/>
            </a:p>
          </p:txBody>
        </p:sp>
        <p:sp>
          <p:nvSpPr>
            <p:cNvPr id="5" name="object 5"/>
            <p:cNvSpPr/>
            <p:nvPr/>
          </p:nvSpPr>
          <p:spPr>
            <a:xfrm>
              <a:off x="2627757" y="1916811"/>
              <a:ext cx="3384550" cy="0"/>
            </a:xfrm>
            <a:custGeom>
              <a:avLst/>
              <a:gdLst/>
              <a:ahLst/>
              <a:cxnLst/>
              <a:rect l="l" t="t" r="r" b="b"/>
              <a:pathLst>
                <a:path w="3384550">
                  <a:moveTo>
                    <a:pt x="0" y="0"/>
                  </a:moveTo>
                  <a:lnTo>
                    <a:pt x="3384423" y="0"/>
                  </a:lnTo>
                </a:path>
              </a:pathLst>
            </a:custGeom>
            <a:ln w="9525">
              <a:solidFill>
                <a:srgbClr val="FF0000"/>
              </a:solidFill>
            </a:ln>
          </p:spPr>
          <p:txBody>
            <a:bodyPr wrap="square" lIns="0" tIns="0" rIns="0" bIns="0" rtlCol="0"/>
            <a:lstStyle/>
            <a:p>
              <a:endParaRPr/>
            </a:p>
          </p:txBody>
        </p:sp>
        <p:sp>
          <p:nvSpPr>
            <p:cNvPr id="6" name="object 6"/>
            <p:cNvSpPr/>
            <p:nvPr/>
          </p:nvSpPr>
          <p:spPr>
            <a:xfrm>
              <a:off x="539750" y="5229199"/>
              <a:ext cx="5616575" cy="792480"/>
            </a:xfrm>
            <a:custGeom>
              <a:avLst/>
              <a:gdLst/>
              <a:ahLst/>
              <a:cxnLst/>
              <a:rect l="l" t="t" r="r" b="b"/>
              <a:pathLst>
                <a:path w="5616575" h="792479">
                  <a:moveTo>
                    <a:pt x="5616448" y="0"/>
                  </a:moveTo>
                  <a:lnTo>
                    <a:pt x="0" y="0"/>
                  </a:lnTo>
                  <a:lnTo>
                    <a:pt x="0" y="792086"/>
                  </a:lnTo>
                  <a:lnTo>
                    <a:pt x="5616448" y="792086"/>
                  </a:lnTo>
                  <a:lnTo>
                    <a:pt x="5616448" y="0"/>
                  </a:lnTo>
                  <a:close/>
                </a:path>
              </a:pathLst>
            </a:custGeom>
            <a:solidFill>
              <a:srgbClr val="FFFFFF"/>
            </a:solidFill>
          </p:spPr>
          <p:txBody>
            <a:bodyPr wrap="square" lIns="0" tIns="0" rIns="0" bIns="0" rtlCol="0"/>
            <a:lstStyle/>
            <a:p>
              <a:endParaRPr/>
            </a:p>
          </p:txBody>
        </p:sp>
        <p:sp>
          <p:nvSpPr>
            <p:cNvPr id="7" name="object 7"/>
            <p:cNvSpPr/>
            <p:nvPr/>
          </p:nvSpPr>
          <p:spPr>
            <a:xfrm>
              <a:off x="539750" y="5229199"/>
              <a:ext cx="5616575" cy="792480"/>
            </a:xfrm>
            <a:custGeom>
              <a:avLst/>
              <a:gdLst/>
              <a:ahLst/>
              <a:cxnLst/>
              <a:rect l="l" t="t" r="r" b="b"/>
              <a:pathLst>
                <a:path w="5616575" h="792479">
                  <a:moveTo>
                    <a:pt x="0" y="792086"/>
                  </a:moveTo>
                  <a:lnTo>
                    <a:pt x="5616448" y="792086"/>
                  </a:lnTo>
                  <a:lnTo>
                    <a:pt x="5616448" y="0"/>
                  </a:lnTo>
                  <a:lnTo>
                    <a:pt x="0" y="0"/>
                  </a:lnTo>
                  <a:lnTo>
                    <a:pt x="0" y="792086"/>
                  </a:lnTo>
                  <a:close/>
                </a:path>
              </a:pathLst>
            </a:custGeom>
            <a:ln w="25400">
              <a:solidFill>
                <a:srgbClr val="FFFFFF"/>
              </a:solidFill>
            </a:ln>
          </p:spPr>
          <p:txBody>
            <a:bodyPr wrap="square" lIns="0" tIns="0" rIns="0" bIns="0" rtlCol="0"/>
            <a:lstStyle/>
            <a:p>
              <a:endParaRPr/>
            </a:p>
          </p:txBody>
        </p:sp>
      </p:gr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311150" y="655701"/>
            <a:ext cx="8380095" cy="5434330"/>
            <a:chOff x="311150" y="655701"/>
            <a:chExt cx="8380095" cy="5434330"/>
          </a:xfrm>
        </p:grpSpPr>
        <p:pic>
          <p:nvPicPr>
            <p:cNvPr id="3" name="object 3"/>
            <p:cNvPicPr/>
            <p:nvPr/>
          </p:nvPicPr>
          <p:blipFill>
            <a:blip r:embed="rId2" cstate="print"/>
            <a:stretch>
              <a:fillRect/>
            </a:stretch>
          </p:blipFill>
          <p:spPr>
            <a:xfrm>
              <a:off x="460890" y="852025"/>
              <a:ext cx="8230059" cy="5237830"/>
            </a:xfrm>
            <a:prstGeom prst="rect">
              <a:avLst/>
            </a:prstGeom>
          </p:spPr>
        </p:pic>
        <p:sp>
          <p:nvSpPr>
            <p:cNvPr id="4" name="object 4"/>
            <p:cNvSpPr/>
            <p:nvPr/>
          </p:nvSpPr>
          <p:spPr>
            <a:xfrm>
              <a:off x="2435225" y="668401"/>
              <a:ext cx="1729105" cy="504825"/>
            </a:xfrm>
            <a:custGeom>
              <a:avLst/>
              <a:gdLst/>
              <a:ahLst/>
              <a:cxnLst/>
              <a:rect l="l" t="t" r="r" b="b"/>
              <a:pathLst>
                <a:path w="1729104" h="504825">
                  <a:moveTo>
                    <a:pt x="0" y="504825"/>
                  </a:moveTo>
                  <a:lnTo>
                    <a:pt x="1728851" y="504825"/>
                  </a:lnTo>
                  <a:lnTo>
                    <a:pt x="1728851" y="0"/>
                  </a:lnTo>
                  <a:lnTo>
                    <a:pt x="0" y="0"/>
                  </a:lnTo>
                  <a:lnTo>
                    <a:pt x="0" y="504825"/>
                  </a:lnTo>
                  <a:close/>
                </a:path>
              </a:pathLst>
            </a:custGeom>
            <a:ln w="25400">
              <a:solidFill>
                <a:srgbClr val="FFFFFF"/>
              </a:solidFill>
            </a:ln>
          </p:spPr>
          <p:txBody>
            <a:bodyPr wrap="square" lIns="0" tIns="0" rIns="0" bIns="0" rtlCol="0"/>
            <a:lstStyle/>
            <a:p>
              <a:endParaRPr/>
            </a:p>
          </p:txBody>
        </p:sp>
        <p:sp>
          <p:nvSpPr>
            <p:cNvPr id="5" name="object 5"/>
            <p:cNvSpPr/>
            <p:nvPr/>
          </p:nvSpPr>
          <p:spPr>
            <a:xfrm>
              <a:off x="2435225" y="765238"/>
              <a:ext cx="1729105" cy="408305"/>
            </a:xfrm>
            <a:custGeom>
              <a:avLst/>
              <a:gdLst/>
              <a:ahLst/>
              <a:cxnLst/>
              <a:rect l="l" t="t" r="r" b="b"/>
              <a:pathLst>
                <a:path w="1729104" h="408305">
                  <a:moveTo>
                    <a:pt x="1728851" y="0"/>
                  </a:moveTo>
                  <a:lnTo>
                    <a:pt x="0" y="0"/>
                  </a:lnTo>
                  <a:lnTo>
                    <a:pt x="0" y="407987"/>
                  </a:lnTo>
                  <a:lnTo>
                    <a:pt x="1728851" y="407987"/>
                  </a:lnTo>
                  <a:lnTo>
                    <a:pt x="1728851" y="0"/>
                  </a:lnTo>
                  <a:close/>
                </a:path>
              </a:pathLst>
            </a:custGeom>
            <a:solidFill>
              <a:srgbClr val="FFFFFF"/>
            </a:solidFill>
          </p:spPr>
          <p:txBody>
            <a:bodyPr wrap="square" lIns="0" tIns="0" rIns="0" bIns="0" rtlCol="0"/>
            <a:lstStyle/>
            <a:p>
              <a:endParaRPr/>
            </a:p>
          </p:txBody>
        </p:sp>
        <p:sp>
          <p:nvSpPr>
            <p:cNvPr id="6" name="object 6"/>
            <p:cNvSpPr/>
            <p:nvPr/>
          </p:nvSpPr>
          <p:spPr>
            <a:xfrm>
              <a:off x="2435225" y="765238"/>
              <a:ext cx="1729105" cy="408305"/>
            </a:xfrm>
            <a:custGeom>
              <a:avLst/>
              <a:gdLst/>
              <a:ahLst/>
              <a:cxnLst/>
              <a:rect l="l" t="t" r="r" b="b"/>
              <a:pathLst>
                <a:path w="1729104" h="408305">
                  <a:moveTo>
                    <a:pt x="0" y="407987"/>
                  </a:moveTo>
                  <a:lnTo>
                    <a:pt x="1728851" y="407987"/>
                  </a:lnTo>
                  <a:lnTo>
                    <a:pt x="1728851" y="0"/>
                  </a:lnTo>
                  <a:lnTo>
                    <a:pt x="0" y="0"/>
                  </a:lnTo>
                  <a:lnTo>
                    <a:pt x="0" y="407987"/>
                  </a:lnTo>
                  <a:close/>
                </a:path>
              </a:pathLst>
            </a:custGeom>
            <a:ln w="25400">
              <a:solidFill>
                <a:srgbClr val="FFFFFF"/>
              </a:solidFill>
            </a:ln>
          </p:spPr>
          <p:txBody>
            <a:bodyPr wrap="square" lIns="0" tIns="0" rIns="0" bIns="0" rtlCol="0"/>
            <a:lstStyle/>
            <a:p>
              <a:endParaRPr/>
            </a:p>
          </p:txBody>
        </p:sp>
        <p:sp>
          <p:nvSpPr>
            <p:cNvPr id="7" name="object 7"/>
            <p:cNvSpPr/>
            <p:nvPr/>
          </p:nvSpPr>
          <p:spPr>
            <a:xfrm>
              <a:off x="323850" y="692150"/>
              <a:ext cx="4032250" cy="936625"/>
            </a:xfrm>
            <a:custGeom>
              <a:avLst/>
              <a:gdLst/>
              <a:ahLst/>
              <a:cxnLst/>
              <a:rect l="l" t="t" r="r" b="b"/>
              <a:pathLst>
                <a:path w="4032250" h="936625">
                  <a:moveTo>
                    <a:pt x="0" y="936625"/>
                  </a:moveTo>
                  <a:lnTo>
                    <a:pt x="4032250" y="936625"/>
                  </a:lnTo>
                  <a:lnTo>
                    <a:pt x="4032250" y="0"/>
                  </a:lnTo>
                  <a:lnTo>
                    <a:pt x="0" y="0"/>
                  </a:lnTo>
                  <a:lnTo>
                    <a:pt x="0" y="936625"/>
                  </a:lnTo>
                  <a:close/>
                </a:path>
              </a:pathLst>
            </a:custGeom>
            <a:ln w="25400">
              <a:solidFill>
                <a:srgbClr val="FF0000"/>
              </a:solidFill>
            </a:ln>
          </p:spPr>
          <p:txBody>
            <a:bodyPr wrap="square" lIns="0" tIns="0" rIns="0" bIns="0" rtlCol="0"/>
            <a:lstStyle/>
            <a:p>
              <a:endParaRPr/>
            </a:p>
          </p:txBody>
        </p:sp>
      </p:gr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4" descr="stm">
            <a:extLst>
              <a:ext uri="{FF2B5EF4-FFF2-40B4-BE49-F238E27FC236}">
                <a16:creationId xmlns:a16="http://schemas.microsoft.com/office/drawing/2014/main" id="{80CD027E-81BC-2145-6E84-88A6C61C03B7}"/>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806825" y="2108200"/>
            <a:ext cx="5337175" cy="36972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507" name="Text Box 5">
            <a:extLst>
              <a:ext uri="{FF2B5EF4-FFF2-40B4-BE49-F238E27FC236}">
                <a16:creationId xmlns:a16="http://schemas.microsoft.com/office/drawing/2014/main" id="{301CF679-8D5B-460A-A486-BA7BA4BBA1C4}"/>
              </a:ext>
            </a:extLst>
          </p:cNvPr>
          <p:cNvSpPr txBox="1">
            <a:spLocks noChangeArrowheads="1"/>
          </p:cNvSpPr>
          <p:nvPr/>
        </p:nvSpPr>
        <p:spPr bwMode="auto">
          <a:xfrm>
            <a:off x="0" y="2001838"/>
            <a:ext cx="3871913" cy="353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400" b="1"/>
              <a:t>Principle of a scanning tunnelling microscope.</a:t>
            </a:r>
          </a:p>
          <a:p>
            <a:pPr eaLnBrk="1" hangingPunct="1"/>
            <a:endParaRPr lang="en-GB" altLang="en-US" sz="1000" b="1"/>
          </a:p>
          <a:p>
            <a:pPr eaLnBrk="1" hangingPunct="1"/>
            <a:r>
              <a:rPr lang="en-GB" altLang="en-US" sz="2400" b="1"/>
              <a:t>Once the gap between tip and sample is about as small as the diameter of an atom, a tunnelling current flows between a conductive tip and sample. </a:t>
            </a:r>
            <a:endParaRPr lang="en-US" altLang="en-US" sz="2400" b="1"/>
          </a:p>
        </p:txBody>
      </p:sp>
      <p:sp>
        <p:nvSpPr>
          <p:cNvPr id="21508" name="Rectangle 6">
            <a:extLst>
              <a:ext uri="{FF2B5EF4-FFF2-40B4-BE49-F238E27FC236}">
                <a16:creationId xmlns:a16="http://schemas.microsoft.com/office/drawing/2014/main" id="{FF38B36B-A007-7B67-8A65-6C6C26F16460}"/>
              </a:ext>
            </a:extLst>
          </p:cNvPr>
          <p:cNvSpPr>
            <a:spLocks noChangeArrowheads="1"/>
          </p:cNvSpPr>
          <p:nvPr/>
        </p:nvSpPr>
        <p:spPr bwMode="auto">
          <a:xfrm>
            <a:off x="752475" y="542925"/>
            <a:ext cx="7772400"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da-DK" altLang="en-US" sz="3600" b="1"/>
              <a:t>The STM principle</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2379444" y="142877"/>
            <a:ext cx="3233474" cy="1716075"/>
          </a:xfrm>
          <a:prstGeom prst="rect">
            <a:avLst/>
          </a:prstGeom>
        </p:spPr>
      </p:pic>
      <p:pic>
        <p:nvPicPr>
          <p:cNvPr id="3" name="object 3"/>
          <p:cNvPicPr/>
          <p:nvPr/>
        </p:nvPicPr>
        <p:blipFill>
          <a:blip r:embed="rId3" cstate="print"/>
          <a:stretch>
            <a:fillRect/>
          </a:stretch>
        </p:blipFill>
        <p:spPr>
          <a:xfrm>
            <a:off x="179514" y="2005171"/>
            <a:ext cx="6312408" cy="4701139"/>
          </a:xfrm>
          <a:prstGeom prst="rect">
            <a:avLst/>
          </a:prstGeom>
        </p:spPr>
      </p:pic>
      <p:sp>
        <p:nvSpPr>
          <p:cNvPr id="4" name="object 4"/>
          <p:cNvSpPr txBox="1"/>
          <p:nvPr/>
        </p:nvSpPr>
        <p:spPr>
          <a:xfrm>
            <a:off x="6481698" y="4509058"/>
            <a:ext cx="2630170" cy="1477645"/>
          </a:xfrm>
          <a:prstGeom prst="rect">
            <a:avLst/>
          </a:prstGeom>
          <a:ln w="9525">
            <a:solidFill>
              <a:srgbClr val="FF0000"/>
            </a:solidFill>
          </a:ln>
        </p:spPr>
        <p:txBody>
          <a:bodyPr vert="horz" wrap="square" lIns="0" tIns="41910" rIns="0" bIns="0" rtlCol="0">
            <a:spAutoFit/>
          </a:bodyPr>
          <a:lstStyle/>
          <a:p>
            <a:pPr marL="93345" marR="422909">
              <a:lnSpc>
                <a:spcPct val="100000"/>
              </a:lnSpc>
              <a:spcBef>
                <a:spcPts val="330"/>
              </a:spcBef>
            </a:pPr>
            <a:r>
              <a:rPr sz="1800" dirty="0">
                <a:latin typeface="Arial"/>
                <a:cs typeface="Arial"/>
              </a:rPr>
              <a:t>la</a:t>
            </a:r>
            <a:r>
              <a:rPr sz="1800" spc="-10" dirty="0">
                <a:latin typeface="Arial"/>
                <a:cs typeface="Arial"/>
              </a:rPr>
              <a:t> </a:t>
            </a:r>
            <a:r>
              <a:rPr sz="1800" dirty="0">
                <a:latin typeface="Arial"/>
                <a:cs typeface="Arial"/>
              </a:rPr>
              <a:t>punta</a:t>
            </a:r>
            <a:r>
              <a:rPr sz="1800" spc="-130" dirty="0">
                <a:latin typeface="Arial"/>
                <a:cs typeface="Arial"/>
              </a:rPr>
              <a:t> </a:t>
            </a:r>
            <a:r>
              <a:rPr sz="1800" dirty="0">
                <a:latin typeface="Arial"/>
                <a:cs typeface="Arial"/>
              </a:rPr>
              <a:t>AFM</a:t>
            </a:r>
            <a:r>
              <a:rPr sz="1800" spc="25" dirty="0">
                <a:latin typeface="Arial"/>
                <a:cs typeface="Arial"/>
              </a:rPr>
              <a:t> </a:t>
            </a:r>
            <a:r>
              <a:rPr sz="1800" spc="-10" dirty="0">
                <a:latin typeface="Arial"/>
                <a:cs typeface="Arial"/>
              </a:rPr>
              <a:t>viene </a:t>
            </a:r>
            <a:r>
              <a:rPr sz="1800" dirty="0">
                <a:latin typeface="Arial"/>
                <a:cs typeface="Arial"/>
              </a:rPr>
              <a:t>attratta</a:t>
            </a:r>
            <a:r>
              <a:rPr sz="1800" spc="-25" dirty="0">
                <a:latin typeface="Arial"/>
                <a:cs typeface="Arial"/>
              </a:rPr>
              <a:t> </a:t>
            </a:r>
            <a:r>
              <a:rPr sz="1800" dirty="0">
                <a:latin typeface="Arial"/>
                <a:cs typeface="Arial"/>
              </a:rPr>
              <a:t>a</a:t>
            </a:r>
            <a:r>
              <a:rPr sz="1800" spc="20" dirty="0">
                <a:latin typeface="Arial"/>
                <a:cs typeface="Arial"/>
              </a:rPr>
              <a:t> </a:t>
            </a:r>
            <a:r>
              <a:rPr sz="1800" spc="-10" dirty="0">
                <a:latin typeface="Arial"/>
                <a:cs typeface="Arial"/>
              </a:rPr>
              <a:t>grandi </a:t>
            </a:r>
            <a:r>
              <a:rPr sz="1800" dirty="0">
                <a:latin typeface="Arial"/>
                <a:cs typeface="Arial"/>
              </a:rPr>
              <a:t>distanze</a:t>
            </a:r>
            <a:r>
              <a:rPr sz="1800" spc="-45" dirty="0">
                <a:latin typeface="Arial"/>
                <a:cs typeface="Arial"/>
              </a:rPr>
              <a:t> </a:t>
            </a:r>
            <a:r>
              <a:rPr sz="1800" dirty="0">
                <a:latin typeface="Arial"/>
                <a:cs typeface="Arial"/>
              </a:rPr>
              <a:t>e</a:t>
            </a:r>
            <a:r>
              <a:rPr sz="1800" spc="10" dirty="0">
                <a:latin typeface="Arial"/>
                <a:cs typeface="Arial"/>
              </a:rPr>
              <a:t> </a:t>
            </a:r>
            <a:r>
              <a:rPr sz="1800" dirty="0">
                <a:latin typeface="Arial"/>
                <a:cs typeface="Arial"/>
              </a:rPr>
              <a:t>respinta</a:t>
            </a:r>
            <a:r>
              <a:rPr sz="1800" spc="-55" dirty="0">
                <a:latin typeface="Arial"/>
                <a:cs typeface="Arial"/>
              </a:rPr>
              <a:t> </a:t>
            </a:r>
            <a:r>
              <a:rPr sz="1800" spc="-50" dirty="0">
                <a:latin typeface="Arial"/>
                <a:cs typeface="Arial"/>
              </a:rPr>
              <a:t>a </a:t>
            </a:r>
            <a:r>
              <a:rPr sz="1800" dirty="0">
                <a:latin typeface="Arial"/>
                <a:cs typeface="Arial"/>
              </a:rPr>
              <a:t>brevi</a:t>
            </a:r>
            <a:r>
              <a:rPr sz="1800" spc="-10" dirty="0">
                <a:latin typeface="Arial"/>
                <a:cs typeface="Arial"/>
              </a:rPr>
              <a:t> </a:t>
            </a:r>
            <a:r>
              <a:rPr sz="1800" dirty="0">
                <a:latin typeface="Arial"/>
                <a:cs typeface="Arial"/>
              </a:rPr>
              <a:t>distanze</a:t>
            </a:r>
            <a:r>
              <a:rPr sz="1800" spc="-20" dirty="0">
                <a:latin typeface="Arial"/>
                <a:cs typeface="Arial"/>
              </a:rPr>
              <a:t> </a:t>
            </a:r>
            <a:r>
              <a:rPr sz="1800" spc="-25" dirty="0">
                <a:latin typeface="Arial"/>
                <a:cs typeface="Arial"/>
              </a:rPr>
              <a:t>dal </a:t>
            </a:r>
            <a:r>
              <a:rPr sz="1800" spc="-10" dirty="0">
                <a:latin typeface="Arial"/>
                <a:cs typeface="Arial"/>
              </a:rPr>
              <a:t>campione</a:t>
            </a:r>
            <a:endParaRPr sz="1800">
              <a:latin typeface="Arial"/>
              <a:cs typeface="Arial"/>
            </a:endParaRPr>
          </a:p>
        </p:txBody>
      </p:sp>
      <p:grpSp>
        <p:nvGrpSpPr>
          <p:cNvPr id="5" name="object 5"/>
          <p:cNvGrpSpPr/>
          <p:nvPr/>
        </p:nvGrpSpPr>
        <p:grpSpPr>
          <a:xfrm>
            <a:off x="5855461" y="5072507"/>
            <a:ext cx="601980" cy="385445"/>
            <a:chOff x="5855461" y="5072507"/>
            <a:chExt cx="601980" cy="385445"/>
          </a:xfrm>
        </p:grpSpPr>
        <p:sp>
          <p:nvSpPr>
            <p:cNvPr id="6" name="object 6"/>
            <p:cNvSpPr/>
            <p:nvPr/>
          </p:nvSpPr>
          <p:spPr>
            <a:xfrm>
              <a:off x="5868161" y="5085207"/>
              <a:ext cx="576580" cy="360045"/>
            </a:xfrm>
            <a:custGeom>
              <a:avLst/>
              <a:gdLst/>
              <a:ahLst/>
              <a:cxnLst/>
              <a:rect l="l" t="t" r="r" b="b"/>
              <a:pathLst>
                <a:path w="576579" h="360045">
                  <a:moveTo>
                    <a:pt x="395986" y="0"/>
                  </a:moveTo>
                  <a:lnTo>
                    <a:pt x="395986" y="90043"/>
                  </a:lnTo>
                  <a:lnTo>
                    <a:pt x="0" y="90043"/>
                  </a:lnTo>
                  <a:lnTo>
                    <a:pt x="0" y="270002"/>
                  </a:lnTo>
                  <a:lnTo>
                    <a:pt x="395986" y="270002"/>
                  </a:lnTo>
                  <a:lnTo>
                    <a:pt x="395986" y="360045"/>
                  </a:lnTo>
                  <a:lnTo>
                    <a:pt x="576072" y="179959"/>
                  </a:lnTo>
                  <a:lnTo>
                    <a:pt x="395986" y="0"/>
                  </a:lnTo>
                  <a:close/>
                </a:path>
              </a:pathLst>
            </a:custGeom>
            <a:solidFill>
              <a:srgbClr val="00AF50"/>
            </a:solidFill>
          </p:spPr>
          <p:txBody>
            <a:bodyPr wrap="square" lIns="0" tIns="0" rIns="0" bIns="0" rtlCol="0"/>
            <a:lstStyle/>
            <a:p>
              <a:endParaRPr/>
            </a:p>
          </p:txBody>
        </p:sp>
        <p:sp>
          <p:nvSpPr>
            <p:cNvPr id="7" name="object 7"/>
            <p:cNvSpPr/>
            <p:nvPr/>
          </p:nvSpPr>
          <p:spPr>
            <a:xfrm>
              <a:off x="5868161" y="5085207"/>
              <a:ext cx="576580" cy="360045"/>
            </a:xfrm>
            <a:custGeom>
              <a:avLst/>
              <a:gdLst/>
              <a:ahLst/>
              <a:cxnLst/>
              <a:rect l="l" t="t" r="r" b="b"/>
              <a:pathLst>
                <a:path w="576579" h="360045">
                  <a:moveTo>
                    <a:pt x="0" y="90043"/>
                  </a:moveTo>
                  <a:lnTo>
                    <a:pt x="395986" y="90043"/>
                  </a:lnTo>
                  <a:lnTo>
                    <a:pt x="395986" y="0"/>
                  </a:lnTo>
                  <a:lnTo>
                    <a:pt x="576072" y="179959"/>
                  </a:lnTo>
                  <a:lnTo>
                    <a:pt x="395986" y="360045"/>
                  </a:lnTo>
                  <a:lnTo>
                    <a:pt x="395986" y="270002"/>
                  </a:lnTo>
                  <a:lnTo>
                    <a:pt x="0" y="270002"/>
                  </a:lnTo>
                  <a:lnTo>
                    <a:pt x="0" y="90043"/>
                  </a:lnTo>
                  <a:close/>
                </a:path>
              </a:pathLst>
            </a:custGeom>
            <a:ln w="25400">
              <a:solidFill>
                <a:srgbClr val="88A3A7"/>
              </a:solidFill>
            </a:ln>
          </p:spPr>
          <p:txBody>
            <a:bodyPr wrap="square" lIns="0" tIns="0" rIns="0" bIns="0" rtlCol="0"/>
            <a:lstStyle/>
            <a:p>
              <a:endParaRPr/>
            </a:p>
          </p:txBody>
        </p:sp>
      </p:gr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23825" y="23811"/>
            <a:ext cx="9020175" cy="6619875"/>
            <a:chOff x="123825" y="23811"/>
            <a:chExt cx="9020175" cy="6619875"/>
          </a:xfrm>
        </p:grpSpPr>
        <p:pic>
          <p:nvPicPr>
            <p:cNvPr id="3" name="object 3"/>
            <p:cNvPicPr/>
            <p:nvPr/>
          </p:nvPicPr>
          <p:blipFill>
            <a:blip r:embed="rId2" cstate="print"/>
            <a:stretch>
              <a:fillRect/>
            </a:stretch>
          </p:blipFill>
          <p:spPr>
            <a:xfrm>
              <a:off x="123825" y="23811"/>
              <a:ext cx="9020175" cy="6619875"/>
            </a:xfrm>
            <a:prstGeom prst="rect">
              <a:avLst/>
            </a:prstGeom>
          </p:spPr>
        </p:pic>
        <p:sp>
          <p:nvSpPr>
            <p:cNvPr id="4" name="object 4"/>
            <p:cNvSpPr/>
            <p:nvPr/>
          </p:nvSpPr>
          <p:spPr>
            <a:xfrm>
              <a:off x="971600" y="2276856"/>
              <a:ext cx="1944370" cy="3672840"/>
            </a:xfrm>
            <a:custGeom>
              <a:avLst/>
              <a:gdLst/>
              <a:ahLst/>
              <a:cxnLst/>
              <a:rect l="l" t="t" r="r" b="b"/>
              <a:pathLst>
                <a:path w="1944370" h="3672840">
                  <a:moveTo>
                    <a:pt x="0" y="216026"/>
                  </a:moveTo>
                  <a:lnTo>
                    <a:pt x="864095" y="216026"/>
                  </a:lnTo>
                  <a:lnTo>
                    <a:pt x="864095" y="0"/>
                  </a:lnTo>
                  <a:lnTo>
                    <a:pt x="0" y="0"/>
                  </a:lnTo>
                  <a:lnTo>
                    <a:pt x="0" y="216026"/>
                  </a:lnTo>
                  <a:close/>
                </a:path>
                <a:path w="1944370" h="3672840">
                  <a:moveTo>
                    <a:pt x="0" y="1944242"/>
                  </a:moveTo>
                  <a:lnTo>
                    <a:pt x="1224140" y="1944242"/>
                  </a:lnTo>
                  <a:lnTo>
                    <a:pt x="1224140" y="1728215"/>
                  </a:lnTo>
                  <a:lnTo>
                    <a:pt x="0" y="1728215"/>
                  </a:lnTo>
                  <a:lnTo>
                    <a:pt x="0" y="1944242"/>
                  </a:lnTo>
                  <a:close/>
                </a:path>
                <a:path w="1944370" h="3672840">
                  <a:moveTo>
                    <a:pt x="0" y="3672420"/>
                  </a:moveTo>
                  <a:lnTo>
                    <a:pt x="1944242" y="3672420"/>
                  </a:lnTo>
                  <a:lnTo>
                    <a:pt x="1944242" y="3384384"/>
                  </a:lnTo>
                  <a:lnTo>
                    <a:pt x="0" y="3384384"/>
                  </a:lnTo>
                  <a:lnTo>
                    <a:pt x="0" y="3672420"/>
                  </a:lnTo>
                  <a:close/>
                </a:path>
              </a:pathLst>
            </a:custGeom>
            <a:ln w="25400">
              <a:solidFill>
                <a:srgbClr val="FF0000"/>
              </a:solidFill>
            </a:ln>
          </p:spPr>
          <p:txBody>
            <a:bodyPr wrap="square" lIns="0" tIns="0" rIns="0" bIns="0" rtlCol="0"/>
            <a:lstStyle/>
            <a:p>
              <a:endParaRPr/>
            </a:p>
          </p:txBody>
        </p:sp>
      </p:gr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63776" y="565213"/>
            <a:ext cx="6375400" cy="5024374"/>
          </a:xfrm>
          <a:prstGeom prst="rect">
            <a:avLst/>
          </a:prstGeom>
        </p:spPr>
      </p:pic>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743075" y="1042987"/>
            <a:ext cx="5638800" cy="4800600"/>
          </a:xfrm>
          <a:prstGeom prst="rect">
            <a:avLst/>
          </a:prstGeom>
        </p:spPr>
      </p:pic>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473075" y="61911"/>
            <a:ext cx="8144509" cy="6477000"/>
            <a:chOff x="473075" y="61911"/>
            <a:chExt cx="8144509" cy="6477000"/>
          </a:xfrm>
        </p:grpSpPr>
        <p:pic>
          <p:nvPicPr>
            <p:cNvPr id="3" name="object 3"/>
            <p:cNvPicPr/>
            <p:nvPr/>
          </p:nvPicPr>
          <p:blipFill>
            <a:blip r:embed="rId2" cstate="print"/>
            <a:stretch>
              <a:fillRect/>
            </a:stretch>
          </p:blipFill>
          <p:spPr>
            <a:xfrm>
              <a:off x="1011237" y="61911"/>
              <a:ext cx="7086600" cy="6477000"/>
            </a:xfrm>
            <a:prstGeom prst="rect">
              <a:avLst/>
            </a:prstGeom>
          </p:spPr>
        </p:pic>
        <p:pic>
          <p:nvPicPr>
            <p:cNvPr id="4" name="object 4"/>
            <p:cNvPicPr/>
            <p:nvPr/>
          </p:nvPicPr>
          <p:blipFill>
            <a:blip r:embed="rId3" cstate="print"/>
            <a:stretch>
              <a:fillRect/>
            </a:stretch>
          </p:blipFill>
          <p:spPr>
            <a:xfrm>
              <a:off x="900112" y="1125474"/>
              <a:ext cx="2906649" cy="2447925"/>
            </a:xfrm>
            <a:prstGeom prst="rect">
              <a:avLst/>
            </a:prstGeom>
          </p:spPr>
        </p:pic>
        <p:pic>
          <p:nvPicPr>
            <p:cNvPr id="5" name="object 5"/>
            <p:cNvPicPr/>
            <p:nvPr/>
          </p:nvPicPr>
          <p:blipFill>
            <a:blip r:embed="rId4" cstate="print"/>
            <a:stretch>
              <a:fillRect/>
            </a:stretch>
          </p:blipFill>
          <p:spPr>
            <a:xfrm>
              <a:off x="896937" y="1122299"/>
              <a:ext cx="3430524" cy="2451100"/>
            </a:xfrm>
            <a:prstGeom prst="rect">
              <a:avLst/>
            </a:prstGeom>
          </p:spPr>
        </p:pic>
        <p:pic>
          <p:nvPicPr>
            <p:cNvPr id="6" name="object 6"/>
            <p:cNvPicPr/>
            <p:nvPr/>
          </p:nvPicPr>
          <p:blipFill>
            <a:blip r:embed="rId5" cstate="print"/>
            <a:stretch>
              <a:fillRect/>
            </a:stretch>
          </p:blipFill>
          <p:spPr>
            <a:xfrm>
              <a:off x="5292725" y="1122425"/>
              <a:ext cx="2433701" cy="1946275"/>
            </a:xfrm>
            <a:prstGeom prst="rect">
              <a:avLst/>
            </a:prstGeom>
          </p:spPr>
        </p:pic>
        <p:pic>
          <p:nvPicPr>
            <p:cNvPr id="7" name="object 7"/>
            <p:cNvPicPr/>
            <p:nvPr/>
          </p:nvPicPr>
          <p:blipFill>
            <a:blip r:embed="rId6" cstate="print"/>
            <a:stretch>
              <a:fillRect/>
            </a:stretch>
          </p:blipFill>
          <p:spPr>
            <a:xfrm>
              <a:off x="5003800" y="1101724"/>
              <a:ext cx="3313176" cy="2038350"/>
            </a:xfrm>
            <a:prstGeom prst="rect">
              <a:avLst/>
            </a:prstGeom>
          </p:spPr>
        </p:pic>
        <p:sp>
          <p:nvSpPr>
            <p:cNvPr id="8" name="object 8"/>
            <p:cNvSpPr/>
            <p:nvPr/>
          </p:nvSpPr>
          <p:spPr>
            <a:xfrm>
              <a:off x="8028051" y="908049"/>
              <a:ext cx="576580" cy="2520950"/>
            </a:xfrm>
            <a:custGeom>
              <a:avLst/>
              <a:gdLst/>
              <a:ahLst/>
              <a:cxnLst/>
              <a:rect l="l" t="t" r="r" b="b"/>
              <a:pathLst>
                <a:path w="576579" h="2520950">
                  <a:moveTo>
                    <a:pt x="576262" y="0"/>
                  </a:moveTo>
                  <a:lnTo>
                    <a:pt x="0" y="0"/>
                  </a:lnTo>
                  <a:lnTo>
                    <a:pt x="0" y="2520950"/>
                  </a:lnTo>
                  <a:lnTo>
                    <a:pt x="576262" y="2520950"/>
                  </a:lnTo>
                  <a:lnTo>
                    <a:pt x="576262" y="0"/>
                  </a:lnTo>
                  <a:close/>
                </a:path>
              </a:pathLst>
            </a:custGeom>
            <a:solidFill>
              <a:srgbClr val="FFFFFF"/>
            </a:solidFill>
          </p:spPr>
          <p:txBody>
            <a:bodyPr wrap="square" lIns="0" tIns="0" rIns="0" bIns="0" rtlCol="0"/>
            <a:lstStyle/>
            <a:p>
              <a:endParaRPr/>
            </a:p>
          </p:txBody>
        </p:sp>
        <p:sp>
          <p:nvSpPr>
            <p:cNvPr id="9" name="object 9"/>
            <p:cNvSpPr/>
            <p:nvPr/>
          </p:nvSpPr>
          <p:spPr>
            <a:xfrm>
              <a:off x="8028051" y="908049"/>
              <a:ext cx="576580" cy="2520950"/>
            </a:xfrm>
            <a:custGeom>
              <a:avLst/>
              <a:gdLst/>
              <a:ahLst/>
              <a:cxnLst/>
              <a:rect l="l" t="t" r="r" b="b"/>
              <a:pathLst>
                <a:path w="576579" h="2520950">
                  <a:moveTo>
                    <a:pt x="0" y="2520950"/>
                  </a:moveTo>
                  <a:lnTo>
                    <a:pt x="576262" y="2520950"/>
                  </a:lnTo>
                  <a:lnTo>
                    <a:pt x="576262" y="0"/>
                  </a:lnTo>
                  <a:lnTo>
                    <a:pt x="0" y="0"/>
                  </a:lnTo>
                  <a:lnTo>
                    <a:pt x="0" y="2520950"/>
                  </a:lnTo>
                  <a:close/>
                </a:path>
              </a:pathLst>
            </a:custGeom>
            <a:ln w="25400">
              <a:solidFill>
                <a:srgbClr val="FFFFFF"/>
              </a:solidFill>
            </a:ln>
          </p:spPr>
          <p:txBody>
            <a:bodyPr wrap="square" lIns="0" tIns="0" rIns="0" bIns="0" rtlCol="0"/>
            <a:lstStyle/>
            <a:p>
              <a:endParaRPr/>
            </a:p>
          </p:txBody>
        </p:sp>
        <p:pic>
          <p:nvPicPr>
            <p:cNvPr id="10" name="object 10"/>
            <p:cNvPicPr/>
            <p:nvPr/>
          </p:nvPicPr>
          <p:blipFill>
            <a:blip r:embed="rId7" cstate="print"/>
            <a:stretch>
              <a:fillRect/>
            </a:stretch>
          </p:blipFill>
          <p:spPr>
            <a:xfrm>
              <a:off x="473075" y="4365624"/>
              <a:ext cx="3333750" cy="2143125"/>
            </a:xfrm>
            <a:prstGeom prst="rect">
              <a:avLst/>
            </a:prstGeom>
          </p:spPr>
        </p:pic>
      </p:gr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914400" y="45135"/>
            <a:ext cx="8200390" cy="5991860"/>
            <a:chOff x="914400" y="45135"/>
            <a:chExt cx="8200390" cy="5991860"/>
          </a:xfrm>
        </p:grpSpPr>
        <p:pic>
          <p:nvPicPr>
            <p:cNvPr id="3" name="object 3"/>
            <p:cNvPicPr/>
            <p:nvPr/>
          </p:nvPicPr>
          <p:blipFill>
            <a:blip r:embed="rId2" cstate="print"/>
            <a:stretch>
              <a:fillRect/>
            </a:stretch>
          </p:blipFill>
          <p:spPr>
            <a:xfrm>
              <a:off x="914400" y="509651"/>
              <a:ext cx="7529893" cy="5527246"/>
            </a:xfrm>
            <a:prstGeom prst="rect">
              <a:avLst/>
            </a:prstGeom>
          </p:spPr>
        </p:pic>
        <p:sp>
          <p:nvSpPr>
            <p:cNvPr id="4" name="object 4"/>
            <p:cNvSpPr/>
            <p:nvPr/>
          </p:nvSpPr>
          <p:spPr>
            <a:xfrm>
              <a:off x="4860035" y="1340738"/>
              <a:ext cx="3456940" cy="1728470"/>
            </a:xfrm>
            <a:custGeom>
              <a:avLst/>
              <a:gdLst/>
              <a:ahLst/>
              <a:cxnLst/>
              <a:rect l="l" t="t" r="r" b="b"/>
              <a:pathLst>
                <a:path w="3456940" h="1728470">
                  <a:moveTo>
                    <a:pt x="0" y="1728216"/>
                  </a:moveTo>
                  <a:lnTo>
                    <a:pt x="3456432" y="1728216"/>
                  </a:lnTo>
                  <a:lnTo>
                    <a:pt x="3456432" y="0"/>
                  </a:lnTo>
                  <a:lnTo>
                    <a:pt x="0" y="0"/>
                  </a:lnTo>
                  <a:lnTo>
                    <a:pt x="0" y="1728216"/>
                  </a:lnTo>
                  <a:close/>
                </a:path>
              </a:pathLst>
            </a:custGeom>
            <a:ln w="25400">
              <a:solidFill>
                <a:srgbClr val="88A3A7"/>
              </a:solidFill>
            </a:ln>
          </p:spPr>
          <p:txBody>
            <a:bodyPr wrap="square" lIns="0" tIns="0" rIns="0" bIns="0" rtlCol="0"/>
            <a:lstStyle/>
            <a:p>
              <a:endParaRPr/>
            </a:p>
          </p:txBody>
        </p:sp>
        <p:pic>
          <p:nvPicPr>
            <p:cNvPr id="5" name="object 5"/>
            <p:cNvPicPr/>
            <p:nvPr/>
          </p:nvPicPr>
          <p:blipFill>
            <a:blip r:embed="rId3" cstate="print"/>
            <a:stretch>
              <a:fillRect/>
            </a:stretch>
          </p:blipFill>
          <p:spPr>
            <a:xfrm>
              <a:off x="6269482" y="45135"/>
              <a:ext cx="2845054" cy="1267028"/>
            </a:xfrm>
            <a:prstGeom prst="rect">
              <a:avLst/>
            </a:prstGeom>
          </p:spPr>
        </p:pic>
        <p:sp>
          <p:nvSpPr>
            <p:cNvPr id="6" name="object 6"/>
            <p:cNvSpPr/>
            <p:nvPr/>
          </p:nvSpPr>
          <p:spPr>
            <a:xfrm>
              <a:off x="5148071" y="2492882"/>
              <a:ext cx="2544445" cy="466090"/>
            </a:xfrm>
            <a:custGeom>
              <a:avLst/>
              <a:gdLst/>
              <a:ahLst/>
              <a:cxnLst/>
              <a:rect l="l" t="t" r="r" b="b"/>
              <a:pathLst>
                <a:path w="2544445" h="466089">
                  <a:moveTo>
                    <a:pt x="0" y="0"/>
                  </a:moveTo>
                  <a:lnTo>
                    <a:pt x="1656206" y="0"/>
                  </a:lnTo>
                </a:path>
                <a:path w="2544445" h="466089">
                  <a:moveTo>
                    <a:pt x="340994" y="240411"/>
                  </a:moveTo>
                  <a:lnTo>
                    <a:pt x="2543936" y="240411"/>
                  </a:lnTo>
                </a:path>
                <a:path w="2544445" h="466089">
                  <a:moveTo>
                    <a:pt x="307086" y="465963"/>
                  </a:moveTo>
                  <a:lnTo>
                    <a:pt x="1963293" y="465963"/>
                  </a:lnTo>
                </a:path>
              </a:pathLst>
            </a:custGeom>
            <a:ln w="9525">
              <a:solidFill>
                <a:srgbClr val="FF0000"/>
              </a:solidFill>
            </a:ln>
          </p:spPr>
          <p:txBody>
            <a:bodyPr wrap="square" lIns="0" tIns="0" rIns="0" bIns="0" rtlCol="0"/>
            <a:lstStyle/>
            <a:p>
              <a:endParaRPr/>
            </a:p>
          </p:txBody>
        </p:sp>
      </p:gr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81000" y="719137"/>
            <a:ext cx="8077200" cy="5200650"/>
          </a:xfrm>
          <a:prstGeom prst="rect">
            <a:avLst/>
          </a:prstGeom>
        </p:spPr>
      </p:pic>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10969" y="1114348"/>
            <a:ext cx="7044690" cy="1611630"/>
          </a:xfrm>
          <a:prstGeom prst="rect">
            <a:avLst/>
          </a:prstGeom>
        </p:spPr>
        <p:txBody>
          <a:bodyPr vert="horz" wrap="square" lIns="0" tIns="12700" rIns="0" bIns="0" rtlCol="0">
            <a:spAutoFit/>
          </a:bodyPr>
          <a:lstStyle/>
          <a:p>
            <a:pPr marL="12700" marR="5080" algn="just">
              <a:lnSpc>
                <a:spcPct val="130100"/>
              </a:lnSpc>
              <a:spcBef>
                <a:spcPts val="100"/>
              </a:spcBef>
            </a:pPr>
            <a:r>
              <a:rPr dirty="0">
                <a:solidFill>
                  <a:srgbClr val="000000"/>
                </a:solidFill>
                <a:latin typeface="Times New Roman"/>
                <a:cs typeface="Times New Roman"/>
              </a:rPr>
              <a:t>Una</a:t>
            </a:r>
            <a:r>
              <a:rPr spc="-30" dirty="0">
                <a:solidFill>
                  <a:srgbClr val="000000"/>
                </a:solidFill>
                <a:latin typeface="Times New Roman"/>
                <a:cs typeface="Times New Roman"/>
              </a:rPr>
              <a:t> </a:t>
            </a:r>
            <a:r>
              <a:rPr dirty="0">
                <a:solidFill>
                  <a:srgbClr val="000000"/>
                </a:solidFill>
                <a:latin typeface="Times New Roman"/>
                <a:cs typeface="Times New Roman"/>
              </a:rPr>
              <a:t>visione</a:t>
            </a:r>
            <a:r>
              <a:rPr spc="-25" dirty="0">
                <a:solidFill>
                  <a:srgbClr val="000000"/>
                </a:solidFill>
                <a:latin typeface="Times New Roman"/>
                <a:cs typeface="Times New Roman"/>
              </a:rPr>
              <a:t> </a:t>
            </a:r>
            <a:r>
              <a:rPr dirty="0">
                <a:solidFill>
                  <a:srgbClr val="000000"/>
                </a:solidFill>
                <a:latin typeface="Times New Roman"/>
                <a:cs typeface="Times New Roman"/>
              </a:rPr>
              <a:t>ravvicinata</a:t>
            </a:r>
            <a:r>
              <a:rPr spc="-40" dirty="0">
                <a:solidFill>
                  <a:srgbClr val="000000"/>
                </a:solidFill>
                <a:latin typeface="Times New Roman"/>
                <a:cs typeface="Times New Roman"/>
              </a:rPr>
              <a:t> </a:t>
            </a:r>
            <a:r>
              <a:rPr dirty="0">
                <a:solidFill>
                  <a:srgbClr val="000000"/>
                </a:solidFill>
                <a:latin typeface="Times New Roman"/>
                <a:cs typeface="Times New Roman"/>
              </a:rPr>
              <a:t>delle</a:t>
            </a:r>
            <a:r>
              <a:rPr spc="-20" dirty="0">
                <a:solidFill>
                  <a:srgbClr val="000000"/>
                </a:solidFill>
                <a:latin typeface="Times New Roman"/>
                <a:cs typeface="Times New Roman"/>
              </a:rPr>
              <a:t> </a:t>
            </a:r>
            <a:r>
              <a:rPr dirty="0">
                <a:solidFill>
                  <a:srgbClr val="000000"/>
                </a:solidFill>
                <a:latin typeface="Times New Roman"/>
                <a:cs typeface="Times New Roman"/>
              </a:rPr>
              <a:t>punte</a:t>
            </a:r>
            <a:r>
              <a:rPr spc="-30" dirty="0">
                <a:solidFill>
                  <a:srgbClr val="000000"/>
                </a:solidFill>
                <a:latin typeface="Times New Roman"/>
                <a:cs typeface="Times New Roman"/>
              </a:rPr>
              <a:t> </a:t>
            </a:r>
            <a:r>
              <a:rPr dirty="0">
                <a:solidFill>
                  <a:srgbClr val="000000"/>
                </a:solidFill>
                <a:latin typeface="Times New Roman"/>
                <a:cs typeface="Times New Roman"/>
              </a:rPr>
              <a:t>mostra</a:t>
            </a:r>
            <a:r>
              <a:rPr spc="-45" dirty="0">
                <a:solidFill>
                  <a:srgbClr val="000000"/>
                </a:solidFill>
                <a:latin typeface="Times New Roman"/>
                <a:cs typeface="Times New Roman"/>
              </a:rPr>
              <a:t> </a:t>
            </a:r>
            <a:r>
              <a:rPr dirty="0">
                <a:solidFill>
                  <a:srgbClr val="000000"/>
                </a:solidFill>
                <a:latin typeface="Times New Roman"/>
                <a:cs typeface="Times New Roman"/>
              </a:rPr>
              <a:t>che</a:t>
            </a:r>
            <a:r>
              <a:rPr spc="-50" dirty="0">
                <a:solidFill>
                  <a:srgbClr val="000000"/>
                </a:solidFill>
                <a:latin typeface="Times New Roman"/>
                <a:cs typeface="Times New Roman"/>
              </a:rPr>
              <a:t> </a:t>
            </a:r>
            <a:r>
              <a:rPr dirty="0">
                <a:solidFill>
                  <a:srgbClr val="000000"/>
                </a:solidFill>
                <a:latin typeface="Times New Roman"/>
                <a:cs typeface="Times New Roman"/>
              </a:rPr>
              <a:t>esse</a:t>
            </a:r>
            <a:r>
              <a:rPr spc="-45" dirty="0">
                <a:solidFill>
                  <a:srgbClr val="000000"/>
                </a:solidFill>
                <a:latin typeface="Times New Roman"/>
                <a:cs typeface="Times New Roman"/>
              </a:rPr>
              <a:t> </a:t>
            </a:r>
            <a:r>
              <a:rPr dirty="0">
                <a:solidFill>
                  <a:srgbClr val="000000"/>
                </a:solidFill>
                <a:latin typeface="Times New Roman"/>
                <a:cs typeface="Times New Roman"/>
              </a:rPr>
              <a:t>sono</a:t>
            </a:r>
            <a:r>
              <a:rPr spc="-40" dirty="0">
                <a:solidFill>
                  <a:srgbClr val="000000"/>
                </a:solidFill>
                <a:latin typeface="Times New Roman"/>
                <a:cs typeface="Times New Roman"/>
              </a:rPr>
              <a:t> </a:t>
            </a:r>
            <a:r>
              <a:rPr spc="-10" dirty="0">
                <a:latin typeface="Times New Roman"/>
                <a:cs typeface="Times New Roman"/>
              </a:rPr>
              <a:t>arrotondate </a:t>
            </a:r>
            <a:r>
              <a:rPr dirty="0">
                <a:solidFill>
                  <a:srgbClr val="000000"/>
                </a:solidFill>
                <a:latin typeface="Times New Roman"/>
                <a:cs typeface="Times New Roman"/>
              </a:rPr>
              <a:t>e</a:t>
            </a:r>
            <a:r>
              <a:rPr spc="45" dirty="0">
                <a:solidFill>
                  <a:srgbClr val="000000"/>
                </a:solidFill>
                <a:latin typeface="Times New Roman"/>
                <a:cs typeface="Times New Roman"/>
              </a:rPr>
              <a:t>  </a:t>
            </a:r>
            <a:r>
              <a:rPr dirty="0">
                <a:latin typeface="Times New Roman"/>
                <a:cs typeface="Times New Roman"/>
              </a:rPr>
              <a:t>la</a:t>
            </a:r>
            <a:r>
              <a:rPr spc="45" dirty="0">
                <a:latin typeface="Times New Roman"/>
                <a:cs typeface="Times New Roman"/>
              </a:rPr>
              <a:t>  </a:t>
            </a:r>
            <a:r>
              <a:rPr dirty="0">
                <a:latin typeface="Times New Roman"/>
                <a:cs typeface="Times New Roman"/>
              </a:rPr>
              <a:t>forma</a:t>
            </a:r>
            <a:r>
              <a:rPr spc="50" dirty="0">
                <a:latin typeface="Times New Roman"/>
                <a:cs typeface="Times New Roman"/>
              </a:rPr>
              <a:t>  </a:t>
            </a:r>
            <a:r>
              <a:rPr dirty="0">
                <a:latin typeface="Times New Roman"/>
                <a:cs typeface="Times New Roman"/>
              </a:rPr>
              <a:t>della</a:t>
            </a:r>
            <a:r>
              <a:rPr spc="45" dirty="0">
                <a:latin typeface="Times New Roman"/>
                <a:cs typeface="Times New Roman"/>
              </a:rPr>
              <a:t>  </a:t>
            </a:r>
            <a:r>
              <a:rPr dirty="0">
                <a:latin typeface="Times New Roman"/>
                <a:cs typeface="Times New Roman"/>
              </a:rPr>
              <a:t>punta</a:t>
            </a:r>
            <a:r>
              <a:rPr spc="50" dirty="0">
                <a:latin typeface="Times New Roman"/>
                <a:cs typeface="Times New Roman"/>
              </a:rPr>
              <a:t>  </a:t>
            </a:r>
            <a:r>
              <a:rPr dirty="0">
                <a:latin typeface="Times New Roman"/>
                <a:cs typeface="Times New Roman"/>
              </a:rPr>
              <a:t>generalmente</a:t>
            </a:r>
            <a:r>
              <a:rPr spc="45" dirty="0">
                <a:latin typeface="Times New Roman"/>
                <a:cs typeface="Times New Roman"/>
              </a:rPr>
              <a:t>  </a:t>
            </a:r>
            <a:r>
              <a:rPr dirty="0">
                <a:latin typeface="Times New Roman"/>
                <a:cs typeface="Times New Roman"/>
              </a:rPr>
              <a:t>limita</a:t>
            </a:r>
            <a:r>
              <a:rPr spc="50" dirty="0">
                <a:latin typeface="Times New Roman"/>
                <a:cs typeface="Times New Roman"/>
              </a:rPr>
              <a:t>  </a:t>
            </a:r>
            <a:r>
              <a:rPr dirty="0">
                <a:latin typeface="Times New Roman"/>
                <a:cs typeface="Times New Roman"/>
              </a:rPr>
              <a:t>la</a:t>
            </a:r>
            <a:r>
              <a:rPr spc="45" dirty="0">
                <a:latin typeface="Times New Roman"/>
                <a:cs typeface="Times New Roman"/>
              </a:rPr>
              <a:t>  </a:t>
            </a:r>
            <a:r>
              <a:rPr dirty="0">
                <a:latin typeface="Times New Roman"/>
                <a:cs typeface="Times New Roman"/>
              </a:rPr>
              <a:t>risoluzione</a:t>
            </a:r>
            <a:r>
              <a:rPr spc="50" dirty="0">
                <a:latin typeface="Times New Roman"/>
                <a:cs typeface="Times New Roman"/>
              </a:rPr>
              <a:t>  </a:t>
            </a:r>
            <a:r>
              <a:rPr spc="-10" dirty="0">
                <a:solidFill>
                  <a:srgbClr val="000000"/>
                </a:solidFill>
                <a:latin typeface="Times New Roman"/>
                <a:cs typeface="Times New Roman"/>
              </a:rPr>
              <a:t>della </a:t>
            </a:r>
            <a:r>
              <a:rPr dirty="0">
                <a:solidFill>
                  <a:srgbClr val="000000"/>
                </a:solidFill>
                <a:latin typeface="Times New Roman"/>
                <a:cs typeface="Times New Roman"/>
              </a:rPr>
              <a:t>tecnica</a:t>
            </a:r>
            <a:r>
              <a:rPr spc="130" dirty="0">
                <a:solidFill>
                  <a:srgbClr val="000000"/>
                </a:solidFill>
                <a:latin typeface="Times New Roman"/>
                <a:cs typeface="Times New Roman"/>
              </a:rPr>
              <a:t> </a:t>
            </a:r>
            <a:r>
              <a:rPr dirty="0">
                <a:solidFill>
                  <a:srgbClr val="000000"/>
                </a:solidFill>
                <a:latin typeface="Times New Roman"/>
                <a:cs typeface="Times New Roman"/>
              </a:rPr>
              <a:t>AFM</a:t>
            </a:r>
            <a:r>
              <a:rPr spc="125" dirty="0">
                <a:solidFill>
                  <a:srgbClr val="000000"/>
                </a:solidFill>
                <a:latin typeface="Times New Roman"/>
                <a:cs typeface="Times New Roman"/>
              </a:rPr>
              <a:t> </a:t>
            </a:r>
            <a:r>
              <a:rPr dirty="0">
                <a:solidFill>
                  <a:srgbClr val="000000"/>
                </a:solidFill>
                <a:latin typeface="Times New Roman"/>
                <a:cs typeface="Times New Roman"/>
              </a:rPr>
              <a:t>per</a:t>
            </a:r>
            <a:r>
              <a:rPr spc="140" dirty="0">
                <a:solidFill>
                  <a:srgbClr val="000000"/>
                </a:solidFill>
                <a:latin typeface="Times New Roman"/>
                <a:cs typeface="Times New Roman"/>
              </a:rPr>
              <a:t> </a:t>
            </a:r>
            <a:r>
              <a:rPr dirty="0">
                <a:solidFill>
                  <a:srgbClr val="000000"/>
                </a:solidFill>
                <a:latin typeface="Times New Roman"/>
                <a:cs typeface="Times New Roman"/>
              </a:rPr>
              <a:t>cui</a:t>
            </a:r>
            <a:r>
              <a:rPr spc="120" dirty="0">
                <a:solidFill>
                  <a:srgbClr val="000000"/>
                </a:solidFill>
                <a:latin typeface="Times New Roman"/>
                <a:cs typeface="Times New Roman"/>
              </a:rPr>
              <a:t> </a:t>
            </a:r>
            <a:r>
              <a:rPr dirty="0">
                <a:solidFill>
                  <a:srgbClr val="000000"/>
                </a:solidFill>
                <a:latin typeface="Times New Roman"/>
                <a:cs typeface="Times New Roman"/>
              </a:rPr>
              <a:t>c’è</a:t>
            </a:r>
            <a:r>
              <a:rPr spc="130" dirty="0">
                <a:solidFill>
                  <a:srgbClr val="000000"/>
                </a:solidFill>
                <a:latin typeface="Times New Roman"/>
                <a:cs typeface="Times New Roman"/>
              </a:rPr>
              <a:t> </a:t>
            </a:r>
            <a:r>
              <a:rPr dirty="0">
                <a:solidFill>
                  <a:srgbClr val="000000"/>
                </a:solidFill>
                <a:latin typeface="Times New Roman"/>
                <a:cs typeface="Times New Roman"/>
              </a:rPr>
              <a:t>una</a:t>
            </a:r>
            <a:r>
              <a:rPr spc="105" dirty="0">
                <a:solidFill>
                  <a:srgbClr val="000000"/>
                </a:solidFill>
                <a:latin typeface="Times New Roman"/>
                <a:cs typeface="Times New Roman"/>
              </a:rPr>
              <a:t> </a:t>
            </a:r>
            <a:r>
              <a:rPr dirty="0">
                <a:solidFill>
                  <a:srgbClr val="000000"/>
                </a:solidFill>
                <a:latin typeface="Times New Roman"/>
                <a:cs typeface="Times New Roman"/>
              </a:rPr>
              <a:t>continua</a:t>
            </a:r>
            <a:r>
              <a:rPr spc="125" dirty="0">
                <a:solidFill>
                  <a:srgbClr val="000000"/>
                </a:solidFill>
                <a:latin typeface="Times New Roman"/>
                <a:cs typeface="Times New Roman"/>
              </a:rPr>
              <a:t> </a:t>
            </a:r>
            <a:r>
              <a:rPr dirty="0">
                <a:solidFill>
                  <a:srgbClr val="000000"/>
                </a:solidFill>
                <a:latin typeface="Times New Roman"/>
                <a:cs typeface="Times New Roman"/>
              </a:rPr>
              <a:t>ricerca</a:t>
            </a:r>
            <a:r>
              <a:rPr spc="135" dirty="0">
                <a:solidFill>
                  <a:srgbClr val="000000"/>
                </a:solidFill>
                <a:latin typeface="Times New Roman"/>
                <a:cs typeface="Times New Roman"/>
              </a:rPr>
              <a:t> </a:t>
            </a:r>
            <a:r>
              <a:rPr dirty="0">
                <a:solidFill>
                  <a:srgbClr val="000000"/>
                </a:solidFill>
                <a:latin typeface="Times New Roman"/>
                <a:cs typeface="Times New Roman"/>
              </a:rPr>
              <a:t>nel</a:t>
            </a:r>
            <a:r>
              <a:rPr spc="125" dirty="0">
                <a:solidFill>
                  <a:srgbClr val="000000"/>
                </a:solidFill>
                <a:latin typeface="Times New Roman"/>
                <a:cs typeface="Times New Roman"/>
              </a:rPr>
              <a:t> </a:t>
            </a:r>
            <a:r>
              <a:rPr dirty="0">
                <a:solidFill>
                  <a:srgbClr val="000000"/>
                </a:solidFill>
                <a:latin typeface="Times New Roman"/>
                <a:cs typeface="Times New Roman"/>
              </a:rPr>
              <a:t>modo</a:t>
            </a:r>
            <a:r>
              <a:rPr spc="140" dirty="0">
                <a:solidFill>
                  <a:srgbClr val="000000"/>
                </a:solidFill>
                <a:latin typeface="Times New Roman"/>
                <a:cs typeface="Times New Roman"/>
              </a:rPr>
              <a:t> </a:t>
            </a:r>
            <a:r>
              <a:rPr dirty="0">
                <a:solidFill>
                  <a:srgbClr val="000000"/>
                </a:solidFill>
                <a:latin typeface="Times New Roman"/>
                <a:cs typeface="Times New Roman"/>
              </a:rPr>
              <a:t>di</a:t>
            </a:r>
            <a:r>
              <a:rPr spc="75" dirty="0">
                <a:solidFill>
                  <a:srgbClr val="000000"/>
                </a:solidFill>
                <a:latin typeface="Times New Roman"/>
                <a:cs typeface="Times New Roman"/>
              </a:rPr>
              <a:t> </a:t>
            </a:r>
            <a:r>
              <a:rPr spc="-10" dirty="0">
                <a:solidFill>
                  <a:srgbClr val="000000"/>
                </a:solidFill>
                <a:latin typeface="Times New Roman"/>
                <a:cs typeface="Times New Roman"/>
              </a:rPr>
              <a:t>produrre </a:t>
            </a:r>
            <a:r>
              <a:rPr dirty="0">
                <a:solidFill>
                  <a:srgbClr val="000000"/>
                </a:solidFill>
                <a:latin typeface="Times New Roman"/>
                <a:cs typeface="Times New Roman"/>
              </a:rPr>
              <a:t>punte</a:t>
            </a:r>
            <a:r>
              <a:rPr spc="-25" dirty="0">
                <a:solidFill>
                  <a:srgbClr val="000000"/>
                </a:solidFill>
                <a:latin typeface="Times New Roman"/>
                <a:cs typeface="Times New Roman"/>
              </a:rPr>
              <a:t> </a:t>
            </a:r>
            <a:r>
              <a:rPr dirty="0">
                <a:solidFill>
                  <a:srgbClr val="000000"/>
                </a:solidFill>
                <a:latin typeface="Times New Roman"/>
                <a:cs typeface="Times New Roman"/>
              </a:rPr>
              <a:t>con</a:t>
            </a:r>
            <a:r>
              <a:rPr spc="-65" dirty="0">
                <a:solidFill>
                  <a:srgbClr val="000000"/>
                </a:solidFill>
                <a:latin typeface="Times New Roman"/>
                <a:cs typeface="Times New Roman"/>
              </a:rPr>
              <a:t> </a:t>
            </a:r>
            <a:r>
              <a:rPr dirty="0">
                <a:solidFill>
                  <a:srgbClr val="000000"/>
                </a:solidFill>
                <a:latin typeface="Times New Roman"/>
                <a:cs typeface="Times New Roman"/>
              </a:rPr>
              <a:t>una</a:t>
            </a:r>
            <a:r>
              <a:rPr spc="-25" dirty="0">
                <a:solidFill>
                  <a:srgbClr val="000000"/>
                </a:solidFill>
                <a:latin typeface="Times New Roman"/>
                <a:cs typeface="Times New Roman"/>
              </a:rPr>
              <a:t> </a:t>
            </a:r>
            <a:r>
              <a:rPr dirty="0">
                <a:solidFill>
                  <a:srgbClr val="000000"/>
                </a:solidFill>
                <a:latin typeface="Times New Roman"/>
                <a:cs typeface="Times New Roman"/>
              </a:rPr>
              <a:t>riproducibilità</a:t>
            </a:r>
            <a:r>
              <a:rPr spc="-80" dirty="0">
                <a:solidFill>
                  <a:srgbClr val="000000"/>
                </a:solidFill>
                <a:latin typeface="Times New Roman"/>
                <a:cs typeface="Times New Roman"/>
              </a:rPr>
              <a:t> </a:t>
            </a:r>
            <a:r>
              <a:rPr dirty="0">
                <a:solidFill>
                  <a:srgbClr val="000000"/>
                </a:solidFill>
                <a:latin typeface="Times New Roman"/>
                <a:cs typeface="Times New Roman"/>
              </a:rPr>
              <a:t>alta</a:t>
            </a:r>
            <a:r>
              <a:rPr spc="-65" dirty="0">
                <a:solidFill>
                  <a:srgbClr val="000000"/>
                </a:solidFill>
                <a:latin typeface="Times New Roman"/>
                <a:cs typeface="Times New Roman"/>
              </a:rPr>
              <a:t> </a:t>
            </a:r>
            <a:r>
              <a:rPr dirty="0">
                <a:solidFill>
                  <a:srgbClr val="000000"/>
                </a:solidFill>
                <a:latin typeface="Times New Roman"/>
                <a:cs typeface="Times New Roman"/>
              </a:rPr>
              <a:t>ed</a:t>
            </a:r>
            <a:r>
              <a:rPr spc="-40" dirty="0">
                <a:solidFill>
                  <a:srgbClr val="000000"/>
                </a:solidFill>
                <a:latin typeface="Times New Roman"/>
                <a:cs typeface="Times New Roman"/>
              </a:rPr>
              <a:t> </a:t>
            </a:r>
            <a:r>
              <a:rPr dirty="0">
                <a:solidFill>
                  <a:srgbClr val="000000"/>
                </a:solidFill>
                <a:latin typeface="Times New Roman"/>
                <a:cs typeface="Times New Roman"/>
              </a:rPr>
              <a:t>anche</a:t>
            </a:r>
            <a:r>
              <a:rPr spc="-30" dirty="0">
                <a:solidFill>
                  <a:srgbClr val="000000"/>
                </a:solidFill>
                <a:latin typeface="Times New Roman"/>
                <a:cs typeface="Times New Roman"/>
              </a:rPr>
              <a:t> </a:t>
            </a:r>
            <a:r>
              <a:rPr spc="-10" dirty="0">
                <a:solidFill>
                  <a:srgbClr val="000000"/>
                </a:solidFill>
                <a:latin typeface="Times New Roman"/>
                <a:cs typeface="Times New Roman"/>
              </a:rPr>
              <a:t>maggiormente</a:t>
            </a:r>
            <a:r>
              <a:rPr spc="40" dirty="0">
                <a:solidFill>
                  <a:srgbClr val="000000"/>
                </a:solidFill>
                <a:latin typeface="Times New Roman"/>
                <a:cs typeface="Times New Roman"/>
              </a:rPr>
              <a:t> </a:t>
            </a:r>
            <a:r>
              <a:rPr spc="-10" dirty="0">
                <a:solidFill>
                  <a:srgbClr val="000000"/>
                </a:solidFill>
                <a:latin typeface="Times New Roman"/>
                <a:cs typeface="Times New Roman"/>
              </a:rPr>
              <a:t>affilate</a:t>
            </a:r>
          </a:p>
        </p:txBody>
      </p:sp>
      <p:grpSp>
        <p:nvGrpSpPr>
          <p:cNvPr id="3" name="object 3"/>
          <p:cNvGrpSpPr/>
          <p:nvPr/>
        </p:nvGrpSpPr>
        <p:grpSpPr>
          <a:xfrm>
            <a:off x="1510808" y="3608010"/>
            <a:ext cx="2934970" cy="2600960"/>
            <a:chOff x="1510808" y="3608010"/>
            <a:chExt cx="2934970" cy="2600960"/>
          </a:xfrm>
        </p:grpSpPr>
        <p:pic>
          <p:nvPicPr>
            <p:cNvPr id="4" name="object 4"/>
            <p:cNvPicPr/>
            <p:nvPr/>
          </p:nvPicPr>
          <p:blipFill>
            <a:blip r:embed="rId2" cstate="print"/>
            <a:stretch>
              <a:fillRect/>
            </a:stretch>
          </p:blipFill>
          <p:spPr>
            <a:xfrm>
              <a:off x="1510808" y="3608010"/>
              <a:ext cx="2934956" cy="2600918"/>
            </a:xfrm>
            <a:prstGeom prst="rect">
              <a:avLst/>
            </a:prstGeom>
          </p:spPr>
        </p:pic>
        <p:sp>
          <p:nvSpPr>
            <p:cNvPr id="5" name="object 5"/>
            <p:cNvSpPr/>
            <p:nvPr/>
          </p:nvSpPr>
          <p:spPr>
            <a:xfrm>
              <a:off x="1691639" y="3789070"/>
              <a:ext cx="508634" cy="431165"/>
            </a:xfrm>
            <a:custGeom>
              <a:avLst/>
              <a:gdLst/>
              <a:ahLst/>
              <a:cxnLst/>
              <a:rect l="l" t="t" r="r" b="b"/>
              <a:pathLst>
                <a:path w="508635" h="431164">
                  <a:moveTo>
                    <a:pt x="508469" y="0"/>
                  </a:moveTo>
                  <a:lnTo>
                    <a:pt x="0" y="0"/>
                  </a:lnTo>
                  <a:lnTo>
                    <a:pt x="0" y="430885"/>
                  </a:lnTo>
                  <a:lnTo>
                    <a:pt x="508469" y="430885"/>
                  </a:lnTo>
                  <a:lnTo>
                    <a:pt x="508469" y="0"/>
                  </a:lnTo>
                  <a:close/>
                </a:path>
              </a:pathLst>
            </a:custGeom>
            <a:solidFill>
              <a:srgbClr val="FFFFFF"/>
            </a:solidFill>
          </p:spPr>
          <p:txBody>
            <a:bodyPr wrap="square" lIns="0" tIns="0" rIns="0" bIns="0" rtlCol="0"/>
            <a:lstStyle/>
            <a:p>
              <a:endParaRPr/>
            </a:p>
          </p:txBody>
        </p:sp>
      </p:grpSp>
      <p:sp>
        <p:nvSpPr>
          <p:cNvPr id="6" name="object 6"/>
          <p:cNvSpPr txBox="1"/>
          <p:nvPr/>
        </p:nvSpPr>
        <p:spPr>
          <a:xfrm>
            <a:off x="4939665" y="3925851"/>
            <a:ext cx="3175635" cy="1452880"/>
          </a:xfrm>
          <a:prstGeom prst="rect">
            <a:avLst/>
          </a:prstGeom>
        </p:spPr>
        <p:txBody>
          <a:bodyPr vert="horz" wrap="square" lIns="0" tIns="12700" rIns="0" bIns="0" rtlCol="0">
            <a:spAutoFit/>
          </a:bodyPr>
          <a:lstStyle/>
          <a:p>
            <a:pPr marL="12700" marR="5080" algn="just">
              <a:lnSpc>
                <a:spcPct val="130000"/>
              </a:lnSpc>
              <a:spcBef>
                <a:spcPts val="100"/>
              </a:spcBef>
            </a:pPr>
            <a:r>
              <a:rPr sz="1800" b="1" i="1" dirty="0">
                <a:latin typeface="Times New Roman"/>
                <a:cs typeface="Times New Roman"/>
              </a:rPr>
              <a:t>Microfotografia</a:t>
            </a:r>
            <a:r>
              <a:rPr sz="1800" b="1" i="1" spc="10" dirty="0">
                <a:latin typeface="Times New Roman"/>
                <a:cs typeface="Times New Roman"/>
              </a:rPr>
              <a:t> </a:t>
            </a:r>
            <a:r>
              <a:rPr sz="1800" b="1" i="1" dirty="0">
                <a:latin typeface="Times New Roman"/>
                <a:cs typeface="Times New Roman"/>
              </a:rPr>
              <a:t>di</a:t>
            </a:r>
            <a:r>
              <a:rPr sz="1800" b="1" i="1" spc="-20" dirty="0">
                <a:latin typeface="Times New Roman"/>
                <a:cs typeface="Times New Roman"/>
              </a:rPr>
              <a:t> </a:t>
            </a:r>
            <a:r>
              <a:rPr sz="1800" b="1" i="1" dirty="0">
                <a:latin typeface="Times New Roman"/>
                <a:cs typeface="Times New Roman"/>
              </a:rPr>
              <a:t>una</a:t>
            </a:r>
            <a:r>
              <a:rPr sz="1800" b="1" i="1" spc="15" dirty="0">
                <a:latin typeface="Times New Roman"/>
                <a:cs typeface="Times New Roman"/>
              </a:rPr>
              <a:t> </a:t>
            </a:r>
            <a:r>
              <a:rPr sz="1800" b="1" i="1" dirty="0">
                <a:latin typeface="Times New Roman"/>
                <a:cs typeface="Times New Roman"/>
              </a:rPr>
              <a:t>punta </a:t>
            </a:r>
            <a:r>
              <a:rPr sz="1800" b="1" i="1" spc="-25" dirty="0">
                <a:latin typeface="Times New Roman"/>
                <a:cs typeface="Times New Roman"/>
              </a:rPr>
              <a:t>per </a:t>
            </a:r>
            <a:r>
              <a:rPr sz="1800" b="1" i="1" dirty="0">
                <a:latin typeface="Times New Roman"/>
                <a:cs typeface="Times New Roman"/>
              </a:rPr>
              <a:t>microscopia</a:t>
            </a:r>
            <a:r>
              <a:rPr sz="1800" b="1" i="1" spc="204" dirty="0">
                <a:latin typeface="Times New Roman"/>
                <a:cs typeface="Times New Roman"/>
              </a:rPr>
              <a:t>  </a:t>
            </a:r>
            <a:r>
              <a:rPr sz="1800" b="1" i="1" dirty="0">
                <a:latin typeface="Times New Roman"/>
                <a:cs typeface="Times New Roman"/>
              </a:rPr>
              <a:t>AFM.</a:t>
            </a:r>
            <a:r>
              <a:rPr sz="1800" b="1" i="1" spc="409" dirty="0">
                <a:latin typeface="Times New Roman"/>
                <a:cs typeface="Times New Roman"/>
              </a:rPr>
              <a:t>   </a:t>
            </a:r>
            <a:r>
              <a:rPr sz="1800" b="1" i="1" dirty="0">
                <a:latin typeface="Times New Roman"/>
                <a:cs typeface="Times New Roman"/>
              </a:rPr>
              <a:t>La</a:t>
            </a:r>
            <a:r>
              <a:rPr sz="1800" b="1" i="1" spc="195" dirty="0">
                <a:latin typeface="Times New Roman"/>
                <a:cs typeface="Times New Roman"/>
              </a:rPr>
              <a:t>  </a:t>
            </a:r>
            <a:r>
              <a:rPr sz="1800" b="1" i="1" spc="-10" dirty="0">
                <a:latin typeface="Times New Roman"/>
                <a:cs typeface="Times New Roman"/>
              </a:rPr>
              <a:t>barra </a:t>
            </a:r>
            <a:r>
              <a:rPr sz="1800" b="1" i="1" dirty="0">
                <a:latin typeface="Times New Roman"/>
                <a:cs typeface="Times New Roman"/>
              </a:rPr>
              <a:t>delle</a:t>
            </a:r>
            <a:r>
              <a:rPr sz="1800" b="1" i="1" spc="335" dirty="0">
                <a:latin typeface="Times New Roman"/>
                <a:cs typeface="Times New Roman"/>
              </a:rPr>
              <a:t>   </a:t>
            </a:r>
            <a:r>
              <a:rPr sz="1800" b="1" i="1" dirty="0">
                <a:latin typeface="Times New Roman"/>
                <a:cs typeface="Times New Roman"/>
              </a:rPr>
              <a:t>dimensioni</a:t>
            </a:r>
            <a:r>
              <a:rPr sz="1800" b="1" i="1" spc="330" dirty="0">
                <a:latin typeface="Times New Roman"/>
                <a:cs typeface="Times New Roman"/>
              </a:rPr>
              <a:t>   </a:t>
            </a:r>
            <a:r>
              <a:rPr sz="1800" b="1" i="1" dirty="0">
                <a:latin typeface="Times New Roman"/>
                <a:cs typeface="Times New Roman"/>
              </a:rPr>
              <a:t>indica</a:t>
            </a:r>
            <a:r>
              <a:rPr sz="1800" b="1" i="1" spc="330" dirty="0">
                <a:latin typeface="Times New Roman"/>
                <a:cs typeface="Times New Roman"/>
              </a:rPr>
              <a:t>   </a:t>
            </a:r>
            <a:r>
              <a:rPr sz="1800" b="1" i="1" spc="-25" dirty="0">
                <a:latin typeface="Times New Roman"/>
                <a:cs typeface="Times New Roman"/>
              </a:rPr>
              <a:t>la </a:t>
            </a:r>
            <a:r>
              <a:rPr sz="1800" b="1" i="1" dirty="0">
                <a:latin typeface="Times New Roman"/>
                <a:cs typeface="Times New Roman"/>
              </a:rPr>
              <a:t>lunghezza</a:t>
            </a:r>
            <a:r>
              <a:rPr sz="1800" b="1" i="1" spc="-40" dirty="0">
                <a:latin typeface="Times New Roman"/>
                <a:cs typeface="Times New Roman"/>
              </a:rPr>
              <a:t> </a:t>
            </a:r>
            <a:r>
              <a:rPr sz="1800" b="1" i="1" dirty="0">
                <a:latin typeface="Times New Roman"/>
                <a:cs typeface="Times New Roman"/>
              </a:rPr>
              <a:t>di</a:t>
            </a:r>
            <a:r>
              <a:rPr sz="1800" b="1" i="1" spc="-30" dirty="0">
                <a:latin typeface="Times New Roman"/>
                <a:cs typeface="Times New Roman"/>
              </a:rPr>
              <a:t> </a:t>
            </a:r>
            <a:r>
              <a:rPr sz="1800" b="1" i="1" dirty="0">
                <a:latin typeface="Times New Roman"/>
                <a:cs typeface="Times New Roman"/>
              </a:rPr>
              <a:t>un</a:t>
            </a:r>
            <a:r>
              <a:rPr sz="1800" b="1" i="1" spc="-25" dirty="0">
                <a:latin typeface="Times New Roman"/>
                <a:cs typeface="Times New Roman"/>
              </a:rPr>
              <a:t> </a:t>
            </a:r>
            <a:r>
              <a:rPr sz="1800" b="1" i="1" spc="-10" dirty="0">
                <a:latin typeface="Times New Roman"/>
                <a:cs typeface="Times New Roman"/>
              </a:rPr>
              <a:t>micrometro</a:t>
            </a:r>
            <a:endParaRPr sz="1800">
              <a:latin typeface="Times New Roman"/>
              <a:cs typeface="Times New Roman"/>
            </a:endParaRPr>
          </a:p>
        </p:txBody>
      </p:sp>
      <p:sp>
        <p:nvSpPr>
          <p:cNvPr id="7" name="object 7"/>
          <p:cNvSpPr txBox="1"/>
          <p:nvPr/>
        </p:nvSpPr>
        <p:spPr>
          <a:xfrm>
            <a:off x="1691639" y="3789070"/>
            <a:ext cx="508634" cy="431165"/>
          </a:xfrm>
          <a:prstGeom prst="rect">
            <a:avLst/>
          </a:prstGeom>
        </p:spPr>
        <p:txBody>
          <a:bodyPr vert="horz" wrap="square" lIns="0" tIns="44450" rIns="0" bIns="0" rtlCol="0">
            <a:spAutoFit/>
          </a:bodyPr>
          <a:lstStyle/>
          <a:p>
            <a:pPr marL="92075">
              <a:lnSpc>
                <a:spcPct val="100000"/>
              </a:lnSpc>
              <a:spcBef>
                <a:spcPts val="350"/>
              </a:spcBef>
            </a:pPr>
            <a:r>
              <a:rPr sz="1100" b="1" dirty="0">
                <a:latin typeface="Arial"/>
                <a:cs typeface="Arial"/>
              </a:rPr>
              <a:t>1</a:t>
            </a:r>
            <a:r>
              <a:rPr sz="1100" b="1" spc="-10" dirty="0">
                <a:latin typeface="Arial"/>
                <a:cs typeface="Arial"/>
              </a:rPr>
              <a:t> </a:t>
            </a:r>
            <a:r>
              <a:rPr sz="1100" b="1" spc="-25" dirty="0">
                <a:latin typeface="Symbol"/>
                <a:cs typeface="Symbol"/>
              </a:rPr>
              <a:t></a:t>
            </a:r>
            <a:r>
              <a:rPr sz="1100" b="1" spc="-25" dirty="0">
                <a:latin typeface="Arial"/>
                <a:cs typeface="Arial"/>
              </a:rPr>
              <a:t>m</a:t>
            </a:r>
            <a:endParaRPr sz="1100">
              <a:latin typeface="Arial"/>
              <a:cs typeface="Arial"/>
            </a:endParaRPr>
          </a:p>
        </p:txBody>
      </p:sp>
      <p:sp>
        <p:nvSpPr>
          <p:cNvPr id="8" name="object 8"/>
          <p:cNvSpPr/>
          <p:nvPr/>
        </p:nvSpPr>
        <p:spPr>
          <a:xfrm>
            <a:off x="1779777" y="4034154"/>
            <a:ext cx="323850" cy="85725"/>
          </a:xfrm>
          <a:custGeom>
            <a:avLst/>
            <a:gdLst/>
            <a:ahLst/>
            <a:cxnLst/>
            <a:rect l="l" t="t" r="r" b="b"/>
            <a:pathLst>
              <a:path w="323850" h="85725">
                <a:moveTo>
                  <a:pt x="42799" y="0"/>
                </a:moveTo>
                <a:lnTo>
                  <a:pt x="26146" y="3385"/>
                </a:lnTo>
                <a:lnTo>
                  <a:pt x="12541" y="12604"/>
                </a:lnTo>
                <a:lnTo>
                  <a:pt x="3365" y="26253"/>
                </a:lnTo>
                <a:lnTo>
                  <a:pt x="0" y="42926"/>
                </a:lnTo>
                <a:lnTo>
                  <a:pt x="3365" y="59578"/>
                </a:lnTo>
                <a:lnTo>
                  <a:pt x="12541" y="73183"/>
                </a:lnTo>
                <a:lnTo>
                  <a:pt x="26146" y="82359"/>
                </a:lnTo>
                <a:lnTo>
                  <a:pt x="42799" y="85725"/>
                </a:lnTo>
                <a:lnTo>
                  <a:pt x="59525" y="82359"/>
                </a:lnTo>
                <a:lnTo>
                  <a:pt x="73167" y="73183"/>
                </a:lnTo>
                <a:lnTo>
                  <a:pt x="82357" y="59578"/>
                </a:lnTo>
                <a:lnTo>
                  <a:pt x="82848" y="57150"/>
                </a:lnTo>
                <a:lnTo>
                  <a:pt x="42799" y="57150"/>
                </a:lnTo>
                <a:lnTo>
                  <a:pt x="42799" y="28575"/>
                </a:lnTo>
                <a:lnTo>
                  <a:pt x="82826" y="28575"/>
                </a:lnTo>
                <a:lnTo>
                  <a:pt x="82357" y="26253"/>
                </a:lnTo>
                <a:lnTo>
                  <a:pt x="73167" y="12604"/>
                </a:lnTo>
                <a:lnTo>
                  <a:pt x="59525" y="3385"/>
                </a:lnTo>
                <a:lnTo>
                  <a:pt x="42799" y="0"/>
                </a:lnTo>
                <a:close/>
              </a:path>
              <a:path w="323850" h="85725">
                <a:moveTo>
                  <a:pt x="280797" y="0"/>
                </a:moveTo>
                <a:lnTo>
                  <a:pt x="264144" y="3385"/>
                </a:lnTo>
                <a:lnTo>
                  <a:pt x="250539" y="12604"/>
                </a:lnTo>
                <a:lnTo>
                  <a:pt x="241363" y="26253"/>
                </a:lnTo>
                <a:lnTo>
                  <a:pt x="237998" y="42926"/>
                </a:lnTo>
                <a:lnTo>
                  <a:pt x="241363" y="59578"/>
                </a:lnTo>
                <a:lnTo>
                  <a:pt x="250539" y="73183"/>
                </a:lnTo>
                <a:lnTo>
                  <a:pt x="264144" y="82359"/>
                </a:lnTo>
                <a:lnTo>
                  <a:pt x="280797" y="85725"/>
                </a:lnTo>
                <a:lnTo>
                  <a:pt x="297523" y="82359"/>
                </a:lnTo>
                <a:lnTo>
                  <a:pt x="311165" y="73183"/>
                </a:lnTo>
                <a:lnTo>
                  <a:pt x="320355" y="59578"/>
                </a:lnTo>
                <a:lnTo>
                  <a:pt x="320846" y="57150"/>
                </a:lnTo>
                <a:lnTo>
                  <a:pt x="280797" y="57150"/>
                </a:lnTo>
                <a:lnTo>
                  <a:pt x="280797" y="28575"/>
                </a:lnTo>
                <a:lnTo>
                  <a:pt x="320824" y="28575"/>
                </a:lnTo>
                <a:lnTo>
                  <a:pt x="320355" y="26253"/>
                </a:lnTo>
                <a:lnTo>
                  <a:pt x="311165" y="12604"/>
                </a:lnTo>
                <a:lnTo>
                  <a:pt x="297523" y="3385"/>
                </a:lnTo>
                <a:lnTo>
                  <a:pt x="280797" y="0"/>
                </a:lnTo>
                <a:close/>
              </a:path>
              <a:path w="323850" h="85725">
                <a:moveTo>
                  <a:pt x="82826" y="28575"/>
                </a:moveTo>
                <a:lnTo>
                  <a:pt x="42799" y="28575"/>
                </a:lnTo>
                <a:lnTo>
                  <a:pt x="42799" y="57150"/>
                </a:lnTo>
                <a:lnTo>
                  <a:pt x="82848" y="57150"/>
                </a:lnTo>
                <a:lnTo>
                  <a:pt x="85725" y="42926"/>
                </a:lnTo>
                <a:lnTo>
                  <a:pt x="82826" y="28575"/>
                </a:lnTo>
                <a:close/>
              </a:path>
              <a:path w="323850" h="85725">
                <a:moveTo>
                  <a:pt x="240894" y="28575"/>
                </a:moveTo>
                <a:lnTo>
                  <a:pt x="82826" y="28575"/>
                </a:lnTo>
                <a:lnTo>
                  <a:pt x="85725" y="42926"/>
                </a:lnTo>
                <a:lnTo>
                  <a:pt x="82848" y="57150"/>
                </a:lnTo>
                <a:lnTo>
                  <a:pt x="240872" y="57150"/>
                </a:lnTo>
                <a:lnTo>
                  <a:pt x="237998" y="42926"/>
                </a:lnTo>
                <a:lnTo>
                  <a:pt x="240894" y="28575"/>
                </a:lnTo>
                <a:close/>
              </a:path>
              <a:path w="323850" h="85725">
                <a:moveTo>
                  <a:pt x="320824" y="28575"/>
                </a:moveTo>
                <a:lnTo>
                  <a:pt x="280797" y="28575"/>
                </a:lnTo>
                <a:lnTo>
                  <a:pt x="280797" y="57150"/>
                </a:lnTo>
                <a:lnTo>
                  <a:pt x="320846" y="57150"/>
                </a:lnTo>
                <a:lnTo>
                  <a:pt x="323723" y="42926"/>
                </a:lnTo>
                <a:lnTo>
                  <a:pt x="320824" y="28575"/>
                </a:lnTo>
                <a:close/>
              </a:path>
            </a:pathLst>
          </a:custGeom>
          <a:solidFill>
            <a:srgbClr val="000000"/>
          </a:solidFill>
        </p:spPr>
        <p:txBody>
          <a:bodyPr wrap="square" lIns="0" tIns="0" rIns="0" bIns="0" rtlCol="0"/>
          <a:lstStyle/>
          <a:p>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123417" y="630888"/>
            <a:ext cx="7296784" cy="5251450"/>
            <a:chOff x="1123417" y="630888"/>
            <a:chExt cx="7296784" cy="5251450"/>
          </a:xfrm>
        </p:grpSpPr>
        <p:pic>
          <p:nvPicPr>
            <p:cNvPr id="3" name="object 3"/>
            <p:cNvPicPr/>
            <p:nvPr/>
          </p:nvPicPr>
          <p:blipFill>
            <a:blip r:embed="rId2" cstate="print"/>
            <a:stretch>
              <a:fillRect/>
            </a:stretch>
          </p:blipFill>
          <p:spPr>
            <a:xfrm>
              <a:off x="1123417" y="630888"/>
              <a:ext cx="7296389" cy="5237569"/>
            </a:xfrm>
            <a:prstGeom prst="rect">
              <a:avLst/>
            </a:prstGeom>
          </p:spPr>
        </p:pic>
        <p:sp>
          <p:nvSpPr>
            <p:cNvPr id="4" name="object 4"/>
            <p:cNvSpPr/>
            <p:nvPr/>
          </p:nvSpPr>
          <p:spPr>
            <a:xfrm>
              <a:off x="1475612" y="3429000"/>
              <a:ext cx="2088514" cy="2448560"/>
            </a:xfrm>
            <a:custGeom>
              <a:avLst/>
              <a:gdLst/>
              <a:ahLst/>
              <a:cxnLst/>
              <a:rect l="l" t="t" r="r" b="b"/>
              <a:pathLst>
                <a:path w="2088514" h="2448560">
                  <a:moveTo>
                    <a:pt x="0" y="0"/>
                  </a:moveTo>
                  <a:lnTo>
                    <a:pt x="2088261" y="0"/>
                  </a:lnTo>
                </a:path>
                <a:path w="2088514" h="2448560">
                  <a:moveTo>
                    <a:pt x="9525" y="883157"/>
                  </a:moveTo>
                  <a:lnTo>
                    <a:pt x="1296162" y="883157"/>
                  </a:lnTo>
                </a:path>
                <a:path w="2088514" h="2448560">
                  <a:moveTo>
                    <a:pt x="0" y="1781175"/>
                  </a:moveTo>
                  <a:lnTo>
                    <a:pt x="1152144" y="1781175"/>
                  </a:lnTo>
                </a:path>
                <a:path w="2088514" h="2448560">
                  <a:moveTo>
                    <a:pt x="936117" y="2448267"/>
                  </a:moveTo>
                  <a:lnTo>
                    <a:pt x="1404239" y="2448267"/>
                  </a:lnTo>
                </a:path>
              </a:pathLst>
            </a:custGeom>
            <a:ln w="9525">
              <a:solidFill>
                <a:srgbClr val="FF0000"/>
              </a:solidFill>
            </a:ln>
          </p:spPr>
          <p:txBody>
            <a:bodyPr wrap="square" lIns="0" tIns="0" rIns="0" bIns="0" rtlCol="0"/>
            <a:lstStyle/>
            <a:p>
              <a:endParaRPr/>
            </a:p>
          </p:txBody>
        </p:sp>
      </p:gr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62037" y="857250"/>
            <a:ext cx="6953250" cy="5048250"/>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4">
            <a:extLst>
              <a:ext uri="{FF2B5EF4-FFF2-40B4-BE49-F238E27FC236}">
                <a16:creationId xmlns:a16="http://schemas.microsoft.com/office/drawing/2014/main" id="{E4226C27-46C0-4AB0-56DC-EA5E6A2A947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0850" y="1143000"/>
            <a:ext cx="5435600" cy="469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5">
            <a:extLst>
              <a:ext uri="{FF2B5EF4-FFF2-40B4-BE49-F238E27FC236}">
                <a16:creationId xmlns:a16="http://schemas.microsoft.com/office/drawing/2014/main" id="{FFEE4C6D-CF4D-DFE3-621A-A4DE61A33EE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146800" y="1176338"/>
            <a:ext cx="2781300" cy="466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2532" name="AutoShape 6">
            <a:extLst>
              <a:ext uri="{FF2B5EF4-FFF2-40B4-BE49-F238E27FC236}">
                <a16:creationId xmlns:a16="http://schemas.microsoft.com/office/drawing/2014/main" id="{2437CF35-2197-DA9B-4C63-FC50EAA4D6E7}"/>
              </a:ext>
            </a:extLst>
          </p:cNvPr>
          <p:cNvSpPr>
            <a:spLocks noChangeArrowheads="1"/>
          </p:cNvSpPr>
          <p:nvPr/>
        </p:nvSpPr>
        <p:spPr bwMode="auto">
          <a:xfrm>
            <a:off x="5638800" y="3022600"/>
            <a:ext cx="976313" cy="485775"/>
          </a:xfrm>
          <a:prstGeom prst="chevron">
            <a:avLst>
              <a:gd name="adj" fmla="val 50245"/>
            </a:avLst>
          </a:prstGeom>
          <a:solidFill>
            <a:schemeClr val="folHlink"/>
          </a:solidFill>
          <a:ln w="9525">
            <a:solidFill>
              <a:schemeClr val="folHlink"/>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CA" altLang="en-US"/>
          </a:p>
        </p:txBody>
      </p:sp>
      <p:sp>
        <p:nvSpPr>
          <p:cNvPr id="22533" name="Rectangle 7">
            <a:extLst>
              <a:ext uri="{FF2B5EF4-FFF2-40B4-BE49-F238E27FC236}">
                <a16:creationId xmlns:a16="http://schemas.microsoft.com/office/drawing/2014/main" id="{E472B6CB-8B38-C66D-59B1-CB9DCC230A39}"/>
              </a:ext>
            </a:extLst>
          </p:cNvPr>
          <p:cNvSpPr>
            <a:spLocks noChangeArrowheads="1"/>
          </p:cNvSpPr>
          <p:nvPr/>
        </p:nvSpPr>
        <p:spPr bwMode="auto">
          <a:xfrm>
            <a:off x="1897063" y="584200"/>
            <a:ext cx="5500687"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3600" b="1">
                <a:solidFill>
                  <a:schemeClr val="tx2"/>
                </a:solidFill>
              </a:rPr>
              <a:t>Operation of an STM</a:t>
            </a:r>
            <a:r>
              <a:rPr lang="en-GB" altLang="en-US" sz="3600" b="1" baseline="30000">
                <a:solidFill>
                  <a:schemeClr val="tx2"/>
                </a:solidFill>
              </a:rPr>
              <a:t>1,2</a:t>
            </a:r>
            <a:endParaRPr lang="en-US" altLang="en-US" sz="3600" b="1">
              <a:solidFill>
                <a:schemeClr val="tx2"/>
              </a:solidFill>
            </a:endParaRPr>
          </a:p>
        </p:txBody>
      </p:sp>
      <p:sp>
        <p:nvSpPr>
          <p:cNvPr id="22534" name="Rectangle 9">
            <a:extLst>
              <a:ext uri="{FF2B5EF4-FFF2-40B4-BE49-F238E27FC236}">
                <a16:creationId xmlns:a16="http://schemas.microsoft.com/office/drawing/2014/main" id="{DC1C236A-EFBE-D27E-CF86-0D9348E7729E}"/>
              </a:ext>
            </a:extLst>
          </p:cNvPr>
          <p:cNvSpPr>
            <a:spLocks noChangeArrowheads="1"/>
          </p:cNvSpPr>
          <p:nvPr/>
        </p:nvSpPr>
        <p:spPr bwMode="auto">
          <a:xfrm>
            <a:off x="2654300" y="5232400"/>
            <a:ext cx="3263900" cy="609600"/>
          </a:xfrm>
          <a:prstGeom prst="rect">
            <a:avLst/>
          </a:prstGeom>
          <a:solidFill>
            <a:schemeClr val="tx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CA" altLang="en-US"/>
          </a:p>
        </p:txBody>
      </p:sp>
      <p:sp>
        <p:nvSpPr>
          <p:cNvPr id="22535" name="Text Box 10">
            <a:extLst>
              <a:ext uri="{FF2B5EF4-FFF2-40B4-BE49-F238E27FC236}">
                <a16:creationId xmlns:a16="http://schemas.microsoft.com/office/drawing/2014/main" id="{B0229A50-EDB0-9289-FD08-A84DA166BD62}"/>
              </a:ext>
            </a:extLst>
          </p:cNvPr>
          <p:cNvSpPr txBox="1">
            <a:spLocks noChangeArrowheads="1"/>
          </p:cNvSpPr>
          <p:nvPr/>
        </p:nvSpPr>
        <p:spPr bwMode="auto">
          <a:xfrm>
            <a:off x="279400" y="6184900"/>
            <a:ext cx="8547100" cy="6413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b="1">
                <a:latin typeface="Times New Roman" panose="02020603050405020304" pitchFamily="18" charset="0"/>
              </a:rPr>
              <a:t>[1] C. Julian Chen, </a:t>
            </a:r>
            <a:r>
              <a:rPr lang="en-GB" altLang="en-US" b="1" i="1">
                <a:latin typeface="Times New Roman" panose="02020603050405020304" pitchFamily="18" charset="0"/>
              </a:rPr>
              <a:t>Introduction to Scanning Tunnelling Microscopy</a:t>
            </a:r>
            <a:r>
              <a:rPr lang="en-GB" altLang="en-US" b="1">
                <a:latin typeface="Times New Roman" panose="02020603050405020304" pitchFamily="18" charset="0"/>
              </a:rPr>
              <a:t>, Oxford (1993)</a:t>
            </a:r>
          </a:p>
          <a:p>
            <a:r>
              <a:rPr lang="en-GB" altLang="en-US" b="1">
                <a:latin typeface="Times New Roman" panose="02020603050405020304" pitchFamily="18" charset="0"/>
              </a:rPr>
              <a:t>[2] G.A.D. Briggs and A. J. Fisher, </a:t>
            </a:r>
            <a:r>
              <a:rPr lang="en-GB" altLang="en-US" b="1" i="1">
                <a:latin typeface="Times New Roman" panose="02020603050405020304" pitchFamily="18" charset="0"/>
              </a:rPr>
              <a:t>Surf. Sci. Rep.</a:t>
            </a:r>
            <a:r>
              <a:rPr lang="en-GB" altLang="en-US" b="1">
                <a:latin typeface="Times New Roman" panose="02020603050405020304" pitchFamily="18" charset="0"/>
              </a:rPr>
              <a:t> 33, 1 (1999)</a:t>
            </a:r>
            <a:endParaRPr lang="en-US" altLang="en-US" b="1">
              <a:latin typeface="Times New Roman" panose="02020603050405020304" pitchFamily="18" charset="0"/>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041328" y="846264"/>
            <a:ext cx="7432040" cy="4585335"/>
            <a:chOff x="1041328" y="846264"/>
            <a:chExt cx="7432040" cy="4585335"/>
          </a:xfrm>
        </p:grpSpPr>
        <p:pic>
          <p:nvPicPr>
            <p:cNvPr id="3" name="object 3"/>
            <p:cNvPicPr/>
            <p:nvPr/>
          </p:nvPicPr>
          <p:blipFill>
            <a:blip r:embed="rId2" cstate="print"/>
            <a:stretch>
              <a:fillRect/>
            </a:stretch>
          </p:blipFill>
          <p:spPr>
            <a:xfrm>
              <a:off x="1041328" y="846264"/>
              <a:ext cx="7406320" cy="4585130"/>
            </a:xfrm>
            <a:prstGeom prst="rect">
              <a:avLst/>
            </a:prstGeom>
          </p:spPr>
        </p:pic>
        <p:sp>
          <p:nvSpPr>
            <p:cNvPr id="4" name="object 4"/>
            <p:cNvSpPr/>
            <p:nvPr/>
          </p:nvSpPr>
          <p:spPr>
            <a:xfrm>
              <a:off x="2483738" y="1484756"/>
              <a:ext cx="5976620" cy="288290"/>
            </a:xfrm>
            <a:custGeom>
              <a:avLst/>
              <a:gdLst/>
              <a:ahLst/>
              <a:cxnLst/>
              <a:rect l="l" t="t" r="r" b="b"/>
              <a:pathLst>
                <a:path w="5976620" h="288289">
                  <a:moveTo>
                    <a:pt x="0" y="288036"/>
                  </a:moveTo>
                  <a:lnTo>
                    <a:pt x="5976620" y="288036"/>
                  </a:lnTo>
                  <a:lnTo>
                    <a:pt x="5976620" y="0"/>
                  </a:lnTo>
                  <a:lnTo>
                    <a:pt x="0" y="0"/>
                  </a:lnTo>
                  <a:lnTo>
                    <a:pt x="0" y="288036"/>
                  </a:lnTo>
                  <a:close/>
                </a:path>
              </a:pathLst>
            </a:custGeom>
            <a:ln w="25400">
              <a:solidFill>
                <a:srgbClr val="FF0000"/>
              </a:solidFill>
            </a:ln>
          </p:spPr>
          <p:txBody>
            <a:bodyPr wrap="square" lIns="0" tIns="0" rIns="0" bIns="0" rtlCol="0"/>
            <a:lstStyle/>
            <a:p>
              <a:endParaRPr/>
            </a:p>
          </p:txBody>
        </p:sp>
      </p:gr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0" y="585787"/>
            <a:ext cx="9124950" cy="5381625"/>
            <a:chOff x="0" y="585787"/>
            <a:chExt cx="9124950" cy="5381625"/>
          </a:xfrm>
        </p:grpSpPr>
        <p:pic>
          <p:nvPicPr>
            <p:cNvPr id="3" name="object 3"/>
            <p:cNvPicPr/>
            <p:nvPr/>
          </p:nvPicPr>
          <p:blipFill>
            <a:blip r:embed="rId2" cstate="print"/>
            <a:stretch>
              <a:fillRect/>
            </a:stretch>
          </p:blipFill>
          <p:spPr>
            <a:xfrm>
              <a:off x="0" y="585787"/>
              <a:ext cx="9124950" cy="5381625"/>
            </a:xfrm>
            <a:prstGeom prst="rect">
              <a:avLst/>
            </a:prstGeom>
          </p:spPr>
        </p:pic>
        <p:sp>
          <p:nvSpPr>
            <p:cNvPr id="4" name="object 4"/>
            <p:cNvSpPr/>
            <p:nvPr/>
          </p:nvSpPr>
          <p:spPr>
            <a:xfrm>
              <a:off x="6654927" y="4005071"/>
              <a:ext cx="936625" cy="216535"/>
            </a:xfrm>
            <a:custGeom>
              <a:avLst/>
              <a:gdLst/>
              <a:ahLst/>
              <a:cxnLst/>
              <a:rect l="l" t="t" r="r" b="b"/>
              <a:pathLst>
                <a:path w="936625" h="216535">
                  <a:moveTo>
                    <a:pt x="936104" y="0"/>
                  </a:moveTo>
                  <a:lnTo>
                    <a:pt x="0" y="0"/>
                  </a:lnTo>
                  <a:lnTo>
                    <a:pt x="0" y="216026"/>
                  </a:lnTo>
                  <a:lnTo>
                    <a:pt x="936104" y="216026"/>
                  </a:lnTo>
                  <a:lnTo>
                    <a:pt x="936104" y="0"/>
                  </a:lnTo>
                  <a:close/>
                </a:path>
              </a:pathLst>
            </a:custGeom>
            <a:solidFill>
              <a:srgbClr val="FFFFFF"/>
            </a:solidFill>
          </p:spPr>
          <p:txBody>
            <a:bodyPr wrap="square" lIns="0" tIns="0" rIns="0" bIns="0" rtlCol="0"/>
            <a:lstStyle/>
            <a:p>
              <a:endParaRPr/>
            </a:p>
          </p:txBody>
        </p:sp>
        <p:sp>
          <p:nvSpPr>
            <p:cNvPr id="5" name="object 5"/>
            <p:cNvSpPr/>
            <p:nvPr/>
          </p:nvSpPr>
          <p:spPr>
            <a:xfrm>
              <a:off x="6654927" y="4005071"/>
              <a:ext cx="936625" cy="216535"/>
            </a:xfrm>
            <a:custGeom>
              <a:avLst/>
              <a:gdLst/>
              <a:ahLst/>
              <a:cxnLst/>
              <a:rect l="l" t="t" r="r" b="b"/>
              <a:pathLst>
                <a:path w="936625" h="216535">
                  <a:moveTo>
                    <a:pt x="0" y="216026"/>
                  </a:moveTo>
                  <a:lnTo>
                    <a:pt x="936104" y="216026"/>
                  </a:lnTo>
                  <a:lnTo>
                    <a:pt x="936104" y="0"/>
                  </a:lnTo>
                  <a:lnTo>
                    <a:pt x="0" y="0"/>
                  </a:lnTo>
                  <a:lnTo>
                    <a:pt x="0" y="216026"/>
                  </a:lnTo>
                  <a:close/>
                </a:path>
              </a:pathLst>
            </a:custGeom>
            <a:ln w="25400">
              <a:solidFill>
                <a:srgbClr val="FFFFFF"/>
              </a:solidFill>
            </a:ln>
          </p:spPr>
          <p:txBody>
            <a:bodyPr wrap="square" lIns="0" tIns="0" rIns="0" bIns="0" rtlCol="0"/>
            <a:lstStyle/>
            <a:p>
              <a:endParaRPr/>
            </a:p>
          </p:txBody>
        </p:sp>
        <p:sp>
          <p:nvSpPr>
            <p:cNvPr id="6" name="object 6"/>
            <p:cNvSpPr/>
            <p:nvPr/>
          </p:nvSpPr>
          <p:spPr>
            <a:xfrm>
              <a:off x="1979676" y="2348877"/>
              <a:ext cx="6553200" cy="2592705"/>
            </a:xfrm>
            <a:custGeom>
              <a:avLst/>
              <a:gdLst/>
              <a:ahLst/>
              <a:cxnLst/>
              <a:rect l="l" t="t" r="r" b="b"/>
              <a:pathLst>
                <a:path w="6553200" h="2592704">
                  <a:moveTo>
                    <a:pt x="4968621" y="576059"/>
                  </a:moveTo>
                  <a:lnTo>
                    <a:pt x="6552819" y="576059"/>
                  </a:lnTo>
                  <a:lnTo>
                    <a:pt x="6552819" y="0"/>
                  </a:lnTo>
                  <a:lnTo>
                    <a:pt x="4968621" y="0"/>
                  </a:lnTo>
                  <a:lnTo>
                    <a:pt x="4968621" y="576059"/>
                  </a:lnTo>
                  <a:close/>
                </a:path>
                <a:path w="6553200" h="2592704">
                  <a:moveTo>
                    <a:pt x="0" y="2592311"/>
                  </a:moveTo>
                  <a:lnTo>
                    <a:pt x="1584198" y="2592311"/>
                  </a:lnTo>
                  <a:lnTo>
                    <a:pt x="1584198" y="2088260"/>
                  </a:lnTo>
                  <a:lnTo>
                    <a:pt x="0" y="2088260"/>
                  </a:lnTo>
                  <a:lnTo>
                    <a:pt x="0" y="2592311"/>
                  </a:lnTo>
                  <a:close/>
                </a:path>
              </a:pathLst>
            </a:custGeom>
            <a:ln w="25400">
              <a:solidFill>
                <a:srgbClr val="88A3A7"/>
              </a:solidFill>
            </a:ln>
          </p:spPr>
          <p:txBody>
            <a:bodyPr wrap="square" lIns="0" tIns="0" rIns="0" bIns="0" rtlCol="0"/>
            <a:lstStyle/>
            <a:p>
              <a:endParaRPr/>
            </a:p>
          </p:txBody>
        </p:sp>
      </p:gr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85725" y="9524"/>
            <a:ext cx="9058275" cy="6705600"/>
            <a:chOff x="85725" y="9524"/>
            <a:chExt cx="9058275" cy="6705600"/>
          </a:xfrm>
        </p:grpSpPr>
        <p:pic>
          <p:nvPicPr>
            <p:cNvPr id="3" name="object 3"/>
            <p:cNvPicPr/>
            <p:nvPr/>
          </p:nvPicPr>
          <p:blipFill>
            <a:blip r:embed="rId2" cstate="print"/>
            <a:stretch>
              <a:fillRect/>
            </a:stretch>
          </p:blipFill>
          <p:spPr>
            <a:xfrm>
              <a:off x="85725" y="9524"/>
              <a:ext cx="9058275" cy="6705597"/>
            </a:xfrm>
            <a:prstGeom prst="rect">
              <a:avLst/>
            </a:prstGeom>
          </p:spPr>
        </p:pic>
        <p:sp>
          <p:nvSpPr>
            <p:cNvPr id="4" name="object 4"/>
            <p:cNvSpPr/>
            <p:nvPr/>
          </p:nvSpPr>
          <p:spPr>
            <a:xfrm>
              <a:off x="1115618" y="1844801"/>
              <a:ext cx="5688965" cy="288290"/>
            </a:xfrm>
            <a:custGeom>
              <a:avLst/>
              <a:gdLst/>
              <a:ahLst/>
              <a:cxnLst/>
              <a:rect l="l" t="t" r="r" b="b"/>
              <a:pathLst>
                <a:path w="5688965" h="288289">
                  <a:moveTo>
                    <a:pt x="4320489" y="0"/>
                  </a:moveTo>
                  <a:lnTo>
                    <a:pt x="5688660" y="0"/>
                  </a:lnTo>
                </a:path>
                <a:path w="5688965" h="288289">
                  <a:moveTo>
                    <a:pt x="0" y="288036"/>
                  </a:moveTo>
                  <a:lnTo>
                    <a:pt x="2232228" y="288036"/>
                  </a:lnTo>
                </a:path>
              </a:pathLst>
            </a:custGeom>
            <a:ln w="9525">
              <a:solidFill>
                <a:srgbClr val="FF0000"/>
              </a:solidFill>
            </a:ln>
          </p:spPr>
          <p:txBody>
            <a:bodyPr wrap="square" lIns="0" tIns="0" rIns="0" bIns="0" rtlCol="0"/>
            <a:lstStyle/>
            <a:p>
              <a:endParaRPr/>
            </a:p>
          </p:txBody>
        </p:sp>
      </p:gr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45767" y="500329"/>
            <a:ext cx="6198235" cy="391795"/>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00000"/>
                </a:solidFill>
                <a:latin typeface="Times New Roman"/>
                <a:cs typeface="Times New Roman"/>
              </a:rPr>
              <a:t>RISOLUZIONE</a:t>
            </a:r>
            <a:r>
              <a:rPr sz="2400" b="1" spc="-30" dirty="0">
                <a:solidFill>
                  <a:srgbClr val="000000"/>
                </a:solidFill>
                <a:latin typeface="Times New Roman"/>
                <a:cs typeface="Times New Roman"/>
              </a:rPr>
              <a:t> </a:t>
            </a:r>
            <a:r>
              <a:rPr sz="2400" b="1" dirty="0">
                <a:solidFill>
                  <a:srgbClr val="000000"/>
                </a:solidFill>
                <a:latin typeface="Times New Roman"/>
                <a:cs typeface="Times New Roman"/>
              </a:rPr>
              <a:t>DEGLI ESPERIMENTI</a:t>
            </a:r>
            <a:r>
              <a:rPr sz="2400" b="1" spc="-135" dirty="0">
                <a:solidFill>
                  <a:srgbClr val="000000"/>
                </a:solidFill>
                <a:latin typeface="Times New Roman"/>
                <a:cs typeface="Times New Roman"/>
              </a:rPr>
              <a:t> </a:t>
            </a:r>
            <a:r>
              <a:rPr sz="2400" b="1" spc="-25" dirty="0">
                <a:solidFill>
                  <a:srgbClr val="000000"/>
                </a:solidFill>
                <a:latin typeface="Times New Roman"/>
                <a:cs typeface="Times New Roman"/>
              </a:rPr>
              <a:t>AFM</a:t>
            </a:r>
            <a:endParaRPr sz="2400">
              <a:latin typeface="Times New Roman"/>
              <a:cs typeface="Times New Roman"/>
            </a:endParaRPr>
          </a:p>
        </p:txBody>
      </p:sp>
      <p:sp>
        <p:nvSpPr>
          <p:cNvPr id="3" name="object 3"/>
          <p:cNvSpPr txBox="1">
            <a:spLocks noGrp="1"/>
          </p:cNvSpPr>
          <p:nvPr>
            <p:ph type="body" idx="1"/>
          </p:nvPr>
        </p:nvSpPr>
        <p:spPr>
          <a:prstGeom prst="rect">
            <a:avLst/>
          </a:prstGeom>
        </p:spPr>
        <p:txBody>
          <a:bodyPr vert="horz" wrap="square" lIns="0" tIns="12065" rIns="0" bIns="0" rtlCol="0">
            <a:spAutoFit/>
          </a:bodyPr>
          <a:lstStyle/>
          <a:p>
            <a:pPr marL="12700" marR="5080">
              <a:lnSpc>
                <a:spcPct val="100000"/>
              </a:lnSpc>
              <a:spcBef>
                <a:spcPts val="95"/>
              </a:spcBef>
              <a:tabLst>
                <a:tab pos="502920" algn="l"/>
                <a:tab pos="1283335" algn="l"/>
                <a:tab pos="1795780" algn="l"/>
                <a:tab pos="1853564" algn="l"/>
                <a:tab pos="2460625" algn="l"/>
                <a:tab pos="2826385" algn="l"/>
                <a:tab pos="3161665" algn="l"/>
                <a:tab pos="3396615" algn="l"/>
                <a:tab pos="3765550" algn="l"/>
                <a:tab pos="4750435" algn="l"/>
                <a:tab pos="5469890" algn="l"/>
                <a:tab pos="5747385" algn="l"/>
                <a:tab pos="5881370" algn="l"/>
                <a:tab pos="7070725" algn="l"/>
                <a:tab pos="7155815" algn="l"/>
              </a:tabLst>
            </a:pPr>
            <a:r>
              <a:rPr spc="-25" dirty="0"/>
              <a:t>La</a:t>
            </a:r>
            <a:r>
              <a:rPr dirty="0"/>
              <a:t>	</a:t>
            </a:r>
            <a:r>
              <a:rPr spc="-10" dirty="0"/>
              <a:t>risoluzione</a:t>
            </a:r>
            <a:r>
              <a:rPr dirty="0"/>
              <a:t>		</a:t>
            </a:r>
            <a:r>
              <a:rPr spc="-10" dirty="0"/>
              <a:t>laterale</a:t>
            </a:r>
            <a:r>
              <a:rPr dirty="0"/>
              <a:t>	</a:t>
            </a:r>
            <a:r>
              <a:rPr spc="-50" dirty="0"/>
              <a:t>è</a:t>
            </a:r>
            <a:r>
              <a:rPr dirty="0"/>
              <a:t>	</a:t>
            </a:r>
            <a:r>
              <a:rPr spc="-10" dirty="0"/>
              <a:t>generalmente</a:t>
            </a:r>
            <a:r>
              <a:rPr dirty="0"/>
              <a:t>	</a:t>
            </a:r>
            <a:r>
              <a:rPr spc="-10" dirty="0"/>
              <a:t>definita</a:t>
            </a:r>
            <a:r>
              <a:rPr dirty="0"/>
              <a:t>	</a:t>
            </a:r>
            <a:r>
              <a:rPr spc="-10" dirty="0"/>
              <a:t>dall’abilità</a:t>
            </a:r>
            <a:r>
              <a:rPr dirty="0"/>
              <a:t>	</a:t>
            </a:r>
            <a:r>
              <a:rPr spc="-25" dirty="0"/>
              <a:t>di </a:t>
            </a:r>
            <a:r>
              <a:rPr spc="-10" dirty="0"/>
              <a:t>distinguere</a:t>
            </a:r>
            <a:r>
              <a:rPr dirty="0"/>
              <a:t>	</a:t>
            </a:r>
            <a:r>
              <a:rPr spc="-25" dirty="0"/>
              <a:t>due</a:t>
            </a:r>
            <a:r>
              <a:rPr dirty="0"/>
              <a:t>	</a:t>
            </a:r>
            <a:r>
              <a:rPr spc="-20" dirty="0"/>
              <a:t>punti</a:t>
            </a:r>
            <a:r>
              <a:rPr dirty="0"/>
              <a:t>	</a:t>
            </a:r>
            <a:r>
              <a:rPr spc="-10" dirty="0"/>
              <a:t>separati</a:t>
            </a:r>
            <a:r>
              <a:rPr dirty="0"/>
              <a:t>	</a:t>
            </a:r>
            <a:r>
              <a:rPr spc="-25" dirty="0"/>
              <a:t>su</a:t>
            </a:r>
            <a:r>
              <a:rPr dirty="0"/>
              <a:t>	</a:t>
            </a:r>
            <a:r>
              <a:rPr spc="-10" dirty="0"/>
              <a:t>un’immagine.</a:t>
            </a:r>
            <a:r>
              <a:rPr dirty="0"/>
              <a:t>	</a:t>
            </a:r>
            <a:r>
              <a:rPr spc="-25" dirty="0"/>
              <a:t>La</a:t>
            </a:r>
            <a:r>
              <a:rPr dirty="0"/>
              <a:t>		</a:t>
            </a:r>
            <a:r>
              <a:rPr spc="-10" dirty="0"/>
              <a:t>risoluzione</a:t>
            </a:r>
            <a:r>
              <a:rPr dirty="0"/>
              <a:t>		</a:t>
            </a:r>
            <a:r>
              <a:rPr spc="-50" dirty="0"/>
              <a:t>è </a:t>
            </a:r>
            <a:r>
              <a:rPr dirty="0"/>
              <a:t>determinata</a:t>
            </a:r>
            <a:r>
              <a:rPr spc="220" dirty="0"/>
              <a:t> </a:t>
            </a:r>
            <a:r>
              <a:rPr dirty="0"/>
              <a:t>dalla</a:t>
            </a:r>
            <a:r>
              <a:rPr spc="210" dirty="0"/>
              <a:t> </a:t>
            </a:r>
            <a:r>
              <a:rPr dirty="0"/>
              <a:t>g</a:t>
            </a:r>
            <a:r>
              <a:rPr u="sng" dirty="0">
                <a:uFill>
                  <a:solidFill>
                    <a:srgbClr val="FF0000"/>
                  </a:solidFill>
                </a:uFill>
              </a:rPr>
              <a:t>eometria</a:t>
            </a:r>
            <a:r>
              <a:rPr u="sng" spc="215" dirty="0">
                <a:uFill>
                  <a:solidFill>
                    <a:srgbClr val="FF0000"/>
                  </a:solidFill>
                </a:uFill>
              </a:rPr>
              <a:t> </a:t>
            </a:r>
            <a:r>
              <a:rPr u="sng" dirty="0">
                <a:uFill>
                  <a:solidFill>
                    <a:srgbClr val="FF0000"/>
                  </a:solidFill>
                </a:uFill>
              </a:rPr>
              <a:t>apicale</a:t>
            </a:r>
            <a:r>
              <a:rPr u="sng" spc="215" dirty="0">
                <a:uFill>
                  <a:solidFill>
                    <a:srgbClr val="FF0000"/>
                  </a:solidFill>
                </a:uFill>
              </a:rPr>
              <a:t> </a:t>
            </a:r>
            <a:r>
              <a:rPr u="sng" dirty="0">
                <a:uFill>
                  <a:solidFill>
                    <a:srgbClr val="FF0000"/>
                  </a:solidFill>
                </a:uFill>
              </a:rPr>
              <a:t>della</a:t>
            </a:r>
            <a:r>
              <a:rPr u="sng" spc="210" dirty="0">
                <a:uFill>
                  <a:solidFill>
                    <a:srgbClr val="FF0000"/>
                  </a:solidFill>
                </a:uFill>
              </a:rPr>
              <a:t> </a:t>
            </a:r>
            <a:r>
              <a:rPr u="sng" dirty="0">
                <a:uFill>
                  <a:solidFill>
                    <a:srgbClr val="FF0000"/>
                  </a:solidFill>
                </a:uFill>
              </a:rPr>
              <a:t>punta</a:t>
            </a:r>
            <a:r>
              <a:rPr u="sng" spc="215" dirty="0">
                <a:uFill>
                  <a:solidFill>
                    <a:srgbClr val="FF0000"/>
                  </a:solidFill>
                </a:uFill>
              </a:rPr>
              <a:t> </a:t>
            </a:r>
            <a:r>
              <a:rPr u="sng" dirty="0">
                <a:uFill>
                  <a:solidFill>
                    <a:srgbClr val="FF0000"/>
                  </a:solidFill>
                </a:uFill>
              </a:rPr>
              <a:t>e</a:t>
            </a:r>
            <a:r>
              <a:rPr u="sng" spc="210" dirty="0">
                <a:uFill>
                  <a:solidFill>
                    <a:srgbClr val="FF0000"/>
                  </a:solidFill>
                </a:uFill>
              </a:rPr>
              <a:t> </a:t>
            </a:r>
            <a:r>
              <a:rPr u="sng" dirty="0">
                <a:uFill>
                  <a:solidFill>
                    <a:srgbClr val="FF0000"/>
                  </a:solidFill>
                </a:uFill>
              </a:rPr>
              <a:t>dalla</a:t>
            </a:r>
            <a:r>
              <a:rPr u="sng" spc="210" dirty="0">
                <a:uFill>
                  <a:solidFill>
                    <a:srgbClr val="FF0000"/>
                  </a:solidFill>
                </a:uFill>
              </a:rPr>
              <a:t> </a:t>
            </a:r>
            <a:r>
              <a:rPr u="sng" dirty="0">
                <a:uFill>
                  <a:solidFill>
                    <a:srgbClr val="FF0000"/>
                  </a:solidFill>
                </a:uFill>
              </a:rPr>
              <a:t>geometria</a:t>
            </a:r>
            <a:r>
              <a:rPr u="sng" spc="215" dirty="0">
                <a:uFill>
                  <a:solidFill>
                    <a:srgbClr val="FF0000"/>
                  </a:solidFill>
                </a:uFill>
              </a:rPr>
              <a:t> </a:t>
            </a:r>
            <a:r>
              <a:rPr u="sng" dirty="0">
                <a:uFill>
                  <a:solidFill>
                    <a:srgbClr val="FF0000"/>
                  </a:solidFill>
                </a:uFill>
              </a:rPr>
              <a:t>del</a:t>
            </a:r>
            <a:r>
              <a:rPr u="sng" spc="160" dirty="0">
                <a:uFill>
                  <a:solidFill>
                    <a:srgbClr val="FF0000"/>
                  </a:solidFill>
                </a:uFill>
              </a:rPr>
              <a:t> </a:t>
            </a:r>
            <a:r>
              <a:rPr spc="160" dirty="0"/>
              <a:t> </a:t>
            </a:r>
            <a:r>
              <a:rPr u="sng" spc="-10" dirty="0">
                <a:uFill>
                  <a:solidFill>
                    <a:srgbClr val="FF0000"/>
                  </a:solidFill>
                </a:uFill>
              </a:rPr>
              <a:t>campione.</a:t>
            </a:r>
          </a:p>
          <a:p>
            <a:pPr>
              <a:lnSpc>
                <a:spcPct val="100000"/>
              </a:lnSpc>
              <a:spcBef>
                <a:spcPts val="45"/>
              </a:spcBef>
            </a:pPr>
            <a:endParaRPr sz="2050"/>
          </a:p>
          <a:p>
            <a:pPr marL="12700" marR="92710" algn="just">
              <a:lnSpc>
                <a:spcPct val="100000"/>
              </a:lnSpc>
            </a:pPr>
            <a:r>
              <a:rPr dirty="0"/>
              <a:t>Generalmente</a:t>
            </a:r>
            <a:r>
              <a:rPr spc="40" dirty="0"/>
              <a:t> </a:t>
            </a:r>
            <a:r>
              <a:rPr dirty="0"/>
              <a:t>la</a:t>
            </a:r>
            <a:r>
              <a:rPr spc="35" dirty="0"/>
              <a:t> </a:t>
            </a:r>
            <a:r>
              <a:rPr dirty="0"/>
              <a:t>larghezza</a:t>
            </a:r>
            <a:r>
              <a:rPr spc="40" dirty="0"/>
              <a:t> </a:t>
            </a:r>
            <a:r>
              <a:rPr dirty="0"/>
              <a:t>di</a:t>
            </a:r>
            <a:r>
              <a:rPr spc="55" dirty="0"/>
              <a:t> </a:t>
            </a:r>
            <a:r>
              <a:rPr dirty="0"/>
              <a:t>una</a:t>
            </a:r>
            <a:r>
              <a:rPr spc="35" dirty="0"/>
              <a:t> </a:t>
            </a:r>
            <a:r>
              <a:rPr dirty="0"/>
              <a:t>doppia</a:t>
            </a:r>
            <a:r>
              <a:rPr spc="40" dirty="0"/>
              <a:t> </a:t>
            </a:r>
            <a:r>
              <a:rPr dirty="0"/>
              <a:t>elica</a:t>
            </a:r>
            <a:r>
              <a:rPr spc="40" dirty="0"/>
              <a:t> </a:t>
            </a:r>
            <a:r>
              <a:rPr dirty="0"/>
              <a:t>di</a:t>
            </a:r>
            <a:r>
              <a:rPr spc="30" dirty="0"/>
              <a:t> </a:t>
            </a:r>
            <a:r>
              <a:rPr dirty="0"/>
              <a:t>DNA</a:t>
            </a:r>
            <a:r>
              <a:rPr spc="-75" dirty="0"/>
              <a:t> </a:t>
            </a:r>
            <a:r>
              <a:rPr dirty="0"/>
              <a:t>viene</a:t>
            </a:r>
            <a:r>
              <a:rPr spc="35" dirty="0"/>
              <a:t> </a:t>
            </a:r>
            <a:r>
              <a:rPr spc="-10" dirty="0"/>
              <a:t>utilizzata </a:t>
            </a:r>
            <a:r>
              <a:rPr dirty="0"/>
              <a:t>per</a:t>
            </a:r>
            <a:r>
              <a:rPr spc="145" dirty="0"/>
              <a:t> </a:t>
            </a:r>
            <a:r>
              <a:rPr dirty="0"/>
              <a:t>valutare</a:t>
            </a:r>
            <a:r>
              <a:rPr spc="150" dirty="0"/>
              <a:t> </a:t>
            </a:r>
            <a:r>
              <a:rPr dirty="0"/>
              <a:t>la</a:t>
            </a:r>
            <a:r>
              <a:rPr spc="120" dirty="0"/>
              <a:t> </a:t>
            </a:r>
            <a:r>
              <a:rPr dirty="0"/>
              <a:t>risoluzione</a:t>
            </a:r>
            <a:r>
              <a:rPr spc="155" dirty="0"/>
              <a:t> </a:t>
            </a:r>
            <a:r>
              <a:rPr dirty="0"/>
              <a:t>poiché</a:t>
            </a:r>
            <a:r>
              <a:rPr spc="150" dirty="0"/>
              <a:t> </a:t>
            </a:r>
            <a:r>
              <a:rPr dirty="0"/>
              <a:t>il</a:t>
            </a:r>
            <a:r>
              <a:rPr spc="135" dirty="0"/>
              <a:t> </a:t>
            </a:r>
            <a:r>
              <a:rPr dirty="0"/>
              <a:t>suo</a:t>
            </a:r>
            <a:r>
              <a:rPr spc="155" dirty="0"/>
              <a:t> </a:t>
            </a:r>
            <a:r>
              <a:rPr dirty="0"/>
              <a:t>diametro</a:t>
            </a:r>
            <a:r>
              <a:rPr spc="155" dirty="0"/>
              <a:t> </a:t>
            </a:r>
            <a:r>
              <a:rPr dirty="0"/>
              <a:t>è</a:t>
            </a:r>
            <a:r>
              <a:rPr spc="140" dirty="0"/>
              <a:t> </a:t>
            </a:r>
            <a:r>
              <a:rPr dirty="0"/>
              <a:t>noto</a:t>
            </a:r>
            <a:r>
              <a:rPr spc="155" dirty="0"/>
              <a:t> </a:t>
            </a:r>
            <a:r>
              <a:rPr dirty="0"/>
              <a:t>essere</a:t>
            </a:r>
            <a:r>
              <a:rPr spc="145" dirty="0"/>
              <a:t> </a:t>
            </a:r>
            <a:r>
              <a:rPr dirty="0"/>
              <a:t>pari</a:t>
            </a:r>
            <a:r>
              <a:rPr spc="120" dirty="0"/>
              <a:t> </a:t>
            </a:r>
            <a:r>
              <a:rPr spc="-50" dirty="0"/>
              <a:t>a </a:t>
            </a:r>
            <a:r>
              <a:rPr b="1" dirty="0">
                <a:latin typeface="Times New Roman"/>
                <a:cs typeface="Times New Roman"/>
              </a:rPr>
              <a:t>2,0</a:t>
            </a:r>
            <a:r>
              <a:rPr b="1" spc="-55" dirty="0">
                <a:latin typeface="Times New Roman"/>
                <a:cs typeface="Times New Roman"/>
              </a:rPr>
              <a:t> </a:t>
            </a:r>
            <a:r>
              <a:rPr b="1" dirty="0">
                <a:latin typeface="Times New Roman"/>
                <a:cs typeface="Times New Roman"/>
              </a:rPr>
              <a:t>nm</a:t>
            </a:r>
            <a:r>
              <a:rPr b="1" spc="-40" dirty="0">
                <a:latin typeface="Times New Roman"/>
                <a:cs typeface="Times New Roman"/>
              </a:rPr>
              <a:t> </a:t>
            </a:r>
            <a:r>
              <a:rPr b="1" dirty="0">
                <a:latin typeface="Times New Roman"/>
                <a:cs typeface="Times New Roman"/>
              </a:rPr>
              <a:t>nella</a:t>
            </a:r>
            <a:r>
              <a:rPr b="1" spc="-30" dirty="0">
                <a:latin typeface="Times New Roman"/>
                <a:cs typeface="Times New Roman"/>
              </a:rPr>
              <a:t> </a:t>
            </a:r>
            <a:r>
              <a:rPr b="1" dirty="0">
                <a:latin typeface="Times New Roman"/>
                <a:cs typeface="Times New Roman"/>
              </a:rPr>
              <a:t>forma </a:t>
            </a:r>
            <a:r>
              <a:rPr b="1" spc="-25" dirty="0">
                <a:latin typeface="Times New Roman"/>
                <a:cs typeface="Times New Roman"/>
              </a:rPr>
              <a:t>B</a:t>
            </a:r>
            <a:r>
              <a:rPr spc="-25" dirty="0"/>
              <a:t>.</a:t>
            </a:r>
          </a:p>
        </p:txBody>
      </p:sp>
      <p:pic>
        <p:nvPicPr>
          <p:cNvPr id="4" name="object 4"/>
          <p:cNvPicPr/>
          <p:nvPr/>
        </p:nvPicPr>
        <p:blipFill>
          <a:blip r:embed="rId2" cstate="print"/>
          <a:stretch>
            <a:fillRect/>
          </a:stretch>
        </p:blipFill>
        <p:spPr>
          <a:xfrm>
            <a:off x="2843276" y="3819588"/>
            <a:ext cx="3455924" cy="2849499"/>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143760" y="437133"/>
            <a:ext cx="4780280" cy="329565"/>
          </a:xfrm>
          <a:prstGeom prst="rect">
            <a:avLst/>
          </a:prstGeom>
        </p:spPr>
        <p:txBody>
          <a:bodyPr vert="horz" wrap="square" lIns="0" tIns="11430" rIns="0" bIns="0" rtlCol="0">
            <a:spAutoFit/>
          </a:bodyPr>
          <a:lstStyle/>
          <a:p>
            <a:pPr marL="12700">
              <a:lnSpc>
                <a:spcPct val="100000"/>
              </a:lnSpc>
              <a:spcBef>
                <a:spcPts val="90"/>
              </a:spcBef>
            </a:pPr>
            <a:r>
              <a:rPr b="1" dirty="0">
                <a:solidFill>
                  <a:srgbClr val="000000"/>
                </a:solidFill>
                <a:latin typeface="Times New Roman"/>
                <a:cs typeface="Times New Roman"/>
              </a:rPr>
              <a:t>Paragone</a:t>
            </a:r>
            <a:r>
              <a:rPr b="1" spc="-65" dirty="0">
                <a:solidFill>
                  <a:srgbClr val="000000"/>
                </a:solidFill>
                <a:latin typeface="Times New Roman"/>
                <a:cs typeface="Times New Roman"/>
              </a:rPr>
              <a:t> </a:t>
            </a:r>
            <a:r>
              <a:rPr b="1" dirty="0">
                <a:solidFill>
                  <a:srgbClr val="000000"/>
                </a:solidFill>
                <a:latin typeface="Times New Roman"/>
                <a:cs typeface="Times New Roman"/>
              </a:rPr>
              <a:t>di</a:t>
            </a:r>
            <a:r>
              <a:rPr b="1" spc="-50" dirty="0">
                <a:solidFill>
                  <a:srgbClr val="000000"/>
                </a:solidFill>
                <a:latin typeface="Times New Roman"/>
                <a:cs typeface="Times New Roman"/>
              </a:rPr>
              <a:t> </a:t>
            </a:r>
            <a:r>
              <a:rPr b="1" dirty="0">
                <a:solidFill>
                  <a:srgbClr val="000000"/>
                </a:solidFill>
                <a:latin typeface="Times New Roman"/>
                <a:cs typeface="Times New Roman"/>
              </a:rPr>
              <a:t>diverse</a:t>
            </a:r>
            <a:r>
              <a:rPr b="1" spc="-40" dirty="0">
                <a:solidFill>
                  <a:srgbClr val="000000"/>
                </a:solidFill>
                <a:latin typeface="Times New Roman"/>
                <a:cs typeface="Times New Roman"/>
              </a:rPr>
              <a:t> </a:t>
            </a:r>
            <a:r>
              <a:rPr b="1" dirty="0">
                <a:solidFill>
                  <a:srgbClr val="000000"/>
                </a:solidFill>
                <a:latin typeface="Times New Roman"/>
                <a:cs typeface="Times New Roman"/>
              </a:rPr>
              <a:t>tecniche</a:t>
            </a:r>
            <a:r>
              <a:rPr b="1" spc="-50" dirty="0">
                <a:solidFill>
                  <a:srgbClr val="000000"/>
                </a:solidFill>
                <a:latin typeface="Times New Roman"/>
                <a:cs typeface="Times New Roman"/>
              </a:rPr>
              <a:t> </a:t>
            </a:r>
            <a:r>
              <a:rPr b="1" spc="-10" dirty="0">
                <a:solidFill>
                  <a:srgbClr val="000000"/>
                </a:solidFill>
                <a:latin typeface="Times New Roman"/>
                <a:cs typeface="Times New Roman"/>
              </a:rPr>
              <a:t>microscopiche.</a:t>
            </a:r>
          </a:p>
        </p:txBody>
      </p:sp>
      <p:graphicFrame>
        <p:nvGraphicFramePr>
          <p:cNvPr id="3" name="object 3"/>
          <p:cNvGraphicFramePr>
            <a:graphicFrameLocks noGrp="1"/>
          </p:cNvGraphicFramePr>
          <p:nvPr/>
        </p:nvGraphicFramePr>
        <p:xfrm>
          <a:off x="1190625" y="974725"/>
          <a:ext cx="6687820" cy="5278120"/>
        </p:xfrm>
        <a:graphic>
          <a:graphicData uri="http://schemas.openxmlformats.org/drawingml/2006/table">
            <a:tbl>
              <a:tblPr firstRow="1" bandRow="1">
                <a:tableStyleId>{2D5ABB26-0587-4C30-8999-92F81FD0307C}</a:tableStyleId>
              </a:tblPr>
              <a:tblGrid>
                <a:gridCol w="1297305">
                  <a:extLst>
                    <a:ext uri="{9D8B030D-6E8A-4147-A177-3AD203B41FA5}">
                      <a16:colId xmlns:a16="http://schemas.microsoft.com/office/drawing/2014/main" val="20000"/>
                    </a:ext>
                  </a:extLst>
                </a:gridCol>
                <a:gridCol w="1546225">
                  <a:extLst>
                    <a:ext uri="{9D8B030D-6E8A-4147-A177-3AD203B41FA5}">
                      <a16:colId xmlns:a16="http://schemas.microsoft.com/office/drawing/2014/main" val="20001"/>
                    </a:ext>
                  </a:extLst>
                </a:gridCol>
                <a:gridCol w="1826895">
                  <a:extLst>
                    <a:ext uri="{9D8B030D-6E8A-4147-A177-3AD203B41FA5}">
                      <a16:colId xmlns:a16="http://schemas.microsoft.com/office/drawing/2014/main" val="20002"/>
                    </a:ext>
                  </a:extLst>
                </a:gridCol>
                <a:gridCol w="2017395">
                  <a:extLst>
                    <a:ext uri="{9D8B030D-6E8A-4147-A177-3AD203B41FA5}">
                      <a16:colId xmlns:a16="http://schemas.microsoft.com/office/drawing/2014/main" val="20003"/>
                    </a:ext>
                  </a:extLst>
                </a:gridCol>
              </a:tblGrid>
              <a:tr h="775970">
                <a:tc>
                  <a:txBody>
                    <a:bodyPr/>
                    <a:lstStyle/>
                    <a:p>
                      <a:pPr>
                        <a:lnSpc>
                          <a:spcPct val="100000"/>
                        </a:lnSpc>
                      </a:pPr>
                      <a:endParaRPr sz="1400">
                        <a:latin typeface="Times New Roman"/>
                        <a:cs typeface="Times New Roman"/>
                      </a:endParaRPr>
                    </a:p>
                  </a:txBody>
                  <a:tcPr marL="0" marR="0" marT="0"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tc>
                  <a:txBody>
                    <a:bodyPr/>
                    <a:lstStyle/>
                    <a:p>
                      <a:pPr marL="296545" marR="289560" algn="ctr">
                        <a:lnSpc>
                          <a:spcPct val="100000"/>
                        </a:lnSpc>
                        <a:spcBef>
                          <a:spcPts val="305"/>
                        </a:spcBef>
                      </a:pPr>
                      <a:r>
                        <a:rPr sz="1400" b="1" spc="-20" dirty="0">
                          <a:latin typeface="Times New Roman"/>
                          <a:cs typeface="Times New Roman"/>
                        </a:rPr>
                        <a:t>conventional </a:t>
                      </a:r>
                      <a:r>
                        <a:rPr sz="1400" b="1" spc="-10" dirty="0">
                          <a:latin typeface="Times New Roman"/>
                          <a:cs typeface="Times New Roman"/>
                        </a:rPr>
                        <a:t>optical microscopy</a:t>
                      </a:r>
                      <a:endParaRPr sz="1400">
                        <a:latin typeface="Times New Roman"/>
                        <a:cs typeface="Times New Roman"/>
                      </a:endParaRPr>
                    </a:p>
                  </a:txBody>
                  <a:tcPr marL="0" marR="0" marT="38735"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tc>
                  <a:txBody>
                    <a:bodyPr/>
                    <a:lstStyle/>
                    <a:p>
                      <a:pPr marL="254635" marR="244475" algn="ctr">
                        <a:lnSpc>
                          <a:spcPct val="100000"/>
                        </a:lnSpc>
                        <a:spcBef>
                          <a:spcPts val="305"/>
                        </a:spcBef>
                      </a:pPr>
                      <a:r>
                        <a:rPr sz="1400" b="1" dirty="0">
                          <a:latin typeface="Times New Roman"/>
                          <a:cs typeface="Times New Roman"/>
                        </a:rPr>
                        <a:t>scanning</a:t>
                      </a:r>
                      <a:r>
                        <a:rPr sz="1400" b="1" spc="-55" dirty="0">
                          <a:latin typeface="Times New Roman"/>
                          <a:cs typeface="Times New Roman"/>
                        </a:rPr>
                        <a:t> </a:t>
                      </a:r>
                      <a:r>
                        <a:rPr sz="1400" b="1" spc="-10" dirty="0">
                          <a:latin typeface="Times New Roman"/>
                          <a:cs typeface="Times New Roman"/>
                        </a:rPr>
                        <a:t>electron microscopy (SEM)</a:t>
                      </a:r>
                      <a:endParaRPr sz="1400">
                        <a:latin typeface="Times New Roman"/>
                        <a:cs typeface="Times New Roman"/>
                      </a:endParaRPr>
                    </a:p>
                  </a:txBody>
                  <a:tcPr marL="0" marR="0" marT="38735"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tc>
                  <a:txBody>
                    <a:bodyPr/>
                    <a:lstStyle/>
                    <a:p>
                      <a:pPr marL="541655" marR="529590" algn="ctr">
                        <a:lnSpc>
                          <a:spcPct val="100000"/>
                        </a:lnSpc>
                        <a:spcBef>
                          <a:spcPts val="305"/>
                        </a:spcBef>
                      </a:pPr>
                      <a:r>
                        <a:rPr sz="1400" b="1" dirty="0">
                          <a:latin typeface="Times New Roman"/>
                          <a:cs typeface="Times New Roman"/>
                        </a:rPr>
                        <a:t>atomic</a:t>
                      </a:r>
                      <a:r>
                        <a:rPr sz="1400" b="1" spc="-35" dirty="0">
                          <a:latin typeface="Times New Roman"/>
                          <a:cs typeface="Times New Roman"/>
                        </a:rPr>
                        <a:t> </a:t>
                      </a:r>
                      <a:r>
                        <a:rPr sz="1400" b="1" spc="-10" dirty="0">
                          <a:latin typeface="Times New Roman"/>
                          <a:cs typeface="Times New Roman"/>
                        </a:rPr>
                        <a:t>force microscopy (AFM)</a:t>
                      </a:r>
                      <a:endParaRPr sz="1400">
                        <a:latin typeface="Times New Roman"/>
                        <a:cs typeface="Times New Roman"/>
                      </a:endParaRPr>
                    </a:p>
                  </a:txBody>
                  <a:tcPr marL="0" marR="0" marT="38735"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extLst>
                  <a:ext uri="{0D108BD9-81ED-4DB2-BD59-A6C34878D82A}">
                    <a16:rowId xmlns:a16="http://schemas.microsoft.com/office/drawing/2014/main" val="10000"/>
                  </a:ext>
                </a:extLst>
              </a:tr>
              <a:tr h="730885">
                <a:tc>
                  <a:txBody>
                    <a:bodyPr/>
                    <a:lstStyle/>
                    <a:p>
                      <a:pPr marL="205104" marR="200025" indent="15240">
                        <a:lnSpc>
                          <a:spcPct val="100000"/>
                        </a:lnSpc>
                        <a:spcBef>
                          <a:spcPts val="310"/>
                        </a:spcBef>
                      </a:pPr>
                      <a:r>
                        <a:rPr sz="1400" spc="-10" dirty="0">
                          <a:latin typeface="Times New Roman"/>
                          <a:cs typeface="Times New Roman"/>
                        </a:rPr>
                        <a:t>microscopic </a:t>
                      </a:r>
                      <a:r>
                        <a:rPr sz="1400" spc="-20" dirty="0">
                          <a:latin typeface="Times New Roman"/>
                          <a:cs typeface="Times New Roman"/>
                        </a:rPr>
                        <a:t>environment</a:t>
                      </a:r>
                      <a:endParaRPr sz="1400">
                        <a:latin typeface="Times New Roman"/>
                        <a:cs typeface="Times New Roman"/>
                      </a:endParaRPr>
                    </a:p>
                  </a:txBody>
                  <a:tcPr marL="0" marR="0" marT="39370"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tc>
                  <a:txBody>
                    <a:bodyPr/>
                    <a:lstStyle/>
                    <a:p>
                      <a:pPr marL="495300" marR="485140" indent="-635" algn="ctr">
                        <a:lnSpc>
                          <a:spcPct val="100000"/>
                        </a:lnSpc>
                        <a:spcBef>
                          <a:spcPts val="310"/>
                        </a:spcBef>
                      </a:pPr>
                      <a:r>
                        <a:rPr sz="1400" spc="-30" dirty="0">
                          <a:latin typeface="Times New Roman"/>
                          <a:cs typeface="Times New Roman"/>
                        </a:rPr>
                        <a:t>ambient </a:t>
                      </a:r>
                      <a:r>
                        <a:rPr sz="1400" spc="-10" dirty="0">
                          <a:latin typeface="Times New Roman"/>
                          <a:cs typeface="Times New Roman"/>
                        </a:rPr>
                        <a:t>liquid </a:t>
                      </a:r>
                      <a:r>
                        <a:rPr sz="1400" spc="-20" dirty="0">
                          <a:latin typeface="Times New Roman"/>
                          <a:cs typeface="Times New Roman"/>
                        </a:rPr>
                        <a:t>vacuum</a:t>
                      </a:r>
                      <a:endParaRPr sz="1400">
                        <a:latin typeface="Times New Roman"/>
                        <a:cs typeface="Times New Roman"/>
                      </a:endParaRPr>
                    </a:p>
                  </a:txBody>
                  <a:tcPr marL="0" marR="0" marT="39370"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tc>
                  <a:txBody>
                    <a:bodyPr/>
                    <a:lstStyle/>
                    <a:p>
                      <a:pPr marL="5080" algn="ctr">
                        <a:lnSpc>
                          <a:spcPct val="100000"/>
                        </a:lnSpc>
                        <a:spcBef>
                          <a:spcPts val="310"/>
                        </a:spcBef>
                      </a:pPr>
                      <a:r>
                        <a:rPr sz="1400" spc="-10" dirty="0">
                          <a:latin typeface="Times New Roman"/>
                          <a:cs typeface="Times New Roman"/>
                        </a:rPr>
                        <a:t>vacuum</a:t>
                      </a:r>
                      <a:endParaRPr sz="1400">
                        <a:latin typeface="Times New Roman"/>
                        <a:cs typeface="Times New Roman"/>
                      </a:endParaRPr>
                    </a:p>
                  </a:txBody>
                  <a:tcPr marL="0" marR="0" marT="39370"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tc>
                  <a:txBody>
                    <a:bodyPr/>
                    <a:lstStyle/>
                    <a:p>
                      <a:pPr marL="730885" marR="717550" indent="-3175" algn="ctr">
                        <a:lnSpc>
                          <a:spcPct val="100000"/>
                        </a:lnSpc>
                        <a:spcBef>
                          <a:spcPts val="310"/>
                        </a:spcBef>
                      </a:pPr>
                      <a:r>
                        <a:rPr sz="1400" spc="-15" dirty="0">
                          <a:latin typeface="Times New Roman"/>
                          <a:cs typeface="Times New Roman"/>
                        </a:rPr>
                        <a:t>ambient </a:t>
                      </a:r>
                      <a:r>
                        <a:rPr sz="1400" spc="-10" dirty="0">
                          <a:latin typeface="Times New Roman"/>
                          <a:cs typeface="Times New Roman"/>
                        </a:rPr>
                        <a:t>liquid vacuum</a:t>
                      </a:r>
                      <a:endParaRPr sz="1400">
                        <a:latin typeface="Times New Roman"/>
                        <a:cs typeface="Times New Roman"/>
                      </a:endParaRPr>
                    </a:p>
                  </a:txBody>
                  <a:tcPr marL="0" marR="0" marT="39370"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extLst>
                  <a:ext uri="{0D108BD9-81ED-4DB2-BD59-A6C34878D82A}">
                    <a16:rowId xmlns:a16="http://schemas.microsoft.com/office/drawing/2014/main" val="10001"/>
                  </a:ext>
                </a:extLst>
              </a:tr>
              <a:tr h="312420">
                <a:tc>
                  <a:txBody>
                    <a:bodyPr/>
                    <a:lstStyle/>
                    <a:p>
                      <a:pPr marL="2540" algn="ctr">
                        <a:lnSpc>
                          <a:spcPct val="100000"/>
                        </a:lnSpc>
                        <a:spcBef>
                          <a:spcPts val="315"/>
                        </a:spcBef>
                      </a:pPr>
                      <a:r>
                        <a:rPr sz="1400" dirty="0">
                          <a:latin typeface="Times New Roman"/>
                          <a:cs typeface="Times New Roman"/>
                        </a:rPr>
                        <a:t>field</a:t>
                      </a:r>
                      <a:r>
                        <a:rPr sz="1400" spc="-45" dirty="0">
                          <a:latin typeface="Times New Roman"/>
                          <a:cs typeface="Times New Roman"/>
                        </a:rPr>
                        <a:t> </a:t>
                      </a:r>
                      <a:r>
                        <a:rPr sz="1400" spc="-20" dirty="0">
                          <a:latin typeface="Times New Roman"/>
                          <a:cs typeface="Times New Roman"/>
                        </a:rPr>
                        <a:t>depth</a:t>
                      </a:r>
                      <a:endParaRPr sz="1400">
                        <a:latin typeface="Times New Roman"/>
                        <a:cs typeface="Times New Roman"/>
                      </a:endParaRPr>
                    </a:p>
                  </a:txBody>
                  <a:tcPr marL="0" marR="0" marT="40005"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tc>
                  <a:txBody>
                    <a:bodyPr/>
                    <a:lstStyle/>
                    <a:p>
                      <a:pPr marL="1905" algn="ctr">
                        <a:lnSpc>
                          <a:spcPct val="100000"/>
                        </a:lnSpc>
                        <a:spcBef>
                          <a:spcPts val="315"/>
                        </a:spcBef>
                      </a:pPr>
                      <a:r>
                        <a:rPr sz="1400" spc="-10" dirty="0">
                          <a:latin typeface="Times New Roman"/>
                          <a:cs typeface="Times New Roman"/>
                        </a:rPr>
                        <a:t>small</a:t>
                      </a:r>
                      <a:endParaRPr sz="1400">
                        <a:latin typeface="Times New Roman"/>
                        <a:cs typeface="Times New Roman"/>
                      </a:endParaRPr>
                    </a:p>
                  </a:txBody>
                  <a:tcPr marL="0" marR="0" marT="40005"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tc>
                  <a:txBody>
                    <a:bodyPr/>
                    <a:lstStyle/>
                    <a:p>
                      <a:pPr marL="5715" algn="ctr">
                        <a:lnSpc>
                          <a:spcPct val="100000"/>
                        </a:lnSpc>
                        <a:spcBef>
                          <a:spcPts val="315"/>
                        </a:spcBef>
                      </a:pPr>
                      <a:r>
                        <a:rPr sz="1400" spc="-20" dirty="0">
                          <a:latin typeface="Times New Roman"/>
                          <a:cs typeface="Times New Roman"/>
                        </a:rPr>
                        <a:t>high</a:t>
                      </a:r>
                      <a:endParaRPr sz="1400">
                        <a:latin typeface="Times New Roman"/>
                        <a:cs typeface="Times New Roman"/>
                      </a:endParaRPr>
                    </a:p>
                  </a:txBody>
                  <a:tcPr marL="0" marR="0" marT="40005"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tc>
                  <a:txBody>
                    <a:bodyPr/>
                    <a:lstStyle/>
                    <a:p>
                      <a:pPr marL="8255" algn="ctr">
                        <a:lnSpc>
                          <a:spcPct val="100000"/>
                        </a:lnSpc>
                        <a:spcBef>
                          <a:spcPts val="315"/>
                        </a:spcBef>
                      </a:pPr>
                      <a:r>
                        <a:rPr sz="1400" spc="-10" dirty="0">
                          <a:latin typeface="Times New Roman"/>
                          <a:cs typeface="Times New Roman"/>
                        </a:rPr>
                        <a:t>medium</a:t>
                      </a:r>
                      <a:endParaRPr sz="1400">
                        <a:latin typeface="Times New Roman"/>
                        <a:cs typeface="Times New Roman"/>
                      </a:endParaRPr>
                    </a:p>
                  </a:txBody>
                  <a:tcPr marL="0" marR="0" marT="40005"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extLst>
                  <a:ext uri="{0D108BD9-81ED-4DB2-BD59-A6C34878D82A}">
                    <a16:rowId xmlns:a16="http://schemas.microsoft.com/office/drawing/2014/main" val="10002"/>
                  </a:ext>
                </a:extLst>
              </a:tr>
              <a:tr h="312420">
                <a:tc>
                  <a:txBody>
                    <a:bodyPr/>
                    <a:lstStyle/>
                    <a:p>
                      <a:pPr marL="2540" algn="ctr">
                        <a:lnSpc>
                          <a:spcPct val="100000"/>
                        </a:lnSpc>
                        <a:spcBef>
                          <a:spcPts val="315"/>
                        </a:spcBef>
                      </a:pPr>
                      <a:r>
                        <a:rPr sz="1400" dirty="0">
                          <a:latin typeface="Times New Roman"/>
                          <a:cs typeface="Times New Roman"/>
                        </a:rPr>
                        <a:t>focus</a:t>
                      </a:r>
                      <a:r>
                        <a:rPr sz="1400" spc="-30" dirty="0">
                          <a:latin typeface="Times New Roman"/>
                          <a:cs typeface="Times New Roman"/>
                        </a:rPr>
                        <a:t> </a:t>
                      </a:r>
                      <a:r>
                        <a:rPr sz="1400" spc="-10" dirty="0">
                          <a:latin typeface="Times New Roman"/>
                          <a:cs typeface="Times New Roman"/>
                        </a:rPr>
                        <a:t>depth</a:t>
                      </a:r>
                      <a:endParaRPr sz="1400">
                        <a:latin typeface="Times New Roman"/>
                        <a:cs typeface="Times New Roman"/>
                      </a:endParaRPr>
                    </a:p>
                  </a:txBody>
                  <a:tcPr marL="0" marR="0" marT="40005"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tc>
                  <a:txBody>
                    <a:bodyPr/>
                    <a:lstStyle/>
                    <a:p>
                      <a:pPr marL="1905" algn="ctr">
                        <a:lnSpc>
                          <a:spcPct val="100000"/>
                        </a:lnSpc>
                        <a:spcBef>
                          <a:spcPts val="315"/>
                        </a:spcBef>
                      </a:pPr>
                      <a:r>
                        <a:rPr sz="1400" spc="-10" dirty="0">
                          <a:latin typeface="Times New Roman"/>
                          <a:cs typeface="Times New Roman"/>
                        </a:rPr>
                        <a:t>medium</a:t>
                      </a:r>
                      <a:endParaRPr sz="1400">
                        <a:latin typeface="Times New Roman"/>
                        <a:cs typeface="Times New Roman"/>
                      </a:endParaRPr>
                    </a:p>
                  </a:txBody>
                  <a:tcPr marL="0" marR="0" marT="40005"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tc>
                  <a:txBody>
                    <a:bodyPr/>
                    <a:lstStyle/>
                    <a:p>
                      <a:pPr marL="2540" algn="ctr">
                        <a:lnSpc>
                          <a:spcPct val="100000"/>
                        </a:lnSpc>
                        <a:spcBef>
                          <a:spcPts val="315"/>
                        </a:spcBef>
                      </a:pPr>
                      <a:r>
                        <a:rPr sz="1400" spc="-10" dirty="0">
                          <a:latin typeface="Times New Roman"/>
                          <a:cs typeface="Times New Roman"/>
                        </a:rPr>
                        <a:t>small</a:t>
                      </a:r>
                      <a:endParaRPr sz="1400">
                        <a:latin typeface="Times New Roman"/>
                        <a:cs typeface="Times New Roman"/>
                      </a:endParaRPr>
                    </a:p>
                  </a:txBody>
                  <a:tcPr marL="0" marR="0" marT="40005"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tc>
                  <a:txBody>
                    <a:bodyPr/>
                    <a:lstStyle/>
                    <a:p>
                      <a:pPr marL="8255" algn="ctr">
                        <a:lnSpc>
                          <a:spcPct val="100000"/>
                        </a:lnSpc>
                        <a:spcBef>
                          <a:spcPts val="315"/>
                        </a:spcBef>
                      </a:pPr>
                      <a:r>
                        <a:rPr sz="1400" spc="-10" dirty="0">
                          <a:latin typeface="Times New Roman"/>
                          <a:cs typeface="Times New Roman"/>
                        </a:rPr>
                        <a:t>small</a:t>
                      </a:r>
                      <a:endParaRPr sz="1400">
                        <a:latin typeface="Times New Roman"/>
                        <a:cs typeface="Times New Roman"/>
                      </a:endParaRPr>
                    </a:p>
                  </a:txBody>
                  <a:tcPr marL="0" marR="0" marT="40005"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extLst>
                  <a:ext uri="{0D108BD9-81ED-4DB2-BD59-A6C34878D82A}">
                    <a16:rowId xmlns:a16="http://schemas.microsoft.com/office/drawing/2014/main" val="10003"/>
                  </a:ext>
                </a:extLst>
              </a:tr>
              <a:tr h="944880">
                <a:tc>
                  <a:txBody>
                    <a:bodyPr/>
                    <a:lstStyle/>
                    <a:p>
                      <a:pPr algn="ctr">
                        <a:lnSpc>
                          <a:spcPct val="100000"/>
                        </a:lnSpc>
                        <a:spcBef>
                          <a:spcPts val="315"/>
                        </a:spcBef>
                      </a:pPr>
                      <a:r>
                        <a:rPr sz="1400" spc="-10" dirty="0">
                          <a:latin typeface="Times New Roman"/>
                          <a:cs typeface="Times New Roman"/>
                        </a:rPr>
                        <a:t>Resolution</a:t>
                      </a:r>
                      <a:endParaRPr sz="1400">
                        <a:latin typeface="Times New Roman"/>
                        <a:cs typeface="Times New Roman"/>
                      </a:endParaRPr>
                    </a:p>
                    <a:p>
                      <a:pPr>
                        <a:lnSpc>
                          <a:spcPct val="100000"/>
                        </a:lnSpc>
                        <a:spcBef>
                          <a:spcPts val="15"/>
                        </a:spcBef>
                      </a:pPr>
                      <a:endParaRPr sz="1450">
                        <a:latin typeface="Times New Roman"/>
                        <a:cs typeface="Times New Roman"/>
                      </a:endParaRPr>
                    </a:p>
                    <a:p>
                      <a:pPr marL="540385" marR="529590" algn="ctr">
                        <a:lnSpc>
                          <a:spcPct val="100000"/>
                        </a:lnSpc>
                      </a:pPr>
                      <a:r>
                        <a:rPr sz="1400" spc="-20" dirty="0">
                          <a:latin typeface="Times New Roman"/>
                          <a:cs typeface="Times New Roman"/>
                        </a:rPr>
                        <a:t>x,y </a:t>
                      </a:r>
                      <a:r>
                        <a:rPr sz="1400" spc="-50" dirty="0">
                          <a:latin typeface="Times New Roman"/>
                          <a:cs typeface="Times New Roman"/>
                        </a:rPr>
                        <a:t>z</a:t>
                      </a:r>
                      <a:endParaRPr sz="1400">
                        <a:latin typeface="Times New Roman"/>
                        <a:cs typeface="Times New Roman"/>
                      </a:endParaRPr>
                    </a:p>
                  </a:txBody>
                  <a:tcPr marL="0" marR="0" marT="40005"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tc>
                  <a:txBody>
                    <a:bodyPr/>
                    <a:lstStyle/>
                    <a:p>
                      <a:pPr>
                        <a:lnSpc>
                          <a:spcPct val="100000"/>
                        </a:lnSpc>
                      </a:pPr>
                      <a:endParaRPr sz="1500">
                        <a:latin typeface="Times New Roman"/>
                        <a:cs typeface="Times New Roman"/>
                      </a:endParaRPr>
                    </a:p>
                    <a:p>
                      <a:pPr>
                        <a:lnSpc>
                          <a:spcPct val="100000"/>
                        </a:lnSpc>
                        <a:spcBef>
                          <a:spcPts val="55"/>
                        </a:spcBef>
                      </a:pPr>
                      <a:endParaRPr sz="1650">
                        <a:latin typeface="Times New Roman"/>
                        <a:cs typeface="Times New Roman"/>
                      </a:endParaRPr>
                    </a:p>
                    <a:p>
                      <a:pPr marL="666115" marR="494030" indent="-155575">
                        <a:lnSpc>
                          <a:spcPct val="100000"/>
                        </a:lnSpc>
                      </a:pPr>
                      <a:r>
                        <a:rPr sz="1400" dirty="0">
                          <a:latin typeface="Times New Roman"/>
                          <a:cs typeface="Times New Roman"/>
                        </a:rPr>
                        <a:t>100</a:t>
                      </a:r>
                      <a:r>
                        <a:rPr sz="1400" spc="-20" dirty="0">
                          <a:latin typeface="Times New Roman"/>
                          <a:cs typeface="Times New Roman"/>
                        </a:rPr>
                        <a:t> </a:t>
                      </a:r>
                      <a:r>
                        <a:rPr sz="1400" spc="-35" dirty="0">
                          <a:latin typeface="Times New Roman"/>
                          <a:cs typeface="Times New Roman"/>
                        </a:rPr>
                        <a:t>nm </a:t>
                      </a:r>
                      <a:r>
                        <a:rPr sz="1400" spc="-25" dirty="0">
                          <a:latin typeface="Times New Roman"/>
                          <a:cs typeface="Times New Roman"/>
                        </a:rPr>
                        <a:t>n/a</a:t>
                      </a:r>
                      <a:endParaRPr sz="1400">
                        <a:latin typeface="Times New Roman"/>
                        <a:cs typeface="Times New Roman"/>
                      </a:endParaRPr>
                    </a:p>
                  </a:txBody>
                  <a:tcPr marL="0" marR="0" marT="0"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tc>
                  <a:txBody>
                    <a:bodyPr/>
                    <a:lstStyle/>
                    <a:p>
                      <a:pPr>
                        <a:lnSpc>
                          <a:spcPct val="100000"/>
                        </a:lnSpc>
                      </a:pPr>
                      <a:endParaRPr sz="1500">
                        <a:latin typeface="Times New Roman"/>
                        <a:cs typeface="Times New Roman"/>
                      </a:endParaRPr>
                    </a:p>
                    <a:p>
                      <a:pPr>
                        <a:lnSpc>
                          <a:spcPct val="100000"/>
                        </a:lnSpc>
                        <a:spcBef>
                          <a:spcPts val="55"/>
                        </a:spcBef>
                      </a:pPr>
                      <a:endParaRPr sz="1650">
                        <a:latin typeface="Times New Roman"/>
                        <a:cs typeface="Times New Roman"/>
                      </a:endParaRPr>
                    </a:p>
                    <a:p>
                      <a:pPr marL="739140" marR="722630" algn="ctr">
                        <a:lnSpc>
                          <a:spcPct val="100000"/>
                        </a:lnSpc>
                      </a:pPr>
                      <a:r>
                        <a:rPr sz="1400" dirty="0">
                          <a:latin typeface="Times New Roman"/>
                          <a:cs typeface="Times New Roman"/>
                        </a:rPr>
                        <a:t>5</a:t>
                      </a:r>
                      <a:r>
                        <a:rPr sz="1400" spc="-5" dirty="0">
                          <a:latin typeface="Times New Roman"/>
                          <a:cs typeface="Times New Roman"/>
                        </a:rPr>
                        <a:t> </a:t>
                      </a:r>
                      <a:r>
                        <a:rPr sz="1400" spc="-40" dirty="0">
                          <a:latin typeface="Times New Roman"/>
                          <a:cs typeface="Times New Roman"/>
                        </a:rPr>
                        <a:t>nm </a:t>
                      </a:r>
                      <a:r>
                        <a:rPr sz="1400" spc="-25" dirty="0">
                          <a:latin typeface="Times New Roman"/>
                          <a:cs typeface="Times New Roman"/>
                        </a:rPr>
                        <a:t>n/a</a:t>
                      </a:r>
                      <a:endParaRPr sz="1400">
                        <a:latin typeface="Times New Roman"/>
                        <a:cs typeface="Times New Roman"/>
                      </a:endParaRPr>
                    </a:p>
                  </a:txBody>
                  <a:tcPr marL="0" marR="0" marT="0"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tc>
                  <a:txBody>
                    <a:bodyPr/>
                    <a:lstStyle/>
                    <a:p>
                      <a:pPr>
                        <a:lnSpc>
                          <a:spcPct val="100000"/>
                        </a:lnSpc>
                      </a:pPr>
                      <a:endParaRPr sz="1500">
                        <a:latin typeface="Times New Roman"/>
                        <a:cs typeface="Times New Roman"/>
                      </a:endParaRPr>
                    </a:p>
                    <a:p>
                      <a:pPr>
                        <a:lnSpc>
                          <a:spcPct val="100000"/>
                        </a:lnSpc>
                        <a:spcBef>
                          <a:spcPts val="55"/>
                        </a:spcBef>
                      </a:pPr>
                      <a:endParaRPr sz="1650">
                        <a:latin typeface="Times New Roman"/>
                        <a:cs typeface="Times New Roman"/>
                      </a:endParaRPr>
                    </a:p>
                    <a:p>
                      <a:pPr marL="8255" algn="ctr">
                        <a:lnSpc>
                          <a:spcPct val="100000"/>
                        </a:lnSpc>
                      </a:pPr>
                      <a:r>
                        <a:rPr sz="1400" dirty="0">
                          <a:latin typeface="Times New Roman"/>
                          <a:cs typeface="Times New Roman"/>
                        </a:rPr>
                        <a:t>0,1 -</a:t>
                      </a:r>
                      <a:r>
                        <a:rPr sz="1400" spc="-30" dirty="0">
                          <a:latin typeface="Times New Roman"/>
                          <a:cs typeface="Times New Roman"/>
                        </a:rPr>
                        <a:t> </a:t>
                      </a:r>
                      <a:r>
                        <a:rPr sz="1400" dirty="0">
                          <a:latin typeface="Times New Roman"/>
                          <a:cs typeface="Times New Roman"/>
                        </a:rPr>
                        <a:t>1,0</a:t>
                      </a:r>
                      <a:r>
                        <a:rPr sz="1400" spc="5" dirty="0">
                          <a:latin typeface="Times New Roman"/>
                          <a:cs typeface="Times New Roman"/>
                        </a:rPr>
                        <a:t> </a:t>
                      </a:r>
                      <a:r>
                        <a:rPr sz="1400" spc="-25" dirty="0">
                          <a:latin typeface="Times New Roman"/>
                          <a:cs typeface="Times New Roman"/>
                        </a:rPr>
                        <a:t>nm</a:t>
                      </a:r>
                      <a:endParaRPr sz="1400">
                        <a:latin typeface="Times New Roman"/>
                        <a:cs typeface="Times New Roman"/>
                      </a:endParaRPr>
                    </a:p>
                    <a:p>
                      <a:pPr marL="8890" algn="ctr">
                        <a:lnSpc>
                          <a:spcPct val="100000"/>
                        </a:lnSpc>
                      </a:pPr>
                      <a:r>
                        <a:rPr sz="1400" dirty="0">
                          <a:latin typeface="Times New Roman"/>
                          <a:cs typeface="Times New Roman"/>
                        </a:rPr>
                        <a:t>0,01</a:t>
                      </a:r>
                      <a:r>
                        <a:rPr sz="1400" spc="-5" dirty="0">
                          <a:latin typeface="Times New Roman"/>
                          <a:cs typeface="Times New Roman"/>
                        </a:rPr>
                        <a:t> </a:t>
                      </a:r>
                      <a:r>
                        <a:rPr sz="1400" spc="-25" dirty="0">
                          <a:latin typeface="Times New Roman"/>
                          <a:cs typeface="Times New Roman"/>
                        </a:rPr>
                        <a:t>nm</a:t>
                      </a:r>
                      <a:endParaRPr sz="1400">
                        <a:latin typeface="Times New Roman"/>
                        <a:cs typeface="Times New Roman"/>
                      </a:endParaRPr>
                    </a:p>
                  </a:txBody>
                  <a:tcPr marL="0" marR="0" marT="0"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extLst>
                  <a:ext uri="{0D108BD9-81ED-4DB2-BD59-A6C34878D82A}">
                    <a16:rowId xmlns:a16="http://schemas.microsoft.com/office/drawing/2014/main" val="10004"/>
                  </a:ext>
                </a:extLst>
              </a:tr>
              <a:tr h="312420">
                <a:tc>
                  <a:txBody>
                    <a:bodyPr/>
                    <a:lstStyle/>
                    <a:p>
                      <a:pPr marL="2540" algn="ctr">
                        <a:lnSpc>
                          <a:spcPct val="100000"/>
                        </a:lnSpc>
                        <a:spcBef>
                          <a:spcPts val="320"/>
                        </a:spcBef>
                      </a:pPr>
                      <a:r>
                        <a:rPr sz="1400" spc="-10" dirty="0">
                          <a:latin typeface="Times New Roman"/>
                          <a:cs typeface="Times New Roman"/>
                        </a:rPr>
                        <a:t>magnification</a:t>
                      </a:r>
                      <a:endParaRPr sz="1400">
                        <a:latin typeface="Times New Roman"/>
                        <a:cs typeface="Times New Roman"/>
                      </a:endParaRPr>
                    </a:p>
                  </a:txBody>
                  <a:tcPr marL="0" marR="0" marT="40640"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tc>
                  <a:txBody>
                    <a:bodyPr/>
                    <a:lstStyle/>
                    <a:p>
                      <a:pPr marL="1905" algn="ctr">
                        <a:lnSpc>
                          <a:spcPct val="100000"/>
                        </a:lnSpc>
                        <a:spcBef>
                          <a:spcPts val="320"/>
                        </a:spcBef>
                      </a:pPr>
                      <a:r>
                        <a:rPr sz="1400" dirty="0">
                          <a:latin typeface="Times New Roman"/>
                          <a:cs typeface="Times New Roman"/>
                        </a:rPr>
                        <a:t>1x</a:t>
                      </a:r>
                      <a:r>
                        <a:rPr sz="1400" spc="-10" dirty="0">
                          <a:latin typeface="Times New Roman"/>
                          <a:cs typeface="Times New Roman"/>
                        </a:rPr>
                        <a:t> </a:t>
                      </a:r>
                      <a:r>
                        <a:rPr sz="1400" dirty="0">
                          <a:latin typeface="Times New Roman"/>
                          <a:cs typeface="Times New Roman"/>
                        </a:rPr>
                        <a:t>–</a:t>
                      </a:r>
                      <a:r>
                        <a:rPr sz="1400" spc="-5" dirty="0">
                          <a:latin typeface="Times New Roman"/>
                          <a:cs typeface="Times New Roman"/>
                        </a:rPr>
                        <a:t> </a:t>
                      </a:r>
                      <a:r>
                        <a:rPr sz="1400" spc="-10" dirty="0">
                          <a:latin typeface="Times New Roman"/>
                          <a:cs typeface="Times New Roman"/>
                        </a:rPr>
                        <a:t>2</a:t>
                      </a:r>
                      <a:r>
                        <a:rPr sz="1400" spc="-10" dirty="0">
                          <a:latin typeface="Cambria Math"/>
                          <a:cs typeface="Cambria Math"/>
                        </a:rPr>
                        <a:t>∗</a:t>
                      </a:r>
                      <a:r>
                        <a:rPr sz="1400" spc="-10" dirty="0">
                          <a:latin typeface="Times New Roman"/>
                          <a:cs typeface="Times New Roman"/>
                        </a:rPr>
                        <a:t>10</a:t>
                      </a:r>
                      <a:r>
                        <a:rPr sz="1350" spc="-15" baseline="27777" dirty="0">
                          <a:latin typeface="Times New Roman"/>
                          <a:cs typeface="Times New Roman"/>
                        </a:rPr>
                        <a:t>3</a:t>
                      </a:r>
                      <a:r>
                        <a:rPr sz="1400" spc="-10" dirty="0">
                          <a:latin typeface="Times New Roman"/>
                          <a:cs typeface="Times New Roman"/>
                        </a:rPr>
                        <a:t>x</a:t>
                      </a:r>
                      <a:endParaRPr sz="1400">
                        <a:latin typeface="Times New Roman"/>
                        <a:cs typeface="Times New Roman"/>
                      </a:endParaRPr>
                    </a:p>
                  </a:txBody>
                  <a:tcPr marL="0" marR="0" marT="40640"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tc>
                  <a:txBody>
                    <a:bodyPr/>
                    <a:lstStyle/>
                    <a:p>
                      <a:pPr marL="2540" algn="ctr">
                        <a:lnSpc>
                          <a:spcPct val="100000"/>
                        </a:lnSpc>
                        <a:spcBef>
                          <a:spcPts val="320"/>
                        </a:spcBef>
                      </a:pPr>
                      <a:r>
                        <a:rPr sz="1400" dirty="0">
                          <a:latin typeface="Times New Roman"/>
                          <a:cs typeface="Times New Roman"/>
                        </a:rPr>
                        <a:t>10x</a:t>
                      </a:r>
                      <a:r>
                        <a:rPr sz="1400" spc="-10" dirty="0">
                          <a:latin typeface="Times New Roman"/>
                          <a:cs typeface="Times New Roman"/>
                        </a:rPr>
                        <a:t> </a:t>
                      </a:r>
                      <a:r>
                        <a:rPr sz="1400" dirty="0">
                          <a:latin typeface="Times New Roman"/>
                          <a:cs typeface="Times New Roman"/>
                        </a:rPr>
                        <a:t>-</a:t>
                      </a:r>
                      <a:r>
                        <a:rPr sz="1400" spc="-15" dirty="0">
                          <a:latin typeface="Times New Roman"/>
                          <a:cs typeface="Times New Roman"/>
                        </a:rPr>
                        <a:t> </a:t>
                      </a:r>
                      <a:r>
                        <a:rPr sz="1400" spc="-20" dirty="0">
                          <a:latin typeface="Times New Roman"/>
                          <a:cs typeface="Times New Roman"/>
                        </a:rPr>
                        <a:t>10</a:t>
                      </a:r>
                      <a:r>
                        <a:rPr sz="1350" spc="-30" baseline="27777" dirty="0">
                          <a:latin typeface="Times New Roman"/>
                          <a:cs typeface="Times New Roman"/>
                        </a:rPr>
                        <a:t>6</a:t>
                      </a:r>
                      <a:r>
                        <a:rPr sz="1400" spc="-20" dirty="0">
                          <a:latin typeface="Times New Roman"/>
                          <a:cs typeface="Times New Roman"/>
                        </a:rPr>
                        <a:t>x</a:t>
                      </a:r>
                      <a:endParaRPr sz="1400">
                        <a:latin typeface="Times New Roman"/>
                        <a:cs typeface="Times New Roman"/>
                      </a:endParaRPr>
                    </a:p>
                  </a:txBody>
                  <a:tcPr marL="0" marR="0" marT="40640"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tc>
                  <a:txBody>
                    <a:bodyPr/>
                    <a:lstStyle/>
                    <a:p>
                      <a:pPr marL="8255" algn="ctr">
                        <a:lnSpc>
                          <a:spcPct val="100000"/>
                        </a:lnSpc>
                        <a:spcBef>
                          <a:spcPts val="320"/>
                        </a:spcBef>
                      </a:pPr>
                      <a:r>
                        <a:rPr sz="1400" dirty="0">
                          <a:latin typeface="Times New Roman"/>
                          <a:cs typeface="Times New Roman"/>
                        </a:rPr>
                        <a:t>5x10</a:t>
                      </a:r>
                      <a:r>
                        <a:rPr sz="1350" baseline="27777" dirty="0">
                          <a:latin typeface="Times New Roman"/>
                          <a:cs typeface="Times New Roman"/>
                        </a:rPr>
                        <a:t>2</a:t>
                      </a:r>
                      <a:r>
                        <a:rPr sz="1400" dirty="0">
                          <a:latin typeface="Times New Roman"/>
                          <a:cs typeface="Times New Roman"/>
                        </a:rPr>
                        <a:t>x</a:t>
                      </a:r>
                      <a:r>
                        <a:rPr sz="1400" spc="5" dirty="0">
                          <a:latin typeface="Times New Roman"/>
                          <a:cs typeface="Times New Roman"/>
                        </a:rPr>
                        <a:t> </a:t>
                      </a:r>
                      <a:r>
                        <a:rPr sz="1400" dirty="0">
                          <a:latin typeface="Times New Roman"/>
                          <a:cs typeface="Times New Roman"/>
                        </a:rPr>
                        <a:t>-</a:t>
                      </a:r>
                      <a:r>
                        <a:rPr sz="1400" spc="-20" dirty="0">
                          <a:latin typeface="Times New Roman"/>
                          <a:cs typeface="Times New Roman"/>
                        </a:rPr>
                        <a:t> 10</a:t>
                      </a:r>
                      <a:r>
                        <a:rPr sz="1350" spc="-30" baseline="27777" dirty="0">
                          <a:latin typeface="Times New Roman"/>
                          <a:cs typeface="Times New Roman"/>
                        </a:rPr>
                        <a:t>8</a:t>
                      </a:r>
                      <a:r>
                        <a:rPr sz="1400" spc="-20" dirty="0">
                          <a:latin typeface="Times New Roman"/>
                          <a:cs typeface="Times New Roman"/>
                        </a:rPr>
                        <a:t>x</a:t>
                      </a:r>
                      <a:endParaRPr sz="1400">
                        <a:latin typeface="Times New Roman"/>
                        <a:cs typeface="Times New Roman"/>
                      </a:endParaRPr>
                    </a:p>
                  </a:txBody>
                  <a:tcPr marL="0" marR="0" marT="40640"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extLst>
                  <a:ext uri="{0D108BD9-81ED-4DB2-BD59-A6C34878D82A}">
                    <a16:rowId xmlns:a16="http://schemas.microsoft.com/office/drawing/2014/main" val="10005"/>
                  </a:ext>
                </a:extLst>
              </a:tr>
              <a:tr h="730885">
                <a:tc>
                  <a:txBody>
                    <a:bodyPr/>
                    <a:lstStyle/>
                    <a:p>
                      <a:pPr marL="247650" marR="240665" indent="3175" algn="ctr">
                        <a:lnSpc>
                          <a:spcPct val="100000"/>
                        </a:lnSpc>
                        <a:spcBef>
                          <a:spcPts val="320"/>
                        </a:spcBef>
                      </a:pPr>
                      <a:r>
                        <a:rPr sz="1400" spc="-10" dirty="0">
                          <a:latin typeface="Times New Roman"/>
                          <a:cs typeface="Times New Roman"/>
                        </a:rPr>
                        <a:t>necessary sample preparation</a:t>
                      </a:r>
                      <a:endParaRPr sz="1400">
                        <a:latin typeface="Times New Roman"/>
                        <a:cs typeface="Times New Roman"/>
                      </a:endParaRPr>
                    </a:p>
                  </a:txBody>
                  <a:tcPr marL="0" marR="0" marT="40640"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tc>
                  <a:txBody>
                    <a:bodyPr/>
                    <a:lstStyle/>
                    <a:p>
                      <a:pPr algn="ctr">
                        <a:lnSpc>
                          <a:spcPct val="100000"/>
                        </a:lnSpc>
                        <a:spcBef>
                          <a:spcPts val="320"/>
                        </a:spcBef>
                      </a:pPr>
                      <a:r>
                        <a:rPr sz="1400" spc="-25" dirty="0">
                          <a:latin typeface="Times New Roman"/>
                          <a:cs typeface="Times New Roman"/>
                        </a:rPr>
                        <a:t>low</a:t>
                      </a:r>
                      <a:endParaRPr sz="1400">
                        <a:latin typeface="Times New Roman"/>
                        <a:cs typeface="Times New Roman"/>
                      </a:endParaRPr>
                    </a:p>
                  </a:txBody>
                  <a:tcPr marL="0" marR="0" marT="40640"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tc>
                  <a:txBody>
                    <a:bodyPr/>
                    <a:lstStyle/>
                    <a:p>
                      <a:pPr marL="111125">
                        <a:lnSpc>
                          <a:spcPct val="100000"/>
                        </a:lnSpc>
                        <a:spcBef>
                          <a:spcPts val="320"/>
                        </a:spcBef>
                      </a:pPr>
                      <a:r>
                        <a:rPr sz="1400" dirty="0">
                          <a:latin typeface="Times New Roman"/>
                          <a:cs typeface="Times New Roman"/>
                        </a:rPr>
                        <a:t>critical</a:t>
                      </a:r>
                      <a:r>
                        <a:rPr sz="1400" spc="-35" dirty="0">
                          <a:latin typeface="Times New Roman"/>
                          <a:cs typeface="Times New Roman"/>
                        </a:rPr>
                        <a:t> </a:t>
                      </a:r>
                      <a:r>
                        <a:rPr sz="1400" dirty="0">
                          <a:latin typeface="Times New Roman"/>
                          <a:cs typeface="Times New Roman"/>
                        </a:rPr>
                        <a:t>point</a:t>
                      </a:r>
                      <a:r>
                        <a:rPr sz="1400" spc="-55" dirty="0">
                          <a:latin typeface="Times New Roman"/>
                          <a:cs typeface="Times New Roman"/>
                        </a:rPr>
                        <a:t> </a:t>
                      </a:r>
                      <a:r>
                        <a:rPr sz="1400" dirty="0">
                          <a:latin typeface="Times New Roman"/>
                          <a:cs typeface="Times New Roman"/>
                        </a:rPr>
                        <a:t>drying</a:t>
                      </a:r>
                      <a:r>
                        <a:rPr sz="1400" spc="-15" dirty="0">
                          <a:latin typeface="Times New Roman"/>
                          <a:cs typeface="Times New Roman"/>
                        </a:rPr>
                        <a:t> </a:t>
                      </a:r>
                      <a:r>
                        <a:rPr sz="1400" spc="-25" dirty="0">
                          <a:latin typeface="Times New Roman"/>
                          <a:cs typeface="Times New Roman"/>
                        </a:rPr>
                        <a:t>or</a:t>
                      </a:r>
                      <a:endParaRPr sz="1400">
                        <a:latin typeface="Times New Roman"/>
                        <a:cs typeface="Times New Roman"/>
                      </a:endParaRPr>
                    </a:p>
                    <a:p>
                      <a:pPr marL="135255">
                        <a:lnSpc>
                          <a:spcPct val="100000"/>
                        </a:lnSpc>
                      </a:pPr>
                      <a:r>
                        <a:rPr sz="1400" spc="-20" dirty="0">
                          <a:latin typeface="Times New Roman"/>
                          <a:cs typeface="Times New Roman"/>
                        </a:rPr>
                        <a:t>freeze-</a:t>
                      </a:r>
                      <a:r>
                        <a:rPr sz="1400" dirty="0">
                          <a:latin typeface="Times New Roman"/>
                          <a:cs typeface="Times New Roman"/>
                        </a:rPr>
                        <a:t>drying,</a:t>
                      </a:r>
                      <a:r>
                        <a:rPr sz="1400" spc="65" dirty="0">
                          <a:latin typeface="Times New Roman"/>
                          <a:cs typeface="Times New Roman"/>
                        </a:rPr>
                        <a:t> </a:t>
                      </a:r>
                      <a:r>
                        <a:rPr sz="1400" spc="-10" dirty="0">
                          <a:latin typeface="Times New Roman"/>
                          <a:cs typeface="Times New Roman"/>
                        </a:rPr>
                        <a:t>coating</a:t>
                      </a:r>
                      <a:endParaRPr sz="1400">
                        <a:latin typeface="Times New Roman"/>
                        <a:cs typeface="Times New Roman"/>
                      </a:endParaRPr>
                    </a:p>
                  </a:txBody>
                  <a:tcPr marL="0" marR="0" marT="40640"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tc>
                  <a:txBody>
                    <a:bodyPr/>
                    <a:lstStyle/>
                    <a:p>
                      <a:pPr marL="5080" algn="ctr">
                        <a:lnSpc>
                          <a:spcPct val="100000"/>
                        </a:lnSpc>
                        <a:spcBef>
                          <a:spcPts val="320"/>
                        </a:spcBef>
                      </a:pPr>
                      <a:r>
                        <a:rPr sz="1400" spc="-25" dirty="0">
                          <a:latin typeface="Times New Roman"/>
                          <a:cs typeface="Times New Roman"/>
                        </a:rPr>
                        <a:t>low</a:t>
                      </a:r>
                      <a:endParaRPr sz="1400">
                        <a:latin typeface="Times New Roman"/>
                        <a:cs typeface="Times New Roman"/>
                      </a:endParaRPr>
                    </a:p>
                  </a:txBody>
                  <a:tcPr marL="0" marR="0" marT="40640"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extLst>
                  <a:ext uri="{0D108BD9-81ED-4DB2-BD59-A6C34878D82A}">
                    <a16:rowId xmlns:a16="http://schemas.microsoft.com/office/drawing/2014/main" val="10006"/>
                  </a:ext>
                </a:extLst>
              </a:tr>
              <a:tr h="1158240">
                <a:tc>
                  <a:txBody>
                    <a:bodyPr/>
                    <a:lstStyle/>
                    <a:p>
                      <a:pPr marL="268605" marR="295275" indent="36195" algn="ctr">
                        <a:lnSpc>
                          <a:spcPct val="100000"/>
                        </a:lnSpc>
                        <a:spcBef>
                          <a:spcPts val="325"/>
                        </a:spcBef>
                      </a:pPr>
                      <a:r>
                        <a:rPr sz="1400" spc="-10" dirty="0">
                          <a:latin typeface="Times New Roman"/>
                          <a:cs typeface="Times New Roman"/>
                        </a:rPr>
                        <a:t>necessary sample properties</a:t>
                      </a:r>
                      <a:endParaRPr sz="1400">
                        <a:latin typeface="Times New Roman"/>
                        <a:cs typeface="Times New Roman"/>
                      </a:endParaRPr>
                    </a:p>
                  </a:txBody>
                  <a:tcPr marL="0" marR="0" marT="41275"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tc>
                  <a:txBody>
                    <a:bodyPr/>
                    <a:lstStyle/>
                    <a:p>
                      <a:pPr marL="241935" marR="231775" algn="ctr">
                        <a:lnSpc>
                          <a:spcPct val="100000"/>
                        </a:lnSpc>
                        <a:spcBef>
                          <a:spcPts val="325"/>
                        </a:spcBef>
                      </a:pPr>
                      <a:r>
                        <a:rPr sz="1400" dirty="0">
                          <a:latin typeface="Times New Roman"/>
                          <a:cs typeface="Times New Roman"/>
                        </a:rPr>
                        <a:t>samples</a:t>
                      </a:r>
                      <a:r>
                        <a:rPr sz="1400" spc="10" dirty="0">
                          <a:latin typeface="Times New Roman"/>
                          <a:cs typeface="Times New Roman"/>
                        </a:rPr>
                        <a:t> </a:t>
                      </a:r>
                      <a:r>
                        <a:rPr sz="1400" dirty="0">
                          <a:latin typeface="Times New Roman"/>
                          <a:cs typeface="Times New Roman"/>
                        </a:rPr>
                        <a:t>do</a:t>
                      </a:r>
                      <a:r>
                        <a:rPr sz="1400" spc="-55" dirty="0">
                          <a:latin typeface="Times New Roman"/>
                          <a:cs typeface="Times New Roman"/>
                        </a:rPr>
                        <a:t> </a:t>
                      </a:r>
                      <a:r>
                        <a:rPr sz="1400" spc="-25" dirty="0">
                          <a:latin typeface="Times New Roman"/>
                          <a:cs typeface="Times New Roman"/>
                        </a:rPr>
                        <a:t>not </a:t>
                      </a:r>
                      <a:r>
                        <a:rPr sz="1400" dirty="0">
                          <a:latin typeface="Times New Roman"/>
                          <a:cs typeface="Times New Roman"/>
                        </a:rPr>
                        <a:t>have</a:t>
                      </a:r>
                      <a:r>
                        <a:rPr sz="1400" spc="15" dirty="0">
                          <a:latin typeface="Times New Roman"/>
                          <a:cs typeface="Times New Roman"/>
                        </a:rPr>
                        <a:t> </a:t>
                      </a:r>
                      <a:r>
                        <a:rPr sz="1400" dirty="0">
                          <a:latin typeface="Times New Roman"/>
                          <a:cs typeface="Times New Roman"/>
                        </a:rPr>
                        <a:t>to</a:t>
                      </a:r>
                      <a:r>
                        <a:rPr sz="1400" spc="-35" dirty="0">
                          <a:latin typeface="Times New Roman"/>
                          <a:cs typeface="Times New Roman"/>
                        </a:rPr>
                        <a:t> </a:t>
                      </a:r>
                      <a:r>
                        <a:rPr sz="1400" spc="-25" dirty="0">
                          <a:latin typeface="Times New Roman"/>
                          <a:cs typeface="Times New Roman"/>
                        </a:rPr>
                        <a:t>be </a:t>
                      </a:r>
                      <a:r>
                        <a:rPr sz="1400" spc="-10" dirty="0">
                          <a:latin typeface="Times New Roman"/>
                          <a:cs typeface="Times New Roman"/>
                        </a:rPr>
                        <a:t>completely </a:t>
                      </a:r>
                      <a:r>
                        <a:rPr sz="1400" dirty="0">
                          <a:latin typeface="Times New Roman"/>
                          <a:cs typeface="Times New Roman"/>
                        </a:rPr>
                        <a:t>transparent</a:t>
                      </a:r>
                      <a:r>
                        <a:rPr sz="1400" spc="-60" dirty="0">
                          <a:latin typeface="Times New Roman"/>
                          <a:cs typeface="Times New Roman"/>
                        </a:rPr>
                        <a:t> </a:t>
                      </a:r>
                      <a:r>
                        <a:rPr sz="1400" spc="-25" dirty="0">
                          <a:latin typeface="Times New Roman"/>
                          <a:cs typeface="Times New Roman"/>
                        </a:rPr>
                        <a:t>for </a:t>
                      </a:r>
                      <a:r>
                        <a:rPr sz="1400" dirty="0">
                          <a:latin typeface="Times New Roman"/>
                          <a:cs typeface="Times New Roman"/>
                        </a:rPr>
                        <a:t>visible</a:t>
                      </a:r>
                      <a:r>
                        <a:rPr sz="1400" spc="-40" dirty="0">
                          <a:latin typeface="Times New Roman"/>
                          <a:cs typeface="Times New Roman"/>
                        </a:rPr>
                        <a:t> </a:t>
                      </a:r>
                      <a:r>
                        <a:rPr sz="1400" spc="-10" dirty="0">
                          <a:latin typeface="Times New Roman"/>
                          <a:cs typeface="Times New Roman"/>
                        </a:rPr>
                        <a:t>light</a:t>
                      </a:r>
                      <a:endParaRPr sz="1400">
                        <a:latin typeface="Times New Roman"/>
                        <a:cs typeface="Times New Roman"/>
                      </a:endParaRPr>
                    </a:p>
                  </a:txBody>
                  <a:tcPr marL="0" marR="0" marT="41275"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tc>
                  <a:txBody>
                    <a:bodyPr/>
                    <a:lstStyle/>
                    <a:p>
                      <a:pPr marL="95885" marR="86360" indent="-3175" algn="ctr">
                        <a:lnSpc>
                          <a:spcPct val="100000"/>
                        </a:lnSpc>
                        <a:spcBef>
                          <a:spcPts val="325"/>
                        </a:spcBef>
                      </a:pPr>
                      <a:r>
                        <a:rPr sz="1400" dirty="0">
                          <a:latin typeface="Times New Roman"/>
                          <a:cs typeface="Times New Roman"/>
                        </a:rPr>
                        <a:t>samples</a:t>
                      </a:r>
                      <a:r>
                        <a:rPr sz="1400" spc="-10" dirty="0">
                          <a:latin typeface="Times New Roman"/>
                          <a:cs typeface="Times New Roman"/>
                        </a:rPr>
                        <a:t> </a:t>
                      </a:r>
                      <a:r>
                        <a:rPr sz="1400" dirty="0">
                          <a:latin typeface="Times New Roman"/>
                          <a:cs typeface="Times New Roman"/>
                        </a:rPr>
                        <a:t>should</a:t>
                      </a:r>
                      <a:r>
                        <a:rPr sz="1400" spc="-20" dirty="0">
                          <a:latin typeface="Times New Roman"/>
                          <a:cs typeface="Times New Roman"/>
                        </a:rPr>
                        <a:t> </a:t>
                      </a:r>
                      <a:r>
                        <a:rPr sz="1400" dirty="0">
                          <a:latin typeface="Times New Roman"/>
                          <a:cs typeface="Times New Roman"/>
                        </a:rPr>
                        <a:t>not</a:t>
                      </a:r>
                      <a:r>
                        <a:rPr sz="1400" spc="-40" dirty="0">
                          <a:latin typeface="Times New Roman"/>
                          <a:cs typeface="Times New Roman"/>
                        </a:rPr>
                        <a:t> </a:t>
                      </a:r>
                      <a:r>
                        <a:rPr sz="1400" spc="-25" dirty="0">
                          <a:latin typeface="Times New Roman"/>
                          <a:cs typeface="Times New Roman"/>
                        </a:rPr>
                        <a:t>be </a:t>
                      </a:r>
                      <a:r>
                        <a:rPr sz="1400" dirty="0">
                          <a:latin typeface="Times New Roman"/>
                          <a:cs typeface="Times New Roman"/>
                        </a:rPr>
                        <a:t>charged</a:t>
                      </a:r>
                      <a:r>
                        <a:rPr sz="1400" spc="-10" dirty="0">
                          <a:latin typeface="Times New Roman"/>
                          <a:cs typeface="Times New Roman"/>
                        </a:rPr>
                        <a:t> </a:t>
                      </a:r>
                      <a:r>
                        <a:rPr sz="1400" dirty="0">
                          <a:latin typeface="Times New Roman"/>
                          <a:cs typeface="Times New Roman"/>
                        </a:rPr>
                        <a:t>and</a:t>
                      </a:r>
                      <a:r>
                        <a:rPr sz="1400" spc="-30" dirty="0">
                          <a:latin typeface="Times New Roman"/>
                          <a:cs typeface="Times New Roman"/>
                        </a:rPr>
                        <a:t> </a:t>
                      </a:r>
                      <a:r>
                        <a:rPr sz="1400" dirty="0">
                          <a:latin typeface="Times New Roman"/>
                          <a:cs typeface="Times New Roman"/>
                        </a:rPr>
                        <a:t>have</a:t>
                      </a:r>
                      <a:r>
                        <a:rPr sz="1400" spc="-5" dirty="0">
                          <a:latin typeface="Times New Roman"/>
                          <a:cs typeface="Times New Roman"/>
                        </a:rPr>
                        <a:t> </a:t>
                      </a:r>
                      <a:r>
                        <a:rPr sz="1400" dirty="0">
                          <a:latin typeface="Times New Roman"/>
                          <a:cs typeface="Times New Roman"/>
                        </a:rPr>
                        <a:t>to</a:t>
                      </a:r>
                      <a:r>
                        <a:rPr sz="1400" spc="-50" dirty="0">
                          <a:latin typeface="Times New Roman"/>
                          <a:cs typeface="Times New Roman"/>
                        </a:rPr>
                        <a:t> </a:t>
                      </a:r>
                      <a:r>
                        <a:rPr sz="1400" spc="-25" dirty="0">
                          <a:latin typeface="Times New Roman"/>
                          <a:cs typeface="Times New Roman"/>
                        </a:rPr>
                        <a:t>be </a:t>
                      </a:r>
                      <a:r>
                        <a:rPr sz="1400" dirty="0">
                          <a:latin typeface="Times New Roman"/>
                          <a:cs typeface="Times New Roman"/>
                        </a:rPr>
                        <a:t>vacuum</a:t>
                      </a:r>
                      <a:r>
                        <a:rPr sz="1400" spc="-35" dirty="0">
                          <a:latin typeface="Times New Roman"/>
                          <a:cs typeface="Times New Roman"/>
                        </a:rPr>
                        <a:t> </a:t>
                      </a:r>
                      <a:r>
                        <a:rPr sz="1400" spc="-10" dirty="0">
                          <a:latin typeface="Times New Roman"/>
                          <a:cs typeface="Times New Roman"/>
                        </a:rPr>
                        <a:t>compatible</a:t>
                      </a:r>
                      <a:endParaRPr sz="1400">
                        <a:latin typeface="Times New Roman"/>
                        <a:cs typeface="Times New Roman"/>
                      </a:endParaRPr>
                    </a:p>
                  </a:txBody>
                  <a:tcPr marL="0" marR="0" marT="41275"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tc>
                  <a:txBody>
                    <a:bodyPr/>
                    <a:lstStyle/>
                    <a:p>
                      <a:pPr marL="118110" marR="107950" algn="ctr">
                        <a:lnSpc>
                          <a:spcPct val="100000"/>
                        </a:lnSpc>
                        <a:spcBef>
                          <a:spcPts val="325"/>
                        </a:spcBef>
                      </a:pPr>
                      <a:r>
                        <a:rPr sz="1400" dirty="0">
                          <a:latin typeface="Times New Roman"/>
                          <a:cs typeface="Times New Roman"/>
                        </a:rPr>
                        <a:t>samples</a:t>
                      </a:r>
                      <a:r>
                        <a:rPr sz="1400" spc="-5" dirty="0">
                          <a:latin typeface="Times New Roman"/>
                          <a:cs typeface="Times New Roman"/>
                        </a:rPr>
                        <a:t> </a:t>
                      </a:r>
                      <a:r>
                        <a:rPr sz="1400" dirty="0">
                          <a:latin typeface="Times New Roman"/>
                          <a:cs typeface="Times New Roman"/>
                        </a:rPr>
                        <a:t>should</a:t>
                      </a:r>
                      <a:r>
                        <a:rPr sz="1400" spc="-10" dirty="0">
                          <a:latin typeface="Times New Roman"/>
                          <a:cs typeface="Times New Roman"/>
                        </a:rPr>
                        <a:t> </a:t>
                      </a:r>
                      <a:r>
                        <a:rPr sz="1400" dirty="0">
                          <a:latin typeface="Times New Roman"/>
                          <a:cs typeface="Times New Roman"/>
                        </a:rPr>
                        <a:t>do</a:t>
                      </a:r>
                      <a:r>
                        <a:rPr sz="1400" spc="-75" dirty="0">
                          <a:latin typeface="Times New Roman"/>
                          <a:cs typeface="Times New Roman"/>
                        </a:rPr>
                        <a:t> </a:t>
                      </a:r>
                      <a:r>
                        <a:rPr sz="1400" spc="-25" dirty="0">
                          <a:latin typeface="Times New Roman"/>
                          <a:cs typeface="Times New Roman"/>
                        </a:rPr>
                        <a:t>not </a:t>
                      </a:r>
                      <a:r>
                        <a:rPr sz="1400" dirty="0">
                          <a:latin typeface="Times New Roman"/>
                          <a:cs typeface="Times New Roman"/>
                        </a:rPr>
                        <a:t>have</a:t>
                      </a:r>
                      <a:r>
                        <a:rPr sz="1400" spc="-35" dirty="0">
                          <a:latin typeface="Times New Roman"/>
                          <a:cs typeface="Times New Roman"/>
                        </a:rPr>
                        <a:t> </a:t>
                      </a:r>
                      <a:r>
                        <a:rPr sz="1400" dirty="0">
                          <a:latin typeface="Times New Roman"/>
                          <a:cs typeface="Times New Roman"/>
                        </a:rPr>
                        <a:t>excessive</a:t>
                      </a:r>
                      <a:r>
                        <a:rPr sz="1400" spc="-10" dirty="0">
                          <a:latin typeface="Times New Roman"/>
                          <a:cs typeface="Times New Roman"/>
                        </a:rPr>
                        <a:t> changes </a:t>
                      </a:r>
                      <a:r>
                        <a:rPr sz="1400" dirty="0">
                          <a:latin typeface="Times New Roman"/>
                          <a:cs typeface="Times New Roman"/>
                        </a:rPr>
                        <a:t>in</a:t>
                      </a:r>
                      <a:r>
                        <a:rPr sz="1400" spc="-45" dirty="0">
                          <a:latin typeface="Times New Roman"/>
                          <a:cs typeface="Times New Roman"/>
                        </a:rPr>
                        <a:t> </a:t>
                      </a:r>
                      <a:r>
                        <a:rPr sz="1400" dirty="0">
                          <a:latin typeface="Times New Roman"/>
                          <a:cs typeface="Times New Roman"/>
                        </a:rPr>
                        <a:t>height</a:t>
                      </a:r>
                      <a:r>
                        <a:rPr sz="1400" spc="15" dirty="0">
                          <a:latin typeface="Times New Roman"/>
                          <a:cs typeface="Times New Roman"/>
                        </a:rPr>
                        <a:t> </a:t>
                      </a:r>
                      <a:r>
                        <a:rPr sz="1400" dirty="0">
                          <a:latin typeface="Times New Roman"/>
                          <a:cs typeface="Times New Roman"/>
                        </a:rPr>
                        <a:t>compared to</a:t>
                      </a:r>
                      <a:r>
                        <a:rPr sz="1400" spc="-60" dirty="0">
                          <a:latin typeface="Times New Roman"/>
                          <a:cs typeface="Times New Roman"/>
                        </a:rPr>
                        <a:t> </a:t>
                      </a:r>
                      <a:r>
                        <a:rPr sz="1400" spc="-25" dirty="0">
                          <a:latin typeface="Times New Roman"/>
                          <a:cs typeface="Times New Roman"/>
                        </a:rPr>
                        <a:t>tip </a:t>
                      </a:r>
                      <a:r>
                        <a:rPr sz="1400" spc="-10" dirty="0">
                          <a:latin typeface="Times New Roman"/>
                          <a:cs typeface="Times New Roman"/>
                        </a:rPr>
                        <a:t>geometry</a:t>
                      </a:r>
                      <a:endParaRPr sz="1400">
                        <a:latin typeface="Times New Roman"/>
                        <a:cs typeface="Times New Roman"/>
                      </a:endParaRPr>
                    </a:p>
                  </a:txBody>
                  <a:tcPr marL="0" marR="0" marT="41275" marB="0">
                    <a:lnL w="12700">
                      <a:solidFill>
                        <a:srgbClr val="990000"/>
                      </a:solidFill>
                      <a:prstDash val="solid"/>
                    </a:lnL>
                    <a:lnR w="12700">
                      <a:solidFill>
                        <a:srgbClr val="990000"/>
                      </a:solidFill>
                      <a:prstDash val="solid"/>
                    </a:lnR>
                    <a:lnT w="12700">
                      <a:solidFill>
                        <a:srgbClr val="990000"/>
                      </a:solidFill>
                      <a:prstDash val="solid"/>
                    </a:lnT>
                    <a:lnB w="12700">
                      <a:solidFill>
                        <a:srgbClr val="990000"/>
                      </a:solidFill>
                      <a:prstDash val="solid"/>
                    </a:lnB>
                  </a:tcPr>
                </a:tc>
                <a:extLst>
                  <a:ext uri="{0D108BD9-81ED-4DB2-BD59-A6C34878D82A}">
                    <a16:rowId xmlns:a16="http://schemas.microsoft.com/office/drawing/2014/main" val="10007"/>
                  </a:ext>
                </a:extLst>
              </a:tr>
            </a:tbl>
          </a:graphicData>
        </a:graphic>
      </p:graphicFrame>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prstGeom prst="rect">
            <a:avLst/>
          </a:prstGeom>
        </p:spPr>
        <p:txBody>
          <a:bodyPr vert="horz" wrap="square" lIns="0" tIns="206197" rIns="0" bIns="0" rtlCol="0">
            <a:spAutoFit/>
          </a:bodyPr>
          <a:lstStyle/>
          <a:p>
            <a:pPr marL="835660">
              <a:lnSpc>
                <a:spcPct val="100000"/>
              </a:lnSpc>
              <a:spcBef>
                <a:spcPts val="95"/>
              </a:spcBef>
            </a:pPr>
            <a:r>
              <a:rPr sz="4400" dirty="0">
                <a:solidFill>
                  <a:srgbClr val="000000"/>
                </a:solidFill>
              </a:rPr>
              <a:t>AFM</a:t>
            </a:r>
            <a:r>
              <a:rPr sz="4400" spc="-130" dirty="0">
                <a:solidFill>
                  <a:srgbClr val="000000"/>
                </a:solidFill>
              </a:rPr>
              <a:t> </a:t>
            </a:r>
            <a:r>
              <a:rPr sz="4400" dirty="0">
                <a:solidFill>
                  <a:srgbClr val="000000"/>
                </a:solidFill>
              </a:rPr>
              <a:t>imaging</a:t>
            </a:r>
            <a:r>
              <a:rPr sz="4400" spc="-125" dirty="0">
                <a:solidFill>
                  <a:srgbClr val="000000"/>
                </a:solidFill>
              </a:rPr>
              <a:t> </a:t>
            </a:r>
            <a:r>
              <a:rPr sz="4400" spc="-10" dirty="0">
                <a:solidFill>
                  <a:srgbClr val="000000"/>
                </a:solidFill>
              </a:rPr>
              <a:t>artifacts</a:t>
            </a:r>
            <a:endParaRPr sz="4400"/>
          </a:p>
        </p:txBody>
      </p:sp>
      <p:sp>
        <p:nvSpPr>
          <p:cNvPr id="3" name="object 3"/>
          <p:cNvSpPr txBox="1"/>
          <p:nvPr/>
        </p:nvSpPr>
        <p:spPr>
          <a:xfrm>
            <a:off x="542340" y="5927547"/>
            <a:ext cx="3921125" cy="255904"/>
          </a:xfrm>
          <a:prstGeom prst="rect">
            <a:avLst/>
          </a:prstGeom>
        </p:spPr>
        <p:txBody>
          <a:bodyPr vert="horz" wrap="square" lIns="0" tIns="13970" rIns="0" bIns="0" rtlCol="0">
            <a:spAutoFit/>
          </a:bodyPr>
          <a:lstStyle/>
          <a:p>
            <a:pPr marL="12700">
              <a:lnSpc>
                <a:spcPct val="100000"/>
              </a:lnSpc>
              <a:spcBef>
                <a:spcPts val="110"/>
              </a:spcBef>
            </a:pPr>
            <a:r>
              <a:rPr sz="1500" dirty="0">
                <a:latin typeface="Arial"/>
                <a:cs typeface="Arial"/>
              </a:rPr>
              <a:t>West,</a:t>
            </a:r>
            <a:r>
              <a:rPr sz="1500" spc="-105" dirty="0">
                <a:latin typeface="Arial"/>
                <a:cs typeface="Arial"/>
              </a:rPr>
              <a:t> </a:t>
            </a:r>
            <a:r>
              <a:rPr sz="1500" dirty="0">
                <a:latin typeface="Arial"/>
                <a:cs typeface="Arial"/>
              </a:rPr>
              <a:t>Starostina,</a:t>
            </a:r>
            <a:r>
              <a:rPr sz="1500" spc="-80" dirty="0">
                <a:latin typeface="Arial"/>
                <a:cs typeface="Arial"/>
              </a:rPr>
              <a:t> </a:t>
            </a:r>
            <a:r>
              <a:rPr sz="1500" dirty="0">
                <a:latin typeface="Arial"/>
                <a:cs typeface="Arial"/>
              </a:rPr>
              <a:t>Pacific</a:t>
            </a:r>
            <a:r>
              <a:rPr sz="1500" spc="-85" dirty="0">
                <a:latin typeface="Arial"/>
                <a:cs typeface="Arial"/>
              </a:rPr>
              <a:t> </a:t>
            </a:r>
            <a:r>
              <a:rPr sz="1500" spc="-10" dirty="0">
                <a:latin typeface="Arial"/>
                <a:cs typeface="Arial"/>
              </a:rPr>
              <a:t>Nanotechnology,</a:t>
            </a:r>
            <a:r>
              <a:rPr sz="1500" spc="-60" dirty="0">
                <a:latin typeface="Arial"/>
                <a:cs typeface="Arial"/>
              </a:rPr>
              <a:t> </a:t>
            </a:r>
            <a:r>
              <a:rPr sz="1500" spc="-20" dirty="0">
                <a:latin typeface="Arial"/>
                <a:cs typeface="Arial"/>
              </a:rPr>
              <a:t>Inc.</a:t>
            </a:r>
            <a:endParaRPr sz="1500">
              <a:latin typeface="Arial"/>
              <a:cs typeface="Arial"/>
            </a:endParaRPr>
          </a:p>
        </p:txBody>
      </p:sp>
      <p:pic>
        <p:nvPicPr>
          <p:cNvPr id="4" name="object 4"/>
          <p:cNvPicPr/>
          <p:nvPr/>
        </p:nvPicPr>
        <p:blipFill>
          <a:blip r:embed="rId2" cstate="print"/>
          <a:stretch>
            <a:fillRect/>
          </a:stretch>
        </p:blipFill>
        <p:spPr>
          <a:xfrm>
            <a:off x="652383" y="1639968"/>
            <a:ext cx="4666811" cy="1737622"/>
          </a:xfrm>
          <a:prstGeom prst="rect">
            <a:avLst/>
          </a:prstGeom>
        </p:spPr>
      </p:pic>
      <p:pic>
        <p:nvPicPr>
          <p:cNvPr id="5" name="object 5"/>
          <p:cNvPicPr/>
          <p:nvPr/>
        </p:nvPicPr>
        <p:blipFill>
          <a:blip r:embed="rId3" cstate="print"/>
          <a:stretch>
            <a:fillRect/>
          </a:stretch>
        </p:blipFill>
        <p:spPr>
          <a:xfrm>
            <a:off x="5678551" y="1424050"/>
            <a:ext cx="1925574" cy="1874774"/>
          </a:xfrm>
          <a:prstGeom prst="rect">
            <a:avLst/>
          </a:prstGeom>
        </p:spPr>
      </p:pic>
      <p:pic>
        <p:nvPicPr>
          <p:cNvPr id="6" name="object 6"/>
          <p:cNvPicPr/>
          <p:nvPr/>
        </p:nvPicPr>
        <p:blipFill>
          <a:blip r:embed="rId4" cstate="print"/>
          <a:stretch>
            <a:fillRect/>
          </a:stretch>
        </p:blipFill>
        <p:spPr>
          <a:xfrm>
            <a:off x="1806575" y="3855141"/>
            <a:ext cx="5346876" cy="1854427"/>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670864" y="1048836"/>
            <a:ext cx="7514590" cy="4318635"/>
            <a:chOff x="670864" y="1048836"/>
            <a:chExt cx="7514590" cy="4318635"/>
          </a:xfrm>
        </p:grpSpPr>
        <p:pic>
          <p:nvPicPr>
            <p:cNvPr id="3" name="object 3"/>
            <p:cNvPicPr/>
            <p:nvPr/>
          </p:nvPicPr>
          <p:blipFill>
            <a:blip r:embed="rId2" cstate="print"/>
            <a:stretch>
              <a:fillRect/>
            </a:stretch>
          </p:blipFill>
          <p:spPr>
            <a:xfrm>
              <a:off x="842327" y="1048836"/>
              <a:ext cx="7257292" cy="4191890"/>
            </a:xfrm>
            <a:prstGeom prst="rect">
              <a:avLst/>
            </a:prstGeom>
          </p:spPr>
        </p:pic>
        <p:sp>
          <p:nvSpPr>
            <p:cNvPr id="4" name="object 4"/>
            <p:cNvSpPr/>
            <p:nvPr/>
          </p:nvSpPr>
          <p:spPr>
            <a:xfrm>
              <a:off x="683564" y="1772792"/>
              <a:ext cx="7489190" cy="3581400"/>
            </a:xfrm>
            <a:custGeom>
              <a:avLst/>
              <a:gdLst/>
              <a:ahLst/>
              <a:cxnLst/>
              <a:rect l="l" t="t" r="r" b="b"/>
              <a:pathLst>
                <a:path w="7489190" h="3581400">
                  <a:moveTo>
                    <a:pt x="0" y="1440179"/>
                  </a:moveTo>
                  <a:lnTo>
                    <a:pt x="7488808" y="1440179"/>
                  </a:lnTo>
                  <a:lnTo>
                    <a:pt x="7488808" y="0"/>
                  </a:lnTo>
                  <a:lnTo>
                    <a:pt x="0" y="0"/>
                  </a:lnTo>
                  <a:lnTo>
                    <a:pt x="0" y="1440179"/>
                  </a:lnTo>
                  <a:close/>
                </a:path>
                <a:path w="7489190" h="3581400">
                  <a:moveTo>
                    <a:pt x="0" y="3024377"/>
                  </a:moveTo>
                  <a:lnTo>
                    <a:pt x="7488808" y="3024377"/>
                  </a:lnTo>
                  <a:lnTo>
                    <a:pt x="7488808" y="2592323"/>
                  </a:lnTo>
                  <a:lnTo>
                    <a:pt x="0" y="2592323"/>
                  </a:lnTo>
                  <a:lnTo>
                    <a:pt x="0" y="3024377"/>
                  </a:lnTo>
                  <a:close/>
                </a:path>
                <a:path w="7489190" h="3581400">
                  <a:moveTo>
                    <a:pt x="0" y="3581400"/>
                  </a:moveTo>
                  <a:lnTo>
                    <a:pt x="7488808" y="3581400"/>
                  </a:lnTo>
                  <a:lnTo>
                    <a:pt x="7488808" y="3149345"/>
                  </a:lnTo>
                  <a:lnTo>
                    <a:pt x="0" y="3149345"/>
                  </a:lnTo>
                  <a:lnTo>
                    <a:pt x="0" y="3581400"/>
                  </a:lnTo>
                  <a:close/>
                </a:path>
              </a:pathLst>
            </a:custGeom>
            <a:ln w="25400">
              <a:solidFill>
                <a:srgbClr val="FF0000"/>
              </a:solidFill>
            </a:ln>
          </p:spPr>
          <p:txBody>
            <a:bodyPr wrap="square" lIns="0" tIns="0" rIns="0" bIns="0" rtlCol="0"/>
            <a:lstStyle/>
            <a:p>
              <a:endParaRPr/>
            </a:p>
          </p:txBody>
        </p:sp>
      </p:grpSp>
      <p:sp>
        <p:nvSpPr>
          <p:cNvPr id="5" name="object 5"/>
          <p:cNvSpPr txBox="1"/>
          <p:nvPr/>
        </p:nvSpPr>
        <p:spPr>
          <a:xfrm>
            <a:off x="683564" y="3357003"/>
            <a:ext cx="7489190" cy="864235"/>
          </a:xfrm>
          <a:prstGeom prst="rect">
            <a:avLst/>
          </a:prstGeom>
          <a:ln w="25400">
            <a:solidFill>
              <a:srgbClr val="FF0000"/>
            </a:solidFill>
          </a:ln>
        </p:spPr>
        <p:txBody>
          <a:bodyPr vert="horz" wrap="square" lIns="0" tIns="0" rIns="0" bIns="0" rtlCol="0">
            <a:spAutoFit/>
          </a:bodyPr>
          <a:lstStyle/>
          <a:p>
            <a:pPr>
              <a:lnSpc>
                <a:spcPct val="100000"/>
              </a:lnSpc>
            </a:pPr>
            <a:endParaRPr sz="2000">
              <a:latin typeface="Times New Roman"/>
              <a:cs typeface="Times New Roman"/>
            </a:endParaRPr>
          </a:p>
          <a:p>
            <a:pPr>
              <a:lnSpc>
                <a:spcPct val="100000"/>
              </a:lnSpc>
              <a:spcBef>
                <a:spcPts val="25"/>
              </a:spcBef>
            </a:pPr>
            <a:endParaRPr sz="1950">
              <a:latin typeface="Times New Roman"/>
              <a:cs typeface="Times New Roman"/>
            </a:endParaRPr>
          </a:p>
          <a:p>
            <a:pPr marL="2813050">
              <a:lnSpc>
                <a:spcPct val="100000"/>
              </a:lnSpc>
            </a:pPr>
            <a:r>
              <a:rPr sz="1600" spc="-10" dirty="0">
                <a:latin typeface="Arial"/>
                <a:cs typeface="Arial"/>
              </a:rPr>
              <a:t>(Fillosilicati</a:t>
            </a:r>
            <a:r>
              <a:rPr sz="1600" spc="-85" dirty="0">
                <a:latin typeface="Arial"/>
                <a:cs typeface="Arial"/>
              </a:rPr>
              <a:t> </a:t>
            </a:r>
            <a:r>
              <a:rPr sz="1600" dirty="0">
                <a:latin typeface="Arial"/>
                <a:cs typeface="Arial"/>
              </a:rPr>
              <a:t>KAl</a:t>
            </a:r>
            <a:r>
              <a:rPr sz="1575" baseline="-21164" dirty="0">
                <a:latin typeface="Arial"/>
                <a:cs typeface="Arial"/>
              </a:rPr>
              <a:t>2</a:t>
            </a:r>
            <a:r>
              <a:rPr sz="1600" dirty="0">
                <a:latin typeface="Arial"/>
                <a:cs typeface="Arial"/>
              </a:rPr>
              <a:t>(Si</a:t>
            </a:r>
            <a:r>
              <a:rPr sz="1575" baseline="-21164" dirty="0">
                <a:latin typeface="Arial"/>
                <a:cs typeface="Arial"/>
              </a:rPr>
              <a:t>3</a:t>
            </a:r>
            <a:r>
              <a:rPr sz="1600" dirty="0">
                <a:latin typeface="Arial"/>
                <a:cs typeface="Arial"/>
              </a:rPr>
              <a:t>Al)O</a:t>
            </a:r>
            <a:r>
              <a:rPr sz="1575" baseline="-21164" dirty="0">
                <a:latin typeface="Arial"/>
                <a:cs typeface="Arial"/>
              </a:rPr>
              <a:t>10</a:t>
            </a:r>
            <a:r>
              <a:rPr sz="1600" dirty="0">
                <a:latin typeface="Arial"/>
                <a:cs typeface="Arial"/>
              </a:rPr>
              <a:t>(OH,F)</a:t>
            </a:r>
            <a:r>
              <a:rPr sz="1575" baseline="-21164" dirty="0">
                <a:latin typeface="Arial"/>
                <a:cs typeface="Arial"/>
              </a:rPr>
              <a:t>2</a:t>
            </a:r>
            <a:r>
              <a:rPr sz="1575" spc="209" baseline="-21164" dirty="0">
                <a:latin typeface="Arial"/>
                <a:cs typeface="Arial"/>
              </a:rPr>
              <a:t> </a:t>
            </a:r>
            <a:r>
              <a:rPr sz="1600" spc="-50" dirty="0">
                <a:latin typeface="Arial"/>
                <a:cs typeface="Arial"/>
              </a:rPr>
              <a:t>)</a:t>
            </a:r>
            <a:endParaRPr sz="1600">
              <a:latin typeface="Arial"/>
              <a:cs typeface="Arial"/>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698946" y="677106"/>
            <a:ext cx="7152953" cy="5488743"/>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00112" y="692150"/>
            <a:ext cx="7542031" cy="5316805"/>
          </a:xfrm>
          <a:prstGeom prst="rect">
            <a:avLst/>
          </a:prstGeom>
        </p:spPr>
      </p:pic>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011713" y="492639"/>
            <a:ext cx="7258140" cy="5585320"/>
          </a:xfrm>
          <a:prstGeom prst="rect">
            <a:avLst/>
          </a:prstGeom>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a:extLst>
              <a:ext uri="{FF2B5EF4-FFF2-40B4-BE49-F238E27FC236}">
                <a16:creationId xmlns:a16="http://schemas.microsoft.com/office/drawing/2014/main" id="{49EBEE90-3DDB-C94E-C460-DE9450F7CEE5}"/>
              </a:ext>
            </a:extLst>
          </p:cNvPr>
          <p:cNvSpPr>
            <a:spLocks noChangeArrowheads="1"/>
          </p:cNvSpPr>
          <p:nvPr/>
        </p:nvSpPr>
        <p:spPr bwMode="auto">
          <a:xfrm>
            <a:off x="666750" y="547688"/>
            <a:ext cx="7772400" cy="642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0488" tIns="44450" rIns="90488" bIns="44450"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da-DK" altLang="en-US" sz="3600" b="1"/>
              <a:t>Scanning Tunneling Microscopy</a:t>
            </a:r>
          </a:p>
        </p:txBody>
      </p:sp>
      <p:pic>
        <p:nvPicPr>
          <p:cNvPr id="23555" name="Picture 3" descr="stmmodel2">
            <a:extLst>
              <a:ext uri="{FF2B5EF4-FFF2-40B4-BE49-F238E27FC236}">
                <a16:creationId xmlns:a16="http://schemas.microsoft.com/office/drawing/2014/main" id="{F23243D4-2EE2-68AF-3003-39C8152110C9}"/>
              </a:ext>
            </a:extLst>
          </p:cNvPr>
          <p:cNvPicPr>
            <a:picLocks noChangeAspect="1" noChangeArrowheads="1"/>
          </p:cNvPicPr>
          <p:nvPr/>
        </p:nvPicPr>
        <p:blipFill>
          <a:blip r:embed="rId5">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6200" y="1981200"/>
            <a:ext cx="2819400" cy="281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aphicFrame>
        <p:nvGraphicFramePr>
          <p:cNvPr id="11268" name="Object 4">
            <a:extLst>
              <a:ext uri="{FF2B5EF4-FFF2-40B4-BE49-F238E27FC236}">
                <a16:creationId xmlns:a16="http://schemas.microsoft.com/office/drawing/2014/main" id="{43FF8E0D-4D7F-82A4-8B9E-5C422F38740F}"/>
              </a:ext>
            </a:extLst>
          </p:cNvPr>
          <p:cNvGraphicFramePr>
            <a:graphicFrameLocks noChangeAspect="1"/>
          </p:cNvGraphicFramePr>
          <p:nvPr/>
        </p:nvGraphicFramePr>
        <p:xfrm>
          <a:off x="7086600" y="2905125"/>
          <a:ext cx="2043113" cy="1743075"/>
        </p:xfrm>
        <a:graphic>
          <a:graphicData uri="http://schemas.openxmlformats.org/presentationml/2006/ole">
            <mc:AlternateContent xmlns:mc="http://schemas.openxmlformats.org/markup-compatibility/2006">
              <mc:Choice xmlns:v="urn:schemas-microsoft-com:vml" Requires="v">
                <p:oleObj spid="_x0000_s3086" name="CorelDRAW" r:id="rId6" imgW="3762375" imgH="3209925" progId="CorelDRAW.Graphic.9">
                  <p:embed/>
                </p:oleObj>
              </mc:Choice>
              <mc:Fallback>
                <p:oleObj name="CorelDRAW" r:id="rId6" imgW="3762375" imgH="3209925" progId="CorelDRAW.Graphic.9">
                  <p:embed/>
                  <p:pic>
                    <p:nvPicPr>
                      <p:cNvPr id="11268" name="Object 4">
                        <a:extLst>
                          <a:ext uri="{FF2B5EF4-FFF2-40B4-BE49-F238E27FC236}">
                            <a16:creationId xmlns:a16="http://schemas.microsoft.com/office/drawing/2014/main" id="{43FF8E0D-4D7F-82A4-8B9E-5C422F38740F}"/>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086600" y="2905125"/>
                        <a:ext cx="2043113" cy="174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69" name="Object 5">
            <a:extLst>
              <a:ext uri="{FF2B5EF4-FFF2-40B4-BE49-F238E27FC236}">
                <a16:creationId xmlns:a16="http://schemas.microsoft.com/office/drawing/2014/main" id="{6A14FA32-59A9-5726-FC20-7DB5461019D5}"/>
              </a:ext>
            </a:extLst>
          </p:cNvPr>
          <p:cNvGraphicFramePr>
            <a:graphicFrameLocks noChangeAspect="1"/>
          </p:cNvGraphicFramePr>
          <p:nvPr/>
        </p:nvGraphicFramePr>
        <p:xfrm>
          <a:off x="7051675" y="4724400"/>
          <a:ext cx="2092325" cy="2133600"/>
        </p:xfrm>
        <a:graphic>
          <a:graphicData uri="http://schemas.openxmlformats.org/presentationml/2006/ole">
            <mc:AlternateContent xmlns:mc="http://schemas.openxmlformats.org/markup-compatibility/2006">
              <mc:Choice xmlns:v="urn:schemas-microsoft-com:vml" Requires="v">
                <p:oleObj spid="_x0000_s3087" name="CorelDRAW" r:id="rId8" imgW="2924175" imgH="2990850" progId="CorelDRAW.Graphic.9">
                  <p:embed/>
                </p:oleObj>
              </mc:Choice>
              <mc:Fallback>
                <p:oleObj name="CorelDRAW" r:id="rId8" imgW="2924175" imgH="2990850" progId="CorelDRAW.Graphic.9">
                  <p:embed/>
                  <p:pic>
                    <p:nvPicPr>
                      <p:cNvPr id="11269" name="Object 5">
                        <a:extLst>
                          <a:ext uri="{FF2B5EF4-FFF2-40B4-BE49-F238E27FC236}">
                            <a16:creationId xmlns:a16="http://schemas.microsoft.com/office/drawing/2014/main" id="{6A14FA32-59A9-5726-FC20-7DB5461019D5}"/>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7051675" y="4724400"/>
                        <a:ext cx="2092325"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11270" name="Object 6">
            <a:extLst>
              <a:ext uri="{FF2B5EF4-FFF2-40B4-BE49-F238E27FC236}">
                <a16:creationId xmlns:a16="http://schemas.microsoft.com/office/drawing/2014/main" id="{86337B77-3192-EAD4-A9B3-95E873933F4C}"/>
              </a:ext>
            </a:extLst>
          </p:cNvPr>
          <p:cNvGraphicFramePr>
            <a:graphicFrameLocks noChangeAspect="1"/>
          </p:cNvGraphicFramePr>
          <p:nvPr/>
        </p:nvGraphicFramePr>
        <p:xfrm>
          <a:off x="0" y="5319713"/>
          <a:ext cx="2506663" cy="1538287"/>
        </p:xfrm>
        <a:graphic>
          <a:graphicData uri="http://schemas.openxmlformats.org/presentationml/2006/ole">
            <mc:AlternateContent xmlns:mc="http://schemas.openxmlformats.org/markup-compatibility/2006">
              <mc:Choice xmlns:v="urn:schemas-microsoft-com:vml" Requires="v">
                <p:oleObj spid="_x0000_s3088" name="CorelDRAW" r:id="rId10" imgW="6534150" imgH="3981450" progId="CorelDRAW.Graphic.9">
                  <p:embed/>
                </p:oleObj>
              </mc:Choice>
              <mc:Fallback>
                <p:oleObj name="CorelDRAW" r:id="rId10" imgW="6534150" imgH="3981450" progId="CorelDRAW.Graphic.9">
                  <p:embed/>
                  <p:pic>
                    <p:nvPicPr>
                      <p:cNvPr id="11270" name="Object 6">
                        <a:extLst>
                          <a:ext uri="{FF2B5EF4-FFF2-40B4-BE49-F238E27FC236}">
                            <a16:creationId xmlns:a16="http://schemas.microsoft.com/office/drawing/2014/main" id="{86337B77-3192-EAD4-A9B3-95E873933F4C}"/>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0" y="5319713"/>
                        <a:ext cx="2506663" cy="153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11271" name="Stm.mpg">
            <a:hlinkClick r:id="" action="ppaction://media"/>
            <a:extLst>
              <a:ext uri="{FF2B5EF4-FFF2-40B4-BE49-F238E27FC236}">
                <a16:creationId xmlns:a16="http://schemas.microsoft.com/office/drawing/2014/main" id="{23579182-0DF1-6668-BFE5-D903D74FF864}"/>
              </a:ext>
            </a:extLst>
          </p:cNvPr>
          <p:cNvPicPr>
            <a:picLocks noChangeAspect="1" noChangeArrowheads="1"/>
          </p:cNvPicPr>
          <p:nvPr>
            <a:videoFile r:link="rId3"/>
            <p:extLst>
              <p:ext uri="{DAA4B4D4-6D71-4841-9C94-3DE7FCFB9230}">
                <p14:media xmlns:p14="http://schemas.microsoft.com/office/powerpoint/2010/main" r:link="rId2"/>
              </p:ext>
            </p:extLst>
          </p:nvPr>
        </p:nvPicPr>
        <p:blipFill>
          <a:blip r:embed="rId12">
            <a:extLst>
              <a:ext uri="{28A0092B-C50C-407E-A947-70E740481C1C}">
                <a14:useLocalDpi xmlns:a14="http://schemas.microsoft.com/office/drawing/2010/main" val="0"/>
              </a:ext>
            </a:extLst>
          </a:blip>
          <a:srcRect/>
          <a:stretch>
            <a:fillRect/>
          </a:stretch>
        </p:blipFill>
        <p:spPr bwMode="auto">
          <a:xfrm>
            <a:off x="2628900" y="2047875"/>
            <a:ext cx="4267200" cy="3667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272" name="Text Box 8">
            <a:extLst>
              <a:ext uri="{FF2B5EF4-FFF2-40B4-BE49-F238E27FC236}">
                <a16:creationId xmlns:a16="http://schemas.microsoft.com/office/drawing/2014/main" id="{4B2FCA35-CE24-B1C3-7A97-F357379D4D7F}"/>
              </a:ext>
            </a:extLst>
          </p:cNvPr>
          <p:cNvSpPr txBox="1">
            <a:spLocks noChangeArrowheads="1"/>
          </p:cNvSpPr>
          <p:nvPr/>
        </p:nvSpPr>
        <p:spPr bwMode="auto">
          <a:xfrm>
            <a:off x="3595688" y="5988050"/>
            <a:ext cx="3414712" cy="82232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da-DK" altLang="en-US" sz="2400" b="1"/>
              <a:t>Pt(110)–(1x2)</a:t>
            </a:r>
          </a:p>
          <a:p>
            <a:pPr algn="ctr"/>
            <a:r>
              <a:rPr lang="da-DK" altLang="en-US" sz="2400" b="1"/>
              <a:t>with atomic resolution</a:t>
            </a:r>
            <a:endParaRPr lang="en-GB" altLang="en-US" sz="2400" b="1"/>
          </a:p>
        </p:txBody>
      </p:sp>
      <p:sp>
        <p:nvSpPr>
          <p:cNvPr id="23561" name="Text Box 9">
            <a:extLst>
              <a:ext uri="{FF2B5EF4-FFF2-40B4-BE49-F238E27FC236}">
                <a16:creationId xmlns:a16="http://schemas.microsoft.com/office/drawing/2014/main" id="{ED4FFA21-3D24-D1A6-7B08-EDDD749234A9}"/>
              </a:ext>
            </a:extLst>
          </p:cNvPr>
          <p:cNvSpPr txBox="1">
            <a:spLocks noChangeArrowheads="1"/>
          </p:cNvSpPr>
          <p:nvPr/>
        </p:nvSpPr>
        <p:spPr bwMode="auto">
          <a:xfrm>
            <a:off x="0" y="1136650"/>
            <a:ext cx="9007475"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2000" b="1">
                <a:solidFill>
                  <a:srgbClr val="000099"/>
                </a:solidFill>
                <a:latin typeface="Times New Roman" panose="02020603050405020304" pitchFamily="18" charset="0"/>
              </a:rPr>
              <a:t>Once the tip is in ”tunneling contact”, it is scanned above the surface using three separate piezoelectric transducers for precise movements in x,y,z</a:t>
            </a:r>
            <a:endParaRPr lang="en-US" altLang="en-US" sz="2000">
              <a:latin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11270"/>
                                        </p:tgtEl>
                                        <p:attrNameLst>
                                          <p:attrName>style.visibility</p:attrName>
                                        </p:attrNameLst>
                                      </p:cBhvr>
                                      <p:to>
                                        <p:strVal val="visible"/>
                                      </p:to>
                                    </p:set>
                                    <p:anim calcmode="lin" valueType="num">
                                      <p:cBhvr>
                                        <p:cTn id="7" dur="500" fill="hold"/>
                                        <p:tgtEl>
                                          <p:spTgt spid="11270"/>
                                        </p:tgtEl>
                                        <p:attrNameLst>
                                          <p:attrName>ppt_w</p:attrName>
                                        </p:attrNameLst>
                                      </p:cBhvr>
                                      <p:tavLst>
                                        <p:tav tm="0">
                                          <p:val>
                                            <p:fltVal val="0"/>
                                          </p:val>
                                        </p:tav>
                                        <p:tav tm="100000">
                                          <p:val>
                                            <p:strVal val="#ppt_w"/>
                                          </p:val>
                                        </p:tav>
                                      </p:tavLst>
                                    </p:anim>
                                    <p:anim calcmode="lin" valueType="num">
                                      <p:cBhvr>
                                        <p:cTn id="8" dur="500" fill="hold"/>
                                        <p:tgtEl>
                                          <p:spTgt spid="11270"/>
                                        </p:tgtEl>
                                        <p:attrNameLst>
                                          <p:attrName>ppt_h</p:attrName>
                                        </p:attrNameLst>
                                      </p:cBhvr>
                                      <p:tavLst>
                                        <p:tav tm="0">
                                          <p:val>
                                            <p:fltVal val="0"/>
                                          </p:val>
                                        </p:tav>
                                        <p:tav tm="100000">
                                          <p:val>
                                            <p:strVal val="#ppt_h"/>
                                          </p:val>
                                        </p:tav>
                                      </p:tavLst>
                                    </p:anim>
                                  </p:childTnLst>
                                </p:cTn>
                              </p:par>
                            </p:childTnLst>
                          </p:cTn>
                        </p:par>
                        <p:par>
                          <p:cTn id="9" fill="hold" nodeType="afterGroup">
                            <p:stCondLst>
                              <p:cond delay="500"/>
                            </p:stCondLst>
                            <p:childTnLst>
                              <p:par>
                                <p:cTn id="10" presetID="9" presetClass="entr" presetSubtype="0" fill="hold" nodeType="afterEffect">
                                  <p:stCondLst>
                                    <p:cond delay="0"/>
                                  </p:stCondLst>
                                  <p:childTnLst>
                                    <p:set>
                                      <p:cBhvr>
                                        <p:cTn id="11" dur="1" fill="hold">
                                          <p:stCondLst>
                                            <p:cond delay="0"/>
                                          </p:stCondLst>
                                        </p:cTn>
                                        <p:tgtEl>
                                          <p:spTgt spid="11271"/>
                                        </p:tgtEl>
                                        <p:attrNameLst>
                                          <p:attrName>style.visibility</p:attrName>
                                        </p:attrNameLst>
                                      </p:cBhvr>
                                      <p:to>
                                        <p:strVal val="visible"/>
                                      </p:to>
                                    </p:set>
                                    <p:animEffect transition="in" filter="dissolve">
                                      <p:cBhvr>
                                        <p:cTn id="12" dur="500"/>
                                        <p:tgtEl>
                                          <p:spTgt spid="11271"/>
                                        </p:tgtEl>
                                      </p:cBhvr>
                                    </p:animEffect>
                                  </p:childTnLst>
                                </p:cTn>
                              </p:par>
                            </p:childTnLst>
                          </p:cTn>
                        </p:par>
                        <p:par>
                          <p:cTn id="13" fill="hold" nodeType="afterGroup">
                            <p:stCondLst>
                              <p:cond delay="1000"/>
                            </p:stCondLst>
                            <p:childTnLst>
                              <p:par>
                                <p:cTn id="14" presetID="1" presetClass="mediacall" presetSubtype="0" fill="hold" nodeType="afterEffect">
                                  <p:stCondLst>
                                    <p:cond delay="0"/>
                                  </p:stCondLst>
                                  <p:childTnLst>
                                    <p:cmd type="call" cmd="playFrom(0.0)">
                                      <p:cBhvr>
                                        <p:cTn id="15" dur="11875" fill="hold"/>
                                        <p:tgtEl>
                                          <p:spTgt spid="11271"/>
                                        </p:tgtEl>
                                      </p:cBhvr>
                                    </p:cmd>
                                  </p:childTnLst>
                                </p:cTn>
                              </p:par>
                            </p:childTnLst>
                          </p:cTn>
                        </p:par>
                      </p:childTnLst>
                    </p:cTn>
                  </p:par>
                  <p:par>
                    <p:cTn id="16" fill="hold" nodeType="clickPar">
                      <p:stCondLst>
                        <p:cond delay="indefinite"/>
                      </p:stCondLst>
                      <p:childTnLst>
                        <p:par>
                          <p:cTn id="17" fill="hold" nodeType="withGroup">
                            <p:stCondLst>
                              <p:cond delay="0"/>
                            </p:stCondLst>
                            <p:childTnLst>
                              <p:par>
                                <p:cTn id="18" presetID="23" presetClass="entr" presetSubtype="16" fill="hold" nodeType="clickEffect">
                                  <p:stCondLst>
                                    <p:cond delay="0"/>
                                  </p:stCondLst>
                                  <p:childTnLst>
                                    <p:set>
                                      <p:cBhvr>
                                        <p:cTn id="19" dur="1" fill="hold">
                                          <p:stCondLst>
                                            <p:cond delay="0"/>
                                          </p:stCondLst>
                                        </p:cTn>
                                        <p:tgtEl>
                                          <p:spTgt spid="11269"/>
                                        </p:tgtEl>
                                        <p:attrNameLst>
                                          <p:attrName>style.visibility</p:attrName>
                                        </p:attrNameLst>
                                      </p:cBhvr>
                                      <p:to>
                                        <p:strVal val="visible"/>
                                      </p:to>
                                    </p:set>
                                    <p:anim calcmode="lin" valueType="num">
                                      <p:cBhvr>
                                        <p:cTn id="20" dur="500" fill="hold"/>
                                        <p:tgtEl>
                                          <p:spTgt spid="11269"/>
                                        </p:tgtEl>
                                        <p:attrNameLst>
                                          <p:attrName>ppt_w</p:attrName>
                                        </p:attrNameLst>
                                      </p:cBhvr>
                                      <p:tavLst>
                                        <p:tav tm="0">
                                          <p:val>
                                            <p:fltVal val="0"/>
                                          </p:val>
                                        </p:tav>
                                        <p:tav tm="100000">
                                          <p:val>
                                            <p:strVal val="#ppt_w"/>
                                          </p:val>
                                        </p:tav>
                                      </p:tavLst>
                                    </p:anim>
                                    <p:anim calcmode="lin" valueType="num">
                                      <p:cBhvr>
                                        <p:cTn id="21" dur="500" fill="hold"/>
                                        <p:tgtEl>
                                          <p:spTgt spid="11269"/>
                                        </p:tgtEl>
                                        <p:attrNameLst>
                                          <p:attrName>ppt_h</p:attrName>
                                        </p:attrNameLst>
                                      </p:cBhvr>
                                      <p:tavLst>
                                        <p:tav tm="0">
                                          <p:val>
                                            <p:fltVal val="0"/>
                                          </p:val>
                                        </p:tav>
                                        <p:tav tm="100000">
                                          <p:val>
                                            <p:strVal val="#ppt_h"/>
                                          </p:val>
                                        </p:tav>
                                      </p:tavLst>
                                    </p:anim>
                                  </p:childTnLst>
                                </p:cTn>
                              </p:par>
                            </p:childTnLst>
                          </p:cTn>
                        </p:par>
                      </p:childTnLst>
                    </p:cTn>
                  </p:par>
                  <p:par>
                    <p:cTn id="22" fill="hold" nodeType="clickPar">
                      <p:stCondLst>
                        <p:cond delay="indefinite"/>
                      </p:stCondLst>
                      <p:childTnLst>
                        <p:par>
                          <p:cTn id="23" fill="hold" nodeType="withGroup">
                            <p:stCondLst>
                              <p:cond delay="0"/>
                            </p:stCondLst>
                            <p:childTnLst>
                              <p:par>
                                <p:cTn id="24" presetID="9" presetClass="entr" presetSubtype="0" fill="hold" nodeType="clickEffect">
                                  <p:stCondLst>
                                    <p:cond delay="0"/>
                                  </p:stCondLst>
                                  <p:childTnLst>
                                    <p:set>
                                      <p:cBhvr>
                                        <p:cTn id="25" dur="1" fill="hold">
                                          <p:stCondLst>
                                            <p:cond delay="0"/>
                                          </p:stCondLst>
                                        </p:cTn>
                                        <p:tgtEl>
                                          <p:spTgt spid="11268"/>
                                        </p:tgtEl>
                                        <p:attrNameLst>
                                          <p:attrName>style.visibility</p:attrName>
                                        </p:attrNameLst>
                                      </p:cBhvr>
                                      <p:to>
                                        <p:strVal val="visible"/>
                                      </p:to>
                                    </p:set>
                                    <p:animEffect transition="in" filter="dissolve">
                                      <p:cBhvr>
                                        <p:cTn id="26" dur="500"/>
                                        <p:tgtEl>
                                          <p:spTgt spid="11268"/>
                                        </p:tgtEl>
                                      </p:cBhvr>
                                    </p:animEffect>
                                  </p:childTnLst>
                                </p:cTn>
                              </p:par>
                            </p:childTnLst>
                          </p:cTn>
                        </p:par>
                        <p:par>
                          <p:cTn id="27" fill="hold" nodeType="afterGroup">
                            <p:stCondLst>
                              <p:cond delay="500"/>
                            </p:stCondLst>
                            <p:childTnLst>
                              <p:par>
                                <p:cTn id="28" presetID="9" presetClass="entr" presetSubtype="0" fill="hold" grpId="0" nodeType="afterEffect">
                                  <p:stCondLst>
                                    <p:cond delay="0"/>
                                  </p:stCondLst>
                                  <p:childTnLst>
                                    <p:set>
                                      <p:cBhvr>
                                        <p:cTn id="29" dur="1" fill="hold">
                                          <p:stCondLst>
                                            <p:cond delay="0"/>
                                          </p:stCondLst>
                                        </p:cTn>
                                        <p:tgtEl>
                                          <p:spTgt spid="11272"/>
                                        </p:tgtEl>
                                        <p:attrNameLst>
                                          <p:attrName>style.visibility</p:attrName>
                                        </p:attrNameLst>
                                      </p:cBhvr>
                                      <p:to>
                                        <p:strVal val="visible"/>
                                      </p:to>
                                    </p:set>
                                    <p:animEffect transition="in" filter="dissolve">
                                      <p:cBhvr>
                                        <p:cTn id="30" dur="500"/>
                                        <p:tgtEl>
                                          <p:spTgt spid="1127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31" fill="hold" display="0">
                  <p:stCondLst>
                    <p:cond delay="indefinite"/>
                  </p:stCondLst>
                  <p:endCondLst>
                    <p:cond evt="onNext" delay="0">
                      <p:tgtEl>
                        <p:sldTgt/>
                      </p:tgtEl>
                    </p:cond>
                    <p:cond evt="onPrev" delay="0">
                      <p:tgtEl>
                        <p:sldTgt/>
                      </p:tgtEl>
                    </p:cond>
                  </p:endCondLst>
                </p:cTn>
                <p:tgtEl>
                  <p:spTgt spid="11271"/>
                </p:tgtEl>
              </p:cMediaNode>
            </p:video>
            <p:seq concurrent="1" nextAc="seek">
              <p:cTn id="32" restart="whenNotActive" fill="hold" evtFilter="cancelBubble" nodeType="interactiveSeq">
                <p:stCondLst>
                  <p:cond evt="onClick" delay="0">
                    <p:tgtEl>
                      <p:spTgt spid="11271"/>
                    </p:tgtEl>
                  </p:cond>
                </p:stCondLst>
                <p:endSync evt="end" delay="0">
                  <p:rtn val="all"/>
                </p:endSync>
                <p:childTnLst>
                  <p:par>
                    <p:cTn id="33" fill="hold" nodeType="clickPar">
                      <p:stCondLst>
                        <p:cond delay="0"/>
                      </p:stCondLst>
                      <p:childTnLst>
                        <p:par>
                          <p:cTn id="34" fill="hold" nodeType="withGroup">
                            <p:stCondLst>
                              <p:cond delay="0"/>
                            </p:stCondLst>
                            <p:childTnLst>
                              <p:par>
                                <p:cTn id="35" presetID="2" presetClass="mediacall" presetSubtype="0" fill="hold" nodeType="clickEffect">
                                  <p:stCondLst>
                                    <p:cond delay="0"/>
                                  </p:stCondLst>
                                  <p:childTnLst>
                                    <p:cmd type="call" cmd="togglePause">
                                      <p:cBhvr>
                                        <p:cTn id="36" dur="1" fill="hold"/>
                                        <p:tgtEl>
                                          <p:spTgt spid="11271"/>
                                        </p:tgtEl>
                                      </p:cBhvr>
                                    </p:cmd>
                                  </p:childTnLst>
                                </p:cTn>
                              </p:par>
                            </p:childTnLst>
                          </p:cTn>
                        </p:par>
                      </p:childTnLst>
                    </p:cTn>
                  </p:par>
                </p:childTnLst>
              </p:cTn>
              <p:nextCondLst>
                <p:cond evt="onClick" delay="0">
                  <p:tgtEl>
                    <p:spTgt spid="11271"/>
                  </p:tgtEl>
                </p:cond>
              </p:nextCondLst>
            </p:seq>
          </p:childTnLst>
        </p:cTn>
      </p:par>
    </p:tnLst>
    <p:bldLst>
      <p:bldP spid="11272" grpId="0" animBg="1" autoUpdateAnimBg="0"/>
    </p:bldLst>
  </p:timing>
</p:sld>
</file>

<file path=ppt/slides/slide14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2810382" y="497281"/>
            <a:ext cx="3523615" cy="512445"/>
          </a:xfrm>
          <a:prstGeom prst="rect">
            <a:avLst/>
          </a:prstGeom>
        </p:spPr>
        <p:txBody>
          <a:bodyPr vert="horz" wrap="square" lIns="0" tIns="12065" rIns="0" bIns="0" rtlCol="0">
            <a:spAutoFit/>
          </a:bodyPr>
          <a:lstStyle/>
          <a:p>
            <a:pPr marL="12700">
              <a:lnSpc>
                <a:spcPct val="100000"/>
              </a:lnSpc>
              <a:spcBef>
                <a:spcPts val="95"/>
              </a:spcBef>
            </a:pPr>
            <a:r>
              <a:rPr sz="3200" b="1" spc="-10" dirty="0">
                <a:solidFill>
                  <a:srgbClr val="000000"/>
                </a:solidFill>
                <a:latin typeface="Times New Roman"/>
                <a:cs typeface="Times New Roman"/>
              </a:rPr>
              <a:t>CURVE</a:t>
            </a:r>
            <a:r>
              <a:rPr sz="3200" b="1" spc="-80" dirty="0">
                <a:solidFill>
                  <a:srgbClr val="000000"/>
                </a:solidFill>
                <a:latin typeface="Times New Roman"/>
                <a:cs typeface="Times New Roman"/>
              </a:rPr>
              <a:t> </a:t>
            </a:r>
            <a:r>
              <a:rPr sz="3200" b="1" dirty="0">
                <a:solidFill>
                  <a:srgbClr val="000000"/>
                </a:solidFill>
                <a:latin typeface="Times New Roman"/>
                <a:cs typeface="Times New Roman"/>
              </a:rPr>
              <a:t>DI</a:t>
            </a:r>
            <a:r>
              <a:rPr sz="3200" b="1" spc="-100" dirty="0">
                <a:solidFill>
                  <a:srgbClr val="000000"/>
                </a:solidFill>
                <a:latin typeface="Times New Roman"/>
                <a:cs typeface="Times New Roman"/>
              </a:rPr>
              <a:t> </a:t>
            </a:r>
            <a:r>
              <a:rPr sz="3200" b="1" spc="-10" dirty="0">
                <a:solidFill>
                  <a:srgbClr val="000000"/>
                </a:solidFill>
                <a:latin typeface="Times New Roman"/>
                <a:cs typeface="Times New Roman"/>
              </a:rPr>
              <a:t>FORZA</a:t>
            </a:r>
            <a:endParaRPr sz="3200">
              <a:latin typeface="Times New Roman"/>
              <a:cs typeface="Times New Roman"/>
            </a:endParaRPr>
          </a:p>
        </p:txBody>
      </p:sp>
      <p:sp>
        <p:nvSpPr>
          <p:cNvPr id="3" name="object 3"/>
          <p:cNvSpPr txBox="1"/>
          <p:nvPr/>
        </p:nvSpPr>
        <p:spPr>
          <a:xfrm>
            <a:off x="755650" y="1125600"/>
            <a:ext cx="7848600" cy="1440180"/>
          </a:xfrm>
          <a:prstGeom prst="rect">
            <a:avLst/>
          </a:prstGeom>
          <a:ln w="25400">
            <a:solidFill>
              <a:srgbClr val="FF0000"/>
            </a:solidFill>
          </a:ln>
        </p:spPr>
        <p:txBody>
          <a:bodyPr vert="horz" wrap="square" lIns="0" tIns="181610" rIns="0" bIns="0" rtlCol="0">
            <a:spAutoFit/>
          </a:bodyPr>
          <a:lstStyle/>
          <a:p>
            <a:pPr marL="91440" algn="just">
              <a:lnSpc>
                <a:spcPct val="100000"/>
              </a:lnSpc>
              <a:spcBef>
                <a:spcPts val="1430"/>
              </a:spcBef>
            </a:pPr>
            <a:r>
              <a:rPr sz="1600" b="1" i="1" dirty="0">
                <a:latin typeface="Times New Roman"/>
                <a:cs typeface="Times New Roman"/>
              </a:rPr>
              <a:t>Misura</a:t>
            </a:r>
            <a:r>
              <a:rPr sz="1600" b="1" i="1" spc="-30" dirty="0">
                <a:latin typeface="Times New Roman"/>
                <a:cs typeface="Times New Roman"/>
              </a:rPr>
              <a:t> </a:t>
            </a:r>
            <a:r>
              <a:rPr sz="1600" b="1" i="1" dirty="0">
                <a:latin typeface="Times New Roman"/>
                <a:cs typeface="Times New Roman"/>
              </a:rPr>
              <a:t>delle</a:t>
            </a:r>
            <a:r>
              <a:rPr sz="1600" b="1" i="1" spc="-25" dirty="0">
                <a:latin typeface="Times New Roman"/>
                <a:cs typeface="Times New Roman"/>
              </a:rPr>
              <a:t> </a:t>
            </a:r>
            <a:r>
              <a:rPr sz="1600" b="1" i="1" dirty="0">
                <a:latin typeface="Times New Roman"/>
                <a:cs typeface="Times New Roman"/>
              </a:rPr>
              <a:t>curve di</a:t>
            </a:r>
            <a:r>
              <a:rPr sz="1600" b="1" i="1" spc="-5" dirty="0">
                <a:latin typeface="Times New Roman"/>
                <a:cs typeface="Times New Roman"/>
              </a:rPr>
              <a:t> </a:t>
            </a:r>
            <a:r>
              <a:rPr sz="1600" b="1" i="1" spc="-20" dirty="0">
                <a:latin typeface="Times New Roman"/>
                <a:cs typeface="Times New Roman"/>
              </a:rPr>
              <a:t>forza</a:t>
            </a:r>
            <a:endParaRPr sz="1600">
              <a:latin typeface="Times New Roman"/>
              <a:cs typeface="Times New Roman"/>
            </a:endParaRPr>
          </a:p>
          <a:p>
            <a:pPr marL="91440" marR="298450" algn="just">
              <a:lnSpc>
                <a:spcPct val="100000"/>
              </a:lnSpc>
            </a:pPr>
            <a:r>
              <a:rPr sz="1600" dirty="0">
                <a:latin typeface="Times New Roman"/>
                <a:cs typeface="Times New Roman"/>
              </a:rPr>
              <a:t>Il</a:t>
            </a:r>
            <a:r>
              <a:rPr sz="1600" spc="155" dirty="0">
                <a:latin typeface="Times New Roman"/>
                <a:cs typeface="Times New Roman"/>
              </a:rPr>
              <a:t> </a:t>
            </a:r>
            <a:r>
              <a:rPr sz="1600" dirty="0">
                <a:latin typeface="Times New Roman"/>
                <a:cs typeface="Times New Roman"/>
              </a:rPr>
              <a:t>dispositivo</a:t>
            </a:r>
            <a:r>
              <a:rPr sz="1600" spc="170" dirty="0">
                <a:latin typeface="Times New Roman"/>
                <a:cs typeface="Times New Roman"/>
              </a:rPr>
              <a:t> </a:t>
            </a:r>
            <a:r>
              <a:rPr sz="1600" dirty="0">
                <a:latin typeface="Times New Roman"/>
                <a:cs typeface="Times New Roman"/>
              </a:rPr>
              <a:t>AFM</a:t>
            </a:r>
            <a:r>
              <a:rPr sz="1600" spc="180" dirty="0">
                <a:latin typeface="Times New Roman"/>
                <a:cs typeface="Times New Roman"/>
              </a:rPr>
              <a:t> </a:t>
            </a:r>
            <a:r>
              <a:rPr sz="1600" dirty="0">
                <a:latin typeface="Times New Roman"/>
                <a:cs typeface="Times New Roman"/>
              </a:rPr>
              <a:t>può</a:t>
            </a:r>
            <a:r>
              <a:rPr sz="1600" spc="135" dirty="0">
                <a:latin typeface="Times New Roman"/>
                <a:cs typeface="Times New Roman"/>
              </a:rPr>
              <a:t> </a:t>
            </a:r>
            <a:r>
              <a:rPr sz="1600" dirty="0">
                <a:latin typeface="Times New Roman"/>
                <a:cs typeface="Times New Roman"/>
              </a:rPr>
              <a:t>anche</a:t>
            </a:r>
            <a:r>
              <a:rPr sz="1600" spc="160" dirty="0">
                <a:latin typeface="Times New Roman"/>
                <a:cs typeface="Times New Roman"/>
              </a:rPr>
              <a:t> </a:t>
            </a:r>
            <a:r>
              <a:rPr sz="1600" dirty="0">
                <a:latin typeface="Times New Roman"/>
                <a:cs typeface="Times New Roman"/>
              </a:rPr>
              <a:t>registrare</a:t>
            </a:r>
            <a:r>
              <a:rPr sz="1600" spc="160" dirty="0">
                <a:latin typeface="Times New Roman"/>
                <a:cs typeface="Times New Roman"/>
              </a:rPr>
              <a:t> </a:t>
            </a:r>
            <a:r>
              <a:rPr sz="1600" dirty="0">
                <a:latin typeface="Times New Roman"/>
                <a:cs typeface="Times New Roman"/>
              </a:rPr>
              <a:t>la</a:t>
            </a:r>
            <a:r>
              <a:rPr sz="1600" spc="175" dirty="0">
                <a:latin typeface="Times New Roman"/>
                <a:cs typeface="Times New Roman"/>
              </a:rPr>
              <a:t> </a:t>
            </a:r>
            <a:r>
              <a:rPr sz="1600" dirty="0">
                <a:latin typeface="Times New Roman"/>
                <a:cs typeface="Times New Roman"/>
              </a:rPr>
              <a:t>quantità</a:t>
            </a:r>
            <a:r>
              <a:rPr sz="1600" spc="165" dirty="0">
                <a:latin typeface="Times New Roman"/>
                <a:cs typeface="Times New Roman"/>
              </a:rPr>
              <a:t> </a:t>
            </a:r>
            <a:r>
              <a:rPr sz="1600" dirty="0">
                <a:latin typeface="Times New Roman"/>
                <a:cs typeface="Times New Roman"/>
              </a:rPr>
              <a:t>di</a:t>
            </a:r>
            <a:r>
              <a:rPr sz="1600" spc="175" dirty="0">
                <a:latin typeface="Times New Roman"/>
                <a:cs typeface="Times New Roman"/>
              </a:rPr>
              <a:t> </a:t>
            </a:r>
            <a:r>
              <a:rPr sz="1600" dirty="0">
                <a:latin typeface="Times New Roman"/>
                <a:cs typeface="Times New Roman"/>
              </a:rPr>
              <a:t>forza</a:t>
            </a:r>
            <a:r>
              <a:rPr sz="1600" spc="180" dirty="0">
                <a:latin typeface="Times New Roman"/>
                <a:cs typeface="Times New Roman"/>
              </a:rPr>
              <a:t> </a:t>
            </a:r>
            <a:r>
              <a:rPr sz="1600" dirty="0">
                <a:latin typeface="Times New Roman"/>
                <a:cs typeface="Times New Roman"/>
              </a:rPr>
              <a:t>sentita</a:t>
            </a:r>
            <a:r>
              <a:rPr sz="1600" spc="155" dirty="0">
                <a:latin typeface="Times New Roman"/>
                <a:cs typeface="Times New Roman"/>
              </a:rPr>
              <a:t> </a:t>
            </a:r>
            <a:r>
              <a:rPr sz="1600" dirty="0">
                <a:latin typeface="Times New Roman"/>
                <a:cs typeface="Times New Roman"/>
              </a:rPr>
              <a:t>dalla</a:t>
            </a:r>
            <a:r>
              <a:rPr sz="1600" spc="185" dirty="0">
                <a:latin typeface="Times New Roman"/>
                <a:cs typeface="Times New Roman"/>
              </a:rPr>
              <a:t> </a:t>
            </a:r>
            <a:r>
              <a:rPr sz="1600" dirty="0">
                <a:latin typeface="Times New Roman"/>
                <a:cs typeface="Times New Roman"/>
              </a:rPr>
              <a:t>leva</a:t>
            </a:r>
            <a:r>
              <a:rPr sz="1600" spc="175" dirty="0">
                <a:latin typeface="Times New Roman"/>
                <a:cs typeface="Times New Roman"/>
              </a:rPr>
              <a:t> </a:t>
            </a:r>
            <a:r>
              <a:rPr sz="1600" dirty="0">
                <a:latin typeface="Times New Roman"/>
                <a:cs typeface="Times New Roman"/>
              </a:rPr>
              <a:t>quando</a:t>
            </a:r>
            <a:r>
              <a:rPr sz="1600" spc="165" dirty="0">
                <a:latin typeface="Times New Roman"/>
                <a:cs typeface="Times New Roman"/>
              </a:rPr>
              <a:t> </a:t>
            </a:r>
            <a:r>
              <a:rPr sz="1600" spc="-25" dirty="0">
                <a:latin typeface="Times New Roman"/>
                <a:cs typeface="Times New Roman"/>
              </a:rPr>
              <a:t>la </a:t>
            </a:r>
            <a:r>
              <a:rPr sz="1600" dirty="0">
                <a:latin typeface="Times New Roman"/>
                <a:cs typeface="Times New Roman"/>
              </a:rPr>
              <a:t>punta</a:t>
            </a:r>
            <a:r>
              <a:rPr sz="1600" spc="215" dirty="0">
                <a:latin typeface="Times New Roman"/>
                <a:cs typeface="Times New Roman"/>
              </a:rPr>
              <a:t> </a:t>
            </a:r>
            <a:r>
              <a:rPr sz="1600" dirty="0">
                <a:latin typeface="Times New Roman"/>
                <a:cs typeface="Times New Roman"/>
              </a:rPr>
              <a:t>viene</a:t>
            </a:r>
            <a:r>
              <a:rPr sz="1600" spc="160" dirty="0">
                <a:latin typeface="Times New Roman"/>
                <a:cs typeface="Times New Roman"/>
              </a:rPr>
              <a:t> </a:t>
            </a:r>
            <a:r>
              <a:rPr sz="1600" dirty="0">
                <a:latin typeface="Times New Roman"/>
                <a:cs typeface="Times New Roman"/>
              </a:rPr>
              <a:t>posta</a:t>
            </a:r>
            <a:r>
              <a:rPr sz="1600" spc="190" dirty="0">
                <a:latin typeface="Times New Roman"/>
                <a:cs typeface="Times New Roman"/>
              </a:rPr>
              <a:t> </a:t>
            </a:r>
            <a:r>
              <a:rPr sz="1600" dirty="0">
                <a:latin typeface="Times New Roman"/>
                <a:cs typeface="Times New Roman"/>
              </a:rPr>
              <a:t>in</a:t>
            </a:r>
            <a:r>
              <a:rPr sz="1600" spc="220" dirty="0">
                <a:latin typeface="Times New Roman"/>
                <a:cs typeface="Times New Roman"/>
              </a:rPr>
              <a:t> </a:t>
            </a:r>
            <a:r>
              <a:rPr sz="1600" dirty="0">
                <a:latin typeface="Times New Roman"/>
                <a:cs typeface="Times New Roman"/>
              </a:rPr>
              <a:t>vicinanza</a:t>
            </a:r>
            <a:r>
              <a:rPr sz="1600" spc="190" dirty="0">
                <a:latin typeface="Times New Roman"/>
                <a:cs typeface="Times New Roman"/>
              </a:rPr>
              <a:t> </a:t>
            </a:r>
            <a:r>
              <a:rPr sz="1600" dirty="0">
                <a:latin typeface="Times New Roman"/>
                <a:cs typeface="Times New Roman"/>
              </a:rPr>
              <a:t>del</a:t>
            </a:r>
            <a:r>
              <a:rPr sz="1600" spc="190" dirty="0">
                <a:latin typeface="Times New Roman"/>
                <a:cs typeface="Times New Roman"/>
              </a:rPr>
              <a:t> </a:t>
            </a:r>
            <a:r>
              <a:rPr sz="1600" dirty="0">
                <a:latin typeface="Times New Roman"/>
                <a:cs typeface="Times New Roman"/>
              </a:rPr>
              <a:t>campione</a:t>
            </a:r>
            <a:r>
              <a:rPr sz="1600" spc="175" dirty="0">
                <a:latin typeface="Times New Roman"/>
                <a:cs typeface="Times New Roman"/>
              </a:rPr>
              <a:t> </a:t>
            </a:r>
            <a:r>
              <a:rPr sz="1600" dirty="0">
                <a:latin typeface="Times New Roman"/>
                <a:cs typeface="Times New Roman"/>
              </a:rPr>
              <a:t>–</a:t>
            </a:r>
            <a:r>
              <a:rPr sz="1600" spc="190" dirty="0">
                <a:latin typeface="Times New Roman"/>
                <a:cs typeface="Times New Roman"/>
              </a:rPr>
              <a:t> </a:t>
            </a:r>
            <a:r>
              <a:rPr sz="1600" dirty="0">
                <a:latin typeface="Times New Roman"/>
                <a:cs typeface="Times New Roman"/>
              </a:rPr>
              <a:t>o</a:t>
            </a:r>
            <a:r>
              <a:rPr sz="1600" spc="190" dirty="0">
                <a:latin typeface="Times New Roman"/>
                <a:cs typeface="Times New Roman"/>
              </a:rPr>
              <a:t> </a:t>
            </a:r>
            <a:r>
              <a:rPr sz="1600" dirty="0">
                <a:latin typeface="Times New Roman"/>
                <a:cs typeface="Times New Roman"/>
              </a:rPr>
              <a:t>anche</a:t>
            </a:r>
            <a:r>
              <a:rPr sz="1600" spc="195" dirty="0">
                <a:latin typeface="Times New Roman"/>
                <a:cs typeface="Times New Roman"/>
              </a:rPr>
              <a:t> </a:t>
            </a:r>
            <a:r>
              <a:rPr sz="1600" dirty="0">
                <a:latin typeface="Times New Roman"/>
                <a:cs typeface="Times New Roman"/>
              </a:rPr>
              <a:t>tocca</a:t>
            </a:r>
            <a:r>
              <a:rPr sz="1600" spc="185" dirty="0">
                <a:latin typeface="Times New Roman"/>
                <a:cs typeface="Times New Roman"/>
              </a:rPr>
              <a:t> </a:t>
            </a:r>
            <a:r>
              <a:rPr sz="1600" dirty="0">
                <a:latin typeface="Times New Roman"/>
                <a:cs typeface="Times New Roman"/>
              </a:rPr>
              <a:t>il</a:t>
            </a:r>
            <a:r>
              <a:rPr sz="1600" spc="185" dirty="0">
                <a:latin typeface="Times New Roman"/>
                <a:cs typeface="Times New Roman"/>
              </a:rPr>
              <a:t> </a:t>
            </a:r>
            <a:r>
              <a:rPr sz="1600" dirty="0">
                <a:latin typeface="Times New Roman"/>
                <a:cs typeface="Times New Roman"/>
              </a:rPr>
              <a:t>campione</a:t>
            </a:r>
            <a:r>
              <a:rPr sz="1600" spc="195" dirty="0">
                <a:latin typeface="Times New Roman"/>
                <a:cs typeface="Times New Roman"/>
              </a:rPr>
              <a:t> </a:t>
            </a:r>
            <a:r>
              <a:rPr sz="1600" dirty="0">
                <a:latin typeface="Times New Roman"/>
                <a:cs typeface="Times New Roman"/>
              </a:rPr>
              <a:t>–</a:t>
            </a:r>
            <a:r>
              <a:rPr sz="1600" spc="215" dirty="0">
                <a:latin typeface="Times New Roman"/>
                <a:cs typeface="Times New Roman"/>
              </a:rPr>
              <a:t> </a:t>
            </a:r>
            <a:r>
              <a:rPr sz="1600" dirty="0">
                <a:latin typeface="Times New Roman"/>
                <a:cs typeface="Times New Roman"/>
              </a:rPr>
              <a:t>e</a:t>
            </a:r>
            <a:r>
              <a:rPr sz="1600" spc="160" dirty="0">
                <a:latin typeface="Times New Roman"/>
                <a:cs typeface="Times New Roman"/>
              </a:rPr>
              <a:t> </a:t>
            </a:r>
            <a:r>
              <a:rPr sz="1600" dirty="0">
                <a:latin typeface="Times New Roman"/>
                <a:cs typeface="Times New Roman"/>
              </a:rPr>
              <a:t>poi</a:t>
            </a:r>
            <a:r>
              <a:rPr sz="1600" spc="195" dirty="0">
                <a:latin typeface="Times New Roman"/>
                <a:cs typeface="Times New Roman"/>
              </a:rPr>
              <a:t> </a:t>
            </a:r>
            <a:r>
              <a:rPr sz="1600" spc="-10" dirty="0">
                <a:latin typeface="Times New Roman"/>
                <a:cs typeface="Times New Roman"/>
              </a:rPr>
              <a:t>viene allontanata.</a:t>
            </a:r>
            <a:endParaRPr sz="1600">
              <a:latin typeface="Times New Roman"/>
              <a:cs typeface="Times New Roman"/>
            </a:endParaRPr>
          </a:p>
        </p:txBody>
      </p:sp>
      <p:sp>
        <p:nvSpPr>
          <p:cNvPr id="4" name="object 4"/>
          <p:cNvSpPr txBox="1"/>
          <p:nvPr/>
        </p:nvSpPr>
        <p:spPr>
          <a:xfrm>
            <a:off x="755650" y="2733675"/>
            <a:ext cx="7848600" cy="1440180"/>
          </a:xfrm>
          <a:prstGeom prst="rect">
            <a:avLst/>
          </a:prstGeom>
          <a:ln w="25400">
            <a:solidFill>
              <a:srgbClr val="FF0000"/>
            </a:solidFill>
          </a:ln>
        </p:spPr>
        <p:txBody>
          <a:bodyPr vert="horz" wrap="square" lIns="0" tIns="36830" rIns="0" bIns="0" rtlCol="0">
            <a:spAutoFit/>
          </a:bodyPr>
          <a:lstStyle/>
          <a:p>
            <a:pPr marL="91440" marR="294005" algn="just">
              <a:lnSpc>
                <a:spcPct val="100000"/>
              </a:lnSpc>
              <a:spcBef>
                <a:spcPts val="290"/>
              </a:spcBef>
            </a:pPr>
            <a:r>
              <a:rPr sz="1600" dirty="0">
                <a:latin typeface="Times New Roman"/>
                <a:cs typeface="Times New Roman"/>
              </a:rPr>
              <a:t>Questa</a:t>
            </a:r>
            <a:r>
              <a:rPr sz="1600" spc="260" dirty="0">
                <a:latin typeface="Times New Roman"/>
                <a:cs typeface="Times New Roman"/>
              </a:rPr>
              <a:t> </a:t>
            </a:r>
            <a:r>
              <a:rPr sz="1600" dirty="0">
                <a:latin typeface="Times New Roman"/>
                <a:cs typeface="Times New Roman"/>
              </a:rPr>
              <a:t>tecnica</a:t>
            </a:r>
            <a:r>
              <a:rPr sz="1600" spc="220" dirty="0">
                <a:latin typeface="Times New Roman"/>
                <a:cs typeface="Times New Roman"/>
              </a:rPr>
              <a:t> </a:t>
            </a:r>
            <a:r>
              <a:rPr sz="1600" dirty="0">
                <a:latin typeface="Times New Roman"/>
                <a:cs typeface="Times New Roman"/>
              </a:rPr>
              <a:t>può</a:t>
            </a:r>
            <a:r>
              <a:rPr sz="1600" spc="245" dirty="0">
                <a:latin typeface="Times New Roman"/>
                <a:cs typeface="Times New Roman"/>
              </a:rPr>
              <a:t> </a:t>
            </a:r>
            <a:r>
              <a:rPr sz="1600" dirty="0">
                <a:latin typeface="Times New Roman"/>
                <a:cs typeface="Times New Roman"/>
              </a:rPr>
              <a:t>essere</a:t>
            </a:r>
            <a:r>
              <a:rPr sz="1600" spc="235" dirty="0">
                <a:latin typeface="Times New Roman"/>
                <a:cs typeface="Times New Roman"/>
              </a:rPr>
              <a:t> </a:t>
            </a:r>
            <a:r>
              <a:rPr sz="1600" dirty="0">
                <a:latin typeface="Times New Roman"/>
                <a:cs typeface="Times New Roman"/>
              </a:rPr>
              <a:t>utilizzata</a:t>
            </a:r>
            <a:r>
              <a:rPr sz="1600" spc="245" dirty="0">
                <a:latin typeface="Times New Roman"/>
                <a:cs typeface="Times New Roman"/>
              </a:rPr>
              <a:t> </a:t>
            </a:r>
            <a:r>
              <a:rPr sz="1600" dirty="0">
                <a:latin typeface="Times New Roman"/>
                <a:cs typeface="Times New Roman"/>
              </a:rPr>
              <a:t>per</a:t>
            </a:r>
            <a:r>
              <a:rPr sz="1600" spc="250" dirty="0">
                <a:latin typeface="Times New Roman"/>
                <a:cs typeface="Times New Roman"/>
              </a:rPr>
              <a:t> </a:t>
            </a:r>
            <a:r>
              <a:rPr sz="1600" dirty="0">
                <a:latin typeface="Times New Roman"/>
                <a:cs typeface="Times New Roman"/>
              </a:rPr>
              <a:t>misurare</a:t>
            </a:r>
            <a:r>
              <a:rPr sz="1600" spc="245" dirty="0">
                <a:latin typeface="Times New Roman"/>
                <a:cs typeface="Times New Roman"/>
              </a:rPr>
              <a:t> </a:t>
            </a:r>
            <a:r>
              <a:rPr sz="1600" dirty="0">
                <a:latin typeface="Times New Roman"/>
                <a:cs typeface="Times New Roman"/>
              </a:rPr>
              <a:t>la</a:t>
            </a:r>
            <a:r>
              <a:rPr sz="1600" spc="260" dirty="0">
                <a:latin typeface="Times New Roman"/>
                <a:cs typeface="Times New Roman"/>
              </a:rPr>
              <a:t> </a:t>
            </a:r>
            <a:r>
              <a:rPr sz="1600" dirty="0">
                <a:latin typeface="Times New Roman"/>
                <a:cs typeface="Times New Roman"/>
              </a:rPr>
              <a:t>forza</a:t>
            </a:r>
            <a:r>
              <a:rPr sz="1600" spc="260" dirty="0">
                <a:latin typeface="Times New Roman"/>
                <a:cs typeface="Times New Roman"/>
              </a:rPr>
              <a:t> </a:t>
            </a:r>
            <a:r>
              <a:rPr sz="1600" dirty="0">
                <a:latin typeface="Times New Roman"/>
                <a:cs typeface="Times New Roman"/>
              </a:rPr>
              <a:t>attrattiva</a:t>
            </a:r>
            <a:r>
              <a:rPr sz="1600" spc="245" dirty="0">
                <a:latin typeface="Times New Roman"/>
                <a:cs typeface="Times New Roman"/>
              </a:rPr>
              <a:t> </a:t>
            </a:r>
            <a:r>
              <a:rPr sz="1600" dirty="0">
                <a:latin typeface="Times New Roman"/>
                <a:cs typeface="Times New Roman"/>
              </a:rPr>
              <a:t>o</a:t>
            </a:r>
            <a:r>
              <a:rPr sz="1600" spc="245" dirty="0">
                <a:latin typeface="Times New Roman"/>
                <a:cs typeface="Times New Roman"/>
              </a:rPr>
              <a:t> </a:t>
            </a:r>
            <a:r>
              <a:rPr sz="1600" dirty="0">
                <a:latin typeface="Times New Roman"/>
                <a:cs typeface="Times New Roman"/>
              </a:rPr>
              <a:t>repulsiva</a:t>
            </a:r>
            <a:r>
              <a:rPr sz="1600" spc="245" dirty="0">
                <a:latin typeface="Times New Roman"/>
                <a:cs typeface="Times New Roman"/>
              </a:rPr>
              <a:t> </a:t>
            </a:r>
            <a:r>
              <a:rPr sz="1600" dirty="0">
                <a:latin typeface="Times New Roman"/>
                <a:cs typeface="Times New Roman"/>
              </a:rPr>
              <a:t>a</a:t>
            </a:r>
            <a:r>
              <a:rPr sz="1600" spc="260" dirty="0">
                <a:latin typeface="Times New Roman"/>
                <a:cs typeface="Times New Roman"/>
              </a:rPr>
              <a:t> </a:t>
            </a:r>
            <a:r>
              <a:rPr sz="1600" spc="-10" dirty="0">
                <a:latin typeface="Times New Roman"/>
                <a:cs typeface="Times New Roman"/>
              </a:rPr>
              <a:t>lunga </a:t>
            </a:r>
            <a:r>
              <a:rPr sz="1600" dirty="0">
                <a:latin typeface="Times New Roman"/>
                <a:cs typeface="Times New Roman"/>
              </a:rPr>
              <a:t>distanza tra</a:t>
            </a:r>
            <a:r>
              <a:rPr sz="1600" spc="-5" dirty="0">
                <a:latin typeface="Times New Roman"/>
                <a:cs typeface="Times New Roman"/>
              </a:rPr>
              <a:t> </a:t>
            </a:r>
            <a:r>
              <a:rPr sz="1600" dirty="0">
                <a:latin typeface="Times New Roman"/>
                <a:cs typeface="Times New Roman"/>
              </a:rPr>
              <a:t>la</a:t>
            </a:r>
            <a:r>
              <a:rPr sz="1600" spc="-10" dirty="0">
                <a:latin typeface="Times New Roman"/>
                <a:cs typeface="Times New Roman"/>
              </a:rPr>
              <a:t> </a:t>
            </a:r>
            <a:r>
              <a:rPr sz="1600" dirty="0">
                <a:latin typeface="Times New Roman"/>
                <a:cs typeface="Times New Roman"/>
              </a:rPr>
              <a:t>punta</a:t>
            </a:r>
            <a:r>
              <a:rPr sz="1600" spc="5" dirty="0">
                <a:latin typeface="Times New Roman"/>
                <a:cs typeface="Times New Roman"/>
              </a:rPr>
              <a:t> </a:t>
            </a:r>
            <a:r>
              <a:rPr sz="1600" dirty="0">
                <a:latin typeface="Times New Roman"/>
                <a:cs typeface="Times New Roman"/>
              </a:rPr>
              <a:t>ed il</a:t>
            </a:r>
            <a:r>
              <a:rPr sz="1600" spc="-30" dirty="0">
                <a:latin typeface="Times New Roman"/>
                <a:cs typeface="Times New Roman"/>
              </a:rPr>
              <a:t> </a:t>
            </a:r>
            <a:r>
              <a:rPr sz="1600" dirty="0">
                <a:latin typeface="Times New Roman"/>
                <a:cs typeface="Times New Roman"/>
              </a:rPr>
              <a:t>campione; in questo</a:t>
            </a:r>
            <a:r>
              <a:rPr sz="1600" spc="-20" dirty="0">
                <a:latin typeface="Times New Roman"/>
                <a:cs typeface="Times New Roman"/>
              </a:rPr>
              <a:t> </a:t>
            </a:r>
            <a:r>
              <a:rPr sz="1600" dirty="0">
                <a:latin typeface="Times New Roman"/>
                <a:cs typeface="Times New Roman"/>
              </a:rPr>
              <a:t>modo</a:t>
            </a:r>
            <a:r>
              <a:rPr sz="1600" spc="-20" dirty="0">
                <a:latin typeface="Times New Roman"/>
                <a:cs typeface="Times New Roman"/>
              </a:rPr>
              <a:t> </a:t>
            </a:r>
            <a:r>
              <a:rPr sz="1600" dirty="0">
                <a:latin typeface="Times New Roman"/>
                <a:cs typeface="Times New Roman"/>
              </a:rPr>
              <a:t>si</a:t>
            </a:r>
            <a:r>
              <a:rPr sz="1600" spc="-5" dirty="0">
                <a:latin typeface="Times New Roman"/>
                <a:cs typeface="Times New Roman"/>
              </a:rPr>
              <a:t> </a:t>
            </a:r>
            <a:r>
              <a:rPr sz="1600" dirty="0">
                <a:latin typeface="Times New Roman"/>
                <a:cs typeface="Times New Roman"/>
              </a:rPr>
              <a:t>ottengono</a:t>
            </a:r>
            <a:r>
              <a:rPr sz="1600" spc="5" dirty="0">
                <a:latin typeface="Times New Roman"/>
                <a:cs typeface="Times New Roman"/>
              </a:rPr>
              <a:t> </a:t>
            </a:r>
            <a:r>
              <a:rPr sz="1600" dirty="0">
                <a:latin typeface="Times New Roman"/>
                <a:cs typeface="Times New Roman"/>
              </a:rPr>
              <a:t>informazioni</a:t>
            </a:r>
            <a:r>
              <a:rPr sz="1600" spc="30" dirty="0">
                <a:latin typeface="Times New Roman"/>
                <a:cs typeface="Times New Roman"/>
              </a:rPr>
              <a:t> </a:t>
            </a:r>
            <a:r>
              <a:rPr sz="1600" dirty="0">
                <a:latin typeface="Times New Roman"/>
                <a:cs typeface="Times New Roman"/>
              </a:rPr>
              <a:t>su</a:t>
            </a:r>
            <a:r>
              <a:rPr sz="1600" spc="-20" dirty="0">
                <a:latin typeface="Times New Roman"/>
                <a:cs typeface="Times New Roman"/>
              </a:rPr>
              <a:t> </a:t>
            </a:r>
            <a:r>
              <a:rPr sz="1600" spc="-10" dirty="0">
                <a:latin typeface="Times New Roman"/>
                <a:cs typeface="Times New Roman"/>
              </a:rPr>
              <a:t>proprietà </a:t>
            </a:r>
            <a:r>
              <a:rPr sz="1600" dirty="0">
                <a:latin typeface="Times New Roman"/>
                <a:cs typeface="Times New Roman"/>
              </a:rPr>
              <a:t>chimiche</a:t>
            </a:r>
            <a:r>
              <a:rPr sz="1600" spc="285" dirty="0">
                <a:latin typeface="Times New Roman"/>
                <a:cs typeface="Times New Roman"/>
              </a:rPr>
              <a:t> </a:t>
            </a:r>
            <a:r>
              <a:rPr sz="1600" dirty="0">
                <a:latin typeface="Times New Roman"/>
                <a:cs typeface="Times New Roman"/>
              </a:rPr>
              <a:t>e</a:t>
            </a:r>
            <a:r>
              <a:rPr sz="1600" spc="280" dirty="0">
                <a:latin typeface="Times New Roman"/>
                <a:cs typeface="Times New Roman"/>
              </a:rPr>
              <a:t> </a:t>
            </a:r>
            <a:r>
              <a:rPr sz="1600" dirty="0">
                <a:latin typeface="Times New Roman"/>
                <a:cs typeface="Times New Roman"/>
              </a:rPr>
              <a:t>meccaniche</a:t>
            </a:r>
            <a:r>
              <a:rPr sz="1600" spc="285" dirty="0">
                <a:latin typeface="Times New Roman"/>
                <a:cs typeface="Times New Roman"/>
              </a:rPr>
              <a:t> </a:t>
            </a:r>
            <a:r>
              <a:rPr sz="1600" dirty="0">
                <a:latin typeface="Times New Roman"/>
                <a:cs typeface="Times New Roman"/>
              </a:rPr>
              <a:t>locali</a:t>
            </a:r>
            <a:r>
              <a:rPr sz="1600" spc="315" dirty="0">
                <a:latin typeface="Times New Roman"/>
                <a:cs typeface="Times New Roman"/>
              </a:rPr>
              <a:t> </a:t>
            </a:r>
            <a:r>
              <a:rPr sz="1600" dirty="0">
                <a:latin typeface="Times New Roman"/>
                <a:cs typeface="Times New Roman"/>
              </a:rPr>
              <a:t>del</a:t>
            </a:r>
            <a:r>
              <a:rPr sz="1600" spc="285" dirty="0">
                <a:latin typeface="Times New Roman"/>
                <a:cs typeface="Times New Roman"/>
              </a:rPr>
              <a:t> </a:t>
            </a:r>
            <a:r>
              <a:rPr sz="1600" dirty="0">
                <a:latin typeface="Times New Roman"/>
                <a:cs typeface="Times New Roman"/>
              </a:rPr>
              <a:t>campione</a:t>
            </a:r>
            <a:r>
              <a:rPr sz="1600" spc="260" dirty="0">
                <a:latin typeface="Times New Roman"/>
                <a:cs typeface="Times New Roman"/>
              </a:rPr>
              <a:t> </a:t>
            </a:r>
            <a:r>
              <a:rPr sz="1600" dirty="0">
                <a:latin typeface="Times New Roman"/>
                <a:cs typeface="Times New Roman"/>
              </a:rPr>
              <a:t>come</a:t>
            </a:r>
            <a:r>
              <a:rPr sz="1600" spc="280" dirty="0">
                <a:latin typeface="Times New Roman"/>
                <a:cs typeface="Times New Roman"/>
              </a:rPr>
              <a:t> </a:t>
            </a:r>
            <a:r>
              <a:rPr sz="1600" dirty="0">
                <a:latin typeface="Times New Roman"/>
                <a:cs typeface="Times New Roman"/>
              </a:rPr>
              <a:t>per</a:t>
            </a:r>
            <a:r>
              <a:rPr sz="1600" spc="290" dirty="0">
                <a:latin typeface="Times New Roman"/>
                <a:cs typeface="Times New Roman"/>
              </a:rPr>
              <a:t> </a:t>
            </a:r>
            <a:r>
              <a:rPr sz="1600" dirty="0">
                <a:latin typeface="Times New Roman"/>
                <a:cs typeface="Times New Roman"/>
              </a:rPr>
              <a:t>esempio</a:t>
            </a:r>
            <a:r>
              <a:rPr sz="1600" spc="285" dirty="0">
                <a:latin typeface="Times New Roman"/>
                <a:cs typeface="Times New Roman"/>
              </a:rPr>
              <a:t> </a:t>
            </a:r>
            <a:r>
              <a:rPr sz="1600" dirty="0">
                <a:latin typeface="Times New Roman"/>
                <a:cs typeface="Times New Roman"/>
              </a:rPr>
              <a:t>l’adesione</a:t>
            </a:r>
            <a:r>
              <a:rPr sz="1600" spc="290" dirty="0">
                <a:latin typeface="Times New Roman"/>
                <a:cs typeface="Times New Roman"/>
              </a:rPr>
              <a:t> </a:t>
            </a:r>
            <a:r>
              <a:rPr sz="1600" dirty="0">
                <a:latin typeface="Times New Roman"/>
                <a:cs typeface="Times New Roman"/>
              </a:rPr>
              <a:t>e</a:t>
            </a:r>
            <a:r>
              <a:rPr sz="1600" spc="280" dirty="0">
                <a:latin typeface="Times New Roman"/>
                <a:cs typeface="Times New Roman"/>
              </a:rPr>
              <a:t> </a:t>
            </a:r>
            <a:r>
              <a:rPr sz="1600" spc="-10" dirty="0">
                <a:latin typeface="Times New Roman"/>
                <a:cs typeface="Times New Roman"/>
              </a:rPr>
              <a:t>l’elasticità </a:t>
            </a:r>
            <a:r>
              <a:rPr sz="1600" dirty="0">
                <a:latin typeface="Times New Roman"/>
                <a:cs typeface="Times New Roman"/>
              </a:rPr>
              <a:t>oppure</a:t>
            </a:r>
            <a:r>
              <a:rPr sz="1600" spc="95" dirty="0">
                <a:latin typeface="Times New Roman"/>
                <a:cs typeface="Times New Roman"/>
              </a:rPr>
              <a:t> </a:t>
            </a:r>
            <a:r>
              <a:rPr sz="1600" dirty="0">
                <a:latin typeface="Times New Roman"/>
                <a:cs typeface="Times New Roman"/>
              </a:rPr>
              <a:t>anche</a:t>
            </a:r>
            <a:r>
              <a:rPr sz="1600" spc="100" dirty="0">
                <a:latin typeface="Times New Roman"/>
                <a:cs typeface="Times New Roman"/>
              </a:rPr>
              <a:t> </a:t>
            </a:r>
            <a:r>
              <a:rPr sz="1600" dirty="0">
                <a:latin typeface="Times New Roman"/>
                <a:cs typeface="Times New Roman"/>
              </a:rPr>
              <a:t>le</a:t>
            </a:r>
            <a:r>
              <a:rPr sz="1600" spc="95" dirty="0">
                <a:latin typeface="Times New Roman"/>
                <a:cs typeface="Times New Roman"/>
              </a:rPr>
              <a:t> </a:t>
            </a:r>
            <a:r>
              <a:rPr sz="1600" dirty="0">
                <a:latin typeface="Times New Roman"/>
                <a:cs typeface="Times New Roman"/>
              </a:rPr>
              <a:t>dimensioni</a:t>
            </a:r>
            <a:r>
              <a:rPr sz="1600" spc="100" dirty="0">
                <a:latin typeface="Times New Roman"/>
                <a:cs typeface="Times New Roman"/>
              </a:rPr>
              <a:t> </a:t>
            </a:r>
            <a:r>
              <a:rPr sz="1600" dirty="0">
                <a:latin typeface="Times New Roman"/>
                <a:cs typeface="Times New Roman"/>
              </a:rPr>
              <a:t>dello</a:t>
            </a:r>
            <a:r>
              <a:rPr sz="1600" spc="100" dirty="0">
                <a:latin typeface="Times New Roman"/>
                <a:cs typeface="Times New Roman"/>
              </a:rPr>
              <a:t> </a:t>
            </a:r>
            <a:r>
              <a:rPr sz="1600" dirty="0">
                <a:latin typeface="Times New Roman"/>
                <a:cs typeface="Times New Roman"/>
              </a:rPr>
              <a:t>strato</a:t>
            </a:r>
            <a:r>
              <a:rPr sz="1600" spc="100" dirty="0">
                <a:latin typeface="Times New Roman"/>
                <a:cs typeface="Times New Roman"/>
              </a:rPr>
              <a:t> </a:t>
            </a:r>
            <a:r>
              <a:rPr sz="1600" dirty="0">
                <a:latin typeface="Times New Roman"/>
                <a:cs typeface="Times New Roman"/>
              </a:rPr>
              <a:t>di</a:t>
            </a:r>
            <a:r>
              <a:rPr sz="1600" spc="95" dirty="0">
                <a:latin typeface="Times New Roman"/>
                <a:cs typeface="Times New Roman"/>
              </a:rPr>
              <a:t> </a:t>
            </a:r>
            <a:r>
              <a:rPr sz="1600" dirty="0">
                <a:latin typeface="Times New Roman"/>
                <a:cs typeface="Times New Roman"/>
              </a:rPr>
              <a:t>molecole</a:t>
            </a:r>
            <a:r>
              <a:rPr sz="1600" spc="95" dirty="0">
                <a:latin typeface="Times New Roman"/>
                <a:cs typeface="Times New Roman"/>
              </a:rPr>
              <a:t> </a:t>
            </a:r>
            <a:r>
              <a:rPr sz="1600" dirty="0">
                <a:latin typeface="Times New Roman"/>
                <a:cs typeface="Times New Roman"/>
              </a:rPr>
              <a:t>assorbite</a:t>
            </a:r>
            <a:r>
              <a:rPr sz="1600" spc="100" dirty="0">
                <a:latin typeface="Times New Roman"/>
                <a:cs typeface="Times New Roman"/>
              </a:rPr>
              <a:t> </a:t>
            </a:r>
            <a:r>
              <a:rPr sz="1600" dirty="0">
                <a:latin typeface="Times New Roman"/>
                <a:cs typeface="Times New Roman"/>
              </a:rPr>
              <a:t>o</a:t>
            </a:r>
            <a:r>
              <a:rPr sz="1600" spc="95" dirty="0">
                <a:latin typeface="Times New Roman"/>
                <a:cs typeface="Times New Roman"/>
              </a:rPr>
              <a:t> </a:t>
            </a:r>
            <a:r>
              <a:rPr sz="1600" dirty="0">
                <a:latin typeface="Times New Roman"/>
                <a:cs typeface="Times New Roman"/>
              </a:rPr>
              <a:t>la</a:t>
            </a:r>
            <a:r>
              <a:rPr sz="1600" spc="114" dirty="0">
                <a:latin typeface="Times New Roman"/>
                <a:cs typeface="Times New Roman"/>
              </a:rPr>
              <a:t> </a:t>
            </a:r>
            <a:r>
              <a:rPr sz="1600" dirty="0">
                <a:latin typeface="Times New Roman"/>
                <a:cs typeface="Times New Roman"/>
              </a:rPr>
              <a:t>lunghezza</a:t>
            </a:r>
            <a:r>
              <a:rPr sz="1600" spc="120" dirty="0">
                <a:latin typeface="Times New Roman"/>
                <a:cs typeface="Times New Roman"/>
              </a:rPr>
              <a:t> </a:t>
            </a:r>
            <a:r>
              <a:rPr sz="1600" dirty="0">
                <a:latin typeface="Times New Roman"/>
                <a:cs typeface="Times New Roman"/>
              </a:rPr>
              <a:t>di</a:t>
            </a:r>
            <a:r>
              <a:rPr sz="1600" spc="120" dirty="0">
                <a:latin typeface="Times New Roman"/>
                <a:cs typeface="Times New Roman"/>
              </a:rPr>
              <a:t> </a:t>
            </a:r>
            <a:r>
              <a:rPr sz="1600" dirty="0">
                <a:latin typeface="Times New Roman"/>
                <a:cs typeface="Times New Roman"/>
              </a:rPr>
              <a:t>rottura</a:t>
            </a:r>
            <a:r>
              <a:rPr sz="1600" spc="100" dirty="0">
                <a:latin typeface="Times New Roman"/>
                <a:cs typeface="Times New Roman"/>
              </a:rPr>
              <a:t> </a:t>
            </a:r>
            <a:r>
              <a:rPr sz="1600" spc="-25" dirty="0">
                <a:latin typeface="Times New Roman"/>
                <a:cs typeface="Times New Roman"/>
              </a:rPr>
              <a:t>di </a:t>
            </a:r>
            <a:r>
              <a:rPr sz="1600" dirty="0">
                <a:latin typeface="Times New Roman"/>
                <a:cs typeface="Times New Roman"/>
              </a:rPr>
              <a:t>un</a:t>
            </a:r>
            <a:r>
              <a:rPr sz="1600" spc="-20" dirty="0">
                <a:latin typeface="Times New Roman"/>
                <a:cs typeface="Times New Roman"/>
              </a:rPr>
              <a:t> </a:t>
            </a:r>
            <a:r>
              <a:rPr sz="1600" spc="-10" dirty="0">
                <a:latin typeface="Times New Roman"/>
                <a:cs typeface="Times New Roman"/>
              </a:rPr>
              <a:t>legame.</a:t>
            </a:r>
            <a:endParaRPr sz="1600">
              <a:latin typeface="Times New Roman"/>
              <a:cs typeface="Times New Roman"/>
            </a:endParaRPr>
          </a:p>
        </p:txBody>
      </p:sp>
      <p:sp>
        <p:nvSpPr>
          <p:cNvPr id="5" name="object 5"/>
          <p:cNvSpPr txBox="1"/>
          <p:nvPr/>
        </p:nvSpPr>
        <p:spPr>
          <a:xfrm>
            <a:off x="755650" y="4384611"/>
            <a:ext cx="7848600" cy="1440180"/>
          </a:xfrm>
          <a:prstGeom prst="rect">
            <a:avLst/>
          </a:prstGeom>
          <a:ln w="25400">
            <a:solidFill>
              <a:srgbClr val="FF0000"/>
            </a:solidFill>
          </a:ln>
        </p:spPr>
        <p:txBody>
          <a:bodyPr vert="horz" wrap="square" lIns="0" tIns="93345" rIns="0" bIns="0" rtlCol="0">
            <a:spAutoFit/>
          </a:bodyPr>
          <a:lstStyle/>
          <a:p>
            <a:pPr marL="91440" marR="294005" algn="just">
              <a:lnSpc>
                <a:spcPct val="100000"/>
              </a:lnSpc>
              <a:spcBef>
                <a:spcPts val="735"/>
              </a:spcBef>
            </a:pPr>
            <a:r>
              <a:rPr sz="1600" dirty="0">
                <a:latin typeface="Times New Roman"/>
                <a:cs typeface="Times New Roman"/>
              </a:rPr>
              <a:t>Misure</a:t>
            </a:r>
            <a:r>
              <a:rPr sz="1600" spc="170" dirty="0">
                <a:latin typeface="Times New Roman"/>
                <a:cs typeface="Times New Roman"/>
              </a:rPr>
              <a:t> </a:t>
            </a:r>
            <a:r>
              <a:rPr sz="1600" dirty="0">
                <a:latin typeface="Times New Roman"/>
                <a:cs typeface="Times New Roman"/>
              </a:rPr>
              <a:t>di</a:t>
            </a:r>
            <a:r>
              <a:rPr sz="1600" spc="175" dirty="0">
                <a:latin typeface="Times New Roman"/>
                <a:cs typeface="Times New Roman"/>
              </a:rPr>
              <a:t> </a:t>
            </a:r>
            <a:r>
              <a:rPr sz="1600" dirty="0">
                <a:latin typeface="Times New Roman"/>
                <a:cs typeface="Times New Roman"/>
              </a:rPr>
              <a:t>questo</a:t>
            </a:r>
            <a:r>
              <a:rPr sz="1600" spc="180" dirty="0">
                <a:latin typeface="Times New Roman"/>
                <a:cs typeface="Times New Roman"/>
              </a:rPr>
              <a:t> </a:t>
            </a:r>
            <a:r>
              <a:rPr sz="1600" dirty="0">
                <a:latin typeface="Times New Roman"/>
                <a:cs typeface="Times New Roman"/>
              </a:rPr>
              <a:t>tipo</a:t>
            </a:r>
            <a:r>
              <a:rPr sz="1600" spc="155" dirty="0">
                <a:latin typeface="Times New Roman"/>
                <a:cs typeface="Times New Roman"/>
              </a:rPr>
              <a:t> </a:t>
            </a:r>
            <a:r>
              <a:rPr sz="1600" dirty="0">
                <a:latin typeface="Times New Roman"/>
                <a:cs typeface="Times New Roman"/>
              </a:rPr>
              <a:t>possono</a:t>
            </a:r>
            <a:r>
              <a:rPr sz="1600" spc="175" dirty="0">
                <a:latin typeface="Times New Roman"/>
                <a:cs typeface="Times New Roman"/>
              </a:rPr>
              <a:t> </a:t>
            </a:r>
            <a:r>
              <a:rPr sz="1600" dirty="0">
                <a:latin typeface="Times New Roman"/>
                <a:cs typeface="Times New Roman"/>
              </a:rPr>
              <a:t>essere</a:t>
            </a:r>
            <a:r>
              <a:rPr sz="1600" spc="170" dirty="0">
                <a:latin typeface="Times New Roman"/>
                <a:cs typeface="Times New Roman"/>
              </a:rPr>
              <a:t> </a:t>
            </a:r>
            <a:r>
              <a:rPr sz="1600" dirty="0">
                <a:latin typeface="Times New Roman"/>
                <a:cs typeface="Times New Roman"/>
              </a:rPr>
              <a:t>eseguite</a:t>
            </a:r>
            <a:r>
              <a:rPr sz="1600" spc="175" dirty="0">
                <a:latin typeface="Times New Roman"/>
                <a:cs typeface="Times New Roman"/>
              </a:rPr>
              <a:t> </a:t>
            </a:r>
            <a:r>
              <a:rPr sz="1600" dirty="0">
                <a:latin typeface="Times New Roman"/>
                <a:cs typeface="Times New Roman"/>
              </a:rPr>
              <a:t>anche</a:t>
            </a:r>
            <a:r>
              <a:rPr sz="1600" spc="180" dirty="0">
                <a:latin typeface="Times New Roman"/>
                <a:cs typeface="Times New Roman"/>
              </a:rPr>
              <a:t> </a:t>
            </a:r>
            <a:r>
              <a:rPr sz="1600" dirty="0">
                <a:latin typeface="Times New Roman"/>
                <a:cs typeface="Times New Roman"/>
              </a:rPr>
              <a:t>in</a:t>
            </a:r>
            <a:r>
              <a:rPr sz="1600" spc="170" dirty="0">
                <a:latin typeface="Times New Roman"/>
                <a:cs typeface="Times New Roman"/>
              </a:rPr>
              <a:t> </a:t>
            </a:r>
            <a:r>
              <a:rPr sz="1600" dirty="0">
                <a:latin typeface="Times New Roman"/>
                <a:cs typeface="Times New Roman"/>
              </a:rPr>
              <a:t>modo</a:t>
            </a:r>
            <a:r>
              <a:rPr sz="1600" spc="180" dirty="0">
                <a:latin typeface="Times New Roman"/>
                <a:cs typeface="Times New Roman"/>
              </a:rPr>
              <a:t> </a:t>
            </a:r>
            <a:r>
              <a:rPr sz="1600" dirty="0">
                <a:latin typeface="Times New Roman"/>
                <a:cs typeface="Times New Roman"/>
              </a:rPr>
              <a:t>oscillante</a:t>
            </a:r>
            <a:r>
              <a:rPr sz="1600" spc="150" dirty="0">
                <a:latin typeface="Times New Roman"/>
                <a:cs typeface="Times New Roman"/>
              </a:rPr>
              <a:t> </a:t>
            </a:r>
            <a:r>
              <a:rPr sz="1600" dirty="0">
                <a:latin typeface="Times New Roman"/>
                <a:cs typeface="Times New Roman"/>
              </a:rPr>
              <a:t>sia</a:t>
            </a:r>
            <a:r>
              <a:rPr sz="1600" spc="195" dirty="0">
                <a:latin typeface="Times New Roman"/>
                <a:cs typeface="Times New Roman"/>
              </a:rPr>
              <a:t> </a:t>
            </a:r>
            <a:r>
              <a:rPr sz="1600" dirty="0">
                <a:latin typeface="Times New Roman"/>
                <a:cs typeface="Times New Roman"/>
              </a:rPr>
              <a:t>in</a:t>
            </a:r>
            <a:r>
              <a:rPr sz="1600" spc="195" dirty="0">
                <a:latin typeface="Times New Roman"/>
                <a:cs typeface="Times New Roman"/>
              </a:rPr>
              <a:t> </a:t>
            </a:r>
            <a:r>
              <a:rPr sz="1600" dirty="0">
                <a:latin typeface="Times New Roman"/>
                <a:cs typeface="Times New Roman"/>
              </a:rPr>
              <a:t>misura</a:t>
            </a:r>
            <a:r>
              <a:rPr sz="1600" spc="175" dirty="0">
                <a:latin typeface="Times New Roman"/>
                <a:cs typeface="Times New Roman"/>
              </a:rPr>
              <a:t> </a:t>
            </a:r>
            <a:r>
              <a:rPr sz="1600" spc="-25" dirty="0">
                <a:latin typeface="Times New Roman"/>
                <a:cs typeface="Times New Roman"/>
              </a:rPr>
              <a:t>di </a:t>
            </a:r>
            <a:r>
              <a:rPr sz="1600" dirty="0">
                <a:latin typeface="Times New Roman"/>
                <a:cs typeface="Times New Roman"/>
              </a:rPr>
              <a:t>ampiezza</a:t>
            </a:r>
            <a:r>
              <a:rPr sz="1600" spc="20" dirty="0">
                <a:latin typeface="Times New Roman"/>
                <a:cs typeface="Times New Roman"/>
              </a:rPr>
              <a:t> </a:t>
            </a:r>
            <a:r>
              <a:rPr sz="1600" dirty="0">
                <a:latin typeface="Times New Roman"/>
                <a:cs typeface="Times New Roman"/>
              </a:rPr>
              <a:t>che</a:t>
            </a:r>
            <a:r>
              <a:rPr sz="1600" spc="-5" dirty="0">
                <a:latin typeface="Times New Roman"/>
                <a:cs typeface="Times New Roman"/>
              </a:rPr>
              <a:t> </a:t>
            </a:r>
            <a:r>
              <a:rPr sz="1600" dirty="0">
                <a:latin typeface="Times New Roman"/>
                <a:cs typeface="Times New Roman"/>
              </a:rPr>
              <a:t>in</a:t>
            </a:r>
            <a:r>
              <a:rPr sz="1600" spc="25" dirty="0">
                <a:latin typeface="Times New Roman"/>
                <a:cs typeface="Times New Roman"/>
              </a:rPr>
              <a:t> </a:t>
            </a:r>
            <a:r>
              <a:rPr sz="1600" dirty="0">
                <a:latin typeface="Times New Roman"/>
                <a:cs typeface="Times New Roman"/>
              </a:rPr>
              <a:t>misura di</a:t>
            </a:r>
            <a:r>
              <a:rPr sz="1600" spc="20" dirty="0">
                <a:latin typeface="Times New Roman"/>
                <a:cs typeface="Times New Roman"/>
              </a:rPr>
              <a:t> </a:t>
            </a:r>
            <a:r>
              <a:rPr sz="1600" dirty="0">
                <a:latin typeface="Times New Roman"/>
                <a:cs typeface="Times New Roman"/>
              </a:rPr>
              <a:t>fase</a:t>
            </a:r>
            <a:r>
              <a:rPr sz="1600" spc="-5" dirty="0">
                <a:latin typeface="Times New Roman"/>
                <a:cs typeface="Times New Roman"/>
              </a:rPr>
              <a:t> </a:t>
            </a:r>
            <a:r>
              <a:rPr sz="1600" dirty="0">
                <a:latin typeface="Times New Roman"/>
                <a:cs typeface="Times New Roman"/>
              </a:rPr>
              <a:t>che aggiungono</a:t>
            </a:r>
            <a:r>
              <a:rPr sz="1600" spc="-15" dirty="0">
                <a:latin typeface="Times New Roman"/>
                <a:cs typeface="Times New Roman"/>
              </a:rPr>
              <a:t> </a:t>
            </a:r>
            <a:r>
              <a:rPr sz="1600" dirty="0">
                <a:latin typeface="Times New Roman"/>
                <a:cs typeface="Times New Roman"/>
              </a:rPr>
              <a:t>ulteriori</a:t>
            </a:r>
            <a:r>
              <a:rPr sz="1600" spc="25" dirty="0">
                <a:latin typeface="Times New Roman"/>
                <a:cs typeface="Times New Roman"/>
              </a:rPr>
              <a:t> </a:t>
            </a:r>
            <a:r>
              <a:rPr sz="1600" dirty="0">
                <a:latin typeface="Times New Roman"/>
                <a:cs typeface="Times New Roman"/>
              </a:rPr>
              <a:t>informazioni</a:t>
            </a:r>
            <a:r>
              <a:rPr sz="1600" spc="35" dirty="0">
                <a:latin typeface="Times New Roman"/>
                <a:cs typeface="Times New Roman"/>
              </a:rPr>
              <a:t> </a:t>
            </a:r>
            <a:r>
              <a:rPr sz="1600" dirty="0">
                <a:latin typeface="Times New Roman"/>
                <a:cs typeface="Times New Roman"/>
              </a:rPr>
              <a:t>circa le</a:t>
            </a:r>
            <a:r>
              <a:rPr sz="1600" spc="-10" dirty="0">
                <a:latin typeface="Times New Roman"/>
                <a:cs typeface="Times New Roman"/>
              </a:rPr>
              <a:t> </a:t>
            </a:r>
            <a:r>
              <a:rPr sz="1600" dirty="0">
                <a:latin typeface="Times New Roman"/>
                <a:cs typeface="Times New Roman"/>
              </a:rPr>
              <a:t>proprietà</a:t>
            </a:r>
            <a:r>
              <a:rPr sz="1600" spc="30" dirty="0">
                <a:latin typeface="Times New Roman"/>
                <a:cs typeface="Times New Roman"/>
              </a:rPr>
              <a:t> </a:t>
            </a:r>
            <a:r>
              <a:rPr sz="1600" spc="-25" dirty="0">
                <a:latin typeface="Times New Roman"/>
                <a:cs typeface="Times New Roman"/>
              </a:rPr>
              <a:t>dei </a:t>
            </a:r>
            <a:r>
              <a:rPr sz="1600" dirty="0">
                <a:latin typeface="Times New Roman"/>
                <a:cs typeface="Times New Roman"/>
              </a:rPr>
              <a:t>campioni</a:t>
            </a:r>
            <a:r>
              <a:rPr sz="1600" spc="100" dirty="0">
                <a:latin typeface="Times New Roman"/>
                <a:cs typeface="Times New Roman"/>
              </a:rPr>
              <a:t> </a:t>
            </a:r>
            <a:r>
              <a:rPr sz="1600" dirty="0">
                <a:latin typeface="Times New Roman"/>
                <a:cs typeface="Times New Roman"/>
              </a:rPr>
              <a:t>come</a:t>
            </a:r>
            <a:r>
              <a:rPr sz="1600" spc="90" dirty="0">
                <a:latin typeface="Times New Roman"/>
                <a:cs typeface="Times New Roman"/>
              </a:rPr>
              <a:t> </a:t>
            </a:r>
            <a:r>
              <a:rPr sz="1600" dirty="0">
                <a:latin typeface="Times New Roman"/>
                <a:cs typeface="Times New Roman"/>
              </a:rPr>
              <a:t>dettagli</a:t>
            </a:r>
            <a:r>
              <a:rPr sz="1600" spc="120" dirty="0">
                <a:latin typeface="Times New Roman"/>
                <a:cs typeface="Times New Roman"/>
              </a:rPr>
              <a:t> </a:t>
            </a:r>
            <a:r>
              <a:rPr sz="1600" dirty="0">
                <a:latin typeface="Times New Roman"/>
                <a:cs typeface="Times New Roman"/>
              </a:rPr>
              <a:t>circa</a:t>
            </a:r>
            <a:r>
              <a:rPr sz="1600" spc="125" dirty="0">
                <a:latin typeface="Times New Roman"/>
                <a:cs typeface="Times New Roman"/>
              </a:rPr>
              <a:t> </a:t>
            </a:r>
            <a:r>
              <a:rPr sz="1600" dirty="0">
                <a:latin typeface="Times New Roman"/>
                <a:cs typeface="Times New Roman"/>
              </a:rPr>
              <a:t>le</a:t>
            </a:r>
            <a:r>
              <a:rPr sz="1600" spc="90" dirty="0">
                <a:latin typeface="Times New Roman"/>
                <a:cs typeface="Times New Roman"/>
              </a:rPr>
              <a:t> </a:t>
            </a:r>
            <a:r>
              <a:rPr sz="1600" dirty="0">
                <a:latin typeface="Times New Roman"/>
                <a:cs typeface="Times New Roman"/>
              </a:rPr>
              <a:t>proprietà</a:t>
            </a:r>
            <a:r>
              <a:rPr sz="1600" spc="125" dirty="0">
                <a:latin typeface="Times New Roman"/>
                <a:cs typeface="Times New Roman"/>
              </a:rPr>
              <a:t> </a:t>
            </a:r>
            <a:r>
              <a:rPr sz="1600" dirty="0">
                <a:latin typeface="Times New Roman"/>
                <a:cs typeface="Times New Roman"/>
              </a:rPr>
              <a:t>elettriche</a:t>
            </a:r>
            <a:r>
              <a:rPr sz="1600" spc="100" dirty="0">
                <a:latin typeface="Times New Roman"/>
                <a:cs typeface="Times New Roman"/>
              </a:rPr>
              <a:t> </a:t>
            </a:r>
            <a:r>
              <a:rPr sz="1600" dirty="0">
                <a:latin typeface="Times New Roman"/>
                <a:cs typeface="Times New Roman"/>
              </a:rPr>
              <a:t>e</a:t>
            </a:r>
            <a:r>
              <a:rPr sz="1600" spc="95" dirty="0">
                <a:latin typeface="Times New Roman"/>
                <a:cs typeface="Times New Roman"/>
              </a:rPr>
              <a:t> </a:t>
            </a:r>
            <a:r>
              <a:rPr sz="1600" dirty="0">
                <a:latin typeface="Times New Roman"/>
                <a:cs typeface="Times New Roman"/>
              </a:rPr>
              <a:t>magnetiche</a:t>
            </a:r>
            <a:r>
              <a:rPr sz="1600" spc="100" dirty="0">
                <a:latin typeface="Times New Roman"/>
                <a:cs typeface="Times New Roman"/>
              </a:rPr>
              <a:t> </a:t>
            </a:r>
            <a:r>
              <a:rPr sz="1600" dirty="0">
                <a:latin typeface="Times New Roman"/>
                <a:cs typeface="Times New Roman"/>
              </a:rPr>
              <a:t>sulla</a:t>
            </a:r>
            <a:r>
              <a:rPr sz="1600" spc="114" dirty="0">
                <a:latin typeface="Times New Roman"/>
                <a:cs typeface="Times New Roman"/>
              </a:rPr>
              <a:t> </a:t>
            </a:r>
            <a:r>
              <a:rPr sz="1600" dirty="0">
                <a:latin typeface="Times New Roman"/>
                <a:cs typeface="Times New Roman"/>
              </a:rPr>
              <a:t>superficie</a:t>
            </a:r>
            <a:r>
              <a:rPr sz="1600" spc="100" dirty="0">
                <a:latin typeface="Times New Roman"/>
                <a:cs typeface="Times New Roman"/>
              </a:rPr>
              <a:t> </a:t>
            </a:r>
            <a:r>
              <a:rPr sz="1600" dirty="0">
                <a:latin typeface="Times New Roman"/>
                <a:cs typeface="Times New Roman"/>
              </a:rPr>
              <a:t>e</a:t>
            </a:r>
            <a:r>
              <a:rPr sz="1600" spc="114" dirty="0">
                <a:latin typeface="Times New Roman"/>
                <a:cs typeface="Times New Roman"/>
              </a:rPr>
              <a:t> </a:t>
            </a:r>
            <a:r>
              <a:rPr sz="1600" dirty="0">
                <a:latin typeface="Times New Roman"/>
                <a:cs typeface="Times New Roman"/>
              </a:rPr>
              <a:t>le</a:t>
            </a:r>
            <a:r>
              <a:rPr sz="1600" spc="95" dirty="0">
                <a:latin typeface="Times New Roman"/>
                <a:cs typeface="Times New Roman"/>
              </a:rPr>
              <a:t> </a:t>
            </a:r>
            <a:r>
              <a:rPr sz="1600" spc="-25" dirty="0">
                <a:latin typeface="Times New Roman"/>
                <a:cs typeface="Times New Roman"/>
              </a:rPr>
              <a:t>sue </a:t>
            </a:r>
            <a:r>
              <a:rPr sz="1600" dirty="0">
                <a:latin typeface="Times New Roman"/>
                <a:cs typeface="Times New Roman"/>
              </a:rPr>
              <a:t>proprietà</a:t>
            </a:r>
            <a:r>
              <a:rPr sz="1600" spc="-40" dirty="0">
                <a:latin typeface="Times New Roman"/>
                <a:cs typeface="Times New Roman"/>
              </a:rPr>
              <a:t> </a:t>
            </a:r>
            <a:r>
              <a:rPr sz="1600" spc="-10" dirty="0">
                <a:latin typeface="Times New Roman"/>
                <a:cs typeface="Times New Roman"/>
              </a:rPr>
              <a:t>viscoelastiche.</a:t>
            </a:r>
            <a:endParaRPr sz="1600">
              <a:latin typeface="Times New Roman"/>
              <a:cs typeface="Times New Roman"/>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p:nvPr/>
        </p:nvSpPr>
        <p:spPr>
          <a:xfrm>
            <a:off x="702868" y="792606"/>
            <a:ext cx="6304915" cy="329565"/>
          </a:xfrm>
          <a:prstGeom prst="rect">
            <a:avLst/>
          </a:prstGeom>
        </p:spPr>
        <p:txBody>
          <a:bodyPr vert="horz" wrap="square" lIns="0" tIns="11430" rIns="0" bIns="0" rtlCol="0">
            <a:spAutoFit/>
          </a:bodyPr>
          <a:lstStyle/>
          <a:p>
            <a:pPr>
              <a:lnSpc>
                <a:spcPct val="100000"/>
              </a:lnSpc>
              <a:spcBef>
                <a:spcPts val="90"/>
              </a:spcBef>
              <a:tabLst>
                <a:tab pos="414020" algn="l"/>
                <a:tab pos="1624965" algn="l"/>
                <a:tab pos="2338070" algn="l"/>
                <a:tab pos="4064000" algn="l"/>
                <a:tab pos="4365625" algn="l"/>
                <a:tab pos="5103495" algn="l"/>
                <a:tab pos="5454650" algn="l"/>
                <a:tab pos="5746750" algn="l"/>
              </a:tabLst>
            </a:pPr>
            <a:r>
              <a:rPr sz="2000" spc="-25" dirty="0">
                <a:latin typeface="Georgia"/>
                <a:cs typeface="Georgia"/>
              </a:rPr>
              <a:t>Al</a:t>
            </a:r>
            <a:r>
              <a:rPr sz="2000" dirty="0">
                <a:latin typeface="Georgia"/>
                <a:cs typeface="Georgia"/>
              </a:rPr>
              <a:t>	</a:t>
            </a:r>
            <a:r>
              <a:rPr sz="2000" spc="-10" dirty="0">
                <a:latin typeface="Georgia"/>
                <a:cs typeface="Georgia"/>
              </a:rPr>
              <a:t>contrario</a:t>
            </a:r>
            <a:r>
              <a:rPr sz="2000" dirty="0">
                <a:latin typeface="Georgia"/>
                <a:cs typeface="Georgia"/>
              </a:rPr>
              <a:t>	</a:t>
            </a:r>
            <a:r>
              <a:rPr sz="2000" spc="-20" dirty="0">
                <a:latin typeface="Georgia"/>
                <a:cs typeface="Georgia"/>
              </a:rPr>
              <a:t>della</a:t>
            </a:r>
            <a:r>
              <a:rPr sz="2000" dirty="0">
                <a:latin typeface="Georgia"/>
                <a:cs typeface="Georgia"/>
              </a:rPr>
              <a:t>	</a:t>
            </a:r>
            <a:r>
              <a:rPr sz="2000" spc="-10" dirty="0">
                <a:latin typeface="Georgia"/>
                <a:cs typeface="Georgia"/>
              </a:rPr>
              <a:t>cristallografia</a:t>
            </a:r>
            <a:r>
              <a:rPr sz="2000" dirty="0">
                <a:latin typeface="Georgia"/>
                <a:cs typeface="Georgia"/>
              </a:rPr>
              <a:t>	</a:t>
            </a:r>
            <a:r>
              <a:rPr sz="2000" spc="-50" dirty="0">
                <a:latin typeface="Georgia"/>
                <a:cs typeface="Georgia"/>
              </a:rPr>
              <a:t>a</a:t>
            </a:r>
            <a:r>
              <a:rPr sz="2000" dirty="0">
                <a:latin typeface="Georgia"/>
                <a:cs typeface="Georgia"/>
              </a:rPr>
              <a:t>	</a:t>
            </a:r>
            <a:r>
              <a:rPr sz="2000" spc="-10" dirty="0">
                <a:latin typeface="Georgia"/>
                <a:cs typeface="Georgia"/>
              </a:rPr>
              <a:t>raggi</a:t>
            </a:r>
            <a:r>
              <a:rPr sz="2000" dirty="0">
                <a:latin typeface="Georgia"/>
                <a:cs typeface="Georgia"/>
              </a:rPr>
              <a:t>	</a:t>
            </a:r>
            <a:r>
              <a:rPr sz="2000" spc="-50" dirty="0">
                <a:latin typeface="Georgia"/>
                <a:cs typeface="Georgia"/>
              </a:rPr>
              <a:t>X</a:t>
            </a:r>
            <a:r>
              <a:rPr sz="2000" dirty="0">
                <a:latin typeface="Georgia"/>
                <a:cs typeface="Georgia"/>
              </a:rPr>
              <a:t>	</a:t>
            </a:r>
            <a:r>
              <a:rPr sz="2000" spc="-50" dirty="0">
                <a:latin typeface="Georgia"/>
                <a:cs typeface="Georgia"/>
              </a:rPr>
              <a:t>e</a:t>
            </a:r>
            <a:r>
              <a:rPr sz="2000" dirty="0">
                <a:latin typeface="Georgia"/>
                <a:cs typeface="Georgia"/>
              </a:rPr>
              <a:t>	</a:t>
            </a:r>
            <a:r>
              <a:rPr sz="2000" spc="-10" dirty="0">
                <a:latin typeface="Georgia"/>
                <a:cs typeface="Georgia"/>
              </a:rPr>
              <a:t>della</a:t>
            </a:r>
            <a:endParaRPr sz="2000">
              <a:latin typeface="Georgia"/>
              <a:cs typeface="Georgia"/>
            </a:endParaRPr>
          </a:p>
        </p:txBody>
      </p:sp>
      <p:sp>
        <p:nvSpPr>
          <p:cNvPr id="3" name="object 3"/>
          <p:cNvSpPr txBox="1"/>
          <p:nvPr/>
        </p:nvSpPr>
        <p:spPr>
          <a:xfrm>
            <a:off x="4675632" y="792606"/>
            <a:ext cx="3868420" cy="634365"/>
          </a:xfrm>
          <a:prstGeom prst="rect">
            <a:avLst/>
          </a:prstGeom>
        </p:spPr>
        <p:txBody>
          <a:bodyPr vert="horz" wrap="square" lIns="0" tIns="11430" rIns="0" bIns="0" rtlCol="0">
            <a:spAutoFit/>
          </a:bodyPr>
          <a:lstStyle/>
          <a:p>
            <a:pPr marR="5080" indent="2491105">
              <a:lnSpc>
                <a:spcPct val="100000"/>
              </a:lnSpc>
              <a:spcBef>
                <a:spcPts val="90"/>
              </a:spcBef>
              <a:tabLst>
                <a:tab pos="1212850" algn="l"/>
                <a:tab pos="1847214" algn="l"/>
                <a:tab pos="2505710" algn="l"/>
                <a:tab pos="2923540" algn="l"/>
              </a:tabLst>
            </a:pPr>
            <a:r>
              <a:rPr sz="2000" spc="-10" dirty="0">
                <a:latin typeface="Georgia"/>
                <a:cs typeface="Georgia"/>
              </a:rPr>
              <a:t>microscopia permette</a:t>
            </a:r>
            <a:r>
              <a:rPr sz="2000" dirty="0">
                <a:latin typeface="Georgia"/>
                <a:cs typeface="Georgia"/>
              </a:rPr>
              <a:t>	</a:t>
            </a:r>
            <a:r>
              <a:rPr sz="2000" spc="-25" dirty="0">
                <a:latin typeface="Georgia"/>
                <a:cs typeface="Georgia"/>
              </a:rPr>
              <a:t>non</a:t>
            </a:r>
            <a:r>
              <a:rPr sz="2000" dirty="0">
                <a:latin typeface="Georgia"/>
                <a:cs typeface="Georgia"/>
              </a:rPr>
              <a:t>	</a:t>
            </a:r>
            <a:r>
              <a:rPr sz="2000" spc="-20" dirty="0">
                <a:latin typeface="Georgia"/>
                <a:cs typeface="Georgia"/>
              </a:rPr>
              <a:t>solo</a:t>
            </a:r>
            <a:r>
              <a:rPr sz="2000" dirty="0">
                <a:latin typeface="Georgia"/>
                <a:cs typeface="Georgia"/>
              </a:rPr>
              <a:t>	</a:t>
            </a:r>
            <a:r>
              <a:rPr sz="2000" spc="-25" dirty="0">
                <a:latin typeface="Georgia"/>
                <a:cs typeface="Georgia"/>
              </a:rPr>
              <a:t>di</a:t>
            </a:r>
            <a:r>
              <a:rPr sz="2000" dirty="0">
                <a:latin typeface="Georgia"/>
                <a:cs typeface="Georgia"/>
              </a:rPr>
              <a:t>	</a:t>
            </a:r>
            <a:r>
              <a:rPr sz="2000" spc="-10" dirty="0">
                <a:latin typeface="Georgia"/>
                <a:cs typeface="Georgia"/>
              </a:rPr>
              <a:t>ottenere</a:t>
            </a:r>
            <a:endParaRPr sz="2000">
              <a:latin typeface="Georgia"/>
              <a:cs typeface="Georgia"/>
            </a:endParaRPr>
          </a:p>
        </p:txBody>
      </p:sp>
      <p:sp>
        <p:nvSpPr>
          <p:cNvPr id="4" name="object 4"/>
          <p:cNvSpPr txBox="1"/>
          <p:nvPr/>
        </p:nvSpPr>
        <p:spPr>
          <a:xfrm>
            <a:off x="702868" y="1097406"/>
            <a:ext cx="4571365" cy="634365"/>
          </a:xfrm>
          <a:prstGeom prst="rect">
            <a:avLst/>
          </a:prstGeom>
        </p:spPr>
        <p:txBody>
          <a:bodyPr vert="horz" wrap="square" lIns="0" tIns="11430" rIns="0" bIns="0" rtlCol="0">
            <a:spAutoFit/>
          </a:bodyPr>
          <a:lstStyle/>
          <a:p>
            <a:pPr marR="5080">
              <a:lnSpc>
                <a:spcPct val="100000"/>
              </a:lnSpc>
              <a:spcBef>
                <a:spcPts val="90"/>
              </a:spcBef>
              <a:tabLst>
                <a:tab pos="1249680" algn="l"/>
                <a:tab pos="1398905" algn="l"/>
                <a:tab pos="1765300" algn="l"/>
                <a:tab pos="2987675" algn="l"/>
                <a:tab pos="3085465" algn="l"/>
                <a:tab pos="3383915" algn="l"/>
              </a:tabLst>
            </a:pPr>
            <a:r>
              <a:rPr sz="2000" spc="-10" dirty="0">
                <a:latin typeface="Georgia"/>
                <a:cs typeface="Georgia"/>
              </a:rPr>
              <a:t>elettronica</a:t>
            </a:r>
            <a:r>
              <a:rPr sz="2000" dirty="0">
                <a:latin typeface="Georgia"/>
                <a:cs typeface="Georgia"/>
              </a:rPr>
              <a:t>		</a:t>
            </a:r>
            <a:r>
              <a:rPr sz="2000" spc="-10" dirty="0">
                <a:latin typeface="Georgia"/>
                <a:cs typeface="Georgia"/>
              </a:rPr>
              <a:t>(TEM/SEM),</a:t>
            </a:r>
            <a:r>
              <a:rPr sz="2000" dirty="0">
                <a:latin typeface="Georgia"/>
                <a:cs typeface="Georgia"/>
              </a:rPr>
              <a:t>		</a:t>
            </a:r>
            <a:r>
              <a:rPr sz="2000" spc="-20" dirty="0">
                <a:latin typeface="Georgia"/>
                <a:cs typeface="Georgia"/>
              </a:rPr>
              <a:t>l’AFM </a:t>
            </a:r>
            <a:r>
              <a:rPr sz="2000" spc="-10" dirty="0">
                <a:latin typeface="Georgia"/>
                <a:cs typeface="Georgia"/>
              </a:rPr>
              <a:t>immagini</a:t>
            </a:r>
            <a:r>
              <a:rPr sz="2000" dirty="0">
                <a:latin typeface="Georgia"/>
                <a:cs typeface="Georgia"/>
              </a:rPr>
              <a:t>	</a:t>
            </a:r>
            <a:r>
              <a:rPr sz="2000" spc="-25" dirty="0">
                <a:latin typeface="Georgia"/>
                <a:cs typeface="Georgia"/>
              </a:rPr>
              <a:t>dei</a:t>
            </a:r>
            <a:r>
              <a:rPr sz="2000" dirty="0">
                <a:latin typeface="Georgia"/>
                <a:cs typeface="Georgia"/>
              </a:rPr>
              <a:t>	</a:t>
            </a:r>
            <a:r>
              <a:rPr sz="2000" spc="-10" dirty="0">
                <a:latin typeface="Georgia"/>
                <a:cs typeface="Georgia"/>
              </a:rPr>
              <a:t>campioni</a:t>
            </a:r>
            <a:r>
              <a:rPr sz="2000" dirty="0">
                <a:latin typeface="Georgia"/>
                <a:cs typeface="Georgia"/>
              </a:rPr>
              <a:t>	</a:t>
            </a:r>
            <a:r>
              <a:rPr sz="2000" spc="-25" dirty="0">
                <a:latin typeface="Georgia"/>
                <a:cs typeface="Georgia"/>
              </a:rPr>
              <a:t>in</a:t>
            </a:r>
            <a:r>
              <a:rPr sz="2000" dirty="0">
                <a:latin typeface="Georgia"/>
                <a:cs typeface="Georgia"/>
              </a:rPr>
              <a:t>	</a:t>
            </a:r>
            <a:r>
              <a:rPr sz="2000" spc="-10" dirty="0">
                <a:latin typeface="Georgia"/>
                <a:cs typeface="Georgia"/>
              </a:rPr>
              <a:t>condizioni</a:t>
            </a:r>
            <a:endParaRPr sz="2000">
              <a:latin typeface="Georgia"/>
              <a:cs typeface="Georgia"/>
            </a:endParaRPr>
          </a:p>
        </p:txBody>
      </p:sp>
      <p:sp>
        <p:nvSpPr>
          <p:cNvPr id="5" name="object 5"/>
          <p:cNvSpPr txBox="1"/>
          <p:nvPr/>
        </p:nvSpPr>
        <p:spPr>
          <a:xfrm>
            <a:off x="5431790" y="1402461"/>
            <a:ext cx="3119120" cy="329565"/>
          </a:xfrm>
          <a:prstGeom prst="rect">
            <a:avLst/>
          </a:prstGeom>
        </p:spPr>
        <p:txBody>
          <a:bodyPr vert="horz" wrap="square" lIns="0" tIns="11430" rIns="0" bIns="0" rtlCol="0">
            <a:spAutoFit/>
          </a:bodyPr>
          <a:lstStyle/>
          <a:p>
            <a:pPr>
              <a:lnSpc>
                <a:spcPct val="100000"/>
              </a:lnSpc>
              <a:spcBef>
                <a:spcPts val="90"/>
              </a:spcBef>
              <a:tabLst>
                <a:tab pos="1518285" algn="l"/>
                <a:tab pos="2042160" algn="l"/>
                <a:tab pos="2877820" algn="l"/>
              </a:tabLst>
            </a:pPr>
            <a:r>
              <a:rPr sz="2000" spc="-10" dirty="0">
                <a:latin typeface="Georgia"/>
                <a:cs typeface="Georgia"/>
              </a:rPr>
              <a:t>fisiologiche,</a:t>
            </a:r>
            <a:r>
              <a:rPr sz="2000" dirty="0">
                <a:latin typeface="Georgia"/>
                <a:cs typeface="Georgia"/>
              </a:rPr>
              <a:t>	</a:t>
            </a:r>
            <a:r>
              <a:rPr sz="2000" spc="-25" dirty="0">
                <a:latin typeface="Georgia"/>
                <a:cs typeface="Georgia"/>
              </a:rPr>
              <a:t>ma</a:t>
            </a:r>
            <a:r>
              <a:rPr sz="2000" dirty="0">
                <a:latin typeface="Georgia"/>
                <a:cs typeface="Georgia"/>
              </a:rPr>
              <a:t>	</a:t>
            </a:r>
            <a:r>
              <a:rPr sz="2000" spc="-20" dirty="0">
                <a:latin typeface="Georgia"/>
                <a:cs typeface="Georgia"/>
              </a:rPr>
              <a:t>anche</a:t>
            </a:r>
            <a:r>
              <a:rPr sz="2000" dirty="0">
                <a:latin typeface="Georgia"/>
                <a:cs typeface="Georgia"/>
              </a:rPr>
              <a:t>	</a:t>
            </a:r>
            <a:r>
              <a:rPr sz="2000" spc="-25" dirty="0">
                <a:latin typeface="Georgia"/>
                <a:cs typeface="Georgia"/>
              </a:rPr>
              <a:t>di</a:t>
            </a:r>
            <a:endParaRPr sz="2000">
              <a:latin typeface="Georgia"/>
              <a:cs typeface="Georgia"/>
            </a:endParaRPr>
          </a:p>
        </p:txBody>
      </p:sp>
      <p:sp>
        <p:nvSpPr>
          <p:cNvPr id="6" name="object 6"/>
          <p:cNvSpPr txBox="1"/>
          <p:nvPr/>
        </p:nvSpPr>
        <p:spPr>
          <a:xfrm>
            <a:off x="702868" y="1707261"/>
            <a:ext cx="5212715" cy="329565"/>
          </a:xfrm>
          <a:prstGeom prst="rect">
            <a:avLst/>
          </a:prstGeom>
        </p:spPr>
        <p:txBody>
          <a:bodyPr vert="horz" wrap="square" lIns="0" tIns="11430" rIns="0" bIns="0" rtlCol="0">
            <a:spAutoFit/>
          </a:bodyPr>
          <a:lstStyle/>
          <a:p>
            <a:pPr>
              <a:lnSpc>
                <a:spcPct val="100000"/>
              </a:lnSpc>
              <a:spcBef>
                <a:spcPts val="90"/>
              </a:spcBef>
            </a:pPr>
            <a:r>
              <a:rPr sz="2000" dirty="0">
                <a:latin typeface="Georgia"/>
                <a:cs typeface="Georgia"/>
              </a:rPr>
              <a:t>“vedere”</a:t>
            </a:r>
            <a:r>
              <a:rPr sz="2000" spc="-40" dirty="0">
                <a:latin typeface="Georgia"/>
                <a:cs typeface="Georgia"/>
              </a:rPr>
              <a:t> </a:t>
            </a:r>
            <a:r>
              <a:rPr sz="2000" dirty="0">
                <a:latin typeface="Georgia"/>
                <a:cs typeface="Georgia"/>
              </a:rPr>
              <a:t>processi</a:t>
            </a:r>
            <a:r>
              <a:rPr sz="2000" spc="-55" dirty="0">
                <a:latin typeface="Georgia"/>
                <a:cs typeface="Georgia"/>
              </a:rPr>
              <a:t> </a:t>
            </a:r>
            <a:r>
              <a:rPr sz="2000" dirty="0">
                <a:latin typeface="Georgia"/>
                <a:cs typeface="Georgia"/>
              </a:rPr>
              <a:t>biologici</a:t>
            </a:r>
            <a:r>
              <a:rPr sz="2000" spc="-15" dirty="0">
                <a:latin typeface="Georgia"/>
                <a:cs typeface="Georgia"/>
              </a:rPr>
              <a:t> </a:t>
            </a:r>
            <a:r>
              <a:rPr sz="2000" dirty="0">
                <a:latin typeface="Georgia"/>
                <a:cs typeface="Georgia"/>
              </a:rPr>
              <a:t>mentre</a:t>
            </a:r>
            <a:r>
              <a:rPr sz="2000" spc="-55" dirty="0">
                <a:latin typeface="Georgia"/>
                <a:cs typeface="Georgia"/>
              </a:rPr>
              <a:t> </a:t>
            </a:r>
            <a:r>
              <a:rPr sz="2000" dirty="0">
                <a:latin typeface="Georgia"/>
                <a:cs typeface="Georgia"/>
              </a:rPr>
              <a:t>si</a:t>
            </a:r>
            <a:r>
              <a:rPr sz="2000" spc="-70" dirty="0">
                <a:latin typeface="Georgia"/>
                <a:cs typeface="Georgia"/>
              </a:rPr>
              <a:t> </a:t>
            </a:r>
            <a:r>
              <a:rPr sz="2000" spc="-10" dirty="0">
                <a:latin typeface="Georgia"/>
                <a:cs typeface="Georgia"/>
              </a:rPr>
              <a:t>svolgono.</a:t>
            </a:r>
            <a:endParaRPr sz="2000">
              <a:latin typeface="Georgia"/>
              <a:cs typeface="Georgia"/>
            </a:endParaRPr>
          </a:p>
        </p:txBody>
      </p:sp>
      <p:sp>
        <p:nvSpPr>
          <p:cNvPr id="7" name="object 7"/>
          <p:cNvSpPr txBox="1"/>
          <p:nvPr/>
        </p:nvSpPr>
        <p:spPr>
          <a:xfrm>
            <a:off x="611187" y="2780919"/>
            <a:ext cx="8013700" cy="2084705"/>
          </a:xfrm>
          <a:prstGeom prst="rect">
            <a:avLst/>
          </a:prstGeom>
          <a:ln w="25400">
            <a:solidFill>
              <a:srgbClr val="FF0000"/>
            </a:solidFill>
          </a:ln>
        </p:spPr>
        <p:txBody>
          <a:bodyPr vert="horz" wrap="square" lIns="0" tIns="157480" rIns="0" bIns="0" rtlCol="0">
            <a:spAutoFit/>
          </a:bodyPr>
          <a:lstStyle/>
          <a:p>
            <a:pPr marL="91440" marR="83185" algn="just">
              <a:lnSpc>
                <a:spcPct val="100000"/>
              </a:lnSpc>
              <a:spcBef>
                <a:spcPts val="1240"/>
              </a:spcBef>
            </a:pPr>
            <a:r>
              <a:rPr sz="2000" dirty="0">
                <a:latin typeface="Georgia"/>
                <a:cs typeface="Georgia"/>
              </a:rPr>
              <a:t>Inoltre,</a:t>
            </a:r>
            <a:r>
              <a:rPr sz="2000" spc="409" dirty="0">
                <a:latin typeface="Georgia"/>
                <a:cs typeface="Georgia"/>
              </a:rPr>
              <a:t>  </a:t>
            </a:r>
            <a:r>
              <a:rPr sz="2000" dirty="0">
                <a:latin typeface="Georgia"/>
                <a:cs typeface="Georgia"/>
              </a:rPr>
              <a:t>in</a:t>
            </a:r>
            <a:r>
              <a:rPr sz="2000" spc="420" dirty="0">
                <a:latin typeface="Georgia"/>
                <a:cs typeface="Georgia"/>
              </a:rPr>
              <a:t>  </a:t>
            </a:r>
            <a:r>
              <a:rPr sz="2000" dirty="0">
                <a:latin typeface="Georgia"/>
                <a:cs typeface="Georgia"/>
              </a:rPr>
              <a:t>virtù</a:t>
            </a:r>
            <a:r>
              <a:rPr sz="2000" spc="409" dirty="0">
                <a:latin typeface="Georgia"/>
                <a:cs typeface="Georgia"/>
              </a:rPr>
              <a:t>  </a:t>
            </a:r>
            <a:r>
              <a:rPr sz="2000" dirty="0">
                <a:latin typeface="Georgia"/>
                <a:cs typeface="Georgia"/>
              </a:rPr>
              <a:t>del</a:t>
            </a:r>
            <a:r>
              <a:rPr sz="2000" spc="415" dirty="0">
                <a:latin typeface="Georgia"/>
                <a:cs typeface="Georgia"/>
              </a:rPr>
              <a:t>  </a:t>
            </a:r>
            <a:r>
              <a:rPr sz="2000" dirty="0">
                <a:latin typeface="Georgia"/>
                <a:cs typeface="Georgia"/>
              </a:rPr>
              <a:t>rapporto</a:t>
            </a:r>
            <a:r>
              <a:rPr sz="2000" spc="415" dirty="0">
                <a:latin typeface="Georgia"/>
                <a:cs typeface="Georgia"/>
              </a:rPr>
              <a:t>  </a:t>
            </a:r>
            <a:r>
              <a:rPr sz="2000" spc="-10" dirty="0">
                <a:latin typeface="Georgia"/>
                <a:cs typeface="Georgia"/>
              </a:rPr>
              <a:t>segnale-</a:t>
            </a:r>
            <a:r>
              <a:rPr sz="2000" dirty="0">
                <a:latin typeface="Georgia"/>
                <a:cs typeface="Georgia"/>
              </a:rPr>
              <a:t>rumore</a:t>
            </a:r>
            <a:r>
              <a:rPr sz="2000" spc="405" dirty="0">
                <a:latin typeface="Georgia"/>
                <a:cs typeface="Georgia"/>
              </a:rPr>
              <a:t>  </a:t>
            </a:r>
            <a:r>
              <a:rPr sz="2000" dirty="0">
                <a:latin typeface="Georgia"/>
                <a:cs typeface="Georgia"/>
              </a:rPr>
              <a:t>(S/N)</a:t>
            </a:r>
            <a:r>
              <a:rPr sz="2000" spc="409" dirty="0">
                <a:latin typeface="Georgia"/>
                <a:cs typeface="Georgia"/>
              </a:rPr>
              <a:t>  </a:t>
            </a:r>
            <a:r>
              <a:rPr sz="2000" dirty="0">
                <a:latin typeface="Georgia"/>
                <a:cs typeface="Georgia"/>
              </a:rPr>
              <a:t>alto</a:t>
            </a:r>
            <a:r>
              <a:rPr sz="2000" spc="415" dirty="0">
                <a:latin typeface="Georgia"/>
                <a:cs typeface="Georgia"/>
              </a:rPr>
              <a:t>  </a:t>
            </a:r>
            <a:r>
              <a:rPr sz="2000" spc="-25" dirty="0">
                <a:latin typeface="Georgia"/>
                <a:cs typeface="Georgia"/>
              </a:rPr>
              <a:t>le </a:t>
            </a:r>
            <a:r>
              <a:rPr sz="2000" dirty="0">
                <a:latin typeface="Georgia"/>
                <a:cs typeface="Georgia"/>
              </a:rPr>
              <a:t>informazioni</a:t>
            </a:r>
            <a:r>
              <a:rPr sz="2000" spc="290" dirty="0">
                <a:latin typeface="Georgia"/>
                <a:cs typeface="Georgia"/>
              </a:rPr>
              <a:t> </a:t>
            </a:r>
            <a:r>
              <a:rPr sz="2000" dirty="0">
                <a:latin typeface="Georgia"/>
                <a:cs typeface="Georgia"/>
              </a:rPr>
              <a:t>che</a:t>
            </a:r>
            <a:r>
              <a:rPr sz="2000" spc="320" dirty="0">
                <a:latin typeface="Georgia"/>
                <a:cs typeface="Georgia"/>
              </a:rPr>
              <a:t> </a:t>
            </a:r>
            <a:r>
              <a:rPr sz="2000" dirty="0">
                <a:latin typeface="Georgia"/>
                <a:cs typeface="Georgia"/>
              </a:rPr>
              <a:t>possono</a:t>
            </a:r>
            <a:r>
              <a:rPr sz="2000" spc="325" dirty="0">
                <a:latin typeface="Georgia"/>
                <a:cs typeface="Georgia"/>
              </a:rPr>
              <a:t> </a:t>
            </a:r>
            <a:r>
              <a:rPr sz="2000" dirty="0">
                <a:latin typeface="Georgia"/>
                <a:cs typeface="Georgia"/>
              </a:rPr>
              <a:t>essere</a:t>
            </a:r>
            <a:r>
              <a:rPr sz="2000" spc="290" dirty="0">
                <a:latin typeface="Georgia"/>
                <a:cs typeface="Georgia"/>
              </a:rPr>
              <a:t> </a:t>
            </a:r>
            <a:r>
              <a:rPr sz="2000" dirty="0">
                <a:latin typeface="Georgia"/>
                <a:cs typeface="Georgia"/>
              </a:rPr>
              <a:t>ottenute</a:t>
            </a:r>
            <a:r>
              <a:rPr sz="2000" spc="305" dirty="0">
                <a:latin typeface="Georgia"/>
                <a:cs typeface="Georgia"/>
              </a:rPr>
              <a:t> </a:t>
            </a:r>
            <a:r>
              <a:rPr sz="2000" dirty="0">
                <a:latin typeface="Georgia"/>
                <a:cs typeface="Georgia"/>
              </a:rPr>
              <a:t>non</a:t>
            </a:r>
            <a:r>
              <a:rPr sz="2000" spc="320" dirty="0">
                <a:latin typeface="Georgia"/>
                <a:cs typeface="Georgia"/>
              </a:rPr>
              <a:t> </a:t>
            </a:r>
            <a:r>
              <a:rPr sz="2000" dirty="0">
                <a:latin typeface="Georgia"/>
                <a:cs typeface="Georgia"/>
              </a:rPr>
              <a:t>sono</a:t>
            </a:r>
            <a:r>
              <a:rPr sz="2000" spc="325" dirty="0">
                <a:latin typeface="Georgia"/>
                <a:cs typeface="Georgia"/>
              </a:rPr>
              <a:t> </a:t>
            </a:r>
            <a:r>
              <a:rPr sz="2000" dirty="0">
                <a:latin typeface="Georgia"/>
                <a:cs typeface="Georgia"/>
              </a:rPr>
              <a:t>ristrette</a:t>
            </a:r>
            <a:r>
              <a:rPr sz="2000" spc="290" dirty="0">
                <a:latin typeface="Georgia"/>
                <a:cs typeface="Georgia"/>
              </a:rPr>
              <a:t> </a:t>
            </a:r>
            <a:r>
              <a:rPr sz="2000" dirty="0">
                <a:latin typeface="Georgia"/>
                <a:cs typeface="Georgia"/>
              </a:rPr>
              <a:t>ai</a:t>
            </a:r>
            <a:r>
              <a:rPr sz="2000" spc="315" dirty="0">
                <a:latin typeface="Georgia"/>
                <a:cs typeface="Georgia"/>
              </a:rPr>
              <a:t> </a:t>
            </a:r>
            <a:r>
              <a:rPr sz="2000" spc="-20" dirty="0">
                <a:latin typeface="Georgia"/>
                <a:cs typeface="Georgia"/>
              </a:rPr>
              <a:t>soli </a:t>
            </a:r>
            <a:r>
              <a:rPr sz="2000" dirty="0">
                <a:latin typeface="Georgia"/>
                <a:cs typeface="Georgia"/>
              </a:rPr>
              <a:t>campioni</a:t>
            </a:r>
            <a:r>
              <a:rPr sz="2000" spc="50" dirty="0">
                <a:latin typeface="Georgia"/>
                <a:cs typeface="Georgia"/>
              </a:rPr>
              <a:t>  </a:t>
            </a:r>
            <a:r>
              <a:rPr sz="2000" dirty="0">
                <a:latin typeface="Georgia"/>
                <a:cs typeface="Georgia"/>
              </a:rPr>
              <a:t>cristallini.</a:t>
            </a:r>
            <a:r>
              <a:rPr sz="2000" spc="220" dirty="0">
                <a:latin typeface="Georgia"/>
                <a:cs typeface="Georgia"/>
              </a:rPr>
              <a:t>   </a:t>
            </a:r>
            <a:r>
              <a:rPr sz="2000" dirty="0">
                <a:latin typeface="Georgia"/>
                <a:cs typeface="Georgia"/>
              </a:rPr>
              <a:t>Quindi,</a:t>
            </a:r>
            <a:r>
              <a:rPr sz="2000" spc="60" dirty="0">
                <a:latin typeface="Georgia"/>
                <a:cs typeface="Georgia"/>
              </a:rPr>
              <a:t>  </a:t>
            </a:r>
            <a:r>
              <a:rPr sz="2000" dirty="0">
                <a:latin typeface="Georgia"/>
                <a:cs typeface="Georgia"/>
              </a:rPr>
              <a:t>singole</a:t>
            </a:r>
            <a:r>
              <a:rPr sz="2000" spc="55" dirty="0">
                <a:latin typeface="Georgia"/>
                <a:cs typeface="Georgia"/>
              </a:rPr>
              <a:t>  </a:t>
            </a:r>
            <a:r>
              <a:rPr sz="2000" dirty="0">
                <a:latin typeface="Georgia"/>
                <a:cs typeface="Georgia"/>
              </a:rPr>
              <a:t>(macro)molecole</a:t>
            </a:r>
            <a:r>
              <a:rPr sz="2000" spc="45" dirty="0">
                <a:latin typeface="Georgia"/>
                <a:cs typeface="Georgia"/>
              </a:rPr>
              <a:t>  </a:t>
            </a:r>
            <a:r>
              <a:rPr sz="2000" dirty="0">
                <a:latin typeface="Georgia"/>
                <a:cs typeface="Georgia"/>
              </a:rPr>
              <a:t>anche</a:t>
            </a:r>
            <a:r>
              <a:rPr sz="2000" spc="55" dirty="0">
                <a:latin typeface="Georgia"/>
                <a:cs typeface="Georgia"/>
              </a:rPr>
              <a:t>  </a:t>
            </a:r>
            <a:r>
              <a:rPr sz="2000" spc="-25" dirty="0">
                <a:latin typeface="Georgia"/>
                <a:cs typeface="Georgia"/>
              </a:rPr>
              <a:t>non </a:t>
            </a:r>
            <a:r>
              <a:rPr sz="2000" dirty="0">
                <a:latin typeface="Georgia"/>
                <a:cs typeface="Georgia"/>
              </a:rPr>
              <a:t>simmetriche</a:t>
            </a:r>
            <a:r>
              <a:rPr sz="2000" spc="310" dirty="0">
                <a:latin typeface="Georgia"/>
                <a:cs typeface="Georgia"/>
              </a:rPr>
              <a:t>  </a:t>
            </a:r>
            <a:r>
              <a:rPr sz="2000" dirty="0">
                <a:latin typeface="Georgia"/>
                <a:cs typeface="Georgia"/>
              </a:rPr>
              <a:t>possono</a:t>
            </a:r>
            <a:r>
              <a:rPr sz="2000" spc="300" dirty="0">
                <a:latin typeface="Georgia"/>
                <a:cs typeface="Georgia"/>
              </a:rPr>
              <a:t>  </a:t>
            </a:r>
            <a:r>
              <a:rPr sz="2000" dirty="0">
                <a:latin typeface="Georgia"/>
                <a:cs typeface="Georgia"/>
              </a:rPr>
              <a:t>essere</a:t>
            </a:r>
            <a:r>
              <a:rPr sz="2000" spc="295" dirty="0">
                <a:latin typeface="Georgia"/>
                <a:cs typeface="Georgia"/>
              </a:rPr>
              <a:t>  </a:t>
            </a:r>
            <a:r>
              <a:rPr sz="2000" dirty="0">
                <a:latin typeface="Georgia"/>
                <a:cs typeface="Georgia"/>
              </a:rPr>
              <a:t>visualizzate</a:t>
            </a:r>
            <a:r>
              <a:rPr sz="2000" spc="300" dirty="0">
                <a:latin typeface="Georgia"/>
                <a:cs typeface="Georgia"/>
              </a:rPr>
              <a:t>  </a:t>
            </a:r>
            <a:r>
              <a:rPr sz="2000" dirty="0">
                <a:latin typeface="Georgia"/>
                <a:cs typeface="Georgia"/>
              </a:rPr>
              <a:t>direttamente</a:t>
            </a:r>
            <a:r>
              <a:rPr sz="2000" spc="300" dirty="0">
                <a:latin typeface="Georgia"/>
                <a:cs typeface="Georgia"/>
              </a:rPr>
              <a:t>  </a:t>
            </a:r>
            <a:r>
              <a:rPr sz="2000" dirty="0">
                <a:latin typeface="Georgia"/>
                <a:cs typeface="Georgia"/>
              </a:rPr>
              <a:t>nel</a:t>
            </a:r>
            <a:r>
              <a:rPr sz="2000" spc="300" dirty="0">
                <a:latin typeface="Georgia"/>
                <a:cs typeface="Georgia"/>
              </a:rPr>
              <a:t>  </a:t>
            </a:r>
            <a:r>
              <a:rPr sz="2000" spc="-20" dirty="0">
                <a:latin typeface="Georgia"/>
                <a:cs typeface="Georgia"/>
              </a:rPr>
              <a:t>loro </a:t>
            </a:r>
            <a:r>
              <a:rPr sz="2000" dirty="0">
                <a:latin typeface="Georgia"/>
                <a:cs typeface="Georgia"/>
              </a:rPr>
              <a:t>ambiente</a:t>
            </a:r>
            <a:r>
              <a:rPr sz="2000" spc="-45" dirty="0">
                <a:latin typeface="Georgia"/>
                <a:cs typeface="Georgia"/>
              </a:rPr>
              <a:t> </a:t>
            </a:r>
            <a:r>
              <a:rPr sz="2000" spc="-10" dirty="0">
                <a:latin typeface="Georgia"/>
                <a:cs typeface="Georgia"/>
              </a:rPr>
              <a:t>nativo.</a:t>
            </a:r>
            <a:endParaRPr sz="2000">
              <a:latin typeface="Georgia"/>
              <a:cs typeface="Georgia"/>
            </a:endParaRPr>
          </a:p>
        </p:txBody>
      </p:sp>
      <p:sp>
        <p:nvSpPr>
          <p:cNvPr id="8" name="object 8"/>
          <p:cNvSpPr/>
          <p:nvPr/>
        </p:nvSpPr>
        <p:spPr>
          <a:xfrm>
            <a:off x="611187" y="548640"/>
            <a:ext cx="8013700" cy="1584325"/>
          </a:xfrm>
          <a:custGeom>
            <a:avLst/>
            <a:gdLst/>
            <a:ahLst/>
            <a:cxnLst/>
            <a:rect l="l" t="t" r="r" b="b"/>
            <a:pathLst>
              <a:path w="8013700" h="1584325">
                <a:moveTo>
                  <a:pt x="0" y="1584198"/>
                </a:moveTo>
                <a:lnTo>
                  <a:pt x="8013700" y="1584198"/>
                </a:lnTo>
                <a:lnTo>
                  <a:pt x="8013700" y="0"/>
                </a:lnTo>
                <a:lnTo>
                  <a:pt x="0" y="0"/>
                </a:lnTo>
                <a:lnTo>
                  <a:pt x="0" y="1584198"/>
                </a:lnTo>
                <a:close/>
              </a:path>
            </a:pathLst>
          </a:custGeom>
          <a:ln w="25400">
            <a:solidFill>
              <a:srgbClr val="FF0000"/>
            </a:solidFill>
          </a:ln>
        </p:spPr>
        <p:txBody>
          <a:bodyPr wrap="square" lIns="0" tIns="0" rIns="0" bIns="0" rtlCol="0"/>
          <a:lstStyle/>
          <a:p>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76262" y="690765"/>
            <a:ext cx="8029575" cy="5610225"/>
            <a:chOff x="576262" y="690765"/>
            <a:chExt cx="8029575" cy="5610225"/>
          </a:xfrm>
        </p:grpSpPr>
        <p:pic>
          <p:nvPicPr>
            <p:cNvPr id="3" name="object 3"/>
            <p:cNvPicPr/>
            <p:nvPr/>
          </p:nvPicPr>
          <p:blipFill>
            <a:blip r:embed="rId2" cstate="print"/>
            <a:stretch>
              <a:fillRect/>
            </a:stretch>
          </p:blipFill>
          <p:spPr>
            <a:xfrm>
              <a:off x="576262" y="690765"/>
              <a:ext cx="8029575" cy="5610225"/>
            </a:xfrm>
            <a:prstGeom prst="rect">
              <a:avLst/>
            </a:prstGeom>
          </p:spPr>
        </p:pic>
        <p:sp>
          <p:nvSpPr>
            <p:cNvPr id="4" name="object 4"/>
            <p:cNvSpPr/>
            <p:nvPr/>
          </p:nvSpPr>
          <p:spPr>
            <a:xfrm>
              <a:off x="2627757" y="4005071"/>
              <a:ext cx="1080135" cy="0"/>
            </a:xfrm>
            <a:custGeom>
              <a:avLst/>
              <a:gdLst/>
              <a:ahLst/>
              <a:cxnLst/>
              <a:rect l="l" t="t" r="r" b="b"/>
              <a:pathLst>
                <a:path w="1080135">
                  <a:moveTo>
                    <a:pt x="0" y="0"/>
                  </a:moveTo>
                  <a:lnTo>
                    <a:pt x="1080134" y="0"/>
                  </a:lnTo>
                </a:path>
              </a:pathLst>
            </a:custGeom>
            <a:ln w="9525">
              <a:solidFill>
                <a:srgbClr val="FF0000"/>
              </a:solidFill>
            </a:ln>
          </p:spPr>
          <p:txBody>
            <a:bodyPr wrap="square" lIns="0" tIns="0" rIns="0" bIns="0" rtlCol="0"/>
            <a:lstStyle/>
            <a:p>
              <a:endParaRPr/>
            </a:p>
          </p:txBody>
        </p:sp>
      </p:gr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826196" y="472351"/>
            <a:ext cx="4339590" cy="5236210"/>
            <a:chOff x="1826196" y="472351"/>
            <a:chExt cx="4339590" cy="5236210"/>
          </a:xfrm>
        </p:grpSpPr>
        <p:pic>
          <p:nvPicPr>
            <p:cNvPr id="3" name="object 3"/>
            <p:cNvPicPr/>
            <p:nvPr/>
          </p:nvPicPr>
          <p:blipFill>
            <a:blip r:embed="rId2" cstate="print"/>
            <a:stretch>
              <a:fillRect/>
            </a:stretch>
          </p:blipFill>
          <p:spPr>
            <a:xfrm>
              <a:off x="1896085" y="572515"/>
              <a:ext cx="4139258" cy="5045571"/>
            </a:xfrm>
            <a:prstGeom prst="rect">
              <a:avLst/>
            </a:prstGeom>
          </p:spPr>
        </p:pic>
        <p:sp>
          <p:nvSpPr>
            <p:cNvPr id="4" name="object 4"/>
            <p:cNvSpPr/>
            <p:nvPr/>
          </p:nvSpPr>
          <p:spPr>
            <a:xfrm>
              <a:off x="1830958" y="477113"/>
              <a:ext cx="4330065" cy="5226685"/>
            </a:xfrm>
            <a:custGeom>
              <a:avLst/>
              <a:gdLst/>
              <a:ahLst/>
              <a:cxnLst/>
              <a:rect l="l" t="t" r="r" b="b"/>
              <a:pathLst>
                <a:path w="4330065" h="5226685">
                  <a:moveTo>
                    <a:pt x="0" y="5226304"/>
                  </a:moveTo>
                  <a:lnTo>
                    <a:pt x="4330065" y="5226304"/>
                  </a:lnTo>
                  <a:lnTo>
                    <a:pt x="4330065" y="0"/>
                  </a:lnTo>
                  <a:lnTo>
                    <a:pt x="0" y="0"/>
                  </a:lnTo>
                  <a:lnTo>
                    <a:pt x="0" y="5226304"/>
                  </a:lnTo>
                  <a:close/>
                </a:path>
              </a:pathLst>
            </a:custGeom>
            <a:ln w="9525">
              <a:solidFill>
                <a:srgbClr val="006FC0"/>
              </a:solidFill>
            </a:ln>
          </p:spPr>
          <p:txBody>
            <a:bodyPr wrap="square" lIns="0" tIns="0" rIns="0" bIns="0" rtlCol="0"/>
            <a:lstStyle/>
            <a:p>
              <a:endParaRPr/>
            </a:p>
          </p:txBody>
        </p:sp>
      </p:gr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2">
            <a:extLst>
              <a:ext uri="{FF2B5EF4-FFF2-40B4-BE49-F238E27FC236}">
                <a16:creationId xmlns:a16="http://schemas.microsoft.com/office/drawing/2014/main" id="{485BC910-BDF1-DC50-56F0-18AF4CB98BC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685800"/>
            <a:ext cx="4619625" cy="6172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Text Box 3">
            <a:extLst>
              <a:ext uri="{FF2B5EF4-FFF2-40B4-BE49-F238E27FC236}">
                <a16:creationId xmlns:a16="http://schemas.microsoft.com/office/drawing/2014/main" id="{CB8AA268-D438-DFF7-A160-AF05744536AF}"/>
              </a:ext>
            </a:extLst>
          </p:cNvPr>
          <p:cNvSpPr txBox="1">
            <a:spLocks noChangeArrowheads="1"/>
          </p:cNvSpPr>
          <p:nvPr/>
        </p:nvSpPr>
        <p:spPr bwMode="auto">
          <a:xfrm>
            <a:off x="4724400" y="1755775"/>
            <a:ext cx="4267200" cy="3806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2800" b="1"/>
              <a:t>gentle touch of a</a:t>
            </a:r>
            <a:r>
              <a:rPr lang="da-DK" altLang="en-US" sz="2800" b="1"/>
              <a:t> </a:t>
            </a:r>
            <a:r>
              <a:rPr lang="en-GB" altLang="en-US" sz="2800" b="1"/>
              <a:t>nano</a:t>
            </a:r>
            <a:r>
              <a:rPr lang="da-DK" altLang="en-US" sz="2800" b="1"/>
              <a:t>-</a:t>
            </a:r>
            <a:r>
              <a:rPr lang="en-GB" altLang="en-US" sz="2800" b="1"/>
              <a:t>finger</a:t>
            </a:r>
            <a:r>
              <a:rPr lang="da-DK" altLang="en-US" sz="2800" b="1"/>
              <a:t>:</a:t>
            </a:r>
          </a:p>
          <a:p>
            <a:endParaRPr lang="da-DK" altLang="en-US" sz="2000" b="1"/>
          </a:p>
          <a:p>
            <a:r>
              <a:rPr lang="en-GB" altLang="en-US" sz="2400" b="1"/>
              <a:t>If the interaction between tip and sample decays</a:t>
            </a:r>
            <a:r>
              <a:rPr lang="da-DK" altLang="en-US" sz="2400" b="1"/>
              <a:t> </a:t>
            </a:r>
            <a:r>
              <a:rPr lang="en-GB" altLang="en-US" sz="2400" b="1"/>
              <a:t>sufficiently</a:t>
            </a:r>
            <a:r>
              <a:rPr lang="da-DK" altLang="en-US" sz="2400" b="1"/>
              <a:t> </a:t>
            </a:r>
            <a:r>
              <a:rPr lang="en-GB" altLang="en-US" sz="2400" b="1"/>
              <a:t>rapidly on the atomic scale, only the two atoms that</a:t>
            </a:r>
            <a:r>
              <a:rPr lang="da-DK" altLang="en-US" sz="2400" b="1"/>
              <a:t> </a:t>
            </a:r>
            <a:r>
              <a:rPr lang="en-GB" altLang="en-US" sz="2400" b="1"/>
              <a:t>are closest to each other are able to </a:t>
            </a:r>
            <a:r>
              <a:rPr lang="en-GB" altLang="en-US" sz="2400" b="1" i="1"/>
              <a:t>‘‘feel’’</a:t>
            </a:r>
            <a:r>
              <a:rPr lang="en-GB" altLang="en-US" sz="2400" b="1"/>
              <a:t> each other.</a:t>
            </a:r>
          </a:p>
        </p:txBody>
      </p:sp>
      <p:sp>
        <p:nvSpPr>
          <p:cNvPr id="24580" name="Text Box 4">
            <a:extLst>
              <a:ext uri="{FF2B5EF4-FFF2-40B4-BE49-F238E27FC236}">
                <a16:creationId xmlns:a16="http://schemas.microsoft.com/office/drawing/2014/main" id="{144B5305-CA3F-2BDE-5823-EADBC00CA6AC}"/>
              </a:ext>
            </a:extLst>
          </p:cNvPr>
          <p:cNvSpPr txBox="1">
            <a:spLocks noChangeArrowheads="1"/>
          </p:cNvSpPr>
          <p:nvPr/>
        </p:nvSpPr>
        <p:spPr bwMode="auto">
          <a:xfrm>
            <a:off x="1676400" y="76200"/>
            <a:ext cx="5619750" cy="641350"/>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3600" b="1"/>
              <a:t>Principle of a local probe</a:t>
            </a:r>
          </a:p>
        </p:txBody>
      </p:sp>
      <p:sp>
        <p:nvSpPr>
          <p:cNvPr id="24581" name="Text Box 5">
            <a:extLst>
              <a:ext uri="{FF2B5EF4-FFF2-40B4-BE49-F238E27FC236}">
                <a16:creationId xmlns:a16="http://schemas.microsoft.com/office/drawing/2014/main" id="{97D68180-80F3-F82F-BD4A-8593BAF52211}"/>
              </a:ext>
            </a:extLst>
          </p:cNvPr>
          <p:cNvSpPr txBox="1">
            <a:spLocks noChangeArrowheads="1"/>
          </p:cNvSpPr>
          <p:nvPr/>
        </p:nvSpPr>
        <p:spPr bwMode="auto">
          <a:xfrm>
            <a:off x="4972050" y="5800725"/>
            <a:ext cx="40195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2000" b="1">
                <a:solidFill>
                  <a:schemeClr val="accent2"/>
                </a:solidFill>
              </a:rPr>
              <a:t>G. Binnig, H. R</a:t>
            </a:r>
            <a:r>
              <a:rPr lang="en-US" altLang="en-US" sz="2000" b="1">
                <a:solidFill>
                  <a:schemeClr val="accent2"/>
                </a:solidFill>
                <a:cs typeface="Arial" panose="020B0604020202020204" pitchFamily="34" charset="0"/>
              </a:rPr>
              <a:t>ö</a:t>
            </a:r>
            <a:r>
              <a:rPr lang="da-DK" altLang="en-US" sz="2000" b="1">
                <a:solidFill>
                  <a:schemeClr val="accent2"/>
                </a:solidFill>
              </a:rPr>
              <a:t>hrer,</a:t>
            </a:r>
          </a:p>
          <a:p>
            <a:r>
              <a:rPr lang="da-DK" altLang="en-US" sz="2000" b="1" i="1">
                <a:solidFill>
                  <a:schemeClr val="accent2"/>
                </a:solidFill>
              </a:rPr>
              <a:t>Rev. Mod. Phys.</a:t>
            </a:r>
            <a:r>
              <a:rPr lang="da-DK" altLang="en-US" sz="2000" b="1">
                <a:solidFill>
                  <a:schemeClr val="accent2"/>
                </a:solidFill>
              </a:rPr>
              <a:t> </a:t>
            </a:r>
            <a:r>
              <a:rPr lang="da-DK" altLang="en-US" sz="2000" b="1" u="sng">
                <a:solidFill>
                  <a:schemeClr val="accent2"/>
                </a:solidFill>
              </a:rPr>
              <a:t>71</a:t>
            </a:r>
            <a:r>
              <a:rPr lang="da-DK" altLang="en-US" sz="2000" b="1">
                <a:solidFill>
                  <a:schemeClr val="accent2"/>
                </a:solidFill>
              </a:rPr>
              <a:t>, S324 (1999)</a:t>
            </a:r>
            <a:endParaRPr lang="en-GB" altLang="en-US" sz="2000" b="1">
              <a:solidFill>
                <a:schemeClr val="accent2"/>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5" name="Rectangle 3">
            <a:extLst>
              <a:ext uri="{FF2B5EF4-FFF2-40B4-BE49-F238E27FC236}">
                <a16:creationId xmlns:a16="http://schemas.microsoft.com/office/drawing/2014/main" id="{9FC46565-283C-41FD-BDA0-2716D56F5792}"/>
              </a:ext>
            </a:extLst>
          </p:cNvPr>
          <p:cNvSpPr>
            <a:spLocks noGrp="1" noChangeArrowheads="1"/>
          </p:cNvSpPr>
          <p:nvPr>
            <p:ph type="body" idx="1"/>
          </p:nvPr>
        </p:nvSpPr>
        <p:spPr bwMode="auto">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defRPr/>
            </a:pPr>
            <a:r>
              <a:rPr lang="en-US"/>
              <a:t>Scanning Probe Microscopy was developed following the need to obtain </a:t>
            </a:r>
            <a:r>
              <a:rPr lang="en-US" b="1" u="sng">
                <a:effectLst>
                  <a:outerShdw blurRad="38100" dist="38100" dir="2700000" algn="tl">
                    <a:srgbClr val="C0C0C0"/>
                  </a:outerShdw>
                </a:effectLst>
              </a:rPr>
              <a:t>local</a:t>
            </a:r>
            <a:r>
              <a:rPr lang="en-US"/>
              <a:t> information on morphology, structure, etc.</a:t>
            </a:r>
          </a:p>
          <a:p>
            <a:pPr eaLnBrk="1" hangingPunct="1">
              <a:defRPr/>
            </a:pPr>
            <a:r>
              <a:rPr lang="en-US"/>
              <a:t>Other advantages over “similar” techniques (e.g. SEM): SPM is less damaging, and it can be used to “manipulate” objects on the atomic scale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4">
            <a:extLst>
              <a:ext uri="{FF2B5EF4-FFF2-40B4-BE49-F238E27FC236}">
                <a16:creationId xmlns:a16="http://schemas.microsoft.com/office/drawing/2014/main" id="{14985E20-97F9-7265-9203-2AB9A431FA74}"/>
              </a:ext>
            </a:extLst>
          </p:cNvPr>
          <p:cNvSpPr>
            <a:spLocks noChangeArrowheads="1"/>
          </p:cNvSpPr>
          <p:nvPr/>
        </p:nvSpPr>
        <p:spPr bwMode="auto">
          <a:xfrm>
            <a:off x="360363" y="823913"/>
            <a:ext cx="7893050" cy="941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GB" altLang="en-US" sz="3600" b="1">
                <a:solidFill>
                  <a:schemeClr val="tx2"/>
                </a:solidFill>
              </a:rPr>
              <a:t>Tunneling Current</a:t>
            </a:r>
            <a:endParaRPr lang="en-US" altLang="en-US" sz="2000" b="1" baseline="30000">
              <a:solidFill>
                <a:schemeClr val="tx2"/>
              </a:solidFill>
            </a:endParaRPr>
          </a:p>
        </p:txBody>
      </p:sp>
      <p:sp>
        <p:nvSpPr>
          <p:cNvPr id="26627" name="Rectangle 5">
            <a:extLst>
              <a:ext uri="{FF2B5EF4-FFF2-40B4-BE49-F238E27FC236}">
                <a16:creationId xmlns:a16="http://schemas.microsoft.com/office/drawing/2014/main" id="{5515F663-C767-B6F2-885B-68C04EE9008B}"/>
              </a:ext>
            </a:extLst>
          </p:cNvPr>
          <p:cNvSpPr>
            <a:spLocks noChangeArrowheads="1"/>
          </p:cNvSpPr>
          <p:nvPr/>
        </p:nvSpPr>
        <p:spPr bwMode="auto">
          <a:xfrm>
            <a:off x="3767138" y="2781300"/>
            <a:ext cx="914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CA" altLang="en-US"/>
          </a:p>
        </p:txBody>
      </p:sp>
      <p:sp>
        <p:nvSpPr>
          <p:cNvPr id="78855" name="Text Box 7">
            <a:extLst>
              <a:ext uri="{FF2B5EF4-FFF2-40B4-BE49-F238E27FC236}">
                <a16:creationId xmlns:a16="http://schemas.microsoft.com/office/drawing/2014/main" id="{9F553EC3-0172-9D5D-8AC4-495C4EF8F4B4}"/>
              </a:ext>
            </a:extLst>
          </p:cNvPr>
          <p:cNvSpPr txBox="1">
            <a:spLocks noChangeArrowheads="1"/>
          </p:cNvSpPr>
          <p:nvPr/>
        </p:nvSpPr>
        <p:spPr bwMode="auto">
          <a:xfrm>
            <a:off x="387350" y="3860800"/>
            <a:ext cx="8020050" cy="18018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spcBef>
                <a:spcPct val="50000"/>
              </a:spcBef>
              <a:defRPr/>
            </a:pPr>
            <a:r>
              <a:rPr lang="en-US" sz="2800">
                <a:latin typeface="Symbol" pitchFamily="18" charset="2"/>
              </a:rPr>
              <a:t>Q</a:t>
            </a:r>
            <a:r>
              <a:rPr lang="en-US" sz="2800">
                <a:latin typeface="Times New Roman" pitchFamily="18" charset="0"/>
              </a:rPr>
              <a:t>…. Workfunction, typically 3-5 eV</a:t>
            </a:r>
          </a:p>
          <a:p>
            <a:pPr eaLnBrk="0" hangingPunct="0">
              <a:lnSpc>
                <a:spcPct val="60000"/>
              </a:lnSpc>
              <a:spcBef>
                <a:spcPct val="50000"/>
              </a:spcBef>
              <a:defRPr/>
            </a:pPr>
            <a:r>
              <a:rPr lang="en-US" sz="2800">
                <a:latin typeface="Times New Roman" pitchFamily="18" charset="0"/>
              </a:rPr>
              <a:t>z….. Tip-sample separation, typically 4-10 A</a:t>
            </a:r>
          </a:p>
          <a:p>
            <a:pPr eaLnBrk="0" hangingPunct="0">
              <a:lnSpc>
                <a:spcPct val="140000"/>
              </a:lnSpc>
              <a:spcBef>
                <a:spcPct val="50000"/>
              </a:spcBef>
              <a:defRPr/>
            </a:pPr>
            <a:r>
              <a:rPr lang="en-US" sz="2800">
                <a:latin typeface="Symbol" pitchFamily="18" charset="2"/>
              </a:rPr>
              <a:t>D </a:t>
            </a:r>
            <a:r>
              <a:rPr lang="en-US" sz="2800">
                <a:latin typeface="Times New Roman" pitchFamily="18" charset="0"/>
              </a:rPr>
              <a:t>z = 1 A  --&gt; </a:t>
            </a:r>
            <a:r>
              <a:rPr lang="en-US" sz="2800">
                <a:latin typeface="Symbol" pitchFamily="18" charset="2"/>
              </a:rPr>
              <a:t>D </a:t>
            </a:r>
            <a:r>
              <a:rPr lang="en-US" sz="2800">
                <a:latin typeface="Times New Roman" pitchFamily="18" charset="0"/>
              </a:rPr>
              <a:t>I </a:t>
            </a:r>
            <a:r>
              <a:rPr lang="en-US" sz="2800" b="1">
                <a:effectLst>
                  <a:outerShdw blurRad="38100" dist="38100" dir="2700000" algn="tl">
                    <a:srgbClr val="C0C0C0"/>
                  </a:outerShdw>
                </a:effectLst>
                <a:latin typeface="Times New Roman" pitchFamily="18" charset="0"/>
              </a:rPr>
              <a:t>one </a:t>
            </a:r>
            <a:r>
              <a:rPr lang="en-US" sz="2800">
                <a:latin typeface="Times New Roman" pitchFamily="18" charset="0"/>
              </a:rPr>
              <a:t>order of magnitude !</a:t>
            </a:r>
          </a:p>
        </p:txBody>
      </p:sp>
      <p:sp>
        <p:nvSpPr>
          <p:cNvPr id="26629" name="Text Box 10">
            <a:extLst>
              <a:ext uri="{FF2B5EF4-FFF2-40B4-BE49-F238E27FC236}">
                <a16:creationId xmlns:a16="http://schemas.microsoft.com/office/drawing/2014/main" id="{D4DBA9A4-0F0A-9C37-7F54-168D6E0A95FA}"/>
              </a:ext>
            </a:extLst>
          </p:cNvPr>
          <p:cNvSpPr txBox="1">
            <a:spLocks noChangeArrowheads="1"/>
          </p:cNvSpPr>
          <p:nvPr/>
        </p:nvSpPr>
        <p:spPr bwMode="auto">
          <a:xfrm>
            <a:off x="1781175" y="2805113"/>
            <a:ext cx="361315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t>I</a:t>
            </a:r>
            <a:r>
              <a:rPr lang="en-US" altLang="en-US" sz="3200" b="1" baseline="-25000"/>
              <a:t>t</a:t>
            </a:r>
            <a:r>
              <a:rPr lang="en-US" altLang="en-US" sz="3200" b="1"/>
              <a:t> </a:t>
            </a:r>
            <a:r>
              <a:rPr lang="en-US" altLang="en-US" sz="3200" b="1">
                <a:sym typeface="Symbol" panose="05050102010706020507" pitchFamily="18" charset="2"/>
              </a:rPr>
              <a:t> V</a:t>
            </a:r>
            <a:r>
              <a:rPr lang="en-US" altLang="en-US" sz="3200" b="1" baseline="-25000">
                <a:sym typeface="Symbol" panose="05050102010706020507" pitchFamily="18" charset="2"/>
              </a:rPr>
              <a:t>t</a:t>
            </a:r>
            <a:r>
              <a:rPr lang="en-US" altLang="en-US" sz="3200" b="1">
                <a:sym typeface="Symbol" panose="05050102010706020507" pitchFamily="18" charset="2"/>
              </a:rPr>
              <a:t> exp(-A z)</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4">
            <a:extLst>
              <a:ext uri="{FF2B5EF4-FFF2-40B4-BE49-F238E27FC236}">
                <a16:creationId xmlns:a16="http://schemas.microsoft.com/office/drawing/2014/main" id="{45467C25-C4BF-CE23-59EB-DB8B217E27E5}"/>
              </a:ext>
            </a:extLst>
          </p:cNvPr>
          <p:cNvSpPr>
            <a:spLocks noChangeArrowheads="1"/>
          </p:cNvSpPr>
          <p:nvPr/>
        </p:nvSpPr>
        <p:spPr bwMode="auto">
          <a:xfrm>
            <a:off x="685800" y="609600"/>
            <a:ext cx="7772400" cy="78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solidFill>
                  <a:schemeClr val="tx2"/>
                </a:solidFill>
              </a:rPr>
              <a:t>Unknown/Challenges:</a:t>
            </a:r>
          </a:p>
        </p:txBody>
      </p:sp>
      <p:sp>
        <p:nvSpPr>
          <p:cNvPr id="27651" name="Rectangle 5">
            <a:extLst>
              <a:ext uri="{FF2B5EF4-FFF2-40B4-BE49-F238E27FC236}">
                <a16:creationId xmlns:a16="http://schemas.microsoft.com/office/drawing/2014/main" id="{7FA804E5-A01D-02CA-0F39-1E4932E837F4}"/>
              </a:ext>
            </a:extLst>
          </p:cNvPr>
          <p:cNvSpPr>
            <a:spLocks noChangeArrowheads="1"/>
          </p:cNvSpPr>
          <p:nvPr/>
        </p:nvSpPr>
        <p:spPr bwMode="auto">
          <a:xfrm>
            <a:off x="639763" y="1524000"/>
            <a:ext cx="7643812" cy="469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nSpc>
                <a:spcPct val="140000"/>
              </a:lnSpc>
            </a:pPr>
            <a:r>
              <a:rPr lang="en-GB" altLang="en-US" sz="2400">
                <a:latin typeface="Verdana" panose="020B0604030504040204" pitchFamily="34" charset="0"/>
              </a:rPr>
              <a:t>1. Chemical nature of STM tip </a:t>
            </a:r>
          </a:p>
          <a:p>
            <a:pPr>
              <a:lnSpc>
                <a:spcPct val="90000"/>
              </a:lnSpc>
            </a:pPr>
            <a:r>
              <a:rPr lang="en-GB" altLang="en-US" sz="2400">
                <a:latin typeface="Verdana" panose="020B0604030504040204" pitchFamily="34" charset="0"/>
              </a:rPr>
              <a:t>    </a:t>
            </a:r>
            <a:r>
              <a:rPr lang="en-GB" altLang="en-US">
                <a:latin typeface="Verdana" panose="020B0604030504040204" pitchFamily="34" charset="0"/>
              </a:rPr>
              <a:t>(problem for spectroscopy, corrugation)</a:t>
            </a:r>
            <a:endParaRPr lang="en-GB" altLang="en-US" sz="2400">
              <a:latin typeface="Verdana" panose="020B0604030504040204" pitchFamily="34" charset="0"/>
            </a:endParaRPr>
          </a:p>
          <a:p>
            <a:pPr>
              <a:lnSpc>
                <a:spcPct val="140000"/>
              </a:lnSpc>
            </a:pPr>
            <a:r>
              <a:rPr lang="en-GB" altLang="en-US" sz="2400">
                <a:latin typeface="Verdana" panose="020B0604030504040204" pitchFamily="34" charset="0"/>
              </a:rPr>
              <a:t>2. Relaxation of tip/surface atoms </a:t>
            </a:r>
          </a:p>
          <a:p>
            <a:r>
              <a:rPr lang="en-GB" altLang="en-US" sz="2400">
                <a:latin typeface="Verdana" panose="020B0604030504040204" pitchFamily="34" charset="0"/>
              </a:rPr>
              <a:t>    </a:t>
            </a:r>
            <a:r>
              <a:rPr lang="en-GB" altLang="en-US">
                <a:latin typeface="Verdana" panose="020B0604030504040204" pitchFamily="34" charset="0"/>
              </a:rPr>
              <a:t>(tip sample separation not equal to piezo scale)</a:t>
            </a:r>
          </a:p>
          <a:p>
            <a:pPr>
              <a:lnSpc>
                <a:spcPct val="140000"/>
              </a:lnSpc>
            </a:pPr>
            <a:r>
              <a:rPr lang="en-GB" altLang="en-US" sz="2400">
                <a:latin typeface="Verdana" panose="020B0604030504040204" pitchFamily="34" charset="0"/>
              </a:rPr>
              <a:t>3. Effect of tip potential on electronic     </a:t>
            </a:r>
          </a:p>
          <a:p>
            <a:pPr>
              <a:lnSpc>
                <a:spcPct val="140000"/>
              </a:lnSpc>
            </a:pPr>
            <a:r>
              <a:rPr lang="en-GB" altLang="en-US" sz="2400">
                <a:latin typeface="Verdana" panose="020B0604030504040204" pitchFamily="34" charset="0"/>
              </a:rPr>
              <a:t>    surface structure </a:t>
            </a:r>
            <a:r>
              <a:rPr lang="en-GB" altLang="en-US">
                <a:latin typeface="Verdana" panose="020B0604030504040204" pitchFamily="34" charset="0"/>
              </a:rPr>
              <a:t>(quenching of surface states)</a:t>
            </a:r>
            <a:endParaRPr lang="en-GB" altLang="en-US" sz="2400">
              <a:latin typeface="Verdana" panose="020B0604030504040204" pitchFamily="34" charset="0"/>
            </a:endParaRPr>
          </a:p>
          <a:p>
            <a:pPr>
              <a:lnSpc>
                <a:spcPct val="140000"/>
              </a:lnSpc>
            </a:pPr>
            <a:r>
              <a:rPr lang="en-GB" altLang="en-US" sz="2400">
                <a:latin typeface="Verdana" panose="020B0604030504040204" pitchFamily="34" charset="0"/>
              </a:rPr>
              <a:t>4. Influence of magnetic properties</a:t>
            </a:r>
          </a:p>
          <a:p>
            <a:pPr>
              <a:lnSpc>
                <a:spcPct val="140000"/>
              </a:lnSpc>
            </a:pPr>
            <a:r>
              <a:rPr lang="en-GB" altLang="en-US" sz="2400">
                <a:latin typeface="Verdana" panose="020B0604030504040204" pitchFamily="34" charset="0"/>
              </a:rPr>
              <a:t>    on tunnelling current/surface corrugation</a:t>
            </a:r>
          </a:p>
          <a:p>
            <a:pPr>
              <a:lnSpc>
                <a:spcPct val="120000"/>
              </a:lnSpc>
            </a:pPr>
            <a:r>
              <a:rPr lang="en-GB" altLang="en-US">
                <a:latin typeface="Verdana" panose="020B0604030504040204" pitchFamily="34" charset="0"/>
              </a:rPr>
              <a:t>     (is spin-STM possible?)</a:t>
            </a:r>
            <a:endParaRPr lang="en-GB" altLang="en-US" sz="2400">
              <a:latin typeface="Verdana" panose="020B0604030504040204" pitchFamily="34" charset="0"/>
            </a:endParaRPr>
          </a:p>
          <a:p>
            <a:pPr>
              <a:lnSpc>
                <a:spcPct val="140000"/>
              </a:lnSpc>
            </a:pPr>
            <a:r>
              <a:rPr lang="en-GB" altLang="en-US" sz="2400">
                <a:latin typeface="Verdana" panose="020B0604030504040204" pitchFamily="34" charset="0"/>
              </a:rPr>
              <a:t>5. Relative importance of the effects</a:t>
            </a:r>
            <a:endParaRPr lang="en-US" altLang="en-US" sz="2400">
              <a:latin typeface="Verdana" panose="020B0604030504040204" pitchFamily="34" charset="0"/>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60" name="Rectangle 4">
            <a:extLst>
              <a:ext uri="{FF2B5EF4-FFF2-40B4-BE49-F238E27FC236}">
                <a16:creationId xmlns:a16="http://schemas.microsoft.com/office/drawing/2014/main" id="{E017FA24-59AA-CF5B-8914-558B9CDBBADD}"/>
              </a:ext>
            </a:extLst>
          </p:cNvPr>
          <p:cNvSpPr>
            <a:spLocks noChangeArrowheads="1"/>
          </p:cNvSpPr>
          <p:nvPr/>
        </p:nvSpPr>
        <p:spPr bwMode="auto">
          <a:xfrm>
            <a:off x="838200" y="3581400"/>
            <a:ext cx="7543800" cy="762000"/>
          </a:xfrm>
          <a:prstGeom prst="rect">
            <a:avLst/>
          </a:prstGeom>
          <a:solidFill>
            <a:schemeClr val="accent1"/>
          </a:solidFill>
          <a:ln w="19050">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algn="ctr" eaLnBrk="0" hangingPunct="0">
              <a:defRPr/>
            </a:pPr>
            <a:r>
              <a:rPr lang="da-DK" sz="2800" b="1">
                <a:effectLst>
                  <a:outerShdw blurRad="38100" dist="38100" dir="2700000" algn="tl">
                    <a:srgbClr val="FFFFFF"/>
                  </a:outerShdw>
                </a:effectLst>
              </a:rPr>
              <a:t>Surface</a:t>
            </a:r>
            <a:endParaRPr lang="fr-FR" sz="2800" b="1">
              <a:effectLst>
                <a:outerShdw blurRad="38100" dist="38100" dir="2700000" algn="tl">
                  <a:srgbClr val="FFFFFF"/>
                </a:outerShdw>
              </a:effectLst>
            </a:endParaRPr>
          </a:p>
        </p:txBody>
      </p:sp>
      <p:sp>
        <p:nvSpPr>
          <p:cNvPr id="28675" name="Oval 5">
            <a:extLst>
              <a:ext uri="{FF2B5EF4-FFF2-40B4-BE49-F238E27FC236}">
                <a16:creationId xmlns:a16="http://schemas.microsoft.com/office/drawing/2014/main" id="{4DEC2FFB-4F79-7BB2-6328-592C774EA0D5}"/>
              </a:ext>
            </a:extLst>
          </p:cNvPr>
          <p:cNvSpPr>
            <a:spLocks noChangeArrowheads="1"/>
          </p:cNvSpPr>
          <p:nvPr/>
        </p:nvSpPr>
        <p:spPr bwMode="auto">
          <a:xfrm>
            <a:off x="1600200" y="2971800"/>
            <a:ext cx="609600" cy="533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CA" altLang="en-US"/>
          </a:p>
        </p:txBody>
      </p:sp>
      <p:sp>
        <p:nvSpPr>
          <p:cNvPr id="28676" name="Oval 6">
            <a:extLst>
              <a:ext uri="{FF2B5EF4-FFF2-40B4-BE49-F238E27FC236}">
                <a16:creationId xmlns:a16="http://schemas.microsoft.com/office/drawing/2014/main" id="{71519BFF-CADB-4A63-47E5-CA3453926D9B}"/>
              </a:ext>
            </a:extLst>
          </p:cNvPr>
          <p:cNvSpPr>
            <a:spLocks noChangeArrowheads="1"/>
          </p:cNvSpPr>
          <p:nvPr/>
        </p:nvSpPr>
        <p:spPr bwMode="auto">
          <a:xfrm>
            <a:off x="7010400" y="2971800"/>
            <a:ext cx="609600" cy="533400"/>
          </a:xfrm>
          <a:prstGeom prst="ellipse">
            <a:avLst/>
          </a:prstGeom>
          <a:solidFill>
            <a:schemeClr val="accent2"/>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CA" altLang="en-US"/>
          </a:p>
        </p:txBody>
      </p:sp>
      <p:sp>
        <p:nvSpPr>
          <p:cNvPr id="28677" name="Line 7">
            <a:extLst>
              <a:ext uri="{FF2B5EF4-FFF2-40B4-BE49-F238E27FC236}">
                <a16:creationId xmlns:a16="http://schemas.microsoft.com/office/drawing/2014/main" id="{3BF287B5-5A1B-8936-1C41-BB5AAEE90966}"/>
              </a:ext>
            </a:extLst>
          </p:cNvPr>
          <p:cNvSpPr>
            <a:spLocks noChangeShapeType="1"/>
          </p:cNvSpPr>
          <p:nvPr/>
        </p:nvSpPr>
        <p:spPr bwMode="auto">
          <a:xfrm>
            <a:off x="2743200" y="3276600"/>
            <a:ext cx="3657600" cy="0"/>
          </a:xfrm>
          <a:prstGeom prst="line">
            <a:avLst/>
          </a:prstGeom>
          <a:noFill/>
          <a:ln w="317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47464" name="Text Box 8">
            <a:extLst>
              <a:ext uri="{FF2B5EF4-FFF2-40B4-BE49-F238E27FC236}">
                <a16:creationId xmlns:a16="http://schemas.microsoft.com/office/drawing/2014/main" id="{1AAB18A6-E7AD-6250-AFA1-168A464555F4}"/>
              </a:ext>
            </a:extLst>
          </p:cNvPr>
          <p:cNvSpPr txBox="1">
            <a:spLocks noChangeArrowheads="1"/>
          </p:cNvSpPr>
          <p:nvPr/>
        </p:nvSpPr>
        <p:spPr bwMode="auto">
          <a:xfrm>
            <a:off x="2209800" y="2514600"/>
            <a:ext cx="416242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da-DK" sz="2400" b="1">
                <a:effectLst>
                  <a:outerShdw blurRad="38100" dist="38100" dir="2700000" algn="tl">
                    <a:srgbClr val="C0C0C0"/>
                  </a:outerShdw>
                </a:effectLst>
                <a:cs typeface="Arial" pitchFamily="34" charset="0"/>
              </a:rPr>
              <a:t>a</a:t>
            </a:r>
            <a:r>
              <a:rPr lang="da-DK" sz="2400" b="1">
                <a:effectLst>
                  <a:outerShdw blurRad="38100" dist="38100" dir="2700000" algn="tl">
                    <a:srgbClr val="C0C0C0"/>
                  </a:outerShdw>
                </a:effectLst>
              </a:rPr>
              <a:t>dsorbed atom or mole</a:t>
            </a:r>
            <a:r>
              <a:rPr lang="da-DK" sz="2400" b="1">
                <a:effectLst>
                  <a:outerShdw blurRad="38100" dist="38100" dir="2700000" algn="tl">
                    <a:srgbClr val="C0C0C0"/>
                  </a:outerShdw>
                </a:effectLst>
                <a:cs typeface="Arial" pitchFamily="34" charset="0"/>
              </a:rPr>
              <a:t>cule</a:t>
            </a:r>
            <a:endParaRPr lang="fr-FR" sz="2400" b="1">
              <a:effectLst>
                <a:outerShdw blurRad="38100" dist="38100" dir="2700000" algn="tl">
                  <a:srgbClr val="C0C0C0"/>
                </a:outerShdw>
              </a:effectLst>
              <a:cs typeface="Arial" pitchFamily="34" charset="0"/>
            </a:endParaRPr>
          </a:p>
        </p:txBody>
      </p:sp>
      <p:sp>
        <p:nvSpPr>
          <p:cNvPr id="28679" name="Text Box 9">
            <a:extLst>
              <a:ext uri="{FF2B5EF4-FFF2-40B4-BE49-F238E27FC236}">
                <a16:creationId xmlns:a16="http://schemas.microsoft.com/office/drawing/2014/main" id="{1F97A5C6-CA3A-32EA-045F-0F8B2630F362}"/>
              </a:ext>
            </a:extLst>
          </p:cNvPr>
          <p:cNvSpPr txBox="1">
            <a:spLocks noChangeArrowheads="1"/>
          </p:cNvSpPr>
          <p:nvPr/>
        </p:nvSpPr>
        <p:spPr bwMode="auto">
          <a:xfrm>
            <a:off x="228600" y="4572000"/>
            <a:ext cx="8686800" cy="12334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2400" b="1"/>
              <a:t>The tunneling r</a:t>
            </a:r>
            <a:r>
              <a:rPr lang="da-DK" altLang="en-US" sz="2400" b="1">
                <a:cs typeface="Arial" panose="020B0604020202020204" pitchFamily="34" charset="0"/>
              </a:rPr>
              <a:t>e</a:t>
            </a:r>
            <a:r>
              <a:rPr lang="da-DK" altLang="en-US" sz="2400" b="1"/>
              <a:t>sistance R = V / I measures the separation of the tip from the surface:</a:t>
            </a:r>
          </a:p>
          <a:p>
            <a:r>
              <a:rPr lang="da-DK" altLang="en-US" sz="700" b="1"/>
              <a:t> </a:t>
            </a:r>
          </a:p>
          <a:p>
            <a:pPr algn="ctr"/>
            <a:r>
              <a:rPr lang="da-DK" altLang="en-US" sz="2000" b="1"/>
              <a:t>I ~ V exp (-2kz)</a:t>
            </a:r>
            <a:endParaRPr lang="fr-FR" altLang="en-US" sz="2000" b="1"/>
          </a:p>
        </p:txBody>
      </p:sp>
      <p:sp>
        <p:nvSpPr>
          <p:cNvPr id="147466" name="Freeform 10">
            <a:extLst>
              <a:ext uri="{FF2B5EF4-FFF2-40B4-BE49-F238E27FC236}">
                <a16:creationId xmlns:a16="http://schemas.microsoft.com/office/drawing/2014/main" id="{C1EF6E2B-6C34-7466-39B9-505778F9607D}"/>
              </a:ext>
            </a:extLst>
          </p:cNvPr>
          <p:cNvSpPr>
            <a:spLocks/>
          </p:cNvSpPr>
          <p:nvPr/>
        </p:nvSpPr>
        <p:spPr bwMode="auto">
          <a:xfrm>
            <a:off x="1600200" y="1447800"/>
            <a:ext cx="533400" cy="1155700"/>
          </a:xfrm>
          <a:custGeom>
            <a:avLst/>
            <a:gdLst>
              <a:gd name="T0" fmla="*/ 495300 w 336"/>
              <a:gd name="T1" fmla="*/ 152400 h 728"/>
              <a:gd name="T2" fmla="*/ 266700 w 336"/>
              <a:gd name="T3" fmla="*/ 1143000 h 728"/>
              <a:gd name="T4" fmla="*/ 38100 w 336"/>
              <a:gd name="T5" fmla="*/ 228600 h 728"/>
              <a:gd name="T6" fmla="*/ 495300 w 336"/>
              <a:gd name="T7" fmla="*/ 152400 h 7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6" h="728">
                <a:moveTo>
                  <a:pt x="312" y="96"/>
                </a:moveTo>
                <a:cubicBezTo>
                  <a:pt x="336" y="192"/>
                  <a:pt x="216" y="712"/>
                  <a:pt x="168" y="720"/>
                </a:cubicBezTo>
                <a:cubicBezTo>
                  <a:pt x="120" y="728"/>
                  <a:pt x="0" y="248"/>
                  <a:pt x="24" y="144"/>
                </a:cubicBezTo>
                <a:cubicBezTo>
                  <a:pt x="48" y="40"/>
                  <a:pt x="288" y="0"/>
                  <a:pt x="312" y="96"/>
                </a:cubicBezTo>
                <a:close/>
              </a:path>
            </a:pathLst>
          </a:cu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47467" name="Freeform 11">
            <a:extLst>
              <a:ext uri="{FF2B5EF4-FFF2-40B4-BE49-F238E27FC236}">
                <a16:creationId xmlns:a16="http://schemas.microsoft.com/office/drawing/2014/main" id="{216C6A91-3C65-902D-602B-4FD97A24D90B}"/>
              </a:ext>
            </a:extLst>
          </p:cNvPr>
          <p:cNvSpPr>
            <a:spLocks/>
          </p:cNvSpPr>
          <p:nvPr/>
        </p:nvSpPr>
        <p:spPr bwMode="auto">
          <a:xfrm>
            <a:off x="7010400" y="1447800"/>
            <a:ext cx="533400" cy="1155700"/>
          </a:xfrm>
          <a:custGeom>
            <a:avLst/>
            <a:gdLst>
              <a:gd name="T0" fmla="*/ 495300 w 336"/>
              <a:gd name="T1" fmla="*/ 152400 h 728"/>
              <a:gd name="T2" fmla="*/ 266700 w 336"/>
              <a:gd name="T3" fmla="*/ 1143000 h 728"/>
              <a:gd name="T4" fmla="*/ 38100 w 336"/>
              <a:gd name="T5" fmla="*/ 228600 h 728"/>
              <a:gd name="T6" fmla="*/ 495300 w 336"/>
              <a:gd name="T7" fmla="*/ 152400 h 728"/>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336" h="728">
                <a:moveTo>
                  <a:pt x="312" y="96"/>
                </a:moveTo>
                <a:cubicBezTo>
                  <a:pt x="336" y="192"/>
                  <a:pt x="216" y="712"/>
                  <a:pt x="168" y="720"/>
                </a:cubicBezTo>
                <a:cubicBezTo>
                  <a:pt x="120" y="728"/>
                  <a:pt x="0" y="248"/>
                  <a:pt x="24" y="144"/>
                </a:cubicBezTo>
                <a:cubicBezTo>
                  <a:pt x="48" y="40"/>
                  <a:pt x="288" y="0"/>
                  <a:pt x="312" y="96"/>
                </a:cubicBezTo>
                <a:close/>
              </a:path>
            </a:pathLst>
          </a:custGeom>
          <a:solidFill>
            <a:srgbClr val="FF0000"/>
          </a:solidFill>
          <a:ln w="19050">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28682" name="Line 12">
            <a:extLst>
              <a:ext uri="{FF2B5EF4-FFF2-40B4-BE49-F238E27FC236}">
                <a16:creationId xmlns:a16="http://schemas.microsoft.com/office/drawing/2014/main" id="{BEB16E0A-AF52-94B7-3DD5-DA77C06BBB44}"/>
              </a:ext>
            </a:extLst>
          </p:cNvPr>
          <p:cNvSpPr>
            <a:spLocks noChangeShapeType="1"/>
          </p:cNvSpPr>
          <p:nvPr/>
        </p:nvSpPr>
        <p:spPr bwMode="auto">
          <a:xfrm>
            <a:off x="1447800" y="2438400"/>
            <a:ext cx="0" cy="4572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28683" name="Line 13">
            <a:extLst>
              <a:ext uri="{FF2B5EF4-FFF2-40B4-BE49-F238E27FC236}">
                <a16:creationId xmlns:a16="http://schemas.microsoft.com/office/drawing/2014/main" id="{61976F88-DB1D-299A-FB3F-BCBA00BB5911}"/>
              </a:ext>
            </a:extLst>
          </p:cNvPr>
          <p:cNvSpPr>
            <a:spLocks noChangeShapeType="1"/>
          </p:cNvSpPr>
          <p:nvPr/>
        </p:nvSpPr>
        <p:spPr bwMode="auto">
          <a:xfrm flipV="1">
            <a:off x="7772400" y="2362200"/>
            <a:ext cx="0" cy="457200"/>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47470" name="Text Box 14">
            <a:extLst>
              <a:ext uri="{FF2B5EF4-FFF2-40B4-BE49-F238E27FC236}">
                <a16:creationId xmlns:a16="http://schemas.microsoft.com/office/drawing/2014/main" id="{D45320CC-6F18-8561-463A-879E268DA9E0}"/>
              </a:ext>
            </a:extLst>
          </p:cNvPr>
          <p:cNvSpPr txBox="1">
            <a:spLocks noChangeArrowheads="1"/>
          </p:cNvSpPr>
          <p:nvPr/>
        </p:nvSpPr>
        <p:spPr bwMode="auto">
          <a:xfrm>
            <a:off x="2286000" y="1600200"/>
            <a:ext cx="1468438"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da-DK" sz="2800" b="1">
                <a:effectLst>
                  <a:outerShdw blurRad="38100" dist="38100" dir="2700000" algn="tl">
                    <a:srgbClr val="C0C0C0"/>
                  </a:outerShdw>
                </a:effectLst>
              </a:rPr>
              <a:t>STM tip</a:t>
            </a:r>
            <a:endParaRPr lang="fr-FR" sz="2800" b="1">
              <a:effectLst>
                <a:outerShdw blurRad="38100" dist="38100" dir="2700000" algn="tl">
                  <a:srgbClr val="C0C0C0"/>
                </a:outerShdw>
              </a:effectLst>
            </a:endParaRPr>
          </a:p>
        </p:txBody>
      </p:sp>
      <p:sp>
        <p:nvSpPr>
          <p:cNvPr id="147471" name="Rectangle 15">
            <a:extLst>
              <a:ext uri="{FF2B5EF4-FFF2-40B4-BE49-F238E27FC236}">
                <a16:creationId xmlns:a16="http://schemas.microsoft.com/office/drawing/2014/main" id="{4FB98B6B-427A-CD4A-DC08-59A2AA3D57D6}"/>
              </a:ext>
            </a:extLst>
          </p:cNvPr>
          <p:cNvSpPr>
            <a:spLocks noChangeArrowheads="1"/>
          </p:cNvSpPr>
          <p:nvPr/>
        </p:nvSpPr>
        <p:spPr bwMode="auto">
          <a:xfrm>
            <a:off x="823913" y="76200"/>
            <a:ext cx="7804150" cy="1143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hangingPunct="0">
              <a:defRPr/>
            </a:pPr>
            <a:r>
              <a:rPr lang="da-DK" sz="3600" b="1">
                <a:solidFill>
                  <a:schemeClr val="accent2"/>
                </a:solidFill>
                <a:effectLst>
                  <a:outerShdw blurRad="38100" dist="38100" dir="2700000" algn="tl">
                    <a:srgbClr val="000000"/>
                  </a:outerShdw>
                </a:effectLst>
              </a:rPr>
              <a:t>Lateral Manipulation of individual atoms and molecules by STM</a:t>
            </a:r>
            <a:endParaRPr lang="fr-FR" sz="3600" b="1">
              <a:solidFill>
                <a:schemeClr val="accent2"/>
              </a:solidFill>
              <a:effectLst>
                <a:outerShdw blurRad="38100" dist="38100" dir="2700000" algn="tl">
                  <a:srgbClr val="000000"/>
                </a:outerShdw>
              </a:effectLst>
            </a:endParaRPr>
          </a:p>
        </p:txBody>
      </p:sp>
      <p:sp>
        <p:nvSpPr>
          <p:cNvPr id="147472" name="Text Box 16">
            <a:extLst>
              <a:ext uri="{FF2B5EF4-FFF2-40B4-BE49-F238E27FC236}">
                <a16:creationId xmlns:a16="http://schemas.microsoft.com/office/drawing/2014/main" id="{14C5C838-A525-A3E4-AE91-58FEEC7DCC3F}"/>
              </a:ext>
            </a:extLst>
          </p:cNvPr>
          <p:cNvSpPr txBox="1">
            <a:spLocks noChangeArrowheads="1"/>
          </p:cNvSpPr>
          <p:nvPr/>
        </p:nvSpPr>
        <p:spPr bwMode="auto">
          <a:xfrm>
            <a:off x="231775" y="5915025"/>
            <a:ext cx="8586788" cy="830263"/>
          </a:xfrm>
          <a:prstGeom prst="rect">
            <a:avLst/>
          </a:prstGeom>
          <a:solidFill>
            <a:schemeClr val="accent1"/>
          </a:solidFill>
          <a:ln>
            <a:noFill/>
          </a:ln>
          <a:effectLst/>
        </p:spPr>
        <p:txBody>
          <a:bodyPr>
            <a:spAutoFit/>
          </a:bodyPr>
          <a:lstStyle/>
          <a:p>
            <a:pPr algn="ctr" eaLnBrk="0" hangingPunct="0">
              <a:defRPr/>
            </a:pPr>
            <a:r>
              <a:rPr lang="da-DK" sz="2400" b="1" dirty="0">
                <a:solidFill>
                  <a:schemeClr val="accent2"/>
                </a:solidFill>
                <a:effectLst>
                  <a:outerShdw blurRad="38100" dist="38100" dir="2700000" algn="tl">
                    <a:srgbClr val="C0C0C0"/>
                  </a:outerShdw>
                </a:effectLst>
              </a:rPr>
              <a:t>By reducing V / I, the tip approaches the substrate, thus leading to a stronger tip–surface interaction</a:t>
            </a:r>
            <a:endParaRPr lang="fr-FR" sz="2400" b="1" dirty="0">
              <a:solidFill>
                <a:schemeClr val="accent2"/>
              </a:solidFill>
              <a:effectLst>
                <a:outerShdw blurRad="38100" dist="38100" dir="2700000" algn="tl">
                  <a:srgbClr val="C0C0C0"/>
                </a:outerShdw>
              </a:effectLst>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7" presetClass="entr" presetSubtype="0" fill="hold" nodeType="clickEffect">
                                  <p:stCondLst>
                                    <p:cond delay="0"/>
                                  </p:stCondLst>
                                  <p:childTnLst>
                                    <p:set>
                                      <p:cBhvr>
                                        <p:cTn id="6" dur="1" fill="hold">
                                          <p:stCondLst>
                                            <p:cond delay="0"/>
                                          </p:stCondLst>
                                        </p:cTn>
                                        <p:tgtEl>
                                          <p:spTgt spid="147466"/>
                                        </p:tgtEl>
                                        <p:attrNameLst>
                                          <p:attrName>style.visibility</p:attrName>
                                        </p:attrNameLst>
                                      </p:cBhvr>
                                      <p:to>
                                        <p:strVal val="visible"/>
                                      </p:to>
                                    </p:set>
                                    <p:animEffect transition="in" filter="fade">
                                      <p:cBhvr>
                                        <p:cTn id="7" dur="1000"/>
                                        <p:tgtEl>
                                          <p:spTgt spid="147466"/>
                                        </p:tgtEl>
                                      </p:cBhvr>
                                    </p:animEffect>
                                    <p:anim calcmode="lin" valueType="num">
                                      <p:cBhvr>
                                        <p:cTn id="8" dur="1000" fill="hold"/>
                                        <p:tgtEl>
                                          <p:spTgt spid="147466"/>
                                        </p:tgtEl>
                                        <p:attrNameLst>
                                          <p:attrName>ppt_x</p:attrName>
                                        </p:attrNameLst>
                                      </p:cBhvr>
                                      <p:tavLst>
                                        <p:tav tm="0">
                                          <p:val>
                                            <p:strVal val="#ppt_x"/>
                                          </p:val>
                                        </p:tav>
                                        <p:tav tm="100000">
                                          <p:val>
                                            <p:strVal val="#ppt_x"/>
                                          </p:val>
                                        </p:tav>
                                      </p:tavLst>
                                    </p:anim>
                                    <p:anim calcmode="lin" valueType="num">
                                      <p:cBhvr>
                                        <p:cTn id="9" dur="1000" fill="hold"/>
                                        <p:tgtEl>
                                          <p:spTgt spid="147466"/>
                                        </p:tgtEl>
                                        <p:attrNameLst>
                                          <p:attrName>ppt_y</p:attrName>
                                        </p:attrNameLst>
                                      </p:cBhvr>
                                      <p:tavLst>
                                        <p:tav tm="0">
                                          <p:val>
                                            <p:strVal val="#ppt_y-.1"/>
                                          </p:val>
                                        </p:tav>
                                        <p:tav tm="100000">
                                          <p:val>
                                            <p:strVal val="#ppt_y"/>
                                          </p:val>
                                        </p:tav>
                                      </p:tavLst>
                                    </p:anim>
                                  </p:childTnLst>
                                </p:cTn>
                              </p:par>
                            </p:childTnLst>
                          </p:cTn>
                        </p:par>
                      </p:childTnLst>
                    </p:cTn>
                  </p:par>
                  <p:par>
                    <p:cTn id="10" fill="hold" nodeType="clickPar">
                      <p:stCondLst>
                        <p:cond delay="indefinite"/>
                      </p:stCondLst>
                      <p:childTnLst>
                        <p:par>
                          <p:cTn id="11" fill="hold" nodeType="withGroup">
                            <p:stCondLst>
                              <p:cond delay="0"/>
                            </p:stCondLst>
                            <p:childTnLst>
                              <p:par>
                                <p:cTn id="12" presetID="47" presetClass="exit" presetSubtype="0" fill="hold" nodeType="clickEffect">
                                  <p:stCondLst>
                                    <p:cond delay="0"/>
                                  </p:stCondLst>
                                  <p:childTnLst>
                                    <p:animEffect transition="out" filter="fade">
                                      <p:cBhvr>
                                        <p:cTn id="13" dur="1000"/>
                                        <p:tgtEl>
                                          <p:spTgt spid="147467"/>
                                        </p:tgtEl>
                                      </p:cBhvr>
                                    </p:animEffect>
                                    <p:anim calcmode="lin" valueType="num">
                                      <p:cBhvr>
                                        <p:cTn id="14" dur="1000"/>
                                        <p:tgtEl>
                                          <p:spTgt spid="147467"/>
                                        </p:tgtEl>
                                        <p:attrNameLst>
                                          <p:attrName>ppt_x</p:attrName>
                                        </p:attrNameLst>
                                      </p:cBhvr>
                                      <p:tavLst>
                                        <p:tav tm="0">
                                          <p:val>
                                            <p:strVal val="ppt_x"/>
                                          </p:val>
                                        </p:tav>
                                        <p:tav tm="100000">
                                          <p:val>
                                            <p:strVal val="ppt_x"/>
                                          </p:val>
                                        </p:tav>
                                      </p:tavLst>
                                    </p:anim>
                                    <p:anim calcmode="lin" valueType="num">
                                      <p:cBhvr>
                                        <p:cTn id="15" dur="1000"/>
                                        <p:tgtEl>
                                          <p:spTgt spid="147467"/>
                                        </p:tgtEl>
                                        <p:attrNameLst>
                                          <p:attrName>ppt_y</p:attrName>
                                        </p:attrNameLst>
                                      </p:cBhvr>
                                      <p:tavLst>
                                        <p:tav tm="0">
                                          <p:val>
                                            <p:strVal val="ppt_y"/>
                                          </p:val>
                                        </p:tav>
                                        <p:tav tm="100000">
                                          <p:val>
                                            <p:strVal val="ppt_y-.1"/>
                                          </p:val>
                                        </p:tav>
                                      </p:tavLst>
                                    </p:anim>
                                    <p:set>
                                      <p:cBhvr>
                                        <p:cTn id="16" dur="1" fill="hold">
                                          <p:stCondLst>
                                            <p:cond delay="999"/>
                                          </p:stCondLst>
                                        </p:cTn>
                                        <p:tgtEl>
                                          <p:spTgt spid="14746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bject 3"/>
          <p:cNvSpPr txBox="1"/>
          <p:nvPr/>
        </p:nvSpPr>
        <p:spPr>
          <a:xfrm>
            <a:off x="0" y="3581400"/>
            <a:ext cx="9143999" cy="2544607"/>
          </a:xfrm>
          <a:prstGeom prst="rect">
            <a:avLst/>
          </a:prstGeom>
        </p:spPr>
        <p:txBody>
          <a:bodyPr vert="horz" wrap="square" lIns="0" tIns="16510" rIns="0" bIns="0" rtlCol="0">
            <a:spAutoFit/>
          </a:bodyPr>
          <a:lstStyle/>
          <a:p>
            <a:pPr algn="ctr">
              <a:lnSpc>
                <a:spcPct val="150000"/>
              </a:lnSpc>
              <a:spcBef>
                <a:spcPts val="130"/>
              </a:spcBef>
            </a:pPr>
            <a:r>
              <a:rPr sz="2800" i="1" spc="-60" dirty="0">
                <a:solidFill>
                  <a:schemeClr val="tx1"/>
                </a:solidFill>
                <a:latin typeface="Arial Rounded MT Bold"/>
                <a:cs typeface="Arial Rounded MT Bold"/>
              </a:rPr>
              <a:t>Prof.</a:t>
            </a:r>
            <a:r>
              <a:rPr sz="2800" i="1" spc="-45" dirty="0">
                <a:solidFill>
                  <a:schemeClr val="tx1"/>
                </a:solidFill>
                <a:latin typeface="Arial Rounded MT Bold"/>
                <a:cs typeface="Arial Rounded MT Bold"/>
              </a:rPr>
              <a:t> </a:t>
            </a:r>
            <a:r>
              <a:rPr lang="en-CA" sz="2800" i="1" spc="-45" dirty="0">
                <a:solidFill>
                  <a:schemeClr val="tx1"/>
                </a:solidFill>
                <a:latin typeface="Arial Rounded MT Bold"/>
                <a:cs typeface="Arial Rounded MT Bold"/>
              </a:rPr>
              <a:t>Federico ROSEI</a:t>
            </a:r>
            <a:endParaRPr sz="2800" dirty="0">
              <a:solidFill>
                <a:schemeClr val="tx1"/>
              </a:solidFill>
              <a:latin typeface="Arial Rounded MT Bold"/>
              <a:cs typeface="Arial Rounded MT Bold"/>
            </a:endParaRPr>
          </a:p>
          <a:p>
            <a:pPr marL="12700" marR="5080" algn="ctr">
              <a:lnSpc>
                <a:spcPct val="150000"/>
              </a:lnSpc>
              <a:spcBef>
                <a:spcPts val="85"/>
              </a:spcBef>
            </a:pPr>
            <a:r>
              <a:rPr sz="2800" i="1" spc="-35" dirty="0">
                <a:solidFill>
                  <a:schemeClr val="tx1"/>
                </a:solidFill>
                <a:latin typeface="Arial Rounded MT Bold"/>
                <a:cs typeface="Arial Rounded MT Bold"/>
              </a:rPr>
              <a:t>Dipartimento</a:t>
            </a:r>
            <a:r>
              <a:rPr sz="2800" i="1" spc="-25" dirty="0">
                <a:solidFill>
                  <a:schemeClr val="tx1"/>
                </a:solidFill>
                <a:latin typeface="Arial Rounded MT Bold"/>
                <a:cs typeface="Arial Rounded MT Bold"/>
              </a:rPr>
              <a:t> </a:t>
            </a:r>
            <a:r>
              <a:rPr sz="2800" i="1" dirty="0">
                <a:solidFill>
                  <a:schemeClr val="tx1"/>
                </a:solidFill>
                <a:latin typeface="Arial Rounded MT Bold"/>
                <a:cs typeface="Arial Rounded MT Bold"/>
              </a:rPr>
              <a:t>di</a:t>
            </a:r>
            <a:r>
              <a:rPr sz="2800" i="1" spc="-40" dirty="0">
                <a:solidFill>
                  <a:schemeClr val="tx1"/>
                </a:solidFill>
                <a:latin typeface="Arial Rounded MT Bold"/>
                <a:cs typeface="Arial Rounded MT Bold"/>
              </a:rPr>
              <a:t> </a:t>
            </a:r>
            <a:r>
              <a:rPr sz="2800" i="1" spc="-35" dirty="0">
                <a:solidFill>
                  <a:schemeClr val="tx1"/>
                </a:solidFill>
                <a:latin typeface="Arial Rounded MT Bold"/>
                <a:cs typeface="Arial Rounded MT Bold"/>
              </a:rPr>
              <a:t>Scienze </a:t>
            </a:r>
            <a:r>
              <a:rPr sz="2800" i="1" spc="-40" dirty="0">
                <a:solidFill>
                  <a:schemeClr val="tx1"/>
                </a:solidFill>
                <a:latin typeface="Arial Rounded MT Bold"/>
                <a:cs typeface="Arial Rounded MT Bold"/>
              </a:rPr>
              <a:t>Chimiche</a:t>
            </a:r>
            <a:r>
              <a:rPr sz="2800" i="1" spc="-30" dirty="0">
                <a:solidFill>
                  <a:schemeClr val="tx1"/>
                </a:solidFill>
                <a:latin typeface="Arial Rounded MT Bold"/>
                <a:cs typeface="Arial Rounded MT Bold"/>
              </a:rPr>
              <a:t> </a:t>
            </a:r>
            <a:r>
              <a:rPr sz="2800" i="1" dirty="0">
                <a:solidFill>
                  <a:schemeClr val="tx1"/>
                </a:solidFill>
                <a:latin typeface="Arial Rounded MT Bold"/>
                <a:cs typeface="Arial Rounded MT Bold"/>
              </a:rPr>
              <a:t>e</a:t>
            </a:r>
            <a:r>
              <a:rPr sz="2800" i="1" spc="-45" dirty="0">
                <a:solidFill>
                  <a:schemeClr val="tx1"/>
                </a:solidFill>
                <a:latin typeface="Arial Rounded MT Bold"/>
                <a:cs typeface="Arial Rounded MT Bold"/>
              </a:rPr>
              <a:t> </a:t>
            </a:r>
            <a:r>
              <a:rPr sz="2800" i="1" spc="-30" dirty="0" err="1">
                <a:solidFill>
                  <a:schemeClr val="tx1"/>
                </a:solidFill>
                <a:latin typeface="Arial Rounded MT Bold"/>
                <a:cs typeface="Arial Rounded MT Bold"/>
              </a:rPr>
              <a:t>Farmaceutiche</a:t>
            </a:r>
            <a:r>
              <a:rPr sz="2800" i="1" spc="-30" dirty="0">
                <a:solidFill>
                  <a:schemeClr val="tx1"/>
                </a:solidFill>
                <a:latin typeface="Arial Rounded MT Bold"/>
                <a:cs typeface="Arial Rounded MT Bold"/>
              </a:rPr>
              <a:t> </a:t>
            </a:r>
            <a:r>
              <a:rPr lang="en-CA" sz="2800" i="1" spc="-30" dirty="0" err="1">
                <a:solidFill>
                  <a:schemeClr val="tx1"/>
                </a:solidFill>
                <a:latin typeface="Arial Rounded MT Bold"/>
                <a:cs typeface="Arial Rounded MT Bold"/>
                <a:hlinkClick r:id="rId2"/>
              </a:rPr>
              <a:t>federico.rosei</a:t>
            </a:r>
            <a:r>
              <a:rPr sz="2800" i="1" spc="-10" dirty="0">
                <a:solidFill>
                  <a:schemeClr val="tx1"/>
                </a:solidFill>
                <a:latin typeface="Arial Rounded MT Bold"/>
                <a:cs typeface="Arial Rounded MT Bold"/>
                <a:hlinkClick r:id="rId2"/>
              </a:rPr>
              <a:t>@units.it</a:t>
            </a:r>
            <a:endParaRPr lang="en-CA" sz="2800" i="1" spc="-10" dirty="0">
              <a:solidFill>
                <a:schemeClr val="tx1"/>
              </a:solidFill>
              <a:latin typeface="Arial Rounded MT Bold"/>
              <a:cs typeface="Arial Rounded MT Bold"/>
            </a:endParaRPr>
          </a:p>
          <a:p>
            <a:pPr marL="12700" marR="5080" algn="ctr">
              <a:lnSpc>
                <a:spcPct val="150000"/>
              </a:lnSpc>
              <a:spcBef>
                <a:spcPts val="85"/>
              </a:spcBef>
            </a:pPr>
            <a:r>
              <a:rPr lang="en-US" altLang="zh-CN" sz="2800" i="1" spc="-10" dirty="0">
                <a:solidFill>
                  <a:schemeClr val="tx1"/>
                </a:solidFill>
                <a:latin typeface="Arial Rounded MT Bold"/>
                <a:cs typeface="Arial Rounded MT Bold"/>
              </a:rPr>
              <a:t>C11, Aula 3</a:t>
            </a:r>
            <a:endParaRPr sz="2800" dirty="0">
              <a:solidFill>
                <a:schemeClr val="tx1"/>
              </a:solidFill>
              <a:latin typeface="Arial Rounded MT Bold"/>
              <a:cs typeface="Arial Rounded MT Bold"/>
            </a:endParaRPr>
          </a:p>
        </p:txBody>
      </p:sp>
      <p:sp>
        <p:nvSpPr>
          <p:cNvPr id="7" name="object 7"/>
          <p:cNvSpPr txBox="1"/>
          <p:nvPr/>
        </p:nvSpPr>
        <p:spPr>
          <a:xfrm>
            <a:off x="4493767" y="217170"/>
            <a:ext cx="1659889" cy="289823"/>
          </a:xfrm>
          <a:prstGeom prst="rect">
            <a:avLst/>
          </a:prstGeom>
        </p:spPr>
        <p:txBody>
          <a:bodyPr vert="horz" wrap="square" lIns="0" tIns="12700" rIns="0" bIns="0" rtlCol="0">
            <a:spAutoFit/>
          </a:bodyPr>
          <a:lstStyle/>
          <a:p>
            <a:pPr marL="12700">
              <a:lnSpc>
                <a:spcPct val="100000"/>
              </a:lnSpc>
              <a:spcBef>
                <a:spcPts val="100"/>
              </a:spcBef>
            </a:pPr>
            <a:r>
              <a:rPr sz="1800" dirty="0">
                <a:solidFill>
                  <a:schemeClr val="tx1"/>
                </a:solidFill>
                <a:latin typeface="Arial Rounded MT Bold"/>
                <a:cs typeface="Arial Rounded MT Bold"/>
              </a:rPr>
              <a:t>a.a.</a:t>
            </a:r>
            <a:r>
              <a:rPr sz="1800" spc="15" dirty="0">
                <a:solidFill>
                  <a:schemeClr val="tx1"/>
                </a:solidFill>
                <a:latin typeface="Arial Rounded MT Bold"/>
                <a:cs typeface="Arial Rounded MT Bold"/>
              </a:rPr>
              <a:t> </a:t>
            </a:r>
            <a:r>
              <a:rPr sz="1800" spc="-10" dirty="0">
                <a:solidFill>
                  <a:schemeClr val="tx1"/>
                </a:solidFill>
                <a:latin typeface="Arial Rounded MT Bold"/>
                <a:cs typeface="Arial Rounded MT Bold"/>
              </a:rPr>
              <a:t>202</a:t>
            </a:r>
            <a:r>
              <a:rPr lang="en-CA" sz="1800" spc="-10" dirty="0">
                <a:solidFill>
                  <a:schemeClr val="tx1"/>
                </a:solidFill>
                <a:latin typeface="Arial Rounded MT Bold"/>
                <a:cs typeface="Arial Rounded MT Bold"/>
              </a:rPr>
              <a:t>2</a:t>
            </a:r>
            <a:r>
              <a:rPr sz="1800" spc="-10" dirty="0">
                <a:solidFill>
                  <a:schemeClr val="tx1"/>
                </a:solidFill>
                <a:latin typeface="Arial Rounded MT Bold"/>
                <a:cs typeface="Arial Rounded MT Bold"/>
              </a:rPr>
              <a:t>-</a:t>
            </a:r>
            <a:r>
              <a:rPr sz="1800" spc="-20" dirty="0">
                <a:solidFill>
                  <a:schemeClr val="tx1"/>
                </a:solidFill>
                <a:latin typeface="Arial Rounded MT Bold"/>
                <a:cs typeface="Arial Rounded MT Bold"/>
              </a:rPr>
              <a:t>202</a:t>
            </a:r>
            <a:r>
              <a:rPr lang="en-CA" sz="1800" spc="-20" dirty="0">
                <a:solidFill>
                  <a:schemeClr val="tx1"/>
                </a:solidFill>
                <a:latin typeface="Arial Rounded MT Bold"/>
                <a:cs typeface="Arial Rounded MT Bold"/>
              </a:rPr>
              <a:t>3</a:t>
            </a:r>
            <a:endParaRPr sz="1800" dirty="0">
              <a:solidFill>
                <a:schemeClr val="tx1"/>
              </a:solidFill>
              <a:latin typeface="Arial Rounded MT Bold"/>
              <a:cs typeface="Arial Rounded MT Bold"/>
            </a:endParaRPr>
          </a:p>
        </p:txBody>
      </p:sp>
      <p:sp>
        <p:nvSpPr>
          <p:cNvPr id="9" name="object 9"/>
          <p:cNvSpPr txBox="1"/>
          <p:nvPr/>
        </p:nvSpPr>
        <p:spPr>
          <a:xfrm>
            <a:off x="1219200" y="700921"/>
            <a:ext cx="6913245" cy="1133644"/>
          </a:xfrm>
          <a:prstGeom prst="rect">
            <a:avLst/>
          </a:prstGeom>
        </p:spPr>
        <p:txBody>
          <a:bodyPr vert="horz" wrap="square" lIns="0" tIns="12700" rIns="0" bIns="0" rtlCol="0">
            <a:spAutoFit/>
          </a:bodyPr>
          <a:lstStyle/>
          <a:p>
            <a:pPr marL="12700" algn="ctr">
              <a:lnSpc>
                <a:spcPct val="100000"/>
              </a:lnSpc>
              <a:spcBef>
                <a:spcPts val="100"/>
              </a:spcBef>
              <a:tabLst>
                <a:tab pos="6757034" algn="l"/>
              </a:tabLst>
            </a:pPr>
            <a:r>
              <a:rPr lang="en-CA" sz="3600" b="0" dirty="0">
                <a:solidFill>
                  <a:schemeClr val="tx1"/>
                </a:solidFill>
                <a:latin typeface="Arial Rounded MT Bold"/>
                <a:cs typeface="Arial Rounded MT Bold"/>
              </a:rPr>
              <a:t>Corso</a:t>
            </a:r>
            <a:r>
              <a:rPr lang="en-CA" sz="3600" b="0" spc="-90" dirty="0">
                <a:solidFill>
                  <a:schemeClr val="tx1"/>
                </a:solidFill>
                <a:latin typeface="Arial Rounded MT Bold"/>
                <a:cs typeface="Arial Rounded MT Bold"/>
              </a:rPr>
              <a:t> </a:t>
            </a:r>
            <a:r>
              <a:rPr lang="en-CA" sz="3600" b="0" spc="-25" dirty="0">
                <a:solidFill>
                  <a:schemeClr val="tx1"/>
                </a:solidFill>
                <a:latin typeface="Arial Rounded MT Bold"/>
                <a:cs typeface="Arial Rounded MT Bold"/>
              </a:rPr>
              <a:t>di</a:t>
            </a:r>
            <a:endParaRPr lang="en-CA" sz="3600" dirty="0">
              <a:solidFill>
                <a:schemeClr val="tx1"/>
              </a:solidFill>
              <a:latin typeface="Arial Rounded MT Bold"/>
              <a:cs typeface="Arial Rounded MT Bold"/>
            </a:endParaRPr>
          </a:p>
          <a:p>
            <a:pPr marL="12700" algn="ctr">
              <a:lnSpc>
                <a:spcPct val="100000"/>
              </a:lnSpc>
              <a:spcBef>
                <a:spcPts val="100"/>
              </a:spcBef>
              <a:tabLst>
                <a:tab pos="6757034" algn="l"/>
              </a:tabLst>
            </a:pPr>
            <a:r>
              <a:rPr sz="3600" dirty="0" err="1">
                <a:solidFill>
                  <a:schemeClr val="tx1"/>
                </a:solidFill>
                <a:latin typeface="Arial Rounded MT Bold"/>
                <a:cs typeface="Arial Rounded MT Bold"/>
              </a:rPr>
              <a:t>Chimica</a:t>
            </a:r>
            <a:r>
              <a:rPr sz="3600" spc="-10" dirty="0">
                <a:solidFill>
                  <a:schemeClr val="tx1"/>
                </a:solidFill>
                <a:latin typeface="Arial Rounded MT Bold"/>
                <a:cs typeface="Arial Rounded MT Bold"/>
              </a:rPr>
              <a:t> </a:t>
            </a:r>
            <a:r>
              <a:rPr sz="3600" dirty="0">
                <a:solidFill>
                  <a:schemeClr val="tx1"/>
                </a:solidFill>
                <a:latin typeface="Arial Rounded MT Bold"/>
                <a:cs typeface="Arial Rounded MT Bold"/>
              </a:rPr>
              <a:t>delle</a:t>
            </a:r>
            <a:r>
              <a:rPr sz="3600" spc="-10" dirty="0">
                <a:solidFill>
                  <a:schemeClr val="tx1"/>
                </a:solidFill>
                <a:latin typeface="Arial Rounded MT Bold"/>
                <a:cs typeface="Arial Rounded MT Bold"/>
              </a:rPr>
              <a:t> Macromolecole</a:t>
            </a:r>
            <a:r>
              <a:rPr sz="3600" dirty="0">
                <a:solidFill>
                  <a:schemeClr val="tx1"/>
                </a:solidFill>
                <a:latin typeface="Arial Rounded MT Bold"/>
                <a:cs typeface="Arial Rounded MT Bold"/>
              </a:rPr>
              <a:t>	</a:t>
            </a:r>
            <a:r>
              <a:rPr sz="3600" spc="-50" dirty="0">
                <a:solidFill>
                  <a:schemeClr val="tx1"/>
                </a:solidFill>
                <a:latin typeface="Arial Rounded MT Bold"/>
                <a:cs typeface="Arial Rounded MT Bold"/>
              </a:rPr>
              <a:t>I</a:t>
            </a:r>
            <a:endParaRPr sz="3600" dirty="0">
              <a:solidFill>
                <a:schemeClr val="tx1"/>
              </a:solidFill>
              <a:latin typeface="Arial Rounded MT Bold"/>
              <a:cs typeface="Arial Rounded MT Bold"/>
            </a:endParaRPr>
          </a:p>
        </p:txBody>
      </p:sp>
      <p:sp>
        <p:nvSpPr>
          <p:cNvPr id="2" name="Rectangle 9">
            <a:extLst>
              <a:ext uri="{FF2B5EF4-FFF2-40B4-BE49-F238E27FC236}">
                <a16:creationId xmlns:a16="http://schemas.microsoft.com/office/drawing/2014/main" id="{B01D7B39-BEB7-B0EF-205F-1C9D9727D8AA}"/>
              </a:ext>
            </a:extLst>
          </p:cNvPr>
          <p:cNvSpPr>
            <a:spLocks noChangeArrowheads="1"/>
          </p:cNvSpPr>
          <p:nvPr/>
        </p:nvSpPr>
        <p:spPr bwMode="auto">
          <a:xfrm>
            <a:off x="-1" y="1988930"/>
            <a:ext cx="9144000" cy="1392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a-DK" altLang="en-US" sz="3600" b="1" dirty="0">
                <a:solidFill>
                  <a:schemeClr val="tx2"/>
                </a:solidFill>
              </a:rPr>
              <a:t>Microscopia a scansione di sonda</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Text Box 4">
            <a:extLst>
              <a:ext uri="{FF2B5EF4-FFF2-40B4-BE49-F238E27FC236}">
                <a16:creationId xmlns:a16="http://schemas.microsoft.com/office/drawing/2014/main" id="{4C22B099-EB21-B6C8-61CE-32AD74268448}"/>
              </a:ext>
            </a:extLst>
          </p:cNvPr>
          <p:cNvSpPr txBox="1">
            <a:spLocks noChangeArrowheads="1"/>
          </p:cNvSpPr>
          <p:nvPr/>
        </p:nvSpPr>
        <p:spPr bwMode="auto">
          <a:xfrm>
            <a:off x="152400" y="947738"/>
            <a:ext cx="8839200" cy="568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19050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Tx/>
              <a:buChar char="-"/>
            </a:pPr>
            <a:r>
              <a:rPr lang="da-DK" altLang="en-US" sz="2400" b="1">
                <a:latin typeface="Abadi MT Condensed" pitchFamily="34" charset="0"/>
              </a:rPr>
              <a:t> ”</a:t>
            </a:r>
            <a:r>
              <a:rPr lang="da-DK" altLang="en-US" sz="2400" b="1"/>
              <a:t>freezing” the motion of single adsorbates: low (variable)</a:t>
            </a:r>
          </a:p>
          <a:p>
            <a:r>
              <a:rPr lang="da-DK" altLang="en-US" sz="2400" b="1"/>
              <a:t>   temperature STM</a:t>
            </a:r>
          </a:p>
          <a:p>
            <a:endParaRPr lang="da-DK" altLang="en-US" sz="800" b="1"/>
          </a:p>
          <a:p>
            <a:pPr>
              <a:buFontTx/>
              <a:buChar char="-"/>
            </a:pPr>
            <a:r>
              <a:rPr lang="da-DK" altLang="en-US" sz="2400" b="1"/>
              <a:t>  long operating time and working at low coverages</a:t>
            </a:r>
          </a:p>
          <a:p>
            <a:r>
              <a:rPr lang="da-DK" altLang="en-US" sz="2400" b="1"/>
              <a:t>   (0.001–0.01 ML); requirements:</a:t>
            </a:r>
          </a:p>
          <a:p>
            <a:endParaRPr lang="da-DK" altLang="en-US" sz="800" b="1"/>
          </a:p>
          <a:p>
            <a:pPr lvl="2">
              <a:buFontTx/>
              <a:buChar char="-"/>
            </a:pPr>
            <a:r>
              <a:rPr lang="da-DK" altLang="en-US" sz="2400">
                <a:solidFill>
                  <a:srgbClr val="FF0000"/>
                </a:solidFill>
              </a:rPr>
              <a:t> </a:t>
            </a:r>
            <a:r>
              <a:rPr lang="da-DK" altLang="en-US" sz="2000">
                <a:solidFill>
                  <a:srgbClr val="FF0000"/>
                </a:solidFill>
              </a:rPr>
              <a:t>high cleanliness: scanner completely surrounded by 4 K</a:t>
            </a:r>
          </a:p>
          <a:p>
            <a:pPr lvl="1"/>
            <a:r>
              <a:rPr lang="da-DK" altLang="en-US" sz="2000">
                <a:solidFill>
                  <a:srgbClr val="FF0000"/>
                </a:solidFill>
              </a:rPr>
              <a:t>  	  Radiation shield</a:t>
            </a:r>
          </a:p>
          <a:p>
            <a:pPr lvl="2"/>
            <a:r>
              <a:rPr lang="da-DK" altLang="en-US" sz="900">
                <a:solidFill>
                  <a:srgbClr val="FF0000"/>
                </a:solidFill>
              </a:rPr>
              <a:t> </a:t>
            </a:r>
            <a:endParaRPr lang="da-DK" altLang="en-US" sz="800">
              <a:solidFill>
                <a:srgbClr val="FF0000"/>
              </a:solidFill>
            </a:endParaRPr>
          </a:p>
          <a:p>
            <a:pPr lvl="2">
              <a:buFontTx/>
              <a:buChar char="-"/>
            </a:pPr>
            <a:r>
              <a:rPr lang="da-DK" altLang="en-US" sz="2000">
                <a:solidFill>
                  <a:srgbClr val="FF0000"/>
                </a:solidFill>
              </a:rPr>
              <a:t> controlled deposition of small amounts of adsorbates:</a:t>
            </a:r>
          </a:p>
          <a:p>
            <a:pPr lvl="1"/>
            <a:r>
              <a:rPr lang="da-DK" altLang="en-US" sz="2000">
                <a:solidFill>
                  <a:srgbClr val="FF0000"/>
                </a:solidFill>
              </a:rPr>
              <a:t>  	  small hole in the radiation shield, with small solid angle </a:t>
            </a:r>
          </a:p>
          <a:p>
            <a:pPr lvl="1"/>
            <a:r>
              <a:rPr lang="da-DK" altLang="en-US" sz="2000">
                <a:solidFill>
                  <a:srgbClr val="FF0000"/>
                </a:solidFill>
              </a:rPr>
              <a:t>  	  (1:3000)</a:t>
            </a:r>
          </a:p>
          <a:p>
            <a:pPr lvl="1"/>
            <a:endParaRPr lang="da-DK" altLang="en-US" sz="1000"/>
          </a:p>
          <a:p>
            <a:pPr lvl="1">
              <a:buFontTx/>
              <a:buChar char="-"/>
            </a:pPr>
            <a:r>
              <a:rPr lang="da-DK" altLang="en-US" sz="2400" b="1"/>
              <a:t> flexible and precise tip positioning; requirements:    </a:t>
            </a:r>
          </a:p>
          <a:p>
            <a:pPr lvl="1"/>
            <a:r>
              <a:rPr lang="da-DK" altLang="en-US" sz="800" b="1"/>
              <a:t> 	</a:t>
            </a:r>
          </a:p>
          <a:p>
            <a:pPr lvl="2">
              <a:buFontTx/>
              <a:buChar char="-"/>
            </a:pPr>
            <a:r>
              <a:rPr lang="da-DK" altLang="en-US" sz="2000" b="1">
                <a:solidFill>
                  <a:srgbClr val="FF0000"/>
                </a:solidFill>
              </a:rPr>
              <a:t> high x,y,z stability</a:t>
            </a:r>
          </a:p>
          <a:p>
            <a:pPr lvl="1"/>
            <a:endParaRPr lang="da-DK" altLang="en-US" sz="500" b="1">
              <a:solidFill>
                <a:srgbClr val="FF0000"/>
              </a:solidFill>
            </a:endParaRPr>
          </a:p>
          <a:p>
            <a:pPr lvl="2">
              <a:buFontTx/>
              <a:buChar char="-"/>
            </a:pPr>
            <a:r>
              <a:rPr lang="da-DK" altLang="en-US" sz="2400" b="1">
                <a:solidFill>
                  <a:srgbClr val="FF0000"/>
                </a:solidFill>
              </a:rPr>
              <a:t> </a:t>
            </a:r>
            <a:r>
              <a:rPr lang="da-DK" altLang="en-US" sz="2000" b="1">
                <a:solidFill>
                  <a:srgbClr val="FF0000"/>
                </a:solidFill>
              </a:rPr>
              <a:t>I(V): electronic / vibrational spectroscopy</a:t>
            </a:r>
          </a:p>
          <a:p>
            <a:pPr lvl="1">
              <a:buFontTx/>
              <a:buChar char="-"/>
            </a:pPr>
            <a:endParaRPr lang="da-DK" altLang="en-US" sz="500" b="1">
              <a:solidFill>
                <a:srgbClr val="FF0000"/>
              </a:solidFill>
            </a:endParaRPr>
          </a:p>
          <a:p>
            <a:pPr lvl="2">
              <a:buFontTx/>
              <a:buChar char="-"/>
            </a:pPr>
            <a:r>
              <a:rPr lang="da-DK" altLang="en-US" sz="2000" b="1">
                <a:solidFill>
                  <a:srgbClr val="FF0000"/>
                </a:solidFill>
              </a:rPr>
              <a:t> I(z): tip – adsorbate interaction</a:t>
            </a:r>
          </a:p>
          <a:p>
            <a:pPr lvl="1">
              <a:buFontTx/>
              <a:buChar char="-"/>
            </a:pPr>
            <a:endParaRPr lang="da-DK" altLang="en-US" sz="600" b="1">
              <a:solidFill>
                <a:srgbClr val="FF0000"/>
              </a:solidFill>
            </a:endParaRPr>
          </a:p>
          <a:p>
            <a:pPr lvl="2">
              <a:buFontTx/>
              <a:buChar char="-"/>
            </a:pPr>
            <a:r>
              <a:rPr lang="da-DK" altLang="en-US" sz="2000" b="1">
                <a:solidFill>
                  <a:srgbClr val="FF0000"/>
                </a:solidFill>
              </a:rPr>
              <a:t> Tip height / current during manipulation</a:t>
            </a:r>
            <a:endParaRPr lang="fr-FR" altLang="en-US" sz="2000" b="1">
              <a:solidFill>
                <a:srgbClr val="FF0000"/>
              </a:solidFill>
            </a:endParaRPr>
          </a:p>
        </p:txBody>
      </p:sp>
      <p:sp>
        <p:nvSpPr>
          <p:cNvPr id="29699" name="Rectangle 5">
            <a:extLst>
              <a:ext uri="{FF2B5EF4-FFF2-40B4-BE49-F238E27FC236}">
                <a16:creationId xmlns:a16="http://schemas.microsoft.com/office/drawing/2014/main" id="{187021C4-3EA0-BC92-11A3-71606321C844}"/>
              </a:ext>
            </a:extLst>
          </p:cNvPr>
          <p:cNvSpPr>
            <a:spLocks noChangeArrowheads="1"/>
          </p:cNvSpPr>
          <p:nvPr/>
        </p:nvSpPr>
        <p:spPr bwMode="auto">
          <a:xfrm>
            <a:off x="47625" y="382588"/>
            <a:ext cx="9067800" cy="5334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a-DK" altLang="en-US" sz="3600" b="1">
                <a:solidFill>
                  <a:schemeClr val="tx2"/>
                </a:solidFill>
              </a:rPr>
              <a:t>Important features for STM manipulation</a:t>
            </a:r>
            <a:endParaRPr lang="fr-FR" altLang="en-US" sz="4400">
              <a:solidFill>
                <a:schemeClr val="tx2"/>
              </a:solidFill>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4">
            <a:extLst>
              <a:ext uri="{FF2B5EF4-FFF2-40B4-BE49-F238E27FC236}">
                <a16:creationId xmlns:a16="http://schemas.microsoft.com/office/drawing/2014/main" id="{8E68ECBB-B146-DC19-8328-DB5443ACA63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90600" y="1260475"/>
            <a:ext cx="6858000" cy="3540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0723" name="Text Box 5">
            <a:extLst>
              <a:ext uri="{FF2B5EF4-FFF2-40B4-BE49-F238E27FC236}">
                <a16:creationId xmlns:a16="http://schemas.microsoft.com/office/drawing/2014/main" id="{CD2B4364-028A-A20F-5703-85FC78501B87}"/>
              </a:ext>
            </a:extLst>
          </p:cNvPr>
          <p:cNvSpPr txBox="1">
            <a:spLocks noChangeArrowheads="1"/>
          </p:cNvSpPr>
          <p:nvPr/>
        </p:nvSpPr>
        <p:spPr bwMode="auto">
          <a:xfrm>
            <a:off x="76200" y="4772025"/>
            <a:ext cx="90678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fr-FR" altLang="en-US" sz="2400" b="1"/>
              <a:t>Idealized sketch of picking up / putting down of</a:t>
            </a:r>
            <a:r>
              <a:rPr lang="da-DK" altLang="en-US" sz="2400" b="1"/>
              <a:t> </a:t>
            </a:r>
            <a:r>
              <a:rPr lang="fr-FR" altLang="en-US" sz="2400" b="1"/>
              <a:t>CO molecules on Cu</a:t>
            </a:r>
            <a:r>
              <a:rPr lang="da-DK" altLang="en-US" sz="2400" b="1"/>
              <a:t>(</a:t>
            </a:r>
            <a:r>
              <a:rPr lang="fr-FR" altLang="en-US" sz="2400" b="1"/>
              <a:t>111</a:t>
            </a:r>
            <a:r>
              <a:rPr lang="da-DK" altLang="en-US" sz="2400" b="1"/>
              <a:t>)</a:t>
            </a:r>
            <a:r>
              <a:rPr lang="fr-FR" altLang="en-US" sz="2400" b="1"/>
              <a:t>. </a:t>
            </a:r>
            <a:endParaRPr lang="da-DK" altLang="en-US" sz="2400" b="1"/>
          </a:p>
          <a:p>
            <a:r>
              <a:rPr lang="fr-FR" altLang="en-US" sz="2400" b="1"/>
              <a:t>CO stands upright on the surface</a:t>
            </a:r>
            <a:r>
              <a:rPr lang="da-DK" altLang="en-US" sz="2400" b="1"/>
              <a:t> </a:t>
            </a:r>
            <a:r>
              <a:rPr lang="fr-FR" altLang="en-US" sz="2400" b="1"/>
              <a:t>and has </a:t>
            </a:r>
            <a:endParaRPr lang="da-DK" altLang="en-US" sz="2400" b="1"/>
          </a:p>
          <a:p>
            <a:r>
              <a:rPr lang="fr-FR" altLang="en-US" sz="2400" b="1"/>
              <a:t>to switch its orientation when transferred to the tip.</a:t>
            </a:r>
            <a:r>
              <a:rPr lang="da-DK" altLang="en-US" sz="2400" b="1"/>
              <a:t> </a:t>
            </a:r>
            <a:endParaRPr lang="fr-FR" altLang="en-US" sz="2400" b="1"/>
          </a:p>
        </p:txBody>
      </p:sp>
      <p:sp>
        <p:nvSpPr>
          <p:cNvPr id="149510" name="Text Box 6">
            <a:extLst>
              <a:ext uri="{FF2B5EF4-FFF2-40B4-BE49-F238E27FC236}">
                <a16:creationId xmlns:a16="http://schemas.microsoft.com/office/drawing/2014/main" id="{A03C76D0-FDC6-3174-153D-D8B5D5184259}"/>
              </a:ext>
            </a:extLst>
          </p:cNvPr>
          <p:cNvSpPr txBox="1">
            <a:spLocks noChangeArrowheads="1"/>
          </p:cNvSpPr>
          <p:nvPr/>
        </p:nvSpPr>
        <p:spPr bwMode="auto">
          <a:xfrm>
            <a:off x="88900" y="6445250"/>
            <a:ext cx="4483100" cy="336550"/>
          </a:xfrm>
          <a:prstGeom prst="rect">
            <a:avLst/>
          </a:prstGeom>
          <a:solidFill>
            <a:schemeClr val="accent1"/>
          </a:solidFill>
          <a:ln>
            <a:noFill/>
          </a:ln>
          <a:effectLst/>
        </p:spPr>
        <p:txBody>
          <a:bodyPr wrap="none">
            <a:spAutoFit/>
          </a:bodyPr>
          <a:lstStyle/>
          <a:p>
            <a:pPr eaLnBrk="0" hangingPunct="0">
              <a:defRPr/>
            </a:pPr>
            <a:r>
              <a:rPr lang="da-DK" sz="1600" b="1" dirty="0"/>
              <a:t>Bartels et al., Appl. Phys. Lett. </a:t>
            </a:r>
            <a:r>
              <a:rPr lang="da-DK" sz="1600" b="1" u="sng" dirty="0">
                <a:effectLst>
                  <a:outerShdw blurRad="38100" dist="38100" dir="2700000" algn="tl">
                    <a:srgbClr val="C0C0C0"/>
                  </a:outerShdw>
                </a:effectLst>
              </a:rPr>
              <a:t>71</a:t>
            </a:r>
            <a:r>
              <a:rPr lang="da-DK" sz="1600" b="1" dirty="0"/>
              <a:t>, 213 (1997)</a:t>
            </a:r>
            <a:endParaRPr lang="fr-FR" sz="1600" b="1" dirty="0"/>
          </a:p>
        </p:txBody>
      </p:sp>
      <p:sp>
        <p:nvSpPr>
          <p:cNvPr id="149511" name="Rectangle 7">
            <a:extLst>
              <a:ext uri="{FF2B5EF4-FFF2-40B4-BE49-F238E27FC236}">
                <a16:creationId xmlns:a16="http://schemas.microsoft.com/office/drawing/2014/main" id="{4C65E97D-135F-BAE3-337E-03FB1A2354B3}"/>
              </a:ext>
            </a:extLst>
          </p:cNvPr>
          <p:cNvSpPr>
            <a:spLocks noChangeArrowheads="1"/>
          </p:cNvSpPr>
          <p:nvPr/>
        </p:nvSpPr>
        <p:spPr bwMode="auto">
          <a:xfrm>
            <a:off x="1938338" y="76200"/>
            <a:ext cx="5448300" cy="1143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da-DK" sz="3600" b="1">
                <a:solidFill>
                  <a:schemeClr val="accent2"/>
                </a:solidFill>
                <a:effectLst>
                  <a:outerShdw blurRad="38100" dist="38100" dir="2700000" algn="tl">
                    <a:srgbClr val="000000"/>
                  </a:outerShdw>
                </a:effectLst>
              </a:rPr>
              <a:t>Vertical Manipulation of</a:t>
            </a:r>
            <a:br>
              <a:rPr lang="da-DK" sz="3600" b="1">
                <a:solidFill>
                  <a:schemeClr val="accent2"/>
                </a:solidFill>
                <a:effectLst>
                  <a:outerShdw blurRad="38100" dist="38100" dir="2700000" algn="tl">
                    <a:srgbClr val="000000"/>
                  </a:outerShdw>
                </a:effectLst>
              </a:rPr>
            </a:br>
            <a:r>
              <a:rPr lang="da-DK" sz="3600" b="1">
                <a:solidFill>
                  <a:schemeClr val="accent2"/>
                </a:solidFill>
                <a:effectLst>
                  <a:outerShdw blurRad="38100" dist="38100" dir="2700000" algn="tl">
                    <a:srgbClr val="000000"/>
                  </a:outerShdw>
                </a:effectLst>
              </a:rPr>
              <a:t>CO on Cu(111)</a:t>
            </a:r>
            <a:endParaRPr lang="fr-FR" sz="4400">
              <a:solidFill>
                <a:schemeClr val="tx2"/>
              </a:solidFill>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a:extLst>
              <a:ext uri="{FF2B5EF4-FFF2-40B4-BE49-F238E27FC236}">
                <a16:creationId xmlns:a16="http://schemas.microsoft.com/office/drawing/2014/main" id="{50D0D54F-5971-49FC-9EBC-CA6A0CF2E4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038" y="609600"/>
            <a:ext cx="2468562"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0533" name="Text Box 5">
            <a:extLst>
              <a:ext uri="{FF2B5EF4-FFF2-40B4-BE49-F238E27FC236}">
                <a16:creationId xmlns:a16="http://schemas.microsoft.com/office/drawing/2014/main" id="{16C5ECB8-C045-B81D-119F-6F18C4FF24BA}"/>
              </a:ext>
            </a:extLst>
          </p:cNvPr>
          <p:cNvSpPr txBox="1">
            <a:spLocks noChangeArrowheads="1"/>
          </p:cNvSpPr>
          <p:nvPr/>
        </p:nvSpPr>
        <p:spPr bwMode="auto">
          <a:xfrm>
            <a:off x="88900" y="6445250"/>
            <a:ext cx="4483100" cy="336550"/>
          </a:xfrm>
          <a:prstGeom prst="rect">
            <a:avLst/>
          </a:prstGeom>
          <a:solidFill>
            <a:schemeClr val="accent1"/>
          </a:solidFill>
          <a:ln>
            <a:noFill/>
          </a:ln>
          <a:effectLst/>
        </p:spPr>
        <p:txBody>
          <a:bodyPr wrap="none">
            <a:spAutoFit/>
          </a:bodyPr>
          <a:lstStyle/>
          <a:p>
            <a:pPr eaLnBrk="0" hangingPunct="0">
              <a:defRPr/>
            </a:pPr>
            <a:r>
              <a:rPr lang="da-DK" sz="1600" b="1" dirty="0"/>
              <a:t>Bartels et al., Appl. Phys. Lett. </a:t>
            </a:r>
            <a:r>
              <a:rPr lang="da-DK" sz="1600" b="1" u="sng" dirty="0">
                <a:effectLst>
                  <a:outerShdw blurRad="38100" dist="38100" dir="2700000" algn="tl">
                    <a:srgbClr val="C0C0C0"/>
                  </a:outerShdw>
                </a:effectLst>
              </a:rPr>
              <a:t>71</a:t>
            </a:r>
            <a:r>
              <a:rPr lang="da-DK" sz="1600" b="1" dirty="0"/>
              <a:t>, 213 (1997)</a:t>
            </a:r>
            <a:endParaRPr lang="fr-FR" sz="1600" b="1" dirty="0"/>
          </a:p>
        </p:txBody>
      </p:sp>
      <p:sp>
        <p:nvSpPr>
          <p:cNvPr id="31748" name="Text Box 6">
            <a:extLst>
              <a:ext uri="{FF2B5EF4-FFF2-40B4-BE49-F238E27FC236}">
                <a16:creationId xmlns:a16="http://schemas.microsoft.com/office/drawing/2014/main" id="{920872F4-4EC1-A810-01E6-7CCBD5770B2C}"/>
              </a:ext>
            </a:extLst>
          </p:cNvPr>
          <p:cNvSpPr txBox="1">
            <a:spLocks noChangeArrowheads="1"/>
          </p:cNvSpPr>
          <p:nvPr/>
        </p:nvSpPr>
        <p:spPr bwMode="auto">
          <a:xfrm>
            <a:off x="2574925" y="1635125"/>
            <a:ext cx="2149475" cy="30130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2400" b="1"/>
              <a:t>Transfer of single CO</a:t>
            </a:r>
          </a:p>
          <a:p>
            <a:r>
              <a:rPr lang="da-DK" altLang="en-US" sz="2400" b="1"/>
              <a:t>molecules from the right to the left terrace by vertical manipulation</a:t>
            </a:r>
            <a:endParaRPr lang="fr-FR" altLang="en-US" sz="2400" b="1"/>
          </a:p>
        </p:txBody>
      </p:sp>
      <p:pic>
        <p:nvPicPr>
          <p:cNvPr id="31749" name="Picture 7">
            <a:extLst>
              <a:ext uri="{FF2B5EF4-FFF2-40B4-BE49-F238E27FC236}">
                <a16:creationId xmlns:a16="http://schemas.microsoft.com/office/drawing/2014/main" id="{3778BC40-53D1-AF75-5801-B28048D332D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385888"/>
            <a:ext cx="4572000" cy="3678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1750" name="Text Box 8">
            <a:extLst>
              <a:ext uri="{FF2B5EF4-FFF2-40B4-BE49-F238E27FC236}">
                <a16:creationId xmlns:a16="http://schemas.microsoft.com/office/drawing/2014/main" id="{F15E517C-13F2-9CC2-9F2C-59E780D5F72A}"/>
              </a:ext>
            </a:extLst>
          </p:cNvPr>
          <p:cNvSpPr txBox="1">
            <a:spLocks noChangeArrowheads="1"/>
          </p:cNvSpPr>
          <p:nvPr/>
        </p:nvSpPr>
        <p:spPr bwMode="auto">
          <a:xfrm>
            <a:off x="4724400" y="5105400"/>
            <a:ext cx="4267200" cy="1552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solidFill>
                  <a:srgbClr val="FF0000"/>
                </a:solidFill>
              </a:rPr>
              <a:t>CO molecules are imaged as depressions with a metal tip and as protrusions with a CO tip</a:t>
            </a:r>
          </a:p>
        </p:txBody>
      </p:sp>
      <p:sp>
        <p:nvSpPr>
          <p:cNvPr id="31751" name="Text Box 10">
            <a:extLst>
              <a:ext uri="{FF2B5EF4-FFF2-40B4-BE49-F238E27FC236}">
                <a16:creationId xmlns:a16="http://schemas.microsoft.com/office/drawing/2014/main" id="{8A9263D6-46D6-ED5B-EB96-4BB9D454374D}"/>
              </a:ext>
            </a:extLst>
          </p:cNvPr>
          <p:cNvSpPr txBox="1">
            <a:spLocks noChangeArrowheads="1"/>
          </p:cNvSpPr>
          <p:nvPr/>
        </p:nvSpPr>
        <p:spPr bwMode="auto">
          <a:xfrm>
            <a:off x="2574925" y="5089525"/>
            <a:ext cx="1897063" cy="10064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a:latin typeface="Times New Roman" panose="02020603050405020304" pitchFamily="18" charset="0"/>
              </a:rPr>
              <a:t>Cu(111) terrace</a:t>
            </a:r>
          </a:p>
          <a:p>
            <a:r>
              <a:rPr lang="en-US" altLang="en-US" sz="2000" b="1">
                <a:latin typeface="Times New Roman" panose="02020603050405020304" pitchFamily="18" charset="0"/>
              </a:rPr>
              <a:t>intersected by</a:t>
            </a:r>
          </a:p>
          <a:p>
            <a:r>
              <a:rPr lang="en-US" altLang="en-US" sz="2000" b="1">
                <a:latin typeface="Times New Roman" panose="02020603050405020304" pitchFamily="18" charset="0"/>
              </a:rPr>
              <a:t>a lower terrace</a:t>
            </a:r>
          </a:p>
        </p:txBody>
      </p:sp>
      <p:sp>
        <p:nvSpPr>
          <p:cNvPr id="150539" name="Rectangle 11">
            <a:extLst>
              <a:ext uri="{FF2B5EF4-FFF2-40B4-BE49-F238E27FC236}">
                <a16:creationId xmlns:a16="http://schemas.microsoft.com/office/drawing/2014/main" id="{494E9841-30FA-C52A-52AF-64311DD0AF40}"/>
              </a:ext>
            </a:extLst>
          </p:cNvPr>
          <p:cNvSpPr>
            <a:spLocks noChangeArrowheads="1"/>
          </p:cNvSpPr>
          <p:nvPr/>
        </p:nvSpPr>
        <p:spPr bwMode="auto">
          <a:xfrm>
            <a:off x="2552700" y="76200"/>
            <a:ext cx="5448300" cy="1143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da-DK" sz="3600" b="1">
                <a:solidFill>
                  <a:schemeClr val="accent2"/>
                </a:solidFill>
                <a:effectLst>
                  <a:outerShdw blurRad="38100" dist="38100" dir="2700000" algn="tl">
                    <a:srgbClr val="000000"/>
                  </a:outerShdw>
                </a:effectLst>
              </a:rPr>
              <a:t>Vertical Manipulation of</a:t>
            </a:r>
            <a:br>
              <a:rPr lang="da-DK" sz="3600" b="1">
                <a:solidFill>
                  <a:schemeClr val="accent2"/>
                </a:solidFill>
                <a:effectLst>
                  <a:outerShdw blurRad="38100" dist="38100" dir="2700000" algn="tl">
                    <a:srgbClr val="000000"/>
                  </a:outerShdw>
                </a:effectLst>
              </a:rPr>
            </a:br>
            <a:r>
              <a:rPr lang="da-DK" sz="3600" b="1">
                <a:solidFill>
                  <a:schemeClr val="accent2"/>
                </a:solidFill>
                <a:effectLst>
                  <a:outerShdw blurRad="38100" dist="38100" dir="2700000" algn="tl">
                    <a:srgbClr val="000000"/>
                  </a:outerShdw>
                </a:effectLst>
              </a:rPr>
              <a:t>CO on Cu(111)</a:t>
            </a:r>
            <a:endParaRPr lang="fr-FR" sz="4400">
              <a:solidFill>
                <a:schemeClr val="tx2"/>
              </a:solidFill>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a:extLst>
              <a:ext uri="{FF2B5EF4-FFF2-40B4-BE49-F238E27FC236}">
                <a16:creationId xmlns:a16="http://schemas.microsoft.com/office/drawing/2014/main" id="{391C2CD6-0DCB-1AE1-0F63-8BD9F4C216B5}"/>
              </a:ext>
            </a:extLst>
          </p:cNvPr>
          <p:cNvSpPr>
            <a:spLocks noChangeArrowheads="1"/>
          </p:cNvSpPr>
          <p:nvPr/>
        </p:nvSpPr>
        <p:spPr bwMode="auto">
          <a:xfrm>
            <a:off x="798513" y="76200"/>
            <a:ext cx="7735887"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hangingPunct="0">
              <a:defRPr/>
            </a:pPr>
            <a:r>
              <a:rPr lang="da-DK" sz="3600" b="1" dirty="0">
                <a:effectLst>
                  <a:outerShdw blurRad="38100" dist="38100" dir="2700000" algn="tl">
                    <a:srgbClr val="C0C0C0"/>
                  </a:outerShdw>
                </a:effectLst>
              </a:rPr>
              <a:t>Pushing and pulling single atoms</a:t>
            </a:r>
            <a:endParaRPr lang="en-GB" sz="3600" dirty="0">
              <a:effectLst>
                <a:outerShdw blurRad="38100" dist="38100" dir="2700000" algn="tl">
                  <a:srgbClr val="C0C0C0"/>
                </a:outerShdw>
              </a:effectLst>
            </a:endParaRPr>
          </a:p>
        </p:txBody>
      </p:sp>
      <p:pic>
        <p:nvPicPr>
          <p:cNvPr id="32771" name="Picture 3" descr="stm10">
            <a:extLst>
              <a:ext uri="{FF2B5EF4-FFF2-40B4-BE49-F238E27FC236}">
                <a16:creationId xmlns:a16="http://schemas.microsoft.com/office/drawing/2014/main" id="{4AEA3C3C-DA3D-86EA-DE18-D9677A76621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3800" y="2238375"/>
            <a:ext cx="5334000" cy="3629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4" descr="stm16">
            <a:extLst>
              <a:ext uri="{FF2B5EF4-FFF2-40B4-BE49-F238E27FC236}">
                <a16:creationId xmlns:a16="http://schemas.microsoft.com/office/drawing/2014/main" id="{1C8D8527-6872-20E5-7B2D-2E18828EFC3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463" y="2193925"/>
            <a:ext cx="3640137" cy="367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773" name="Text Box 5">
            <a:extLst>
              <a:ext uri="{FF2B5EF4-FFF2-40B4-BE49-F238E27FC236}">
                <a16:creationId xmlns:a16="http://schemas.microsoft.com/office/drawing/2014/main" id="{25CFB4EE-D1B5-BAE5-F848-F76E8A0456FE}"/>
              </a:ext>
            </a:extLst>
          </p:cNvPr>
          <p:cNvSpPr txBox="1">
            <a:spLocks noChangeArrowheads="1"/>
          </p:cNvSpPr>
          <p:nvPr/>
        </p:nvSpPr>
        <p:spPr bwMode="auto">
          <a:xfrm>
            <a:off x="2971800" y="914400"/>
            <a:ext cx="4953000" cy="946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2800" b="1">
                <a:solidFill>
                  <a:srgbClr val="000099"/>
                </a:solidFill>
                <a:latin typeface="Trebuchet MS" panose="020B0603020202020204" pitchFamily="34" charset="0"/>
              </a:rPr>
              <a:t>Using the tip of a Scanning Tunnelling Microscope</a:t>
            </a:r>
            <a:endParaRPr lang="en-GB" altLang="en-US" sz="2800" b="1">
              <a:solidFill>
                <a:srgbClr val="000099"/>
              </a:solidFill>
              <a:latin typeface="Trebuchet MS" panose="020B0603020202020204" pitchFamily="34" charset="0"/>
            </a:endParaRPr>
          </a:p>
        </p:txBody>
      </p:sp>
      <p:sp>
        <p:nvSpPr>
          <p:cNvPr id="32774" name="Text Box 6">
            <a:extLst>
              <a:ext uri="{FF2B5EF4-FFF2-40B4-BE49-F238E27FC236}">
                <a16:creationId xmlns:a16="http://schemas.microsoft.com/office/drawing/2014/main" id="{EDB5B8AC-7075-54D5-9EA4-FA57DE517B51}"/>
              </a:ext>
            </a:extLst>
          </p:cNvPr>
          <p:cNvSpPr txBox="1">
            <a:spLocks noChangeArrowheads="1"/>
          </p:cNvSpPr>
          <p:nvPr/>
        </p:nvSpPr>
        <p:spPr bwMode="auto">
          <a:xfrm>
            <a:off x="76200" y="5851525"/>
            <a:ext cx="4229100" cy="10064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2000" b="1"/>
              <a:t>Quantum Corral (Fe on Cu):</a:t>
            </a:r>
          </a:p>
          <a:p>
            <a:r>
              <a:rPr lang="da-DK" altLang="en-US" sz="2000" b="1"/>
              <a:t>Visualization of electron wavelets</a:t>
            </a:r>
          </a:p>
          <a:p>
            <a:r>
              <a:rPr lang="da-DK" altLang="en-US" sz="2000" b="1"/>
              <a:t>D. Eigler, IBM Almaden</a:t>
            </a:r>
            <a:endParaRPr lang="en-GB" altLang="en-US" sz="2000" b="1"/>
          </a:p>
        </p:txBody>
      </p:sp>
      <p:sp>
        <p:nvSpPr>
          <p:cNvPr id="32775" name="Text Box 7">
            <a:extLst>
              <a:ext uri="{FF2B5EF4-FFF2-40B4-BE49-F238E27FC236}">
                <a16:creationId xmlns:a16="http://schemas.microsoft.com/office/drawing/2014/main" id="{B0333358-6192-7A03-667F-4DA35E3628AA}"/>
              </a:ext>
            </a:extLst>
          </p:cNvPr>
          <p:cNvSpPr txBox="1">
            <a:spLocks noChangeArrowheads="1"/>
          </p:cNvSpPr>
          <p:nvPr/>
        </p:nvSpPr>
        <p:spPr bwMode="auto">
          <a:xfrm>
            <a:off x="5473700" y="5883275"/>
            <a:ext cx="35179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2400" b="1"/>
              <a:t>Xe on Ni(111) at 4 K</a:t>
            </a:r>
          </a:p>
          <a:p>
            <a:r>
              <a:rPr lang="da-DK" altLang="en-US" sz="2400" b="1"/>
              <a:t>D. Eigler, IBM Almaden</a:t>
            </a:r>
            <a:endParaRPr lang="en-GB" altLang="en-US" sz="2400" b="1"/>
          </a:p>
        </p:txBody>
      </p:sp>
      <p:pic>
        <p:nvPicPr>
          <p:cNvPr id="32776" name="Picture 8">
            <a:extLst>
              <a:ext uri="{FF2B5EF4-FFF2-40B4-BE49-F238E27FC236}">
                <a16:creationId xmlns:a16="http://schemas.microsoft.com/office/drawing/2014/main" id="{2798D3F8-C10C-B6CD-EFE3-9B51C16B2B2B}"/>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76200" y="652463"/>
            <a:ext cx="2209800" cy="148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4" name="Picture 2" descr="nanotegn2fbe">
            <a:extLst>
              <a:ext uri="{FF2B5EF4-FFF2-40B4-BE49-F238E27FC236}">
                <a16:creationId xmlns:a16="http://schemas.microsoft.com/office/drawing/2014/main" id="{EA49FF1A-BDBF-A772-EBFB-13FFE7781AB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49363"/>
            <a:ext cx="4872038" cy="4983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9" name="Text Box 3">
            <a:extLst>
              <a:ext uri="{FF2B5EF4-FFF2-40B4-BE49-F238E27FC236}">
                <a16:creationId xmlns:a16="http://schemas.microsoft.com/office/drawing/2014/main" id="{9CADBDB2-D202-5820-2EE6-603D6D2EA19E}"/>
              </a:ext>
            </a:extLst>
          </p:cNvPr>
          <p:cNvSpPr txBox="1">
            <a:spLocks noChangeArrowheads="1"/>
          </p:cNvSpPr>
          <p:nvPr/>
        </p:nvSpPr>
        <p:spPr bwMode="auto">
          <a:xfrm>
            <a:off x="4857750" y="2451100"/>
            <a:ext cx="4191000" cy="2044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defRPr/>
            </a:pPr>
            <a:r>
              <a:rPr lang="da-DK" sz="2800" b="1">
                <a:solidFill>
                  <a:schemeClr val="accent2"/>
                </a:solidFill>
                <a:effectLst>
                  <a:outerShdw blurRad="38100" dist="38100" dir="2700000" algn="tl">
                    <a:srgbClr val="C0C0C0"/>
                  </a:outerShdw>
                </a:effectLst>
              </a:rPr>
              <a:t>Japanese Kanji</a:t>
            </a:r>
          </a:p>
          <a:p>
            <a:pPr eaLnBrk="0" hangingPunct="0">
              <a:defRPr/>
            </a:pPr>
            <a:r>
              <a:rPr lang="da-DK" sz="2800" b="1">
                <a:solidFill>
                  <a:schemeClr val="accent2"/>
                </a:solidFill>
                <a:effectLst>
                  <a:outerShdw blurRad="38100" dist="38100" dir="2700000" algn="tl">
                    <a:srgbClr val="C0C0C0"/>
                  </a:outerShdw>
                </a:effectLst>
              </a:rPr>
              <a:t>character for Atom, written with atoms</a:t>
            </a:r>
          </a:p>
          <a:p>
            <a:pPr eaLnBrk="0" hangingPunct="0">
              <a:defRPr/>
            </a:pPr>
            <a:endParaRPr lang="da-DK" sz="1600" b="1">
              <a:solidFill>
                <a:schemeClr val="accent2"/>
              </a:solidFill>
              <a:effectLst>
                <a:outerShdw blurRad="38100" dist="38100" dir="2700000" algn="tl">
                  <a:srgbClr val="C0C0C0"/>
                </a:outerShdw>
              </a:effectLst>
            </a:endParaRPr>
          </a:p>
          <a:p>
            <a:pPr eaLnBrk="0" hangingPunct="0">
              <a:defRPr/>
            </a:pPr>
            <a:r>
              <a:rPr lang="da-DK" sz="2800" b="1">
                <a:solidFill>
                  <a:schemeClr val="accent2"/>
                </a:solidFill>
                <a:effectLst>
                  <a:outerShdw blurRad="38100" dist="38100" dir="2700000" algn="tl">
                    <a:srgbClr val="C0C0C0"/>
                  </a:outerShdw>
                </a:effectLst>
              </a:rPr>
              <a:t>D. Eigler, IBM Almaden</a:t>
            </a:r>
            <a:endParaRPr lang="fr-FR" sz="2800" b="1">
              <a:solidFill>
                <a:schemeClr val="accent2"/>
              </a:solidFill>
              <a:effectLst>
                <a:outerShdw blurRad="38100" dist="38100" dir="2700000" algn="tl">
                  <a:srgbClr val="C0C0C0"/>
                </a:outerShdw>
              </a:effectLst>
            </a:endParaRPr>
          </a:p>
        </p:txBody>
      </p:sp>
      <p:sp>
        <p:nvSpPr>
          <p:cNvPr id="14340" name="Rectangle 4">
            <a:extLst>
              <a:ext uri="{FF2B5EF4-FFF2-40B4-BE49-F238E27FC236}">
                <a16:creationId xmlns:a16="http://schemas.microsoft.com/office/drawing/2014/main" id="{5FE87185-D53E-1E0D-215C-0267DF5776C4}"/>
              </a:ext>
            </a:extLst>
          </p:cNvPr>
          <p:cNvSpPr>
            <a:spLocks noChangeArrowheads="1"/>
          </p:cNvSpPr>
          <p:nvPr/>
        </p:nvSpPr>
        <p:spPr bwMode="auto">
          <a:xfrm>
            <a:off x="742950" y="561975"/>
            <a:ext cx="7772400"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da-DK" sz="3600" b="1">
                <a:solidFill>
                  <a:schemeClr val="tx2"/>
                </a:solidFill>
                <a:effectLst>
                  <a:outerShdw blurRad="38100" dist="38100" dir="2700000" algn="tl">
                    <a:srgbClr val="C0C0C0"/>
                  </a:outerShdw>
                </a:effectLst>
              </a:rPr>
              <a:t>Manipulation – Atom by atom</a:t>
            </a:r>
            <a:endParaRPr lang="fr-FR" sz="3600" b="1">
              <a:solidFill>
                <a:schemeClr val="tx2"/>
              </a:solidFill>
              <a:effectLst>
                <a:outerShdw blurRad="38100" dist="38100" dir="2700000" algn="tl">
                  <a:srgbClr val="C0C0C0"/>
                </a:outerShdw>
              </a:effectLst>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8" name="Rectangle 4">
            <a:extLst>
              <a:ext uri="{FF2B5EF4-FFF2-40B4-BE49-F238E27FC236}">
                <a16:creationId xmlns:a16="http://schemas.microsoft.com/office/drawing/2014/main" id="{44931B7B-A5A3-5A80-87F1-7F5C53393CDF}"/>
              </a:ext>
            </a:extLst>
          </p:cNvPr>
          <p:cNvSpPr>
            <a:spLocks noChangeArrowheads="1"/>
          </p:cNvSpPr>
          <p:nvPr/>
        </p:nvSpPr>
        <p:spPr bwMode="auto">
          <a:xfrm>
            <a:off x="904875" y="85725"/>
            <a:ext cx="7991475"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en-US" sz="3600" b="1" dirty="0">
                <a:solidFill>
                  <a:schemeClr val="tx2"/>
                </a:solidFill>
                <a:effectLst>
                  <a:outerShdw blurRad="38100" dist="38100" dir="2700000" algn="tl">
                    <a:srgbClr val="C0C0C0"/>
                  </a:outerShdw>
                </a:effectLst>
              </a:rPr>
              <a:t>Single–molecule synthesis by STM</a:t>
            </a:r>
          </a:p>
        </p:txBody>
      </p:sp>
      <p:pic>
        <p:nvPicPr>
          <p:cNvPr id="38915" name="Picture 5">
            <a:extLst>
              <a:ext uri="{FF2B5EF4-FFF2-40B4-BE49-F238E27FC236}">
                <a16:creationId xmlns:a16="http://schemas.microsoft.com/office/drawing/2014/main" id="{5C4253BB-7AE7-F17F-9D72-02865AB086B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4875" y="1076325"/>
            <a:ext cx="4267200" cy="3484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6" name="Text Box 6">
            <a:extLst>
              <a:ext uri="{FF2B5EF4-FFF2-40B4-BE49-F238E27FC236}">
                <a16:creationId xmlns:a16="http://schemas.microsoft.com/office/drawing/2014/main" id="{917C3EA9-A5CA-0089-52EC-67906BA72428}"/>
              </a:ext>
            </a:extLst>
          </p:cNvPr>
          <p:cNvSpPr txBox="1">
            <a:spLocks noChangeArrowheads="1"/>
          </p:cNvSpPr>
          <p:nvPr/>
        </p:nvSpPr>
        <p:spPr bwMode="auto">
          <a:xfrm>
            <a:off x="69850" y="6389688"/>
            <a:ext cx="5734050"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a:t>S.W. Hla et al., </a:t>
            </a:r>
            <a:r>
              <a:rPr lang="en-US" altLang="en-US" sz="2000" b="1" i="1"/>
              <a:t>Phys. Rev. Lett.</a:t>
            </a:r>
            <a:r>
              <a:rPr lang="en-US" altLang="en-US" sz="2000" b="1"/>
              <a:t> </a:t>
            </a:r>
            <a:r>
              <a:rPr lang="en-US" altLang="en-US" sz="2000" b="1" u="sng"/>
              <a:t>85</a:t>
            </a:r>
            <a:r>
              <a:rPr lang="en-US" altLang="en-US" sz="2000" b="1"/>
              <a:t>, 2777 (2000)</a:t>
            </a:r>
          </a:p>
        </p:txBody>
      </p:sp>
      <p:sp>
        <p:nvSpPr>
          <p:cNvPr id="38917" name="Text Box 7">
            <a:extLst>
              <a:ext uri="{FF2B5EF4-FFF2-40B4-BE49-F238E27FC236}">
                <a16:creationId xmlns:a16="http://schemas.microsoft.com/office/drawing/2014/main" id="{AA9416A3-B22A-4DF9-7012-BAC06C392D6E}"/>
              </a:ext>
            </a:extLst>
          </p:cNvPr>
          <p:cNvSpPr txBox="1">
            <a:spLocks noChangeArrowheads="1"/>
          </p:cNvSpPr>
          <p:nvPr/>
        </p:nvSpPr>
        <p:spPr bwMode="auto">
          <a:xfrm>
            <a:off x="422275" y="619125"/>
            <a:ext cx="81311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t>Synthesis of biphenyl (C</a:t>
            </a:r>
            <a:r>
              <a:rPr lang="en-US" altLang="en-US" sz="2000" b="1" baseline="-25000"/>
              <a:t>12</a:t>
            </a:r>
            <a:r>
              <a:rPr lang="en-US" altLang="en-US" sz="2400" b="1"/>
              <a:t>H</a:t>
            </a:r>
            <a:r>
              <a:rPr lang="en-US" altLang="en-US" sz="2000" b="1" baseline="-25000"/>
              <a:t>10</a:t>
            </a:r>
            <a:r>
              <a:rPr lang="en-US" altLang="en-US" sz="2400" b="1"/>
              <a:t>) from iodobenzene (C</a:t>
            </a:r>
            <a:r>
              <a:rPr lang="en-US" altLang="en-US" sz="2000" b="1" baseline="-25000"/>
              <a:t>6</a:t>
            </a:r>
            <a:r>
              <a:rPr lang="en-US" altLang="en-US" sz="2400" b="1"/>
              <a:t>H</a:t>
            </a:r>
            <a:r>
              <a:rPr lang="en-US" altLang="en-US" sz="2000" b="1" baseline="-25000"/>
              <a:t>5</a:t>
            </a:r>
            <a:r>
              <a:rPr lang="en-US" altLang="en-US" sz="2400" b="1"/>
              <a:t>I)</a:t>
            </a:r>
          </a:p>
        </p:txBody>
      </p:sp>
      <p:pic>
        <p:nvPicPr>
          <p:cNvPr id="38918" name="Picture 8">
            <a:extLst>
              <a:ext uri="{FF2B5EF4-FFF2-40B4-BE49-F238E27FC236}">
                <a16:creationId xmlns:a16="http://schemas.microsoft.com/office/drawing/2014/main" id="{DE8D5F72-8EAB-915C-1BD2-9491C193FF5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16763" y="1066800"/>
            <a:ext cx="2017712" cy="579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8919" name="Text Box 9">
            <a:extLst>
              <a:ext uri="{FF2B5EF4-FFF2-40B4-BE49-F238E27FC236}">
                <a16:creationId xmlns:a16="http://schemas.microsoft.com/office/drawing/2014/main" id="{49E1CBE5-461D-5D4F-3B61-57288BB3566B}"/>
              </a:ext>
            </a:extLst>
          </p:cNvPr>
          <p:cNvSpPr txBox="1">
            <a:spLocks noChangeArrowheads="1"/>
          </p:cNvSpPr>
          <p:nvPr/>
        </p:nvSpPr>
        <p:spPr bwMode="auto">
          <a:xfrm>
            <a:off x="76200" y="4584700"/>
            <a:ext cx="7158038" cy="1739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b="1">
                <a:latin typeface="Times New Roman" panose="02020603050405020304" pitchFamily="18" charset="0"/>
              </a:rPr>
              <a:t>STM tip-induced synthesis steps of a biphenyl molecule. (a), (b) Electron–induced abstraction of iodine from iodobenzene. (c) Removal of iodine by lateral manipulation. (d) Bringing together two phenyls by lateral manipulation. (e) Electron–induced chemical association of the phenyl couple to biphenyl. (f ) Pulling the synthesized molecule with the STM tip to confirm the association.</a:t>
            </a: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0890AB85-2181-5192-E4E7-1D9B75AAAB25}"/>
              </a:ext>
            </a:extLst>
          </p:cNvPr>
          <p:cNvSpPr>
            <a:spLocks noChangeArrowheads="1"/>
          </p:cNvSpPr>
          <p:nvPr/>
        </p:nvSpPr>
        <p:spPr bwMode="auto">
          <a:xfrm>
            <a:off x="304800" y="76200"/>
            <a:ext cx="83820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da-DK" altLang="en-US" sz="3600" b="1"/>
              <a:t>STM movies: </a:t>
            </a:r>
            <a:r>
              <a:rPr lang="en-GB" altLang="en-US" sz="3600" b="1"/>
              <a:t>Diffusion of Pt adatoms </a:t>
            </a:r>
          </a:p>
        </p:txBody>
      </p:sp>
      <p:sp>
        <p:nvSpPr>
          <p:cNvPr id="37891" name="Text Box 3">
            <a:extLst>
              <a:ext uri="{FF2B5EF4-FFF2-40B4-BE49-F238E27FC236}">
                <a16:creationId xmlns:a16="http://schemas.microsoft.com/office/drawing/2014/main" id="{AD4D774F-F0DD-CC76-EFE8-A8E8E0907317}"/>
              </a:ext>
            </a:extLst>
          </p:cNvPr>
          <p:cNvSpPr txBox="1">
            <a:spLocks noChangeArrowheads="1"/>
          </p:cNvSpPr>
          <p:nvPr/>
        </p:nvSpPr>
        <p:spPr bwMode="auto">
          <a:xfrm>
            <a:off x="914400" y="6096000"/>
            <a:ext cx="7696200" cy="7016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ctr" eaLnBrk="0" hangingPunct="0">
              <a:defRPr/>
            </a:pPr>
            <a:r>
              <a:rPr lang="da-DK" sz="2000" b="1"/>
              <a:t>T.R. Linderoth et al., </a:t>
            </a:r>
            <a:r>
              <a:rPr lang="da-DK" sz="2000" b="1" i="1"/>
              <a:t>Phys. Rev. Lett.</a:t>
            </a:r>
            <a:r>
              <a:rPr lang="da-DK" sz="2000" b="1"/>
              <a:t> </a:t>
            </a:r>
            <a:r>
              <a:rPr lang="da-DK" sz="2000" b="1" u="sng">
                <a:effectLst>
                  <a:outerShdw blurRad="38100" dist="38100" dir="2700000" algn="tl">
                    <a:srgbClr val="C0C0C0"/>
                  </a:outerShdw>
                </a:effectLst>
              </a:rPr>
              <a:t>78</a:t>
            </a:r>
            <a:r>
              <a:rPr lang="da-DK" sz="2000" b="1"/>
              <a:t>, 4978 (1997)</a:t>
            </a:r>
          </a:p>
          <a:p>
            <a:pPr algn="ctr" eaLnBrk="0" hangingPunct="0">
              <a:defRPr/>
            </a:pPr>
            <a:r>
              <a:rPr lang="da-DK" sz="2000" b="1"/>
              <a:t>More STM Movies: www.phys.au.dk/camp</a:t>
            </a:r>
            <a:endParaRPr lang="en-GB" sz="2000" b="1"/>
          </a:p>
        </p:txBody>
      </p:sp>
      <p:pic>
        <p:nvPicPr>
          <p:cNvPr id="37892" name="Pt(110)-1.MPG">
            <a:hlinkClick r:id="" action="ppaction://media"/>
            <a:extLst>
              <a:ext uri="{FF2B5EF4-FFF2-40B4-BE49-F238E27FC236}">
                <a16:creationId xmlns:a16="http://schemas.microsoft.com/office/drawing/2014/main" id="{FDBFCC16-A408-68BB-E682-3EBF37C97D37}"/>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228600" y="685800"/>
            <a:ext cx="5410200" cy="541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9941" name="Text Box 5">
            <a:extLst>
              <a:ext uri="{FF2B5EF4-FFF2-40B4-BE49-F238E27FC236}">
                <a16:creationId xmlns:a16="http://schemas.microsoft.com/office/drawing/2014/main" id="{64B9D45F-7DEE-A528-280A-A39F2E2D75D8}"/>
              </a:ext>
            </a:extLst>
          </p:cNvPr>
          <p:cNvSpPr txBox="1">
            <a:spLocks noChangeArrowheads="1"/>
          </p:cNvSpPr>
          <p:nvPr/>
        </p:nvSpPr>
        <p:spPr bwMode="auto">
          <a:xfrm>
            <a:off x="6096000" y="2711450"/>
            <a:ext cx="28194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2800" b="1"/>
              <a:t>Diffusion of Pt adatoms on Pt(110)–(1x2)</a:t>
            </a:r>
            <a:endParaRPr lang="en-GB" altLang="en-US" sz="2800" b="1"/>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7892"/>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7892"/>
                                        </p:tgtEl>
                                      </p:cBhvr>
                                    </p:cmd>
                                  </p:childTnLst>
                                </p:cTn>
                              </p:par>
                            </p:childTnLst>
                          </p:cTn>
                        </p:par>
                      </p:childTnLst>
                    </p:cTn>
                  </p:par>
                </p:childTnLst>
              </p:cTn>
              <p:nextCondLst>
                <p:cond evt="onClick" delay="0">
                  <p:tgtEl>
                    <p:spTgt spid="37892"/>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7892"/>
                </p:tgtEl>
              </p:cMediaNode>
            </p:vide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2">
            <a:extLst>
              <a:ext uri="{FF2B5EF4-FFF2-40B4-BE49-F238E27FC236}">
                <a16:creationId xmlns:a16="http://schemas.microsoft.com/office/drawing/2014/main" id="{B83FD97B-71A3-B1FF-FBA1-8D6FF87FDCEA}"/>
              </a:ext>
            </a:extLst>
          </p:cNvPr>
          <p:cNvSpPr>
            <a:spLocks noChangeArrowheads="1"/>
          </p:cNvSpPr>
          <p:nvPr/>
        </p:nvSpPr>
        <p:spPr bwMode="auto">
          <a:xfrm>
            <a:off x="476250" y="485775"/>
            <a:ext cx="7772400" cy="638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hangingPunct="0">
              <a:defRPr/>
            </a:pPr>
            <a:r>
              <a:rPr lang="da-DK" sz="3600" b="1">
                <a:solidFill>
                  <a:schemeClr val="accent2"/>
                </a:solidFill>
                <a:effectLst>
                  <a:outerShdw blurRad="38100" dist="38100" dir="2700000" algn="tl">
                    <a:srgbClr val="C0C0C0"/>
                  </a:outerShdw>
                </a:effectLst>
              </a:rPr>
              <a:t>DC Movies</a:t>
            </a:r>
            <a:endParaRPr lang="en-GB" sz="3600" b="1">
              <a:solidFill>
                <a:schemeClr val="accent2"/>
              </a:solidFill>
              <a:effectLst>
                <a:outerShdw blurRad="38100" dist="38100" dir="2700000" algn="tl">
                  <a:srgbClr val="C0C0C0"/>
                </a:outerShdw>
              </a:effectLst>
            </a:endParaRPr>
          </a:p>
        </p:txBody>
      </p:sp>
      <p:pic>
        <p:nvPicPr>
          <p:cNvPr id="38915" name="dc7.mpg">
            <a:hlinkClick r:id="" action="ppaction://media"/>
            <a:extLst>
              <a:ext uri="{FF2B5EF4-FFF2-40B4-BE49-F238E27FC236}">
                <a16:creationId xmlns:a16="http://schemas.microsoft.com/office/drawing/2014/main" id="{4AB77E2C-E649-E90F-422E-367288669776}"/>
              </a:ext>
            </a:extLst>
          </p:cNvPr>
          <p:cNvPicPr>
            <a:picLocks noChangeAspect="1" noChangeArrowheads="1"/>
          </p:cNvPicPr>
          <p:nvPr>
            <a:videoFile r:link="rId3"/>
            <p:extLst>
              <p:ext uri="{DAA4B4D4-6D71-4841-9C94-3DE7FCFB9230}">
                <p14:media xmlns:p14="http://schemas.microsoft.com/office/powerpoint/2010/main" r:link="rId2"/>
              </p:ext>
            </p:extLst>
          </p:nvPr>
        </p:nvPicPr>
        <p:blipFill>
          <a:blip r:embed="rId7">
            <a:extLst>
              <a:ext uri="{28A0092B-C50C-407E-A947-70E740481C1C}">
                <a14:useLocalDpi xmlns:a14="http://schemas.microsoft.com/office/drawing/2010/main" val="0"/>
              </a:ext>
            </a:extLst>
          </a:blip>
          <a:srcRect/>
          <a:stretch>
            <a:fillRect/>
          </a:stretch>
        </p:blipFill>
        <p:spPr bwMode="auto">
          <a:xfrm>
            <a:off x="4114800" y="15240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4" name="Text Box 4">
            <a:extLst>
              <a:ext uri="{FF2B5EF4-FFF2-40B4-BE49-F238E27FC236}">
                <a16:creationId xmlns:a16="http://schemas.microsoft.com/office/drawing/2014/main" id="{CA8B21CF-9782-2962-AC95-9F75878E43B8}"/>
              </a:ext>
            </a:extLst>
          </p:cNvPr>
          <p:cNvSpPr txBox="1">
            <a:spLocks noChangeArrowheads="1"/>
          </p:cNvSpPr>
          <p:nvPr/>
        </p:nvSpPr>
        <p:spPr bwMode="auto">
          <a:xfrm>
            <a:off x="4114800" y="5334000"/>
            <a:ext cx="206216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2000" b="1"/>
              <a:t>500x500 Å</a:t>
            </a:r>
            <a:r>
              <a:rPr lang="da-DK" altLang="en-US" sz="2000" b="1" baseline="30000"/>
              <a:t>2</a:t>
            </a:r>
          </a:p>
          <a:p>
            <a:r>
              <a:rPr lang="da-DK" altLang="en-US" sz="2000" b="1"/>
              <a:t>T = 251 K</a:t>
            </a:r>
            <a:endParaRPr lang="en-GB" altLang="en-US" sz="2000" b="1"/>
          </a:p>
        </p:txBody>
      </p:sp>
      <p:pic>
        <p:nvPicPr>
          <p:cNvPr id="38917" name="dc17.mpg">
            <a:hlinkClick r:id="" action="ppaction://media"/>
            <a:extLst>
              <a:ext uri="{FF2B5EF4-FFF2-40B4-BE49-F238E27FC236}">
                <a16:creationId xmlns:a16="http://schemas.microsoft.com/office/drawing/2014/main" id="{5A98B227-D54C-7B73-9E59-8BB473E6F2A0}"/>
              </a:ext>
            </a:extLst>
          </p:cNvPr>
          <p:cNvPicPr>
            <a:picLocks noChangeAspect="1" noChangeArrowheads="1"/>
          </p:cNvPicPr>
          <p:nvPr>
            <a:videoFile r:link="rId5"/>
            <p:extLst>
              <p:ext uri="{DAA4B4D4-6D71-4841-9C94-3DE7FCFB9230}">
                <p14:media xmlns:p14="http://schemas.microsoft.com/office/powerpoint/2010/main" r:link="rId4"/>
              </p:ext>
            </p:extLst>
          </p:nvPr>
        </p:nvPicPr>
        <p:blipFill>
          <a:blip r:embed="rId8">
            <a:extLst>
              <a:ext uri="{28A0092B-C50C-407E-A947-70E740481C1C}">
                <a14:useLocalDpi xmlns:a14="http://schemas.microsoft.com/office/drawing/2010/main" val="0"/>
              </a:ext>
            </a:extLst>
          </a:blip>
          <a:srcRect/>
          <a:stretch>
            <a:fillRect/>
          </a:stretch>
        </p:blipFill>
        <p:spPr bwMode="auto">
          <a:xfrm>
            <a:off x="76200" y="1524000"/>
            <a:ext cx="3810000" cy="3810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6" name="Text Box 6">
            <a:extLst>
              <a:ext uri="{FF2B5EF4-FFF2-40B4-BE49-F238E27FC236}">
                <a16:creationId xmlns:a16="http://schemas.microsoft.com/office/drawing/2014/main" id="{295DD309-1A19-12EF-1FB8-4431F78B8355}"/>
              </a:ext>
            </a:extLst>
          </p:cNvPr>
          <p:cNvSpPr txBox="1">
            <a:spLocks noChangeArrowheads="1"/>
          </p:cNvSpPr>
          <p:nvPr/>
        </p:nvSpPr>
        <p:spPr bwMode="auto">
          <a:xfrm>
            <a:off x="76200" y="5334000"/>
            <a:ext cx="15192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2000" b="1"/>
              <a:t>500x500 Å</a:t>
            </a:r>
            <a:r>
              <a:rPr lang="da-DK" altLang="en-US" sz="2000" b="1" baseline="30000"/>
              <a:t>2</a:t>
            </a:r>
          </a:p>
          <a:p>
            <a:r>
              <a:rPr lang="da-DK" altLang="en-US" sz="2000" b="1"/>
              <a:t>T = 235 K</a:t>
            </a:r>
            <a:endParaRPr lang="en-GB" altLang="en-US" sz="2000" b="1"/>
          </a:p>
        </p:txBody>
      </p:sp>
      <p:pic>
        <p:nvPicPr>
          <p:cNvPr id="40967" name="Picture 7" descr="dc">
            <a:extLst>
              <a:ext uri="{FF2B5EF4-FFF2-40B4-BE49-F238E27FC236}">
                <a16:creationId xmlns:a16="http://schemas.microsoft.com/office/drawing/2014/main" id="{DF75EDAB-8C79-EDA7-CFCB-E90613D8C055}"/>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6705600" y="0"/>
            <a:ext cx="1905000" cy="112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0968" name="Text Box 8">
            <a:extLst>
              <a:ext uri="{FF2B5EF4-FFF2-40B4-BE49-F238E27FC236}">
                <a16:creationId xmlns:a16="http://schemas.microsoft.com/office/drawing/2014/main" id="{30E97CBA-B19E-1D92-84A0-3C9DD7D84F13}"/>
              </a:ext>
            </a:extLst>
          </p:cNvPr>
          <p:cNvSpPr txBox="1">
            <a:spLocks noChangeArrowheads="1"/>
          </p:cNvSpPr>
          <p:nvPr/>
        </p:nvSpPr>
        <p:spPr bwMode="auto">
          <a:xfrm>
            <a:off x="381000" y="1066800"/>
            <a:ext cx="7956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Tx/>
              <a:buChar char="•"/>
            </a:pPr>
            <a:r>
              <a:rPr lang="da-DK" altLang="en-US" sz="2000"/>
              <a:t>  </a:t>
            </a:r>
            <a:r>
              <a:rPr lang="da-DK" altLang="en-US" sz="2000" b="1"/>
              <a:t>1 D Diffusion along the close packed direction [110] of Cu(110)</a:t>
            </a:r>
            <a:endParaRPr lang="en-GB" altLang="en-US" sz="2000" b="1"/>
          </a:p>
        </p:txBody>
      </p:sp>
      <p:sp>
        <p:nvSpPr>
          <p:cNvPr id="40969" name="Line 9">
            <a:extLst>
              <a:ext uri="{FF2B5EF4-FFF2-40B4-BE49-F238E27FC236}">
                <a16:creationId xmlns:a16="http://schemas.microsoft.com/office/drawing/2014/main" id="{8867D4E2-8BD5-ADA0-C08F-88222A022807}"/>
              </a:ext>
            </a:extLst>
          </p:cNvPr>
          <p:cNvSpPr>
            <a:spLocks noChangeShapeType="1"/>
          </p:cNvSpPr>
          <p:nvPr/>
        </p:nvSpPr>
        <p:spPr bwMode="auto">
          <a:xfrm>
            <a:off x="6629400" y="1143000"/>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40970" name="Text Box 10">
            <a:extLst>
              <a:ext uri="{FF2B5EF4-FFF2-40B4-BE49-F238E27FC236}">
                <a16:creationId xmlns:a16="http://schemas.microsoft.com/office/drawing/2014/main" id="{BEE98CD1-A8AA-433D-14DD-47CC3D46F013}"/>
              </a:ext>
            </a:extLst>
          </p:cNvPr>
          <p:cNvSpPr txBox="1">
            <a:spLocks noChangeArrowheads="1"/>
          </p:cNvSpPr>
          <p:nvPr/>
        </p:nvSpPr>
        <p:spPr bwMode="auto">
          <a:xfrm>
            <a:off x="2209800" y="5334000"/>
            <a:ext cx="156845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2000" b="1"/>
              <a:t>15 seconds</a:t>
            </a:r>
          </a:p>
          <a:p>
            <a:r>
              <a:rPr lang="da-DK" altLang="en-US" sz="2000" b="1"/>
              <a:t>per image</a:t>
            </a:r>
            <a:endParaRPr lang="en-GB" altLang="en-US" sz="2000" b="1"/>
          </a:p>
        </p:txBody>
      </p:sp>
      <p:sp>
        <p:nvSpPr>
          <p:cNvPr id="40971" name="Rectangle 11">
            <a:extLst>
              <a:ext uri="{FF2B5EF4-FFF2-40B4-BE49-F238E27FC236}">
                <a16:creationId xmlns:a16="http://schemas.microsoft.com/office/drawing/2014/main" id="{700225D9-885F-58C3-CF00-97FE5A795AC0}"/>
              </a:ext>
            </a:extLst>
          </p:cNvPr>
          <p:cNvSpPr>
            <a:spLocks noChangeArrowheads="1"/>
          </p:cNvSpPr>
          <p:nvPr/>
        </p:nvSpPr>
        <p:spPr bwMode="auto">
          <a:xfrm>
            <a:off x="5257800" y="5410200"/>
            <a:ext cx="3810000" cy="915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a-DK" altLang="en-US" b="1" u="sng">
                <a:solidFill>
                  <a:srgbClr val="000099"/>
                </a:solidFill>
              </a:rPr>
              <a:t>image size:</a:t>
            </a:r>
            <a:endParaRPr lang="da-DK" altLang="en-US" b="1">
              <a:solidFill>
                <a:srgbClr val="000099"/>
              </a:solidFill>
            </a:endParaRPr>
          </a:p>
          <a:p>
            <a:pPr algn="ctr" eaLnBrk="1" hangingPunct="1"/>
            <a:r>
              <a:rPr lang="da-DK" altLang="en-US" b="1">
                <a:solidFill>
                  <a:srgbClr val="000099"/>
                </a:solidFill>
              </a:rPr>
              <a:t>compromise between good statistics and good resolution</a:t>
            </a:r>
            <a:endParaRPr lang="en-GB" altLang="en-US" b="1">
              <a:solidFill>
                <a:srgbClr val="000099"/>
              </a:solidFill>
            </a:endParaRPr>
          </a:p>
        </p:txBody>
      </p:sp>
      <p:sp>
        <p:nvSpPr>
          <p:cNvPr id="40972" name="Line 12">
            <a:extLst>
              <a:ext uri="{FF2B5EF4-FFF2-40B4-BE49-F238E27FC236}">
                <a16:creationId xmlns:a16="http://schemas.microsoft.com/office/drawing/2014/main" id="{B8BD5EF7-BCB5-C3EB-045E-471CADCBEDAD}"/>
              </a:ext>
            </a:extLst>
          </p:cNvPr>
          <p:cNvSpPr>
            <a:spLocks noChangeShapeType="1"/>
          </p:cNvSpPr>
          <p:nvPr/>
        </p:nvSpPr>
        <p:spPr bwMode="auto">
          <a:xfrm flipH="1" flipV="1">
            <a:off x="8001000" y="3429000"/>
            <a:ext cx="457200" cy="3048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40973" name="Line 13">
            <a:extLst>
              <a:ext uri="{FF2B5EF4-FFF2-40B4-BE49-F238E27FC236}">
                <a16:creationId xmlns:a16="http://schemas.microsoft.com/office/drawing/2014/main" id="{6BBFACCA-BFF9-5F5A-120B-6EE87BADF08F}"/>
              </a:ext>
            </a:extLst>
          </p:cNvPr>
          <p:cNvSpPr>
            <a:spLocks noChangeShapeType="1"/>
          </p:cNvSpPr>
          <p:nvPr/>
        </p:nvSpPr>
        <p:spPr bwMode="auto">
          <a:xfrm flipV="1">
            <a:off x="8458200" y="3200400"/>
            <a:ext cx="304800" cy="533400"/>
          </a:xfrm>
          <a:prstGeom prst="line">
            <a:avLst/>
          </a:prstGeom>
          <a:noFill/>
          <a:ln w="28575">
            <a:solidFill>
              <a:schemeClr val="accent2"/>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38926" name="Text Box 14">
            <a:extLst>
              <a:ext uri="{FF2B5EF4-FFF2-40B4-BE49-F238E27FC236}">
                <a16:creationId xmlns:a16="http://schemas.microsoft.com/office/drawing/2014/main" id="{14042AC5-391F-1CCC-2EC4-7EC08AB918CC}"/>
              </a:ext>
            </a:extLst>
          </p:cNvPr>
          <p:cNvSpPr txBox="1">
            <a:spLocks noChangeArrowheads="1"/>
          </p:cNvSpPr>
          <p:nvPr/>
        </p:nvSpPr>
        <p:spPr bwMode="auto">
          <a:xfrm>
            <a:off x="7908925" y="3824288"/>
            <a:ext cx="9207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da-DK" b="1">
                <a:effectLst>
                  <a:outerShdw blurRad="38100" dist="38100" dir="2700000" algn="tl">
                    <a:srgbClr val="C0C0C0"/>
                  </a:outerShdw>
                </a:effectLst>
              </a:rPr>
              <a:t>[1,-1,0]</a:t>
            </a:r>
            <a:endParaRPr lang="fr-FR" b="1">
              <a:effectLst>
                <a:outerShdw blurRad="38100" dist="38100" dir="2700000" algn="tl">
                  <a:srgbClr val="C0C0C0"/>
                </a:outerShdw>
              </a:effectLst>
            </a:endParaRPr>
          </a:p>
        </p:txBody>
      </p:sp>
      <p:sp>
        <p:nvSpPr>
          <p:cNvPr id="38927" name="Text Box 15">
            <a:extLst>
              <a:ext uri="{FF2B5EF4-FFF2-40B4-BE49-F238E27FC236}">
                <a16:creationId xmlns:a16="http://schemas.microsoft.com/office/drawing/2014/main" id="{8F9ECF23-86B9-16F4-A992-2BA355F9793B}"/>
              </a:ext>
            </a:extLst>
          </p:cNvPr>
          <p:cNvSpPr txBox="1">
            <a:spLocks noChangeArrowheads="1"/>
          </p:cNvSpPr>
          <p:nvPr/>
        </p:nvSpPr>
        <p:spPr bwMode="auto">
          <a:xfrm>
            <a:off x="8289925" y="2779713"/>
            <a:ext cx="717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da-DK" b="1">
                <a:effectLst>
                  <a:outerShdw blurRad="38100" dist="38100" dir="2700000" algn="tl">
                    <a:srgbClr val="C0C0C0"/>
                  </a:outerShdw>
                </a:effectLst>
              </a:rPr>
              <a:t>[001]</a:t>
            </a:r>
            <a:endParaRPr lang="fr-FR" b="1">
              <a:effectLst>
                <a:outerShdw blurRad="38100" dist="38100" dir="2700000" algn="tl">
                  <a:srgbClr val="C0C0C0"/>
                </a:outerShdw>
              </a:effectLst>
            </a:endParaRPr>
          </a:p>
        </p:txBody>
      </p:sp>
      <p:graphicFrame>
        <p:nvGraphicFramePr>
          <p:cNvPr id="40976" name="Object 16">
            <a:extLst>
              <a:ext uri="{FF2B5EF4-FFF2-40B4-BE49-F238E27FC236}">
                <a16:creationId xmlns:a16="http://schemas.microsoft.com/office/drawing/2014/main" id="{C82ADF95-FDB8-824B-607F-C032C3F6D42A}"/>
              </a:ext>
            </a:extLst>
          </p:cNvPr>
          <p:cNvGraphicFramePr>
            <a:graphicFrameLocks noChangeAspect="1"/>
          </p:cNvGraphicFramePr>
          <p:nvPr/>
        </p:nvGraphicFramePr>
        <p:xfrm>
          <a:off x="76200" y="76200"/>
          <a:ext cx="762000" cy="914400"/>
        </p:xfrm>
        <a:graphic>
          <a:graphicData uri="http://schemas.openxmlformats.org/presentationml/2006/ole">
            <mc:AlternateContent xmlns:mc="http://schemas.openxmlformats.org/markup-compatibility/2006">
              <mc:Choice xmlns:v="urn:schemas-microsoft-com:vml" Requires="v">
                <p:oleObj spid="_x0000_s4102" name="Bitmap Image" r:id="rId10" imgW="12193702" imgH="9752381" progId="Paint.Picture">
                  <p:embed/>
                </p:oleObj>
              </mc:Choice>
              <mc:Fallback>
                <p:oleObj name="Bitmap Image" r:id="rId10" imgW="12193702" imgH="9752381" progId="Paint.Picture">
                  <p:embed/>
                  <p:pic>
                    <p:nvPicPr>
                      <p:cNvPr id="40976" name="Object 16">
                        <a:extLst>
                          <a:ext uri="{FF2B5EF4-FFF2-40B4-BE49-F238E27FC236}">
                            <a16:creationId xmlns:a16="http://schemas.microsoft.com/office/drawing/2014/main" id="{C82ADF95-FDB8-824B-607F-C032C3F6D42A}"/>
                          </a:ext>
                        </a:extLst>
                      </p:cNvPr>
                      <p:cNvPicPr>
                        <a:picLocks noChangeAspect="1" noChangeArrowheads="1"/>
                      </p:cNvPicPr>
                      <p:nvPr/>
                    </p:nvPicPr>
                    <p:blipFill>
                      <a:blip r:embed="rId11">
                        <a:clrChange>
                          <a:clrFrom>
                            <a:srgbClr val="A52A2A"/>
                          </a:clrFrom>
                          <a:clrTo>
                            <a:srgbClr val="A52A2A">
                              <a:alpha val="0"/>
                            </a:srgbClr>
                          </a:clrTo>
                        </a:clrChange>
                        <a:extLst>
                          <a:ext uri="{28A0092B-C50C-407E-A947-70E740481C1C}">
                            <a14:useLocalDpi xmlns:a14="http://schemas.microsoft.com/office/drawing/2010/main" val="0"/>
                          </a:ext>
                        </a:extLst>
                      </a:blip>
                      <a:srcRect l="21806" r="21632" b="7501"/>
                      <a:stretch>
                        <a:fillRect/>
                      </a:stretch>
                    </p:blipFill>
                    <p:spPr bwMode="auto">
                      <a:xfrm>
                        <a:off x="76200" y="76200"/>
                        <a:ext cx="762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0977" name="Picture 17">
            <a:extLst>
              <a:ext uri="{FF2B5EF4-FFF2-40B4-BE49-F238E27FC236}">
                <a16:creationId xmlns:a16="http://schemas.microsoft.com/office/drawing/2014/main" id="{09A8BE05-4B6D-FEED-3573-058C14678A1D}"/>
              </a:ext>
            </a:extLst>
          </p:cNvPr>
          <p:cNvPicPr>
            <a:picLocks noChangeAspect="1" noChangeArrowheads="1"/>
          </p:cNvPicPr>
          <p:nvPr/>
        </p:nvPicPr>
        <p:blipFill>
          <a:blip r:embed="rId12" cstate="print">
            <a:clrChange>
              <a:clrFrom>
                <a:srgbClr val="FEFEFE"/>
              </a:clrFrom>
              <a:clrTo>
                <a:srgbClr val="FEFEFE">
                  <a:alpha val="0"/>
                </a:srgbClr>
              </a:clrTo>
            </a:clrChange>
            <a:extLst>
              <a:ext uri="{28A0092B-C50C-407E-A947-70E740481C1C}">
                <a14:useLocalDpi xmlns:a14="http://schemas.microsoft.com/office/drawing/2010/main" val="0"/>
              </a:ext>
            </a:extLst>
          </a:blip>
          <a:srcRect l="8543" t="8165" r="6203" b="4367"/>
          <a:stretch>
            <a:fillRect/>
          </a:stretch>
        </p:blipFill>
        <p:spPr bwMode="auto">
          <a:xfrm>
            <a:off x="166688" y="160338"/>
            <a:ext cx="473075" cy="449262"/>
          </a:xfrm>
          <a:prstGeom prst="rect">
            <a:avLst/>
          </a:prstGeom>
          <a:solidFill>
            <a:schemeClr val="accent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0978" name="Text Box 18">
            <a:extLst>
              <a:ext uri="{FF2B5EF4-FFF2-40B4-BE49-F238E27FC236}">
                <a16:creationId xmlns:a16="http://schemas.microsoft.com/office/drawing/2014/main" id="{D49C94F1-72A6-39B0-D2F8-CBCCAC563E41}"/>
              </a:ext>
            </a:extLst>
          </p:cNvPr>
          <p:cNvSpPr txBox="1">
            <a:spLocks noChangeArrowheads="1"/>
          </p:cNvSpPr>
          <p:nvPr/>
        </p:nvSpPr>
        <p:spPr bwMode="auto">
          <a:xfrm>
            <a:off x="76200" y="6445250"/>
            <a:ext cx="90678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da-DK" altLang="en-US" b="1"/>
              <a:t>M. Schunack, T.R. Linderoth, F. Rosei et al.</a:t>
            </a:r>
            <a:r>
              <a:rPr lang="da-DK" altLang="en-US" b="1" i="1"/>
              <a:t>,</a:t>
            </a:r>
            <a:r>
              <a:rPr lang="da-DK" altLang="en-US" b="1"/>
              <a:t> </a:t>
            </a:r>
            <a:r>
              <a:rPr lang="da-DK" altLang="en-US" b="1" i="1"/>
              <a:t>Phys. Rev. Lett.</a:t>
            </a:r>
            <a:r>
              <a:rPr lang="da-DK" altLang="en-US" b="1"/>
              <a:t> </a:t>
            </a:r>
            <a:r>
              <a:rPr lang="da-DK" altLang="en-US" b="1" u="sng"/>
              <a:t>88</a:t>
            </a:r>
            <a:r>
              <a:rPr lang="da-DK" altLang="en-US" b="1"/>
              <a:t>, 156102 (2002)</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8915"/>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8915"/>
                                        </p:tgtEl>
                                      </p:cBhvr>
                                    </p:cmd>
                                  </p:childTnLst>
                                </p:cTn>
                              </p:par>
                            </p:childTnLst>
                          </p:cTn>
                        </p:par>
                      </p:childTnLst>
                    </p:cTn>
                  </p:par>
                </p:childTnLst>
              </p:cTn>
              <p:nextCondLst>
                <p:cond evt="onClick" delay="0">
                  <p:tgtEl>
                    <p:spTgt spid="38915"/>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8915"/>
                </p:tgtEl>
              </p:cMediaNode>
            </p:video>
            <p:seq concurrent="1" nextAc="seek">
              <p:cTn id="8" restart="whenNotActive" fill="hold" evtFilter="cancelBubble" nodeType="interactiveSeq">
                <p:stCondLst>
                  <p:cond evt="onClick" delay="0">
                    <p:tgtEl>
                      <p:spTgt spid="38917"/>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8917"/>
                                        </p:tgtEl>
                                      </p:cBhvr>
                                    </p:cmd>
                                  </p:childTnLst>
                                </p:cTn>
                              </p:par>
                            </p:childTnLst>
                          </p:cTn>
                        </p:par>
                      </p:childTnLst>
                    </p:cTn>
                  </p:par>
                </p:childTnLst>
              </p:cTn>
              <p:nextCondLst>
                <p:cond evt="onClick" delay="0">
                  <p:tgtEl>
                    <p:spTgt spid="38917"/>
                  </p:tgtEl>
                </p:cond>
              </p:nextCondLst>
            </p:seq>
            <p:video>
              <p:cMediaNode>
                <p:cTn id="13" repeatCount="indefinite" fill="hold" display="0">
                  <p:stCondLst>
                    <p:cond delay="indefinite"/>
                  </p:stCondLst>
                  <p:endCondLst>
                    <p:cond evt="onNext" delay="0">
                      <p:tgtEl>
                        <p:sldTgt/>
                      </p:tgtEl>
                    </p:cond>
                    <p:cond evt="onPrev" delay="0">
                      <p:tgtEl>
                        <p:sldTgt/>
                      </p:tgtEl>
                    </p:cond>
                  </p:endCondLst>
                </p:cTn>
                <p:tgtEl>
                  <p:spTgt spid="38917"/>
                </p:tgtEl>
              </p:cMediaNode>
            </p:vide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Rectangle 2">
            <a:extLst>
              <a:ext uri="{FF2B5EF4-FFF2-40B4-BE49-F238E27FC236}">
                <a16:creationId xmlns:a16="http://schemas.microsoft.com/office/drawing/2014/main" id="{1951C13B-F321-A644-7B68-1EA343D3F63C}"/>
              </a:ext>
            </a:extLst>
          </p:cNvPr>
          <p:cNvSpPr>
            <a:spLocks noChangeArrowheads="1"/>
          </p:cNvSpPr>
          <p:nvPr/>
        </p:nvSpPr>
        <p:spPr bwMode="auto">
          <a:xfrm>
            <a:off x="981075" y="476250"/>
            <a:ext cx="6400800" cy="676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hangingPunct="0">
              <a:defRPr/>
            </a:pPr>
            <a:r>
              <a:rPr lang="da-DK" sz="3600" b="1">
                <a:solidFill>
                  <a:schemeClr val="accent2"/>
                </a:solidFill>
                <a:effectLst>
                  <a:outerShdw blurRad="38100" dist="38100" dir="2700000" algn="tl">
                    <a:srgbClr val="C0C0C0"/>
                  </a:outerShdw>
                </a:effectLst>
              </a:rPr>
              <a:t>HtBDC Movies</a:t>
            </a:r>
            <a:endParaRPr lang="en-GB" sz="3600" b="1">
              <a:solidFill>
                <a:schemeClr val="accent2"/>
              </a:solidFill>
              <a:effectLst>
                <a:outerShdw blurRad="38100" dist="38100" dir="2700000" algn="tl">
                  <a:srgbClr val="C0C0C0"/>
                </a:outerShdw>
              </a:effectLst>
            </a:endParaRPr>
          </a:p>
        </p:txBody>
      </p:sp>
      <p:pic>
        <p:nvPicPr>
          <p:cNvPr id="39939" name="htbdc11.mpg">
            <a:hlinkClick r:id="" action="ppaction://media"/>
            <a:extLst>
              <a:ext uri="{FF2B5EF4-FFF2-40B4-BE49-F238E27FC236}">
                <a16:creationId xmlns:a16="http://schemas.microsoft.com/office/drawing/2014/main" id="{BEC43A26-B6CC-F7DF-2F5C-F26B57429CF1}"/>
              </a:ext>
            </a:extLst>
          </p:cNvPr>
          <p:cNvPicPr>
            <a:picLocks noChangeAspect="1" noChangeArrowheads="1"/>
          </p:cNvPicPr>
          <p:nvPr>
            <a:videoFile r:link="rId3"/>
            <p:extLst>
              <p:ext uri="{DAA4B4D4-6D71-4841-9C94-3DE7FCFB9230}">
                <p14:media xmlns:p14="http://schemas.microsoft.com/office/powerpoint/2010/main" r:link="rId2"/>
              </p:ext>
            </p:extLst>
          </p:nvPr>
        </p:nvPicPr>
        <p:blipFill>
          <a:blip r:embed="rId7">
            <a:extLst>
              <a:ext uri="{28A0092B-C50C-407E-A947-70E740481C1C}">
                <a14:useLocalDpi xmlns:a14="http://schemas.microsoft.com/office/drawing/2010/main" val="0"/>
              </a:ext>
            </a:extLst>
          </a:blip>
          <a:srcRect/>
          <a:stretch>
            <a:fillRect/>
          </a:stretch>
        </p:blipFill>
        <p:spPr bwMode="auto">
          <a:xfrm>
            <a:off x="457200" y="1828800"/>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4">
            <a:extLst>
              <a:ext uri="{FF2B5EF4-FFF2-40B4-BE49-F238E27FC236}">
                <a16:creationId xmlns:a16="http://schemas.microsoft.com/office/drawing/2014/main" id="{552E0BB5-73B9-6B3C-7AE0-A361BE28D83E}"/>
              </a:ext>
            </a:extLst>
          </p:cNvPr>
          <p:cNvSpPr txBox="1">
            <a:spLocks noChangeArrowheads="1"/>
          </p:cNvSpPr>
          <p:nvPr/>
        </p:nvSpPr>
        <p:spPr bwMode="auto">
          <a:xfrm>
            <a:off x="495300" y="5715000"/>
            <a:ext cx="15192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2000" b="1"/>
              <a:t>500x500 Å</a:t>
            </a:r>
            <a:r>
              <a:rPr lang="da-DK" altLang="en-US" sz="2000" b="1" baseline="30000"/>
              <a:t>2</a:t>
            </a:r>
          </a:p>
          <a:p>
            <a:r>
              <a:rPr lang="da-DK" altLang="en-US" sz="2000" b="1"/>
              <a:t>T = 194 K</a:t>
            </a:r>
            <a:endParaRPr lang="en-GB" altLang="en-US" sz="2000" b="1"/>
          </a:p>
        </p:txBody>
      </p:sp>
      <p:pic>
        <p:nvPicPr>
          <p:cNvPr id="39941" name="htbdc13.mpg">
            <a:hlinkClick r:id="" action="ppaction://media"/>
            <a:extLst>
              <a:ext uri="{FF2B5EF4-FFF2-40B4-BE49-F238E27FC236}">
                <a16:creationId xmlns:a16="http://schemas.microsoft.com/office/drawing/2014/main" id="{8D0E01B7-EB78-CC5D-E1AC-146F5A47250C}"/>
              </a:ext>
            </a:extLst>
          </p:cNvPr>
          <p:cNvPicPr>
            <a:picLocks noChangeAspect="1" noChangeArrowheads="1"/>
          </p:cNvPicPr>
          <p:nvPr>
            <a:videoFile r:link="rId5"/>
            <p:extLst>
              <p:ext uri="{DAA4B4D4-6D71-4841-9C94-3DE7FCFB9230}">
                <p14:media xmlns:p14="http://schemas.microsoft.com/office/powerpoint/2010/main" r:link="rId4"/>
              </p:ext>
            </p:extLst>
          </p:nvPr>
        </p:nvPicPr>
        <p:blipFill>
          <a:blip r:embed="rId8">
            <a:extLst>
              <a:ext uri="{28A0092B-C50C-407E-A947-70E740481C1C}">
                <a14:useLocalDpi xmlns:a14="http://schemas.microsoft.com/office/drawing/2010/main" val="0"/>
              </a:ext>
            </a:extLst>
          </a:blip>
          <a:srcRect/>
          <a:stretch>
            <a:fillRect/>
          </a:stretch>
        </p:blipFill>
        <p:spPr bwMode="auto">
          <a:xfrm>
            <a:off x="4876800" y="1828800"/>
            <a:ext cx="3886200" cy="3886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0" name="Text Box 6">
            <a:extLst>
              <a:ext uri="{FF2B5EF4-FFF2-40B4-BE49-F238E27FC236}">
                <a16:creationId xmlns:a16="http://schemas.microsoft.com/office/drawing/2014/main" id="{B2C7BC2A-EB73-2CF6-A590-6A8CF3482A25}"/>
              </a:ext>
            </a:extLst>
          </p:cNvPr>
          <p:cNvSpPr txBox="1">
            <a:spLocks noChangeArrowheads="1"/>
          </p:cNvSpPr>
          <p:nvPr/>
        </p:nvSpPr>
        <p:spPr bwMode="auto">
          <a:xfrm>
            <a:off x="7162800" y="5715000"/>
            <a:ext cx="1519238"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2000" b="1"/>
              <a:t>500x500 Å</a:t>
            </a:r>
            <a:r>
              <a:rPr lang="da-DK" altLang="en-US" sz="2000" b="1" baseline="30000"/>
              <a:t>2</a:t>
            </a:r>
          </a:p>
          <a:p>
            <a:r>
              <a:rPr lang="da-DK" altLang="en-US" sz="2000" b="1"/>
              <a:t>T = 203 K</a:t>
            </a:r>
            <a:endParaRPr lang="en-GB" altLang="en-US" sz="2000" b="1"/>
          </a:p>
        </p:txBody>
      </p:sp>
      <p:pic>
        <p:nvPicPr>
          <p:cNvPr id="41991" name="Picture 7" descr="1mol">
            <a:extLst>
              <a:ext uri="{FF2B5EF4-FFF2-40B4-BE49-F238E27FC236}">
                <a16:creationId xmlns:a16="http://schemas.microsoft.com/office/drawing/2014/main" id="{FE76DDF7-2735-F806-8F29-722F8EF88CBB}"/>
              </a:ext>
            </a:extLst>
          </p:cNvPr>
          <p:cNvPicPr>
            <a:picLocks noChangeAspect="1" noChangeArrowheads="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086600" y="0"/>
            <a:ext cx="1600200" cy="1211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2" name="Text Box 8">
            <a:extLst>
              <a:ext uri="{FF2B5EF4-FFF2-40B4-BE49-F238E27FC236}">
                <a16:creationId xmlns:a16="http://schemas.microsoft.com/office/drawing/2014/main" id="{D3D734A5-64CB-00AC-9964-ACC78CAFF750}"/>
              </a:ext>
            </a:extLst>
          </p:cNvPr>
          <p:cNvSpPr txBox="1">
            <a:spLocks noChangeArrowheads="1"/>
          </p:cNvSpPr>
          <p:nvPr/>
        </p:nvSpPr>
        <p:spPr bwMode="auto">
          <a:xfrm>
            <a:off x="381000" y="1355725"/>
            <a:ext cx="79565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buFontTx/>
              <a:buChar char="•"/>
            </a:pPr>
            <a:r>
              <a:rPr lang="da-DK" altLang="en-US" sz="2000"/>
              <a:t>  </a:t>
            </a:r>
            <a:r>
              <a:rPr lang="da-DK" altLang="en-US" sz="2000" b="1"/>
              <a:t>1 D Diffusion along the close packed direction [110] of Cu(110)</a:t>
            </a:r>
            <a:endParaRPr lang="en-GB" altLang="en-US" sz="2000" b="1"/>
          </a:p>
        </p:txBody>
      </p:sp>
      <p:sp>
        <p:nvSpPr>
          <p:cNvPr id="41993" name="Line 9">
            <a:extLst>
              <a:ext uri="{FF2B5EF4-FFF2-40B4-BE49-F238E27FC236}">
                <a16:creationId xmlns:a16="http://schemas.microsoft.com/office/drawing/2014/main" id="{9847E08C-F95E-252D-7FC1-E0CF2EAEEF56}"/>
              </a:ext>
            </a:extLst>
          </p:cNvPr>
          <p:cNvSpPr>
            <a:spLocks noChangeShapeType="1"/>
          </p:cNvSpPr>
          <p:nvPr/>
        </p:nvSpPr>
        <p:spPr bwMode="auto">
          <a:xfrm>
            <a:off x="6629400" y="1371600"/>
            <a:ext cx="76200" cy="0"/>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41994" name="Text Box 10">
            <a:extLst>
              <a:ext uri="{FF2B5EF4-FFF2-40B4-BE49-F238E27FC236}">
                <a16:creationId xmlns:a16="http://schemas.microsoft.com/office/drawing/2014/main" id="{3DB253C4-2467-B53E-9D83-BFC16078B516}"/>
              </a:ext>
            </a:extLst>
          </p:cNvPr>
          <p:cNvSpPr txBox="1">
            <a:spLocks noChangeArrowheads="1"/>
          </p:cNvSpPr>
          <p:nvPr/>
        </p:nvSpPr>
        <p:spPr bwMode="auto">
          <a:xfrm>
            <a:off x="2971800" y="5851525"/>
            <a:ext cx="320040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a:cs typeface="Arial" panose="020B0604020202020204" pitchFamily="34" charset="0"/>
              </a:rPr>
              <a:t>~</a:t>
            </a:r>
            <a:r>
              <a:rPr lang="da-DK" altLang="en-US" sz="2000" b="1"/>
              <a:t>15 seconds per image</a:t>
            </a:r>
            <a:endParaRPr lang="en-GB" altLang="en-US" sz="2000" b="1">
              <a:latin typeface="Abadi MT Condensed" pitchFamily="34" charset="0"/>
            </a:endParaRPr>
          </a:p>
        </p:txBody>
      </p:sp>
      <p:graphicFrame>
        <p:nvGraphicFramePr>
          <p:cNvPr id="41995" name="Object 11">
            <a:extLst>
              <a:ext uri="{FF2B5EF4-FFF2-40B4-BE49-F238E27FC236}">
                <a16:creationId xmlns:a16="http://schemas.microsoft.com/office/drawing/2014/main" id="{854813D9-ACC9-DF15-76CD-97AB0BC5F052}"/>
              </a:ext>
            </a:extLst>
          </p:cNvPr>
          <p:cNvGraphicFramePr>
            <a:graphicFrameLocks noChangeAspect="1"/>
          </p:cNvGraphicFramePr>
          <p:nvPr/>
        </p:nvGraphicFramePr>
        <p:xfrm>
          <a:off x="152400" y="152400"/>
          <a:ext cx="762000" cy="914400"/>
        </p:xfrm>
        <a:graphic>
          <a:graphicData uri="http://schemas.openxmlformats.org/presentationml/2006/ole">
            <mc:AlternateContent xmlns:mc="http://schemas.openxmlformats.org/markup-compatibility/2006">
              <mc:Choice xmlns:v="urn:schemas-microsoft-com:vml" Requires="v">
                <p:oleObj spid="_x0000_s5126" name="Bitmap Image" r:id="rId10" imgW="12193702" imgH="9752381" progId="Paint.Picture">
                  <p:embed/>
                </p:oleObj>
              </mc:Choice>
              <mc:Fallback>
                <p:oleObj name="Bitmap Image" r:id="rId10" imgW="12193702" imgH="9752381" progId="Paint.Picture">
                  <p:embed/>
                  <p:pic>
                    <p:nvPicPr>
                      <p:cNvPr id="41995" name="Object 11">
                        <a:extLst>
                          <a:ext uri="{FF2B5EF4-FFF2-40B4-BE49-F238E27FC236}">
                            <a16:creationId xmlns:a16="http://schemas.microsoft.com/office/drawing/2014/main" id="{854813D9-ACC9-DF15-76CD-97AB0BC5F052}"/>
                          </a:ext>
                        </a:extLst>
                      </p:cNvPr>
                      <p:cNvPicPr>
                        <a:picLocks noChangeAspect="1" noChangeArrowheads="1"/>
                      </p:cNvPicPr>
                      <p:nvPr/>
                    </p:nvPicPr>
                    <p:blipFill>
                      <a:blip r:embed="rId11">
                        <a:clrChange>
                          <a:clrFrom>
                            <a:srgbClr val="A52A2A"/>
                          </a:clrFrom>
                          <a:clrTo>
                            <a:srgbClr val="A52A2A">
                              <a:alpha val="0"/>
                            </a:srgbClr>
                          </a:clrTo>
                        </a:clrChange>
                        <a:extLst>
                          <a:ext uri="{28A0092B-C50C-407E-A947-70E740481C1C}">
                            <a14:useLocalDpi xmlns:a14="http://schemas.microsoft.com/office/drawing/2010/main" val="0"/>
                          </a:ext>
                        </a:extLst>
                      </a:blip>
                      <a:srcRect l="21806" r="21632" b="7501"/>
                      <a:stretch>
                        <a:fillRect/>
                      </a:stretch>
                    </p:blipFill>
                    <p:spPr bwMode="auto">
                      <a:xfrm>
                        <a:off x="152400" y="152400"/>
                        <a:ext cx="7620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41996" name="Picture 12" descr="htbdc2">
            <a:extLst>
              <a:ext uri="{FF2B5EF4-FFF2-40B4-BE49-F238E27FC236}">
                <a16:creationId xmlns:a16="http://schemas.microsoft.com/office/drawing/2014/main" id="{ADDF450B-CA38-AB96-D1D3-30DAFE56DE90}"/>
              </a:ext>
            </a:extLst>
          </p:cNvPr>
          <p:cNvPicPr>
            <a:picLocks noChangeAspect="1" noChangeArrowheads="1"/>
          </p:cNvPicPr>
          <p:nvPr/>
        </p:nvPicPr>
        <p:blipFill>
          <a:blip r:embed="rId1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04800" y="319088"/>
            <a:ext cx="4572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97" name="Text Box 13">
            <a:extLst>
              <a:ext uri="{FF2B5EF4-FFF2-40B4-BE49-F238E27FC236}">
                <a16:creationId xmlns:a16="http://schemas.microsoft.com/office/drawing/2014/main" id="{24ADD42D-B4BE-4C0C-119B-84E44F49E2DF}"/>
              </a:ext>
            </a:extLst>
          </p:cNvPr>
          <p:cNvSpPr txBox="1">
            <a:spLocks noChangeArrowheads="1"/>
          </p:cNvSpPr>
          <p:nvPr/>
        </p:nvSpPr>
        <p:spPr bwMode="auto">
          <a:xfrm>
            <a:off x="76200" y="6445250"/>
            <a:ext cx="90678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da-DK" altLang="en-US" b="1"/>
              <a:t>M. Schunack, T.R. Linderoth, F. Rosei et al.</a:t>
            </a:r>
            <a:r>
              <a:rPr lang="da-DK" altLang="en-US" b="1" i="1"/>
              <a:t>,</a:t>
            </a:r>
            <a:r>
              <a:rPr lang="da-DK" altLang="en-US" b="1"/>
              <a:t> </a:t>
            </a:r>
            <a:r>
              <a:rPr lang="da-DK" altLang="en-US" b="1" i="1"/>
              <a:t>Phys. Rev. Lett.</a:t>
            </a:r>
            <a:r>
              <a:rPr lang="da-DK" altLang="en-US" b="1"/>
              <a:t> </a:t>
            </a:r>
            <a:r>
              <a:rPr lang="da-DK" altLang="en-US" b="1" u="sng"/>
              <a:t>88</a:t>
            </a:r>
            <a:r>
              <a:rPr lang="da-DK" altLang="en-US" b="1"/>
              <a:t>, 156102 (2002)</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39939"/>
                    </p:tgtEl>
                  </p:cond>
                </p:stCondLst>
                <p:endSync evt="end" delay="0">
                  <p:rtn val="all"/>
                </p:endSync>
                <p:childTnLst>
                  <p:par>
                    <p:cTn id="3" fill="hold" nodeType="clickPar">
                      <p:stCondLst>
                        <p:cond delay="0"/>
                      </p:stCondLst>
                      <p:childTnLst>
                        <p:par>
                          <p:cTn id="4" fill="hold" nodeType="withGroup">
                            <p:stCondLst>
                              <p:cond delay="0"/>
                            </p:stCondLst>
                            <p:childTnLst>
                              <p:par>
                                <p:cTn id="5" presetID="2" presetClass="mediacall" presetSubtype="0" fill="hold" nodeType="clickEffect">
                                  <p:stCondLst>
                                    <p:cond delay="0"/>
                                  </p:stCondLst>
                                  <p:childTnLst>
                                    <p:cmd type="call" cmd="togglePause">
                                      <p:cBhvr>
                                        <p:cTn id="6" dur="1" fill="hold"/>
                                        <p:tgtEl>
                                          <p:spTgt spid="39939"/>
                                        </p:tgtEl>
                                      </p:cBhvr>
                                    </p:cmd>
                                  </p:childTnLst>
                                </p:cTn>
                              </p:par>
                            </p:childTnLst>
                          </p:cTn>
                        </p:par>
                      </p:childTnLst>
                    </p:cTn>
                  </p:par>
                </p:childTnLst>
              </p:cTn>
              <p:nextCondLst>
                <p:cond evt="onClick" delay="0">
                  <p:tgtEl>
                    <p:spTgt spid="39939"/>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39939"/>
                </p:tgtEl>
              </p:cMediaNode>
            </p:video>
            <p:seq concurrent="1" nextAc="seek">
              <p:cTn id="8" restart="whenNotActive" fill="hold" evtFilter="cancelBubble" nodeType="interactiveSeq">
                <p:stCondLst>
                  <p:cond evt="onClick" delay="0">
                    <p:tgtEl>
                      <p:spTgt spid="39941"/>
                    </p:tgtEl>
                  </p:cond>
                </p:stCondLst>
                <p:endSync evt="end" delay="0">
                  <p:rtn val="all"/>
                </p:endSync>
                <p:childTnLst>
                  <p:par>
                    <p:cTn id="9" fill="hold" nodeType="clickPar">
                      <p:stCondLst>
                        <p:cond delay="0"/>
                      </p:stCondLst>
                      <p:childTnLst>
                        <p:par>
                          <p:cTn id="10" fill="hold" nodeType="withGroup">
                            <p:stCondLst>
                              <p:cond delay="0"/>
                            </p:stCondLst>
                            <p:childTnLst>
                              <p:par>
                                <p:cTn id="11" presetID="2" presetClass="mediacall" presetSubtype="0" fill="hold" nodeType="clickEffect">
                                  <p:stCondLst>
                                    <p:cond delay="0"/>
                                  </p:stCondLst>
                                  <p:childTnLst>
                                    <p:cmd type="call" cmd="togglePause">
                                      <p:cBhvr>
                                        <p:cTn id="12" dur="1" fill="hold"/>
                                        <p:tgtEl>
                                          <p:spTgt spid="39941"/>
                                        </p:tgtEl>
                                      </p:cBhvr>
                                    </p:cmd>
                                  </p:childTnLst>
                                </p:cTn>
                              </p:par>
                            </p:childTnLst>
                          </p:cTn>
                        </p:par>
                      </p:childTnLst>
                    </p:cTn>
                  </p:par>
                </p:childTnLst>
              </p:cTn>
              <p:nextCondLst>
                <p:cond evt="onClick" delay="0">
                  <p:tgtEl>
                    <p:spTgt spid="39941"/>
                  </p:tgtEl>
                </p:cond>
              </p:nextCondLst>
            </p:seq>
            <p:video>
              <p:cMediaNode>
                <p:cTn id="13" repeatCount="indefinite" fill="hold" display="0">
                  <p:stCondLst>
                    <p:cond delay="indefinite"/>
                  </p:stCondLst>
                  <p:endCondLst>
                    <p:cond evt="onNext" delay="0">
                      <p:tgtEl>
                        <p:sldTgt/>
                      </p:tgtEl>
                    </p:cond>
                    <p:cond evt="onPrev" delay="0">
                      <p:tgtEl>
                        <p:sldTgt/>
                      </p:tgtEl>
                    </p:cond>
                  </p:endCondLst>
                </p:cTn>
                <p:tgtEl>
                  <p:spTgt spid="39941"/>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a:extLst>
              <a:ext uri="{FF2B5EF4-FFF2-40B4-BE49-F238E27FC236}">
                <a16:creationId xmlns:a16="http://schemas.microsoft.com/office/drawing/2014/main" id="{FC339B43-6B0A-E519-295F-2D79ACADAEC6}"/>
              </a:ext>
            </a:extLst>
          </p:cNvPr>
          <p:cNvSpPr>
            <a:spLocks noChangeArrowheads="1"/>
          </p:cNvSpPr>
          <p:nvPr/>
        </p:nvSpPr>
        <p:spPr bwMode="auto">
          <a:xfrm>
            <a:off x="619125" y="628650"/>
            <a:ext cx="8001000" cy="13096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a-DK" altLang="en-US" sz="3600" b="1">
                <a:solidFill>
                  <a:schemeClr val="tx2"/>
                </a:solidFill>
              </a:rPr>
              <a:t>Surface diffusion:</a:t>
            </a:r>
            <a:br>
              <a:rPr lang="da-DK" altLang="en-US" sz="3600" b="1">
                <a:solidFill>
                  <a:schemeClr val="tx2"/>
                </a:solidFill>
              </a:rPr>
            </a:br>
            <a:r>
              <a:rPr lang="da-DK" altLang="en-US" sz="800" b="1">
                <a:solidFill>
                  <a:schemeClr val="tx2"/>
                </a:solidFill>
              </a:rPr>
              <a:t/>
            </a:r>
            <a:br>
              <a:rPr lang="da-DK" altLang="en-US" sz="800" b="1">
                <a:solidFill>
                  <a:schemeClr val="tx2"/>
                </a:solidFill>
              </a:rPr>
            </a:br>
            <a:r>
              <a:rPr lang="da-DK" altLang="en-US" sz="3200" b="1">
                <a:solidFill>
                  <a:schemeClr val="tx2"/>
                </a:solidFill>
              </a:rPr>
              <a:t>in general, it is a 2 D random walk</a:t>
            </a:r>
          </a:p>
        </p:txBody>
      </p:sp>
      <p:grpSp>
        <p:nvGrpSpPr>
          <p:cNvPr id="43011" name="Group 3">
            <a:extLst>
              <a:ext uri="{FF2B5EF4-FFF2-40B4-BE49-F238E27FC236}">
                <a16:creationId xmlns:a16="http://schemas.microsoft.com/office/drawing/2014/main" id="{AE65DCD5-1DD5-9A14-38A1-B6BF30933F15}"/>
              </a:ext>
            </a:extLst>
          </p:cNvPr>
          <p:cNvGrpSpPr>
            <a:grpSpLocks/>
          </p:cNvGrpSpPr>
          <p:nvPr/>
        </p:nvGrpSpPr>
        <p:grpSpPr bwMode="auto">
          <a:xfrm>
            <a:off x="123825" y="2000250"/>
            <a:ext cx="8915400" cy="2895600"/>
            <a:chOff x="315" y="1386"/>
            <a:chExt cx="5022" cy="1503"/>
          </a:xfrm>
        </p:grpSpPr>
        <p:sp>
          <p:nvSpPr>
            <p:cNvPr id="43014" name="Rectangle 4">
              <a:extLst>
                <a:ext uri="{FF2B5EF4-FFF2-40B4-BE49-F238E27FC236}">
                  <a16:creationId xmlns:a16="http://schemas.microsoft.com/office/drawing/2014/main" id="{ED9B8CF9-743F-C466-58A0-DA4FA9F2381D}"/>
                </a:ext>
              </a:extLst>
            </p:cNvPr>
            <p:cNvSpPr>
              <a:spLocks noChangeArrowheads="1"/>
            </p:cNvSpPr>
            <p:nvPr/>
          </p:nvSpPr>
          <p:spPr bwMode="auto">
            <a:xfrm>
              <a:off x="315" y="1386"/>
              <a:ext cx="5022" cy="1503"/>
            </a:xfrm>
            <a:prstGeom prst="rect">
              <a:avLst/>
            </a:prstGeom>
            <a:solidFill>
              <a:schemeClr val="bg1"/>
            </a:solidFill>
            <a:ln w="9525">
              <a:solidFill>
                <a:schemeClr val="bg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CA" altLang="en-US"/>
            </a:p>
          </p:txBody>
        </p:sp>
        <p:graphicFrame>
          <p:nvGraphicFramePr>
            <p:cNvPr id="43015" name="Object 5">
              <a:extLst>
                <a:ext uri="{FF2B5EF4-FFF2-40B4-BE49-F238E27FC236}">
                  <a16:creationId xmlns:a16="http://schemas.microsoft.com/office/drawing/2014/main" id="{540036C3-CCFB-3D8F-6E27-097389A0DA77}"/>
                </a:ext>
              </a:extLst>
            </p:cNvPr>
            <p:cNvGraphicFramePr>
              <a:graphicFrameLocks noChangeAspect="1"/>
            </p:cNvGraphicFramePr>
            <p:nvPr/>
          </p:nvGraphicFramePr>
          <p:xfrm>
            <a:off x="2831" y="1500"/>
            <a:ext cx="2416" cy="1219"/>
          </p:xfrm>
          <a:graphic>
            <a:graphicData uri="http://schemas.openxmlformats.org/presentationml/2006/ole">
              <mc:AlternateContent xmlns:mc="http://schemas.openxmlformats.org/markup-compatibility/2006">
                <mc:Choice xmlns:v="urn:schemas-microsoft-com:vml" Requires="v">
                  <p:oleObj spid="_x0000_s6154" name="CorelDRAW" r:id="rId3" imgW="4495800" imgH="2114550" progId="CorelDraw.Graphic.8">
                    <p:embed/>
                  </p:oleObj>
                </mc:Choice>
                <mc:Fallback>
                  <p:oleObj name="CorelDRAW" r:id="rId3" imgW="4495800" imgH="2114550" progId="CorelDraw.Graphic.8">
                    <p:embed/>
                    <p:pic>
                      <p:nvPicPr>
                        <p:cNvPr id="43015" name="Object 5">
                          <a:extLst>
                            <a:ext uri="{FF2B5EF4-FFF2-40B4-BE49-F238E27FC236}">
                              <a16:creationId xmlns:a16="http://schemas.microsoft.com/office/drawing/2014/main" id="{540036C3-CCFB-3D8F-6E27-097389A0DA7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831" y="1500"/>
                          <a:ext cx="2416" cy="12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graphicFrame>
          <p:nvGraphicFramePr>
            <p:cNvPr id="43016" name="Object 6">
              <a:extLst>
                <a:ext uri="{FF2B5EF4-FFF2-40B4-BE49-F238E27FC236}">
                  <a16:creationId xmlns:a16="http://schemas.microsoft.com/office/drawing/2014/main" id="{963F17F2-D30A-033B-A11D-11224CCDDCAC}"/>
                </a:ext>
              </a:extLst>
            </p:cNvPr>
            <p:cNvGraphicFramePr>
              <a:graphicFrameLocks noChangeAspect="1"/>
            </p:cNvGraphicFramePr>
            <p:nvPr/>
          </p:nvGraphicFramePr>
          <p:xfrm>
            <a:off x="585" y="1493"/>
            <a:ext cx="2106" cy="1273"/>
          </p:xfrm>
          <a:graphic>
            <a:graphicData uri="http://schemas.openxmlformats.org/presentationml/2006/ole">
              <mc:AlternateContent xmlns:mc="http://schemas.openxmlformats.org/markup-compatibility/2006">
                <mc:Choice xmlns:v="urn:schemas-microsoft-com:vml" Requires="v">
                  <p:oleObj spid="_x0000_s6155" name="CorelDRAW" r:id="rId5" imgW="3724275" imgH="2085975" progId="CorelDraw.Graphic.8">
                    <p:embed/>
                  </p:oleObj>
                </mc:Choice>
                <mc:Fallback>
                  <p:oleObj name="CorelDRAW" r:id="rId5" imgW="3724275" imgH="2085975" progId="CorelDraw.Graphic.8">
                    <p:embed/>
                    <p:pic>
                      <p:nvPicPr>
                        <p:cNvPr id="43016" name="Object 6">
                          <a:extLst>
                            <a:ext uri="{FF2B5EF4-FFF2-40B4-BE49-F238E27FC236}">
                              <a16:creationId xmlns:a16="http://schemas.microsoft.com/office/drawing/2014/main" id="{963F17F2-D30A-033B-A11D-11224CCDDCA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85" y="1493"/>
                          <a:ext cx="2106" cy="12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3017" name="Text Box 7">
              <a:extLst>
                <a:ext uri="{FF2B5EF4-FFF2-40B4-BE49-F238E27FC236}">
                  <a16:creationId xmlns:a16="http://schemas.microsoft.com/office/drawing/2014/main" id="{495E7D39-A726-1F49-DDE5-22695BB2C645}"/>
                </a:ext>
              </a:extLst>
            </p:cNvPr>
            <p:cNvSpPr txBox="1">
              <a:spLocks noChangeArrowheads="1"/>
            </p:cNvSpPr>
            <p:nvPr/>
          </p:nvSpPr>
          <p:spPr bwMode="auto">
            <a:xfrm>
              <a:off x="318" y="1728"/>
              <a:ext cx="408" cy="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2400">
                  <a:solidFill>
                    <a:schemeClr val="tx2"/>
                  </a:solidFill>
                </a:rPr>
                <a:t>E</a:t>
              </a:r>
              <a:r>
                <a:rPr lang="da-DK" altLang="en-US" sz="2400" baseline="-25000">
                  <a:solidFill>
                    <a:schemeClr val="tx2"/>
                  </a:solidFill>
                </a:rPr>
                <a:t>D</a:t>
              </a:r>
              <a:endParaRPr lang="en-GB" altLang="en-US" sz="2400" baseline="-25000">
                <a:solidFill>
                  <a:schemeClr val="tx2"/>
                </a:solidFill>
              </a:endParaRPr>
            </a:p>
          </p:txBody>
        </p:sp>
      </p:grpSp>
      <p:sp>
        <p:nvSpPr>
          <p:cNvPr id="43012" name="Rectangle 8">
            <a:extLst>
              <a:ext uri="{FF2B5EF4-FFF2-40B4-BE49-F238E27FC236}">
                <a16:creationId xmlns:a16="http://schemas.microsoft.com/office/drawing/2014/main" id="{799AF15C-51BF-CF54-C958-4423E5EB7404}"/>
              </a:ext>
            </a:extLst>
          </p:cNvPr>
          <p:cNvSpPr>
            <a:spLocks noChangeArrowheads="1"/>
          </p:cNvSpPr>
          <p:nvPr/>
        </p:nvSpPr>
        <p:spPr bwMode="auto">
          <a:xfrm>
            <a:off x="2763838" y="5029200"/>
            <a:ext cx="3517900" cy="579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en-US" sz="3200" i="1">
                <a:sym typeface="Symbol" panose="05050102010706020507" pitchFamily="18" charset="2"/>
              </a:rPr>
              <a:t></a:t>
            </a:r>
            <a:r>
              <a:rPr lang="da-DK" altLang="en-US" sz="3200">
                <a:sym typeface="Symbol" panose="05050102010706020507" pitchFamily="18" charset="2"/>
              </a:rPr>
              <a:t></a:t>
            </a:r>
            <a:r>
              <a:rPr lang="da-DK" altLang="en-US" sz="3200"/>
              <a:t> = </a:t>
            </a:r>
            <a:r>
              <a:rPr lang="da-DK" altLang="en-US" sz="3200">
                <a:sym typeface="Symbol" panose="05050102010706020507" pitchFamily="18" charset="2"/>
              </a:rPr>
              <a:t></a:t>
            </a:r>
            <a:r>
              <a:rPr lang="da-DK" altLang="en-US" sz="3200" baseline="-25000"/>
              <a:t>0</a:t>
            </a:r>
            <a:r>
              <a:rPr lang="da-DK" altLang="en-US" sz="3200"/>
              <a:t> exp(-</a:t>
            </a:r>
            <a:r>
              <a:rPr lang="da-DK" altLang="en-US" sz="3200" i="1"/>
              <a:t>E</a:t>
            </a:r>
            <a:r>
              <a:rPr lang="da-DK" altLang="en-US" sz="3200" baseline="-25000"/>
              <a:t>D</a:t>
            </a:r>
            <a:r>
              <a:rPr lang="da-DK" altLang="en-US" sz="3200"/>
              <a:t>/</a:t>
            </a:r>
            <a:r>
              <a:rPr lang="da-DK" altLang="en-US" sz="3200" i="1"/>
              <a:t>kT</a:t>
            </a:r>
            <a:r>
              <a:rPr lang="da-DK" altLang="en-US" sz="3200"/>
              <a:t>)</a:t>
            </a:r>
            <a:endParaRPr lang="en-GB" altLang="en-US" sz="3200"/>
          </a:p>
        </p:txBody>
      </p:sp>
      <p:sp>
        <p:nvSpPr>
          <p:cNvPr id="43013" name="Text Box 9">
            <a:extLst>
              <a:ext uri="{FF2B5EF4-FFF2-40B4-BE49-F238E27FC236}">
                <a16:creationId xmlns:a16="http://schemas.microsoft.com/office/drawing/2014/main" id="{C2A55FBD-F424-0506-A688-8242246126E1}"/>
              </a:ext>
            </a:extLst>
          </p:cNvPr>
          <p:cNvSpPr txBox="1">
            <a:spLocks noChangeArrowheads="1"/>
          </p:cNvSpPr>
          <p:nvPr/>
        </p:nvSpPr>
        <p:spPr bwMode="auto">
          <a:xfrm>
            <a:off x="0" y="5707063"/>
            <a:ext cx="9067800" cy="116363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0">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2">
              <a:lnSpc>
                <a:spcPct val="90000"/>
              </a:lnSpc>
              <a:spcBef>
                <a:spcPct val="20000"/>
              </a:spcBef>
            </a:pPr>
            <a:r>
              <a:rPr lang="da-DK" altLang="en-US" sz="2400" b="1"/>
              <a:t>Hopping rate: counting the proportion of molecules that have not moved between two consecutive images: </a:t>
            </a:r>
          </a:p>
          <a:p>
            <a:pPr lvl="2">
              <a:lnSpc>
                <a:spcPct val="90000"/>
              </a:lnSpc>
              <a:spcBef>
                <a:spcPct val="20000"/>
              </a:spcBef>
            </a:pPr>
            <a:r>
              <a:rPr lang="da-DK" altLang="en-US" sz="2400" b="1"/>
              <a:t>	P</a:t>
            </a:r>
            <a:r>
              <a:rPr lang="da-DK" altLang="en-US" sz="2400" b="1" baseline="-25000"/>
              <a:t>0</a:t>
            </a:r>
            <a:r>
              <a:rPr lang="da-DK" altLang="en-US" sz="2400" b="1"/>
              <a:t> = M / N = F(ht)</a:t>
            </a:r>
            <a:endParaRPr lang="en-GB" altLang="en-US" sz="2400" b="1"/>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074" name="Object 4">
            <a:extLst>
              <a:ext uri="{FF2B5EF4-FFF2-40B4-BE49-F238E27FC236}">
                <a16:creationId xmlns:a16="http://schemas.microsoft.com/office/drawing/2014/main" id="{DECDCCD0-D69C-A22D-845B-147B9A57C4AA}"/>
              </a:ext>
            </a:extLst>
          </p:cNvPr>
          <p:cNvGraphicFramePr>
            <a:graphicFrameLocks noChangeAspect="1"/>
          </p:cNvGraphicFramePr>
          <p:nvPr/>
        </p:nvGraphicFramePr>
        <p:xfrm>
          <a:off x="4092575" y="1138238"/>
          <a:ext cx="5032375" cy="5715000"/>
        </p:xfrm>
        <a:graphic>
          <a:graphicData uri="http://schemas.openxmlformats.org/presentationml/2006/ole">
            <mc:AlternateContent xmlns:mc="http://schemas.openxmlformats.org/markup-compatibility/2006">
              <mc:Choice xmlns:v="urn:schemas-microsoft-com:vml" Requires="v">
                <p:oleObj spid="_x0000_s1030" r:id="rId3" imgW="0" imgH="0" progId="MS_ClipArt_Gallery">
                  <p:embed/>
                </p:oleObj>
              </mc:Choice>
              <mc:Fallback>
                <p:oleObj r:id="rId3" imgW="0" imgH="0" progId="MS_ClipArt_Gallery">
                  <p:embed/>
                  <p:pic>
                    <p:nvPicPr>
                      <p:cNvPr id="3074" name="Object 4">
                        <a:extLst>
                          <a:ext uri="{FF2B5EF4-FFF2-40B4-BE49-F238E27FC236}">
                            <a16:creationId xmlns:a16="http://schemas.microsoft.com/office/drawing/2014/main" id="{DECDCCD0-D69C-A22D-845B-147B9A57C4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92575" y="1138238"/>
                        <a:ext cx="5032375" cy="5715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Lst>
                    </p:spPr>
                  </p:pic>
                </p:oleObj>
              </mc:Fallback>
            </mc:AlternateContent>
          </a:graphicData>
        </a:graphic>
      </p:graphicFrame>
      <p:sp>
        <p:nvSpPr>
          <p:cNvPr id="3075" name="Text Box 5">
            <a:extLst>
              <a:ext uri="{FF2B5EF4-FFF2-40B4-BE49-F238E27FC236}">
                <a16:creationId xmlns:a16="http://schemas.microsoft.com/office/drawing/2014/main" id="{9F0FA7FD-EDF8-FF8D-B6BB-E1C943DF8BB7}"/>
              </a:ext>
            </a:extLst>
          </p:cNvPr>
          <p:cNvSpPr txBox="1">
            <a:spLocks noChangeArrowheads="1"/>
          </p:cNvSpPr>
          <p:nvPr/>
        </p:nvSpPr>
        <p:spPr bwMode="auto">
          <a:xfrm>
            <a:off x="228600" y="2009775"/>
            <a:ext cx="3886200"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GB" sz="2800" b="1">
                <a:solidFill>
                  <a:srgbClr val="333300"/>
                </a:solidFill>
              </a:rPr>
              <a:t>Si(111) clean surface </a:t>
            </a:r>
          </a:p>
          <a:p>
            <a:r>
              <a:rPr lang="en-GB" altLang="en-GB" sz="2800" b="1">
                <a:solidFill>
                  <a:srgbClr val="333300"/>
                </a:solidFill>
              </a:rPr>
              <a:t>(reconstructed 7x7) </a:t>
            </a:r>
          </a:p>
          <a:p>
            <a:r>
              <a:rPr lang="en-GB" altLang="en-GB" sz="2800" b="1">
                <a:solidFill>
                  <a:srgbClr val="333300"/>
                </a:solidFill>
              </a:rPr>
              <a:t>imaged with</a:t>
            </a:r>
          </a:p>
          <a:p>
            <a:r>
              <a:rPr lang="en-GB" altLang="en-GB" sz="2800" b="1">
                <a:solidFill>
                  <a:srgbClr val="333300"/>
                </a:solidFill>
              </a:rPr>
              <a:t>atomic resolution</a:t>
            </a:r>
            <a:endParaRPr lang="fr-FR" altLang="en-US" sz="2800" b="1">
              <a:solidFill>
                <a:srgbClr val="333300"/>
              </a:solidFill>
            </a:endParaRPr>
          </a:p>
        </p:txBody>
      </p:sp>
      <p:sp>
        <p:nvSpPr>
          <p:cNvPr id="125958" name="Text Box 6">
            <a:extLst>
              <a:ext uri="{FF2B5EF4-FFF2-40B4-BE49-F238E27FC236}">
                <a16:creationId xmlns:a16="http://schemas.microsoft.com/office/drawing/2014/main" id="{9B60FE38-3E38-880A-3CBB-0AF022ED9FE6}"/>
              </a:ext>
            </a:extLst>
          </p:cNvPr>
          <p:cNvSpPr txBox="1">
            <a:spLocks noChangeArrowheads="1"/>
          </p:cNvSpPr>
          <p:nvPr/>
        </p:nvSpPr>
        <p:spPr bwMode="auto">
          <a:xfrm>
            <a:off x="900113" y="969963"/>
            <a:ext cx="2543175" cy="6461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da-DK" sz="3600" b="1" dirty="0">
                <a:solidFill>
                  <a:srgbClr val="0000FF"/>
                </a:solidFill>
                <a:effectLst>
                  <a:outerShdw blurRad="38100" dist="38100" dir="2700000" algn="tl">
                    <a:srgbClr val="000000"/>
                  </a:outerShdw>
                </a:effectLst>
              </a:rPr>
              <a:t>Si(111) 7x7</a:t>
            </a:r>
            <a:endParaRPr lang="fr-FR" sz="3600" b="1" dirty="0">
              <a:solidFill>
                <a:srgbClr val="0000FF"/>
              </a:solidFill>
              <a:effectLst>
                <a:outerShdw blurRad="38100" dist="38100" dir="2700000" algn="tl">
                  <a:srgbClr val="000000"/>
                </a:outerShdw>
              </a:effectLst>
            </a:endParaRPr>
          </a:p>
        </p:txBody>
      </p:sp>
      <p:sp>
        <p:nvSpPr>
          <p:cNvPr id="3077" name="Text Box 7">
            <a:extLst>
              <a:ext uri="{FF2B5EF4-FFF2-40B4-BE49-F238E27FC236}">
                <a16:creationId xmlns:a16="http://schemas.microsoft.com/office/drawing/2014/main" id="{7D24EF7F-07CD-1BD0-6ACA-70337D6CE656}"/>
              </a:ext>
            </a:extLst>
          </p:cNvPr>
          <p:cNvSpPr txBox="1">
            <a:spLocks noChangeArrowheads="1"/>
          </p:cNvSpPr>
          <p:nvPr/>
        </p:nvSpPr>
        <p:spPr bwMode="auto">
          <a:xfrm>
            <a:off x="212725" y="3949700"/>
            <a:ext cx="3749675" cy="2100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2400" b="1"/>
              <a:t>First STM work:</a:t>
            </a:r>
          </a:p>
          <a:p>
            <a:endParaRPr lang="da-DK" altLang="en-US" sz="1200" b="1"/>
          </a:p>
          <a:p>
            <a:r>
              <a:rPr lang="da-DK" altLang="en-US" sz="2400" b="1"/>
              <a:t>Binnig et al.,</a:t>
            </a:r>
          </a:p>
          <a:p>
            <a:endParaRPr lang="da-DK" altLang="en-US" sz="1200" b="1"/>
          </a:p>
          <a:p>
            <a:r>
              <a:rPr lang="da-DK" altLang="en-US" sz="2400" b="1"/>
              <a:t>Phys. Rev. Lett. (1983)</a:t>
            </a:r>
          </a:p>
          <a:p>
            <a:endParaRPr lang="da-DK" altLang="en-US" sz="1200" b="1"/>
          </a:p>
          <a:p>
            <a:r>
              <a:rPr lang="da-DK" altLang="en-US" sz="2400" b="1"/>
              <a:t>Si(111) 7x7 in real space</a:t>
            </a:r>
            <a:endParaRPr lang="fr-FR" altLang="en-US" sz="2400" b="1"/>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2">
            <a:extLst>
              <a:ext uri="{FF2B5EF4-FFF2-40B4-BE49-F238E27FC236}">
                <a16:creationId xmlns:a16="http://schemas.microsoft.com/office/drawing/2014/main" id="{D1233DEC-A413-BFA1-FA52-8728F3479974}"/>
              </a:ext>
            </a:extLst>
          </p:cNvPr>
          <p:cNvSpPr>
            <a:spLocks noChangeArrowheads="1"/>
          </p:cNvSpPr>
          <p:nvPr/>
        </p:nvSpPr>
        <p:spPr bwMode="auto">
          <a:xfrm>
            <a:off x="5410200" y="1143000"/>
            <a:ext cx="3657600" cy="54864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fr-FR" altLang="en-US" sz="1600" baseline="-25000">
              <a:solidFill>
                <a:schemeClr val="tx2"/>
              </a:solidFill>
            </a:endParaRPr>
          </a:p>
        </p:txBody>
      </p:sp>
      <p:sp>
        <p:nvSpPr>
          <p:cNvPr id="44035" name="Rectangle 3">
            <a:extLst>
              <a:ext uri="{FF2B5EF4-FFF2-40B4-BE49-F238E27FC236}">
                <a16:creationId xmlns:a16="http://schemas.microsoft.com/office/drawing/2014/main" id="{29558B49-69B8-C4AF-E468-062D86BB5681}"/>
              </a:ext>
            </a:extLst>
          </p:cNvPr>
          <p:cNvSpPr>
            <a:spLocks noChangeArrowheads="1"/>
          </p:cNvSpPr>
          <p:nvPr/>
        </p:nvSpPr>
        <p:spPr bwMode="auto">
          <a:xfrm>
            <a:off x="53975" y="1430338"/>
            <a:ext cx="26892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50000"/>
              </a:spcBef>
            </a:pPr>
            <a:r>
              <a:rPr lang="da-DK" altLang="en-US" sz="2800" b="1">
                <a:sym typeface="Symbol" panose="05050102010706020507" pitchFamily="18" charset="2"/>
              </a:rPr>
              <a:t>hopping rate</a:t>
            </a:r>
            <a:r>
              <a:rPr lang="da-DK" altLang="en-US" sz="2800">
                <a:sym typeface="Symbol" panose="05050102010706020507" pitchFamily="18" charset="2"/>
              </a:rPr>
              <a:t>:</a:t>
            </a:r>
            <a:r>
              <a:rPr lang="da-DK" altLang="en-US">
                <a:sym typeface="Symbol" panose="05050102010706020507" pitchFamily="18" charset="2"/>
              </a:rPr>
              <a:t>  </a:t>
            </a:r>
            <a:endParaRPr lang="da-DK" altLang="en-US" b="1">
              <a:solidFill>
                <a:srgbClr val="FF0000"/>
              </a:solidFill>
            </a:endParaRPr>
          </a:p>
        </p:txBody>
      </p:sp>
      <p:sp>
        <p:nvSpPr>
          <p:cNvPr id="44036" name="Rectangle 4">
            <a:extLst>
              <a:ext uri="{FF2B5EF4-FFF2-40B4-BE49-F238E27FC236}">
                <a16:creationId xmlns:a16="http://schemas.microsoft.com/office/drawing/2014/main" id="{E3D1BC2E-D8F5-D700-BE71-1E634451FEA7}"/>
              </a:ext>
            </a:extLst>
          </p:cNvPr>
          <p:cNvSpPr>
            <a:spLocks noChangeArrowheads="1"/>
          </p:cNvSpPr>
          <p:nvPr/>
        </p:nvSpPr>
        <p:spPr bwMode="auto">
          <a:xfrm>
            <a:off x="76200" y="2681288"/>
            <a:ext cx="260667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en-US" sz="2800" b="1"/>
              <a:t>random walk</a:t>
            </a:r>
            <a:r>
              <a:rPr lang="da-DK" altLang="en-US" sz="2800"/>
              <a:t>:</a:t>
            </a:r>
            <a:r>
              <a:rPr lang="da-DK" altLang="en-US" sz="2400"/>
              <a:t>    </a:t>
            </a:r>
            <a:endParaRPr lang="da-DK" altLang="en-US" sz="2400" b="1" i="1">
              <a:solidFill>
                <a:srgbClr val="FF0000"/>
              </a:solidFill>
              <a:sym typeface="Symbol" panose="05050102010706020507" pitchFamily="18" charset="2"/>
            </a:endParaRPr>
          </a:p>
        </p:txBody>
      </p:sp>
      <p:grpSp>
        <p:nvGrpSpPr>
          <p:cNvPr id="44037" name="Group 5">
            <a:extLst>
              <a:ext uri="{FF2B5EF4-FFF2-40B4-BE49-F238E27FC236}">
                <a16:creationId xmlns:a16="http://schemas.microsoft.com/office/drawing/2014/main" id="{5445C06F-4DB0-A3B9-FE12-3C9D466C800F}"/>
              </a:ext>
            </a:extLst>
          </p:cNvPr>
          <p:cNvGrpSpPr>
            <a:grpSpLocks/>
          </p:cNvGrpSpPr>
          <p:nvPr/>
        </p:nvGrpSpPr>
        <p:grpSpPr bwMode="auto">
          <a:xfrm>
            <a:off x="3932238" y="1443038"/>
            <a:ext cx="1084262" cy="514350"/>
            <a:chOff x="48" y="3709"/>
            <a:chExt cx="740" cy="324"/>
          </a:xfrm>
        </p:grpSpPr>
        <p:sp>
          <p:nvSpPr>
            <p:cNvPr id="44174" name="Rectangle 6">
              <a:extLst>
                <a:ext uri="{FF2B5EF4-FFF2-40B4-BE49-F238E27FC236}">
                  <a16:creationId xmlns:a16="http://schemas.microsoft.com/office/drawing/2014/main" id="{58B14CBD-D10A-F38B-EC23-6D968911130C}"/>
                </a:ext>
              </a:extLst>
            </p:cNvPr>
            <p:cNvSpPr>
              <a:spLocks noChangeArrowheads="1"/>
            </p:cNvSpPr>
            <p:nvPr/>
          </p:nvSpPr>
          <p:spPr bwMode="auto">
            <a:xfrm>
              <a:off x="48" y="3709"/>
              <a:ext cx="404" cy="2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6" tIns="45708" rIns="91416" bIns="45708">
              <a:spAutoFit/>
            </a:bodyPr>
            <a:lstStyle>
              <a:lvl1pPr marL="342900" indent="-34290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eaLnBrk="1" hangingPunct="1">
                <a:spcBef>
                  <a:spcPct val="50000"/>
                </a:spcBef>
              </a:pPr>
              <a:endParaRPr lang="da-DK" altLang="en-US" b="1" i="1">
                <a:solidFill>
                  <a:srgbClr val="FF0000"/>
                </a:solidFill>
              </a:endParaRPr>
            </a:p>
          </p:txBody>
        </p:sp>
        <p:sp>
          <p:nvSpPr>
            <p:cNvPr id="44175" name="Rectangle 7">
              <a:extLst>
                <a:ext uri="{FF2B5EF4-FFF2-40B4-BE49-F238E27FC236}">
                  <a16:creationId xmlns:a16="http://schemas.microsoft.com/office/drawing/2014/main" id="{5A496B4D-7E81-EEA3-FE7B-EAFDC7CF7163}"/>
                </a:ext>
              </a:extLst>
            </p:cNvPr>
            <p:cNvSpPr>
              <a:spLocks noChangeArrowheads="1"/>
            </p:cNvSpPr>
            <p:nvPr/>
          </p:nvSpPr>
          <p:spPr bwMode="auto">
            <a:xfrm>
              <a:off x="672" y="3860"/>
              <a:ext cx="116" cy="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16" tIns="45708" rIns="91416" bIns="45708">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en-US" sz="1200">
                <a:sym typeface="Symbol" panose="05050102010706020507" pitchFamily="18" charset="2"/>
              </a:endParaRPr>
            </a:p>
          </p:txBody>
        </p:sp>
      </p:grpSp>
      <p:sp>
        <p:nvSpPr>
          <p:cNvPr id="44038" name="Text Box 8">
            <a:extLst>
              <a:ext uri="{FF2B5EF4-FFF2-40B4-BE49-F238E27FC236}">
                <a16:creationId xmlns:a16="http://schemas.microsoft.com/office/drawing/2014/main" id="{FD42E445-D9B3-1A13-08D2-F8964AD8E94E}"/>
              </a:ext>
            </a:extLst>
          </p:cNvPr>
          <p:cNvSpPr txBox="1">
            <a:spLocks noChangeArrowheads="1"/>
          </p:cNvSpPr>
          <p:nvPr/>
        </p:nvSpPr>
        <p:spPr bwMode="auto">
          <a:xfrm rot="-5400000">
            <a:off x="5777707" y="5190331"/>
            <a:ext cx="6159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3" tIns="45695" rIns="91393" bIns="4569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en-US" b="1">
                <a:solidFill>
                  <a:schemeClr val="tx2"/>
                </a:solidFill>
              </a:rPr>
              <a:t>ln </a:t>
            </a:r>
            <a:r>
              <a:rPr lang="da-DK" altLang="en-US" b="1" i="1">
                <a:solidFill>
                  <a:schemeClr val="tx2"/>
                </a:solidFill>
              </a:rPr>
              <a:t>D</a:t>
            </a:r>
            <a:endParaRPr lang="en-GB" altLang="en-US" b="1" i="1">
              <a:solidFill>
                <a:schemeClr val="tx2"/>
              </a:solidFill>
            </a:endParaRPr>
          </a:p>
        </p:txBody>
      </p:sp>
      <p:sp>
        <p:nvSpPr>
          <p:cNvPr id="44039" name="Rectangle 9">
            <a:extLst>
              <a:ext uri="{FF2B5EF4-FFF2-40B4-BE49-F238E27FC236}">
                <a16:creationId xmlns:a16="http://schemas.microsoft.com/office/drawing/2014/main" id="{D8157E7F-066A-9817-225E-66F42AC7B787}"/>
              </a:ext>
            </a:extLst>
          </p:cNvPr>
          <p:cNvSpPr>
            <a:spLocks noChangeArrowheads="1"/>
          </p:cNvSpPr>
          <p:nvPr/>
        </p:nvSpPr>
        <p:spPr bwMode="auto">
          <a:xfrm>
            <a:off x="7085013" y="6110288"/>
            <a:ext cx="6413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3" tIns="45695" rIns="91393" bIns="4569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en-US" b="1">
                <a:solidFill>
                  <a:schemeClr val="tx2"/>
                </a:solidFill>
              </a:rPr>
              <a:t>1/</a:t>
            </a:r>
            <a:r>
              <a:rPr lang="da-DK" altLang="en-US" b="1" i="1">
                <a:solidFill>
                  <a:schemeClr val="tx2"/>
                </a:solidFill>
              </a:rPr>
              <a:t>kT</a:t>
            </a:r>
            <a:endParaRPr lang="en-GB" altLang="en-US" b="1" i="1">
              <a:solidFill>
                <a:schemeClr val="tx2"/>
              </a:solidFill>
            </a:endParaRPr>
          </a:p>
        </p:txBody>
      </p:sp>
      <p:sp>
        <p:nvSpPr>
          <p:cNvPr id="44040" name="Rectangle 10">
            <a:extLst>
              <a:ext uri="{FF2B5EF4-FFF2-40B4-BE49-F238E27FC236}">
                <a16:creationId xmlns:a16="http://schemas.microsoft.com/office/drawing/2014/main" id="{F409DA02-19DA-516C-50CB-39525C804A1C}"/>
              </a:ext>
            </a:extLst>
          </p:cNvPr>
          <p:cNvSpPr>
            <a:spLocks noChangeArrowheads="1"/>
          </p:cNvSpPr>
          <p:nvPr/>
        </p:nvSpPr>
        <p:spPr bwMode="auto">
          <a:xfrm>
            <a:off x="53975" y="3886200"/>
            <a:ext cx="4899025" cy="5191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en-US" sz="2800" b="1"/>
              <a:t>tracer diffusion coefficient</a:t>
            </a:r>
            <a:r>
              <a:rPr lang="da-DK" altLang="en-US" sz="2800"/>
              <a:t>:</a:t>
            </a:r>
            <a:r>
              <a:rPr lang="da-DK" altLang="en-US" sz="2000"/>
              <a:t>   </a:t>
            </a:r>
            <a:endParaRPr lang="en-GB" altLang="en-US" b="1">
              <a:solidFill>
                <a:srgbClr val="FF0000"/>
              </a:solidFill>
            </a:endParaRPr>
          </a:p>
        </p:txBody>
      </p:sp>
      <p:sp>
        <p:nvSpPr>
          <p:cNvPr id="44041" name="Rectangle 11">
            <a:extLst>
              <a:ext uri="{FF2B5EF4-FFF2-40B4-BE49-F238E27FC236}">
                <a16:creationId xmlns:a16="http://schemas.microsoft.com/office/drawing/2014/main" id="{A664E5FF-F2B1-EC63-9324-C8E0835ABBDE}"/>
              </a:ext>
            </a:extLst>
          </p:cNvPr>
          <p:cNvSpPr>
            <a:spLocks noChangeArrowheads="1"/>
          </p:cNvSpPr>
          <p:nvPr/>
        </p:nvSpPr>
        <p:spPr bwMode="auto">
          <a:xfrm>
            <a:off x="2706688" y="3116263"/>
            <a:ext cx="25685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a-DK" altLang="en-US" sz="2400" i="1">
                <a:sym typeface="Symbol" panose="05050102010706020507" pitchFamily="18" charset="2"/>
              </a:rPr>
              <a:t></a:t>
            </a:r>
            <a:r>
              <a:rPr lang="da-DK" altLang="en-US" sz="2400">
                <a:sym typeface="Symbol" panose="05050102010706020507" pitchFamily="18" charset="2"/>
              </a:rPr>
              <a:t> - </a:t>
            </a:r>
            <a:r>
              <a:rPr lang="da-DK" altLang="en-US" sz="2000">
                <a:sym typeface="Symbol" panose="05050102010706020507" pitchFamily="18" charset="2"/>
              </a:rPr>
              <a:t>RMS jump length</a:t>
            </a:r>
            <a:endParaRPr lang="en-GB" altLang="en-US" sz="2000" i="1">
              <a:sym typeface="Symbol" panose="05050102010706020507" pitchFamily="18" charset="2"/>
            </a:endParaRPr>
          </a:p>
        </p:txBody>
      </p:sp>
      <p:sp>
        <p:nvSpPr>
          <p:cNvPr id="44042" name="Rectangle 12">
            <a:extLst>
              <a:ext uri="{FF2B5EF4-FFF2-40B4-BE49-F238E27FC236}">
                <a16:creationId xmlns:a16="http://schemas.microsoft.com/office/drawing/2014/main" id="{CB6643EA-8023-39D7-91DC-1AECDCE4DC74}"/>
              </a:ext>
            </a:extLst>
          </p:cNvPr>
          <p:cNvSpPr>
            <a:spLocks noChangeArrowheads="1"/>
          </p:cNvSpPr>
          <p:nvPr/>
        </p:nvSpPr>
        <p:spPr bwMode="auto">
          <a:xfrm>
            <a:off x="2362200" y="1462088"/>
            <a:ext cx="3154363"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a-DK" altLang="en-US" sz="2800" b="1" i="1">
                <a:solidFill>
                  <a:srgbClr val="FF0000"/>
                </a:solidFill>
              </a:rPr>
              <a:t>h</a:t>
            </a:r>
            <a:r>
              <a:rPr lang="da-DK" altLang="en-US" sz="2800"/>
              <a:t> </a:t>
            </a:r>
            <a:r>
              <a:rPr lang="da-DK" altLang="en-US" sz="2800" b="1">
                <a:solidFill>
                  <a:srgbClr val="FF0000"/>
                </a:solidFill>
              </a:rPr>
              <a:t>=</a:t>
            </a:r>
            <a:r>
              <a:rPr lang="da-DK" altLang="en-US" sz="2800">
                <a:solidFill>
                  <a:srgbClr val="FF0000"/>
                </a:solidFill>
              </a:rPr>
              <a:t> </a:t>
            </a:r>
            <a:r>
              <a:rPr lang="da-DK" altLang="en-US" sz="2800" b="1" i="1">
                <a:solidFill>
                  <a:srgbClr val="FF0000"/>
                </a:solidFill>
                <a:sym typeface="Symbol" panose="05050102010706020507" pitchFamily="18" charset="2"/>
              </a:rPr>
              <a:t>h</a:t>
            </a:r>
            <a:r>
              <a:rPr lang="da-DK" altLang="en-US" sz="2800" b="1" baseline="-25000">
                <a:solidFill>
                  <a:srgbClr val="FF0000"/>
                </a:solidFill>
              </a:rPr>
              <a:t>0</a:t>
            </a:r>
            <a:r>
              <a:rPr lang="da-DK" altLang="en-US" sz="2800" b="1">
                <a:solidFill>
                  <a:srgbClr val="FF0000"/>
                </a:solidFill>
              </a:rPr>
              <a:t> exp(-</a:t>
            </a:r>
            <a:r>
              <a:rPr lang="da-DK" altLang="en-US" sz="2800" b="1" i="1">
                <a:solidFill>
                  <a:srgbClr val="FF0000"/>
                </a:solidFill>
              </a:rPr>
              <a:t>E</a:t>
            </a:r>
            <a:r>
              <a:rPr lang="da-DK" altLang="en-US" sz="2800" b="1" baseline="-25000">
                <a:solidFill>
                  <a:srgbClr val="FF0000"/>
                </a:solidFill>
              </a:rPr>
              <a:t>D</a:t>
            </a:r>
            <a:r>
              <a:rPr lang="da-DK" altLang="en-US" sz="2800" b="1">
                <a:solidFill>
                  <a:srgbClr val="FF0000"/>
                </a:solidFill>
              </a:rPr>
              <a:t>/</a:t>
            </a:r>
            <a:r>
              <a:rPr lang="da-DK" altLang="en-US" sz="2800" b="1" i="1">
                <a:solidFill>
                  <a:srgbClr val="FF0000"/>
                </a:solidFill>
              </a:rPr>
              <a:t>kT</a:t>
            </a:r>
            <a:r>
              <a:rPr lang="da-DK" altLang="en-US" sz="2800" b="1">
                <a:solidFill>
                  <a:srgbClr val="FF0000"/>
                </a:solidFill>
              </a:rPr>
              <a:t>)</a:t>
            </a:r>
            <a:endParaRPr lang="en-GB" altLang="en-US" sz="2800" b="1">
              <a:solidFill>
                <a:srgbClr val="FF0000"/>
              </a:solidFill>
            </a:endParaRPr>
          </a:p>
        </p:txBody>
      </p:sp>
      <p:sp>
        <p:nvSpPr>
          <p:cNvPr id="44043" name="Rectangle 13">
            <a:extLst>
              <a:ext uri="{FF2B5EF4-FFF2-40B4-BE49-F238E27FC236}">
                <a16:creationId xmlns:a16="http://schemas.microsoft.com/office/drawing/2014/main" id="{849477A8-AFC6-D65F-A22D-D134D4683713}"/>
              </a:ext>
            </a:extLst>
          </p:cNvPr>
          <p:cNvSpPr>
            <a:spLocks noChangeArrowheads="1"/>
          </p:cNvSpPr>
          <p:nvPr/>
        </p:nvSpPr>
        <p:spPr bwMode="auto">
          <a:xfrm>
            <a:off x="2133600" y="5119688"/>
            <a:ext cx="33972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a-DK" altLang="en-US" sz="2800" b="1" i="1">
                <a:solidFill>
                  <a:srgbClr val="FF0000"/>
                </a:solidFill>
              </a:rPr>
              <a:t>D</a:t>
            </a:r>
            <a:r>
              <a:rPr lang="da-DK" altLang="en-US" sz="2800" b="1"/>
              <a:t> </a:t>
            </a:r>
            <a:r>
              <a:rPr lang="da-DK" altLang="en-US" sz="2800" b="1">
                <a:solidFill>
                  <a:srgbClr val="FF0000"/>
                </a:solidFill>
              </a:rPr>
              <a:t>=</a:t>
            </a:r>
            <a:r>
              <a:rPr lang="da-DK" altLang="en-US" sz="2800" b="1"/>
              <a:t> </a:t>
            </a:r>
            <a:r>
              <a:rPr lang="da-DK" altLang="en-US" sz="2800" b="1" i="1">
                <a:solidFill>
                  <a:srgbClr val="FF0000"/>
                </a:solidFill>
              </a:rPr>
              <a:t>D</a:t>
            </a:r>
            <a:r>
              <a:rPr lang="da-DK" altLang="en-US" sz="2800" b="1" baseline="-25000">
                <a:solidFill>
                  <a:srgbClr val="FF0000"/>
                </a:solidFill>
              </a:rPr>
              <a:t>0</a:t>
            </a:r>
            <a:r>
              <a:rPr lang="da-DK" altLang="en-US" sz="2800" b="1">
                <a:solidFill>
                  <a:srgbClr val="FF0000"/>
                </a:solidFill>
              </a:rPr>
              <a:t> exp(-</a:t>
            </a:r>
            <a:r>
              <a:rPr lang="da-DK" altLang="en-US" sz="2800" b="1" i="1">
                <a:solidFill>
                  <a:srgbClr val="FF0000"/>
                </a:solidFill>
              </a:rPr>
              <a:t>E</a:t>
            </a:r>
            <a:r>
              <a:rPr lang="da-DK" altLang="en-US" sz="2800" b="1" baseline="-25000">
                <a:solidFill>
                  <a:srgbClr val="FF0000"/>
                </a:solidFill>
              </a:rPr>
              <a:t>D</a:t>
            </a:r>
            <a:r>
              <a:rPr lang="da-DK" altLang="en-US" sz="2800" b="1">
                <a:solidFill>
                  <a:srgbClr val="FF0000"/>
                </a:solidFill>
              </a:rPr>
              <a:t>/</a:t>
            </a:r>
            <a:r>
              <a:rPr lang="da-DK" altLang="en-US" sz="2800" b="1" i="1">
                <a:solidFill>
                  <a:srgbClr val="FF0000"/>
                </a:solidFill>
              </a:rPr>
              <a:t>kT</a:t>
            </a:r>
            <a:r>
              <a:rPr lang="da-DK" altLang="en-US" sz="2800" b="1">
                <a:solidFill>
                  <a:srgbClr val="FF0000"/>
                </a:solidFill>
              </a:rPr>
              <a:t>)</a:t>
            </a:r>
            <a:endParaRPr lang="en-GB" altLang="en-US" sz="2800" b="1">
              <a:solidFill>
                <a:srgbClr val="FF0000"/>
              </a:solidFill>
            </a:endParaRPr>
          </a:p>
        </p:txBody>
      </p:sp>
      <p:sp>
        <p:nvSpPr>
          <p:cNvPr id="44044" name="Rectangle 14">
            <a:extLst>
              <a:ext uri="{FF2B5EF4-FFF2-40B4-BE49-F238E27FC236}">
                <a16:creationId xmlns:a16="http://schemas.microsoft.com/office/drawing/2014/main" id="{DC8992A7-03B8-E550-18F5-BE7886B8F440}"/>
              </a:ext>
            </a:extLst>
          </p:cNvPr>
          <p:cNvSpPr>
            <a:spLocks noChangeArrowheads="1"/>
          </p:cNvSpPr>
          <p:nvPr/>
        </p:nvSpPr>
        <p:spPr bwMode="auto">
          <a:xfrm>
            <a:off x="2590800" y="5867400"/>
            <a:ext cx="244633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a-DK" altLang="en-US" sz="2400" b="1"/>
              <a:t>with  </a:t>
            </a:r>
            <a:r>
              <a:rPr lang="da-DK" altLang="en-US" sz="2400" b="1" i="1"/>
              <a:t>D</a:t>
            </a:r>
            <a:r>
              <a:rPr lang="da-DK" altLang="en-US" sz="2400" b="1" baseline="-25000"/>
              <a:t>0</a:t>
            </a:r>
            <a:r>
              <a:rPr lang="da-DK" altLang="en-US" sz="2400" b="1"/>
              <a:t> =</a:t>
            </a:r>
            <a:r>
              <a:rPr lang="da-DK" altLang="en-US" sz="2400" b="1" baseline="-25000">
                <a:solidFill>
                  <a:srgbClr val="FF0000"/>
                </a:solidFill>
              </a:rPr>
              <a:t> </a:t>
            </a:r>
            <a:r>
              <a:rPr lang="da-DK" altLang="en-US" sz="2400" b="1" i="1">
                <a:sym typeface="Symbol" panose="05050102010706020507" pitchFamily="18" charset="2"/>
              </a:rPr>
              <a:t>h</a:t>
            </a:r>
            <a:r>
              <a:rPr lang="da-DK" altLang="en-US" sz="2400" b="1" baseline="-25000"/>
              <a:t>0</a:t>
            </a:r>
            <a:r>
              <a:rPr lang="da-DK" altLang="en-US" sz="2400" b="1" i="1">
                <a:sym typeface="Symbol" panose="05050102010706020507" pitchFamily="18" charset="2"/>
              </a:rPr>
              <a:t></a:t>
            </a:r>
            <a:r>
              <a:rPr lang="da-DK" altLang="en-US" sz="2400" b="1" baseline="30000">
                <a:sym typeface="Symbol" panose="05050102010706020507" pitchFamily="18" charset="2"/>
              </a:rPr>
              <a:t>2</a:t>
            </a:r>
            <a:r>
              <a:rPr lang="da-DK" altLang="en-US" sz="2400" b="1"/>
              <a:t>/2</a:t>
            </a:r>
            <a:endParaRPr lang="en-GB" altLang="en-US" sz="2400" b="1"/>
          </a:p>
        </p:txBody>
      </p:sp>
      <p:sp>
        <p:nvSpPr>
          <p:cNvPr id="41999" name="Rectangle 15">
            <a:extLst>
              <a:ext uri="{FF2B5EF4-FFF2-40B4-BE49-F238E27FC236}">
                <a16:creationId xmlns:a16="http://schemas.microsoft.com/office/drawing/2014/main" id="{8192FF77-F610-49E8-2DCB-5F6AF1D03D87}"/>
              </a:ext>
            </a:extLst>
          </p:cNvPr>
          <p:cNvSpPr>
            <a:spLocks noGrp="1" noChangeArrowheads="1"/>
          </p:cNvSpPr>
          <p:nvPr>
            <p:ph type="title"/>
          </p:nvPr>
        </p:nvSpPr>
        <p:spPr bwMode="auto">
          <a:xfrm>
            <a:off x="0" y="552450"/>
            <a:ext cx="7772400" cy="661988"/>
          </a:xfrm>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eaLnBrk="1" hangingPunct="1">
              <a:defRPr/>
            </a:pPr>
            <a:r>
              <a:rPr lang="da-DK" sz="3600" b="1">
                <a:effectLst>
                  <a:outerShdw blurRad="38100" dist="38100" dir="2700000" algn="tl">
                    <a:srgbClr val="C0C0C0"/>
                  </a:outerShdw>
                </a:effectLst>
              </a:rPr>
              <a:t>Surface diffusion</a:t>
            </a:r>
          </a:p>
        </p:txBody>
      </p:sp>
      <p:graphicFrame>
        <p:nvGraphicFramePr>
          <p:cNvPr id="44046" name="Object 16">
            <a:extLst>
              <a:ext uri="{FF2B5EF4-FFF2-40B4-BE49-F238E27FC236}">
                <a16:creationId xmlns:a16="http://schemas.microsoft.com/office/drawing/2014/main" id="{7CA21084-D876-021A-226B-1AB08736BDBB}"/>
              </a:ext>
            </a:extLst>
          </p:cNvPr>
          <p:cNvGraphicFramePr>
            <a:graphicFrameLocks noChangeAspect="1"/>
          </p:cNvGraphicFramePr>
          <p:nvPr/>
        </p:nvGraphicFramePr>
        <p:xfrm>
          <a:off x="5989638" y="812800"/>
          <a:ext cx="2773362" cy="1639888"/>
        </p:xfrm>
        <a:graphic>
          <a:graphicData uri="http://schemas.openxmlformats.org/presentationml/2006/ole">
            <mc:AlternateContent xmlns:mc="http://schemas.openxmlformats.org/markup-compatibility/2006">
              <mc:Choice xmlns:v="urn:schemas-microsoft-com:vml" Requires="v">
                <p:oleObj spid="_x0000_s7174" name="CorelDRAW" r:id="rId3" imgW="3724275" imgH="2085975" progId="CorelDraw.Graphic.8">
                  <p:embed/>
                </p:oleObj>
              </mc:Choice>
              <mc:Fallback>
                <p:oleObj name="CorelDRAW" r:id="rId3" imgW="3724275" imgH="2085975" progId="CorelDraw.Graphic.8">
                  <p:embed/>
                  <p:pic>
                    <p:nvPicPr>
                      <p:cNvPr id="44046" name="Object 16">
                        <a:extLst>
                          <a:ext uri="{FF2B5EF4-FFF2-40B4-BE49-F238E27FC236}">
                            <a16:creationId xmlns:a16="http://schemas.microsoft.com/office/drawing/2014/main" id="{7CA21084-D876-021A-226B-1AB08736BDB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89638" y="812800"/>
                        <a:ext cx="2773362" cy="16398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4047" name="Rectangle 17">
            <a:extLst>
              <a:ext uri="{FF2B5EF4-FFF2-40B4-BE49-F238E27FC236}">
                <a16:creationId xmlns:a16="http://schemas.microsoft.com/office/drawing/2014/main" id="{B3F22C09-E3BB-9BBF-6EE6-C84F0F579C34}"/>
              </a:ext>
            </a:extLst>
          </p:cNvPr>
          <p:cNvSpPr>
            <a:spLocks noChangeArrowheads="1"/>
          </p:cNvSpPr>
          <p:nvPr/>
        </p:nvSpPr>
        <p:spPr bwMode="auto">
          <a:xfrm>
            <a:off x="2797175" y="2586038"/>
            <a:ext cx="2384425"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a-DK" altLang="en-US" sz="2800" b="1">
                <a:solidFill>
                  <a:srgbClr val="FF0000"/>
                </a:solidFill>
                <a:sym typeface="Symbol" panose="05050102010706020507" pitchFamily="18" charset="2"/>
              </a:rPr>
              <a:t></a:t>
            </a:r>
            <a:r>
              <a:rPr lang="da-DK" altLang="en-US" sz="2800" b="1">
                <a:solidFill>
                  <a:srgbClr val="FF0000"/>
                </a:solidFill>
              </a:rPr>
              <a:t>(</a:t>
            </a:r>
            <a:r>
              <a:rPr lang="da-DK" altLang="en-US" sz="2800" b="1">
                <a:solidFill>
                  <a:srgbClr val="FF0000"/>
                </a:solidFill>
                <a:cs typeface="Arial" panose="020B0604020202020204" pitchFamily="34" charset="0"/>
                <a:sym typeface="Symbol" panose="05050102010706020507" pitchFamily="18" charset="2"/>
              </a:rPr>
              <a:t>Δ</a:t>
            </a:r>
            <a:r>
              <a:rPr lang="da-DK" altLang="en-US" sz="2800" b="1" i="1">
                <a:solidFill>
                  <a:srgbClr val="FF0000"/>
                </a:solidFill>
                <a:sym typeface="Symbol" panose="05050102010706020507" pitchFamily="18" charset="2"/>
              </a:rPr>
              <a:t>x</a:t>
            </a:r>
            <a:r>
              <a:rPr lang="da-DK" altLang="en-US" sz="2800" b="1">
                <a:solidFill>
                  <a:srgbClr val="FF0000"/>
                </a:solidFill>
                <a:sym typeface="Symbol" panose="05050102010706020507" pitchFamily="18" charset="2"/>
              </a:rPr>
              <a:t>)</a:t>
            </a:r>
            <a:r>
              <a:rPr lang="da-DK" altLang="en-US" sz="2800" b="1" baseline="30000">
                <a:solidFill>
                  <a:srgbClr val="FF0000"/>
                </a:solidFill>
                <a:sym typeface="Symbol" panose="05050102010706020507" pitchFamily="18" charset="2"/>
              </a:rPr>
              <a:t>2</a:t>
            </a:r>
            <a:r>
              <a:rPr lang="da-DK" altLang="en-US" sz="2800" b="1">
                <a:solidFill>
                  <a:srgbClr val="FF0000"/>
                </a:solidFill>
                <a:sym typeface="Symbol" panose="05050102010706020507" pitchFamily="18" charset="2"/>
              </a:rPr>
              <a:t> = </a:t>
            </a:r>
            <a:r>
              <a:rPr lang="da-DK" altLang="en-US" sz="2800" b="1" i="1">
                <a:solidFill>
                  <a:srgbClr val="FF0000"/>
                </a:solidFill>
                <a:sym typeface="Symbol" panose="05050102010706020507" pitchFamily="18" charset="2"/>
              </a:rPr>
              <a:t></a:t>
            </a:r>
            <a:r>
              <a:rPr lang="da-DK" altLang="en-US" sz="2800" b="1" baseline="30000">
                <a:solidFill>
                  <a:srgbClr val="FF0000"/>
                </a:solidFill>
                <a:sym typeface="Symbol" panose="05050102010706020507" pitchFamily="18" charset="2"/>
              </a:rPr>
              <a:t>2 </a:t>
            </a:r>
            <a:r>
              <a:rPr lang="da-DK" altLang="en-US" sz="2800" b="1" i="1">
                <a:solidFill>
                  <a:srgbClr val="FF0000"/>
                </a:solidFill>
              </a:rPr>
              <a:t>h</a:t>
            </a:r>
            <a:r>
              <a:rPr lang="da-DK" altLang="en-US" sz="2800" b="1" i="1">
                <a:solidFill>
                  <a:srgbClr val="FF0000"/>
                </a:solidFill>
                <a:sym typeface="Symbol" panose="05050102010706020507" pitchFamily="18" charset="2"/>
              </a:rPr>
              <a:t>t</a:t>
            </a:r>
          </a:p>
        </p:txBody>
      </p:sp>
      <p:sp>
        <p:nvSpPr>
          <p:cNvPr id="44048" name="Rectangle 18">
            <a:extLst>
              <a:ext uri="{FF2B5EF4-FFF2-40B4-BE49-F238E27FC236}">
                <a16:creationId xmlns:a16="http://schemas.microsoft.com/office/drawing/2014/main" id="{A36504E1-8A10-83F9-E5C2-CFA2EB85F8C3}"/>
              </a:ext>
            </a:extLst>
          </p:cNvPr>
          <p:cNvSpPr>
            <a:spLocks noChangeArrowheads="1"/>
          </p:cNvSpPr>
          <p:nvPr/>
        </p:nvSpPr>
        <p:spPr bwMode="auto">
          <a:xfrm>
            <a:off x="2590800" y="4510088"/>
            <a:ext cx="24780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a-DK" altLang="en-US" sz="2000"/>
              <a:t> </a:t>
            </a:r>
            <a:r>
              <a:rPr lang="da-DK" altLang="en-US" sz="2800" b="1" i="1">
                <a:solidFill>
                  <a:srgbClr val="FF0000"/>
                </a:solidFill>
              </a:rPr>
              <a:t>D </a:t>
            </a:r>
            <a:r>
              <a:rPr lang="da-DK" altLang="en-US" sz="2800" b="1">
                <a:solidFill>
                  <a:srgbClr val="FF0000"/>
                </a:solidFill>
              </a:rPr>
              <a:t>= </a:t>
            </a:r>
            <a:r>
              <a:rPr lang="da-DK" altLang="en-US" sz="2800" b="1">
                <a:solidFill>
                  <a:srgbClr val="FF0000"/>
                </a:solidFill>
                <a:sym typeface="Symbol" panose="05050102010706020507" pitchFamily="18" charset="2"/>
              </a:rPr>
              <a:t></a:t>
            </a:r>
            <a:r>
              <a:rPr lang="da-DK" altLang="en-US" sz="2800" b="1">
                <a:solidFill>
                  <a:srgbClr val="FF0000"/>
                </a:solidFill>
              </a:rPr>
              <a:t>(</a:t>
            </a:r>
            <a:r>
              <a:rPr lang="da-DK" altLang="en-US" sz="2800" b="1">
                <a:solidFill>
                  <a:srgbClr val="FF0000"/>
                </a:solidFill>
                <a:cs typeface="Arial" panose="020B0604020202020204" pitchFamily="34" charset="0"/>
                <a:sym typeface="Symbol" panose="05050102010706020507" pitchFamily="18" charset="2"/>
              </a:rPr>
              <a:t>Δ</a:t>
            </a:r>
            <a:r>
              <a:rPr lang="da-DK" altLang="en-US" sz="2800" b="1" i="1">
                <a:solidFill>
                  <a:srgbClr val="FF0000"/>
                </a:solidFill>
                <a:sym typeface="Symbol" panose="05050102010706020507" pitchFamily="18" charset="2"/>
              </a:rPr>
              <a:t>x</a:t>
            </a:r>
            <a:r>
              <a:rPr lang="da-DK" altLang="en-US" sz="2800" b="1">
                <a:solidFill>
                  <a:srgbClr val="FF0000"/>
                </a:solidFill>
                <a:sym typeface="Symbol" panose="05050102010706020507" pitchFamily="18" charset="2"/>
              </a:rPr>
              <a:t>)</a:t>
            </a:r>
            <a:r>
              <a:rPr lang="da-DK" altLang="en-US" sz="2800" b="1" baseline="30000">
                <a:solidFill>
                  <a:srgbClr val="FF0000"/>
                </a:solidFill>
                <a:sym typeface="Symbol" panose="05050102010706020507" pitchFamily="18" charset="2"/>
              </a:rPr>
              <a:t>2</a:t>
            </a:r>
            <a:r>
              <a:rPr lang="da-DK" altLang="en-US" sz="2800" b="1">
                <a:solidFill>
                  <a:srgbClr val="FF0000"/>
                </a:solidFill>
                <a:sym typeface="Symbol" panose="05050102010706020507" pitchFamily="18" charset="2"/>
              </a:rPr>
              <a:t>/2</a:t>
            </a:r>
            <a:r>
              <a:rPr lang="da-DK" altLang="en-US" sz="2800" b="1" i="1">
                <a:solidFill>
                  <a:srgbClr val="FF0000"/>
                </a:solidFill>
                <a:sym typeface="Symbol" panose="05050102010706020507" pitchFamily="18" charset="2"/>
              </a:rPr>
              <a:t>t</a:t>
            </a:r>
            <a:r>
              <a:rPr lang="da-DK" altLang="en-US" sz="2400" b="1">
                <a:solidFill>
                  <a:srgbClr val="FF0000"/>
                </a:solidFill>
                <a:sym typeface="Symbol" panose="05050102010706020507" pitchFamily="18" charset="2"/>
              </a:rPr>
              <a:t> </a:t>
            </a:r>
            <a:endParaRPr lang="en-GB" altLang="en-US" sz="2400" b="1">
              <a:solidFill>
                <a:srgbClr val="FF0000"/>
              </a:solidFill>
              <a:sym typeface="Symbol" panose="05050102010706020507" pitchFamily="18" charset="2"/>
            </a:endParaRPr>
          </a:p>
        </p:txBody>
      </p:sp>
      <p:sp>
        <p:nvSpPr>
          <p:cNvPr id="44049" name="Rectangle 19">
            <a:extLst>
              <a:ext uri="{FF2B5EF4-FFF2-40B4-BE49-F238E27FC236}">
                <a16:creationId xmlns:a16="http://schemas.microsoft.com/office/drawing/2014/main" id="{675F10A7-36BE-2EDB-FD26-2681FFD5981E}"/>
              </a:ext>
            </a:extLst>
          </p:cNvPr>
          <p:cNvSpPr>
            <a:spLocks noChangeArrowheads="1"/>
          </p:cNvSpPr>
          <p:nvPr/>
        </p:nvSpPr>
        <p:spPr bwMode="auto">
          <a:xfrm>
            <a:off x="7221538" y="4206875"/>
            <a:ext cx="476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6" tIns="45677" rIns="91356" bIns="4567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en-US" b="1">
                <a:solidFill>
                  <a:schemeClr val="tx2"/>
                </a:solidFill>
                <a:cs typeface="Arial" panose="020B0604020202020204" pitchFamily="34" charset="0"/>
                <a:sym typeface="Symbol" panose="05050102010706020507" pitchFamily="18" charset="2"/>
              </a:rPr>
              <a:t>Δ</a:t>
            </a:r>
            <a:r>
              <a:rPr lang="da-DK" altLang="en-US" b="1" i="1">
                <a:solidFill>
                  <a:schemeClr val="tx2"/>
                </a:solidFill>
              </a:rPr>
              <a:t>x</a:t>
            </a:r>
            <a:endParaRPr lang="en-GB" altLang="en-US" b="1" i="1">
              <a:solidFill>
                <a:schemeClr val="tx2"/>
              </a:solidFill>
            </a:endParaRPr>
          </a:p>
        </p:txBody>
      </p:sp>
      <p:sp>
        <p:nvSpPr>
          <p:cNvPr id="44050" name="Rectangle 20">
            <a:extLst>
              <a:ext uri="{FF2B5EF4-FFF2-40B4-BE49-F238E27FC236}">
                <a16:creationId xmlns:a16="http://schemas.microsoft.com/office/drawing/2014/main" id="{F6619F0D-EA0C-1EF5-12FF-9FC6A2C8EA46}"/>
              </a:ext>
            </a:extLst>
          </p:cNvPr>
          <p:cNvSpPr>
            <a:spLocks noChangeArrowheads="1"/>
          </p:cNvSpPr>
          <p:nvPr/>
        </p:nvSpPr>
        <p:spPr bwMode="auto">
          <a:xfrm>
            <a:off x="5486400" y="993775"/>
            <a:ext cx="5334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93" tIns="45695" rIns="91393" bIns="45695">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en-US" sz="2400" b="1" i="1">
                <a:solidFill>
                  <a:srgbClr val="FF0000"/>
                </a:solidFill>
              </a:rPr>
              <a:t>E</a:t>
            </a:r>
            <a:r>
              <a:rPr lang="da-DK" altLang="en-US" sz="2400" b="1" baseline="-25000">
                <a:solidFill>
                  <a:srgbClr val="FF0000"/>
                </a:solidFill>
              </a:rPr>
              <a:t>D</a:t>
            </a:r>
            <a:endParaRPr lang="en-GB" altLang="en-US" sz="2400" b="1" baseline="-25000">
              <a:solidFill>
                <a:srgbClr val="FF0000"/>
              </a:solidFill>
            </a:endParaRPr>
          </a:p>
        </p:txBody>
      </p:sp>
      <p:sp>
        <p:nvSpPr>
          <p:cNvPr id="44051" name="Line 21">
            <a:extLst>
              <a:ext uri="{FF2B5EF4-FFF2-40B4-BE49-F238E27FC236}">
                <a16:creationId xmlns:a16="http://schemas.microsoft.com/office/drawing/2014/main" id="{53F8ED5F-6554-18FA-24BE-1323621202E7}"/>
              </a:ext>
            </a:extLst>
          </p:cNvPr>
          <p:cNvSpPr>
            <a:spLocks noChangeShapeType="1"/>
          </p:cNvSpPr>
          <p:nvPr/>
        </p:nvSpPr>
        <p:spPr bwMode="auto">
          <a:xfrm>
            <a:off x="6315075" y="4649788"/>
            <a:ext cx="1588" cy="1476375"/>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52" name="Line 22">
            <a:extLst>
              <a:ext uri="{FF2B5EF4-FFF2-40B4-BE49-F238E27FC236}">
                <a16:creationId xmlns:a16="http://schemas.microsoft.com/office/drawing/2014/main" id="{B344ED57-8075-B932-A21A-E87F019CD4A3}"/>
              </a:ext>
            </a:extLst>
          </p:cNvPr>
          <p:cNvSpPr>
            <a:spLocks noChangeShapeType="1"/>
          </p:cNvSpPr>
          <p:nvPr/>
        </p:nvSpPr>
        <p:spPr bwMode="auto">
          <a:xfrm>
            <a:off x="8539163" y="4649788"/>
            <a:ext cx="1587" cy="1476375"/>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53" name="Line 23">
            <a:extLst>
              <a:ext uri="{FF2B5EF4-FFF2-40B4-BE49-F238E27FC236}">
                <a16:creationId xmlns:a16="http://schemas.microsoft.com/office/drawing/2014/main" id="{74B019D4-DC30-6EF6-2F32-65784363E681}"/>
              </a:ext>
            </a:extLst>
          </p:cNvPr>
          <p:cNvSpPr>
            <a:spLocks noChangeShapeType="1"/>
          </p:cNvSpPr>
          <p:nvPr/>
        </p:nvSpPr>
        <p:spPr bwMode="auto">
          <a:xfrm>
            <a:off x="8539163" y="6061075"/>
            <a:ext cx="57150"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54" name="Line 24">
            <a:extLst>
              <a:ext uri="{FF2B5EF4-FFF2-40B4-BE49-F238E27FC236}">
                <a16:creationId xmlns:a16="http://schemas.microsoft.com/office/drawing/2014/main" id="{078F1EF6-F07C-2ED4-29E0-35DF48F40D08}"/>
              </a:ext>
            </a:extLst>
          </p:cNvPr>
          <p:cNvSpPr>
            <a:spLocks noChangeShapeType="1"/>
          </p:cNvSpPr>
          <p:nvPr/>
        </p:nvSpPr>
        <p:spPr bwMode="auto">
          <a:xfrm>
            <a:off x="6256338" y="6061075"/>
            <a:ext cx="58737"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55" name="Line 25">
            <a:extLst>
              <a:ext uri="{FF2B5EF4-FFF2-40B4-BE49-F238E27FC236}">
                <a16:creationId xmlns:a16="http://schemas.microsoft.com/office/drawing/2014/main" id="{E30D4770-3A28-0304-D418-AC6934918705}"/>
              </a:ext>
            </a:extLst>
          </p:cNvPr>
          <p:cNvSpPr>
            <a:spLocks noChangeShapeType="1"/>
          </p:cNvSpPr>
          <p:nvPr/>
        </p:nvSpPr>
        <p:spPr bwMode="auto">
          <a:xfrm>
            <a:off x="8539163" y="5975350"/>
            <a:ext cx="28575"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56" name="Line 26">
            <a:extLst>
              <a:ext uri="{FF2B5EF4-FFF2-40B4-BE49-F238E27FC236}">
                <a16:creationId xmlns:a16="http://schemas.microsoft.com/office/drawing/2014/main" id="{34F8B1ED-A3B6-3A38-E80F-C8FC7524633F}"/>
              </a:ext>
            </a:extLst>
          </p:cNvPr>
          <p:cNvSpPr>
            <a:spLocks noChangeShapeType="1"/>
          </p:cNvSpPr>
          <p:nvPr/>
        </p:nvSpPr>
        <p:spPr bwMode="auto">
          <a:xfrm>
            <a:off x="6284913" y="5975350"/>
            <a:ext cx="30162"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57" name="Line 27">
            <a:extLst>
              <a:ext uri="{FF2B5EF4-FFF2-40B4-BE49-F238E27FC236}">
                <a16:creationId xmlns:a16="http://schemas.microsoft.com/office/drawing/2014/main" id="{91166047-0026-0614-A70A-B966494C5974}"/>
              </a:ext>
            </a:extLst>
          </p:cNvPr>
          <p:cNvSpPr>
            <a:spLocks noChangeShapeType="1"/>
          </p:cNvSpPr>
          <p:nvPr/>
        </p:nvSpPr>
        <p:spPr bwMode="auto">
          <a:xfrm>
            <a:off x="8539163" y="5892800"/>
            <a:ext cx="28575"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58" name="Line 28">
            <a:extLst>
              <a:ext uri="{FF2B5EF4-FFF2-40B4-BE49-F238E27FC236}">
                <a16:creationId xmlns:a16="http://schemas.microsoft.com/office/drawing/2014/main" id="{DAFB4976-48E3-9776-B807-29DE8551E3E8}"/>
              </a:ext>
            </a:extLst>
          </p:cNvPr>
          <p:cNvSpPr>
            <a:spLocks noChangeShapeType="1"/>
          </p:cNvSpPr>
          <p:nvPr/>
        </p:nvSpPr>
        <p:spPr bwMode="auto">
          <a:xfrm>
            <a:off x="6284913" y="5892800"/>
            <a:ext cx="30162"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59" name="Line 29">
            <a:extLst>
              <a:ext uri="{FF2B5EF4-FFF2-40B4-BE49-F238E27FC236}">
                <a16:creationId xmlns:a16="http://schemas.microsoft.com/office/drawing/2014/main" id="{39F408BF-875C-B750-611B-392EEA049F5D}"/>
              </a:ext>
            </a:extLst>
          </p:cNvPr>
          <p:cNvSpPr>
            <a:spLocks noChangeShapeType="1"/>
          </p:cNvSpPr>
          <p:nvPr/>
        </p:nvSpPr>
        <p:spPr bwMode="auto">
          <a:xfrm>
            <a:off x="8539163" y="5808663"/>
            <a:ext cx="28575" cy="1587"/>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60" name="Line 30">
            <a:extLst>
              <a:ext uri="{FF2B5EF4-FFF2-40B4-BE49-F238E27FC236}">
                <a16:creationId xmlns:a16="http://schemas.microsoft.com/office/drawing/2014/main" id="{8A6E68F3-D2B5-20AB-34D8-54BC18A8D609}"/>
              </a:ext>
            </a:extLst>
          </p:cNvPr>
          <p:cNvSpPr>
            <a:spLocks noChangeShapeType="1"/>
          </p:cNvSpPr>
          <p:nvPr/>
        </p:nvSpPr>
        <p:spPr bwMode="auto">
          <a:xfrm>
            <a:off x="6284913" y="5808663"/>
            <a:ext cx="30162" cy="1587"/>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61" name="Line 31">
            <a:extLst>
              <a:ext uri="{FF2B5EF4-FFF2-40B4-BE49-F238E27FC236}">
                <a16:creationId xmlns:a16="http://schemas.microsoft.com/office/drawing/2014/main" id="{8A2321AA-EA8D-AFFA-7152-9911C85BC88A}"/>
              </a:ext>
            </a:extLst>
          </p:cNvPr>
          <p:cNvSpPr>
            <a:spLocks noChangeShapeType="1"/>
          </p:cNvSpPr>
          <p:nvPr/>
        </p:nvSpPr>
        <p:spPr bwMode="auto">
          <a:xfrm>
            <a:off x="8539163" y="5724525"/>
            <a:ext cx="57150"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62" name="Line 32">
            <a:extLst>
              <a:ext uri="{FF2B5EF4-FFF2-40B4-BE49-F238E27FC236}">
                <a16:creationId xmlns:a16="http://schemas.microsoft.com/office/drawing/2014/main" id="{E0E9E753-FD44-5766-095B-8EC7CAB0A97E}"/>
              </a:ext>
            </a:extLst>
          </p:cNvPr>
          <p:cNvSpPr>
            <a:spLocks noChangeShapeType="1"/>
          </p:cNvSpPr>
          <p:nvPr/>
        </p:nvSpPr>
        <p:spPr bwMode="auto">
          <a:xfrm>
            <a:off x="6256338" y="5724525"/>
            <a:ext cx="58737"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63" name="Line 33">
            <a:extLst>
              <a:ext uri="{FF2B5EF4-FFF2-40B4-BE49-F238E27FC236}">
                <a16:creationId xmlns:a16="http://schemas.microsoft.com/office/drawing/2014/main" id="{82B99898-43AC-885D-8047-CFD91BAD9501}"/>
              </a:ext>
            </a:extLst>
          </p:cNvPr>
          <p:cNvSpPr>
            <a:spLocks noChangeShapeType="1"/>
          </p:cNvSpPr>
          <p:nvPr/>
        </p:nvSpPr>
        <p:spPr bwMode="auto">
          <a:xfrm>
            <a:off x="8539163" y="5638800"/>
            <a:ext cx="28575"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64" name="Line 34">
            <a:extLst>
              <a:ext uri="{FF2B5EF4-FFF2-40B4-BE49-F238E27FC236}">
                <a16:creationId xmlns:a16="http://schemas.microsoft.com/office/drawing/2014/main" id="{C6DB89B2-FD36-BC82-C00D-CBD5C1498874}"/>
              </a:ext>
            </a:extLst>
          </p:cNvPr>
          <p:cNvSpPr>
            <a:spLocks noChangeShapeType="1"/>
          </p:cNvSpPr>
          <p:nvPr/>
        </p:nvSpPr>
        <p:spPr bwMode="auto">
          <a:xfrm>
            <a:off x="6284913" y="5638800"/>
            <a:ext cx="30162"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65" name="Line 35">
            <a:extLst>
              <a:ext uri="{FF2B5EF4-FFF2-40B4-BE49-F238E27FC236}">
                <a16:creationId xmlns:a16="http://schemas.microsoft.com/office/drawing/2014/main" id="{FFD755DF-4FBE-B0B3-C042-953268681899}"/>
              </a:ext>
            </a:extLst>
          </p:cNvPr>
          <p:cNvSpPr>
            <a:spLocks noChangeShapeType="1"/>
          </p:cNvSpPr>
          <p:nvPr/>
        </p:nvSpPr>
        <p:spPr bwMode="auto">
          <a:xfrm>
            <a:off x="8539163" y="5556250"/>
            <a:ext cx="28575"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66" name="Line 36">
            <a:extLst>
              <a:ext uri="{FF2B5EF4-FFF2-40B4-BE49-F238E27FC236}">
                <a16:creationId xmlns:a16="http://schemas.microsoft.com/office/drawing/2014/main" id="{71F2D2EA-BC86-962E-110B-8EFD45104DD0}"/>
              </a:ext>
            </a:extLst>
          </p:cNvPr>
          <p:cNvSpPr>
            <a:spLocks noChangeShapeType="1"/>
          </p:cNvSpPr>
          <p:nvPr/>
        </p:nvSpPr>
        <p:spPr bwMode="auto">
          <a:xfrm>
            <a:off x="6284913" y="5556250"/>
            <a:ext cx="30162"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67" name="Line 37">
            <a:extLst>
              <a:ext uri="{FF2B5EF4-FFF2-40B4-BE49-F238E27FC236}">
                <a16:creationId xmlns:a16="http://schemas.microsoft.com/office/drawing/2014/main" id="{E3140FA1-B584-6B82-923C-B9115DD7D383}"/>
              </a:ext>
            </a:extLst>
          </p:cNvPr>
          <p:cNvSpPr>
            <a:spLocks noChangeShapeType="1"/>
          </p:cNvSpPr>
          <p:nvPr/>
        </p:nvSpPr>
        <p:spPr bwMode="auto">
          <a:xfrm>
            <a:off x="8539163" y="5473700"/>
            <a:ext cx="28575"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68" name="Line 38">
            <a:extLst>
              <a:ext uri="{FF2B5EF4-FFF2-40B4-BE49-F238E27FC236}">
                <a16:creationId xmlns:a16="http://schemas.microsoft.com/office/drawing/2014/main" id="{22F7A4B8-B0AA-2B54-6DEA-85F003202236}"/>
              </a:ext>
            </a:extLst>
          </p:cNvPr>
          <p:cNvSpPr>
            <a:spLocks noChangeShapeType="1"/>
          </p:cNvSpPr>
          <p:nvPr/>
        </p:nvSpPr>
        <p:spPr bwMode="auto">
          <a:xfrm>
            <a:off x="6284913" y="5473700"/>
            <a:ext cx="30162"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69" name="Line 39">
            <a:extLst>
              <a:ext uri="{FF2B5EF4-FFF2-40B4-BE49-F238E27FC236}">
                <a16:creationId xmlns:a16="http://schemas.microsoft.com/office/drawing/2014/main" id="{2611B75A-D339-FF4E-220C-ADEF09A9D866}"/>
              </a:ext>
            </a:extLst>
          </p:cNvPr>
          <p:cNvSpPr>
            <a:spLocks noChangeShapeType="1"/>
          </p:cNvSpPr>
          <p:nvPr/>
        </p:nvSpPr>
        <p:spPr bwMode="auto">
          <a:xfrm>
            <a:off x="8539163" y="5387975"/>
            <a:ext cx="57150"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70" name="Line 40">
            <a:extLst>
              <a:ext uri="{FF2B5EF4-FFF2-40B4-BE49-F238E27FC236}">
                <a16:creationId xmlns:a16="http://schemas.microsoft.com/office/drawing/2014/main" id="{ADB28F29-A84B-E83F-7F14-01F21CBD0E76}"/>
              </a:ext>
            </a:extLst>
          </p:cNvPr>
          <p:cNvSpPr>
            <a:spLocks noChangeShapeType="1"/>
          </p:cNvSpPr>
          <p:nvPr/>
        </p:nvSpPr>
        <p:spPr bwMode="auto">
          <a:xfrm>
            <a:off x="6256338" y="5387975"/>
            <a:ext cx="58737"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71" name="Line 41">
            <a:extLst>
              <a:ext uri="{FF2B5EF4-FFF2-40B4-BE49-F238E27FC236}">
                <a16:creationId xmlns:a16="http://schemas.microsoft.com/office/drawing/2014/main" id="{1DA048DF-9BE0-163B-F857-84230033DFEE}"/>
              </a:ext>
            </a:extLst>
          </p:cNvPr>
          <p:cNvSpPr>
            <a:spLocks noChangeShapeType="1"/>
          </p:cNvSpPr>
          <p:nvPr/>
        </p:nvSpPr>
        <p:spPr bwMode="auto">
          <a:xfrm>
            <a:off x="8539163" y="5305425"/>
            <a:ext cx="28575"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72" name="Line 42">
            <a:extLst>
              <a:ext uri="{FF2B5EF4-FFF2-40B4-BE49-F238E27FC236}">
                <a16:creationId xmlns:a16="http://schemas.microsoft.com/office/drawing/2014/main" id="{4AE876FC-45D0-BD58-96C6-EACE78091493}"/>
              </a:ext>
            </a:extLst>
          </p:cNvPr>
          <p:cNvSpPr>
            <a:spLocks noChangeShapeType="1"/>
          </p:cNvSpPr>
          <p:nvPr/>
        </p:nvSpPr>
        <p:spPr bwMode="auto">
          <a:xfrm>
            <a:off x="6284913" y="5305425"/>
            <a:ext cx="30162"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73" name="Line 43">
            <a:extLst>
              <a:ext uri="{FF2B5EF4-FFF2-40B4-BE49-F238E27FC236}">
                <a16:creationId xmlns:a16="http://schemas.microsoft.com/office/drawing/2014/main" id="{4A9FECD8-353F-83AE-E70E-C6042B28860B}"/>
              </a:ext>
            </a:extLst>
          </p:cNvPr>
          <p:cNvSpPr>
            <a:spLocks noChangeShapeType="1"/>
          </p:cNvSpPr>
          <p:nvPr/>
        </p:nvSpPr>
        <p:spPr bwMode="auto">
          <a:xfrm>
            <a:off x="8539163" y="5219700"/>
            <a:ext cx="28575"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74" name="Line 44">
            <a:extLst>
              <a:ext uri="{FF2B5EF4-FFF2-40B4-BE49-F238E27FC236}">
                <a16:creationId xmlns:a16="http://schemas.microsoft.com/office/drawing/2014/main" id="{F8BC2A85-827D-61BC-4268-997021D7E83D}"/>
              </a:ext>
            </a:extLst>
          </p:cNvPr>
          <p:cNvSpPr>
            <a:spLocks noChangeShapeType="1"/>
          </p:cNvSpPr>
          <p:nvPr/>
        </p:nvSpPr>
        <p:spPr bwMode="auto">
          <a:xfrm>
            <a:off x="6284913" y="5219700"/>
            <a:ext cx="30162"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75" name="Line 45">
            <a:extLst>
              <a:ext uri="{FF2B5EF4-FFF2-40B4-BE49-F238E27FC236}">
                <a16:creationId xmlns:a16="http://schemas.microsoft.com/office/drawing/2014/main" id="{0543B9CA-280D-E5EA-D752-7E83D9C51EB3}"/>
              </a:ext>
            </a:extLst>
          </p:cNvPr>
          <p:cNvSpPr>
            <a:spLocks noChangeShapeType="1"/>
          </p:cNvSpPr>
          <p:nvPr/>
        </p:nvSpPr>
        <p:spPr bwMode="auto">
          <a:xfrm>
            <a:off x="8539163" y="5137150"/>
            <a:ext cx="28575"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76" name="Line 46">
            <a:extLst>
              <a:ext uri="{FF2B5EF4-FFF2-40B4-BE49-F238E27FC236}">
                <a16:creationId xmlns:a16="http://schemas.microsoft.com/office/drawing/2014/main" id="{D4F82E54-63A7-3910-1F30-0292D7D99BFA}"/>
              </a:ext>
            </a:extLst>
          </p:cNvPr>
          <p:cNvSpPr>
            <a:spLocks noChangeShapeType="1"/>
          </p:cNvSpPr>
          <p:nvPr/>
        </p:nvSpPr>
        <p:spPr bwMode="auto">
          <a:xfrm>
            <a:off x="6284913" y="5137150"/>
            <a:ext cx="30162"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77" name="Line 47">
            <a:extLst>
              <a:ext uri="{FF2B5EF4-FFF2-40B4-BE49-F238E27FC236}">
                <a16:creationId xmlns:a16="http://schemas.microsoft.com/office/drawing/2014/main" id="{CB2CFEE3-9D83-212C-0915-0467DB7B35BB}"/>
              </a:ext>
            </a:extLst>
          </p:cNvPr>
          <p:cNvSpPr>
            <a:spLocks noChangeShapeType="1"/>
          </p:cNvSpPr>
          <p:nvPr/>
        </p:nvSpPr>
        <p:spPr bwMode="auto">
          <a:xfrm>
            <a:off x="8539163" y="5053013"/>
            <a:ext cx="57150" cy="1587"/>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78" name="Line 48">
            <a:extLst>
              <a:ext uri="{FF2B5EF4-FFF2-40B4-BE49-F238E27FC236}">
                <a16:creationId xmlns:a16="http://schemas.microsoft.com/office/drawing/2014/main" id="{D9CCB73D-6198-3221-2D21-072E1AD26879}"/>
              </a:ext>
            </a:extLst>
          </p:cNvPr>
          <p:cNvSpPr>
            <a:spLocks noChangeShapeType="1"/>
          </p:cNvSpPr>
          <p:nvPr/>
        </p:nvSpPr>
        <p:spPr bwMode="auto">
          <a:xfrm>
            <a:off x="6256338" y="5053013"/>
            <a:ext cx="58737" cy="1587"/>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79" name="Line 49">
            <a:extLst>
              <a:ext uri="{FF2B5EF4-FFF2-40B4-BE49-F238E27FC236}">
                <a16:creationId xmlns:a16="http://schemas.microsoft.com/office/drawing/2014/main" id="{EEDB06B7-ABE2-9440-C7C4-C987477C287C}"/>
              </a:ext>
            </a:extLst>
          </p:cNvPr>
          <p:cNvSpPr>
            <a:spLocks noChangeShapeType="1"/>
          </p:cNvSpPr>
          <p:nvPr/>
        </p:nvSpPr>
        <p:spPr bwMode="auto">
          <a:xfrm>
            <a:off x="8539163" y="4968875"/>
            <a:ext cx="28575"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80" name="Line 50">
            <a:extLst>
              <a:ext uri="{FF2B5EF4-FFF2-40B4-BE49-F238E27FC236}">
                <a16:creationId xmlns:a16="http://schemas.microsoft.com/office/drawing/2014/main" id="{C0DD2841-B7B7-F791-E702-2AB4D535F4EF}"/>
              </a:ext>
            </a:extLst>
          </p:cNvPr>
          <p:cNvSpPr>
            <a:spLocks noChangeShapeType="1"/>
          </p:cNvSpPr>
          <p:nvPr/>
        </p:nvSpPr>
        <p:spPr bwMode="auto">
          <a:xfrm>
            <a:off x="6284913" y="4968875"/>
            <a:ext cx="30162"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81" name="Line 51">
            <a:extLst>
              <a:ext uri="{FF2B5EF4-FFF2-40B4-BE49-F238E27FC236}">
                <a16:creationId xmlns:a16="http://schemas.microsoft.com/office/drawing/2014/main" id="{240C4045-A991-B6C6-296E-EFE7205E7F7D}"/>
              </a:ext>
            </a:extLst>
          </p:cNvPr>
          <p:cNvSpPr>
            <a:spLocks noChangeShapeType="1"/>
          </p:cNvSpPr>
          <p:nvPr/>
        </p:nvSpPr>
        <p:spPr bwMode="auto">
          <a:xfrm>
            <a:off x="8539163" y="4886325"/>
            <a:ext cx="28575"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82" name="Line 52">
            <a:extLst>
              <a:ext uri="{FF2B5EF4-FFF2-40B4-BE49-F238E27FC236}">
                <a16:creationId xmlns:a16="http://schemas.microsoft.com/office/drawing/2014/main" id="{405384B4-5DD4-6C29-7584-25B28373407C}"/>
              </a:ext>
            </a:extLst>
          </p:cNvPr>
          <p:cNvSpPr>
            <a:spLocks noChangeShapeType="1"/>
          </p:cNvSpPr>
          <p:nvPr/>
        </p:nvSpPr>
        <p:spPr bwMode="auto">
          <a:xfrm>
            <a:off x="6284913" y="4886325"/>
            <a:ext cx="30162"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83" name="Line 53">
            <a:extLst>
              <a:ext uri="{FF2B5EF4-FFF2-40B4-BE49-F238E27FC236}">
                <a16:creationId xmlns:a16="http://schemas.microsoft.com/office/drawing/2014/main" id="{7926DFDB-672C-9BA1-68C6-2AC062626F70}"/>
              </a:ext>
            </a:extLst>
          </p:cNvPr>
          <p:cNvSpPr>
            <a:spLocks noChangeShapeType="1"/>
          </p:cNvSpPr>
          <p:nvPr/>
        </p:nvSpPr>
        <p:spPr bwMode="auto">
          <a:xfrm>
            <a:off x="8539163" y="4800600"/>
            <a:ext cx="28575"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84" name="Line 54">
            <a:extLst>
              <a:ext uri="{FF2B5EF4-FFF2-40B4-BE49-F238E27FC236}">
                <a16:creationId xmlns:a16="http://schemas.microsoft.com/office/drawing/2014/main" id="{5C2E0E52-A328-FF0A-4530-5D3238531FDA}"/>
              </a:ext>
            </a:extLst>
          </p:cNvPr>
          <p:cNvSpPr>
            <a:spLocks noChangeShapeType="1"/>
          </p:cNvSpPr>
          <p:nvPr/>
        </p:nvSpPr>
        <p:spPr bwMode="auto">
          <a:xfrm>
            <a:off x="6284913" y="4800600"/>
            <a:ext cx="30162"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85" name="Line 55">
            <a:extLst>
              <a:ext uri="{FF2B5EF4-FFF2-40B4-BE49-F238E27FC236}">
                <a16:creationId xmlns:a16="http://schemas.microsoft.com/office/drawing/2014/main" id="{2AA96890-3EB4-6273-DF0C-3F1535D3EA64}"/>
              </a:ext>
            </a:extLst>
          </p:cNvPr>
          <p:cNvSpPr>
            <a:spLocks noChangeShapeType="1"/>
          </p:cNvSpPr>
          <p:nvPr/>
        </p:nvSpPr>
        <p:spPr bwMode="auto">
          <a:xfrm>
            <a:off x="8539163" y="4718050"/>
            <a:ext cx="57150"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86" name="Line 56">
            <a:extLst>
              <a:ext uri="{FF2B5EF4-FFF2-40B4-BE49-F238E27FC236}">
                <a16:creationId xmlns:a16="http://schemas.microsoft.com/office/drawing/2014/main" id="{8EB9182C-33DB-E1B9-2E22-BB8EE547B457}"/>
              </a:ext>
            </a:extLst>
          </p:cNvPr>
          <p:cNvSpPr>
            <a:spLocks noChangeShapeType="1"/>
          </p:cNvSpPr>
          <p:nvPr/>
        </p:nvSpPr>
        <p:spPr bwMode="auto">
          <a:xfrm>
            <a:off x="6256338" y="4718050"/>
            <a:ext cx="58737"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87" name="Line 57">
            <a:extLst>
              <a:ext uri="{FF2B5EF4-FFF2-40B4-BE49-F238E27FC236}">
                <a16:creationId xmlns:a16="http://schemas.microsoft.com/office/drawing/2014/main" id="{CF935A43-B93B-D76D-B9D3-8C77644953CF}"/>
              </a:ext>
            </a:extLst>
          </p:cNvPr>
          <p:cNvSpPr>
            <a:spLocks noChangeShapeType="1"/>
          </p:cNvSpPr>
          <p:nvPr/>
        </p:nvSpPr>
        <p:spPr bwMode="auto">
          <a:xfrm>
            <a:off x="6315075" y="6134100"/>
            <a:ext cx="2224088"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88" name="Line 58">
            <a:extLst>
              <a:ext uri="{FF2B5EF4-FFF2-40B4-BE49-F238E27FC236}">
                <a16:creationId xmlns:a16="http://schemas.microsoft.com/office/drawing/2014/main" id="{1E969F86-EB5C-6100-8271-82D5EF007B3A}"/>
              </a:ext>
            </a:extLst>
          </p:cNvPr>
          <p:cNvSpPr>
            <a:spLocks noChangeShapeType="1"/>
          </p:cNvSpPr>
          <p:nvPr/>
        </p:nvSpPr>
        <p:spPr bwMode="auto">
          <a:xfrm>
            <a:off x="6315075" y="4641850"/>
            <a:ext cx="2224088" cy="1588"/>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89" name="Line 59">
            <a:extLst>
              <a:ext uri="{FF2B5EF4-FFF2-40B4-BE49-F238E27FC236}">
                <a16:creationId xmlns:a16="http://schemas.microsoft.com/office/drawing/2014/main" id="{6D33C703-F667-3C17-2E75-BEAA8D7D05EA}"/>
              </a:ext>
            </a:extLst>
          </p:cNvPr>
          <p:cNvSpPr>
            <a:spLocks noChangeShapeType="1"/>
          </p:cNvSpPr>
          <p:nvPr/>
        </p:nvSpPr>
        <p:spPr bwMode="auto">
          <a:xfrm>
            <a:off x="8456613" y="6134100"/>
            <a:ext cx="1587" cy="28575"/>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90" name="Line 60">
            <a:extLst>
              <a:ext uri="{FF2B5EF4-FFF2-40B4-BE49-F238E27FC236}">
                <a16:creationId xmlns:a16="http://schemas.microsoft.com/office/drawing/2014/main" id="{305E243B-D0B3-9933-91B4-A1AD40037E26}"/>
              </a:ext>
            </a:extLst>
          </p:cNvPr>
          <p:cNvSpPr>
            <a:spLocks noChangeShapeType="1"/>
          </p:cNvSpPr>
          <p:nvPr/>
        </p:nvSpPr>
        <p:spPr bwMode="auto">
          <a:xfrm>
            <a:off x="8342313" y="6134100"/>
            <a:ext cx="1587" cy="28575"/>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91" name="Line 61">
            <a:extLst>
              <a:ext uri="{FF2B5EF4-FFF2-40B4-BE49-F238E27FC236}">
                <a16:creationId xmlns:a16="http://schemas.microsoft.com/office/drawing/2014/main" id="{40D4F479-1711-5042-2481-9AF8A2BCEB4D}"/>
              </a:ext>
            </a:extLst>
          </p:cNvPr>
          <p:cNvSpPr>
            <a:spLocks noChangeShapeType="1"/>
          </p:cNvSpPr>
          <p:nvPr/>
        </p:nvSpPr>
        <p:spPr bwMode="auto">
          <a:xfrm>
            <a:off x="8228013" y="6134100"/>
            <a:ext cx="1587" cy="53975"/>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92" name="Line 62">
            <a:extLst>
              <a:ext uri="{FF2B5EF4-FFF2-40B4-BE49-F238E27FC236}">
                <a16:creationId xmlns:a16="http://schemas.microsoft.com/office/drawing/2014/main" id="{223AF66B-7A8B-6E8C-E02F-530723E3A50D}"/>
              </a:ext>
            </a:extLst>
          </p:cNvPr>
          <p:cNvSpPr>
            <a:spLocks noChangeShapeType="1"/>
          </p:cNvSpPr>
          <p:nvPr/>
        </p:nvSpPr>
        <p:spPr bwMode="auto">
          <a:xfrm>
            <a:off x="8112125" y="6134100"/>
            <a:ext cx="1588" cy="28575"/>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93" name="Line 63">
            <a:extLst>
              <a:ext uri="{FF2B5EF4-FFF2-40B4-BE49-F238E27FC236}">
                <a16:creationId xmlns:a16="http://schemas.microsoft.com/office/drawing/2014/main" id="{C58B481A-05AF-84CC-2E68-2EE87F2C3BD3}"/>
              </a:ext>
            </a:extLst>
          </p:cNvPr>
          <p:cNvSpPr>
            <a:spLocks noChangeShapeType="1"/>
          </p:cNvSpPr>
          <p:nvPr/>
        </p:nvSpPr>
        <p:spPr bwMode="auto">
          <a:xfrm>
            <a:off x="7997825" y="6134100"/>
            <a:ext cx="1588" cy="28575"/>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94" name="Line 64">
            <a:extLst>
              <a:ext uri="{FF2B5EF4-FFF2-40B4-BE49-F238E27FC236}">
                <a16:creationId xmlns:a16="http://schemas.microsoft.com/office/drawing/2014/main" id="{C374E414-51CE-C303-E487-42B1E8049698}"/>
              </a:ext>
            </a:extLst>
          </p:cNvPr>
          <p:cNvSpPr>
            <a:spLocks noChangeShapeType="1"/>
          </p:cNvSpPr>
          <p:nvPr/>
        </p:nvSpPr>
        <p:spPr bwMode="auto">
          <a:xfrm>
            <a:off x="7885113" y="6134100"/>
            <a:ext cx="1587" cy="28575"/>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95" name="Line 65">
            <a:extLst>
              <a:ext uri="{FF2B5EF4-FFF2-40B4-BE49-F238E27FC236}">
                <a16:creationId xmlns:a16="http://schemas.microsoft.com/office/drawing/2014/main" id="{D08E3D27-3E51-3F49-AB7D-A46EE4A1F335}"/>
              </a:ext>
            </a:extLst>
          </p:cNvPr>
          <p:cNvSpPr>
            <a:spLocks noChangeShapeType="1"/>
          </p:cNvSpPr>
          <p:nvPr/>
        </p:nvSpPr>
        <p:spPr bwMode="auto">
          <a:xfrm>
            <a:off x="7770813" y="6134100"/>
            <a:ext cx="1587" cy="53975"/>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96" name="Line 66">
            <a:extLst>
              <a:ext uri="{FF2B5EF4-FFF2-40B4-BE49-F238E27FC236}">
                <a16:creationId xmlns:a16="http://schemas.microsoft.com/office/drawing/2014/main" id="{AAAF9103-ABE3-B695-54B9-7AA1545F0237}"/>
              </a:ext>
            </a:extLst>
          </p:cNvPr>
          <p:cNvSpPr>
            <a:spLocks noChangeShapeType="1"/>
          </p:cNvSpPr>
          <p:nvPr/>
        </p:nvSpPr>
        <p:spPr bwMode="auto">
          <a:xfrm>
            <a:off x="7656513" y="6134100"/>
            <a:ext cx="1587" cy="28575"/>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97" name="Line 67">
            <a:extLst>
              <a:ext uri="{FF2B5EF4-FFF2-40B4-BE49-F238E27FC236}">
                <a16:creationId xmlns:a16="http://schemas.microsoft.com/office/drawing/2014/main" id="{5E27FC27-51CF-E621-3203-568FF538B195}"/>
              </a:ext>
            </a:extLst>
          </p:cNvPr>
          <p:cNvSpPr>
            <a:spLocks noChangeShapeType="1"/>
          </p:cNvSpPr>
          <p:nvPr/>
        </p:nvSpPr>
        <p:spPr bwMode="auto">
          <a:xfrm>
            <a:off x="7540625" y="6134100"/>
            <a:ext cx="1588" cy="28575"/>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98" name="Line 68">
            <a:extLst>
              <a:ext uri="{FF2B5EF4-FFF2-40B4-BE49-F238E27FC236}">
                <a16:creationId xmlns:a16="http://schemas.microsoft.com/office/drawing/2014/main" id="{3147AB50-6AF8-8A25-932F-8909E09FD6A4}"/>
              </a:ext>
            </a:extLst>
          </p:cNvPr>
          <p:cNvSpPr>
            <a:spLocks noChangeShapeType="1"/>
          </p:cNvSpPr>
          <p:nvPr/>
        </p:nvSpPr>
        <p:spPr bwMode="auto">
          <a:xfrm>
            <a:off x="7426325" y="6134100"/>
            <a:ext cx="1588" cy="28575"/>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099" name="Line 69">
            <a:extLst>
              <a:ext uri="{FF2B5EF4-FFF2-40B4-BE49-F238E27FC236}">
                <a16:creationId xmlns:a16="http://schemas.microsoft.com/office/drawing/2014/main" id="{72B7B1E4-98BD-A218-0FB3-601FA0F7D68A}"/>
              </a:ext>
            </a:extLst>
          </p:cNvPr>
          <p:cNvSpPr>
            <a:spLocks noChangeShapeType="1"/>
          </p:cNvSpPr>
          <p:nvPr/>
        </p:nvSpPr>
        <p:spPr bwMode="auto">
          <a:xfrm>
            <a:off x="7312025" y="6134100"/>
            <a:ext cx="1588" cy="53975"/>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100" name="Line 70">
            <a:extLst>
              <a:ext uri="{FF2B5EF4-FFF2-40B4-BE49-F238E27FC236}">
                <a16:creationId xmlns:a16="http://schemas.microsoft.com/office/drawing/2014/main" id="{5290A5CE-1C4E-A5E1-8AA4-F36226012A29}"/>
              </a:ext>
            </a:extLst>
          </p:cNvPr>
          <p:cNvSpPr>
            <a:spLocks noChangeShapeType="1"/>
          </p:cNvSpPr>
          <p:nvPr/>
        </p:nvSpPr>
        <p:spPr bwMode="auto">
          <a:xfrm>
            <a:off x="7197725" y="6134100"/>
            <a:ext cx="1588" cy="28575"/>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101" name="Line 71">
            <a:extLst>
              <a:ext uri="{FF2B5EF4-FFF2-40B4-BE49-F238E27FC236}">
                <a16:creationId xmlns:a16="http://schemas.microsoft.com/office/drawing/2014/main" id="{B0F99A68-9C25-8604-1114-9564A80AE38C}"/>
              </a:ext>
            </a:extLst>
          </p:cNvPr>
          <p:cNvSpPr>
            <a:spLocks noChangeShapeType="1"/>
          </p:cNvSpPr>
          <p:nvPr/>
        </p:nvSpPr>
        <p:spPr bwMode="auto">
          <a:xfrm>
            <a:off x="7081838" y="6134100"/>
            <a:ext cx="1587" cy="28575"/>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102" name="Line 72">
            <a:extLst>
              <a:ext uri="{FF2B5EF4-FFF2-40B4-BE49-F238E27FC236}">
                <a16:creationId xmlns:a16="http://schemas.microsoft.com/office/drawing/2014/main" id="{A3BAAB8C-3C75-6A7A-3C23-34BDE68DAF3E}"/>
              </a:ext>
            </a:extLst>
          </p:cNvPr>
          <p:cNvSpPr>
            <a:spLocks noChangeShapeType="1"/>
          </p:cNvSpPr>
          <p:nvPr/>
        </p:nvSpPr>
        <p:spPr bwMode="auto">
          <a:xfrm>
            <a:off x="6967538" y="6134100"/>
            <a:ext cx="1587" cy="28575"/>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103" name="Line 73">
            <a:extLst>
              <a:ext uri="{FF2B5EF4-FFF2-40B4-BE49-F238E27FC236}">
                <a16:creationId xmlns:a16="http://schemas.microsoft.com/office/drawing/2014/main" id="{E8B1B6E1-A641-2B4A-2B4D-0234FE404564}"/>
              </a:ext>
            </a:extLst>
          </p:cNvPr>
          <p:cNvSpPr>
            <a:spLocks noChangeShapeType="1"/>
          </p:cNvSpPr>
          <p:nvPr/>
        </p:nvSpPr>
        <p:spPr bwMode="auto">
          <a:xfrm>
            <a:off x="6853238" y="6134100"/>
            <a:ext cx="1587" cy="53975"/>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104" name="Line 74">
            <a:extLst>
              <a:ext uri="{FF2B5EF4-FFF2-40B4-BE49-F238E27FC236}">
                <a16:creationId xmlns:a16="http://schemas.microsoft.com/office/drawing/2014/main" id="{F35156F7-91CC-53B6-1851-CA29D32D5DA4}"/>
              </a:ext>
            </a:extLst>
          </p:cNvPr>
          <p:cNvSpPr>
            <a:spLocks noChangeShapeType="1"/>
          </p:cNvSpPr>
          <p:nvPr/>
        </p:nvSpPr>
        <p:spPr bwMode="auto">
          <a:xfrm>
            <a:off x="6738938" y="6134100"/>
            <a:ext cx="1587" cy="28575"/>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105" name="Line 75">
            <a:extLst>
              <a:ext uri="{FF2B5EF4-FFF2-40B4-BE49-F238E27FC236}">
                <a16:creationId xmlns:a16="http://schemas.microsoft.com/office/drawing/2014/main" id="{26F7D82D-AF20-24E9-F541-319881249EC9}"/>
              </a:ext>
            </a:extLst>
          </p:cNvPr>
          <p:cNvSpPr>
            <a:spLocks noChangeShapeType="1"/>
          </p:cNvSpPr>
          <p:nvPr/>
        </p:nvSpPr>
        <p:spPr bwMode="auto">
          <a:xfrm>
            <a:off x="6624638" y="6134100"/>
            <a:ext cx="1587" cy="28575"/>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106" name="Line 76">
            <a:extLst>
              <a:ext uri="{FF2B5EF4-FFF2-40B4-BE49-F238E27FC236}">
                <a16:creationId xmlns:a16="http://schemas.microsoft.com/office/drawing/2014/main" id="{CFEDCBDA-9DFC-C8A8-0998-B6CBC3E40479}"/>
              </a:ext>
            </a:extLst>
          </p:cNvPr>
          <p:cNvSpPr>
            <a:spLocks noChangeShapeType="1"/>
          </p:cNvSpPr>
          <p:nvPr/>
        </p:nvSpPr>
        <p:spPr bwMode="auto">
          <a:xfrm>
            <a:off x="6510338" y="6134100"/>
            <a:ext cx="1587" cy="28575"/>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107" name="Line 77">
            <a:extLst>
              <a:ext uri="{FF2B5EF4-FFF2-40B4-BE49-F238E27FC236}">
                <a16:creationId xmlns:a16="http://schemas.microsoft.com/office/drawing/2014/main" id="{E11F70FF-0176-0EFE-CBAF-23184097B536}"/>
              </a:ext>
            </a:extLst>
          </p:cNvPr>
          <p:cNvSpPr>
            <a:spLocks noChangeShapeType="1"/>
          </p:cNvSpPr>
          <p:nvPr/>
        </p:nvSpPr>
        <p:spPr bwMode="auto">
          <a:xfrm>
            <a:off x="6394450" y="6134100"/>
            <a:ext cx="1588" cy="53975"/>
          </a:xfrm>
          <a:prstGeom prst="line">
            <a:avLst/>
          </a:prstGeom>
          <a:noFill/>
          <a:ln w="7938">
            <a:solidFill>
              <a:srgbClr val="121415"/>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108" name="Freeform 78">
            <a:extLst>
              <a:ext uri="{FF2B5EF4-FFF2-40B4-BE49-F238E27FC236}">
                <a16:creationId xmlns:a16="http://schemas.microsoft.com/office/drawing/2014/main" id="{1C3036A3-CD30-9B00-BD35-11B1F3DB400B}"/>
              </a:ext>
            </a:extLst>
          </p:cNvPr>
          <p:cNvSpPr>
            <a:spLocks/>
          </p:cNvSpPr>
          <p:nvPr/>
        </p:nvSpPr>
        <p:spPr bwMode="auto">
          <a:xfrm>
            <a:off x="8255000" y="6000750"/>
            <a:ext cx="96838" cy="30163"/>
          </a:xfrm>
          <a:custGeom>
            <a:avLst/>
            <a:gdLst>
              <a:gd name="T0" fmla="*/ 96838 w 61"/>
              <a:gd name="T1" fmla="*/ 14288 h 19"/>
              <a:gd name="T2" fmla="*/ 96838 w 61"/>
              <a:gd name="T3" fmla="*/ 0 h 19"/>
              <a:gd name="T4" fmla="*/ 0 w 61"/>
              <a:gd name="T5" fmla="*/ 0 h 19"/>
              <a:gd name="T6" fmla="*/ 0 w 61"/>
              <a:gd name="T7" fmla="*/ 30163 h 19"/>
              <a:gd name="T8" fmla="*/ 96838 w 61"/>
              <a:gd name="T9" fmla="*/ 30163 h 19"/>
              <a:gd name="T10" fmla="*/ 96838 w 61"/>
              <a:gd name="T11" fmla="*/ 14288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1" h="19">
                <a:moveTo>
                  <a:pt x="61" y="9"/>
                </a:moveTo>
                <a:lnTo>
                  <a:pt x="61" y="0"/>
                </a:lnTo>
                <a:lnTo>
                  <a:pt x="0" y="0"/>
                </a:lnTo>
                <a:lnTo>
                  <a:pt x="0" y="19"/>
                </a:lnTo>
                <a:lnTo>
                  <a:pt x="61" y="19"/>
                </a:lnTo>
                <a:lnTo>
                  <a:pt x="61" y="9"/>
                </a:lnTo>
                <a:close/>
              </a:path>
            </a:pathLst>
          </a:custGeom>
          <a:solidFill>
            <a:srgbClr val="FF3131"/>
          </a:solidFill>
          <a:ln w="9525">
            <a:solidFill>
              <a:srgbClr val="FF3131"/>
            </a:solidFill>
            <a:round/>
            <a:headEnd/>
            <a:tailEnd/>
          </a:ln>
        </p:spPr>
        <p:txBody>
          <a:bodyPr/>
          <a:lstStyle/>
          <a:p>
            <a:endParaRPr lang="en-CA"/>
          </a:p>
        </p:txBody>
      </p:sp>
      <p:sp>
        <p:nvSpPr>
          <p:cNvPr id="44109" name="Freeform 79">
            <a:extLst>
              <a:ext uri="{FF2B5EF4-FFF2-40B4-BE49-F238E27FC236}">
                <a16:creationId xmlns:a16="http://schemas.microsoft.com/office/drawing/2014/main" id="{A2C3279A-98E7-22D9-B335-5102DC185DA5}"/>
              </a:ext>
            </a:extLst>
          </p:cNvPr>
          <p:cNvSpPr>
            <a:spLocks/>
          </p:cNvSpPr>
          <p:nvPr/>
        </p:nvSpPr>
        <p:spPr bwMode="auto">
          <a:xfrm>
            <a:off x="8288338" y="5969000"/>
            <a:ext cx="31750" cy="88900"/>
          </a:xfrm>
          <a:custGeom>
            <a:avLst/>
            <a:gdLst>
              <a:gd name="T0" fmla="*/ 15875 w 20"/>
              <a:gd name="T1" fmla="*/ 88900 h 56"/>
              <a:gd name="T2" fmla="*/ 31750 w 20"/>
              <a:gd name="T3" fmla="*/ 88900 h 56"/>
              <a:gd name="T4" fmla="*/ 31750 w 20"/>
              <a:gd name="T5" fmla="*/ 0 h 56"/>
              <a:gd name="T6" fmla="*/ 0 w 20"/>
              <a:gd name="T7" fmla="*/ 0 h 56"/>
              <a:gd name="T8" fmla="*/ 0 w 20"/>
              <a:gd name="T9" fmla="*/ 88900 h 56"/>
              <a:gd name="T10" fmla="*/ 15875 w 20"/>
              <a:gd name="T11" fmla="*/ 8890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56">
                <a:moveTo>
                  <a:pt x="10" y="56"/>
                </a:moveTo>
                <a:lnTo>
                  <a:pt x="20" y="56"/>
                </a:lnTo>
                <a:lnTo>
                  <a:pt x="20" y="0"/>
                </a:lnTo>
                <a:lnTo>
                  <a:pt x="0" y="0"/>
                </a:lnTo>
                <a:lnTo>
                  <a:pt x="0" y="56"/>
                </a:lnTo>
                <a:lnTo>
                  <a:pt x="10" y="56"/>
                </a:lnTo>
                <a:close/>
              </a:path>
            </a:pathLst>
          </a:custGeom>
          <a:solidFill>
            <a:srgbClr val="FF3131"/>
          </a:solidFill>
          <a:ln w="9525">
            <a:solidFill>
              <a:srgbClr val="FF3131"/>
            </a:solidFill>
            <a:round/>
            <a:headEnd/>
            <a:tailEnd/>
          </a:ln>
        </p:spPr>
        <p:txBody>
          <a:bodyPr/>
          <a:lstStyle/>
          <a:p>
            <a:endParaRPr lang="en-CA"/>
          </a:p>
        </p:txBody>
      </p:sp>
      <p:sp>
        <p:nvSpPr>
          <p:cNvPr id="44110" name="Freeform 80">
            <a:extLst>
              <a:ext uri="{FF2B5EF4-FFF2-40B4-BE49-F238E27FC236}">
                <a16:creationId xmlns:a16="http://schemas.microsoft.com/office/drawing/2014/main" id="{AEE51516-8160-CA6A-FA4F-BDFD2E0A68B8}"/>
              </a:ext>
            </a:extLst>
          </p:cNvPr>
          <p:cNvSpPr>
            <a:spLocks/>
          </p:cNvSpPr>
          <p:nvPr/>
        </p:nvSpPr>
        <p:spPr bwMode="auto">
          <a:xfrm>
            <a:off x="7931150" y="5688013"/>
            <a:ext cx="95250" cy="28575"/>
          </a:xfrm>
          <a:custGeom>
            <a:avLst/>
            <a:gdLst>
              <a:gd name="T0" fmla="*/ 95250 w 60"/>
              <a:gd name="T1" fmla="*/ 15875 h 18"/>
              <a:gd name="T2" fmla="*/ 95250 w 60"/>
              <a:gd name="T3" fmla="*/ 0 h 18"/>
              <a:gd name="T4" fmla="*/ 0 w 60"/>
              <a:gd name="T5" fmla="*/ 0 h 18"/>
              <a:gd name="T6" fmla="*/ 0 w 60"/>
              <a:gd name="T7" fmla="*/ 28575 h 18"/>
              <a:gd name="T8" fmla="*/ 95250 w 60"/>
              <a:gd name="T9" fmla="*/ 28575 h 18"/>
              <a:gd name="T10" fmla="*/ 95250 w 60"/>
              <a:gd name="T11" fmla="*/ 15875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18">
                <a:moveTo>
                  <a:pt x="60" y="10"/>
                </a:moveTo>
                <a:lnTo>
                  <a:pt x="60" y="0"/>
                </a:lnTo>
                <a:lnTo>
                  <a:pt x="0" y="0"/>
                </a:lnTo>
                <a:lnTo>
                  <a:pt x="0" y="18"/>
                </a:lnTo>
                <a:lnTo>
                  <a:pt x="60" y="18"/>
                </a:lnTo>
                <a:lnTo>
                  <a:pt x="60" y="10"/>
                </a:lnTo>
                <a:close/>
              </a:path>
            </a:pathLst>
          </a:custGeom>
          <a:solidFill>
            <a:srgbClr val="FF3131"/>
          </a:solidFill>
          <a:ln w="9525">
            <a:solidFill>
              <a:srgbClr val="FF3131"/>
            </a:solidFill>
            <a:round/>
            <a:headEnd/>
            <a:tailEnd/>
          </a:ln>
        </p:spPr>
        <p:txBody>
          <a:bodyPr/>
          <a:lstStyle/>
          <a:p>
            <a:endParaRPr lang="en-CA"/>
          </a:p>
        </p:txBody>
      </p:sp>
      <p:sp>
        <p:nvSpPr>
          <p:cNvPr id="44111" name="Freeform 81">
            <a:extLst>
              <a:ext uri="{FF2B5EF4-FFF2-40B4-BE49-F238E27FC236}">
                <a16:creationId xmlns:a16="http://schemas.microsoft.com/office/drawing/2014/main" id="{7252DBB9-13EC-0811-421E-5EAEF968F51B}"/>
              </a:ext>
            </a:extLst>
          </p:cNvPr>
          <p:cNvSpPr>
            <a:spLocks/>
          </p:cNvSpPr>
          <p:nvPr/>
        </p:nvSpPr>
        <p:spPr bwMode="auto">
          <a:xfrm>
            <a:off x="7964488" y="5657850"/>
            <a:ext cx="31750" cy="88900"/>
          </a:xfrm>
          <a:custGeom>
            <a:avLst/>
            <a:gdLst>
              <a:gd name="T0" fmla="*/ 15875 w 20"/>
              <a:gd name="T1" fmla="*/ 88900 h 56"/>
              <a:gd name="T2" fmla="*/ 31750 w 20"/>
              <a:gd name="T3" fmla="*/ 88900 h 56"/>
              <a:gd name="T4" fmla="*/ 31750 w 20"/>
              <a:gd name="T5" fmla="*/ 0 h 56"/>
              <a:gd name="T6" fmla="*/ 0 w 20"/>
              <a:gd name="T7" fmla="*/ 0 h 56"/>
              <a:gd name="T8" fmla="*/ 0 w 20"/>
              <a:gd name="T9" fmla="*/ 88900 h 56"/>
              <a:gd name="T10" fmla="*/ 15875 w 20"/>
              <a:gd name="T11" fmla="*/ 8890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56">
                <a:moveTo>
                  <a:pt x="10" y="56"/>
                </a:moveTo>
                <a:lnTo>
                  <a:pt x="20" y="56"/>
                </a:lnTo>
                <a:lnTo>
                  <a:pt x="20" y="0"/>
                </a:lnTo>
                <a:lnTo>
                  <a:pt x="0" y="0"/>
                </a:lnTo>
                <a:lnTo>
                  <a:pt x="0" y="56"/>
                </a:lnTo>
                <a:lnTo>
                  <a:pt x="10" y="56"/>
                </a:lnTo>
                <a:close/>
              </a:path>
            </a:pathLst>
          </a:custGeom>
          <a:solidFill>
            <a:srgbClr val="FF3131"/>
          </a:solidFill>
          <a:ln w="9525">
            <a:solidFill>
              <a:srgbClr val="FF3131"/>
            </a:solidFill>
            <a:round/>
            <a:headEnd/>
            <a:tailEnd/>
          </a:ln>
        </p:spPr>
        <p:txBody>
          <a:bodyPr/>
          <a:lstStyle/>
          <a:p>
            <a:endParaRPr lang="en-CA"/>
          </a:p>
        </p:txBody>
      </p:sp>
      <p:sp>
        <p:nvSpPr>
          <p:cNvPr id="44112" name="Freeform 82">
            <a:extLst>
              <a:ext uri="{FF2B5EF4-FFF2-40B4-BE49-F238E27FC236}">
                <a16:creationId xmlns:a16="http://schemas.microsoft.com/office/drawing/2014/main" id="{0CB1571C-2A4A-DA4B-1D01-4B4DA8CBC351}"/>
              </a:ext>
            </a:extLst>
          </p:cNvPr>
          <p:cNvSpPr>
            <a:spLocks/>
          </p:cNvSpPr>
          <p:nvPr/>
        </p:nvSpPr>
        <p:spPr bwMode="auto">
          <a:xfrm>
            <a:off x="7688263" y="5491163"/>
            <a:ext cx="96837" cy="31750"/>
          </a:xfrm>
          <a:custGeom>
            <a:avLst/>
            <a:gdLst>
              <a:gd name="T0" fmla="*/ 96837 w 61"/>
              <a:gd name="T1" fmla="*/ 15875 h 20"/>
              <a:gd name="T2" fmla="*/ 96837 w 61"/>
              <a:gd name="T3" fmla="*/ 0 h 20"/>
              <a:gd name="T4" fmla="*/ 0 w 61"/>
              <a:gd name="T5" fmla="*/ 0 h 20"/>
              <a:gd name="T6" fmla="*/ 0 w 61"/>
              <a:gd name="T7" fmla="*/ 31750 h 20"/>
              <a:gd name="T8" fmla="*/ 96837 w 61"/>
              <a:gd name="T9" fmla="*/ 31750 h 20"/>
              <a:gd name="T10" fmla="*/ 96837 w 61"/>
              <a:gd name="T11" fmla="*/ 15875 h 2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1" h="20">
                <a:moveTo>
                  <a:pt x="61" y="10"/>
                </a:moveTo>
                <a:lnTo>
                  <a:pt x="61" y="0"/>
                </a:lnTo>
                <a:lnTo>
                  <a:pt x="0" y="0"/>
                </a:lnTo>
                <a:lnTo>
                  <a:pt x="0" y="20"/>
                </a:lnTo>
                <a:lnTo>
                  <a:pt x="61" y="20"/>
                </a:lnTo>
                <a:lnTo>
                  <a:pt x="61" y="10"/>
                </a:lnTo>
                <a:close/>
              </a:path>
            </a:pathLst>
          </a:custGeom>
          <a:solidFill>
            <a:srgbClr val="FF3131"/>
          </a:solidFill>
          <a:ln w="9525">
            <a:solidFill>
              <a:srgbClr val="FF3131"/>
            </a:solidFill>
            <a:round/>
            <a:headEnd/>
            <a:tailEnd/>
          </a:ln>
        </p:spPr>
        <p:txBody>
          <a:bodyPr/>
          <a:lstStyle/>
          <a:p>
            <a:endParaRPr lang="en-CA"/>
          </a:p>
        </p:txBody>
      </p:sp>
      <p:sp>
        <p:nvSpPr>
          <p:cNvPr id="44113" name="Freeform 83">
            <a:extLst>
              <a:ext uri="{FF2B5EF4-FFF2-40B4-BE49-F238E27FC236}">
                <a16:creationId xmlns:a16="http://schemas.microsoft.com/office/drawing/2014/main" id="{34A55BF0-8F6B-038F-E030-721A52568AF0}"/>
              </a:ext>
            </a:extLst>
          </p:cNvPr>
          <p:cNvSpPr>
            <a:spLocks/>
          </p:cNvSpPr>
          <p:nvPr/>
        </p:nvSpPr>
        <p:spPr bwMode="auto">
          <a:xfrm>
            <a:off x="7721600" y="5464175"/>
            <a:ext cx="30163" cy="88900"/>
          </a:xfrm>
          <a:custGeom>
            <a:avLst/>
            <a:gdLst>
              <a:gd name="T0" fmla="*/ 15875 w 19"/>
              <a:gd name="T1" fmla="*/ 88900 h 56"/>
              <a:gd name="T2" fmla="*/ 30163 w 19"/>
              <a:gd name="T3" fmla="*/ 88900 h 56"/>
              <a:gd name="T4" fmla="*/ 30163 w 19"/>
              <a:gd name="T5" fmla="*/ 0 h 56"/>
              <a:gd name="T6" fmla="*/ 0 w 19"/>
              <a:gd name="T7" fmla="*/ 0 h 56"/>
              <a:gd name="T8" fmla="*/ 0 w 19"/>
              <a:gd name="T9" fmla="*/ 88900 h 56"/>
              <a:gd name="T10" fmla="*/ 15875 w 19"/>
              <a:gd name="T11" fmla="*/ 8890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56">
                <a:moveTo>
                  <a:pt x="10" y="56"/>
                </a:moveTo>
                <a:lnTo>
                  <a:pt x="19" y="56"/>
                </a:lnTo>
                <a:lnTo>
                  <a:pt x="19" y="0"/>
                </a:lnTo>
                <a:lnTo>
                  <a:pt x="0" y="0"/>
                </a:lnTo>
                <a:lnTo>
                  <a:pt x="0" y="56"/>
                </a:lnTo>
                <a:lnTo>
                  <a:pt x="10" y="56"/>
                </a:lnTo>
                <a:close/>
              </a:path>
            </a:pathLst>
          </a:custGeom>
          <a:solidFill>
            <a:srgbClr val="FF3131"/>
          </a:solidFill>
          <a:ln w="9525">
            <a:solidFill>
              <a:srgbClr val="FF3131"/>
            </a:solidFill>
            <a:round/>
            <a:headEnd/>
            <a:tailEnd/>
          </a:ln>
        </p:spPr>
        <p:txBody>
          <a:bodyPr/>
          <a:lstStyle/>
          <a:p>
            <a:endParaRPr lang="en-CA"/>
          </a:p>
        </p:txBody>
      </p:sp>
      <p:sp>
        <p:nvSpPr>
          <p:cNvPr id="44114" name="Freeform 84">
            <a:extLst>
              <a:ext uri="{FF2B5EF4-FFF2-40B4-BE49-F238E27FC236}">
                <a16:creationId xmlns:a16="http://schemas.microsoft.com/office/drawing/2014/main" id="{17CB4715-1AF3-1624-2776-949273A507E0}"/>
              </a:ext>
            </a:extLst>
          </p:cNvPr>
          <p:cNvSpPr>
            <a:spLocks/>
          </p:cNvSpPr>
          <p:nvPr/>
        </p:nvSpPr>
        <p:spPr bwMode="auto">
          <a:xfrm>
            <a:off x="7423150" y="5343525"/>
            <a:ext cx="96838" cy="26988"/>
          </a:xfrm>
          <a:custGeom>
            <a:avLst/>
            <a:gdLst>
              <a:gd name="T0" fmla="*/ 96838 w 61"/>
              <a:gd name="T1" fmla="*/ 12700 h 17"/>
              <a:gd name="T2" fmla="*/ 96838 w 61"/>
              <a:gd name="T3" fmla="*/ 0 h 17"/>
              <a:gd name="T4" fmla="*/ 0 w 61"/>
              <a:gd name="T5" fmla="*/ 0 h 17"/>
              <a:gd name="T6" fmla="*/ 0 w 61"/>
              <a:gd name="T7" fmla="*/ 26988 h 17"/>
              <a:gd name="T8" fmla="*/ 96838 w 61"/>
              <a:gd name="T9" fmla="*/ 26988 h 17"/>
              <a:gd name="T10" fmla="*/ 96838 w 61"/>
              <a:gd name="T11" fmla="*/ 12700 h 17"/>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1" h="17">
                <a:moveTo>
                  <a:pt x="61" y="8"/>
                </a:moveTo>
                <a:lnTo>
                  <a:pt x="61" y="0"/>
                </a:lnTo>
                <a:lnTo>
                  <a:pt x="0" y="0"/>
                </a:lnTo>
                <a:lnTo>
                  <a:pt x="0" y="17"/>
                </a:lnTo>
                <a:lnTo>
                  <a:pt x="61" y="17"/>
                </a:lnTo>
                <a:lnTo>
                  <a:pt x="61" y="8"/>
                </a:lnTo>
                <a:close/>
              </a:path>
            </a:pathLst>
          </a:custGeom>
          <a:solidFill>
            <a:srgbClr val="FF3131"/>
          </a:solidFill>
          <a:ln w="9525">
            <a:solidFill>
              <a:srgbClr val="FF3131"/>
            </a:solidFill>
            <a:round/>
            <a:headEnd/>
            <a:tailEnd/>
          </a:ln>
        </p:spPr>
        <p:txBody>
          <a:bodyPr/>
          <a:lstStyle/>
          <a:p>
            <a:endParaRPr lang="en-CA"/>
          </a:p>
        </p:txBody>
      </p:sp>
      <p:sp>
        <p:nvSpPr>
          <p:cNvPr id="44115" name="Freeform 85">
            <a:extLst>
              <a:ext uri="{FF2B5EF4-FFF2-40B4-BE49-F238E27FC236}">
                <a16:creationId xmlns:a16="http://schemas.microsoft.com/office/drawing/2014/main" id="{79D0EA70-9512-72CD-959B-323D0024DE53}"/>
              </a:ext>
            </a:extLst>
          </p:cNvPr>
          <p:cNvSpPr>
            <a:spLocks/>
          </p:cNvSpPr>
          <p:nvPr/>
        </p:nvSpPr>
        <p:spPr bwMode="auto">
          <a:xfrm>
            <a:off x="7456488" y="5311775"/>
            <a:ext cx="30162" cy="88900"/>
          </a:xfrm>
          <a:custGeom>
            <a:avLst/>
            <a:gdLst>
              <a:gd name="T0" fmla="*/ 15875 w 19"/>
              <a:gd name="T1" fmla="*/ 88900 h 56"/>
              <a:gd name="T2" fmla="*/ 30162 w 19"/>
              <a:gd name="T3" fmla="*/ 88900 h 56"/>
              <a:gd name="T4" fmla="*/ 30162 w 19"/>
              <a:gd name="T5" fmla="*/ 0 h 56"/>
              <a:gd name="T6" fmla="*/ 0 w 19"/>
              <a:gd name="T7" fmla="*/ 0 h 56"/>
              <a:gd name="T8" fmla="*/ 0 w 19"/>
              <a:gd name="T9" fmla="*/ 88900 h 56"/>
              <a:gd name="T10" fmla="*/ 15875 w 19"/>
              <a:gd name="T11" fmla="*/ 8890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56">
                <a:moveTo>
                  <a:pt x="10" y="56"/>
                </a:moveTo>
                <a:lnTo>
                  <a:pt x="19" y="56"/>
                </a:lnTo>
                <a:lnTo>
                  <a:pt x="19" y="0"/>
                </a:lnTo>
                <a:lnTo>
                  <a:pt x="0" y="0"/>
                </a:lnTo>
                <a:lnTo>
                  <a:pt x="0" y="56"/>
                </a:lnTo>
                <a:lnTo>
                  <a:pt x="10" y="56"/>
                </a:lnTo>
                <a:close/>
              </a:path>
            </a:pathLst>
          </a:custGeom>
          <a:solidFill>
            <a:srgbClr val="FF3131"/>
          </a:solidFill>
          <a:ln w="9525">
            <a:solidFill>
              <a:srgbClr val="FF3131"/>
            </a:solidFill>
            <a:round/>
            <a:headEnd/>
            <a:tailEnd/>
          </a:ln>
        </p:spPr>
        <p:txBody>
          <a:bodyPr/>
          <a:lstStyle/>
          <a:p>
            <a:endParaRPr lang="en-CA"/>
          </a:p>
        </p:txBody>
      </p:sp>
      <p:sp>
        <p:nvSpPr>
          <p:cNvPr id="44116" name="Freeform 86">
            <a:extLst>
              <a:ext uri="{FF2B5EF4-FFF2-40B4-BE49-F238E27FC236}">
                <a16:creationId xmlns:a16="http://schemas.microsoft.com/office/drawing/2014/main" id="{2AE2FFC1-1064-21D2-9B26-5B4EC18D6EBB}"/>
              </a:ext>
            </a:extLst>
          </p:cNvPr>
          <p:cNvSpPr>
            <a:spLocks/>
          </p:cNvSpPr>
          <p:nvPr/>
        </p:nvSpPr>
        <p:spPr bwMode="auto">
          <a:xfrm>
            <a:off x="7405688" y="5348288"/>
            <a:ext cx="95250" cy="30162"/>
          </a:xfrm>
          <a:custGeom>
            <a:avLst/>
            <a:gdLst>
              <a:gd name="T0" fmla="*/ 95250 w 60"/>
              <a:gd name="T1" fmla="*/ 15875 h 19"/>
              <a:gd name="T2" fmla="*/ 95250 w 60"/>
              <a:gd name="T3" fmla="*/ 0 h 19"/>
              <a:gd name="T4" fmla="*/ 0 w 60"/>
              <a:gd name="T5" fmla="*/ 0 h 19"/>
              <a:gd name="T6" fmla="*/ 0 w 60"/>
              <a:gd name="T7" fmla="*/ 30162 h 19"/>
              <a:gd name="T8" fmla="*/ 95250 w 60"/>
              <a:gd name="T9" fmla="*/ 30162 h 19"/>
              <a:gd name="T10" fmla="*/ 95250 w 60"/>
              <a:gd name="T11" fmla="*/ 15875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19">
                <a:moveTo>
                  <a:pt x="60" y="10"/>
                </a:moveTo>
                <a:lnTo>
                  <a:pt x="60" y="0"/>
                </a:lnTo>
                <a:lnTo>
                  <a:pt x="0" y="0"/>
                </a:lnTo>
                <a:lnTo>
                  <a:pt x="0" y="19"/>
                </a:lnTo>
                <a:lnTo>
                  <a:pt x="60" y="19"/>
                </a:lnTo>
                <a:lnTo>
                  <a:pt x="60" y="10"/>
                </a:lnTo>
                <a:close/>
              </a:path>
            </a:pathLst>
          </a:custGeom>
          <a:solidFill>
            <a:srgbClr val="FF3131"/>
          </a:solidFill>
          <a:ln w="9525">
            <a:solidFill>
              <a:srgbClr val="FF3131"/>
            </a:solidFill>
            <a:round/>
            <a:headEnd/>
            <a:tailEnd/>
          </a:ln>
        </p:spPr>
        <p:txBody>
          <a:bodyPr/>
          <a:lstStyle/>
          <a:p>
            <a:endParaRPr lang="en-CA"/>
          </a:p>
        </p:txBody>
      </p:sp>
      <p:sp>
        <p:nvSpPr>
          <p:cNvPr id="44117" name="Freeform 87">
            <a:extLst>
              <a:ext uri="{FF2B5EF4-FFF2-40B4-BE49-F238E27FC236}">
                <a16:creationId xmlns:a16="http://schemas.microsoft.com/office/drawing/2014/main" id="{3F0FD36D-AF30-2FCA-FC2E-94FCEC802C70}"/>
              </a:ext>
            </a:extLst>
          </p:cNvPr>
          <p:cNvSpPr>
            <a:spLocks/>
          </p:cNvSpPr>
          <p:nvPr/>
        </p:nvSpPr>
        <p:spPr bwMode="auto">
          <a:xfrm>
            <a:off x="7435850" y="5319713"/>
            <a:ext cx="33338" cy="87312"/>
          </a:xfrm>
          <a:custGeom>
            <a:avLst/>
            <a:gdLst>
              <a:gd name="T0" fmla="*/ 15875 w 21"/>
              <a:gd name="T1" fmla="*/ 87312 h 55"/>
              <a:gd name="T2" fmla="*/ 33338 w 21"/>
              <a:gd name="T3" fmla="*/ 87312 h 55"/>
              <a:gd name="T4" fmla="*/ 33338 w 21"/>
              <a:gd name="T5" fmla="*/ 0 h 55"/>
              <a:gd name="T6" fmla="*/ 0 w 21"/>
              <a:gd name="T7" fmla="*/ 0 h 55"/>
              <a:gd name="T8" fmla="*/ 0 w 21"/>
              <a:gd name="T9" fmla="*/ 87312 h 55"/>
              <a:gd name="T10" fmla="*/ 15875 w 21"/>
              <a:gd name="T11" fmla="*/ 87312 h 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55">
                <a:moveTo>
                  <a:pt x="10" y="55"/>
                </a:moveTo>
                <a:lnTo>
                  <a:pt x="21" y="55"/>
                </a:lnTo>
                <a:lnTo>
                  <a:pt x="21" y="0"/>
                </a:lnTo>
                <a:lnTo>
                  <a:pt x="0" y="0"/>
                </a:lnTo>
                <a:lnTo>
                  <a:pt x="0" y="55"/>
                </a:lnTo>
                <a:lnTo>
                  <a:pt x="10" y="55"/>
                </a:lnTo>
                <a:close/>
              </a:path>
            </a:pathLst>
          </a:custGeom>
          <a:solidFill>
            <a:srgbClr val="FF3131"/>
          </a:solidFill>
          <a:ln w="9525">
            <a:solidFill>
              <a:srgbClr val="FF3131"/>
            </a:solidFill>
            <a:round/>
            <a:headEnd/>
            <a:tailEnd/>
          </a:ln>
        </p:spPr>
        <p:txBody>
          <a:bodyPr/>
          <a:lstStyle/>
          <a:p>
            <a:endParaRPr lang="en-CA"/>
          </a:p>
        </p:txBody>
      </p:sp>
      <p:sp>
        <p:nvSpPr>
          <p:cNvPr id="44118" name="Freeform 88">
            <a:extLst>
              <a:ext uri="{FF2B5EF4-FFF2-40B4-BE49-F238E27FC236}">
                <a16:creationId xmlns:a16="http://schemas.microsoft.com/office/drawing/2014/main" id="{D72F9940-BF1A-26FA-D918-2D5F2D75D6D6}"/>
              </a:ext>
            </a:extLst>
          </p:cNvPr>
          <p:cNvSpPr>
            <a:spLocks/>
          </p:cNvSpPr>
          <p:nvPr/>
        </p:nvSpPr>
        <p:spPr bwMode="auto">
          <a:xfrm>
            <a:off x="7205663" y="5195888"/>
            <a:ext cx="95250" cy="30162"/>
          </a:xfrm>
          <a:custGeom>
            <a:avLst/>
            <a:gdLst>
              <a:gd name="T0" fmla="*/ 95250 w 60"/>
              <a:gd name="T1" fmla="*/ 14287 h 19"/>
              <a:gd name="T2" fmla="*/ 95250 w 60"/>
              <a:gd name="T3" fmla="*/ 0 h 19"/>
              <a:gd name="T4" fmla="*/ 0 w 60"/>
              <a:gd name="T5" fmla="*/ 0 h 19"/>
              <a:gd name="T6" fmla="*/ 0 w 60"/>
              <a:gd name="T7" fmla="*/ 30162 h 19"/>
              <a:gd name="T8" fmla="*/ 95250 w 60"/>
              <a:gd name="T9" fmla="*/ 30162 h 19"/>
              <a:gd name="T10" fmla="*/ 95250 w 60"/>
              <a:gd name="T11" fmla="*/ 14287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19">
                <a:moveTo>
                  <a:pt x="60" y="9"/>
                </a:moveTo>
                <a:lnTo>
                  <a:pt x="60" y="0"/>
                </a:lnTo>
                <a:lnTo>
                  <a:pt x="0" y="0"/>
                </a:lnTo>
                <a:lnTo>
                  <a:pt x="0" y="19"/>
                </a:lnTo>
                <a:lnTo>
                  <a:pt x="60" y="19"/>
                </a:lnTo>
                <a:lnTo>
                  <a:pt x="60" y="9"/>
                </a:lnTo>
                <a:close/>
              </a:path>
            </a:pathLst>
          </a:custGeom>
          <a:solidFill>
            <a:srgbClr val="FF3131"/>
          </a:solidFill>
          <a:ln w="9525">
            <a:solidFill>
              <a:srgbClr val="FF3131"/>
            </a:solidFill>
            <a:round/>
            <a:headEnd/>
            <a:tailEnd/>
          </a:ln>
        </p:spPr>
        <p:txBody>
          <a:bodyPr/>
          <a:lstStyle/>
          <a:p>
            <a:endParaRPr lang="en-CA"/>
          </a:p>
        </p:txBody>
      </p:sp>
      <p:sp>
        <p:nvSpPr>
          <p:cNvPr id="44119" name="Freeform 89">
            <a:extLst>
              <a:ext uri="{FF2B5EF4-FFF2-40B4-BE49-F238E27FC236}">
                <a16:creationId xmlns:a16="http://schemas.microsoft.com/office/drawing/2014/main" id="{E0549A4E-3769-15E4-48BC-E99838E38B56}"/>
              </a:ext>
            </a:extLst>
          </p:cNvPr>
          <p:cNvSpPr>
            <a:spLocks/>
          </p:cNvSpPr>
          <p:nvPr/>
        </p:nvSpPr>
        <p:spPr bwMode="auto">
          <a:xfrm>
            <a:off x="7239000" y="5165725"/>
            <a:ext cx="31750" cy="88900"/>
          </a:xfrm>
          <a:custGeom>
            <a:avLst/>
            <a:gdLst>
              <a:gd name="T0" fmla="*/ 15875 w 20"/>
              <a:gd name="T1" fmla="*/ 88900 h 56"/>
              <a:gd name="T2" fmla="*/ 31750 w 20"/>
              <a:gd name="T3" fmla="*/ 88900 h 56"/>
              <a:gd name="T4" fmla="*/ 31750 w 20"/>
              <a:gd name="T5" fmla="*/ 0 h 56"/>
              <a:gd name="T6" fmla="*/ 0 w 20"/>
              <a:gd name="T7" fmla="*/ 0 h 56"/>
              <a:gd name="T8" fmla="*/ 0 w 20"/>
              <a:gd name="T9" fmla="*/ 88900 h 56"/>
              <a:gd name="T10" fmla="*/ 15875 w 20"/>
              <a:gd name="T11" fmla="*/ 8890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56">
                <a:moveTo>
                  <a:pt x="10" y="56"/>
                </a:moveTo>
                <a:lnTo>
                  <a:pt x="20" y="56"/>
                </a:lnTo>
                <a:lnTo>
                  <a:pt x="20" y="0"/>
                </a:lnTo>
                <a:lnTo>
                  <a:pt x="0" y="0"/>
                </a:lnTo>
                <a:lnTo>
                  <a:pt x="0" y="56"/>
                </a:lnTo>
                <a:lnTo>
                  <a:pt x="10" y="56"/>
                </a:lnTo>
                <a:close/>
              </a:path>
            </a:pathLst>
          </a:custGeom>
          <a:solidFill>
            <a:srgbClr val="FF3131"/>
          </a:solidFill>
          <a:ln w="9525">
            <a:solidFill>
              <a:srgbClr val="FF3131"/>
            </a:solidFill>
            <a:round/>
            <a:headEnd/>
            <a:tailEnd/>
          </a:ln>
        </p:spPr>
        <p:txBody>
          <a:bodyPr/>
          <a:lstStyle/>
          <a:p>
            <a:endParaRPr lang="en-CA"/>
          </a:p>
        </p:txBody>
      </p:sp>
      <p:sp>
        <p:nvSpPr>
          <p:cNvPr id="44120" name="Freeform 90">
            <a:extLst>
              <a:ext uri="{FF2B5EF4-FFF2-40B4-BE49-F238E27FC236}">
                <a16:creationId xmlns:a16="http://schemas.microsoft.com/office/drawing/2014/main" id="{6468D9E7-D5BC-B45F-4585-29353C6E1799}"/>
              </a:ext>
            </a:extLst>
          </p:cNvPr>
          <p:cNvSpPr>
            <a:spLocks/>
          </p:cNvSpPr>
          <p:nvPr/>
        </p:nvSpPr>
        <p:spPr bwMode="auto">
          <a:xfrm>
            <a:off x="7032625" y="5167313"/>
            <a:ext cx="95250" cy="30162"/>
          </a:xfrm>
          <a:custGeom>
            <a:avLst/>
            <a:gdLst>
              <a:gd name="T0" fmla="*/ 95250 w 60"/>
              <a:gd name="T1" fmla="*/ 14287 h 19"/>
              <a:gd name="T2" fmla="*/ 95250 w 60"/>
              <a:gd name="T3" fmla="*/ 0 h 19"/>
              <a:gd name="T4" fmla="*/ 0 w 60"/>
              <a:gd name="T5" fmla="*/ 0 h 19"/>
              <a:gd name="T6" fmla="*/ 0 w 60"/>
              <a:gd name="T7" fmla="*/ 30162 h 19"/>
              <a:gd name="T8" fmla="*/ 95250 w 60"/>
              <a:gd name="T9" fmla="*/ 30162 h 19"/>
              <a:gd name="T10" fmla="*/ 95250 w 60"/>
              <a:gd name="T11" fmla="*/ 14287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19">
                <a:moveTo>
                  <a:pt x="60" y="9"/>
                </a:moveTo>
                <a:lnTo>
                  <a:pt x="60" y="0"/>
                </a:lnTo>
                <a:lnTo>
                  <a:pt x="0" y="0"/>
                </a:lnTo>
                <a:lnTo>
                  <a:pt x="0" y="19"/>
                </a:lnTo>
                <a:lnTo>
                  <a:pt x="60" y="19"/>
                </a:lnTo>
                <a:lnTo>
                  <a:pt x="60" y="9"/>
                </a:lnTo>
                <a:close/>
              </a:path>
            </a:pathLst>
          </a:custGeom>
          <a:solidFill>
            <a:srgbClr val="FF3131"/>
          </a:solidFill>
          <a:ln w="9525">
            <a:solidFill>
              <a:srgbClr val="FF3131"/>
            </a:solidFill>
            <a:round/>
            <a:headEnd/>
            <a:tailEnd/>
          </a:ln>
        </p:spPr>
        <p:txBody>
          <a:bodyPr/>
          <a:lstStyle/>
          <a:p>
            <a:endParaRPr lang="en-CA"/>
          </a:p>
        </p:txBody>
      </p:sp>
      <p:sp>
        <p:nvSpPr>
          <p:cNvPr id="44121" name="Freeform 91">
            <a:extLst>
              <a:ext uri="{FF2B5EF4-FFF2-40B4-BE49-F238E27FC236}">
                <a16:creationId xmlns:a16="http://schemas.microsoft.com/office/drawing/2014/main" id="{9182E0C9-6C7E-20C9-4EA3-226ED38F96E4}"/>
              </a:ext>
            </a:extLst>
          </p:cNvPr>
          <p:cNvSpPr>
            <a:spLocks/>
          </p:cNvSpPr>
          <p:nvPr/>
        </p:nvSpPr>
        <p:spPr bwMode="auto">
          <a:xfrm>
            <a:off x="7064375" y="5138738"/>
            <a:ext cx="33338" cy="87312"/>
          </a:xfrm>
          <a:custGeom>
            <a:avLst/>
            <a:gdLst>
              <a:gd name="T0" fmla="*/ 17463 w 21"/>
              <a:gd name="T1" fmla="*/ 87312 h 55"/>
              <a:gd name="T2" fmla="*/ 33338 w 21"/>
              <a:gd name="T3" fmla="*/ 87312 h 55"/>
              <a:gd name="T4" fmla="*/ 33338 w 21"/>
              <a:gd name="T5" fmla="*/ 0 h 55"/>
              <a:gd name="T6" fmla="*/ 0 w 21"/>
              <a:gd name="T7" fmla="*/ 0 h 55"/>
              <a:gd name="T8" fmla="*/ 0 w 21"/>
              <a:gd name="T9" fmla="*/ 87312 h 55"/>
              <a:gd name="T10" fmla="*/ 17463 w 21"/>
              <a:gd name="T11" fmla="*/ 87312 h 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55">
                <a:moveTo>
                  <a:pt x="11" y="55"/>
                </a:moveTo>
                <a:lnTo>
                  <a:pt x="21" y="55"/>
                </a:lnTo>
                <a:lnTo>
                  <a:pt x="21" y="0"/>
                </a:lnTo>
                <a:lnTo>
                  <a:pt x="0" y="0"/>
                </a:lnTo>
                <a:lnTo>
                  <a:pt x="0" y="55"/>
                </a:lnTo>
                <a:lnTo>
                  <a:pt x="11" y="55"/>
                </a:lnTo>
                <a:close/>
              </a:path>
            </a:pathLst>
          </a:custGeom>
          <a:solidFill>
            <a:srgbClr val="FF3131"/>
          </a:solidFill>
          <a:ln w="9525">
            <a:solidFill>
              <a:srgbClr val="FF3131"/>
            </a:solidFill>
            <a:round/>
            <a:headEnd/>
            <a:tailEnd/>
          </a:ln>
        </p:spPr>
        <p:txBody>
          <a:bodyPr/>
          <a:lstStyle/>
          <a:p>
            <a:endParaRPr lang="en-CA"/>
          </a:p>
        </p:txBody>
      </p:sp>
      <p:sp>
        <p:nvSpPr>
          <p:cNvPr id="44122" name="Freeform 92">
            <a:extLst>
              <a:ext uri="{FF2B5EF4-FFF2-40B4-BE49-F238E27FC236}">
                <a16:creationId xmlns:a16="http://schemas.microsoft.com/office/drawing/2014/main" id="{DAFBFD1E-6C7E-F632-6CC6-5BB4A8027C5C}"/>
              </a:ext>
            </a:extLst>
          </p:cNvPr>
          <p:cNvSpPr>
            <a:spLocks/>
          </p:cNvSpPr>
          <p:nvPr/>
        </p:nvSpPr>
        <p:spPr bwMode="auto">
          <a:xfrm>
            <a:off x="6988175" y="5056188"/>
            <a:ext cx="95250" cy="30162"/>
          </a:xfrm>
          <a:custGeom>
            <a:avLst/>
            <a:gdLst>
              <a:gd name="T0" fmla="*/ 95250 w 60"/>
              <a:gd name="T1" fmla="*/ 14287 h 19"/>
              <a:gd name="T2" fmla="*/ 95250 w 60"/>
              <a:gd name="T3" fmla="*/ 0 h 19"/>
              <a:gd name="T4" fmla="*/ 0 w 60"/>
              <a:gd name="T5" fmla="*/ 0 h 19"/>
              <a:gd name="T6" fmla="*/ 0 w 60"/>
              <a:gd name="T7" fmla="*/ 30162 h 19"/>
              <a:gd name="T8" fmla="*/ 95250 w 60"/>
              <a:gd name="T9" fmla="*/ 30162 h 19"/>
              <a:gd name="T10" fmla="*/ 95250 w 60"/>
              <a:gd name="T11" fmla="*/ 14287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19">
                <a:moveTo>
                  <a:pt x="60" y="9"/>
                </a:moveTo>
                <a:lnTo>
                  <a:pt x="60" y="0"/>
                </a:lnTo>
                <a:lnTo>
                  <a:pt x="0" y="0"/>
                </a:lnTo>
                <a:lnTo>
                  <a:pt x="0" y="19"/>
                </a:lnTo>
                <a:lnTo>
                  <a:pt x="60" y="19"/>
                </a:lnTo>
                <a:lnTo>
                  <a:pt x="60" y="9"/>
                </a:lnTo>
                <a:close/>
              </a:path>
            </a:pathLst>
          </a:custGeom>
          <a:solidFill>
            <a:srgbClr val="FF3131"/>
          </a:solidFill>
          <a:ln w="9525">
            <a:solidFill>
              <a:srgbClr val="FF3131"/>
            </a:solidFill>
            <a:round/>
            <a:headEnd/>
            <a:tailEnd/>
          </a:ln>
        </p:spPr>
        <p:txBody>
          <a:bodyPr/>
          <a:lstStyle/>
          <a:p>
            <a:endParaRPr lang="en-CA"/>
          </a:p>
        </p:txBody>
      </p:sp>
      <p:sp>
        <p:nvSpPr>
          <p:cNvPr id="44123" name="Freeform 93">
            <a:extLst>
              <a:ext uri="{FF2B5EF4-FFF2-40B4-BE49-F238E27FC236}">
                <a16:creationId xmlns:a16="http://schemas.microsoft.com/office/drawing/2014/main" id="{CAD054BD-8A5A-0B09-5B03-0145419461E5}"/>
              </a:ext>
            </a:extLst>
          </p:cNvPr>
          <p:cNvSpPr>
            <a:spLocks/>
          </p:cNvSpPr>
          <p:nvPr/>
        </p:nvSpPr>
        <p:spPr bwMode="auto">
          <a:xfrm>
            <a:off x="7019925" y="5027613"/>
            <a:ext cx="30163" cy="87312"/>
          </a:xfrm>
          <a:custGeom>
            <a:avLst/>
            <a:gdLst>
              <a:gd name="T0" fmla="*/ 14288 w 19"/>
              <a:gd name="T1" fmla="*/ 87312 h 55"/>
              <a:gd name="T2" fmla="*/ 30163 w 19"/>
              <a:gd name="T3" fmla="*/ 87312 h 55"/>
              <a:gd name="T4" fmla="*/ 30163 w 19"/>
              <a:gd name="T5" fmla="*/ 0 h 55"/>
              <a:gd name="T6" fmla="*/ 0 w 19"/>
              <a:gd name="T7" fmla="*/ 0 h 55"/>
              <a:gd name="T8" fmla="*/ 0 w 19"/>
              <a:gd name="T9" fmla="*/ 87312 h 55"/>
              <a:gd name="T10" fmla="*/ 14288 w 19"/>
              <a:gd name="T11" fmla="*/ 87312 h 5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9" h="55">
                <a:moveTo>
                  <a:pt x="9" y="55"/>
                </a:moveTo>
                <a:lnTo>
                  <a:pt x="19" y="55"/>
                </a:lnTo>
                <a:lnTo>
                  <a:pt x="19" y="0"/>
                </a:lnTo>
                <a:lnTo>
                  <a:pt x="0" y="0"/>
                </a:lnTo>
                <a:lnTo>
                  <a:pt x="0" y="55"/>
                </a:lnTo>
                <a:lnTo>
                  <a:pt x="9" y="55"/>
                </a:lnTo>
                <a:close/>
              </a:path>
            </a:pathLst>
          </a:custGeom>
          <a:solidFill>
            <a:srgbClr val="FF3131"/>
          </a:solidFill>
          <a:ln w="9525">
            <a:solidFill>
              <a:srgbClr val="FF3131"/>
            </a:solidFill>
            <a:round/>
            <a:headEnd/>
            <a:tailEnd/>
          </a:ln>
        </p:spPr>
        <p:txBody>
          <a:bodyPr/>
          <a:lstStyle/>
          <a:p>
            <a:endParaRPr lang="en-CA"/>
          </a:p>
        </p:txBody>
      </p:sp>
      <p:sp>
        <p:nvSpPr>
          <p:cNvPr id="44124" name="Freeform 94">
            <a:extLst>
              <a:ext uri="{FF2B5EF4-FFF2-40B4-BE49-F238E27FC236}">
                <a16:creationId xmlns:a16="http://schemas.microsoft.com/office/drawing/2014/main" id="{36C53FDB-BDE0-A0B5-800D-6B4CA916CF16}"/>
              </a:ext>
            </a:extLst>
          </p:cNvPr>
          <p:cNvSpPr>
            <a:spLocks/>
          </p:cNvSpPr>
          <p:nvPr/>
        </p:nvSpPr>
        <p:spPr bwMode="auto">
          <a:xfrm>
            <a:off x="6796088" y="4941888"/>
            <a:ext cx="95250" cy="28575"/>
          </a:xfrm>
          <a:custGeom>
            <a:avLst/>
            <a:gdLst>
              <a:gd name="T0" fmla="*/ 95250 w 60"/>
              <a:gd name="T1" fmla="*/ 14288 h 18"/>
              <a:gd name="T2" fmla="*/ 95250 w 60"/>
              <a:gd name="T3" fmla="*/ 0 h 18"/>
              <a:gd name="T4" fmla="*/ 0 w 60"/>
              <a:gd name="T5" fmla="*/ 0 h 18"/>
              <a:gd name="T6" fmla="*/ 0 w 60"/>
              <a:gd name="T7" fmla="*/ 28575 h 18"/>
              <a:gd name="T8" fmla="*/ 95250 w 60"/>
              <a:gd name="T9" fmla="*/ 28575 h 18"/>
              <a:gd name="T10" fmla="*/ 95250 w 60"/>
              <a:gd name="T11" fmla="*/ 14288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18">
                <a:moveTo>
                  <a:pt x="60" y="9"/>
                </a:moveTo>
                <a:lnTo>
                  <a:pt x="60" y="0"/>
                </a:lnTo>
                <a:lnTo>
                  <a:pt x="0" y="0"/>
                </a:lnTo>
                <a:lnTo>
                  <a:pt x="0" y="18"/>
                </a:lnTo>
                <a:lnTo>
                  <a:pt x="60" y="18"/>
                </a:lnTo>
                <a:lnTo>
                  <a:pt x="60" y="9"/>
                </a:lnTo>
                <a:close/>
              </a:path>
            </a:pathLst>
          </a:custGeom>
          <a:solidFill>
            <a:srgbClr val="FF3131"/>
          </a:solidFill>
          <a:ln w="9525">
            <a:solidFill>
              <a:srgbClr val="FF3131"/>
            </a:solidFill>
            <a:round/>
            <a:headEnd/>
            <a:tailEnd/>
          </a:ln>
        </p:spPr>
        <p:txBody>
          <a:bodyPr/>
          <a:lstStyle/>
          <a:p>
            <a:endParaRPr lang="en-CA"/>
          </a:p>
        </p:txBody>
      </p:sp>
      <p:sp>
        <p:nvSpPr>
          <p:cNvPr id="44125" name="Freeform 95">
            <a:extLst>
              <a:ext uri="{FF2B5EF4-FFF2-40B4-BE49-F238E27FC236}">
                <a16:creationId xmlns:a16="http://schemas.microsoft.com/office/drawing/2014/main" id="{933CC37E-2487-98D7-66F4-A7100273D214}"/>
              </a:ext>
            </a:extLst>
          </p:cNvPr>
          <p:cNvSpPr>
            <a:spLocks/>
          </p:cNvSpPr>
          <p:nvPr/>
        </p:nvSpPr>
        <p:spPr bwMode="auto">
          <a:xfrm>
            <a:off x="6826250" y="4911725"/>
            <a:ext cx="33338" cy="88900"/>
          </a:xfrm>
          <a:custGeom>
            <a:avLst/>
            <a:gdLst>
              <a:gd name="T0" fmla="*/ 15875 w 21"/>
              <a:gd name="T1" fmla="*/ 88900 h 56"/>
              <a:gd name="T2" fmla="*/ 33338 w 21"/>
              <a:gd name="T3" fmla="*/ 88900 h 56"/>
              <a:gd name="T4" fmla="*/ 33338 w 21"/>
              <a:gd name="T5" fmla="*/ 0 h 56"/>
              <a:gd name="T6" fmla="*/ 0 w 21"/>
              <a:gd name="T7" fmla="*/ 0 h 56"/>
              <a:gd name="T8" fmla="*/ 0 w 21"/>
              <a:gd name="T9" fmla="*/ 88900 h 56"/>
              <a:gd name="T10" fmla="*/ 15875 w 21"/>
              <a:gd name="T11" fmla="*/ 8890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56">
                <a:moveTo>
                  <a:pt x="10" y="56"/>
                </a:moveTo>
                <a:lnTo>
                  <a:pt x="21" y="56"/>
                </a:lnTo>
                <a:lnTo>
                  <a:pt x="21" y="0"/>
                </a:lnTo>
                <a:lnTo>
                  <a:pt x="0" y="0"/>
                </a:lnTo>
                <a:lnTo>
                  <a:pt x="0" y="56"/>
                </a:lnTo>
                <a:lnTo>
                  <a:pt x="10" y="56"/>
                </a:lnTo>
                <a:close/>
              </a:path>
            </a:pathLst>
          </a:custGeom>
          <a:solidFill>
            <a:srgbClr val="FF3131"/>
          </a:solidFill>
          <a:ln w="9525">
            <a:solidFill>
              <a:srgbClr val="FF3131"/>
            </a:solidFill>
            <a:round/>
            <a:headEnd/>
            <a:tailEnd/>
          </a:ln>
        </p:spPr>
        <p:txBody>
          <a:bodyPr/>
          <a:lstStyle/>
          <a:p>
            <a:endParaRPr lang="en-CA"/>
          </a:p>
        </p:txBody>
      </p:sp>
      <p:sp>
        <p:nvSpPr>
          <p:cNvPr id="44126" name="Freeform 96">
            <a:extLst>
              <a:ext uri="{FF2B5EF4-FFF2-40B4-BE49-F238E27FC236}">
                <a16:creationId xmlns:a16="http://schemas.microsoft.com/office/drawing/2014/main" id="{8C6E1BF3-3CAD-907A-831C-2709D73D1C17}"/>
              </a:ext>
            </a:extLst>
          </p:cNvPr>
          <p:cNvSpPr>
            <a:spLocks/>
          </p:cNvSpPr>
          <p:nvPr/>
        </p:nvSpPr>
        <p:spPr bwMode="auto">
          <a:xfrm>
            <a:off x="6597650" y="4881563"/>
            <a:ext cx="96838" cy="30162"/>
          </a:xfrm>
          <a:custGeom>
            <a:avLst/>
            <a:gdLst>
              <a:gd name="T0" fmla="*/ 96838 w 61"/>
              <a:gd name="T1" fmla="*/ 15875 h 19"/>
              <a:gd name="T2" fmla="*/ 96838 w 61"/>
              <a:gd name="T3" fmla="*/ 0 h 19"/>
              <a:gd name="T4" fmla="*/ 0 w 61"/>
              <a:gd name="T5" fmla="*/ 0 h 19"/>
              <a:gd name="T6" fmla="*/ 0 w 61"/>
              <a:gd name="T7" fmla="*/ 30162 h 19"/>
              <a:gd name="T8" fmla="*/ 96838 w 61"/>
              <a:gd name="T9" fmla="*/ 30162 h 19"/>
              <a:gd name="T10" fmla="*/ 96838 w 61"/>
              <a:gd name="T11" fmla="*/ 15875 h 1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1" h="19">
                <a:moveTo>
                  <a:pt x="61" y="10"/>
                </a:moveTo>
                <a:lnTo>
                  <a:pt x="61" y="0"/>
                </a:lnTo>
                <a:lnTo>
                  <a:pt x="0" y="0"/>
                </a:lnTo>
                <a:lnTo>
                  <a:pt x="0" y="19"/>
                </a:lnTo>
                <a:lnTo>
                  <a:pt x="61" y="19"/>
                </a:lnTo>
                <a:lnTo>
                  <a:pt x="61" y="10"/>
                </a:lnTo>
                <a:close/>
              </a:path>
            </a:pathLst>
          </a:custGeom>
          <a:solidFill>
            <a:srgbClr val="FF3131"/>
          </a:solidFill>
          <a:ln w="9525">
            <a:solidFill>
              <a:srgbClr val="FF3131"/>
            </a:solidFill>
            <a:round/>
            <a:headEnd/>
            <a:tailEnd/>
          </a:ln>
        </p:spPr>
        <p:txBody>
          <a:bodyPr/>
          <a:lstStyle/>
          <a:p>
            <a:endParaRPr lang="en-CA"/>
          </a:p>
        </p:txBody>
      </p:sp>
      <p:sp>
        <p:nvSpPr>
          <p:cNvPr id="44127" name="Freeform 97">
            <a:extLst>
              <a:ext uri="{FF2B5EF4-FFF2-40B4-BE49-F238E27FC236}">
                <a16:creationId xmlns:a16="http://schemas.microsoft.com/office/drawing/2014/main" id="{867D2508-0AE9-0CC9-0FCD-A0CE57405D04}"/>
              </a:ext>
            </a:extLst>
          </p:cNvPr>
          <p:cNvSpPr>
            <a:spLocks/>
          </p:cNvSpPr>
          <p:nvPr/>
        </p:nvSpPr>
        <p:spPr bwMode="auto">
          <a:xfrm>
            <a:off x="6630988" y="4851400"/>
            <a:ext cx="31750" cy="88900"/>
          </a:xfrm>
          <a:custGeom>
            <a:avLst/>
            <a:gdLst>
              <a:gd name="T0" fmla="*/ 15875 w 20"/>
              <a:gd name="T1" fmla="*/ 88900 h 56"/>
              <a:gd name="T2" fmla="*/ 31750 w 20"/>
              <a:gd name="T3" fmla="*/ 88900 h 56"/>
              <a:gd name="T4" fmla="*/ 31750 w 20"/>
              <a:gd name="T5" fmla="*/ 0 h 56"/>
              <a:gd name="T6" fmla="*/ 0 w 20"/>
              <a:gd name="T7" fmla="*/ 0 h 56"/>
              <a:gd name="T8" fmla="*/ 0 w 20"/>
              <a:gd name="T9" fmla="*/ 88900 h 56"/>
              <a:gd name="T10" fmla="*/ 15875 w 20"/>
              <a:gd name="T11" fmla="*/ 8890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0" h="56">
                <a:moveTo>
                  <a:pt x="10" y="56"/>
                </a:moveTo>
                <a:lnTo>
                  <a:pt x="20" y="56"/>
                </a:lnTo>
                <a:lnTo>
                  <a:pt x="20" y="0"/>
                </a:lnTo>
                <a:lnTo>
                  <a:pt x="0" y="0"/>
                </a:lnTo>
                <a:lnTo>
                  <a:pt x="0" y="56"/>
                </a:lnTo>
                <a:lnTo>
                  <a:pt x="10" y="56"/>
                </a:lnTo>
                <a:close/>
              </a:path>
            </a:pathLst>
          </a:custGeom>
          <a:solidFill>
            <a:srgbClr val="FF3131"/>
          </a:solidFill>
          <a:ln w="9525">
            <a:solidFill>
              <a:srgbClr val="FF3131"/>
            </a:solidFill>
            <a:round/>
            <a:headEnd/>
            <a:tailEnd/>
          </a:ln>
        </p:spPr>
        <p:txBody>
          <a:bodyPr/>
          <a:lstStyle/>
          <a:p>
            <a:endParaRPr lang="en-CA"/>
          </a:p>
        </p:txBody>
      </p:sp>
      <p:sp>
        <p:nvSpPr>
          <p:cNvPr id="44128" name="Freeform 98">
            <a:extLst>
              <a:ext uri="{FF2B5EF4-FFF2-40B4-BE49-F238E27FC236}">
                <a16:creationId xmlns:a16="http://schemas.microsoft.com/office/drawing/2014/main" id="{067AF66F-B3CE-96A9-2B57-907DC9336B29}"/>
              </a:ext>
            </a:extLst>
          </p:cNvPr>
          <p:cNvSpPr>
            <a:spLocks/>
          </p:cNvSpPr>
          <p:nvPr/>
        </p:nvSpPr>
        <p:spPr bwMode="auto">
          <a:xfrm>
            <a:off x="6572250" y="4872038"/>
            <a:ext cx="95250" cy="28575"/>
          </a:xfrm>
          <a:custGeom>
            <a:avLst/>
            <a:gdLst>
              <a:gd name="T0" fmla="*/ 95250 w 60"/>
              <a:gd name="T1" fmla="*/ 14288 h 18"/>
              <a:gd name="T2" fmla="*/ 95250 w 60"/>
              <a:gd name="T3" fmla="*/ 0 h 18"/>
              <a:gd name="T4" fmla="*/ 0 w 60"/>
              <a:gd name="T5" fmla="*/ 0 h 18"/>
              <a:gd name="T6" fmla="*/ 0 w 60"/>
              <a:gd name="T7" fmla="*/ 28575 h 18"/>
              <a:gd name="T8" fmla="*/ 95250 w 60"/>
              <a:gd name="T9" fmla="*/ 28575 h 18"/>
              <a:gd name="T10" fmla="*/ 95250 w 60"/>
              <a:gd name="T11" fmla="*/ 14288 h 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18">
                <a:moveTo>
                  <a:pt x="60" y="9"/>
                </a:moveTo>
                <a:lnTo>
                  <a:pt x="60" y="0"/>
                </a:lnTo>
                <a:lnTo>
                  <a:pt x="0" y="0"/>
                </a:lnTo>
                <a:lnTo>
                  <a:pt x="0" y="18"/>
                </a:lnTo>
                <a:lnTo>
                  <a:pt x="60" y="18"/>
                </a:lnTo>
                <a:lnTo>
                  <a:pt x="60" y="9"/>
                </a:lnTo>
                <a:close/>
              </a:path>
            </a:pathLst>
          </a:custGeom>
          <a:solidFill>
            <a:srgbClr val="FF3131"/>
          </a:solidFill>
          <a:ln w="9525">
            <a:solidFill>
              <a:srgbClr val="FF3131"/>
            </a:solidFill>
            <a:round/>
            <a:headEnd/>
            <a:tailEnd/>
          </a:ln>
        </p:spPr>
        <p:txBody>
          <a:bodyPr/>
          <a:lstStyle/>
          <a:p>
            <a:endParaRPr lang="en-CA"/>
          </a:p>
        </p:txBody>
      </p:sp>
      <p:sp>
        <p:nvSpPr>
          <p:cNvPr id="44129" name="Freeform 99">
            <a:extLst>
              <a:ext uri="{FF2B5EF4-FFF2-40B4-BE49-F238E27FC236}">
                <a16:creationId xmlns:a16="http://schemas.microsoft.com/office/drawing/2014/main" id="{98D878C6-011E-4415-68B5-8F5E36B726FA}"/>
              </a:ext>
            </a:extLst>
          </p:cNvPr>
          <p:cNvSpPr>
            <a:spLocks/>
          </p:cNvSpPr>
          <p:nvPr/>
        </p:nvSpPr>
        <p:spPr bwMode="auto">
          <a:xfrm>
            <a:off x="6604000" y="4841875"/>
            <a:ext cx="33338" cy="88900"/>
          </a:xfrm>
          <a:custGeom>
            <a:avLst/>
            <a:gdLst>
              <a:gd name="T0" fmla="*/ 17463 w 21"/>
              <a:gd name="T1" fmla="*/ 88900 h 56"/>
              <a:gd name="T2" fmla="*/ 33338 w 21"/>
              <a:gd name="T3" fmla="*/ 88900 h 56"/>
              <a:gd name="T4" fmla="*/ 33338 w 21"/>
              <a:gd name="T5" fmla="*/ 0 h 56"/>
              <a:gd name="T6" fmla="*/ 0 w 21"/>
              <a:gd name="T7" fmla="*/ 0 h 56"/>
              <a:gd name="T8" fmla="*/ 0 w 21"/>
              <a:gd name="T9" fmla="*/ 88900 h 56"/>
              <a:gd name="T10" fmla="*/ 17463 w 21"/>
              <a:gd name="T11" fmla="*/ 88900 h 5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1" h="56">
                <a:moveTo>
                  <a:pt x="11" y="56"/>
                </a:moveTo>
                <a:lnTo>
                  <a:pt x="21" y="56"/>
                </a:lnTo>
                <a:lnTo>
                  <a:pt x="21" y="0"/>
                </a:lnTo>
                <a:lnTo>
                  <a:pt x="0" y="0"/>
                </a:lnTo>
                <a:lnTo>
                  <a:pt x="0" y="56"/>
                </a:lnTo>
                <a:lnTo>
                  <a:pt x="11" y="56"/>
                </a:lnTo>
                <a:close/>
              </a:path>
            </a:pathLst>
          </a:custGeom>
          <a:solidFill>
            <a:srgbClr val="FF3131"/>
          </a:solidFill>
          <a:ln w="9525">
            <a:solidFill>
              <a:srgbClr val="FF3131"/>
            </a:solidFill>
            <a:round/>
            <a:headEnd/>
            <a:tailEnd/>
          </a:ln>
        </p:spPr>
        <p:txBody>
          <a:bodyPr/>
          <a:lstStyle/>
          <a:p>
            <a:endParaRPr lang="en-CA"/>
          </a:p>
        </p:txBody>
      </p:sp>
      <p:sp>
        <p:nvSpPr>
          <p:cNvPr id="44130" name="Line 100">
            <a:extLst>
              <a:ext uri="{FF2B5EF4-FFF2-40B4-BE49-F238E27FC236}">
                <a16:creationId xmlns:a16="http://schemas.microsoft.com/office/drawing/2014/main" id="{A85767C2-AEA8-7257-CCE4-52648C448347}"/>
              </a:ext>
            </a:extLst>
          </p:cNvPr>
          <p:cNvSpPr>
            <a:spLocks noChangeShapeType="1"/>
          </p:cNvSpPr>
          <p:nvPr/>
        </p:nvSpPr>
        <p:spPr bwMode="auto">
          <a:xfrm>
            <a:off x="6621463" y="4838700"/>
            <a:ext cx="1682750" cy="1089025"/>
          </a:xfrm>
          <a:prstGeom prst="line">
            <a:avLst/>
          </a:prstGeom>
          <a:noFill/>
          <a:ln w="19050">
            <a:solidFill>
              <a:srgbClr val="FF3131"/>
            </a:solidFill>
            <a:round/>
            <a:headEnd/>
            <a:tailEnd/>
          </a:ln>
          <a:extLst>
            <a:ext uri="{909E8E84-426E-40DD-AFC4-6F175D3DCCD1}">
              <a14:hiddenFill xmlns:a14="http://schemas.microsoft.com/office/drawing/2010/main">
                <a:noFill/>
              </a14:hiddenFill>
            </a:ext>
          </a:extLst>
        </p:spPr>
        <p:txBody>
          <a:bodyPr/>
          <a:lstStyle/>
          <a:p>
            <a:endParaRPr lang="en-CA"/>
          </a:p>
        </p:txBody>
      </p:sp>
      <p:sp>
        <p:nvSpPr>
          <p:cNvPr id="44131" name="Rectangle 101">
            <a:extLst>
              <a:ext uri="{FF2B5EF4-FFF2-40B4-BE49-F238E27FC236}">
                <a16:creationId xmlns:a16="http://schemas.microsoft.com/office/drawing/2014/main" id="{DDD2F48C-46D7-CC6F-A7B0-7141F1E586F5}"/>
              </a:ext>
            </a:extLst>
          </p:cNvPr>
          <p:cNvSpPr>
            <a:spLocks noChangeArrowheads="1"/>
          </p:cNvSpPr>
          <p:nvPr/>
        </p:nvSpPr>
        <p:spPr bwMode="auto">
          <a:xfrm rot="-5400000">
            <a:off x="5563394" y="3391694"/>
            <a:ext cx="530225"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356" tIns="45677" rIns="91356" bIns="4567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en-US" b="1" i="1">
                <a:solidFill>
                  <a:schemeClr val="tx2"/>
                </a:solidFill>
              </a:rPr>
              <a:t>P</a:t>
            </a:r>
            <a:r>
              <a:rPr lang="da-DK" altLang="en-US" b="1" baseline="-25000">
                <a:solidFill>
                  <a:schemeClr val="tx2"/>
                </a:solidFill>
                <a:cs typeface="Arial" panose="020B0604020202020204" pitchFamily="34" charset="0"/>
                <a:sym typeface="Symbol" panose="05050102010706020507" pitchFamily="18" charset="2"/>
              </a:rPr>
              <a:t>Δ</a:t>
            </a:r>
            <a:r>
              <a:rPr lang="da-DK" altLang="en-US" b="1" baseline="-25000">
                <a:solidFill>
                  <a:schemeClr val="tx2"/>
                </a:solidFill>
              </a:rPr>
              <a:t>x</a:t>
            </a:r>
            <a:endParaRPr lang="en-GB" altLang="en-US" b="1" baseline="-25000">
              <a:solidFill>
                <a:schemeClr val="tx2"/>
              </a:solidFill>
            </a:endParaRPr>
          </a:p>
        </p:txBody>
      </p:sp>
      <p:sp>
        <p:nvSpPr>
          <p:cNvPr id="44132" name="Rectangle 102">
            <a:extLst>
              <a:ext uri="{FF2B5EF4-FFF2-40B4-BE49-F238E27FC236}">
                <a16:creationId xmlns:a16="http://schemas.microsoft.com/office/drawing/2014/main" id="{285BD037-01AA-FE04-392B-688DAC8A8A2D}"/>
              </a:ext>
            </a:extLst>
          </p:cNvPr>
          <p:cNvSpPr>
            <a:spLocks noChangeArrowheads="1"/>
          </p:cNvSpPr>
          <p:nvPr/>
        </p:nvSpPr>
        <p:spPr bwMode="auto">
          <a:xfrm>
            <a:off x="6665913" y="3027363"/>
            <a:ext cx="87312" cy="1228725"/>
          </a:xfrm>
          <a:prstGeom prst="rect">
            <a:avLst/>
          </a:prstGeom>
          <a:solidFill>
            <a:srgbClr val="FF3131"/>
          </a:solidFill>
          <a:ln w="9525">
            <a:solidFill>
              <a:srgbClr val="FF31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356" tIns="45677" rIns="91356" bIns="4567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CA" altLang="en-US"/>
          </a:p>
        </p:txBody>
      </p:sp>
      <p:sp>
        <p:nvSpPr>
          <p:cNvPr id="44133" name="Rectangle 103">
            <a:extLst>
              <a:ext uri="{FF2B5EF4-FFF2-40B4-BE49-F238E27FC236}">
                <a16:creationId xmlns:a16="http://schemas.microsoft.com/office/drawing/2014/main" id="{3997D36B-9733-6ADE-87D1-BD9F6AFD8A5D}"/>
              </a:ext>
            </a:extLst>
          </p:cNvPr>
          <p:cNvSpPr>
            <a:spLocks noChangeArrowheads="1"/>
          </p:cNvSpPr>
          <p:nvPr/>
        </p:nvSpPr>
        <p:spPr bwMode="auto">
          <a:xfrm>
            <a:off x="6526213" y="4192588"/>
            <a:ext cx="87312" cy="63500"/>
          </a:xfrm>
          <a:prstGeom prst="rect">
            <a:avLst/>
          </a:prstGeom>
          <a:solidFill>
            <a:srgbClr val="FF3131"/>
          </a:solidFill>
          <a:ln w="9525">
            <a:solidFill>
              <a:srgbClr val="FF31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356" tIns="45677" rIns="91356" bIns="4567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CA" altLang="en-US"/>
          </a:p>
        </p:txBody>
      </p:sp>
      <p:sp>
        <p:nvSpPr>
          <p:cNvPr id="44134" name="Line 104">
            <a:extLst>
              <a:ext uri="{FF2B5EF4-FFF2-40B4-BE49-F238E27FC236}">
                <a16:creationId xmlns:a16="http://schemas.microsoft.com/office/drawing/2014/main" id="{0ABA0EC6-DB46-B194-A6D8-3F06192C1DD7}"/>
              </a:ext>
            </a:extLst>
          </p:cNvPr>
          <p:cNvSpPr>
            <a:spLocks noChangeShapeType="1"/>
          </p:cNvSpPr>
          <p:nvPr/>
        </p:nvSpPr>
        <p:spPr bwMode="auto">
          <a:xfrm>
            <a:off x="6810375" y="4240213"/>
            <a:ext cx="84138" cy="0"/>
          </a:xfrm>
          <a:prstGeom prst="line">
            <a:avLst/>
          </a:prstGeom>
          <a:noFill/>
          <a:ln w="28575">
            <a:solidFill>
              <a:srgbClr val="FF313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sp>
        <p:nvSpPr>
          <p:cNvPr id="44135" name="Rectangle 105">
            <a:extLst>
              <a:ext uri="{FF2B5EF4-FFF2-40B4-BE49-F238E27FC236}">
                <a16:creationId xmlns:a16="http://schemas.microsoft.com/office/drawing/2014/main" id="{65E84B15-2FBD-657E-11DC-B14C89DB0D66}"/>
              </a:ext>
            </a:extLst>
          </p:cNvPr>
          <p:cNvSpPr>
            <a:spLocks noChangeArrowheads="1"/>
          </p:cNvSpPr>
          <p:nvPr/>
        </p:nvSpPr>
        <p:spPr bwMode="auto">
          <a:xfrm>
            <a:off x="6080125" y="2905125"/>
            <a:ext cx="1252538" cy="1354138"/>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CA" altLang="en-US"/>
          </a:p>
        </p:txBody>
      </p:sp>
      <p:grpSp>
        <p:nvGrpSpPr>
          <p:cNvPr id="44136" name="Group 106">
            <a:extLst>
              <a:ext uri="{FF2B5EF4-FFF2-40B4-BE49-F238E27FC236}">
                <a16:creationId xmlns:a16="http://schemas.microsoft.com/office/drawing/2014/main" id="{F8A7A404-44F6-0861-E50E-608F7C5E971F}"/>
              </a:ext>
            </a:extLst>
          </p:cNvPr>
          <p:cNvGrpSpPr>
            <a:grpSpLocks/>
          </p:cNvGrpSpPr>
          <p:nvPr/>
        </p:nvGrpSpPr>
        <p:grpSpPr bwMode="auto">
          <a:xfrm>
            <a:off x="6022975" y="2906713"/>
            <a:ext cx="57150" cy="1347787"/>
            <a:chOff x="6015" y="1914"/>
            <a:chExt cx="60" cy="519"/>
          </a:xfrm>
        </p:grpSpPr>
        <p:sp>
          <p:nvSpPr>
            <p:cNvPr id="44168" name="Line 107">
              <a:extLst>
                <a:ext uri="{FF2B5EF4-FFF2-40B4-BE49-F238E27FC236}">
                  <a16:creationId xmlns:a16="http://schemas.microsoft.com/office/drawing/2014/main" id="{47F6C4E9-BF11-198B-02BD-05DFA0358EEF}"/>
                </a:ext>
              </a:extLst>
            </p:cNvPr>
            <p:cNvSpPr>
              <a:spLocks noChangeShapeType="1"/>
            </p:cNvSpPr>
            <p:nvPr/>
          </p:nvSpPr>
          <p:spPr bwMode="auto">
            <a:xfrm flipH="1">
              <a:off x="6015" y="2329"/>
              <a:ext cx="60"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sp>
          <p:nvSpPr>
            <p:cNvPr id="44169" name="Line 108">
              <a:extLst>
                <a:ext uri="{FF2B5EF4-FFF2-40B4-BE49-F238E27FC236}">
                  <a16:creationId xmlns:a16="http://schemas.microsoft.com/office/drawing/2014/main" id="{EC9FAF80-42A6-7CF7-FA41-22AD883E1585}"/>
                </a:ext>
              </a:extLst>
            </p:cNvPr>
            <p:cNvSpPr>
              <a:spLocks noChangeShapeType="1"/>
            </p:cNvSpPr>
            <p:nvPr/>
          </p:nvSpPr>
          <p:spPr bwMode="auto">
            <a:xfrm flipH="1">
              <a:off x="6015" y="2225"/>
              <a:ext cx="60"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sp>
          <p:nvSpPr>
            <p:cNvPr id="44170" name="Line 109">
              <a:extLst>
                <a:ext uri="{FF2B5EF4-FFF2-40B4-BE49-F238E27FC236}">
                  <a16:creationId xmlns:a16="http://schemas.microsoft.com/office/drawing/2014/main" id="{65649559-2372-EBA5-802F-8F1316A12D1E}"/>
                </a:ext>
              </a:extLst>
            </p:cNvPr>
            <p:cNvSpPr>
              <a:spLocks noChangeShapeType="1"/>
            </p:cNvSpPr>
            <p:nvPr/>
          </p:nvSpPr>
          <p:spPr bwMode="auto">
            <a:xfrm flipH="1">
              <a:off x="6015" y="2121"/>
              <a:ext cx="60"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sp>
          <p:nvSpPr>
            <p:cNvPr id="44171" name="Line 110">
              <a:extLst>
                <a:ext uri="{FF2B5EF4-FFF2-40B4-BE49-F238E27FC236}">
                  <a16:creationId xmlns:a16="http://schemas.microsoft.com/office/drawing/2014/main" id="{9D38DA24-E7A4-A2FF-C554-43E4D8484C7F}"/>
                </a:ext>
              </a:extLst>
            </p:cNvPr>
            <p:cNvSpPr>
              <a:spLocks noChangeShapeType="1"/>
            </p:cNvSpPr>
            <p:nvPr/>
          </p:nvSpPr>
          <p:spPr bwMode="auto">
            <a:xfrm flipH="1">
              <a:off x="6015" y="2017"/>
              <a:ext cx="60"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sp>
          <p:nvSpPr>
            <p:cNvPr id="44172" name="Line 111">
              <a:extLst>
                <a:ext uri="{FF2B5EF4-FFF2-40B4-BE49-F238E27FC236}">
                  <a16:creationId xmlns:a16="http://schemas.microsoft.com/office/drawing/2014/main" id="{FECDB0E4-78E5-B545-5303-08752C7F9DB1}"/>
                </a:ext>
              </a:extLst>
            </p:cNvPr>
            <p:cNvSpPr>
              <a:spLocks noChangeShapeType="1"/>
            </p:cNvSpPr>
            <p:nvPr/>
          </p:nvSpPr>
          <p:spPr bwMode="auto">
            <a:xfrm flipH="1">
              <a:off x="6015" y="1914"/>
              <a:ext cx="60"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sp>
          <p:nvSpPr>
            <p:cNvPr id="44173" name="Line 112">
              <a:extLst>
                <a:ext uri="{FF2B5EF4-FFF2-40B4-BE49-F238E27FC236}">
                  <a16:creationId xmlns:a16="http://schemas.microsoft.com/office/drawing/2014/main" id="{65BF2B54-4C1B-DBEB-C101-85B9BDDA0119}"/>
                </a:ext>
              </a:extLst>
            </p:cNvPr>
            <p:cNvSpPr>
              <a:spLocks noChangeShapeType="1"/>
            </p:cNvSpPr>
            <p:nvPr/>
          </p:nvSpPr>
          <p:spPr bwMode="auto">
            <a:xfrm flipH="1">
              <a:off x="6015" y="2433"/>
              <a:ext cx="60"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grpSp>
      <p:grpSp>
        <p:nvGrpSpPr>
          <p:cNvPr id="44137" name="Group 113">
            <a:extLst>
              <a:ext uri="{FF2B5EF4-FFF2-40B4-BE49-F238E27FC236}">
                <a16:creationId xmlns:a16="http://schemas.microsoft.com/office/drawing/2014/main" id="{0C11F7F3-5817-025E-4ADE-BB730D9ADFCB}"/>
              </a:ext>
            </a:extLst>
          </p:cNvPr>
          <p:cNvGrpSpPr>
            <a:grpSpLocks/>
          </p:cNvGrpSpPr>
          <p:nvPr/>
        </p:nvGrpSpPr>
        <p:grpSpPr bwMode="auto">
          <a:xfrm>
            <a:off x="6167438" y="4259263"/>
            <a:ext cx="1103312" cy="63500"/>
            <a:chOff x="3974" y="2540"/>
            <a:chExt cx="678" cy="40"/>
          </a:xfrm>
        </p:grpSpPr>
        <p:sp>
          <p:nvSpPr>
            <p:cNvPr id="44163" name="Line 114">
              <a:extLst>
                <a:ext uri="{FF2B5EF4-FFF2-40B4-BE49-F238E27FC236}">
                  <a16:creationId xmlns:a16="http://schemas.microsoft.com/office/drawing/2014/main" id="{73BAAE05-B43F-3EDF-BBE2-B0056DEBA5B9}"/>
                </a:ext>
              </a:extLst>
            </p:cNvPr>
            <p:cNvSpPr>
              <a:spLocks noChangeShapeType="1"/>
            </p:cNvSpPr>
            <p:nvPr/>
          </p:nvSpPr>
          <p:spPr bwMode="auto">
            <a:xfrm rot="16200383" flipH="1">
              <a:off x="4632" y="2561"/>
              <a:ext cx="39"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sp>
          <p:nvSpPr>
            <p:cNvPr id="44164" name="Line 115">
              <a:extLst>
                <a:ext uri="{FF2B5EF4-FFF2-40B4-BE49-F238E27FC236}">
                  <a16:creationId xmlns:a16="http://schemas.microsoft.com/office/drawing/2014/main" id="{2507FE92-7607-F418-4686-AD2085138D1C}"/>
                </a:ext>
              </a:extLst>
            </p:cNvPr>
            <p:cNvSpPr>
              <a:spLocks noChangeShapeType="1"/>
            </p:cNvSpPr>
            <p:nvPr/>
          </p:nvSpPr>
          <p:spPr bwMode="auto">
            <a:xfrm rot="16200383" flipH="1">
              <a:off x="4462" y="2561"/>
              <a:ext cx="39"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sp>
          <p:nvSpPr>
            <p:cNvPr id="44165" name="Line 116">
              <a:extLst>
                <a:ext uri="{FF2B5EF4-FFF2-40B4-BE49-F238E27FC236}">
                  <a16:creationId xmlns:a16="http://schemas.microsoft.com/office/drawing/2014/main" id="{16DABAF7-0859-9DD1-4E20-BB0E8EC6E5D0}"/>
                </a:ext>
              </a:extLst>
            </p:cNvPr>
            <p:cNvSpPr>
              <a:spLocks noChangeShapeType="1"/>
            </p:cNvSpPr>
            <p:nvPr/>
          </p:nvSpPr>
          <p:spPr bwMode="auto">
            <a:xfrm rot="16200383" flipH="1">
              <a:off x="4293" y="2560"/>
              <a:ext cx="39"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sp>
          <p:nvSpPr>
            <p:cNvPr id="44166" name="Line 117">
              <a:extLst>
                <a:ext uri="{FF2B5EF4-FFF2-40B4-BE49-F238E27FC236}">
                  <a16:creationId xmlns:a16="http://schemas.microsoft.com/office/drawing/2014/main" id="{0A504F1D-1891-0B23-E435-DDABA83BCD54}"/>
                </a:ext>
              </a:extLst>
            </p:cNvPr>
            <p:cNvSpPr>
              <a:spLocks noChangeShapeType="1"/>
            </p:cNvSpPr>
            <p:nvPr/>
          </p:nvSpPr>
          <p:spPr bwMode="auto">
            <a:xfrm rot="16200383" flipH="1">
              <a:off x="4122" y="2560"/>
              <a:ext cx="39"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sp>
          <p:nvSpPr>
            <p:cNvPr id="44167" name="Line 118">
              <a:extLst>
                <a:ext uri="{FF2B5EF4-FFF2-40B4-BE49-F238E27FC236}">
                  <a16:creationId xmlns:a16="http://schemas.microsoft.com/office/drawing/2014/main" id="{E2CAE98B-9698-1C10-5314-8FBFB6C1E6BE}"/>
                </a:ext>
              </a:extLst>
            </p:cNvPr>
            <p:cNvSpPr>
              <a:spLocks noChangeShapeType="1"/>
            </p:cNvSpPr>
            <p:nvPr/>
          </p:nvSpPr>
          <p:spPr bwMode="auto">
            <a:xfrm rot="16200383" flipH="1">
              <a:off x="3954" y="2560"/>
              <a:ext cx="39"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grpSp>
      <p:sp>
        <p:nvSpPr>
          <p:cNvPr id="44138" name="Rectangle 119">
            <a:extLst>
              <a:ext uri="{FF2B5EF4-FFF2-40B4-BE49-F238E27FC236}">
                <a16:creationId xmlns:a16="http://schemas.microsoft.com/office/drawing/2014/main" id="{412A3697-D31F-ADDB-F523-7A0E7294ED2A}"/>
              </a:ext>
            </a:extLst>
          </p:cNvPr>
          <p:cNvSpPr>
            <a:spLocks noChangeArrowheads="1"/>
          </p:cNvSpPr>
          <p:nvPr/>
        </p:nvSpPr>
        <p:spPr bwMode="auto">
          <a:xfrm>
            <a:off x="7839075" y="4200525"/>
            <a:ext cx="88900" cy="60325"/>
          </a:xfrm>
          <a:prstGeom prst="rect">
            <a:avLst/>
          </a:prstGeom>
          <a:solidFill>
            <a:srgbClr val="FF3131"/>
          </a:solidFill>
          <a:ln w="9525">
            <a:solidFill>
              <a:srgbClr val="FF31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356" tIns="45677" rIns="91356" bIns="4567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CA" altLang="en-US"/>
          </a:p>
        </p:txBody>
      </p:sp>
      <p:sp>
        <p:nvSpPr>
          <p:cNvPr id="44139" name="Rectangle 120">
            <a:extLst>
              <a:ext uri="{FF2B5EF4-FFF2-40B4-BE49-F238E27FC236}">
                <a16:creationId xmlns:a16="http://schemas.microsoft.com/office/drawing/2014/main" id="{973950DC-1295-95AC-B39A-5E27022A79A0}"/>
              </a:ext>
            </a:extLst>
          </p:cNvPr>
          <p:cNvSpPr>
            <a:spLocks noChangeArrowheads="1"/>
          </p:cNvSpPr>
          <p:nvPr/>
        </p:nvSpPr>
        <p:spPr bwMode="auto">
          <a:xfrm>
            <a:off x="7977188" y="3995738"/>
            <a:ext cx="90487" cy="263525"/>
          </a:xfrm>
          <a:prstGeom prst="rect">
            <a:avLst/>
          </a:prstGeom>
          <a:solidFill>
            <a:srgbClr val="FF3131"/>
          </a:solidFill>
          <a:ln w="9525">
            <a:solidFill>
              <a:srgbClr val="FF31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356" tIns="45677" rIns="91356" bIns="4567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CA" altLang="en-US"/>
          </a:p>
        </p:txBody>
      </p:sp>
      <p:sp>
        <p:nvSpPr>
          <p:cNvPr id="44140" name="Line 121">
            <a:extLst>
              <a:ext uri="{FF2B5EF4-FFF2-40B4-BE49-F238E27FC236}">
                <a16:creationId xmlns:a16="http://schemas.microsoft.com/office/drawing/2014/main" id="{97EAD831-935D-80F5-E691-F8E877E7EBDC}"/>
              </a:ext>
            </a:extLst>
          </p:cNvPr>
          <p:cNvSpPr>
            <a:spLocks noChangeShapeType="1"/>
          </p:cNvSpPr>
          <p:nvPr/>
        </p:nvSpPr>
        <p:spPr bwMode="auto">
          <a:xfrm>
            <a:off x="7705725" y="4251325"/>
            <a:ext cx="84138" cy="0"/>
          </a:xfrm>
          <a:prstGeom prst="line">
            <a:avLst/>
          </a:prstGeom>
          <a:noFill/>
          <a:ln w="19050">
            <a:solidFill>
              <a:srgbClr val="FF313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sp>
        <p:nvSpPr>
          <p:cNvPr id="44141" name="Rectangle 122">
            <a:extLst>
              <a:ext uri="{FF2B5EF4-FFF2-40B4-BE49-F238E27FC236}">
                <a16:creationId xmlns:a16="http://schemas.microsoft.com/office/drawing/2014/main" id="{08B874F0-77B2-FBFD-0897-057AF4D2B104}"/>
              </a:ext>
            </a:extLst>
          </p:cNvPr>
          <p:cNvSpPr>
            <a:spLocks noChangeArrowheads="1"/>
          </p:cNvSpPr>
          <p:nvPr/>
        </p:nvSpPr>
        <p:spPr bwMode="auto">
          <a:xfrm>
            <a:off x="8116888" y="3640138"/>
            <a:ext cx="87312" cy="620712"/>
          </a:xfrm>
          <a:prstGeom prst="rect">
            <a:avLst/>
          </a:prstGeom>
          <a:solidFill>
            <a:srgbClr val="FF3131"/>
          </a:solidFill>
          <a:ln w="9525">
            <a:solidFill>
              <a:srgbClr val="FF31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356" tIns="45677" rIns="91356" bIns="4567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CA" altLang="en-US"/>
          </a:p>
        </p:txBody>
      </p:sp>
      <p:sp>
        <p:nvSpPr>
          <p:cNvPr id="44142" name="Rectangle 123">
            <a:extLst>
              <a:ext uri="{FF2B5EF4-FFF2-40B4-BE49-F238E27FC236}">
                <a16:creationId xmlns:a16="http://schemas.microsoft.com/office/drawing/2014/main" id="{BFB963F8-0482-6698-7EC5-7554C3FD6DC0}"/>
              </a:ext>
            </a:extLst>
          </p:cNvPr>
          <p:cNvSpPr>
            <a:spLocks noChangeArrowheads="1"/>
          </p:cNvSpPr>
          <p:nvPr/>
        </p:nvSpPr>
        <p:spPr bwMode="auto">
          <a:xfrm>
            <a:off x="8393113" y="4195763"/>
            <a:ext cx="87312" cy="63500"/>
          </a:xfrm>
          <a:prstGeom prst="rect">
            <a:avLst/>
          </a:prstGeom>
          <a:solidFill>
            <a:srgbClr val="FF3131"/>
          </a:solidFill>
          <a:ln w="9525">
            <a:solidFill>
              <a:srgbClr val="FF31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356" tIns="45677" rIns="91356" bIns="4567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CA" altLang="en-US"/>
          </a:p>
        </p:txBody>
      </p:sp>
      <p:sp>
        <p:nvSpPr>
          <p:cNvPr id="44143" name="Line 124">
            <a:extLst>
              <a:ext uri="{FF2B5EF4-FFF2-40B4-BE49-F238E27FC236}">
                <a16:creationId xmlns:a16="http://schemas.microsoft.com/office/drawing/2014/main" id="{8B9ADFFB-AB27-58F8-106F-C8227A05661C}"/>
              </a:ext>
            </a:extLst>
          </p:cNvPr>
          <p:cNvSpPr>
            <a:spLocks noChangeShapeType="1"/>
          </p:cNvSpPr>
          <p:nvPr/>
        </p:nvSpPr>
        <p:spPr bwMode="auto">
          <a:xfrm>
            <a:off x="8535988" y="4251325"/>
            <a:ext cx="84137" cy="0"/>
          </a:xfrm>
          <a:prstGeom prst="line">
            <a:avLst/>
          </a:prstGeom>
          <a:noFill/>
          <a:ln w="12700">
            <a:solidFill>
              <a:srgbClr val="FF313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sp>
        <p:nvSpPr>
          <p:cNvPr id="44144" name="Line 125">
            <a:extLst>
              <a:ext uri="{FF2B5EF4-FFF2-40B4-BE49-F238E27FC236}">
                <a16:creationId xmlns:a16="http://schemas.microsoft.com/office/drawing/2014/main" id="{4F17543A-10DF-AAB5-BBE0-5934AD99CD4F}"/>
              </a:ext>
            </a:extLst>
          </p:cNvPr>
          <p:cNvSpPr>
            <a:spLocks noChangeShapeType="1"/>
          </p:cNvSpPr>
          <p:nvPr/>
        </p:nvSpPr>
        <p:spPr bwMode="auto">
          <a:xfrm>
            <a:off x="8675688" y="4257675"/>
            <a:ext cx="82550" cy="0"/>
          </a:xfrm>
          <a:prstGeom prst="line">
            <a:avLst/>
          </a:prstGeom>
          <a:noFill/>
          <a:ln w="3175">
            <a:solidFill>
              <a:srgbClr val="FF313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sp>
        <p:nvSpPr>
          <p:cNvPr id="44145" name="Rectangle 126">
            <a:extLst>
              <a:ext uri="{FF2B5EF4-FFF2-40B4-BE49-F238E27FC236}">
                <a16:creationId xmlns:a16="http://schemas.microsoft.com/office/drawing/2014/main" id="{F8D1C1EE-E6ED-8D04-CBEB-7A8E4CDA1834}"/>
              </a:ext>
            </a:extLst>
          </p:cNvPr>
          <p:cNvSpPr>
            <a:spLocks noChangeArrowheads="1"/>
          </p:cNvSpPr>
          <p:nvPr/>
        </p:nvSpPr>
        <p:spPr bwMode="auto">
          <a:xfrm>
            <a:off x="8253413" y="3979863"/>
            <a:ext cx="88900" cy="279400"/>
          </a:xfrm>
          <a:prstGeom prst="rect">
            <a:avLst/>
          </a:prstGeom>
          <a:solidFill>
            <a:srgbClr val="FF3131"/>
          </a:solidFill>
          <a:ln w="9525">
            <a:solidFill>
              <a:srgbClr val="FF313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lIns="91356" tIns="45677" rIns="91356" bIns="45677">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CA" altLang="en-US"/>
          </a:p>
        </p:txBody>
      </p:sp>
      <p:sp>
        <p:nvSpPr>
          <p:cNvPr id="44146" name="Rectangle 127">
            <a:extLst>
              <a:ext uri="{FF2B5EF4-FFF2-40B4-BE49-F238E27FC236}">
                <a16:creationId xmlns:a16="http://schemas.microsoft.com/office/drawing/2014/main" id="{95B91B2C-47AC-E96B-DEE9-3BF5690DDD55}"/>
              </a:ext>
            </a:extLst>
          </p:cNvPr>
          <p:cNvSpPr>
            <a:spLocks noChangeArrowheads="1"/>
          </p:cNvSpPr>
          <p:nvPr/>
        </p:nvSpPr>
        <p:spPr bwMode="auto">
          <a:xfrm>
            <a:off x="7535863" y="2906713"/>
            <a:ext cx="1249362" cy="1355725"/>
          </a:xfrm>
          <a:prstGeom prst="rect">
            <a:avLst/>
          </a:prstGeom>
          <a:noFill/>
          <a:ln w="9525">
            <a:solidFill>
              <a:schemeClr val="tx2"/>
            </a:solidFill>
            <a:miter lim="800000"/>
            <a:headEnd/>
            <a:tailEnd/>
          </a:ln>
          <a:effectLst/>
          <a:extLst>
            <a:ext uri="{909E8E84-426E-40DD-AFC4-6F175D3DCCD1}">
              <a14:hiddenFill xmlns:a14="http://schemas.microsoft.com/office/drawing/2010/main">
                <a:solidFill>
                  <a:schemeClr val="tx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CA" altLang="en-US"/>
          </a:p>
        </p:txBody>
      </p:sp>
      <p:grpSp>
        <p:nvGrpSpPr>
          <p:cNvPr id="44147" name="Group 128">
            <a:extLst>
              <a:ext uri="{FF2B5EF4-FFF2-40B4-BE49-F238E27FC236}">
                <a16:creationId xmlns:a16="http://schemas.microsoft.com/office/drawing/2014/main" id="{E671D017-202B-5261-C628-256DB00AE7BE}"/>
              </a:ext>
            </a:extLst>
          </p:cNvPr>
          <p:cNvGrpSpPr>
            <a:grpSpLocks/>
          </p:cNvGrpSpPr>
          <p:nvPr/>
        </p:nvGrpSpPr>
        <p:grpSpPr bwMode="auto">
          <a:xfrm>
            <a:off x="7470775" y="2906713"/>
            <a:ext cx="57150" cy="1347787"/>
            <a:chOff x="6015" y="1914"/>
            <a:chExt cx="60" cy="519"/>
          </a:xfrm>
        </p:grpSpPr>
        <p:sp>
          <p:nvSpPr>
            <p:cNvPr id="44157" name="Line 129">
              <a:extLst>
                <a:ext uri="{FF2B5EF4-FFF2-40B4-BE49-F238E27FC236}">
                  <a16:creationId xmlns:a16="http://schemas.microsoft.com/office/drawing/2014/main" id="{B46FBE01-623C-6503-DB78-606C3B40F38F}"/>
                </a:ext>
              </a:extLst>
            </p:cNvPr>
            <p:cNvSpPr>
              <a:spLocks noChangeShapeType="1"/>
            </p:cNvSpPr>
            <p:nvPr/>
          </p:nvSpPr>
          <p:spPr bwMode="auto">
            <a:xfrm flipH="1">
              <a:off x="6015" y="2329"/>
              <a:ext cx="60"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sp>
          <p:nvSpPr>
            <p:cNvPr id="44158" name="Line 130">
              <a:extLst>
                <a:ext uri="{FF2B5EF4-FFF2-40B4-BE49-F238E27FC236}">
                  <a16:creationId xmlns:a16="http://schemas.microsoft.com/office/drawing/2014/main" id="{E8A679E0-24F7-C465-AF29-966631E3C904}"/>
                </a:ext>
              </a:extLst>
            </p:cNvPr>
            <p:cNvSpPr>
              <a:spLocks noChangeShapeType="1"/>
            </p:cNvSpPr>
            <p:nvPr/>
          </p:nvSpPr>
          <p:spPr bwMode="auto">
            <a:xfrm flipH="1">
              <a:off x="6015" y="2225"/>
              <a:ext cx="60"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sp>
          <p:nvSpPr>
            <p:cNvPr id="44159" name="Line 131">
              <a:extLst>
                <a:ext uri="{FF2B5EF4-FFF2-40B4-BE49-F238E27FC236}">
                  <a16:creationId xmlns:a16="http://schemas.microsoft.com/office/drawing/2014/main" id="{084510C7-2F5C-E67A-1975-F341E6AF4A2A}"/>
                </a:ext>
              </a:extLst>
            </p:cNvPr>
            <p:cNvSpPr>
              <a:spLocks noChangeShapeType="1"/>
            </p:cNvSpPr>
            <p:nvPr/>
          </p:nvSpPr>
          <p:spPr bwMode="auto">
            <a:xfrm flipH="1">
              <a:off x="6015" y="2121"/>
              <a:ext cx="60"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sp>
          <p:nvSpPr>
            <p:cNvPr id="44160" name="Line 132">
              <a:extLst>
                <a:ext uri="{FF2B5EF4-FFF2-40B4-BE49-F238E27FC236}">
                  <a16:creationId xmlns:a16="http://schemas.microsoft.com/office/drawing/2014/main" id="{8B410EDA-5AC8-1BF5-AD2B-FEF4EB45F36F}"/>
                </a:ext>
              </a:extLst>
            </p:cNvPr>
            <p:cNvSpPr>
              <a:spLocks noChangeShapeType="1"/>
            </p:cNvSpPr>
            <p:nvPr/>
          </p:nvSpPr>
          <p:spPr bwMode="auto">
            <a:xfrm flipH="1">
              <a:off x="6015" y="2017"/>
              <a:ext cx="60"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sp>
          <p:nvSpPr>
            <p:cNvPr id="44161" name="Line 133">
              <a:extLst>
                <a:ext uri="{FF2B5EF4-FFF2-40B4-BE49-F238E27FC236}">
                  <a16:creationId xmlns:a16="http://schemas.microsoft.com/office/drawing/2014/main" id="{AADE0B8C-895B-BF07-F057-0598CE64F8F9}"/>
                </a:ext>
              </a:extLst>
            </p:cNvPr>
            <p:cNvSpPr>
              <a:spLocks noChangeShapeType="1"/>
            </p:cNvSpPr>
            <p:nvPr/>
          </p:nvSpPr>
          <p:spPr bwMode="auto">
            <a:xfrm flipH="1">
              <a:off x="6015" y="1914"/>
              <a:ext cx="60"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sp>
          <p:nvSpPr>
            <p:cNvPr id="44162" name="Line 134">
              <a:extLst>
                <a:ext uri="{FF2B5EF4-FFF2-40B4-BE49-F238E27FC236}">
                  <a16:creationId xmlns:a16="http://schemas.microsoft.com/office/drawing/2014/main" id="{0ADC06E7-8A82-78B8-57F0-B75E9C09E512}"/>
                </a:ext>
              </a:extLst>
            </p:cNvPr>
            <p:cNvSpPr>
              <a:spLocks noChangeShapeType="1"/>
            </p:cNvSpPr>
            <p:nvPr/>
          </p:nvSpPr>
          <p:spPr bwMode="auto">
            <a:xfrm flipH="1">
              <a:off x="6015" y="2433"/>
              <a:ext cx="60"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grpSp>
      <p:grpSp>
        <p:nvGrpSpPr>
          <p:cNvPr id="44148" name="Group 135">
            <a:extLst>
              <a:ext uri="{FF2B5EF4-FFF2-40B4-BE49-F238E27FC236}">
                <a16:creationId xmlns:a16="http://schemas.microsoft.com/office/drawing/2014/main" id="{097EECDC-5C12-5EF4-8CAC-DFF682FB8192}"/>
              </a:ext>
            </a:extLst>
          </p:cNvPr>
          <p:cNvGrpSpPr>
            <a:grpSpLocks/>
          </p:cNvGrpSpPr>
          <p:nvPr/>
        </p:nvGrpSpPr>
        <p:grpSpPr bwMode="auto">
          <a:xfrm>
            <a:off x="7610475" y="4262438"/>
            <a:ext cx="1101725" cy="63500"/>
            <a:chOff x="3974" y="2540"/>
            <a:chExt cx="678" cy="40"/>
          </a:xfrm>
        </p:grpSpPr>
        <p:sp>
          <p:nvSpPr>
            <p:cNvPr id="44152" name="Line 136">
              <a:extLst>
                <a:ext uri="{FF2B5EF4-FFF2-40B4-BE49-F238E27FC236}">
                  <a16:creationId xmlns:a16="http://schemas.microsoft.com/office/drawing/2014/main" id="{CC6D9390-489F-F546-D320-2D91D956BCC5}"/>
                </a:ext>
              </a:extLst>
            </p:cNvPr>
            <p:cNvSpPr>
              <a:spLocks noChangeShapeType="1"/>
            </p:cNvSpPr>
            <p:nvPr/>
          </p:nvSpPr>
          <p:spPr bwMode="auto">
            <a:xfrm rot="16200383" flipH="1">
              <a:off x="4632" y="2561"/>
              <a:ext cx="39"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sp>
          <p:nvSpPr>
            <p:cNvPr id="44153" name="Line 137">
              <a:extLst>
                <a:ext uri="{FF2B5EF4-FFF2-40B4-BE49-F238E27FC236}">
                  <a16:creationId xmlns:a16="http://schemas.microsoft.com/office/drawing/2014/main" id="{8F274236-485B-95DA-CB72-2F4457BE5073}"/>
                </a:ext>
              </a:extLst>
            </p:cNvPr>
            <p:cNvSpPr>
              <a:spLocks noChangeShapeType="1"/>
            </p:cNvSpPr>
            <p:nvPr/>
          </p:nvSpPr>
          <p:spPr bwMode="auto">
            <a:xfrm rot="16200383" flipH="1">
              <a:off x="4462" y="2561"/>
              <a:ext cx="39"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sp>
          <p:nvSpPr>
            <p:cNvPr id="44154" name="Line 138">
              <a:extLst>
                <a:ext uri="{FF2B5EF4-FFF2-40B4-BE49-F238E27FC236}">
                  <a16:creationId xmlns:a16="http://schemas.microsoft.com/office/drawing/2014/main" id="{1CF699EC-FD6E-FF8E-2D88-EEE64E47C747}"/>
                </a:ext>
              </a:extLst>
            </p:cNvPr>
            <p:cNvSpPr>
              <a:spLocks noChangeShapeType="1"/>
            </p:cNvSpPr>
            <p:nvPr/>
          </p:nvSpPr>
          <p:spPr bwMode="auto">
            <a:xfrm rot="16200383" flipH="1">
              <a:off x="4293" y="2560"/>
              <a:ext cx="39"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sp>
          <p:nvSpPr>
            <p:cNvPr id="44155" name="Line 139">
              <a:extLst>
                <a:ext uri="{FF2B5EF4-FFF2-40B4-BE49-F238E27FC236}">
                  <a16:creationId xmlns:a16="http://schemas.microsoft.com/office/drawing/2014/main" id="{D553B178-1393-73F2-6B00-D9D3A8447B38}"/>
                </a:ext>
              </a:extLst>
            </p:cNvPr>
            <p:cNvSpPr>
              <a:spLocks noChangeShapeType="1"/>
            </p:cNvSpPr>
            <p:nvPr/>
          </p:nvSpPr>
          <p:spPr bwMode="auto">
            <a:xfrm rot="16200383" flipH="1">
              <a:off x="4122" y="2560"/>
              <a:ext cx="39"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sp>
          <p:nvSpPr>
            <p:cNvPr id="44156" name="Line 140">
              <a:extLst>
                <a:ext uri="{FF2B5EF4-FFF2-40B4-BE49-F238E27FC236}">
                  <a16:creationId xmlns:a16="http://schemas.microsoft.com/office/drawing/2014/main" id="{5619D679-AA91-CE10-5D54-2B21FDD17163}"/>
                </a:ext>
              </a:extLst>
            </p:cNvPr>
            <p:cNvSpPr>
              <a:spLocks noChangeShapeType="1"/>
            </p:cNvSpPr>
            <p:nvPr/>
          </p:nvSpPr>
          <p:spPr bwMode="auto">
            <a:xfrm rot="16200383" flipH="1">
              <a:off x="3954" y="2560"/>
              <a:ext cx="39" cy="0"/>
            </a:xfrm>
            <a:prstGeom prst="line">
              <a:avLst/>
            </a:prstGeom>
            <a:noFill/>
            <a:ln w="9525">
              <a:solidFill>
                <a:schemeClr val="tx2"/>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lstStyle/>
            <a:p>
              <a:endParaRPr lang="en-CA"/>
            </a:p>
          </p:txBody>
        </p:sp>
      </p:grpSp>
      <p:sp>
        <p:nvSpPr>
          <p:cNvPr id="44149" name="Rectangle 141">
            <a:extLst>
              <a:ext uri="{FF2B5EF4-FFF2-40B4-BE49-F238E27FC236}">
                <a16:creationId xmlns:a16="http://schemas.microsoft.com/office/drawing/2014/main" id="{DFFD3C34-803F-EE18-271E-97E64D55D28B}"/>
              </a:ext>
            </a:extLst>
          </p:cNvPr>
          <p:cNvSpPr>
            <a:spLocks noChangeArrowheads="1"/>
          </p:cNvSpPr>
          <p:nvPr/>
        </p:nvSpPr>
        <p:spPr bwMode="auto">
          <a:xfrm>
            <a:off x="7742238" y="5103813"/>
            <a:ext cx="458787"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en-US" sz="1600" i="1">
                <a:solidFill>
                  <a:srgbClr val="FF0000"/>
                </a:solidFill>
              </a:rPr>
              <a:t>E</a:t>
            </a:r>
            <a:r>
              <a:rPr lang="da-DK" altLang="en-US" sz="1600" baseline="-25000">
                <a:solidFill>
                  <a:srgbClr val="FF0000"/>
                </a:solidFill>
              </a:rPr>
              <a:t>D</a:t>
            </a:r>
            <a:r>
              <a:rPr lang="da-DK" altLang="en-US" sz="1600" baseline="-25000">
                <a:solidFill>
                  <a:schemeClr val="tx2"/>
                </a:solidFill>
              </a:rPr>
              <a:t> </a:t>
            </a:r>
            <a:endParaRPr lang="en-GB" altLang="en-US" sz="1600">
              <a:solidFill>
                <a:schemeClr val="tx2"/>
              </a:solidFill>
            </a:endParaRPr>
          </a:p>
        </p:txBody>
      </p:sp>
      <p:sp>
        <p:nvSpPr>
          <p:cNvPr id="44150" name="Rectangle 142">
            <a:extLst>
              <a:ext uri="{FF2B5EF4-FFF2-40B4-BE49-F238E27FC236}">
                <a16:creationId xmlns:a16="http://schemas.microsoft.com/office/drawing/2014/main" id="{3344D66F-DA37-2808-A771-B641FDA8B4E6}"/>
              </a:ext>
            </a:extLst>
          </p:cNvPr>
          <p:cNvSpPr>
            <a:spLocks noChangeArrowheads="1"/>
          </p:cNvSpPr>
          <p:nvPr/>
        </p:nvSpPr>
        <p:spPr bwMode="auto">
          <a:xfrm>
            <a:off x="6283325" y="4973638"/>
            <a:ext cx="407988"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en-US" sz="1600" i="1">
                <a:solidFill>
                  <a:srgbClr val="FF0000"/>
                </a:solidFill>
              </a:rPr>
              <a:t>D</a:t>
            </a:r>
            <a:r>
              <a:rPr lang="da-DK" altLang="en-US" sz="1600" baseline="-25000">
                <a:solidFill>
                  <a:srgbClr val="FF0000"/>
                </a:solidFill>
              </a:rPr>
              <a:t>0</a:t>
            </a:r>
            <a:endParaRPr lang="en-GB" altLang="en-US" sz="1600" baseline="30000">
              <a:solidFill>
                <a:schemeClr val="tx2"/>
              </a:solidFill>
            </a:endParaRPr>
          </a:p>
        </p:txBody>
      </p:sp>
      <p:sp>
        <p:nvSpPr>
          <p:cNvPr id="44151" name="Rectangle 143">
            <a:extLst>
              <a:ext uri="{FF2B5EF4-FFF2-40B4-BE49-F238E27FC236}">
                <a16:creationId xmlns:a16="http://schemas.microsoft.com/office/drawing/2014/main" id="{01EDCFA9-C9C1-13C4-9CDE-F92D3FB8A3E2}"/>
              </a:ext>
            </a:extLst>
          </p:cNvPr>
          <p:cNvSpPr>
            <a:spLocks noChangeArrowheads="1"/>
          </p:cNvSpPr>
          <p:nvPr/>
        </p:nvSpPr>
        <p:spPr bwMode="auto">
          <a:xfrm>
            <a:off x="7032625" y="2889250"/>
            <a:ext cx="18065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en-US" sz="1400" i="1">
                <a:solidFill>
                  <a:schemeClr val="tx2"/>
                </a:solidFill>
              </a:rPr>
              <a:t>T</a:t>
            </a:r>
            <a:r>
              <a:rPr lang="da-DK" altLang="en-US" sz="1400" baseline="-25000">
                <a:solidFill>
                  <a:schemeClr val="tx2"/>
                </a:solidFill>
              </a:rPr>
              <a:t>1</a:t>
            </a:r>
            <a:r>
              <a:rPr lang="da-DK" altLang="en-US" sz="1400" i="1">
                <a:solidFill>
                  <a:schemeClr val="tx2"/>
                </a:solidFill>
              </a:rPr>
              <a:t>                          T</a:t>
            </a:r>
            <a:r>
              <a:rPr lang="da-DK" altLang="en-US" sz="1400" baseline="-25000">
                <a:solidFill>
                  <a:schemeClr val="tx2"/>
                </a:solidFill>
              </a:rPr>
              <a:t>2</a:t>
            </a:r>
            <a:endParaRPr lang="en-GB" altLang="en-US" sz="1400" baseline="-25000">
              <a:solidFill>
                <a:schemeClr val="tx2"/>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2">
            <a:extLst>
              <a:ext uri="{FF2B5EF4-FFF2-40B4-BE49-F238E27FC236}">
                <a16:creationId xmlns:a16="http://schemas.microsoft.com/office/drawing/2014/main" id="{20DA82B0-4BE3-A874-1BAC-061B7A0141E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200" y="931863"/>
            <a:ext cx="8724900" cy="592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3011" name="Rectangle 3">
            <a:extLst>
              <a:ext uri="{FF2B5EF4-FFF2-40B4-BE49-F238E27FC236}">
                <a16:creationId xmlns:a16="http://schemas.microsoft.com/office/drawing/2014/main" id="{FB5A6238-0665-1C5D-A6D6-482B2428ECD5}"/>
              </a:ext>
            </a:extLst>
          </p:cNvPr>
          <p:cNvSpPr>
            <a:spLocks noChangeArrowheads="1"/>
          </p:cNvSpPr>
          <p:nvPr/>
        </p:nvSpPr>
        <p:spPr bwMode="auto">
          <a:xfrm>
            <a:off x="647700" y="238125"/>
            <a:ext cx="7772400" cy="6096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da-DK" sz="3600" b="1" dirty="0">
                <a:solidFill>
                  <a:schemeClr val="tx2"/>
                </a:solidFill>
                <a:effectLst>
                  <a:outerShdw blurRad="38100" dist="38100" dir="2700000" algn="tl">
                    <a:srgbClr val="C0C0C0"/>
                  </a:outerShdw>
                </a:effectLst>
              </a:rPr>
              <a:t>Displacement distribution: HtBDC</a:t>
            </a:r>
            <a:endParaRPr lang="en-GB" sz="3600" b="1" dirty="0">
              <a:solidFill>
                <a:schemeClr val="tx2"/>
              </a:solidFill>
              <a:effectLst>
                <a:outerShdw blurRad="38100" dist="38100" dir="2700000" algn="tl">
                  <a:srgbClr val="C0C0C0"/>
                </a:outerShdw>
              </a:effectLst>
            </a:endParaRPr>
          </a:p>
        </p:txBody>
      </p:sp>
      <p:sp>
        <p:nvSpPr>
          <p:cNvPr id="45060" name="Text Box 4">
            <a:extLst>
              <a:ext uri="{FF2B5EF4-FFF2-40B4-BE49-F238E27FC236}">
                <a16:creationId xmlns:a16="http://schemas.microsoft.com/office/drawing/2014/main" id="{C5489AF5-6D4F-DD8F-05A1-605021C963D6}"/>
              </a:ext>
            </a:extLst>
          </p:cNvPr>
          <p:cNvSpPr txBox="1">
            <a:spLocks noChangeArrowheads="1"/>
          </p:cNvSpPr>
          <p:nvPr/>
        </p:nvSpPr>
        <p:spPr bwMode="auto">
          <a:xfrm>
            <a:off x="1149350" y="893763"/>
            <a:ext cx="3186113"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a-DK" altLang="en-US" sz="2000" b="1">
                <a:solidFill>
                  <a:schemeClr val="tx2"/>
                </a:solidFill>
              </a:rPr>
              <a:t>Temperature: 185 K</a:t>
            </a:r>
          </a:p>
          <a:p>
            <a:pPr algn="ctr" eaLnBrk="1" hangingPunct="1"/>
            <a:r>
              <a:rPr lang="da-DK" altLang="en-US" sz="2000" b="1">
                <a:solidFill>
                  <a:schemeClr val="tx2"/>
                </a:solidFill>
              </a:rPr>
              <a:t>Time per image: 13.5 sec</a:t>
            </a:r>
            <a:endParaRPr lang="en-GB" altLang="en-US" sz="2000" b="1">
              <a:solidFill>
                <a:schemeClr val="tx2"/>
              </a:solidFill>
            </a:endParaRPr>
          </a:p>
        </p:txBody>
      </p:sp>
      <p:sp>
        <p:nvSpPr>
          <p:cNvPr id="45061" name="Text Box 5">
            <a:extLst>
              <a:ext uri="{FF2B5EF4-FFF2-40B4-BE49-F238E27FC236}">
                <a16:creationId xmlns:a16="http://schemas.microsoft.com/office/drawing/2014/main" id="{89808A6E-6A19-2A76-1B89-FEB9A344F76E}"/>
              </a:ext>
            </a:extLst>
          </p:cNvPr>
          <p:cNvSpPr txBox="1">
            <a:spLocks noChangeArrowheads="1"/>
          </p:cNvSpPr>
          <p:nvPr/>
        </p:nvSpPr>
        <p:spPr bwMode="auto">
          <a:xfrm>
            <a:off x="5267325" y="904875"/>
            <a:ext cx="3200400" cy="7016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a-DK" altLang="en-US" sz="2000" b="1">
                <a:solidFill>
                  <a:schemeClr val="tx2"/>
                </a:solidFill>
              </a:rPr>
              <a:t>Temperature: 194 K</a:t>
            </a:r>
          </a:p>
          <a:p>
            <a:pPr algn="ctr" eaLnBrk="1" hangingPunct="1"/>
            <a:r>
              <a:rPr lang="da-DK" altLang="en-US" sz="2000" b="1">
                <a:solidFill>
                  <a:schemeClr val="tx2"/>
                </a:solidFill>
              </a:rPr>
              <a:t>Time per image: 13.7 sec</a:t>
            </a:r>
            <a:endParaRPr lang="en-GB" altLang="en-US" sz="2000" b="1">
              <a:solidFill>
                <a:schemeClr val="tx2"/>
              </a:solidFill>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Text Box 2">
            <a:extLst>
              <a:ext uri="{FF2B5EF4-FFF2-40B4-BE49-F238E27FC236}">
                <a16:creationId xmlns:a16="http://schemas.microsoft.com/office/drawing/2014/main" id="{E208FDD9-2A3F-0AE4-C721-65F60EDB8819}"/>
              </a:ext>
            </a:extLst>
          </p:cNvPr>
          <p:cNvSpPr txBox="1">
            <a:spLocks noChangeArrowheads="1"/>
          </p:cNvSpPr>
          <p:nvPr/>
        </p:nvSpPr>
        <p:spPr bwMode="auto">
          <a:xfrm>
            <a:off x="304800" y="623888"/>
            <a:ext cx="8305800" cy="6157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lang="da-DK" altLang="en-US" sz="2400"/>
              <a:t> Tunneling resistance </a:t>
            </a:r>
            <a:r>
              <a:rPr lang="da-DK" altLang="en-US" sz="2400">
                <a:sym typeface="Symbol" panose="05050102010706020507" pitchFamily="18" charset="2"/>
              </a:rPr>
              <a:t> 5 G</a:t>
            </a:r>
            <a:r>
              <a:rPr lang="da-DK" altLang="en-US" sz="2400">
                <a:cs typeface="Arial" panose="020B0604020202020204" pitchFamily="34" charset="0"/>
              </a:rPr>
              <a:t>Ω</a:t>
            </a:r>
            <a:r>
              <a:rPr lang="da-DK" altLang="en-US" sz="2400"/>
              <a:t> (</a:t>
            </a:r>
            <a:r>
              <a:rPr lang="da-DK" altLang="en-US" sz="2400" i="1"/>
              <a:t>V</a:t>
            </a:r>
            <a:r>
              <a:rPr lang="da-DK" altLang="en-US" sz="2400"/>
              <a:t> </a:t>
            </a:r>
            <a:r>
              <a:rPr lang="da-DK" altLang="en-US" sz="2400">
                <a:cs typeface="Arial" panose="020B0604020202020204" pitchFamily="34" charset="0"/>
                <a:sym typeface="Symbol" panose="05050102010706020507" pitchFamily="18" charset="2"/>
              </a:rPr>
              <a:t> -1.5 V, </a:t>
            </a:r>
            <a:r>
              <a:rPr lang="da-DK" altLang="en-US" sz="2400" i="1"/>
              <a:t>I</a:t>
            </a:r>
            <a:r>
              <a:rPr lang="da-DK" altLang="en-US" sz="2400"/>
              <a:t> </a:t>
            </a:r>
            <a:r>
              <a:rPr lang="da-DK" altLang="en-US" sz="2400">
                <a:cs typeface="Arial" panose="020B0604020202020204" pitchFamily="34" charset="0"/>
                <a:sym typeface="Symbol" panose="05050102010706020507" pitchFamily="18" charset="2"/>
              </a:rPr>
              <a:t> -0.3 nA)</a:t>
            </a:r>
            <a:endParaRPr lang="da-DK" altLang="en-US" sz="1000"/>
          </a:p>
          <a:p>
            <a:pPr eaLnBrk="1" hangingPunct="1">
              <a:buFontTx/>
              <a:buChar char="•"/>
            </a:pPr>
            <a:endParaRPr lang="da-DK" altLang="en-US" sz="600"/>
          </a:p>
          <a:p>
            <a:pPr eaLnBrk="1" hangingPunct="1">
              <a:buFontTx/>
              <a:buChar char="•"/>
            </a:pPr>
            <a:r>
              <a:rPr lang="da-DK" altLang="en-US" sz="2400"/>
              <a:t> Displacement distribution:</a:t>
            </a:r>
          </a:p>
          <a:p>
            <a:pPr eaLnBrk="1" hangingPunct="1">
              <a:buFontTx/>
              <a:buChar char="•"/>
            </a:pPr>
            <a:endParaRPr lang="da-DK" altLang="en-US" sz="800"/>
          </a:p>
          <a:p>
            <a:pPr lvl="1" eaLnBrk="1" hangingPunct="1">
              <a:buFontTx/>
              <a:buChar char="•"/>
            </a:pPr>
            <a:r>
              <a:rPr lang="da-DK" altLang="en-US" sz="2000">
                <a:sym typeface="Symbol" panose="05050102010706020507" pitchFamily="18" charset="2"/>
              </a:rPr>
              <a:t> symmetric</a:t>
            </a:r>
          </a:p>
          <a:p>
            <a:pPr lvl="1" eaLnBrk="1" hangingPunct="1">
              <a:buFontTx/>
              <a:buChar char="•"/>
            </a:pPr>
            <a:endParaRPr lang="da-DK" altLang="en-US" sz="600">
              <a:sym typeface="Symbol" panose="05050102010706020507" pitchFamily="18" charset="2"/>
            </a:endParaRPr>
          </a:p>
          <a:p>
            <a:pPr lvl="1" eaLnBrk="1" hangingPunct="1">
              <a:buFontTx/>
              <a:buChar char="•"/>
            </a:pPr>
            <a:r>
              <a:rPr lang="da-DK" altLang="en-US" sz="2000">
                <a:sym typeface="Symbol" panose="05050102010706020507" pitchFamily="18" charset="2"/>
              </a:rPr>
              <a:t> </a:t>
            </a:r>
            <a:r>
              <a:rPr lang="da-DK" altLang="en-US" sz="2000">
                <a:cs typeface="Arial" panose="020B0604020202020204" pitchFamily="34" charset="0"/>
                <a:sym typeface="Symbol" panose="05050102010706020507" pitchFamily="18" charset="2"/>
              </a:rPr>
              <a:t>Δ</a:t>
            </a:r>
            <a:r>
              <a:rPr lang="da-DK" altLang="en-US" sz="2000" i="1">
                <a:sym typeface="Symbol" panose="05050102010706020507" pitchFamily="18" charset="2"/>
              </a:rPr>
              <a:t>x</a:t>
            </a:r>
            <a:r>
              <a:rPr lang="da-DK" altLang="en-US" sz="2000">
                <a:sym typeface="Symbol" panose="05050102010706020507" pitchFamily="18" charset="2"/>
              </a:rPr>
              <a:t> </a:t>
            </a:r>
            <a:r>
              <a:rPr lang="da-DK" altLang="en-US" sz="2000">
                <a:cs typeface="Arial" panose="020B0604020202020204" pitchFamily="34" charset="0"/>
                <a:sym typeface="Symbol" panose="05050102010706020507" pitchFamily="18" charset="2"/>
              </a:rPr>
              <a:t> 0.0 </a:t>
            </a:r>
            <a:r>
              <a:rPr lang="da-DK" altLang="en-US" sz="2000"/>
              <a:t>± 0.8 Å</a:t>
            </a:r>
            <a:endParaRPr lang="da-DK" altLang="en-US" sz="2000">
              <a:sym typeface="Symbol" panose="05050102010706020507" pitchFamily="18" charset="2"/>
            </a:endParaRPr>
          </a:p>
          <a:p>
            <a:pPr eaLnBrk="1" hangingPunct="1">
              <a:buFontTx/>
              <a:buChar char="•"/>
            </a:pPr>
            <a:endParaRPr lang="da-DK" altLang="en-US" sz="1000"/>
          </a:p>
          <a:p>
            <a:pPr eaLnBrk="1" hangingPunct="1">
              <a:buFontTx/>
              <a:buChar char="•"/>
            </a:pPr>
            <a:endParaRPr lang="da-DK" altLang="en-US" sz="1000"/>
          </a:p>
          <a:p>
            <a:pPr eaLnBrk="1" hangingPunct="1">
              <a:buFontTx/>
              <a:buChar char="•"/>
            </a:pPr>
            <a:endParaRPr lang="da-DK" altLang="en-US" sz="1000"/>
          </a:p>
          <a:p>
            <a:pPr eaLnBrk="1" hangingPunct="1">
              <a:buFontTx/>
              <a:buChar char="•"/>
            </a:pPr>
            <a:endParaRPr lang="da-DK" altLang="en-US" sz="1000"/>
          </a:p>
          <a:p>
            <a:pPr eaLnBrk="1" hangingPunct="1">
              <a:buFontTx/>
              <a:buChar char="•"/>
            </a:pPr>
            <a:endParaRPr lang="da-DK" altLang="en-US" sz="1000"/>
          </a:p>
          <a:p>
            <a:pPr eaLnBrk="1" hangingPunct="1">
              <a:buFontTx/>
              <a:buChar char="•"/>
            </a:pPr>
            <a:endParaRPr lang="da-DK" altLang="en-US" sz="1000"/>
          </a:p>
          <a:p>
            <a:pPr eaLnBrk="1" hangingPunct="1">
              <a:buFontTx/>
              <a:buChar char="•"/>
            </a:pPr>
            <a:endParaRPr lang="da-DK" altLang="en-US" sz="1000"/>
          </a:p>
          <a:p>
            <a:pPr eaLnBrk="1" hangingPunct="1">
              <a:buFontTx/>
              <a:buChar char="•"/>
            </a:pPr>
            <a:endParaRPr lang="da-DK" altLang="en-US" sz="1000"/>
          </a:p>
          <a:p>
            <a:pPr eaLnBrk="1" hangingPunct="1">
              <a:buFontTx/>
              <a:buChar char="•"/>
            </a:pPr>
            <a:endParaRPr lang="en-GB" altLang="en-US" sz="1000"/>
          </a:p>
          <a:p>
            <a:pPr eaLnBrk="1" hangingPunct="1">
              <a:buFontTx/>
              <a:buChar char="•"/>
            </a:pPr>
            <a:endParaRPr lang="en-GB" altLang="en-US" sz="1000"/>
          </a:p>
          <a:p>
            <a:pPr eaLnBrk="1" hangingPunct="1">
              <a:buFontTx/>
              <a:buChar char="•"/>
            </a:pPr>
            <a:endParaRPr lang="en-GB" altLang="en-US" sz="1000"/>
          </a:p>
          <a:p>
            <a:pPr eaLnBrk="1" hangingPunct="1">
              <a:buFontTx/>
              <a:buChar char="•"/>
            </a:pPr>
            <a:endParaRPr lang="en-GB" altLang="en-US" sz="1000"/>
          </a:p>
          <a:p>
            <a:pPr eaLnBrk="1" hangingPunct="1">
              <a:buFontTx/>
              <a:buChar char="•"/>
            </a:pPr>
            <a:endParaRPr lang="en-GB" altLang="en-US" sz="1000"/>
          </a:p>
          <a:p>
            <a:pPr eaLnBrk="1" hangingPunct="1">
              <a:buFontTx/>
              <a:buChar char="•"/>
            </a:pPr>
            <a:endParaRPr lang="en-GB" altLang="en-US" sz="1000"/>
          </a:p>
          <a:p>
            <a:pPr eaLnBrk="1" hangingPunct="1">
              <a:buFontTx/>
              <a:buChar char="•"/>
            </a:pPr>
            <a:endParaRPr lang="en-GB" altLang="en-US" sz="1000"/>
          </a:p>
          <a:p>
            <a:pPr eaLnBrk="1" hangingPunct="1">
              <a:buFontTx/>
              <a:buChar char="•"/>
            </a:pPr>
            <a:endParaRPr lang="en-GB" altLang="en-US" sz="1000"/>
          </a:p>
          <a:p>
            <a:pPr eaLnBrk="1" hangingPunct="1">
              <a:buFontTx/>
              <a:buChar char="•"/>
            </a:pPr>
            <a:endParaRPr lang="en-GB" altLang="en-US" sz="1000"/>
          </a:p>
          <a:p>
            <a:pPr eaLnBrk="1" hangingPunct="1">
              <a:buFontTx/>
              <a:buChar char="•"/>
            </a:pPr>
            <a:endParaRPr lang="en-GB" altLang="en-US" sz="1000"/>
          </a:p>
          <a:p>
            <a:pPr eaLnBrk="1" hangingPunct="1">
              <a:buFontTx/>
              <a:buChar char="•"/>
            </a:pPr>
            <a:endParaRPr lang="en-GB" altLang="en-US" sz="1000"/>
          </a:p>
          <a:p>
            <a:pPr eaLnBrk="1" hangingPunct="1">
              <a:buFontTx/>
              <a:buChar char="•"/>
            </a:pPr>
            <a:endParaRPr lang="en-GB" altLang="en-US" sz="1000"/>
          </a:p>
          <a:p>
            <a:pPr eaLnBrk="1" hangingPunct="1">
              <a:buFontTx/>
              <a:buChar char="•"/>
            </a:pPr>
            <a:endParaRPr lang="da-DK" altLang="en-US" sz="800"/>
          </a:p>
          <a:p>
            <a:pPr eaLnBrk="1" hangingPunct="1">
              <a:buFontTx/>
              <a:buChar char="•"/>
            </a:pPr>
            <a:r>
              <a:rPr lang="da-DK" altLang="en-US" sz="2400"/>
              <a:t> Controlled manipulations</a:t>
            </a:r>
          </a:p>
          <a:p>
            <a:pPr lvl="1" eaLnBrk="1" hangingPunct="1">
              <a:buFontTx/>
              <a:buChar char="•"/>
            </a:pPr>
            <a:r>
              <a:rPr lang="da-DK" altLang="en-US" sz="1000"/>
              <a:t> </a:t>
            </a:r>
          </a:p>
          <a:p>
            <a:pPr lvl="1" eaLnBrk="1" hangingPunct="1">
              <a:buFontTx/>
              <a:buChar char="•"/>
            </a:pPr>
            <a:r>
              <a:rPr lang="da-DK" altLang="en-US" sz="2000" b="1">
                <a:solidFill>
                  <a:schemeClr val="accent2"/>
                </a:solidFill>
              </a:rPr>
              <a:t> DC</a:t>
            </a:r>
            <a:r>
              <a:rPr lang="da-DK" altLang="en-US" sz="2000"/>
              <a:t>: </a:t>
            </a:r>
            <a:r>
              <a:rPr lang="da-DK" altLang="en-US" sz="2000">
                <a:sym typeface="Symbol" panose="05050102010706020507" pitchFamily="18" charset="2"/>
              </a:rPr>
              <a:t> 0.1 G</a:t>
            </a:r>
            <a:r>
              <a:rPr lang="da-DK" altLang="en-US" sz="2000">
                <a:cs typeface="Arial" panose="020B0604020202020204" pitchFamily="34" charset="0"/>
              </a:rPr>
              <a:t>Ω</a:t>
            </a:r>
            <a:endParaRPr lang="da-DK" altLang="en-US" sz="2000"/>
          </a:p>
          <a:p>
            <a:pPr lvl="1" eaLnBrk="1" hangingPunct="1">
              <a:buFontTx/>
              <a:buChar char="•"/>
            </a:pPr>
            <a:r>
              <a:rPr lang="da-DK" altLang="en-US" sz="800"/>
              <a:t> </a:t>
            </a:r>
          </a:p>
          <a:p>
            <a:pPr lvl="1" eaLnBrk="1" hangingPunct="1">
              <a:buFontTx/>
              <a:buChar char="•"/>
            </a:pPr>
            <a:r>
              <a:rPr lang="da-DK" altLang="en-US" sz="2000" b="1">
                <a:solidFill>
                  <a:srgbClr val="FF0000"/>
                </a:solidFill>
              </a:rPr>
              <a:t> HtBDC</a:t>
            </a:r>
            <a:r>
              <a:rPr lang="da-DK" altLang="en-US" sz="2000"/>
              <a:t>: </a:t>
            </a:r>
            <a:r>
              <a:rPr lang="da-DK" altLang="en-US" sz="2000">
                <a:sym typeface="Symbol" panose="05050102010706020507" pitchFamily="18" charset="2"/>
              </a:rPr>
              <a:t> 1 G</a:t>
            </a:r>
            <a:r>
              <a:rPr lang="da-DK" altLang="en-US" sz="2000">
                <a:cs typeface="Arial" panose="020B0604020202020204" pitchFamily="34" charset="0"/>
              </a:rPr>
              <a:t>Ω</a:t>
            </a:r>
            <a:endParaRPr lang="en-GB" altLang="en-US" sz="2000">
              <a:cs typeface="Arial" panose="020B0604020202020204" pitchFamily="34" charset="0"/>
            </a:endParaRPr>
          </a:p>
        </p:txBody>
      </p:sp>
      <p:grpSp>
        <p:nvGrpSpPr>
          <p:cNvPr id="46083" name="Group 3">
            <a:extLst>
              <a:ext uri="{FF2B5EF4-FFF2-40B4-BE49-F238E27FC236}">
                <a16:creationId xmlns:a16="http://schemas.microsoft.com/office/drawing/2014/main" id="{2BD8970E-C32A-D154-1253-A90F9426A1A7}"/>
              </a:ext>
            </a:extLst>
          </p:cNvPr>
          <p:cNvGrpSpPr>
            <a:grpSpLocks/>
          </p:cNvGrpSpPr>
          <p:nvPr/>
        </p:nvGrpSpPr>
        <p:grpSpPr bwMode="auto">
          <a:xfrm>
            <a:off x="3124200" y="1524000"/>
            <a:ext cx="5334000" cy="3962400"/>
            <a:chOff x="2811" y="1291"/>
            <a:chExt cx="2616" cy="1575"/>
          </a:xfrm>
        </p:grpSpPr>
        <p:sp>
          <p:nvSpPr>
            <p:cNvPr id="46087" name="Rectangle 4">
              <a:extLst>
                <a:ext uri="{FF2B5EF4-FFF2-40B4-BE49-F238E27FC236}">
                  <a16:creationId xmlns:a16="http://schemas.microsoft.com/office/drawing/2014/main" id="{AB0904FF-3CE5-025C-8E39-BEE62316BE0E}"/>
                </a:ext>
              </a:extLst>
            </p:cNvPr>
            <p:cNvSpPr>
              <a:spLocks noChangeArrowheads="1"/>
            </p:cNvSpPr>
            <p:nvPr/>
          </p:nvSpPr>
          <p:spPr bwMode="auto">
            <a:xfrm>
              <a:off x="2811" y="1291"/>
              <a:ext cx="2616" cy="15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CA" altLang="en-US"/>
            </a:p>
          </p:txBody>
        </p:sp>
        <p:pic>
          <p:nvPicPr>
            <p:cNvPr id="46088" name="Picture 5" descr="distribution">
              <a:extLst>
                <a:ext uri="{FF2B5EF4-FFF2-40B4-BE49-F238E27FC236}">
                  <a16:creationId xmlns:a16="http://schemas.microsoft.com/office/drawing/2014/main" id="{AFDE09BD-3F0A-1885-C000-D22FD4C221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60" y="1344"/>
              <a:ext cx="2496" cy="14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6084" name="Rectangle 6">
            <a:extLst>
              <a:ext uri="{FF2B5EF4-FFF2-40B4-BE49-F238E27FC236}">
                <a16:creationId xmlns:a16="http://schemas.microsoft.com/office/drawing/2014/main" id="{02369F90-37CC-EFC4-219B-28F1CD4A0A05}"/>
              </a:ext>
            </a:extLst>
          </p:cNvPr>
          <p:cNvSpPr>
            <a:spLocks noChangeArrowheads="1"/>
          </p:cNvSpPr>
          <p:nvPr/>
        </p:nvSpPr>
        <p:spPr bwMode="auto">
          <a:xfrm>
            <a:off x="3581400" y="6048375"/>
            <a:ext cx="4799013"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lIns="91428" tIns="45714" rIns="91428"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en-US" sz="2400" b="1"/>
              <a:t>below usual imaging conditions</a:t>
            </a:r>
            <a:endParaRPr lang="en-GB" altLang="en-US" sz="2400" b="1"/>
          </a:p>
        </p:txBody>
      </p:sp>
      <p:sp>
        <p:nvSpPr>
          <p:cNvPr id="46085" name="Rectangle 7">
            <a:extLst>
              <a:ext uri="{FF2B5EF4-FFF2-40B4-BE49-F238E27FC236}">
                <a16:creationId xmlns:a16="http://schemas.microsoft.com/office/drawing/2014/main" id="{F3DE553D-2DE9-D80B-E87E-292C7BCD73C8}"/>
              </a:ext>
            </a:extLst>
          </p:cNvPr>
          <p:cNvSpPr>
            <a:spLocks noChangeArrowheads="1"/>
          </p:cNvSpPr>
          <p:nvPr/>
        </p:nvSpPr>
        <p:spPr bwMode="auto">
          <a:xfrm>
            <a:off x="2862263" y="5670550"/>
            <a:ext cx="338137" cy="1098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91428" tIns="45714" rIns="91428"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en-US" sz="6600"/>
              <a:t>}</a:t>
            </a:r>
            <a:endParaRPr lang="en-GB" altLang="en-US" sz="6600"/>
          </a:p>
        </p:txBody>
      </p:sp>
      <p:sp>
        <p:nvSpPr>
          <p:cNvPr id="46086" name="Rectangle 8">
            <a:extLst>
              <a:ext uri="{FF2B5EF4-FFF2-40B4-BE49-F238E27FC236}">
                <a16:creationId xmlns:a16="http://schemas.microsoft.com/office/drawing/2014/main" id="{314D97C5-9CA7-FF0A-877E-F3EFCD6B9743}"/>
              </a:ext>
            </a:extLst>
          </p:cNvPr>
          <p:cNvSpPr>
            <a:spLocks noChangeArrowheads="1"/>
          </p:cNvSpPr>
          <p:nvPr/>
        </p:nvSpPr>
        <p:spPr bwMode="auto">
          <a:xfrm>
            <a:off x="2627313" y="76200"/>
            <a:ext cx="4716462"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a-DK" altLang="en-US" sz="3600" b="1">
                <a:solidFill>
                  <a:schemeClr val="tx2"/>
                </a:solidFill>
              </a:rPr>
              <a:t>Tip influence? - No!</a:t>
            </a:r>
            <a:endParaRPr lang="en-GB" altLang="en-US" sz="3600" b="1">
              <a:solidFill>
                <a:schemeClr val="tx2"/>
              </a:solidFill>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a:extLst>
              <a:ext uri="{FF2B5EF4-FFF2-40B4-BE49-F238E27FC236}">
                <a16:creationId xmlns:a16="http://schemas.microsoft.com/office/drawing/2014/main" id="{17B2C0BD-4677-8331-2A26-54665F61C161}"/>
              </a:ext>
            </a:extLst>
          </p:cNvPr>
          <p:cNvSpPr>
            <a:spLocks noChangeArrowheads="1"/>
          </p:cNvSpPr>
          <p:nvPr/>
        </p:nvSpPr>
        <p:spPr bwMode="auto">
          <a:xfrm>
            <a:off x="50800" y="1976438"/>
            <a:ext cx="20018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a-DK" altLang="en-US" sz="2400" b="1">
                <a:solidFill>
                  <a:schemeClr val="accent2"/>
                </a:solidFill>
              </a:rPr>
              <a:t>DC</a:t>
            </a:r>
            <a:endParaRPr lang="da-DK" altLang="en-US" sz="2400"/>
          </a:p>
          <a:p>
            <a:pPr algn="ctr" eaLnBrk="1" hangingPunct="1"/>
            <a:r>
              <a:rPr lang="da-DK" altLang="en-US" sz="2400"/>
              <a:t> </a:t>
            </a:r>
            <a:r>
              <a:rPr lang="da-DK" altLang="en-US" sz="2000"/>
              <a:t>220 – 250 K</a:t>
            </a:r>
            <a:r>
              <a:rPr lang="da-DK" altLang="en-US" sz="2400"/>
              <a:t>         </a:t>
            </a:r>
          </a:p>
        </p:txBody>
      </p:sp>
      <p:pic>
        <p:nvPicPr>
          <p:cNvPr id="47107" name="Picture 3" descr="htbdc2">
            <a:extLst>
              <a:ext uri="{FF2B5EF4-FFF2-40B4-BE49-F238E27FC236}">
                <a16:creationId xmlns:a16="http://schemas.microsoft.com/office/drawing/2014/main" id="{DD74E788-437F-F5B0-C18A-FD1D8BE0AABC}"/>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80275" y="2835275"/>
            <a:ext cx="12509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7108" name="Picture 4" descr="dc2">
            <a:extLst>
              <a:ext uri="{FF2B5EF4-FFF2-40B4-BE49-F238E27FC236}">
                <a16:creationId xmlns:a16="http://schemas.microsoft.com/office/drawing/2014/main" id="{13D5CF30-273B-F8B0-ACCB-4712390AEFE7}"/>
              </a:ext>
            </a:extLst>
          </p:cNvPr>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 y="2933700"/>
            <a:ext cx="1044575" cy="984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09" name="Text Box 5">
            <a:extLst>
              <a:ext uri="{FF2B5EF4-FFF2-40B4-BE49-F238E27FC236}">
                <a16:creationId xmlns:a16="http://schemas.microsoft.com/office/drawing/2014/main" id="{CE006ED6-0D5B-4D50-7421-0F882E93F25D}"/>
              </a:ext>
            </a:extLst>
          </p:cNvPr>
          <p:cNvSpPr txBox="1">
            <a:spLocks noChangeArrowheads="1"/>
          </p:cNvSpPr>
          <p:nvPr/>
        </p:nvSpPr>
        <p:spPr bwMode="auto">
          <a:xfrm>
            <a:off x="6924675" y="1966913"/>
            <a:ext cx="19224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a-DK" altLang="en-US" sz="2400" b="1">
                <a:solidFill>
                  <a:srgbClr val="FF0000"/>
                </a:solidFill>
              </a:rPr>
              <a:t>HtBDC</a:t>
            </a:r>
          </a:p>
          <a:p>
            <a:pPr algn="ctr" eaLnBrk="1" hangingPunct="1"/>
            <a:r>
              <a:rPr lang="da-DK" altLang="en-US" sz="2400"/>
              <a:t> </a:t>
            </a:r>
            <a:r>
              <a:rPr lang="da-DK" altLang="en-US" sz="2000"/>
              <a:t>170 – 200 K</a:t>
            </a:r>
            <a:endParaRPr lang="en-GB" altLang="en-US" sz="2000"/>
          </a:p>
        </p:txBody>
      </p:sp>
      <p:sp>
        <p:nvSpPr>
          <p:cNvPr id="45062" name="Rectangle 6">
            <a:extLst>
              <a:ext uri="{FF2B5EF4-FFF2-40B4-BE49-F238E27FC236}">
                <a16:creationId xmlns:a16="http://schemas.microsoft.com/office/drawing/2014/main" id="{CB50183F-A3DB-662F-9C50-A1D5BFD105D5}"/>
              </a:ext>
            </a:extLst>
          </p:cNvPr>
          <p:cNvSpPr>
            <a:spLocks noGrp="1" noChangeArrowheads="1"/>
          </p:cNvSpPr>
          <p:nvPr>
            <p:ph type="title"/>
          </p:nvPr>
        </p:nvSpPr>
        <p:spPr bwMode="auto">
          <a:xfrm>
            <a:off x="1890713" y="238125"/>
            <a:ext cx="5059362" cy="762000"/>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da-DK" sz="3600" b="1" dirty="0">
                <a:effectLst>
                  <a:outerShdw blurRad="38100" dist="38100" dir="2700000" algn="tl">
                    <a:srgbClr val="C0C0C0"/>
                  </a:outerShdw>
                </a:effectLst>
              </a:rPr>
              <a:t>Arrhenius analysis: D</a:t>
            </a:r>
          </a:p>
        </p:txBody>
      </p:sp>
      <p:grpSp>
        <p:nvGrpSpPr>
          <p:cNvPr id="47111" name="Group 7">
            <a:extLst>
              <a:ext uri="{FF2B5EF4-FFF2-40B4-BE49-F238E27FC236}">
                <a16:creationId xmlns:a16="http://schemas.microsoft.com/office/drawing/2014/main" id="{2619A2D7-D44E-9E71-726A-9C221D16EA3B}"/>
              </a:ext>
            </a:extLst>
          </p:cNvPr>
          <p:cNvGrpSpPr>
            <a:grpSpLocks/>
          </p:cNvGrpSpPr>
          <p:nvPr/>
        </p:nvGrpSpPr>
        <p:grpSpPr bwMode="auto">
          <a:xfrm>
            <a:off x="14288" y="4178300"/>
            <a:ext cx="2746375" cy="850900"/>
            <a:chOff x="128" y="1862"/>
            <a:chExt cx="1877" cy="536"/>
          </a:xfrm>
        </p:grpSpPr>
        <p:sp>
          <p:nvSpPr>
            <p:cNvPr id="47118" name="Rectangle 8">
              <a:extLst>
                <a:ext uri="{FF2B5EF4-FFF2-40B4-BE49-F238E27FC236}">
                  <a16:creationId xmlns:a16="http://schemas.microsoft.com/office/drawing/2014/main" id="{553C9F6E-D4B4-1903-D7EB-39AF8AF76D94}"/>
                </a:ext>
              </a:extLst>
            </p:cNvPr>
            <p:cNvSpPr>
              <a:spLocks noChangeArrowheads="1"/>
            </p:cNvSpPr>
            <p:nvPr/>
          </p:nvSpPr>
          <p:spPr bwMode="auto">
            <a:xfrm>
              <a:off x="146" y="1862"/>
              <a:ext cx="1724"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en-US" sz="2400" b="1" i="1"/>
                <a:t>E</a:t>
              </a:r>
              <a:r>
                <a:rPr lang="da-DK" altLang="en-US" sz="2400" b="1" baseline="-25000"/>
                <a:t>D</a:t>
              </a:r>
              <a:r>
                <a:rPr lang="da-DK" altLang="en-US" sz="2400" b="1"/>
                <a:t>=0.71±0.05 eV</a:t>
              </a:r>
              <a:endParaRPr lang="en-GB" altLang="en-US" sz="2400" b="1"/>
            </a:p>
          </p:txBody>
        </p:sp>
        <p:sp>
          <p:nvSpPr>
            <p:cNvPr id="47119" name="Rectangle 9">
              <a:extLst>
                <a:ext uri="{FF2B5EF4-FFF2-40B4-BE49-F238E27FC236}">
                  <a16:creationId xmlns:a16="http://schemas.microsoft.com/office/drawing/2014/main" id="{BBF6DF6A-6BFE-ACFD-1365-7D50F0DB4E59}"/>
                </a:ext>
              </a:extLst>
            </p:cNvPr>
            <p:cNvSpPr>
              <a:spLocks noChangeArrowheads="1"/>
            </p:cNvSpPr>
            <p:nvPr/>
          </p:nvSpPr>
          <p:spPr bwMode="auto">
            <a:xfrm>
              <a:off x="128" y="2110"/>
              <a:ext cx="1877"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en-US" sz="2400" i="1"/>
                <a:t>D</a:t>
              </a:r>
              <a:r>
                <a:rPr lang="da-DK" altLang="en-US" sz="2400" baseline="-25000"/>
                <a:t>0 </a:t>
              </a:r>
              <a:r>
                <a:rPr lang="da-DK" altLang="en-US" sz="2400"/>
                <a:t>=10</a:t>
              </a:r>
              <a:r>
                <a:rPr lang="da-DK" altLang="en-US" sz="2400" baseline="30000"/>
                <a:t>-1.0±1.0 </a:t>
              </a:r>
              <a:r>
                <a:rPr lang="da-DK" altLang="en-US" sz="2400"/>
                <a:t>cm</a:t>
              </a:r>
              <a:r>
                <a:rPr lang="da-DK" altLang="en-US" sz="2400" baseline="30000"/>
                <a:t>2</a:t>
              </a:r>
              <a:r>
                <a:rPr lang="da-DK" altLang="en-US" sz="2400"/>
                <a:t>s</a:t>
              </a:r>
              <a:r>
                <a:rPr lang="da-DK" altLang="en-US" sz="2400" baseline="30000"/>
                <a:t>-1</a:t>
              </a:r>
              <a:endParaRPr lang="en-GB" altLang="en-US" sz="2400" baseline="30000"/>
            </a:p>
          </p:txBody>
        </p:sp>
      </p:grpSp>
      <p:grpSp>
        <p:nvGrpSpPr>
          <p:cNvPr id="47112" name="Group 10">
            <a:extLst>
              <a:ext uri="{FF2B5EF4-FFF2-40B4-BE49-F238E27FC236}">
                <a16:creationId xmlns:a16="http://schemas.microsoft.com/office/drawing/2014/main" id="{034953A8-72DD-2B7C-54CC-0DC7D3FAEAEF}"/>
              </a:ext>
            </a:extLst>
          </p:cNvPr>
          <p:cNvGrpSpPr>
            <a:grpSpLocks/>
          </p:cNvGrpSpPr>
          <p:nvPr/>
        </p:nvGrpSpPr>
        <p:grpSpPr bwMode="auto">
          <a:xfrm>
            <a:off x="6575425" y="4191000"/>
            <a:ext cx="2568575" cy="877888"/>
            <a:chOff x="4576" y="1805"/>
            <a:chExt cx="1754" cy="553"/>
          </a:xfrm>
        </p:grpSpPr>
        <p:sp>
          <p:nvSpPr>
            <p:cNvPr id="47116" name="Rectangle 11">
              <a:extLst>
                <a:ext uri="{FF2B5EF4-FFF2-40B4-BE49-F238E27FC236}">
                  <a16:creationId xmlns:a16="http://schemas.microsoft.com/office/drawing/2014/main" id="{55C9DFDE-829C-EF0C-9784-A99543FD2BDA}"/>
                </a:ext>
              </a:extLst>
            </p:cNvPr>
            <p:cNvSpPr>
              <a:spLocks noChangeArrowheads="1"/>
            </p:cNvSpPr>
            <p:nvPr/>
          </p:nvSpPr>
          <p:spPr bwMode="auto">
            <a:xfrm>
              <a:off x="4576" y="1805"/>
              <a:ext cx="1665"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da-DK" altLang="en-US" sz="2400" b="1" i="1"/>
                <a:t>E</a:t>
              </a:r>
              <a:r>
                <a:rPr lang="da-DK" altLang="en-US" sz="2400" b="1" baseline="-25000"/>
                <a:t>D</a:t>
              </a:r>
              <a:r>
                <a:rPr lang="da-DK" altLang="en-US" sz="2400" b="1"/>
                <a:t>=0.62±0.04eV</a:t>
              </a:r>
              <a:endParaRPr lang="en-GB" altLang="en-US" sz="2400" b="1"/>
            </a:p>
          </p:txBody>
        </p:sp>
        <p:sp>
          <p:nvSpPr>
            <p:cNvPr id="47117" name="Rectangle 12">
              <a:extLst>
                <a:ext uri="{FF2B5EF4-FFF2-40B4-BE49-F238E27FC236}">
                  <a16:creationId xmlns:a16="http://schemas.microsoft.com/office/drawing/2014/main" id="{4E8427A7-22CE-8EBF-C4D0-67DE6B3BCD49}"/>
                </a:ext>
              </a:extLst>
            </p:cNvPr>
            <p:cNvSpPr>
              <a:spLocks noChangeArrowheads="1"/>
            </p:cNvSpPr>
            <p:nvPr/>
          </p:nvSpPr>
          <p:spPr bwMode="auto">
            <a:xfrm>
              <a:off x="4579" y="2070"/>
              <a:ext cx="1751"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da-DK" altLang="en-US" sz="2400" i="1"/>
                <a:t>D</a:t>
              </a:r>
              <a:r>
                <a:rPr lang="da-DK" altLang="en-US" sz="2400" baseline="-25000"/>
                <a:t>0</a:t>
              </a:r>
              <a:r>
                <a:rPr lang="da-DK" altLang="en-US" sz="2400"/>
                <a:t>=10</a:t>
              </a:r>
              <a:r>
                <a:rPr lang="da-DK" altLang="en-US" sz="2400" baseline="30000"/>
                <a:t>0.9±1.0</a:t>
              </a:r>
              <a:r>
                <a:rPr lang="da-DK" altLang="en-US" sz="2400"/>
                <a:t>cm</a:t>
              </a:r>
              <a:r>
                <a:rPr lang="da-DK" altLang="en-US" sz="2400" baseline="30000"/>
                <a:t>2</a:t>
              </a:r>
              <a:r>
                <a:rPr lang="da-DK" altLang="en-US" sz="2400"/>
                <a:t>s</a:t>
              </a:r>
              <a:r>
                <a:rPr lang="da-DK" altLang="en-US" sz="2400" baseline="30000"/>
                <a:t>-1</a:t>
              </a:r>
              <a:endParaRPr lang="en-GB" altLang="en-US" sz="2400" baseline="30000"/>
            </a:p>
          </p:txBody>
        </p:sp>
      </p:grpSp>
      <p:sp>
        <p:nvSpPr>
          <p:cNvPr id="47113" name="Rectangle 13">
            <a:extLst>
              <a:ext uri="{FF2B5EF4-FFF2-40B4-BE49-F238E27FC236}">
                <a16:creationId xmlns:a16="http://schemas.microsoft.com/office/drawing/2014/main" id="{5FA2625E-A21F-CA18-0602-F7EB3D54A2F0}"/>
              </a:ext>
            </a:extLst>
          </p:cNvPr>
          <p:cNvSpPr>
            <a:spLocks noChangeArrowheads="1"/>
          </p:cNvSpPr>
          <p:nvPr/>
        </p:nvSpPr>
        <p:spPr bwMode="auto">
          <a:xfrm>
            <a:off x="2667000" y="1219200"/>
            <a:ext cx="3962400" cy="442436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CA" altLang="en-US"/>
          </a:p>
        </p:txBody>
      </p:sp>
      <p:pic>
        <p:nvPicPr>
          <p:cNvPr id="47114" name="Picture 14" descr="diffusivity">
            <a:extLst>
              <a:ext uri="{FF2B5EF4-FFF2-40B4-BE49-F238E27FC236}">
                <a16:creationId xmlns:a16="http://schemas.microsoft.com/office/drawing/2014/main" id="{89346B87-336C-FF58-C8F0-6946938A58A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362200" y="1066800"/>
            <a:ext cx="4292600" cy="472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7115" name="Rectangle 15">
            <a:extLst>
              <a:ext uri="{FF2B5EF4-FFF2-40B4-BE49-F238E27FC236}">
                <a16:creationId xmlns:a16="http://schemas.microsoft.com/office/drawing/2014/main" id="{9FB84C9F-1E08-E553-BEE2-4757DBA473C9}"/>
              </a:ext>
            </a:extLst>
          </p:cNvPr>
          <p:cNvSpPr>
            <a:spLocks noChangeArrowheads="1"/>
          </p:cNvSpPr>
          <p:nvPr/>
        </p:nvSpPr>
        <p:spPr bwMode="auto">
          <a:xfrm>
            <a:off x="1905000" y="5835650"/>
            <a:ext cx="5562600" cy="9461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en-US" sz="2800" b="1">
                <a:solidFill>
                  <a:srgbClr val="000099"/>
                </a:solidFill>
                <a:sym typeface="Arrows1" pitchFamily="34" charset="2"/>
              </a:rPr>
              <a:t>=&gt; </a:t>
            </a:r>
            <a:r>
              <a:rPr lang="da-DK" altLang="en-US" sz="2800" b="1">
                <a:solidFill>
                  <a:srgbClr val="000099"/>
                </a:solidFill>
              </a:rPr>
              <a:t>Arrhenius parameters are related  to molecular structure</a:t>
            </a:r>
            <a:endParaRPr lang="en-GB" altLang="en-US" sz="2800" b="1">
              <a:solidFill>
                <a:srgbClr val="000099"/>
              </a:solidFill>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7DDA2A94-8E9C-BBA8-8E93-35EB3B835FD7}"/>
              </a:ext>
            </a:extLst>
          </p:cNvPr>
          <p:cNvSpPr>
            <a:spLocks noChangeArrowheads="1"/>
          </p:cNvSpPr>
          <p:nvPr/>
        </p:nvSpPr>
        <p:spPr bwMode="auto">
          <a:xfrm>
            <a:off x="50800" y="1976438"/>
            <a:ext cx="2001838"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a-DK" altLang="en-US" sz="2400" b="1">
                <a:solidFill>
                  <a:schemeClr val="accent2"/>
                </a:solidFill>
              </a:rPr>
              <a:t>DC</a:t>
            </a:r>
            <a:endParaRPr lang="da-DK" altLang="en-US" sz="2400"/>
          </a:p>
          <a:p>
            <a:pPr algn="ctr" eaLnBrk="1" hangingPunct="1"/>
            <a:r>
              <a:rPr lang="da-DK" altLang="en-US" sz="2400"/>
              <a:t> </a:t>
            </a:r>
            <a:r>
              <a:rPr lang="da-DK" altLang="en-US" sz="2000"/>
              <a:t>220 – 250 K</a:t>
            </a:r>
            <a:r>
              <a:rPr lang="da-DK" altLang="en-US" sz="2400"/>
              <a:t>         </a:t>
            </a:r>
          </a:p>
        </p:txBody>
      </p:sp>
      <p:pic>
        <p:nvPicPr>
          <p:cNvPr id="48131" name="Picture 3" descr="htbdc2">
            <a:extLst>
              <a:ext uri="{FF2B5EF4-FFF2-40B4-BE49-F238E27FC236}">
                <a16:creationId xmlns:a16="http://schemas.microsoft.com/office/drawing/2014/main" id="{952CBCA4-A01C-461F-9747-38C71ABC54DE}"/>
              </a:ext>
            </a:extLst>
          </p:cNvPr>
          <p:cNvPicPr>
            <a:picLocks noChangeAspect="1" noChangeArrowheads="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280275" y="2835275"/>
            <a:ext cx="1250950" cy="1098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2" name="Picture 4" descr="dc2">
            <a:extLst>
              <a:ext uri="{FF2B5EF4-FFF2-40B4-BE49-F238E27FC236}">
                <a16:creationId xmlns:a16="http://schemas.microsoft.com/office/drawing/2014/main" id="{C20353AA-A012-EA77-45B6-23D656315200}"/>
              </a:ext>
            </a:extLst>
          </p:cNvPr>
          <p:cNvPicPr>
            <a:picLocks noChangeAspect="1" noChangeArrowheads="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381000" y="2933700"/>
            <a:ext cx="1120775" cy="1057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3" name="Text Box 5">
            <a:extLst>
              <a:ext uri="{FF2B5EF4-FFF2-40B4-BE49-F238E27FC236}">
                <a16:creationId xmlns:a16="http://schemas.microsoft.com/office/drawing/2014/main" id="{F671D9AC-689E-8BB1-CDA4-1EAC6BA0DEC8}"/>
              </a:ext>
            </a:extLst>
          </p:cNvPr>
          <p:cNvSpPr txBox="1">
            <a:spLocks noChangeArrowheads="1"/>
          </p:cNvSpPr>
          <p:nvPr/>
        </p:nvSpPr>
        <p:spPr bwMode="auto">
          <a:xfrm>
            <a:off x="6924675" y="1966913"/>
            <a:ext cx="1922463"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a-DK" altLang="en-US" sz="2400" b="1">
                <a:solidFill>
                  <a:srgbClr val="FF0000"/>
                </a:solidFill>
              </a:rPr>
              <a:t>HtBDC</a:t>
            </a:r>
          </a:p>
          <a:p>
            <a:pPr algn="ctr" eaLnBrk="1" hangingPunct="1"/>
            <a:r>
              <a:rPr lang="da-DK" altLang="en-US" sz="2400"/>
              <a:t> </a:t>
            </a:r>
            <a:r>
              <a:rPr lang="da-DK" altLang="en-US" sz="2000"/>
              <a:t>170 – 200 K</a:t>
            </a:r>
            <a:endParaRPr lang="en-GB" altLang="en-US" sz="2000"/>
          </a:p>
        </p:txBody>
      </p:sp>
      <p:sp>
        <p:nvSpPr>
          <p:cNvPr id="46086" name="Rectangle 6">
            <a:extLst>
              <a:ext uri="{FF2B5EF4-FFF2-40B4-BE49-F238E27FC236}">
                <a16:creationId xmlns:a16="http://schemas.microsoft.com/office/drawing/2014/main" id="{DC5F4200-6CD9-8AE6-6A7D-0F80272F41B1}"/>
              </a:ext>
            </a:extLst>
          </p:cNvPr>
          <p:cNvSpPr>
            <a:spLocks noChangeArrowheads="1"/>
          </p:cNvSpPr>
          <p:nvPr/>
        </p:nvSpPr>
        <p:spPr bwMode="auto">
          <a:xfrm>
            <a:off x="2174875" y="152400"/>
            <a:ext cx="5232400"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hangingPunct="0">
              <a:defRPr/>
            </a:pPr>
            <a:r>
              <a:rPr lang="da-DK" sz="3600" b="1">
                <a:effectLst>
                  <a:outerShdw blurRad="38100" dist="38100" dir="2700000" algn="tl">
                    <a:srgbClr val="C0C0C0"/>
                  </a:outerShdw>
                </a:effectLst>
              </a:rPr>
              <a:t>Arrhenius analysis: h</a:t>
            </a:r>
          </a:p>
        </p:txBody>
      </p:sp>
      <p:grpSp>
        <p:nvGrpSpPr>
          <p:cNvPr id="48135" name="Group 7">
            <a:extLst>
              <a:ext uri="{FF2B5EF4-FFF2-40B4-BE49-F238E27FC236}">
                <a16:creationId xmlns:a16="http://schemas.microsoft.com/office/drawing/2014/main" id="{043BD771-97C5-59E6-A56F-024D6EB4833E}"/>
              </a:ext>
            </a:extLst>
          </p:cNvPr>
          <p:cNvGrpSpPr>
            <a:grpSpLocks/>
          </p:cNvGrpSpPr>
          <p:nvPr/>
        </p:nvGrpSpPr>
        <p:grpSpPr bwMode="auto">
          <a:xfrm>
            <a:off x="0" y="4524375"/>
            <a:ext cx="2549525" cy="850900"/>
            <a:chOff x="128" y="1862"/>
            <a:chExt cx="1741" cy="536"/>
          </a:xfrm>
        </p:grpSpPr>
        <p:sp>
          <p:nvSpPr>
            <p:cNvPr id="48141" name="Rectangle 8">
              <a:extLst>
                <a:ext uri="{FF2B5EF4-FFF2-40B4-BE49-F238E27FC236}">
                  <a16:creationId xmlns:a16="http://schemas.microsoft.com/office/drawing/2014/main" id="{21FAF713-8546-8F68-D419-0DD97EC0B9D2}"/>
                </a:ext>
              </a:extLst>
            </p:cNvPr>
            <p:cNvSpPr>
              <a:spLocks noChangeArrowheads="1"/>
            </p:cNvSpPr>
            <p:nvPr/>
          </p:nvSpPr>
          <p:spPr bwMode="auto">
            <a:xfrm>
              <a:off x="146" y="1862"/>
              <a:ext cx="1723"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en-US" sz="2400" b="1" i="1"/>
                <a:t>E</a:t>
              </a:r>
              <a:r>
                <a:rPr lang="da-DK" altLang="en-US" sz="2400" b="1" baseline="-25000"/>
                <a:t>D</a:t>
              </a:r>
              <a:r>
                <a:rPr lang="da-DK" altLang="en-US" sz="2400" b="1"/>
                <a:t>=0.71±0.05 eV</a:t>
              </a:r>
              <a:endParaRPr lang="en-GB" altLang="en-US" sz="2400" b="1"/>
            </a:p>
          </p:txBody>
        </p:sp>
        <p:sp>
          <p:nvSpPr>
            <p:cNvPr id="48142" name="Rectangle 9">
              <a:extLst>
                <a:ext uri="{FF2B5EF4-FFF2-40B4-BE49-F238E27FC236}">
                  <a16:creationId xmlns:a16="http://schemas.microsoft.com/office/drawing/2014/main" id="{0C63E0BE-0304-D219-BCFA-C6B4842455AA}"/>
                </a:ext>
              </a:extLst>
            </p:cNvPr>
            <p:cNvSpPr>
              <a:spLocks noChangeArrowheads="1"/>
            </p:cNvSpPr>
            <p:nvPr/>
          </p:nvSpPr>
          <p:spPr bwMode="auto">
            <a:xfrm>
              <a:off x="128" y="2110"/>
              <a:ext cx="151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en-US" sz="2400" i="1"/>
                <a:t>h</a:t>
              </a:r>
              <a:r>
                <a:rPr lang="da-DK" altLang="en-US" sz="2400" baseline="-25000"/>
                <a:t>0 </a:t>
              </a:r>
              <a:r>
                <a:rPr lang="da-DK" altLang="en-US" sz="2400"/>
                <a:t>=10</a:t>
              </a:r>
              <a:r>
                <a:rPr lang="da-DK" altLang="en-US" sz="2400" baseline="30000"/>
                <a:t>13.9±0.7 </a:t>
              </a:r>
              <a:r>
                <a:rPr lang="da-DK" altLang="en-US" sz="2400"/>
                <a:t>s</a:t>
              </a:r>
              <a:r>
                <a:rPr lang="da-DK" altLang="en-US" sz="2400" baseline="30000"/>
                <a:t>-1</a:t>
              </a:r>
              <a:endParaRPr lang="en-GB" altLang="en-US" sz="2400" baseline="30000"/>
            </a:p>
          </p:txBody>
        </p:sp>
      </p:grpSp>
      <p:grpSp>
        <p:nvGrpSpPr>
          <p:cNvPr id="48136" name="Group 10">
            <a:extLst>
              <a:ext uri="{FF2B5EF4-FFF2-40B4-BE49-F238E27FC236}">
                <a16:creationId xmlns:a16="http://schemas.microsoft.com/office/drawing/2014/main" id="{F44FAEF6-CD49-2F98-2B92-2522A49EFC78}"/>
              </a:ext>
            </a:extLst>
          </p:cNvPr>
          <p:cNvGrpSpPr>
            <a:grpSpLocks/>
          </p:cNvGrpSpPr>
          <p:nvPr/>
        </p:nvGrpSpPr>
        <p:grpSpPr bwMode="auto">
          <a:xfrm>
            <a:off x="6629400" y="4532313"/>
            <a:ext cx="2438400" cy="877887"/>
            <a:chOff x="4576" y="1805"/>
            <a:chExt cx="1666" cy="553"/>
          </a:xfrm>
        </p:grpSpPr>
        <p:sp>
          <p:nvSpPr>
            <p:cNvPr id="48139" name="Rectangle 11">
              <a:extLst>
                <a:ext uri="{FF2B5EF4-FFF2-40B4-BE49-F238E27FC236}">
                  <a16:creationId xmlns:a16="http://schemas.microsoft.com/office/drawing/2014/main" id="{9BC3E987-EACF-1630-9E82-07388DB8C39D}"/>
                </a:ext>
              </a:extLst>
            </p:cNvPr>
            <p:cNvSpPr>
              <a:spLocks noChangeArrowheads="1"/>
            </p:cNvSpPr>
            <p:nvPr/>
          </p:nvSpPr>
          <p:spPr bwMode="auto">
            <a:xfrm>
              <a:off x="4576" y="1805"/>
              <a:ext cx="1666"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da-DK" altLang="en-US" sz="2400" b="1" i="1"/>
                <a:t>E</a:t>
              </a:r>
              <a:r>
                <a:rPr lang="da-DK" altLang="en-US" sz="2400" b="1" baseline="-25000"/>
                <a:t>D</a:t>
              </a:r>
              <a:r>
                <a:rPr lang="da-DK" altLang="en-US" sz="2400" b="1"/>
                <a:t>=0.62±0.04eV</a:t>
              </a:r>
              <a:endParaRPr lang="en-GB" altLang="en-US" sz="2400" b="1"/>
            </a:p>
          </p:txBody>
        </p:sp>
        <p:sp>
          <p:nvSpPr>
            <p:cNvPr id="48140" name="Rectangle 12">
              <a:extLst>
                <a:ext uri="{FF2B5EF4-FFF2-40B4-BE49-F238E27FC236}">
                  <a16:creationId xmlns:a16="http://schemas.microsoft.com/office/drawing/2014/main" id="{0C0137B8-CE85-62A0-BA30-57E47202D5A0}"/>
                </a:ext>
              </a:extLst>
            </p:cNvPr>
            <p:cNvSpPr>
              <a:spLocks noChangeArrowheads="1"/>
            </p:cNvSpPr>
            <p:nvPr/>
          </p:nvSpPr>
          <p:spPr bwMode="auto">
            <a:xfrm>
              <a:off x="4579" y="2070"/>
              <a:ext cx="1478" cy="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da-DK" altLang="en-US" sz="2400" i="1"/>
                <a:t>h</a:t>
              </a:r>
              <a:r>
                <a:rPr lang="da-DK" altLang="en-US" sz="2400" baseline="-25000"/>
                <a:t>0</a:t>
              </a:r>
              <a:r>
                <a:rPr lang="da-DK" altLang="en-US" sz="2400"/>
                <a:t>=10</a:t>
              </a:r>
              <a:r>
                <a:rPr lang="da-DK" altLang="en-US" sz="2400" baseline="30000"/>
                <a:t>13.5±0.4 </a:t>
              </a:r>
              <a:r>
                <a:rPr lang="da-DK" altLang="en-US" sz="2400"/>
                <a:t>s</a:t>
              </a:r>
              <a:r>
                <a:rPr lang="da-DK" altLang="en-US" sz="2400" baseline="30000"/>
                <a:t>-1</a:t>
              </a:r>
              <a:endParaRPr lang="en-GB" altLang="en-US" sz="2400" baseline="30000"/>
            </a:p>
          </p:txBody>
        </p:sp>
      </p:grpSp>
      <p:pic>
        <p:nvPicPr>
          <p:cNvPr id="48137" name="Picture 13" descr="hopping">
            <a:extLst>
              <a:ext uri="{FF2B5EF4-FFF2-40B4-BE49-F238E27FC236}">
                <a16:creationId xmlns:a16="http://schemas.microsoft.com/office/drawing/2014/main" id="{A76013CB-09D2-887D-4A15-AD1FF905E556}"/>
              </a:ext>
            </a:extLst>
          </p:cNvPr>
          <p:cNvPicPr>
            <a:picLocks noChangeAspect="1" noChangeArrowheads="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286000" y="1143000"/>
            <a:ext cx="43434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8" name="Text Box 14">
            <a:extLst>
              <a:ext uri="{FF2B5EF4-FFF2-40B4-BE49-F238E27FC236}">
                <a16:creationId xmlns:a16="http://schemas.microsoft.com/office/drawing/2014/main" id="{900C52FF-AE38-59A3-49A8-14238AB5C43E}"/>
              </a:ext>
            </a:extLst>
          </p:cNvPr>
          <p:cNvSpPr txBox="1">
            <a:spLocks noChangeArrowheads="1"/>
          </p:cNvSpPr>
          <p:nvPr/>
        </p:nvSpPr>
        <p:spPr bwMode="auto">
          <a:xfrm>
            <a:off x="104775" y="6259513"/>
            <a:ext cx="8934450" cy="519112"/>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2800" b="1"/>
              <a:t>In general, </a:t>
            </a:r>
            <a:r>
              <a:rPr lang="da-DK" altLang="en-US" sz="2800" b="1" i="1"/>
              <a:t>E</a:t>
            </a:r>
            <a:r>
              <a:rPr lang="da-DK" altLang="en-US" sz="2800" b="1" i="1" baseline="-25000"/>
              <a:t>D</a:t>
            </a:r>
            <a:r>
              <a:rPr lang="da-DK" altLang="en-US" sz="2800" b="1"/>
              <a:t> is a fraction of the adsorption energy</a:t>
            </a:r>
            <a:endParaRPr lang="en-GB" altLang="en-US" sz="2800" b="1"/>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9154" name="Object 2">
            <a:extLst>
              <a:ext uri="{FF2B5EF4-FFF2-40B4-BE49-F238E27FC236}">
                <a16:creationId xmlns:a16="http://schemas.microsoft.com/office/drawing/2014/main" id="{4A4F3620-4B1F-0F03-AA49-F374A97E96CA}"/>
              </a:ext>
            </a:extLst>
          </p:cNvPr>
          <p:cNvGraphicFramePr>
            <a:graphicFrameLocks noChangeAspect="1"/>
          </p:cNvGraphicFramePr>
          <p:nvPr/>
        </p:nvGraphicFramePr>
        <p:xfrm>
          <a:off x="538163" y="1828800"/>
          <a:ext cx="4948237" cy="3886200"/>
        </p:xfrm>
        <a:graphic>
          <a:graphicData uri="http://schemas.openxmlformats.org/presentationml/2006/ole">
            <mc:AlternateContent xmlns:mc="http://schemas.openxmlformats.org/markup-compatibility/2006">
              <mc:Choice xmlns:v="urn:schemas-microsoft-com:vml" Requires="v">
                <p:oleObj spid="_x0000_s8198" name="CorelDRAW" r:id="rId3" imgW="3962400" imgH="2800350" progId="CorelDraw.Graphic.8">
                  <p:embed/>
                </p:oleObj>
              </mc:Choice>
              <mc:Fallback>
                <p:oleObj name="CorelDRAW" r:id="rId3" imgW="3962400" imgH="2800350" progId="CorelDraw.Graphic.8">
                  <p:embed/>
                  <p:pic>
                    <p:nvPicPr>
                      <p:cNvPr id="49154" name="Object 2">
                        <a:extLst>
                          <a:ext uri="{FF2B5EF4-FFF2-40B4-BE49-F238E27FC236}">
                            <a16:creationId xmlns:a16="http://schemas.microsoft.com/office/drawing/2014/main" id="{4A4F3620-4B1F-0F03-AA49-F374A97E96C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5447" r="2380" b="5536"/>
                      <a:stretch>
                        <a:fillRect/>
                      </a:stretch>
                    </p:blipFill>
                    <p:spPr bwMode="auto">
                      <a:xfrm>
                        <a:off x="538163" y="1828800"/>
                        <a:ext cx="4948237" cy="3886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47107" name="Rectangle 3">
            <a:extLst>
              <a:ext uri="{FF2B5EF4-FFF2-40B4-BE49-F238E27FC236}">
                <a16:creationId xmlns:a16="http://schemas.microsoft.com/office/drawing/2014/main" id="{C061BF96-9A6E-5E2E-AAA3-C1B63BC36D15}"/>
              </a:ext>
            </a:extLst>
          </p:cNvPr>
          <p:cNvSpPr>
            <a:spLocks noGrp="1" noChangeArrowheads="1"/>
          </p:cNvSpPr>
          <p:nvPr>
            <p:ph type="title"/>
          </p:nvPr>
        </p:nvSpPr>
        <p:spPr bwMode="auto">
          <a:xfrm>
            <a:off x="1885950" y="314325"/>
            <a:ext cx="6038850" cy="666750"/>
          </a:xfrm>
          <a:solidFill>
            <a:schemeClr val="bg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da-DK" sz="3600" b="1" dirty="0">
                <a:effectLst>
                  <a:outerShdw blurRad="38100" dist="38100" dir="2700000" algn="tl">
                    <a:srgbClr val="C0C0C0"/>
                  </a:outerShdw>
                </a:effectLst>
              </a:rPr>
              <a:t>Jump lengths – results</a:t>
            </a:r>
          </a:p>
        </p:txBody>
      </p:sp>
      <p:sp>
        <p:nvSpPr>
          <p:cNvPr id="49156" name="Rectangle 4">
            <a:extLst>
              <a:ext uri="{FF2B5EF4-FFF2-40B4-BE49-F238E27FC236}">
                <a16:creationId xmlns:a16="http://schemas.microsoft.com/office/drawing/2014/main" id="{2428C2BC-5B98-B26C-4346-B7EA9D8AF8F0}"/>
              </a:ext>
            </a:extLst>
          </p:cNvPr>
          <p:cNvSpPr>
            <a:spLocks noChangeArrowheads="1"/>
          </p:cNvSpPr>
          <p:nvPr/>
        </p:nvSpPr>
        <p:spPr bwMode="auto">
          <a:xfrm>
            <a:off x="34925" y="1676400"/>
            <a:ext cx="5527675" cy="4419600"/>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CA" altLang="en-US"/>
          </a:p>
        </p:txBody>
      </p:sp>
      <p:pic>
        <p:nvPicPr>
          <p:cNvPr id="49157" name="Picture 5" descr="htbdc2">
            <a:extLst>
              <a:ext uri="{FF2B5EF4-FFF2-40B4-BE49-F238E27FC236}">
                <a16:creationId xmlns:a16="http://schemas.microsoft.com/office/drawing/2014/main" id="{4C6A1990-79A3-8880-6033-C4362F69B496}"/>
              </a:ext>
            </a:extLst>
          </p:cNvPr>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648200" y="2057400"/>
            <a:ext cx="615950" cy="542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158" name="Picture 6" descr="dc2">
            <a:extLst>
              <a:ext uri="{FF2B5EF4-FFF2-40B4-BE49-F238E27FC236}">
                <a16:creationId xmlns:a16="http://schemas.microsoft.com/office/drawing/2014/main" id="{C73DAA4D-69F7-3362-0292-593038AD4E8A}"/>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21225" y="3276600"/>
            <a:ext cx="536575" cy="50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9159" name="Rectangle 7">
            <a:extLst>
              <a:ext uri="{FF2B5EF4-FFF2-40B4-BE49-F238E27FC236}">
                <a16:creationId xmlns:a16="http://schemas.microsoft.com/office/drawing/2014/main" id="{9476E9CB-8BBA-5F96-EC6B-94740B56680D}"/>
              </a:ext>
            </a:extLst>
          </p:cNvPr>
          <p:cNvSpPr>
            <a:spLocks noChangeArrowheads="1"/>
          </p:cNvSpPr>
          <p:nvPr/>
        </p:nvSpPr>
        <p:spPr bwMode="auto">
          <a:xfrm>
            <a:off x="5410200" y="3022600"/>
            <a:ext cx="3281363"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90000"/>
              </a:lnSpc>
              <a:spcBef>
                <a:spcPct val="50000"/>
              </a:spcBef>
            </a:pPr>
            <a:r>
              <a:rPr lang="da-DK" altLang="en-US" sz="2000" b="1">
                <a:solidFill>
                  <a:srgbClr val="000099"/>
                </a:solidFill>
              </a:rPr>
              <a:t>DC/Cu(110)    </a:t>
            </a:r>
            <a:r>
              <a:rPr lang="da-DK" altLang="en-US" sz="2000" b="1" i="1">
                <a:solidFill>
                  <a:srgbClr val="000099"/>
                </a:solidFill>
                <a:sym typeface="Symbol" panose="05050102010706020507" pitchFamily="18" charset="2"/>
              </a:rPr>
              <a:t></a:t>
            </a:r>
            <a:r>
              <a:rPr lang="da-DK" altLang="en-US" sz="2000" b="1">
                <a:solidFill>
                  <a:srgbClr val="000099"/>
                </a:solidFill>
                <a:sym typeface="Symbol" panose="05050102010706020507" pitchFamily="18" charset="2"/>
              </a:rPr>
              <a:t> = 3.9 </a:t>
            </a:r>
            <a:r>
              <a:rPr lang="da-DK" altLang="en-US" sz="2000" b="1">
                <a:solidFill>
                  <a:srgbClr val="000099"/>
                </a:solidFill>
              </a:rPr>
              <a:t>± 0.2</a:t>
            </a:r>
          </a:p>
        </p:txBody>
      </p:sp>
      <p:sp>
        <p:nvSpPr>
          <p:cNvPr id="49160" name="Rectangle 8">
            <a:extLst>
              <a:ext uri="{FF2B5EF4-FFF2-40B4-BE49-F238E27FC236}">
                <a16:creationId xmlns:a16="http://schemas.microsoft.com/office/drawing/2014/main" id="{B125279D-ADC8-E8E0-3563-DFD49E9C1F96}"/>
              </a:ext>
            </a:extLst>
          </p:cNvPr>
          <p:cNvSpPr>
            <a:spLocks noChangeArrowheads="1"/>
          </p:cNvSpPr>
          <p:nvPr/>
        </p:nvSpPr>
        <p:spPr bwMode="auto">
          <a:xfrm>
            <a:off x="5410200" y="3810000"/>
            <a:ext cx="3368675" cy="1128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r>
              <a:rPr lang="da-DK" altLang="en-US" sz="2000" b="1">
                <a:solidFill>
                  <a:srgbClr val="000099"/>
                </a:solidFill>
                <a:sym typeface="Symbol" panose="05050102010706020507" pitchFamily="18" charset="2"/>
              </a:rPr>
              <a:t>Pt/Pt(110)    </a:t>
            </a:r>
            <a:r>
              <a:rPr lang="da-DK" altLang="en-US" sz="2000" b="1" i="1">
                <a:solidFill>
                  <a:srgbClr val="000099"/>
                </a:solidFill>
                <a:sym typeface="Symbol" panose="05050102010706020507" pitchFamily="18" charset="2"/>
              </a:rPr>
              <a:t></a:t>
            </a:r>
            <a:r>
              <a:rPr lang="da-DK" altLang="en-US" sz="2000" b="1">
                <a:solidFill>
                  <a:srgbClr val="000099"/>
                </a:solidFill>
                <a:sym typeface="Symbol" panose="05050102010706020507" pitchFamily="18" charset="2"/>
              </a:rPr>
              <a:t> = 1.11 </a:t>
            </a:r>
            <a:r>
              <a:rPr lang="da-DK" altLang="en-US" sz="2000" b="1">
                <a:solidFill>
                  <a:srgbClr val="000099"/>
                </a:solidFill>
              </a:rPr>
              <a:t>± 0.01</a:t>
            </a:r>
          </a:p>
          <a:p>
            <a:pPr algn="just" eaLnBrk="1" hangingPunct="1"/>
            <a:endParaRPr lang="da-DK" altLang="en-US" sz="800" b="1">
              <a:solidFill>
                <a:srgbClr val="000099"/>
              </a:solidFill>
            </a:endParaRPr>
          </a:p>
          <a:p>
            <a:pPr algn="just" eaLnBrk="1" hangingPunct="1"/>
            <a:r>
              <a:rPr lang="da-DK" altLang="en-US" sz="2000" b="1">
                <a:solidFill>
                  <a:srgbClr val="000099"/>
                </a:solidFill>
              </a:rPr>
              <a:t>(10% of jumps are non- nearest neighbor)</a:t>
            </a:r>
            <a:endParaRPr lang="en-GB" altLang="en-US" sz="2000" b="1">
              <a:solidFill>
                <a:srgbClr val="000099"/>
              </a:solidFill>
            </a:endParaRPr>
          </a:p>
        </p:txBody>
      </p:sp>
      <p:sp>
        <p:nvSpPr>
          <p:cNvPr id="49161" name="Rectangle 9">
            <a:extLst>
              <a:ext uri="{FF2B5EF4-FFF2-40B4-BE49-F238E27FC236}">
                <a16:creationId xmlns:a16="http://schemas.microsoft.com/office/drawing/2014/main" id="{B96315D2-3993-6476-5FB3-A0DF357E08B3}"/>
              </a:ext>
            </a:extLst>
          </p:cNvPr>
          <p:cNvSpPr>
            <a:spLocks noChangeArrowheads="1"/>
          </p:cNvSpPr>
          <p:nvPr/>
        </p:nvSpPr>
        <p:spPr bwMode="auto">
          <a:xfrm>
            <a:off x="5410200" y="1933575"/>
            <a:ext cx="3697288" cy="366713"/>
          </a:xfrm>
          <a:prstGeom prst="rect">
            <a:avLst/>
          </a:prstGeom>
          <a:noFill/>
          <a:ln>
            <a:noFill/>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eaLnBrk="1" hangingPunct="1">
              <a:lnSpc>
                <a:spcPct val="90000"/>
              </a:lnSpc>
              <a:spcBef>
                <a:spcPct val="50000"/>
              </a:spcBef>
            </a:pPr>
            <a:r>
              <a:rPr lang="da-DK" altLang="en-US" sz="2000" b="1">
                <a:solidFill>
                  <a:srgbClr val="000099"/>
                </a:solidFill>
              </a:rPr>
              <a:t>HtBDC/Cu(110)   </a:t>
            </a:r>
            <a:r>
              <a:rPr lang="da-DK" altLang="en-US" sz="2000" b="1" i="1">
                <a:solidFill>
                  <a:srgbClr val="000099"/>
                </a:solidFill>
                <a:sym typeface="Symbol" panose="05050102010706020507" pitchFamily="18" charset="2"/>
              </a:rPr>
              <a:t></a:t>
            </a:r>
            <a:r>
              <a:rPr lang="da-DK" altLang="en-US" sz="2000" b="1">
                <a:solidFill>
                  <a:srgbClr val="000099"/>
                </a:solidFill>
                <a:sym typeface="Symbol" panose="05050102010706020507" pitchFamily="18" charset="2"/>
              </a:rPr>
              <a:t> = 6.8 </a:t>
            </a:r>
            <a:r>
              <a:rPr lang="da-DK" altLang="en-US" sz="2000" b="1">
                <a:solidFill>
                  <a:srgbClr val="000099"/>
                </a:solidFill>
              </a:rPr>
              <a:t>± 0.3</a:t>
            </a:r>
            <a:r>
              <a:rPr lang="da-DK" altLang="en-US" sz="2000" b="1">
                <a:solidFill>
                  <a:srgbClr val="FF0000"/>
                </a:solidFill>
              </a:rPr>
              <a:t> </a:t>
            </a:r>
            <a:r>
              <a:rPr lang="da-DK" altLang="en-US" sz="2000" b="1"/>
              <a:t> </a:t>
            </a:r>
          </a:p>
        </p:txBody>
      </p:sp>
      <p:sp>
        <p:nvSpPr>
          <p:cNvPr id="49162" name="Text Box 10">
            <a:extLst>
              <a:ext uri="{FF2B5EF4-FFF2-40B4-BE49-F238E27FC236}">
                <a16:creationId xmlns:a16="http://schemas.microsoft.com/office/drawing/2014/main" id="{5AC463D6-1C8E-BAC5-FE74-ACF98895E3D9}"/>
              </a:ext>
            </a:extLst>
          </p:cNvPr>
          <p:cNvSpPr txBox="1">
            <a:spLocks noChangeArrowheads="1"/>
          </p:cNvSpPr>
          <p:nvPr/>
        </p:nvSpPr>
        <p:spPr bwMode="auto">
          <a:xfrm>
            <a:off x="2971800" y="5794375"/>
            <a:ext cx="4714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en-US" sz="2400" b="1" i="1">
                <a:solidFill>
                  <a:schemeClr val="tx2"/>
                </a:solidFill>
              </a:rPr>
              <a:t>ht</a:t>
            </a:r>
            <a:endParaRPr lang="en-GB" altLang="en-US" sz="2400" b="1" i="1">
              <a:solidFill>
                <a:schemeClr val="tx2"/>
              </a:solidFill>
            </a:endParaRPr>
          </a:p>
        </p:txBody>
      </p:sp>
      <p:sp>
        <p:nvSpPr>
          <p:cNvPr id="49163" name="Rectangle 11">
            <a:extLst>
              <a:ext uri="{FF2B5EF4-FFF2-40B4-BE49-F238E27FC236}">
                <a16:creationId xmlns:a16="http://schemas.microsoft.com/office/drawing/2014/main" id="{19E4FA3E-C363-5C9C-7E1E-BEBFF361BE47}"/>
              </a:ext>
            </a:extLst>
          </p:cNvPr>
          <p:cNvSpPr>
            <a:spLocks noChangeArrowheads="1"/>
          </p:cNvSpPr>
          <p:nvPr/>
        </p:nvSpPr>
        <p:spPr bwMode="auto">
          <a:xfrm rot="-5394787">
            <a:off x="-1083469" y="3336132"/>
            <a:ext cx="2776537"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en-US" sz="2400" b="1">
                <a:solidFill>
                  <a:schemeClr val="tx2"/>
                </a:solidFill>
                <a:cs typeface="Arial" panose="020B0604020202020204" pitchFamily="34" charset="0"/>
                <a:sym typeface="Symbol" panose="05050102010706020507" pitchFamily="18" charset="2"/>
              </a:rPr>
              <a:t>(Δx)</a:t>
            </a:r>
            <a:r>
              <a:rPr lang="da-DK" altLang="en-US" sz="2400" b="1" baseline="30000">
                <a:solidFill>
                  <a:schemeClr val="tx2"/>
                </a:solidFill>
                <a:cs typeface="Arial" panose="020B0604020202020204" pitchFamily="34" charset="0"/>
                <a:sym typeface="Symbol" panose="05050102010706020507" pitchFamily="18" charset="2"/>
              </a:rPr>
              <a:t>2</a:t>
            </a:r>
            <a:r>
              <a:rPr lang="da-DK" altLang="en-US" sz="2400" b="1">
                <a:solidFill>
                  <a:schemeClr val="tx2"/>
                </a:solidFill>
                <a:cs typeface="Arial" panose="020B0604020202020204" pitchFamily="34" charset="0"/>
                <a:sym typeface="Symbol" panose="05050102010706020507" pitchFamily="18" charset="2"/>
              </a:rPr>
              <a:t> [(NN-dist)</a:t>
            </a:r>
            <a:r>
              <a:rPr lang="da-DK" altLang="en-US" sz="2400" b="1" baseline="30000">
                <a:solidFill>
                  <a:schemeClr val="tx2"/>
                </a:solidFill>
                <a:cs typeface="Arial" panose="020B0604020202020204" pitchFamily="34" charset="0"/>
                <a:sym typeface="Symbol" panose="05050102010706020507" pitchFamily="18" charset="2"/>
              </a:rPr>
              <a:t>2</a:t>
            </a:r>
            <a:r>
              <a:rPr lang="da-DK" altLang="en-US" sz="2400" b="1">
                <a:solidFill>
                  <a:schemeClr val="tx2"/>
                </a:solidFill>
                <a:cs typeface="Arial" panose="020B0604020202020204" pitchFamily="34" charset="0"/>
                <a:sym typeface="Symbol" panose="05050102010706020507" pitchFamily="18" charset="2"/>
              </a:rPr>
              <a:t>]</a:t>
            </a:r>
            <a:endParaRPr lang="en-GB" altLang="en-US" sz="2400" b="1">
              <a:solidFill>
                <a:schemeClr val="tx2"/>
              </a:solidFill>
              <a:cs typeface="Arial" panose="020B0604020202020204" pitchFamily="34" charset="0"/>
              <a:sym typeface="Symbol" panose="05050102010706020507" pitchFamily="18" charset="2"/>
            </a:endParaRPr>
          </a:p>
        </p:txBody>
      </p:sp>
      <p:sp>
        <p:nvSpPr>
          <p:cNvPr id="49164" name="Rectangle 12">
            <a:extLst>
              <a:ext uri="{FF2B5EF4-FFF2-40B4-BE49-F238E27FC236}">
                <a16:creationId xmlns:a16="http://schemas.microsoft.com/office/drawing/2014/main" id="{D7A074D5-4494-5DBC-8D89-BC6B05018562}"/>
              </a:ext>
            </a:extLst>
          </p:cNvPr>
          <p:cNvSpPr>
            <a:spLocks noChangeArrowheads="1"/>
          </p:cNvSpPr>
          <p:nvPr/>
        </p:nvSpPr>
        <p:spPr bwMode="auto">
          <a:xfrm>
            <a:off x="2778125" y="1093788"/>
            <a:ext cx="3314700" cy="5794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marL="342900" indent="-342900"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lvl="1" eaLnBrk="1" hangingPunct="1">
              <a:spcBef>
                <a:spcPct val="50000"/>
              </a:spcBef>
            </a:pPr>
            <a:r>
              <a:rPr lang="da-DK" altLang="en-US" sz="3200" b="1">
                <a:solidFill>
                  <a:srgbClr val="000099"/>
                </a:solidFill>
                <a:sym typeface="Symbol" panose="05050102010706020507" pitchFamily="18" charset="2"/>
              </a:rPr>
              <a:t></a:t>
            </a:r>
            <a:r>
              <a:rPr lang="da-DK" altLang="en-US" sz="3200" b="1">
                <a:solidFill>
                  <a:srgbClr val="000099"/>
                </a:solidFill>
              </a:rPr>
              <a:t>(</a:t>
            </a:r>
            <a:r>
              <a:rPr lang="da-DK" altLang="en-US" sz="3200" b="1">
                <a:solidFill>
                  <a:srgbClr val="000099"/>
                </a:solidFill>
                <a:cs typeface="Arial" panose="020B0604020202020204" pitchFamily="34" charset="0"/>
                <a:sym typeface="Symbol" panose="05050102010706020507" pitchFamily="18" charset="2"/>
              </a:rPr>
              <a:t>Δ</a:t>
            </a:r>
            <a:r>
              <a:rPr lang="da-DK" altLang="en-US" sz="3200" b="1" i="1">
                <a:solidFill>
                  <a:srgbClr val="000099"/>
                </a:solidFill>
                <a:sym typeface="Symbol" panose="05050102010706020507" pitchFamily="18" charset="2"/>
              </a:rPr>
              <a:t>x</a:t>
            </a:r>
            <a:r>
              <a:rPr lang="da-DK" altLang="en-US" sz="3200" b="1">
                <a:solidFill>
                  <a:srgbClr val="000099"/>
                </a:solidFill>
                <a:sym typeface="Symbol" panose="05050102010706020507" pitchFamily="18" charset="2"/>
              </a:rPr>
              <a:t>)</a:t>
            </a:r>
            <a:r>
              <a:rPr lang="da-DK" altLang="en-US" sz="3200" b="1" baseline="30000">
                <a:solidFill>
                  <a:srgbClr val="000099"/>
                </a:solidFill>
                <a:sym typeface="Symbol" panose="05050102010706020507" pitchFamily="18" charset="2"/>
              </a:rPr>
              <a:t>2</a:t>
            </a:r>
            <a:r>
              <a:rPr lang="da-DK" altLang="en-US" sz="3200" b="1">
                <a:solidFill>
                  <a:srgbClr val="000099"/>
                </a:solidFill>
                <a:sym typeface="Symbol" panose="05050102010706020507" pitchFamily="18" charset="2"/>
              </a:rPr>
              <a:t> = </a:t>
            </a:r>
            <a:r>
              <a:rPr lang="da-DK" altLang="en-US" sz="3200" b="1" i="1">
                <a:solidFill>
                  <a:srgbClr val="000099"/>
                </a:solidFill>
                <a:sym typeface="Symbol" panose="05050102010706020507" pitchFamily="18" charset="2"/>
              </a:rPr>
              <a:t></a:t>
            </a:r>
            <a:r>
              <a:rPr lang="da-DK" altLang="en-US" sz="3200" b="1" baseline="30000">
                <a:solidFill>
                  <a:srgbClr val="000099"/>
                </a:solidFill>
                <a:sym typeface="Symbol" panose="05050102010706020507" pitchFamily="18" charset="2"/>
              </a:rPr>
              <a:t>2 </a:t>
            </a:r>
            <a:r>
              <a:rPr lang="da-DK" altLang="en-US" sz="3200" b="1" i="1">
                <a:solidFill>
                  <a:srgbClr val="000099"/>
                </a:solidFill>
              </a:rPr>
              <a:t>h</a:t>
            </a:r>
            <a:r>
              <a:rPr lang="da-DK" altLang="en-US" sz="3200" b="1" i="1">
                <a:solidFill>
                  <a:srgbClr val="000099"/>
                </a:solidFill>
                <a:sym typeface="Symbol" panose="05050102010706020507" pitchFamily="18" charset="2"/>
              </a:rPr>
              <a:t>t</a:t>
            </a:r>
          </a:p>
        </p:txBody>
      </p:sp>
      <p:sp>
        <p:nvSpPr>
          <p:cNvPr id="49165" name="Text Box 13">
            <a:extLst>
              <a:ext uri="{FF2B5EF4-FFF2-40B4-BE49-F238E27FC236}">
                <a16:creationId xmlns:a16="http://schemas.microsoft.com/office/drawing/2014/main" id="{1F9EE578-6A21-FF20-F645-0B448F7DD78B}"/>
              </a:ext>
            </a:extLst>
          </p:cNvPr>
          <p:cNvSpPr txBox="1">
            <a:spLocks noChangeArrowheads="1"/>
          </p:cNvSpPr>
          <p:nvPr/>
        </p:nvSpPr>
        <p:spPr bwMode="auto">
          <a:xfrm>
            <a:off x="76200" y="6400800"/>
            <a:ext cx="8991600" cy="366713"/>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just"/>
            <a:r>
              <a:rPr lang="da-DK" altLang="en-US" b="1"/>
              <a:t>M. Schunack, T.R. Linderoth, F. Rosei et al.</a:t>
            </a:r>
            <a:r>
              <a:rPr lang="da-DK" altLang="en-US" b="1" i="1"/>
              <a:t>,</a:t>
            </a:r>
            <a:r>
              <a:rPr lang="da-DK" altLang="en-US" b="1"/>
              <a:t> </a:t>
            </a:r>
            <a:r>
              <a:rPr lang="da-DK" altLang="en-US" b="1" i="1"/>
              <a:t>Phys. Rev. Lett.</a:t>
            </a:r>
            <a:r>
              <a:rPr lang="da-DK" altLang="en-US" b="1"/>
              <a:t> </a:t>
            </a:r>
            <a:r>
              <a:rPr lang="da-DK" altLang="en-US" b="1" u="sng"/>
              <a:t>88</a:t>
            </a:r>
            <a:r>
              <a:rPr lang="da-DK" altLang="en-US" b="1"/>
              <a:t>, 156102 (2002)</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a:extLst>
              <a:ext uri="{FF2B5EF4-FFF2-40B4-BE49-F238E27FC236}">
                <a16:creationId xmlns:a16="http://schemas.microsoft.com/office/drawing/2014/main" id="{A7D9EEFC-38C7-CE8A-0C64-5C8FAB12EF36}"/>
              </a:ext>
            </a:extLst>
          </p:cNvPr>
          <p:cNvSpPr>
            <a:spLocks noGrp="1" noChangeArrowheads="1"/>
          </p:cNvSpPr>
          <p:nvPr>
            <p:ph type="title"/>
          </p:nvPr>
        </p:nvSpPr>
        <p:spPr bwMode="auto">
          <a:xfrm>
            <a:off x="438150" y="693738"/>
            <a:ext cx="8229600" cy="6191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3200" b="1"/>
              <a:t>Molecular conformations</a:t>
            </a:r>
          </a:p>
        </p:txBody>
      </p:sp>
      <p:sp>
        <p:nvSpPr>
          <p:cNvPr id="52227" name="Rectangle 3">
            <a:extLst>
              <a:ext uri="{FF2B5EF4-FFF2-40B4-BE49-F238E27FC236}">
                <a16:creationId xmlns:a16="http://schemas.microsoft.com/office/drawing/2014/main" id="{439CF20E-6A03-1CF9-7B68-21DE4B193667}"/>
              </a:ext>
            </a:extLst>
          </p:cNvPr>
          <p:cNvSpPr>
            <a:spLocks noGrp="1" noChangeArrowheads="1"/>
          </p:cNvSpPr>
          <p:nvPr>
            <p:ph type="body" idx="1"/>
          </p:nvPr>
        </p:nvSpPr>
        <p:spPr bwMode="auto">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dirty="0"/>
              <a:t>Upon adsorption, the molecule adapts to the substrate</a:t>
            </a:r>
          </a:p>
          <a:p>
            <a:pPr eaLnBrk="1" hangingPunct="1"/>
            <a:r>
              <a:rPr lang="en-US" altLang="en-US" dirty="0"/>
              <a:t>The conformation(s) it adopts will largely determine its properties on the surface (diffusion, conductivity, etc.)</a:t>
            </a:r>
          </a:p>
          <a:p>
            <a:pPr eaLnBrk="1" hangingPunct="1"/>
            <a:r>
              <a:rPr lang="en-US" altLang="en-US" dirty="0"/>
              <a:t>This is true for molecular devices for </a:t>
            </a:r>
            <a:r>
              <a:rPr lang="en-US" altLang="en-US" dirty="0" err="1"/>
              <a:t>nanoelectronics</a:t>
            </a:r>
            <a:r>
              <a:rPr lang="en-US" altLang="en-US" dirty="0"/>
              <a:t> as it is for biomolecules (proteins, etc.)</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a:extLst>
              <a:ext uri="{FF2B5EF4-FFF2-40B4-BE49-F238E27FC236}">
                <a16:creationId xmlns:a16="http://schemas.microsoft.com/office/drawing/2014/main" id="{7618E578-822B-1A39-F67B-A9A0CF454905}"/>
              </a:ext>
            </a:extLst>
          </p:cNvPr>
          <p:cNvSpPr>
            <a:spLocks noGrp="1" noChangeArrowheads="1"/>
          </p:cNvSpPr>
          <p:nvPr>
            <p:ph type="title"/>
          </p:nvPr>
        </p:nvSpPr>
        <p:spPr bwMode="auto">
          <a:xfrm>
            <a:off x="1209675" y="219075"/>
            <a:ext cx="7772400" cy="596900"/>
          </a:xfrm>
          <a:solidFill>
            <a:srgbClr val="FFFFFF"/>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defRPr/>
            </a:pPr>
            <a:r>
              <a:rPr lang="da-DK" sz="3600" b="1">
                <a:effectLst>
                  <a:outerShdw blurRad="38100" dist="38100" dir="2700000" algn="tl">
                    <a:srgbClr val="C0C0C0"/>
                  </a:outerShdw>
                </a:effectLst>
              </a:rPr>
              <a:t>Molecular diffusion on Cu(110)</a:t>
            </a:r>
          </a:p>
        </p:txBody>
      </p:sp>
      <p:graphicFrame>
        <p:nvGraphicFramePr>
          <p:cNvPr id="53251" name="Object 3">
            <a:extLst>
              <a:ext uri="{FF2B5EF4-FFF2-40B4-BE49-F238E27FC236}">
                <a16:creationId xmlns:a16="http://schemas.microsoft.com/office/drawing/2014/main" id="{7E35250D-7DDA-6B50-BF33-6AF3179EAF15}"/>
              </a:ext>
            </a:extLst>
          </p:cNvPr>
          <p:cNvGraphicFramePr>
            <a:graphicFrameLocks noChangeAspect="1"/>
          </p:cNvGraphicFramePr>
          <p:nvPr/>
        </p:nvGraphicFramePr>
        <p:xfrm>
          <a:off x="3657600" y="1362075"/>
          <a:ext cx="5334000" cy="3108325"/>
        </p:xfrm>
        <a:graphic>
          <a:graphicData uri="http://schemas.openxmlformats.org/presentationml/2006/ole">
            <mc:AlternateContent xmlns:mc="http://schemas.openxmlformats.org/markup-compatibility/2006">
              <mc:Choice xmlns:v="urn:schemas-microsoft-com:vml" Requires="v">
                <p:oleObj spid="_x0000_s9226" name="Bitmap Image" r:id="rId3" imgW="12193702" imgH="9752381" progId="Paint.Picture">
                  <p:embed/>
                </p:oleObj>
              </mc:Choice>
              <mc:Fallback>
                <p:oleObj name="Bitmap Image" r:id="rId3" imgW="12193702" imgH="9752381" progId="Paint.Picture">
                  <p:embed/>
                  <p:pic>
                    <p:nvPicPr>
                      <p:cNvPr id="53251" name="Object 3">
                        <a:extLst>
                          <a:ext uri="{FF2B5EF4-FFF2-40B4-BE49-F238E27FC236}">
                            <a16:creationId xmlns:a16="http://schemas.microsoft.com/office/drawing/2014/main" id="{7E35250D-7DDA-6B50-BF33-6AF3179EAF15}"/>
                          </a:ext>
                        </a:extLst>
                      </p:cNvPr>
                      <p:cNvPicPr>
                        <a:picLocks noChangeAspect="1" noChangeArrowheads="1"/>
                      </p:cNvPicPr>
                      <p:nvPr/>
                    </p:nvPicPr>
                    <p:blipFill>
                      <a:blip r:embed="rId4">
                        <a:clrChange>
                          <a:clrFrom>
                            <a:srgbClr val="A52A2A"/>
                          </a:clrFrom>
                          <a:clrTo>
                            <a:srgbClr val="A52A2A">
                              <a:alpha val="0"/>
                            </a:srgbClr>
                          </a:clrTo>
                        </a:clrChange>
                        <a:extLst>
                          <a:ext uri="{28A0092B-C50C-407E-A947-70E740481C1C}">
                            <a14:useLocalDpi xmlns:a14="http://schemas.microsoft.com/office/drawing/2010/main" val="0"/>
                          </a:ext>
                        </a:extLst>
                      </a:blip>
                      <a:srcRect t="23512" b="9268"/>
                      <a:stretch>
                        <a:fillRect/>
                      </a:stretch>
                    </p:blipFill>
                    <p:spPr bwMode="auto">
                      <a:xfrm>
                        <a:off x="3657600" y="1362075"/>
                        <a:ext cx="5334000" cy="3108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3252" name="Picture 4">
            <a:extLst>
              <a:ext uri="{FF2B5EF4-FFF2-40B4-BE49-F238E27FC236}">
                <a16:creationId xmlns:a16="http://schemas.microsoft.com/office/drawing/2014/main" id="{5D65DB80-6059-8928-FD93-4053B0A2240A}"/>
              </a:ext>
            </a:extLst>
          </p:cNvPr>
          <p:cNvPicPr>
            <a:picLocks noChangeAspect="1" noChangeArrowheads="1"/>
          </p:cNvPicPr>
          <p:nvPr/>
        </p:nvPicPr>
        <p:blipFill>
          <a:blip r:embed="rId5" cstate="print">
            <a:clrChange>
              <a:clrFrom>
                <a:srgbClr val="FEFEFE"/>
              </a:clrFrom>
              <a:clrTo>
                <a:srgbClr val="FEFEFE">
                  <a:alpha val="0"/>
                </a:srgbClr>
              </a:clrTo>
            </a:clrChange>
            <a:extLst>
              <a:ext uri="{28A0092B-C50C-407E-A947-70E740481C1C}">
                <a14:useLocalDpi xmlns:a14="http://schemas.microsoft.com/office/drawing/2010/main" val="0"/>
              </a:ext>
            </a:extLst>
          </a:blip>
          <a:srcRect l="9676" t="26549" r="8591" b="30431"/>
          <a:stretch>
            <a:fillRect/>
          </a:stretch>
        </p:blipFill>
        <p:spPr bwMode="auto">
          <a:xfrm>
            <a:off x="5578475" y="2047875"/>
            <a:ext cx="1584325" cy="8334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53253" name="Group 5">
            <a:extLst>
              <a:ext uri="{FF2B5EF4-FFF2-40B4-BE49-F238E27FC236}">
                <a16:creationId xmlns:a16="http://schemas.microsoft.com/office/drawing/2014/main" id="{C309D190-135C-BA43-21BD-CBADEF931EAE}"/>
              </a:ext>
            </a:extLst>
          </p:cNvPr>
          <p:cNvGrpSpPr>
            <a:grpSpLocks/>
          </p:cNvGrpSpPr>
          <p:nvPr/>
        </p:nvGrpSpPr>
        <p:grpSpPr bwMode="auto">
          <a:xfrm>
            <a:off x="152400" y="5934075"/>
            <a:ext cx="1406525" cy="903288"/>
            <a:chOff x="170" y="3652"/>
            <a:chExt cx="715" cy="421"/>
          </a:xfrm>
        </p:grpSpPr>
        <p:sp>
          <p:nvSpPr>
            <p:cNvPr id="53257" name="Text Box 6">
              <a:extLst>
                <a:ext uri="{FF2B5EF4-FFF2-40B4-BE49-F238E27FC236}">
                  <a16:creationId xmlns:a16="http://schemas.microsoft.com/office/drawing/2014/main" id="{4F807BF6-B622-B7C2-C4DA-EBD990A30D2B}"/>
                </a:ext>
              </a:extLst>
            </p:cNvPr>
            <p:cNvSpPr txBox="1">
              <a:spLocks noChangeArrowheads="1"/>
            </p:cNvSpPr>
            <p:nvPr/>
          </p:nvSpPr>
          <p:spPr bwMode="auto">
            <a:xfrm>
              <a:off x="550" y="3916"/>
              <a:ext cx="335"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8" tIns="45714" rIns="91428"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en-US" sz="1600" b="1"/>
                <a:t>[001]</a:t>
              </a:r>
              <a:endParaRPr lang="en-GB" altLang="en-US" sz="1600" b="1"/>
            </a:p>
          </p:txBody>
        </p:sp>
        <p:sp>
          <p:nvSpPr>
            <p:cNvPr id="53258" name="Line 7">
              <a:extLst>
                <a:ext uri="{FF2B5EF4-FFF2-40B4-BE49-F238E27FC236}">
                  <a16:creationId xmlns:a16="http://schemas.microsoft.com/office/drawing/2014/main" id="{EBA0688A-04D7-88D9-46AC-5395A63441FC}"/>
                </a:ext>
              </a:extLst>
            </p:cNvPr>
            <p:cNvSpPr>
              <a:spLocks noChangeShapeType="1"/>
            </p:cNvSpPr>
            <p:nvPr/>
          </p:nvSpPr>
          <p:spPr bwMode="auto">
            <a:xfrm rot="839333" flipV="1">
              <a:off x="365" y="4009"/>
              <a:ext cx="181" cy="48"/>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53259" name="Line 8">
              <a:extLst>
                <a:ext uri="{FF2B5EF4-FFF2-40B4-BE49-F238E27FC236}">
                  <a16:creationId xmlns:a16="http://schemas.microsoft.com/office/drawing/2014/main" id="{571682D6-688C-7909-08BC-7AF5498B1EF7}"/>
                </a:ext>
              </a:extLst>
            </p:cNvPr>
            <p:cNvSpPr>
              <a:spLocks noChangeShapeType="1"/>
            </p:cNvSpPr>
            <p:nvPr/>
          </p:nvSpPr>
          <p:spPr bwMode="auto">
            <a:xfrm rot="841533" flipH="1" flipV="1">
              <a:off x="341" y="3838"/>
              <a:ext cx="46" cy="199"/>
            </a:xfrm>
            <a:prstGeom prst="line">
              <a:avLst/>
            </a:prstGeom>
            <a:noFill/>
            <a:ln w="19050">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53260" name="Text Box 9">
              <a:extLst>
                <a:ext uri="{FF2B5EF4-FFF2-40B4-BE49-F238E27FC236}">
                  <a16:creationId xmlns:a16="http://schemas.microsoft.com/office/drawing/2014/main" id="{0D7F7099-8629-8443-8E63-E17213CC15B3}"/>
                </a:ext>
              </a:extLst>
            </p:cNvPr>
            <p:cNvSpPr txBox="1">
              <a:spLocks noChangeArrowheads="1"/>
            </p:cNvSpPr>
            <p:nvPr/>
          </p:nvSpPr>
          <p:spPr bwMode="auto">
            <a:xfrm>
              <a:off x="170" y="3652"/>
              <a:ext cx="335" cy="1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lIns="91428" tIns="45714" rIns="91428" bIns="45714">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da-DK" altLang="en-US" sz="1600" b="1"/>
                <a:t>[110]</a:t>
              </a:r>
              <a:endParaRPr lang="en-GB" altLang="en-US" sz="1600" b="1"/>
            </a:p>
          </p:txBody>
        </p:sp>
        <p:sp>
          <p:nvSpPr>
            <p:cNvPr id="53261" name="Line 10">
              <a:extLst>
                <a:ext uri="{FF2B5EF4-FFF2-40B4-BE49-F238E27FC236}">
                  <a16:creationId xmlns:a16="http://schemas.microsoft.com/office/drawing/2014/main" id="{5F226FE1-DD0A-32B6-972F-9E43F3D98EFC}"/>
                </a:ext>
              </a:extLst>
            </p:cNvPr>
            <p:cNvSpPr>
              <a:spLocks noChangeShapeType="1"/>
            </p:cNvSpPr>
            <p:nvPr/>
          </p:nvSpPr>
          <p:spPr bwMode="auto">
            <a:xfrm>
              <a:off x="324" y="3685"/>
              <a:ext cx="48" cy="0"/>
            </a:xfrm>
            <a:prstGeom prst="line">
              <a:avLst/>
            </a:prstGeom>
            <a:noFill/>
            <a:ln w="1905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grpSp>
      <p:graphicFrame>
        <p:nvGraphicFramePr>
          <p:cNvPr id="53254" name="Object 11">
            <a:extLst>
              <a:ext uri="{FF2B5EF4-FFF2-40B4-BE49-F238E27FC236}">
                <a16:creationId xmlns:a16="http://schemas.microsoft.com/office/drawing/2014/main" id="{F3CB5E7B-A146-16F1-EC85-75FBD6A6594B}"/>
              </a:ext>
            </a:extLst>
          </p:cNvPr>
          <p:cNvGraphicFramePr>
            <a:graphicFrameLocks noChangeAspect="1"/>
          </p:cNvGraphicFramePr>
          <p:nvPr/>
        </p:nvGraphicFramePr>
        <p:xfrm>
          <a:off x="76200" y="752475"/>
          <a:ext cx="3602038" cy="5105400"/>
        </p:xfrm>
        <a:graphic>
          <a:graphicData uri="http://schemas.openxmlformats.org/presentationml/2006/ole">
            <mc:AlternateContent xmlns:mc="http://schemas.openxmlformats.org/markup-compatibility/2006">
              <mc:Choice xmlns:v="urn:schemas-microsoft-com:vml" Requires="v">
                <p:oleObj spid="_x0000_s9227" name="Bitmap Image" r:id="rId6" imgW="12193702" imgH="9752381" progId="Paint.Picture">
                  <p:embed/>
                </p:oleObj>
              </mc:Choice>
              <mc:Fallback>
                <p:oleObj name="Bitmap Image" r:id="rId6" imgW="12193702" imgH="9752381" progId="Paint.Picture">
                  <p:embed/>
                  <p:pic>
                    <p:nvPicPr>
                      <p:cNvPr id="53254" name="Object 11">
                        <a:extLst>
                          <a:ext uri="{FF2B5EF4-FFF2-40B4-BE49-F238E27FC236}">
                            <a16:creationId xmlns:a16="http://schemas.microsoft.com/office/drawing/2014/main" id="{F3CB5E7B-A146-16F1-EC85-75FBD6A6594B}"/>
                          </a:ext>
                        </a:extLst>
                      </p:cNvPr>
                      <p:cNvPicPr>
                        <a:picLocks noChangeAspect="1" noChangeArrowheads="1"/>
                      </p:cNvPicPr>
                      <p:nvPr/>
                    </p:nvPicPr>
                    <p:blipFill>
                      <a:blip r:embed="rId7">
                        <a:clrChange>
                          <a:clrFrom>
                            <a:srgbClr val="A52A2A"/>
                          </a:clrFrom>
                          <a:clrTo>
                            <a:srgbClr val="A52A2A">
                              <a:alpha val="0"/>
                            </a:srgbClr>
                          </a:clrTo>
                        </a:clrChange>
                        <a:extLst>
                          <a:ext uri="{28A0092B-C50C-407E-A947-70E740481C1C}">
                            <a14:useLocalDpi xmlns:a14="http://schemas.microsoft.com/office/drawing/2010/main" val="0"/>
                          </a:ext>
                        </a:extLst>
                      </a:blip>
                      <a:srcRect l="21806" r="21632" b="7501"/>
                      <a:stretch>
                        <a:fillRect/>
                      </a:stretch>
                    </p:blipFill>
                    <p:spPr bwMode="auto">
                      <a:xfrm>
                        <a:off x="76200" y="752475"/>
                        <a:ext cx="3602038" cy="510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pic>
        <p:nvPicPr>
          <p:cNvPr id="53255" name="Picture 12">
            <a:extLst>
              <a:ext uri="{FF2B5EF4-FFF2-40B4-BE49-F238E27FC236}">
                <a16:creationId xmlns:a16="http://schemas.microsoft.com/office/drawing/2014/main" id="{FA86B546-2530-AA14-7ED2-B9518295FF9E}"/>
              </a:ext>
            </a:extLst>
          </p:cNvPr>
          <p:cNvPicPr>
            <a:picLocks noChangeAspect="1" noChangeArrowheads="1"/>
          </p:cNvPicPr>
          <p:nvPr/>
        </p:nvPicPr>
        <p:blipFill>
          <a:blip r:embed="rId8" cstate="print">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722313" y="1674813"/>
            <a:ext cx="2247900" cy="22494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3256" name="Text Box 13">
            <a:extLst>
              <a:ext uri="{FF2B5EF4-FFF2-40B4-BE49-F238E27FC236}">
                <a16:creationId xmlns:a16="http://schemas.microsoft.com/office/drawing/2014/main" id="{9253D853-5BC8-7A07-BFF5-E00168DBE45E}"/>
              </a:ext>
            </a:extLst>
          </p:cNvPr>
          <p:cNvSpPr txBox="1">
            <a:spLocks noChangeArrowheads="1"/>
          </p:cNvSpPr>
          <p:nvPr/>
        </p:nvSpPr>
        <p:spPr bwMode="auto">
          <a:xfrm>
            <a:off x="4572000" y="5095875"/>
            <a:ext cx="34686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t>Cu(110) is anisotropic!</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a:extLst>
              <a:ext uri="{FF2B5EF4-FFF2-40B4-BE49-F238E27FC236}">
                <a16:creationId xmlns:a16="http://schemas.microsoft.com/office/drawing/2014/main" id="{8F33FBFC-8B5F-F95C-3808-779BD916B889}"/>
              </a:ext>
            </a:extLst>
          </p:cNvPr>
          <p:cNvSpPr>
            <a:spLocks noChangeArrowheads="1"/>
          </p:cNvSpPr>
          <p:nvPr/>
        </p:nvSpPr>
        <p:spPr bwMode="auto">
          <a:xfrm>
            <a:off x="1028700" y="514350"/>
            <a:ext cx="7315200" cy="609600"/>
          </a:xfrm>
          <a:prstGeom prst="rect">
            <a:avLst/>
          </a:prstGeom>
          <a:noFill/>
          <a:ln>
            <a:noFill/>
          </a:ln>
          <a:effectLst>
            <a:outerShdw dist="35921" dir="2700000" algn="ctr" rotWithShape="0">
              <a:srgbClr val="C0C0C0"/>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lIns="91428" tIns="45714" rIns="91428" bIns="45714" anchor="ctr"/>
          <a:lstStyle/>
          <a:p>
            <a:pPr algn="ctr" eaLnBrk="0" hangingPunct="0">
              <a:defRPr/>
            </a:pPr>
            <a:r>
              <a:rPr lang="da-DK" sz="3600" b="1">
                <a:effectLst>
                  <a:outerShdw blurRad="38100" dist="38100" dir="2700000" algn="tl">
                    <a:srgbClr val="C0C0C0"/>
                  </a:outerShdw>
                </a:effectLst>
              </a:rPr>
              <a:t>Diffusion coupled to rotation</a:t>
            </a:r>
          </a:p>
        </p:txBody>
      </p:sp>
      <p:pic>
        <p:nvPicPr>
          <p:cNvPr id="54275" name="dc18.mpg">
            <a:hlinkClick r:id="" action="ppaction://media"/>
            <a:extLst>
              <a:ext uri="{FF2B5EF4-FFF2-40B4-BE49-F238E27FC236}">
                <a16:creationId xmlns:a16="http://schemas.microsoft.com/office/drawing/2014/main" id="{5A514633-3A78-82EC-9533-F32797D97A47}"/>
              </a:ext>
            </a:extLst>
          </p:cNvPr>
          <p:cNvPicPr>
            <a:picLocks noChangeAspect="1" noChangeArrowheads="1"/>
          </p:cNvPicPr>
          <p:nvPr>
            <a:videoFile r:link="rId2"/>
            <p:extLst>
              <p:ext uri="{DAA4B4D4-6D71-4841-9C94-3DE7FCFB9230}">
                <p14:media xmlns:p14="http://schemas.microsoft.com/office/powerpoint/2010/main" r:link="rId1"/>
              </p:ext>
            </p:extLst>
          </p:nvPr>
        </p:nvPicPr>
        <p:blipFill>
          <a:blip r:embed="rId4">
            <a:extLst>
              <a:ext uri="{28A0092B-C50C-407E-A947-70E740481C1C}">
                <a14:useLocalDpi xmlns:a14="http://schemas.microsoft.com/office/drawing/2010/main" val="0"/>
              </a:ext>
            </a:extLst>
          </a:blip>
          <a:srcRect/>
          <a:stretch>
            <a:fillRect/>
          </a:stretch>
        </p:blipFill>
        <p:spPr bwMode="auto">
          <a:xfrm>
            <a:off x="1228725" y="1200150"/>
            <a:ext cx="4191000" cy="419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8132" name="Text Box 4">
            <a:extLst>
              <a:ext uri="{FF2B5EF4-FFF2-40B4-BE49-F238E27FC236}">
                <a16:creationId xmlns:a16="http://schemas.microsoft.com/office/drawing/2014/main" id="{A77EE9CC-FA16-652B-4056-34C457E1DE7F}"/>
              </a:ext>
            </a:extLst>
          </p:cNvPr>
          <p:cNvSpPr txBox="1">
            <a:spLocks noChangeArrowheads="1"/>
          </p:cNvSpPr>
          <p:nvPr/>
        </p:nvSpPr>
        <p:spPr bwMode="auto">
          <a:xfrm>
            <a:off x="371475" y="5408613"/>
            <a:ext cx="8534400" cy="1373187"/>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eaLnBrk="0" hangingPunct="0">
              <a:defRPr/>
            </a:pPr>
            <a:r>
              <a:rPr lang="da-DK" sz="2800" b="1">
                <a:effectLst>
                  <a:outerShdw blurRad="38100" dist="38100" dir="2700000" algn="tl">
                    <a:srgbClr val="C0C0C0"/>
                  </a:outerShdw>
                </a:effectLst>
              </a:rPr>
              <a:t>with high resolution we observed the rotation of single molecules, coupled to diffusion: the molecules behave like nano-disks</a:t>
            </a:r>
            <a:endParaRPr lang="fr-FR" sz="2800" b="1">
              <a:effectLst>
                <a:outerShdw blurRad="38100" dist="38100" dir="2700000" algn="tl">
                  <a:srgbClr val="C0C0C0"/>
                </a:outerShdw>
              </a:effectLst>
            </a:endParaRPr>
          </a:p>
        </p:txBody>
      </p:sp>
      <p:sp>
        <p:nvSpPr>
          <p:cNvPr id="54277" name="Text Box 5">
            <a:extLst>
              <a:ext uri="{FF2B5EF4-FFF2-40B4-BE49-F238E27FC236}">
                <a16:creationId xmlns:a16="http://schemas.microsoft.com/office/drawing/2014/main" id="{C90EDD44-1677-2F3A-BE4B-5624D89A4C88}"/>
              </a:ext>
            </a:extLst>
          </p:cNvPr>
          <p:cNvSpPr txBox="1">
            <a:spLocks noChangeArrowheads="1"/>
          </p:cNvSpPr>
          <p:nvPr/>
        </p:nvSpPr>
        <p:spPr bwMode="auto">
          <a:xfrm>
            <a:off x="5867400" y="2427288"/>
            <a:ext cx="3032125" cy="13731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2800" b="1"/>
              <a:t>Diffusion of DC</a:t>
            </a:r>
          </a:p>
          <a:p>
            <a:r>
              <a:rPr lang="da-DK" altLang="en-US" sz="2800" b="1"/>
              <a:t>on Cu(110), high</a:t>
            </a:r>
          </a:p>
          <a:p>
            <a:r>
              <a:rPr lang="da-DK" altLang="en-US" sz="2800" b="1"/>
              <a:t>resolution movie</a:t>
            </a:r>
            <a:endParaRPr lang="en-GB" altLang="en-US" sz="2800" b="1"/>
          </a:p>
        </p:txBody>
      </p:sp>
      <p:sp>
        <p:nvSpPr>
          <p:cNvPr id="54278" name="Text Box 6">
            <a:extLst>
              <a:ext uri="{FF2B5EF4-FFF2-40B4-BE49-F238E27FC236}">
                <a16:creationId xmlns:a16="http://schemas.microsoft.com/office/drawing/2014/main" id="{DF2A98EA-F8DB-1906-67E2-1BE9AFF0E750}"/>
              </a:ext>
            </a:extLst>
          </p:cNvPr>
          <p:cNvSpPr txBox="1">
            <a:spLocks noChangeArrowheads="1"/>
          </p:cNvSpPr>
          <p:nvPr/>
        </p:nvSpPr>
        <p:spPr bwMode="auto">
          <a:xfrm>
            <a:off x="6019800" y="4648200"/>
            <a:ext cx="16589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000" b="1"/>
              <a:t>200 x 200 Å</a:t>
            </a:r>
            <a:r>
              <a:rPr lang="en-US" altLang="en-US" sz="2000" b="1" baseline="30000"/>
              <a:t>2</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8370" name="Picture 2">
            <a:extLst>
              <a:ext uri="{FF2B5EF4-FFF2-40B4-BE49-F238E27FC236}">
                <a16:creationId xmlns:a16="http://schemas.microsoft.com/office/drawing/2014/main" id="{D29C3C78-EA51-EFB7-72AA-0FFD98DFBAFC}"/>
              </a:ext>
            </a:extLst>
          </p:cNvPr>
          <p:cNvPicPr>
            <a:picLocks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8200"/>
            <a:ext cx="6934200" cy="5486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2700">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291" name="Rectangle 3">
            <a:extLst>
              <a:ext uri="{FF2B5EF4-FFF2-40B4-BE49-F238E27FC236}">
                <a16:creationId xmlns:a16="http://schemas.microsoft.com/office/drawing/2014/main" id="{5A3453A1-8D45-2422-3288-EB1B24FF54FF}"/>
              </a:ext>
            </a:extLst>
          </p:cNvPr>
          <p:cNvSpPr>
            <a:spLocks noChangeArrowheads="1"/>
          </p:cNvSpPr>
          <p:nvPr/>
        </p:nvSpPr>
        <p:spPr bwMode="auto">
          <a:xfrm>
            <a:off x="609600" y="76200"/>
            <a:ext cx="8153400" cy="7620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a:defRPr/>
            </a:pPr>
            <a:r>
              <a:rPr lang="da-DK" sz="3600" b="1">
                <a:solidFill>
                  <a:schemeClr val="tx2"/>
                </a:solidFill>
                <a:effectLst>
                  <a:outerShdw blurRad="38100" dist="38100" dir="2700000" algn="tl">
                    <a:srgbClr val="C0C0C0"/>
                  </a:outerShdw>
                </a:effectLst>
              </a:rPr>
              <a:t>Atomic</a:t>
            </a:r>
            <a:r>
              <a:rPr lang="fr-CA" sz="3600" b="1">
                <a:solidFill>
                  <a:schemeClr val="tx2"/>
                </a:solidFill>
                <a:effectLst>
                  <a:outerShdw blurRad="38100" dist="38100" dir="2700000" algn="tl">
                    <a:srgbClr val="C0C0C0"/>
                  </a:outerShdw>
                </a:effectLst>
              </a:rPr>
              <a:t> </a:t>
            </a:r>
            <a:r>
              <a:rPr lang="da-DK" sz="3600" b="1">
                <a:solidFill>
                  <a:schemeClr val="tx2"/>
                </a:solidFill>
                <a:effectLst>
                  <a:outerShdw blurRad="38100" dist="38100" dir="2700000" algn="tl">
                    <a:srgbClr val="C0C0C0"/>
                  </a:outerShdw>
                </a:effectLst>
              </a:rPr>
              <a:t>Force Microscope (AFM)</a:t>
            </a:r>
            <a:endParaRPr lang="en-GB" sz="3600" b="1">
              <a:solidFill>
                <a:schemeClr val="tx2"/>
              </a:solidFill>
              <a:effectLst>
                <a:outerShdw blurRad="38100" dist="38100" dir="2700000" algn="tl">
                  <a:srgbClr val="C0C0C0"/>
                </a:outerShdw>
              </a:effectLst>
            </a:endParaRPr>
          </a:p>
        </p:txBody>
      </p:sp>
      <p:sp>
        <p:nvSpPr>
          <p:cNvPr id="58372" name="Text Box 4">
            <a:extLst>
              <a:ext uri="{FF2B5EF4-FFF2-40B4-BE49-F238E27FC236}">
                <a16:creationId xmlns:a16="http://schemas.microsoft.com/office/drawing/2014/main" id="{46F5F160-7B52-BD63-C9FE-48D8EAE009B1}"/>
              </a:ext>
            </a:extLst>
          </p:cNvPr>
          <p:cNvSpPr txBox="1">
            <a:spLocks noChangeArrowheads="1"/>
          </p:cNvSpPr>
          <p:nvPr/>
        </p:nvSpPr>
        <p:spPr bwMode="auto">
          <a:xfrm>
            <a:off x="76200" y="6384925"/>
            <a:ext cx="3678238"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2000" b="1"/>
              <a:t>Binnig, Quate, Gerber</a:t>
            </a:r>
            <a:r>
              <a:rPr lang="en-GB" altLang="en-US" sz="2000" b="1"/>
              <a:t> (</a:t>
            </a:r>
            <a:r>
              <a:rPr lang="da-DK" altLang="en-US" sz="2000" b="1"/>
              <a:t>1986</a:t>
            </a:r>
            <a:r>
              <a:rPr lang="en-GB" altLang="en-US" sz="2000" b="1"/>
              <a:t>) </a:t>
            </a:r>
          </a:p>
        </p:txBody>
      </p:sp>
      <p:sp>
        <p:nvSpPr>
          <p:cNvPr id="58373" name="Text Box 5">
            <a:extLst>
              <a:ext uri="{FF2B5EF4-FFF2-40B4-BE49-F238E27FC236}">
                <a16:creationId xmlns:a16="http://schemas.microsoft.com/office/drawing/2014/main" id="{7CF65592-855B-CA86-1B00-15920B66C13A}"/>
              </a:ext>
            </a:extLst>
          </p:cNvPr>
          <p:cNvSpPr txBox="1">
            <a:spLocks noChangeArrowheads="1"/>
          </p:cNvSpPr>
          <p:nvPr/>
        </p:nvSpPr>
        <p:spPr bwMode="auto">
          <a:xfrm>
            <a:off x="6934200" y="2149475"/>
            <a:ext cx="2209800" cy="822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sz="2400" b="1"/>
              <a:t>It also works</a:t>
            </a:r>
          </a:p>
          <a:p>
            <a:r>
              <a:rPr lang="en-US" altLang="en-US" sz="2400" b="1"/>
              <a:t>on insulators!</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098" name="Object 4">
            <a:extLst>
              <a:ext uri="{FF2B5EF4-FFF2-40B4-BE49-F238E27FC236}">
                <a16:creationId xmlns:a16="http://schemas.microsoft.com/office/drawing/2014/main" id="{7FA5C90A-69F5-D953-EAD1-216979F29BBD}"/>
              </a:ext>
            </a:extLst>
          </p:cNvPr>
          <p:cNvGraphicFramePr>
            <a:graphicFrameLocks noChangeAspect="1"/>
          </p:cNvGraphicFramePr>
          <p:nvPr/>
        </p:nvGraphicFramePr>
        <p:xfrm>
          <a:off x="76200" y="914400"/>
          <a:ext cx="5867400" cy="5867400"/>
        </p:xfrm>
        <a:graphic>
          <a:graphicData uri="http://schemas.openxmlformats.org/presentationml/2006/ole">
            <mc:AlternateContent xmlns:mc="http://schemas.openxmlformats.org/markup-compatibility/2006">
              <mc:Choice xmlns:v="urn:schemas-microsoft-com:vml" Requires="v">
                <p:oleObj spid="_x0000_s2054" name="CorelPhotoPaint.Image.9" r:id="rId3" imgW="6501587" imgH="6501587" progId="CorelPhotoPaint.Image.9">
                  <p:embed/>
                </p:oleObj>
              </mc:Choice>
              <mc:Fallback>
                <p:oleObj name="CorelPhotoPaint.Image.9" r:id="rId3" imgW="6501587" imgH="6501587" progId="CorelPhotoPaint.Image.9">
                  <p:embed/>
                  <p:pic>
                    <p:nvPicPr>
                      <p:cNvPr id="4098" name="Object 4">
                        <a:extLst>
                          <a:ext uri="{FF2B5EF4-FFF2-40B4-BE49-F238E27FC236}">
                            <a16:creationId xmlns:a16="http://schemas.microsoft.com/office/drawing/2014/main" id="{7FA5C90A-69F5-D953-EAD1-216979F29BB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 y="914400"/>
                        <a:ext cx="5867400" cy="5867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134149" name="Text Box 5">
            <a:extLst>
              <a:ext uri="{FF2B5EF4-FFF2-40B4-BE49-F238E27FC236}">
                <a16:creationId xmlns:a16="http://schemas.microsoft.com/office/drawing/2014/main" id="{676BB2F7-5BFF-A62C-63A0-8FEDFEABE079}"/>
              </a:ext>
            </a:extLst>
          </p:cNvPr>
          <p:cNvSpPr txBox="1">
            <a:spLocks noChangeArrowheads="1"/>
          </p:cNvSpPr>
          <p:nvPr/>
        </p:nvSpPr>
        <p:spPr bwMode="auto">
          <a:xfrm>
            <a:off x="1090613" y="82550"/>
            <a:ext cx="6838950" cy="64135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da-DK" sz="3600" b="1">
                <a:solidFill>
                  <a:schemeClr val="accent2"/>
                </a:solidFill>
                <a:effectLst>
                  <a:outerShdw blurRad="38100" dist="38100" dir="2700000" algn="tl">
                    <a:srgbClr val="000000"/>
                  </a:outerShdw>
                </a:effectLst>
              </a:rPr>
              <a:t>Cu(110) with atomic resolution</a:t>
            </a:r>
            <a:endParaRPr lang="fr-FR" sz="3600" b="1">
              <a:solidFill>
                <a:schemeClr val="accent2"/>
              </a:solidFill>
              <a:effectLst>
                <a:outerShdw blurRad="38100" dist="38100" dir="2700000" algn="tl">
                  <a:srgbClr val="000000"/>
                </a:outerShdw>
              </a:effectLst>
            </a:endParaRPr>
          </a:p>
        </p:txBody>
      </p:sp>
      <p:sp>
        <p:nvSpPr>
          <p:cNvPr id="134150" name="Text Box 6">
            <a:extLst>
              <a:ext uri="{FF2B5EF4-FFF2-40B4-BE49-F238E27FC236}">
                <a16:creationId xmlns:a16="http://schemas.microsoft.com/office/drawing/2014/main" id="{152B8B4F-76C6-F6CD-C73F-C2E2DEC910AB}"/>
              </a:ext>
            </a:extLst>
          </p:cNvPr>
          <p:cNvSpPr txBox="1">
            <a:spLocks noChangeArrowheads="1"/>
          </p:cNvSpPr>
          <p:nvPr/>
        </p:nvSpPr>
        <p:spPr bwMode="auto">
          <a:xfrm>
            <a:off x="5927725" y="1538288"/>
            <a:ext cx="2185988"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da-DK" sz="2800" b="1">
                <a:solidFill>
                  <a:schemeClr val="accent2"/>
                </a:solidFill>
                <a:effectLst>
                  <a:outerShdw blurRad="38100" dist="38100" dir="2700000" algn="tl">
                    <a:srgbClr val="C0C0C0"/>
                  </a:outerShdw>
                </a:effectLst>
              </a:rPr>
              <a:t>Cu(110) 1x1</a:t>
            </a:r>
            <a:endParaRPr lang="fr-FR" sz="2800" b="1">
              <a:solidFill>
                <a:schemeClr val="accent2"/>
              </a:solidFill>
              <a:effectLst>
                <a:outerShdw blurRad="38100" dist="38100" dir="2700000" algn="tl">
                  <a:srgbClr val="C0C0C0"/>
                </a:outerShdw>
              </a:effectLst>
            </a:endParaRPr>
          </a:p>
        </p:txBody>
      </p:sp>
      <p:sp>
        <p:nvSpPr>
          <p:cNvPr id="4101" name="Line 7">
            <a:extLst>
              <a:ext uri="{FF2B5EF4-FFF2-40B4-BE49-F238E27FC236}">
                <a16:creationId xmlns:a16="http://schemas.microsoft.com/office/drawing/2014/main" id="{C7E76590-57D5-CA38-172E-782DCB71971F}"/>
              </a:ext>
            </a:extLst>
          </p:cNvPr>
          <p:cNvSpPr>
            <a:spLocks noChangeShapeType="1"/>
          </p:cNvSpPr>
          <p:nvPr/>
        </p:nvSpPr>
        <p:spPr bwMode="auto">
          <a:xfrm flipH="1" flipV="1">
            <a:off x="6629400" y="2743200"/>
            <a:ext cx="762000" cy="457200"/>
          </a:xfrm>
          <a:prstGeom prst="line">
            <a:avLst/>
          </a:prstGeom>
          <a:noFill/>
          <a:ln w="31750">
            <a:solidFill>
              <a:srgbClr val="339966"/>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4102" name="Line 8">
            <a:extLst>
              <a:ext uri="{FF2B5EF4-FFF2-40B4-BE49-F238E27FC236}">
                <a16:creationId xmlns:a16="http://schemas.microsoft.com/office/drawing/2014/main" id="{99973085-6243-4626-8F14-0D3A7C4ED6BD}"/>
              </a:ext>
            </a:extLst>
          </p:cNvPr>
          <p:cNvSpPr>
            <a:spLocks noChangeShapeType="1"/>
          </p:cNvSpPr>
          <p:nvPr/>
        </p:nvSpPr>
        <p:spPr bwMode="auto">
          <a:xfrm flipV="1">
            <a:off x="7391400" y="2590800"/>
            <a:ext cx="381000" cy="609600"/>
          </a:xfrm>
          <a:prstGeom prst="line">
            <a:avLst/>
          </a:prstGeom>
          <a:noFill/>
          <a:ln w="31750">
            <a:solidFill>
              <a:srgbClr val="008000"/>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4103" name="Text Box 9">
            <a:extLst>
              <a:ext uri="{FF2B5EF4-FFF2-40B4-BE49-F238E27FC236}">
                <a16:creationId xmlns:a16="http://schemas.microsoft.com/office/drawing/2014/main" id="{07CF5907-9B97-6E7D-D291-1955458F9524}"/>
              </a:ext>
            </a:extLst>
          </p:cNvPr>
          <p:cNvSpPr txBox="1">
            <a:spLocks noChangeArrowheads="1"/>
          </p:cNvSpPr>
          <p:nvPr/>
        </p:nvSpPr>
        <p:spPr bwMode="auto">
          <a:xfrm>
            <a:off x="6096000" y="3121025"/>
            <a:ext cx="9715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b="1"/>
              <a:t>[1 –1 0]</a:t>
            </a:r>
            <a:endParaRPr lang="fr-FR" altLang="en-US" b="1"/>
          </a:p>
        </p:txBody>
      </p:sp>
      <p:sp>
        <p:nvSpPr>
          <p:cNvPr id="4104" name="Text Box 10">
            <a:extLst>
              <a:ext uri="{FF2B5EF4-FFF2-40B4-BE49-F238E27FC236}">
                <a16:creationId xmlns:a16="http://schemas.microsoft.com/office/drawing/2014/main" id="{CBC1A165-2C35-5A2E-9FE8-D00117309576}"/>
              </a:ext>
            </a:extLst>
          </p:cNvPr>
          <p:cNvSpPr txBox="1">
            <a:spLocks noChangeArrowheads="1"/>
          </p:cNvSpPr>
          <p:nvPr/>
        </p:nvSpPr>
        <p:spPr bwMode="auto">
          <a:xfrm>
            <a:off x="7766050" y="2833688"/>
            <a:ext cx="844550" cy="366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b="1"/>
              <a:t>[0 0 1]</a:t>
            </a:r>
            <a:endParaRPr lang="fr-FR" altLang="en-US" b="1"/>
          </a:p>
        </p:txBody>
      </p:sp>
      <p:sp>
        <p:nvSpPr>
          <p:cNvPr id="134155" name="Text Box 11">
            <a:extLst>
              <a:ext uri="{FF2B5EF4-FFF2-40B4-BE49-F238E27FC236}">
                <a16:creationId xmlns:a16="http://schemas.microsoft.com/office/drawing/2014/main" id="{B8EF20C3-E34B-EDF7-EE1F-2A3FF827E444}"/>
              </a:ext>
            </a:extLst>
          </p:cNvPr>
          <p:cNvSpPr txBox="1">
            <a:spLocks noChangeArrowheads="1"/>
          </p:cNvSpPr>
          <p:nvPr/>
        </p:nvSpPr>
        <p:spPr bwMode="auto">
          <a:xfrm>
            <a:off x="6324600" y="4191000"/>
            <a:ext cx="1958975"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da-DK" sz="2400" b="1">
                <a:solidFill>
                  <a:schemeClr val="accent2"/>
                </a:solidFill>
                <a:effectLst>
                  <a:outerShdw blurRad="38100" dist="38100" dir="2700000" algn="tl">
                    <a:srgbClr val="C0C0C0"/>
                  </a:outerShdw>
                </a:effectLst>
              </a:rPr>
              <a:t>100 x 100 Å</a:t>
            </a:r>
            <a:r>
              <a:rPr lang="da-DK" sz="2400" b="1" baseline="30000">
                <a:solidFill>
                  <a:schemeClr val="accent2"/>
                </a:solidFill>
                <a:effectLst>
                  <a:outerShdw blurRad="38100" dist="38100" dir="2700000" algn="tl">
                    <a:srgbClr val="C0C0C0"/>
                  </a:outerShdw>
                </a:effectLst>
              </a:rPr>
              <a:t>2</a:t>
            </a:r>
            <a:endParaRPr lang="fr-FR" sz="2400" b="1" baseline="30000">
              <a:solidFill>
                <a:schemeClr val="accent2"/>
              </a:solidFill>
              <a:effectLst>
                <a:outerShdw blurRad="38100" dist="38100" dir="2700000" algn="tl">
                  <a:srgbClr val="C0C0C0"/>
                </a:outerShdw>
              </a:effectLst>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9394" name="Picture 4">
            <a:extLst>
              <a:ext uri="{FF2B5EF4-FFF2-40B4-BE49-F238E27FC236}">
                <a16:creationId xmlns:a16="http://schemas.microsoft.com/office/drawing/2014/main" id="{B66FF2F7-4402-B767-EB52-DC21B104EF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00100" y="1084263"/>
            <a:ext cx="7470775" cy="57832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9395" name="Text Box 5">
            <a:extLst>
              <a:ext uri="{FF2B5EF4-FFF2-40B4-BE49-F238E27FC236}">
                <a16:creationId xmlns:a16="http://schemas.microsoft.com/office/drawing/2014/main" id="{D92FD359-F798-502D-EE37-8FB2517B536F}"/>
              </a:ext>
            </a:extLst>
          </p:cNvPr>
          <p:cNvSpPr txBox="1">
            <a:spLocks noChangeArrowheads="1"/>
          </p:cNvSpPr>
          <p:nvPr/>
        </p:nvSpPr>
        <p:spPr bwMode="auto">
          <a:xfrm>
            <a:off x="1408113" y="484188"/>
            <a:ext cx="5772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a:t>Atomic Force Microscope</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5">
            <a:extLst>
              <a:ext uri="{FF2B5EF4-FFF2-40B4-BE49-F238E27FC236}">
                <a16:creationId xmlns:a16="http://schemas.microsoft.com/office/drawing/2014/main" id="{1583B360-8639-86F6-C7A0-CCDFCB6BC580}"/>
              </a:ext>
            </a:extLst>
          </p:cNvPr>
          <p:cNvSpPr>
            <a:spLocks noGrp="1" noChangeArrowheads="1"/>
          </p:cNvSpPr>
          <p:nvPr>
            <p:ph type="title"/>
          </p:nvPr>
        </p:nvSpPr>
        <p:spPr bwMode="auto">
          <a:xfrm>
            <a:off x="3344863" y="187325"/>
            <a:ext cx="3643312" cy="620713"/>
          </a:xfrm>
          <a:solidFill>
            <a:schemeClr val="accent1"/>
          </a:solidFill>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3600" b="1"/>
              <a:t>The first AFM</a:t>
            </a:r>
          </a:p>
        </p:txBody>
      </p:sp>
      <p:pic>
        <p:nvPicPr>
          <p:cNvPr id="60419" name="Picture 4">
            <a:extLst>
              <a:ext uri="{FF2B5EF4-FFF2-40B4-BE49-F238E27FC236}">
                <a16:creationId xmlns:a16="http://schemas.microsoft.com/office/drawing/2014/main" id="{97911D35-89F3-77DA-6414-A7AFDD7A84D9}"/>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74650" y="801688"/>
            <a:ext cx="8328025" cy="56245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0420" name="Picture 7">
            <a:extLst>
              <a:ext uri="{FF2B5EF4-FFF2-40B4-BE49-F238E27FC236}">
                <a16:creationId xmlns:a16="http://schemas.microsoft.com/office/drawing/2014/main" id="{41CDA362-B260-039B-242D-302CFA9099B9}"/>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368300" y="6462713"/>
            <a:ext cx="7340600" cy="3952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4">
            <a:extLst>
              <a:ext uri="{FF2B5EF4-FFF2-40B4-BE49-F238E27FC236}">
                <a16:creationId xmlns:a16="http://schemas.microsoft.com/office/drawing/2014/main" id="{0CCEB78B-1243-D302-CEC2-D55054B6A658}"/>
              </a:ext>
            </a:extLst>
          </p:cNvPr>
          <p:cNvSpPr>
            <a:spLocks noChangeArrowheads="1"/>
          </p:cNvSpPr>
          <p:nvPr/>
        </p:nvSpPr>
        <p:spPr bwMode="auto">
          <a:xfrm>
            <a:off x="914400" y="152400"/>
            <a:ext cx="7772400" cy="6858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da-DK" altLang="en-US" sz="3600" b="1">
                <a:solidFill>
                  <a:schemeClr val="tx2"/>
                </a:solidFill>
              </a:rPr>
              <a:t>Atomic Force Microscopy</a:t>
            </a:r>
          </a:p>
        </p:txBody>
      </p:sp>
      <p:pic>
        <p:nvPicPr>
          <p:cNvPr id="61443" name="Picture 5" descr="macmode">
            <a:extLst>
              <a:ext uri="{FF2B5EF4-FFF2-40B4-BE49-F238E27FC236}">
                <a16:creationId xmlns:a16="http://schemas.microsoft.com/office/drawing/2014/main" id="{351A3060-B68E-88FC-C5A4-8AC9E4BB4D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379788"/>
            <a:ext cx="3886200" cy="33575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4" name="Picture 6" descr="circularDNA">
            <a:extLst>
              <a:ext uri="{FF2B5EF4-FFF2-40B4-BE49-F238E27FC236}">
                <a16:creationId xmlns:a16="http://schemas.microsoft.com/office/drawing/2014/main" id="{FF014306-842B-0B90-61B7-1E528E35B6D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91000" y="3387725"/>
            <a:ext cx="4876800" cy="3394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445" name="Picture 7" descr="AFMcantilevers">
            <a:extLst>
              <a:ext uri="{FF2B5EF4-FFF2-40B4-BE49-F238E27FC236}">
                <a16:creationId xmlns:a16="http://schemas.microsoft.com/office/drawing/2014/main" id="{9B0C8D67-421C-C684-AA2E-3ECA7FB96CFC}"/>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33600" y="960438"/>
            <a:ext cx="4724400" cy="2339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5">
            <a:extLst>
              <a:ext uri="{FF2B5EF4-FFF2-40B4-BE49-F238E27FC236}">
                <a16:creationId xmlns:a16="http://schemas.microsoft.com/office/drawing/2014/main" id="{DFE55FEF-8CD4-8650-6EF7-F4C087C349E2}"/>
              </a:ext>
            </a:extLst>
          </p:cNvPr>
          <p:cNvSpPr>
            <a:spLocks noGrp="1" noChangeArrowheads="1"/>
          </p:cNvSpPr>
          <p:nvPr>
            <p:ph type="title"/>
          </p:nvPr>
        </p:nvSpPr>
        <p:spPr bwMode="auto">
          <a:xfrm>
            <a:off x="1995488" y="565150"/>
            <a:ext cx="3844925" cy="6635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3600" b="1"/>
              <a:t>AFM principle</a:t>
            </a:r>
          </a:p>
        </p:txBody>
      </p:sp>
      <p:pic>
        <p:nvPicPr>
          <p:cNvPr id="62467" name="Picture 4" descr="AFM">
            <a:extLst>
              <a:ext uri="{FF2B5EF4-FFF2-40B4-BE49-F238E27FC236}">
                <a16:creationId xmlns:a16="http://schemas.microsoft.com/office/drawing/2014/main" id="{5FCA0FFA-3EE6-5425-1E85-BCF45D48AFC3}"/>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003675" y="1398588"/>
            <a:ext cx="5140325" cy="54594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2468" name="Rectangle 3">
            <a:extLst>
              <a:ext uri="{FF2B5EF4-FFF2-40B4-BE49-F238E27FC236}">
                <a16:creationId xmlns:a16="http://schemas.microsoft.com/office/drawing/2014/main" id="{C19FCC03-4889-6083-8CF5-743B5C551442}"/>
              </a:ext>
            </a:extLst>
          </p:cNvPr>
          <p:cNvSpPr>
            <a:spLocks noGrp="1" noChangeArrowheads="1"/>
          </p:cNvSpPr>
          <p:nvPr>
            <p:ph type="body" sz="half" idx="1"/>
          </p:nvPr>
        </p:nvSpPr>
        <p:spPr bwMode="auto">
          <a:xfrm>
            <a:off x="0" y="1455738"/>
            <a:ext cx="4314825" cy="507682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GB" altLang="en-US" sz="2800"/>
              <a:t>Principle of a atomic force microscope. A sharp tip is brought close to the sample. </a:t>
            </a:r>
          </a:p>
          <a:p>
            <a:pPr eaLnBrk="1" hangingPunct="1"/>
            <a:endParaRPr lang="en-GB" altLang="en-US" sz="1200"/>
          </a:p>
          <a:p>
            <a:pPr eaLnBrk="1" hangingPunct="1"/>
            <a:r>
              <a:rPr lang="en-GB" altLang="en-US" sz="2800"/>
              <a:t>The forces acting between tip and sample lead to a deflection of the spring. </a:t>
            </a:r>
          </a:p>
          <a:p>
            <a:pPr eaLnBrk="1" hangingPunct="1"/>
            <a:endParaRPr lang="en-GB" altLang="en-US" sz="1200"/>
          </a:p>
          <a:p>
            <a:pPr eaLnBrk="1" hangingPunct="1"/>
            <a:r>
              <a:rPr lang="en-US" altLang="en-US" sz="2800"/>
              <a:t>The deflection is then measured e.g. optically</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3490" name="Picture 4">
            <a:extLst>
              <a:ext uri="{FF2B5EF4-FFF2-40B4-BE49-F238E27FC236}">
                <a16:creationId xmlns:a16="http://schemas.microsoft.com/office/drawing/2014/main" id="{D8A22316-8B35-FEFD-A228-BC69C1C2A2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6200"/>
            <a:ext cx="4827588" cy="47132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3491" name="Picture 5">
            <a:extLst>
              <a:ext uri="{FF2B5EF4-FFF2-40B4-BE49-F238E27FC236}">
                <a16:creationId xmlns:a16="http://schemas.microsoft.com/office/drawing/2014/main" id="{59DDB933-1537-E96D-1A74-D7B0A4F7A25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13300" y="1366838"/>
            <a:ext cx="4330700" cy="5178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3492" name="Text Box 6">
            <a:extLst>
              <a:ext uri="{FF2B5EF4-FFF2-40B4-BE49-F238E27FC236}">
                <a16:creationId xmlns:a16="http://schemas.microsoft.com/office/drawing/2014/main" id="{DDC9BC6E-C00E-CC89-92C4-93E613D44A2B}"/>
              </a:ext>
            </a:extLst>
          </p:cNvPr>
          <p:cNvSpPr txBox="1">
            <a:spLocks noChangeArrowheads="1"/>
          </p:cNvSpPr>
          <p:nvPr/>
        </p:nvSpPr>
        <p:spPr bwMode="auto">
          <a:xfrm>
            <a:off x="2146300" y="552450"/>
            <a:ext cx="40957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a:t>Measuring Forces</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5">
            <a:extLst>
              <a:ext uri="{FF2B5EF4-FFF2-40B4-BE49-F238E27FC236}">
                <a16:creationId xmlns:a16="http://schemas.microsoft.com/office/drawing/2014/main" id="{25361957-DFB2-5932-EAE0-A6A3BC5DACE1}"/>
              </a:ext>
            </a:extLst>
          </p:cNvPr>
          <p:cNvSpPr>
            <a:spLocks noGrp="1" noChangeArrowheads="1"/>
          </p:cNvSpPr>
          <p:nvPr>
            <p:ph type="title"/>
          </p:nvPr>
        </p:nvSpPr>
        <p:spPr bwMode="auto">
          <a:xfrm>
            <a:off x="1477963" y="549275"/>
            <a:ext cx="5443537" cy="6111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3600" b="1"/>
              <a:t>Forces between atoms</a:t>
            </a:r>
          </a:p>
        </p:txBody>
      </p:sp>
      <p:sp>
        <p:nvSpPr>
          <p:cNvPr id="64515" name="Text Box 10">
            <a:extLst>
              <a:ext uri="{FF2B5EF4-FFF2-40B4-BE49-F238E27FC236}">
                <a16:creationId xmlns:a16="http://schemas.microsoft.com/office/drawing/2014/main" id="{C192FB01-CD5F-B82C-6C34-68BECC86BB7C}"/>
              </a:ext>
            </a:extLst>
          </p:cNvPr>
          <p:cNvSpPr txBox="1">
            <a:spLocks noChangeArrowheads="1"/>
          </p:cNvSpPr>
          <p:nvPr/>
        </p:nvSpPr>
        <p:spPr bwMode="auto">
          <a:xfrm>
            <a:off x="0" y="1627188"/>
            <a:ext cx="4906963" cy="3386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‘Back of the envelope’:</a:t>
            </a:r>
          </a:p>
          <a:p>
            <a:pPr eaLnBrk="1" hangingPunct="1"/>
            <a:r>
              <a:rPr lang="en-US" altLang="en-US" sz="2800" b="1"/>
              <a:t>• Atomic energy scale:</a:t>
            </a:r>
          </a:p>
          <a:p>
            <a:pPr eaLnBrk="1" hangingPunct="1"/>
            <a:r>
              <a:rPr lang="en-US" altLang="en-US" sz="2800" b="1" i="1"/>
              <a:t>E</a:t>
            </a:r>
            <a:r>
              <a:rPr lang="en-US" altLang="en-US" sz="2800" b="1" i="1" baseline="-25000"/>
              <a:t>bond</a:t>
            </a:r>
            <a:r>
              <a:rPr lang="en-US" altLang="en-US" sz="2800" b="1" i="1"/>
              <a:t> </a:t>
            </a:r>
            <a:r>
              <a:rPr lang="en-US" altLang="en-US" sz="2800" b="1"/>
              <a:t>~ 1-4 eV ~ 2-6 • 10</a:t>
            </a:r>
            <a:r>
              <a:rPr lang="en-US" altLang="en-US" sz="2800" b="1" baseline="30000"/>
              <a:t>-19</a:t>
            </a:r>
            <a:r>
              <a:rPr lang="en-US" altLang="en-US" sz="2800" b="1"/>
              <a:t> J</a:t>
            </a:r>
          </a:p>
          <a:p>
            <a:pPr eaLnBrk="1" hangingPunct="1"/>
            <a:endParaRPr lang="en-US" altLang="en-US" sz="1000" b="1"/>
          </a:p>
          <a:p>
            <a:pPr eaLnBrk="1" hangingPunct="1"/>
            <a:r>
              <a:rPr lang="en-US" altLang="en-US" sz="2800" b="1"/>
              <a:t>• Typical bonding length:</a:t>
            </a:r>
          </a:p>
          <a:p>
            <a:pPr eaLnBrk="1" hangingPunct="1"/>
            <a:r>
              <a:rPr lang="en-US" altLang="en-US" sz="2800" b="1" i="1"/>
              <a:t>a</a:t>
            </a:r>
            <a:r>
              <a:rPr lang="en-US" altLang="en-US" sz="2800" b="1"/>
              <a:t>~0.2 nm</a:t>
            </a:r>
          </a:p>
          <a:p>
            <a:pPr eaLnBrk="1" hangingPunct="1"/>
            <a:endParaRPr lang="en-US" altLang="en-US" sz="1000" b="1"/>
          </a:p>
          <a:p>
            <a:pPr eaLnBrk="1" hangingPunct="1"/>
            <a:r>
              <a:rPr lang="en-US" altLang="en-US" sz="2800" b="1"/>
              <a:t>• Typical forces:</a:t>
            </a:r>
          </a:p>
          <a:p>
            <a:pPr eaLnBrk="1" hangingPunct="1"/>
            <a:r>
              <a:rPr lang="en-US" altLang="en-US" sz="2800" b="1" i="1"/>
              <a:t>F = E/a </a:t>
            </a:r>
            <a:r>
              <a:rPr lang="en-US" altLang="en-US" sz="2800" b="1"/>
              <a:t>~ 1-3 nN</a:t>
            </a:r>
          </a:p>
        </p:txBody>
      </p:sp>
      <p:sp>
        <p:nvSpPr>
          <p:cNvPr id="64516" name="Text Box 12">
            <a:extLst>
              <a:ext uri="{FF2B5EF4-FFF2-40B4-BE49-F238E27FC236}">
                <a16:creationId xmlns:a16="http://schemas.microsoft.com/office/drawing/2014/main" id="{BA8D5DC3-E333-9A31-EE7B-0B9CE676FB10}"/>
              </a:ext>
            </a:extLst>
          </p:cNvPr>
          <p:cNvSpPr txBox="1">
            <a:spLocks noChangeArrowheads="1"/>
          </p:cNvSpPr>
          <p:nvPr/>
        </p:nvSpPr>
        <p:spPr bwMode="auto">
          <a:xfrm>
            <a:off x="5084763" y="1316038"/>
            <a:ext cx="3954462" cy="481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Bonding energies:</a:t>
            </a:r>
          </a:p>
          <a:p>
            <a:pPr eaLnBrk="1" hangingPunct="1"/>
            <a:endParaRPr lang="en-US" altLang="en-US" sz="1000" b="1"/>
          </a:p>
          <a:p>
            <a:pPr eaLnBrk="1" hangingPunct="1"/>
            <a:r>
              <a:rPr lang="en-US" altLang="en-US" sz="2800" b="1"/>
              <a:t>• Quantum mechanical</a:t>
            </a:r>
          </a:p>
          <a:p>
            <a:pPr eaLnBrk="1" hangingPunct="1"/>
            <a:r>
              <a:rPr lang="en-US" altLang="en-US" sz="2800" b="1"/>
              <a:t>(covalent, metallic</a:t>
            </a:r>
          </a:p>
          <a:p>
            <a:pPr eaLnBrk="1" hangingPunct="1"/>
            <a:r>
              <a:rPr lang="en-US" altLang="en-US" sz="2800" b="1"/>
              <a:t>bonds): 1–3 nN</a:t>
            </a:r>
          </a:p>
          <a:p>
            <a:pPr eaLnBrk="1" hangingPunct="1"/>
            <a:endParaRPr lang="en-US" altLang="en-US" sz="1000" b="1"/>
          </a:p>
          <a:p>
            <a:pPr eaLnBrk="1" hangingPunct="1"/>
            <a:r>
              <a:rPr lang="en-US" altLang="en-US" sz="2800" b="1"/>
              <a:t>• Coulomb (dipole, ionic): 0.1–5 nN</a:t>
            </a:r>
          </a:p>
          <a:p>
            <a:pPr eaLnBrk="1" hangingPunct="1"/>
            <a:endParaRPr lang="en-US" altLang="en-US" sz="1000" b="1"/>
          </a:p>
          <a:p>
            <a:pPr eaLnBrk="1" hangingPunct="1"/>
            <a:r>
              <a:rPr lang="en-US" altLang="en-US" sz="2800" b="1"/>
              <a:t>• Polarization (induced dipoles): 0.02–0.1 nN</a:t>
            </a:r>
          </a:p>
        </p:txBody>
      </p:sp>
      <p:sp>
        <p:nvSpPr>
          <p:cNvPr id="64517" name="Text Box 13">
            <a:extLst>
              <a:ext uri="{FF2B5EF4-FFF2-40B4-BE49-F238E27FC236}">
                <a16:creationId xmlns:a16="http://schemas.microsoft.com/office/drawing/2014/main" id="{E007C39C-0983-F436-76A9-6E3985819665}"/>
              </a:ext>
            </a:extLst>
          </p:cNvPr>
          <p:cNvSpPr txBox="1">
            <a:spLocks noChangeArrowheads="1"/>
          </p:cNvSpPr>
          <p:nvPr/>
        </p:nvSpPr>
        <p:spPr bwMode="auto">
          <a:xfrm>
            <a:off x="0" y="6491288"/>
            <a:ext cx="7953375" cy="366712"/>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J. Israelachvili, ‘Intermolecular and Surface Forces’, Academic Press</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Rectangle 5">
            <a:extLst>
              <a:ext uri="{FF2B5EF4-FFF2-40B4-BE49-F238E27FC236}">
                <a16:creationId xmlns:a16="http://schemas.microsoft.com/office/drawing/2014/main" id="{46F0EA6B-C562-1CE3-91D3-2CEAA91F71F0}"/>
              </a:ext>
            </a:extLst>
          </p:cNvPr>
          <p:cNvSpPr>
            <a:spLocks noGrp="1" noChangeArrowheads="1"/>
          </p:cNvSpPr>
          <p:nvPr>
            <p:ph type="title"/>
          </p:nvPr>
        </p:nvSpPr>
        <p:spPr bwMode="auto">
          <a:xfrm>
            <a:off x="2212975" y="550863"/>
            <a:ext cx="5327650" cy="736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3600" b="1"/>
              <a:t>Comparing forces</a:t>
            </a:r>
          </a:p>
        </p:txBody>
      </p:sp>
      <p:sp>
        <p:nvSpPr>
          <p:cNvPr id="65539" name="Rectangle 3">
            <a:extLst>
              <a:ext uri="{FF2B5EF4-FFF2-40B4-BE49-F238E27FC236}">
                <a16:creationId xmlns:a16="http://schemas.microsoft.com/office/drawing/2014/main" id="{1A9D6F01-F1EE-07F3-1248-B2BC34BCDAB4}"/>
              </a:ext>
            </a:extLst>
          </p:cNvPr>
          <p:cNvSpPr>
            <a:spLocks noGrp="1" noChangeArrowheads="1"/>
          </p:cNvSpPr>
          <p:nvPr>
            <p:ph type="body" sz="half" idx="1"/>
          </p:nvPr>
        </p:nvSpPr>
        <p:spPr bwMode="auto">
          <a:xfrm>
            <a:off x="0" y="5600700"/>
            <a:ext cx="8916988" cy="10683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2800"/>
              <a:t>Comparison of the distance dependence of a short range force with the tunneling current.</a:t>
            </a:r>
          </a:p>
        </p:txBody>
      </p:sp>
      <p:pic>
        <p:nvPicPr>
          <p:cNvPr id="65540" name="Picture 4" descr="potentiale_AFM">
            <a:extLst>
              <a:ext uri="{FF2B5EF4-FFF2-40B4-BE49-F238E27FC236}">
                <a16:creationId xmlns:a16="http://schemas.microsoft.com/office/drawing/2014/main" id="{8E1EBB28-218C-C9F0-00B2-07983F829D3D}"/>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509588" y="1163638"/>
            <a:ext cx="8269287" cy="44497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5">
            <a:extLst>
              <a:ext uri="{FF2B5EF4-FFF2-40B4-BE49-F238E27FC236}">
                <a16:creationId xmlns:a16="http://schemas.microsoft.com/office/drawing/2014/main" id="{7214A7C5-DA02-316D-F30D-94BE0906A9CC}"/>
              </a:ext>
            </a:extLst>
          </p:cNvPr>
          <p:cNvSpPr>
            <a:spLocks noGrp="1" noChangeArrowheads="1"/>
          </p:cNvSpPr>
          <p:nvPr>
            <p:ph type="title"/>
          </p:nvPr>
        </p:nvSpPr>
        <p:spPr bwMode="auto">
          <a:xfrm>
            <a:off x="2084388" y="539750"/>
            <a:ext cx="4846637" cy="660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3600" b="1"/>
              <a:t>Electrostatic forces</a:t>
            </a:r>
          </a:p>
        </p:txBody>
      </p:sp>
      <p:pic>
        <p:nvPicPr>
          <p:cNvPr id="66563" name="Picture 4">
            <a:extLst>
              <a:ext uri="{FF2B5EF4-FFF2-40B4-BE49-F238E27FC236}">
                <a16:creationId xmlns:a16="http://schemas.microsoft.com/office/drawing/2014/main" id="{04BA9DF5-5DD8-F815-3DEF-0CC9A6799492}"/>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343025"/>
            <a:ext cx="9144000" cy="448151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7586" name="Picture 4">
            <a:extLst>
              <a:ext uri="{FF2B5EF4-FFF2-40B4-BE49-F238E27FC236}">
                <a16:creationId xmlns:a16="http://schemas.microsoft.com/office/drawing/2014/main" id="{D7938280-5532-A2D9-376B-270F685E16EB}"/>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111250"/>
            <a:ext cx="3975100" cy="54387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7" name="Picture 7">
            <a:extLst>
              <a:ext uri="{FF2B5EF4-FFF2-40B4-BE49-F238E27FC236}">
                <a16:creationId xmlns:a16="http://schemas.microsoft.com/office/drawing/2014/main" id="{FCF67575-238A-1575-484A-B6AECCA13DFB}"/>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4024313" y="1157288"/>
            <a:ext cx="5119687" cy="537368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7588" name="Picture 10">
            <a:extLst>
              <a:ext uri="{FF2B5EF4-FFF2-40B4-BE49-F238E27FC236}">
                <a16:creationId xmlns:a16="http://schemas.microsoft.com/office/drawing/2014/main" id="{1013DA48-A386-E65B-E18F-6796502FF144}"/>
              </a:ext>
            </a:extLst>
          </p:cNvPr>
          <p:cNvPicPr>
            <a:picLocks noGrp="1" noChangeAspect="1" noChangeArrowheads="1"/>
          </p:cNvPicPr>
          <p:nvPr>
            <p:ph type="title"/>
          </p:nvPr>
        </p:nvPicPr>
        <p:blipFill>
          <a:blip r:embed="rId4">
            <a:extLst>
              <a:ext uri="{28A0092B-C50C-407E-A947-70E740481C1C}">
                <a14:useLocalDpi xmlns:a14="http://schemas.microsoft.com/office/drawing/2010/main" val="0"/>
              </a:ext>
            </a:extLst>
          </a:blip>
          <a:srcRect/>
          <a:stretch>
            <a:fillRect/>
          </a:stretch>
        </p:blipFill>
        <p:spPr bwMode="auto">
          <a:xfrm>
            <a:off x="874713" y="0"/>
            <a:ext cx="6653212" cy="11207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8">
            <a:extLst>
              <a:ext uri="{FF2B5EF4-FFF2-40B4-BE49-F238E27FC236}">
                <a16:creationId xmlns:a16="http://schemas.microsoft.com/office/drawing/2014/main" id="{53FAFBAF-C7C4-4911-37D5-79F5AE6120CA}"/>
              </a:ext>
            </a:extLst>
          </p:cNvPr>
          <p:cNvSpPr>
            <a:spLocks noGrp="1" noChangeArrowheads="1"/>
          </p:cNvSpPr>
          <p:nvPr>
            <p:ph type="title"/>
          </p:nvPr>
        </p:nvSpPr>
        <p:spPr bwMode="auto">
          <a:xfrm>
            <a:off x="1838325" y="549275"/>
            <a:ext cx="4703763" cy="6477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3600" b="1"/>
              <a:t>Deflection sensors</a:t>
            </a:r>
          </a:p>
        </p:txBody>
      </p:sp>
      <p:pic>
        <p:nvPicPr>
          <p:cNvPr id="68611" name="Picture 4">
            <a:extLst>
              <a:ext uri="{FF2B5EF4-FFF2-40B4-BE49-F238E27FC236}">
                <a16:creationId xmlns:a16="http://schemas.microsoft.com/office/drawing/2014/main" id="{19B926E5-44A8-BD5E-C367-944673F8DC17}"/>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147763"/>
            <a:ext cx="4425950" cy="57102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8612" name="Picture 7">
            <a:extLst>
              <a:ext uri="{FF2B5EF4-FFF2-40B4-BE49-F238E27FC236}">
                <a16:creationId xmlns:a16="http://schemas.microsoft.com/office/drawing/2014/main" id="{2BE08580-9B45-BB9A-0203-BFA6D8B71036}"/>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5435600" y="1271588"/>
            <a:ext cx="3708400" cy="55864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6" name="Rectangle 4">
            <a:extLst>
              <a:ext uri="{FF2B5EF4-FFF2-40B4-BE49-F238E27FC236}">
                <a16:creationId xmlns:a16="http://schemas.microsoft.com/office/drawing/2014/main" id="{A53E3F8C-1DF8-9280-632F-A87BCF5E1335}"/>
              </a:ext>
            </a:extLst>
          </p:cNvPr>
          <p:cNvSpPr>
            <a:spLocks noChangeArrowheads="1"/>
          </p:cNvSpPr>
          <p:nvPr/>
        </p:nvSpPr>
        <p:spPr bwMode="auto">
          <a:xfrm>
            <a:off x="2860675" y="328613"/>
            <a:ext cx="3389313" cy="7620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p>
            <a:pPr algn="ctr" eaLnBrk="0" hangingPunct="0">
              <a:defRPr/>
            </a:pPr>
            <a:r>
              <a:rPr lang="da-DK" sz="3600" b="1">
                <a:effectLst>
                  <a:outerShdw blurRad="38100" dist="38100" dir="2700000" algn="tl">
                    <a:srgbClr val="FFFFFF"/>
                  </a:outerShdw>
                </a:effectLst>
              </a:rPr>
              <a:t>Au(110)-(1x2)</a:t>
            </a:r>
          </a:p>
        </p:txBody>
      </p:sp>
      <p:pic>
        <p:nvPicPr>
          <p:cNvPr id="5123" name="Picture 5">
            <a:extLst>
              <a:ext uri="{FF2B5EF4-FFF2-40B4-BE49-F238E27FC236}">
                <a16:creationId xmlns:a16="http://schemas.microsoft.com/office/drawing/2014/main" id="{B441F9CD-571B-9AE5-D19B-18AAF1B1866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1676400"/>
            <a:ext cx="4398963" cy="4876800"/>
          </a:xfrm>
          <a:prstGeom prst="rect">
            <a:avLst/>
          </a:prstGeom>
          <a:noFill/>
          <a:ln>
            <a:noFill/>
          </a:ln>
          <a:effectLst/>
          <a:extLst>
            <a:ext uri="{909E8E84-426E-40DD-AFC4-6F175D3DCCD1}">
              <a14:hiddenFill xmlns:a14="http://schemas.microsoft.com/office/drawing/2010/main">
                <a:solidFill>
                  <a:srgbClr val="EDF0F3"/>
                </a:solidFill>
              </a14:hiddenFill>
            </a:ext>
            <a:ext uri="{91240B29-F687-4F45-9708-019B960494DF}">
              <a14:hiddenLine xmlns:a14="http://schemas.microsoft.com/office/drawing/2010/main" w="28575">
                <a:solidFill>
                  <a:srgbClr val="000066"/>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4" name="Picture 6">
            <a:extLst>
              <a:ext uri="{FF2B5EF4-FFF2-40B4-BE49-F238E27FC236}">
                <a16:creationId xmlns:a16="http://schemas.microsoft.com/office/drawing/2014/main" id="{9F537213-1F74-61B3-DA6B-9F0C5A2C624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37088" y="1752600"/>
            <a:ext cx="4430712" cy="480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6199" name="Text Box 7">
            <a:extLst>
              <a:ext uri="{FF2B5EF4-FFF2-40B4-BE49-F238E27FC236}">
                <a16:creationId xmlns:a16="http://schemas.microsoft.com/office/drawing/2014/main" id="{286D8BD3-D23E-D0AA-2E9A-D29D06BDA1B2}"/>
              </a:ext>
            </a:extLst>
          </p:cNvPr>
          <p:cNvSpPr txBox="1">
            <a:spLocks noChangeArrowheads="1"/>
          </p:cNvSpPr>
          <p:nvPr/>
        </p:nvSpPr>
        <p:spPr bwMode="auto">
          <a:xfrm>
            <a:off x="2235200" y="1150938"/>
            <a:ext cx="4832350" cy="5191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da-DK" sz="2800" b="1">
                <a:effectLst>
                  <a:outerShdw blurRad="38100" dist="38100" dir="2700000" algn="tl">
                    <a:srgbClr val="C0C0C0"/>
                  </a:outerShdw>
                </a:effectLst>
              </a:rPr>
              <a:t>Missing row reconstruction</a:t>
            </a:r>
            <a:endParaRPr lang="fr-FR" sz="2800" b="1">
              <a:effectLst>
                <a:outerShdw blurRad="38100" dist="38100" dir="2700000" algn="tl">
                  <a:srgbClr val="C0C0C0"/>
                </a:outerShdw>
              </a:effectLst>
            </a:endParaRP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3">
            <a:extLst>
              <a:ext uri="{FF2B5EF4-FFF2-40B4-BE49-F238E27FC236}">
                <a16:creationId xmlns:a16="http://schemas.microsoft.com/office/drawing/2014/main" id="{7EC02BD1-2ABC-B40B-AF2A-5BBBB5DA1303}"/>
              </a:ext>
            </a:extLst>
          </p:cNvPr>
          <p:cNvSpPr>
            <a:spLocks noGrp="1" noChangeArrowheads="1"/>
          </p:cNvSpPr>
          <p:nvPr>
            <p:ph type="body" sz="half" idx="1"/>
          </p:nvPr>
        </p:nvSpPr>
        <p:spPr bwMode="auto">
          <a:xfrm>
            <a:off x="0" y="4416425"/>
            <a:ext cx="4394200" cy="22542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2800" b="1"/>
              <a:t>Laser beam deflection detection systems as often used in ambient AFMs. </a:t>
            </a:r>
          </a:p>
        </p:txBody>
      </p:sp>
      <p:pic>
        <p:nvPicPr>
          <p:cNvPr id="69635" name="Picture 4" descr="auslenkungsdetektion_neu">
            <a:extLst>
              <a:ext uri="{FF2B5EF4-FFF2-40B4-BE49-F238E27FC236}">
                <a16:creationId xmlns:a16="http://schemas.microsoft.com/office/drawing/2014/main" id="{5E6F6A98-BAE9-C684-1429-680AF1AEC097}"/>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bwMode="auto">
          <a:xfrm>
            <a:off x="454025" y="603250"/>
            <a:ext cx="8283575" cy="341788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9636" name="Text Box 7">
            <a:extLst>
              <a:ext uri="{FF2B5EF4-FFF2-40B4-BE49-F238E27FC236}">
                <a16:creationId xmlns:a16="http://schemas.microsoft.com/office/drawing/2014/main" id="{310D0322-D37C-9B37-36FA-A82C3C82DB98}"/>
              </a:ext>
            </a:extLst>
          </p:cNvPr>
          <p:cNvSpPr txBox="1">
            <a:spLocks noChangeArrowheads="1"/>
          </p:cNvSpPr>
          <p:nvPr/>
        </p:nvSpPr>
        <p:spPr bwMode="auto">
          <a:xfrm>
            <a:off x="4692650" y="4419600"/>
            <a:ext cx="4451350" cy="22272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Tx/>
              <a:buChar char="•"/>
            </a:pPr>
            <a:r>
              <a:rPr lang="en-US" altLang="en-US" sz="2800"/>
              <a:t> </a:t>
            </a:r>
            <a:r>
              <a:rPr lang="en-US" altLang="en-US" sz="2800" b="1"/>
              <a:t>Interferometric cantilever detection system, a popular choice for low-temperature AFMs.</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8">
            <a:extLst>
              <a:ext uri="{FF2B5EF4-FFF2-40B4-BE49-F238E27FC236}">
                <a16:creationId xmlns:a16="http://schemas.microsoft.com/office/drawing/2014/main" id="{07C2552A-7B2B-5DB1-7ED0-433B0B910CE3}"/>
              </a:ext>
            </a:extLst>
          </p:cNvPr>
          <p:cNvSpPr>
            <a:spLocks noGrp="1" noChangeArrowheads="1"/>
          </p:cNvSpPr>
          <p:nvPr>
            <p:ph type="title"/>
          </p:nvPr>
        </p:nvSpPr>
        <p:spPr bwMode="auto">
          <a:xfrm>
            <a:off x="1358900" y="719138"/>
            <a:ext cx="6146800" cy="736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3600" b="1"/>
              <a:t>Feedback modes</a:t>
            </a:r>
          </a:p>
        </p:txBody>
      </p:sp>
      <p:pic>
        <p:nvPicPr>
          <p:cNvPr id="70659" name="Picture 4">
            <a:extLst>
              <a:ext uri="{FF2B5EF4-FFF2-40B4-BE49-F238E27FC236}">
                <a16:creationId xmlns:a16="http://schemas.microsoft.com/office/drawing/2014/main" id="{9F876F58-1ACA-331C-CE23-92A858262692}"/>
              </a:ext>
            </a:extLst>
          </p:cNvPr>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0" y="1479550"/>
            <a:ext cx="3286125" cy="537845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0660" name="Picture 7">
            <a:extLst>
              <a:ext uri="{FF2B5EF4-FFF2-40B4-BE49-F238E27FC236}">
                <a16:creationId xmlns:a16="http://schemas.microsoft.com/office/drawing/2014/main" id="{27BF5412-B7A0-65C4-0A0C-DE5ED3227170}"/>
              </a:ext>
            </a:extLst>
          </p:cNvPr>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bwMode="auto">
          <a:xfrm>
            <a:off x="6132513" y="1490663"/>
            <a:ext cx="3011487" cy="5367337"/>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5">
            <a:extLst>
              <a:ext uri="{FF2B5EF4-FFF2-40B4-BE49-F238E27FC236}">
                <a16:creationId xmlns:a16="http://schemas.microsoft.com/office/drawing/2014/main" id="{47789B0B-22A6-1A19-9DD4-161BD3DA63F4}"/>
              </a:ext>
            </a:extLst>
          </p:cNvPr>
          <p:cNvSpPr>
            <a:spLocks noGrp="1" noChangeArrowheads="1"/>
          </p:cNvSpPr>
          <p:nvPr>
            <p:ph type="title"/>
          </p:nvPr>
        </p:nvSpPr>
        <p:spPr bwMode="auto">
          <a:xfrm>
            <a:off x="800100" y="531813"/>
            <a:ext cx="7086600" cy="7239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3600" b="1"/>
              <a:t>Piezoelectric scanners</a:t>
            </a:r>
          </a:p>
        </p:txBody>
      </p:sp>
      <p:pic>
        <p:nvPicPr>
          <p:cNvPr id="71683" name="Picture 4">
            <a:extLst>
              <a:ext uri="{FF2B5EF4-FFF2-40B4-BE49-F238E27FC236}">
                <a16:creationId xmlns:a16="http://schemas.microsoft.com/office/drawing/2014/main" id="{EF396047-AB1C-8F02-100B-64DEE49C0BB5}"/>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566863" y="1398588"/>
            <a:ext cx="5834062" cy="54594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3">
            <a:extLst>
              <a:ext uri="{FF2B5EF4-FFF2-40B4-BE49-F238E27FC236}">
                <a16:creationId xmlns:a16="http://schemas.microsoft.com/office/drawing/2014/main" id="{D4CD584C-305A-89AC-B4B8-68EB6B54FFE8}"/>
              </a:ext>
            </a:extLst>
          </p:cNvPr>
          <p:cNvSpPr>
            <a:spLocks noGrp="1" noChangeArrowheads="1"/>
          </p:cNvSpPr>
          <p:nvPr>
            <p:ph type="body" sz="half" idx="1"/>
          </p:nvPr>
        </p:nvSpPr>
        <p:spPr bwMode="auto">
          <a:xfrm>
            <a:off x="0" y="1397000"/>
            <a:ext cx="4191000" cy="4729163"/>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lnSpc>
                <a:spcPct val="80000"/>
              </a:lnSpc>
            </a:pPr>
            <a:r>
              <a:rPr lang="en-US" altLang="en-US" sz="1800" dirty="0"/>
              <a:t>The tunneling current is measured with a current-to-voltage converter and is used to measure the distance between tip and sample. The current noise sources in the current-to-voltage converter have to be small enough such that the corresponding vertical noise is considerably smaller than the atomic corrugation of the sample.</a:t>
            </a:r>
          </a:p>
          <a:p>
            <a:pPr eaLnBrk="1" hangingPunct="1">
              <a:lnSpc>
                <a:spcPct val="80000"/>
              </a:lnSpc>
            </a:pPr>
            <a:r>
              <a:rPr lang="en-US" altLang="en-US" sz="1800" dirty="0"/>
              <a:t>A simple form of such a circuit is shown in figure 3. It uses a low noise operational amplifier (OPA) and a feedback resistor (</a:t>
            </a:r>
            <a:r>
              <a:rPr lang="en-US" altLang="en-US" sz="1800" dirty="0" err="1"/>
              <a:t>Rfb</a:t>
            </a:r>
            <a:r>
              <a:rPr lang="en-US" altLang="en-US" sz="1800" dirty="0"/>
              <a:t>) with a typical impedance of </a:t>
            </a:r>
            <a:r>
              <a:rPr lang="en-US" altLang="en-US" sz="1800" i="1" dirty="0"/>
              <a:t>R </a:t>
            </a:r>
            <a:r>
              <a:rPr lang="en-US" altLang="en-US" sz="1800" dirty="0"/>
              <a:t>= 100 MW. To get a maximum signal-to-noise ratio the bandwidth should be maximized while the noise should be as small as possible. </a:t>
            </a:r>
          </a:p>
        </p:txBody>
      </p:sp>
      <p:pic>
        <p:nvPicPr>
          <p:cNvPr id="72707" name="Picture 4" descr="Tunnelamp">
            <a:extLst>
              <a:ext uri="{FF2B5EF4-FFF2-40B4-BE49-F238E27FC236}">
                <a16:creationId xmlns:a16="http://schemas.microsoft.com/office/drawing/2014/main" id="{C4010388-6722-AC48-74CF-71038ADD2AD0}"/>
              </a:ext>
            </a:extLst>
          </p:cNvPr>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l="4301"/>
          <a:stretch>
            <a:fillRect/>
          </a:stretch>
        </p:blipFill>
        <p:spPr bwMode="auto">
          <a:xfrm>
            <a:off x="4373563" y="2520950"/>
            <a:ext cx="4732337" cy="23399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5">
            <a:extLst>
              <a:ext uri="{FF2B5EF4-FFF2-40B4-BE49-F238E27FC236}">
                <a16:creationId xmlns:a16="http://schemas.microsoft.com/office/drawing/2014/main" id="{07482FC0-E798-ACD0-6A87-69F22621C592}"/>
              </a:ext>
            </a:extLst>
          </p:cNvPr>
          <p:cNvSpPr>
            <a:spLocks noGrp="1" noChangeArrowheads="1"/>
          </p:cNvSpPr>
          <p:nvPr>
            <p:ph type="title"/>
          </p:nvPr>
        </p:nvSpPr>
        <p:spPr bwMode="auto">
          <a:xfrm>
            <a:off x="1816100" y="782638"/>
            <a:ext cx="5270500" cy="6985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3600" b="1"/>
              <a:t>Imaging artifacts</a:t>
            </a:r>
          </a:p>
        </p:txBody>
      </p:sp>
      <p:pic>
        <p:nvPicPr>
          <p:cNvPr id="73731" name="Picture 4">
            <a:extLst>
              <a:ext uri="{FF2B5EF4-FFF2-40B4-BE49-F238E27FC236}">
                <a16:creationId xmlns:a16="http://schemas.microsoft.com/office/drawing/2014/main" id="{C9B52158-657F-AD3E-70B4-EAFAA660F573}"/>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511300"/>
            <a:ext cx="9144000" cy="4105275"/>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a:extLst>
              <a:ext uri="{FF2B5EF4-FFF2-40B4-BE49-F238E27FC236}">
                <a16:creationId xmlns:a16="http://schemas.microsoft.com/office/drawing/2014/main" id="{69363946-57F4-14A6-81D1-431C31C7C787}"/>
              </a:ext>
            </a:extLst>
          </p:cNvPr>
          <p:cNvSpPr>
            <a:spLocks noGrp="1" noChangeArrowheads="1"/>
          </p:cNvSpPr>
          <p:nvPr>
            <p:ph type="title"/>
          </p:nvPr>
        </p:nvSpPr>
        <p:spPr bwMode="auto">
          <a:xfrm>
            <a:off x="228600" y="566738"/>
            <a:ext cx="8229600" cy="7874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3600" b="1"/>
              <a:t>Thermal drift</a:t>
            </a:r>
          </a:p>
        </p:txBody>
      </p:sp>
      <p:sp>
        <p:nvSpPr>
          <p:cNvPr id="74755" name="Text Box 6">
            <a:extLst>
              <a:ext uri="{FF2B5EF4-FFF2-40B4-BE49-F238E27FC236}">
                <a16:creationId xmlns:a16="http://schemas.microsoft.com/office/drawing/2014/main" id="{D7BD92C5-2CD7-BEC4-FF5D-7D6BBAF0B281}"/>
              </a:ext>
            </a:extLst>
          </p:cNvPr>
          <p:cNvSpPr txBox="1">
            <a:spLocks noChangeArrowheads="1"/>
          </p:cNvSpPr>
          <p:nvPr/>
        </p:nvSpPr>
        <p:spPr bwMode="auto">
          <a:xfrm>
            <a:off x="314325" y="1677988"/>
            <a:ext cx="8475663" cy="3935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800" b="1"/>
              <a:t>Touching the microscope (e.g. sample, cantilever) will change its temperature T. Shining light on it too! Cantilever has a mass of ~ 1 ng, and thus a VERY small heat capacity.</a:t>
            </a:r>
          </a:p>
          <a:p>
            <a:pPr eaLnBrk="1" hangingPunct="1"/>
            <a:endParaRPr lang="en-US" altLang="en-US" sz="2800" b="1"/>
          </a:p>
          <a:p>
            <a:pPr eaLnBrk="1" hangingPunct="1"/>
            <a:r>
              <a:rPr lang="en-US" altLang="en-US" sz="2800" b="1"/>
              <a:t>So what!?!</a:t>
            </a:r>
          </a:p>
          <a:p>
            <a:pPr eaLnBrk="1" hangingPunct="1"/>
            <a:endParaRPr lang="en-US" altLang="en-US" sz="2800" b="1"/>
          </a:p>
          <a:p>
            <a:pPr eaLnBrk="1" hangingPunct="1"/>
            <a:r>
              <a:rPr lang="en-US" altLang="en-US" sz="2800" b="1"/>
              <a:t>ΔL/L = </a:t>
            </a:r>
            <a:r>
              <a:rPr lang="en-US" altLang="en-US" sz="2800" b="1" i="1"/>
              <a:t>const </a:t>
            </a:r>
            <a:r>
              <a:rPr lang="en-US" altLang="en-US" sz="2800" b="1"/>
              <a:t>ΔT; </a:t>
            </a:r>
            <a:r>
              <a:rPr lang="en-US" altLang="en-US" sz="2800" b="1" i="1"/>
              <a:t>const ~ </a:t>
            </a:r>
            <a:r>
              <a:rPr lang="en-US" altLang="en-US" sz="2800" b="1"/>
              <a:t>10</a:t>
            </a:r>
            <a:r>
              <a:rPr lang="en-US" altLang="en-US" sz="2800" b="1" baseline="30000"/>
              <a:t>-5</a:t>
            </a:r>
          </a:p>
          <a:p>
            <a:pPr eaLnBrk="1" hangingPunct="1"/>
            <a:endParaRPr lang="en-US" altLang="en-US" sz="2800" b="1"/>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5">
            <a:extLst>
              <a:ext uri="{FF2B5EF4-FFF2-40B4-BE49-F238E27FC236}">
                <a16:creationId xmlns:a16="http://schemas.microsoft.com/office/drawing/2014/main" id="{2957531A-AF43-BF56-CE00-1FDC7BC1D4DD}"/>
              </a:ext>
            </a:extLst>
          </p:cNvPr>
          <p:cNvSpPr>
            <a:spLocks noGrp="1" noChangeArrowheads="1"/>
          </p:cNvSpPr>
          <p:nvPr>
            <p:ph type="title"/>
          </p:nvPr>
        </p:nvSpPr>
        <p:spPr bwMode="auto">
          <a:xfrm>
            <a:off x="1935163" y="642938"/>
            <a:ext cx="5165725" cy="736600"/>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3600" b="1"/>
              <a:t>Van der Waals forces</a:t>
            </a:r>
          </a:p>
        </p:txBody>
      </p:sp>
      <p:pic>
        <p:nvPicPr>
          <p:cNvPr id="81923" name="Picture 4">
            <a:extLst>
              <a:ext uri="{FF2B5EF4-FFF2-40B4-BE49-F238E27FC236}">
                <a16:creationId xmlns:a16="http://schemas.microsoft.com/office/drawing/2014/main" id="{0DB9DC77-6CD3-E6BD-42AE-4057FF6CA31A}"/>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1408113"/>
            <a:ext cx="9144000" cy="510381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5778" name="Picture 4">
            <a:extLst>
              <a:ext uri="{FF2B5EF4-FFF2-40B4-BE49-F238E27FC236}">
                <a16:creationId xmlns:a16="http://schemas.microsoft.com/office/drawing/2014/main" id="{324DB1EA-5D0F-1D5B-A48E-A5BD1F21912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701675"/>
            <a:ext cx="4953000" cy="3717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5779" name="Picture 5">
            <a:extLst>
              <a:ext uri="{FF2B5EF4-FFF2-40B4-BE49-F238E27FC236}">
                <a16:creationId xmlns:a16="http://schemas.microsoft.com/office/drawing/2014/main" id="{B5623F6D-B2FC-18CD-F73C-1139C25A1A9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0" y="685800"/>
            <a:ext cx="3762375" cy="3762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5780" name="Text Box 6">
            <a:extLst>
              <a:ext uri="{FF2B5EF4-FFF2-40B4-BE49-F238E27FC236}">
                <a16:creationId xmlns:a16="http://schemas.microsoft.com/office/drawing/2014/main" id="{D55CFB7D-9EC2-EEE2-22B4-85932314E9F3}"/>
              </a:ext>
            </a:extLst>
          </p:cNvPr>
          <p:cNvSpPr txBox="1">
            <a:spLocks noChangeArrowheads="1"/>
          </p:cNvSpPr>
          <p:nvPr/>
        </p:nvSpPr>
        <p:spPr bwMode="auto">
          <a:xfrm>
            <a:off x="76200" y="4419600"/>
            <a:ext cx="8915400" cy="2292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1600" b="1">
                <a:latin typeface="TimesTen-Roman" charset="0"/>
              </a:rPr>
              <a:t>(a) </a:t>
            </a:r>
            <a:r>
              <a:rPr lang="fr-FR" altLang="en-US" sz="1600" b="1">
                <a:latin typeface="TimesTen-Roman" charset="0"/>
              </a:rPr>
              <a:t>The cytoplasmic surface of the hexagonally</a:t>
            </a:r>
            <a:r>
              <a:rPr lang="da-DK" altLang="en-US" sz="1600" b="1">
                <a:latin typeface="TimesTen-Roman" charset="0"/>
              </a:rPr>
              <a:t> </a:t>
            </a:r>
            <a:r>
              <a:rPr lang="fr-FR" altLang="en-US" sz="1600" b="1">
                <a:latin typeface="TimesTen-Roman" charset="0"/>
              </a:rPr>
              <a:t>packed intermediate layer is an essential part of</a:t>
            </a:r>
            <a:r>
              <a:rPr lang="da-DK" altLang="en-US" sz="1600" b="1">
                <a:latin typeface="TimesTen-Roman" charset="0"/>
              </a:rPr>
              <a:t> </a:t>
            </a:r>
            <a:r>
              <a:rPr lang="fr-FR" altLang="en-US" sz="1600" b="1">
                <a:latin typeface="TimesTen-Roman" charset="0"/>
              </a:rPr>
              <a:t>the cell</a:t>
            </a:r>
            <a:r>
              <a:rPr lang="da-DK" altLang="en-US" sz="1600" b="1">
                <a:latin typeface="TimesTen-Roman" charset="0"/>
              </a:rPr>
              <a:t> </a:t>
            </a:r>
            <a:r>
              <a:rPr lang="fr-FR" altLang="en-US" sz="1600" b="1">
                <a:latin typeface="TimesTen-Roman" charset="0"/>
              </a:rPr>
              <a:t>envelope of </a:t>
            </a:r>
            <a:r>
              <a:rPr lang="fr-FR" altLang="en-US" sz="1600" b="1" i="1">
                <a:solidFill>
                  <a:schemeClr val="folHlink"/>
                </a:solidFill>
                <a:latin typeface="TimesTen-Italic" charset="0"/>
              </a:rPr>
              <a:t>Deinococcus radioduran</a:t>
            </a:r>
            <a:r>
              <a:rPr lang="fr-FR" altLang="en-US" sz="1600" b="1">
                <a:solidFill>
                  <a:schemeClr val="folHlink"/>
                </a:solidFill>
                <a:latin typeface="TimesTen-Roman" charset="0"/>
              </a:rPr>
              <a:t>s</a:t>
            </a:r>
            <a:r>
              <a:rPr lang="fr-FR" altLang="en-US" sz="1600" b="1">
                <a:latin typeface="TimesTen-Roman" charset="0"/>
              </a:rPr>
              <a:t>.</a:t>
            </a:r>
            <a:r>
              <a:rPr lang="da-DK" altLang="en-US" sz="1600" b="1">
                <a:latin typeface="TimesTen-Roman" charset="0"/>
              </a:rPr>
              <a:t> </a:t>
            </a:r>
            <a:r>
              <a:rPr lang="fr-FR" altLang="en-US" sz="1600" b="1">
                <a:latin typeface="TimesTen-Roman" charset="0"/>
              </a:rPr>
              <a:t>It </a:t>
            </a:r>
            <a:r>
              <a:rPr lang="da-DK" altLang="en-US" sz="1600" b="1">
                <a:latin typeface="TimesTen-Roman" charset="0"/>
              </a:rPr>
              <a:t>ha</a:t>
            </a:r>
            <a:r>
              <a:rPr lang="fr-FR" altLang="en-US" sz="1600" b="1">
                <a:latin typeface="TimesTen-Roman" charset="0"/>
              </a:rPr>
              <a:t>s a</a:t>
            </a:r>
            <a:r>
              <a:rPr lang="da-DK" altLang="en-US" sz="1600" b="1">
                <a:latin typeface="TimesTen-Roman" charset="0"/>
              </a:rPr>
              <a:t> </a:t>
            </a:r>
            <a:r>
              <a:rPr lang="fr-FR" altLang="en-US" sz="1600" b="1">
                <a:latin typeface="TimesTen-Roman" charset="0"/>
              </a:rPr>
              <a:t>protective function and act</a:t>
            </a:r>
            <a:r>
              <a:rPr lang="da-DK" altLang="en-US" sz="1600" b="1">
                <a:latin typeface="TimesTen-Roman" charset="0"/>
              </a:rPr>
              <a:t>s</a:t>
            </a:r>
            <a:r>
              <a:rPr lang="fr-FR" altLang="en-US" sz="1600" b="1">
                <a:latin typeface="TimesTen-Roman" charset="0"/>
              </a:rPr>
              <a:t> as a </a:t>
            </a:r>
            <a:r>
              <a:rPr lang="fr-FR" altLang="en-US" sz="1600" b="1">
                <a:solidFill>
                  <a:schemeClr val="folHlink"/>
                </a:solidFill>
                <a:latin typeface="TimesTen-Roman" charset="0"/>
              </a:rPr>
              <a:t>molecular sieve</a:t>
            </a:r>
            <a:r>
              <a:rPr lang="fr-FR" altLang="en-US" sz="1600" b="1">
                <a:latin typeface="TimesTen-Roman" charset="0"/>
              </a:rPr>
              <a:t>. The pores</a:t>
            </a:r>
            <a:r>
              <a:rPr lang="da-DK" altLang="en-US" sz="1600" b="1">
                <a:latin typeface="TimesTen-Roman" charset="0"/>
              </a:rPr>
              <a:t> </a:t>
            </a:r>
            <a:r>
              <a:rPr lang="fr-FR" altLang="en-US" sz="1600" b="1">
                <a:latin typeface="TimesTen-Roman" charset="0"/>
              </a:rPr>
              <a:t>in protruding cores are the</a:t>
            </a:r>
            <a:r>
              <a:rPr lang="da-DK" altLang="en-US" sz="1600" b="1">
                <a:latin typeface="TimesTen-Roman" charset="0"/>
              </a:rPr>
              <a:t> </a:t>
            </a:r>
            <a:r>
              <a:rPr lang="fr-FR" altLang="en-US" sz="1600" b="1">
                <a:latin typeface="TimesTen-Roman" charset="0"/>
              </a:rPr>
              <a:t>channels of this</a:t>
            </a:r>
            <a:r>
              <a:rPr lang="da-DK" altLang="en-US" sz="1600" b="1">
                <a:latin typeface="TimesTen-Roman" charset="0"/>
              </a:rPr>
              <a:t> </a:t>
            </a:r>
            <a:r>
              <a:rPr lang="fr-FR" altLang="en-US" sz="1600" b="1">
                <a:latin typeface="TimesTen-Roman" charset="0"/>
              </a:rPr>
              <a:t>sieve, </a:t>
            </a:r>
            <a:r>
              <a:rPr lang="da-DK" altLang="en-US" sz="1600" b="1">
                <a:latin typeface="TimesTen-Roman" charset="0"/>
              </a:rPr>
              <a:t>and </a:t>
            </a:r>
            <a:r>
              <a:rPr lang="fr-FR" altLang="en-US" sz="1600" b="1">
                <a:latin typeface="TimesTen-Roman" charset="0"/>
              </a:rPr>
              <a:t>exhibit two conformations that change dynamically. The unit</a:t>
            </a:r>
            <a:r>
              <a:rPr lang="da-DK" altLang="en-US" sz="1600" b="1">
                <a:latin typeface="TimesTen-Roman" charset="0"/>
              </a:rPr>
              <a:t> </a:t>
            </a:r>
            <a:r>
              <a:rPr lang="fr-FR" altLang="en-US" sz="1600" b="1">
                <a:latin typeface="TimesTen-Roman" charset="0"/>
              </a:rPr>
              <a:t>cell size is 18 nm, and the brightness range corresponds to 3</a:t>
            </a:r>
            <a:r>
              <a:rPr lang="da-DK" altLang="en-US" sz="1600" b="1">
                <a:latin typeface="TimesTen-Roman" charset="0"/>
              </a:rPr>
              <a:t> </a:t>
            </a:r>
            <a:r>
              <a:rPr lang="fr-FR" altLang="en-US" sz="1600" b="1">
                <a:latin typeface="TimesTen-Roman" charset="0"/>
              </a:rPr>
              <a:t>nm</a:t>
            </a:r>
            <a:r>
              <a:rPr lang="da-DK" altLang="en-US" sz="1600" b="1">
                <a:latin typeface="TimesTen-Roman" charset="0"/>
              </a:rPr>
              <a:t>. </a:t>
            </a:r>
            <a:r>
              <a:rPr lang="fr-FR" altLang="en-US" sz="1600" b="1">
                <a:latin typeface="TimesTen-Roman" charset="0"/>
              </a:rPr>
              <a:t>(b) Two-dimensional</a:t>
            </a:r>
            <a:r>
              <a:rPr lang="da-DK" altLang="en-US" sz="1600" b="1">
                <a:latin typeface="TimesTen-Roman" charset="0"/>
              </a:rPr>
              <a:t> </a:t>
            </a:r>
            <a:r>
              <a:rPr lang="fr-FR" altLang="en-US" sz="1600" b="1">
                <a:latin typeface="TimesTen-Roman" charset="0"/>
              </a:rPr>
              <a:t>crystals of </a:t>
            </a:r>
            <a:r>
              <a:rPr lang="fr-FR" altLang="en-US" sz="1600" b="1" i="1">
                <a:solidFill>
                  <a:schemeClr val="folHlink"/>
                </a:solidFill>
                <a:latin typeface="TimesTen-Roman" charset="0"/>
              </a:rPr>
              <a:t>bacteriophage</a:t>
            </a:r>
            <a:r>
              <a:rPr lang="fr-FR" altLang="en-US" sz="1600" b="1">
                <a:latin typeface="TimesTen-Roman" charset="0"/>
              </a:rPr>
              <a:t> F 29 head-tail connectors</a:t>
            </a:r>
            <a:r>
              <a:rPr lang="da-DK" altLang="en-US" sz="1600" b="1">
                <a:latin typeface="TimesTen-Roman" charset="0"/>
              </a:rPr>
              <a:t> </a:t>
            </a:r>
            <a:r>
              <a:rPr lang="fr-FR" altLang="en-US" sz="1600" b="1">
                <a:latin typeface="TimesTen-Roman" charset="0"/>
              </a:rPr>
              <a:t>recorded with AFM in buffer solution. The connectors</a:t>
            </a:r>
            <a:r>
              <a:rPr lang="da-DK" altLang="en-US" sz="1600" b="1">
                <a:latin typeface="TimesTen-Roman" charset="0"/>
              </a:rPr>
              <a:t> </a:t>
            </a:r>
            <a:r>
              <a:rPr lang="fr-FR" altLang="en-US" sz="1600" b="1">
                <a:latin typeface="TimesTen-Roman" charset="0"/>
              </a:rPr>
              <a:t>are packed in</a:t>
            </a:r>
            <a:r>
              <a:rPr lang="da-DK" altLang="en-US" sz="1600" b="1">
                <a:latin typeface="TimesTen-Roman" charset="0"/>
              </a:rPr>
              <a:t> </a:t>
            </a:r>
            <a:r>
              <a:rPr lang="fr-FR" altLang="en-US" sz="1600" b="1">
                <a:latin typeface="TimesTen-Roman" charset="0"/>
              </a:rPr>
              <a:t>up-and-down originations, exposing their narrow</a:t>
            </a:r>
            <a:r>
              <a:rPr lang="da-DK" altLang="en-US" sz="1600" b="1">
                <a:latin typeface="TimesTen-Roman" charset="0"/>
              </a:rPr>
              <a:t> </a:t>
            </a:r>
            <a:r>
              <a:rPr lang="fr-FR" altLang="en-US" sz="1600" b="1">
                <a:latin typeface="TimesTen-Roman" charset="0"/>
              </a:rPr>
              <a:t>ends that connect to the tail and their wide</a:t>
            </a:r>
            <a:r>
              <a:rPr lang="da-DK" altLang="en-US" sz="1600" b="1">
                <a:latin typeface="TimesTen-Roman" charset="0"/>
              </a:rPr>
              <a:t> </a:t>
            </a:r>
            <a:r>
              <a:rPr lang="fr-FR" altLang="en-US" sz="1600" b="1">
                <a:latin typeface="TimesTen-Roman" charset="0"/>
              </a:rPr>
              <a:t>ends that connect</a:t>
            </a:r>
            <a:r>
              <a:rPr lang="da-DK" altLang="en-US" sz="1600" b="1">
                <a:latin typeface="TimesTen-Roman" charset="0"/>
              </a:rPr>
              <a:t> </a:t>
            </a:r>
            <a:r>
              <a:rPr lang="fr-FR" altLang="en-US" sz="1600" b="1">
                <a:latin typeface="TimesTen-Roman" charset="0"/>
              </a:rPr>
              <a:t>to the head. The unit cell</a:t>
            </a:r>
            <a:r>
              <a:rPr lang="da-DK" altLang="en-US" sz="1600" b="1">
                <a:latin typeface="TimesTen-Roman" charset="0"/>
              </a:rPr>
              <a:t> </a:t>
            </a:r>
            <a:r>
              <a:rPr lang="fr-FR" altLang="en-US" sz="1600" b="1">
                <a:latin typeface="TimesTen-Roman" charset="0"/>
              </a:rPr>
              <a:t>size is 16.5 nm, whereas the brightness range</a:t>
            </a:r>
            <a:r>
              <a:rPr lang="da-DK" altLang="en-US" sz="1600" b="1">
                <a:latin typeface="TimesTen-Roman" charset="0"/>
              </a:rPr>
              <a:t> </a:t>
            </a:r>
            <a:r>
              <a:rPr lang="fr-FR" altLang="en-US" sz="1600" b="1">
                <a:latin typeface="TimesTen-Roman" charset="0"/>
              </a:rPr>
              <a:t>corresponds to 4</a:t>
            </a:r>
            <a:r>
              <a:rPr lang="da-DK" altLang="en-US" sz="1600" b="1">
                <a:latin typeface="TimesTen-Roman" charset="0"/>
              </a:rPr>
              <a:t> n</a:t>
            </a:r>
            <a:r>
              <a:rPr lang="fr-FR" altLang="en-US" sz="1600" b="1">
                <a:latin typeface="TimesTen-Roman" charset="0"/>
              </a:rPr>
              <a:t>m</a:t>
            </a:r>
            <a:r>
              <a:rPr lang="da-DK" altLang="en-US" sz="1600" b="1">
                <a:latin typeface="TimesTen-Roman" charset="0"/>
              </a:rPr>
              <a:t>.</a:t>
            </a:r>
            <a:endParaRPr lang="fr-FR" altLang="en-US" sz="1600" b="1">
              <a:latin typeface="TimesTen-Roman" charset="0"/>
            </a:endParaRPr>
          </a:p>
        </p:txBody>
      </p:sp>
      <p:sp>
        <p:nvSpPr>
          <p:cNvPr id="59399" name="Text Box 7">
            <a:extLst>
              <a:ext uri="{FF2B5EF4-FFF2-40B4-BE49-F238E27FC236}">
                <a16:creationId xmlns:a16="http://schemas.microsoft.com/office/drawing/2014/main" id="{806900B0-3560-BA9F-3746-BFC91BC58459}"/>
              </a:ext>
            </a:extLst>
          </p:cNvPr>
          <p:cNvSpPr txBox="1">
            <a:spLocks noChangeArrowheads="1"/>
          </p:cNvSpPr>
          <p:nvPr/>
        </p:nvSpPr>
        <p:spPr bwMode="auto">
          <a:xfrm>
            <a:off x="2038350" y="76200"/>
            <a:ext cx="5429250" cy="64135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p>
            <a:pPr eaLnBrk="0" hangingPunct="0">
              <a:defRPr/>
            </a:pPr>
            <a:r>
              <a:rPr lang="da-DK" sz="3600" b="1">
                <a:solidFill>
                  <a:schemeClr val="accent2"/>
                </a:solidFill>
                <a:effectLst>
                  <a:outerShdw blurRad="38100" dist="38100" dir="2700000" algn="tl">
                    <a:srgbClr val="C0C0C0"/>
                  </a:outerShdw>
                </a:effectLst>
                <a:latin typeface="Times New Roman" pitchFamily="18" charset="0"/>
              </a:rPr>
              <a:t>AFM on biological systems</a:t>
            </a:r>
            <a:endParaRPr lang="fr-FR" sz="3600" b="1">
              <a:solidFill>
                <a:schemeClr val="accent2"/>
              </a:solidFill>
              <a:effectLst>
                <a:outerShdw blurRad="38100" dist="38100" dir="2700000" algn="tl">
                  <a:srgbClr val="C0C0C0"/>
                </a:outerShdw>
              </a:effectLst>
              <a:latin typeface="Times New Roman" pitchFamily="18" charset="0"/>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0487" y="280987"/>
            <a:ext cx="8686800" cy="6096000"/>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376237" y="85723"/>
            <a:ext cx="8324850" cy="66865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4">
            <a:extLst>
              <a:ext uri="{FF2B5EF4-FFF2-40B4-BE49-F238E27FC236}">
                <a16:creationId xmlns:a16="http://schemas.microsoft.com/office/drawing/2014/main" id="{501C76B3-2D67-ACE5-23F3-545B4A5208E7}"/>
              </a:ext>
            </a:extLst>
          </p:cNvPr>
          <p:cNvSpPr>
            <a:spLocks noChangeArrowheads="1"/>
          </p:cNvSpPr>
          <p:nvPr/>
        </p:nvSpPr>
        <p:spPr bwMode="auto">
          <a:xfrm>
            <a:off x="722313" y="431800"/>
            <a:ext cx="7615237" cy="1066800"/>
          </a:xfrm>
          <a:prstGeom prst="rect">
            <a:avLst/>
          </a:prstGeom>
          <a:solidFill>
            <a:schemeClr val="accent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GB" altLang="en-US" sz="3600" b="1"/>
              <a:t>The Herringbone </a:t>
            </a:r>
            <a:r>
              <a:rPr lang="da-DK" altLang="en-US" sz="3600" b="1"/>
              <a:t>R</a:t>
            </a:r>
            <a:r>
              <a:rPr lang="en-GB" altLang="en-US" sz="3600" b="1"/>
              <a:t>econstruction </a:t>
            </a:r>
            <a:br>
              <a:rPr lang="en-GB" altLang="en-US" sz="3600" b="1"/>
            </a:br>
            <a:r>
              <a:rPr lang="en-GB" altLang="en-US" sz="3600" b="1"/>
              <a:t>on the Au(111) Surface</a:t>
            </a:r>
          </a:p>
        </p:txBody>
      </p:sp>
      <p:sp>
        <p:nvSpPr>
          <p:cNvPr id="6147" name="Text Box 5">
            <a:extLst>
              <a:ext uri="{FF2B5EF4-FFF2-40B4-BE49-F238E27FC236}">
                <a16:creationId xmlns:a16="http://schemas.microsoft.com/office/drawing/2014/main" id="{2D541947-F43A-D5B2-AB3F-0182ABC01772}"/>
              </a:ext>
            </a:extLst>
          </p:cNvPr>
          <p:cNvSpPr txBox="1">
            <a:spLocks noChangeArrowheads="1"/>
          </p:cNvSpPr>
          <p:nvPr/>
        </p:nvSpPr>
        <p:spPr bwMode="auto">
          <a:xfrm>
            <a:off x="7924800" y="1600200"/>
            <a:ext cx="1143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1600" b="1"/>
              <a:t>87 x 90 Å</a:t>
            </a:r>
            <a:r>
              <a:rPr lang="da-DK" altLang="en-US" sz="1600" b="1" baseline="30000"/>
              <a:t>2</a:t>
            </a:r>
            <a:endParaRPr lang="en-US" altLang="en-US" sz="1600" b="1"/>
          </a:p>
        </p:txBody>
      </p:sp>
      <p:sp>
        <p:nvSpPr>
          <p:cNvPr id="6148" name="Text Box 6">
            <a:extLst>
              <a:ext uri="{FF2B5EF4-FFF2-40B4-BE49-F238E27FC236}">
                <a16:creationId xmlns:a16="http://schemas.microsoft.com/office/drawing/2014/main" id="{21C2B0D7-4146-578A-0F71-CAA67D4F60BB}"/>
              </a:ext>
            </a:extLst>
          </p:cNvPr>
          <p:cNvSpPr txBox="1">
            <a:spLocks noChangeArrowheads="1"/>
          </p:cNvSpPr>
          <p:nvPr/>
        </p:nvSpPr>
        <p:spPr bwMode="auto">
          <a:xfrm>
            <a:off x="101600" y="1524000"/>
            <a:ext cx="1651000" cy="336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1600" b="1"/>
              <a:t>1211 x 1227 Å</a:t>
            </a:r>
            <a:r>
              <a:rPr lang="da-DK" altLang="en-US" sz="1600" b="1" baseline="30000"/>
              <a:t>2</a:t>
            </a:r>
            <a:r>
              <a:rPr lang="da-DK" altLang="en-US" sz="1600" b="1"/>
              <a:t> </a:t>
            </a:r>
            <a:endParaRPr lang="en-US" altLang="en-US" sz="1600" b="1"/>
          </a:p>
        </p:txBody>
      </p:sp>
      <p:pic>
        <p:nvPicPr>
          <p:cNvPr id="6149" name="Picture 7">
            <a:extLst>
              <a:ext uri="{FF2B5EF4-FFF2-40B4-BE49-F238E27FC236}">
                <a16:creationId xmlns:a16="http://schemas.microsoft.com/office/drawing/2014/main" id="{FE8D13C8-BC25-B025-4D46-5D7AA98DE2E3}"/>
              </a:ext>
            </a:extLst>
          </p:cNvPr>
          <p:cNvPicPr>
            <a:picLocks noChangeAspect="1" noChangeArrowheads="1"/>
          </p:cNvPicPr>
          <p:nvPr/>
        </p:nvPicPr>
        <p:blipFill>
          <a:blip r:embed="rId2">
            <a:lum bright="-12000" contrast="12000"/>
            <a:extLst>
              <a:ext uri="{28A0092B-C50C-407E-A947-70E740481C1C}">
                <a14:useLocalDpi xmlns:a14="http://schemas.microsoft.com/office/drawing/2010/main" val="0"/>
              </a:ext>
            </a:extLst>
          </a:blip>
          <a:srcRect/>
          <a:stretch>
            <a:fillRect/>
          </a:stretch>
        </p:blipFill>
        <p:spPr bwMode="auto">
          <a:xfrm>
            <a:off x="0" y="1982788"/>
            <a:ext cx="4572000" cy="4570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150" name="Picture 8">
            <a:extLst>
              <a:ext uri="{FF2B5EF4-FFF2-40B4-BE49-F238E27FC236}">
                <a16:creationId xmlns:a16="http://schemas.microsoft.com/office/drawing/2014/main" id="{F73DF283-60E4-B870-A708-4D69C3C8E3C2}"/>
              </a:ext>
            </a:extLst>
          </p:cNvPr>
          <p:cNvPicPr>
            <a:picLocks noChangeAspect="1" noChangeArrowheads="1"/>
          </p:cNvPicPr>
          <p:nvPr/>
        </p:nvPicPr>
        <p:blipFill>
          <a:blip r:embed="rId3">
            <a:lum bright="-18000" contrast="6000"/>
            <a:extLst>
              <a:ext uri="{28A0092B-C50C-407E-A947-70E740481C1C}">
                <a14:useLocalDpi xmlns:a14="http://schemas.microsoft.com/office/drawing/2010/main" val="0"/>
              </a:ext>
            </a:extLst>
          </a:blip>
          <a:srcRect/>
          <a:stretch>
            <a:fillRect/>
          </a:stretch>
        </p:blipFill>
        <p:spPr bwMode="auto">
          <a:xfrm>
            <a:off x="4648200" y="1995488"/>
            <a:ext cx="4495800" cy="449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151" name="Line 9">
            <a:extLst>
              <a:ext uri="{FF2B5EF4-FFF2-40B4-BE49-F238E27FC236}">
                <a16:creationId xmlns:a16="http://schemas.microsoft.com/office/drawing/2014/main" id="{A342141C-0A1C-880A-FBB3-C81319B4A8AD}"/>
              </a:ext>
            </a:extLst>
          </p:cNvPr>
          <p:cNvSpPr>
            <a:spLocks noChangeShapeType="1"/>
          </p:cNvSpPr>
          <p:nvPr/>
        </p:nvSpPr>
        <p:spPr bwMode="auto">
          <a:xfrm>
            <a:off x="3200400" y="3581400"/>
            <a:ext cx="0" cy="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62087" y="552450"/>
            <a:ext cx="2971800" cy="2895600"/>
          </a:xfrm>
          <a:prstGeom prst="rect">
            <a:avLst/>
          </a:prstGeom>
        </p:spPr>
      </p:pic>
      <p:sp>
        <p:nvSpPr>
          <p:cNvPr id="3" name="object 3"/>
          <p:cNvSpPr txBox="1"/>
          <p:nvPr/>
        </p:nvSpPr>
        <p:spPr>
          <a:xfrm>
            <a:off x="4684014" y="1649933"/>
            <a:ext cx="3405504" cy="300355"/>
          </a:xfrm>
          <a:prstGeom prst="rect">
            <a:avLst/>
          </a:prstGeom>
        </p:spPr>
        <p:txBody>
          <a:bodyPr vert="horz" wrap="square" lIns="0" tIns="12700" rIns="0" bIns="0" rtlCol="0">
            <a:spAutoFit/>
          </a:bodyPr>
          <a:lstStyle/>
          <a:p>
            <a:pPr marL="12700">
              <a:lnSpc>
                <a:spcPct val="100000"/>
              </a:lnSpc>
              <a:spcBef>
                <a:spcPts val="100"/>
              </a:spcBef>
            </a:pPr>
            <a:r>
              <a:rPr sz="1800" b="1" i="1" dirty="0">
                <a:latin typeface="Arial"/>
                <a:cs typeface="Arial"/>
              </a:rPr>
              <a:t>DNA</a:t>
            </a:r>
            <a:r>
              <a:rPr sz="1800" b="1" i="1" spc="-65" dirty="0">
                <a:latin typeface="Arial"/>
                <a:cs typeface="Arial"/>
              </a:rPr>
              <a:t> </a:t>
            </a:r>
            <a:r>
              <a:rPr sz="1800" b="1" i="1" dirty="0">
                <a:latin typeface="Arial"/>
                <a:cs typeface="Arial"/>
              </a:rPr>
              <a:t>in</a:t>
            </a:r>
            <a:r>
              <a:rPr sz="1800" b="1" i="1" spc="-30" dirty="0">
                <a:latin typeface="Arial"/>
                <a:cs typeface="Arial"/>
              </a:rPr>
              <a:t> </a:t>
            </a:r>
            <a:r>
              <a:rPr sz="1800" b="1" i="1" dirty="0">
                <a:latin typeface="Arial"/>
                <a:cs typeface="Arial"/>
              </a:rPr>
              <a:t>buffer</a:t>
            </a:r>
            <a:r>
              <a:rPr sz="1800" b="1" i="1" spc="-35" dirty="0">
                <a:latin typeface="Arial"/>
                <a:cs typeface="Arial"/>
              </a:rPr>
              <a:t> </a:t>
            </a:r>
            <a:r>
              <a:rPr sz="1800" b="1" i="1" dirty="0">
                <a:latin typeface="Arial"/>
                <a:cs typeface="Arial"/>
              </a:rPr>
              <a:t>(200nm</a:t>
            </a:r>
            <a:r>
              <a:rPr sz="1800" b="1" i="1" spc="-50" dirty="0">
                <a:latin typeface="Arial"/>
                <a:cs typeface="Arial"/>
              </a:rPr>
              <a:t> </a:t>
            </a:r>
            <a:r>
              <a:rPr sz="1800" b="1" i="1" dirty="0">
                <a:latin typeface="Arial"/>
                <a:cs typeface="Arial"/>
              </a:rPr>
              <a:t>x</a:t>
            </a:r>
            <a:r>
              <a:rPr sz="1800" b="1" i="1" spc="-5" dirty="0">
                <a:latin typeface="Arial"/>
                <a:cs typeface="Arial"/>
              </a:rPr>
              <a:t> </a:t>
            </a:r>
            <a:r>
              <a:rPr sz="1800" b="1" i="1" spc="-10" dirty="0">
                <a:latin typeface="Arial"/>
                <a:cs typeface="Arial"/>
              </a:rPr>
              <a:t>200nm)</a:t>
            </a:r>
            <a:endParaRPr sz="1800">
              <a:latin typeface="Arial"/>
              <a:cs typeface="Arial"/>
            </a:endParaRPr>
          </a:p>
        </p:txBody>
      </p:sp>
      <p:pic>
        <p:nvPicPr>
          <p:cNvPr id="4" name="object 4"/>
          <p:cNvPicPr/>
          <p:nvPr/>
        </p:nvPicPr>
        <p:blipFill>
          <a:blip r:embed="rId3" cstate="print"/>
          <a:stretch>
            <a:fillRect/>
          </a:stretch>
        </p:blipFill>
        <p:spPr>
          <a:xfrm>
            <a:off x="5085143" y="3524250"/>
            <a:ext cx="2896461" cy="3048000"/>
          </a:xfrm>
          <a:prstGeom prst="rect">
            <a:avLst/>
          </a:prstGeom>
        </p:spPr>
      </p:pic>
      <p:sp>
        <p:nvSpPr>
          <p:cNvPr id="5" name="object 5"/>
          <p:cNvSpPr txBox="1"/>
          <p:nvPr/>
        </p:nvSpPr>
        <p:spPr>
          <a:xfrm>
            <a:off x="906272" y="4710506"/>
            <a:ext cx="3807460" cy="300355"/>
          </a:xfrm>
          <a:prstGeom prst="rect">
            <a:avLst/>
          </a:prstGeom>
        </p:spPr>
        <p:txBody>
          <a:bodyPr vert="horz" wrap="square" lIns="0" tIns="12700" rIns="0" bIns="0" rtlCol="0">
            <a:spAutoFit/>
          </a:bodyPr>
          <a:lstStyle/>
          <a:p>
            <a:pPr marL="12700">
              <a:lnSpc>
                <a:spcPct val="100000"/>
              </a:lnSpc>
              <a:spcBef>
                <a:spcPts val="100"/>
              </a:spcBef>
            </a:pPr>
            <a:r>
              <a:rPr sz="1800" b="1" i="1" dirty="0">
                <a:latin typeface="Arial"/>
                <a:cs typeface="Arial"/>
              </a:rPr>
              <a:t>Bacterial</a:t>
            </a:r>
            <a:r>
              <a:rPr sz="1800" b="1" i="1" spc="-30" dirty="0">
                <a:latin typeface="Arial"/>
                <a:cs typeface="Arial"/>
              </a:rPr>
              <a:t> </a:t>
            </a:r>
            <a:r>
              <a:rPr sz="1800" b="1" i="1" dirty="0">
                <a:latin typeface="Arial"/>
                <a:cs typeface="Arial"/>
              </a:rPr>
              <a:t>cellulose</a:t>
            </a:r>
            <a:r>
              <a:rPr sz="1800" b="1" i="1" spc="-65" dirty="0">
                <a:latin typeface="Arial"/>
                <a:cs typeface="Arial"/>
              </a:rPr>
              <a:t> </a:t>
            </a:r>
            <a:r>
              <a:rPr sz="1800" b="1" i="1" dirty="0">
                <a:latin typeface="Arial"/>
                <a:cs typeface="Arial"/>
              </a:rPr>
              <a:t>(2.0µm</a:t>
            </a:r>
            <a:r>
              <a:rPr sz="1800" b="1" i="1" spc="-20" dirty="0">
                <a:latin typeface="Arial"/>
                <a:cs typeface="Arial"/>
              </a:rPr>
              <a:t> </a:t>
            </a:r>
            <a:r>
              <a:rPr sz="1800" b="1" i="1" dirty="0">
                <a:latin typeface="Arial"/>
                <a:cs typeface="Arial"/>
              </a:rPr>
              <a:t>x</a:t>
            </a:r>
            <a:r>
              <a:rPr sz="1800" b="1" i="1" spc="5" dirty="0">
                <a:latin typeface="Arial"/>
                <a:cs typeface="Arial"/>
              </a:rPr>
              <a:t> </a:t>
            </a:r>
            <a:r>
              <a:rPr sz="1800" b="1" i="1" spc="-10" dirty="0">
                <a:latin typeface="Arial"/>
                <a:cs typeface="Arial"/>
              </a:rPr>
              <a:t>2.0µm)</a:t>
            </a:r>
            <a:endParaRPr sz="1800">
              <a:latin typeface="Arial"/>
              <a:cs typeface="Arial"/>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222375" y="260350"/>
            <a:ext cx="2895600" cy="3048000"/>
          </a:xfrm>
          <a:prstGeom prst="rect">
            <a:avLst/>
          </a:prstGeom>
        </p:spPr>
      </p:pic>
      <p:sp>
        <p:nvSpPr>
          <p:cNvPr id="3" name="object 3"/>
          <p:cNvSpPr txBox="1"/>
          <p:nvPr/>
        </p:nvSpPr>
        <p:spPr>
          <a:xfrm>
            <a:off x="4220336" y="1627708"/>
            <a:ext cx="4340860" cy="300355"/>
          </a:xfrm>
          <a:prstGeom prst="rect">
            <a:avLst/>
          </a:prstGeom>
        </p:spPr>
        <p:txBody>
          <a:bodyPr vert="horz" wrap="square" lIns="0" tIns="12700" rIns="0" bIns="0" rtlCol="0">
            <a:spAutoFit/>
          </a:bodyPr>
          <a:lstStyle/>
          <a:p>
            <a:pPr marL="12700">
              <a:lnSpc>
                <a:spcPct val="100000"/>
              </a:lnSpc>
              <a:spcBef>
                <a:spcPts val="100"/>
              </a:spcBef>
            </a:pPr>
            <a:r>
              <a:rPr sz="1800" b="1" i="1" dirty="0">
                <a:latin typeface="Arial"/>
                <a:cs typeface="Arial"/>
              </a:rPr>
              <a:t>Bacterial</a:t>
            </a:r>
            <a:r>
              <a:rPr sz="1800" b="1" i="1" spc="-30" dirty="0">
                <a:latin typeface="Arial"/>
                <a:cs typeface="Arial"/>
              </a:rPr>
              <a:t> </a:t>
            </a:r>
            <a:r>
              <a:rPr sz="1800" b="1" i="1" dirty="0">
                <a:latin typeface="Arial"/>
                <a:cs typeface="Arial"/>
              </a:rPr>
              <a:t>cell</a:t>
            </a:r>
            <a:r>
              <a:rPr sz="1800" b="1" i="1" spc="-45" dirty="0">
                <a:latin typeface="Arial"/>
                <a:cs typeface="Arial"/>
              </a:rPr>
              <a:t> </a:t>
            </a:r>
            <a:r>
              <a:rPr sz="1800" b="1" i="1" dirty="0">
                <a:latin typeface="Arial"/>
                <a:cs typeface="Arial"/>
              </a:rPr>
              <a:t>(H. pylori)</a:t>
            </a:r>
            <a:r>
              <a:rPr sz="1800" b="1" i="1" spc="-30" dirty="0">
                <a:latin typeface="Arial"/>
                <a:cs typeface="Arial"/>
              </a:rPr>
              <a:t> </a:t>
            </a:r>
            <a:r>
              <a:rPr sz="1800" b="1" i="1" dirty="0">
                <a:latin typeface="Arial"/>
                <a:cs typeface="Arial"/>
              </a:rPr>
              <a:t>(5.5µm</a:t>
            </a:r>
            <a:r>
              <a:rPr sz="1800" b="1" i="1" spc="-20" dirty="0">
                <a:latin typeface="Arial"/>
                <a:cs typeface="Arial"/>
              </a:rPr>
              <a:t> </a:t>
            </a:r>
            <a:r>
              <a:rPr sz="1800" b="1" i="1" dirty="0">
                <a:latin typeface="Arial"/>
                <a:cs typeface="Arial"/>
              </a:rPr>
              <a:t>x </a:t>
            </a:r>
            <a:r>
              <a:rPr sz="1800" b="1" i="1" spc="-10" dirty="0">
                <a:latin typeface="Arial"/>
                <a:cs typeface="Arial"/>
              </a:rPr>
              <a:t>5.5µm)</a:t>
            </a:r>
            <a:endParaRPr sz="1800">
              <a:latin typeface="Arial"/>
              <a:cs typeface="Arial"/>
            </a:endParaRPr>
          </a:p>
        </p:txBody>
      </p:sp>
      <p:pic>
        <p:nvPicPr>
          <p:cNvPr id="4" name="object 4"/>
          <p:cNvPicPr/>
          <p:nvPr/>
        </p:nvPicPr>
        <p:blipFill>
          <a:blip r:embed="rId3" cstate="print"/>
          <a:stretch>
            <a:fillRect/>
          </a:stretch>
        </p:blipFill>
        <p:spPr>
          <a:xfrm>
            <a:off x="5067300" y="3573462"/>
            <a:ext cx="3047999" cy="3048000"/>
          </a:xfrm>
          <a:prstGeom prst="rect">
            <a:avLst/>
          </a:prstGeom>
        </p:spPr>
      </p:pic>
      <p:sp>
        <p:nvSpPr>
          <p:cNvPr id="5" name="object 5"/>
          <p:cNvSpPr txBox="1"/>
          <p:nvPr/>
        </p:nvSpPr>
        <p:spPr>
          <a:xfrm>
            <a:off x="520395" y="4802885"/>
            <a:ext cx="4090035" cy="574040"/>
          </a:xfrm>
          <a:prstGeom prst="rect">
            <a:avLst/>
          </a:prstGeom>
        </p:spPr>
        <p:txBody>
          <a:bodyPr vert="horz" wrap="square" lIns="0" tIns="12700" rIns="0" bIns="0" rtlCol="0">
            <a:spAutoFit/>
          </a:bodyPr>
          <a:lstStyle/>
          <a:p>
            <a:pPr marL="12700" marR="5080">
              <a:lnSpc>
                <a:spcPct val="100000"/>
              </a:lnSpc>
              <a:spcBef>
                <a:spcPts val="100"/>
              </a:spcBef>
            </a:pPr>
            <a:r>
              <a:rPr sz="1800" b="1" i="1" dirty="0">
                <a:latin typeface="Arial"/>
                <a:cs typeface="Arial"/>
              </a:rPr>
              <a:t>Living</a:t>
            </a:r>
            <a:r>
              <a:rPr sz="1800" b="1" i="1" spc="-30" dirty="0">
                <a:latin typeface="Arial"/>
                <a:cs typeface="Arial"/>
              </a:rPr>
              <a:t> </a:t>
            </a:r>
            <a:r>
              <a:rPr sz="1800" b="1" i="1" dirty="0">
                <a:latin typeface="Arial"/>
                <a:cs typeface="Arial"/>
              </a:rPr>
              <a:t>fibroblast</a:t>
            </a:r>
            <a:r>
              <a:rPr sz="1800" b="1" i="1" spc="-60" dirty="0">
                <a:latin typeface="Arial"/>
                <a:cs typeface="Arial"/>
              </a:rPr>
              <a:t> </a:t>
            </a:r>
            <a:r>
              <a:rPr sz="1800" b="1" i="1" dirty="0">
                <a:latin typeface="Arial"/>
                <a:cs typeface="Arial"/>
              </a:rPr>
              <a:t>cells</a:t>
            </a:r>
            <a:r>
              <a:rPr sz="1800" b="1" i="1" spc="-25" dirty="0">
                <a:latin typeface="Arial"/>
                <a:cs typeface="Arial"/>
              </a:rPr>
              <a:t> </a:t>
            </a:r>
            <a:r>
              <a:rPr sz="1800" b="1" i="1" dirty="0">
                <a:latin typeface="Arial"/>
                <a:cs typeface="Arial"/>
              </a:rPr>
              <a:t>in</a:t>
            </a:r>
            <a:r>
              <a:rPr sz="1800" b="1" i="1" spc="-25" dirty="0">
                <a:latin typeface="Arial"/>
                <a:cs typeface="Arial"/>
              </a:rPr>
              <a:t> </a:t>
            </a:r>
            <a:r>
              <a:rPr sz="1800" b="1" i="1" dirty="0">
                <a:latin typeface="Arial"/>
                <a:cs typeface="Arial"/>
              </a:rPr>
              <a:t>PBS</a:t>
            </a:r>
            <a:r>
              <a:rPr sz="1800" b="1" i="1" spc="-10" dirty="0">
                <a:latin typeface="Arial"/>
                <a:cs typeface="Arial"/>
              </a:rPr>
              <a:t> </a:t>
            </a:r>
            <a:r>
              <a:rPr sz="1800" b="1" i="1" dirty="0">
                <a:latin typeface="Arial"/>
                <a:cs typeface="Arial"/>
              </a:rPr>
              <a:t>(60µm</a:t>
            </a:r>
            <a:r>
              <a:rPr sz="1800" b="1" i="1" spc="-30" dirty="0">
                <a:latin typeface="Arial"/>
                <a:cs typeface="Arial"/>
              </a:rPr>
              <a:t> </a:t>
            </a:r>
            <a:r>
              <a:rPr sz="1800" b="1" i="1" spc="-50" dirty="0">
                <a:latin typeface="Arial"/>
                <a:cs typeface="Arial"/>
              </a:rPr>
              <a:t>x </a:t>
            </a:r>
            <a:r>
              <a:rPr sz="1800" b="1" i="1" spc="-10" dirty="0">
                <a:latin typeface="Arial"/>
                <a:cs typeface="Arial"/>
              </a:rPr>
              <a:t>60µm)</a:t>
            </a:r>
            <a:endParaRPr sz="1800">
              <a:latin typeface="Arial"/>
              <a:cs typeface="Arial"/>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403350" y="2006600"/>
            <a:ext cx="3810000" cy="3810000"/>
          </a:xfrm>
          <a:prstGeom prst="rect">
            <a:avLst/>
          </a:prstGeom>
        </p:spPr>
      </p:pic>
      <p:sp>
        <p:nvSpPr>
          <p:cNvPr id="3" name="object 3"/>
          <p:cNvSpPr txBox="1"/>
          <p:nvPr/>
        </p:nvSpPr>
        <p:spPr>
          <a:xfrm>
            <a:off x="1482597" y="1295857"/>
            <a:ext cx="1517650" cy="300355"/>
          </a:xfrm>
          <a:prstGeom prst="rect">
            <a:avLst/>
          </a:prstGeom>
        </p:spPr>
        <p:txBody>
          <a:bodyPr vert="horz" wrap="square" lIns="0" tIns="12700" rIns="0" bIns="0" rtlCol="0">
            <a:spAutoFit/>
          </a:bodyPr>
          <a:lstStyle/>
          <a:p>
            <a:pPr marL="12700">
              <a:lnSpc>
                <a:spcPct val="100000"/>
              </a:lnSpc>
              <a:spcBef>
                <a:spcPts val="100"/>
              </a:spcBef>
            </a:pPr>
            <a:r>
              <a:rPr sz="1800" spc="-10" dirty="0">
                <a:latin typeface="Arial"/>
                <a:cs typeface="Arial"/>
              </a:rPr>
              <a:t>polivinilpiridina</a:t>
            </a:r>
            <a:endParaRPr sz="1800">
              <a:latin typeface="Arial"/>
              <a:cs typeface="Arial"/>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979676" y="476250"/>
            <a:ext cx="4824349" cy="5972175"/>
          </a:xfrm>
          <a:prstGeom prst="rect">
            <a:avLst/>
          </a:prstGeom>
        </p:spPr>
      </p:pic>
      <p:sp>
        <p:nvSpPr>
          <p:cNvPr id="3" name="object 3"/>
          <p:cNvSpPr txBox="1"/>
          <p:nvPr/>
        </p:nvSpPr>
        <p:spPr>
          <a:xfrm>
            <a:off x="6734047" y="503377"/>
            <a:ext cx="2153920" cy="574675"/>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Amino-</a:t>
            </a:r>
            <a:r>
              <a:rPr sz="1800" spc="-10" dirty="0">
                <a:latin typeface="Arial"/>
                <a:cs typeface="Arial"/>
              </a:rPr>
              <a:t>functionalized</a:t>
            </a:r>
            <a:endParaRPr sz="1800">
              <a:latin typeface="Arial"/>
              <a:cs typeface="Arial"/>
            </a:endParaRPr>
          </a:p>
          <a:p>
            <a:pPr marL="12700">
              <a:lnSpc>
                <a:spcPct val="100000"/>
              </a:lnSpc>
            </a:pPr>
            <a:r>
              <a:rPr sz="1800" spc="-10" dirty="0">
                <a:latin typeface="Arial"/>
                <a:cs typeface="Arial"/>
              </a:rPr>
              <a:t>polymethacrylate</a:t>
            </a:r>
            <a:endParaRPr sz="1800">
              <a:latin typeface="Arial"/>
              <a:cs typeface="Arial"/>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a:hlinkClick r:id="rId2"/>
          </p:cNvPr>
          <p:cNvPicPr/>
          <p:nvPr/>
        </p:nvPicPr>
        <p:blipFill>
          <a:blip r:embed="rId3" cstate="print"/>
          <a:stretch>
            <a:fillRect/>
          </a:stretch>
        </p:blipFill>
        <p:spPr>
          <a:xfrm>
            <a:off x="611187" y="1412875"/>
            <a:ext cx="4176649" cy="4156075"/>
          </a:xfrm>
          <a:prstGeom prst="rect">
            <a:avLst/>
          </a:prstGeom>
        </p:spPr>
      </p:pic>
      <p:sp>
        <p:nvSpPr>
          <p:cNvPr id="3" name="object 3"/>
          <p:cNvSpPr txBox="1"/>
          <p:nvPr/>
        </p:nvSpPr>
        <p:spPr>
          <a:xfrm>
            <a:off x="5170678" y="2292223"/>
            <a:ext cx="3369310" cy="2463800"/>
          </a:xfrm>
          <a:prstGeom prst="rect">
            <a:avLst/>
          </a:prstGeom>
        </p:spPr>
        <p:txBody>
          <a:bodyPr vert="horz" wrap="square" lIns="0" tIns="11430" rIns="0" bIns="0" rtlCol="0">
            <a:spAutoFit/>
          </a:bodyPr>
          <a:lstStyle/>
          <a:p>
            <a:pPr marL="50800" marR="17780">
              <a:lnSpc>
                <a:spcPct val="100000"/>
              </a:lnSpc>
              <a:spcBef>
                <a:spcPts val="90"/>
              </a:spcBef>
              <a:tabLst>
                <a:tab pos="789940" algn="l"/>
              </a:tabLst>
            </a:pPr>
            <a:r>
              <a:rPr sz="2000" dirty="0">
                <a:latin typeface="Times New Roman"/>
                <a:cs typeface="Times New Roman"/>
              </a:rPr>
              <a:t>Immagine</a:t>
            </a:r>
            <a:r>
              <a:rPr sz="2000" spc="-10" dirty="0">
                <a:latin typeface="Times New Roman"/>
                <a:cs typeface="Times New Roman"/>
              </a:rPr>
              <a:t> </a:t>
            </a:r>
            <a:r>
              <a:rPr sz="2000" dirty="0">
                <a:latin typeface="Times New Roman"/>
                <a:cs typeface="Times New Roman"/>
              </a:rPr>
              <a:t>della</a:t>
            </a:r>
            <a:r>
              <a:rPr sz="2000" spc="-105" dirty="0">
                <a:latin typeface="Times New Roman"/>
                <a:cs typeface="Times New Roman"/>
              </a:rPr>
              <a:t> </a:t>
            </a:r>
            <a:r>
              <a:rPr sz="2000" dirty="0">
                <a:latin typeface="Times New Roman"/>
                <a:cs typeface="Times New Roman"/>
              </a:rPr>
              <a:t>grafite</a:t>
            </a:r>
            <a:r>
              <a:rPr sz="2000" spc="-70" dirty="0">
                <a:latin typeface="Times New Roman"/>
                <a:cs typeface="Times New Roman"/>
              </a:rPr>
              <a:t> </a:t>
            </a:r>
            <a:r>
              <a:rPr sz="2000" spc="-10" dirty="0">
                <a:latin typeface="Times New Roman"/>
                <a:cs typeface="Times New Roman"/>
              </a:rPr>
              <a:t>mediante </a:t>
            </a:r>
            <a:r>
              <a:rPr sz="2000" spc="-20" dirty="0">
                <a:latin typeface="Times New Roman"/>
                <a:cs typeface="Times New Roman"/>
              </a:rPr>
              <a:t>AFM.</a:t>
            </a:r>
            <a:r>
              <a:rPr sz="2000" dirty="0">
                <a:latin typeface="Times New Roman"/>
                <a:cs typeface="Times New Roman"/>
              </a:rPr>
              <a:t>	</a:t>
            </a:r>
            <a:r>
              <a:rPr sz="2000" spc="-25" dirty="0">
                <a:latin typeface="Times New Roman"/>
                <a:cs typeface="Times New Roman"/>
              </a:rPr>
              <a:t>L’alta</a:t>
            </a:r>
            <a:r>
              <a:rPr sz="2000" spc="-80" dirty="0">
                <a:latin typeface="Times New Roman"/>
                <a:cs typeface="Times New Roman"/>
              </a:rPr>
              <a:t> </a:t>
            </a:r>
            <a:r>
              <a:rPr sz="2000" spc="-10" dirty="0">
                <a:latin typeface="Times New Roman"/>
                <a:cs typeface="Times New Roman"/>
              </a:rPr>
              <a:t>risoluzione </a:t>
            </a:r>
            <a:r>
              <a:rPr sz="2000" dirty="0">
                <a:latin typeface="Times New Roman"/>
                <a:cs typeface="Times New Roman"/>
              </a:rPr>
              <a:t>permette</a:t>
            </a:r>
            <a:r>
              <a:rPr sz="2000" spc="-45" dirty="0">
                <a:latin typeface="Times New Roman"/>
                <a:cs typeface="Times New Roman"/>
              </a:rPr>
              <a:t> </a:t>
            </a:r>
            <a:r>
              <a:rPr sz="2000" dirty="0">
                <a:latin typeface="Times New Roman"/>
                <a:cs typeface="Times New Roman"/>
              </a:rPr>
              <a:t>di</a:t>
            </a:r>
            <a:r>
              <a:rPr sz="2000" spc="-50" dirty="0">
                <a:latin typeface="Times New Roman"/>
                <a:cs typeface="Times New Roman"/>
              </a:rPr>
              <a:t> </a:t>
            </a:r>
            <a:r>
              <a:rPr sz="2000" dirty="0">
                <a:latin typeface="Times New Roman"/>
                <a:cs typeface="Times New Roman"/>
              </a:rPr>
              <a:t>vedere</a:t>
            </a:r>
            <a:r>
              <a:rPr sz="2000" spc="-40" dirty="0">
                <a:latin typeface="Times New Roman"/>
                <a:cs typeface="Times New Roman"/>
              </a:rPr>
              <a:t> </a:t>
            </a:r>
            <a:r>
              <a:rPr sz="2000" spc="-25" dirty="0">
                <a:latin typeface="Times New Roman"/>
                <a:cs typeface="Times New Roman"/>
              </a:rPr>
              <a:t>la </a:t>
            </a:r>
            <a:r>
              <a:rPr sz="2000" spc="-10" dirty="0">
                <a:latin typeface="Times New Roman"/>
                <a:cs typeface="Times New Roman"/>
              </a:rPr>
              <a:t>disposizione</a:t>
            </a:r>
            <a:r>
              <a:rPr sz="2000" spc="-70" dirty="0">
                <a:latin typeface="Times New Roman"/>
                <a:cs typeface="Times New Roman"/>
              </a:rPr>
              <a:t> </a:t>
            </a:r>
            <a:r>
              <a:rPr sz="2000" dirty="0">
                <a:latin typeface="Times New Roman"/>
                <a:cs typeface="Times New Roman"/>
              </a:rPr>
              <a:t>esagonale</a:t>
            </a:r>
            <a:r>
              <a:rPr sz="2000" spc="-30" dirty="0">
                <a:latin typeface="Times New Roman"/>
                <a:cs typeface="Times New Roman"/>
              </a:rPr>
              <a:t> </a:t>
            </a:r>
            <a:r>
              <a:rPr sz="2000" spc="-20" dirty="0">
                <a:latin typeface="Times New Roman"/>
                <a:cs typeface="Times New Roman"/>
              </a:rPr>
              <a:t>degli </a:t>
            </a:r>
            <a:r>
              <a:rPr sz="2000" dirty="0">
                <a:latin typeface="Times New Roman"/>
                <a:cs typeface="Times New Roman"/>
              </a:rPr>
              <a:t>atomi</a:t>
            </a:r>
            <a:r>
              <a:rPr sz="2000" spc="-40" dirty="0">
                <a:latin typeface="Times New Roman"/>
                <a:cs typeface="Times New Roman"/>
              </a:rPr>
              <a:t> </a:t>
            </a:r>
            <a:r>
              <a:rPr sz="2000" dirty="0">
                <a:latin typeface="Times New Roman"/>
                <a:cs typeface="Times New Roman"/>
              </a:rPr>
              <a:t>nella</a:t>
            </a:r>
            <a:r>
              <a:rPr sz="2000" spc="-45" dirty="0">
                <a:latin typeface="Times New Roman"/>
                <a:cs typeface="Times New Roman"/>
              </a:rPr>
              <a:t> </a:t>
            </a:r>
            <a:r>
              <a:rPr sz="2000" dirty="0">
                <a:latin typeface="Times New Roman"/>
                <a:cs typeface="Times New Roman"/>
              </a:rPr>
              <a:t>cella</a:t>
            </a:r>
            <a:r>
              <a:rPr sz="2000" spc="-55" dirty="0">
                <a:latin typeface="Times New Roman"/>
                <a:cs typeface="Times New Roman"/>
              </a:rPr>
              <a:t> </a:t>
            </a:r>
            <a:r>
              <a:rPr sz="2000" spc="-10" dirty="0">
                <a:latin typeface="Times New Roman"/>
                <a:cs typeface="Times New Roman"/>
              </a:rPr>
              <a:t>unitaria.</a:t>
            </a:r>
            <a:endParaRPr sz="2000">
              <a:latin typeface="Times New Roman"/>
              <a:cs typeface="Times New Roman"/>
            </a:endParaRPr>
          </a:p>
          <a:p>
            <a:pPr>
              <a:lnSpc>
                <a:spcPct val="100000"/>
              </a:lnSpc>
              <a:spcBef>
                <a:spcPts val="50"/>
              </a:spcBef>
            </a:pPr>
            <a:endParaRPr sz="2050">
              <a:latin typeface="Times New Roman"/>
              <a:cs typeface="Times New Roman"/>
            </a:endParaRPr>
          </a:p>
          <a:p>
            <a:pPr marL="50800">
              <a:lnSpc>
                <a:spcPct val="100000"/>
              </a:lnSpc>
            </a:pPr>
            <a:r>
              <a:rPr sz="2000" dirty="0">
                <a:latin typeface="Times New Roman"/>
                <a:cs typeface="Times New Roman"/>
              </a:rPr>
              <a:t>Dimensioni</a:t>
            </a:r>
            <a:r>
              <a:rPr sz="2000" spc="-65" dirty="0">
                <a:latin typeface="Times New Roman"/>
                <a:cs typeface="Times New Roman"/>
              </a:rPr>
              <a:t> </a:t>
            </a:r>
            <a:r>
              <a:rPr sz="2000" spc="-10" dirty="0">
                <a:latin typeface="Times New Roman"/>
                <a:cs typeface="Times New Roman"/>
              </a:rPr>
              <a:t>dell’immagine</a:t>
            </a:r>
            <a:r>
              <a:rPr sz="2000" spc="-40" dirty="0">
                <a:latin typeface="Times New Roman"/>
                <a:cs typeface="Times New Roman"/>
              </a:rPr>
              <a:t> </a:t>
            </a:r>
            <a:r>
              <a:rPr sz="2000" spc="-25" dirty="0">
                <a:latin typeface="Times New Roman"/>
                <a:cs typeface="Times New Roman"/>
              </a:rPr>
              <a:t>2×2</a:t>
            </a:r>
            <a:endParaRPr sz="2000">
              <a:latin typeface="Times New Roman"/>
              <a:cs typeface="Times New Roman"/>
            </a:endParaRPr>
          </a:p>
          <a:p>
            <a:pPr marL="50800">
              <a:lnSpc>
                <a:spcPct val="100000"/>
              </a:lnSpc>
            </a:pPr>
            <a:r>
              <a:rPr sz="2000" spc="-20" dirty="0">
                <a:latin typeface="Times New Roman"/>
                <a:cs typeface="Times New Roman"/>
              </a:rPr>
              <a:t>nm</a:t>
            </a:r>
            <a:r>
              <a:rPr sz="2025" spc="-30" baseline="24691" dirty="0">
                <a:latin typeface="Times New Roman"/>
                <a:cs typeface="Times New Roman"/>
              </a:rPr>
              <a:t>2</a:t>
            </a:r>
            <a:r>
              <a:rPr sz="2000" spc="-20" dirty="0">
                <a:latin typeface="Times New Roman"/>
                <a:cs typeface="Times New Roman"/>
              </a:rPr>
              <a:t>.</a:t>
            </a:r>
            <a:endParaRPr sz="2000">
              <a:latin typeface="Times New Roman"/>
              <a:cs typeface="Times New Roman"/>
            </a:endParaRP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27087" y="1484249"/>
            <a:ext cx="2847975" cy="2867025"/>
          </a:xfrm>
          <a:prstGeom prst="rect">
            <a:avLst/>
          </a:prstGeom>
        </p:spPr>
      </p:pic>
      <p:sp>
        <p:nvSpPr>
          <p:cNvPr id="3" name="object 3"/>
          <p:cNvSpPr txBox="1"/>
          <p:nvPr/>
        </p:nvSpPr>
        <p:spPr>
          <a:xfrm>
            <a:off x="1195222" y="863549"/>
            <a:ext cx="7281545" cy="2383155"/>
          </a:xfrm>
          <a:prstGeom prst="rect">
            <a:avLst/>
          </a:prstGeom>
        </p:spPr>
        <p:txBody>
          <a:bodyPr vert="horz" wrap="square" lIns="0" tIns="12065" rIns="0" bIns="0" rtlCol="0">
            <a:spAutoFit/>
          </a:bodyPr>
          <a:lstStyle/>
          <a:p>
            <a:pPr marL="12700">
              <a:lnSpc>
                <a:spcPct val="100000"/>
              </a:lnSpc>
              <a:spcBef>
                <a:spcPts val="95"/>
              </a:spcBef>
            </a:pPr>
            <a:r>
              <a:rPr sz="2000" dirty="0">
                <a:solidFill>
                  <a:srgbClr val="0000FF"/>
                </a:solidFill>
                <a:latin typeface="Georgia"/>
                <a:cs typeface="Georgia"/>
              </a:rPr>
              <a:t>Fibre</a:t>
            </a:r>
            <a:r>
              <a:rPr sz="2000" spc="-25" dirty="0">
                <a:solidFill>
                  <a:srgbClr val="0000FF"/>
                </a:solidFill>
                <a:latin typeface="Georgia"/>
                <a:cs typeface="Georgia"/>
              </a:rPr>
              <a:t> </a:t>
            </a:r>
            <a:r>
              <a:rPr sz="2000" dirty="0">
                <a:solidFill>
                  <a:srgbClr val="0000FF"/>
                </a:solidFill>
                <a:latin typeface="Georgia"/>
                <a:cs typeface="Georgia"/>
              </a:rPr>
              <a:t>di</a:t>
            </a:r>
            <a:r>
              <a:rPr sz="2000" spc="-45" dirty="0">
                <a:solidFill>
                  <a:srgbClr val="0000FF"/>
                </a:solidFill>
                <a:latin typeface="Georgia"/>
                <a:cs typeface="Georgia"/>
              </a:rPr>
              <a:t> </a:t>
            </a:r>
            <a:r>
              <a:rPr sz="2000" dirty="0">
                <a:solidFill>
                  <a:srgbClr val="0000FF"/>
                </a:solidFill>
                <a:latin typeface="Georgia"/>
                <a:cs typeface="Georgia"/>
              </a:rPr>
              <a:t>actina</a:t>
            </a:r>
            <a:r>
              <a:rPr sz="2000" spc="-40" dirty="0">
                <a:solidFill>
                  <a:srgbClr val="0000FF"/>
                </a:solidFill>
                <a:latin typeface="Georgia"/>
                <a:cs typeface="Georgia"/>
              </a:rPr>
              <a:t> </a:t>
            </a:r>
            <a:r>
              <a:rPr sz="2000" dirty="0">
                <a:solidFill>
                  <a:srgbClr val="0000FF"/>
                </a:solidFill>
                <a:latin typeface="Georgia"/>
                <a:cs typeface="Georgia"/>
              </a:rPr>
              <a:t>visualizzate</a:t>
            </a:r>
            <a:r>
              <a:rPr sz="2000" spc="-45" dirty="0">
                <a:solidFill>
                  <a:srgbClr val="0000FF"/>
                </a:solidFill>
                <a:latin typeface="Georgia"/>
                <a:cs typeface="Georgia"/>
              </a:rPr>
              <a:t> </a:t>
            </a:r>
            <a:r>
              <a:rPr sz="2000" dirty="0">
                <a:solidFill>
                  <a:srgbClr val="0000FF"/>
                </a:solidFill>
                <a:latin typeface="Georgia"/>
                <a:cs typeface="Georgia"/>
              </a:rPr>
              <a:t>in</a:t>
            </a:r>
            <a:r>
              <a:rPr sz="2000" spc="-20" dirty="0">
                <a:solidFill>
                  <a:srgbClr val="0000FF"/>
                </a:solidFill>
                <a:latin typeface="Georgia"/>
                <a:cs typeface="Georgia"/>
              </a:rPr>
              <a:t> </a:t>
            </a:r>
            <a:r>
              <a:rPr sz="2000" dirty="0">
                <a:solidFill>
                  <a:srgbClr val="0000FF"/>
                </a:solidFill>
                <a:latin typeface="Georgia"/>
                <a:cs typeface="Georgia"/>
              </a:rPr>
              <a:t>modo</a:t>
            </a:r>
            <a:r>
              <a:rPr sz="2000" spc="-60" dirty="0">
                <a:solidFill>
                  <a:srgbClr val="0000FF"/>
                </a:solidFill>
                <a:latin typeface="Georgia"/>
                <a:cs typeface="Georgia"/>
              </a:rPr>
              <a:t> </a:t>
            </a:r>
            <a:r>
              <a:rPr sz="2000" dirty="0">
                <a:solidFill>
                  <a:srgbClr val="0000FF"/>
                </a:solidFill>
                <a:latin typeface="Georgia"/>
                <a:cs typeface="Georgia"/>
              </a:rPr>
              <a:t>contatto</a:t>
            </a:r>
            <a:r>
              <a:rPr sz="2000" spc="-60" dirty="0">
                <a:solidFill>
                  <a:srgbClr val="0000FF"/>
                </a:solidFill>
                <a:latin typeface="Georgia"/>
                <a:cs typeface="Georgia"/>
              </a:rPr>
              <a:t> </a:t>
            </a:r>
            <a:r>
              <a:rPr sz="2000" spc="-25" dirty="0">
                <a:solidFill>
                  <a:srgbClr val="0000FF"/>
                </a:solidFill>
                <a:latin typeface="Georgia"/>
                <a:cs typeface="Georgia"/>
              </a:rPr>
              <a:t>AFM</a:t>
            </a:r>
            <a:endParaRPr sz="2000">
              <a:latin typeface="Georgia"/>
              <a:cs typeface="Georgia"/>
            </a:endParaRPr>
          </a:p>
          <a:p>
            <a:pPr>
              <a:lnSpc>
                <a:spcPct val="100000"/>
              </a:lnSpc>
              <a:spcBef>
                <a:spcPts val="45"/>
              </a:spcBef>
            </a:pPr>
            <a:endParaRPr sz="2350">
              <a:latin typeface="Georgia"/>
              <a:cs typeface="Georgia"/>
            </a:endParaRPr>
          </a:p>
          <a:p>
            <a:pPr marL="2893060" marR="5080" algn="just">
              <a:lnSpc>
                <a:spcPct val="100000"/>
              </a:lnSpc>
            </a:pPr>
            <a:r>
              <a:rPr sz="1600" dirty="0">
                <a:solidFill>
                  <a:srgbClr val="0000FF"/>
                </a:solidFill>
                <a:latin typeface="Georgia"/>
                <a:cs typeface="Georgia"/>
              </a:rPr>
              <a:t>L'</a:t>
            </a:r>
            <a:r>
              <a:rPr sz="1600" b="1" dirty="0">
                <a:solidFill>
                  <a:srgbClr val="0000FF"/>
                </a:solidFill>
                <a:latin typeface="Georgia"/>
                <a:cs typeface="Georgia"/>
              </a:rPr>
              <a:t>actina</a:t>
            </a:r>
            <a:r>
              <a:rPr sz="1600" b="1" spc="95" dirty="0">
                <a:solidFill>
                  <a:srgbClr val="0000FF"/>
                </a:solidFill>
                <a:latin typeface="Georgia"/>
                <a:cs typeface="Georgia"/>
              </a:rPr>
              <a:t>  </a:t>
            </a:r>
            <a:r>
              <a:rPr sz="1600" dirty="0">
                <a:solidFill>
                  <a:srgbClr val="0000FF"/>
                </a:solidFill>
                <a:latin typeface="Georgia"/>
                <a:cs typeface="Georgia"/>
              </a:rPr>
              <a:t>è</a:t>
            </a:r>
            <a:r>
              <a:rPr sz="1600" spc="105" dirty="0">
                <a:solidFill>
                  <a:srgbClr val="0000FF"/>
                </a:solidFill>
                <a:latin typeface="Georgia"/>
                <a:cs typeface="Georgia"/>
              </a:rPr>
              <a:t>  </a:t>
            </a:r>
            <a:r>
              <a:rPr sz="1600" dirty="0">
                <a:solidFill>
                  <a:srgbClr val="0000FF"/>
                </a:solidFill>
                <a:latin typeface="Georgia"/>
                <a:cs typeface="Georgia"/>
              </a:rPr>
              <a:t>una</a:t>
            </a:r>
            <a:r>
              <a:rPr sz="1600" spc="120" dirty="0">
                <a:solidFill>
                  <a:srgbClr val="0000FF"/>
                </a:solidFill>
                <a:latin typeface="Georgia"/>
                <a:cs typeface="Georgia"/>
              </a:rPr>
              <a:t>  </a:t>
            </a:r>
            <a:r>
              <a:rPr sz="1600" dirty="0">
                <a:solidFill>
                  <a:srgbClr val="0000FF"/>
                </a:solidFill>
                <a:latin typeface="Georgia"/>
                <a:cs typeface="Georgia"/>
              </a:rPr>
              <a:t>proteina</a:t>
            </a:r>
            <a:r>
              <a:rPr sz="1600" spc="114" dirty="0">
                <a:solidFill>
                  <a:srgbClr val="0000FF"/>
                </a:solidFill>
                <a:latin typeface="Georgia"/>
                <a:cs typeface="Georgia"/>
              </a:rPr>
              <a:t>  </a:t>
            </a:r>
            <a:r>
              <a:rPr sz="1600" dirty="0">
                <a:solidFill>
                  <a:srgbClr val="0000FF"/>
                </a:solidFill>
                <a:latin typeface="Georgia"/>
                <a:cs typeface="Georgia"/>
              </a:rPr>
              <a:t>globulare</a:t>
            </a:r>
            <a:r>
              <a:rPr sz="1600" spc="114" dirty="0">
                <a:solidFill>
                  <a:srgbClr val="0000FF"/>
                </a:solidFill>
                <a:latin typeface="Georgia"/>
                <a:cs typeface="Georgia"/>
              </a:rPr>
              <a:t>  </a:t>
            </a:r>
            <a:r>
              <a:rPr sz="1600" dirty="0">
                <a:solidFill>
                  <a:srgbClr val="0000FF"/>
                </a:solidFill>
                <a:latin typeface="Georgia"/>
                <a:cs typeface="Georgia"/>
              </a:rPr>
              <a:t>con</a:t>
            </a:r>
            <a:r>
              <a:rPr sz="1600" spc="114" dirty="0">
                <a:solidFill>
                  <a:srgbClr val="0000FF"/>
                </a:solidFill>
                <a:latin typeface="Georgia"/>
                <a:cs typeface="Georgia"/>
              </a:rPr>
              <a:t>  </a:t>
            </a:r>
            <a:r>
              <a:rPr sz="1600" spc="-20" dirty="0">
                <a:solidFill>
                  <a:srgbClr val="0000FF"/>
                </a:solidFill>
                <a:latin typeface="Georgia"/>
                <a:cs typeface="Georgia"/>
              </a:rPr>
              <a:t>peso </a:t>
            </a:r>
            <a:r>
              <a:rPr sz="1600" dirty="0">
                <a:solidFill>
                  <a:srgbClr val="0000FF"/>
                </a:solidFill>
                <a:latin typeface="Georgia"/>
                <a:cs typeface="Georgia"/>
              </a:rPr>
              <a:t>molecolare</a:t>
            </a:r>
            <a:r>
              <a:rPr sz="1600" spc="195" dirty="0">
                <a:solidFill>
                  <a:srgbClr val="0000FF"/>
                </a:solidFill>
                <a:latin typeface="Georgia"/>
                <a:cs typeface="Georgia"/>
              </a:rPr>
              <a:t>  </a:t>
            </a:r>
            <a:r>
              <a:rPr sz="1600" dirty="0">
                <a:solidFill>
                  <a:srgbClr val="0000FF"/>
                </a:solidFill>
                <a:latin typeface="Georgia"/>
                <a:cs typeface="Georgia"/>
              </a:rPr>
              <a:t>di</a:t>
            </a:r>
            <a:r>
              <a:rPr sz="1600" spc="195" dirty="0">
                <a:solidFill>
                  <a:srgbClr val="0000FF"/>
                </a:solidFill>
                <a:latin typeface="Georgia"/>
                <a:cs typeface="Georgia"/>
              </a:rPr>
              <a:t>  </a:t>
            </a:r>
            <a:r>
              <a:rPr sz="1600" dirty="0">
                <a:solidFill>
                  <a:srgbClr val="0000FF"/>
                </a:solidFill>
                <a:latin typeface="Georgia"/>
                <a:cs typeface="Georgia"/>
              </a:rPr>
              <a:t>43</a:t>
            </a:r>
            <a:r>
              <a:rPr sz="1600" spc="190" dirty="0">
                <a:solidFill>
                  <a:srgbClr val="0000FF"/>
                </a:solidFill>
                <a:latin typeface="Georgia"/>
                <a:cs typeface="Georgia"/>
              </a:rPr>
              <a:t>  </a:t>
            </a:r>
            <a:r>
              <a:rPr sz="1600" dirty="0">
                <a:solidFill>
                  <a:srgbClr val="0000FF"/>
                </a:solidFill>
                <a:latin typeface="Georgia"/>
                <a:cs typeface="Georgia"/>
              </a:rPr>
              <a:t>kDa.</a:t>
            </a:r>
            <a:r>
              <a:rPr sz="1600" spc="190" dirty="0">
                <a:solidFill>
                  <a:srgbClr val="0000FF"/>
                </a:solidFill>
                <a:latin typeface="Georgia"/>
                <a:cs typeface="Georgia"/>
              </a:rPr>
              <a:t>  </a:t>
            </a:r>
            <a:r>
              <a:rPr sz="1600" dirty="0">
                <a:solidFill>
                  <a:srgbClr val="0000FF"/>
                </a:solidFill>
                <a:latin typeface="Georgia"/>
                <a:cs typeface="Georgia"/>
              </a:rPr>
              <a:t>Ha</a:t>
            </a:r>
            <a:r>
              <a:rPr sz="1600" spc="200" dirty="0">
                <a:solidFill>
                  <a:srgbClr val="0000FF"/>
                </a:solidFill>
                <a:latin typeface="Georgia"/>
                <a:cs typeface="Georgia"/>
              </a:rPr>
              <a:t>  </a:t>
            </a:r>
            <a:r>
              <a:rPr sz="1600" dirty="0">
                <a:solidFill>
                  <a:srgbClr val="0000FF"/>
                </a:solidFill>
                <a:latin typeface="Georgia"/>
                <a:cs typeface="Georgia"/>
              </a:rPr>
              <a:t>un</a:t>
            </a:r>
            <a:r>
              <a:rPr sz="1600" spc="195" dirty="0">
                <a:solidFill>
                  <a:srgbClr val="0000FF"/>
                </a:solidFill>
                <a:latin typeface="Georgia"/>
                <a:cs typeface="Georgia"/>
              </a:rPr>
              <a:t>  </a:t>
            </a:r>
            <a:r>
              <a:rPr sz="1600" dirty="0">
                <a:solidFill>
                  <a:srgbClr val="0000FF"/>
                </a:solidFill>
                <a:latin typeface="Georgia"/>
                <a:cs typeface="Georgia"/>
              </a:rPr>
              <a:t>diametro</a:t>
            </a:r>
            <a:r>
              <a:rPr sz="1600" spc="190" dirty="0">
                <a:solidFill>
                  <a:srgbClr val="0000FF"/>
                </a:solidFill>
                <a:latin typeface="Georgia"/>
                <a:cs typeface="Georgia"/>
              </a:rPr>
              <a:t>  </a:t>
            </a:r>
            <a:r>
              <a:rPr sz="1600" spc="-25" dirty="0">
                <a:solidFill>
                  <a:srgbClr val="0000FF"/>
                </a:solidFill>
                <a:latin typeface="Georgia"/>
                <a:cs typeface="Georgia"/>
              </a:rPr>
              <a:t>di </a:t>
            </a:r>
            <a:r>
              <a:rPr sz="1600" dirty="0">
                <a:solidFill>
                  <a:srgbClr val="0000FF"/>
                </a:solidFill>
                <a:latin typeface="Georgia"/>
                <a:cs typeface="Georgia"/>
              </a:rPr>
              <a:t>5,46nm</a:t>
            </a:r>
            <a:r>
              <a:rPr sz="1600" spc="110" dirty="0">
                <a:solidFill>
                  <a:srgbClr val="0000FF"/>
                </a:solidFill>
                <a:latin typeface="Georgia"/>
                <a:cs typeface="Georgia"/>
              </a:rPr>
              <a:t> </a:t>
            </a:r>
            <a:r>
              <a:rPr sz="1600" dirty="0">
                <a:solidFill>
                  <a:srgbClr val="0000FF"/>
                </a:solidFill>
                <a:latin typeface="Georgia"/>
                <a:cs typeface="Georgia"/>
              </a:rPr>
              <a:t>e</a:t>
            </a:r>
            <a:r>
              <a:rPr sz="1600" spc="114" dirty="0">
                <a:solidFill>
                  <a:srgbClr val="0000FF"/>
                </a:solidFill>
                <a:latin typeface="Georgia"/>
                <a:cs typeface="Georgia"/>
              </a:rPr>
              <a:t> </a:t>
            </a:r>
            <a:r>
              <a:rPr sz="1600" dirty="0">
                <a:solidFill>
                  <a:srgbClr val="0000FF"/>
                </a:solidFill>
                <a:latin typeface="Georgia"/>
                <a:cs typeface="Georgia"/>
              </a:rPr>
              <a:t>determina</a:t>
            </a:r>
            <a:r>
              <a:rPr sz="1600" spc="135" dirty="0">
                <a:solidFill>
                  <a:srgbClr val="0000FF"/>
                </a:solidFill>
                <a:latin typeface="Georgia"/>
                <a:cs typeface="Georgia"/>
              </a:rPr>
              <a:t> </a:t>
            </a:r>
            <a:r>
              <a:rPr sz="1600" dirty="0">
                <a:solidFill>
                  <a:srgbClr val="0000FF"/>
                </a:solidFill>
                <a:latin typeface="Georgia"/>
                <a:cs typeface="Georgia"/>
              </a:rPr>
              <a:t>la</a:t>
            </a:r>
            <a:r>
              <a:rPr sz="1600" spc="130" dirty="0">
                <a:solidFill>
                  <a:srgbClr val="0000FF"/>
                </a:solidFill>
                <a:latin typeface="Georgia"/>
                <a:cs typeface="Georgia"/>
              </a:rPr>
              <a:t> </a:t>
            </a:r>
            <a:r>
              <a:rPr sz="1600" dirty="0">
                <a:solidFill>
                  <a:srgbClr val="0000FF"/>
                </a:solidFill>
                <a:latin typeface="Georgia"/>
                <a:cs typeface="Georgia"/>
              </a:rPr>
              <a:t>possibilità</a:t>
            </a:r>
            <a:r>
              <a:rPr sz="1600" spc="114" dirty="0">
                <a:solidFill>
                  <a:srgbClr val="0000FF"/>
                </a:solidFill>
                <a:latin typeface="Georgia"/>
                <a:cs typeface="Georgia"/>
              </a:rPr>
              <a:t> </a:t>
            </a:r>
            <a:r>
              <a:rPr sz="1600" dirty="0">
                <a:solidFill>
                  <a:srgbClr val="0000FF"/>
                </a:solidFill>
                <a:latin typeface="Georgia"/>
                <a:cs typeface="Georgia"/>
              </a:rPr>
              <a:t>di</a:t>
            </a:r>
            <a:r>
              <a:rPr sz="1600" spc="135" dirty="0">
                <a:solidFill>
                  <a:srgbClr val="0000FF"/>
                </a:solidFill>
                <a:latin typeface="Georgia"/>
                <a:cs typeface="Georgia"/>
              </a:rPr>
              <a:t> </a:t>
            </a:r>
            <a:r>
              <a:rPr sz="1600" spc="-10" dirty="0">
                <a:solidFill>
                  <a:srgbClr val="0000FF"/>
                </a:solidFill>
                <a:latin typeface="Georgia"/>
                <a:cs typeface="Georgia"/>
              </a:rPr>
              <a:t>movimenti </a:t>
            </a:r>
            <a:r>
              <a:rPr sz="1600" dirty="0">
                <a:solidFill>
                  <a:srgbClr val="0000FF"/>
                </a:solidFill>
                <a:latin typeface="Georgia"/>
                <a:cs typeface="Georgia"/>
              </a:rPr>
              <a:t>cellulari.</a:t>
            </a:r>
            <a:r>
              <a:rPr sz="1600" spc="455" dirty="0">
                <a:solidFill>
                  <a:srgbClr val="0000FF"/>
                </a:solidFill>
                <a:latin typeface="Georgia"/>
                <a:cs typeface="Georgia"/>
              </a:rPr>
              <a:t> </a:t>
            </a:r>
            <a:r>
              <a:rPr sz="1600" dirty="0">
                <a:solidFill>
                  <a:srgbClr val="0000FF"/>
                </a:solidFill>
                <a:latin typeface="Georgia"/>
                <a:cs typeface="Georgia"/>
              </a:rPr>
              <a:t>E’</a:t>
            </a:r>
            <a:r>
              <a:rPr sz="1600" spc="25" dirty="0">
                <a:solidFill>
                  <a:srgbClr val="0000FF"/>
                </a:solidFill>
                <a:latin typeface="Georgia"/>
                <a:cs typeface="Georgia"/>
              </a:rPr>
              <a:t> </a:t>
            </a:r>
            <a:r>
              <a:rPr sz="1600" dirty="0">
                <a:solidFill>
                  <a:srgbClr val="0000FF"/>
                </a:solidFill>
                <a:latin typeface="Georgia"/>
                <a:cs typeface="Georgia"/>
              </a:rPr>
              <a:t>presente</a:t>
            </a:r>
            <a:r>
              <a:rPr sz="1600" spc="45" dirty="0">
                <a:solidFill>
                  <a:srgbClr val="0000FF"/>
                </a:solidFill>
                <a:latin typeface="Georgia"/>
                <a:cs typeface="Georgia"/>
              </a:rPr>
              <a:t> </a:t>
            </a:r>
            <a:r>
              <a:rPr sz="1600" dirty="0">
                <a:solidFill>
                  <a:srgbClr val="0000FF"/>
                </a:solidFill>
                <a:latin typeface="Georgia"/>
                <a:cs typeface="Georgia"/>
              </a:rPr>
              <a:t>in</a:t>
            </a:r>
            <a:r>
              <a:rPr sz="1600" spc="40" dirty="0">
                <a:solidFill>
                  <a:srgbClr val="0000FF"/>
                </a:solidFill>
                <a:latin typeface="Georgia"/>
                <a:cs typeface="Georgia"/>
              </a:rPr>
              <a:t> </a:t>
            </a:r>
            <a:r>
              <a:rPr sz="1600" dirty="0">
                <a:solidFill>
                  <a:srgbClr val="0000FF"/>
                </a:solidFill>
                <a:latin typeface="Georgia"/>
                <a:cs typeface="Georgia"/>
              </a:rPr>
              <a:t>tutte</a:t>
            </a:r>
            <a:r>
              <a:rPr sz="1600" spc="25" dirty="0">
                <a:solidFill>
                  <a:srgbClr val="0000FF"/>
                </a:solidFill>
                <a:latin typeface="Georgia"/>
                <a:cs typeface="Georgia"/>
              </a:rPr>
              <a:t> </a:t>
            </a:r>
            <a:r>
              <a:rPr sz="1600" dirty="0">
                <a:solidFill>
                  <a:srgbClr val="0000FF"/>
                </a:solidFill>
                <a:latin typeface="Georgia"/>
                <a:cs typeface="Georgia"/>
              </a:rPr>
              <a:t>le</a:t>
            </a:r>
            <a:r>
              <a:rPr sz="1600" spc="45" dirty="0">
                <a:solidFill>
                  <a:srgbClr val="0000FF"/>
                </a:solidFill>
                <a:latin typeface="Georgia"/>
                <a:cs typeface="Georgia"/>
              </a:rPr>
              <a:t> </a:t>
            </a:r>
            <a:r>
              <a:rPr sz="1600" dirty="0">
                <a:solidFill>
                  <a:srgbClr val="0000FF"/>
                </a:solidFill>
                <a:latin typeface="Georgia"/>
                <a:cs typeface="Georgia"/>
              </a:rPr>
              <a:t>cellule</a:t>
            </a:r>
            <a:r>
              <a:rPr sz="1600" spc="40" dirty="0">
                <a:solidFill>
                  <a:srgbClr val="0000FF"/>
                </a:solidFill>
                <a:latin typeface="Georgia"/>
                <a:cs typeface="Georgia"/>
              </a:rPr>
              <a:t> </a:t>
            </a:r>
            <a:r>
              <a:rPr sz="1600" dirty="0">
                <a:solidFill>
                  <a:srgbClr val="0000FF"/>
                </a:solidFill>
                <a:latin typeface="Georgia"/>
                <a:cs typeface="Georgia"/>
              </a:rPr>
              <a:t>del</a:t>
            </a:r>
            <a:r>
              <a:rPr sz="1600" spc="50" dirty="0">
                <a:solidFill>
                  <a:srgbClr val="0000FF"/>
                </a:solidFill>
                <a:latin typeface="Georgia"/>
                <a:cs typeface="Georgia"/>
              </a:rPr>
              <a:t> </a:t>
            </a:r>
            <a:r>
              <a:rPr sz="1600" spc="-10" dirty="0">
                <a:solidFill>
                  <a:srgbClr val="0000FF"/>
                </a:solidFill>
                <a:latin typeface="Georgia"/>
                <a:cs typeface="Georgia"/>
              </a:rPr>
              <a:t>corpo </a:t>
            </a:r>
            <a:r>
              <a:rPr sz="1600" dirty="0">
                <a:solidFill>
                  <a:srgbClr val="0000FF"/>
                </a:solidFill>
                <a:latin typeface="Georgia"/>
                <a:cs typeface="Georgia"/>
              </a:rPr>
              <a:t>e</a:t>
            </a:r>
            <a:r>
              <a:rPr sz="1600" spc="185" dirty="0">
                <a:solidFill>
                  <a:srgbClr val="0000FF"/>
                </a:solidFill>
                <a:latin typeface="Georgia"/>
                <a:cs typeface="Georgia"/>
              </a:rPr>
              <a:t>  </a:t>
            </a:r>
            <a:r>
              <a:rPr sz="1600" dirty="0">
                <a:solidFill>
                  <a:srgbClr val="0000FF"/>
                </a:solidFill>
                <a:latin typeface="Georgia"/>
                <a:cs typeface="Georgia"/>
              </a:rPr>
              <a:t>specialmente</a:t>
            </a:r>
            <a:r>
              <a:rPr sz="1600" spc="195" dirty="0">
                <a:solidFill>
                  <a:srgbClr val="0000FF"/>
                </a:solidFill>
                <a:latin typeface="Georgia"/>
                <a:cs typeface="Georgia"/>
              </a:rPr>
              <a:t>  </a:t>
            </a:r>
            <a:r>
              <a:rPr sz="1600" dirty="0">
                <a:solidFill>
                  <a:srgbClr val="0000FF"/>
                </a:solidFill>
                <a:latin typeface="Georgia"/>
                <a:cs typeface="Georgia"/>
              </a:rPr>
              <a:t>nelle</a:t>
            </a:r>
            <a:r>
              <a:rPr sz="1600" spc="185" dirty="0">
                <a:solidFill>
                  <a:srgbClr val="0000FF"/>
                </a:solidFill>
                <a:latin typeface="Georgia"/>
                <a:cs typeface="Georgia"/>
              </a:rPr>
              <a:t>  </a:t>
            </a:r>
            <a:r>
              <a:rPr sz="1600" dirty="0">
                <a:solidFill>
                  <a:srgbClr val="0000FF"/>
                </a:solidFill>
                <a:latin typeface="Georgia"/>
                <a:cs typeface="Georgia"/>
              </a:rPr>
              <a:t>cellule</a:t>
            </a:r>
            <a:r>
              <a:rPr sz="1600" spc="200" dirty="0">
                <a:solidFill>
                  <a:srgbClr val="0000FF"/>
                </a:solidFill>
                <a:latin typeface="Georgia"/>
                <a:cs typeface="Georgia"/>
              </a:rPr>
              <a:t>  </a:t>
            </a:r>
            <a:r>
              <a:rPr sz="1600" dirty="0">
                <a:solidFill>
                  <a:srgbClr val="0000FF"/>
                </a:solidFill>
                <a:latin typeface="Georgia"/>
                <a:cs typeface="Georgia"/>
              </a:rPr>
              <a:t>muscolari.</a:t>
            </a:r>
            <a:r>
              <a:rPr sz="1600" spc="390" dirty="0">
                <a:solidFill>
                  <a:srgbClr val="0000FF"/>
                </a:solidFill>
                <a:latin typeface="Georgia"/>
                <a:cs typeface="Georgia"/>
              </a:rPr>
              <a:t>   </a:t>
            </a:r>
            <a:r>
              <a:rPr sz="1600" spc="-25" dirty="0">
                <a:solidFill>
                  <a:srgbClr val="0000FF"/>
                </a:solidFill>
                <a:latin typeface="Georgia"/>
                <a:cs typeface="Georgia"/>
              </a:rPr>
              <a:t>La </a:t>
            </a:r>
            <a:r>
              <a:rPr sz="1600" dirty="0">
                <a:solidFill>
                  <a:srgbClr val="0000FF"/>
                </a:solidFill>
                <a:latin typeface="Georgia"/>
                <a:cs typeface="Georgia"/>
              </a:rPr>
              <a:t>quantità</a:t>
            </a:r>
            <a:r>
              <a:rPr sz="1600" spc="190" dirty="0">
                <a:solidFill>
                  <a:srgbClr val="0000FF"/>
                </a:solidFill>
                <a:latin typeface="Georgia"/>
                <a:cs typeface="Georgia"/>
              </a:rPr>
              <a:t> </a:t>
            </a:r>
            <a:r>
              <a:rPr sz="1600" dirty="0">
                <a:solidFill>
                  <a:srgbClr val="0000FF"/>
                </a:solidFill>
                <a:latin typeface="Georgia"/>
                <a:cs typeface="Georgia"/>
              </a:rPr>
              <a:t>di</a:t>
            </a:r>
            <a:r>
              <a:rPr sz="1600" spc="200" dirty="0">
                <a:solidFill>
                  <a:srgbClr val="0000FF"/>
                </a:solidFill>
                <a:latin typeface="Georgia"/>
                <a:cs typeface="Georgia"/>
              </a:rPr>
              <a:t> </a:t>
            </a:r>
            <a:r>
              <a:rPr sz="1600" dirty="0">
                <a:solidFill>
                  <a:srgbClr val="0000FF"/>
                </a:solidFill>
                <a:latin typeface="Georgia"/>
                <a:cs typeface="Georgia"/>
              </a:rPr>
              <a:t>actina</a:t>
            </a:r>
            <a:r>
              <a:rPr sz="1600" spc="200" dirty="0">
                <a:solidFill>
                  <a:srgbClr val="0000FF"/>
                </a:solidFill>
                <a:latin typeface="Georgia"/>
                <a:cs typeface="Georgia"/>
              </a:rPr>
              <a:t> </a:t>
            </a:r>
            <a:r>
              <a:rPr sz="1600" dirty="0">
                <a:solidFill>
                  <a:srgbClr val="0000FF"/>
                </a:solidFill>
                <a:latin typeface="Georgia"/>
                <a:cs typeface="Georgia"/>
              </a:rPr>
              <a:t>nelle</a:t>
            </a:r>
            <a:r>
              <a:rPr sz="1600" spc="185" dirty="0">
                <a:solidFill>
                  <a:srgbClr val="0000FF"/>
                </a:solidFill>
                <a:latin typeface="Georgia"/>
                <a:cs typeface="Georgia"/>
              </a:rPr>
              <a:t> </a:t>
            </a:r>
            <a:r>
              <a:rPr sz="1600" dirty="0">
                <a:solidFill>
                  <a:srgbClr val="0000FF"/>
                </a:solidFill>
                <a:latin typeface="Georgia"/>
                <a:cs typeface="Georgia"/>
              </a:rPr>
              <a:t>cellule</a:t>
            </a:r>
            <a:r>
              <a:rPr sz="1600" spc="180" dirty="0">
                <a:solidFill>
                  <a:srgbClr val="0000FF"/>
                </a:solidFill>
                <a:latin typeface="Georgia"/>
                <a:cs typeface="Georgia"/>
              </a:rPr>
              <a:t> </a:t>
            </a:r>
            <a:r>
              <a:rPr sz="1600" dirty="0">
                <a:solidFill>
                  <a:srgbClr val="0000FF"/>
                </a:solidFill>
                <a:latin typeface="Georgia"/>
                <a:cs typeface="Georgia"/>
              </a:rPr>
              <a:t>può</a:t>
            </a:r>
            <a:r>
              <a:rPr sz="1600" spc="195" dirty="0">
                <a:solidFill>
                  <a:srgbClr val="0000FF"/>
                </a:solidFill>
                <a:latin typeface="Georgia"/>
                <a:cs typeface="Georgia"/>
              </a:rPr>
              <a:t> </a:t>
            </a:r>
            <a:r>
              <a:rPr sz="1600" spc="-10" dirty="0">
                <a:solidFill>
                  <a:srgbClr val="0000FF"/>
                </a:solidFill>
                <a:latin typeface="Georgia"/>
                <a:cs typeface="Georgia"/>
              </a:rPr>
              <a:t>raggiungere </a:t>
            </a:r>
            <a:r>
              <a:rPr sz="1600" dirty="0">
                <a:solidFill>
                  <a:srgbClr val="0000FF"/>
                </a:solidFill>
                <a:latin typeface="Georgia"/>
                <a:cs typeface="Georgia"/>
              </a:rPr>
              <a:t>il</a:t>
            </a:r>
            <a:r>
              <a:rPr sz="1600" spc="-35" dirty="0">
                <a:solidFill>
                  <a:srgbClr val="0000FF"/>
                </a:solidFill>
                <a:latin typeface="Georgia"/>
                <a:cs typeface="Georgia"/>
              </a:rPr>
              <a:t> </a:t>
            </a:r>
            <a:r>
              <a:rPr sz="1600" dirty="0">
                <a:solidFill>
                  <a:srgbClr val="0000FF"/>
                </a:solidFill>
                <a:latin typeface="Georgia"/>
                <a:cs typeface="Georgia"/>
              </a:rPr>
              <a:t>10%</a:t>
            </a:r>
            <a:r>
              <a:rPr sz="1600" spc="-25" dirty="0">
                <a:solidFill>
                  <a:srgbClr val="0000FF"/>
                </a:solidFill>
                <a:latin typeface="Georgia"/>
                <a:cs typeface="Georgia"/>
              </a:rPr>
              <a:t> </a:t>
            </a:r>
            <a:r>
              <a:rPr sz="1600" dirty="0">
                <a:solidFill>
                  <a:srgbClr val="0000FF"/>
                </a:solidFill>
                <a:latin typeface="Georgia"/>
                <a:cs typeface="Georgia"/>
              </a:rPr>
              <a:t>di</a:t>
            </a:r>
            <a:r>
              <a:rPr sz="1600" spc="-20" dirty="0">
                <a:solidFill>
                  <a:srgbClr val="0000FF"/>
                </a:solidFill>
                <a:latin typeface="Georgia"/>
                <a:cs typeface="Georgia"/>
              </a:rPr>
              <a:t> </a:t>
            </a:r>
            <a:r>
              <a:rPr sz="1600" dirty="0">
                <a:solidFill>
                  <a:srgbClr val="0000FF"/>
                </a:solidFill>
                <a:latin typeface="Georgia"/>
                <a:cs typeface="Georgia"/>
              </a:rPr>
              <a:t>quella proteica</a:t>
            </a:r>
            <a:r>
              <a:rPr sz="1600" spc="-15" dirty="0">
                <a:solidFill>
                  <a:srgbClr val="0000FF"/>
                </a:solidFill>
                <a:latin typeface="Georgia"/>
                <a:cs typeface="Georgia"/>
              </a:rPr>
              <a:t> </a:t>
            </a:r>
            <a:r>
              <a:rPr sz="1600" spc="-10" dirty="0">
                <a:solidFill>
                  <a:srgbClr val="0000FF"/>
                </a:solidFill>
                <a:latin typeface="Georgia"/>
                <a:cs typeface="Georgia"/>
              </a:rPr>
              <a:t>totale.</a:t>
            </a:r>
            <a:endParaRPr sz="1600">
              <a:latin typeface="Georgia"/>
              <a:cs typeface="Georgia"/>
            </a:endParaRPr>
          </a:p>
        </p:txBody>
      </p:sp>
      <p:sp>
        <p:nvSpPr>
          <p:cNvPr id="4" name="object 4"/>
          <p:cNvSpPr txBox="1">
            <a:spLocks noGrp="1"/>
          </p:cNvSpPr>
          <p:nvPr>
            <p:ph type="title"/>
          </p:nvPr>
        </p:nvSpPr>
        <p:spPr>
          <a:xfrm>
            <a:off x="979119" y="284479"/>
            <a:ext cx="6756400" cy="391160"/>
          </a:xfrm>
          <a:prstGeom prst="rect">
            <a:avLst/>
          </a:prstGeom>
        </p:spPr>
        <p:txBody>
          <a:bodyPr vert="horz" wrap="square" lIns="0" tIns="12700" rIns="0" bIns="0" rtlCol="0">
            <a:spAutoFit/>
          </a:bodyPr>
          <a:lstStyle/>
          <a:p>
            <a:pPr marL="12700">
              <a:lnSpc>
                <a:spcPct val="100000"/>
              </a:lnSpc>
              <a:spcBef>
                <a:spcPts val="100"/>
              </a:spcBef>
            </a:pPr>
            <a:r>
              <a:rPr sz="2400" b="1" dirty="0">
                <a:solidFill>
                  <a:srgbClr val="0000FF"/>
                </a:solidFill>
                <a:latin typeface="Georgia"/>
                <a:cs typeface="Georgia"/>
              </a:rPr>
              <a:t>Studi</a:t>
            </a:r>
            <a:r>
              <a:rPr sz="2400" b="1" spc="-45" dirty="0">
                <a:solidFill>
                  <a:srgbClr val="0000FF"/>
                </a:solidFill>
                <a:latin typeface="Georgia"/>
                <a:cs typeface="Georgia"/>
              </a:rPr>
              <a:t> </a:t>
            </a:r>
            <a:r>
              <a:rPr sz="2400" b="1" dirty="0">
                <a:solidFill>
                  <a:srgbClr val="0000FF"/>
                </a:solidFill>
                <a:latin typeface="Georgia"/>
                <a:cs typeface="Georgia"/>
              </a:rPr>
              <a:t>sulla</a:t>
            </a:r>
            <a:r>
              <a:rPr sz="2400" b="1" spc="10" dirty="0">
                <a:solidFill>
                  <a:srgbClr val="0000FF"/>
                </a:solidFill>
                <a:latin typeface="Georgia"/>
                <a:cs typeface="Georgia"/>
              </a:rPr>
              <a:t> </a:t>
            </a:r>
            <a:r>
              <a:rPr sz="2400" b="1" dirty="0">
                <a:solidFill>
                  <a:srgbClr val="0000FF"/>
                </a:solidFill>
                <a:latin typeface="Georgia"/>
                <a:cs typeface="Georgia"/>
              </a:rPr>
              <a:t>morfologia</a:t>
            </a:r>
            <a:r>
              <a:rPr sz="2400" b="1" spc="-35" dirty="0">
                <a:solidFill>
                  <a:srgbClr val="0000FF"/>
                </a:solidFill>
                <a:latin typeface="Georgia"/>
                <a:cs typeface="Georgia"/>
              </a:rPr>
              <a:t> </a:t>
            </a:r>
            <a:r>
              <a:rPr sz="2400" b="1" dirty="0">
                <a:solidFill>
                  <a:srgbClr val="0000FF"/>
                </a:solidFill>
                <a:latin typeface="Georgia"/>
                <a:cs typeface="Georgia"/>
              </a:rPr>
              <a:t>di</a:t>
            </a:r>
            <a:r>
              <a:rPr sz="2400" b="1" spc="-15" dirty="0">
                <a:solidFill>
                  <a:srgbClr val="0000FF"/>
                </a:solidFill>
                <a:latin typeface="Georgia"/>
                <a:cs typeface="Georgia"/>
              </a:rPr>
              <a:t> </a:t>
            </a:r>
            <a:r>
              <a:rPr sz="2400" b="1" dirty="0">
                <a:solidFill>
                  <a:srgbClr val="0000FF"/>
                </a:solidFill>
                <a:latin typeface="Georgia"/>
                <a:cs typeface="Georgia"/>
              </a:rPr>
              <a:t>polimeri</a:t>
            </a:r>
            <a:r>
              <a:rPr sz="2400" b="1" spc="-10" dirty="0">
                <a:solidFill>
                  <a:srgbClr val="0000FF"/>
                </a:solidFill>
                <a:latin typeface="Georgia"/>
                <a:cs typeface="Georgia"/>
              </a:rPr>
              <a:t> biologici</a:t>
            </a:r>
            <a:endParaRPr sz="2400">
              <a:latin typeface="Georgia"/>
              <a:cs typeface="Georgia"/>
            </a:endParaRPr>
          </a:p>
        </p:txBody>
      </p:sp>
      <p:pic>
        <p:nvPicPr>
          <p:cNvPr id="5" name="object 5"/>
          <p:cNvPicPr/>
          <p:nvPr/>
        </p:nvPicPr>
        <p:blipFill>
          <a:blip r:embed="rId3" cstate="print"/>
          <a:stretch>
            <a:fillRect/>
          </a:stretch>
        </p:blipFill>
        <p:spPr>
          <a:xfrm>
            <a:off x="4705747" y="3992353"/>
            <a:ext cx="3235454" cy="2400752"/>
          </a:xfrm>
          <a:prstGeom prst="rect">
            <a:avLst/>
          </a:prstGeom>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object 2"/>
          <p:cNvSpPr txBox="1">
            <a:spLocks noGrp="1"/>
          </p:cNvSpPr>
          <p:nvPr>
            <p:ph type="title"/>
          </p:nvPr>
        </p:nvSpPr>
        <p:spPr>
          <a:xfrm>
            <a:off x="1482597" y="368630"/>
            <a:ext cx="1907539" cy="329565"/>
          </a:xfrm>
          <a:prstGeom prst="rect">
            <a:avLst/>
          </a:prstGeom>
        </p:spPr>
        <p:txBody>
          <a:bodyPr vert="horz" wrap="square" lIns="0" tIns="12065" rIns="0" bIns="0" rtlCol="0">
            <a:spAutoFit/>
          </a:bodyPr>
          <a:lstStyle/>
          <a:p>
            <a:pPr marL="12700">
              <a:lnSpc>
                <a:spcPct val="100000"/>
              </a:lnSpc>
              <a:spcBef>
                <a:spcPts val="95"/>
              </a:spcBef>
              <a:tabLst>
                <a:tab pos="1335405" algn="l"/>
              </a:tabLst>
            </a:pPr>
            <a:r>
              <a:rPr spc="-10" dirty="0">
                <a:solidFill>
                  <a:srgbClr val="0000FF"/>
                </a:solidFill>
              </a:rPr>
              <a:t>Immagine</a:t>
            </a:r>
            <a:r>
              <a:rPr dirty="0">
                <a:solidFill>
                  <a:srgbClr val="0000FF"/>
                </a:solidFill>
              </a:rPr>
              <a:t>	</a:t>
            </a:r>
            <a:r>
              <a:rPr spc="-25" dirty="0">
                <a:solidFill>
                  <a:srgbClr val="0000FF"/>
                </a:solidFill>
              </a:rPr>
              <a:t>AFM</a:t>
            </a:r>
          </a:p>
        </p:txBody>
      </p:sp>
      <p:sp>
        <p:nvSpPr>
          <p:cNvPr id="3" name="object 3"/>
          <p:cNvSpPr txBox="1"/>
          <p:nvPr/>
        </p:nvSpPr>
        <p:spPr>
          <a:xfrm>
            <a:off x="3537584" y="368630"/>
            <a:ext cx="4210685" cy="329565"/>
          </a:xfrm>
          <a:prstGeom prst="rect">
            <a:avLst/>
          </a:prstGeom>
        </p:spPr>
        <p:txBody>
          <a:bodyPr vert="horz" wrap="square" lIns="0" tIns="12065" rIns="0" bIns="0" rtlCol="0">
            <a:spAutoFit/>
          </a:bodyPr>
          <a:lstStyle/>
          <a:p>
            <a:pPr marL="12700">
              <a:lnSpc>
                <a:spcPct val="100000"/>
              </a:lnSpc>
              <a:spcBef>
                <a:spcPts val="95"/>
              </a:spcBef>
              <a:tabLst>
                <a:tab pos="408305" algn="l"/>
                <a:tab pos="1604010" algn="l"/>
                <a:tab pos="2000250" algn="l"/>
                <a:tab pos="2731770" algn="l"/>
                <a:tab pos="3680460" algn="l"/>
              </a:tabLst>
            </a:pPr>
            <a:r>
              <a:rPr sz="2000" spc="-25" dirty="0">
                <a:solidFill>
                  <a:srgbClr val="0000FF"/>
                </a:solidFill>
                <a:latin typeface="Georgia"/>
                <a:cs typeface="Georgia"/>
              </a:rPr>
              <a:t>di</a:t>
            </a:r>
            <a:r>
              <a:rPr sz="2000" dirty="0">
                <a:solidFill>
                  <a:srgbClr val="0000FF"/>
                </a:solidFill>
                <a:latin typeface="Georgia"/>
                <a:cs typeface="Georgia"/>
              </a:rPr>
              <a:t>	</a:t>
            </a:r>
            <a:r>
              <a:rPr sz="2000" spc="-10" dirty="0">
                <a:solidFill>
                  <a:srgbClr val="0000FF"/>
                </a:solidFill>
                <a:latin typeface="Georgia"/>
                <a:cs typeface="Georgia"/>
              </a:rPr>
              <a:t>segmenti</a:t>
            </a:r>
            <a:r>
              <a:rPr sz="2000" dirty="0">
                <a:solidFill>
                  <a:srgbClr val="0000FF"/>
                </a:solidFill>
                <a:latin typeface="Georgia"/>
                <a:cs typeface="Georgia"/>
              </a:rPr>
              <a:t>	</a:t>
            </a:r>
            <a:r>
              <a:rPr sz="2000" spc="-25" dirty="0">
                <a:solidFill>
                  <a:srgbClr val="0000FF"/>
                </a:solidFill>
                <a:latin typeface="Georgia"/>
                <a:cs typeface="Georgia"/>
              </a:rPr>
              <a:t>di</a:t>
            </a:r>
            <a:r>
              <a:rPr sz="2000" dirty="0">
                <a:solidFill>
                  <a:srgbClr val="0000FF"/>
                </a:solidFill>
                <a:latin typeface="Georgia"/>
                <a:cs typeface="Georgia"/>
              </a:rPr>
              <a:t>	</a:t>
            </a:r>
            <a:r>
              <a:rPr sz="2000" spc="-25" dirty="0">
                <a:solidFill>
                  <a:srgbClr val="0000FF"/>
                </a:solidFill>
                <a:latin typeface="Georgia"/>
                <a:cs typeface="Georgia"/>
              </a:rPr>
              <a:t>DNA</a:t>
            </a:r>
            <a:r>
              <a:rPr sz="2000" dirty="0">
                <a:solidFill>
                  <a:srgbClr val="0000FF"/>
                </a:solidFill>
                <a:latin typeface="Georgia"/>
                <a:cs typeface="Georgia"/>
              </a:rPr>
              <a:t>	</a:t>
            </a:r>
            <a:r>
              <a:rPr sz="2000" spc="-10" dirty="0">
                <a:solidFill>
                  <a:srgbClr val="0000FF"/>
                </a:solidFill>
                <a:latin typeface="Georgia"/>
                <a:cs typeface="Georgia"/>
              </a:rPr>
              <a:t>doppia</a:t>
            </a:r>
            <a:r>
              <a:rPr sz="2000" dirty="0">
                <a:solidFill>
                  <a:srgbClr val="0000FF"/>
                </a:solidFill>
                <a:latin typeface="Georgia"/>
                <a:cs typeface="Georgia"/>
              </a:rPr>
              <a:t>	</a:t>
            </a:r>
            <a:r>
              <a:rPr sz="2000" spc="-10" dirty="0">
                <a:solidFill>
                  <a:srgbClr val="0000FF"/>
                </a:solidFill>
                <a:latin typeface="Georgia"/>
                <a:cs typeface="Georgia"/>
              </a:rPr>
              <a:t>elica</a:t>
            </a:r>
            <a:endParaRPr sz="2000">
              <a:latin typeface="Georgia"/>
              <a:cs typeface="Georgia"/>
            </a:endParaRPr>
          </a:p>
        </p:txBody>
      </p:sp>
      <p:sp>
        <p:nvSpPr>
          <p:cNvPr id="4" name="object 4"/>
          <p:cNvSpPr txBox="1"/>
          <p:nvPr/>
        </p:nvSpPr>
        <p:spPr>
          <a:xfrm>
            <a:off x="1482597" y="673735"/>
            <a:ext cx="6266815" cy="939165"/>
          </a:xfrm>
          <a:prstGeom prst="rect">
            <a:avLst/>
          </a:prstGeom>
        </p:spPr>
        <p:txBody>
          <a:bodyPr vert="horz" wrap="square" lIns="0" tIns="11430" rIns="0" bIns="0" rtlCol="0">
            <a:spAutoFit/>
          </a:bodyPr>
          <a:lstStyle/>
          <a:p>
            <a:pPr marL="12700" marR="5080" algn="just">
              <a:lnSpc>
                <a:spcPct val="100000"/>
              </a:lnSpc>
              <a:spcBef>
                <a:spcPts val="90"/>
              </a:spcBef>
            </a:pPr>
            <a:r>
              <a:rPr sz="2000" dirty="0">
                <a:solidFill>
                  <a:srgbClr val="0000FF"/>
                </a:solidFill>
                <a:latin typeface="Georgia"/>
                <a:cs typeface="Georgia"/>
              </a:rPr>
              <a:t>depositato</a:t>
            </a:r>
            <a:r>
              <a:rPr sz="2000" spc="180" dirty="0">
                <a:solidFill>
                  <a:srgbClr val="0000FF"/>
                </a:solidFill>
                <a:latin typeface="Georgia"/>
                <a:cs typeface="Georgia"/>
              </a:rPr>
              <a:t>  </a:t>
            </a:r>
            <a:r>
              <a:rPr sz="2000" dirty="0">
                <a:solidFill>
                  <a:srgbClr val="0000FF"/>
                </a:solidFill>
                <a:latin typeface="Georgia"/>
                <a:cs typeface="Georgia"/>
              </a:rPr>
              <a:t>su</a:t>
            </a:r>
            <a:r>
              <a:rPr sz="2000" spc="180" dirty="0">
                <a:solidFill>
                  <a:srgbClr val="0000FF"/>
                </a:solidFill>
                <a:latin typeface="Georgia"/>
                <a:cs typeface="Georgia"/>
              </a:rPr>
              <a:t>  </a:t>
            </a:r>
            <a:r>
              <a:rPr sz="2000" dirty="0">
                <a:solidFill>
                  <a:srgbClr val="0000FF"/>
                </a:solidFill>
                <a:latin typeface="Georgia"/>
                <a:cs typeface="Georgia"/>
              </a:rPr>
              <a:t>mica.</a:t>
            </a:r>
            <a:r>
              <a:rPr sz="2000" spc="400" dirty="0">
                <a:solidFill>
                  <a:srgbClr val="0000FF"/>
                </a:solidFill>
                <a:latin typeface="Georgia"/>
                <a:cs typeface="Georgia"/>
              </a:rPr>
              <a:t>   </a:t>
            </a:r>
            <a:r>
              <a:rPr sz="2000" dirty="0">
                <a:solidFill>
                  <a:srgbClr val="0000FF"/>
                </a:solidFill>
                <a:latin typeface="Georgia"/>
                <a:cs typeface="Georgia"/>
              </a:rPr>
              <a:t>La</a:t>
            </a:r>
            <a:r>
              <a:rPr sz="2000" spc="185" dirty="0">
                <a:solidFill>
                  <a:srgbClr val="0000FF"/>
                </a:solidFill>
                <a:latin typeface="Georgia"/>
                <a:cs typeface="Georgia"/>
              </a:rPr>
              <a:t>  </a:t>
            </a:r>
            <a:r>
              <a:rPr sz="2000" dirty="0">
                <a:solidFill>
                  <a:srgbClr val="0000FF"/>
                </a:solidFill>
                <a:latin typeface="Georgia"/>
                <a:cs typeface="Georgia"/>
              </a:rPr>
              <a:t>dimensione</a:t>
            </a:r>
            <a:r>
              <a:rPr sz="2000" spc="185" dirty="0">
                <a:solidFill>
                  <a:srgbClr val="0000FF"/>
                </a:solidFill>
                <a:latin typeface="Georgia"/>
                <a:cs typeface="Georgia"/>
              </a:rPr>
              <a:t>  </a:t>
            </a:r>
            <a:r>
              <a:rPr sz="2000" dirty="0">
                <a:solidFill>
                  <a:srgbClr val="0000FF"/>
                </a:solidFill>
                <a:latin typeface="Georgia"/>
                <a:cs typeface="Georgia"/>
              </a:rPr>
              <a:t>laterale</a:t>
            </a:r>
            <a:r>
              <a:rPr sz="2000" spc="180" dirty="0">
                <a:solidFill>
                  <a:srgbClr val="0000FF"/>
                </a:solidFill>
                <a:latin typeface="Georgia"/>
                <a:cs typeface="Georgia"/>
              </a:rPr>
              <a:t>  </a:t>
            </a:r>
            <a:r>
              <a:rPr sz="2000" spc="-10" dirty="0">
                <a:solidFill>
                  <a:srgbClr val="0000FF"/>
                </a:solidFill>
                <a:latin typeface="Georgia"/>
                <a:cs typeface="Georgia"/>
              </a:rPr>
              <a:t>della </a:t>
            </a:r>
            <a:r>
              <a:rPr sz="2000" dirty="0">
                <a:solidFill>
                  <a:srgbClr val="0000FF"/>
                </a:solidFill>
                <a:latin typeface="Georgia"/>
                <a:cs typeface="Georgia"/>
              </a:rPr>
              <a:t>doppia</a:t>
            </a:r>
            <a:r>
              <a:rPr sz="2000" spc="484" dirty="0">
                <a:solidFill>
                  <a:srgbClr val="0000FF"/>
                </a:solidFill>
                <a:latin typeface="Georgia"/>
                <a:cs typeface="Georgia"/>
              </a:rPr>
              <a:t> </a:t>
            </a:r>
            <a:r>
              <a:rPr sz="2000" dirty="0">
                <a:solidFill>
                  <a:srgbClr val="0000FF"/>
                </a:solidFill>
                <a:latin typeface="Georgia"/>
                <a:cs typeface="Georgia"/>
              </a:rPr>
              <a:t>elica</a:t>
            </a:r>
            <a:r>
              <a:rPr sz="2000" spc="490" dirty="0">
                <a:solidFill>
                  <a:srgbClr val="0000FF"/>
                </a:solidFill>
                <a:latin typeface="Georgia"/>
                <a:cs typeface="Georgia"/>
              </a:rPr>
              <a:t> </a:t>
            </a:r>
            <a:r>
              <a:rPr sz="2000" dirty="0">
                <a:solidFill>
                  <a:srgbClr val="0000FF"/>
                </a:solidFill>
                <a:latin typeface="Georgia"/>
                <a:cs typeface="Georgia"/>
              </a:rPr>
              <a:t>di</a:t>
            </a:r>
            <a:r>
              <a:rPr sz="2000" spc="10" dirty="0">
                <a:solidFill>
                  <a:srgbClr val="0000FF"/>
                </a:solidFill>
                <a:latin typeface="Georgia"/>
                <a:cs typeface="Georgia"/>
              </a:rPr>
              <a:t>  </a:t>
            </a:r>
            <a:r>
              <a:rPr sz="2000" dirty="0">
                <a:solidFill>
                  <a:srgbClr val="0000FF"/>
                </a:solidFill>
                <a:latin typeface="Georgia"/>
                <a:cs typeface="Georgia"/>
              </a:rPr>
              <a:t>DNA</a:t>
            </a:r>
            <a:r>
              <a:rPr sz="2000" spc="484" dirty="0">
                <a:solidFill>
                  <a:srgbClr val="0000FF"/>
                </a:solidFill>
                <a:latin typeface="Georgia"/>
                <a:cs typeface="Georgia"/>
              </a:rPr>
              <a:t> </a:t>
            </a:r>
            <a:r>
              <a:rPr sz="2000" dirty="0">
                <a:solidFill>
                  <a:srgbClr val="0000FF"/>
                </a:solidFill>
                <a:latin typeface="Georgia"/>
                <a:cs typeface="Georgia"/>
              </a:rPr>
              <a:t>è</a:t>
            </a:r>
            <a:r>
              <a:rPr sz="2000" spc="480" dirty="0">
                <a:solidFill>
                  <a:srgbClr val="0000FF"/>
                </a:solidFill>
                <a:latin typeface="Georgia"/>
                <a:cs typeface="Georgia"/>
              </a:rPr>
              <a:t> </a:t>
            </a:r>
            <a:r>
              <a:rPr sz="2000" dirty="0">
                <a:solidFill>
                  <a:srgbClr val="0000FF"/>
                </a:solidFill>
                <a:latin typeface="Georgia"/>
                <a:cs typeface="Georgia"/>
              </a:rPr>
              <a:t>2</a:t>
            </a:r>
            <a:r>
              <a:rPr sz="2000" spc="495" dirty="0">
                <a:solidFill>
                  <a:srgbClr val="0000FF"/>
                </a:solidFill>
                <a:latin typeface="Georgia"/>
                <a:cs typeface="Georgia"/>
              </a:rPr>
              <a:t> </a:t>
            </a:r>
            <a:r>
              <a:rPr sz="2000" dirty="0">
                <a:solidFill>
                  <a:srgbClr val="0000FF"/>
                </a:solidFill>
                <a:latin typeface="Georgia"/>
                <a:cs typeface="Georgia"/>
              </a:rPr>
              <a:t>nm</a:t>
            </a:r>
            <a:r>
              <a:rPr sz="2000" spc="484" dirty="0">
                <a:solidFill>
                  <a:srgbClr val="0000FF"/>
                </a:solidFill>
                <a:latin typeface="Georgia"/>
                <a:cs typeface="Georgia"/>
              </a:rPr>
              <a:t> </a:t>
            </a:r>
            <a:r>
              <a:rPr sz="2000" dirty="0">
                <a:solidFill>
                  <a:srgbClr val="0000FF"/>
                </a:solidFill>
                <a:latin typeface="Georgia"/>
                <a:cs typeface="Georgia"/>
              </a:rPr>
              <a:t>(anche</a:t>
            </a:r>
            <a:r>
              <a:rPr sz="2000" spc="475" dirty="0">
                <a:solidFill>
                  <a:srgbClr val="0000FF"/>
                </a:solidFill>
                <a:latin typeface="Georgia"/>
                <a:cs typeface="Georgia"/>
              </a:rPr>
              <a:t> </a:t>
            </a:r>
            <a:r>
              <a:rPr sz="2000" dirty="0">
                <a:solidFill>
                  <a:srgbClr val="0000FF"/>
                </a:solidFill>
                <a:latin typeface="Georgia"/>
                <a:cs typeface="Georgia"/>
              </a:rPr>
              <a:t>utilizzata</a:t>
            </a:r>
            <a:r>
              <a:rPr sz="2000" spc="495" dirty="0">
                <a:solidFill>
                  <a:srgbClr val="0000FF"/>
                </a:solidFill>
                <a:latin typeface="Georgia"/>
                <a:cs typeface="Georgia"/>
              </a:rPr>
              <a:t> </a:t>
            </a:r>
            <a:r>
              <a:rPr sz="2000" spc="-20" dirty="0">
                <a:solidFill>
                  <a:srgbClr val="0000FF"/>
                </a:solidFill>
                <a:latin typeface="Georgia"/>
                <a:cs typeface="Georgia"/>
              </a:rPr>
              <a:t>come </a:t>
            </a:r>
            <a:r>
              <a:rPr sz="2000" dirty="0">
                <a:solidFill>
                  <a:srgbClr val="0000FF"/>
                </a:solidFill>
                <a:latin typeface="Georgia"/>
                <a:cs typeface="Georgia"/>
              </a:rPr>
              <a:t>standard</a:t>
            </a:r>
            <a:r>
              <a:rPr sz="2000" spc="-10" dirty="0">
                <a:solidFill>
                  <a:srgbClr val="0000FF"/>
                </a:solidFill>
                <a:latin typeface="Georgia"/>
                <a:cs typeface="Georgia"/>
              </a:rPr>
              <a:t> </a:t>
            </a:r>
            <a:r>
              <a:rPr sz="2000" dirty="0">
                <a:solidFill>
                  <a:srgbClr val="0000FF"/>
                </a:solidFill>
                <a:latin typeface="Georgia"/>
                <a:cs typeface="Georgia"/>
              </a:rPr>
              <a:t>di</a:t>
            </a:r>
            <a:r>
              <a:rPr sz="2000" spc="-30" dirty="0">
                <a:solidFill>
                  <a:srgbClr val="0000FF"/>
                </a:solidFill>
                <a:latin typeface="Georgia"/>
                <a:cs typeface="Georgia"/>
              </a:rPr>
              <a:t> </a:t>
            </a:r>
            <a:r>
              <a:rPr sz="2000" spc="-10" dirty="0">
                <a:solidFill>
                  <a:srgbClr val="0000FF"/>
                </a:solidFill>
                <a:latin typeface="Georgia"/>
                <a:cs typeface="Georgia"/>
              </a:rPr>
              <a:t>calibrazione).</a:t>
            </a:r>
            <a:endParaRPr sz="2000">
              <a:latin typeface="Georgia"/>
              <a:cs typeface="Georgia"/>
            </a:endParaRPr>
          </a:p>
        </p:txBody>
      </p:sp>
      <p:pic>
        <p:nvPicPr>
          <p:cNvPr id="5" name="object 5"/>
          <p:cNvPicPr/>
          <p:nvPr/>
        </p:nvPicPr>
        <p:blipFill>
          <a:blip r:embed="rId2" cstate="print"/>
          <a:stretch>
            <a:fillRect/>
          </a:stretch>
        </p:blipFill>
        <p:spPr>
          <a:xfrm>
            <a:off x="2339975" y="1700212"/>
            <a:ext cx="4465574" cy="4473575"/>
          </a:xfrm>
          <a:prstGeom prst="rect">
            <a:avLst/>
          </a:prstGeom>
        </p:spPr>
      </p:pic>
      <p:sp>
        <p:nvSpPr>
          <p:cNvPr id="6" name="object 6"/>
          <p:cNvSpPr txBox="1"/>
          <p:nvPr/>
        </p:nvSpPr>
        <p:spPr>
          <a:xfrm>
            <a:off x="3124580" y="6335369"/>
            <a:ext cx="2804795" cy="208915"/>
          </a:xfrm>
          <a:prstGeom prst="rect">
            <a:avLst/>
          </a:prstGeom>
        </p:spPr>
        <p:txBody>
          <a:bodyPr vert="horz" wrap="square" lIns="0" tIns="12700" rIns="0" bIns="0" rtlCol="0">
            <a:spAutoFit/>
          </a:bodyPr>
          <a:lstStyle/>
          <a:p>
            <a:pPr marL="12700">
              <a:lnSpc>
                <a:spcPct val="100000"/>
              </a:lnSpc>
              <a:spcBef>
                <a:spcPts val="100"/>
              </a:spcBef>
            </a:pPr>
            <a:r>
              <a:rPr sz="1200" dirty="0">
                <a:latin typeface="Comic Sans MS"/>
                <a:cs typeface="Comic Sans MS"/>
              </a:rPr>
              <a:t>Immagine</a:t>
            </a:r>
            <a:r>
              <a:rPr sz="1200" spc="-25" dirty="0">
                <a:latin typeface="Comic Sans MS"/>
                <a:cs typeface="Comic Sans MS"/>
              </a:rPr>
              <a:t> </a:t>
            </a:r>
            <a:r>
              <a:rPr sz="1200" dirty="0">
                <a:latin typeface="Comic Sans MS"/>
                <a:cs typeface="Comic Sans MS"/>
              </a:rPr>
              <a:t>prodotta</a:t>
            </a:r>
            <a:r>
              <a:rPr sz="1200" spc="-50" dirty="0">
                <a:latin typeface="Comic Sans MS"/>
                <a:cs typeface="Comic Sans MS"/>
              </a:rPr>
              <a:t> </a:t>
            </a:r>
            <a:r>
              <a:rPr sz="1200" dirty="0">
                <a:latin typeface="Comic Sans MS"/>
                <a:cs typeface="Comic Sans MS"/>
              </a:rPr>
              <a:t>dal</a:t>
            </a:r>
            <a:r>
              <a:rPr sz="1200" spc="-10" dirty="0">
                <a:latin typeface="Comic Sans MS"/>
                <a:cs typeface="Comic Sans MS"/>
              </a:rPr>
              <a:t> </a:t>
            </a:r>
            <a:r>
              <a:rPr sz="1200" dirty="0">
                <a:latin typeface="Comic Sans MS"/>
                <a:cs typeface="Comic Sans MS"/>
              </a:rPr>
              <a:t>Dr.</a:t>
            </a:r>
            <a:r>
              <a:rPr sz="1200" spc="-25" dirty="0">
                <a:latin typeface="Comic Sans MS"/>
                <a:cs typeface="Comic Sans MS"/>
              </a:rPr>
              <a:t> </a:t>
            </a:r>
            <a:r>
              <a:rPr sz="1200" dirty="0">
                <a:latin typeface="Comic Sans MS"/>
                <a:cs typeface="Comic Sans MS"/>
              </a:rPr>
              <a:t>Andy</a:t>
            </a:r>
            <a:r>
              <a:rPr sz="1200" spc="-20" dirty="0">
                <a:latin typeface="Comic Sans MS"/>
                <a:cs typeface="Comic Sans MS"/>
              </a:rPr>
              <a:t> </a:t>
            </a:r>
            <a:r>
              <a:rPr sz="1200" spc="-10" dirty="0">
                <a:latin typeface="Comic Sans MS"/>
                <a:cs typeface="Comic Sans MS"/>
              </a:rPr>
              <a:t>Baker.</a:t>
            </a:r>
            <a:endParaRPr sz="1200">
              <a:latin typeface="Comic Sans MS"/>
              <a:cs typeface="Comic Sans MS"/>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827087" y="260350"/>
            <a:ext cx="7416800" cy="4321175"/>
          </a:xfrm>
          <a:prstGeom prst="rect">
            <a:avLst/>
          </a:prstGeom>
        </p:spPr>
      </p:pic>
      <p:sp>
        <p:nvSpPr>
          <p:cNvPr id="3" name="object 3"/>
          <p:cNvSpPr txBox="1"/>
          <p:nvPr/>
        </p:nvSpPr>
        <p:spPr>
          <a:xfrm>
            <a:off x="474065" y="4753483"/>
            <a:ext cx="8196580" cy="1490345"/>
          </a:xfrm>
          <a:prstGeom prst="rect">
            <a:avLst/>
          </a:prstGeom>
        </p:spPr>
        <p:txBody>
          <a:bodyPr vert="horz" wrap="square" lIns="0" tIns="13335" rIns="0" bIns="0" rtlCol="0">
            <a:spAutoFit/>
          </a:bodyPr>
          <a:lstStyle/>
          <a:p>
            <a:pPr marL="12700" marR="6985" algn="just">
              <a:lnSpc>
                <a:spcPct val="100000"/>
              </a:lnSpc>
              <a:spcBef>
                <a:spcPts val="105"/>
              </a:spcBef>
            </a:pPr>
            <a:r>
              <a:rPr sz="1600" dirty="0">
                <a:solidFill>
                  <a:srgbClr val="0000FF"/>
                </a:solidFill>
                <a:latin typeface="Georgia"/>
                <a:cs typeface="Georgia"/>
              </a:rPr>
              <a:t>diverse</a:t>
            </a:r>
            <a:r>
              <a:rPr sz="1600" spc="65" dirty="0">
                <a:solidFill>
                  <a:srgbClr val="0000FF"/>
                </a:solidFill>
                <a:latin typeface="Georgia"/>
                <a:cs typeface="Georgia"/>
              </a:rPr>
              <a:t> </a:t>
            </a:r>
            <a:r>
              <a:rPr sz="1600" dirty="0">
                <a:solidFill>
                  <a:srgbClr val="0000FF"/>
                </a:solidFill>
                <a:latin typeface="Georgia"/>
                <a:cs typeface="Georgia"/>
              </a:rPr>
              <a:t>morfologie</a:t>
            </a:r>
            <a:r>
              <a:rPr sz="1600" spc="70" dirty="0">
                <a:solidFill>
                  <a:srgbClr val="0000FF"/>
                </a:solidFill>
                <a:latin typeface="Georgia"/>
                <a:cs typeface="Georgia"/>
              </a:rPr>
              <a:t> </a:t>
            </a:r>
            <a:r>
              <a:rPr sz="1600" dirty="0">
                <a:solidFill>
                  <a:srgbClr val="0000FF"/>
                </a:solidFill>
                <a:latin typeface="Georgia"/>
                <a:cs typeface="Georgia"/>
              </a:rPr>
              <a:t>che</a:t>
            </a:r>
            <a:r>
              <a:rPr sz="1600" spc="65" dirty="0">
                <a:solidFill>
                  <a:srgbClr val="0000FF"/>
                </a:solidFill>
                <a:latin typeface="Georgia"/>
                <a:cs typeface="Georgia"/>
              </a:rPr>
              <a:t> </a:t>
            </a:r>
            <a:r>
              <a:rPr sz="1600" dirty="0">
                <a:solidFill>
                  <a:srgbClr val="0000FF"/>
                </a:solidFill>
                <a:latin typeface="Georgia"/>
                <a:cs typeface="Georgia"/>
              </a:rPr>
              <a:t>il</a:t>
            </a:r>
            <a:r>
              <a:rPr sz="1600" spc="75" dirty="0">
                <a:solidFill>
                  <a:srgbClr val="0000FF"/>
                </a:solidFill>
                <a:latin typeface="Georgia"/>
                <a:cs typeface="Georgia"/>
              </a:rPr>
              <a:t> </a:t>
            </a:r>
            <a:r>
              <a:rPr sz="1600" dirty="0">
                <a:solidFill>
                  <a:srgbClr val="0000FF"/>
                </a:solidFill>
                <a:latin typeface="Georgia"/>
                <a:cs typeface="Georgia"/>
              </a:rPr>
              <a:t>DNA</a:t>
            </a:r>
            <a:r>
              <a:rPr sz="1600" spc="75" dirty="0">
                <a:solidFill>
                  <a:srgbClr val="0000FF"/>
                </a:solidFill>
                <a:latin typeface="Georgia"/>
                <a:cs typeface="Georgia"/>
              </a:rPr>
              <a:t> </a:t>
            </a:r>
            <a:r>
              <a:rPr sz="1600" dirty="0">
                <a:solidFill>
                  <a:srgbClr val="0000FF"/>
                </a:solidFill>
                <a:latin typeface="Georgia"/>
                <a:cs typeface="Georgia"/>
              </a:rPr>
              <a:t>assume</a:t>
            </a:r>
            <a:r>
              <a:rPr sz="1600" spc="70" dirty="0">
                <a:solidFill>
                  <a:srgbClr val="0000FF"/>
                </a:solidFill>
                <a:latin typeface="Georgia"/>
                <a:cs typeface="Georgia"/>
              </a:rPr>
              <a:t> </a:t>
            </a:r>
            <a:r>
              <a:rPr sz="1600" dirty="0">
                <a:solidFill>
                  <a:srgbClr val="0000FF"/>
                </a:solidFill>
                <a:latin typeface="Georgia"/>
                <a:cs typeface="Georgia"/>
              </a:rPr>
              <a:t>in</a:t>
            </a:r>
            <a:r>
              <a:rPr sz="1600" spc="80" dirty="0">
                <a:solidFill>
                  <a:srgbClr val="0000FF"/>
                </a:solidFill>
                <a:latin typeface="Georgia"/>
                <a:cs typeface="Georgia"/>
              </a:rPr>
              <a:t> </a:t>
            </a:r>
            <a:r>
              <a:rPr sz="1600" dirty="0">
                <a:solidFill>
                  <a:srgbClr val="0000FF"/>
                </a:solidFill>
                <a:latin typeface="Georgia"/>
                <a:cs typeface="Georgia"/>
              </a:rPr>
              <a:t>seguito</a:t>
            </a:r>
            <a:r>
              <a:rPr sz="1600" spc="75" dirty="0">
                <a:solidFill>
                  <a:srgbClr val="0000FF"/>
                </a:solidFill>
                <a:latin typeface="Georgia"/>
                <a:cs typeface="Georgia"/>
              </a:rPr>
              <a:t> </a:t>
            </a:r>
            <a:r>
              <a:rPr sz="1600" dirty="0">
                <a:solidFill>
                  <a:srgbClr val="0000FF"/>
                </a:solidFill>
                <a:latin typeface="Georgia"/>
                <a:cs typeface="Georgia"/>
              </a:rPr>
              <a:t>al</a:t>
            </a:r>
            <a:r>
              <a:rPr sz="1600" spc="75" dirty="0">
                <a:solidFill>
                  <a:srgbClr val="0000FF"/>
                </a:solidFill>
                <a:latin typeface="Georgia"/>
                <a:cs typeface="Georgia"/>
              </a:rPr>
              <a:t> </a:t>
            </a:r>
            <a:r>
              <a:rPr sz="1600" dirty="0">
                <a:solidFill>
                  <a:srgbClr val="0000FF"/>
                </a:solidFill>
                <a:latin typeface="Georgia"/>
                <a:cs typeface="Georgia"/>
              </a:rPr>
              <a:t>compattamento</a:t>
            </a:r>
            <a:r>
              <a:rPr sz="1600" spc="45" dirty="0">
                <a:solidFill>
                  <a:srgbClr val="0000FF"/>
                </a:solidFill>
                <a:latin typeface="Georgia"/>
                <a:cs typeface="Georgia"/>
              </a:rPr>
              <a:t> </a:t>
            </a:r>
            <a:r>
              <a:rPr sz="1600" dirty="0">
                <a:solidFill>
                  <a:srgbClr val="0000FF"/>
                </a:solidFill>
                <a:latin typeface="Georgia"/>
                <a:cs typeface="Georgia"/>
              </a:rPr>
              <a:t>dovuto</a:t>
            </a:r>
            <a:r>
              <a:rPr sz="1600" spc="70" dirty="0">
                <a:solidFill>
                  <a:srgbClr val="0000FF"/>
                </a:solidFill>
                <a:latin typeface="Georgia"/>
                <a:cs typeface="Georgia"/>
              </a:rPr>
              <a:t> </a:t>
            </a:r>
            <a:r>
              <a:rPr sz="1600" dirty="0">
                <a:solidFill>
                  <a:srgbClr val="0000FF"/>
                </a:solidFill>
                <a:latin typeface="Georgia"/>
                <a:cs typeface="Georgia"/>
              </a:rPr>
              <a:t>all’aggiunta</a:t>
            </a:r>
            <a:r>
              <a:rPr sz="1600" spc="85" dirty="0">
                <a:solidFill>
                  <a:srgbClr val="0000FF"/>
                </a:solidFill>
                <a:latin typeface="Georgia"/>
                <a:cs typeface="Georgia"/>
              </a:rPr>
              <a:t> </a:t>
            </a:r>
            <a:r>
              <a:rPr sz="1600" spc="-25" dirty="0">
                <a:solidFill>
                  <a:srgbClr val="0000FF"/>
                </a:solidFill>
                <a:latin typeface="Georgia"/>
                <a:cs typeface="Georgia"/>
              </a:rPr>
              <a:t>di </a:t>
            </a:r>
            <a:r>
              <a:rPr sz="1600" dirty="0">
                <a:solidFill>
                  <a:srgbClr val="0000FF"/>
                </a:solidFill>
                <a:latin typeface="Georgia"/>
                <a:cs typeface="Georgia"/>
              </a:rPr>
              <a:t>una</a:t>
            </a:r>
            <a:r>
              <a:rPr sz="1600" spc="-35" dirty="0">
                <a:solidFill>
                  <a:srgbClr val="0000FF"/>
                </a:solidFill>
                <a:latin typeface="Georgia"/>
                <a:cs typeface="Georgia"/>
              </a:rPr>
              <a:t> </a:t>
            </a:r>
            <a:r>
              <a:rPr sz="1600" dirty="0">
                <a:solidFill>
                  <a:srgbClr val="0000FF"/>
                </a:solidFill>
                <a:latin typeface="Georgia"/>
                <a:cs typeface="Georgia"/>
              </a:rPr>
              <a:t>proteina</a:t>
            </a:r>
            <a:r>
              <a:rPr sz="1600" spc="-5" dirty="0">
                <a:solidFill>
                  <a:srgbClr val="0000FF"/>
                </a:solidFill>
                <a:latin typeface="Georgia"/>
                <a:cs typeface="Georgia"/>
              </a:rPr>
              <a:t> </a:t>
            </a:r>
            <a:r>
              <a:rPr sz="1600" dirty="0">
                <a:solidFill>
                  <a:srgbClr val="0000FF"/>
                </a:solidFill>
                <a:latin typeface="Georgia"/>
                <a:cs typeface="Georgia"/>
              </a:rPr>
              <a:t>chiamata</a:t>
            </a:r>
            <a:r>
              <a:rPr sz="1600" spc="-30" dirty="0">
                <a:solidFill>
                  <a:srgbClr val="0000FF"/>
                </a:solidFill>
                <a:latin typeface="Georgia"/>
                <a:cs typeface="Georgia"/>
              </a:rPr>
              <a:t> </a:t>
            </a:r>
            <a:r>
              <a:rPr sz="1600" spc="-20" dirty="0">
                <a:solidFill>
                  <a:srgbClr val="0000FF"/>
                </a:solidFill>
                <a:latin typeface="Georgia"/>
                <a:cs typeface="Georgia"/>
              </a:rPr>
              <a:t>AbF2.</a:t>
            </a:r>
            <a:endParaRPr sz="1600">
              <a:latin typeface="Georgia"/>
              <a:cs typeface="Georgia"/>
            </a:endParaRPr>
          </a:p>
          <a:p>
            <a:pPr>
              <a:lnSpc>
                <a:spcPct val="100000"/>
              </a:lnSpc>
              <a:spcBef>
                <a:spcPts val="50"/>
              </a:spcBef>
            </a:pPr>
            <a:endParaRPr sz="1650">
              <a:latin typeface="Georgia"/>
              <a:cs typeface="Georgia"/>
            </a:endParaRPr>
          </a:p>
          <a:p>
            <a:pPr marL="12700" marR="5080" algn="just">
              <a:lnSpc>
                <a:spcPct val="100000"/>
              </a:lnSpc>
            </a:pPr>
            <a:r>
              <a:rPr sz="1600" dirty="0">
                <a:solidFill>
                  <a:srgbClr val="0000FF"/>
                </a:solidFill>
                <a:latin typeface="Georgia"/>
                <a:cs typeface="Georgia"/>
              </a:rPr>
              <a:t>Questa</a:t>
            </a:r>
            <a:r>
              <a:rPr sz="1600" spc="-25" dirty="0">
                <a:solidFill>
                  <a:srgbClr val="0000FF"/>
                </a:solidFill>
                <a:latin typeface="Georgia"/>
                <a:cs typeface="Georgia"/>
              </a:rPr>
              <a:t> </a:t>
            </a:r>
            <a:r>
              <a:rPr sz="1600" dirty="0">
                <a:solidFill>
                  <a:srgbClr val="0000FF"/>
                </a:solidFill>
                <a:latin typeface="Georgia"/>
                <a:cs typeface="Georgia"/>
              </a:rPr>
              <a:t>serie</a:t>
            </a:r>
            <a:r>
              <a:rPr sz="1600" spc="-30" dirty="0">
                <a:solidFill>
                  <a:srgbClr val="0000FF"/>
                </a:solidFill>
                <a:latin typeface="Georgia"/>
                <a:cs typeface="Georgia"/>
              </a:rPr>
              <a:t> </a:t>
            </a:r>
            <a:r>
              <a:rPr sz="1600" dirty="0">
                <a:solidFill>
                  <a:srgbClr val="0000FF"/>
                </a:solidFill>
                <a:latin typeface="Georgia"/>
                <a:cs typeface="Georgia"/>
              </a:rPr>
              <a:t>di</a:t>
            </a:r>
            <a:r>
              <a:rPr sz="1600" spc="-10" dirty="0">
                <a:solidFill>
                  <a:srgbClr val="0000FF"/>
                </a:solidFill>
                <a:latin typeface="Georgia"/>
                <a:cs typeface="Georgia"/>
              </a:rPr>
              <a:t> </a:t>
            </a:r>
            <a:r>
              <a:rPr sz="1600" dirty="0">
                <a:solidFill>
                  <a:srgbClr val="0000FF"/>
                </a:solidFill>
                <a:latin typeface="Georgia"/>
                <a:cs typeface="Georgia"/>
              </a:rPr>
              <a:t>immagini</a:t>
            </a:r>
            <a:r>
              <a:rPr sz="1600" spc="-20" dirty="0">
                <a:solidFill>
                  <a:srgbClr val="0000FF"/>
                </a:solidFill>
                <a:latin typeface="Georgia"/>
                <a:cs typeface="Georgia"/>
              </a:rPr>
              <a:t> </a:t>
            </a:r>
            <a:r>
              <a:rPr sz="1600" dirty="0">
                <a:solidFill>
                  <a:srgbClr val="0000FF"/>
                </a:solidFill>
                <a:latin typeface="Georgia"/>
                <a:cs typeface="Georgia"/>
              </a:rPr>
              <a:t>visualizza</a:t>
            </a:r>
            <a:r>
              <a:rPr sz="1600" spc="-15" dirty="0">
                <a:solidFill>
                  <a:srgbClr val="0000FF"/>
                </a:solidFill>
                <a:latin typeface="Georgia"/>
                <a:cs typeface="Georgia"/>
              </a:rPr>
              <a:t> </a:t>
            </a:r>
            <a:r>
              <a:rPr sz="1600" dirty="0">
                <a:solidFill>
                  <a:srgbClr val="0000FF"/>
                </a:solidFill>
                <a:latin typeface="Georgia"/>
                <a:cs typeface="Georgia"/>
              </a:rPr>
              <a:t>in</a:t>
            </a:r>
            <a:r>
              <a:rPr sz="1600" spc="-10" dirty="0">
                <a:solidFill>
                  <a:srgbClr val="0000FF"/>
                </a:solidFill>
                <a:latin typeface="Georgia"/>
                <a:cs typeface="Georgia"/>
              </a:rPr>
              <a:t> </a:t>
            </a:r>
            <a:r>
              <a:rPr sz="1600" dirty="0">
                <a:solidFill>
                  <a:srgbClr val="0000FF"/>
                </a:solidFill>
                <a:latin typeface="Georgia"/>
                <a:cs typeface="Georgia"/>
              </a:rPr>
              <a:t>modo</a:t>
            </a:r>
            <a:r>
              <a:rPr sz="1600" spc="-30" dirty="0">
                <a:solidFill>
                  <a:srgbClr val="0000FF"/>
                </a:solidFill>
                <a:latin typeface="Georgia"/>
                <a:cs typeface="Georgia"/>
              </a:rPr>
              <a:t> </a:t>
            </a:r>
            <a:r>
              <a:rPr sz="1600" dirty="0">
                <a:solidFill>
                  <a:srgbClr val="0000FF"/>
                </a:solidFill>
                <a:latin typeface="Georgia"/>
                <a:cs typeface="Georgia"/>
              </a:rPr>
              <a:t>molto</a:t>
            </a:r>
            <a:r>
              <a:rPr sz="1600" spc="-30" dirty="0">
                <a:solidFill>
                  <a:srgbClr val="0000FF"/>
                </a:solidFill>
                <a:latin typeface="Georgia"/>
                <a:cs typeface="Georgia"/>
              </a:rPr>
              <a:t> </a:t>
            </a:r>
            <a:r>
              <a:rPr sz="1600" dirty="0">
                <a:solidFill>
                  <a:srgbClr val="0000FF"/>
                </a:solidFill>
                <a:latin typeface="Georgia"/>
                <a:cs typeface="Georgia"/>
              </a:rPr>
              <a:t>accurato</a:t>
            </a:r>
            <a:r>
              <a:rPr sz="1600" spc="-25" dirty="0">
                <a:solidFill>
                  <a:srgbClr val="0000FF"/>
                </a:solidFill>
                <a:latin typeface="Georgia"/>
                <a:cs typeface="Georgia"/>
              </a:rPr>
              <a:t> </a:t>
            </a:r>
            <a:r>
              <a:rPr sz="1600" dirty="0">
                <a:solidFill>
                  <a:srgbClr val="0000FF"/>
                </a:solidFill>
                <a:latin typeface="Georgia"/>
                <a:cs typeface="Georgia"/>
              </a:rPr>
              <a:t>la</a:t>
            </a:r>
            <a:r>
              <a:rPr sz="1600" spc="-20" dirty="0">
                <a:solidFill>
                  <a:srgbClr val="0000FF"/>
                </a:solidFill>
                <a:latin typeface="Georgia"/>
                <a:cs typeface="Georgia"/>
              </a:rPr>
              <a:t> </a:t>
            </a:r>
            <a:r>
              <a:rPr sz="1600" dirty="0">
                <a:solidFill>
                  <a:srgbClr val="0000FF"/>
                </a:solidFill>
                <a:latin typeface="Georgia"/>
                <a:cs typeface="Georgia"/>
              </a:rPr>
              <a:t>capacità</a:t>
            </a:r>
            <a:r>
              <a:rPr sz="1600" spc="-15" dirty="0">
                <a:solidFill>
                  <a:srgbClr val="0000FF"/>
                </a:solidFill>
                <a:latin typeface="Georgia"/>
                <a:cs typeface="Georgia"/>
              </a:rPr>
              <a:t> </a:t>
            </a:r>
            <a:r>
              <a:rPr sz="1600" dirty="0">
                <a:solidFill>
                  <a:srgbClr val="0000FF"/>
                </a:solidFill>
                <a:latin typeface="Georgia"/>
                <a:cs typeface="Georgia"/>
              </a:rPr>
              <a:t>di</a:t>
            </a:r>
            <a:r>
              <a:rPr sz="1600" spc="-15" dirty="0">
                <a:solidFill>
                  <a:srgbClr val="0000FF"/>
                </a:solidFill>
                <a:latin typeface="Georgia"/>
                <a:cs typeface="Georgia"/>
              </a:rPr>
              <a:t> </a:t>
            </a:r>
            <a:r>
              <a:rPr sz="1600" dirty="0">
                <a:solidFill>
                  <a:srgbClr val="0000FF"/>
                </a:solidFill>
                <a:latin typeface="Georgia"/>
                <a:cs typeface="Georgia"/>
              </a:rPr>
              <a:t>ripiegamento</a:t>
            </a:r>
            <a:r>
              <a:rPr sz="1600" spc="-20" dirty="0">
                <a:solidFill>
                  <a:srgbClr val="0000FF"/>
                </a:solidFill>
                <a:latin typeface="Georgia"/>
                <a:cs typeface="Georgia"/>
              </a:rPr>
              <a:t> </a:t>
            </a:r>
            <a:r>
              <a:rPr sz="1600" spc="-25" dirty="0">
                <a:solidFill>
                  <a:srgbClr val="0000FF"/>
                </a:solidFill>
                <a:latin typeface="Georgia"/>
                <a:cs typeface="Georgia"/>
              </a:rPr>
              <a:t>del </a:t>
            </a:r>
            <a:r>
              <a:rPr sz="1600" dirty="0">
                <a:solidFill>
                  <a:srgbClr val="0000FF"/>
                </a:solidFill>
                <a:latin typeface="Georgia"/>
                <a:cs typeface="Georgia"/>
              </a:rPr>
              <a:t>DNA</a:t>
            </a:r>
            <a:r>
              <a:rPr sz="1600" spc="20" dirty="0">
                <a:solidFill>
                  <a:srgbClr val="0000FF"/>
                </a:solidFill>
                <a:latin typeface="Georgia"/>
                <a:cs typeface="Georgia"/>
              </a:rPr>
              <a:t> </a:t>
            </a:r>
            <a:r>
              <a:rPr sz="1600" dirty="0">
                <a:solidFill>
                  <a:srgbClr val="0000FF"/>
                </a:solidFill>
                <a:latin typeface="Georgia"/>
                <a:cs typeface="Georgia"/>
              </a:rPr>
              <a:t>similmente</a:t>
            </a:r>
            <a:r>
              <a:rPr sz="1600" spc="20" dirty="0">
                <a:solidFill>
                  <a:srgbClr val="0000FF"/>
                </a:solidFill>
                <a:latin typeface="Georgia"/>
                <a:cs typeface="Georgia"/>
              </a:rPr>
              <a:t> </a:t>
            </a:r>
            <a:r>
              <a:rPr sz="1600" dirty="0">
                <a:solidFill>
                  <a:srgbClr val="0000FF"/>
                </a:solidFill>
                <a:latin typeface="Georgia"/>
                <a:cs typeface="Georgia"/>
              </a:rPr>
              <a:t>a</a:t>
            </a:r>
            <a:r>
              <a:rPr sz="1600" spc="35" dirty="0">
                <a:solidFill>
                  <a:srgbClr val="0000FF"/>
                </a:solidFill>
                <a:latin typeface="Georgia"/>
                <a:cs typeface="Georgia"/>
              </a:rPr>
              <a:t> </a:t>
            </a:r>
            <a:r>
              <a:rPr sz="1600" dirty="0">
                <a:solidFill>
                  <a:srgbClr val="0000FF"/>
                </a:solidFill>
                <a:latin typeface="Georgia"/>
                <a:cs typeface="Georgia"/>
              </a:rPr>
              <a:t>quanto</a:t>
            </a:r>
            <a:r>
              <a:rPr sz="1600" spc="30" dirty="0">
                <a:solidFill>
                  <a:srgbClr val="0000FF"/>
                </a:solidFill>
                <a:latin typeface="Georgia"/>
                <a:cs typeface="Georgia"/>
              </a:rPr>
              <a:t> </a:t>
            </a:r>
            <a:r>
              <a:rPr sz="1600" dirty="0">
                <a:solidFill>
                  <a:srgbClr val="0000FF"/>
                </a:solidFill>
                <a:latin typeface="Georgia"/>
                <a:cs typeface="Georgia"/>
              </a:rPr>
              <a:t>avviene</a:t>
            </a:r>
            <a:r>
              <a:rPr sz="1600" spc="45" dirty="0">
                <a:solidFill>
                  <a:srgbClr val="0000FF"/>
                </a:solidFill>
                <a:latin typeface="Georgia"/>
                <a:cs typeface="Georgia"/>
              </a:rPr>
              <a:t> </a:t>
            </a:r>
            <a:r>
              <a:rPr sz="1600" dirty="0">
                <a:solidFill>
                  <a:srgbClr val="0000FF"/>
                </a:solidFill>
                <a:latin typeface="Georgia"/>
                <a:cs typeface="Georgia"/>
              </a:rPr>
              <a:t>nei</a:t>
            </a:r>
            <a:r>
              <a:rPr sz="1600" spc="40" dirty="0">
                <a:solidFill>
                  <a:srgbClr val="0000FF"/>
                </a:solidFill>
                <a:latin typeface="Georgia"/>
                <a:cs typeface="Georgia"/>
              </a:rPr>
              <a:t> </a:t>
            </a:r>
            <a:r>
              <a:rPr sz="1600" dirty="0">
                <a:solidFill>
                  <a:srgbClr val="0000FF"/>
                </a:solidFill>
                <a:latin typeface="Georgia"/>
                <a:cs typeface="Georgia"/>
              </a:rPr>
              <a:t>nucleosomi</a:t>
            </a:r>
            <a:r>
              <a:rPr sz="1600" spc="35" dirty="0">
                <a:solidFill>
                  <a:srgbClr val="0000FF"/>
                </a:solidFill>
                <a:latin typeface="Georgia"/>
                <a:cs typeface="Georgia"/>
              </a:rPr>
              <a:t> </a:t>
            </a:r>
            <a:r>
              <a:rPr sz="1600" dirty="0">
                <a:solidFill>
                  <a:srgbClr val="0000FF"/>
                </a:solidFill>
                <a:latin typeface="Georgia"/>
                <a:cs typeface="Georgia"/>
              </a:rPr>
              <a:t>che</a:t>
            </a:r>
            <a:r>
              <a:rPr sz="1600" spc="45" dirty="0">
                <a:solidFill>
                  <a:srgbClr val="0000FF"/>
                </a:solidFill>
                <a:latin typeface="Georgia"/>
                <a:cs typeface="Georgia"/>
              </a:rPr>
              <a:t> </a:t>
            </a:r>
            <a:r>
              <a:rPr sz="1600" dirty="0">
                <a:solidFill>
                  <a:srgbClr val="0000FF"/>
                </a:solidFill>
                <a:latin typeface="Georgia"/>
                <a:cs typeface="Georgia"/>
              </a:rPr>
              <a:t>costituiscono</a:t>
            </a:r>
            <a:r>
              <a:rPr sz="1600" spc="5" dirty="0">
                <a:solidFill>
                  <a:srgbClr val="0000FF"/>
                </a:solidFill>
                <a:latin typeface="Georgia"/>
                <a:cs typeface="Georgia"/>
              </a:rPr>
              <a:t> </a:t>
            </a:r>
            <a:r>
              <a:rPr sz="1600" dirty="0">
                <a:solidFill>
                  <a:srgbClr val="0000FF"/>
                </a:solidFill>
                <a:latin typeface="Georgia"/>
                <a:cs typeface="Georgia"/>
              </a:rPr>
              <a:t>la</a:t>
            </a:r>
            <a:r>
              <a:rPr sz="1600" spc="35" dirty="0">
                <a:solidFill>
                  <a:srgbClr val="0000FF"/>
                </a:solidFill>
                <a:latin typeface="Georgia"/>
                <a:cs typeface="Georgia"/>
              </a:rPr>
              <a:t> </a:t>
            </a:r>
            <a:r>
              <a:rPr sz="1600" dirty="0">
                <a:solidFill>
                  <a:srgbClr val="0000FF"/>
                </a:solidFill>
                <a:latin typeface="Georgia"/>
                <a:cs typeface="Georgia"/>
              </a:rPr>
              <a:t>base</a:t>
            </a:r>
            <a:r>
              <a:rPr sz="1600" spc="30" dirty="0">
                <a:solidFill>
                  <a:srgbClr val="0000FF"/>
                </a:solidFill>
                <a:latin typeface="Georgia"/>
                <a:cs typeface="Georgia"/>
              </a:rPr>
              <a:t> </a:t>
            </a:r>
            <a:r>
              <a:rPr sz="1600" dirty="0">
                <a:solidFill>
                  <a:srgbClr val="0000FF"/>
                </a:solidFill>
                <a:latin typeface="Georgia"/>
                <a:cs typeface="Georgia"/>
              </a:rPr>
              <a:t>della</a:t>
            </a:r>
            <a:r>
              <a:rPr sz="1600" spc="40" dirty="0">
                <a:solidFill>
                  <a:srgbClr val="0000FF"/>
                </a:solidFill>
                <a:latin typeface="Georgia"/>
                <a:cs typeface="Georgia"/>
              </a:rPr>
              <a:t> </a:t>
            </a:r>
            <a:r>
              <a:rPr sz="1600" spc="-10" dirty="0">
                <a:solidFill>
                  <a:srgbClr val="0000FF"/>
                </a:solidFill>
                <a:latin typeface="Georgia"/>
                <a:cs typeface="Georgia"/>
              </a:rPr>
              <a:t>struttura </a:t>
            </a:r>
            <a:r>
              <a:rPr sz="1600" dirty="0">
                <a:solidFill>
                  <a:srgbClr val="0000FF"/>
                </a:solidFill>
                <a:latin typeface="Georgia"/>
                <a:cs typeface="Georgia"/>
              </a:rPr>
              <a:t>dei</a:t>
            </a:r>
            <a:r>
              <a:rPr sz="1600" spc="5" dirty="0">
                <a:solidFill>
                  <a:srgbClr val="0000FF"/>
                </a:solidFill>
                <a:latin typeface="Georgia"/>
                <a:cs typeface="Georgia"/>
              </a:rPr>
              <a:t> </a:t>
            </a:r>
            <a:r>
              <a:rPr sz="1600" spc="-10" dirty="0">
                <a:solidFill>
                  <a:srgbClr val="0000FF"/>
                </a:solidFill>
                <a:latin typeface="Georgia"/>
                <a:cs typeface="Georgia"/>
              </a:rPr>
              <a:t>cromosomi.</a:t>
            </a:r>
            <a:endParaRPr sz="1600">
              <a:latin typeface="Georgia"/>
              <a:cs typeface="Georgia"/>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971550" y="1114678"/>
            <a:ext cx="3564001" cy="3682746"/>
          </a:xfrm>
          <a:prstGeom prst="rect">
            <a:avLst/>
          </a:prstGeom>
        </p:spPr>
      </p:pic>
      <p:sp>
        <p:nvSpPr>
          <p:cNvPr id="3" name="object 3"/>
          <p:cNvSpPr txBox="1"/>
          <p:nvPr/>
        </p:nvSpPr>
        <p:spPr>
          <a:xfrm>
            <a:off x="4868417" y="2612898"/>
            <a:ext cx="2283460" cy="758825"/>
          </a:xfrm>
          <a:prstGeom prst="rect">
            <a:avLst/>
          </a:prstGeom>
        </p:spPr>
        <p:txBody>
          <a:bodyPr vert="horz" wrap="square" lIns="0" tIns="13335" rIns="0" bIns="0" rtlCol="0">
            <a:spAutoFit/>
          </a:bodyPr>
          <a:lstStyle/>
          <a:p>
            <a:pPr marL="12700" marR="5080">
              <a:lnSpc>
                <a:spcPct val="100000"/>
              </a:lnSpc>
              <a:spcBef>
                <a:spcPts val="105"/>
              </a:spcBef>
            </a:pPr>
            <a:r>
              <a:rPr sz="1600" dirty="0">
                <a:solidFill>
                  <a:srgbClr val="0000FF"/>
                </a:solidFill>
                <a:latin typeface="Times New Roman"/>
                <a:cs typeface="Times New Roman"/>
              </a:rPr>
              <a:t>Cellula</a:t>
            </a:r>
            <a:r>
              <a:rPr sz="1600" spc="-10" dirty="0">
                <a:solidFill>
                  <a:srgbClr val="0000FF"/>
                </a:solidFill>
                <a:latin typeface="Times New Roman"/>
                <a:cs typeface="Times New Roman"/>
              </a:rPr>
              <a:t> </a:t>
            </a:r>
            <a:r>
              <a:rPr sz="1600" dirty="0">
                <a:solidFill>
                  <a:srgbClr val="0000FF"/>
                </a:solidFill>
                <a:latin typeface="Times New Roman"/>
                <a:cs typeface="Times New Roman"/>
              </a:rPr>
              <a:t>alveolare</a:t>
            </a:r>
            <a:r>
              <a:rPr sz="1600" spc="10" dirty="0">
                <a:solidFill>
                  <a:srgbClr val="0000FF"/>
                </a:solidFill>
                <a:latin typeface="Times New Roman"/>
                <a:cs typeface="Times New Roman"/>
              </a:rPr>
              <a:t> </a:t>
            </a:r>
            <a:r>
              <a:rPr sz="1600" dirty="0">
                <a:solidFill>
                  <a:srgbClr val="0000FF"/>
                </a:solidFill>
                <a:latin typeface="Times New Roman"/>
                <a:cs typeface="Times New Roman"/>
              </a:rPr>
              <a:t>di</a:t>
            </a:r>
            <a:r>
              <a:rPr sz="1600" spc="-45" dirty="0">
                <a:solidFill>
                  <a:srgbClr val="0000FF"/>
                </a:solidFill>
                <a:latin typeface="Times New Roman"/>
                <a:cs typeface="Times New Roman"/>
              </a:rPr>
              <a:t> </a:t>
            </a:r>
            <a:r>
              <a:rPr sz="1600" spc="-20" dirty="0">
                <a:solidFill>
                  <a:srgbClr val="0000FF"/>
                </a:solidFill>
                <a:latin typeface="Times New Roman"/>
                <a:cs typeface="Times New Roman"/>
              </a:rPr>
              <a:t>topo. </a:t>
            </a:r>
            <a:r>
              <a:rPr sz="1600" dirty="0">
                <a:solidFill>
                  <a:srgbClr val="0000FF"/>
                </a:solidFill>
                <a:latin typeface="Times New Roman"/>
                <a:cs typeface="Times New Roman"/>
              </a:rPr>
              <a:t>Immagine</a:t>
            </a:r>
            <a:r>
              <a:rPr sz="1600" spc="5" dirty="0">
                <a:solidFill>
                  <a:srgbClr val="0000FF"/>
                </a:solidFill>
                <a:latin typeface="Times New Roman"/>
                <a:cs typeface="Times New Roman"/>
              </a:rPr>
              <a:t> </a:t>
            </a:r>
            <a:r>
              <a:rPr sz="1600" dirty="0">
                <a:solidFill>
                  <a:srgbClr val="0000FF"/>
                </a:solidFill>
                <a:latin typeface="Times New Roman"/>
                <a:cs typeface="Times New Roman"/>
              </a:rPr>
              <a:t>ottenuta</a:t>
            </a:r>
            <a:r>
              <a:rPr sz="1600" spc="-60" dirty="0">
                <a:solidFill>
                  <a:srgbClr val="0000FF"/>
                </a:solidFill>
                <a:latin typeface="Times New Roman"/>
                <a:cs typeface="Times New Roman"/>
              </a:rPr>
              <a:t> </a:t>
            </a:r>
            <a:r>
              <a:rPr sz="1600" dirty="0">
                <a:solidFill>
                  <a:srgbClr val="0000FF"/>
                </a:solidFill>
                <a:latin typeface="Times New Roman"/>
                <a:cs typeface="Times New Roman"/>
              </a:rPr>
              <a:t>in</a:t>
            </a:r>
            <a:r>
              <a:rPr sz="1600" spc="-30" dirty="0">
                <a:solidFill>
                  <a:srgbClr val="0000FF"/>
                </a:solidFill>
                <a:latin typeface="Times New Roman"/>
                <a:cs typeface="Times New Roman"/>
              </a:rPr>
              <a:t> </a:t>
            </a:r>
            <a:r>
              <a:rPr sz="1600" spc="-20" dirty="0">
                <a:solidFill>
                  <a:srgbClr val="0000FF"/>
                </a:solidFill>
                <a:latin typeface="Times New Roman"/>
                <a:cs typeface="Times New Roman"/>
              </a:rPr>
              <a:t>modo </a:t>
            </a:r>
            <a:r>
              <a:rPr sz="1600" spc="-10" dirty="0">
                <a:solidFill>
                  <a:srgbClr val="0000FF"/>
                </a:solidFill>
                <a:latin typeface="Times New Roman"/>
                <a:cs typeface="Times New Roman"/>
              </a:rPr>
              <a:t>contatto.</a:t>
            </a:r>
            <a:endParaRPr sz="1600">
              <a:latin typeface="Times New Roman"/>
              <a:cs typeface="Times New Roman"/>
            </a:endParaRPr>
          </a:p>
        </p:txBody>
      </p:sp>
      <p:sp>
        <p:nvSpPr>
          <p:cNvPr id="4" name="object 4"/>
          <p:cNvSpPr txBox="1"/>
          <p:nvPr/>
        </p:nvSpPr>
        <p:spPr>
          <a:xfrm>
            <a:off x="926693" y="594487"/>
            <a:ext cx="6797675" cy="270510"/>
          </a:xfrm>
          <a:prstGeom prst="rect">
            <a:avLst/>
          </a:prstGeom>
        </p:spPr>
        <p:txBody>
          <a:bodyPr vert="horz" wrap="square" lIns="0" tIns="13335" rIns="0" bIns="0" rtlCol="0">
            <a:spAutoFit/>
          </a:bodyPr>
          <a:lstStyle/>
          <a:p>
            <a:pPr marL="12700">
              <a:lnSpc>
                <a:spcPct val="100000"/>
              </a:lnSpc>
              <a:spcBef>
                <a:spcPts val="105"/>
              </a:spcBef>
            </a:pPr>
            <a:r>
              <a:rPr sz="1600" spc="-25" dirty="0">
                <a:solidFill>
                  <a:srgbClr val="0000FF"/>
                </a:solidFill>
                <a:latin typeface="Times New Roman"/>
                <a:cs typeface="Times New Roman"/>
              </a:rPr>
              <a:t>L’AFM</a:t>
            </a:r>
            <a:r>
              <a:rPr sz="1600" spc="50" dirty="0">
                <a:solidFill>
                  <a:srgbClr val="0000FF"/>
                </a:solidFill>
                <a:latin typeface="Times New Roman"/>
                <a:cs typeface="Times New Roman"/>
              </a:rPr>
              <a:t> </a:t>
            </a:r>
            <a:r>
              <a:rPr sz="1600" dirty="0">
                <a:solidFill>
                  <a:srgbClr val="0000FF"/>
                </a:solidFill>
                <a:latin typeface="Times New Roman"/>
                <a:cs typeface="Times New Roman"/>
              </a:rPr>
              <a:t>può</a:t>
            </a:r>
            <a:r>
              <a:rPr sz="1600" spc="-45" dirty="0">
                <a:solidFill>
                  <a:srgbClr val="0000FF"/>
                </a:solidFill>
                <a:latin typeface="Times New Roman"/>
                <a:cs typeface="Times New Roman"/>
              </a:rPr>
              <a:t> </a:t>
            </a:r>
            <a:r>
              <a:rPr sz="1600" dirty="0">
                <a:solidFill>
                  <a:srgbClr val="0000FF"/>
                </a:solidFill>
                <a:latin typeface="Times New Roman"/>
                <a:cs typeface="Times New Roman"/>
              </a:rPr>
              <a:t>anche</a:t>
            </a:r>
            <a:r>
              <a:rPr sz="1600" spc="-80" dirty="0">
                <a:solidFill>
                  <a:srgbClr val="0000FF"/>
                </a:solidFill>
                <a:latin typeface="Times New Roman"/>
                <a:cs typeface="Times New Roman"/>
              </a:rPr>
              <a:t> </a:t>
            </a:r>
            <a:r>
              <a:rPr sz="1600" dirty="0">
                <a:solidFill>
                  <a:srgbClr val="0000FF"/>
                </a:solidFill>
                <a:latin typeface="Times New Roman"/>
                <a:cs typeface="Times New Roman"/>
              </a:rPr>
              <a:t>essere</a:t>
            </a:r>
            <a:r>
              <a:rPr sz="1600" spc="15" dirty="0">
                <a:solidFill>
                  <a:srgbClr val="0000FF"/>
                </a:solidFill>
                <a:latin typeface="Times New Roman"/>
                <a:cs typeface="Times New Roman"/>
              </a:rPr>
              <a:t> </a:t>
            </a:r>
            <a:r>
              <a:rPr sz="1600" dirty="0">
                <a:solidFill>
                  <a:srgbClr val="0000FF"/>
                </a:solidFill>
                <a:latin typeface="Times New Roman"/>
                <a:cs typeface="Times New Roman"/>
              </a:rPr>
              <a:t>utilizzata</a:t>
            </a:r>
            <a:r>
              <a:rPr sz="1600" spc="-15" dirty="0">
                <a:solidFill>
                  <a:srgbClr val="0000FF"/>
                </a:solidFill>
                <a:latin typeface="Times New Roman"/>
                <a:cs typeface="Times New Roman"/>
              </a:rPr>
              <a:t> </a:t>
            </a:r>
            <a:r>
              <a:rPr sz="1600" dirty="0">
                <a:solidFill>
                  <a:srgbClr val="0000FF"/>
                </a:solidFill>
                <a:latin typeface="Times New Roman"/>
                <a:cs typeface="Times New Roman"/>
              </a:rPr>
              <a:t>per</a:t>
            </a:r>
            <a:r>
              <a:rPr sz="1600" spc="-20" dirty="0">
                <a:solidFill>
                  <a:srgbClr val="0000FF"/>
                </a:solidFill>
                <a:latin typeface="Times New Roman"/>
                <a:cs typeface="Times New Roman"/>
              </a:rPr>
              <a:t> </a:t>
            </a:r>
            <a:r>
              <a:rPr sz="1600" dirty="0">
                <a:solidFill>
                  <a:srgbClr val="0000FF"/>
                </a:solidFill>
                <a:latin typeface="Times New Roman"/>
                <a:cs typeface="Times New Roman"/>
              </a:rPr>
              <a:t>visualizzare</a:t>
            </a:r>
            <a:r>
              <a:rPr sz="1600" spc="-5" dirty="0">
                <a:solidFill>
                  <a:srgbClr val="0000FF"/>
                </a:solidFill>
                <a:latin typeface="Times New Roman"/>
                <a:cs typeface="Times New Roman"/>
              </a:rPr>
              <a:t> </a:t>
            </a:r>
            <a:r>
              <a:rPr sz="1600" dirty="0">
                <a:solidFill>
                  <a:srgbClr val="0000FF"/>
                </a:solidFill>
                <a:latin typeface="Times New Roman"/>
                <a:cs typeface="Times New Roman"/>
              </a:rPr>
              <a:t>oggetti</a:t>
            </a:r>
            <a:r>
              <a:rPr sz="1600" spc="10" dirty="0">
                <a:solidFill>
                  <a:srgbClr val="0000FF"/>
                </a:solidFill>
                <a:latin typeface="Times New Roman"/>
                <a:cs typeface="Times New Roman"/>
              </a:rPr>
              <a:t> </a:t>
            </a:r>
            <a:r>
              <a:rPr sz="1600" dirty="0">
                <a:solidFill>
                  <a:srgbClr val="0000FF"/>
                </a:solidFill>
                <a:latin typeface="Times New Roman"/>
                <a:cs typeface="Times New Roman"/>
              </a:rPr>
              <a:t>più</a:t>
            </a:r>
            <a:r>
              <a:rPr sz="1600" spc="-45" dirty="0">
                <a:solidFill>
                  <a:srgbClr val="0000FF"/>
                </a:solidFill>
                <a:latin typeface="Times New Roman"/>
                <a:cs typeface="Times New Roman"/>
              </a:rPr>
              <a:t> </a:t>
            </a:r>
            <a:r>
              <a:rPr sz="1600" dirty="0">
                <a:solidFill>
                  <a:srgbClr val="0000FF"/>
                </a:solidFill>
                <a:latin typeface="Times New Roman"/>
                <a:cs typeface="Times New Roman"/>
              </a:rPr>
              <a:t>grandi</a:t>
            </a:r>
            <a:r>
              <a:rPr sz="1600" spc="-55" dirty="0">
                <a:solidFill>
                  <a:srgbClr val="0000FF"/>
                </a:solidFill>
                <a:latin typeface="Times New Roman"/>
                <a:cs typeface="Times New Roman"/>
              </a:rPr>
              <a:t> </a:t>
            </a:r>
            <a:r>
              <a:rPr sz="1600" dirty="0">
                <a:solidFill>
                  <a:srgbClr val="0000FF"/>
                </a:solidFill>
                <a:latin typeface="Times New Roman"/>
                <a:cs typeface="Times New Roman"/>
              </a:rPr>
              <a:t>come</a:t>
            </a:r>
            <a:r>
              <a:rPr sz="1600" spc="-5" dirty="0">
                <a:solidFill>
                  <a:srgbClr val="0000FF"/>
                </a:solidFill>
                <a:latin typeface="Times New Roman"/>
                <a:cs typeface="Times New Roman"/>
              </a:rPr>
              <a:t> </a:t>
            </a:r>
            <a:r>
              <a:rPr sz="1600" spc="-10" dirty="0">
                <a:solidFill>
                  <a:srgbClr val="0000FF"/>
                </a:solidFill>
                <a:latin typeface="Times New Roman"/>
                <a:cs typeface="Times New Roman"/>
              </a:rPr>
              <a:t>cellule</a:t>
            </a:r>
            <a:endParaRPr sz="1600">
              <a:latin typeface="Times New Roman"/>
              <a:cs typeface="Times New Roman"/>
            </a:endParaRPr>
          </a:p>
        </p:txBody>
      </p:sp>
      <p:sp>
        <p:nvSpPr>
          <p:cNvPr id="5" name="object 5"/>
          <p:cNvSpPr txBox="1"/>
          <p:nvPr/>
        </p:nvSpPr>
        <p:spPr>
          <a:xfrm>
            <a:off x="504240" y="5110988"/>
            <a:ext cx="8094980" cy="758825"/>
          </a:xfrm>
          <a:prstGeom prst="rect">
            <a:avLst/>
          </a:prstGeom>
        </p:spPr>
        <p:txBody>
          <a:bodyPr vert="horz" wrap="square" lIns="0" tIns="13335" rIns="0" bIns="0" rtlCol="0">
            <a:spAutoFit/>
          </a:bodyPr>
          <a:lstStyle/>
          <a:p>
            <a:pPr marL="12700" marR="5080" algn="just">
              <a:lnSpc>
                <a:spcPct val="100000"/>
              </a:lnSpc>
              <a:spcBef>
                <a:spcPts val="105"/>
              </a:spcBef>
            </a:pPr>
            <a:r>
              <a:rPr sz="1600" i="1" dirty="0">
                <a:solidFill>
                  <a:srgbClr val="0000FF"/>
                </a:solidFill>
                <a:latin typeface="Times New Roman"/>
                <a:cs typeface="Times New Roman"/>
              </a:rPr>
              <a:t>pneumociti</a:t>
            </a:r>
            <a:r>
              <a:rPr sz="1600" i="1" spc="-30" dirty="0">
                <a:solidFill>
                  <a:srgbClr val="0000FF"/>
                </a:solidFill>
                <a:latin typeface="Times New Roman"/>
                <a:cs typeface="Times New Roman"/>
              </a:rPr>
              <a:t> </a:t>
            </a:r>
            <a:r>
              <a:rPr sz="1600" i="1" dirty="0">
                <a:solidFill>
                  <a:srgbClr val="0000FF"/>
                </a:solidFill>
                <a:latin typeface="Times New Roman"/>
                <a:cs typeface="Times New Roman"/>
              </a:rPr>
              <a:t>di tipo I</a:t>
            </a:r>
            <a:r>
              <a:rPr sz="1600" dirty="0">
                <a:solidFill>
                  <a:srgbClr val="0000FF"/>
                </a:solidFill>
                <a:latin typeface="Times New Roman"/>
                <a:cs typeface="Times New Roman"/>
              </a:rPr>
              <a:t>,</a:t>
            </a:r>
            <a:r>
              <a:rPr sz="1600" spc="-25" dirty="0">
                <a:solidFill>
                  <a:srgbClr val="0000FF"/>
                </a:solidFill>
                <a:latin typeface="Times New Roman"/>
                <a:cs typeface="Times New Roman"/>
              </a:rPr>
              <a:t> </a:t>
            </a:r>
            <a:r>
              <a:rPr sz="1600" dirty="0">
                <a:solidFill>
                  <a:srgbClr val="0000FF"/>
                </a:solidFill>
                <a:latin typeface="Times New Roman"/>
                <a:cs typeface="Times New Roman"/>
              </a:rPr>
              <a:t>definiti</a:t>
            </a:r>
            <a:r>
              <a:rPr sz="1600" spc="-20" dirty="0">
                <a:solidFill>
                  <a:srgbClr val="0000FF"/>
                </a:solidFill>
                <a:latin typeface="Times New Roman"/>
                <a:cs typeface="Times New Roman"/>
              </a:rPr>
              <a:t> </a:t>
            </a:r>
            <a:r>
              <a:rPr sz="1600" dirty="0">
                <a:solidFill>
                  <a:srgbClr val="0000FF"/>
                </a:solidFill>
                <a:latin typeface="Times New Roman"/>
                <a:cs typeface="Times New Roman"/>
              </a:rPr>
              <a:t>anche</a:t>
            </a:r>
            <a:r>
              <a:rPr sz="1600" spc="-25" dirty="0">
                <a:solidFill>
                  <a:srgbClr val="0000FF"/>
                </a:solidFill>
                <a:latin typeface="Times New Roman"/>
                <a:cs typeface="Times New Roman"/>
              </a:rPr>
              <a:t> </a:t>
            </a:r>
            <a:r>
              <a:rPr sz="1600" dirty="0">
                <a:solidFill>
                  <a:srgbClr val="0000FF"/>
                </a:solidFill>
                <a:latin typeface="Times New Roman"/>
                <a:cs typeface="Times New Roman"/>
              </a:rPr>
              <a:t>piccole</a:t>
            </a:r>
            <a:r>
              <a:rPr sz="1600" spc="-20" dirty="0">
                <a:solidFill>
                  <a:srgbClr val="0000FF"/>
                </a:solidFill>
                <a:latin typeface="Times New Roman"/>
                <a:cs typeface="Times New Roman"/>
              </a:rPr>
              <a:t> </a:t>
            </a:r>
            <a:r>
              <a:rPr sz="1600" dirty="0">
                <a:solidFill>
                  <a:srgbClr val="0000FF"/>
                </a:solidFill>
                <a:latin typeface="Times New Roman"/>
                <a:cs typeface="Times New Roman"/>
              </a:rPr>
              <a:t>cellule</a:t>
            </a:r>
            <a:r>
              <a:rPr sz="1600" spc="-20" dirty="0">
                <a:solidFill>
                  <a:srgbClr val="0000FF"/>
                </a:solidFill>
                <a:latin typeface="Times New Roman"/>
                <a:cs typeface="Times New Roman"/>
              </a:rPr>
              <a:t> </a:t>
            </a:r>
            <a:r>
              <a:rPr sz="1600" dirty="0">
                <a:solidFill>
                  <a:srgbClr val="0000FF"/>
                </a:solidFill>
                <a:latin typeface="Times New Roman"/>
                <a:cs typeface="Times New Roman"/>
              </a:rPr>
              <a:t>alveolari,</a:t>
            </a:r>
            <a:r>
              <a:rPr sz="1600" spc="5" dirty="0">
                <a:solidFill>
                  <a:srgbClr val="0000FF"/>
                </a:solidFill>
                <a:latin typeface="Times New Roman"/>
                <a:cs typeface="Times New Roman"/>
              </a:rPr>
              <a:t> </a:t>
            </a:r>
            <a:r>
              <a:rPr sz="1600" dirty="0">
                <a:solidFill>
                  <a:srgbClr val="0000FF"/>
                </a:solidFill>
                <a:latin typeface="Times New Roman"/>
                <a:cs typeface="Times New Roman"/>
              </a:rPr>
              <a:t>ricoprono</a:t>
            </a:r>
            <a:r>
              <a:rPr sz="1600" spc="-20" dirty="0">
                <a:solidFill>
                  <a:srgbClr val="0000FF"/>
                </a:solidFill>
                <a:latin typeface="Times New Roman"/>
                <a:cs typeface="Times New Roman"/>
              </a:rPr>
              <a:t> </a:t>
            </a:r>
            <a:r>
              <a:rPr sz="1600" dirty="0">
                <a:solidFill>
                  <a:srgbClr val="0000FF"/>
                </a:solidFill>
                <a:latin typeface="Times New Roman"/>
                <a:cs typeface="Times New Roman"/>
              </a:rPr>
              <a:t>circa</a:t>
            </a:r>
            <a:r>
              <a:rPr sz="1600" spc="5" dirty="0">
                <a:solidFill>
                  <a:srgbClr val="0000FF"/>
                </a:solidFill>
                <a:latin typeface="Times New Roman"/>
                <a:cs typeface="Times New Roman"/>
              </a:rPr>
              <a:t> </a:t>
            </a:r>
            <a:r>
              <a:rPr sz="1600" dirty="0">
                <a:solidFill>
                  <a:srgbClr val="0000FF"/>
                </a:solidFill>
                <a:latin typeface="Times New Roman"/>
                <a:cs typeface="Times New Roman"/>
              </a:rPr>
              <a:t>il</a:t>
            </a:r>
            <a:r>
              <a:rPr sz="1600" spc="-25" dirty="0">
                <a:solidFill>
                  <a:srgbClr val="0000FF"/>
                </a:solidFill>
                <a:latin typeface="Times New Roman"/>
                <a:cs typeface="Times New Roman"/>
              </a:rPr>
              <a:t> </a:t>
            </a:r>
            <a:r>
              <a:rPr sz="1600" dirty="0">
                <a:solidFill>
                  <a:srgbClr val="0000FF"/>
                </a:solidFill>
                <a:latin typeface="Times New Roman"/>
                <a:cs typeface="Times New Roman"/>
              </a:rPr>
              <a:t>90%</a:t>
            </a:r>
            <a:r>
              <a:rPr sz="1600" spc="-25" dirty="0">
                <a:solidFill>
                  <a:srgbClr val="0000FF"/>
                </a:solidFill>
                <a:latin typeface="Times New Roman"/>
                <a:cs typeface="Times New Roman"/>
              </a:rPr>
              <a:t> </a:t>
            </a:r>
            <a:r>
              <a:rPr sz="1600" dirty="0">
                <a:solidFill>
                  <a:srgbClr val="0000FF"/>
                </a:solidFill>
                <a:latin typeface="Times New Roman"/>
                <a:cs typeface="Times New Roman"/>
              </a:rPr>
              <a:t>della </a:t>
            </a:r>
            <a:r>
              <a:rPr sz="1600" spc="-10" dirty="0">
                <a:solidFill>
                  <a:srgbClr val="0000FF"/>
                </a:solidFill>
                <a:latin typeface="Times New Roman"/>
                <a:cs typeface="Times New Roman"/>
              </a:rPr>
              <a:t>superficie </a:t>
            </a:r>
            <a:r>
              <a:rPr sz="1600" dirty="0">
                <a:solidFill>
                  <a:srgbClr val="0000FF"/>
                </a:solidFill>
                <a:latin typeface="Times New Roman"/>
                <a:cs typeface="Times New Roman"/>
              </a:rPr>
              <a:t>alveolare</a:t>
            </a:r>
            <a:r>
              <a:rPr sz="1600" spc="-15" dirty="0">
                <a:solidFill>
                  <a:srgbClr val="0000FF"/>
                </a:solidFill>
                <a:latin typeface="Times New Roman"/>
                <a:cs typeface="Times New Roman"/>
              </a:rPr>
              <a:t> </a:t>
            </a:r>
            <a:r>
              <a:rPr sz="1600" dirty="0">
                <a:solidFill>
                  <a:srgbClr val="0000FF"/>
                </a:solidFill>
                <a:latin typeface="Times New Roman"/>
                <a:cs typeface="Times New Roman"/>
              </a:rPr>
              <a:t>totale.</a:t>
            </a:r>
            <a:r>
              <a:rPr sz="1600" spc="15" dirty="0">
                <a:solidFill>
                  <a:srgbClr val="0000FF"/>
                </a:solidFill>
                <a:latin typeface="Times New Roman"/>
                <a:cs typeface="Times New Roman"/>
              </a:rPr>
              <a:t> </a:t>
            </a:r>
            <a:r>
              <a:rPr sz="1600" dirty="0">
                <a:solidFill>
                  <a:srgbClr val="0000FF"/>
                </a:solidFill>
                <a:latin typeface="Times New Roman"/>
                <a:cs typeface="Times New Roman"/>
              </a:rPr>
              <a:t>Sono cellule</a:t>
            </a:r>
            <a:r>
              <a:rPr sz="1600" spc="-5" dirty="0">
                <a:solidFill>
                  <a:srgbClr val="0000FF"/>
                </a:solidFill>
                <a:latin typeface="Times New Roman"/>
                <a:cs typeface="Times New Roman"/>
              </a:rPr>
              <a:t> </a:t>
            </a:r>
            <a:r>
              <a:rPr sz="1600" dirty="0">
                <a:solidFill>
                  <a:srgbClr val="0000FF"/>
                </a:solidFill>
                <a:latin typeface="Times New Roman"/>
                <a:cs typeface="Times New Roman"/>
              </a:rPr>
              <a:t>piccole,</a:t>
            </a:r>
            <a:r>
              <a:rPr sz="1600" spc="50" dirty="0">
                <a:solidFill>
                  <a:srgbClr val="0000FF"/>
                </a:solidFill>
                <a:latin typeface="Times New Roman"/>
                <a:cs typeface="Times New Roman"/>
              </a:rPr>
              <a:t> </a:t>
            </a:r>
            <a:r>
              <a:rPr sz="1600" dirty="0">
                <a:solidFill>
                  <a:srgbClr val="0000FF"/>
                </a:solidFill>
                <a:latin typeface="Times New Roman"/>
                <a:cs typeface="Times New Roman"/>
              </a:rPr>
              <a:t>sottili</a:t>
            </a:r>
            <a:r>
              <a:rPr sz="1600" spc="20" dirty="0">
                <a:solidFill>
                  <a:srgbClr val="0000FF"/>
                </a:solidFill>
                <a:latin typeface="Times New Roman"/>
                <a:cs typeface="Times New Roman"/>
              </a:rPr>
              <a:t> </a:t>
            </a:r>
            <a:r>
              <a:rPr sz="1600" dirty="0">
                <a:solidFill>
                  <a:srgbClr val="0000FF"/>
                </a:solidFill>
                <a:latin typeface="Times New Roman"/>
                <a:cs typeface="Times New Roman"/>
              </a:rPr>
              <a:t>le</a:t>
            </a:r>
            <a:r>
              <a:rPr sz="1600" spc="-10" dirty="0">
                <a:solidFill>
                  <a:srgbClr val="0000FF"/>
                </a:solidFill>
                <a:latin typeface="Times New Roman"/>
                <a:cs typeface="Times New Roman"/>
              </a:rPr>
              <a:t> </a:t>
            </a:r>
            <a:r>
              <a:rPr sz="1600" dirty="0">
                <a:solidFill>
                  <a:srgbClr val="0000FF"/>
                </a:solidFill>
                <a:latin typeface="Times New Roman"/>
                <a:cs typeface="Times New Roman"/>
              </a:rPr>
              <a:t>quali</a:t>
            </a:r>
            <a:r>
              <a:rPr sz="1600" spc="20" dirty="0">
                <a:solidFill>
                  <a:srgbClr val="0000FF"/>
                </a:solidFill>
                <a:latin typeface="Times New Roman"/>
                <a:cs typeface="Times New Roman"/>
              </a:rPr>
              <a:t> </a:t>
            </a:r>
            <a:r>
              <a:rPr sz="1600" dirty="0">
                <a:solidFill>
                  <a:srgbClr val="0000FF"/>
                </a:solidFill>
                <a:latin typeface="Times New Roman"/>
                <a:cs typeface="Times New Roman"/>
              </a:rPr>
              <a:t>si</a:t>
            </a:r>
            <a:r>
              <a:rPr sz="1600" spc="20" dirty="0">
                <a:solidFill>
                  <a:srgbClr val="0000FF"/>
                </a:solidFill>
                <a:latin typeface="Times New Roman"/>
                <a:cs typeface="Times New Roman"/>
              </a:rPr>
              <a:t> </a:t>
            </a:r>
            <a:r>
              <a:rPr sz="1600" dirty="0">
                <a:solidFill>
                  <a:srgbClr val="0000FF"/>
                </a:solidFill>
                <a:latin typeface="Times New Roman"/>
                <a:cs typeface="Times New Roman"/>
              </a:rPr>
              <a:t>sviluppano</a:t>
            </a:r>
            <a:r>
              <a:rPr sz="1600" spc="5" dirty="0">
                <a:solidFill>
                  <a:srgbClr val="0000FF"/>
                </a:solidFill>
                <a:latin typeface="Times New Roman"/>
                <a:cs typeface="Times New Roman"/>
              </a:rPr>
              <a:t> </a:t>
            </a:r>
            <a:r>
              <a:rPr sz="1600" dirty="0">
                <a:solidFill>
                  <a:srgbClr val="0000FF"/>
                </a:solidFill>
                <a:latin typeface="Times New Roman"/>
                <a:cs typeface="Times New Roman"/>
              </a:rPr>
              <a:t>come</a:t>
            </a:r>
            <a:r>
              <a:rPr sz="1600" spc="-15" dirty="0">
                <a:solidFill>
                  <a:srgbClr val="0000FF"/>
                </a:solidFill>
                <a:latin typeface="Times New Roman"/>
                <a:cs typeface="Times New Roman"/>
              </a:rPr>
              <a:t> </a:t>
            </a:r>
            <a:r>
              <a:rPr sz="1600" dirty="0">
                <a:solidFill>
                  <a:srgbClr val="0000FF"/>
                </a:solidFill>
                <a:latin typeface="Times New Roman"/>
                <a:cs typeface="Times New Roman"/>
              </a:rPr>
              <a:t>un</a:t>
            </a:r>
            <a:r>
              <a:rPr sz="1600" spc="-5" dirty="0">
                <a:solidFill>
                  <a:srgbClr val="0000FF"/>
                </a:solidFill>
                <a:latin typeface="Times New Roman"/>
                <a:cs typeface="Times New Roman"/>
              </a:rPr>
              <a:t> </a:t>
            </a:r>
            <a:r>
              <a:rPr sz="1600" dirty="0">
                <a:solidFill>
                  <a:srgbClr val="0000FF"/>
                </a:solidFill>
                <a:latin typeface="Times New Roman"/>
                <a:cs typeface="Times New Roman"/>
              </a:rPr>
              <a:t>sottile film</a:t>
            </a:r>
            <a:r>
              <a:rPr sz="1600" spc="5" dirty="0">
                <a:solidFill>
                  <a:srgbClr val="0000FF"/>
                </a:solidFill>
                <a:latin typeface="Times New Roman"/>
                <a:cs typeface="Times New Roman"/>
              </a:rPr>
              <a:t> </a:t>
            </a:r>
            <a:r>
              <a:rPr sz="1600" dirty="0">
                <a:solidFill>
                  <a:srgbClr val="0000FF"/>
                </a:solidFill>
                <a:latin typeface="Times New Roman"/>
                <a:cs typeface="Times New Roman"/>
              </a:rPr>
              <a:t>che</a:t>
            </a:r>
            <a:r>
              <a:rPr sz="1600" spc="-5" dirty="0">
                <a:solidFill>
                  <a:srgbClr val="0000FF"/>
                </a:solidFill>
                <a:latin typeface="Times New Roman"/>
                <a:cs typeface="Times New Roman"/>
              </a:rPr>
              <a:t> </a:t>
            </a:r>
            <a:r>
              <a:rPr sz="1600" spc="-10" dirty="0">
                <a:solidFill>
                  <a:srgbClr val="0000FF"/>
                </a:solidFill>
                <a:latin typeface="Times New Roman"/>
                <a:cs typeface="Times New Roman"/>
              </a:rPr>
              <a:t>ricopre </a:t>
            </a:r>
            <a:r>
              <a:rPr sz="1600" dirty="0">
                <a:solidFill>
                  <a:srgbClr val="0000FF"/>
                </a:solidFill>
                <a:latin typeface="Times New Roman"/>
                <a:cs typeface="Times New Roman"/>
              </a:rPr>
              <a:t>la</a:t>
            </a:r>
            <a:r>
              <a:rPr sz="1600" spc="-15" dirty="0">
                <a:solidFill>
                  <a:srgbClr val="0000FF"/>
                </a:solidFill>
                <a:latin typeface="Times New Roman"/>
                <a:cs typeface="Times New Roman"/>
              </a:rPr>
              <a:t> </a:t>
            </a:r>
            <a:r>
              <a:rPr sz="1600" dirty="0">
                <a:solidFill>
                  <a:srgbClr val="0000FF"/>
                </a:solidFill>
                <a:latin typeface="Times New Roman"/>
                <a:cs typeface="Times New Roman"/>
              </a:rPr>
              <a:t>superficie</a:t>
            </a:r>
            <a:r>
              <a:rPr sz="1600" spc="-30" dirty="0">
                <a:solidFill>
                  <a:srgbClr val="0000FF"/>
                </a:solidFill>
                <a:latin typeface="Times New Roman"/>
                <a:cs typeface="Times New Roman"/>
              </a:rPr>
              <a:t> </a:t>
            </a:r>
            <a:r>
              <a:rPr sz="1600" dirty="0">
                <a:solidFill>
                  <a:srgbClr val="0000FF"/>
                </a:solidFill>
                <a:latin typeface="Times New Roman"/>
                <a:cs typeface="Times New Roman"/>
              </a:rPr>
              <a:t>dell'</a:t>
            </a:r>
            <a:r>
              <a:rPr sz="1600" spc="5" dirty="0">
                <a:solidFill>
                  <a:srgbClr val="0000FF"/>
                </a:solidFill>
                <a:latin typeface="Times New Roman"/>
                <a:cs typeface="Times New Roman"/>
              </a:rPr>
              <a:t> </a:t>
            </a:r>
            <a:r>
              <a:rPr sz="1600" spc="-10" dirty="0">
                <a:solidFill>
                  <a:srgbClr val="0000FF"/>
                </a:solidFill>
                <a:latin typeface="Times New Roman"/>
                <a:cs typeface="Times New Roman"/>
              </a:rPr>
              <a:t>alveolo.</a:t>
            </a:r>
            <a:endParaRPr sz="1600">
              <a:latin typeface="Times New Roman"/>
              <a:cs typeface="Times New Roman"/>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1921891" y="1346118"/>
            <a:ext cx="6960234" cy="5011420"/>
            <a:chOff x="1921891" y="1346118"/>
            <a:chExt cx="6960234" cy="5011420"/>
          </a:xfrm>
        </p:grpSpPr>
        <p:pic>
          <p:nvPicPr>
            <p:cNvPr id="3" name="object 3"/>
            <p:cNvPicPr/>
            <p:nvPr/>
          </p:nvPicPr>
          <p:blipFill>
            <a:blip r:embed="rId2" cstate="print"/>
            <a:stretch>
              <a:fillRect/>
            </a:stretch>
          </p:blipFill>
          <p:spPr>
            <a:xfrm>
              <a:off x="2309876" y="1346118"/>
              <a:ext cx="6572250" cy="5006305"/>
            </a:xfrm>
            <a:prstGeom prst="rect">
              <a:avLst/>
            </a:prstGeom>
          </p:spPr>
        </p:pic>
        <p:sp>
          <p:nvSpPr>
            <p:cNvPr id="4" name="object 4"/>
            <p:cNvSpPr/>
            <p:nvPr/>
          </p:nvSpPr>
          <p:spPr>
            <a:xfrm>
              <a:off x="1921891" y="2003805"/>
              <a:ext cx="3226435" cy="4353560"/>
            </a:xfrm>
            <a:custGeom>
              <a:avLst/>
              <a:gdLst/>
              <a:ahLst/>
              <a:cxnLst/>
              <a:rect l="l" t="t" r="r" b="b"/>
              <a:pathLst>
                <a:path w="3226435" h="4353560">
                  <a:moveTo>
                    <a:pt x="2400935" y="2815844"/>
                  </a:moveTo>
                  <a:lnTo>
                    <a:pt x="2321941" y="2847848"/>
                  </a:lnTo>
                  <a:lnTo>
                    <a:pt x="2359774" y="2852940"/>
                  </a:lnTo>
                  <a:lnTo>
                    <a:pt x="1045083" y="4345165"/>
                  </a:lnTo>
                  <a:lnTo>
                    <a:pt x="1054735" y="4353560"/>
                  </a:lnTo>
                  <a:lnTo>
                    <a:pt x="2369248" y="2861373"/>
                  </a:lnTo>
                  <a:lnTo>
                    <a:pt x="2379091" y="2898267"/>
                  </a:lnTo>
                  <a:lnTo>
                    <a:pt x="2391943" y="2849753"/>
                  </a:lnTo>
                  <a:lnTo>
                    <a:pt x="2400935" y="2815844"/>
                  </a:lnTo>
                  <a:close/>
                </a:path>
                <a:path w="3226435" h="4353560">
                  <a:moveTo>
                    <a:pt x="2650109" y="920369"/>
                  </a:moveTo>
                  <a:lnTo>
                    <a:pt x="2638971" y="908304"/>
                  </a:lnTo>
                  <a:lnTo>
                    <a:pt x="2592324" y="857758"/>
                  </a:lnTo>
                  <a:lnTo>
                    <a:pt x="2600909" y="894994"/>
                  </a:lnTo>
                  <a:lnTo>
                    <a:pt x="237744" y="0"/>
                  </a:lnTo>
                  <a:lnTo>
                    <a:pt x="233299" y="11938"/>
                  </a:lnTo>
                  <a:lnTo>
                    <a:pt x="2596362" y="906818"/>
                  </a:lnTo>
                  <a:lnTo>
                    <a:pt x="2565400" y="929005"/>
                  </a:lnTo>
                  <a:lnTo>
                    <a:pt x="2650109" y="920369"/>
                  </a:lnTo>
                  <a:close/>
                </a:path>
                <a:path w="3226435" h="4353560">
                  <a:moveTo>
                    <a:pt x="3226435" y="993394"/>
                  </a:moveTo>
                  <a:lnTo>
                    <a:pt x="3141853" y="982853"/>
                  </a:lnTo>
                  <a:lnTo>
                    <a:pt x="3172358" y="1005751"/>
                  </a:lnTo>
                  <a:lnTo>
                    <a:pt x="0" y="2127250"/>
                  </a:lnTo>
                  <a:lnTo>
                    <a:pt x="4318" y="2139188"/>
                  </a:lnTo>
                  <a:lnTo>
                    <a:pt x="3176562" y="1017676"/>
                  </a:lnTo>
                  <a:lnTo>
                    <a:pt x="3167253" y="1054735"/>
                  </a:lnTo>
                  <a:lnTo>
                    <a:pt x="3215894" y="1004316"/>
                  </a:lnTo>
                  <a:lnTo>
                    <a:pt x="3226435" y="993394"/>
                  </a:lnTo>
                  <a:close/>
                </a:path>
              </a:pathLst>
            </a:custGeom>
            <a:solidFill>
              <a:srgbClr val="000000"/>
            </a:solidFill>
          </p:spPr>
          <p:txBody>
            <a:bodyPr wrap="square" lIns="0" tIns="0" rIns="0" bIns="0" rtlCol="0"/>
            <a:lstStyle/>
            <a:p>
              <a:endParaRPr/>
            </a:p>
          </p:txBody>
        </p:sp>
      </p:grpSp>
      <p:sp>
        <p:nvSpPr>
          <p:cNvPr id="5" name="object 5"/>
          <p:cNvSpPr txBox="1">
            <a:spLocks noGrp="1"/>
          </p:cNvSpPr>
          <p:nvPr>
            <p:ph type="title"/>
          </p:nvPr>
        </p:nvSpPr>
        <p:spPr>
          <a:prstGeom prst="rect">
            <a:avLst/>
          </a:prstGeom>
        </p:spPr>
        <p:txBody>
          <a:bodyPr vert="horz" wrap="square" lIns="0" tIns="410413" rIns="0" bIns="0" rtlCol="0">
            <a:spAutoFit/>
          </a:bodyPr>
          <a:lstStyle/>
          <a:p>
            <a:pPr marL="407670">
              <a:lnSpc>
                <a:spcPct val="100000"/>
              </a:lnSpc>
              <a:spcBef>
                <a:spcPts val="95"/>
              </a:spcBef>
            </a:pPr>
            <a:r>
              <a:rPr dirty="0"/>
              <a:t>Immagine</a:t>
            </a:r>
            <a:r>
              <a:rPr spc="-5" dirty="0"/>
              <a:t> </a:t>
            </a:r>
            <a:r>
              <a:rPr dirty="0"/>
              <a:t>3D</a:t>
            </a:r>
            <a:r>
              <a:rPr spc="-45" dirty="0"/>
              <a:t> </a:t>
            </a:r>
            <a:r>
              <a:rPr dirty="0"/>
              <a:t>di</a:t>
            </a:r>
            <a:r>
              <a:rPr spc="-65" dirty="0"/>
              <a:t> </a:t>
            </a:r>
            <a:r>
              <a:rPr dirty="0"/>
              <a:t>un</a:t>
            </a:r>
            <a:r>
              <a:rPr spc="-40" dirty="0"/>
              <a:t> </a:t>
            </a:r>
            <a:r>
              <a:rPr dirty="0"/>
              <a:t>Biofilm</a:t>
            </a:r>
            <a:r>
              <a:rPr spc="-10" dirty="0"/>
              <a:t> batterico</a:t>
            </a:r>
          </a:p>
        </p:txBody>
      </p:sp>
      <p:sp>
        <p:nvSpPr>
          <p:cNvPr id="6" name="object 6"/>
          <p:cNvSpPr txBox="1"/>
          <p:nvPr/>
        </p:nvSpPr>
        <p:spPr>
          <a:xfrm>
            <a:off x="760272" y="6257035"/>
            <a:ext cx="3074670" cy="514350"/>
          </a:xfrm>
          <a:prstGeom prst="rect">
            <a:avLst/>
          </a:prstGeom>
        </p:spPr>
        <p:txBody>
          <a:bodyPr vert="horz" wrap="square" lIns="0" tIns="13335" rIns="0" bIns="0" rtlCol="0">
            <a:spAutoFit/>
          </a:bodyPr>
          <a:lstStyle/>
          <a:p>
            <a:pPr marL="1356995" marR="5080" indent="-1344930">
              <a:lnSpc>
                <a:spcPct val="100000"/>
              </a:lnSpc>
              <a:spcBef>
                <a:spcPts val="105"/>
              </a:spcBef>
            </a:pPr>
            <a:r>
              <a:rPr sz="1600" dirty="0">
                <a:solidFill>
                  <a:srgbClr val="0000FF"/>
                </a:solidFill>
                <a:latin typeface="Georgia"/>
                <a:cs typeface="Georgia"/>
              </a:rPr>
              <a:t>Graffio</a:t>
            </a:r>
            <a:r>
              <a:rPr sz="1600" spc="-45" dirty="0">
                <a:solidFill>
                  <a:srgbClr val="0000FF"/>
                </a:solidFill>
                <a:latin typeface="Georgia"/>
                <a:cs typeface="Georgia"/>
              </a:rPr>
              <a:t> </a:t>
            </a:r>
            <a:r>
              <a:rPr sz="1600" dirty="0">
                <a:solidFill>
                  <a:srgbClr val="0000FF"/>
                </a:solidFill>
                <a:latin typeface="Georgia"/>
                <a:cs typeface="Georgia"/>
              </a:rPr>
              <a:t>con</a:t>
            </a:r>
            <a:r>
              <a:rPr sz="1600" spc="-10" dirty="0">
                <a:solidFill>
                  <a:srgbClr val="0000FF"/>
                </a:solidFill>
                <a:latin typeface="Georgia"/>
                <a:cs typeface="Georgia"/>
              </a:rPr>
              <a:t> </a:t>
            </a:r>
            <a:r>
              <a:rPr sz="1600" dirty="0">
                <a:solidFill>
                  <a:srgbClr val="0000FF"/>
                </a:solidFill>
                <a:latin typeface="Georgia"/>
                <a:cs typeface="Georgia"/>
              </a:rPr>
              <a:t>parziale</a:t>
            </a:r>
            <a:r>
              <a:rPr sz="1600" spc="-30" dirty="0">
                <a:solidFill>
                  <a:srgbClr val="0000FF"/>
                </a:solidFill>
                <a:latin typeface="Georgia"/>
                <a:cs typeface="Georgia"/>
              </a:rPr>
              <a:t> </a:t>
            </a:r>
            <a:r>
              <a:rPr sz="1600" dirty="0">
                <a:solidFill>
                  <a:srgbClr val="0000FF"/>
                </a:solidFill>
                <a:latin typeface="Georgia"/>
                <a:cs typeface="Georgia"/>
              </a:rPr>
              <a:t>rimozione</a:t>
            </a:r>
            <a:r>
              <a:rPr sz="1600" spc="-45" dirty="0">
                <a:solidFill>
                  <a:srgbClr val="0000FF"/>
                </a:solidFill>
                <a:latin typeface="Georgia"/>
                <a:cs typeface="Georgia"/>
              </a:rPr>
              <a:t> </a:t>
            </a:r>
            <a:r>
              <a:rPr sz="1600" spc="-25" dirty="0">
                <a:solidFill>
                  <a:srgbClr val="0000FF"/>
                </a:solidFill>
                <a:latin typeface="Georgia"/>
                <a:cs typeface="Georgia"/>
              </a:rPr>
              <a:t>del </a:t>
            </a:r>
            <a:r>
              <a:rPr sz="1600" spc="-20" dirty="0">
                <a:solidFill>
                  <a:srgbClr val="0000FF"/>
                </a:solidFill>
                <a:latin typeface="Georgia"/>
                <a:cs typeface="Georgia"/>
              </a:rPr>
              <a:t>film</a:t>
            </a:r>
            <a:endParaRPr sz="1600">
              <a:latin typeface="Georgia"/>
              <a:cs typeface="Georgia"/>
            </a:endParaRPr>
          </a:p>
        </p:txBody>
      </p:sp>
      <p:sp>
        <p:nvSpPr>
          <p:cNvPr id="7" name="object 7"/>
          <p:cNvSpPr txBox="1"/>
          <p:nvPr/>
        </p:nvSpPr>
        <p:spPr>
          <a:xfrm>
            <a:off x="1169314" y="4041394"/>
            <a:ext cx="1623695" cy="514350"/>
          </a:xfrm>
          <a:prstGeom prst="rect">
            <a:avLst/>
          </a:prstGeom>
        </p:spPr>
        <p:txBody>
          <a:bodyPr vert="horz" wrap="square" lIns="0" tIns="13335" rIns="0" bIns="0" rtlCol="0">
            <a:spAutoFit/>
          </a:bodyPr>
          <a:lstStyle/>
          <a:p>
            <a:pPr marL="152400" marR="5080" indent="-140335">
              <a:lnSpc>
                <a:spcPct val="100000"/>
              </a:lnSpc>
              <a:spcBef>
                <a:spcPts val="105"/>
              </a:spcBef>
            </a:pPr>
            <a:r>
              <a:rPr sz="1600" dirty="0">
                <a:solidFill>
                  <a:srgbClr val="0000FF"/>
                </a:solidFill>
                <a:latin typeface="Georgia"/>
                <a:cs typeface="Georgia"/>
              </a:rPr>
              <a:t>Batteri</a:t>
            </a:r>
            <a:r>
              <a:rPr sz="1600" spc="-40" dirty="0">
                <a:solidFill>
                  <a:srgbClr val="0000FF"/>
                </a:solidFill>
                <a:latin typeface="Georgia"/>
                <a:cs typeface="Georgia"/>
              </a:rPr>
              <a:t> </a:t>
            </a:r>
            <a:r>
              <a:rPr sz="1600" spc="-10" dirty="0">
                <a:solidFill>
                  <a:srgbClr val="0000FF"/>
                </a:solidFill>
                <a:latin typeface="Georgia"/>
                <a:cs typeface="Georgia"/>
              </a:rPr>
              <a:t>disidratati </a:t>
            </a:r>
            <a:r>
              <a:rPr sz="1600" dirty="0">
                <a:solidFill>
                  <a:srgbClr val="0000FF"/>
                </a:solidFill>
                <a:latin typeface="Georgia"/>
                <a:cs typeface="Georgia"/>
              </a:rPr>
              <a:t>dopo</a:t>
            </a:r>
            <a:r>
              <a:rPr sz="1600" spc="-15" dirty="0">
                <a:solidFill>
                  <a:srgbClr val="0000FF"/>
                </a:solidFill>
                <a:latin typeface="Georgia"/>
                <a:cs typeface="Georgia"/>
              </a:rPr>
              <a:t> </a:t>
            </a:r>
            <a:r>
              <a:rPr sz="1600" spc="-10" dirty="0">
                <a:solidFill>
                  <a:srgbClr val="0000FF"/>
                </a:solidFill>
                <a:latin typeface="Georgia"/>
                <a:cs typeface="Georgia"/>
              </a:rPr>
              <a:t>divisione</a:t>
            </a:r>
            <a:endParaRPr sz="1600">
              <a:latin typeface="Georgia"/>
              <a:cs typeface="Georgia"/>
            </a:endParaRPr>
          </a:p>
        </p:txBody>
      </p:sp>
      <p:sp>
        <p:nvSpPr>
          <p:cNvPr id="8" name="object 8"/>
          <p:cNvSpPr txBox="1"/>
          <p:nvPr/>
        </p:nvSpPr>
        <p:spPr>
          <a:xfrm>
            <a:off x="1356741" y="1768220"/>
            <a:ext cx="1643380" cy="270510"/>
          </a:xfrm>
          <a:prstGeom prst="rect">
            <a:avLst/>
          </a:prstGeom>
        </p:spPr>
        <p:txBody>
          <a:bodyPr vert="horz" wrap="square" lIns="0" tIns="13335" rIns="0" bIns="0" rtlCol="0">
            <a:spAutoFit/>
          </a:bodyPr>
          <a:lstStyle/>
          <a:p>
            <a:pPr marL="12700">
              <a:lnSpc>
                <a:spcPct val="100000"/>
              </a:lnSpc>
              <a:spcBef>
                <a:spcPts val="105"/>
              </a:spcBef>
            </a:pPr>
            <a:r>
              <a:rPr sz="1600" dirty="0">
                <a:solidFill>
                  <a:srgbClr val="0000FF"/>
                </a:solidFill>
                <a:latin typeface="Georgia"/>
                <a:cs typeface="Georgia"/>
              </a:rPr>
              <a:t>Film</a:t>
            </a:r>
            <a:r>
              <a:rPr sz="1600" spc="-15" dirty="0">
                <a:solidFill>
                  <a:srgbClr val="0000FF"/>
                </a:solidFill>
                <a:latin typeface="Georgia"/>
                <a:cs typeface="Georgia"/>
              </a:rPr>
              <a:t> </a:t>
            </a:r>
            <a:r>
              <a:rPr sz="1600" dirty="0">
                <a:solidFill>
                  <a:srgbClr val="0000FF"/>
                </a:solidFill>
                <a:latin typeface="Georgia"/>
                <a:cs typeface="Georgia"/>
              </a:rPr>
              <a:t>senza</a:t>
            </a:r>
            <a:r>
              <a:rPr sz="1600" spc="-20" dirty="0">
                <a:solidFill>
                  <a:srgbClr val="0000FF"/>
                </a:solidFill>
                <a:latin typeface="Georgia"/>
                <a:cs typeface="Georgia"/>
              </a:rPr>
              <a:t> </a:t>
            </a:r>
            <a:r>
              <a:rPr sz="1600" spc="-10" dirty="0">
                <a:solidFill>
                  <a:srgbClr val="0000FF"/>
                </a:solidFill>
                <a:latin typeface="Georgia"/>
                <a:cs typeface="Georgia"/>
              </a:rPr>
              <a:t>batteri</a:t>
            </a:r>
            <a:endParaRPr sz="1600">
              <a:latin typeface="Georgia"/>
              <a:cs typeface="Georgia"/>
            </a:endParaRPr>
          </a:p>
        </p:txBody>
      </p:sp>
      <p:sp>
        <p:nvSpPr>
          <p:cNvPr id="9" name="object 9"/>
          <p:cNvSpPr txBox="1"/>
          <p:nvPr/>
        </p:nvSpPr>
        <p:spPr>
          <a:xfrm>
            <a:off x="7228078" y="5412435"/>
            <a:ext cx="986790" cy="270510"/>
          </a:xfrm>
          <a:prstGeom prst="rect">
            <a:avLst/>
          </a:prstGeom>
        </p:spPr>
        <p:txBody>
          <a:bodyPr vert="horz" wrap="square" lIns="0" tIns="13335" rIns="0" bIns="0" rtlCol="0">
            <a:spAutoFit/>
          </a:bodyPr>
          <a:lstStyle/>
          <a:p>
            <a:pPr marL="38100">
              <a:lnSpc>
                <a:spcPct val="100000"/>
              </a:lnSpc>
              <a:spcBef>
                <a:spcPts val="105"/>
              </a:spcBef>
            </a:pPr>
            <a:r>
              <a:rPr sz="1600" dirty="0">
                <a:solidFill>
                  <a:srgbClr val="0000FF"/>
                </a:solidFill>
                <a:latin typeface="Georgia"/>
                <a:cs typeface="Georgia"/>
              </a:rPr>
              <a:t>15x15</a:t>
            </a:r>
            <a:r>
              <a:rPr sz="1600" spc="-10" dirty="0">
                <a:solidFill>
                  <a:srgbClr val="0000FF"/>
                </a:solidFill>
                <a:latin typeface="Georgia"/>
                <a:cs typeface="Georgia"/>
              </a:rPr>
              <a:t> </a:t>
            </a:r>
            <a:r>
              <a:rPr sz="1600" spc="-25" dirty="0">
                <a:solidFill>
                  <a:srgbClr val="0000FF"/>
                </a:solidFill>
                <a:latin typeface="Symbol"/>
                <a:cs typeface="Symbol"/>
              </a:rPr>
              <a:t></a:t>
            </a:r>
            <a:r>
              <a:rPr sz="1600" spc="-25" dirty="0">
                <a:solidFill>
                  <a:srgbClr val="0000FF"/>
                </a:solidFill>
                <a:latin typeface="Georgia"/>
                <a:cs typeface="Georgia"/>
              </a:rPr>
              <a:t>m</a:t>
            </a:r>
            <a:r>
              <a:rPr sz="1575" spc="-37" baseline="26455" dirty="0">
                <a:solidFill>
                  <a:srgbClr val="0000FF"/>
                </a:solidFill>
                <a:latin typeface="Georgia"/>
                <a:cs typeface="Georgia"/>
              </a:rPr>
              <a:t>2</a:t>
            </a:r>
            <a:endParaRPr sz="1575" baseline="26455">
              <a:latin typeface="Georgia"/>
              <a:cs typeface="Georgia"/>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id="{EE8DEEC2-76D5-FFD8-F016-494E9F5569F5}"/>
              </a:ext>
            </a:extLst>
          </p:cNvPr>
          <p:cNvSpPr>
            <a:spLocks noChangeArrowheads="1"/>
          </p:cNvSpPr>
          <p:nvPr/>
        </p:nvSpPr>
        <p:spPr bwMode="auto">
          <a:xfrm>
            <a:off x="3309938" y="450850"/>
            <a:ext cx="2873375" cy="685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da-DK" altLang="en-US" sz="3600" b="1"/>
              <a:t>Nano–tools</a:t>
            </a:r>
          </a:p>
        </p:txBody>
      </p:sp>
      <p:sp>
        <p:nvSpPr>
          <p:cNvPr id="16387" name="Rectangle 3">
            <a:extLst>
              <a:ext uri="{FF2B5EF4-FFF2-40B4-BE49-F238E27FC236}">
                <a16:creationId xmlns:a16="http://schemas.microsoft.com/office/drawing/2014/main" id="{D30072EC-9F1C-9E00-A1B9-8C3C223222A7}"/>
              </a:ext>
            </a:extLst>
          </p:cNvPr>
          <p:cNvSpPr>
            <a:spLocks noChangeArrowheads="1"/>
          </p:cNvSpPr>
          <p:nvPr/>
        </p:nvSpPr>
        <p:spPr bwMode="auto">
          <a:xfrm>
            <a:off x="76200" y="4086225"/>
            <a:ext cx="8915400" cy="2209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spcBef>
                <a:spcPts val="500"/>
              </a:spcBef>
              <a:spcAft>
                <a:spcPts val="500"/>
              </a:spcAft>
            </a:pPr>
            <a:r>
              <a:rPr lang="en-GB" altLang="en-US" sz="2800" b="1">
                <a:solidFill>
                  <a:srgbClr val="000099"/>
                </a:solidFill>
              </a:rPr>
              <a:t>   </a:t>
            </a:r>
            <a:r>
              <a:rPr lang="en-GB" altLang="en-US" sz="2800" b="1"/>
              <a:t>“The problems of chemistry and biology can</a:t>
            </a:r>
            <a:r>
              <a:rPr lang="da-DK" altLang="en-US" sz="2800" b="1"/>
              <a:t> </a:t>
            </a:r>
            <a:r>
              <a:rPr lang="en-GB" altLang="en-US" sz="2800" b="1"/>
              <a:t>be greatly helped if our ability to see what we are doing, and to do things on an atomic level, is ultimately developed</a:t>
            </a:r>
            <a:r>
              <a:rPr lang="da-DK" altLang="en-US" sz="2800" b="1"/>
              <a:t> </a:t>
            </a:r>
            <a:r>
              <a:rPr lang="en-GB" altLang="en-US" sz="2800" b="1"/>
              <a:t>–</a:t>
            </a:r>
            <a:r>
              <a:rPr lang="da-DK" altLang="en-US" sz="2800" b="1"/>
              <a:t> </a:t>
            </a:r>
            <a:r>
              <a:rPr lang="en-GB" altLang="en-US" sz="2800" b="1"/>
              <a:t>a</a:t>
            </a:r>
            <a:r>
              <a:rPr lang="da-DK" altLang="en-US" sz="2800" b="1"/>
              <a:t> </a:t>
            </a:r>
            <a:r>
              <a:rPr lang="en-GB" altLang="en-US" sz="2800" b="1"/>
              <a:t>development which I think cannot be </a:t>
            </a:r>
            <a:r>
              <a:rPr lang="da-DK" altLang="en-US" sz="2800" b="1"/>
              <a:t>a</a:t>
            </a:r>
            <a:r>
              <a:rPr lang="en-GB" altLang="en-US" sz="2800" b="1"/>
              <a:t>voided”</a:t>
            </a:r>
            <a:endParaRPr lang="da-DK" altLang="en-US" sz="2800" b="1"/>
          </a:p>
        </p:txBody>
      </p:sp>
      <p:sp>
        <p:nvSpPr>
          <p:cNvPr id="16388" name="Text Box 4">
            <a:extLst>
              <a:ext uri="{FF2B5EF4-FFF2-40B4-BE49-F238E27FC236}">
                <a16:creationId xmlns:a16="http://schemas.microsoft.com/office/drawing/2014/main" id="{E4D7BBF6-BE95-503B-E7E9-18400C50D18E}"/>
              </a:ext>
            </a:extLst>
          </p:cNvPr>
          <p:cNvSpPr txBox="1">
            <a:spLocks noChangeArrowheads="1"/>
          </p:cNvSpPr>
          <p:nvPr/>
        </p:nvSpPr>
        <p:spPr bwMode="auto">
          <a:xfrm>
            <a:off x="76200" y="6384925"/>
            <a:ext cx="7970838" cy="396875"/>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2000" b="1">
                <a:solidFill>
                  <a:srgbClr val="008000"/>
                </a:solidFill>
              </a:rPr>
              <a:t>From: </a:t>
            </a:r>
            <a:r>
              <a:rPr lang="en-GB" altLang="en-US" sz="2000" b="1">
                <a:solidFill>
                  <a:srgbClr val="008000"/>
                </a:solidFill>
              </a:rPr>
              <a:t>R. Feynman: There's Plenty of Room at the Bottom (1959)</a:t>
            </a:r>
            <a:r>
              <a:rPr lang="da-DK" altLang="en-US" sz="2000" b="1">
                <a:solidFill>
                  <a:srgbClr val="008000"/>
                </a:solidFill>
              </a:rPr>
              <a:t> </a:t>
            </a:r>
            <a:endParaRPr lang="en-GB" altLang="en-US" sz="2000" b="1">
              <a:solidFill>
                <a:srgbClr val="008000"/>
              </a:solidFill>
            </a:endParaRPr>
          </a:p>
        </p:txBody>
      </p:sp>
      <p:sp>
        <p:nvSpPr>
          <p:cNvPr id="16389" name="Text Box 5">
            <a:extLst>
              <a:ext uri="{FF2B5EF4-FFF2-40B4-BE49-F238E27FC236}">
                <a16:creationId xmlns:a16="http://schemas.microsoft.com/office/drawing/2014/main" id="{330F0C1E-D5B0-1215-FDF8-C8414AF190CA}"/>
              </a:ext>
            </a:extLst>
          </p:cNvPr>
          <p:cNvSpPr txBox="1">
            <a:spLocks noChangeArrowheads="1"/>
          </p:cNvSpPr>
          <p:nvPr/>
        </p:nvSpPr>
        <p:spPr bwMode="auto">
          <a:xfrm>
            <a:off x="133350" y="1152525"/>
            <a:ext cx="8915400" cy="13731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sz="2800" b="1"/>
              <a:t>By increasing by a factor of 10 the resolving power of the Human eye, Galileo was able to discover Jupiter’s satellites</a:t>
            </a:r>
            <a:endParaRPr lang="en-GB" altLang="en-US" sz="2800" b="1"/>
          </a:p>
        </p:txBody>
      </p:sp>
      <p:sp>
        <p:nvSpPr>
          <p:cNvPr id="16390" name="Rectangle 6">
            <a:extLst>
              <a:ext uri="{FF2B5EF4-FFF2-40B4-BE49-F238E27FC236}">
                <a16:creationId xmlns:a16="http://schemas.microsoft.com/office/drawing/2014/main" id="{86537803-61F7-E06F-7665-B4FCE0AB5B15}"/>
              </a:ext>
            </a:extLst>
          </p:cNvPr>
          <p:cNvSpPr>
            <a:spLocks noChangeArrowheads="1"/>
          </p:cNvSpPr>
          <p:nvPr/>
        </p:nvSpPr>
        <p:spPr bwMode="auto">
          <a:xfrm>
            <a:off x="76200" y="2619375"/>
            <a:ext cx="8915400" cy="144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marL="342900" indent="-155575"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ts val="500"/>
              </a:spcBef>
              <a:spcAft>
                <a:spcPts val="500"/>
              </a:spcAft>
            </a:pPr>
            <a:r>
              <a:rPr lang="da-DK" altLang="en-US" sz="2800" b="1"/>
              <a:t>  </a:t>
            </a:r>
            <a:r>
              <a:rPr lang="da-DK" altLang="en-US" sz="2800" b="1">
                <a:solidFill>
                  <a:schemeClr val="accent2"/>
                </a:solidFill>
              </a:rPr>
              <a:t>”</a:t>
            </a:r>
            <a:r>
              <a:rPr lang="en-GB" altLang="en-US" sz="2800" b="1">
                <a:solidFill>
                  <a:schemeClr val="accent2"/>
                </a:solidFill>
              </a:rPr>
              <a:t>The principles of physics, as far as I can see, do not speak against the possibility of </a:t>
            </a:r>
            <a:r>
              <a:rPr lang="en-US" altLang="en-US" sz="2800" b="1">
                <a:solidFill>
                  <a:schemeClr val="accent2"/>
                </a:solidFill>
              </a:rPr>
              <a:t>maneuvering</a:t>
            </a:r>
            <a:r>
              <a:rPr lang="en-GB" altLang="en-US" sz="2800" b="1">
                <a:solidFill>
                  <a:schemeClr val="accent2"/>
                </a:solidFill>
              </a:rPr>
              <a:t> things atom by atom</a:t>
            </a:r>
            <a:r>
              <a:rPr lang="da-DK" altLang="en-US" sz="2800" b="1">
                <a:solidFill>
                  <a:schemeClr val="accent2"/>
                </a:solidFill>
              </a:rPr>
              <a:t>”</a:t>
            </a:r>
            <a:endParaRPr lang="en-GB" altLang="en-US" sz="2800">
              <a:solidFill>
                <a:schemeClr val="accent2"/>
              </a:solidFill>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1547875" y="1916810"/>
            <a:ext cx="7038467" cy="2969514"/>
          </a:xfrm>
          <a:prstGeom prst="rect">
            <a:avLst/>
          </a:prstGeom>
        </p:spPr>
      </p:pic>
      <p:sp>
        <p:nvSpPr>
          <p:cNvPr id="3" name="object 3"/>
          <p:cNvSpPr txBox="1"/>
          <p:nvPr/>
        </p:nvSpPr>
        <p:spPr>
          <a:xfrm>
            <a:off x="402742" y="104648"/>
            <a:ext cx="7062470" cy="972185"/>
          </a:xfrm>
          <a:prstGeom prst="rect">
            <a:avLst/>
          </a:prstGeom>
        </p:spPr>
        <p:txBody>
          <a:bodyPr vert="horz" wrap="square" lIns="0" tIns="13335" rIns="0" bIns="0" rtlCol="0">
            <a:spAutoFit/>
          </a:bodyPr>
          <a:lstStyle/>
          <a:p>
            <a:pPr marL="12700">
              <a:lnSpc>
                <a:spcPct val="100000"/>
              </a:lnSpc>
              <a:spcBef>
                <a:spcPts val="105"/>
              </a:spcBef>
            </a:pPr>
            <a:r>
              <a:rPr sz="1600" b="1" dirty="0">
                <a:solidFill>
                  <a:srgbClr val="FF0000"/>
                </a:solidFill>
                <a:latin typeface="Georgia"/>
                <a:cs typeface="Georgia"/>
              </a:rPr>
              <a:t>Stretching</a:t>
            </a:r>
            <a:r>
              <a:rPr sz="1600" b="1" spc="320" dirty="0">
                <a:solidFill>
                  <a:srgbClr val="FF0000"/>
                </a:solidFill>
                <a:latin typeface="Georgia"/>
                <a:cs typeface="Georgia"/>
              </a:rPr>
              <a:t> </a:t>
            </a:r>
            <a:r>
              <a:rPr sz="1600" b="1" dirty="0">
                <a:solidFill>
                  <a:srgbClr val="FF0000"/>
                </a:solidFill>
                <a:latin typeface="Georgia"/>
                <a:cs typeface="Georgia"/>
              </a:rPr>
              <a:t>polysaccharides</a:t>
            </a:r>
            <a:r>
              <a:rPr sz="1600" b="1" spc="-75" dirty="0">
                <a:solidFill>
                  <a:srgbClr val="FF0000"/>
                </a:solidFill>
                <a:latin typeface="Georgia"/>
                <a:cs typeface="Georgia"/>
              </a:rPr>
              <a:t> </a:t>
            </a:r>
            <a:r>
              <a:rPr sz="1600" b="1" dirty="0">
                <a:solidFill>
                  <a:srgbClr val="FF0000"/>
                </a:solidFill>
                <a:latin typeface="Georgia"/>
                <a:cs typeface="Georgia"/>
              </a:rPr>
              <a:t>on</a:t>
            </a:r>
            <a:r>
              <a:rPr sz="1600" b="1" spc="-15" dirty="0">
                <a:solidFill>
                  <a:srgbClr val="FF0000"/>
                </a:solidFill>
                <a:latin typeface="Georgia"/>
                <a:cs typeface="Georgia"/>
              </a:rPr>
              <a:t> </a:t>
            </a:r>
            <a:r>
              <a:rPr sz="1600" b="1" dirty="0">
                <a:solidFill>
                  <a:srgbClr val="FF0000"/>
                </a:solidFill>
                <a:latin typeface="Georgia"/>
                <a:cs typeface="Georgia"/>
              </a:rPr>
              <a:t>live</a:t>
            </a:r>
            <a:r>
              <a:rPr sz="1600" b="1" spc="-40" dirty="0">
                <a:solidFill>
                  <a:srgbClr val="FF0000"/>
                </a:solidFill>
                <a:latin typeface="Georgia"/>
                <a:cs typeface="Georgia"/>
              </a:rPr>
              <a:t> </a:t>
            </a:r>
            <a:r>
              <a:rPr sz="1600" b="1" dirty="0">
                <a:solidFill>
                  <a:srgbClr val="FF0000"/>
                </a:solidFill>
                <a:latin typeface="Georgia"/>
                <a:cs typeface="Georgia"/>
              </a:rPr>
              <a:t>cells</a:t>
            </a:r>
            <a:r>
              <a:rPr sz="1600" b="1" spc="-20" dirty="0">
                <a:solidFill>
                  <a:srgbClr val="FF0000"/>
                </a:solidFill>
                <a:latin typeface="Georgia"/>
                <a:cs typeface="Georgia"/>
              </a:rPr>
              <a:t> </a:t>
            </a:r>
            <a:r>
              <a:rPr sz="1600" b="1" dirty="0">
                <a:solidFill>
                  <a:srgbClr val="FF0000"/>
                </a:solidFill>
                <a:latin typeface="Georgia"/>
                <a:cs typeface="Georgia"/>
              </a:rPr>
              <a:t>using</a:t>
            </a:r>
            <a:r>
              <a:rPr sz="1600" b="1" spc="-5" dirty="0">
                <a:solidFill>
                  <a:srgbClr val="FF0000"/>
                </a:solidFill>
                <a:latin typeface="Georgia"/>
                <a:cs typeface="Georgia"/>
              </a:rPr>
              <a:t> </a:t>
            </a:r>
            <a:r>
              <a:rPr sz="1600" b="1" dirty="0">
                <a:solidFill>
                  <a:srgbClr val="FF0000"/>
                </a:solidFill>
                <a:latin typeface="Georgia"/>
                <a:cs typeface="Georgia"/>
              </a:rPr>
              <a:t>single</a:t>
            </a:r>
            <a:r>
              <a:rPr sz="1600" b="1" spc="-45" dirty="0">
                <a:solidFill>
                  <a:srgbClr val="FF0000"/>
                </a:solidFill>
                <a:latin typeface="Georgia"/>
                <a:cs typeface="Georgia"/>
              </a:rPr>
              <a:t> </a:t>
            </a:r>
            <a:r>
              <a:rPr sz="1600" b="1" dirty="0">
                <a:solidFill>
                  <a:srgbClr val="FF0000"/>
                </a:solidFill>
                <a:latin typeface="Georgia"/>
                <a:cs typeface="Georgia"/>
              </a:rPr>
              <a:t>molecule</a:t>
            </a:r>
            <a:r>
              <a:rPr sz="1600" b="1" spc="-40" dirty="0">
                <a:solidFill>
                  <a:srgbClr val="FF0000"/>
                </a:solidFill>
                <a:latin typeface="Georgia"/>
                <a:cs typeface="Georgia"/>
              </a:rPr>
              <a:t> </a:t>
            </a:r>
            <a:r>
              <a:rPr sz="1600" b="1" spc="-10" dirty="0">
                <a:solidFill>
                  <a:srgbClr val="FF0000"/>
                </a:solidFill>
                <a:latin typeface="Georgia"/>
                <a:cs typeface="Georgia"/>
              </a:rPr>
              <a:t>force</a:t>
            </a:r>
            <a:endParaRPr sz="1600">
              <a:latin typeface="Georgia"/>
              <a:cs typeface="Georgia"/>
            </a:endParaRPr>
          </a:p>
          <a:p>
            <a:pPr marL="12700">
              <a:lnSpc>
                <a:spcPct val="100000"/>
              </a:lnSpc>
              <a:spcBef>
                <a:spcPts val="5"/>
              </a:spcBef>
            </a:pPr>
            <a:r>
              <a:rPr sz="1600" b="1" spc="-10" dirty="0">
                <a:solidFill>
                  <a:srgbClr val="FF0000"/>
                </a:solidFill>
                <a:latin typeface="Georgia"/>
                <a:cs typeface="Georgia"/>
              </a:rPr>
              <a:t>spectroscopy</a:t>
            </a:r>
            <a:endParaRPr sz="1600">
              <a:latin typeface="Georgia"/>
              <a:cs typeface="Georgia"/>
            </a:endParaRPr>
          </a:p>
          <a:p>
            <a:pPr>
              <a:lnSpc>
                <a:spcPct val="100000"/>
              </a:lnSpc>
              <a:spcBef>
                <a:spcPts val="30"/>
              </a:spcBef>
            </a:pPr>
            <a:endParaRPr sz="1450">
              <a:latin typeface="Georgia"/>
              <a:cs typeface="Georgia"/>
            </a:endParaRPr>
          </a:p>
          <a:p>
            <a:pPr marL="12700">
              <a:lnSpc>
                <a:spcPct val="100000"/>
              </a:lnSpc>
            </a:pPr>
            <a:r>
              <a:rPr sz="1400" i="1" dirty="0">
                <a:latin typeface="Georgia"/>
                <a:cs typeface="Georgia"/>
              </a:rPr>
              <a:t>Nature</a:t>
            </a:r>
            <a:r>
              <a:rPr sz="1400" i="1" spc="-20" dirty="0">
                <a:latin typeface="Georgia"/>
                <a:cs typeface="Georgia"/>
              </a:rPr>
              <a:t> </a:t>
            </a:r>
            <a:r>
              <a:rPr sz="1400" i="1" dirty="0">
                <a:latin typeface="Georgia"/>
                <a:cs typeface="Georgia"/>
              </a:rPr>
              <a:t>Protocols</a:t>
            </a:r>
            <a:r>
              <a:rPr sz="1400" i="1" spc="-15" dirty="0">
                <a:latin typeface="Georgia"/>
                <a:cs typeface="Georgia"/>
              </a:rPr>
              <a:t> </a:t>
            </a:r>
            <a:r>
              <a:rPr sz="1400" b="1" dirty="0">
                <a:latin typeface="Georgia"/>
                <a:cs typeface="Georgia"/>
              </a:rPr>
              <a:t>volume</a:t>
            </a:r>
            <a:r>
              <a:rPr sz="1400" b="1" spc="-15" dirty="0">
                <a:latin typeface="Georgia"/>
                <a:cs typeface="Georgia"/>
              </a:rPr>
              <a:t> </a:t>
            </a:r>
            <a:r>
              <a:rPr sz="1400" b="1" dirty="0">
                <a:latin typeface="Georgia"/>
                <a:cs typeface="Georgia"/>
              </a:rPr>
              <a:t>4</a:t>
            </a:r>
            <a:r>
              <a:rPr sz="1400" dirty="0">
                <a:latin typeface="Georgia"/>
                <a:cs typeface="Georgia"/>
              </a:rPr>
              <a:t>,</a:t>
            </a:r>
            <a:r>
              <a:rPr sz="1400" spc="-30" dirty="0">
                <a:latin typeface="Georgia"/>
                <a:cs typeface="Georgia"/>
              </a:rPr>
              <a:t> </a:t>
            </a:r>
            <a:r>
              <a:rPr sz="1400" dirty="0">
                <a:latin typeface="Georgia"/>
                <a:cs typeface="Georgia"/>
              </a:rPr>
              <a:t>pages</a:t>
            </a:r>
            <a:r>
              <a:rPr sz="1400" spc="-40" dirty="0">
                <a:latin typeface="Georgia"/>
                <a:cs typeface="Georgia"/>
              </a:rPr>
              <a:t> </a:t>
            </a:r>
            <a:r>
              <a:rPr sz="1600" spc="-10" dirty="0">
                <a:latin typeface="Georgia"/>
                <a:cs typeface="Georgia"/>
              </a:rPr>
              <a:t>939–946</a:t>
            </a:r>
            <a:r>
              <a:rPr sz="1600" spc="-95" dirty="0">
                <a:latin typeface="Georgia"/>
                <a:cs typeface="Georgia"/>
              </a:rPr>
              <a:t> </a:t>
            </a:r>
            <a:r>
              <a:rPr sz="1400" dirty="0">
                <a:latin typeface="Georgia"/>
                <a:cs typeface="Georgia"/>
              </a:rPr>
              <a:t>(2009)</a:t>
            </a:r>
            <a:r>
              <a:rPr sz="1400" spc="-30" dirty="0">
                <a:latin typeface="Georgia"/>
                <a:cs typeface="Georgia"/>
              </a:rPr>
              <a:t> </a:t>
            </a:r>
            <a:r>
              <a:rPr sz="1400" dirty="0">
                <a:latin typeface="Georgia"/>
                <a:cs typeface="Georgia"/>
              </a:rPr>
              <a:t>28</a:t>
            </a:r>
            <a:r>
              <a:rPr sz="1400" spc="-15" dirty="0">
                <a:latin typeface="Georgia"/>
                <a:cs typeface="Georgia"/>
              </a:rPr>
              <a:t> </a:t>
            </a:r>
            <a:r>
              <a:rPr sz="1400" dirty="0">
                <a:latin typeface="Georgia"/>
                <a:cs typeface="Georgia"/>
              </a:rPr>
              <a:t>May</a:t>
            </a:r>
            <a:r>
              <a:rPr sz="1400" spc="-35" dirty="0">
                <a:latin typeface="Georgia"/>
                <a:cs typeface="Georgia"/>
              </a:rPr>
              <a:t> </a:t>
            </a:r>
            <a:r>
              <a:rPr sz="1400" spc="-20" dirty="0">
                <a:latin typeface="Georgia"/>
                <a:cs typeface="Georgia"/>
              </a:rPr>
              <a:t>2009</a:t>
            </a:r>
            <a:endParaRPr sz="1400">
              <a:latin typeface="Georgia"/>
              <a:cs typeface="Georgia"/>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544512" y="341375"/>
            <a:ext cx="4048125" cy="1133475"/>
          </a:xfrm>
          <a:prstGeom prst="rect">
            <a:avLst/>
          </a:prstGeom>
        </p:spPr>
      </p:pic>
      <p:grpSp>
        <p:nvGrpSpPr>
          <p:cNvPr id="3" name="object 3"/>
          <p:cNvGrpSpPr/>
          <p:nvPr/>
        </p:nvGrpSpPr>
        <p:grpSpPr>
          <a:xfrm>
            <a:off x="6507162" y="204787"/>
            <a:ext cx="2390775" cy="3790950"/>
            <a:chOff x="6507162" y="204787"/>
            <a:chExt cx="2390775" cy="3790950"/>
          </a:xfrm>
        </p:grpSpPr>
        <p:pic>
          <p:nvPicPr>
            <p:cNvPr id="4" name="object 4"/>
            <p:cNvPicPr/>
            <p:nvPr/>
          </p:nvPicPr>
          <p:blipFill>
            <a:blip r:embed="rId3" cstate="print"/>
            <a:stretch>
              <a:fillRect/>
            </a:stretch>
          </p:blipFill>
          <p:spPr>
            <a:xfrm>
              <a:off x="6631051" y="385698"/>
              <a:ext cx="2162175" cy="3457575"/>
            </a:xfrm>
            <a:prstGeom prst="rect">
              <a:avLst/>
            </a:prstGeom>
          </p:spPr>
        </p:pic>
        <p:sp>
          <p:nvSpPr>
            <p:cNvPr id="5" name="object 5"/>
            <p:cNvSpPr/>
            <p:nvPr/>
          </p:nvSpPr>
          <p:spPr>
            <a:xfrm>
              <a:off x="6511925" y="209550"/>
              <a:ext cx="2381250" cy="3781425"/>
            </a:xfrm>
            <a:custGeom>
              <a:avLst/>
              <a:gdLst/>
              <a:ahLst/>
              <a:cxnLst/>
              <a:rect l="l" t="t" r="r" b="b"/>
              <a:pathLst>
                <a:path w="2381250" h="3781425">
                  <a:moveTo>
                    <a:pt x="0" y="3781425"/>
                  </a:moveTo>
                  <a:lnTo>
                    <a:pt x="2381250" y="3781425"/>
                  </a:lnTo>
                  <a:lnTo>
                    <a:pt x="2381250" y="0"/>
                  </a:lnTo>
                  <a:lnTo>
                    <a:pt x="0" y="0"/>
                  </a:lnTo>
                  <a:lnTo>
                    <a:pt x="0" y="3781425"/>
                  </a:lnTo>
                  <a:close/>
                </a:path>
              </a:pathLst>
            </a:custGeom>
            <a:ln w="9525">
              <a:solidFill>
                <a:srgbClr val="FF0000"/>
              </a:solidFill>
            </a:ln>
          </p:spPr>
          <p:txBody>
            <a:bodyPr wrap="square" lIns="0" tIns="0" rIns="0" bIns="0" rtlCol="0"/>
            <a:lstStyle/>
            <a:p>
              <a:endParaRPr/>
            </a:p>
          </p:txBody>
        </p:sp>
      </p:grpSp>
      <p:grpSp>
        <p:nvGrpSpPr>
          <p:cNvPr id="6" name="object 6"/>
          <p:cNvGrpSpPr/>
          <p:nvPr/>
        </p:nvGrpSpPr>
        <p:grpSpPr>
          <a:xfrm>
            <a:off x="241300" y="1657349"/>
            <a:ext cx="6362700" cy="5205730"/>
            <a:chOff x="241300" y="1657349"/>
            <a:chExt cx="6362700" cy="5205730"/>
          </a:xfrm>
        </p:grpSpPr>
        <p:pic>
          <p:nvPicPr>
            <p:cNvPr id="7" name="object 7"/>
            <p:cNvPicPr/>
            <p:nvPr/>
          </p:nvPicPr>
          <p:blipFill>
            <a:blip r:embed="rId4" cstate="print"/>
            <a:stretch>
              <a:fillRect/>
            </a:stretch>
          </p:blipFill>
          <p:spPr>
            <a:xfrm>
              <a:off x="495300" y="1858898"/>
              <a:ext cx="4505325" cy="1323975"/>
            </a:xfrm>
            <a:prstGeom prst="rect">
              <a:avLst/>
            </a:prstGeom>
          </p:spPr>
        </p:pic>
        <p:sp>
          <p:nvSpPr>
            <p:cNvPr id="8" name="object 8"/>
            <p:cNvSpPr/>
            <p:nvPr/>
          </p:nvSpPr>
          <p:spPr>
            <a:xfrm>
              <a:off x="319087" y="1768474"/>
              <a:ext cx="4905375" cy="1524000"/>
            </a:xfrm>
            <a:custGeom>
              <a:avLst/>
              <a:gdLst/>
              <a:ahLst/>
              <a:cxnLst/>
              <a:rect l="l" t="t" r="r" b="b"/>
              <a:pathLst>
                <a:path w="4905375" h="1524000">
                  <a:moveTo>
                    <a:pt x="0" y="1524000"/>
                  </a:moveTo>
                  <a:lnTo>
                    <a:pt x="4905375" y="1524000"/>
                  </a:lnTo>
                  <a:lnTo>
                    <a:pt x="4905375" y="0"/>
                  </a:lnTo>
                  <a:lnTo>
                    <a:pt x="0" y="0"/>
                  </a:lnTo>
                  <a:lnTo>
                    <a:pt x="0" y="1524000"/>
                  </a:lnTo>
                  <a:close/>
                </a:path>
              </a:pathLst>
            </a:custGeom>
            <a:ln w="9525">
              <a:solidFill>
                <a:srgbClr val="FF0000"/>
              </a:solidFill>
            </a:ln>
          </p:spPr>
          <p:txBody>
            <a:bodyPr wrap="square" lIns="0" tIns="0" rIns="0" bIns="0" rtlCol="0"/>
            <a:lstStyle/>
            <a:p>
              <a:endParaRPr/>
            </a:p>
          </p:txBody>
        </p:sp>
        <p:pic>
          <p:nvPicPr>
            <p:cNvPr id="9" name="object 9"/>
            <p:cNvPicPr/>
            <p:nvPr/>
          </p:nvPicPr>
          <p:blipFill>
            <a:blip r:embed="rId5" cstate="print"/>
            <a:stretch>
              <a:fillRect/>
            </a:stretch>
          </p:blipFill>
          <p:spPr>
            <a:xfrm>
              <a:off x="4356100" y="1666874"/>
              <a:ext cx="2238375" cy="5191121"/>
            </a:xfrm>
            <a:prstGeom prst="rect">
              <a:avLst/>
            </a:prstGeom>
          </p:spPr>
        </p:pic>
        <p:sp>
          <p:nvSpPr>
            <p:cNvPr id="10" name="object 10"/>
            <p:cNvSpPr/>
            <p:nvPr/>
          </p:nvSpPr>
          <p:spPr>
            <a:xfrm>
              <a:off x="4351273" y="1662111"/>
              <a:ext cx="2247900" cy="5196205"/>
            </a:xfrm>
            <a:custGeom>
              <a:avLst/>
              <a:gdLst/>
              <a:ahLst/>
              <a:cxnLst/>
              <a:rect l="l" t="t" r="r" b="b"/>
              <a:pathLst>
                <a:path w="2247900" h="5196205">
                  <a:moveTo>
                    <a:pt x="2247900" y="5195885"/>
                  </a:moveTo>
                  <a:lnTo>
                    <a:pt x="2247900" y="0"/>
                  </a:lnTo>
                  <a:lnTo>
                    <a:pt x="0" y="0"/>
                  </a:lnTo>
                  <a:lnTo>
                    <a:pt x="0" y="5195885"/>
                  </a:lnTo>
                </a:path>
              </a:pathLst>
            </a:custGeom>
            <a:ln w="9525">
              <a:solidFill>
                <a:srgbClr val="FF0000"/>
              </a:solidFill>
            </a:ln>
          </p:spPr>
          <p:txBody>
            <a:bodyPr wrap="square" lIns="0" tIns="0" rIns="0" bIns="0" rtlCol="0"/>
            <a:lstStyle/>
            <a:p>
              <a:endParaRPr/>
            </a:p>
          </p:txBody>
        </p:sp>
        <p:pic>
          <p:nvPicPr>
            <p:cNvPr id="11" name="object 11"/>
            <p:cNvPicPr/>
            <p:nvPr/>
          </p:nvPicPr>
          <p:blipFill>
            <a:blip r:embed="rId6" cstate="print"/>
            <a:stretch>
              <a:fillRect/>
            </a:stretch>
          </p:blipFill>
          <p:spPr>
            <a:xfrm>
              <a:off x="317725" y="3711700"/>
              <a:ext cx="3880248" cy="1872189"/>
            </a:xfrm>
            <a:prstGeom prst="rect">
              <a:avLst/>
            </a:prstGeom>
          </p:spPr>
        </p:pic>
        <p:sp>
          <p:nvSpPr>
            <p:cNvPr id="12" name="object 12"/>
            <p:cNvSpPr/>
            <p:nvPr/>
          </p:nvSpPr>
          <p:spPr>
            <a:xfrm>
              <a:off x="246062" y="3640073"/>
              <a:ext cx="4006850" cy="1998980"/>
            </a:xfrm>
            <a:custGeom>
              <a:avLst/>
              <a:gdLst/>
              <a:ahLst/>
              <a:cxnLst/>
              <a:rect l="l" t="t" r="r" b="b"/>
              <a:pathLst>
                <a:path w="4006850" h="1998979">
                  <a:moveTo>
                    <a:pt x="0" y="1998726"/>
                  </a:moveTo>
                  <a:lnTo>
                    <a:pt x="4006850" y="1998726"/>
                  </a:lnTo>
                  <a:lnTo>
                    <a:pt x="4006850" y="0"/>
                  </a:lnTo>
                  <a:lnTo>
                    <a:pt x="0" y="0"/>
                  </a:lnTo>
                  <a:lnTo>
                    <a:pt x="0" y="1998726"/>
                  </a:lnTo>
                  <a:close/>
                </a:path>
              </a:pathLst>
            </a:custGeom>
            <a:ln w="9525">
              <a:solidFill>
                <a:srgbClr val="FF0000"/>
              </a:solidFill>
            </a:ln>
          </p:spPr>
          <p:txBody>
            <a:bodyPr wrap="square" lIns="0" tIns="0" rIns="0" bIns="0" rtlCol="0"/>
            <a:lstStyle/>
            <a:p>
              <a:endParaRPr/>
            </a:p>
          </p:txBody>
        </p:sp>
      </p:grpSp>
      <p:pic>
        <p:nvPicPr>
          <p:cNvPr id="13" name="object 13"/>
          <p:cNvPicPr/>
          <p:nvPr/>
        </p:nvPicPr>
        <p:blipFill>
          <a:blip r:embed="rId7" cstate="print"/>
          <a:stretch>
            <a:fillRect/>
          </a:stretch>
        </p:blipFill>
        <p:spPr>
          <a:xfrm>
            <a:off x="6818376" y="4699000"/>
            <a:ext cx="2041525" cy="1146175"/>
          </a:xfrm>
          <a:prstGeom prst="rect">
            <a:avLst/>
          </a:prstGeom>
        </p:spPr>
      </p:pic>
      <p:grpSp>
        <p:nvGrpSpPr>
          <p:cNvPr id="14" name="object 14"/>
          <p:cNvGrpSpPr/>
          <p:nvPr/>
        </p:nvGrpSpPr>
        <p:grpSpPr>
          <a:xfrm>
            <a:off x="6849871" y="1822576"/>
            <a:ext cx="1682750" cy="814705"/>
            <a:chOff x="6849871" y="1822576"/>
            <a:chExt cx="1682750" cy="814705"/>
          </a:xfrm>
        </p:grpSpPr>
        <p:sp>
          <p:nvSpPr>
            <p:cNvPr id="15" name="object 15"/>
            <p:cNvSpPr/>
            <p:nvPr/>
          </p:nvSpPr>
          <p:spPr>
            <a:xfrm>
              <a:off x="7092314" y="1835276"/>
              <a:ext cx="360045" cy="0"/>
            </a:xfrm>
            <a:custGeom>
              <a:avLst/>
              <a:gdLst/>
              <a:ahLst/>
              <a:cxnLst/>
              <a:rect l="l" t="t" r="r" b="b"/>
              <a:pathLst>
                <a:path w="360045">
                  <a:moveTo>
                    <a:pt x="0" y="0"/>
                  </a:moveTo>
                  <a:lnTo>
                    <a:pt x="360044" y="0"/>
                  </a:lnTo>
                </a:path>
              </a:pathLst>
            </a:custGeom>
            <a:ln w="25400">
              <a:solidFill>
                <a:srgbClr val="FF0000"/>
              </a:solidFill>
            </a:ln>
          </p:spPr>
          <p:txBody>
            <a:bodyPr wrap="square" lIns="0" tIns="0" rIns="0" bIns="0" rtlCol="0"/>
            <a:lstStyle/>
            <a:p>
              <a:endParaRPr/>
            </a:p>
          </p:txBody>
        </p:sp>
        <p:sp>
          <p:nvSpPr>
            <p:cNvPr id="16" name="object 16"/>
            <p:cNvSpPr/>
            <p:nvPr/>
          </p:nvSpPr>
          <p:spPr>
            <a:xfrm>
              <a:off x="6849872" y="1825116"/>
              <a:ext cx="1682750" cy="812165"/>
            </a:xfrm>
            <a:custGeom>
              <a:avLst/>
              <a:gdLst/>
              <a:ahLst/>
              <a:cxnLst/>
              <a:rect l="l" t="t" r="r" b="b"/>
              <a:pathLst>
                <a:path w="1682750" h="812164">
                  <a:moveTo>
                    <a:pt x="254508" y="13970"/>
                  </a:moveTo>
                  <a:lnTo>
                    <a:pt x="230251" y="6350"/>
                  </a:lnTo>
                  <a:lnTo>
                    <a:pt x="35661" y="632663"/>
                  </a:lnTo>
                  <a:lnTo>
                    <a:pt x="26416" y="592582"/>
                  </a:lnTo>
                  <a:lnTo>
                    <a:pt x="24765" y="585724"/>
                  </a:lnTo>
                  <a:lnTo>
                    <a:pt x="18034" y="581406"/>
                  </a:lnTo>
                  <a:lnTo>
                    <a:pt x="11176" y="583057"/>
                  </a:lnTo>
                  <a:lnTo>
                    <a:pt x="4318" y="584581"/>
                  </a:lnTo>
                  <a:lnTo>
                    <a:pt x="0" y="591439"/>
                  </a:lnTo>
                  <a:lnTo>
                    <a:pt x="1651" y="598297"/>
                  </a:lnTo>
                  <a:lnTo>
                    <a:pt x="26416" y="705358"/>
                  </a:lnTo>
                  <a:lnTo>
                    <a:pt x="48475" y="685165"/>
                  </a:lnTo>
                  <a:lnTo>
                    <a:pt x="107442" y="631190"/>
                  </a:lnTo>
                  <a:lnTo>
                    <a:pt x="112649" y="626364"/>
                  </a:lnTo>
                  <a:lnTo>
                    <a:pt x="113030" y="618363"/>
                  </a:lnTo>
                  <a:lnTo>
                    <a:pt x="108331" y="613156"/>
                  </a:lnTo>
                  <a:lnTo>
                    <a:pt x="103505" y="608076"/>
                  </a:lnTo>
                  <a:lnTo>
                    <a:pt x="95504" y="607695"/>
                  </a:lnTo>
                  <a:lnTo>
                    <a:pt x="90297" y="612394"/>
                  </a:lnTo>
                  <a:lnTo>
                    <a:pt x="59944" y="640207"/>
                  </a:lnTo>
                  <a:lnTo>
                    <a:pt x="254508" y="13970"/>
                  </a:lnTo>
                  <a:close/>
                </a:path>
                <a:path w="1682750" h="812164">
                  <a:moveTo>
                    <a:pt x="1682623" y="811784"/>
                  </a:moveTo>
                  <a:lnTo>
                    <a:pt x="1680552" y="806958"/>
                  </a:lnTo>
                  <a:lnTo>
                    <a:pt x="1639316" y="710692"/>
                  </a:lnTo>
                  <a:lnTo>
                    <a:pt x="1636649" y="704215"/>
                  </a:lnTo>
                  <a:lnTo>
                    <a:pt x="1629156" y="701294"/>
                  </a:lnTo>
                  <a:lnTo>
                    <a:pt x="1622679" y="704088"/>
                  </a:lnTo>
                  <a:lnTo>
                    <a:pt x="1616202" y="706755"/>
                  </a:lnTo>
                  <a:lnTo>
                    <a:pt x="1613281" y="714248"/>
                  </a:lnTo>
                  <a:lnTo>
                    <a:pt x="1615948" y="720725"/>
                  </a:lnTo>
                  <a:lnTo>
                    <a:pt x="1632242" y="758685"/>
                  </a:lnTo>
                  <a:lnTo>
                    <a:pt x="609981" y="0"/>
                  </a:lnTo>
                  <a:lnTo>
                    <a:pt x="594868" y="20320"/>
                  </a:lnTo>
                  <a:lnTo>
                    <a:pt x="1617167" y="779030"/>
                  </a:lnTo>
                  <a:lnTo>
                    <a:pt x="1569085" y="773684"/>
                  </a:lnTo>
                  <a:lnTo>
                    <a:pt x="1562862" y="778764"/>
                  </a:lnTo>
                  <a:lnTo>
                    <a:pt x="1561338" y="792607"/>
                  </a:lnTo>
                  <a:lnTo>
                    <a:pt x="1566291" y="798957"/>
                  </a:lnTo>
                  <a:lnTo>
                    <a:pt x="1682623" y="811784"/>
                  </a:lnTo>
                  <a:close/>
                </a:path>
              </a:pathLst>
            </a:custGeom>
            <a:solidFill>
              <a:srgbClr val="000000"/>
            </a:solidFill>
          </p:spPr>
          <p:txBody>
            <a:bodyPr wrap="square" lIns="0" tIns="0" rIns="0" bIns="0" rtlCol="0"/>
            <a:lstStyle/>
            <a:p>
              <a:endParaRPr/>
            </a:p>
          </p:txBody>
        </p:sp>
      </p:gr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object 2"/>
          <p:cNvPicPr/>
          <p:nvPr/>
        </p:nvPicPr>
        <p:blipFill>
          <a:blip r:embed="rId2" cstate="print"/>
          <a:stretch>
            <a:fillRect/>
          </a:stretch>
        </p:blipFill>
        <p:spPr>
          <a:xfrm>
            <a:off x="611187" y="552450"/>
            <a:ext cx="2286000" cy="2590800"/>
          </a:xfrm>
          <a:prstGeom prst="rect">
            <a:avLst/>
          </a:prstGeom>
        </p:spPr>
      </p:pic>
      <p:grpSp>
        <p:nvGrpSpPr>
          <p:cNvPr id="3" name="object 3"/>
          <p:cNvGrpSpPr/>
          <p:nvPr/>
        </p:nvGrpSpPr>
        <p:grpSpPr>
          <a:xfrm>
            <a:off x="3263138" y="1979167"/>
            <a:ext cx="4490085" cy="2110740"/>
            <a:chOff x="3263138" y="1979167"/>
            <a:chExt cx="4490085" cy="2110740"/>
          </a:xfrm>
        </p:grpSpPr>
        <p:pic>
          <p:nvPicPr>
            <p:cNvPr id="4" name="object 4"/>
            <p:cNvPicPr/>
            <p:nvPr/>
          </p:nvPicPr>
          <p:blipFill>
            <a:blip r:embed="rId3" cstate="print"/>
            <a:stretch>
              <a:fillRect/>
            </a:stretch>
          </p:blipFill>
          <p:spPr>
            <a:xfrm>
              <a:off x="3440662" y="2373612"/>
              <a:ext cx="3984814" cy="1269742"/>
            </a:xfrm>
            <a:prstGeom prst="rect">
              <a:avLst/>
            </a:prstGeom>
          </p:spPr>
        </p:pic>
        <p:sp>
          <p:nvSpPr>
            <p:cNvPr id="5" name="object 5"/>
            <p:cNvSpPr/>
            <p:nvPr/>
          </p:nvSpPr>
          <p:spPr>
            <a:xfrm>
              <a:off x="3348101" y="2205037"/>
              <a:ext cx="2592705" cy="360680"/>
            </a:xfrm>
            <a:custGeom>
              <a:avLst/>
              <a:gdLst/>
              <a:ahLst/>
              <a:cxnLst/>
              <a:rect l="l" t="t" r="r" b="b"/>
              <a:pathLst>
                <a:path w="2592704" h="360680">
                  <a:moveTo>
                    <a:pt x="2592324" y="0"/>
                  </a:moveTo>
                  <a:lnTo>
                    <a:pt x="0" y="0"/>
                  </a:lnTo>
                  <a:lnTo>
                    <a:pt x="0" y="360362"/>
                  </a:lnTo>
                  <a:lnTo>
                    <a:pt x="2592324" y="360362"/>
                  </a:lnTo>
                  <a:lnTo>
                    <a:pt x="2592324" y="0"/>
                  </a:lnTo>
                  <a:close/>
                </a:path>
              </a:pathLst>
            </a:custGeom>
            <a:solidFill>
              <a:srgbClr val="FFFFFF"/>
            </a:solidFill>
          </p:spPr>
          <p:txBody>
            <a:bodyPr wrap="square" lIns="0" tIns="0" rIns="0" bIns="0" rtlCol="0"/>
            <a:lstStyle/>
            <a:p>
              <a:endParaRPr/>
            </a:p>
          </p:txBody>
        </p:sp>
        <p:sp>
          <p:nvSpPr>
            <p:cNvPr id="6" name="object 6"/>
            <p:cNvSpPr/>
            <p:nvPr/>
          </p:nvSpPr>
          <p:spPr>
            <a:xfrm>
              <a:off x="3348101" y="2205037"/>
              <a:ext cx="2592705" cy="360680"/>
            </a:xfrm>
            <a:custGeom>
              <a:avLst/>
              <a:gdLst/>
              <a:ahLst/>
              <a:cxnLst/>
              <a:rect l="l" t="t" r="r" b="b"/>
              <a:pathLst>
                <a:path w="2592704" h="360680">
                  <a:moveTo>
                    <a:pt x="0" y="360362"/>
                  </a:moveTo>
                  <a:lnTo>
                    <a:pt x="2592324" y="360362"/>
                  </a:lnTo>
                  <a:lnTo>
                    <a:pt x="2592324" y="0"/>
                  </a:lnTo>
                  <a:lnTo>
                    <a:pt x="0" y="0"/>
                  </a:lnTo>
                  <a:lnTo>
                    <a:pt x="0" y="360362"/>
                  </a:lnTo>
                  <a:close/>
                </a:path>
              </a:pathLst>
            </a:custGeom>
            <a:ln w="25400">
              <a:solidFill>
                <a:srgbClr val="FFFFFF"/>
              </a:solidFill>
            </a:ln>
          </p:spPr>
          <p:txBody>
            <a:bodyPr wrap="square" lIns="0" tIns="0" rIns="0" bIns="0" rtlCol="0"/>
            <a:lstStyle/>
            <a:p>
              <a:endParaRPr/>
            </a:p>
          </p:txBody>
        </p:sp>
        <p:sp>
          <p:nvSpPr>
            <p:cNvPr id="7" name="object 7"/>
            <p:cNvSpPr/>
            <p:nvPr/>
          </p:nvSpPr>
          <p:spPr>
            <a:xfrm>
              <a:off x="5940425" y="2205037"/>
              <a:ext cx="1296035" cy="360680"/>
            </a:xfrm>
            <a:custGeom>
              <a:avLst/>
              <a:gdLst/>
              <a:ahLst/>
              <a:cxnLst/>
              <a:rect l="l" t="t" r="r" b="b"/>
              <a:pathLst>
                <a:path w="1296034" h="360680">
                  <a:moveTo>
                    <a:pt x="1295907" y="0"/>
                  </a:moveTo>
                  <a:lnTo>
                    <a:pt x="0" y="0"/>
                  </a:lnTo>
                  <a:lnTo>
                    <a:pt x="0" y="360362"/>
                  </a:lnTo>
                  <a:lnTo>
                    <a:pt x="1295907" y="360362"/>
                  </a:lnTo>
                  <a:lnTo>
                    <a:pt x="1295907" y="0"/>
                  </a:lnTo>
                  <a:close/>
                </a:path>
              </a:pathLst>
            </a:custGeom>
            <a:solidFill>
              <a:srgbClr val="FFFFFF"/>
            </a:solidFill>
          </p:spPr>
          <p:txBody>
            <a:bodyPr wrap="square" lIns="0" tIns="0" rIns="0" bIns="0" rtlCol="0"/>
            <a:lstStyle/>
            <a:p>
              <a:endParaRPr/>
            </a:p>
          </p:txBody>
        </p:sp>
        <p:sp>
          <p:nvSpPr>
            <p:cNvPr id="8" name="object 8"/>
            <p:cNvSpPr/>
            <p:nvPr/>
          </p:nvSpPr>
          <p:spPr>
            <a:xfrm>
              <a:off x="5940425" y="2205037"/>
              <a:ext cx="1296035" cy="360680"/>
            </a:xfrm>
            <a:custGeom>
              <a:avLst/>
              <a:gdLst/>
              <a:ahLst/>
              <a:cxnLst/>
              <a:rect l="l" t="t" r="r" b="b"/>
              <a:pathLst>
                <a:path w="1296034" h="360680">
                  <a:moveTo>
                    <a:pt x="0" y="360362"/>
                  </a:moveTo>
                  <a:lnTo>
                    <a:pt x="1295907" y="360362"/>
                  </a:lnTo>
                  <a:lnTo>
                    <a:pt x="1295907" y="0"/>
                  </a:lnTo>
                  <a:lnTo>
                    <a:pt x="0" y="0"/>
                  </a:lnTo>
                  <a:lnTo>
                    <a:pt x="0" y="360362"/>
                  </a:lnTo>
                  <a:close/>
                </a:path>
              </a:pathLst>
            </a:custGeom>
            <a:ln w="25400">
              <a:solidFill>
                <a:srgbClr val="FFFFFF"/>
              </a:solidFill>
            </a:ln>
          </p:spPr>
          <p:txBody>
            <a:bodyPr wrap="square" lIns="0" tIns="0" rIns="0" bIns="0" rtlCol="0"/>
            <a:lstStyle/>
            <a:p>
              <a:endParaRPr/>
            </a:p>
          </p:txBody>
        </p:sp>
        <p:sp>
          <p:nvSpPr>
            <p:cNvPr id="9" name="object 9"/>
            <p:cNvSpPr/>
            <p:nvPr/>
          </p:nvSpPr>
          <p:spPr>
            <a:xfrm>
              <a:off x="3275838" y="1991867"/>
              <a:ext cx="4464685" cy="2085339"/>
            </a:xfrm>
            <a:custGeom>
              <a:avLst/>
              <a:gdLst/>
              <a:ahLst/>
              <a:cxnLst/>
              <a:rect l="l" t="t" r="r" b="b"/>
              <a:pathLst>
                <a:path w="4464684" h="2085339">
                  <a:moveTo>
                    <a:pt x="0" y="2085212"/>
                  </a:moveTo>
                  <a:lnTo>
                    <a:pt x="4464558" y="2085212"/>
                  </a:lnTo>
                  <a:lnTo>
                    <a:pt x="4464558" y="0"/>
                  </a:lnTo>
                  <a:lnTo>
                    <a:pt x="0" y="0"/>
                  </a:lnTo>
                  <a:lnTo>
                    <a:pt x="0" y="2085212"/>
                  </a:lnTo>
                  <a:close/>
                </a:path>
              </a:pathLst>
            </a:custGeom>
            <a:ln w="25400">
              <a:solidFill>
                <a:srgbClr val="FF0000"/>
              </a:solidFill>
            </a:ln>
          </p:spPr>
          <p:txBody>
            <a:bodyPr wrap="square" lIns="0" tIns="0" rIns="0" bIns="0" rtlCol="0"/>
            <a:lstStyle/>
            <a:p>
              <a:endParaRPr/>
            </a:p>
          </p:txBody>
        </p:sp>
      </p:grpSp>
      <p:sp>
        <p:nvSpPr>
          <p:cNvPr id="10" name="object 10"/>
          <p:cNvSpPr txBox="1"/>
          <p:nvPr/>
        </p:nvSpPr>
        <p:spPr>
          <a:xfrm>
            <a:off x="3788409" y="1582039"/>
            <a:ext cx="1447800" cy="299720"/>
          </a:xfrm>
          <a:prstGeom prst="rect">
            <a:avLst/>
          </a:prstGeom>
        </p:spPr>
        <p:txBody>
          <a:bodyPr vert="horz" wrap="square" lIns="0" tIns="12700" rIns="0" bIns="0" rtlCol="0">
            <a:spAutoFit/>
          </a:bodyPr>
          <a:lstStyle/>
          <a:p>
            <a:pPr marL="12700">
              <a:lnSpc>
                <a:spcPct val="100000"/>
              </a:lnSpc>
              <a:spcBef>
                <a:spcPts val="100"/>
              </a:spcBef>
            </a:pPr>
            <a:r>
              <a:rPr sz="1800" spc="-10" dirty="0">
                <a:latin typeface="Times New Roman"/>
                <a:cs typeface="Times New Roman"/>
              </a:rPr>
              <a:t>Conclusions….</a:t>
            </a:r>
            <a:endParaRPr sz="1800">
              <a:latin typeface="Times New Roman"/>
              <a:cs typeface="Times New Roman"/>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530225" y="395350"/>
            <a:ext cx="4270375" cy="5707380"/>
            <a:chOff x="530225" y="395350"/>
            <a:chExt cx="4270375" cy="5707380"/>
          </a:xfrm>
        </p:grpSpPr>
        <p:pic>
          <p:nvPicPr>
            <p:cNvPr id="3" name="object 3"/>
            <p:cNvPicPr/>
            <p:nvPr/>
          </p:nvPicPr>
          <p:blipFill>
            <a:blip r:embed="rId2" cstate="print"/>
            <a:stretch>
              <a:fillRect/>
            </a:stretch>
          </p:blipFill>
          <p:spPr>
            <a:xfrm>
              <a:off x="608135" y="587255"/>
              <a:ext cx="3761225" cy="5288994"/>
            </a:xfrm>
            <a:prstGeom prst="rect">
              <a:avLst/>
            </a:prstGeom>
          </p:spPr>
        </p:pic>
        <p:sp>
          <p:nvSpPr>
            <p:cNvPr id="4" name="object 4"/>
            <p:cNvSpPr/>
            <p:nvPr/>
          </p:nvSpPr>
          <p:spPr>
            <a:xfrm>
              <a:off x="534987" y="400113"/>
              <a:ext cx="4260850" cy="5697855"/>
            </a:xfrm>
            <a:custGeom>
              <a:avLst/>
              <a:gdLst/>
              <a:ahLst/>
              <a:cxnLst/>
              <a:rect l="l" t="t" r="r" b="b"/>
              <a:pathLst>
                <a:path w="4260850" h="5697855">
                  <a:moveTo>
                    <a:pt x="0" y="5697474"/>
                  </a:moveTo>
                  <a:lnTo>
                    <a:pt x="4260850" y="5697474"/>
                  </a:lnTo>
                  <a:lnTo>
                    <a:pt x="4260850" y="0"/>
                  </a:lnTo>
                  <a:lnTo>
                    <a:pt x="0" y="0"/>
                  </a:lnTo>
                  <a:lnTo>
                    <a:pt x="0" y="5697474"/>
                  </a:lnTo>
                  <a:close/>
                </a:path>
              </a:pathLst>
            </a:custGeom>
            <a:ln w="9525">
              <a:solidFill>
                <a:srgbClr val="FF0000"/>
              </a:solidFill>
            </a:ln>
          </p:spPr>
          <p:txBody>
            <a:bodyPr wrap="square" lIns="0" tIns="0" rIns="0" bIns="0" rtlCol="0"/>
            <a:lstStyle/>
            <a:p>
              <a:endParaRPr/>
            </a:p>
          </p:txBody>
        </p:sp>
      </p:grpSp>
      <p:grpSp>
        <p:nvGrpSpPr>
          <p:cNvPr id="5" name="object 5"/>
          <p:cNvGrpSpPr/>
          <p:nvPr/>
        </p:nvGrpSpPr>
        <p:grpSpPr>
          <a:xfrm>
            <a:off x="5067236" y="1541462"/>
            <a:ext cx="3895725" cy="4057650"/>
            <a:chOff x="5067236" y="1541462"/>
            <a:chExt cx="3895725" cy="4057650"/>
          </a:xfrm>
        </p:grpSpPr>
        <p:pic>
          <p:nvPicPr>
            <p:cNvPr id="6" name="object 6"/>
            <p:cNvPicPr/>
            <p:nvPr/>
          </p:nvPicPr>
          <p:blipFill>
            <a:blip r:embed="rId3" cstate="print"/>
            <a:stretch>
              <a:fillRect/>
            </a:stretch>
          </p:blipFill>
          <p:spPr>
            <a:xfrm>
              <a:off x="5229224" y="1627187"/>
              <a:ext cx="3429000" cy="3733800"/>
            </a:xfrm>
            <a:prstGeom prst="rect">
              <a:avLst/>
            </a:prstGeom>
          </p:spPr>
        </p:pic>
        <p:sp>
          <p:nvSpPr>
            <p:cNvPr id="7" name="object 7"/>
            <p:cNvSpPr/>
            <p:nvPr/>
          </p:nvSpPr>
          <p:spPr>
            <a:xfrm>
              <a:off x="5071998" y="1546225"/>
              <a:ext cx="3886200" cy="4048125"/>
            </a:xfrm>
            <a:custGeom>
              <a:avLst/>
              <a:gdLst/>
              <a:ahLst/>
              <a:cxnLst/>
              <a:rect l="l" t="t" r="r" b="b"/>
              <a:pathLst>
                <a:path w="3886200" h="4048125">
                  <a:moveTo>
                    <a:pt x="0" y="4048125"/>
                  </a:moveTo>
                  <a:lnTo>
                    <a:pt x="3886200" y="4048125"/>
                  </a:lnTo>
                  <a:lnTo>
                    <a:pt x="3886200" y="0"/>
                  </a:lnTo>
                  <a:lnTo>
                    <a:pt x="0" y="0"/>
                  </a:lnTo>
                  <a:lnTo>
                    <a:pt x="0" y="4048125"/>
                  </a:lnTo>
                  <a:close/>
                </a:path>
              </a:pathLst>
            </a:custGeom>
            <a:ln w="9525">
              <a:solidFill>
                <a:srgbClr val="FF0000"/>
              </a:solidFill>
            </a:ln>
          </p:spPr>
          <p:txBody>
            <a:bodyPr wrap="square" lIns="0" tIns="0" rIns="0" bIns="0" rtlCol="0"/>
            <a:lstStyle/>
            <a:p>
              <a:endParaRPr/>
            </a:p>
          </p:txBody>
        </p:sp>
      </p:grpSp>
      <p:grpSp>
        <p:nvGrpSpPr>
          <p:cNvPr id="8" name="object 8"/>
          <p:cNvGrpSpPr/>
          <p:nvPr/>
        </p:nvGrpSpPr>
        <p:grpSpPr>
          <a:xfrm>
            <a:off x="4964112" y="103187"/>
            <a:ext cx="4029075" cy="1266825"/>
            <a:chOff x="4964112" y="103187"/>
            <a:chExt cx="4029075" cy="1266825"/>
          </a:xfrm>
        </p:grpSpPr>
        <p:pic>
          <p:nvPicPr>
            <p:cNvPr id="9" name="object 9"/>
            <p:cNvPicPr/>
            <p:nvPr/>
          </p:nvPicPr>
          <p:blipFill>
            <a:blip r:embed="rId4" cstate="print"/>
            <a:stretch>
              <a:fillRect/>
            </a:stretch>
          </p:blipFill>
          <p:spPr>
            <a:xfrm>
              <a:off x="5030851" y="208026"/>
              <a:ext cx="3762375" cy="933450"/>
            </a:xfrm>
            <a:prstGeom prst="rect">
              <a:avLst/>
            </a:prstGeom>
          </p:spPr>
        </p:pic>
        <p:sp>
          <p:nvSpPr>
            <p:cNvPr id="10" name="object 10"/>
            <p:cNvSpPr/>
            <p:nvPr/>
          </p:nvSpPr>
          <p:spPr>
            <a:xfrm>
              <a:off x="4978400" y="117475"/>
              <a:ext cx="4000500" cy="1238250"/>
            </a:xfrm>
            <a:custGeom>
              <a:avLst/>
              <a:gdLst/>
              <a:ahLst/>
              <a:cxnLst/>
              <a:rect l="l" t="t" r="r" b="b"/>
              <a:pathLst>
                <a:path w="4000500" h="1238250">
                  <a:moveTo>
                    <a:pt x="0" y="1238250"/>
                  </a:moveTo>
                  <a:lnTo>
                    <a:pt x="4000500" y="1238250"/>
                  </a:lnTo>
                  <a:lnTo>
                    <a:pt x="4000500" y="0"/>
                  </a:lnTo>
                  <a:lnTo>
                    <a:pt x="0" y="0"/>
                  </a:lnTo>
                  <a:lnTo>
                    <a:pt x="0" y="1238250"/>
                  </a:lnTo>
                  <a:close/>
                </a:path>
              </a:pathLst>
            </a:custGeom>
            <a:ln w="28575">
              <a:solidFill>
                <a:srgbClr val="FF0000"/>
              </a:solidFill>
            </a:ln>
          </p:spPr>
          <p:txBody>
            <a:bodyPr wrap="square" lIns="0" tIns="0" rIns="0" bIns="0" rtlCol="0"/>
            <a:lstStyle/>
            <a:p>
              <a:endParaRPr/>
            </a:p>
          </p:txBody>
        </p:sp>
      </p:gr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object 2"/>
          <p:cNvGrpSpPr/>
          <p:nvPr/>
        </p:nvGrpSpPr>
        <p:grpSpPr>
          <a:xfrm>
            <a:off x="241300" y="827087"/>
            <a:ext cx="8888730" cy="5502275"/>
            <a:chOff x="241300" y="827087"/>
            <a:chExt cx="8888730" cy="5502275"/>
          </a:xfrm>
        </p:grpSpPr>
        <p:pic>
          <p:nvPicPr>
            <p:cNvPr id="3" name="object 3"/>
            <p:cNvPicPr/>
            <p:nvPr/>
          </p:nvPicPr>
          <p:blipFill>
            <a:blip r:embed="rId2" cstate="print"/>
            <a:stretch>
              <a:fillRect/>
            </a:stretch>
          </p:blipFill>
          <p:spPr>
            <a:xfrm>
              <a:off x="440622" y="836549"/>
              <a:ext cx="5409242" cy="2277035"/>
            </a:xfrm>
            <a:prstGeom prst="rect">
              <a:avLst/>
            </a:prstGeom>
          </p:spPr>
        </p:pic>
        <p:sp>
          <p:nvSpPr>
            <p:cNvPr id="4" name="object 4"/>
            <p:cNvSpPr/>
            <p:nvPr/>
          </p:nvSpPr>
          <p:spPr>
            <a:xfrm>
              <a:off x="246062" y="831850"/>
              <a:ext cx="5786755" cy="2428875"/>
            </a:xfrm>
            <a:custGeom>
              <a:avLst/>
              <a:gdLst/>
              <a:ahLst/>
              <a:cxnLst/>
              <a:rect l="l" t="t" r="r" b="b"/>
              <a:pathLst>
                <a:path w="5786755" h="2428875">
                  <a:moveTo>
                    <a:pt x="0" y="2428875"/>
                  </a:moveTo>
                  <a:lnTo>
                    <a:pt x="5786501" y="2428875"/>
                  </a:lnTo>
                  <a:lnTo>
                    <a:pt x="5786501" y="0"/>
                  </a:lnTo>
                  <a:lnTo>
                    <a:pt x="0" y="0"/>
                  </a:lnTo>
                  <a:lnTo>
                    <a:pt x="0" y="2428875"/>
                  </a:lnTo>
                  <a:close/>
                </a:path>
              </a:pathLst>
            </a:custGeom>
            <a:ln w="9525">
              <a:solidFill>
                <a:srgbClr val="FF0000"/>
              </a:solidFill>
            </a:ln>
          </p:spPr>
          <p:txBody>
            <a:bodyPr wrap="square" lIns="0" tIns="0" rIns="0" bIns="0" rtlCol="0"/>
            <a:lstStyle/>
            <a:p>
              <a:endParaRPr/>
            </a:p>
          </p:txBody>
        </p:sp>
        <p:pic>
          <p:nvPicPr>
            <p:cNvPr id="5" name="object 5"/>
            <p:cNvPicPr/>
            <p:nvPr/>
          </p:nvPicPr>
          <p:blipFill>
            <a:blip r:embed="rId3" cstate="print"/>
            <a:stretch>
              <a:fillRect/>
            </a:stretch>
          </p:blipFill>
          <p:spPr>
            <a:xfrm>
              <a:off x="4814951" y="3241675"/>
              <a:ext cx="4305300" cy="2886075"/>
            </a:xfrm>
            <a:prstGeom prst="rect">
              <a:avLst/>
            </a:prstGeom>
          </p:spPr>
        </p:pic>
        <p:sp>
          <p:nvSpPr>
            <p:cNvPr id="6" name="object 6"/>
            <p:cNvSpPr/>
            <p:nvPr/>
          </p:nvSpPr>
          <p:spPr>
            <a:xfrm>
              <a:off x="4810125" y="3236912"/>
              <a:ext cx="4314825" cy="2895600"/>
            </a:xfrm>
            <a:custGeom>
              <a:avLst/>
              <a:gdLst/>
              <a:ahLst/>
              <a:cxnLst/>
              <a:rect l="l" t="t" r="r" b="b"/>
              <a:pathLst>
                <a:path w="4314825" h="2895600">
                  <a:moveTo>
                    <a:pt x="0" y="2895600"/>
                  </a:moveTo>
                  <a:lnTo>
                    <a:pt x="4314825" y="2895600"/>
                  </a:lnTo>
                  <a:lnTo>
                    <a:pt x="4314825" y="0"/>
                  </a:lnTo>
                  <a:lnTo>
                    <a:pt x="0" y="0"/>
                  </a:lnTo>
                  <a:lnTo>
                    <a:pt x="0" y="2895600"/>
                  </a:lnTo>
                  <a:close/>
                </a:path>
              </a:pathLst>
            </a:custGeom>
            <a:ln w="9525">
              <a:solidFill>
                <a:srgbClr val="FF0000"/>
              </a:solidFill>
            </a:ln>
          </p:spPr>
          <p:txBody>
            <a:bodyPr wrap="square" lIns="0" tIns="0" rIns="0" bIns="0" rtlCol="0"/>
            <a:lstStyle/>
            <a:p>
              <a:endParaRPr/>
            </a:p>
          </p:txBody>
        </p:sp>
        <p:pic>
          <p:nvPicPr>
            <p:cNvPr id="7" name="object 7"/>
            <p:cNvPicPr/>
            <p:nvPr/>
          </p:nvPicPr>
          <p:blipFill>
            <a:blip r:embed="rId4" cstate="print"/>
            <a:stretch>
              <a:fillRect/>
            </a:stretch>
          </p:blipFill>
          <p:spPr>
            <a:xfrm>
              <a:off x="547687" y="3500437"/>
              <a:ext cx="4038600" cy="2743200"/>
            </a:xfrm>
            <a:prstGeom prst="rect">
              <a:avLst/>
            </a:prstGeom>
          </p:spPr>
        </p:pic>
        <p:sp>
          <p:nvSpPr>
            <p:cNvPr id="8" name="object 8"/>
            <p:cNvSpPr/>
            <p:nvPr/>
          </p:nvSpPr>
          <p:spPr>
            <a:xfrm>
              <a:off x="390525" y="3495675"/>
              <a:ext cx="4343400" cy="2828925"/>
            </a:xfrm>
            <a:custGeom>
              <a:avLst/>
              <a:gdLst/>
              <a:ahLst/>
              <a:cxnLst/>
              <a:rect l="l" t="t" r="r" b="b"/>
              <a:pathLst>
                <a:path w="4343400" h="2828925">
                  <a:moveTo>
                    <a:pt x="0" y="2828925"/>
                  </a:moveTo>
                  <a:lnTo>
                    <a:pt x="4343400" y="2828925"/>
                  </a:lnTo>
                  <a:lnTo>
                    <a:pt x="4343400" y="0"/>
                  </a:lnTo>
                  <a:lnTo>
                    <a:pt x="0" y="0"/>
                  </a:lnTo>
                  <a:lnTo>
                    <a:pt x="0" y="2828925"/>
                  </a:lnTo>
                  <a:close/>
                </a:path>
              </a:pathLst>
            </a:custGeom>
            <a:ln w="9525">
              <a:solidFill>
                <a:srgbClr val="FF0000"/>
              </a:solidFill>
            </a:ln>
          </p:spPr>
          <p:txBody>
            <a:bodyPr wrap="square" lIns="0" tIns="0" rIns="0" bIns="0" rtlCol="0"/>
            <a:lstStyle/>
            <a:p>
              <a:endParaRPr/>
            </a:p>
          </p:txBody>
        </p:sp>
        <p:sp>
          <p:nvSpPr>
            <p:cNvPr id="9" name="object 9"/>
            <p:cNvSpPr/>
            <p:nvPr/>
          </p:nvSpPr>
          <p:spPr>
            <a:xfrm>
              <a:off x="1403350" y="4076700"/>
              <a:ext cx="2376805" cy="1008380"/>
            </a:xfrm>
            <a:custGeom>
              <a:avLst/>
              <a:gdLst/>
              <a:ahLst/>
              <a:cxnLst/>
              <a:rect l="l" t="t" r="r" b="b"/>
              <a:pathLst>
                <a:path w="2376804" h="1008379">
                  <a:moveTo>
                    <a:pt x="0" y="0"/>
                  </a:moveTo>
                  <a:lnTo>
                    <a:pt x="431800" y="1007999"/>
                  </a:lnTo>
                </a:path>
                <a:path w="2376804" h="1008379">
                  <a:moveTo>
                    <a:pt x="1297051" y="215900"/>
                  </a:moveTo>
                  <a:lnTo>
                    <a:pt x="2376551" y="215900"/>
                  </a:lnTo>
                </a:path>
              </a:pathLst>
            </a:custGeom>
            <a:ln w="25400">
              <a:solidFill>
                <a:srgbClr val="FFFFFF"/>
              </a:solidFill>
            </a:ln>
          </p:spPr>
          <p:txBody>
            <a:bodyPr wrap="square" lIns="0" tIns="0" rIns="0" bIns="0" rtlCol="0"/>
            <a:lstStyle/>
            <a:p>
              <a:endParaRPr/>
            </a:p>
          </p:txBody>
        </p:sp>
      </p:grpSp>
      <p:sp>
        <p:nvSpPr>
          <p:cNvPr id="10" name="object 10"/>
          <p:cNvSpPr txBox="1"/>
          <p:nvPr/>
        </p:nvSpPr>
        <p:spPr>
          <a:xfrm>
            <a:off x="1842897" y="360375"/>
            <a:ext cx="2941320" cy="300355"/>
          </a:xfrm>
          <a:prstGeom prst="rect">
            <a:avLst/>
          </a:prstGeom>
        </p:spPr>
        <p:txBody>
          <a:bodyPr vert="horz" wrap="square" lIns="0" tIns="12700" rIns="0" bIns="0" rtlCol="0">
            <a:spAutoFit/>
          </a:bodyPr>
          <a:lstStyle/>
          <a:p>
            <a:pPr marL="12700">
              <a:lnSpc>
                <a:spcPct val="100000"/>
              </a:lnSpc>
              <a:spcBef>
                <a:spcPts val="100"/>
              </a:spcBef>
            </a:pPr>
            <a:r>
              <a:rPr sz="1800" dirty="0">
                <a:latin typeface="Arial"/>
                <a:cs typeface="Arial"/>
              </a:rPr>
              <a:t>Campioni</a:t>
            </a:r>
            <a:r>
              <a:rPr sz="1800" spc="-20" dirty="0">
                <a:latin typeface="Arial"/>
                <a:cs typeface="Arial"/>
              </a:rPr>
              <a:t> </a:t>
            </a:r>
            <a:r>
              <a:rPr sz="1800" dirty="0">
                <a:latin typeface="Arial"/>
                <a:cs typeface="Arial"/>
              </a:rPr>
              <a:t>di</a:t>
            </a:r>
            <a:r>
              <a:rPr sz="1800" spc="10" dirty="0">
                <a:latin typeface="Arial"/>
                <a:cs typeface="Arial"/>
              </a:rPr>
              <a:t> </a:t>
            </a:r>
            <a:r>
              <a:rPr sz="1800" dirty="0">
                <a:latin typeface="Arial"/>
                <a:cs typeface="Arial"/>
              </a:rPr>
              <a:t>aggregati</a:t>
            </a:r>
            <a:r>
              <a:rPr sz="1800" spc="-35" dirty="0">
                <a:latin typeface="Arial"/>
                <a:cs typeface="Arial"/>
              </a:rPr>
              <a:t> </a:t>
            </a:r>
            <a:r>
              <a:rPr sz="1800" spc="-10" dirty="0">
                <a:latin typeface="Arial"/>
                <a:cs typeface="Arial"/>
              </a:rPr>
              <a:t>marini</a:t>
            </a:r>
            <a:endParaRPr sz="1800">
              <a:latin typeface="Arial"/>
              <a:cs typeface="Arial"/>
            </a:endParaRP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a:extLst>
              <a:ext uri="{FF2B5EF4-FFF2-40B4-BE49-F238E27FC236}">
                <a16:creationId xmlns:a16="http://schemas.microsoft.com/office/drawing/2014/main" id="{1A2B54D5-4C7D-C2AE-4E94-277DF25D910D}"/>
              </a:ext>
            </a:extLst>
          </p:cNvPr>
          <p:cNvSpPr>
            <a:spLocks noGrp="1" noChangeArrowheads="1"/>
          </p:cNvSpPr>
          <p:nvPr>
            <p:ph type="title"/>
          </p:nvPr>
        </p:nvSpPr>
        <p:spPr bwMode="auto">
          <a:xfrm>
            <a:off x="3027363" y="506413"/>
            <a:ext cx="3089275" cy="677862"/>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r>
              <a:rPr lang="en-US" altLang="en-US" sz="3600" b="1"/>
              <a:t>Outlook</a:t>
            </a:r>
          </a:p>
        </p:txBody>
      </p:sp>
      <p:sp>
        <p:nvSpPr>
          <p:cNvPr id="76803" name="Rectangle 3">
            <a:extLst>
              <a:ext uri="{FF2B5EF4-FFF2-40B4-BE49-F238E27FC236}">
                <a16:creationId xmlns:a16="http://schemas.microsoft.com/office/drawing/2014/main" id="{312BE0EF-7A59-E4CB-D839-30850D0A4FF5}"/>
              </a:ext>
            </a:extLst>
          </p:cNvPr>
          <p:cNvSpPr>
            <a:spLocks noGrp="1" noChangeArrowheads="1"/>
          </p:cNvSpPr>
          <p:nvPr>
            <p:ph type="body" idx="1"/>
          </p:nvPr>
        </p:nvSpPr>
        <p:spPr bwMode="auto">
          <a:xfrm>
            <a:off x="196850" y="1266825"/>
            <a:ext cx="8562975" cy="3970318"/>
          </a:xfr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eaLnBrk="1" hangingPunct="1">
              <a:lnSpc>
                <a:spcPct val="90000"/>
              </a:lnSpc>
            </a:pPr>
            <a:r>
              <a:rPr lang="en-US" altLang="en-US" sz="3200" b="1" dirty="0"/>
              <a:t>AFM </a:t>
            </a:r>
            <a:r>
              <a:rPr lang="en-US" altLang="en-US" sz="3200" dirty="0"/>
              <a:t>provides </a:t>
            </a:r>
            <a:r>
              <a:rPr lang="en-US" altLang="en-US" sz="3200" b="1" dirty="0"/>
              <a:t>imaging, spectroscopy </a:t>
            </a:r>
            <a:r>
              <a:rPr lang="en-US" altLang="en-US" sz="3200" dirty="0"/>
              <a:t>and</a:t>
            </a:r>
          </a:p>
          <a:p>
            <a:pPr eaLnBrk="1" hangingPunct="1">
              <a:lnSpc>
                <a:spcPct val="90000"/>
              </a:lnSpc>
            </a:pPr>
            <a:r>
              <a:rPr lang="en-US" altLang="en-US" sz="3200" b="1" dirty="0"/>
              <a:t>manipulation </a:t>
            </a:r>
            <a:r>
              <a:rPr lang="en-US" altLang="en-US" sz="3200" dirty="0"/>
              <a:t>capabilities in almost any</a:t>
            </a:r>
          </a:p>
          <a:p>
            <a:pPr eaLnBrk="1" hangingPunct="1">
              <a:lnSpc>
                <a:spcPct val="90000"/>
              </a:lnSpc>
            </a:pPr>
            <a:r>
              <a:rPr lang="en-US" altLang="en-US" sz="3200" dirty="0"/>
              <a:t>environment:</a:t>
            </a:r>
          </a:p>
          <a:p>
            <a:pPr eaLnBrk="1" hangingPunct="1">
              <a:lnSpc>
                <a:spcPct val="90000"/>
              </a:lnSpc>
            </a:pPr>
            <a:r>
              <a:rPr lang="en-US" altLang="en-US" sz="3200" b="1" dirty="0"/>
              <a:t>ambient, UHV, liquid</a:t>
            </a:r>
          </a:p>
          <a:p>
            <a:pPr eaLnBrk="1" hangingPunct="1">
              <a:lnSpc>
                <a:spcPct val="90000"/>
              </a:lnSpc>
            </a:pPr>
            <a:r>
              <a:rPr lang="en-US" altLang="en-US" sz="3200" dirty="0"/>
              <a:t>at temperatures ranging </a:t>
            </a:r>
            <a:r>
              <a:rPr lang="en-US" altLang="en-US" sz="3200" b="1" dirty="0"/>
              <a:t>from </a:t>
            </a:r>
            <a:r>
              <a:rPr lang="en-US" altLang="en-US" sz="3200" b="1" dirty="0" err="1"/>
              <a:t>mK</a:t>
            </a:r>
            <a:r>
              <a:rPr lang="en-US" altLang="en-US" sz="3200" b="1" dirty="0"/>
              <a:t> – 900 K</a:t>
            </a:r>
          </a:p>
          <a:p>
            <a:pPr eaLnBrk="1" hangingPunct="1">
              <a:lnSpc>
                <a:spcPct val="90000"/>
              </a:lnSpc>
            </a:pPr>
            <a:r>
              <a:rPr lang="en-US" altLang="en-US" sz="3200" dirty="0"/>
              <a:t>with </a:t>
            </a:r>
            <a:r>
              <a:rPr lang="en-US" altLang="en-US" sz="3200" b="1" dirty="0"/>
              <a:t>atomic resolution and sensitivity</a:t>
            </a:r>
          </a:p>
          <a:p>
            <a:pPr eaLnBrk="1" hangingPunct="1">
              <a:lnSpc>
                <a:spcPct val="90000"/>
              </a:lnSpc>
            </a:pPr>
            <a:r>
              <a:rPr lang="en-US" altLang="en-US" sz="3200" b="1" dirty="0"/>
              <a:t>Derivative techniques:</a:t>
            </a:r>
          </a:p>
          <a:p>
            <a:pPr lvl="1" eaLnBrk="1" hangingPunct="1">
              <a:lnSpc>
                <a:spcPct val="90000"/>
              </a:lnSpc>
            </a:pPr>
            <a:r>
              <a:rPr lang="en-US" altLang="en-US" sz="2800" dirty="0"/>
              <a:t>Magnetic Force Microscopy (MFM)</a:t>
            </a:r>
          </a:p>
          <a:p>
            <a:pPr lvl="1" eaLnBrk="1" hangingPunct="1">
              <a:lnSpc>
                <a:spcPct val="90000"/>
              </a:lnSpc>
            </a:pPr>
            <a:r>
              <a:rPr lang="en-US" altLang="en-US" sz="2800" dirty="0" err="1"/>
              <a:t>Piezoresponse</a:t>
            </a:r>
            <a:r>
              <a:rPr lang="en-US" altLang="en-US" sz="2800" dirty="0"/>
              <a:t> Force Microscopy (PFM)</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Text Box 2">
            <a:extLst>
              <a:ext uri="{FF2B5EF4-FFF2-40B4-BE49-F238E27FC236}">
                <a16:creationId xmlns:a16="http://schemas.microsoft.com/office/drawing/2014/main" id="{F40F084F-42EA-376D-4594-8257416D70C9}"/>
              </a:ext>
            </a:extLst>
          </p:cNvPr>
          <p:cNvSpPr txBox="1">
            <a:spLocks noChangeArrowheads="1"/>
          </p:cNvSpPr>
          <p:nvPr/>
        </p:nvSpPr>
        <p:spPr bwMode="auto">
          <a:xfrm>
            <a:off x="369888" y="2224088"/>
            <a:ext cx="8526462"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i="1"/>
              <a:t>Molecule–molecule interactions</a:t>
            </a:r>
            <a:r>
              <a:rPr lang="en-US" altLang="en-US" sz="3200" b="1" i="1"/>
              <a:t> – </a:t>
            </a:r>
          </a:p>
          <a:p>
            <a:pPr eaLnBrk="1" hangingPunct="1"/>
            <a:r>
              <a:rPr lang="en-US" altLang="en-US" sz="3200" b="1" i="1"/>
              <a:t>STM studies at the solid–liquid interface: physisorption on graphite</a:t>
            </a:r>
            <a:endParaRPr lang="fr-FR" altLang="en-US" sz="3200" b="1" i="1"/>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6978" name="Picture 2">
            <a:extLst>
              <a:ext uri="{FF2B5EF4-FFF2-40B4-BE49-F238E27FC236}">
                <a16:creationId xmlns:a16="http://schemas.microsoft.com/office/drawing/2014/main" id="{32A1F4FC-D7C6-8C1F-7B81-692C7E7318F8}"/>
              </a:ext>
            </a:extLst>
          </p:cNvPr>
          <p:cNvPicPr>
            <a:picLocks noGrp="1" noChangeAspect="1" noChangeArrowheads="1"/>
          </p:cNvPicPr>
          <p:nvPr>
            <p:ph sz="quarter" idx="1"/>
          </p:nvPr>
        </p:nvPicPr>
        <p:blipFill>
          <a:blip r:embed="rId3">
            <a:extLst>
              <a:ext uri="{28A0092B-C50C-407E-A947-70E740481C1C}">
                <a14:useLocalDpi xmlns:a14="http://schemas.microsoft.com/office/drawing/2010/main" val="0"/>
              </a:ext>
            </a:extLst>
          </a:blip>
          <a:srcRect/>
          <a:stretch>
            <a:fillRect/>
          </a:stretch>
        </p:blipFill>
        <p:spPr bwMode="auto">
          <a:xfrm>
            <a:off x="266700" y="2901950"/>
            <a:ext cx="3465513" cy="3698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59" name="Picture 3">
            <a:extLst>
              <a:ext uri="{FF2B5EF4-FFF2-40B4-BE49-F238E27FC236}">
                <a16:creationId xmlns:a16="http://schemas.microsoft.com/office/drawing/2014/main" id="{8DBB1FF2-C5DF-9002-0E7B-8AA1E1B9DAD3}"/>
              </a:ext>
            </a:extLst>
          </p:cNvPr>
          <p:cNvPicPr>
            <a:picLocks noGrp="1" noChangeAspect="1" noChangeArrowheads="1"/>
          </p:cNvPicPr>
          <p:nvPr>
            <p:ph sz="quarter" idx="2"/>
          </p:nvPr>
        </p:nvPicPr>
        <p:blipFill>
          <a:blip r:embed="rId4">
            <a:extLst>
              <a:ext uri="{28A0092B-C50C-407E-A947-70E740481C1C}">
                <a14:useLocalDpi xmlns:a14="http://schemas.microsoft.com/office/drawing/2010/main" val="0"/>
              </a:ext>
            </a:extLst>
          </a:blip>
          <a:srcRect/>
          <a:stretch>
            <a:fillRect/>
          </a:stretch>
        </p:blipFill>
        <p:spPr bwMode="auto">
          <a:xfrm>
            <a:off x="266700" y="2901950"/>
            <a:ext cx="3465513" cy="3698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0" name="Picture 4">
            <a:extLst>
              <a:ext uri="{FF2B5EF4-FFF2-40B4-BE49-F238E27FC236}">
                <a16:creationId xmlns:a16="http://schemas.microsoft.com/office/drawing/2014/main" id="{05EF8574-DE8B-521E-6442-A4497D287C74}"/>
              </a:ext>
            </a:extLst>
          </p:cNvPr>
          <p:cNvPicPr>
            <a:picLocks noGrp="1" noChangeAspect="1" noChangeArrowheads="1"/>
          </p:cNvPicPr>
          <p:nvPr>
            <p:ph sz="quarter" idx="3"/>
          </p:nvPr>
        </p:nvPicPr>
        <p:blipFill>
          <a:blip r:embed="rId5">
            <a:extLst>
              <a:ext uri="{28A0092B-C50C-407E-A947-70E740481C1C}">
                <a14:useLocalDpi xmlns:a14="http://schemas.microsoft.com/office/drawing/2010/main" val="0"/>
              </a:ext>
            </a:extLst>
          </a:blip>
          <a:srcRect/>
          <a:stretch>
            <a:fillRect/>
          </a:stretch>
        </p:blipFill>
        <p:spPr bwMode="auto">
          <a:xfrm>
            <a:off x="266700" y="2901950"/>
            <a:ext cx="3465513" cy="3698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1" name="Picture 5">
            <a:extLst>
              <a:ext uri="{FF2B5EF4-FFF2-40B4-BE49-F238E27FC236}">
                <a16:creationId xmlns:a16="http://schemas.microsoft.com/office/drawing/2014/main" id="{8F44BBD2-4C76-D767-D98E-56791B0CD735}"/>
              </a:ext>
            </a:extLst>
          </p:cNvPr>
          <p:cNvPicPr>
            <a:picLocks noGrp="1" noChangeAspect="1" noChangeArrowheads="1"/>
          </p:cNvPicPr>
          <p:nvPr>
            <p:ph sz="quarter" idx="4"/>
          </p:nvPr>
        </p:nvPicPr>
        <p:blipFill>
          <a:blip r:embed="rId6">
            <a:extLst>
              <a:ext uri="{28A0092B-C50C-407E-A947-70E740481C1C}">
                <a14:useLocalDpi xmlns:a14="http://schemas.microsoft.com/office/drawing/2010/main" val="0"/>
              </a:ext>
            </a:extLst>
          </a:blip>
          <a:srcRect/>
          <a:stretch>
            <a:fillRect/>
          </a:stretch>
        </p:blipFill>
        <p:spPr bwMode="auto">
          <a:xfrm>
            <a:off x="266700" y="2901950"/>
            <a:ext cx="3465513" cy="36988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2" name="Picture 6">
            <a:extLst>
              <a:ext uri="{FF2B5EF4-FFF2-40B4-BE49-F238E27FC236}">
                <a16:creationId xmlns:a16="http://schemas.microsoft.com/office/drawing/2014/main" id="{E21D4F9C-6ABB-9C42-C5FD-25A83AAA1E7A}"/>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6700" y="2901950"/>
            <a:ext cx="3465513"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3" name="Picture 7">
            <a:extLst>
              <a:ext uri="{FF2B5EF4-FFF2-40B4-BE49-F238E27FC236}">
                <a16:creationId xmlns:a16="http://schemas.microsoft.com/office/drawing/2014/main" id="{EBD0E8EC-D838-BCD6-1FE1-5645B9AD4D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66700" y="2901950"/>
            <a:ext cx="3465513"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4" name="Picture 8">
            <a:extLst>
              <a:ext uri="{FF2B5EF4-FFF2-40B4-BE49-F238E27FC236}">
                <a16:creationId xmlns:a16="http://schemas.microsoft.com/office/drawing/2014/main" id="{B9BC2A52-F4F3-1C16-4F35-550B58E32E67}"/>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66700" y="2901950"/>
            <a:ext cx="3465513"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5" name="Picture 9">
            <a:extLst>
              <a:ext uri="{FF2B5EF4-FFF2-40B4-BE49-F238E27FC236}">
                <a16:creationId xmlns:a16="http://schemas.microsoft.com/office/drawing/2014/main" id="{B6A19D53-14EE-0D84-EE2F-ADDE0603109B}"/>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66700" y="2901950"/>
            <a:ext cx="3465513"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6" name="Picture 10">
            <a:extLst>
              <a:ext uri="{FF2B5EF4-FFF2-40B4-BE49-F238E27FC236}">
                <a16:creationId xmlns:a16="http://schemas.microsoft.com/office/drawing/2014/main" id="{E970A3FF-F82A-DBCF-5EB3-ECDD12D3785A}"/>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266700" y="2901950"/>
            <a:ext cx="3465513"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7" name="Picture 11">
            <a:extLst>
              <a:ext uri="{FF2B5EF4-FFF2-40B4-BE49-F238E27FC236}">
                <a16:creationId xmlns:a16="http://schemas.microsoft.com/office/drawing/2014/main" id="{94D56437-67AD-C67A-38ED-97C5A551B679}"/>
              </a:ext>
            </a:extLst>
          </p:cNvPr>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266700" y="2901950"/>
            <a:ext cx="3465513"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8" name="Picture 12">
            <a:extLst>
              <a:ext uri="{FF2B5EF4-FFF2-40B4-BE49-F238E27FC236}">
                <a16:creationId xmlns:a16="http://schemas.microsoft.com/office/drawing/2014/main" id="{EAD4AC04-CBF8-C4F4-86A0-A3B16C3E4699}"/>
              </a:ext>
            </a:extLst>
          </p:cNvPr>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66700" y="2901950"/>
            <a:ext cx="3465513"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69" name="Picture 13">
            <a:extLst>
              <a:ext uri="{FF2B5EF4-FFF2-40B4-BE49-F238E27FC236}">
                <a16:creationId xmlns:a16="http://schemas.microsoft.com/office/drawing/2014/main" id="{8EED2F46-AD02-2DAC-0B12-FF8B9E9F1787}"/>
              </a:ext>
            </a:extLst>
          </p:cNvPr>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266700" y="2901950"/>
            <a:ext cx="3465513"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0" name="Picture 14">
            <a:extLst>
              <a:ext uri="{FF2B5EF4-FFF2-40B4-BE49-F238E27FC236}">
                <a16:creationId xmlns:a16="http://schemas.microsoft.com/office/drawing/2014/main" id="{54CE3BFD-DB04-4EC3-DD24-E0A3D8181FEE}"/>
              </a:ext>
            </a:extLst>
          </p:cNvPr>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266700" y="2901950"/>
            <a:ext cx="3465513"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1" name="Picture 15">
            <a:extLst>
              <a:ext uri="{FF2B5EF4-FFF2-40B4-BE49-F238E27FC236}">
                <a16:creationId xmlns:a16="http://schemas.microsoft.com/office/drawing/2014/main" id="{4AED6365-2B85-0E0E-755C-77137B2F799D}"/>
              </a:ext>
            </a:extLst>
          </p:cNvPr>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266700" y="2901950"/>
            <a:ext cx="3465513"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2" name="Picture 16">
            <a:extLst>
              <a:ext uri="{FF2B5EF4-FFF2-40B4-BE49-F238E27FC236}">
                <a16:creationId xmlns:a16="http://schemas.microsoft.com/office/drawing/2014/main" id="{5AB4420E-0D1B-4EAE-CFA2-4F3AB0F96105}"/>
              </a:ext>
            </a:extLst>
          </p:cNvPr>
          <p:cNvPicPr>
            <a:picLocks noChangeAspect="1" noChangeArrowheads="1"/>
          </p:cNvPicPr>
          <p:nvPr/>
        </p:nvPicPr>
        <p:blipFill>
          <a:blip r:embed="rId17">
            <a:extLst>
              <a:ext uri="{28A0092B-C50C-407E-A947-70E740481C1C}">
                <a14:useLocalDpi xmlns:a14="http://schemas.microsoft.com/office/drawing/2010/main" val="0"/>
              </a:ext>
            </a:extLst>
          </a:blip>
          <a:srcRect/>
          <a:stretch>
            <a:fillRect/>
          </a:stretch>
        </p:blipFill>
        <p:spPr bwMode="auto">
          <a:xfrm>
            <a:off x="266700" y="2901950"/>
            <a:ext cx="3465513"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3" name="Picture 17">
            <a:extLst>
              <a:ext uri="{FF2B5EF4-FFF2-40B4-BE49-F238E27FC236}">
                <a16:creationId xmlns:a16="http://schemas.microsoft.com/office/drawing/2014/main" id="{696C8C05-6E96-DF7A-5A34-9B8A8B325BA1}"/>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266700" y="2901950"/>
            <a:ext cx="3465513" cy="3698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7474" name="Picture 18">
            <a:extLst>
              <a:ext uri="{FF2B5EF4-FFF2-40B4-BE49-F238E27FC236}">
                <a16:creationId xmlns:a16="http://schemas.microsoft.com/office/drawing/2014/main" id="{259F4950-40DF-FDB0-AA36-4411BADA2388}"/>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4288" y="2878138"/>
            <a:ext cx="3770313" cy="4022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7475" name="Rectangle 19">
            <a:extLst>
              <a:ext uri="{FF2B5EF4-FFF2-40B4-BE49-F238E27FC236}">
                <a16:creationId xmlns:a16="http://schemas.microsoft.com/office/drawing/2014/main" id="{067BA42B-6367-0C3C-01DD-465E6C990CFA}"/>
              </a:ext>
            </a:extLst>
          </p:cNvPr>
          <p:cNvSpPr>
            <a:spLocks noChangeArrowheads="1"/>
          </p:cNvSpPr>
          <p:nvPr/>
        </p:nvSpPr>
        <p:spPr bwMode="auto">
          <a:xfrm>
            <a:off x="71438" y="-14288"/>
            <a:ext cx="8956675" cy="584201"/>
          </a:xfrm>
          <a:prstGeom prst="rect">
            <a:avLst/>
          </a:prstGeom>
          <a:solidFill>
            <a:schemeClr val="bg1"/>
          </a:solidFill>
          <a:ln w="9525">
            <a:noFill/>
            <a:miter lim="800000"/>
            <a:headEnd/>
            <a:tailEnd/>
          </a:ln>
        </p:spPr>
        <p:txBody>
          <a:bodyPr/>
          <a:lstStyle/>
          <a:p>
            <a:pPr algn="ctr">
              <a:defRPr/>
            </a:pPr>
            <a:r>
              <a:rPr lang="en-US" sz="3600" b="1">
                <a:solidFill>
                  <a:schemeClr val="tx2"/>
                </a:solidFill>
                <a:latin typeface="Times New Roman" pitchFamily="18" charset="0"/>
              </a:rPr>
              <a:t>Assembly, Self</a:t>
            </a:r>
            <a:r>
              <a:rPr lang="en-US" sz="3600" b="1" i="1">
                <a:effectLst>
                  <a:outerShdw blurRad="38100" dist="38100" dir="2700000" algn="tl">
                    <a:srgbClr val="C0C0C0"/>
                  </a:outerShdw>
                </a:effectLst>
              </a:rPr>
              <a:t>–</a:t>
            </a:r>
            <a:r>
              <a:rPr lang="en-US" sz="3600" b="1">
                <a:solidFill>
                  <a:schemeClr val="tx2"/>
                </a:solidFill>
                <a:latin typeface="Times New Roman" pitchFamily="18" charset="0"/>
              </a:rPr>
              <a:t>Assembly, Forced Assembly</a:t>
            </a:r>
          </a:p>
        </p:txBody>
      </p:sp>
      <p:sp>
        <p:nvSpPr>
          <p:cNvPr id="126996" name="Text Box 20">
            <a:extLst>
              <a:ext uri="{FF2B5EF4-FFF2-40B4-BE49-F238E27FC236}">
                <a16:creationId xmlns:a16="http://schemas.microsoft.com/office/drawing/2014/main" id="{00900C6C-3F65-6BFF-C868-7C5A2F2AF2B6}"/>
              </a:ext>
            </a:extLst>
          </p:cNvPr>
          <p:cNvSpPr txBox="1">
            <a:spLocks noChangeArrowheads="1"/>
          </p:cNvSpPr>
          <p:nvPr/>
        </p:nvSpPr>
        <p:spPr bwMode="auto">
          <a:xfrm>
            <a:off x="80963" y="547688"/>
            <a:ext cx="8991600" cy="915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spcBef>
                <a:spcPct val="20000"/>
              </a:spcBef>
            </a:pPr>
            <a:r>
              <a:rPr lang="da-DK" altLang="en-US" b="1"/>
              <a:t>Molecular self–assembly is the spontaneous association of molecules under </a:t>
            </a:r>
            <a:r>
              <a:rPr lang="da-DK" altLang="en-US" b="1">
                <a:solidFill>
                  <a:srgbClr val="FF3300"/>
                </a:solidFill>
              </a:rPr>
              <a:t>equilibrium</a:t>
            </a:r>
            <a:r>
              <a:rPr lang="da-DK" altLang="en-US" b="1"/>
              <a:t> conditions into stable, structurally well defined aggregates joined by </a:t>
            </a:r>
            <a:r>
              <a:rPr lang="da-DK" altLang="en-US" b="1">
                <a:solidFill>
                  <a:srgbClr val="FF3300"/>
                </a:solidFill>
              </a:rPr>
              <a:t>non–covalent</a:t>
            </a:r>
            <a:r>
              <a:rPr lang="da-DK" altLang="en-US" b="1"/>
              <a:t> bonds. </a:t>
            </a:r>
            <a:r>
              <a:rPr lang="da-DK" altLang="en-US" sz="1400"/>
              <a:t>Whitesides et al. Science </a:t>
            </a:r>
            <a:r>
              <a:rPr lang="da-DK" altLang="en-US" sz="1400" b="1"/>
              <a:t>254,</a:t>
            </a:r>
            <a:r>
              <a:rPr lang="da-DK" altLang="en-US" sz="1400"/>
              <a:t> 1312 (1991)</a:t>
            </a:r>
            <a:endParaRPr lang="en-GB" altLang="en-US" sz="1400"/>
          </a:p>
        </p:txBody>
      </p:sp>
      <p:sp>
        <p:nvSpPr>
          <p:cNvPr id="126997" name="Text Box 21">
            <a:extLst>
              <a:ext uri="{FF2B5EF4-FFF2-40B4-BE49-F238E27FC236}">
                <a16:creationId xmlns:a16="http://schemas.microsoft.com/office/drawing/2014/main" id="{2DB17225-D8C5-2D18-0F9F-2CC661A92980}"/>
              </a:ext>
            </a:extLst>
          </p:cNvPr>
          <p:cNvSpPr txBox="1">
            <a:spLocks noChangeArrowheads="1"/>
          </p:cNvSpPr>
          <p:nvPr/>
        </p:nvSpPr>
        <p:spPr bwMode="auto">
          <a:xfrm>
            <a:off x="0" y="1519238"/>
            <a:ext cx="6284913" cy="119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US" altLang="en-US"/>
              <a:t>Useful interactions (</a:t>
            </a:r>
            <a:r>
              <a:rPr lang="da-DK" altLang="en-US" b="1">
                <a:solidFill>
                  <a:srgbClr val="FF3300"/>
                </a:solidFill>
              </a:rPr>
              <a:t>Non–covalent</a:t>
            </a:r>
            <a:r>
              <a:rPr lang="da-DK" altLang="en-US"/>
              <a:t>)</a:t>
            </a:r>
            <a:r>
              <a:rPr lang="en-US" altLang="en-US"/>
              <a:t> for self–assembly:</a:t>
            </a:r>
            <a:endParaRPr lang="en-US" altLang="en-US" sz="600"/>
          </a:p>
          <a:p>
            <a:pPr>
              <a:buFontTx/>
              <a:buChar char="-"/>
            </a:pPr>
            <a:r>
              <a:rPr lang="da-DK" altLang="en-US"/>
              <a:t> </a:t>
            </a:r>
            <a:r>
              <a:rPr lang="da-DK" altLang="en-US" b="1"/>
              <a:t>Hydrogen bonds</a:t>
            </a:r>
          </a:p>
          <a:p>
            <a:pPr>
              <a:buFontTx/>
              <a:buChar char="-"/>
            </a:pPr>
            <a:r>
              <a:rPr lang="da-DK" altLang="en-US" b="1"/>
              <a:t> Van der Waals interactions</a:t>
            </a:r>
          </a:p>
          <a:p>
            <a:pPr>
              <a:buFontTx/>
              <a:buChar char="-"/>
            </a:pPr>
            <a:r>
              <a:rPr lang="da-DK" altLang="en-US" b="1"/>
              <a:t> Metal–organic coordination</a:t>
            </a:r>
            <a:endParaRPr lang="da-DK" altLang="en-US" sz="1000" b="1"/>
          </a:p>
        </p:txBody>
      </p:sp>
      <p:sp>
        <p:nvSpPr>
          <p:cNvPr id="126998" name="Text Box 22">
            <a:extLst>
              <a:ext uri="{FF2B5EF4-FFF2-40B4-BE49-F238E27FC236}">
                <a16:creationId xmlns:a16="http://schemas.microsoft.com/office/drawing/2014/main" id="{1B1A63C3-D447-5C9E-84F9-59CA3ABF77DC}"/>
              </a:ext>
            </a:extLst>
          </p:cNvPr>
          <p:cNvSpPr txBox="1">
            <a:spLocks noChangeArrowheads="1"/>
          </p:cNvSpPr>
          <p:nvPr/>
        </p:nvSpPr>
        <p:spPr bwMode="auto">
          <a:xfrm>
            <a:off x="5264150" y="3470275"/>
            <a:ext cx="3879850" cy="1100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600" b="1"/>
              <a:t>Self–assembly of</a:t>
            </a:r>
          </a:p>
          <a:p>
            <a:pPr algn="r" eaLnBrk="1" hangingPunct="1"/>
            <a:r>
              <a:rPr lang="en-US" altLang="en-US" sz="1600" b="1"/>
              <a:t>15–hydroxypentadecanoic acid (HO(CH</a:t>
            </a:r>
            <a:r>
              <a:rPr lang="en-US" altLang="en-US" sz="1600" b="1" baseline="-25000"/>
              <a:t>2</a:t>
            </a:r>
            <a:r>
              <a:rPr lang="en-US" altLang="en-US" sz="1600" b="1"/>
              <a:t>)</a:t>
            </a:r>
            <a:r>
              <a:rPr lang="en-US" altLang="en-US" sz="1600" b="1" baseline="-25000"/>
              <a:t>14</a:t>
            </a:r>
            <a:r>
              <a:rPr lang="en-US" altLang="en-US" sz="1600" b="1"/>
              <a:t>COOH)</a:t>
            </a:r>
            <a:r>
              <a:rPr lang="en-US" altLang="en-US" sz="1600"/>
              <a:t> </a:t>
            </a:r>
            <a:r>
              <a:rPr lang="en-US" altLang="en-US" sz="1600" b="1"/>
              <a:t>on graphite (HOPG)</a:t>
            </a:r>
          </a:p>
          <a:p>
            <a:pPr algn="r" eaLnBrk="1" hangingPunct="1"/>
            <a:r>
              <a:rPr lang="en-US" altLang="en-US" sz="1400" b="1"/>
              <a:t>J.A. Miwa et al., unpublished</a:t>
            </a:r>
            <a:r>
              <a:rPr lang="en-US" altLang="en-US" b="1"/>
              <a:t> </a:t>
            </a:r>
          </a:p>
        </p:txBody>
      </p:sp>
      <p:pic>
        <p:nvPicPr>
          <p:cNvPr id="126999" name="Picture 23" descr="ho(ch2)14c02h_zoom">
            <a:extLst>
              <a:ext uri="{FF2B5EF4-FFF2-40B4-BE49-F238E27FC236}">
                <a16:creationId xmlns:a16="http://schemas.microsoft.com/office/drawing/2014/main" id="{0CBDFC0F-0666-FE9C-81B3-C8865C9301E6}"/>
              </a:ext>
            </a:extLst>
          </p:cNvPr>
          <p:cNvPicPr>
            <a:picLocks noChangeAspect="1" noChangeArrowheads="1"/>
          </p:cNvPicPr>
          <p:nvPr/>
        </p:nvPicPr>
        <p:blipFill>
          <a:blip r:embed="rId20" cstate="print">
            <a:extLst>
              <a:ext uri="{28A0092B-C50C-407E-A947-70E740481C1C}">
                <a14:useLocalDpi xmlns:a14="http://schemas.microsoft.com/office/drawing/2010/main" val="0"/>
              </a:ext>
            </a:extLst>
          </a:blip>
          <a:srcRect/>
          <a:stretch>
            <a:fillRect/>
          </a:stretch>
        </p:blipFill>
        <p:spPr bwMode="auto">
          <a:xfrm>
            <a:off x="5781675" y="4605338"/>
            <a:ext cx="3362325" cy="2252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000" name="Picture 4" descr="C:\Documents and Settings\Jenny MacLeod.HOMELAND.001\Desktop\UBC_2007\tunneling2.png">
            <a:extLst>
              <a:ext uri="{FF2B5EF4-FFF2-40B4-BE49-F238E27FC236}">
                <a16:creationId xmlns:a16="http://schemas.microsoft.com/office/drawing/2014/main" id="{D1F59931-E9E0-8AF4-06B3-979B461ABAA5}"/>
              </a:ext>
            </a:extLst>
          </p:cNvPr>
          <p:cNvPicPr>
            <a:picLocks noChangeAspect="1" noChangeArrowheads="1"/>
          </p:cNvPicPr>
          <p:nvPr/>
        </p:nvPicPr>
        <p:blipFill>
          <a:blip r:embed="rId21">
            <a:extLst>
              <a:ext uri="{28A0092B-C50C-407E-A947-70E740481C1C}">
                <a14:useLocalDpi xmlns:a14="http://schemas.microsoft.com/office/drawing/2010/main" val="0"/>
              </a:ext>
            </a:extLst>
          </a:blip>
          <a:srcRect/>
          <a:stretch>
            <a:fillRect/>
          </a:stretch>
        </p:blipFill>
        <p:spPr bwMode="auto">
          <a:xfrm>
            <a:off x="5341938" y="1382713"/>
            <a:ext cx="3802062" cy="220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7001" name="Picture 25">
            <a:extLst>
              <a:ext uri="{FF2B5EF4-FFF2-40B4-BE49-F238E27FC236}">
                <a16:creationId xmlns:a16="http://schemas.microsoft.com/office/drawing/2014/main" id="{C2318805-921D-14F1-EB9E-7C86DE8A4288}"/>
              </a:ext>
            </a:extLst>
          </p:cNvPr>
          <p:cNvPicPr>
            <a:picLocks noChangeAspect="1" noChangeArrowheads="1"/>
          </p:cNvPicPr>
          <p:nvPr/>
        </p:nvPicPr>
        <p:blipFill>
          <a:blip r:embed="rId22">
            <a:extLst>
              <a:ext uri="{28A0092B-C50C-407E-A947-70E740481C1C}">
                <a14:useLocalDpi xmlns:a14="http://schemas.microsoft.com/office/drawing/2010/main" val="0"/>
              </a:ext>
            </a:extLst>
          </a:blip>
          <a:srcRect/>
          <a:stretch>
            <a:fillRect/>
          </a:stretch>
        </p:blipFill>
        <p:spPr bwMode="auto">
          <a:xfrm>
            <a:off x="3852863" y="4381500"/>
            <a:ext cx="1852612" cy="2476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47459"/>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nodeType="afterEffect">
                                  <p:stCondLst>
                                    <p:cond delay="500"/>
                                  </p:stCondLst>
                                  <p:childTnLst>
                                    <p:set>
                                      <p:cBhvr>
                                        <p:cTn id="9" dur="1" fill="hold">
                                          <p:stCondLst>
                                            <p:cond delay="0"/>
                                          </p:stCondLst>
                                        </p:cTn>
                                        <p:tgtEl>
                                          <p:spTgt spid="147460"/>
                                        </p:tgtEl>
                                        <p:attrNameLst>
                                          <p:attrName>style.visibility</p:attrName>
                                        </p:attrNameLst>
                                      </p:cBhvr>
                                      <p:to>
                                        <p:strVal val="visible"/>
                                      </p:to>
                                    </p:set>
                                  </p:childTnLst>
                                </p:cTn>
                              </p:par>
                            </p:childTnLst>
                          </p:cTn>
                        </p:par>
                        <p:par>
                          <p:cTn id="10" fill="hold" nodeType="afterGroup">
                            <p:stCondLst>
                              <p:cond delay="500"/>
                            </p:stCondLst>
                            <p:childTnLst>
                              <p:par>
                                <p:cTn id="11" presetID="1" presetClass="entr" presetSubtype="0" fill="hold" nodeType="afterEffect">
                                  <p:stCondLst>
                                    <p:cond delay="500"/>
                                  </p:stCondLst>
                                  <p:childTnLst>
                                    <p:set>
                                      <p:cBhvr>
                                        <p:cTn id="12" dur="1" fill="hold">
                                          <p:stCondLst>
                                            <p:cond delay="0"/>
                                          </p:stCondLst>
                                        </p:cTn>
                                        <p:tgtEl>
                                          <p:spTgt spid="147461"/>
                                        </p:tgtEl>
                                        <p:attrNameLst>
                                          <p:attrName>style.visibility</p:attrName>
                                        </p:attrNameLst>
                                      </p:cBhvr>
                                      <p:to>
                                        <p:strVal val="visible"/>
                                      </p:to>
                                    </p:set>
                                  </p:childTnLst>
                                </p:cTn>
                              </p:par>
                            </p:childTnLst>
                          </p:cTn>
                        </p:par>
                        <p:par>
                          <p:cTn id="13" fill="hold" nodeType="afterGroup">
                            <p:stCondLst>
                              <p:cond delay="1000"/>
                            </p:stCondLst>
                            <p:childTnLst>
                              <p:par>
                                <p:cTn id="14" presetID="1" presetClass="entr" presetSubtype="0" fill="hold" nodeType="afterEffect">
                                  <p:stCondLst>
                                    <p:cond delay="500"/>
                                  </p:stCondLst>
                                  <p:childTnLst>
                                    <p:set>
                                      <p:cBhvr>
                                        <p:cTn id="15" dur="1" fill="hold">
                                          <p:stCondLst>
                                            <p:cond delay="0"/>
                                          </p:stCondLst>
                                        </p:cTn>
                                        <p:tgtEl>
                                          <p:spTgt spid="147462"/>
                                        </p:tgtEl>
                                        <p:attrNameLst>
                                          <p:attrName>style.visibility</p:attrName>
                                        </p:attrNameLst>
                                      </p:cBhvr>
                                      <p:to>
                                        <p:strVal val="visible"/>
                                      </p:to>
                                    </p:set>
                                  </p:childTnLst>
                                </p:cTn>
                              </p:par>
                            </p:childTnLst>
                          </p:cTn>
                        </p:par>
                        <p:par>
                          <p:cTn id="16" fill="hold" nodeType="afterGroup">
                            <p:stCondLst>
                              <p:cond delay="1500"/>
                            </p:stCondLst>
                            <p:childTnLst>
                              <p:par>
                                <p:cTn id="17" presetID="1" presetClass="entr" presetSubtype="0" fill="hold" nodeType="afterEffect">
                                  <p:stCondLst>
                                    <p:cond delay="500"/>
                                  </p:stCondLst>
                                  <p:childTnLst>
                                    <p:set>
                                      <p:cBhvr>
                                        <p:cTn id="18" dur="1" fill="hold">
                                          <p:stCondLst>
                                            <p:cond delay="0"/>
                                          </p:stCondLst>
                                        </p:cTn>
                                        <p:tgtEl>
                                          <p:spTgt spid="147463"/>
                                        </p:tgtEl>
                                        <p:attrNameLst>
                                          <p:attrName>style.visibility</p:attrName>
                                        </p:attrNameLst>
                                      </p:cBhvr>
                                      <p:to>
                                        <p:strVal val="visible"/>
                                      </p:to>
                                    </p:set>
                                  </p:childTnLst>
                                </p:cTn>
                              </p:par>
                            </p:childTnLst>
                          </p:cTn>
                        </p:par>
                        <p:par>
                          <p:cTn id="19" fill="hold" nodeType="afterGroup">
                            <p:stCondLst>
                              <p:cond delay="2000"/>
                            </p:stCondLst>
                            <p:childTnLst>
                              <p:par>
                                <p:cTn id="20" presetID="1" presetClass="entr" presetSubtype="0" fill="hold" nodeType="afterEffect">
                                  <p:stCondLst>
                                    <p:cond delay="500"/>
                                  </p:stCondLst>
                                  <p:childTnLst>
                                    <p:set>
                                      <p:cBhvr>
                                        <p:cTn id="21" dur="1" fill="hold">
                                          <p:stCondLst>
                                            <p:cond delay="0"/>
                                          </p:stCondLst>
                                        </p:cTn>
                                        <p:tgtEl>
                                          <p:spTgt spid="147464"/>
                                        </p:tgtEl>
                                        <p:attrNameLst>
                                          <p:attrName>style.visibility</p:attrName>
                                        </p:attrNameLst>
                                      </p:cBhvr>
                                      <p:to>
                                        <p:strVal val="visible"/>
                                      </p:to>
                                    </p:set>
                                  </p:childTnLst>
                                </p:cTn>
                              </p:par>
                            </p:childTnLst>
                          </p:cTn>
                        </p:par>
                        <p:par>
                          <p:cTn id="22" fill="hold" nodeType="afterGroup">
                            <p:stCondLst>
                              <p:cond delay="2500"/>
                            </p:stCondLst>
                            <p:childTnLst>
                              <p:par>
                                <p:cTn id="23" presetID="1" presetClass="entr" presetSubtype="0" fill="hold" nodeType="afterEffect">
                                  <p:stCondLst>
                                    <p:cond delay="500"/>
                                  </p:stCondLst>
                                  <p:childTnLst>
                                    <p:set>
                                      <p:cBhvr>
                                        <p:cTn id="24" dur="1" fill="hold">
                                          <p:stCondLst>
                                            <p:cond delay="0"/>
                                          </p:stCondLst>
                                        </p:cTn>
                                        <p:tgtEl>
                                          <p:spTgt spid="147466"/>
                                        </p:tgtEl>
                                        <p:attrNameLst>
                                          <p:attrName>style.visibility</p:attrName>
                                        </p:attrNameLst>
                                      </p:cBhvr>
                                      <p:to>
                                        <p:strVal val="visible"/>
                                      </p:to>
                                    </p:set>
                                  </p:childTnLst>
                                </p:cTn>
                              </p:par>
                            </p:childTnLst>
                          </p:cTn>
                        </p:par>
                        <p:par>
                          <p:cTn id="25" fill="hold" nodeType="afterGroup">
                            <p:stCondLst>
                              <p:cond delay="3000"/>
                            </p:stCondLst>
                            <p:childTnLst>
                              <p:par>
                                <p:cTn id="26" presetID="1" presetClass="entr" presetSubtype="0" fill="hold" nodeType="afterEffect">
                                  <p:stCondLst>
                                    <p:cond delay="500"/>
                                  </p:stCondLst>
                                  <p:childTnLst>
                                    <p:set>
                                      <p:cBhvr>
                                        <p:cTn id="27" dur="1" fill="hold">
                                          <p:stCondLst>
                                            <p:cond delay="0"/>
                                          </p:stCondLst>
                                        </p:cTn>
                                        <p:tgtEl>
                                          <p:spTgt spid="147465"/>
                                        </p:tgtEl>
                                        <p:attrNameLst>
                                          <p:attrName>style.visibility</p:attrName>
                                        </p:attrNameLst>
                                      </p:cBhvr>
                                      <p:to>
                                        <p:strVal val="visible"/>
                                      </p:to>
                                    </p:set>
                                  </p:childTnLst>
                                </p:cTn>
                              </p:par>
                            </p:childTnLst>
                          </p:cTn>
                        </p:par>
                        <p:par>
                          <p:cTn id="28" fill="hold" nodeType="afterGroup">
                            <p:stCondLst>
                              <p:cond delay="3500"/>
                            </p:stCondLst>
                            <p:childTnLst>
                              <p:par>
                                <p:cTn id="29" presetID="1" presetClass="entr" presetSubtype="0" fill="hold" nodeType="afterEffect">
                                  <p:stCondLst>
                                    <p:cond delay="500"/>
                                  </p:stCondLst>
                                  <p:childTnLst>
                                    <p:set>
                                      <p:cBhvr>
                                        <p:cTn id="30" dur="1" fill="hold">
                                          <p:stCondLst>
                                            <p:cond delay="0"/>
                                          </p:stCondLst>
                                        </p:cTn>
                                        <p:tgtEl>
                                          <p:spTgt spid="147467"/>
                                        </p:tgtEl>
                                        <p:attrNameLst>
                                          <p:attrName>style.visibility</p:attrName>
                                        </p:attrNameLst>
                                      </p:cBhvr>
                                      <p:to>
                                        <p:strVal val="visible"/>
                                      </p:to>
                                    </p:set>
                                  </p:childTnLst>
                                </p:cTn>
                              </p:par>
                            </p:childTnLst>
                          </p:cTn>
                        </p:par>
                        <p:par>
                          <p:cTn id="31" fill="hold" nodeType="afterGroup">
                            <p:stCondLst>
                              <p:cond delay="4000"/>
                            </p:stCondLst>
                            <p:childTnLst>
                              <p:par>
                                <p:cTn id="32" presetID="1" presetClass="entr" presetSubtype="0" fill="hold" nodeType="afterEffect">
                                  <p:stCondLst>
                                    <p:cond delay="500"/>
                                  </p:stCondLst>
                                  <p:childTnLst>
                                    <p:set>
                                      <p:cBhvr>
                                        <p:cTn id="33" dur="1" fill="hold">
                                          <p:stCondLst>
                                            <p:cond delay="0"/>
                                          </p:stCondLst>
                                        </p:cTn>
                                        <p:tgtEl>
                                          <p:spTgt spid="147468"/>
                                        </p:tgtEl>
                                        <p:attrNameLst>
                                          <p:attrName>style.visibility</p:attrName>
                                        </p:attrNameLst>
                                      </p:cBhvr>
                                      <p:to>
                                        <p:strVal val="visible"/>
                                      </p:to>
                                    </p:set>
                                  </p:childTnLst>
                                </p:cTn>
                              </p:par>
                            </p:childTnLst>
                          </p:cTn>
                        </p:par>
                        <p:par>
                          <p:cTn id="34" fill="hold" nodeType="afterGroup">
                            <p:stCondLst>
                              <p:cond delay="4500"/>
                            </p:stCondLst>
                            <p:childTnLst>
                              <p:par>
                                <p:cTn id="35" presetID="1" presetClass="entr" presetSubtype="0" fill="hold" nodeType="afterEffect">
                                  <p:stCondLst>
                                    <p:cond delay="500"/>
                                  </p:stCondLst>
                                  <p:childTnLst>
                                    <p:set>
                                      <p:cBhvr>
                                        <p:cTn id="36" dur="1" fill="hold">
                                          <p:stCondLst>
                                            <p:cond delay="0"/>
                                          </p:stCondLst>
                                        </p:cTn>
                                        <p:tgtEl>
                                          <p:spTgt spid="147469"/>
                                        </p:tgtEl>
                                        <p:attrNameLst>
                                          <p:attrName>style.visibility</p:attrName>
                                        </p:attrNameLst>
                                      </p:cBhvr>
                                      <p:to>
                                        <p:strVal val="visible"/>
                                      </p:to>
                                    </p:set>
                                  </p:childTnLst>
                                </p:cTn>
                              </p:par>
                            </p:childTnLst>
                          </p:cTn>
                        </p:par>
                        <p:par>
                          <p:cTn id="37" fill="hold" nodeType="afterGroup">
                            <p:stCondLst>
                              <p:cond delay="5000"/>
                            </p:stCondLst>
                            <p:childTnLst>
                              <p:par>
                                <p:cTn id="38" presetID="1" presetClass="entr" presetSubtype="0" fill="hold" nodeType="afterEffect">
                                  <p:stCondLst>
                                    <p:cond delay="500"/>
                                  </p:stCondLst>
                                  <p:childTnLst>
                                    <p:set>
                                      <p:cBhvr>
                                        <p:cTn id="39" dur="1" fill="hold">
                                          <p:stCondLst>
                                            <p:cond delay="0"/>
                                          </p:stCondLst>
                                        </p:cTn>
                                        <p:tgtEl>
                                          <p:spTgt spid="147470"/>
                                        </p:tgtEl>
                                        <p:attrNameLst>
                                          <p:attrName>style.visibility</p:attrName>
                                        </p:attrNameLst>
                                      </p:cBhvr>
                                      <p:to>
                                        <p:strVal val="visible"/>
                                      </p:to>
                                    </p:set>
                                  </p:childTnLst>
                                </p:cTn>
                              </p:par>
                            </p:childTnLst>
                          </p:cTn>
                        </p:par>
                        <p:par>
                          <p:cTn id="40" fill="hold" nodeType="afterGroup">
                            <p:stCondLst>
                              <p:cond delay="5500"/>
                            </p:stCondLst>
                            <p:childTnLst>
                              <p:par>
                                <p:cTn id="41" presetID="1" presetClass="entr" presetSubtype="0" fill="hold" nodeType="afterEffect">
                                  <p:stCondLst>
                                    <p:cond delay="500"/>
                                  </p:stCondLst>
                                  <p:childTnLst>
                                    <p:set>
                                      <p:cBhvr>
                                        <p:cTn id="42" dur="1" fill="hold">
                                          <p:stCondLst>
                                            <p:cond delay="0"/>
                                          </p:stCondLst>
                                        </p:cTn>
                                        <p:tgtEl>
                                          <p:spTgt spid="147471"/>
                                        </p:tgtEl>
                                        <p:attrNameLst>
                                          <p:attrName>style.visibility</p:attrName>
                                        </p:attrNameLst>
                                      </p:cBhvr>
                                      <p:to>
                                        <p:strVal val="visible"/>
                                      </p:to>
                                    </p:set>
                                  </p:childTnLst>
                                </p:cTn>
                              </p:par>
                            </p:childTnLst>
                          </p:cTn>
                        </p:par>
                        <p:par>
                          <p:cTn id="43" fill="hold" nodeType="afterGroup">
                            <p:stCondLst>
                              <p:cond delay="6000"/>
                            </p:stCondLst>
                            <p:childTnLst>
                              <p:par>
                                <p:cTn id="44" presetID="1" presetClass="entr" presetSubtype="0" fill="hold" nodeType="afterEffect">
                                  <p:stCondLst>
                                    <p:cond delay="500"/>
                                  </p:stCondLst>
                                  <p:childTnLst>
                                    <p:set>
                                      <p:cBhvr>
                                        <p:cTn id="45" dur="1" fill="hold">
                                          <p:stCondLst>
                                            <p:cond delay="0"/>
                                          </p:stCondLst>
                                        </p:cTn>
                                        <p:tgtEl>
                                          <p:spTgt spid="147472"/>
                                        </p:tgtEl>
                                        <p:attrNameLst>
                                          <p:attrName>style.visibility</p:attrName>
                                        </p:attrNameLst>
                                      </p:cBhvr>
                                      <p:to>
                                        <p:strVal val="visible"/>
                                      </p:to>
                                    </p:set>
                                  </p:childTnLst>
                                </p:cTn>
                              </p:par>
                            </p:childTnLst>
                          </p:cTn>
                        </p:par>
                        <p:par>
                          <p:cTn id="46" fill="hold" nodeType="afterGroup">
                            <p:stCondLst>
                              <p:cond delay="6500"/>
                            </p:stCondLst>
                            <p:childTnLst>
                              <p:par>
                                <p:cTn id="47" presetID="1" presetClass="entr" presetSubtype="0" fill="hold" nodeType="afterEffect">
                                  <p:stCondLst>
                                    <p:cond delay="500"/>
                                  </p:stCondLst>
                                  <p:childTnLst>
                                    <p:set>
                                      <p:cBhvr>
                                        <p:cTn id="48" dur="1" fill="hold">
                                          <p:stCondLst>
                                            <p:cond delay="0"/>
                                          </p:stCondLst>
                                        </p:cTn>
                                        <p:tgtEl>
                                          <p:spTgt spid="147473"/>
                                        </p:tgtEl>
                                        <p:attrNameLst>
                                          <p:attrName>style.visibility</p:attrName>
                                        </p:attrNameLst>
                                      </p:cBhvr>
                                      <p:to>
                                        <p:strVal val="visible"/>
                                      </p:to>
                                    </p:set>
                                  </p:childTnLst>
                                </p:cTn>
                              </p:par>
                            </p:childTnLst>
                          </p:cTn>
                        </p:par>
                        <p:par>
                          <p:cTn id="49" fill="hold" nodeType="afterGroup">
                            <p:stCondLst>
                              <p:cond delay="7000"/>
                            </p:stCondLst>
                            <p:childTnLst>
                              <p:par>
                                <p:cTn id="50" presetID="1" presetClass="entr" presetSubtype="0" fill="hold" nodeType="afterEffect">
                                  <p:stCondLst>
                                    <p:cond delay="500"/>
                                  </p:stCondLst>
                                  <p:childTnLst>
                                    <p:set>
                                      <p:cBhvr>
                                        <p:cTn id="51" dur="1" fill="hold">
                                          <p:stCondLst>
                                            <p:cond delay="0"/>
                                          </p:stCondLst>
                                        </p:cTn>
                                        <p:tgtEl>
                                          <p:spTgt spid="14747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2">
            <a:extLst>
              <a:ext uri="{FF2B5EF4-FFF2-40B4-BE49-F238E27FC236}">
                <a16:creationId xmlns:a16="http://schemas.microsoft.com/office/drawing/2014/main" id="{92EEBD54-0C57-A7FC-2662-3609CE16B1C8}"/>
              </a:ext>
            </a:extLst>
          </p:cNvPr>
          <p:cNvSpPr>
            <a:spLocks noGrp="1" noChangeArrowheads="1"/>
          </p:cNvSpPr>
          <p:nvPr>
            <p:ph type="title" sz="quarter"/>
          </p:nvPr>
        </p:nvSpPr>
        <p:spPr bwMode="auto">
          <a:xfrm>
            <a:off x="1487488" y="477838"/>
            <a:ext cx="6692900" cy="649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b="1">
                <a:solidFill>
                  <a:schemeClr val="tx1"/>
                </a:solidFill>
                <a:latin typeface="Times New Roman" panose="02020603050405020304" pitchFamily="18" charset="0"/>
              </a:rPr>
              <a:t>Molecule–Molecule Interactions</a:t>
            </a:r>
          </a:p>
        </p:txBody>
      </p:sp>
      <p:pic>
        <p:nvPicPr>
          <p:cNvPr id="128003" name="Picture 3">
            <a:extLst>
              <a:ext uri="{FF2B5EF4-FFF2-40B4-BE49-F238E27FC236}">
                <a16:creationId xmlns:a16="http://schemas.microsoft.com/office/drawing/2014/main" id="{DDA489C8-FC9B-FDBC-B98C-605426493DCD}"/>
              </a:ext>
            </a:extLst>
          </p:cNvPr>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bwMode="auto">
          <a:xfrm>
            <a:off x="2787650" y="1585913"/>
            <a:ext cx="3238500" cy="1968500"/>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04" name="Text Box 4">
            <a:extLst>
              <a:ext uri="{FF2B5EF4-FFF2-40B4-BE49-F238E27FC236}">
                <a16:creationId xmlns:a16="http://schemas.microsoft.com/office/drawing/2014/main" id="{EA4746A1-8277-1633-673A-25FB398E5A06}"/>
              </a:ext>
            </a:extLst>
          </p:cNvPr>
          <p:cNvSpPr txBox="1">
            <a:spLocks noChangeArrowheads="1"/>
          </p:cNvSpPr>
          <p:nvPr/>
        </p:nvSpPr>
        <p:spPr bwMode="auto">
          <a:xfrm>
            <a:off x="1387475" y="5770563"/>
            <a:ext cx="6191250" cy="8223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i="1">
                <a:latin typeface="Times New Roman" panose="02020603050405020304" pitchFamily="18" charset="0"/>
              </a:rPr>
              <a:t>hydrogen bonding:</a:t>
            </a:r>
          </a:p>
          <a:p>
            <a:pPr algn="ctr" eaLnBrk="1" hangingPunct="1"/>
            <a:r>
              <a:rPr lang="en-US" altLang="en-US" sz="2400" b="1" i="1">
                <a:latin typeface="Times New Roman" panose="02020603050405020304" pitchFamily="18" charset="0"/>
              </a:rPr>
              <a:t>physisorption; geometry &amp; functionality</a:t>
            </a:r>
            <a:endParaRPr lang="en-US" altLang="en-US" sz="3200" b="1" i="1">
              <a:latin typeface="Times New Roman" panose="02020603050405020304" pitchFamily="18" charset="0"/>
            </a:endParaRPr>
          </a:p>
        </p:txBody>
      </p:sp>
      <p:sp>
        <p:nvSpPr>
          <p:cNvPr id="128005" name="Text Box 5">
            <a:extLst>
              <a:ext uri="{FF2B5EF4-FFF2-40B4-BE49-F238E27FC236}">
                <a16:creationId xmlns:a16="http://schemas.microsoft.com/office/drawing/2014/main" id="{D8F1E3BE-EDB6-C774-5768-97A0A123FEE9}"/>
              </a:ext>
            </a:extLst>
          </p:cNvPr>
          <p:cNvSpPr txBox="1">
            <a:spLocks noChangeArrowheads="1"/>
          </p:cNvSpPr>
          <p:nvPr/>
        </p:nvSpPr>
        <p:spPr bwMode="auto">
          <a:xfrm>
            <a:off x="0" y="1163638"/>
            <a:ext cx="35337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latin typeface="Times New Roman" panose="02020603050405020304" pitchFamily="18" charset="0"/>
              </a:rPr>
              <a:t>15–hydroxypentadecanoic acid</a:t>
            </a:r>
          </a:p>
        </p:txBody>
      </p:sp>
      <p:sp>
        <p:nvSpPr>
          <p:cNvPr id="128006" name="Text Box 6">
            <a:extLst>
              <a:ext uri="{FF2B5EF4-FFF2-40B4-BE49-F238E27FC236}">
                <a16:creationId xmlns:a16="http://schemas.microsoft.com/office/drawing/2014/main" id="{4A736BDE-ADD1-1600-DDC6-169984EADD39}"/>
              </a:ext>
            </a:extLst>
          </p:cNvPr>
          <p:cNvSpPr txBox="1">
            <a:spLocks noChangeArrowheads="1"/>
          </p:cNvSpPr>
          <p:nvPr/>
        </p:nvSpPr>
        <p:spPr bwMode="auto">
          <a:xfrm>
            <a:off x="6370638" y="1109663"/>
            <a:ext cx="2481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latin typeface="Times New Roman" panose="02020603050405020304" pitchFamily="18" charset="0"/>
              </a:rPr>
              <a:t>Trimesic acid (TMA)</a:t>
            </a:r>
          </a:p>
        </p:txBody>
      </p:sp>
      <p:sp>
        <p:nvSpPr>
          <p:cNvPr id="128007" name="Text Box 7">
            <a:extLst>
              <a:ext uri="{FF2B5EF4-FFF2-40B4-BE49-F238E27FC236}">
                <a16:creationId xmlns:a16="http://schemas.microsoft.com/office/drawing/2014/main" id="{896ED413-872B-1830-1F07-74BDDD05AD77}"/>
              </a:ext>
            </a:extLst>
          </p:cNvPr>
          <p:cNvSpPr txBox="1">
            <a:spLocks noChangeArrowheads="1"/>
          </p:cNvSpPr>
          <p:nvPr/>
        </p:nvSpPr>
        <p:spPr bwMode="auto">
          <a:xfrm>
            <a:off x="3170238" y="3795713"/>
            <a:ext cx="22828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latin typeface="Times New Roman" panose="02020603050405020304" pitchFamily="18" charset="0"/>
              </a:rPr>
              <a:t>Graphite HOPG:</a:t>
            </a:r>
          </a:p>
          <a:p>
            <a:pPr eaLnBrk="1" hangingPunct="1"/>
            <a:r>
              <a:rPr lang="en-US" altLang="en-US" sz="2000" b="1">
                <a:latin typeface="Times New Roman" panose="02020603050405020304" pitchFamily="18" charset="0"/>
              </a:rPr>
              <a:t>Fairly inert, so that</a:t>
            </a:r>
          </a:p>
          <a:p>
            <a:pPr eaLnBrk="1" hangingPunct="1"/>
            <a:r>
              <a:rPr lang="en-US" altLang="en-US" sz="2000" b="1">
                <a:latin typeface="Times New Roman" panose="02020603050405020304" pitchFamily="18" charset="0"/>
              </a:rPr>
              <a:t>coupling to the</a:t>
            </a:r>
          </a:p>
          <a:p>
            <a:pPr eaLnBrk="1" hangingPunct="1"/>
            <a:r>
              <a:rPr lang="en-US" altLang="en-US" sz="2000" b="1">
                <a:latin typeface="Times New Roman" panose="02020603050405020304" pitchFamily="18" charset="0"/>
              </a:rPr>
              <a:t>substrate is weak</a:t>
            </a:r>
          </a:p>
        </p:txBody>
      </p:sp>
      <p:pic>
        <p:nvPicPr>
          <p:cNvPr id="128008" name="Picture 8">
            <a:extLst>
              <a:ext uri="{FF2B5EF4-FFF2-40B4-BE49-F238E27FC236}">
                <a16:creationId xmlns:a16="http://schemas.microsoft.com/office/drawing/2014/main" id="{156CFECF-53D0-A770-7733-FA7FD1BE495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1585913"/>
            <a:ext cx="2954338" cy="3798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28009" name="Group 9">
            <a:extLst>
              <a:ext uri="{FF2B5EF4-FFF2-40B4-BE49-F238E27FC236}">
                <a16:creationId xmlns:a16="http://schemas.microsoft.com/office/drawing/2014/main" id="{237A8385-310A-321E-74E5-F2332842B4D1}"/>
              </a:ext>
            </a:extLst>
          </p:cNvPr>
          <p:cNvGrpSpPr>
            <a:grpSpLocks/>
          </p:cNvGrpSpPr>
          <p:nvPr/>
        </p:nvGrpSpPr>
        <p:grpSpPr bwMode="auto">
          <a:xfrm>
            <a:off x="5592763" y="1585913"/>
            <a:ext cx="3532187" cy="3841750"/>
            <a:chOff x="2448" y="672"/>
            <a:chExt cx="1632" cy="2064"/>
          </a:xfrm>
        </p:grpSpPr>
        <p:sp>
          <p:nvSpPr>
            <p:cNvPr id="128010" name="Rectangle 10">
              <a:extLst>
                <a:ext uri="{FF2B5EF4-FFF2-40B4-BE49-F238E27FC236}">
                  <a16:creationId xmlns:a16="http://schemas.microsoft.com/office/drawing/2014/main" id="{1078B028-1FB5-E1E2-8931-ECE3F9ED7A20}"/>
                </a:ext>
              </a:extLst>
            </p:cNvPr>
            <p:cNvSpPr>
              <a:spLocks noChangeArrowheads="1"/>
            </p:cNvSpPr>
            <p:nvPr/>
          </p:nvSpPr>
          <p:spPr bwMode="auto">
            <a:xfrm>
              <a:off x="2448" y="672"/>
              <a:ext cx="1632" cy="2064"/>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en-US"/>
            </a:p>
          </p:txBody>
        </p:sp>
        <p:pic>
          <p:nvPicPr>
            <p:cNvPr id="128011" name="Picture 11">
              <a:extLst>
                <a:ext uri="{FF2B5EF4-FFF2-40B4-BE49-F238E27FC236}">
                  <a16:creationId xmlns:a16="http://schemas.microsoft.com/office/drawing/2014/main" id="{88BF54C5-F818-8319-FA19-DF5EE714F57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l="15517" r="29311"/>
            <a:stretch>
              <a:fillRect/>
            </a:stretch>
          </p:blipFill>
          <p:spPr bwMode="auto">
            <a:xfrm>
              <a:off x="2448" y="672"/>
              <a:ext cx="1599"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8012" name="Rectangle 12">
              <a:extLst>
                <a:ext uri="{FF2B5EF4-FFF2-40B4-BE49-F238E27FC236}">
                  <a16:creationId xmlns:a16="http://schemas.microsoft.com/office/drawing/2014/main" id="{D591E02D-7813-59F9-B5B6-CF188F38F7B4}"/>
                </a:ext>
              </a:extLst>
            </p:cNvPr>
            <p:cNvSpPr>
              <a:spLocks noChangeArrowheads="1"/>
            </p:cNvSpPr>
            <p:nvPr/>
          </p:nvSpPr>
          <p:spPr bwMode="auto">
            <a:xfrm>
              <a:off x="2448" y="2544"/>
              <a:ext cx="1632" cy="144"/>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en-US"/>
            </a:p>
          </p:txBody>
        </p:sp>
      </p:gr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9026" name="Picture 2">
            <a:extLst>
              <a:ext uri="{FF2B5EF4-FFF2-40B4-BE49-F238E27FC236}">
                <a16:creationId xmlns:a16="http://schemas.microsoft.com/office/drawing/2014/main" id="{40A929A9-7ABE-A523-9D52-16308571950E}"/>
              </a:ext>
            </a:extLst>
          </p:cNvPr>
          <p:cNvPicPr>
            <a:picLocks noGrp="1" noChangeAspect="1" noChangeArrowheads="1"/>
          </p:cNvPicPr>
          <p:nvPr>
            <p:ph/>
          </p:nvPr>
        </p:nvPicPr>
        <p:blipFill>
          <a:blip r:embed="rId3">
            <a:extLst>
              <a:ext uri="{28A0092B-C50C-407E-A947-70E740481C1C}">
                <a14:useLocalDpi xmlns:a14="http://schemas.microsoft.com/office/drawing/2010/main" val="0"/>
              </a:ext>
            </a:extLst>
          </a:blip>
          <a:srcRect/>
          <a:stretch>
            <a:fillRect/>
          </a:stretch>
        </p:blipFill>
        <p:spPr bwMode="auto">
          <a:xfrm>
            <a:off x="0" y="1704975"/>
            <a:ext cx="5370513" cy="5019675"/>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9027" name="Text Box 3">
            <a:extLst>
              <a:ext uri="{FF2B5EF4-FFF2-40B4-BE49-F238E27FC236}">
                <a16:creationId xmlns:a16="http://schemas.microsoft.com/office/drawing/2014/main" id="{F16CA0A8-FC5B-461C-3A7E-72D9ABB9DC1E}"/>
              </a:ext>
            </a:extLst>
          </p:cNvPr>
          <p:cNvSpPr txBox="1">
            <a:spLocks noChangeArrowheads="1"/>
          </p:cNvSpPr>
          <p:nvPr/>
        </p:nvSpPr>
        <p:spPr bwMode="auto">
          <a:xfrm>
            <a:off x="5389563" y="2389188"/>
            <a:ext cx="3652837"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Models of the different crystallographic structures found with their corresponding H–bonding scheme:</a:t>
            </a:r>
          </a:p>
          <a:p>
            <a:pPr eaLnBrk="1" hangingPunct="1">
              <a:buFontTx/>
              <a:buAutoNum type="alphaLcParenBoth"/>
            </a:pPr>
            <a:r>
              <a:rPr lang="en-US" altLang="en-US" b="1"/>
              <a:t>chickenwire structure, </a:t>
            </a:r>
            <a:r>
              <a:rPr lang="en-US" altLang="en-US" b="1" i="1"/>
              <a:t>a </a:t>
            </a:r>
            <a:r>
              <a:rPr lang="en-US" altLang="en-US" b="1"/>
              <a:t>) </a:t>
            </a:r>
            <a:r>
              <a:rPr lang="en-US" altLang="en-US" b="1" i="1"/>
              <a:t>b </a:t>
            </a:r>
            <a:r>
              <a:rPr lang="en-US" altLang="en-US" b="1"/>
              <a:t>) 1.7 nm, </a:t>
            </a:r>
            <a:r>
              <a:rPr lang="el-GR" altLang="en-US" b="1" i="1">
                <a:cs typeface="Arial" panose="020B0604020202020204" pitchFamily="34" charset="0"/>
              </a:rPr>
              <a:t>γ</a:t>
            </a:r>
            <a:r>
              <a:rPr lang="en-US" altLang="en-US" b="1"/>
              <a:t>) 60°, area ) 2.5 nm</a:t>
            </a:r>
            <a:r>
              <a:rPr lang="en-US" altLang="en-US" b="1" baseline="30000"/>
              <a:t>2</a:t>
            </a:r>
            <a:r>
              <a:rPr lang="en-US" altLang="en-US" b="1"/>
              <a:t>, 2 molecules per unit cell</a:t>
            </a:r>
          </a:p>
          <a:p>
            <a:pPr eaLnBrk="1" hangingPunct="1"/>
            <a:r>
              <a:rPr lang="en-US" altLang="en-US" b="1"/>
              <a:t>(b) flower structure, </a:t>
            </a:r>
            <a:r>
              <a:rPr lang="en-US" altLang="en-US" b="1" i="1"/>
              <a:t>a </a:t>
            </a:r>
            <a:r>
              <a:rPr lang="en-US" altLang="en-US" b="1"/>
              <a:t>) </a:t>
            </a:r>
            <a:r>
              <a:rPr lang="en-US" altLang="en-US" b="1" i="1"/>
              <a:t>b </a:t>
            </a:r>
            <a:r>
              <a:rPr lang="en-US" altLang="en-US" b="1"/>
              <a:t>) 2.5 nm, </a:t>
            </a:r>
            <a:r>
              <a:rPr lang="el-GR" altLang="en-US" b="1" i="1"/>
              <a:t>γ</a:t>
            </a:r>
            <a:r>
              <a:rPr lang="en-US" altLang="en-US" b="1"/>
              <a:t>) 60°, area ) 5.4 nm</a:t>
            </a:r>
            <a:r>
              <a:rPr lang="en-US" altLang="en-US" b="1" baseline="30000"/>
              <a:t>2</a:t>
            </a:r>
            <a:r>
              <a:rPr lang="en-US" altLang="en-US" b="1"/>
              <a:t>, 6 molecules per unit cell.</a:t>
            </a:r>
          </a:p>
        </p:txBody>
      </p:sp>
      <p:sp>
        <p:nvSpPr>
          <p:cNvPr id="129028" name="Text Box 4">
            <a:extLst>
              <a:ext uri="{FF2B5EF4-FFF2-40B4-BE49-F238E27FC236}">
                <a16:creationId xmlns:a16="http://schemas.microsoft.com/office/drawing/2014/main" id="{3ADE94ED-E817-86A2-7E16-5656F4972289}"/>
              </a:ext>
            </a:extLst>
          </p:cNvPr>
          <p:cNvSpPr txBox="1">
            <a:spLocks noChangeArrowheads="1"/>
          </p:cNvSpPr>
          <p:nvPr/>
        </p:nvSpPr>
        <p:spPr bwMode="auto">
          <a:xfrm>
            <a:off x="1257300" y="966788"/>
            <a:ext cx="6205538"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t>Two possible structures for TMA:</a:t>
            </a:r>
          </a:p>
          <a:p>
            <a:pPr algn="ctr" eaLnBrk="1" hangingPunct="1"/>
            <a:r>
              <a:rPr lang="en-US" altLang="en-US" sz="2000" b="1"/>
              <a:t>Chickenwire or Flower (depending on the solvent)</a:t>
            </a:r>
          </a:p>
        </p:txBody>
      </p:sp>
      <p:sp>
        <p:nvSpPr>
          <p:cNvPr id="129029" name="Text Box 5">
            <a:extLst>
              <a:ext uri="{FF2B5EF4-FFF2-40B4-BE49-F238E27FC236}">
                <a16:creationId xmlns:a16="http://schemas.microsoft.com/office/drawing/2014/main" id="{AED17BFD-BAF0-E501-CB44-4D9835FC99A4}"/>
              </a:ext>
            </a:extLst>
          </p:cNvPr>
          <p:cNvSpPr txBox="1">
            <a:spLocks noChangeArrowheads="1"/>
          </p:cNvSpPr>
          <p:nvPr/>
        </p:nvSpPr>
        <p:spPr bwMode="auto">
          <a:xfrm>
            <a:off x="1273175" y="134938"/>
            <a:ext cx="6686550" cy="641350"/>
          </a:xfrm>
          <a:prstGeom prst="rect">
            <a:avLst/>
          </a:prstGeom>
          <a:solidFill>
            <a:schemeClr val="accent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a:t>Trimesic Acid SAM structures</a:t>
            </a:r>
          </a:p>
        </p:txBody>
      </p:sp>
      <p:sp>
        <p:nvSpPr>
          <p:cNvPr id="129030" name="Text Box 6">
            <a:extLst>
              <a:ext uri="{FF2B5EF4-FFF2-40B4-BE49-F238E27FC236}">
                <a16:creationId xmlns:a16="http://schemas.microsoft.com/office/drawing/2014/main" id="{E115D49E-9069-B2EC-95DB-655266464D57}"/>
              </a:ext>
            </a:extLst>
          </p:cNvPr>
          <p:cNvSpPr txBox="1">
            <a:spLocks noChangeArrowheads="1"/>
          </p:cNvSpPr>
          <p:nvPr/>
        </p:nvSpPr>
        <p:spPr bwMode="auto">
          <a:xfrm>
            <a:off x="6214993" y="6522080"/>
            <a:ext cx="2929007" cy="36933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dirty="0" smtClean="0"/>
              <a:t>Langmuir </a:t>
            </a:r>
            <a:r>
              <a:rPr lang="en-US" altLang="en-US" b="1" dirty="0"/>
              <a:t>20, 9403 (2004)</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a:extLst>
              <a:ext uri="{FF2B5EF4-FFF2-40B4-BE49-F238E27FC236}">
                <a16:creationId xmlns:a16="http://schemas.microsoft.com/office/drawing/2014/main" id="{4EAEA6F0-C581-BCE4-A4B0-E590725A9BD3}"/>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l="7947" t="6866" r="12582" b="3862"/>
          <a:stretch>
            <a:fillRect/>
          </a:stretch>
        </p:blipFill>
        <p:spPr bwMode="auto">
          <a:xfrm>
            <a:off x="57150" y="2057400"/>
            <a:ext cx="1525588" cy="1981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1" name="Picture 3">
            <a:extLst>
              <a:ext uri="{FF2B5EF4-FFF2-40B4-BE49-F238E27FC236}">
                <a16:creationId xmlns:a16="http://schemas.microsoft.com/office/drawing/2014/main" id="{BCE08A6D-E475-8A90-91EE-21BED86D2F50}"/>
              </a:ext>
            </a:extLst>
          </p:cNvPr>
          <p:cNvPicPr>
            <a:picLocks noChangeAspect="1" noChangeArrowheads="1"/>
          </p:cNvPicPr>
          <p:nvPr/>
        </p:nvPicPr>
        <p:blipFill>
          <a:blip r:embed="rId3">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65088" y="609600"/>
            <a:ext cx="1763712" cy="63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2" name="Picture 4">
            <a:extLst>
              <a:ext uri="{FF2B5EF4-FFF2-40B4-BE49-F238E27FC236}">
                <a16:creationId xmlns:a16="http://schemas.microsoft.com/office/drawing/2014/main" id="{FE1E15A0-38E3-DAD6-8C86-B79E256BD65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27188" y="1104900"/>
            <a:ext cx="1592262" cy="1600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3" name="Picture 5">
            <a:extLst>
              <a:ext uri="{FF2B5EF4-FFF2-40B4-BE49-F238E27FC236}">
                <a16:creationId xmlns:a16="http://schemas.microsoft.com/office/drawing/2014/main" id="{0E864DD7-5A33-A5CB-639E-ECD5E6F33A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4827588"/>
            <a:ext cx="1154113" cy="2030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4" name="Picture 6">
            <a:extLst>
              <a:ext uri="{FF2B5EF4-FFF2-40B4-BE49-F238E27FC236}">
                <a16:creationId xmlns:a16="http://schemas.microsoft.com/office/drawing/2014/main" id="{DEBA9EB2-C6B6-2C56-AF43-58C68463B43E}"/>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169150" y="4343400"/>
            <a:ext cx="1212850" cy="1295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415" name="Group 7">
            <a:extLst>
              <a:ext uri="{FF2B5EF4-FFF2-40B4-BE49-F238E27FC236}">
                <a16:creationId xmlns:a16="http://schemas.microsoft.com/office/drawing/2014/main" id="{7172CACE-A1C4-4253-0A0A-03FE6787C156}"/>
              </a:ext>
            </a:extLst>
          </p:cNvPr>
          <p:cNvGrpSpPr>
            <a:grpSpLocks/>
          </p:cNvGrpSpPr>
          <p:nvPr/>
        </p:nvGrpSpPr>
        <p:grpSpPr bwMode="auto">
          <a:xfrm>
            <a:off x="2743200" y="381000"/>
            <a:ext cx="2805113" cy="5934075"/>
            <a:chOff x="1488" y="144"/>
            <a:chExt cx="1767" cy="3738"/>
          </a:xfrm>
        </p:grpSpPr>
        <p:grpSp>
          <p:nvGrpSpPr>
            <p:cNvPr id="17437" name="Group 8">
              <a:extLst>
                <a:ext uri="{FF2B5EF4-FFF2-40B4-BE49-F238E27FC236}">
                  <a16:creationId xmlns:a16="http://schemas.microsoft.com/office/drawing/2014/main" id="{4D7D57D3-6436-C4A0-4EBC-6BD41DFE6955}"/>
                </a:ext>
              </a:extLst>
            </p:cNvPr>
            <p:cNvGrpSpPr>
              <a:grpSpLocks/>
            </p:cNvGrpSpPr>
            <p:nvPr/>
          </p:nvGrpSpPr>
          <p:grpSpPr bwMode="auto">
            <a:xfrm>
              <a:off x="1488" y="144"/>
              <a:ext cx="1767" cy="3121"/>
              <a:chOff x="1512" y="296"/>
              <a:chExt cx="1767" cy="2833"/>
            </a:xfrm>
          </p:grpSpPr>
          <p:sp>
            <p:nvSpPr>
              <p:cNvPr id="17507" name="Rectangle 9">
                <a:extLst>
                  <a:ext uri="{FF2B5EF4-FFF2-40B4-BE49-F238E27FC236}">
                    <a16:creationId xmlns:a16="http://schemas.microsoft.com/office/drawing/2014/main" id="{44795DDF-F967-E3C9-9E3C-A4BE8429A7D6}"/>
                  </a:ext>
                </a:extLst>
              </p:cNvPr>
              <p:cNvSpPr>
                <a:spLocks noChangeArrowheads="1"/>
              </p:cNvSpPr>
              <p:nvPr/>
            </p:nvSpPr>
            <p:spPr bwMode="auto">
              <a:xfrm>
                <a:off x="2353" y="296"/>
                <a:ext cx="0"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sz="2400"/>
              </a:p>
            </p:txBody>
          </p:sp>
          <p:sp>
            <p:nvSpPr>
              <p:cNvPr id="17508" name="Rectangle 10">
                <a:extLst>
                  <a:ext uri="{FF2B5EF4-FFF2-40B4-BE49-F238E27FC236}">
                    <a16:creationId xmlns:a16="http://schemas.microsoft.com/office/drawing/2014/main" id="{6C5FA18B-34EB-695F-8517-5E10030C5792}"/>
                  </a:ext>
                </a:extLst>
              </p:cNvPr>
              <p:cNvSpPr>
                <a:spLocks noChangeArrowheads="1"/>
              </p:cNvSpPr>
              <p:nvPr/>
            </p:nvSpPr>
            <p:spPr bwMode="auto">
              <a:xfrm>
                <a:off x="1512" y="1453"/>
                <a:ext cx="0" cy="2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endParaRPr lang="en-GB" altLang="en-US" sz="2400"/>
              </a:p>
            </p:txBody>
          </p:sp>
          <p:sp>
            <p:nvSpPr>
              <p:cNvPr id="17509" name="Freeform 11">
                <a:extLst>
                  <a:ext uri="{FF2B5EF4-FFF2-40B4-BE49-F238E27FC236}">
                    <a16:creationId xmlns:a16="http://schemas.microsoft.com/office/drawing/2014/main" id="{394DA08D-C47A-10B8-D71A-BAA7411214A9}"/>
                  </a:ext>
                </a:extLst>
              </p:cNvPr>
              <p:cNvSpPr>
                <a:spLocks/>
              </p:cNvSpPr>
              <p:nvPr/>
            </p:nvSpPr>
            <p:spPr bwMode="auto">
              <a:xfrm>
                <a:off x="2047" y="555"/>
                <a:ext cx="1232" cy="13"/>
              </a:xfrm>
              <a:custGeom>
                <a:avLst/>
                <a:gdLst>
                  <a:gd name="T0" fmla="*/ 1230 w 1232"/>
                  <a:gd name="T1" fmla="*/ 13 h 13"/>
                  <a:gd name="T2" fmla="*/ 2 w 1232"/>
                  <a:gd name="T3" fmla="*/ 13 h 13"/>
                  <a:gd name="T4" fmla="*/ 0 w 1232"/>
                  <a:gd name="T5" fmla="*/ 1 h 13"/>
                  <a:gd name="T6" fmla="*/ 1232 w 1232"/>
                  <a:gd name="T7" fmla="*/ 0 h 13"/>
                  <a:gd name="T8" fmla="*/ 1230 w 1232"/>
                  <a:gd name="T9" fmla="*/ 13 h 13"/>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2" h="13">
                    <a:moveTo>
                      <a:pt x="1230" y="13"/>
                    </a:moveTo>
                    <a:lnTo>
                      <a:pt x="2" y="13"/>
                    </a:lnTo>
                    <a:lnTo>
                      <a:pt x="0" y="1"/>
                    </a:lnTo>
                    <a:lnTo>
                      <a:pt x="1232" y="0"/>
                    </a:lnTo>
                    <a:lnTo>
                      <a:pt x="1230" y="13"/>
                    </a:lnTo>
                    <a:close/>
                  </a:path>
                </a:pathLst>
              </a:custGeom>
              <a:solidFill>
                <a:srgbClr val="00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10" name="Freeform 12">
                <a:extLst>
                  <a:ext uri="{FF2B5EF4-FFF2-40B4-BE49-F238E27FC236}">
                    <a16:creationId xmlns:a16="http://schemas.microsoft.com/office/drawing/2014/main" id="{F0E34D2D-BEAC-7D8B-548F-843B4FA060D3}"/>
                  </a:ext>
                </a:extLst>
              </p:cNvPr>
              <p:cNvSpPr>
                <a:spLocks/>
              </p:cNvSpPr>
              <p:nvPr/>
            </p:nvSpPr>
            <p:spPr bwMode="auto">
              <a:xfrm>
                <a:off x="2047" y="555"/>
                <a:ext cx="1232" cy="27"/>
              </a:xfrm>
              <a:custGeom>
                <a:avLst/>
                <a:gdLst>
                  <a:gd name="T0" fmla="*/ 1228 w 1232"/>
                  <a:gd name="T1" fmla="*/ 27 h 27"/>
                  <a:gd name="T2" fmla="*/ 4 w 1232"/>
                  <a:gd name="T3" fmla="*/ 27 h 27"/>
                  <a:gd name="T4" fmla="*/ 0 w 1232"/>
                  <a:gd name="T5" fmla="*/ 1 h 27"/>
                  <a:gd name="T6" fmla="*/ 1232 w 1232"/>
                  <a:gd name="T7" fmla="*/ 0 h 27"/>
                  <a:gd name="T8" fmla="*/ 1228 w 1232"/>
                  <a:gd name="T9" fmla="*/ 27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32" h="27">
                    <a:moveTo>
                      <a:pt x="1228" y="27"/>
                    </a:moveTo>
                    <a:lnTo>
                      <a:pt x="4" y="27"/>
                    </a:lnTo>
                    <a:lnTo>
                      <a:pt x="0" y="1"/>
                    </a:lnTo>
                    <a:lnTo>
                      <a:pt x="1232" y="0"/>
                    </a:lnTo>
                    <a:lnTo>
                      <a:pt x="1228" y="27"/>
                    </a:lnTo>
                    <a:close/>
                  </a:path>
                </a:pathLst>
              </a:custGeom>
              <a:solidFill>
                <a:srgbClr val="00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11" name="Freeform 13">
                <a:extLst>
                  <a:ext uri="{FF2B5EF4-FFF2-40B4-BE49-F238E27FC236}">
                    <a16:creationId xmlns:a16="http://schemas.microsoft.com/office/drawing/2014/main" id="{33445E3A-30DF-4C1A-5128-784AEA6EB8B5}"/>
                  </a:ext>
                </a:extLst>
              </p:cNvPr>
              <p:cNvSpPr>
                <a:spLocks/>
              </p:cNvSpPr>
              <p:nvPr/>
            </p:nvSpPr>
            <p:spPr bwMode="auto">
              <a:xfrm>
                <a:off x="2049" y="568"/>
                <a:ext cx="1228" cy="27"/>
              </a:xfrm>
              <a:custGeom>
                <a:avLst/>
                <a:gdLst>
                  <a:gd name="T0" fmla="*/ 0 w 1228"/>
                  <a:gd name="T1" fmla="*/ 0 h 27"/>
                  <a:gd name="T2" fmla="*/ 1228 w 1228"/>
                  <a:gd name="T3" fmla="*/ 0 h 27"/>
                  <a:gd name="T4" fmla="*/ 1224 w 1228"/>
                  <a:gd name="T5" fmla="*/ 27 h 27"/>
                  <a:gd name="T6" fmla="*/ 5 w 1228"/>
                  <a:gd name="T7" fmla="*/ 27 h 27"/>
                  <a:gd name="T8" fmla="*/ 0 w 1228"/>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8" h="27">
                    <a:moveTo>
                      <a:pt x="0" y="0"/>
                    </a:moveTo>
                    <a:lnTo>
                      <a:pt x="1228" y="0"/>
                    </a:lnTo>
                    <a:lnTo>
                      <a:pt x="1224" y="27"/>
                    </a:lnTo>
                    <a:lnTo>
                      <a:pt x="5" y="27"/>
                    </a:lnTo>
                    <a:lnTo>
                      <a:pt x="0" y="0"/>
                    </a:lnTo>
                    <a:close/>
                  </a:path>
                </a:pathLst>
              </a:custGeom>
              <a:solidFill>
                <a:srgbClr val="00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12" name="Freeform 14">
                <a:extLst>
                  <a:ext uri="{FF2B5EF4-FFF2-40B4-BE49-F238E27FC236}">
                    <a16:creationId xmlns:a16="http://schemas.microsoft.com/office/drawing/2014/main" id="{2488A6E6-B115-4E21-19BF-6D4B75B26A03}"/>
                  </a:ext>
                </a:extLst>
              </p:cNvPr>
              <p:cNvSpPr>
                <a:spLocks/>
              </p:cNvSpPr>
              <p:nvPr/>
            </p:nvSpPr>
            <p:spPr bwMode="auto">
              <a:xfrm>
                <a:off x="2051" y="582"/>
                <a:ext cx="1224" cy="25"/>
              </a:xfrm>
              <a:custGeom>
                <a:avLst/>
                <a:gdLst>
                  <a:gd name="T0" fmla="*/ 0 w 1224"/>
                  <a:gd name="T1" fmla="*/ 0 h 25"/>
                  <a:gd name="T2" fmla="*/ 1224 w 1224"/>
                  <a:gd name="T3" fmla="*/ 0 h 25"/>
                  <a:gd name="T4" fmla="*/ 1220 w 1224"/>
                  <a:gd name="T5" fmla="*/ 25 h 25"/>
                  <a:gd name="T6" fmla="*/ 5 w 1224"/>
                  <a:gd name="T7" fmla="*/ 25 h 25"/>
                  <a:gd name="T8" fmla="*/ 0 w 1224"/>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24" h="25">
                    <a:moveTo>
                      <a:pt x="0" y="0"/>
                    </a:moveTo>
                    <a:lnTo>
                      <a:pt x="1224" y="0"/>
                    </a:lnTo>
                    <a:lnTo>
                      <a:pt x="1220" y="25"/>
                    </a:lnTo>
                    <a:lnTo>
                      <a:pt x="5" y="25"/>
                    </a:lnTo>
                    <a:lnTo>
                      <a:pt x="0" y="0"/>
                    </a:lnTo>
                    <a:close/>
                  </a:path>
                </a:pathLst>
              </a:custGeom>
              <a:solidFill>
                <a:srgbClr val="00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13" name="Freeform 15">
                <a:extLst>
                  <a:ext uri="{FF2B5EF4-FFF2-40B4-BE49-F238E27FC236}">
                    <a16:creationId xmlns:a16="http://schemas.microsoft.com/office/drawing/2014/main" id="{B8BEC57A-BA3A-7E37-94C3-F5FB9ED865EA}"/>
                  </a:ext>
                </a:extLst>
              </p:cNvPr>
              <p:cNvSpPr>
                <a:spLocks/>
              </p:cNvSpPr>
              <p:nvPr/>
            </p:nvSpPr>
            <p:spPr bwMode="auto">
              <a:xfrm>
                <a:off x="2054" y="595"/>
                <a:ext cx="1219" cy="25"/>
              </a:xfrm>
              <a:custGeom>
                <a:avLst/>
                <a:gdLst>
                  <a:gd name="T0" fmla="*/ 0 w 1219"/>
                  <a:gd name="T1" fmla="*/ 0 h 25"/>
                  <a:gd name="T2" fmla="*/ 1219 w 1219"/>
                  <a:gd name="T3" fmla="*/ 0 h 25"/>
                  <a:gd name="T4" fmla="*/ 1216 w 1219"/>
                  <a:gd name="T5" fmla="*/ 25 h 25"/>
                  <a:gd name="T6" fmla="*/ 4 w 1219"/>
                  <a:gd name="T7" fmla="*/ 25 h 25"/>
                  <a:gd name="T8" fmla="*/ 0 w 1219"/>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9" h="25">
                    <a:moveTo>
                      <a:pt x="0" y="0"/>
                    </a:moveTo>
                    <a:lnTo>
                      <a:pt x="1219" y="0"/>
                    </a:lnTo>
                    <a:lnTo>
                      <a:pt x="1216" y="25"/>
                    </a:lnTo>
                    <a:lnTo>
                      <a:pt x="4" y="25"/>
                    </a:lnTo>
                    <a:lnTo>
                      <a:pt x="0" y="0"/>
                    </a:lnTo>
                    <a:close/>
                  </a:path>
                </a:pathLst>
              </a:custGeom>
              <a:solidFill>
                <a:srgbClr val="00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14" name="Freeform 16">
                <a:extLst>
                  <a:ext uri="{FF2B5EF4-FFF2-40B4-BE49-F238E27FC236}">
                    <a16:creationId xmlns:a16="http://schemas.microsoft.com/office/drawing/2014/main" id="{D66EF371-44AE-3395-61F6-DF7EF1BDA8F3}"/>
                  </a:ext>
                </a:extLst>
              </p:cNvPr>
              <p:cNvSpPr>
                <a:spLocks/>
              </p:cNvSpPr>
              <p:nvPr/>
            </p:nvSpPr>
            <p:spPr bwMode="auto">
              <a:xfrm>
                <a:off x="2056" y="607"/>
                <a:ext cx="1215" cy="27"/>
              </a:xfrm>
              <a:custGeom>
                <a:avLst/>
                <a:gdLst>
                  <a:gd name="T0" fmla="*/ 0 w 1215"/>
                  <a:gd name="T1" fmla="*/ 0 h 27"/>
                  <a:gd name="T2" fmla="*/ 1215 w 1215"/>
                  <a:gd name="T3" fmla="*/ 0 h 27"/>
                  <a:gd name="T4" fmla="*/ 1212 w 1215"/>
                  <a:gd name="T5" fmla="*/ 27 h 27"/>
                  <a:gd name="T6" fmla="*/ 4 w 1215"/>
                  <a:gd name="T7" fmla="*/ 27 h 27"/>
                  <a:gd name="T8" fmla="*/ 0 w 1215"/>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5" h="27">
                    <a:moveTo>
                      <a:pt x="0" y="0"/>
                    </a:moveTo>
                    <a:lnTo>
                      <a:pt x="1215" y="0"/>
                    </a:lnTo>
                    <a:lnTo>
                      <a:pt x="1212" y="27"/>
                    </a:lnTo>
                    <a:lnTo>
                      <a:pt x="4" y="27"/>
                    </a:lnTo>
                    <a:lnTo>
                      <a:pt x="0" y="0"/>
                    </a:lnTo>
                    <a:close/>
                  </a:path>
                </a:pathLst>
              </a:custGeom>
              <a:solidFill>
                <a:srgbClr val="00006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15" name="Freeform 17">
                <a:extLst>
                  <a:ext uri="{FF2B5EF4-FFF2-40B4-BE49-F238E27FC236}">
                    <a16:creationId xmlns:a16="http://schemas.microsoft.com/office/drawing/2014/main" id="{AE866891-80EF-5551-FDDE-03A2892569DC}"/>
                  </a:ext>
                </a:extLst>
              </p:cNvPr>
              <p:cNvSpPr>
                <a:spLocks/>
              </p:cNvSpPr>
              <p:nvPr/>
            </p:nvSpPr>
            <p:spPr bwMode="auto">
              <a:xfrm>
                <a:off x="2058" y="620"/>
                <a:ext cx="1212" cy="27"/>
              </a:xfrm>
              <a:custGeom>
                <a:avLst/>
                <a:gdLst>
                  <a:gd name="T0" fmla="*/ 0 w 1212"/>
                  <a:gd name="T1" fmla="*/ 0 h 27"/>
                  <a:gd name="T2" fmla="*/ 1212 w 1212"/>
                  <a:gd name="T3" fmla="*/ 0 h 27"/>
                  <a:gd name="T4" fmla="*/ 1207 w 1212"/>
                  <a:gd name="T5" fmla="*/ 27 h 27"/>
                  <a:gd name="T6" fmla="*/ 4 w 1212"/>
                  <a:gd name="T7" fmla="*/ 27 h 27"/>
                  <a:gd name="T8" fmla="*/ 0 w 1212"/>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12" h="27">
                    <a:moveTo>
                      <a:pt x="0" y="0"/>
                    </a:moveTo>
                    <a:lnTo>
                      <a:pt x="1212" y="0"/>
                    </a:lnTo>
                    <a:lnTo>
                      <a:pt x="1207" y="27"/>
                    </a:lnTo>
                    <a:lnTo>
                      <a:pt x="4" y="27"/>
                    </a:lnTo>
                    <a:lnTo>
                      <a:pt x="0" y="0"/>
                    </a:lnTo>
                    <a:close/>
                  </a:path>
                </a:pathLst>
              </a:custGeom>
              <a:solidFill>
                <a:srgbClr val="0303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16" name="Freeform 18">
                <a:extLst>
                  <a:ext uri="{FF2B5EF4-FFF2-40B4-BE49-F238E27FC236}">
                    <a16:creationId xmlns:a16="http://schemas.microsoft.com/office/drawing/2014/main" id="{E5AC0E34-F36A-AF37-80E7-90C379888329}"/>
                  </a:ext>
                </a:extLst>
              </p:cNvPr>
              <p:cNvSpPr>
                <a:spLocks/>
              </p:cNvSpPr>
              <p:nvPr/>
            </p:nvSpPr>
            <p:spPr bwMode="auto">
              <a:xfrm>
                <a:off x="2060" y="634"/>
                <a:ext cx="1208" cy="25"/>
              </a:xfrm>
              <a:custGeom>
                <a:avLst/>
                <a:gdLst>
                  <a:gd name="T0" fmla="*/ 0 w 1208"/>
                  <a:gd name="T1" fmla="*/ 0 h 25"/>
                  <a:gd name="T2" fmla="*/ 1208 w 1208"/>
                  <a:gd name="T3" fmla="*/ 0 h 25"/>
                  <a:gd name="T4" fmla="*/ 1203 w 1208"/>
                  <a:gd name="T5" fmla="*/ 25 h 25"/>
                  <a:gd name="T6" fmla="*/ 3 w 1208"/>
                  <a:gd name="T7" fmla="*/ 25 h 25"/>
                  <a:gd name="T8" fmla="*/ 0 w 1208"/>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8" h="25">
                    <a:moveTo>
                      <a:pt x="0" y="0"/>
                    </a:moveTo>
                    <a:lnTo>
                      <a:pt x="1208" y="0"/>
                    </a:lnTo>
                    <a:lnTo>
                      <a:pt x="1203" y="25"/>
                    </a:lnTo>
                    <a:lnTo>
                      <a:pt x="3" y="25"/>
                    </a:lnTo>
                    <a:lnTo>
                      <a:pt x="0" y="0"/>
                    </a:lnTo>
                    <a:close/>
                  </a:path>
                </a:pathLst>
              </a:custGeom>
              <a:solidFill>
                <a:srgbClr val="0303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17" name="Freeform 19">
                <a:extLst>
                  <a:ext uri="{FF2B5EF4-FFF2-40B4-BE49-F238E27FC236}">
                    <a16:creationId xmlns:a16="http://schemas.microsoft.com/office/drawing/2014/main" id="{90AAA37F-512B-F6A4-3E2C-39BBDCEB6861}"/>
                  </a:ext>
                </a:extLst>
              </p:cNvPr>
              <p:cNvSpPr>
                <a:spLocks/>
              </p:cNvSpPr>
              <p:nvPr/>
            </p:nvSpPr>
            <p:spPr bwMode="auto">
              <a:xfrm>
                <a:off x="2062" y="647"/>
                <a:ext cx="1203" cy="25"/>
              </a:xfrm>
              <a:custGeom>
                <a:avLst/>
                <a:gdLst>
                  <a:gd name="T0" fmla="*/ 0 w 1203"/>
                  <a:gd name="T1" fmla="*/ 0 h 25"/>
                  <a:gd name="T2" fmla="*/ 1203 w 1203"/>
                  <a:gd name="T3" fmla="*/ 0 h 25"/>
                  <a:gd name="T4" fmla="*/ 1199 w 1203"/>
                  <a:gd name="T5" fmla="*/ 25 h 25"/>
                  <a:gd name="T6" fmla="*/ 3 w 1203"/>
                  <a:gd name="T7" fmla="*/ 25 h 25"/>
                  <a:gd name="T8" fmla="*/ 0 w 1203"/>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3" h="25">
                    <a:moveTo>
                      <a:pt x="0" y="0"/>
                    </a:moveTo>
                    <a:lnTo>
                      <a:pt x="1203" y="0"/>
                    </a:lnTo>
                    <a:lnTo>
                      <a:pt x="1199" y="25"/>
                    </a:lnTo>
                    <a:lnTo>
                      <a:pt x="3" y="25"/>
                    </a:lnTo>
                    <a:lnTo>
                      <a:pt x="0" y="0"/>
                    </a:lnTo>
                    <a:close/>
                  </a:path>
                </a:pathLst>
              </a:custGeom>
              <a:solidFill>
                <a:srgbClr val="0303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18" name="Freeform 20">
                <a:extLst>
                  <a:ext uri="{FF2B5EF4-FFF2-40B4-BE49-F238E27FC236}">
                    <a16:creationId xmlns:a16="http://schemas.microsoft.com/office/drawing/2014/main" id="{64B1D2E8-EB56-B89E-A19F-0208A4E41985}"/>
                  </a:ext>
                </a:extLst>
              </p:cNvPr>
              <p:cNvSpPr>
                <a:spLocks/>
              </p:cNvSpPr>
              <p:nvPr/>
            </p:nvSpPr>
            <p:spPr bwMode="auto">
              <a:xfrm>
                <a:off x="2063" y="659"/>
                <a:ext cx="1200" cy="27"/>
              </a:xfrm>
              <a:custGeom>
                <a:avLst/>
                <a:gdLst>
                  <a:gd name="T0" fmla="*/ 0 w 1200"/>
                  <a:gd name="T1" fmla="*/ 0 h 27"/>
                  <a:gd name="T2" fmla="*/ 1200 w 1200"/>
                  <a:gd name="T3" fmla="*/ 0 h 27"/>
                  <a:gd name="T4" fmla="*/ 1196 w 1200"/>
                  <a:gd name="T5" fmla="*/ 27 h 27"/>
                  <a:gd name="T6" fmla="*/ 4 w 1200"/>
                  <a:gd name="T7" fmla="*/ 27 h 27"/>
                  <a:gd name="T8" fmla="*/ 0 w 1200"/>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200" h="27">
                    <a:moveTo>
                      <a:pt x="0" y="0"/>
                    </a:moveTo>
                    <a:lnTo>
                      <a:pt x="1200" y="0"/>
                    </a:lnTo>
                    <a:lnTo>
                      <a:pt x="1196" y="27"/>
                    </a:lnTo>
                    <a:lnTo>
                      <a:pt x="4" y="27"/>
                    </a:lnTo>
                    <a:lnTo>
                      <a:pt x="0" y="0"/>
                    </a:lnTo>
                    <a:close/>
                  </a:path>
                </a:pathLst>
              </a:custGeom>
              <a:solidFill>
                <a:srgbClr val="03036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19" name="Freeform 21">
                <a:extLst>
                  <a:ext uri="{FF2B5EF4-FFF2-40B4-BE49-F238E27FC236}">
                    <a16:creationId xmlns:a16="http://schemas.microsoft.com/office/drawing/2014/main" id="{6AF5E322-E13A-60F5-5356-EBAD89DA9184}"/>
                  </a:ext>
                </a:extLst>
              </p:cNvPr>
              <p:cNvSpPr>
                <a:spLocks/>
              </p:cNvSpPr>
              <p:nvPr/>
            </p:nvSpPr>
            <p:spPr bwMode="auto">
              <a:xfrm>
                <a:off x="2065" y="672"/>
                <a:ext cx="1196" cy="27"/>
              </a:xfrm>
              <a:custGeom>
                <a:avLst/>
                <a:gdLst>
                  <a:gd name="T0" fmla="*/ 0 w 1196"/>
                  <a:gd name="T1" fmla="*/ 0 h 27"/>
                  <a:gd name="T2" fmla="*/ 1196 w 1196"/>
                  <a:gd name="T3" fmla="*/ 0 h 27"/>
                  <a:gd name="T4" fmla="*/ 1192 w 1196"/>
                  <a:gd name="T5" fmla="*/ 27 h 27"/>
                  <a:gd name="T6" fmla="*/ 4 w 1196"/>
                  <a:gd name="T7" fmla="*/ 27 h 27"/>
                  <a:gd name="T8" fmla="*/ 0 w 1196"/>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6" h="27">
                    <a:moveTo>
                      <a:pt x="0" y="0"/>
                    </a:moveTo>
                    <a:lnTo>
                      <a:pt x="1196" y="0"/>
                    </a:lnTo>
                    <a:lnTo>
                      <a:pt x="1192" y="27"/>
                    </a:lnTo>
                    <a:lnTo>
                      <a:pt x="4" y="27"/>
                    </a:lnTo>
                    <a:lnTo>
                      <a:pt x="0" y="0"/>
                    </a:lnTo>
                    <a:close/>
                  </a:path>
                </a:pathLst>
              </a:custGeom>
              <a:solidFill>
                <a:srgbClr val="0505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20" name="Freeform 22">
                <a:extLst>
                  <a:ext uri="{FF2B5EF4-FFF2-40B4-BE49-F238E27FC236}">
                    <a16:creationId xmlns:a16="http://schemas.microsoft.com/office/drawing/2014/main" id="{E4FDA0A3-DD56-3186-A11C-BEA84454F689}"/>
                  </a:ext>
                </a:extLst>
              </p:cNvPr>
              <p:cNvSpPr>
                <a:spLocks/>
              </p:cNvSpPr>
              <p:nvPr/>
            </p:nvSpPr>
            <p:spPr bwMode="auto">
              <a:xfrm>
                <a:off x="2067" y="686"/>
                <a:ext cx="1192" cy="25"/>
              </a:xfrm>
              <a:custGeom>
                <a:avLst/>
                <a:gdLst>
                  <a:gd name="T0" fmla="*/ 0 w 1192"/>
                  <a:gd name="T1" fmla="*/ 0 h 25"/>
                  <a:gd name="T2" fmla="*/ 1192 w 1192"/>
                  <a:gd name="T3" fmla="*/ 0 h 25"/>
                  <a:gd name="T4" fmla="*/ 1188 w 1192"/>
                  <a:gd name="T5" fmla="*/ 25 h 25"/>
                  <a:gd name="T6" fmla="*/ 4 w 1192"/>
                  <a:gd name="T7" fmla="*/ 25 h 25"/>
                  <a:gd name="T8" fmla="*/ 0 w 1192"/>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92" h="25">
                    <a:moveTo>
                      <a:pt x="0" y="0"/>
                    </a:moveTo>
                    <a:lnTo>
                      <a:pt x="1192" y="0"/>
                    </a:lnTo>
                    <a:lnTo>
                      <a:pt x="1188" y="25"/>
                    </a:lnTo>
                    <a:lnTo>
                      <a:pt x="4" y="25"/>
                    </a:lnTo>
                    <a:lnTo>
                      <a:pt x="0" y="0"/>
                    </a:lnTo>
                    <a:close/>
                  </a:path>
                </a:pathLst>
              </a:custGeom>
              <a:solidFill>
                <a:srgbClr val="0505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21" name="Freeform 23">
                <a:extLst>
                  <a:ext uri="{FF2B5EF4-FFF2-40B4-BE49-F238E27FC236}">
                    <a16:creationId xmlns:a16="http://schemas.microsoft.com/office/drawing/2014/main" id="{0CC86B23-DD96-7D5F-9328-71B1BE1D3659}"/>
                  </a:ext>
                </a:extLst>
              </p:cNvPr>
              <p:cNvSpPr>
                <a:spLocks/>
              </p:cNvSpPr>
              <p:nvPr/>
            </p:nvSpPr>
            <p:spPr bwMode="auto">
              <a:xfrm>
                <a:off x="2069" y="699"/>
                <a:ext cx="1188" cy="26"/>
              </a:xfrm>
              <a:custGeom>
                <a:avLst/>
                <a:gdLst>
                  <a:gd name="T0" fmla="*/ 0 w 1188"/>
                  <a:gd name="T1" fmla="*/ 0 h 26"/>
                  <a:gd name="T2" fmla="*/ 1188 w 1188"/>
                  <a:gd name="T3" fmla="*/ 0 h 26"/>
                  <a:gd name="T4" fmla="*/ 1184 w 1188"/>
                  <a:gd name="T5" fmla="*/ 26 h 26"/>
                  <a:gd name="T6" fmla="*/ 4 w 1188"/>
                  <a:gd name="T7" fmla="*/ 26 h 26"/>
                  <a:gd name="T8" fmla="*/ 0 w 1188"/>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8" h="26">
                    <a:moveTo>
                      <a:pt x="0" y="0"/>
                    </a:moveTo>
                    <a:lnTo>
                      <a:pt x="1188" y="0"/>
                    </a:lnTo>
                    <a:lnTo>
                      <a:pt x="1184" y="26"/>
                    </a:lnTo>
                    <a:lnTo>
                      <a:pt x="4" y="26"/>
                    </a:lnTo>
                    <a:lnTo>
                      <a:pt x="0" y="0"/>
                    </a:lnTo>
                    <a:close/>
                  </a:path>
                </a:pathLst>
              </a:custGeom>
              <a:solidFill>
                <a:srgbClr val="0505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22" name="Freeform 24">
                <a:extLst>
                  <a:ext uri="{FF2B5EF4-FFF2-40B4-BE49-F238E27FC236}">
                    <a16:creationId xmlns:a16="http://schemas.microsoft.com/office/drawing/2014/main" id="{ECAFB198-CDF2-F34B-7812-CF4E16CBA3D0}"/>
                  </a:ext>
                </a:extLst>
              </p:cNvPr>
              <p:cNvSpPr>
                <a:spLocks/>
              </p:cNvSpPr>
              <p:nvPr/>
            </p:nvSpPr>
            <p:spPr bwMode="auto">
              <a:xfrm>
                <a:off x="2071" y="711"/>
                <a:ext cx="1184" cy="27"/>
              </a:xfrm>
              <a:custGeom>
                <a:avLst/>
                <a:gdLst>
                  <a:gd name="T0" fmla="*/ 0 w 1184"/>
                  <a:gd name="T1" fmla="*/ 0 h 27"/>
                  <a:gd name="T2" fmla="*/ 1184 w 1184"/>
                  <a:gd name="T3" fmla="*/ 0 h 27"/>
                  <a:gd name="T4" fmla="*/ 1180 w 1184"/>
                  <a:gd name="T5" fmla="*/ 27 h 27"/>
                  <a:gd name="T6" fmla="*/ 4 w 1184"/>
                  <a:gd name="T7" fmla="*/ 27 h 27"/>
                  <a:gd name="T8" fmla="*/ 0 w 1184"/>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4" h="27">
                    <a:moveTo>
                      <a:pt x="0" y="0"/>
                    </a:moveTo>
                    <a:lnTo>
                      <a:pt x="1184" y="0"/>
                    </a:lnTo>
                    <a:lnTo>
                      <a:pt x="1180" y="27"/>
                    </a:lnTo>
                    <a:lnTo>
                      <a:pt x="4" y="27"/>
                    </a:lnTo>
                    <a:lnTo>
                      <a:pt x="0" y="0"/>
                    </a:lnTo>
                    <a:close/>
                  </a:path>
                </a:pathLst>
              </a:custGeom>
              <a:solidFill>
                <a:srgbClr val="05056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23" name="Freeform 25">
                <a:extLst>
                  <a:ext uri="{FF2B5EF4-FFF2-40B4-BE49-F238E27FC236}">
                    <a16:creationId xmlns:a16="http://schemas.microsoft.com/office/drawing/2014/main" id="{C9112ADE-5E18-92EE-7D0E-E7C5984472F6}"/>
                  </a:ext>
                </a:extLst>
              </p:cNvPr>
              <p:cNvSpPr>
                <a:spLocks/>
              </p:cNvSpPr>
              <p:nvPr/>
            </p:nvSpPr>
            <p:spPr bwMode="auto">
              <a:xfrm>
                <a:off x="2073" y="725"/>
                <a:ext cx="1180" cy="26"/>
              </a:xfrm>
              <a:custGeom>
                <a:avLst/>
                <a:gdLst>
                  <a:gd name="T0" fmla="*/ 0 w 1180"/>
                  <a:gd name="T1" fmla="*/ 0 h 26"/>
                  <a:gd name="T2" fmla="*/ 1180 w 1180"/>
                  <a:gd name="T3" fmla="*/ 0 h 26"/>
                  <a:gd name="T4" fmla="*/ 1176 w 1180"/>
                  <a:gd name="T5" fmla="*/ 26 h 26"/>
                  <a:gd name="T6" fmla="*/ 4 w 1180"/>
                  <a:gd name="T7" fmla="*/ 26 h 26"/>
                  <a:gd name="T8" fmla="*/ 0 w 1180"/>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80" h="26">
                    <a:moveTo>
                      <a:pt x="0" y="0"/>
                    </a:moveTo>
                    <a:lnTo>
                      <a:pt x="1180" y="0"/>
                    </a:lnTo>
                    <a:lnTo>
                      <a:pt x="1176" y="26"/>
                    </a:lnTo>
                    <a:lnTo>
                      <a:pt x="4" y="26"/>
                    </a:lnTo>
                    <a:lnTo>
                      <a:pt x="0" y="0"/>
                    </a:lnTo>
                    <a:close/>
                  </a:path>
                </a:pathLst>
              </a:custGeom>
              <a:solidFill>
                <a:srgbClr val="0B0B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24" name="Freeform 26">
                <a:extLst>
                  <a:ext uri="{FF2B5EF4-FFF2-40B4-BE49-F238E27FC236}">
                    <a16:creationId xmlns:a16="http://schemas.microsoft.com/office/drawing/2014/main" id="{08341484-0CB4-2A6F-EC45-5FD2701838BC}"/>
                  </a:ext>
                </a:extLst>
              </p:cNvPr>
              <p:cNvSpPr>
                <a:spLocks/>
              </p:cNvSpPr>
              <p:nvPr/>
            </p:nvSpPr>
            <p:spPr bwMode="auto">
              <a:xfrm>
                <a:off x="2075" y="738"/>
                <a:ext cx="1176" cy="25"/>
              </a:xfrm>
              <a:custGeom>
                <a:avLst/>
                <a:gdLst>
                  <a:gd name="T0" fmla="*/ 0 w 1176"/>
                  <a:gd name="T1" fmla="*/ 0 h 25"/>
                  <a:gd name="T2" fmla="*/ 1176 w 1176"/>
                  <a:gd name="T3" fmla="*/ 0 h 25"/>
                  <a:gd name="T4" fmla="*/ 1172 w 1176"/>
                  <a:gd name="T5" fmla="*/ 25 h 25"/>
                  <a:gd name="T6" fmla="*/ 4 w 1176"/>
                  <a:gd name="T7" fmla="*/ 25 h 25"/>
                  <a:gd name="T8" fmla="*/ 0 w 1176"/>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6" h="25">
                    <a:moveTo>
                      <a:pt x="0" y="0"/>
                    </a:moveTo>
                    <a:lnTo>
                      <a:pt x="1176" y="0"/>
                    </a:lnTo>
                    <a:lnTo>
                      <a:pt x="1172" y="25"/>
                    </a:lnTo>
                    <a:lnTo>
                      <a:pt x="4" y="25"/>
                    </a:lnTo>
                    <a:lnTo>
                      <a:pt x="0" y="0"/>
                    </a:lnTo>
                    <a:close/>
                  </a:path>
                </a:pathLst>
              </a:custGeom>
              <a:solidFill>
                <a:srgbClr val="0B0B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25" name="Freeform 27">
                <a:extLst>
                  <a:ext uri="{FF2B5EF4-FFF2-40B4-BE49-F238E27FC236}">
                    <a16:creationId xmlns:a16="http://schemas.microsoft.com/office/drawing/2014/main" id="{C4435488-8C1D-9CCF-F439-24D23E08E92B}"/>
                  </a:ext>
                </a:extLst>
              </p:cNvPr>
              <p:cNvSpPr>
                <a:spLocks/>
              </p:cNvSpPr>
              <p:nvPr/>
            </p:nvSpPr>
            <p:spPr bwMode="auto">
              <a:xfrm>
                <a:off x="2077" y="751"/>
                <a:ext cx="1172" cy="26"/>
              </a:xfrm>
              <a:custGeom>
                <a:avLst/>
                <a:gdLst>
                  <a:gd name="T0" fmla="*/ 0 w 1172"/>
                  <a:gd name="T1" fmla="*/ 0 h 26"/>
                  <a:gd name="T2" fmla="*/ 1172 w 1172"/>
                  <a:gd name="T3" fmla="*/ 0 h 26"/>
                  <a:gd name="T4" fmla="*/ 1168 w 1172"/>
                  <a:gd name="T5" fmla="*/ 26 h 26"/>
                  <a:gd name="T6" fmla="*/ 5 w 1172"/>
                  <a:gd name="T7" fmla="*/ 26 h 26"/>
                  <a:gd name="T8" fmla="*/ 0 w 1172"/>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72" h="26">
                    <a:moveTo>
                      <a:pt x="0" y="0"/>
                    </a:moveTo>
                    <a:lnTo>
                      <a:pt x="1172" y="0"/>
                    </a:lnTo>
                    <a:lnTo>
                      <a:pt x="1168" y="26"/>
                    </a:lnTo>
                    <a:lnTo>
                      <a:pt x="5" y="26"/>
                    </a:lnTo>
                    <a:lnTo>
                      <a:pt x="0" y="0"/>
                    </a:lnTo>
                    <a:close/>
                  </a:path>
                </a:pathLst>
              </a:custGeom>
              <a:solidFill>
                <a:srgbClr val="0B0B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26" name="Freeform 28">
                <a:extLst>
                  <a:ext uri="{FF2B5EF4-FFF2-40B4-BE49-F238E27FC236}">
                    <a16:creationId xmlns:a16="http://schemas.microsoft.com/office/drawing/2014/main" id="{101DABC0-3721-B14F-E61A-E1A0B62BA02C}"/>
                  </a:ext>
                </a:extLst>
              </p:cNvPr>
              <p:cNvSpPr>
                <a:spLocks/>
              </p:cNvSpPr>
              <p:nvPr/>
            </p:nvSpPr>
            <p:spPr bwMode="auto">
              <a:xfrm>
                <a:off x="2079" y="763"/>
                <a:ext cx="1168" cy="27"/>
              </a:xfrm>
              <a:custGeom>
                <a:avLst/>
                <a:gdLst>
                  <a:gd name="T0" fmla="*/ 0 w 1168"/>
                  <a:gd name="T1" fmla="*/ 0 h 27"/>
                  <a:gd name="T2" fmla="*/ 1168 w 1168"/>
                  <a:gd name="T3" fmla="*/ 0 h 27"/>
                  <a:gd name="T4" fmla="*/ 1164 w 1168"/>
                  <a:gd name="T5" fmla="*/ 27 h 27"/>
                  <a:gd name="T6" fmla="*/ 5 w 1168"/>
                  <a:gd name="T7" fmla="*/ 27 h 27"/>
                  <a:gd name="T8" fmla="*/ 0 w 1168"/>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8" h="27">
                    <a:moveTo>
                      <a:pt x="0" y="0"/>
                    </a:moveTo>
                    <a:lnTo>
                      <a:pt x="1168" y="0"/>
                    </a:lnTo>
                    <a:lnTo>
                      <a:pt x="1164" y="27"/>
                    </a:lnTo>
                    <a:lnTo>
                      <a:pt x="5" y="27"/>
                    </a:lnTo>
                    <a:lnTo>
                      <a:pt x="0" y="0"/>
                    </a:lnTo>
                    <a:close/>
                  </a:path>
                </a:pathLst>
              </a:custGeom>
              <a:solidFill>
                <a:srgbClr val="0B0B6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27" name="Freeform 29">
                <a:extLst>
                  <a:ext uri="{FF2B5EF4-FFF2-40B4-BE49-F238E27FC236}">
                    <a16:creationId xmlns:a16="http://schemas.microsoft.com/office/drawing/2014/main" id="{B1C169B5-3D04-67A2-A2FE-9CA7B91F9AB2}"/>
                  </a:ext>
                </a:extLst>
              </p:cNvPr>
              <p:cNvSpPr>
                <a:spLocks/>
              </p:cNvSpPr>
              <p:nvPr/>
            </p:nvSpPr>
            <p:spPr bwMode="auto">
              <a:xfrm>
                <a:off x="2082" y="777"/>
                <a:ext cx="1163" cy="26"/>
              </a:xfrm>
              <a:custGeom>
                <a:avLst/>
                <a:gdLst>
                  <a:gd name="T0" fmla="*/ 0 w 1163"/>
                  <a:gd name="T1" fmla="*/ 0 h 26"/>
                  <a:gd name="T2" fmla="*/ 1163 w 1163"/>
                  <a:gd name="T3" fmla="*/ 0 h 26"/>
                  <a:gd name="T4" fmla="*/ 1159 w 1163"/>
                  <a:gd name="T5" fmla="*/ 26 h 26"/>
                  <a:gd name="T6" fmla="*/ 4 w 1163"/>
                  <a:gd name="T7" fmla="*/ 26 h 26"/>
                  <a:gd name="T8" fmla="*/ 0 w 1163"/>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63" h="26">
                    <a:moveTo>
                      <a:pt x="0" y="0"/>
                    </a:moveTo>
                    <a:lnTo>
                      <a:pt x="1163" y="0"/>
                    </a:lnTo>
                    <a:lnTo>
                      <a:pt x="1159" y="26"/>
                    </a:lnTo>
                    <a:lnTo>
                      <a:pt x="4" y="26"/>
                    </a:lnTo>
                    <a:lnTo>
                      <a:pt x="0" y="0"/>
                    </a:lnTo>
                    <a:close/>
                  </a:path>
                </a:pathLst>
              </a:custGeom>
              <a:solidFill>
                <a:srgbClr val="0D0D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28" name="Freeform 30">
                <a:extLst>
                  <a:ext uri="{FF2B5EF4-FFF2-40B4-BE49-F238E27FC236}">
                    <a16:creationId xmlns:a16="http://schemas.microsoft.com/office/drawing/2014/main" id="{E5884F44-CB3C-12E0-2D64-11DB7C2C0EF8}"/>
                  </a:ext>
                </a:extLst>
              </p:cNvPr>
              <p:cNvSpPr>
                <a:spLocks/>
              </p:cNvSpPr>
              <p:nvPr/>
            </p:nvSpPr>
            <p:spPr bwMode="auto">
              <a:xfrm>
                <a:off x="2084" y="790"/>
                <a:ext cx="1159" cy="25"/>
              </a:xfrm>
              <a:custGeom>
                <a:avLst/>
                <a:gdLst>
                  <a:gd name="T0" fmla="*/ 0 w 1159"/>
                  <a:gd name="T1" fmla="*/ 0 h 25"/>
                  <a:gd name="T2" fmla="*/ 1159 w 1159"/>
                  <a:gd name="T3" fmla="*/ 0 h 25"/>
                  <a:gd name="T4" fmla="*/ 1155 w 1159"/>
                  <a:gd name="T5" fmla="*/ 25 h 25"/>
                  <a:gd name="T6" fmla="*/ 4 w 1159"/>
                  <a:gd name="T7" fmla="*/ 25 h 25"/>
                  <a:gd name="T8" fmla="*/ 0 w 1159"/>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9" h="25">
                    <a:moveTo>
                      <a:pt x="0" y="0"/>
                    </a:moveTo>
                    <a:lnTo>
                      <a:pt x="1159" y="0"/>
                    </a:lnTo>
                    <a:lnTo>
                      <a:pt x="1155" y="25"/>
                    </a:lnTo>
                    <a:lnTo>
                      <a:pt x="4" y="25"/>
                    </a:lnTo>
                    <a:lnTo>
                      <a:pt x="0" y="0"/>
                    </a:lnTo>
                    <a:close/>
                  </a:path>
                </a:pathLst>
              </a:custGeom>
              <a:solidFill>
                <a:srgbClr val="0D0D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29" name="Freeform 31">
                <a:extLst>
                  <a:ext uri="{FF2B5EF4-FFF2-40B4-BE49-F238E27FC236}">
                    <a16:creationId xmlns:a16="http://schemas.microsoft.com/office/drawing/2014/main" id="{F74D1DBF-E1CB-256D-3BEA-9FD9303B3003}"/>
                  </a:ext>
                </a:extLst>
              </p:cNvPr>
              <p:cNvSpPr>
                <a:spLocks/>
              </p:cNvSpPr>
              <p:nvPr/>
            </p:nvSpPr>
            <p:spPr bwMode="auto">
              <a:xfrm>
                <a:off x="2086" y="803"/>
                <a:ext cx="1155" cy="26"/>
              </a:xfrm>
              <a:custGeom>
                <a:avLst/>
                <a:gdLst>
                  <a:gd name="T0" fmla="*/ 0 w 1155"/>
                  <a:gd name="T1" fmla="*/ 0 h 26"/>
                  <a:gd name="T2" fmla="*/ 1155 w 1155"/>
                  <a:gd name="T3" fmla="*/ 0 h 26"/>
                  <a:gd name="T4" fmla="*/ 1150 w 1155"/>
                  <a:gd name="T5" fmla="*/ 26 h 26"/>
                  <a:gd name="T6" fmla="*/ 4 w 1155"/>
                  <a:gd name="T7" fmla="*/ 26 h 26"/>
                  <a:gd name="T8" fmla="*/ 0 w 1155"/>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5" h="26">
                    <a:moveTo>
                      <a:pt x="0" y="0"/>
                    </a:moveTo>
                    <a:lnTo>
                      <a:pt x="1155" y="0"/>
                    </a:lnTo>
                    <a:lnTo>
                      <a:pt x="1150" y="26"/>
                    </a:lnTo>
                    <a:lnTo>
                      <a:pt x="4" y="26"/>
                    </a:lnTo>
                    <a:lnTo>
                      <a:pt x="0" y="0"/>
                    </a:lnTo>
                    <a:close/>
                  </a:path>
                </a:pathLst>
              </a:custGeom>
              <a:solidFill>
                <a:srgbClr val="0D0D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30" name="Freeform 32">
                <a:extLst>
                  <a:ext uri="{FF2B5EF4-FFF2-40B4-BE49-F238E27FC236}">
                    <a16:creationId xmlns:a16="http://schemas.microsoft.com/office/drawing/2014/main" id="{BCF873B4-4A31-7D65-B40D-24FB88858A10}"/>
                  </a:ext>
                </a:extLst>
              </p:cNvPr>
              <p:cNvSpPr>
                <a:spLocks/>
              </p:cNvSpPr>
              <p:nvPr/>
            </p:nvSpPr>
            <p:spPr bwMode="auto">
              <a:xfrm>
                <a:off x="2088" y="815"/>
                <a:ext cx="1151" cy="27"/>
              </a:xfrm>
              <a:custGeom>
                <a:avLst/>
                <a:gdLst>
                  <a:gd name="T0" fmla="*/ 0 w 1151"/>
                  <a:gd name="T1" fmla="*/ 0 h 27"/>
                  <a:gd name="T2" fmla="*/ 1151 w 1151"/>
                  <a:gd name="T3" fmla="*/ 0 h 27"/>
                  <a:gd name="T4" fmla="*/ 1146 w 1151"/>
                  <a:gd name="T5" fmla="*/ 27 h 27"/>
                  <a:gd name="T6" fmla="*/ 4 w 1151"/>
                  <a:gd name="T7" fmla="*/ 27 h 27"/>
                  <a:gd name="T8" fmla="*/ 0 w 1151"/>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1" h="27">
                    <a:moveTo>
                      <a:pt x="0" y="0"/>
                    </a:moveTo>
                    <a:lnTo>
                      <a:pt x="1151" y="0"/>
                    </a:lnTo>
                    <a:lnTo>
                      <a:pt x="1146" y="27"/>
                    </a:lnTo>
                    <a:lnTo>
                      <a:pt x="4" y="27"/>
                    </a:lnTo>
                    <a:lnTo>
                      <a:pt x="0" y="0"/>
                    </a:lnTo>
                    <a:close/>
                  </a:path>
                </a:pathLst>
              </a:custGeom>
              <a:solidFill>
                <a:srgbClr val="0D0D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31" name="Freeform 33">
                <a:extLst>
                  <a:ext uri="{FF2B5EF4-FFF2-40B4-BE49-F238E27FC236}">
                    <a16:creationId xmlns:a16="http://schemas.microsoft.com/office/drawing/2014/main" id="{638FB10A-27A3-A9C7-1C34-6EF2C6FB6936}"/>
                  </a:ext>
                </a:extLst>
              </p:cNvPr>
              <p:cNvSpPr>
                <a:spLocks/>
              </p:cNvSpPr>
              <p:nvPr/>
            </p:nvSpPr>
            <p:spPr bwMode="auto">
              <a:xfrm>
                <a:off x="2090" y="829"/>
                <a:ext cx="1146" cy="26"/>
              </a:xfrm>
              <a:custGeom>
                <a:avLst/>
                <a:gdLst>
                  <a:gd name="T0" fmla="*/ 0 w 1146"/>
                  <a:gd name="T1" fmla="*/ 0 h 26"/>
                  <a:gd name="T2" fmla="*/ 1146 w 1146"/>
                  <a:gd name="T3" fmla="*/ 0 h 26"/>
                  <a:gd name="T4" fmla="*/ 1142 w 1146"/>
                  <a:gd name="T5" fmla="*/ 26 h 26"/>
                  <a:gd name="T6" fmla="*/ 4 w 1146"/>
                  <a:gd name="T7" fmla="*/ 26 h 26"/>
                  <a:gd name="T8" fmla="*/ 0 w 1146"/>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6" h="26">
                    <a:moveTo>
                      <a:pt x="0" y="0"/>
                    </a:moveTo>
                    <a:lnTo>
                      <a:pt x="1146" y="0"/>
                    </a:lnTo>
                    <a:lnTo>
                      <a:pt x="1142" y="26"/>
                    </a:lnTo>
                    <a:lnTo>
                      <a:pt x="4" y="26"/>
                    </a:lnTo>
                    <a:lnTo>
                      <a:pt x="0" y="0"/>
                    </a:lnTo>
                    <a:close/>
                  </a:path>
                </a:pathLst>
              </a:custGeom>
              <a:solidFill>
                <a:srgbClr val="0D0D7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32" name="Freeform 34">
                <a:extLst>
                  <a:ext uri="{FF2B5EF4-FFF2-40B4-BE49-F238E27FC236}">
                    <a16:creationId xmlns:a16="http://schemas.microsoft.com/office/drawing/2014/main" id="{112F4601-6FC4-8F06-978E-48C132CCEB44}"/>
                  </a:ext>
                </a:extLst>
              </p:cNvPr>
              <p:cNvSpPr>
                <a:spLocks/>
              </p:cNvSpPr>
              <p:nvPr/>
            </p:nvSpPr>
            <p:spPr bwMode="auto">
              <a:xfrm>
                <a:off x="2092" y="842"/>
                <a:ext cx="1142" cy="25"/>
              </a:xfrm>
              <a:custGeom>
                <a:avLst/>
                <a:gdLst>
                  <a:gd name="T0" fmla="*/ 0 w 1142"/>
                  <a:gd name="T1" fmla="*/ 0 h 25"/>
                  <a:gd name="T2" fmla="*/ 1142 w 1142"/>
                  <a:gd name="T3" fmla="*/ 0 h 25"/>
                  <a:gd name="T4" fmla="*/ 1138 w 1142"/>
                  <a:gd name="T5" fmla="*/ 25 h 25"/>
                  <a:gd name="T6" fmla="*/ 4 w 1142"/>
                  <a:gd name="T7" fmla="*/ 25 h 25"/>
                  <a:gd name="T8" fmla="*/ 0 w 1142"/>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42" h="25">
                    <a:moveTo>
                      <a:pt x="0" y="0"/>
                    </a:moveTo>
                    <a:lnTo>
                      <a:pt x="1142" y="0"/>
                    </a:lnTo>
                    <a:lnTo>
                      <a:pt x="1138" y="25"/>
                    </a:lnTo>
                    <a:lnTo>
                      <a:pt x="4" y="25"/>
                    </a:lnTo>
                    <a:lnTo>
                      <a:pt x="0" y="0"/>
                    </a:lnTo>
                    <a:close/>
                  </a:path>
                </a:pathLst>
              </a:custGeom>
              <a:solidFill>
                <a:srgbClr val="1010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33" name="Freeform 35">
                <a:extLst>
                  <a:ext uri="{FF2B5EF4-FFF2-40B4-BE49-F238E27FC236}">
                    <a16:creationId xmlns:a16="http://schemas.microsoft.com/office/drawing/2014/main" id="{4007647E-C7AA-5526-5A1F-D31D46BA8399}"/>
                  </a:ext>
                </a:extLst>
              </p:cNvPr>
              <p:cNvSpPr>
                <a:spLocks/>
              </p:cNvSpPr>
              <p:nvPr/>
            </p:nvSpPr>
            <p:spPr bwMode="auto">
              <a:xfrm>
                <a:off x="2094" y="855"/>
                <a:ext cx="1138" cy="26"/>
              </a:xfrm>
              <a:custGeom>
                <a:avLst/>
                <a:gdLst>
                  <a:gd name="T0" fmla="*/ 0 w 1138"/>
                  <a:gd name="T1" fmla="*/ 0 h 26"/>
                  <a:gd name="T2" fmla="*/ 1138 w 1138"/>
                  <a:gd name="T3" fmla="*/ 0 h 26"/>
                  <a:gd name="T4" fmla="*/ 1135 w 1138"/>
                  <a:gd name="T5" fmla="*/ 26 h 26"/>
                  <a:gd name="T6" fmla="*/ 4 w 1138"/>
                  <a:gd name="T7" fmla="*/ 26 h 26"/>
                  <a:gd name="T8" fmla="*/ 0 w 1138"/>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8" h="26">
                    <a:moveTo>
                      <a:pt x="0" y="0"/>
                    </a:moveTo>
                    <a:lnTo>
                      <a:pt x="1138" y="0"/>
                    </a:lnTo>
                    <a:lnTo>
                      <a:pt x="1135" y="26"/>
                    </a:lnTo>
                    <a:lnTo>
                      <a:pt x="4" y="26"/>
                    </a:lnTo>
                    <a:lnTo>
                      <a:pt x="0" y="0"/>
                    </a:lnTo>
                    <a:close/>
                  </a:path>
                </a:pathLst>
              </a:custGeom>
              <a:solidFill>
                <a:srgbClr val="1010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34" name="Freeform 36">
                <a:extLst>
                  <a:ext uri="{FF2B5EF4-FFF2-40B4-BE49-F238E27FC236}">
                    <a16:creationId xmlns:a16="http://schemas.microsoft.com/office/drawing/2014/main" id="{22F1DA44-D636-BE16-BF91-B64D41C58EFB}"/>
                  </a:ext>
                </a:extLst>
              </p:cNvPr>
              <p:cNvSpPr>
                <a:spLocks/>
              </p:cNvSpPr>
              <p:nvPr/>
            </p:nvSpPr>
            <p:spPr bwMode="auto">
              <a:xfrm>
                <a:off x="2096" y="867"/>
                <a:ext cx="1134" cy="27"/>
              </a:xfrm>
              <a:custGeom>
                <a:avLst/>
                <a:gdLst>
                  <a:gd name="T0" fmla="*/ 0 w 1134"/>
                  <a:gd name="T1" fmla="*/ 0 h 27"/>
                  <a:gd name="T2" fmla="*/ 1134 w 1134"/>
                  <a:gd name="T3" fmla="*/ 0 h 27"/>
                  <a:gd name="T4" fmla="*/ 1131 w 1134"/>
                  <a:gd name="T5" fmla="*/ 27 h 27"/>
                  <a:gd name="T6" fmla="*/ 4 w 1134"/>
                  <a:gd name="T7" fmla="*/ 27 h 27"/>
                  <a:gd name="T8" fmla="*/ 0 w 1134"/>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4" h="27">
                    <a:moveTo>
                      <a:pt x="0" y="0"/>
                    </a:moveTo>
                    <a:lnTo>
                      <a:pt x="1134" y="0"/>
                    </a:lnTo>
                    <a:lnTo>
                      <a:pt x="1131" y="27"/>
                    </a:lnTo>
                    <a:lnTo>
                      <a:pt x="4" y="27"/>
                    </a:lnTo>
                    <a:lnTo>
                      <a:pt x="0" y="0"/>
                    </a:lnTo>
                    <a:close/>
                  </a:path>
                </a:pathLst>
              </a:custGeom>
              <a:solidFill>
                <a:srgbClr val="1010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35" name="Freeform 37">
                <a:extLst>
                  <a:ext uri="{FF2B5EF4-FFF2-40B4-BE49-F238E27FC236}">
                    <a16:creationId xmlns:a16="http://schemas.microsoft.com/office/drawing/2014/main" id="{4C85CA81-5B03-4338-14CE-D8BD01E76CED}"/>
                  </a:ext>
                </a:extLst>
              </p:cNvPr>
              <p:cNvSpPr>
                <a:spLocks/>
              </p:cNvSpPr>
              <p:nvPr/>
            </p:nvSpPr>
            <p:spPr bwMode="auto">
              <a:xfrm>
                <a:off x="2098" y="881"/>
                <a:ext cx="1131" cy="25"/>
              </a:xfrm>
              <a:custGeom>
                <a:avLst/>
                <a:gdLst>
                  <a:gd name="T0" fmla="*/ 0 w 1131"/>
                  <a:gd name="T1" fmla="*/ 0 h 25"/>
                  <a:gd name="T2" fmla="*/ 1131 w 1131"/>
                  <a:gd name="T3" fmla="*/ 0 h 25"/>
                  <a:gd name="T4" fmla="*/ 1127 w 1131"/>
                  <a:gd name="T5" fmla="*/ 25 h 25"/>
                  <a:gd name="T6" fmla="*/ 4 w 1131"/>
                  <a:gd name="T7" fmla="*/ 25 h 25"/>
                  <a:gd name="T8" fmla="*/ 0 w 1131"/>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31" h="25">
                    <a:moveTo>
                      <a:pt x="0" y="0"/>
                    </a:moveTo>
                    <a:lnTo>
                      <a:pt x="1131" y="0"/>
                    </a:lnTo>
                    <a:lnTo>
                      <a:pt x="1127" y="25"/>
                    </a:lnTo>
                    <a:lnTo>
                      <a:pt x="4" y="25"/>
                    </a:lnTo>
                    <a:lnTo>
                      <a:pt x="0" y="0"/>
                    </a:lnTo>
                    <a:close/>
                  </a:path>
                </a:pathLst>
              </a:custGeom>
              <a:solidFill>
                <a:srgbClr val="10107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36" name="Freeform 38">
                <a:extLst>
                  <a:ext uri="{FF2B5EF4-FFF2-40B4-BE49-F238E27FC236}">
                    <a16:creationId xmlns:a16="http://schemas.microsoft.com/office/drawing/2014/main" id="{2DD73C83-E33E-15D9-7E0C-3F3D1076818B}"/>
                  </a:ext>
                </a:extLst>
              </p:cNvPr>
              <p:cNvSpPr>
                <a:spLocks/>
              </p:cNvSpPr>
              <p:nvPr/>
            </p:nvSpPr>
            <p:spPr bwMode="auto">
              <a:xfrm>
                <a:off x="2100" y="894"/>
                <a:ext cx="1127" cy="25"/>
              </a:xfrm>
              <a:custGeom>
                <a:avLst/>
                <a:gdLst>
                  <a:gd name="T0" fmla="*/ 0 w 1127"/>
                  <a:gd name="T1" fmla="*/ 0 h 25"/>
                  <a:gd name="T2" fmla="*/ 1127 w 1127"/>
                  <a:gd name="T3" fmla="*/ 0 h 25"/>
                  <a:gd name="T4" fmla="*/ 1123 w 1127"/>
                  <a:gd name="T5" fmla="*/ 25 h 25"/>
                  <a:gd name="T6" fmla="*/ 3 w 1127"/>
                  <a:gd name="T7" fmla="*/ 25 h 25"/>
                  <a:gd name="T8" fmla="*/ 0 w 1127"/>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7" h="25">
                    <a:moveTo>
                      <a:pt x="0" y="0"/>
                    </a:moveTo>
                    <a:lnTo>
                      <a:pt x="1127" y="0"/>
                    </a:lnTo>
                    <a:lnTo>
                      <a:pt x="1123" y="25"/>
                    </a:lnTo>
                    <a:lnTo>
                      <a:pt x="3" y="25"/>
                    </a:lnTo>
                    <a:lnTo>
                      <a:pt x="0" y="0"/>
                    </a:lnTo>
                    <a:close/>
                  </a:path>
                </a:pathLst>
              </a:custGeom>
              <a:solidFill>
                <a:srgbClr val="1414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37" name="Freeform 39">
                <a:extLst>
                  <a:ext uri="{FF2B5EF4-FFF2-40B4-BE49-F238E27FC236}">
                    <a16:creationId xmlns:a16="http://schemas.microsoft.com/office/drawing/2014/main" id="{1FEBC38F-413E-6301-7DAA-CE9C2BDA2BD1}"/>
                  </a:ext>
                </a:extLst>
              </p:cNvPr>
              <p:cNvSpPr>
                <a:spLocks/>
              </p:cNvSpPr>
              <p:nvPr/>
            </p:nvSpPr>
            <p:spPr bwMode="auto">
              <a:xfrm>
                <a:off x="2102" y="906"/>
                <a:ext cx="1123" cy="27"/>
              </a:xfrm>
              <a:custGeom>
                <a:avLst/>
                <a:gdLst>
                  <a:gd name="T0" fmla="*/ 0 w 1123"/>
                  <a:gd name="T1" fmla="*/ 0 h 27"/>
                  <a:gd name="T2" fmla="*/ 1123 w 1123"/>
                  <a:gd name="T3" fmla="*/ 0 h 27"/>
                  <a:gd name="T4" fmla="*/ 1119 w 1123"/>
                  <a:gd name="T5" fmla="*/ 27 h 27"/>
                  <a:gd name="T6" fmla="*/ 3 w 1123"/>
                  <a:gd name="T7" fmla="*/ 27 h 27"/>
                  <a:gd name="T8" fmla="*/ 0 w 1123"/>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3" h="27">
                    <a:moveTo>
                      <a:pt x="0" y="0"/>
                    </a:moveTo>
                    <a:lnTo>
                      <a:pt x="1123" y="0"/>
                    </a:lnTo>
                    <a:lnTo>
                      <a:pt x="1119" y="27"/>
                    </a:lnTo>
                    <a:lnTo>
                      <a:pt x="3" y="27"/>
                    </a:lnTo>
                    <a:lnTo>
                      <a:pt x="0" y="0"/>
                    </a:lnTo>
                    <a:close/>
                  </a:path>
                </a:pathLst>
              </a:custGeom>
              <a:solidFill>
                <a:srgbClr val="1414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38" name="Freeform 40">
                <a:extLst>
                  <a:ext uri="{FF2B5EF4-FFF2-40B4-BE49-F238E27FC236}">
                    <a16:creationId xmlns:a16="http://schemas.microsoft.com/office/drawing/2014/main" id="{B24BCD65-D42A-3998-2B10-6202232BDAF2}"/>
                  </a:ext>
                </a:extLst>
              </p:cNvPr>
              <p:cNvSpPr>
                <a:spLocks/>
              </p:cNvSpPr>
              <p:nvPr/>
            </p:nvSpPr>
            <p:spPr bwMode="auto">
              <a:xfrm>
                <a:off x="2103" y="919"/>
                <a:ext cx="1120" cy="27"/>
              </a:xfrm>
              <a:custGeom>
                <a:avLst/>
                <a:gdLst>
                  <a:gd name="T0" fmla="*/ 0 w 1120"/>
                  <a:gd name="T1" fmla="*/ 0 h 27"/>
                  <a:gd name="T2" fmla="*/ 1120 w 1120"/>
                  <a:gd name="T3" fmla="*/ 0 h 27"/>
                  <a:gd name="T4" fmla="*/ 1116 w 1120"/>
                  <a:gd name="T5" fmla="*/ 27 h 27"/>
                  <a:gd name="T6" fmla="*/ 4 w 1120"/>
                  <a:gd name="T7" fmla="*/ 27 h 27"/>
                  <a:gd name="T8" fmla="*/ 0 w 1120"/>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20" h="27">
                    <a:moveTo>
                      <a:pt x="0" y="0"/>
                    </a:moveTo>
                    <a:lnTo>
                      <a:pt x="1120" y="0"/>
                    </a:lnTo>
                    <a:lnTo>
                      <a:pt x="1116" y="27"/>
                    </a:lnTo>
                    <a:lnTo>
                      <a:pt x="4" y="27"/>
                    </a:lnTo>
                    <a:lnTo>
                      <a:pt x="0" y="0"/>
                    </a:lnTo>
                    <a:close/>
                  </a:path>
                </a:pathLst>
              </a:custGeom>
              <a:solidFill>
                <a:srgbClr val="1414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39" name="Freeform 41">
                <a:extLst>
                  <a:ext uri="{FF2B5EF4-FFF2-40B4-BE49-F238E27FC236}">
                    <a16:creationId xmlns:a16="http://schemas.microsoft.com/office/drawing/2014/main" id="{B0F3CBD4-9D3B-374D-6ED2-A738BD31912D}"/>
                  </a:ext>
                </a:extLst>
              </p:cNvPr>
              <p:cNvSpPr>
                <a:spLocks/>
              </p:cNvSpPr>
              <p:nvPr/>
            </p:nvSpPr>
            <p:spPr bwMode="auto">
              <a:xfrm>
                <a:off x="2105" y="933"/>
                <a:ext cx="1116" cy="25"/>
              </a:xfrm>
              <a:custGeom>
                <a:avLst/>
                <a:gdLst>
                  <a:gd name="T0" fmla="*/ 0 w 1116"/>
                  <a:gd name="T1" fmla="*/ 0 h 25"/>
                  <a:gd name="T2" fmla="*/ 1116 w 1116"/>
                  <a:gd name="T3" fmla="*/ 0 h 25"/>
                  <a:gd name="T4" fmla="*/ 1112 w 1116"/>
                  <a:gd name="T5" fmla="*/ 25 h 25"/>
                  <a:gd name="T6" fmla="*/ 4 w 1116"/>
                  <a:gd name="T7" fmla="*/ 25 h 25"/>
                  <a:gd name="T8" fmla="*/ 0 w 1116"/>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6" h="25">
                    <a:moveTo>
                      <a:pt x="0" y="0"/>
                    </a:moveTo>
                    <a:lnTo>
                      <a:pt x="1116" y="0"/>
                    </a:lnTo>
                    <a:lnTo>
                      <a:pt x="1112" y="25"/>
                    </a:lnTo>
                    <a:lnTo>
                      <a:pt x="4" y="25"/>
                    </a:lnTo>
                    <a:lnTo>
                      <a:pt x="0" y="0"/>
                    </a:lnTo>
                    <a:close/>
                  </a:path>
                </a:pathLst>
              </a:custGeom>
              <a:solidFill>
                <a:srgbClr val="14147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40" name="Freeform 42">
                <a:extLst>
                  <a:ext uri="{FF2B5EF4-FFF2-40B4-BE49-F238E27FC236}">
                    <a16:creationId xmlns:a16="http://schemas.microsoft.com/office/drawing/2014/main" id="{FBEEB8D7-B7C4-5FE8-CC08-715239C2850B}"/>
                  </a:ext>
                </a:extLst>
              </p:cNvPr>
              <p:cNvSpPr>
                <a:spLocks/>
              </p:cNvSpPr>
              <p:nvPr/>
            </p:nvSpPr>
            <p:spPr bwMode="auto">
              <a:xfrm>
                <a:off x="2107" y="946"/>
                <a:ext cx="1112" cy="25"/>
              </a:xfrm>
              <a:custGeom>
                <a:avLst/>
                <a:gdLst>
                  <a:gd name="T0" fmla="*/ 0 w 1112"/>
                  <a:gd name="T1" fmla="*/ 0 h 25"/>
                  <a:gd name="T2" fmla="*/ 1112 w 1112"/>
                  <a:gd name="T3" fmla="*/ 0 h 25"/>
                  <a:gd name="T4" fmla="*/ 1108 w 1112"/>
                  <a:gd name="T5" fmla="*/ 25 h 25"/>
                  <a:gd name="T6" fmla="*/ 5 w 1112"/>
                  <a:gd name="T7" fmla="*/ 25 h 25"/>
                  <a:gd name="T8" fmla="*/ 0 w 1112"/>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12" h="25">
                    <a:moveTo>
                      <a:pt x="0" y="0"/>
                    </a:moveTo>
                    <a:lnTo>
                      <a:pt x="1112" y="0"/>
                    </a:lnTo>
                    <a:lnTo>
                      <a:pt x="1108" y="25"/>
                    </a:lnTo>
                    <a:lnTo>
                      <a:pt x="5" y="25"/>
                    </a:lnTo>
                    <a:lnTo>
                      <a:pt x="0" y="0"/>
                    </a:lnTo>
                    <a:close/>
                  </a:path>
                </a:pathLst>
              </a:custGeom>
              <a:solidFill>
                <a:srgbClr val="1717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41" name="Freeform 43">
                <a:extLst>
                  <a:ext uri="{FF2B5EF4-FFF2-40B4-BE49-F238E27FC236}">
                    <a16:creationId xmlns:a16="http://schemas.microsoft.com/office/drawing/2014/main" id="{BCD21DE0-FBDE-364F-A1FA-E9018B4DC3AC}"/>
                  </a:ext>
                </a:extLst>
              </p:cNvPr>
              <p:cNvSpPr>
                <a:spLocks/>
              </p:cNvSpPr>
              <p:nvPr/>
            </p:nvSpPr>
            <p:spPr bwMode="auto">
              <a:xfrm>
                <a:off x="2109" y="958"/>
                <a:ext cx="1108" cy="27"/>
              </a:xfrm>
              <a:custGeom>
                <a:avLst/>
                <a:gdLst>
                  <a:gd name="T0" fmla="*/ 0 w 1108"/>
                  <a:gd name="T1" fmla="*/ 0 h 27"/>
                  <a:gd name="T2" fmla="*/ 1108 w 1108"/>
                  <a:gd name="T3" fmla="*/ 0 h 27"/>
                  <a:gd name="T4" fmla="*/ 1104 w 1108"/>
                  <a:gd name="T5" fmla="*/ 27 h 27"/>
                  <a:gd name="T6" fmla="*/ 5 w 1108"/>
                  <a:gd name="T7" fmla="*/ 27 h 27"/>
                  <a:gd name="T8" fmla="*/ 0 w 1108"/>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8" h="27">
                    <a:moveTo>
                      <a:pt x="0" y="0"/>
                    </a:moveTo>
                    <a:lnTo>
                      <a:pt x="1108" y="0"/>
                    </a:lnTo>
                    <a:lnTo>
                      <a:pt x="1104" y="27"/>
                    </a:lnTo>
                    <a:lnTo>
                      <a:pt x="5" y="27"/>
                    </a:lnTo>
                    <a:lnTo>
                      <a:pt x="0" y="0"/>
                    </a:lnTo>
                    <a:close/>
                  </a:path>
                </a:pathLst>
              </a:custGeom>
              <a:solidFill>
                <a:srgbClr val="1717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42" name="Freeform 44">
                <a:extLst>
                  <a:ext uri="{FF2B5EF4-FFF2-40B4-BE49-F238E27FC236}">
                    <a16:creationId xmlns:a16="http://schemas.microsoft.com/office/drawing/2014/main" id="{49C65778-F7EF-4C34-8692-9B804DF37340}"/>
                  </a:ext>
                </a:extLst>
              </p:cNvPr>
              <p:cNvSpPr>
                <a:spLocks/>
              </p:cNvSpPr>
              <p:nvPr/>
            </p:nvSpPr>
            <p:spPr bwMode="auto">
              <a:xfrm>
                <a:off x="2112" y="971"/>
                <a:ext cx="1103" cy="27"/>
              </a:xfrm>
              <a:custGeom>
                <a:avLst/>
                <a:gdLst>
                  <a:gd name="T0" fmla="*/ 0 w 1103"/>
                  <a:gd name="T1" fmla="*/ 0 h 27"/>
                  <a:gd name="T2" fmla="*/ 1103 w 1103"/>
                  <a:gd name="T3" fmla="*/ 0 h 27"/>
                  <a:gd name="T4" fmla="*/ 1099 w 1103"/>
                  <a:gd name="T5" fmla="*/ 27 h 27"/>
                  <a:gd name="T6" fmla="*/ 4 w 1103"/>
                  <a:gd name="T7" fmla="*/ 27 h 27"/>
                  <a:gd name="T8" fmla="*/ 0 w 1103"/>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03" h="27">
                    <a:moveTo>
                      <a:pt x="0" y="0"/>
                    </a:moveTo>
                    <a:lnTo>
                      <a:pt x="1103" y="0"/>
                    </a:lnTo>
                    <a:lnTo>
                      <a:pt x="1099" y="27"/>
                    </a:lnTo>
                    <a:lnTo>
                      <a:pt x="4" y="27"/>
                    </a:lnTo>
                    <a:lnTo>
                      <a:pt x="0" y="0"/>
                    </a:lnTo>
                    <a:close/>
                  </a:path>
                </a:pathLst>
              </a:custGeom>
              <a:solidFill>
                <a:srgbClr val="1717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43" name="Freeform 45">
                <a:extLst>
                  <a:ext uri="{FF2B5EF4-FFF2-40B4-BE49-F238E27FC236}">
                    <a16:creationId xmlns:a16="http://schemas.microsoft.com/office/drawing/2014/main" id="{47F04270-BDC6-950C-BA86-1E9C967143FE}"/>
                  </a:ext>
                </a:extLst>
              </p:cNvPr>
              <p:cNvSpPr>
                <a:spLocks/>
              </p:cNvSpPr>
              <p:nvPr/>
            </p:nvSpPr>
            <p:spPr bwMode="auto">
              <a:xfrm>
                <a:off x="2114" y="985"/>
                <a:ext cx="1099" cy="25"/>
              </a:xfrm>
              <a:custGeom>
                <a:avLst/>
                <a:gdLst>
                  <a:gd name="T0" fmla="*/ 0 w 1099"/>
                  <a:gd name="T1" fmla="*/ 0 h 25"/>
                  <a:gd name="T2" fmla="*/ 1099 w 1099"/>
                  <a:gd name="T3" fmla="*/ 0 h 25"/>
                  <a:gd name="T4" fmla="*/ 1094 w 1099"/>
                  <a:gd name="T5" fmla="*/ 25 h 25"/>
                  <a:gd name="T6" fmla="*/ 4 w 1099"/>
                  <a:gd name="T7" fmla="*/ 25 h 25"/>
                  <a:gd name="T8" fmla="*/ 0 w 1099"/>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9" h="25">
                    <a:moveTo>
                      <a:pt x="0" y="0"/>
                    </a:moveTo>
                    <a:lnTo>
                      <a:pt x="1099" y="0"/>
                    </a:lnTo>
                    <a:lnTo>
                      <a:pt x="1094" y="25"/>
                    </a:lnTo>
                    <a:lnTo>
                      <a:pt x="4" y="25"/>
                    </a:lnTo>
                    <a:lnTo>
                      <a:pt x="0" y="0"/>
                    </a:lnTo>
                    <a:close/>
                  </a:path>
                </a:pathLst>
              </a:custGeom>
              <a:solidFill>
                <a:srgbClr val="17177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44" name="Freeform 46">
                <a:extLst>
                  <a:ext uri="{FF2B5EF4-FFF2-40B4-BE49-F238E27FC236}">
                    <a16:creationId xmlns:a16="http://schemas.microsoft.com/office/drawing/2014/main" id="{2E7545DD-B273-4B36-4B26-7DF12A47107E}"/>
                  </a:ext>
                </a:extLst>
              </p:cNvPr>
              <p:cNvSpPr>
                <a:spLocks/>
              </p:cNvSpPr>
              <p:nvPr/>
            </p:nvSpPr>
            <p:spPr bwMode="auto">
              <a:xfrm>
                <a:off x="2116" y="998"/>
                <a:ext cx="1095" cy="25"/>
              </a:xfrm>
              <a:custGeom>
                <a:avLst/>
                <a:gdLst>
                  <a:gd name="T0" fmla="*/ 0 w 1095"/>
                  <a:gd name="T1" fmla="*/ 0 h 25"/>
                  <a:gd name="T2" fmla="*/ 1095 w 1095"/>
                  <a:gd name="T3" fmla="*/ 0 h 25"/>
                  <a:gd name="T4" fmla="*/ 1090 w 1095"/>
                  <a:gd name="T5" fmla="*/ 25 h 25"/>
                  <a:gd name="T6" fmla="*/ 4 w 1095"/>
                  <a:gd name="T7" fmla="*/ 25 h 25"/>
                  <a:gd name="T8" fmla="*/ 0 w 1095"/>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5" h="25">
                    <a:moveTo>
                      <a:pt x="0" y="0"/>
                    </a:moveTo>
                    <a:lnTo>
                      <a:pt x="1095" y="0"/>
                    </a:lnTo>
                    <a:lnTo>
                      <a:pt x="1090" y="25"/>
                    </a:lnTo>
                    <a:lnTo>
                      <a:pt x="4" y="25"/>
                    </a:lnTo>
                    <a:lnTo>
                      <a:pt x="0" y="0"/>
                    </a:lnTo>
                    <a:close/>
                  </a:path>
                </a:pathLst>
              </a:custGeom>
              <a:solidFill>
                <a:srgbClr val="1919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45" name="Freeform 47">
                <a:extLst>
                  <a:ext uri="{FF2B5EF4-FFF2-40B4-BE49-F238E27FC236}">
                    <a16:creationId xmlns:a16="http://schemas.microsoft.com/office/drawing/2014/main" id="{F25CA4ED-288A-87A1-C090-29580ADA423F}"/>
                  </a:ext>
                </a:extLst>
              </p:cNvPr>
              <p:cNvSpPr>
                <a:spLocks/>
              </p:cNvSpPr>
              <p:nvPr/>
            </p:nvSpPr>
            <p:spPr bwMode="auto">
              <a:xfrm>
                <a:off x="2118" y="1010"/>
                <a:ext cx="1090" cy="27"/>
              </a:xfrm>
              <a:custGeom>
                <a:avLst/>
                <a:gdLst>
                  <a:gd name="T0" fmla="*/ 0 w 1090"/>
                  <a:gd name="T1" fmla="*/ 0 h 27"/>
                  <a:gd name="T2" fmla="*/ 1090 w 1090"/>
                  <a:gd name="T3" fmla="*/ 0 h 27"/>
                  <a:gd name="T4" fmla="*/ 1086 w 1090"/>
                  <a:gd name="T5" fmla="*/ 27 h 27"/>
                  <a:gd name="T6" fmla="*/ 4 w 1090"/>
                  <a:gd name="T7" fmla="*/ 27 h 27"/>
                  <a:gd name="T8" fmla="*/ 0 w 1090"/>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90" h="27">
                    <a:moveTo>
                      <a:pt x="0" y="0"/>
                    </a:moveTo>
                    <a:lnTo>
                      <a:pt x="1090" y="0"/>
                    </a:lnTo>
                    <a:lnTo>
                      <a:pt x="1086" y="27"/>
                    </a:lnTo>
                    <a:lnTo>
                      <a:pt x="4" y="27"/>
                    </a:lnTo>
                    <a:lnTo>
                      <a:pt x="0" y="0"/>
                    </a:lnTo>
                    <a:close/>
                  </a:path>
                </a:pathLst>
              </a:custGeom>
              <a:solidFill>
                <a:srgbClr val="1919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46" name="Freeform 48">
                <a:extLst>
                  <a:ext uri="{FF2B5EF4-FFF2-40B4-BE49-F238E27FC236}">
                    <a16:creationId xmlns:a16="http://schemas.microsoft.com/office/drawing/2014/main" id="{0B0F8486-CE7C-C9E5-AED7-B286634AD0E6}"/>
                  </a:ext>
                </a:extLst>
              </p:cNvPr>
              <p:cNvSpPr>
                <a:spLocks/>
              </p:cNvSpPr>
              <p:nvPr/>
            </p:nvSpPr>
            <p:spPr bwMode="auto">
              <a:xfrm>
                <a:off x="2120" y="1023"/>
                <a:ext cx="1086" cy="27"/>
              </a:xfrm>
              <a:custGeom>
                <a:avLst/>
                <a:gdLst>
                  <a:gd name="T0" fmla="*/ 0 w 1086"/>
                  <a:gd name="T1" fmla="*/ 0 h 27"/>
                  <a:gd name="T2" fmla="*/ 1086 w 1086"/>
                  <a:gd name="T3" fmla="*/ 0 h 27"/>
                  <a:gd name="T4" fmla="*/ 1082 w 1086"/>
                  <a:gd name="T5" fmla="*/ 27 h 27"/>
                  <a:gd name="T6" fmla="*/ 4 w 1086"/>
                  <a:gd name="T7" fmla="*/ 27 h 27"/>
                  <a:gd name="T8" fmla="*/ 0 w 1086"/>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6" h="27">
                    <a:moveTo>
                      <a:pt x="0" y="0"/>
                    </a:moveTo>
                    <a:lnTo>
                      <a:pt x="1086" y="0"/>
                    </a:lnTo>
                    <a:lnTo>
                      <a:pt x="1082" y="27"/>
                    </a:lnTo>
                    <a:lnTo>
                      <a:pt x="4" y="27"/>
                    </a:lnTo>
                    <a:lnTo>
                      <a:pt x="0" y="0"/>
                    </a:lnTo>
                    <a:close/>
                  </a:path>
                </a:pathLst>
              </a:custGeom>
              <a:solidFill>
                <a:srgbClr val="1919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47" name="Freeform 49">
                <a:extLst>
                  <a:ext uri="{FF2B5EF4-FFF2-40B4-BE49-F238E27FC236}">
                    <a16:creationId xmlns:a16="http://schemas.microsoft.com/office/drawing/2014/main" id="{892B1F6C-614E-D0D8-E8AB-581F8AE8A818}"/>
                  </a:ext>
                </a:extLst>
              </p:cNvPr>
              <p:cNvSpPr>
                <a:spLocks/>
              </p:cNvSpPr>
              <p:nvPr/>
            </p:nvSpPr>
            <p:spPr bwMode="auto">
              <a:xfrm>
                <a:off x="2122" y="1037"/>
                <a:ext cx="1082" cy="25"/>
              </a:xfrm>
              <a:custGeom>
                <a:avLst/>
                <a:gdLst>
                  <a:gd name="T0" fmla="*/ 0 w 1082"/>
                  <a:gd name="T1" fmla="*/ 0 h 25"/>
                  <a:gd name="T2" fmla="*/ 1082 w 1082"/>
                  <a:gd name="T3" fmla="*/ 0 h 25"/>
                  <a:gd name="T4" fmla="*/ 1078 w 1082"/>
                  <a:gd name="T5" fmla="*/ 25 h 25"/>
                  <a:gd name="T6" fmla="*/ 4 w 1082"/>
                  <a:gd name="T7" fmla="*/ 25 h 25"/>
                  <a:gd name="T8" fmla="*/ 0 w 1082"/>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82" h="25">
                    <a:moveTo>
                      <a:pt x="0" y="0"/>
                    </a:moveTo>
                    <a:lnTo>
                      <a:pt x="1082" y="0"/>
                    </a:lnTo>
                    <a:lnTo>
                      <a:pt x="1078" y="25"/>
                    </a:lnTo>
                    <a:lnTo>
                      <a:pt x="4" y="25"/>
                    </a:lnTo>
                    <a:lnTo>
                      <a:pt x="0" y="0"/>
                    </a:lnTo>
                    <a:close/>
                  </a:path>
                </a:pathLst>
              </a:custGeom>
              <a:solidFill>
                <a:srgbClr val="1919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48" name="Freeform 50">
                <a:extLst>
                  <a:ext uri="{FF2B5EF4-FFF2-40B4-BE49-F238E27FC236}">
                    <a16:creationId xmlns:a16="http://schemas.microsoft.com/office/drawing/2014/main" id="{FEEC6B5B-D8B2-FC95-4C79-A1993B6A32DC}"/>
                  </a:ext>
                </a:extLst>
              </p:cNvPr>
              <p:cNvSpPr>
                <a:spLocks/>
              </p:cNvSpPr>
              <p:nvPr/>
            </p:nvSpPr>
            <p:spPr bwMode="auto">
              <a:xfrm>
                <a:off x="2124" y="1050"/>
                <a:ext cx="1078" cy="25"/>
              </a:xfrm>
              <a:custGeom>
                <a:avLst/>
                <a:gdLst>
                  <a:gd name="T0" fmla="*/ 0 w 1078"/>
                  <a:gd name="T1" fmla="*/ 0 h 25"/>
                  <a:gd name="T2" fmla="*/ 1078 w 1078"/>
                  <a:gd name="T3" fmla="*/ 0 h 25"/>
                  <a:gd name="T4" fmla="*/ 1074 w 1078"/>
                  <a:gd name="T5" fmla="*/ 25 h 25"/>
                  <a:gd name="T6" fmla="*/ 4 w 1078"/>
                  <a:gd name="T7" fmla="*/ 25 h 25"/>
                  <a:gd name="T8" fmla="*/ 0 w 1078"/>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8" h="25">
                    <a:moveTo>
                      <a:pt x="0" y="0"/>
                    </a:moveTo>
                    <a:lnTo>
                      <a:pt x="1078" y="0"/>
                    </a:lnTo>
                    <a:lnTo>
                      <a:pt x="1074" y="25"/>
                    </a:lnTo>
                    <a:lnTo>
                      <a:pt x="4" y="25"/>
                    </a:lnTo>
                    <a:lnTo>
                      <a:pt x="0" y="0"/>
                    </a:lnTo>
                    <a:close/>
                  </a:path>
                </a:pathLst>
              </a:custGeom>
              <a:solidFill>
                <a:srgbClr val="19197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49" name="Freeform 51">
                <a:extLst>
                  <a:ext uri="{FF2B5EF4-FFF2-40B4-BE49-F238E27FC236}">
                    <a16:creationId xmlns:a16="http://schemas.microsoft.com/office/drawing/2014/main" id="{78882514-5CCF-2E9F-BFDD-7F4A8378F408}"/>
                  </a:ext>
                </a:extLst>
              </p:cNvPr>
              <p:cNvSpPr>
                <a:spLocks/>
              </p:cNvSpPr>
              <p:nvPr/>
            </p:nvSpPr>
            <p:spPr bwMode="auto">
              <a:xfrm>
                <a:off x="2126" y="1062"/>
                <a:ext cx="1074" cy="27"/>
              </a:xfrm>
              <a:custGeom>
                <a:avLst/>
                <a:gdLst>
                  <a:gd name="T0" fmla="*/ 0 w 1074"/>
                  <a:gd name="T1" fmla="*/ 0 h 27"/>
                  <a:gd name="T2" fmla="*/ 1074 w 1074"/>
                  <a:gd name="T3" fmla="*/ 0 h 27"/>
                  <a:gd name="T4" fmla="*/ 1070 w 1074"/>
                  <a:gd name="T5" fmla="*/ 27 h 27"/>
                  <a:gd name="T6" fmla="*/ 4 w 1074"/>
                  <a:gd name="T7" fmla="*/ 27 h 27"/>
                  <a:gd name="T8" fmla="*/ 0 w 1074"/>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4" h="27">
                    <a:moveTo>
                      <a:pt x="0" y="0"/>
                    </a:moveTo>
                    <a:lnTo>
                      <a:pt x="1074" y="0"/>
                    </a:lnTo>
                    <a:lnTo>
                      <a:pt x="1070" y="27"/>
                    </a:lnTo>
                    <a:lnTo>
                      <a:pt x="4" y="27"/>
                    </a:lnTo>
                    <a:lnTo>
                      <a:pt x="0" y="0"/>
                    </a:lnTo>
                    <a:close/>
                  </a:path>
                </a:pathLst>
              </a:custGeom>
              <a:solidFill>
                <a:srgbClr val="1F1F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50" name="Freeform 52">
                <a:extLst>
                  <a:ext uri="{FF2B5EF4-FFF2-40B4-BE49-F238E27FC236}">
                    <a16:creationId xmlns:a16="http://schemas.microsoft.com/office/drawing/2014/main" id="{093043D2-8B6E-68D8-3665-74B5D7E48B48}"/>
                  </a:ext>
                </a:extLst>
              </p:cNvPr>
              <p:cNvSpPr>
                <a:spLocks/>
              </p:cNvSpPr>
              <p:nvPr/>
            </p:nvSpPr>
            <p:spPr bwMode="auto">
              <a:xfrm>
                <a:off x="2128" y="1075"/>
                <a:ext cx="1070" cy="27"/>
              </a:xfrm>
              <a:custGeom>
                <a:avLst/>
                <a:gdLst>
                  <a:gd name="T0" fmla="*/ 0 w 1070"/>
                  <a:gd name="T1" fmla="*/ 0 h 27"/>
                  <a:gd name="T2" fmla="*/ 1070 w 1070"/>
                  <a:gd name="T3" fmla="*/ 0 h 27"/>
                  <a:gd name="T4" fmla="*/ 1066 w 1070"/>
                  <a:gd name="T5" fmla="*/ 27 h 27"/>
                  <a:gd name="T6" fmla="*/ 4 w 1070"/>
                  <a:gd name="T7" fmla="*/ 27 h 27"/>
                  <a:gd name="T8" fmla="*/ 0 w 1070"/>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0" h="27">
                    <a:moveTo>
                      <a:pt x="0" y="0"/>
                    </a:moveTo>
                    <a:lnTo>
                      <a:pt x="1070" y="0"/>
                    </a:lnTo>
                    <a:lnTo>
                      <a:pt x="1066" y="27"/>
                    </a:lnTo>
                    <a:lnTo>
                      <a:pt x="4" y="27"/>
                    </a:lnTo>
                    <a:lnTo>
                      <a:pt x="0" y="0"/>
                    </a:lnTo>
                    <a:close/>
                  </a:path>
                </a:pathLst>
              </a:custGeom>
              <a:solidFill>
                <a:srgbClr val="1F1F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51" name="Freeform 53">
                <a:extLst>
                  <a:ext uri="{FF2B5EF4-FFF2-40B4-BE49-F238E27FC236}">
                    <a16:creationId xmlns:a16="http://schemas.microsoft.com/office/drawing/2014/main" id="{61CFC343-0345-5DF6-FCD7-9DCE3AAC6C48}"/>
                  </a:ext>
                </a:extLst>
              </p:cNvPr>
              <p:cNvSpPr>
                <a:spLocks/>
              </p:cNvSpPr>
              <p:nvPr/>
            </p:nvSpPr>
            <p:spPr bwMode="auto">
              <a:xfrm>
                <a:off x="2130" y="1089"/>
                <a:ext cx="1066" cy="25"/>
              </a:xfrm>
              <a:custGeom>
                <a:avLst/>
                <a:gdLst>
                  <a:gd name="T0" fmla="*/ 0 w 1066"/>
                  <a:gd name="T1" fmla="*/ 0 h 25"/>
                  <a:gd name="T2" fmla="*/ 1066 w 1066"/>
                  <a:gd name="T3" fmla="*/ 0 h 25"/>
                  <a:gd name="T4" fmla="*/ 1062 w 1066"/>
                  <a:gd name="T5" fmla="*/ 25 h 25"/>
                  <a:gd name="T6" fmla="*/ 4 w 1066"/>
                  <a:gd name="T7" fmla="*/ 25 h 25"/>
                  <a:gd name="T8" fmla="*/ 0 w 1066"/>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6" h="25">
                    <a:moveTo>
                      <a:pt x="0" y="0"/>
                    </a:moveTo>
                    <a:lnTo>
                      <a:pt x="1066" y="0"/>
                    </a:lnTo>
                    <a:lnTo>
                      <a:pt x="1062" y="25"/>
                    </a:lnTo>
                    <a:lnTo>
                      <a:pt x="4" y="25"/>
                    </a:lnTo>
                    <a:lnTo>
                      <a:pt x="0" y="0"/>
                    </a:lnTo>
                    <a:close/>
                  </a:path>
                </a:pathLst>
              </a:custGeom>
              <a:solidFill>
                <a:srgbClr val="1F1F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52" name="Freeform 54">
                <a:extLst>
                  <a:ext uri="{FF2B5EF4-FFF2-40B4-BE49-F238E27FC236}">
                    <a16:creationId xmlns:a16="http://schemas.microsoft.com/office/drawing/2014/main" id="{AE1B574B-CCDD-584A-B6B0-03EA39B92FD4}"/>
                  </a:ext>
                </a:extLst>
              </p:cNvPr>
              <p:cNvSpPr>
                <a:spLocks/>
              </p:cNvSpPr>
              <p:nvPr/>
            </p:nvSpPr>
            <p:spPr bwMode="auto">
              <a:xfrm>
                <a:off x="2132" y="1102"/>
                <a:ext cx="1062" cy="25"/>
              </a:xfrm>
              <a:custGeom>
                <a:avLst/>
                <a:gdLst>
                  <a:gd name="T0" fmla="*/ 0 w 1062"/>
                  <a:gd name="T1" fmla="*/ 0 h 25"/>
                  <a:gd name="T2" fmla="*/ 1062 w 1062"/>
                  <a:gd name="T3" fmla="*/ 0 h 25"/>
                  <a:gd name="T4" fmla="*/ 1058 w 1062"/>
                  <a:gd name="T5" fmla="*/ 25 h 25"/>
                  <a:gd name="T6" fmla="*/ 4 w 1062"/>
                  <a:gd name="T7" fmla="*/ 25 h 25"/>
                  <a:gd name="T8" fmla="*/ 0 w 1062"/>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62" h="25">
                    <a:moveTo>
                      <a:pt x="0" y="0"/>
                    </a:moveTo>
                    <a:lnTo>
                      <a:pt x="1062" y="0"/>
                    </a:lnTo>
                    <a:lnTo>
                      <a:pt x="1058" y="25"/>
                    </a:lnTo>
                    <a:lnTo>
                      <a:pt x="4" y="25"/>
                    </a:lnTo>
                    <a:lnTo>
                      <a:pt x="0" y="0"/>
                    </a:lnTo>
                    <a:close/>
                  </a:path>
                </a:pathLst>
              </a:custGeom>
              <a:solidFill>
                <a:srgbClr val="1F1F7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53" name="Freeform 55">
                <a:extLst>
                  <a:ext uri="{FF2B5EF4-FFF2-40B4-BE49-F238E27FC236}">
                    <a16:creationId xmlns:a16="http://schemas.microsoft.com/office/drawing/2014/main" id="{80833D00-0253-BE29-34B1-DF78EB85C5C2}"/>
                  </a:ext>
                </a:extLst>
              </p:cNvPr>
              <p:cNvSpPr>
                <a:spLocks/>
              </p:cNvSpPr>
              <p:nvPr/>
            </p:nvSpPr>
            <p:spPr bwMode="auto">
              <a:xfrm>
                <a:off x="2134" y="1114"/>
                <a:ext cx="1058" cy="27"/>
              </a:xfrm>
              <a:custGeom>
                <a:avLst/>
                <a:gdLst>
                  <a:gd name="T0" fmla="*/ 0 w 1058"/>
                  <a:gd name="T1" fmla="*/ 0 h 27"/>
                  <a:gd name="T2" fmla="*/ 1058 w 1058"/>
                  <a:gd name="T3" fmla="*/ 0 h 27"/>
                  <a:gd name="T4" fmla="*/ 1055 w 1058"/>
                  <a:gd name="T5" fmla="*/ 27 h 27"/>
                  <a:gd name="T6" fmla="*/ 4 w 1058"/>
                  <a:gd name="T7" fmla="*/ 27 h 27"/>
                  <a:gd name="T8" fmla="*/ 0 w 1058"/>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8" h="27">
                    <a:moveTo>
                      <a:pt x="0" y="0"/>
                    </a:moveTo>
                    <a:lnTo>
                      <a:pt x="1058" y="0"/>
                    </a:lnTo>
                    <a:lnTo>
                      <a:pt x="1055" y="27"/>
                    </a:lnTo>
                    <a:lnTo>
                      <a:pt x="4" y="27"/>
                    </a:lnTo>
                    <a:lnTo>
                      <a:pt x="0" y="0"/>
                    </a:lnTo>
                    <a:close/>
                  </a:path>
                </a:pathLst>
              </a:custGeom>
              <a:solidFill>
                <a:srgbClr val="2121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54" name="Freeform 56">
                <a:extLst>
                  <a:ext uri="{FF2B5EF4-FFF2-40B4-BE49-F238E27FC236}">
                    <a16:creationId xmlns:a16="http://schemas.microsoft.com/office/drawing/2014/main" id="{C0553E00-F601-0418-208E-D6E6A4AB5674}"/>
                  </a:ext>
                </a:extLst>
              </p:cNvPr>
              <p:cNvSpPr>
                <a:spLocks/>
              </p:cNvSpPr>
              <p:nvPr/>
            </p:nvSpPr>
            <p:spPr bwMode="auto">
              <a:xfrm>
                <a:off x="2136" y="1127"/>
                <a:ext cx="1054" cy="27"/>
              </a:xfrm>
              <a:custGeom>
                <a:avLst/>
                <a:gdLst>
                  <a:gd name="T0" fmla="*/ 0 w 1054"/>
                  <a:gd name="T1" fmla="*/ 0 h 27"/>
                  <a:gd name="T2" fmla="*/ 1054 w 1054"/>
                  <a:gd name="T3" fmla="*/ 0 h 27"/>
                  <a:gd name="T4" fmla="*/ 1051 w 1054"/>
                  <a:gd name="T5" fmla="*/ 27 h 27"/>
                  <a:gd name="T6" fmla="*/ 5 w 1054"/>
                  <a:gd name="T7" fmla="*/ 27 h 27"/>
                  <a:gd name="T8" fmla="*/ 0 w 1054"/>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4" h="27">
                    <a:moveTo>
                      <a:pt x="0" y="0"/>
                    </a:moveTo>
                    <a:lnTo>
                      <a:pt x="1054" y="0"/>
                    </a:lnTo>
                    <a:lnTo>
                      <a:pt x="1051" y="27"/>
                    </a:lnTo>
                    <a:lnTo>
                      <a:pt x="5" y="27"/>
                    </a:lnTo>
                    <a:lnTo>
                      <a:pt x="0" y="0"/>
                    </a:lnTo>
                    <a:close/>
                  </a:path>
                </a:pathLst>
              </a:custGeom>
              <a:solidFill>
                <a:srgbClr val="2121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55" name="Freeform 57">
                <a:extLst>
                  <a:ext uri="{FF2B5EF4-FFF2-40B4-BE49-F238E27FC236}">
                    <a16:creationId xmlns:a16="http://schemas.microsoft.com/office/drawing/2014/main" id="{35D7F359-4D5B-21CC-6223-E7CBBAA152AA}"/>
                  </a:ext>
                </a:extLst>
              </p:cNvPr>
              <p:cNvSpPr>
                <a:spLocks/>
              </p:cNvSpPr>
              <p:nvPr/>
            </p:nvSpPr>
            <p:spPr bwMode="auto">
              <a:xfrm>
                <a:off x="2138" y="1141"/>
                <a:ext cx="1051" cy="25"/>
              </a:xfrm>
              <a:custGeom>
                <a:avLst/>
                <a:gdLst>
                  <a:gd name="T0" fmla="*/ 0 w 1051"/>
                  <a:gd name="T1" fmla="*/ 0 h 25"/>
                  <a:gd name="T2" fmla="*/ 1051 w 1051"/>
                  <a:gd name="T3" fmla="*/ 0 h 25"/>
                  <a:gd name="T4" fmla="*/ 1047 w 1051"/>
                  <a:gd name="T5" fmla="*/ 25 h 25"/>
                  <a:gd name="T6" fmla="*/ 4 w 1051"/>
                  <a:gd name="T7" fmla="*/ 25 h 25"/>
                  <a:gd name="T8" fmla="*/ 0 w 1051"/>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51" h="25">
                    <a:moveTo>
                      <a:pt x="0" y="0"/>
                    </a:moveTo>
                    <a:lnTo>
                      <a:pt x="1051" y="0"/>
                    </a:lnTo>
                    <a:lnTo>
                      <a:pt x="1047" y="25"/>
                    </a:lnTo>
                    <a:lnTo>
                      <a:pt x="4" y="25"/>
                    </a:lnTo>
                    <a:lnTo>
                      <a:pt x="0" y="0"/>
                    </a:lnTo>
                    <a:close/>
                  </a:path>
                </a:pathLst>
              </a:custGeom>
              <a:solidFill>
                <a:srgbClr val="2121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56" name="Freeform 58">
                <a:extLst>
                  <a:ext uri="{FF2B5EF4-FFF2-40B4-BE49-F238E27FC236}">
                    <a16:creationId xmlns:a16="http://schemas.microsoft.com/office/drawing/2014/main" id="{5C0E498D-1290-25BB-88D2-8C85FAAB0E6A}"/>
                  </a:ext>
                </a:extLst>
              </p:cNvPr>
              <p:cNvSpPr>
                <a:spLocks/>
              </p:cNvSpPr>
              <p:nvPr/>
            </p:nvSpPr>
            <p:spPr bwMode="auto">
              <a:xfrm>
                <a:off x="2141" y="1154"/>
                <a:ext cx="1046" cy="25"/>
              </a:xfrm>
              <a:custGeom>
                <a:avLst/>
                <a:gdLst>
                  <a:gd name="T0" fmla="*/ 0 w 1046"/>
                  <a:gd name="T1" fmla="*/ 0 h 25"/>
                  <a:gd name="T2" fmla="*/ 1046 w 1046"/>
                  <a:gd name="T3" fmla="*/ 0 h 25"/>
                  <a:gd name="T4" fmla="*/ 1042 w 1046"/>
                  <a:gd name="T5" fmla="*/ 25 h 25"/>
                  <a:gd name="T6" fmla="*/ 3 w 1046"/>
                  <a:gd name="T7" fmla="*/ 25 h 25"/>
                  <a:gd name="T8" fmla="*/ 0 w 1046"/>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6" h="25">
                    <a:moveTo>
                      <a:pt x="0" y="0"/>
                    </a:moveTo>
                    <a:lnTo>
                      <a:pt x="1046" y="0"/>
                    </a:lnTo>
                    <a:lnTo>
                      <a:pt x="1042" y="25"/>
                    </a:lnTo>
                    <a:lnTo>
                      <a:pt x="3" y="25"/>
                    </a:lnTo>
                    <a:lnTo>
                      <a:pt x="0" y="0"/>
                    </a:lnTo>
                    <a:close/>
                  </a:path>
                </a:pathLst>
              </a:custGeom>
              <a:solidFill>
                <a:srgbClr val="21217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57" name="Freeform 59">
                <a:extLst>
                  <a:ext uri="{FF2B5EF4-FFF2-40B4-BE49-F238E27FC236}">
                    <a16:creationId xmlns:a16="http://schemas.microsoft.com/office/drawing/2014/main" id="{C8013632-057F-A336-AB7C-C8B67A71276B}"/>
                  </a:ext>
                </a:extLst>
              </p:cNvPr>
              <p:cNvSpPr>
                <a:spLocks/>
              </p:cNvSpPr>
              <p:nvPr/>
            </p:nvSpPr>
            <p:spPr bwMode="auto">
              <a:xfrm>
                <a:off x="2142" y="1166"/>
                <a:ext cx="1043" cy="27"/>
              </a:xfrm>
              <a:custGeom>
                <a:avLst/>
                <a:gdLst>
                  <a:gd name="T0" fmla="*/ 0 w 1043"/>
                  <a:gd name="T1" fmla="*/ 0 h 27"/>
                  <a:gd name="T2" fmla="*/ 1043 w 1043"/>
                  <a:gd name="T3" fmla="*/ 0 h 27"/>
                  <a:gd name="T4" fmla="*/ 1039 w 1043"/>
                  <a:gd name="T5" fmla="*/ 27 h 27"/>
                  <a:gd name="T6" fmla="*/ 4 w 1043"/>
                  <a:gd name="T7" fmla="*/ 27 h 27"/>
                  <a:gd name="T8" fmla="*/ 0 w 1043"/>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43" h="27">
                    <a:moveTo>
                      <a:pt x="0" y="0"/>
                    </a:moveTo>
                    <a:lnTo>
                      <a:pt x="1043" y="0"/>
                    </a:lnTo>
                    <a:lnTo>
                      <a:pt x="1039" y="27"/>
                    </a:lnTo>
                    <a:lnTo>
                      <a:pt x="4" y="27"/>
                    </a:lnTo>
                    <a:lnTo>
                      <a:pt x="0" y="0"/>
                    </a:lnTo>
                    <a:close/>
                  </a:path>
                </a:pathLst>
              </a:custGeom>
              <a:solidFill>
                <a:srgbClr val="2424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58" name="Freeform 60">
                <a:extLst>
                  <a:ext uri="{FF2B5EF4-FFF2-40B4-BE49-F238E27FC236}">
                    <a16:creationId xmlns:a16="http://schemas.microsoft.com/office/drawing/2014/main" id="{CB59C9CB-950C-3999-80AA-2C58C347CDD7}"/>
                  </a:ext>
                </a:extLst>
              </p:cNvPr>
              <p:cNvSpPr>
                <a:spLocks/>
              </p:cNvSpPr>
              <p:nvPr/>
            </p:nvSpPr>
            <p:spPr bwMode="auto">
              <a:xfrm>
                <a:off x="2144" y="1179"/>
                <a:ext cx="1039" cy="27"/>
              </a:xfrm>
              <a:custGeom>
                <a:avLst/>
                <a:gdLst>
                  <a:gd name="T0" fmla="*/ 0 w 1039"/>
                  <a:gd name="T1" fmla="*/ 0 h 27"/>
                  <a:gd name="T2" fmla="*/ 1039 w 1039"/>
                  <a:gd name="T3" fmla="*/ 0 h 27"/>
                  <a:gd name="T4" fmla="*/ 1034 w 1039"/>
                  <a:gd name="T5" fmla="*/ 27 h 27"/>
                  <a:gd name="T6" fmla="*/ 4 w 1039"/>
                  <a:gd name="T7" fmla="*/ 27 h 27"/>
                  <a:gd name="T8" fmla="*/ 0 w 1039"/>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9" h="27">
                    <a:moveTo>
                      <a:pt x="0" y="0"/>
                    </a:moveTo>
                    <a:lnTo>
                      <a:pt x="1039" y="0"/>
                    </a:lnTo>
                    <a:lnTo>
                      <a:pt x="1034" y="27"/>
                    </a:lnTo>
                    <a:lnTo>
                      <a:pt x="4" y="27"/>
                    </a:lnTo>
                    <a:lnTo>
                      <a:pt x="0" y="0"/>
                    </a:lnTo>
                    <a:close/>
                  </a:path>
                </a:pathLst>
              </a:custGeom>
              <a:solidFill>
                <a:srgbClr val="2424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59" name="Freeform 61">
                <a:extLst>
                  <a:ext uri="{FF2B5EF4-FFF2-40B4-BE49-F238E27FC236}">
                    <a16:creationId xmlns:a16="http://schemas.microsoft.com/office/drawing/2014/main" id="{17779E37-CCFB-06FA-94D9-0A54262E5310}"/>
                  </a:ext>
                </a:extLst>
              </p:cNvPr>
              <p:cNvSpPr>
                <a:spLocks/>
              </p:cNvSpPr>
              <p:nvPr/>
            </p:nvSpPr>
            <p:spPr bwMode="auto">
              <a:xfrm>
                <a:off x="2146" y="1193"/>
                <a:ext cx="1035" cy="25"/>
              </a:xfrm>
              <a:custGeom>
                <a:avLst/>
                <a:gdLst>
                  <a:gd name="T0" fmla="*/ 0 w 1035"/>
                  <a:gd name="T1" fmla="*/ 0 h 25"/>
                  <a:gd name="T2" fmla="*/ 1035 w 1035"/>
                  <a:gd name="T3" fmla="*/ 0 h 25"/>
                  <a:gd name="T4" fmla="*/ 1030 w 1035"/>
                  <a:gd name="T5" fmla="*/ 25 h 25"/>
                  <a:gd name="T6" fmla="*/ 4 w 1035"/>
                  <a:gd name="T7" fmla="*/ 25 h 25"/>
                  <a:gd name="T8" fmla="*/ 0 w 1035"/>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5" h="25">
                    <a:moveTo>
                      <a:pt x="0" y="0"/>
                    </a:moveTo>
                    <a:lnTo>
                      <a:pt x="1035" y="0"/>
                    </a:lnTo>
                    <a:lnTo>
                      <a:pt x="1030" y="25"/>
                    </a:lnTo>
                    <a:lnTo>
                      <a:pt x="4" y="25"/>
                    </a:lnTo>
                    <a:lnTo>
                      <a:pt x="0" y="0"/>
                    </a:lnTo>
                    <a:close/>
                  </a:path>
                </a:pathLst>
              </a:custGeom>
              <a:solidFill>
                <a:srgbClr val="2424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60" name="Freeform 62">
                <a:extLst>
                  <a:ext uri="{FF2B5EF4-FFF2-40B4-BE49-F238E27FC236}">
                    <a16:creationId xmlns:a16="http://schemas.microsoft.com/office/drawing/2014/main" id="{10BE0CBE-679D-2BB6-3AC4-5BF9B63F2046}"/>
                  </a:ext>
                </a:extLst>
              </p:cNvPr>
              <p:cNvSpPr>
                <a:spLocks/>
              </p:cNvSpPr>
              <p:nvPr/>
            </p:nvSpPr>
            <p:spPr bwMode="auto">
              <a:xfrm>
                <a:off x="2148" y="1206"/>
                <a:ext cx="1030" cy="25"/>
              </a:xfrm>
              <a:custGeom>
                <a:avLst/>
                <a:gdLst>
                  <a:gd name="T0" fmla="*/ 0 w 1030"/>
                  <a:gd name="T1" fmla="*/ 0 h 25"/>
                  <a:gd name="T2" fmla="*/ 1030 w 1030"/>
                  <a:gd name="T3" fmla="*/ 0 h 25"/>
                  <a:gd name="T4" fmla="*/ 1026 w 1030"/>
                  <a:gd name="T5" fmla="*/ 25 h 25"/>
                  <a:gd name="T6" fmla="*/ 4 w 1030"/>
                  <a:gd name="T7" fmla="*/ 25 h 25"/>
                  <a:gd name="T8" fmla="*/ 0 w 1030"/>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0" h="25">
                    <a:moveTo>
                      <a:pt x="0" y="0"/>
                    </a:moveTo>
                    <a:lnTo>
                      <a:pt x="1030" y="0"/>
                    </a:lnTo>
                    <a:lnTo>
                      <a:pt x="1026" y="25"/>
                    </a:lnTo>
                    <a:lnTo>
                      <a:pt x="4" y="25"/>
                    </a:lnTo>
                    <a:lnTo>
                      <a:pt x="0" y="0"/>
                    </a:lnTo>
                    <a:close/>
                  </a:path>
                </a:pathLst>
              </a:custGeom>
              <a:solidFill>
                <a:srgbClr val="24248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61" name="Freeform 63">
                <a:extLst>
                  <a:ext uri="{FF2B5EF4-FFF2-40B4-BE49-F238E27FC236}">
                    <a16:creationId xmlns:a16="http://schemas.microsoft.com/office/drawing/2014/main" id="{B2AEF223-EC89-1FC8-C360-9C598DEB3A4A}"/>
                  </a:ext>
                </a:extLst>
              </p:cNvPr>
              <p:cNvSpPr>
                <a:spLocks/>
              </p:cNvSpPr>
              <p:nvPr/>
            </p:nvSpPr>
            <p:spPr bwMode="auto">
              <a:xfrm>
                <a:off x="2150" y="1218"/>
                <a:ext cx="1026" cy="27"/>
              </a:xfrm>
              <a:custGeom>
                <a:avLst/>
                <a:gdLst>
                  <a:gd name="T0" fmla="*/ 0 w 1026"/>
                  <a:gd name="T1" fmla="*/ 0 h 27"/>
                  <a:gd name="T2" fmla="*/ 1026 w 1026"/>
                  <a:gd name="T3" fmla="*/ 0 h 27"/>
                  <a:gd name="T4" fmla="*/ 1022 w 1026"/>
                  <a:gd name="T5" fmla="*/ 27 h 27"/>
                  <a:gd name="T6" fmla="*/ 4 w 1026"/>
                  <a:gd name="T7" fmla="*/ 27 h 27"/>
                  <a:gd name="T8" fmla="*/ 0 w 1026"/>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6" h="27">
                    <a:moveTo>
                      <a:pt x="0" y="0"/>
                    </a:moveTo>
                    <a:lnTo>
                      <a:pt x="1026" y="0"/>
                    </a:lnTo>
                    <a:lnTo>
                      <a:pt x="1022" y="27"/>
                    </a:lnTo>
                    <a:lnTo>
                      <a:pt x="4" y="27"/>
                    </a:lnTo>
                    <a:lnTo>
                      <a:pt x="0" y="0"/>
                    </a:lnTo>
                    <a:close/>
                  </a:path>
                </a:pathLst>
              </a:custGeom>
              <a:solidFill>
                <a:srgbClr val="2929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62" name="Freeform 64">
                <a:extLst>
                  <a:ext uri="{FF2B5EF4-FFF2-40B4-BE49-F238E27FC236}">
                    <a16:creationId xmlns:a16="http://schemas.microsoft.com/office/drawing/2014/main" id="{720B7152-1FAF-C32A-D6B1-F4E0A489749E}"/>
                  </a:ext>
                </a:extLst>
              </p:cNvPr>
              <p:cNvSpPr>
                <a:spLocks/>
              </p:cNvSpPr>
              <p:nvPr/>
            </p:nvSpPr>
            <p:spPr bwMode="auto">
              <a:xfrm>
                <a:off x="2152" y="1231"/>
                <a:ext cx="1022" cy="27"/>
              </a:xfrm>
              <a:custGeom>
                <a:avLst/>
                <a:gdLst>
                  <a:gd name="T0" fmla="*/ 0 w 1022"/>
                  <a:gd name="T1" fmla="*/ 0 h 27"/>
                  <a:gd name="T2" fmla="*/ 1022 w 1022"/>
                  <a:gd name="T3" fmla="*/ 0 h 27"/>
                  <a:gd name="T4" fmla="*/ 1018 w 1022"/>
                  <a:gd name="T5" fmla="*/ 27 h 27"/>
                  <a:gd name="T6" fmla="*/ 4 w 1022"/>
                  <a:gd name="T7" fmla="*/ 27 h 27"/>
                  <a:gd name="T8" fmla="*/ 0 w 1022"/>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22" h="27">
                    <a:moveTo>
                      <a:pt x="0" y="0"/>
                    </a:moveTo>
                    <a:lnTo>
                      <a:pt x="1022" y="0"/>
                    </a:lnTo>
                    <a:lnTo>
                      <a:pt x="1018" y="27"/>
                    </a:lnTo>
                    <a:lnTo>
                      <a:pt x="4" y="27"/>
                    </a:lnTo>
                    <a:lnTo>
                      <a:pt x="0" y="0"/>
                    </a:lnTo>
                    <a:close/>
                  </a:path>
                </a:pathLst>
              </a:custGeom>
              <a:solidFill>
                <a:srgbClr val="2929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63" name="Freeform 65">
                <a:extLst>
                  <a:ext uri="{FF2B5EF4-FFF2-40B4-BE49-F238E27FC236}">
                    <a16:creationId xmlns:a16="http://schemas.microsoft.com/office/drawing/2014/main" id="{DFC5C604-57C0-AA64-AA4B-862C585EABF6}"/>
                  </a:ext>
                </a:extLst>
              </p:cNvPr>
              <p:cNvSpPr>
                <a:spLocks/>
              </p:cNvSpPr>
              <p:nvPr/>
            </p:nvSpPr>
            <p:spPr bwMode="auto">
              <a:xfrm>
                <a:off x="2154" y="1245"/>
                <a:ext cx="1018" cy="25"/>
              </a:xfrm>
              <a:custGeom>
                <a:avLst/>
                <a:gdLst>
                  <a:gd name="T0" fmla="*/ 0 w 1018"/>
                  <a:gd name="T1" fmla="*/ 0 h 25"/>
                  <a:gd name="T2" fmla="*/ 1018 w 1018"/>
                  <a:gd name="T3" fmla="*/ 0 h 25"/>
                  <a:gd name="T4" fmla="*/ 1014 w 1018"/>
                  <a:gd name="T5" fmla="*/ 25 h 25"/>
                  <a:gd name="T6" fmla="*/ 4 w 1018"/>
                  <a:gd name="T7" fmla="*/ 25 h 25"/>
                  <a:gd name="T8" fmla="*/ 0 w 1018"/>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8" h="25">
                    <a:moveTo>
                      <a:pt x="0" y="0"/>
                    </a:moveTo>
                    <a:lnTo>
                      <a:pt x="1018" y="0"/>
                    </a:lnTo>
                    <a:lnTo>
                      <a:pt x="1014" y="25"/>
                    </a:lnTo>
                    <a:lnTo>
                      <a:pt x="4" y="25"/>
                    </a:lnTo>
                    <a:lnTo>
                      <a:pt x="0" y="0"/>
                    </a:lnTo>
                    <a:close/>
                  </a:path>
                </a:pathLst>
              </a:custGeom>
              <a:solidFill>
                <a:srgbClr val="2929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64" name="Freeform 66">
                <a:extLst>
                  <a:ext uri="{FF2B5EF4-FFF2-40B4-BE49-F238E27FC236}">
                    <a16:creationId xmlns:a16="http://schemas.microsoft.com/office/drawing/2014/main" id="{57FE6A78-2AA9-BC61-A00E-92636B756189}"/>
                  </a:ext>
                </a:extLst>
              </p:cNvPr>
              <p:cNvSpPr>
                <a:spLocks/>
              </p:cNvSpPr>
              <p:nvPr/>
            </p:nvSpPr>
            <p:spPr bwMode="auto">
              <a:xfrm>
                <a:off x="2156" y="1258"/>
                <a:ext cx="1014" cy="25"/>
              </a:xfrm>
              <a:custGeom>
                <a:avLst/>
                <a:gdLst>
                  <a:gd name="T0" fmla="*/ 0 w 1014"/>
                  <a:gd name="T1" fmla="*/ 0 h 25"/>
                  <a:gd name="T2" fmla="*/ 1014 w 1014"/>
                  <a:gd name="T3" fmla="*/ 0 h 25"/>
                  <a:gd name="T4" fmla="*/ 1010 w 1014"/>
                  <a:gd name="T5" fmla="*/ 25 h 25"/>
                  <a:gd name="T6" fmla="*/ 4 w 1014"/>
                  <a:gd name="T7" fmla="*/ 25 h 25"/>
                  <a:gd name="T8" fmla="*/ 0 w 1014"/>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4" h="25">
                    <a:moveTo>
                      <a:pt x="0" y="0"/>
                    </a:moveTo>
                    <a:lnTo>
                      <a:pt x="1014" y="0"/>
                    </a:lnTo>
                    <a:lnTo>
                      <a:pt x="1010" y="25"/>
                    </a:lnTo>
                    <a:lnTo>
                      <a:pt x="4" y="25"/>
                    </a:lnTo>
                    <a:lnTo>
                      <a:pt x="0" y="0"/>
                    </a:lnTo>
                    <a:close/>
                  </a:path>
                </a:pathLst>
              </a:custGeom>
              <a:solidFill>
                <a:srgbClr val="2929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65" name="Freeform 67">
                <a:extLst>
                  <a:ext uri="{FF2B5EF4-FFF2-40B4-BE49-F238E27FC236}">
                    <a16:creationId xmlns:a16="http://schemas.microsoft.com/office/drawing/2014/main" id="{5BA062B2-ECF7-31BA-D9FA-93574FB16701}"/>
                  </a:ext>
                </a:extLst>
              </p:cNvPr>
              <p:cNvSpPr>
                <a:spLocks/>
              </p:cNvSpPr>
              <p:nvPr/>
            </p:nvSpPr>
            <p:spPr bwMode="auto">
              <a:xfrm>
                <a:off x="2158" y="1270"/>
                <a:ext cx="1010" cy="27"/>
              </a:xfrm>
              <a:custGeom>
                <a:avLst/>
                <a:gdLst>
                  <a:gd name="T0" fmla="*/ 0 w 1010"/>
                  <a:gd name="T1" fmla="*/ 0 h 27"/>
                  <a:gd name="T2" fmla="*/ 1010 w 1010"/>
                  <a:gd name="T3" fmla="*/ 0 h 27"/>
                  <a:gd name="T4" fmla="*/ 1006 w 1010"/>
                  <a:gd name="T5" fmla="*/ 27 h 27"/>
                  <a:gd name="T6" fmla="*/ 4 w 1010"/>
                  <a:gd name="T7" fmla="*/ 27 h 27"/>
                  <a:gd name="T8" fmla="*/ 0 w 1010"/>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0" h="27">
                    <a:moveTo>
                      <a:pt x="0" y="0"/>
                    </a:moveTo>
                    <a:lnTo>
                      <a:pt x="1010" y="0"/>
                    </a:lnTo>
                    <a:lnTo>
                      <a:pt x="1006" y="27"/>
                    </a:lnTo>
                    <a:lnTo>
                      <a:pt x="4" y="27"/>
                    </a:lnTo>
                    <a:lnTo>
                      <a:pt x="0" y="0"/>
                    </a:lnTo>
                    <a:close/>
                  </a:path>
                </a:pathLst>
              </a:custGeom>
              <a:solidFill>
                <a:srgbClr val="29298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66" name="Freeform 68">
                <a:extLst>
                  <a:ext uri="{FF2B5EF4-FFF2-40B4-BE49-F238E27FC236}">
                    <a16:creationId xmlns:a16="http://schemas.microsoft.com/office/drawing/2014/main" id="{3E7242A4-3CDE-C756-E488-05D2389DEC66}"/>
                  </a:ext>
                </a:extLst>
              </p:cNvPr>
              <p:cNvSpPr>
                <a:spLocks/>
              </p:cNvSpPr>
              <p:nvPr/>
            </p:nvSpPr>
            <p:spPr bwMode="auto">
              <a:xfrm>
                <a:off x="2160" y="1283"/>
                <a:ext cx="1006" cy="26"/>
              </a:xfrm>
              <a:custGeom>
                <a:avLst/>
                <a:gdLst>
                  <a:gd name="T0" fmla="*/ 0 w 1006"/>
                  <a:gd name="T1" fmla="*/ 0 h 26"/>
                  <a:gd name="T2" fmla="*/ 1006 w 1006"/>
                  <a:gd name="T3" fmla="*/ 0 h 26"/>
                  <a:gd name="T4" fmla="*/ 1002 w 1006"/>
                  <a:gd name="T5" fmla="*/ 26 h 26"/>
                  <a:gd name="T6" fmla="*/ 4 w 1006"/>
                  <a:gd name="T7" fmla="*/ 26 h 26"/>
                  <a:gd name="T8" fmla="*/ 0 w 1006"/>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6" h="26">
                    <a:moveTo>
                      <a:pt x="0" y="0"/>
                    </a:moveTo>
                    <a:lnTo>
                      <a:pt x="1006" y="0"/>
                    </a:lnTo>
                    <a:lnTo>
                      <a:pt x="1002" y="26"/>
                    </a:lnTo>
                    <a:lnTo>
                      <a:pt x="4" y="26"/>
                    </a:lnTo>
                    <a:lnTo>
                      <a:pt x="0" y="0"/>
                    </a:lnTo>
                    <a:close/>
                  </a:path>
                </a:pathLst>
              </a:custGeom>
              <a:solidFill>
                <a:srgbClr val="2B2B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67" name="Freeform 69">
                <a:extLst>
                  <a:ext uri="{FF2B5EF4-FFF2-40B4-BE49-F238E27FC236}">
                    <a16:creationId xmlns:a16="http://schemas.microsoft.com/office/drawing/2014/main" id="{2DDCA799-1C40-33EA-D7AD-53C778DE9FE5}"/>
                  </a:ext>
                </a:extLst>
              </p:cNvPr>
              <p:cNvSpPr>
                <a:spLocks/>
              </p:cNvSpPr>
              <p:nvPr/>
            </p:nvSpPr>
            <p:spPr bwMode="auto">
              <a:xfrm>
                <a:off x="2162" y="1297"/>
                <a:ext cx="1002" cy="25"/>
              </a:xfrm>
              <a:custGeom>
                <a:avLst/>
                <a:gdLst>
                  <a:gd name="T0" fmla="*/ 0 w 1002"/>
                  <a:gd name="T1" fmla="*/ 0 h 25"/>
                  <a:gd name="T2" fmla="*/ 1002 w 1002"/>
                  <a:gd name="T3" fmla="*/ 0 h 25"/>
                  <a:gd name="T4" fmla="*/ 998 w 1002"/>
                  <a:gd name="T5" fmla="*/ 25 h 25"/>
                  <a:gd name="T6" fmla="*/ 4 w 1002"/>
                  <a:gd name="T7" fmla="*/ 25 h 25"/>
                  <a:gd name="T8" fmla="*/ 0 w 1002"/>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02" h="25">
                    <a:moveTo>
                      <a:pt x="0" y="0"/>
                    </a:moveTo>
                    <a:lnTo>
                      <a:pt x="1002" y="0"/>
                    </a:lnTo>
                    <a:lnTo>
                      <a:pt x="998" y="25"/>
                    </a:lnTo>
                    <a:lnTo>
                      <a:pt x="4" y="25"/>
                    </a:lnTo>
                    <a:lnTo>
                      <a:pt x="0" y="0"/>
                    </a:lnTo>
                    <a:close/>
                  </a:path>
                </a:pathLst>
              </a:custGeom>
              <a:solidFill>
                <a:srgbClr val="2B2B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68" name="Freeform 70">
                <a:extLst>
                  <a:ext uri="{FF2B5EF4-FFF2-40B4-BE49-F238E27FC236}">
                    <a16:creationId xmlns:a16="http://schemas.microsoft.com/office/drawing/2014/main" id="{1758D3A5-3FBB-FC72-B302-8A5654F1E8A9}"/>
                  </a:ext>
                </a:extLst>
              </p:cNvPr>
              <p:cNvSpPr>
                <a:spLocks/>
              </p:cNvSpPr>
              <p:nvPr/>
            </p:nvSpPr>
            <p:spPr bwMode="auto">
              <a:xfrm>
                <a:off x="2164" y="1309"/>
                <a:ext cx="998" cy="27"/>
              </a:xfrm>
              <a:custGeom>
                <a:avLst/>
                <a:gdLst>
                  <a:gd name="T0" fmla="*/ 0 w 998"/>
                  <a:gd name="T1" fmla="*/ 0 h 27"/>
                  <a:gd name="T2" fmla="*/ 998 w 998"/>
                  <a:gd name="T3" fmla="*/ 0 h 27"/>
                  <a:gd name="T4" fmla="*/ 994 w 998"/>
                  <a:gd name="T5" fmla="*/ 27 h 27"/>
                  <a:gd name="T6" fmla="*/ 5 w 998"/>
                  <a:gd name="T7" fmla="*/ 27 h 27"/>
                  <a:gd name="T8" fmla="*/ 0 w 998"/>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8" h="27">
                    <a:moveTo>
                      <a:pt x="0" y="0"/>
                    </a:moveTo>
                    <a:lnTo>
                      <a:pt x="998" y="0"/>
                    </a:lnTo>
                    <a:lnTo>
                      <a:pt x="994" y="27"/>
                    </a:lnTo>
                    <a:lnTo>
                      <a:pt x="5" y="27"/>
                    </a:lnTo>
                    <a:lnTo>
                      <a:pt x="0" y="0"/>
                    </a:lnTo>
                    <a:close/>
                  </a:path>
                </a:pathLst>
              </a:custGeom>
              <a:solidFill>
                <a:srgbClr val="2B2B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69" name="Freeform 71">
                <a:extLst>
                  <a:ext uri="{FF2B5EF4-FFF2-40B4-BE49-F238E27FC236}">
                    <a16:creationId xmlns:a16="http://schemas.microsoft.com/office/drawing/2014/main" id="{937A7E82-7F8D-177F-A1C0-CDDFDD17B6EE}"/>
                  </a:ext>
                </a:extLst>
              </p:cNvPr>
              <p:cNvSpPr>
                <a:spLocks/>
              </p:cNvSpPr>
              <p:nvPr/>
            </p:nvSpPr>
            <p:spPr bwMode="auto">
              <a:xfrm>
                <a:off x="2166" y="1322"/>
                <a:ext cx="994" cy="27"/>
              </a:xfrm>
              <a:custGeom>
                <a:avLst/>
                <a:gdLst>
                  <a:gd name="T0" fmla="*/ 0 w 994"/>
                  <a:gd name="T1" fmla="*/ 0 h 27"/>
                  <a:gd name="T2" fmla="*/ 994 w 994"/>
                  <a:gd name="T3" fmla="*/ 0 h 27"/>
                  <a:gd name="T4" fmla="*/ 990 w 994"/>
                  <a:gd name="T5" fmla="*/ 27 h 27"/>
                  <a:gd name="T6" fmla="*/ 5 w 994"/>
                  <a:gd name="T7" fmla="*/ 27 h 27"/>
                  <a:gd name="T8" fmla="*/ 0 w 994"/>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4" h="27">
                    <a:moveTo>
                      <a:pt x="0" y="0"/>
                    </a:moveTo>
                    <a:lnTo>
                      <a:pt x="994" y="0"/>
                    </a:lnTo>
                    <a:lnTo>
                      <a:pt x="990" y="27"/>
                    </a:lnTo>
                    <a:lnTo>
                      <a:pt x="5" y="27"/>
                    </a:lnTo>
                    <a:lnTo>
                      <a:pt x="0" y="0"/>
                    </a:lnTo>
                    <a:close/>
                  </a:path>
                </a:pathLst>
              </a:custGeom>
              <a:solidFill>
                <a:srgbClr val="2B2B8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70" name="Freeform 72">
                <a:extLst>
                  <a:ext uri="{FF2B5EF4-FFF2-40B4-BE49-F238E27FC236}">
                    <a16:creationId xmlns:a16="http://schemas.microsoft.com/office/drawing/2014/main" id="{F5CB4E7D-9F4E-4124-0C71-3BF0451D7B8E}"/>
                  </a:ext>
                </a:extLst>
              </p:cNvPr>
              <p:cNvSpPr>
                <a:spLocks/>
              </p:cNvSpPr>
              <p:nvPr/>
            </p:nvSpPr>
            <p:spPr bwMode="auto">
              <a:xfrm>
                <a:off x="2169" y="1336"/>
                <a:ext cx="989" cy="25"/>
              </a:xfrm>
              <a:custGeom>
                <a:avLst/>
                <a:gdLst>
                  <a:gd name="T0" fmla="*/ 0 w 989"/>
                  <a:gd name="T1" fmla="*/ 0 h 25"/>
                  <a:gd name="T2" fmla="*/ 989 w 989"/>
                  <a:gd name="T3" fmla="*/ 0 h 25"/>
                  <a:gd name="T4" fmla="*/ 985 w 989"/>
                  <a:gd name="T5" fmla="*/ 25 h 25"/>
                  <a:gd name="T6" fmla="*/ 4 w 989"/>
                  <a:gd name="T7" fmla="*/ 25 h 25"/>
                  <a:gd name="T8" fmla="*/ 0 w 989"/>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9" h="25">
                    <a:moveTo>
                      <a:pt x="0" y="0"/>
                    </a:moveTo>
                    <a:lnTo>
                      <a:pt x="989" y="0"/>
                    </a:lnTo>
                    <a:lnTo>
                      <a:pt x="985" y="25"/>
                    </a:lnTo>
                    <a:lnTo>
                      <a:pt x="4" y="25"/>
                    </a:lnTo>
                    <a:lnTo>
                      <a:pt x="0" y="0"/>
                    </a:lnTo>
                    <a:close/>
                  </a:path>
                </a:pathLst>
              </a:custGeom>
              <a:solidFill>
                <a:srgbClr val="2E2E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71" name="Freeform 73">
                <a:extLst>
                  <a:ext uri="{FF2B5EF4-FFF2-40B4-BE49-F238E27FC236}">
                    <a16:creationId xmlns:a16="http://schemas.microsoft.com/office/drawing/2014/main" id="{A692BB7E-AD5B-6C95-13F7-5AC8F27392B2}"/>
                  </a:ext>
                </a:extLst>
              </p:cNvPr>
              <p:cNvSpPr>
                <a:spLocks/>
              </p:cNvSpPr>
              <p:nvPr/>
            </p:nvSpPr>
            <p:spPr bwMode="auto">
              <a:xfrm>
                <a:off x="2171" y="1349"/>
                <a:ext cx="985" cy="25"/>
              </a:xfrm>
              <a:custGeom>
                <a:avLst/>
                <a:gdLst>
                  <a:gd name="T0" fmla="*/ 0 w 985"/>
                  <a:gd name="T1" fmla="*/ 0 h 25"/>
                  <a:gd name="T2" fmla="*/ 985 w 985"/>
                  <a:gd name="T3" fmla="*/ 0 h 25"/>
                  <a:gd name="T4" fmla="*/ 981 w 985"/>
                  <a:gd name="T5" fmla="*/ 25 h 25"/>
                  <a:gd name="T6" fmla="*/ 4 w 985"/>
                  <a:gd name="T7" fmla="*/ 25 h 25"/>
                  <a:gd name="T8" fmla="*/ 0 w 985"/>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5" h="25">
                    <a:moveTo>
                      <a:pt x="0" y="0"/>
                    </a:moveTo>
                    <a:lnTo>
                      <a:pt x="985" y="0"/>
                    </a:lnTo>
                    <a:lnTo>
                      <a:pt x="981" y="25"/>
                    </a:lnTo>
                    <a:lnTo>
                      <a:pt x="4" y="25"/>
                    </a:lnTo>
                    <a:lnTo>
                      <a:pt x="0" y="0"/>
                    </a:lnTo>
                    <a:close/>
                  </a:path>
                </a:pathLst>
              </a:custGeom>
              <a:solidFill>
                <a:srgbClr val="2E2E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72" name="Freeform 74">
                <a:extLst>
                  <a:ext uri="{FF2B5EF4-FFF2-40B4-BE49-F238E27FC236}">
                    <a16:creationId xmlns:a16="http://schemas.microsoft.com/office/drawing/2014/main" id="{1136C63E-6A2B-D7F2-CD88-A6DBDBDE1034}"/>
                  </a:ext>
                </a:extLst>
              </p:cNvPr>
              <p:cNvSpPr>
                <a:spLocks/>
              </p:cNvSpPr>
              <p:nvPr/>
            </p:nvSpPr>
            <p:spPr bwMode="auto">
              <a:xfrm>
                <a:off x="2173" y="1361"/>
                <a:ext cx="981" cy="27"/>
              </a:xfrm>
              <a:custGeom>
                <a:avLst/>
                <a:gdLst>
                  <a:gd name="T0" fmla="*/ 0 w 981"/>
                  <a:gd name="T1" fmla="*/ 0 h 27"/>
                  <a:gd name="T2" fmla="*/ 981 w 981"/>
                  <a:gd name="T3" fmla="*/ 0 h 27"/>
                  <a:gd name="T4" fmla="*/ 976 w 981"/>
                  <a:gd name="T5" fmla="*/ 27 h 27"/>
                  <a:gd name="T6" fmla="*/ 4 w 981"/>
                  <a:gd name="T7" fmla="*/ 27 h 27"/>
                  <a:gd name="T8" fmla="*/ 0 w 981"/>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81" h="27">
                    <a:moveTo>
                      <a:pt x="0" y="0"/>
                    </a:moveTo>
                    <a:lnTo>
                      <a:pt x="981" y="0"/>
                    </a:lnTo>
                    <a:lnTo>
                      <a:pt x="976" y="27"/>
                    </a:lnTo>
                    <a:lnTo>
                      <a:pt x="4" y="27"/>
                    </a:lnTo>
                    <a:lnTo>
                      <a:pt x="0" y="0"/>
                    </a:lnTo>
                    <a:close/>
                  </a:path>
                </a:pathLst>
              </a:custGeom>
              <a:solidFill>
                <a:srgbClr val="2E2E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73" name="Freeform 75">
                <a:extLst>
                  <a:ext uri="{FF2B5EF4-FFF2-40B4-BE49-F238E27FC236}">
                    <a16:creationId xmlns:a16="http://schemas.microsoft.com/office/drawing/2014/main" id="{8B7C0A20-ABB7-A4C2-1BEF-21C53D67EDC9}"/>
                  </a:ext>
                </a:extLst>
              </p:cNvPr>
              <p:cNvSpPr>
                <a:spLocks/>
              </p:cNvSpPr>
              <p:nvPr/>
            </p:nvSpPr>
            <p:spPr bwMode="auto">
              <a:xfrm>
                <a:off x="2175" y="1374"/>
                <a:ext cx="977" cy="27"/>
              </a:xfrm>
              <a:custGeom>
                <a:avLst/>
                <a:gdLst>
                  <a:gd name="T0" fmla="*/ 0 w 977"/>
                  <a:gd name="T1" fmla="*/ 0 h 27"/>
                  <a:gd name="T2" fmla="*/ 977 w 977"/>
                  <a:gd name="T3" fmla="*/ 0 h 27"/>
                  <a:gd name="T4" fmla="*/ 972 w 977"/>
                  <a:gd name="T5" fmla="*/ 27 h 27"/>
                  <a:gd name="T6" fmla="*/ 4 w 977"/>
                  <a:gd name="T7" fmla="*/ 27 h 27"/>
                  <a:gd name="T8" fmla="*/ 0 w 977"/>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7" h="27">
                    <a:moveTo>
                      <a:pt x="0" y="0"/>
                    </a:moveTo>
                    <a:lnTo>
                      <a:pt x="977" y="0"/>
                    </a:lnTo>
                    <a:lnTo>
                      <a:pt x="972" y="27"/>
                    </a:lnTo>
                    <a:lnTo>
                      <a:pt x="4" y="27"/>
                    </a:lnTo>
                    <a:lnTo>
                      <a:pt x="0" y="0"/>
                    </a:lnTo>
                    <a:close/>
                  </a:path>
                </a:pathLst>
              </a:custGeom>
              <a:solidFill>
                <a:srgbClr val="2E2E8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74" name="Freeform 76">
                <a:extLst>
                  <a:ext uri="{FF2B5EF4-FFF2-40B4-BE49-F238E27FC236}">
                    <a16:creationId xmlns:a16="http://schemas.microsoft.com/office/drawing/2014/main" id="{C29617D6-5DBF-D017-FF7F-11F4C4A2F99D}"/>
                  </a:ext>
                </a:extLst>
              </p:cNvPr>
              <p:cNvSpPr>
                <a:spLocks/>
              </p:cNvSpPr>
              <p:nvPr/>
            </p:nvSpPr>
            <p:spPr bwMode="auto">
              <a:xfrm>
                <a:off x="2177" y="1388"/>
                <a:ext cx="972" cy="25"/>
              </a:xfrm>
              <a:custGeom>
                <a:avLst/>
                <a:gdLst>
                  <a:gd name="T0" fmla="*/ 0 w 972"/>
                  <a:gd name="T1" fmla="*/ 0 h 25"/>
                  <a:gd name="T2" fmla="*/ 972 w 972"/>
                  <a:gd name="T3" fmla="*/ 0 h 25"/>
                  <a:gd name="T4" fmla="*/ 969 w 972"/>
                  <a:gd name="T5" fmla="*/ 25 h 25"/>
                  <a:gd name="T6" fmla="*/ 4 w 972"/>
                  <a:gd name="T7" fmla="*/ 25 h 25"/>
                  <a:gd name="T8" fmla="*/ 0 w 972"/>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2" h="25">
                    <a:moveTo>
                      <a:pt x="0" y="0"/>
                    </a:moveTo>
                    <a:lnTo>
                      <a:pt x="972" y="0"/>
                    </a:lnTo>
                    <a:lnTo>
                      <a:pt x="969" y="25"/>
                    </a:lnTo>
                    <a:lnTo>
                      <a:pt x="4" y="25"/>
                    </a:lnTo>
                    <a:lnTo>
                      <a:pt x="0" y="0"/>
                    </a:lnTo>
                    <a:close/>
                  </a:path>
                </a:pathLst>
              </a:custGeom>
              <a:solidFill>
                <a:srgbClr val="333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75" name="Freeform 77">
                <a:extLst>
                  <a:ext uri="{FF2B5EF4-FFF2-40B4-BE49-F238E27FC236}">
                    <a16:creationId xmlns:a16="http://schemas.microsoft.com/office/drawing/2014/main" id="{058B305E-A0D5-F750-90C6-D00474902E2F}"/>
                  </a:ext>
                </a:extLst>
              </p:cNvPr>
              <p:cNvSpPr>
                <a:spLocks/>
              </p:cNvSpPr>
              <p:nvPr/>
            </p:nvSpPr>
            <p:spPr bwMode="auto">
              <a:xfrm>
                <a:off x="2179" y="1401"/>
                <a:ext cx="968" cy="25"/>
              </a:xfrm>
              <a:custGeom>
                <a:avLst/>
                <a:gdLst>
                  <a:gd name="T0" fmla="*/ 0 w 968"/>
                  <a:gd name="T1" fmla="*/ 0 h 25"/>
                  <a:gd name="T2" fmla="*/ 968 w 968"/>
                  <a:gd name="T3" fmla="*/ 0 h 25"/>
                  <a:gd name="T4" fmla="*/ 965 w 968"/>
                  <a:gd name="T5" fmla="*/ 25 h 25"/>
                  <a:gd name="T6" fmla="*/ 3 w 968"/>
                  <a:gd name="T7" fmla="*/ 25 h 25"/>
                  <a:gd name="T8" fmla="*/ 0 w 968"/>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8" h="25">
                    <a:moveTo>
                      <a:pt x="0" y="0"/>
                    </a:moveTo>
                    <a:lnTo>
                      <a:pt x="968" y="0"/>
                    </a:lnTo>
                    <a:lnTo>
                      <a:pt x="965" y="25"/>
                    </a:lnTo>
                    <a:lnTo>
                      <a:pt x="3" y="25"/>
                    </a:lnTo>
                    <a:lnTo>
                      <a:pt x="0" y="0"/>
                    </a:lnTo>
                    <a:close/>
                  </a:path>
                </a:pathLst>
              </a:custGeom>
              <a:solidFill>
                <a:srgbClr val="333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76" name="Freeform 78">
                <a:extLst>
                  <a:ext uri="{FF2B5EF4-FFF2-40B4-BE49-F238E27FC236}">
                    <a16:creationId xmlns:a16="http://schemas.microsoft.com/office/drawing/2014/main" id="{9174DB86-9B9B-667C-10CE-0FEB348F6680}"/>
                  </a:ext>
                </a:extLst>
              </p:cNvPr>
              <p:cNvSpPr>
                <a:spLocks/>
              </p:cNvSpPr>
              <p:nvPr/>
            </p:nvSpPr>
            <p:spPr bwMode="auto">
              <a:xfrm>
                <a:off x="2181" y="1413"/>
                <a:ext cx="965" cy="27"/>
              </a:xfrm>
              <a:custGeom>
                <a:avLst/>
                <a:gdLst>
                  <a:gd name="T0" fmla="*/ 0 w 965"/>
                  <a:gd name="T1" fmla="*/ 0 h 27"/>
                  <a:gd name="T2" fmla="*/ 965 w 965"/>
                  <a:gd name="T3" fmla="*/ 0 h 27"/>
                  <a:gd name="T4" fmla="*/ 961 w 965"/>
                  <a:gd name="T5" fmla="*/ 27 h 27"/>
                  <a:gd name="T6" fmla="*/ 3 w 965"/>
                  <a:gd name="T7" fmla="*/ 27 h 27"/>
                  <a:gd name="T8" fmla="*/ 0 w 965"/>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5" h="27">
                    <a:moveTo>
                      <a:pt x="0" y="0"/>
                    </a:moveTo>
                    <a:lnTo>
                      <a:pt x="965" y="0"/>
                    </a:lnTo>
                    <a:lnTo>
                      <a:pt x="961" y="27"/>
                    </a:lnTo>
                    <a:lnTo>
                      <a:pt x="3" y="27"/>
                    </a:lnTo>
                    <a:lnTo>
                      <a:pt x="0" y="0"/>
                    </a:lnTo>
                    <a:close/>
                  </a:path>
                </a:pathLst>
              </a:custGeom>
              <a:solidFill>
                <a:srgbClr val="333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77" name="Freeform 79">
                <a:extLst>
                  <a:ext uri="{FF2B5EF4-FFF2-40B4-BE49-F238E27FC236}">
                    <a16:creationId xmlns:a16="http://schemas.microsoft.com/office/drawing/2014/main" id="{D8F72CA0-865A-1056-51AB-C5E180069D8F}"/>
                  </a:ext>
                </a:extLst>
              </p:cNvPr>
              <p:cNvSpPr>
                <a:spLocks/>
              </p:cNvSpPr>
              <p:nvPr/>
            </p:nvSpPr>
            <p:spPr bwMode="auto">
              <a:xfrm>
                <a:off x="2182" y="1426"/>
                <a:ext cx="962" cy="27"/>
              </a:xfrm>
              <a:custGeom>
                <a:avLst/>
                <a:gdLst>
                  <a:gd name="T0" fmla="*/ 0 w 962"/>
                  <a:gd name="T1" fmla="*/ 0 h 27"/>
                  <a:gd name="T2" fmla="*/ 962 w 962"/>
                  <a:gd name="T3" fmla="*/ 0 h 27"/>
                  <a:gd name="T4" fmla="*/ 958 w 962"/>
                  <a:gd name="T5" fmla="*/ 27 h 27"/>
                  <a:gd name="T6" fmla="*/ 4 w 962"/>
                  <a:gd name="T7" fmla="*/ 27 h 27"/>
                  <a:gd name="T8" fmla="*/ 0 w 962"/>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2" h="27">
                    <a:moveTo>
                      <a:pt x="0" y="0"/>
                    </a:moveTo>
                    <a:lnTo>
                      <a:pt x="962" y="0"/>
                    </a:lnTo>
                    <a:lnTo>
                      <a:pt x="958" y="27"/>
                    </a:lnTo>
                    <a:lnTo>
                      <a:pt x="4" y="27"/>
                    </a:lnTo>
                    <a:lnTo>
                      <a:pt x="0" y="0"/>
                    </a:lnTo>
                    <a:close/>
                  </a:path>
                </a:pathLst>
              </a:custGeom>
              <a:solidFill>
                <a:srgbClr val="33338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78" name="Freeform 80">
                <a:extLst>
                  <a:ext uri="{FF2B5EF4-FFF2-40B4-BE49-F238E27FC236}">
                    <a16:creationId xmlns:a16="http://schemas.microsoft.com/office/drawing/2014/main" id="{408256FF-2549-2895-9583-DF24ABD1E359}"/>
                  </a:ext>
                </a:extLst>
              </p:cNvPr>
              <p:cNvSpPr>
                <a:spLocks/>
              </p:cNvSpPr>
              <p:nvPr/>
            </p:nvSpPr>
            <p:spPr bwMode="auto">
              <a:xfrm>
                <a:off x="2184" y="1440"/>
                <a:ext cx="958" cy="25"/>
              </a:xfrm>
              <a:custGeom>
                <a:avLst/>
                <a:gdLst>
                  <a:gd name="T0" fmla="*/ 0 w 958"/>
                  <a:gd name="T1" fmla="*/ 0 h 25"/>
                  <a:gd name="T2" fmla="*/ 958 w 958"/>
                  <a:gd name="T3" fmla="*/ 0 h 25"/>
                  <a:gd name="T4" fmla="*/ 954 w 958"/>
                  <a:gd name="T5" fmla="*/ 25 h 25"/>
                  <a:gd name="T6" fmla="*/ 4 w 958"/>
                  <a:gd name="T7" fmla="*/ 25 h 25"/>
                  <a:gd name="T8" fmla="*/ 0 w 958"/>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8" h="25">
                    <a:moveTo>
                      <a:pt x="0" y="0"/>
                    </a:moveTo>
                    <a:lnTo>
                      <a:pt x="958" y="0"/>
                    </a:lnTo>
                    <a:lnTo>
                      <a:pt x="954" y="25"/>
                    </a:lnTo>
                    <a:lnTo>
                      <a:pt x="4" y="25"/>
                    </a:lnTo>
                    <a:lnTo>
                      <a:pt x="0" y="0"/>
                    </a:lnTo>
                    <a:close/>
                  </a:path>
                </a:pathLst>
              </a:custGeom>
              <a:solidFill>
                <a:srgbClr val="3636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79" name="Freeform 81">
                <a:extLst>
                  <a:ext uri="{FF2B5EF4-FFF2-40B4-BE49-F238E27FC236}">
                    <a16:creationId xmlns:a16="http://schemas.microsoft.com/office/drawing/2014/main" id="{47A93278-00A7-FC75-DB20-CBDE691715CB}"/>
                  </a:ext>
                </a:extLst>
              </p:cNvPr>
              <p:cNvSpPr>
                <a:spLocks/>
              </p:cNvSpPr>
              <p:nvPr/>
            </p:nvSpPr>
            <p:spPr bwMode="auto">
              <a:xfrm>
                <a:off x="2186" y="1453"/>
                <a:ext cx="954" cy="25"/>
              </a:xfrm>
              <a:custGeom>
                <a:avLst/>
                <a:gdLst>
                  <a:gd name="T0" fmla="*/ 0 w 954"/>
                  <a:gd name="T1" fmla="*/ 0 h 25"/>
                  <a:gd name="T2" fmla="*/ 954 w 954"/>
                  <a:gd name="T3" fmla="*/ 0 h 25"/>
                  <a:gd name="T4" fmla="*/ 950 w 954"/>
                  <a:gd name="T5" fmla="*/ 25 h 25"/>
                  <a:gd name="T6" fmla="*/ 4 w 954"/>
                  <a:gd name="T7" fmla="*/ 25 h 25"/>
                  <a:gd name="T8" fmla="*/ 0 w 954"/>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4" h="25">
                    <a:moveTo>
                      <a:pt x="0" y="0"/>
                    </a:moveTo>
                    <a:lnTo>
                      <a:pt x="954" y="0"/>
                    </a:lnTo>
                    <a:lnTo>
                      <a:pt x="950" y="25"/>
                    </a:lnTo>
                    <a:lnTo>
                      <a:pt x="4" y="25"/>
                    </a:lnTo>
                    <a:lnTo>
                      <a:pt x="0" y="0"/>
                    </a:lnTo>
                    <a:close/>
                  </a:path>
                </a:pathLst>
              </a:custGeom>
              <a:solidFill>
                <a:srgbClr val="3636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80" name="Freeform 82">
                <a:extLst>
                  <a:ext uri="{FF2B5EF4-FFF2-40B4-BE49-F238E27FC236}">
                    <a16:creationId xmlns:a16="http://schemas.microsoft.com/office/drawing/2014/main" id="{3555F8D6-0B71-7F33-050D-F170D16986BB}"/>
                  </a:ext>
                </a:extLst>
              </p:cNvPr>
              <p:cNvSpPr>
                <a:spLocks/>
              </p:cNvSpPr>
              <p:nvPr/>
            </p:nvSpPr>
            <p:spPr bwMode="auto">
              <a:xfrm>
                <a:off x="2188" y="1465"/>
                <a:ext cx="950" cy="27"/>
              </a:xfrm>
              <a:custGeom>
                <a:avLst/>
                <a:gdLst>
                  <a:gd name="T0" fmla="*/ 0 w 950"/>
                  <a:gd name="T1" fmla="*/ 0 h 27"/>
                  <a:gd name="T2" fmla="*/ 950 w 950"/>
                  <a:gd name="T3" fmla="*/ 0 h 27"/>
                  <a:gd name="T4" fmla="*/ 946 w 950"/>
                  <a:gd name="T5" fmla="*/ 27 h 27"/>
                  <a:gd name="T6" fmla="*/ 4 w 950"/>
                  <a:gd name="T7" fmla="*/ 27 h 27"/>
                  <a:gd name="T8" fmla="*/ 0 w 950"/>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0" h="27">
                    <a:moveTo>
                      <a:pt x="0" y="0"/>
                    </a:moveTo>
                    <a:lnTo>
                      <a:pt x="950" y="0"/>
                    </a:lnTo>
                    <a:lnTo>
                      <a:pt x="946" y="27"/>
                    </a:lnTo>
                    <a:lnTo>
                      <a:pt x="4" y="27"/>
                    </a:lnTo>
                    <a:lnTo>
                      <a:pt x="0" y="0"/>
                    </a:lnTo>
                    <a:close/>
                  </a:path>
                </a:pathLst>
              </a:custGeom>
              <a:solidFill>
                <a:srgbClr val="3636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81" name="Freeform 83">
                <a:extLst>
                  <a:ext uri="{FF2B5EF4-FFF2-40B4-BE49-F238E27FC236}">
                    <a16:creationId xmlns:a16="http://schemas.microsoft.com/office/drawing/2014/main" id="{AB50B560-0C21-98B7-B217-8E62849A054B}"/>
                  </a:ext>
                </a:extLst>
              </p:cNvPr>
              <p:cNvSpPr>
                <a:spLocks/>
              </p:cNvSpPr>
              <p:nvPr/>
            </p:nvSpPr>
            <p:spPr bwMode="auto">
              <a:xfrm>
                <a:off x="2190" y="1478"/>
                <a:ext cx="946" cy="27"/>
              </a:xfrm>
              <a:custGeom>
                <a:avLst/>
                <a:gdLst>
                  <a:gd name="T0" fmla="*/ 0 w 946"/>
                  <a:gd name="T1" fmla="*/ 0 h 27"/>
                  <a:gd name="T2" fmla="*/ 946 w 946"/>
                  <a:gd name="T3" fmla="*/ 0 h 27"/>
                  <a:gd name="T4" fmla="*/ 942 w 946"/>
                  <a:gd name="T5" fmla="*/ 27 h 27"/>
                  <a:gd name="T6" fmla="*/ 4 w 946"/>
                  <a:gd name="T7" fmla="*/ 27 h 27"/>
                  <a:gd name="T8" fmla="*/ 0 w 946"/>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6" h="27">
                    <a:moveTo>
                      <a:pt x="0" y="0"/>
                    </a:moveTo>
                    <a:lnTo>
                      <a:pt x="946" y="0"/>
                    </a:lnTo>
                    <a:lnTo>
                      <a:pt x="942" y="27"/>
                    </a:lnTo>
                    <a:lnTo>
                      <a:pt x="4" y="27"/>
                    </a:lnTo>
                    <a:lnTo>
                      <a:pt x="0" y="0"/>
                    </a:lnTo>
                    <a:close/>
                  </a:path>
                </a:pathLst>
              </a:custGeom>
              <a:solidFill>
                <a:srgbClr val="3636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82" name="Freeform 84">
                <a:extLst>
                  <a:ext uri="{FF2B5EF4-FFF2-40B4-BE49-F238E27FC236}">
                    <a16:creationId xmlns:a16="http://schemas.microsoft.com/office/drawing/2014/main" id="{FA6970CD-4D72-715B-0227-ECB3D937F8F5}"/>
                  </a:ext>
                </a:extLst>
              </p:cNvPr>
              <p:cNvSpPr>
                <a:spLocks/>
              </p:cNvSpPr>
              <p:nvPr/>
            </p:nvSpPr>
            <p:spPr bwMode="auto">
              <a:xfrm>
                <a:off x="2192" y="1492"/>
                <a:ext cx="942" cy="25"/>
              </a:xfrm>
              <a:custGeom>
                <a:avLst/>
                <a:gdLst>
                  <a:gd name="T0" fmla="*/ 0 w 942"/>
                  <a:gd name="T1" fmla="*/ 0 h 25"/>
                  <a:gd name="T2" fmla="*/ 942 w 942"/>
                  <a:gd name="T3" fmla="*/ 0 h 25"/>
                  <a:gd name="T4" fmla="*/ 938 w 942"/>
                  <a:gd name="T5" fmla="*/ 25 h 25"/>
                  <a:gd name="T6" fmla="*/ 4 w 942"/>
                  <a:gd name="T7" fmla="*/ 25 h 25"/>
                  <a:gd name="T8" fmla="*/ 0 w 942"/>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42" h="25">
                    <a:moveTo>
                      <a:pt x="0" y="0"/>
                    </a:moveTo>
                    <a:lnTo>
                      <a:pt x="942" y="0"/>
                    </a:lnTo>
                    <a:lnTo>
                      <a:pt x="938" y="25"/>
                    </a:lnTo>
                    <a:lnTo>
                      <a:pt x="4" y="25"/>
                    </a:lnTo>
                    <a:lnTo>
                      <a:pt x="0" y="0"/>
                    </a:lnTo>
                    <a:close/>
                  </a:path>
                </a:pathLst>
              </a:custGeom>
              <a:solidFill>
                <a:srgbClr val="36368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83" name="Freeform 85">
                <a:extLst>
                  <a:ext uri="{FF2B5EF4-FFF2-40B4-BE49-F238E27FC236}">
                    <a16:creationId xmlns:a16="http://schemas.microsoft.com/office/drawing/2014/main" id="{6ABDF27C-4620-51A4-CAED-66B82B122E20}"/>
                  </a:ext>
                </a:extLst>
              </p:cNvPr>
              <p:cNvSpPr>
                <a:spLocks/>
              </p:cNvSpPr>
              <p:nvPr/>
            </p:nvSpPr>
            <p:spPr bwMode="auto">
              <a:xfrm>
                <a:off x="2194" y="1505"/>
                <a:ext cx="938" cy="25"/>
              </a:xfrm>
              <a:custGeom>
                <a:avLst/>
                <a:gdLst>
                  <a:gd name="T0" fmla="*/ 0 w 938"/>
                  <a:gd name="T1" fmla="*/ 0 h 25"/>
                  <a:gd name="T2" fmla="*/ 938 w 938"/>
                  <a:gd name="T3" fmla="*/ 0 h 25"/>
                  <a:gd name="T4" fmla="*/ 934 w 938"/>
                  <a:gd name="T5" fmla="*/ 25 h 25"/>
                  <a:gd name="T6" fmla="*/ 5 w 938"/>
                  <a:gd name="T7" fmla="*/ 25 h 25"/>
                  <a:gd name="T8" fmla="*/ 0 w 938"/>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8" h="25">
                    <a:moveTo>
                      <a:pt x="0" y="0"/>
                    </a:moveTo>
                    <a:lnTo>
                      <a:pt x="938" y="0"/>
                    </a:lnTo>
                    <a:lnTo>
                      <a:pt x="934" y="25"/>
                    </a:lnTo>
                    <a:lnTo>
                      <a:pt x="5" y="25"/>
                    </a:lnTo>
                    <a:lnTo>
                      <a:pt x="0" y="0"/>
                    </a:lnTo>
                    <a:close/>
                  </a:path>
                </a:pathLst>
              </a:custGeom>
              <a:solidFill>
                <a:srgbClr val="3838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84" name="Freeform 86">
                <a:extLst>
                  <a:ext uri="{FF2B5EF4-FFF2-40B4-BE49-F238E27FC236}">
                    <a16:creationId xmlns:a16="http://schemas.microsoft.com/office/drawing/2014/main" id="{6335F8A7-4F48-3130-3647-D819DCB6DF56}"/>
                  </a:ext>
                </a:extLst>
              </p:cNvPr>
              <p:cNvSpPr>
                <a:spLocks/>
              </p:cNvSpPr>
              <p:nvPr/>
            </p:nvSpPr>
            <p:spPr bwMode="auto">
              <a:xfrm>
                <a:off x="2196" y="1517"/>
                <a:ext cx="934" cy="27"/>
              </a:xfrm>
              <a:custGeom>
                <a:avLst/>
                <a:gdLst>
                  <a:gd name="T0" fmla="*/ 0 w 934"/>
                  <a:gd name="T1" fmla="*/ 0 h 27"/>
                  <a:gd name="T2" fmla="*/ 934 w 934"/>
                  <a:gd name="T3" fmla="*/ 0 h 27"/>
                  <a:gd name="T4" fmla="*/ 930 w 934"/>
                  <a:gd name="T5" fmla="*/ 27 h 27"/>
                  <a:gd name="T6" fmla="*/ 5 w 934"/>
                  <a:gd name="T7" fmla="*/ 27 h 27"/>
                  <a:gd name="T8" fmla="*/ 0 w 934"/>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4" h="27">
                    <a:moveTo>
                      <a:pt x="0" y="0"/>
                    </a:moveTo>
                    <a:lnTo>
                      <a:pt x="934" y="0"/>
                    </a:lnTo>
                    <a:lnTo>
                      <a:pt x="930" y="27"/>
                    </a:lnTo>
                    <a:lnTo>
                      <a:pt x="5" y="27"/>
                    </a:lnTo>
                    <a:lnTo>
                      <a:pt x="0" y="0"/>
                    </a:lnTo>
                    <a:close/>
                  </a:path>
                </a:pathLst>
              </a:custGeom>
              <a:solidFill>
                <a:srgbClr val="3838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85" name="Freeform 87">
                <a:extLst>
                  <a:ext uri="{FF2B5EF4-FFF2-40B4-BE49-F238E27FC236}">
                    <a16:creationId xmlns:a16="http://schemas.microsoft.com/office/drawing/2014/main" id="{B288D665-3C9F-6A0D-9D28-FB6544031E63}"/>
                  </a:ext>
                </a:extLst>
              </p:cNvPr>
              <p:cNvSpPr>
                <a:spLocks/>
              </p:cNvSpPr>
              <p:nvPr/>
            </p:nvSpPr>
            <p:spPr bwMode="auto">
              <a:xfrm>
                <a:off x="2199" y="1530"/>
                <a:ext cx="929" cy="27"/>
              </a:xfrm>
              <a:custGeom>
                <a:avLst/>
                <a:gdLst>
                  <a:gd name="T0" fmla="*/ 0 w 929"/>
                  <a:gd name="T1" fmla="*/ 0 h 27"/>
                  <a:gd name="T2" fmla="*/ 929 w 929"/>
                  <a:gd name="T3" fmla="*/ 0 h 27"/>
                  <a:gd name="T4" fmla="*/ 925 w 929"/>
                  <a:gd name="T5" fmla="*/ 27 h 27"/>
                  <a:gd name="T6" fmla="*/ 4 w 929"/>
                  <a:gd name="T7" fmla="*/ 27 h 27"/>
                  <a:gd name="T8" fmla="*/ 0 w 929"/>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9" h="27">
                    <a:moveTo>
                      <a:pt x="0" y="0"/>
                    </a:moveTo>
                    <a:lnTo>
                      <a:pt x="929" y="0"/>
                    </a:lnTo>
                    <a:lnTo>
                      <a:pt x="925" y="27"/>
                    </a:lnTo>
                    <a:lnTo>
                      <a:pt x="4" y="27"/>
                    </a:lnTo>
                    <a:lnTo>
                      <a:pt x="0" y="0"/>
                    </a:lnTo>
                    <a:close/>
                  </a:path>
                </a:pathLst>
              </a:custGeom>
              <a:solidFill>
                <a:srgbClr val="3838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86" name="Freeform 88">
                <a:extLst>
                  <a:ext uri="{FF2B5EF4-FFF2-40B4-BE49-F238E27FC236}">
                    <a16:creationId xmlns:a16="http://schemas.microsoft.com/office/drawing/2014/main" id="{89A50874-3413-F632-D492-468CB7F39FF6}"/>
                  </a:ext>
                </a:extLst>
              </p:cNvPr>
              <p:cNvSpPr>
                <a:spLocks/>
              </p:cNvSpPr>
              <p:nvPr/>
            </p:nvSpPr>
            <p:spPr bwMode="auto">
              <a:xfrm>
                <a:off x="2201" y="1544"/>
                <a:ext cx="925" cy="25"/>
              </a:xfrm>
              <a:custGeom>
                <a:avLst/>
                <a:gdLst>
                  <a:gd name="T0" fmla="*/ 0 w 925"/>
                  <a:gd name="T1" fmla="*/ 0 h 25"/>
                  <a:gd name="T2" fmla="*/ 925 w 925"/>
                  <a:gd name="T3" fmla="*/ 0 h 25"/>
                  <a:gd name="T4" fmla="*/ 920 w 925"/>
                  <a:gd name="T5" fmla="*/ 25 h 25"/>
                  <a:gd name="T6" fmla="*/ 4 w 925"/>
                  <a:gd name="T7" fmla="*/ 25 h 25"/>
                  <a:gd name="T8" fmla="*/ 0 w 925"/>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5" h="25">
                    <a:moveTo>
                      <a:pt x="0" y="0"/>
                    </a:moveTo>
                    <a:lnTo>
                      <a:pt x="925" y="0"/>
                    </a:lnTo>
                    <a:lnTo>
                      <a:pt x="920" y="25"/>
                    </a:lnTo>
                    <a:lnTo>
                      <a:pt x="4" y="25"/>
                    </a:lnTo>
                    <a:lnTo>
                      <a:pt x="0" y="0"/>
                    </a:lnTo>
                    <a:close/>
                  </a:path>
                </a:pathLst>
              </a:custGeom>
              <a:solidFill>
                <a:srgbClr val="38389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87" name="Freeform 89">
                <a:extLst>
                  <a:ext uri="{FF2B5EF4-FFF2-40B4-BE49-F238E27FC236}">
                    <a16:creationId xmlns:a16="http://schemas.microsoft.com/office/drawing/2014/main" id="{99FA31E1-3055-EB13-3AAD-45CE6834EEDC}"/>
                  </a:ext>
                </a:extLst>
              </p:cNvPr>
              <p:cNvSpPr>
                <a:spLocks/>
              </p:cNvSpPr>
              <p:nvPr/>
            </p:nvSpPr>
            <p:spPr bwMode="auto">
              <a:xfrm>
                <a:off x="2203" y="1557"/>
                <a:ext cx="921" cy="25"/>
              </a:xfrm>
              <a:custGeom>
                <a:avLst/>
                <a:gdLst>
                  <a:gd name="T0" fmla="*/ 0 w 921"/>
                  <a:gd name="T1" fmla="*/ 0 h 25"/>
                  <a:gd name="T2" fmla="*/ 921 w 921"/>
                  <a:gd name="T3" fmla="*/ 0 h 25"/>
                  <a:gd name="T4" fmla="*/ 916 w 921"/>
                  <a:gd name="T5" fmla="*/ 25 h 25"/>
                  <a:gd name="T6" fmla="*/ 4 w 921"/>
                  <a:gd name="T7" fmla="*/ 25 h 25"/>
                  <a:gd name="T8" fmla="*/ 0 w 921"/>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21" h="25">
                    <a:moveTo>
                      <a:pt x="0" y="0"/>
                    </a:moveTo>
                    <a:lnTo>
                      <a:pt x="921" y="0"/>
                    </a:lnTo>
                    <a:lnTo>
                      <a:pt x="916" y="25"/>
                    </a:lnTo>
                    <a:lnTo>
                      <a:pt x="4" y="25"/>
                    </a:lnTo>
                    <a:lnTo>
                      <a:pt x="0" y="0"/>
                    </a:lnTo>
                    <a:close/>
                  </a:path>
                </a:pathLst>
              </a:custGeom>
              <a:solidFill>
                <a:srgbClr val="3D3D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88" name="Freeform 90">
                <a:extLst>
                  <a:ext uri="{FF2B5EF4-FFF2-40B4-BE49-F238E27FC236}">
                    <a16:creationId xmlns:a16="http://schemas.microsoft.com/office/drawing/2014/main" id="{81781101-E126-3430-A056-05BA3EF098C9}"/>
                  </a:ext>
                </a:extLst>
              </p:cNvPr>
              <p:cNvSpPr>
                <a:spLocks/>
              </p:cNvSpPr>
              <p:nvPr/>
            </p:nvSpPr>
            <p:spPr bwMode="auto">
              <a:xfrm>
                <a:off x="2205" y="1569"/>
                <a:ext cx="916" cy="27"/>
              </a:xfrm>
              <a:custGeom>
                <a:avLst/>
                <a:gdLst>
                  <a:gd name="T0" fmla="*/ 0 w 916"/>
                  <a:gd name="T1" fmla="*/ 0 h 27"/>
                  <a:gd name="T2" fmla="*/ 916 w 916"/>
                  <a:gd name="T3" fmla="*/ 0 h 27"/>
                  <a:gd name="T4" fmla="*/ 912 w 916"/>
                  <a:gd name="T5" fmla="*/ 27 h 27"/>
                  <a:gd name="T6" fmla="*/ 4 w 916"/>
                  <a:gd name="T7" fmla="*/ 27 h 27"/>
                  <a:gd name="T8" fmla="*/ 0 w 916"/>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6" h="27">
                    <a:moveTo>
                      <a:pt x="0" y="0"/>
                    </a:moveTo>
                    <a:lnTo>
                      <a:pt x="916" y="0"/>
                    </a:lnTo>
                    <a:lnTo>
                      <a:pt x="912" y="27"/>
                    </a:lnTo>
                    <a:lnTo>
                      <a:pt x="4" y="27"/>
                    </a:lnTo>
                    <a:lnTo>
                      <a:pt x="0" y="0"/>
                    </a:lnTo>
                    <a:close/>
                  </a:path>
                </a:pathLst>
              </a:custGeom>
              <a:solidFill>
                <a:srgbClr val="3D3D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89" name="Freeform 91">
                <a:extLst>
                  <a:ext uri="{FF2B5EF4-FFF2-40B4-BE49-F238E27FC236}">
                    <a16:creationId xmlns:a16="http://schemas.microsoft.com/office/drawing/2014/main" id="{DA2BEFEF-A56E-4BF5-AF37-79844116B0F0}"/>
                  </a:ext>
                </a:extLst>
              </p:cNvPr>
              <p:cNvSpPr>
                <a:spLocks/>
              </p:cNvSpPr>
              <p:nvPr/>
            </p:nvSpPr>
            <p:spPr bwMode="auto">
              <a:xfrm>
                <a:off x="2207" y="1582"/>
                <a:ext cx="912" cy="27"/>
              </a:xfrm>
              <a:custGeom>
                <a:avLst/>
                <a:gdLst>
                  <a:gd name="T0" fmla="*/ 0 w 912"/>
                  <a:gd name="T1" fmla="*/ 0 h 27"/>
                  <a:gd name="T2" fmla="*/ 912 w 912"/>
                  <a:gd name="T3" fmla="*/ 0 h 27"/>
                  <a:gd name="T4" fmla="*/ 908 w 912"/>
                  <a:gd name="T5" fmla="*/ 27 h 27"/>
                  <a:gd name="T6" fmla="*/ 4 w 912"/>
                  <a:gd name="T7" fmla="*/ 27 h 27"/>
                  <a:gd name="T8" fmla="*/ 0 w 912"/>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2" h="27">
                    <a:moveTo>
                      <a:pt x="0" y="0"/>
                    </a:moveTo>
                    <a:lnTo>
                      <a:pt x="912" y="0"/>
                    </a:lnTo>
                    <a:lnTo>
                      <a:pt x="908" y="27"/>
                    </a:lnTo>
                    <a:lnTo>
                      <a:pt x="4" y="27"/>
                    </a:lnTo>
                    <a:lnTo>
                      <a:pt x="0" y="0"/>
                    </a:lnTo>
                    <a:close/>
                  </a:path>
                </a:pathLst>
              </a:custGeom>
              <a:solidFill>
                <a:srgbClr val="3D3D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90" name="Freeform 92">
                <a:extLst>
                  <a:ext uri="{FF2B5EF4-FFF2-40B4-BE49-F238E27FC236}">
                    <a16:creationId xmlns:a16="http://schemas.microsoft.com/office/drawing/2014/main" id="{47D9047D-0619-D06E-339C-7967A41276A6}"/>
                  </a:ext>
                </a:extLst>
              </p:cNvPr>
              <p:cNvSpPr>
                <a:spLocks/>
              </p:cNvSpPr>
              <p:nvPr/>
            </p:nvSpPr>
            <p:spPr bwMode="auto">
              <a:xfrm>
                <a:off x="2209" y="1596"/>
                <a:ext cx="908" cy="25"/>
              </a:xfrm>
              <a:custGeom>
                <a:avLst/>
                <a:gdLst>
                  <a:gd name="T0" fmla="*/ 0 w 908"/>
                  <a:gd name="T1" fmla="*/ 0 h 25"/>
                  <a:gd name="T2" fmla="*/ 908 w 908"/>
                  <a:gd name="T3" fmla="*/ 0 h 25"/>
                  <a:gd name="T4" fmla="*/ 904 w 908"/>
                  <a:gd name="T5" fmla="*/ 25 h 25"/>
                  <a:gd name="T6" fmla="*/ 4 w 908"/>
                  <a:gd name="T7" fmla="*/ 25 h 25"/>
                  <a:gd name="T8" fmla="*/ 0 w 908"/>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8" h="25">
                    <a:moveTo>
                      <a:pt x="0" y="0"/>
                    </a:moveTo>
                    <a:lnTo>
                      <a:pt x="908" y="0"/>
                    </a:lnTo>
                    <a:lnTo>
                      <a:pt x="904" y="25"/>
                    </a:lnTo>
                    <a:lnTo>
                      <a:pt x="4" y="25"/>
                    </a:lnTo>
                    <a:lnTo>
                      <a:pt x="0" y="0"/>
                    </a:lnTo>
                    <a:close/>
                  </a:path>
                </a:pathLst>
              </a:custGeom>
              <a:solidFill>
                <a:srgbClr val="3D3D9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91" name="Freeform 93">
                <a:extLst>
                  <a:ext uri="{FF2B5EF4-FFF2-40B4-BE49-F238E27FC236}">
                    <a16:creationId xmlns:a16="http://schemas.microsoft.com/office/drawing/2014/main" id="{18C88FB4-57D4-248C-5DC2-1995D91B704E}"/>
                  </a:ext>
                </a:extLst>
              </p:cNvPr>
              <p:cNvSpPr>
                <a:spLocks/>
              </p:cNvSpPr>
              <p:nvPr/>
            </p:nvSpPr>
            <p:spPr bwMode="auto">
              <a:xfrm>
                <a:off x="2211" y="1609"/>
                <a:ext cx="904" cy="25"/>
              </a:xfrm>
              <a:custGeom>
                <a:avLst/>
                <a:gdLst>
                  <a:gd name="T0" fmla="*/ 0 w 904"/>
                  <a:gd name="T1" fmla="*/ 0 h 25"/>
                  <a:gd name="T2" fmla="*/ 904 w 904"/>
                  <a:gd name="T3" fmla="*/ 0 h 25"/>
                  <a:gd name="T4" fmla="*/ 900 w 904"/>
                  <a:gd name="T5" fmla="*/ 25 h 25"/>
                  <a:gd name="T6" fmla="*/ 4 w 904"/>
                  <a:gd name="T7" fmla="*/ 25 h 25"/>
                  <a:gd name="T8" fmla="*/ 0 w 904"/>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4" h="25">
                    <a:moveTo>
                      <a:pt x="0" y="0"/>
                    </a:moveTo>
                    <a:lnTo>
                      <a:pt x="904" y="0"/>
                    </a:lnTo>
                    <a:lnTo>
                      <a:pt x="900" y="25"/>
                    </a:lnTo>
                    <a:lnTo>
                      <a:pt x="4" y="25"/>
                    </a:lnTo>
                    <a:lnTo>
                      <a:pt x="0" y="0"/>
                    </a:lnTo>
                    <a:close/>
                  </a:path>
                </a:pathLst>
              </a:custGeom>
              <a:solidFill>
                <a:srgbClr val="3F3F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92" name="Freeform 94">
                <a:extLst>
                  <a:ext uri="{FF2B5EF4-FFF2-40B4-BE49-F238E27FC236}">
                    <a16:creationId xmlns:a16="http://schemas.microsoft.com/office/drawing/2014/main" id="{1D777887-C484-6221-E2E9-ECDD2996F254}"/>
                  </a:ext>
                </a:extLst>
              </p:cNvPr>
              <p:cNvSpPr>
                <a:spLocks/>
              </p:cNvSpPr>
              <p:nvPr/>
            </p:nvSpPr>
            <p:spPr bwMode="auto">
              <a:xfrm>
                <a:off x="2213" y="1621"/>
                <a:ext cx="900" cy="27"/>
              </a:xfrm>
              <a:custGeom>
                <a:avLst/>
                <a:gdLst>
                  <a:gd name="T0" fmla="*/ 0 w 900"/>
                  <a:gd name="T1" fmla="*/ 0 h 27"/>
                  <a:gd name="T2" fmla="*/ 900 w 900"/>
                  <a:gd name="T3" fmla="*/ 0 h 27"/>
                  <a:gd name="T4" fmla="*/ 896 w 900"/>
                  <a:gd name="T5" fmla="*/ 27 h 27"/>
                  <a:gd name="T6" fmla="*/ 4 w 900"/>
                  <a:gd name="T7" fmla="*/ 27 h 27"/>
                  <a:gd name="T8" fmla="*/ 0 w 900"/>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0" h="27">
                    <a:moveTo>
                      <a:pt x="0" y="0"/>
                    </a:moveTo>
                    <a:lnTo>
                      <a:pt x="900" y="0"/>
                    </a:lnTo>
                    <a:lnTo>
                      <a:pt x="896" y="27"/>
                    </a:lnTo>
                    <a:lnTo>
                      <a:pt x="4" y="27"/>
                    </a:lnTo>
                    <a:lnTo>
                      <a:pt x="0" y="0"/>
                    </a:lnTo>
                    <a:close/>
                  </a:path>
                </a:pathLst>
              </a:custGeom>
              <a:solidFill>
                <a:srgbClr val="3F3F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93" name="Freeform 95">
                <a:extLst>
                  <a:ext uri="{FF2B5EF4-FFF2-40B4-BE49-F238E27FC236}">
                    <a16:creationId xmlns:a16="http://schemas.microsoft.com/office/drawing/2014/main" id="{95164753-3B31-2E67-1639-57D86593481E}"/>
                  </a:ext>
                </a:extLst>
              </p:cNvPr>
              <p:cNvSpPr>
                <a:spLocks/>
              </p:cNvSpPr>
              <p:nvPr/>
            </p:nvSpPr>
            <p:spPr bwMode="auto">
              <a:xfrm>
                <a:off x="2215" y="1634"/>
                <a:ext cx="896" cy="27"/>
              </a:xfrm>
              <a:custGeom>
                <a:avLst/>
                <a:gdLst>
                  <a:gd name="T0" fmla="*/ 0 w 896"/>
                  <a:gd name="T1" fmla="*/ 0 h 27"/>
                  <a:gd name="T2" fmla="*/ 896 w 896"/>
                  <a:gd name="T3" fmla="*/ 0 h 27"/>
                  <a:gd name="T4" fmla="*/ 892 w 896"/>
                  <a:gd name="T5" fmla="*/ 27 h 27"/>
                  <a:gd name="T6" fmla="*/ 4 w 896"/>
                  <a:gd name="T7" fmla="*/ 27 h 27"/>
                  <a:gd name="T8" fmla="*/ 0 w 896"/>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6" h="27">
                    <a:moveTo>
                      <a:pt x="0" y="0"/>
                    </a:moveTo>
                    <a:lnTo>
                      <a:pt x="896" y="0"/>
                    </a:lnTo>
                    <a:lnTo>
                      <a:pt x="892" y="27"/>
                    </a:lnTo>
                    <a:lnTo>
                      <a:pt x="4" y="27"/>
                    </a:lnTo>
                    <a:lnTo>
                      <a:pt x="0" y="0"/>
                    </a:lnTo>
                    <a:close/>
                  </a:path>
                </a:pathLst>
              </a:custGeom>
              <a:solidFill>
                <a:srgbClr val="3F3F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94" name="Freeform 96">
                <a:extLst>
                  <a:ext uri="{FF2B5EF4-FFF2-40B4-BE49-F238E27FC236}">
                    <a16:creationId xmlns:a16="http://schemas.microsoft.com/office/drawing/2014/main" id="{7EF16B27-74B7-97A4-B13F-3F1D68294218}"/>
                  </a:ext>
                </a:extLst>
              </p:cNvPr>
              <p:cNvSpPr>
                <a:spLocks/>
              </p:cNvSpPr>
              <p:nvPr/>
            </p:nvSpPr>
            <p:spPr bwMode="auto">
              <a:xfrm>
                <a:off x="2217" y="1648"/>
                <a:ext cx="892" cy="25"/>
              </a:xfrm>
              <a:custGeom>
                <a:avLst/>
                <a:gdLst>
                  <a:gd name="T0" fmla="*/ 0 w 892"/>
                  <a:gd name="T1" fmla="*/ 0 h 25"/>
                  <a:gd name="T2" fmla="*/ 892 w 892"/>
                  <a:gd name="T3" fmla="*/ 0 h 25"/>
                  <a:gd name="T4" fmla="*/ 889 w 892"/>
                  <a:gd name="T5" fmla="*/ 25 h 25"/>
                  <a:gd name="T6" fmla="*/ 3 w 892"/>
                  <a:gd name="T7" fmla="*/ 25 h 25"/>
                  <a:gd name="T8" fmla="*/ 0 w 892"/>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92" h="25">
                    <a:moveTo>
                      <a:pt x="0" y="0"/>
                    </a:moveTo>
                    <a:lnTo>
                      <a:pt x="892" y="0"/>
                    </a:lnTo>
                    <a:lnTo>
                      <a:pt x="889" y="25"/>
                    </a:lnTo>
                    <a:lnTo>
                      <a:pt x="3" y="25"/>
                    </a:lnTo>
                    <a:lnTo>
                      <a:pt x="0" y="0"/>
                    </a:lnTo>
                    <a:close/>
                  </a:path>
                </a:pathLst>
              </a:custGeom>
              <a:solidFill>
                <a:srgbClr val="3F3F9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95" name="Freeform 97">
                <a:extLst>
                  <a:ext uri="{FF2B5EF4-FFF2-40B4-BE49-F238E27FC236}">
                    <a16:creationId xmlns:a16="http://schemas.microsoft.com/office/drawing/2014/main" id="{2242DE49-71D5-6463-615A-F96715602724}"/>
                  </a:ext>
                </a:extLst>
              </p:cNvPr>
              <p:cNvSpPr>
                <a:spLocks/>
              </p:cNvSpPr>
              <p:nvPr/>
            </p:nvSpPr>
            <p:spPr bwMode="auto">
              <a:xfrm>
                <a:off x="2219" y="1661"/>
                <a:ext cx="888" cy="25"/>
              </a:xfrm>
              <a:custGeom>
                <a:avLst/>
                <a:gdLst>
                  <a:gd name="T0" fmla="*/ 0 w 888"/>
                  <a:gd name="T1" fmla="*/ 0 h 25"/>
                  <a:gd name="T2" fmla="*/ 888 w 888"/>
                  <a:gd name="T3" fmla="*/ 0 h 25"/>
                  <a:gd name="T4" fmla="*/ 885 w 888"/>
                  <a:gd name="T5" fmla="*/ 25 h 25"/>
                  <a:gd name="T6" fmla="*/ 3 w 888"/>
                  <a:gd name="T7" fmla="*/ 25 h 25"/>
                  <a:gd name="T8" fmla="*/ 0 w 888"/>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8" h="25">
                    <a:moveTo>
                      <a:pt x="0" y="0"/>
                    </a:moveTo>
                    <a:lnTo>
                      <a:pt x="888" y="0"/>
                    </a:lnTo>
                    <a:lnTo>
                      <a:pt x="885" y="25"/>
                    </a:lnTo>
                    <a:lnTo>
                      <a:pt x="3" y="25"/>
                    </a:lnTo>
                    <a:lnTo>
                      <a:pt x="0" y="0"/>
                    </a:lnTo>
                    <a:close/>
                  </a:path>
                </a:pathLst>
              </a:custGeom>
              <a:solidFill>
                <a:srgbClr val="4242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96" name="Freeform 98">
                <a:extLst>
                  <a:ext uri="{FF2B5EF4-FFF2-40B4-BE49-F238E27FC236}">
                    <a16:creationId xmlns:a16="http://schemas.microsoft.com/office/drawing/2014/main" id="{5144FD1A-5106-8623-13FF-CDFCB466CE94}"/>
                  </a:ext>
                </a:extLst>
              </p:cNvPr>
              <p:cNvSpPr>
                <a:spLocks/>
              </p:cNvSpPr>
              <p:nvPr/>
            </p:nvSpPr>
            <p:spPr bwMode="auto">
              <a:xfrm>
                <a:off x="2220" y="1673"/>
                <a:ext cx="886" cy="27"/>
              </a:xfrm>
              <a:custGeom>
                <a:avLst/>
                <a:gdLst>
                  <a:gd name="T0" fmla="*/ 0 w 886"/>
                  <a:gd name="T1" fmla="*/ 0 h 27"/>
                  <a:gd name="T2" fmla="*/ 886 w 886"/>
                  <a:gd name="T3" fmla="*/ 0 h 27"/>
                  <a:gd name="T4" fmla="*/ 882 w 886"/>
                  <a:gd name="T5" fmla="*/ 27 h 27"/>
                  <a:gd name="T6" fmla="*/ 4 w 886"/>
                  <a:gd name="T7" fmla="*/ 27 h 27"/>
                  <a:gd name="T8" fmla="*/ 0 w 886"/>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6" h="27">
                    <a:moveTo>
                      <a:pt x="0" y="0"/>
                    </a:moveTo>
                    <a:lnTo>
                      <a:pt x="886" y="0"/>
                    </a:lnTo>
                    <a:lnTo>
                      <a:pt x="882" y="27"/>
                    </a:lnTo>
                    <a:lnTo>
                      <a:pt x="4" y="27"/>
                    </a:lnTo>
                    <a:lnTo>
                      <a:pt x="0" y="0"/>
                    </a:lnTo>
                    <a:close/>
                  </a:path>
                </a:pathLst>
              </a:custGeom>
              <a:solidFill>
                <a:srgbClr val="4242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97" name="Freeform 99">
                <a:extLst>
                  <a:ext uri="{FF2B5EF4-FFF2-40B4-BE49-F238E27FC236}">
                    <a16:creationId xmlns:a16="http://schemas.microsoft.com/office/drawing/2014/main" id="{54281B79-8E15-128A-1E75-719827ACA798}"/>
                  </a:ext>
                </a:extLst>
              </p:cNvPr>
              <p:cNvSpPr>
                <a:spLocks/>
              </p:cNvSpPr>
              <p:nvPr/>
            </p:nvSpPr>
            <p:spPr bwMode="auto">
              <a:xfrm>
                <a:off x="2222" y="1686"/>
                <a:ext cx="882" cy="27"/>
              </a:xfrm>
              <a:custGeom>
                <a:avLst/>
                <a:gdLst>
                  <a:gd name="T0" fmla="*/ 0 w 882"/>
                  <a:gd name="T1" fmla="*/ 0 h 27"/>
                  <a:gd name="T2" fmla="*/ 882 w 882"/>
                  <a:gd name="T3" fmla="*/ 0 h 27"/>
                  <a:gd name="T4" fmla="*/ 878 w 882"/>
                  <a:gd name="T5" fmla="*/ 27 h 27"/>
                  <a:gd name="T6" fmla="*/ 5 w 882"/>
                  <a:gd name="T7" fmla="*/ 27 h 27"/>
                  <a:gd name="T8" fmla="*/ 0 w 882"/>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2" h="27">
                    <a:moveTo>
                      <a:pt x="0" y="0"/>
                    </a:moveTo>
                    <a:lnTo>
                      <a:pt x="882" y="0"/>
                    </a:lnTo>
                    <a:lnTo>
                      <a:pt x="878" y="27"/>
                    </a:lnTo>
                    <a:lnTo>
                      <a:pt x="5" y="27"/>
                    </a:lnTo>
                    <a:lnTo>
                      <a:pt x="0" y="0"/>
                    </a:lnTo>
                    <a:close/>
                  </a:path>
                </a:pathLst>
              </a:custGeom>
              <a:solidFill>
                <a:srgbClr val="4242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98" name="Freeform 100">
                <a:extLst>
                  <a:ext uri="{FF2B5EF4-FFF2-40B4-BE49-F238E27FC236}">
                    <a16:creationId xmlns:a16="http://schemas.microsoft.com/office/drawing/2014/main" id="{8F5B86CC-6DB5-9458-75E1-AA53684B7D68}"/>
                  </a:ext>
                </a:extLst>
              </p:cNvPr>
              <p:cNvSpPr>
                <a:spLocks/>
              </p:cNvSpPr>
              <p:nvPr/>
            </p:nvSpPr>
            <p:spPr bwMode="auto">
              <a:xfrm>
                <a:off x="2224" y="1700"/>
                <a:ext cx="878" cy="25"/>
              </a:xfrm>
              <a:custGeom>
                <a:avLst/>
                <a:gdLst>
                  <a:gd name="T0" fmla="*/ 0 w 878"/>
                  <a:gd name="T1" fmla="*/ 0 h 25"/>
                  <a:gd name="T2" fmla="*/ 878 w 878"/>
                  <a:gd name="T3" fmla="*/ 0 h 25"/>
                  <a:gd name="T4" fmla="*/ 874 w 878"/>
                  <a:gd name="T5" fmla="*/ 25 h 25"/>
                  <a:gd name="T6" fmla="*/ 5 w 878"/>
                  <a:gd name="T7" fmla="*/ 25 h 25"/>
                  <a:gd name="T8" fmla="*/ 0 w 878"/>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8" h="25">
                    <a:moveTo>
                      <a:pt x="0" y="0"/>
                    </a:moveTo>
                    <a:lnTo>
                      <a:pt x="878" y="0"/>
                    </a:lnTo>
                    <a:lnTo>
                      <a:pt x="874" y="25"/>
                    </a:lnTo>
                    <a:lnTo>
                      <a:pt x="5" y="25"/>
                    </a:lnTo>
                    <a:lnTo>
                      <a:pt x="0" y="0"/>
                    </a:lnTo>
                    <a:close/>
                  </a:path>
                </a:pathLst>
              </a:custGeom>
              <a:solidFill>
                <a:srgbClr val="4242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99" name="Freeform 101">
                <a:extLst>
                  <a:ext uri="{FF2B5EF4-FFF2-40B4-BE49-F238E27FC236}">
                    <a16:creationId xmlns:a16="http://schemas.microsoft.com/office/drawing/2014/main" id="{BF7D94C5-91F4-7369-53A3-E45D5615A2A3}"/>
                  </a:ext>
                </a:extLst>
              </p:cNvPr>
              <p:cNvSpPr>
                <a:spLocks/>
              </p:cNvSpPr>
              <p:nvPr/>
            </p:nvSpPr>
            <p:spPr bwMode="auto">
              <a:xfrm>
                <a:off x="2227" y="1713"/>
                <a:ext cx="873" cy="25"/>
              </a:xfrm>
              <a:custGeom>
                <a:avLst/>
                <a:gdLst>
                  <a:gd name="T0" fmla="*/ 0 w 873"/>
                  <a:gd name="T1" fmla="*/ 0 h 25"/>
                  <a:gd name="T2" fmla="*/ 873 w 873"/>
                  <a:gd name="T3" fmla="*/ 0 h 25"/>
                  <a:gd name="T4" fmla="*/ 869 w 873"/>
                  <a:gd name="T5" fmla="*/ 25 h 25"/>
                  <a:gd name="T6" fmla="*/ 4 w 873"/>
                  <a:gd name="T7" fmla="*/ 25 h 25"/>
                  <a:gd name="T8" fmla="*/ 0 w 873"/>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73" h="25">
                    <a:moveTo>
                      <a:pt x="0" y="0"/>
                    </a:moveTo>
                    <a:lnTo>
                      <a:pt x="873" y="0"/>
                    </a:lnTo>
                    <a:lnTo>
                      <a:pt x="869" y="25"/>
                    </a:lnTo>
                    <a:lnTo>
                      <a:pt x="4" y="25"/>
                    </a:lnTo>
                    <a:lnTo>
                      <a:pt x="0" y="0"/>
                    </a:lnTo>
                    <a:close/>
                  </a:path>
                </a:pathLst>
              </a:custGeom>
              <a:solidFill>
                <a:srgbClr val="42429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00" name="Freeform 102">
                <a:extLst>
                  <a:ext uri="{FF2B5EF4-FFF2-40B4-BE49-F238E27FC236}">
                    <a16:creationId xmlns:a16="http://schemas.microsoft.com/office/drawing/2014/main" id="{8A800CE7-FE93-BE31-2F76-601B7653C619}"/>
                  </a:ext>
                </a:extLst>
              </p:cNvPr>
              <p:cNvSpPr>
                <a:spLocks/>
              </p:cNvSpPr>
              <p:nvPr/>
            </p:nvSpPr>
            <p:spPr bwMode="auto">
              <a:xfrm>
                <a:off x="2229" y="1725"/>
                <a:ext cx="869" cy="27"/>
              </a:xfrm>
              <a:custGeom>
                <a:avLst/>
                <a:gdLst>
                  <a:gd name="T0" fmla="*/ 0 w 869"/>
                  <a:gd name="T1" fmla="*/ 0 h 27"/>
                  <a:gd name="T2" fmla="*/ 869 w 869"/>
                  <a:gd name="T3" fmla="*/ 0 h 27"/>
                  <a:gd name="T4" fmla="*/ 864 w 869"/>
                  <a:gd name="T5" fmla="*/ 27 h 27"/>
                  <a:gd name="T6" fmla="*/ 4 w 869"/>
                  <a:gd name="T7" fmla="*/ 27 h 27"/>
                  <a:gd name="T8" fmla="*/ 0 w 869"/>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9" h="27">
                    <a:moveTo>
                      <a:pt x="0" y="0"/>
                    </a:moveTo>
                    <a:lnTo>
                      <a:pt x="869" y="0"/>
                    </a:lnTo>
                    <a:lnTo>
                      <a:pt x="864" y="27"/>
                    </a:lnTo>
                    <a:lnTo>
                      <a:pt x="4" y="27"/>
                    </a:lnTo>
                    <a:lnTo>
                      <a:pt x="0" y="0"/>
                    </a:lnTo>
                    <a:close/>
                  </a:path>
                </a:pathLst>
              </a:custGeom>
              <a:solidFill>
                <a:srgbClr val="4848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01" name="Freeform 103">
                <a:extLst>
                  <a:ext uri="{FF2B5EF4-FFF2-40B4-BE49-F238E27FC236}">
                    <a16:creationId xmlns:a16="http://schemas.microsoft.com/office/drawing/2014/main" id="{6B8D7957-1D22-05D6-51FC-5F59EA1A513E}"/>
                  </a:ext>
                </a:extLst>
              </p:cNvPr>
              <p:cNvSpPr>
                <a:spLocks/>
              </p:cNvSpPr>
              <p:nvPr/>
            </p:nvSpPr>
            <p:spPr bwMode="auto">
              <a:xfrm>
                <a:off x="2231" y="1738"/>
                <a:ext cx="865" cy="26"/>
              </a:xfrm>
              <a:custGeom>
                <a:avLst/>
                <a:gdLst>
                  <a:gd name="T0" fmla="*/ 0 w 865"/>
                  <a:gd name="T1" fmla="*/ 0 h 26"/>
                  <a:gd name="T2" fmla="*/ 865 w 865"/>
                  <a:gd name="T3" fmla="*/ 0 h 26"/>
                  <a:gd name="T4" fmla="*/ 860 w 865"/>
                  <a:gd name="T5" fmla="*/ 26 h 26"/>
                  <a:gd name="T6" fmla="*/ 4 w 865"/>
                  <a:gd name="T7" fmla="*/ 26 h 26"/>
                  <a:gd name="T8" fmla="*/ 0 w 865"/>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5" h="26">
                    <a:moveTo>
                      <a:pt x="0" y="0"/>
                    </a:moveTo>
                    <a:lnTo>
                      <a:pt x="865" y="0"/>
                    </a:lnTo>
                    <a:lnTo>
                      <a:pt x="860" y="26"/>
                    </a:lnTo>
                    <a:lnTo>
                      <a:pt x="4" y="26"/>
                    </a:lnTo>
                    <a:lnTo>
                      <a:pt x="0" y="0"/>
                    </a:lnTo>
                    <a:close/>
                  </a:path>
                </a:pathLst>
              </a:custGeom>
              <a:solidFill>
                <a:srgbClr val="4848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02" name="Freeform 104">
                <a:extLst>
                  <a:ext uri="{FF2B5EF4-FFF2-40B4-BE49-F238E27FC236}">
                    <a16:creationId xmlns:a16="http://schemas.microsoft.com/office/drawing/2014/main" id="{B663528D-9523-E194-45DA-535B527BA1E7}"/>
                  </a:ext>
                </a:extLst>
              </p:cNvPr>
              <p:cNvSpPr>
                <a:spLocks/>
              </p:cNvSpPr>
              <p:nvPr/>
            </p:nvSpPr>
            <p:spPr bwMode="auto">
              <a:xfrm>
                <a:off x="2233" y="1752"/>
                <a:ext cx="860" cy="25"/>
              </a:xfrm>
              <a:custGeom>
                <a:avLst/>
                <a:gdLst>
                  <a:gd name="T0" fmla="*/ 0 w 860"/>
                  <a:gd name="T1" fmla="*/ 0 h 25"/>
                  <a:gd name="T2" fmla="*/ 860 w 860"/>
                  <a:gd name="T3" fmla="*/ 0 h 25"/>
                  <a:gd name="T4" fmla="*/ 856 w 860"/>
                  <a:gd name="T5" fmla="*/ 25 h 25"/>
                  <a:gd name="T6" fmla="*/ 4 w 860"/>
                  <a:gd name="T7" fmla="*/ 25 h 25"/>
                  <a:gd name="T8" fmla="*/ 0 w 860"/>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0" h="25">
                    <a:moveTo>
                      <a:pt x="0" y="0"/>
                    </a:moveTo>
                    <a:lnTo>
                      <a:pt x="860" y="0"/>
                    </a:lnTo>
                    <a:lnTo>
                      <a:pt x="856" y="25"/>
                    </a:lnTo>
                    <a:lnTo>
                      <a:pt x="4" y="25"/>
                    </a:lnTo>
                    <a:lnTo>
                      <a:pt x="0" y="0"/>
                    </a:lnTo>
                    <a:close/>
                  </a:path>
                </a:pathLst>
              </a:custGeom>
              <a:solidFill>
                <a:srgbClr val="4848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03" name="Freeform 105">
                <a:extLst>
                  <a:ext uri="{FF2B5EF4-FFF2-40B4-BE49-F238E27FC236}">
                    <a16:creationId xmlns:a16="http://schemas.microsoft.com/office/drawing/2014/main" id="{94786A51-88AF-2F54-6B17-D49855FB289E}"/>
                  </a:ext>
                </a:extLst>
              </p:cNvPr>
              <p:cNvSpPr>
                <a:spLocks/>
              </p:cNvSpPr>
              <p:nvPr/>
            </p:nvSpPr>
            <p:spPr bwMode="auto">
              <a:xfrm>
                <a:off x="2235" y="1764"/>
                <a:ext cx="856" cy="26"/>
              </a:xfrm>
              <a:custGeom>
                <a:avLst/>
                <a:gdLst>
                  <a:gd name="T0" fmla="*/ 0 w 856"/>
                  <a:gd name="T1" fmla="*/ 0 h 26"/>
                  <a:gd name="T2" fmla="*/ 856 w 856"/>
                  <a:gd name="T3" fmla="*/ 0 h 26"/>
                  <a:gd name="T4" fmla="*/ 852 w 856"/>
                  <a:gd name="T5" fmla="*/ 26 h 26"/>
                  <a:gd name="T6" fmla="*/ 4 w 856"/>
                  <a:gd name="T7" fmla="*/ 26 h 26"/>
                  <a:gd name="T8" fmla="*/ 0 w 856"/>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6" h="26">
                    <a:moveTo>
                      <a:pt x="0" y="0"/>
                    </a:moveTo>
                    <a:lnTo>
                      <a:pt x="856" y="0"/>
                    </a:lnTo>
                    <a:lnTo>
                      <a:pt x="852" y="26"/>
                    </a:lnTo>
                    <a:lnTo>
                      <a:pt x="4" y="26"/>
                    </a:lnTo>
                    <a:lnTo>
                      <a:pt x="0" y="0"/>
                    </a:lnTo>
                    <a:close/>
                  </a:path>
                </a:pathLst>
              </a:custGeom>
              <a:solidFill>
                <a:srgbClr val="48489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04" name="Freeform 106">
                <a:extLst>
                  <a:ext uri="{FF2B5EF4-FFF2-40B4-BE49-F238E27FC236}">
                    <a16:creationId xmlns:a16="http://schemas.microsoft.com/office/drawing/2014/main" id="{CDD0EF12-4F8D-7E04-138C-B59011D38D01}"/>
                  </a:ext>
                </a:extLst>
              </p:cNvPr>
              <p:cNvSpPr>
                <a:spLocks/>
              </p:cNvSpPr>
              <p:nvPr/>
            </p:nvSpPr>
            <p:spPr bwMode="auto">
              <a:xfrm>
                <a:off x="2237" y="1777"/>
                <a:ext cx="852" cy="27"/>
              </a:xfrm>
              <a:custGeom>
                <a:avLst/>
                <a:gdLst>
                  <a:gd name="T0" fmla="*/ 0 w 852"/>
                  <a:gd name="T1" fmla="*/ 0 h 27"/>
                  <a:gd name="T2" fmla="*/ 852 w 852"/>
                  <a:gd name="T3" fmla="*/ 0 h 27"/>
                  <a:gd name="T4" fmla="*/ 848 w 852"/>
                  <a:gd name="T5" fmla="*/ 27 h 27"/>
                  <a:gd name="T6" fmla="*/ 4 w 852"/>
                  <a:gd name="T7" fmla="*/ 27 h 27"/>
                  <a:gd name="T8" fmla="*/ 0 w 852"/>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52" h="27">
                    <a:moveTo>
                      <a:pt x="0" y="0"/>
                    </a:moveTo>
                    <a:lnTo>
                      <a:pt x="852" y="0"/>
                    </a:lnTo>
                    <a:lnTo>
                      <a:pt x="848" y="27"/>
                    </a:lnTo>
                    <a:lnTo>
                      <a:pt x="4" y="27"/>
                    </a:lnTo>
                    <a:lnTo>
                      <a:pt x="0" y="0"/>
                    </a:lnTo>
                    <a:close/>
                  </a:path>
                </a:pathLst>
              </a:custGeom>
              <a:solidFill>
                <a:srgbClr val="4A4A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05" name="Freeform 107">
                <a:extLst>
                  <a:ext uri="{FF2B5EF4-FFF2-40B4-BE49-F238E27FC236}">
                    <a16:creationId xmlns:a16="http://schemas.microsoft.com/office/drawing/2014/main" id="{51C8CA3F-4B84-9E94-032A-08E43AFEAE9D}"/>
                  </a:ext>
                </a:extLst>
              </p:cNvPr>
              <p:cNvSpPr>
                <a:spLocks/>
              </p:cNvSpPr>
              <p:nvPr/>
            </p:nvSpPr>
            <p:spPr bwMode="auto">
              <a:xfrm>
                <a:off x="2239" y="1790"/>
                <a:ext cx="848" cy="26"/>
              </a:xfrm>
              <a:custGeom>
                <a:avLst/>
                <a:gdLst>
                  <a:gd name="T0" fmla="*/ 0 w 848"/>
                  <a:gd name="T1" fmla="*/ 0 h 26"/>
                  <a:gd name="T2" fmla="*/ 848 w 848"/>
                  <a:gd name="T3" fmla="*/ 0 h 26"/>
                  <a:gd name="T4" fmla="*/ 844 w 848"/>
                  <a:gd name="T5" fmla="*/ 26 h 26"/>
                  <a:gd name="T6" fmla="*/ 4 w 848"/>
                  <a:gd name="T7" fmla="*/ 26 h 26"/>
                  <a:gd name="T8" fmla="*/ 0 w 848"/>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8" h="26">
                    <a:moveTo>
                      <a:pt x="0" y="0"/>
                    </a:moveTo>
                    <a:lnTo>
                      <a:pt x="848" y="0"/>
                    </a:lnTo>
                    <a:lnTo>
                      <a:pt x="844" y="26"/>
                    </a:lnTo>
                    <a:lnTo>
                      <a:pt x="4" y="26"/>
                    </a:lnTo>
                    <a:lnTo>
                      <a:pt x="0" y="0"/>
                    </a:lnTo>
                    <a:close/>
                  </a:path>
                </a:pathLst>
              </a:custGeom>
              <a:solidFill>
                <a:srgbClr val="4A4A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06" name="Freeform 108">
                <a:extLst>
                  <a:ext uri="{FF2B5EF4-FFF2-40B4-BE49-F238E27FC236}">
                    <a16:creationId xmlns:a16="http://schemas.microsoft.com/office/drawing/2014/main" id="{C71D2645-3179-CBAF-43C9-B76E9E5ED84A}"/>
                  </a:ext>
                </a:extLst>
              </p:cNvPr>
              <p:cNvSpPr>
                <a:spLocks/>
              </p:cNvSpPr>
              <p:nvPr/>
            </p:nvSpPr>
            <p:spPr bwMode="auto">
              <a:xfrm>
                <a:off x="2241" y="1804"/>
                <a:ext cx="844" cy="25"/>
              </a:xfrm>
              <a:custGeom>
                <a:avLst/>
                <a:gdLst>
                  <a:gd name="T0" fmla="*/ 0 w 844"/>
                  <a:gd name="T1" fmla="*/ 0 h 25"/>
                  <a:gd name="T2" fmla="*/ 844 w 844"/>
                  <a:gd name="T3" fmla="*/ 0 h 25"/>
                  <a:gd name="T4" fmla="*/ 840 w 844"/>
                  <a:gd name="T5" fmla="*/ 25 h 25"/>
                  <a:gd name="T6" fmla="*/ 4 w 844"/>
                  <a:gd name="T7" fmla="*/ 25 h 25"/>
                  <a:gd name="T8" fmla="*/ 0 w 844"/>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4" h="25">
                    <a:moveTo>
                      <a:pt x="0" y="0"/>
                    </a:moveTo>
                    <a:lnTo>
                      <a:pt x="844" y="0"/>
                    </a:lnTo>
                    <a:lnTo>
                      <a:pt x="840" y="25"/>
                    </a:lnTo>
                    <a:lnTo>
                      <a:pt x="4" y="25"/>
                    </a:lnTo>
                    <a:lnTo>
                      <a:pt x="0" y="0"/>
                    </a:lnTo>
                    <a:close/>
                  </a:path>
                </a:pathLst>
              </a:custGeom>
              <a:solidFill>
                <a:srgbClr val="4A4A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07" name="Freeform 109">
                <a:extLst>
                  <a:ext uri="{FF2B5EF4-FFF2-40B4-BE49-F238E27FC236}">
                    <a16:creationId xmlns:a16="http://schemas.microsoft.com/office/drawing/2014/main" id="{EC3D3970-7024-720D-FCD0-06E136D09843}"/>
                  </a:ext>
                </a:extLst>
              </p:cNvPr>
              <p:cNvSpPr>
                <a:spLocks/>
              </p:cNvSpPr>
              <p:nvPr/>
            </p:nvSpPr>
            <p:spPr bwMode="auto">
              <a:xfrm>
                <a:off x="2243" y="1816"/>
                <a:ext cx="840" cy="26"/>
              </a:xfrm>
              <a:custGeom>
                <a:avLst/>
                <a:gdLst>
                  <a:gd name="T0" fmla="*/ 0 w 840"/>
                  <a:gd name="T1" fmla="*/ 0 h 26"/>
                  <a:gd name="T2" fmla="*/ 840 w 840"/>
                  <a:gd name="T3" fmla="*/ 0 h 26"/>
                  <a:gd name="T4" fmla="*/ 836 w 840"/>
                  <a:gd name="T5" fmla="*/ 26 h 26"/>
                  <a:gd name="T6" fmla="*/ 4 w 840"/>
                  <a:gd name="T7" fmla="*/ 26 h 26"/>
                  <a:gd name="T8" fmla="*/ 0 w 840"/>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0" h="26">
                    <a:moveTo>
                      <a:pt x="0" y="0"/>
                    </a:moveTo>
                    <a:lnTo>
                      <a:pt x="840" y="0"/>
                    </a:lnTo>
                    <a:lnTo>
                      <a:pt x="836" y="26"/>
                    </a:lnTo>
                    <a:lnTo>
                      <a:pt x="4" y="26"/>
                    </a:lnTo>
                    <a:lnTo>
                      <a:pt x="0" y="0"/>
                    </a:lnTo>
                    <a:close/>
                  </a:path>
                </a:pathLst>
              </a:custGeom>
              <a:solidFill>
                <a:srgbClr val="4A4A9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08" name="Freeform 110">
                <a:extLst>
                  <a:ext uri="{FF2B5EF4-FFF2-40B4-BE49-F238E27FC236}">
                    <a16:creationId xmlns:a16="http://schemas.microsoft.com/office/drawing/2014/main" id="{D11486BF-AB04-91A6-4239-00755352D5A4}"/>
                  </a:ext>
                </a:extLst>
              </p:cNvPr>
              <p:cNvSpPr>
                <a:spLocks/>
              </p:cNvSpPr>
              <p:nvPr/>
            </p:nvSpPr>
            <p:spPr bwMode="auto">
              <a:xfrm>
                <a:off x="2245" y="1829"/>
                <a:ext cx="836" cy="27"/>
              </a:xfrm>
              <a:custGeom>
                <a:avLst/>
                <a:gdLst>
                  <a:gd name="T0" fmla="*/ 0 w 836"/>
                  <a:gd name="T1" fmla="*/ 0 h 27"/>
                  <a:gd name="T2" fmla="*/ 836 w 836"/>
                  <a:gd name="T3" fmla="*/ 0 h 27"/>
                  <a:gd name="T4" fmla="*/ 832 w 836"/>
                  <a:gd name="T5" fmla="*/ 27 h 27"/>
                  <a:gd name="T6" fmla="*/ 4 w 836"/>
                  <a:gd name="T7" fmla="*/ 27 h 27"/>
                  <a:gd name="T8" fmla="*/ 0 w 836"/>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6" h="27">
                    <a:moveTo>
                      <a:pt x="0" y="0"/>
                    </a:moveTo>
                    <a:lnTo>
                      <a:pt x="836" y="0"/>
                    </a:lnTo>
                    <a:lnTo>
                      <a:pt x="832" y="27"/>
                    </a:lnTo>
                    <a:lnTo>
                      <a:pt x="4" y="27"/>
                    </a:lnTo>
                    <a:lnTo>
                      <a:pt x="0" y="0"/>
                    </a:lnTo>
                    <a:close/>
                  </a:path>
                </a:pathLst>
              </a:custGeom>
              <a:solidFill>
                <a:srgbClr val="4D4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09" name="Freeform 111">
                <a:extLst>
                  <a:ext uri="{FF2B5EF4-FFF2-40B4-BE49-F238E27FC236}">
                    <a16:creationId xmlns:a16="http://schemas.microsoft.com/office/drawing/2014/main" id="{4A82BCA9-CCC6-A33B-8B2A-42DD89E68D91}"/>
                  </a:ext>
                </a:extLst>
              </p:cNvPr>
              <p:cNvSpPr>
                <a:spLocks/>
              </p:cNvSpPr>
              <p:nvPr/>
            </p:nvSpPr>
            <p:spPr bwMode="auto">
              <a:xfrm>
                <a:off x="2247" y="1842"/>
                <a:ext cx="832" cy="26"/>
              </a:xfrm>
              <a:custGeom>
                <a:avLst/>
                <a:gdLst>
                  <a:gd name="T0" fmla="*/ 0 w 832"/>
                  <a:gd name="T1" fmla="*/ 0 h 26"/>
                  <a:gd name="T2" fmla="*/ 832 w 832"/>
                  <a:gd name="T3" fmla="*/ 0 h 26"/>
                  <a:gd name="T4" fmla="*/ 828 w 832"/>
                  <a:gd name="T5" fmla="*/ 26 h 26"/>
                  <a:gd name="T6" fmla="*/ 4 w 832"/>
                  <a:gd name="T7" fmla="*/ 26 h 26"/>
                  <a:gd name="T8" fmla="*/ 0 w 832"/>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32" h="26">
                    <a:moveTo>
                      <a:pt x="0" y="0"/>
                    </a:moveTo>
                    <a:lnTo>
                      <a:pt x="832" y="0"/>
                    </a:lnTo>
                    <a:lnTo>
                      <a:pt x="828" y="26"/>
                    </a:lnTo>
                    <a:lnTo>
                      <a:pt x="4" y="26"/>
                    </a:lnTo>
                    <a:lnTo>
                      <a:pt x="0" y="0"/>
                    </a:lnTo>
                    <a:close/>
                  </a:path>
                </a:pathLst>
              </a:custGeom>
              <a:solidFill>
                <a:srgbClr val="4D4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10" name="Freeform 112">
                <a:extLst>
                  <a:ext uri="{FF2B5EF4-FFF2-40B4-BE49-F238E27FC236}">
                    <a16:creationId xmlns:a16="http://schemas.microsoft.com/office/drawing/2014/main" id="{BE305892-7258-5ACD-661F-5159354B3804}"/>
                  </a:ext>
                </a:extLst>
              </p:cNvPr>
              <p:cNvSpPr>
                <a:spLocks/>
              </p:cNvSpPr>
              <p:nvPr/>
            </p:nvSpPr>
            <p:spPr bwMode="auto">
              <a:xfrm>
                <a:off x="2249" y="1856"/>
                <a:ext cx="828" cy="25"/>
              </a:xfrm>
              <a:custGeom>
                <a:avLst/>
                <a:gdLst>
                  <a:gd name="T0" fmla="*/ 0 w 828"/>
                  <a:gd name="T1" fmla="*/ 0 h 25"/>
                  <a:gd name="T2" fmla="*/ 828 w 828"/>
                  <a:gd name="T3" fmla="*/ 0 h 25"/>
                  <a:gd name="T4" fmla="*/ 824 w 828"/>
                  <a:gd name="T5" fmla="*/ 25 h 25"/>
                  <a:gd name="T6" fmla="*/ 4 w 828"/>
                  <a:gd name="T7" fmla="*/ 25 h 25"/>
                  <a:gd name="T8" fmla="*/ 0 w 828"/>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8" h="25">
                    <a:moveTo>
                      <a:pt x="0" y="0"/>
                    </a:moveTo>
                    <a:lnTo>
                      <a:pt x="828" y="0"/>
                    </a:lnTo>
                    <a:lnTo>
                      <a:pt x="824" y="25"/>
                    </a:lnTo>
                    <a:lnTo>
                      <a:pt x="4" y="25"/>
                    </a:lnTo>
                    <a:lnTo>
                      <a:pt x="0" y="0"/>
                    </a:lnTo>
                    <a:close/>
                  </a:path>
                </a:pathLst>
              </a:custGeom>
              <a:solidFill>
                <a:srgbClr val="4D4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11" name="Freeform 113">
                <a:extLst>
                  <a:ext uri="{FF2B5EF4-FFF2-40B4-BE49-F238E27FC236}">
                    <a16:creationId xmlns:a16="http://schemas.microsoft.com/office/drawing/2014/main" id="{55A01751-F36D-C106-6011-246A8513AE00}"/>
                  </a:ext>
                </a:extLst>
              </p:cNvPr>
              <p:cNvSpPr>
                <a:spLocks/>
              </p:cNvSpPr>
              <p:nvPr/>
            </p:nvSpPr>
            <p:spPr bwMode="auto">
              <a:xfrm>
                <a:off x="2251" y="1868"/>
                <a:ext cx="824" cy="26"/>
              </a:xfrm>
              <a:custGeom>
                <a:avLst/>
                <a:gdLst>
                  <a:gd name="T0" fmla="*/ 0 w 824"/>
                  <a:gd name="T1" fmla="*/ 0 h 26"/>
                  <a:gd name="T2" fmla="*/ 824 w 824"/>
                  <a:gd name="T3" fmla="*/ 0 h 26"/>
                  <a:gd name="T4" fmla="*/ 820 w 824"/>
                  <a:gd name="T5" fmla="*/ 26 h 26"/>
                  <a:gd name="T6" fmla="*/ 5 w 824"/>
                  <a:gd name="T7" fmla="*/ 26 h 26"/>
                  <a:gd name="T8" fmla="*/ 0 w 824"/>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4" h="26">
                    <a:moveTo>
                      <a:pt x="0" y="0"/>
                    </a:moveTo>
                    <a:lnTo>
                      <a:pt x="824" y="0"/>
                    </a:lnTo>
                    <a:lnTo>
                      <a:pt x="820" y="26"/>
                    </a:lnTo>
                    <a:lnTo>
                      <a:pt x="5" y="26"/>
                    </a:lnTo>
                    <a:lnTo>
                      <a:pt x="0" y="0"/>
                    </a:lnTo>
                    <a:close/>
                  </a:path>
                </a:pathLst>
              </a:custGeom>
              <a:solidFill>
                <a:srgbClr val="4D4DA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12" name="Freeform 114">
                <a:extLst>
                  <a:ext uri="{FF2B5EF4-FFF2-40B4-BE49-F238E27FC236}">
                    <a16:creationId xmlns:a16="http://schemas.microsoft.com/office/drawing/2014/main" id="{EDDBE843-9710-C179-2932-06CE4253E250}"/>
                  </a:ext>
                </a:extLst>
              </p:cNvPr>
              <p:cNvSpPr>
                <a:spLocks/>
              </p:cNvSpPr>
              <p:nvPr/>
            </p:nvSpPr>
            <p:spPr bwMode="auto">
              <a:xfrm>
                <a:off x="2253" y="1881"/>
                <a:ext cx="820" cy="27"/>
              </a:xfrm>
              <a:custGeom>
                <a:avLst/>
                <a:gdLst>
                  <a:gd name="T0" fmla="*/ 0 w 820"/>
                  <a:gd name="T1" fmla="*/ 0 h 27"/>
                  <a:gd name="T2" fmla="*/ 820 w 820"/>
                  <a:gd name="T3" fmla="*/ 0 h 27"/>
                  <a:gd name="T4" fmla="*/ 816 w 820"/>
                  <a:gd name="T5" fmla="*/ 27 h 27"/>
                  <a:gd name="T6" fmla="*/ 5 w 820"/>
                  <a:gd name="T7" fmla="*/ 27 h 27"/>
                  <a:gd name="T8" fmla="*/ 0 w 820"/>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0" h="27">
                    <a:moveTo>
                      <a:pt x="0" y="0"/>
                    </a:moveTo>
                    <a:lnTo>
                      <a:pt x="820" y="0"/>
                    </a:lnTo>
                    <a:lnTo>
                      <a:pt x="816" y="27"/>
                    </a:lnTo>
                    <a:lnTo>
                      <a:pt x="5" y="27"/>
                    </a:lnTo>
                    <a:lnTo>
                      <a:pt x="0" y="0"/>
                    </a:lnTo>
                    <a:close/>
                  </a:path>
                </a:pathLst>
              </a:custGeom>
              <a:solidFill>
                <a:srgbClr val="5151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13" name="Freeform 115">
                <a:extLst>
                  <a:ext uri="{FF2B5EF4-FFF2-40B4-BE49-F238E27FC236}">
                    <a16:creationId xmlns:a16="http://schemas.microsoft.com/office/drawing/2014/main" id="{BCD38C77-15B4-52DC-F057-62D1A41E5ACB}"/>
                  </a:ext>
                </a:extLst>
              </p:cNvPr>
              <p:cNvSpPr>
                <a:spLocks/>
              </p:cNvSpPr>
              <p:nvPr/>
            </p:nvSpPr>
            <p:spPr bwMode="auto">
              <a:xfrm>
                <a:off x="2256" y="1894"/>
                <a:ext cx="815" cy="26"/>
              </a:xfrm>
              <a:custGeom>
                <a:avLst/>
                <a:gdLst>
                  <a:gd name="T0" fmla="*/ 0 w 815"/>
                  <a:gd name="T1" fmla="*/ 0 h 26"/>
                  <a:gd name="T2" fmla="*/ 815 w 815"/>
                  <a:gd name="T3" fmla="*/ 0 h 26"/>
                  <a:gd name="T4" fmla="*/ 811 w 815"/>
                  <a:gd name="T5" fmla="*/ 26 h 26"/>
                  <a:gd name="T6" fmla="*/ 4 w 815"/>
                  <a:gd name="T7" fmla="*/ 26 h 26"/>
                  <a:gd name="T8" fmla="*/ 0 w 815"/>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5" h="26">
                    <a:moveTo>
                      <a:pt x="0" y="0"/>
                    </a:moveTo>
                    <a:lnTo>
                      <a:pt x="815" y="0"/>
                    </a:lnTo>
                    <a:lnTo>
                      <a:pt x="811" y="26"/>
                    </a:lnTo>
                    <a:lnTo>
                      <a:pt x="4" y="26"/>
                    </a:lnTo>
                    <a:lnTo>
                      <a:pt x="0" y="0"/>
                    </a:lnTo>
                    <a:close/>
                  </a:path>
                </a:pathLst>
              </a:custGeom>
              <a:solidFill>
                <a:srgbClr val="5151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14" name="Freeform 116">
                <a:extLst>
                  <a:ext uri="{FF2B5EF4-FFF2-40B4-BE49-F238E27FC236}">
                    <a16:creationId xmlns:a16="http://schemas.microsoft.com/office/drawing/2014/main" id="{DBD6FC9B-090D-618A-060A-E4E8BA3A8B44}"/>
                  </a:ext>
                </a:extLst>
              </p:cNvPr>
              <p:cNvSpPr>
                <a:spLocks/>
              </p:cNvSpPr>
              <p:nvPr/>
            </p:nvSpPr>
            <p:spPr bwMode="auto">
              <a:xfrm>
                <a:off x="2258" y="1908"/>
                <a:ext cx="811" cy="25"/>
              </a:xfrm>
              <a:custGeom>
                <a:avLst/>
                <a:gdLst>
                  <a:gd name="T0" fmla="*/ 0 w 811"/>
                  <a:gd name="T1" fmla="*/ 0 h 25"/>
                  <a:gd name="T2" fmla="*/ 811 w 811"/>
                  <a:gd name="T3" fmla="*/ 0 h 25"/>
                  <a:gd name="T4" fmla="*/ 808 w 811"/>
                  <a:gd name="T5" fmla="*/ 25 h 25"/>
                  <a:gd name="T6" fmla="*/ 3 w 811"/>
                  <a:gd name="T7" fmla="*/ 25 h 25"/>
                  <a:gd name="T8" fmla="*/ 0 w 811"/>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11" h="25">
                    <a:moveTo>
                      <a:pt x="0" y="0"/>
                    </a:moveTo>
                    <a:lnTo>
                      <a:pt x="811" y="0"/>
                    </a:lnTo>
                    <a:lnTo>
                      <a:pt x="808" y="25"/>
                    </a:lnTo>
                    <a:lnTo>
                      <a:pt x="3" y="25"/>
                    </a:lnTo>
                    <a:lnTo>
                      <a:pt x="0" y="0"/>
                    </a:lnTo>
                    <a:close/>
                  </a:path>
                </a:pathLst>
              </a:custGeom>
              <a:solidFill>
                <a:srgbClr val="5151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15" name="Freeform 117">
                <a:extLst>
                  <a:ext uri="{FF2B5EF4-FFF2-40B4-BE49-F238E27FC236}">
                    <a16:creationId xmlns:a16="http://schemas.microsoft.com/office/drawing/2014/main" id="{C7C56ACD-A7B6-03AD-3BCE-E4BAA777D9F2}"/>
                  </a:ext>
                </a:extLst>
              </p:cNvPr>
              <p:cNvSpPr>
                <a:spLocks/>
              </p:cNvSpPr>
              <p:nvPr/>
            </p:nvSpPr>
            <p:spPr bwMode="auto">
              <a:xfrm>
                <a:off x="2260" y="1920"/>
                <a:ext cx="807" cy="27"/>
              </a:xfrm>
              <a:custGeom>
                <a:avLst/>
                <a:gdLst>
                  <a:gd name="T0" fmla="*/ 0 w 807"/>
                  <a:gd name="T1" fmla="*/ 0 h 27"/>
                  <a:gd name="T2" fmla="*/ 807 w 807"/>
                  <a:gd name="T3" fmla="*/ 0 h 27"/>
                  <a:gd name="T4" fmla="*/ 803 w 807"/>
                  <a:gd name="T5" fmla="*/ 27 h 27"/>
                  <a:gd name="T6" fmla="*/ 3 w 807"/>
                  <a:gd name="T7" fmla="*/ 27 h 27"/>
                  <a:gd name="T8" fmla="*/ 0 w 807"/>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7" h="27">
                    <a:moveTo>
                      <a:pt x="0" y="0"/>
                    </a:moveTo>
                    <a:lnTo>
                      <a:pt x="807" y="0"/>
                    </a:lnTo>
                    <a:lnTo>
                      <a:pt x="803" y="27"/>
                    </a:lnTo>
                    <a:lnTo>
                      <a:pt x="3" y="27"/>
                    </a:lnTo>
                    <a:lnTo>
                      <a:pt x="0" y="0"/>
                    </a:lnTo>
                    <a:close/>
                  </a:path>
                </a:pathLst>
              </a:custGeom>
              <a:solidFill>
                <a:srgbClr val="5151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16" name="Freeform 118">
                <a:extLst>
                  <a:ext uri="{FF2B5EF4-FFF2-40B4-BE49-F238E27FC236}">
                    <a16:creationId xmlns:a16="http://schemas.microsoft.com/office/drawing/2014/main" id="{00F6F1FD-431E-D50D-3106-BE751027A937}"/>
                  </a:ext>
                </a:extLst>
              </p:cNvPr>
              <p:cNvSpPr>
                <a:spLocks/>
              </p:cNvSpPr>
              <p:nvPr/>
            </p:nvSpPr>
            <p:spPr bwMode="auto">
              <a:xfrm>
                <a:off x="2261" y="1933"/>
                <a:ext cx="805" cy="27"/>
              </a:xfrm>
              <a:custGeom>
                <a:avLst/>
                <a:gdLst>
                  <a:gd name="T0" fmla="*/ 0 w 805"/>
                  <a:gd name="T1" fmla="*/ 0 h 27"/>
                  <a:gd name="T2" fmla="*/ 805 w 805"/>
                  <a:gd name="T3" fmla="*/ 0 h 27"/>
                  <a:gd name="T4" fmla="*/ 800 w 805"/>
                  <a:gd name="T5" fmla="*/ 27 h 27"/>
                  <a:gd name="T6" fmla="*/ 4 w 805"/>
                  <a:gd name="T7" fmla="*/ 27 h 27"/>
                  <a:gd name="T8" fmla="*/ 0 w 805"/>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5" h="27">
                    <a:moveTo>
                      <a:pt x="0" y="0"/>
                    </a:moveTo>
                    <a:lnTo>
                      <a:pt x="805" y="0"/>
                    </a:lnTo>
                    <a:lnTo>
                      <a:pt x="800" y="27"/>
                    </a:lnTo>
                    <a:lnTo>
                      <a:pt x="4" y="27"/>
                    </a:lnTo>
                    <a:lnTo>
                      <a:pt x="0" y="0"/>
                    </a:lnTo>
                    <a:close/>
                  </a:path>
                </a:pathLst>
              </a:custGeom>
              <a:solidFill>
                <a:srgbClr val="5151A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17" name="Freeform 119">
                <a:extLst>
                  <a:ext uri="{FF2B5EF4-FFF2-40B4-BE49-F238E27FC236}">
                    <a16:creationId xmlns:a16="http://schemas.microsoft.com/office/drawing/2014/main" id="{F38C180C-781C-35E6-86BB-D35D7CC1A1DB}"/>
                  </a:ext>
                </a:extLst>
              </p:cNvPr>
              <p:cNvSpPr>
                <a:spLocks/>
              </p:cNvSpPr>
              <p:nvPr/>
            </p:nvSpPr>
            <p:spPr bwMode="auto">
              <a:xfrm>
                <a:off x="2263" y="1947"/>
                <a:ext cx="800" cy="25"/>
              </a:xfrm>
              <a:custGeom>
                <a:avLst/>
                <a:gdLst>
                  <a:gd name="T0" fmla="*/ 0 w 800"/>
                  <a:gd name="T1" fmla="*/ 0 h 25"/>
                  <a:gd name="T2" fmla="*/ 800 w 800"/>
                  <a:gd name="T3" fmla="*/ 0 h 25"/>
                  <a:gd name="T4" fmla="*/ 796 w 800"/>
                  <a:gd name="T5" fmla="*/ 25 h 25"/>
                  <a:gd name="T6" fmla="*/ 4 w 800"/>
                  <a:gd name="T7" fmla="*/ 25 h 25"/>
                  <a:gd name="T8" fmla="*/ 0 w 800"/>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0" h="25">
                    <a:moveTo>
                      <a:pt x="0" y="0"/>
                    </a:moveTo>
                    <a:lnTo>
                      <a:pt x="800" y="0"/>
                    </a:lnTo>
                    <a:lnTo>
                      <a:pt x="796" y="25"/>
                    </a:lnTo>
                    <a:lnTo>
                      <a:pt x="4" y="25"/>
                    </a:lnTo>
                    <a:lnTo>
                      <a:pt x="0" y="0"/>
                    </a:lnTo>
                    <a:close/>
                  </a:path>
                </a:pathLst>
              </a:custGeom>
              <a:solidFill>
                <a:srgbClr val="5454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18" name="Freeform 120">
                <a:extLst>
                  <a:ext uri="{FF2B5EF4-FFF2-40B4-BE49-F238E27FC236}">
                    <a16:creationId xmlns:a16="http://schemas.microsoft.com/office/drawing/2014/main" id="{4CDDF412-F2A4-AF51-5EC2-9AB0BCBE7D3F}"/>
                  </a:ext>
                </a:extLst>
              </p:cNvPr>
              <p:cNvSpPr>
                <a:spLocks/>
              </p:cNvSpPr>
              <p:nvPr/>
            </p:nvSpPr>
            <p:spPr bwMode="auto">
              <a:xfrm>
                <a:off x="2265" y="1960"/>
                <a:ext cx="796" cy="25"/>
              </a:xfrm>
              <a:custGeom>
                <a:avLst/>
                <a:gdLst>
                  <a:gd name="T0" fmla="*/ 0 w 796"/>
                  <a:gd name="T1" fmla="*/ 0 h 25"/>
                  <a:gd name="T2" fmla="*/ 796 w 796"/>
                  <a:gd name="T3" fmla="*/ 0 h 25"/>
                  <a:gd name="T4" fmla="*/ 792 w 796"/>
                  <a:gd name="T5" fmla="*/ 25 h 25"/>
                  <a:gd name="T6" fmla="*/ 4 w 796"/>
                  <a:gd name="T7" fmla="*/ 25 h 25"/>
                  <a:gd name="T8" fmla="*/ 0 w 796"/>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6" h="25">
                    <a:moveTo>
                      <a:pt x="0" y="0"/>
                    </a:moveTo>
                    <a:lnTo>
                      <a:pt x="796" y="0"/>
                    </a:lnTo>
                    <a:lnTo>
                      <a:pt x="792" y="25"/>
                    </a:lnTo>
                    <a:lnTo>
                      <a:pt x="4" y="25"/>
                    </a:lnTo>
                    <a:lnTo>
                      <a:pt x="0" y="0"/>
                    </a:lnTo>
                    <a:close/>
                  </a:path>
                </a:pathLst>
              </a:custGeom>
              <a:solidFill>
                <a:srgbClr val="5454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19" name="Freeform 121">
                <a:extLst>
                  <a:ext uri="{FF2B5EF4-FFF2-40B4-BE49-F238E27FC236}">
                    <a16:creationId xmlns:a16="http://schemas.microsoft.com/office/drawing/2014/main" id="{06A4D198-D8CB-7941-B528-AC9A7F008A9B}"/>
                  </a:ext>
                </a:extLst>
              </p:cNvPr>
              <p:cNvSpPr>
                <a:spLocks/>
              </p:cNvSpPr>
              <p:nvPr/>
            </p:nvSpPr>
            <p:spPr bwMode="auto">
              <a:xfrm>
                <a:off x="2267" y="1972"/>
                <a:ext cx="792" cy="27"/>
              </a:xfrm>
              <a:custGeom>
                <a:avLst/>
                <a:gdLst>
                  <a:gd name="T0" fmla="*/ 0 w 792"/>
                  <a:gd name="T1" fmla="*/ 0 h 27"/>
                  <a:gd name="T2" fmla="*/ 792 w 792"/>
                  <a:gd name="T3" fmla="*/ 0 h 27"/>
                  <a:gd name="T4" fmla="*/ 788 w 792"/>
                  <a:gd name="T5" fmla="*/ 27 h 27"/>
                  <a:gd name="T6" fmla="*/ 4 w 792"/>
                  <a:gd name="T7" fmla="*/ 27 h 27"/>
                  <a:gd name="T8" fmla="*/ 0 w 792"/>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92" h="27">
                    <a:moveTo>
                      <a:pt x="0" y="0"/>
                    </a:moveTo>
                    <a:lnTo>
                      <a:pt x="792" y="0"/>
                    </a:lnTo>
                    <a:lnTo>
                      <a:pt x="788" y="27"/>
                    </a:lnTo>
                    <a:lnTo>
                      <a:pt x="4" y="27"/>
                    </a:lnTo>
                    <a:lnTo>
                      <a:pt x="0" y="0"/>
                    </a:lnTo>
                    <a:close/>
                  </a:path>
                </a:pathLst>
              </a:custGeom>
              <a:solidFill>
                <a:srgbClr val="5454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20" name="Freeform 122">
                <a:extLst>
                  <a:ext uri="{FF2B5EF4-FFF2-40B4-BE49-F238E27FC236}">
                    <a16:creationId xmlns:a16="http://schemas.microsoft.com/office/drawing/2014/main" id="{3F4376E2-BCAE-A8BF-2D55-E66160D37873}"/>
                  </a:ext>
                </a:extLst>
              </p:cNvPr>
              <p:cNvSpPr>
                <a:spLocks/>
              </p:cNvSpPr>
              <p:nvPr/>
            </p:nvSpPr>
            <p:spPr bwMode="auto">
              <a:xfrm>
                <a:off x="2269" y="1985"/>
                <a:ext cx="788" cy="27"/>
              </a:xfrm>
              <a:custGeom>
                <a:avLst/>
                <a:gdLst>
                  <a:gd name="T0" fmla="*/ 0 w 788"/>
                  <a:gd name="T1" fmla="*/ 0 h 27"/>
                  <a:gd name="T2" fmla="*/ 788 w 788"/>
                  <a:gd name="T3" fmla="*/ 0 h 27"/>
                  <a:gd name="T4" fmla="*/ 784 w 788"/>
                  <a:gd name="T5" fmla="*/ 27 h 27"/>
                  <a:gd name="T6" fmla="*/ 4 w 788"/>
                  <a:gd name="T7" fmla="*/ 27 h 27"/>
                  <a:gd name="T8" fmla="*/ 0 w 788"/>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8" h="27">
                    <a:moveTo>
                      <a:pt x="0" y="0"/>
                    </a:moveTo>
                    <a:lnTo>
                      <a:pt x="788" y="0"/>
                    </a:lnTo>
                    <a:lnTo>
                      <a:pt x="784" y="27"/>
                    </a:lnTo>
                    <a:lnTo>
                      <a:pt x="4" y="27"/>
                    </a:lnTo>
                    <a:lnTo>
                      <a:pt x="0" y="0"/>
                    </a:lnTo>
                    <a:close/>
                  </a:path>
                </a:pathLst>
              </a:custGeom>
              <a:solidFill>
                <a:srgbClr val="5454A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21" name="Freeform 123">
                <a:extLst>
                  <a:ext uri="{FF2B5EF4-FFF2-40B4-BE49-F238E27FC236}">
                    <a16:creationId xmlns:a16="http://schemas.microsoft.com/office/drawing/2014/main" id="{74506B82-CAD4-4DB6-40E9-1C1FF82EAAF2}"/>
                  </a:ext>
                </a:extLst>
              </p:cNvPr>
              <p:cNvSpPr>
                <a:spLocks/>
              </p:cNvSpPr>
              <p:nvPr/>
            </p:nvSpPr>
            <p:spPr bwMode="auto">
              <a:xfrm>
                <a:off x="2271" y="1999"/>
                <a:ext cx="784" cy="25"/>
              </a:xfrm>
              <a:custGeom>
                <a:avLst/>
                <a:gdLst>
                  <a:gd name="T0" fmla="*/ 0 w 784"/>
                  <a:gd name="T1" fmla="*/ 0 h 25"/>
                  <a:gd name="T2" fmla="*/ 784 w 784"/>
                  <a:gd name="T3" fmla="*/ 0 h 25"/>
                  <a:gd name="T4" fmla="*/ 780 w 784"/>
                  <a:gd name="T5" fmla="*/ 25 h 25"/>
                  <a:gd name="T6" fmla="*/ 4 w 784"/>
                  <a:gd name="T7" fmla="*/ 25 h 25"/>
                  <a:gd name="T8" fmla="*/ 0 w 784"/>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25">
                    <a:moveTo>
                      <a:pt x="0" y="0"/>
                    </a:moveTo>
                    <a:lnTo>
                      <a:pt x="784" y="0"/>
                    </a:lnTo>
                    <a:lnTo>
                      <a:pt x="780" y="25"/>
                    </a:lnTo>
                    <a:lnTo>
                      <a:pt x="4" y="25"/>
                    </a:lnTo>
                    <a:lnTo>
                      <a:pt x="0" y="0"/>
                    </a:lnTo>
                    <a:close/>
                  </a:path>
                </a:pathLst>
              </a:custGeom>
              <a:solidFill>
                <a:srgbClr val="5656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22" name="Freeform 124">
                <a:extLst>
                  <a:ext uri="{FF2B5EF4-FFF2-40B4-BE49-F238E27FC236}">
                    <a16:creationId xmlns:a16="http://schemas.microsoft.com/office/drawing/2014/main" id="{977EAB3C-35B6-D863-D803-24079495DDE8}"/>
                  </a:ext>
                </a:extLst>
              </p:cNvPr>
              <p:cNvSpPr>
                <a:spLocks/>
              </p:cNvSpPr>
              <p:nvPr/>
            </p:nvSpPr>
            <p:spPr bwMode="auto">
              <a:xfrm>
                <a:off x="2273" y="2012"/>
                <a:ext cx="780" cy="25"/>
              </a:xfrm>
              <a:custGeom>
                <a:avLst/>
                <a:gdLst>
                  <a:gd name="T0" fmla="*/ 0 w 780"/>
                  <a:gd name="T1" fmla="*/ 0 h 25"/>
                  <a:gd name="T2" fmla="*/ 780 w 780"/>
                  <a:gd name="T3" fmla="*/ 0 h 25"/>
                  <a:gd name="T4" fmla="*/ 776 w 780"/>
                  <a:gd name="T5" fmla="*/ 25 h 25"/>
                  <a:gd name="T6" fmla="*/ 4 w 780"/>
                  <a:gd name="T7" fmla="*/ 25 h 25"/>
                  <a:gd name="T8" fmla="*/ 0 w 780"/>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0" h="25">
                    <a:moveTo>
                      <a:pt x="0" y="0"/>
                    </a:moveTo>
                    <a:lnTo>
                      <a:pt x="780" y="0"/>
                    </a:lnTo>
                    <a:lnTo>
                      <a:pt x="776" y="25"/>
                    </a:lnTo>
                    <a:lnTo>
                      <a:pt x="4" y="25"/>
                    </a:lnTo>
                    <a:lnTo>
                      <a:pt x="0" y="0"/>
                    </a:lnTo>
                    <a:close/>
                  </a:path>
                </a:pathLst>
              </a:custGeom>
              <a:solidFill>
                <a:srgbClr val="5656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23" name="Freeform 125">
                <a:extLst>
                  <a:ext uri="{FF2B5EF4-FFF2-40B4-BE49-F238E27FC236}">
                    <a16:creationId xmlns:a16="http://schemas.microsoft.com/office/drawing/2014/main" id="{B0B3CE02-8B51-550F-C954-836BAC307951}"/>
                  </a:ext>
                </a:extLst>
              </p:cNvPr>
              <p:cNvSpPr>
                <a:spLocks/>
              </p:cNvSpPr>
              <p:nvPr/>
            </p:nvSpPr>
            <p:spPr bwMode="auto">
              <a:xfrm>
                <a:off x="2275" y="2024"/>
                <a:ext cx="776" cy="27"/>
              </a:xfrm>
              <a:custGeom>
                <a:avLst/>
                <a:gdLst>
                  <a:gd name="T0" fmla="*/ 0 w 776"/>
                  <a:gd name="T1" fmla="*/ 0 h 27"/>
                  <a:gd name="T2" fmla="*/ 776 w 776"/>
                  <a:gd name="T3" fmla="*/ 0 h 27"/>
                  <a:gd name="T4" fmla="*/ 772 w 776"/>
                  <a:gd name="T5" fmla="*/ 27 h 27"/>
                  <a:gd name="T6" fmla="*/ 4 w 776"/>
                  <a:gd name="T7" fmla="*/ 27 h 27"/>
                  <a:gd name="T8" fmla="*/ 0 w 776"/>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6" h="27">
                    <a:moveTo>
                      <a:pt x="0" y="0"/>
                    </a:moveTo>
                    <a:lnTo>
                      <a:pt x="776" y="0"/>
                    </a:lnTo>
                    <a:lnTo>
                      <a:pt x="772" y="27"/>
                    </a:lnTo>
                    <a:lnTo>
                      <a:pt x="4" y="27"/>
                    </a:lnTo>
                    <a:lnTo>
                      <a:pt x="0" y="0"/>
                    </a:lnTo>
                    <a:close/>
                  </a:path>
                </a:pathLst>
              </a:custGeom>
              <a:solidFill>
                <a:srgbClr val="5656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24" name="Freeform 126">
                <a:extLst>
                  <a:ext uri="{FF2B5EF4-FFF2-40B4-BE49-F238E27FC236}">
                    <a16:creationId xmlns:a16="http://schemas.microsoft.com/office/drawing/2014/main" id="{D8F8A163-FCF3-062D-7B26-268E3099954B}"/>
                  </a:ext>
                </a:extLst>
              </p:cNvPr>
              <p:cNvSpPr>
                <a:spLocks/>
              </p:cNvSpPr>
              <p:nvPr/>
            </p:nvSpPr>
            <p:spPr bwMode="auto">
              <a:xfrm>
                <a:off x="2277" y="2037"/>
                <a:ext cx="772" cy="27"/>
              </a:xfrm>
              <a:custGeom>
                <a:avLst/>
                <a:gdLst>
                  <a:gd name="T0" fmla="*/ 0 w 772"/>
                  <a:gd name="T1" fmla="*/ 0 h 27"/>
                  <a:gd name="T2" fmla="*/ 772 w 772"/>
                  <a:gd name="T3" fmla="*/ 0 h 27"/>
                  <a:gd name="T4" fmla="*/ 768 w 772"/>
                  <a:gd name="T5" fmla="*/ 27 h 27"/>
                  <a:gd name="T6" fmla="*/ 4 w 772"/>
                  <a:gd name="T7" fmla="*/ 27 h 27"/>
                  <a:gd name="T8" fmla="*/ 0 w 772"/>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2" h="27">
                    <a:moveTo>
                      <a:pt x="0" y="0"/>
                    </a:moveTo>
                    <a:lnTo>
                      <a:pt x="772" y="0"/>
                    </a:lnTo>
                    <a:lnTo>
                      <a:pt x="768" y="27"/>
                    </a:lnTo>
                    <a:lnTo>
                      <a:pt x="4" y="27"/>
                    </a:lnTo>
                    <a:lnTo>
                      <a:pt x="0" y="0"/>
                    </a:lnTo>
                    <a:close/>
                  </a:path>
                </a:pathLst>
              </a:custGeom>
              <a:solidFill>
                <a:srgbClr val="5656A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25" name="Freeform 127">
                <a:extLst>
                  <a:ext uri="{FF2B5EF4-FFF2-40B4-BE49-F238E27FC236}">
                    <a16:creationId xmlns:a16="http://schemas.microsoft.com/office/drawing/2014/main" id="{08B21CA1-315E-C264-74B7-4F12A9A6B702}"/>
                  </a:ext>
                </a:extLst>
              </p:cNvPr>
              <p:cNvSpPr>
                <a:spLocks/>
              </p:cNvSpPr>
              <p:nvPr/>
            </p:nvSpPr>
            <p:spPr bwMode="auto">
              <a:xfrm>
                <a:off x="2279" y="2051"/>
                <a:ext cx="768" cy="25"/>
              </a:xfrm>
              <a:custGeom>
                <a:avLst/>
                <a:gdLst>
                  <a:gd name="T0" fmla="*/ 0 w 768"/>
                  <a:gd name="T1" fmla="*/ 0 h 25"/>
                  <a:gd name="T2" fmla="*/ 768 w 768"/>
                  <a:gd name="T3" fmla="*/ 0 h 25"/>
                  <a:gd name="T4" fmla="*/ 764 w 768"/>
                  <a:gd name="T5" fmla="*/ 25 h 25"/>
                  <a:gd name="T6" fmla="*/ 4 w 768"/>
                  <a:gd name="T7" fmla="*/ 25 h 25"/>
                  <a:gd name="T8" fmla="*/ 0 w 768"/>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8" h="25">
                    <a:moveTo>
                      <a:pt x="0" y="0"/>
                    </a:moveTo>
                    <a:lnTo>
                      <a:pt x="768" y="0"/>
                    </a:lnTo>
                    <a:lnTo>
                      <a:pt x="764" y="25"/>
                    </a:lnTo>
                    <a:lnTo>
                      <a:pt x="4" y="25"/>
                    </a:lnTo>
                    <a:lnTo>
                      <a:pt x="0" y="0"/>
                    </a:lnTo>
                    <a:close/>
                  </a:path>
                </a:pathLst>
              </a:custGeom>
              <a:solidFill>
                <a:srgbClr val="5C5C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26" name="Freeform 128">
                <a:extLst>
                  <a:ext uri="{FF2B5EF4-FFF2-40B4-BE49-F238E27FC236}">
                    <a16:creationId xmlns:a16="http://schemas.microsoft.com/office/drawing/2014/main" id="{C04A3835-801C-8B53-D753-B905307AE784}"/>
                  </a:ext>
                </a:extLst>
              </p:cNvPr>
              <p:cNvSpPr>
                <a:spLocks/>
              </p:cNvSpPr>
              <p:nvPr/>
            </p:nvSpPr>
            <p:spPr bwMode="auto">
              <a:xfrm>
                <a:off x="2281" y="2064"/>
                <a:ext cx="764" cy="25"/>
              </a:xfrm>
              <a:custGeom>
                <a:avLst/>
                <a:gdLst>
                  <a:gd name="T0" fmla="*/ 0 w 764"/>
                  <a:gd name="T1" fmla="*/ 0 h 25"/>
                  <a:gd name="T2" fmla="*/ 764 w 764"/>
                  <a:gd name="T3" fmla="*/ 0 h 25"/>
                  <a:gd name="T4" fmla="*/ 760 w 764"/>
                  <a:gd name="T5" fmla="*/ 25 h 25"/>
                  <a:gd name="T6" fmla="*/ 5 w 764"/>
                  <a:gd name="T7" fmla="*/ 25 h 25"/>
                  <a:gd name="T8" fmla="*/ 0 w 764"/>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4" h="25">
                    <a:moveTo>
                      <a:pt x="0" y="0"/>
                    </a:moveTo>
                    <a:lnTo>
                      <a:pt x="764" y="0"/>
                    </a:lnTo>
                    <a:lnTo>
                      <a:pt x="760" y="25"/>
                    </a:lnTo>
                    <a:lnTo>
                      <a:pt x="5" y="25"/>
                    </a:lnTo>
                    <a:lnTo>
                      <a:pt x="0" y="0"/>
                    </a:lnTo>
                    <a:close/>
                  </a:path>
                </a:pathLst>
              </a:custGeom>
              <a:solidFill>
                <a:srgbClr val="5C5C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27" name="Freeform 129">
                <a:extLst>
                  <a:ext uri="{FF2B5EF4-FFF2-40B4-BE49-F238E27FC236}">
                    <a16:creationId xmlns:a16="http://schemas.microsoft.com/office/drawing/2014/main" id="{54DA8BD1-688E-FDC2-1862-4011DAC6409B}"/>
                  </a:ext>
                </a:extLst>
              </p:cNvPr>
              <p:cNvSpPr>
                <a:spLocks/>
              </p:cNvSpPr>
              <p:nvPr/>
            </p:nvSpPr>
            <p:spPr bwMode="auto">
              <a:xfrm>
                <a:off x="2283" y="2076"/>
                <a:ext cx="760" cy="27"/>
              </a:xfrm>
              <a:custGeom>
                <a:avLst/>
                <a:gdLst>
                  <a:gd name="T0" fmla="*/ 0 w 760"/>
                  <a:gd name="T1" fmla="*/ 0 h 27"/>
                  <a:gd name="T2" fmla="*/ 760 w 760"/>
                  <a:gd name="T3" fmla="*/ 0 h 27"/>
                  <a:gd name="T4" fmla="*/ 756 w 760"/>
                  <a:gd name="T5" fmla="*/ 27 h 27"/>
                  <a:gd name="T6" fmla="*/ 5 w 760"/>
                  <a:gd name="T7" fmla="*/ 27 h 27"/>
                  <a:gd name="T8" fmla="*/ 0 w 760"/>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0" h="27">
                    <a:moveTo>
                      <a:pt x="0" y="0"/>
                    </a:moveTo>
                    <a:lnTo>
                      <a:pt x="760" y="0"/>
                    </a:lnTo>
                    <a:lnTo>
                      <a:pt x="756" y="27"/>
                    </a:lnTo>
                    <a:lnTo>
                      <a:pt x="5" y="27"/>
                    </a:lnTo>
                    <a:lnTo>
                      <a:pt x="0" y="0"/>
                    </a:lnTo>
                    <a:close/>
                  </a:path>
                </a:pathLst>
              </a:custGeom>
              <a:solidFill>
                <a:srgbClr val="5C5C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28" name="Freeform 130">
                <a:extLst>
                  <a:ext uri="{FF2B5EF4-FFF2-40B4-BE49-F238E27FC236}">
                    <a16:creationId xmlns:a16="http://schemas.microsoft.com/office/drawing/2014/main" id="{3183889D-8450-4D61-0EA8-1054F1E243A4}"/>
                  </a:ext>
                </a:extLst>
              </p:cNvPr>
              <p:cNvSpPr>
                <a:spLocks/>
              </p:cNvSpPr>
              <p:nvPr/>
            </p:nvSpPr>
            <p:spPr bwMode="auto">
              <a:xfrm>
                <a:off x="2286" y="2089"/>
                <a:ext cx="755" cy="27"/>
              </a:xfrm>
              <a:custGeom>
                <a:avLst/>
                <a:gdLst>
                  <a:gd name="T0" fmla="*/ 0 w 755"/>
                  <a:gd name="T1" fmla="*/ 0 h 27"/>
                  <a:gd name="T2" fmla="*/ 755 w 755"/>
                  <a:gd name="T3" fmla="*/ 0 h 27"/>
                  <a:gd name="T4" fmla="*/ 751 w 755"/>
                  <a:gd name="T5" fmla="*/ 27 h 27"/>
                  <a:gd name="T6" fmla="*/ 4 w 755"/>
                  <a:gd name="T7" fmla="*/ 27 h 27"/>
                  <a:gd name="T8" fmla="*/ 0 w 755"/>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5" h="27">
                    <a:moveTo>
                      <a:pt x="0" y="0"/>
                    </a:moveTo>
                    <a:lnTo>
                      <a:pt x="755" y="0"/>
                    </a:lnTo>
                    <a:lnTo>
                      <a:pt x="751" y="27"/>
                    </a:lnTo>
                    <a:lnTo>
                      <a:pt x="4" y="27"/>
                    </a:lnTo>
                    <a:lnTo>
                      <a:pt x="0" y="0"/>
                    </a:lnTo>
                    <a:close/>
                  </a:path>
                </a:pathLst>
              </a:custGeom>
              <a:solidFill>
                <a:srgbClr val="5C5CA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29" name="Freeform 131">
                <a:extLst>
                  <a:ext uri="{FF2B5EF4-FFF2-40B4-BE49-F238E27FC236}">
                    <a16:creationId xmlns:a16="http://schemas.microsoft.com/office/drawing/2014/main" id="{E13B6A3C-8688-BC24-0C67-9C6B1A4AD28B}"/>
                  </a:ext>
                </a:extLst>
              </p:cNvPr>
              <p:cNvSpPr>
                <a:spLocks/>
              </p:cNvSpPr>
              <p:nvPr/>
            </p:nvSpPr>
            <p:spPr bwMode="auto">
              <a:xfrm>
                <a:off x="2288" y="2103"/>
                <a:ext cx="751" cy="25"/>
              </a:xfrm>
              <a:custGeom>
                <a:avLst/>
                <a:gdLst>
                  <a:gd name="T0" fmla="*/ 0 w 751"/>
                  <a:gd name="T1" fmla="*/ 0 h 25"/>
                  <a:gd name="T2" fmla="*/ 751 w 751"/>
                  <a:gd name="T3" fmla="*/ 0 h 25"/>
                  <a:gd name="T4" fmla="*/ 746 w 751"/>
                  <a:gd name="T5" fmla="*/ 25 h 25"/>
                  <a:gd name="T6" fmla="*/ 4 w 751"/>
                  <a:gd name="T7" fmla="*/ 25 h 25"/>
                  <a:gd name="T8" fmla="*/ 0 w 751"/>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51" h="25">
                    <a:moveTo>
                      <a:pt x="0" y="0"/>
                    </a:moveTo>
                    <a:lnTo>
                      <a:pt x="751" y="0"/>
                    </a:lnTo>
                    <a:lnTo>
                      <a:pt x="746" y="25"/>
                    </a:lnTo>
                    <a:lnTo>
                      <a:pt x="4" y="25"/>
                    </a:lnTo>
                    <a:lnTo>
                      <a:pt x="0" y="0"/>
                    </a:lnTo>
                    <a:close/>
                  </a:path>
                </a:pathLst>
              </a:custGeom>
              <a:solidFill>
                <a:srgbClr val="5E5E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30" name="Freeform 132">
                <a:extLst>
                  <a:ext uri="{FF2B5EF4-FFF2-40B4-BE49-F238E27FC236}">
                    <a16:creationId xmlns:a16="http://schemas.microsoft.com/office/drawing/2014/main" id="{34A6EA0B-0A3B-646A-FCB8-DF3CF5C91D0F}"/>
                  </a:ext>
                </a:extLst>
              </p:cNvPr>
              <p:cNvSpPr>
                <a:spLocks/>
              </p:cNvSpPr>
              <p:nvPr/>
            </p:nvSpPr>
            <p:spPr bwMode="auto">
              <a:xfrm>
                <a:off x="2290" y="2116"/>
                <a:ext cx="747" cy="25"/>
              </a:xfrm>
              <a:custGeom>
                <a:avLst/>
                <a:gdLst>
                  <a:gd name="T0" fmla="*/ 0 w 747"/>
                  <a:gd name="T1" fmla="*/ 0 h 25"/>
                  <a:gd name="T2" fmla="*/ 747 w 747"/>
                  <a:gd name="T3" fmla="*/ 0 h 25"/>
                  <a:gd name="T4" fmla="*/ 742 w 747"/>
                  <a:gd name="T5" fmla="*/ 25 h 25"/>
                  <a:gd name="T6" fmla="*/ 4 w 747"/>
                  <a:gd name="T7" fmla="*/ 25 h 25"/>
                  <a:gd name="T8" fmla="*/ 0 w 747"/>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7" h="25">
                    <a:moveTo>
                      <a:pt x="0" y="0"/>
                    </a:moveTo>
                    <a:lnTo>
                      <a:pt x="747" y="0"/>
                    </a:lnTo>
                    <a:lnTo>
                      <a:pt x="742" y="25"/>
                    </a:lnTo>
                    <a:lnTo>
                      <a:pt x="4" y="25"/>
                    </a:lnTo>
                    <a:lnTo>
                      <a:pt x="0" y="0"/>
                    </a:lnTo>
                    <a:close/>
                  </a:path>
                </a:pathLst>
              </a:custGeom>
              <a:solidFill>
                <a:srgbClr val="5E5E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31" name="Freeform 133">
                <a:extLst>
                  <a:ext uri="{FF2B5EF4-FFF2-40B4-BE49-F238E27FC236}">
                    <a16:creationId xmlns:a16="http://schemas.microsoft.com/office/drawing/2014/main" id="{60C7985C-91CE-55B6-83D6-D5FDEB429222}"/>
                  </a:ext>
                </a:extLst>
              </p:cNvPr>
              <p:cNvSpPr>
                <a:spLocks/>
              </p:cNvSpPr>
              <p:nvPr/>
            </p:nvSpPr>
            <p:spPr bwMode="auto">
              <a:xfrm>
                <a:off x="2292" y="2128"/>
                <a:ext cx="742" cy="27"/>
              </a:xfrm>
              <a:custGeom>
                <a:avLst/>
                <a:gdLst>
                  <a:gd name="T0" fmla="*/ 0 w 742"/>
                  <a:gd name="T1" fmla="*/ 0 h 27"/>
                  <a:gd name="T2" fmla="*/ 742 w 742"/>
                  <a:gd name="T3" fmla="*/ 0 h 27"/>
                  <a:gd name="T4" fmla="*/ 738 w 742"/>
                  <a:gd name="T5" fmla="*/ 27 h 27"/>
                  <a:gd name="T6" fmla="*/ 4 w 742"/>
                  <a:gd name="T7" fmla="*/ 27 h 27"/>
                  <a:gd name="T8" fmla="*/ 0 w 742"/>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2" h="27">
                    <a:moveTo>
                      <a:pt x="0" y="0"/>
                    </a:moveTo>
                    <a:lnTo>
                      <a:pt x="742" y="0"/>
                    </a:lnTo>
                    <a:lnTo>
                      <a:pt x="738" y="27"/>
                    </a:lnTo>
                    <a:lnTo>
                      <a:pt x="4" y="27"/>
                    </a:lnTo>
                    <a:lnTo>
                      <a:pt x="0" y="0"/>
                    </a:lnTo>
                    <a:close/>
                  </a:path>
                </a:pathLst>
              </a:custGeom>
              <a:solidFill>
                <a:srgbClr val="5E5E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32" name="Freeform 134">
                <a:extLst>
                  <a:ext uri="{FF2B5EF4-FFF2-40B4-BE49-F238E27FC236}">
                    <a16:creationId xmlns:a16="http://schemas.microsoft.com/office/drawing/2014/main" id="{F3FA2708-4C83-9B3A-D3E2-0157927A4910}"/>
                  </a:ext>
                </a:extLst>
              </p:cNvPr>
              <p:cNvSpPr>
                <a:spLocks/>
              </p:cNvSpPr>
              <p:nvPr/>
            </p:nvSpPr>
            <p:spPr bwMode="auto">
              <a:xfrm>
                <a:off x="2294" y="2141"/>
                <a:ext cx="738" cy="26"/>
              </a:xfrm>
              <a:custGeom>
                <a:avLst/>
                <a:gdLst>
                  <a:gd name="T0" fmla="*/ 0 w 738"/>
                  <a:gd name="T1" fmla="*/ 0 h 26"/>
                  <a:gd name="T2" fmla="*/ 738 w 738"/>
                  <a:gd name="T3" fmla="*/ 0 h 26"/>
                  <a:gd name="T4" fmla="*/ 734 w 738"/>
                  <a:gd name="T5" fmla="*/ 26 h 26"/>
                  <a:gd name="T6" fmla="*/ 4 w 738"/>
                  <a:gd name="T7" fmla="*/ 26 h 26"/>
                  <a:gd name="T8" fmla="*/ 0 w 738"/>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8" h="26">
                    <a:moveTo>
                      <a:pt x="0" y="0"/>
                    </a:moveTo>
                    <a:lnTo>
                      <a:pt x="738" y="0"/>
                    </a:lnTo>
                    <a:lnTo>
                      <a:pt x="734" y="26"/>
                    </a:lnTo>
                    <a:lnTo>
                      <a:pt x="4" y="26"/>
                    </a:lnTo>
                    <a:lnTo>
                      <a:pt x="0" y="0"/>
                    </a:lnTo>
                    <a:close/>
                  </a:path>
                </a:pathLst>
              </a:custGeom>
              <a:solidFill>
                <a:srgbClr val="5E5E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33" name="Freeform 135">
                <a:extLst>
                  <a:ext uri="{FF2B5EF4-FFF2-40B4-BE49-F238E27FC236}">
                    <a16:creationId xmlns:a16="http://schemas.microsoft.com/office/drawing/2014/main" id="{8D1C0DF6-F051-6F1B-B9DB-04F981314361}"/>
                  </a:ext>
                </a:extLst>
              </p:cNvPr>
              <p:cNvSpPr>
                <a:spLocks/>
              </p:cNvSpPr>
              <p:nvPr/>
            </p:nvSpPr>
            <p:spPr bwMode="auto">
              <a:xfrm>
                <a:off x="2296" y="2155"/>
                <a:ext cx="734" cy="25"/>
              </a:xfrm>
              <a:custGeom>
                <a:avLst/>
                <a:gdLst>
                  <a:gd name="T0" fmla="*/ 0 w 734"/>
                  <a:gd name="T1" fmla="*/ 0 h 25"/>
                  <a:gd name="T2" fmla="*/ 734 w 734"/>
                  <a:gd name="T3" fmla="*/ 0 h 25"/>
                  <a:gd name="T4" fmla="*/ 730 w 734"/>
                  <a:gd name="T5" fmla="*/ 25 h 25"/>
                  <a:gd name="T6" fmla="*/ 4 w 734"/>
                  <a:gd name="T7" fmla="*/ 25 h 25"/>
                  <a:gd name="T8" fmla="*/ 0 w 734"/>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4" h="25">
                    <a:moveTo>
                      <a:pt x="0" y="0"/>
                    </a:moveTo>
                    <a:lnTo>
                      <a:pt x="734" y="0"/>
                    </a:lnTo>
                    <a:lnTo>
                      <a:pt x="730" y="25"/>
                    </a:lnTo>
                    <a:lnTo>
                      <a:pt x="4" y="25"/>
                    </a:lnTo>
                    <a:lnTo>
                      <a:pt x="0" y="0"/>
                    </a:lnTo>
                    <a:close/>
                  </a:path>
                </a:pathLst>
              </a:custGeom>
              <a:solidFill>
                <a:srgbClr val="5E5EA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34" name="Freeform 136">
                <a:extLst>
                  <a:ext uri="{FF2B5EF4-FFF2-40B4-BE49-F238E27FC236}">
                    <a16:creationId xmlns:a16="http://schemas.microsoft.com/office/drawing/2014/main" id="{F067664D-87F9-0933-F8B6-A0598F3E2732}"/>
                  </a:ext>
                </a:extLst>
              </p:cNvPr>
              <p:cNvSpPr>
                <a:spLocks/>
              </p:cNvSpPr>
              <p:nvPr/>
            </p:nvSpPr>
            <p:spPr bwMode="auto">
              <a:xfrm>
                <a:off x="2298" y="2167"/>
                <a:ext cx="730" cy="26"/>
              </a:xfrm>
              <a:custGeom>
                <a:avLst/>
                <a:gdLst>
                  <a:gd name="T0" fmla="*/ 0 w 730"/>
                  <a:gd name="T1" fmla="*/ 0 h 26"/>
                  <a:gd name="T2" fmla="*/ 730 w 730"/>
                  <a:gd name="T3" fmla="*/ 0 h 26"/>
                  <a:gd name="T4" fmla="*/ 726 w 730"/>
                  <a:gd name="T5" fmla="*/ 26 h 26"/>
                  <a:gd name="T6" fmla="*/ 3 w 730"/>
                  <a:gd name="T7" fmla="*/ 26 h 26"/>
                  <a:gd name="T8" fmla="*/ 0 w 730"/>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30" h="26">
                    <a:moveTo>
                      <a:pt x="0" y="0"/>
                    </a:moveTo>
                    <a:lnTo>
                      <a:pt x="730" y="0"/>
                    </a:lnTo>
                    <a:lnTo>
                      <a:pt x="726" y="26"/>
                    </a:lnTo>
                    <a:lnTo>
                      <a:pt x="3" y="26"/>
                    </a:lnTo>
                    <a:lnTo>
                      <a:pt x="0" y="0"/>
                    </a:lnTo>
                    <a:close/>
                  </a:path>
                </a:pathLst>
              </a:custGeom>
              <a:solidFill>
                <a:srgbClr val="6161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35" name="Freeform 137">
                <a:extLst>
                  <a:ext uri="{FF2B5EF4-FFF2-40B4-BE49-F238E27FC236}">
                    <a16:creationId xmlns:a16="http://schemas.microsoft.com/office/drawing/2014/main" id="{07D07088-0446-72E7-77AE-7EB549B7BC47}"/>
                  </a:ext>
                </a:extLst>
              </p:cNvPr>
              <p:cNvSpPr>
                <a:spLocks/>
              </p:cNvSpPr>
              <p:nvPr/>
            </p:nvSpPr>
            <p:spPr bwMode="auto">
              <a:xfrm>
                <a:off x="2300" y="2180"/>
                <a:ext cx="726" cy="27"/>
              </a:xfrm>
              <a:custGeom>
                <a:avLst/>
                <a:gdLst>
                  <a:gd name="T0" fmla="*/ 0 w 726"/>
                  <a:gd name="T1" fmla="*/ 0 h 27"/>
                  <a:gd name="T2" fmla="*/ 726 w 726"/>
                  <a:gd name="T3" fmla="*/ 0 h 27"/>
                  <a:gd name="T4" fmla="*/ 723 w 726"/>
                  <a:gd name="T5" fmla="*/ 27 h 27"/>
                  <a:gd name="T6" fmla="*/ 3 w 726"/>
                  <a:gd name="T7" fmla="*/ 27 h 27"/>
                  <a:gd name="T8" fmla="*/ 0 w 726"/>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6" h="27">
                    <a:moveTo>
                      <a:pt x="0" y="0"/>
                    </a:moveTo>
                    <a:lnTo>
                      <a:pt x="726" y="0"/>
                    </a:lnTo>
                    <a:lnTo>
                      <a:pt x="723" y="27"/>
                    </a:lnTo>
                    <a:lnTo>
                      <a:pt x="3" y="27"/>
                    </a:lnTo>
                    <a:lnTo>
                      <a:pt x="0" y="0"/>
                    </a:lnTo>
                    <a:close/>
                  </a:path>
                </a:pathLst>
              </a:custGeom>
              <a:solidFill>
                <a:srgbClr val="6161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36" name="Freeform 138">
                <a:extLst>
                  <a:ext uri="{FF2B5EF4-FFF2-40B4-BE49-F238E27FC236}">
                    <a16:creationId xmlns:a16="http://schemas.microsoft.com/office/drawing/2014/main" id="{317339D8-4032-44EE-BF0C-AE8B0E88354D}"/>
                  </a:ext>
                </a:extLst>
              </p:cNvPr>
              <p:cNvSpPr>
                <a:spLocks/>
              </p:cNvSpPr>
              <p:nvPr/>
            </p:nvSpPr>
            <p:spPr bwMode="auto">
              <a:xfrm>
                <a:off x="2301" y="2193"/>
                <a:ext cx="723" cy="26"/>
              </a:xfrm>
              <a:custGeom>
                <a:avLst/>
                <a:gdLst>
                  <a:gd name="T0" fmla="*/ 0 w 723"/>
                  <a:gd name="T1" fmla="*/ 0 h 26"/>
                  <a:gd name="T2" fmla="*/ 723 w 723"/>
                  <a:gd name="T3" fmla="*/ 0 h 26"/>
                  <a:gd name="T4" fmla="*/ 720 w 723"/>
                  <a:gd name="T5" fmla="*/ 26 h 26"/>
                  <a:gd name="T6" fmla="*/ 4 w 723"/>
                  <a:gd name="T7" fmla="*/ 26 h 26"/>
                  <a:gd name="T8" fmla="*/ 0 w 723"/>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3" h="26">
                    <a:moveTo>
                      <a:pt x="0" y="0"/>
                    </a:moveTo>
                    <a:lnTo>
                      <a:pt x="723" y="0"/>
                    </a:lnTo>
                    <a:lnTo>
                      <a:pt x="720" y="26"/>
                    </a:lnTo>
                    <a:lnTo>
                      <a:pt x="4" y="26"/>
                    </a:lnTo>
                    <a:lnTo>
                      <a:pt x="0" y="0"/>
                    </a:lnTo>
                    <a:close/>
                  </a:path>
                </a:pathLst>
              </a:custGeom>
              <a:solidFill>
                <a:srgbClr val="6161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37" name="Freeform 139">
                <a:extLst>
                  <a:ext uri="{FF2B5EF4-FFF2-40B4-BE49-F238E27FC236}">
                    <a16:creationId xmlns:a16="http://schemas.microsoft.com/office/drawing/2014/main" id="{E0DF745E-901E-2AA4-5A47-98AFA113C0D8}"/>
                  </a:ext>
                </a:extLst>
              </p:cNvPr>
              <p:cNvSpPr>
                <a:spLocks/>
              </p:cNvSpPr>
              <p:nvPr/>
            </p:nvSpPr>
            <p:spPr bwMode="auto">
              <a:xfrm>
                <a:off x="2303" y="2207"/>
                <a:ext cx="720" cy="25"/>
              </a:xfrm>
              <a:custGeom>
                <a:avLst/>
                <a:gdLst>
                  <a:gd name="T0" fmla="*/ 0 w 720"/>
                  <a:gd name="T1" fmla="*/ 0 h 25"/>
                  <a:gd name="T2" fmla="*/ 720 w 720"/>
                  <a:gd name="T3" fmla="*/ 0 h 25"/>
                  <a:gd name="T4" fmla="*/ 716 w 720"/>
                  <a:gd name="T5" fmla="*/ 25 h 25"/>
                  <a:gd name="T6" fmla="*/ 4 w 720"/>
                  <a:gd name="T7" fmla="*/ 25 h 25"/>
                  <a:gd name="T8" fmla="*/ 0 w 720"/>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0" h="25">
                    <a:moveTo>
                      <a:pt x="0" y="0"/>
                    </a:moveTo>
                    <a:lnTo>
                      <a:pt x="720" y="0"/>
                    </a:lnTo>
                    <a:lnTo>
                      <a:pt x="716" y="25"/>
                    </a:lnTo>
                    <a:lnTo>
                      <a:pt x="4" y="25"/>
                    </a:lnTo>
                    <a:lnTo>
                      <a:pt x="0" y="0"/>
                    </a:lnTo>
                    <a:close/>
                  </a:path>
                </a:pathLst>
              </a:custGeom>
              <a:solidFill>
                <a:srgbClr val="6161B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38" name="Freeform 140">
                <a:extLst>
                  <a:ext uri="{FF2B5EF4-FFF2-40B4-BE49-F238E27FC236}">
                    <a16:creationId xmlns:a16="http://schemas.microsoft.com/office/drawing/2014/main" id="{6A269711-ACD7-6B99-003E-F539B35D8014}"/>
                  </a:ext>
                </a:extLst>
              </p:cNvPr>
              <p:cNvSpPr>
                <a:spLocks/>
              </p:cNvSpPr>
              <p:nvPr/>
            </p:nvSpPr>
            <p:spPr bwMode="auto">
              <a:xfrm>
                <a:off x="2305" y="2219"/>
                <a:ext cx="716" cy="26"/>
              </a:xfrm>
              <a:custGeom>
                <a:avLst/>
                <a:gdLst>
                  <a:gd name="T0" fmla="*/ 0 w 716"/>
                  <a:gd name="T1" fmla="*/ 0 h 26"/>
                  <a:gd name="T2" fmla="*/ 716 w 716"/>
                  <a:gd name="T3" fmla="*/ 0 h 26"/>
                  <a:gd name="T4" fmla="*/ 712 w 716"/>
                  <a:gd name="T5" fmla="*/ 26 h 26"/>
                  <a:gd name="T6" fmla="*/ 4 w 716"/>
                  <a:gd name="T7" fmla="*/ 26 h 26"/>
                  <a:gd name="T8" fmla="*/ 0 w 716"/>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6" h="26">
                    <a:moveTo>
                      <a:pt x="0" y="0"/>
                    </a:moveTo>
                    <a:lnTo>
                      <a:pt x="716" y="0"/>
                    </a:lnTo>
                    <a:lnTo>
                      <a:pt x="712" y="26"/>
                    </a:lnTo>
                    <a:lnTo>
                      <a:pt x="4" y="26"/>
                    </a:lnTo>
                    <a:lnTo>
                      <a:pt x="0" y="0"/>
                    </a:lnTo>
                    <a:close/>
                  </a:path>
                </a:pathLst>
              </a:custGeom>
              <a:solidFill>
                <a:srgbClr val="6565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39" name="Freeform 141">
                <a:extLst>
                  <a:ext uri="{FF2B5EF4-FFF2-40B4-BE49-F238E27FC236}">
                    <a16:creationId xmlns:a16="http://schemas.microsoft.com/office/drawing/2014/main" id="{C82C8756-0021-DE80-53FA-22E5543D631C}"/>
                  </a:ext>
                </a:extLst>
              </p:cNvPr>
              <p:cNvSpPr>
                <a:spLocks/>
              </p:cNvSpPr>
              <p:nvPr/>
            </p:nvSpPr>
            <p:spPr bwMode="auto">
              <a:xfrm>
                <a:off x="2307" y="2232"/>
                <a:ext cx="712" cy="27"/>
              </a:xfrm>
              <a:custGeom>
                <a:avLst/>
                <a:gdLst>
                  <a:gd name="T0" fmla="*/ 0 w 712"/>
                  <a:gd name="T1" fmla="*/ 0 h 27"/>
                  <a:gd name="T2" fmla="*/ 712 w 712"/>
                  <a:gd name="T3" fmla="*/ 0 h 27"/>
                  <a:gd name="T4" fmla="*/ 708 w 712"/>
                  <a:gd name="T5" fmla="*/ 27 h 27"/>
                  <a:gd name="T6" fmla="*/ 4 w 712"/>
                  <a:gd name="T7" fmla="*/ 27 h 27"/>
                  <a:gd name="T8" fmla="*/ 0 w 712"/>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12" h="27">
                    <a:moveTo>
                      <a:pt x="0" y="0"/>
                    </a:moveTo>
                    <a:lnTo>
                      <a:pt x="712" y="0"/>
                    </a:lnTo>
                    <a:lnTo>
                      <a:pt x="708" y="27"/>
                    </a:lnTo>
                    <a:lnTo>
                      <a:pt x="4" y="27"/>
                    </a:lnTo>
                    <a:lnTo>
                      <a:pt x="0" y="0"/>
                    </a:lnTo>
                    <a:close/>
                  </a:path>
                </a:pathLst>
              </a:custGeom>
              <a:solidFill>
                <a:srgbClr val="6565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40" name="Freeform 142">
                <a:extLst>
                  <a:ext uri="{FF2B5EF4-FFF2-40B4-BE49-F238E27FC236}">
                    <a16:creationId xmlns:a16="http://schemas.microsoft.com/office/drawing/2014/main" id="{9444B6B2-6E2E-F24E-DA40-865B104BA3DE}"/>
                  </a:ext>
                </a:extLst>
              </p:cNvPr>
              <p:cNvSpPr>
                <a:spLocks/>
              </p:cNvSpPr>
              <p:nvPr/>
            </p:nvSpPr>
            <p:spPr bwMode="auto">
              <a:xfrm>
                <a:off x="2309" y="2245"/>
                <a:ext cx="708" cy="26"/>
              </a:xfrm>
              <a:custGeom>
                <a:avLst/>
                <a:gdLst>
                  <a:gd name="T0" fmla="*/ 0 w 708"/>
                  <a:gd name="T1" fmla="*/ 0 h 26"/>
                  <a:gd name="T2" fmla="*/ 708 w 708"/>
                  <a:gd name="T3" fmla="*/ 0 h 26"/>
                  <a:gd name="T4" fmla="*/ 704 w 708"/>
                  <a:gd name="T5" fmla="*/ 26 h 26"/>
                  <a:gd name="T6" fmla="*/ 5 w 708"/>
                  <a:gd name="T7" fmla="*/ 26 h 26"/>
                  <a:gd name="T8" fmla="*/ 0 w 708"/>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8" h="26">
                    <a:moveTo>
                      <a:pt x="0" y="0"/>
                    </a:moveTo>
                    <a:lnTo>
                      <a:pt x="708" y="0"/>
                    </a:lnTo>
                    <a:lnTo>
                      <a:pt x="704" y="26"/>
                    </a:lnTo>
                    <a:lnTo>
                      <a:pt x="5" y="26"/>
                    </a:lnTo>
                    <a:lnTo>
                      <a:pt x="0" y="0"/>
                    </a:lnTo>
                    <a:close/>
                  </a:path>
                </a:pathLst>
              </a:custGeom>
              <a:solidFill>
                <a:srgbClr val="6565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41" name="Freeform 143">
                <a:extLst>
                  <a:ext uri="{FF2B5EF4-FFF2-40B4-BE49-F238E27FC236}">
                    <a16:creationId xmlns:a16="http://schemas.microsoft.com/office/drawing/2014/main" id="{1D1B7F28-7255-3558-8532-B5E3951D4CC7}"/>
                  </a:ext>
                </a:extLst>
              </p:cNvPr>
              <p:cNvSpPr>
                <a:spLocks/>
              </p:cNvSpPr>
              <p:nvPr/>
            </p:nvSpPr>
            <p:spPr bwMode="auto">
              <a:xfrm>
                <a:off x="2311" y="2259"/>
                <a:ext cx="704" cy="25"/>
              </a:xfrm>
              <a:custGeom>
                <a:avLst/>
                <a:gdLst>
                  <a:gd name="T0" fmla="*/ 0 w 704"/>
                  <a:gd name="T1" fmla="*/ 0 h 25"/>
                  <a:gd name="T2" fmla="*/ 704 w 704"/>
                  <a:gd name="T3" fmla="*/ 0 h 25"/>
                  <a:gd name="T4" fmla="*/ 700 w 704"/>
                  <a:gd name="T5" fmla="*/ 25 h 25"/>
                  <a:gd name="T6" fmla="*/ 5 w 704"/>
                  <a:gd name="T7" fmla="*/ 25 h 25"/>
                  <a:gd name="T8" fmla="*/ 0 w 704"/>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4" h="25">
                    <a:moveTo>
                      <a:pt x="0" y="0"/>
                    </a:moveTo>
                    <a:lnTo>
                      <a:pt x="704" y="0"/>
                    </a:lnTo>
                    <a:lnTo>
                      <a:pt x="700" y="25"/>
                    </a:lnTo>
                    <a:lnTo>
                      <a:pt x="5" y="25"/>
                    </a:lnTo>
                    <a:lnTo>
                      <a:pt x="0" y="0"/>
                    </a:lnTo>
                    <a:close/>
                  </a:path>
                </a:pathLst>
              </a:custGeom>
              <a:solidFill>
                <a:srgbClr val="6565B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42" name="Freeform 144">
                <a:extLst>
                  <a:ext uri="{FF2B5EF4-FFF2-40B4-BE49-F238E27FC236}">
                    <a16:creationId xmlns:a16="http://schemas.microsoft.com/office/drawing/2014/main" id="{CB5350AE-13B6-9166-C131-4C048533ACFB}"/>
                  </a:ext>
                </a:extLst>
              </p:cNvPr>
              <p:cNvSpPr>
                <a:spLocks/>
              </p:cNvSpPr>
              <p:nvPr/>
            </p:nvSpPr>
            <p:spPr bwMode="auto">
              <a:xfrm>
                <a:off x="2314" y="2271"/>
                <a:ext cx="699" cy="26"/>
              </a:xfrm>
              <a:custGeom>
                <a:avLst/>
                <a:gdLst>
                  <a:gd name="T0" fmla="*/ 0 w 699"/>
                  <a:gd name="T1" fmla="*/ 0 h 26"/>
                  <a:gd name="T2" fmla="*/ 699 w 699"/>
                  <a:gd name="T3" fmla="*/ 0 h 26"/>
                  <a:gd name="T4" fmla="*/ 695 w 699"/>
                  <a:gd name="T5" fmla="*/ 26 h 26"/>
                  <a:gd name="T6" fmla="*/ 4 w 699"/>
                  <a:gd name="T7" fmla="*/ 26 h 26"/>
                  <a:gd name="T8" fmla="*/ 0 w 699"/>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9" h="26">
                    <a:moveTo>
                      <a:pt x="0" y="0"/>
                    </a:moveTo>
                    <a:lnTo>
                      <a:pt x="699" y="0"/>
                    </a:lnTo>
                    <a:lnTo>
                      <a:pt x="695" y="26"/>
                    </a:lnTo>
                    <a:lnTo>
                      <a:pt x="4" y="26"/>
                    </a:lnTo>
                    <a:lnTo>
                      <a:pt x="0" y="0"/>
                    </a:lnTo>
                    <a:close/>
                  </a:path>
                </a:pathLst>
              </a:custGeom>
              <a:solidFill>
                <a:srgbClr val="6868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43" name="Freeform 145">
                <a:extLst>
                  <a:ext uri="{FF2B5EF4-FFF2-40B4-BE49-F238E27FC236}">
                    <a16:creationId xmlns:a16="http://schemas.microsoft.com/office/drawing/2014/main" id="{73FF9735-87DF-E61A-3A1F-EBA405449A51}"/>
                  </a:ext>
                </a:extLst>
              </p:cNvPr>
              <p:cNvSpPr>
                <a:spLocks/>
              </p:cNvSpPr>
              <p:nvPr/>
            </p:nvSpPr>
            <p:spPr bwMode="auto">
              <a:xfrm>
                <a:off x="2316" y="2284"/>
                <a:ext cx="695" cy="27"/>
              </a:xfrm>
              <a:custGeom>
                <a:avLst/>
                <a:gdLst>
                  <a:gd name="T0" fmla="*/ 0 w 695"/>
                  <a:gd name="T1" fmla="*/ 0 h 27"/>
                  <a:gd name="T2" fmla="*/ 695 w 695"/>
                  <a:gd name="T3" fmla="*/ 0 h 27"/>
                  <a:gd name="T4" fmla="*/ 690 w 695"/>
                  <a:gd name="T5" fmla="*/ 27 h 27"/>
                  <a:gd name="T6" fmla="*/ 4 w 695"/>
                  <a:gd name="T7" fmla="*/ 27 h 27"/>
                  <a:gd name="T8" fmla="*/ 0 w 695"/>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5" h="27">
                    <a:moveTo>
                      <a:pt x="0" y="0"/>
                    </a:moveTo>
                    <a:lnTo>
                      <a:pt x="695" y="0"/>
                    </a:lnTo>
                    <a:lnTo>
                      <a:pt x="690" y="27"/>
                    </a:lnTo>
                    <a:lnTo>
                      <a:pt x="4" y="27"/>
                    </a:lnTo>
                    <a:lnTo>
                      <a:pt x="0" y="0"/>
                    </a:lnTo>
                    <a:close/>
                  </a:path>
                </a:pathLst>
              </a:custGeom>
              <a:solidFill>
                <a:srgbClr val="6868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44" name="Freeform 146">
                <a:extLst>
                  <a:ext uri="{FF2B5EF4-FFF2-40B4-BE49-F238E27FC236}">
                    <a16:creationId xmlns:a16="http://schemas.microsoft.com/office/drawing/2014/main" id="{F31DEA44-FE71-6D58-101D-FC76EE99E378}"/>
                  </a:ext>
                </a:extLst>
              </p:cNvPr>
              <p:cNvSpPr>
                <a:spLocks/>
              </p:cNvSpPr>
              <p:nvPr/>
            </p:nvSpPr>
            <p:spPr bwMode="auto">
              <a:xfrm>
                <a:off x="2318" y="2297"/>
                <a:ext cx="691" cy="26"/>
              </a:xfrm>
              <a:custGeom>
                <a:avLst/>
                <a:gdLst>
                  <a:gd name="T0" fmla="*/ 0 w 691"/>
                  <a:gd name="T1" fmla="*/ 0 h 26"/>
                  <a:gd name="T2" fmla="*/ 691 w 691"/>
                  <a:gd name="T3" fmla="*/ 0 h 26"/>
                  <a:gd name="T4" fmla="*/ 686 w 691"/>
                  <a:gd name="T5" fmla="*/ 26 h 26"/>
                  <a:gd name="T6" fmla="*/ 4 w 691"/>
                  <a:gd name="T7" fmla="*/ 26 h 26"/>
                  <a:gd name="T8" fmla="*/ 0 w 691"/>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91" h="26">
                    <a:moveTo>
                      <a:pt x="0" y="0"/>
                    </a:moveTo>
                    <a:lnTo>
                      <a:pt x="691" y="0"/>
                    </a:lnTo>
                    <a:lnTo>
                      <a:pt x="686" y="26"/>
                    </a:lnTo>
                    <a:lnTo>
                      <a:pt x="4" y="26"/>
                    </a:lnTo>
                    <a:lnTo>
                      <a:pt x="0" y="0"/>
                    </a:lnTo>
                    <a:close/>
                  </a:path>
                </a:pathLst>
              </a:custGeom>
              <a:solidFill>
                <a:srgbClr val="6868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45" name="Freeform 147">
                <a:extLst>
                  <a:ext uri="{FF2B5EF4-FFF2-40B4-BE49-F238E27FC236}">
                    <a16:creationId xmlns:a16="http://schemas.microsoft.com/office/drawing/2014/main" id="{E1D2F7AF-EAA3-E299-EF96-08F90FD56DCF}"/>
                  </a:ext>
                </a:extLst>
              </p:cNvPr>
              <p:cNvSpPr>
                <a:spLocks/>
              </p:cNvSpPr>
              <p:nvPr/>
            </p:nvSpPr>
            <p:spPr bwMode="auto">
              <a:xfrm>
                <a:off x="2320" y="2311"/>
                <a:ext cx="686" cy="25"/>
              </a:xfrm>
              <a:custGeom>
                <a:avLst/>
                <a:gdLst>
                  <a:gd name="T0" fmla="*/ 0 w 686"/>
                  <a:gd name="T1" fmla="*/ 0 h 25"/>
                  <a:gd name="T2" fmla="*/ 686 w 686"/>
                  <a:gd name="T3" fmla="*/ 0 h 25"/>
                  <a:gd name="T4" fmla="*/ 682 w 686"/>
                  <a:gd name="T5" fmla="*/ 25 h 25"/>
                  <a:gd name="T6" fmla="*/ 4 w 686"/>
                  <a:gd name="T7" fmla="*/ 25 h 25"/>
                  <a:gd name="T8" fmla="*/ 0 w 686"/>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6" h="25">
                    <a:moveTo>
                      <a:pt x="0" y="0"/>
                    </a:moveTo>
                    <a:lnTo>
                      <a:pt x="686" y="0"/>
                    </a:lnTo>
                    <a:lnTo>
                      <a:pt x="682" y="25"/>
                    </a:lnTo>
                    <a:lnTo>
                      <a:pt x="4" y="25"/>
                    </a:lnTo>
                    <a:lnTo>
                      <a:pt x="0" y="0"/>
                    </a:lnTo>
                    <a:close/>
                  </a:path>
                </a:pathLst>
              </a:custGeom>
              <a:solidFill>
                <a:srgbClr val="6868B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46" name="Freeform 148">
                <a:extLst>
                  <a:ext uri="{FF2B5EF4-FFF2-40B4-BE49-F238E27FC236}">
                    <a16:creationId xmlns:a16="http://schemas.microsoft.com/office/drawing/2014/main" id="{F9F1E2F6-9671-5371-3ADC-25AB4E7AA083}"/>
                  </a:ext>
                </a:extLst>
              </p:cNvPr>
              <p:cNvSpPr>
                <a:spLocks/>
              </p:cNvSpPr>
              <p:nvPr/>
            </p:nvSpPr>
            <p:spPr bwMode="auto">
              <a:xfrm>
                <a:off x="2322" y="2323"/>
                <a:ext cx="682" cy="26"/>
              </a:xfrm>
              <a:custGeom>
                <a:avLst/>
                <a:gdLst>
                  <a:gd name="T0" fmla="*/ 0 w 682"/>
                  <a:gd name="T1" fmla="*/ 0 h 26"/>
                  <a:gd name="T2" fmla="*/ 682 w 682"/>
                  <a:gd name="T3" fmla="*/ 0 h 26"/>
                  <a:gd name="T4" fmla="*/ 678 w 682"/>
                  <a:gd name="T5" fmla="*/ 26 h 26"/>
                  <a:gd name="T6" fmla="*/ 4 w 682"/>
                  <a:gd name="T7" fmla="*/ 26 h 26"/>
                  <a:gd name="T8" fmla="*/ 0 w 682"/>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2" h="26">
                    <a:moveTo>
                      <a:pt x="0" y="0"/>
                    </a:moveTo>
                    <a:lnTo>
                      <a:pt x="682" y="0"/>
                    </a:lnTo>
                    <a:lnTo>
                      <a:pt x="678" y="26"/>
                    </a:lnTo>
                    <a:lnTo>
                      <a:pt x="4" y="26"/>
                    </a:lnTo>
                    <a:lnTo>
                      <a:pt x="0" y="0"/>
                    </a:lnTo>
                    <a:close/>
                  </a:path>
                </a:pathLst>
              </a:custGeom>
              <a:solidFill>
                <a:srgbClr val="6B6B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47" name="Freeform 149">
                <a:extLst>
                  <a:ext uri="{FF2B5EF4-FFF2-40B4-BE49-F238E27FC236}">
                    <a16:creationId xmlns:a16="http://schemas.microsoft.com/office/drawing/2014/main" id="{D996162F-8E43-CE4A-5B5B-8EABD2718F08}"/>
                  </a:ext>
                </a:extLst>
              </p:cNvPr>
              <p:cNvSpPr>
                <a:spLocks/>
              </p:cNvSpPr>
              <p:nvPr/>
            </p:nvSpPr>
            <p:spPr bwMode="auto">
              <a:xfrm>
                <a:off x="2324" y="2336"/>
                <a:ext cx="678" cy="27"/>
              </a:xfrm>
              <a:custGeom>
                <a:avLst/>
                <a:gdLst>
                  <a:gd name="T0" fmla="*/ 0 w 678"/>
                  <a:gd name="T1" fmla="*/ 0 h 27"/>
                  <a:gd name="T2" fmla="*/ 678 w 678"/>
                  <a:gd name="T3" fmla="*/ 0 h 27"/>
                  <a:gd name="T4" fmla="*/ 674 w 678"/>
                  <a:gd name="T5" fmla="*/ 27 h 27"/>
                  <a:gd name="T6" fmla="*/ 4 w 678"/>
                  <a:gd name="T7" fmla="*/ 27 h 27"/>
                  <a:gd name="T8" fmla="*/ 0 w 678"/>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8" h="27">
                    <a:moveTo>
                      <a:pt x="0" y="0"/>
                    </a:moveTo>
                    <a:lnTo>
                      <a:pt x="678" y="0"/>
                    </a:lnTo>
                    <a:lnTo>
                      <a:pt x="674" y="27"/>
                    </a:lnTo>
                    <a:lnTo>
                      <a:pt x="4" y="27"/>
                    </a:lnTo>
                    <a:lnTo>
                      <a:pt x="0" y="0"/>
                    </a:lnTo>
                    <a:close/>
                  </a:path>
                </a:pathLst>
              </a:custGeom>
              <a:solidFill>
                <a:srgbClr val="6B6B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48" name="Freeform 150">
                <a:extLst>
                  <a:ext uri="{FF2B5EF4-FFF2-40B4-BE49-F238E27FC236}">
                    <a16:creationId xmlns:a16="http://schemas.microsoft.com/office/drawing/2014/main" id="{82A381F3-5A0E-F3BF-5206-09736981CBF7}"/>
                  </a:ext>
                </a:extLst>
              </p:cNvPr>
              <p:cNvSpPr>
                <a:spLocks/>
              </p:cNvSpPr>
              <p:nvPr/>
            </p:nvSpPr>
            <p:spPr bwMode="auto">
              <a:xfrm>
                <a:off x="2326" y="2349"/>
                <a:ext cx="674" cy="26"/>
              </a:xfrm>
              <a:custGeom>
                <a:avLst/>
                <a:gdLst>
                  <a:gd name="T0" fmla="*/ 0 w 674"/>
                  <a:gd name="T1" fmla="*/ 0 h 26"/>
                  <a:gd name="T2" fmla="*/ 674 w 674"/>
                  <a:gd name="T3" fmla="*/ 0 h 26"/>
                  <a:gd name="T4" fmla="*/ 670 w 674"/>
                  <a:gd name="T5" fmla="*/ 26 h 26"/>
                  <a:gd name="T6" fmla="*/ 4 w 674"/>
                  <a:gd name="T7" fmla="*/ 26 h 26"/>
                  <a:gd name="T8" fmla="*/ 0 w 674"/>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4" h="26">
                    <a:moveTo>
                      <a:pt x="0" y="0"/>
                    </a:moveTo>
                    <a:lnTo>
                      <a:pt x="674" y="0"/>
                    </a:lnTo>
                    <a:lnTo>
                      <a:pt x="670" y="26"/>
                    </a:lnTo>
                    <a:lnTo>
                      <a:pt x="4" y="26"/>
                    </a:lnTo>
                    <a:lnTo>
                      <a:pt x="0" y="0"/>
                    </a:lnTo>
                    <a:close/>
                  </a:path>
                </a:pathLst>
              </a:custGeom>
              <a:solidFill>
                <a:srgbClr val="6B6B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49" name="Freeform 151">
                <a:extLst>
                  <a:ext uri="{FF2B5EF4-FFF2-40B4-BE49-F238E27FC236}">
                    <a16:creationId xmlns:a16="http://schemas.microsoft.com/office/drawing/2014/main" id="{BC128F0E-5593-3C76-455C-DCF16D3C58D5}"/>
                  </a:ext>
                </a:extLst>
              </p:cNvPr>
              <p:cNvSpPr>
                <a:spLocks/>
              </p:cNvSpPr>
              <p:nvPr/>
            </p:nvSpPr>
            <p:spPr bwMode="auto">
              <a:xfrm>
                <a:off x="2328" y="2363"/>
                <a:ext cx="670" cy="25"/>
              </a:xfrm>
              <a:custGeom>
                <a:avLst/>
                <a:gdLst>
                  <a:gd name="T0" fmla="*/ 0 w 670"/>
                  <a:gd name="T1" fmla="*/ 0 h 25"/>
                  <a:gd name="T2" fmla="*/ 670 w 670"/>
                  <a:gd name="T3" fmla="*/ 0 h 25"/>
                  <a:gd name="T4" fmla="*/ 666 w 670"/>
                  <a:gd name="T5" fmla="*/ 25 h 25"/>
                  <a:gd name="T6" fmla="*/ 4 w 670"/>
                  <a:gd name="T7" fmla="*/ 25 h 25"/>
                  <a:gd name="T8" fmla="*/ 0 w 670"/>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 h="25">
                    <a:moveTo>
                      <a:pt x="0" y="0"/>
                    </a:moveTo>
                    <a:lnTo>
                      <a:pt x="670" y="0"/>
                    </a:lnTo>
                    <a:lnTo>
                      <a:pt x="666" y="25"/>
                    </a:lnTo>
                    <a:lnTo>
                      <a:pt x="4" y="25"/>
                    </a:lnTo>
                    <a:lnTo>
                      <a:pt x="0" y="0"/>
                    </a:lnTo>
                    <a:close/>
                  </a:path>
                </a:pathLst>
              </a:custGeom>
              <a:solidFill>
                <a:srgbClr val="6B6B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50" name="Freeform 152">
                <a:extLst>
                  <a:ext uri="{FF2B5EF4-FFF2-40B4-BE49-F238E27FC236}">
                    <a16:creationId xmlns:a16="http://schemas.microsoft.com/office/drawing/2014/main" id="{D8A376DF-28A9-5020-DB93-25CA30004F74}"/>
                  </a:ext>
                </a:extLst>
              </p:cNvPr>
              <p:cNvSpPr>
                <a:spLocks/>
              </p:cNvSpPr>
              <p:nvPr/>
            </p:nvSpPr>
            <p:spPr bwMode="auto">
              <a:xfrm>
                <a:off x="2330" y="2375"/>
                <a:ext cx="666" cy="26"/>
              </a:xfrm>
              <a:custGeom>
                <a:avLst/>
                <a:gdLst>
                  <a:gd name="T0" fmla="*/ 0 w 666"/>
                  <a:gd name="T1" fmla="*/ 0 h 26"/>
                  <a:gd name="T2" fmla="*/ 666 w 666"/>
                  <a:gd name="T3" fmla="*/ 0 h 26"/>
                  <a:gd name="T4" fmla="*/ 662 w 666"/>
                  <a:gd name="T5" fmla="*/ 26 h 26"/>
                  <a:gd name="T6" fmla="*/ 4 w 666"/>
                  <a:gd name="T7" fmla="*/ 26 h 26"/>
                  <a:gd name="T8" fmla="*/ 0 w 666"/>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6" h="26">
                    <a:moveTo>
                      <a:pt x="0" y="0"/>
                    </a:moveTo>
                    <a:lnTo>
                      <a:pt x="666" y="0"/>
                    </a:lnTo>
                    <a:lnTo>
                      <a:pt x="662" y="26"/>
                    </a:lnTo>
                    <a:lnTo>
                      <a:pt x="4" y="26"/>
                    </a:lnTo>
                    <a:lnTo>
                      <a:pt x="0" y="0"/>
                    </a:lnTo>
                    <a:close/>
                  </a:path>
                </a:pathLst>
              </a:custGeom>
              <a:solidFill>
                <a:srgbClr val="6B6BB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51" name="Freeform 153">
                <a:extLst>
                  <a:ext uri="{FF2B5EF4-FFF2-40B4-BE49-F238E27FC236}">
                    <a16:creationId xmlns:a16="http://schemas.microsoft.com/office/drawing/2014/main" id="{AF527619-4FB7-ADD9-BBB4-1E5C14E87256}"/>
                  </a:ext>
                </a:extLst>
              </p:cNvPr>
              <p:cNvSpPr>
                <a:spLocks/>
              </p:cNvSpPr>
              <p:nvPr/>
            </p:nvSpPr>
            <p:spPr bwMode="auto">
              <a:xfrm>
                <a:off x="2332" y="2388"/>
                <a:ext cx="662" cy="27"/>
              </a:xfrm>
              <a:custGeom>
                <a:avLst/>
                <a:gdLst>
                  <a:gd name="T0" fmla="*/ 0 w 662"/>
                  <a:gd name="T1" fmla="*/ 0 h 27"/>
                  <a:gd name="T2" fmla="*/ 662 w 662"/>
                  <a:gd name="T3" fmla="*/ 0 h 27"/>
                  <a:gd name="T4" fmla="*/ 658 w 662"/>
                  <a:gd name="T5" fmla="*/ 27 h 27"/>
                  <a:gd name="T6" fmla="*/ 4 w 662"/>
                  <a:gd name="T7" fmla="*/ 27 h 27"/>
                  <a:gd name="T8" fmla="*/ 0 w 662"/>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62" h="27">
                    <a:moveTo>
                      <a:pt x="0" y="0"/>
                    </a:moveTo>
                    <a:lnTo>
                      <a:pt x="662" y="0"/>
                    </a:lnTo>
                    <a:lnTo>
                      <a:pt x="658" y="27"/>
                    </a:lnTo>
                    <a:lnTo>
                      <a:pt x="4" y="27"/>
                    </a:lnTo>
                    <a:lnTo>
                      <a:pt x="0" y="0"/>
                    </a:lnTo>
                    <a:close/>
                  </a:path>
                </a:pathLst>
              </a:custGeom>
              <a:solidFill>
                <a:srgbClr val="7070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52" name="Freeform 154">
                <a:extLst>
                  <a:ext uri="{FF2B5EF4-FFF2-40B4-BE49-F238E27FC236}">
                    <a16:creationId xmlns:a16="http://schemas.microsoft.com/office/drawing/2014/main" id="{9298B8F7-BC60-911F-CE87-8A47677B1D18}"/>
                  </a:ext>
                </a:extLst>
              </p:cNvPr>
              <p:cNvSpPr>
                <a:spLocks/>
              </p:cNvSpPr>
              <p:nvPr/>
            </p:nvSpPr>
            <p:spPr bwMode="auto">
              <a:xfrm>
                <a:off x="2334" y="2401"/>
                <a:ext cx="658" cy="26"/>
              </a:xfrm>
              <a:custGeom>
                <a:avLst/>
                <a:gdLst>
                  <a:gd name="T0" fmla="*/ 0 w 658"/>
                  <a:gd name="T1" fmla="*/ 0 h 26"/>
                  <a:gd name="T2" fmla="*/ 658 w 658"/>
                  <a:gd name="T3" fmla="*/ 0 h 26"/>
                  <a:gd name="T4" fmla="*/ 654 w 658"/>
                  <a:gd name="T5" fmla="*/ 26 h 26"/>
                  <a:gd name="T6" fmla="*/ 4 w 658"/>
                  <a:gd name="T7" fmla="*/ 26 h 26"/>
                  <a:gd name="T8" fmla="*/ 0 w 658"/>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8" h="26">
                    <a:moveTo>
                      <a:pt x="0" y="0"/>
                    </a:moveTo>
                    <a:lnTo>
                      <a:pt x="658" y="0"/>
                    </a:lnTo>
                    <a:lnTo>
                      <a:pt x="654" y="26"/>
                    </a:lnTo>
                    <a:lnTo>
                      <a:pt x="4" y="26"/>
                    </a:lnTo>
                    <a:lnTo>
                      <a:pt x="0" y="0"/>
                    </a:lnTo>
                    <a:close/>
                  </a:path>
                </a:pathLst>
              </a:custGeom>
              <a:solidFill>
                <a:srgbClr val="7070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53" name="Freeform 155">
                <a:extLst>
                  <a:ext uri="{FF2B5EF4-FFF2-40B4-BE49-F238E27FC236}">
                    <a16:creationId xmlns:a16="http://schemas.microsoft.com/office/drawing/2014/main" id="{95B1C6FB-BF3B-9826-92B3-F7814FA40FA7}"/>
                  </a:ext>
                </a:extLst>
              </p:cNvPr>
              <p:cNvSpPr>
                <a:spLocks/>
              </p:cNvSpPr>
              <p:nvPr/>
            </p:nvSpPr>
            <p:spPr bwMode="auto">
              <a:xfrm>
                <a:off x="2336" y="2415"/>
                <a:ext cx="654" cy="25"/>
              </a:xfrm>
              <a:custGeom>
                <a:avLst/>
                <a:gdLst>
                  <a:gd name="T0" fmla="*/ 0 w 654"/>
                  <a:gd name="T1" fmla="*/ 0 h 25"/>
                  <a:gd name="T2" fmla="*/ 654 w 654"/>
                  <a:gd name="T3" fmla="*/ 0 h 25"/>
                  <a:gd name="T4" fmla="*/ 650 w 654"/>
                  <a:gd name="T5" fmla="*/ 25 h 25"/>
                  <a:gd name="T6" fmla="*/ 3 w 654"/>
                  <a:gd name="T7" fmla="*/ 25 h 25"/>
                  <a:gd name="T8" fmla="*/ 0 w 654"/>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4" h="25">
                    <a:moveTo>
                      <a:pt x="0" y="0"/>
                    </a:moveTo>
                    <a:lnTo>
                      <a:pt x="654" y="0"/>
                    </a:lnTo>
                    <a:lnTo>
                      <a:pt x="650" y="25"/>
                    </a:lnTo>
                    <a:lnTo>
                      <a:pt x="3" y="25"/>
                    </a:lnTo>
                    <a:lnTo>
                      <a:pt x="0" y="0"/>
                    </a:lnTo>
                    <a:close/>
                  </a:path>
                </a:pathLst>
              </a:custGeom>
              <a:solidFill>
                <a:srgbClr val="7070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54" name="Freeform 156">
                <a:extLst>
                  <a:ext uri="{FF2B5EF4-FFF2-40B4-BE49-F238E27FC236}">
                    <a16:creationId xmlns:a16="http://schemas.microsoft.com/office/drawing/2014/main" id="{81232950-DB4C-2D69-3937-8FE2E75BEE2E}"/>
                  </a:ext>
                </a:extLst>
              </p:cNvPr>
              <p:cNvSpPr>
                <a:spLocks/>
              </p:cNvSpPr>
              <p:nvPr/>
            </p:nvSpPr>
            <p:spPr bwMode="auto">
              <a:xfrm>
                <a:off x="2338" y="2427"/>
                <a:ext cx="650" cy="26"/>
              </a:xfrm>
              <a:custGeom>
                <a:avLst/>
                <a:gdLst>
                  <a:gd name="T0" fmla="*/ 0 w 650"/>
                  <a:gd name="T1" fmla="*/ 0 h 26"/>
                  <a:gd name="T2" fmla="*/ 650 w 650"/>
                  <a:gd name="T3" fmla="*/ 0 h 26"/>
                  <a:gd name="T4" fmla="*/ 646 w 650"/>
                  <a:gd name="T5" fmla="*/ 26 h 26"/>
                  <a:gd name="T6" fmla="*/ 4 w 650"/>
                  <a:gd name="T7" fmla="*/ 26 h 26"/>
                  <a:gd name="T8" fmla="*/ 0 w 650"/>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0" h="26">
                    <a:moveTo>
                      <a:pt x="0" y="0"/>
                    </a:moveTo>
                    <a:lnTo>
                      <a:pt x="650" y="0"/>
                    </a:lnTo>
                    <a:lnTo>
                      <a:pt x="646" y="26"/>
                    </a:lnTo>
                    <a:lnTo>
                      <a:pt x="4" y="26"/>
                    </a:lnTo>
                    <a:lnTo>
                      <a:pt x="0" y="0"/>
                    </a:lnTo>
                    <a:close/>
                  </a:path>
                </a:pathLst>
              </a:custGeom>
              <a:solidFill>
                <a:srgbClr val="7070B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55" name="Freeform 157">
                <a:extLst>
                  <a:ext uri="{FF2B5EF4-FFF2-40B4-BE49-F238E27FC236}">
                    <a16:creationId xmlns:a16="http://schemas.microsoft.com/office/drawing/2014/main" id="{1DF23264-19AE-A61B-CB19-93AEF9277E57}"/>
                  </a:ext>
                </a:extLst>
              </p:cNvPr>
              <p:cNvSpPr>
                <a:spLocks/>
              </p:cNvSpPr>
              <p:nvPr/>
            </p:nvSpPr>
            <p:spPr bwMode="auto">
              <a:xfrm>
                <a:off x="2339" y="2440"/>
                <a:ext cx="647" cy="27"/>
              </a:xfrm>
              <a:custGeom>
                <a:avLst/>
                <a:gdLst>
                  <a:gd name="T0" fmla="*/ 0 w 647"/>
                  <a:gd name="T1" fmla="*/ 0 h 27"/>
                  <a:gd name="T2" fmla="*/ 647 w 647"/>
                  <a:gd name="T3" fmla="*/ 0 h 27"/>
                  <a:gd name="T4" fmla="*/ 644 w 647"/>
                  <a:gd name="T5" fmla="*/ 27 h 27"/>
                  <a:gd name="T6" fmla="*/ 5 w 647"/>
                  <a:gd name="T7" fmla="*/ 27 h 27"/>
                  <a:gd name="T8" fmla="*/ 0 w 647"/>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7" h="27">
                    <a:moveTo>
                      <a:pt x="0" y="0"/>
                    </a:moveTo>
                    <a:lnTo>
                      <a:pt x="647" y="0"/>
                    </a:lnTo>
                    <a:lnTo>
                      <a:pt x="644" y="27"/>
                    </a:lnTo>
                    <a:lnTo>
                      <a:pt x="5" y="27"/>
                    </a:lnTo>
                    <a:lnTo>
                      <a:pt x="0" y="0"/>
                    </a:lnTo>
                    <a:close/>
                  </a:path>
                </a:pathLst>
              </a:custGeom>
              <a:solidFill>
                <a:srgbClr val="7373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56" name="Freeform 158">
                <a:extLst>
                  <a:ext uri="{FF2B5EF4-FFF2-40B4-BE49-F238E27FC236}">
                    <a16:creationId xmlns:a16="http://schemas.microsoft.com/office/drawing/2014/main" id="{E5AFA393-185D-6D4B-AEBD-195088A10696}"/>
                  </a:ext>
                </a:extLst>
              </p:cNvPr>
              <p:cNvSpPr>
                <a:spLocks/>
              </p:cNvSpPr>
              <p:nvPr/>
            </p:nvSpPr>
            <p:spPr bwMode="auto">
              <a:xfrm>
                <a:off x="2342" y="2453"/>
                <a:ext cx="642" cy="26"/>
              </a:xfrm>
              <a:custGeom>
                <a:avLst/>
                <a:gdLst>
                  <a:gd name="T0" fmla="*/ 0 w 642"/>
                  <a:gd name="T1" fmla="*/ 0 h 26"/>
                  <a:gd name="T2" fmla="*/ 642 w 642"/>
                  <a:gd name="T3" fmla="*/ 0 h 26"/>
                  <a:gd name="T4" fmla="*/ 639 w 642"/>
                  <a:gd name="T5" fmla="*/ 26 h 26"/>
                  <a:gd name="T6" fmla="*/ 4 w 642"/>
                  <a:gd name="T7" fmla="*/ 26 h 26"/>
                  <a:gd name="T8" fmla="*/ 0 w 642"/>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42" h="26">
                    <a:moveTo>
                      <a:pt x="0" y="0"/>
                    </a:moveTo>
                    <a:lnTo>
                      <a:pt x="642" y="0"/>
                    </a:lnTo>
                    <a:lnTo>
                      <a:pt x="639" y="26"/>
                    </a:lnTo>
                    <a:lnTo>
                      <a:pt x="4" y="26"/>
                    </a:lnTo>
                    <a:lnTo>
                      <a:pt x="0" y="0"/>
                    </a:lnTo>
                    <a:close/>
                  </a:path>
                </a:pathLst>
              </a:custGeom>
              <a:solidFill>
                <a:srgbClr val="7373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57" name="Freeform 159">
                <a:extLst>
                  <a:ext uri="{FF2B5EF4-FFF2-40B4-BE49-F238E27FC236}">
                    <a16:creationId xmlns:a16="http://schemas.microsoft.com/office/drawing/2014/main" id="{BBF921E6-BDD0-AF4D-16FC-208C30C7075E}"/>
                  </a:ext>
                </a:extLst>
              </p:cNvPr>
              <p:cNvSpPr>
                <a:spLocks/>
              </p:cNvSpPr>
              <p:nvPr/>
            </p:nvSpPr>
            <p:spPr bwMode="auto">
              <a:xfrm>
                <a:off x="2344" y="2467"/>
                <a:ext cx="639" cy="25"/>
              </a:xfrm>
              <a:custGeom>
                <a:avLst/>
                <a:gdLst>
                  <a:gd name="T0" fmla="*/ 0 w 639"/>
                  <a:gd name="T1" fmla="*/ 0 h 25"/>
                  <a:gd name="T2" fmla="*/ 639 w 639"/>
                  <a:gd name="T3" fmla="*/ 0 h 25"/>
                  <a:gd name="T4" fmla="*/ 635 w 639"/>
                  <a:gd name="T5" fmla="*/ 25 h 25"/>
                  <a:gd name="T6" fmla="*/ 4 w 639"/>
                  <a:gd name="T7" fmla="*/ 25 h 25"/>
                  <a:gd name="T8" fmla="*/ 0 w 639"/>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9" h="25">
                    <a:moveTo>
                      <a:pt x="0" y="0"/>
                    </a:moveTo>
                    <a:lnTo>
                      <a:pt x="639" y="0"/>
                    </a:lnTo>
                    <a:lnTo>
                      <a:pt x="635" y="25"/>
                    </a:lnTo>
                    <a:lnTo>
                      <a:pt x="4" y="25"/>
                    </a:lnTo>
                    <a:lnTo>
                      <a:pt x="0" y="0"/>
                    </a:lnTo>
                    <a:close/>
                  </a:path>
                </a:pathLst>
              </a:custGeom>
              <a:solidFill>
                <a:srgbClr val="7373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58" name="Freeform 160">
                <a:extLst>
                  <a:ext uri="{FF2B5EF4-FFF2-40B4-BE49-F238E27FC236}">
                    <a16:creationId xmlns:a16="http://schemas.microsoft.com/office/drawing/2014/main" id="{BB3D7B7D-DE63-EE29-F2CE-62C109824F9F}"/>
                  </a:ext>
                </a:extLst>
              </p:cNvPr>
              <p:cNvSpPr>
                <a:spLocks/>
              </p:cNvSpPr>
              <p:nvPr/>
            </p:nvSpPr>
            <p:spPr bwMode="auto">
              <a:xfrm>
                <a:off x="2346" y="2479"/>
                <a:ext cx="635" cy="26"/>
              </a:xfrm>
              <a:custGeom>
                <a:avLst/>
                <a:gdLst>
                  <a:gd name="T0" fmla="*/ 0 w 635"/>
                  <a:gd name="T1" fmla="*/ 0 h 26"/>
                  <a:gd name="T2" fmla="*/ 635 w 635"/>
                  <a:gd name="T3" fmla="*/ 0 h 26"/>
                  <a:gd name="T4" fmla="*/ 630 w 635"/>
                  <a:gd name="T5" fmla="*/ 26 h 26"/>
                  <a:gd name="T6" fmla="*/ 4 w 635"/>
                  <a:gd name="T7" fmla="*/ 26 h 26"/>
                  <a:gd name="T8" fmla="*/ 0 w 635"/>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5" h="26">
                    <a:moveTo>
                      <a:pt x="0" y="0"/>
                    </a:moveTo>
                    <a:lnTo>
                      <a:pt x="635" y="0"/>
                    </a:lnTo>
                    <a:lnTo>
                      <a:pt x="630" y="26"/>
                    </a:lnTo>
                    <a:lnTo>
                      <a:pt x="4" y="26"/>
                    </a:lnTo>
                    <a:lnTo>
                      <a:pt x="0" y="0"/>
                    </a:lnTo>
                    <a:close/>
                  </a:path>
                </a:pathLst>
              </a:custGeom>
              <a:solidFill>
                <a:srgbClr val="7373B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59" name="Freeform 161">
                <a:extLst>
                  <a:ext uri="{FF2B5EF4-FFF2-40B4-BE49-F238E27FC236}">
                    <a16:creationId xmlns:a16="http://schemas.microsoft.com/office/drawing/2014/main" id="{6A76F342-90D0-3C88-77E4-0ABA4D5C8255}"/>
                  </a:ext>
                </a:extLst>
              </p:cNvPr>
              <p:cNvSpPr>
                <a:spLocks/>
              </p:cNvSpPr>
              <p:nvPr/>
            </p:nvSpPr>
            <p:spPr bwMode="auto">
              <a:xfrm>
                <a:off x="2348" y="2492"/>
                <a:ext cx="631" cy="27"/>
              </a:xfrm>
              <a:custGeom>
                <a:avLst/>
                <a:gdLst>
                  <a:gd name="T0" fmla="*/ 0 w 631"/>
                  <a:gd name="T1" fmla="*/ 0 h 27"/>
                  <a:gd name="T2" fmla="*/ 631 w 631"/>
                  <a:gd name="T3" fmla="*/ 0 h 27"/>
                  <a:gd name="T4" fmla="*/ 626 w 631"/>
                  <a:gd name="T5" fmla="*/ 27 h 27"/>
                  <a:gd name="T6" fmla="*/ 4 w 631"/>
                  <a:gd name="T7" fmla="*/ 27 h 27"/>
                  <a:gd name="T8" fmla="*/ 0 w 631"/>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1" h="27">
                    <a:moveTo>
                      <a:pt x="0" y="0"/>
                    </a:moveTo>
                    <a:lnTo>
                      <a:pt x="631" y="0"/>
                    </a:lnTo>
                    <a:lnTo>
                      <a:pt x="626" y="27"/>
                    </a:lnTo>
                    <a:lnTo>
                      <a:pt x="4" y="27"/>
                    </a:lnTo>
                    <a:lnTo>
                      <a:pt x="0" y="0"/>
                    </a:lnTo>
                    <a:close/>
                  </a:path>
                </a:pathLst>
              </a:custGeom>
              <a:solidFill>
                <a:srgbClr val="7575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60" name="Freeform 162">
                <a:extLst>
                  <a:ext uri="{FF2B5EF4-FFF2-40B4-BE49-F238E27FC236}">
                    <a16:creationId xmlns:a16="http://schemas.microsoft.com/office/drawing/2014/main" id="{EDD1294D-DB12-2924-427E-6EF25A2134CE}"/>
                  </a:ext>
                </a:extLst>
              </p:cNvPr>
              <p:cNvSpPr>
                <a:spLocks/>
              </p:cNvSpPr>
              <p:nvPr/>
            </p:nvSpPr>
            <p:spPr bwMode="auto">
              <a:xfrm>
                <a:off x="2350" y="2505"/>
                <a:ext cx="626" cy="26"/>
              </a:xfrm>
              <a:custGeom>
                <a:avLst/>
                <a:gdLst>
                  <a:gd name="T0" fmla="*/ 0 w 626"/>
                  <a:gd name="T1" fmla="*/ 0 h 26"/>
                  <a:gd name="T2" fmla="*/ 626 w 626"/>
                  <a:gd name="T3" fmla="*/ 0 h 26"/>
                  <a:gd name="T4" fmla="*/ 622 w 626"/>
                  <a:gd name="T5" fmla="*/ 26 h 26"/>
                  <a:gd name="T6" fmla="*/ 4 w 626"/>
                  <a:gd name="T7" fmla="*/ 26 h 26"/>
                  <a:gd name="T8" fmla="*/ 0 w 626"/>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6" h="26">
                    <a:moveTo>
                      <a:pt x="0" y="0"/>
                    </a:moveTo>
                    <a:lnTo>
                      <a:pt x="626" y="0"/>
                    </a:lnTo>
                    <a:lnTo>
                      <a:pt x="622" y="26"/>
                    </a:lnTo>
                    <a:lnTo>
                      <a:pt x="4" y="26"/>
                    </a:lnTo>
                    <a:lnTo>
                      <a:pt x="0" y="0"/>
                    </a:lnTo>
                    <a:close/>
                  </a:path>
                </a:pathLst>
              </a:custGeom>
              <a:solidFill>
                <a:srgbClr val="7575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61" name="Freeform 163">
                <a:extLst>
                  <a:ext uri="{FF2B5EF4-FFF2-40B4-BE49-F238E27FC236}">
                    <a16:creationId xmlns:a16="http://schemas.microsoft.com/office/drawing/2014/main" id="{6287F1C3-880B-C734-C2AE-002C4949D691}"/>
                  </a:ext>
                </a:extLst>
              </p:cNvPr>
              <p:cNvSpPr>
                <a:spLocks/>
              </p:cNvSpPr>
              <p:nvPr/>
            </p:nvSpPr>
            <p:spPr bwMode="auto">
              <a:xfrm>
                <a:off x="2352" y="2519"/>
                <a:ext cx="622" cy="25"/>
              </a:xfrm>
              <a:custGeom>
                <a:avLst/>
                <a:gdLst>
                  <a:gd name="T0" fmla="*/ 0 w 622"/>
                  <a:gd name="T1" fmla="*/ 0 h 25"/>
                  <a:gd name="T2" fmla="*/ 622 w 622"/>
                  <a:gd name="T3" fmla="*/ 0 h 25"/>
                  <a:gd name="T4" fmla="*/ 618 w 622"/>
                  <a:gd name="T5" fmla="*/ 25 h 25"/>
                  <a:gd name="T6" fmla="*/ 4 w 622"/>
                  <a:gd name="T7" fmla="*/ 25 h 25"/>
                  <a:gd name="T8" fmla="*/ 0 w 622"/>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22" h="25">
                    <a:moveTo>
                      <a:pt x="0" y="0"/>
                    </a:moveTo>
                    <a:lnTo>
                      <a:pt x="622" y="0"/>
                    </a:lnTo>
                    <a:lnTo>
                      <a:pt x="618" y="25"/>
                    </a:lnTo>
                    <a:lnTo>
                      <a:pt x="4" y="25"/>
                    </a:lnTo>
                    <a:lnTo>
                      <a:pt x="0" y="0"/>
                    </a:lnTo>
                    <a:close/>
                  </a:path>
                </a:pathLst>
              </a:custGeom>
              <a:solidFill>
                <a:srgbClr val="7575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62" name="Freeform 164">
                <a:extLst>
                  <a:ext uri="{FF2B5EF4-FFF2-40B4-BE49-F238E27FC236}">
                    <a16:creationId xmlns:a16="http://schemas.microsoft.com/office/drawing/2014/main" id="{51210B2C-0ED9-2033-598D-57D7FE82A3E0}"/>
                  </a:ext>
                </a:extLst>
              </p:cNvPr>
              <p:cNvSpPr>
                <a:spLocks/>
              </p:cNvSpPr>
              <p:nvPr/>
            </p:nvSpPr>
            <p:spPr bwMode="auto">
              <a:xfrm>
                <a:off x="2354" y="2531"/>
                <a:ext cx="618" cy="27"/>
              </a:xfrm>
              <a:custGeom>
                <a:avLst/>
                <a:gdLst>
                  <a:gd name="T0" fmla="*/ 0 w 618"/>
                  <a:gd name="T1" fmla="*/ 0 h 27"/>
                  <a:gd name="T2" fmla="*/ 618 w 618"/>
                  <a:gd name="T3" fmla="*/ 0 h 27"/>
                  <a:gd name="T4" fmla="*/ 614 w 618"/>
                  <a:gd name="T5" fmla="*/ 27 h 27"/>
                  <a:gd name="T6" fmla="*/ 4 w 618"/>
                  <a:gd name="T7" fmla="*/ 27 h 27"/>
                  <a:gd name="T8" fmla="*/ 0 w 618"/>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8" h="27">
                    <a:moveTo>
                      <a:pt x="0" y="0"/>
                    </a:moveTo>
                    <a:lnTo>
                      <a:pt x="618" y="0"/>
                    </a:lnTo>
                    <a:lnTo>
                      <a:pt x="614" y="27"/>
                    </a:lnTo>
                    <a:lnTo>
                      <a:pt x="4" y="27"/>
                    </a:lnTo>
                    <a:lnTo>
                      <a:pt x="0" y="0"/>
                    </a:lnTo>
                    <a:close/>
                  </a:path>
                </a:pathLst>
              </a:custGeom>
              <a:solidFill>
                <a:srgbClr val="7575B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63" name="Freeform 165">
                <a:extLst>
                  <a:ext uri="{FF2B5EF4-FFF2-40B4-BE49-F238E27FC236}">
                    <a16:creationId xmlns:a16="http://schemas.microsoft.com/office/drawing/2014/main" id="{F6AD3527-FB80-6521-4BF2-F802A34C3AF3}"/>
                  </a:ext>
                </a:extLst>
              </p:cNvPr>
              <p:cNvSpPr>
                <a:spLocks/>
              </p:cNvSpPr>
              <p:nvPr/>
            </p:nvSpPr>
            <p:spPr bwMode="auto">
              <a:xfrm>
                <a:off x="2356" y="2544"/>
                <a:ext cx="614" cy="27"/>
              </a:xfrm>
              <a:custGeom>
                <a:avLst/>
                <a:gdLst>
                  <a:gd name="T0" fmla="*/ 0 w 614"/>
                  <a:gd name="T1" fmla="*/ 0 h 27"/>
                  <a:gd name="T2" fmla="*/ 614 w 614"/>
                  <a:gd name="T3" fmla="*/ 0 h 27"/>
                  <a:gd name="T4" fmla="*/ 610 w 614"/>
                  <a:gd name="T5" fmla="*/ 27 h 27"/>
                  <a:gd name="T6" fmla="*/ 4 w 614"/>
                  <a:gd name="T7" fmla="*/ 27 h 27"/>
                  <a:gd name="T8" fmla="*/ 0 w 614"/>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4" h="27">
                    <a:moveTo>
                      <a:pt x="0" y="0"/>
                    </a:moveTo>
                    <a:lnTo>
                      <a:pt x="614" y="0"/>
                    </a:lnTo>
                    <a:lnTo>
                      <a:pt x="610" y="27"/>
                    </a:lnTo>
                    <a:lnTo>
                      <a:pt x="4" y="27"/>
                    </a:lnTo>
                    <a:lnTo>
                      <a:pt x="0" y="0"/>
                    </a:lnTo>
                    <a:close/>
                  </a:path>
                </a:pathLst>
              </a:custGeom>
              <a:solidFill>
                <a:srgbClr val="7B7B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64" name="Freeform 166">
                <a:extLst>
                  <a:ext uri="{FF2B5EF4-FFF2-40B4-BE49-F238E27FC236}">
                    <a16:creationId xmlns:a16="http://schemas.microsoft.com/office/drawing/2014/main" id="{7897472A-F216-224E-E922-95128D085B93}"/>
                  </a:ext>
                </a:extLst>
              </p:cNvPr>
              <p:cNvSpPr>
                <a:spLocks/>
              </p:cNvSpPr>
              <p:nvPr/>
            </p:nvSpPr>
            <p:spPr bwMode="auto">
              <a:xfrm>
                <a:off x="2358" y="2558"/>
                <a:ext cx="610" cy="25"/>
              </a:xfrm>
              <a:custGeom>
                <a:avLst/>
                <a:gdLst>
                  <a:gd name="T0" fmla="*/ 0 w 610"/>
                  <a:gd name="T1" fmla="*/ 0 h 25"/>
                  <a:gd name="T2" fmla="*/ 610 w 610"/>
                  <a:gd name="T3" fmla="*/ 0 h 25"/>
                  <a:gd name="T4" fmla="*/ 606 w 610"/>
                  <a:gd name="T5" fmla="*/ 25 h 25"/>
                  <a:gd name="T6" fmla="*/ 4 w 610"/>
                  <a:gd name="T7" fmla="*/ 25 h 25"/>
                  <a:gd name="T8" fmla="*/ 0 w 610"/>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0" h="25">
                    <a:moveTo>
                      <a:pt x="0" y="0"/>
                    </a:moveTo>
                    <a:lnTo>
                      <a:pt x="610" y="0"/>
                    </a:lnTo>
                    <a:lnTo>
                      <a:pt x="606" y="25"/>
                    </a:lnTo>
                    <a:lnTo>
                      <a:pt x="4" y="25"/>
                    </a:lnTo>
                    <a:lnTo>
                      <a:pt x="0" y="0"/>
                    </a:lnTo>
                    <a:close/>
                  </a:path>
                </a:pathLst>
              </a:custGeom>
              <a:solidFill>
                <a:srgbClr val="7B7B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65" name="Freeform 167">
                <a:extLst>
                  <a:ext uri="{FF2B5EF4-FFF2-40B4-BE49-F238E27FC236}">
                    <a16:creationId xmlns:a16="http://schemas.microsoft.com/office/drawing/2014/main" id="{6E9DCA10-3873-E4BD-12EC-D091152A84E7}"/>
                  </a:ext>
                </a:extLst>
              </p:cNvPr>
              <p:cNvSpPr>
                <a:spLocks/>
              </p:cNvSpPr>
              <p:nvPr/>
            </p:nvSpPr>
            <p:spPr bwMode="auto">
              <a:xfrm>
                <a:off x="2360" y="2571"/>
                <a:ext cx="606" cy="25"/>
              </a:xfrm>
              <a:custGeom>
                <a:avLst/>
                <a:gdLst>
                  <a:gd name="T0" fmla="*/ 0 w 606"/>
                  <a:gd name="T1" fmla="*/ 0 h 25"/>
                  <a:gd name="T2" fmla="*/ 606 w 606"/>
                  <a:gd name="T3" fmla="*/ 0 h 25"/>
                  <a:gd name="T4" fmla="*/ 602 w 606"/>
                  <a:gd name="T5" fmla="*/ 25 h 25"/>
                  <a:gd name="T6" fmla="*/ 4 w 606"/>
                  <a:gd name="T7" fmla="*/ 25 h 25"/>
                  <a:gd name="T8" fmla="*/ 0 w 606"/>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6" h="25">
                    <a:moveTo>
                      <a:pt x="0" y="0"/>
                    </a:moveTo>
                    <a:lnTo>
                      <a:pt x="606" y="0"/>
                    </a:lnTo>
                    <a:lnTo>
                      <a:pt x="602" y="25"/>
                    </a:lnTo>
                    <a:lnTo>
                      <a:pt x="4" y="25"/>
                    </a:lnTo>
                    <a:lnTo>
                      <a:pt x="0" y="0"/>
                    </a:lnTo>
                    <a:close/>
                  </a:path>
                </a:pathLst>
              </a:custGeom>
              <a:solidFill>
                <a:srgbClr val="7B7B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66" name="Freeform 168">
                <a:extLst>
                  <a:ext uri="{FF2B5EF4-FFF2-40B4-BE49-F238E27FC236}">
                    <a16:creationId xmlns:a16="http://schemas.microsoft.com/office/drawing/2014/main" id="{D2EFD6D4-5345-A296-A7A9-B78B6DF768D3}"/>
                  </a:ext>
                </a:extLst>
              </p:cNvPr>
              <p:cNvSpPr>
                <a:spLocks/>
              </p:cNvSpPr>
              <p:nvPr/>
            </p:nvSpPr>
            <p:spPr bwMode="auto">
              <a:xfrm>
                <a:off x="2362" y="2583"/>
                <a:ext cx="602" cy="27"/>
              </a:xfrm>
              <a:custGeom>
                <a:avLst/>
                <a:gdLst>
                  <a:gd name="T0" fmla="*/ 0 w 602"/>
                  <a:gd name="T1" fmla="*/ 0 h 27"/>
                  <a:gd name="T2" fmla="*/ 602 w 602"/>
                  <a:gd name="T3" fmla="*/ 0 h 27"/>
                  <a:gd name="T4" fmla="*/ 598 w 602"/>
                  <a:gd name="T5" fmla="*/ 27 h 27"/>
                  <a:gd name="T6" fmla="*/ 4 w 602"/>
                  <a:gd name="T7" fmla="*/ 27 h 27"/>
                  <a:gd name="T8" fmla="*/ 0 w 602"/>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02" h="27">
                    <a:moveTo>
                      <a:pt x="0" y="0"/>
                    </a:moveTo>
                    <a:lnTo>
                      <a:pt x="602" y="0"/>
                    </a:lnTo>
                    <a:lnTo>
                      <a:pt x="598" y="27"/>
                    </a:lnTo>
                    <a:lnTo>
                      <a:pt x="4" y="27"/>
                    </a:lnTo>
                    <a:lnTo>
                      <a:pt x="0" y="0"/>
                    </a:lnTo>
                    <a:close/>
                  </a:path>
                </a:pathLst>
              </a:custGeom>
              <a:solidFill>
                <a:srgbClr val="7B7B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67" name="Freeform 169">
                <a:extLst>
                  <a:ext uri="{FF2B5EF4-FFF2-40B4-BE49-F238E27FC236}">
                    <a16:creationId xmlns:a16="http://schemas.microsoft.com/office/drawing/2014/main" id="{963B501C-2E27-1447-B6CD-437F5D388DF5}"/>
                  </a:ext>
                </a:extLst>
              </p:cNvPr>
              <p:cNvSpPr>
                <a:spLocks/>
              </p:cNvSpPr>
              <p:nvPr/>
            </p:nvSpPr>
            <p:spPr bwMode="auto">
              <a:xfrm>
                <a:off x="2364" y="2596"/>
                <a:ext cx="598" cy="26"/>
              </a:xfrm>
              <a:custGeom>
                <a:avLst/>
                <a:gdLst>
                  <a:gd name="T0" fmla="*/ 0 w 598"/>
                  <a:gd name="T1" fmla="*/ 0 h 26"/>
                  <a:gd name="T2" fmla="*/ 598 w 598"/>
                  <a:gd name="T3" fmla="*/ 0 h 26"/>
                  <a:gd name="T4" fmla="*/ 594 w 598"/>
                  <a:gd name="T5" fmla="*/ 26 h 26"/>
                  <a:gd name="T6" fmla="*/ 4 w 598"/>
                  <a:gd name="T7" fmla="*/ 26 h 26"/>
                  <a:gd name="T8" fmla="*/ 0 w 598"/>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8" h="26">
                    <a:moveTo>
                      <a:pt x="0" y="0"/>
                    </a:moveTo>
                    <a:lnTo>
                      <a:pt x="598" y="0"/>
                    </a:lnTo>
                    <a:lnTo>
                      <a:pt x="594" y="26"/>
                    </a:lnTo>
                    <a:lnTo>
                      <a:pt x="4" y="26"/>
                    </a:lnTo>
                    <a:lnTo>
                      <a:pt x="0" y="0"/>
                    </a:lnTo>
                    <a:close/>
                  </a:path>
                </a:pathLst>
              </a:custGeom>
              <a:solidFill>
                <a:srgbClr val="7B7BC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68" name="Freeform 170">
                <a:extLst>
                  <a:ext uri="{FF2B5EF4-FFF2-40B4-BE49-F238E27FC236}">
                    <a16:creationId xmlns:a16="http://schemas.microsoft.com/office/drawing/2014/main" id="{A0BEF566-9296-64F4-5F0F-377A649117F3}"/>
                  </a:ext>
                </a:extLst>
              </p:cNvPr>
              <p:cNvSpPr>
                <a:spLocks/>
              </p:cNvSpPr>
              <p:nvPr/>
            </p:nvSpPr>
            <p:spPr bwMode="auto">
              <a:xfrm>
                <a:off x="2366" y="2610"/>
                <a:ext cx="594" cy="25"/>
              </a:xfrm>
              <a:custGeom>
                <a:avLst/>
                <a:gdLst>
                  <a:gd name="T0" fmla="*/ 0 w 594"/>
                  <a:gd name="T1" fmla="*/ 0 h 25"/>
                  <a:gd name="T2" fmla="*/ 594 w 594"/>
                  <a:gd name="T3" fmla="*/ 0 h 25"/>
                  <a:gd name="T4" fmla="*/ 590 w 594"/>
                  <a:gd name="T5" fmla="*/ 25 h 25"/>
                  <a:gd name="T6" fmla="*/ 5 w 594"/>
                  <a:gd name="T7" fmla="*/ 25 h 25"/>
                  <a:gd name="T8" fmla="*/ 0 w 594"/>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25">
                    <a:moveTo>
                      <a:pt x="0" y="0"/>
                    </a:moveTo>
                    <a:lnTo>
                      <a:pt x="594" y="0"/>
                    </a:lnTo>
                    <a:lnTo>
                      <a:pt x="590" y="25"/>
                    </a:lnTo>
                    <a:lnTo>
                      <a:pt x="5" y="25"/>
                    </a:lnTo>
                    <a:lnTo>
                      <a:pt x="0" y="0"/>
                    </a:lnTo>
                    <a:close/>
                  </a:path>
                </a:pathLst>
              </a:custGeom>
              <a:solidFill>
                <a:srgbClr val="7D7D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69" name="Freeform 171">
                <a:extLst>
                  <a:ext uri="{FF2B5EF4-FFF2-40B4-BE49-F238E27FC236}">
                    <a16:creationId xmlns:a16="http://schemas.microsoft.com/office/drawing/2014/main" id="{99A56041-0A09-B468-99F0-C5C63C0B31E4}"/>
                  </a:ext>
                </a:extLst>
              </p:cNvPr>
              <p:cNvSpPr>
                <a:spLocks/>
              </p:cNvSpPr>
              <p:nvPr/>
            </p:nvSpPr>
            <p:spPr bwMode="auto">
              <a:xfrm>
                <a:off x="2368" y="2622"/>
                <a:ext cx="590" cy="26"/>
              </a:xfrm>
              <a:custGeom>
                <a:avLst/>
                <a:gdLst>
                  <a:gd name="T0" fmla="*/ 0 w 590"/>
                  <a:gd name="T1" fmla="*/ 0 h 26"/>
                  <a:gd name="T2" fmla="*/ 590 w 590"/>
                  <a:gd name="T3" fmla="*/ 0 h 26"/>
                  <a:gd name="T4" fmla="*/ 586 w 590"/>
                  <a:gd name="T5" fmla="*/ 26 h 26"/>
                  <a:gd name="T6" fmla="*/ 5 w 590"/>
                  <a:gd name="T7" fmla="*/ 26 h 26"/>
                  <a:gd name="T8" fmla="*/ 0 w 590"/>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0" h="26">
                    <a:moveTo>
                      <a:pt x="0" y="0"/>
                    </a:moveTo>
                    <a:lnTo>
                      <a:pt x="590" y="0"/>
                    </a:lnTo>
                    <a:lnTo>
                      <a:pt x="586" y="26"/>
                    </a:lnTo>
                    <a:lnTo>
                      <a:pt x="5" y="26"/>
                    </a:lnTo>
                    <a:lnTo>
                      <a:pt x="0" y="0"/>
                    </a:lnTo>
                    <a:close/>
                  </a:path>
                </a:pathLst>
              </a:custGeom>
              <a:solidFill>
                <a:srgbClr val="7D7D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70" name="Freeform 172">
                <a:extLst>
                  <a:ext uri="{FF2B5EF4-FFF2-40B4-BE49-F238E27FC236}">
                    <a16:creationId xmlns:a16="http://schemas.microsoft.com/office/drawing/2014/main" id="{102F8B3A-7A71-CF75-3CF1-8D9CA4BF20F6}"/>
                  </a:ext>
                </a:extLst>
              </p:cNvPr>
              <p:cNvSpPr>
                <a:spLocks/>
              </p:cNvSpPr>
              <p:nvPr/>
            </p:nvSpPr>
            <p:spPr bwMode="auto">
              <a:xfrm>
                <a:off x="2371" y="2635"/>
                <a:ext cx="585" cy="27"/>
              </a:xfrm>
              <a:custGeom>
                <a:avLst/>
                <a:gdLst>
                  <a:gd name="T0" fmla="*/ 0 w 585"/>
                  <a:gd name="T1" fmla="*/ 0 h 27"/>
                  <a:gd name="T2" fmla="*/ 585 w 585"/>
                  <a:gd name="T3" fmla="*/ 0 h 27"/>
                  <a:gd name="T4" fmla="*/ 581 w 585"/>
                  <a:gd name="T5" fmla="*/ 27 h 27"/>
                  <a:gd name="T6" fmla="*/ 4 w 585"/>
                  <a:gd name="T7" fmla="*/ 27 h 27"/>
                  <a:gd name="T8" fmla="*/ 0 w 585"/>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5" h="27">
                    <a:moveTo>
                      <a:pt x="0" y="0"/>
                    </a:moveTo>
                    <a:lnTo>
                      <a:pt x="585" y="0"/>
                    </a:lnTo>
                    <a:lnTo>
                      <a:pt x="581" y="27"/>
                    </a:lnTo>
                    <a:lnTo>
                      <a:pt x="4" y="27"/>
                    </a:lnTo>
                    <a:lnTo>
                      <a:pt x="0" y="0"/>
                    </a:lnTo>
                    <a:close/>
                  </a:path>
                </a:pathLst>
              </a:custGeom>
              <a:solidFill>
                <a:srgbClr val="7D7D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71" name="Freeform 173">
                <a:extLst>
                  <a:ext uri="{FF2B5EF4-FFF2-40B4-BE49-F238E27FC236}">
                    <a16:creationId xmlns:a16="http://schemas.microsoft.com/office/drawing/2014/main" id="{2C9D595B-90F2-F493-3CDD-FBCC6C06E44F}"/>
                  </a:ext>
                </a:extLst>
              </p:cNvPr>
              <p:cNvSpPr>
                <a:spLocks/>
              </p:cNvSpPr>
              <p:nvPr/>
            </p:nvSpPr>
            <p:spPr bwMode="auto">
              <a:xfrm>
                <a:off x="2373" y="2648"/>
                <a:ext cx="581" cy="26"/>
              </a:xfrm>
              <a:custGeom>
                <a:avLst/>
                <a:gdLst>
                  <a:gd name="T0" fmla="*/ 0 w 581"/>
                  <a:gd name="T1" fmla="*/ 0 h 26"/>
                  <a:gd name="T2" fmla="*/ 581 w 581"/>
                  <a:gd name="T3" fmla="*/ 0 h 26"/>
                  <a:gd name="T4" fmla="*/ 577 w 581"/>
                  <a:gd name="T5" fmla="*/ 26 h 26"/>
                  <a:gd name="T6" fmla="*/ 4 w 581"/>
                  <a:gd name="T7" fmla="*/ 26 h 26"/>
                  <a:gd name="T8" fmla="*/ 0 w 581"/>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81" h="26">
                    <a:moveTo>
                      <a:pt x="0" y="0"/>
                    </a:moveTo>
                    <a:lnTo>
                      <a:pt x="581" y="0"/>
                    </a:lnTo>
                    <a:lnTo>
                      <a:pt x="577" y="26"/>
                    </a:lnTo>
                    <a:lnTo>
                      <a:pt x="4" y="26"/>
                    </a:lnTo>
                    <a:lnTo>
                      <a:pt x="0" y="0"/>
                    </a:lnTo>
                    <a:close/>
                  </a:path>
                </a:pathLst>
              </a:custGeom>
              <a:solidFill>
                <a:srgbClr val="7D7DC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72" name="Freeform 174">
                <a:extLst>
                  <a:ext uri="{FF2B5EF4-FFF2-40B4-BE49-F238E27FC236}">
                    <a16:creationId xmlns:a16="http://schemas.microsoft.com/office/drawing/2014/main" id="{B9228655-8836-3007-4FBF-874AAA9CB6B3}"/>
                  </a:ext>
                </a:extLst>
              </p:cNvPr>
              <p:cNvSpPr>
                <a:spLocks/>
              </p:cNvSpPr>
              <p:nvPr/>
            </p:nvSpPr>
            <p:spPr bwMode="auto">
              <a:xfrm>
                <a:off x="2375" y="2662"/>
                <a:ext cx="577" cy="25"/>
              </a:xfrm>
              <a:custGeom>
                <a:avLst/>
                <a:gdLst>
                  <a:gd name="T0" fmla="*/ 0 w 577"/>
                  <a:gd name="T1" fmla="*/ 0 h 25"/>
                  <a:gd name="T2" fmla="*/ 577 w 577"/>
                  <a:gd name="T3" fmla="*/ 0 h 25"/>
                  <a:gd name="T4" fmla="*/ 572 w 577"/>
                  <a:gd name="T5" fmla="*/ 25 h 25"/>
                  <a:gd name="T6" fmla="*/ 4 w 577"/>
                  <a:gd name="T7" fmla="*/ 25 h 25"/>
                  <a:gd name="T8" fmla="*/ 0 w 577"/>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7" h="25">
                    <a:moveTo>
                      <a:pt x="0" y="0"/>
                    </a:moveTo>
                    <a:lnTo>
                      <a:pt x="577" y="0"/>
                    </a:lnTo>
                    <a:lnTo>
                      <a:pt x="572" y="25"/>
                    </a:lnTo>
                    <a:lnTo>
                      <a:pt x="4" y="25"/>
                    </a:lnTo>
                    <a:lnTo>
                      <a:pt x="0" y="0"/>
                    </a:lnTo>
                    <a:close/>
                  </a:path>
                </a:pathLst>
              </a:custGeom>
              <a:solidFill>
                <a:srgbClr val="8080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73" name="Freeform 175">
                <a:extLst>
                  <a:ext uri="{FF2B5EF4-FFF2-40B4-BE49-F238E27FC236}">
                    <a16:creationId xmlns:a16="http://schemas.microsoft.com/office/drawing/2014/main" id="{25655528-A564-68B4-CD2B-0B9282249E73}"/>
                  </a:ext>
                </a:extLst>
              </p:cNvPr>
              <p:cNvSpPr>
                <a:spLocks/>
              </p:cNvSpPr>
              <p:nvPr/>
            </p:nvSpPr>
            <p:spPr bwMode="auto">
              <a:xfrm>
                <a:off x="2377" y="2674"/>
                <a:ext cx="573" cy="26"/>
              </a:xfrm>
              <a:custGeom>
                <a:avLst/>
                <a:gdLst>
                  <a:gd name="T0" fmla="*/ 0 w 573"/>
                  <a:gd name="T1" fmla="*/ 0 h 26"/>
                  <a:gd name="T2" fmla="*/ 573 w 573"/>
                  <a:gd name="T3" fmla="*/ 0 h 26"/>
                  <a:gd name="T4" fmla="*/ 568 w 573"/>
                  <a:gd name="T5" fmla="*/ 26 h 26"/>
                  <a:gd name="T6" fmla="*/ 3 w 573"/>
                  <a:gd name="T7" fmla="*/ 26 h 26"/>
                  <a:gd name="T8" fmla="*/ 0 w 573"/>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3" h="26">
                    <a:moveTo>
                      <a:pt x="0" y="0"/>
                    </a:moveTo>
                    <a:lnTo>
                      <a:pt x="573" y="0"/>
                    </a:lnTo>
                    <a:lnTo>
                      <a:pt x="568" y="26"/>
                    </a:lnTo>
                    <a:lnTo>
                      <a:pt x="3" y="26"/>
                    </a:lnTo>
                    <a:lnTo>
                      <a:pt x="0" y="0"/>
                    </a:lnTo>
                    <a:close/>
                  </a:path>
                </a:pathLst>
              </a:custGeom>
              <a:solidFill>
                <a:srgbClr val="8080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74" name="Freeform 176">
                <a:extLst>
                  <a:ext uri="{FF2B5EF4-FFF2-40B4-BE49-F238E27FC236}">
                    <a16:creationId xmlns:a16="http://schemas.microsoft.com/office/drawing/2014/main" id="{8D12D984-E4EC-24D5-BF39-04D52C8ABE8B}"/>
                  </a:ext>
                </a:extLst>
              </p:cNvPr>
              <p:cNvSpPr>
                <a:spLocks/>
              </p:cNvSpPr>
              <p:nvPr/>
            </p:nvSpPr>
            <p:spPr bwMode="auto">
              <a:xfrm>
                <a:off x="2379" y="2687"/>
                <a:ext cx="568" cy="27"/>
              </a:xfrm>
              <a:custGeom>
                <a:avLst/>
                <a:gdLst>
                  <a:gd name="T0" fmla="*/ 0 w 568"/>
                  <a:gd name="T1" fmla="*/ 0 h 27"/>
                  <a:gd name="T2" fmla="*/ 568 w 568"/>
                  <a:gd name="T3" fmla="*/ 0 h 27"/>
                  <a:gd name="T4" fmla="*/ 564 w 568"/>
                  <a:gd name="T5" fmla="*/ 27 h 27"/>
                  <a:gd name="T6" fmla="*/ 3 w 568"/>
                  <a:gd name="T7" fmla="*/ 27 h 27"/>
                  <a:gd name="T8" fmla="*/ 0 w 568"/>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8" h="27">
                    <a:moveTo>
                      <a:pt x="0" y="0"/>
                    </a:moveTo>
                    <a:lnTo>
                      <a:pt x="568" y="0"/>
                    </a:lnTo>
                    <a:lnTo>
                      <a:pt x="564" y="27"/>
                    </a:lnTo>
                    <a:lnTo>
                      <a:pt x="3" y="27"/>
                    </a:lnTo>
                    <a:lnTo>
                      <a:pt x="0" y="0"/>
                    </a:lnTo>
                    <a:close/>
                  </a:path>
                </a:pathLst>
              </a:custGeom>
              <a:solidFill>
                <a:srgbClr val="8080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75" name="Freeform 177">
                <a:extLst>
                  <a:ext uri="{FF2B5EF4-FFF2-40B4-BE49-F238E27FC236}">
                    <a16:creationId xmlns:a16="http://schemas.microsoft.com/office/drawing/2014/main" id="{95E6A7D0-0115-B2EB-C8AB-3B28617EA234}"/>
                  </a:ext>
                </a:extLst>
              </p:cNvPr>
              <p:cNvSpPr>
                <a:spLocks/>
              </p:cNvSpPr>
              <p:nvPr/>
            </p:nvSpPr>
            <p:spPr bwMode="auto">
              <a:xfrm>
                <a:off x="2380" y="2700"/>
                <a:ext cx="565" cy="26"/>
              </a:xfrm>
              <a:custGeom>
                <a:avLst/>
                <a:gdLst>
                  <a:gd name="T0" fmla="*/ 0 w 565"/>
                  <a:gd name="T1" fmla="*/ 0 h 26"/>
                  <a:gd name="T2" fmla="*/ 565 w 565"/>
                  <a:gd name="T3" fmla="*/ 0 h 26"/>
                  <a:gd name="T4" fmla="*/ 562 w 565"/>
                  <a:gd name="T5" fmla="*/ 26 h 26"/>
                  <a:gd name="T6" fmla="*/ 4 w 565"/>
                  <a:gd name="T7" fmla="*/ 26 h 26"/>
                  <a:gd name="T8" fmla="*/ 0 w 565"/>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5" h="26">
                    <a:moveTo>
                      <a:pt x="0" y="0"/>
                    </a:moveTo>
                    <a:lnTo>
                      <a:pt x="565" y="0"/>
                    </a:lnTo>
                    <a:lnTo>
                      <a:pt x="562" y="26"/>
                    </a:lnTo>
                    <a:lnTo>
                      <a:pt x="4" y="26"/>
                    </a:lnTo>
                    <a:lnTo>
                      <a:pt x="0" y="0"/>
                    </a:lnTo>
                    <a:close/>
                  </a:path>
                </a:pathLst>
              </a:custGeom>
              <a:solidFill>
                <a:srgbClr val="8080C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76" name="Freeform 178">
                <a:extLst>
                  <a:ext uri="{FF2B5EF4-FFF2-40B4-BE49-F238E27FC236}">
                    <a16:creationId xmlns:a16="http://schemas.microsoft.com/office/drawing/2014/main" id="{480CDED2-C2CB-718B-35A4-F2A88175DEA9}"/>
                  </a:ext>
                </a:extLst>
              </p:cNvPr>
              <p:cNvSpPr>
                <a:spLocks/>
              </p:cNvSpPr>
              <p:nvPr/>
            </p:nvSpPr>
            <p:spPr bwMode="auto">
              <a:xfrm>
                <a:off x="2382" y="2714"/>
                <a:ext cx="561" cy="25"/>
              </a:xfrm>
              <a:custGeom>
                <a:avLst/>
                <a:gdLst>
                  <a:gd name="T0" fmla="*/ 0 w 561"/>
                  <a:gd name="T1" fmla="*/ 0 h 25"/>
                  <a:gd name="T2" fmla="*/ 561 w 561"/>
                  <a:gd name="T3" fmla="*/ 0 h 25"/>
                  <a:gd name="T4" fmla="*/ 558 w 561"/>
                  <a:gd name="T5" fmla="*/ 25 h 25"/>
                  <a:gd name="T6" fmla="*/ 4 w 561"/>
                  <a:gd name="T7" fmla="*/ 25 h 25"/>
                  <a:gd name="T8" fmla="*/ 0 w 561"/>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61" h="25">
                    <a:moveTo>
                      <a:pt x="0" y="0"/>
                    </a:moveTo>
                    <a:lnTo>
                      <a:pt x="561" y="0"/>
                    </a:lnTo>
                    <a:lnTo>
                      <a:pt x="558" y="25"/>
                    </a:lnTo>
                    <a:lnTo>
                      <a:pt x="4" y="25"/>
                    </a:lnTo>
                    <a:lnTo>
                      <a:pt x="0" y="0"/>
                    </a:lnTo>
                    <a:close/>
                  </a:path>
                </a:pathLst>
              </a:custGeom>
              <a:solidFill>
                <a:srgbClr val="8484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77" name="Freeform 179">
                <a:extLst>
                  <a:ext uri="{FF2B5EF4-FFF2-40B4-BE49-F238E27FC236}">
                    <a16:creationId xmlns:a16="http://schemas.microsoft.com/office/drawing/2014/main" id="{02B7008A-8B9C-77D8-CD03-0E71EF8774D1}"/>
                  </a:ext>
                </a:extLst>
              </p:cNvPr>
              <p:cNvSpPr>
                <a:spLocks/>
              </p:cNvSpPr>
              <p:nvPr/>
            </p:nvSpPr>
            <p:spPr bwMode="auto">
              <a:xfrm>
                <a:off x="2384" y="2726"/>
                <a:ext cx="558" cy="26"/>
              </a:xfrm>
              <a:custGeom>
                <a:avLst/>
                <a:gdLst>
                  <a:gd name="T0" fmla="*/ 0 w 558"/>
                  <a:gd name="T1" fmla="*/ 0 h 26"/>
                  <a:gd name="T2" fmla="*/ 558 w 558"/>
                  <a:gd name="T3" fmla="*/ 0 h 26"/>
                  <a:gd name="T4" fmla="*/ 554 w 558"/>
                  <a:gd name="T5" fmla="*/ 26 h 26"/>
                  <a:gd name="T6" fmla="*/ 4 w 558"/>
                  <a:gd name="T7" fmla="*/ 26 h 26"/>
                  <a:gd name="T8" fmla="*/ 0 w 558"/>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8" h="26">
                    <a:moveTo>
                      <a:pt x="0" y="0"/>
                    </a:moveTo>
                    <a:lnTo>
                      <a:pt x="558" y="0"/>
                    </a:lnTo>
                    <a:lnTo>
                      <a:pt x="554" y="26"/>
                    </a:lnTo>
                    <a:lnTo>
                      <a:pt x="4" y="26"/>
                    </a:lnTo>
                    <a:lnTo>
                      <a:pt x="0" y="0"/>
                    </a:lnTo>
                    <a:close/>
                  </a:path>
                </a:pathLst>
              </a:custGeom>
              <a:solidFill>
                <a:srgbClr val="8484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78" name="Freeform 180">
                <a:extLst>
                  <a:ext uri="{FF2B5EF4-FFF2-40B4-BE49-F238E27FC236}">
                    <a16:creationId xmlns:a16="http://schemas.microsoft.com/office/drawing/2014/main" id="{807E5908-02AA-1334-1AAD-19ADBFC1AD63}"/>
                  </a:ext>
                </a:extLst>
              </p:cNvPr>
              <p:cNvSpPr>
                <a:spLocks/>
              </p:cNvSpPr>
              <p:nvPr/>
            </p:nvSpPr>
            <p:spPr bwMode="auto">
              <a:xfrm>
                <a:off x="2386" y="2739"/>
                <a:ext cx="554" cy="27"/>
              </a:xfrm>
              <a:custGeom>
                <a:avLst/>
                <a:gdLst>
                  <a:gd name="T0" fmla="*/ 0 w 554"/>
                  <a:gd name="T1" fmla="*/ 0 h 27"/>
                  <a:gd name="T2" fmla="*/ 554 w 554"/>
                  <a:gd name="T3" fmla="*/ 0 h 27"/>
                  <a:gd name="T4" fmla="*/ 550 w 554"/>
                  <a:gd name="T5" fmla="*/ 27 h 27"/>
                  <a:gd name="T6" fmla="*/ 4 w 554"/>
                  <a:gd name="T7" fmla="*/ 27 h 27"/>
                  <a:gd name="T8" fmla="*/ 0 w 554"/>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4" h="27">
                    <a:moveTo>
                      <a:pt x="0" y="0"/>
                    </a:moveTo>
                    <a:lnTo>
                      <a:pt x="554" y="0"/>
                    </a:lnTo>
                    <a:lnTo>
                      <a:pt x="550" y="27"/>
                    </a:lnTo>
                    <a:lnTo>
                      <a:pt x="4" y="27"/>
                    </a:lnTo>
                    <a:lnTo>
                      <a:pt x="0" y="0"/>
                    </a:lnTo>
                    <a:close/>
                  </a:path>
                </a:pathLst>
              </a:custGeom>
              <a:solidFill>
                <a:srgbClr val="8484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79" name="Freeform 181">
                <a:extLst>
                  <a:ext uri="{FF2B5EF4-FFF2-40B4-BE49-F238E27FC236}">
                    <a16:creationId xmlns:a16="http://schemas.microsoft.com/office/drawing/2014/main" id="{FBC32AFE-727C-689C-FC71-BB28547F3CF0}"/>
                  </a:ext>
                </a:extLst>
              </p:cNvPr>
              <p:cNvSpPr>
                <a:spLocks/>
              </p:cNvSpPr>
              <p:nvPr/>
            </p:nvSpPr>
            <p:spPr bwMode="auto">
              <a:xfrm>
                <a:off x="2388" y="2752"/>
                <a:ext cx="550" cy="26"/>
              </a:xfrm>
              <a:custGeom>
                <a:avLst/>
                <a:gdLst>
                  <a:gd name="T0" fmla="*/ 0 w 550"/>
                  <a:gd name="T1" fmla="*/ 0 h 26"/>
                  <a:gd name="T2" fmla="*/ 550 w 550"/>
                  <a:gd name="T3" fmla="*/ 0 h 26"/>
                  <a:gd name="T4" fmla="*/ 546 w 550"/>
                  <a:gd name="T5" fmla="*/ 26 h 26"/>
                  <a:gd name="T6" fmla="*/ 4 w 550"/>
                  <a:gd name="T7" fmla="*/ 26 h 26"/>
                  <a:gd name="T8" fmla="*/ 0 w 550"/>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50" h="26">
                    <a:moveTo>
                      <a:pt x="0" y="0"/>
                    </a:moveTo>
                    <a:lnTo>
                      <a:pt x="550" y="0"/>
                    </a:lnTo>
                    <a:lnTo>
                      <a:pt x="546" y="26"/>
                    </a:lnTo>
                    <a:lnTo>
                      <a:pt x="4" y="26"/>
                    </a:lnTo>
                    <a:lnTo>
                      <a:pt x="0" y="0"/>
                    </a:lnTo>
                    <a:close/>
                  </a:path>
                </a:pathLst>
              </a:custGeom>
              <a:solidFill>
                <a:srgbClr val="8484C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80" name="Freeform 182">
                <a:extLst>
                  <a:ext uri="{FF2B5EF4-FFF2-40B4-BE49-F238E27FC236}">
                    <a16:creationId xmlns:a16="http://schemas.microsoft.com/office/drawing/2014/main" id="{9E54DCE5-C7E1-30D1-2001-277C1BC183CE}"/>
                  </a:ext>
                </a:extLst>
              </p:cNvPr>
              <p:cNvSpPr>
                <a:spLocks/>
              </p:cNvSpPr>
              <p:nvPr/>
            </p:nvSpPr>
            <p:spPr bwMode="auto">
              <a:xfrm>
                <a:off x="2390" y="2766"/>
                <a:ext cx="546" cy="25"/>
              </a:xfrm>
              <a:custGeom>
                <a:avLst/>
                <a:gdLst>
                  <a:gd name="T0" fmla="*/ 0 w 546"/>
                  <a:gd name="T1" fmla="*/ 0 h 25"/>
                  <a:gd name="T2" fmla="*/ 546 w 546"/>
                  <a:gd name="T3" fmla="*/ 0 h 25"/>
                  <a:gd name="T4" fmla="*/ 542 w 546"/>
                  <a:gd name="T5" fmla="*/ 25 h 25"/>
                  <a:gd name="T6" fmla="*/ 4 w 546"/>
                  <a:gd name="T7" fmla="*/ 25 h 25"/>
                  <a:gd name="T8" fmla="*/ 0 w 546"/>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6" h="25">
                    <a:moveTo>
                      <a:pt x="0" y="0"/>
                    </a:moveTo>
                    <a:lnTo>
                      <a:pt x="546" y="0"/>
                    </a:lnTo>
                    <a:lnTo>
                      <a:pt x="542" y="25"/>
                    </a:lnTo>
                    <a:lnTo>
                      <a:pt x="4" y="25"/>
                    </a:lnTo>
                    <a:lnTo>
                      <a:pt x="0" y="0"/>
                    </a:lnTo>
                    <a:close/>
                  </a:path>
                </a:pathLst>
              </a:custGeom>
              <a:solidFill>
                <a:srgbClr val="878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81" name="Freeform 183">
                <a:extLst>
                  <a:ext uri="{FF2B5EF4-FFF2-40B4-BE49-F238E27FC236}">
                    <a16:creationId xmlns:a16="http://schemas.microsoft.com/office/drawing/2014/main" id="{DE414F34-6161-325E-00A3-7FA9C149888C}"/>
                  </a:ext>
                </a:extLst>
              </p:cNvPr>
              <p:cNvSpPr>
                <a:spLocks/>
              </p:cNvSpPr>
              <p:nvPr/>
            </p:nvSpPr>
            <p:spPr bwMode="auto">
              <a:xfrm>
                <a:off x="2392" y="2778"/>
                <a:ext cx="542" cy="26"/>
              </a:xfrm>
              <a:custGeom>
                <a:avLst/>
                <a:gdLst>
                  <a:gd name="T0" fmla="*/ 0 w 542"/>
                  <a:gd name="T1" fmla="*/ 0 h 26"/>
                  <a:gd name="T2" fmla="*/ 542 w 542"/>
                  <a:gd name="T3" fmla="*/ 0 h 26"/>
                  <a:gd name="T4" fmla="*/ 538 w 542"/>
                  <a:gd name="T5" fmla="*/ 26 h 26"/>
                  <a:gd name="T6" fmla="*/ 4 w 542"/>
                  <a:gd name="T7" fmla="*/ 26 h 26"/>
                  <a:gd name="T8" fmla="*/ 0 w 542"/>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42" h="26">
                    <a:moveTo>
                      <a:pt x="0" y="0"/>
                    </a:moveTo>
                    <a:lnTo>
                      <a:pt x="542" y="0"/>
                    </a:lnTo>
                    <a:lnTo>
                      <a:pt x="538" y="26"/>
                    </a:lnTo>
                    <a:lnTo>
                      <a:pt x="4" y="26"/>
                    </a:lnTo>
                    <a:lnTo>
                      <a:pt x="0" y="0"/>
                    </a:lnTo>
                    <a:close/>
                  </a:path>
                </a:pathLst>
              </a:custGeom>
              <a:solidFill>
                <a:srgbClr val="878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82" name="Freeform 184">
                <a:extLst>
                  <a:ext uri="{FF2B5EF4-FFF2-40B4-BE49-F238E27FC236}">
                    <a16:creationId xmlns:a16="http://schemas.microsoft.com/office/drawing/2014/main" id="{6C402C8A-11C6-D050-D672-4297A264DB4F}"/>
                  </a:ext>
                </a:extLst>
              </p:cNvPr>
              <p:cNvSpPr>
                <a:spLocks/>
              </p:cNvSpPr>
              <p:nvPr/>
            </p:nvSpPr>
            <p:spPr bwMode="auto">
              <a:xfrm>
                <a:off x="2394" y="2791"/>
                <a:ext cx="538" cy="27"/>
              </a:xfrm>
              <a:custGeom>
                <a:avLst/>
                <a:gdLst>
                  <a:gd name="T0" fmla="*/ 0 w 538"/>
                  <a:gd name="T1" fmla="*/ 0 h 27"/>
                  <a:gd name="T2" fmla="*/ 538 w 538"/>
                  <a:gd name="T3" fmla="*/ 0 h 27"/>
                  <a:gd name="T4" fmla="*/ 534 w 538"/>
                  <a:gd name="T5" fmla="*/ 27 h 27"/>
                  <a:gd name="T6" fmla="*/ 4 w 538"/>
                  <a:gd name="T7" fmla="*/ 27 h 27"/>
                  <a:gd name="T8" fmla="*/ 0 w 538"/>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8" h="27">
                    <a:moveTo>
                      <a:pt x="0" y="0"/>
                    </a:moveTo>
                    <a:lnTo>
                      <a:pt x="538" y="0"/>
                    </a:lnTo>
                    <a:lnTo>
                      <a:pt x="534" y="27"/>
                    </a:lnTo>
                    <a:lnTo>
                      <a:pt x="4" y="27"/>
                    </a:lnTo>
                    <a:lnTo>
                      <a:pt x="0" y="0"/>
                    </a:lnTo>
                    <a:close/>
                  </a:path>
                </a:pathLst>
              </a:custGeom>
              <a:solidFill>
                <a:srgbClr val="878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83" name="Freeform 185">
                <a:extLst>
                  <a:ext uri="{FF2B5EF4-FFF2-40B4-BE49-F238E27FC236}">
                    <a16:creationId xmlns:a16="http://schemas.microsoft.com/office/drawing/2014/main" id="{76C94E9C-4319-96C3-E315-3661E9C35D94}"/>
                  </a:ext>
                </a:extLst>
              </p:cNvPr>
              <p:cNvSpPr>
                <a:spLocks/>
              </p:cNvSpPr>
              <p:nvPr/>
            </p:nvSpPr>
            <p:spPr bwMode="auto">
              <a:xfrm>
                <a:off x="2396" y="2804"/>
                <a:ext cx="534" cy="26"/>
              </a:xfrm>
              <a:custGeom>
                <a:avLst/>
                <a:gdLst>
                  <a:gd name="T0" fmla="*/ 0 w 534"/>
                  <a:gd name="T1" fmla="*/ 0 h 26"/>
                  <a:gd name="T2" fmla="*/ 534 w 534"/>
                  <a:gd name="T3" fmla="*/ 0 h 26"/>
                  <a:gd name="T4" fmla="*/ 530 w 534"/>
                  <a:gd name="T5" fmla="*/ 26 h 26"/>
                  <a:gd name="T6" fmla="*/ 5 w 534"/>
                  <a:gd name="T7" fmla="*/ 26 h 26"/>
                  <a:gd name="T8" fmla="*/ 0 w 534"/>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4" h="26">
                    <a:moveTo>
                      <a:pt x="0" y="0"/>
                    </a:moveTo>
                    <a:lnTo>
                      <a:pt x="534" y="0"/>
                    </a:lnTo>
                    <a:lnTo>
                      <a:pt x="530" y="26"/>
                    </a:lnTo>
                    <a:lnTo>
                      <a:pt x="5" y="26"/>
                    </a:lnTo>
                    <a:lnTo>
                      <a:pt x="0" y="0"/>
                    </a:lnTo>
                    <a:close/>
                  </a:path>
                </a:pathLst>
              </a:custGeom>
              <a:solidFill>
                <a:srgbClr val="878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84" name="Freeform 186">
                <a:extLst>
                  <a:ext uri="{FF2B5EF4-FFF2-40B4-BE49-F238E27FC236}">
                    <a16:creationId xmlns:a16="http://schemas.microsoft.com/office/drawing/2014/main" id="{F3735AC7-0D43-127C-BD6A-BCD829278FB1}"/>
                  </a:ext>
                </a:extLst>
              </p:cNvPr>
              <p:cNvSpPr>
                <a:spLocks/>
              </p:cNvSpPr>
              <p:nvPr/>
            </p:nvSpPr>
            <p:spPr bwMode="auto">
              <a:xfrm>
                <a:off x="2398" y="2818"/>
                <a:ext cx="530" cy="25"/>
              </a:xfrm>
              <a:custGeom>
                <a:avLst/>
                <a:gdLst>
                  <a:gd name="T0" fmla="*/ 0 w 530"/>
                  <a:gd name="T1" fmla="*/ 0 h 25"/>
                  <a:gd name="T2" fmla="*/ 530 w 530"/>
                  <a:gd name="T3" fmla="*/ 0 h 25"/>
                  <a:gd name="T4" fmla="*/ 526 w 530"/>
                  <a:gd name="T5" fmla="*/ 25 h 25"/>
                  <a:gd name="T6" fmla="*/ 5 w 530"/>
                  <a:gd name="T7" fmla="*/ 25 h 25"/>
                  <a:gd name="T8" fmla="*/ 0 w 530"/>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0" h="25">
                    <a:moveTo>
                      <a:pt x="0" y="0"/>
                    </a:moveTo>
                    <a:lnTo>
                      <a:pt x="530" y="0"/>
                    </a:lnTo>
                    <a:lnTo>
                      <a:pt x="526" y="25"/>
                    </a:lnTo>
                    <a:lnTo>
                      <a:pt x="5" y="25"/>
                    </a:lnTo>
                    <a:lnTo>
                      <a:pt x="0" y="0"/>
                    </a:lnTo>
                    <a:close/>
                  </a:path>
                </a:pathLst>
              </a:custGeom>
              <a:solidFill>
                <a:srgbClr val="8787C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85" name="Freeform 187">
                <a:extLst>
                  <a:ext uri="{FF2B5EF4-FFF2-40B4-BE49-F238E27FC236}">
                    <a16:creationId xmlns:a16="http://schemas.microsoft.com/office/drawing/2014/main" id="{43C2A170-D5A4-05F5-60FB-F71780E3508F}"/>
                  </a:ext>
                </a:extLst>
              </p:cNvPr>
              <p:cNvSpPr>
                <a:spLocks/>
              </p:cNvSpPr>
              <p:nvPr/>
            </p:nvSpPr>
            <p:spPr bwMode="auto">
              <a:xfrm>
                <a:off x="2401" y="2830"/>
                <a:ext cx="525" cy="26"/>
              </a:xfrm>
              <a:custGeom>
                <a:avLst/>
                <a:gdLst>
                  <a:gd name="T0" fmla="*/ 0 w 525"/>
                  <a:gd name="T1" fmla="*/ 0 h 26"/>
                  <a:gd name="T2" fmla="*/ 525 w 525"/>
                  <a:gd name="T3" fmla="*/ 0 h 26"/>
                  <a:gd name="T4" fmla="*/ 521 w 525"/>
                  <a:gd name="T5" fmla="*/ 26 h 26"/>
                  <a:gd name="T6" fmla="*/ 4 w 525"/>
                  <a:gd name="T7" fmla="*/ 26 h 26"/>
                  <a:gd name="T8" fmla="*/ 0 w 525"/>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5" h="26">
                    <a:moveTo>
                      <a:pt x="0" y="0"/>
                    </a:moveTo>
                    <a:lnTo>
                      <a:pt x="525" y="0"/>
                    </a:lnTo>
                    <a:lnTo>
                      <a:pt x="521" y="26"/>
                    </a:lnTo>
                    <a:lnTo>
                      <a:pt x="4" y="26"/>
                    </a:lnTo>
                    <a:lnTo>
                      <a:pt x="0" y="0"/>
                    </a:lnTo>
                    <a:close/>
                  </a:path>
                </a:pathLst>
              </a:custGeom>
              <a:solidFill>
                <a:srgbClr val="8A8A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86" name="Freeform 188">
                <a:extLst>
                  <a:ext uri="{FF2B5EF4-FFF2-40B4-BE49-F238E27FC236}">
                    <a16:creationId xmlns:a16="http://schemas.microsoft.com/office/drawing/2014/main" id="{DBD7D343-C01C-E794-90C3-11903FDE007A}"/>
                  </a:ext>
                </a:extLst>
              </p:cNvPr>
              <p:cNvSpPr>
                <a:spLocks/>
              </p:cNvSpPr>
              <p:nvPr/>
            </p:nvSpPr>
            <p:spPr bwMode="auto">
              <a:xfrm>
                <a:off x="2403" y="2843"/>
                <a:ext cx="521" cy="27"/>
              </a:xfrm>
              <a:custGeom>
                <a:avLst/>
                <a:gdLst>
                  <a:gd name="T0" fmla="*/ 0 w 521"/>
                  <a:gd name="T1" fmla="*/ 0 h 27"/>
                  <a:gd name="T2" fmla="*/ 521 w 521"/>
                  <a:gd name="T3" fmla="*/ 0 h 27"/>
                  <a:gd name="T4" fmla="*/ 516 w 521"/>
                  <a:gd name="T5" fmla="*/ 27 h 27"/>
                  <a:gd name="T6" fmla="*/ 4 w 521"/>
                  <a:gd name="T7" fmla="*/ 27 h 27"/>
                  <a:gd name="T8" fmla="*/ 0 w 521"/>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1" h="27">
                    <a:moveTo>
                      <a:pt x="0" y="0"/>
                    </a:moveTo>
                    <a:lnTo>
                      <a:pt x="521" y="0"/>
                    </a:lnTo>
                    <a:lnTo>
                      <a:pt x="516" y="27"/>
                    </a:lnTo>
                    <a:lnTo>
                      <a:pt x="4" y="27"/>
                    </a:lnTo>
                    <a:lnTo>
                      <a:pt x="0" y="0"/>
                    </a:lnTo>
                    <a:close/>
                  </a:path>
                </a:pathLst>
              </a:custGeom>
              <a:solidFill>
                <a:srgbClr val="8A8A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87" name="Freeform 189">
                <a:extLst>
                  <a:ext uri="{FF2B5EF4-FFF2-40B4-BE49-F238E27FC236}">
                    <a16:creationId xmlns:a16="http://schemas.microsoft.com/office/drawing/2014/main" id="{2A0AC1C8-7E90-9D9A-7A7F-375036A2141D}"/>
                  </a:ext>
                </a:extLst>
              </p:cNvPr>
              <p:cNvSpPr>
                <a:spLocks/>
              </p:cNvSpPr>
              <p:nvPr/>
            </p:nvSpPr>
            <p:spPr bwMode="auto">
              <a:xfrm>
                <a:off x="2405" y="2856"/>
                <a:ext cx="517" cy="26"/>
              </a:xfrm>
              <a:custGeom>
                <a:avLst/>
                <a:gdLst>
                  <a:gd name="T0" fmla="*/ 0 w 517"/>
                  <a:gd name="T1" fmla="*/ 0 h 26"/>
                  <a:gd name="T2" fmla="*/ 517 w 517"/>
                  <a:gd name="T3" fmla="*/ 0 h 26"/>
                  <a:gd name="T4" fmla="*/ 512 w 517"/>
                  <a:gd name="T5" fmla="*/ 26 h 26"/>
                  <a:gd name="T6" fmla="*/ 4 w 517"/>
                  <a:gd name="T7" fmla="*/ 26 h 26"/>
                  <a:gd name="T8" fmla="*/ 0 w 517"/>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7" h="26">
                    <a:moveTo>
                      <a:pt x="0" y="0"/>
                    </a:moveTo>
                    <a:lnTo>
                      <a:pt x="517" y="0"/>
                    </a:lnTo>
                    <a:lnTo>
                      <a:pt x="512" y="26"/>
                    </a:lnTo>
                    <a:lnTo>
                      <a:pt x="4" y="26"/>
                    </a:lnTo>
                    <a:lnTo>
                      <a:pt x="0" y="0"/>
                    </a:lnTo>
                    <a:close/>
                  </a:path>
                </a:pathLst>
              </a:custGeom>
              <a:solidFill>
                <a:srgbClr val="8A8A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88" name="Freeform 190">
                <a:extLst>
                  <a:ext uri="{FF2B5EF4-FFF2-40B4-BE49-F238E27FC236}">
                    <a16:creationId xmlns:a16="http://schemas.microsoft.com/office/drawing/2014/main" id="{BD39084B-C6E6-51E8-852E-76C4CAFD80A0}"/>
                  </a:ext>
                </a:extLst>
              </p:cNvPr>
              <p:cNvSpPr>
                <a:spLocks/>
              </p:cNvSpPr>
              <p:nvPr/>
            </p:nvSpPr>
            <p:spPr bwMode="auto">
              <a:xfrm>
                <a:off x="2407" y="2870"/>
                <a:ext cx="512" cy="25"/>
              </a:xfrm>
              <a:custGeom>
                <a:avLst/>
                <a:gdLst>
                  <a:gd name="T0" fmla="*/ 0 w 512"/>
                  <a:gd name="T1" fmla="*/ 0 h 25"/>
                  <a:gd name="T2" fmla="*/ 512 w 512"/>
                  <a:gd name="T3" fmla="*/ 0 h 25"/>
                  <a:gd name="T4" fmla="*/ 508 w 512"/>
                  <a:gd name="T5" fmla="*/ 25 h 25"/>
                  <a:gd name="T6" fmla="*/ 4 w 512"/>
                  <a:gd name="T7" fmla="*/ 25 h 25"/>
                  <a:gd name="T8" fmla="*/ 0 w 512"/>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2" h="25">
                    <a:moveTo>
                      <a:pt x="0" y="0"/>
                    </a:moveTo>
                    <a:lnTo>
                      <a:pt x="512" y="0"/>
                    </a:lnTo>
                    <a:lnTo>
                      <a:pt x="508" y="25"/>
                    </a:lnTo>
                    <a:lnTo>
                      <a:pt x="4" y="25"/>
                    </a:lnTo>
                    <a:lnTo>
                      <a:pt x="0" y="0"/>
                    </a:lnTo>
                    <a:close/>
                  </a:path>
                </a:pathLst>
              </a:custGeom>
              <a:solidFill>
                <a:srgbClr val="8A8AC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89" name="Freeform 191">
                <a:extLst>
                  <a:ext uri="{FF2B5EF4-FFF2-40B4-BE49-F238E27FC236}">
                    <a16:creationId xmlns:a16="http://schemas.microsoft.com/office/drawing/2014/main" id="{DA212729-205C-146C-62C5-9FF37B4EBE78}"/>
                  </a:ext>
                </a:extLst>
              </p:cNvPr>
              <p:cNvSpPr>
                <a:spLocks/>
              </p:cNvSpPr>
              <p:nvPr/>
            </p:nvSpPr>
            <p:spPr bwMode="auto">
              <a:xfrm>
                <a:off x="2409" y="2882"/>
                <a:ext cx="508" cy="26"/>
              </a:xfrm>
              <a:custGeom>
                <a:avLst/>
                <a:gdLst>
                  <a:gd name="T0" fmla="*/ 0 w 508"/>
                  <a:gd name="T1" fmla="*/ 0 h 26"/>
                  <a:gd name="T2" fmla="*/ 508 w 508"/>
                  <a:gd name="T3" fmla="*/ 0 h 26"/>
                  <a:gd name="T4" fmla="*/ 504 w 508"/>
                  <a:gd name="T5" fmla="*/ 26 h 26"/>
                  <a:gd name="T6" fmla="*/ 4 w 508"/>
                  <a:gd name="T7" fmla="*/ 26 h 26"/>
                  <a:gd name="T8" fmla="*/ 0 w 508"/>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8" h="26">
                    <a:moveTo>
                      <a:pt x="0" y="0"/>
                    </a:moveTo>
                    <a:lnTo>
                      <a:pt x="508" y="0"/>
                    </a:lnTo>
                    <a:lnTo>
                      <a:pt x="504" y="26"/>
                    </a:lnTo>
                    <a:lnTo>
                      <a:pt x="4" y="26"/>
                    </a:lnTo>
                    <a:lnTo>
                      <a:pt x="0" y="0"/>
                    </a:lnTo>
                    <a:close/>
                  </a:path>
                </a:pathLst>
              </a:custGeom>
              <a:solidFill>
                <a:srgbClr val="8F8F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90" name="Freeform 192">
                <a:extLst>
                  <a:ext uri="{FF2B5EF4-FFF2-40B4-BE49-F238E27FC236}">
                    <a16:creationId xmlns:a16="http://schemas.microsoft.com/office/drawing/2014/main" id="{AE0B9414-A527-CC93-1969-A098BB8BBFA6}"/>
                  </a:ext>
                </a:extLst>
              </p:cNvPr>
              <p:cNvSpPr>
                <a:spLocks/>
              </p:cNvSpPr>
              <p:nvPr/>
            </p:nvSpPr>
            <p:spPr bwMode="auto">
              <a:xfrm>
                <a:off x="2411" y="2895"/>
                <a:ext cx="504" cy="27"/>
              </a:xfrm>
              <a:custGeom>
                <a:avLst/>
                <a:gdLst>
                  <a:gd name="T0" fmla="*/ 0 w 504"/>
                  <a:gd name="T1" fmla="*/ 0 h 27"/>
                  <a:gd name="T2" fmla="*/ 504 w 504"/>
                  <a:gd name="T3" fmla="*/ 0 h 27"/>
                  <a:gd name="T4" fmla="*/ 500 w 504"/>
                  <a:gd name="T5" fmla="*/ 27 h 27"/>
                  <a:gd name="T6" fmla="*/ 4 w 504"/>
                  <a:gd name="T7" fmla="*/ 27 h 27"/>
                  <a:gd name="T8" fmla="*/ 0 w 504"/>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4" h="27">
                    <a:moveTo>
                      <a:pt x="0" y="0"/>
                    </a:moveTo>
                    <a:lnTo>
                      <a:pt x="504" y="0"/>
                    </a:lnTo>
                    <a:lnTo>
                      <a:pt x="500" y="27"/>
                    </a:lnTo>
                    <a:lnTo>
                      <a:pt x="4" y="27"/>
                    </a:lnTo>
                    <a:lnTo>
                      <a:pt x="0" y="0"/>
                    </a:lnTo>
                    <a:close/>
                  </a:path>
                </a:pathLst>
              </a:custGeom>
              <a:solidFill>
                <a:srgbClr val="8F8F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91" name="Freeform 193">
                <a:extLst>
                  <a:ext uri="{FF2B5EF4-FFF2-40B4-BE49-F238E27FC236}">
                    <a16:creationId xmlns:a16="http://schemas.microsoft.com/office/drawing/2014/main" id="{5C500222-5AEA-B530-9F7C-354911A47D94}"/>
                  </a:ext>
                </a:extLst>
              </p:cNvPr>
              <p:cNvSpPr>
                <a:spLocks/>
              </p:cNvSpPr>
              <p:nvPr/>
            </p:nvSpPr>
            <p:spPr bwMode="auto">
              <a:xfrm>
                <a:off x="2413" y="2908"/>
                <a:ext cx="500" cy="26"/>
              </a:xfrm>
              <a:custGeom>
                <a:avLst/>
                <a:gdLst>
                  <a:gd name="T0" fmla="*/ 0 w 500"/>
                  <a:gd name="T1" fmla="*/ 0 h 26"/>
                  <a:gd name="T2" fmla="*/ 500 w 500"/>
                  <a:gd name="T3" fmla="*/ 0 h 26"/>
                  <a:gd name="T4" fmla="*/ 496 w 500"/>
                  <a:gd name="T5" fmla="*/ 26 h 26"/>
                  <a:gd name="T6" fmla="*/ 4 w 500"/>
                  <a:gd name="T7" fmla="*/ 26 h 26"/>
                  <a:gd name="T8" fmla="*/ 0 w 500"/>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00" h="26">
                    <a:moveTo>
                      <a:pt x="0" y="0"/>
                    </a:moveTo>
                    <a:lnTo>
                      <a:pt x="500" y="0"/>
                    </a:lnTo>
                    <a:lnTo>
                      <a:pt x="496" y="26"/>
                    </a:lnTo>
                    <a:lnTo>
                      <a:pt x="4" y="26"/>
                    </a:lnTo>
                    <a:lnTo>
                      <a:pt x="0" y="0"/>
                    </a:lnTo>
                    <a:close/>
                  </a:path>
                </a:pathLst>
              </a:custGeom>
              <a:solidFill>
                <a:srgbClr val="8F8F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92" name="Freeform 194">
                <a:extLst>
                  <a:ext uri="{FF2B5EF4-FFF2-40B4-BE49-F238E27FC236}">
                    <a16:creationId xmlns:a16="http://schemas.microsoft.com/office/drawing/2014/main" id="{757F061C-CE16-6C42-E949-A6F42418AEB3}"/>
                  </a:ext>
                </a:extLst>
              </p:cNvPr>
              <p:cNvSpPr>
                <a:spLocks/>
              </p:cNvSpPr>
              <p:nvPr/>
            </p:nvSpPr>
            <p:spPr bwMode="auto">
              <a:xfrm>
                <a:off x="2415" y="2922"/>
                <a:ext cx="496" cy="25"/>
              </a:xfrm>
              <a:custGeom>
                <a:avLst/>
                <a:gdLst>
                  <a:gd name="T0" fmla="*/ 0 w 496"/>
                  <a:gd name="T1" fmla="*/ 0 h 25"/>
                  <a:gd name="T2" fmla="*/ 496 w 496"/>
                  <a:gd name="T3" fmla="*/ 0 h 25"/>
                  <a:gd name="T4" fmla="*/ 492 w 496"/>
                  <a:gd name="T5" fmla="*/ 25 h 25"/>
                  <a:gd name="T6" fmla="*/ 3 w 496"/>
                  <a:gd name="T7" fmla="*/ 25 h 25"/>
                  <a:gd name="T8" fmla="*/ 0 w 496"/>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6" h="25">
                    <a:moveTo>
                      <a:pt x="0" y="0"/>
                    </a:moveTo>
                    <a:lnTo>
                      <a:pt x="496" y="0"/>
                    </a:lnTo>
                    <a:lnTo>
                      <a:pt x="492" y="25"/>
                    </a:lnTo>
                    <a:lnTo>
                      <a:pt x="3" y="25"/>
                    </a:lnTo>
                    <a:lnTo>
                      <a:pt x="0" y="0"/>
                    </a:lnTo>
                    <a:close/>
                  </a:path>
                </a:pathLst>
              </a:custGeom>
              <a:solidFill>
                <a:srgbClr val="8F8FD1"/>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93" name="Freeform 195">
                <a:extLst>
                  <a:ext uri="{FF2B5EF4-FFF2-40B4-BE49-F238E27FC236}">
                    <a16:creationId xmlns:a16="http://schemas.microsoft.com/office/drawing/2014/main" id="{F2274CD3-8ABC-0765-B277-3D224ED64395}"/>
                  </a:ext>
                </a:extLst>
              </p:cNvPr>
              <p:cNvSpPr>
                <a:spLocks/>
              </p:cNvSpPr>
              <p:nvPr/>
            </p:nvSpPr>
            <p:spPr bwMode="auto">
              <a:xfrm>
                <a:off x="2417" y="2934"/>
                <a:ext cx="492" cy="26"/>
              </a:xfrm>
              <a:custGeom>
                <a:avLst/>
                <a:gdLst>
                  <a:gd name="T0" fmla="*/ 0 w 492"/>
                  <a:gd name="T1" fmla="*/ 0 h 26"/>
                  <a:gd name="T2" fmla="*/ 492 w 492"/>
                  <a:gd name="T3" fmla="*/ 0 h 26"/>
                  <a:gd name="T4" fmla="*/ 488 w 492"/>
                  <a:gd name="T5" fmla="*/ 26 h 26"/>
                  <a:gd name="T6" fmla="*/ 3 w 492"/>
                  <a:gd name="T7" fmla="*/ 26 h 26"/>
                  <a:gd name="T8" fmla="*/ 0 w 492"/>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2" h="26">
                    <a:moveTo>
                      <a:pt x="0" y="0"/>
                    </a:moveTo>
                    <a:lnTo>
                      <a:pt x="492" y="0"/>
                    </a:lnTo>
                    <a:lnTo>
                      <a:pt x="488" y="26"/>
                    </a:lnTo>
                    <a:lnTo>
                      <a:pt x="3" y="26"/>
                    </a:lnTo>
                    <a:lnTo>
                      <a:pt x="0" y="0"/>
                    </a:lnTo>
                    <a:close/>
                  </a:path>
                </a:pathLst>
              </a:custGeom>
              <a:solidFill>
                <a:srgbClr val="9292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94" name="Freeform 196">
                <a:extLst>
                  <a:ext uri="{FF2B5EF4-FFF2-40B4-BE49-F238E27FC236}">
                    <a16:creationId xmlns:a16="http://schemas.microsoft.com/office/drawing/2014/main" id="{531740BD-F659-CE74-83DC-1222E23D5737}"/>
                  </a:ext>
                </a:extLst>
              </p:cNvPr>
              <p:cNvSpPr>
                <a:spLocks/>
              </p:cNvSpPr>
              <p:nvPr/>
            </p:nvSpPr>
            <p:spPr bwMode="auto">
              <a:xfrm>
                <a:off x="2418" y="2947"/>
                <a:ext cx="489" cy="27"/>
              </a:xfrm>
              <a:custGeom>
                <a:avLst/>
                <a:gdLst>
                  <a:gd name="T0" fmla="*/ 0 w 489"/>
                  <a:gd name="T1" fmla="*/ 0 h 27"/>
                  <a:gd name="T2" fmla="*/ 489 w 489"/>
                  <a:gd name="T3" fmla="*/ 0 h 27"/>
                  <a:gd name="T4" fmla="*/ 485 w 489"/>
                  <a:gd name="T5" fmla="*/ 27 h 27"/>
                  <a:gd name="T6" fmla="*/ 4 w 489"/>
                  <a:gd name="T7" fmla="*/ 27 h 27"/>
                  <a:gd name="T8" fmla="*/ 0 w 489"/>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9" h="27">
                    <a:moveTo>
                      <a:pt x="0" y="0"/>
                    </a:moveTo>
                    <a:lnTo>
                      <a:pt x="489" y="0"/>
                    </a:lnTo>
                    <a:lnTo>
                      <a:pt x="485" y="27"/>
                    </a:lnTo>
                    <a:lnTo>
                      <a:pt x="4" y="27"/>
                    </a:lnTo>
                    <a:lnTo>
                      <a:pt x="0" y="0"/>
                    </a:lnTo>
                    <a:close/>
                  </a:path>
                </a:pathLst>
              </a:custGeom>
              <a:solidFill>
                <a:srgbClr val="9292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95" name="Freeform 197">
                <a:extLst>
                  <a:ext uri="{FF2B5EF4-FFF2-40B4-BE49-F238E27FC236}">
                    <a16:creationId xmlns:a16="http://schemas.microsoft.com/office/drawing/2014/main" id="{AAE4472C-EB07-AD00-9701-CDAD5AA0CF02}"/>
                  </a:ext>
                </a:extLst>
              </p:cNvPr>
              <p:cNvSpPr>
                <a:spLocks/>
              </p:cNvSpPr>
              <p:nvPr/>
            </p:nvSpPr>
            <p:spPr bwMode="auto">
              <a:xfrm>
                <a:off x="2420" y="2960"/>
                <a:ext cx="485" cy="26"/>
              </a:xfrm>
              <a:custGeom>
                <a:avLst/>
                <a:gdLst>
                  <a:gd name="T0" fmla="*/ 0 w 485"/>
                  <a:gd name="T1" fmla="*/ 0 h 26"/>
                  <a:gd name="T2" fmla="*/ 485 w 485"/>
                  <a:gd name="T3" fmla="*/ 0 h 26"/>
                  <a:gd name="T4" fmla="*/ 481 w 485"/>
                  <a:gd name="T5" fmla="*/ 26 h 26"/>
                  <a:gd name="T6" fmla="*/ 4 w 485"/>
                  <a:gd name="T7" fmla="*/ 26 h 26"/>
                  <a:gd name="T8" fmla="*/ 0 w 485"/>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5" h="26">
                    <a:moveTo>
                      <a:pt x="0" y="0"/>
                    </a:moveTo>
                    <a:lnTo>
                      <a:pt x="485" y="0"/>
                    </a:lnTo>
                    <a:lnTo>
                      <a:pt x="481" y="26"/>
                    </a:lnTo>
                    <a:lnTo>
                      <a:pt x="4" y="26"/>
                    </a:lnTo>
                    <a:lnTo>
                      <a:pt x="0" y="0"/>
                    </a:lnTo>
                    <a:close/>
                  </a:path>
                </a:pathLst>
              </a:custGeom>
              <a:solidFill>
                <a:srgbClr val="9292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96" name="Freeform 198">
                <a:extLst>
                  <a:ext uri="{FF2B5EF4-FFF2-40B4-BE49-F238E27FC236}">
                    <a16:creationId xmlns:a16="http://schemas.microsoft.com/office/drawing/2014/main" id="{034DC3E3-282B-8DBF-B5F2-40B5DD539F59}"/>
                  </a:ext>
                </a:extLst>
              </p:cNvPr>
              <p:cNvSpPr>
                <a:spLocks/>
              </p:cNvSpPr>
              <p:nvPr/>
            </p:nvSpPr>
            <p:spPr bwMode="auto">
              <a:xfrm>
                <a:off x="2422" y="2974"/>
                <a:ext cx="481" cy="25"/>
              </a:xfrm>
              <a:custGeom>
                <a:avLst/>
                <a:gdLst>
                  <a:gd name="T0" fmla="*/ 0 w 481"/>
                  <a:gd name="T1" fmla="*/ 0 h 25"/>
                  <a:gd name="T2" fmla="*/ 481 w 481"/>
                  <a:gd name="T3" fmla="*/ 0 h 25"/>
                  <a:gd name="T4" fmla="*/ 478 w 481"/>
                  <a:gd name="T5" fmla="*/ 25 h 25"/>
                  <a:gd name="T6" fmla="*/ 4 w 481"/>
                  <a:gd name="T7" fmla="*/ 25 h 25"/>
                  <a:gd name="T8" fmla="*/ 0 w 481"/>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81" h="25">
                    <a:moveTo>
                      <a:pt x="0" y="0"/>
                    </a:moveTo>
                    <a:lnTo>
                      <a:pt x="481" y="0"/>
                    </a:lnTo>
                    <a:lnTo>
                      <a:pt x="478" y="25"/>
                    </a:lnTo>
                    <a:lnTo>
                      <a:pt x="4" y="25"/>
                    </a:lnTo>
                    <a:lnTo>
                      <a:pt x="0" y="0"/>
                    </a:lnTo>
                    <a:close/>
                  </a:path>
                </a:pathLst>
              </a:custGeom>
              <a:solidFill>
                <a:srgbClr val="9292D4"/>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97" name="Freeform 199">
                <a:extLst>
                  <a:ext uri="{FF2B5EF4-FFF2-40B4-BE49-F238E27FC236}">
                    <a16:creationId xmlns:a16="http://schemas.microsoft.com/office/drawing/2014/main" id="{037CC58D-C744-7C80-6625-81C5CE11BC4B}"/>
                  </a:ext>
                </a:extLst>
              </p:cNvPr>
              <p:cNvSpPr>
                <a:spLocks/>
              </p:cNvSpPr>
              <p:nvPr/>
            </p:nvSpPr>
            <p:spPr bwMode="auto">
              <a:xfrm>
                <a:off x="2424" y="2986"/>
                <a:ext cx="477" cy="26"/>
              </a:xfrm>
              <a:custGeom>
                <a:avLst/>
                <a:gdLst>
                  <a:gd name="T0" fmla="*/ 0 w 477"/>
                  <a:gd name="T1" fmla="*/ 0 h 26"/>
                  <a:gd name="T2" fmla="*/ 477 w 477"/>
                  <a:gd name="T3" fmla="*/ 0 h 26"/>
                  <a:gd name="T4" fmla="*/ 474 w 477"/>
                  <a:gd name="T5" fmla="*/ 26 h 26"/>
                  <a:gd name="T6" fmla="*/ 5 w 477"/>
                  <a:gd name="T7" fmla="*/ 26 h 26"/>
                  <a:gd name="T8" fmla="*/ 0 w 477"/>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7" h="26">
                    <a:moveTo>
                      <a:pt x="0" y="0"/>
                    </a:moveTo>
                    <a:lnTo>
                      <a:pt x="477" y="0"/>
                    </a:lnTo>
                    <a:lnTo>
                      <a:pt x="474" y="26"/>
                    </a:lnTo>
                    <a:lnTo>
                      <a:pt x="5" y="26"/>
                    </a:lnTo>
                    <a:lnTo>
                      <a:pt x="0" y="0"/>
                    </a:lnTo>
                    <a:close/>
                  </a:path>
                </a:pathLst>
              </a:custGeom>
              <a:solidFill>
                <a:srgbClr val="9494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98" name="Freeform 200">
                <a:extLst>
                  <a:ext uri="{FF2B5EF4-FFF2-40B4-BE49-F238E27FC236}">
                    <a16:creationId xmlns:a16="http://schemas.microsoft.com/office/drawing/2014/main" id="{98B2311A-78F5-147D-87FB-1DAEF6D26FBC}"/>
                  </a:ext>
                </a:extLst>
              </p:cNvPr>
              <p:cNvSpPr>
                <a:spLocks/>
              </p:cNvSpPr>
              <p:nvPr/>
            </p:nvSpPr>
            <p:spPr bwMode="auto">
              <a:xfrm>
                <a:off x="2426" y="2999"/>
                <a:ext cx="474" cy="26"/>
              </a:xfrm>
              <a:custGeom>
                <a:avLst/>
                <a:gdLst>
                  <a:gd name="T0" fmla="*/ 0 w 474"/>
                  <a:gd name="T1" fmla="*/ 0 h 26"/>
                  <a:gd name="T2" fmla="*/ 474 w 474"/>
                  <a:gd name="T3" fmla="*/ 0 h 26"/>
                  <a:gd name="T4" fmla="*/ 470 w 474"/>
                  <a:gd name="T5" fmla="*/ 26 h 26"/>
                  <a:gd name="T6" fmla="*/ 5 w 474"/>
                  <a:gd name="T7" fmla="*/ 26 h 26"/>
                  <a:gd name="T8" fmla="*/ 0 w 474"/>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4" h="26">
                    <a:moveTo>
                      <a:pt x="0" y="0"/>
                    </a:moveTo>
                    <a:lnTo>
                      <a:pt x="474" y="0"/>
                    </a:lnTo>
                    <a:lnTo>
                      <a:pt x="470" y="26"/>
                    </a:lnTo>
                    <a:lnTo>
                      <a:pt x="5" y="26"/>
                    </a:lnTo>
                    <a:lnTo>
                      <a:pt x="0" y="0"/>
                    </a:lnTo>
                    <a:close/>
                  </a:path>
                </a:pathLst>
              </a:custGeom>
              <a:solidFill>
                <a:srgbClr val="9494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699" name="Freeform 201">
                <a:extLst>
                  <a:ext uri="{FF2B5EF4-FFF2-40B4-BE49-F238E27FC236}">
                    <a16:creationId xmlns:a16="http://schemas.microsoft.com/office/drawing/2014/main" id="{00DCF730-4E5C-FAE2-F1C3-8FE96C32198D}"/>
                  </a:ext>
                </a:extLst>
              </p:cNvPr>
              <p:cNvSpPr>
                <a:spLocks/>
              </p:cNvSpPr>
              <p:nvPr/>
            </p:nvSpPr>
            <p:spPr bwMode="auto">
              <a:xfrm>
                <a:off x="2429" y="3012"/>
                <a:ext cx="469" cy="26"/>
              </a:xfrm>
              <a:custGeom>
                <a:avLst/>
                <a:gdLst>
                  <a:gd name="T0" fmla="*/ 0 w 469"/>
                  <a:gd name="T1" fmla="*/ 0 h 26"/>
                  <a:gd name="T2" fmla="*/ 469 w 469"/>
                  <a:gd name="T3" fmla="*/ 0 h 26"/>
                  <a:gd name="T4" fmla="*/ 465 w 469"/>
                  <a:gd name="T5" fmla="*/ 26 h 26"/>
                  <a:gd name="T6" fmla="*/ 4 w 469"/>
                  <a:gd name="T7" fmla="*/ 26 h 26"/>
                  <a:gd name="T8" fmla="*/ 0 w 469"/>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9" h="26">
                    <a:moveTo>
                      <a:pt x="0" y="0"/>
                    </a:moveTo>
                    <a:lnTo>
                      <a:pt x="469" y="0"/>
                    </a:lnTo>
                    <a:lnTo>
                      <a:pt x="465" y="26"/>
                    </a:lnTo>
                    <a:lnTo>
                      <a:pt x="4" y="26"/>
                    </a:lnTo>
                    <a:lnTo>
                      <a:pt x="0" y="0"/>
                    </a:lnTo>
                    <a:close/>
                  </a:path>
                </a:pathLst>
              </a:custGeom>
              <a:solidFill>
                <a:srgbClr val="9494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700" name="Freeform 202">
                <a:extLst>
                  <a:ext uri="{FF2B5EF4-FFF2-40B4-BE49-F238E27FC236}">
                    <a16:creationId xmlns:a16="http://schemas.microsoft.com/office/drawing/2014/main" id="{35A8C2EA-584B-7EE0-5743-07D517147FF4}"/>
                  </a:ext>
                </a:extLst>
              </p:cNvPr>
              <p:cNvSpPr>
                <a:spLocks/>
              </p:cNvSpPr>
              <p:nvPr/>
            </p:nvSpPr>
            <p:spPr bwMode="auto">
              <a:xfrm>
                <a:off x="2431" y="3025"/>
                <a:ext cx="465" cy="26"/>
              </a:xfrm>
              <a:custGeom>
                <a:avLst/>
                <a:gdLst>
                  <a:gd name="T0" fmla="*/ 0 w 465"/>
                  <a:gd name="T1" fmla="*/ 0 h 26"/>
                  <a:gd name="T2" fmla="*/ 465 w 465"/>
                  <a:gd name="T3" fmla="*/ 0 h 26"/>
                  <a:gd name="T4" fmla="*/ 461 w 465"/>
                  <a:gd name="T5" fmla="*/ 26 h 26"/>
                  <a:gd name="T6" fmla="*/ 4 w 465"/>
                  <a:gd name="T7" fmla="*/ 26 h 26"/>
                  <a:gd name="T8" fmla="*/ 0 w 465"/>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5" h="26">
                    <a:moveTo>
                      <a:pt x="0" y="0"/>
                    </a:moveTo>
                    <a:lnTo>
                      <a:pt x="465" y="0"/>
                    </a:lnTo>
                    <a:lnTo>
                      <a:pt x="461" y="26"/>
                    </a:lnTo>
                    <a:lnTo>
                      <a:pt x="4" y="26"/>
                    </a:lnTo>
                    <a:lnTo>
                      <a:pt x="0" y="0"/>
                    </a:lnTo>
                    <a:close/>
                  </a:path>
                </a:pathLst>
              </a:custGeom>
              <a:solidFill>
                <a:srgbClr val="9494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701" name="Freeform 203">
                <a:extLst>
                  <a:ext uri="{FF2B5EF4-FFF2-40B4-BE49-F238E27FC236}">
                    <a16:creationId xmlns:a16="http://schemas.microsoft.com/office/drawing/2014/main" id="{0E5E3181-ACC3-84CA-0693-438DDED307E3}"/>
                  </a:ext>
                </a:extLst>
              </p:cNvPr>
              <p:cNvSpPr>
                <a:spLocks/>
              </p:cNvSpPr>
              <p:nvPr/>
            </p:nvSpPr>
            <p:spPr bwMode="auto">
              <a:xfrm>
                <a:off x="2433" y="3038"/>
                <a:ext cx="461" cy="26"/>
              </a:xfrm>
              <a:custGeom>
                <a:avLst/>
                <a:gdLst>
                  <a:gd name="T0" fmla="*/ 0 w 461"/>
                  <a:gd name="T1" fmla="*/ 0 h 26"/>
                  <a:gd name="T2" fmla="*/ 461 w 461"/>
                  <a:gd name="T3" fmla="*/ 0 h 26"/>
                  <a:gd name="T4" fmla="*/ 456 w 461"/>
                  <a:gd name="T5" fmla="*/ 26 h 26"/>
                  <a:gd name="T6" fmla="*/ 4 w 461"/>
                  <a:gd name="T7" fmla="*/ 26 h 26"/>
                  <a:gd name="T8" fmla="*/ 0 w 461"/>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61" h="26">
                    <a:moveTo>
                      <a:pt x="0" y="0"/>
                    </a:moveTo>
                    <a:lnTo>
                      <a:pt x="461" y="0"/>
                    </a:lnTo>
                    <a:lnTo>
                      <a:pt x="456" y="26"/>
                    </a:lnTo>
                    <a:lnTo>
                      <a:pt x="4" y="26"/>
                    </a:lnTo>
                    <a:lnTo>
                      <a:pt x="0" y="0"/>
                    </a:lnTo>
                    <a:close/>
                  </a:path>
                </a:pathLst>
              </a:custGeom>
              <a:solidFill>
                <a:srgbClr val="9494D6"/>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702" name="Freeform 204">
                <a:extLst>
                  <a:ext uri="{FF2B5EF4-FFF2-40B4-BE49-F238E27FC236}">
                    <a16:creationId xmlns:a16="http://schemas.microsoft.com/office/drawing/2014/main" id="{52FB3561-7E40-C230-8513-E1A267BD5557}"/>
                  </a:ext>
                </a:extLst>
              </p:cNvPr>
              <p:cNvSpPr>
                <a:spLocks/>
              </p:cNvSpPr>
              <p:nvPr/>
            </p:nvSpPr>
            <p:spPr bwMode="auto">
              <a:xfrm>
                <a:off x="2435" y="3051"/>
                <a:ext cx="457" cy="26"/>
              </a:xfrm>
              <a:custGeom>
                <a:avLst/>
                <a:gdLst>
                  <a:gd name="T0" fmla="*/ 0 w 457"/>
                  <a:gd name="T1" fmla="*/ 0 h 26"/>
                  <a:gd name="T2" fmla="*/ 457 w 457"/>
                  <a:gd name="T3" fmla="*/ 0 h 26"/>
                  <a:gd name="T4" fmla="*/ 452 w 457"/>
                  <a:gd name="T5" fmla="*/ 26 h 26"/>
                  <a:gd name="T6" fmla="*/ 4 w 457"/>
                  <a:gd name="T7" fmla="*/ 26 h 26"/>
                  <a:gd name="T8" fmla="*/ 0 w 457"/>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7" h="26">
                    <a:moveTo>
                      <a:pt x="0" y="0"/>
                    </a:moveTo>
                    <a:lnTo>
                      <a:pt x="457" y="0"/>
                    </a:lnTo>
                    <a:lnTo>
                      <a:pt x="452" y="26"/>
                    </a:lnTo>
                    <a:lnTo>
                      <a:pt x="4" y="26"/>
                    </a:lnTo>
                    <a:lnTo>
                      <a:pt x="0" y="0"/>
                    </a:lnTo>
                    <a:close/>
                  </a:path>
                </a:pathLst>
              </a:custGeom>
              <a:solidFill>
                <a:srgbClr val="999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703" name="Freeform 205">
                <a:extLst>
                  <a:ext uri="{FF2B5EF4-FFF2-40B4-BE49-F238E27FC236}">
                    <a16:creationId xmlns:a16="http://schemas.microsoft.com/office/drawing/2014/main" id="{F713C6B5-F264-CC61-8D4B-5D117FC3357A}"/>
                  </a:ext>
                </a:extLst>
              </p:cNvPr>
              <p:cNvSpPr>
                <a:spLocks/>
              </p:cNvSpPr>
              <p:nvPr/>
            </p:nvSpPr>
            <p:spPr bwMode="auto">
              <a:xfrm>
                <a:off x="2437" y="3064"/>
                <a:ext cx="452" cy="26"/>
              </a:xfrm>
              <a:custGeom>
                <a:avLst/>
                <a:gdLst>
                  <a:gd name="T0" fmla="*/ 0 w 452"/>
                  <a:gd name="T1" fmla="*/ 0 h 26"/>
                  <a:gd name="T2" fmla="*/ 452 w 452"/>
                  <a:gd name="T3" fmla="*/ 0 h 26"/>
                  <a:gd name="T4" fmla="*/ 448 w 452"/>
                  <a:gd name="T5" fmla="*/ 26 h 26"/>
                  <a:gd name="T6" fmla="*/ 4 w 452"/>
                  <a:gd name="T7" fmla="*/ 26 h 26"/>
                  <a:gd name="T8" fmla="*/ 0 w 452"/>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2" h="26">
                    <a:moveTo>
                      <a:pt x="0" y="0"/>
                    </a:moveTo>
                    <a:lnTo>
                      <a:pt x="452" y="0"/>
                    </a:lnTo>
                    <a:lnTo>
                      <a:pt x="448" y="26"/>
                    </a:lnTo>
                    <a:lnTo>
                      <a:pt x="4" y="26"/>
                    </a:lnTo>
                    <a:lnTo>
                      <a:pt x="0" y="0"/>
                    </a:lnTo>
                    <a:close/>
                  </a:path>
                </a:pathLst>
              </a:custGeom>
              <a:solidFill>
                <a:srgbClr val="999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704" name="Freeform 206">
                <a:extLst>
                  <a:ext uri="{FF2B5EF4-FFF2-40B4-BE49-F238E27FC236}">
                    <a16:creationId xmlns:a16="http://schemas.microsoft.com/office/drawing/2014/main" id="{2845FD12-69A3-DC90-3764-5138BE2A2732}"/>
                  </a:ext>
                </a:extLst>
              </p:cNvPr>
              <p:cNvSpPr>
                <a:spLocks/>
              </p:cNvSpPr>
              <p:nvPr/>
            </p:nvSpPr>
            <p:spPr bwMode="auto">
              <a:xfrm>
                <a:off x="2439" y="3077"/>
                <a:ext cx="448" cy="26"/>
              </a:xfrm>
              <a:custGeom>
                <a:avLst/>
                <a:gdLst>
                  <a:gd name="T0" fmla="*/ 0 w 448"/>
                  <a:gd name="T1" fmla="*/ 0 h 26"/>
                  <a:gd name="T2" fmla="*/ 448 w 448"/>
                  <a:gd name="T3" fmla="*/ 0 h 26"/>
                  <a:gd name="T4" fmla="*/ 444 w 448"/>
                  <a:gd name="T5" fmla="*/ 26 h 26"/>
                  <a:gd name="T6" fmla="*/ 4 w 448"/>
                  <a:gd name="T7" fmla="*/ 26 h 26"/>
                  <a:gd name="T8" fmla="*/ 0 w 448"/>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8" h="26">
                    <a:moveTo>
                      <a:pt x="0" y="0"/>
                    </a:moveTo>
                    <a:lnTo>
                      <a:pt x="448" y="0"/>
                    </a:lnTo>
                    <a:lnTo>
                      <a:pt x="444" y="26"/>
                    </a:lnTo>
                    <a:lnTo>
                      <a:pt x="4" y="26"/>
                    </a:lnTo>
                    <a:lnTo>
                      <a:pt x="0" y="0"/>
                    </a:lnTo>
                    <a:close/>
                  </a:path>
                </a:pathLst>
              </a:custGeom>
              <a:solidFill>
                <a:srgbClr val="999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705" name="Freeform 207">
                <a:extLst>
                  <a:ext uri="{FF2B5EF4-FFF2-40B4-BE49-F238E27FC236}">
                    <a16:creationId xmlns:a16="http://schemas.microsoft.com/office/drawing/2014/main" id="{83D465C4-1377-B5C8-FC2F-C8060853BDC4}"/>
                  </a:ext>
                </a:extLst>
              </p:cNvPr>
              <p:cNvSpPr>
                <a:spLocks/>
              </p:cNvSpPr>
              <p:nvPr/>
            </p:nvSpPr>
            <p:spPr bwMode="auto">
              <a:xfrm>
                <a:off x="2441" y="3090"/>
                <a:ext cx="444" cy="26"/>
              </a:xfrm>
              <a:custGeom>
                <a:avLst/>
                <a:gdLst>
                  <a:gd name="T0" fmla="*/ 0 w 444"/>
                  <a:gd name="T1" fmla="*/ 0 h 26"/>
                  <a:gd name="T2" fmla="*/ 444 w 444"/>
                  <a:gd name="T3" fmla="*/ 0 h 26"/>
                  <a:gd name="T4" fmla="*/ 440 w 444"/>
                  <a:gd name="T5" fmla="*/ 26 h 26"/>
                  <a:gd name="T6" fmla="*/ 4 w 444"/>
                  <a:gd name="T7" fmla="*/ 26 h 26"/>
                  <a:gd name="T8" fmla="*/ 0 w 444"/>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4" h="26">
                    <a:moveTo>
                      <a:pt x="0" y="0"/>
                    </a:moveTo>
                    <a:lnTo>
                      <a:pt x="444" y="0"/>
                    </a:lnTo>
                    <a:lnTo>
                      <a:pt x="440" y="26"/>
                    </a:lnTo>
                    <a:lnTo>
                      <a:pt x="4" y="26"/>
                    </a:lnTo>
                    <a:lnTo>
                      <a:pt x="0" y="0"/>
                    </a:lnTo>
                    <a:close/>
                  </a:path>
                </a:pathLst>
              </a:custGeom>
              <a:solidFill>
                <a:srgbClr val="9999D9"/>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706" name="Freeform 208">
                <a:extLst>
                  <a:ext uri="{FF2B5EF4-FFF2-40B4-BE49-F238E27FC236}">
                    <a16:creationId xmlns:a16="http://schemas.microsoft.com/office/drawing/2014/main" id="{DF353DF2-89BC-0476-6BD6-55D16D38604F}"/>
                  </a:ext>
                </a:extLst>
              </p:cNvPr>
              <p:cNvSpPr>
                <a:spLocks/>
              </p:cNvSpPr>
              <p:nvPr/>
            </p:nvSpPr>
            <p:spPr bwMode="auto">
              <a:xfrm>
                <a:off x="2443" y="3103"/>
                <a:ext cx="440" cy="26"/>
              </a:xfrm>
              <a:custGeom>
                <a:avLst/>
                <a:gdLst>
                  <a:gd name="T0" fmla="*/ 0 w 440"/>
                  <a:gd name="T1" fmla="*/ 0 h 26"/>
                  <a:gd name="T2" fmla="*/ 440 w 440"/>
                  <a:gd name="T3" fmla="*/ 0 h 26"/>
                  <a:gd name="T4" fmla="*/ 436 w 440"/>
                  <a:gd name="T5" fmla="*/ 26 h 26"/>
                  <a:gd name="T6" fmla="*/ 4 w 440"/>
                  <a:gd name="T7" fmla="*/ 26 h 26"/>
                  <a:gd name="T8" fmla="*/ 0 w 440"/>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0" h="26">
                    <a:moveTo>
                      <a:pt x="0" y="0"/>
                    </a:moveTo>
                    <a:lnTo>
                      <a:pt x="440" y="0"/>
                    </a:lnTo>
                    <a:lnTo>
                      <a:pt x="436" y="26"/>
                    </a:lnTo>
                    <a:lnTo>
                      <a:pt x="4" y="26"/>
                    </a:lnTo>
                    <a:lnTo>
                      <a:pt x="0" y="0"/>
                    </a:lnTo>
                    <a:close/>
                  </a:path>
                </a:pathLst>
              </a:custGeom>
              <a:solidFill>
                <a:srgbClr val="9B9B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grpSp>
        <p:sp>
          <p:nvSpPr>
            <p:cNvPr id="17438" name="Freeform 209">
              <a:extLst>
                <a:ext uri="{FF2B5EF4-FFF2-40B4-BE49-F238E27FC236}">
                  <a16:creationId xmlns:a16="http://schemas.microsoft.com/office/drawing/2014/main" id="{F4F7A0E0-6570-5DA1-F09D-BF2B288A9EF5}"/>
                </a:ext>
              </a:extLst>
            </p:cNvPr>
            <p:cNvSpPr>
              <a:spLocks/>
            </p:cNvSpPr>
            <p:nvPr/>
          </p:nvSpPr>
          <p:spPr bwMode="auto">
            <a:xfrm>
              <a:off x="2445" y="3116"/>
              <a:ext cx="436" cy="26"/>
            </a:xfrm>
            <a:custGeom>
              <a:avLst/>
              <a:gdLst>
                <a:gd name="T0" fmla="*/ 0 w 436"/>
                <a:gd name="T1" fmla="*/ 0 h 26"/>
                <a:gd name="T2" fmla="*/ 436 w 436"/>
                <a:gd name="T3" fmla="*/ 0 h 26"/>
                <a:gd name="T4" fmla="*/ 432 w 436"/>
                <a:gd name="T5" fmla="*/ 26 h 26"/>
                <a:gd name="T6" fmla="*/ 4 w 436"/>
                <a:gd name="T7" fmla="*/ 26 h 26"/>
                <a:gd name="T8" fmla="*/ 0 w 436"/>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6" h="26">
                  <a:moveTo>
                    <a:pt x="0" y="0"/>
                  </a:moveTo>
                  <a:lnTo>
                    <a:pt x="436" y="0"/>
                  </a:lnTo>
                  <a:lnTo>
                    <a:pt x="432" y="26"/>
                  </a:lnTo>
                  <a:lnTo>
                    <a:pt x="4" y="26"/>
                  </a:lnTo>
                  <a:lnTo>
                    <a:pt x="0" y="0"/>
                  </a:lnTo>
                  <a:close/>
                </a:path>
              </a:pathLst>
            </a:custGeom>
            <a:solidFill>
              <a:srgbClr val="9B9B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39" name="Freeform 210">
              <a:extLst>
                <a:ext uri="{FF2B5EF4-FFF2-40B4-BE49-F238E27FC236}">
                  <a16:creationId xmlns:a16="http://schemas.microsoft.com/office/drawing/2014/main" id="{1F5DC9E4-C8F2-6171-7834-7CCF95688AC9}"/>
                </a:ext>
              </a:extLst>
            </p:cNvPr>
            <p:cNvSpPr>
              <a:spLocks/>
            </p:cNvSpPr>
            <p:nvPr/>
          </p:nvSpPr>
          <p:spPr bwMode="auto">
            <a:xfrm>
              <a:off x="2447" y="3129"/>
              <a:ext cx="432" cy="26"/>
            </a:xfrm>
            <a:custGeom>
              <a:avLst/>
              <a:gdLst>
                <a:gd name="T0" fmla="*/ 0 w 432"/>
                <a:gd name="T1" fmla="*/ 0 h 26"/>
                <a:gd name="T2" fmla="*/ 432 w 432"/>
                <a:gd name="T3" fmla="*/ 0 h 26"/>
                <a:gd name="T4" fmla="*/ 428 w 432"/>
                <a:gd name="T5" fmla="*/ 26 h 26"/>
                <a:gd name="T6" fmla="*/ 4 w 432"/>
                <a:gd name="T7" fmla="*/ 26 h 26"/>
                <a:gd name="T8" fmla="*/ 0 w 432"/>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32" h="26">
                  <a:moveTo>
                    <a:pt x="0" y="0"/>
                  </a:moveTo>
                  <a:lnTo>
                    <a:pt x="432" y="0"/>
                  </a:lnTo>
                  <a:lnTo>
                    <a:pt x="428" y="26"/>
                  </a:lnTo>
                  <a:lnTo>
                    <a:pt x="4" y="26"/>
                  </a:lnTo>
                  <a:lnTo>
                    <a:pt x="0" y="0"/>
                  </a:lnTo>
                  <a:close/>
                </a:path>
              </a:pathLst>
            </a:custGeom>
            <a:solidFill>
              <a:srgbClr val="9B9B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40" name="Freeform 211">
              <a:extLst>
                <a:ext uri="{FF2B5EF4-FFF2-40B4-BE49-F238E27FC236}">
                  <a16:creationId xmlns:a16="http://schemas.microsoft.com/office/drawing/2014/main" id="{73FBC8BD-7382-F777-B6AB-77BD4B12CB3A}"/>
                </a:ext>
              </a:extLst>
            </p:cNvPr>
            <p:cNvSpPr>
              <a:spLocks/>
            </p:cNvSpPr>
            <p:nvPr/>
          </p:nvSpPr>
          <p:spPr bwMode="auto">
            <a:xfrm>
              <a:off x="2449" y="3142"/>
              <a:ext cx="428" cy="27"/>
            </a:xfrm>
            <a:custGeom>
              <a:avLst/>
              <a:gdLst>
                <a:gd name="T0" fmla="*/ 0 w 428"/>
                <a:gd name="T1" fmla="*/ 0 h 27"/>
                <a:gd name="T2" fmla="*/ 428 w 428"/>
                <a:gd name="T3" fmla="*/ 0 h 27"/>
                <a:gd name="T4" fmla="*/ 424 w 428"/>
                <a:gd name="T5" fmla="*/ 27 h 27"/>
                <a:gd name="T6" fmla="*/ 4 w 428"/>
                <a:gd name="T7" fmla="*/ 27 h 27"/>
                <a:gd name="T8" fmla="*/ 0 w 428"/>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8" h="27">
                  <a:moveTo>
                    <a:pt x="0" y="0"/>
                  </a:moveTo>
                  <a:lnTo>
                    <a:pt x="428" y="0"/>
                  </a:lnTo>
                  <a:lnTo>
                    <a:pt x="424" y="27"/>
                  </a:lnTo>
                  <a:lnTo>
                    <a:pt x="4" y="27"/>
                  </a:lnTo>
                  <a:lnTo>
                    <a:pt x="0" y="0"/>
                  </a:lnTo>
                  <a:close/>
                </a:path>
              </a:pathLst>
            </a:custGeom>
            <a:solidFill>
              <a:srgbClr val="9B9BD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41" name="Freeform 212">
              <a:extLst>
                <a:ext uri="{FF2B5EF4-FFF2-40B4-BE49-F238E27FC236}">
                  <a16:creationId xmlns:a16="http://schemas.microsoft.com/office/drawing/2014/main" id="{594984E4-E4AC-C2EB-850E-429700F82004}"/>
                </a:ext>
              </a:extLst>
            </p:cNvPr>
            <p:cNvSpPr>
              <a:spLocks/>
            </p:cNvSpPr>
            <p:nvPr/>
          </p:nvSpPr>
          <p:spPr bwMode="auto">
            <a:xfrm>
              <a:off x="2145" y="3155"/>
              <a:ext cx="1037" cy="26"/>
            </a:xfrm>
            <a:custGeom>
              <a:avLst/>
              <a:gdLst>
                <a:gd name="T0" fmla="*/ 306 w 1037"/>
                <a:gd name="T1" fmla="*/ 0 h 26"/>
                <a:gd name="T2" fmla="*/ 730 w 1037"/>
                <a:gd name="T3" fmla="*/ 0 h 26"/>
                <a:gd name="T4" fmla="*/ 727 w 1037"/>
                <a:gd name="T5" fmla="*/ 23 h 26"/>
                <a:gd name="T6" fmla="*/ 1037 w 1037"/>
                <a:gd name="T7" fmla="*/ 23 h 26"/>
                <a:gd name="T8" fmla="*/ 1034 w 1037"/>
                <a:gd name="T9" fmla="*/ 26 h 26"/>
                <a:gd name="T10" fmla="*/ 2 w 1037"/>
                <a:gd name="T11" fmla="*/ 26 h 26"/>
                <a:gd name="T12" fmla="*/ 0 w 1037"/>
                <a:gd name="T13" fmla="*/ 23 h 26"/>
                <a:gd name="T14" fmla="*/ 309 w 1037"/>
                <a:gd name="T15" fmla="*/ 23 h 26"/>
                <a:gd name="T16" fmla="*/ 306 w 1037"/>
                <a:gd name="T17" fmla="*/ 0 h 26"/>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7" h="26">
                  <a:moveTo>
                    <a:pt x="306" y="0"/>
                  </a:moveTo>
                  <a:lnTo>
                    <a:pt x="730" y="0"/>
                  </a:lnTo>
                  <a:lnTo>
                    <a:pt x="727" y="23"/>
                  </a:lnTo>
                  <a:lnTo>
                    <a:pt x="1037" y="23"/>
                  </a:lnTo>
                  <a:lnTo>
                    <a:pt x="1034" y="26"/>
                  </a:lnTo>
                  <a:lnTo>
                    <a:pt x="2" y="26"/>
                  </a:lnTo>
                  <a:lnTo>
                    <a:pt x="0" y="23"/>
                  </a:lnTo>
                  <a:lnTo>
                    <a:pt x="309" y="23"/>
                  </a:lnTo>
                  <a:lnTo>
                    <a:pt x="306" y="0"/>
                  </a:lnTo>
                  <a:close/>
                </a:path>
              </a:pathLst>
            </a:custGeom>
            <a:solidFill>
              <a:srgbClr val="9E9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42" name="Freeform 213">
              <a:extLst>
                <a:ext uri="{FF2B5EF4-FFF2-40B4-BE49-F238E27FC236}">
                  <a16:creationId xmlns:a16="http://schemas.microsoft.com/office/drawing/2014/main" id="{10F919A1-CAA1-9BA7-C542-3ADE7859F15D}"/>
                </a:ext>
              </a:extLst>
            </p:cNvPr>
            <p:cNvSpPr>
              <a:spLocks/>
            </p:cNvSpPr>
            <p:nvPr/>
          </p:nvSpPr>
          <p:spPr bwMode="auto">
            <a:xfrm>
              <a:off x="2145" y="3169"/>
              <a:ext cx="1037" cy="25"/>
            </a:xfrm>
            <a:custGeom>
              <a:avLst/>
              <a:gdLst>
                <a:gd name="T0" fmla="*/ 308 w 1037"/>
                <a:gd name="T1" fmla="*/ 0 h 25"/>
                <a:gd name="T2" fmla="*/ 728 w 1037"/>
                <a:gd name="T3" fmla="*/ 0 h 25"/>
                <a:gd name="T4" fmla="*/ 727 w 1037"/>
                <a:gd name="T5" fmla="*/ 9 h 25"/>
                <a:gd name="T6" fmla="*/ 1037 w 1037"/>
                <a:gd name="T7" fmla="*/ 9 h 25"/>
                <a:gd name="T8" fmla="*/ 1025 w 1037"/>
                <a:gd name="T9" fmla="*/ 25 h 25"/>
                <a:gd name="T10" fmla="*/ 11 w 1037"/>
                <a:gd name="T11" fmla="*/ 25 h 25"/>
                <a:gd name="T12" fmla="*/ 0 w 1037"/>
                <a:gd name="T13" fmla="*/ 9 h 25"/>
                <a:gd name="T14" fmla="*/ 309 w 1037"/>
                <a:gd name="T15" fmla="*/ 9 h 25"/>
                <a:gd name="T16" fmla="*/ 308 w 1037"/>
                <a:gd name="T17" fmla="*/ 0 h 2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0" t="0" r="r" b="b"/>
              <a:pathLst>
                <a:path w="1037" h="25">
                  <a:moveTo>
                    <a:pt x="308" y="0"/>
                  </a:moveTo>
                  <a:lnTo>
                    <a:pt x="728" y="0"/>
                  </a:lnTo>
                  <a:lnTo>
                    <a:pt x="727" y="9"/>
                  </a:lnTo>
                  <a:lnTo>
                    <a:pt x="1037" y="9"/>
                  </a:lnTo>
                  <a:lnTo>
                    <a:pt x="1025" y="25"/>
                  </a:lnTo>
                  <a:lnTo>
                    <a:pt x="11" y="25"/>
                  </a:lnTo>
                  <a:lnTo>
                    <a:pt x="0" y="9"/>
                  </a:lnTo>
                  <a:lnTo>
                    <a:pt x="309" y="9"/>
                  </a:lnTo>
                  <a:lnTo>
                    <a:pt x="308" y="0"/>
                  </a:lnTo>
                  <a:close/>
                </a:path>
              </a:pathLst>
            </a:custGeom>
            <a:solidFill>
              <a:srgbClr val="9E9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43" name="Freeform 214">
              <a:extLst>
                <a:ext uri="{FF2B5EF4-FFF2-40B4-BE49-F238E27FC236}">
                  <a16:creationId xmlns:a16="http://schemas.microsoft.com/office/drawing/2014/main" id="{E04E3A7D-4798-CFDA-9476-7B06003940BB}"/>
                </a:ext>
              </a:extLst>
            </p:cNvPr>
            <p:cNvSpPr>
              <a:spLocks/>
            </p:cNvSpPr>
            <p:nvPr/>
          </p:nvSpPr>
          <p:spPr bwMode="auto">
            <a:xfrm>
              <a:off x="2147" y="3181"/>
              <a:ext cx="1032" cy="26"/>
            </a:xfrm>
            <a:custGeom>
              <a:avLst/>
              <a:gdLst>
                <a:gd name="T0" fmla="*/ 0 w 1032"/>
                <a:gd name="T1" fmla="*/ 0 h 26"/>
                <a:gd name="T2" fmla="*/ 1032 w 1032"/>
                <a:gd name="T3" fmla="*/ 0 h 26"/>
                <a:gd name="T4" fmla="*/ 1014 w 1032"/>
                <a:gd name="T5" fmla="*/ 26 h 26"/>
                <a:gd name="T6" fmla="*/ 18 w 1032"/>
                <a:gd name="T7" fmla="*/ 26 h 26"/>
                <a:gd name="T8" fmla="*/ 0 w 1032"/>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32" h="26">
                  <a:moveTo>
                    <a:pt x="0" y="0"/>
                  </a:moveTo>
                  <a:lnTo>
                    <a:pt x="1032" y="0"/>
                  </a:lnTo>
                  <a:lnTo>
                    <a:pt x="1014" y="26"/>
                  </a:lnTo>
                  <a:lnTo>
                    <a:pt x="18" y="26"/>
                  </a:lnTo>
                  <a:lnTo>
                    <a:pt x="0" y="0"/>
                  </a:lnTo>
                  <a:close/>
                </a:path>
              </a:pathLst>
            </a:custGeom>
            <a:solidFill>
              <a:srgbClr val="9E9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44" name="Freeform 215">
              <a:extLst>
                <a:ext uri="{FF2B5EF4-FFF2-40B4-BE49-F238E27FC236}">
                  <a16:creationId xmlns:a16="http://schemas.microsoft.com/office/drawing/2014/main" id="{9AB9A5B2-1077-2991-1C40-EC82738B652A}"/>
                </a:ext>
              </a:extLst>
            </p:cNvPr>
            <p:cNvSpPr>
              <a:spLocks/>
            </p:cNvSpPr>
            <p:nvPr/>
          </p:nvSpPr>
          <p:spPr bwMode="auto">
            <a:xfrm>
              <a:off x="2156" y="3194"/>
              <a:ext cx="1014" cy="27"/>
            </a:xfrm>
            <a:custGeom>
              <a:avLst/>
              <a:gdLst>
                <a:gd name="T0" fmla="*/ 0 w 1014"/>
                <a:gd name="T1" fmla="*/ 0 h 27"/>
                <a:gd name="T2" fmla="*/ 1014 w 1014"/>
                <a:gd name="T3" fmla="*/ 0 h 27"/>
                <a:gd name="T4" fmla="*/ 994 w 1014"/>
                <a:gd name="T5" fmla="*/ 27 h 27"/>
                <a:gd name="T6" fmla="*/ 19 w 1014"/>
                <a:gd name="T7" fmla="*/ 27 h 27"/>
                <a:gd name="T8" fmla="*/ 0 w 1014"/>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14" h="27">
                  <a:moveTo>
                    <a:pt x="0" y="0"/>
                  </a:moveTo>
                  <a:lnTo>
                    <a:pt x="1014" y="0"/>
                  </a:lnTo>
                  <a:lnTo>
                    <a:pt x="994" y="27"/>
                  </a:lnTo>
                  <a:lnTo>
                    <a:pt x="19" y="27"/>
                  </a:lnTo>
                  <a:lnTo>
                    <a:pt x="0" y="0"/>
                  </a:lnTo>
                  <a:close/>
                </a:path>
              </a:pathLst>
            </a:custGeom>
            <a:solidFill>
              <a:srgbClr val="9E9EDE"/>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45" name="Freeform 216">
              <a:extLst>
                <a:ext uri="{FF2B5EF4-FFF2-40B4-BE49-F238E27FC236}">
                  <a16:creationId xmlns:a16="http://schemas.microsoft.com/office/drawing/2014/main" id="{28D83AA1-5F5D-05BE-1391-7DCD05A5111F}"/>
                </a:ext>
              </a:extLst>
            </p:cNvPr>
            <p:cNvSpPr>
              <a:spLocks/>
            </p:cNvSpPr>
            <p:nvPr/>
          </p:nvSpPr>
          <p:spPr bwMode="auto">
            <a:xfrm>
              <a:off x="2165" y="3207"/>
              <a:ext cx="996" cy="26"/>
            </a:xfrm>
            <a:custGeom>
              <a:avLst/>
              <a:gdLst>
                <a:gd name="T0" fmla="*/ 0 w 996"/>
                <a:gd name="T1" fmla="*/ 0 h 26"/>
                <a:gd name="T2" fmla="*/ 996 w 996"/>
                <a:gd name="T3" fmla="*/ 0 h 26"/>
                <a:gd name="T4" fmla="*/ 976 w 996"/>
                <a:gd name="T5" fmla="*/ 26 h 26"/>
                <a:gd name="T6" fmla="*/ 20 w 996"/>
                <a:gd name="T7" fmla="*/ 26 h 26"/>
                <a:gd name="T8" fmla="*/ 0 w 996"/>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96" h="26">
                  <a:moveTo>
                    <a:pt x="0" y="0"/>
                  </a:moveTo>
                  <a:lnTo>
                    <a:pt x="996" y="0"/>
                  </a:lnTo>
                  <a:lnTo>
                    <a:pt x="976" y="26"/>
                  </a:lnTo>
                  <a:lnTo>
                    <a:pt x="20" y="26"/>
                  </a:lnTo>
                  <a:lnTo>
                    <a:pt x="0" y="0"/>
                  </a:lnTo>
                  <a:close/>
                </a:path>
              </a:pathLst>
            </a:custGeom>
            <a:solidFill>
              <a:srgbClr val="A3A3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46" name="Freeform 217">
              <a:extLst>
                <a:ext uri="{FF2B5EF4-FFF2-40B4-BE49-F238E27FC236}">
                  <a16:creationId xmlns:a16="http://schemas.microsoft.com/office/drawing/2014/main" id="{B4E02F6F-5337-1C7B-F679-2327FF0E9CBB}"/>
                </a:ext>
              </a:extLst>
            </p:cNvPr>
            <p:cNvSpPr>
              <a:spLocks/>
            </p:cNvSpPr>
            <p:nvPr/>
          </p:nvSpPr>
          <p:spPr bwMode="auto">
            <a:xfrm>
              <a:off x="2175" y="3221"/>
              <a:ext cx="975" cy="25"/>
            </a:xfrm>
            <a:custGeom>
              <a:avLst/>
              <a:gdLst>
                <a:gd name="T0" fmla="*/ 0 w 975"/>
                <a:gd name="T1" fmla="*/ 0 h 25"/>
                <a:gd name="T2" fmla="*/ 975 w 975"/>
                <a:gd name="T3" fmla="*/ 0 h 25"/>
                <a:gd name="T4" fmla="*/ 957 w 975"/>
                <a:gd name="T5" fmla="*/ 25 h 25"/>
                <a:gd name="T6" fmla="*/ 19 w 975"/>
                <a:gd name="T7" fmla="*/ 25 h 25"/>
                <a:gd name="T8" fmla="*/ 0 w 975"/>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75" h="25">
                  <a:moveTo>
                    <a:pt x="0" y="0"/>
                  </a:moveTo>
                  <a:lnTo>
                    <a:pt x="975" y="0"/>
                  </a:lnTo>
                  <a:lnTo>
                    <a:pt x="957" y="25"/>
                  </a:lnTo>
                  <a:lnTo>
                    <a:pt x="19" y="25"/>
                  </a:lnTo>
                  <a:lnTo>
                    <a:pt x="0" y="0"/>
                  </a:lnTo>
                  <a:close/>
                </a:path>
              </a:pathLst>
            </a:custGeom>
            <a:solidFill>
              <a:srgbClr val="A3A3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47" name="Freeform 218">
              <a:extLst>
                <a:ext uri="{FF2B5EF4-FFF2-40B4-BE49-F238E27FC236}">
                  <a16:creationId xmlns:a16="http://schemas.microsoft.com/office/drawing/2014/main" id="{A33D86D0-C425-50FB-2EFC-81D4CDFC6BA4}"/>
                </a:ext>
              </a:extLst>
            </p:cNvPr>
            <p:cNvSpPr>
              <a:spLocks/>
            </p:cNvSpPr>
            <p:nvPr/>
          </p:nvSpPr>
          <p:spPr bwMode="auto">
            <a:xfrm>
              <a:off x="2185" y="3233"/>
              <a:ext cx="956" cy="26"/>
            </a:xfrm>
            <a:custGeom>
              <a:avLst/>
              <a:gdLst>
                <a:gd name="T0" fmla="*/ 0 w 956"/>
                <a:gd name="T1" fmla="*/ 0 h 26"/>
                <a:gd name="T2" fmla="*/ 956 w 956"/>
                <a:gd name="T3" fmla="*/ 0 h 26"/>
                <a:gd name="T4" fmla="*/ 937 w 956"/>
                <a:gd name="T5" fmla="*/ 26 h 26"/>
                <a:gd name="T6" fmla="*/ 19 w 956"/>
                <a:gd name="T7" fmla="*/ 26 h 26"/>
                <a:gd name="T8" fmla="*/ 0 w 956"/>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56" h="26">
                  <a:moveTo>
                    <a:pt x="0" y="0"/>
                  </a:moveTo>
                  <a:lnTo>
                    <a:pt x="956" y="0"/>
                  </a:lnTo>
                  <a:lnTo>
                    <a:pt x="937" y="26"/>
                  </a:lnTo>
                  <a:lnTo>
                    <a:pt x="19" y="26"/>
                  </a:lnTo>
                  <a:lnTo>
                    <a:pt x="0" y="0"/>
                  </a:lnTo>
                  <a:close/>
                </a:path>
              </a:pathLst>
            </a:custGeom>
            <a:solidFill>
              <a:srgbClr val="A3A3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48" name="Freeform 219">
              <a:extLst>
                <a:ext uri="{FF2B5EF4-FFF2-40B4-BE49-F238E27FC236}">
                  <a16:creationId xmlns:a16="http://schemas.microsoft.com/office/drawing/2014/main" id="{42262121-B8DE-87EF-C17F-004186F43948}"/>
                </a:ext>
              </a:extLst>
            </p:cNvPr>
            <p:cNvSpPr>
              <a:spLocks/>
            </p:cNvSpPr>
            <p:nvPr/>
          </p:nvSpPr>
          <p:spPr bwMode="auto">
            <a:xfrm>
              <a:off x="2194" y="3246"/>
              <a:ext cx="938" cy="27"/>
            </a:xfrm>
            <a:custGeom>
              <a:avLst/>
              <a:gdLst>
                <a:gd name="T0" fmla="*/ 0 w 938"/>
                <a:gd name="T1" fmla="*/ 0 h 27"/>
                <a:gd name="T2" fmla="*/ 938 w 938"/>
                <a:gd name="T3" fmla="*/ 0 h 27"/>
                <a:gd name="T4" fmla="*/ 919 w 938"/>
                <a:gd name="T5" fmla="*/ 27 h 27"/>
                <a:gd name="T6" fmla="*/ 19 w 938"/>
                <a:gd name="T7" fmla="*/ 27 h 27"/>
                <a:gd name="T8" fmla="*/ 0 w 938"/>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38" h="27">
                  <a:moveTo>
                    <a:pt x="0" y="0"/>
                  </a:moveTo>
                  <a:lnTo>
                    <a:pt x="938" y="0"/>
                  </a:lnTo>
                  <a:lnTo>
                    <a:pt x="919" y="27"/>
                  </a:lnTo>
                  <a:lnTo>
                    <a:pt x="19" y="27"/>
                  </a:lnTo>
                  <a:lnTo>
                    <a:pt x="0" y="0"/>
                  </a:lnTo>
                  <a:close/>
                </a:path>
              </a:pathLst>
            </a:custGeom>
            <a:solidFill>
              <a:srgbClr val="A3A3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49" name="Freeform 220">
              <a:extLst>
                <a:ext uri="{FF2B5EF4-FFF2-40B4-BE49-F238E27FC236}">
                  <a16:creationId xmlns:a16="http://schemas.microsoft.com/office/drawing/2014/main" id="{1C840025-475E-C29B-3EDF-EDAE23957EF3}"/>
                </a:ext>
              </a:extLst>
            </p:cNvPr>
            <p:cNvSpPr>
              <a:spLocks/>
            </p:cNvSpPr>
            <p:nvPr/>
          </p:nvSpPr>
          <p:spPr bwMode="auto">
            <a:xfrm>
              <a:off x="2204" y="3259"/>
              <a:ext cx="918" cy="26"/>
            </a:xfrm>
            <a:custGeom>
              <a:avLst/>
              <a:gdLst>
                <a:gd name="T0" fmla="*/ 0 w 918"/>
                <a:gd name="T1" fmla="*/ 0 h 26"/>
                <a:gd name="T2" fmla="*/ 918 w 918"/>
                <a:gd name="T3" fmla="*/ 0 h 26"/>
                <a:gd name="T4" fmla="*/ 899 w 918"/>
                <a:gd name="T5" fmla="*/ 26 h 26"/>
                <a:gd name="T6" fmla="*/ 19 w 918"/>
                <a:gd name="T7" fmla="*/ 26 h 26"/>
                <a:gd name="T8" fmla="*/ 0 w 918"/>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18" h="26">
                  <a:moveTo>
                    <a:pt x="0" y="0"/>
                  </a:moveTo>
                  <a:lnTo>
                    <a:pt x="918" y="0"/>
                  </a:lnTo>
                  <a:lnTo>
                    <a:pt x="899" y="26"/>
                  </a:lnTo>
                  <a:lnTo>
                    <a:pt x="19" y="26"/>
                  </a:lnTo>
                  <a:lnTo>
                    <a:pt x="0" y="0"/>
                  </a:lnTo>
                  <a:close/>
                </a:path>
              </a:pathLst>
            </a:custGeom>
            <a:solidFill>
              <a:srgbClr val="A3A3E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50" name="Freeform 221">
              <a:extLst>
                <a:ext uri="{FF2B5EF4-FFF2-40B4-BE49-F238E27FC236}">
                  <a16:creationId xmlns:a16="http://schemas.microsoft.com/office/drawing/2014/main" id="{F0E551B4-336E-1FEC-AA8E-2F2F86D3079A}"/>
                </a:ext>
              </a:extLst>
            </p:cNvPr>
            <p:cNvSpPr>
              <a:spLocks/>
            </p:cNvSpPr>
            <p:nvPr/>
          </p:nvSpPr>
          <p:spPr bwMode="auto">
            <a:xfrm>
              <a:off x="2213" y="3273"/>
              <a:ext cx="900" cy="25"/>
            </a:xfrm>
            <a:custGeom>
              <a:avLst/>
              <a:gdLst>
                <a:gd name="T0" fmla="*/ 0 w 900"/>
                <a:gd name="T1" fmla="*/ 0 h 25"/>
                <a:gd name="T2" fmla="*/ 900 w 900"/>
                <a:gd name="T3" fmla="*/ 0 h 25"/>
                <a:gd name="T4" fmla="*/ 880 w 900"/>
                <a:gd name="T5" fmla="*/ 25 h 25"/>
                <a:gd name="T6" fmla="*/ 20 w 900"/>
                <a:gd name="T7" fmla="*/ 25 h 25"/>
                <a:gd name="T8" fmla="*/ 0 w 900"/>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00" h="25">
                  <a:moveTo>
                    <a:pt x="0" y="0"/>
                  </a:moveTo>
                  <a:lnTo>
                    <a:pt x="900" y="0"/>
                  </a:lnTo>
                  <a:lnTo>
                    <a:pt x="880" y="25"/>
                  </a:lnTo>
                  <a:lnTo>
                    <a:pt x="20" y="25"/>
                  </a:lnTo>
                  <a:lnTo>
                    <a:pt x="0" y="0"/>
                  </a:lnTo>
                  <a:close/>
                </a:path>
              </a:pathLst>
            </a:custGeom>
            <a:solidFill>
              <a:srgbClr val="A6A6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51" name="Freeform 222">
              <a:extLst>
                <a:ext uri="{FF2B5EF4-FFF2-40B4-BE49-F238E27FC236}">
                  <a16:creationId xmlns:a16="http://schemas.microsoft.com/office/drawing/2014/main" id="{58534091-3B40-3BF2-9A6E-ABC33C8F2576}"/>
                </a:ext>
              </a:extLst>
            </p:cNvPr>
            <p:cNvSpPr>
              <a:spLocks/>
            </p:cNvSpPr>
            <p:nvPr/>
          </p:nvSpPr>
          <p:spPr bwMode="auto">
            <a:xfrm>
              <a:off x="2223" y="3285"/>
              <a:ext cx="880" cy="26"/>
            </a:xfrm>
            <a:custGeom>
              <a:avLst/>
              <a:gdLst>
                <a:gd name="T0" fmla="*/ 0 w 880"/>
                <a:gd name="T1" fmla="*/ 0 h 26"/>
                <a:gd name="T2" fmla="*/ 880 w 880"/>
                <a:gd name="T3" fmla="*/ 0 h 26"/>
                <a:gd name="T4" fmla="*/ 861 w 880"/>
                <a:gd name="T5" fmla="*/ 26 h 26"/>
                <a:gd name="T6" fmla="*/ 19 w 880"/>
                <a:gd name="T7" fmla="*/ 26 h 26"/>
                <a:gd name="T8" fmla="*/ 0 w 880"/>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80" h="26">
                  <a:moveTo>
                    <a:pt x="0" y="0"/>
                  </a:moveTo>
                  <a:lnTo>
                    <a:pt x="880" y="0"/>
                  </a:lnTo>
                  <a:lnTo>
                    <a:pt x="861" y="26"/>
                  </a:lnTo>
                  <a:lnTo>
                    <a:pt x="19" y="26"/>
                  </a:lnTo>
                  <a:lnTo>
                    <a:pt x="0" y="0"/>
                  </a:lnTo>
                  <a:close/>
                </a:path>
              </a:pathLst>
            </a:custGeom>
            <a:solidFill>
              <a:srgbClr val="A6A6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52" name="Freeform 223">
              <a:extLst>
                <a:ext uri="{FF2B5EF4-FFF2-40B4-BE49-F238E27FC236}">
                  <a16:creationId xmlns:a16="http://schemas.microsoft.com/office/drawing/2014/main" id="{4735A294-9B91-38A7-9DCB-031188037828}"/>
                </a:ext>
              </a:extLst>
            </p:cNvPr>
            <p:cNvSpPr>
              <a:spLocks/>
            </p:cNvSpPr>
            <p:nvPr/>
          </p:nvSpPr>
          <p:spPr bwMode="auto">
            <a:xfrm>
              <a:off x="2233" y="3298"/>
              <a:ext cx="860" cy="27"/>
            </a:xfrm>
            <a:custGeom>
              <a:avLst/>
              <a:gdLst>
                <a:gd name="T0" fmla="*/ 0 w 860"/>
                <a:gd name="T1" fmla="*/ 0 h 27"/>
                <a:gd name="T2" fmla="*/ 860 w 860"/>
                <a:gd name="T3" fmla="*/ 0 h 27"/>
                <a:gd name="T4" fmla="*/ 842 w 860"/>
                <a:gd name="T5" fmla="*/ 27 h 27"/>
                <a:gd name="T6" fmla="*/ 18 w 860"/>
                <a:gd name="T7" fmla="*/ 27 h 27"/>
                <a:gd name="T8" fmla="*/ 0 w 860"/>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60" h="27">
                  <a:moveTo>
                    <a:pt x="0" y="0"/>
                  </a:moveTo>
                  <a:lnTo>
                    <a:pt x="860" y="0"/>
                  </a:lnTo>
                  <a:lnTo>
                    <a:pt x="842" y="27"/>
                  </a:lnTo>
                  <a:lnTo>
                    <a:pt x="18" y="27"/>
                  </a:lnTo>
                  <a:lnTo>
                    <a:pt x="0" y="0"/>
                  </a:lnTo>
                  <a:close/>
                </a:path>
              </a:pathLst>
            </a:custGeom>
            <a:solidFill>
              <a:srgbClr val="A6A6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53" name="Freeform 224">
              <a:extLst>
                <a:ext uri="{FF2B5EF4-FFF2-40B4-BE49-F238E27FC236}">
                  <a16:creationId xmlns:a16="http://schemas.microsoft.com/office/drawing/2014/main" id="{351CECFF-0399-1AFD-EDE8-1E85698529A6}"/>
                </a:ext>
              </a:extLst>
            </p:cNvPr>
            <p:cNvSpPr>
              <a:spLocks/>
            </p:cNvSpPr>
            <p:nvPr/>
          </p:nvSpPr>
          <p:spPr bwMode="auto">
            <a:xfrm>
              <a:off x="2242" y="3311"/>
              <a:ext cx="842" cy="26"/>
            </a:xfrm>
            <a:custGeom>
              <a:avLst/>
              <a:gdLst>
                <a:gd name="T0" fmla="*/ 0 w 842"/>
                <a:gd name="T1" fmla="*/ 0 h 26"/>
                <a:gd name="T2" fmla="*/ 842 w 842"/>
                <a:gd name="T3" fmla="*/ 0 h 26"/>
                <a:gd name="T4" fmla="*/ 822 w 842"/>
                <a:gd name="T5" fmla="*/ 26 h 26"/>
                <a:gd name="T6" fmla="*/ 19 w 842"/>
                <a:gd name="T7" fmla="*/ 26 h 26"/>
                <a:gd name="T8" fmla="*/ 0 w 842"/>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42" h="26">
                  <a:moveTo>
                    <a:pt x="0" y="0"/>
                  </a:moveTo>
                  <a:lnTo>
                    <a:pt x="842" y="0"/>
                  </a:lnTo>
                  <a:lnTo>
                    <a:pt x="822" y="26"/>
                  </a:lnTo>
                  <a:lnTo>
                    <a:pt x="19" y="26"/>
                  </a:lnTo>
                  <a:lnTo>
                    <a:pt x="0" y="0"/>
                  </a:lnTo>
                  <a:close/>
                </a:path>
              </a:pathLst>
            </a:custGeom>
            <a:solidFill>
              <a:srgbClr val="A6A6E3"/>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54" name="Freeform 225">
              <a:extLst>
                <a:ext uri="{FF2B5EF4-FFF2-40B4-BE49-F238E27FC236}">
                  <a16:creationId xmlns:a16="http://schemas.microsoft.com/office/drawing/2014/main" id="{569AB5F5-7B69-83F6-1766-88935353AA30}"/>
                </a:ext>
              </a:extLst>
            </p:cNvPr>
            <p:cNvSpPr>
              <a:spLocks/>
            </p:cNvSpPr>
            <p:nvPr/>
          </p:nvSpPr>
          <p:spPr bwMode="auto">
            <a:xfrm>
              <a:off x="2251" y="3325"/>
              <a:ext cx="824" cy="25"/>
            </a:xfrm>
            <a:custGeom>
              <a:avLst/>
              <a:gdLst>
                <a:gd name="T0" fmla="*/ 0 w 824"/>
                <a:gd name="T1" fmla="*/ 0 h 25"/>
                <a:gd name="T2" fmla="*/ 824 w 824"/>
                <a:gd name="T3" fmla="*/ 0 h 25"/>
                <a:gd name="T4" fmla="*/ 804 w 824"/>
                <a:gd name="T5" fmla="*/ 25 h 25"/>
                <a:gd name="T6" fmla="*/ 20 w 824"/>
                <a:gd name="T7" fmla="*/ 25 h 25"/>
                <a:gd name="T8" fmla="*/ 0 w 824"/>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24" h="25">
                  <a:moveTo>
                    <a:pt x="0" y="0"/>
                  </a:moveTo>
                  <a:lnTo>
                    <a:pt x="824" y="0"/>
                  </a:lnTo>
                  <a:lnTo>
                    <a:pt x="804" y="25"/>
                  </a:lnTo>
                  <a:lnTo>
                    <a:pt x="20" y="25"/>
                  </a:lnTo>
                  <a:lnTo>
                    <a:pt x="0" y="0"/>
                  </a:lnTo>
                  <a:close/>
                </a:path>
              </a:pathLst>
            </a:custGeom>
            <a:solidFill>
              <a:srgbClr val="A8A8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55" name="Freeform 226">
              <a:extLst>
                <a:ext uri="{FF2B5EF4-FFF2-40B4-BE49-F238E27FC236}">
                  <a16:creationId xmlns:a16="http://schemas.microsoft.com/office/drawing/2014/main" id="{7B0441BA-4C5D-542F-C6D0-F783F1CF5083}"/>
                </a:ext>
              </a:extLst>
            </p:cNvPr>
            <p:cNvSpPr>
              <a:spLocks/>
            </p:cNvSpPr>
            <p:nvPr/>
          </p:nvSpPr>
          <p:spPr bwMode="auto">
            <a:xfrm>
              <a:off x="2261" y="3337"/>
              <a:ext cx="803" cy="26"/>
            </a:xfrm>
            <a:custGeom>
              <a:avLst/>
              <a:gdLst>
                <a:gd name="T0" fmla="*/ 0 w 803"/>
                <a:gd name="T1" fmla="*/ 0 h 26"/>
                <a:gd name="T2" fmla="*/ 803 w 803"/>
                <a:gd name="T3" fmla="*/ 0 h 26"/>
                <a:gd name="T4" fmla="*/ 785 w 803"/>
                <a:gd name="T5" fmla="*/ 26 h 26"/>
                <a:gd name="T6" fmla="*/ 19 w 803"/>
                <a:gd name="T7" fmla="*/ 26 h 26"/>
                <a:gd name="T8" fmla="*/ 0 w 803"/>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803" h="26">
                  <a:moveTo>
                    <a:pt x="0" y="0"/>
                  </a:moveTo>
                  <a:lnTo>
                    <a:pt x="803" y="0"/>
                  </a:lnTo>
                  <a:lnTo>
                    <a:pt x="785" y="26"/>
                  </a:lnTo>
                  <a:lnTo>
                    <a:pt x="19" y="26"/>
                  </a:lnTo>
                  <a:lnTo>
                    <a:pt x="0" y="0"/>
                  </a:lnTo>
                  <a:close/>
                </a:path>
              </a:pathLst>
            </a:custGeom>
            <a:solidFill>
              <a:srgbClr val="A8A8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56" name="Freeform 227">
              <a:extLst>
                <a:ext uri="{FF2B5EF4-FFF2-40B4-BE49-F238E27FC236}">
                  <a16:creationId xmlns:a16="http://schemas.microsoft.com/office/drawing/2014/main" id="{4ECA121A-06BF-1412-B9C8-D40D9CDCA894}"/>
                </a:ext>
              </a:extLst>
            </p:cNvPr>
            <p:cNvSpPr>
              <a:spLocks/>
            </p:cNvSpPr>
            <p:nvPr/>
          </p:nvSpPr>
          <p:spPr bwMode="auto">
            <a:xfrm>
              <a:off x="2271" y="3350"/>
              <a:ext cx="784" cy="27"/>
            </a:xfrm>
            <a:custGeom>
              <a:avLst/>
              <a:gdLst>
                <a:gd name="T0" fmla="*/ 0 w 784"/>
                <a:gd name="T1" fmla="*/ 0 h 27"/>
                <a:gd name="T2" fmla="*/ 784 w 784"/>
                <a:gd name="T3" fmla="*/ 0 h 27"/>
                <a:gd name="T4" fmla="*/ 766 w 784"/>
                <a:gd name="T5" fmla="*/ 27 h 27"/>
                <a:gd name="T6" fmla="*/ 19 w 784"/>
                <a:gd name="T7" fmla="*/ 27 h 27"/>
                <a:gd name="T8" fmla="*/ 0 w 784"/>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84" h="27">
                  <a:moveTo>
                    <a:pt x="0" y="0"/>
                  </a:moveTo>
                  <a:lnTo>
                    <a:pt x="784" y="0"/>
                  </a:lnTo>
                  <a:lnTo>
                    <a:pt x="766" y="27"/>
                  </a:lnTo>
                  <a:lnTo>
                    <a:pt x="19" y="27"/>
                  </a:lnTo>
                  <a:lnTo>
                    <a:pt x="0" y="0"/>
                  </a:lnTo>
                  <a:close/>
                </a:path>
              </a:pathLst>
            </a:custGeom>
            <a:solidFill>
              <a:srgbClr val="A8A8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57" name="Freeform 228">
              <a:extLst>
                <a:ext uri="{FF2B5EF4-FFF2-40B4-BE49-F238E27FC236}">
                  <a16:creationId xmlns:a16="http://schemas.microsoft.com/office/drawing/2014/main" id="{8E1E7B09-1F0F-BC63-F6AD-44F0B69E6AAD}"/>
                </a:ext>
              </a:extLst>
            </p:cNvPr>
            <p:cNvSpPr>
              <a:spLocks/>
            </p:cNvSpPr>
            <p:nvPr/>
          </p:nvSpPr>
          <p:spPr bwMode="auto">
            <a:xfrm>
              <a:off x="2280" y="3363"/>
              <a:ext cx="766" cy="26"/>
            </a:xfrm>
            <a:custGeom>
              <a:avLst/>
              <a:gdLst>
                <a:gd name="T0" fmla="*/ 0 w 766"/>
                <a:gd name="T1" fmla="*/ 0 h 26"/>
                <a:gd name="T2" fmla="*/ 766 w 766"/>
                <a:gd name="T3" fmla="*/ 0 h 26"/>
                <a:gd name="T4" fmla="*/ 746 w 766"/>
                <a:gd name="T5" fmla="*/ 26 h 26"/>
                <a:gd name="T6" fmla="*/ 19 w 766"/>
                <a:gd name="T7" fmla="*/ 26 h 26"/>
                <a:gd name="T8" fmla="*/ 0 w 766"/>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66" h="26">
                  <a:moveTo>
                    <a:pt x="0" y="0"/>
                  </a:moveTo>
                  <a:lnTo>
                    <a:pt x="766" y="0"/>
                  </a:lnTo>
                  <a:lnTo>
                    <a:pt x="746" y="26"/>
                  </a:lnTo>
                  <a:lnTo>
                    <a:pt x="19" y="26"/>
                  </a:lnTo>
                  <a:lnTo>
                    <a:pt x="0" y="0"/>
                  </a:lnTo>
                  <a:close/>
                </a:path>
              </a:pathLst>
            </a:custGeom>
            <a:solidFill>
              <a:srgbClr val="A8A8E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58" name="Freeform 229">
              <a:extLst>
                <a:ext uri="{FF2B5EF4-FFF2-40B4-BE49-F238E27FC236}">
                  <a16:creationId xmlns:a16="http://schemas.microsoft.com/office/drawing/2014/main" id="{93931A24-FB17-E883-2EB1-B5EAFA50878D}"/>
                </a:ext>
              </a:extLst>
            </p:cNvPr>
            <p:cNvSpPr>
              <a:spLocks/>
            </p:cNvSpPr>
            <p:nvPr/>
          </p:nvSpPr>
          <p:spPr bwMode="auto">
            <a:xfrm>
              <a:off x="2290" y="3377"/>
              <a:ext cx="747" cy="25"/>
            </a:xfrm>
            <a:custGeom>
              <a:avLst/>
              <a:gdLst>
                <a:gd name="T0" fmla="*/ 0 w 747"/>
                <a:gd name="T1" fmla="*/ 0 h 25"/>
                <a:gd name="T2" fmla="*/ 747 w 747"/>
                <a:gd name="T3" fmla="*/ 0 h 25"/>
                <a:gd name="T4" fmla="*/ 727 w 747"/>
                <a:gd name="T5" fmla="*/ 25 h 25"/>
                <a:gd name="T6" fmla="*/ 19 w 747"/>
                <a:gd name="T7" fmla="*/ 25 h 25"/>
                <a:gd name="T8" fmla="*/ 0 w 747"/>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47" h="25">
                  <a:moveTo>
                    <a:pt x="0" y="0"/>
                  </a:moveTo>
                  <a:lnTo>
                    <a:pt x="747" y="0"/>
                  </a:lnTo>
                  <a:lnTo>
                    <a:pt x="727" y="25"/>
                  </a:lnTo>
                  <a:lnTo>
                    <a:pt x="19" y="25"/>
                  </a:lnTo>
                  <a:lnTo>
                    <a:pt x="0" y="0"/>
                  </a:lnTo>
                  <a:close/>
                </a:path>
              </a:pathLst>
            </a:custGeom>
            <a:solidFill>
              <a:srgbClr val="ADA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59" name="Freeform 230">
              <a:extLst>
                <a:ext uri="{FF2B5EF4-FFF2-40B4-BE49-F238E27FC236}">
                  <a16:creationId xmlns:a16="http://schemas.microsoft.com/office/drawing/2014/main" id="{D9F1A411-EAC8-8258-1C3E-03869E866637}"/>
                </a:ext>
              </a:extLst>
            </p:cNvPr>
            <p:cNvSpPr>
              <a:spLocks/>
            </p:cNvSpPr>
            <p:nvPr/>
          </p:nvSpPr>
          <p:spPr bwMode="auto">
            <a:xfrm>
              <a:off x="2299" y="3389"/>
              <a:ext cx="727" cy="26"/>
            </a:xfrm>
            <a:custGeom>
              <a:avLst/>
              <a:gdLst>
                <a:gd name="T0" fmla="*/ 0 w 727"/>
                <a:gd name="T1" fmla="*/ 0 h 26"/>
                <a:gd name="T2" fmla="*/ 727 w 727"/>
                <a:gd name="T3" fmla="*/ 0 h 26"/>
                <a:gd name="T4" fmla="*/ 709 w 727"/>
                <a:gd name="T5" fmla="*/ 26 h 26"/>
                <a:gd name="T6" fmla="*/ 20 w 727"/>
                <a:gd name="T7" fmla="*/ 26 h 26"/>
                <a:gd name="T8" fmla="*/ 0 w 727"/>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7" h="26">
                  <a:moveTo>
                    <a:pt x="0" y="0"/>
                  </a:moveTo>
                  <a:lnTo>
                    <a:pt x="727" y="0"/>
                  </a:lnTo>
                  <a:lnTo>
                    <a:pt x="709" y="26"/>
                  </a:lnTo>
                  <a:lnTo>
                    <a:pt x="20" y="26"/>
                  </a:lnTo>
                  <a:lnTo>
                    <a:pt x="0" y="0"/>
                  </a:lnTo>
                  <a:close/>
                </a:path>
              </a:pathLst>
            </a:custGeom>
            <a:solidFill>
              <a:srgbClr val="ADA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60" name="Freeform 231">
              <a:extLst>
                <a:ext uri="{FF2B5EF4-FFF2-40B4-BE49-F238E27FC236}">
                  <a16:creationId xmlns:a16="http://schemas.microsoft.com/office/drawing/2014/main" id="{9D000E82-4B2D-6B4B-A26D-A1CC2FC77D38}"/>
                </a:ext>
              </a:extLst>
            </p:cNvPr>
            <p:cNvSpPr>
              <a:spLocks/>
            </p:cNvSpPr>
            <p:nvPr/>
          </p:nvSpPr>
          <p:spPr bwMode="auto">
            <a:xfrm>
              <a:off x="2309" y="3402"/>
              <a:ext cx="708" cy="27"/>
            </a:xfrm>
            <a:custGeom>
              <a:avLst/>
              <a:gdLst>
                <a:gd name="T0" fmla="*/ 0 w 708"/>
                <a:gd name="T1" fmla="*/ 0 h 27"/>
                <a:gd name="T2" fmla="*/ 708 w 708"/>
                <a:gd name="T3" fmla="*/ 0 h 27"/>
                <a:gd name="T4" fmla="*/ 689 w 708"/>
                <a:gd name="T5" fmla="*/ 27 h 27"/>
                <a:gd name="T6" fmla="*/ 19 w 708"/>
                <a:gd name="T7" fmla="*/ 27 h 27"/>
                <a:gd name="T8" fmla="*/ 0 w 708"/>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08" h="27">
                  <a:moveTo>
                    <a:pt x="0" y="0"/>
                  </a:moveTo>
                  <a:lnTo>
                    <a:pt x="708" y="0"/>
                  </a:lnTo>
                  <a:lnTo>
                    <a:pt x="689" y="27"/>
                  </a:lnTo>
                  <a:lnTo>
                    <a:pt x="19" y="27"/>
                  </a:lnTo>
                  <a:lnTo>
                    <a:pt x="0" y="0"/>
                  </a:lnTo>
                  <a:close/>
                </a:path>
              </a:pathLst>
            </a:custGeom>
            <a:solidFill>
              <a:srgbClr val="ADA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61" name="Freeform 232">
              <a:extLst>
                <a:ext uri="{FF2B5EF4-FFF2-40B4-BE49-F238E27FC236}">
                  <a16:creationId xmlns:a16="http://schemas.microsoft.com/office/drawing/2014/main" id="{D9E7684A-CEC8-4944-DD3B-A7A8E7FE1717}"/>
                </a:ext>
              </a:extLst>
            </p:cNvPr>
            <p:cNvSpPr>
              <a:spLocks/>
            </p:cNvSpPr>
            <p:nvPr/>
          </p:nvSpPr>
          <p:spPr bwMode="auto">
            <a:xfrm>
              <a:off x="2319" y="3415"/>
              <a:ext cx="689" cy="26"/>
            </a:xfrm>
            <a:custGeom>
              <a:avLst/>
              <a:gdLst>
                <a:gd name="T0" fmla="*/ 0 w 689"/>
                <a:gd name="T1" fmla="*/ 0 h 26"/>
                <a:gd name="T2" fmla="*/ 689 w 689"/>
                <a:gd name="T3" fmla="*/ 0 h 26"/>
                <a:gd name="T4" fmla="*/ 669 w 689"/>
                <a:gd name="T5" fmla="*/ 26 h 26"/>
                <a:gd name="T6" fmla="*/ 18 w 689"/>
                <a:gd name="T7" fmla="*/ 26 h 26"/>
                <a:gd name="T8" fmla="*/ 0 w 689"/>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89" h="26">
                  <a:moveTo>
                    <a:pt x="0" y="0"/>
                  </a:moveTo>
                  <a:lnTo>
                    <a:pt x="689" y="0"/>
                  </a:lnTo>
                  <a:lnTo>
                    <a:pt x="669" y="26"/>
                  </a:lnTo>
                  <a:lnTo>
                    <a:pt x="18" y="26"/>
                  </a:lnTo>
                  <a:lnTo>
                    <a:pt x="0" y="0"/>
                  </a:lnTo>
                  <a:close/>
                </a:path>
              </a:pathLst>
            </a:custGeom>
            <a:solidFill>
              <a:srgbClr val="ADADE8"/>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62" name="Freeform 233">
              <a:extLst>
                <a:ext uri="{FF2B5EF4-FFF2-40B4-BE49-F238E27FC236}">
                  <a16:creationId xmlns:a16="http://schemas.microsoft.com/office/drawing/2014/main" id="{28287873-387B-1CB1-9164-FF621CE5C420}"/>
                </a:ext>
              </a:extLst>
            </p:cNvPr>
            <p:cNvSpPr>
              <a:spLocks/>
            </p:cNvSpPr>
            <p:nvPr/>
          </p:nvSpPr>
          <p:spPr bwMode="auto">
            <a:xfrm>
              <a:off x="2328" y="3429"/>
              <a:ext cx="670" cy="25"/>
            </a:xfrm>
            <a:custGeom>
              <a:avLst/>
              <a:gdLst>
                <a:gd name="T0" fmla="*/ 0 w 670"/>
                <a:gd name="T1" fmla="*/ 0 h 25"/>
                <a:gd name="T2" fmla="*/ 670 w 670"/>
                <a:gd name="T3" fmla="*/ 0 h 25"/>
                <a:gd name="T4" fmla="*/ 651 w 670"/>
                <a:gd name="T5" fmla="*/ 25 h 25"/>
                <a:gd name="T6" fmla="*/ 20 w 670"/>
                <a:gd name="T7" fmla="*/ 25 h 25"/>
                <a:gd name="T8" fmla="*/ 0 w 670"/>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70" h="25">
                  <a:moveTo>
                    <a:pt x="0" y="0"/>
                  </a:moveTo>
                  <a:lnTo>
                    <a:pt x="670" y="0"/>
                  </a:lnTo>
                  <a:lnTo>
                    <a:pt x="651" y="25"/>
                  </a:lnTo>
                  <a:lnTo>
                    <a:pt x="20" y="25"/>
                  </a:lnTo>
                  <a:lnTo>
                    <a:pt x="0" y="0"/>
                  </a:lnTo>
                  <a:close/>
                </a:path>
              </a:pathLst>
            </a:custGeom>
            <a:solidFill>
              <a:srgbClr val="B0B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63" name="Freeform 234">
              <a:extLst>
                <a:ext uri="{FF2B5EF4-FFF2-40B4-BE49-F238E27FC236}">
                  <a16:creationId xmlns:a16="http://schemas.microsoft.com/office/drawing/2014/main" id="{B59F9229-DAC9-A920-BD0B-84AA94D8A418}"/>
                </a:ext>
              </a:extLst>
            </p:cNvPr>
            <p:cNvSpPr>
              <a:spLocks/>
            </p:cNvSpPr>
            <p:nvPr/>
          </p:nvSpPr>
          <p:spPr bwMode="auto">
            <a:xfrm>
              <a:off x="2337" y="3441"/>
              <a:ext cx="651" cy="26"/>
            </a:xfrm>
            <a:custGeom>
              <a:avLst/>
              <a:gdLst>
                <a:gd name="T0" fmla="*/ 0 w 651"/>
                <a:gd name="T1" fmla="*/ 0 h 26"/>
                <a:gd name="T2" fmla="*/ 651 w 651"/>
                <a:gd name="T3" fmla="*/ 0 h 26"/>
                <a:gd name="T4" fmla="*/ 632 w 651"/>
                <a:gd name="T5" fmla="*/ 26 h 26"/>
                <a:gd name="T6" fmla="*/ 20 w 651"/>
                <a:gd name="T7" fmla="*/ 26 h 26"/>
                <a:gd name="T8" fmla="*/ 0 w 651"/>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51" h="26">
                  <a:moveTo>
                    <a:pt x="0" y="0"/>
                  </a:moveTo>
                  <a:lnTo>
                    <a:pt x="651" y="0"/>
                  </a:lnTo>
                  <a:lnTo>
                    <a:pt x="632" y="26"/>
                  </a:lnTo>
                  <a:lnTo>
                    <a:pt x="20" y="26"/>
                  </a:lnTo>
                  <a:lnTo>
                    <a:pt x="0" y="0"/>
                  </a:lnTo>
                  <a:close/>
                </a:path>
              </a:pathLst>
            </a:custGeom>
            <a:solidFill>
              <a:srgbClr val="B0B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64" name="Freeform 235">
              <a:extLst>
                <a:ext uri="{FF2B5EF4-FFF2-40B4-BE49-F238E27FC236}">
                  <a16:creationId xmlns:a16="http://schemas.microsoft.com/office/drawing/2014/main" id="{38C2386E-6298-0E2F-5F00-BE6A3E62CB03}"/>
                </a:ext>
              </a:extLst>
            </p:cNvPr>
            <p:cNvSpPr>
              <a:spLocks/>
            </p:cNvSpPr>
            <p:nvPr/>
          </p:nvSpPr>
          <p:spPr bwMode="auto">
            <a:xfrm>
              <a:off x="2348" y="3454"/>
              <a:ext cx="631" cy="26"/>
            </a:xfrm>
            <a:custGeom>
              <a:avLst/>
              <a:gdLst>
                <a:gd name="T0" fmla="*/ 0 w 631"/>
                <a:gd name="T1" fmla="*/ 0 h 26"/>
                <a:gd name="T2" fmla="*/ 631 w 631"/>
                <a:gd name="T3" fmla="*/ 0 h 26"/>
                <a:gd name="T4" fmla="*/ 612 w 631"/>
                <a:gd name="T5" fmla="*/ 26 h 26"/>
                <a:gd name="T6" fmla="*/ 18 w 631"/>
                <a:gd name="T7" fmla="*/ 26 h 26"/>
                <a:gd name="T8" fmla="*/ 0 w 631"/>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31" h="26">
                  <a:moveTo>
                    <a:pt x="0" y="0"/>
                  </a:moveTo>
                  <a:lnTo>
                    <a:pt x="631" y="0"/>
                  </a:lnTo>
                  <a:lnTo>
                    <a:pt x="612" y="26"/>
                  </a:lnTo>
                  <a:lnTo>
                    <a:pt x="18" y="26"/>
                  </a:lnTo>
                  <a:lnTo>
                    <a:pt x="0" y="0"/>
                  </a:lnTo>
                  <a:close/>
                </a:path>
              </a:pathLst>
            </a:custGeom>
            <a:solidFill>
              <a:srgbClr val="B0B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65" name="Freeform 236">
              <a:extLst>
                <a:ext uri="{FF2B5EF4-FFF2-40B4-BE49-F238E27FC236}">
                  <a16:creationId xmlns:a16="http://schemas.microsoft.com/office/drawing/2014/main" id="{249D7C19-DD46-DD32-1DD5-1230FE8504C7}"/>
                </a:ext>
              </a:extLst>
            </p:cNvPr>
            <p:cNvSpPr>
              <a:spLocks/>
            </p:cNvSpPr>
            <p:nvPr/>
          </p:nvSpPr>
          <p:spPr bwMode="auto">
            <a:xfrm>
              <a:off x="2357" y="3467"/>
              <a:ext cx="612" cy="26"/>
            </a:xfrm>
            <a:custGeom>
              <a:avLst/>
              <a:gdLst>
                <a:gd name="T0" fmla="*/ 0 w 612"/>
                <a:gd name="T1" fmla="*/ 0 h 26"/>
                <a:gd name="T2" fmla="*/ 612 w 612"/>
                <a:gd name="T3" fmla="*/ 0 h 26"/>
                <a:gd name="T4" fmla="*/ 593 w 612"/>
                <a:gd name="T5" fmla="*/ 26 h 26"/>
                <a:gd name="T6" fmla="*/ 19 w 612"/>
                <a:gd name="T7" fmla="*/ 26 h 26"/>
                <a:gd name="T8" fmla="*/ 0 w 612"/>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12" h="26">
                  <a:moveTo>
                    <a:pt x="0" y="0"/>
                  </a:moveTo>
                  <a:lnTo>
                    <a:pt x="612" y="0"/>
                  </a:lnTo>
                  <a:lnTo>
                    <a:pt x="593" y="26"/>
                  </a:lnTo>
                  <a:lnTo>
                    <a:pt x="19" y="26"/>
                  </a:lnTo>
                  <a:lnTo>
                    <a:pt x="0" y="0"/>
                  </a:lnTo>
                  <a:close/>
                </a:path>
              </a:pathLst>
            </a:custGeom>
            <a:solidFill>
              <a:srgbClr val="B0B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66" name="Freeform 237">
              <a:extLst>
                <a:ext uri="{FF2B5EF4-FFF2-40B4-BE49-F238E27FC236}">
                  <a16:creationId xmlns:a16="http://schemas.microsoft.com/office/drawing/2014/main" id="{7C36073C-96D7-BA4F-4682-44C102AD5FA3}"/>
                </a:ext>
              </a:extLst>
            </p:cNvPr>
            <p:cNvSpPr>
              <a:spLocks/>
            </p:cNvSpPr>
            <p:nvPr/>
          </p:nvSpPr>
          <p:spPr bwMode="auto">
            <a:xfrm>
              <a:off x="2366" y="3480"/>
              <a:ext cx="594" cy="26"/>
            </a:xfrm>
            <a:custGeom>
              <a:avLst/>
              <a:gdLst>
                <a:gd name="T0" fmla="*/ 0 w 594"/>
                <a:gd name="T1" fmla="*/ 0 h 26"/>
                <a:gd name="T2" fmla="*/ 594 w 594"/>
                <a:gd name="T3" fmla="*/ 0 h 26"/>
                <a:gd name="T4" fmla="*/ 574 w 594"/>
                <a:gd name="T5" fmla="*/ 26 h 26"/>
                <a:gd name="T6" fmla="*/ 20 w 594"/>
                <a:gd name="T7" fmla="*/ 26 h 26"/>
                <a:gd name="T8" fmla="*/ 0 w 594"/>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94" h="26">
                  <a:moveTo>
                    <a:pt x="0" y="0"/>
                  </a:moveTo>
                  <a:lnTo>
                    <a:pt x="594" y="0"/>
                  </a:lnTo>
                  <a:lnTo>
                    <a:pt x="574" y="26"/>
                  </a:lnTo>
                  <a:lnTo>
                    <a:pt x="20" y="26"/>
                  </a:lnTo>
                  <a:lnTo>
                    <a:pt x="0" y="0"/>
                  </a:lnTo>
                  <a:close/>
                </a:path>
              </a:pathLst>
            </a:custGeom>
            <a:solidFill>
              <a:srgbClr val="B0B0EB"/>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67" name="Freeform 238">
              <a:extLst>
                <a:ext uri="{FF2B5EF4-FFF2-40B4-BE49-F238E27FC236}">
                  <a16:creationId xmlns:a16="http://schemas.microsoft.com/office/drawing/2014/main" id="{8360B6C7-DAD2-CEAA-E2B5-1C9E967F41D2}"/>
                </a:ext>
              </a:extLst>
            </p:cNvPr>
            <p:cNvSpPr>
              <a:spLocks/>
            </p:cNvSpPr>
            <p:nvPr/>
          </p:nvSpPr>
          <p:spPr bwMode="auto">
            <a:xfrm>
              <a:off x="2376" y="3493"/>
              <a:ext cx="574" cy="26"/>
            </a:xfrm>
            <a:custGeom>
              <a:avLst/>
              <a:gdLst>
                <a:gd name="T0" fmla="*/ 0 w 574"/>
                <a:gd name="T1" fmla="*/ 0 h 26"/>
                <a:gd name="T2" fmla="*/ 574 w 574"/>
                <a:gd name="T3" fmla="*/ 0 h 26"/>
                <a:gd name="T4" fmla="*/ 555 w 574"/>
                <a:gd name="T5" fmla="*/ 26 h 26"/>
                <a:gd name="T6" fmla="*/ 19 w 574"/>
                <a:gd name="T7" fmla="*/ 26 h 26"/>
                <a:gd name="T8" fmla="*/ 0 w 574"/>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4" h="26">
                  <a:moveTo>
                    <a:pt x="0" y="0"/>
                  </a:moveTo>
                  <a:lnTo>
                    <a:pt x="574" y="0"/>
                  </a:lnTo>
                  <a:lnTo>
                    <a:pt x="555" y="26"/>
                  </a:lnTo>
                  <a:lnTo>
                    <a:pt x="19" y="26"/>
                  </a:lnTo>
                  <a:lnTo>
                    <a:pt x="0" y="0"/>
                  </a:lnTo>
                  <a:close/>
                </a:path>
              </a:pathLst>
            </a:custGeom>
            <a:solidFill>
              <a:srgbClr val="B2B2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68" name="Freeform 239">
              <a:extLst>
                <a:ext uri="{FF2B5EF4-FFF2-40B4-BE49-F238E27FC236}">
                  <a16:creationId xmlns:a16="http://schemas.microsoft.com/office/drawing/2014/main" id="{E91FBA8F-E0B0-1BBA-65AE-8AC4E225759F}"/>
                </a:ext>
              </a:extLst>
            </p:cNvPr>
            <p:cNvSpPr>
              <a:spLocks/>
            </p:cNvSpPr>
            <p:nvPr/>
          </p:nvSpPr>
          <p:spPr bwMode="auto">
            <a:xfrm>
              <a:off x="2395" y="3519"/>
              <a:ext cx="536" cy="26"/>
            </a:xfrm>
            <a:custGeom>
              <a:avLst/>
              <a:gdLst>
                <a:gd name="T0" fmla="*/ 0 w 536"/>
                <a:gd name="T1" fmla="*/ 0 h 26"/>
                <a:gd name="T2" fmla="*/ 536 w 536"/>
                <a:gd name="T3" fmla="*/ 0 h 26"/>
                <a:gd name="T4" fmla="*/ 517 w 536"/>
                <a:gd name="T5" fmla="*/ 26 h 26"/>
                <a:gd name="T6" fmla="*/ 19 w 536"/>
                <a:gd name="T7" fmla="*/ 26 h 26"/>
                <a:gd name="T8" fmla="*/ 0 w 536"/>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6" h="26">
                  <a:moveTo>
                    <a:pt x="0" y="0"/>
                  </a:moveTo>
                  <a:lnTo>
                    <a:pt x="536" y="0"/>
                  </a:lnTo>
                  <a:lnTo>
                    <a:pt x="517" y="26"/>
                  </a:lnTo>
                  <a:lnTo>
                    <a:pt x="19" y="26"/>
                  </a:lnTo>
                  <a:lnTo>
                    <a:pt x="0" y="0"/>
                  </a:lnTo>
                  <a:close/>
                </a:path>
              </a:pathLst>
            </a:custGeom>
            <a:solidFill>
              <a:srgbClr val="B2B2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69" name="Freeform 240">
              <a:extLst>
                <a:ext uri="{FF2B5EF4-FFF2-40B4-BE49-F238E27FC236}">
                  <a16:creationId xmlns:a16="http://schemas.microsoft.com/office/drawing/2014/main" id="{3F8B34F7-6D88-F950-D9F9-2CCC6020D0F0}"/>
                </a:ext>
              </a:extLst>
            </p:cNvPr>
            <p:cNvSpPr>
              <a:spLocks/>
            </p:cNvSpPr>
            <p:nvPr/>
          </p:nvSpPr>
          <p:spPr bwMode="auto">
            <a:xfrm>
              <a:off x="2405" y="3532"/>
              <a:ext cx="517" cy="26"/>
            </a:xfrm>
            <a:custGeom>
              <a:avLst/>
              <a:gdLst>
                <a:gd name="T0" fmla="*/ 0 w 517"/>
                <a:gd name="T1" fmla="*/ 0 h 26"/>
                <a:gd name="T2" fmla="*/ 517 w 517"/>
                <a:gd name="T3" fmla="*/ 0 h 26"/>
                <a:gd name="T4" fmla="*/ 497 w 517"/>
                <a:gd name="T5" fmla="*/ 26 h 26"/>
                <a:gd name="T6" fmla="*/ 18 w 517"/>
                <a:gd name="T7" fmla="*/ 26 h 26"/>
                <a:gd name="T8" fmla="*/ 0 w 517"/>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17" h="26">
                  <a:moveTo>
                    <a:pt x="0" y="0"/>
                  </a:moveTo>
                  <a:lnTo>
                    <a:pt x="517" y="0"/>
                  </a:lnTo>
                  <a:lnTo>
                    <a:pt x="497" y="26"/>
                  </a:lnTo>
                  <a:lnTo>
                    <a:pt x="18" y="26"/>
                  </a:lnTo>
                  <a:lnTo>
                    <a:pt x="0" y="0"/>
                  </a:lnTo>
                  <a:close/>
                </a:path>
              </a:pathLst>
            </a:custGeom>
            <a:solidFill>
              <a:srgbClr val="B2B2ED"/>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70" name="Freeform 241">
              <a:extLst>
                <a:ext uri="{FF2B5EF4-FFF2-40B4-BE49-F238E27FC236}">
                  <a16:creationId xmlns:a16="http://schemas.microsoft.com/office/drawing/2014/main" id="{15E240AE-3D11-4129-5279-E6B2F00BCC93}"/>
                </a:ext>
              </a:extLst>
            </p:cNvPr>
            <p:cNvSpPr>
              <a:spLocks/>
            </p:cNvSpPr>
            <p:nvPr/>
          </p:nvSpPr>
          <p:spPr bwMode="auto">
            <a:xfrm>
              <a:off x="2414" y="3545"/>
              <a:ext cx="498" cy="26"/>
            </a:xfrm>
            <a:custGeom>
              <a:avLst/>
              <a:gdLst>
                <a:gd name="T0" fmla="*/ 0 w 498"/>
                <a:gd name="T1" fmla="*/ 0 h 26"/>
                <a:gd name="T2" fmla="*/ 498 w 498"/>
                <a:gd name="T3" fmla="*/ 0 h 26"/>
                <a:gd name="T4" fmla="*/ 479 w 498"/>
                <a:gd name="T5" fmla="*/ 26 h 26"/>
                <a:gd name="T6" fmla="*/ 20 w 498"/>
                <a:gd name="T7" fmla="*/ 26 h 26"/>
                <a:gd name="T8" fmla="*/ 0 w 498"/>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98" h="26">
                  <a:moveTo>
                    <a:pt x="0" y="0"/>
                  </a:moveTo>
                  <a:lnTo>
                    <a:pt x="498" y="0"/>
                  </a:lnTo>
                  <a:lnTo>
                    <a:pt x="479" y="26"/>
                  </a:lnTo>
                  <a:lnTo>
                    <a:pt x="20" y="26"/>
                  </a:lnTo>
                  <a:lnTo>
                    <a:pt x="0" y="0"/>
                  </a:lnTo>
                  <a:close/>
                </a:path>
              </a:pathLst>
            </a:custGeom>
            <a:solidFill>
              <a:srgbClr val="B8B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71" name="Freeform 242">
              <a:extLst>
                <a:ext uri="{FF2B5EF4-FFF2-40B4-BE49-F238E27FC236}">
                  <a16:creationId xmlns:a16="http://schemas.microsoft.com/office/drawing/2014/main" id="{97093CE2-1C37-170F-50A0-2DC1C32B60A5}"/>
                </a:ext>
              </a:extLst>
            </p:cNvPr>
            <p:cNvSpPr>
              <a:spLocks/>
            </p:cNvSpPr>
            <p:nvPr/>
          </p:nvSpPr>
          <p:spPr bwMode="auto">
            <a:xfrm>
              <a:off x="2423" y="3558"/>
              <a:ext cx="479" cy="26"/>
            </a:xfrm>
            <a:custGeom>
              <a:avLst/>
              <a:gdLst>
                <a:gd name="T0" fmla="*/ 0 w 479"/>
                <a:gd name="T1" fmla="*/ 0 h 26"/>
                <a:gd name="T2" fmla="*/ 479 w 479"/>
                <a:gd name="T3" fmla="*/ 0 h 26"/>
                <a:gd name="T4" fmla="*/ 460 w 479"/>
                <a:gd name="T5" fmla="*/ 26 h 26"/>
                <a:gd name="T6" fmla="*/ 20 w 479"/>
                <a:gd name="T7" fmla="*/ 26 h 26"/>
                <a:gd name="T8" fmla="*/ 0 w 479"/>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79" h="26">
                  <a:moveTo>
                    <a:pt x="0" y="0"/>
                  </a:moveTo>
                  <a:lnTo>
                    <a:pt x="479" y="0"/>
                  </a:lnTo>
                  <a:lnTo>
                    <a:pt x="460" y="26"/>
                  </a:lnTo>
                  <a:lnTo>
                    <a:pt x="20" y="26"/>
                  </a:lnTo>
                  <a:lnTo>
                    <a:pt x="0" y="0"/>
                  </a:lnTo>
                  <a:close/>
                </a:path>
              </a:pathLst>
            </a:custGeom>
            <a:solidFill>
              <a:srgbClr val="B8B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72" name="Freeform 243">
              <a:extLst>
                <a:ext uri="{FF2B5EF4-FFF2-40B4-BE49-F238E27FC236}">
                  <a16:creationId xmlns:a16="http://schemas.microsoft.com/office/drawing/2014/main" id="{9FB17246-C4F1-21A4-FE44-08E56F3F2C2E}"/>
                </a:ext>
              </a:extLst>
            </p:cNvPr>
            <p:cNvSpPr>
              <a:spLocks/>
            </p:cNvSpPr>
            <p:nvPr/>
          </p:nvSpPr>
          <p:spPr bwMode="auto">
            <a:xfrm>
              <a:off x="2434" y="3571"/>
              <a:ext cx="459" cy="26"/>
            </a:xfrm>
            <a:custGeom>
              <a:avLst/>
              <a:gdLst>
                <a:gd name="T0" fmla="*/ 0 w 459"/>
                <a:gd name="T1" fmla="*/ 0 h 26"/>
                <a:gd name="T2" fmla="*/ 459 w 459"/>
                <a:gd name="T3" fmla="*/ 0 h 26"/>
                <a:gd name="T4" fmla="*/ 440 w 459"/>
                <a:gd name="T5" fmla="*/ 26 h 26"/>
                <a:gd name="T6" fmla="*/ 18 w 459"/>
                <a:gd name="T7" fmla="*/ 26 h 26"/>
                <a:gd name="T8" fmla="*/ 0 w 459"/>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59" h="26">
                  <a:moveTo>
                    <a:pt x="0" y="0"/>
                  </a:moveTo>
                  <a:lnTo>
                    <a:pt x="459" y="0"/>
                  </a:lnTo>
                  <a:lnTo>
                    <a:pt x="440" y="26"/>
                  </a:lnTo>
                  <a:lnTo>
                    <a:pt x="18" y="26"/>
                  </a:lnTo>
                  <a:lnTo>
                    <a:pt x="0" y="0"/>
                  </a:lnTo>
                  <a:close/>
                </a:path>
              </a:pathLst>
            </a:custGeom>
            <a:solidFill>
              <a:srgbClr val="B8B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73" name="Freeform 244">
              <a:extLst>
                <a:ext uri="{FF2B5EF4-FFF2-40B4-BE49-F238E27FC236}">
                  <a16:creationId xmlns:a16="http://schemas.microsoft.com/office/drawing/2014/main" id="{F0C30955-4401-3381-D117-70E73C0ACC65}"/>
                </a:ext>
              </a:extLst>
            </p:cNvPr>
            <p:cNvSpPr>
              <a:spLocks/>
            </p:cNvSpPr>
            <p:nvPr/>
          </p:nvSpPr>
          <p:spPr bwMode="auto">
            <a:xfrm>
              <a:off x="2443" y="3584"/>
              <a:ext cx="440" cy="26"/>
            </a:xfrm>
            <a:custGeom>
              <a:avLst/>
              <a:gdLst>
                <a:gd name="T0" fmla="*/ 0 w 440"/>
                <a:gd name="T1" fmla="*/ 0 h 26"/>
                <a:gd name="T2" fmla="*/ 440 w 440"/>
                <a:gd name="T3" fmla="*/ 0 h 26"/>
                <a:gd name="T4" fmla="*/ 421 w 440"/>
                <a:gd name="T5" fmla="*/ 26 h 26"/>
                <a:gd name="T6" fmla="*/ 19 w 440"/>
                <a:gd name="T7" fmla="*/ 26 h 26"/>
                <a:gd name="T8" fmla="*/ 0 w 440"/>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40" h="26">
                  <a:moveTo>
                    <a:pt x="0" y="0"/>
                  </a:moveTo>
                  <a:lnTo>
                    <a:pt x="440" y="0"/>
                  </a:lnTo>
                  <a:lnTo>
                    <a:pt x="421" y="26"/>
                  </a:lnTo>
                  <a:lnTo>
                    <a:pt x="19" y="26"/>
                  </a:lnTo>
                  <a:lnTo>
                    <a:pt x="0" y="0"/>
                  </a:lnTo>
                  <a:close/>
                </a:path>
              </a:pathLst>
            </a:custGeom>
            <a:solidFill>
              <a:srgbClr val="B8B8F0"/>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74" name="Freeform 245">
              <a:extLst>
                <a:ext uri="{FF2B5EF4-FFF2-40B4-BE49-F238E27FC236}">
                  <a16:creationId xmlns:a16="http://schemas.microsoft.com/office/drawing/2014/main" id="{534EA5B9-E2CC-F151-84FD-CBC8A18B4D2F}"/>
                </a:ext>
              </a:extLst>
            </p:cNvPr>
            <p:cNvSpPr>
              <a:spLocks/>
            </p:cNvSpPr>
            <p:nvPr/>
          </p:nvSpPr>
          <p:spPr bwMode="auto">
            <a:xfrm>
              <a:off x="2452" y="3597"/>
              <a:ext cx="422" cy="26"/>
            </a:xfrm>
            <a:custGeom>
              <a:avLst/>
              <a:gdLst>
                <a:gd name="T0" fmla="*/ 0 w 422"/>
                <a:gd name="T1" fmla="*/ 0 h 26"/>
                <a:gd name="T2" fmla="*/ 422 w 422"/>
                <a:gd name="T3" fmla="*/ 0 h 26"/>
                <a:gd name="T4" fmla="*/ 402 w 422"/>
                <a:gd name="T5" fmla="*/ 26 h 26"/>
                <a:gd name="T6" fmla="*/ 20 w 422"/>
                <a:gd name="T7" fmla="*/ 26 h 26"/>
                <a:gd name="T8" fmla="*/ 0 w 422"/>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22" h="26">
                  <a:moveTo>
                    <a:pt x="0" y="0"/>
                  </a:moveTo>
                  <a:lnTo>
                    <a:pt x="422" y="0"/>
                  </a:lnTo>
                  <a:lnTo>
                    <a:pt x="402" y="26"/>
                  </a:lnTo>
                  <a:lnTo>
                    <a:pt x="20" y="26"/>
                  </a:lnTo>
                  <a:lnTo>
                    <a:pt x="0" y="0"/>
                  </a:lnTo>
                  <a:close/>
                </a:path>
              </a:pathLst>
            </a:custGeom>
            <a:solidFill>
              <a:srgbClr val="BABA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75" name="Freeform 246">
              <a:extLst>
                <a:ext uri="{FF2B5EF4-FFF2-40B4-BE49-F238E27FC236}">
                  <a16:creationId xmlns:a16="http://schemas.microsoft.com/office/drawing/2014/main" id="{75493185-F8D4-5934-B9D1-63C72BFAC4AC}"/>
                </a:ext>
              </a:extLst>
            </p:cNvPr>
            <p:cNvSpPr>
              <a:spLocks/>
            </p:cNvSpPr>
            <p:nvPr/>
          </p:nvSpPr>
          <p:spPr bwMode="auto">
            <a:xfrm>
              <a:off x="2462" y="3610"/>
              <a:ext cx="402" cy="26"/>
            </a:xfrm>
            <a:custGeom>
              <a:avLst/>
              <a:gdLst>
                <a:gd name="T0" fmla="*/ 0 w 402"/>
                <a:gd name="T1" fmla="*/ 0 h 26"/>
                <a:gd name="T2" fmla="*/ 402 w 402"/>
                <a:gd name="T3" fmla="*/ 0 h 26"/>
                <a:gd name="T4" fmla="*/ 383 w 402"/>
                <a:gd name="T5" fmla="*/ 26 h 26"/>
                <a:gd name="T6" fmla="*/ 19 w 402"/>
                <a:gd name="T7" fmla="*/ 26 h 26"/>
                <a:gd name="T8" fmla="*/ 0 w 402"/>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02" h="26">
                  <a:moveTo>
                    <a:pt x="0" y="0"/>
                  </a:moveTo>
                  <a:lnTo>
                    <a:pt x="402" y="0"/>
                  </a:lnTo>
                  <a:lnTo>
                    <a:pt x="383" y="26"/>
                  </a:lnTo>
                  <a:lnTo>
                    <a:pt x="19" y="26"/>
                  </a:lnTo>
                  <a:lnTo>
                    <a:pt x="0" y="0"/>
                  </a:lnTo>
                  <a:close/>
                </a:path>
              </a:pathLst>
            </a:custGeom>
            <a:solidFill>
              <a:srgbClr val="BABA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76" name="Freeform 247">
              <a:extLst>
                <a:ext uri="{FF2B5EF4-FFF2-40B4-BE49-F238E27FC236}">
                  <a16:creationId xmlns:a16="http://schemas.microsoft.com/office/drawing/2014/main" id="{12EB32CB-0A0A-864B-DDF4-B9A117F4EE8D}"/>
                </a:ext>
              </a:extLst>
            </p:cNvPr>
            <p:cNvSpPr>
              <a:spLocks/>
            </p:cNvSpPr>
            <p:nvPr/>
          </p:nvSpPr>
          <p:spPr bwMode="auto">
            <a:xfrm>
              <a:off x="2472" y="3623"/>
              <a:ext cx="382" cy="26"/>
            </a:xfrm>
            <a:custGeom>
              <a:avLst/>
              <a:gdLst>
                <a:gd name="T0" fmla="*/ 0 w 382"/>
                <a:gd name="T1" fmla="*/ 0 h 26"/>
                <a:gd name="T2" fmla="*/ 382 w 382"/>
                <a:gd name="T3" fmla="*/ 0 h 26"/>
                <a:gd name="T4" fmla="*/ 364 w 382"/>
                <a:gd name="T5" fmla="*/ 26 h 26"/>
                <a:gd name="T6" fmla="*/ 19 w 382"/>
                <a:gd name="T7" fmla="*/ 26 h 26"/>
                <a:gd name="T8" fmla="*/ 0 w 382"/>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2" h="26">
                  <a:moveTo>
                    <a:pt x="0" y="0"/>
                  </a:moveTo>
                  <a:lnTo>
                    <a:pt x="382" y="0"/>
                  </a:lnTo>
                  <a:lnTo>
                    <a:pt x="364" y="26"/>
                  </a:lnTo>
                  <a:lnTo>
                    <a:pt x="19" y="26"/>
                  </a:lnTo>
                  <a:lnTo>
                    <a:pt x="0" y="0"/>
                  </a:lnTo>
                  <a:close/>
                </a:path>
              </a:pathLst>
            </a:custGeom>
            <a:solidFill>
              <a:srgbClr val="BABA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77" name="Freeform 248">
              <a:extLst>
                <a:ext uri="{FF2B5EF4-FFF2-40B4-BE49-F238E27FC236}">
                  <a16:creationId xmlns:a16="http://schemas.microsoft.com/office/drawing/2014/main" id="{2853419D-98D7-0DB1-A081-64022C9543F7}"/>
                </a:ext>
              </a:extLst>
            </p:cNvPr>
            <p:cNvSpPr>
              <a:spLocks/>
            </p:cNvSpPr>
            <p:nvPr/>
          </p:nvSpPr>
          <p:spPr bwMode="auto">
            <a:xfrm>
              <a:off x="2481" y="3636"/>
              <a:ext cx="364" cy="26"/>
            </a:xfrm>
            <a:custGeom>
              <a:avLst/>
              <a:gdLst>
                <a:gd name="T0" fmla="*/ 0 w 364"/>
                <a:gd name="T1" fmla="*/ 0 h 26"/>
                <a:gd name="T2" fmla="*/ 364 w 364"/>
                <a:gd name="T3" fmla="*/ 0 h 26"/>
                <a:gd name="T4" fmla="*/ 344 w 364"/>
                <a:gd name="T5" fmla="*/ 26 h 26"/>
                <a:gd name="T6" fmla="*/ 19 w 364"/>
                <a:gd name="T7" fmla="*/ 26 h 26"/>
                <a:gd name="T8" fmla="*/ 0 w 364"/>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64" h="26">
                  <a:moveTo>
                    <a:pt x="0" y="0"/>
                  </a:moveTo>
                  <a:lnTo>
                    <a:pt x="364" y="0"/>
                  </a:lnTo>
                  <a:lnTo>
                    <a:pt x="344" y="26"/>
                  </a:lnTo>
                  <a:lnTo>
                    <a:pt x="19" y="26"/>
                  </a:lnTo>
                  <a:lnTo>
                    <a:pt x="0" y="0"/>
                  </a:lnTo>
                  <a:close/>
                </a:path>
              </a:pathLst>
            </a:custGeom>
            <a:solidFill>
              <a:srgbClr val="BABAF2"/>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78" name="Freeform 249">
              <a:extLst>
                <a:ext uri="{FF2B5EF4-FFF2-40B4-BE49-F238E27FC236}">
                  <a16:creationId xmlns:a16="http://schemas.microsoft.com/office/drawing/2014/main" id="{5C3E76CC-9ED8-C5EB-9116-2FC04FC6DEA1}"/>
                </a:ext>
              </a:extLst>
            </p:cNvPr>
            <p:cNvSpPr>
              <a:spLocks/>
            </p:cNvSpPr>
            <p:nvPr/>
          </p:nvSpPr>
          <p:spPr bwMode="auto">
            <a:xfrm>
              <a:off x="2491" y="3649"/>
              <a:ext cx="345" cy="26"/>
            </a:xfrm>
            <a:custGeom>
              <a:avLst/>
              <a:gdLst>
                <a:gd name="T0" fmla="*/ 0 w 345"/>
                <a:gd name="T1" fmla="*/ 0 h 26"/>
                <a:gd name="T2" fmla="*/ 345 w 345"/>
                <a:gd name="T3" fmla="*/ 0 h 26"/>
                <a:gd name="T4" fmla="*/ 325 w 345"/>
                <a:gd name="T5" fmla="*/ 26 h 26"/>
                <a:gd name="T6" fmla="*/ 19 w 345"/>
                <a:gd name="T7" fmla="*/ 26 h 26"/>
                <a:gd name="T8" fmla="*/ 0 w 345"/>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45" h="26">
                  <a:moveTo>
                    <a:pt x="0" y="0"/>
                  </a:moveTo>
                  <a:lnTo>
                    <a:pt x="345" y="0"/>
                  </a:lnTo>
                  <a:lnTo>
                    <a:pt x="325" y="26"/>
                  </a:lnTo>
                  <a:lnTo>
                    <a:pt x="19" y="26"/>
                  </a:lnTo>
                  <a:lnTo>
                    <a:pt x="0" y="0"/>
                  </a:lnTo>
                  <a:close/>
                </a:path>
              </a:pathLst>
            </a:custGeom>
            <a:solidFill>
              <a:srgbClr val="BDBD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79" name="Freeform 250">
              <a:extLst>
                <a:ext uri="{FF2B5EF4-FFF2-40B4-BE49-F238E27FC236}">
                  <a16:creationId xmlns:a16="http://schemas.microsoft.com/office/drawing/2014/main" id="{F4A53608-2F95-9D49-DADD-71C34DA3525C}"/>
                </a:ext>
              </a:extLst>
            </p:cNvPr>
            <p:cNvSpPr>
              <a:spLocks/>
            </p:cNvSpPr>
            <p:nvPr/>
          </p:nvSpPr>
          <p:spPr bwMode="auto">
            <a:xfrm>
              <a:off x="2500" y="3662"/>
              <a:ext cx="325" cy="26"/>
            </a:xfrm>
            <a:custGeom>
              <a:avLst/>
              <a:gdLst>
                <a:gd name="T0" fmla="*/ 0 w 325"/>
                <a:gd name="T1" fmla="*/ 0 h 26"/>
                <a:gd name="T2" fmla="*/ 325 w 325"/>
                <a:gd name="T3" fmla="*/ 0 h 26"/>
                <a:gd name="T4" fmla="*/ 307 w 325"/>
                <a:gd name="T5" fmla="*/ 26 h 26"/>
                <a:gd name="T6" fmla="*/ 20 w 325"/>
                <a:gd name="T7" fmla="*/ 26 h 26"/>
                <a:gd name="T8" fmla="*/ 0 w 325"/>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25" h="26">
                  <a:moveTo>
                    <a:pt x="0" y="0"/>
                  </a:moveTo>
                  <a:lnTo>
                    <a:pt x="325" y="0"/>
                  </a:lnTo>
                  <a:lnTo>
                    <a:pt x="307" y="26"/>
                  </a:lnTo>
                  <a:lnTo>
                    <a:pt x="20" y="26"/>
                  </a:lnTo>
                  <a:lnTo>
                    <a:pt x="0" y="0"/>
                  </a:lnTo>
                  <a:close/>
                </a:path>
              </a:pathLst>
            </a:custGeom>
            <a:solidFill>
              <a:srgbClr val="BDBD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80" name="Freeform 251">
              <a:extLst>
                <a:ext uri="{FF2B5EF4-FFF2-40B4-BE49-F238E27FC236}">
                  <a16:creationId xmlns:a16="http://schemas.microsoft.com/office/drawing/2014/main" id="{BAA8326D-BA3B-14FC-BA6E-923E04A232B5}"/>
                </a:ext>
              </a:extLst>
            </p:cNvPr>
            <p:cNvSpPr>
              <a:spLocks/>
            </p:cNvSpPr>
            <p:nvPr/>
          </p:nvSpPr>
          <p:spPr bwMode="auto">
            <a:xfrm>
              <a:off x="2510" y="3675"/>
              <a:ext cx="306" cy="26"/>
            </a:xfrm>
            <a:custGeom>
              <a:avLst/>
              <a:gdLst>
                <a:gd name="T0" fmla="*/ 0 w 306"/>
                <a:gd name="T1" fmla="*/ 0 h 26"/>
                <a:gd name="T2" fmla="*/ 306 w 306"/>
                <a:gd name="T3" fmla="*/ 0 h 26"/>
                <a:gd name="T4" fmla="*/ 287 w 306"/>
                <a:gd name="T5" fmla="*/ 26 h 26"/>
                <a:gd name="T6" fmla="*/ 19 w 306"/>
                <a:gd name="T7" fmla="*/ 26 h 26"/>
                <a:gd name="T8" fmla="*/ 0 w 306"/>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06" h="26">
                  <a:moveTo>
                    <a:pt x="0" y="0"/>
                  </a:moveTo>
                  <a:lnTo>
                    <a:pt x="306" y="0"/>
                  </a:lnTo>
                  <a:lnTo>
                    <a:pt x="287" y="26"/>
                  </a:lnTo>
                  <a:lnTo>
                    <a:pt x="19" y="26"/>
                  </a:lnTo>
                  <a:lnTo>
                    <a:pt x="0" y="0"/>
                  </a:lnTo>
                  <a:close/>
                </a:path>
              </a:pathLst>
            </a:custGeom>
            <a:solidFill>
              <a:srgbClr val="BDBD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81" name="Freeform 252">
              <a:extLst>
                <a:ext uri="{FF2B5EF4-FFF2-40B4-BE49-F238E27FC236}">
                  <a16:creationId xmlns:a16="http://schemas.microsoft.com/office/drawing/2014/main" id="{8F81CCDA-051B-FF15-1BEF-67B352F85D64}"/>
                </a:ext>
              </a:extLst>
            </p:cNvPr>
            <p:cNvSpPr>
              <a:spLocks/>
            </p:cNvSpPr>
            <p:nvPr/>
          </p:nvSpPr>
          <p:spPr bwMode="auto">
            <a:xfrm>
              <a:off x="2520" y="3688"/>
              <a:ext cx="287" cy="26"/>
            </a:xfrm>
            <a:custGeom>
              <a:avLst/>
              <a:gdLst>
                <a:gd name="T0" fmla="*/ 0 w 287"/>
                <a:gd name="T1" fmla="*/ 0 h 26"/>
                <a:gd name="T2" fmla="*/ 287 w 287"/>
                <a:gd name="T3" fmla="*/ 0 h 26"/>
                <a:gd name="T4" fmla="*/ 267 w 287"/>
                <a:gd name="T5" fmla="*/ 26 h 26"/>
                <a:gd name="T6" fmla="*/ 18 w 287"/>
                <a:gd name="T7" fmla="*/ 26 h 26"/>
                <a:gd name="T8" fmla="*/ 0 w 287"/>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87" h="26">
                  <a:moveTo>
                    <a:pt x="0" y="0"/>
                  </a:moveTo>
                  <a:lnTo>
                    <a:pt x="287" y="0"/>
                  </a:lnTo>
                  <a:lnTo>
                    <a:pt x="267" y="26"/>
                  </a:lnTo>
                  <a:lnTo>
                    <a:pt x="18" y="26"/>
                  </a:lnTo>
                  <a:lnTo>
                    <a:pt x="0" y="0"/>
                  </a:lnTo>
                  <a:close/>
                </a:path>
              </a:pathLst>
            </a:custGeom>
            <a:solidFill>
              <a:srgbClr val="BDBD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82" name="Freeform 253">
              <a:extLst>
                <a:ext uri="{FF2B5EF4-FFF2-40B4-BE49-F238E27FC236}">
                  <a16:creationId xmlns:a16="http://schemas.microsoft.com/office/drawing/2014/main" id="{92BDA165-0E67-92B1-D203-87B288ADFC2B}"/>
                </a:ext>
              </a:extLst>
            </p:cNvPr>
            <p:cNvSpPr>
              <a:spLocks/>
            </p:cNvSpPr>
            <p:nvPr/>
          </p:nvSpPr>
          <p:spPr bwMode="auto">
            <a:xfrm>
              <a:off x="2529" y="3701"/>
              <a:ext cx="268" cy="27"/>
            </a:xfrm>
            <a:custGeom>
              <a:avLst/>
              <a:gdLst>
                <a:gd name="T0" fmla="*/ 0 w 268"/>
                <a:gd name="T1" fmla="*/ 0 h 27"/>
                <a:gd name="T2" fmla="*/ 268 w 268"/>
                <a:gd name="T3" fmla="*/ 0 h 27"/>
                <a:gd name="T4" fmla="*/ 249 w 268"/>
                <a:gd name="T5" fmla="*/ 27 h 27"/>
                <a:gd name="T6" fmla="*/ 20 w 268"/>
                <a:gd name="T7" fmla="*/ 27 h 27"/>
                <a:gd name="T8" fmla="*/ 0 w 268"/>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68" h="27">
                  <a:moveTo>
                    <a:pt x="0" y="0"/>
                  </a:moveTo>
                  <a:lnTo>
                    <a:pt x="268" y="0"/>
                  </a:lnTo>
                  <a:lnTo>
                    <a:pt x="249" y="27"/>
                  </a:lnTo>
                  <a:lnTo>
                    <a:pt x="20" y="27"/>
                  </a:lnTo>
                  <a:lnTo>
                    <a:pt x="0" y="0"/>
                  </a:lnTo>
                  <a:close/>
                </a:path>
              </a:pathLst>
            </a:custGeom>
            <a:solidFill>
              <a:srgbClr val="BDBDF5"/>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83" name="Freeform 254">
              <a:extLst>
                <a:ext uri="{FF2B5EF4-FFF2-40B4-BE49-F238E27FC236}">
                  <a16:creationId xmlns:a16="http://schemas.microsoft.com/office/drawing/2014/main" id="{E845ED8C-7027-43B9-AC91-CCE6DC87CAB6}"/>
                </a:ext>
              </a:extLst>
            </p:cNvPr>
            <p:cNvSpPr>
              <a:spLocks/>
            </p:cNvSpPr>
            <p:nvPr/>
          </p:nvSpPr>
          <p:spPr bwMode="auto">
            <a:xfrm>
              <a:off x="2538" y="3714"/>
              <a:ext cx="249" cy="26"/>
            </a:xfrm>
            <a:custGeom>
              <a:avLst/>
              <a:gdLst>
                <a:gd name="T0" fmla="*/ 0 w 249"/>
                <a:gd name="T1" fmla="*/ 0 h 26"/>
                <a:gd name="T2" fmla="*/ 249 w 249"/>
                <a:gd name="T3" fmla="*/ 0 h 26"/>
                <a:gd name="T4" fmla="*/ 230 w 249"/>
                <a:gd name="T5" fmla="*/ 26 h 26"/>
                <a:gd name="T6" fmla="*/ 20 w 249"/>
                <a:gd name="T7" fmla="*/ 26 h 26"/>
                <a:gd name="T8" fmla="*/ 0 w 249"/>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49" h="26">
                  <a:moveTo>
                    <a:pt x="0" y="0"/>
                  </a:moveTo>
                  <a:lnTo>
                    <a:pt x="249" y="0"/>
                  </a:lnTo>
                  <a:lnTo>
                    <a:pt x="230" y="26"/>
                  </a:lnTo>
                  <a:lnTo>
                    <a:pt x="20" y="26"/>
                  </a:lnTo>
                  <a:lnTo>
                    <a:pt x="0" y="0"/>
                  </a:lnTo>
                  <a:close/>
                </a:path>
              </a:pathLst>
            </a:custGeom>
            <a:solidFill>
              <a:srgbClr val="C1C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84" name="Freeform 255">
              <a:extLst>
                <a:ext uri="{FF2B5EF4-FFF2-40B4-BE49-F238E27FC236}">
                  <a16:creationId xmlns:a16="http://schemas.microsoft.com/office/drawing/2014/main" id="{5C894802-D344-4908-1B67-87381991A8B7}"/>
                </a:ext>
              </a:extLst>
            </p:cNvPr>
            <p:cNvSpPr>
              <a:spLocks/>
            </p:cNvSpPr>
            <p:nvPr/>
          </p:nvSpPr>
          <p:spPr bwMode="auto">
            <a:xfrm>
              <a:off x="2549" y="3728"/>
              <a:ext cx="229" cy="25"/>
            </a:xfrm>
            <a:custGeom>
              <a:avLst/>
              <a:gdLst>
                <a:gd name="T0" fmla="*/ 0 w 229"/>
                <a:gd name="T1" fmla="*/ 0 h 25"/>
                <a:gd name="T2" fmla="*/ 229 w 229"/>
                <a:gd name="T3" fmla="*/ 0 h 25"/>
                <a:gd name="T4" fmla="*/ 210 w 229"/>
                <a:gd name="T5" fmla="*/ 25 h 25"/>
                <a:gd name="T6" fmla="*/ 18 w 229"/>
                <a:gd name="T7" fmla="*/ 25 h 25"/>
                <a:gd name="T8" fmla="*/ 0 w 229"/>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29" h="25">
                  <a:moveTo>
                    <a:pt x="0" y="0"/>
                  </a:moveTo>
                  <a:lnTo>
                    <a:pt x="229" y="0"/>
                  </a:lnTo>
                  <a:lnTo>
                    <a:pt x="210" y="25"/>
                  </a:lnTo>
                  <a:lnTo>
                    <a:pt x="18" y="25"/>
                  </a:lnTo>
                  <a:lnTo>
                    <a:pt x="0" y="0"/>
                  </a:lnTo>
                  <a:close/>
                </a:path>
              </a:pathLst>
            </a:custGeom>
            <a:solidFill>
              <a:srgbClr val="C1C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85" name="Freeform 256">
              <a:extLst>
                <a:ext uri="{FF2B5EF4-FFF2-40B4-BE49-F238E27FC236}">
                  <a16:creationId xmlns:a16="http://schemas.microsoft.com/office/drawing/2014/main" id="{36FB4585-0118-25BA-F34F-631DDFE0E070}"/>
                </a:ext>
              </a:extLst>
            </p:cNvPr>
            <p:cNvSpPr>
              <a:spLocks/>
            </p:cNvSpPr>
            <p:nvPr/>
          </p:nvSpPr>
          <p:spPr bwMode="auto">
            <a:xfrm>
              <a:off x="2558" y="3740"/>
              <a:ext cx="210" cy="26"/>
            </a:xfrm>
            <a:custGeom>
              <a:avLst/>
              <a:gdLst>
                <a:gd name="T0" fmla="*/ 0 w 210"/>
                <a:gd name="T1" fmla="*/ 0 h 26"/>
                <a:gd name="T2" fmla="*/ 210 w 210"/>
                <a:gd name="T3" fmla="*/ 0 h 26"/>
                <a:gd name="T4" fmla="*/ 192 w 210"/>
                <a:gd name="T5" fmla="*/ 26 h 26"/>
                <a:gd name="T6" fmla="*/ 19 w 210"/>
                <a:gd name="T7" fmla="*/ 26 h 26"/>
                <a:gd name="T8" fmla="*/ 0 w 210"/>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0" h="26">
                  <a:moveTo>
                    <a:pt x="0" y="0"/>
                  </a:moveTo>
                  <a:lnTo>
                    <a:pt x="210" y="0"/>
                  </a:lnTo>
                  <a:lnTo>
                    <a:pt x="192" y="26"/>
                  </a:lnTo>
                  <a:lnTo>
                    <a:pt x="19" y="26"/>
                  </a:lnTo>
                  <a:lnTo>
                    <a:pt x="0" y="0"/>
                  </a:lnTo>
                  <a:close/>
                </a:path>
              </a:pathLst>
            </a:custGeom>
            <a:solidFill>
              <a:srgbClr val="C1C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86" name="Freeform 257">
              <a:extLst>
                <a:ext uri="{FF2B5EF4-FFF2-40B4-BE49-F238E27FC236}">
                  <a16:creationId xmlns:a16="http://schemas.microsoft.com/office/drawing/2014/main" id="{523373A9-6B3A-BC8B-D1A6-9252874C59A0}"/>
                </a:ext>
              </a:extLst>
            </p:cNvPr>
            <p:cNvSpPr>
              <a:spLocks/>
            </p:cNvSpPr>
            <p:nvPr/>
          </p:nvSpPr>
          <p:spPr bwMode="auto">
            <a:xfrm>
              <a:off x="2567" y="3753"/>
              <a:ext cx="192" cy="27"/>
            </a:xfrm>
            <a:custGeom>
              <a:avLst/>
              <a:gdLst>
                <a:gd name="T0" fmla="*/ 0 w 192"/>
                <a:gd name="T1" fmla="*/ 0 h 27"/>
                <a:gd name="T2" fmla="*/ 192 w 192"/>
                <a:gd name="T3" fmla="*/ 0 h 27"/>
                <a:gd name="T4" fmla="*/ 172 w 192"/>
                <a:gd name="T5" fmla="*/ 27 h 27"/>
                <a:gd name="T6" fmla="*/ 20 w 192"/>
                <a:gd name="T7" fmla="*/ 27 h 27"/>
                <a:gd name="T8" fmla="*/ 0 w 192"/>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92" h="27">
                  <a:moveTo>
                    <a:pt x="0" y="0"/>
                  </a:moveTo>
                  <a:lnTo>
                    <a:pt x="192" y="0"/>
                  </a:lnTo>
                  <a:lnTo>
                    <a:pt x="172" y="27"/>
                  </a:lnTo>
                  <a:lnTo>
                    <a:pt x="20" y="27"/>
                  </a:lnTo>
                  <a:lnTo>
                    <a:pt x="0" y="0"/>
                  </a:lnTo>
                  <a:close/>
                </a:path>
              </a:pathLst>
            </a:custGeom>
            <a:solidFill>
              <a:srgbClr val="C1C1F7"/>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87" name="Freeform 258">
              <a:extLst>
                <a:ext uri="{FF2B5EF4-FFF2-40B4-BE49-F238E27FC236}">
                  <a16:creationId xmlns:a16="http://schemas.microsoft.com/office/drawing/2014/main" id="{973D9502-800C-FE32-4809-AFD5C8BFD1AB}"/>
                </a:ext>
              </a:extLst>
            </p:cNvPr>
            <p:cNvSpPr>
              <a:spLocks/>
            </p:cNvSpPr>
            <p:nvPr/>
          </p:nvSpPr>
          <p:spPr bwMode="auto">
            <a:xfrm>
              <a:off x="2577" y="3766"/>
              <a:ext cx="173" cy="26"/>
            </a:xfrm>
            <a:custGeom>
              <a:avLst/>
              <a:gdLst>
                <a:gd name="T0" fmla="*/ 0 w 173"/>
                <a:gd name="T1" fmla="*/ 0 h 26"/>
                <a:gd name="T2" fmla="*/ 173 w 173"/>
                <a:gd name="T3" fmla="*/ 0 h 26"/>
                <a:gd name="T4" fmla="*/ 153 w 173"/>
                <a:gd name="T5" fmla="*/ 26 h 26"/>
                <a:gd name="T6" fmla="*/ 19 w 173"/>
                <a:gd name="T7" fmla="*/ 26 h 26"/>
                <a:gd name="T8" fmla="*/ 0 w 173"/>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73" h="26">
                  <a:moveTo>
                    <a:pt x="0" y="0"/>
                  </a:moveTo>
                  <a:lnTo>
                    <a:pt x="173" y="0"/>
                  </a:lnTo>
                  <a:lnTo>
                    <a:pt x="153" y="26"/>
                  </a:lnTo>
                  <a:lnTo>
                    <a:pt x="19" y="26"/>
                  </a:lnTo>
                  <a:lnTo>
                    <a:pt x="0" y="0"/>
                  </a:lnTo>
                  <a:close/>
                </a:path>
              </a:pathLst>
            </a:custGeom>
            <a:solidFill>
              <a:srgbClr val="C4C4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88" name="Freeform 259">
              <a:extLst>
                <a:ext uri="{FF2B5EF4-FFF2-40B4-BE49-F238E27FC236}">
                  <a16:creationId xmlns:a16="http://schemas.microsoft.com/office/drawing/2014/main" id="{8317C7F7-F348-CDA4-0288-21F11DBE24A7}"/>
                </a:ext>
              </a:extLst>
            </p:cNvPr>
            <p:cNvSpPr>
              <a:spLocks/>
            </p:cNvSpPr>
            <p:nvPr/>
          </p:nvSpPr>
          <p:spPr bwMode="auto">
            <a:xfrm>
              <a:off x="2587" y="3780"/>
              <a:ext cx="152" cy="25"/>
            </a:xfrm>
            <a:custGeom>
              <a:avLst/>
              <a:gdLst>
                <a:gd name="T0" fmla="*/ 0 w 152"/>
                <a:gd name="T1" fmla="*/ 0 h 25"/>
                <a:gd name="T2" fmla="*/ 152 w 152"/>
                <a:gd name="T3" fmla="*/ 0 h 25"/>
                <a:gd name="T4" fmla="*/ 134 w 152"/>
                <a:gd name="T5" fmla="*/ 25 h 25"/>
                <a:gd name="T6" fmla="*/ 19 w 152"/>
                <a:gd name="T7" fmla="*/ 25 h 25"/>
                <a:gd name="T8" fmla="*/ 0 w 152"/>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52" h="25">
                  <a:moveTo>
                    <a:pt x="0" y="0"/>
                  </a:moveTo>
                  <a:lnTo>
                    <a:pt x="152" y="0"/>
                  </a:lnTo>
                  <a:lnTo>
                    <a:pt x="134" y="25"/>
                  </a:lnTo>
                  <a:lnTo>
                    <a:pt x="19" y="25"/>
                  </a:lnTo>
                  <a:lnTo>
                    <a:pt x="0" y="0"/>
                  </a:lnTo>
                  <a:close/>
                </a:path>
              </a:pathLst>
            </a:custGeom>
            <a:solidFill>
              <a:srgbClr val="C4C4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89" name="Freeform 260">
              <a:extLst>
                <a:ext uri="{FF2B5EF4-FFF2-40B4-BE49-F238E27FC236}">
                  <a16:creationId xmlns:a16="http://schemas.microsoft.com/office/drawing/2014/main" id="{3C42EC83-AA3C-AC46-71C0-528796E2ACEB}"/>
                </a:ext>
              </a:extLst>
            </p:cNvPr>
            <p:cNvSpPr>
              <a:spLocks/>
            </p:cNvSpPr>
            <p:nvPr/>
          </p:nvSpPr>
          <p:spPr bwMode="auto">
            <a:xfrm>
              <a:off x="2596" y="3792"/>
              <a:ext cx="134" cy="26"/>
            </a:xfrm>
            <a:custGeom>
              <a:avLst/>
              <a:gdLst>
                <a:gd name="T0" fmla="*/ 0 w 134"/>
                <a:gd name="T1" fmla="*/ 0 h 26"/>
                <a:gd name="T2" fmla="*/ 134 w 134"/>
                <a:gd name="T3" fmla="*/ 0 h 26"/>
                <a:gd name="T4" fmla="*/ 115 w 134"/>
                <a:gd name="T5" fmla="*/ 26 h 26"/>
                <a:gd name="T6" fmla="*/ 19 w 134"/>
                <a:gd name="T7" fmla="*/ 26 h 26"/>
                <a:gd name="T8" fmla="*/ 0 w 134"/>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4" h="26">
                  <a:moveTo>
                    <a:pt x="0" y="0"/>
                  </a:moveTo>
                  <a:lnTo>
                    <a:pt x="134" y="0"/>
                  </a:lnTo>
                  <a:lnTo>
                    <a:pt x="115" y="26"/>
                  </a:lnTo>
                  <a:lnTo>
                    <a:pt x="19" y="26"/>
                  </a:lnTo>
                  <a:lnTo>
                    <a:pt x="0" y="0"/>
                  </a:lnTo>
                  <a:close/>
                </a:path>
              </a:pathLst>
            </a:custGeom>
            <a:solidFill>
              <a:srgbClr val="C4C4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90" name="Freeform 261">
              <a:extLst>
                <a:ext uri="{FF2B5EF4-FFF2-40B4-BE49-F238E27FC236}">
                  <a16:creationId xmlns:a16="http://schemas.microsoft.com/office/drawing/2014/main" id="{AAF00DE0-7CBC-4920-87EE-07F3735832A1}"/>
                </a:ext>
              </a:extLst>
            </p:cNvPr>
            <p:cNvSpPr>
              <a:spLocks/>
            </p:cNvSpPr>
            <p:nvPr/>
          </p:nvSpPr>
          <p:spPr bwMode="auto">
            <a:xfrm>
              <a:off x="2606" y="3805"/>
              <a:ext cx="115" cy="27"/>
            </a:xfrm>
            <a:custGeom>
              <a:avLst/>
              <a:gdLst>
                <a:gd name="T0" fmla="*/ 0 w 115"/>
                <a:gd name="T1" fmla="*/ 0 h 27"/>
                <a:gd name="T2" fmla="*/ 115 w 115"/>
                <a:gd name="T3" fmla="*/ 0 h 27"/>
                <a:gd name="T4" fmla="*/ 95 w 115"/>
                <a:gd name="T5" fmla="*/ 27 h 27"/>
                <a:gd name="T6" fmla="*/ 18 w 115"/>
                <a:gd name="T7" fmla="*/ 27 h 27"/>
                <a:gd name="T8" fmla="*/ 0 w 115"/>
                <a:gd name="T9" fmla="*/ 0 h 2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15" h="27">
                  <a:moveTo>
                    <a:pt x="0" y="0"/>
                  </a:moveTo>
                  <a:lnTo>
                    <a:pt x="115" y="0"/>
                  </a:lnTo>
                  <a:lnTo>
                    <a:pt x="95" y="27"/>
                  </a:lnTo>
                  <a:lnTo>
                    <a:pt x="18" y="27"/>
                  </a:lnTo>
                  <a:lnTo>
                    <a:pt x="0" y="0"/>
                  </a:lnTo>
                  <a:close/>
                </a:path>
              </a:pathLst>
            </a:custGeom>
            <a:solidFill>
              <a:srgbClr val="C4C4FA"/>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91" name="Freeform 262">
              <a:extLst>
                <a:ext uri="{FF2B5EF4-FFF2-40B4-BE49-F238E27FC236}">
                  <a16:creationId xmlns:a16="http://schemas.microsoft.com/office/drawing/2014/main" id="{A28751FA-3AC0-1650-FD7F-65B7B66D0BAF}"/>
                </a:ext>
              </a:extLst>
            </p:cNvPr>
            <p:cNvSpPr>
              <a:spLocks/>
            </p:cNvSpPr>
            <p:nvPr/>
          </p:nvSpPr>
          <p:spPr bwMode="auto">
            <a:xfrm>
              <a:off x="2615" y="3818"/>
              <a:ext cx="96" cy="26"/>
            </a:xfrm>
            <a:custGeom>
              <a:avLst/>
              <a:gdLst>
                <a:gd name="T0" fmla="*/ 0 w 96"/>
                <a:gd name="T1" fmla="*/ 0 h 26"/>
                <a:gd name="T2" fmla="*/ 96 w 96"/>
                <a:gd name="T3" fmla="*/ 0 h 26"/>
                <a:gd name="T4" fmla="*/ 77 w 96"/>
                <a:gd name="T5" fmla="*/ 26 h 26"/>
                <a:gd name="T6" fmla="*/ 20 w 96"/>
                <a:gd name="T7" fmla="*/ 26 h 26"/>
                <a:gd name="T8" fmla="*/ 0 w 96"/>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96" h="26">
                  <a:moveTo>
                    <a:pt x="0" y="0"/>
                  </a:moveTo>
                  <a:lnTo>
                    <a:pt x="96" y="0"/>
                  </a:lnTo>
                  <a:lnTo>
                    <a:pt x="77" y="26"/>
                  </a:lnTo>
                  <a:lnTo>
                    <a:pt x="20" y="26"/>
                  </a:lnTo>
                  <a:lnTo>
                    <a:pt x="0" y="0"/>
                  </a:lnTo>
                  <a:close/>
                </a:path>
              </a:pathLst>
            </a:custGeom>
            <a:solidFill>
              <a:srgbClr val="C6C6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92" name="Freeform 263">
              <a:extLst>
                <a:ext uri="{FF2B5EF4-FFF2-40B4-BE49-F238E27FC236}">
                  <a16:creationId xmlns:a16="http://schemas.microsoft.com/office/drawing/2014/main" id="{495636BA-7740-F9A8-21F3-937EE8EDD911}"/>
                </a:ext>
              </a:extLst>
            </p:cNvPr>
            <p:cNvSpPr>
              <a:spLocks/>
            </p:cNvSpPr>
            <p:nvPr/>
          </p:nvSpPr>
          <p:spPr bwMode="auto">
            <a:xfrm>
              <a:off x="2624" y="3832"/>
              <a:ext cx="77" cy="25"/>
            </a:xfrm>
            <a:custGeom>
              <a:avLst/>
              <a:gdLst>
                <a:gd name="T0" fmla="*/ 0 w 77"/>
                <a:gd name="T1" fmla="*/ 0 h 25"/>
                <a:gd name="T2" fmla="*/ 77 w 77"/>
                <a:gd name="T3" fmla="*/ 0 h 25"/>
                <a:gd name="T4" fmla="*/ 58 w 77"/>
                <a:gd name="T5" fmla="*/ 25 h 25"/>
                <a:gd name="T6" fmla="*/ 20 w 77"/>
                <a:gd name="T7" fmla="*/ 25 h 25"/>
                <a:gd name="T8" fmla="*/ 0 w 77"/>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7" h="25">
                  <a:moveTo>
                    <a:pt x="0" y="0"/>
                  </a:moveTo>
                  <a:lnTo>
                    <a:pt x="77" y="0"/>
                  </a:lnTo>
                  <a:lnTo>
                    <a:pt x="58" y="25"/>
                  </a:lnTo>
                  <a:lnTo>
                    <a:pt x="20" y="25"/>
                  </a:lnTo>
                  <a:lnTo>
                    <a:pt x="0" y="0"/>
                  </a:lnTo>
                  <a:close/>
                </a:path>
              </a:pathLst>
            </a:custGeom>
            <a:solidFill>
              <a:srgbClr val="C6C6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93" name="Freeform 264">
              <a:extLst>
                <a:ext uri="{FF2B5EF4-FFF2-40B4-BE49-F238E27FC236}">
                  <a16:creationId xmlns:a16="http://schemas.microsoft.com/office/drawing/2014/main" id="{10C1F6D2-1C30-91F2-8576-ECF4B7422681}"/>
                </a:ext>
              </a:extLst>
            </p:cNvPr>
            <p:cNvSpPr>
              <a:spLocks/>
            </p:cNvSpPr>
            <p:nvPr/>
          </p:nvSpPr>
          <p:spPr bwMode="auto">
            <a:xfrm>
              <a:off x="2635" y="3844"/>
              <a:ext cx="57" cy="26"/>
            </a:xfrm>
            <a:custGeom>
              <a:avLst/>
              <a:gdLst>
                <a:gd name="T0" fmla="*/ 0 w 57"/>
                <a:gd name="T1" fmla="*/ 0 h 26"/>
                <a:gd name="T2" fmla="*/ 57 w 57"/>
                <a:gd name="T3" fmla="*/ 0 h 26"/>
                <a:gd name="T4" fmla="*/ 38 w 57"/>
                <a:gd name="T5" fmla="*/ 26 h 26"/>
                <a:gd name="T6" fmla="*/ 18 w 57"/>
                <a:gd name="T7" fmla="*/ 26 h 26"/>
                <a:gd name="T8" fmla="*/ 0 w 57"/>
                <a:gd name="T9" fmla="*/ 0 h 2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7" h="26">
                  <a:moveTo>
                    <a:pt x="0" y="0"/>
                  </a:moveTo>
                  <a:lnTo>
                    <a:pt x="57" y="0"/>
                  </a:lnTo>
                  <a:lnTo>
                    <a:pt x="38" y="26"/>
                  </a:lnTo>
                  <a:lnTo>
                    <a:pt x="18" y="26"/>
                  </a:lnTo>
                  <a:lnTo>
                    <a:pt x="0" y="0"/>
                  </a:lnTo>
                  <a:close/>
                </a:path>
              </a:pathLst>
            </a:custGeom>
            <a:solidFill>
              <a:srgbClr val="C6C6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94" name="Freeform 265">
              <a:extLst>
                <a:ext uri="{FF2B5EF4-FFF2-40B4-BE49-F238E27FC236}">
                  <a16:creationId xmlns:a16="http://schemas.microsoft.com/office/drawing/2014/main" id="{FE5F3FD5-A61D-7DA9-2737-5AE0201C418D}"/>
                </a:ext>
              </a:extLst>
            </p:cNvPr>
            <p:cNvSpPr>
              <a:spLocks/>
            </p:cNvSpPr>
            <p:nvPr/>
          </p:nvSpPr>
          <p:spPr bwMode="auto">
            <a:xfrm>
              <a:off x="2644" y="3857"/>
              <a:ext cx="38" cy="25"/>
            </a:xfrm>
            <a:custGeom>
              <a:avLst/>
              <a:gdLst>
                <a:gd name="T0" fmla="*/ 0 w 38"/>
                <a:gd name="T1" fmla="*/ 0 h 25"/>
                <a:gd name="T2" fmla="*/ 38 w 38"/>
                <a:gd name="T3" fmla="*/ 0 h 25"/>
                <a:gd name="T4" fmla="*/ 19 w 38"/>
                <a:gd name="T5" fmla="*/ 25 h 25"/>
                <a:gd name="T6" fmla="*/ 19 w 38"/>
                <a:gd name="T7" fmla="*/ 25 h 25"/>
                <a:gd name="T8" fmla="*/ 0 w 38"/>
                <a:gd name="T9" fmla="*/ 0 h 25"/>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38" h="25">
                  <a:moveTo>
                    <a:pt x="0" y="0"/>
                  </a:moveTo>
                  <a:lnTo>
                    <a:pt x="38" y="0"/>
                  </a:lnTo>
                  <a:lnTo>
                    <a:pt x="19" y="25"/>
                  </a:lnTo>
                  <a:lnTo>
                    <a:pt x="0" y="0"/>
                  </a:lnTo>
                  <a:close/>
                </a:path>
              </a:pathLst>
            </a:custGeom>
            <a:solidFill>
              <a:srgbClr val="C6C6FC"/>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95" name="Freeform 266">
              <a:extLst>
                <a:ext uri="{FF2B5EF4-FFF2-40B4-BE49-F238E27FC236}">
                  <a16:creationId xmlns:a16="http://schemas.microsoft.com/office/drawing/2014/main" id="{CC9C81FE-F2B2-248F-0E6E-943A004ED1DA}"/>
                </a:ext>
              </a:extLst>
            </p:cNvPr>
            <p:cNvSpPr>
              <a:spLocks/>
            </p:cNvSpPr>
            <p:nvPr/>
          </p:nvSpPr>
          <p:spPr bwMode="auto">
            <a:xfrm>
              <a:off x="2653" y="3870"/>
              <a:ext cx="20" cy="12"/>
            </a:xfrm>
            <a:custGeom>
              <a:avLst/>
              <a:gdLst>
                <a:gd name="T0" fmla="*/ 0 w 20"/>
                <a:gd name="T1" fmla="*/ 0 h 12"/>
                <a:gd name="T2" fmla="*/ 20 w 20"/>
                <a:gd name="T3" fmla="*/ 0 h 12"/>
                <a:gd name="T4" fmla="*/ 10 w 20"/>
                <a:gd name="T5" fmla="*/ 12 h 12"/>
                <a:gd name="T6" fmla="*/ 0 w 20"/>
                <a:gd name="T7" fmla="*/ 0 h 12"/>
                <a:gd name="T8" fmla="*/ 0 60000 65536"/>
                <a:gd name="T9" fmla="*/ 0 60000 65536"/>
                <a:gd name="T10" fmla="*/ 0 60000 65536"/>
                <a:gd name="T11" fmla="*/ 0 60000 65536"/>
              </a:gdLst>
              <a:ahLst/>
              <a:cxnLst>
                <a:cxn ang="T8">
                  <a:pos x="T0" y="T1"/>
                </a:cxn>
                <a:cxn ang="T9">
                  <a:pos x="T2" y="T3"/>
                </a:cxn>
                <a:cxn ang="T10">
                  <a:pos x="T4" y="T5"/>
                </a:cxn>
                <a:cxn ang="T11">
                  <a:pos x="T6" y="T7"/>
                </a:cxn>
              </a:cxnLst>
              <a:rect l="0" t="0" r="r" b="b"/>
              <a:pathLst>
                <a:path w="20" h="12">
                  <a:moveTo>
                    <a:pt x="0" y="0"/>
                  </a:moveTo>
                  <a:lnTo>
                    <a:pt x="20" y="0"/>
                  </a:lnTo>
                  <a:lnTo>
                    <a:pt x="10" y="12"/>
                  </a:lnTo>
                  <a:lnTo>
                    <a:pt x="0" y="0"/>
                  </a:lnTo>
                  <a:close/>
                </a:path>
              </a:pathLst>
            </a:custGeom>
            <a:solidFill>
              <a:srgbClr val="CCCC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496" name="Rectangle 267">
              <a:extLst>
                <a:ext uri="{FF2B5EF4-FFF2-40B4-BE49-F238E27FC236}">
                  <a16:creationId xmlns:a16="http://schemas.microsoft.com/office/drawing/2014/main" id="{563187BA-F849-B4F6-F45F-3969B53A4096}"/>
                </a:ext>
              </a:extLst>
            </p:cNvPr>
            <p:cNvSpPr>
              <a:spLocks noChangeArrowheads="1"/>
            </p:cNvSpPr>
            <p:nvPr/>
          </p:nvSpPr>
          <p:spPr bwMode="auto">
            <a:xfrm>
              <a:off x="2448" y="672"/>
              <a:ext cx="405"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1600" b="1">
                  <a:solidFill>
                    <a:srgbClr val="FFFFFF"/>
                  </a:solidFill>
                  <a:latin typeface="Times New Roman" panose="02020603050405020304" pitchFamily="18" charset="0"/>
                </a:rPr>
                <a:t>100 </a:t>
              </a:r>
              <a:r>
                <a:rPr lang="en-GB" altLang="en-US" sz="1600" b="1">
                  <a:solidFill>
                    <a:srgbClr val="FFFFFF"/>
                  </a:solidFill>
                  <a:latin typeface="Symbol" panose="05050102010706020507" pitchFamily="18" charset="2"/>
                </a:rPr>
                <a:t>m</a:t>
              </a:r>
              <a:r>
                <a:rPr lang="en-GB" altLang="en-US" sz="1600" b="1">
                  <a:solidFill>
                    <a:srgbClr val="FFFFFF"/>
                  </a:solidFill>
                  <a:latin typeface="Times New Roman" panose="02020603050405020304" pitchFamily="18" charset="0"/>
                </a:rPr>
                <a:t>m</a:t>
              </a:r>
            </a:p>
          </p:txBody>
        </p:sp>
        <p:sp>
          <p:nvSpPr>
            <p:cNvPr id="17497" name="Rectangle 268">
              <a:extLst>
                <a:ext uri="{FF2B5EF4-FFF2-40B4-BE49-F238E27FC236}">
                  <a16:creationId xmlns:a16="http://schemas.microsoft.com/office/drawing/2014/main" id="{8001A2E3-EA31-3DA4-5209-0A7C5B7885DB}"/>
                </a:ext>
              </a:extLst>
            </p:cNvPr>
            <p:cNvSpPr>
              <a:spLocks noChangeArrowheads="1"/>
            </p:cNvSpPr>
            <p:nvPr/>
          </p:nvSpPr>
          <p:spPr bwMode="auto">
            <a:xfrm>
              <a:off x="2448" y="1200"/>
              <a:ext cx="341"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1600" b="1">
                  <a:solidFill>
                    <a:srgbClr val="FFFFFF"/>
                  </a:solidFill>
                  <a:latin typeface="Times New Roman" panose="02020603050405020304" pitchFamily="18" charset="0"/>
                </a:rPr>
                <a:t>10 </a:t>
              </a:r>
              <a:r>
                <a:rPr lang="en-GB" altLang="en-US" sz="1600" b="1">
                  <a:solidFill>
                    <a:srgbClr val="FFFFFF"/>
                  </a:solidFill>
                  <a:latin typeface="Symbol" panose="05050102010706020507" pitchFamily="18" charset="2"/>
                </a:rPr>
                <a:t>m</a:t>
              </a:r>
              <a:r>
                <a:rPr lang="en-GB" altLang="en-US" sz="1600" b="1">
                  <a:solidFill>
                    <a:srgbClr val="FFFFFF"/>
                  </a:solidFill>
                  <a:latin typeface="Times New Roman" panose="02020603050405020304" pitchFamily="18" charset="0"/>
                </a:rPr>
                <a:t>m</a:t>
              </a:r>
            </a:p>
          </p:txBody>
        </p:sp>
        <p:sp>
          <p:nvSpPr>
            <p:cNvPr id="17498" name="Rectangle 269">
              <a:extLst>
                <a:ext uri="{FF2B5EF4-FFF2-40B4-BE49-F238E27FC236}">
                  <a16:creationId xmlns:a16="http://schemas.microsoft.com/office/drawing/2014/main" id="{9F9FC930-BCBE-3D88-D4F4-0B76AD813417}"/>
                </a:ext>
              </a:extLst>
            </p:cNvPr>
            <p:cNvSpPr>
              <a:spLocks noChangeArrowheads="1"/>
            </p:cNvSpPr>
            <p:nvPr/>
          </p:nvSpPr>
          <p:spPr bwMode="auto">
            <a:xfrm>
              <a:off x="2476" y="2287"/>
              <a:ext cx="402"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1600" b="1">
                  <a:solidFill>
                    <a:srgbClr val="FFFFFF"/>
                  </a:solidFill>
                  <a:latin typeface="Times New Roman" panose="02020603050405020304" pitchFamily="18" charset="0"/>
                </a:rPr>
                <a:t>100 nm</a:t>
              </a:r>
              <a:endParaRPr lang="en-GB" altLang="en-US" sz="2800" b="1"/>
            </a:p>
          </p:txBody>
        </p:sp>
        <p:sp>
          <p:nvSpPr>
            <p:cNvPr id="17499" name="Rectangle 270">
              <a:extLst>
                <a:ext uri="{FF2B5EF4-FFF2-40B4-BE49-F238E27FC236}">
                  <a16:creationId xmlns:a16="http://schemas.microsoft.com/office/drawing/2014/main" id="{277DCCA9-A957-1738-91EA-32A8290F3439}"/>
                </a:ext>
              </a:extLst>
            </p:cNvPr>
            <p:cNvSpPr>
              <a:spLocks noChangeArrowheads="1"/>
            </p:cNvSpPr>
            <p:nvPr/>
          </p:nvSpPr>
          <p:spPr bwMode="auto">
            <a:xfrm>
              <a:off x="2502" y="2819"/>
              <a:ext cx="338"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1600" b="1">
                  <a:solidFill>
                    <a:srgbClr val="FFFFFF"/>
                  </a:solidFill>
                  <a:latin typeface="Times New Roman" panose="02020603050405020304" pitchFamily="18" charset="0"/>
                </a:rPr>
                <a:t>10 nm</a:t>
              </a:r>
              <a:endParaRPr lang="en-GB" altLang="en-US" sz="2800" b="1"/>
            </a:p>
          </p:txBody>
        </p:sp>
        <p:sp>
          <p:nvSpPr>
            <p:cNvPr id="17500" name="Rectangle 271">
              <a:extLst>
                <a:ext uri="{FF2B5EF4-FFF2-40B4-BE49-F238E27FC236}">
                  <a16:creationId xmlns:a16="http://schemas.microsoft.com/office/drawing/2014/main" id="{E4CD5907-9C4B-5A23-ADB4-DE08F57E4D20}"/>
                </a:ext>
              </a:extLst>
            </p:cNvPr>
            <p:cNvSpPr>
              <a:spLocks noChangeArrowheads="1"/>
            </p:cNvSpPr>
            <p:nvPr/>
          </p:nvSpPr>
          <p:spPr bwMode="auto">
            <a:xfrm>
              <a:off x="2528" y="3352"/>
              <a:ext cx="274" cy="1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1600" b="1">
                  <a:solidFill>
                    <a:srgbClr val="FFFFFF"/>
                  </a:solidFill>
                  <a:latin typeface="Times New Roman" panose="02020603050405020304" pitchFamily="18" charset="0"/>
                </a:rPr>
                <a:t>1 nm</a:t>
              </a:r>
              <a:endParaRPr lang="en-GB" altLang="en-US" sz="2800" b="1"/>
            </a:p>
          </p:txBody>
        </p:sp>
        <p:sp>
          <p:nvSpPr>
            <p:cNvPr id="17501" name="Freeform 272">
              <a:extLst>
                <a:ext uri="{FF2B5EF4-FFF2-40B4-BE49-F238E27FC236}">
                  <a16:creationId xmlns:a16="http://schemas.microsoft.com/office/drawing/2014/main" id="{73A8297D-4693-63CC-264E-88B7D14B750B}"/>
                </a:ext>
              </a:extLst>
            </p:cNvPr>
            <p:cNvSpPr>
              <a:spLocks/>
            </p:cNvSpPr>
            <p:nvPr/>
          </p:nvSpPr>
          <p:spPr bwMode="auto">
            <a:xfrm>
              <a:off x="2630" y="801"/>
              <a:ext cx="7" cy="401"/>
            </a:xfrm>
            <a:custGeom>
              <a:avLst/>
              <a:gdLst>
                <a:gd name="T0" fmla="*/ 4 w 7"/>
                <a:gd name="T1" fmla="*/ 401 h 401"/>
                <a:gd name="T2" fmla="*/ 7 w 7"/>
                <a:gd name="T3" fmla="*/ 401 h 401"/>
                <a:gd name="T4" fmla="*/ 7 w 7"/>
                <a:gd name="T5" fmla="*/ 0 h 401"/>
                <a:gd name="T6" fmla="*/ 0 w 7"/>
                <a:gd name="T7" fmla="*/ 0 h 401"/>
                <a:gd name="T8" fmla="*/ 0 w 7"/>
                <a:gd name="T9" fmla="*/ 401 h 401"/>
                <a:gd name="T10" fmla="*/ 4 w 7"/>
                <a:gd name="T11" fmla="*/ 401 h 4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401">
                  <a:moveTo>
                    <a:pt x="4" y="401"/>
                  </a:moveTo>
                  <a:lnTo>
                    <a:pt x="7" y="401"/>
                  </a:lnTo>
                  <a:lnTo>
                    <a:pt x="7" y="0"/>
                  </a:lnTo>
                  <a:lnTo>
                    <a:pt x="0" y="0"/>
                  </a:lnTo>
                  <a:lnTo>
                    <a:pt x="0" y="401"/>
                  </a:lnTo>
                  <a:lnTo>
                    <a:pt x="4" y="4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02" name="Freeform 273">
              <a:extLst>
                <a:ext uri="{FF2B5EF4-FFF2-40B4-BE49-F238E27FC236}">
                  <a16:creationId xmlns:a16="http://schemas.microsoft.com/office/drawing/2014/main" id="{8104010F-45A0-68FC-E143-57C706BD13DC}"/>
                </a:ext>
              </a:extLst>
            </p:cNvPr>
            <p:cNvSpPr>
              <a:spLocks/>
            </p:cNvSpPr>
            <p:nvPr/>
          </p:nvSpPr>
          <p:spPr bwMode="auto">
            <a:xfrm>
              <a:off x="2630" y="1338"/>
              <a:ext cx="7" cy="399"/>
            </a:xfrm>
            <a:custGeom>
              <a:avLst/>
              <a:gdLst>
                <a:gd name="T0" fmla="*/ 4 w 7"/>
                <a:gd name="T1" fmla="*/ 399 h 399"/>
                <a:gd name="T2" fmla="*/ 7 w 7"/>
                <a:gd name="T3" fmla="*/ 399 h 399"/>
                <a:gd name="T4" fmla="*/ 7 w 7"/>
                <a:gd name="T5" fmla="*/ 0 h 399"/>
                <a:gd name="T6" fmla="*/ 0 w 7"/>
                <a:gd name="T7" fmla="*/ 0 h 399"/>
                <a:gd name="T8" fmla="*/ 0 w 7"/>
                <a:gd name="T9" fmla="*/ 399 h 399"/>
                <a:gd name="T10" fmla="*/ 4 w 7"/>
                <a:gd name="T11" fmla="*/ 399 h 3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399">
                  <a:moveTo>
                    <a:pt x="4" y="399"/>
                  </a:moveTo>
                  <a:lnTo>
                    <a:pt x="7" y="399"/>
                  </a:lnTo>
                  <a:lnTo>
                    <a:pt x="7" y="0"/>
                  </a:lnTo>
                  <a:lnTo>
                    <a:pt x="0" y="0"/>
                  </a:lnTo>
                  <a:lnTo>
                    <a:pt x="0" y="399"/>
                  </a:lnTo>
                  <a:lnTo>
                    <a:pt x="4" y="399"/>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03" name="Freeform 274">
              <a:extLst>
                <a:ext uri="{FF2B5EF4-FFF2-40B4-BE49-F238E27FC236}">
                  <a16:creationId xmlns:a16="http://schemas.microsoft.com/office/drawing/2014/main" id="{C9AF482D-612C-2BD0-6F42-90728FFE30B8}"/>
                </a:ext>
              </a:extLst>
            </p:cNvPr>
            <p:cNvSpPr>
              <a:spLocks/>
            </p:cNvSpPr>
            <p:nvPr/>
          </p:nvSpPr>
          <p:spPr bwMode="auto">
            <a:xfrm>
              <a:off x="2637" y="1873"/>
              <a:ext cx="6" cy="401"/>
            </a:xfrm>
            <a:custGeom>
              <a:avLst/>
              <a:gdLst>
                <a:gd name="T0" fmla="*/ 3 w 6"/>
                <a:gd name="T1" fmla="*/ 401 h 401"/>
                <a:gd name="T2" fmla="*/ 6 w 6"/>
                <a:gd name="T3" fmla="*/ 401 h 401"/>
                <a:gd name="T4" fmla="*/ 6 w 6"/>
                <a:gd name="T5" fmla="*/ 0 h 401"/>
                <a:gd name="T6" fmla="*/ 0 w 6"/>
                <a:gd name="T7" fmla="*/ 0 h 401"/>
                <a:gd name="T8" fmla="*/ 0 w 6"/>
                <a:gd name="T9" fmla="*/ 401 h 401"/>
                <a:gd name="T10" fmla="*/ 3 w 6"/>
                <a:gd name="T11" fmla="*/ 401 h 4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401">
                  <a:moveTo>
                    <a:pt x="3" y="401"/>
                  </a:moveTo>
                  <a:lnTo>
                    <a:pt x="6" y="401"/>
                  </a:lnTo>
                  <a:lnTo>
                    <a:pt x="6" y="0"/>
                  </a:lnTo>
                  <a:lnTo>
                    <a:pt x="0" y="0"/>
                  </a:lnTo>
                  <a:lnTo>
                    <a:pt x="0" y="401"/>
                  </a:lnTo>
                  <a:lnTo>
                    <a:pt x="3" y="4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04" name="Freeform 275">
              <a:extLst>
                <a:ext uri="{FF2B5EF4-FFF2-40B4-BE49-F238E27FC236}">
                  <a16:creationId xmlns:a16="http://schemas.microsoft.com/office/drawing/2014/main" id="{48603DEE-635B-7395-AC5B-518637B5943E}"/>
                </a:ext>
              </a:extLst>
            </p:cNvPr>
            <p:cNvSpPr>
              <a:spLocks/>
            </p:cNvSpPr>
            <p:nvPr/>
          </p:nvSpPr>
          <p:spPr bwMode="auto">
            <a:xfrm>
              <a:off x="2630" y="2410"/>
              <a:ext cx="7" cy="400"/>
            </a:xfrm>
            <a:custGeom>
              <a:avLst/>
              <a:gdLst>
                <a:gd name="T0" fmla="*/ 4 w 7"/>
                <a:gd name="T1" fmla="*/ 400 h 400"/>
                <a:gd name="T2" fmla="*/ 7 w 7"/>
                <a:gd name="T3" fmla="*/ 400 h 400"/>
                <a:gd name="T4" fmla="*/ 7 w 7"/>
                <a:gd name="T5" fmla="*/ 0 h 400"/>
                <a:gd name="T6" fmla="*/ 0 w 7"/>
                <a:gd name="T7" fmla="*/ 0 h 400"/>
                <a:gd name="T8" fmla="*/ 0 w 7"/>
                <a:gd name="T9" fmla="*/ 400 h 400"/>
                <a:gd name="T10" fmla="*/ 4 w 7"/>
                <a:gd name="T11" fmla="*/ 400 h 400"/>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 h="400">
                  <a:moveTo>
                    <a:pt x="4" y="400"/>
                  </a:moveTo>
                  <a:lnTo>
                    <a:pt x="7" y="400"/>
                  </a:lnTo>
                  <a:lnTo>
                    <a:pt x="7" y="0"/>
                  </a:lnTo>
                  <a:lnTo>
                    <a:pt x="0" y="0"/>
                  </a:lnTo>
                  <a:lnTo>
                    <a:pt x="0" y="400"/>
                  </a:lnTo>
                  <a:lnTo>
                    <a:pt x="4" y="40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05" name="Freeform 276">
              <a:extLst>
                <a:ext uri="{FF2B5EF4-FFF2-40B4-BE49-F238E27FC236}">
                  <a16:creationId xmlns:a16="http://schemas.microsoft.com/office/drawing/2014/main" id="{86BBC1FB-CCDF-3A29-3F44-5A6396BD016A}"/>
                </a:ext>
              </a:extLst>
            </p:cNvPr>
            <p:cNvSpPr>
              <a:spLocks/>
            </p:cNvSpPr>
            <p:nvPr/>
          </p:nvSpPr>
          <p:spPr bwMode="auto">
            <a:xfrm>
              <a:off x="2637" y="2946"/>
              <a:ext cx="6" cy="401"/>
            </a:xfrm>
            <a:custGeom>
              <a:avLst/>
              <a:gdLst>
                <a:gd name="T0" fmla="*/ 3 w 6"/>
                <a:gd name="T1" fmla="*/ 401 h 401"/>
                <a:gd name="T2" fmla="*/ 6 w 6"/>
                <a:gd name="T3" fmla="*/ 401 h 401"/>
                <a:gd name="T4" fmla="*/ 6 w 6"/>
                <a:gd name="T5" fmla="*/ 0 h 401"/>
                <a:gd name="T6" fmla="*/ 0 w 6"/>
                <a:gd name="T7" fmla="*/ 0 h 401"/>
                <a:gd name="T8" fmla="*/ 0 w 6"/>
                <a:gd name="T9" fmla="*/ 401 h 401"/>
                <a:gd name="T10" fmla="*/ 3 w 6"/>
                <a:gd name="T11" fmla="*/ 401 h 4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 h="401">
                  <a:moveTo>
                    <a:pt x="3" y="401"/>
                  </a:moveTo>
                  <a:lnTo>
                    <a:pt x="6" y="401"/>
                  </a:lnTo>
                  <a:lnTo>
                    <a:pt x="6" y="0"/>
                  </a:lnTo>
                  <a:lnTo>
                    <a:pt x="0" y="0"/>
                  </a:lnTo>
                  <a:lnTo>
                    <a:pt x="0" y="401"/>
                  </a:lnTo>
                  <a:lnTo>
                    <a:pt x="3" y="401"/>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a:lstStyle/>
            <a:p>
              <a:endParaRPr lang="en-CA"/>
            </a:p>
          </p:txBody>
        </p:sp>
        <p:sp>
          <p:nvSpPr>
            <p:cNvPr id="17506" name="Rectangle 277">
              <a:extLst>
                <a:ext uri="{FF2B5EF4-FFF2-40B4-BE49-F238E27FC236}">
                  <a16:creationId xmlns:a16="http://schemas.microsoft.com/office/drawing/2014/main" id="{93D23215-066D-34D9-7569-33EC403FD9AA}"/>
                </a:ext>
              </a:extLst>
            </p:cNvPr>
            <p:cNvSpPr>
              <a:spLocks noChangeArrowheads="1"/>
            </p:cNvSpPr>
            <p:nvPr/>
          </p:nvSpPr>
          <p:spPr bwMode="auto">
            <a:xfrm>
              <a:off x="2496" y="1663"/>
              <a:ext cx="393" cy="2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en-GB" altLang="en-US" sz="1600" b="1">
                  <a:solidFill>
                    <a:srgbClr val="FFFFFF"/>
                  </a:solidFill>
                  <a:latin typeface="Times New Roman" panose="02020603050405020304" pitchFamily="18" charset="0"/>
                </a:rPr>
                <a:t>1 </a:t>
              </a:r>
              <a:r>
                <a:rPr lang="en-GB" altLang="en-US" sz="1600" b="1">
                  <a:solidFill>
                    <a:srgbClr val="FFFFFF"/>
                  </a:solidFill>
                  <a:latin typeface="Symbol" panose="05050102010706020507" pitchFamily="18" charset="2"/>
                </a:rPr>
                <a:t>m</a:t>
              </a:r>
              <a:r>
                <a:rPr lang="en-GB" altLang="en-US" sz="1600" b="1">
                  <a:solidFill>
                    <a:srgbClr val="FFFFFF"/>
                  </a:solidFill>
                  <a:latin typeface="Times New Roman" panose="02020603050405020304" pitchFamily="18" charset="0"/>
                </a:rPr>
                <a:t>m</a:t>
              </a:r>
            </a:p>
          </p:txBody>
        </p:sp>
      </p:grpSp>
      <p:pic>
        <p:nvPicPr>
          <p:cNvPr id="17416" name="Picture 278" descr="SEM">
            <a:extLst>
              <a:ext uri="{FF2B5EF4-FFF2-40B4-BE49-F238E27FC236}">
                <a16:creationId xmlns:a16="http://schemas.microsoft.com/office/drawing/2014/main" id="{02989423-D06B-A6F1-011D-D22E241AD7A1}"/>
              </a:ext>
            </a:extLst>
          </p:cNvPr>
          <p:cNvPicPr>
            <a:picLocks noChangeAspect="1" noChangeArrowheads="1"/>
          </p:cNvPicPr>
          <p:nvPr/>
        </p:nvPicPr>
        <p:blipFill>
          <a:blip r:embed="rId7">
            <a:clrChange>
              <a:clrFrom>
                <a:srgbClr val="FFFFFF"/>
              </a:clrFrom>
              <a:clrTo>
                <a:srgbClr val="FFFFFF">
                  <a:alpha val="0"/>
                </a:srgbClr>
              </a:clrTo>
            </a:clrChange>
            <a:extLst>
              <a:ext uri="{28A0092B-C50C-407E-A947-70E740481C1C}">
                <a14:useLocalDpi xmlns:a14="http://schemas.microsoft.com/office/drawing/2010/main" val="0"/>
              </a:ext>
            </a:extLst>
          </a:blip>
          <a:srcRect l="15721" t="3416" r="5676" b="4341"/>
          <a:stretch>
            <a:fillRect/>
          </a:stretch>
        </p:blipFill>
        <p:spPr bwMode="auto">
          <a:xfrm>
            <a:off x="7010400" y="2522538"/>
            <a:ext cx="1981200" cy="17827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417" name="Picture 279" descr="optical microscope">
            <a:extLst>
              <a:ext uri="{FF2B5EF4-FFF2-40B4-BE49-F238E27FC236}">
                <a16:creationId xmlns:a16="http://schemas.microsoft.com/office/drawing/2014/main" id="{D2700482-F0BE-A240-7F46-7246344A743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r="7928" b="2942"/>
          <a:stretch>
            <a:fillRect/>
          </a:stretch>
        </p:blipFill>
        <p:spPr bwMode="auto">
          <a:xfrm>
            <a:off x="7007225" y="609600"/>
            <a:ext cx="1298575" cy="1905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18" name="Text Box 280">
            <a:extLst>
              <a:ext uri="{FF2B5EF4-FFF2-40B4-BE49-F238E27FC236}">
                <a16:creationId xmlns:a16="http://schemas.microsoft.com/office/drawing/2014/main" id="{29227437-F8E5-B652-A095-DDF9AF923B15}"/>
              </a:ext>
            </a:extLst>
          </p:cNvPr>
          <p:cNvSpPr txBox="1">
            <a:spLocks noChangeArrowheads="1"/>
          </p:cNvSpPr>
          <p:nvPr/>
        </p:nvSpPr>
        <p:spPr bwMode="auto">
          <a:xfrm>
            <a:off x="5238750" y="5683250"/>
            <a:ext cx="19240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da-DK" altLang="en-US" b="1"/>
              <a:t>Scanning Probe</a:t>
            </a:r>
          </a:p>
          <a:p>
            <a:pPr algn="ctr"/>
            <a:r>
              <a:rPr lang="da-DK" altLang="en-US" b="1"/>
              <a:t>Microscopy</a:t>
            </a:r>
            <a:endParaRPr lang="en-GB" altLang="en-US" b="1"/>
          </a:p>
        </p:txBody>
      </p:sp>
      <p:sp>
        <p:nvSpPr>
          <p:cNvPr id="17419" name="Text Box 281">
            <a:extLst>
              <a:ext uri="{FF2B5EF4-FFF2-40B4-BE49-F238E27FC236}">
                <a16:creationId xmlns:a16="http://schemas.microsoft.com/office/drawing/2014/main" id="{8AAB5623-42B6-F07B-2452-20E10D2B7864}"/>
              </a:ext>
            </a:extLst>
          </p:cNvPr>
          <p:cNvSpPr txBox="1">
            <a:spLocks noChangeArrowheads="1"/>
          </p:cNvSpPr>
          <p:nvPr/>
        </p:nvSpPr>
        <p:spPr bwMode="auto">
          <a:xfrm>
            <a:off x="5467350" y="3219450"/>
            <a:ext cx="145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da-DK" altLang="en-US" b="1"/>
              <a:t>Electron</a:t>
            </a:r>
          </a:p>
          <a:p>
            <a:pPr algn="ctr"/>
            <a:r>
              <a:rPr lang="da-DK" altLang="en-US" b="1"/>
              <a:t>Microscopy</a:t>
            </a:r>
            <a:endParaRPr lang="en-GB" altLang="en-US" b="1"/>
          </a:p>
        </p:txBody>
      </p:sp>
      <p:sp>
        <p:nvSpPr>
          <p:cNvPr id="17420" name="Text Box 282">
            <a:extLst>
              <a:ext uri="{FF2B5EF4-FFF2-40B4-BE49-F238E27FC236}">
                <a16:creationId xmlns:a16="http://schemas.microsoft.com/office/drawing/2014/main" id="{5196F7D1-C771-92FD-4F17-7E165753447D}"/>
              </a:ext>
            </a:extLst>
          </p:cNvPr>
          <p:cNvSpPr txBox="1">
            <a:spLocks noChangeArrowheads="1"/>
          </p:cNvSpPr>
          <p:nvPr/>
        </p:nvSpPr>
        <p:spPr bwMode="auto">
          <a:xfrm>
            <a:off x="5491163" y="1136650"/>
            <a:ext cx="14541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da-DK" altLang="en-US" b="1"/>
              <a:t>Optical</a:t>
            </a:r>
          </a:p>
          <a:p>
            <a:pPr algn="ctr"/>
            <a:r>
              <a:rPr lang="da-DK" altLang="en-US" b="1"/>
              <a:t>Microscopy</a:t>
            </a:r>
            <a:endParaRPr lang="en-GB" altLang="en-US" b="1"/>
          </a:p>
        </p:txBody>
      </p:sp>
      <p:pic>
        <p:nvPicPr>
          <p:cNvPr id="17421" name="Picture 283" descr="auto0">
            <a:extLst>
              <a:ext uri="{FF2B5EF4-FFF2-40B4-BE49-F238E27FC236}">
                <a16:creationId xmlns:a16="http://schemas.microsoft.com/office/drawing/2014/main" id="{C6583F36-C32D-9D3C-1AD4-C9BB442E659E}"/>
              </a:ext>
            </a:extLst>
          </p:cNvPr>
          <p:cNvPicPr>
            <a:picLocks noChangeAspect="1" noChangeArrowheads="1"/>
          </p:cNvPicPr>
          <p:nvPr/>
        </p:nvPicPr>
        <p:blipFill>
          <a:blip r:embed="rId9">
            <a:clrChange>
              <a:clrFrom>
                <a:srgbClr val="4E3B80"/>
              </a:clrFrom>
              <a:clrTo>
                <a:srgbClr val="4E3B80">
                  <a:alpha val="0"/>
                </a:srgbClr>
              </a:clrTo>
            </a:clrChange>
            <a:lum contrast="12000"/>
            <a:extLst>
              <a:ext uri="{28A0092B-C50C-407E-A947-70E740481C1C}">
                <a14:useLocalDpi xmlns:a14="http://schemas.microsoft.com/office/drawing/2010/main" val="0"/>
              </a:ext>
            </a:extLst>
          </a:blip>
          <a:srcRect/>
          <a:stretch>
            <a:fillRect/>
          </a:stretch>
        </p:blipFill>
        <p:spPr bwMode="auto">
          <a:xfrm>
            <a:off x="320675" y="4114800"/>
            <a:ext cx="1436688" cy="1828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422" name="Text Box 284">
            <a:extLst>
              <a:ext uri="{FF2B5EF4-FFF2-40B4-BE49-F238E27FC236}">
                <a16:creationId xmlns:a16="http://schemas.microsoft.com/office/drawing/2014/main" id="{86652156-112B-700F-9160-CED501D46AF3}"/>
              </a:ext>
            </a:extLst>
          </p:cNvPr>
          <p:cNvSpPr txBox="1">
            <a:spLocks noChangeArrowheads="1"/>
          </p:cNvSpPr>
          <p:nvPr/>
        </p:nvSpPr>
        <p:spPr bwMode="auto">
          <a:xfrm>
            <a:off x="1905000" y="762000"/>
            <a:ext cx="14414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b="1"/>
              <a:t>Human hair</a:t>
            </a:r>
            <a:endParaRPr lang="en-GB" altLang="en-US" b="1"/>
          </a:p>
        </p:txBody>
      </p:sp>
      <p:sp>
        <p:nvSpPr>
          <p:cNvPr id="17423" name="Text Box 285">
            <a:extLst>
              <a:ext uri="{FF2B5EF4-FFF2-40B4-BE49-F238E27FC236}">
                <a16:creationId xmlns:a16="http://schemas.microsoft.com/office/drawing/2014/main" id="{903D613E-640B-1EB0-5B67-411961AF783A}"/>
              </a:ext>
            </a:extLst>
          </p:cNvPr>
          <p:cNvSpPr txBox="1">
            <a:spLocks noChangeArrowheads="1"/>
          </p:cNvSpPr>
          <p:nvPr/>
        </p:nvSpPr>
        <p:spPr bwMode="auto">
          <a:xfrm>
            <a:off x="3155950" y="2025650"/>
            <a:ext cx="730250" cy="366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r>
              <a:rPr lang="da-DK" altLang="en-US" b="1"/>
              <a:t>Cells</a:t>
            </a:r>
            <a:endParaRPr lang="en-GB" altLang="en-US" b="1"/>
          </a:p>
        </p:txBody>
      </p:sp>
      <p:sp>
        <p:nvSpPr>
          <p:cNvPr id="17424" name="Text Box 286">
            <a:extLst>
              <a:ext uri="{FF2B5EF4-FFF2-40B4-BE49-F238E27FC236}">
                <a16:creationId xmlns:a16="http://schemas.microsoft.com/office/drawing/2014/main" id="{80EF02CE-7F7F-4F37-9AEB-74DEC184F7BE}"/>
              </a:ext>
            </a:extLst>
          </p:cNvPr>
          <p:cNvSpPr txBox="1">
            <a:spLocks noChangeArrowheads="1"/>
          </p:cNvSpPr>
          <p:nvPr/>
        </p:nvSpPr>
        <p:spPr bwMode="auto">
          <a:xfrm>
            <a:off x="1828800" y="3048000"/>
            <a:ext cx="21653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da-DK" altLang="en-US" b="1"/>
              <a:t>Lithography</a:t>
            </a:r>
          </a:p>
          <a:p>
            <a:pPr algn="ctr"/>
            <a:r>
              <a:rPr lang="da-DK" altLang="en-US" b="1"/>
              <a:t>Integrated circuits</a:t>
            </a:r>
            <a:endParaRPr lang="en-GB" altLang="en-US" b="1"/>
          </a:p>
        </p:txBody>
      </p:sp>
      <p:sp>
        <p:nvSpPr>
          <p:cNvPr id="17425" name="Text Box 287">
            <a:extLst>
              <a:ext uri="{FF2B5EF4-FFF2-40B4-BE49-F238E27FC236}">
                <a16:creationId xmlns:a16="http://schemas.microsoft.com/office/drawing/2014/main" id="{AFFD7ED3-D926-6D6F-2B1D-935E26927822}"/>
              </a:ext>
            </a:extLst>
          </p:cNvPr>
          <p:cNvSpPr txBox="1">
            <a:spLocks noChangeArrowheads="1"/>
          </p:cNvSpPr>
          <p:nvPr/>
        </p:nvSpPr>
        <p:spPr bwMode="auto">
          <a:xfrm>
            <a:off x="1828800" y="4191000"/>
            <a:ext cx="19748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da-DK" altLang="en-US" b="1"/>
              <a:t>Biological</a:t>
            </a:r>
          </a:p>
          <a:p>
            <a:pPr algn="ctr"/>
            <a:r>
              <a:rPr lang="da-DK" altLang="en-US" b="1"/>
              <a:t>Macromolecules</a:t>
            </a:r>
            <a:endParaRPr lang="en-GB" altLang="en-US" b="1"/>
          </a:p>
        </p:txBody>
      </p:sp>
      <p:sp>
        <p:nvSpPr>
          <p:cNvPr id="17426" name="Text Box 288">
            <a:extLst>
              <a:ext uri="{FF2B5EF4-FFF2-40B4-BE49-F238E27FC236}">
                <a16:creationId xmlns:a16="http://schemas.microsoft.com/office/drawing/2014/main" id="{4232E0F7-FA21-A2B5-BEA3-5D3CFD41AA1E}"/>
              </a:ext>
            </a:extLst>
          </p:cNvPr>
          <p:cNvSpPr txBox="1">
            <a:spLocks noChangeArrowheads="1"/>
          </p:cNvSpPr>
          <p:nvPr/>
        </p:nvSpPr>
        <p:spPr bwMode="auto">
          <a:xfrm>
            <a:off x="2978150" y="5683250"/>
            <a:ext cx="1365250" cy="6413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da-DK" altLang="en-US" b="1"/>
              <a:t>Atoms and</a:t>
            </a:r>
          </a:p>
          <a:p>
            <a:pPr algn="ctr"/>
            <a:r>
              <a:rPr lang="da-DK" altLang="en-US" b="1"/>
              <a:t>molecules</a:t>
            </a:r>
            <a:endParaRPr lang="en-GB" altLang="en-US" b="1"/>
          </a:p>
        </p:txBody>
      </p:sp>
      <p:pic>
        <p:nvPicPr>
          <p:cNvPr id="17427" name="Picture 289" descr="macmode">
            <a:extLst>
              <a:ext uri="{FF2B5EF4-FFF2-40B4-BE49-F238E27FC236}">
                <a16:creationId xmlns:a16="http://schemas.microsoft.com/office/drawing/2014/main" id="{67838F87-8530-662E-CAA9-A6796B89BB15}"/>
              </a:ext>
            </a:extLst>
          </p:cNvPr>
          <p:cNvPicPr>
            <a:picLocks noChangeAspect="1" noChangeArrowheads="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112000" y="5688013"/>
            <a:ext cx="1346200" cy="11636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428" name="Line 290">
            <a:extLst>
              <a:ext uri="{FF2B5EF4-FFF2-40B4-BE49-F238E27FC236}">
                <a16:creationId xmlns:a16="http://schemas.microsoft.com/office/drawing/2014/main" id="{7F33ACEA-265D-0A8C-6518-E8995F1F705B}"/>
              </a:ext>
            </a:extLst>
          </p:cNvPr>
          <p:cNvSpPr>
            <a:spLocks noChangeShapeType="1"/>
          </p:cNvSpPr>
          <p:nvPr/>
        </p:nvSpPr>
        <p:spPr bwMode="auto">
          <a:xfrm>
            <a:off x="3124200" y="1219200"/>
            <a:ext cx="1270000" cy="355600"/>
          </a:xfrm>
          <a:prstGeom prst="line">
            <a:avLst/>
          </a:prstGeom>
          <a:noFill/>
          <a:ln w="9525">
            <a:solidFill>
              <a:schemeClr val="tx1"/>
            </a:solidFill>
            <a:round/>
            <a:headEnd type="oval" w="med" len="med"/>
            <a:tailEnd type="oval"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7429" name="Line 291">
            <a:extLst>
              <a:ext uri="{FF2B5EF4-FFF2-40B4-BE49-F238E27FC236}">
                <a16:creationId xmlns:a16="http://schemas.microsoft.com/office/drawing/2014/main" id="{EA8B522E-59FF-3BF5-3D9D-3798B114D25F}"/>
              </a:ext>
            </a:extLst>
          </p:cNvPr>
          <p:cNvSpPr>
            <a:spLocks noChangeShapeType="1"/>
          </p:cNvSpPr>
          <p:nvPr/>
        </p:nvSpPr>
        <p:spPr bwMode="auto">
          <a:xfrm>
            <a:off x="5105400" y="1219200"/>
            <a:ext cx="0" cy="17526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7430" name="Line 292">
            <a:extLst>
              <a:ext uri="{FF2B5EF4-FFF2-40B4-BE49-F238E27FC236}">
                <a16:creationId xmlns:a16="http://schemas.microsoft.com/office/drawing/2014/main" id="{4E2DDA68-347C-39B4-A732-6A7FE2139652}"/>
              </a:ext>
            </a:extLst>
          </p:cNvPr>
          <p:cNvSpPr>
            <a:spLocks noChangeShapeType="1"/>
          </p:cNvSpPr>
          <p:nvPr/>
        </p:nvSpPr>
        <p:spPr bwMode="auto">
          <a:xfrm>
            <a:off x="5270500" y="2095500"/>
            <a:ext cx="0" cy="4343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7431" name="Line 293">
            <a:extLst>
              <a:ext uri="{FF2B5EF4-FFF2-40B4-BE49-F238E27FC236}">
                <a16:creationId xmlns:a16="http://schemas.microsoft.com/office/drawing/2014/main" id="{0E120F23-CB0F-9D61-F194-1DCC5969C4C6}"/>
              </a:ext>
            </a:extLst>
          </p:cNvPr>
          <p:cNvSpPr>
            <a:spLocks noChangeShapeType="1"/>
          </p:cNvSpPr>
          <p:nvPr/>
        </p:nvSpPr>
        <p:spPr bwMode="auto">
          <a:xfrm>
            <a:off x="4191000" y="1676400"/>
            <a:ext cx="0" cy="12192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7432" name="Line 294">
            <a:extLst>
              <a:ext uri="{FF2B5EF4-FFF2-40B4-BE49-F238E27FC236}">
                <a16:creationId xmlns:a16="http://schemas.microsoft.com/office/drawing/2014/main" id="{21B7F754-3B14-C4C4-BF60-908856CF8343}"/>
              </a:ext>
            </a:extLst>
          </p:cNvPr>
          <p:cNvSpPr>
            <a:spLocks noChangeShapeType="1"/>
          </p:cNvSpPr>
          <p:nvPr/>
        </p:nvSpPr>
        <p:spPr bwMode="auto">
          <a:xfrm>
            <a:off x="4038600" y="2692400"/>
            <a:ext cx="0" cy="21717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7433" name="Line 295">
            <a:extLst>
              <a:ext uri="{FF2B5EF4-FFF2-40B4-BE49-F238E27FC236}">
                <a16:creationId xmlns:a16="http://schemas.microsoft.com/office/drawing/2014/main" id="{B8DC2561-B315-0C6E-BAF5-0B9B88BBE971}"/>
              </a:ext>
            </a:extLst>
          </p:cNvPr>
          <p:cNvSpPr>
            <a:spLocks noChangeShapeType="1"/>
          </p:cNvSpPr>
          <p:nvPr/>
        </p:nvSpPr>
        <p:spPr bwMode="auto">
          <a:xfrm>
            <a:off x="3886200" y="4114800"/>
            <a:ext cx="0" cy="9144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7434" name="Line 296">
            <a:extLst>
              <a:ext uri="{FF2B5EF4-FFF2-40B4-BE49-F238E27FC236}">
                <a16:creationId xmlns:a16="http://schemas.microsoft.com/office/drawing/2014/main" id="{0051C71D-9325-832D-E6FD-C55C5A10D58C}"/>
              </a:ext>
            </a:extLst>
          </p:cNvPr>
          <p:cNvSpPr>
            <a:spLocks noChangeShapeType="1"/>
          </p:cNvSpPr>
          <p:nvPr/>
        </p:nvSpPr>
        <p:spPr bwMode="auto">
          <a:xfrm>
            <a:off x="4343400" y="5334000"/>
            <a:ext cx="0" cy="10668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7435" name="Line 297">
            <a:extLst>
              <a:ext uri="{FF2B5EF4-FFF2-40B4-BE49-F238E27FC236}">
                <a16:creationId xmlns:a16="http://schemas.microsoft.com/office/drawing/2014/main" id="{421707AB-EAAC-C90A-C345-8689DFD93A82}"/>
              </a:ext>
            </a:extLst>
          </p:cNvPr>
          <p:cNvSpPr>
            <a:spLocks noChangeShapeType="1"/>
          </p:cNvSpPr>
          <p:nvPr/>
        </p:nvSpPr>
        <p:spPr bwMode="auto">
          <a:xfrm>
            <a:off x="5499100" y="1803400"/>
            <a:ext cx="0" cy="3695700"/>
          </a:xfrm>
          <a:prstGeom prst="line">
            <a:avLst/>
          </a:prstGeom>
          <a:noFill/>
          <a:ln w="38100">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CA"/>
          </a:p>
        </p:txBody>
      </p:sp>
      <p:sp>
        <p:nvSpPr>
          <p:cNvPr id="17436" name="Rectangle 298">
            <a:extLst>
              <a:ext uri="{FF2B5EF4-FFF2-40B4-BE49-F238E27FC236}">
                <a16:creationId xmlns:a16="http://schemas.microsoft.com/office/drawing/2014/main" id="{01AD826B-0585-E036-4B59-1F6D6743AE2D}"/>
              </a:ext>
            </a:extLst>
          </p:cNvPr>
          <p:cNvSpPr>
            <a:spLocks noChangeArrowheads="1"/>
          </p:cNvSpPr>
          <p:nvPr/>
        </p:nvSpPr>
        <p:spPr bwMode="auto">
          <a:xfrm>
            <a:off x="838200" y="76200"/>
            <a:ext cx="7543800" cy="533400"/>
          </a:xfrm>
          <a:prstGeom prst="rect">
            <a:avLst/>
          </a:prstGeom>
          <a:solidFill>
            <a:schemeClr val="bg1"/>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da-DK" altLang="en-US" sz="3600" b="1"/>
              <a:t>Length scales – Nano–tools</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Rectangle 2">
            <a:extLst>
              <a:ext uri="{FF2B5EF4-FFF2-40B4-BE49-F238E27FC236}">
                <a16:creationId xmlns:a16="http://schemas.microsoft.com/office/drawing/2014/main" id="{9F405475-3097-8125-ADDE-319330B2715A}"/>
              </a:ext>
            </a:extLst>
          </p:cNvPr>
          <p:cNvSpPr>
            <a:spLocks noChangeArrowheads="1"/>
          </p:cNvSpPr>
          <p:nvPr/>
        </p:nvSpPr>
        <p:spPr bwMode="auto">
          <a:xfrm>
            <a:off x="1385888" y="14288"/>
            <a:ext cx="6692900" cy="64928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latin typeface="Times New Roman" panose="02020603050405020304" pitchFamily="18" charset="0"/>
              </a:rPr>
              <a:t>Molecule–Molecule Interactions</a:t>
            </a:r>
          </a:p>
        </p:txBody>
      </p:sp>
      <p:sp>
        <p:nvSpPr>
          <p:cNvPr id="130051" name="Text Box 3">
            <a:extLst>
              <a:ext uri="{FF2B5EF4-FFF2-40B4-BE49-F238E27FC236}">
                <a16:creationId xmlns:a16="http://schemas.microsoft.com/office/drawing/2014/main" id="{419741C3-DADA-B673-6E6A-25BA6FB32F16}"/>
              </a:ext>
            </a:extLst>
          </p:cNvPr>
          <p:cNvSpPr txBox="1">
            <a:spLocks noChangeArrowheads="1"/>
          </p:cNvSpPr>
          <p:nvPr/>
        </p:nvSpPr>
        <p:spPr bwMode="auto">
          <a:xfrm>
            <a:off x="6159500" y="1982788"/>
            <a:ext cx="2795588" cy="10064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i="1">
                <a:latin typeface="Times New Roman" panose="02020603050405020304" pitchFamily="18" charset="0"/>
              </a:rPr>
              <a:t>hydrogen bonding:</a:t>
            </a:r>
          </a:p>
          <a:p>
            <a:pPr algn="ctr" eaLnBrk="1" hangingPunct="1"/>
            <a:r>
              <a:rPr lang="en-US" altLang="en-US" sz="2000" b="1" i="1">
                <a:latin typeface="Times New Roman" panose="02020603050405020304" pitchFamily="18" charset="0"/>
              </a:rPr>
              <a:t>physisorption; geometry &amp; functionality</a:t>
            </a:r>
            <a:endParaRPr lang="en-US" altLang="en-US" sz="2800" b="1" i="1">
              <a:latin typeface="Times New Roman" panose="02020603050405020304" pitchFamily="18" charset="0"/>
            </a:endParaRPr>
          </a:p>
        </p:txBody>
      </p:sp>
      <p:sp>
        <p:nvSpPr>
          <p:cNvPr id="130052" name="Text Box 4">
            <a:extLst>
              <a:ext uri="{FF2B5EF4-FFF2-40B4-BE49-F238E27FC236}">
                <a16:creationId xmlns:a16="http://schemas.microsoft.com/office/drawing/2014/main" id="{2FBC882A-C0DF-193C-2F2E-193B4F398646}"/>
              </a:ext>
            </a:extLst>
          </p:cNvPr>
          <p:cNvSpPr txBox="1">
            <a:spLocks noChangeArrowheads="1"/>
          </p:cNvSpPr>
          <p:nvPr/>
        </p:nvSpPr>
        <p:spPr bwMode="auto">
          <a:xfrm>
            <a:off x="6110288" y="1125538"/>
            <a:ext cx="2481262"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latin typeface="Times New Roman" panose="02020603050405020304" pitchFamily="18" charset="0"/>
              </a:rPr>
              <a:t>Trimesic acid (TMA)</a:t>
            </a:r>
          </a:p>
        </p:txBody>
      </p:sp>
      <p:sp>
        <p:nvSpPr>
          <p:cNvPr id="130053" name="Text Box 5">
            <a:extLst>
              <a:ext uri="{FF2B5EF4-FFF2-40B4-BE49-F238E27FC236}">
                <a16:creationId xmlns:a16="http://schemas.microsoft.com/office/drawing/2014/main" id="{190EEDB2-8103-9E6D-2D1C-F804C86288B6}"/>
              </a:ext>
            </a:extLst>
          </p:cNvPr>
          <p:cNvSpPr txBox="1">
            <a:spLocks noChangeArrowheads="1"/>
          </p:cNvSpPr>
          <p:nvPr/>
        </p:nvSpPr>
        <p:spPr bwMode="auto">
          <a:xfrm>
            <a:off x="1" y="3327400"/>
            <a:ext cx="3513954"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dirty="0">
                <a:latin typeface="Times New Roman" panose="02020603050405020304" pitchFamily="18" charset="0"/>
              </a:rPr>
              <a:t>Graphite HOPG: fairly inert, so that coupling to the substrate is weak</a:t>
            </a:r>
          </a:p>
        </p:txBody>
      </p:sp>
      <p:grpSp>
        <p:nvGrpSpPr>
          <p:cNvPr id="130054" name="Group 6">
            <a:extLst>
              <a:ext uri="{FF2B5EF4-FFF2-40B4-BE49-F238E27FC236}">
                <a16:creationId xmlns:a16="http://schemas.microsoft.com/office/drawing/2014/main" id="{8DE59A71-0F15-CA92-2DD0-C612C85A1028}"/>
              </a:ext>
            </a:extLst>
          </p:cNvPr>
          <p:cNvGrpSpPr>
            <a:grpSpLocks/>
          </p:cNvGrpSpPr>
          <p:nvPr/>
        </p:nvGrpSpPr>
        <p:grpSpPr bwMode="auto">
          <a:xfrm>
            <a:off x="3524250" y="995363"/>
            <a:ext cx="2628900" cy="2919412"/>
            <a:chOff x="2448" y="672"/>
            <a:chExt cx="1632" cy="2064"/>
          </a:xfrm>
        </p:grpSpPr>
        <p:sp>
          <p:nvSpPr>
            <p:cNvPr id="130067" name="Rectangle 7">
              <a:extLst>
                <a:ext uri="{FF2B5EF4-FFF2-40B4-BE49-F238E27FC236}">
                  <a16:creationId xmlns:a16="http://schemas.microsoft.com/office/drawing/2014/main" id="{2F6A9EEA-F593-B57D-FD9A-604483CCF2E5}"/>
                </a:ext>
              </a:extLst>
            </p:cNvPr>
            <p:cNvSpPr>
              <a:spLocks noChangeArrowheads="1"/>
            </p:cNvSpPr>
            <p:nvPr/>
          </p:nvSpPr>
          <p:spPr bwMode="auto">
            <a:xfrm>
              <a:off x="2448" y="672"/>
              <a:ext cx="1632" cy="2064"/>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en-US"/>
            </a:p>
          </p:txBody>
        </p:sp>
        <p:pic>
          <p:nvPicPr>
            <p:cNvPr id="130068" name="Picture 8">
              <a:extLst>
                <a:ext uri="{FF2B5EF4-FFF2-40B4-BE49-F238E27FC236}">
                  <a16:creationId xmlns:a16="http://schemas.microsoft.com/office/drawing/2014/main" id="{DFC27941-0976-A9D1-901A-D60B9F1A9F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15517" r="29311"/>
            <a:stretch>
              <a:fillRect/>
            </a:stretch>
          </p:blipFill>
          <p:spPr bwMode="auto">
            <a:xfrm>
              <a:off x="2448" y="672"/>
              <a:ext cx="1599" cy="19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69" name="Rectangle 9">
              <a:extLst>
                <a:ext uri="{FF2B5EF4-FFF2-40B4-BE49-F238E27FC236}">
                  <a16:creationId xmlns:a16="http://schemas.microsoft.com/office/drawing/2014/main" id="{00DC48E7-79FA-5E02-69A6-AFDE7F85F65A}"/>
                </a:ext>
              </a:extLst>
            </p:cNvPr>
            <p:cNvSpPr>
              <a:spLocks noChangeArrowheads="1"/>
            </p:cNvSpPr>
            <p:nvPr/>
          </p:nvSpPr>
          <p:spPr bwMode="auto">
            <a:xfrm>
              <a:off x="2448" y="2544"/>
              <a:ext cx="1632" cy="144"/>
            </a:xfrm>
            <a:prstGeom prst="rect">
              <a:avLst/>
            </a:prstGeom>
            <a:solidFill>
              <a:schemeClr val="tx1"/>
            </a:solidFill>
            <a:ln w="9525">
              <a:solidFill>
                <a:schemeClr val="tx1"/>
              </a:solidFill>
              <a:miter lim="800000"/>
              <a:headEnd/>
              <a:tailEnd/>
            </a:ln>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en-US"/>
            </a:p>
          </p:txBody>
        </p:sp>
      </p:grpSp>
      <p:sp>
        <p:nvSpPr>
          <p:cNvPr id="130055" name="Text Box 10">
            <a:extLst>
              <a:ext uri="{FF2B5EF4-FFF2-40B4-BE49-F238E27FC236}">
                <a16:creationId xmlns:a16="http://schemas.microsoft.com/office/drawing/2014/main" id="{1C614F63-DC32-8333-1404-82C5BBB12A7F}"/>
              </a:ext>
            </a:extLst>
          </p:cNvPr>
          <p:cNvSpPr txBox="1">
            <a:spLocks noChangeArrowheads="1"/>
          </p:cNvSpPr>
          <p:nvPr/>
        </p:nvSpPr>
        <p:spPr bwMode="auto">
          <a:xfrm>
            <a:off x="1968500" y="596900"/>
            <a:ext cx="48006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latin typeface="Times New Roman" panose="02020603050405020304" pitchFamily="18" charset="0"/>
              </a:rPr>
              <a:t>TMA + Heptanoic Acid on HOPG</a:t>
            </a:r>
            <a:r>
              <a:rPr lang="en-US" altLang="en-US" sz="1600" b="1">
                <a:latin typeface="Times New Roman" panose="02020603050405020304" pitchFamily="18" charset="0"/>
              </a:rPr>
              <a:t> </a:t>
            </a:r>
          </a:p>
        </p:txBody>
      </p:sp>
      <p:pic>
        <p:nvPicPr>
          <p:cNvPr id="130056" name="Picture 2" descr="C:\Documents and Settings\Jenny MacLeod.HOMELAND.001\Desktop\UBC_2007\chickenwire.png">
            <a:extLst>
              <a:ext uri="{FF2B5EF4-FFF2-40B4-BE49-F238E27FC236}">
                <a16:creationId xmlns:a16="http://schemas.microsoft.com/office/drawing/2014/main" id="{8BAC0592-2F83-0C16-8F3A-FA6E85D8B45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4625" y="4814888"/>
            <a:ext cx="1412875" cy="1489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57" name="TextBox 13">
            <a:extLst>
              <a:ext uri="{FF2B5EF4-FFF2-40B4-BE49-F238E27FC236}">
                <a16:creationId xmlns:a16="http://schemas.microsoft.com/office/drawing/2014/main" id="{11E27CE0-CD6B-0BEE-A090-33C60D4CD044}"/>
              </a:ext>
            </a:extLst>
          </p:cNvPr>
          <p:cNvSpPr txBox="1">
            <a:spLocks noChangeArrowheads="1"/>
          </p:cNvSpPr>
          <p:nvPr/>
        </p:nvSpPr>
        <p:spPr bwMode="auto">
          <a:xfrm>
            <a:off x="0" y="6313488"/>
            <a:ext cx="17716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latin typeface="Rockwell" panose="02060603020205020403" pitchFamily="18" charset="0"/>
              </a:rPr>
              <a:t>a = b = 1.66 nm</a:t>
            </a:r>
          </a:p>
        </p:txBody>
      </p:sp>
      <p:pic>
        <p:nvPicPr>
          <p:cNvPr id="130058" name="Picture 6" descr="C:\Documents and Settings\Jenny MacLeod.HOMELAND.001\Desktop\INRS\TMA paper February\Fig1\krishnanov4 Image 1-224-10x10.bmp">
            <a:extLst>
              <a:ext uri="{FF2B5EF4-FFF2-40B4-BE49-F238E27FC236}">
                <a16:creationId xmlns:a16="http://schemas.microsoft.com/office/drawing/2014/main" id="{B23776B4-C023-7C94-8141-08A59C75634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005013" y="4527550"/>
            <a:ext cx="2022475" cy="20208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0059" name="Rectangle 24">
            <a:extLst>
              <a:ext uri="{FF2B5EF4-FFF2-40B4-BE49-F238E27FC236}">
                <a16:creationId xmlns:a16="http://schemas.microsoft.com/office/drawing/2014/main" id="{7B25DBA1-774B-0AC6-F341-5F0C6C72F6C6}"/>
              </a:ext>
            </a:extLst>
          </p:cNvPr>
          <p:cNvSpPr>
            <a:spLocks noChangeArrowheads="1"/>
          </p:cNvSpPr>
          <p:nvPr/>
        </p:nvSpPr>
        <p:spPr bwMode="auto">
          <a:xfrm>
            <a:off x="1857375" y="6553200"/>
            <a:ext cx="224155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latin typeface="Rockwell" panose="02060603020205020403" pitchFamily="18" charset="0"/>
              </a:rPr>
              <a:t>V</a:t>
            </a:r>
            <a:r>
              <a:rPr lang="en-US" altLang="en-US" sz="1400" b="1" baseline="-25000">
                <a:latin typeface="Rockwell" panose="02060603020205020403" pitchFamily="18" charset="0"/>
              </a:rPr>
              <a:t>s</a:t>
            </a:r>
            <a:r>
              <a:rPr lang="en-US" altLang="en-US" sz="1400" b="1">
                <a:latin typeface="Rockwell" panose="02060603020205020403" pitchFamily="18" charset="0"/>
              </a:rPr>
              <a:t> = –0.95 V, I</a:t>
            </a:r>
            <a:r>
              <a:rPr lang="en-US" altLang="en-US" sz="1400" b="1" baseline="-25000">
                <a:latin typeface="Rockwell" panose="02060603020205020403" pitchFamily="18" charset="0"/>
              </a:rPr>
              <a:t>t</a:t>
            </a:r>
            <a:r>
              <a:rPr lang="en-US" altLang="en-US" sz="1400" b="1">
                <a:latin typeface="Rockwell" panose="02060603020205020403" pitchFamily="18" charset="0"/>
              </a:rPr>
              <a:t> = 250 pA </a:t>
            </a:r>
          </a:p>
        </p:txBody>
      </p:sp>
      <p:pic>
        <p:nvPicPr>
          <p:cNvPr id="130060" name="Picture 3" descr="C:\Documents and Settings\Jenny MacLeod.HOMELAND.001\Desktop\UBC_2007\flower.png">
            <a:extLst>
              <a:ext uri="{FF2B5EF4-FFF2-40B4-BE49-F238E27FC236}">
                <a16:creationId xmlns:a16="http://schemas.microsoft.com/office/drawing/2014/main" id="{3C7CF79E-8DD4-A789-43DB-97AB73DE1B86}"/>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697413" y="4056063"/>
            <a:ext cx="1922462" cy="2065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0061" name="TextBox 14">
            <a:extLst>
              <a:ext uri="{FF2B5EF4-FFF2-40B4-BE49-F238E27FC236}">
                <a16:creationId xmlns:a16="http://schemas.microsoft.com/office/drawing/2014/main" id="{20D95A94-2E6A-FF8C-734A-5C0DC62CE8D1}"/>
              </a:ext>
            </a:extLst>
          </p:cNvPr>
          <p:cNvSpPr txBox="1">
            <a:spLocks noChangeArrowheads="1"/>
          </p:cNvSpPr>
          <p:nvPr/>
        </p:nvSpPr>
        <p:spPr bwMode="auto">
          <a:xfrm>
            <a:off x="4848225" y="6192838"/>
            <a:ext cx="1724025"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latin typeface="Rockwell" panose="02060603020205020403" pitchFamily="18" charset="0"/>
              </a:rPr>
              <a:t>a = b = 2.63 nm</a:t>
            </a:r>
          </a:p>
        </p:txBody>
      </p:sp>
      <p:pic>
        <p:nvPicPr>
          <p:cNvPr id="130062" name="Picture 5" descr="C:\Documents and Settings\Jenny MacLeod.HOMELAND.001\Desktop\INRS\TMA paper February\Fig1\07-20-2006-jen Image 1-007-10x10.bmp">
            <a:extLst>
              <a:ext uri="{FF2B5EF4-FFF2-40B4-BE49-F238E27FC236}">
                <a16:creationId xmlns:a16="http://schemas.microsoft.com/office/drawing/2014/main" id="{CFCD4740-14C6-6814-9C91-5B2DBA0AC426}"/>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926263" y="4030663"/>
            <a:ext cx="2217737" cy="2217737"/>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0063" name="Rectangle 25">
            <a:extLst>
              <a:ext uri="{FF2B5EF4-FFF2-40B4-BE49-F238E27FC236}">
                <a16:creationId xmlns:a16="http://schemas.microsoft.com/office/drawing/2014/main" id="{6A7A5D90-4D24-FCEB-D5CF-FDC38F5CAAD5}"/>
              </a:ext>
            </a:extLst>
          </p:cNvPr>
          <p:cNvSpPr>
            <a:spLocks noChangeArrowheads="1"/>
          </p:cNvSpPr>
          <p:nvPr/>
        </p:nvSpPr>
        <p:spPr bwMode="auto">
          <a:xfrm>
            <a:off x="6908800" y="6380163"/>
            <a:ext cx="2235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latin typeface="Rockwell" panose="02060603020205020403" pitchFamily="18" charset="0"/>
              </a:rPr>
              <a:t>V</a:t>
            </a:r>
            <a:r>
              <a:rPr lang="en-US" altLang="en-US" sz="1400" b="1" baseline="-25000">
                <a:latin typeface="Rockwell" panose="02060603020205020403" pitchFamily="18" charset="0"/>
              </a:rPr>
              <a:t>s</a:t>
            </a:r>
            <a:r>
              <a:rPr lang="en-US" altLang="en-US" sz="1400" b="1">
                <a:latin typeface="Rockwell" panose="02060603020205020403" pitchFamily="18" charset="0"/>
              </a:rPr>
              <a:t> = –0.95 V, I</a:t>
            </a:r>
            <a:r>
              <a:rPr lang="en-US" altLang="en-US" sz="1400" b="1" baseline="-25000">
                <a:latin typeface="Rockwell" panose="02060603020205020403" pitchFamily="18" charset="0"/>
              </a:rPr>
              <a:t>t</a:t>
            </a:r>
            <a:r>
              <a:rPr lang="en-US" altLang="en-US" sz="1400" b="1">
                <a:latin typeface="Rockwell" panose="02060603020205020403" pitchFamily="18" charset="0"/>
              </a:rPr>
              <a:t> = 200 pA</a:t>
            </a:r>
            <a:r>
              <a:rPr lang="en-US" altLang="en-US" sz="1200">
                <a:latin typeface="Rockwell" panose="02060603020205020403" pitchFamily="18" charset="0"/>
              </a:rPr>
              <a:t> </a:t>
            </a:r>
          </a:p>
        </p:txBody>
      </p:sp>
      <p:pic>
        <p:nvPicPr>
          <p:cNvPr id="130064" name="Picture 2" descr="C:\Documents and Settings\Jenny MacLeod.HOMELAND.001\Desktop\UBC_2007\07-11-2006-jen Image 001.bmp">
            <a:extLst>
              <a:ext uri="{FF2B5EF4-FFF2-40B4-BE49-F238E27FC236}">
                <a16:creationId xmlns:a16="http://schemas.microsoft.com/office/drawing/2014/main" id="{79DAA38B-C2F6-38C9-AD1D-0D37BE31CA1F}"/>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0" y="1000125"/>
            <a:ext cx="2286000" cy="22860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0065" name="Text Box 10">
            <a:extLst>
              <a:ext uri="{FF2B5EF4-FFF2-40B4-BE49-F238E27FC236}">
                <a16:creationId xmlns:a16="http://schemas.microsoft.com/office/drawing/2014/main" id="{9044431A-167E-1BA2-E554-E2903D386B2C}"/>
              </a:ext>
            </a:extLst>
          </p:cNvPr>
          <p:cNvSpPr txBox="1">
            <a:spLocks noChangeArrowheads="1"/>
          </p:cNvSpPr>
          <p:nvPr/>
        </p:nvSpPr>
        <p:spPr bwMode="auto">
          <a:xfrm>
            <a:off x="6923088" y="3592513"/>
            <a:ext cx="2220912"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i="1"/>
              <a:t>Flower Structure</a:t>
            </a:r>
          </a:p>
        </p:txBody>
      </p:sp>
      <p:sp>
        <p:nvSpPr>
          <p:cNvPr id="130066" name="Text Box 5">
            <a:extLst>
              <a:ext uri="{FF2B5EF4-FFF2-40B4-BE49-F238E27FC236}">
                <a16:creationId xmlns:a16="http://schemas.microsoft.com/office/drawing/2014/main" id="{2AFA43ED-C2AD-4E3C-6C91-A011ACA50368}"/>
              </a:ext>
            </a:extLst>
          </p:cNvPr>
          <p:cNvSpPr txBox="1">
            <a:spLocks noChangeArrowheads="1"/>
          </p:cNvSpPr>
          <p:nvPr/>
        </p:nvSpPr>
        <p:spPr bwMode="auto">
          <a:xfrm>
            <a:off x="1771650" y="4091781"/>
            <a:ext cx="3265488" cy="400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i="1" dirty="0"/>
              <a:t>Chicken–wire structure</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ounded Rectangle 17">
            <a:extLst>
              <a:ext uri="{FF2B5EF4-FFF2-40B4-BE49-F238E27FC236}">
                <a16:creationId xmlns:a16="http://schemas.microsoft.com/office/drawing/2014/main" id="{09F26A70-4DED-AB69-DEED-D78303630162}"/>
              </a:ext>
            </a:extLst>
          </p:cNvPr>
          <p:cNvSpPr/>
          <p:nvPr/>
        </p:nvSpPr>
        <p:spPr>
          <a:xfrm>
            <a:off x="4648200" y="4495800"/>
            <a:ext cx="4267200" cy="1981200"/>
          </a:xfrm>
          <a:prstGeom prst="roundRect">
            <a:avLst/>
          </a:prstGeom>
          <a:solidFill>
            <a:schemeClr val="accent3">
              <a:lumMod val="85000"/>
            </a:scheme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dirty="0"/>
          </a:p>
        </p:txBody>
      </p:sp>
      <p:sp>
        <p:nvSpPr>
          <p:cNvPr id="131075" name="Title 1">
            <a:extLst>
              <a:ext uri="{FF2B5EF4-FFF2-40B4-BE49-F238E27FC236}">
                <a16:creationId xmlns:a16="http://schemas.microsoft.com/office/drawing/2014/main" id="{BD6A8DC7-0BC7-B2A3-FD09-9FF396FA3505}"/>
              </a:ext>
            </a:extLst>
          </p:cNvPr>
          <p:cNvSpPr>
            <a:spLocks noGrp="1"/>
          </p:cNvSpPr>
          <p:nvPr>
            <p:ph type="title" idx="4294967295"/>
          </p:nvPr>
        </p:nvSpPr>
        <p:spPr bwMode="auto">
          <a:xfrm>
            <a:off x="585158" y="386797"/>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ltLang="en-US" sz="3200" dirty="0"/>
              <a:t>H-bonded TMA molecular networks on HOPG</a:t>
            </a:r>
          </a:p>
        </p:txBody>
      </p:sp>
      <p:sp>
        <p:nvSpPr>
          <p:cNvPr id="131076" name="Rectangle 5">
            <a:extLst>
              <a:ext uri="{FF2B5EF4-FFF2-40B4-BE49-F238E27FC236}">
                <a16:creationId xmlns:a16="http://schemas.microsoft.com/office/drawing/2014/main" id="{A5A2440E-90DC-8422-AE55-9694E5467D2B}"/>
              </a:ext>
            </a:extLst>
          </p:cNvPr>
          <p:cNvSpPr>
            <a:spLocks noChangeArrowheads="1"/>
          </p:cNvSpPr>
          <p:nvPr/>
        </p:nvSpPr>
        <p:spPr bwMode="auto">
          <a:xfrm>
            <a:off x="4648200" y="1600200"/>
            <a:ext cx="3962400" cy="2652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a:latin typeface="Rockwell" panose="02060603020205020403" pitchFamily="18" charset="0"/>
              </a:rPr>
              <a:t> These structures were first observed in low temperature UHV-STM of TMA on HOPG </a:t>
            </a:r>
          </a:p>
          <a:p>
            <a:pPr lvl="1" eaLnBrk="1" hangingPunct="1"/>
            <a:endParaRPr lang="en-US" altLang="en-US" sz="1200">
              <a:solidFill>
                <a:schemeClr val="bg2"/>
              </a:solidFill>
              <a:latin typeface="Rockwell" panose="02060603020205020403" pitchFamily="18" charset="0"/>
            </a:endParaRPr>
          </a:p>
          <a:p>
            <a:pPr lvl="1" eaLnBrk="1" hangingPunct="1"/>
            <a:r>
              <a:rPr lang="en-US" altLang="en-US" sz="1200">
                <a:solidFill>
                  <a:schemeClr val="bg2"/>
                </a:solidFill>
                <a:latin typeface="Rockwell" panose="02060603020205020403" pitchFamily="18" charset="0"/>
              </a:rPr>
              <a:t>Griessl et al., </a:t>
            </a:r>
            <a:r>
              <a:rPr lang="it-IT" altLang="en-US" sz="1200">
                <a:solidFill>
                  <a:schemeClr val="bg2"/>
                </a:solidFill>
                <a:latin typeface="Rockwell" panose="02060603020205020403" pitchFamily="18" charset="0"/>
              </a:rPr>
              <a:t>Single Mol. </a:t>
            </a:r>
            <a:r>
              <a:rPr lang="it-IT" altLang="en-US" sz="1200" b="1">
                <a:solidFill>
                  <a:schemeClr val="bg2"/>
                </a:solidFill>
                <a:latin typeface="Rockwell" panose="02060603020205020403" pitchFamily="18" charset="0"/>
              </a:rPr>
              <a:t>3 (2002) 1, 25-31</a:t>
            </a:r>
            <a:r>
              <a:rPr lang="it-IT" altLang="en-US" sz="1200" b="1">
                <a:latin typeface="Rockwell" panose="02060603020205020403" pitchFamily="18" charset="0"/>
              </a:rPr>
              <a:t/>
            </a:r>
            <a:br>
              <a:rPr lang="it-IT" altLang="en-US" sz="1200" b="1">
                <a:latin typeface="Rockwell" panose="02060603020205020403" pitchFamily="18" charset="0"/>
              </a:rPr>
            </a:br>
            <a:endParaRPr lang="en-US" altLang="en-US" sz="1200">
              <a:latin typeface="Rockwell" panose="02060603020205020403" pitchFamily="18" charset="0"/>
            </a:endParaRPr>
          </a:p>
          <a:p>
            <a:pPr eaLnBrk="1" hangingPunct="1">
              <a:buFont typeface="Arial" panose="020B0604020202020204" pitchFamily="34" charset="0"/>
              <a:buChar char="•"/>
            </a:pPr>
            <a:r>
              <a:rPr lang="en-US" altLang="en-US">
                <a:latin typeface="Rockwell" panose="02060603020205020403" pitchFamily="18" charset="0"/>
              </a:rPr>
              <a:t> At the solution/solid interface, these TMA structures exhibit a solvent-induced polymorphism</a:t>
            </a:r>
          </a:p>
          <a:p>
            <a:pPr lvl="1" eaLnBrk="1" hangingPunct="1"/>
            <a:endParaRPr lang="en-US" altLang="en-US" sz="1200">
              <a:solidFill>
                <a:schemeClr val="bg2"/>
              </a:solidFill>
              <a:latin typeface="Rockwell" panose="02060603020205020403" pitchFamily="18" charset="0"/>
            </a:endParaRPr>
          </a:p>
          <a:p>
            <a:pPr lvl="1" eaLnBrk="1" hangingPunct="1"/>
            <a:r>
              <a:rPr lang="en-US" altLang="en-US" sz="1200">
                <a:solidFill>
                  <a:schemeClr val="bg2"/>
                </a:solidFill>
                <a:latin typeface="Rockwell" panose="02060603020205020403" pitchFamily="18" charset="0"/>
              </a:rPr>
              <a:t>Lackinger et al., Langmuir 21(</a:t>
            </a:r>
            <a:r>
              <a:rPr lang="en-US" altLang="en-US" sz="1200" b="1">
                <a:solidFill>
                  <a:schemeClr val="bg2"/>
                </a:solidFill>
                <a:latin typeface="Rockwell" panose="02060603020205020403" pitchFamily="18" charset="0"/>
              </a:rPr>
              <a:t>2005), 4984-4988</a:t>
            </a:r>
          </a:p>
        </p:txBody>
      </p:sp>
      <p:pic>
        <p:nvPicPr>
          <p:cNvPr id="131077" name="Picture 2" descr="C:\Documents and Settings\Jenny MacLeod.HOMELAND.001\Desktop\UBC_2007\chickenwire.png">
            <a:extLst>
              <a:ext uri="{FF2B5EF4-FFF2-40B4-BE49-F238E27FC236}">
                <a16:creationId xmlns:a16="http://schemas.microsoft.com/office/drawing/2014/main" id="{AD28E5D9-2BF4-CE51-C16B-5085EDF4A38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9613" y="2271713"/>
            <a:ext cx="1243012" cy="1309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1078" name="Picture 3" descr="C:\Documents and Settings\Jenny MacLeod.HOMELAND.001\Desktop\UBC_2007\flower.png">
            <a:extLst>
              <a:ext uri="{FF2B5EF4-FFF2-40B4-BE49-F238E27FC236}">
                <a16:creationId xmlns:a16="http://schemas.microsoft.com/office/drawing/2014/main" id="{F7E56CB3-BFFD-965A-AF70-042BD33AEF3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9600" y="4533900"/>
            <a:ext cx="1595438" cy="1714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31079" name="Group 12">
            <a:extLst>
              <a:ext uri="{FF2B5EF4-FFF2-40B4-BE49-F238E27FC236}">
                <a16:creationId xmlns:a16="http://schemas.microsoft.com/office/drawing/2014/main" id="{88CE5ED4-AC32-62BF-82D5-BB3ADC6EE6BD}"/>
              </a:ext>
            </a:extLst>
          </p:cNvPr>
          <p:cNvGrpSpPr>
            <a:grpSpLocks/>
          </p:cNvGrpSpPr>
          <p:nvPr/>
        </p:nvGrpSpPr>
        <p:grpSpPr bwMode="auto">
          <a:xfrm>
            <a:off x="533400" y="1828800"/>
            <a:ext cx="3733800" cy="2286000"/>
            <a:chOff x="533400" y="1828800"/>
            <a:chExt cx="3733800" cy="2286000"/>
          </a:xfrm>
        </p:grpSpPr>
        <p:sp>
          <p:nvSpPr>
            <p:cNvPr id="131094" name="Rectangle 3">
              <a:extLst>
                <a:ext uri="{FF2B5EF4-FFF2-40B4-BE49-F238E27FC236}">
                  <a16:creationId xmlns:a16="http://schemas.microsoft.com/office/drawing/2014/main" id="{E1CBAC7C-A018-A3E7-4549-F246FAE85643}"/>
                </a:ext>
              </a:extLst>
            </p:cNvPr>
            <p:cNvSpPr>
              <a:spLocks noChangeArrowheads="1"/>
            </p:cNvSpPr>
            <p:nvPr/>
          </p:nvSpPr>
          <p:spPr bwMode="auto">
            <a:xfrm>
              <a:off x="609600" y="1828800"/>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latin typeface="Rockwell" panose="02060603020205020403" pitchFamily="18" charset="0"/>
                </a:rPr>
                <a:t>Chicken-wire</a:t>
              </a:r>
            </a:p>
          </p:txBody>
        </p:sp>
        <p:sp>
          <p:nvSpPr>
            <p:cNvPr id="10" name="Rounded Rectangle 9">
              <a:extLst>
                <a:ext uri="{FF2B5EF4-FFF2-40B4-BE49-F238E27FC236}">
                  <a16:creationId xmlns:a16="http://schemas.microsoft.com/office/drawing/2014/main" id="{AE2CC622-AA3D-76B4-3BDA-BB3778B14CBF}"/>
                </a:ext>
              </a:extLst>
            </p:cNvPr>
            <p:cNvSpPr/>
            <p:nvPr/>
          </p:nvSpPr>
          <p:spPr>
            <a:xfrm>
              <a:off x="533400" y="1828800"/>
              <a:ext cx="3733800" cy="2286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31080" name="Group 11">
            <a:extLst>
              <a:ext uri="{FF2B5EF4-FFF2-40B4-BE49-F238E27FC236}">
                <a16:creationId xmlns:a16="http://schemas.microsoft.com/office/drawing/2014/main" id="{F88D6371-C947-AC2C-1627-E168D702D3B0}"/>
              </a:ext>
            </a:extLst>
          </p:cNvPr>
          <p:cNvGrpSpPr>
            <a:grpSpLocks/>
          </p:cNvGrpSpPr>
          <p:nvPr/>
        </p:nvGrpSpPr>
        <p:grpSpPr bwMode="auto">
          <a:xfrm>
            <a:off x="533400" y="4267200"/>
            <a:ext cx="3733800" cy="2286000"/>
            <a:chOff x="457200" y="4267200"/>
            <a:chExt cx="3733800" cy="2286000"/>
          </a:xfrm>
        </p:grpSpPr>
        <p:sp>
          <p:nvSpPr>
            <p:cNvPr id="131092" name="Rectangle 4">
              <a:extLst>
                <a:ext uri="{FF2B5EF4-FFF2-40B4-BE49-F238E27FC236}">
                  <a16:creationId xmlns:a16="http://schemas.microsoft.com/office/drawing/2014/main" id="{2B94F3E1-F68D-C261-A7D9-05B63D2FEBC5}"/>
                </a:ext>
              </a:extLst>
            </p:cNvPr>
            <p:cNvSpPr>
              <a:spLocks noChangeArrowheads="1"/>
            </p:cNvSpPr>
            <p:nvPr/>
          </p:nvSpPr>
          <p:spPr bwMode="auto">
            <a:xfrm>
              <a:off x="533400" y="4267200"/>
              <a:ext cx="35814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a:latin typeface="Rockwell" panose="02060603020205020403" pitchFamily="18" charset="0"/>
                </a:rPr>
                <a:t>Flower structure</a:t>
              </a:r>
            </a:p>
          </p:txBody>
        </p:sp>
        <p:sp>
          <p:nvSpPr>
            <p:cNvPr id="11" name="Rounded Rectangle 10">
              <a:extLst>
                <a:ext uri="{FF2B5EF4-FFF2-40B4-BE49-F238E27FC236}">
                  <a16:creationId xmlns:a16="http://schemas.microsoft.com/office/drawing/2014/main" id="{C48C44C9-5412-F710-17F3-A63EDBACAD94}"/>
                </a:ext>
              </a:extLst>
            </p:cNvPr>
            <p:cNvSpPr/>
            <p:nvPr/>
          </p:nvSpPr>
          <p:spPr>
            <a:xfrm>
              <a:off x="457200" y="4267200"/>
              <a:ext cx="3733800" cy="22860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31081" name="TextBox 13">
            <a:extLst>
              <a:ext uri="{FF2B5EF4-FFF2-40B4-BE49-F238E27FC236}">
                <a16:creationId xmlns:a16="http://schemas.microsoft.com/office/drawing/2014/main" id="{041EA70C-DC22-C0D6-D304-E51FD3F022B0}"/>
              </a:ext>
            </a:extLst>
          </p:cNvPr>
          <p:cNvSpPr txBox="1">
            <a:spLocks noChangeArrowheads="1"/>
          </p:cNvSpPr>
          <p:nvPr/>
        </p:nvSpPr>
        <p:spPr bwMode="auto">
          <a:xfrm>
            <a:off x="609600" y="35814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latin typeface="Rockwell" panose="02060603020205020403" pitchFamily="18" charset="0"/>
              </a:rPr>
              <a:t>a = b = 1.66 nm</a:t>
            </a:r>
          </a:p>
        </p:txBody>
      </p:sp>
      <p:sp>
        <p:nvSpPr>
          <p:cNvPr id="131082" name="TextBox 14">
            <a:extLst>
              <a:ext uri="{FF2B5EF4-FFF2-40B4-BE49-F238E27FC236}">
                <a16:creationId xmlns:a16="http://schemas.microsoft.com/office/drawing/2014/main" id="{AA61519A-D035-9B91-2C2C-3B3D2C0A714B}"/>
              </a:ext>
            </a:extLst>
          </p:cNvPr>
          <p:cNvSpPr txBox="1">
            <a:spLocks noChangeArrowheads="1"/>
          </p:cNvSpPr>
          <p:nvPr/>
        </p:nvSpPr>
        <p:spPr bwMode="auto">
          <a:xfrm>
            <a:off x="685800" y="6172200"/>
            <a:ext cx="16002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latin typeface="Rockwell" panose="02060603020205020403" pitchFamily="18" charset="0"/>
              </a:rPr>
              <a:t>a = b = 2.63 nm</a:t>
            </a:r>
          </a:p>
        </p:txBody>
      </p:sp>
      <p:pic>
        <p:nvPicPr>
          <p:cNvPr id="131083" name="Picture 4" descr="C:\Documents and Settings\Jenny MacLeod.HOMELAND.001\Desktop\UBC_2007\heptanoic.png">
            <a:extLst>
              <a:ext uri="{FF2B5EF4-FFF2-40B4-BE49-F238E27FC236}">
                <a16:creationId xmlns:a16="http://schemas.microsoft.com/office/drawing/2014/main" id="{DE9E26B6-9D5D-39C3-C54B-90766EE0B709}"/>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253423">
            <a:off x="7081838" y="4424363"/>
            <a:ext cx="1593850" cy="1549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1084" name="TextBox 18">
            <a:extLst>
              <a:ext uri="{FF2B5EF4-FFF2-40B4-BE49-F238E27FC236}">
                <a16:creationId xmlns:a16="http://schemas.microsoft.com/office/drawing/2014/main" id="{AB46CE34-26D6-9241-1FE3-D76F725F09C2}"/>
              </a:ext>
            </a:extLst>
          </p:cNvPr>
          <p:cNvSpPr txBox="1">
            <a:spLocks noChangeArrowheads="1"/>
          </p:cNvSpPr>
          <p:nvPr/>
        </p:nvSpPr>
        <p:spPr bwMode="auto">
          <a:xfrm>
            <a:off x="7239000" y="5867400"/>
            <a:ext cx="1524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a:latin typeface="Rockwell" panose="02060603020205020403" pitchFamily="18" charset="0"/>
              </a:rPr>
              <a:t>Heptanoic acid</a:t>
            </a:r>
          </a:p>
          <a:p>
            <a:pPr algn="ctr" eaLnBrk="1" hangingPunct="1"/>
            <a:r>
              <a:rPr lang="en-US" altLang="en-US" sz="1400">
                <a:latin typeface="Rockwell" panose="02060603020205020403" pitchFamily="18" charset="0"/>
              </a:rPr>
              <a:t>(n = 7)</a:t>
            </a:r>
          </a:p>
        </p:txBody>
      </p:sp>
      <p:sp>
        <p:nvSpPr>
          <p:cNvPr id="131085" name="TextBox 19">
            <a:extLst>
              <a:ext uri="{FF2B5EF4-FFF2-40B4-BE49-F238E27FC236}">
                <a16:creationId xmlns:a16="http://schemas.microsoft.com/office/drawing/2014/main" id="{177CBB37-4A85-A3D8-D390-C0D78321B635}"/>
              </a:ext>
            </a:extLst>
          </p:cNvPr>
          <p:cNvSpPr txBox="1">
            <a:spLocks noChangeArrowheads="1"/>
          </p:cNvSpPr>
          <p:nvPr/>
        </p:nvSpPr>
        <p:spPr bwMode="auto">
          <a:xfrm>
            <a:off x="4876800" y="4572000"/>
            <a:ext cx="2133600" cy="7921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Rockwell" panose="02060603020205020403" pitchFamily="18" charset="0"/>
              </a:rPr>
              <a:t>Solvents</a:t>
            </a:r>
            <a:r>
              <a:rPr lang="en-US" altLang="en-US" sz="1400">
                <a:latin typeface="Rockwell" panose="02060603020205020403" pitchFamily="18" charset="0"/>
              </a:rPr>
              <a:t> </a:t>
            </a:r>
          </a:p>
          <a:p>
            <a:pPr eaLnBrk="1" hangingPunct="1"/>
            <a:r>
              <a:rPr lang="en-US" altLang="en-US" sz="1400">
                <a:latin typeface="Rockwell" panose="02060603020205020403" pitchFamily="18" charset="0"/>
              </a:rPr>
              <a:t>carboxylic acids with the general formula</a:t>
            </a:r>
          </a:p>
        </p:txBody>
      </p:sp>
      <p:sp>
        <p:nvSpPr>
          <p:cNvPr id="131086" name="Rectangle 20">
            <a:extLst>
              <a:ext uri="{FF2B5EF4-FFF2-40B4-BE49-F238E27FC236}">
                <a16:creationId xmlns:a16="http://schemas.microsoft.com/office/drawing/2014/main" id="{30CEE879-5C68-C940-1CCA-81A8D1B7FC55}"/>
              </a:ext>
            </a:extLst>
          </p:cNvPr>
          <p:cNvSpPr>
            <a:spLocks noChangeArrowheads="1"/>
          </p:cNvSpPr>
          <p:nvPr/>
        </p:nvSpPr>
        <p:spPr bwMode="auto">
          <a:xfrm>
            <a:off x="5334000" y="5334000"/>
            <a:ext cx="10064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Rockwell" panose="02060603020205020403" pitchFamily="18" charset="0"/>
              </a:rPr>
              <a:t>C</a:t>
            </a:r>
            <a:r>
              <a:rPr lang="en-US" altLang="en-US" b="1" baseline="-25000">
                <a:latin typeface="Rockwell" panose="02060603020205020403" pitchFamily="18" charset="0"/>
              </a:rPr>
              <a:t>n</a:t>
            </a:r>
            <a:r>
              <a:rPr lang="en-US" altLang="en-US" b="1">
                <a:latin typeface="Rockwell" panose="02060603020205020403" pitchFamily="18" charset="0"/>
              </a:rPr>
              <a:t>H</a:t>
            </a:r>
            <a:r>
              <a:rPr lang="en-US" altLang="en-US" b="1" baseline="-25000">
                <a:latin typeface="Rockwell" panose="02060603020205020403" pitchFamily="18" charset="0"/>
              </a:rPr>
              <a:t>2n</a:t>
            </a:r>
            <a:r>
              <a:rPr lang="en-US" altLang="en-US" b="1">
                <a:latin typeface="Rockwell" panose="02060603020205020403" pitchFamily="18" charset="0"/>
              </a:rPr>
              <a:t>O</a:t>
            </a:r>
          </a:p>
        </p:txBody>
      </p:sp>
      <p:sp>
        <p:nvSpPr>
          <p:cNvPr id="131087" name="TextBox 21">
            <a:extLst>
              <a:ext uri="{FF2B5EF4-FFF2-40B4-BE49-F238E27FC236}">
                <a16:creationId xmlns:a16="http://schemas.microsoft.com/office/drawing/2014/main" id="{7E076374-F39D-6DB8-4F2C-D24696EC72D8}"/>
              </a:ext>
            </a:extLst>
          </p:cNvPr>
          <p:cNvSpPr txBox="1">
            <a:spLocks noChangeArrowheads="1"/>
          </p:cNvSpPr>
          <p:nvPr/>
        </p:nvSpPr>
        <p:spPr bwMode="auto">
          <a:xfrm>
            <a:off x="4876800" y="5715000"/>
            <a:ext cx="2286000" cy="5175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latin typeface="Rockwell" panose="02060603020205020403" pitchFamily="18" charset="0"/>
              </a:rPr>
              <a:t>n &gt; 7 = chicken wire TMA</a:t>
            </a:r>
          </a:p>
          <a:p>
            <a:pPr eaLnBrk="1" hangingPunct="1"/>
            <a:r>
              <a:rPr lang="en-US" altLang="en-US" sz="1400">
                <a:latin typeface="Rockwell" panose="02060603020205020403" pitchFamily="18" charset="0"/>
              </a:rPr>
              <a:t>n &lt; 7 = flower TMA</a:t>
            </a:r>
          </a:p>
        </p:txBody>
      </p:sp>
      <p:pic>
        <p:nvPicPr>
          <p:cNvPr id="131088" name="Picture 5" descr="C:\Documents and Settings\Jenny MacLeod.HOMELAND.001\Desktop\INRS\TMA paper February\Fig1\07-20-2006-jen Image 1-007-10x10.bmp">
            <a:extLst>
              <a:ext uri="{FF2B5EF4-FFF2-40B4-BE49-F238E27FC236}">
                <a16:creationId xmlns:a16="http://schemas.microsoft.com/office/drawing/2014/main" id="{CBE6D3BF-7021-CB48-1F20-DA8D42578081}"/>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52700" y="4724400"/>
            <a:ext cx="1295400" cy="1295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31089" name="Picture 6" descr="C:\Documents and Settings\Jenny MacLeod.HOMELAND.001\Desktop\INRS\TMA paper February\Fig1\krishnanov4 Image 1-224-10x10.bmp">
            <a:extLst>
              <a:ext uri="{FF2B5EF4-FFF2-40B4-BE49-F238E27FC236}">
                <a16:creationId xmlns:a16="http://schemas.microsoft.com/office/drawing/2014/main" id="{88F9C2C1-9BB1-4593-E2FC-A43147B4F2FD}"/>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552700" y="2286000"/>
            <a:ext cx="1296988" cy="12954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1090" name="Rectangle 24">
            <a:extLst>
              <a:ext uri="{FF2B5EF4-FFF2-40B4-BE49-F238E27FC236}">
                <a16:creationId xmlns:a16="http://schemas.microsoft.com/office/drawing/2014/main" id="{2958A0AB-3403-E2D0-20D0-E12A0241066C}"/>
              </a:ext>
            </a:extLst>
          </p:cNvPr>
          <p:cNvSpPr>
            <a:spLocks noChangeArrowheads="1"/>
          </p:cNvSpPr>
          <p:nvPr/>
        </p:nvSpPr>
        <p:spPr bwMode="auto">
          <a:xfrm>
            <a:off x="2362200" y="3657600"/>
            <a:ext cx="1895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latin typeface="Rockwell" panose="02060603020205020403" pitchFamily="18" charset="0"/>
              </a:rPr>
              <a:t>V</a:t>
            </a:r>
            <a:r>
              <a:rPr lang="en-US" altLang="en-US" sz="1200" baseline="-25000">
                <a:latin typeface="Rockwell" panose="02060603020205020403" pitchFamily="18" charset="0"/>
              </a:rPr>
              <a:t>s</a:t>
            </a:r>
            <a:r>
              <a:rPr lang="en-US" altLang="en-US" sz="1200">
                <a:latin typeface="Rockwell" panose="02060603020205020403" pitchFamily="18" charset="0"/>
              </a:rPr>
              <a:t> = –0.95 V, I</a:t>
            </a:r>
            <a:r>
              <a:rPr lang="en-US" altLang="en-US" sz="1200" baseline="-25000">
                <a:latin typeface="Rockwell" panose="02060603020205020403" pitchFamily="18" charset="0"/>
              </a:rPr>
              <a:t>t</a:t>
            </a:r>
            <a:r>
              <a:rPr lang="en-US" altLang="en-US" sz="1200">
                <a:latin typeface="Rockwell" panose="02060603020205020403" pitchFamily="18" charset="0"/>
              </a:rPr>
              <a:t> = 250 pA </a:t>
            </a:r>
          </a:p>
        </p:txBody>
      </p:sp>
      <p:sp>
        <p:nvSpPr>
          <p:cNvPr id="131091" name="Rectangle 25">
            <a:extLst>
              <a:ext uri="{FF2B5EF4-FFF2-40B4-BE49-F238E27FC236}">
                <a16:creationId xmlns:a16="http://schemas.microsoft.com/office/drawing/2014/main" id="{03224636-A6DB-D09D-9C49-53EB25698AFE}"/>
              </a:ext>
            </a:extLst>
          </p:cNvPr>
          <p:cNvSpPr>
            <a:spLocks noChangeArrowheads="1"/>
          </p:cNvSpPr>
          <p:nvPr/>
        </p:nvSpPr>
        <p:spPr bwMode="auto">
          <a:xfrm>
            <a:off x="2286000" y="6096000"/>
            <a:ext cx="1895475"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latin typeface="Rockwell" panose="02060603020205020403" pitchFamily="18" charset="0"/>
              </a:rPr>
              <a:t>V</a:t>
            </a:r>
            <a:r>
              <a:rPr lang="en-US" altLang="en-US" sz="1200" baseline="-25000">
                <a:latin typeface="Rockwell" panose="02060603020205020403" pitchFamily="18" charset="0"/>
              </a:rPr>
              <a:t>s</a:t>
            </a:r>
            <a:r>
              <a:rPr lang="en-US" altLang="en-US" sz="1200">
                <a:latin typeface="Rockwell" panose="02060603020205020403" pitchFamily="18" charset="0"/>
              </a:rPr>
              <a:t> = –0.95 V, I</a:t>
            </a:r>
            <a:r>
              <a:rPr lang="en-US" altLang="en-US" sz="1200" baseline="-25000">
                <a:latin typeface="Rockwell" panose="02060603020205020403" pitchFamily="18" charset="0"/>
              </a:rPr>
              <a:t>t</a:t>
            </a:r>
            <a:r>
              <a:rPr lang="en-US" altLang="en-US" sz="1200">
                <a:latin typeface="Rockwell" panose="02060603020205020403" pitchFamily="18" charset="0"/>
              </a:rPr>
              <a:t> = 200 pA </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82C5DAEB-A64E-21A7-F06B-AD9A27D7C109}"/>
              </a:ext>
            </a:extLst>
          </p:cNvPr>
          <p:cNvSpPr>
            <a:spLocks noGrp="1" noChangeArrowheads="1"/>
          </p:cNvSpPr>
          <p:nvPr>
            <p:ph type="title"/>
          </p:nvPr>
        </p:nvSpPr>
        <p:spPr bwMode="auto">
          <a:xfrm>
            <a:off x="1219200" y="60325"/>
            <a:ext cx="6713537" cy="660400"/>
          </a:xfrm>
          <a:solidFill>
            <a:schemeClr val="accent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b="1" dirty="0"/>
              <a:t>Mixing TMA and </a:t>
            </a:r>
            <a:r>
              <a:rPr lang="en-US" altLang="en-US" sz="3600" b="1" dirty="0" err="1"/>
              <a:t>undecanol</a:t>
            </a:r>
            <a:endParaRPr lang="en-US" altLang="en-US" sz="3600" b="1" dirty="0"/>
          </a:p>
        </p:txBody>
      </p:sp>
      <p:pic>
        <p:nvPicPr>
          <p:cNvPr id="132099" name="Picture 3">
            <a:extLst>
              <a:ext uri="{FF2B5EF4-FFF2-40B4-BE49-F238E27FC236}">
                <a16:creationId xmlns:a16="http://schemas.microsoft.com/office/drawing/2014/main" id="{E9A58308-9ACC-C07A-E687-28532C9163F9}"/>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3425825" y="830263"/>
            <a:ext cx="5768975" cy="547528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0" name="Text Box 4">
            <a:extLst>
              <a:ext uri="{FF2B5EF4-FFF2-40B4-BE49-F238E27FC236}">
                <a16:creationId xmlns:a16="http://schemas.microsoft.com/office/drawing/2014/main" id="{65434B17-7C53-6A2B-779B-2B8075382E46}"/>
              </a:ext>
            </a:extLst>
          </p:cNvPr>
          <p:cNvSpPr txBox="1">
            <a:spLocks noChangeArrowheads="1"/>
          </p:cNvSpPr>
          <p:nvPr/>
        </p:nvSpPr>
        <p:spPr bwMode="auto">
          <a:xfrm>
            <a:off x="66675" y="6415088"/>
            <a:ext cx="4608954" cy="369332"/>
          </a:xfrm>
          <a:prstGeom prst="rect">
            <a:avLst/>
          </a:prstGeom>
          <a:solidFill>
            <a:schemeClr val="accent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dirty="0" smtClean="0"/>
              <a:t>J</a:t>
            </a:r>
            <a:r>
              <a:rPr lang="en-US" altLang="en-US" b="1" i="1" dirty="0"/>
              <a:t>. Am. Chem. Soc.</a:t>
            </a:r>
            <a:r>
              <a:rPr lang="en-US" altLang="en-US" b="1" dirty="0"/>
              <a:t> </a:t>
            </a:r>
            <a:r>
              <a:rPr lang="en-US" altLang="en-US" b="1" u="sng" dirty="0"/>
              <a:t>128</a:t>
            </a:r>
            <a:r>
              <a:rPr lang="en-US" altLang="en-US" b="1" dirty="0"/>
              <a:t>, 4212-4213 (2006)</a:t>
            </a:r>
          </a:p>
        </p:txBody>
      </p:sp>
      <p:sp>
        <p:nvSpPr>
          <p:cNvPr id="132101" name="Text Box 5">
            <a:extLst>
              <a:ext uri="{FF2B5EF4-FFF2-40B4-BE49-F238E27FC236}">
                <a16:creationId xmlns:a16="http://schemas.microsoft.com/office/drawing/2014/main" id="{F03887A0-A30C-F37A-A6CD-6EE27B17DB84}"/>
              </a:ext>
            </a:extLst>
          </p:cNvPr>
          <p:cNvSpPr txBox="1">
            <a:spLocks noChangeArrowheads="1"/>
          </p:cNvSpPr>
          <p:nvPr/>
        </p:nvSpPr>
        <p:spPr bwMode="auto">
          <a:xfrm>
            <a:off x="0" y="1281113"/>
            <a:ext cx="3473450" cy="40481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GB" altLang="en-US" sz="2400" b="1"/>
              <a:t>TMA co-adsorbs with undecanol on HOPG</a:t>
            </a:r>
          </a:p>
          <a:p>
            <a:pPr eaLnBrk="1" hangingPunct="1"/>
            <a:endParaRPr lang="en-GB" altLang="en-US" sz="1000" b="1"/>
          </a:p>
          <a:p>
            <a:pPr eaLnBrk="1" hangingPunct="1"/>
            <a:r>
              <a:rPr lang="en-GB" altLang="en-US" sz="2400" b="1"/>
              <a:t>The alcohol ‘breaks’ the 3-fold symmetry of the substrate and the H-bonding unit, forming 1-dimensional tapes spaced by the alcohol itself</a:t>
            </a:r>
          </a:p>
          <a:p>
            <a:pPr eaLnBrk="1" hangingPunct="1"/>
            <a:endParaRPr lang="en-GB" altLang="en-US" sz="1000" b="1"/>
          </a:p>
          <a:p>
            <a:pPr eaLnBrk="1" hangingPunct="1"/>
            <a:r>
              <a:rPr lang="en-GB" altLang="en-US" sz="2400" b="1" u="sng"/>
              <a:t>spacing: 3.5 nm</a:t>
            </a:r>
            <a:endParaRPr lang="en-US" altLang="en-US" sz="2400" b="1" u="sng"/>
          </a:p>
        </p:txBody>
      </p:sp>
      <p:sp>
        <p:nvSpPr>
          <p:cNvPr id="132102" name="Text Box 6">
            <a:extLst>
              <a:ext uri="{FF2B5EF4-FFF2-40B4-BE49-F238E27FC236}">
                <a16:creationId xmlns:a16="http://schemas.microsoft.com/office/drawing/2014/main" id="{37840E89-564C-4122-6DAC-A6566B57A694}"/>
              </a:ext>
            </a:extLst>
          </p:cNvPr>
          <p:cNvSpPr txBox="1">
            <a:spLocks noChangeArrowheads="1"/>
          </p:cNvSpPr>
          <p:nvPr/>
        </p:nvSpPr>
        <p:spPr bwMode="auto">
          <a:xfrm>
            <a:off x="198438" y="5503863"/>
            <a:ext cx="3000375" cy="7016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t>C</a:t>
            </a:r>
            <a:r>
              <a:rPr lang="en-US" altLang="en-US" sz="2000" b="1" baseline="-25000"/>
              <a:t>11</a:t>
            </a:r>
            <a:r>
              <a:rPr lang="en-US" altLang="en-US" sz="2000" b="1"/>
              <a:t>H</a:t>
            </a:r>
            <a:r>
              <a:rPr lang="en-US" altLang="en-US" sz="2000" b="1" baseline="-25000"/>
              <a:t>23</a:t>
            </a:r>
            <a:r>
              <a:rPr lang="en-US" altLang="en-US" sz="2000" b="1"/>
              <a:t>OH, </a:t>
            </a:r>
          </a:p>
          <a:p>
            <a:pPr eaLnBrk="1" hangingPunct="1"/>
            <a:r>
              <a:rPr lang="en-US" altLang="en-US" sz="2000" b="1"/>
              <a:t>D = 1.85 nm, P = 3.5 nm</a:t>
            </a:r>
          </a:p>
        </p:txBody>
      </p:sp>
      <p:sp>
        <p:nvSpPr>
          <p:cNvPr id="132103" name="Oval 7">
            <a:extLst>
              <a:ext uri="{FF2B5EF4-FFF2-40B4-BE49-F238E27FC236}">
                <a16:creationId xmlns:a16="http://schemas.microsoft.com/office/drawing/2014/main" id="{4E78328F-2A96-D157-DD1E-D5D4D95B8046}"/>
              </a:ext>
            </a:extLst>
          </p:cNvPr>
          <p:cNvSpPr>
            <a:spLocks noChangeArrowheads="1"/>
          </p:cNvSpPr>
          <p:nvPr/>
        </p:nvSpPr>
        <p:spPr bwMode="auto">
          <a:xfrm>
            <a:off x="8162925" y="3849688"/>
            <a:ext cx="304800" cy="304800"/>
          </a:xfrm>
          <a:prstGeom prst="ellipse">
            <a:avLst/>
          </a:prstGeom>
          <a:noFill/>
          <a:ln w="28575">
            <a:solidFill>
              <a:srgbClr val="FFFF00"/>
            </a:solidFill>
            <a:round/>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fr-FR" altLang="en-US"/>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Title 1">
            <a:extLst>
              <a:ext uri="{FF2B5EF4-FFF2-40B4-BE49-F238E27FC236}">
                <a16:creationId xmlns:a16="http://schemas.microsoft.com/office/drawing/2014/main" id="{04F36A86-680C-8A04-EBEB-6D06496E496D}"/>
              </a:ext>
            </a:extLst>
          </p:cNvPr>
          <p:cNvSpPr>
            <a:spLocks noGrp="1"/>
          </p:cNvSpPr>
          <p:nvPr>
            <p:ph type="title" idx="4294967295"/>
          </p:nvPr>
        </p:nvSpPr>
        <p:spPr bwMode="auto">
          <a:xfrm>
            <a:off x="142875" y="569913"/>
            <a:ext cx="8229600" cy="1143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ltLang="en-US" sz="3600" b="1"/>
              <a:t>Linear TMA patterns formed through cooperative adsorption</a:t>
            </a:r>
          </a:p>
        </p:txBody>
      </p:sp>
      <p:sp>
        <p:nvSpPr>
          <p:cNvPr id="133123" name="Rectangle 2">
            <a:extLst>
              <a:ext uri="{FF2B5EF4-FFF2-40B4-BE49-F238E27FC236}">
                <a16:creationId xmlns:a16="http://schemas.microsoft.com/office/drawing/2014/main" id="{34EACAD0-1AE9-CE5A-0784-FED07F83FA68}"/>
              </a:ext>
            </a:extLst>
          </p:cNvPr>
          <p:cNvSpPr>
            <a:spLocks noChangeArrowheads="1"/>
          </p:cNvSpPr>
          <p:nvPr/>
        </p:nvSpPr>
        <p:spPr bwMode="auto">
          <a:xfrm>
            <a:off x="0" y="1782763"/>
            <a:ext cx="901065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a:latin typeface="Rockwell" panose="02060603020205020403" pitchFamily="18" charset="0"/>
              </a:rPr>
              <a:t> </a:t>
            </a:r>
            <a:r>
              <a:rPr lang="en-US" altLang="en-US" sz="2000" b="1">
                <a:latin typeface="Rockwell" panose="02060603020205020403" pitchFamily="18" charset="0"/>
              </a:rPr>
              <a:t>When alcohols co-adsorb with TMA, a linear pattern forms, made of dimerized TMA separated by alcohol lamellae</a:t>
            </a:r>
          </a:p>
        </p:txBody>
      </p:sp>
      <p:pic>
        <p:nvPicPr>
          <p:cNvPr id="133124" name="Picture 2" descr="C:\Documents and Settings\Jenny MacLeod.HOMELAND.001\Desktop\UBC_2007\TMAalcohols.png">
            <a:extLst>
              <a:ext uri="{FF2B5EF4-FFF2-40B4-BE49-F238E27FC236}">
                <a16:creationId xmlns:a16="http://schemas.microsoft.com/office/drawing/2014/main" id="{859CF6A5-C94C-37D4-01C5-AF0341BC83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10163" y="2305050"/>
            <a:ext cx="4033837" cy="258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3125" name="Picture 3" descr="C:\Documents and Settings\Jenny MacLeod.HOMELAND.001\Desktop\Nanotechnology-Submission-Version\Nanotechnology-March30\NanotechnologyPaper\figures\03-16-2007-jm Image 127.bmp">
            <a:extLst>
              <a:ext uri="{FF2B5EF4-FFF2-40B4-BE49-F238E27FC236}">
                <a16:creationId xmlns:a16="http://schemas.microsoft.com/office/drawing/2014/main" id="{CF77E470-DA4D-0806-DA9D-F81E5CBA6ED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990850"/>
            <a:ext cx="4832350" cy="24352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33126" name="Rectangle 6">
            <a:extLst>
              <a:ext uri="{FF2B5EF4-FFF2-40B4-BE49-F238E27FC236}">
                <a16:creationId xmlns:a16="http://schemas.microsoft.com/office/drawing/2014/main" id="{CDD8CD87-B3C7-CB24-F4B7-E106825EECA0}"/>
              </a:ext>
            </a:extLst>
          </p:cNvPr>
          <p:cNvSpPr>
            <a:spLocks noChangeArrowheads="1"/>
          </p:cNvSpPr>
          <p:nvPr/>
        </p:nvSpPr>
        <p:spPr bwMode="auto">
          <a:xfrm>
            <a:off x="142875" y="5734050"/>
            <a:ext cx="2814638" cy="2746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latin typeface="Rockwell" panose="02060603020205020403" pitchFamily="18" charset="0"/>
              </a:rPr>
              <a:t>5.5 x 5.5 nm</a:t>
            </a:r>
            <a:r>
              <a:rPr lang="en-US" altLang="en-US" sz="1200" baseline="30000">
                <a:latin typeface="Rockwell" panose="02060603020205020403" pitchFamily="18" charset="0"/>
              </a:rPr>
              <a:t>2</a:t>
            </a:r>
            <a:r>
              <a:rPr lang="en-US" altLang="en-US" sz="1200">
                <a:latin typeface="Rockwell" panose="02060603020205020403" pitchFamily="18" charset="0"/>
              </a:rPr>
              <a:t>, V</a:t>
            </a:r>
            <a:r>
              <a:rPr lang="en-US" altLang="en-US" sz="1200" baseline="-25000">
                <a:latin typeface="Rockwell" panose="02060603020205020403" pitchFamily="18" charset="0"/>
              </a:rPr>
              <a:t>s</a:t>
            </a:r>
            <a:r>
              <a:rPr lang="en-US" altLang="en-US" sz="1200">
                <a:latin typeface="Rockwell" panose="02060603020205020403" pitchFamily="18" charset="0"/>
              </a:rPr>
              <a:t> = -800 mV, I</a:t>
            </a:r>
            <a:r>
              <a:rPr lang="en-US" altLang="en-US" sz="1200" baseline="-25000">
                <a:latin typeface="Rockwell" panose="02060603020205020403" pitchFamily="18" charset="0"/>
              </a:rPr>
              <a:t>t</a:t>
            </a:r>
            <a:r>
              <a:rPr lang="en-US" altLang="en-US" sz="1200">
                <a:latin typeface="Rockwell" panose="02060603020205020403" pitchFamily="18" charset="0"/>
              </a:rPr>
              <a:t> = 20 pA</a:t>
            </a:r>
          </a:p>
        </p:txBody>
      </p:sp>
      <p:sp>
        <p:nvSpPr>
          <p:cNvPr id="133127" name="Rectangle 7">
            <a:extLst>
              <a:ext uri="{FF2B5EF4-FFF2-40B4-BE49-F238E27FC236}">
                <a16:creationId xmlns:a16="http://schemas.microsoft.com/office/drawing/2014/main" id="{7A9B4F7C-DD2C-C945-C6BA-CA21E804DD2E}"/>
              </a:ext>
            </a:extLst>
          </p:cNvPr>
          <p:cNvSpPr>
            <a:spLocks noChangeArrowheads="1"/>
          </p:cNvSpPr>
          <p:nvPr/>
        </p:nvSpPr>
        <p:spPr bwMode="auto">
          <a:xfrm>
            <a:off x="114300" y="2562225"/>
            <a:ext cx="437197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latin typeface="Rockwell" panose="02060603020205020403" pitchFamily="18" charset="0"/>
              </a:rPr>
              <a:t>TMA/C</a:t>
            </a:r>
            <a:r>
              <a:rPr lang="en-US" altLang="en-US" sz="2000" b="1" baseline="-25000">
                <a:latin typeface="Rockwell" panose="02060603020205020403" pitchFamily="18" charset="0"/>
              </a:rPr>
              <a:t>17</a:t>
            </a:r>
            <a:r>
              <a:rPr lang="en-US" altLang="en-US" sz="2000" b="1">
                <a:latin typeface="Rockwell" panose="02060603020205020403" pitchFamily="18" charset="0"/>
              </a:rPr>
              <a:t>H</a:t>
            </a:r>
            <a:r>
              <a:rPr lang="en-US" altLang="en-US" sz="2000" b="1" baseline="-25000">
                <a:latin typeface="Rockwell" panose="02060603020205020403" pitchFamily="18" charset="0"/>
              </a:rPr>
              <a:t>35</a:t>
            </a:r>
            <a:r>
              <a:rPr lang="en-US" altLang="en-US" sz="2000" b="1">
                <a:latin typeface="Rockwell" panose="02060603020205020403" pitchFamily="18" charset="0"/>
              </a:rPr>
              <a:t>OH (heptanoic acid)</a:t>
            </a:r>
          </a:p>
        </p:txBody>
      </p:sp>
      <p:sp>
        <p:nvSpPr>
          <p:cNvPr id="133128" name="TextBox 9">
            <a:extLst>
              <a:ext uri="{FF2B5EF4-FFF2-40B4-BE49-F238E27FC236}">
                <a16:creationId xmlns:a16="http://schemas.microsoft.com/office/drawing/2014/main" id="{EBF24F29-9B9F-F70A-89B1-3C6E1FB48398}"/>
              </a:ext>
            </a:extLst>
          </p:cNvPr>
          <p:cNvSpPr txBox="1">
            <a:spLocks noChangeArrowheads="1"/>
          </p:cNvSpPr>
          <p:nvPr/>
        </p:nvSpPr>
        <p:spPr bwMode="auto">
          <a:xfrm>
            <a:off x="4962525" y="4676775"/>
            <a:ext cx="2133600" cy="885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latin typeface="Rockwell" panose="02060603020205020403" pitchFamily="18" charset="0"/>
              </a:rPr>
              <a:t>Alcohols</a:t>
            </a:r>
            <a:r>
              <a:rPr lang="en-US" altLang="en-US" sz="1600">
                <a:latin typeface="Rockwell" panose="02060603020205020403" pitchFamily="18" charset="0"/>
              </a:rPr>
              <a:t> </a:t>
            </a:r>
          </a:p>
          <a:p>
            <a:pPr eaLnBrk="1" hangingPunct="1"/>
            <a:r>
              <a:rPr lang="en-US" altLang="en-US" sz="1600">
                <a:latin typeface="Rockwell" panose="02060603020205020403" pitchFamily="18" charset="0"/>
              </a:rPr>
              <a:t>Fatty alcohols with the general formula</a:t>
            </a:r>
          </a:p>
        </p:txBody>
      </p:sp>
      <p:sp>
        <p:nvSpPr>
          <p:cNvPr id="133129" name="Rectangle 10">
            <a:extLst>
              <a:ext uri="{FF2B5EF4-FFF2-40B4-BE49-F238E27FC236}">
                <a16:creationId xmlns:a16="http://schemas.microsoft.com/office/drawing/2014/main" id="{6C560603-D534-84D2-0C98-139670FBEA0C}"/>
              </a:ext>
            </a:extLst>
          </p:cNvPr>
          <p:cNvSpPr>
            <a:spLocks noChangeArrowheads="1"/>
          </p:cNvSpPr>
          <p:nvPr/>
        </p:nvSpPr>
        <p:spPr bwMode="auto">
          <a:xfrm>
            <a:off x="5334000" y="5562600"/>
            <a:ext cx="17621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Rockwell" panose="02060603020205020403" pitchFamily="18" charset="0"/>
              </a:rPr>
              <a:t>C</a:t>
            </a:r>
            <a:r>
              <a:rPr lang="en-US" altLang="en-US" sz="2400" b="1" baseline="-25000">
                <a:latin typeface="Rockwell" panose="02060603020205020403" pitchFamily="18" charset="0"/>
              </a:rPr>
              <a:t>n</a:t>
            </a:r>
            <a:r>
              <a:rPr lang="en-US" altLang="en-US" sz="2400" b="1">
                <a:latin typeface="Rockwell" panose="02060603020205020403" pitchFamily="18" charset="0"/>
              </a:rPr>
              <a:t>H</a:t>
            </a:r>
            <a:r>
              <a:rPr lang="en-US" altLang="en-US" sz="2400" b="1" baseline="-25000">
                <a:latin typeface="Rockwell" panose="02060603020205020403" pitchFamily="18" charset="0"/>
              </a:rPr>
              <a:t>2n+1</a:t>
            </a:r>
            <a:r>
              <a:rPr lang="en-US" altLang="en-US" sz="2400" b="1">
                <a:latin typeface="Rockwell" panose="02060603020205020403" pitchFamily="18" charset="0"/>
              </a:rPr>
              <a:t>OH</a:t>
            </a:r>
          </a:p>
        </p:txBody>
      </p:sp>
      <p:sp>
        <p:nvSpPr>
          <p:cNvPr id="133130" name="TextBox 14">
            <a:extLst>
              <a:ext uri="{FF2B5EF4-FFF2-40B4-BE49-F238E27FC236}">
                <a16:creationId xmlns:a16="http://schemas.microsoft.com/office/drawing/2014/main" id="{6A9743EA-F3DD-3B40-B8CE-8677E7777E8A}"/>
              </a:ext>
            </a:extLst>
          </p:cNvPr>
          <p:cNvSpPr txBox="1">
            <a:spLocks noChangeArrowheads="1"/>
          </p:cNvSpPr>
          <p:nvPr/>
        </p:nvSpPr>
        <p:spPr bwMode="auto">
          <a:xfrm>
            <a:off x="6372225" y="6238875"/>
            <a:ext cx="21336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latin typeface="Rockwell" panose="02060603020205020403" pitchFamily="18" charset="0"/>
              </a:rPr>
              <a:t>where 7 ≤ n ≤ 30</a:t>
            </a:r>
          </a:p>
        </p:txBody>
      </p:sp>
      <p:pic>
        <p:nvPicPr>
          <p:cNvPr id="133131" name="Picture 4" descr="C:\Documents and Settings\Jenny MacLeod.HOMELAND.001\Desktop\UBC_2007\undecanol.png">
            <a:extLst>
              <a:ext uri="{FF2B5EF4-FFF2-40B4-BE49-F238E27FC236}">
                <a16:creationId xmlns:a16="http://schemas.microsoft.com/office/drawing/2014/main" id="{4DE12781-B2C4-AAFB-A5E6-C68F8F8466D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rot="539713">
            <a:off x="6948488" y="4460875"/>
            <a:ext cx="2195512" cy="1349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32" name="TextBox 16">
            <a:extLst>
              <a:ext uri="{FF2B5EF4-FFF2-40B4-BE49-F238E27FC236}">
                <a16:creationId xmlns:a16="http://schemas.microsoft.com/office/drawing/2014/main" id="{0409CD5E-1C6B-B2CA-77D8-68EDB3FC8B48}"/>
              </a:ext>
            </a:extLst>
          </p:cNvPr>
          <p:cNvSpPr txBox="1">
            <a:spLocks noChangeArrowheads="1"/>
          </p:cNvSpPr>
          <p:nvPr/>
        </p:nvSpPr>
        <p:spPr bwMode="auto">
          <a:xfrm>
            <a:off x="7620000" y="5553075"/>
            <a:ext cx="152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latin typeface="Rockwell" panose="02060603020205020403" pitchFamily="18" charset="0"/>
              </a:rPr>
              <a:t>Undecanol</a:t>
            </a:r>
          </a:p>
          <a:p>
            <a:pPr algn="ctr" eaLnBrk="1" hangingPunct="1"/>
            <a:r>
              <a:rPr lang="en-US" altLang="en-US" b="1">
                <a:latin typeface="Rockwell" panose="02060603020205020403" pitchFamily="18" charset="0"/>
              </a:rPr>
              <a:t>(n = 11)</a:t>
            </a:r>
          </a:p>
        </p:txBody>
      </p:sp>
      <p:sp>
        <p:nvSpPr>
          <p:cNvPr id="133133" name="Text Box 13">
            <a:extLst>
              <a:ext uri="{FF2B5EF4-FFF2-40B4-BE49-F238E27FC236}">
                <a16:creationId xmlns:a16="http://schemas.microsoft.com/office/drawing/2014/main" id="{082C3FCC-FD45-63D9-BC4E-74EEEFB5F5F6}"/>
              </a:ext>
            </a:extLst>
          </p:cNvPr>
          <p:cNvSpPr txBox="1">
            <a:spLocks noChangeArrowheads="1"/>
          </p:cNvSpPr>
          <p:nvPr/>
        </p:nvSpPr>
        <p:spPr bwMode="auto">
          <a:xfrm>
            <a:off x="0" y="6216650"/>
            <a:ext cx="4608954" cy="646331"/>
          </a:xfrm>
          <a:prstGeom prst="rect">
            <a:avLst/>
          </a:prstGeom>
          <a:solidFill>
            <a:schemeClr val="accent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dirty="0" smtClean="0"/>
              <a:t>J</a:t>
            </a:r>
            <a:r>
              <a:rPr lang="en-US" altLang="en-US" b="1" i="1" dirty="0"/>
              <a:t>. Am. Chem. Soc.</a:t>
            </a:r>
            <a:r>
              <a:rPr lang="en-US" altLang="en-US" b="1" dirty="0"/>
              <a:t> </a:t>
            </a:r>
            <a:r>
              <a:rPr lang="en-US" altLang="en-US" b="1" u="sng" dirty="0"/>
              <a:t>128</a:t>
            </a:r>
            <a:r>
              <a:rPr lang="en-US" altLang="en-US" b="1" dirty="0"/>
              <a:t>, 4212-4213 (2006)</a:t>
            </a:r>
          </a:p>
          <a:p>
            <a:pPr eaLnBrk="1" hangingPunct="1"/>
            <a:r>
              <a:rPr lang="en-US" altLang="en-US" b="1" i="1" dirty="0" smtClean="0"/>
              <a:t>J</a:t>
            </a:r>
            <a:r>
              <a:rPr lang="en-US" altLang="en-US" b="1" i="1" dirty="0"/>
              <a:t>. Phys. Chem. C</a:t>
            </a:r>
            <a:r>
              <a:rPr lang="en-US" altLang="en-US" b="1" dirty="0"/>
              <a:t> </a:t>
            </a:r>
            <a:r>
              <a:rPr lang="en-US" altLang="en-US" b="1" u="sng" dirty="0"/>
              <a:t>111</a:t>
            </a:r>
            <a:r>
              <a:rPr lang="en-US" altLang="en-US" b="1" dirty="0"/>
              <a:t>, 16996 (2007)</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2">
            <a:extLst>
              <a:ext uri="{FF2B5EF4-FFF2-40B4-BE49-F238E27FC236}">
                <a16:creationId xmlns:a16="http://schemas.microsoft.com/office/drawing/2014/main" id="{AACF36F9-D9A9-1986-ABC8-69151734B10C}"/>
              </a:ext>
            </a:extLst>
          </p:cNvPr>
          <p:cNvSpPr txBox="1">
            <a:spLocks noChangeArrowheads="1"/>
          </p:cNvSpPr>
          <p:nvPr/>
        </p:nvSpPr>
        <p:spPr bwMode="auto">
          <a:xfrm>
            <a:off x="895350" y="5981700"/>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solidFill>
                  <a:srgbClr val="000000"/>
                </a:solidFill>
                <a:latin typeface="Times New Roman" panose="02020603050405020304" pitchFamily="18" charset="0"/>
              </a:rPr>
              <a:t>16.3 x 16.3 nm</a:t>
            </a:r>
            <a:r>
              <a:rPr lang="en-US" altLang="en-US" sz="2000" b="1" baseline="30000">
                <a:solidFill>
                  <a:srgbClr val="000000"/>
                </a:solidFill>
                <a:latin typeface="Times New Roman" panose="02020603050405020304" pitchFamily="18" charset="0"/>
              </a:rPr>
              <a:t>2</a:t>
            </a:r>
          </a:p>
        </p:txBody>
      </p:sp>
      <p:sp>
        <p:nvSpPr>
          <p:cNvPr id="134147" name="Text Box 3">
            <a:extLst>
              <a:ext uri="{FF2B5EF4-FFF2-40B4-BE49-F238E27FC236}">
                <a16:creationId xmlns:a16="http://schemas.microsoft.com/office/drawing/2014/main" id="{4044C744-B5A6-06FF-41E2-DFC121800435}"/>
              </a:ext>
            </a:extLst>
          </p:cNvPr>
          <p:cNvSpPr txBox="1">
            <a:spLocks noChangeArrowheads="1"/>
          </p:cNvSpPr>
          <p:nvPr/>
        </p:nvSpPr>
        <p:spPr bwMode="auto">
          <a:xfrm>
            <a:off x="846138" y="774700"/>
            <a:ext cx="7416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400" b="1">
                <a:solidFill>
                  <a:srgbClr val="000000"/>
                </a:solidFill>
                <a:latin typeface="Times New Roman" panose="02020603050405020304" pitchFamily="18" charset="0"/>
              </a:rPr>
              <a:t>TMA+ Heptanoic acid + Hexadecanol (C16) on HOPG</a:t>
            </a:r>
          </a:p>
        </p:txBody>
      </p:sp>
      <p:pic>
        <p:nvPicPr>
          <p:cNvPr id="134148" name="Picture 4">
            <a:extLst>
              <a:ext uri="{FF2B5EF4-FFF2-40B4-BE49-F238E27FC236}">
                <a16:creationId xmlns:a16="http://schemas.microsoft.com/office/drawing/2014/main" id="{E0018E06-E287-795A-0758-BA48365E31D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38700" y="2667000"/>
            <a:ext cx="4114800" cy="321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4149" name="Picture 5">
            <a:extLst>
              <a:ext uri="{FF2B5EF4-FFF2-40B4-BE49-F238E27FC236}">
                <a16:creationId xmlns:a16="http://schemas.microsoft.com/office/drawing/2014/main" id="{D0FD8213-BDA8-AB70-C10B-01A5A6FF020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150" y="1257300"/>
            <a:ext cx="4648200" cy="464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50" name="Text Box 6">
            <a:extLst>
              <a:ext uri="{FF2B5EF4-FFF2-40B4-BE49-F238E27FC236}">
                <a16:creationId xmlns:a16="http://schemas.microsoft.com/office/drawing/2014/main" id="{B98E7129-0C6E-B8FE-4FC0-6B7281A70077}"/>
              </a:ext>
            </a:extLst>
          </p:cNvPr>
          <p:cNvSpPr txBox="1">
            <a:spLocks noChangeArrowheads="1"/>
          </p:cNvSpPr>
          <p:nvPr/>
        </p:nvSpPr>
        <p:spPr bwMode="auto">
          <a:xfrm>
            <a:off x="5524500" y="5943600"/>
            <a:ext cx="23622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solidFill>
                  <a:srgbClr val="000000"/>
                </a:solidFill>
                <a:latin typeface="Times New Roman" panose="02020603050405020304" pitchFamily="18" charset="0"/>
              </a:rPr>
              <a:t>6.5 x 6.5 nm</a:t>
            </a:r>
            <a:r>
              <a:rPr lang="en-US" altLang="en-US" sz="2000" b="1" baseline="30000">
                <a:solidFill>
                  <a:srgbClr val="000000"/>
                </a:solidFill>
                <a:latin typeface="Times New Roman" panose="02020603050405020304" pitchFamily="18" charset="0"/>
              </a:rPr>
              <a:t>2</a:t>
            </a:r>
          </a:p>
        </p:txBody>
      </p:sp>
      <p:sp>
        <p:nvSpPr>
          <p:cNvPr id="134151" name="Text Box 7">
            <a:extLst>
              <a:ext uri="{FF2B5EF4-FFF2-40B4-BE49-F238E27FC236}">
                <a16:creationId xmlns:a16="http://schemas.microsoft.com/office/drawing/2014/main" id="{8AE3EAEA-32F3-56CE-EB2E-AD501333BA36}"/>
              </a:ext>
            </a:extLst>
          </p:cNvPr>
          <p:cNvSpPr txBox="1">
            <a:spLocks noChangeArrowheads="1"/>
          </p:cNvSpPr>
          <p:nvPr/>
        </p:nvSpPr>
        <p:spPr bwMode="auto">
          <a:xfrm>
            <a:off x="873125" y="119063"/>
            <a:ext cx="6711950" cy="64135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a:t>Dependence on Alcohol chain</a:t>
            </a:r>
            <a:endParaRPr lang="fr-FR" altLang="en-US" sz="3600" b="1"/>
          </a:p>
        </p:txBody>
      </p:sp>
      <p:sp>
        <p:nvSpPr>
          <p:cNvPr id="134152" name="Rectangle 8">
            <a:extLst>
              <a:ext uri="{FF2B5EF4-FFF2-40B4-BE49-F238E27FC236}">
                <a16:creationId xmlns:a16="http://schemas.microsoft.com/office/drawing/2014/main" id="{6764C736-C4E1-1F0B-819F-7D5CE3CA4567}"/>
              </a:ext>
            </a:extLst>
          </p:cNvPr>
          <p:cNvSpPr>
            <a:spLocks noChangeArrowheads="1"/>
          </p:cNvSpPr>
          <p:nvPr/>
        </p:nvSpPr>
        <p:spPr bwMode="auto">
          <a:xfrm>
            <a:off x="1090613" y="1249363"/>
            <a:ext cx="1601787" cy="1501775"/>
          </a:xfrm>
          <a:prstGeom prst="rect">
            <a:avLst/>
          </a:prstGeom>
          <a:noFill/>
          <a:ln w="31750">
            <a:solidFill>
              <a:schemeClr val="tx1"/>
            </a:solidFill>
            <a:miter lim="800000"/>
            <a:headEnd/>
            <a:tailEnd/>
          </a:ln>
          <a:extLst>
            <a:ext uri="{909E8E84-426E-40DD-AFC4-6F175D3DCCD1}">
              <a14:hiddenFill xmlns:a14="http://schemas.microsoft.com/office/drawing/2010/main">
                <a:solidFill>
                  <a:srgbClr val="FFFFFF"/>
                </a:solidFill>
              </a14:hiddenFill>
            </a:ext>
          </a:extLst>
        </p:spPr>
        <p:txBody>
          <a:bodyPr wrap="none" anchor="ct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endParaRPr lang="fr-FR" altLang="en-US"/>
          </a:p>
        </p:txBody>
      </p:sp>
      <p:sp>
        <p:nvSpPr>
          <p:cNvPr id="134153" name="Line 9">
            <a:extLst>
              <a:ext uri="{FF2B5EF4-FFF2-40B4-BE49-F238E27FC236}">
                <a16:creationId xmlns:a16="http://schemas.microsoft.com/office/drawing/2014/main" id="{8932345C-0EAB-CF74-9FB7-33A5F3E1D0C7}"/>
              </a:ext>
            </a:extLst>
          </p:cNvPr>
          <p:cNvSpPr>
            <a:spLocks noChangeShapeType="1"/>
          </p:cNvSpPr>
          <p:nvPr/>
        </p:nvSpPr>
        <p:spPr bwMode="auto">
          <a:xfrm>
            <a:off x="2690813" y="1981200"/>
            <a:ext cx="2438400" cy="1247775"/>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CA"/>
          </a:p>
        </p:txBody>
      </p:sp>
      <p:sp>
        <p:nvSpPr>
          <p:cNvPr id="134154" name="Text Box 10">
            <a:extLst>
              <a:ext uri="{FF2B5EF4-FFF2-40B4-BE49-F238E27FC236}">
                <a16:creationId xmlns:a16="http://schemas.microsoft.com/office/drawing/2014/main" id="{6BF99B66-B3CC-D9C3-01FA-15605D1DBBCA}"/>
              </a:ext>
            </a:extLst>
          </p:cNvPr>
          <p:cNvSpPr txBox="1">
            <a:spLocks noChangeArrowheads="1"/>
          </p:cNvSpPr>
          <p:nvPr/>
        </p:nvSpPr>
        <p:spPr bwMode="auto">
          <a:xfrm>
            <a:off x="5961063" y="1957388"/>
            <a:ext cx="2071687" cy="457200"/>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latin typeface="Times New Roman" panose="02020603050405020304" pitchFamily="18" charset="0"/>
              </a:rPr>
              <a:t>C16, d~3.4 nm</a:t>
            </a:r>
          </a:p>
        </p:txBody>
      </p:sp>
      <p:sp>
        <p:nvSpPr>
          <p:cNvPr id="134155" name="Text Box 11">
            <a:extLst>
              <a:ext uri="{FF2B5EF4-FFF2-40B4-BE49-F238E27FC236}">
                <a16:creationId xmlns:a16="http://schemas.microsoft.com/office/drawing/2014/main" id="{57780F9C-D16A-40DC-A896-EC8E106F1DC0}"/>
              </a:ext>
            </a:extLst>
          </p:cNvPr>
          <p:cNvSpPr txBox="1">
            <a:spLocks noChangeArrowheads="1"/>
          </p:cNvSpPr>
          <p:nvPr/>
        </p:nvSpPr>
        <p:spPr bwMode="auto">
          <a:xfrm>
            <a:off x="66675" y="6415088"/>
            <a:ext cx="4608954" cy="369332"/>
          </a:xfrm>
          <a:prstGeom prst="rect">
            <a:avLst/>
          </a:prstGeom>
          <a:solidFill>
            <a:schemeClr val="accent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dirty="0" smtClean="0"/>
              <a:t>J</a:t>
            </a:r>
            <a:r>
              <a:rPr lang="en-US" altLang="en-US" b="1" i="1" dirty="0"/>
              <a:t>. Am. Chem. Soc.</a:t>
            </a:r>
            <a:r>
              <a:rPr lang="en-US" altLang="en-US" b="1" dirty="0"/>
              <a:t> </a:t>
            </a:r>
            <a:r>
              <a:rPr lang="en-US" altLang="en-US" b="1" u="sng" dirty="0"/>
              <a:t>128</a:t>
            </a:r>
            <a:r>
              <a:rPr lang="en-US" altLang="en-US" b="1" dirty="0"/>
              <a:t>, 4212-4213 (2006)</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5170" name="Picture 2">
            <a:extLst>
              <a:ext uri="{FF2B5EF4-FFF2-40B4-BE49-F238E27FC236}">
                <a16:creationId xmlns:a16="http://schemas.microsoft.com/office/drawing/2014/main" id="{4ADA18A4-B890-D0A2-135D-4C9AD3587DDD}"/>
              </a:ext>
            </a:extLst>
          </p:cNvPr>
          <p:cNvPicPr>
            <a:picLocks noGrp="1" noChangeAspect="1" noChangeArrowheads="1"/>
          </p:cNvPicPr>
          <p:nvPr>
            <p:ph sz="quarter" idx="2"/>
          </p:nvPr>
        </p:nvPicPr>
        <p:blipFill>
          <a:blip r:embed="rId3">
            <a:extLst>
              <a:ext uri="{28A0092B-C50C-407E-A947-70E740481C1C}">
                <a14:useLocalDpi xmlns:a14="http://schemas.microsoft.com/office/drawing/2010/main" val="0"/>
              </a:ext>
            </a:extLst>
          </a:blip>
          <a:srcRect/>
          <a:stretch>
            <a:fillRect/>
          </a:stretch>
        </p:blipFill>
        <p:spPr bwMode="auto">
          <a:xfrm>
            <a:off x="228600" y="944563"/>
            <a:ext cx="3640138" cy="3538537"/>
          </a:xfr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1" name="Text Box 3">
            <a:extLst>
              <a:ext uri="{FF2B5EF4-FFF2-40B4-BE49-F238E27FC236}">
                <a16:creationId xmlns:a16="http://schemas.microsoft.com/office/drawing/2014/main" id="{851590F2-1E8A-1A5C-689D-97A7FEAE8A8C}"/>
              </a:ext>
            </a:extLst>
          </p:cNvPr>
          <p:cNvSpPr txBox="1">
            <a:spLocks noChangeArrowheads="1"/>
          </p:cNvSpPr>
          <p:nvPr/>
        </p:nvSpPr>
        <p:spPr bwMode="auto">
          <a:xfrm>
            <a:off x="28575" y="4552950"/>
            <a:ext cx="4116388" cy="3968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t>C</a:t>
            </a:r>
            <a:r>
              <a:rPr lang="en-US" altLang="en-US" sz="2000" b="1" baseline="-25000"/>
              <a:t>16</a:t>
            </a:r>
            <a:r>
              <a:rPr lang="en-US" altLang="en-US" sz="2000" b="1"/>
              <a:t>H</a:t>
            </a:r>
            <a:r>
              <a:rPr lang="en-US" altLang="en-US" sz="2000" b="1" baseline="-25000"/>
              <a:t>33</a:t>
            </a:r>
            <a:r>
              <a:rPr lang="en-US" altLang="en-US" sz="2000" b="1"/>
              <a:t>OH, D = 1.7 nm, P = 3.4 nm</a:t>
            </a:r>
          </a:p>
        </p:txBody>
      </p:sp>
      <p:pic>
        <p:nvPicPr>
          <p:cNvPr id="135172" name="Picture 4">
            <a:extLst>
              <a:ext uri="{FF2B5EF4-FFF2-40B4-BE49-F238E27FC236}">
                <a16:creationId xmlns:a16="http://schemas.microsoft.com/office/drawing/2014/main" id="{2B27ED25-5FCA-308E-26F2-6CF67083D04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l="6561" r="9373"/>
          <a:stretch>
            <a:fillRect/>
          </a:stretch>
        </p:blipFill>
        <p:spPr bwMode="auto">
          <a:xfrm>
            <a:off x="257175" y="4989513"/>
            <a:ext cx="2133600" cy="184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5173" name="Picture 5">
            <a:extLst>
              <a:ext uri="{FF2B5EF4-FFF2-40B4-BE49-F238E27FC236}">
                <a16:creationId xmlns:a16="http://schemas.microsoft.com/office/drawing/2014/main" id="{AE2C483C-FCB4-59C4-6D48-37E11EBC210D}"/>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l="14061" t="5145" r="17812" b="10291"/>
          <a:stretch>
            <a:fillRect/>
          </a:stretch>
        </p:blipFill>
        <p:spPr bwMode="auto">
          <a:xfrm>
            <a:off x="6562725" y="4848225"/>
            <a:ext cx="2209800" cy="1997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5174" name="Text Box 6">
            <a:extLst>
              <a:ext uri="{FF2B5EF4-FFF2-40B4-BE49-F238E27FC236}">
                <a16:creationId xmlns:a16="http://schemas.microsoft.com/office/drawing/2014/main" id="{82F40D29-7B80-D630-EF9A-F76233DA3040}"/>
              </a:ext>
            </a:extLst>
          </p:cNvPr>
          <p:cNvSpPr txBox="1">
            <a:spLocks noChangeArrowheads="1"/>
          </p:cNvSpPr>
          <p:nvPr/>
        </p:nvSpPr>
        <p:spPr bwMode="auto">
          <a:xfrm>
            <a:off x="2806700" y="5314950"/>
            <a:ext cx="3481388" cy="149542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Aft>
                <a:spcPct val="45000"/>
              </a:spcAft>
            </a:pPr>
            <a:r>
              <a:rPr lang="en-US" altLang="en-US" sz="2400" b="1">
                <a:solidFill>
                  <a:srgbClr val="0033CC"/>
                </a:solidFill>
              </a:rPr>
              <a:t>60</a:t>
            </a:r>
            <a:r>
              <a:rPr lang="en-US" altLang="en-US" sz="2400" b="1" baseline="30000">
                <a:solidFill>
                  <a:srgbClr val="0033CC"/>
                </a:solidFill>
              </a:rPr>
              <a:t>0 </a:t>
            </a:r>
            <a:r>
              <a:rPr lang="en-US" altLang="en-US" sz="2400" b="1">
                <a:solidFill>
                  <a:srgbClr val="0033CC"/>
                </a:solidFill>
              </a:rPr>
              <a:t>Tilted orientation</a:t>
            </a:r>
            <a:br>
              <a:rPr lang="en-US" altLang="en-US" sz="2400" b="1">
                <a:solidFill>
                  <a:srgbClr val="0033CC"/>
                </a:solidFill>
              </a:rPr>
            </a:br>
            <a:r>
              <a:rPr lang="en-US" altLang="en-US" b="1"/>
              <a:t>(zigzag plane II to HOPG)</a:t>
            </a:r>
          </a:p>
          <a:p>
            <a:pPr algn="ctr" eaLnBrk="1" hangingPunct="1">
              <a:spcAft>
                <a:spcPct val="45000"/>
              </a:spcAft>
            </a:pPr>
            <a:r>
              <a:rPr lang="en-US" altLang="en-US" sz="2400" b="1">
                <a:solidFill>
                  <a:srgbClr val="0033CC"/>
                </a:solidFill>
              </a:rPr>
              <a:t>Orthogonal orientation</a:t>
            </a:r>
            <a:br>
              <a:rPr lang="en-US" altLang="en-US" sz="2400" b="1">
                <a:solidFill>
                  <a:srgbClr val="0033CC"/>
                </a:solidFill>
              </a:rPr>
            </a:br>
            <a:r>
              <a:rPr lang="en-US" altLang="en-US" b="1"/>
              <a:t>(zigzag plane </a:t>
            </a:r>
            <a:r>
              <a:rPr lang="en-US" altLang="en-US" b="1">
                <a:cs typeface="Arial" panose="020B0604020202020204" pitchFamily="34" charset="0"/>
              </a:rPr>
              <a:t>┴ to HOPG)</a:t>
            </a:r>
          </a:p>
        </p:txBody>
      </p:sp>
      <p:grpSp>
        <p:nvGrpSpPr>
          <p:cNvPr id="2" name="Group 7">
            <a:extLst>
              <a:ext uri="{FF2B5EF4-FFF2-40B4-BE49-F238E27FC236}">
                <a16:creationId xmlns:a16="http://schemas.microsoft.com/office/drawing/2014/main" id="{7C82C6C8-2479-94BA-27B5-F1E4E14EEB47}"/>
              </a:ext>
            </a:extLst>
          </p:cNvPr>
          <p:cNvGrpSpPr>
            <a:grpSpLocks/>
          </p:cNvGrpSpPr>
          <p:nvPr/>
        </p:nvGrpSpPr>
        <p:grpSpPr bwMode="auto">
          <a:xfrm>
            <a:off x="4962525" y="938213"/>
            <a:ext cx="4116388" cy="4060825"/>
            <a:chOff x="3216" y="447"/>
            <a:chExt cx="2548" cy="2484"/>
          </a:xfrm>
        </p:grpSpPr>
        <p:sp>
          <p:nvSpPr>
            <p:cNvPr id="135177" name="Text Box 8">
              <a:extLst>
                <a:ext uri="{FF2B5EF4-FFF2-40B4-BE49-F238E27FC236}">
                  <a16:creationId xmlns:a16="http://schemas.microsoft.com/office/drawing/2014/main" id="{DA5FBB1F-9DE7-9105-3D90-1C487B9A562B}"/>
                </a:ext>
              </a:extLst>
            </p:cNvPr>
            <p:cNvSpPr txBox="1">
              <a:spLocks noChangeArrowheads="1"/>
            </p:cNvSpPr>
            <p:nvPr/>
          </p:nvSpPr>
          <p:spPr bwMode="auto">
            <a:xfrm>
              <a:off x="3216" y="2688"/>
              <a:ext cx="2548" cy="24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t>C</a:t>
              </a:r>
              <a:r>
                <a:rPr lang="en-US" altLang="en-US" sz="2000" b="1" baseline="-25000"/>
                <a:t>17</a:t>
              </a:r>
              <a:r>
                <a:rPr lang="en-US" altLang="en-US" sz="2000" b="1"/>
                <a:t>H</a:t>
              </a:r>
              <a:r>
                <a:rPr lang="en-US" altLang="en-US" sz="2000" b="1" baseline="-25000"/>
                <a:t>35</a:t>
              </a:r>
              <a:r>
                <a:rPr lang="en-US" altLang="en-US" sz="2000" b="1"/>
                <a:t>OH, D = 2.4 nm, P = 4.1 nm</a:t>
              </a:r>
            </a:p>
          </p:txBody>
        </p:sp>
        <p:pic>
          <p:nvPicPr>
            <p:cNvPr id="135178" name="Picture 9">
              <a:extLst>
                <a:ext uri="{FF2B5EF4-FFF2-40B4-BE49-F238E27FC236}">
                  <a16:creationId xmlns:a16="http://schemas.microsoft.com/office/drawing/2014/main" id="{62BB0820-7BF8-D1D8-D8F0-AAEBB3412C1C}"/>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216" y="447"/>
              <a:ext cx="2256" cy="219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135176" name="Text Box 10">
            <a:extLst>
              <a:ext uri="{FF2B5EF4-FFF2-40B4-BE49-F238E27FC236}">
                <a16:creationId xmlns:a16="http://schemas.microsoft.com/office/drawing/2014/main" id="{7C69C9A0-E3B9-9BC3-3467-1AF0AA2B285E}"/>
              </a:ext>
            </a:extLst>
          </p:cNvPr>
          <p:cNvSpPr txBox="1">
            <a:spLocks noChangeArrowheads="1"/>
          </p:cNvSpPr>
          <p:nvPr/>
        </p:nvSpPr>
        <p:spPr bwMode="auto">
          <a:xfrm>
            <a:off x="246063" y="301625"/>
            <a:ext cx="8534400" cy="641350"/>
          </a:xfrm>
          <a:prstGeom prst="rect">
            <a:avLst/>
          </a:prstGeom>
          <a:solidFill>
            <a:schemeClr val="accent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t>Modulation induced by alcohol chains</a:t>
            </a:r>
            <a:endParaRPr lang="fr-FR" altLang="en-US" sz="3600" b="1"/>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8" presetClass="entr" presetSubtype="12"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strips(downLeft)">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6194" name="Picture 2">
            <a:extLst>
              <a:ext uri="{FF2B5EF4-FFF2-40B4-BE49-F238E27FC236}">
                <a16:creationId xmlns:a16="http://schemas.microsoft.com/office/drawing/2014/main" id="{A17727B7-2489-A84D-6F5C-BD902AA4E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5263" y="1385888"/>
            <a:ext cx="2849562"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5" name="Picture 3">
            <a:extLst>
              <a:ext uri="{FF2B5EF4-FFF2-40B4-BE49-F238E27FC236}">
                <a16:creationId xmlns:a16="http://schemas.microsoft.com/office/drawing/2014/main" id="{D75F732D-EEE5-3E14-A9AC-9228A037E64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15063" y="1385888"/>
            <a:ext cx="2816225"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6196" name="Picture 4">
            <a:extLst>
              <a:ext uri="{FF2B5EF4-FFF2-40B4-BE49-F238E27FC236}">
                <a16:creationId xmlns:a16="http://schemas.microsoft.com/office/drawing/2014/main" id="{802DD3E4-6D60-F51F-C949-FE3C617EE34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7063" y="1385888"/>
            <a:ext cx="2908300" cy="487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6197" name="Text Box 5">
            <a:extLst>
              <a:ext uri="{FF2B5EF4-FFF2-40B4-BE49-F238E27FC236}">
                <a16:creationId xmlns:a16="http://schemas.microsoft.com/office/drawing/2014/main" id="{EF5117B7-83B2-58F0-7D1B-2B4C206C5680}"/>
              </a:ext>
            </a:extLst>
          </p:cNvPr>
          <p:cNvSpPr txBox="1">
            <a:spLocks noChangeArrowheads="1"/>
          </p:cNvSpPr>
          <p:nvPr/>
        </p:nvSpPr>
        <p:spPr bwMode="auto">
          <a:xfrm>
            <a:off x="804863" y="6416675"/>
            <a:ext cx="1598612"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Times New Roman" panose="02020603050405020304" pitchFamily="18" charset="0"/>
              </a:rPr>
              <a:t>C11, d~3.5 nm</a:t>
            </a:r>
          </a:p>
        </p:txBody>
      </p:sp>
      <p:sp>
        <p:nvSpPr>
          <p:cNvPr id="136198" name="Text Box 6">
            <a:extLst>
              <a:ext uri="{FF2B5EF4-FFF2-40B4-BE49-F238E27FC236}">
                <a16:creationId xmlns:a16="http://schemas.microsoft.com/office/drawing/2014/main" id="{C0311022-2E06-C622-7CDE-C70189CAAB16}"/>
              </a:ext>
            </a:extLst>
          </p:cNvPr>
          <p:cNvSpPr txBox="1">
            <a:spLocks noChangeArrowheads="1"/>
          </p:cNvSpPr>
          <p:nvPr/>
        </p:nvSpPr>
        <p:spPr bwMode="auto">
          <a:xfrm>
            <a:off x="3681413" y="6391275"/>
            <a:ext cx="1598612" cy="366713"/>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Times New Roman" panose="02020603050405020304" pitchFamily="18" charset="0"/>
              </a:rPr>
              <a:t>C16, d~3.4 nm</a:t>
            </a:r>
          </a:p>
        </p:txBody>
      </p:sp>
      <p:sp>
        <p:nvSpPr>
          <p:cNvPr id="136199" name="Text Box 7">
            <a:extLst>
              <a:ext uri="{FF2B5EF4-FFF2-40B4-BE49-F238E27FC236}">
                <a16:creationId xmlns:a16="http://schemas.microsoft.com/office/drawing/2014/main" id="{124AAAD3-2F36-EB71-8655-4F17D07C39ED}"/>
              </a:ext>
            </a:extLst>
          </p:cNvPr>
          <p:cNvSpPr txBox="1">
            <a:spLocks noChangeArrowheads="1"/>
          </p:cNvSpPr>
          <p:nvPr/>
        </p:nvSpPr>
        <p:spPr bwMode="auto">
          <a:xfrm>
            <a:off x="6618288" y="6415088"/>
            <a:ext cx="1598612"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Times New Roman" panose="02020603050405020304" pitchFamily="18" charset="0"/>
              </a:rPr>
              <a:t>C17, d~4.1 nm</a:t>
            </a:r>
          </a:p>
        </p:txBody>
      </p:sp>
      <p:sp>
        <p:nvSpPr>
          <p:cNvPr id="136200" name="Text Box 8">
            <a:extLst>
              <a:ext uri="{FF2B5EF4-FFF2-40B4-BE49-F238E27FC236}">
                <a16:creationId xmlns:a16="http://schemas.microsoft.com/office/drawing/2014/main" id="{B884693E-C78C-9671-26AA-2234E5B9FF4A}"/>
              </a:ext>
            </a:extLst>
          </p:cNvPr>
          <p:cNvSpPr txBox="1">
            <a:spLocks noChangeArrowheads="1"/>
          </p:cNvSpPr>
          <p:nvPr/>
        </p:nvSpPr>
        <p:spPr bwMode="auto">
          <a:xfrm>
            <a:off x="1165225" y="3302000"/>
            <a:ext cx="495300" cy="579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latin typeface="Times New Roman" panose="02020603050405020304" pitchFamily="18" charset="0"/>
              </a:rPr>
              <a:t>d</a:t>
            </a:r>
          </a:p>
        </p:txBody>
      </p:sp>
      <p:sp>
        <p:nvSpPr>
          <p:cNvPr id="136201" name="Text Box 9">
            <a:extLst>
              <a:ext uri="{FF2B5EF4-FFF2-40B4-BE49-F238E27FC236}">
                <a16:creationId xmlns:a16="http://schemas.microsoft.com/office/drawing/2014/main" id="{248881A6-7EA2-5BB5-20EB-EDA110CD0753}"/>
              </a:ext>
            </a:extLst>
          </p:cNvPr>
          <p:cNvSpPr txBox="1">
            <a:spLocks noChangeArrowheads="1"/>
          </p:cNvSpPr>
          <p:nvPr/>
        </p:nvSpPr>
        <p:spPr bwMode="auto">
          <a:xfrm>
            <a:off x="981075" y="104775"/>
            <a:ext cx="7612063" cy="1190625"/>
          </a:xfrm>
          <a:prstGeom prst="rect">
            <a:avLst/>
          </a:prstGeom>
          <a:solidFill>
            <a:schemeClr val="accent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t>Modulation induced by different</a:t>
            </a:r>
          </a:p>
          <a:p>
            <a:pPr algn="ctr" eaLnBrk="1" hangingPunct="1"/>
            <a:r>
              <a:rPr lang="en-US" altLang="en-US" sz="3600" b="1"/>
              <a:t>Alcohol chains</a:t>
            </a:r>
            <a:endParaRPr lang="fr-FR" altLang="en-US" sz="3600" b="1"/>
          </a:p>
        </p:txBody>
      </p:sp>
      <p:sp>
        <p:nvSpPr>
          <p:cNvPr id="136202" name="Text Box 10">
            <a:extLst>
              <a:ext uri="{FF2B5EF4-FFF2-40B4-BE49-F238E27FC236}">
                <a16:creationId xmlns:a16="http://schemas.microsoft.com/office/drawing/2014/main" id="{DAF08752-C264-01FC-7786-C6FAB0ACADB1}"/>
              </a:ext>
            </a:extLst>
          </p:cNvPr>
          <p:cNvSpPr txBox="1">
            <a:spLocks noChangeArrowheads="1"/>
          </p:cNvSpPr>
          <p:nvPr/>
        </p:nvSpPr>
        <p:spPr bwMode="auto">
          <a:xfrm>
            <a:off x="3748088" y="3328988"/>
            <a:ext cx="495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latin typeface="Times New Roman" panose="02020603050405020304" pitchFamily="18" charset="0"/>
              </a:rPr>
              <a:t>d</a:t>
            </a:r>
          </a:p>
        </p:txBody>
      </p:sp>
      <p:sp>
        <p:nvSpPr>
          <p:cNvPr id="136203" name="Text Box 11">
            <a:extLst>
              <a:ext uri="{FF2B5EF4-FFF2-40B4-BE49-F238E27FC236}">
                <a16:creationId xmlns:a16="http://schemas.microsoft.com/office/drawing/2014/main" id="{E0DC5ACB-7778-2A5D-004C-516CB33917B1}"/>
              </a:ext>
            </a:extLst>
          </p:cNvPr>
          <p:cNvSpPr txBox="1">
            <a:spLocks noChangeArrowheads="1"/>
          </p:cNvSpPr>
          <p:nvPr/>
        </p:nvSpPr>
        <p:spPr bwMode="auto">
          <a:xfrm>
            <a:off x="7593013" y="2617788"/>
            <a:ext cx="495300" cy="579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200" b="1">
                <a:latin typeface="Times New Roman" panose="02020603050405020304" pitchFamily="18" charset="0"/>
              </a:rPr>
              <a:t>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a:extLst>
              <a:ext uri="{FF2B5EF4-FFF2-40B4-BE49-F238E27FC236}">
                <a16:creationId xmlns:a16="http://schemas.microsoft.com/office/drawing/2014/main" id="{34284100-8DE7-D567-FF02-DA3CC99B4907}"/>
              </a:ext>
            </a:extLst>
          </p:cNvPr>
          <p:cNvSpPr txBox="1">
            <a:spLocks noChangeArrowheads="1"/>
          </p:cNvSpPr>
          <p:nvPr/>
        </p:nvSpPr>
        <p:spPr bwMode="auto">
          <a:xfrm>
            <a:off x="495300" y="104775"/>
            <a:ext cx="8648700" cy="641350"/>
          </a:xfrm>
          <a:prstGeom prst="rect">
            <a:avLst/>
          </a:prstGeom>
          <a:solidFill>
            <a:schemeClr val="accent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3600" b="1">
                <a:solidFill>
                  <a:srgbClr val="D60093"/>
                </a:solidFill>
              </a:rPr>
              <a:t>Rational modulation &amp; Odd-even effect</a:t>
            </a:r>
          </a:p>
        </p:txBody>
      </p:sp>
      <p:pic>
        <p:nvPicPr>
          <p:cNvPr id="137219" name="Picture 3">
            <a:extLst>
              <a:ext uri="{FF2B5EF4-FFF2-40B4-BE49-F238E27FC236}">
                <a16:creationId xmlns:a16="http://schemas.microsoft.com/office/drawing/2014/main" id="{12A5C674-1939-6D7E-9CFA-E15EC38B556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7725"/>
            <a:ext cx="7010400" cy="4524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0" name="Picture 4">
            <a:extLst>
              <a:ext uri="{FF2B5EF4-FFF2-40B4-BE49-F238E27FC236}">
                <a16:creationId xmlns:a16="http://schemas.microsoft.com/office/drawing/2014/main" id="{A37001D4-B19D-B273-9B9B-8263EB021423}"/>
              </a:ext>
            </a:extLst>
          </p:cNvPr>
          <p:cNvPicPr>
            <a:picLocks noChangeAspect="1" noChangeArrowheads="1"/>
          </p:cNvPicPr>
          <p:nvPr/>
        </p:nvPicPr>
        <p:blipFill>
          <a:blip r:embed="rId4">
            <a:extLst>
              <a:ext uri="{28A0092B-C50C-407E-A947-70E740481C1C}">
                <a14:useLocalDpi xmlns:a14="http://schemas.microsoft.com/office/drawing/2010/main" val="0"/>
              </a:ext>
            </a:extLst>
          </a:blip>
          <a:srcRect l="49481" b="50531"/>
          <a:stretch>
            <a:fillRect/>
          </a:stretch>
        </p:blipFill>
        <p:spPr bwMode="auto">
          <a:xfrm>
            <a:off x="6553200" y="3000375"/>
            <a:ext cx="2590800" cy="23939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7221" name="Picture 5">
            <a:extLst>
              <a:ext uri="{FF2B5EF4-FFF2-40B4-BE49-F238E27FC236}">
                <a16:creationId xmlns:a16="http://schemas.microsoft.com/office/drawing/2014/main" id="{05312337-9283-AEB3-9C65-55EE22D4895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t="49486" r="51129"/>
          <a:stretch>
            <a:fillRect/>
          </a:stretch>
        </p:blipFill>
        <p:spPr bwMode="auto">
          <a:xfrm>
            <a:off x="6781800" y="714375"/>
            <a:ext cx="2362200" cy="227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7222" name="Text Box 6">
            <a:extLst>
              <a:ext uri="{FF2B5EF4-FFF2-40B4-BE49-F238E27FC236}">
                <a16:creationId xmlns:a16="http://schemas.microsoft.com/office/drawing/2014/main" id="{E56F32C7-E50C-49D3-2576-56B49EBA9ECB}"/>
              </a:ext>
            </a:extLst>
          </p:cNvPr>
          <p:cNvSpPr txBox="1">
            <a:spLocks noChangeArrowheads="1"/>
          </p:cNvSpPr>
          <p:nvPr/>
        </p:nvSpPr>
        <p:spPr bwMode="auto">
          <a:xfrm>
            <a:off x="57150" y="5372100"/>
            <a:ext cx="8943975" cy="933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lnSpc>
                <a:spcPct val="120000"/>
              </a:lnSpc>
              <a:buClr>
                <a:srgbClr val="FF0000"/>
              </a:buClr>
              <a:buFont typeface="Wingdings" panose="05000000000000000000" pitchFamily="2" charset="2"/>
              <a:buChar char="Ø"/>
            </a:pPr>
            <a:r>
              <a:rPr lang="en-US" altLang="en-US" sz="2300" b="1"/>
              <a:t>All odd alcohols assemble with </a:t>
            </a:r>
            <a:r>
              <a:rPr lang="en-US" altLang="en-US" sz="2300" b="1">
                <a:solidFill>
                  <a:srgbClr val="0000FF"/>
                </a:solidFill>
              </a:rPr>
              <a:t>~90</a:t>
            </a:r>
            <a:r>
              <a:rPr lang="en-US" altLang="en-US" sz="2300" b="1" baseline="30000">
                <a:solidFill>
                  <a:srgbClr val="0000FF"/>
                </a:solidFill>
              </a:rPr>
              <a:t>o</a:t>
            </a:r>
            <a:r>
              <a:rPr lang="en-US" altLang="en-US" sz="2300" b="1"/>
              <a:t> tilt vs lamellas direction</a:t>
            </a:r>
          </a:p>
          <a:p>
            <a:pPr eaLnBrk="1" hangingPunct="1">
              <a:lnSpc>
                <a:spcPct val="120000"/>
              </a:lnSpc>
              <a:buClr>
                <a:srgbClr val="FF0000"/>
              </a:buClr>
              <a:buFont typeface="Wingdings" panose="05000000000000000000" pitchFamily="2" charset="2"/>
              <a:buChar char="Ø"/>
            </a:pPr>
            <a:r>
              <a:rPr lang="en-US" altLang="en-US" sz="2300" b="1"/>
              <a:t>All even alcohols assemble with </a:t>
            </a:r>
            <a:r>
              <a:rPr lang="en-US" altLang="en-US" sz="2300" b="1">
                <a:solidFill>
                  <a:srgbClr val="0000FF"/>
                </a:solidFill>
              </a:rPr>
              <a:t>~60</a:t>
            </a:r>
            <a:r>
              <a:rPr lang="en-US" altLang="en-US" sz="2300" b="1" baseline="30000">
                <a:solidFill>
                  <a:srgbClr val="0000FF"/>
                </a:solidFill>
              </a:rPr>
              <a:t>o</a:t>
            </a:r>
            <a:r>
              <a:rPr lang="en-US" altLang="en-US" sz="2300" b="1"/>
              <a:t> tilt vs lamellas direction</a:t>
            </a:r>
          </a:p>
        </p:txBody>
      </p:sp>
      <p:sp>
        <p:nvSpPr>
          <p:cNvPr id="137223" name="Text Box 7">
            <a:extLst>
              <a:ext uri="{FF2B5EF4-FFF2-40B4-BE49-F238E27FC236}">
                <a16:creationId xmlns:a16="http://schemas.microsoft.com/office/drawing/2014/main" id="{FC8E96AC-4911-D010-0296-BBAB214D51FD}"/>
              </a:ext>
            </a:extLst>
          </p:cNvPr>
          <p:cNvSpPr txBox="1">
            <a:spLocks noChangeArrowheads="1"/>
          </p:cNvSpPr>
          <p:nvPr/>
        </p:nvSpPr>
        <p:spPr bwMode="auto">
          <a:xfrm>
            <a:off x="68263" y="6445250"/>
            <a:ext cx="4006225" cy="36933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dirty="0" smtClean="0"/>
              <a:t>J</a:t>
            </a:r>
            <a:r>
              <a:rPr lang="en-US" altLang="en-US" b="1" i="1" dirty="0"/>
              <a:t>. Phys. Chem. C</a:t>
            </a:r>
            <a:r>
              <a:rPr lang="en-US" altLang="en-US" b="1" dirty="0"/>
              <a:t> </a:t>
            </a:r>
            <a:r>
              <a:rPr lang="en-US" altLang="en-US" b="1" u="sng" dirty="0"/>
              <a:t>111</a:t>
            </a:r>
            <a:r>
              <a:rPr lang="en-US" altLang="en-US" b="1" dirty="0"/>
              <a:t>, 16996 (2007)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ounded Rectangle 16">
            <a:extLst>
              <a:ext uri="{FF2B5EF4-FFF2-40B4-BE49-F238E27FC236}">
                <a16:creationId xmlns:a16="http://schemas.microsoft.com/office/drawing/2014/main" id="{409F3499-2A0D-CE8D-99A0-6C6303DA545A}"/>
              </a:ext>
            </a:extLst>
          </p:cNvPr>
          <p:cNvSpPr/>
          <p:nvPr/>
        </p:nvSpPr>
        <p:spPr>
          <a:xfrm>
            <a:off x="4495800" y="2578100"/>
            <a:ext cx="3657600" cy="3657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38243" name="TextBox 11">
            <a:extLst>
              <a:ext uri="{FF2B5EF4-FFF2-40B4-BE49-F238E27FC236}">
                <a16:creationId xmlns:a16="http://schemas.microsoft.com/office/drawing/2014/main" id="{B91161FC-3645-9673-07BC-E754D51F0F16}"/>
              </a:ext>
            </a:extLst>
          </p:cNvPr>
          <p:cNvSpPr txBox="1">
            <a:spLocks noChangeArrowheads="1"/>
          </p:cNvSpPr>
          <p:nvPr/>
        </p:nvSpPr>
        <p:spPr bwMode="auto">
          <a:xfrm>
            <a:off x="1595438" y="257810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latin typeface="Rockwell" panose="02060603020205020403" pitchFamily="18" charset="0"/>
              </a:rPr>
              <a:t>Even</a:t>
            </a:r>
          </a:p>
        </p:txBody>
      </p:sp>
      <p:sp>
        <p:nvSpPr>
          <p:cNvPr id="138244" name="Title 1">
            <a:extLst>
              <a:ext uri="{FF2B5EF4-FFF2-40B4-BE49-F238E27FC236}">
                <a16:creationId xmlns:a16="http://schemas.microsoft.com/office/drawing/2014/main" id="{2F7FE077-A9F0-DF9E-4EC6-0934F4946322}"/>
              </a:ext>
            </a:extLst>
          </p:cNvPr>
          <p:cNvSpPr>
            <a:spLocks noGrp="1"/>
          </p:cNvSpPr>
          <p:nvPr>
            <p:ph type="title" idx="4294967295"/>
          </p:nvPr>
        </p:nvSpPr>
        <p:spPr bwMode="auto">
          <a:xfrm>
            <a:off x="2233613" y="509588"/>
            <a:ext cx="3903662" cy="708025"/>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ltLang="en-US" sz="4000" b="1"/>
              <a:t>Parity effect</a:t>
            </a:r>
          </a:p>
        </p:txBody>
      </p:sp>
      <p:sp>
        <p:nvSpPr>
          <p:cNvPr id="138245" name="Rectangle 7">
            <a:extLst>
              <a:ext uri="{FF2B5EF4-FFF2-40B4-BE49-F238E27FC236}">
                <a16:creationId xmlns:a16="http://schemas.microsoft.com/office/drawing/2014/main" id="{5BD7C4D2-496C-2609-900C-8E21F762B347}"/>
              </a:ext>
            </a:extLst>
          </p:cNvPr>
          <p:cNvSpPr>
            <a:spLocks noChangeArrowheads="1"/>
          </p:cNvSpPr>
          <p:nvPr/>
        </p:nvSpPr>
        <p:spPr bwMode="auto">
          <a:xfrm>
            <a:off x="344488" y="1104900"/>
            <a:ext cx="851217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a:latin typeface="Rockwell" panose="02060603020205020403" pitchFamily="18" charset="0"/>
              </a:rPr>
              <a:t> </a:t>
            </a:r>
            <a:r>
              <a:rPr lang="en-US" altLang="en-US" sz="2000" b="1">
                <a:latin typeface="Rockwell" panose="02060603020205020403" pitchFamily="18" charset="0"/>
              </a:rPr>
              <a:t>Geometry of the TMA/alcohol bond depends on the parity of carbon count in the alcohol</a:t>
            </a:r>
          </a:p>
          <a:p>
            <a:pPr lvl="1" eaLnBrk="1" hangingPunct="1">
              <a:buFont typeface="Arial" panose="020B0604020202020204" pitchFamily="34" charset="0"/>
              <a:buChar char="•"/>
            </a:pPr>
            <a:r>
              <a:rPr lang="en-US" altLang="en-US" sz="2000" b="1">
                <a:latin typeface="Rockwell" panose="02060603020205020403" pitchFamily="18" charset="0"/>
              </a:rPr>
              <a:t> Odd alcohols prefer to orient at ~90° to the TMA dimer tape</a:t>
            </a:r>
          </a:p>
          <a:p>
            <a:pPr lvl="1" eaLnBrk="1" hangingPunct="1">
              <a:buFont typeface="Arial" panose="020B0604020202020204" pitchFamily="34" charset="0"/>
              <a:buChar char="•"/>
            </a:pPr>
            <a:r>
              <a:rPr lang="en-US" altLang="en-US" sz="2000" b="1">
                <a:latin typeface="Rockwell" panose="02060603020205020403" pitchFamily="18" charset="0"/>
              </a:rPr>
              <a:t> Even alcohols prefer to orient at ~60° to the TMA dimer tape</a:t>
            </a:r>
          </a:p>
        </p:txBody>
      </p:sp>
      <p:pic>
        <p:nvPicPr>
          <p:cNvPr id="138246" name="Picture 3" descr="C:\Documents and Settings\Jenny MacLeod.HOMELAND.001\Desktop\UBC_2007\even.png">
            <a:extLst>
              <a:ext uri="{FF2B5EF4-FFF2-40B4-BE49-F238E27FC236}">
                <a16:creationId xmlns:a16="http://schemas.microsoft.com/office/drawing/2014/main" id="{031E8A5F-EEA2-5A88-480D-5957E8F5428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47800" y="2940050"/>
            <a:ext cx="2200275" cy="1444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8247" name="Picture 4" descr="C:\Documents and Settings\Jenny MacLeod.HOMELAND.001\Desktop\UBC_2007\odd.png">
            <a:extLst>
              <a:ext uri="{FF2B5EF4-FFF2-40B4-BE49-F238E27FC236}">
                <a16:creationId xmlns:a16="http://schemas.microsoft.com/office/drawing/2014/main" id="{BC3B8807-969C-8285-A460-DE6BE681198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46688" y="2863850"/>
            <a:ext cx="2220912"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8" name="TextBox 12">
            <a:extLst>
              <a:ext uri="{FF2B5EF4-FFF2-40B4-BE49-F238E27FC236}">
                <a16:creationId xmlns:a16="http://schemas.microsoft.com/office/drawing/2014/main" id="{97C7D10C-057C-847F-CE97-906D263EFE01}"/>
              </a:ext>
            </a:extLst>
          </p:cNvPr>
          <p:cNvSpPr txBox="1">
            <a:spLocks noChangeArrowheads="1"/>
          </p:cNvSpPr>
          <p:nvPr/>
        </p:nvSpPr>
        <p:spPr bwMode="auto">
          <a:xfrm>
            <a:off x="5403850" y="2578100"/>
            <a:ext cx="1905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latin typeface="Rockwell" panose="02060603020205020403" pitchFamily="18" charset="0"/>
              </a:rPr>
              <a:t>Odd</a:t>
            </a:r>
          </a:p>
        </p:txBody>
      </p:sp>
      <p:sp>
        <p:nvSpPr>
          <p:cNvPr id="138249" name="TextBox 13">
            <a:extLst>
              <a:ext uri="{FF2B5EF4-FFF2-40B4-BE49-F238E27FC236}">
                <a16:creationId xmlns:a16="http://schemas.microsoft.com/office/drawing/2014/main" id="{A4EDD0E1-AA73-D096-4FC2-7FB350E72953}"/>
              </a:ext>
            </a:extLst>
          </p:cNvPr>
          <p:cNvSpPr txBox="1">
            <a:spLocks noChangeArrowheads="1"/>
          </p:cNvSpPr>
          <p:nvPr/>
        </p:nvSpPr>
        <p:spPr bwMode="auto">
          <a:xfrm>
            <a:off x="609600" y="4940300"/>
            <a:ext cx="2057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sz="1200">
                <a:latin typeface="Rockwell" panose="02060603020205020403" pitchFamily="18" charset="0"/>
              </a:rPr>
              <a:t>TMA/C</a:t>
            </a:r>
            <a:r>
              <a:rPr lang="en-US" altLang="en-US" sz="1200" baseline="-25000">
                <a:latin typeface="Rockwell" panose="02060603020205020403" pitchFamily="18" charset="0"/>
              </a:rPr>
              <a:t>22</a:t>
            </a:r>
            <a:r>
              <a:rPr lang="en-US" altLang="en-US" sz="1200">
                <a:latin typeface="Rockwell" panose="02060603020205020403" pitchFamily="18" charset="0"/>
              </a:rPr>
              <a:t>H</a:t>
            </a:r>
            <a:r>
              <a:rPr lang="en-US" altLang="en-US" sz="1200" baseline="-25000">
                <a:latin typeface="Rockwell" panose="02060603020205020403" pitchFamily="18" charset="0"/>
              </a:rPr>
              <a:t>45</a:t>
            </a:r>
            <a:r>
              <a:rPr lang="en-US" altLang="en-US" sz="1200">
                <a:latin typeface="Rockwell" panose="02060603020205020403" pitchFamily="18" charset="0"/>
              </a:rPr>
              <a:t>OH </a:t>
            </a:r>
          </a:p>
          <a:p>
            <a:pPr algn="r" eaLnBrk="1" hangingPunct="1"/>
            <a:r>
              <a:rPr lang="en-US" altLang="en-US" sz="1200">
                <a:latin typeface="Rockwell" panose="02060603020205020403" pitchFamily="18" charset="0"/>
              </a:rPr>
              <a:t>(heptanoic acid)</a:t>
            </a:r>
          </a:p>
          <a:p>
            <a:pPr algn="r" eaLnBrk="1" hangingPunct="1"/>
            <a:endParaRPr lang="en-US" altLang="en-US" sz="1200">
              <a:latin typeface="Rockwell" panose="02060603020205020403" pitchFamily="18" charset="0"/>
            </a:endParaRPr>
          </a:p>
          <a:p>
            <a:pPr algn="r" eaLnBrk="1" hangingPunct="1"/>
            <a:r>
              <a:rPr lang="en-US" altLang="en-US" sz="1200">
                <a:latin typeface="Rockwell" panose="02060603020205020403" pitchFamily="18" charset="0"/>
              </a:rPr>
              <a:t>7.5 × 7.5 nm</a:t>
            </a:r>
            <a:r>
              <a:rPr lang="en-US" altLang="en-US" sz="1200" baseline="30000">
                <a:latin typeface="Rockwell" panose="02060603020205020403" pitchFamily="18" charset="0"/>
              </a:rPr>
              <a:t>2</a:t>
            </a:r>
            <a:r>
              <a:rPr lang="en-US" altLang="en-US" sz="1200">
                <a:latin typeface="Rockwell" panose="02060603020205020403" pitchFamily="18" charset="0"/>
              </a:rPr>
              <a:t> </a:t>
            </a:r>
          </a:p>
          <a:p>
            <a:pPr algn="r" eaLnBrk="1" hangingPunct="1"/>
            <a:r>
              <a:rPr lang="en-US" altLang="en-US" sz="1200">
                <a:latin typeface="Rockwell" panose="02060603020205020403" pitchFamily="18" charset="0"/>
              </a:rPr>
              <a:t>V</a:t>
            </a:r>
            <a:r>
              <a:rPr lang="en-US" altLang="en-US" sz="1200" baseline="-25000">
                <a:latin typeface="Rockwell" panose="02060603020205020403" pitchFamily="18" charset="0"/>
              </a:rPr>
              <a:t>s</a:t>
            </a:r>
            <a:r>
              <a:rPr lang="en-US" altLang="en-US" sz="1200">
                <a:latin typeface="Rockwell" panose="02060603020205020403" pitchFamily="18" charset="0"/>
              </a:rPr>
              <a:t> = –2.1 V, I</a:t>
            </a:r>
            <a:r>
              <a:rPr lang="en-US" altLang="en-US" sz="1200" baseline="-25000">
                <a:latin typeface="Rockwell" panose="02060603020205020403" pitchFamily="18" charset="0"/>
              </a:rPr>
              <a:t>t</a:t>
            </a:r>
            <a:r>
              <a:rPr lang="en-US" altLang="en-US" sz="1200">
                <a:latin typeface="Rockwell" panose="02060603020205020403" pitchFamily="18" charset="0"/>
              </a:rPr>
              <a:t> = 100 pA</a:t>
            </a:r>
          </a:p>
          <a:p>
            <a:pPr algn="r" eaLnBrk="1" hangingPunct="1"/>
            <a:endParaRPr lang="en-US" altLang="en-US" sz="1200">
              <a:latin typeface="Rockwell" panose="02060603020205020403" pitchFamily="18" charset="0"/>
            </a:endParaRPr>
          </a:p>
        </p:txBody>
      </p:sp>
      <p:sp>
        <p:nvSpPr>
          <p:cNvPr id="138250" name="TextBox 14">
            <a:extLst>
              <a:ext uri="{FF2B5EF4-FFF2-40B4-BE49-F238E27FC236}">
                <a16:creationId xmlns:a16="http://schemas.microsoft.com/office/drawing/2014/main" id="{61614E3B-4A21-4605-31DD-CE18897B3C90}"/>
              </a:ext>
            </a:extLst>
          </p:cNvPr>
          <p:cNvSpPr txBox="1">
            <a:spLocks noChangeArrowheads="1"/>
          </p:cNvSpPr>
          <p:nvPr/>
        </p:nvSpPr>
        <p:spPr bwMode="auto">
          <a:xfrm>
            <a:off x="6248400" y="4940300"/>
            <a:ext cx="2057400" cy="1187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200">
                <a:latin typeface="Rockwell" panose="02060603020205020403" pitchFamily="18" charset="0"/>
              </a:rPr>
              <a:t>TMA/C</a:t>
            </a:r>
            <a:r>
              <a:rPr lang="en-US" altLang="en-US" sz="1200" baseline="-25000">
                <a:latin typeface="Rockwell" panose="02060603020205020403" pitchFamily="18" charset="0"/>
              </a:rPr>
              <a:t>17</a:t>
            </a:r>
            <a:r>
              <a:rPr lang="en-US" altLang="en-US" sz="1200">
                <a:latin typeface="Rockwell" panose="02060603020205020403" pitchFamily="18" charset="0"/>
              </a:rPr>
              <a:t>H</a:t>
            </a:r>
            <a:r>
              <a:rPr lang="en-US" altLang="en-US" sz="1200" baseline="-25000">
                <a:latin typeface="Rockwell" panose="02060603020205020403" pitchFamily="18" charset="0"/>
              </a:rPr>
              <a:t>35</a:t>
            </a:r>
            <a:r>
              <a:rPr lang="en-US" altLang="en-US" sz="1200">
                <a:latin typeface="Rockwell" panose="02060603020205020403" pitchFamily="18" charset="0"/>
              </a:rPr>
              <a:t>OH </a:t>
            </a:r>
          </a:p>
          <a:p>
            <a:pPr eaLnBrk="1" hangingPunct="1"/>
            <a:r>
              <a:rPr lang="en-US" altLang="en-US" sz="1200">
                <a:latin typeface="Rockwell" panose="02060603020205020403" pitchFamily="18" charset="0"/>
              </a:rPr>
              <a:t>(heptanoic acid)</a:t>
            </a:r>
          </a:p>
          <a:p>
            <a:pPr eaLnBrk="1" hangingPunct="1"/>
            <a:endParaRPr lang="en-US" altLang="en-US" sz="1200">
              <a:latin typeface="Rockwell" panose="02060603020205020403" pitchFamily="18" charset="0"/>
            </a:endParaRPr>
          </a:p>
          <a:p>
            <a:pPr eaLnBrk="1" hangingPunct="1"/>
            <a:r>
              <a:rPr lang="en-US" altLang="en-US" sz="1200">
                <a:latin typeface="Rockwell" panose="02060603020205020403" pitchFamily="18" charset="0"/>
              </a:rPr>
              <a:t>8.3 × 8.3 nm</a:t>
            </a:r>
            <a:r>
              <a:rPr lang="en-US" altLang="en-US" sz="1200" baseline="30000">
                <a:latin typeface="Rockwell" panose="02060603020205020403" pitchFamily="18" charset="0"/>
              </a:rPr>
              <a:t>2</a:t>
            </a:r>
            <a:r>
              <a:rPr lang="en-US" altLang="en-US" sz="1200">
                <a:latin typeface="Rockwell" panose="02060603020205020403" pitchFamily="18" charset="0"/>
              </a:rPr>
              <a:t> </a:t>
            </a:r>
          </a:p>
          <a:p>
            <a:pPr eaLnBrk="1" hangingPunct="1"/>
            <a:r>
              <a:rPr lang="en-US" altLang="en-US" sz="1200">
                <a:latin typeface="Rockwell" panose="02060603020205020403" pitchFamily="18" charset="0"/>
              </a:rPr>
              <a:t>V</a:t>
            </a:r>
            <a:r>
              <a:rPr lang="en-US" altLang="en-US" sz="1200" baseline="-25000">
                <a:latin typeface="Rockwell" panose="02060603020205020403" pitchFamily="18" charset="0"/>
              </a:rPr>
              <a:t>s</a:t>
            </a:r>
            <a:r>
              <a:rPr lang="en-US" altLang="en-US" sz="1200">
                <a:latin typeface="Rockwell" panose="02060603020205020403" pitchFamily="18" charset="0"/>
              </a:rPr>
              <a:t> = –0.9 V, I</a:t>
            </a:r>
            <a:r>
              <a:rPr lang="en-US" altLang="en-US" sz="1200" baseline="-25000">
                <a:latin typeface="Rockwell" panose="02060603020205020403" pitchFamily="18" charset="0"/>
              </a:rPr>
              <a:t>t</a:t>
            </a:r>
            <a:r>
              <a:rPr lang="en-US" altLang="en-US" sz="1200">
                <a:latin typeface="Rockwell" panose="02060603020205020403" pitchFamily="18" charset="0"/>
              </a:rPr>
              <a:t> = 90 pA</a:t>
            </a:r>
          </a:p>
          <a:p>
            <a:pPr eaLnBrk="1" hangingPunct="1"/>
            <a:endParaRPr lang="en-US" altLang="en-US" sz="1200">
              <a:latin typeface="Rockwell" panose="02060603020205020403" pitchFamily="18" charset="0"/>
            </a:endParaRPr>
          </a:p>
        </p:txBody>
      </p:sp>
      <p:sp>
        <p:nvSpPr>
          <p:cNvPr id="16" name="Rounded Rectangle 15">
            <a:extLst>
              <a:ext uri="{FF2B5EF4-FFF2-40B4-BE49-F238E27FC236}">
                <a16:creationId xmlns:a16="http://schemas.microsoft.com/office/drawing/2014/main" id="{9A2B1EB0-A28F-DACC-461E-EAD1727876FD}"/>
              </a:ext>
            </a:extLst>
          </p:cNvPr>
          <p:cNvSpPr/>
          <p:nvPr/>
        </p:nvSpPr>
        <p:spPr>
          <a:xfrm>
            <a:off x="762000" y="2578100"/>
            <a:ext cx="3657600" cy="36576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pic>
        <p:nvPicPr>
          <p:cNvPr id="138252" name="Picture 5">
            <a:extLst>
              <a:ext uri="{FF2B5EF4-FFF2-40B4-BE49-F238E27FC236}">
                <a16:creationId xmlns:a16="http://schemas.microsoft.com/office/drawing/2014/main" id="{826363AB-0532-1D6C-A9DC-25FE735F058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67000" y="4394200"/>
            <a:ext cx="3581400" cy="18415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53" name="Text Box 13">
            <a:extLst>
              <a:ext uri="{FF2B5EF4-FFF2-40B4-BE49-F238E27FC236}">
                <a16:creationId xmlns:a16="http://schemas.microsoft.com/office/drawing/2014/main" id="{5D2CFA21-1C8C-BE60-AD15-1840883E3B0F}"/>
              </a:ext>
            </a:extLst>
          </p:cNvPr>
          <p:cNvSpPr txBox="1">
            <a:spLocks noChangeArrowheads="1"/>
          </p:cNvSpPr>
          <p:nvPr/>
        </p:nvSpPr>
        <p:spPr bwMode="auto">
          <a:xfrm>
            <a:off x="58738" y="6429375"/>
            <a:ext cx="4006225" cy="36933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dirty="0" smtClean="0"/>
              <a:t>J</a:t>
            </a:r>
            <a:r>
              <a:rPr lang="en-US" altLang="en-US" b="1" i="1" dirty="0"/>
              <a:t>. Phys. Chem. C</a:t>
            </a:r>
            <a:r>
              <a:rPr lang="en-US" altLang="en-US" b="1" dirty="0"/>
              <a:t> </a:t>
            </a:r>
            <a:r>
              <a:rPr lang="en-US" altLang="en-US" b="1" u="sng" dirty="0"/>
              <a:t>111</a:t>
            </a:r>
            <a:r>
              <a:rPr lang="en-US" altLang="en-US" b="1" dirty="0"/>
              <a:t>, 16996 (2007)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Text Box 2">
            <a:extLst>
              <a:ext uri="{FF2B5EF4-FFF2-40B4-BE49-F238E27FC236}">
                <a16:creationId xmlns:a16="http://schemas.microsoft.com/office/drawing/2014/main" id="{EAA1C320-E673-A103-FF27-795F17919353}"/>
              </a:ext>
            </a:extLst>
          </p:cNvPr>
          <p:cNvSpPr txBox="1">
            <a:spLocks noChangeArrowheads="1"/>
          </p:cNvSpPr>
          <p:nvPr/>
        </p:nvSpPr>
        <p:spPr bwMode="auto">
          <a:xfrm>
            <a:off x="5051425" y="1852613"/>
            <a:ext cx="4092575" cy="3378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a:t>Shortest alcohol chains: C7, C8 (C6 does not work)</a:t>
            </a:r>
          </a:p>
          <a:p>
            <a:pPr eaLnBrk="1" hangingPunct="1"/>
            <a:endParaRPr lang="en-US" altLang="en-US" sz="1200" b="1"/>
          </a:p>
          <a:p>
            <a:pPr eaLnBrk="1" hangingPunct="1"/>
            <a:r>
              <a:rPr lang="en-US" altLang="en-US" sz="2400" b="1"/>
              <a:t>Longest chains: C27, C30</a:t>
            </a:r>
          </a:p>
          <a:p>
            <a:pPr eaLnBrk="1" hangingPunct="1"/>
            <a:endParaRPr lang="en-US" altLang="en-US" sz="1200" b="1"/>
          </a:p>
          <a:p>
            <a:pPr eaLnBrk="1" hangingPunct="1"/>
            <a:r>
              <a:rPr lang="en-US" altLang="en-US" sz="2400" b="1"/>
              <a:t>The adsorption properties of the alcohol are related to the length of the chain and to the </a:t>
            </a:r>
            <a:r>
              <a:rPr lang="en-US" altLang="en-US" sz="2400" b="1" u="sng"/>
              <a:t>parity</a:t>
            </a:r>
            <a:r>
              <a:rPr lang="en-US" altLang="en-US" sz="2400" b="1"/>
              <a:t> of C atoms in the chain</a:t>
            </a:r>
          </a:p>
        </p:txBody>
      </p:sp>
      <p:sp>
        <p:nvSpPr>
          <p:cNvPr id="139267" name="Text Box 3">
            <a:extLst>
              <a:ext uri="{FF2B5EF4-FFF2-40B4-BE49-F238E27FC236}">
                <a16:creationId xmlns:a16="http://schemas.microsoft.com/office/drawing/2014/main" id="{3537F7E9-8CBF-40D9-0B45-5EA3DD45998F}"/>
              </a:ext>
            </a:extLst>
          </p:cNvPr>
          <p:cNvSpPr txBox="1">
            <a:spLocks noChangeArrowheads="1"/>
          </p:cNvSpPr>
          <p:nvPr/>
        </p:nvSpPr>
        <p:spPr bwMode="auto">
          <a:xfrm>
            <a:off x="2214563" y="57150"/>
            <a:ext cx="4578350" cy="641350"/>
          </a:xfrm>
          <a:prstGeom prst="rect">
            <a:avLst/>
          </a:prstGeom>
          <a:solidFill>
            <a:schemeClr val="accent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a:t>Rational modulation</a:t>
            </a:r>
          </a:p>
        </p:txBody>
      </p:sp>
      <p:sp>
        <p:nvSpPr>
          <p:cNvPr id="139268" name="Text Box 4">
            <a:extLst>
              <a:ext uri="{FF2B5EF4-FFF2-40B4-BE49-F238E27FC236}">
                <a16:creationId xmlns:a16="http://schemas.microsoft.com/office/drawing/2014/main" id="{3D67417E-A4CA-04AD-F08F-5B6D6E817056}"/>
              </a:ext>
            </a:extLst>
          </p:cNvPr>
          <p:cNvSpPr txBox="1">
            <a:spLocks noChangeArrowheads="1"/>
          </p:cNvSpPr>
          <p:nvPr/>
        </p:nvSpPr>
        <p:spPr bwMode="auto">
          <a:xfrm>
            <a:off x="4535046" y="6205538"/>
            <a:ext cx="4608954" cy="646331"/>
          </a:xfrm>
          <a:prstGeom prst="rect">
            <a:avLst/>
          </a:prstGeom>
          <a:solidFill>
            <a:schemeClr val="accent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r" eaLnBrk="1" hangingPunct="1"/>
            <a:r>
              <a:rPr lang="en-US" altLang="en-US" b="1" i="1" dirty="0" smtClean="0"/>
              <a:t>J</a:t>
            </a:r>
            <a:r>
              <a:rPr lang="en-US" altLang="en-US" b="1" i="1" dirty="0"/>
              <a:t>. Am. Chem. Soc.</a:t>
            </a:r>
            <a:r>
              <a:rPr lang="en-US" altLang="en-US" b="1" dirty="0"/>
              <a:t> </a:t>
            </a:r>
            <a:r>
              <a:rPr lang="en-US" altLang="en-US" b="1" u="sng" dirty="0"/>
              <a:t>128</a:t>
            </a:r>
            <a:r>
              <a:rPr lang="en-US" altLang="en-US" b="1" dirty="0"/>
              <a:t>, 4212-4213 (2006)</a:t>
            </a:r>
          </a:p>
          <a:p>
            <a:pPr algn="r" eaLnBrk="1" hangingPunct="1"/>
            <a:r>
              <a:rPr lang="en-US" altLang="en-US" b="1" i="1" dirty="0" smtClean="0"/>
              <a:t>J</a:t>
            </a:r>
            <a:r>
              <a:rPr lang="en-US" altLang="en-US" b="1" i="1" dirty="0"/>
              <a:t>. Phys. Chem. C</a:t>
            </a:r>
            <a:r>
              <a:rPr lang="en-US" altLang="en-US" b="1" dirty="0"/>
              <a:t> </a:t>
            </a:r>
            <a:r>
              <a:rPr lang="en-US" altLang="en-US" b="1" u="sng" dirty="0"/>
              <a:t>111</a:t>
            </a:r>
            <a:r>
              <a:rPr lang="en-US" altLang="en-US" b="1" dirty="0"/>
              <a:t>, 16996 (2007)</a:t>
            </a:r>
          </a:p>
        </p:txBody>
      </p:sp>
      <p:sp>
        <p:nvSpPr>
          <p:cNvPr id="139269" name="Rectangle 5">
            <a:extLst>
              <a:ext uri="{FF2B5EF4-FFF2-40B4-BE49-F238E27FC236}">
                <a16:creationId xmlns:a16="http://schemas.microsoft.com/office/drawing/2014/main" id="{73F94A34-FA88-225E-AD74-3FB4318E2AA3}"/>
              </a:ext>
            </a:extLst>
          </p:cNvPr>
          <p:cNvSpPr>
            <a:spLocks noChangeArrowheads="1"/>
          </p:cNvSpPr>
          <p:nvPr/>
        </p:nvSpPr>
        <p:spPr bwMode="auto">
          <a:xfrm>
            <a:off x="0" y="1884363"/>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CA" altLang="en-US"/>
          </a:p>
        </p:txBody>
      </p:sp>
      <p:graphicFrame>
        <p:nvGraphicFramePr>
          <p:cNvPr id="163846" name="Group 6">
            <a:extLst>
              <a:ext uri="{FF2B5EF4-FFF2-40B4-BE49-F238E27FC236}">
                <a16:creationId xmlns:a16="http://schemas.microsoft.com/office/drawing/2014/main" id="{F42AA9D2-8FDA-C2A9-084A-AFD28A7420F0}"/>
              </a:ext>
            </a:extLst>
          </p:cNvPr>
          <p:cNvGraphicFramePr>
            <a:graphicFrameLocks noGrp="1"/>
          </p:cNvGraphicFramePr>
          <p:nvPr/>
        </p:nvGraphicFramePr>
        <p:xfrm>
          <a:off x="0" y="612775"/>
          <a:ext cx="5260975" cy="5626103"/>
        </p:xfrm>
        <a:graphic>
          <a:graphicData uri="http://schemas.openxmlformats.org/drawingml/2006/table">
            <a:tbl>
              <a:tblPr/>
              <a:tblGrid>
                <a:gridCol w="1484313">
                  <a:extLst>
                    <a:ext uri="{9D8B030D-6E8A-4147-A177-3AD203B41FA5}">
                      <a16:colId xmlns:a16="http://schemas.microsoft.com/office/drawing/2014/main" val="20000"/>
                    </a:ext>
                  </a:extLst>
                </a:gridCol>
                <a:gridCol w="1270000">
                  <a:extLst>
                    <a:ext uri="{9D8B030D-6E8A-4147-A177-3AD203B41FA5}">
                      <a16:colId xmlns:a16="http://schemas.microsoft.com/office/drawing/2014/main" val="20001"/>
                    </a:ext>
                  </a:extLst>
                </a:gridCol>
                <a:gridCol w="1441450">
                  <a:extLst>
                    <a:ext uri="{9D8B030D-6E8A-4147-A177-3AD203B41FA5}">
                      <a16:colId xmlns:a16="http://schemas.microsoft.com/office/drawing/2014/main" val="20002"/>
                    </a:ext>
                  </a:extLst>
                </a:gridCol>
                <a:gridCol w="1065212">
                  <a:extLst>
                    <a:ext uri="{9D8B030D-6E8A-4147-A177-3AD203B41FA5}">
                      <a16:colId xmlns:a16="http://schemas.microsoft.com/office/drawing/2014/main" val="20003"/>
                    </a:ext>
                  </a:extLst>
                </a:gridCol>
              </a:tblGrid>
              <a:tr h="67945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Alcohol </a:t>
                      </a:r>
                      <a:endParaRPr kumimoji="0" lang="en-US" sz="3200" b="1" i="0" u="none" strike="noStrike" cap="none" normalizeH="0" baseline="0">
                        <a:ln>
                          <a:noFill/>
                        </a:ln>
                        <a:solidFill>
                          <a:schemeClr val="tx1"/>
                        </a:solidFill>
                        <a:effectLst/>
                        <a:latin typeface="Arial" pitchFamily="34" charset="0"/>
                      </a:endParaRPr>
                    </a:p>
                  </a:txBody>
                  <a:tcPr horzOverflow="overflow">
                    <a:lnL cap="flat">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L (nm)</a:t>
                      </a:r>
                      <a:r>
                        <a:rPr kumimoji="0" lang="en-US" sz="2000" b="1" i="0" u="none" strike="noStrike" cap="none" normalizeH="0" baseline="30000">
                          <a:ln>
                            <a:noFill/>
                          </a:ln>
                          <a:solidFill>
                            <a:schemeClr val="tx1"/>
                          </a:solidFill>
                          <a:effectLst/>
                          <a:latin typeface="Times New Roman" pitchFamily="18" charset="0"/>
                          <a:cs typeface="Times New Roman" pitchFamily="18" charset="0"/>
                        </a:rPr>
                        <a:t>[a]</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P (nm)</a:t>
                      </a:r>
                      <a:r>
                        <a:rPr kumimoji="0" lang="en-US" sz="2000" b="1" i="0" u="none" strike="noStrike" cap="none" normalizeH="0" baseline="30000">
                          <a:ln>
                            <a:noFill/>
                          </a:ln>
                          <a:solidFill>
                            <a:schemeClr val="tx1"/>
                          </a:solidFill>
                          <a:effectLst/>
                          <a:latin typeface="Times New Roman" pitchFamily="18" charset="0"/>
                          <a:cs typeface="Times New Roman" pitchFamily="18" charset="0"/>
                        </a:rPr>
                        <a:t>[b]</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ea typeface="Times New Roman" pitchFamily="18" charset="0"/>
                          <a:cs typeface="Times" charset="0"/>
                          <a:sym typeface="Symbol" pitchFamily="18" charset="2"/>
                        </a:rPr>
                        <a:t></a:t>
                      </a:r>
                      <a:r>
                        <a:rPr kumimoji="0" lang="en-US" sz="2000" b="1" i="0" u="none" strike="noStrike" cap="none" normalizeH="0" baseline="0">
                          <a:ln>
                            <a:noFill/>
                          </a:ln>
                          <a:solidFill>
                            <a:schemeClr val="tx1"/>
                          </a:solidFill>
                          <a:effectLst/>
                          <a:latin typeface="Times New Roman" pitchFamily="18" charset="0"/>
                          <a:ea typeface="Times New Roman" pitchFamily="18" charset="0"/>
                          <a:cs typeface="Times" charset="0"/>
                        </a:rPr>
                        <a:t> (</a:t>
                      </a:r>
                      <a:r>
                        <a:rPr kumimoji="0" lang="en-US" sz="2000" b="1" i="0" u="none" strike="noStrike" cap="none" normalizeH="0" baseline="30000">
                          <a:ln>
                            <a:noFill/>
                          </a:ln>
                          <a:solidFill>
                            <a:schemeClr val="tx1"/>
                          </a:solidFill>
                          <a:effectLst/>
                          <a:latin typeface="Times New Roman" pitchFamily="18" charset="0"/>
                          <a:ea typeface="Times New Roman" pitchFamily="18" charset="0"/>
                          <a:cs typeface="Times" charset="0"/>
                          <a:sym typeface="Symbol" pitchFamily="18" charset="2"/>
                        </a:rPr>
                        <a:t>o</a:t>
                      </a:r>
                      <a:r>
                        <a:rPr kumimoji="0" lang="en-US" sz="2000" b="1" i="0" u="none" strike="noStrike" cap="none" normalizeH="0" baseline="0">
                          <a:ln>
                            <a:noFill/>
                          </a:ln>
                          <a:solidFill>
                            <a:schemeClr val="tx1"/>
                          </a:solidFill>
                          <a:effectLst/>
                          <a:latin typeface="Times New Roman" pitchFamily="18" charset="0"/>
                          <a:ea typeface="Times New Roman" pitchFamily="18" charset="0"/>
                          <a:cs typeface="Times" charset="0"/>
                          <a:sym typeface="Symbol" pitchFamily="18" charset="2"/>
                        </a:rPr>
                        <a:t>)</a:t>
                      </a:r>
                      <a:r>
                        <a:rPr kumimoji="0" lang="en-US" sz="2000" b="1" i="0" u="none" strike="noStrike" cap="none" normalizeH="0" baseline="30000">
                          <a:ln>
                            <a:noFill/>
                          </a:ln>
                          <a:solidFill>
                            <a:schemeClr val="tx1"/>
                          </a:solidFill>
                          <a:effectLst/>
                          <a:latin typeface="Times New Roman" pitchFamily="18" charset="0"/>
                          <a:ea typeface="Times New Roman" pitchFamily="18" charset="0"/>
                          <a:cs typeface="Times" charset="0"/>
                          <a:sym typeface="Symbol" pitchFamily="18" charset="2"/>
                        </a:rPr>
                        <a:t>[c]</a:t>
                      </a:r>
                      <a:endParaRPr kumimoji="0" lang="en-US" sz="2000" b="1" i="0" u="none" strike="noStrike" cap="none" normalizeH="0" baseline="0">
                        <a:ln>
                          <a:noFill/>
                        </a:ln>
                        <a:solidFill>
                          <a:schemeClr val="tx1"/>
                        </a:solidFill>
                        <a:effectLst/>
                        <a:latin typeface="Times New Roman" pitchFamily="18" charset="0"/>
                        <a:ea typeface="Times New Roman" pitchFamily="18" charset="0"/>
                        <a:cs typeface="Times" charset="0"/>
                        <a:sym typeface="Symbol" pitchFamily="18" charset="2"/>
                      </a:endParaRPr>
                    </a:p>
                  </a:txBody>
                  <a:tcPr horzOverflow="overflow">
                    <a:lnL>
                      <a:noFill/>
                    </a:lnL>
                    <a:lnR cap="flat">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r h="573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C</a:t>
                      </a:r>
                      <a:r>
                        <a:rPr kumimoji="0" lang="en-US" sz="2000" b="1" i="0" u="none" strike="noStrike" cap="none" normalizeH="0" baseline="-30000">
                          <a:ln>
                            <a:noFill/>
                          </a:ln>
                          <a:solidFill>
                            <a:schemeClr val="tx1"/>
                          </a:solidFill>
                          <a:effectLst/>
                          <a:latin typeface="Times New Roman" pitchFamily="18" charset="0"/>
                          <a:cs typeface="Times New Roman" pitchFamily="18" charset="0"/>
                        </a:rPr>
                        <a:t>7</a:t>
                      </a:r>
                      <a:r>
                        <a:rPr kumimoji="0" lang="en-US" sz="2000" b="1" i="0" u="none" strike="noStrike" cap="none" normalizeH="0" baseline="0">
                          <a:ln>
                            <a:noFill/>
                          </a:ln>
                          <a:solidFill>
                            <a:schemeClr val="tx1"/>
                          </a:solidFill>
                          <a:effectLst/>
                          <a:latin typeface="Times New Roman" pitchFamily="18" charset="0"/>
                          <a:cs typeface="Times New Roman" pitchFamily="18" charset="0"/>
                        </a:rPr>
                        <a:t>H</a:t>
                      </a:r>
                      <a:r>
                        <a:rPr kumimoji="0" lang="en-US" sz="2000" b="1" i="0" u="none" strike="noStrike" cap="none" normalizeH="0" baseline="-30000">
                          <a:ln>
                            <a:noFill/>
                          </a:ln>
                          <a:solidFill>
                            <a:schemeClr val="tx1"/>
                          </a:solidFill>
                          <a:effectLst/>
                          <a:latin typeface="Times New Roman" pitchFamily="18" charset="0"/>
                          <a:cs typeface="Times New Roman" pitchFamily="18" charset="0"/>
                        </a:rPr>
                        <a:t>15</a:t>
                      </a:r>
                      <a:r>
                        <a:rPr kumimoji="0" lang="en-US" sz="2000" b="1" i="0" u="none" strike="noStrike" cap="none" normalizeH="0" baseline="0">
                          <a:ln>
                            <a:noFill/>
                          </a:ln>
                          <a:solidFill>
                            <a:schemeClr val="tx1"/>
                          </a:solidFill>
                          <a:effectLst/>
                          <a:latin typeface="Times New Roman" pitchFamily="18" charset="0"/>
                          <a:cs typeface="Times New Roman" pitchFamily="18" charset="0"/>
                        </a:rPr>
                        <a:t>OH</a:t>
                      </a:r>
                      <a:endParaRPr kumimoji="0" lang="en-US" sz="3200" b="1" i="0" u="none" strike="noStrike" cap="none" normalizeH="0" baseline="0">
                        <a:ln>
                          <a:noFill/>
                        </a:ln>
                        <a:solidFill>
                          <a:schemeClr val="tx1"/>
                        </a:solidFill>
                        <a:effectLst/>
                        <a:latin typeface="Arial" pitchFamily="34" charset="0"/>
                      </a:endParaRPr>
                    </a:p>
                  </a:txBody>
                  <a:tcPr horzOverflow="overflow">
                    <a:lnL cap="flat">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1.06</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2.74±0.16</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a:noFill/>
                    </a:lnR>
                    <a:lnT w="12700" cap="flat" cmpd="sng" algn="ctr">
                      <a:solidFill>
                        <a:srgbClr val="000000"/>
                      </a:solidFill>
                      <a:prstDash val="solid"/>
                      <a:round/>
                      <a:headEnd type="none" w="med" len="med"/>
                      <a:tailEnd type="none" w="med" len="med"/>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83±2</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cap="flat">
                      <a:noFill/>
                    </a:lnR>
                    <a:lnT w="12700" cap="flat" cmpd="sng" algn="ctr">
                      <a:solidFill>
                        <a:srgbClr val="000000"/>
                      </a:solidFill>
                      <a:prstDash val="solid"/>
                      <a:round/>
                      <a:headEnd type="none" w="med" len="med"/>
                      <a:tailEnd type="none" w="med" len="med"/>
                    </a:lnT>
                    <a:lnB>
                      <a:noFill/>
                    </a:lnB>
                    <a:lnTlToBr>
                      <a:noFill/>
                    </a:lnTlToBr>
                    <a:lnBlToTr>
                      <a:noFill/>
                    </a:lnBlToTr>
                    <a:noFill/>
                  </a:tcPr>
                </a:tc>
                <a:extLst>
                  <a:ext uri="{0D108BD9-81ED-4DB2-BD59-A6C34878D82A}">
                    <a16:rowId xmlns:a16="http://schemas.microsoft.com/office/drawing/2014/main" val="10001"/>
                  </a:ext>
                </a:extLst>
              </a:tr>
              <a:tr h="5572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C</a:t>
                      </a:r>
                      <a:r>
                        <a:rPr kumimoji="0" lang="en-US" sz="2000" b="1" i="0" u="none" strike="noStrike" cap="none" normalizeH="0" baseline="-30000">
                          <a:ln>
                            <a:noFill/>
                          </a:ln>
                          <a:solidFill>
                            <a:schemeClr val="tx1"/>
                          </a:solidFill>
                          <a:effectLst/>
                          <a:latin typeface="Times New Roman" pitchFamily="18" charset="0"/>
                          <a:cs typeface="Times New Roman" pitchFamily="18" charset="0"/>
                        </a:rPr>
                        <a:t>8</a:t>
                      </a:r>
                      <a:r>
                        <a:rPr kumimoji="0" lang="en-US" sz="2000" b="1" i="0" u="none" strike="noStrike" cap="none" normalizeH="0" baseline="0">
                          <a:ln>
                            <a:noFill/>
                          </a:ln>
                          <a:solidFill>
                            <a:schemeClr val="tx1"/>
                          </a:solidFill>
                          <a:effectLst/>
                          <a:latin typeface="Times New Roman" pitchFamily="18" charset="0"/>
                          <a:cs typeface="Times New Roman" pitchFamily="18" charset="0"/>
                        </a:rPr>
                        <a:t>H</a:t>
                      </a:r>
                      <a:r>
                        <a:rPr kumimoji="0" lang="en-US" sz="2000" b="1" i="0" u="none" strike="noStrike" cap="none" normalizeH="0" baseline="-30000">
                          <a:ln>
                            <a:noFill/>
                          </a:ln>
                          <a:solidFill>
                            <a:schemeClr val="tx1"/>
                          </a:solidFill>
                          <a:effectLst/>
                          <a:latin typeface="Times New Roman" pitchFamily="18" charset="0"/>
                          <a:cs typeface="Times New Roman" pitchFamily="18" charset="0"/>
                        </a:rPr>
                        <a:t>17</a:t>
                      </a:r>
                      <a:r>
                        <a:rPr kumimoji="0" lang="en-US" sz="2000" b="1" i="0" u="none" strike="noStrike" cap="none" normalizeH="0" baseline="0">
                          <a:ln>
                            <a:noFill/>
                          </a:ln>
                          <a:solidFill>
                            <a:schemeClr val="tx1"/>
                          </a:solidFill>
                          <a:effectLst/>
                          <a:latin typeface="Times New Roman" pitchFamily="18" charset="0"/>
                          <a:cs typeface="Times New Roman" pitchFamily="18" charset="0"/>
                        </a:rPr>
                        <a:t>OH</a:t>
                      </a:r>
                      <a:endParaRPr kumimoji="0" lang="en-US" sz="3200" b="1"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1.19</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2.69±0.12</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64±2</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2"/>
                  </a:ext>
                </a:extLst>
              </a:tr>
              <a:tr h="5588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C</a:t>
                      </a:r>
                      <a:r>
                        <a:rPr kumimoji="0" lang="en-US" sz="2000" b="1" i="0" u="none" strike="noStrike" cap="none" normalizeH="0" baseline="-30000">
                          <a:ln>
                            <a:noFill/>
                          </a:ln>
                          <a:solidFill>
                            <a:schemeClr val="tx1"/>
                          </a:solidFill>
                          <a:effectLst/>
                          <a:latin typeface="Times New Roman" pitchFamily="18" charset="0"/>
                          <a:cs typeface="Times New Roman" pitchFamily="18" charset="0"/>
                        </a:rPr>
                        <a:t>10</a:t>
                      </a:r>
                      <a:r>
                        <a:rPr kumimoji="0" lang="en-US" sz="2000" b="1" i="0" u="none" strike="noStrike" cap="none" normalizeH="0" baseline="0">
                          <a:ln>
                            <a:noFill/>
                          </a:ln>
                          <a:solidFill>
                            <a:schemeClr val="tx1"/>
                          </a:solidFill>
                          <a:effectLst/>
                          <a:latin typeface="Times New Roman" pitchFamily="18" charset="0"/>
                          <a:cs typeface="Times New Roman" pitchFamily="18" charset="0"/>
                        </a:rPr>
                        <a:t>H</a:t>
                      </a:r>
                      <a:r>
                        <a:rPr kumimoji="0" lang="en-US" sz="2000" b="1" i="0" u="none" strike="noStrike" cap="none" normalizeH="0" baseline="-30000">
                          <a:ln>
                            <a:noFill/>
                          </a:ln>
                          <a:solidFill>
                            <a:schemeClr val="tx1"/>
                          </a:solidFill>
                          <a:effectLst/>
                          <a:latin typeface="Times New Roman" pitchFamily="18" charset="0"/>
                          <a:cs typeface="Times New Roman" pitchFamily="18" charset="0"/>
                        </a:rPr>
                        <a:t>21</a:t>
                      </a:r>
                      <a:r>
                        <a:rPr kumimoji="0" lang="en-US" sz="2000" b="1" i="0" u="none" strike="noStrike" cap="none" normalizeH="0" baseline="0">
                          <a:ln>
                            <a:noFill/>
                          </a:ln>
                          <a:solidFill>
                            <a:schemeClr val="tx1"/>
                          </a:solidFill>
                          <a:effectLst/>
                          <a:latin typeface="Times New Roman" pitchFamily="18" charset="0"/>
                          <a:cs typeface="Times New Roman" pitchFamily="18" charset="0"/>
                        </a:rPr>
                        <a:t>OH</a:t>
                      </a:r>
                      <a:endParaRPr kumimoji="0" lang="en-US" sz="3200" b="1"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1.44</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2.91±0.07</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64±2</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3"/>
                  </a:ext>
                </a:extLst>
              </a:tr>
              <a:tr h="57150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C</a:t>
                      </a:r>
                      <a:r>
                        <a:rPr kumimoji="0" lang="en-US" sz="2000" b="1" i="0" u="none" strike="noStrike" cap="none" normalizeH="0" baseline="-30000">
                          <a:ln>
                            <a:noFill/>
                          </a:ln>
                          <a:solidFill>
                            <a:schemeClr val="tx1"/>
                          </a:solidFill>
                          <a:effectLst/>
                          <a:latin typeface="Times New Roman" pitchFamily="18" charset="0"/>
                          <a:cs typeface="Times New Roman" pitchFamily="18" charset="0"/>
                        </a:rPr>
                        <a:t>11</a:t>
                      </a:r>
                      <a:r>
                        <a:rPr kumimoji="0" lang="en-US" sz="2000" b="1" i="0" u="none" strike="noStrike" cap="none" normalizeH="0" baseline="0">
                          <a:ln>
                            <a:noFill/>
                          </a:ln>
                          <a:solidFill>
                            <a:schemeClr val="tx1"/>
                          </a:solidFill>
                          <a:effectLst/>
                          <a:latin typeface="Times New Roman" pitchFamily="18" charset="0"/>
                          <a:cs typeface="Times New Roman" pitchFamily="18" charset="0"/>
                        </a:rPr>
                        <a:t>H</a:t>
                      </a:r>
                      <a:r>
                        <a:rPr kumimoji="0" lang="en-US" sz="2000" b="1" i="0" u="none" strike="noStrike" cap="none" normalizeH="0" baseline="-30000">
                          <a:ln>
                            <a:noFill/>
                          </a:ln>
                          <a:solidFill>
                            <a:schemeClr val="tx1"/>
                          </a:solidFill>
                          <a:effectLst/>
                          <a:latin typeface="Times New Roman" pitchFamily="18" charset="0"/>
                          <a:cs typeface="Times New Roman" pitchFamily="18" charset="0"/>
                        </a:rPr>
                        <a:t>23</a:t>
                      </a:r>
                      <a:r>
                        <a:rPr kumimoji="0" lang="en-US" sz="2000" b="1" i="0" u="none" strike="noStrike" cap="none" normalizeH="0" baseline="0">
                          <a:ln>
                            <a:noFill/>
                          </a:ln>
                          <a:solidFill>
                            <a:schemeClr val="tx1"/>
                          </a:solidFill>
                          <a:effectLst/>
                          <a:latin typeface="Times New Roman" pitchFamily="18" charset="0"/>
                          <a:cs typeface="Times New Roman" pitchFamily="18" charset="0"/>
                        </a:rPr>
                        <a:t>OH</a:t>
                      </a:r>
                      <a:endParaRPr kumimoji="0" lang="en-US" sz="3200" b="1"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1.57</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3.36±0.09</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86±2</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4"/>
                  </a:ext>
                </a:extLst>
              </a:tr>
              <a:tr h="573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C</a:t>
                      </a:r>
                      <a:r>
                        <a:rPr kumimoji="0" lang="en-US" sz="2000" b="1" i="0" u="none" strike="noStrike" cap="none" normalizeH="0" baseline="-30000">
                          <a:ln>
                            <a:noFill/>
                          </a:ln>
                          <a:solidFill>
                            <a:schemeClr val="tx1"/>
                          </a:solidFill>
                          <a:effectLst/>
                          <a:latin typeface="Times New Roman" pitchFamily="18" charset="0"/>
                          <a:cs typeface="Times New Roman" pitchFamily="18" charset="0"/>
                        </a:rPr>
                        <a:t>16</a:t>
                      </a:r>
                      <a:r>
                        <a:rPr kumimoji="0" lang="en-US" sz="2000" b="1" i="0" u="none" strike="noStrike" cap="none" normalizeH="0" baseline="0">
                          <a:ln>
                            <a:noFill/>
                          </a:ln>
                          <a:solidFill>
                            <a:schemeClr val="tx1"/>
                          </a:solidFill>
                          <a:effectLst/>
                          <a:latin typeface="Times New Roman" pitchFamily="18" charset="0"/>
                          <a:cs typeface="Times New Roman" pitchFamily="18" charset="0"/>
                        </a:rPr>
                        <a:t>H</a:t>
                      </a:r>
                      <a:r>
                        <a:rPr kumimoji="0" lang="en-US" sz="2000" b="1" i="0" u="none" strike="noStrike" cap="none" normalizeH="0" baseline="-30000">
                          <a:ln>
                            <a:noFill/>
                          </a:ln>
                          <a:solidFill>
                            <a:schemeClr val="tx1"/>
                          </a:solidFill>
                          <a:effectLst/>
                          <a:latin typeface="Times New Roman" pitchFamily="18" charset="0"/>
                          <a:cs typeface="Times New Roman" pitchFamily="18" charset="0"/>
                        </a:rPr>
                        <a:t>33</a:t>
                      </a:r>
                      <a:r>
                        <a:rPr kumimoji="0" lang="en-US" sz="2000" b="1" i="0" u="none" strike="noStrike" cap="none" normalizeH="0" baseline="0">
                          <a:ln>
                            <a:noFill/>
                          </a:ln>
                          <a:solidFill>
                            <a:schemeClr val="tx1"/>
                          </a:solidFill>
                          <a:effectLst/>
                          <a:latin typeface="Times New Roman" pitchFamily="18" charset="0"/>
                          <a:cs typeface="Times New Roman" pitchFamily="18" charset="0"/>
                        </a:rPr>
                        <a:t>OH</a:t>
                      </a:r>
                      <a:endParaRPr kumimoji="0" lang="en-US" sz="3200" b="1"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2.21</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3.57±0.10</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66±2</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5"/>
                  </a:ext>
                </a:extLst>
              </a:tr>
              <a:tr h="573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C</a:t>
                      </a:r>
                      <a:r>
                        <a:rPr kumimoji="0" lang="en-US" sz="2000" b="1" i="0" u="none" strike="noStrike" cap="none" normalizeH="0" baseline="-30000">
                          <a:ln>
                            <a:noFill/>
                          </a:ln>
                          <a:solidFill>
                            <a:schemeClr val="tx1"/>
                          </a:solidFill>
                          <a:effectLst/>
                          <a:latin typeface="Times New Roman" pitchFamily="18" charset="0"/>
                          <a:cs typeface="Times New Roman" pitchFamily="18" charset="0"/>
                        </a:rPr>
                        <a:t>17</a:t>
                      </a:r>
                      <a:r>
                        <a:rPr kumimoji="0" lang="en-US" sz="2000" b="1" i="0" u="none" strike="noStrike" cap="none" normalizeH="0" baseline="0">
                          <a:ln>
                            <a:noFill/>
                          </a:ln>
                          <a:solidFill>
                            <a:schemeClr val="tx1"/>
                          </a:solidFill>
                          <a:effectLst/>
                          <a:latin typeface="Times New Roman" pitchFamily="18" charset="0"/>
                          <a:cs typeface="Times New Roman" pitchFamily="18" charset="0"/>
                        </a:rPr>
                        <a:t>H</a:t>
                      </a:r>
                      <a:r>
                        <a:rPr kumimoji="0" lang="en-US" sz="2000" b="1" i="0" u="none" strike="noStrike" cap="none" normalizeH="0" baseline="-30000">
                          <a:ln>
                            <a:noFill/>
                          </a:ln>
                          <a:solidFill>
                            <a:schemeClr val="tx1"/>
                          </a:solidFill>
                          <a:effectLst/>
                          <a:latin typeface="Times New Roman" pitchFamily="18" charset="0"/>
                          <a:cs typeface="Times New Roman" pitchFamily="18" charset="0"/>
                        </a:rPr>
                        <a:t>35</a:t>
                      </a:r>
                      <a:r>
                        <a:rPr kumimoji="0" lang="en-US" sz="2000" b="1" i="0" u="none" strike="noStrike" cap="none" normalizeH="0" baseline="0">
                          <a:ln>
                            <a:noFill/>
                          </a:ln>
                          <a:solidFill>
                            <a:schemeClr val="tx1"/>
                          </a:solidFill>
                          <a:effectLst/>
                          <a:latin typeface="Times New Roman" pitchFamily="18" charset="0"/>
                          <a:cs typeface="Times New Roman" pitchFamily="18" charset="0"/>
                        </a:rPr>
                        <a:t>OH</a:t>
                      </a:r>
                      <a:endParaRPr kumimoji="0" lang="en-US" sz="3200" b="1"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2.34</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4.10±0.09</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83±2</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6"/>
                  </a:ext>
                </a:extLst>
              </a:tr>
              <a:tr h="557213">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C</a:t>
                      </a:r>
                      <a:r>
                        <a:rPr kumimoji="0" lang="en-US" sz="2000" b="1" i="0" u="none" strike="noStrike" cap="none" normalizeH="0" baseline="-30000">
                          <a:ln>
                            <a:noFill/>
                          </a:ln>
                          <a:solidFill>
                            <a:schemeClr val="tx1"/>
                          </a:solidFill>
                          <a:effectLst/>
                          <a:latin typeface="Times New Roman" pitchFamily="18" charset="0"/>
                          <a:cs typeface="Times New Roman" pitchFamily="18" charset="0"/>
                        </a:rPr>
                        <a:t>22</a:t>
                      </a:r>
                      <a:r>
                        <a:rPr kumimoji="0" lang="en-US" sz="2000" b="1" i="0" u="none" strike="noStrike" cap="none" normalizeH="0" baseline="0">
                          <a:ln>
                            <a:noFill/>
                          </a:ln>
                          <a:solidFill>
                            <a:schemeClr val="tx1"/>
                          </a:solidFill>
                          <a:effectLst/>
                          <a:latin typeface="Times New Roman" pitchFamily="18" charset="0"/>
                          <a:cs typeface="Times New Roman" pitchFamily="18" charset="0"/>
                        </a:rPr>
                        <a:t>H</a:t>
                      </a:r>
                      <a:r>
                        <a:rPr kumimoji="0" lang="en-US" sz="2000" b="1" i="0" u="none" strike="noStrike" cap="none" normalizeH="0" baseline="-30000">
                          <a:ln>
                            <a:noFill/>
                          </a:ln>
                          <a:solidFill>
                            <a:schemeClr val="tx1"/>
                          </a:solidFill>
                          <a:effectLst/>
                          <a:latin typeface="Times New Roman" pitchFamily="18" charset="0"/>
                          <a:cs typeface="Times New Roman" pitchFamily="18" charset="0"/>
                        </a:rPr>
                        <a:t>45</a:t>
                      </a:r>
                      <a:r>
                        <a:rPr kumimoji="0" lang="en-US" sz="2000" b="1" i="0" u="none" strike="noStrike" cap="none" normalizeH="0" baseline="0">
                          <a:ln>
                            <a:noFill/>
                          </a:ln>
                          <a:solidFill>
                            <a:schemeClr val="tx1"/>
                          </a:solidFill>
                          <a:effectLst/>
                          <a:latin typeface="Times New Roman" pitchFamily="18" charset="0"/>
                          <a:cs typeface="Times New Roman" pitchFamily="18" charset="0"/>
                        </a:rPr>
                        <a:t>OH</a:t>
                      </a:r>
                      <a:endParaRPr kumimoji="0" lang="en-US" sz="3200" b="1"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2.99</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4.29±0.07</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64±3</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7"/>
                  </a:ext>
                </a:extLst>
              </a:tr>
              <a:tr h="573088">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C</a:t>
                      </a:r>
                      <a:r>
                        <a:rPr kumimoji="0" lang="en-US" sz="2000" b="1" i="0" u="none" strike="noStrike" cap="none" normalizeH="0" baseline="-30000">
                          <a:ln>
                            <a:noFill/>
                          </a:ln>
                          <a:solidFill>
                            <a:schemeClr val="tx1"/>
                          </a:solidFill>
                          <a:effectLst/>
                          <a:latin typeface="Times New Roman" pitchFamily="18" charset="0"/>
                          <a:cs typeface="Times New Roman" pitchFamily="18" charset="0"/>
                        </a:rPr>
                        <a:t>27</a:t>
                      </a:r>
                      <a:r>
                        <a:rPr kumimoji="0" lang="en-US" sz="2000" b="1" i="0" u="none" strike="noStrike" cap="none" normalizeH="0" baseline="0">
                          <a:ln>
                            <a:noFill/>
                          </a:ln>
                          <a:solidFill>
                            <a:schemeClr val="tx1"/>
                          </a:solidFill>
                          <a:effectLst/>
                          <a:latin typeface="Times New Roman" pitchFamily="18" charset="0"/>
                          <a:cs typeface="Times New Roman" pitchFamily="18" charset="0"/>
                        </a:rPr>
                        <a:t>H</a:t>
                      </a:r>
                      <a:r>
                        <a:rPr kumimoji="0" lang="en-US" sz="2000" b="1" i="0" u="none" strike="noStrike" cap="none" normalizeH="0" baseline="-30000">
                          <a:ln>
                            <a:noFill/>
                          </a:ln>
                          <a:solidFill>
                            <a:schemeClr val="tx1"/>
                          </a:solidFill>
                          <a:effectLst/>
                          <a:latin typeface="Times New Roman" pitchFamily="18" charset="0"/>
                          <a:cs typeface="Times New Roman" pitchFamily="18" charset="0"/>
                        </a:rPr>
                        <a:t>55</a:t>
                      </a:r>
                      <a:r>
                        <a:rPr kumimoji="0" lang="en-US" sz="2000" b="1" i="0" u="none" strike="noStrike" cap="none" normalizeH="0" baseline="0">
                          <a:ln>
                            <a:noFill/>
                          </a:ln>
                          <a:solidFill>
                            <a:schemeClr val="tx1"/>
                          </a:solidFill>
                          <a:effectLst/>
                          <a:latin typeface="Times New Roman" pitchFamily="18" charset="0"/>
                          <a:cs typeface="Times New Roman" pitchFamily="18" charset="0"/>
                        </a:rPr>
                        <a:t>OH</a:t>
                      </a:r>
                      <a:endParaRPr kumimoji="0" lang="en-US" sz="3200" b="1"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3.63</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5.32±0.15</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a:noFill/>
                    </a:lnR>
                    <a:lnT>
                      <a:noFill/>
                    </a:lnT>
                    <a:lnB>
                      <a:noFill/>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82±3</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cap="flat">
                      <a:noFill/>
                    </a:lnR>
                    <a:lnT>
                      <a:noFill/>
                    </a:lnT>
                    <a:lnB>
                      <a:noFill/>
                    </a:lnB>
                    <a:lnTlToBr>
                      <a:noFill/>
                    </a:lnTlToBr>
                    <a:lnBlToTr>
                      <a:noFill/>
                    </a:lnBlToTr>
                    <a:noFill/>
                  </a:tcPr>
                </a:tc>
                <a:extLst>
                  <a:ext uri="{0D108BD9-81ED-4DB2-BD59-A6C34878D82A}">
                    <a16:rowId xmlns:a16="http://schemas.microsoft.com/office/drawing/2014/main" val="10008"/>
                  </a:ext>
                </a:extLst>
              </a:tr>
              <a:tr h="409575">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C</a:t>
                      </a:r>
                      <a:r>
                        <a:rPr kumimoji="0" lang="en-US" sz="2000" b="1" i="0" u="none" strike="noStrike" cap="none" normalizeH="0" baseline="-30000">
                          <a:ln>
                            <a:noFill/>
                          </a:ln>
                          <a:solidFill>
                            <a:schemeClr val="tx1"/>
                          </a:solidFill>
                          <a:effectLst/>
                          <a:latin typeface="Times New Roman" pitchFamily="18" charset="0"/>
                          <a:cs typeface="Times New Roman" pitchFamily="18" charset="0"/>
                        </a:rPr>
                        <a:t>30</a:t>
                      </a:r>
                      <a:r>
                        <a:rPr kumimoji="0" lang="en-US" sz="2000" b="1" i="0" u="none" strike="noStrike" cap="none" normalizeH="0" baseline="0">
                          <a:ln>
                            <a:noFill/>
                          </a:ln>
                          <a:solidFill>
                            <a:schemeClr val="tx1"/>
                          </a:solidFill>
                          <a:effectLst/>
                          <a:latin typeface="Times New Roman" pitchFamily="18" charset="0"/>
                          <a:cs typeface="Times New Roman" pitchFamily="18" charset="0"/>
                        </a:rPr>
                        <a:t>H</a:t>
                      </a:r>
                      <a:r>
                        <a:rPr kumimoji="0" lang="en-US" sz="2000" b="1" i="0" u="none" strike="noStrike" cap="none" normalizeH="0" baseline="-30000">
                          <a:ln>
                            <a:noFill/>
                          </a:ln>
                          <a:solidFill>
                            <a:schemeClr val="tx1"/>
                          </a:solidFill>
                          <a:effectLst/>
                          <a:latin typeface="Times New Roman" pitchFamily="18" charset="0"/>
                          <a:cs typeface="Times New Roman" pitchFamily="18" charset="0"/>
                        </a:rPr>
                        <a:t>61</a:t>
                      </a:r>
                      <a:r>
                        <a:rPr kumimoji="0" lang="en-US" sz="2000" b="1" i="0" u="none" strike="noStrike" cap="none" normalizeH="0" baseline="0">
                          <a:ln>
                            <a:noFill/>
                          </a:ln>
                          <a:solidFill>
                            <a:schemeClr val="tx1"/>
                          </a:solidFill>
                          <a:effectLst/>
                          <a:latin typeface="Times New Roman" pitchFamily="18" charset="0"/>
                          <a:cs typeface="Times New Roman" pitchFamily="18" charset="0"/>
                        </a:rPr>
                        <a:t>OH</a:t>
                      </a:r>
                      <a:endParaRPr kumimoji="0" lang="en-US" sz="3200" b="1" i="0" u="none" strike="noStrike" cap="none" normalizeH="0" baseline="0">
                        <a:ln>
                          <a:noFill/>
                        </a:ln>
                        <a:solidFill>
                          <a:schemeClr val="tx1"/>
                        </a:solidFill>
                        <a:effectLst/>
                        <a:latin typeface="Arial" pitchFamily="34" charset="0"/>
                      </a:endParaRPr>
                    </a:p>
                  </a:txBody>
                  <a:tcPr horzOverflow="overflow">
                    <a:lnL cap="flat">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4.02</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a:ln>
                            <a:noFill/>
                          </a:ln>
                          <a:solidFill>
                            <a:schemeClr val="tx1"/>
                          </a:solidFill>
                          <a:effectLst/>
                          <a:latin typeface="Times New Roman" pitchFamily="18" charset="0"/>
                          <a:cs typeface="Times New Roman" pitchFamily="18" charset="0"/>
                        </a:rPr>
                        <a:t>5.08±0.11</a:t>
                      </a:r>
                      <a:endParaRPr kumimoji="0" lang="en-US" sz="3200" b="1" i="0" u="none" strike="noStrike" cap="none" normalizeH="0" baseline="0">
                        <a:ln>
                          <a:noFill/>
                        </a:ln>
                        <a:solidFill>
                          <a:schemeClr val="tx1"/>
                        </a:solidFill>
                        <a:effectLst/>
                        <a:latin typeface="Arial" pitchFamily="34" charset="0"/>
                      </a:endParaRPr>
                    </a:p>
                  </a:txBody>
                  <a:tcPr horzOverflow="overflow">
                    <a:lnL>
                      <a:noFill/>
                    </a:lnL>
                    <a:lnR>
                      <a:noFill/>
                    </a:lnR>
                    <a:lnT>
                      <a:noFill/>
                    </a:lnT>
                    <a:lnB w="12700" cap="flat" cmpd="sng" algn="ctr">
                      <a:solidFill>
                        <a:srgbClr val="000000"/>
                      </a:solidFill>
                      <a:prstDash val="solid"/>
                      <a:round/>
                      <a:headEnd type="none" w="med" len="med"/>
                      <a:tailEnd type="none" w="med" len="med"/>
                    </a:lnB>
                    <a:lnTlToBr>
                      <a:noFill/>
                    </a:lnTlToBr>
                    <a:lnBlToTr>
                      <a:noFill/>
                    </a:lnBlToTr>
                    <a:no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000" b="1" i="0" u="none" strike="noStrike" cap="none" normalizeH="0" baseline="0" dirty="0">
                          <a:ln>
                            <a:noFill/>
                          </a:ln>
                          <a:solidFill>
                            <a:schemeClr val="tx1"/>
                          </a:solidFill>
                          <a:effectLst/>
                          <a:latin typeface="Times New Roman" pitchFamily="18" charset="0"/>
                          <a:cs typeface="Times New Roman" pitchFamily="18" charset="0"/>
                        </a:rPr>
                        <a:t>66±2</a:t>
                      </a:r>
                      <a:endParaRPr kumimoji="0" lang="en-US" sz="3200" b="1" i="0" u="none" strike="noStrike" cap="none" normalizeH="0" baseline="0" dirty="0">
                        <a:ln>
                          <a:noFill/>
                        </a:ln>
                        <a:solidFill>
                          <a:schemeClr val="tx1"/>
                        </a:solidFill>
                        <a:effectLst/>
                        <a:latin typeface="Arial" pitchFamily="34" charset="0"/>
                      </a:endParaRPr>
                    </a:p>
                  </a:txBody>
                  <a:tcPr horzOverflow="overflow">
                    <a:lnL>
                      <a:noFill/>
                    </a:lnL>
                    <a:lnR cap="flat">
                      <a:noFill/>
                    </a:lnR>
                    <a:lnT>
                      <a:noFill/>
                    </a:lnT>
                    <a:lnB w="127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9"/>
                  </a:ext>
                </a:extLst>
              </a:tr>
            </a:tbl>
          </a:graphicData>
        </a:graphic>
      </p:graphicFrame>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 name="Picture 10">
            <a:extLst>
              <a:ext uri="{FF2B5EF4-FFF2-40B4-BE49-F238E27FC236}">
                <a16:creationId xmlns:a16="http://schemas.microsoft.com/office/drawing/2014/main" id="{44ED97CC-9EF1-B6A4-A3E2-0804F7AED60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1200" y="355600"/>
            <a:ext cx="5857875" cy="6324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itle 1">
            <a:extLst>
              <a:ext uri="{FF2B5EF4-FFF2-40B4-BE49-F238E27FC236}">
                <a16:creationId xmlns:a16="http://schemas.microsoft.com/office/drawing/2014/main" id="{739E3DFF-54B2-6480-172A-0B18B1A92C71}"/>
              </a:ext>
            </a:extLst>
          </p:cNvPr>
          <p:cNvSpPr>
            <a:spLocks noGrp="1"/>
          </p:cNvSpPr>
          <p:nvPr>
            <p:ph type="title" idx="4294967295"/>
          </p:nvPr>
        </p:nvSpPr>
        <p:spPr bwMode="auto">
          <a:xfrm>
            <a:off x="133350" y="608013"/>
            <a:ext cx="8229600" cy="6921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ltLang="en-US" sz="3600" b="1"/>
              <a:t>Chirality in TMA/alcohol SAMNs</a:t>
            </a:r>
          </a:p>
        </p:txBody>
      </p:sp>
      <p:pic>
        <p:nvPicPr>
          <p:cNvPr id="140291" name="Picture 1">
            <a:extLst>
              <a:ext uri="{FF2B5EF4-FFF2-40B4-BE49-F238E27FC236}">
                <a16:creationId xmlns:a16="http://schemas.microsoft.com/office/drawing/2014/main" id="{C10D28B8-CE6F-45FC-710B-1E7B3EA2AE5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311525"/>
            <a:ext cx="6232525" cy="3079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2" name="Picture 2">
            <a:extLst>
              <a:ext uri="{FF2B5EF4-FFF2-40B4-BE49-F238E27FC236}">
                <a16:creationId xmlns:a16="http://schemas.microsoft.com/office/drawing/2014/main" id="{167D1DD9-B31B-B874-5DB5-0AC9E65986D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218363" y="1949450"/>
            <a:ext cx="1509712"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0293" name="Picture 3">
            <a:extLst>
              <a:ext uri="{FF2B5EF4-FFF2-40B4-BE49-F238E27FC236}">
                <a16:creationId xmlns:a16="http://schemas.microsoft.com/office/drawing/2014/main" id="{A3307EA5-97B5-888E-5164-8523BED4E802}"/>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94363" y="1949450"/>
            <a:ext cx="1509712" cy="1238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4" name="TextBox 7">
            <a:extLst>
              <a:ext uri="{FF2B5EF4-FFF2-40B4-BE49-F238E27FC236}">
                <a16:creationId xmlns:a16="http://schemas.microsoft.com/office/drawing/2014/main" id="{C31D375A-87A5-FEF6-E3E1-28E0F938389C}"/>
              </a:ext>
            </a:extLst>
          </p:cNvPr>
          <p:cNvSpPr txBox="1">
            <a:spLocks noChangeArrowheads="1"/>
          </p:cNvSpPr>
          <p:nvPr/>
        </p:nvSpPr>
        <p:spPr bwMode="auto">
          <a:xfrm>
            <a:off x="0" y="1358900"/>
            <a:ext cx="5407025"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sz="2000" b="1"/>
              <a:t> TMA dimer tapes are prochiral</a:t>
            </a:r>
          </a:p>
          <a:p>
            <a:pPr eaLnBrk="1" hangingPunct="1">
              <a:buFont typeface="Arial" panose="020B0604020202020204" pitchFamily="34" charset="0"/>
              <a:buChar char="•"/>
            </a:pPr>
            <a:r>
              <a:rPr lang="en-US" altLang="en-US" sz="2000" b="1"/>
              <a:t> In STM images, chirality is communicated through the alcohol tilt </a:t>
            </a:r>
          </a:p>
          <a:p>
            <a:pPr eaLnBrk="1" hangingPunct="1">
              <a:buFont typeface="Arial" panose="020B0604020202020204" pitchFamily="34" charset="0"/>
              <a:buChar char="•"/>
            </a:pPr>
            <a:r>
              <a:rPr lang="en-US" altLang="en-US" sz="2000" b="1"/>
              <a:t> TMA/alcohol SAMN forms chiral domains</a:t>
            </a:r>
          </a:p>
        </p:txBody>
      </p:sp>
      <p:sp>
        <p:nvSpPr>
          <p:cNvPr id="140295" name="TextBox 8">
            <a:extLst>
              <a:ext uri="{FF2B5EF4-FFF2-40B4-BE49-F238E27FC236}">
                <a16:creationId xmlns:a16="http://schemas.microsoft.com/office/drawing/2014/main" id="{D25C8542-BC89-11F2-738A-4F5C822BE720}"/>
              </a:ext>
            </a:extLst>
          </p:cNvPr>
          <p:cNvSpPr txBox="1">
            <a:spLocks noChangeArrowheads="1"/>
          </p:cNvSpPr>
          <p:nvPr/>
        </p:nvSpPr>
        <p:spPr bwMode="auto">
          <a:xfrm>
            <a:off x="5299075" y="1435100"/>
            <a:ext cx="37338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latin typeface="Rockwell" panose="02060603020205020403" pitchFamily="18" charset="0"/>
              </a:rPr>
              <a:t>TMA (half) dimer enantiomers</a:t>
            </a:r>
          </a:p>
        </p:txBody>
      </p:sp>
      <p:cxnSp>
        <p:nvCxnSpPr>
          <p:cNvPr id="12" name="Straight Connector 11">
            <a:extLst>
              <a:ext uri="{FF2B5EF4-FFF2-40B4-BE49-F238E27FC236}">
                <a16:creationId xmlns:a16="http://schemas.microsoft.com/office/drawing/2014/main" id="{ED43CED2-88AC-E40A-86B0-C29ACC716F5D}"/>
              </a:ext>
            </a:extLst>
          </p:cNvPr>
          <p:cNvCxnSpPr/>
          <p:nvPr/>
        </p:nvCxnSpPr>
        <p:spPr>
          <a:xfrm rot="5400000">
            <a:off x="6518276" y="2578100"/>
            <a:ext cx="1371600" cy="3175"/>
          </a:xfrm>
          <a:prstGeom prst="line">
            <a:avLst/>
          </a:prstGeom>
          <a:ln w="25400">
            <a:solidFill>
              <a:schemeClr val="bg1">
                <a:lumMod val="85000"/>
              </a:schemeClr>
            </a:solidFill>
            <a:prstDash val="dash"/>
          </a:ln>
        </p:spPr>
        <p:style>
          <a:lnRef idx="1">
            <a:schemeClr val="accent1"/>
          </a:lnRef>
          <a:fillRef idx="0">
            <a:schemeClr val="accent1"/>
          </a:fillRef>
          <a:effectRef idx="0">
            <a:schemeClr val="accent1"/>
          </a:effectRef>
          <a:fontRef idx="minor">
            <a:schemeClr val="tx1"/>
          </a:fontRef>
        </p:style>
      </p:cxnSp>
      <p:sp>
        <p:nvSpPr>
          <p:cNvPr id="140297" name="TextBox 12">
            <a:extLst>
              <a:ext uri="{FF2B5EF4-FFF2-40B4-BE49-F238E27FC236}">
                <a16:creationId xmlns:a16="http://schemas.microsoft.com/office/drawing/2014/main" id="{DE84D7EA-0621-3407-A411-330F605BE4F0}"/>
              </a:ext>
            </a:extLst>
          </p:cNvPr>
          <p:cNvSpPr txBox="1">
            <a:spLocks noChangeArrowheads="1"/>
          </p:cNvSpPr>
          <p:nvPr/>
        </p:nvSpPr>
        <p:spPr bwMode="auto">
          <a:xfrm>
            <a:off x="6362700" y="3911600"/>
            <a:ext cx="2781300" cy="2047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latin typeface="Rockwell" panose="02060603020205020403" pitchFamily="18" charset="0"/>
              </a:rPr>
              <a:t>TMA/C</a:t>
            </a:r>
            <a:r>
              <a:rPr lang="en-US" altLang="en-US" sz="1600" b="1" baseline="-25000">
                <a:latin typeface="Rockwell" panose="02060603020205020403" pitchFamily="18" charset="0"/>
              </a:rPr>
              <a:t>8</a:t>
            </a:r>
            <a:r>
              <a:rPr lang="en-US" altLang="en-US" sz="1600" b="1">
                <a:latin typeface="Rockwell" panose="02060603020205020403" pitchFamily="18" charset="0"/>
              </a:rPr>
              <a:t>H</a:t>
            </a:r>
            <a:r>
              <a:rPr lang="en-US" altLang="en-US" sz="1600" b="1" baseline="-25000">
                <a:latin typeface="Rockwell" panose="02060603020205020403" pitchFamily="18" charset="0"/>
              </a:rPr>
              <a:t>15</a:t>
            </a:r>
            <a:r>
              <a:rPr lang="en-US" altLang="en-US" sz="1600" b="1">
                <a:latin typeface="Rockwell" panose="02060603020205020403" pitchFamily="18" charset="0"/>
              </a:rPr>
              <a:t>OH (heptanoic acid)</a:t>
            </a:r>
          </a:p>
          <a:p>
            <a:pPr eaLnBrk="1" hangingPunct="1"/>
            <a:endParaRPr lang="en-US" altLang="en-US" sz="1600" b="1">
              <a:latin typeface="Rockwell" panose="02060603020205020403" pitchFamily="18" charset="0"/>
            </a:endParaRPr>
          </a:p>
          <a:p>
            <a:pPr eaLnBrk="1" hangingPunct="1">
              <a:buFontTx/>
              <a:buAutoNum type="alphaLcParenBoth"/>
            </a:pPr>
            <a:r>
              <a:rPr lang="en-US" altLang="en-US" sz="1600" b="1">
                <a:latin typeface="Rockwell" panose="02060603020205020403" pitchFamily="18" charset="0"/>
              </a:rPr>
              <a:t> 13.5 × 13.5 nm</a:t>
            </a:r>
            <a:r>
              <a:rPr lang="en-US" altLang="en-US" sz="1600" b="1" baseline="30000">
                <a:latin typeface="Rockwell" panose="02060603020205020403" pitchFamily="18" charset="0"/>
              </a:rPr>
              <a:t>2 </a:t>
            </a:r>
            <a:endParaRPr lang="en-US" altLang="en-US" sz="1600" b="1">
              <a:latin typeface="Rockwell" panose="02060603020205020403" pitchFamily="18" charset="0"/>
            </a:endParaRPr>
          </a:p>
          <a:p>
            <a:pPr eaLnBrk="1" hangingPunct="1"/>
            <a:r>
              <a:rPr lang="en-US" altLang="en-US" sz="1600" b="1">
                <a:latin typeface="Rockwell" panose="02060603020205020403" pitchFamily="18" charset="0"/>
              </a:rPr>
              <a:t>V</a:t>
            </a:r>
            <a:r>
              <a:rPr lang="en-US" altLang="en-US" sz="1600" b="1" baseline="-25000">
                <a:latin typeface="Rockwell" panose="02060603020205020403" pitchFamily="18" charset="0"/>
              </a:rPr>
              <a:t>s </a:t>
            </a:r>
            <a:r>
              <a:rPr lang="en-US" altLang="en-US" sz="1600" b="1">
                <a:latin typeface="Rockwell" panose="02060603020205020403" pitchFamily="18" charset="0"/>
              </a:rPr>
              <a:t>= –0.87 V, I</a:t>
            </a:r>
            <a:r>
              <a:rPr lang="en-US" altLang="en-US" sz="1600" b="1" baseline="-25000">
                <a:latin typeface="Rockwell" panose="02060603020205020403" pitchFamily="18" charset="0"/>
              </a:rPr>
              <a:t>t</a:t>
            </a:r>
            <a:r>
              <a:rPr lang="en-US" altLang="en-US" sz="1600" b="1" baseline="30000">
                <a:latin typeface="Rockwell" panose="02060603020205020403" pitchFamily="18" charset="0"/>
              </a:rPr>
              <a:t> </a:t>
            </a:r>
            <a:r>
              <a:rPr lang="en-US" altLang="en-US" sz="1600" b="1">
                <a:latin typeface="Rockwell" panose="02060603020205020403" pitchFamily="18" charset="0"/>
              </a:rPr>
              <a:t>= 250 pA </a:t>
            </a:r>
            <a:br>
              <a:rPr lang="en-US" altLang="en-US" sz="1600" b="1">
                <a:latin typeface="Rockwell" panose="02060603020205020403" pitchFamily="18" charset="0"/>
              </a:rPr>
            </a:br>
            <a:endParaRPr lang="en-US" altLang="en-US" sz="1600" b="1">
              <a:latin typeface="Rockwell" panose="02060603020205020403" pitchFamily="18" charset="0"/>
            </a:endParaRPr>
          </a:p>
          <a:p>
            <a:pPr eaLnBrk="1" hangingPunct="1"/>
            <a:r>
              <a:rPr lang="en-US" altLang="en-US" sz="1600" b="1">
                <a:latin typeface="Rockwell" panose="02060603020205020403" pitchFamily="18" charset="0"/>
              </a:rPr>
              <a:t>(b)</a:t>
            </a:r>
            <a:r>
              <a:rPr lang="en-US" altLang="en-US" sz="1600" b="1" baseline="30000">
                <a:latin typeface="Rockwell" panose="02060603020205020403" pitchFamily="18" charset="0"/>
              </a:rPr>
              <a:t> </a:t>
            </a:r>
            <a:r>
              <a:rPr lang="en-US" altLang="en-US" sz="1600" b="1">
                <a:latin typeface="Rockwell" panose="02060603020205020403" pitchFamily="18" charset="0"/>
              </a:rPr>
              <a:t>13.5 × 13.5 nm</a:t>
            </a:r>
            <a:r>
              <a:rPr lang="en-US" altLang="en-US" sz="1600" b="1" baseline="30000">
                <a:latin typeface="Rockwell" panose="02060603020205020403" pitchFamily="18" charset="0"/>
              </a:rPr>
              <a:t>2 </a:t>
            </a:r>
          </a:p>
          <a:p>
            <a:pPr eaLnBrk="1" hangingPunct="1"/>
            <a:r>
              <a:rPr lang="en-US" altLang="en-US" sz="1600" b="1">
                <a:latin typeface="Rockwell" panose="02060603020205020403" pitchFamily="18" charset="0"/>
              </a:rPr>
              <a:t>V</a:t>
            </a:r>
            <a:r>
              <a:rPr lang="en-US" altLang="en-US" sz="1600" b="1" baseline="-25000">
                <a:latin typeface="Rockwell" panose="02060603020205020403" pitchFamily="18" charset="0"/>
              </a:rPr>
              <a:t>s </a:t>
            </a:r>
            <a:r>
              <a:rPr lang="en-US" altLang="en-US" sz="1600" b="1">
                <a:latin typeface="Rockwell" panose="02060603020205020403" pitchFamily="18" charset="0"/>
              </a:rPr>
              <a:t>= –0.93 V, I</a:t>
            </a:r>
            <a:r>
              <a:rPr lang="en-US" altLang="en-US" sz="1600" b="1" baseline="-25000">
                <a:latin typeface="Rockwell" panose="02060603020205020403" pitchFamily="18" charset="0"/>
              </a:rPr>
              <a:t>t</a:t>
            </a:r>
            <a:r>
              <a:rPr lang="en-US" altLang="en-US" sz="1600" b="1" baseline="30000">
                <a:latin typeface="Rockwell" panose="02060603020205020403" pitchFamily="18" charset="0"/>
              </a:rPr>
              <a:t> </a:t>
            </a:r>
            <a:r>
              <a:rPr lang="en-US" altLang="en-US" sz="1600" b="1">
                <a:latin typeface="Rockwell" panose="02060603020205020403" pitchFamily="18" charset="0"/>
              </a:rPr>
              <a:t>= 278 pA </a:t>
            </a:r>
          </a:p>
        </p:txBody>
      </p:sp>
      <p:sp>
        <p:nvSpPr>
          <p:cNvPr id="140298" name="Text Box 10">
            <a:extLst>
              <a:ext uri="{FF2B5EF4-FFF2-40B4-BE49-F238E27FC236}">
                <a16:creationId xmlns:a16="http://schemas.microsoft.com/office/drawing/2014/main" id="{6264C42D-BA91-ACA5-1C2A-440006C2DC69}"/>
              </a:ext>
            </a:extLst>
          </p:cNvPr>
          <p:cNvSpPr txBox="1">
            <a:spLocks noChangeArrowheads="1"/>
          </p:cNvSpPr>
          <p:nvPr/>
        </p:nvSpPr>
        <p:spPr bwMode="auto">
          <a:xfrm>
            <a:off x="0" y="6491288"/>
            <a:ext cx="4006225" cy="36933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dirty="0" smtClean="0"/>
              <a:t>J</a:t>
            </a:r>
            <a:r>
              <a:rPr lang="en-US" altLang="en-US" b="1" i="1" dirty="0"/>
              <a:t>. Phys. Chem. C</a:t>
            </a:r>
            <a:r>
              <a:rPr lang="en-US" altLang="en-US" b="1" dirty="0"/>
              <a:t> </a:t>
            </a:r>
            <a:r>
              <a:rPr lang="en-US" altLang="en-US" b="1" u="sng" dirty="0"/>
              <a:t>111</a:t>
            </a:r>
            <a:r>
              <a:rPr lang="en-US" altLang="en-US" b="1" dirty="0"/>
              <a:t>, 16996 (2007)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Title 1">
            <a:extLst>
              <a:ext uri="{FF2B5EF4-FFF2-40B4-BE49-F238E27FC236}">
                <a16:creationId xmlns:a16="http://schemas.microsoft.com/office/drawing/2014/main" id="{7F85A77B-C557-82F1-FB3B-F6F1669A6BFF}"/>
              </a:ext>
            </a:extLst>
          </p:cNvPr>
          <p:cNvSpPr>
            <a:spLocks noGrp="1"/>
          </p:cNvSpPr>
          <p:nvPr>
            <p:ph type="title" idx="4294967295"/>
          </p:nvPr>
        </p:nvSpPr>
        <p:spPr bwMode="auto">
          <a:xfrm>
            <a:off x="338930" y="160337"/>
            <a:ext cx="8511383" cy="67945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ltLang="en-US" sz="3600" b="1" dirty="0"/>
              <a:t>X-ray crystallography of 3D crystals</a:t>
            </a:r>
          </a:p>
        </p:txBody>
      </p:sp>
      <p:sp>
        <p:nvSpPr>
          <p:cNvPr id="141315" name="TextBox 2">
            <a:extLst>
              <a:ext uri="{FF2B5EF4-FFF2-40B4-BE49-F238E27FC236}">
                <a16:creationId xmlns:a16="http://schemas.microsoft.com/office/drawing/2014/main" id="{BEF092A4-F72D-D09C-35BC-102C6645B57F}"/>
              </a:ext>
            </a:extLst>
          </p:cNvPr>
          <p:cNvSpPr txBox="1">
            <a:spLocks noChangeArrowheads="1"/>
          </p:cNvSpPr>
          <p:nvPr/>
        </p:nvSpPr>
        <p:spPr bwMode="auto">
          <a:xfrm>
            <a:off x="236538" y="1295400"/>
            <a:ext cx="8907462" cy="400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None/>
            </a:pPr>
            <a:r>
              <a:rPr lang="en-US" altLang="en-US" sz="2000" b="1" dirty="0">
                <a:ea typeface="Arial Unicode MS" pitchFamily="34" charset="-128"/>
                <a:cs typeface="Arial" panose="020B0604020202020204" pitchFamily="34" charset="0"/>
              </a:rPr>
              <a:t>The in-plane structure of TMA/alcohol SAMN is mimicked in 3D crystals</a:t>
            </a:r>
          </a:p>
        </p:txBody>
      </p:sp>
      <p:sp>
        <p:nvSpPr>
          <p:cNvPr id="141316" name="TextBox 6">
            <a:extLst>
              <a:ext uri="{FF2B5EF4-FFF2-40B4-BE49-F238E27FC236}">
                <a16:creationId xmlns:a16="http://schemas.microsoft.com/office/drawing/2014/main" id="{2855D970-137A-390B-5389-F9B2DD572D8A}"/>
              </a:ext>
            </a:extLst>
          </p:cNvPr>
          <p:cNvSpPr txBox="1">
            <a:spLocks noChangeArrowheads="1"/>
          </p:cNvSpPr>
          <p:nvPr/>
        </p:nvSpPr>
        <p:spPr bwMode="auto">
          <a:xfrm>
            <a:off x="1981200" y="24003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latin typeface="Rockwell" panose="02060603020205020403" pitchFamily="18" charset="0"/>
              </a:rPr>
              <a:t>TMA/C</a:t>
            </a:r>
            <a:r>
              <a:rPr lang="en-US" altLang="en-US" b="1" baseline="-25000">
                <a:latin typeface="Rockwell" panose="02060603020205020403" pitchFamily="18" charset="0"/>
              </a:rPr>
              <a:t>6</a:t>
            </a:r>
            <a:r>
              <a:rPr lang="en-US" altLang="en-US" b="1">
                <a:latin typeface="Rockwell" panose="02060603020205020403" pitchFamily="18" charset="0"/>
              </a:rPr>
              <a:t>H</a:t>
            </a:r>
            <a:r>
              <a:rPr lang="en-US" altLang="en-US" b="1" baseline="-25000">
                <a:latin typeface="Rockwell" panose="02060603020205020403" pitchFamily="18" charset="0"/>
              </a:rPr>
              <a:t>13</a:t>
            </a:r>
            <a:r>
              <a:rPr lang="en-US" altLang="en-US" b="1">
                <a:latin typeface="Rockwell" panose="02060603020205020403" pitchFamily="18" charset="0"/>
              </a:rPr>
              <a:t>OH crystal</a:t>
            </a:r>
          </a:p>
        </p:txBody>
      </p:sp>
      <p:sp>
        <p:nvSpPr>
          <p:cNvPr id="141317" name="TextBox 7">
            <a:extLst>
              <a:ext uri="{FF2B5EF4-FFF2-40B4-BE49-F238E27FC236}">
                <a16:creationId xmlns:a16="http://schemas.microsoft.com/office/drawing/2014/main" id="{F985B824-37AE-44FC-C571-2233CF5529B2}"/>
              </a:ext>
            </a:extLst>
          </p:cNvPr>
          <p:cNvSpPr txBox="1">
            <a:spLocks noChangeArrowheads="1"/>
          </p:cNvSpPr>
          <p:nvPr/>
        </p:nvSpPr>
        <p:spPr bwMode="auto">
          <a:xfrm>
            <a:off x="1981200" y="1979613"/>
            <a:ext cx="266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t>Even</a:t>
            </a:r>
          </a:p>
        </p:txBody>
      </p:sp>
      <p:sp>
        <p:nvSpPr>
          <p:cNvPr id="141318" name="TextBox 9">
            <a:extLst>
              <a:ext uri="{FF2B5EF4-FFF2-40B4-BE49-F238E27FC236}">
                <a16:creationId xmlns:a16="http://schemas.microsoft.com/office/drawing/2014/main" id="{263ED464-D00E-BAFE-A17B-4359F3B922F6}"/>
              </a:ext>
            </a:extLst>
          </p:cNvPr>
          <p:cNvSpPr txBox="1">
            <a:spLocks noChangeArrowheads="1"/>
          </p:cNvSpPr>
          <p:nvPr/>
        </p:nvSpPr>
        <p:spPr bwMode="auto">
          <a:xfrm>
            <a:off x="5334000" y="2400300"/>
            <a:ext cx="2667000"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t>TMA/C</a:t>
            </a:r>
            <a:r>
              <a:rPr lang="en-US" altLang="en-US" b="1" baseline="-25000"/>
              <a:t>5</a:t>
            </a:r>
            <a:r>
              <a:rPr lang="en-US" altLang="en-US" b="1"/>
              <a:t>H</a:t>
            </a:r>
            <a:r>
              <a:rPr lang="en-US" altLang="en-US" b="1" baseline="-25000"/>
              <a:t>11</a:t>
            </a:r>
            <a:r>
              <a:rPr lang="en-US" altLang="en-US" b="1"/>
              <a:t>OH crystal</a:t>
            </a:r>
          </a:p>
        </p:txBody>
      </p:sp>
      <p:sp>
        <p:nvSpPr>
          <p:cNvPr id="141319" name="TextBox 10">
            <a:extLst>
              <a:ext uri="{FF2B5EF4-FFF2-40B4-BE49-F238E27FC236}">
                <a16:creationId xmlns:a16="http://schemas.microsoft.com/office/drawing/2014/main" id="{044DC368-EFAF-E0F3-B8C5-DE2854B9544B}"/>
              </a:ext>
            </a:extLst>
          </p:cNvPr>
          <p:cNvSpPr txBox="1">
            <a:spLocks noChangeArrowheads="1"/>
          </p:cNvSpPr>
          <p:nvPr/>
        </p:nvSpPr>
        <p:spPr bwMode="auto">
          <a:xfrm>
            <a:off x="5318125" y="2008188"/>
            <a:ext cx="26670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t>Odd</a:t>
            </a:r>
          </a:p>
        </p:txBody>
      </p:sp>
      <p:grpSp>
        <p:nvGrpSpPr>
          <p:cNvPr id="141320" name="Group 16">
            <a:extLst>
              <a:ext uri="{FF2B5EF4-FFF2-40B4-BE49-F238E27FC236}">
                <a16:creationId xmlns:a16="http://schemas.microsoft.com/office/drawing/2014/main" id="{C87417A6-41D4-0993-856A-81975EFC1195}"/>
              </a:ext>
            </a:extLst>
          </p:cNvPr>
          <p:cNvGrpSpPr>
            <a:grpSpLocks/>
          </p:cNvGrpSpPr>
          <p:nvPr/>
        </p:nvGrpSpPr>
        <p:grpSpPr bwMode="auto">
          <a:xfrm>
            <a:off x="2133600" y="2971800"/>
            <a:ext cx="2286000" cy="1371600"/>
            <a:chOff x="1143000" y="2667000"/>
            <a:chExt cx="2286000" cy="1371600"/>
          </a:xfrm>
        </p:grpSpPr>
        <p:pic>
          <p:nvPicPr>
            <p:cNvPr id="141341" name="Picture 4">
              <a:extLst>
                <a:ext uri="{FF2B5EF4-FFF2-40B4-BE49-F238E27FC236}">
                  <a16:creationId xmlns:a16="http://schemas.microsoft.com/office/drawing/2014/main" id="{6C8358C2-A6DA-207B-BF3E-E4E19BA6009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2790825"/>
              <a:ext cx="2190750" cy="1133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 name="Rectangle 13">
              <a:extLst>
                <a:ext uri="{FF2B5EF4-FFF2-40B4-BE49-F238E27FC236}">
                  <a16:creationId xmlns:a16="http://schemas.microsoft.com/office/drawing/2014/main" id="{310DB48A-5F76-C884-95F7-B5213D5CC897}"/>
                </a:ext>
              </a:extLst>
            </p:cNvPr>
            <p:cNvSpPr/>
            <p:nvPr/>
          </p:nvSpPr>
          <p:spPr>
            <a:xfrm>
              <a:off x="1143000" y="2667000"/>
              <a:ext cx="76200"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5" name="Rectangle 14">
              <a:extLst>
                <a:ext uri="{FF2B5EF4-FFF2-40B4-BE49-F238E27FC236}">
                  <a16:creationId xmlns:a16="http://schemas.microsoft.com/office/drawing/2014/main" id="{FE9557BC-31AE-DB3A-9C03-F1FEE78C2B4C}"/>
                </a:ext>
              </a:extLst>
            </p:cNvPr>
            <p:cNvSpPr/>
            <p:nvPr/>
          </p:nvSpPr>
          <p:spPr>
            <a:xfrm>
              <a:off x="3352800" y="2743200"/>
              <a:ext cx="76200"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41321" name="Group 29">
            <a:extLst>
              <a:ext uri="{FF2B5EF4-FFF2-40B4-BE49-F238E27FC236}">
                <a16:creationId xmlns:a16="http://schemas.microsoft.com/office/drawing/2014/main" id="{D29E4933-1627-69BF-8DF3-A5743C652855}"/>
              </a:ext>
            </a:extLst>
          </p:cNvPr>
          <p:cNvGrpSpPr>
            <a:grpSpLocks/>
          </p:cNvGrpSpPr>
          <p:nvPr/>
        </p:nvGrpSpPr>
        <p:grpSpPr bwMode="auto">
          <a:xfrm>
            <a:off x="5486400" y="2971800"/>
            <a:ext cx="2200275" cy="1304925"/>
            <a:chOff x="5486400" y="2819400"/>
            <a:chExt cx="2200275" cy="1304925"/>
          </a:xfrm>
        </p:grpSpPr>
        <p:pic>
          <p:nvPicPr>
            <p:cNvPr id="141339" name="Picture 6">
              <a:extLst>
                <a:ext uri="{FF2B5EF4-FFF2-40B4-BE49-F238E27FC236}">
                  <a16:creationId xmlns:a16="http://schemas.microsoft.com/office/drawing/2014/main" id="{26A5A58D-5B4E-ABED-6638-60D381E0C44D}"/>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62600" y="2895600"/>
              <a:ext cx="2124075" cy="1228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Rectangle 15">
              <a:extLst>
                <a:ext uri="{FF2B5EF4-FFF2-40B4-BE49-F238E27FC236}">
                  <a16:creationId xmlns:a16="http://schemas.microsoft.com/office/drawing/2014/main" id="{B4D19AF5-251E-4EBF-433B-F5238E69204B}"/>
                </a:ext>
              </a:extLst>
            </p:cNvPr>
            <p:cNvSpPr/>
            <p:nvPr/>
          </p:nvSpPr>
          <p:spPr>
            <a:xfrm>
              <a:off x="5486400" y="2819400"/>
              <a:ext cx="76200"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41322" name="Group 19">
            <a:extLst>
              <a:ext uri="{FF2B5EF4-FFF2-40B4-BE49-F238E27FC236}">
                <a16:creationId xmlns:a16="http://schemas.microsoft.com/office/drawing/2014/main" id="{A54D37A7-3D66-12BA-9C9F-601165CEEC6F}"/>
              </a:ext>
            </a:extLst>
          </p:cNvPr>
          <p:cNvGrpSpPr>
            <a:grpSpLocks/>
          </p:cNvGrpSpPr>
          <p:nvPr/>
        </p:nvGrpSpPr>
        <p:grpSpPr bwMode="auto">
          <a:xfrm>
            <a:off x="5181600" y="4114800"/>
            <a:ext cx="2865438" cy="1309688"/>
            <a:chOff x="4876800" y="3962400"/>
            <a:chExt cx="2865778" cy="1309687"/>
          </a:xfrm>
        </p:grpSpPr>
        <p:pic>
          <p:nvPicPr>
            <p:cNvPr id="141337" name="Picture 7">
              <a:extLst>
                <a:ext uri="{FF2B5EF4-FFF2-40B4-BE49-F238E27FC236}">
                  <a16:creationId xmlns:a16="http://schemas.microsoft.com/office/drawing/2014/main" id="{A52A1280-F2E3-F893-4E77-68D3470464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4038600"/>
              <a:ext cx="2789578" cy="12334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 name="Rectangle 18">
              <a:extLst>
                <a:ext uri="{FF2B5EF4-FFF2-40B4-BE49-F238E27FC236}">
                  <a16:creationId xmlns:a16="http://schemas.microsoft.com/office/drawing/2014/main" id="{F6142CEE-B6B2-F3CB-8DF2-8C5A0D57E97A}"/>
                </a:ext>
              </a:extLst>
            </p:cNvPr>
            <p:cNvSpPr/>
            <p:nvPr/>
          </p:nvSpPr>
          <p:spPr>
            <a:xfrm>
              <a:off x="4876800" y="3962400"/>
              <a:ext cx="76209" cy="129539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grpSp>
        <p:nvGrpSpPr>
          <p:cNvPr id="141323" name="Group 22">
            <a:extLst>
              <a:ext uri="{FF2B5EF4-FFF2-40B4-BE49-F238E27FC236}">
                <a16:creationId xmlns:a16="http://schemas.microsoft.com/office/drawing/2014/main" id="{9B60AB94-38C7-CA42-0E74-6BD6F02DCEC1}"/>
              </a:ext>
            </a:extLst>
          </p:cNvPr>
          <p:cNvGrpSpPr>
            <a:grpSpLocks/>
          </p:cNvGrpSpPr>
          <p:nvPr/>
        </p:nvGrpSpPr>
        <p:grpSpPr bwMode="auto">
          <a:xfrm>
            <a:off x="1905000" y="4191000"/>
            <a:ext cx="2819400" cy="1295400"/>
            <a:chOff x="914400" y="4038600"/>
            <a:chExt cx="2819400" cy="1295400"/>
          </a:xfrm>
        </p:grpSpPr>
        <p:grpSp>
          <p:nvGrpSpPr>
            <p:cNvPr id="141333" name="Group 21">
              <a:extLst>
                <a:ext uri="{FF2B5EF4-FFF2-40B4-BE49-F238E27FC236}">
                  <a16:creationId xmlns:a16="http://schemas.microsoft.com/office/drawing/2014/main" id="{50F485D0-7DED-5B45-BA9A-3E60B1659E82}"/>
                </a:ext>
              </a:extLst>
            </p:cNvPr>
            <p:cNvGrpSpPr>
              <a:grpSpLocks/>
            </p:cNvGrpSpPr>
            <p:nvPr/>
          </p:nvGrpSpPr>
          <p:grpSpPr bwMode="auto">
            <a:xfrm>
              <a:off x="966410" y="4045743"/>
              <a:ext cx="2767390" cy="1227297"/>
              <a:chOff x="966410" y="4045743"/>
              <a:chExt cx="2767390" cy="1227297"/>
            </a:xfrm>
          </p:grpSpPr>
          <p:pic>
            <p:nvPicPr>
              <p:cNvPr id="141335" name="Picture 5">
                <a:extLst>
                  <a:ext uri="{FF2B5EF4-FFF2-40B4-BE49-F238E27FC236}">
                    <a16:creationId xmlns:a16="http://schemas.microsoft.com/office/drawing/2014/main" id="{8B71D7CC-0DC5-25E0-9050-EC50A6220657}"/>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66410" y="4045743"/>
                <a:ext cx="2767390" cy="1219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 name="Rectangle 20">
                <a:extLst>
                  <a:ext uri="{FF2B5EF4-FFF2-40B4-BE49-F238E27FC236}">
                    <a16:creationId xmlns:a16="http://schemas.microsoft.com/office/drawing/2014/main" id="{31D0A238-D6BE-3DB0-ED07-92954ED69B34}"/>
                  </a:ext>
                </a:extLst>
              </p:cNvPr>
              <p:cNvSpPr/>
              <p:nvPr/>
            </p:nvSpPr>
            <p:spPr>
              <a:xfrm>
                <a:off x="990600" y="5181600"/>
                <a:ext cx="2743200" cy="9207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18" name="Rectangle 17">
              <a:extLst>
                <a:ext uri="{FF2B5EF4-FFF2-40B4-BE49-F238E27FC236}">
                  <a16:creationId xmlns:a16="http://schemas.microsoft.com/office/drawing/2014/main" id="{DF7954E8-C7E9-F36D-68F2-9E1BD12750AE}"/>
                </a:ext>
              </a:extLst>
            </p:cNvPr>
            <p:cNvSpPr/>
            <p:nvPr/>
          </p:nvSpPr>
          <p:spPr>
            <a:xfrm>
              <a:off x="914400" y="4038600"/>
              <a:ext cx="76200" cy="12954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grpSp>
      <p:sp>
        <p:nvSpPr>
          <p:cNvPr id="24" name="TextBox 23">
            <a:extLst>
              <a:ext uri="{FF2B5EF4-FFF2-40B4-BE49-F238E27FC236}">
                <a16:creationId xmlns:a16="http://schemas.microsoft.com/office/drawing/2014/main" id="{BB7137B5-0427-0B06-52EF-D5C9D4839FB9}"/>
              </a:ext>
            </a:extLst>
          </p:cNvPr>
          <p:cNvSpPr txBox="1"/>
          <p:nvPr/>
        </p:nvSpPr>
        <p:spPr>
          <a:xfrm>
            <a:off x="762000" y="3200400"/>
            <a:ext cx="990600" cy="581025"/>
          </a:xfrm>
          <a:prstGeom prst="rect">
            <a:avLst/>
          </a:prstGeom>
          <a:noFill/>
        </p:spPr>
        <p:txBody>
          <a:bodyPr>
            <a:spAutoFit/>
          </a:bodyPr>
          <a:lstStyle/>
          <a:p>
            <a:pPr algn="ctr" fontAlgn="auto">
              <a:spcBef>
                <a:spcPts val="0"/>
              </a:spcBef>
              <a:spcAft>
                <a:spcPts val="0"/>
              </a:spcAft>
              <a:defRPr/>
            </a:pPr>
            <a:r>
              <a:rPr lang="en-US" sz="1600" dirty="0">
                <a:solidFill>
                  <a:schemeClr val="tx1">
                    <a:lumMod val="50000"/>
                    <a:lumOff val="50000"/>
                  </a:schemeClr>
                </a:solidFill>
                <a:latin typeface="+mn-lt"/>
              </a:rPr>
              <a:t>Plan view</a:t>
            </a:r>
          </a:p>
        </p:txBody>
      </p:sp>
      <p:sp>
        <p:nvSpPr>
          <p:cNvPr id="25" name="TextBox 24">
            <a:extLst>
              <a:ext uri="{FF2B5EF4-FFF2-40B4-BE49-F238E27FC236}">
                <a16:creationId xmlns:a16="http://schemas.microsoft.com/office/drawing/2014/main" id="{01D278A9-ACCE-1F0A-C1CA-7AF671862D94}"/>
              </a:ext>
            </a:extLst>
          </p:cNvPr>
          <p:cNvSpPr txBox="1"/>
          <p:nvPr/>
        </p:nvSpPr>
        <p:spPr>
          <a:xfrm>
            <a:off x="762000" y="4648200"/>
            <a:ext cx="990600" cy="336550"/>
          </a:xfrm>
          <a:prstGeom prst="rect">
            <a:avLst/>
          </a:prstGeom>
          <a:noFill/>
        </p:spPr>
        <p:txBody>
          <a:bodyPr>
            <a:spAutoFit/>
          </a:bodyPr>
          <a:lstStyle/>
          <a:p>
            <a:pPr algn="ctr" fontAlgn="auto">
              <a:spcBef>
                <a:spcPts val="0"/>
              </a:spcBef>
              <a:spcAft>
                <a:spcPts val="0"/>
              </a:spcAft>
              <a:defRPr/>
            </a:pPr>
            <a:r>
              <a:rPr lang="en-US" sz="1600" dirty="0">
                <a:solidFill>
                  <a:schemeClr val="tx1">
                    <a:lumMod val="50000"/>
                    <a:lumOff val="50000"/>
                  </a:schemeClr>
                </a:solidFill>
                <a:latin typeface="+mn-lt"/>
              </a:rPr>
              <a:t>Section</a:t>
            </a:r>
          </a:p>
        </p:txBody>
      </p:sp>
      <p:sp>
        <p:nvSpPr>
          <p:cNvPr id="26" name="Rounded Rectangle 25">
            <a:extLst>
              <a:ext uri="{FF2B5EF4-FFF2-40B4-BE49-F238E27FC236}">
                <a16:creationId xmlns:a16="http://schemas.microsoft.com/office/drawing/2014/main" id="{D9945AA4-F662-AEB4-75B0-C4CDCF4D474B}"/>
              </a:ext>
            </a:extLst>
          </p:cNvPr>
          <p:cNvSpPr/>
          <p:nvPr/>
        </p:nvSpPr>
        <p:spPr>
          <a:xfrm>
            <a:off x="415925" y="1768475"/>
            <a:ext cx="8061325" cy="3581400"/>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28" name="Straight Connector 27">
            <a:extLst>
              <a:ext uri="{FF2B5EF4-FFF2-40B4-BE49-F238E27FC236}">
                <a16:creationId xmlns:a16="http://schemas.microsoft.com/office/drawing/2014/main" id="{49CEF25E-FC41-87D5-E932-4778E55457C5}"/>
              </a:ext>
            </a:extLst>
          </p:cNvPr>
          <p:cNvCxnSpPr/>
          <p:nvPr/>
        </p:nvCxnSpPr>
        <p:spPr>
          <a:xfrm>
            <a:off x="762000" y="4343400"/>
            <a:ext cx="746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D27840BA-74F8-9E62-221A-AD24BBFE4776}"/>
              </a:ext>
            </a:extLst>
          </p:cNvPr>
          <p:cNvCxnSpPr/>
          <p:nvPr/>
        </p:nvCxnSpPr>
        <p:spPr>
          <a:xfrm>
            <a:off x="762000" y="2819400"/>
            <a:ext cx="7467600"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CB586277-E566-6800-9CEF-184488C4ACE6}"/>
              </a:ext>
            </a:extLst>
          </p:cNvPr>
          <p:cNvCxnSpPr/>
          <p:nvPr/>
        </p:nvCxnSpPr>
        <p:spPr>
          <a:xfrm rot="5400000">
            <a:off x="192088" y="3695700"/>
            <a:ext cx="3275012" cy="1588"/>
          </a:xfrm>
          <a:prstGeom prst="line">
            <a:avLst/>
          </a:prstGeom>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5725A1A-9116-28A4-9123-D295048DB193}"/>
              </a:ext>
            </a:extLst>
          </p:cNvPr>
          <p:cNvCxnSpPr/>
          <p:nvPr/>
        </p:nvCxnSpPr>
        <p:spPr>
          <a:xfrm rot="5400000">
            <a:off x="3315494" y="3694906"/>
            <a:ext cx="3276600" cy="1588"/>
          </a:xfrm>
          <a:prstGeom prst="line">
            <a:avLst/>
          </a:prstGeom>
        </p:spPr>
        <p:style>
          <a:lnRef idx="1">
            <a:schemeClr val="accent1"/>
          </a:lnRef>
          <a:fillRef idx="0">
            <a:schemeClr val="accent1"/>
          </a:fillRef>
          <a:effectRef idx="0">
            <a:schemeClr val="accent1"/>
          </a:effectRef>
          <a:fontRef idx="minor">
            <a:schemeClr val="tx1"/>
          </a:fontRef>
        </p:style>
      </p:cxnSp>
      <p:sp>
        <p:nvSpPr>
          <p:cNvPr id="141331" name="TextBox 38">
            <a:extLst>
              <a:ext uri="{FF2B5EF4-FFF2-40B4-BE49-F238E27FC236}">
                <a16:creationId xmlns:a16="http://schemas.microsoft.com/office/drawing/2014/main" id="{F0390677-0461-441C-BE04-DF0455BEE254}"/>
              </a:ext>
            </a:extLst>
          </p:cNvPr>
          <p:cNvSpPr txBox="1">
            <a:spLocks noChangeArrowheads="1"/>
          </p:cNvSpPr>
          <p:nvPr/>
        </p:nvSpPr>
        <p:spPr bwMode="auto">
          <a:xfrm>
            <a:off x="0" y="5457825"/>
            <a:ext cx="9144000" cy="8239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sz="2000" b="1"/>
              <a:t> TMA bonding/alcohol lamellae are analogous to SAMN</a:t>
            </a:r>
          </a:p>
          <a:p>
            <a:pPr eaLnBrk="1" hangingPunct="1">
              <a:buFont typeface="Arial" panose="020B0604020202020204" pitchFamily="34" charset="0"/>
              <a:buNone/>
            </a:pPr>
            <a:endParaRPr lang="en-US" altLang="en-US" sz="800" b="1"/>
          </a:p>
          <a:p>
            <a:pPr eaLnBrk="1" hangingPunct="1">
              <a:buFont typeface="Arial" panose="020B0604020202020204" pitchFamily="34" charset="0"/>
              <a:buChar char="•"/>
            </a:pPr>
            <a:r>
              <a:rPr lang="en-US" altLang="en-US" sz="2000" b="1"/>
              <a:t> Parity effect is suppressed by additional freedom for bond rotation</a:t>
            </a:r>
            <a:r>
              <a:rPr lang="en-US" altLang="en-US">
                <a:solidFill>
                  <a:srgbClr val="7F7F7F"/>
                </a:solidFill>
                <a:latin typeface="Rockwell" panose="02060603020205020403" pitchFamily="18" charset="0"/>
              </a:rPr>
              <a:t> </a:t>
            </a:r>
          </a:p>
        </p:txBody>
      </p:sp>
      <p:sp>
        <p:nvSpPr>
          <p:cNvPr id="141332" name="Text Box 31">
            <a:extLst>
              <a:ext uri="{FF2B5EF4-FFF2-40B4-BE49-F238E27FC236}">
                <a16:creationId xmlns:a16="http://schemas.microsoft.com/office/drawing/2014/main" id="{58ACAE77-A564-1140-9B61-40F1076D1C63}"/>
              </a:ext>
            </a:extLst>
          </p:cNvPr>
          <p:cNvSpPr txBox="1">
            <a:spLocks noChangeArrowheads="1"/>
          </p:cNvSpPr>
          <p:nvPr/>
        </p:nvSpPr>
        <p:spPr bwMode="auto">
          <a:xfrm>
            <a:off x="0" y="6491288"/>
            <a:ext cx="4006225" cy="36933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dirty="0" smtClean="0"/>
              <a:t>J</a:t>
            </a:r>
            <a:r>
              <a:rPr lang="en-US" altLang="en-US" b="1" i="1" dirty="0"/>
              <a:t>. Phys. Chem. C</a:t>
            </a:r>
            <a:r>
              <a:rPr lang="en-US" altLang="en-US" b="1" dirty="0"/>
              <a:t> </a:t>
            </a:r>
            <a:r>
              <a:rPr lang="en-US" altLang="en-US" b="1" u="sng" dirty="0"/>
              <a:t>111</a:t>
            </a:r>
            <a:r>
              <a:rPr lang="en-US" altLang="en-US" b="1" dirty="0"/>
              <a:t>, 16996 (2007)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itle 1">
            <a:extLst>
              <a:ext uri="{FF2B5EF4-FFF2-40B4-BE49-F238E27FC236}">
                <a16:creationId xmlns:a16="http://schemas.microsoft.com/office/drawing/2014/main" id="{8FAA16BC-7CEF-421E-FD82-EAAD34DCBFA9}"/>
              </a:ext>
            </a:extLst>
          </p:cNvPr>
          <p:cNvSpPr>
            <a:spLocks noGrp="1"/>
          </p:cNvSpPr>
          <p:nvPr>
            <p:ph type="title" idx="4294967295"/>
          </p:nvPr>
        </p:nvSpPr>
        <p:spPr bwMode="auto">
          <a:xfrm>
            <a:off x="553244" y="185153"/>
            <a:ext cx="8320088" cy="553998"/>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ltLang="en-US" sz="3600" dirty="0"/>
              <a:t>New polymorphs at domain boundaries</a:t>
            </a:r>
          </a:p>
        </p:txBody>
      </p:sp>
      <p:sp>
        <p:nvSpPr>
          <p:cNvPr id="142339" name="Rectangle 3">
            <a:extLst>
              <a:ext uri="{FF2B5EF4-FFF2-40B4-BE49-F238E27FC236}">
                <a16:creationId xmlns:a16="http://schemas.microsoft.com/office/drawing/2014/main" id="{137A39C7-3E41-E05F-B441-0DF27448CEAA}"/>
              </a:ext>
            </a:extLst>
          </p:cNvPr>
          <p:cNvSpPr>
            <a:spLocks noChangeArrowheads="1"/>
          </p:cNvSpPr>
          <p:nvPr/>
        </p:nvSpPr>
        <p:spPr bwMode="auto">
          <a:xfrm>
            <a:off x="350838" y="996950"/>
            <a:ext cx="8345487"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sz="2000" b="1">
                <a:latin typeface="Rockwell" panose="02060603020205020403" pitchFamily="18" charset="0"/>
              </a:rPr>
              <a:t> </a:t>
            </a:r>
            <a:r>
              <a:rPr lang="en-US" altLang="en-US" sz="2400" b="1"/>
              <a:t>Unusual TMA bonding geometries can be stabilized at domain boundaries in the TMA/alcohol SAMN</a:t>
            </a:r>
          </a:p>
        </p:txBody>
      </p:sp>
      <p:sp>
        <p:nvSpPr>
          <p:cNvPr id="142340" name="TextBox 6">
            <a:extLst>
              <a:ext uri="{FF2B5EF4-FFF2-40B4-BE49-F238E27FC236}">
                <a16:creationId xmlns:a16="http://schemas.microsoft.com/office/drawing/2014/main" id="{1240B4BD-CF00-8E57-E667-FC6973F83764}"/>
              </a:ext>
            </a:extLst>
          </p:cNvPr>
          <p:cNvSpPr txBox="1">
            <a:spLocks noChangeArrowheads="1"/>
          </p:cNvSpPr>
          <p:nvPr/>
        </p:nvSpPr>
        <p:spPr bwMode="auto">
          <a:xfrm>
            <a:off x="0" y="4140200"/>
            <a:ext cx="4024313"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t>TMA/C</a:t>
            </a:r>
            <a:r>
              <a:rPr lang="en-US" altLang="en-US" sz="1600" b="1" baseline="-25000"/>
              <a:t>16</a:t>
            </a:r>
            <a:r>
              <a:rPr lang="en-US" altLang="en-US" sz="1600" b="1"/>
              <a:t>H</a:t>
            </a:r>
            <a:r>
              <a:rPr lang="en-US" altLang="en-US" sz="1600" b="1" baseline="-25000"/>
              <a:t>33</a:t>
            </a:r>
            <a:r>
              <a:rPr lang="en-US" altLang="en-US" sz="1600" b="1"/>
              <a:t>OH (octanoic acid)</a:t>
            </a:r>
          </a:p>
          <a:p>
            <a:pPr eaLnBrk="1" hangingPunct="1"/>
            <a:r>
              <a:rPr lang="en-US" altLang="en-US" sz="1600" b="1"/>
              <a:t>15 × 15 nm</a:t>
            </a:r>
            <a:r>
              <a:rPr lang="en-US" altLang="en-US" sz="1600" b="1" baseline="30000"/>
              <a:t>2</a:t>
            </a:r>
            <a:r>
              <a:rPr lang="en-US" altLang="en-US" sz="1600" b="1"/>
              <a:t>, V</a:t>
            </a:r>
            <a:r>
              <a:rPr lang="en-US" altLang="en-US" sz="1600" b="1" baseline="-25000"/>
              <a:t>s</a:t>
            </a:r>
            <a:r>
              <a:rPr lang="en-US" altLang="en-US" sz="1600" b="1"/>
              <a:t> = -1.0 V, I</a:t>
            </a:r>
            <a:r>
              <a:rPr lang="en-US" altLang="en-US" sz="1600" b="1" baseline="-25000"/>
              <a:t>t</a:t>
            </a:r>
            <a:r>
              <a:rPr lang="en-US" altLang="en-US" sz="1600" b="1"/>
              <a:t> = 300 pA</a:t>
            </a:r>
          </a:p>
        </p:txBody>
      </p:sp>
      <p:sp>
        <p:nvSpPr>
          <p:cNvPr id="142341" name="TextBox 8">
            <a:extLst>
              <a:ext uri="{FF2B5EF4-FFF2-40B4-BE49-F238E27FC236}">
                <a16:creationId xmlns:a16="http://schemas.microsoft.com/office/drawing/2014/main" id="{90692AA1-CBCC-F0C4-90C4-642904AD9B01}"/>
              </a:ext>
            </a:extLst>
          </p:cNvPr>
          <p:cNvSpPr txBox="1">
            <a:spLocks noChangeArrowheads="1"/>
          </p:cNvSpPr>
          <p:nvPr/>
        </p:nvSpPr>
        <p:spPr bwMode="auto">
          <a:xfrm>
            <a:off x="5310188" y="4081463"/>
            <a:ext cx="3630612"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t>TMA/C</a:t>
            </a:r>
            <a:r>
              <a:rPr lang="en-US" altLang="en-US" sz="1600" b="1" baseline="-25000"/>
              <a:t>16</a:t>
            </a:r>
            <a:r>
              <a:rPr lang="en-US" altLang="en-US" sz="1600" b="1"/>
              <a:t>H</a:t>
            </a:r>
            <a:r>
              <a:rPr lang="en-US" altLang="en-US" sz="1600" b="1" baseline="-25000"/>
              <a:t>33</a:t>
            </a:r>
            <a:r>
              <a:rPr lang="en-US" altLang="en-US" sz="1600" b="1"/>
              <a:t>OH (octanoic acid)</a:t>
            </a:r>
          </a:p>
          <a:p>
            <a:pPr eaLnBrk="1" hangingPunct="1"/>
            <a:r>
              <a:rPr lang="en-US" altLang="en-US" sz="1600" b="1"/>
              <a:t>20 × 20 nm</a:t>
            </a:r>
            <a:r>
              <a:rPr lang="en-US" altLang="en-US" sz="1600" b="1" baseline="30000"/>
              <a:t>2</a:t>
            </a:r>
            <a:r>
              <a:rPr lang="en-US" altLang="en-US" sz="1600" b="1"/>
              <a:t>, V</a:t>
            </a:r>
            <a:r>
              <a:rPr lang="en-US" altLang="en-US" sz="1600" b="1" baseline="-25000"/>
              <a:t>s</a:t>
            </a:r>
            <a:r>
              <a:rPr lang="en-US" altLang="en-US" sz="1600" b="1"/>
              <a:t> = -1.0 V, I</a:t>
            </a:r>
            <a:r>
              <a:rPr lang="en-US" altLang="en-US" sz="1600" b="1" baseline="-25000"/>
              <a:t>t</a:t>
            </a:r>
            <a:r>
              <a:rPr lang="en-US" altLang="en-US" sz="1600" b="1"/>
              <a:t> = 300 pA</a:t>
            </a:r>
          </a:p>
        </p:txBody>
      </p:sp>
      <p:pic>
        <p:nvPicPr>
          <p:cNvPr id="142342" name="Picture 3">
            <a:extLst>
              <a:ext uri="{FF2B5EF4-FFF2-40B4-BE49-F238E27FC236}">
                <a16:creationId xmlns:a16="http://schemas.microsoft.com/office/drawing/2014/main" id="{2843E2FD-6893-C90A-3937-116F2881E28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809750"/>
            <a:ext cx="4721225" cy="2301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2343" name="Picture 4">
            <a:extLst>
              <a:ext uri="{FF2B5EF4-FFF2-40B4-BE49-F238E27FC236}">
                <a16:creationId xmlns:a16="http://schemas.microsoft.com/office/drawing/2014/main" id="{748106F6-8635-DF1A-6A4E-8D5006FA7E8B}"/>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3288" y="1808163"/>
            <a:ext cx="4430712" cy="2265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4" name="TextBox 15">
            <a:extLst>
              <a:ext uri="{FF2B5EF4-FFF2-40B4-BE49-F238E27FC236}">
                <a16:creationId xmlns:a16="http://schemas.microsoft.com/office/drawing/2014/main" id="{2F48618E-232B-CDFE-BD4B-99E2C6E8CD0B}"/>
              </a:ext>
            </a:extLst>
          </p:cNvPr>
          <p:cNvSpPr txBox="1">
            <a:spLocks noChangeArrowheads="1"/>
          </p:cNvSpPr>
          <p:nvPr/>
        </p:nvSpPr>
        <p:spPr bwMode="auto">
          <a:xfrm>
            <a:off x="0" y="4740275"/>
            <a:ext cx="5503863" cy="1311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sz="2000" b="1"/>
              <a:t> Boundaries of three domains can contain a fully-trimerically bonded TMA region</a:t>
            </a:r>
          </a:p>
          <a:p>
            <a:pPr eaLnBrk="1" hangingPunct="1">
              <a:buFont typeface="Arial" panose="020B0604020202020204" pitchFamily="34" charset="0"/>
              <a:buChar char="•"/>
            </a:pPr>
            <a:r>
              <a:rPr lang="en-US" altLang="en-US" sz="2000" b="1"/>
              <a:t> The “superflower” structure, predicted</a:t>
            </a:r>
          </a:p>
          <a:p>
            <a:pPr eaLnBrk="1" hangingPunct="1">
              <a:buFont typeface="Arial" panose="020B0604020202020204" pitchFamily="34" charset="0"/>
              <a:buNone/>
            </a:pPr>
            <a:r>
              <a:rPr lang="en-US" altLang="en-US" sz="2000" b="1"/>
              <a:t>by Lackinger et al. (Langmuir 2005)</a:t>
            </a:r>
          </a:p>
        </p:txBody>
      </p:sp>
      <p:sp>
        <p:nvSpPr>
          <p:cNvPr id="142345" name="TextBox 16">
            <a:extLst>
              <a:ext uri="{FF2B5EF4-FFF2-40B4-BE49-F238E27FC236}">
                <a16:creationId xmlns:a16="http://schemas.microsoft.com/office/drawing/2014/main" id="{1B22B24E-4766-A496-B59F-ED8EC38779F2}"/>
              </a:ext>
            </a:extLst>
          </p:cNvPr>
          <p:cNvSpPr txBox="1">
            <a:spLocks noChangeArrowheads="1"/>
          </p:cNvSpPr>
          <p:nvPr/>
        </p:nvSpPr>
        <p:spPr bwMode="auto">
          <a:xfrm>
            <a:off x="5227638" y="4665663"/>
            <a:ext cx="4016375" cy="16160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None/>
            </a:pPr>
            <a:r>
              <a:rPr lang="en-US" altLang="en-US" sz="2000" b="1"/>
              <a:t>The incomplete structure has the features of a next-generation polymorph related to chicken-wire and flower structure</a:t>
            </a:r>
            <a:r>
              <a:rPr lang="en-US" altLang="en-US" b="1"/>
              <a:t>.</a:t>
            </a:r>
          </a:p>
        </p:txBody>
      </p:sp>
      <p:sp>
        <p:nvSpPr>
          <p:cNvPr id="142346" name="Rectangle 8">
            <a:extLst>
              <a:ext uri="{FF2B5EF4-FFF2-40B4-BE49-F238E27FC236}">
                <a16:creationId xmlns:a16="http://schemas.microsoft.com/office/drawing/2014/main" id="{20697D20-C086-F2EB-E6EC-9F5A7BE3E958}"/>
              </a:ext>
            </a:extLst>
          </p:cNvPr>
          <p:cNvSpPr>
            <a:spLocks noChangeArrowheads="1"/>
          </p:cNvSpPr>
          <p:nvPr/>
        </p:nvSpPr>
        <p:spPr bwMode="auto">
          <a:xfrm>
            <a:off x="14288" y="6400799"/>
            <a:ext cx="4010025" cy="36933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dirty="0" smtClean="0"/>
              <a:t>Nanotechnology</a:t>
            </a:r>
            <a:r>
              <a:rPr lang="en-US" altLang="en-US" b="1" dirty="0" smtClean="0"/>
              <a:t> </a:t>
            </a:r>
            <a:r>
              <a:rPr lang="en-US" altLang="en-US" b="1" u="sng" dirty="0"/>
              <a:t>18</a:t>
            </a:r>
            <a:r>
              <a:rPr lang="en-US" altLang="en-US" b="1" dirty="0"/>
              <a:t>, 424031 (2007)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Title 1">
            <a:extLst>
              <a:ext uri="{FF2B5EF4-FFF2-40B4-BE49-F238E27FC236}">
                <a16:creationId xmlns:a16="http://schemas.microsoft.com/office/drawing/2014/main" id="{CA975821-EF12-7273-9C85-0E760C5722A0}"/>
              </a:ext>
            </a:extLst>
          </p:cNvPr>
          <p:cNvSpPr>
            <a:spLocks noGrp="1"/>
          </p:cNvSpPr>
          <p:nvPr>
            <p:ph type="title" idx="4294967295"/>
          </p:nvPr>
        </p:nvSpPr>
        <p:spPr bwMode="auto">
          <a:xfrm>
            <a:off x="14288" y="110332"/>
            <a:ext cx="9129712" cy="677862"/>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ltLang="en-US" sz="3600" b="1" dirty="0" err="1"/>
              <a:t>Homologic</a:t>
            </a:r>
            <a:r>
              <a:rPr lang="en-US" altLang="en-US" sz="3600" b="1" dirty="0"/>
              <a:t> order of TMA polymorphs</a:t>
            </a:r>
          </a:p>
        </p:txBody>
      </p:sp>
      <p:pic>
        <p:nvPicPr>
          <p:cNvPr id="143363" name="Picture 3" descr="C:\Documents and Settings\Jenny MacLeod.HOMELAND.001\Desktop\UBC_2007\Fig10.jpg">
            <a:extLst>
              <a:ext uri="{FF2B5EF4-FFF2-40B4-BE49-F238E27FC236}">
                <a16:creationId xmlns:a16="http://schemas.microsoft.com/office/drawing/2014/main" id="{8EDF4BAE-3EAE-3352-2BC2-E0A2F1C589B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562225"/>
            <a:ext cx="9172575" cy="3070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Rectangle 7">
            <a:extLst>
              <a:ext uri="{FF2B5EF4-FFF2-40B4-BE49-F238E27FC236}">
                <a16:creationId xmlns:a16="http://schemas.microsoft.com/office/drawing/2014/main" id="{8003F9AD-A2BF-8BA9-D27B-AD0C1FF72C60}"/>
              </a:ext>
            </a:extLst>
          </p:cNvPr>
          <p:cNvSpPr>
            <a:spLocks noChangeArrowheads="1"/>
          </p:cNvSpPr>
          <p:nvPr/>
        </p:nvSpPr>
        <p:spPr bwMode="auto">
          <a:xfrm>
            <a:off x="163513" y="1266825"/>
            <a:ext cx="8715375" cy="1016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sz="2000" b="1"/>
              <a:t> Together with the known chicken-wire and flower structures, these new polymorphs imply a homologic order of TMA phases comprising trimeric and dimeric associations</a:t>
            </a:r>
          </a:p>
        </p:txBody>
      </p:sp>
      <p:sp>
        <p:nvSpPr>
          <p:cNvPr id="6" name="Rectangle 8">
            <a:extLst>
              <a:ext uri="{FF2B5EF4-FFF2-40B4-BE49-F238E27FC236}">
                <a16:creationId xmlns:a16="http://schemas.microsoft.com/office/drawing/2014/main" id="{20697D20-C086-F2EB-E6EC-9F5A7BE3E958}"/>
              </a:ext>
            </a:extLst>
          </p:cNvPr>
          <p:cNvSpPr>
            <a:spLocks noChangeArrowheads="1"/>
          </p:cNvSpPr>
          <p:nvPr/>
        </p:nvSpPr>
        <p:spPr bwMode="auto">
          <a:xfrm>
            <a:off x="14288" y="6400799"/>
            <a:ext cx="4010025" cy="36933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dirty="0" smtClean="0"/>
              <a:t>Nanotechnology</a:t>
            </a:r>
            <a:r>
              <a:rPr lang="en-US" altLang="en-US" b="1" dirty="0" smtClean="0"/>
              <a:t> </a:t>
            </a:r>
            <a:r>
              <a:rPr lang="en-US" altLang="en-US" b="1" u="sng" dirty="0"/>
              <a:t>18</a:t>
            </a:r>
            <a:r>
              <a:rPr lang="en-US" altLang="en-US" b="1" dirty="0"/>
              <a:t>, 424031 (2007)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Rectangle 17">
            <a:extLst>
              <a:ext uri="{FF2B5EF4-FFF2-40B4-BE49-F238E27FC236}">
                <a16:creationId xmlns:a16="http://schemas.microsoft.com/office/drawing/2014/main" id="{023841C0-AB10-C685-43E3-76540998CE97}"/>
              </a:ext>
            </a:extLst>
          </p:cNvPr>
          <p:cNvSpPr/>
          <p:nvPr/>
        </p:nvSpPr>
        <p:spPr>
          <a:xfrm>
            <a:off x="3505200" y="6324600"/>
            <a:ext cx="2057400" cy="457200"/>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4387" name="Title 1">
            <a:extLst>
              <a:ext uri="{FF2B5EF4-FFF2-40B4-BE49-F238E27FC236}">
                <a16:creationId xmlns:a16="http://schemas.microsoft.com/office/drawing/2014/main" id="{968E1F81-887C-A6B4-6E9E-404DD7482E2F}"/>
              </a:ext>
            </a:extLst>
          </p:cNvPr>
          <p:cNvSpPr>
            <a:spLocks noGrp="1"/>
          </p:cNvSpPr>
          <p:nvPr>
            <p:ph type="title" idx="4294967295"/>
          </p:nvPr>
        </p:nvSpPr>
        <p:spPr bwMode="auto">
          <a:xfrm>
            <a:off x="647700" y="0"/>
            <a:ext cx="7200900" cy="695325"/>
          </a:xfrm>
          <a:prstGeom prst="rect">
            <a:avLst/>
          </a:prstGeom>
          <a:solidFill>
            <a:schemeClr val="accent1"/>
          </a:solidFill>
          <a:extLs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ltLang="en-US" sz="3600" b="1"/>
              <a:t>TMA guest/host architectures</a:t>
            </a:r>
          </a:p>
        </p:txBody>
      </p:sp>
      <p:pic>
        <p:nvPicPr>
          <p:cNvPr id="144388" name="Picture 1">
            <a:extLst>
              <a:ext uri="{FF2B5EF4-FFF2-40B4-BE49-F238E27FC236}">
                <a16:creationId xmlns:a16="http://schemas.microsoft.com/office/drawing/2014/main" id="{BD60AF8E-08FA-E1EE-9DD2-D976E61B53E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854325"/>
            <a:ext cx="2916238" cy="24606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89" name="TextBox 4">
            <a:extLst>
              <a:ext uri="{FF2B5EF4-FFF2-40B4-BE49-F238E27FC236}">
                <a16:creationId xmlns:a16="http://schemas.microsoft.com/office/drawing/2014/main" id="{C68B4D11-CE70-7573-DD64-3A581C2338E7}"/>
              </a:ext>
            </a:extLst>
          </p:cNvPr>
          <p:cNvSpPr txBox="1">
            <a:spLocks noChangeArrowheads="1"/>
          </p:cNvSpPr>
          <p:nvPr/>
        </p:nvSpPr>
        <p:spPr bwMode="auto">
          <a:xfrm>
            <a:off x="0" y="5340350"/>
            <a:ext cx="3552825"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Rockwell" panose="02060603020205020403" pitchFamily="18" charset="0"/>
              </a:rPr>
              <a:t>Griessl et al., J. Phys. Chem. B, Vol. 108, No. 31, 2004</a:t>
            </a:r>
            <a:r>
              <a:rPr lang="en-US" altLang="en-US" sz="1200">
                <a:latin typeface="Rockwell" panose="02060603020205020403" pitchFamily="18" charset="0"/>
              </a:rPr>
              <a:t>.</a:t>
            </a:r>
            <a:endParaRPr lang="en-US" altLang="en-US">
              <a:latin typeface="Rockwell" panose="02060603020205020403" pitchFamily="18" charset="0"/>
            </a:endParaRPr>
          </a:p>
        </p:txBody>
      </p:sp>
      <p:sp>
        <p:nvSpPr>
          <p:cNvPr id="144390" name="TextBox 5">
            <a:extLst>
              <a:ext uri="{FF2B5EF4-FFF2-40B4-BE49-F238E27FC236}">
                <a16:creationId xmlns:a16="http://schemas.microsoft.com/office/drawing/2014/main" id="{F40BAED2-4F8A-141D-A26B-1704316CB14F}"/>
              </a:ext>
            </a:extLst>
          </p:cNvPr>
          <p:cNvSpPr txBox="1">
            <a:spLocks noChangeArrowheads="1"/>
          </p:cNvSpPr>
          <p:nvPr/>
        </p:nvSpPr>
        <p:spPr bwMode="auto">
          <a:xfrm>
            <a:off x="0" y="1851025"/>
            <a:ext cx="3686175" cy="10064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latin typeface="Rockwell" panose="02060603020205020403" pitchFamily="18" charset="0"/>
              </a:rPr>
              <a:t>The open pores of the TMA chicken wire network can host C</a:t>
            </a:r>
            <a:r>
              <a:rPr lang="en-US" altLang="en-US" sz="2000" b="1" baseline="-25000">
                <a:latin typeface="Rockwell" panose="02060603020205020403" pitchFamily="18" charset="0"/>
              </a:rPr>
              <a:t>60</a:t>
            </a:r>
            <a:r>
              <a:rPr lang="en-US" altLang="en-US" sz="2000" b="1">
                <a:latin typeface="Rockwell" panose="02060603020205020403" pitchFamily="18" charset="0"/>
              </a:rPr>
              <a:t> molecules.</a:t>
            </a:r>
            <a:endParaRPr lang="en-US" altLang="en-US" sz="2000" b="1" baseline="-25000">
              <a:latin typeface="Rockwell" panose="02060603020205020403" pitchFamily="18" charset="0"/>
            </a:endParaRPr>
          </a:p>
        </p:txBody>
      </p:sp>
      <p:pic>
        <p:nvPicPr>
          <p:cNvPr id="144391" name="Picture 2" descr="C:\Documents and Settings\Jenny MacLeod.HOMELAND.001\Desktop\UBC_2007\C60.png">
            <a:extLst>
              <a:ext uri="{FF2B5EF4-FFF2-40B4-BE49-F238E27FC236}">
                <a16:creationId xmlns:a16="http://schemas.microsoft.com/office/drawing/2014/main" id="{284FC1EF-CFBF-921A-AC0D-61BC594B3BB5}"/>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688975"/>
            <a:ext cx="1339850" cy="1323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2" name="TextBox 8">
            <a:extLst>
              <a:ext uri="{FF2B5EF4-FFF2-40B4-BE49-F238E27FC236}">
                <a16:creationId xmlns:a16="http://schemas.microsoft.com/office/drawing/2014/main" id="{58B0AEE9-9BF3-3B4E-4625-AB7FAF13D758}"/>
              </a:ext>
            </a:extLst>
          </p:cNvPr>
          <p:cNvSpPr txBox="1">
            <a:spLocks noChangeArrowheads="1"/>
          </p:cNvSpPr>
          <p:nvPr/>
        </p:nvSpPr>
        <p:spPr bwMode="auto">
          <a:xfrm>
            <a:off x="1266825" y="1076325"/>
            <a:ext cx="1685925" cy="6715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Rockwell" panose="02060603020205020403" pitchFamily="18" charset="0"/>
              </a:rPr>
              <a:t>C</a:t>
            </a:r>
            <a:r>
              <a:rPr lang="en-US" altLang="en-US" b="1" baseline="-25000">
                <a:latin typeface="Rockwell" panose="02060603020205020403" pitchFamily="18" charset="0"/>
              </a:rPr>
              <a:t>60</a:t>
            </a:r>
            <a:r>
              <a:rPr lang="en-US" altLang="en-US">
                <a:latin typeface="Rockwell" panose="02060603020205020403" pitchFamily="18" charset="0"/>
              </a:rPr>
              <a:t> </a:t>
            </a:r>
          </a:p>
          <a:p>
            <a:pPr eaLnBrk="1" hangingPunct="1"/>
            <a:r>
              <a:rPr lang="en-US" altLang="en-US" sz="2000" b="1">
                <a:latin typeface="Rockwell" panose="02060603020205020403" pitchFamily="18" charset="0"/>
              </a:rPr>
              <a:t>d ~ 0.7 nm</a:t>
            </a:r>
          </a:p>
        </p:txBody>
      </p:sp>
      <p:pic>
        <p:nvPicPr>
          <p:cNvPr id="144393" name="Picture 4" descr="C:\Documents and Settings\Jenny MacLeod.HOMELAND.001\Desktop\NanoTech Revisions\Figure Revisions\TMA_CW+C60.png">
            <a:extLst>
              <a:ext uri="{FF2B5EF4-FFF2-40B4-BE49-F238E27FC236}">
                <a16:creationId xmlns:a16="http://schemas.microsoft.com/office/drawing/2014/main" id="{3643C785-13C8-C8C1-6325-92127792C592}"/>
              </a:ext>
            </a:extLst>
          </p:cNvPr>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899275" y="1185863"/>
            <a:ext cx="1508125" cy="1543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4394" name="Picture 5" descr="C:\Documents and Settings\Jenny MacLeod.HOMELAND.001\Desktop\NanoTech Revisions\Figure Revisions\2007-03-07-jm Image 071_dftcorr_cropped.bmp">
            <a:extLst>
              <a:ext uri="{FF2B5EF4-FFF2-40B4-BE49-F238E27FC236}">
                <a16:creationId xmlns:a16="http://schemas.microsoft.com/office/drawing/2014/main" id="{4F271B02-B206-8282-2BA9-966149CE979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587750" y="1130300"/>
            <a:ext cx="2670175" cy="202088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4395" name="Picture 6" descr="C:\Documents and Settings\Jenny MacLeod.HOMELAND.001\Desktop\NanoTech Revisions\Figure Revisions\13-12-2006-jm Image 1.bmp">
            <a:extLst>
              <a:ext uri="{FF2B5EF4-FFF2-40B4-BE49-F238E27FC236}">
                <a16:creationId xmlns:a16="http://schemas.microsoft.com/office/drawing/2014/main" id="{84983228-DB09-BA06-4AE0-BEDBEC67F748}"/>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609975" y="3841750"/>
            <a:ext cx="2625725" cy="2219325"/>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pic>
        <p:nvPicPr>
          <p:cNvPr id="144396" name="Picture 7" descr="C:\Documents and Settings\Jenny MacLeod.HOMELAND.001\Desktop\NanoTech Revisions\Figure Revisions\TMA_flower+C60.png">
            <a:extLst>
              <a:ext uri="{FF2B5EF4-FFF2-40B4-BE49-F238E27FC236}">
                <a16:creationId xmlns:a16="http://schemas.microsoft.com/office/drawing/2014/main" id="{2BCBBF12-FDD1-FF08-F381-04F0550A14B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113588" y="3821113"/>
            <a:ext cx="1497012" cy="1558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4397" name="TextBox 14">
            <a:extLst>
              <a:ext uri="{FF2B5EF4-FFF2-40B4-BE49-F238E27FC236}">
                <a16:creationId xmlns:a16="http://schemas.microsoft.com/office/drawing/2014/main" id="{FB40248C-A68D-D8B1-5D5E-3F57313AA8B7}"/>
              </a:ext>
            </a:extLst>
          </p:cNvPr>
          <p:cNvSpPr txBox="1">
            <a:spLocks noChangeArrowheads="1"/>
          </p:cNvSpPr>
          <p:nvPr/>
        </p:nvSpPr>
        <p:spPr bwMode="auto">
          <a:xfrm>
            <a:off x="2771775" y="714375"/>
            <a:ext cx="63722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latin typeface="Rockwell" panose="02060603020205020403" pitchFamily="18" charset="0"/>
              </a:rPr>
              <a:t>TMA/C</a:t>
            </a:r>
            <a:r>
              <a:rPr lang="en-US" altLang="en-US" sz="2000" b="1" baseline="-25000">
                <a:latin typeface="Rockwell" panose="02060603020205020403" pitchFamily="18" charset="0"/>
              </a:rPr>
              <a:t>17</a:t>
            </a:r>
            <a:r>
              <a:rPr lang="en-US" altLang="en-US" sz="2000" b="1">
                <a:latin typeface="Rockwell" panose="02060603020205020403" pitchFamily="18" charset="0"/>
              </a:rPr>
              <a:t>H</a:t>
            </a:r>
            <a:r>
              <a:rPr lang="en-US" altLang="en-US" sz="2000" b="1" baseline="-25000">
                <a:latin typeface="Rockwell" panose="02060603020205020403" pitchFamily="18" charset="0"/>
              </a:rPr>
              <a:t>35</a:t>
            </a:r>
            <a:r>
              <a:rPr lang="en-US" altLang="en-US" sz="2000" b="1">
                <a:latin typeface="Rockwell" panose="02060603020205020403" pitchFamily="18" charset="0"/>
              </a:rPr>
              <a:t>OH + chicken wire (heptanoic acid)</a:t>
            </a:r>
          </a:p>
        </p:txBody>
      </p:sp>
      <p:sp>
        <p:nvSpPr>
          <p:cNvPr id="144398" name="TextBox 15">
            <a:extLst>
              <a:ext uri="{FF2B5EF4-FFF2-40B4-BE49-F238E27FC236}">
                <a16:creationId xmlns:a16="http://schemas.microsoft.com/office/drawing/2014/main" id="{1A5EF339-63B4-DD7F-C111-D0249ABEE754}"/>
              </a:ext>
            </a:extLst>
          </p:cNvPr>
          <p:cNvSpPr txBox="1">
            <a:spLocks noChangeArrowheads="1"/>
          </p:cNvSpPr>
          <p:nvPr/>
        </p:nvSpPr>
        <p:spPr bwMode="auto">
          <a:xfrm>
            <a:off x="2994025" y="3355975"/>
            <a:ext cx="539115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latin typeface="Rockwell" panose="02060603020205020403" pitchFamily="18" charset="0"/>
              </a:rPr>
              <a:t>TMA/C</a:t>
            </a:r>
            <a:r>
              <a:rPr lang="en-US" altLang="en-US" sz="2000" b="1" baseline="-25000">
                <a:latin typeface="Rockwell" panose="02060603020205020403" pitchFamily="18" charset="0"/>
              </a:rPr>
              <a:t>22</a:t>
            </a:r>
            <a:r>
              <a:rPr lang="en-US" altLang="en-US" sz="2000" b="1">
                <a:latin typeface="Rockwell" panose="02060603020205020403" pitchFamily="18" charset="0"/>
              </a:rPr>
              <a:t>H</a:t>
            </a:r>
            <a:r>
              <a:rPr lang="en-US" altLang="en-US" sz="2000" b="1" baseline="-25000">
                <a:latin typeface="Rockwell" panose="02060603020205020403" pitchFamily="18" charset="0"/>
              </a:rPr>
              <a:t>45</a:t>
            </a:r>
            <a:r>
              <a:rPr lang="en-US" altLang="en-US" sz="2000" b="1">
                <a:latin typeface="Rockwell" panose="02060603020205020403" pitchFamily="18" charset="0"/>
              </a:rPr>
              <a:t>OH + flower (heptanoic acid)</a:t>
            </a:r>
          </a:p>
        </p:txBody>
      </p:sp>
      <p:sp>
        <p:nvSpPr>
          <p:cNvPr id="144399" name="TextBox 16">
            <a:extLst>
              <a:ext uri="{FF2B5EF4-FFF2-40B4-BE49-F238E27FC236}">
                <a16:creationId xmlns:a16="http://schemas.microsoft.com/office/drawing/2014/main" id="{A9EEC35B-96C5-5F57-7A4C-CFCA1CFE5EC0}"/>
              </a:ext>
            </a:extLst>
          </p:cNvPr>
          <p:cNvSpPr txBox="1">
            <a:spLocks noChangeArrowheads="1"/>
          </p:cNvSpPr>
          <p:nvPr/>
        </p:nvSpPr>
        <p:spPr bwMode="auto">
          <a:xfrm>
            <a:off x="5867400" y="5591175"/>
            <a:ext cx="32766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latin typeface="Rockwell" panose="02060603020205020403" pitchFamily="18" charset="0"/>
              </a:rPr>
              <a:t>62 × 53 nm</a:t>
            </a:r>
            <a:r>
              <a:rPr lang="en-US" altLang="en-US" sz="1400" b="1" baseline="30000">
                <a:latin typeface="Rockwell" panose="02060603020205020403" pitchFamily="18" charset="0"/>
              </a:rPr>
              <a:t>2</a:t>
            </a:r>
            <a:r>
              <a:rPr lang="en-US" altLang="en-US" sz="1400" b="1">
                <a:latin typeface="Rockwell" panose="02060603020205020403" pitchFamily="18" charset="0"/>
              </a:rPr>
              <a:t>, V</a:t>
            </a:r>
            <a:r>
              <a:rPr lang="en-US" altLang="en-US" sz="1400" b="1" baseline="-25000">
                <a:latin typeface="Rockwell" panose="02060603020205020403" pitchFamily="18" charset="0"/>
              </a:rPr>
              <a:t>s</a:t>
            </a:r>
            <a:r>
              <a:rPr lang="en-US" altLang="en-US" sz="1400" b="1">
                <a:latin typeface="Rockwell" panose="02060603020205020403" pitchFamily="18" charset="0"/>
              </a:rPr>
              <a:t> = -1.2 V, I</a:t>
            </a:r>
            <a:r>
              <a:rPr lang="en-US" altLang="en-US" sz="1400" b="1" baseline="-25000">
                <a:latin typeface="Rockwell" panose="02060603020205020403" pitchFamily="18" charset="0"/>
              </a:rPr>
              <a:t>t</a:t>
            </a:r>
            <a:r>
              <a:rPr lang="en-US" altLang="en-US" sz="1400" b="1">
                <a:latin typeface="Rockwell" panose="02060603020205020403" pitchFamily="18" charset="0"/>
              </a:rPr>
              <a:t> = 300 pA</a:t>
            </a:r>
          </a:p>
        </p:txBody>
      </p:sp>
      <p:sp>
        <p:nvSpPr>
          <p:cNvPr id="144400" name="TextBox 18">
            <a:extLst>
              <a:ext uri="{FF2B5EF4-FFF2-40B4-BE49-F238E27FC236}">
                <a16:creationId xmlns:a16="http://schemas.microsoft.com/office/drawing/2014/main" id="{0EE3BF95-93EC-E113-3ABB-D527666C62CA}"/>
              </a:ext>
            </a:extLst>
          </p:cNvPr>
          <p:cNvSpPr txBox="1">
            <a:spLocks noChangeArrowheads="1"/>
          </p:cNvSpPr>
          <p:nvPr/>
        </p:nvSpPr>
        <p:spPr bwMode="auto">
          <a:xfrm>
            <a:off x="5956300" y="2971800"/>
            <a:ext cx="31877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b="1">
                <a:latin typeface="Rockwell" panose="02060603020205020403" pitchFamily="18" charset="0"/>
              </a:rPr>
              <a:t>26 × 20 nm</a:t>
            </a:r>
            <a:r>
              <a:rPr lang="en-US" altLang="en-US" sz="1400" b="1" baseline="30000">
                <a:latin typeface="Rockwell" panose="02060603020205020403" pitchFamily="18" charset="0"/>
              </a:rPr>
              <a:t>2</a:t>
            </a:r>
            <a:r>
              <a:rPr lang="en-US" altLang="en-US" sz="1400" b="1">
                <a:latin typeface="Rockwell" panose="02060603020205020403" pitchFamily="18" charset="0"/>
              </a:rPr>
              <a:t>, V</a:t>
            </a:r>
            <a:r>
              <a:rPr lang="en-US" altLang="en-US" sz="1400" b="1" baseline="-25000">
                <a:latin typeface="Rockwell" panose="02060603020205020403" pitchFamily="18" charset="0"/>
              </a:rPr>
              <a:t>s</a:t>
            </a:r>
            <a:r>
              <a:rPr lang="en-US" altLang="en-US" sz="1400" b="1">
                <a:latin typeface="Rockwell" panose="02060603020205020403" pitchFamily="18" charset="0"/>
              </a:rPr>
              <a:t> = -0.9 V, I</a:t>
            </a:r>
            <a:r>
              <a:rPr lang="en-US" altLang="en-US" sz="1400" b="1" baseline="-25000">
                <a:latin typeface="Rockwell" panose="02060603020205020403" pitchFamily="18" charset="0"/>
              </a:rPr>
              <a:t>t</a:t>
            </a:r>
            <a:r>
              <a:rPr lang="en-US" altLang="en-US" sz="1400" b="1">
                <a:latin typeface="Rockwell" panose="02060603020205020403" pitchFamily="18" charset="0"/>
              </a:rPr>
              <a:t> = 75 pA</a:t>
            </a:r>
          </a:p>
        </p:txBody>
      </p:sp>
      <p:sp>
        <p:nvSpPr>
          <p:cNvPr id="19" name="Rectangle 8">
            <a:extLst>
              <a:ext uri="{FF2B5EF4-FFF2-40B4-BE49-F238E27FC236}">
                <a16:creationId xmlns:a16="http://schemas.microsoft.com/office/drawing/2014/main" id="{20697D20-C086-F2EB-E6EC-9F5A7BE3E958}"/>
              </a:ext>
            </a:extLst>
          </p:cNvPr>
          <p:cNvSpPr>
            <a:spLocks noChangeArrowheads="1"/>
          </p:cNvSpPr>
          <p:nvPr/>
        </p:nvSpPr>
        <p:spPr bwMode="auto">
          <a:xfrm>
            <a:off x="14288" y="6400799"/>
            <a:ext cx="4010025" cy="369332"/>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dirty="0" smtClean="0"/>
              <a:t>Nanotechnology</a:t>
            </a:r>
            <a:r>
              <a:rPr lang="en-US" altLang="en-US" b="1" dirty="0" smtClean="0"/>
              <a:t> </a:t>
            </a:r>
            <a:r>
              <a:rPr lang="en-US" altLang="en-US" b="1" u="sng" dirty="0"/>
              <a:t>18</a:t>
            </a:r>
            <a:r>
              <a:rPr lang="en-US" altLang="en-US" b="1" dirty="0"/>
              <a:t>, 424031 (2007)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itle 1">
            <a:extLst>
              <a:ext uri="{FF2B5EF4-FFF2-40B4-BE49-F238E27FC236}">
                <a16:creationId xmlns:a16="http://schemas.microsoft.com/office/drawing/2014/main" id="{62D85168-A034-3BA7-3C13-63FBF9549985}"/>
              </a:ext>
            </a:extLst>
          </p:cNvPr>
          <p:cNvSpPr>
            <a:spLocks noGrp="1"/>
          </p:cNvSpPr>
          <p:nvPr>
            <p:ph type="title" idx="4294967295"/>
          </p:nvPr>
        </p:nvSpPr>
        <p:spPr bwMode="auto">
          <a:xfrm>
            <a:off x="190500" y="180975"/>
            <a:ext cx="8648700" cy="762000"/>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ltLang="en-US" sz="3600" b="1" dirty="0"/>
              <a:t>TMA networks host other molecules</a:t>
            </a:r>
          </a:p>
        </p:txBody>
      </p:sp>
      <p:pic>
        <p:nvPicPr>
          <p:cNvPr id="145411" name="Picture 1" descr="C:\Documents and Settings\Jenny MacLeod.HOMELAND.001\Desktop\Sulflower on TMA\sulflower.png">
            <a:extLst>
              <a:ext uri="{FF2B5EF4-FFF2-40B4-BE49-F238E27FC236}">
                <a16:creationId xmlns:a16="http://schemas.microsoft.com/office/drawing/2014/main" id="{761EC847-F6FE-DC14-FD3C-9497ED8B2C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0500" y="1397000"/>
            <a:ext cx="1466850" cy="1447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5412" name="Picture 2">
            <a:extLst>
              <a:ext uri="{FF2B5EF4-FFF2-40B4-BE49-F238E27FC236}">
                <a16:creationId xmlns:a16="http://schemas.microsoft.com/office/drawing/2014/main" id="{0B2251F8-3B8E-0956-2599-63D230F323F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38700" y="1993900"/>
            <a:ext cx="4241800" cy="42418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5413" name="TextBox 5">
            <a:extLst>
              <a:ext uri="{FF2B5EF4-FFF2-40B4-BE49-F238E27FC236}">
                <a16:creationId xmlns:a16="http://schemas.microsoft.com/office/drawing/2014/main" id="{57CDFA69-4261-2B75-4260-72A8008B98AB}"/>
              </a:ext>
            </a:extLst>
          </p:cNvPr>
          <p:cNvSpPr txBox="1">
            <a:spLocks noChangeArrowheads="1"/>
          </p:cNvSpPr>
          <p:nvPr/>
        </p:nvSpPr>
        <p:spPr bwMode="auto">
          <a:xfrm>
            <a:off x="1485900" y="1270000"/>
            <a:ext cx="34671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latin typeface="Rockwell" panose="02060603020205020403" pitchFamily="18" charset="0"/>
              </a:rPr>
              <a:t>New molecule: sulflower</a:t>
            </a:r>
          </a:p>
          <a:p>
            <a:pPr algn="ctr" eaLnBrk="1" hangingPunct="1"/>
            <a:r>
              <a:rPr lang="en-US" altLang="en-US" sz="2000" b="1">
                <a:latin typeface="Rockwell" panose="02060603020205020403" pitchFamily="18" charset="0"/>
              </a:rPr>
              <a:t>(d ~ 0.79 nm)</a:t>
            </a:r>
          </a:p>
        </p:txBody>
      </p:sp>
      <p:sp>
        <p:nvSpPr>
          <p:cNvPr id="145414" name="TextBox 6">
            <a:extLst>
              <a:ext uri="{FF2B5EF4-FFF2-40B4-BE49-F238E27FC236}">
                <a16:creationId xmlns:a16="http://schemas.microsoft.com/office/drawing/2014/main" id="{9092BED1-618E-BCF7-6740-D846019786ED}"/>
              </a:ext>
            </a:extLst>
          </p:cNvPr>
          <p:cNvSpPr txBox="1">
            <a:spLocks noChangeArrowheads="1"/>
          </p:cNvSpPr>
          <p:nvPr/>
        </p:nvSpPr>
        <p:spPr bwMode="auto">
          <a:xfrm>
            <a:off x="1752600" y="1993900"/>
            <a:ext cx="27178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latin typeface="Rockwell" panose="02060603020205020403" pitchFamily="18" charset="0"/>
              </a:rPr>
              <a:t>Chernichenko et al, Angew Chem Int Ed Engl. 2006 45:7367</a:t>
            </a:r>
          </a:p>
        </p:txBody>
      </p:sp>
      <p:sp>
        <p:nvSpPr>
          <p:cNvPr id="145415" name="TextBox 8">
            <a:extLst>
              <a:ext uri="{FF2B5EF4-FFF2-40B4-BE49-F238E27FC236}">
                <a16:creationId xmlns:a16="http://schemas.microsoft.com/office/drawing/2014/main" id="{309E0275-6CE9-6856-914D-77C220BC5A90}"/>
              </a:ext>
            </a:extLst>
          </p:cNvPr>
          <p:cNvSpPr txBox="1">
            <a:spLocks noChangeArrowheads="1"/>
          </p:cNvSpPr>
          <p:nvPr/>
        </p:nvSpPr>
        <p:spPr bwMode="auto">
          <a:xfrm>
            <a:off x="5016500" y="1181100"/>
            <a:ext cx="3733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latin typeface="Rockwell" panose="02060603020205020403" pitchFamily="18" charset="0"/>
              </a:rPr>
              <a:t>TMA chicken wire + sulflower (heptanoic acid)</a:t>
            </a:r>
          </a:p>
        </p:txBody>
      </p:sp>
      <p:sp>
        <p:nvSpPr>
          <p:cNvPr id="145416" name="TextBox 9">
            <a:extLst>
              <a:ext uri="{FF2B5EF4-FFF2-40B4-BE49-F238E27FC236}">
                <a16:creationId xmlns:a16="http://schemas.microsoft.com/office/drawing/2014/main" id="{953E234B-CA35-8A92-F61C-74D7FC8012CF}"/>
              </a:ext>
            </a:extLst>
          </p:cNvPr>
          <p:cNvSpPr txBox="1">
            <a:spLocks noChangeArrowheads="1"/>
          </p:cNvSpPr>
          <p:nvPr/>
        </p:nvSpPr>
        <p:spPr bwMode="auto">
          <a:xfrm>
            <a:off x="5105400" y="6311900"/>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400">
                <a:latin typeface="Rockwell" panose="02060603020205020403" pitchFamily="18" charset="0"/>
              </a:rPr>
              <a:t>29 × 29 nm</a:t>
            </a:r>
            <a:r>
              <a:rPr lang="en-US" altLang="en-US" sz="1400" baseline="30000">
                <a:latin typeface="Rockwell" panose="02060603020205020403" pitchFamily="18" charset="0"/>
              </a:rPr>
              <a:t>2</a:t>
            </a:r>
            <a:r>
              <a:rPr lang="en-US" altLang="en-US" sz="1400">
                <a:latin typeface="Rockwell" panose="02060603020205020403" pitchFamily="18" charset="0"/>
              </a:rPr>
              <a:t>, V</a:t>
            </a:r>
            <a:r>
              <a:rPr lang="en-US" altLang="en-US" sz="1400" baseline="-25000">
                <a:latin typeface="Rockwell" panose="02060603020205020403" pitchFamily="18" charset="0"/>
              </a:rPr>
              <a:t>s</a:t>
            </a:r>
            <a:r>
              <a:rPr lang="en-US" altLang="en-US" sz="1400">
                <a:latin typeface="Rockwell" panose="02060603020205020403" pitchFamily="18" charset="0"/>
              </a:rPr>
              <a:t> = -1.2 V, I</a:t>
            </a:r>
            <a:r>
              <a:rPr lang="en-US" altLang="en-US" sz="1400" baseline="-25000">
                <a:latin typeface="Rockwell" panose="02060603020205020403" pitchFamily="18" charset="0"/>
              </a:rPr>
              <a:t>t</a:t>
            </a:r>
            <a:r>
              <a:rPr lang="en-US" altLang="en-US" sz="1400">
                <a:latin typeface="Rockwell" panose="02060603020205020403" pitchFamily="18" charset="0"/>
              </a:rPr>
              <a:t> = 200 pA</a:t>
            </a:r>
          </a:p>
        </p:txBody>
      </p:sp>
      <p:pic>
        <p:nvPicPr>
          <p:cNvPr id="145417" name="Picture 3">
            <a:extLst>
              <a:ext uri="{FF2B5EF4-FFF2-40B4-BE49-F238E27FC236}">
                <a16:creationId xmlns:a16="http://schemas.microsoft.com/office/drawing/2014/main" id="{E77FCF3A-4D5E-F880-8877-86E5CEFA50B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30300" y="3721100"/>
            <a:ext cx="2743200" cy="2743200"/>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5418" name="TextBox 11">
            <a:extLst>
              <a:ext uri="{FF2B5EF4-FFF2-40B4-BE49-F238E27FC236}">
                <a16:creationId xmlns:a16="http://schemas.microsoft.com/office/drawing/2014/main" id="{D6E72F27-F5E1-D487-A6DF-CE9A8E3C6D53}"/>
              </a:ext>
            </a:extLst>
          </p:cNvPr>
          <p:cNvSpPr txBox="1">
            <a:spLocks noChangeArrowheads="1"/>
          </p:cNvSpPr>
          <p:nvPr/>
        </p:nvSpPr>
        <p:spPr bwMode="auto">
          <a:xfrm>
            <a:off x="279400" y="2971800"/>
            <a:ext cx="42799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latin typeface="Rockwell" panose="02060603020205020403" pitchFamily="18" charset="0"/>
              </a:rPr>
              <a:t>TMA/C</a:t>
            </a:r>
            <a:r>
              <a:rPr lang="en-US" altLang="en-US" sz="2000" b="1" baseline="-25000">
                <a:latin typeface="Rockwell" panose="02060603020205020403" pitchFamily="18" charset="0"/>
              </a:rPr>
              <a:t>22</a:t>
            </a:r>
            <a:r>
              <a:rPr lang="en-US" altLang="en-US" sz="2000" b="1">
                <a:latin typeface="Rockwell" panose="02060603020205020403" pitchFamily="18" charset="0"/>
              </a:rPr>
              <a:t>H</a:t>
            </a:r>
            <a:r>
              <a:rPr lang="en-US" altLang="en-US" sz="2000" b="1" baseline="-25000">
                <a:latin typeface="Rockwell" panose="02060603020205020403" pitchFamily="18" charset="0"/>
              </a:rPr>
              <a:t>45</a:t>
            </a:r>
            <a:r>
              <a:rPr lang="en-US" altLang="en-US" sz="2000" b="1">
                <a:latin typeface="Rockwell" panose="02060603020205020403" pitchFamily="18" charset="0"/>
              </a:rPr>
              <a:t>OH chicken wire + sulflower (heptanoic acid)</a:t>
            </a:r>
          </a:p>
        </p:txBody>
      </p:sp>
      <p:sp>
        <p:nvSpPr>
          <p:cNvPr id="145419" name="TextBox 12">
            <a:extLst>
              <a:ext uri="{FF2B5EF4-FFF2-40B4-BE49-F238E27FC236}">
                <a16:creationId xmlns:a16="http://schemas.microsoft.com/office/drawing/2014/main" id="{DAA40B15-4492-B52F-5CA4-1C921E281126}"/>
              </a:ext>
            </a:extLst>
          </p:cNvPr>
          <p:cNvSpPr txBox="1">
            <a:spLocks noChangeArrowheads="1"/>
          </p:cNvSpPr>
          <p:nvPr/>
        </p:nvSpPr>
        <p:spPr bwMode="auto">
          <a:xfrm>
            <a:off x="469900" y="6553200"/>
            <a:ext cx="3733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1400">
                <a:latin typeface="Rockwell" panose="02060603020205020403" pitchFamily="18" charset="0"/>
              </a:rPr>
              <a:t>60 × 60 nm</a:t>
            </a:r>
            <a:r>
              <a:rPr lang="en-US" altLang="en-US" sz="1400" baseline="30000">
                <a:latin typeface="Rockwell" panose="02060603020205020403" pitchFamily="18" charset="0"/>
              </a:rPr>
              <a:t>2</a:t>
            </a:r>
            <a:r>
              <a:rPr lang="en-US" altLang="en-US" sz="1400">
                <a:latin typeface="Rockwell" panose="02060603020205020403" pitchFamily="18" charset="0"/>
              </a:rPr>
              <a:t>, V</a:t>
            </a:r>
            <a:r>
              <a:rPr lang="en-US" altLang="en-US" sz="1400" baseline="-25000">
                <a:latin typeface="Rockwell" panose="02060603020205020403" pitchFamily="18" charset="0"/>
              </a:rPr>
              <a:t>s</a:t>
            </a:r>
            <a:r>
              <a:rPr lang="en-US" altLang="en-US" sz="1400">
                <a:latin typeface="Rockwell" panose="02060603020205020403" pitchFamily="18" charset="0"/>
              </a:rPr>
              <a:t> = -0.8 V, I</a:t>
            </a:r>
            <a:r>
              <a:rPr lang="en-US" altLang="en-US" sz="1400" baseline="-25000">
                <a:latin typeface="Rockwell" panose="02060603020205020403" pitchFamily="18" charset="0"/>
              </a:rPr>
              <a:t>t</a:t>
            </a:r>
            <a:r>
              <a:rPr lang="en-US" altLang="en-US" sz="1400">
                <a:latin typeface="Rockwell" panose="02060603020205020403" pitchFamily="18" charset="0"/>
              </a:rPr>
              <a:t> = 75 pA</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a:extLst>
              <a:ext uri="{FF2B5EF4-FFF2-40B4-BE49-F238E27FC236}">
                <a16:creationId xmlns:a16="http://schemas.microsoft.com/office/drawing/2014/main" id="{BAF7FD0C-3AD1-14F5-7081-4437B6D75A51}"/>
              </a:ext>
            </a:extLst>
          </p:cNvPr>
          <p:cNvSpPr>
            <a:spLocks noGrp="1" noChangeArrowheads="1"/>
          </p:cNvSpPr>
          <p:nvPr>
            <p:ph type="title"/>
          </p:nvPr>
        </p:nvSpPr>
        <p:spPr bwMode="auto">
          <a:xfrm>
            <a:off x="292100" y="84138"/>
            <a:ext cx="8674100" cy="749300"/>
          </a:xfrm>
          <a:solidFill>
            <a:schemeClr val="accent1"/>
          </a:solidFill>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eaLnBrk="1" hangingPunct="1"/>
            <a:r>
              <a:rPr lang="en-US" altLang="en-US" sz="3600" b="1"/>
              <a:t>Self-assembly of ‘sulflower’ molecules</a:t>
            </a:r>
            <a:endParaRPr lang="en-CA" altLang="en-US" sz="3600" b="1"/>
          </a:p>
        </p:txBody>
      </p:sp>
      <p:pic>
        <p:nvPicPr>
          <p:cNvPr id="146435" name="Picture 3">
            <a:extLst>
              <a:ext uri="{FF2B5EF4-FFF2-40B4-BE49-F238E27FC236}">
                <a16:creationId xmlns:a16="http://schemas.microsoft.com/office/drawing/2014/main" id="{1FFCFC0C-483C-7607-A0EF-F1D639F6721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41375"/>
            <a:ext cx="3810000" cy="1338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46436" name="Text Box 4">
            <a:extLst>
              <a:ext uri="{FF2B5EF4-FFF2-40B4-BE49-F238E27FC236}">
                <a16:creationId xmlns:a16="http://schemas.microsoft.com/office/drawing/2014/main" id="{EAC6DF4C-0435-D36B-B01A-690567E50E65}"/>
              </a:ext>
            </a:extLst>
          </p:cNvPr>
          <p:cNvSpPr txBox="1">
            <a:spLocks noChangeArrowheads="1"/>
          </p:cNvSpPr>
          <p:nvPr/>
        </p:nvSpPr>
        <p:spPr bwMode="auto">
          <a:xfrm>
            <a:off x="0" y="2254250"/>
            <a:ext cx="9144000" cy="6413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Heterocirculenes: Sulflower, Selenosulflower – immobilized in a H-bonded matrix of TMA at the solid-liquid interface, imaged by STM</a:t>
            </a:r>
            <a:endParaRPr lang="en-US" altLang="en-US" sz="700"/>
          </a:p>
        </p:txBody>
      </p:sp>
      <p:sp>
        <p:nvSpPr>
          <p:cNvPr id="146437" name="Text Box 5">
            <a:extLst>
              <a:ext uri="{FF2B5EF4-FFF2-40B4-BE49-F238E27FC236}">
                <a16:creationId xmlns:a16="http://schemas.microsoft.com/office/drawing/2014/main" id="{8B852380-1765-D773-9765-F2FCEE667002}"/>
              </a:ext>
            </a:extLst>
          </p:cNvPr>
          <p:cNvSpPr txBox="1">
            <a:spLocks noChangeArrowheads="1"/>
          </p:cNvSpPr>
          <p:nvPr/>
        </p:nvSpPr>
        <p:spPr bwMode="auto">
          <a:xfrm>
            <a:off x="3806825" y="849313"/>
            <a:ext cx="5337175" cy="12827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a:t>Circulenes: a rare class of polyaromatic compounds built from arenes annulated into macrocycles.</a:t>
            </a:r>
          </a:p>
          <a:p>
            <a:pPr eaLnBrk="1" hangingPunct="1"/>
            <a:endParaRPr lang="en-US" altLang="en-US" sz="600" b="1"/>
          </a:p>
          <a:p>
            <a:pPr eaLnBrk="1" hangingPunct="1"/>
            <a:r>
              <a:rPr lang="en-US" altLang="en-US" b="1"/>
              <a:t>Coronene: the only planar benzenoid circulene</a:t>
            </a:r>
            <a:endParaRPr lang="en-CA" altLang="en-US" b="1"/>
          </a:p>
        </p:txBody>
      </p:sp>
      <p:sp>
        <p:nvSpPr>
          <p:cNvPr id="146438" name="Text Box 6">
            <a:extLst>
              <a:ext uri="{FF2B5EF4-FFF2-40B4-BE49-F238E27FC236}">
                <a16:creationId xmlns:a16="http://schemas.microsoft.com/office/drawing/2014/main" id="{165F00BC-BA2E-C5E3-2A24-B26BC8C64DDF}"/>
              </a:ext>
            </a:extLst>
          </p:cNvPr>
          <p:cNvSpPr txBox="1">
            <a:spLocks noChangeArrowheads="1"/>
          </p:cNvSpPr>
          <p:nvPr/>
        </p:nvSpPr>
        <p:spPr bwMode="auto">
          <a:xfrm>
            <a:off x="0" y="4648200"/>
            <a:ext cx="5011738" cy="1190625"/>
          </a:xfrm>
          <a:prstGeom prst="rect">
            <a:avLst/>
          </a:prstGeom>
          <a:solidFill>
            <a:schemeClr val="accent1"/>
          </a:solidFill>
          <a:ln>
            <a:noFill/>
          </a:ln>
          <a:extLs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CA" altLang="en-US" b="1"/>
              <a:t>(a), (b) STM images with models (c), (d) of sulflower-TMA and selenosulflower-TMA SAMNs, respectively. 2.0×2.2 nm</a:t>
            </a:r>
            <a:r>
              <a:rPr lang="en-CA" altLang="en-US" b="1" baseline="30000"/>
              <a:t>2</a:t>
            </a:r>
            <a:r>
              <a:rPr lang="en-CA" altLang="en-US" b="1"/>
              <a:t> zoom of TMA/sulflower image next to model in (c). </a:t>
            </a:r>
          </a:p>
        </p:txBody>
      </p:sp>
      <p:sp>
        <p:nvSpPr>
          <p:cNvPr id="146439" name="Text Box 7">
            <a:extLst>
              <a:ext uri="{FF2B5EF4-FFF2-40B4-BE49-F238E27FC236}">
                <a16:creationId xmlns:a16="http://schemas.microsoft.com/office/drawing/2014/main" id="{B6DF6E10-F3A3-BD88-F309-A5D86C5F74B0}"/>
              </a:ext>
            </a:extLst>
          </p:cNvPr>
          <p:cNvSpPr txBox="1">
            <a:spLocks noChangeArrowheads="1"/>
          </p:cNvSpPr>
          <p:nvPr/>
        </p:nvSpPr>
        <p:spPr bwMode="auto">
          <a:xfrm>
            <a:off x="0" y="2944813"/>
            <a:ext cx="4933950" cy="1681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CA" altLang="en-US" sz="1600" b="1" u="sng"/>
              <a:t>Synthesis</a:t>
            </a:r>
            <a:r>
              <a:rPr lang="en-CA" altLang="en-US" sz="1600"/>
              <a:t>: K. Yu. Chernichenko et al., </a:t>
            </a:r>
            <a:r>
              <a:rPr lang="en-CA" altLang="en-US" sz="1600" i="1"/>
              <a:t>Angew. Chem. Int. Ed</a:t>
            </a:r>
            <a:r>
              <a:rPr lang="en-CA" altLang="en-US" sz="1600"/>
              <a:t>, 2006, </a:t>
            </a:r>
            <a:r>
              <a:rPr lang="en-CA" altLang="en-US" sz="1600" b="1"/>
              <a:t>45</a:t>
            </a:r>
            <a:r>
              <a:rPr lang="en-CA" altLang="en-US" sz="1600"/>
              <a:t>, 7367.</a:t>
            </a:r>
          </a:p>
          <a:p>
            <a:pPr eaLnBrk="1" hangingPunct="1"/>
            <a:endParaRPr lang="en-CA" altLang="en-US" sz="800"/>
          </a:p>
          <a:p>
            <a:pPr eaLnBrk="1" hangingPunct="1"/>
            <a:r>
              <a:rPr lang="en-CA" altLang="en-US" sz="1600" b="1" u="sng"/>
              <a:t>Organic Electronics</a:t>
            </a:r>
            <a:r>
              <a:rPr lang="en-CA" altLang="en-US" sz="1600"/>
              <a:t>: A. Dadvand, F. Cicoira, K.Yu. Chernichenko, E.S. Balenkova, R.M. Osuna, F. Rosei, V.G. Nenajdenko, D.F. Perepichka, </a:t>
            </a:r>
            <a:r>
              <a:rPr lang="en-CA" altLang="en-US" sz="1600" i="1"/>
              <a:t>Chem. Comm</a:t>
            </a:r>
            <a:r>
              <a:rPr lang="en-CA" altLang="en-US" sz="1600"/>
              <a:t>. 5354 (2008)</a:t>
            </a:r>
          </a:p>
        </p:txBody>
      </p:sp>
      <p:pic>
        <p:nvPicPr>
          <p:cNvPr id="146440" name="Picture 8">
            <a:extLst>
              <a:ext uri="{FF2B5EF4-FFF2-40B4-BE49-F238E27FC236}">
                <a16:creationId xmlns:a16="http://schemas.microsoft.com/office/drawing/2014/main" id="{5AE9F815-6973-4C78-C248-1B2E41ABE74F}"/>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45038" y="2894013"/>
            <a:ext cx="4398962" cy="3330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8575">
                <a:solidFill>
                  <a:srgbClr val="000000"/>
                </a:solidFill>
                <a:miter lim="800000"/>
                <a:headEnd/>
                <a:tailEnd/>
              </a14:hiddenLine>
            </a:ext>
          </a:extLst>
        </p:spPr>
      </p:pic>
      <p:sp>
        <p:nvSpPr>
          <p:cNvPr id="146441" name="Text Box 9">
            <a:extLst>
              <a:ext uri="{FF2B5EF4-FFF2-40B4-BE49-F238E27FC236}">
                <a16:creationId xmlns:a16="http://schemas.microsoft.com/office/drawing/2014/main" id="{81818E32-78C4-73CB-002F-95B58CAC6FDF}"/>
              </a:ext>
            </a:extLst>
          </p:cNvPr>
          <p:cNvSpPr txBox="1">
            <a:spLocks noChangeArrowheads="1"/>
          </p:cNvSpPr>
          <p:nvPr/>
        </p:nvSpPr>
        <p:spPr bwMode="auto">
          <a:xfrm>
            <a:off x="0" y="6392144"/>
            <a:ext cx="3429000" cy="369332"/>
          </a:xfrm>
          <a:prstGeom prst="rect">
            <a:avLst/>
          </a:prstGeom>
          <a:solidFill>
            <a:schemeClr val="accent1"/>
          </a:solidFill>
          <a:ln>
            <a:noFill/>
          </a:ln>
          <a:extLst>
            <a:ext uri="{91240B29-F687-4F45-9708-019B960494DF}">
              <a14:hiddenLine xmlns:a14="http://schemas.microsoft.com/office/drawing/2010/main" w="2857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CA" altLang="en-US" b="1" dirty="0" smtClean="0"/>
              <a:t>Chem</a:t>
            </a:r>
            <a:r>
              <a:rPr lang="en-CA" altLang="en-US" b="1" dirty="0"/>
              <a:t>. Comm. 10, 1192 (2009) </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7458" name="Title 1">
            <a:extLst>
              <a:ext uri="{FF2B5EF4-FFF2-40B4-BE49-F238E27FC236}">
                <a16:creationId xmlns:a16="http://schemas.microsoft.com/office/drawing/2014/main" id="{6B487B39-3544-C9A4-E170-013B6F40A1D9}"/>
              </a:ext>
            </a:extLst>
          </p:cNvPr>
          <p:cNvSpPr>
            <a:spLocks noGrp="1"/>
          </p:cNvSpPr>
          <p:nvPr>
            <p:ph type="title" idx="4294967295"/>
          </p:nvPr>
        </p:nvSpPr>
        <p:spPr bwMode="auto">
          <a:xfrm>
            <a:off x="1171574" y="150813"/>
            <a:ext cx="6734175" cy="673100"/>
          </a:xfrm>
          <a:prstGeom prst="rect">
            <a:avLst/>
          </a:prstGeom>
          <a:solidFill>
            <a:schemeClr val="accent1"/>
          </a:solidFill>
          <a:extLst>
            <a:ext uri="{91240B29-F687-4F45-9708-019B960494DF}">
              <a14:hiddenLine xmlns:a14="http://schemas.microsoft.com/office/drawing/2010/main" w="9525">
                <a:solidFill>
                  <a:srgbClr val="000000"/>
                </a:solidFill>
                <a:miter lim="800000"/>
                <a:headEnd/>
                <a:tailEnd/>
              </a14:hiddenLine>
            </a:ext>
          </a:extLst>
        </p:spPr>
        <p:txBody>
          <a:bodyPr/>
          <a:lstStyle/>
          <a:p>
            <a:pPr algn="l" eaLnBrk="1" hangingPunct="1"/>
            <a:r>
              <a:rPr lang="en-US" altLang="en-US" sz="3600" b="1" dirty="0"/>
              <a:t>Modifying the TMA network</a:t>
            </a:r>
          </a:p>
        </p:txBody>
      </p:sp>
      <p:grpSp>
        <p:nvGrpSpPr>
          <p:cNvPr id="147459" name="Group 17">
            <a:extLst>
              <a:ext uri="{FF2B5EF4-FFF2-40B4-BE49-F238E27FC236}">
                <a16:creationId xmlns:a16="http://schemas.microsoft.com/office/drawing/2014/main" id="{F9DE30F9-560F-E24A-36B7-5FC6721F4294}"/>
              </a:ext>
            </a:extLst>
          </p:cNvPr>
          <p:cNvGrpSpPr>
            <a:grpSpLocks/>
          </p:cNvGrpSpPr>
          <p:nvPr/>
        </p:nvGrpSpPr>
        <p:grpSpPr bwMode="auto">
          <a:xfrm>
            <a:off x="469900" y="3187700"/>
            <a:ext cx="2346325" cy="2552700"/>
            <a:chOff x="649330" y="1593652"/>
            <a:chExt cx="1457778" cy="1787281"/>
          </a:xfrm>
        </p:grpSpPr>
        <p:cxnSp>
          <p:nvCxnSpPr>
            <p:cNvPr id="5" name="Straight Connector 4">
              <a:extLst>
                <a:ext uri="{FF2B5EF4-FFF2-40B4-BE49-F238E27FC236}">
                  <a16:creationId xmlns:a16="http://schemas.microsoft.com/office/drawing/2014/main" id="{9B3C87DD-1E1D-9358-8DEF-8584FA857B42}"/>
                </a:ext>
              </a:extLst>
            </p:cNvPr>
            <p:cNvCxnSpPr/>
            <p:nvPr/>
          </p:nvCxnSpPr>
          <p:spPr>
            <a:xfrm rot="5400000">
              <a:off x="114756" y="2627466"/>
              <a:ext cx="1296001" cy="1973"/>
            </a:xfrm>
            <a:prstGeom prst="line">
              <a:avLst/>
            </a:prstGeom>
            <a:ln w="254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 name="Straight Connector 5">
              <a:extLst>
                <a:ext uri="{FF2B5EF4-FFF2-40B4-BE49-F238E27FC236}">
                  <a16:creationId xmlns:a16="http://schemas.microsoft.com/office/drawing/2014/main" id="{38466C4F-FA89-ECBE-41FD-BD432324099E}"/>
                </a:ext>
              </a:extLst>
            </p:cNvPr>
            <p:cNvCxnSpPr/>
            <p:nvPr/>
          </p:nvCxnSpPr>
          <p:spPr>
            <a:xfrm rot="5400000">
              <a:off x="1334338" y="2627959"/>
              <a:ext cx="1296001" cy="986"/>
            </a:xfrm>
            <a:prstGeom prst="line">
              <a:avLst/>
            </a:prstGeom>
            <a:ln w="25400">
              <a:solidFill>
                <a:schemeClr val="tx1">
                  <a:lumMod val="50000"/>
                  <a:lumOff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47473" name="Picture 1" descr="C:\Documents and Settings\Jenny MacLeod.HOMELAND.001\Desktop\TTB\ttb.png">
              <a:extLst>
                <a:ext uri="{FF2B5EF4-FFF2-40B4-BE49-F238E27FC236}">
                  <a16:creationId xmlns:a16="http://schemas.microsoft.com/office/drawing/2014/main" id="{CD4FAA0E-0A9E-A099-ECA9-B2A37ABB5C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rot="-5030534">
              <a:off x="706219" y="1536763"/>
              <a:ext cx="1344000" cy="14577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7" name="Straight Arrow Connector 6">
              <a:extLst>
                <a:ext uri="{FF2B5EF4-FFF2-40B4-BE49-F238E27FC236}">
                  <a16:creationId xmlns:a16="http://schemas.microsoft.com/office/drawing/2014/main" id="{7F5B8FD3-4498-EF59-29C3-5EB2E5C2A31E}"/>
                </a:ext>
              </a:extLst>
            </p:cNvPr>
            <p:cNvCxnSpPr/>
            <p:nvPr/>
          </p:nvCxnSpPr>
          <p:spPr>
            <a:xfrm>
              <a:off x="838703" y="3124178"/>
              <a:ext cx="1067196" cy="1111"/>
            </a:xfrm>
            <a:prstGeom prst="straightConnector1">
              <a:avLst/>
            </a:prstGeom>
            <a:ln w="25400">
              <a:solidFill>
                <a:schemeClr val="tx1">
                  <a:lumMod val="50000"/>
                  <a:lumOff val="50000"/>
                </a:schemeClr>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147475" name="Rectangle 7">
              <a:extLst>
                <a:ext uri="{FF2B5EF4-FFF2-40B4-BE49-F238E27FC236}">
                  <a16:creationId xmlns:a16="http://schemas.microsoft.com/office/drawing/2014/main" id="{1CEB6760-41F4-CD02-5BE6-26EE67BA8240}"/>
                </a:ext>
              </a:extLst>
            </p:cNvPr>
            <p:cNvSpPr>
              <a:spLocks noChangeArrowheads="1"/>
            </p:cNvSpPr>
            <p:nvPr/>
          </p:nvSpPr>
          <p:spPr bwMode="auto">
            <a:xfrm>
              <a:off x="935362" y="3124178"/>
              <a:ext cx="550366" cy="2567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a:solidFill>
                    <a:schemeClr val="bg2"/>
                  </a:solidFill>
                  <a:latin typeface="Rockwell" panose="02060603020205020403" pitchFamily="18" charset="0"/>
                </a:rPr>
                <a:t>1.2 nm</a:t>
              </a:r>
            </a:p>
          </p:txBody>
        </p:sp>
      </p:grpSp>
      <p:sp>
        <p:nvSpPr>
          <p:cNvPr id="147460" name="TextBox 18">
            <a:extLst>
              <a:ext uri="{FF2B5EF4-FFF2-40B4-BE49-F238E27FC236}">
                <a16:creationId xmlns:a16="http://schemas.microsoft.com/office/drawing/2014/main" id="{FC9531CC-4170-2800-1C59-7F44409FD084}"/>
              </a:ext>
            </a:extLst>
          </p:cNvPr>
          <p:cNvSpPr txBox="1">
            <a:spLocks noChangeArrowheads="1"/>
          </p:cNvSpPr>
          <p:nvPr/>
        </p:nvSpPr>
        <p:spPr bwMode="auto">
          <a:xfrm>
            <a:off x="-12700" y="2286000"/>
            <a:ext cx="3962400" cy="7937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t>Terthienophenetricarboxylic acid </a:t>
            </a:r>
          </a:p>
          <a:p>
            <a:pPr algn="ctr" eaLnBrk="1" hangingPunct="1"/>
            <a:r>
              <a:rPr lang="en-US" altLang="en-US" sz="2800" b="1"/>
              <a:t>(TTB)</a:t>
            </a:r>
          </a:p>
        </p:txBody>
      </p:sp>
      <p:sp>
        <p:nvSpPr>
          <p:cNvPr id="147461" name="Rectangle 27">
            <a:extLst>
              <a:ext uri="{FF2B5EF4-FFF2-40B4-BE49-F238E27FC236}">
                <a16:creationId xmlns:a16="http://schemas.microsoft.com/office/drawing/2014/main" id="{8996BB6F-E425-B0C7-127F-5F5054670A4A}"/>
              </a:ext>
            </a:extLst>
          </p:cNvPr>
          <p:cNvSpPr>
            <a:spLocks noChangeArrowheads="1"/>
          </p:cNvSpPr>
          <p:nvPr/>
        </p:nvSpPr>
        <p:spPr bwMode="auto">
          <a:xfrm>
            <a:off x="127000" y="930275"/>
            <a:ext cx="8686800" cy="8223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buFont typeface="Arial" panose="020B0604020202020204" pitchFamily="34" charset="0"/>
              <a:buChar char="•"/>
            </a:pPr>
            <a:r>
              <a:rPr lang="en-US" altLang="en-US" sz="2400" b="1"/>
              <a:t> A larger, three-fold hydrogen-bonding unit can be accommodated in the TMA chicken-wire phase</a:t>
            </a:r>
          </a:p>
        </p:txBody>
      </p:sp>
      <p:pic>
        <p:nvPicPr>
          <p:cNvPr id="147462" name="Picture 3">
            <a:extLst>
              <a:ext uri="{FF2B5EF4-FFF2-40B4-BE49-F238E27FC236}">
                <a16:creationId xmlns:a16="http://schemas.microsoft.com/office/drawing/2014/main" id="{E8060CF5-0B82-3CCC-4A9F-5BD218AD2DB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0" y="2587625"/>
            <a:ext cx="3817938" cy="3817938"/>
          </a:xfrm>
          <a:prstGeom prst="rect">
            <a:avLst/>
          </a:prstGeom>
          <a:noFill/>
          <a:ln w="381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47463" name="TextBox 31">
            <a:extLst>
              <a:ext uri="{FF2B5EF4-FFF2-40B4-BE49-F238E27FC236}">
                <a16:creationId xmlns:a16="http://schemas.microsoft.com/office/drawing/2014/main" id="{533E2FCB-059E-3B2D-C857-7AEC20CE1F94}"/>
              </a:ext>
            </a:extLst>
          </p:cNvPr>
          <p:cNvSpPr txBox="1">
            <a:spLocks noChangeArrowheads="1"/>
          </p:cNvSpPr>
          <p:nvPr/>
        </p:nvSpPr>
        <p:spPr bwMode="auto">
          <a:xfrm>
            <a:off x="3162300" y="1838325"/>
            <a:ext cx="5638800" cy="701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sz="2000" b="1"/>
              <a:t>TMA/TTB chicken wire + TMA chicken wire (heptanoic acid)</a:t>
            </a:r>
          </a:p>
        </p:txBody>
      </p:sp>
      <p:sp>
        <p:nvSpPr>
          <p:cNvPr id="147464" name="TextBox 32">
            <a:extLst>
              <a:ext uri="{FF2B5EF4-FFF2-40B4-BE49-F238E27FC236}">
                <a16:creationId xmlns:a16="http://schemas.microsoft.com/office/drawing/2014/main" id="{44FC137C-4E2B-3C79-7323-463C2D968BA4}"/>
              </a:ext>
            </a:extLst>
          </p:cNvPr>
          <p:cNvSpPr txBox="1">
            <a:spLocks noChangeArrowheads="1"/>
          </p:cNvSpPr>
          <p:nvPr/>
        </p:nvSpPr>
        <p:spPr bwMode="auto">
          <a:xfrm>
            <a:off x="4838700" y="6461125"/>
            <a:ext cx="4305300" cy="396875"/>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000" b="1"/>
              <a:t>30×30 nm</a:t>
            </a:r>
            <a:r>
              <a:rPr lang="en-US" altLang="en-US" sz="2000" b="1" baseline="30000"/>
              <a:t>2</a:t>
            </a:r>
            <a:r>
              <a:rPr lang="en-US" altLang="en-US" sz="2000" b="1"/>
              <a:t>, V</a:t>
            </a:r>
            <a:r>
              <a:rPr lang="en-US" altLang="en-US" sz="2000" b="1" baseline="-25000"/>
              <a:t>s</a:t>
            </a:r>
            <a:r>
              <a:rPr lang="en-US" altLang="en-US" sz="2000" b="1"/>
              <a:t> = -1.0 V, I</a:t>
            </a:r>
            <a:r>
              <a:rPr lang="en-US" altLang="en-US" sz="2000" b="1" baseline="-25000"/>
              <a:t>t</a:t>
            </a:r>
            <a:r>
              <a:rPr lang="en-US" altLang="en-US" sz="2000" b="1"/>
              <a:t> = 100 pA</a:t>
            </a:r>
          </a:p>
        </p:txBody>
      </p:sp>
      <p:sp>
        <p:nvSpPr>
          <p:cNvPr id="34" name="Oval 33">
            <a:extLst>
              <a:ext uri="{FF2B5EF4-FFF2-40B4-BE49-F238E27FC236}">
                <a16:creationId xmlns:a16="http://schemas.microsoft.com/office/drawing/2014/main" id="{711DFD06-5F83-1B12-808A-0846F7F72C4A}"/>
              </a:ext>
            </a:extLst>
          </p:cNvPr>
          <p:cNvSpPr/>
          <p:nvPr/>
        </p:nvSpPr>
        <p:spPr>
          <a:xfrm>
            <a:off x="4267200" y="5330825"/>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cxnSp>
        <p:nvCxnSpPr>
          <p:cNvPr id="37" name="Straight Connector 36">
            <a:extLst>
              <a:ext uri="{FF2B5EF4-FFF2-40B4-BE49-F238E27FC236}">
                <a16:creationId xmlns:a16="http://schemas.microsoft.com/office/drawing/2014/main" id="{9E48C042-D6A3-8C02-3A7E-B7E7906D8108}"/>
              </a:ext>
            </a:extLst>
          </p:cNvPr>
          <p:cNvCxnSpPr/>
          <p:nvPr/>
        </p:nvCxnSpPr>
        <p:spPr>
          <a:xfrm rot="10800000" flipV="1">
            <a:off x="3390900" y="5407025"/>
            <a:ext cx="952500" cy="73660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
        <p:nvSpPr>
          <p:cNvPr id="147467" name="TextBox 38">
            <a:extLst>
              <a:ext uri="{FF2B5EF4-FFF2-40B4-BE49-F238E27FC236}">
                <a16:creationId xmlns:a16="http://schemas.microsoft.com/office/drawing/2014/main" id="{8ABD5B67-6CAC-BDBA-F8AE-4D320E5D0659}"/>
              </a:ext>
            </a:extLst>
          </p:cNvPr>
          <p:cNvSpPr txBox="1">
            <a:spLocks noChangeArrowheads="1"/>
          </p:cNvSpPr>
          <p:nvPr/>
        </p:nvSpPr>
        <p:spPr bwMode="auto">
          <a:xfrm>
            <a:off x="0" y="6129338"/>
            <a:ext cx="3568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t>Unstrained TMA chicken-wire</a:t>
            </a:r>
          </a:p>
        </p:txBody>
      </p:sp>
      <p:sp>
        <p:nvSpPr>
          <p:cNvPr id="45" name="Oval 44">
            <a:extLst>
              <a:ext uri="{FF2B5EF4-FFF2-40B4-BE49-F238E27FC236}">
                <a16:creationId xmlns:a16="http://schemas.microsoft.com/office/drawing/2014/main" id="{C38ABDB3-DB26-A950-8E91-ABE63983BBF9}"/>
              </a:ext>
            </a:extLst>
          </p:cNvPr>
          <p:cNvSpPr/>
          <p:nvPr/>
        </p:nvSpPr>
        <p:spPr>
          <a:xfrm>
            <a:off x="7010400" y="3429000"/>
            <a:ext cx="152400" cy="152400"/>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fontAlgn="auto">
              <a:spcBef>
                <a:spcPts val="0"/>
              </a:spcBef>
              <a:spcAft>
                <a:spcPts val="0"/>
              </a:spcAft>
              <a:defRPr/>
            </a:pPr>
            <a:endParaRPr lang="en-US"/>
          </a:p>
        </p:txBody>
      </p:sp>
      <p:sp>
        <p:nvSpPr>
          <p:cNvPr id="147469" name="TextBox 45">
            <a:extLst>
              <a:ext uri="{FF2B5EF4-FFF2-40B4-BE49-F238E27FC236}">
                <a16:creationId xmlns:a16="http://schemas.microsoft.com/office/drawing/2014/main" id="{BC157539-2D07-ADBF-097B-B29FD85B207A}"/>
              </a:ext>
            </a:extLst>
          </p:cNvPr>
          <p:cNvSpPr txBox="1">
            <a:spLocks noChangeArrowheads="1"/>
          </p:cNvSpPr>
          <p:nvPr/>
        </p:nvSpPr>
        <p:spPr bwMode="auto">
          <a:xfrm>
            <a:off x="7543800" y="4152900"/>
            <a:ext cx="1600200" cy="915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r>
              <a:rPr lang="en-US" altLang="en-US" b="1"/>
              <a:t>Strained TTB+TMA chicken-wire</a:t>
            </a:r>
          </a:p>
        </p:txBody>
      </p:sp>
      <p:cxnSp>
        <p:nvCxnSpPr>
          <p:cNvPr id="49" name="Straight Connector 48">
            <a:extLst>
              <a:ext uri="{FF2B5EF4-FFF2-40B4-BE49-F238E27FC236}">
                <a16:creationId xmlns:a16="http://schemas.microsoft.com/office/drawing/2014/main" id="{F7B9AE08-1F87-4C56-45EC-A7A1314832D3}"/>
              </a:ext>
            </a:extLst>
          </p:cNvPr>
          <p:cNvCxnSpPr>
            <a:stCxn id="45" idx="5"/>
          </p:cNvCxnSpPr>
          <p:nvPr/>
        </p:nvCxnSpPr>
        <p:spPr>
          <a:xfrm rot="16200000" flipH="1">
            <a:off x="7248525" y="3451225"/>
            <a:ext cx="549275" cy="765175"/>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8482" name="Picture 2">
            <a:extLst>
              <a:ext uri="{FF2B5EF4-FFF2-40B4-BE49-F238E27FC236}">
                <a16:creationId xmlns:a16="http://schemas.microsoft.com/office/drawing/2014/main" id="{7B47AB29-B660-23ED-91CE-63FF9E38F4D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55700"/>
            <a:ext cx="8572500" cy="4149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8483" name="TextBox 20">
            <a:extLst>
              <a:ext uri="{FF2B5EF4-FFF2-40B4-BE49-F238E27FC236}">
                <a16:creationId xmlns:a16="http://schemas.microsoft.com/office/drawing/2014/main" id="{0EF7E047-46FB-6E7E-11B6-07B0FB907C1F}"/>
              </a:ext>
            </a:extLst>
          </p:cNvPr>
          <p:cNvSpPr txBox="1">
            <a:spLocks noChangeArrowheads="1"/>
          </p:cNvSpPr>
          <p:nvPr/>
        </p:nvSpPr>
        <p:spPr bwMode="auto">
          <a:xfrm>
            <a:off x="1" y="6519863"/>
            <a:ext cx="3810000" cy="3381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i="1" dirty="0" smtClean="0"/>
              <a:t>J</a:t>
            </a:r>
            <a:r>
              <a:rPr lang="en-US" altLang="en-US" sz="1600" b="1" i="1" dirty="0"/>
              <a:t>. Am. Chem. Soc.</a:t>
            </a:r>
            <a:r>
              <a:rPr lang="en-US" altLang="en-US" sz="1600" b="1" dirty="0"/>
              <a:t> </a:t>
            </a:r>
            <a:r>
              <a:rPr lang="en-US" altLang="en-US" sz="1600" b="1" u="sng" dirty="0"/>
              <a:t>131</a:t>
            </a:r>
            <a:r>
              <a:rPr lang="en-US" altLang="en-US" sz="1600" b="1" dirty="0"/>
              <a:t>, 16844 (2009)</a:t>
            </a:r>
          </a:p>
        </p:txBody>
      </p:sp>
      <p:sp>
        <p:nvSpPr>
          <p:cNvPr id="148484" name="TextBox 3">
            <a:extLst>
              <a:ext uri="{FF2B5EF4-FFF2-40B4-BE49-F238E27FC236}">
                <a16:creationId xmlns:a16="http://schemas.microsoft.com/office/drawing/2014/main" id="{33E8F827-D3A9-3A07-0DBE-88372E652068}"/>
              </a:ext>
            </a:extLst>
          </p:cNvPr>
          <p:cNvSpPr txBox="1">
            <a:spLocks noChangeArrowheads="1"/>
          </p:cNvSpPr>
          <p:nvPr/>
        </p:nvSpPr>
        <p:spPr bwMode="auto">
          <a:xfrm>
            <a:off x="628650" y="495300"/>
            <a:ext cx="7870825"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a:t>TTBTA/C</a:t>
            </a:r>
            <a:r>
              <a:rPr lang="en-US" altLang="en-US" sz="3600" b="1" baseline="-25000"/>
              <a:t>60</a:t>
            </a:r>
            <a:r>
              <a:rPr lang="en-US" altLang="en-US" sz="3600" b="1"/>
              <a:t> guest/host architecture</a:t>
            </a:r>
          </a:p>
        </p:txBody>
      </p:sp>
      <p:sp>
        <p:nvSpPr>
          <p:cNvPr id="148485" name="TextBox 4">
            <a:extLst>
              <a:ext uri="{FF2B5EF4-FFF2-40B4-BE49-F238E27FC236}">
                <a16:creationId xmlns:a16="http://schemas.microsoft.com/office/drawing/2014/main" id="{E82594B9-4822-1FE3-3E8C-D89CC6A259B6}"/>
              </a:ext>
            </a:extLst>
          </p:cNvPr>
          <p:cNvSpPr txBox="1">
            <a:spLocks noChangeArrowheads="1"/>
          </p:cNvSpPr>
          <p:nvPr/>
        </p:nvSpPr>
        <p:spPr bwMode="auto">
          <a:xfrm>
            <a:off x="0" y="5295900"/>
            <a:ext cx="9144000" cy="12001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b="1" i="1"/>
              <a:t>TTBTA-C</a:t>
            </a:r>
            <a:r>
              <a:rPr lang="en-US" altLang="en-US" b="1" i="1" baseline="-25000"/>
              <a:t>60</a:t>
            </a:r>
            <a:r>
              <a:rPr lang="en-US" altLang="en-US" b="1" i="1"/>
              <a:t> host-guest architectures with sparse fullerene coverage (a); one (b), two (c), and three (d) fullerenes per chicken wire unit cell.</a:t>
            </a:r>
          </a:p>
          <a:p>
            <a:pPr eaLnBrk="1" hangingPunct="1"/>
            <a:r>
              <a:rPr lang="en-US" altLang="en-US" b="1"/>
              <a:t>Tentative molecular models are assigned to a 10.7×10.7 nm</a:t>
            </a:r>
            <a:r>
              <a:rPr lang="en-US" altLang="en-US" b="1" baseline="30000"/>
              <a:t>2</a:t>
            </a:r>
            <a:r>
              <a:rPr lang="en-US" altLang="en-US" b="1"/>
              <a:t> area of each image (indicated by dashed boxes in b-d).</a:t>
            </a:r>
            <a:endParaRPr lang="en-US" altLang="en-US" b="1" i="1"/>
          </a:p>
        </p:txBody>
      </p:sp>
      <p:sp>
        <p:nvSpPr>
          <p:cNvPr id="148486" name="TextBox 5">
            <a:extLst>
              <a:ext uri="{FF2B5EF4-FFF2-40B4-BE49-F238E27FC236}">
                <a16:creationId xmlns:a16="http://schemas.microsoft.com/office/drawing/2014/main" id="{AEB15EE9-E25C-38C3-A7CC-D9F9DA281D8F}"/>
              </a:ext>
            </a:extLst>
          </p:cNvPr>
          <p:cNvSpPr txBox="1">
            <a:spLocks noChangeArrowheads="1"/>
          </p:cNvSpPr>
          <p:nvPr/>
        </p:nvSpPr>
        <p:spPr bwMode="auto">
          <a:xfrm>
            <a:off x="0" y="2828925"/>
            <a:ext cx="15763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solidFill>
                  <a:schemeClr val="bg1"/>
                </a:solidFill>
              </a:rPr>
              <a:t>10.7x10.7 nm</a:t>
            </a:r>
            <a:r>
              <a:rPr lang="en-US" altLang="en-US" sz="1600" b="1" baseline="30000">
                <a:solidFill>
                  <a:schemeClr val="bg1"/>
                </a:solidFill>
              </a:rPr>
              <a:t>2</a:t>
            </a:r>
            <a:endParaRPr lang="en-US" altLang="en-US" b="1" baseline="30000">
              <a:solidFill>
                <a:schemeClr val="bg1"/>
              </a:solidFill>
            </a:endParaRPr>
          </a:p>
        </p:txBody>
      </p:sp>
      <p:sp>
        <p:nvSpPr>
          <p:cNvPr id="148487" name="TextBox 6">
            <a:extLst>
              <a:ext uri="{FF2B5EF4-FFF2-40B4-BE49-F238E27FC236}">
                <a16:creationId xmlns:a16="http://schemas.microsoft.com/office/drawing/2014/main" id="{45C3A001-7621-46B6-CA37-47F5CDBF2172}"/>
              </a:ext>
            </a:extLst>
          </p:cNvPr>
          <p:cNvSpPr txBox="1">
            <a:spLocks noChangeArrowheads="1"/>
          </p:cNvSpPr>
          <p:nvPr/>
        </p:nvSpPr>
        <p:spPr bwMode="auto">
          <a:xfrm>
            <a:off x="2190750" y="2838450"/>
            <a:ext cx="1233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solidFill>
                  <a:schemeClr val="bg1"/>
                </a:solidFill>
              </a:rPr>
              <a:t>18x18 nm</a:t>
            </a:r>
            <a:r>
              <a:rPr lang="en-US" altLang="en-US" sz="1600" b="1" baseline="30000">
                <a:solidFill>
                  <a:schemeClr val="bg1"/>
                </a:solidFill>
              </a:rPr>
              <a:t>2</a:t>
            </a:r>
            <a:endParaRPr lang="en-US" altLang="en-US" b="1" baseline="30000">
              <a:solidFill>
                <a:schemeClr val="bg1"/>
              </a:solidFill>
            </a:endParaRPr>
          </a:p>
        </p:txBody>
      </p:sp>
      <p:sp>
        <p:nvSpPr>
          <p:cNvPr id="148488" name="TextBox 7">
            <a:extLst>
              <a:ext uri="{FF2B5EF4-FFF2-40B4-BE49-F238E27FC236}">
                <a16:creationId xmlns:a16="http://schemas.microsoft.com/office/drawing/2014/main" id="{88FA546E-A3B8-CD40-1352-722874A463D3}"/>
              </a:ext>
            </a:extLst>
          </p:cNvPr>
          <p:cNvSpPr txBox="1">
            <a:spLocks noChangeArrowheads="1"/>
          </p:cNvSpPr>
          <p:nvPr/>
        </p:nvSpPr>
        <p:spPr bwMode="auto">
          <a:xfrm>
            <a:off x="4362450" y="2819400"/>
            <a:ext cx="1233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solidFill>
                  <a:schemeClr val="bg1"/>
                </a:solidFill>
              </a:rPr>
              <a:t>18x18 nm</a:t>
            </a:r>
            <a:r>
              <a:rPr lang="en-US" altLang="en-US" sz="1600" b="1" baseline="30000">
                <a:solidFill>
                  <a:schemeClr val="bg1"/>
                </a:solidFill>
              </a:rPr>
              <a:t>2</a:t>
            </a:r>
            <a:endParaRPr lang="en-US" altLang="en-US" b="1" baseline="30000">
              <a:solidFill>
                <a:schemeClr val="bg1"/>
              </a:solidFill>
            </a:endParaRPr>
          </a:p>
        </p:txBody>
      </p:sp>
      <p:sp>
        <p:nvSpPr>
          <p:cNvPr id="148489" name="TextBox 9">
            <a:extLst>
              <a:ext uri="{FF2B5EF4-FFF2-40B4-BE49-F238E27FC236}">
                <a16:creationId xmlns:a16="http://schemas.microsoft.com/office/drawing/2014/main" id="{EEA21CFA-5C5A-471A-1633-32DE26863B49}"/>
              </a:ext>
            </a:extLst>
          </p:cNvPr>
          <p:cNvSpPr txBox="1">
            <a:spLocks noChangeArrowheads="1"/>
          </p:cNvSpPr>
          <p:nvPr/>
        </p:nvSpPr>
        <p:spPr bwMode="auto">
          <a:xfrm>
            <a:off x="6534150" y="2828925"/>
            <a:ext cx="1233488" cy="3381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a:solidFill>
                  <a:schemeClr val="bg1"/>
                </a:solidFill>
              </a:rPr>
              <a:t>18x18 nm</a:t>
            </a:r>
            <a:r>
              <a:rPr lang="en-US" altLang="en-US" sz="1600" b="1" baseline="30000">
                <a:solidFill>
                  <a:schemeClr val="bg1"/>
                </a:solidFill>
              </a:rPr>
              <a:t>2</a:t>
            </a:r>
            <a:endParaRPr lang="en-US" altLang="en-US" b="1" baseline="30000">
              <a:solidFill>
                <a:schemeClr val="bg1"/>
              </a:solidFill>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9506" name="Picture 2">
            <a:extLst>
              <a:ext uri="{FF2B5EF4-FFF2-40B4-BE49-F238E27FC236}">
                <a16:creationId xmlns:a16="http://schemas.microsoft.com/office/drawing/2014/main" id="{DF860E2F-0A2D-A9CB-395F-F2CEFF0CC9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227138"/>
            <a:ext cx="5172075" cy="2589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07" name="TextBox 2">
            <a:extLst>
              <a:ext uri="{FF2B5EF4-FFF2-40B4-BE49-F238E27FC236}">
                <a16:creationId xmlns:a16="http://schemas.microsoft.com/office/drawing/2014/main" id="{56C2F03B-9AF2-6E8C-AFFD-43F39A5B06CE}"/>
              </a:ext>
            </a:extLst>
          </p:cNvPr>
          <p:cNvSpPr txBox="1">
            <a:spLocks noChangeArrowheads="1"/>
          </p:cNvSpPr>
          <p:nvPr/>
        </p:nvSpPr>
        <p:spPr bwMode="auto">
          <a:xfrm>
            <a:off x="5153025" y="1476375"/>
            <a:ext cx="3990975" cy="1938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i="1"/>
              <a:t>STM image (a) and model (b) of the TTBTA chicken wire structure formed at the HOPG/heptanoic acid interface</a:t>
            </a:r>
            <a:r>
              <a:rPr lang="en-US" altLang="en-US" sz="2400"/>
              <a:t>. </a:t>
            </a:r>
          </a:p>
        </p:txBody>
      </p:sp>
      <p:sp>
        <p:nvSpPr>
          <p:cNvPr id="149508" name="TextBox 3">
            <a:extLst>
              <a:ext uri="{FF2B5EF4-FFF2-40B4-BE49-F238E27FC236}">
                <a16:creationId xmlns:a16="http://schemas.microsoft.com/office/drawing/2014/main" id="{E683F280-8744-7BD1-9D98-9D5B32D696CB}"/>
              </a:ext>
            </a:extLst>
          </p:cNvPr>
          <p:cNvSpPr txBox="1">
            <a:spLocks noChangeArrowheads="1"/>
          </p:cNvSpPr>
          <p:nvPr/>
        </p:nvSpPr>
        <p:spPr bwMode="auto">
          <a:xfrm>
            <a:off x="27316" y="15815"/>
            <a:ext cx="8507083" cy="6461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3600" b="1" dirty="0"/>
              <a:t>TTBTA: new polymorph (</a:t>
            </a:r>
            <a:r>
              <a:rPr lang="en-US" altLang="en-US" sz="3200" b="1" dirty="0"/>
              <a:t>close packed</a:t>
            </a:r>
            <a:r>
              <a:rPr lang="en-US" altLang="en-US" sz="3600" b="1" dirty="0"/>
              <a:t>)</a:t>
            </a:r>
          </a:p>
        </p:txBody>
      </p:sp>
      <p:sp>
        <p:nvSpPr>
          <p:cNvPr id="149509" name="TextBox 20">
            <a:extLst>
              <a:ext uri="{FF2B5EF4-FFF2-40B4-BE49-F238E27FC236}">
                <a16:creationId xmlns:a16="http://schemas.microsoft.com/office/drawing/2014/main" id="{41742F3D-E089-36B6-E5D9-8D662DDDCF61}"/>
              </a:ext>
            </a:extLst>
          </p:cNvPr>
          <p:cNvSpPr txBox="1">
            <a:spLocks noChangeArrowheads="1"/>
          </p:cNvSpPr>
          <p:nvPr/>
        </p:nvSpPr>
        <p:spPr bwMode="auto">
          <a:xfrm>
            <a:off x="1" y="6519863"/>
            <a:ext cx="3810000" cy="338137"/>
          </a:xfrm>
          <a:prstGeom prst="rect">
            <a:avLst/>
          </a:prstGeom>
          <a:solidFill>
            <a:schemeClr val="accent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1600" b="1" i="1" dirty="0" smtClean="0"/>
              <a:t>J</a:t>
            </a:r>
            <a:r>
              <a:rPr lang="en-US" altLang="en-US" sz="1600" b="1" i="1" dirty="0"/>
              <a:t>. Am. Chem. Soc.</a:t>
            </a:r>
            <a:r>
              <a:rPr lang="en-US" altLang="en-US" sz="1600" b="1" dirty="0"/>
              <a:t> </a:t>
            </a:r>
            <a:r>
              <a:rPr lang="en-US" altLang="en-US" sz="1600" b="1" u="sng" dirty="0"/>
              <a:t>131</a:t>
            </a:r>
            <a:r>
              <a:rPr lang="en-US" altLang="en-US" sz="1600" b="1" dirty="0"/>
              <a:t>, 16844 (2009)</a:t>
            </a:r>
          </a:p>
        </p:txBody>
      </p:sp>
      <p:pic>
        <p:nvPicPr>
          <p:cNvPr id="149510" name="Picture 3">
            <a:extLst>
              <a:ext uri="{FF2B5EF4-FFF2-40B4-BE49-F238E27FC236}">
                <a16:creationId xmlns:a16="http://schemas.microsoft.com/office/drawing/2014/main" id="{13116837-246D-5DFA-33AF-1B6D3802AA5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925888"/>
            <a:ext cx="5191125" cy="25987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9511" name="TextBox 6">
            <a:extLst>
              <a:ext uri="{FF2B5EF4-FFF2-40B4-BE49-F238E27FC236}">
                <a16:creationId xmlns:a16="http://schemas.microsoft.com/office/drawing/2014/main" id="{928FA725-66CA-3F96-55A8-557ED7FEE314}"/>
              </a:ext>
            </a:extLst>
          </p:cNvPr>
          <p:cNvSpPr txBox="1">
            <a:spLocks noChangeArrowheads="1"/>
          </p:cNvSpPr>
          <p:nvPr/>
        </p:nvSpPr>
        <p:spPr bwMode="auto">
          <a:xfrm>
            <a:off x="5230813" y="3933825"/>
            <a:ext cx="3913187" cy="23082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r>
              <a:rPr lang="en-US" altLang="en-US" sz="2400" b="1" i="1">
                <a:solidFill>
                  <a:srgbClr val="0000FF"/>
                </a:solidFill>
              </a:rPr>
              <a:t>STM image (a) and model (b) of the TTBTA close-packed structure formed at the HOPG/heptanoic acid interface (</a:t>
            </a:r>
            <a:r>
              <a:rPr lang="en-US" altLang="en-US" sz="2400" b="1" i="1" u="sng">
                <a:solidFill>
                  <a:srgbClr val="0000FF"/>
                </a:solidFill>
              </a:rPr>
              <a:t>high solution concentration</a:t>
            </a:r>
            <a:r>
              <a:rPr lang="en-US" altLang="en-US" sz="2400" b="1" i="1">
                <a:solidFill>
                  <a:srgbClr val="0000FF"/>
                </a:solidFill>
              </a:rPr>
              <a:t>). </a:t>
            </a:r>
          </a:p>
        </p:txBody>
      </p:sp>
      <p:sp>
        <p:nvSpPr>
          <p:cNvPr id="8" name="TextBox 7">
            <a:extLst>
              <a:ext uri="{FF2B5EF4-FFF2-40B4-BE49-F238E27FC236}">
                <a16:creationId xmlns:a16="http://schemas.microsoft.com/office/drawing/2014/main" id="{57FA5657-2E43-910A-7232-3F5AC2D3CCE5}"/>
              </a:ext>
            </a:extLst>
          </p:cNvPr>
          <p:cNvSpPr txBox="1"/>
          <p:nvPr/>
        </p:nvSpPr>
        <p:spPr>
          <a:xfrm>
            <a:off x="504825" y="3419475"/>
            <a:ext cx="1749425" cy="369888"/>
          </a:xfrm>
          <a:prstGeom prst="rect">
            <a:avLst/>
          </a:prstGeom>
          <a:noFill/>
        </p:spPr>
        <p:txBody>
          <a:bodyPr wrap="none">
            <a:spAutoFit/>
          </a:bodyPr>
          <a:lstStyle/>
          <a:p>
            <a:pPr>
              <a:defRPr/>
            </a:pPr>
            <a:r>
              <a:rPr lang="en-US" b="1" dirty="0">
                <a:solidFill>
                  <a:schemeClr val="accent1">
                    <a:lumMod val="10000"/>
                  </a:schemeClr>
                </a:solidFill>
              </a:rPr>
              <a:t>12.9x12.9 nm</a:t>
            </a:r>
            <a:r>
              <a:rPr lang="en-US" b="1" baseline="30000" dirty="0">
                <a:solidFill>
                  <a:schemeClr val="accent1">
                    <a:lumMod val="10000"/>
                  </a:schemeClr>
                </a:solidFill>
              </a:rPr>
              <a:t>2</a:t>
            </a:r>
          </a:p>
        </p:txBody>
      </p:sp>
      <p:sp>
        <p:nvSpPr>
          <p:cNvPr id="9" name="TextBox 8">
            <a:extLst>
              <a:ext uri="{FF2B5EF4-FFF2-40B4-BE49-F238E27FC236}">
                <a16:creationId xmlns:a16="http://schemas.microsoft.com/office/drawing/2014/main" id="{8AFB2F48-9D38-6C0E-2E82-9433AD60B984}"/>
              </a:ext>
            </a:extLst>
          </p:cNvPr>
          <p:cNvSpPr txBox="1"/>
          <p:nvPr/>
        </p:nvSpPr>
        <p:spPr>
          <a:xfrm>
            <a:off x="1181100" y="6048375"/>
            <a:ext cx="1449388" cy="369888"/>
          </a:xfrm>
          <a:prstGeom prst="rect">
            <a:avLst/>
          </a:prstGeom>
          <a:noFill/>
        </p:spPr>
        <p:txBody>
          <a:bodyPr wrap="none">
            <a:spAutoFit/>
          </a:bodyPr>
          <a:lstStyle/>
          <a:p>
            <a:pPr>
              <a:defRPr/>
            </a:pPr>
            <a:r>
              <a:rPr lang="en-US" b="1" dirty="0">
                <a:solidFill>
                  <a:schemeClr val="accent1">
                    <a:lumMod val="10000"/>
                  </a:schemeClr>
                </a:solidFill>
              </a:rPr>
              <a:t>7.5x7.5 nm</a:t>
            </a:r>
            <a:r>
              <a:rPr lang="en-US" b="1" baseline="30000" dirty="0">
                <a:solidFill>
                  <a:schemeClr val="accent1">
                    <a:lumMod val="10000"/>
                  </a:schemeClr>
                </a:solidFill>
              </a:rPr>
              <a:t>2</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48</TotalTime>
  <Words>5562</Words>
  <Application>Microsoft Office PowerPoint</Application>
  <PresentationFormat>On-screen Show (4:3)</PresentationFormat>
  <Paragraphs>818</Paragraphs>
  <Slides>143</Slides>
  <Notes>25</Notes>
  <HiddenSlides>0</HiddenSlides>
  <MMClips>7</MMClips>
  <ScaleCrop>false</ScaleCrop>
  <HeadingPairs>
    <vt:vector size="8" baseType="variant">
      <vt:variant>
        <vt:lpstr>Fonts Used</vt:lpstr>
      </vt:variant>
      <vt:variant>
        <vt:i4>18</vt:i4>
      </vt:variant>
      <vt:variant>
        <vt:lpstr>Theme</vt:lpstr>
      </vt:variant>
      <vt:variant>
        <vt:i4>1</vt:i4>
      </vt:variant>
      <vt:variant>
        <vt:lpstr>Embedded OLE Servers</vt:lpstr>
      </vt:variant>
      <vt:variant>
        <vt:i4>5</vt:i4>
      </vt:variant>
      <vt:variant>
        <vt:lpstr>Slide Titles</vt:lpstr>
      </vt:variant>
      <vt:variant>
        <vt:i4>143</vt:i4>
      </vt:variant>
    </vt:vector>
  </HeadingPairs>
  <TitlesOfParts>
    <vt:vector size="167" baseType="lpstr">
      <vt:lpstr>Abadi MT Condensed</vt:lpstr>
      <vt:lpstr>Arial</vt:lpstr>
      <vt:lpstr>Arial Rounded MT Bold</vt:lpstr>
      <vt:lpstr>Arial Unicode MS</vt:lpstr>
      <vt:lpstr>Arrows1</vt:lpstr>
      <vt:lpstr>Calibri</vt:lpstr>
      <vt:lpstr>Cambria Math</vt:lpstr>
      <vt:lpstr>Comic Sans MS</vt:lpstr>
      <vt:lpstr>Georgia</vt:lpstr>
      <vt:lpstr>Rockwell</vt:lpstr>
      <vt:lpstr>Symbol</vt:lpstr>
      <vt:lpstr>Times</vt:lpstr>
      <vt:lpstr>Times New Roman</vt:lpstr>
      <vt:lpstr>TimesTen-Italic</vt:lpstr>
      <vt:lpstr>TimesTen-Roman</vt:lpstr>
      <vt:lpstr>Trebuchet MS</vt:lpstr>
      <vt:lpstr>Verdana</vt:lpstr>
      <vt:lpstr>Wingdings</vt:lpstr>
      <vt:lpstr>Office Theme</vt:lpstr>
      <vt:lpstr>MS_ClipArt_Gallery</vt:lpstr>
      <vt:lpstr>CorelPhotoPaint.Image.9</vt:lpstr>
      <vt:lpstr>CorelDRAW</vt:lpstr>
      <vt:lpstr>Bitmap Image</vt:lpstr>
      <vt:lpstr>CS ChemDraw Drawing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Scanning Probe Microscopy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Surface diffusion</vt:lpstr>
      <vt:lpstr>PowerPoint Presentation</vt:lpstr>
      <vt:lpstr>PowerPoint Presentation</vt:lpstr>
      <vt:lpstr>Arrhenius analysis: D</vt:lpstr>
      <vt:lpstr>PowerPoint Presentation</vt:lpstr>
      <vt:lpstr>Jump lengths – results</vt:lpstr>
      <vt:lpstr>Molecular conformations</vt:lpstr>
      <vt:lpstr>Molecular diffusion on Cu(110)</vt:lpstr>
      <vt:lpstr>PowerPoint Presentation</vt:lpstr>
      <vt:lpstr>PowerPoint Presentation</vt:lpstr>
      <vt:lpstr>PowerPoint Presentation</vt:lpstr>
      <vt:lpstr>The first AFM</vt:lpstr>
      <vt:lpstr>PowerPoint Presentation</vt:lpstr>
      <vt:lpstr>AFM principle</vt:lpstr>
      <vt:lpstr>PowerPoint Presentation</vt:lpstr>
      <vt:lpstr>Forces between atoms</vt:lpstr>
      <vt:lpstr>Comparing forces</vt:lpstr>
      <vt:lpstr>Electrostatic forces</vt:lpstr>
      <vt:lpstr>PowerPoint Presentation</vt:lpstr>
      <vt:lpstr>Deflection sensors</vt:lpstr>
      <vt:lpstr>PowerPoint Presentation</vt:lpstr>
      <vt:lpstr>Feedback modes</vt:lpstr>
      <vt:lpstr>Piezoelectric scanners</vt:lpstr>
      <vt:lpstr>PowerPoint Presentation</vt:lpstr>
      <vt:lpstr>Imaging artifacts</vt:lpstr>
      <vt:lpstr>Thermal drift</vt:lpstr>
      <vt:lpstr>Van der Waals forces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Studi sulla morfologia di polimeri biologici</vt:lpstr>
      <vt:lpstr>Immagine AFM</vt:lpstr>
      <vt:lpstr>PowerPoint Presentation</vt:lpstr>
      <vt:lpstr>PowerPoint Presentation</vt:lpstr>
      <vt:lpstr>Immagine 3D di un Biofilm batterico</vt:lpstr>
      <vt:lpstr>PowerPoint Presentation</vt:lpstr>
      <vt:lpstr>PowerPoint Presentation</vt:lpstr>
      <vt:lpstr>PowerPoint Presentation</vt:lpstr>
      <vt:lpstr>PowerPoint Presentation</vt:lpstr>
      <vt:lpstr>PowerPoint Presentation</vt:lpstr>
      <vt:lpstr>Outlook</vt:lpstr>
      <vt:lpstr>PowerPoint Presentation</vt:lpstr>
      <vt:lpstr>PowerPoint Presentation</vt:lpstr>
      <vt:lpstr>Molecule–Molecule Interactions</vt:lpstr>
      <vt:lpstr>PowerPoint Presentation</vt:lpstr>
      <vt:lpstr>PowerPoint Presentation</vt:lpstr>
      <vt:lpstr>H-bonded TMA molecular networks on HOPG</vt:lpstr>
      <vt:lpstr>Mixing TMA and undecanol</vt:lpstr>
      <vt:lpstr>Linear TMA patterns formed through cooperative adsorption</vt:lpstr>
      <vt:lpstr>PowerPoint Presentation</vt:lpstr>
      <vt:lpstr>PowerPoint Presentation</vt:lpstr>
      <vt:lpstr>PowerPoint Presentation</vt:lpstr>
      <vt:lpstr>PowerPoint Presentation</vt:lpstr>
      <vt:lpstr>Parity effect</vt:lpstr>
      <vt:lpstr>PowerPoint Presentation</vt:lpstr>
      <vt:lpstr>Chirality in TMA/alcohol SAMNs</vt:lpstr>
      <vt:lpstr>X-ray crystallography of 3D crystals</vt:lpstr>
      <vt:lpstr>New polymorphs at domain boundaries</vt:lpstr>
      <vt:lpstr>Homologic order of TMA polymorphs</vt:lpstr>
      <vt:lpstr>TMA guest/host architectures</vt:lpstr>
      <vt:lpstr>TMA networks host other molecules</vt:lpstr>
      <vt:lpstr>Self-assembly of ‘sulflower’ molecules</vt:lpstr>
      <vt:lpstr>Modifying the TMA network</vt:lpstr>
      <vt:lpstr>PowerPoint Presentation</vt:lpstr>
      <vt:lpstr>PowerPoint Presentation</vt:lpstr>
      <vt:lpstr>Substrate-SAMN interactions</vt:lpstr>
      <vt:lpstr>PowerPoint Presentation</vt:lpstr>
      <vt:lpstr>Orientation of TMA/alcohol domains</vt:lpstr>
      <vt:lpstr>PowerPoint Presentation</vt:lpstr>
      <vt:lpstr>PowerPoint Presentation</vt:lpstr>
      <vt:lpstr>Studi Morfologici e Topologici (SHAPE &amp; SIZE)</vt:lpstr>
      <vt:lpstr>La piccola distanza che c’è tra campione e sonda (dell’ordine della  risoluzione  strumentale)  rende  possibile  eseguire  la misura su un’area molto piccola che viene sistematicamente esplorata dalla sonda contemporaneamente alla misura della proprietà fisica in studio.</vt:lpstr>
      <vt:lpstr>PowerPoint Presentation</vt:lpstr>
      <vt:lpstr>(SPM)</vt:lpstr>
      <vt:lpstr>PowerPoint Presentation</vt:lpstr>
      <vt:lpstr>PowerPoint Presentation</vt:lpstr>
      <vt:lpstr>PowerPoint Presentation</vt:lpstr>
      <vt:lpstr>(SPM)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Una visione ravvicinata delle punte mostra che esse sono arrotondate e  la  forma  della  punta  generalmente  limita  la  risoluzione  della tecnica AFM per cui c’è una continua ricerca nel modo di produrre punte con una riproducibilità alta ed anche maggiormente affilate</vt:lpstr>
      <vt:lpstr>PowerPoint Presentation</vt:lpstr>
      <vt:lpstr>PowerPoint Presentation</vt:lpstr>
      <vt:lpstr>PowerPoint Presentation</vt:lpstr>
      <vt:lpstr>PowerPoint Presentation</vt:lpstr>
      <vt:lpstr>PowerPoint Presentation</vt:lpstr>
      <vt:lpstr>RISOLUZIONE DEGLI ESPERIMENTI AFM</vt:lpstr>
      <vt:lpstr>Paragone di diverse tecniche microscopiche.</vt:lpstr>
      <vt:lpstr>AFM imaging artifacts</vt:lpstr>
      <vt:lpstr>PowerPoint Presentation</vt:lpstr>
      <vt:lpstr>PowerPoint Presentation</vt:lpstr>
      <vt:lpstr>PowerPoint Presentation</vt:lpstr>
      <vt:lpstr>PowerPoint Presentation</vt:lpstr>
      <vt:lpstr>CURVE DI FORZA</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Diapositiva 1</dc:title>
  <dc:creator>Utente</dc:creator>
  <cp:lastModifiedBy>Windows User</cp:lastModifiedBy>
  <cp:revision>8</cp:revision>
  <dcterms:created xsi:type="dcterms:W3CDTF">2023-01-11T01:13:53Z</dcterms:created>
  <dcterms:modified xsi:type="dcterms:W3CDTF">2023-05-01T21:18:24Z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vt:filetime>2020-12-15T00:00:00Z</vt:filetime>
  </property>
  <property fmtid="{D5CDD505-2E9C-101B-9397-08002B2CF9AE}" pid="3" name="Creator">
    <vt:lpwstr>Microsoft® PowerPoint® 2010</vt:lpwstr>
  </property>
  <property fmtid="{D5CDD505-2E9C-101B-9397-08002B2CF9AE}" pid="4" name="LastSaved">
    <vt:filetime>2023-01-11T00:00:00Z</vt:filetime>
  </property>
  <property fmtid="{D5CDD505-2E9C-101B-9397-08002B2CF9AE}" pid="5" name="Producer">
    <vt:lpwstr>Microsoft® PowerPoint® 2010</vt:lpwstr>
  </property>
</Properties>
</file>