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9"/>
  </p:notesMasterIdLst>
  <p:sldIdLst>
    <p:sldId id="576" r:id="rId2"/>
    <p:sldId id="573" r:id="rId3"/>
    <p:sldId id="552" r:id="rId4"/>
    <p:sldId id="574" r:id="rId5"/>
    <p:sldId id="580" r:id="rId6"/>
    <p:sldId id="563" r:id="rId7"/>
    <p:sldId id="575" r:id="rId8"/>
    <p:sldId id="578" r:id="rId9"/>
    <p:sldId id="579" r:id="rId10"/>
    <p:sldId id="577" r:id="rId11"/>
    <p:sldId id="1300" r:id="rId12"/>
    <p:sldId id="1290" r:id="rId13"/>
    <p:sldId id="1296" r:id="rId14"/>
    <p:sldId id="426" r:id="rId15"/>
    <p:sldId id="427" r:id="rId16"/>
    <p:sldId id="1297" r:id="rId17"/>
    <p:sldId id="273" r:id="rId18"/>
    <p:sldId id="324" r:id="rId19"/>
    <p:sldId id="325" r:id="rId20"/>
    <p:sldId id="346" r:id="rId21"/>
    <p:sldId id="347" r:id="rId22"/>
    <p:sldId id="345" r:id="rId23"/>
    <p:sldId id="1289" r:id="rId24"/>
    <p:sldId id="1113" r:id="rId25"/>
    <p:sldId id="1115" r:id="rId26"/>
    <p:sldId id="1116" r:id="rId27"/>
    <p:sldId id="1173" r:id="rId28"/>
    <p:sldId id="1117" r:id="rId29"/>
    <p:sldId id="1118" r:id="rId30"/>
    <p:sldId id="1174" r:id="rId31"/>
    <p:sldId id="1175" r:id="rId32"/>
    <p:sldId id="1176" r:id="rId33"/>
    <p:sldId id="1177" r:id="rId34"/>
    <p:sldId id="571" r:id="rId35"/>
    <p:sldId id="581" r:id="rId36"/>
    <p:sldId id="582" r:id="rId37"/>
    <p:sldId id="583" r:id="rId38"/>
    <p:sldId id="584" r:id="rId39"/>
    <p:sldId id="585" r:id="rId40"/>
    <p:sldId id="1294" r:id="rId41"/>
    <p:sldId id="1295" r:id="rId42"/>
    <p:sldId id="1293" r:id="rId43"/>
    <p:sldId id="1298" r:id="rId44"/>
    <p:sldId id="1299" r:id="rId45"/>
    <p:sldId id="1292" r:id="rId46"/>
    <p:sldId id="1271" r:id="rId47"/>
    <p:sldId id="1275" r:id="rId48"/>
    <p:sldId id="1291" r:id="rId49"/>
    <p:sldId id="330" r:id="rId50"/>
    <p:sldId id="326" r:id="rId51"/>
    <p:sldId id="281" r:id="rId52"/>
    <p:sldId id="320" r:id="rId53"/>
    <p:sldId id="355" r:id="rId54"/>
    <p:sldId id="257" r:id="rId55"/>
    <p:sldId id="321" r:id="rId56"/>
    <p:sldId id="334" r:id="rId57"/>
    <p:sldId id="33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p:cViewPr varScale="1">
        <p:scale>
          <a:sx n="60" d="100"/>
          <a:sy n="60" d="100"/>
        </p:scale>
        <p:origin x="1488" y="60"/>
      </p:cViewPr>
      <p:guideLst>
        <p:guide orient="horz" pos="2160"/>
        <p:guide pos="2880"/>
      </p:guideLst>
    </p:cSldViewPr>
  </p:slideViewPr>
  <p:notesTextViewPr>
    <p:cViewPr>
      <p:scale>
        <a:sx n="3" d="2"/>
        <a:sy n="3" d="2"/>
      </p:scale>
      <p:origin x="0" y="0"/>
    </p:cViewPr>
  </p:notesTextViewPr>
  <p:sorterViewPr>
    <p:cViewPr varScale="1">
      <p:scale>
        <a:sx n="1" d="1"/>
        <a:sy n="1" d="1"/>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75B8B25-88A8-4F46-A8E3-BF862D0ED046}" type="datetimeFigureOut">
              <a:rPr lang="en-CA"/>
              <a:pPr>
                <a:defRPr/>
              </a:pPr>
              <a:t>2023-04-25</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D914212-F057-4468-897B-6A697F800100}" type="slidenum">
              <a:rPr lang="en-CA" altLang="fr-FR"/>
              <a:pPr/>
              <a:t>‹#›</a:t>
            </a:fld>
            <a:endParaRPr lang="en-CA" altLang="fr-FR"/>
          </a:p>
        </p:txBody>
      </p:sp>
    </p:spTree>
    <p:extLst>
      <p:ext uri="{BB962C8B-B14F-4D97-AF65-F5344CB8AC3E}">
        <p14:creationId xmlns:p14="http://schemas.microsoft.com/office/powerpoint/2010/main" val="3469426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0F166013-626D-1E1F-DF62-4B8B2A2C28D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92438D-1F25-42DA-B8D8-F9F2F538225C}" type="slidenum">
              <a:rPr lang="en-US" altLang="en-US"/>
              <a:pPr eaLnBrk="1" hangingPunct="1"/>
              <a:t>20</a:t>
            </a:fld>
            <a:endParaRPr lang="en-US" altLang="en-US"/>
          </a:p>
        </p:txBody>
      </p:sp>
      <p:sp>
        <p:nvSpPr>
          <p:cNvPr id="158723" name="Rectangle 2">
            <a:extLst>
              <a:ext uri="{FF2B5EF4-FFF2-40B4-BE49-F238E27FC236}">
                <a16:creationId xmlns:a16="http://schemas.microsoft.com/office/drawing/2014/main" id="{5595856F-AACE-58BC-DC16-B6DBA1A9E00E}"/>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13553B8E-9DCD-A345-DC04-B46091D0371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CD163E1B-7E0C-22B9-BD69-0BF91ACC35D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A35FA6-B9E1-4747-BD55-F0E398CDA18B}" type="slidenum">
              <a:rPr lang="en-US" altLang="en-US"/>
              <a:pPr eaLnBrk="1" hangingPunct="1"/>
              <a:t>22</a:t>
            </a:fld>
            <a:endParaRPr lang="en-US" altLang="en-US"/>
          </a:p>
        </p:txBody>
      </p:sp>
      <p:sp>
        <p:nvSpPr>
          <p:cNvPr id="159747" name="Rectangle 2">
            <a:extLst>
              <a:ext uri="{FF2B5EF4-FFF2-40B4-BE49-F238E27FC236}">
                <a16:creationId xmlns:a16="http://schemas.microsoft.com/office/drawing/2014/main" id="{A06517F3-2EC8-4C31-3C75-BBEC59FBB57E}"/>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158995AB-3250-DE9D-D6CC-74CF4D16C2D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64B5A46-9861-A7D4-CD95-2092555D35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200">
                <a:solidFill>
                  <a:schemeClr val="tx1"/>
                </a:solidFill>
                <a:latin typeface="Arial" panose="020B0604020202020204" pitchFamily="34" charset="0"/>
              </a:defRPr>
            </a:lvl1pPr>
            <a:lvl2pPr marL="742950" indent="-285750" defTabSz="947738">
              <a:spcBef>
                <a:spcPct val="30000"/>
              </a:spcBef>
              <a:defRPr sz="1200">
                <a:solidFill>
                  <a:schemeClr val="tx1"/>
                </a:solidFill>
                <a:latin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7C4A03-F927-4DE4-9E55-75EB6EB386B3}" type="slidenum">
              <a:rPr lang="en-US" altLang="en-US"/>
              <a:pPr>
                <a:spcBef>
                  <a:spcPct val="0"/>
                </a:spcBef>
              </a:pPr>
              <a:t>23</a:t>
            </a:fld>
            <a:endParaRPr lang="en-US" altLang="en-US"/>
          </a:p>
        </p:txBody>
      </p:sp>
      <p:sp>
        <p:nvSpPr>
          <p:cNvPr id="108547" name="Rectangle 2">
            <a:extLst>
              <a:ext uri="{FF2B5EF4-FFF2-40B4-BE49-F238E27FC236}">
                <a16:creationId xmlns:a16="http://schemas.microsoft.com/office/drawing/2014/main" id="{7D1D7C66-F978-2DCB-CF1E-3DC24D0E029E}"/>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A916DB25-03B7-6C19-505C-F88BB559F3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195953D-A4CF-41FB-800D-AC9934AC2F46}"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2901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2182909-5634-48D2-A92B-7EFFC6895987}"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66296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59BCB10-EF29-4084-BBB7-C8447A99970E}"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8594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9985543-D849-4CBC-8EF2-AFA280571C76}"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44769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7B33283-BFA5-40A7-8C99-9C2F896FE62B}"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434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F7CE29A-16BC-4270-B094-464200C4CCEA}"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372729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9F891E-BF2C-4EA6-929B-2BD51C2A2790}"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236270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46794A6-43BA-4BF5-943E-EB98D15F6D8B}"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421918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D5E3-60B5-60A0-E4C6-41E5E8D30833}"/>
              </a:ext>
            </a:extLst>
          </p:cNvPr>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98400BF-AFA1-919C-4AFE-4316E1133917}"/>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352A8F2-D94B-54A3-E96A-CA2F24BF041A}"/>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a:extLst>
              <a:ext uri="{FF2B5EF4-FFF2-40B4-BE49-F238E27FC236}">
                <a16:creationId xmlns:a16="http://schemas.microsoft.com/office/drawing/2014/main" id="{CFDA0D9D-2705-129B-D6D5-D43C3782916C}"/>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a:extLst>
              <a:ext uri="{FF2B5EF4-FFF2-40B4-BE49-F238E27FC236}">
                <a16:creationId xmlns:a16="http://schemas.microsoft.com/office/drawing/2014/main" id="{6CF4C399-0207-1E33-8778-D5DEC63638F4}"/>
              </a:ext>
            </a:extLst>
          </p:cNvPr>
          <p:cNvSpPr>
            <a:spLocks noGrp="1"/>
          </p:cNvSpPr>
          <p:nvPr>
            <p:ph type="dt" sz="half" idx="10"/>
          </p:nvPr>
        </p:nvSpPr>
        <p:spPr>
          <a:xfrm>
            <a:off x="457200" y="6245225"/>
            <a:ext cx="2133600" cy="476250"/>
          </a:xfrm>
        </p:spPr>
        <p:txBody>
          <a:bodyPr/>
          <a:lstStyle>
            <a:lvl1pPr>
              <a:defRPr/>
            </a:lvl1pPr>
          </a:lstStyle>
          <a:p>
            <a:endParaRPr lang="de-DE" altLang="en-US"/>
          </a:p>
        </p:txBody>
      </p:sp>
      <p:sp>
        <p:nvSpPr>
          <p:cNvPr id="7" name="Footer Placeholder 6">
            <a:extLst>
              <a:ext uri="{FF2B5EF4-FFF2-40B4-BE49-F238E27FC236}">
                <a16:creationId xmlns:a16="http://schemas.microsoft.com/office/drawing/2014/main" id="{8B89992B-4902-0A46-AEE8-23C79056DDC0}"/>
              </a:ext>
            </a:extLst>
          </p:cNvPr>
          <p:cNvSpPr>
            <a:spLocks noGrp="1"/>
          </p:cNvSpPr>
          <p:nvPr>
            <p:ph type="ftr" sz="quarter" idx="11"/>
          </p:nvPr>
        </p:nvSpPr>
        <p:spPr>
          <a:xfrm>
            <a:off x="3124200" y="6245225"/>
            <a:ext cx="2895600" cy="476250"/>
          </a:xfrm>
        </p:spPr>
        <p:txBody>
          <a:bodyPr/>
          <a:lstStyle>
            <a:lvl1pPr>
              <a:defRPr/>
            </a:lvl1pPr>
          </a:lstStyle>
          <a:p>
            <a:endParaRPr lang="de-DE" altLang="en-US"/>
          </a:p>
        </p:txBody>
      </p:sp>
      <p:sp>
        <p:nvSpPr>
          <p:cNvPr id="8" name="Slide Number Placeholder 7">
            <a:extLst>
              <a:ext uri="{FF2B5EF4-FFF2-40B4-BE49-F238E27FC236}">
                <a16:creationId xmlns:a16="http://schemas.microsoft.com/office/drawing/2014/main" id="{D442BF4C-7E23-9E24-D0E6-455CD900A7B2}"/>
              </a:ext>
            </a:extLst>
          </p:cNvPr>
          <p:cNvSpPr>
            <a:spLocks noGrp="1"/>
          </p:cNvSpPr>
          <p:nvPr>
            <p:ph type="sldNum" sz="quarter" idx="12"/>
          </p:nvPr>
        </p:nvSpPr>
        <p:spPr>
          <a:xfrm>
            <a:off x="6553200" y="6245225"/>
            <a:ext cx="2133600" cy="476250"/>
          </a:xfrm>
        </p:spPr>
        <p:txBody>
          <a:bodyPr/>
          <a:lstStyle>
            <a:lvl1pPr>
              <a:defRPr/>
            </a:lvl1pPr>
          </a:lstStyle>
          <a:p>
            <a:fld id="{A73256C1-B236-4EA1-AC2A-59D3855BF2C2}" type="slidenum">
              <a:rPr lang="de-DE" altLang="en-US"/>
              <a:pPr/>
              <a:t>‹#›</a:t>
            </a:fld>
            <a:endParaRPr lang="de-DE" altLang="en-US"/>
          </a:p>
        </p:txBody>
      </p:sp>
    </p:spTree>
    <p:extLst>
      <p:ext uri="{BB962C8B-B14F-4D97-AF65-F5344CB8AC3E}">
        <p14:creationId xmlns:p14="http://schemas.microsoft.com/office/powerpoint/2010/main" val="266469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25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C233F06-CED2-46A6-851B-68A60E7EF832}"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67754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56BF5E7-F76F-40C8-88C2-4B56E63326CC}" type="datetime1">
              <a:rPr lang="fr-CA" smtClean="0"/>
              <a:t>2023-04-25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220863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7EDA48C-6D7C-42C6-9AE4-6FDEC4D26E4F}" type="datetime1">
              <a:rPr lang="fr-CA" smtClean="0"/>
              <a:t>2023-04-25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78648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143A7CF-F995-4792-BCB2-5BA187F9387B}" type="datetime1">
              <a:rPr lang="fr-CA" smtClean="0"/>
              <a:t>2023-04-25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6122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19DDA0B-851C-4CA2-B715-833A66D35D0B}" type="datetime1">
              <a:rPr lang="fr-CA" smtClean="0"/>
              <a:t>2023-04-25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259751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598995-5BF6-4D03-BA1D-6634C6A09A44}" type="datetime1">
              <a:rPr lang="fr-CA" smtClean="0"/>
              <a:t>2023-04-25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246729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2DB9F6F-53AA-4CD2-948E-F9FDA93EDE14}" type="datetime1">
              <a:rPr lang="fr-CA" smtClean="0"/>
              <a:t>2023-04-25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79316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392A60E-FD94-4961-B5DB-D06DB072DB11}" type="datetime1">
              <a:rPr lang="fr-CA" smtClean="0"/>
              <a:t>2023-04-25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73815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004717A-930A-443E-8EE5-8E7A0D7B2976}" type="datetime1">
              <a:rPr lang="fr-CA" smtClean="0"/>
              <a:t>2023-04-25</a:t>
            </a:fld>
            <a:endParaRPr lang="fr-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25247026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 Id="rId9"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en.wikipedia.org/wiki/Electrochromism#cite_note-6" TargetMode="External"/><Relationship Id="rId13" Type="http://schemas.openxmlformats.org/officeDocument/2006/relationships/hyperlink" Target="https://en.wikipedia.org/wiki/Electrochromism#cite_note-9" TargetMode="External"/><Relationship Id="rId3" Type="http://schemas.openxmlformats.org/officeDocument/2006/relationships/hyperlink" Target="https://en.wikipedia.org/w/index.php?title=Eletrical_resistivity_and_conductivity&amp;action=edit&amp;redlink=1" TargetMode="External"/><Relationship Id="rId7" Type="http://schemas.openxmlformats.org/officeDocument/2006/relationships/hyperlink" Target="https://en.wikipedia.org/wiki/Electrochromism#cite_note-Granqvist-5" TargetMode="External"/><Relationship Id="rId12" Type="http://schemas.openxmlformats.org/officeDocument/2006/relationships/hyperlink" Target="https://en.wikipedia.org/wiki/Electrochromism#cite_note-8" TargetMode="External"/><Relationship Id="rId2" Type="http://schemas.openxmlformats.org/officeDocument/2006/relationships/hyperlink" Target="https://en.wikipedia.org/w/index.php?title=Electrochromism&amp;action=edit&amp;section=1" TargetMode="External"/><Relationship Id="rId1" Type="http://schemas.openxmlformats.org/officeDocument/2006/relationships/slideLayout" Target="../slideLayouts/slideLayout2.xml"/><Relationship Id="rId6" Type="http://schemas.openxmlformats.org/officeDocument/2006/relationships/hyperlink" Target="https://en.wikipedia.org/wiki/Electrochromism#cite_note-4" TargetMode="External"/><Relationship Id="rId11" Type="http://schemas.openxmlformats.org/officeDocument/2006/relationships/hyperlink" Target="https://en.wikipedia.org/wiki/Electrochromism#cite_note-monk-7" TargetMode="External"/><Relationship Id="rId5" Type="http://schemas.openxmlformats.org/officeDocument/2006/relationships/hyperlink" Target="https://en.wikipedia.org/wiki/Tungsten_trioxide" TargetMode="External"/><Relationship Id="rId10" Type="http://schemas.openxmlformats.org/officeDocument/2006/relationships/hyperlink" Target="https://en.wikipedia.org/wiki/Redox" TargetMode="External"/><Relationship Id="rId4" Type="http://schemas.openxmlformats.org/officeDocument/2006/relationships/hyperlink" Target="https://en.wikipedia.org/wiki/Ionic_conductivity_(solid_state)" TargetMode="External"/><Relationship Id="rId9" Type="http://schemas.openxmlformats.org/officeDocument/2006/relationships/hyperlink" Target="https://en.wikipedia.org/wiki/Valence_(chemistr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rp-photonics.com/ultraviolet_light.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60.wmf"/><Relationship Id="rId5" Type="http://schemas.openxmlformats.org/officeDocument/2006/relationships/oleObject" Target="../embeddings/oleObject8.bin"/><Relationship Id="rId4" Type="http://schemas.openxmlformats.org/officeDocument/2006/relationships/image" Target="../media/image5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1.emf"/></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65.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C783-14F3-1DDB-BBD0-B0DF2EBB15F2}"/>
              </a:ext>
            </a:extLst>
          </p:cNvPr>
          <p:cNvSpPr>
            <a:spLocks noGrp="1"/>
          </p:cNvSpPr>
          <p:nvPr>
            <p:ph type="ctrTitle"/>
          </p:nvPr>
        </p:nvSpPr>
        <p:spPr/>
        <p:txBody>
          <a:bodyPr/>
          <a:lstStyle/>
          <a:p>
            <a:pPr eaLnBrk="1" hangingPunct="1"/>
            <a:r>
              <a:rPr lang="en-AU" altLang="en-US" sz="3000" dirty="0" err="1"/>
              <a:t>Energie</a:t>
            </a:r>
            <a:r>
              <a:rPr lang="en-AU" altLang="en-US" sz="3000" dirty="0"/>
              <a:t> </a:t>
            </a:r>
            <a:r>
              <a:rPr lang="en-AU" altLang="en-US" sz="3000" dirty="0" err="1"/>
              <a:t>Rinnovabili</a:t>
            </a:r>
            <a:r>
              <a:rPr lang="en-AU" altLang="en-US" sz="3000" dirty="0"/>
              <a:t/>
            </a:r>
            <a:br>
              <a:rPr lang="en-AU" altLang="en-US" sz="3000" dirty="0"/>
            </a:br>
            <a:r>
              <a:rPr lang="en-AU" altLang="en-US" sz="3000" dirty="0" err="1"/>
              <a:t>Laurea</a:t>
            </a:r>
            <a:r>
              <a:rPr lang="en-AU" altLang="en-US" sz="3000" dirty="0"/>
              <a:t> </a:t>
            </a:r>
            <a:r>
              <a:rPr lang="en-AU" altLang="en-US" sz="3000" dirty="0" err="1"/>
              <a:t>Magistrale</a:t>
            </a:r>
            <a:r>
              <a:rPr lang="en-AU" altLang="en-US" sz="3000" dirty="0"/>
              <a:t> in </a:t>
            </a:r>
            <a:r>
              <a:rPr lang="en-AU" altLang="en-US" sz="3000" dirty="0" err="1"/>
              <a:t>Chimica</a:t>
            </a:r>
            <a:r>
              <a:rPr lang="en-AU" altLang="en-US" sz="3000" dirty="0"/>
              <a:t/>
            </a:r>
            <a:br>
              <a:rPr lang="en-AU" altLang="en-US" sz="3000" dirty="0"/>
            </a:br>
            <a:r>
              <a:rPr lang="da-DK" altLang="en-US" sz="3000" dirty="0"/>
              <a:t>Lezione n.13</a:t>
            </a:r>
            <a:br>
              <a:rPr lang="da-DK" altLang="en-US" sz="3000" dirty="0"/>
            </a:br>
            <a:endParaRPr lang="en-US" sz="3000" dirty="0"/>
          </a:p>
        </p:txBody>
      </p:sp>
      <p:sp>
        <p:nvSpPr>
          <p:cNvPr id="3" name="Subtitle 2">
            <a:extLst>
              <a:ext uri="{FF2B5EF4-FFF2-40B4-BE49-F238E27FC236}">
                <a16:creationId xmlns:a16="http://schemas.microsoft.com/office/drawing/2014/main" id="{E408FC48-F492-CF35-F17D-DB7324CB0F90}"/>
              </a:ext>
            </a:extLst>
          </p:cNvPr>
          <p:cNvSpPr>
            <a:spLocks noGrp="1"/>
          </p:cNvSpPr>
          <p:nvPr>
            <p:ph type="subTitle" idx="1"/>
          </p:nvPr>
        </p:nvSpPr>
        <p:spPr/>
        <p:txBody>
          <a:bodyPr/>
          <a:lstStyle/>
          <a:p>
            <a:r>
              <a:rPr lang="en-US" dirty="0"/>
              <a:t>Federico Rosei</a:t>
            </a:r>
          </a:p>
          <a:p>
            <a:r>
              <a:rPr lang="en-US" dirty="0"/>
              <a:t>Trieste, </a:t>
            </a:r>
            <a:r>
              <a:rPr lang="en-US" dirty="0" err="1"/>
              <a:t>Aprile</a:t>
            </a:r>
            <a:r>
              <a:rPr lang="en-US" dirty="0"/>
              <a:t> 2023</a:t>
            </a:r>
          </a:p>
        </p:txBody>
      </p:sp>
      <p:sp>
        <p:nvSpPr>
          <p:cNvPr id="4" name="Slide Number Placeholder 3">
            <a:extLst>
              <a:ext uri="{FF2B5EF4-FFF2-40B4-BE49-F238E27FC236}">
                <a16:creationId xmlns:a16="http://schemas.microsoft.com/office/drawing/2014/main" id="{12A8940C-85C7-8071-133F-B4D1CFCB8FCE}"/>
              </a:ext>
            </a:extLst>
          </p:cNvPr>
          <p:cNvSpPr>
            <a:spLocks noGrp="1"/>
          </p:cNvSpPr>
          <p:nvPr>
            <p:ph type="sldNum" sz="quarter" idx="12"/>
          </p:nvPr>
        </p:nvSpPr>
        <p:spPr/>
        <p:txBody>
          <a:bodyPr/>
          <a:lstStyle/>
          <a:p>
            <a:fld id="{B883D629-996C-479C-ABB6-6799B6219525}" type="slidenum">
              <a:rPr lang="fr-CA" altLang="fr-FR" smtClean="0"/>
              <a:pPr/>
              <a:t>1</a:t>
            </a:fld>
            <a:endParaRPr lang="fr-CA" altLang="fr-FR"/>
          </a:p>
        </p:txBody>
      </p:sp>
    </p:spTree>
    <p:extLst>
      <p:ext uri="{BB962C8B-B14F-4D97-AF65-F5344CB8AC3E}">
        <p14:creationId xmlns:p14="http://schemas.microsoft.com/office/powerpoint/2010/main" val="120688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8CE779-576A-7658-5717-D85ABA085AFC}"/>
              </a:ext>
            </a:extLst>
          </p:cNvPr>
          <p:cNvSpPr>
            <a:spLocks noGrp="1"/>
          </p:cNvSpPr>
          <p:nvPr>
            <p:ph type="title"/>
          </p:nvPr>
        </p:nvSpPr>
        <p:spPr>
          <a:xfrm>
            <a:off x="119901" y="188640"/>
            <a:ext cx="6347713" cy="1320800"/>
          </a:xfrm>
        </p:spPr>
        <p:txBody>
          <a:bodyPr>
            <a:normAutofit fontScale="90000"/>
          </a:bodyPr>
          <a:lstStyle/>
          <a:p>
            <a:r>
              <a:rPr lang="en-CA" sz="3600" dirty="0"/>
              <a:t>Piezoelectric generators / Thermoelectricity</a:t>
            </a:r>
            <a:br>
              <a:rPr lang="en-CA" sz="3600" dirty="0"/>
            </a:br>
            <a:endParaRPr lang="en-US" dirty="0"/>
          </a:p>
        </p:txBody>
      </p:sp>
      <p:sp>
        <p:nvSpPr>
          <p:cNvPr id="5" name="Content Placeholder 4">
            <a:extLst>
              <a:ext uri="{FF2B5EF4-FFF2-40B4-BE49-F238E27FC236}">
                <a16:creationId xmlns:a16="http://schemas.microsoft.com/office/drawing/2014/main" id="{E74627C3-DF2A-4E02-ACA4-C8CAA115E93E}"/>
              </a:ext>
            </a:extLst>
          </p:cNvPr>
          <p:cNvSpPr>
            <a:spLocks noGrp="1"/>
          </p:cNvSpPr>
          <p:nvPr>
            <p:ph idx="1"/>
          </p:nvPr>
        </p:nvSpPr>
        <p:spPr>
          <a:xfrm>
            <a:off x="323528" y="2060848"/>
            <a:ext cx="7346777" cy="2348530"/>
          </a:xfrm>
        </p:spPr>
        <p:txBody>
          <a:bodyPr>
            <a:normAutofit/>
          </a:bodyPr>
          <a:lstStyle/>
          <a:p>
            <a:r>
              <a:rPr lang="en-CA" sz="2400" dirty="0"/>
              <a:t>Overall efficiency of energy conversion is relatively low</a:t>
            </a:r>
          </a:p>
          <a:p>
            <a:r>
              <a:rPr lang="en-CA" sz="2400" dirty="0"/>
              <a:t>=&gt; So far, only niche applications / limited potential</a:t>
            </a:r>
          </a:p>
        </p:txBody>
      </p:sp>
      <p:sp>
        <p:nvSpPr>
          <p:cNvPr id="2" name="Slide Number Placeholder 1">
            <a:extLst>
              <a:ext uri="{FF2B5EF4-FFF2-40B4-BE49-F238E27FC236}">
                <a16:creationId xmlns:a16="http://schemas.microsoft.com/office/drawing/2014/main" id="{2D8FBBA2-7E7D-8DBD-207A-76FABDA9943F}"/>
              </a:ext>
            </a:extLst>
          </p:cNvPr>
          <p:cNvSpPr>
            <a:spLocks noGrp="1"/>
          </p:cNvSpPr>
          <p:nvPr>
            <p:ph type="sldNum" sz="quarter" idx="12"/>
          </p:nvPr>
        </p:nvSpPr>
        <p:spPr/>
        <p:txBody>
          <a:bodyPr/>
          <a:lstStyle/>
          <a:p>
            <a:fld id="{B883D629-996C-479C-ABB6-6799B6219525}" type="slidenum">
              <a:rPr lang="fr-CA" altLang="fr-FR" smtClean="0"/>
              <a:pPr/>
              <a:t>10</a:t>
            </a:fld>
            <a:endParaRPr lang="fr-CA" altLang="fr-FR"/>
          </a:p>
        </p:txBody>
      </p:sp>
    </p:spTree>
    <p:extLst>
      <p:ext uri="{BB962C8B-B14F-4D97-AF65-F5344CB8AC3E}">
        <p14:creationId xmlns:p14="http://schemas.microsoft.com/office/powerpoint/2010/main" val="177752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01" y="188640"/>
            <a:ext cx="6347713" cy="1320800"/>
          </a:xfrm>
        </p:spPr>
        <p:txBody>
          <a:bodyPr/>
          <a:lstStyle/>
          <a:p>
            <a:r>
              <a:rPr lang="en-CA" dirty="0" smtClean="0"/>
              <a:t>“Smart” materials</a:t>
            </a:r>
            <a:endParaRPr lang="en-CA" dirty="0"/>
          </a:p>
        </p:txBody>
      </p:sp>
      <p:sp>
        <p:nvSpPr>
          <p:cNvPr id="3" name="Content Placeholder 2"/>
          <p:cNvSpPr>
            <a:spLocks noGrp="1"/>
          </p:cNvSpPr>
          <p:nvPr>
            <p:ph idx="1"/>
          </p:nvPr>
        </p:nvSpPr>
        <p:spPr>
          <a:xfrm>
            <a:off x="353280" y="1340768"/>
            <a:ext cx="7027031" cy="3880773"/>
          </a:xfrm>
        </p:spPr>
        <p:txBody>
          <a:bodyPr>
            <a:normAutofit/>
          </a:bodyPr>
          <a:lstStyle/>
          <a:p>
            <a:r>
              <a:rPr lang="en-US" sz="2400" b="1" dirty="0"/>
              <a:t>Smart materials</a:t>
            </a:r>
            <a:r>
              <a:rPr lang="en-US" sz="2400" dirty="0"/>
              <a:t>, also called intelligent or responsive </a:t>
            </a:r>
            <a:r>
              <a:rPr lang="en-US" sz="2400" dirty="0" smtClean="0"/>
              <a:t>materials, have </a:t>
            </a:r>
            <a:r>
              <a:rPr lang="en-US" sz="2400" dirty="0"/>
              <a:t>one or more properties that can be significantly changed in a controlled fashion by external stimuli, such as </a:t>
            </a:r>
            <a:r>
              <a:rPr lang="en-US" sz="2400" dirty="0" smtClean="0"/>
              <a:t>stress, </a:t>
            </a:r>
            <a:r>
              <a:rPr lang="en-US" sz="2400" dirty="0"/>
              <a:t>moisture, </a:t>
            </a:r>
            <a:r>
              <a:rPr lang="en-US" sz="2400" dirty="0" smtClean="0"/>
              <a:t>electric </a:t>
            </a:r>
            <a:r>
              <a:rPr lang="en-US" sz="2400" dirty="0"/>
              <a:t>or </a:t>
            </a:r>
            <a:r>
              <a:rPr lang="en-US" sz="2400" dirty="0" smtClean="0"/>
              <a:t>magnetic </a:t>
            </a:r>
            <a:r>
              <a:rPr lang="en-US" sz="2400" dirty="0"/>
              <a:t>fields, light, </a:t>
            </a:r>
            <a:r>
              <a:rPr lang="en-US" sz="2400" dirty="0" smtClean="0"/>
              <a:t>temperature, pH, </a:t>
            </a:r>
            <a:r>
              <a:rPr lang="en-US" sz="2400" dirty="0"/>
              <a:t>or chemical compounds</a:t>
            </a:r>
            <a:r>
              <a:rPr lang="en-US" sz="2400" dirty="0" smtClean="0"/>
              <a:t>.</a:t>
            </a:r>
          </a:p>
          <a:p>
            <a:r>
              <a:rPr lang="en-US" sz="2400" dirty="0" smtClean="0"/>
              <a:t>Usually this involves a coupling between two or more properties</a:t>
            </a:r>
            <a:endParaRPr lang="en-CA" sz="2400" dirty="0"/>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11</a:t>
            </a:fld>
            <a:endParaRPr lang="fr-CA" altLang="fr-FR"/>
          </a:p>
        </p:txBody>
      </p:sp>
    </p:spTree>
    <p:extLst>
      <p:ext uri="{BB962C8B-B14F-4D97-AF65-F5344CB8AC3E}">
        <p14:creationId xmlns:p14="http://schemas.microsoft.com/office/powerpoint/2010/main" val="350181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6979-45C8-C9AD-E02C-5E04A004790C}"/>
              </a:ext>
            </a:extLst>
          </p:cNvPr>
          <p:cNvSpPr>
            <a:spLocks noGrp="1"/>
          </p:cNvSpPr>
          <p:nvPr>
            <p:ph type="title"/>
          </p:nvPr>
        </p:nvSpPr>
        <p:spPr>
          <a:xfrm>
            <a:off x="117174" y="91976"/>
            <a:ext cx="6347713" cy="816744"/>
          </a:xfrm>
        </p:spPr>
        <p:txBody>
          <a:bodyPr/>
          <a:lstStyle/>
          <a:p>
            <a:r>
              <a:rPr lang="en-CA" dirty="0"/>
              <a:t>Piezoelectric materials</a:t>
            </a:r>
          </a:p>
        </p:txBody>
      </p:sp>
      <p:sp>
        <p:nvSpPr>
          <p:cNvPr id="3" name="Content Placeholder 2">
            <a:extLst>
              <a:ext uri="{FF2B5EF4-FFF2-40B4-BE49-F238E27FC236}">
                <a16:creationId xmlns:a16="http://schemas.microsoft.com/office/drawing/2014/main" id="{BAF3896B-A4AB-80DE-87A3-BEE1C2105912}"/>
              </a:ext>
            </a:extLst>
          </p:cNvPr>
          <p:cNvSpPr>
            <a:spLocks noGrp="1"/>
          </p:cNvSpPr>
          <p:nvPr>
            <p:ph idx="1"/>
          </p:nvPr>
        </p:nvSpPr>
        <p:spPr>
          <a:xfrm>
            <a:off x="0" y="836712"/>
            <a:ext cx="9144000" cy="5328592"/>
          </a:xfrm>
        </p:spPr>
        <p:txBody>
          <a:bodyPr>
            <a:normAutofit lnSpcReduction="10000"/>
          </a:bodyPr>
          <a:lstStyle/>
          <a:p>
            <a:r>
              <a:rPr lang="en-US" sz="2400" b="0" i="0" dirty="0">
                <a:solidFill>
                  <a:srgbClr val="333333"/>
                </a:solidFill>
                <a:effectLst/>
                <a:latin typeface="Montserrat" panose="020B0604020202020204" pitchFamily="2" charset="0"/>
              </a:rPr>
              <a:t>Many materials exhibit a range of piezoelectric effects. Some naturally piezoelectric occurring materials include </a:t>
            </a:r>
            <a:r>
              <a:rPr lang="en-US" sz="2400" b="0" i="0" dirty="0" err="1">
                <a:solidFill>
                  <a:srgbClr val="333333"/>
                </a:solidFill>
                <a:effectLst/>
                <a:latin typeface="Montserrat" panose="020B0604020202020204" pitchFamily="2" charset="0"/>
              </a:rPr>
              <a:t>Berlinite</a:t>
            </a:r>
            <a:r>
              <a:rPr lang="en-US" sz="2400" b="0" i="0" dirty="0">
                <a:solidFill>
                  <a:srgbClr val="333333"/>
                </a:solidFill>
                <a:effectLst/>
                <a:latin typeface="Montserrat" panose="020B0604020202020204" pitchFamily="2" charset="0"/>
              </a:rPr>
              <a:t> (structurally identical to quartz</a:t>
            </a:r>
            <a:r>
              <a:rPr lang="en-US" sz="2400" dirty="0">
                <a:solidFill>
                  <a:srgbClr val="333333"/>
                </a:solidFill>
                <a:latin typeface="Montserrat" panose="020B0604020202020204" pitchFamily="2" charset="0"/>
              </a:rPr>
              <a:t>), sugarcane, </a:t>
            </a:r>
            <a:r>
              <a:rPr lang="en-US" sz="2400" b="0" i="0" dirty="0">
                <a:solidFill>
                  <a:srgbClr val="333333"/>
                </a:solidFill>
                <a:effectLst/>
                <a:latin typeface="Montserrat" panose="020B0604020202020204" pitchFamily="2" charset="0"/>
              </a:rPr>
              <a:t>quartz, Rochelle salt, topaz, tourmaline, and bone (dry bone exhibits some piezoelectric properties due to the apatite crystals, and the piezoelectric effect is generally thought to act as a biological force sensor). Examples of man-made piezoelectric materials: barium titanate and lead zirconate titanate.</a:t>
            </a:r>
          </a:p>
          <a:p>
            <a:pPr algn="l"/>
            <a:r>
              <a:rPr lang="en-US" sz="2400" b="0" i="0" dirty="0">
                <a:solidFill>
                  <a:srgbClr val="333333"/>
                </a:solidFill>
                <a:effectLst/>
                <a:latin typeface="Montserrat" panose="020B0604020202020204" pitchFamily="2" charset="0"/>
              </a:rPr>
              <a:t>In recent years, due to the growing environmental concern regarding toxicity in lead-containing devices and the RoHS directive followed within the European Union, there has been a push to develop lead free piezoelectric materials. To date, this initiative to develop new lead-free piezoelectric materials has resulted in a variety of new piezoelectric materials which are more environmentally safe.</a:t>
            </a:r>
          </a:p>
        </p:txBody>
      </p:sp>
      <p:sp>
        <p:nvSpPr>
          <p:cNvPr id="4" name="Slide Number Placeholder 3">
            <a:extLst>
              <a:ext uri="{FF2B5EF4-FFF2-40B4-BE49-F238E27FC236}">
                <a16:creationId xmlns:a16="http://schemas.microsoft.com/office/drawing/2014/main" id="{D84D8143-8EE9-4B5F-7871-BDE44295EDDC}"/>
              </a:ext>
            </a:extLst>
          </p:cNvPr>
          <p:cNvSpPr>
            <a:spLocks noGrp="1"/>
          </p:cNvSpPr>
          <p:nvPr>
            <p:ph type="sldNum" sz="quarter" idx="12"/>
          </p:nvPr>
        </p:nvSpPr>
        <p:spPr/>
        <p:txBody>
          <a:bodyPr/>
          <a:lstStyle/>
          <a:p>
            <a:fld id="{B883D629-996C-479C-ABB6-6799B6219525}" type="slidenum">
              <a:rPr lang="fr-CA" altLang="fr-FR" smtClean="0"/>
              <a:pPr/>
              <a:t>12</a:t>
            </a:fld>
            <a:endParaRPr lang="fr-CA" altLang="fr-FR"/>
          </a:p>
        </p:txBody>
      </p:sp>
    </p:spTree>
    <p:extLst>
      <p:ext uri="{BB962C8B-B14F-4D97-AF65-F5344CB8AC3E}">
        <p14:creationId xmlns:p14="http://schemas.microsoft.com/office/powerpoint/2010/main" val="401133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8136904" cy="5262979"/>
          </a:xfrm>
          <a:prstGeom prst="rect">
            <a:avLst/>
          </a:prstGeom>
          <a:noFill/>
        </p:spPr>
        <p:txBody>
          <a:bodyPr wrap="square" rtlCol="0">
            <a:spAutoFit/>
          </a:bodyPr>
          <a:lstStyle/>
          <a:p>
            <a:r>
              <a:rPr lang="en-US" sz="2400" dirty="0"/>
              <a:t>The ​</a:t>
            </a:r>
            <a:r>
              <a:rPr lang="en-US" sz="2400" b="1" dirty="0"/>
              <a:t>main equation of piezoelectricity is</a:t>
            </a:r>
            <a:r>
              <a:rPr lang="en-US" sz="2400" dirty="0"/>
              <a:t>​</a:t>
            </a:r>
          </a:p>
          <a:p>
            <a:endParaRPr lang="en-US" sz="2400" dirty="0" smtClean="0"/>
          </a:p>
          <a:p>
            <a:r>
              <a:rPr lang="en-US" sz="2400" dirty="0" smtClean="0"/>
              <a:t>P=</a:t>
            </a:r>
            <a:r>
              <a:rPr lang="en-US" sz="2400" dirty="0" err="1" smtClean="0"/>
              <a:t>d×stress</a:t>
            </a:r>
            <a:r>
              <a:rPr lang="en-US" sz="2400" dirty="0" smtClean="0"/>
              <a:t> </a:t>
            </a:r>
            <a:endParaRPr lang="en-US" sz="2400" dirty="0"/>
          </a:p>
          <a:p>
            <a:endParaRPr lang="en-US" sz="2400" dirty="0" smtClean="0"/>
          </a:p>
          <a:p>
            <a:r>
              <a:rPr lang="en-US" sz="2400" dirty="0" smtClean="0"/>
              <a:t>where </a:t>
            </a:r>
            <a:r>
              <a:rPr lang="en-US" sz="2400" dirty="0"/>
              <a:t>​</a:t>
            </a:r>
            <a:r>
              <a:rPr lang="en-US" sz="2400" i="1" dirty="0"/>
              <a:t>d</a:t>
            </a:r>
            <a:r>
              <a:rPr lang="en-US" sz="2400" dirty="0"/>
              <a:t>​ is the piezoelectric coefficient, a factor unique to each type of piezoelectric material. </a:t>
            </a:r>
            <a:endParaRPr lang="en-US" sz="2400" dirty="0" smtClean="0"/>
          </a:p>
          <a:p>
            <a:r>
              <a:rPr lang="en-US" sz="2400" dirty="0" smtClean="0"/>
              <a:t>The </a:t>
            </a:r>
            <a:r>
              <a:rPr lang="en-US" sz="2400" dirty="0"/>
              <a:t>piezoelectric coefficient for quartz is 3 × 10</a:t>
            </a:r>
            <a:r>
              <a:rPr lang="en-US" sz="2400" baseline="30000" dirty="0"/>
              <a:t>-12</a:t>
            </a:r>
            <a:r>
              <a:rPr lang="en-US" sz="2400" dirty="0" smtClean="0"/>
              <a:t>.</a:t>
            </a:r>
          </a:p>
          <a:p>
            <a:r>
              <a:rPr lang="en-US" sz="2400" dirty="0" smtClean="0"/>
              <a:t> </a:t>
            </a:r>
            <a:r>
              <a:rPr lang="en-US" sz="2400" dirty="0"/>
              <a:t>The piezoelectric coefficient for lead </a:t>
            </a:r>
            <a:r>
              <a:rPr lang="en-US" sz="2400" dirty="0" err="1"/>
              <a:t>zirconate</a:t>
            </a:r>
            <a:r>
              <a:rPr lang="en-US" sz="2400" dirty="0"/>
              <a:t> </a:t>
            </a:r>
            <a:r>
              <a:rPr lang="en-US" sz="2400" dirty="0" err="1"/>
              <a:t>titanate</a:t>
            </a:r>
            <a:r>
              <a:rPr lang="en-US" sz="2400" dirty="0"/>
              <a:t> (PZT) is 3 × 10</a:t>
            </a:r>
            <a:r>
              <a:rPr lang="en-US" sz="2400" baseline="30000" dirty="0"/>
              <a:t>-10</a:t>
            </a:r>
            <a:r>
              <a:rPr lang="en-US" sz="2400" dirty="0" smtClean="0"/>
              <a:t>.</a:t>
            </a:r>
          </a:p>
          <a:p>
            <a:endParaRPr lang="en-US" sz="2400" dirty="0"/>
          </a:p>
          <a:p>
            <a:r>
              <a:rPr lang="en-US" sz="2400" dirty="0"/>
              <a:t>Small displacements of ions in the crystal lattice create the polarization observed in piezoelectricity. </a:t>
            </a:r>
            <a:endParaRPr lang="en-US" sz="2400" dirty="0" smtClean="0"/>
          </a:p>
          <a:p>
            <a:r>
              <a:rPr lang="en-US" sz="2400" b="1" u="sng" dirty="0" smtClean="0"/>
              <a:t>This </a:t>
            </a:r>
            <a:r>
              <a:rPr lang="en-US" sz="2400" b="1" u="sng" dirty="0"/>
              <a:t>only occurs in crystals that do not have a center of symmetry</a:t>
            </a:r>
            <a:r>
              <a:rPr lang="en-US" sz="2400" b="1" dirty="0" smtClean="0"/>
              <a:t>.</a:t>
            </a:r>
            <a:endParaRPr lang="en-US" sz="2400" b="1" dirty="0"/>
          </a:p>
        </p:txBody>
      </p:sp>
    </p:spTree>
    <p:extLst>
      <p:ext uri="{BB962C8B-B14F-4D97-AF65-F5344CB8AC3E}">
        <p14:creationId xmlns:p14="http://schemas.microsoft.com/office/powerpoint/2010/main" val="102771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3" name="Rectangle 7">
            <a:extLst>
              <a:ext uri="{FF2B5EF4-FFF2-40B4-BE49-F238E27FC236}">
                <a16:creationId xmlns:a16="http://schemas.microsoft.com/office/drawing/2014/main" id="{6FCE6378-672C-09C7-5112-CCD385D2A9E3}"/>
              </a:ext>
            </a:extLst>
          </p:cNvPr>
          <p:cNvSpPr>
            <a:spLocks noChangeArrowheads="1"/>
          </p:cNvSpPr>
          <p:nvPr/>
        </p:nvSpPr>
        <p:spPr bwMode="auto">
          <a:xfrm>
            <a:off x="1181100" y="912813"/>
            <a:ext cx="4724400" cy="828675"/>
          </a:xfrm>
          <a:prstGeom prst="rect">
            <a:avLst/>
          </a:prstGeom>
          <a:gradFill rotWithShape="0">
            <a:gsLst>
              <a:gs pos="0">
                <a:srgbClr val="FFFFFF"/>
              </a:gs>
              <a:gs pos="100000">
                <a:srgbClr val="FF99CC"/>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Arial" panose="020B0604020202020204" pitchFamily="34" charset="0"/>
              </a:defRPr>
            </a:lvl1pPr>
            <a:lvl2pPr algn="ctr">
              <a:spcBef>
                <a:spcPct val="0"/>
              </a:spcBef>
              <a:defRPr sz="4400">
                <a:solidFill>
                  <a:schemeClr val="tx2"/>
                </a:solidFill>
                <a:latin typeface="Arial" panose="020B0604020202020204" pitchFamily="34" charset="0"/>
              </a:defRPr>
            </a:lvl2pPr>
            <a:lvl3pPr algn="ctr">
              <a:spcBef>
                <a:spcPct val="0"/>
              </a:spcBef>
              <a:defRPr sz="4400">
                <a:solidFill>
                  <a:schemeClr val="tx2"/>
                </a:solidFill>
                <a:latin typeface="Arial" panose="020B0604020202020204" pitchFamily="34" charset="0"/>
              </a:defRPr>
            </a:lvl3pPr>
            <a:lvl4pPr algn="ctr">
              <a:spcBef>
                <a:spcPct val="0"/>
              </a:spcBef>
              <a:defRPr sz="4400">
                <a:solidFill>
                  <a:schemeClr val="tx2"/>
                </a:solidFill>
                <a:latin typeface="Arial" panose="020B0604020202020204" pitchFamily="34" charset="0"/>
              </a:defRPr>
            </a:lvl4pPr>
            <a:lvl5pPr algn="ct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buFontTx/>
              <a:buNone/>
            </a:pPr>
            <a:r>
              <a:rPr lang="en-US" altLang="en-US" sz="3200">
                <a:effectLst>
                  <a:outerShdw blurRad="38100" dist="38100" dir="2700000" algn="tl">
                    <a:srgbClr val="FFFFFF"/>
                  </a:outerShdw>
                </a:effectLst>
                <a:latin typeface="Times New Roman" panose="02020603050405020304" pitchFamily="18" charset="0"/>
              </a:rPr>
              <a:t>Ferroelectric thin films</a:t>
            </a:r>
            <a:endParaRPr lang="en-US" altLang="en-US" sz="3200" b="0">
              <a:latin typeface="Times New Roman" panose="02020603050405020304" pitchFamily="18" charset="0"/>
            </a:endParaRPr>
          </a:p>
        </p:txBody>
      </p:sp>
      <p:pic>
        <p:nvPicPr>
          <p:cNvPr id="234507" name="Picture 11">
            <a:extLst>
              <a:ext uri="{FF2B5EF4-FFF2-40B4-BE49-F238E27FC236}">
                <a16:creationId xmlns:a16="http://schemas.microsoft.com/office/drawing/2014/main" id="{97EF04BD-0D6E-3752-FA6B-79E16B128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1355725"/>
            <a:ext cx="2762250" cy="3651250"/>
          </a:xfrm>
          <a:prstGeom prst="rect">
            <a:avLst/>
          </a:prstGeom>
          <a:noFill/>
          <a:extLst>
            <a:ext uri="{909E8E84-426E-40DD-AFC4-6F175D3DCCD1}">
              <a14:hiddenFill xmlns:a14="http://schemas.microsoft.com/office/drawing/2010/main">
                <a:solidFill>
                  <a:srgbClr val="FFFFFF"/>
                </a:solidFill>
              </a14:hiddenFill>
            </a:ext>
          </a:extLst>
        </p:spPr>
      </p:pic>
      <p:pic>
        <p:nvPicPr>
          <p:cNvPr id="234508" name="Picture 12">
            <a:extLst>
              <a:ext uri="{FF2B5EF4-FFF2-40B4-BE49-F238E27FC236}">
                <a16:creationId xmlns:a16="http://schemas.microsoft.com/office/drawing/2014/main" id="{ACBBA711-304A-47BD-6E36-AA8A66BB1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984375"/>
            <a:ext cx="5437187" cy="4011613"/>
          </a:xfrm>
          <a:prstGeom prst="rect">
            <a:avLst/>
          </a:prstGeom>
          <a:noFill/>
          <a:extLst>
            <a:ext uri="{909E8E84-426E-40DD-AFC4-6F175D3DCCD1}">
              <a14:hiddenFill xmlns:a14="http://schemas.microsoft.com/office/drawing/2010/main">
                <a:solidFill>
                  <a:srgbClr val="FFFFFF"/>
                </a:solidFill>
              </a14:hiddenFill>
            </a:ext>
          </a:extLst>
        </p:spPr>
      </p:pic>
      <p:pic>
        <p:nvPicPr>
          <p:cNvPr id="234506" name="Picture 10">
            <a:extLst>
              <a:ext uri="{FF2B5EF4-FFF2-40B4-BE49-F238E27FC236}">
                <a16:creationId xmlns:a16="http://schemas.microsoft.com/office/drawing/2014/main" id="{3DB247E7-D26A-2E9D-E5AB-5476C01FD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688" y="4984750"/>
            <a:ext cx="2078037" cy="151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7" name="Rectangle 7">
            <a:extLst>
              <a:ext uri="{FF2B5EF4-FFF2-40B4-BE49-F238E27FC236}">
                <a16:creationId xmlns:a16="http://schemas.microsoft.com/office/drawing/2014/main" id="{49A9ED39-5743-D4A6-1858-12CA03FFC6D0}"/>
              </a:ext>
            </a:extLst>
          </p:cNvPr>
          <p:cNvSpPr>
            <a:spLocks noChangeArrowheads="1"/>
          </p:cNvSpPr>
          <p:nvPr/>
        </p:nvSpPr>
        <p:spPr bwMode="auto">
          <a:xfrm>
            <a:off x="962025" y="1055688"/>
            <a:ext cx="7589838" cy="676275"/>
          </a:xfrm>
          <a:prstGeom prst="rect">
            <a:avLst/>
          </a:prstGeom>
          <a:gradFill rotWithShape="0">
            <a:gsLst>
              <a:gs pos="0">
                <a:srgbClr val="FFFFFF"/>
              </a:gs>
              <a:gs pos="100000">
                <a:srgbClr val="FF99CC"/>
              </a:gs>
            </a:gsLst>
            <a:path path="shape">
              <a:fillToRect l="50000" t="50000" r="50000" b="50000"/>
            </a:path>
          </a:gradFill>
          <a:ln w="9525">
            <a:solidFill>
              <a:srgbClr val="FFFF99"/>
            </a:solidFill>
            <a:miter lim="800000"/>
            <a:headEnd/>
            <a:tailEnd/>
          </a:ln>
        </p:spPr>
        <p:txBody>
          <a:bodyPr/>
          <a:lstStyle>
            <a:lvl1pPr algn="ctr">
              <a:spcBef>
                <a:spcPct val="0"/>
              </a:spcBef>
              <a:defRPr sz="4400">
                <a:solidFill>
                  <a:schemeClr val="tx2"/>
                </a:solidFill>
                <a:latin typeface="Arial" panose="020B0604020202020204" pitchFamily="34" charset="0"/>
              </a:defRPr>
            </a:lvl1pPr>
            <a:lvl2pPr algn="ctr">
              <a:spcBef>
                <a:spcPct val="0"/>
              </a:spcBef>
              <a:defRPr sz="4400">
                <a:solidFill>
                  <a:schemeClr val="tx2"/>
                </a:solidFill>
                <a:latin typeface="Arial" panose="020B0604020202020204" pitchFamily="34" charset="0"/>
              </a:defRPr>
            </a:lvl2pPr>
            <a:lvl3pPr algn="ctr">
              <a:spcBef>
                <a:spcPct val="0"/>
              </a:spcBef>
              <a:defRPr sz="4400">
                <a:solidFill>
                  <a:schemeClr val="tx2"/>
                </a:solidFill>
                <a:latin typeface="Arial" panose="020B0604020202020204" pitchFamily="34" charset="0"/>
              </a:defRPr>
            </a:lvl3pPr>
            <a:lvl4pPr algn="ctr">
              <a:spcBef>
                <a:spcPct val="0"/>
              </a:spcBef>
              <a:defRPr sz="4400">
                <a:solidFill>
                  <a:schemeClr val="tx2"/>
                </a:solidFill>
                <a:latin typeface="Arial" panose="020B0604020202020204" pitchFamily="34" charset="0"/>
              </a:defRPr>
            </a:lvl4pPr>
            <a:lvl5pPr algn="ct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buFontTx/>
              <a:buNone/>
            </a:pPr>
            <a:r>
              <a:rPr lang="en-US" altLang="en-US" sz="3200">
                <a:effectLst>
                  <a:outerShdw blurRad="38100" dist="38100" dir="2700000" algn="tl">
                    <a:srgbClr val="FFFFFF"/>
                  </a:outerShdw>
                </a:effectLst>
                <a:latin typeface="Times New Roman" panose="02020603050405020304" pitchFamily="18" charset="0"/>
              </a:rPr>
              <a:t>Ferroelectric nanostructures - Size effects</a:t>
            </a:r>
          </a:p>
        </p:txBody>
      </p:sp>
      <p:sp>
        <p:nvSpPr>
          <p:cNvPr id="235528" name="Rectangle 8">
            <a:extLst>
              <a:ext uri="{FF2B5EF4-FFF2-40B4-BE49-F238E27FC236}">
                <a16:creationId xmlns:a16="http://schemas.microsoft.com/office/drawing/2014/main" id="{F9B6D25A-F3B8-8FBC-AA04-5B7F906CA14C}"/>
              </a:ext>
            </a:extLst>
          </p:cNvPr>
          <p:cNvSpPr>
            <a:spLocks noChangeArrowheads="1"/>
          </p:cNvSpPr>
          <p:nvPr/>
        </p:nvSpPr>
        <p:spPr bwMode="auto">
          <a:xfrm>
            <a:off x="1381125" y="1885950"/>
            <a:ext cx="26098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3200">
                <a:solidFill>
                  <a:schemeClr val="tx1"/>
                </a:solidFill>
                <a:latin typeface="Arial" panose="020B0604020202020204" pitchFamily="34" charset="0"/>
              </a:defRPr>
            </a:lvl1pPr>
            <a:lvl2pPr marL="742950" indent="-285750">
              <a:buChar char="–"/>
              <a:defRPr sz="28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buChar char="–"/>
              <a:defRPr sz="2000">
                <a:solidFill>
                  <a:schemeClr val="tx1"/>
                </a:solidFill>
                <a:latin typeface="Arial" panose="020B0604020202020204" pitchFamily="34" charset="0"/>
              </a:defRPr>
            </a:lvl4pPr>
            <a:lvl5pPr marL="2057400" indent="-228600">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600" b="0" i="1">
                <a:effectLst>
                  <a:outerShdw blurRad="38100" dist="38100" dir="2700000" algn="tl">
                    <a:srgbClr val="C0C0C0"/>
                  </a:outerShdw>
                </a:effectLst>
              </a:rPr>
              <a:t>Switching @ nanoscale</a:t>
            </a:r>
            <a:endParaRPr lang="en-US" altLang="en-US" sz="1600" b="0" i="1"/>
          </a:p>
        </p:txBody>
      </p:sp>
      <p:grpSp>
        <p:nvGrpSpPr>
          <p:cNvPr id="235529" name="Group 9">
            <a:extLst>
              <a:ext uri="{FF2B5EF4-FFF2-40B4-BE49-F238E27FC236}">
                <a16:creationId xmlns:a16="http://schemas.microsoft.com/office/drawing/2014/main" id="{4F574A2F-7AB2-AAD2-A96C-3595A8F2DC09}"/>
              </a:ext>
            </a:extLst>
          </p:cNvPr>
          <p:cNvGrpSpPr>
            <a:grpSpLocks/>
          </p:cNvGrpSpPr>
          <p:nvPr/>
        </p:nvGrpSpPr>
        <p:grpSpPr bwMode="auto">
          <a:xfrm>
            <a:off x="4437063" y="2028825"/>
            <a:ext cx="1135062" cy="733425"/>
            <a:chOff x="3540" y="1518"/>
            <a:chExt cx="715" cy="462"/>
          </a:xfrm>
        </p:grpSpPr>
        <p:sp>
          <p:nvSpPr>
            <p:cNvPr id="235530" name="AutoShape 10">
              <a:extLst>
                <a:ext uri="{FF2B5EF4-FFF2-40B4-BE49-F238E27FC236}">
                  <a16:creationId xmlns:a16="http://schemas.microsoft.com/office/drawing/2014/main" id="{C843ED71-1C44-5F32-17C4-CCB08CC302E8}"/>
                </a:ext>
              </a:extLst>
            </p:cNvPr>
            <p:cNvSpPr>
              <a:spLocks noChangeArrowheads="1"/>
            </p:cNvSpPr>
            <p:nvPr/>
          </p:nvSpPr>
          <p:spPr bwMode="auto">
            <a:xfrm>
              <a:off x="3540" y="1518"/>
              <a:ext cx="462" cy="462"/>
            </a:xfrm>
            <a:prstGeom prst="cube">
              <a:avLst>
                <a:gd name="adj" fmla="val 25000"/>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35531" name="Text Box 11">
              <a:extLst>
                <a:ext uri="{FF2B5EF4-FFF2-40B4-BE49-F238E27FC236}">
                  <a16:creationId xmlns:a16="http://schemas.microsoft.com/office/drawing/2014/main" id="{3B0439EC-C49A-28E0-30B9-842AA71FAA0D}"/>
                </a:ext>
              </a:extLst>
            </p:cNvPr>
            <p:cNvSpPr txBox="1">
              <a:spLocks noChangeArrowheads="1"/>
            </p:cNvSpPr>
            <p:nvPr/>
          </p:nvSpPr>
          <p:spPr bwMode="auto">
            <a:xfrm>
              <a:off x="4050" y="1604"/>
              <a:ext cx="205" cy="2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spcBef>
                  <a:spcPct val="0"/>
                </a:spcBef>
                <a:buFontTx/>
                <a:buNone/>
              </a:pPr>
              <a:r>
                <a:rPr kumimoji="1" lang="en-US" altLang="en-US" sz="2000" b="0">
                  <a:solidFill>
                    <a:srgbClr val="FFFF00"/>
                  </a:solidFill>
                  <a:effectLst>
                    <a:outerShdw blurRad="38100" dist="38100" dir="2700000" algn="tl">
                      <a:srgbClr val="C0C0C0"/>
                    </a:outerShdw>
                  </a:effectLst>
                  <a:latin typeface="Arial" panose="020B0604020202020204" pitchFamily="34" charset="0"/>
                </a:rPr>
                <a:t>a</a:t>
              </a:r>
            </a:p>
          </p:txBody>
        </p:sp>
      </p:grpSp>
      <p:sp>
        <p:nvSpPr>
          <p:cNvPr id="235532" name="Rectangle 12">
            <a:extLst>
              <a:ext uri="{FF2B5EF4-FFF2-40B4-BE49-F238E27FC236}">
                <a16:creationId xmlns:a16="http://schemas.microsoft.com/office/drawing/2014/main" id="{BBF19FE3-3C5B-72EF-C85F-1E63EE8CE26E}"/>
              </a:ext>
            </a:extLst>
          </p:cNvPr>
          <p:cNvSpPr>
            <a:spLocks noChangeArrowheads="1"/>
          </p:cNvSpPr>
          <p:nvPr/>
        </p:nvSpPr>
        <p:spPr bwMode="auto">
          <a:xfrm>
            <a:off x="5981700" y="1962150"/>
            <a:ext cx="1724025" cy="533400"/>
          </a:xfrm>
          <a:prstGeom prst="rect">
            <a:avLst/>
          </a:prstGeom>
          <a:solidFill>
            <a:srgbClr val="FFFFFF"/>
          </a:solidFill>
          <a:ln w="9525">
            <a:solidFill>
              <a:srgbClr val="000000"/>
            </a:solidFill>
            <a:miter lim="800000"/>
            <a:headEnd/>
            <a:tailEnd/>
          </a:ln>
        </p:spPr>
        <p:txBody>
          <a:bodyPr/>
          <a:lstStyle>
            <a:lvl1pPr marL="342900" indent="-342900">
              <a:defRPr sz="3200">
                <a:solidFill>
                  <a:schemeClr val="tx1"/>
                </a:solidFill>
                <a:latin typeface="Arial" panose="020B0604020202020204" pitchFamily="34" charset="0"/>
              </a:defRPr>
            </a:lvl1pPr>
            <a:lvl2pPr marL="742950" indent="-285750">
              <a:buChar char="–"/>
              <a:defRPr sz="28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buChar char="–"/>
              <a:defRPr sz="2000">
                <a:solidFill>
                  <a:schemeClr val="tx1"/>
                </a:solidFill>
                <a:latin typeface="Arial" panose="020B0604020202020204" pitchFamily="34" charset="0"/>
              </a:defRPr>
            </a:lvl4pPr>
            <a:lvl5pPr marL="2057400" indent="-228600">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sz="1400" b="0"/>
              <a:t>P = 10 </a:t>
            </a:r>
            <a:r>
              <a:rPr lang="en-US" altLang="en-US" sz="1400" b="0">
                <a:sym typeface="Symbol" panose="05050102010706020507" pitchFamily="18" charset="2"/>
              </a:rPr>
              <a:t>C/cm</a:t>
            </a:r>
            <a:r>
              <a:rPr lang="en-US" altLang="en-US" sz="1400" b="0" baseline="30000">
                <a:sym typeface="Symbol" panose="05050102010706020507" pitchFamily="18" charset="2"/>
              </a:rPr>
              <a:t>2</a:t>
            </a:r>
          </a:p>
          <a:p>
            <a:r>
              <a:rPr lang="en-US" altLang="en-US" sz="1400" b="0">
                <a:sym typeface="Symbol" panose="05050102010706020507" pitchFamily="18" charset="2"/>
              </a:rPr>
              <a:t>  =  200</a:t>
            </a:r>
            <a:endParaRPr lang="en-US" altLang="en-US" sz="1400" b="0"/>
          </a:p>
        </p:txBody>
      </p:sp>
      <p:sp>
        <p:nvSpPr>
          <p:cNvPr id="235533" name="Text Box 13">
            <a:extLst>
              <a:ext uri="{FF2B5EF4-FFF2-40B4-BE49-F238E27FC236}">
                <a16:creationId xmlns:a16="http://schemas.microsoft.com/office/drawing/2014/main" id="{B98B9833-5452-4C56-E66B-AFD44E0B0EAD}"/>
              </a:ext>
            </a:extLst>
          </p:cNvPr>
          <p:cNvSpPr txBox="1">
            <a:spLocks noChangeArrowheads="1"/>
          </p:cNvSpPr>
          <p:nvPr/>
        </p:nvSpPr>
        <p:spPr bwMode="auto">
          <a:xfrm>
            <a:off x="1414463" y="2322513"/>
            <a:ext cx="976312" cy="3048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spcBef>
                <a:spcPct val="0"/>
              </a:spcBef>
              <a:buFontTx/>
              <a:buNone/>
            </a:pPr>
            <a:r>
              <a:rPr kumimoji="1" lang="en-US" altLang="en-US" sz="1400" b="0">
                <a:effectLst>
                  <a:outerShdw blurRad="38100" dist="38100" dir="2700000" algn="tl">
                    <a:srgbClr val="C0C0C0"/>
                  </a:outerShdw>
                </a:effectLst>
                <a:latin typeface="Arial" panose="020B0604020202020204" pitchFamily="34" charset="0"/>
              </a:rPr>
              <a:t>a = 10 nm</a:t>
            </a:r>
          </a:p>
        </p:txBody>
      </p:sp>
      <p:sp>
        <p:nvSpPr>
          <p:cNvPr id="235534" name="Text Box 14">
            <a:extLst>
              <a:ext uri="{FF2B5EF4-FFF2-40B4-BE49-F238E27FC236}">
                <a16:creationId xmlns:a16="http://schemas.microsoft.com/office/drawing/2014/main" id="{022E9A24-7EAE-A719-FAC3-E4DB76127B21}"/>
              </a:ext>
            </a:extLst>
          </p:cNvPr>
          <p:cNvSpPr txBox="1">
            <a:spLocks noChangeArrowheads="1"/>
          </p:cNvSpPr>
          <p:nvPr/>
        </p:nvSpPr>
        <p:spPr bwMode="auto">
          <a:xfrm>
            <a:off x="1390650" y="2589213"/>
            <a:ext cx="1487488" cy="3048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spcBef>
                <a:spcPct val="0"/>
              </a:spcBef>
              <a:buFontTx/>
              <a:buNone/>
            </a:pPr>
            <a:r>
              <a:rPr kumimoji="1" lang="en-US" altLang="en-US" sz="1400" b="0">
                <a:effectLst>
                  <a:outerShdw blurRad="38100" dist="38100" dir="2700000" algn="tl">
                    <a:srgbClr val="C0C0C0"/>
                  </a:outerShdw>
                </a:effectLst>
                <a:latin typeface="Arial" panose="020B0604020202020204" pitchFamily="34" charset="0"/>
              </a:rPr>
              <a:t>Q = P·S </a:t>
            </a:r>
            <a:r>
              <a:rPr kumimoji="1" lang="en-US" altLang="en-US" sz="1400" b="0">
                <a:effectLst>
                  <a:outerShdw blurRad="38100" dist="38100" dir="2700000" algn="tl">
                    <a:srgbClr val="C0C0C0"/>
                  </a:outerShdw>
                </a:effectLst>
                <a:latin typeface="Arial" panose="020B0604020202020204" pitchFamily="34" charset="0"/>
                <a:sym typeface="Symbol" panose="05050102010706020507" pitchFamily="18" charset="2"/>
              </a:rPr>
              <a:t> </a:t>
            </a:r>
            <a:r>
              <a:rPr kumimoji="1" lang="en-US" altLang="en-US" sz="1400" b="0">
                <a:solidFill>
                  <a:srgbClr val="FF0000"/>
                </a:solidFill>
                <a:effectLst>
                  <a:outerShdw blurRad="38100" dist="38100" dir="2700000" algn="tl">
                    <a:srgbClr val="C0C0C0"/>
                  </a:outerShdw>
                </a:effectLst>
                <a:latin typeface="Arial" panose="020B0604020202020204" pitchFamily="34" charset="0"/>
                <a:sym typeface="Symbol" panose="05050102010706020507" pitchFamily="18" charset="2"/>
              </a:rPr>
              <a:t>100 e</a:t>
            </a:r>
            <a:r>
              <a:rPr kumimoji="1" lang="en-US" altLang="en-US" sz="1400" b="0" baseline="30000">
                <a:solidFill>
                  <a:srgbClr val="FF0000"/>
                </a:solidFill>
                <a:effectLst>
                  <a:outerShdw blurRad="38100" dist="38100" dir="2700000" algn="tl">
                    <a:srgbClr val="C0C0C0"/>
                  </a:outerShdw>
                </a:effectLst>
                <a:latin typeface="Arial" panose="020B0604020202020204" pitchFamily="34" charset="0"/>
                <a:sym typeface="Symbol" panose="05050102010706020507" pitchFamily="18" charset="2"/>
              </a:rPr>
              <a:t>-</a:t>
            </a:r>
            <a:endParaRPr kumimoji="1" lang="en-US" altLang="en-US" sz="1400" b="0">
              <a:solidFill>
                <a:srgbClr val="FF0000"/>
              </a:solidFill>
              <a:effectLst>
                <a:outerShdw blurRad="38100" dist="38100" dir="2700000" algn="tl">
                  <a:srgbClr val="C0C0C0"/>
                </a:outerShdw>
              </a:effectLst>
              <a:latin typeface="Arial" panose="020B0604020202020204" pitchFamily="34" charset="0"/>
            </a:endParaRPr>
          </a:p>
        </p:txBody>
      </p:sp>
      <p:sp>
        <p:nvSpPr>
          <p:cNvPr id="235535" name="Text Box 15">
            <a:extLst>
              <a:ext uri="{FF2B5EF4-FFF2-40B4-BE49-F238E27FC236}">
                <a16:creationId xmlns:a16="http://schemas.microsoft.com/office/drawing/2014/main" id="{C3214687-FB47-C9FB-3C3B-0D83387DACBB}"/>
              </a:ext>
            </a:extLst>
          </p:cNvPr>
          <p:cNvSpPr txBox="1">
            <a:spLocks noChangeArrowheads="1"/>
          </p:cNvSpPr>
          <p:nvPr/>
        </p:nvSpPr>
        <p:spPr bwMode="auto">
          <a:xfrm>
            <a:off x="2901950" y="2341563"/>
            <a:ext cx="877888" cy="3048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hangingPunct="0">
              <a:spcBef>
                <a:spcPct val="0"/>
              </a:spcBef>
              <a:buFontTx/>
              <a:buNone/>
            </a:pPr>
            <a:r>
              <a:rPr kumimoji="1" lang="en-US" altLang="en-US" sz="1400" b="0">
                <a:effectLst>
                  <a:outerShdw blurRad="38100" dist="38100" dir="2700000" algn="tl">
                    <a:srgbClr val="C0C0C0"/>
                  </a:outerShdw>
                </a:effectLst>
                <a:latin typeface="Arial" panose="020B0604020202020204" pitchFamily="34" charset="0"/>
              </a:rPr>
              <a:t>a = 2 nm</a:t>
            </a:r>
          </a:p>
        </p:txBody>
      </p:sp>
      <p:sp>
        <p:nvSpPr>
          <p:cNvPr id="235536" name="Text Box 16">
            <a:extLst>
              <a:ext uri="{FF2B5EF4-FFF2-40B4-BE49-F238E27FC236}">
                <a16:creationId xmlns:a16="http://schemas.microsoft.com/office/drawing/2014/main" id="{9145215A-0DA2-E35C-74DD-6FD1398C196F}"/>
              </a:ext>
            </a:extLst>
          </p:cNvPr>
          <p:cNvSpPr txBox="1">
            <a:spLocks noChangeArrowheads="1"/>
          </p:cNvSpPr>
          <p:nvPr/>
        </p:nvSpPr>
        <p:spPr bwMode="auto">
          <a:xfrm>
            <a:off x="2876550" y="2598738"/>
            <a:ext cx="1290638" cy="3048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eaLnBrk="0" hangingPunct="0">
              <a:spcBef>
                <a:spcPct val="0"/>
              </a:spcBef>
              <a:buFontTx/>
              <a:buNone/>
            </a:pPr>
            <a:r>
              <a:rPr kumimoji="1" lang="en-US" altLang="en-US" sz="1400" b="0">
                <a:effectLst>
                  <a:outerShdw blurRad="38100" dist="38100" dir="2700000" algn="tl">
                    <a:srgbClr val="C0C0C0"/>
                  </a:outerShdw>
                </a:effectLst>
                <a:latin typeface="Arial" panose="020B0604020202020204" pitchFamily="34" charset="0"/>
              </a:rPr>
              <a:t>Q = P·S </a:t>
            </a:r>
            <a:r>
              <a:rPr kumimoji="1" lang="en-US" altLang="en-US" sz="1400" b="0">
                <a:effectLst>
                  <a:outerShdw blurRad="38100" dist="38100" dir="2700000" algn="tl">
                    <a:srgbClr val="C0C0C0"/>
                  </a:outerShdw>
                </a:effectLst>
                <a:latin typeface="Arial" panose="020B0604020202020204" pitchFamily="34" charset="0"/>
                <a:sym typeface="Symbol" panose="05050102010706020507" pitchFamily="18" charset="2"/>
              </a:rPr>
              <a:t> </a:t>
            </a:r>
            <a:r>
              <a:rPr kumimoji="1" lang="en-US" altLang="en-US" sz="1400" b="0">
                <a:solidFill>
                  <a:srgbClr val="FF0000"/>
                </a:solidFill>
                <a:effectLst>
                  <a:outerShdw blurRad="38100" dist="38100" dir="2700000" algn="tl">
                    <a:srgbClr val="C0C0C0"/>
                  </a:outerShdw>
                </a:effectLst>
                <a:latin typeface="Arial" panose="020B0604020202020204" pitchFamily="34" charset="0"/>
                <a:sym typeface="Symbol" panose="05050102010706020507" pitchFamily="18" charset="2"/>
              </a:rPr>
              <a:t>4 e</a:t>
            </a:r>
            <a:r>
              <a:rPr kumimoji="1" lang="en-US" altLang="en-US" sz="1400" b="0" baseline="30000">
                <a:solidFill>
                  <a:srgbClr val="FF0000"/>
                </a:solidFill>
                <a:effectLst>
                  <a:outerShdw blurRad="38100" dist="38100" dir="2700000" algn="tl">
                    <a:srgbClr val="C0C0C0"/>
                  </a:outerShdw>
                </a:effectLst>
                <a:latin typeface="Arial" panose="020B0604020202020204" pitchFamily="34" charset="0"/>
                <a:sym typeface="Symbol" panose="05050102010706020507" pitchFamily="18" charset="2"/>
              </a:rPr>
              <a:t>-</a:t>
            </a:r>
            <a:endParaRPr kumimoji="1" lang="en-US" altLang="en-US" sz="1400" b="0">
              <a:solidFill>
                <a:srgbClr val="FF0000"/>
              </a:solidFill>
              <a:effectLst>
                <a:outerShdw blurRad="38100" dist="38100" dir="2700000" algn="tl">
                  <a:srgbClr val="C0C0C0"/>
                </a:outerShdw>
              </a:effectLst>
              <a:latin typeface="Arial" panose="020B0604020202020204" pitchFamily="34" charset="0"/>
            </a:endParaRPr>
          </a:p>
        </p:txBody>
      </p:sp>
      <p:pic>
        <p:nvPicPr>
          <p:cNvPr id="235544" name="Picture 24">
            <a:extLst>
              <a:ext uri="{FF2B5EF4-FFF2-40B4-BE49-F238E27FC236}">
                <a16:creationId xmlns:a16="http://schemas.microsoft.com/office/drawing/2014/main" id="{CC9A083B-02DB-F2F5-734E-E9E7399D0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2989263"/>
            <a:ext cx="4767263" cy="3411537"/>
          </a:xfrm>
          <a:prstGeom prst="rect">
            <a:avLst/>
          </a:prstGeom>
          <a:noFill/>
          <a:extLst>
            <a:ext uri="{909E8E84-426E-40DD-AFC4-6F175D3DCCD1}">
              <a14:hiddenFill xmlns:a14="http://schemas.microsoft.com/office/drawing/2010/main">
                <a:solidFill>
                  <a:srgbClr val="FFFFFF"/>
                </a:solidFill>
              </a14:hiddenFill>
            </a:ext>
          </a:extLst>
        </p:spPr>
      </p:pic>
      <p:pic>
        <p:nvPicPr>
          <p:cNvPr id="235545" name="Picture 25">
            <a:extLst>
              <a:ext uri="{FF2B5EF4-FFF2-40B4-BE49-F238E27FC236}">
                <a16:creationId xmlns:a16="http://schemas.microsoft.com/office/drawing/2014/main" id="{1F338F4C-C4CA-FE4A-D29B-FE105D2BA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652713"/>
            <a:ext cx="2103437" cy="2103437"/>
          </a:xfrm>
          <a:prstGeom prst="rect">
            <a:avLst/>
          </a:prstGeom>
          <a:noFill/>
          <a:extLst>
            <a:ext uri="{909E8E84-426E-40DD-AFC4-6F175D3DCCD1}">
              <a14:hiddenFill xmlns:a14="http://schemas.microsoft.com/office/drawing/2010/main">
                <a:solidFill>
                  <a:srgbClr val="FFFFFF"/>
                </a:solidFill>
              </a14:hiddenFill>
            </a:ext>
          </a:extLst>
        </p:spPr>
      </p:pic>
      <p:pic>
        <p:nvPicPr>
          <p:cNvPr id="235546" name="Picture 26">
            <a:extLst>
              <a:ext uri="{FF2B5EF4-FFF2-40B4-BE49-F238E27FC236}">
                <a16:creationId xmlns:a16="http://schemas.microsoft.com/office/drawing/2014/main" id="{FD261D82-66E1-8B9B-78C3-5F883AC87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300" y="4914900"/>
            <a:ext cx="292735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83D629-996C-479C-ABB6-6799B6219525}" type="slidenum">
              <a:rPr lang="fr-CA" altLang="fr-FR" smtClean="0"/>
              <a:pPr/>
              <a:t>16</a:t>
            </a:fld>
            <a:endParaRPr lang="fr-CA" altLang="fr-FR"/>
          </a:p>
        </p:txBody>
      </p:sp>
      <p:pic>
        <p:nvPicPr>
          <p:cNvPr id="5" name="Picture 4"/>
          <p:cNvPicPr>
            <a:picLocks noChangeAspect="1"/>
          </p:cNvPicPr>
          <p:nvPr/>
        </p:nvPicPr>
        <p:blipFill>
          <a:blip r:embed="rId2"/>
          <a:stretch>
            <a:fillRect/>
          </a:stretch>
        </p:blipFill>
        <p:spPr>
          <a:xfrm>
            <a:off x="5299" y="1628800"/>
            <a:ext cx="9164266" cy="3312368"/>
          </a:xfrm>
          <a:prstGeom prst="rect">
            <a:avLst/>
          </a:prstGeom>
        </p:spPr>
      </p:pic>
    </p:spTree>
    <p:extLst>
      <p:ext uri="{BB962C8B-B14F-4D97-AF65-F5344CB8AC3E}">
        <p14:creationId xmlns:p14="http://schemas.microsoft.com/office/powerpoint/2010/main" val="265081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Oval 4">
            <a:extLst>
              <a:ext uri="{FF2B5EF4-FFF2-40B4-BE49-F238E27FC236}">
                <a16:creationId xmlns:a16="http://schemas.microsoft.com/office/drawing/2014/main" id="{2BA74B80-0601-6290-7102-0B3DD01C713E}"/>
              </a:ext>
            </a:extLst>
          </p:cNvPr>
          <p:cNvSpPr>
            <a:spLocks noChangeArrowheads="1"/>
          </p:cNvSpPr>
          <p:nvPr/>
        </p:nvSpPr>
        <p:spPr bwMode="auto">
          <a:xfrm>
            <a:off x="971550" y="836613"/>
            <a:ext cx="7921625" cy="51133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CA" altLang="en-US" sz="1800"/>
          </a:p>
        </p:txBody>
      </p:sp>
      <p:sp>
        <p:nvSpPr>
          <p:cNvPr id="53253" name="Text Box 5">
            <a:extLst>
              <a:ext uri="{FF2B5EF4-FFF2-40B4-BE49-F238E27FC236}">
                <a16:creationId xmlns:a16="http://schemas.microsoft.com/office/drawing/2014/main" id="{B3472C75-199E-0FBC-6900-F773A1E505BF}"/>
              </a:ext>
            </a:extLst>
          </p:cNvPr>
          <p:cNvSpPr txBox="1">
            <a:spLocks noChangeArrowheads="1"/>
          </p:cNvSpPr>
          <p:nvPr/>
        </p:nvSpPr>
        <p:spPr bwMode="auto">
          <a:xfrm>
            <a:off x="4054475" y="2733675"/>
            <a:ext cx="1454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t>dielectric</a:t>
            </a:r>
            <a:br>
              <a:rPr lang="de-DE" altLang="en-US" sz="1800"/>
            </a:br>
            <a:r>
              <a:rPr lang="de-DE" altLang="en-US" sz="1800"/>
              <a:t>32/32</a:t>
            </a:r>
            <a:br>
              <a:rPr lang="de-DE" altLang="en-US" sz="1800"/>
            </a:br>
            <a:r>
              <a:rPr lang="de-DE" altLang="en-US" sz="1800"/>
              <a:t>point-groups</a:t>
            </a:r>
          </a:p>
        </p:txBody>
      </p:sp>
      <p:grpSp>
        <p:nvGrpSpPr>
          <p:cNvPr id="53254" name="Group 6">
            <a:extLst>
              <a:ext uri="{FF2B5EF4-FFF2-40B4-BE49-F238E27FC236}">
                <a16:creationId xmlns:a16="http://schemas.microsoft.com/office/drawing/2014/main" id="{0A7F6AD2-28BC-45EF-1BF2-ADFFE63E8279}"/>
              </a:ext>
            </a:extLst>
          </p:cNvPr>
          <p:cNvGrpSpPr>
            <a:grpSpLocks/>
          </p:cNvGrpSpPr>
          <p:nvPr/>
        </p:nvGrpSpPr>
        <p:grpSpPr bwMode="auto">
          <a:xfrm>
            <a:off x="2116138" y="1042988"/>
            <a:ext cx="5408612" cy="4473575"/>
            <a:chOff x="1333" y="300"/>
            <a:chExt cx="3407" cy="3175"/>
          </a:xfrm>
        </p:grpSpPr>
        <p:sp>
          <p:nvSpPr>
            <p:cNvPr id="53255" name="Oval 7">
              <a:extLst>
                <a:ext uri="{FF2B5EF4-FFF2-40B4-BE49-F238E27FC236}">
                  <a16:creationId xmlns:a16="http://schemas.microsoft.com/office/drawing/2014/main" id="{D18BBA8C-8B3C-B75F-F12C-4350007180B7}"/>
                </a:ext>
              </a:extLst>
            </p:cNvPr>
            <p:cNvSpPr>
              <a:spLocks noChangeArrowheads="1"/>
            </p:cNvSpPr>
            <p:nvPr/>
          </p:nvSpPr>
          <p:spPr bwMode="auto">
            <a:xfrm>
              <a:off x="1383" y="300"/>
              <a:ext cx="3357" cy="317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CA" altLang="en-US" sz="1800" b="1"/>
            </a:p>
          </p:txBody>
        </p:sp>
        <p:sp>
          <p:nvSpPr>
            <p:cNvPr id="53256" name="Text Box 8">
              <a:extLst>
                <a:ext uri="{FF2B5EF4-FFF2-40B4-BE49-F238E27FC236}">
                  <a16:creationId xmlns:a16="http://schemas.microsoft.com/office/drawing/2014/main" id="{B20AE0A9-4476-7054-6084-722FC1877474}"/>
                </a:ext>
              </a:extLst>
            </p:cNvPr>
            <p:cNvSpPr txBox="1">
              <a:spLocks noChangeArrowheads="1"/>
            </p:cNvSpPr>
            <p:nvPr/>
          </p:nvSpPr>
          <p:spPr bwMode="auto">
            <a:xfrm>
              <a:off x="1333" y="1480"/>
              <a:ext cx="980"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b="1">
                  <a:solidFill>
                    <a:schemeClr val="accent2"/>
                  </a:solidFill>
                </a:rPr>
                <a:t>piezo-</a:t>
              </a:r>
              <a:br>
                <a:rPr lang="de-DE" altLang="en-US" sz="1800" b="1">
                  <a:solidFill>
                    <a:schemeClr val="accent2"/>
                  </a:solidFill>
                </a:rPr>
              </a:br>
              <a:r>
                <a:rPr lang="de-DE" altLang="en-US" sz="1800" b="1">
                  <a:solidFill>
                    <a:schemeClr val="accent2"/>
                  </a:solidFill>
                </a:rPr>
                <a:t>electric20/32</a:t>
              </a:r>
            </a:p>
          </p:txBody>
        </p:sp>
        <p:sp>
          <p:nvSpPr>
            <p:cNvPr id="53257" name="Text Box 9">
              <a:extLst>
                <a:ext uri="{FF2B5EF4-FFF2-40B4-BE49-F238E27FC236}">
                  <a16:creationId xmlns:a16="http://schemas.microsoft.com/office/drawing/2014/main" id="{56FA0F06-F725-57DD-62CB-E645BEDF508A}"/>
                </a:ext>
              </a:extLst>
            </p:cNvPr>
            <p:cNvSpPr txBox="1">
              <a:spLocks noChangeArrowheads="1"/>
            </p:cNvSpPr>
            <p:nvPr/>
          </p:nvSpPr>
          <p:spPr bwMode="auto">
            <a:xfrm>
              <a:off x="1530" y="2156"/>
              <a:ext cx="643"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solidFill>
                    <a:schemeClr val="accent2"/>
                  </a:solidFill>
                  <a:latin typeface="Symbol" panose="05050102010706020507" pitchFamily="18" charset="2"/>
                </a:rPr>
                <a:t>h</a:t>
              </a:r>
              <a:r>
                <a:rPr lang="de-DE" altLang="en-US" sz="1800" baseline="-25000">
                  <a:solidFill>
                    <a:schemeClr val="accent2"/>
                  </a:solidFill>
                </a:rPr>
                <a:t>jk</a:t>
              </a:r>
              <a:r>
                <a:rPr lang="de-DE" altLang="en-US" sz="1800">
                  <a:solidFill>
                    <a:schemeClr val="accent2"/>
                  </a:solidFill>
                </a:rPr>
                <a:t>=d</a:t>
              </a:r>
              <a:r>
                <a:rPr lang="de-DE" altLang="en-US" sz="1800" baseline="-25000">
                  <a:solidFill>
                    <a:schemeClr val="accent2"/>
                  </a:solidFill>
                </a:rPr>
                <a:t>ijk</a:t>
              </a:r>
              <a:r>
                <a:rPr lang="de-DE" altLang="en-US" sz="1800">
                  <a:solidFill>
                    <a:schemeClr val="accent2"/>
                  </a:solidFill>
                </a:rPr>
                <a:t>E</a:t>
              </a:r>
              <a:r>
                <a:rPr lang="de-DE" altLang="en-US" sz="1800" baseline="-25000">
                  <a:solidFill>
                    <a:schemeClr val="accent2"/>
                  </a:solidFill>
                </a:rPr>
                <a:t>i</a:t>
              </a:r>
            </a:p>
          </p:txBody>
        </p:sp>
        <p:sp>
          <p:nvSpPr>
            <p:cNvPr id="53258" name="Text Box 10">
              <a:extLst>
                <a:ext uri="{FF2B5EF4-FFF2-40B4-BE49-F238E27FC236}">
                  <a16:creationId xmlns:a16="http://schemas.microsoft.com/office/drawing/2014/main" id="{57759603-E066-0533-A233-3B0CF115E08F}"/>
                </a:ext>
              </a:extLst>
            </p:cNvPr>
            <p:cNvSpPr txBox="1">
              <a:spLocks noChangeArrowheads="1"/>
            </p:cNvSpPr>
            <p:nvPr/>
          </p:nvSpPr>
          <p:spPr bwMode="auto">
            <a:xfrm>
              <a:off x="3787" y="1752"/>
              <a:ext cx="797"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i="1">
                  <a:solidFill>
                    <a:schemeClr val="accent2"/>
                  </a:solidFill>
                  <a:effectLst>
                    <a:outerShdw blurRad="38100" dist="38100" dir="2700000" algn="tl">
                      <a:srgbClr val="C0C0C0"/>
                    </a:outerShdw>
                  </a:effectLst>
                </a:rPr>
                <a:t>Î</a:t>
              </a:r>
              <a:r>
                <a:rPr lang="de-DE" altLang="en-US" sz="1800" i="1" baseline="30000">
                  <a:solidFill>
                    <a:schemeClr val="accent2"/>
                  </a:solidFill>
                  <a:effectLst>
                    <a:outerShdw blurRad="38100" dist="38100" dir="2700000" algn="tl">
                      <a:srgbClr val="C0C0C0"/>
                    </a:outerShdw>
                  </a:effectLst>
                </a:rPr>
                <a:t>3</a:t>
              </a:r>
              <a:r>
                <a:rPr lang="de-DE" altLang="en-US" sz="1800" i="1">
                  <a:solidFill>
                    <a:schemeClr val="accent2"/>
                  </a:solidFill>
                </a:rPr>
                <a:t>d</a:t>
              </a:r>
              <a:r>
                <a:rPr lang="de-DE" altLang="en-US" sz="1800" i="1" baseline="-25000">
                  <a:solidFill>
                    <a:schemeClr val="accent2"/>
                  </a:solidFill>
                </a:rPr>
                <a:t>ijk</a:t>
              </a:r>
              <a:r>
                <a:rPr lang="de-DE" altLang="en-US" sz="1800" i="1">
                  <a:solidFill>
                    <a:schemeClr val="accent2"/>
                  </a:solidFill>
                </a:rPr>
                <a:t>=d</a:t>
              </a:r>
              <a:r>
                <a:rPr lang="de-DE" altLang="en-US" sz="1800" i="1" baseline="-25000">
                  <a:solidFill>
                    <a:schemeClr val="accent2"/>
                  </a:solidFill>
                </a:rPr>
                <a:t>ijk</a:t>
              </a:r>
              <a:r>
                <a:rPr lang="de-DE" altLang="en-US" sz="1800" i="1">
                  <a:solidFill>
                    <a:schemeClr val="accent2"/>
                  </a:solidFill>
                </a:rPr>
                <a:t>=0</a:t>
              </a:r>
            </a:p>
          </p:txBody>
        </p:sp>
      </p:grpSp>
      <p:grpSp>
        <p:nvGrpSpPr>
          <p:cNvPr id="53259" name="Group 11">
            <a:extLst>
              <a:ext uri="{FF2B5EF4-FFF2-40B4-BE49-F238E27FC236}">
                <a16:creationId xmlns:a16="http://schemas.microsoft.com/office/drawing/2014/main" id="{33E1DE9D-6D38-D8B6-13E2-3206DDC8165F}"/>
              </a:ext>
            </a:extLst>
          </p:cNvPr>
          <p:cNvGrpSpPr>
            <a:grpSpLocks/>
          </p:cNvGrpSpPr>
          <p:nvPr/>
        </p:nvGrpSpPr>
        <p:grpSpPr bwMode="auto">
          <a:xfrm>
            <a:off x="3851275" y="1341438"/>
            <a:ext cx="2016125" cy="3835400"/>
            <a:chOff x="2426" y="833"/>
            <a:chExt cx="1270" cy="2416"/>
          </a:xfrm>
        </p:grpSpPr>
        <p:sp>
          <p:nvSpPr>
            <p:cNvPr id="53260" name="Oval 12">
              <a:extLst>
                <a:ext uri="{FF2B5EF4-FFF2-40B4-BE49-F238E27FC236}">
                  <a16:creationId xmlns:a16="http://schemas.microsoft.com/office/drawing/2014/main" id="{B1DE856E-6FC5-EEF9-FF6D-53F0EDC7245F}"/>
                </a:ext>
              </a:extLst>
            </p:cNvPr>
            <p:cNvSpPr>
              <a:spLocks noChangeArrowheads="1"/>
            </p:cNvSpPr>
            <p:nvPr/>
          </p:nvSpPr>
          <p:spPr bwMode="auto">
            <a:xfrm rot="5400000">
              <a:off x="1853" y="1406"/>
              <a:ext cx="2416" cy="127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3261" name="Text Box 13">
              <a:extLst>
                <a:ext uri="{FF2B5EF4-FFF2-40B4-BE49-F238E27FC236}">
                  <a16:creationId xmlns:a16="http://schemas.microsoft.com/office/drawing/2014/main" id="{43FD4120-B4A5-2D37-18D3-1B8F9B3CB5F7}"/>
                </a:ext>
              </a:extLst>
            </p:cNvPr>
            <p:cNvSpPr txBox="1">
              <a:spLocks noChangeArrowheads="1"/>
            </p:cNvSpPr>
            <p:nvPr/>
          </p:nvSpPr>
          <p:spPr bwMode="auto">
            <a:xfrm>
              <a:off x="2517" y="954"/>
              <a:ext cx="113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800" b="1">
                  <a:solidFill>
                    <a:schemeClr val="accent2"/>
                  </a:solidFill>
                </a:rPr>
                <a:t>pyro-electric10/32</a:t>
              </a:r>
            </a:p>
          </p:txBody>
        </p:sp>
        <p:sp>
          <p:nvSpPr>
            <p:cNvPr id="53262" name="Text Box 14">
              <a:extLst>
                <a:ext uri="{FF2B5EF4-FFF2-40B4-BE49-F238E27FC236}">
                  <a16:creationId xmlns:a16="http://schemas.microsoft.com/office/drawing/2014/main" id="{E66D7CEF-1D58-EB5F-3393-F3A7A21426D6}"/>
                </a:ext>
              </a:extLst>
            </p:cNvPr>
            <p:cNvSpPr txBox="1">
              <a:spLocks noChangeArrowheads="1"/>
            </p:cNvSpPr>
            <p:nvPr/>
          </p:nvSpPr>
          <p:spPr bwMode="auto">
            <a:xfrm>
              <a:off x="2699" y="1475"/>
              <a:ext cx="6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solidFill>
                    <a:schemeClr val="accent2"/>
                  </a:solidFill>
                  <a:latin typeface="Symbol" panose="05050102010706020507" pitchFamily="18" charset="2"/>
                </a:rPr>
                <a:t>D</a:t>
              </a:r>
              <a:r>
                <a:rPr lang="de-DE" altLang="en-US" sz="1800">
                  <a:solidFill>
                    <a:schemeClr val="accent2"/>
                  </a:solidFill>
                </a:rPr>
                <a:t>P</a:t>
              </a:r>
              <a:r>
                <a:rPr lang="de-DE" altLang="en-US" sz="1800" baseline="-25000">
                  <a:solidFill>
                    <a:schemeClr val="accent2"/>
                  </a:solidFill>
                </a:rPr>
                <a:t>i</a:t>
              </a:r>
              <a:r>
                <a:rPr lang="de-DE" altLang="en-US" sz="1800">
                  <a:solidFill>
                    <a:schemeClr val="accent2"/>
                  </a:solidFill>
                </a:rPr>
                <a:t>=</a:t>
              </a:r>
              <a:r>
                <a:rPr lang="de-DE" altLang="en-US" sz="1800">
                  <a:solidFill>
                    <a:schemeClr val="accent2"/>
                  </a:solidFill>
                  <a:latin typeface="Symbol" panose="05050102010706020507" pitchFamily="18" charset="2"/>
                </a:rPr>
                <a:t>g</a:t>
              </a:r>
              <a:r>
                <a:rPr lang="de-DE" altLang="en-US" sz="1800" baseline="-25000">
                  <a:solidFill>
                    <a:schemeClr val="accent2"/>
                  </a:solidFill>
                </a:rPr>
                <a:t>i</a:t>
              </a:r>
              <a:r>
                <a:rPr lang="de-DE" altLang="en-US" sz="1800">
                  <a:solidFill>
                    <a:schemeClr val="accent2"/>
                  </a:solidFill>
                  <a:latin typeface="Symbol" panose="05050102010706020507" pitchFamily="18" charset="2"/>
                </a:rPr>
                <a:t>D</a:t>
              </a:r>
              <a:r>
                <a:rPr lang="de-DE" altLang="en-US" sz="1800">
                  <a:solidFill>
                    <a:schemeClr val="accent2"/>
                  </a:solidFill>
                </a:rPr>
                <a:t>T</a:t>
              </a:r>
            </a:p>
          </p:txBody>
        </p:sp>
        <p:sp>
          <p:nvSpPr>
            <p:cNvPr id="53263" name="Text Box 15">
              <a:extLst>
                <a:ext uri="{FF2B5EF4-FFF2-40B4-BE49-F238E27FC236}">
                  <a16:creationId xmlns:a16="http://schemas.microsoft.com/office/drawing/2014/main" id="{92F38B41-393A-EB30-B275-DCB4B2F0F9F2}"/>
                </a:ext>
              </a:extLst>
            </p:cNvPr>
            <p:cNvSpPr txBox="1">
              <a:spLocks noChangeArrowheads="1"/>
            </p:cNvSpPr>
            <p:nvPr/>
          </p:nvSpPr>
          <p:spPr bwMode="auto">
            <a:xfrm>
              <a:off x="2562" y="2685"/>
              <a:ext cx="7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i="1">
                  <a:solidFill>
                    <a:schemeClr val="accent2"/>
                  </a:solidFill>
                </a:rPr>
                <a:t>polar axis</a:t>
              </a:r>
            </a:p>
          </p:txBody>
        </p:sp>
      </p:grpSp>
      <p:sp>
        <p:nvSpPr>
          <p:cNvPr id="53264" name="Text Box 16">
            <a:extLst>
              <a:ext uri="{FF2B5EF4-FFF2-40B4-BE49-F238E27FC236}">
                <a16:creationId xmlns:a16="http://schemas.microsoft.com/office/drawing/2014/main" id="{428833B7-26A9-217F-6766-1ECA7FAA9555}"/>
              </a:ext>
            </a:extLst>
          </p:cNvPr>
          <p:cNvSpPr txBox="1">
            <a:spLocks noChangeArrowheads="1"/>
          </p:cNvSpPr>
          <p:nvPr/>
        </p:nvSpPr>
        <p:spPr bwMode="auto">
          <a:xfrm>
            <a:off x="3851275" y="5484813"/>
            <a:ext cx="2427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i="1">
                <a:solidFill>
                  <a:schemeClr val="accent2"/>
                </a:solidFill>
              </a:rPr>
              <a:t>P</a:t>
            </a:r>
            <a:r>
              <a:rPr lang="de-DE" altLang="en-US" sz="1800" i="1" baseline="-25000">
                <a:solidFill>
                  <a:schemeClr val="accent2"/>
                </a:solidFill>
              </a:rPr>
              <a:t>i</a:t>
            </a:r>
            <a:r>
              <a:rPr lang="de-DE" altLang="en-US" sz="1800" i="1">
                <a:solidFill>
                  <a:schemeClr val="accent2"/>
                </a:solidFill>
              </a:rPr>
              <a:t>=</a:t>
            </a:r>
            <a:r>
              <a:rPr lang="de-DE" altLang="en-US" sz="1800" i="1">
                <a:solidFill>
                  <a:schemeClr val="accent2"/>
                </a:solidFill>
                <a:latin typeface="Symbol" panose="05050102010706020507" pitchFamily="18" charset="2"/>
              </a:rPr>
              <a:t>e</a:t>
            </a:r>
            <a:r>
              <a:rPr lang="de-DE" altLang="en-US" sz="1800" i="1" baseline="-25000">
                <a:solidFill>
                  <a:schemeClr val="accent2"/>
                </a:solidFill>
              </a:rPr>
              <a:t>0</a:t>
            </a:r>
            <a:r>
              <a:rPr lang="de-DE" altLang="en-US" sz="1800" i="1">
                <a:solidFill>
                  <a:schemeClr val="accent2"/>
                </a:solidFill>
                <a:latin typeface="Symbol" panose="05050102010706020507" pitchFamily="18" charset="2"/>
              </a:rPr>
              <a:t>c</a:t>
            </a:r>
            <a:r>
              <a:rPr lang="de-DE" altLang="en-US" sz="1800" i="1" baseline="-25000">
                <a:solidFill>
                  <a:schemeClr val="accent2"/>
                </a:solidFill>
              </a:rPr>
              <a:t>ij</a:t>
            </a:r>
            <a:r>
              <a:rPr lang="de-DE" altLang="en-US" sz="1800" i="1">
                <a:solidFill>
                  <a:schemeClr val="accent2"/>
                </a:solidFill>
              </a:rPr>
              <a:t>E</a:t>
            </a:r>
            <a:r>
              <a:rPr lang="de-DE" altLang="en-US" sz="1800" i="1" baseline="-25000">
                <a:solidFill>
                  <a:schemeClr val="accent2"/>
                </a:solidFill>
              </a:rPr>
              <a:t>j</a:t>
            </a:r>
            <a:r>
              <a:rPr lang="de-DE" altLang="en-US" sz="1800" i="1">
                <a:solidFill>
                  <a:schemeClr val="accent2"/>
                </a:solidFill>
              </a:rPr>
              <a:t>+</a:t>
            </a:r>
            <a:r>
              <a:rPr lang="de-DE" altLang="en-US" sz="1800" i="1">
                <a:solidFill>
                  <a:schemeClr val="accent2"/>
                </a:solidFill>
                <a:latin typeface="Symbol" panose="05050102010706020507" pitchFamily="18" charset="2"/>
              </a:rPr>
              <a:t>e</a:t>
            </a:r>
            <a:r>
              <a:rPr lang="de-DE" altLang="en-US" sz="1800" i="1" baseline="-25000">
                <a:solidFill>
                  <a:schemeClr val="accent2"/>
                </a:solidFill>
              </a:rPr>
              <a:t>0</a:t>
            </a:r>
            <a:r>
              <a:rPr lang="de-DE" altLang="en-US" sz="1800" i="1">
                <a:solidFill>
                  <a:schemeClr val="accent2"/>
                </a:solidFill>
                <a:latin typeface="Symbol" panose="05050102010706020507" pitchFamily="18" charset="2"/>
              </a:rPr>
              <a:t>c</a:t>
            </a:r>
            <a:r>
              <a:rPr lang="de-DE" altLang="en-US" sz="1800" i="1" baseline="-25000">
                <a:solidFill>
                  <a:schemeClr val="accent2"/>
                </a:solidFill>
              </a:rPr>
              <a:t>ijk</a:t>
            </a:r>
            <a:r>
              <a:rPr lang="de-DE" altLang="en-US" sz="1800" i="1">
                <a:solidFill>
                  <a:schemeClr val="accent2"/>
                </a:solidFill>
              </a:rPr>
              <a:t>E</a:t>
            </a:r>
            <a:r>
              <a:rPr lang="de-DE" altLang="en-US" sz="1800" i="1" baseline="-25000">
                <a:solidFill>
                  <a:schemeClr val="accent2"/>
                </a:solidFill>
              </a:rPr>
              <a:t>j</a:t>
            </a:r>
            <a:r>
              <a:rPr lang="de-DE" altLang="en-US" sz="1800" i="1">
                <a:solidFill>
                  <a:schemeClr val="accent2"/>
                </a:solidFill>
              </a:rPr>
              <a:t>E</a:t>
            </a:r>
            <a:r>
              <a:rPr lang="de-DE" altLang="en-US" sz="1800" i="1" baseline="-25000">
                <a:solidFill>
                  <a:schemeClr val="accent2"/>
                </a:solidFill>
              </a:rPr>
              <a:t>k</a:t>
            </a:r>
            <a:r>
              <a:rPr lang="de-DE" altLang="en-US" sz="1800" i="1">
                <a:solidFill>
                  <a:schemeClr val="accent2"/>
                </a:solidFill>
              </a:rPr>
              <a:t>+…</a:t>
            </a:r>
          </a:p>
        </p:txBody>
      </p:sp>
      <p:sp>
        <p:nvSpPr>
          <p:cNvPr id="53265" name="Rectangle 17">
            <a:extLst>
              <a:ext uri="{FF2B5EF4-FFF2-40B4-BE49-F238E27FC236}">
                <a16:creationId xmlns:a16="http://schemas.microsoft.com/office/drawing/2014/main" id="{F18AC74C-FD27-9E58-76D5-5F7D3F485789}"/>
              </a:ext>
            </a:extLst>
          </p:cNvPr>
          <p:cNvSpPr>
            <a:spLocks noChangeArrowheads="1"/>
          </p:cNvSpPr>
          <p:nvPr/>
        </p:nvSpPr>
        <p:spPr bwMode="auto">
          <a:xfrm>
            <a:off x="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de-DE" altLang="en-US">
                <a:solidFill>
                  <a:schemeClr val="accent2"/>
                </a:solidFill>
                <a:latin typeface="Tahoma" panose="020B0604030504040204" pitchFamily="34" charset="0"/>
              </a:rPr>
              <a:t>Ferroelectricity</a:t>
            </a:r>
          </a:p>
        </p:txBody>
      </p:sp>
      <p:grpSp>
        <p:nvGrpSpPr>
          <p:cNvPr id="53266" name="Group 18">
            <a:extLst>
              <a:ext uri="{FF2B5EF4-FFF2-40B4-BE49-F238E27FC236}">
                <a16:creationId xmlns:a16="http://schemas.microsoft.com/office/drawing/2014/main" id="{C3E8B906-8CB2-0F2F-6B35-17744AF97607}"/>
              </a:ext>
            </a:extLst>
          </p:cNvPr>
          <p:cNvGrpSpPr>
            <a:grpSpLocks/>
          </p:cNvGrpSpPr>
          <p:nvPr/>
        </p:nvGrpSpPr>
        <p:grpSpPr bwMode="auto">
          <a:xfrm>
            <a:off x="4138613" y="2871788"/>
            <a:ext cx="1439862" cy="1277937"/>
            <a:chOff x="2607" y="1434"/>
            <a:chExt cx="907" cy="907"/>
          </a:xfrm>
        </p:grpSpPr>
        <p:sp>
          <p:nvSpPr>
            <p:cNvPr id="53267" name="Oval 19">
              <a:extLst>
                <a:ext uri="{FF2B5EF4-FFF2-40B4-BE49-F238E27FC236}">
                  <a16:creationId xmlns:a16="http://schemas.microsoft.com/office/drawing/2014/main" id="{0859F9AF-1411-44F7-4253-62C79762B39F}"/>
                </a:ext>
              </a:extLst>
            </p:cNvPr>
            <p:cNvSpPr>
              <a:spLocks noChangeArrowheads="1"/>
            </p:cNvSpPr>
            <p:nvPr/>
          </p:nvSpPr>
          <p:spPr bwMode="auto">
            <a:xfrm>
              <a:off x="2607" y="1434"/>
              <a:ext cx="907" cy="907"/>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3268" name="Text Box 20">
              <a:extLst>
                <a:ext uri="{FF2B5EF4-FFF2-40B4-BE49-F238E27FC236}">
                  <a16:creationId xmlns:a16="http://schemas.microsoft.com/office/drawing/2014/main" id="{BB190F46-2334-461D-F664-21C00F4BFFCC}"/>
                </a:ext>
              </a:extLst>
            </p:cNvPr>
            <p:cNvSpPr txBox="1">
              <a:spLocks noChangeArrowheads="1"/>
            </p:cNvSpPr>
            <p:nvPr/>
          </p:nvSpPr>
          <p:spPr bwMode="auto">
            <a:xfrm>
              <a:off x="2652" y="1570"/>
              <a:ext cx="817"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800" b="1">
                  <a:solidFill>
                    <a:schemeClr val="bg1"/>
                  </a:solidFill>
                </a:rPr>
                <a:t>ferro-</a:t>
              </a:r>
              <a:br>
                <a:rPr lang="de-DE" altLang="en-US" sz="1800" b="1">
                  <a:solidFill>
                    <a:schemeClr val="bg1"/>
                  </a:solidFill>
                </a:rPr>
              </a:br>
              <a:r>
                <a:rPr lang="de-DE" altLang="en-US" sz="1800" b="1">
                  <a:solidFill>
                    <a:schemeClr val="bg1"/>
                  </a:solidFill>
                </a:rPr>
                <a:t>electric</a:t>
              </a:r>
            </a:p>
          </p:txBody>
        </p:sp>
        <p:grpSp>
          <p:nvGrpSpPr>
            <p:cNvPr id="53269" name="Group 21">
              <a:extLst>
                <a:ext uri="{FF2B5EF4-FFF2-40B4-BE49-F238E27FC236}">
                  <a16:creationId xmlns:a16="http://schemas.microsoft.com/office/drawing/2014/main" id="{642FA303-0C79-2A9E-E01B-380F59FDF5C0}"/>
                </a:ext>
              </a:extLst>
            </p:cNvPr>
            <p:cNvGrpSpPr>
              <a:grpSpLocks/>
            </p:cNvGrpSpPr>
            <p:nvPr/>
          </p:nvGrpSpPr>
          <p:grpSpPr bwMode="auto">
            <a:xfrm>
              <a:off x="2835" y="2024"/>
              <a:ext cx="557" cy="228"/>
              <a:chOff x="690" y="3384"/>
              <a:chExt cx="557" cy="228"/>
            </a:xfrm>
          </p:grpSpPr>
          <p:sp>
            <p:nvSpPr>
              <p:cNvPr id="53270" name="Freeform 22">
                <a:extLst>
                  <a:ext uri="{FF2B5EF4-FFF2-40B4-BE49-F238E27FC236}">
                    <a16:creationId xmlns:a16="http://schemas.microsoft.com/office/drawing/2014/main" id="{31EC892F-36BF-441D-454B-79BE35F00F3B}"/>
                  </a:ext>
                </a:extLst>
              </p:cNvPr>
              <p:cNvSpPr>
                <a:spLocks/>
              </p:cNvSpPr>
              <p:nvPr/>
            </p:nvSpPr>
            <p:spPr bwMode="auto">
              <a:xfrm>
                <a:off x="691" y="3385"/>
                <a:ext cx="556" cy="227"/>
              </a:xfrm>
              <a:custGeom>
                <a:avLst/>
                <a:gdLst>
                  <a:gd name="T0" fmla="*/ 0 w 2812"/>
                  <a:gd name="T1" fmla="*/ 2132 h 2132"/>
                  <a:gd name="T2" fmla="*/ 1316 w 2812"/>
                  <a:gd name="T3" fmla="*/ 1678 h 2132"/>
                  <a:gd name="T4" fmla="*/ 1905 w 2812"/>
                  <a:gd name="T5" fmla="*/ 499 h 2132"/>
                  <a:gd name="T6" fmla="*/ 2812 w 2812"/>
                  <a:gd name="T7" fmla="*/ 0 h 2132"/>
                </a:gdLst>
                <a:ahLst/>
                <a:cxnLst>
                  <a:cxn ang="0">
                    <a:pos x="T0" y="T1"/>
                  </a:cxn>
                  <a:cxn ang="0">
                    <a:pos x="T2" y="T3"/>
                  </a:cxn>
                  <a:cxn ang="0">
                    <a:pos x="T4" y="T5"/>
                  </a:cxn>
                  <a:cxn ang="0">
                    <a:pos x="T6" y="T7"/>
                  </a:cxn>
                </a:cxnLst>
                <a:rect l="0" t="0" r="r" b="b"/>
                <a:pathLst>
                  <a:path w="2812" h="2132">
                    <a:moveTo>
                      <a:pt x="0" y="2132"/>
                    </a:moveTo>
                    <a:cubicBezTo>
                      <a:pt x="499" y="2041"/>
                      <a:pt x="998" y="1950"/>
                      <a:pt x="1316" y="1678"/>
                    </a:cubicBezTo>
                    <a:cubicBezTo>
                      <a:pt x="1634" y="1406"/>
                      <a:pt x="1656" y="779"/>
                      <a:pt x="1905" y="499"/>
                    </a:cubicBezTo>
                    <a:cubicBezTo>
                      <a:pt x="2154" y="219"/>
                      <a:pt x="2483" y="109"/>
                      <a:pt x="2812" y="0"/>
                    </a:cubicBezTo>
                  </a:path>
                </a:pathLst>
              </a:custGeom>
              <a:noFill/>
              <a:ln w="190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3271" name="Freeform 23">
                <a:extLst>
                  <a:ext uri="{FF2B5EF4-FFF2-40B4-BE49-F238E27FC236}">
                    <a16:creationId xmlns:a16="http://schemas.microsoft.com/office/drawing/2014/main" id="{3B5DC9CB-2100-D7D5-18FB-271BC0035AE0}"/>
                  </a:ext>
                </a:extLst>
              </p:cNvPr>
              <p:cNvSpPr>
                <a:spLocks/>
              </p:cNvSpPr>
              <p:nvPr/>
            </p:nvSpPr>
            <p:spPr bwMode="auto">
              <a:xfrm rot="10670944">
                <a:off x="690" y="3384"/>
                <a:ext cx="557" cy="223"/>
              </a:xfrm>
              <a:custGeom>
                <a:avLst/>
                <a:gdLst>
                  <a:gd name="T0" fmla="*/ 0 w 2812"/>
                  <a:gd name="T1" fmla="*/ 2132 h 2132"/>
                  <a:gd name="T2" fmla="*/ 1316 w 2812"/>
                  <a:gd name="T3" fmla="*/ 1678 h 2132"/>
                  <a:gd name="T4" fmla="*/ 1905 w 2812"/>
                  <a:gd name="T5" fmla="*/ 499 h 2132"/>
                  <a:gd name="T6" fmla="*/ 2812 w 2812"/>
                  <a:gd name="T7" fmla="*/ 0 h 2132"/>
                </a:gdLst>
                <a:ahLst/>
                <a:cxnLst>
                  <a:cxn ang="0">
                    <a:pos x="T0" y="T1"/>
                  </a:cxn>
                  <a:cxn ang="0">
                    <a:pos x="T2" y="T3"/>
                  </a:cxn>
                  <a:cxn ang="0">
                    <a:pos x="T4" y="T5"/>
                  </a:cxn>
                  <a:cxn ang="0">
                    <a:pos x="T6" y="T7"/>
                  </a:cxn>
                </a:cxnLst>
                <a:rect l="0" t="0" r="r" b="b"/>
                <a:pathLst>
                  <a:path w="2812" h="2132">
                    <a:moveTo>
                      <a:pt x="0" y="2132"/>
                    </a:moveTo>
                    <a:cubicBezTo>
                      <a:pt x="499" y="2041"/>
                      <a:pt x="998" y="1950"/>
                      <a:pt x="1316" y="1678"/>
                    </a:cubicBezTo>
                    <a:cubicBezTo>
                      <a:pt x="1634" y="1406"/>
                      <a:pt x="1656" y="779"/>
                      <a:pt x="1905" y="499"/>
                    </a:cubicBezTo>
                    <a:cubicBezTo>
                      <a:pt x="2154" y="219"/>
                      <a:pt x="2483" y="109"/>
                      <a:pt x="2812" y="0"/>
                    </a:cubicBezTo>
                  </a:path>
                </a:pathLst>
              </a:custGeom>
              <a:noFill/>
              <a:ln w="190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dissolve">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3259"/>
                                        </p:tgtEl>
                                        <p:attrNameLst>
                                          <p:attrName>style.visibility</p:attrName>
                                        </p:attrNameLst>
                                      </p:cBhvr>
                                      <p:to>
                                        <p:strVal val="visible"/>
                                      </p:to>
                                    </p:set>
                                    <p:animEffect transition="in" filter="dissolve">
                                      <p:cBhvr>
                                        <p:cTn id="12" dur="500"/>
                                        <p:tgtEl>
                                          <p:spTgt spid="532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3266"/>
                                        </p:tgtEl>
                                        <p:attrNameLst>
                                          <p:attrName>style.visibility</p:attrName>
                                        </p:attrNameLst>
                                      </p:cBhvr>
                                      <p:to>
                                        <p:strVal val="visible"/>
                                      </p:to>
                                    </p:set>
                                    <p:animEffect transition="in" filter="dissolve">
                                      <p:cBhvr>
                                        <p:cTn id="17" dur="500"/>
                                        <p:tgtEl>
                                          <p:spTgt spid="53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a:extLst>
              <a:ext uri="{FF2B5EF4-FFF2-40B4-BE49-F238E27FC236}">
                <a16:creationId xmlns:a16="http://schemas.microsoft.com/office/drawing/2014/main" id="{9B5E702D-182B-7C02-581D-FC222CF8A574}"/>
              </a:ext>
            </a:extLst>
          </p:cNvPr>
          <p:cNvSpPr>
            <a:spLocks noChangeArrowheads="1"/>
          </p:cNvSpPr>
          <p:nvPr/>
        </p:nvSpPr>
        <p:spPr bwMode="auto">
          <a:xfrm>
            <a:off x="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de-DE" altLang="en-US">
                <a:solidFill>
                  <a:schemeClr val="tx1"/>
                </a:solidFill>
              </a:rPr>
              <a:t>Pyro-,Ferroelectricity</a:t>
            </a:r>
          </a:p>
        </p:txBody>
      </p:sp>
      <p:grpSp>
        <p:nvGrpSpPr>
          <p:cNvPr id="133125" name="Group 5">
            <a:extLst>
              <a:ext uri="{FF2B5EF4-FFF2-40B4-BE49-F238E27FC236}">
                <a16:creationId xmlns:a16="http://schemas.microsoft.com/office/drawing/2014/main" id="{A39A4BFB-C1A2-D617-CC2B-D19AA84504ED}"/>
              </a:ext>
            </a:extLst>
          </p:cNvPr>
          <p:cNvGrpSpPr>
            <a:grpSpLocks/>
          </p:cNvGrpSpPr>
          <p:nvPr/>
        </p:nvGrpSpPr>
        <p:grpSpPr bwMode="auto">
          <a:xfrm>
            <a:off x="2925763" y="1628775"/>
            <a:ext cx="3878262" cy="3282950"/>
            <a:chOff x="1072" y="890"/>
            <a:chExt cx="2443" cy="2068"/>
          </a:xfrm>
        </p:grpSpPr>
        <p:graphicFrame>
          <p:nvGraphicFramePr>
            <p:cNvPr id="133126" name="Object 6">
              <a:extLst>
                <a:ext uri="{FF2B5EF4-FFF2-40B4-BE49-F238E27FC236}">
                  <a16:creationId xmlns:a16="http://schemas.microsoft.com/office/drawing/2014/main" id="{99A6683B-56DD-6264-F6BE-80B8040337AD}"/>
                </a:ext>
              </a:extLst>
            </p:cNvPr>
            <p:cNvGraphicFramePr>
              <a:graphicFrameLocks noChangeAspect="1"/>
            </p:cNvGraphicFramePr>
            <p:nvPr/>
          </p:nvGraphicFramePr>
          <p:xfrm>
            <a:off x="1156" y="980"/>
            <a:ext cx="1224" cy="1271"/>
          </p:xfrm>
          <a:graphic>
            <a:graphicData uri="http://schemas.openxmlformats.org/presentationml/2006/ole">
              <mc:AlternateContent xmlns:mc="http://schemas.openxmlformats.org/markup-compatibility/2006">
                <mc:Choice xmlns:v="urn:schemas-microsoft-com:vml" Requires="v">
                  <p:oleObj spid="_x0000_s2090" name="CorelDRAW" r:id="rId3" imgW="965260" imgH="1002815" progId="CorelDRAW.Graphic.9">
                    <p:embed/>
                  </p:oleObj>
                </mc:Choice>
                <mc:Fallback>
                  <p:oleObj name="CorelDRAW" r:id="rId3" imgW="965260" imgH="1002815" progId="CorelDRAW.Graphic.9">
                    <p:embed/>
                    <p:pic>
                      <p:nvPicPr>
                        <p:cNvPr id="133126" name="Object 6">
                          <a:extLst>
                            <a:ext uri="{FF2B5EF4-FFF2-40B4-BE49-F238E27FC236}">
                              <a16:creationId xmlns:a16="http://schemas.microsoft.com/office/drawing/2014/main" id="{99A6683B-56DD-6264-F6BE-80B804033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980"/>
                          <a:ext cx="1224"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7" name="Text Box 7">
              <a:extLst>
                <a:ext uri="{FF2B5EF4-FFF2-40B4-BE49-F238E27FC236}">
                  <a16:creationId xmlns:a16="http://schemas.microsoft.com/office/drawing/2014/main" id="{B88A890C-05FC-4215-4332-D333B33399D4}"/>
                </a:ext>
              </a:extLst>
            </p:cNvPr>
            <p:cNvSpPr txBox="1">
              <a:spLocks noChangeArrowheads="1"/>
            </p:cNvSpPr>
            <p:nvPr/>
          </p:nvSpPr>
          <p:spPr bwMode="auto">
            <a:xfrm>
              <a:off x="1473" y="1359"/>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Myriad Roman" pitchFamily="34" charset="0"/>
                </a:rPr>
                <a:t>Ti</a:t>
              </a:r>
              <a:r>
                <a:rPr lang="en-US" altLang="en-US" sz="1600" baseline="30000">
                  <a:latin typeface="Myriad Roman" pitchFamily="34" charset="0"/>
                </a:rPr>
                <a:t>4+</a:t>
              </a:r>
              <a:endParaRPr lang="en-US" altLang="en-US" sz="1600">
                <a:latin typeface="Myriad Roman" pitchFamily="34" charset="0"/>
              </a:endParaRPr>
            </a:p>
          </p:txBody>
        </p:sp>
        <p:sp>
          <p:nvSpPr>
            <p:cNvPr id="133128" name="Text Box 8">
              <a:extLst>
                <a:ext uri="{FF2B5EF4-FFF2-40B4-BE49-F238E27FC236}">
                  <a16:creationId xmlns:a16="http://schemas.microsoft.com/office/drawing/2014/main" id="{95D53031-3FC9-CB4C-40F9-4F9A3CF26317}"/>
                </a:ext>
              </a:extLst>
            </p:cNvPr>
            <p:cNvSpPr txBox="1">
              <a:spLocks noChangeArrowheads="1"/>
            </p:cNvSpPr>
            <p:nvPr/>
          </p:nvSpPr>
          <p:spPr bwMode="auto">
            <a:xfrm>
              <a:off x="1882" y="890"/>
              <a:ext cx="2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O</a:t>
              </a:r>
              <a:r>
                <a:rPr lang="en-US" altLang="en-US" baseline="30000">
                  <a:latin typeface="Myriad Roman" pitchFamily="34" charset="0"/>
                </a:rPr>
                <a:t>2-</a:t>
              </a:r>
              <a:endParaRPr lang="en-US" altLang="en-US">
                <a:latin typeface="Myriad Roman" pitchFamily="34" charset="0"/>
              </a:endParaRPr>
            </a:p>
          </p:txBody>
        </p:sp>
        <p:sp>
          <p:nvSpPr>
            <p:cNvPr id="133129" name="Freeform 9">
              <a:extLst>
                <a:ext uri="{FF2B5EF4-FFF2-40B4-BE49-F238E27FC236}">
                  <a16:creationId xmlns:a16="http://schemas.microsoft.com/office/drawing/2014/main" id="{D1F0180C-B2A0-BB82-137F-CB1DE1C3939F}"/>
                </a:ext>
              </a:extLst>
            </p:cNvPr>
            <p:cNvSpPr>
              <a:spLocks/>
            </p:cNvSpPr>
            <p:nvPr/>
          </p:nvSpPr>
          <p:spPr bwMode="auto">
            <a:xfrm>
              <a:off x="2873" y="1204"/>
              <a:ext cx="642" cy="439"/>
            </a:xfrm>
            <a:custGeom>
              <a:avLst/>
              <a:gdLst>
                <a:gd name="T0" fmla="*/ 0 w 363"/>
                <a:gd name="T1" fmla="*/ 0 h 507"/>
                <a:gd name="T2" fmla="*/ 91 w 363"/>
                <a:gd name="T3" fmla="*/ 454 h 507"/>
                <a:gd name="T4" fmla="*/ 181 w 363"/>
                <a:gd name="T5" fmla="*/ 318 h 507"/>
                <a:gd name="T6" fmla="*/ 272 w 363"/>
                <a:gd name="T7" fmla="*/ 454 h 507"/>
                <a:gd name="T8" fmla="*/ 363 w 363"/>
                <a:gd name="T9" fmla="*/ 0 h 507"/>
              </a:gdLst>
              <a:ahLst/>
              <a:cxnLst>
                <a:cxn ang="0">
                  <a:pos x="T0" y="T1"/>
                </a:cxn>
                <a:cxn ang="0">
                  <a:pos x="T2" y="T3"/>
                </a:cxn>
                <a:cxn ang="0">
                  <a:pos x="T4" y="T5"/>
                </a:cxn>
                <a:cxn ang="0">
                  <a:pos x="T6" y="T7"/>
                </a:cxn>
                <a:cxn ang="0">
                  <a:pos x="T8" y="T9"/>
                </a:cxn>
              </a:cxnLst>
              <a:rect l="0" t="0" r="r" b="b"/>
              <a:pathLst>
                <a:path w="363" h="507">
                  <a:moveTo>
                    <a:pt x="0" y="0"/>
                  </a:moveTo>
                  <a:cubicBezTo>
                    <a:pt x="30" y="200"/>
                    <a:pt x="61" y="401"/>
                    <a:pt x="91" y="454"/>
                  </a:cubicBezTo>
                  <a:cubicBezTo>
                    <a:pt x="121" y="507"/>
                    <a:pt x="151" y="318"/>
                    <a:pt x="181" y="318"/>
                  </a:cubicBezTo>
                  <a:cubicBezTo>
                    <a:pt x="211" y="318"/>
                    <a:pt x="242" y="507"/>
                    <a:pt x="272" y="454"/>
                  </a:cubicBezTo>
                  <a:cubicBezTo>
                    <a:pt x="302" y="401"/>
                    <a:pt x="348" y="76"/>
                    <a:pt x="363" y="0"/>
                  </a:cubicBezTo>
                </a:path>
              </a:pathLst>
            </a:custGeom>
            <a:noFill/>
            <a:ln w="19050" cmpd="sng">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33130" name="Object 10">
              <a:extLst>
                <a:ext uri="{FF2B5EF4-FFF2-40B4-BE49-F238E27FC236}">
                  <a16:creationId xmlns:a16="http://schemas.microsoft.com/office/drawing/2014/main" id="{FE4A0CFB-CB94-FAA1-1FE8-7899043BD090}"/>
                </a:ext>
              </a:extLst>
            </p:cNvPr>
            <p:cNvGraphicFramePr>
              <a:graphicFrameLocks noChangeAspect="1"/>
            </p:cNvGraphicFramePr>
            <p:nvPr/>
          </p:nvGraphicFramePr>
          <p:xfrm>
            <a:off x="3001" y="1486"/>
            <a:ext cx="117" cy="117"/>
          </p:xfrm>
          <a:graphic>
            <a:graphicData uri="http://schemas.openxmlformats.org/presentationml/2006/ole">
              <mc:AlternateContent xmlns:mc="http://schemas.openxmlformats.org/markup-compatibility/2006">
                <mc:Choice xmlns:v="urn:schemas-microsoft-com:vml" Requires="v">
                  <p:oleObj spid="_x0000_s2091" name="CorelDRAW" r:id="rId5" imgW="116149" imgH="116321" progId="CorelDRAW.Graphic.9">
                    <p:embed/>
                  </p:oleObj>
                </mc:Choice>
                <mc:Fallback>
                  <p:oleObj name="CorelDRAW" r:id="rId5" imgW="116149" imgH="116321" progId="CorelDRAW.Graphic.9">
                    <p:embed/>
                    <p:pic>
                      <p:nvPicPr>
                        <p:cNvPr id="133130" name="Object 10">
                          <a:extLst>
                            <a:ext uri="{FF2B5EF4-FFF2-40B4-BE49-F238E27FC236}">
                              <a16:creationId xmlns:a16="http://schemas.microsoft.com/office/drawing/2014/main" id="{FE4A0CFB-CB94-FAA1-1FE8-7899043BD0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 y="1486"/>
                          <a:ext cx="117"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31" name="Arc 11">
              <a:extLst>
                <a:ext uri="{FF2B5EF4-FFF2-40B4-BE49-F238E27FC236}">
                  <a16:creationId xmlns:a16="http://schemas.microsoft.com/office/drawing/2014/main" id="{C74ABF95-CD44-381D-5A60-A705D8162870}"/>
                </a:ext>
              </a:extLst>
            </p:cNvPr>
            <p:cNvSpPr>
              <a:spLocks/>
            </p:cNvSpPr>
            <p:nvPr/>
          </p:nvSpPr>
          <p:spPr bwMode="auto">
            <a:xfrm rot="-1901552">
              <a:off x="3096" y="1367"/>
              <a:ext cx="187" cy="136"/>
            </a:xfrm>
            <a:custGeom>
              <a:avLst/>
              <a:gdLst>
                <a:gd name="G0" fmla="+- 8139 0 0"/>
                <a:gd name="G1" fmla="+- 21600 0 0"/>
                <a:gd name="G2" fmla="+- 21600 0 0"/>
                <a:gd name="T0" fmla="*/ 0 w 29739"/>
                <a:gd name="T1" fmla="*/ 1592 h 21600"/>
                <a:gd name="T2" fmla="*/ 29739 w 29739"/>
                <a:gd name="T3" fmla="*/ 21600 h 21600"/>
                <a:gd name="T4" fmla="*/ 8139 w 29739"/>
                <a:gd name="T5" fmla="*/ 21600 h 21600"/>
              </a:gdLst>
              <a:ahLst/>
              <a:cxnLst>
                <a:cxn ang="0">
                  <a:pos x="T0" y="T1"/>
                </a:cxn>
                <a:cxn ang="0">
                  <a:pos x="T2" y="T3"/>
                </a:cxn>
                <a:cxn ang="0">
                  <a:pos x="T4" y="T5"/>
                </a:cxn>
              </a:cxnLst>
              <a:rect l="0" t="0" r="r" b="b"/>
              <a:pathLst>
                <a:path w="29739" h="21600" fill="none" extrusionOk="0">
                  <a:moveTo>
                    <a:pt x="0" y="1592"/>
                  </a:moveTo>
                  <a:cubicBezTo>
                    <a:pt x="2584" y="540"/>
                    <a:pt x="5348" y="0"/>
                    <a:pt x="8139" y="0"/>
                  </a:cubicBezTo>
                  <a:cubicBezTo>
                    <a:pt x="20068" y="0"/>
                    <a:pt x="29739" y="9670"/>
                    <a:pt x="29739" y="21600"/>
                  </a:cubicBezTo>
                </a:path>
                <a:path w="29739" h="21600" stroke="0" extrusionOk="0">
                  <a:moveTo>
                    <a:pt x="0" y="1592"/>
                  </a:moveTo>
                  <a:cubicBezTo>
                    <a:pt x="2584" y="540"/>
                    <a:pt x="5348" y="0"/>
                    <a:pt x="8139" y="0"/>
                  </a:cubicBezTo>
                  <a:cubicBezTo>
                    <a:pt x="20068" y="0"/>
                    <a:pt x="29739" y="9670"/>
                    <a:pt x="29739" y="21600"/>
                  </a:cubicBezTo>
                  <a:lnTo>
                    <a:pt x="8139" y="21600"/>
                  </a:lnTo>
                  <a:close/>
                </a:path>
              </a:pathLst>
            </a:custGeom>
            <a:noFill/>
            <a:ln w="19050">
              <a:solidFill>
                <a:schemeClr val="tx1"/>
              </a:solidFill>
              <a:prstDash val="dash"/>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132" name="Group 12">
              <a:extLst>
                <a:ext uri="{FF2B5EF4-FFF2-40B4-BE49-F238E27FC236}">
                  <a16:creationId xmlns:a16="http://schemas.microsoft.com/office/drawing/2014/main" id="{378A1C8B-E71B-2720-37F5-C5347FB3C88B}"/>
                </a:ext>
              </a:extLst>
            </p:cNvPr>
            <p:cNvGrpSpPr>
              <a:grpSpLocks/>
            </p:cNvGrpSpPr>
            <p:nvPr/>
          </p:nvGrpSpPr>
          <p:grpSpPr bwMode="auto">
            <a:xfrm>
              <a:off x="3035" y="1144"/>
              <a:ext cx="317" cy="63"/>
              <a:chOff x="1927" y="1661"/>
              <a:chExt cx="454" cy="91"/>
            </a:xfrm>
          </p:grpSpPr>
          <p:grpSp>
            <p:nvGrpSpPr>
              <p:cNvPr id="133133" name="Group 13">
                <a:extLst>
                  <a:ext uri="{FF2B5EF4-FFF2-40B4-BE49-F238E27FC236}">
                    <a16:creationId xmlns:a16="http://schemas.microsoft.com/office/drawing/2014/main" id="{C77539B9-FFD1-1A6E-8947-8D250B9E1DC5}"/>
                  </a:ext>
                </a:extLst>
              </p:cNvPr>
              <p:cNvGrpSpPr>
                <a:grpSpLocks/>
              </p:cNvGrpSpPr>
              <p:nvPr/>
            </p:nvGrpSpPr>
            <p:grpSpPr bwMode="auto">
              <a:xfrm>
                <a:off x="1927" y="1661"/>
                <a:ext cx="91" cy="91"/>
                <a:chOff x="1927" y="1661"/>
                <a:chExt cx="91" cy="91"/>
              </a:xfrm>
            </p:grpSpPr>
            <p:sp>
              <p:nvSpPr>
                <p:cNvPr id="133134" name="Line 14">
                  <a:extLst>
                    <a:ext uri="{FF2B5EF4-FFF2-40B4-BE49-F238E27FC236}">
                      <a16:creationId xmlns:a16="http://schemas.microsoft.com/office/drawing/2014/main" id="{462CB781-8A36-A059-51B9-0723FBEDE50F}"/>
                    </a:ext>
                  </a:extLst>
                </p:cNvPr>
                <p:cNvSpPr>
                  <a:spLocks noChangeShapeType="1"/>
                </p:cNvSpPr>
                <p:nvPr/>
              </p:nvSpPr>
              <p:spPr bwMode="auto">
                <a:xfrm>
                  <a:off x="1973" y="1661"/>
                  <a:ext cx="0"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35" name="Line 15">
                  <a:extLst>
                    <a:ext uri="{FF2B5EF4-FFF2-40B4-BE49-F238E27FC236}">
                      <a16:creationId xmlns:a16="http://schemas.microsoft.com/office/drawing/2014/main" id="{A8C03736-6999-40F1-B4E5-8B90AF32E968}"/>
                    </a:ext>
                  </a:extLst>
                </p:cNvPr>
                <p:cNvSpPr>
                  <a:spLocks noChangeShapeType="1"/>
                </p:cNvSpPr>
                <p:nvPr/>
              </p:nvSpPr>
              <p:spPr bwMode="auto">
                <a:xfrm>
                  <a:off x="1927" y="1706"/>
                  <a:ext cx="9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3136" name="Line 16">
                <a:extLst>
                  <a:ext uri="{FF2B5EF4-FFF2-40B4-BE49-F238E27FC236}">
                    <a16:creationId xmlns:a16="http://schemas.microsoft.com/office/drawing/2014/main" id="{EEC41C30-C927-07CA-8B97-14870493F12F}"/>
                  </a:ext>
                </a:extLst>
              </p:cNvPr>
              <p:cNvSpPr>
                <a:spLocks noChangeShapeType="1"/>
              </p:cNvSpPr>
              <p:nvPr/>
            </p:nvSpPr>
            <p:spPr bwMode="auto">
              <a:xfrm>
                <a:off x="2290" y="1706"/>
                <a:ext cx="9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37" name="Line 17">
                <a:extLst>
                  <a:ext uri="{FF2B5EF4-FFF2-40B4-BE49-F238E27FC236}">
                    <a16:creationId xmlns:a16="http://schemas.microsoft.com/office/drawing/2014/main" id="{6831B36E-A46B-6CB5-6DFF-414B4724A3F2}"/>
                  </a:ext>
                </a:extLst>
              </p:cNvPr>
              <p:cNvSpPr>
                <a:spLocks noChangeShapeType="1"/>
              </p:cNvSpPr>
              <p:nvPr/>
            </p:nvSpPr>
            <p:spPr bwMode="auto">
              <a:xfrm flipH="1">
                <a:off x="2064" y="1706"/>
                <a:ext cx="181"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3138" name="Rectangle 18">
              <a:extLst>
                <a:ext uri="{FF2B5EF4-FFF2-40B4-BE49-F238E27FC236}">
                  <a16:creationId xmlns:a16="http://schemas.microsoft.com/office/drawing/2014/main" id="{0E1AFCEE-0858-0CD1-5214-1C4BE3531E70}"/>
                </a:ext>
              </a:extLst>
            </p:cNvPr>
            <p:cNvSpPr>
              <a:spLocks noChangeArrowheads="1"/>
            </p:cNvSpPr>
            <p:nvPr/>
          </p:nvSpPr>
          <p:spPr bwMode="auto">
            <a:xfrm>
              <a:off x="3096" y="949"/>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i="1"/>
                <a:t>P</a:t>
              </a:r>
            </a:p>
          </p:txBody>
        </p:sp>
        <p:grpSp>
          <p:nvGrpSpPr>
            <p:cNvPr id="133139" name="Group 19">
              <a:extLst>
                <a:ext uri="{FF2B5EF4-FFF2-40B4-BE49-F238E27FC236}">
                  <a16:creationId xmlns:a16="http://schemas.microsoft.com/office/drawing/2014/main" id="{452E6D2E-F49F-37CD-B324-C54AD5EA2151}"/>
                </a:ext>
              </a:extLst>
            </p:cNvPr>
            <p:cNvGrpSpPr>
              <a:grpSpLocks/>
            </p:cNvGrpSpPr>
            <p:nvPr/>
          </p:nvGrpSpPr>
          <p:grpSpPr bwMode="auto">
            <a:xfrm>
              <a:off x="1156" y="1960"/>
              <a:ext cx="1225" cy="998"/>
              <a:chOff x="1156" y="2568"/>
              <a:chExt cx="1225" cy="998"/>
            </a:xfrm>
          </p:grpSpPr>
          <p:sp>
            <p:nvSpPr>
              <p:cNvPr id="133140" name="Freeform 20">
                <a:extLst>
                  <a:ext uri="{FF2B5EF4-FFF2-40B4-BE49-F238E27FC236}">
                    <a16:creationId xmlns:a16="http://schemas.microsoft.com/office/drawing/2014/main" id="{70BFD408-EEB9-B61F-E48D-7CDCC14166EA}"/>
                  </a:ext>
                </a:extLst>
              </p:cNvPr>
              <p:cNvSpPr>
                <a:spLocks/>
              </p:cNvSpPr>
              <p:nvPr/>
            </p:nvSpPr>
            <p:spPr bwMode="auto">
              <a:xfrm>
                <a:off x="1247" y="3249"/>
                <a:ext cx="1043" cy="272"/>
              </a:xfrm>
              <a:custGeom>
                <a:avLst/>
                <a:gdLst>
                  <a:gd name="T0" fmla="*/ 0 w 1043"/>
                  <a:gd name="T1" fmla="*/ 272 h 272"/>
                  <a:gd name="T2" fmla="*/ 907 w 1043"/>
                  <a:gd name="T3" fmla="*/ 272 h 272"/>
                  <a:gd name="T4" fmla="*/ 1043 w 1043"/>
                  <a:gd name="T5" fmla="*/ 0 h 272"/>
                  <a:gd name="T6" fmla="*/ 272 w 1043"/>
                  <a:gd name="T7" fmla="*/ 0 h 272"/>
                  <a:gd name="T8" fmla="*/ 0 w 1043"/>
                  <a:gd name="T9" fmla="*/ 272 h 272"/>
                </a:gdLst>
                <a:ahLst/>
                <a:cxnLst>
                  <a:cxn ang="0">
                    <a:pos x="T0" y="T1"/>
                  </a:cxn>
                  <a:cxn ang="0">
                    <a:pos x="T2" y="T3"/>
                  </a:cxn>
                  <a:cxn ang="0">
                    <a:pos x="T4" y="T5"/>
                  </a:cxn>
                  <a:cxn ang="0">
                    <a:pos x="T6" y="T7"/>
                  </a:cxn>
                  <a:cxn ang="0">
                    <a:pos x="T8" y="T9"/>
                  </a:cxn>
                </a:cxnLst>
                <a:rect l="0" t="0" r="r" b="b"/>
                <a:pathLst>
                  <a:path w="1043" h="272">
                    <a:moveTo>
                      <a:pt x="0" y="272"/>
                    </a:moveTo>
                    <a:lnTo>
                      <a:pt x="907" y="272"/>
                    </a:lnTo>
                    <a:lnTo>
                      <a:pt x="1043" y="0"/>
                    </a:lnTo>
                    <a:lnTo>
                      <a:pt x="272" y="0"/>
                    </a:lnTo>
                    <a:lnTo>
                      <a:pt x="0" y="27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41" name="Line 21">
                <a:extLst>
                  <a:ext uri="{FF2B5EF4-FFF2-40B4-BE49-F238E27FC236}">
                    <a16:creationId xmlns:a16="http://schemas.microsoft.com/office/drawing/2014/main" id="{CBEAD6EA-5887-1120-9AC2-7AA68DCC0020}"/>
                  </a:ext>
                </a:extLst>
              </p:cNvPr>
              <p:cNvSpPr>
                <a:spLocks noChangeShapeType="1"/>
              </p:cNvSpPr>
              <p:nvPr/>
            </p:nvSpPr>
            <p:spPr bwMode="auto">
              <a:xfrm>
                <a:off x="1247" y="2840"/>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42" name="Line 22">
                <a:extLst>
                  <a:ext uri="{FF2B5EF4-FFF2-40B4-BE49-F238E27FC236}">
                    <a16:creationId xmlns:a16="http://schemas.microsoft.com/office/drawing/2014/main" id="{06ED071C-B439-3764-6A42-0CEFF2F62CAB}"/>
                  </a:ext>
                </a:extLst>
              </p:cNvPr>
              <p:cNvSpPr>
                <a:spLocks noChangeShapeType="1"/>
              </p:cNvSpPr>
              <p:nvPr/>
            </p:nvSpPr>
            <p:spPr bwMode="auto">
              <a:xfrm>
                <a:off x="2290" y="2568"/>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43" name="Line 23">
                <a:extLst>
                  <a:ext uri="{FF2B5EF4-FFF2-40B4-BE49-F238E27FC236}">
                    <a16:creationId xmlns:a16="http://schemas.microsoft.com/office/drawing/2014/main" id="{632991C7-D726-639A-70C1-0CA2A2E53F6C}"/>
                  </a:ext>
                </a:extLst>
              </p:cNvPr>
              <p:cNvSpPr>
                <a:spLocks noChangeShapeType="1"/>
              </p:cNvSpPr>
              <p:nvPr/>
            </p:nvSpPr>
            <p:spPr bwMode="auto">
              <a:xfrm>
                <a:off x="2154" y="2840"/>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44" name="Line 24">
                <a:extLst>
                  <a:ext uri="{FF2B5EF4-FFF2-40B4-BE49-F238E27FC236}">
                    <a16:creationId xmlns:a16="http://schemas.microsoft.com/office/drawing/2014/main" id="{13809F6C-86D9-9D3A-9D27-E40AB764F26B}"/>
                  </a:ext>
                </a:extLst>
              </p:cNvPr>
              <p:cNvSpPr>
                <a:spLocks noChangeShapeType="1"/>
              </p:cNvSpPr>
              <p:nvPr/>
            </p:nvSpPr>
            <p:spPr bwMode="auto">
              <a:xfrm>
                <a:off x="1519" y="2568"/>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45" name="Oval 25">
                <a:extLst>
                  <a:ext uri="{FF2B5EF4-FFF2-40B4-BE49-F238E27FC236}">
                    <a16:creationId xmlns:a16="http://schemas.microsoft.com/office/drawing/2014/main" id="{92F50946-5062-32F8-825C-F71F85819DCF}"/>
                  </a:ext>
                </a:extLst>
              </p:cNvPr>
              <p:cNvSpPr>
                <a:spLocks noChangeArrowheads="1"/>
              </p:cNvSpPr>
              <p:nvPr/>
            </p:nvSpPr>
            <p:spPr bwMode="auto">
              <a:xfrm>
                <a:off x="1156" y="3475"/>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46" name="Oval 26">
                <a:extLst>
                  <a:ext uri="{FF2B5EF4-FFF2-40B4-BE49-F238E27FC236}">
                    <a16:creationId xmlns:a16="http://schemas.microsoft.com/office/drawing/2014/main" id="{F9E0585B-B808-7EA8-E28A-AA8493A2D96E}"/>
                  </a:ext>
                </a:extLst>
              </p:cNvPr>
              <p:cNvSpPr>
                <a:spLocks noChangeArrowheads="1"/>
              </p:cNvSpPr>
              <p:nvPr/>
            </p:nvSpPr>
            <p:spPr bwMode="auto">
              <a:xfrm>
                <a:off x="2064" y="3475"/>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47" name="Oval 27">
                <a:extLst>
                  <a:ext uri="{FF2B5EF4-FFF2-40B4-BE49-F238E27FC236}">
                    <a16:creationId xmlns:a16="http://schemas.microsoft.com/office/drawing/2014/main" id="{8AC1CBC4-42BA-7639-73F4-77591857503E}"/>
                  </a:ext>
                </a:extLst>
              </p:cNvPr>
              <p:cNvSpPr>
                <a:spLocks noChangeArrowheads="1"/>
              </p:cNvSpPr>
              <p:nvPr/>
            </p:nvSpPr>
            <p:spPr bwMode="auto">
              <a:xfrm>
                <a:off x="2200" y="3203"/>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48" name="Oval 28">
                <a:extLst>
                  <a:ext uri="{FF2B5EF4-FFF2-40B4-BE49-F238E27FC236}">
                    <a16:creationId xmlns:a16="http://schemas.microsoft.com/office/drawing/2014/main" id="{F1B53F08-A609-FFB8-24D5-D2BBC0181FF2}"/>
                  </a:ext>
                </a:extLst>
              </p:cNvPr>
              <p:cNvSpPr>
                <a:spLocks noChangeArrowheads="1"/>
              </p:cNvSpPr>
              <p:nvPr/>
            </p:nvSpPr>
            <p:spPr bwMode="auto">
              <a:xfrm>
                <a:off x="1429" y="3203"/>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49" name="Oval 29">
                <a:extLst>
                  <a:ext uri="{FF2B5EF4-FFF2-40B4-BE49-F238E27FC236}">
                    <a16:creationId xmlns:a16="http://schemas.microsoft.com/office/drawing/2014/main" id="{319C71C0-A7BE-58F5-B7A5-4360251092A9}"/>
                  </a:ext>
                </a:extLst>
              </p:cNvPr>
              <p:cNvSpPr>
                <a:spLocks noChangeArrowheads="1"/>
              </p:cNvSpPr>
              <p:nvPr/>
            </p:nvSpPr>
            <p:spPr bwMode="auto">
              <a:xfrm>
                <a:off x="2154" y="3339"/>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50" name="Oval 30">
                <a:extLst>
                  <a:ext uri="{FF2B5EF4-FFF2-40B4-BE49-F238E27FC236}">
                    <a16:creationId xmlns:a16="http://schemas.microsoft.com/office/drawing/2014/main" id="{998108B5-09A3-1F03-78D5-3EEC570EBE0F}"/>
                  </a:ext>
                </a:extLst>
              </p:cNvPr>
              <p:cNvSpPr>
                <a:spLocks noChangeArrowheads="1"/>
              </p:cNvSpPr>
              <p:nvPr/>
            </p:nvSpPr>
            <p:spPr bwMode="auto">
              <a:xfrm>
                <a:off x="1292" y="3339"/>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51" name="Oval 31">
                <a:extLst>
                  <a:ext uri="{FF2B5EF4-FFF2-40B4-BE49-F238E27FC236}">
                    <a16:creationId xmlns:a16="http://schemas.microsoft.com/office/drawing/2014/main" id="{1AAB98AD-4AD2-0886-91DF-96B416EB4973}"/>
                  </a:ext>
                </a:extLst>
              </p:cNvPr>
              <p:cNvSpPr>
                <a:spLocks noChangeArrowheads="1"/>
              </p:cNvSpPr>
              <p:nvPr/>
            </p:nvSpPr>
            <p:spPr bwMode="auto">
              <a:xfrm>
                <a:off x="1746" y="3475"/>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52" name="Oval 32">
                <a:extLst>
                  <a:ext uri="{FF2B5EF4-FFF2-40B4-BE49-F238E27FC236}">
                    <a16:creationId xmlns:a16="http://schemas.microsoft.com/office/drawing/2014/main" id="{A2A1A820-D22C-E659-B9A2-961A3739F824}"/>
                  </a:ext>
                </a:extLst>
              </p:cNvPr>
              <p:cNvSpPr>
                <a:spLocks noChangeArrowheads="1"/>
              </p:cNvSpPr>
              <p:nvPr/>
            </p:nvSpPr>
            <p:spPr bwMode="auto">
              <a:xfrm>
                <a:off x="1927" y="3203"/>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53" name="Oval 33">
                <a:extLst>
                  <a:ext uri="{FF2B5EF4-FFF2-40B4-BE49-F238E27FC236}">
                    <a16:creationId xmlns:a16="http://schemas.microsoft.com/office/drawing/2014/main" id="{B821D4BC-3B85-282D-8691-46B117918CDD}"/>
                  </a:ext>
                </a:extLst>
              </p:cNvPr>
              <p:cNvSpPr>
                <a:spLocks noChangeArrowheads="1"/>
              </p:cNvSpPr>
              <p:nvPr/>
            </p:nvSpPr>
            <p:spPr bwMode="auto">
              <a:xfrm>
                <a:off x="1610" y="3339"/>
                <a:ext cx="127" cy="63"/>
              </a:xfrm>
              <a:prstGeom prst="ellipse">
                <a:avLst/>
              </a:prstGeom>
              <a:gradFill rotWithShape="1">
                <a:gsLst>
                  <a:gs pos="0">
                    <a:schemeClr val="folHlink"/>
                  </a:gs>
                  <a:gs pos="100000">
                    <a:schemeClr val="folHlink">
                      <a:gamma/>
                      <a:tint val="3019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133154" name="Text Box 34">
              <a:extLst>
                <a:ext uri="{FF2B5EF4-FFF2-40B4-BE49-F238E27FC236}">
                  <a16:creationId xmlns:a16="http://schemas.microsoft.com/office/drawing/2014/main" id="{1125E4C9-BFC6-5202-18F6-45F5B050847D}"/>
                </a:ext>
              </a:extLst>
            </p:cNvPr>
            <p:cNvSpPr txBox="1">
              <a:spLocks noChangeArrowheads="1"/>
            </p:cNvSpPr>
            <p:nvPr/>
          </p:nvSpPr>
          <p:spPr bwMode="auto">
            <a:xfrm>
              <a:off x="1072" y="997"/>
              <a:ext cx="3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Ba</a:t>
              </a:r>
              <a:r>
                <a:rPr lang="en-US" altLang="en-US" baseline="30000">
                  <a:latin typeface="Myriad Roman" pitchFamily="34" charset="0"/>
                </a:rPr>
                <a:t>2+</a:t>
              </a:r>
              <a:endParaRPr lang="en-US" altLang="en-US">
                <a:latin typeface="Myriad Roman" pitchFamily="34" charset="0"/>
              </a:endParaRPr>
            </a:p>
          </p:txBody>
        </p:sp>
      </p:grpSp>
      <p:grpSp>
        <p:nvGrpSpPr>
          <p:cNvPr id="133155" name="Group 35">
            <a:extLst>
              <a:ext uri="{FF2B5EF4-FFF2-40B4-BE49-F238E27FC236}">
                <a16:creationId xmlns:a16="http://schemas.microsoft.com/office/drawing/2014/main" id="{5E03E271-E01C-08C9-32BA-35A98FB9478B}"/>
              </a:ext>
            </a:extLst>
          </p:cNvPr>
          <p:cNvGrpSpPr>
            <a:grpSpLocks/>
          </p:cNvGrpSpPr>
          <p:nvPr/>
        </p:nvGrpSpPr>
        <p:grpSpPr bwMode="auto">
          <a:xfrm>
            <a:off x="2916238" y="1628775"/>
            <a:ext cx="2078037" cy="3282950"/>
            <a:chOff x="1072" y="890"/>
            <a:chExt cx="1309" cy="2068"/>
          </a:xfrm>
        </p:grpSpPr>
        <p:sp>
          <p:nvSpPr>
            <p:cNvPr id="133156" name="Freeform 36">
              <a:extLst>
                <a:ext uri="{FF2B5EF4-FFF2-40B4-BE49-F238E27FC236}">
                  <a16:creationId xmlns:a16="http://schemas.microsoft.com/office/drawing/2014/main" id="{3089EAF3-2EAB-2D79-BE47-AAC0FA031CEE}"/>
                </a:ext>
              </a:extLst>
            </p:cNvPr>
            <p:cNvSpPr>
              <a:spLocks/>
            </p:cNvSpPr>
            <p:nvPr/>
          </p:nvSpPr>
          <p:spPr bwMode="auto">
            <a:xfrm>
              <a:off x="1247" y="2641"/>
              <a:ext cx="1043" cy="272"/>
            </a:xfrm>
            <a:custGeom>
              <a:avLst/>
              <a:gdLst>
                <a:gd name="T0" fmla="*/ 0 w 1043"/>
                <a:gd name="T1" fmla="*/ 272 h 272"/>
                <a:gd name="T2" fmla="*/ 907 w 1043"/>
                <a:gd name="T3" fmla="*/ 272 h 272"/>
                <a:gd name="T4" fmla="*/ 1043 w 1043"/>
                <a:gd name="T5" fmla="*/ 0 h 272"/>
                <a:gd name="T6" fmla="*/ 272 w 1043"/>
                <a:gd name="T7" fmla="*/ 0 h 272"/>
                <a:gd name="T8" fmla="*/ 0 w 1043"/>
                <a:gd name="T9" fmla="*/ 272 h 272"/>
              </a:gdLst>
              <a:ahLst/>
              <a:cxnLst>
                <a:cxn ang="0">
                  <a:pos x="T0" y="T1"/>
                </a:cxn>
                <a:cxn ang="0">
                  <a:pos x="T2" y="T3"/>
                </a:cxn>
                <a:cxn ang="0">
                  <a:pos x="T4" y="T5"/>
                </a:cxn>
                <a:cxn ang="0">
                  <a:pos x="T6" y="T7"/>
                </a:cxn>
                <a:cxn ang="0">
                  <a:pos x="T8" y="T9"/>
                </a:cxn>
              </a:cxnLst>
              <a:rect l="0" t="0" r="r" b="b"/>
              <a:pathLst>
                <a:path w="1043" h="272">
                  <a:moveTo>
                    <a:pt x="0" y="272"/>
                  </a:moveTo>
                  <a:lnTo>
                    <a:pt x="907" y="272"/>
                  </a:lnTo>
                  <a:lnTo>
                    <a:pt x="1043" y="0"/>
                  </a:lnTo>
                  <a:lnTo>
                    <a:pt x="272" y="0"/>
                  </a:lnTo>
                  <a:lnTo>
                    <a:pt x="0" y="27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57" name="Oval 37">
              <a:extLst>
                <a:ext uri="{FF2B5EF4-FFF2-40B4-BE49-F238E27FC236}">
                  <a16:creationId xmlns:a16="http://schemas.microsoft.com/office/drawing/2014/main" id="{3F3995E3-1822-1342-3249-D47B004C6663}"/>
                </a:ext>
              </a:extLst>
            </p:cNvPr>
            <p:cNvSpPr>
              <a:spLocks noChangeArrowheads="1"/>
            </p:cNvSpPr>
            <p:nvPr/>
          </p:nvSpPr>
          <p:spPr bwMode="auto">
            <a:xfrm>
              <a:off x="1156" y="2867"/>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58" name="Oval 38">
              <a:extLst>
                <a:ext uri="{FF2B5EF4-FFF2-40B4-BE49-F238E27FC236}">
                  <a16:creationId xmlns:a16="http://schemas.microsoft.com/office/drawing/2014/main" id="{6FB1BED0-56CE-42D4-4B0C-EA669DAD24C8}"/>
                </a:ext>
              </a:extLst>
            </p:cNvPr>
            <p:cNvSpPr>
              <a:spLocks noChangeArrowheads="1"/>
            </p:cNvSpPr>
            <p:nvPr/>
          </p:nvSpPr>
          <p:spPr bwMode="auto">
            <a:xfrm>
              <a:off x="2064" y="2867"/>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59" name="Oval 39">
              <a:extLst>
                <a:ext uri="{FF2B5EF4-FFF2-40B4-BE49-F238E27FC236}">
                  <a16:creationId xmlns:a16="http://schemas.microsoft.com/office/drawing/2014/main" id="{75B2C3C7-2FB7-C6E7-03AC-1B52637E553B}"/>
                </a:ext>
              </a:extLst>
            </p:cNvPr>
            <p:cNvSpPr>
              <a:spLocks noChangeArrowheads="1"/>
            </p:cNvSpPr>
            <p:nvPr/>
          </p:nvSpPr>
          <p:spPr bwMode="auto">
            <a:xfrm>
              <a:off x="2200" y="2595"/>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60" name="Oval 40">
              <a:extLst>
                <a:ext uri="{FF2B5EF4-FFF2-40B4-BE49-F238E27FC236}">
                  <a16:creationId xmlns:a16="http://schemas.microsoft.com/office/drawing/2014/main" id="{0EF06330-FF74-7D28-62FB-7A8BE8239B90}"/>
                </a:ext>
              </a:extLst>
            </p:cNvPr>
            <p:cNvSpPr>
              <a:spLocks noChangeArrowheads="1"/>
            </p:cNvSpPr>
            <p:nvPr/>
          </p:nvSpPr>
          <p:spPr bwMode="auto">
            <a:xfrm>
              <a:off x="1429" y="2595"/>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61" name="Oval 41">
              <a:extLst>
                <a:ext uri="{FF2B5EF4-FFF2-40B4-BE49-F238E27FC236}">
                  <a16:creationId xmlns:a16="http://schemas.microsoft.com/office/drawing/2014/main" id="{22F7A5D1-FA32-5D23-8771-43AA6AB6C170}"/>
                </a:ext>
              </a:extLst>
            </p:cNvPr>
            <p:cNvSpPr>
              <a:spLocks noChangeArrowheads="1"/>
            </p:cNvSpPr>
            <p:nvPr/>
          </p:nvSpPr>
          <p:spPr bwMode="auto">
            <a:xfrm>
              <a:off x="2154" y="2731"/>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62" name="Oval 42">
              <a:extLst>
                <a:ext uri="{FF2B5EF4-FFF2-40B4-BE49-F238E27FC236}">
                  <a16:creationId xmlns:a16="http://schemas.microsoft.com/office/drawing/2014/main" id="{743B1798-81CE-21B7-FB0A-4A63C8394F22}"/>
                </a:ext>
              </a:extLst>
            </p:cNvPr>
            <p:cNvSpPr>
              <a:spLocks noChangeArrowheads="1"/>
            </p:cNvSpPr>
            <p:nvPr/>
          </p:nvSpPr>
          <p:spPr bwMode="auto">
            <a:xfrm>
              <a:off x="1292" y="2731"/>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63" name="Oval 43">
              <a:extLst>
                <a:ext uri="{FF2B5EF4-FFF2-40B4-BE49-F238E27FC236}">
                  <a16:creationId xmlns:a16="http://schemas.microsoft.com/office/drawing/2014/main" id="{7A4A7704-64C1-906C-EE71-0D6CA85EAB4A}"/>
                </a:ext>
              </a:extLst>
            </p:cNvPr>
            <p:cNvSpPr>
              <a:spLocks noChangeArrowheads="1"/>
            </p:cNvSpPr>
            <p:nvPr/>
          </p:nvSpPr>
          <p:spPr bwMode="auto">
            <a:xfrm>
              <a:off x="1746" y="2867"/>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64" name="Oval 44">
              <a:extLst>
                <a:ext uri="{FF2B5EF4-FFF2-40B4-BE49-F238E27FC236}">
                  <a16:creationId xmlns:a16="http://schemas.microsoft.com/office/drawing/2014/main" id="{C4E35066-B010-59C5-8921-22F2B2BB63F9}"/>
                </a:ext>
              </a:extLst>
            </p:cNvPr>
            <p:cNvSpPr>
              <a:spLocks noChangeArrowheads="1"/>
            </p:cNvSpPr>
            <p:nvPr/>
          </p:nvSpPr>
          <p:spPr bwMode="auto">
            <a:xfrm>
              <a:off x="1927" y="2595"/>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65" name="Oval 45">
              <a:extLst>
                <a:ext uri="{FF2B5EF4-FFF2-40B4-BE49-F238E27FC236}">
                  <a16:creationId xmlns:a16="http://schemas.microsoft.com/office/drawing/2014/main" id="{DECA3F8D-A6FD-1640-F522-3CC02F6701E6}"/>
                </a:ext>
              </a:extLst>
            </p:cNvPr>
            <p:cNvSpPr>
              <a:spLocks noChangeArrowheads="1"/>
            </p:cNvSpPr>
            <p:nvPr/>
          </p:nvSpPr>
          <p:spPr bwMode="auto">
            <a:xfrm>
              <a:off x="1610" y="2731"/>
              <a:ext cx="127" cy="63"/>
            </a:xfrm>
            <a:prstGeom prst="ellipse">
              <a:avLst/>
            </a:prstGeom>
            <a:gradFill rotWithShape="1">
              <a:gsLst>
                <a:gs pos="0">
                  <a:schemeClr val="folHlink"/>
                </a:gs>
                <a:gs pos="100000">
                  <a:schemeClr val="folHlink">
                    <a:gamma/>
                    <a:tint val="3019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66" name="Line 46">
              <a:extLst>
                <a:ext uri="{FF2B5EF4-FFF2-40B4-BE49-F238E27FC236}">
                  <a16:creationId xmlns:a16="http://schemas.microsoft.com/office/drawing/2014/main" id="{C920EC43-F121-F90D-A20E-A45C460E45FF}"/>
                </a:ext>
              </a:extLst>
            </p:cNvPr>
            <p:cNvSpPr>
              <a:spLocks noChangeShapeType="1"/>
            </p:cNvSpPr>
            <p:nvPr/>
          </p:nvSpPr>
          <p:spPr bwMode="auto">
            <a:xfrm flipH="1" flipV="1">
              <a:off x="1791" y="2777"/>
              <a:ext cx="363"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67" name="Line 47">
              <a:extLst>
                <a:ext uri="{FF2B5EF4-FFF2-40B4-BE49-F238E27FC236}">
                  <a16:creationId xmlns:a16="http://schemas.microsoft.com/office/drawing/2014/main" id="{87C4199D-3A70-6355-367F-6A903E1CC9AC}"/>
                </a:ext>
              </a:extLst>
            </p:cNvPr>
            <p:cNvSpPr>
              <a:spLocks noChangeShapeType="1"/>
            </p:cNvSpPr>
            <p:nvPr/>
          </p:nvSpPr>
          <p:spPr bwMode="auto">
            <a:xfrm flipV="1">
              <a:off x="1247" y="2777"/>
              <a:ext cx="408"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68" name="Line 48">
              <a:extLst>
                <a:ext uri="{FF2B5EF4-FFF2-40B4-BE49-F238E27FC236}">
                  <a16:creationId xmlns:a16="http://schemas.microsoft.com/office/drawing/2014/main" id="{BAE3E8CA-189C-1F52-85BB-8634E1EDDD80}"/>
                </a:ext>
              </a:extLst>
            </p:cNvPr>
            <p:cNvSpPr>
              <a:spLocks noChangeShapeType="1"/>
            </p:cNvSpPr>
            <p:nvPr/>
          </p:nvSpPr>
          <p:spPr bwMode="auto">
            <a:xfrm flipH="1">
              <a:off x="1791" y="2641"/>
              <a:ext cx="50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69" name="Line 49">
              <a:extLst>
                <a:ext uri="{FF2B5EF4-FFF2-40B4-BE49-F238E27FC236}">
                  <a16:creationId xmlns:a16="http://schemas.microsoft.com/office/drawing/2014/main" id="{DEABDE5A-9E88-9293-DF4B-90B334B840F7}"/>
                </a:ext>
              </a:extLst>
            </p:cNvPr>
            <p:cNvSpPr>
              <a:spLocks noChangeShapeType="1"/>
            </p:cNvSpPr>
            <p:nvPr/>
          </p:nvSpPr>
          <p:spPr bwMode="auto">
            <a:xfrm rot="10800000" flipH="1" flipV="1">
              <a:off x="1519" y="2641"/>
              <a:ext cx="182"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33170" name="Object 50">
              <a:extLst>
                <a:ext uri="{FF2B5EF4-FFF2-40B4-BE49-F238E27FC236}">
                  <a16:creationId xmlns:a16="http://schemas.microsoft.com/office/drawing/2014/main" id="{75AC0A96-2A40-ED16-63DB-DCF52200E7BB}"/>
                </a:ext>
              </a:extLst>
            </p:cNvPr>
            <p:cNvGraphicFramePr>
              <a:graphicFrameLocks noChangeAspect="1"/>
            </p:cNvGraphicFramePr>
            <p:nvPr/>
          </p:nvGraphicFramePr>
          <p:xfrm>
            <a:off x="1156" y="980"/>
            <a:ext cx="1224" cy="1271"/>
          </p:xfrm>
          <a:graphic>
            <a:graphicData uri="http://schemas.openxmlformats.org/presentationml/2006/ole">
              <mc:AlternateContent xmlns:mc="http://schemas.openxmlformats.org/markup-compatibility/2006">
                <mc:Choice xmlns:v="urn:schemas-microsoft-com:vml" Requires="v">
                  <p:oleObj spid="_x0000_s2092" name="CorelDRAW" r:id="rId7" imgW="965260" imgH="1002815" progId="CorelDRAW.Graphic.9">
                    <p:embed/>
                  </p:oleObj>
                </mc:Choice>
                <mc:Fallback>
                  <p:oleObj name="CorelDRAW" r:id="rId7" imgW="965260" imgH="1002815" progId="CorelDRAW.Graphic.9">
                    <p:embed/>
                    <p:pic>
                      <p:nvPicPr>
                        <p:cNvPr id="133170" name="Object 50">
                          <a:extLst>
                            <a:ext uri="{FF2B5EF4-FFF2-40B4-BE49-F238E27FC236}">
                              <a16:creationId xmlns:a16="http://schemas.microsoft.com/office/drawing/2014/main" id="{75AC0A96-2A40-ED16-63DB-DCF52200E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980"/>
                          <a:ext cx="1224"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1" name="Text Box 51">
              <a:extLst>
                <a:ext uri="{FF2B5EF4-FFF2-40B4-BE49-F238E27FC236}">
                  <a16:creationId xmlns:a16="http://schemas.microsoft.com/office/drawing/2014/main" id="{855A0ECF-54B9-E275-F363-D2109A87967E}"/>
                </a:ext>
              </a:extLst>
            </p:cNvPr>
            <p:cNvSpPr txBox="1">
              <a:spLocks noChangeArrowheads="1"/>
            </p:cNvSpPr>
            <p:nvPr/>
          </p:nvSpPr>
          <p:spPr bwMode="auto">
            <a:xfrm>
              <a:off x="1473" y="1359"/>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Myriad Roman" pitchFamily="34" charset="0"/>
                </a:rPr>
                <a:t>Ti</a:t>
              </a:r>
              <a:r>
                <a:rPr lang="en-US" altLang="en-US" sz="1600" baseline="30000">
                  <a:latin typeface="Myriad Roman" pitchFamily="34" charset="0"/>
                </a:rPr>
                <a:t>4+</a:t>
              </a:r>
              <a:endParaRPr lang="en-US" altLang="en-US" sz="1600">
                <a:latin typeface="Myriad Roman" pitchFamily="34" charset="0"/>
              </a:endParaRPr>
            </a:p>
          </p:txBody>
        </p:sp>
        <p:sp>
          <p:nvSpPr>
            <p:cNvPr id="133172" name="Text Box 52">
              <a:extLst>
                <a:ext uri="{FF2B5EF4-FFF2-40B4-BE49-F238E27FC236}">
                  <a16:creationId xmlns:a16="http://schemas.microsoft.com/office/drawing/2014/main" id="{D424D308-E1A4-80C1-C7EF-B0E9D75E7711}"/>
                </a:ext>
              </a:extLst>
            </p:cNvPr>
            <p:cNvSpPr txBox="1">
              <a:spLocks noChangeArrowheads="1"/>
            </p:cNvSpPr>
            <p:nvPr/>
          </p:nvSpPr>
          <p:spPr bwMode="auto">
            <a:xfrm>
              <a:off x="1882" y="890"/>
              <a:ext cx="2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O</a:t>
              </a:r>
              <a:r>
                <a:rPr lang="en-US" altLang="en-US" baseline="30000">
                  <a:latin typeface="Myriad Roman" pitchFamily="34" charset="0"/>
                </a:rPr>
                <a:t>2-</a:t>
              </a:r>
              <a:endParaRPr lang="en-US" altLang="en-US">
                <a:latin typeface="Myriad Roman" pitchFamily="34" charset="0"/>
              </a:endParaRPr>
            </a:p>
          </p:txBody>
        </p:sp>
        <p:sp>
          <p:nvSpPr>
            <p:cNvPr id="133173" name="Text Box 53">
              <a:extLst>
                <a:ext uri="{FF2B5EF4-FFF2-40B4-BE49-F238E27FC236}">
                  <a16:creationId xmlns:a16="http://schemas.microsoft.com/office/drawing/2014/main" id="{0FEB46FD-8185-8B2B-DA1B-07275B296E63}"/>
                </a:ext>
              </a:extLst>
            </p:cNvPr>
            <p:cNvSpPr txBox="1">
              <a:spLocks noChangeArrowheads="1"/>
            </p:cNvSpPr>
            <p:nvPr/>
          </p:nvSpPr>
          <p:spPr bwMode="auto">
            <a:xfrm>
              <a:off x="1072" y="997"/>
              <a:ext cx="3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Ba</a:t>
              </a:r>
              <a:r>
                <a:rPr lang="en-US" altLang="en-US" baseline="30000">
                  <a:latin typeface="Myriad Roman" pitchFamily="34" charset="0"/>
                </a:rPr>
                <a:t>2+</a:t>
              </a:r>
              <a:endParaRPr lang="en-US" altLang="en-US">
                <a:latin typeface="Myriad Roman" pitchFamily="34" charset="0"/>
              </a:endParaRPr>
            </a:p>
          </p:txBody>
        </p:sp>
        <p:grpSp>
          <p:nvGrpSpPr>
            <p:cNvPr id="133174" name="Group 54">
              <a:extLst>
                <a:ext uri="{FF2B5EF4-FFF2-40B4-BE49-F238E27FC236}">
                  <a16:creationId xmlns:a16="http://schemas.microsoft.com/office/drawing/2014/main" id="{05B6D70C-B809-7CBE-3C39-89E07D0C8BC2}"/>
                </a:ext>
              </a:extLst>
            </p:cNvPr>
            <p:cNvGrpSpPr>
              <a:grpSpLocks/>
            </p:cNvGrpSpPr>
            <p:nvPr/>
          </p:nvGrpSpPr>
          <p:grpSpPr bwMode="auto">
            <a:xfrm rot="-10800000">
              <a:off x="1689" y="2727"/>
              <a:ext cx="75" cy="74"/>
              <a:chOff x="3379" y="2614"/>
              <a:chExt cx="91" cy="90"/>
            </a:xfrm>
          </p:grpSpPr>
          <p:sp>
            <p:nvSpPr>
              <p:cNvPr id="133175" name="Oval 55">
                <a:extLst>
                  <a:ext uri="{FF2B5EF4-FFF2-40B4-BE49-F238E27FC236}">
                    <a16:creationId xmlns:a16="http://schemas.microsoft.com/office/drawing/2014/main" id="{8F19652B-9D08-1A17-290D-828A22D985C5}"/>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176" name="Group 56">
                <a:extLst>
                  <a:ext uri="{FF2B5EF4-FFF2-40B4-BE49-F238E27FC236}">
                    <a16:creationId xmlns:a16="http://schemas.microsoft.com/office/drawing/2014/main" id="{2ED22E39-BA79-1758-7B65-165D0F7C972F}"/>
                  </a:ext>
                </a:extLst>
              </p:cNvPr>
              <p:cNvGrpSpPr>
                <a:grpSpLocks/>
              </p:cNvGrpSpPr>
              <p:nvPr/>
            </p:nvGrpSpPr>
            <p:grpSpPr bwMode="auto">
              <a:xfrm>
                <a:off x="3394" y="2626"/>
                <a:ext cx="68" cy="68"/>
                <a:chOff x="3605" y="2251"/>
                <a:chExt cx="91" cy="90"/>
              </a:xfrm>
            </p:grpSpPr>
            <p:sp>
              <p:nvSpPr>
                <p:cNvPr id="133177" name="Line 57">
                  <a:extLst>
                    <a:ext uri="{FF2B5EF4-FFF2-40B4-BE49-F238E27FC236}">
                      <a16:creationId xmlns:a16="http://schemas.microsoft.com/office/drawing/2014/main" id="{FA9113B1-67F7-0FDF-116E-153AC4D1DB35}"/>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78" name="Line 58">
                  <a:extLst>
                    <a:ext uri="{FF2B5EF4-FFF2-40B4-BE49-F238E27FC236}">
                      <a16:creationId xmlns:a16="http://schemas.microsoft.com/office/drawing/2014/main" id="{EEA8FFF4-EC68-1FA4-544F-CDDD31E91AF6}"/>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179" name="Group 59">
              <a:extLst>
                <a:ext uri="{FF2B5EF4-FFF2-40B4-BE49-F238E27FC236}">
                  <a16:creationId xmlns:a16="http://schemas.microsoft.com/office/drawing/2014/main" id="{5C0EA639-F9AB-2691-0AA9-07ECF50F7C98}"/>
                </a:ext>
              </a:extLst>
            </p:cNvPr>
            <p:cNvGrpSpPr>
              <a:grpSpLocks/>
            </p:cNvGrpSpPr>
            <p:nvPr/>
          </p:nvGrpSpPr>
          <p:grpSpPr bwMode="auto">
            <a:xfrm rot="-10800000">
              <a:off x="1894" y="2733"/>
              <a:ext cx="76" cy="74"/>
              <a:chOff x="3651" y="2886"/>
              <a:chExt cx="91" cy="90"/>
            </a:xfrm>
          </p:grpSpPr>
          <p:sp>
            <p:nvSpPr>
              <p:cNvPr id="133180" name="Oval 60">
                <a:extLst>
                  <a:ext uri="{FF2B5EF4-FFF2-40B4-BE49-F238E27FC236}">
                    <a16:creationId xmlns:a16="http://schemas.microsoft.com/office/drawing/2014/main" id="{1D318EF9-DF6E-FBB2-20CD-96A2AF4A5012}"/>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81" name="Line 61">
                <a:extLst>
                  <a:ext uri="{FF2B5EF4-FFF2-40B4-BE49-F238E27FC236}">
                    <a16:creationId xmlns:a16="http://schemas.microsoft.com/office/drawing/2014/main" id="{9CF51730-E79E-8852-190B-6B23BFAA03FE}"/>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3182" name="Line 62">
              <a:extLst>
                <a:ext uri="{FF2B5EF4-FFF2-40B4-BE49-F238E27FC236}">
                  <a16:creationId xmlns:a16="http://schemas.microsoft.com/office/drawing/2014/main" id="{074504EE-8A15-2604-23B4-9EF18158183E}"/>
                </a:ext>
              </a:extLst>
            </p:cNvPr>
            <p:cNvSpPr>
              <a:spLocks noChangeShapeType="1"/>
            </p:cNvSpPr>
            <p:nvPr/>
          </p:nvSpPr>
          <p:spPr bwMode="auto">
            <a:xfrm>
              <a:off x="1247" y="2232"/>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83" name="Line 63">
              <a:extLst>
                <a:ext uri="{FF2B5EF4-FFF2-40B4-BE49-F238E27FC236}">
                  <a16:creationId xmlns:a16="http://schemas.microsoft.com/office/drawing/2014/main" id="{CAE61F6B-9686-2E87-4230-C4603A45DA4F}"/>
                </a:ext>
              </a:extLst>
            </p:cNvPr>
            <p:cNvSpPr>
              <a:spLocks noChangeShapeType="1"/>
            </p:cNvSpPr>
            <p:nvPr/>
          </p:nvSpPr>
          <p:spPr bwMode="auto">
            <a:xfrm>
              <a:off x="2290" y="1960"/>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84" name="Line 64">
              <a:extLst>
                <a:ext uri="{FF2B5EF4-FFF2-40B4-BE49-F238E27FC236}">
                  <a16:creationId xmlns:a16="http://schemas.microsoft.com/office/drawing/2014/main" id="{CBABE4E7-22F6-A553-7CE3-1A135F56E8AB}"/>
                </a:ext>
              </a:extLst>
            </p:cNvPr>
            <p:cNvSpPr>
              <a:spLocks noChangeShapeType="1"/>
            </p:cNvSpPr>
            <p:nvPr/>
          </p:nvSpPr>
          <p:spPr bwMode="auto">
            <a:xfrm>
              <a:off x="2154" y="2232"/>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85" name="Line 65">
              <a:extLst>
                <a:ext uri="{FF2B5EF4-FFF2-40B4-BE49-F238E27FC236}">
                  <a16:creationId xmlns:a16="http://schemas.microsoft.com/office/drawing/2014/main" id="{32BDAD10-BFAF-1F56-E1C5-4480255837E5}"/>
                </a:ext>
              </a:extLst>
            </p:cNvPr>
            <p:cNvSpPr>
              <a:spLocks noChangeShapeType="1"/>
            </p:cNvSpPr>
            <p:nvPr/>
          </p:nvSpPr>
          <p:spPr bwMode="auto">
            <a:xfrm>
              <a:off x="1519" y="1960"/>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186" name="Group 66">
            <a:extLst>
              <a:ext uri="{FF2B5EF4-FFF2-40B4-BE49-F238E27FC236}">
                <a16:creationId xmlns:a16="http://schemas.microsoft.com/office/drawing/2014/main" id="{B8989DB3-E9BD-1AB6-4448-64A7A990F14A}"/>
              </a:ext>
            </a:extLst>
          </p:cNvPr>
          <p:cNvGrpSpPr>
            <a:grpSpLocks/>
          </p:cNvGrpSpPr>
          <p:nvPr/>
        </p:nvGrpSpPr>
        <p:grpSpPr bwMode="auto">
          <a:xfrm>
            <a:off x="2916238" y="1628775"/>
            <a:ext cx="2078037" cy="3282950"/>
            <a:chOff x="1072" y="1498"/>
            <a:chExt cx="1309" cy="2068"/>
          </a:xfrm>
        </p:grpSpPr>
        <p:sp>
          <p:nvSpPr>
            <p:cNvPr id="133187" name="Freeform 67">
              <a:extLst>
                <a:ext uri="{FF2B5EF4-FFF2-40B4-BE49-F238E27FC236}">
                  <a16:creationId xmlns:a16="http://schemas.microsoft.com/office/drawing/2014/main" id="{5297C348-FF13-C283-D274-690562844A2E}"/>
                </a:ext>
              </a:extLst>
            </p:cNvPr>
            <p:cNvSpPr>
              <a:spLocks/>
            </p:cNvSpPr>
            <p:nvPr/>
          </p:nvSpPr>
          <p:spPr bwMode="auto">
            <a:xfrm>
              <a:off x="1247" y="3249"/>
              <a:ext cx="1043" cy="272"/>
            </a:xfrm>
            <a:custGeom>
              <a:avLst/>
              <a:gdLst>
                <a:gd name="T0" fmla="*/ 0 w 1043"/>
                <a:gd name="T1" fmla="*/ 272 h 272"/>
                <a:gd name="T2" fmla="*/ 907 w 1043"/>
                <a:gd name="T3" fmla="*/ 272 h 272"/>
                <a:gd name="T4" fmla="*/ 1043 w 1043"/>
                <a:gd name="T5" fmla="*/ 0 h 272"/>
                <a:gd name="T6" fmla="*/ 272 w 1043"/>
                <a:gd name="T7" fmla="*/ 0 h 272"/>
                <a:gd name="T8" fmla="*/ 0 w 1043"/>
                <a:gd name="T9" fmla="*/ 272 h 272"/>
              </a:gdLst>
              <a:ahLst/>
              <a:cxnLst>
                <a:cxn ang="0">
                  <a:pos x="T0" y="T1"/>
                </a:cxn>
                <a:cxn ang="0">
                  <a:pos x="T2" y="T3"/>
                </a:cxn>
                <a:cxn ang="0">
                  <a:pos x="T4" y="T5"/>
                </a:cxn>
                <a:cxn ang="0">
                  <a:pos x="T6" y="T7"/>
                </a:cxn>
                <a:cxn ang="0">
                  <a:pos x="T8" y="T9"/>
                </a:cxn>
              </a:cxnLst>
              <a:rect l="0" t="0" r="r" b="b"/>
              <a:pathLst>
                <a:path w="1043" h="272">
                  <a:moveTo>
                    <a:pt x="0" y="272"/>
                  </a:moveTo>
                  <a:lnTo>
                    <a:pt x="907" y="272"/>
                  </a:lnTo>
                  <a:lnTo>
                    <a:pt x="1043" y="0"/>
                  </a:lnTo>
                  <a:lnTo>
                    <a:pt x="272" y="0"/>
                  </a:lnTo>
                  <a:lnTo>
                    <a:pt x="0" y="27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33188" name="Object 68">
              <a:extLst>
                <a:ext uri="{FF2B5EF4-FFF2-40B4-BE49-F238E27FC236}">
                  <a16:creationId xmlns:a16="http://schemas.microsoft.com/office/drawing/2014/main" id="{85380EDE-36FA-FB78-4534-1040E7C57725}"/>
                </a:ext>
              </a:extLst>
            </p:cNvPr>
            <p:cNvGraphicFramePr>
              <a:graphicFrameLocks noChangeAspect="1"/>
            </p:cNvGraphicFramePr>
            <p:nvPr/>
          </p:nvGraphicFramePr>
          <p:xfrm>
            <a:off x="1156" y="1588"/>
            <a:ext cx="1224" cy="1271"/>
          </p:xfrm>
          <a:graphic>
            <a:graphicData uri="http://schemas.openxmlformats.org/presentationml/2006/ole">
              <mc:AlternateContent xmlns:mc="http://schemas.openxmlformats.org/markup-compatibility/2006">
                <mc:Choice xmlns:v="urn:schemas-microsoft-com:vml" Requires="v">
                  <p:oleObj spid="_x0000_s2093" name="CorelDRAW" r:id="rId8" imgW="965260" imgH="1002815" progId="CorelDRAW.Graphic.9">
                    <p:embed/>
                  </p:oleObj>
                </mc:Choice>
                <mc:Fallback>
                  <p:oleObj name="CorelDRAW" r:id="rId8" imgW="965260" imgH="1002815" progId="CorelDRAW.Graphic.9">
                    <p:embed/>
                    <p:pic>
                      <p:nvPicPr>
                        <p:cNvPr id="133188" name="Object 68">
                          <a:extLst>
                            <a:ext uri="{FF2B5EF4-FFF2-40B4-BE49-F238E27FC236}">
                              <a16:creationId xmlns:a16="http://schemas.microsoft.com/office/drawing/2014/main" id="{85380EDE-36FA-FB78-4534-1040E7C57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1588"/>
                          <a:ext cx="1224"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9" name="Text Box 69">
              <a:extLst>
                <a:ext uri="{FF2B5EF4-FFF2-40B4-BE49-F238E27FC236}">
                  <a16:creationId xmlns:a16="http://schemas.microsoft.com/office/drawing/2014/main" id="{D4F4987C-B917-7218-CD43-D1EA63DEDBB6}"/>
                </a:ext>
              </a:extLst>
            </p:cNvPr>
            <p:cNvSpPr txBox="1">
              <a:spLocks noChangeArrowheads="1"/>
            </p:cNvSpPr>
            <p:nvPr/>
          </p:nvSpPr>
          <p:spPr bwMode="auto">
            <a:xfrm>
              <a:off x="1473" y="1967"/>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Myriad Roman" pitchFamily="34" charset="0"/>
                </a:rPr>
                <a:t>Ti</a:t>
              </a:r>
              <a:r>
                <a:rPr lang="en-US" altLang="en-US" sz="1600" baseline="30000">
                  <a:latin typeface="Myriad Roman" pitchFamily="34" charset="0"/>
                </a:rPr>
                <a:t>4+</a:t>
              </a:r>
              <a:endParaRPr lang="en-US" altLang="en-US" sz="1600">
                <a:latin typeface="Myriad Roman" pitchFamily="34" charset="0"/>
              </a:endParaRPr>
            </a:p>
          </p:txBody>
        </p:sp>
        <p:sp>
          <p:nvSpPr>
            <p:cNvPr id="133190" name="Text Box 70">
              <a:extLst>
                <a:ext uri="{FF2B5EF4-FFF2-40B4-BE49-F238E27FC236}">
                  <a16:creationId xmlns:a16="http://schemas.microsoft.com/office/drawing/2014/main" id="{A772F341-06E1-A7A6-0BA4-963379E505E0}"/>
                </a:ext>
              </a:extLst>
            </p:cNvPr>
            <p:cNvSpPr txBox="1">
              <a:spLocks noChangeArrowheads="1"/>
            </p:cNvSpPr>
            <p:nvPr/>
          </p:nvSpPr>
          <p:spPr bwMode="auto">
            <a:xfrm>
              <a:off x="1882" y="1498"/>
              <a:ext cx="2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O</a:t>
              </a:r>
              <a:r>
                <a:rPr lang="en-US" altLang="en-US" baseline="30000">
                  <a:latin typeface="Myriad Roman" pitchFamily="34" charset="0"/>
                </a:rPr>
                <a:t>2-</a:t>
              </a:r>
              <a:endParaRPr lang="en-US" altLang="en-US">
                <a:latin typeface="Myriad Roman" pitchFamily="34" charset="0"/>
              </a:endParaRPr>
            </a:p>
          </p:txBody>
        </p:sp>
        <p:sp>
          <p:nvSpPr>
            <p:cNvPr id="133191" name="Line 71">
              <a:extLst>
                <a:ext uri="{FF2B5EF4-FFF2-40B4-BE49-F238E27FC236}">
                  <a16:creationId xmlns:a16="http://schemas.microsoft.com/office/drawing/2014/main" id="{C0988E12-8E77-9EE3-2492-E37D4BE2C390}"/>
                </a:ext>
              </a:extLst>
            </p:cNvPr>
            <p:cNvSpPr>
              <a:spLocks noChangeShapeType="1"/>
            </p:cNvSpPr>
            <p:nvPr/>
          </p:nvSpPr>
          <p:spPr bwMode="auto">
            <a:xfrm>
              <a:off x="1247" y="2840"/>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92" name="Line 72">
              <a:extLst>
                <a:ext uri="{FF2B5EF4-FFF2-40B4-BE49-F238E27FC236}">
                  <a16:creationId xmlns:a16="http://schemas.microsoft.com/office/drawing/2014/main" id="{175788E7-8B74-18A1-7C8D-24C46295921F}"/>
                </a:ext>
              </a:extLst>
            </p:cNvPr>
            <p:cNvSpPr>
              <a:spLocks noChangeShapeType="1"/>
            </p:cNvSpPr>
            <p:nvPr/>
          </p:nvSpPr>
          <p:spPr bwMode="auto">
            <a:xfrm>
              <a:off x="2290" y="2568"/>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93" name="Line 73">
              <a:extLst>
                <a:ext uri="{FF2B5EF4-FFF2-40B4-BE49-F238E27FC236}">
                  <a16:creationId xmlns:a16="http://schemas.microsoft.com/office/drawing/2014/main" id="{D4AA57A7-D41B-DA7B-AF9B-E3B0BF0E1ACB}"/>
                </a:ext>
              </a:extLst>
            </p:cNvPr>
            <p:cNvSpPr>
              <a:spLocks noChangeShapeType="1"/>
            </p:cNvSpPr>
            <p:nvPr/>
          </p:nvSpPr>
          <p:spPr bwMode="auto">
            <a:xfrm>
              <a:off x="2154" y="2840"/>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94" name="Line 74">
              <a:extLst>
                <a:ext uri="{FF2B5EF4-FFF2-40B4-BE49-F238E27FC236}">
                  <a16:creationId xmlns:a16="http://schemas.microsoft.com/office/drawing/2014/main" id="{BC798074-8DE5-803E-00AC-340EE72C594F}"/>
                </a:ext>
              </a:extLst>
            </p:cNvPr>
            <p:cNvSpPr>
              <a:spLocks noChangeShapeType="1"/>
            </p:cNvSpPr>
            <p:nvPr/>
          </p:nvSpPr>
          <p:spPr bwMode="auto">
            <a:xfrm>
              <a:off x="1519" y="2568"/>
              <a:ext cx="0" cy="6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95" name="Oval 75">
              <a:extLst>
                <a:ext uri="{FF2B5EF4-FFF2-40B4-BE49-F238E27FC236}">
                  <a16:creationId xmlns:a16="http://schemas.microsoft.com/office/drawing/2014/main" id="{9283B180-4F4D-C3A6-8F8B-AD8718DADFCD}"/>
                </a:ext>
              </a:extLst>
            </p:cNvPr>
            <p:cNvSpPr>
              <a:spLocks noChangeArrowheads="1"/>
            </p:cNvSpPr>
            <p:nvPr/>
          </p:nvSpPr>
          <p:spPr bwMode="auto">
            <a:xfrm>
              <a:off x="1156" y="3475"/>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96" name="Oval 76">
              <a:extLst>
                <a:ext uri="{FF2B5EF4-FFF2-40B4-BE49-F238E27FC236}">
                  <a16:creationId xmlns:a16="http://schemas.microsoft.com/office/drawing/2014/main" id="{86A9AEC7-AC9E-A754-1CA0-1778AA97DABF}"/>
                </a:ext>
              </a:extLst>
            </p:cNvPr>
            <p:cNvSpPr>
              <a:spLocks noChangeArrowheads="1"/>
            </p:cNvSpPr>
            <p:nvPr/>
          </p:nvSpPr>
          <p:spPr bwMode="auto">
            <a:xfrm>
              <a:off x="2064" y="3475"/>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97" name="Oval 77">
              <a:extLst>
                <a:ext uri="{FF2B5EF4-FFF2-40B4-BE49-F238E27FC236}">
                  <a16:creationId xmlns:a16="http://schemas.microsoft.com/office/drawing/2014/main" id="{E1DF23B2-8954-84C1-60D2-FB6DF58AFC6B}"/>
                </a:ext>
              </a:extLst>
            </p:cNvPr>
            <p:cNvSpPr>
              <a:spLocks noChangeArrowheads="1"/>
            </p:cNvSpPr>
            <p:nvPr/>
          </p:nvSpPr>
          <p:spPr bwMode="auto">
            <a:xfrm>
              <a:off x="2200" y="3203"/>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98" name="Oval 78">
              <a:extLst>
                <a:ext uri="{FF2B5EF4-FFF2-40B4-BE49-F238E27FC236}">
                  <a16:creationId xmlns:a16="http://schemas.microsoft.com/office/drawing/2014/main" id="{A6B01BE3-775E-6385-4187-7A22C1FCA2A9}"/>
                </a:ext>
              </a:extLst>
            </p:cNvPr>
            <p:cNvSpPr>
              <a:spLocks noChangeArrowheads="1"/>
            </p:cNvSpPr>
            <p:nvPr/>
          </p:nvSpPr>
          <p:spPr bwMode="auto">
            <a:xfrm>
              <a:off x="1429" y="3203"/>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199" name="Oval 79">
              <a:extLst>
                <a:ext uri="{FF2B5EF4-FFF2-40B4-BE49-F238E27FC236}">
                  <a16:creationId xmlns:a16="http://schemas.microsoft.com/office/drawing/2014/main" id="{F2CC608E-D1F3-631B-C4CB-CD4797657973}"/>
                </a:ext>
              </a:extLst>
            </p:cNvPr>
            <p:cNvSpPr>
              <a:spLocks noChangeArrowheads="1"/>
            </p:cNvSpPr>
            <p:nvPr/>
          </p:nvSpPr>
          <p:spPr bwMode="auto">
            <a:xfrm>
              <a:off x="2154" y="3339"/>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200" name="Oval 80">
              <a:extLst>
                <a:ext uri="{FF2B5EF4-FFF2-40B4-BE49-F238E27FC236}">
                  <a16:creationId xmlns:a16="http://schemas.microsoft.com/office/drawing/2014/main" id="{3959CFB9-0A58-EC2E-163C-603A65F1BB05}"/>
                </a:ext>
              </a:extLst>
            </p:cNvPr>
            <p:cNvSpPr>
              <a:spLocks noChangeArrowheads="1"/>
            </p:cNvSpPr>
            <p:nvPr/>
          </p:nvSpPr>
          <p:spPr bwMode="auto">
            <a:xfrm>
              <a:off x="1292" y="3339"/>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201" name="Oval 81">
              <a:extLst>
                <a:ext uri="{FF2B5EF4-FFF2-40B4-BE49-F238E27FC236}">
                  <a16:creationId xmlns:a16="http://schemas.microsoft.com/office/drawing/2014/main" id="{78CA3A9B-1456-A763-3AA7-5B5A8507133A}"/>
                </a:ext>
              </a:extLst>
            </p:cNvPr>
            <p:cNvSpPr>
              <a:spLocks noChangeArrowheads="1"/>
            </p:cNvSpPr>
            <p:nvPr/>
          </p:nvSpPr>
          <p:spPr bwMode="auto">
            <a:xfrm>
              <a:off x="1746" y="3475"/>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202" name="Oval 82">
              <a:extLst>
                <a:ext uri="{FF2B5EF4-FFF2-40B4-BE49-F238E27FC236}">
                  <a16:creationId xmlns:a16="http://schemas.microsoft.com/office/drawing/2014/main" id="{018286D6-D1FF-4506-CA84-5475F1317D4E}"/>
                </a:ext>
              </a:extLst>
            </p:cNvPr>
            <p:cNvSpPr>
              <a:spLocks noChangeArrowheads="1"/>
            </p:cNvSpPr>
            <p:nvPr/>
          </p:nvSpPr>
          <p:spPr bwMode="auto">
            <a:xfrm>
              <a:off x="1927" y="3203"/>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203" name="Oval 83">
              <a:extLst>
                <a:ext uri="{FF2B5EF4-FFF2-40B4-BE49-F238E27FC236}">
                  <a16:creationId xmlns:a16="http://schemas.microsoft.com/office/drawing/2014/main" id="{468E7C47-0A2E-1F44-1510-B9005C52A240}"/>
                </a:ext>
              </a:extLst>
            </p:cNvPr>
            <p:cNvSpPr>
              <a:spLocks noChangeArrowheads="1"/>
            </p:cNvSpPr>
            <p:nvPr/>
          </p:nvSpPr>
          <p:spPr bwMode="auto">
            <a:xfrm>
              <a:off x="1610" y="3339"/>
              <a:ext cx="127" cy="63"/>
            </a:xfrm>
            <a:prstGeom prst="ellipse">
              <a:avLst/>
            </a:prstGeom>
            <a:gradFill rotWithShape="1">
              <a:gsLst>
                <a:gs pos="0">
                  <a:schemeClr val="folHlink"/>
                </a:gs>
                <a:gs pos="100000">
                  <a:schemeClr val="folHlink">
                    <a:gamma/>
                    <a:tint val="3019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204" name="Line 84">
              <a:extLst>
                <a:ext uri="{FF2B5EF4-FFF2-40B4-BE49-F238E27FC236}">
                  <a16:creationId xmlns:a16="http://schemas.microsoft.com/office/drawing/2014/main" id="{4A821F03-BC7A-15A2-3270-7719FA90F475}"/>
                </a:ext>
              </a:extLst>
            </p:cNvPr>
            <p:cNvSpPr>
              <a:spLocks noChangeShapeType="1"/>
            </p:cNvSpPr>
            <p:nvPr/>
          </p:nvSpPr>
          <p:spPr bwMode="auto">
            <a:xfrm flipH="1">
              <a:off x="1973" y="3385"/>
              <a:ext cx="2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05" name="Line 85">
              <a:extLst>
                <a:ext uri="{FF2B5EF4-FFF2-40B4-BE49-F238E27FC236}">
                  <a16:creationId xmlns:a16="http://schemas.microsoft.com/office/drawing/2014/main" id="{ECF5ABE6-371C-674A-CCDC-1B142D7C15E9}"/>
                </a:ext>
              </a:extLst>
            </p:cNvPr>
            <p:cNvSpPr>
              <a:spLocks noChangeShapeType="1"/>
            </p:cNvSpPr>
            <p:nvPr/>
          </p:nvSpPr>
          <p:spPr bwMode="auto">
            <a:xfrm>
              <a:off x="1429" y="3385"/>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06" name="Line 86">
              <a:extLst>
                <a:ext uri="{FF2B5EF4-FFF2-40B4-BE49-F238E27FC236}">
                  <a16:creationId xmlns:a16="http://schemas.microsoft.com/office/drawing/2014/main" id="{3B0CC56F-E816-5750-7E44-901F6B873EFD}"/>
                </a:ext>
              </a:extLst>
            </p:cNvPr>
            <p:cNvSpPr>
              <a:spLocks noChangeShapeType="1"/>
            </p:cNvSpPr>
            <p:nvPr/>
          </p:nvSpPr>
          <p:spPr bwMode="auto">
            <a:xfrm flipH="1">
              <a:off x="1959" y="3249"/>
              <a:ext cx="59"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07" name="Line 87">
              <a:extLst>
                <a:ext uri="{FF2B5EF4-FFF2-40B4-BE49-F238E27FC236}">
                  <a16:creationId xmlns:a16="http://schemas.microsoft.com/office/drawing/2014/main" id="{2E07F93D-BE7F-E0EE-C373-81A999E4C246}"/>
                </a:ext>
              </a:extLst>
            </p:cNvPr>
            <p:cNvSpPr>
              <a:spLocks noChangeShapeType="1"/>
            </p:cNvSpPr>
            <p:nvPr/>
          </p:nvSpPr>
          <p:spPr bwMode="auto">
            <a:xfrm rot="10800000" flipH="1">
              <a:off x="1836" y="3417"/>
              <a:ext cx="63" cy="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08" name="Text Box 88">
              <a:extLst>
                <a:ext uri="{FF2B5EF4-FFF2-40B4-BE49-F238E27FC236}">
                  <a16:creationId xmlns:a16="http://schemas.microsoft.com/office/drawing/2014/main" id="{D80DF662-7F9B-0918-7D9E-FD5E374AAFA1}"/>
                </a:ext>
              </a:extLst>
            </p:cNvPr>
            <p:cNvSpPr txBox="1">
              <a:spLocks noChangeArrowheads="1"/>
            </p:cNvSpPr>
            <p:nvPr/>
          </p:nvSpPr>
          <p:spPr bwMode="auto">
            <a:xfrm>
              <a:off x="1072" y="1605"/>
              <a:ext cx="3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Ba</a:t>
              </a:r>
              <a:r>
                <a:rPr lang="en-US" altLang="en-US" baseline="30000">
                  <a:latin typeface="Myriad Roman" pitchFamily="34" charset="0"/>
                </a:rPr>
                <a:t>2+</a:t>
              </a:r>
              <a:endParaRPr lang="en-US" altLang="en-US">
                <a:latin typeface="Myriad Roman" pitchFamily="34" charset="0"/>
              </a:endParaRPr>
            </a:p>
          </p:txBody>
        </p:sp>
        <p:grpSp>
          <p:nvGrpSpPr>
            <p:cNvPr id="133209" name="Group 89">
              <a:extLst>
                <a:ext uri="{FF2B5EF4-FFF2-40B4-BE49-F238E27FC236}">
                  <a16:creationId xmlns:a16="http://schemas.microsoft.com/office/drawing/2014/main" id="{0A60B811-F212-6325-95ED-50C2A1EFBDC4}"/>
                </a:ext>
              </a:extLst>
            </p:cNvPr>
            <p:cNvGrpSpPr>
              <a:grpSpLocks/>
            </p:cNvGrpSpPr>
            <p:nvPr/>
          </p:nvGrpSpPr>
          <p:grpSpPr bwMode="auto">
            <a:xfrm rot="-10800000">
              <a:off x="1894" y="3341"/>
              <a:ext cx="76" cy="74"/>
              <a:chOff x="3651" y="2886"/>
              <a:chExt cx="91" cy="90"/>
            </a:xfrm>
          </p:grpSpPr>
          <p:sp>
            <p:nvSpPr>
              <p:cNvPr id="133210" name="Oval 90">
                <a:extLst>
                  <a:ext uri="{FF2B5EF4-FFF2-40B4-BE49-F238E27FC236}">
                    <a16:creationId xmlns:a16="http://schemas.microsoft.com/office/drawing/2014/main" id="{F03FE18D-36E8-4183-783D-7C2BB8E4878D}"/>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211" name="Line 91">
                <a:extLst>
                  <a:ext uri="{FF2B5EF4-FFF2-40B4-BE49-F238E27FC236}">
                    <a16:creationId xmlns:a16="http://schemas.microsoft.com/office/drawing/2014/main" id="{516596C2-DF93-7A4D-C6CA-E5F6568BE352}"/>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12" name="Group 92">
            <a:extLst>
              <a:ext uri="{FF2B5EF4-FFF2-40B4-BE49-F238E27FC236}">
                <a16:creationId xmlns:a16="http://schemas.microsoft.com/office/drawing/2014/main" id="{3A9073FE-0BED-A44A-467C-68424BE41ADE}"/>
              </a:ext>
            </a:extLst>
          </p:cNvPr>
          <p:cNvGrpSpPr>
            <a:grpSpLocks/>
          </p:cNvGrpSpPr>
          <p:nvPr/>
        </p:nvGrpSpPr>
        <p:grpSpPr bwMode="auto">
          <a:xfrm>
            <a:off x="2195513" y="1484313"/>
            <a:ext cx="4587875" cy="3425825"/>
            <a:chOff x="748" y="1544"/>
            <a:chExt cx="2890" cy="2158"/>
          </a:xfrm>
        </p:grpSpPr>
        <p:grpSp>
          <p:nvGrpSpPr>
            <p:cNvPr id="133213" name="Group 93">
              <a:extLst>
                <a:ext uri="{FF2B5EF4-FFF2-40B4-BE49-F238E27FC236}">
                  <a16:creationId xmlns:a16="http://schemas.microsoft.com/office/drawing/2014/main" id="{81B81913-EE2D-0A48-E614-F47056A1C6E8}"/>
                </a:ext>
              </a:extLst>
            </p:cNvPr>
            <p:cNvGrpSpPr>
              <a:grpSpLocks/>
            </p:cNvGrpSpPr>
            <p:nvPr/>
          </p:nvGrpSpPr>
          <p:grpSpPr bwMode="auto">
            <a:xfrm>
              <a:off x="748" y="1544"/>
              <a:ext cx="2890" cy="1700"/>
              <a:chOff x="612" y="1408"/>
              <a:chExt cx="2890" cy="1700"/>
            </a:xfrm>
          </p:grpSpPr>
          <p:sp>
            <p:nvSpPr>
              <p:cNvPr id="133214" name="Rectangle 94">
                <a:extLst>
                  <a:ext uri="{FF2B5EF4-FFF2-40B4-BE49-F238E27FC236}">
                    <a16:creationId xmlns:a16="http://schemas.microsoft.com/office/drawing/2014/main" id="{91FDD479-D07B-4D79-B0C6-2FB74AEE0016}"/>
                  </a:ext>
                </a:extLst>
              </p:cNvPr>
              <p:cNvSpPr>
                <a:spLocks noChangeArrowheads="1"/>
              </p:cNvSpPr>
              <p:nvPr/>
            </p:nvSpPr>
            <p:spPr bwMode="auto">
              <a:xfrm>
                <a:off x="1066" y="1408"/>
                <a:ext cx="2252" cy="1225"/>
              </a:xfrm>
              <a:prstGeom prst="rect">
                <a:avLst/>
              </a:prstGeom>
              <a:solidFill>
                <a:srgbClr val="FFFFCC">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15" name="Group 95">
                <a:extLst>
                  <a:ext uri="{FF2B5EF4-FFF2-40B4-BE49-F238E27FC236}">
                    <a16:creationId xmlns:a16="http://schemas.microsoft.com/office/drawing/2014/main" id="{4CA2A2A5-E423-E030-5915-33CE68255BA5}"/>
                  </a:ext>
                </a:extLst>
              </p:cNvPr>
              <p:cNvGrpSpPr>
                <a:grpSpLocks/>
              </p:cNvGrpSpPr>
              <p:nvPr/>
            </p:nvGrpSpPr>
            <p:grpSpPr bwMode="auto">
              <a:xfrm>
                <a:off x="612" y="1408"/>
                <a:ext cx="452" cy="1700"/>
                <a:chOff x="612" y="1408"/>
                <a:chExt cx="452" cy="1700"/>
              </a:xfrm>
            </p:grpSpPr>
            <p:sp>
              <p:nvSpPr>
                <p:cNvPr id="133216" name="Freeform 96">
                  <a:extLst>
                    <a:ext uri="{FF2B5EF4-FFF2-40B4-BE49-F238E27FC236}">
                      <a16:creationId xmlns:a16="http://schemas.microsoft.com/office/drawing/2014/main" id="{33F0A7ED-CD53-9143-6DB1-623FA6846AC1}"/>
                    </a:ext>
                  </a:extLst>
                </p:cNvPr>
                <p:cNvSpPr>
                  <a:spLocks/>
                </p:cNvSpPr>
                <p:nvPr/>
              </p:nvSpPr>
              <p:spPr bwMode="auto">
                <a:xfrm>
                  <a:off x="612" y="1408"/>
                  <a:ext cx="452" cy="1700"/>
                </a:xfrm>
                <a:custGeom>
                  <a:avLst/>
                  <a:gdLst>
                    <a:gd name="T0" fmla="*/ 0 w 452"/>
                    <a:gd name="T1" fmla="*/ 116 h 1700"/>
                    <a:gd name="T2" fmla="*/ 0 w 452"/>
                    <a:gd name="T3" fmla="*/ 1700 h 1700"/>
                    <a:gd name="T4" fmla="*/ 452 w 452"/>
                    <a:gd name="T5" fmla="*/ 1216 h 1700"/>
                    <a:gd name="T6" fmla="*/ 452 w 452"/>
                    <a:gd name="T7" fmla="*/ 0 h 1700"/>
                    <a:gd name="T8" fmla="*/ 0 w 452"/>
                    <a:gd name="T9" fmla="*/ 116 h 1700"/>
                  </a:gdLst>
                  <a:ahLst/>
                  <a:cxnLst>
                    <a:cxn ang="0">
                      <a:pos x="T0" y="T1"/>
                    </a:cxn>
                    <a:cxn ang="0">
                      <a:pos x="T2" y="T3"/>
                    </a:cxn>
                    <a:cxn ang="0">
                      <a:pos x="T4" y="T5"/>
                    </a:cxn>
                    <a:cxn ang="0">
                      <a:pos x="T6" y="T7"/>
                    </a:cxn>
                    <a:cxn ang="0">
                      <a:pos x="T8" y="T9"/>
                    </a:cxn>
                  </a:cxnLst>
                  <a:rect l="0" t="0" r="r" b="b"/>
                  <a:pathLst>
                    <a:path w="452" h="1700">
                      <a:moveTo>
                        <a:pt x="0" y="116"/>
                      </a:moveTo>
                      <a:lnTo>
                        <a:pt x="0" y="1700"/>
                      </a:lnTo>
                      <a:lnTo>
                        <a:pt x="452" y="1216"/>
                      </a:lnTo>
                      <a:lnTo>
                        <a:pt x="452" y="0"/>
                      </a:lnTo>
                      <a:lnTo>
                        <a:pt x="0" y="116"/>
                      </a:lnTo>
                      <a:close/>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3217" name="Group 97">
                  <a:extLst>
                    <a:ext uri="{FF2B5EF4-FFF2-40B4-BE49-F238E27FC236}">
                      <a16:creationId xmlns:a16="http://schemas.microsoft.com/office/drawing/2014/main" id="{D9770D35-F9E4-6B43-C4B2-42E2425D580F}"/>
                    </a:ext>
                  </a:extLst>
                </p:cNvPr>
                <p:cNvGrpSpPr>
                  <a:grpSpLocks/>
                </p:cNvGrpSpPr>
                <p:nvPr/>
              </p:nvGrpSpPr>
              <p:grpSpPr bwMode="auto">
                <a:xfrm rot="-10800000">
                  <a:off x="628" y="2976"/>
                  <a:ext cx="75" cy="74"/>
                  <a:chOff x="3379" y="2614"/>
                  <a:chExt cx="91" cy="90"/>
                </a:xfrm>
              </p:grpSpPr>
              <p:sp>
                <p:nvSpPr>
                  <p:cNvPr id="133218" name="Oval 98">
                    <a:extLst>
                      <a:ext uri="{FF2B5EF4-FFF2-40B4-BE49-F238E27FC236}">
                        <a16:creationId xmlns:a16="http://schemas.microsoft.com/office/drawing/2014/main" id="{983AC7F2-7CE1-6389-6EBC-5D021E28A22D}"/>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19" name="Group 99">
                    <a:extLst>
                      <a:ext uri="{FF2B5EF4-FFF2-40B4-BE49-F238E27FC236}">
                        <a16:creationId xmlns:a16="http://schemas.microsoft.com/office/drawing/2014/main" id="{D0C01095-89D9-1623-6803-1ABF11FA5045}"/>
                      </a:ext>
                    </a:extLst>
                  </p:cNvPr>
                  <p:cNvGrpSpPr>
                    <a:grpSpLocks/>
                  </p:cNvGrpSpPr>
                  <p:nvPr/>
                </p:nvGrpSpPr>
                <p:grpSpPr bwMode="auto">
                  <a:xfrm>
                    <a:off x="3394" y="2626"/>
                    <a:ext cx="68" cy="68"/>
                    <a:chOff x="3605" y="2251"/>
                    <a:chExt cx="91" cy="90"/>
                  </a:xfrm>
                </p:grpSpPr>
                <p:sp>
                  <p:nvSpPr>
                    <p:cNvPr id="133220" name="Line 100">
                      <a:extLst>
                        <a:ext uri="{FF2B5EF4-FFF2-40B4-BE49-F238E27FC236}">
                          <a16:creationId xmlns:a16="http://schemas.microsoft.com/office/drawing/2014/main" id="{4AD08E7B-A03D-E640-AE82-0FCA25D21DEF}"/>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21" name="Line 101">
                      <a:extLst>
                        <a:ext uri="{FF2B5EF4-FFF2-40B4-BE49-F238E27FC236}">
                          <a16:creationId xmlns:a16="http://schemas.microsoft.com/office/drawing/2014/main" id="{1CC9A682-C73B-3C70-C760-94EF3A13A836}"/>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22" name="Group 102">
                  <a:extLst>
                    <a:ext uri="{FF2B5EF4-FFF2-40B4-BE49-F238E27FC236}">
                      <a16:creationId xmlns:a16="http://schemas.microsoft.com/office/drawing/2014/main" id="{034D454A-25A8-7EC9-0848-61D24525F377}"/>
                    </a:ext>
                  </a:extLst>
                </p:cNvPr>
                <p:cNvGrpSpPr>
                  <a:grpSpLocks/>
                </p:cNvGrpSpPr>
                <p:nvPr/>
              </p:nvGrpSpPr>
              <p:grpSpPr bwMode="auto">
                <a:xfrm rot="-10800000">
                  <a:off x="793" y="2795"/>
                  <a:ext cx="75" cy="74"/>
                  <a:chOff x="3379" y="2614"/>
                  <a:chExt cx="91" cy="90"/>
                </a:xfrm>
              </p:grpSpPr>
              <p:sp>
                <p:nvSpPr>
                  <p:cNvPr id="133223" name="Oval 103">
                    <a:extLst>
                      <a:ext uri="{FF2B5EF4-FFF2-40B4-BE49-F238E27FC236}">
                        <a16:creationId xmlns:a16="http://schemas.microsoft.com/office/drawing/2014/main" id="{30E5D1F3-F5F0-264B-3F1F-2897C722FC41}"/>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24" name="Group 104">
                    <a:extLst>
                      <a:ext uri="{FF2B5EF4-FFF2-40B4-BE49-F238E27FC236}">
                        <a16:creationId xmlns:a16="http://schemas.microsoft.com/office/drawing/2014/main" id="{2F86E75B-121F-0F65-8E98-771A02F3FF7A}"/>
                      </a:ext>
                    </a:extLst>
                  </p:cNvPr>
                  <p:cNvGrpSpPr>
                    <a:grpSpLocks/>
                  </p:cNvGrpSpPr>
                  <p:nvPr/>
                </p:nvGrpSpPr>
                <p:grpSpPr bwMode="auto">
                  <a:xfrm>
                    <a:off x="3394" y="2626"/>
                    <a:ext cx="68" cy="68"/>
                    <a:chOff x="3605" y="2251"/>
                    <a:chExt cx="91" cy="90"/>
                  </a:xfrm>
                </p:grpSpPr>
                <p:sp>
                  <p:nvSpPr>
                    <p:cNvPr id="133225" name="Line 105">
                      <a:extLst>
                        <a:ext uri="{FF2B5EF4-FFF2-40B4-BE49-F238E27FC236}">
                          <a16:creationId xmlns:a16="http://schemas.microsoft.com/office/drawing/2014/main" id="{3B4221C1-FE30-A57E-CE30-5F9F1292EFF6}"/>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26" name="Line 106">
                      <a:extLst>
                        <a:ext uri="{FF2B5EF4-FFF2-40B4-BE49-F238E27FC236}">
                          <a16:creationId xmlns:a16="http://schemas.microsoft.com/office/drawing/2014/main" id="{844846C5-9A8A-34B6-9F21-7E5CA0706261}"/>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27" name="Group 107">
                  <a:extLst>
                    <a:ext uri="{FF2B5EF4-FFF2-40B4-BE49-F238E27FC236}">
                      <a16:creationId xmlns:a16="http://schemas.microsoft.com/office/drawing/2014/main" id="{C2175DB4-263C-9E73-D6D3-7EF3723908B4}"/>
                    </a:ext>
                  </a:extLst>
                </p:cNvPr>
                <p:cNvGrpSpPr>
                  <a:grpSpLocks/>
                </p:cNvGrpSpPr>
                <p:nvPr/>
              </p:nvGrpSpPr>
              <p:grpSpPr bwMode="auto">
                <a:xfrm rot="-10800000">
                  <a:off x="657" y="2750"/>
                  <a:ext cx="75" cy="74"/>
                  <a:chOff x="3379" y="2614"/>
                  <a:chExt cx="91" cy="90"/>
                </a:xfrm>
              </p:grpSpPr>
              <p:sp>
                <p:nvSpPr>
                  <p:cNvPr id="133228" name="Oval 108">
                    <a:extLst>
                      <a:ext uri="{FF2B5EF4-FFF2-40B4-BE49-F238E27FC236}">
                        <a16:creationId xmlns:a16="http://schemas.microsoft.com/office/drawing/2014/main" id="{B8EAD2C9-7E3D-A56F-EF23-E57CA14EB685}"/>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29" name="Group 109">
                    <a:extLst>
                      <a:ext uri="{FF2B5EF4-FFF2-40B4-BE49-F238E27FC236}">
                        <a16:creationId xmlns:a16="http://schemas.microsoft.com/office/drawing/2014/main" id="{027A8606-5CF6-8948-8906-5EAE6C82FD53}"/>
                      </a:ext>
                    </a:extLst>
                  </p:cNvPr>
                  <p:cNvGrpSpPr>
                    <a:grpSpLocks/>
                  </p:cNvGrpSpPr>
                  <p:nvPr/>
                </p:nvGrpSpPr>
                <p:grpSpPr bwMode="auto">
                  <a:xfrm>
                    <a:off x="3394" y="2626"/>
                    <a:ext cx="68" cy="68"/>
                    <a:chOff x="3605" y="2251"/>
                    <a:chExt cx="91" cy="90"/>
                  </a:xfrm>
                </p:grpSpPr>
                <p:sp>
                  <p:nvSpPr>
                    <p:cNvPr id="133230" name="Line 110">
                      <a:extLst>
                        <a:ext uri="{FF2B5EF4-FFF2-40B4-BE49-F238E27FC236}">
                          <a16:creationId xmlns:a16="http://schemas.microsoft.com/office/drawing/2014/main" id="{8651DA9D-F568-2F5A-3DEF-AAADC886C285}"/>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31" name="Line 111">
                      <a:extLst>
                        <a:ext uri="{FF2B5EF4-FFF2-40B4-BE49-F238E27FC236}">
                          <a16:creationId xmlns:a16="http://schemas.microsoft.com/office/drawing/2014/main" id="{CC03579F-E486-C993-0B44-D4E3C9FEBC84}"/>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32" name="Group 112">
                  <a:extLst>
                    <a:ext uri="{FF2B5EF4-FFF2-40B4-BE49-F238E27FC236}">
                      <a16:creationId xmlns:a16="http://schemas.microsoft.com/office/drawing/2014/main" id="{1830B05C-166D-8603-0C1A-065966BA6219}"/>
                    </a:ext>
                  </a:extLst>
                </p:cNvPr>
                <p:cNvGrpSpPr>
                  <a:grpSpLocks/>
                </p:cNvGrpSpPr>
                <p:nvPr/>
              </p:nvGrpSpPr>
              <p:grpSpPr bwMode="auto">
                <a:xfrm rot="-10800000">
                  <a:off x="900" y="2659"/>
                  <a:ext cx="75" cy="74"/>
                  <a:chOff x="3379" y="2614"/>
                  <a:chExt cx="91" cy="90"/>
                </a:xfrm>
              </p:grpSpPr>
              <p:sp>
                <p:nvSpPr>
                  <p:cNvPr id="133233" name="Oval 113">
                    <a:extLst>
                      <a:ext uri="{FF2B5EF4-FFF2-40B4-BE49-F238E27FC236}">
                        <a16:creationId xmlns:a16="http://schemas.microsoft.com/office/drawing/2014/main" id="{0762ADDE-40BF-D29E-85F2-0CBC811382CE}"/>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34" name="Group 114">
                    <a:extLst>
                      <a:ext uri="{FF2B5EF4-FFF2-40B4-BE49-F238E27FC236}">
                        <a16:creationId xmlns:a16="http://schemas.microsoft.com/office/drawing/2014/main" id="{BB699521-E8D4-4445-7BAC-1C34FEDC94F7}"/>
                      </a:ext>
                    </a:extLst>
                  </p:cNvPr>
                  <p:cNvGrpSpPr>
                    <a:grpSpLocks/>
                  </p:cNvGrpSpPr>
                  <p:nvPr/>
                </p:nvGrpSpPr>
                <p:grpSpPr bwMode="auto">
                  <a:xfrm>
                    <a:off x="3394" y="2626"/>
                    <a:ext cx="68" cy="68"/>
                    <a:chOff x="3605" y="2251"/>
                    <a:chExt cx="91" cy="90"/>
                  </a:xfrm>
                </p:grpSpPr>
                <p:sp>
                  <p:nvSpPr>
                    <p:cNvPr id="133235" name="Line 115">
                      <a:extLst>
                        <a:ext uri="{FF2B5EF4-FFF2-40B4-BE49-F238E27FC236}">
                          <a16:creationId xmlns:a16="http://schemas.microsoft.com/office/drawing/2014/main" id="{DAD3774A-2C16-AA2C-DA19-185C4D5A7DEA}"/>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36" name="Line 116">
                      <a:extLst>
                        <a:ext uri="{FF2B5EF4-FFF2-40B4-BE49-F238E27FC236}">
                          <a16:creationId xmlns:a16="http://schemas.microsoft.com/office/drawing/2014/main" id="{4A99CE75-4E04-B081-A1F5-49553A6B0A06}"/>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37" name="Group 117">
                  <a:extLst>
                    <a:ext uri="{FF2B5EF4-FFF2-40B4-BE49-F238E27FC236}">
                      <a16:creationId xmlns:a16="http://schemas.microsoft.com/office/drawing/2014/main" id="{99B4C03E-7E74-E570-E1EE-B52AD077CA6B}"/>
                    </a:ext>
                  </a:extLst>
                </p:cNvPr>
                <p:cNvGrpSpPr>
                  <a:grpSpLocks/>
                </p:cNvGrpSpPr>
                <p:nvPr/>
              </p:nvGrpSpPr>
              <p:grpSpPr bwMode="auto">
                <a:xfrm rot="-10800000">
                  <a:off x="764" y="2614"/>
                  <a:ext cx="75" cy="74"/>
                  <a:chOff x="3379" y="2614"/>
                  <a:chExt cx="91" cy="90"/>
                </a:xfrm>
              </p:grpSpPr>
              <p:sp>
                <p:nvSpPr>
                  <p:cNvPr id="133238" name="Oval 118">
                    <a:extLst>
                      <a:ext uri="{FF2B5EF4-FFF2-40B4-BE49-F238E27FC236}">
                        <a16:creationId xmlns:a16="http://schemas.microsoft.com/office/drawing/2014/main" id="{7918ED2A-1793-407C-9526-F9F96A8C45DC}"/>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39" name="Group 119">
                    <a:extLst>
                      <a:ext uri="{FF2B5EF4-FFF2-40B4-BE49-F238E27FC236}">
                        <a16:creationId xmlns:a16="http://schemas.microsoft.com/office/drawing/2014/main" id="{A1AFD885-C5DC-6A84-A471-88A091AF7E4A}"/>
                      </a:ext>
                    </a:extLst>
                  </p:cNvPr>
                  <p:cNvGrpSpPr>
                    <a:grpSpLocks/>
                  </p:cNvGrpSpPr>
                  <p:nvPr/>
                </p:nvGrpSpPr>
                <p:grpSpPr bwMode="auto">
                  <a:xfrm>
                    <a:off x="3394" y="2626"/>
                    <a:ext cx="68" cy="68"/>
                    <a:chOff x="3605" y="2251"/>
                    <a:chExt cx="91" cy="90"/>
                  </a:xfrm>
                </p:grpSpPr>
                <p:sp>
                  <p:nvSpPr>
                    <p:cNvPr id="133240" name="Line 120">
                      <a:extLst>
                        <a:ext uri="{FF2B5EF4-FFF2-40B4-BE49-F238E27FC236}">
                          <a16:creationId xmlns:a16="http://schemas.microsoft.com/office/drawing/2014/main" id="{CCB626B0-9951-9673-30DD-8314A8C52FE4}"/>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41" name="Line 121">
                      <a:extLst>
                        <a:ext uri="{FF2B5EF4-FFF2-40B4-BE49-F238E27FC236}">
                          <a16:creationId xmlns:a16="http://schemas.microsoft.com/office/drawing/2014/main" id="{6CEC7565-16A0-DD16-BC52-E835529875A7}"/>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42" name="Group 122">
                  <a:extLst>
                    <a:ext uri="{FF2B5EF4-FFF2-40B4-BE49-F238E27FC236}">
                      <a16:creationId xmlns:a16="http://schemas.microsoft.com/office/drawing/2014/main" id="{82DEB007-1A0D-55AC-2F85-0388B79C7D74}"/>
                    </a:ext>
                  </a:extLst>
                </p:cNvPr>
                <p:cNvGrpSpPr>
                  <a:grpSpLocks/>
                </p:cNvGrpSpPr>
                <p:nvPr/>
              </p:nvGrpSpPr>
              <p:grpSpPr bwMode="auto">
                <a:xfrm rot="-10800000">
                  <a:off x="945" y="2432"/>
                  <a:ext cx="75" cy="74"/>
                  <a:chOff x="3379" y="2614"/>
                  <a:chExt cx="91" cy="90"/>
                </a:xfrm>
              </p:grpSpPr>
              <p:sp>
                <p:nvSpPr>
                  <p:cNvPr id="133243" name="Oval 123">
                    <a:extLst>
                      <a:ext uri="{FF2B5EF4-FFF2-40B4-BE49-F238E27FC236}">
                        <a16:creationId xmlns:a16="http://schemas.microsoft.com/office/drawing/2014/main" id="{43FA8C9A-233F-3239-F010-09278946C363}"/>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44" name="Group 124">
                    <a:extLst>
                      <a:ext uri="{FF2B5EF4-FFF2-40B4-BE49-F238E27FC236}">
                        <a16:creationId xmlns:a16="http://schemas.microsoft.com/office/drawing/2014/main" id="{94F15DD5-43F9-F3A3-304B-9CC45210F15F}"/>
                      </a:ext>
                    </a:extLst>
                  </p:cNvPr>
                  <p:cNvGrpSpPr>
                    <a:grpSpLocks/>
                  </p:cNvGrpSpPr>
                  <p:nvPr/>
                </p:nvGrpSpPr>
                <p:grpSpPr bwMode="auto">
                  <a:xfrm>
                    <a:off x="3394" y="2626"/>
                    <a:ext cx="68" cy="68"/>
                    <a:chOff x="3605" y="2251"/>
                    <a:chExt cx="91" cy="90"/>
                  </a:xfrm>
                </p:grpSpPr>
                <p:sp>
                  <p:nvSpPr>
                    <p:cNvPr id="133245" name="Line 125">
                      <a:extLst>
                        <a:ext uri="{FF2B5EF4-FFF2-40B4-BE49-F238E27FC236}">
                          <a16:creationId xmlns:a16="http://schemas.microsoft.com/office/drawing/2014/main" id="{A8B5ED01-74ED-C73A-9EC7-BAAEAA0D1CDA}"/>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46" name="Line 126">
                      <a:extLst>
                        <a:ext uri="{FF2B5EF4-FFF2-40B4-BE49-F238E27FC236}">
                          <a16:creationId xmlns:a16="http://schemas.microsoft.com/office/drawing/2014/main" id="{90C0A61C-9557-06D6-FCDD-7B51978D8178}"/>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47" name="Group 127">
                  <a:extLst>
                    <a:ext uri="{FF2B5EF4-FFF2-40B4-BE49-F238E27FC236}">
                      <a16:creationId xmlns:a16="http://schemas.microsoft.com/office/drawing/2014/main" id="{3B2003D1-B35C-69C6-27B7-216F71E8CA22}"/>
                    </a:ext>
                  </a:extLst>
                </p:cNvPr>
                <p:cNvGrpSpPr>
                  <a:grpSpLocks/>
                </p:cNvGrpSpPr>
                <p:nvPr/>
              </p:nvGrpSpPr>
              <p:grpSpPr bwMode="auto">
                <a:xfrm rot="-10800000">
                  <a:off x="839" y="2387"/>
                  <a:ext cx="75" cy="74"/>
                  <a:chOff x="3379" y="2614"/>
                  <a:chExt cx="91" cy="90"/>
                </a:xfrm>
              </p:grpSpPr>
              <p:sp>
                <p:nvSpPr>
                  <p:cNvPr id="133248" name="Oval 128">
                    <a:extLst>
                      <a:ext uri="{FF2B5EF4-FFF2-40B4-BE49-F238E27FC236}">
                        <a16:creationId xmlns:a16="http://schemas.microsoft.com/office/drawing/2014/main" id="{C51CC982-E2F9-75F0-7BBA-A0C1B3566038}"/>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49" name="Group 129">
                    <a:extLst>
                      <a:ext uri="{FF2B5EF4-FFF2-40B4-BE49-F238E27FC236}">
                        <a16:creationId xmlns:a16="http://schemas.microsoft.com/office/drawing/2014/main" id="{006ACF6C-1B2D-2E0A-BCF0-B55AFE71444C}"/>
                      </a:ext>
                    </a:extLst>
                  </p:cNvPr>
                  <p:cNvGrpSpPr>
                    <a:grpSpLocks/>
                  </p:cNvGrpSpPr>
                  <p:nvPr/>
                </p:nvGrpSpPr>
                <p:grpSpPr bwMode="auto">
                  <a:xfrm>
                    <a:off x="3394" y="2626"/>
                    <a:ext cx="68" cy="68"/>
                    <a:chOff x="3605" y="2251"/>
                    <a:chExt cx="91" cy="90"/>
                  </a:xfrm>
                </p:grpSpPr>
                <p:sp>
                  <p:nvSpPr>
                    <p:cNvPr id="133250" name="Line 130">
                      <a:extLst>
                        <a:ext uri="{FF2B5EF4-FFF2-40B4-BE49-F238E27FC236}">
                          <a16:creationId xmlns:a16="http://schemas.microsoft.com/office/drawing/2014/main" id="{8EEE8274-38AC-58A6-8BC0-730A401AD05B}"/>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51" name="Line 131">
                      <a:extLst>
                        <a:ext uri="{FF2B5EF4-FFF2-40B4-BE49-F238E27FC236}">
                          <a16:creationId xmlns:a16="http://schemas.microsoft.com/office/drawing/2014/main" id="{02CC83A5-D584-78CE-2724-7AB10BCD029A}"/>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52" name="Group 132">
                  <a:extLst>
                    <a:ext uri="{FF2B5EF4-FFF2-40B4-BE49-F238E27FC236}">
                      <a16:creationId xmlns:a16="http://schemas.microsoft.com/office/drawing/2014/main" id="{2E862139-52C9-56A6-E7B9-CEFAEAECC1A6}"/>
                    </a:ext>
                  </a:extLst>
                </p:cNvPr>
                <p:cNvGrpSpPr>
                  <a:grpSpLocks/>
                </p:cNvGrpSpPr>
                <p:nvPr/>
              </p:nvGrpSpPr>
              <p:grpSpPr bwMode="auto">
                <a:xfrm rot="-10800000">
                  <a:off x="657" y="2296"/>
                  <a:ext cx="75" cy="74"/>
                  <a:chOff x="3379" y="2614"/>
                  <a:chExt cx="91" cy="90"/>
                </a:xfrm>
              </p:grpSpPr>
              <p:sp>
                <p:nvSpPr>
                  <p:cNvPr id="133253" name="Oval 133">
                    <a:extLst>
                      <a:ext uri="{FF2B5EF4-FFF2-40B4-BE49-F238E27FC236}">
                        <a16:creationId xmlns:a16="http://schemas.microsoft.com/office/drawing/2014/main" id="{E478F2EB-D08D-AB6D-F96B-71B0DA0017BE}"/>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54" name="Group 134">
                    <a:extLst>
                      <a:ext uri="{FF2B5EF4-FFF2-40B4-BE49-F238E27FC236}">
                        <a16:creationId xmlns:a16="http://schemas.microsoft.com/office/drawing/2014/main" id="{89630586-AE59-52E4-D765-435E85FCDDFB}"/>
                      </a:ext>
                    </a:extLst>
                  </p:cNvPr>
                  <p:cNvGrpSpPr>
                    <a:grpSpLocks/>
                  </p:cNvGrpSpPr>
                  <p:nvPr/>
                </p:nvGrpSpPr>
                <p:grpSpPr bwMode="auto">
                  <a:xfrm>
                    <a:off x="3394" y="2626"/>
                    <a:ext cx="68" cy="68"/>
                    <a:chOff x="3605" y="2251"/>
                    <a:chExt cx="91" cy="90"/>
                  </a:xfrm>
                </p:grpSpPr>
                <p:sp>
                  <p:nvSpPr>
                    <p:cNvPr id="133255" name="Line 135">
                      <a:extLst>
                        <a:ext uri="{FF2B5EF4-FFF2-40B4-BE49-F238E27FC236}">
                          <a16:creationId xmlns:a16="http://schemas.microsoft.com/office/drawing/2014/main" id="{C90E4BDB-8E18-A496-874C-EB7915C7C2D6}"/>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56" name="Line 136">
                      <a:extLst>
                        <a:ext uri="{FF2B5EF4-FFF2-40B4-BE49-F238E27FC236}">
                          <a16:creationId xmlns:a16="http://schemas.microsoft.com/office/drawing/2014/main" id="{B2717C2A-B755-E278-98B7-496E5EAC3A95}"/>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57" name="Group 137">
                  <a:extLst>
                    <a:ext uri="{FF2B5EF4-FFF2-40B4-BE49-F238E27FC236}">
                      <a16:creationId xmlns:a16="http://schemas.microsoft.com/office/drawing/2014/main" id="{40B38A0A-3004-D976-BA77-347F0367F510}"/>
                    </a:ext>
                  </a:extLst>
                </p:cNvPr>
                <p:cNvGrpSpPr>
                  <a:grpSpLocks/>
                </p:cNvGrpSpPr>
                <p:nvPr/>
              </p:nvGrpSpPr>
              <p:grpSpPr bwMode="auto">
                <a:xfrm rot="-10800000">
                  <a:off x="793" y="2206"/>
                  <a:ext cx="75" cy="74"/>
                  <a:chOff x="3379" y="2614"/>
                  <a:chExt cx="91" cy="90"/>
                </a:xfrm>
              </p:grpSpPr>
              <p:sp>
                <p:nvSpPr>
                  <p:cNvPr id="133258" name="Oval 138">
                    <a:extLst>
                      <a:ext uri="{FF2B5EF4-FFF2-40B4-BE49-F238E27FC236}">
                        <a16:creationId xmlns:a16="http://schemas.microsoft.com/office/drawing/2014/main" id="{0336BD5D-1E98-99FC-9405-8D8D82506375}"/>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59" name="Group 139">
                    <a:extLst>
                      <a:ext uri="{FF2B5EF4-FFF2-40B4-BE49-F238E27FC236}">
                        <a16:creationId xmlns:a16="http://schemas.microsoft.com/office/drawing/2014/main" id="{E36D2959-4AA6-CBEC-0D78-82BDD7B10AED}"/>
                      </a:ext>
                    </a:extLst>
                  </p:cNvPr>
                  <p:cNvGrpSpPr>
                    <a:grpSpLocks/>
                  </p:cNvGrpSpPr>
                  <p:nvPr/>
                </p:nvGrpSpPr>
                <p:grpSpPr bwMode="auto">
                  <a:xfrm>
                    <a:off x="3394" y="2626"/>
                    <a:ext cx="68" cy="68"/>
                    <a:chOff x="3605" y="2251"/>
                    <a:chExt cx="91" cy="90"/>
                  </a:xfrm>
                </p:grpSpPr>
                <p:sp>
                  <p:nvSpPr>
                    <p:cNvPr id="133260" name="Line 140">
                      <a:extLst>
                        <a:ext uri="{FF2B5EF4-FFF2-40B4-BE49-F238E27FC236}">
                          <a16:creationId xmlns:a16="http://schemas.microsoft.com/office/drawing/2014/main" id="{DC675001-E956-64F1-3E7D-B0DEB97D626A}"/>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61" name="Line 141">
                      <a:extLst>
                        <a:ext uri="{FF2B5EF4-FFF2-40B4-BE49-F238E27FC236}">
                          <a16:creationId xmlns:a16="http://schemas.microsoft.com/office/drawing/2014/main" id="{1F36C0F2-969E-D9F0-F1B2-BFDFFB2444AB}"/>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62" name="Group 142">
                  <a:extLst>
                    <a:ext uri="{FF2B5EF4-FFF2-40B4-BE49-F238E27FC236}">
                      <a16:creationId xmlns:a16="http://schemas.microsoft.com/office/drawing/2014/main" id="{EAB07CD6-F4E0-E3AD-124A-15F0A959D5CF}"/>
                    </a:ext>
                  </a:extLst>
                </p:cNvPr>
                <p:cNvGrpSpPr>
                  <a:grpSpLocks/>
                </p:cNvGrpSpPr>
                <p:nvPr/>
              </p:nvGrpSpPr>
              <p:grpSpPr bwMode="auto">
                <a:xfrm rot="-10800000">
                  <a:off x="686" y="2070"/>
                  <a:ext cx="75" cy="74"/>
                  <a:chOff x="3379" y="2614"/>
                  <a:chExt cx="91" cy="90"/>
                </a:xfrm>
              </p:grpSpPr>
              <p:sp>
                <p:nvSpPr>
                  <p:cNvPr id="133263" name="Oval 143">
                    <a:extLst>
                      <a:ext uri="{FF2B5EF4-FFF2-40B4-BE49-F238E27FC236}">
                        <a16:creationId xmlns:a16="http://schemas.microsoft.com/office/drawing/2014/main" id="{37C0BA3F-1F22-92F3-214E-A8879B9B7551}"/>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64" name="Group 144">
                    <a:extLst>
                      <a:ext uri="{FF2B5EF4-FFF2-40B4-BE49-F238E27FC236}">
                        <a16:creationId xmlns:a16="http://schemas.microsoft.com/office/drawing/2014/main" id="{4578B888-F8A7-8DFF-C1A9-A99632E7A182}"/>
                      </a:ext>
                    </a:extLst>
                  </p:cNvPr>
                  <p:cNvGrpSpPr>
                    <a:grpSpLocks/>
                  </p:cNvGrpSpPr>
                  <p:nvPr/>
                </p:nvGrpSpPr>
                <p:grpSpPr bwMode="auto">
                  <a:xfrm>
                    <a:off x="3394" y="2626"/>
                    <a:ext cx="68" cy="68"/>
                    <a:chOff x="3605" y="2251"/>
                    <a:chExt cx="91" cy="90"/>
                  </a:xfrm>
                </p:grpSpPr>
                <p:sp>
                  <p:nvSpPr>
                    <p:cNvPr id="133265" name="Line 145">
                      <a:extLst>
                        <a:ext uri="{FF2B5EF4-FFF2-40B4-BE49-F238E27FC236}">
                          <a16:creationId xmlns:a16="http://schemas.microsoft.com/office/drawing/2014/main" id="{EB5E4639-1E5D-0F42-32D6-35F421727BE3}"/>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66" name="Line 146">
                      <a:extLst>
                        <a:ext uri="{FF2B5EF4-FFF2-40B4-BE49-F238E27FC236}">
                          <a16:creationId xmlns:a16="http://schemas.microsoft.com/office/drawing/2014/main" id="{9ADC3C7D-5DD0-E423-79F9-FB5876D2124C}"/>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67" name="Group 147">
                  <a:extLst>
                    <a:ext uri="{FF2B5EF4-FFF2-40B4-BE49-F238E27FC236}">
                      <a16:creationId xmlns:a16="http://schemas.microsoft.com/office/drawing/2014/main" id="{5DBC09EE-67DD-2C0D-A4CE-DC25A882D7CB}"/>
                    </a:ext>
                  </a:extLst>
                </p:cNvPr>
                <p:cNvGrpSpPr>
                  <a:grpSpLocks/>
                </p:cNvGrpSpPr>
                <p:nvPr/>
              </p:nvGrpSpPr>
              <p:grpSpPr bwMode="auto">
                <a:xfrm rot="-10800000">
                  <a:off x="929" y="2115"/>
                  <a:ext cx="75" cy="74"/>
                  <a:chOff x="3379" y="2614"/>
                  <a:chExt cx="91" cy="90"/>
                </a:xfrm>
              </p:grpSpPr>
              <p:sp>
                <p:nvSpPr>
                  <p:cNvPr id="133268" name="Oval 148">
                    <a:extLst>
                      <a:ext uri="{FF2B5EF4-FFF2-40B4-BE49-F238E27FC236}">
                        <a16:creationId xmlns:a16="http://schemas.microsoft.com/office/drawing/2014/main" id="{E2AC54AE-B762-BABC-7F63-1A750CC89453}"/>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69" name="Group 149">
                    <a:extLst>
                      <a:ext uri="{FF2B5EF4-FFF2-40B4-BE49-F238E27FC236}">
                        <a16:creationId xmlns:a16="http://schemas.microsoft.com/office/drawing/2014/main" id="{EC694DBB-3FB2-FFD3-C286-A3D3EA0BAA7B}"/>
                      </a:ext>
                    </a:extLst>
                  </p:cNvPr>
                  <p:cNvGrpSpPr>
                    <a:grpSpLocks/>
                  </p:cNvGrpSpPr>
                  <p:nvPr/>
                </p:nvGrpSpPr>
                <p:grpSpPr bwMode="auto">
                  <a:xfrm>
                    <a:off x="3394" y="2626"/>
                    <a:ext cx="68" cy="68"/>
                    <a:chOff x="3605" y="2251"/>
                    <a:chExt cx="91" cy="90"/>
                  </a:xfrm>
                </p:grpSpPr>
                <p:sp>
                  <p:nvSpPr>
                    <p:cNvPr id="133270" name="Line 150">
                      <a:extLst>
                        <a:ext uri="{FF2B5EF4-FFF2-40B4-BE49-F238E27FC236}">
                          <a16:creationId xmlns:a16="http://schemas.microsoft.com/office/drawing/2014/main" id="{3FD8AE9C-3321-863C-A2E3-785800FC9741}"/>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71" name="Line 151">
                      <a:extLst>
                        <a:ext uri="{FF2B5EF4-FFF2-40B4-BE49-F238E27FC236}">
                          <a16:creationId xmlns:a16="http://schemas.microsoft.com/office/drawing/2014/main" id="{35FF4914-0472-509A-3454-158308947874}"/>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72" name="Group 152">
                  <a:extLst>
                    <a:ext uri="{FF2B5EF4-FFF2-40B4-BE49-F238E27FC236}">
                      <a16:creationId xmlns:a16="http://schemas.microsoft.com/office/drawing/2014/main" id="{A8AC4D89-5741-8272-7D5E-F1FD4AE73B40}"/>
                    </a:ext>
                  </a:extLst>
                </p:cNvPr>
                <p:cNvGrpSpPr>
                  <a:grpSpLocks/>
                </p:cNvGrpSpPr>
                <p:nvPr/>
              </p:nvGrpSpPr>
              <p:grpSpPr bwMode="auto">
                <a:xfrm rot="-10800000">
                  <a:off x="686" y="2449"/>
                  <a:ext cx="75" cy="74"/>
                  <a:chOff x="3379" y="2614"/>
                  <a:chExt cx="91" cy="90"/>
                </a:xfrm>
              </p:grpSpPr>
              <p:sp>
                <p:nvSpPr>
                  <p:cNvPr id="133273" name="Oval 153">
                    <a:extLst>
                      <a:ext uri="{FF2B5EF4-FFF2-40B4-BE49-F238E27FC236}">
                        <a16:creationId xmlns:a16="http://schemas.microsoft.com/office/drawing/2014/main" id="{6E0DF9E5-B8B5-1C6D-2378-981BA981AB25}"/>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74" name="Group 154">
                    <a:extLst>
                      <a:ext uri="{FF2B5EF4-FFF2-40B4-BE49-F238E27FC236}">
                        <a16:creationId xmlns:a16="http://schemas.microsoft.com/office/drawing/2014/main" id="{9FB43B8A-0268-17E4-20D5-1DA67E22120F}"/>
                      </a:ext>
                    </a:extLst>
                  </p:cNvPr>
                  <p:cNvGrpSpPr>
                    <a:grpSpLocks/>
                  </p:cNvGrpSpPr>
                  <p:nvPr/>
                </p:nvGrpSpPr>
                <p:grpSpPr bwMode="auto">
                  <a:xfrm>
                    <a:off x="3394" y="2626"/>
                    <a:ext cx="68" cy="68"/>
                    <a:chOff x="3605" y="2251"/>
                    <a:chExt cx="91" cy="90"/>
                  </a:xfrm>
                </p:grpSpPr>
                <p:sp>
                  <p:nvSpPr>
                    <p:cNvPr id="133275" name="Line 155">
                      <a:extLst>
                        <a:ext uri="{FF2B5EF4-FFF2-40B4-BE49-F238E27FC236}">
                          <a16:creationId xmlns:a16="http://schemas.microsoft.com/office/drawing/2014/main" id="{41E4BD9B-1C3C-814B-9E53-311D13A24F05}"/>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76" name="Line 156">
                      <a:extLst>
                        <a:ext uri="{FF2B5EF4-FFF2-40B4-BE49-F238E27FC236}">
                          <a16:creationId xmlns:a16="http://schemas.microsoft.com/office/drawing/2014/main" id="{727727A0-8FA1-B548-FA41-5A9D155C3760}"/>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77" name="Group 157">
                  <a:extLst>
                    <a:ext uri="{FF2B5EF4-FFF2-40B4-BE49-F238E27FC236}">
                      <a16:creationId xmlns:a16="http://schemas.microsoft.com/office/drawing/2014/main" id="{9FAB4A46-C94C-4B2B-87BD-DE8C22D80D93}"/>
                    </a:ext>
                  </a:extLst>
                </p:cNvPr>
                <p:cNvGrpSpPr>
                  <a:grpSpLocks/>
                </p:cNvGrpSpPr>
                <p:nvPr/>
              </p:nvGrpSpPr>
              <p:grpSpPr bwMode="auto">
                <a:xfrm rot="-10800000">
                  <a:off x="929" y="1979"/>
                  <a:ext cx="75" cy="74"/>
                  <a:chOff x="3379" y="2614"/>
                  <a:chExt cx="91" cy="90"/>
                </a:xfrm>
              </p:grpSpPr>
              <p:sp>
                <p:nvSpPr>
                  <p:cNvPr id="133278" name="Oval 158">
                    <a:extLst>
                      <a:ext uri="{FF2B5EF4-FFF2-40B4-BE49-F238E27FC236}">
                        <a16:creationId xmlns:a16="http://schemas.microsoft.com/office/drawing/2014/main" id="{068B6E78-59F0-2C90-25C9-C00B364AB5B4}"/>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79" name="Group 159">
                    <a:extLst>
                      <a:ext uri="{FF2B5EF4-FFF2-40B4-BE49-F238E27FC236}">
                        <a16:creationId xmlns:a16="http://schemas.microsoft.com/office/drawing/2014/main" id="{5492E6EE-495E-E2C7-8D24-8D14816D2705}"/>
                      </a:ext>
                    </a:extLst>
                  </p:cNvPr>
                  <p:cNvGrpSpPr>
                    <a:grpSpLocks/>
                  </p:cNvGrpSpPr>
                  <p:nvPr/>
                </p:nvGrpSpPr>
                <p:grpSpPr bwMode="auto">
                  <a:xfrm>
                    <a:off x="3394" y="2626"/>
                    <a:ext cx="68" cy="68"/>
                    <a:chOff x="3605" y="2251"/>
                    <a:chExt cx="91" cy="90"/>
                  </a:xfrm>
                </p:grpSpPr>
                <p:sp>
                  <p:nvSpPr>
                    <p:cNvPr id="133280" name="Line 160">
                      <a:extLst>
                        <a:ext uri="{FF2B5EF4-FFF2-40B4-BE49-F238E27FC236}">
                          <a16:creationId xmlns:a16="http://schemas.microsoft.com/office/drawing/2014/main" id="{6E2B9E70-6A15-3DE5-2BF5-08BD756EF3B3}"/>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81" name="Line 161">
                      <a:extLst>
                        <a:ext uri="{FF2B5EF4-FFF2-40B4-BE49-F238E27FC236}">
                          <a16:creationId xmlns:a16="http://schemas.microsoft.com/office/drawing/2014/main" id="{455AB808-9B5D-2C94-E212-E8FECC6D6AD8}"/>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82" name="Group 162">
                  <a:extLst>
                    <a:ext uri="{FF2B5EF4-FFF2-40B4-BE49-F238E27FC236}">
                      <a16:creationId xmlns:a16="http://schemas.microsoft.com/office/drawing/2014/main" id="{6E265765-5E82-D5A0-748C-D680EC62B6B0}"/>
                    </a:ext>
                  </a:extLst>
                </p:cNvPr>
                <p:cNvGrpSpPr>
                  <a:grpSpLocks/>
                </p:cNvGrpSpPr>
                <p:nvPr/>
              </p:nvGrpSpPr>
              <p:grpSpPr bwMode="auto">
                <a:xfrm rot="-10800000">
                  <a:off x="793" y="1934"/>
                  <a:ext cx="75" cy="74"/>
                  <a:chOff x="3379" y="2614"/>
                  <a:chExt cx="91" cy="90"/>
                </a:xfrm>
              </p:grpSpPr>
              <p:sp>
                <p:nvSpPr>
                  <p:cNvPr id="133283" name="Oval 163">
                    <a:extLst>
                      <a:ext uri="{FF2B5EF4-FFF2-40B4-BE49-F238E27FC236}">
                        <a16:creationId xmlns:a16="http://schemas.microsoft.com/office/drawing/2014/main" id="{1A23254C-CF53-B9E8-81BE-11A7FCC69016}"/>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84" name="Group 164">
                    <a:extLst>
                      <a:ext uri="{FF2B5EF4-FFF2-40B4-BE49-F238E27FC236}">
                        <a16:creationId xmlns:a16="http://schemas.microsoft.com/office/drawing/2014/main" id="{88AF9064-8E90-2242-5AAE-27CD7B60B988}"/>
                      </a:ext>
                    </a:extLst>
                  </p:cNvPr>
                  <p:cNvGrpSpPr>
                    <a:grpSpLocks/>
                  </p:cNvGrpSpPr>
                  <p:nvPr/>
                </p:nvGrpSpPr>
                <p:grpSpPr bwMode="auto">
                  <a:xfrm>
                    <a:off x="3394" y="2626"/>
                    <a:ext cx="68" cy="68"/>
                    <a:chOff x="3605" y="2251"/>
                    <a:chExt cx="91" cy="90"/>
                  </a:xfrm>
                </p:grpSpPr>
                <p:sp>
                  <p:nvSpPr>
                    <p:cNvPr id="133285" name="Line 165">
                      <a:extLst>
                        <a:ext uri="{FF2B5EF4-FFF2-40B4-BE49-F238E27FC236}">
                          <a16:creationId xmlns:a16="http://schemas.microsoft.com/office/drawing/2014/main" id="{7557B999-32E0-CF56-27C9-29F40C5B1D55}"/>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86" name="Line 166">
                      <a:extLst>
                        <a:ext uri="{FF2B5EF4-FFF2-40B4-BE49-F238E27FC236}">
                          <a16:creationId xmlns:a16="http://schemas.microsoft.com/office/drawing/2014/main" id="{EFA6E330-2601-15E3-009D-517EBC3CBABC}"/>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87" name="Group 167">
                  <a:extLst>
                    <a:ext uri="{FF2B5EF4-FFF2-40B4-BE49-F238E27FC236}">
                      <a16:creationId xmlns:a16="http://schemas.microsoft.com/office/drawing/2014/main" id="{6688CE0D-167F-D2E3-E886-0B494787A40C}"/>
                    </a:ext>
                  </a:extLst>
                </p:cNvPr>
                <p:cNvGrpSpPr>
                  <a:grpSpLocks/>
                </p:cNvGrpSpPr>
                <p:nvPr/>
              </p:nvGrpSpPr>
              <p:grpSpPr bwMode="auto">
                <a:xfrm rot="-10800000">
                  <a:off x="974" y="1752"/>
                  <a:ext cx="75" cy="74"/>
                  <a:chOff x="3379" y="2614"/>
                  <a:chExt cx="91" cy="90"/>
                </a:xfrm>
              </p:grpSpPr>
              <p:sp>
                <p:nvSpPr>
                  <p:cNvPr id="133288" name="Oval 168">
                    <a:extLst>
                      <a:ext uri="{FF2B5EF4-FFF2-40B4-BE49-F238E27FC236}">
                        <a16:creationId xmlns:a16="http://schemas.microsoft.com/office/drawing/2014/main" id="{8A5060CB-8E5D-841A-BEE7-F874E4CB8CB9}"/>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89" name="Group 169">
                    <a:extLst>
                      <a:ext uri="{FF2B5EF4-FFF2-40B4-BE49-F238E27FC236}">
                        <a16:creationId xmlns:a16="http://schemas.microsoft.com/office/drawing/2014/main" id="{EADAFEBC-4BBD-E970-378C-22FD35274199}"/>
                      </a:ext>
                    </a:extLst>
                  </p:cNvPr>
                  <p:cNvGrpSpPr>
                    <a:grpSpLocks/>
                  </p:cNvGrpSpPr>
                  <p:nvPr/>
                </p:nvGrpSpPr>
                <p:grpSpPr bwMode="auto">
                  <a:xfrm>
                    <a:off x="3394" y="2626"/>
                    <a:ext cx="68" cy="68"/>
                    <a:chOff x="3605" y="2251"/>
                    <a:chExt cx="91" cy="90"/>
                  </a:xfrm>
                </p:grpSpPr>
                <p:sp>
                  <p:nvSpPr>
                    <p:cNvPr id="133290" name="Line 170">
                      <a:extLst>
                        <a:ext uri="{FF2B5EF4-FFF2-40B4-BE49-F238E27FC236}">
                          <a16:creationId xmlns:a16="http://schemas.microsoft.com/office/drawing/2014/main" id="{46FF448A-18DD-1128-7B2D-752A1EE600D4}"/>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91" name="Line 171">
                      <a:extLst>
                        <a:ext uri="{FF2B5EF4-FFF2-40B4-BE49-F238E27FC236}">
                          <a16:creationId xmlns:a16="http://schemas.microsoft.com/office/drawing/2014/main" id="{16300157-39F9-A5AC-E651-CC1E64B8BA4B}"/>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92" name="Group 172">
                  <a:extLst>
                    <a:ext uri="{FF2B5EF4-FFF2-40B4-BE49-F238E27FC236}">
                      <a16:creationId xmlns:a16="http://schemas.microsoft.com/office/drawing/2014/main" id="{2B135481-4E3C-1446-D08C-D3BE7D7E7B0E}"/>
                    </a:ext>
                  </a:extLst>
                </p:cNvPr>
                <p:cNvGrpSpPr>
                  <a:grpSpLocks/>
                </p:cNvGrpSpPr>
                <p:nvPr/>
              </p:nvGrpSpPr>
              <p:grpSpPr bwMode="auto">
                <a:xfrm rot="-10800000">
                  <a:off x="822" y="1752"/>
                  <a:ext cx="75" cy="74"/>
                  <a:chOff x="3379" y="2614"/>
                  <a:chExt cx="91" cy="90"/>
                </a:xfrm>
              </p:grpSpPr>
              <p:sp>
                <p:nvSpPr>
                  <p:cNvPr id="133293" name="Oval 173">
                    <a:extLst>
                      <a:ext uri="{FF2B5EF4-FFF2-40B4-BE49-F238E27FC236}">
                        <a16:creationId xmlns:a16="http://schemas.microsoft.com/office/drawing/2014/main" id="{48B47D2C-CCE4-3F7C-D145-E1E7BF28C661}"/>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94" name="Group 174">
                    <a:extLst>
                      <a:ext uri="{FF2B5EF4-FFF2-40B4-BE49-F238E27FC236}">
                        <a16:creationId xmlns:a16="http://schemas.microsoft.com/office/drawing/2014/main" id="{A61E3060-45A3-4032-09FD-55443BBA6820}"/>
                      </a:ext>
                    </a:extLst>
                  </p:cNvPr>
                  <p:cNvGrpSpPr>
                    <a:grpSpLocks/>
                  </p:cNvGrpSpPr>
                  <p:nvPr/>
                </p:nvGrpSpPr>
                <p:grpSpPr bwMode="auto">
                  <a:xfrm>
                    <a:off x="3394" y="2626"/>
                    <a:ext cx="68" cy="68"/>
                    <a:chOff x="3605" y="2251"/>
                    <a:chExt cx="91" cy="90"/>
                  </a:xfrm>
                </p:grpSpPr>
                <p:sp>
                  <p:nvSpPr>
                    <p:cNvPr id="133295" name="Line 175">
                      <a:extLst>
                        <a:ext uri="{FF2B5EF4-FFF2-40B4-BE49-F238E27FC236}">
                          <a16:creationId xmlns:a16="http://schemas.microsoft.com/office/drawing/2014/main" id="{2E79E4BC-B336-0AEE-BFEF-E522A39F7D9F}"/>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96" name="Line 176">
                      <a:extLst>
                        <a:ext uri="{FF2B5EF4-FFF2-40B4-BE49-F238E27FC236}">
                          <a16:creationId xmlns:a16="http://schemas.microsoft.com/office/drawing/2014/main" id="{82157A4A-F344-7092-DB65-41025E173B05}"/>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297" name="Group 177">
                  <a:extLst>
                    <a:ext uri="{FF2B5EF4-FFF2-40B4-BE49-F238E27FC236}">
                      <a16:creationId xmlns:a16="http://schemas.microsoft.com/office/drawing/2014/main" id="{F366160D-D0B5-D0EC-6C04-06B65700652E}"/>
                    </a:ext>
                  </a:extLst>
                </p:cNvPr>
                <p:cNvGrpSpPr>
                  <a:grpSpLocks/>
                </p:cNvGrpSpPr>
                <p:nvPr/>
              </p:nvGrpSpPr>
              <p:grpSpPr bwMode="auto">
                <a:xfrm rot="-10800000">
                  <a:off x="628" y="1706"/>
                  <a:ext cx="75" cy="74"/>
                  <a:chOff x="3379" y="2614"/>
                  <a:chExt cx="91" cy="90"/>
                </a:xfrm>
              </p:grpSpPr>
              <p:sp>
                <p:nvSpPr>
                  <p:cNvPr id="133298" name="Oval 178">
                    <a:extLst>
                      <a:ext uri="{FF2B5EF4-FFF2-40B4-BE49-F238E27FC236}">
                        <a16:creationId xmlns:a16="http://schemas.microsoft.com/office/drawing/2014/main" id="{9D9F8A87-5F45-F3A0-69AA-4716C3E963C4}"/>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299" name="Group 179">
                    <a:extLst>
                      <a:ext uri="{FF2B5EF4-FFF2-40B4-BE49-F238E27FC236}">
                        <a16:creationId xmlns:a16="http://schemas.microsoft.com/office/drawing/2014/main" id="{4BC492C4-AA9D-F749-C5E1-8AB655A7474F}"/>
                      </a:ext>
                    </a:extLst>
                  </p:cNvPr>
                  <p:cNvGrpSpPr>
                    <a:grpSpLocks/>
                  </p:cNvGrpSpPr>
                  <p:nvPr/>
                </p:nvGrpSpPr>
                <p:grpSpPr bwMode="auto">
                  <a:xfrm>
                    <a:off x="3394" y="2626"/>
                    <a:ext cx="68" cy="68"/>
                    <a:chOff x="3605" y="2251"/>
                    <a:chExt cx="91" cy="90"/>
                  </a:xfrm>
                </p:grpSpPr>
                <p:sp>
                  <p:nvSpPr>
                    <p:cNvPr id="133300" name="Line 180">
                      <a:extLst>
                        <a:ext uri="{FF2B5EF4-FFF2-40B4-BE49-F238E27FC236}">
                          <a16:creationId xmlns:a16="http://schemas.microsoft.com/office/drawing/2014/main" id="{E5D2F0E8-C989-9D84-0F3E-324773B6525C}"/>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01" name="Line 181">
                      <a:extLst>
                        <a:ext uri="{FF2B5EF4-FFF2-40B4-BE49-F238E27FC236}">
                          <a16:creationId xmlns:a16="http://schemas.microsoft.com/office/drawing/2014/main" id="{074C50D7-A92B-BE4C-105D-FF328594BE15}"/>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302" name="Group 182">
                  <a:extLst>
                    <a:ext uri="{FF2B5EF4-FFF2-40B4-BE49-F238E27FC236}">
                      <a16:creationId xmlns:a16="http://schemas.microsoft.com/office/drawing/2014/main" id="{60CCDE4D-9BDB-92CF-BC90-8F97B2324DAD}"/>
                    </a:ext>
                  </a:extLst>
                </p:cNvPr>
                <p:cNvGrpSpPr>
                  <a:grpSpLocks/>
                </p:cNvGrpSpPr>
                <p:nvPr/>
              </p:nvGrpSpPr>
              <p:grpSpPr bwMode="auto">
                <a:xfrm rot="-10800000">
                  <a:off x="764" y="1616"/>
                  <a:ext cx="75" cy="74"/>
                  <a:chOff x="3379" y="2614"/>
                  <a:chExt cx="91" cy="90"/>
                </a:xfrm>
              </p:grpSpPr>
              <p:sp>
                <p:nvSpPr>
                  <p:cNvPr id="133303" name="Oval 183">
                    <a:extLst>
                      <a:ext uri="{FF2B5EF4-FFF2-40B4-BE49-F238E27FC236}">
                        <a16:creationId xmlns:a16="http://schemas.microsoft.com/office/drawing/2014/main" id="{3242BA82-3266-0348-B77C-68D8D9DBB98C}"/>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304" name="Group 184">
                    <a:extLst>
                      <a:ext uri="{FF2B5EF4-FFF2-40B4-BE49-F238E27FC236}">
                        <a16:creationId xmlns:a16="http://schemas.microsoft.com/office/drawing/2014/main" id="{B2BDB37E-497D-EF3A-734C-7364C637C438}"/>
                      </a:ext>
                    </a:extLst>
                  </p:cNvPr>
                  <p:cNvGrpSpPr>
                    <a:grpSpLocks/>
                  </p:cNvGrpSpPr>
                  <p:nvPr/>
                </p:nvGrpSpPr>
                <p:grpSpPr bwMode="auto">
                  <a:xfrm>
                    <a:off x="3394" y="2626"/>
                    <a:ext cx="68" cy="68"/>
                    <a:chOff x="3605" y="2251"/>
                    <a:chExt cx="91" cy="90"/>
                  </a:xfrm>
                </p:grpSpPr>
                <p:sp>
                  <p:nvSpPr>
                    <p:cNvPr id="133305" name="Line 185">
                      <a:extLst>
                        <a:ext uri="{FF2B5EF4-FFF2-40B4-BE49-F238E27FC236}">
                          <a16:creationId xmlns:a16="http://schemas.microsoft.com/office/drawing/2014/main" id="{CA823397-546B-E3EA-C8E9-827769F8DBE5}"/>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06" name="Line 186">
                      <a:extLst>
                        <a:ext uri="{FF2B5EF4-FFF2-40B4-BE49-F238E27FC236}">
                          <a16:creationId xmlns:a16="http://schemas.microsoft.com/office/drawing/2014/main" id="{4583A67E-B1B2-75DA-A235-C6B9A8183D53}"/>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307" name="Group 187">
                  <a:extLst>
                    <a:ext uri="{FF2B5EF4-FFF2-40B4-BE49-F238E27FC236}">
                      <a16:creationId xmlns:a16="http://schemas.microsoft.com/office/drawing/2014/main" id="{DB67793C-9AD0-125D-72E7-A8EEE60AAE9D}"/>
                    </a:ext>
                  </a:extLst>
                </p:cNvPr>
                <p:cNvGrpSpPr>
                  <a:grpSpLocks/>
                </p:cNvGrpSpPr>
                <p:nvPr/>
              </p:nvGrpSpPr>
              <p:grpSpPr bwMode="auto">
                <a:xfrm rot="-10800000">
                  <a:off x="900" y="1525"/>
                  <a:ext cx="75" cy="74"/>
                  <a:chOff x="3379" y="2614"/>
                  <a:chExt cx="91" cy="90"/>
                </a:xfrm>
              </p:grpSpPr>
              <p:sp>
                <p:nvSpPr>
                  <p:cNvPr id="133308" name="Oval 188">
                    <a:extLst>
                      <a:ext uri="{FF2B5EF4-FFF2-40B4-BE49-F238E27FC236}">
                        <a16:creationId xmlns:a16="http://schemas.microsoft.com/office/drawing/2014/main" id="{81A21E9B-B93C-F50A-7222-DAACEFDF1EC7}"/>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309" name="Group 189">
                    <a:extLst>
                      <a:ext uri="{FF2B5EF4-FFF2-40B4-BE49-F238E27FC236}">
                        <a16:creationId xmlns:a16="http://schemas.microsoft.com/office/drawing/2014/main" id="{FD95337C-2703-7F0F-ADC5-0DEABB5FA827}"/>
                      </a:ext>
                    </a:extLst>
                  </p:cNvPr>
                  <p:cNvGrpSpPr>
                    <a:grpSpLocks/>
                  </p:cNvGrpSpPr>
                  <p:nvPr/>
                </p:nvGrpSpPr>
                <p:grpSpPr bwMode="auto">
                  <a:xfrm>
                    <a:off x="3394" y="2626"/>
                    <a:ext cx="68" cy="68"/>
                    <a:chOff x="3605" y="2251"/>
                    <a:chExt cx="91" cy="90"/>
                  </a:xfrm>
                </p:grpSpPr>
                <p:sp>
                  <p:nvSpPr>
                    <p:cNvPr id="133310" name="Line 190">
                      <a:extLst>
                        <a:ext uri="{FF2B5EF4-FFF2-40B4-BE49-F238E27FC236}">
                          <a16:creationId xmlns:a16="http://schemas.microsoft.com/office/drawing/2014/main" id="{C121F4F1-2270-09FC-1CB2-86BC930AE206}"/>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11" name="Line 191">
                      <a:extLst>
                        <a:ext uri="{FF2B5EF4-FFF2-40B4-BE49-F238E27FC236}">
                          <a16:creationId xmlns:a16="http://schemas.microsoft.com/office/drawing/2014/main" id="{931856B0-FA4D-4C10-1B48-00537E4128DB}"/>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312" name="Group 192">
                  <a:extLst>
                    <a:ext uri="{FF2B5EF4-FFF2-40B4-BE49-F238E27FC236}">
                      <a16:creationId xmlns:a16="http://schemas.microsoft.com/office/drawing/2014/main" id="{2FDD6B56-250A-22BE-0267-0D0947426B48}"/>
                    </a:ext>
                  </a:extLst>
                </p:cNvPr>
                <p:cNvGrpSpPr>
                  <a:grpSpLocks/>
                </p:cNvGrpSpPr>
                <p:nvPr/>
              </p:nvGrpSpPr>
              <p:grpSpPr bwMode="auto">
                <a:xfrm rot="-10800000">
                  <a:off x="657" y="1859"/>
                  <a:ext cx="75" cy="74"/>
                  <a:chOff x="3379" y="2614"/>
                  <a:chExt cx="91" cy="90"/>
                </a:xfrm>
              </p:grpSpPr>
              <p:sp>
                <p:nvSpPr>
                  <p:cNvPr id="133313" name="Oval 193">
                    <a:extLst>
                      <a:ext uri="{FF2B5EF4-FFF2-40B4-BE49-F238E27FC236}">
                        <a16:creationId xmlns:a16="http://schemas.microsoft.com/office/drawing/2014/main" id="{16705169-B97C-7FDC-5D5D-674AC5B5256B}"/>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314" name="Group 194">
                    <a:extLst>
                      <a:ext uri="{FF2B5EF4-FFF2-40B4-BE49-F238E27FC236}">
                        <a16:creationId xmlns:a16="http://schemas.microsoft.com/office/drawing/2014/main" id="{3F37B534-607F-3F2C-DDD5-E8A141B06305}"/>
                      </a:ext>
                    </a:extLst>
                  </p:cNvPr>
                  <p:cNvGrpSpPr>
                    <a:grpSpLocks/>
                  </p:cNvGrpSpPr>
                  <p:nvPr/>
                </p:nvGrpSpPr>
                <p:grpSpPr bwMode="auto">
                  <a:xfrm>
                    <a:off x="3394" y="2626"/>
                    <a:ext cx="68" cy="68"/>
                    <a:chOff x="3605" y="2251"/>
                    <a:chExt cx="91" cy="90"/>
                  </a:xfrm>
                </p:grpSpPr>
                <p:sp>
                  <p:nvSpPr>
                    <p:cNvPr id="133315" name="Line 195">
                      <a:extLst>
                        <a:ext uri="{FF2B5EF4-FFF2-40B4-BE49-F238E27FC236}">
                          <a16:creationId xmlns:a16="http://schemas.microsoft.com/office/drawing/2014/main" id="{E5A4B78B-4E80-F7FC-D96B-41B13ECACA4C}"/>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16" name="Line 196">
                      <a:extLst>
                        <a:ext uri="{FF2B5EF4-FFF2-40B4-BE49-F238E27FC236}">
                          <a16:creationId xmlns:a16="http://schemas.microsoft.com/office/drawing/2014/main" id="{7B18A2F2-33C8-6699-B25B-F1910977D300}"/>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grpSp>
            <p:nvGrpSpPr>
              <p:cNvPr id="133317" name="Group 197">
                <a:extLst>
                  <a:ext uri="{FF2B5EF4-FFF2-40B4-BE49-F238E27FC236}">
                    <a16:creationId xmlns:a16="http://schemas.microsoft.com/office/drawing/2014/main" id="{9AB0C8BC-D158-DAA7-E9EF-1BA65DBB01F4}"/>
                  </a:ext>
                </a:extLst>
              </p:cNvPr>
              <p:cNvGrpSpPr>
                <a:grpSpLocks/>
              </p:cNvGrpSpPr>
              <p:nvPr/>
            </p:nvGrpSpPr>
            <p:grpSpPr bwMode="auto">
              <a:xfrm>
                <a:off x="3274" y="1412"/>
                <a:ext cx="228" cy="1696"/>
                <a:chOff x="3274" y="1412"/>
                <a:chExt cx="228" cy="1696"/>
              </a:xfrm>
            </p:grpSpPr>
            <p:sp>
              <p:nvSpPr>
                <p:cNvPr id="133318" name="Freeform 198">
                  <a:extLst>
                    <a:ext uri="{FF2B5EF4-FFF2-40B4-BE49-F238E27FC236}">
                      <a16:creationId xmlns:a16="http://schemas.microsoft.com/office/drawing/2014/main" id="{0CCAA1EC-2A8C-0773-48CE-555A87243F6F}"/>
                    </a:ext>
                  </a:extLst>
                </p:cNvPr>
                <p:cNvSpPr>
                  <a:spLocks/>
                </p:cNvSpPr>
                <p:nvPr/>
              </p:nvSpPr>
              <p:spPr bwMode="auto">
                <a:xfrm>
                  <a:off x="3320" y="1412"/>
                  <a:ext cx="148" cy="1696"/>
                </a:xfrm>
                <a:custGeom>
                  <a:avLst/>
                  <a:gdLst>
                    <a:gd name="T0" fmla="*/ 148 w 148"/>
                    <a:gd name="T1" fmla="*/ 112 h 1696"/>
                    <a:gd name="T2" fmla="*/ 144 w 148"/>
                    <a:gd name="T3" fmla="*/ 1696 h 1696"/>
                    <a:gd name="T4" fmla="*/ 0 w 148"/>
                    <a:gd name="T5" fmla="*/ 1256 h 1696"/>
                    <a:gd name="T6" fmla="*/ 0 w 148"/>
                    <a:gd name="T7" fmla="*/ 0 h 1696"/>
                    <a:gd name="T8" fmla="*/ 148 w 148"/>
                    <a:gd name="T9" fmla="*/ 112 h 1696"/>
                  </a:gdLst>
                  <a:ahLst/>
                  <a:cxnLst>
                    <a:cxn ang="0">
                      <a:pos x="T0" y="T1"/>
                    </a:cxn>
                    <a:cxn ang="0">
                      <a:pos x="T2" y="T3"/>
                    </a:cxn>
                    <a:cxn ang="0">
                      <a:pos x="T4" y="T5"/>
                    </a:cxn>
                    <a:cxn ang="0">
                      <a:pos x="T6" y="T7"/>
                    </a:cxn>
                    <a:cxn ang="0">
                      <a:pos x="T8" y="T9"/>
                    </a:cxn>
                  </a:cxnLst>
                  <a:rect l="0" t="0" r="r" b="b"/>
                  <a:pathLst>
                    <a:path w="148" h="1696">
                      <a:moveTo>
                        <a:pt x="148" y="112"/>
                      </a:moveTo>
                      <a:lnTo>
                        <a:pt x="144" y="1696"/>
                      </a:lnTo>
                      <a:lnTo>
                        <a:pt x="0" y="1256"/>
                      </a:lnTo>
                      <a:lnTo>
                        <a:pt x="0" y="0"/>
                      </a:lnTo>
                      <a:lnTo>
                        <a:pt x="148" y="112"/>
                      </a:lnTo>
                      <a:close/>
                    </a:path>
                  </a:pathLst>
                </a:custGeom>
                <a:solidFill>
                  <a:schemeClr val="accent1">
                    <a:alpha val="39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3319" name="Group 199">
                  <a:extLst>
                    <a:ext uri="{FF2B5EF4-FFF2-40B4-BE49-F238E27FC236}">
                      <a16:creationId xmlns:a16="http://schemas.microsoft.com/office/drawing/2014/main" id="{2163242C-3DE4-44CE-FC27-84F8C3351F32}"/>
                    </a:ext>
                  </a:extLst>
                </p:cNvPr>
                <p:cNvGrpSpPr>
                  <a:grpSpLocks/>
                </p:cNvGrpSpPr>
                <p:nvPr/>
              </p:nvGrpSpPr>
              <p:grpSpPr bwMode="auto">
                <a:xfrm rot="-10800000">
                  <a:off x="3379" y="2840"/>
                  <a:ext cx="76" cy="74"/>
                  <a:chOff x="3651" y="2886"/>
                  <a:chExt cx="91" cy="90"/>
                </a:xfrm>
              </p:grpSpPr>
              <p:sp>
                <p:nvSpPr>
                  <p:cNvPr id="133320" name="Oval 200">
                    <a:extLst>
                      <a:ext uri="{FF2B5EF4-FFF2-40B4-BE49-F238E27FC236}">
                        <a16:creationId xmlns:a16="http://schemas.microsoft.com/office/drawing/2014/main" id="{2C5E649A-466C-3997-4E01-07FF73420A1E}"/>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21" name="Line 201">
                    <a:extLst>
                      <a:ext uri="{FF2B5EF4-FFF2-40B4-BE49-F238E27FC236}">
                        <a16:creationId xmlns:a16="http://schemas.microsoft.com/office/drawing/2014/main" id="{5E43FACA-E576-2C2C-E65C-BC8E1721783D}"/>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22" name="Group 202">
                  <a:extLst>
                    <a:ext uri="{FF2B5EF4-FFF2-40B4-BE49-F238E27FC236}">
                      <a16:creationId xmlns:a16="http://schemas.microsoft.com/office/drawing/2014/main" id="{B4AD37D6-6CED-18B2-FB51-39DD996B523B}"/>
                    </a:ext>
                  </a:extLst>
                </p:cNvPr>
                <p:cNvGrpSpPr>
                  <a:grpSpLocks/>
                </p:cNvGrpSpPr>
                <p:nvPr/>
              </p:nvGrpSpPr>
              <p:grpSpPr bwMode="auto">
                <a:xfrm rot="-10800000">
                  <a:off x="3395" y="2704"/>
                  <a:ext cx="76" cy="74"/>
                  <a:chOff x="3651" y="2886"/>
                  <a:chExt cx="91" cy="90"/>
                </a:xfrm>
              </p:grpSpPr>
              <p:sp>
                <p:nvSpPr>
                  <p:cNvPr id="133323" name="Oval 203">
                    <a:extLst>
                      <a:ext uri="{FF2B5EF4-FFF2-40B4-BE49-F238E27FC236}">
                        <a16:creationId xmlns:a16="http://schemas.microsoft.com/office/drawing/2014/main" id="{02B78837-C750-FDA8-A4A7-8C793D9B2ACF}"/>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24" name="Line 204">
                    <a:extLst>
                      <a:ext uri="{FF2B5EF4-FFF2-40B4-BE49-F238E27FC236}">
                        <a16:creationId xmlns:a16="http://schemas.microsoft.com/office/drawing/2014/main" id="{C9A5DF7C-0582-3F5D-E22A-3760A9D37C40}"/>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25" name="Group 205">
                  <a:extLst>
                    <a:ext uri="{FF2B5EF4-FFF2-40B4-BE49-F238E27FC236}">
                      <a16:creationId xmlns:a16="http://schemas.microsoft.com/office/drawing/2014/main" id="{EEF49565-AC20-1505-FAAA-DE876BC743B1}"/>
                    </a:ext>
                  </a:extLst>
                </p:cNvPr>
                <p:cNvGrpSpPr>
                  <a:grpSpLocks/>
                </p:cNvGrpSpPr>
                <p:nvPr/>
              </p:nvGrpSpPr>
              <p:grpSpPr bwMode="auto">
                <a:xfrm rot="-10800000">
                  <a:off x="3395" y="2539"/>
                  <a:ext cx="76" cy="74"/>
                  <a:chOff x="3651" y="2886"/>
                  <a:chExt cx="91" cy="90"/>
                </a:xfrm>
              </p:grpSpPr>
              <p:sp>
                <p:nvSpPr>
                  <p:cNvPr id="133326" name="Oval 206">
                    <a:extLst>
                      <a:ext uri="{FF2B5EF4-FFF2-40B4-BE49-F238E27FC236}">
                        <a16:creationId xmlns:a16="http://schemas.microsoft.com/office/drawing/2014/main" id="{19F8AE5C-C97A-BAEF-8B9C-FB234A1EFA91}"/>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27" name="Line 207">
                    <a:extLst>
                      <a:ext uri="{FF2B5EF4-FFF2-40B4-BE49-F238E27FC236}">
                        <a16:creationId xmlns:a16="http://schemas.microsoft.com/office/drawing/2014/main" id="{65232B51-4AE5-CC79-E406-599344E86EF0}"/>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28" name="Group 208">
                  <a:extLst>
                    <a:ext uri="{FF2B5EF4-FFF2-40B4-BE49-F238E27FC236}">
                      <a16:creationId xmlns:a16="http://schemas.microsoft.com/office/drawing/2014/main" id="{4373668F-0EE1-B907-2CD2-A9E14AAA5FE1}"/>
                    </a:ext>
                  </a:extLst>
                </p:cNvPr>
                <p:cNvGrpSpPr>
                  <a:grpSpLocks/>
                </p:cNvGrpSpPr>
                <p:nvPr/>
              </p:nvGrpSpPr>
              <p:grpSpPr bwMode="auto">
                <a:xfrm rot="-10800000">
                  <a:off x="3303" y="2585"/>
                  <a:ext cx="76" cy="74"/>
                  <a:chOff x="3651" y="2886"/>
                  <a:chExt cx="91" cy="90"/>
                </a:xfrm>
              </p:grpSpPr>
              <p:sp>
                <p:nvSpPr>
                  <p:cNvPr id="133329" name="Oval 209">
                    <a:extLst>
                      <a:ext uri="{FF2B5EF4-FFF2-40B4-BE49-F238E27FC236}">
                        <a16:creationId xmlns:a16="http://schemas.microsoft.com/office/drawing/2014/main" id="{51555C4F-DC9C-A072-6153-03A88AD42C7B}"/>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30" name="Line 210">
                    <a:extLst>
                      <a:ext uri="{FF2B5EF4-FFF2-40B4-BE49-F238E27FC236}">
                        <a16:creationId xmlns:a16="http://schemas.microsoft.com/office/drawing/2014/main" id="{401C0291-D618-592D-5660-4DE2D6A22F64}"/>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31" name="Group 211">
                  <a:extLst>
                    <a:ext uri="{FF2B5EF4-FFF2-40B4-BE49-F238E27FC236}">
                      <a16:creationId xmlns:a16="http://schemas.microsoft.com/office/drawing/2014/main" id="{0BF4D04C-864C-3A69-F675-6911FA4FEFBB}"/>
                    </a:ext>
                  </a:extLst>
                </p:cNvPr>
                <p:cNvGrpSpPr>
                  <a:grpSpLocks/>
                </p:cNvGrpSpPr>
                <p:nvPr/>
              </p:nvGrpSpPr>
              <p:grpSpPr bwMode="auto">
                <a:xfrm rot="-10800000">
                  <a:off x="3335" y="2403"/>
                  <a:ext cx="76" cy="74"/>
                  <a:chOff x="3651" y="2886"/>
                  <a:chExt cx="91" cy="90"/>
                </a:xfrm>
              </p:grpSpPr>
              <p:sp>
                <p:nvSpPr>
                  <p:cNvPr id="133332" name="Oval 212">
                    <a:extLst>
                      <a:ext uri="{FF2B5EF4-FFF2-40B4-BE49-F238E27FC236}">
                        <a16:creationId xmlns:a16="http://schemas.microsoft.com/office/drawing/2014/main" id="{C04369C1-BAF6-1E70-17B3-87FCEE2494C7}"/>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33" name="Line 213">
                    <a:extLst>
                      <a:ext uri="{FF2B5EF4-FFF2-40B4-BE49-F238E27FC236}">
                        <a16:creationId xmlns:a16="http://schemas.microsoft.com/office/drawing/2014/main" id="{BD28A498-43E9-FBEF-4EF2-31DF21FD82C1}"/>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34" name="Group 214">
                  <a:extLst>
                    <a:ext uri="{FF2B5EF4-FFF2-40B4-BE49-F238E27FC236}">
                      <a16:creationId xmlns:a16="http://schemas.microsoft.com/office/drawing/2014/main" id="{64CEFCB0-EFC2-A7E5-73D3-0B5EBF5FA9E6}"/>
                    </a:ext>
                  </a:extLst>
                </p:cNvPr>
                <p:cNvGrpSpPr>
                  <a:grpSpLocks/>
                </p:cNvGrpSpPr>
                <p:nvPr/>
              </p:nvGrpSpPr>
              <p:grpSpPr bwMode="auto">
                <a:xfrm rot="-10800000">
                  <a:off x="3348" y="2312"/>
                  <a:ext cx="76" cy="74"/>
                  <a:chOff x="3651" y="2886"/>
                  <a:chExt cx="91" cy="90"/>
                </a:xfrm>
              </p:grpSpPr>
              <p:sp>
                <p:nvSpPr>
                  <p:cNvPr id="133335" name="Oval 215">
                    <a:extLst>
                      <a:ext uri="{FF2B5EF4-FFF2-40B4-BE49-F238E27FC236}">
                        <a16:creationId xmlns:a16="http://schemas.microsoft.com/office/drawing/2014/main" id="{785D404D-AA97-7DD5-5896-A1A7DB2C681A}"/>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36" name="Line 216">
                    <a:extLst>
                      <a:ext uri="{FF2B5EF4-FFF2-40B4-BE49-F238E27FC236}">
                        <a16:creationId xmlns:a16="http://schemas.microsoft.com/office/drawing/2014/main" id="{C401CEF4-AD2D-8402-73BC-E5085CD8D58D}"/>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37" name="Group 217">
                  <a:extLst>
                    <a:ext uri="{FF2B5EF4-FFF2-40B4-BE49-F238E27FC236}">
                      <a16:creationId xmlns:a16="http://schemas.microsoft.com/office/drawing/2014/main" id="{7ED4528B-0CC8-A3E3-3314-C61221CBFE1E}"/>
                    </a:ext>
                  </a:extLst>
                </p:cNvPr>
                <p:cNvGrpSpPr>
                  <a:grpSpLocks/>
                </p:cNvGrpSpPr>
                <p:nvPr/>
              </p:nvGrpSpPr>
              <p:grpSpPr bwMode="auto">
                <a:xfrm rot="-10800000">
                  <a:off x="3426" y="2267"/>
                  <a:ext cx="76" cy="74"/>
                  <a:chOff x="3651" y="2886"/>
                  <a:chExt cx="91" cy="90"/>
                </a:xfrm>
              </p:grpSpPr>
              <p:sp>
                <p:nvSpPr>
                  <p:cNvPr id="133338" name="Oval 218">
                    <a:extLst>
                      <a:ext uri="{FF2B5EF4-FFF2-40B4-BE49-F238E27FC236}">
                        <a16:creationId xmlns:a16="http://schemas.microsoft.com/office/drawing/2014/main" id="{6A8B57C6-B25F-D8DB-D6A7-0F010C50C53D}"/>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39" name="Line 219">
                    <a:extLst>
                      <a:ext uri="{FF2B5EF4-FFF2-40B4-BE49-F238E27FC236}">
                        <a16:creationId xmlns:a16="http://schemas.microsoft.com/office/drawing/2014/main" id="{1C1FEC60-B58E-2C2D-DCDF-C66AD30AAFF0}"/>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40" name="Group 220">
                  <a:extLst>
                    <a:ext uri="{FF2B5EF4-FFF2-40B4-BE49-F238E27FC236}">
                      <a16:creationId xmlns:a16="http://schemas.microsoft.com/office/drawing/2014/main" id="{8FFB5A08-21B9-6643-7D6A-F3432F9DCD9D}"/>
                    </a:ext>
                  </a:extLst>
                </p:cNvPr>
                <p:cNvGrpSpPr>
                  <a:grpSpLocks/>
                </p:cNvGrpSpPr>
                <p:nvPr/>
              </p:nvGrpSpPr>
              <p:grpSpPr bwMode="auto">
                <a:xfrm rot="-10800000">
                  <a:off x="3290" y="2176"/>
                  <a:ext cx="76" cy="74"/>
                  <a:chOff x="3651" y="2886"/>
                  <a:chExt cx="91" cy="90"/>
                </a:xfrm>
              </p:grpSpPr>
              <p:sp>
                <p:nvSpPr>
                  <p:cNvPr id="133341" name="Oval 221">
                    <a:extLst>
                      <a:ext uri="{FF2B5EF4-FFF2-40B4-BE49-F238E27FC236}">
                        <a16:creationId xmlns:a16="http://schemas.microsoft.com/office/drawing/2014/main" id="{A04CCDF5-F295-024D-38DB-F7FE3477F6FE}"/>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42" name="Line 222">
                    <a:extLst>
                      <a:ext uri="{FF2B5EF4-FFF2-40B4-BE49-F238E27FC236}">
                        <a16:creationId xmlns:a16="http://schemas.microsoft.com/office/drawing/2014/main" id="{3C6F0FEB-9091-638A-7068-5494CFA47FBF}"/>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43" name="Group 223">
                  <a:extLst>
                    <a:ext uri="{FF2B5EF4-FFF2-40B4-BE49-F238E27FC236}">
                      <a16:creationId xmlns:a16="http://schemas.microsoft.com/office/drawing/2014/main" id="{CD1F4659-1ABF-BA6D-8F9F-2DBDF2A0C892}"/>
                    </a:ext>
                  </a:extLst>
                </p:cNvPr>
                <p:cNvGrpSpPr>
                  <a:grpSpLocks/>
                </p:cNvGrpSpPr>
                <p:nvPr/>
              </p:nvGrpSpPr>
              <p:grpSpPr bwMode="auto">
                <a:xfrm rot="-10800000">
                  <a:off x="3380" y="2085"/>
                  <a:ext cx="76" cy="74"/>
                  <a:chOff x="3651" y="2886"/>
                  <a:chExt cx="91" cy="90"/>
                </a:xfrm>
              </p:grpSpPr>
              <p:sp>
                <p:nvSpPr>
                  <p:cNvPr id="133344" name="Oval 224">
                    <a:extLst>
                      <a:ext uri="{FF2B5EF4-FFF2-40B4-BE49-F238E27FC236}">
                        <a16:creationId xmlns:a16="http://schemas.microsoft.com/office/drawing/2014/main" id="{C59E1F59-A730-47CF-302C-1D6279ADB944}"/>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45" name="Line 225">
                    <a:extLst>
                      <a:ext uri="{FF2B5EF4-FFF2-40B4-BE49-F238E27FC236}">
                        <a16:creationId xmlns:a16="http://schemas.microsoft.com/office/drawing/2014/main" id="{C314FE44-6D61-30E0-485A-73F904C7914B}"/>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46" name="Group 226">
                  <a:extLst>
                    <a:ext uri="{FF2B5EF4-FFF2-40B4-BE49-F238E27FC236}">
                      <a16:creationId xmlns:a16="http://schemas.microsoft.com/office/drawing/2014/main" id="{1CB4BF3F-EB1D-D117-7DA5-282FA2B57CF8}"/>
                    </a:ext>
                  </a:extLst>
                </p:cNvPr>
                <p:cNvGrpSpPr>
                  <a:grpSpLocks/>
                </p:cNvGrpSpPr>
                <p:nvPr/>
              </p:nvGrpSpPr>
              <p:grpSpPr bwMode="auto">
                <a:xfrm rot="-10800000">
                  <a:off x="3303" y="2025"/>
                  <a:ext cx="76" cy="74"/>
                  <a:chOff x="3651" y="2886"/>
                  <a:chExt cx="91" cy="90"/>
                </a:xfrm>
              </p:grpSpPr>
              <p:sp>
                <p:nvSpPr>
                  <p:cNvPr id="133347" name="Oval 227">
                    <a:extLst>
                      <a:ext uri="{FF2B5EF4-FFF2-40B4-BE49-F238E27FC236}">
                        <a16:creationId xmlns:a16="http://schemas.microsoft.com/office/drawing/2014/main" id="{7925ED0C-7118-F864-DA50-81046F0DB5B7}"/>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48" name="Line 228">
                    <a:extLst>
                      <a:ext uri="{FF2B5EF4-FFF2-40B4-BE49-F238E27FC236}">
                        <a16:creationId xmlns:a16="http://schemas.microsoft.com/office/drawing/2014/main" id="{08E928E4-2459-00C5-F317-6EB4AC78A79F}"/>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49" name="Group 229">
                  <a:extLst>
                    <a:ext uri="{FF2B5EF4-FFF2-40B4-BE49-F238E27FC236}">
                      <a16:creationId xmlns:a16="http://schemas.microsoft.com/office/drawing/2014/main" id="{F898FF8D-BB18-F4B0-A7DB-56E4D905F379}"/>
                    </a:ext>
                  </a:extLst>
                </p:cNvPr>
                <p:cNvGrpSpPr>
                  <a:grpSpLocks/>
                </p:cNvGrpSpPr>
                <p:nvPr/>
              </p:nvGrpSpPr>
              <p:grpSpPr bwMode="auto">
                <a:xfrm rot="-10800000">
                  <a:off x="3379" y="1934"/>
                  <a:ext cx="76" cy="74"/>
                  <a:chOff x="3651" y="2886"/>
                  <a:chExt cx="91" cy="90"/>
                </a:xfrm>
              </p:grpSpPr>
              <p:sp>
                <p:nvSpPr>
                  <p:cNvPr id="133350" name="Oval 230">
                    <a:extLst>
                      <a:ext uri="{FF2B5EF4-FFF2-40B4-BE49-F238E27FC236}">
                        <a16:creationId xmlns:a16="http://schemas.microsoft.com/office/drawing/2014/main" id="{12431A2C-1FE9-6C76-A28E-946425754B4E}"/>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51" name="Line 231">
                    <a:extLst>
                      <a:ext uri="{FF2B5EF4-FFF2-40B4-BE49-F238E27FC236}">
                        <a16:creationId xmlns:a16="http://schemas.microsoft.com/office/drawing/2014/main" id="{9AAA0D59-C53F-C5D2-45F2-7D741D470CF5}"/>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52" name="Group 232">
                  <a:extLst>
                    <a:ext uri="{FF2B5EF4-FFF2-40B4-BE49-F238E27FC236}">
                      <a16:creationId xmlns:a16="http://schemas.microsoft.com/office/drawing/2014/main" id="{49357F4C-40C9-7C6D-ACD9-D20352D3862E}"/>
                    </a:ext>
                  </a:extLst>
                </p:cNvPr>
                <p:cNvGrpSpPr>
                  <a:grpSpLocks/>
                </p:cNvGrpSpPr>
                <p:nvPr/>
              </p:nvGrpSpPr>
              <p:grpSpPr bwMode="auto">
                <a:xfrm rot="-10800000">
                  <a:off x="3379" y="1752"/>
                  <a:ext cx="76" cy="74"/>
                  <a:chOff x="3651" y="2886"/>
                  <a:chExt cx="91" cy="90"/>
                </a:xfrm>
              </p:grpSpPr>
              <p:sp>
                <p:nvSpPr>
                  <p:cNvPr id="133353" name="Oval 233">
                    <a:extLst>
                      <a:ext uri="{FF2B5EF4-FFF2-40B4-BE49-F238E27FC236}">
                        <a16:creationId xmlns:a16="http://schemas.microsoft.com/office/drawing/2014/main" id="{F5DE7211-CC07-21AE-7F50-8F98E7FDD32D}"/>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54" name="Line 234">
                    <a:extLst>
                      <a:ext uri="{FF2B5EF4-FFF2-40B4-BE49-F238E27FC236}">
                        <a16:creationId xmlns:a16="http://schemas.microsoft.com/office/drawing/2014/main" id="{F6826F0E-4F54-BB62-9C6C-81A6D610471D}"/>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55" name="Group 235">
                  <a:extLst>
                    <a:ext uri="{FF2B5EF4-FFF2-40B4-BE49-F238E27FC236}">
                      <a16:creationId xmlns:a16="http://schemas.microsoft.com/office/drawing/2014/main" id="{DF8CDEB4-496A-03B9-D01B-A80E797A3B3A}"/>
                    </a:ext>
                  </a:extLst>
                </p:cNvPr>
                <p:cNvGrpSpPr>
                  <a:grpSpLocks/>
                </p:cNvGrpSpPr>
                <p:nvPr/>
              </p:nvGrpSpPr>
              <p:grpSpPr bwMode="auto">
                <a:xfrm rot="-10800000">
                  <a:off x="3319" y="1798"/>
                  <a:ext cx="76" cy="74"/>
                  <a:chOff x="3651" y="2886"/>
                  <a:chExt cx="91" cy="90"/>
                </a:xfrm>
              </p:grpSpPr>
              <p:sp>
                <p:nvSpPr>
                  <p:cNvPr id="133356" name="Oval 236">
                    <a:extLst>
                      <a:ext uri="{FF2B5EF4-FFF2-40B4-BE49-F238E27FC236}">
                        <a16:creationId xmlns:a16="http://schemas.microsoft.com/office/drawing/2014/main" id="{191A67D8-D1E6-5AD1-9646-FE6A5C5363A3}"/>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57" name="Line 237">
                    <a:extLst>
                      <a:ext uri="{FF2B5EF4-FFF2-40B4-BE49-F238E27FC236}">
                        <a16:creationId xmlns:a16="http://schemas.microsoft.com/office/drawing/2014/main" id="{D5B29660-A51D-E78D-4394-FDA31BFB4AB4}"/>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58" name="Group 238">
                  <a:extLst>
                    <a:ext uri="{FF2B5EF4-FFF2-40B4-BE49-F238E27FC236}">
                      <a16:creationId xmlns:a16="http://schemas.microsoft.com/office/drawing/2014/main" id="{A07A6719-062B-7CEE-8FC6-581E23D0F1AF}"/>
                    </a:ext>
                  </a:extLst>
                </p:cNvPr>
                <p:cNvGrpSpPr>
                  <a:grpSpLocks/>
                </p:cNvGrpSpPr>
                <p:nvPr/>
              </p:nvGrpSpPr>
              <p:grpSpPr bwMode="auto">
                <a:xfrm rot="-10800000">
                  <a:off x="3334" y="1570"/>
                  <a:ext cx="76" cy="74"/>
                  <a:chOff x="3651" y="2886"/>
                  <a:chExt cx="91" cy="90"/>
                </a:xfrm>
              </p:grpSpPr>
              <p:sp>
                <p:nvSpPr>
                  <p:cNvPr id="133359" name="Oval 239">
                    <a:extLst>
                      <a:ext uri="{FF2B5EF4-FFF2-40B4-BE49-F238E27FC236}">
                        <a16:creationId xmlns:a16="http://schemas.microsoft.com/office/drawing/2014/main" id="{F4AFC6D0-666A-C0C1-4A5B-20CE27FAF4B1}"/>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60" name="Line 240">
                    <a:extLst>
                      <a:ext uri="{FF2B5EF4-FFF2-40B4-BE49-F238E27FC236}">
                        <a16:creationId xmlns:a16="http://schemas.microsoft.com/office/drawing/2014/main" id="{A0AF17B8-A04F-B19B-F37F-D1FCED1DD789}"/>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61" name="Group 241">
                  <a:extLst>
                    <a:ext uri="{FF2B5EF4-FFF2-40B4-BE49-F238E27FC236}">
                      <a16:creationId xmlns:a16="http://schemas.microsoft.com/office/drawing/2014/main" id="{20C68CE8-468E-56F4-53C9-7A96C41AA1A2}"/>
                    </a:ext>
                  </a:extLst>
                </p:cNvPr>
                <p:cNvGrpSpPr>
                  <a:grpSpLocks/>
                </p:cNvGrpSpPr>
                <p:nvPr/>
              </p:nvGrpSpPr>
              <p:grpSpPr bwMode="auto">
                <a:xfrm rot="-10800000">
                  <a:off x="3410" y="1662"/>
                  <a:ext cx="76" cy="74"/>
                  <a:chOff x="3651" y="2886"/>
                  <a:chExt cx="91" cy="90"/>
                </a:xfrm>
              </p:grpSpPr>
              <p:sp>
                <p:nvSpPr>
                  <p:cNvPr id="133362" name="Oval 242">
                    <a:extLst>
                      <a:ext uri="{FF2B5EF4-FFF2-40B4-BE49-F238E27FC236}">
                        <a16:creationId xmlns:a16="http://schemas.microsoft.com/office/drawing/2014/main" id="{4305DA76-7055-3443-A01E-284FCB7E9E4F}"/>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63" name="Line 243">
                    <a:extLst>
                      <a:ext uri="{FF2B5EF4-FFF2-40B4-BE49-F238E27FC236}">
                        <a16:creationId xmlns:a16="http://schemas.microsoft.com/office/drawing/2014/main" id="{04F70210-B706-4973-5D46-33118E5C3B38}"/>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64" name="Group 244">
                  <a:extLst>
                    <a:ext uri="{FF2B5EF4-FFF2-40B4-BE49-F238E27FC236}">
                      <a16:creationId xmlns:a16="http://schemas.microsoft.com/office/drawing/2014/main" id="{A8F60619-CE50-5EA8-CF29-1051B30EDD8F}"/>
                    </a:ext>
                  </a:extLst>
                </p:cNvPr>
                <p:cNvGrpSpPr>
                  <a:grpSpLocks/>
                </p:cNvGrpSpPr>
                <p:nvPr/>
              </p:nvGrpSpPr>
              <p:grpSpPr bwMode="auto">
                <a:xfrm rot="-10800000">
                  <a:off x="3274" y="1571"/>
                  <a:ext cx="76" cy="74"/>
                  <a:chOff x="3651" y="2886"/>
                  <a:chExt cx="91" cy="90"/>
                </a:xfrm>
              </p:grpSpPr>
              <p:sp>
                <p:nvSpPr>
                  <p:cNvPr id="133365" name="Oval 245">
                    <a:extLst>
                      <a:ext uri="{FF2B5EF4-FFF2-40B4-BE49-F238E27FC236}">
                        <a16:creationId xmlns:a16="http://schemas.microsoft.com/office/drawing/2014/main" id="{A167ABF4-B925-C80A-72EB-B4F493378D49}"/>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66" name="Line 246">
                    <a:extLst>
                      <a:ext uri="{FF2B5EF4-FFF2-40B4-BE49-F238E27FC236}">
                        <a16:creationId xmlns:a16="http://schemas.microsoft.com/office/drawing/2014/main" id="{6F8DFC0C-9715-BDB9-83D4-390C9B2F7993}"/>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33367" name="Group 247">
                  <a:extLst>
                    <a:ext uri="{FF2B5EF4-FFF2-40B4-BE49-F238E27FC236}">
                      <a16:creationId xmlns:a16="http://schemas.microsoft.com/office/drawing/2014/main" id="{A398633D-1A35-807D-8399-B930817E5CCD}"/>
                    </a:ext>
                  </a:extLst>
                </p:cNvPr>
                <p:cNvGrpSpPr>
                  <a:grpSpLocks/>
                </p:cNvGrpSpPr>
                <p:nvPr/>
              </p:nvGrpSpPr>
              <p:grpSpPr bwMode="auto">
                <a:xfrm rot="-10800000">
                  <a:off x="3364" y="1480"/>
                  <a:ext cx="76" cy="74"/>
                  <a:chOff x="3651" y="2886"/>
                  <a:chExt cx="91" cy="90"/>
                </a:xfrm>
              </p:grpSpPr>
              <p:sp>
                <p:nvSpPr>
                  <p:cNvPr id="133368" name="Oval 248">
                    <a:extLst>
                      <a:ext uri="{FF2B5EF4-FFF2-40B4-BE49-F238E27FC236}">
                        <a16:creationId xmlns:a16="http://schemas.microsoft.com/office/drawing/2014/main" id="{EC042758-9851-4FA0-640E-3400FD1EA3A9}"/>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69" name="Line 249">
                    <a:extLst>
                      <a:ext uri="{FF2B5EF4-FFF2-40B4-BE49-F238E27FC236}">
                        <a16:creationId xmlns:a16="http://schemas.microsoft.com/office/drawing/2014/main" id="{85C0F60B-E8E0-568F-9866-9AF769BF701F}"/>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sp>
          <p:nvSpPr>
            <p:cNvPr id="133370" name="Freeform 250">
              <a:extLst>
                <a:ext uri="{FF2B5EF4-FFF2-40B4-BE49-F238E27FC236}">
                  <a16:creationId xmlns:a16="http://schemas.microsoft.com/office/drawing/2014/main" id="{1C4D5ABA-1CFE-B79B-8E82-8BFC6F8BFC11}"/>
                </a:ext>
              </a:extLst>
            </p:cNvPr>
            <p:cNvSpPr>
              <a:spLocks/>
            </p:cNvSpPr>
            <p:nvPr/>
          </p:nvSpPr>
          <p:spPr bwMode="auto">
            <a:xfrm>
              <a:off x="1383" y="3385"/>
              <a:ext cx="1043" cy="272"/>
            </a:xfrm>
            <a:custGeom>
              <a:avLst/>
              <a:gdLst>
                <a:gd name="T0" fmla="*/ 0 w 1043"/>
                <a:gd name="T1" fmla="*/ 272 h 272"/>
                <a:gd name="T2" fmla="*/ 907 w 1043"/>
                <a:gd name="T3" fmla="*/ 272 h 272"/>
                <a:gd name="T4" fmla="*/ 1043 w 1043"/>
                <a:gd name="T5" fmla="*/ 0 h 272"/>
                <a:gd name="T6" fmla="*/ 272 w 1043"/>
                <a:gd name="T7" fmla="*/ 0 h 272"/>
                <a:gd name="T8" fmla="*/ 0 w 1043"/>
                <a:gd name="T9" fmla="*/ 272 h 272"/>
              </a:gdLst>
              <a:ahLst/>
              <a:cxnLst>
                <a:cxn ang="0">
                  <a:pos x="T0" y="T1"/>
                </a:cxn>
                <a:cxn ang="0">
                  <a:pos x="T2" y="T3"/>
                </a:cxn>
                <a:cxn ang="0">
                  <a:pos x="T4" y="T5"/>
                </a:cxn>
                <a:cxn ang="0">
                  <a:pos x="T6" y="T7"/>
                </a:cxn>
                <a:cxn ang="0">
                  <a:pos x="T8" y="T9"/>
                </a:cxn>
              </a:cxnLst>
              <a:rect l="0" t="0" r="r" b="b"/>
              <a:pathLst>
                <a:path w="1043" h="272">
                  <a:moveTo>
                    <a:pt x="0" y="272"/>
                  </a:moveTo>
                  <a:lnTo>
                    <a:pt x="907" y="272"/>
                  </a:lnTo>
                  <a:lnTo>
                    <a:pt x="1043" y="0"/>
                  </a:lnTo>
                  <a:lnTo>
                    <a:pt x="272" y="0"/>
                  </a:lnTo>
                  <a:lnTo>
                    <a:pt x="0" y="27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71" name="Oval 251">
              <a:extLst>
                <a:ext uri="{FF2B5EF4-FFF2-40B4-BE49-F238E27FC236}">
                  <a16:creationId xmlns:a16="http://schemas.microsoft.com/office/drawing/2014/main" id="{9571BE64-C747-68FA-64A6-D7C478EE3489}"/>
                </a:ext>
              </a:extLst>
            </p:cNvPr>
            <p:cNvSpPr>
              <a:spLocks noChangeArrowheads="1"/>
            </p:cNvSpPr>
            <p:nvPr/>
          </p:nvSpPr>
          <p:spPr bwMode="auto">
            <a:xfrm>
              <a:off x="1292" y="3611"/>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2" name="Oval 252">
              <a:extLst>
                <a:ext uri="{FF2B5EF4-FFF2-40B4-BE49-F238E27FC236}">
                  <a16:creationId xmlns:a16="http://schemas.microsoft.com/office/drawing/2014/main" id="{D780523E-8108-0BB4-76CD-177E316DB049}"/>
                </a:ext>
              </a:extLst>
            </p:cNvPr>
            <p:cNvSpPr>
              <a:spLocks noChangeArrowheads="1"/>
            </p:cNvSpPr>
            <p:nvPr/>
          </p:nvSpPr>
          <p:spPr bwMode="auto">
            <a:xfrm>
              <a:off x="2200" y="3611"/>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3" name="Oval 253">
              <a:extLst>
                <a:ext uri="{FF2B5EF4-FFF2-40B4-BE49-F238E27FC236}">
                  <a16:creationId xmlns:a16="http://schemas.microsoft.com/office/drawing/2014/main" id="{8732B428-49C9-8F22-79E5-6845D20339E3}"/>
                </a:ext>
              </a:extLst>
            </p:cNvPr>
            <p:cNvSpPr>
              <a:spLocks noChangeArrowheads="1"/>
            </p:cNvSpPr>
            <p:nvPr/>
          </p:nvSpPr>
          <p:spPr bwMode="auto">
            <a:xfrm>
              <a:off x="2336" y="3339"/>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4" name="Oval 254">
              <a:extLst>
                <a:ext uri="{FF2B5EF4-FFF2-40B4-BE49-F238E27FC236}">
                  <a16:creationId xmlns:a16="http://schemas.microsoft.com/office/drawing/2014/main" id="{D1E9BACF-EE4D-0266-6927-7FC7B7001BA4}"/>
                </a:ext>
              </a:extLst>
            </p:cNvPr>
            <p:cNvSpPr>
              <a:spLocks noChangeArrowheads="1"/>
            </p:cNvSpPr>
            <p:nvPr/>
          </p:nvSpPr>
          <p:spPr bwMode="auto">
            <a:xfrm>
              <a:off x="1565" y="3339"/>
              <a:ext cx="181" cy="91"/>
            </a:xfrm>
            <a:prstGeom prst="ellipse">
              <a:avLst/>
            </a:prstGeom>
            <a:gradFill rotWithShape="1">
              <a:gsLst>
                <a:gs pos="0">
                  <a:srgbClr val="FF0000"/>
                </a:gs>
                <a:gs pos="100000">
                  <a:srgbClr val="FF0000">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5" name="Oval 255">
              <a:extLst>
                <a:ext uri="{FF2B5EF4-FFF2-40B4-BE49-F238E27FC236}">
                  <a16:creationId xmlns:a16="http://schemas.microsoft.com/office/drawing/2014/main" id="{BCF7E6BE-D319-11B0-8C5F-CE0240D2883C}"/>
                </a:ext>
              </a:extLst>
            </p:cNvPr>
            <p:cNvSpPr>
              <a:spLocks noChangeArrowheads="1"/>
            </p:cNvSpPr>
            <p:nvPr/>
          </p:nvSpPr>
          <p:spPr bwMode="auto">
            <a:xfrm>
              <a:off x="2290" y="3475"/>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6" name="Oval 256">
              <a:extLst>
                <a:ext uri="{FF2B5EF4-FFF2-40B4-BE49-F238E27FC236}">
                  <a16:creationId xmlns:a16="http://schemas.microsoft.com/office/drawing/2014/main" id="{068A9306-C0A3-5AB5-7B15-8FBEC2AB44A5}"/>
                </a:ext>
              </a:extLst>
            </p:cNvPr>
            <p:cNvSpPr>
              <a:spLocks noChangeArrowheads="1"/>
            </p:cNvSpPr>
            <p:nvPr/>
          </p:nvSpPr>
          <p:spPr bwMode="auto">
            <a:xfrm>
              <a:off x="1428" y="3475"/>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7" name="Oval 257">
              <a:extLst>
                <a:ext uri="{FF2B5EF4-FFF2-40B4-BE49-F238E27FC236}">
                  <a16:creationId xmlns:a16="http://schemas.microsoft.com/office/drawing/2014/main" id="{DADABE04-16AD-932F-384B-E6B449DEAAF9}"/>
                </a:ext>
              </a:extLst>
            </p:cNvPr>
            <p:cNvSpPr>
              <a:spLocks noChangeArrowheads="1"/>
            </p:cNvSpPr>
            <p:nvPr/>
          </p:nvSpPr>
          <p:spPr bwMode="auto">
            <a:xfrm>
              <a:off x="1882" y="3611"/>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8" name="Oval 258">
              <a:extLst>
                <a:ext uri="{FF2B5EF4-FFF2-40B4-BE49-F238E27FC236}">
                  <a16:creationId xmlns:a16="http://schemas.microsoft.com/office/drawing/2014/main" id="{B9D98368-C073-9BA8-DD1C-329CD332FD7E}"/>
                </a:ext>
              </a:extLst>
            </p:cNvPr>
            <p:cNvSpPr>
              <a:spLocks noChangeArrowheads="1"/>
            </p:cNvSpPr>
            <p:nvPr/>
          </p:nvSpPr>
          <p:spPr bwMode="auto">
            <a:xfrm>
              <a:off x="2063" y="3339"/>
              <a:ext cx="181" cy="91"/>
            </a:xfrm>
            <a:prstGeom prst="ellipse">
              <a:avLst/>
            </a:prstGeom>
            <a:gradFill rotWithShape="1">
              <a:gsLst>
                <a:gs pos="0">
                  <a:srgbClr val="0099FF"/>
                </a:gs>
                <a:gs pos="100000">
                  <a:srgbClr val="0099FF">
                    <a:gamma/>
                    <a:tint val="10196"/>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79" name="Oval 259">
              <a:extLst>
                <a:ext uri="{FF2B5EF4-FFF2-40B4-BE49-F238E27FC236}">
                  <a16:creationId xmlns:a16="http://schemas.microsoft.com/office/drawing/2014/main" id="{033F23D8-3CE4-8FF2-3926-AB8B17BD5265}"/>
                </a:ext>
              </a:extLst>
            </p:cNvPr>
            <p:cNvSpPr>
              <a:spLocks noChangeArrowheads="1"/>
            </p:cNvSpPr>
            <p:nvPr/>
          </p:nvSpPr>
          <p:spPr bwMode="auto">
            <a:xfrm>
              <a:off x="1746" y="3475"/>
              <a:ext cx="127" cy="63"/>
            </a:xfrm>
            <a:prstGeom prst="ellipse">
              <a:avLst/>
            </a:prstGeom>
            <a:gradFill rotWithShape="1">
              <a:gsLst>
                <a:gs pos="0">
                  <a:schemeClr val="folHlink"/>
                </a:gs>
                <a:gs pos="100000">
                  <a:schemeClr val="folHlink">
                    <a:gamma/>
                    <a:tint val="3019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aphicFrame>
          <p:nvGraphicFramePr>
            <p:cNvPr id="133380" name="Object 260">
              <a:extLst>
                <a:ext uri="{FF2B5EF4-FFF2-40B4-BE49-F238E27FC236}">
                  <a16:creationId xmlns:a16="http://schemas.microsoft.com/office/drawing/2014/main" id="{777ACA49-A575-D9CC-79DD-ABEF5196DE2D}"/>
                </a:ext>
              </a:extLst>
            </p:cNvPr>
            <p:cNvGraphicFramePr>
              <a:graphicFrameLocks noChangeAspect="1"/>
            </p:cNvGraphicFramePr>
            <p:nvPr/>
          </p:nvGraphicFramePr>
          <p:xfrm>
            <a:off x="1292" y="1724"/>
            <a:ext cx="1224" cy="1271"/>
          </p:xfrm>
          <a:graphic>
            <a:graphicData uri="http://schemas.openxmlformats.org/presentationml/2006/ole">
              <mc:AlternateContent xmlns:mc="http://schemas.openxmlformats.org/markup-compatibility/2006">
                <mc:Choice xmlns:v="urn:schemas-microsoft-com:vml" Requires="v">
                  <p:oleObj spid="_x0000_s2094" name="CorelDRAW" r:id="rId9" imgW="965260" imgH="1002815" progId="CorelDRAW.Graphic.9">
                    <p:embed/>
                  </p:oleObj>
                </mc:Choice>
                <mc:Fallback>
                  <p:oleObj name="CorelDRAW" r:id="rId9" imgW="965260" imgH="1002815" progId="CorelDRAW.Graphic.9">
                    <p:embed/>
                    <p:pic>
                      <p:nvPicPr>
                        <p:cNvPr id="133380" name="Object 260">
                          <a:extLst>
                            <a:ext uri="{FF2B5EF4-FFF2-40B4-BE49-F238E27FC236}">
                              <a16:creationId xmlns:a16="http://schemas.microsoft.com/office/drawing/2014/main" id="{777ACA49-A575-D9CC-79DD-ABEF5196D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1724"/>
                          <a:ext cx="1224"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381" name="Text Box 261">
              <a:extLst>
                <a:ext uri="{FF2B5EF4-FFF2-40B4-BE49-F238E27FC236}">
                  <a16:creationId xmlns:a16="http://schemas.microsoft.com/office/drawing/2014/main" id="{49AD56B8-6257-51E1-16DD-A04098CE1E81}"/>
                </a:ext>
              </a:extLst>
            </p:cNvPr>
            <p:cNvSpPr txBox="1">
              <a:spLocks noChangeArrowheads="1"/>
            </p:cNvSpPr>
            <p:nvPr/>
          </p:nvSpPr>
          <p:spPr bwMode="auto">
            <a:xfrm>
              <a:off x="1609" y="2103"/>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Myriad Roman" pitchFamily="34" charset="0"/>
                </a:rPr>
                <a:t>Ti</a:t>
              </a:r>
              <a:r>
                <a:rPr lang="en-US" altLang="en-US" sz="1600" baseline="30000">
                  <a:latin typeface="Myriad Roman" pitchFamily="34" charset="0"/>
                </a:rPr>
                <a:t>4+</a:t>
              </a:r>
              <a:endParaRPr lang="en-US" altLang="en-US" sz="1600">
                <a:latin typeface="Myriad Roman" pitchFamily="34" charset="0"/>
              </a:endParaRPr>
            </a:p>
          </p:txBody>
        </p:sp>
        <p:sp>
          <p:nvSpPr>
            <p:cNvPr id="133382" name="Text Box 262">
              <a:extLst>
                <a:ext uri="{FF2B5EF4-FFF2-40B4-BE49-F238E27FC236}">
                  <a16:creationId xmlns:a16="http://schemas.microsoft.com/office/drawing/2014/main" id="{0B37EFF1-2FCD-E899-00B2-2E2F7EE1C2A8}"/>
                </a:ext>
              </a:extLst>
            </p:cNvPr>
            <p:cNvSpPr txBox="1">
              <a:spLocks noChangeArrowheads="1"/>
            </p:cNvSpPr>
            <p:nvPr/>
          </p:nvSpPr>
          <p:spPr bwMode="auto">
            <a:xfrm>
              <a:off x="2018" y="1634"/>
              <a:ext cx="2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O</a:t>
              </a:r>
              <a:r>
                <a:rPr lang="en-US" altLang="en-US" baseline="30000">
                  <a:latin typeface="Myriad Roman" pitchFamily="34" charset="0"/>
                </a:rPr>
                <a:t>2-</a:t>
              </a:r>
              <a:endParaRPr lang="en-US" altLang="en-US">
                <a:latin typeface="Myriad Roman" pitchFamily="34" charset="0"/>
              </a:endParaRPr>
            </a:p>
          </p:txBody>
        </p:sp>
        <p:sp>
          <p:nvSpPr>
            <p:cNvPr id="133383" name="Text Box 263">
              <a:extLst>
                <a:ext uri="{FF2B5EF4-FFF2-40B4-BE49-F238E27FC236}">
                  <a16:creationId xmlns:a16="http://schemas.microsoft.com/office/drawing/2014/main" id="{10A3E739-D1D6-6585-B5BE-DB13B61B97DF}"/>
                </a:ext>
              </a:extLst>
            </p:cNvPr>
            <p:cNvSpPr txBox="1">
              <a:spLocks noChangeArrowheads="1"/>
            </p:cNvSpPr>
            <p:nvPr/>
          </p:nvSpPr>
          <p:spPr bwMode="auto">
            <a:xfrm>
              <a:off x="1208" y="1741"/>
              <a:ext cx="3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Myriad Roman" pitchFamily="34" charset="0"/>
                </a:rPr>
                <a:t>Ba</a:t>
              </a:r>
              <a:r>
                <a:rPr lang="en-US" altLang="en-US" baseline="30000">
                  <a:latin typeface="Myriad Roman" pitchFamily="34" charset="0"/>
                </a:rPr>
                <a:t>2+</a:t>
              </a:r>
              <a:endParaRPr lang="en-US" altLang="en-US">
                <a:latin typeface="Myriad Roman" pitchFamily="34" charset="0"/>
              </a:endParaRPr>
            </a:p>
          </p:txBody>
        </p:sp>
        <p:grpSp>
          <p:nvGrpSpPr>
            <p:cNvPr id="133384" name="Group 264">
              <a:extLst>
                <a:ext uri="{FF2B5EF4-FFF2-40B4-BE49-F238E27FC236}">
                  <a16:creationId xmlns:a16="http://schemas.microsoft.com/office/drawing/2014/main" id="{DF435416-3198-D179-70FE-AD1B3CAD7CFF}"/>
                </a:ext>
              </a:extLst>
            </p:cNvPr>
            <p:cNvGrpSpPr>
              <a:grpSpLocks/>
            </p:cNvGrpSpPr>
            <p:nvPr/>
          </p:nvGrpSpPr>
          <p:grpSpPr bwMode="auto">
            <a:xfrm rot="-10800000">
              <a:off x="1837" y="3447"/>
              <a:ext cx="75" cy="74"/>
              <a:chOff x="3379" y="2614"/>
              <a:chExt cx="91" cy="90"/>
            </a:xfrm>
          </p:grpSpPr>
          <p:sp>
            <p:nvSpPr>
              <p:cNvPr id="133385" name="Oval 265">
                <a:extLst>
                  <a:ext uri="{FF2B5EF4-FFF2-40B4-BE49-F238E27FC236}">
                    <a16:creationId xmlns:a16="http://schemas.microsoft.com/office/drawing/2014/main" id="{106F0458-61D4-3E33-CB56-EF5C9A4A2274}"/>
                  </a:ext>
                </a:extLst>
              </p:cNvPr>
              <p:cNvSpPr>
                <a:spLocks noChangeArrowheads="1"/>
              </p:cNvSpPr>
              <p:nvPr/>
            </p:nvSpPr>
            <p:spPr bwMode="auto">
              <a:xfrm>
                <a:off x="3379" y="2614"/>
                <a:ext cx="91" cy="90"/>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3386" name="Group 266">
                <a:extLst>
                  <a:ext uri="{FF2B5EF4-FFF2-40B4-BE49-F238E27FC236}">
                    <a16:creationId xmlns:a16="http://schemas.microsoft.com/office/drawing/2014/main" id="{AA5550AE-DB37-DDFC-AC35-5534004C7C41}"/>
                  </a:ext>
                </a:extLst>
              </p:cNvPr>
              <p:cNvGrpSpPr>
                <a:grpSpLocks/>
              </p:cNvGrpSpPr>
              <p:nvPr/>
            </p:nvGrpSpPr>
            <p:grpSpPr bwMode="auto">
              <a:xfrm>
                <a:off x="3394" y="2626"/>
                <a:ext cx="68" cy="68"/>
                <a:chOff x="3605" y="2251"/>
                <a:chExt cx="91" cy="90"/>
              </a:xfrm>
            </p:grpSpPr>
            <p:sp>
              <p:nvSpPr>
                <p:cNvPr id="133387" name="Line 267">
                  <a:extLst>
                    <a:ext uri="{FF2B5EF4-FFF2-40B4-BE49-F238E27FC236}">
                      <a16:creationId xmlns:a16="http://schemas.microsoft.com/office/drawing/2014/main" id="{E9330C3D-EDB4-4F91-3AAF-B59FC5863CF1}"/>
                    </a:ext>
                  </a:extLst>
                </p:cNvPr>
                <p:cNvSpPr>
                  <a:spLocks noChangeShapeType="1"/>
                </p:cNvSpPr>
                <p:nvPr/>
              </p:nvSpPr>
              <p:spPr bwMode="auto">
                <a:xfrm>
                  <a:off x="3651" y="2251"/>
                  <a:ext cx="0" cy="9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88" name="Line 268">
                  <a:extLst>
                    <a:ext uri="{FF2B5EF4-FFF2-40B4-BE49-F238E27FC236}">
                      <a16:creationId xmlns:a16="http://schemas.microsoft.com/office/drawing/2014/main" id="{6F9CE54E-8363-B6C4-70FA-2686EFB60354}"/>
                    </a:ext>
                  </a:extLst>
                </p:cNvPr>
                <p:cNvSpPr>
                  <a:spLocks noChangeShapeType="1"/>
                </p:cNvSpPr>
                <p:nvPr/>
              </p:nvSpPr>
              <p:spPr bwMode="auto">
                <a:xfrm>
                  <a:off x="3605" y="2296"/>
                  <a:ext cx="9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133389" name="Group 269">
              <a:extLst>
                <a:ext uri="{FF2B5EF4-FFF2-40B4-BE49-F238E27FC236}">
                  <a16:creationId xmlns:a16="http://schemas.microsoft.com/office/drawing/2014/main" id="{A7F2FCEB-5F09-6E5B-A93B-792BA57B9B60}"/>
                </a:ext>
              </a:extLst>
            </p:cNvPr>
            <p:cNvGrpSpPr>
              <a:grpSpLocks/>
            </p:cNvGrpSpPr>
            <p:nvPr/>
          </p:nvGrpSpPr>
          <p:grpSpPr bwMode="auto">
            <a:xfrm rot="-10800000">
              <a:off x="2018" y="3447"/>
              <a:ext cx="76" cy="74"/>
              <a:chOff x="3651" y="2886"/>
              <a:chExt cx="91" cy="90"/>
            </a:xfrm>
          </p:grpSpPr>
          <p:sp>
            <p:nvSpPr>
              <p:cNvPr id="133390" name="Oval 270">
                <a:extLst>
                  <a:ext uri="{FF2B5EF4-FFF2-40B4-BE49-F238E27FC236}">
                    <a16:creationId xmlns:a16="http://schemas.microsoft.com/office/drawing/2014/main" id="{E644A289-3E7B-B84A-1633-F6E1BCD69078}"/>
                  </a:ext>
                </a:extLst>
              </p:cNvPr>
              <p:cNvSpPr>
                <a:spLocks noChangeArrowheads="1"/>
              </p:cNvSpPr>
              <p:nvPr/>
            </p:nvSpPr>
            <p:spPr bwMode="auto">
              <a:xfrm>
                <a:off x="3651" y="2886"/>
                <a:ext cx="91" cy="9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3391" name="Line 271">
                <a:extLst>
                  <a:ext uri="{FF2B5EF4-FFF2-40B4-BE49-F238E27FC236}">
                    <a16:creationId xmlns:a16="http://schemas.microsoft.com/office/drawing/2014/main" id="{814D615E-1F2A-DC67-46EB-262D69E07769}"/>
                  </a:ext>
                </a:extLst>
              </p:cNvPr>
              <p:cNvSpPr>
                <a:spLocks noChangeShapeType="1"/>
              </p:cNvSpPr>
              <p:nvPr/>
            </p:nvSpPr>
            <p:spPr bwMode="auto">
              <a:xfrm>
                <a:off x="3666" y="2932"/>
                <a:ext cx="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3392" name="Rectangle 272">
              <a:extLst>
                <a:ext uri="{FF2B5EF4-FFF2-40B4-BE49-F238E27FC236}">
                  <a16:creationId xmlns:a16="http://schemas.microsoft.com/office/drawing/2014/main" id="{A333EA10-574E-0591-B075-D6F34E8B5946}"/>
                </a:ext>
              </a:extLst>
            </p:cNvPr>
            <p:cNvSpPr>
              <a:spLocks noChangeArrowheads="1"/>
            </p:cNvSpPr>
            <p:nvPr/>
          </p:nvSpPr>
          <p:spPr bwMode="auto">
            <a:xfrm>
              <a:off x="748" y="1661"/>
              <a:ext cx="2858" cy="1577"/>
            </a:xfrm>
            <a:prstGeom prst="rect">
              <a:avLst/>
            </a:prstGeom>
            <a:solidFill>
              <a:srgbClr val="FFFF66">
                <a:alpha val="2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133393" name="Line 273">
            <a:extLst>
              <a:ext uri="{FF2B5EF4-FFF2-40B4-BE49-F238E27FC236}">
                <a16:creationId xmlns:a16="http://schemas.microsoft.com/office/drawing/2014/main" id="{CE27125C-0CB3-B324-DA52-DA23943833C9}"/>
              </a:ext>
            </a:extLst>
          </p:cNvPr>
          <p:cNvSpPr>
            <a:spLocks noChangeShapeType="1"/>
          </p:cNvSpPr>
          <p:nvPr/>
        </p:nvSpPr>
        <p:spPr bwMode="auto">
          <a:xfrm>
            <a:off x="3132138" y="5373688"/>
            <a:ext cx="15113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94" name="Text Box 274">
            <a:extLst>
              <a:ext uri="{FF2B5EF4-FFF2-40B4-BE49-F238E27FC236}">
                <a16:creationId xmlns:a16="http://schemas.microsoft.com/office/drawing/2014/main" id="{36578150-3993-82F5-6BA9-2ED52ECCAEDC}"/>
              </a:ext>
            </a:extLst>
          </p:cNvPr>
          <p:cNvSpPr txBox="1">
            <a:spLocks noChangeArrowheads="1"/>
          </p:cNvSpPr>
          <p:nvPr/>
        </p:nvSpPr>
        <p:spPr bwMode="auto">
          <a:xfrm>
            <a:off x="3419475" y="5516563"/>
            <a:ext cx="1165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latin typeface="Tahoma" panose="020B0604030504040204" pitchFamily="34" charset="0"/>
                <a:cs typeface="Tahoma" panose="020B0604030504040204" pitchFamily="34" charset="0"/>
              </a:rPr>
              <a:t>≈</a:t>
            </a:r>
            <a:r>
              <a:rPr lang="de-DE" altLang="en-US" sz="1800" b="1">
                <a:latin typeface="Tahoma" panose="020B0604030504040204" pitchFamily="34" charset="0"/>
              </a:rPr>
              <a:t>0.4 nm</a:t>
            </a:r>
          </a:p>
        </p:txBody>
      </p:sp>
      <p:sp>
        <p:nvSpPr>
          <p:cNvPr id="133395" name="Text Box 275">
            <a:extLst>
              <a:ext uri="{FF2B5EF4-FFF2-40B4-BE49-F238E27FC236}">
                <a16:creationId xmlns:a16="http://schemas.microsoft.com/office/drawing/2014/main" id="{2EBC903C-F660-89AD-BDD3-7B1FD960FD86}"/>
              </a:ext>
            </a:extLst>
          </p:cNvPr>
          <p:cNvSpPr txBox="1">
            <a:spLocks noChangeArrowheads="1"/>
          </p:cNvSpPr>
          <p:nvPr/>
        </p:nvSpPr>
        <p:spPr bwMode="auto">
          <a:xfrm>
            <a:off x="1979613" y="5876925"/>
            <a:ext cx="4938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latin typeface="Tahoma" panose="020B0604030504040204" pitchFamily="34" charset="0"/>
              </a:rPr>
              <a:t>perovskite: BaTiO</a:t>
            </a:r>
            <a:r>
              <a:rPr lang="de-DE" altLang="en-US" sz="1800" b="1" baseline="-25000">
                <a:latin typeface="Tahoma" panose="020B0604030504040204" pitchFamily="34" charset="0"/>
              </a:rPr>
              <a:t>3</a:t>
            </a:r>
            <a:r>
              <a:rPr lang="de-DE" altLang="en-US" sz="1800" b="1">
                <a:latin typeface="Tahoma" panose="020B0604030504040204" pitchFamily="34" charset="0"/>
              </a:rPr>
              <a:t>, PbTiO</a:t>
            </a:r>
            <a:r>
              <a:rPr lang="de-DE" altLang="en-US" sz="1800" b="1" baseline="-25000">
                <a:latin typeface="Tahoma" panose="020B0604030504040204" pitchFamily="34" charset="0"/>
              </a:rPr>
              <a:t>3</a:t>
            </a:r>
            <a:r>
              <a:rPr lang="de-DE" altLang="en-US" sz="1800" b="1">
                <a:latin typeface="Tahoma" panose="020B0604030504040204" pitchFamily="34" charset="0"/>
              </a:rPr>
              <a:t>, Pb(Zr</a:t>
            </a:r>
            <a:r>
              <a:rPr lang="de-DE" altLang="en-US" sz="1800" b="1" baseline="-25000">
                <a:latin typeface="Tahoma" panose="020B0604030504040204" pitchFamily="34" charset="0"/>
              </a:rPr>
              <a:t>x</a:t>
            </a:r>
            <a:r>
              <a:rPr lang="de-DE" altLang="en-US" sz="1800" b="1">
                <a:latin typeface="Tahoma" panose="020B0604030504040204" pitchFamily="34" charset="0"/>
              </a:rPr>
              <a:t>Ti</a:t>
            </a:r>
            <a:r>
              <a:rPr lang="de-DE" altLang="en-US" sz="1800" b="1" baseline="-25000">
                <a:latin typeface="Tahoma" panose="020B0604030504040204" pitchFamily="34" charset="0"/>
              </a:rPr>
              <a:t>1-x</a:t>
            </a:r>
            <a:r>
              <a:rPr lang="de-DE" altLang="en-US" sz="1800" b="1">
                <a:latin typeface="Tahoma" panose="020B0604030504040204" pitchFamily="34" charset="0"/>
              </a:rPr>
              <a:t>)O</a:t>
            </a:r>
            <a:r>
              <a:rPr lang="de-DE" altLang="en-US" sz="1800" b="1" baseline="-25000">
                <a:latin typeface="Tahoma" panose="020B0604030504040204" pitchFamily="34" charset="0"/>
              </a:rPr>
              <a:t>3</a:t>
            </a:r>
          </a:p>
        </p:txBody>
      </p:sp>
      <p:sp>
        <p:nvSpPr>
          <p:cNvPr id="133396" name="Text Box 276">
            <a:extLst>
              <a:ext uri="{FF2B5EF4-FFF2-40B4-BE49-F238E27FC236}">
                <a16:creationId xmlns:a16="http://schemas.microsoft.com/office/drawing/2014/main" id="{89BA6F06-7D8D-7E70-BA71-E923098B1405}"/>
              </a:ext>
            </a:extLst>
          </p:cNvPr>
          <p:cNvSpPr txBox="1">
            <a:spLocks noChangeArrowheads="1"/>
          </p:cNvSpPr>
          <p:nvPr/>
        </p:nvSpPr>
        <p:spPr bwMode="auto">
          <a:xfrm>
            <a:off x="250825" y="981075"/>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ahoma" panose="020B0604030504040204" pitchFamily="34" charset="0"/>
                <a:cs typeface="Tahoma" panose="020B0604030504040204" pitchFamily="34" charset="0"/>
              </a:rPr>
              <a:t>Tetragonal distortion</a:t>
            </a:r>
            <a:endParaRPr lang="en-US" altLang="en-US" sz="1800" b="1">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5"/>
                                        </p:tgtEl>
                                        <p:attrNameLst>
                                          <p:attrName>style.visibility</p:attrName>
                                        </p:attrNameLst>
                                      </p:cBhvr>
                                      <p:to>
                                        <p:strVal val="visible"/>
                                      </p:to>
                                    </p:set>
                                    <p:animEffect transition="in" filter="dissolve">
                                      <p:cBhvr>
                                        <p:cTn id="7" dur="500"/>
                                        <p:tgtEl>
                                          <p:spTgt spid="133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133155"/>
                                        </p:tgtEl>
                                      </p:cBhvr>
                                    </p:animEffect>
                                    <p:set>
                                      <p:cBhvr>
                                        <p:cTn id="12" dur="1" fill="hold">
                                          <p:stCondLst>
                                            <p:cond delay="499"/>
                                          </p:stCondLst>
                                        </p:cTn>
                                        <p:tgtEl>
                                          <p:spTgt spid="133155"/>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133186"/>
                                        </p:tgtEl>
                                        <p:attrNameLst>
                                          <p:attrName>style.visibility</p:attrName>
                                        </p:attrNameLst>
                                      </p:cBhvr>
                                      <p:to>
                                        <p:strVal val="visible"/>
                                      </p:to>
                                    </p:set>
                                    <p:animEffect transition="in" filter="dissolve">
                                      <p:cBhvr>
                                        <p:cTn id="15" dur="500"/>
                                        <p:tgtEl>
                                          <p:spTgt spid="1331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133186"/>
                                        </p:tgtEl>
                                      </p:cBhvr>
                                    </p:animEffect>
                                    <p:set>
                                      <p:cBhvr>
                                        <p:cTn id="20" dur="1" fill="hold">
                                          <p:stCondLst>
                                            <p:cond delay="499"/>
                                          </p:stCondLst>
                                        </p:cTn>
                                        <p:tgtEl>
                                          <p:spTgt spid="133186"/>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133212"/>
                                        </p:tgtEl>
                                        <p:attrNameLst>
                                          <p:attrName>style.visibility</p:attrName>
                                        </p:attrNameLst>
                                      </p:cBhvr>
                                      <p:to>
                                        <p:strVal val="visible"/>
                                      </p:to>
                                    </p:set>
                                    <p:animEffect transition="in" filter="dissolve">
                                      <p:cBhvr>
                                        <p:cTn id="23" dur="500"/>
                                        <p:tgtEl>
                                          <p:spTgt spid="133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a:extLst>
              <a:ext uri="{FF2B5EF4-FFF2-40B4-BE49-F238E27FC236}">
                <a16:creationId xmlns:a16="http://schemas.microsoft.com/office/drawing/2014/main" id="{0B3BC142-323F-0032-AAFA-C8AD4C7B2434}"/>
              </a:ext>
            </a:extLst>
          </p:cNvPr>
          <p:cNvSpPr>
            <a:spLocks noChangeArrowheads="1"/>
          </p:cNvSpPr>
          <p:nvPr/>
        </p:nvSpPr>
        <p:spPr bwMode="auto">
          <a:xfrm>
            <a:off x="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de-DE" altLang="en-US">
                <a:solidFill>
                  <a:schemeClr val="tx1"/>
                </a:solidFill>
                <a:latin typeface="Tahoma" panose="020B0604030504040204" pitchFamily="34" charset="0"/>
              </a:rPr>
              <a:t>Ferroelectric criteria</a:t>
            </a:r>
          </a:p>
        </p:txBody>
      </p:sp>
      <p:sp>
        <p:nvSpPr>
          <p:cNvPr id="134149" name="Line 5">
            <a:extLst>
              <a:ext uri="{FF2B5EF4-FFF2-40B4-BE49-F238E27FC236}">
                <a16:creationId xmlns:a16="http://schemas.microsoft.com/office/drawing/2014/main" id="{489D89F6-06DC-64AC-2C83-C53A0AEF1A5E}"/>
              </a:ext>
            </a:extLst>
          </p:cNvPr>
          <p:cNvSpPr>
            <a:spLocks noChangeShapeType="1"/>
          </p:cNvSpPr>
          <p:nvPr/>
        </p:nvSpPr>
        <p:spPr bwMode="auto">
          <a:xfrm>
            <a:off x="3398838" y="3644900"/>
            <a:ext cx="4176712" cy="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50" name="Line 6">
            <a:extLst>
              <a:ext uri="{FF2B5EF4-FFF2-40B4-BE49-F238E27FC236}">
                <a16:creationId xmlns:a16="http://schemas.microsoft.com/office/drawing/2014/main" id="{85EA1F56-629E-7075-E802-E27F19F560F9}"/>
              </a:ext>
            </a:extLst>
          </p:cNvPr>
          <p:cNvSpPr>
            <a:spLocks noChangeShapeType="1"/>
          </p:cNvSpPr>
          <p:nvPr/>
        </p:nvSpPr>
        <p:spPr bwMode="auto">
          <a:xfrm flipV="1">
            <a:off x="5343525" y="1844675"/>
            <a:ext cx="0" cy="360045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51" name="Freeform 7">
            <a:extLst>
              <a:ext uri="{FF2B5EF4-FFF2-40B4-BE49-F238E27FC236}">
                <a16:creationId xmlns:a16="http://schemas.microsoft.com/office/drawing/2014/main" id="{E50F4AA2-06F1-B889-0692-45D3463D0168}"/>
              </a:ext>
            </a:extLst>
          </p:cNvPr>
          <p:cNvSpPr>
            <a:spLocks/>
          </p:cNvSpPr>
          <p:nvPr/>
        </p:nvSpPr>
        <p:spPr bwMode="auto">
          <a:xfrm>
            <a:off x="3113088" y="1917700"/>
            <a:ext cx="4464050" cy="3384550"/>
          </a:xfrm>
          <a:custGeom>
            <a:avLst/>
            <a:gdLst>
              <a:gd name="T0" fmla="*/ 0 w 2812"/>
              <a:gd name="T1" fmla="*/ 2132 h 2132"/>
              <a:gd name="T2" fmla="*/ 1316 w 2812"/>
              <a:gd name="T3" fmla="*/ 1678 h 2132"/>
              <a:gd name="T4" fmla="*/ 1905 w 2812"/>
              <a:gd name="T5" fmla="*/ 499 h 2132"/>
              <a:gd name="T6" fmla="*/ 2812 w 2812"/>
              <a:gd name="T7" fmla="*/ 0 h 2132"/>
            </a:gdLst>
            <a:ahLst/>
            <a:cxnLst>
              <a:cxn ang="0">
                <a:pos x="T0" y="T1"/>
              </a:cxn>
              <a:cxn ang="0">
                <a:pos x="T2" y="T3"/>
              </a:cxn>
              <a:cxn ang="0">
                <a:pos x="T4" y="T5"/>
              </a:cxn>
              <a:cxn ang="0">
                <a:pos x="T6" y="T7"/>
              </a:cxn>
            </a:cxnLst>
            <a:rect l="0" t="0" r="r" b="b"/>
            <a:pathLst>
              <a:path w="2812" h="2132">
                <a:moveTo>
                  <a:pt x="0" y="2132"/>
                </a:moveTo>
                <a:cubicBezTo>
                  <a:pt x="499" y="2041"/>
                  <a:pt x="998" y="1950"/>
                  <a:pt x="1316" y="1678"/>
                </a:cubicBezTo>
                <a:cubicBezTo>
                  <a:pt x="1634" y="1406"/>
                  <a:pt x="1656" y="779"/>
                  <a:pt x="1905" y="499"/>
                </a:cubicBezTo>
                <a:cubicBezTo>
                  <a:pt x="2154" y="219"/>
                  <a:pt x="2483" y="109"/>
                  <a:pt x="2812" y="0"/>
                </a:cubicBezTo>
              </a:path>
            </a:pathLst>
          </a:custGeom>
          <a:noFill/>
          <a:ln w="7620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52" name="Freeform 8">
            <a:extLst>
              <a:ext uri="{FF2B5EF4-FFF2-40B4-BE49-F238E27FC236}">
                <a16:creationId xmlns:a16="http://schemas.microsoft.com/office/drawing/2014/main" id="{220C93DC-5E08-D91F-7FD8-4B5C4DDFE0FE}"/>
              </a:ext>
            </a:extLst>
          </p:cNvPr>
          <p:cNvSpPr>
            <a:spLocks/>
          </p:cNvSpPr>
          <p:nvPr/>
        </p:nvSpPr>
        <p:spPr bwMode="auto">
          <a:xfrm rot="10670944">
            <a:off x="3111500" y="1987550"/>
            <a:ext cx="4535488" cy="3241675"/>
          </a:xfrm>
          <a:custGeom>
            <a:avLst/>
            <a:gdLst>
              <a:gd name="T0" fmla="*/ 0 w 2812"/>
              <a:gd name="T1" fmla="*/ 2132 h 2132"/>
              <a:gd name="T2" fmla="*/ 1316 w 2812"/>
              <a:gd name="T3" fmla="*/ 1678 h 2132"/>
              <a:gd name="T4" fmla="*/ 1905 w 2812"/>
              <a:gd name="T5" fmla="*/ 499 h 2132"/>
              <a:gd name="T6" fmla="*/ 2812 w 2812"/>
              <a:gd name="T7" fmla="*/ 0 h 2132"/>
            </a:gdLst>
            <a:ahLst/>
            <a:cxnLst>
              <a:cxn ang="0">
                <a:pos x="T0" y="T1"/>
              </a:cxn>
              <a:cxn ang="0">
                <a:pos x="T2" y="T3"/>
              </a:cxn>
              <a:cxn ang="0">
                <a:pos x="T4" y="T5"/>
              </a:cxn>
              <a:cxn ang="0">
                <a:pos x="T6" y="T7"/>
              </a:cxn>
            </a:cxnLst>
            <a:rect l="0" t="0" r="r" b="b"/>
            <a:pathLst>
              <a:path w="2812" h="2132">
                <a:moveTo>
                  <a:pt x="0" y="2132"/>
                </a:moveTo>
                <a:cubicBezTo>
                  <a:pt x="499" y="2041"/>
                  <a:pt x="998" y="1950"/>
                  <a:pt x="1316" y="1678"/>
                </a:cubicBezTo>
                <a:cubicBezTo>
                  <a:pt x="1634" y="1406"/>
                  <a:pt x="1656" y="779"/>
                  <a:pt x="1905" y="499"/>
                </a:cubicBezTo>
                <a:cubicBezTo>
                  <a:pt x="2154" y="219"/>
                  <a:pt x="2483" y="109"/>
                  <a:pt x="2812" y="0"/>
                </a:cubicBezTo>
              </a:path>
            </a:pathLst>
          </a:custGeom>
          <a:noFill/>
          <a:ln w="7620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53" name="Text Box 9">
            <a:extLst>
              <a:ext uri="{FF2B5EF4-FFF2-40B4-BE49-F238E27FC236}">
                <a16:creationId xmlns:a16="http://schemas.microsoft.com/office/drawing/2014/main" id="{97C37B45-4245-AA8E-835A-CCF162C4A37E}"/>
              </a:ext>
            </a:extLst>
          </p:cNvPr>
          <p:cNvSpPr txBox="1">
            <a:spLocks noChangeArrowheads="1"/>
          </p:cNvSpPr>
          <p:nvPr/>
        </p:nvSpPr>
        <p:spPr bwMode="auto">
          <a:xfrm>
            <a:off x="7575550" y="35020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t>E</a:t>
            </a:r>
          </a:p>
        </p:txBody>
      </p:sp>
      <p:sp>
        <p:nvSpPr>
          <p:cNvPr id="134154" name="Text Box 10">
            <a:extLst>
              <a:ext uri="{FF2B5EF4-FFF2-40B4-BE49-F238E27FC236}">
                <a16:creationId xmlns:a16="http://schemas.microsoft.com/office/drawing/2014/main" id="{C66E9DDE-6823-C62E-5012-652032BEFE72}"/>
              </a:ext>
            </a:extLst>
          </p:cNvPr>
          <p:cNvSpPr txBox="1">
            <a:spLocks noChangeArrowheads="1"/>
          </p:cNvSpPr>
          <p:nvPr/>
        </p:nvSpPr>
        <p:spPr bwMode="auto">
          <a:xfrm>
            <a:off x="5486400" y="17732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t>P</a:t>
            </a:r>
          </a:p>
        </p:txBody>
      </p:sp>
      <p:sp>
        <p:nvSpPr>
          <p:cNvPr id="134155" name="Line 11">
            <a:extLst>
              <a:ext uri="{FF2B5EF4-FFF2-40B4-BE49-F238E27FC236}">
                <a16:creationId xmlns:a16="http://schemas.microsoft.com/office/drawing/2014/main" id="{25679DB2-C06A-3CBD-DCCA-F586283D9721}"/>
              </a:ext>
            </a:extLst>
          </p:cNvPr>
          <p:cNvSpPr>
            <a:spLocks noChangeShapeType="1"/>
          </p:cNvSpPr>
          <p:nvPr/>
        </p:nvSpPr>
        <p:spPr bwMode="auto">
          <a:xfrm flipH="1">
            <a:off x="5292725" y="1628775"/>
            <a:ext cx="3578225" cy="720725"/>
          </a:xfrm>
          <a:prstGeom prst="line">
            <a:avLst/>
          </a:prstGeom>
          <a:noFill/>
          <a:ln w="28575" cap="rnd">
            <a:solidFill>
              <a:srgbClr val="0000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56" name="Oval 12">
            <a:extLst>
              <a:ext uri="{FF2B5EF4-FFF2-40B4-BE49-F238E27FC236}">
                <a16:creationId xmlns:a16="http://schemas.microsoft.com/office/drawing/2014/main" id="{0DC58EBA-4381-87B1-9B68-0E1261CD0F09}"/>
              </a:ext>
            </a:extLst>
          </p:cNvPr>
          <p:cNvSpPr>
            <a:spLocks noChangeArrowheads="1"/>
          </p:cNvSpPr>
          <p:nvPr/>
        </p:nvSpPr>
        <p:spPr bwMode="auto">
          <a:xfrm>
            <a:off x="5270500" y="2276475"/>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57" name="Oval 13">
            <a:extLst>
              <a:ext uri="{FF2B5EF4-FFF2-40B4-BE49-F238E27FC236}">
                <a16:creationId xmlns:a16="http://schemas.microsoft.com/office/drawing/2014/main" id="{257DA495-9ECA-0BF7-210E-6BE9F973E9A9}"/>
              </a:ext>
            </a:extLst>
          </p:cNvPr>
          <p:cNvSpPr>
            <a:spLocks noChangeArrowheads="1"/>
          </p:cNvSpPr>
          <p:nvPr/>
        </p:nvSpPr>
        <p:spPr bwMode="auto">
          <a:xfrm>
            <a:off x="5270500" y="2709863"/>
            <a:ext cx="142875" cy="142875"/>
          </a:xfrm>
          <a:prstGeom prst="ellipse">
            <a:avLst/>
          </a:prstGeom>
          <a:solidFill>
            <a:srgbClr val="53FF5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58" name="Oval 14">
            <a:extLst>
              <a:ext uri="{FF2B5EF4-FFF2-40B4-BE49-F238E27FC236}">
                <a16:creationId xmlns:a16="http://schemas.microsoft.com/office/drawing/2014/main" id="{754510B0-E5A1-184C-67E5-51DC98BEF75C}"/>
              </a:ext>
            </a:extLst>
          </p:cNvPr>
          <p:cNvSpPr>
            <a:spLocks noChangeArrowheads="1"/>
          </p:cNvSpPr>
          <p:nvPr/>
        </p:nvSpPr>
        <p:spPr bwMode="auto">
          <a:xfrm>
            <a:off x="5270500" y="4367213"/>
            <a:ext cx="142875" cy="142875"/>
          </a:xfrm>
          <a:prstGeom prst="ellipse">
            <a:avLst/>
          </a:prstGeom>
          <a:solidFill>
            <a:srgbClr val="53FF5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59" name="Oval 15">
            <a:extLst>
              <a:ext uri="{FF2B5EF4-FFF2-40B4-BE49-F238E27FC236}">
                <a16:creationId xmlns:a16="http://schemas.microsoft.com/office/drawing/2014/main" id="{475815FC-80FF-C08B-B6E4-B6B619F41C0B}"/>
              </a:ext>
            </a:extLst>
          </p:cNvPr>
          <p:cNvSpPr>
            <a:spLocks noChangeArrowheads="1"/>
          </p:cNvSpPr>
          <p:nvPr/>
        </p:nvSpPr>
        <p:spPr bwMode="auto">
          <a:xfrm>
            <a:off x="5630863" y="3573463"/>
            <a:ext cx="142875" cy="14287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60" name="Oval 16">
            <a:extLst>
              <a:ext uri="{FF2B5EF4-FFF2-40B4-BE49-F238E27FC236}">
                <a16:creationId xmlns:a16="http://schemas.microsoft.com/office/drawing/2014/main" id="{4E7881D3-054E-82CC-F833-7CEA96F4481C}"/>
              </a:ext>
            </a:extLst>
          </p:cNvPr>
          <p:cNvSpPr>
            <a:spLocks noChangeArrowheads="1"/>
          </p:cNvSpPr>
          <p:nvPr/>
        </p:nvSpPr>
        <p:spPr bwMode="auto">
          <a:xfrm>
            <a:off x="4910138" y="3573463"/>
            <a:ext cx="142875" cy="14287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61" name="Line 17">
            <a:extLst>
              <a:ext uri="{FF2B5EF4-FFF2-40B4-BE49-F238E27FC236}">
                <a16:creationId xmlns:a16="http://schemas.microsoft.com/office/drawing/2014/main" id="{C26FCE1A-4075-1606-C796-493F2254671D}"/>
              </a:ext>
            </a:extLst>
          </p:cNvPr>
          <p:cNvSpPr>
            <a:spLocks noChangeShapeType="1"/>
          </p:cNvSpPr>
          <p:nvPr/>
        </p:nvSpPr>
        <p:spPr bwMode="auto">
          <a:xfrm flipH="1">
            <a:off x="1476375" y="4868863"/>
            <a:ext cx="3887788" cy="792162"/>
          </a:xfrm>
          <a:prstGeom prst="line">
            <a:avLst/>
          </a:prstGeom>
          <a:noFill/>
          <a:ln w="28575" cap="rnd">
            <a:solidFill>
              <a:srgbClr val="0000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62" name="Oval 18">
            <a:extLst>
              <a:ext uri="{FF2B5EF4-FFF2-40B4-BE49-F238E27FC236}">
                <a16:creationId xmlns:a16="http://schemas.microsoft.com/office/drawing/2014/main" id="{62A2B56F-CCAB-194D-95EA-9DC411BDC39B}"/>
              </a:ext>
            </a:extLst>
          </p:cNvPr>
          <p:cNvSpPr>
            <a:spLocks noChangeArrowheads="1"/>
          </p:cNvSpPr>
          <p:nvPr/>
        </p:nvSpPr>
        <p:spPr bwMode="auto">
          <a:xfrm>
            <a:off x="5270500" y="4797425"/>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63" name="Oval 19">
            <a:extLst>
              <a:ext uri="{FF2B5EF4-FFF2-40B4-BE49-F238E27FC236}">
                <a16:creationId xmlns:a16="http://schemas.microsoft.com/office/drawing/2014/main" id="{E3A2DD48-72C6-9E30-9EE2-F3E3FEB95295}"/>
              </a:ext>
            </a:extLst>
          </p:cNvPr>
          <p:cNvSpPr>
            <a:spLocks noChangeArrowheads="1"/>
          </p:cNvSpPr>
          <p:nvPr/>
        </p:nvSpPr>
        <p:spPr bwMode="auto">
          <a:xfrm>
            <a:off x="6084888" y="5857875"/>
            <a:ext cx="142875" cy="14287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64" name="Oval 20">
            <a:extLst>
              <a:ext uri="{FF2B5EF4-FFF2-40B4-BE49-F238E27FC236}">
                <a16:creationId xmlns:a16="http://schemas.microsoft.com/office/drawing/2014/main" id="{ED748EE6-90BF-B9CB-AD6E-F3EC35328C09}"/>
              </a:ext>
            </a:extLst>
          </p:cNvPr>
          <p:cNvSpPr>
            <a:spLocks noChangeArrowheads="1"/>
          </p:cNvSpPr>
          <p:nvPr/>
        </p:nvSpPr>
        <p:spPr bwMode="auto">
          <a:xfrm>
            <a:off x="6084888" y="5373688"/>
            <a:ext cx="142875" cy="142875"/>
          </a:xfrm>
          <a:prstGeom prst="ellipse">
            <a:avLst/>
          </a:prstGeom>
          <a:solidFill>
            <a:srgbClr val="53FF5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65" name="Oval 21">
            <a:extLst>
              <a:ext uri="{FF2B5EF4-FFF2-40B4-BE49-F238E27FC236}">
                <a16:creationId xmlns:a16="http://schemas.microsoft.com/office/drawing/2014/main" id="{67062003-E78B-FDE7-1C37-3A4D92B3A6EE}"/>
              </a:ext>
            </a:extLst>
          </p:cNvPr>
          <p:cNvSpPr>
            <a:spLocks noChangeArrowheads="1"/>
          </p:cNvSpPr>
          <p:nvPr/>
        </p:nvSpPr>
        <p:spPr bwMode="auto">
          <a:xfrm>
            <a:off x="6084888" y="4799013"/>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4166" name="Text Box 22">
            <a:extLst>
              <a:ext uri="{FF2B5EF4-FFF2-40B4-BE49-F238E27FC236}">
                <a16:creationId xmlns:a16="http://schemas.microsoft.com/office/drawing/2014/main" id="{53E3A399-D2E9-F06D-4D2E-5A0E8A4FB633}"/>
              </a:ext>
            </a:extLst>
          </p:cNvPr>
          <p:cNvSpPr txBox="1">
            <a:spLocks noChangeArrowheads="1"/>
          </p:cNvSpPr>
          <p:nvPr/>
        </p:nvSpPr>
        <p:spPr bwMode="auto">
          <a:xfrm>
            <a:off x="4694238" y="263048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t>„1“</a:t>
            </a:r>
          </a:p>
        </p:txBody>
      </p:sp>
      <p:sp>
        <p:nvSpPr>
          <p:cNvPr id="134167" name="Text Box 23">
            <a:extLst>
              <a:ext uri="{FF2B5EF4-FFF2-40B4-BE49-F238E27FC236}">
                <a16:creationId xmlns:a16="http://schemas.microsoft.com/office/drawing/2014/main" id="{8B1A2E98-9F22-F49E-D6D0-12B2C2E3F8E9}"/>
              </a:ext>
            </a:extLst>
          </p:cNvPr>
          <p:cNvSpPr txBox="1">
            <a:spLocks noChangeArrowheads="1"/>
          </p:cNvSpPr>
          <p:nvPr/>
        </p:nvSpPr>
        <p:spPr bwMode="auto">
          <a:xfrm>
            <a:off x="5486400" y="422116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t>„0“</a:t>
            </a:r>
          </a:p>
        </p:txBody>
      </p:sp>
      <p:sp>
        <p:nvSpPr>
          <p:cNvPr id="134168" name="Text Box 24">
            <a:extLst>
              <a:ext uri="{FF2B5EF4-FFF2-40B4-BE49-F238E27FC236}">
                <a16:creationId xmlns:a16="http://schemas.microsoft.com/office/drawing/2014/main" id="{0ED56FBA-29C7-6302-1C33-43F0ACB08BC9}"/>
              </a:ext>
            </a:extLst>
          </p:cNvPr>
          <p:cNvSpPr txBox="1">
            <a:spLocks noChangeArrowheads="1"/>
          </p:cNvSpPr>
          <p:nvPr/>
        </p:nvSpPr>
        <p:spPr bwMode="auto">
          <a:xfrm>
            <a:off x="6424613" y="573405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Coercive field</a:t>
            </a:r>
          </a:p>
        </p:txBody>
      </p:sp>
      <p:sp>
        <p:nvSpPr>
          <p:cNvPr id="134169" name="Text Box 25">
            <a:extLst>
              <a:ext uri="{FF2B5EF4-FFF2-40B4-BE49-F238E27FC236}">
                <a16:creationId xmlns:a16="http://schemas.microsoft.com/office/drawing/2014/main" id="{DEF4B364-F0AC-0887-1675-7653BCE9FA9A}"/>
              </a:ext>
            </a:extLst>
          </p:cNvPr>
          <p:cNvSpPr txBox="1">
            <a:spLocks noChangeArrowheads="1"/>
          </p:cNvSpPr>
          <p:nvPr/>
        </p:nvSpPr>
        <p:spPr bwMode="auto">
          <a:xfrm>
            <a:off x="6445250" y="5229225"/>
            <a:ext cx="234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Remnant polarization</a:t>
            </a:r>
          </a:p>
        </p:txBody>
      </p:sp>
      <p:sp>
        <p:nvSpPr>
          <p:cNvPr id="134170" name="Text Box 26">
            <a:extLst>
              <a:ext uri="{FF2B5EF4-FFF2-40B4-BE49-F238E27FC236}">
                <a16:creationId xmlns:a16="http://schemas.microsoft.com/office/drawing/2014/main" id="{F90378B1-DD64-FA3B-5E47-7544A60F1790}"/>
              </a:ext>
            </a:extLst>
          </p:cNvPr>
          <p:cNvSpPr txBox="1">
            <a:spLocks noChangeArrowheads="1"/>
          </p:cNvSpPr>
          <p:nvPr/>
        </p:nvSpPr>
        <p:spPr bwMode="auto">
          <a:xfrm>
            <a:off x="6445250" y="4652963"/>
            <a:ext cx="245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Saturation polarization</a:t>
            </a:r>
          </a:p>
        </p:txBody>
      </p:sp>
      <p:grpSp>
        <p:nvGrpSpPr>
          <p:cNvPr id="134171" name="Group 27">
            <a:extLst>
              <a:ext uri="{FF2B5EF4-FFF2-40B4-BE49-F238E27FC236}">
                <a16:creationId xmlns:a16="http://schemas.microsoft.com/office/drawing/2014/main" id="{41C86308-D4B7-7197-787D-788240C247D5}"/>
              </a:ext>
            </a:extLst>
          </p:cNvPr>
          <p:cNvGrpSpPr>
            <a:grpSpLocks/>
          </p:cNvGrpSpPr>
          <p:nvPr/>
        </p:nvGrpSpPr>
        <p:grpSpPr bwMode="auto">
          <a:xfrm>
            <a:off x="468313" y="1557338"/>
            <a:ext cx="1152525" cy="1150937"/>
            <a:chOff x="204" y="1752"/>
            <a:chExt cx="1043" cy="997"/>
          </a:xfrm>
        </p:grpSpPr>
        <p:sp>
          <p:nvSpPr>
            <p:cNvPr id="134172" name="Freeform 28">
              <a:extLst>
                <a:ext uri="{FF2B5EF4-FFF2-40B4-BE49-F238E27FC236}">
                  <a16:creationId xmlns:a16="http://schemas.microsoft.com/office/drawing/2014/main" id="{087D3B7D-1169-DF2A-F096-19BACCBDB1AA}"/>
                </a:ext>
              </a:extLst>
            </p:cNvPr>
            <p:cNvSpPr>
              <a:spLocks/>
            </p:cNvSpPr>
            <p:nvPr/>
          </p:nvSpPr>
          <p:spPr bwMode="auto">
            <a:xfrm>
              <a:off x="204" y="1752"/>
              <a:ext cx="544" cy="997"/>
            </a:xfrm>
            <a:custGeom>
              <a:avLst/>
              <a:gdLst>
                <a:gd name="T0" fmla="*/ 0 w 544"/>
                <a:gd name="T1" fmla="*/ 0 h 1904"/>
                <a:gd name="T2" fmla="*/ 136 w 544"/>
                <a:gd name="T3" fmla="*/ 1723 h 1904"/>
                <a:gd name="T4" fmla="*/ 453 w 544"/>
                <a:gd name="T5" fmla="*/ 1088 h 1904"/>
                <a:gd name="T6" fmla="*/ 544 w 544"/>
                <a:gd name="T7" fmla="*/ 1043 h 1904"/>
              </a:gdLst>
              <a:ahLst/>
              <a:cxnLst>
                <a:cxn ang="0">
                  <a:pos x="T0" y="T1"/>
                </a:cxn>
                <a:cxn ang="0">
                  <a:pos x="T2" y="T3"/>
                </a:cxn>
                <a:cxn ang="0">
                  <a:pos x="T4" y="T5"/>
                </a:cxn>
                <a:cxn ang="0">
                  <a:pos x="T6" y="T7"/>
                </a:cxn>
              </a:cxnLst>
              <a:rect l="0" t="0" r="r" b="b"/>
              <a:pathLst>
                <a:path w="544" h="1904">
                  <a:moveTo>
                    <a:pt x="0" y="0"/>
                  </a:moveTo>
                  <a:cubicBezTo>
                    <a:pt x="30" y="771"/>
                    <a:pt x="60" y="1542"/>
                    <a:pt x="136" y="1723"/>
                  </a:cubicBezTo>
                  <a:cubicBezTo>
                    <a:pt x="212" y="1904"/>
                    <a:pt x="385" y="1201"/>
                    <a:pt x="453" y="1088"/>
                  </a:cubicBezTo>
                  <a:cubicBezTo>
                    <a:pt x="521" y="975"/>
                    <a:pt x="532" y="1009"/>
                    <a:pt x="544" y="1043"/>
                  </a:cubicBezTo>
                </a:path>
              </a:pathLst>
            </a:custGeom>
            <a:noFill/>
            <a:ln w="5715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73" name="Freeform 29">
              <a:extLst>
                <a:ext uri="{FF2B5EF4-FFF2-40B4-BE49-F238E27FC236}">
                  <a16:creationId xmlns:a16="http://schemas.microsoft.com/office/drawing/2014/main" id="{1A462755-B80B-1CC8-8E6B-3F95A23DDFB4}"/>
                </a:ext>
              </a:extLst>
            </p:cNvPr>
            <p:cNvSpPr>
              <a:spLocks/>
            </p:cNvSpPr>
            <p:nvPr/>
          </p:nvSpPr>
          <p:spPr bwMode="auto">
            <a:xfrm flipH="1">
              <a:off x="703" y="1752"/>
              <a:ext cx="544" cy="997"/>
            </a:xfrm>
            <a:custGeom>
              <a:avLst/>
              <a:gdLst>
                <a:gd name="T0" fmla="*/ 0 w 544"/>
                <a:gd name="T1" fmla="*/ 0 h 1904"/>
                <a:gd name="T2" fmla="*/ 136 w 544"/>
                <a:gd name="T3" fmla="*/ 1723 h 1904"/>
                <a:gd name="T4" fmla="*/ 453 w 544"/>
                <a:gd name="T5" fmla="*/ 1088 h 1904"/>
                <a:gd name="T6" fmla="*/ 544 w 544"/>
                <a:gd name="T7" fmla="*/ 1043 h 1904"/>
              </a:gdLst>
              <a:ahLst/>
              <a:cxnLst>
                <a:cxn ang="0">
                  <a:pos x="T0" y="T1"/>
                </a:cxn>
                <a:cxn ang="0">
                  <a:pos x="T2" y="T3"/>
                </a:cxn>
                <a:cxn ang="0">
                  <a:pos x="T4" y="T5"/>
                </a:cxn>
                <a:cxn ang="0">
                  <a:pos x="T6" y="T7"/>
                </a:cxn>
              </a:cxnLst>
              <a:rect l="0" t="0" r="r" b="b"/>
              <a:pathLst>
                <a:path w="544" h="1904">
                  <a:moveTo>
                    <a:pt x="0" y="0"/>
                  </a:moveTo>
                  <a:cubicBezTo>
                    <a:pt x="30" y="771"/>
                    <a:pt x="60" y="1542"/>
                    <a:pt x="136" y="1723"/>
                  </a:cubicBezTo>
                  <a:cubicBezTo>
                    <a:pt x="212" y="1904"/>
                    <a:pt x="385" y="1201"/>
                    <a:pt x="453" y="1088"/>
                  </a:cubicBezTo>
                  <a:cubicBezTo>
                    <a:pt x="521" y="975"/>
                    <a:pt x="532" y="1009"/>
                    <a:pt x="544" y="1043"/>
                  </a:cubicBezTo>
                </a:path>
              </a:pathLst>
            </a:custGeom>
            <a:noFill/>
            <a:ln w="5715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4174" name="Oval 30">
            <a:extLst>
              <a:ext uri="{FF2B5EF4-FFF2-40B4-BE49-F238E27FC236}">
                <a16:creationId xmlns:a16="http://schemas.microsoft.com/office/drawing/2014/main" id="{105926AB-D40F-E099-AFDB-68F424AFF3E1}"/>
              </a:ext>
            </a:extLst>
          </p:cNvPr>
          <p:cNvSpPr>
            <a:spLocks noChangeArrowheads="1"/>
          </p:cNvSpPr>
          <p:nvPr/>
        </p:nvSpPr>
        <p:spPr bwMode="auto">
          <a:xfrm>
            <a:off x="612775" y="2420938"/>
            <a:ext cx="142875" cy="14287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134175" name="Group 31">
            <a:extLst>
              <a:ext uri="{FF2B5EF4-FFF2-40B4-BE49-F238E27FC236}">
                <a16:creationId xmlns:a16="http://schemas.microsoft.com/office/drawing/2014/main" id="{B7AF9C5E-8B7F-665D-C215-A4C3A347264E}"/>
              </a:ext>
            </a:extLst>
          </p:cNvPr>
          <p:cNvGrpSpPr>
            <a:grpSpLocks/>
          </p:cNvGrpSpPr>
          <p:nvPr/>
        </p:nvGrpSpPr>
        <p:grpSpPr bwMode="auto">
          <a:xfrm>
            <a:off x="468313" y="4870450"/>
            <a:ext cx="1152525" cy="1150938"/>
            <a:chOff x="204" y="1752"/>
            <a:chExt cx="1043" cy="997"/>
          </a:xfrm>
        </p:grpSpPr>
        <p:sp>
          <p:nvSpPr>
            <p:cNvPr id="134176" name="Freeform 32">
              <a:extLst>
                <a:ext uri="{FF2B5EF4-FFF2-40B4-BE49-F238E27FC236}">
                  <a16:creationId xmlns:a16="http://schemas.microsoft.com/office/drawing/2014/main" id="{CBF16581-A523-FE02-E335-5B63C090083C}"/>
                </a:ext>
              </a:extLst>
            </p:cNvPr>
            <p:cNvSpPr>
              <a:spLocks/>
            </p:cNvSpPr>
            <p:nvPr/>
          </p:nvSpPr>
          <p:spPr bwMode="auto">
            <a:xfrm>
              <a:off x="204" y="1752"/>
              <a:ext cx="544" cy="997"/>
            </a:xfrm>
            <a:custGeom>
              <a:avLst/>
              <a:gdLst>
                <a:gd name="T0" fmla="*/ 0 w 544"/>
                <a:gd name="T1" fmla="*/ 0 h 1904"/>
                <a:gd name="T2" fmla="*/ 136 w 544"/>
                <a:gd name="T3" fmla="*/ 1723 h 1904"/>
                <a:gd name="T4" fmla="*/ 453 w 544"/>
                <a:gd name="T5" fmla="*/ 1088 h 1904"/>
                <a:gd name="T6" fmla="*/ 544 w 544"/>
                <a:gd name="T7" fmla="*/ 1043 h 1904"/>
              </a:gdLst>
              <a:ahLst/>
              <a:cxnLst>
                <a:cxn ang="0">
                  <a:pos x="T0" y="T1"/>
                </a:cxn>
                <a:cxn ang="0">
                  <a:pos x="T2" y="T3"/>
                </a:cxn>
                <a:cxn ang="0">
                  <a:pos x="T4" y="T5"/>
                </a:cxn>
                <a:cxn ang="0">
                  <a:pos x="T6" y="T7"/>
                </a:cxn>
              </a:cxnLst>
              <a:rect l="0" t="0" r="r" b="b"/>
              <a:pathLst>
                <a:path w="544" h="1904">
                  <a:moveTo>
                    <a:pt x="0" y="0"/>
                  </a:moveTo>
                  <a:cubicBezTo>
                    <a:pt x="30" y="771"/>
                    <a:pt x="60" y="1542"/>
                    <a:pt x="136" y="1723"/>
                  </a:cubicBezTo>
                  <a:cubicBezTo>
                    <a:pt x="212" y="1904"/>
                    <a:pt x="385" y="1201"/>
                    <a:pt x="453" y="1088"/>
                  </a:cubicBezTo>
                  <a:cubicBezTo>
                    <a:pt x="521" y="975"/>
                    <a:pt x="532" y="1009"/>
                    <a:pt x="544" y="1043"/>
                  </a:cubicBezTo>
                </a:path>
              </a:pathLst>
            </a:custGeom>
            <a:noFill/>
            <a:ln w="5715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77" name="Freeform 33">
              <a:extLst>
                <a:ext uri="{FF2B5EF4-FFF2-40B4-BE49-F238E27FC236}">
                  <a16:creationId xmlns:a16="http://schemas.microsoft.com/office/drawing/2014/main" id="{B9D46A83-74D6-53DC-7E45-4D8326D1666E}"/>
                </a:ext>
              </a:extLst>
            </p:cNvPr>
            <p:cNvSpPr>
              <a:spLocks/>
            </p:cNvSpPr>
            <p:nvPr/>
          </p:nvSpPr>
          <p:spPr bwMode="auto">
            <a:xfrm flipH="1">
              <a:off x="703" y="1752"/>
              <a:ext cx="544" cy="997"/>
            </a:xfrm>
            <a:custGeom>
              <a:avLst/>
              <a:gdLst>
                <a:gd name="T0" fmla="*/ 0 w 544"/>
                <a:gd name="T1" fmla="*/ 0 h 1904"/>
                <a:gd name="T2" fmla="*/ 136 w 544"/>
                <a:gd name="T3" fmla="*/ 1723 h 1904"/>
                <a:gd name="T4" fmla="*/ 453 w 544"/>
                <a:gd name="T5" fmla="*/ 1088 h 1904"/>
                <a:gd name="T6" fmla="*/ 544 w 544"/>
                <a:gd name="T7" fmla="*/ 1043 h 1904"/>
              </a:gdLst>
              <a:ahLst/>
              <a:cxnLst>
                <a:cxn ang="0">
                  <a:pos x="T0" y="T1"/>
                </a:cxn>
                <a:cxn ang="0">
                  <a:pos x="T2" y="T3"/>
                </a:cxn>
                <a:cxn ang="0">
                  <a:pos x="T4" y="T5"/>
                </a:cxn>
                <a:cxn ang="0">
                  <a:pos x="T6" y="T7"/>
                </a:cxn>
              </a:cxnLst>
              <a:rect l="0" t="0" r="r" b="b"/>
              <a:pathLst>
                <a:path w="544" h="1904">
                  <a:moveTo>
                    <a:pt x="0" y="0"/>
                  </a:moveTo>
                  <a:cubicBezTo>
                    <a:pt x="30" y="771"/>
                    <a:pt x="60" y="1542"/>
                    <a:pt x="136" y="1723"/>
                  </a:cubicBezTo>
                  <a:cubicBezTo>
                    <a:pt x="212" y="1904"/>
                    <a:pt x="385" y="1201"/>
                    <a:pt x="453" y="1088"/>
                  </a:cubicBezTo>
                  <a:cubicBezTo>
                    <a:pt x="521" y="975"/>
                    <a:pt x="532" y="1009"/>
                    <a:pt x="544" y="1043"/>
                  </a:cubicBezTo>
                </a:path>
              </a:pathLst>
            </a:custGeom>
            <a:noFill/>
            <a:ln w="57150"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4178" name="Oval 34">
            <a:extLst>
              <a:ext uri="{FF2B5EF4-FFF2-40B4-BE49-F238E27FC236}">
                <a16:creationId xmlns:a16="http://schemas.microsoft.com/office/drawing/2014/main" id="{8299FC55-4ABA-3E84-1A97-7CFFD1C0A87E}"/>
              </a:ext>
            </a:extLst>
          </p:cNvPr>
          <p:cNvSpPr>
            <a:spLocks noChangeArrowheads="1"/>
          </p:cNvSpPr>
          <p:nvPr/>
        </p:nvSpPr>
        <p:spPr bwMode="auto">
          <a:xfrm>
            <a:off x="1331913" y="5734050"/>
            <a:ext cx="142875" cy="14287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56"/>
                                        </p:tgtEl>
                                        <p:attrNameLst>
                                          <p:attrName>style.visibility</p:attrName>
                                        </p:attrNameLst>
                                      </p:cBhvr>
                                      <p:to>
                                        <p:strVal val="visible"/>
                                      </p:to>
                                    </p:set>
                                    <p:animEffect transition="in" filter="dissolve">
                                      <p:cBhvr>
                                        <p:cTn id="7" dur="500"/>
                                        <p:tgtEl>
                                          <p:spTgt spid="134156"/>
                                        </p:tgtEl>
                                      </p:cBhvr>
                                    </p:animEffect>
                                  </p:childTnLst>
                                </p:cTn>
                              </p:par>
                              <p:par>
                                <p:cTn id="8" presetID="9" presetClass="entr" presetSubtype="0" fill="hold" nodeType="withEffect">
                                  <p:stCondLst>
                                    <p:cond delay="0"/>
                                  </p:stCondLst>
                                  <p:childTnLst>
                                    <p:set>
                                      <p:cBhvr>
                                        <p:cTn id="9" dur="1" fill="hold">
                                          <p:stCondLst>
                                            <p:cond delay="0"/>
                                          </p:stCondLst>
                                        </p:cTn>
                                        <p:tgtEl>
                                          <p:spTgt spid="134155"/>
                                        </p:tgtEl>
                                        <p:attrNameLst>
                                          <p:attrName>style.visibility</p:attrName>
                                        </p:attrNameLst>
                                      </p:cBhvr>
                                      <p:to>
                                        <p:strVal val="visible"/>
                                      </p:to>
                                    </p:set>
                                    <p:animEffect transition="in" filter="dissolve">
                                      <p:cBhvr>
                                        <p:cTn id="10" dur="500"/>
                                        <p:tgtEl>
                                          <p:spTgt spid="134155"/>
                                        </p:tgtEl>
                                      </p:cBhvr>
                                    </p:animEffect>
                                  </p:childTnLst>
                                </p:cTn>
                              </p:par>
                              <p:par>
                                <p:cTn id="11" presetID="9" presetClass="entr" presetSubtype="0" fill="hold" nodeType="withEffect">
                                  <p:stCondLst>
                                    <p:cond delay="0"/>
                                  </p:stCondLst>
                                  <p:childTnLst>
                                    <p:set>
                                      <p:cBhvr>
                                        <p:cTn id="12" dur="1" fill="hold">
                                          <p:stCondLst>
                                            <p:cond delay="0"/>
                                          </p:stCondLst>
                                        </p:cTn>
                                        <p:tgtEl>
                                          <p:spTgt spid="134162"/>
                                        </p:tgtEl>
                                        <p:attrNameLst>
                                          <p:attrName>style.visibility</p:attrName>
                                        </p:attrNameLst>
                                      </p:cBhvr>
                                      <p:to>
                                        <p:strVal val="visible"/>
                                      </p:to>
                                    </p:set>
                                    <p:animEffect transition="in" filter="dissolve">
                                      <p:cBhvr>
                                        <p:cTn id="13" dur="500"/>
                                        <p:tgtEl>
                                          <p:spTgt spid="134162"/>
                                        </p:tgtEl>
                                      </p:cBhvr>
                                    </p:animEffect>
                                  </p:childTnLst>
                                </p:cTn>
                              </p:par>
                              <p:par>
                                <p:cTn id="14" presetID="9" presetClass="entr" presetSubtype="0" fill="hold" nodeType="withEffect">
                                  <p:stCondLst>
                                    <p:cond delay="0"/>
                                  </p:stCondLst>
                                  <p:childTnLst>
                                    <p:set>
                                      <p:cBhvr>
                                        <p:cTn id="15" dur="1" fill="hold">
                                          <p:stCondLst>
                                            <p:cond delay="0"/>
                                          </p:stCondLst>
                                        </p:cTn>
                                        <p:tgtEl>
                                          <p:spTgt spid="134161"/>
                                        </p:tgtEl>
                                        <p:attrNameLst>
                                          <p:attrName>style.visibility</p:attrName>
                                        </p:attrNameLst>
                                      </p:cBhvr>
                                      <p:to>
                                        <p:strVal val="visible"/>
                                      </p:to>
                                    </p:set>
                                    <p:animEffect transition="in" filter="dissolve">
                                      <p:cBhvr>
                                        <p:cTn id="16" dur="500"/>
                                        <p:tgtEl>
                                          <p:spTgt spid="134161"/>
                                        </p:tgtEl>
                                      </p:cBhvr>
                                    </p:animEffect>
                                  </p:childTnLst>
                                </p:cTn>
                              </p:par>
                              <p:par>
                                <p:cTn id="17" presetID="9" presetClass="entr" presetSubtype="0" fill="hold" nodeType="withEffect">
                                  <p:stCondLst>
                                    <p:cond delay="0"/>
                                  </p:stCondLst>
                                  <p:childTnLst>
                                    <p:set>
                                      <p:cBhvr>
                                        <p:cTn id="18" dur="1" fill="hold">
                                          <p:stCondLst>
                                            <p:cond delay="0"/>
                                          </p:stCondLst>
                                        </p:cTn>
                                        <p:tgtEl>
                                          <p:spTgt spid="134165"/>
                                        </p:tgtEl>
                                        <p:attrNameLst>
                                          <p:attrName>style.visibility</p:attrName>
                                        </p:attrNameLst>
                                      </p:cBhvr>
                                      <p:to>
                                        <p:strVal val="visible"/>
                                      </p:to>
                                    </p:set>
                                    <p:animEffect transition="in" filter="dissolve">
                                      <p:cBhvr>
                                        <p:cTn id="19" dur="500"/>
                                        <p:tgtEl>
                                          <p:spTgt spid="13416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4170"/>
                                        </p:tgtEl>
                                        <p:attrNameLst>
                                          <p:attrName>style.visibility</p:attrName>
                                        </p:attrNameLst>
                                      </p:cBhvr>
                                      <p:to>
                                        <p:strVal val="visible"/>
                                      </p:to>
                                    </p:set>
                                    <p:animEffect transition="in" filter="dissolve">
                                      <p:cBhvr>
                                        <p:cTn id="22" dur="500"/>
                                        <p:tgtEl>
                                          <p:spTgt spid="1341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4157"/>
                                        </p:tgtEl>
                                        <p:attrNameLst>
                                          <p:attrName>style.visibility</p:attrName>
                                        </p:attrNameLst>
                                      </p:cBhvr>
                                      <p:to>
                                        <p:strVal val="visible"/>
                                      </p:to>
                                    </p:set>
                                    <p:animEffect transition="in" filter="dissolve">
                                      <p:cBhvr>
                                        <p:cTn id="27" dur="500"/>
                                        <p:tgtEl>
                                          <p:spTgt spid="13415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4166"/>
                                        </p:tgtEl>
                                        <p:attrNameLst>
                                          <p:attrName>style.visibility</p:attrName>
                                        </p:attrNameLst>
                                      </p:cBhvr>
                                      <p:to>
                                        <p:strVal val="visible"/>
                                      </p:to>
                                    </p:set>
                                    <p:animEffect transition="in" filter="dissolve">
                                      <p:cBhvr>
                                        <p:cTn id="30" dur="500"/>
                                        <p:tgtEl>
                                          <p:spTgt spid="134166"/>
                                        </p:tgtEl>
                                      </p:cBhvr>
                                    </p:animEffect>
                                  </p:childTnLst>
                                </p:cTn>
                              </p:par>
                              <p:par>
                                <p:cTn id="31" presetID="9" presetClass="entr" presetSubtype="0" fill="hold" nodeType="withEffect">
                                  <p:stCondLst>
                                    <p:cond delay="0"/>
                                  </p:stCondLst>
                                  <p:childTnLst>
                                    <p:set>
                                      <p:cBhvr>
                                        <p:cTn id="32" dur="1" fill="hold">
                                          <p:stCondLst>
                                            <p:cond delay="0"/>
                                          </p:stCondLst>
                                        </p:cTn>
                                        <p:tgtEl>
                                          <p:spTgt spid="134158"/>
                                        </p:tgtEl>
                                        <p:attrNameLst>
                                          <p:attrName>style.visibility</p:attrName>
                                        </p:attrNameLst>
                                      </p:cBhvr>
                                      <p:to>
                                        <p:strVal val="visible"/>
                                      </p:to>
                                    </p:set>
                                    <p:animEffect transition="in" filter="dissolve">
                                      <p:cBhvr>
                                        <p:cTn id="33" dur="500"/>
                                        <p:tgtEl>
                                          <p:spTgt spid="13415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4167"/>
                                        </p:tgtEl>
                                        <p:attrNameLst>
                                          <p:attrName>style.visibility</p:attrName>
                                        </p:attrNameLst>
                                      </p:cBhvr>
                                      <p:to>
                                        <p:strVal val="visible"/>
                                      </p:to>
                                    </p:set>
                                    <p:animEffect transition="in" filter="dissolve">
                                      <p:cBhvr>
                                        <p:cTn id="36" dur="500"/>
                                        <p:tgtEl>
                                          <p:spTgt spid="134167"/>
                                        </p:tgtEl>
                                      </p:cBhvr>
                                    </p:animEffect>
                                  </p:childTnLst>
                                </p:cTn>
                              </p:par>
                              <p:par>
                                <p:cTn id="37" presetID="9" presetClass="entr" presetSubtype="0" fill="hold" nodeType="withEffect">
                                  <p:stCondLst>
                                    <p:cond delay="0"/>
                                  </p:stCondLst>
                                  <p:childTnLst>
                                    <p:set>
                                      <p:cBhvr>
                                        <p:cTn id="38" dur="1" fill="hold">
                                          <p:stCondLst>
                                            <p:cond delay="0"/>
                                          </p:stCondLst>
                                        </p:cTn>
                                        <p:tgtEl>
                                          <p:spTgt spid="134164"/>
                                        </p:tgtEl>
                                        <p:attrNameLst>
                                          <p:attrName>style.visibility</p:attrName>
                                        </p:attrNameLst>
                                      </p:cBhvr>
                                      <p:to>
                                        <p:strVal val="visible"/>
                                      </p:to>
                                    </p:set>
                                    <p:animEffect transition="in" filter="dissolve">
                                      <p:cBhvr>
                                        <p:cTn id="39" dur="500"/>
                                        <p:tgtEl>
                                          <p:spTgt spid="13416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4169"/>
                                        </p:tgtEl>
                                        <p:attrNameLst>
                                          <p:attrName>style.visibility</p:attrName>
                                        </p:attrNameLst>
                                      </p:cBhvr>
                                      <p:to>
                                        <p:strVal val="visible"/>
                                      </p:to>
                                    </p:set>
                                    <p:animEffect transition="in" filter="dissolve">
                                      <p:cBhvr>
                                        <p:cTn id="42" dur="500"/>
                                        <p:tgtEl>
                                          <p:spTgt spid="13416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34160"/>
                                        </p:tgtEl>
                                        <p:attrNameLst>
                                          <p:attrName>style.visibility</p:attrName>
                                        </p:attrNameLst>
                                      </p:cBhvr>
                                      <p:to>
                                        <p:strVal val="visible"/>
                                      </p:to>
                                    </p:set>
                                    <p:animEffect transition="in" filter="dissolve">
                                      <p:cBhvr>
                                        <p:cTn id="47" dur="500"/>
                                        <p:tgtEl>
                                          <p:spTgt spid="134160"/>
                                        </p:tgtEl>
                                      </p:cBhvr>
                                    </p:animEffect>
                                  </p:childTnLst>
                                </p:cTn>
                              </p:par>
                              <p:par>
                                <p:cTn id="48" presetID="9" presetClass="entr" presetSubtype="0" fill="hold" nodeType="withEffect">
                                  <p:stCondLst>
                                    <p:cond delay="0"/>
                                  </p:stCondLst>
                                  <p:childTnLst>
                                    <p:set>
                                      <p:cBhvr>
                                        <p:cTn id="49" dur="1" fill="hold">
                                          <p:stCondLst>
                                            <p:cond delay="0"/>
                                          </p:stCondLst>
                                        </p:cTn>
                                        <p:tgtEl>
                                          <p:spTgt spid="134159"/>
                                        </p:tgtEl>
                                        <p:attrNameLst>
                                          <p:attrName>style.visibility</p:attrName>
                                        </p:attrNameLst>
                                      </p:cBhvr>
                                      <p:to>
                                        <p:strVal val="visible"/>
                                      </p:to>
                                    </p:set>
                                    <p:animEffect transition="in" filter="dissolve">
                                      <p:cBhvr>
                                        <p:cTn id="50" dur="500"/>
                                        <p:tgtEl>
                                          <p:spTgt spid="134159"/>
                                        </p:tgtEl>
                                      </p:cBhvr>
                                    </p:animEffect>
                                  </p:childTnLst>
                                </p:cTn>
                              </p:par>
                              <p:par>
                                <p:cTn id="51" presetID="9" presetClass="entr" presetSubtype="0" fill="hold" nodeType="withEffect">
                                  <p:stCondLst>
                                    <p:cond delay="0"/>
                                  </p:stCondLst>
                                  <p:childTnLst>
                                    <p:set>
                                      <p:cBhvr>
                                        <p:cTn id="52" dur="1" fill="hold">
                                          <p:stCondLst>
                                            <p:cond delay="0"/>
                                          </p:stCondLst>
                                        </p:cTn>
                                        <p:tgtEl>
                                          <p:spTgt spid="134163"/>
                                        </p:tgtEl>
                                        <p:attrNameLst>
                                          <p:attrName>style.visibility</p:attrName>
                                        </p:attrNameLst>
                                      </p:cBhvr>
                                      <p:to>
                                        <p:strVal val="visible"/>
                                      </p:to>
                                    </p:set>
                                    <p:animEffect transition="in" filter="dissolve">
                                      <p:cBhvr>
                                        <p:cTn id="53" dur="500"/>
                                        <p:tgtEl>
                                          <p:spTgt spid="13416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34168"/>
                                        </p:tgtEl>
                                        <p:attrNameLst>
                                          <p:attrName>style.visibility</p:attrName>
                                        </p:attrNameLst>
                                      </p:cBhvr>
                                      <p:to>
                                        <p:strVal val="visible"/>
                                      </p:to>
                                    </p:set>
                                    <p:animEffect transition="in" filter="dissolve">
                                      <p:cBhvr>
                                        <p:cTn id="56" dur="500"/>
                                        <p:tgtEl>
                                          <p:spTgt spid="1341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134171"/>
                                        </p:tgtEl>
                                        <p:attrNameLst>
                                          <p:attrName>style.visibility</p:attrName>
                                        </p:attrNameLst>
                                      </p:cBhvr>
                                      <p:to>
                                        <p:strVal val="visible"/>
                                      </p:to>
                                    </p:set>
                                    <p:animEffect transition="in" filter="dissolve">
                                      <p:cBhvr>
                                        <p:cTn id="61" dur="500"/>
                                        <p:tgtEl>
                                          <p:spTgt spid="134171"/>
                                        </p:tgtEl>
                                      </p:cBhvr>
                                    </p:animEffect>
                                  </p:childTnLst>
                                </p:cTn>
                              </p:par>
                              <p:par>
                                <p:cTn id="62" presetID="9" presetClass="entr" presetSubtype="0" fill="hold" nodeType="withEffect">
                                  <p:stCondLst>
                                    <p:cond delay="0"/>
                                  </p:stCondLst>
                                  <p:childTnLst>
                                    <p:set>
                                      <p:cBhvr>
                                        <p:cTn id="63" dur="1" fill="hold">
                                          <p:stCondLst>
                                            <p:cond delay="0"/>
                                          </p:stCondLst>
                                        </p:cTn>
                                        <p:tgtEl>
                                          <p:spTgt spid="134174"/>
                                        </p:tgtEl>
                                        <p:attrNameLst>
                                          <p:attrName>style.visibility</p:attrName>
                                        </p:attrNameLst>
                                      </p:cBhvr>
                                      <p:to>
                                        <p:strVal val="visible"/>
                                      </p:to>
                                    </p:set>
                                    <p:animEffect transition="in" filter="dissolve">
                                      <p:cBhvr>
                                        <p:cTn id="64" dur="500"/>
                                        <p:tgtEl>
                                          <p:spTgt spid="134174"/>
                                        </p:tgtEl>
                                      </p:cBhvr>
                                    </p:animEffect>
                                  </p:childTnLst>
                                </p:cTn>
                              </p:par>
                              <p:par>
                                <p:cTn id="65" presetID="9" presetClass="entr" presetSubtype="0" fill="hold" nodeType="withEffect">
                                  <p:stCondLst>
                                    <p:cond delay="0"/>
                                  </p:stCondLst>
                                  <p:childTnLst>
                                    <p:set>
                                      <p:cBhvr>
                                        <p:cTn id="66" dur="1" fill="hold">
                                          <p:stCondLst>
                                            <p:cond delay="0"/>
                                          </p:stCondLst>
                                        </p:cTn>
                                        <p:tgtEl>
                                          <p:spTgt spid="134178"/>
                                        </p:tgtEl>
                                        <p:attrNameLst>
                                          <p:attrName>style.visibility</p:attrName>
                                        </p:attrNameLst>
                                      </p:cBhvr>
                                      <p:to>
                                        <p:strVal val="visible"/>
                                      </p:to>
                                    </p:set>
                                    <p:animEffect transition="in" filter="dissolve">
                                      <p:cBhvr>
                                        <p:cTn id="67" dur="500"/>
                                        <p:tgtEl>
                                          <p:spTgt spid="134178"/>
                                        </p:tgtEl>
                                      </p:cBhvr>
                                    </p:animEffect>
                                  </p:childTnLst>
                                </p:cTn>
                              </p:par>
                              <p:par>
                                <p:cTn id="68" presetID="9" presetClass="entr" presetSubtype="0" fill="hold" nodeType="withEffect">
                                  <p:stCondLst>
                                    <p:cond delay="0"/>
                                  </p:stCondLst>
                                  <p:childTnLst>
                                    <p:set>
                                      <p:cBhvr>
                                        <p:cTn id="69" dur="1" fill="hold">
                                          <p:stCondLst>
                                            <p:cond delay="0"/>
                                          </p:stCondLst>
                                        </p:cTn>
                                        <p:tgtEl>
                                          <p:spTgt spid="134175"/>
                                        </p:tgtEl>
                                        <p:attrNameLst>
                                          <p:attrName>style.visibility</p:attrName>
                                        </p:attrNameLst>
                                      </p:cBhvr>
                                      <p:to>
                                        <p:strVal val="visible"/>
                                      </p:to>
                                    </p:set>
                                    <p:animEffect transition="in" filter="dissolve">
                                      <p:cBhvr>
                                        <p:cTn id="70" dur="500"/>
                                        <p:tgtEl>
                                          <p:spTgt spid="134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6" grpId="0"/>
      <p:bldP spid="134167" grpId="0"/>
      <p:bldP spid="134168" grpId="0"/>
      <p:bldP spid="134169" grpId="0"/>
      <p:bldP spid="1341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A53A-ABA7-A6AB-CF1F-22C77B2C5B87}"/>
              </a:ext>
            </a:extLst>
          </p:cNvPr>
          <p:cNvSpPr>
            <a:spLocks noGrp="1"/>
          </p:cNvSpPr>
          <p:nvPr>
            <p:ph type="title"/>
          </p:nvPr>
        </p:nvSpPr>
        <p:spPr>
          <a:xfrm>
            <a:off x="345950" y="150117"/>
            <a:ext cx="6347713" cy="1320800"/>
          </a:xfrm>
        </p:spPr>
        <p:txBody>
          <a:bodyPr/>
          <a:lstStyle/>
          <a:p>
            <a:r>
              <a:rPr lang="en-US" dirty="0"/>
              <a:t>n.13</a:t>
            </a:r>
          </a:p>
        </p:txBody>
      </p:sp>
      <p:sp>
        <p:nvSpPr>
          <p:cNvPr id="3" name="Content Placeholder 2">
            <a:extLst>
              <a:ext uri="{FF2B5EF4-FFF2-40B4-BE49-F238E27FC236}">
                <a16:creationId xmlns:a16="http://schemas.microsoft.com/office/drawing/2014/main" id="{C79BE026-8AAB-4407-B970-F863147B120A}"/>
              </a:ext>
            </a:extLst>
          </p:cNvPr>
          <p:cNvSpPr>
            <a:spLocks noGrp="1"/>
          </p:cNvSpPr>
          <p:nvPr>
            <p:ph idx="1"/>
          </p:nvPr>
        </p:nvSpPr>
        <p:spPr>
          <a:xfrm>
            <a:off x="353281" y="1700808"/>
            <a:ext cx="6347714" cy="3880773"/>
          </a:xfrm>
        </p:spPr>
        <p:txBody>
          <a:bodyPr/>
          <a:lstStyle/>
          <a:p>
            <a:r>
              <a:rPr lang="en-US" sz="2400" dirty="0"/>
              <a:t>Other energy conversion technologies:</a:t>
            </a:r>
          </a:p>
          <a:p>
            <a:r>
              <a:rPr lang="en-US" sz="2400" dirty="0"/>
              <a:t>Thermoelectricity</a:t>
            </a:r>
          </a:p>
          <a:p>
            <a:r>
              <a:rPr lang="en-US" sz="2400" dirty="0"/>
              <a:t>Piezoelectricity</a:t>
            </a:r>
          </a:p>
          <a:p>
            <a:r>
              <a:rPr lang="en-US" sz="2400" dirty="0"/>
              <a:t>Fuel cells</a:t>
            </a:r>
            <a:endParaRPr lang="en-CA" sz="2400" dirty="0"/>
          </a:p>
        </p:txBody>
      </p:sp>
      <p:sp>
        <p:nvSpPr>
          <p:cNvPr id="4" name="Slide Number Placeholder 3">
            <a:extLst>
              <a:ext uri="{FF2B5EF4-FFF2-40B4-BE49-F238E27FC236}">
                <a16:creationId xmlns:a16="http://schemas.microsoft.com/office/drawing/2014/main" id="{A05EAD1E-5E63-B087-ECED-C4F82A8C6228}"/>
              </a:ext>
            </a:extLst>
          </p:cNvPr>
          <p:cNvSpPr>
            <a:spLocks noGrp="1"/>
          </p:cNvSpPr>
          <p:nvPr>
            <p:ph type="sldNum" sz="quarter" idx="12"/>
          </p:nvPr>
        </p:nvSpPr>
        <p:spPr/>
        <p:txBody>
          <a:bodyPr/>
          <a:lstStyle/>
          <a:p>
            <a:fld id="{B883D629-996C-479C-ABB6-6799B6219525}" type="slidenum">
              <a:rPr lang="fr-CA" altLang="fr-FR" smtClean="0"/>
              <a:pPr/>
              <a:t>2</a:t>
            </a:fld>
            <a:endParaRPr lang="fr-CA" altLang="fr-FR"/>
          </a:p>
        </p:txBody>
      </p:sp>
    </p:spTree>
    <p:extLst>
      <p:ext uri="{BB962C8B-B14F-4D97-AF65-F5344CB8AC3E}">
        <p14:creationId xmlns:p14="http://schemas.microsoft.com/office/powerpoint/2010/main" val="3403209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3">
            <a:extLst>
              <a:ext uri="{FF2B5EF4-FFF2-40B4-BE49-F238E27FC236}">
                <a16:creationId xmlns:a16="http://schemas.microsoft.com/office/drawing/2014/main" id="{304DF783-291B-12A5-B61D-34CB87C0C30C}"/>
              </a:ext>
            </a:extLst>
          </p:cNvPr>
          <p:cNvGrpSpPr>
            <a:grpSpLocks/>
          </p:cNvGrpSpPr>
          <p:nvPr/>
        </p:nvGrpSpPr>
        <p:grpSpPr bwMode="auto">
          <a:xfrm>
            <a:off x="496888" y="2058988"/>
            <a:ext cx="1668462" cy="682625"/>
            <a:chOff x="2999" y="806"/>
            <a:chExt cx="1051" cy="430"/>
          </a:xfrm>
        </p:grpSpPr>
        <p:sp>
          <p:nvSpPr>
            <p:cNvPr id="79022" name="Oval 4">
              <a:extLst>
                <a:ext uri="{FF2B5EF4-FFF2-40B4-BE49-F238E27FC236}">
                  <a16:creationId xmlns:a16="http://schemas.microsoft.com/office/drawing/2014/main" id="{503E4511-C7D6-DE3E-E5BB-424CAD0A0201}"/>
                </a:ext>
              </a:extLst>
            </p:cNvPr>
            <p:cNvSpPr>
              <a:spLocks noChangeArrowheads="1"/>
            </p:cNvSpPr>
            <p:nvPr/>
          </p:nvSpPr>
          <p:spPr bwMode="auto">
            <a:xfrm>
              <a:off x="3015" y="1096"/>
              <a:ext cx="123" cy="123"/>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23" name="Oval 5">
              <a:extLst>
                <a:ext uri="{FF2B5EF4-FFF2-40B4-BE49-F238E27FC236}">
                  <a16:creationId xmlns:a16="http://schemas.microsoft.com/office/drawing/2014/main" id="{BE8F8AB0-1FDF-50B2-C2DE-AEE9E44B22A4}"/>
                </a:ext>
              </a:extLst>
            </p:cNvPr>
            <p:cNvSpPr>
              <a:spLocks noChangeArrowheads="1"/>
            </p:cNvSpPr>
            <p:nvPr/>
          </p:nvSpPr>
          <p:spPr bwMode="auto">
            <a:xfrm>
              <a:off x="3056" y="1001"/>
              <a:ext cx="41" cy="41"/>
            </a:xfrm>
            <a:prstGeom prst="ellipse">
              <a:avLst/>
            </a:prstGeom>
            <a:solidFill>
              <a:srgbClr val="340D71"/>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24" name="Oval 6">
              <a:extLst>
                <a:ext uri="{FF2B5EF4-FFF2-40B4-BE49-F238E27FC236}">
                  <a16:creationId xmlns:a16="http://schemas.microsoft.com/office/drawing/2014/main" id="{B0407956-BC6C-A172-A955-CBECE07BEC75}"/>
                </a:ext>
              </a:extLst>
            </p:cNvPr>
            <p:cNvSpPr>
              <a:spLocks noChangeArrowheads="1"/>
            </p:cNvSpPr>
            <p:nvPr/>
          </p:nvSpPr>
          <p:spPr bwMode="auto">
            <a:xfrm>
              <a:off x="2999" y="806"/>
              <a:ext cx="151" cy="139"/>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25" name="Rectangle 7">
              <a:extLst>
                <a:ext uri="{FF2B5EF4-FFF2-40B4-BE49-F238E27FC236}">
                  <a16:creationId xmlns:a16="http://schemas.microsoft.com/office/drawing/2014/main" id="{6E20F25D-618D-5DB3-D6AF-88CFCE825EE7}"/>
                </a:ext>
              </a:extLst>
            </p:cNvPr>
            <p:cNvSpPr>
              <a:spLocks noChangeArrowheads="1"/>
            </p:cNvSpPr>
            <p:nvPr/>
          </p:nvSpPr>
          <p:spPr bwMode="auto">
            <a:xfrm>
              <a:off x="3240" y="837"/>
              <a:ext cx="81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25221E"/>
                  </a:solidFill>
                  <a:latin typeface="Times New Roman" panose="02020603050405020304" pitchFamily="18" charset="0"/>
                </a:rPr>
                <a:t>A  (Ba  , Ca   , Pb   )</a:t>
              </a:r>
              <a:endParaRPr lang="en-US" altLang="en-US"/>
            </a:p>
          </p:txBody>
        </p:sp>
        <p:sp>
          <p:nvSpPr>
            <p:cNvPr id="79026" name="Rectangle 8">
              <a:extLst>
                <a:ext uri="{FF2B5EF4-FFF2-40B4-BE49-F238E27FC236}">
                  <a16:creationId xmlns:a16="http://schemas.microsoft.com/office/drawing/2014/main" id="{421476DB-5F8D-F98C-2099-9E88132C4FCE}"/>
                </a:ext>
              </a:extLst>
            </p:cNvPr>
            <p:cNvSpPr>
              <a:spLocks noChangeArrowheads="1"/>
            </p:cNvSpPr>
            <p:nvPr/>
          </p:nvSpPr>
          <p:spPr bwMode="auto">
            <a:xfrm>
              <a:off x="3293" y="81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2+</a:t>
              </a:r>
              <a:endParaRPr lang="en-US" altLang="en-US"/>
            </a:p>
          </p:txBody>
        </p:sp>
        <p:sp>
          <p:nvSpPr>
            <p:cNvPr id="79027" name="Rectangle 9">
              <a:extLst>
                <a:ext uri="{FF2B5EF4-FFF2-40B4-BE49-F238E27FC236}">
                  <a16:creationId xmlns:a16="http://schemas.microsoft.com/office/drawing/2014/main" id="{E0061FF0-27BB-CDE7-D6DE-4E3F7AE13192}"/>
                </a:ext>
              </a:extLst>
            </p:cNvPr>
            <p:cNvSpPr>
              <a:spLocks noChangeArrowheads="1"/>
            </p:cNvSpPr>
            <p:nvPr/>
          </p:nvSpPr>
          <p:spPr bwMode="auto">
            <a:xfrm>
              <a:off x="3467" y="81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2+</a:t>
              </a:r>
              <a:endParaRPr lang="en-US" altLang="en-US"/>
            </a:p>
          </p:txBody>
        </p:sp>
        <p:sp>
          <p:nvSpPr>
            <p:cNvPr id="79028" name="Rectangle 10">
              <a:extLst>
                <a:ext uri="{FF2B5EF4-FFF2-40B4-BE49-F238E27FC236}">
                  <a16:creationId xmlns:a16="http://schemas.microsoft.com/office/drawing/2014/main" id="{41EB8814-0D99-85F0-7C44-9FF7200AC25C}"/>
                </a:ext>
              </a:extLst>
            </p:cNvPr>
            <p:cNvSpPr>
              <a:spLocks noChangeArrowheads="1"/>
            </p:cNvSpPr>
            <p:nvPr/>
          </p:nvSpPr>
          <p:spPr bwMode="auto">
            <a:xfrm>
              <a:off x="3658" y="81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2+</a:t>
              </a:r>
              <a:endParaRPr lang="en-US" altLang="en-US"/>
            </a:p>
          </p:txBody>
        </p:sp>
        <p:sp>
          <p:nvSpPr>
            <p:cNvPr id="79029" name="Rectangle 11">
              <a:extLst>
                <a:ext uri="{FF2B5EF4-FFF2-40B4-BE49-F238E27FC236}">
                  <a16:creationId xmlns:a16="http://schemas.microsoft.com/office/drawing/2014/main" id="{6A5CCB13-742B-F599-EDAB-463B29F29CEE}"/>
                </a:ext>
              </a:extLst>
            </p:cNvPr>
            <p:cNvSpPr>
              <a:spLocks noChangeArrowheads="1"/>
            </p:cNvSpPr>
            <p:nvPr/>
          </p:nvSpPr>
          <p:spPr bwMode="auto">
            <a:xfrm>
              <a:off x="3864" y="81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2+</a:t>
              </a:r>
              <a:endParaRPr lang="en-US" altLang="en-US"/>
            </a:p>
          </p:txBody>
        </p:sp>
        <p:sp>
          <p:nvSpPr>
            <p:cNvPr id="79030" name="Rectangle 12">
              <a:extLst>
                <a:ext uri="{FF2B5EF4-FFF2-40B4-BE49-F238E27FC236}">
                  <a16:creationId xmlns:a16="http://schemas.microsoft.com/office/drawing/2014/main" id="{362B77A4-D036-062D-70B2-1E921B9282A6}"/>
                </a:ext>
              </a:extLst>
            </p:cNvPr>
            <p:cNvSpPr>
              <a:spLocks noChangeArrowheads="1"/>
            </p:cNvSpPr>
            <p:nvPr/>
          </p:nvSpPr>
          <p:spPr bwMode="auto">
            <a:xfrm>
              <a:off x="3240" y="975"/>
              <a:ext cx="8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25221E"/>
                  </a:solidFill>
                  <a:latin typeface="Times New Roman" panose="02020603050405020304" pitchFamily="18" charset="0"/>
                </a:rPr>
                <a:t>B  (Ti  , Zr   , Mn   )</a:t>
              </a:r>
              <a:endParaRPr lang="en-US" altLang="en-US"/>
            </a:p>
          </p:txBody>
        </p:sp>
        <p:sp>
          <p:nvSpPr>
            <p:cNvPr id="79031" name="Rectangle 13">
              <a:extLst>
                <a:ext uri="{FF2B5EF4-FFF2-40B4-BE49-F238E27FC236}">
                  <a16:creationId xmlns:a16="http://schemas.microsoft.com/office/drawing/2014/main" id="{543A46EA-C81A-2533-7065-BB5F6580060E}"/>
                </a:ext>
              </a:extLst>
            </p:cNvPr>
            <p:cNvSpPr>
              <a:spLocks noChangeArrowheads="1"/>
            </p:cNvSpPr>
            <p:nvPr/>
          </p:nvSpPr>
          <p:spPr bwMode="auto">
            <a:xfrm>
              <a:off x="3465" y="96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4+</a:t>
              </a:r>
              <a:endParaRPr lang="en-US" altLang="en-US"/>
            </a:p>
          </p:txBody>
        </p:sp>
        <p:sp>
          <p:nvSpPr>
            <p:cNvPr id="79032" name="Rectangle 14">
              <a:extLst>
                <a:ext uri="{FF2B5EF4-FFF2-40B4-BE49-F238E27FC236}">
                  <a16:creationId xmlns:a16="http://schemas.microsoft.com/office/drawing/2014/main" id="{D003B75A-DACD-D198-5454-00A5B63728EF}"/>
                </a:ext>
              </a:extLst>
            </p:cNvPr>
            <p:cNvSpPr>
              <a:spLocks noChangeArrowheads="1"/>
            </p:cNvSpPr>
            <p:nvPr/>
          </p:nvSpPr>
          <p:spPr bwMode="auto">
            <a:xfrm>
              <a:off x="3301" y="96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4+</a:t>
              </a:r>
              <a:endParaRPr lang="en-US" altLang="en-US"/>
            </a:p>
          </p:txBody>
        </p:sp>
        <p:sp>
          <p:nvSpPr>
            <p:cNvPr id="79033" name="Rectangle 15">
              <a:extLst>
                <a:ext uri="{FF2B5EF4-FFF2-40B4-BE49-F238E27FC236}">
                  <a16:creationId xmlns:a16="http://schemas.microsoft.com/office/drawing/2014/main" id="{5D0ED807-AD5E-D72D-6889-D52625064C62}"/>
                </a:ext>
              </a:extLst>
            </p:cNvPr>
            <p:cNvSpPr>
              <a:spLocks noChangeArrowheads="1"/>
            </p:cNvSpPr>
            <p:nvPr/>
          </p:nvSpPr>
          <p:spPr bwMode="auto">
            <a:xfrm>
              <a:off x="3642" y="96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4+</a:t>
              </a:r>
              <a:endParaRPr lang="en-US" altLang="en-US"/>
            </a:p>
          </p:txBody>
        </p:sp>
        <p:sp>
          <p:nvSpPr>
            <p:cNvPr id="79034" name="Rectangle 16">
              <a:extLst>
                <a:ext uri="{FF2B5EF4-FFF2-40B4-BE49-F238E27FC236}">
                  <a16:creationId xmlns:a16="http://schemas.microsoft.com/office/drawing/2014/main" id="{2A162041-64DD-3705-1DA7-127134C2E150}"/>
                </a:ext>
              </a:extLst>
            </p:cNvPr>
            <p:cNvSpPr>
              <a:spLocks noChangeArrowheads="1"/>
            </p:cNvSpPr>
            <p:nvPr/>
          </p:nvSpPr>
          <p:spPr bwMode="auto">
            <a:xfrm>
              <a:off x="3872" y="964"/>
              <a:ext cx="4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4+</a:t>
              </a:r>
              <a:endParaRPr lang="en-US" altLang="en-US"/>
            </a:p>
          </p:txBody>
        </p:sp>
        <p:sp>
          <p:nvSpPr>
            <p:cNvPr id="79035" name="Rectangle 17">
              <a:extLst>
                <a:ext uri="{FF2B5EF4-FFF2-40B4-BE49-F238E27FC236}">
                  <a16:creationId xmlns:a16="http://schemas.microsoft.com/office/drawing/2014/main" id="{D9DF5B31-D588-889D-9395-FA60EF5385ED}"/>
                </a:ext>
              </a:extLst>
            </p:cNvPr>
            <p:cNvSpPr>
              <a:spLocks noChangeArrowheads="1"/>
            </p:cNvSpPr>
            <p:nvPr/>
          </p:nvSpPr>
          <p:spPr bwMode="auto">
            <a:xfrm>
              <a:off x="3240" y="1121"/>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25221E"/>
                  </a:solidFill>
                  <a:latin typeface="Times New Roman" panose="02020603050405020304" pitchFamily="18" charset="0"/>
                </a:rPr>
                <a:t>O</a:t>
              </a:r>
              <a:endParaRPr lang="en-US" altLang="en-US"/>
            </a:p>
          </p:txBody>
        </p:sp>
        <p:sp>
          <p:nvSpPr>
            <p:cNvPr id="79036" name="Rectangle 18">
              <a:extLst>
                <a:ext uri="{FF2B5EF4-FFF2-40B4-BE49-F238E27FC236}">
                  <a16:creationId xmlns:a16="http://schemas.microsoft.com/office/drawing/2014/main" id="{31EAF8BC-7E88-307B-8FB4-8764BC642045}"/>
                </a:ext>
              </a:extLst>
            </p:cNvPr>
            <p:cNvSpPr>
              <a:spLocks noChangeArrowheads="1"/>
            </p:cNvSpPr>
            <p:nvPr/>
          </p:nvSpPr>
          <p:spPr bwMode="auto">
            <a:xfrm>
              <a:off x="3312" y="1112"/>
              <a:ext cx="3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 b="1">
                  <a:solidFill>
                    <a:srgbClr val="25221E"/>
                  </a:solidFill>
                  <a:latin typeface="Times New Roman" panose="02020603050405020304" pitchFamily="18" charset="0"/>
                </a:rPr>
                <a:t>2-</a:t>
              </a:r>
              <a:endParaRPr lang="en-US" altLang="en-US"/>
            </a:p>
          </p:txBody>
        </p:sp>
      </p:grpSp>
      <p:sp>
        <p:nvSpPr>
          <p:cNvPr id="120851" name="Rectangle 19">
            <a:extLst>
              <a:ext uri="{FF2B5EF4-FFF2-40B4-BE49-F238E27FC236}">
                <a16:creationId xmlns:a16="http://schemas.microsoft.com/office/drawing/2014/main" id="{95AA4118-E09C-7170-8573-54B23EF44397}"/>
              </a:ext>
            </a:extLst>
          </p:cNvPr>
          <p:cNvSpPr>
            <a:spLocks noChangeArrowheads="1"/>
          </p:cNvSpPr>
          <p:nvPr/>
        </p:nvSpPr>
        <p:spPr bwMode="auto">
          <a:xfrm>
            <a:off x="571500" y="3790950"/>
            <a:ext cx="15954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sz="1600" b="1">
                <a:solidFill>
                  <a:srgbClr val="0000FF"/>
                </a:solidFill>
                <a:effectLst>
                  <a:outerShdw blurRad="38100" dist="38100" dir="2700000" algn="tl">
                    <a:srgbClr val="C0C0C0"/>
                  </a:outerShdw>
                </a:effectLst>
                <a:latin typeface="Times New Roman" pitchFamily="18" charset="0"/>
              </a:rPr>
              <a:t>Spontaneous polarization</a:t>
            </a:r>
            <a:r>
              <a:rPr lang="en-US" sz="1600">
                <a:solidFill>
                  <a:srgbClr val="340D71"/>
                </a:solidFill>
                <a:latin typeface="Times New Roman" pitchFamily="18" charset="0"/>
              </a:rPr>
              <a:t> </a:t>
            </a:r>
            <a:r>
              <a:rPr lang="en-US" sz="1400" b="1">
                <a:solidFill>
                  <a:srgbClr val="25221E"/>
                </a:solidFill>
                <a:latin typeface="Times New Roman" pitchFamily="18" charset="0"/>
              </a:rPr>
              <a:t> </a:t>
            </a:r>
            <a:r>
              <a:rPr lang="en-US" sz="1400" b="1">
                <a:solidFill>
                  <a:srgbClr val="25221E"/>
                </a:solidFill>
                <a:effectLst>
                  <a:outerShdw blurRad="38100" dist="38100" dir="2700000" algn="tl">
                    <a:srgbClr val="C0C0C0"/>
                  </a:outerShdw>
                </a:effectLst>
                <a:latin typeface="Times New Roman" pitchFamily="18" charset="0"/>
              </a:rPr>
              <a:t>(electric dipole)</a:t>
            </a:r>
            <a:r>
              <a:rPr lang="en-US" sz="1600">
                <a:solidFill>
                  <a:srgbClr val="340D71"/>
                </a:solidFill>
                <a:latin typeface="Times New Roman" pitchFamily="18" charset="0"/>
              </a:rPr>
              <a:t> </a:t>
            </a:r>
          </a:p>
        </p:txBody>
      </p:sp>
      <p:grpSp>
        <p:nvGrpSpPr>
          <p:cNvPr id="78852" name="Group 20">
            <a:extLst>
              <a:ext uri="{FF2B5EF4-FFF2-40B4-BE49-F238E27FC236}">
                <a16:creationId xmlns:a16="http://schemas.microsoft.com/office/drawing/2014/main" id="{28647292-E8A4-84EC-1513-8526C64AC8AE}"/>
              </a:ext>
            </a:extLst>
          </p:cNvPr>
          <p:cNvGrpSpPr>
            <a:grpSpLocks/>
          </p:cNvGrpSpPr>
          <p:nvPr/>
        </p:nvGrpSpPr>
        <p:grpSpPr bwMode="auto">
          <a:xfrm>
            <a:off x="2208213" y="1238250"/>
            <a:ext cx="3657600" cy="3627438"/>
            <a:chOff x="1686" y="1389"/>
            <a:chExt cx="2304" cy="2285"/>
          </a:xfrm>
        </p:grpSpPr>
        <p:sp>
          <p:nvSpPr>
            <p:cNvPr id="78862" name="Rectangle 21">
              <a:extLst>
                <a:ext uri="{FF2B5EF4-FFF2-40B4-BE49-F238E27FC236}">
                  <a16:creationId xmlns:a16="http://schemas.microsoft.com/office/drawing/2014/main" id="{E01E62C4-BE75-773D-887F-B43F19E1C206}"/>
                </a:ext>
              </a:extLst>
            </p:cNvPr>
            <p:cNvSpPr>
              <a:spLocks noChangeArrowheads="1"/>
            </p:cNvSpPr>
            <p:nvPr/>
          </p:nvSpPr>
          <p:spPr bwMode="auto">
            <a:xfrm>
              <a:off x="3031" y="1817"/>
              <a:ext cx="629" cy="673"/>
            </a:xfrm>
            <a:prstGeom prst="rect">
              <a:avLst/>
            </a:prstGeom>
            <a:noFill/>
            <a:ln w="0">
              <a:solidFill>
                <a:srgbClr val="25221E"/>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63" name="Rectangle 22">
              <a:extLst>
                <a:ext uri="{FF2B5EF4-FFF2-40B4-BE49-F238E27FC236}">
                  <a16:creationId xmlns:a16="http://schemas.microsoft.com/office/drawing/2014/main" id="{83C388D1-7FB1-4082-901D-7B4C8F38FA6F}"/>
                </a:ext>
              </a:extLst>
            </p:cNvPr>
            <p:cNvSpPr>
              <a:spLocks noChangeArrowheads="1"/>
            </p:cNvSpPr>
            <p:nvPr/>
          </p:nvSpPr>
          <p:spPr bwMode="auto">
            <a:xfrm>
              <a:off x="3219" y="1615"/>
              <a:ext cx="630" cy="671"/>
            </a:xfrm>
            <a:prstGeom prst="rect">
              <a:avLst/>
            </a:prstGeom>
            <a:noFill/>
            <a:ln w="0">
              <a:solidFill>
                <a:srgbClr val="25221E"/>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64" name="Oval 23">
              <a:extLst>
                <a:ext uri="{FF2B5EF4-FFF2-40B4-BE49-F238E27FC236}">
                  <a16:creationId xmlns:a16="http://schemas.microsoft.com/office/drawing/2014/main" id="{66FE6DF0-EFAB-6A99-1DBF-99A7A45FD18D}"/>
                </a:ext>
              </a:extLst>
            </p:cNvPr>
            <p:cNvSpPr>
              <a:spLocks noChangeArrowheads="1"/>
            </p:cNvSpPr>
            <p:nvPr/>
          </p:nvSpPr>
          <p:spPr bwMode="auto">
            <a:xfrm>
              <a:off x="3081" y="1996"/>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65" name="Oval 24">
              <a:extLst>
                <a:ext uri="{FF2B5EF4-FFF2-40B4-BE49-F238E27FC236}">
                  <a16:creationId xmlns:a16="http://schemas.microsoft.com/office/drawing/2014/main" id="{F3C25FE1-6494-0B42-1BEB-F51089EECDC2}"/>
                </a:ext>
              </a:extLst>
            </p:cNvPr>
            <p:cNvSpPr>
              <a:spLocks noChangeArrowheads="1"/>
            </p:cNvSpPr>
            <p:nvPr/>
          </p:nvSpPr>
          <p:spPr bwMode="auto">
            <a:xfrm>
              <a:off x="3685" y="1993"/>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66" name="Oval 25">
              <a:extLst>
                <a:ext uri="{FF2B5EF4-FFF2-40B4-BE49-F238E27FC236}">
                  <a16:creationId xmlns:a16="http://schemas.microsoft.com/office/drawing/2014/main" id="{F49A1754-DCE5-29BF-3C42-39075654EC90}"/>
                </a:ext>
              </a:extLst>
            </p:cNvPr>
            <p:cNvSpPr>
              <a:spLocks noChangeArrowheads="1"/>
            </p:cNvSpPr>
            <p:nvPr/>
          </p:nvSpPr>
          <p:spPr bwMode="auto">
            <a:xfrm>
              <a:off x="3471" y="1886"/>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67" name="Oval 26">
              <a:extLst>
                <a:ext uri="{FF2B5EF4-FFF2-40B4-BE49-F238E27FC236}">
                  <a16:creationId xmlns:a16="http://schemas.microsoft.com/office/drawing/2014/main" id="{7938DDE7-1E93-6E2F-0967-020E5BB27E21}"/>
                </a:ext>
              </a:extLst>
            </p:cNvPr>
            <p:cNvSpPr>
              <a:spLocks noChangeArrowheads="1"/>
            </p:cNvSpPr>
            <p:nvPr/>
          </p:nvSpPr>
          <p:spPr bwMode="auto">
            <a:xfrm>
              <a:off x="3270" y="2078"/>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68" name="Oval 27">
              <a:extLst>
                <a:ext uri="{FF2B5EF4-FFF2-40B4-BE49-F238E27FC236}">
                  <a16:creationId xmlns:a16="http://schemas.microsoft.com/office/drawing/2014/main" id="{A3372190-18B2-C7BE-3C39-AB08B229A19E}"/>
                </a:ext>
              </a:extLst>
            </p:cNvPr>
            <p:cNvSpPr>
              <a:spLocks noChangeArrowheads="1"/>
            </p:cNvSpPr>
            <p:nvPr/>
          </p:nvSpPr>
          <p:spPr bwMode="auto">
            <a:xfrm>
              <a:off x="3358" y="1644"/>
              <a:ext cx="151" cy="148"/>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69" name="Oval 28">
              <a:extLst>
                <a:ext uri="{FF2B5EF4-FFF2-40B4-BE49-F238E27FC236}">
                  <a16:creationId xmlns:a16="http://schemas.microsoft.com/office/drawing/2014/main" id="{5B21F3BD-58B8-C572-C2A6-794CE225A584}"/>
                </a:ext>
              </a:extLst>
            </p:cNvPr>
            <p:cNvSpPr>
              <a:spLocks noChangeArrowheads="1"/>
            </p:cNvSpPr>
            <p:nvPr/>
          </p:nvSpPr>
          <p:spPr bwMode="auto">
            <a:xfrm>
              <a:off x="3358" y="2311"/>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70" name="Line 29">
              <a:extLst>
                <a:ext uri="{FF2B5EF4-FFF2-40B4-BE49-F238E27FC236}">
                  <a16:creationId xmlns:a16="http://schemas.microsoft.com/office/drawing/2014/main" id="{0989FE5F-E654-2921-0A8D-F3AA8695BAE1}"/>
                </a:ext>
              </a:extLst>
            </p:cNvPr>
            <p:cNvSpPr>
              <a:spLocks noChangeShapeType="1"/>
            </p:cNvSpPr>
            <p:nvPr/>
          </p:nvSpPr>
          <p:spPr bwMode="auto">
            <a:xfrm flipV="1">
              <a:off x="3031" y="1615"/>
              <a:ext cx="188" cy="202"/>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871" name="Line 30">
              <a:extLst>
                <a:ext uri="{FF2B5EF4-FFF2-40B4-BE49-F238E27FC236}">
                  <a16:creationId xmlns:a16="http://schemas.microsoft.com/office/drawing/2014/main" id="{5D3131C1-761F-AC79-1B1F-376845E04E4E}"/>
                </a:ext>
              </a:extLst>
            </p:cNvPr>
            <p:cNvSpPr>
              <a:spLocks noChangeShapeType="1"/>
            </p:cNvSpPr>
            <p:nvPr/>
          </p:nvSpPr>
          <p:spPr bwMode="auto">
            <a:xfrm flipV="1">
              <a:off x="3660" y="1615"/>
              <a:ext cx="189" cy="202"/>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872" name="Line 31">
              <a:extLst>
                <a:ext uri="{FF2B5EF4-FFF2-40B4-BE49-F238E27FC236}">
                  <a16:creationId xmlns:a16="http://schemas.microsoft.com/office/drawing/2014/main" id="{7AB2C2EF-CF72-B1F8-7564-8DACF7DF3CCF}"/>
                </a:ext>
              </a:extLst>
            </p:cNvPr>
            <p:cNvSpPr>
              <a:spLocks noChangeShapeType="1"/>
            </p:cNvSpPr>
            <p:nvPr/>
          </p:nvSpPr>
          <p:spPr bwMode="auto">
            <a:xfrm flipV="1">
              <a:off x="3660" y="2286"/>
              <a:ext cx="189" cy="204"/>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873" name="Line 32">
              <a:extLst>
                <a:ext uri="{FF2B5EF4-FFF2-40B4-BE49-F238E27FC236}">
                  <a16:creationId xmlns:a16="http://schemas.microsoft.com/office/drawing/2014/main" id="{CD144224-67F4-D0C0-DBA1-14C5B9726325}"/>
                </a:ext>
              </a:extLst>
            </p:cNvPr>
            <p:cNvSpPr>
              <a:spLocks noChangeShapeType="1"/>
            </p:cNvSpPr>
            <p:nvPr/>
          </p:nvSpPr>
          <p:spPr bwMode="auto">
            <a:xfrm flipV="1">
              <a:off x="3031" y="2286"/>
              <a:ext cx="188" cy="204"/>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874" name="Oval 33">
              <a:extLst>
                <a:ext uri="{FF2B5EF4-FFF2-40B4-BE49-F238E27FC236}">
                  <a16:creationId xmlns:a16="http://schemas.microsoft.com/office/drawing/2014/main" id="{8E34AC68-89DD-8809-36ED-7F40C1F5DEAE}"/>
                </a:ext>
              </a:extLst>
            </p:cNvPr>
            <p:cNvSpPr>
              <a:spLocks noChangeArrowheads="1"/>
            </p:cNvSpPr>
            <p:nvPr/>
          </p:nvSpPr>
          <p:spPr bwMode="auto">
            <a:xfrm>
              <a:off x="3572" y="1722"/>
              <a:ext cx="189" cy="177"/>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75" name="Oval 34">
              <a:extLst>
                <a:ext uri="{FF2B5EF4-FFF2-40B4-BE49-F238E27FC236}">
                  <a16:creationId xmlns:a16="http://schemas.microsoft.com/office/drawing/2014/main" id="{285A5460-3CF8-926C-E37F-2BEC03AC1C39}"/>
                </a:ext>
              </a:extLst>
            </p:cNvPr>
            <p:cNvSpPr>
              <a:spLocks noChangeArrowheads="1"/>
            </p:cNvSpPr>
            <p:nvPr/>
          </p:nvSpPr>
          <p:spPr bwMode="auto">
            <a:xfrm>
              <a:off x="3761" y="1521"/>
              <a:ext cx="189" cy="176"/>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76" name="Oval 35">
              <a:extLst>
                <a:ext uri="{FF2B5EF4-FFF2-40B4-BE49-F238E27FC236}">
                  <a16:creationId xmlns:a16="http://schemas.microsoft.com/office/drawing/2014/main" id="{644FDD9A-C2EF-3E1A-C04C-79518DF4A889}"/>
                </a:ext>
              </a:extLst>
            </p:cNvPr>
            <p:cNvSpPr>
              <a:spLocks noChangeArrowheads="1"/>
            </p:cNvSpPr>
            <p:nvPr/>
          </p:nvSpPr>
          <p:spPr bwMode="auto">
            <a:xfrm>
              <a:off x="3572" y="2396"/>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77" name="Oval 36">
              <a:extLst>
                <a:ext uri="{FF2B5EF4-FFF2-40B4-BE49-F238E27FC236}">
                  <a16:creationId xmlns:a16="http://schemas.microsoft.com/office/drawing/2014/main" id="{E00DE271-B78C-62B5-B009-4F1D3F8437F0}"/>
                </a:ext>
              </a:extLst>
            </p:cNvPr>
            <p:cNvSpPr>
              <a:spLocks noChangeArrowheads="1"/>
            </p:cNvSpPr>
            <p:nvPr/>
          </p:nvSpPr>
          <p:spPr bwMode="auto">
            <a:xfrm>
              <a:off x="3761" y="2195"/>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78" name="Oval 37">
              <a:extLst>
                <a:ext uri="{FF2B5EF4-FFF2-40B4-BE49-F238E27FC236}">
                  <a16:creationId xmlns:a16="http://schemas.microsoft.com/office/drawing/2014/main" id="{43187A3A-CE93-1179-3CEE-5E19F4BC74B0}"/>
                </a:ext>
              </a:extLst>
            </p:cNvPr>
            <p:cNvSpPr>
              <a:spLocks noChangeArrowheads="1"/>
            </p:cNvSpPr>
            <p:nvPr/>
          </p:nvSpPr>
          <p:spPr bwMode="auto">
            <a:xfrm>
              <a:off x="2942" y="1722"/>
              <a:ext cx="189" cy="177"/>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79" name="Oval 38">
              <a:extLst>
                <a:ext uri="{FF2B5EF4-FFF2-40B4-BE49-F238E27FC236}">
                  <a16:creationId xmlns:a16="http://schemas.microsoft.com/office/drawing/2014/main" id="{EC9E3B7B-3471-CA83-29DF-DA7FB7251CF0}"/>
                </a:ext>
              </a:extLst>
            </p:cNvPr>
            <p:cNvSpPr>
              <a:spLocks noChangeArrowheads="1"/>
            </p:cNvSpPr>
            <p:nvPr/>
          </p:nvSpPr>
          <p:spPr bwMode="auto">
            <a:xfrm>
              <a:off x="3131" y="1521"/>
              <a:ext cx="189" cy="176"/>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80" name="Oval 39">
              <a:extLst>
                <a:ext uri="{FF2B5EF4-FFF2-40B4-BE49-F238E27FC236}">
                  <a16:creationId xmlns:a16="http://schemas.microsoft.com/office/drawing/2014/main" id="{925373A3-9478-5897-7D2C-1D24ED058328}"/>
                </a:ext>
              </a:extLst>
            </p:cNvPr>
            <p:cNvSpPr>
              <a:spLocks noChangeArrowheads="1"/>
            </p:cNvSpPr>
            <p:nvPr/>
          </p:nvSpPr>
          <p:spPr bwMode="auto">
            <a:xfrm>
              <a:off x="2942" y="2396"/>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81" name="Oval 40">
              <a:extLst>
                <a:ext uri="{FF2B5EF4-FFF2-40B4-BE49-F238E27FC236}">
                  <a16:creationId xmlns:a16="http://schemas.microsoft.com/office/drawing/2014/main" id="{F4EE6811-9542-02DC-2016-F20C70D4B3DF}"/>
                </a:ext>
              </a:extLst>
            </p:cNvPr>
            <p:cNvSpPr>
              <a:spLocks noChangeArrowheads="1"/>
            </p:cNvSpPr>
            <p:nvPr/>
          </p:nvSpPr>
          <p:spPr bwMode="auto">
            <a:xfrm>
              <a:off x="3131" y="2195"/>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82" name="Freeform 41">
              <a:extLst>
                <a:ext uri="{FF2B5EF4-FFF2-40B4-BE49-F238E27FC236}">
                  <a16:creationId xmlns:a16="http://schemas.microsoft.com/office/drawing/2014/main" id="{3815CAD8-DAE1-939B-180D-83C444C7B92B}"/>
                </a:ext>
              </a:extLst>
            </p:cNvPr>
            <p:cNvSpPr>
              <a:spLocks/>
            </p:cNvSpPr>
            <p:nvPr/>
          </p:nvSpPr>
          <p:spPr bwMode="auto">
            <a:xfrm>
              <a:off x="3024" y="1650"/>
              <a:ext cx="13" cy="72"/>
            </a:xfrm>
            <a:custGeom>
              <a:avLst/>
              <a:gdLst>
                <a:gd name="T0" fmla="*/ 7 w 13"/>
                <a:gd name="T1" fmla="*/ 0 h 72"/>
                <a:gd name="T2" fmla="*/ 0 w 13"/>
                <a:gd name="T3" fmla="*/ 0 h 72"/>
                <a:gd name="T4" fmla="*/ 0 w 13"/>
                <a:gd name="T5" fmla="*/ 72 h 72"/>
                <a:gd name="T6" fmla="*/ 13 w 13"/>
                <a:gd name="T7" fmla="*/ 72 h 72"/>
                <a:gd name="T8" fmla="*/ 13 w 13"/>
                <a:gd name="T9" fmla="*/ 0 h 72"/>
                <a:gd name="T10" fmla="*/ 7 w 1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2">
                  <a:moveTo>
                    <a:pt x="7" y="0"/>
                  </a:moveTo>
                  <a:lnTo>
                    <a:pt x="0" y="0"/>
                  </a:lnTo>
                  <a:lnTo>
                    <a:pt x="0" y="72"/>
                  </a:lnTo>
                  <a:lnTo>
                    <a:pt x="13" y="72"/>
                  </a:lnTo>
                  <a:lnTo>
                    <a:pt x="13" y="0"/>
                  </a:lnTo>
                  <a:lnTo>
                    <a:pt x="7"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83" name="Freeform 42">
              <a:extLst>
                <a:ext uri="{FF2B5EF4-FFF2-40B4-BE49-F238E27FC236}">
                  <a16:creationId xmlns:a16="http://schemas.microsoft.com/office/drawing/2014/main" id="{4DC2AF51-9534-3A54-8F1B-735B5EF6F888}"/>
                </a:ext>
              </a:extLst>
            </p:cNvPr>
            <p:cNvSpPr>
              <a:spLocks/>
            </p:cNvSpPr>
            <p:nvPr/>
          </p:nvSpPr>
          <p:spPr bwMode="auto">
            <a:xfrm>
              <a:off x="2999" y="1590"/>
              <a:ext cx="66" cy="63"/>
            </a:xfrm>
            <a:custGeom>
              <a:avLst/>
              <a:gdLst>
                <a:gd name="T0" fmla="*/ 0 w 66"/>
                <a:gd name="T1" fmla="*/ 63 h 63"/>
                <a:gd name="T2" fmla="*/ 32 w 66"/>
                <a:gd name="T3" fmla="*/ 0 h 63"/>
                <a:gd name="T4" fmla="*/ 66 w 66"/>
                <a:gd name="T5" fmla="*/ 63 h 63"/>
                <a:gd name="T6" fmla="*/ 0 w 66"/>
                <a:gd name="T7" fmla="*/ 63 h 63"/>
                <a:gd name="T8" fmla="*/ 32 w 66"/>
                <a:gd name="T9" fmla="*/ 0 h 63"/>
                <a:gd name="T10" fmla="*/ 0 w 66"/>
                <a:gd name="T11" fmla="*/ 63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63">
                  <a:moveTo>
                    <a:pt x="0" y="63"/>
                  </a:moveTo>
                  <a:lnTo>
                    <a:pt x="32" y="0"/>
                  </a:lnTo>
                  <a:lnTo>
                    <a:pt x="66" y="63"/>
                  </a:lnTo>
                  <a:lnTo>
                    <a:pt x="0" y="63"/>
                  </a:lnTo>
                  <a:lnTo>
                    <a:pt x="32" y="0"/>
                  </a:lnTo>
                  <a:lnTo>
                    <a:pt x="0" y="63"/>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84" name="Oval 43">
              <a:extLst>
                <a:ext uri="{FF2B5EF4-FFF2-40B4-BE49-F238E27FC236}">
                  <a16:creationId xmlns:a16="http://schemas.microsoft.com/office/drawing/2014/main" id="{D212480C-BA34-D3FB-20FC-90FBB95B7A88}"/>
                </a:ext>
              </a:extLst>
            </p:cNvPr>
            <p:cNvSpPr>
              <a:spLocks noChangeArrowheads="1"/>
            </p:cNvSpPr>
            <p:nvPr/>
          </p:nvSpPr>
          <p:spPr bwMode="auto">
            <a:xfrm>
              <a:off x="3408" y="2047"/>
              <a:ext cx="51" cy="53"/>
            </a:xfrm>
            <a:prstGeom prst="ellipse">
              <a:avLst/>
            </a:prstGeom>
            <a:solidFill>
              <a:srgbClr val="340D71"/>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885" name="Freeform 44">
              <a:extLst>
                <a:ext uri="{FF2B5EF4-FFF2-40B4-BE49-F238E27FC236}">
                  <a16:creationId xmlns:a16="http://schemas.microsoft.com/office/drawing/2014/main" id="{595F4E72-8F99-F901-2476-D9C3B451B696}"/>
                </a:ext>
              </a:extLst>
            </p:cNvPr>
            <p:cNvSpPr>
              <a:spLocks/>
            </p:cNvSpPr>
            <p:nvPr/>
          </p:nvSpPr>
          <p:spPr bwMode="auto">
            <a:xfrm>
              <a:off x="3427" y="1971"/>
              <a:ext cx="13" cy="76"/>
            </a:xfrm>
            <a:custGeom>
              <a:avLst/>
              <a:gdLst>
                <a:gd name="T0" fmla="*/ 6 w 13"/>
                <a:gd name="T1" fmla="*/ 0 h 76"/>
                <a:gd name="T2" fmla="*/ 0 w 13"/>
                <a:gd name="T3" fmla="*/ 0 h 76"/>
                <a:gd name="T4" fmla="*/ 0 w 13"/>
                <a:gd name="T5" fmla="*/ 76 h 76"/>
                <a:gd name="T6" fmla="*/ 13 w 13"/>
                <a:gd name="T7" fmla="*/ 76 h 76"/>
                <a:gd name="T8" fmla="*/ 13 w 13"/>
                <a:gd name="T9" fmla="*/ 0 h 76"/>
                <a:gd name="T10" fmla="*/ 6 w 13"/>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6">
                  <a:moveTo>
                    <a:pt x="6" y="0"/>
                  </a:moveTo>
                  <a:lnTo>
                    <a:pt x="0" y="0"/>
                  </a:lnTo>
                  <a:lnTo>
                    <a:pt x="0" y="76"/>
                  </a:lnTo>
                  <a:lnTo>
                    <a:pt x="13" y="76"/>
                  </a:lnTo>
                  <a:lnTo>
                    <a:pt x="13" y="0"/>
                  </a:lnTo>
                  <a:lnTo>
                    <a:pt x="6"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86" name="Freeform 45">
              <a:extLst>
                <a:ext uri="{FF2B5EF4-FFF2-40B4-BE49-F238E27FC236}">
                  <a16:creationId xmlns:a16="http://schemas.microsoft.com/office/drawing/2014/main" id="{AD86BDDC-207E-6E26-6193-52554AB8D240}"/>
                </a:ext>
              </a:extLst>
            </p:cNvPr>
            <p:cNvSpPr>
              <a:spLocks/>
            </p:cNvSpPr>
            <p:nvPr/>
          </p:nvSpPr>
          <p:spPr bwMode="auto">
            <a:xfrm>
              <a:off x="3402" y="1911"/>
              <a:ext cx="66" cy="66"/>
            </a:xfrm>
            <a:custGeom>
              <a:avLst/>
              <a:gdLst>
                <a:gd name="T0" fmla="*/ 0 w 66"/>
                <a:gd name="T1" fmla="*/ 66 h 66"/>
                <a:gd name="T2" fmla="*/ 31 w 66"/>
                <a:gd name="T3" fmla="*/ 0 h 66"/>
                <a:gd name="T4" fmla="*/ 66 w 66"/>
                <a:gd name="T5" fmla="*/ 66 h 66"/>
                <a:gd name="T6" fmla="*/ 0 w 66"/>
                <a:gd name="T7" fmla="*/ 66 h 66"/>
                <a:gd name="T8" fmla="*/ 31 w 66"/>
                <a:gd name="T9" fmla="*/ 0 h 66"/>
                <a:gd name="T10" fmla="*/ 0 w 66"/>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66">
                  <a:moveTo>
                    <a:pt x="0" y="66"/>
                  </a:moveTo>
                  <a:lnTo>
                    <a:pt x="31" y="0"/>
                  </a:lnTo>
                  <a:lnTo>
                    <a:pt x="66" y="66"/>
                  </a:lnTo>
                  <a:lnTo>
                    <a:pt x="0" y="66"/>
                  </a:lnTo>
                  <a:lnTo>
                    <a:pt x="31"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87" name="Freeform 46">
              <a:extLst>
                <a:ext uri="{FF2B5EF4-FFF2-40B4-BE49-F238E27FC236}">
                  <a16:creationId xmlns:a16="http://schemas.microsoft.com/office/drawing/2014/main" id="{2EE2565F-8B53-B67E-EC7D-898BF39D0A73}"/>
                </a:ext>
              </a:extLst>
            </p:cNvPr>
            <p:cNvSpPr>
              <a:spLocks/>
            </p:cNvSpPr>
            <p:nvPr/>
          </p:nvSpPr>
          <p:spPr bwMode="auto">
            <a:xfrm>
              <a:off x="3427" y="1792"/>
              <a:ext cx="10" cy="66"/>
            </a:xfrm>
            <a:custGeom>
              <a:avLst/>
              <a:gdLst>
                <a:gd name="T0" fmla="*/ 6 w 10"/>
                <a:gd name="T1" fmla="*/ 66 h 66"/>
                <a:gd name="T2" fmla="*/ 10 w 10"/>
                <a:gd name="T3" fmla="*/ 66 h 66"/>
                <a:gd name="T4" fmla="*/ 10 w 10"/>
                <a:gd name="T5" fmla="*/ 0 h 66"/>
                <a:gd name="T6" fmla="*/ 0 w 10"/>
                <a:gd name="T7" fmla="*/ 0 h 66"/>
                <a:gd name="T8" fmla="*/ 0 w 10"/>
                <a:gd name="T9" fmla="*/ 66 h 66"/>
                <a:gd name="T10" fmla="*/ 6 w 10"/>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66">
                  <a:moveTo>
                    <a:pt x="6" y="66"/>
                  </a:moveTo>
                  <a:lnTo>
                    <a:pt x="10" y="66"/>
                  </a:lnTo>
                  <a:lnTo>
                    <a:pt x="10" y="0"/>
                  </a:lnTo>
                  <a:lnTo>
                    <a:pt x="0" y="0"/>
                  </a:lnTo>
                  <a:lnTo>
                    <a:pt x="0" y="66"/>
                  </a:lnTo>
                  <a:lnTo>
                    <a:pt x="6"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88" name="Freeform 47">
              <a:extLst>
                <a:ext uri="{FF2B5EF4-FFF2-40B4-BE49-F238E27FC236}">
                  <a16:creationId xmlns:a16="http://schemas.microsoft.com/office/drawing/2014/main" id="{AC9F762F-E049-D360-827F-9E7B29E911AB}"/>
                </a:ext>
              </a:extLst>
            </p:cNvPr>
            <p:cNvSpPr>
              <a:spLocks/>
            </p:cNvSpPr>
            <p:nvPr/>
          </p:nvSpPr>
          <p:spPr bwMode="auto">
            <a:xfrm>
              <a:off x="3408" y="1855"/>
              <a:ext cx="48" cy="47"/>
            </a:xfrm>
            <a:custGeom>
              <a:avLst/>
              <a:gdLst>
                <a:gd name="T0" fmla="*/ 48 w 48"/>
                <a:gd name="T1" fmla="*/ 0 h 47"/>
                <a:gd name="T2" fmla="*/ 25 w 48"/>
                <a:gd name="T3" fmla="*/ 47 h 47"/>
                <a:gd name="T4" fmla="*/ 0 w 48"/>
                <a:gd name="T5" fmla="*/ 0 h 47"/>
                <a:gd name="T6" fmla="*/ 48 w 48"/>
                <a:gd name="T7" fmla="*/ 0 h 47"/>
                <a:gd name="T8" fmla="*/ 25 w 48"/>
                <a:gd name="T9" fmla="*/ 47 h 47"/>
                <a:gd name="T10" fmla="*/ 48 w 48"/>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7">
                  <a:moveTo>
                    <a:pt x="48" y="0"/>
                  </a:moveTo>
                  <a:lnTo>
                    <a:pt x="25" y="47"/>
                  </a:lnTo>
                  <a:lnTo>
                    <a:pt x="0" y="0"/>
                  </a:lnTo>
                  <a:lnTo>
                    <a:pt x="48" y="0"/>
                  </a:lnTo>
                  <a:lnTo>
                    <a:pt x="25" y="47"/>
                  </a:lnTo>
                  <a:lnTo>
                    <a:pt x="48"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89" name="Freeform 48">
              <a:extLst>
                <a:ext uri="{FF2B5EF4-FFF2-40B4-BE49-F238E27FC236}">
                  <a16:creationId xmlns:a16="http://schemas.microsoft.com/office/drawing/2014/main" id="{1B80C4C0-4D76-E7BD-4899-157F3B4E4569}"/>
                </a:ext>
              </a:extLst>
            </p:cNvPr>
            <p:cNvSpPr>
              <a:spLocks/>
            </p:cNvSpPr>
            <p:nvPr/>
          </p:nvSpPr>
          <p:spPr bwMode="auto">
            <a:xfrm>
              <a:off x="3433" y="2459"/>
              <a:ext cx="10" cy="66"/>
            </a:xfrm>
            <a:custGeom>
              <a:avLst/>
              <a:gdLst>
                <a:gd name="T0" fmla="*/ 4 w 10"/>
                <a:gd name="T1" fmla="*/ 66 h 66"/>
                <a:gd name="T2" fmla="*/ 10 w 10"/>
                <a:gd name="T3" fmla="*/ 66 h 66"/>
                <a:gd name="T4" fmla="*/ 10 w 10"/>
                <a:gd name="T5" fmla="*/ 0 h 66"/>
                <a:gd name="T6" fmla="*/ 0 w 10"/>
                <a:gd name="T7" fmla="*/ 0 h 66"/>
                <a:gd name="T8" fmla="*/ 0 w 10"/>
                <a:gd name="T9" fmla="*/ 66 h 66"/>
                <a:gd name="T10" fmla="*/ 4 w 10"/>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66">
                  <a:moveTo>
                    <a:pt x="4" y="66"/>
                  </a:moveTo>
                  <a:lnTo>
                    <a:pt x="10" y="66"/>
                  </a:lnTo>
                  <a:lnTo>
                    <a:pt x="10" y="0"/>
                  </a:lnTo>
                  <a:lnTo>
                    <a:pt x="0" y="0"/>
                  </a:lnTo>
                  <a:lnTo>
                    <a:pt x="0" y="66"/>
                  </a:lnTo>
                  <a:lnTo>
                    <a:pt x="4"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0" name="Freeform 49">
              <a:extLst>
                <a:ext uri="{FF2B5EF4-FFF2-40B4-BE49-F238E27FC236}">
                  <a16:creationId xmlns:a16="http://schemas.microsoft.com/office/drawing/2014/main" id="{F2830099-3231-9C0E-F492-6FCA00F0C3EE}"/>
                </a:ext>
              </a:extLst>
            </p:cNvPr>
            <p:cNvSpPr>
              <a:spLocks/>
            </p:cNvSpPr>
            <p:nvPr/>
          </p:nvSpPr>
          <p:spPr bwMode="auto">
            <a:xfrm>
              <a:off x="3411" y="2522"/>
              <a:ext cx="51" cy="47"/>
            </a:xfrm>
            <a:custGeom>
              <a:avLst/>
              <a:gdLst>
                <a:gd name="T0" fmla="*/ 51 w 51"/>
                <a:gd name="T1" fmla="*/ 0 h 47"/>
                <a:gd name="T2" fmla="*/ 26 w 51"/>
                <a:gd name="T3" fmla="*/ 47 h 47"/>
                <a:gd name="T4" fmla="*/ 0 w 51"/>
                <a:gd name="T5" fmla="*/ 0 h 47"/>
                <a:gd name="T6" fmla="*/ 51 w 51"/>
                <a:gd name="T7" fmla="*/ 0 h 47"/>
                <a:gd name="T8" fmla="*/ 26 w 51"/>
                <a:gd name="T9" fmla="*/ 47 h 47"/>
                <a:gd name="T10" fmla="*/ 51 w 5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7">
                  <a:moveTo>
                    <a:pt x="51" y="0"/>
                  </a:moveTo>
                  <a:lnTo>
                    <a:pt x="26" y="47"/>
                  </a:lnTo>
                  <a:lnTo>
                    <a:pt x="0" y="0"/>
                  </a:lnTo>
                  <a:lnTo>
                    <a:pt x="51" y="0"/>
                  </a:lnTo>
                  <a:lnTo>
                    <a:pt x="26" y="47"/>
                  </a:lnTo>
                  <a:lnTo>
                    <a:pt x="51"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1" name="Freeform 50">
              <a:extLst>
                <a:ext uri="{FF2B5EF4-FFF2-40B4-BE49-F238E27FC236}">
                  <a16:creationId xmlns:a16="http://schemas.microsoft.com/office/drawing/2014/main" id="{BA46688D-BBB3-D132-39BB-56224100F1AD}"/>
                </a:ext>
              </a:extLst>
            </p:cNvPr>
            <p:cNvSpPr>
              <a:spLocks/>
            </p:cNvSpPr>
            <p:nvPr/>
          </p:nvSpPr>
          <p:spPr bwMode="auto">
            <a:xfrm>
              <a:off x="3216" y="1452"/>
              <a:ext cx="13" cy="75"/>
            </a:xfrm>
            <a:custGeom>
              <a:avLst/>
              <a:gdLst>
                <a:gd name="T0" fmla="*/ 7 w 13"/>
                <a:gd name="T1" fmla="*/ 0 h 75"/>
                <a:gd name="T2" fmla="*/ 0 w 13"/>
                <a:gd name="T3" fmla="*/ 0 h 75"/>
                <a:gd name="T4" fmla="*/ 0 w 13"/>
                <a:gd name="T5" fmla="*/ 75 h 75"/>
                <a:gd name="T6" fmla="*/ 13 w 13"/>
                <a:gd name="T7" fmla="*/ 75 h 75"/>
                <a:gd name="T8" fmla="*/ 13 w 13"/>
                <a:gd name="T9" fmla="*/ 0 h 75"/>
                <a:gd name="T10" fmla="*/ 7 w 13"/>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5">
                  <a:moveTo>
                    <a:pt x="7" y="0"/>
                  </a:moveTo>
                  <a:lnTo>
                    <a:pt x="0" y="0"/>
                  </a:lnTo>
                  <a:lnTo>
                    <a:pt x="0" y="75"/>
                  </a:lnTo>
                  <a:lnTo>
                    <a:pt x="13" y="75"/>
                  </a:lnTo>
                  <a:lnTo>
                    <a:pt x="13" y="0"/>
                  </a:lnTo>
                  <a:lnTo>
                    <a:pt x="7"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2" name="Freeform 51">
              <a:extLst>
                <a:ext uri="{FF2B5EF4-FFF2-40B4-BE49-F238E27FC236}">
                  <a16:creationId xmlns:a16="http://schemas.microsoft.com/office/drawing/2014/main" id="{7CD27D1A-A896-8D70-9B3F-01E8C9F9B210}"/>
                </a:ext>
              </a:extLst>
            </p:cNvPr>
            <p:cNvSpPr>
              <a:spLocks/>
            </p:cNvSpPr>
            <p:nvPr/>
          </p:nvSpPr>
          <p:spPr bwMode="auto">
            <a:xfrm>
              <a:off x="3188" y="1392"/>
              <a:ext cx="69" cy="66"/>
            </a:xfrm>
            <a:custGeom>
              <a:avLst/>
              <a:gdLst>
                <a:gd name="T0" fmla="*/ 0 w 69"/>
                <a:gd name="T1" fmla="*/ 66 h 66"/>
                <a:gd name="T2" fmla="*/ 35 w 69"/>
                <a:gd name="T3" fmla="*/ 0 h 66"/>
                <a:gd name="T4" fmla="*/ 69 w 69"/>
                <a:gd name="T5" fmla="*/ 66 h 66"/>
                <a:gd name="T6" fmla="*/ 0 w 69"/>
                <a:gd name="T7" fmla="*/ 66 h 66"/>
                <a:gd name="T8" fmla="*/ 35 w 69"/>
                <a:gd name="T9" fmla="*/ 0 h 66"/>
                <a:gd name="T10" fmla="*/ 0 w 69"/>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6">
                  <a:moveTo>
                    <a:pt x="0" y="66"/>
                  </a:moveTo>
                  <a:lnTo>
                    <a:pt x="35" y="0"/>
                  </a:lnTo>
                  <a:lnTo>
                    <a:pt x="69" y="66"/>
                  </a:lnTo>
                  <a:lnTo>
                    <a:pt x="0" y="66"/>
                  </a:lnTo>
                  <a:lnTo>
                    <a:pt x="35"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3" name="Freeform 52">
              <a:extLst>
                <a:ext uri="{FF2B5EF4-FFF2-40B4-BE49-F238E27FC236}">
                  <a16:creationId xmlns:a16="http://schemas.microsoft.com/office/drawing/2014/main" id="{FA775C93-CF2B-3CAA-A1E1-CBACCD88D5F6}"/>
                </a:ext>
              </a:extLst>
            </p:cNvPr>
            <p:cNvSpPr>
              <a:spLocks/>
            </p:cNvSpPr>
            <p:nvPr/>
          </p:nvSpPr>
          <p:spPr bwMode="auto">
            <a:xfrm>
              <a:off x="3024" y="2320"/>
              <a:ext cx="13" cy="76"/>
            </a:xfrm>
            <a:custGeom>
              <a:avLst/>
              <a:gdLst>
                <a:gd name="T0" fmla="*/ 7 w 13"/>
                <a:gd name="T1" fmla="*/ 0 h 76"/>
                <a:gd name="T2" fmla="*/ 0 w 13"/>
                <a:gd name="T3" fmla="*/ 0 h 76"/>
                <a:gd name="T4" fmla="*/ 0 w 13"/>
                <a:gd name="T5" fmla="*/ 76 h 76"/>
                <a:gd name="T6" fmla="*/ 13 w 13"/>
                <a:gd name="T7" fmla="*/ 76 h 76"/>
                <a:gd name="T8" fmla="*/ 13 w 13"/>
                <a:gd name="T9" fmla="*/ 0 h 76"/>
                <a:gd name="T10" fmla="*/ 7 w 13"/>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6">
                  <a:moveTo>
                    <a:pt x="7" y="0"/>
                  </a:moveTo>
                  <a:lnTo>
                    <a:pt x="0" y="0"/>
                  </a:lnTo>
                  <a:lnTo>
                    <a:pt x="0" y="76"/>
                  </a:lnTo>
                  <a:lnTo>
                    <a:pt x="13" y="76"/>
                  </a:lnTo>
                  <a:lnTo>
                    <a:pt x="13" y="0"/>
                  </a:lnTo>
                  <a:lnTo>
                    <a:pt x="7"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4" name="Freeform 53">
              <a:extLst>
                <a:ext uri="{FF2B5EF4-FFF2-40B4-BE49-F238E27FC236}">
                  <a16:creationId xmlns:a16="http://schemas.microsoft.com/office/drawing/2014/main" id="{7F89C930-911E-A2BC-B62E-7C695116630E}"/>
                </a:ext>
              </a:extLst>
            </p:cNvPr>
            <p:cNvSpPr>
              <a:spLocks/>
            </p:cNvSpPr>
            <p:nvPr/>
          </p:nvSpPr>
          <p:spPr bwMode="auto">
            <a:xfrm>
              <a:off x="2999" y="2261"/>
              <a:ext cx="66" cy="66"/>
            </a:xfrm>
            <a:custGeom>
              <a:avLst/>
              <a:gdLst>
                <a:gd name="T0" fmla="*/ 0 w 66"/>
                <a:gd name="T1" fmla="*/ 66 h 66"/>
                <a:gd name="T2" fmla="*/ 32 w 66"/>
                <a:gd name="T3" fmla="*/ 0 h 66"/>
                <a:gd name="T4" fmla="*/ 66 w 66"/>
                <a:gd name="T5" fmla="*/ 66 h 66"/>
                <a:gd name="T6" fmla="*/ 0 w 66"/>
                <a:gd name="T7" fmla="*/ 66 h 66"/>
                <a:gd name="T8" fmla="*/ 32 w 66"/>
                <a:gd name="T9" fmla="*/ 0 h 66"/>
                <a:gd name="T10" fmla="*/ 0 w 66"/>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66">
                  <a:moveTo>
                    <a:pt x="0" y="66"/>
                  </a:moveTo>
                  <a:lnTo>
                    <a:pt x="32" y="0"/>
                  </a:lnTo>
                  <a:lnTo>
                    <a:pt x="66" y="66"/>
                  </a:lnTo>
                  <a:lnTo>
                    <a:pt x="0" y="66"/>
                  </a:lnTo>
                  <a:lnTo>
                    <a:pt x="32"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5" name="Freeform 54">
              <a:extLst>
                <a:ext uri="{FF2B5EF4-FFF2-40B4-BE49-F238E27FC236}">
                  <a16:creationId xmlns:a16="http://schemas.microsoft.com/office/drawing/2014/main" id="{1543898C-6666-9CC3-2101-4875187E88EE}"/>
                </a:ext>
              </a:extLst>
            </p:cNvPr>
            <p:cNvSpPr>
              <a:spLocks/>
            </p:cNvSpPr>
            <p:nvPr/>
          </p:nvSpPr>
          <p:spPr bwMode="auto">
            <a:xfrm>
              <a:off x="3213" y="2119"/>
              <a:ext cx="13" cy="76"/>
            </a:xfrm>
            <a:custGeom>
              <a:avLst/>
              <a:gdLst>
                <a:gd name="T0" fmla="*/ 6 w 13"/>
                <a:gd name="T1" fmla="*/ 0 h 76"/>
                <a:gd name="T2" fmla="*/ 0 w 13"/>
                <a:gd name="T3" fmla="*/ 0 h 76"/>
                <a:gd name="T4" fmla="*/ 0 w 13"/>
                <a:gd name="T5" fmla="*/ 76 h 76"/>
                <a:gd name="T6" fmla="*/ 13 w 13"/>
                <a:gd name="T7" fmla="*/ 76 h 76"/>
                <a:gd name="T8" fmla="*/ 13 w 13"/>
                <a:gd name="T9" fmla="*/ 0 h 76"/>
                <a:gd name="T10" fmla="*/ 6 w 13"/>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6">
                  <a:moveTo>
                    <a:pt x="6" y="0"/>
                  </a:moveTo>
                  <a:lnTo>
                    <a:pt x="0" y="0"/>
                  </a:lnTo>
                  <a:lnTo>
                    <a:pt x="0" y="76"/>
                  </a:lnTo>
                  <a:lnTo>
                    <a:pt x="13" y="76"/>
                  </a:lnTo>
                  <a:lnTo>
                    <a:pt x="13" y="0"/>
                  </a:lnTo>
                  <a:lnTo>
                    <a:pt x="6"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6" name="Freeform 55">
              <a:extLst>
                <a:ext uri="{FF2B5EF4-FFF2-40B4-BE49-F238E27FC236}">
                  <a16:creationId xmlns:a16="http://schemas.microsoft.com/office/drawing/2014/main" id="{48AA8E9F-CCF6-3784-567F-196D43FA48D1}"/>
                </a:ext>
              </a:extLst>
            </p:cNvPr>
            <p:cNvSpPr>
              <a:spLocks/>
            </p:cNvSpPr>
            <p:nvPr/>
          </p:nvSpPr>
          <p:spPr bwMode="auto">
            <a:xfrm>
              <a:off x="3188" y="2059"/>
              <a:ext cx="66" cy="66"/>
            </a:xfrm>
            <a:custGeom>
              <a:avLst/>
              <a:gdLst>
                <a:gd name="T0" fmla="*/ 0 w 66"/>
                <a:gd name="T1" fmla="*/ 66 h 66"/>
                <a:gd name="T2" fmla="*/ 31 w 66"/>
                <a:gd name="T3" fmla="*/ 0 h 66"/>
                <a:gd name="T4" fmla="*/ 66 w 66"/>
                <a:gd name="T5" fmla="*/ 66 h 66"/>
                <a:gd name="T6" fmla="*/ 0 w 66"/>
                <a:gd name="T7" fmla="*/ 66 h 66"/>
                <a:gd name="T8" fmla="*/ 31 w 66"/>
                <a:gd name="T9" fmla="*/ 0 h 66"/>
                <a:gd name="T10" fmla="*/ 0 w 66"/>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66">
                  <a:moveTo>
                    <a:pt x="0" y="66"/>
                  </a:moveTo>
                  <a:lnTo>
                    <a:pt x="31" y="0"/>
                  </a:lnTo>
                  <a:lnTo>
                    <a:pt x="66" y="66"/>
                  </a:lnTo>
                  <a:lnTo>
                    <a:pt x="0" y="66"/>
                  </a:lnTo>
                  <a:lnTo>
                    <a:pt x="31"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7" name="Freeform 56">
              <a:extLst>
                <a:ext uri="{FF2B5EF4-FFF2-40B4-BE49-F238E27FC236}">
                  <a16:creationId xmlns:a16="http://schemas.microsoft.com/office/drawing/2014/main" id="{77A65266-8300-E8A8-F978-CA0C6CD2E197}"/>
                </a:ext>
              </a:extLst>
            </p:cNvPr>
            <p:cNvSpPr>
              <a:spLocks/>
            </p:cNvSpPr>
            <p:nvPr/>
          </p:nvSpPr>
          <p:spPr bwMode="auto">
            <a:xfrm>
              <a:off x="3663" y="1650"/>
              <a:ext cx="13" cy="75"/>
            </a:xfrm>
            <a:custGeom>
              <a:avLst/>
              <a:gdLst>
                <a:gd name="T0" fmla="*/ 7 w 13"/>
                <a:gd name="T1" fmla="*/ 0 h 75"/>
                <a:gd name="T2" fmla="*/ 0 w 13"/>
                <a:gd name="T3" fmla="*/ 0 h 75"/>
                <a:gd name="T4" fmla="*/ 0 w 13"/>
                <a:gd name="T5" fmla="*/ 75 h 75"/>
                <a:gd name="T6" fmla="*/ 13 w 13"/>
                <a:gd name="T7" fmla="*/ 75 h 75"/>
                <a:gd name="T8" fmla="*/ 13 w 13"/>
                <a:gd name="T9" fmla="*/ 0 h 75"/>
                <a:gd name="T10" fmla="*/ 7 w 13"/>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5">
                  <a:moveTo>
                    <a:pt x="7" y="0"/>
                  </a:moveTo>
                  <a:lnTo>
                    <a:pt x="0" y="0"/>
                  </a:lnTo>
                  <a:lnTo>
                    <a:pt x="0" y="75"/>
                  </a:lnTo>
                  <a:lnTo>
                    <a:pt x="13" y="75"/>
                  </a:lnTo>
                  <a:lnTo>
                    <a:pt x="13" y="0"/>
                  </a:lnTo>
                  <a:lnTo>
                    <a:pt x="7"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8" name="Freeform 57">
              <a:extLst>
                <a:ext uri="{FF2B5EF4-FFF2-40B4-BE49-F238E27FC236}">
                  <a16:creationId xmlns:a16="http://schemas.microsoft.com/office/drawing/2014/main" id="{E3E00C77-9B1D-C1A8-2BFF-C721807387E6}"/>
                </a:ext>
              </a:extLst>
            </p:cNvPr>
            <p:cNvSpPr>
              <a:spLocks/>
            </p:cNvSpPr>
            <p:nvPr/>
          </p:nvSpPr>
          <p:spPr bwMode="auto">
            <a:xfrm>
              <a:off x="3635" y="1590"/>
              <a:ext cx="69" cy="66"/>
            </a:xfrm>
            <a:custGeom>
              <a:avLst/>
              <a:gdLst>
                <a:gd name="T0" fmla="*/ 0 w 69"/>
                <a:gd name="T1" fmla="*/ 66 h 66"/>
                <a:gd name="T2" fmla="*/ 35 w 69"/>
                <a:gd name="T3" fmla="*/ 0 h 66"/>
                <a:gd name="T4" fmla="*/ 69 w 69"/>
                <a:gd name="T5" fmla="*/ 66 h 66"/>
                <a:gd name="T6" fmla="*/ 0 w 69"/>
                <a:gd name="T7" fmla="*/ 66 h 66"/>
                <a:gd name="T8" fmla="*/ 35 w 69"/>
                <a:gd name="T9" fmla="*/ 0 h 66"/>
                <a:gd name="T10" fmla="*/ 0 w 69"/>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6">
                  <a:moveTo>
                    <a:pt x="0" y="66"/>
                  </a:moveTo>
                  <a:lnTo>
                    <a:pt x="35" y="0"/>
                  </a:lnTo>
                  <a:lnTo>
                    <a:pt x="69" y="66"/>
                  </a:lnTo>
                  <a:lnTo>
                    <a:pt x="0" y="66"/>
                  </a:lnTo>
                  <a:lnTo>
                    <a:pt x="35"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899" name="Freeform 58">
              <a:extLst>
                <a:ext uri="{FF2B5EF4-FFF2-40B4-BE49-F238E27FC236}">
                  <a16:creationId xmlns:a16="http://schemas.microsoft.com/office/drawing/2014/main" id="{7C59DF21-8E71-CA2F-935E-80A7A2A17B14}"/>
                </a:ext>
              </a:extLst>
            </p:cNvPr>
            <p:cNvSpPr>
              <a:spLocks/>
            </p:cNvSpPr>
            <p:nvPr/>
          </p:nvSpPr>
          <p:spPr bwMode="auto">
            <a:xfrm>
              <a:off x="3852" y="1448"/>
              <a:ext cx="13" cy="76"/>
            </a:xfrm>
            <a:custGeom>
              <a:avLst/>
              <a:gdLst>
                <a:gd name="T0" fmla="*/ 6 w 13"/>
                <a:gd name="T1" fmla="*/ 0 h 76"/>
                <a:gd name="T2" fmla="*/ 0 w 13"/>
                <a:gd name="T3" fmla="*/ 0 h 76"/>
                <a:gd name="T4" fmla="*/ 0 w 13"/>
                <a:gd name="T5" fmla="*/ 76 h 76"/>
                <a:gd name="T6" fmla="*/ 13 w 13"/>
                <a:gd name="T7" fmla="*/ 76 h 76"/>
                <a:gd name="T8" fmla="*/ 13 w 13"/>
                <a:gd name="T9" fmla="*/ 0 h 76"/>
                <a:gd name="T10" fmla="*/ 6 w 13"/>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6">
                  <a:moveTo>
                    <a:pt x="6" y="0"/>
                  </a:moveTo>
                  <a:lnTo>
                    <a:pt x="0" y="0"/>
                  </a:lnTo>
                  <a:lnTo>
                    <a:pt x="0" y="76"/>
                  </a:lnTo>
                  <a:lnTo>
                    <a:pt x="13" y="76"/>
                  </a:lnTo>
                  <a:lnTo>
                    <a:pt x="13" y="0"/>
                  </a:lnTo>
                  <a:lnTo>
                    <a:pt x="6"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0" name="Freeform 59">
              <a:extLst>
                <a:ext uri="{FF2B5EF4-FFF2-40B4-BE49-F238E27FC236}">
                  <a16:creationId xmlns:a16="http://schemas.microsoft.com/office/drawing/2014/main" id="{599CC6AA-6EA6-990A-BCE4-57F7CFFD758D}"/>
                </a:ext>
              </a:extLst>
            </p:cNvPr>
            <p:cNvSpPr>
              <a:spLocks/>
            </p:cNvSpPr>
            <p:nvPr/>
          </p:nvSpPr>
          <p:spPr bwMode="auto">
            <a:xfrm>
              <a:off x="3824" y="1389"/>
              <a:ext cx="69" cy="66"/>
            </a:xfrm>
            <a:custGeom>
              <a:avLst/>
              <a:gdLst>
                <a:gd name="T0" fmla="*/ 0 w 69"/>
                <a:gd name="T1" fmla="*/ 66 h 66"/>
                <a:gd name="T2" fmla="*/ 34 w 69"/>
                <a:gd name="T3" fmla="*/ 0 h 66"/>
                <a:gd name="T4" fmla="*/ 69 w 69"/>
                <a:gd name="T5" fmla="*/ 66 h 66"/>
                <a:gd name="T6" fmla="*/ 0 w 69"/>
                <a:gd name="T7" fmla="*/ 66 h 66"/>
                <a:gd name="T8" fmla="*/ 34 w 69"/>
                <a:gd name="T9" fmla="*/ 0 h 66"/>
                <a:gd name="T10" fmla="*/ 0 w 69"/>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6">
                  <a:moveTo>
                    <a:pt x="0" y="66"/>
                  </a:moveTo>
                  <a:lnTo>
                    <a:pt x="34" y="0"/>
                  </a:lnTo>
                  <a:lnTo>
                    <a:pt x="69" y="66"/>
                  </a:lnTo>
                  <a:lnTo>
                    <a:pt x="0" y="66"/>
                  </a:lnTo>
                  <a:lnTo>
                    <a:pt x="34"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1" name="Freeform 60">
              <a:extLst>
                <a:ext uri="{FF2B5EF4-FFF2-40B4-BE49-F238E27FC236}">
                  <a16:creationId xmlns:a16="http://schemas.microsoft.com/office/drawing/2014/main" id="{E6BAFE8B-EE87-2468-9A33-C8B33D5056DC}"/>
                </a:ext>
              </a:extLst>
            </p:cNvPr>
            <p:cNvSpPr>
              <a:spLocks/>
            </p:cNvSpPr>
            <p:nvPr/>
          </p:nvSpPr>
          <p:spPr bwMode="auto">
            <a:xfrm>
              <a:off x="3654" y="2320"/>
              <a:ext cx="12" cy="76"/>
            </a:xfrm>
            <a:custGeom>
              <a:avLst/>
              <a:gdLst>
                <a:gd name="T0" fmla="*/ 6 w 12"/>
                <a:gd name="T1" fmla="*/ 0 h 76"/>
                <a:gd name="T2" fmla="*/ 0 w 12"/>
                <a:gd name="T3" fmla="*/ 0 h 76"/>
                <a:gd name="T4" fmla="*/ 0 w 12"/>
                <a:gd name="T5" fmla="*/ 76 h 76"/>
                <a:gd name="T6" fmla="*/ 12 w 12"/>
                <a:gd name="T7" fmla="*/ 76 h 76"/>
                <a:gd name="T8" fmla="*/ 12 w 12"/>
                <a:gd name="T9" fmla="*/ 0 h 76"/>
                <a:gd name="T10" fmla="*/ 6 w 12"/>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6">
                  <a:moveTo>
                    <a:pt x="6" y="0"/>
                  </a:moveTo>
                  <a:lnTo>
                    <a:pt x="0" y="0"/>
                  </a:lnTo>
                  <a:lnTo>
                    <a:pt x="0" y="76"/>
                  </a:lnTo>
                  <a:lnTo>
                    <a:pt x="12" y="76"/>
                  </a:lnTo>
                  <a:lnTo>
                    <a:pt x="12" y="0"/>
                  </a:lnTo>
                  <a:lnTo>
                    <a:pt x="6"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2" name="Freeform 61">
              <a:extLst>
                <a:ext uri="{FF2B5EF4-FFF2-40B4-BE49-F238E27FC236}">
                  <a16:creationId xmlns:a16="http://schemas.microsoft.com/office/drawing/2014/main" id="{BD34A8BF-B5CB-F844-7126-FC316E4B7F3B}"/>
                </a:ext>
              </a:extLst>
            </p:cNvPr>
            <p:cNvSpPr>
              <a:spLocks/>
            </p:cNvSpPr>
            <p:nvPr/>
          </p:nvSpPr>
          <p:spPr bwMode="auto">
            <a:xfrm>
              <a:off x="3629" y="2261"/>
              <a:ext cx="66" cy="66"/>
            </a:xfrm>
            <a:custGeom>
              <a:avLst/>
              <a:gdLst>
                <a:gd name="T0" fmla="*/ 0 w 66"/>
                <a:gd name="T1" fmla="*/ 66 h 66"/>
                <a:gd name="T2" fmla="*/ 31 w 66"/>
                <a:gd name="T3" fmla="*/ 0 h 66"/>
                <a:gd name="T4" fmla="*/ 66 w 66"/>
                <a:gd name="T5" fmla="*/ 66 h 66"/>
                <a:gd name="T6" fmla="*/ 0 w 66"/>
                <a:gd name="T7" fmla="*/ 66 h 66"/>
                <a:gd name="T8" fmla="*/ 31 w 66"/>
                <a:gd name="T9" fmla="*/ 0 h 66"/>
                <a:gd name="T10" fmla="*/ 0 w 66"/>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66">
                  <a:moveTo>
                    <a:pt x="0" y="66"/>
                  </a:moveTo>
                  <a:lnTo>
                    <a:pt x="31" y="0"/>
                  </a:lnTo>
                  <a:lnTo>
                    <a:pt x="66" y="66"/>
                  </a:lnTo>
                  <a:lnTo>
                    <a:pt x="0" y="66"/>
                  </a:lnTo>
                  <a:lnTo>
                    <a:pt x="31"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3" name="Freeform 62">
              <a:extLst>
                <a:ext uri="{FF2B5EF4-FFF2-40B4-BE49-F238E27FC236}">
                  <a16:creationId xmlns:a16="http://schemas.microsoft.com/office/drawing/2014/main" id="{5A87A64B-6799-9E1D-D1A3-809BB4849C27}"/>
                </a:ext>
              </a:extLst>
            </p:cNvPr>
            <p:cNvSpPr>
              <a:spLocks/>
            </p:cNvSpPr>
            <p:nvPr/>
          </p:nvSpPr>
          <p:spPr bwMode="auto">
            <a:xfrm>
              <a:off x="3843" y="2119"/>
              <a:ext cx="12" cy="76"/>
            </a:xfrm>
            <a:custGeom>
              <a:avLst/>
              <a:gdLst>
                <a:gd name="T0" fmla="*/ 6 w 12"/>
                <a:gd name="T1" fmla="*/ 0 h 76"/>
                <a:gd name="T2" fmla="*/ 0 w 12"/>
                <a:gd name="T3" fmla="*/ 0 h 76"/>
                <a:gd name="T4" fmla="*/ 0 w 12"/>
                <a:gd name="T5" fmla="*/ 76 h 76"/>
                <a:gd name="T6" fmla="*/ 12 w 12"/>
                <a:gd name="T7" fmla="*/ 76 h 76"/>
                <a:gd name="T8" fmla="*/ 12 w 12"/>
                <a:gd name="T9" fmla="*/ 0 h 76"/>
                <a:gd name="T10" fmla="*/ 6 w 12"/>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6">
                  <a:moveTo>
                    <a:pt x="6" y="0"/>
                  </a:moveTo>
                  <a:lnTo>
                    <a:pt x="0" y="0"/>
                  </a:lnTo>
                  <a:lnTo>
                    <a:pt x="0" y="76"/>
                  </a:lnTo>
                  <a:lnTo>
                    <a:pt x="12" y="76"/>
                  </a:lnTo>
                  <a:lnTo>
                    <a:pt x="12" y="0"/>
                  </a:lnTo>
                  <a:lnTo>
                    <a:pt x="6"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4" name="Freeform 63">
              <a:extLst>
                <a:ext uri="{FF2B5EF4-FFF2-40B4-BE49-F238E27FC236}">
                  <a16:creationId xmlns:a16="http://schemas.microsoft.com/office/drawing/2014/main" id="{FC1D25F1-7411-0226-8D4B-764373ADA5AE}"/>
                </a:ext>
              </a:extLst>
            </p:cNvPr>
            <p:cNvSpPr>
              <a:spLocks/>
            </p:cNvSpPr>
            <p:nvPr/>
          </p:nvSpPr>
          <p:spPr bwMode="auto">
            <a:xfrm>
              <a:off x="3818" y="2059"/>
              <a:ext cx="66" cy="66"/>
            </a:xfrm>
            <a:custGeom>
              <a:avLst/>
              <a:gdLst>
                <a:gd name="T0" fmla="*/ 0 w 66"/>
                <a:gd name="T1" fmla="*/ 66 h 66"/>
                <a:gd name="T2" fmla="*/ 31 w 66"/>
                <a:gd name="T3" fmla="*/ 0 h 66"/>
                <a:gd name="T4" fmla="*/ 66 w 66"/>
                <a:gd name="T5" fmla="*/ 66 h 66"/>
                <a:gd name="T6" fmla="*/ 0 w 66"/>
                <a:gd name="T7" fmla="*/ 66 h 66"/>
                <a:gd name="T8" fmla="*/ 31 w 66"/>
                <a:gd name="T9" fmla="*/ 0 h 66"/>
                <a:gd name="T10" fmla="*/ 0 w 66"/>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66">
                  <a:moveTo>
                    <a:pt x="0" y="66"/>
                  </a:moveTo>
                  <a:lnTo>
                    <a:pt x="31" y="0"/>
                  </a:lnTo>
                  <a:lnTo>
                    <a:pt x="66" y="66"/>
                  </a:lnTo>
                  <a:lnTo>
                    <a:pt x="0" y="66"/>
                  </a:lnTo>
                  <a:lnTo>
                    <a:pt x="31" y="0"/>
                  </a:lnTo>
                  <a:lnTo>
                    <a:pt x="0" y="66"/>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5" name="Oval 64">
              <a:extLst>
                <a:ext uri="{FF2B5EF4-FFF2-40B4-BE49-F238E27FC236}">
                  <a16:creationId xmlns:a16="http://schemas.microsoft.com/office/drawing/2014/main" id="{3BA1F93B-E392-8214-5122-55E1C606DB5D}"/>
                </a:ext>
              </a:extLst>
            </p:cNvPr>
            <p:cNvSpPr>
              <a:spLocks noChangeArrowheads="1"/>
            </p:cNvSpPr>
            <p:nvPr/>
          </p:nvSpPr>
          <p:spPr bwMode="auto">
            <a:xfrm>
              <a:off x="2074" y="3350"/>
              <a:ext cx="116" cy="110"/>
            </a:xfrm>
            <a:prstGeom prst="ellipse">
              <a:avLst/>
            </a:prstGeom>
            <a:solidFill>
              <a:srgbClr val="ACDBC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06" name="Freeform 65">
              <a:extLst>
                <a:ext uri="{FF2B5EF4-FFF2-40B4-BE49-F238E27FC236}">
                  <a16:creationId xmlns:a16="http://schemas.microsoft.com/office/drawing/2014/main" id="{DDA9A0A1-9AD8-7C92-C3BA-58FFFCFC8B7A}"/>
                </a:ext>
              </a:extLst>
            </p:cNvPr>
            <p:cNvSpPr>
              <a:spLocks/>
            </p:cNvSpPr>
            <p:nvPr/>
          </p:nvSpPr>
          <p:spPr bwMode="auto">
            <a:xfrm>
              <a:off x="2130" y="3344"/>
              <a:ext cx="63" cy="59"/>
            </a:xfrm>
            <a:custGeom>
              <a:avLst/>
              <a:gdLst>
                <a:gd name="T0" fmla="*/ 63 w 63"/>
                <a:gd name="T1" fmla="*/ 59 h 59"/>
                <a:gd name="T2" fmla="*/ 63 w 63"/>
                <a:gd name="T3" fmla="*/ 59 h 59"/>
                <a:gd name="T4" fmla="*/ 63 w 63"/>
                <a:gd name="T5" fmla="*/ 47 h 59"/>
                <a:gd name="T6" fmla="*/ 60 w 63"/>
                <a:gd name="T7" fmla="*/ 37 h 59"/>
                <a:gd name="T8" fmla="*/ 54 w 63"/>
                <a:gd name="T9" fmla="*/ 28 h 59"/>
                <a:gd name="T10" fmla="*/ 44 w 63"/>
                <a:gd name="T11" fmla="*/ 18 h 59"/>
                <a:gd name="T12" fmla="*/ 35 w 63"/>
                <a:gd name="T13" fmla="*/ 9 h 59"/>
                <a:gd name="T14" fmla="*/ 25 w 63"/>
                <a:gd name="T15" fmla="*/ 6 h 59"/>
                <a:gd name="T16" fmla="*/ 13 w 63"/>
                <a:gd name="T17" fmla="*/ 3 h 59"/>
                <a:gd name="T18" fmla="*/ 0 w 63"/>
                <a:gd name="T19" fmla="*/ 0 h 59"/>
                <a:gd name="T20" fmla="*/ 0 w 63"/>
                <a:gd name="T21" fmla="*/ 12 h 59"/>
                <a:gd name="T22" fmla="*/ 13 w 63"/>
                <a:gd name="T23" fmla="*/ 12 h 59"/>
                <a:gd name="T24" fmla="*/ 22 w 63"/>
                <a:gd name="T25" fmla="*/ 15 h 59"/>
                <a:gd name="T26" fmla="*/ 32 w 63"/>
                <a:gd name="T27" fmla="*/ 18 h 59"/>
                <a:gd name="T28" fmla="*/ 38 w 63"/>
                <a:gd name="T29" fmla="*/ 25 h 59"/>
                <a:gd name="T30" fmla="*/ 44 w 63"/>
                <a:gd name="T31" fmla="*/ 34 h 59"/>
                <a:gd name="T32" fmla="*/ 51 w 63"/>
                <a:gd name="T33" fmla="*/ 40 h 59"/>
                <a:gd name="T34" fmla="*/ 54 w 63"/>
                <a:gd name="T35" fmla="*/ 50 h 59"/>
                <a:gd name="T36" fmla="*/ 54 w 63"/>
                <a:gd name="T37" fmla="*/ 59 h 59"/>
                <a:gd name="T38" fmla="*/ 54 w 63"/>
                <a:gd name="T39" fmla="*/ 59 h 59"/>
                <a:gd name="T40" fmla="*/ 63 w 63"/>
                <a:gd name="T41" fmla="*/ 59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59">
                  <a:moveTo>
                    <a:pt x="63" y="59"/>
                  </a:moveTo>
                  <a:lnTo>
                    <a:pt x="63" y="59"/>
                  </a:lnTo>
                  <a:lnTo>
                    <a:pt x="63" y="47"/>
                  </a:lnTo>
                  <a:lnTo>
                    <a:pt x="60" y="37"/>
                  </a:lnTo>
                  <a:lnTo>
                    <a:pt x="54" y="28"/>
                  </a:lnTo>
                  <a:lnTo>
                    <a:pt x="44" y="18"/>
                  </a:lnTo>
                  <a:lnTo>
                    <a:pt x="35" y="9"/>
                  </a:lnTo>
                  <a:lnTo>
                    <a:pt x="25" y="6"/>
                  </a:lnTo>
                  <a:lnTo>
                    <a:pt x="13" y="3"/>
                  </a:lnTo>
                  <a:lnTo>
                    <a:pt x="0" y="0"/>
                  </a:lnTo>
                  <a:lnTo>
                    <a:pt x="0" y="12"/>
                  </a:lnTo>
                  <a:lnTo>
                    <a:pt x="13" y="12"/>
                  </a:lnTo>
                  <a:lnTo>
                    <a:pt x="22" y="15"/>
                  </a:lnTo>
                  <a:lnTo>
                    <a:pt x="32" y="18"/>
                  </a:lnTo>
                  <a:lnTo>
                    <a:pt x="38" y="25"/>
                  </a:lnTo>
                  <a:lnTo>
                    <a:pt x="44" y="34"/>
                  </a:lnTo>
                  <a:lnTo>
                    <a:pt x="51" y="40"/>
                  </a:lnTo>
                  <a:lnTo>
                    <a:pt x="54" y="50"/>
                  </a:lnTo>
                  <a:lnTo>
                    <a:pt x="54" y="59"/>
                  </a:lnTo>
                  <a:lnTo>
                    <a:pt x="63" y="59"/>
                  </a:lnTo>
                  <a:close/>
                </a:path>
              </a:pathLst>
            </a:custGeom>
            <a:solidFill>
              <a:srgbClr val="2B7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7" name="Freeform 66">
              <a:extLst>
                <a:ext uri="{FF2B5EF4-FFF2-40B4-BE49-F238E27FC236}">
                  <a16:creationId xmlns:a16="http://schemas.microsoft.com/office/drawing/2014/main" id="{2EB67E5D-18FF-7E04-ED78-06E17268B767}"/>
                </a:ext>
              </a:extLst>
            </p:cNvPr>
            <p:cNvSpPr>
              <a:spLocks/>
            </p:cNvSpPr>
            <p:nvPr/>
          </p:nvSpPr>
          <p:spPr bwMode="auto">
            <a:xfrm>
              <a:off x="2130" y="3403"/>
              <a:ext cx="63" cy="60"/>
            </a:xfrm>
            <a:custGeom>
              <a:avLst/>
              <a:gdLst>
                <a:gd name="T0" fmla="*/ 0 w 63"/>
                <a:gd name="T1" fmla="*/ 60 h 60"/>
                <a:gd name="T2" fmla="*/ 0 w 63"/>
                <a:gd name="T3" fmla="*/ 60 h 60"/>
                <a:gd name="T4" fmla="*/ 13 w 63"/>
                <a:gd name="T5" fmla="*/ 60 h 60"/>
                <a:gd name="T6" fmla="*/ 25 w 63"/>
                <a:gd name="T7" fmla="*/ 57 h 60"/>
                <a:gd name="T8" fmla="*/ 35 w 63"/>
                <a:gd name="T9" fmla="*/ 51 h 60"/>
                <a:gd name="T10" fmla="*/ 44 w 63"/>
                <a:gd name="T11" fmla="*/ 44 h 60"/>
                <a:gd name="T12" fmla="*/ 54 w 63"/>
                <a:gd name="T13" fmla="*/ 35 h 60"/>
                <a:gd name="T14" fmla="*/ 60 w 63"/>
                <a:gd name="T15" fmla="*/ 26 h 60"/>
                <a:gd name="T16" fmla="*/ 63 w 63"/>
                <a:gd name="T17" fmla="*/ 13 h 60"/>
                <a:gd name="T18" fmla="*/ 63 w 63"/>
                <a:gd name="T19" fmla="*/ 0 h 60"/>
                <a:gd name="T20" fmla="*/ 54 w 63"/>
                <a:gd name="T21" fmla="*/ 0 h 60"/>
                <a:gd name="T22" fmla="*/ 54 w 63"/>
                <a:gd name="T23" fmla="*/ 10 h 60"/>
                <a:gd name="T24" fmla="*/ 51 w 63"/>
                <a:gd name="T25" fmla="*/ 19 h 60"/>
                <a:gd name="T26" fmla="*/ 44 w 63"/>
                <a:gd name="T27" fmla="*/ 29 h 60"/>
                <a:gd name="T28" fmla="*/ 38 w 63"/>
                <a:gd name="T29" fmla="*/ 35 h 60"/>
                <a:gd name="T30" fmla="*/ 32 w 63"/>
                <a:gd name="T31" fmla="*/ 41 h 60"/>
                <a:gd name="T32" fmla="*/ 22 w 63"/>
                <a:gd name="T33" fmla="*/ 48 h 60"/>
                <a:gd name="T34" fmla="*/ 13 w 63"/>
                <a:gd name="T35" fmla="*/ 51 h 60"/>
                <a:gd name="T36" fmla="*/ 0 w 63"/>
                <a:gd name="T37" fmla="*/ 51 h 60"/>
                <a:gd name="T38" fmla="*/ 0 w 63"/>
                <a:gd name="T39" fmla="*/ 51 h 60"/>
                <a:gd name="T40" fmla="*/ 0 w 63"/>
                <a:gd name="T41" fmla="*/ 6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60">
                  <a:moveTo>
                    <a:pt x="0" y="60"/>
                  </a:moveTo>
                  <a:lnTo>
                    <a:pt x="0" y="60"/>
                  </a:lnTo>
                  <a:lnTo>
                    <a:pt x="13" y="60"/>
                  </a:lnTo>
                  <a:lnTo>
                    <a:pt x="25" y="57"/>
                  </a:lnTo>
                  <a:lnTo>
                    <a:pt x="35" y="51"/>
                  </a:lnTo>
                  <a:lnTo>
                    <a:pt x="44" y="44"/>
                  </a:lnTo>
                  <a:lnTo>
                    <a:pt x="54" y="35"/>
                  </a:lnTo>
                  <a:lnTo>
                    <a:pt x="60" y="26"/>
                  </a:lnTo>
                  <a:lnTo>
                    <a:pt x="63" y="13"/>
                  </a:lnTo>
                  <a:lnTo>
                    <a:pt x="63" y="0"/>
                  </a:lnTo>
                  <a:lnTo>
                    <a:pt x="54" y="0"/>
                  </a:lnTo>
                  <a:lnTo>
                    <a:pt x="54" y="10"/>
                  </a:lnTo>
                  <a:lnTo>
                    <a:pt x="51" y="19"/>
                  </a:lnTo>
                  <a:lnTo>
                    <a:pt x="44" y="29"/>
                  </a:lnTo>
                  <a:lnTo>
                    <a:pt x="38" y="35"/>
                  </a:lnTo>
                  <a:lnTo>
                    <a:pt x="32" y="41"/>
                  </a:lnTo>
                  <a:lnTo>
                    <a:pt x="22" y="48"/>
                  </a:lnTo>
                  <a:lnTo>
                    <a:pt x="13" y="51"/>
                  </a:lnTo>
                  <a:lnTo>
                    <a:pt x="0" y="51"/>
                  </a:lnTo>
                  <a:lnTo>
                    <a:pt x="0" y="60"/>
                  </a:lnTo>
                  <a:close/>
                </a:path>
              </a:pathLst>
            </a:custGeom>
            <a:solidFill>
              <a:srgbClr val="2B7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8" name="Freeform 67">
              <a:extLst>
                <a:ext uri="{FF2B5EF4-FFF2-40B4-BE49-F238E27FC236}">
                  <a16:creationId xmlns:a16="http://schemas.microsoft.com/office/drawing/2014/main" id="{F0A03259-EB9E-7A90-C8F2-2C98A4E0E0DE}"/>
                </a:ext>
              </a:extLst>
            </p:cNvPr>
            <p:cNvSpPr>
              <a:spLocks/>
            </p:cNvSpPr>
            <p:nvPr/>
          </p:nvSpPr>
          <p:spPr bwMode="auto">
            <a:xfrm>
              <a:off x="2067" y="3403"/>
              <a:ext cx="63" cy="60"/>
            </a:xfrm>
            <a:custGeom>
              <a:avLst/>
              <a:gdLst>
                <a:gd name="T0" fmla="*/ 0 w 63"/>
                <a:gd name="T1" fmla="*/ 0 h 60"/>
                <a:gd name="T2" fmla="*/ 0 w 63"/>
                <a:gd name="T3" fmla="*/ 0 h 60"/>
                <a:gd name="T4" fmla="*/ 0 w 63"/>
                <a:gd name="T5" fmla="*/ 13 h 60"/>
                <a:gd name="T6" fmla="*/ 7 w 63"/>
                <a:gd name="T7" fmla="*/ 26 h 60"/>
                <a:gd name="T8" fmla="*/ 13 w 63"/>
                <a:gd name="T9" fmla="*/ 35 h 60"/>
                <a:gd name="T10" fmla="*/ 19 w 63"/>
                <a:gd name="T11" fmla="*/ 44 h 60"/>
                <a:gd name="T12" fmla="*/ 29 w 63"/>
                <a:gd name="T13" fmla="*/ 51 h 60"/>
                <a:gd name="T14" fmla="*/ 38 w 63"/>
                <a:gd name="T15" fmla="*/ 57 h 60"/>
                <a:gd name="T16" fmla="*/ 51 w 63"/>
                <a:gd name="T17" fmla="*/ 60 h 60"/>
                <a:gd name="T18" fmla="*/ 63 w 63"/>
                <a:gd name="T19" fmla="*/ 60 h 60"/>
                <a:gd name="T20" fmla="*/ 63 w 63"/>
                <a:gd name="T21" fmla="*/ 51 h 60"/>
                <a:gd name="T22" fmla="*/ 54 w 63"/>
                <a:gd name="T23" fmla="*/ 51 h 60"/>
                <a:gd name="T24" fmla="*/ 41 w 63"/>
                <a:gd name="T25" fmla="*/ 48 h 60"/>
                <a:gd name="T26" fmla="*/ 35 w 63"/>
                <a:gd name="T27" fmla="*/ 41 h 60"/>
                <a:gd name="T28" fmla="*/ 25 w 63"/>
                <a:gd name="T29" fmla="*/ 35 h 60"/>
                <a:gd name="T30" fmla="*/ 19 w 63"/>
                <a:gd name="T31" fmla="*/ 29 h 60"/>
                <a:gd name="T32" fmla="*/ 13 w 63"/>
                <a:gd name="T33" fmla="*/ 19 h 60"/>
                <a:gd name="T34" fmla="*/ 10 w 63"/>
                <a:gd name="T35" fmla="*/ 10 h 60"/>
                <a:gd name="T36" fmla="*/ 10 w 63"/>
                <a:gd name="T37" fmla="*/ 0 h 60"/>
                <a:gd name="T38" fmla="*/ 10 w 63"/>
                <a:gd name="T39" fmla="*/ 0 h 60"/>
                <a:gd name="T40" fmla="*/ 0 w 63"/>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60">
                  <a:moveTo>
                    <a:pt x="0" y="0"/>
                  </a:moveTo>
                  <a:lnTo>
                    <a:pt x="0" y="0"/>
                  </a:lnTo>
                  <a:lnTo>
                    <a:pt x="0" y="13"/>
                  </a:lnTo>
                  <a:lnTo>
                    <a:pt x="7" y="26"/>
                  </a:lnTo>
                  <a:lnTo>
                    <a:pt x="13" y="35"/>
                  </a:lnTo>
                  <a:lnTo>
                    <a:pt x="19" y="44"/>
                  </a:lnTo>
                  <a:lnTo>
                    <a:pt x="29" y="51"/>
                  </a:lnTo>
                  <a:lnTo>
                    <a:pt x="38" y="57"/>
                  </a:lnTo>
                  <a:lnTo>
                    <a:pt x="51" y="60"/>
                  </a:lnTo>
                  <a:lnTo>
                    <a:pt x="63" y="60"/>
                  </a:lnTo>
                  <a:lnTo>
                    <a:pt x="63" y="51"/>
                  </a:lnTo>
                  <a:lnTo>
                    <a:pt x="54" y="51"/>
                  </a:lnTo>
                  <a:lnTo>
                    <a:pt x="41" y="48"/>
                  </a:lnTo>
                  <a:lnTo>
                    <a:pt x="35" y="41"/>
                  </a:lnTo>
                  <a:lnTo>
                    <a:pt x="25" y="35"/>
                  </a:lnTo>
                  <a:lnTo>
                    <a:pt x="19" y="29"/>
                  </a:lnTo>
                  <a:lnTo>
                    <a:pt x="13" y="19"/>
                  </a:lnTo>
                  <a:lnTo>
                    <a:pt x="10" y="10"/>
                  </a:lnTo>
                  <a:lnTo>
                    <a:pt x="10" y="0"/>
                  </a:lnTo>
                  <a:lnTo>
                    <a:pt x="0" y="0"/>
                  </a:lnTo>
                  <a:close/>
                </a:path>
              </a:pathLst>
            </a:custGeom>
            <a:solidFill>
              <a:srgbClr val="2B7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09" name="Freeform 68">
              <a:extLst>
                <a:ext uri="{FF2B5EF4-FFF2-40B4-BE49-F238E27FC236}">
                  <a16:creationId xmlns:a16="http://schemas.microsoft.com/office/drawing/2014/main" id="{CDA4D1E3-34BB-A203-E8E2-F3725B0147E3}"/>
                </a:ext>
              </a:extLst>
            </p:cNvPr>
            <p:cNvSpPr>
              <a:spLocks/>
            </p:cNvSpPr>
            <p:nvPr/>
          </p:nvSpPr>
          <p:spPr bwMode="auto">
            <a:xfrm>
              <a:off x="2067" y="3344"/>
              <a:ext cx="63" cy="59"/>
            </a:xfrm>
            <a:custGeom>
              <a:avLst/>
              <a:gdLst>
                <a:gd name="T0" fmla="*/ 63 w 63"/>
                <a:gd name="T1" fmla="*/ 0 h 59"/>
                <a:gd name="T2" fmla="*/ 63 w 63"/>
                <a:gd name="T3" fmla="*/ 0 h 59"/>
                <a:gd name="T4" fmla="*/ 51 w 63"/>
                <a:gd name="T5" fmla="*/ 3 h 59"/>
                <a:gd name="T6" fmla="*/ 38 w 63"/>
                <a:gd name="T7" fmla="*/ 6 h 59"/>
                <a:gd name="T8" fmla="*/ 29 w 63"/>
                <a:gd name="T9" fmla="*/ 9 h 59"/>
                <a:gd name="T10" fmla="*/ 19 w 63"/>
                <a:gd name="T11" fmla="*/ 18 h 59"/>
                <a:gd name="T12" fmla="*/ 13 w 63"/>
                <a:gd name="T13" fmla="*/ 28 h 59"/>
                <a:gd name="T14" fmla="*/ 7 w 63"/>
                <a:gd name="T15" fmla="*/ 37 h 59"/>
                <a:gd name="T16" fmla="*/ 0 w 63"/>
                <a:gd name="T17" fmla="*/ 47 h 59"/>
                <a:gd name="T18" fmla="*/ 0 w 63"/>
                <a:gd name="T19" fmla="*/ 59 h 59"/>
                <a:gd name="T20" fmla="*/ 10 w 63"/>
                <a:gd name="T21" fmla="*/ 59 h 59"/>
                <a:gd name="T22" fmla="*/ 10 w 63"/>
                <a:gd name="T23" fmla="*/ 50 h 59"/>
                <a:gd name="T24" fmla="*/ 13 w 63"/>
                <a:gd name="T25" fmla="*/ 40 h 59"/>
                <a:gd name="T26" fmla="*/ 19 w 63"/>
                <a:gd name="T27" fmla="*/ 34 h 59"/>
                <a:gd name="T28" fmla="*/ 25 w 63"/>
                <a:gd name="T29" fmla="*/ 25 h 59"/>
                <a:gd name="T30" fmla="*/ 35 w 63"/>
                <a:gd name="T31" fmla="*/ 18 h 59"/>
                <a:gd name="T32" fmla="*/ 41 w 63"/>
                <a:gd name="T33" fmla="*/ 15 h 59"/>
                <a:gd name="T34" fmla="*/ 54 w 63"/>
                <a:gd name="T35" fmla="*/ 12 h 59"/>
                <a:gd name="T36" fmla="*/ 63 w 63"/>
                <a:gd name="T37" fmla="*/ 12 h 59"/>
                <a:gd name="T38" fmla="*/ 63 w 63"/>
                <a:gd name="T39" fmla="*/ 12 h 59"/>
                <a:gd name="T40" fmla="*/ 63 w 63"/>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59">
                  <a:moveTo>
                    <a:pt x="63" y="0"/>
                  </a:moveTo>
                  <a:lnTo>
                    <a:pt x="63" y="0"/>
                  </a:lnTo>
                  <a:lnTo>
                    <a:pt x="51" y="3"/>
                  </a:lnTo>
                  <a:lnTo>
                    <a:pt x="38" y="6"/>
                  </a:lnTo>
                  <a:lnTo>
                    <a:pt x="29" y="9"/>
                  </a:lnTo>
                  <a:lnTo>
                    <a:pt x="19" y="18"/>
                  </a:lnTo>
                  <a:lnTo>
                    <a:pt x="13" y="28"/>
                  </a:lnTo>
                  <a:lnTo>
                    <a:pt x="7" y="37"/>
                  </a:lnTo>
                  <a:lnTo>
                    <a:pt x="0" y="47"/>
                  </a:lnTo>
                  <a:lnTo>
                    <a:pt x="0" y="59"/>
                  </a:lnTo>
                  <a:lnTo>
                    <a:pt x="10" y="59"/>
                  </a:lnTo>
                  <a:lnTo>
                    <a:pt x="10" y="50"/>
                  </a:lnTo>
                  <a:lnTo>
                    <a:pt x="13" y="40"/>
                  </a:lnTo>
                  <a:lnTo>
                    <a:pt x="19" y="34"/>
                  </a:lnTo>
                  <a:lnTo>
                    <a:pt x="25" y="25"/>
                  </a:lnTo>
                  <a:lnTo>
                    <a:pt x="35" y="18"/>
                  </a:lnTo>
                  <a:lnTo>
                    <a:pt x="41" y="15"/>
                  </a:lnTo>
                  <a:lnTo>
                    <a:pt x="54" y="12"/>
                  </a:lnTo>
                  <a:lnTo>
                    <a:pt x="63" y="12"/>
                  </a:lnTo>
                  <a:lnTo>
                    <a:pt x="63" y="0"/>
                  </a:lnTo>
                  <a:close/>
                </a:path>
              </a:pathLst>
            </a:custGeom>
            <a:solidFill>
              <a:srgbClr val="2B7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0" name="Freeform 69">
              <a:extLst>
                <a:ext uri="{FF2B5EF4-FFF2-40B4-BE49-F238E27FC236}">
                  <a16:creationId xmlns:a16="http://schemas.microsoft.com/office/drawing/2014/main" id="{9DDE85BB-ACE5-1646-813D-98A9FE4BBC97}"/>
                </a:ext>
              </a:extLst>
            </p:cNvPr>
            <p:cNvSpPr>
              <a:spLocks/>
            </p:cNvSpPr>
            <p:nvPr/>
          </p:nvSpPr>
          <p:spPr bwMode="auto">
            <a:xfrm>
              <a:off x="2102" y="3400"/>
              <a:ext cx="60" cy="10"/>
            </a:xfrm>
            <a:custGeom>
              <a:avLst/>
              <a:gdLst>
                <a:gd name="T0" fmla="*/ 60 w 60"/>
                <a:gd name="T1" fmla="*/ 3 h 10"/>
                <a:gd name="T2" fmla="*/ 60 w 60"/>
                <a:gd name="T3" fmla="*/ 0 h 10"/>
                <a:gd name="T4" fmla="*/ 0 w 60"/>
                <a:gd name="T5" fmla="*/ 0 h 10"/>
                <a:gd name="T6" fmla="*/ 0 w 60"/>
                <a:gd name="T7" fmla="*/ 10 h 10"/>
                <a:gd name="T8" fmla="*/ 60 w 60"/>
                <a:gd name="T9" fmla="*/ 10 h 10"/>
                <a:gd name="T10" fmla="*/ 60 w 60"/>
                <a:gd name="T11" fmla="*/ 3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10">
                  <a:moveTo>
                    <a:pt x="60" y="3"/>
                  </a:moveTo>
                  <a:lnTo>
                    <a:pt x="60" y="0"/>
                  </a:lnTo>
                  <a:lnTo>
                    <a:pt x="0" y="0"/>
                  </a:lnTo>
                  <a:lnTo>
                    <a:pt x="0" y="10"/>
                  </a:lnTo>
                  <a:lnTo>
                    <a:pt x="60" y="10"/>
                  </a:lnTo>
                  <a:lnTo>
                    <a:pt x="60" y="3"/>
                  </a:lnTo>
                  <a:close/>
                </a:path>
              </a:pathLst>
            </a:custGeom>
            <a:solidFill>
              <a:srgbClr val="2B7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1" name="Oval 70">
              <a:extLst>
                <a:ext uri="{FF2B5EF4-FFF2-40B4-BE49-F238E27FC236}">
                  <a16:creationId xmlns:a16="http://schemas.microsoft.com/office/drawing/2014/main" id="{370633B7-EE33-A31F-9649-7AEF64E78D71}"/>
                </a:ext>
              </a:extLst>
            </p:cNvPr>
            <p:cNvSpPr>
              <a:spLocks noChangeArrowheads="1"/>
            </p:cNvSpPr>
            <p:nvPr/>
          </p:nvSpPr>
          <p:spPr bwMode="auto">
            <a:xfrm>
              <a:off x="2067" y="2966"/>
              <a:ext cx="120" cy="110"/>
            </a:xfrm>
            <a:prstGeom prst="ellipse">
              <a:avLst/>
            </a:prstGeom>
            <a:solidFill>
              <a:srgbClr val="FDC8B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12" name="Freeform 71">
              <a:extLst>
                <a:ext uri="{FF2B5EF4-FFF2-40B4-BE49-F238E27FC236}">
                  <a16:creationId xmlns:a16="http://schemas.microsoft.com/office/drawing/2014/main" id="{F1A46E71-8F25-3AFC-B6D1-512D934B3557}"/>
                </a:ext>
              </a:extLst>
            </p:cNvPr>
            <p:cNvSpPr>
              <a:spLocks/>
            </p:cNvSpPr>
            <p:nvPr/>
          </p:nvSpPr>
          <p:spPr bwMode="auto">
            <a:xfrm>
              <a:off x="2127" y="2963"/>
              <a:ext cx="63" cy="59"/>
            </a:xfrm>
            <a:custGeom>
              <a:avLst/>
              <a:gdLst>
                <a:gd name="T0" fmla="*/ 63 w 63"/>
                <a:gd name="T1" fmla="*/ 59 h 59"/>
                <a:gd name="T2" fmla="*/ 63 w 63"/>
                <a:gd name="T3" fmla="*/ 59 h 59"/>
                <a:gd name="T4" fmla="*/ 63 w 63"/>
                <a:gd name="T5" fmla="*/ 47 h 59"/>
                <a:gd name="T6" fmla="*/ 60 w 63"/>
                <a:gd name="T7" fmla="*/ 34 h 59"/>
                <a:gd name="T8" fmla="*/ 54 w 63"/>
                <a:gd name="T9" fmla="*/ 25 h 59"/>
                <a:gd name="T10" fmla="*/ 44 w 63"/>
                <a:gd name="T11" fmla="*/ 15 h 59"/>
                <a:gd name="T12" fmla="*/ 35 w 63"/>
                <a:gd name="T13" fmla="*/ 9 h 59"/>
                <a:gd name="T14" fmla="*/ 25 w 63"/>
                <a:gd name="T15" fmla="*/ 3 h 59"/>
                <a:gd name="T16" fmla="*/ 13 w 63"/>
                <a:gd name="T17" fmla="*/ 0 h 59"/>
                <a:gd name="T18" fmla="*/ 0 w 63"/>
                <a:gd name="T19" fmla="*/ 0 h 59"/>
                <a:gd name="T20" fmla="*/ 0 w 63"/>
                <a:gd name="T21" fmla="*/ 9 h 59"/>
                <a:gd name="T22" fmla="*/ 13 w 63"/>
                <a:gd name="T23" fmla="*/ 9 h 59"/>
                <a:gd name="T24" fmla="*/ 22 w 63"/>
                <a:gd name="T25" fmla="*/ 12 h 59"/>
                <a:gd name="T26" fmla="*/ 32 w 63"/>
                <a:gd name="T27" fmla="*/ 19 h 59"/>
                <a:gd name="T28" fmla="*/ 38 w 63"/>
                <a:gd name="T29" fmla="*/ 25 h 59"/>
                <a:gd name="T30" fmla="*/ 44 w 63"/>
                <a:gd name="T31" fmla="*/ 31 h 59"/>
                <a:gd name="T32" fmla="*/ 50 w 63"/>
                <a:gd name="T33" fmla="*/ 41 h 59"/>
                <a:gd name="T34" fmla="*/ 54 w 63"/>
                <a:gd name="T35" fmla="*/ 50 h 59"/>
                <a:gd name="T36" fmla="*/ 54 w 63"/>
                <a:gd name="T37" fmla="*/ 59 h 59"/>
                <a:gd name="T38" fmla="*/ 54 w 63"/>
                <a:gd name="T39" fmla="*/ 59 h 59"/>
                <a:gd name="T40" fmla="*/ 63 w 63"/>
                <a:gd name="T41" fmla="*/ 59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59">
                  <a:moveTo>
                    <a:pt x="63" y="59"/>
                  </a:moveTo>
                  <a:lnTo>
                    <a:pt x="63" y="59"/>
                  </a:lnTo>
                  <a:lnTo>
                    <a:pt x="63" y="47"/>
                  </a:lnTo>
                  <a:lnTo>
                    <a:pt x="60" y="34"/>
                  </a:lnTo>
                  <a:lnTo>
                    <a:pt x="54" y="25"/>
                  </a:lnTo>
                  <a:lnTo>
                    <a:pt x="44" y="15"/>
                  </a:lnTo>
                  <a:lnTo>
                    <a:pt x="35" y="9"/>
                  </a:lnTo>
                  <a:lnTo>
                    <a:pt x="25" y="3"/>
                  </a:lnTo>
                  <a:lnTo>
                    <a:pt x="13" y="0"/>
                  </a:lnTo>
                  <a:lnTo>
                    <a:pt x="0" y="0"/>
                  </a:lnTo>
                  <a:lnTo>
                    <a:pt x="0" y="9"/>
                  </a:lnTo>
                  <a:lnTo>
                    <a:pt x="13" y="9"/>
                  </a:lnTo>
                  <a:lnTo>
                    <a:pt x="22" y="12"/>
                  </a:lnTo>
                  <a:lnTo>
                    <a:pt x="32" y="19"/>
                  </a:lnTo>
                  <a:lnTo>
                    <a:pt x="38" y="25"/>
                  </a:lnTo>
                  <a:lnTo>
                    <a:pt x="44" y="31"/>
                  </a:lnTo>
                  <a:lnTo>
                    <a:pt x="50" y="41"/>
                  </a:lnTo>
                  <a:lnTo>
                    <a:pt x="54" y="50"/>
                  </a:lnTo>
                  <a:lnTo>
                    <a:pt x="54" y="59"/>
                  </a:lnTo>
                  <a:lnTo>
                    <a:pt x="63" y="59"/>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3" name="Freeform 72">
              <a:extLst>
                <a:ext uri="{FF2B5EF4-FFF2-40B4-BE49-F238E27FC236}">
                  <a16:creationId xmlns:a16="http://schemas.microsoft.com/office/drawing/2014/main" id="{A9A9F418-0B79-A527-00AF-B39F0282EA71}"/>
                </a:ext>
              </a:extLst>
            </p:cNvPr>
            <p:cNvSpPr>
              <a:spLocks/>
            </p:cNvSpPr>
            <p:nvPr/>
          </p:nvSpPr>
          <p:spPr bwMode="auto">
            <a:xfrm>
              <a:off x="2127" y="3022"/>
              <a:ext cx="63" cy="60"/>
            </a:xfrm>
            <a:custGeom>
              <a:avLst/>
              <a:gdLst>
                <a:gd name="T0" fmla="*/ 0 w 63"/>
                <a:gd name="T1" fmla="*/ 60 h 60"/>
                <a:gd name="T2" fmla="*/ 0 w 63"/>
                <a:gd name="T3" fmla="*/ 60 h 60"/>
                <a:gd name="T4" fmla="*/ 13 w 63"/>
                <a:gd name="T5" fmla="*/ 57 h 60"/>
                <a:gd name="T6" fmla="*/ 25 w 63"/>
                <a:gd name="T7" fmla="*/ 54 h 60"/>
                <a:gd name="T8" fmla="*/ 35 w 63"/>
                <a:gd name="T9" fmla="*/ 51 h 60"/>
                <a:gd name="T10" fmla="*/ 44 w 63"/>
                <a:gd name="T11" fmla="*/ 41 h 60"/>
                <a:gd name="T12" fmla="*/ 54 w 63"/>
                <a:gd name="T13" fmla="*/ 35 h 60"/>
                <a:gd name="T14" fmla="*/ 60 w 63"/>
                <a:gd name="T15" fmla="*/ 22 h 60"/>
                <a:gd name="T16" fmla="*/ 63 w 63"/>
                <a:gd name="T17" fmla="*/ 13 h 60"/>
                <a:gd name="T18" fmla="*/ 63 w 63"/>
                <a:gd name="T19" fmla="*/ 0 h 60"/>
                <a:gd name="T20" fmla="*/ 54 w 63"/>
                <a:gd name="T21" fmla="*/ 0 h 60"/>
                <a:gd name="T22" fmla="*/ 54 w 63"/>
                <a:gd name="T23" fmla="*/ 10 h 60"/>
                <a:gd name="T24" fmla="*/ 50 w 63"/>
                <a:gd name="T25" fmla="*/ 19 h 60"/>
                <a:gd name="T26" fmla="*/ 44 w 63"/>
                <a:gd name="T27" fmla="*/ 29 h 60"/>
                <a:gd name="T28" fmla="*/ 38 w 63"/>
                <a:gd name="T29" fmla="*/ 35 h 60"/>
                <a:gd name="T30" fmla="*/ 32 w 63"/>
                <a:gd name="T31" fmla="*/ 41 h 60"/>
                <a:gd name="T32" fmla="*/ 22 w 63"/>
                <a:gd name="T33" fmla="*/ 45 h 60"/>
                <a:gd name="T34" fmla="*/ 13 w 63"/>
                <a:gd name="T35" fmla="*/ 48 h 60"/>
                <a:gd name="T36" fmla="*/ 0 w 63"/>
                <a:gd name="T37" fmla="*/ 51 h 60"/>
                <a:gd name="T38" fmla="*/ 0 w 63"/>
                <a:gd name="T39" fmla="*/ 51 h 60"/>
                <a:gd name="T40" fmla="*/ 0 w 63"/>
                <a:gd name="T41" fmla="*/ 6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60">
                  <a:moveTo>
                    <a:pt x="0" y="60"/>
                  </a:moveTo>
                  <a:lnTo>
                    <a:pt x="0" y="60"/>
                  </a:lnTo>
                  <a:lnTo>
                    <a:pt x="13" y="57"/>
                  </a:lnTo>
                  <a:lnTo>
                    <a:pt x="25" y="54"/>
                  </a:lnTo>
                  <a:lnTo>
                    <a:pt x="35" y="51"/>
                  </a:lnTo>
                  <a:lnTo>
                    <a:pt x="44" y="41"/>
                  </a:lnTo>
                  <a:lnTo>
                    <a:pt x="54" y="35"/>
                  </a:lnTo>
                  <a:lnTo>
                    <a:pt x="60" y="22"/>
                  </a:lnTo>
                  <a:lnTo>
                    <a:pt x="63" y="13"/>
                  </a:lnTo>
                  <a:lnTo>
                    <a:pt x="63" y="0"/>
                  </a:lnTo>
                  <a:lnTo>
                    <a:pt x="54" y="0"/>
                  </a:lnTo>
                  <a:lnTo>
                    <a:pt x="54" y="10"/>
                  </a:lnTo>
                  <a:lnTo>
                    <a:pt x="50" y="19"/>
                  </a:lnTo>
                  <a:lnTo>
                    <a:pt x="44" y="29"/>
                  </a:lnTo>
                  <a:lnTo>
                    <a:pt x="38" y="35"/>
                  </a:lnTo>
                  <a:lnTo>
                    <a:pt x="32" y="41"/>
                  </a:lnTo>
                  <a:lnTo>
                    <a:pt x="22" y="45"/>
                  </a:lnTo>
                  <a:lnTo>
                    <a:pt x="13" y="48"/>
                  </a:lnTo>
                  <a:lnTo>
                    <a:pt x="0" y="51"/>
                  </a:lnTo>
                  <a:lnTo>
                    <a:pt x="0" y="60"/>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4" name="Freeform 73">
              <a:extLst>
                <a:ext uri="{FF2B5EF4-FFF2-40B4-BE49-F238E27FC236}">
                  <a16:creationId xmlns:a16="http://schemas.microsoft.com/office/drawing/2014/main" id="{AAF101C8-7E90-95D0-4F3F-EB66CF6A61D7}"/>
                </a:ext>
              </a:extLst>
            </p:cNvPr>
            <p:cNvSpPr>
              <a:spLocks/>
            </p:cNvSpPr>
            <p:nvPr/>
          </p:nvSpPr>
          <p:spPr bwMode="auto">
            <a:xfrm>
              <a:off x="2064" y="3022"/>
              <a:ext cx="63" cy="60"/>
            </a:xfrm>
            <a:custGeom>
              <a:avLst/>
              <a:gdLst>
                <a:gd name="T0" fmla="*/ 0 w 63"/>
                <a:gd name="T1" fmla="*/ 0 h 60"/>
                <a:gd name="T2" fmla="*/ 0 w 63"/>
                <a:gd name="T3" fmla="*/ 0 h 60"/>
                <a:gd name="T4" fmla="*/ 0 w 63"/>
                <a:gd name="T5" fmla="*/ 13 h 60"/>
                <a:gd name="T6" fmla="*/ 3 w 63"/>
                <a:gd name="T7" fmla="*/ 22 h 60"/>
                <a:gd name="T8" fmla="*/ 10 w 63"/>
                <a:gd name="T9" fmla="*/ 35 h 60"/>
                <a:gd name="T10" fmla="*/ 19 w 63"/>
                <a:gd name="T11" fmla="*/ 41 h 60"/>
                <a:gd name="T12" fmla="*/ 28 w 63"/>
                <a:gd name="T13" fmla="*/ 51 h 60"/>
                <a:gd name="T14" fmla="*/ 38 w 63"/>
                <a:gd name="T15" fmla="*/ 54 h 60"/>
                <a:gd name="T16" fmla="*/ 50 w 63"/>
                <a:gd name="T17" fmla="*/ 57 h 60"/>
                <a:gd name="T18" fmla="*/ 63 w 63"/>
                <a:gd name="T19" fmla="*/ 60 h 60"/>
                <a:gd name="T20" fmla="*/ 63 w 63"/>
                <a:gd name="T21" fmla="*/ 51 h 60"/>
                <a:gd name="T22" fmla="*/ 54 w 63"/>
                <a:gd name="T23" fmla="*/ 48 h 60"/>
                <a:gd name="T24" fmla="*/ 41 w 63"/>
                <a:gd name="T25" fmla="*/ 45 h 60"/>
                <a:gd name="T26" fmla="*/ 32 w 63"/>
                <a:gd name="T27" fmla="*/ 41 h 60"/>
                <a:gd name="T28" fmla="*/ 25 w 63"/>
                <a:gd name="T29" fmla="*/ 35 h 60"/>
                <a:gd name="T30" fmla="*/ 19 w 63"/>
                <a:gd name="T31" fmla="*/ 29 h 60"/>
                <a:gd name="T32" fmla="*/ 13 w 63"/>
                <a:gd name="T33" fmla="*/ 19 h 60"/>
                <a:gd name="T34" fmla="*/ 10 w 63"/>
                <a:gd name="T35" fmla="*/ 10 h 60"/>
                <a:gd name="T36" fmla="*/ 10 w 63"/>
                <a:gd name="T37" fmla="*/ 0 h 60"/>
                <a:gd name="T38" fmla="*/ 10 w 63"/>
                <a:gd name="T39" fmla="*/ 0 h 60"/>
                <a:gd name="T40" fmla="*/ 0 w 63"/>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60">
                  <a:moveTo>
                    <a:pt x="0" y="0"/>
                  </a:moveTo>
                  <a:lnTo>
                    <a:pt x="0" y="0"/>
                  </a:lnTo>
                  <a:lnTo>
                    <a:pt x="0" y="13"/>
                  </a:lnTo>
                  <a:lnTo>
                    <a:pt x="3" y="22"/>
                  </a:lnTo>
                  <a:lnTo>
                    <a:pt x="10" y="35"/>
                  </a:lnTo>
                  <a:lnTo>
                    <a:pt x="19" y="41"/>
                  </a:lnTo>
                  <a:lnTo>
                    <a:pt x="28" y="51"/>
                  </a:lnTo>
                  <a:lnTo>
                    <a:pt x="38" y="54"/>
                  </a:lnTo>
                  <a:lnTo>
                    <a:pt x="50" y="57"/>
                  </a:lnTo>
                  <a:lnTo>
                    <a:pt x="63" y="60"/>
                  </a:lnTo>
                  <a:lnTo>
                    <a:pt x="63" y="51"/>
                  </a:lnTo>
                  <a:lnTo>
                    <a:pt x="54" y="48"/>
                  </a:lnTo>
                  <a:lnTo>
                    <a:pt x="41" y="45"/>
                  </a:lnTo>
                  <a:lnTo>
                    <a:pt x="32" y="41"/>
                  </a:lnTo>
                  <a:lnTo>
                    <a:pt x="25" y="35"/>
                  </a:lnTo>
                  <a:lnTo>
                    <a:pt x="19" y="29"/>
                  </a:lnTo>
                  <a:lnTo>
                    <a:pt x="13" y="19"/>
                  </a:lnTo>
                  <a:lnTo>
                    <a:pt x="10" y="10"/>
                  </a:lnTo>
                  <a:lnTo>
                    <a:pt x="10" y="0"/>
                  </a:lnTo>
                  <a:lnTo>
                    <a:pt x="0" y="0"/>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5" name="Freeform 74">
              <a:extLst>
                <a:ext uri="{FF2B5EF4-FFF2-40B4-BE49-F238E27FC236}">
                  <a16:creationId xmlns:a16="http://schemas.microsoft.com/office/drawing/2014/main" id="{2E588B45-32C3-E919-41BC-9B89BE88F9B6}"/>
                </a:ext>
              </a:extLst>
            </p:cNvPr>
            <p:cNvSpPr>
              <a:spLocks/>
            </p:cNvSpPr>
            <p:nvPr/>
          </p:nvSpPr>
          <p:spPr bwMode="auto">
            <a:xfrm>
              <a:off x="2064" y="2963"/>
              <a:ext cx="63" cy="59"/>
            </a:xfrm>
            <a:custGeom>
              <a:avLst/>
              <a:gdLst>
                <a:gd name="T0" fmla="*/ 63 w 63"/>
                <a:gd name="T1" fmla="*/ 0 h 59"/>
                <a:gd name="T2" fmla="*/ 63 w 63"/>
                <a:gd name="T3" fmla="*/ 0 h 59"/>
                <a:gd name="T4" fmla="*/ 50 w 63"/>
                <a:gd name="T5" fmla="*/ 0 h 59"/>
                <a:gd name="T6" fmla="*/ 38 w 63"/>
                <a:gd name="T7" fmla="*/ 3 h 59"/>
                <a:gd name="T8" fmla="*/ 28 w 63"/>
                <a:gd name="T9" fmla="*/ 9 h 59"/>
                <a:gd name="T10" fmla="*/ 19 w 63"/>
                <a:gd name="T11" fmla="*/ 15 h 59"/>
                <a:gd name="T12" fmla="*/ 10 w 63"/>
                <a:gd name="T13" fmla="*/ 25 h 59"/>
                <a:gd name="T14" fmla="*/ 3 w 63"/>
                <a:gd name="T15" fmla="*/ 34 h 59"/>
                <a:gd name="T16" fmla="*/ 0 w 63"/>
                <a:gd name="T17" fmla="*/ 47 h 59"/>
                <a:gd name="T18" fmla="*/ 0 w 63"/>
                <a:gd name="T19" fmla="*/ 59 h 59"/>
                <a:gd name="T20" fmla="*/ 10 w 63"/>
                <a:gd name="T21" fmla="*/ 59 h 59"/>
                <a:gd name="T22" fmla="*/ 10 w 63"/>
                <a:gd name="T23" fmla="*/ 50 h 59"/>
                <a:gd name="T24" fmla="*/ 13 w 63"/>
                <a:gd name="T25" fmla="*/ 41 h 59"/>
                <a:gd name="T26" fmla="*/ 19 w 63"/>
                <a:gd name="T27" fmla="*/ 31 h 59"/>
                <a:gd name="T28" fmla="*/ 25 w 63"/>
                <a:gd name="T29" fmla="*/ 25 h 59"/>
                <a:gd name="T30" fmla="*/ 32 w 63"/>
                <a:gd name="T31" fmla="*/ 19 h 59"/>
                <a:gd name="T32" fmla="*/ 41 w 63"/>
                <a:gd name="T33" fmla="*/ 12 h 59"/>
                <a:gd name="T34" fmla="*/ 54 w 63"/>
                <a:gd name="T35" fmla="*/ 9 h 59"/>
                <a:gd name="T36" fmla="*/ 63 w 63"/>
                <a:gd name="T37" fmla="*/ 9 h 59"/>
                <a:gd name="T38" fmla="*/ 63 w 63"/>
                <a:gd name="T39" fmla="*/ 9 h 59"/>
                <a:gd name="T40" fmla="*/ 63 w 63"/>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59">
                  <a:moveTo>
                    <a:pt x="63" y="0"/>
                  </a:moveTo>
                  <a:lnTo>
                    <a:pt x="63" y="0"/>
                  </a:lnTo>
                  <a:lnTo>
                    <a:pt x="50" y="0"/>
                  </a:lnTo>
                  <a:lnTo>
                    <a:pt x="38" y="3"/>
                  </a:lnTo>
                  <a:lnTo>
                    <a:pt x="28" y="9"/>
                  </a:lnTo>
                  <a:lnTo>
                    <a:pt x="19" y="15"/>
                  </a:lnTo>
                  <a:lnTo>
                    <a:pt x="10" y="25"/>
                  </a:lnTo>
                  <a:lnTo>
                    <a:pt x="3" y="34"/>
                  </a:lnTo>
                  <a:lnTo>
                    <a:pt x="0" y="47"/>
                  </a:lnTo>
                  <a:lnTo>
                    <a:pt x="0" y="59"/>
                  </a:lnTo>
                  <a:lnTo>
                    <a:pt x="10" y="59"/>
                  </a:lnTo>
                  <a:lnTo>
                    <a:pt x="10" y="50"/>
                  </a:lnTo>
                  <a:lnTo>
                    <a:pt x="13" y="41"/>
                  </a:lnTo>
                  <a:lnTo>
                    <a:pt x="19" y="31"/>
                  </a:lnTo>
                  <a:lnTo>
                    <a:pt x="25" y="25"/>
                  </a:lnTo>
                  <a:lnTo>
                    <a:pt x="32" y="19"/>
                  </a:lnTo>
                  <a:lnTo>
                    <a:pt x="41" y="12"/>
                  </a:lnTo>
                  <a:lnTo>
                    <a:pt x="54" y="9"/>
                  </a:lnTo>
                  <a:lnTo>
                    <a:pt x="63" y="9"/>
                  </a:lnTo>
                  <a:lnTo>
                    <a:pt x="63" y="0"/>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6" name="Freeform 75">
              <a:extLst>
                <a:ext uri="{FF2B5EF4-FFF2-40B4-BE49-F238E27FC236}">
                  <a16:creationId xmlns:a16="http://schemas.microsoft.com/office/drawing/2014/main" id="{0402CD62-359E-1EAA-3122-936F54B58BE2}"/>
                </a:ext>
              </a:extLst>
            </p:cNvPr>
            <p:cNvSpPr>
              <a:spLocks/>
            </p:cNvSpPr>
            <p:nvPr/>
          </p:nvSpPr>
          <p:spPr bwMode="auto">
            <a:xfrm>
              <a:off x="2121" y="2985"/>
              <a:ext cx="9" cy="75"/>
            </a:xfrm>
            <a:custGeom>
              <a:avLst/>
              <a:gdLst>
                <a:gd name="T0" fmla="*/ 6 w 9"/>
                <a:gd name="T1" fmla="*/ 75 h 75"/>
                <a:gd name="T2" fmla="*/ 9 w 9"/>
                <a:gd name="T3" fmla="*/ 75 h 75"/>
                <a:gd name="T4" fmla="*/ 9 w 9"/>
                <a:gd name="T5" fmla="*/ 0 h 75"/>
                <a:gd name="T6" fmla="*/ 0 w 9"/>
                <a:gd name="T7" fmla="*/ 0 h 75"/>
                <a:gd name="T8" fmla="*/ 0 w 9"/>
                <a:gd name="T9" fmla="*/ 75 h 75"/>
                <a:gd name="T10" fmla="*/ 6 w 9"/>
                <a:gd name="T11" fmla="*/ 75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75">
                  <a:moveTo>
                    <a:pt x="6" y="75"/>
                  </a:moveTo>
                  <a:lnTo>
                    <a:pt x="9" y="75"/>
                  </a:lnTo>
                  <a:lnTo>
                    <a:pt x="9" y="0"/>
                  </a:lnTo>
                  <a:lnTo>
                    <a:pt x="0" y="0"/>
                  </a:lnTo>
                  <a:lnTo>
                    <a:pt x="0" y="75"/>
                  </a:lnTo>
                  <a:lnTo>
                    <a:pt x="6" y="75"/>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7" name="Freeform 76">
              <a:extLst>
                <a:ext uri="{FF2B5EF4-FFF2-40B4-BE49-F238E27FC236}">
                  <a16:creationId xmlns:a16="http://schemas.microsoft.com/office/drawing/2014/main" id="{4FEE131E-830D-3168-C41D-8164E1F4A38C}"/>
                </a:ext>
              </a:extLst>
            </p:cNvPr>
            <p:cNvSpPr>
              <a:spLocks/>
            </p:cNvSpPr>
            <p:nvPr/>
          </p:nvSpPr>
          <p:spPr bwMode="auto">
            <a:xfrm>
              <a:off x="2092" y="3016"/>
              <a:ext cx="70" cy="10"/>
            </a:xfrm>
            <a:custGeom>
              <a:avLst/>
              <a:gdLst>
                <a:gd name="T0" fmla="*/ 70 w 70"/>
                <a:gd name="T1" fmla="*/ 6 h 10"/>
                <a:gd name="T2" fmla="*/ 70 w 70"/>
                <a:gd name="T3" fmla="*/ 0 h 10"/>
                <a:gd name="T4" fmla="*/ 0 w 70"/>
                <a:gd name="T5" fmla="*/ 0 h 10"/>
                <a:gd name="T6" fmla="*/ 0 w 70"/>
                <a:gd name="T7" fmla="*/ 10 h 10"/>
                <a:gd name="T8" fmla="*/ 70 w 70"/>
                <a:gd name="T9" fmla="*/ 10 h 10"/>
                <a:gd name="T10" fmla="*/ 70 w 70"/>
                <a:gd name="T11" fmla="*/ 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10">
                  <a:moveTo>
                    <a:pt x="70" y="6"/>
                  </a:moveTo>
                  <a:lnTo>
                    <a:pt x="70" y="0"/>
                  </a:lnTo>
                  <a:lnTo>
                    <a:pt x="0" y="0"/>
                  </a:lnTo>
                  <a:lnTo>
                    <a:pt x="0" y="10"/>
                  </a:lnTo>
                  <a:lnTo>
                    <a:pt x="70" y="10"/>
                  </a:lnTo>
                  <a:lnTo>
                    <a:pt x="70" y="6"/>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18" name="Rectangle 77">
              <a:extLst>
                <a:ext uri="{FF2B5EF4-FFF2-40B4-BE49-F238E27FC236}">
                  <a16:creationId xmlns:a16="http://schemas.microsoft.com/office/drawing/2014/main" id="{9CEB2BE5-4B5E-974F-B498-288C67E2A73D}"/>
                </a:ext>
              </a:extLst>
            </p:cNvPr>
            <p:cNvSpPr>
              <a:spLocks noChangeArrowheads="1"/>
            </p:cNvSpPr>
            <p:nvPr/>
          </p:nvSpPr>
          <p:spPr bwMode="auto">
            <a:xfrm>
              <a:off x="2121" y="3174"/>
              <a:ext cx="15" cy="170"/>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19" name="Freeform 78">
              <a:extLst>
                <a:ext uri="{FF2B5EF4-FFF2-40B4-BE49-F238E27FC236}">
                  <a16:creationId xmlns:a16="http://schemas.microsoft.com/office/drawing/2014/main" id="{C41E7A69-4DCB-76DE-83D3-C2C1F1CAE824}"/>
                </a:ext>
              </a:extLst>
            </p:cNvPr>
            <p:cNvSpPr>
              <a:spLocks/>
            </p:cNvSpPr>
            <p:nvPr/>
          </p:nvSpPr>
          <p:spPr bwMode="auto">
            <a:xfrm>
              <a:off x="2086" y="3079"/>
              <a:ext cx="88" cy="126"/>
            </a:xfrm>
            <a:custGeom>
              <a:avLst/>
              <a:gdLst>
                <a:gd name="T0" fmla="*/ 0 w 88"/>
                <a:gd name="T1" fmla="*/ 126 h 126"/>
                <a:gd name="T2" fmla="*/ 44 w 88"/>
                <a:gd name="T3" fmla="*/ 0 h 126"/>
                <a:gd name="T4" fmla="*/ 88 w 88"/>
                <a:gd name="T5" fmla="*/ 126 h 126"/>
                <a:gd name="T6" fmla="*/ 0 w 88"/>
                <a:gd name="T7" fmla="*/ 126 h 126"/>
                <a:gd name="T8" fmla="*/ 41 w 88"/>
                <a:gd name="T9" fmla="*/ 41 h 126"/>
                <a:gd name="T10" fmla="*/ 0 w 88"/>
                <a:gd name="T11" fmla="*/ 126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26">
                  <a:moveTo>
                    <a:pt x="0" y="126"/>
                  </a:moveTo>
                  <a:lnTo>
                    <a:pt x="44" y="0"/>
                  </a:lnTo>
                  <a:lnTo>
                    <a:pt x="88" y="126"/>
                  </a:lnTo>
                  <a:lnTo>
                    <a:pt x="0" y="126"/>
                  </a:lnTo>
                  <a:lnTo>
                    <a:pt x="41" y="41"/>
                  </a:lnTo>
                  <a:lnTo>
                    <a:pt x="0" y="126"/>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20" name="Rectangle 79">
              <a:extLst>
                <a:ext uri="{FF2B5EF4-FFF2-40B4-BE49-F238E27FC236}">
                  <a16:creationId xmlns:a16="http://schemas.microsoft.com/office/drawing/2014/main" id="{8E8B9164-3AAD-1123-F727-D101B21C7F6D}"/>
                </a:ext>
              </a:extLst>
            </p:cNvPr>
            <p:cNvSpPr>
              <a:spLocks noChangeArrowheads="1"/>
            </p:cNvSpPr>
            <p:nvPr/>
          </p:nvSpPr>
          <p:spPr bwMode="auto">
            <a:xfrm>
              <a:off x="1970" y="3147"/>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700" b="1">
                  <a:solidFill>
                    <a:srgbClr val="340D71"/>
                  </a:solidFill>
                  <a:latin typeface="Times New Roman" panose="02020603050405020304" pitchFamily="18" charset="0"/>
                </a:rPr>
                <a:t>P</a:t>
              </a:r>
              <a:endParaRPr lang="en-US" altLang="en-US"/>
            </a:p>
          </p:txBody>
        </p:sp>
        <p:sp>
          <p:nvSpPr>
            <p:cNvPr id="78921" name="Freeform 80">
              <a:extLst>
                <a:ext uri="{FF2B5EF4-FFF2-40B4-BE49-F238E27FC236}">
                  <a16:creationId xmlns:a16="http://schemas.microsoft.com/office/drawing/2014/main" id="{9E4EB8AF-1A62-A01C-3650-70660348679B}"/>
                </a:ext>
              </a:extLst>
            </p:cNvPr>
            <p:cNvSpPr>
              <a:spLocks/>
            </p:cNvSpPr>
            <p:nvPr/>
          </p:nvSpPr>
          <p:spPr bwMode="auto">
            <a:xfrm>
              <a:off x="1970" y="3152"/>
              <a:ext cx="63" cy="9"/>
            </a:xfrm>
            <a:custGeom>
              <a:avLst/>
              <a:gdLst>
                <a:gd name="T0" fmla="*/ 63 w 63"/>
                <a:gd name="T1" fmla="*/ 3 h 9"/>
                <a:gd name="T2" fmla="*/ 63 w 63"/>
                <a:gd name="T3" fmla="*/ 0 h 9"/>
                <a:gd name="T4" fmla="*/ 0 w 63"/>
                <a:gd name="T5" fmla="*/ 0 h 9"/>
                <a:gd name="T6" fmla="*/ 0 w 63"/>
                <a:gd name="T7" fmla="*/ 9 h 9"/>
                <a:gd name="T8" fmla="*/ 63 w 63"/>
                <a:gd name="T9" fmla="*/ 9 h 9"/>
                <a:gd name="T10" fmla="*/ 63 w 63"/>
                <a:gd name="T11" fmla="*/ 3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9">
                  <a:moveTo>
                    <a:pt x="63" y="3"/>
                  </a:moveTo>
                  <a:lnTo>
                    <a:pt x="63" y="0"/>
                  </a:lnTo>
                  <a:lnTo>
                    <a:pt x="0" y="0"/>
                  </a:lnTo>
                  <a:lnTo>
                    <a:pt x="0" y="9"/>
                  </a:lnTo>
                  <a:lnTo>
                    <a:pt x="63" y="9"/>
                  </a:lnTo>
                  <a:lnTo>
                    <a:pt x="63" y="3"/>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22" name="Freeform 81">
              <a:extLst>
                <a:ext uri="{FF2B5EF4-FFF2-40B4-BE49-F238E27FC236}">
                  <a16:creationId xmlns:a16="http://schemas.microsoft.com/office/drawing/2014/main" id="{E6635997-1927-EAF0-8855-904E9043EF3D}"/>
                </a:ext>
              </a:extLst>
            </p:cNvPr>
            <p:cNvSpPr>
              <a:spLocks/>
            </p:cNvSpPr>
            <p:nvPr/>
          </p:nvSpPr>
          <p:spPr bwMode="auto">
            <a:xfrm>
              <a:off x="2011" y="3139"/>
              <a:ext cx="44" cy="31"/>
            </a:xfrm>
            <a:custGeom>
              <a:avLst/>
              <a:gdLst>
                <a:gd name="T0" fmla="*/ 18 w 44"/>
                <a:gd name="T1" fmla="*/ 16 h 31"/>
                <a:gd name="T2" fmla="*/ 0 w 44"/>
                <a:gd name="T3" fmla="*/ 0 h 31"/>
                <a:gd name="T4" fmla="*/ 22 w 44"/>
                <a:gd name="T5" fmla="*/ 0 h 31"/>
                <a:gd name="T6" fmla="*/ 44 w 44"/>
                <a:gd name="T7" fmla="*/ 16 h 31"/>
                <a:gd name="T8" fmla="*/ 22 w 44"/>
                <a:gd name="T9" fmla="*/ 31 h 31"/>
                <a:gd name="T10" fmla="*/ 0 w 44"/>
                <a:gd name="T11" fmla="*/ 31 h 31"/>
                <a:gd name="T12" fmla="*/ 18 w 44"/>
                <a:gd name="T13" fmla="*/ 16 h 31"/>
                <a:gd name="T14" fmla="*/ 22 w 44"/>
                <a:gd name="T15" fmla="*/ 16 h 31"/>
                <a:gd name="T16" fmla="*/ 18 w 44"/>
                <a:gd name="T17" fmla="*/ 1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31">
                  <a:moveTo>
                    <a:pt x="18" y="16"/>
                  </a:moveTo>
                  <a:lnTo>
                    <a:pt x="0" y="0"/>
                  </a:lnTo>
                  <a:lnTo>
                    <a:pt x="22" y="0"/>
                  </a:lnTo>
                  <a:lnTo>
                    <a:pt x="44" y="16"/>
                  </a:lnTo>
                  <a:lnTo>
                    <a:pt x="22" y="31"/>
                  </a:lnTo>
                  <a:lnTo>
                    <a:pt x="0" y="31"/>
                  </a:lnTo>
                  <a:lnTo>
                    <a:pt x="18" y="16"/>
                  </a:lnTo>
                  <a:lnTo>
                    <a:pt x="22" y="16"/>
                  </a:lnTo>
                  <a:lnTo>
                    <a:pt x="18" y="16"/>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23" name="Rectangle 82">
              <a:extLst>
                <a:ext uri="{FF2B5EF4-FFF2-40B4-BE49-F238E27FC236}">
                  <a16:creationId xmlns:a16="http://schemas.microsoft.com/office/drawing/2014/main" id="{5383DB28-9945-AE9B-94D6-E53D767B3DCE}"/>
                </a:ext>
              </a:extLst>
            </p:cNvPr>
            <p:cNvSpPr>
              <a:spLocks noChangeArrowheads="1"/>
            </p:cNvSpPr>
            <p:nvPr/>
          </p:nvSpPr>
          <p:spPr bwMode="auto">
            <a:xfrm>
              <a:off x="2656" y="2878"/>
              <a:ext cx="630" cy="670"/>
            </a:xfrm>
            <a:prstGeom prst="rect">
              <a:avLst/>
            </a:prstGeom>
            <a:noFill/>
            <a:ln w="0">
              <a:solidFill>
                <a:srgbClr val="25221E"/>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24" name="Oval 83">
              <a:extLst>
                <a:ext uri="{FF2B5EF4-FFF2-40B4-BE49-F238E27FC236}">
                  <a16:creationId xmlns:a16="http://schemas.microsoft.com/office/drawing/2014/main" id="{159F1A9A-B26F-37F3-3EF1-F3C4253026B0}"/>
                </a:ext>
              </a:extLst>
            </p:cNvPr>
            <p:cNvSpPr>
              <a:spLocks noChangeArrowheads="1"/>
            </p:cNvSpPr>
            <p:nvPr/>
          </p:nvSpPr>
          <p:spPr bwMode="auto">
            <a:xfrm>
              <a:off x="2889" y="2824"/>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25" name="Oval 84">
              <a:extLst>
                <a:ext uri="{FF2B5EF4-FFF2-40B4-BE49-F238E27FC236}">
                  <a16:creationId xmlns:a16="http://schemas.microsoft.com/office/drawing/2014/main" id="{2C35D5A6-4DA7-9CBF-BAC4-CFB241F98DC6}"/>
                </a:ext>
              </a:extLst>
            </p:cNvPr>
            <p:cNvSpPr>
              <a:spLocks noChangeArrowheads="1"/>
            </p:cNvSpPr>
            <p:nvPr/>
          </p:nvSpPr>
          <p:spPr bwMode="auto">
            <a:xfrm>
              <a:off x="2577" y="3155"/>
              <a:ext cx="142" cy="160"/>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26" name="Oval 85">
              <a:extLst>
                <a:ext uri="{FF2B5EF4-FFF2-40B4-BE49-F238E27FC236}">
                  <a16:creationId xmlns:a16="http://schemas.microsoft.com/office/drawing/2014/main" id="{25C6C73A-97BB-E4A7-5DC5-F8BE94DCD1A0}"/>
                </a:ext>
              </a:extLst>
            </p:cNvPr>
            <p:cNvSpPr>
              <a:spLocks noChangeArrowheads="1"/>
            </p:cNvSpPr>
            <p:nvPr/>
          </p:nvSpPr>
          <p:spPr bwMode="auto">
            <a:xfrm>
              <a:off x="2889" y="3495"/>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27" name="Oval 86">
              <a:extLst>
                <a:ext uri="{FF2B5EF4-FFF2-40B4-BE49-F238E27FC236}">
                  <a16:creationId xmlns:a16="http://schemas.microsoft.com/office/drawing/2014/main" id="{96C5326C-FFEA-E45D-D2FE-C558A7FABC71}"/>
                </a:ext>
              </a:extLst>
            </p:cNvPr>
            <p:cNvSpPr>
              <a:spLocks noChangeArrowheads="1"/>
            </p:cNvSpPr>
            <p:nvPr/>
          </p:nvSpPr>
          <p:spPr bwMode="auto">
            <a:xfrm>
              <a:off x="3207" y="3155"/>
              <a:ext cx="141" cy="160"/>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28" name="Oval 87">
              <a:extLst>
                <a:ext uri="{FF2B5EF4-FFF2-40B4-BE49-F238E27FC236}">
                  <a16:creationId xmlns:a16="http://schemas.microsoft.com/office/drawing/2014/main" id="{0C795153-FDE3-B97F-89CD-620F1A2872C9}"/>
                </a:ext>
              </a:extLst>
            </p:cNvPr>
            <p:cNvSpPr>
              <a:spLocks noChangeArrowheads="1"/>
            </p:cNvSpPr>
            <p:nvPr/>
          </p:nvSpPr>
          <p:spPr bwMode="auto">
            <a:xfrm>
              <a:off x="3185" y="2771"/>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29" name="Oval 88">
              <a:extLst>
                <a:ext uri="{FF2B5EF4-FFF2-40B4-BE49-F238E27FC236}">
                  <a16:creationId xmlns:a16="http://schemas.microsoft.com/office/drawing/2014/main" id="{0DAA75D4-E30A-0049-A90B-66EE2EC8356B}"/>
                </a:ext>
              </a:extLst>
            </p:cNvPr>
            <p:cNvSpPr>
              <a:spLocks noChangeArrowheads="1"/>
            </p:cNvSpPr>
            <p:nvPr/>
          </p:nvSpPr>
          <p:spPr bwMode="auto">
            <a:xfrm>
              <a:off x="3197" y="3441"/>
              <a:ext cx="189" cy="176"/>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0" name="Rectangle 89">
              <a:extLst>
                <a:ext uri="{FF2B5EF4-FFF2-40B4-BE49-F238E27FC236}">
                  <a16:creationId xmlns:a16="http://schemas.microsoft.com/office/drawing/2014/main" id="{A9AFFCCA-29F1-C230-7F94-B7CDA6185200}"/>
                </a:ext>
              </a:extLst>
            </p:cNvPr>
            <p:cNvSpPr>
              <a:spLocks noChangeArrowheads="1"/>
            </p:cNvSpPr>
            <p:nvPr/>
          </p:nvSpPr>
          <p:spPr bwMode="auto">
            <a:xfrm>
              <a:off x="2971" y="3183"/>
              <a:ext cx="63"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1" name="Rectangle 90">
              <a:extLst>
                <a:ext uri="{FF2B5EF4-FFF2-40B4-BE49-F238E27FC236}">
                  <a16:creationId xmlns:a16="http://schemas.microsoft.com/office/drawing/2014/main" id="{A7C4E22C-3325-6A76-A922-C1548A5FBD18}"/>
                </a:ext>
              </a:extLst>
            </p:cNvPr>
            <p:cNvSpPr>
              <a:spLocks noChangeArrowheads="1"/>
            </p:cNvSpPr>
            <p:nvPr/>
          </p:nvSpPr>
          <p:spPr bwMode="auto">
            <a:xfrm>
              <a:off x="3065" y="3183"/>
              <a:ext cx="66"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2" name="Rectangle 91">
              <a:extLst>
                <a:ext uri="{FF2B5EF4-FFF2-40B4-BE49-F238E27FC236}">
                  <a16:creationId xmlns:a16="http://schemas.microsoft.com/office/drawing/2014/main" id="{04F8F3D6-5A1A-A71F-F087-F05FBB7D506E}"/>
                </a:ext>
              </a:extLst>
            </p:cNvPr>
            <p:cNvSpPr>
              <a:spLocks noChangeArrowheads="1"/>
            </p:cNvSpPr>
            <p:nvPr/>
          </p:nvSpPr>
          <p:spPr bwMode="auto">
            <a:xfrm>
              <a:off x="3163" y="3183"/>
              <a:ext cx="63"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3" name="Rectangle 92">
              <a:extLst>
                <a:ext uri="{FF2B5EF4-FFF2-40B4-BE49-F238E27FC236}">
                  <a16:creationId xmlns:a16="http://schemas.microsoft.com/office/drawing/2014/main" id="{DAC5E9A7-42F6-07D5-5067-4E27025858B5}"/>
                </a:ext>
              </a:extLst>
            </p:cNvPr>
            <p:cNvSpPr>
              <a:spLocks noChangeArrowheads="1"/>
            </p:cNvSpPr>
            <p:nvPr/>
          </p:nvSpPr>
          <p:spPr bwMode="auto">
            <a:xfrm>
              <a:off x="3257" y="3183"/>
              <a:ext cx="66"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4" name="Rectangle 93">
              <a:extLst>
                <a:ext uri="{FF2B5EF4-FFF2-40B4-BE49-F238E27FC236}">
                  <a16:creationId xmlns:a16="http://schemas.microsoft.com/office/drawing/2014/main" id="{C804AED5-B4A7-3782-7791-DA54E240A0BD}"/>
                </a:ext>
              </a:extLst>
            </p:cNvPr>
            <p:cNvSpPr>
              <a:spLocks noChangeArrowheads="1"/>
            </p:cNvSpPr>
            <p:nvPr/>
          </p:nvSpPr>
          <p:spPr bwMode="auto">
            <a:xfrm>
              <a:off x="3355" y="3183"/>
              <a:ext cx="63"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5" name="Rectangle 94">
              <a:extLst>
                <a:ext uri="{FF2B5EF4-FFF2-40B4-BE49-F238E27FC236}">
                  <a16:creationId xmlns:a16="http://schemas.microsoft.com/office/drawing/2014/main" id="{8928203C-008D-023C-EE5C-58A9A6CD1E07}"/>
                </a:ext>
              </a:extLst>
            </p:cNvPr>
            <p:cNvSpPr>
              <a:spLocks noChangeArrowheads="1"/>
            </p:cNvSpPr>
            <p:nvPr/>
          </p:nvSpPr>
          <p:spPr bwMode="auto">
            <a:xfrm>
              <a:off x="3449" y="3183"/>
              <a:ext cx="66"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6" name="Rectangle 95">
              <a:extLst>
                <a:ext uri="{FF2B5EF4-FFF2-40B4-BE49-F238E27FC236}">
                  <a16:creationId xmlns:a16="http://schemas.microsoft.com/office/drawing/2014/main" id="{D6175491-708D-531F-D23C-CFE410437365}"/>
                </a:ext>
              </a:extLst>
            </p:cNvPr>
            <p:cNvSpPr>
              <a:spLocks noChangeArrowheads="1"/>
            </p:cNvSpPr>
            <p:nvPr/>
          </p:nvSpPr>
          <p:spPr bwMode="auto">
            <a:xfrm>
              <a:off x="3547" y="3183"/>
              <a:ext cx="63"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7" name="Rectangle 96">
              <a:extLst>
                <a:ext uri="{FF2B5EF4-FFF2-40B4-BE49-F238E27FC236}">
                  <a16:creationId xmlns:a16="http://schemas.microsoft.com/office/drawing/2014/main" id="{E7117117-3791-F4DF-631A-6B196DAD7557}"/>
                </a:ext>
              </a:extLst>
            </p:cNvPr>
            <p:cNvSpPr>
              <a:spLocks noChangeArrowheads="1"/>
            </p:cNvSpPr>
            <p:nvPr/>
          </p:nvSpPr>
          <p:spPr bwMode="auto">
            <a:xfrm>
              <a:off x="3641" y="3183"/>
              <a:ext cx="66" cy="6"/>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38" name="Freeform 97">
              <a:extLst>
                <a:ext uri="{FF2B5EF4-FFF2-40B4-BE49-F238E27FC236}">
                  <a16:creationId xmlns:a16="http://schemas.microsoft.com/office/drawing/2014/main" id="{B6DF96D3-ABF8-5DFE-988B-170C3145689B}"/>
                </a:ext>
              </a:extLst>
            </p:cNvPr>
            <p:cNvSpPr>
              <a:spLocks/>
            </p:cNvSpPr>
            <p:nvPr/>
          </p:nvSpPr>
          <p:spPr bwMode="auto">
            <a:xfrm>
              <a:off x="3739" y="3183"/>
              <a:ext cx="12" cy="6"/>
            </a:xfrm>
            <a:custGeom>
              <a:avLst/>
              <a:gdLst>
                <a:gd name="T0" fmla="*/ 12 w 12"/>
                <a:gd name="T1" fmla="*/ 3 h 6"/>
                <a:gd name="T2" fmla="*/ 12 w 12"/>
                <a:gd name="T3" fmla="*/ 0 h 6"/>
                <a:gd name="T4" fmla="*/ 0 w 12"/>
                <a:gd name="T5" fmla="*/ 0 h 6"/>
                <a:gd name="T6" fmla="*/ 0 w 12"/>
                <a:gd name="T7" fmla="*/ 6 h 6"/>
                <a:gd name="T8" fmla="*/ 12 w 12"/>
                <a:gd name="T9" fmla="*/ 6 h 6"/>
                <a:gd name="T10" fmla="*/ 12 w 12"/>
                <a:gd name="T11" fmla="*/ 3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12" y="3"/>
                  </a:moveTo>
                  <a:lnTo>
                    <a:pt x="12" y="0"/>
                  </a:lnTo>
                  <a:lnTo>
                    <a:pt x="0" y="0"/>
                  </a:lnTo>
                  <a:lnTo>
                    <a:pt x="0" y="6"/>
                  </a:lnTo>
                  <a:lnTo>
                    <a:pt x="12" y="6"/>
                  </a:lnTo>
                  <a:lnTo>
                    <a:pt x="12" y="3"/>
                  </a:lnTo>
                  <a:close/>
                </a:path>
              </a:pathLst>
            </a:custGeom>
            <a:solidFill>
              <a:srgbClr val="008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39" name="Rectangle 98">
              <a:extLst>
                <a:ext uri="{FF2B5EF4-FFF2-40B4-BE49-F238E27FC236}">
                  <a16:creationId xmlns:a16="http://schemas.microsoft.com/office/drawing/2014/main" id="{782ADE35-E80A-C931-1C1C-F4A0AF2C2FFB}"/>
                </a:ext>
              </a:extLst>
            </p:cNvPr>
            <p:cNvSpPr>
              <a:spLocks noChangeArrowheads="1"/>
            </p:cNvSpPr>
            <p:nvPr/>
          </p:nvSpPr>
          <p:spPr bwMode="auto">
            <a:xfrm>
              <a:off x="2958" y="3211"/>
              <a:ext cx="63" cy="7"/>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40" name="Rectangle 99">
              <a:extLst>
                <a:ext uri="{FF2B5EF4-FFF2-40B4-BE49-F238E27FC236}">
                  <a16:creationId xmlns:a16="http://schemas.microsoft.com/office/drawing/2014/main" id="{2726C30F-B8AB-123D-C064-1F95F31D928D}"/>
                </a:ext>
              </a:extLst>
            </p:cNvPr>
            <p:cNvSpPr>
              <a:spLocks noChangeArrowheads="1"/>
            </p:cNvSpPr>
            <p:nvPr/>
          </p:nvSpPr>
          <p:spPr bwMode="auto">
            <a:xfrm>
              <a:off x="3053" y="3211"/>
              <a:ext cx="66" cy="7"/>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41" name="Rectangle 100">
              <a:extLst>
                <a:ext uri="{FF2B5EF4-FFF2-40B4-BE49-F238E27FC236}">
                  <a16:creationId xmlns:a16="http://schemas.microsoft.com/office/drawing/2014/main" id="{F9CBE1A5-D6B8-3EEE-DF4C-03FED2BD4F50}"/>
                </a:ext>
              </a:extLst>
            </p:cNvPr>
            <p:cNvSpPr>
              <a:spLocks noChangeArrowheads="1"/>
            </p:cNvSpPr>
            <p:nvPr/>
          </p:nvSpPr>
          <p:spPr bwMode="auto">
            <a:xfrm>
              <a:off x="3150" y="3211"/>
              <a:ext cx="63" cy="7"/>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42" name="Rectangle 101">
              <a:extLst>
                <a:ext uri="{FF2B5EF4-FFF2-40B4-BE49-F238E27FC236}">
                  <a16:creationId xmlns:a16="http://schemas.microsoft.com/office/drawing/2014/main" id="{3A50E522-BE82-1A96-AED3-5D192D2E4879}"/>
                </a:ext>
              </a:extLst>
            </p:cNvPr>
            <p:cNvSpPr>
              <a:spLocks noChangeArrowheads="1"/>
            </p:cNvSpPr>
            <p:nvPr/>
          </p:nvSpPr>
          <p:spPr bwMode="auto">
            <a:xfrm>
              <a:off x="3245" y="3211"/>
              <a:ext cx="66" cy="7"/>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43" name="Rectangle 102">
              <a:extLst>
                <a:ext uri="{FF2B5EF4-FFF2-40B4-BE49-F238E27FC236}">
                  <a16:creationId xmlns:a16="http://schemas.microsoft.com/office/drawing/2014/main" id="{E9B98670-9C6F-6BCF-A5EB-0494FB63A332}"/>
                </a:ext>
              </a:extLst>
            </p:cNvPr>
            <p:cNvSpPr>
              <a:spLocks noChangeArrowheads="1"/>
            </p:cNvSpPr>
            <p:nvPr/>
          </p:nvSpPr>
          <p:spPr bwMode="auto">
            <a:xfrm>
              <a:off x="3342" y="3211"/>
              <a:ext cx="63" cy="7"/>
            </a:xfrm>
            <a:prstGeom prst="rect">
              <a:avLst/>
            </a:prstGeom>
            <a:solidFill>
              <a:srgbClr val="008F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44" name="Freeform 103">
              <a:extLst>
                <a:ext uri="{FF2B5EF4-FFF2-40B4-BE49-F238E27FC236}">
                  <a16:creationId xmlns:a16="http://schemas.microsoft.com/office/drawing/2014/main" id="{02F9E86A-7812-5D92-6299-FD0EE6EA222C}"/>
                </a:ext>
              </a:extLst>
            </p:cNvPr>
            <p:cNvSpPr>
              <a:spLocks/>
            </p:cNvSpPr>
            <p:nvPr/>
          </p:nvSpPr>
          <p:spPr bwMode="auto">
            <a:xfrm>
              <a:off x="3437" y="3211"/>
              <a:ext cx="41" cy="7"/>
            </a:xfrm>
            <a:custGeom>
              <a:avLst/>
              <a:gdLst>
                <a:gd name="T0" fmla="*/ 41 w 41"/>
                <a:gd name="T1" fmla="*/ 0 h 7"/>
                <a:gd name="T2" fmla="*/ 37 w 41"/>
                <a:gd name="T3" fmla="*/ 0 h 7"/>
                <a:gd name="T4" fmla="*/ 0 w 41"/>
                <a:gd name="T5" fmla="*/ 0 h 7"/>
                <a:gd name="T6" fmla="*/ 0 w 41"/>
                <a:gd name="T7" fmla="*/ 7 h 7"/>
                <a:gd name="T8" fmla="*/ 37 w 41"/>
                <a:gd name="T9" fmla="*/ 7 h 7"/>
                <a:gd name="T10" fmla="*/ 34 w 41"/>
                <a:gd name="T11" fmla="*/ 3 h 7"/>
                <a:gd name="T12" fmla="*/ 41 w 41"/>
                <a:gd name="T13" fmla="*/ 0 h 7"/>
                <a:gd name="T14" fmla="*/ 37 w 41"/>
                <a:gd name="T15" fmla="*/ 0 h 7"/>
                <a:gd name="T16" fmla="*/ 37 w 41"/>
                <a:gd name="T17" fmla="*/ 0 h 7"/>
                <a:gd name="T18" fmla="*/ 41 w 41"/>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7">
                  <a:moveTo>
                    <a:pt x="41" y="0"/>
                  </a:moveTo>
                  <a:lnTo>
                    <a:pt x="37" y="0"/>
                  </a:lnTo>
                  <a:lnTo>
                    <a:pt x="0" y="0"/>
                  </a:lnTo>
                  <a:lnTo>
                    <a:pt x="0" y="7"/>
                  </a:lnTo>
                  <a:lnTo>
                    <a:pt x="37" y="7"/>
                  </a:lnTo>
                  <a:lnTo>
                    <a:pt x="34" y="3"/>
                  </a:lnTo>
                  <a:lnTo>
                    <a:pt x="41" y="0"/>
                  </a:lnTo>
                  <a:lnTo>
                    <a:pt x="37" y="0"/>
                  </a:lnTo>
                  <a:lnTo>
                    <a:pt x="41" y="0"/>
                  </a:lnTo>
                  <a:close/>
                </a:path>
              </a:pathLst>
            </a:custGeom>
            <a:solidFill>
              <a:srgbClr val="008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45" name="Freeform 104">
              <a:extLst>
                <a:ext uri="{FF2B5EF4-FFF2-40B4-BE49-F238E27FC236}">
                  <a16:creationId xmlns:a16="http://schemas.microsoft.com/office/drawing/2014/main" id="{16900F00-834F-1ACB-72DF-54F37CCBB600}"/>
                </a:ext>
              </a:extLst>
            </p:cNvPr>
            <p:cNvSpPr>
              <a:spLocks/>
            </p:cNvSpPr>
            <p:nvPr/>
          </p:nvSpPr>
          <p:spPr bwMode="auto">
            <a:xfrm>
              <a:off x="3471" y="3211"/>
              <a:ext cx="22" cy="29"/>
            </a:xfrm>
            <a:custGeom>
              <a:avLst/>
              <a:gdLst>
                <a:gd name="T0" fmla="*/ 22 w 22"/>
                <a:gd name="T1" fmla="*/ 22 h 29"/>
                <a:gd name="T2" fmla="*/ 16 w 22"/>
                <a:gd name="T3" fmla="*/ 29 h 29"/>
                <a:gd name="T4" fmla="*/ 0 w 22"/>
                <a:gd name="T5" fmla="*/ 3 h 29"/>
                <a:gd name="T6" fmla="*/ 7 w 22"/>
                <a:gd name="T7" fmla="*/ 0 h 29"/>
                <a:gd name="T8" fmla="*/ 22 w 22"/>
                <a:gd name="T9" fmla="*/ 2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9">
                  <a:moveTo>
                    <a:pt x="22" y="22"/>
                  </a:moveTo>
                  <a:lnTo>
                    <a:pt x="16" y="29"/>
                  </a:lnTo>
                  <a:lnTo>
                    <a:pt x="0" y="3"/>
                  </a:lnTo>
                  <a:lnTo>
                    <a:pt x="7" y="0"/>
                  </a:lnTo>
                  <a:lnTo>
                    <a:pt x="22" y="22"/>
                  </a:lnTo>
                  <a:close/>
                </a:path>
              </a:pathLst>
            </a:custGeom>
            <a:solidFill>
              <a:srgbClr val="008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46" name="Freeform 105">
              <a:extLst>
                <a:ext uri="{FF2B5EF4-FFF2-40B4-BE49-F238E27FC236}">
                  <a16:creationId xmlns:a16="http://schemas.microsoft.com/office/drawing/2014/main" id="{8F200327-6040-F710-D0C7-D6275754D3B9}"/>
                </a:ext>
              </a:extLst>
            </p:cNvPr>
            <p:cNvSpPr>
              <a:spLocks/>
            </p:cNvSpPr>
            <p:nvPr/>
          </p:nvSpPr>
          <p:spPr bwMode="auto">
            <a:xfrm>
              <a:off x="3509" y="3262"/>
              <a:ext cx="44" cy="56"/>
            </a:xfrm>
            <a:custGeom>
              <a:avLst/>
              <a:gdLst>
                <a:gd name="T0" fmla="*/ 44 w 44"/>
                <a:gd name="T1" fmla="*/ 53 h 56"/>
                <a:gd name="T2" fmla="*/ 38 w 44"/>
                <a:gd name="T3" fmla="*/ 56 h 56"/>
                <a:gd name="T4" fmla="*/ 0 w 44"/>
                <a:gd name="T5" fmla="*/ 3 h 56"/>
                <a:gd name="T6" fmla="*/ 3 w 44"/>
                <a:gd name="T7" fmla="*/ 0 h 56"/>
                <a:gd name="T8" fmla="*/ 44 w 44"/>
                <a:gd name="T9" fmla="*/ 53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6">
                  <a:moveTo>
                    <a:pt x="44" y="53"/>
                  </a:moveTo>
                  <a:lnTo>
                    <a:pt x="38" y="56"/>
                  </a:lnTo>
                  <a:lnTo>
                    <a:pt x="0" y="3"/>
                  </a:lnTo>
                  <a:lnTo>
                    <a:pt x="3" y="0"/>
                  </a:lnTo>
                  <a:lnTo>
                    <a:pt x="44" y="53"/>
                  </a:lnTo>
                  <a:close/>
                </a:path>
              </a:pathLst>
            </a:custGeom>
            <a:solidFill>
              <a:srgbClr val="008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47" name="Freeform 106">
              <a:extLst>
                <a:ext uri="{FF2B5EF4-FFF2-40B4-BE49-F238E27FC236}">
                  <a16:creationId xmlns:a16="http://schemas.microsoft.com/office/drawing/2014/main" id="{7EAB700C-91E5-4414-BA90-4BB933C6043A}"/>
                </a:ext>
              </a:extLst>
            </p:cNvPr>
            <p:cNvSpPr>
              <a:spLocks/>
            </p:cNvSpPr>
            <p:nvPr/>
          </p:nvSpPr>
          <p:spPr bwMode="auto">
            <a:xfrm>
              <a:off x="3575" y="3331"/>
              <a:ext cx="63" cy="6"/>
            </a:xfrm>
            <a:custGeom>
              <a:avLst/>
              <a:gdLst>
                <a:gd name="T0" fmla="*/ 63 w 63"/>
                <a:gd name="T1" fmla="*/ 0 h 6"/>
                <a:gd name="T2" fmla="*/ 47 w 63"/>
                <a:gd name="T3" fmla="*/ 0 h 6"/>
                <a:gd name="T4" fmla="*/ 16 w 63"/>
                <a:gd name="T5" fmla="*/ 0 h 6"/>
                <a:gd name="T6" fmla="*/ 0 w 63"/>
                <a:gd name="T7" fmla="*/ 0 h 6"/>
                <a:gd name="T8" fmla="*/ 0 w 63"/>
                <a:gd name="T9" fmla="*/ 6 h 6"/>
                <a:gd name="T10" fmla="*/ 16 w 63"/>
                <a:gd name="T11" fmla="*/ 6 h 6"/>
                <a:gd name="T12" fmla="*/ 47 w 63"/>
                <a:gd name="T13" fmla="*/ 6 h 6"/>
                <a:gd name="T14" fmla="*/ 63 w 63"/>
                <a:gd name="T15" fmla="*/ 6 h 6"/>
                <a:gd name="T16" fmla="*/ 63 w 6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
                  <a:moveTo>
                    <a:pt x="63" y="0"/>
                  </a:moveTo>
                  <a:lnTo>
                    <a:pt x="47" y="0"/>
                  </a:lnTo>
                  <a:lnTo>
                    <a:pt x="16" y="0"/>
                  </a:lnTo>
                  <a:lnTo>
                    <a:pt x="0" y="0"/>
                  </a:lnTo>
                  <a:lnTo>
                    <a:pt x="0" y="6"/>
                  </a:lnTo>
                  <a:lnTo>
                    <a:pt x="16" y="6"/>
                  </a:lnTo>
                  <a:lnTo>
                    <a:pt x="47" y="6"/>
                  </a:lnTo>
                  <a:lnTo>
                    <a:pt x="63" y="6"/>
                  </a:lnTo>
                  <a:lnTo>
                    <a:pt x="63" y="0"/>
                  </a:lnTo>
                  <a:close/>
                </a:path>
              </a:pathLst>
            </a:custGeom>
            <a:solidFill>
              <a:srgbClr val="008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48" name="Freeform 107">
              <a:extLst>
                <a:ext uri="{FF2B5EF4-FFF2-40B4-BE49-F238E27FC236}">
                  <a16:creationId xmlns:a16="http://schemas.microsoft.com/office/drawing/2014/main" id="{C9249A5A-2B6A-8C47-64B4-A8650B6DB970}"/>
                </a:ext>
              </a:extLst>
            </p:cNvPr>
            <p:cNvSpPr>
              <a:spLocks/>
            </p:cNvSpPr>
            <p:nvPr/>
          </p:nvSpPr>
          <p:spPr bwMode="auto">
            <a:xfrm>
              <a:off x="3670" y="3331"/>
              <a:ext cx="63" cy="6"/>
            </a:xfrm>
            <a:custGeom>
              <a:avLst/>
              <a:gdLst>
                <a:gd name="T0" fmla="*/ 63 w 63"/>
                <a:gd name="T1" fmla="*/ 0 h 6"/>
                <a:gd name="T2" fmla="*/ 50 w 63"/>
                <a:gd name="T3" fmla="*/ 0 h 6"/>
                <a:gd name="T4" fmla="*/ 22 w 63"/>
                <a:gd name="T5" fmla="*/ 0 h 6"/>
                <a:gd name="T6" fmla="*/ 0 w 63"/>
                <a:gd name="T7" fmla="*/ 0 h 6"/>
                <a:gd name="T8" fmla="*/ 0 w 63"/>
                <a:gd name="T9" fmla="*/ 6 h 6"/>
                <a:gd name="T10" fmla="*/ 22 w 63"/>
                <a:gd name="T11" fmla="*/ 6 h 6"/>
                <a:gd name="T12" fmla="*/ 50 w 63"/>
                <a:gd name="T13" fmla="*/ 6 h 6"/>
                <a:gd name="T14" fmla="*/ 63 w 63"/>
                <a:gd name="T15" fmla="*/ 6 h 6"/>
                <a:gd name="T16" fmla="*/ 63 w 6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
                  <a:moveTo>
                    <a:pt x="63" y="0"/>
                  </a:moveTo>
                  <a:lnTo>
                    <a:pt x="50" y="0"/>
                  </a:lnTo>
                  <a:lnTo>
                    <a:pt x="22" y="0"/>
                  </a:lnTo>
                  <a:lnTo>
                    <a:pt x="0" y="0"/>
                  </a:lnTo>
                  <a:lnTo>
                    <a:pt x="0" y="6"/>
                  </a:lnTo>
                  <a:lnTo>
                    <a:pt x="22" y="6"/>
                  </a:lnTo>
                  <a:lnTo>
                    <a:pt x="50" y="6"/>
                  </a:lnTo>
                  <a:lnTo>
                    <a:pt x="63" y="6"/>
                  </a:lnTo>
                  <a:lnTo>
                    <a:pt x="63" y="0"/>
                  </a:lnTo>
                  <a:close/>
                </a:path>
              </a:pathLst>
            </a:custGeom>
            <a:solidFill>
              <a:srgbClr val="008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49" name="Rectangle 108">
              <a:extLst>
                <a:ext uri="{FF2B5EF4-FFF2-40B4-BE49-F238E27FC236}">
                  <a16:creationId xmlns:a16="http://schemas.microsoft.com/office/drawing/2014/main" id="{508477F2-E307-3537-26D3-451B12AB8663}"/>
                </a:ext>
              </a:extLst>
            </p:cNvPr>
            <p:cNvSpPr>
              <a:spLocks noChangeArrowheads="1"/>
            </p:cNvSpPr>
            <p:nvPr/>
          </p:nvSpPr>
          <p:spPr bwMode="auto">
            <a:xfrm>
              <a:off x="3034" y="2900"/>
              <a:ext cx="63" cy="9"/>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0" name="Rectangle 109">
              <a:extLst>
                <a:ext uri="{FF2B5EF4-FFF2-40B4-BE49-F238E27FC236}">
                  <a16:creationId xmlns:a16="http://schemas.microsoft.com/office/drawing/2014/main" id="{6BFC3F41-0D03-2117-C1D0-BF535FB0C15D}"/>
                </a:ext>
              </a:extLst>
            </p:cNvPr>
            <p:cNvSpPr>
              <a:spLocks noChangeArrowheads="1"/>
            </p:cNvSpPr>
            <p:nvPr/>
          </p:nvSpPr>
          <p:spPr bwMode="auto">
            <a:xfrm>
              <a:off x="3128" y="2900"/>
              <a:ext cx="66" cy="9"/>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1" name="Rectangle 110">
              <a:extLst>
                <a:ext uri="{FF2B5EF4-FFF2-40B4-BE49-F238E27FC236}">
                  <a16:creationId xmlns:a16="http://schemas.microsoft.com/office/drawing/2014/main" id="{E1767746-F492-308F-4A42-34F0B52E62D0}"/>
                </a:ext>
              </a:extLst>
            </p:cNvPr>
            <p:cNvSpPr>
              <a:spLocks noChangeArrowheads="1"/>
            </p:cNvSpPr>
            <p:nvPr/>
          </p:nvSpPr>
          <p:spPr bwMode="auto">
            <a:xfrm>
              <a:off x="3226" y="2900"/>
              <a:ext cx="63" cy="9"/>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2" name="Rectangle 111">
              <a:extLst>
                <a:ext uri="{FF2B5EF4-FFF2-40B4-BE49-F238E27FC236}">
                  <a16:creationId xmlns:a16="http://schemas.microsoft.com/office/drawing/2014/main" id="{3AB48A93-0E3C-182B-C3C9-906AC4A274FE}"/>
                </a:ext>
              </a:extLst>
            </p:cNvPr>
            <p:cNvSpPr>
              <a:spLocks noChangeArrowheads="1"/>
            </p:cNvSpPr>
            <p:nvPr/>
          </p:nvSpPr>
          <p:spPr bwMode="auto">
            <a:xfrm>
              <a:off x="3320" y="2900"/>
              <a:ext cx="66" cy="9"/>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3" name="Rectangle 112">
              <a:extLst>
                <a:ext uri="{FF2B5EF4-FFF2-40B4-BE49-F238E27FC236}">
                  <a16:creationId xmlns:a16="http://schemas.microsoft.com/office/drawing/2014/main" id="{D90CF6C7-50FD-709E-DBA3-59A3E63C7FCC}"/>
                </a:ext>
              </a:extLst>
            </p:cNvPr>
            <p:cNvSpPr>
              <a:spLocks noChangeArrowheads="1"/>
            </p:cNvSpPr>
            <p:nvPr/>
          </p:nvSpPr>
          <p:spPr bwMode="auto">
            <a:xfrm>
              <a:off x="3418" y="2900"/>
              <a:ext cx="63" cy="9"/>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4" name="Rectangle 113">
              <a:extLst>
                <a:ext uri="{FF2B5EF4-FFF2-40B4-BE49-F238E27FC236}">
                  <a16:creationId xmlns:a16="http://schemas.microsoft.com/office/drawing/2014/main" id="{B8453E0E-E6C2-27F2-D1E9-0A164C50AF1F}"/>
                </a:ext>
              </a:extLst>
            </p:cNvPr>
            <p:cNvSpPr>
              <a:spLocks noChangeArrowheads="1"/>
            </p:cNvSpPr>
            <p:nvPr/>
          </p:nvSpPr>
          <p:spPr bwMode="auto">
            <a:xfrm>
              <a:off x="3512" y="2900"/>
              <a:ext cx="66" cy="9"/>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5" name="Rectangle 114">
              <a:extLst>
                <a:ext uri="{FF2B5EF4-FFF2-40B4-BE49-F238E27FC236}">
                  <a16:creationId xmlns:a16="http://schemas.microsoft.com/office/drawing/2014/main" id="{0DAF4CF9-BAD5-AE31-E3AB-EC7973B706B4}"/>
                </a:ext>
              </a:extLst>
            </p:cNvPr>
            <p:cNvSpPr>
              <a:spLocks noChangeArrowheads="1"/>
            </p:cNvSpPr>
            <p:nvPr/>
          </p:nvSpPr>
          <p:spPr bwMode="auto">
            <a:xfrm>
              <a:off x="3610" y="2900"/>
              <a:ext cx="63" cy="9"/>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6" name="Freeform 115">
              <a:extLst>
                <a:ext uri="{FF2B5EF4-FFF2-40B4-BE49-F238E27FC236}">
                  <a16:creationId xmlns:a16="http://schemas.microsoft.com/office/drawing/2014/main" id="{C8399DBD-F144-DDC6-6052-E672A1CE7BEB}"/>
                </a:ext>
              </a:extLst>
            </p:cNvPr>
            <p:cNvSpPr>
              <a:spLocks/>
            </p:cNvSpPr>
            <p:nvPr/>
          </p:nvSpPr>
          <p:spPr bwMode="auto">
            <a:xfrm>
              <a:off x="3704" y="2900"/>
              <a:ext cx="47" cy="9"/>
            </a:xfrm>
            <a:custGeom>
              <a:avLst/>
              <a:gdLst>
                <a:gd name="T0" fmla="*/ 47 w 47"/>
                <a:gd name="T1" fmla="*/ 3 h 9"/>
                <a:gd name="T2" fmla="*/ 47 w 47"/>
                <a:gd name="T3" fmla="*/ 0 h 9"/>
                <a:gd name="T4" fmla="*/ 0 w 47"/>
                <a:gd name="T5" fmla="*/ 0 h 9"/>
                <a:gd name="T6" fmla="*/ 0 w 47"/>
                <a:gd name="T7" fmla="*/ 9 h 9"/>
                <a:gd name="T8" fmla="*/ 47 w 47"/>
                <a:gd name="T9" fmla="*/ 9 h 9"/>
                <a:gd name="T10" fmla="*/ 47 w 47"/>
                <a:gd name="T11" fmla="*/ 3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9">
                  <a:moveTo>
                    <a:pt x="47" y="3"/>
                  </a:moveTo>
                  <a:lnTo>
                    <a:pt x="47" y="0"/>
                  </a:lnTo>
                  <a:lnTo>
                    <a:pt x="0" y="0"/>
                  </a:lnTo>
                  <a:lnTo>
                    <a:pt x="0" y="9"/>
                  </a:lnTo>
                  <a:lnTo>
                    <a:pt x="47" y="9"/>
                  </a:lnTo>
                  <a:lnTo>
                    <a:pt x="47" y="3"/>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57" name="Rectangle 116">
              <a:extLst>
                <a:ext uri="{FF2B5EF4-FFF2-40B4-BE49-F238E27FC236}">
                  <a16:creationId xmlns:a16="http://schemas.microsoft.com/office/drawing/2014/main" id="{F76375A2-BECC-1673-A38D-22C014932FFF}"/>
                </a:ext>
              </a:extLst>
            </p:cNvPr>
            <p:cNvSpPr>
              <a:spLocks noChangeArrowheads="1"/>
            </p:cNvSpPr>
            <p:nvPr/>
          </p:nvSpPr>
          <p:spPr bwMode="auto">
            <a:xfrm>
              <a:off x="3034" y="2874"/>
              <a:ext cx="63" cy="7"/>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8" name="Rectangle 117">
              <a:extLst>
                <a:ext uri="{FF2B5EF4-FFF2-40B4-BE49-F238E27FC236}">
                  <a16:creationId xmlns:a16="http://schemas.microsoft.com/office/drawing/2014/main" id="{1DAD5F6C-1094-1BBF-368A-A1934AF74E3D}"/>
                </a:ext>
              </a:extLst>
            </p:cNvPr>
            <p:cNvSpPr>
              <a:spLocks noChangeArrowheads="1"/>
            </p:cNvSpPr>
            <p:nvPr/>
          </p:nvSpPr>
          <p:spPr bwMode="auto">
            <a:xfrm>
              <a:off x="3128" y="2874"/>
              <a:ext cx="66" cy="7"/>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59" name="Rectangle 118">
              <a:extLst>
                <a:ext uri="{FF2B5EF4-FFF2-40B4-BE49-F238E27FC236}">
                  <a16:creationId xmlns:a16="http://schemas.microsoft.com/office/drawing/2014/main" id="{8B375284-43E5-CC48-E115-681D3A38F94A}"/>
                </a:ext>
              </a:extLst>
            </p:cNvPr>
            <p:cNvSpPr>
              <a:spLocks noChangeArrowheads="1"/>
            </p:cNvSpPr>
            <p:nvPr/>
          </p:nvSpPr>
          <p:spPr bwMode="auto">
            <a:xfrm>
              <a:off x="3226" y="2874"/>
              <a:ext cx="63" cy="7"/>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60" name="Rectangle 119">
              <a:extLst>
                <a:ext uri="{FF2B5EF4-FFF2-40B4-BE49-F238E27FC236}">
                  <a16:creationId xmlns:a16="http://schemas.microsoft.com/office/drawing/2014/main" id="{7087BBC3-E3D3-5683-86A3-08E9805166C6}"/>
                </a:ext>
              </a:extLst>
            </p:cNvPr>
            <p:cNvSpPr>
              <a:spLocks noChangeArrowheads="1"/>
            </p:cNvSpPr>
            <p:nvPr/>
          </p:nvSpPr>
          <p:spPr bwMode="auto">
            <a:xfrm>
              <a:off x="3320" y="2874"/>
              <a:ext cx="66" cy="7"/>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61" name="Freeform 120">
              <a:extLst>
                <a:ext uri="{FF2B5EF4-FFF2-40B4-BE49-F238E27FC236}">
                  <a16:creationId xmlns:a16="http://schemas.microsoft.com/office/drawing/2014/main" id="{B9264540-A202-88AF-9332-FD01242CD7C4}"/>
                </a:ext>
              </a:extLst>
            </p:cNvPr>
            <p:cNvSpPr>
              <a:spLocks/>
            </p:cNvSpPr>
            <p:nvPr/>
          </p:nvSpPr>
          <p:spPr bwMode="auto">
            <a:xfrm>
              <a:off x="3418" y="2874"/>
              <a:ext cx="60" cy="7"/>
            </a:xfrm>
            <a:custGeom>
              <a:avLst/>
              <a:gdLst>
                <a:gd name="T0" fmla="*/ 53 w 60"/>
                <a:gd name="T1" fmla="*/ 0 h 7"/>
                <a:gd name="T2" fmla="*/ 56 w 60"/>
                <a:gd name="T3" fmla="*/ 0 h 7"/>
                <a:gd name="T4" fmla="*/ 0 w 60"/>
                <a:gd name="T5" fmla="*/ 0 h 7"/>
                <a:gd name="T6" fmla="*/ 0 w 60"/>
                <a:gd name="T7" fmla="*/ 7 h 7"/>
                <a:gd name="T8" fmla="*/ 56 w 60"/>
                <a:gd name="T9" fmla="*/ 7 h 7"/>
                <a:gd name="T10" fmla="*/ 60 w 60"/>
                <a:gd name="T11" fmla="*/ 7 h 7"/>
                <a:gd name="T12" fmla="*/ 56 w 60"/>
                <a:gd name="T13" fmla="*/ 7 h 7"/>
                <a:gd name="T14" fmla="*/ 56 w 60"/>
                <a:gd name="T15" fmla="*/ 7 h 7"/>
                <a:gd name="T16" fmla="*/ 60 w 60"/>
                <a:gd name="T17" fmla="*/ 7 h 7"/>
                <a:gd name="T18" fmla="*/ 53 w 6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7">
                  <a:moveTo>
                    <a:pt x="53" y="0"/>
                  </a:moveTo>
                  <a:lnTo>
                    <a:pt x="56" y="0"/>
                  </a:lnTo>
                  <a:lnTo>
                    <a:pt x="0" y="0"/>
                  </a:lnTo>
                  <a:lnTo>
                    <a:pt x="0" y="7"/>
                  </a:lnTo>
                  <a:lnTo>
                    <a:pt x="56" y="7"/>
                  </a:lnTo>
                  <a:lnTo>
                    <a:pt x="60" y="7"/>
                  </a:lnTo>
                  <a:lnTo>
                    <a:pt x="56" y="7"/>
                  </a:lnTo>
                  <a:lnTo>
                    <a:pt x="60" y="7"/>
                  </a:lnTo>
                  <a:lnTo>
                    <a:pt x="53" y="0"/>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62" name="Freeform 121">
              <a:extLst>
                <a:ext uri="{FF2B5EF4-FFF2-40B4-BE49-F238E27FC236}">
                  <a16:creationId xmlns:a16="http://schemas.microsoft.com/office/drawing/2014/main" id="{1629BC70-07E9-58C8-2374-DF94E46416B3}"/>
                </a:ext>
              </a:extLst>
            </p:cNvPr>
            <p:cNvSpPr>
              <a:spLocks/>
            </p:cNvSpPr>
            <p:nvPr/>
          </p:nvSpPr>
          <p:spPr bwMode="auto">
            <a:xfrm>
              <a:off x="3471" y="2868"/>
              <a:ext cx="10" cy="13"/>
            </a:xfrm>
            <a:custGeom>
              <a:avLst/>
              <a:gdLst>
                <a:gd name="T0" fmla="*/ 3 w 10"/>
                <a:gd name="T1" fmla="*/ 0 h 13"/>
                <a:gd name="T2" fmla="*/ 10 w 10"/>
                <a:gd name="T3" fmla="*/ 6 h 13"/>
                <a:gd name="T4" fmla="*/ 7 w 10"/>
                <a:gd name="T5" fmla="*/ 13 h 13"/>
                <a:gd name="T6" fmla="*/ 0 w 10"/>
                <a:gd name="T7" fmla="*/ 6 h 13"/>
                <a:gd name="T8" fmla="*/ 3 w 10"/>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3" y="0"/>
                  </a:moveTo>
                  <a:lnTo>
                    <a:pt x="10" y="6"/>
                  </a:lnTo>
                  <a:lnTo>
                    <a:pt x="7" y="13"/>
                  </a:lnTo>
                  <a:lnTo>
                    <a:pt x="0" y="6"/>
                  </a:lnTo>
                  <a:lnTo>
                    <a:pt x="3" y="0"/>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63" name="Freeform 122">
              <a:extLst>
                <a:ext uri="{FF2B5EF4-FFF2-40B4-BE49-F238E27FC236}">
                  <a16:creationId xmlns:a16="http://schemas.microsoft.com/office/drawing/2014/main" id="{E0F56323-9554-51B6-CC5A-68DB4629D0DC}"/>
                </a:ext>
              </a:extLst>
            </p:cNvPr>
            <p:cNvSpPr>
              <a:spLocks/>
            </p:cNvSpPr>
            <p:nvPr/>
          </p:nvSpPr>
          <p:spPr bwMode="auto">
            <a:xfrm>
              <a:off x="3496" y="2789"/>
              <a:ext cx="45" cy="57"/>
            </a:xfrm>
            <a:custGeom>
              <a:avLst/>
              <a:gdLst>
                <a:gd name="T0" fmla="*/ 38 w 45"/>
                <a:gd name="T1" fmla="*/ 0 h 57"/>
                <a:gd name="T2" fmla="*/ 45 w 45"/>
                <a:gd name="T3" fmla="*/ 4 h 57"/>
                <a:gd name="T4" fmla="*/ 4 w 45"/>
                <a:gd name="T5" fmla="*/ 57 h 57"/>
                <a:gd name="T6" fmla="*/ 0 w 45"/>
                <a:gd name="T7" fmla="*/ 54 h 57"/>
                <a:gd name="T8" fmla="*/ 38 w 45"/>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7">
                  <a:moveTo>
                    <a:pt x="38" y="0"/>
                  </a:moveTo>
                  <a:lnTo>
                    <a:pt x="45" y="4"/>
                  </a:lnTo>
                  <a:lnTo>
                    <a:pt x="4" y="57"/>
                  </a:lnTo>
                  <a:lnTo>
                    <a:pt x="0" y="54"/>
                  </a:lnTo>
                  <a:lnTo>
                    <a:pt x="38" y="0"/>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64" name="Freeform 123">
              <a:extLst>
                <a:ext uri="{FF2B5EF4-FFF2-40B4-BE49-F238E27FC236}">
                  <a16:creationId xmlns:a16="http://schemas.microsoft.com/office/drawing/2014/main" id="{08E89D8F-AFF5-78AB-959A-0D2BD6217DCF}"/>
                </a:ext>
              </a:extLst>
            </p:cNvPr>
            <p:cNvSpPr>
              <a:spLocks/>
            </p:cNvSpPr>
            <p:nvPr/>
          </p:nvSpPr>
          <p:spPr bwMode="auto">
            <a:xfrm>
              <a:off x="3556" y="2755"/>
              <a:ext cx="10" cy="12"/>
            </a:xfrm>
            <a:custGeom>
              <a:avLst/>
              <a:gdLst>
                <a:gd name="T0" fmla="*/ 3 w 10"/>
                <a:gd name="T1" fmla="*/ 3 h 12"/>
                <a:gd name="T2" fmla="*/ 3 w 10"/>
                <a:gd name="T3" fmla="*/ 0 h 12"/>
                <a:gd name="T4" fmla="*/ 0 w 10"/>
                <a:gd name="T5" fmla="*/ 6 h 12"/>
                <a:gd name="T6" fmla="*/ 3 w 10"/>
                <a:gd name="T7" fmla="*/ 12 h 12"/>
                <a:gd name="T8" fmla="*/ 10 w 10"/>
                <a:gd name="T9" fmla="*/ 3 h 12"/>
                <a:gd name="T10" fmla="*/ 10 w 10"/>
                <a:gd name="T11" fmla="*/ 3 h 12"/>
                <a:gd name="T12" fmla="*/ 3 w 10"/>
                <a:gd name="T13" fmla="*/ 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3" y="3"/>
                  </a:moveTo>
                  <a:lnTo>
                    <a:pt x="3" y="0"/>
                  </a:lnTo>
                  <a:lnTo>
                    <a:pt x="0" y="6"/>
                  </a:lnTo>
                  <a:lnTo>
                    <a:pt x="3" y="12"/>
                  </a:lnTo>
                  <a:lnTo>
                    <a:pt x="10" y="3"/>
                  </a:lnTo>
                  <a:lnTo>
                    <a:pt x="3" y="3"/>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65" name="Freeform 124">
              <a:extLst>
                <a:ext uri="{FF2B5EF4-FFF2-40B4-BE49-F238E27FC236}">
                  <a16:creationId xmlns:a16="http://schemas.microsoft.com/office/drawing/2014/main" id="{401E414E-0E15-C279-FB31-8751879C6690}"/>
                </a:ext>
              </a:extLst>
            </p:cNvPr>
            <p:cNvSpPr>
              <a:spLocks/>
            </p:cNvSpPr>
            <p:nvPr/>
          </p:nvSpPr>
          <p:spPr bwMode="auto">
            <a:xfrm>
              <a:off x="3559" y="2755"/>
              <a:ext cx="60" cy="6"/>
            </a:xfrm>
            <a:custGeom>
              <a:avLst/>
              <a:gdLst>
                <a:gd name="T0" fmla="*/ 60 w 60"/>
                <a:gd name="T1" fmla="*/ 0 h 6"/>
                <a:gd name="T2" fmla="*/ 32 w 60"/>
                <a:gd name="T3" fmla="*/ 0 h 6"/>
                <a:gd name="T4" fmla="*/ 13 w 60"/>
                <a:gd name="T5" fmla="*/ 0 h 6"/>
                <a:gd name="T6" fmla="*/ 0 w 60"/>
                <a:gd name="T7" fmla="*/ 3 h 6"/>
                <a:gd name="T8" fmla="*/ 7 w 60"/>
                <a:gd name="T9" fmla="*/ 3 h 6"/>
                <a:gd name="T10" fmla="*/ 13 w 60"/>
                <a:gd name="T11" fmla="*/ 6 h 6"/>
                <a:gd name="T12" fmla="*/ 32 w 60"/>
                <a:gd name="T13" fmla="*/ 6 h 6"/>
                <a:gd name="T14" fmla="*/ 60 w 60"/>
                <a:gd name="T15" fmla="*/ 6 h 6"/>
                <a:gd name="T16" fmla="*/ 60 w 60"/>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
                  <a:moveTo>
                    <a:pt x="60" y="0"/>
                  </a:moveTo>
                  <a:lnTo>
                    <a:pt x="32" y="0"/>
                  </a:lnTo>
                  <a:lnTo>
                    <a:pt x="13" y="0"/>
                  </a:lnTo>
                  <a:lnTo>
                    <a:pt x="0" y="3"/>
                  </a:lnTo>
                  <a:lnTo>
                    <a:pt x="7" y="3"/>
                  </a:lnTo>
                  <a:lnTo>
                    <a:pt x="13" y="6"/>
                  </a:lnTo>
                  <a:lnTo>
                    <a:pt x="32" y="6"/>
                  </a:lnTo>
                  <a:lnTo>
                    <a:pt x="60" y="6"/>
                  </a:lnTo>
                  <a:lnTo>
                    <a:pt x="60" y="0"/>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66" name="Freeform 125">
              <a:extLst>
                <a:ext uri="{FF2B5EF4-FFF2-40B4-BE49-F238E27FC236}">
                  <a16:creationId xmlns:a16="http://schemas.microsoft.com/office/drawing/2014/main" id="{5BE802A9-D211-9E4A-CD58-84C76D7FA9DD}"/>
                </a:ext>
              </a:extLst>
            </p:cNvPr>
            <p:cNvSpPr>
              <a:spLocks/>
            </p:cNvSpPr>
            <p:nvPr/>
          </p:nvSpPr>
          <p:spPr bwMode="auto">
            <a:xfrm>
              <a:off x="3651" y="2755"/>
              <a:ext cx="63" cy="6"/>
            </a:xfrm>
            <a:custGeom>
              <a:avLst/>
              <a:gdLst>
                <a:gd name="T0" fmla="*/ 63 w 63"/>
                <a:gd name="T1" fmla="*/ 0 h 6"/>
                <a:gd name="T2" fmla="*/ 41 w 63"/>
                <a:gd name="T3" fmla="*/ 0 h 6"/>
                <a:gd name="T4" fmla="*/ 6 w 63"/>
                <a:gd name="T5" fmla="*/ 0 h 6"/>
                <a:gd name="T6" fmla="*/ 0 w 63"/>
                <a:gd name="T7" fmla="*/ 0 h 6"/>
                <a:gd name="T8" fmla="*/ 0 w 63"/>
                <a:gd name="T9" fmla="*/ 6 h 6"/>
                <a:gd name="T10" fmla="*/ 6 w 63"/>
                <a:gd name="T11" fmla="*/ 6 h 6"/>
                <a:gd name="T12" fmla="*/ 41 w 63"/>
                <a:gd name="T13" fmla="*/ 6 h 6"/>
                <a:gd name="T14" fmla="*/ 63 w 63"/>
                <a:gd name="T15" fmla="*/ 6 h 6"/>
                <a:gd name="T16" fmla="*/ 63 w 6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
                  <a:moveTo>
                    <a:pt x="63" y="0"/>
                  </a:moveTo>
                  <a:lnTo>
                    <a:pt x="41" y="0"/>
                  </a:lnTo>
                  <a:lnTo>
                    <a:pt x="6" y="0"/>
                  </a:lnTo>
                  <a:lnTo>
                    <a:pt x="0" y="0"/>
                  </a:lnTo>
                  <a:lnTo>
                    <a:pt x="0" y="6"/>
                  </a:lnTo>
                  <a:lnTo>
                    <a:pt x="6" y="6"/>
                  </a:lnTo>
                  <a:lnTo>
                    <a:pt x="41" y="6"/>
                  </a:lnTo>
                  <a:lnTo>
                    <a:pt x="63" y="6"/>
                  </a:lnTo>
                  <a:lnTo>
                    <a:pt x="63" y="0"/>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67" name="Rectangle 126">
              <a:extLst>
                <a:ext uri="{FF2B5EF4-FFF2-40B4-BE49-F238E27FC236}">
                  <a16:creationId xmlns:a16="http://schemas.microsoft.com/office/drawing/2014/main" id="{40577E67-B642-1125-61E2-709E2BFDCFA0}"/>
                </a:ext>
              </a:extLst>
            </p:cNvPr>
            <p:cNvSpPr>
              <a:spLocks noChangeArrowheads="1"/>
            </p:cNvSpPr>
            <p:nvPr/>
          </p:nvSpPr>
          <p:spPr bwMode="auto">
            <a:xfrm>
              <a:off x="3745" y="2755"/>
              <a:ext cx="6" cy="6"/>
            </a:xfrm>
            <a:prstGeom prst="rect">
              <a:avLst/>
            </a:prstGeom>
            <a:solidFill>
              <a:srgbClr val="340D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68" name="Rectangle 127">
              <a:extLst>
                <a:ext uri="{FF2B5EF4-FFF2-40B4-BE49-F238E27FC236}">
                  <a16:creationId xmlns:a16="http://schemas.microsoft.com/office/drawing/2014/main" id="{9C8A847F-E8DC-9401-DCDF-16EF50BB36ED}"/>
                </a:ext>
              </a:extLst>
            </p:cNvPr>
            <p:cNvSpPr>
              <a:spLocks noChangeArrowheads="1"/>
            </p:cNvSpPr>
            <p:nvPr/>
          </p:nvSpPr>
          <p:spPr bwMode="auto">
            <a:xfrm>
              <a:off x="3286" y="3520"/>
              <a:ext cx="62" cy="6"/>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69" name="Rectangle 128">
              <a:extLst>
                <a:ext uri="{FF2B5EF4-FFF2-40B4-BE49-F238E27FC236}">
                  <a16:creationId xmlns:a16="http://schemas.microsoft.com/office/drawing/2014/main" id="{973A626E-258A-1A07-60C2-967C6E39EB9D}"/>
                </a:ext>
              </a:extLst>
            </p:cNvPr>
            <p:cNvSpPr>
              <a:spLocks noChangeArrowheads="1"/>
            </p:cNvSpPr>
            <p:nvPr/>
          </p:nvSpPr>
          <p:spPr bwMode="auto">
            <a:xfrm>
              <a:off x="3380" y="3520"/>
              <a:ext cx="66" cy="6"/>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70" name="Rectangle 129">
              <a:extLst>
                <a:ext uri="{FF2B5EF4-FFF2-40B4-BE49-F238E27FC236}">
                  <a16:creationId xmlns:a16="http://schemas.microsoft.com/office/drawing/2014/main" id="{09983FB6-30AC-E593-F8BA-36605B07416C}"/>
                </a:ext>
              </a:extLst>
            </p:cNvPr>
            <p:cNvSpPr>
              <a:spLocks noChangeArrowheads="1"/>
            </p:cNvSpPr>
            <p:nvPr/>
          </p:nvSpPr>
          <p:spPr bwMode="auto">
            <a:xfrm>
              <a:off x="3478" y="3520"/>
              <a:ext cx="63" cy="6"/>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71" name="Rectangle 130">
              <a:extLst>
                <a:ext uri="{FF2B5EF4-FFF2-40B4-BE49-F238E27FC236}">
                  <a16:creationId xmlns:a16="http://schemas.microsoft.com/office/drawing/2014/main" id="{E5CA5F70-77A9-8770-6A3E-EF5798379518}"/>
                </a:ext>
              </a:extLst>
            </p:cNvPr>
            <p:cNvSpPr>
              <a:spLocks noChangeArrowheads="1"/>
            </p:cNvSpPr>
            <p:nvPr/>
          </p:nvSpPr>
          <p:spPr bwMode="auto">
            <a:xfrm>
              <a:off x="3572" y="3520"/>
              <a:ext cx="66" cy="6"/>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72" name="Rectangle 131">
              <a:extLst>
                <a:ext uri="{FF2B5EF4-FFF2-40B4-BE49-F238E27FC236}">
                  <a16:creationId xmlns:a16="http://schemas.microsoft.com/office/drawing/2014/main" id="{2952DA79-F996-6177-0D49-C61E22926B71}"/>
                </a:ext>
              </a:extLst>
            </p:cNvPr>
            <p:cNvSpPr>
              <a:spLocks noChangeArrowheads="1"/>
            </p:cNvSpPr>
            <p:nvPr/>
          </p:nvSpPr>
          <p:spPr bwMode="auto">
            <a:xfrm>
              <a:off x="3670" y="3520"/>
              <a:ext cx="63" cy="6"/>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73" name="Rectangle 132">
              <a:extLst>
                <a:ext uri="{FF2B5EF4-FFF2-40B4-BE49-F238E27FC236}">
                  <a16:creationId xmlns:a16="http://schemas.microsoft.com/office/drawing/2014/main" id="{77096BF5-8052-106D-1751-4C032A7B0784}"/>
                </a:ext>
              </a:extLst>
            </p:cNvPr>
            <p:cNvSpPr>
              <a:spLocks noChangeArrowheads="1"/>
            </p:cNvSpPr>
            <p:nvPr/>
          </p:nvSpPr>
          <p:spPr bwMode="auto">
            <a:xfrm>
              <a:off x="3286" y="3545"/>
              <a:ext cx="62" cy="6"/>
            </a:xfrm>
            <a:prstGeom prst="rect">
              <a:avLst/>
            </a:prstGeom>
            <a:solidFill>
              <a:srgbClr val="E8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74" name="Rectangle 133">
              <a:extLst>
                <a:ext uri="{FF2B5EF4-FFF2-40B4-BE49-F238E27FC236}">
                  <a16:creationId xmlns:a16="http://schemas.microsoft.com/office/drawing/2014/main" id="{548DB4A7-170F-5B78-D3D4-CDBCB51A5DE5}"/>
                </a:ext>
              </a:extLst>
            </p:cNvPr>
            <p:cNvSpPr>
              <a:spLocks noChangeArrowheads="1"/>
            </p:cNvSpPr>
            <p:nvPr/>
          </p:nvSpPr>
          <p:spPr bwMode="auto">
            <a:xfrm>
              <a:off x="3380" y="3545"/>
              <a:ext cx="66" cy="6"/>
            </a:xfrm>
            <a:prstGeom prst="rect">
              <a:avLst/>
            </a:prstGeom>
            <a:solidFill>
              <a:srgbClr val="E83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75" name="Freeform 134">
              <a:extLst>
                <a:ext uri="{FF2B5EF4-FFF2-40B4-BE49-F238E27FC236}">
                  <a16:creationId xmlns:a16="http://schemas.microsoft.com/office/drawing/2014/main" id="{37BD8D97-2E07-8C69-9328-01D6BAC000EB}"/>
                </a:ext>
              </a:extLst>
            </p:cNvPr>
            <p:cNvSpPr>
              <a:spLocks/>
            </p:cNvSpPr>
            <p:nvPr/>
          </p:nvSpPr>
          <p:spPr bwMode="auto">
            <a:xfrm>
              <a:off x="3474" y="3548"/>
              <a:ext cx="44" cy="60"/>
            </a:xfrm>
            <a:custGeom>
              <a:avLst/>
              <a:gdLst>
                <a:gd name="T0" fmla="*/ 44 w 44"/>
                <a:gd name="T1" fmla="*/ 54 h 60"/>
                <a:gd name="T2" fmla="*/ 38 w 44"/>
                <a:gd name="T3" fmla="*/ 60 h 60"/>
                <a:gd name="T4" fmla="*/ 0 w 44"/>
                <a:gd name="T5" fmla="*/ 6 h 60"/>
                <a:gd name="T6" fmla="*/ 4 w 44"/>
                <a:gd name="T7" fmla="*/ 0 h 60"/>
                <a:gd name="T8" fmla="*/ 44 w 44"/>
                <a:gd name="T9" fmla="*/ 54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60">
                  <a:moveTo>
                    <a:pt x="44" y="54"/>
                  </a:moveTo>
                  <a:lnTo>
                    <a:pt x="38" y="60"/>
                  </a:lnTo>
                  <a:lnTo>
                    <a:pt x="0" y="6"/>
                  </a:lnTo>
                  <a:lnTo>
                    <a:pt x="4" y="0"/>
                  </a:lnTo>
                  <a:lnTo>
                    <a:pt x="44" y="54"/>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76" name="Freeform 135">
              <a:extLst>
                <a:ext uri="{FF2B5EF4-FFF2-40B4-BE49-F238E27FC236}">
                  <a16:creationId xmlns:a16="http://schemas.microsoft.com/office/drawing/2014/main" id="{5224CEDA-AAF3-9414-0ED5-4B82A281D091}"/>
                </a:ext>
              </a:extLst>
            </p:cNvPr>
            <p:cNvSpPr>
              <a:spLocks/>
            </p:cNvSpPr>
            <p:nvPr/>
          </p:nvSpPr>
          <p:spPr bwMode="auto">
            <a:xfrm>
              <a:off x="3531" y="3630"/>
              <a:ext cx="35" cy="41"/>
            </a:xfrm>
            <a:custGeom>
              <a:avLst/>
              <a:gdLst>
                <a:gd name="T0" fmla="*/ 35 w 35"/>
                <a:gd name="T1" fmla="*/ 41 h 41"/>
                <a:gd name="T2" fmla="*/ 35 w 35"/>
                <a:gd name="T3" fmla="*/ 38 h 41"/>
                <a:gd name="T4" fmla="*/ 6 w 35"/>
                <a:gd name="T5" fmla="*/ 0 h 41"/>
                <a:gd name="T6" fmla="*/ 0 w 35"/>
                <a:gd name="T7" fmla="*/ 3 h 41"/>
                <a:gd name="T8" fmla="*/ 28 w 35"/>
                <a:gd name="T9" fmla="*/ 41 h 41"/>
                <a:gd name="T10" fmla="*/ 28 w 35"/>
                <a:gd name="T11" fmla="*/ 41 h 41"/>
                <a:gd name="T12" fmla="*/ 35 w 35"/>
                <a:gd name="T13" fmla="*/ 41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41">
                  <a:moveTo>
                    <a:pt x="35" y="41"/>
                  </a:moveTo>
                  <a:lnTo>
                    <a:pt x="35" y="38"/>
                  </a:lnTo>
                  <a:lnTo>
                    <a:pt x="6" y="0"/>
                  </a:lnTo>
                  <a:lnTo>
                    <a:pt x="0" y="3"/>
                  </a:lnTo>
                  <a:lnTo>
                    <a:pt x="28" y="41"/>
                  </a:lnTo>
                  <a:lnTo>
                    <a:pt x="35" y="41"/>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77" name="Freeform 136">
              <a:extLst>
                <a:ext uri="{FF2B5EF4-FFF2-40B4-BE49-F238E27FC236}">
                  <a16:creationId xmlns:a16="http://schemas.microsoft.com/office/drawing/2014/main" id="{99B50391-F886-0D9B-22D1-032F17ADBBE1}"/>
                </a:ext>
              </a:extLst>
            </p:cNvPr>
            <p:cNvSpPr>
              <a:spLocks/>
            </p:cNvSpPr>
            <p:nvPr/>
          </p:nvSpPr>
          <p:spPr bwMode="auto">
            <a:xfrm>
              <a:off x="3559" y="3668"/>
              <a:ext cx="22" cy="6"/>
            </a:xfrm>
            <a:custGeom>
              <a:avLst/>
              <a:gdLst>
                <a:gd name="T0" fmla="*/ 22 w 22"/>
                <a:gd name="T1" fmla="*/ 0 h 6"/>
                <a:gd name="T2" fmla="*/ 13 w 22"/>
                <a:gd name="T3" fmla="*/ 0 h 6"/>
                <a:gd name="T4" fmla="*/ 7 w 22"/>
                <a:gd name="T5" fmla="*/ 3 h 6"/>
                <a:gd name="T6" fmla="*/ 0 w 22"/>
                <a:gd name="T7" fmla="*/ 3 h 6"/>
                <a:gd name="T8" fmla="*/ 13 w 22"/>
                <a:gd name="T9" fmla="*/ 6 h 6"/>
                <a:gd name="T10" fmla="*/ 22 w 22"/>
                <a:gd name="T11" fmla="*/ 6 h 6"/>
                <a:gd name="T12" fmla="*/ 22 w 2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6">
                  <a:moveTo>
                    <a:pt x="22" y="0"/>
                  </a:moveTo>
                  <a:lnTo>
                    <a:pt x="13" y="0"/>
                  </a:lnTo>
                  <a:lnTo>
                    <a:pt x="7" y="3"/>
                  </a:lnTo>
                  <a:lnTo>
                    <a:pt x="0" y="3"/>
                  </a:lnTo>
                  <a:lnTo>
                    <a:pt x="13" y="6"/>
                  </a:lnTo>
                  <a:lnTo>
                    <a:pt x="22" y="6"/>
                  </a:lnTo>
                  <a:lnTo>
                    <a:pt x="22" y="0"/>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78" name="Freeform 137">
              <a:extLst>
                <a:ext uri="{FF2B5EF4-FFF2-40B4-BE49-F238E27FC236}">
                  <a16:creationId xmlns:a16="http://schemas.microsoft.com/office/drawing/2014/main" id="{ED374240-B432-E2C8-F5F0-A0A5A03C0D68}"/>
                </a:ext>
              </a:extLst>
            </p:cNvPr>
            <p:cNvSpPr>
              <a:spLocks/>
            </p:cNvSpPr>
            <p:nvPr/>
          </p:nvSpPr>
          <p:spPr bwMode="auto">
            <a:xfrm>
              <a:off x="3613" y="3668"/>
              <a:ext cx="63" cy="6"/>
            </a:xfrm>
            <a:custGeom>
              <a:avLst/>
              <a:gdLst>
                <a:gd name="T0" fmla="*/ 63 w 63"/>
                <a:gd name="T1" fmla="*/ 0 h 6"/>
                <a:gd name="T2" fmla="*/ 44 w 63"/>
                <a:gd name="T3" fmla="*/ 0 h 6"/>
                <a:gd name="T4" fmla="*/ 9 w 63"/>
                <a:gd name="T5" fmla="*/ 0 h 6"/>
                <a:gd name="T6" fmla="*/ 0 w 63"/>
                <a:gd name="T7" fmla="*/ 0 h 6"/>
                <a:gd name="T8" fmla="*/ 0 w 63"/>
                <a:gd name="T9" fmla="*/ 6 h 6"/>
                <a:gd name="T10" fmla="*/ 9 w 63"/>
                <a:gd name="T11" fmla="*/ 6 h 6"/>
                <a:gd name="T12" fmla="*/ 44 w 63"/>
                <a:gd name="T13" fmla="*/ 6 h 6"/>
                <a:gd name="T14" fmla="*/ 63 w 63"/>
                <a:gd name="T15" fmla="*/ 6 h 6"/>
                <a:gd name="T16" fmla="*/ 63 w 6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
                  <a:moveTo>
                    <a:pt x="63" y="0"/>
                  </a:moveTo>
                  <a:lnTo>
                    <a:pt x="44" y="0"/>
                  </a:lnTo>
                  <a:lnTo>
                    <a:pt x="9" y="0"/>
                  </a:lnTo>
                  <a:lnTo>
                    <a:pt x="0" y="0"/>
                  </a:lnTo>
                  <a:lnTo>
                    <a:pt x="0" y="6"/>
                  </a:lnTo>
                  <a:lnTo>
                    <a:pt x="9" y="6"/>
                  </a:lnTo>
                  <a:lnTo>
                    <a:pt x="44" y="6"/>
                  </a:lnTo>
                  <a:lnTo>
                    <a:pt x="63" y="6"/>
                  </a:lnTo>
                  <a:lnTo>
                    <a:pt x="63" y="0"/>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79" name="Freeform 138">
              <a:extLst>
                <a:ext uri="{FF2B5EF4-FFF2-40B4-BE49-F238E27FC236}">
                  <a16:creationId xmlns:a16="http://schemas.microsoft.com/office/drawing/2014/main" id="{9817F0FB-0E2B-F3E4-61B6-CAD9E0B7E700}"/>
                </a:ext>
              </a:extLst>
            </p:cNvPr>
            <p:cNvSpPr>
              <a:spLocks/>
            </p:cNvSpPr>
            <p:nvPr/>
          </p:nvSpPr>
          <p:spPr bwMode="auto">
            <a:xfrm>
              <a:off x="3711" y="3668"/>
              <a:ext cx="40" cy="6"/>
            </a:xfrm>
            <a:custGeom>
              <a:avLst/>
              <a:gdLst>
                <a:gd name="T0" fmla="*/ 40 w 40"/>
                <a:gd name="T1" fmla="*/ 0 h 6"/>
                <a:gd name="T2" fmla="*/ 31 w 40"/>
                <a:gd name="T3" fmla="*/ 0 h 6"/>
                <a:gd name="T4" fmla="*/ 9 w 40"/>
                <a:gd name="T5" fmla="*/ 0 h 6"/>
                <a:gd name="T6" fmla="*/ 0 w 40"/>
                <a:gd name="T7" fmla="*/ 0 h 6"/>
                <a:gd name="T8" fmla="*/ 0 w 40"/>
                <a:gd name="T9" fmla="*/ 6 h 6"/>
                <a:gd name="T10" fmla="*/ 9 w 40"/>
                <a:gd name="T11" fmla="*/ 6 h 6"/>
                <a:gd name="T12" fmla="*/ 31 w 40"/>
                <a:gd name="T13" fmla="*/ 6 h 6"/>
                <a:gd name="T14" fmla="*/ 40 w 40"/>
                <a:gd name="T15" fmla="*/ 6 h 6"/>
                <a:gd name="T16" fmla="*/ 40 w 40"/>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
                  <a:moveTo>
                    <a:pt x="40" y="0"/>
                  </a:moveTo>
                  <a:lnTo>
                    <a:pt x="31" y="0"/>
                  </a:lnTo>
                  <a:lnTo>
                    <a:pt x="9" y="0"/>
                  </a:lnTo>
                  <a:lnTo>
                    <a:pt x="0" y="0"/>
                  </a:lnTo>
                  <a:lnTo>
                    <a:pt x="0" y="6"/>
                  </a:lnTo>
                  <a:lnTo>
                    <a:pt x="9" y="6"/>
                  </a:lnTo>
                  <a:lnTo>
                    <a:pt x="31" y="6"/>
                  </a:lnTo>
                  <a:lnTo>
                    <a:pt x="40" y="6"/>
                  </a:lnTo>
                  <a:lnTo>
                    <a:pt x="40" y="0"/>
                  </a:lnTo>
                  <a:close/>
                </a:path>
              </a:pathLst>
            </a:custGeom>
            <a:solidFill>
              <a:srgbClr val="E8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80" name="Rectangle 139">
              <a:extLst>
                <a:ext uri="{FF2B5EF4-FFF2-40B4-BE49-F238E27FC236}">
                  <a16:creationId xmlns:a16="http://schemas.microsoft.com/office/drawing/2014/main" id="{8A8E2C7A-788A-E4E2-4636-5CAEC0B8138A}"/>
                </a:ext>
              </a:extLst>
            </p:cNvPr>
            <p:cNvSpPr>
              <a:spLocks noChangeArrowheads="1"/>
            </p:cNvSpPr>
            <p:nvPr/>
          </p:nvSpPr>
          <p:spPr bwMode="auto">
            <a:xfrm>
              <a:off x="3713" y="3535"/>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E44500"/>
                  </a:solidFill>
                  <a:latin typeface="Times New Roman" panose="02020603050405020304" pitchFamily="18" charset="0"/>
                </a:rPr>
                <a:t>0.06A</a:t>
              </a:r>
              <a:endParaRPr lang="en-US" altLang="en-US"/>
            </a:p>
          </p:txBody>
        </p:sp>
        <p:sp>
          <p:nvSpPr>
            <p:cNvPr id="78981" name="Rectangle 140">
              <a:extLst>
                <a:ext uri="{FF2B5EF4-FFF2-40B4-BE49-F238E27FC236}">
                  <a16:creationId xmlns:a16="http://schemas.microsoft.com/office/drawing/2014/main" id="{D3907E3C-C14B-B2F3-F6C8-666A10D6AAB6}"/>
                </a:ext>
              </a:extLst>
            </p:cNvPr>
            <p:cNvSpPr>
              <a:spLocks noChangeArrowheads="1"/>
            </p:cNvSpPr>
            <p:nvPr/>
          </p:nvSpPr>
          <p:spPr bwMode="auto">
            <a:xfrm>
              <a:off x="3729" y="3217"/>
              <a:ext cx="22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008F4E"/>
                  </a:solidFill>
                  <a:latin typeface="Times New Roman" panose="02020603050405020304" pitchFamily="18" charset="0"/>
                </a:rPr>
                <a:t>0.1A</a:t>
              </a:r>
              <a:endParaRPr lang="en-US" altLang="en-US"/>
            </a:p>
          </p:txBody>
        </p:sp>
        <p:sp>
          <p:nvSpPr>
            <p:cNvPr id="78982" name="Rectangle 141">
              <a:extLst>
                <a:ext uri="{FF2B5EF4-FFF2-40B4-BE49-F238E27FC236}">
                  <a16:creationId xmlns:a16="http://schemas.microsoft.com/office/drawing/2014/main" id="{605FCD60-AE1E-6ACE-ED5D-BFB6C04ACCC4}"/>
                </a:ext>
              </a:extLst>
            </p:cNvPr>
            <p:cNvSpPr>
              <a:spLocks noChangeArrowheads="1"/>
            </p:cNvSpPr>
            <p:nvPr/>
          </p:nvSpPr>
          <p:spPr bwMode="auto">
            <a:xfrm>
              <a:off x="3713" y="2759"/>
              <a:ext cx="2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solidFill>
                    <a:srgbClr val="370D71"/>
                  </a:solidFill>
                  <a:latin typeface="Times New Roman" panose="02020603050405020304" pitchFamily="18" charset="0"/>
                </a:rPr>
                <a:t>0.04A</a:t>
              </a:r>
              <a:endParaRPr lang="en-US" altLang="en-US"/>
            </a:p>
          </p:txBody>
        </p:sp>
        <p:sp>
          <p:nvSpPr>
            <p:cNvPr id="78983" name="Freeform 142">
              <a:extLst>
                <a:ext uri="{FF2B5EF4-FFF2-40B4-BE49-F238E27FC236}">
                  <a16:creationId xmlns:a16="http://schemas.microsoft.com/office/drawing/2014/main" id="{1C1A9F22-73CE-CE5B-B51C-E1B0DC7DC3C6}"/>
                </a:ext>
              </a:extLst>
            </p:cNvPr>
            <p:cNvSpPr>
              <a:spLocks/>
            </p:cNvSpPr>
            <p:nvPr/>
          </p:nvSpPr>
          <p:spPr bwMode="auto">
            <a:xfrm>
              <a:off x="3899" y="3214"/>
              <a:ext cx="13" cy="13"/>
            </a:xfrm>
            <a:custGeom>
              <a:avLst/>
              <a:gdLst>
                <a:gd name="T0" fmla="*/ 13 w 13"/>
                <a:gd name="T1" fmla="*/ 13 h 13"/>
                <a:gd name="T2" fmla="*/ 13 w 13"/>
                <a:gd name="T3" fmla="*/ 13 h 13"/>
                <a:gd name="T4" fmla="*/ 13 w 13"/>
                <a:gd name="T5" fmla="*/ 10 h 13"/>
                <a:gd name="T6" fmla="*/ 13 w 13"/>
                <a:gd name="T7" fmla="*/ 7 h 13"/>
                <a:gd name="T8" fmla="*/ 10 w 13"/>
                <a:gd name="T9" fmla="*/ 4 h 13"/>
                <a:gd name="T10" fmla="*/ 10 w 13"/>
                <a:gd name="T11" fmla="*/ 4 h 13"/>
                <a:gd name="T12" fmla="*/ 7 w 13"/>
                <a:gd name="T13" fmla="*/ 0 h 13"/>
                <a:gd name="T14" fmla="*/ 4 w 13"/>
                <a:gd name="T15" fmla="*/ 0 h 13"/>
                <a:gd name="T16" fmla="*/ 4 w 13"/>
                <a:gd name="T17" fmla="*/ 0 h 13"/>
                <a:gd name="T18" fmla="*/ 0 w 13"/>
                <a:gd name="T19" fmla="*/ 0 h 13"/>
                <a:gd name="T20" fmla="*/ 0 w 13"/>
                <a:gd name="T21" fmla="*/ 7 h 13"/>
                <a:gd name="T22" fmla="*/ 0 w 13"/>
                <a:gd name="T23" fmla="*/ 7 h 13"/>
                <a:gd name="T24" fmla="*/ 4 w 13"/>
                <a:gd name="T25" fmla="*/ 7 h 13"/>
                <a:gd name="T26" fmla="*/ 4 w 13"/>
                <a:gd name="T27" fmla="*/ 7 h 13"/>
                <a:gd name="T28" fmla="*/ 4 w 13"/>
                <a:gd name="T29" fmla="*/ 7 h 13"/>
                <a:gd name="T30" fmla="*/ 4 w 13"/>
                <a:gd name="T31" fmla="*/ 10 h 13"/>
                <a:gd name="T32" fmla="*/ 7 w 13"/>
                <a:gd name="T33" fmla="*/ 10 h 13"/>
                <a:gd name="T34" fmla="*/ 7 w 13"/>
                <a:gd name="T35" fmla="*/ 10 h 13"/>
                <a:gd name="T36" fmla="*/ 7 w 13"/>
                <a:gd name="T37" fmla="*/ 13 h 13"/>
                <a:gd name="T38" fmla="*/ 7 w 13"/>
                <a:gd name="T39" fmla="*/ 13 h 13"/>
                <a:gd name="T40" fmla="*/ 13 w 13"/>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3">
                  <a:moveTo>
                    <a:pt x="13" y="13"/>
                  </a:moveTo>
                  <a:lnTo>
                    <a:pt x="13" y="13"/>
                  </a:lnTo>
                  <a:lnTo>
                    <a:pt x="13" y="10"/>
                  </a:lnTo>
                  <a:lnTo>
                    <a:pt x="13" y="7"/>
                  </a:lnTo>
                  <a:lnTo>
                    <a:pt x="10" y="4"/>
                  </a:lnTo>
                  <a:lnTo>
                    <a:pt x="7" y="0"/>
                  </a:lnTo>
                  <a:lnTo>
                    <a:pt x="4" y="0"/>
                  </a:lnTo>
                  <a:lnTo>
                    <a:pt x="0" y="0"/>
                  </a:lnTo>
                  <a:lnTo>
                    <a:pt x="0" y="7"/>
                  </a:lnTo>
                  <a:lnTo>
                    <a:pt x="4" y="7"/>
                  </a:lnTo>
                  <a:lnTo>
                    <a:pt x="4" y="10"/>
                  </a:lnTo>
                  <a:lnTo>
                    <a:pt x="7" y="10"/>
                  </a:lnTo>
                  <a:lnTo>
                    <a:pt x="7" y="13"/>
                  </a:lnTo>
                  <a:lnTo>
                    <a:pt x="13" y="13"/>
                  </a:lnTo>
                  <a:close/>
                </a:path>
              </a:pathLst>
            </a:custGeom>
            <a:solidFill>
              <a:srgbClr val="2090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84" name="Freeform 143">
              <a:extLst>
                <a:ext uri="{FF2B5EF4-FFF2-40B4-BE49-F238E27FC236}">
                  <a16:creationId xmlns:a16="http://schemas.microsoft.com/office/drawing/2014/main" id="{9193E696-F23E-C840-2A8E-80ECA1372AD6}"/>
                </a:ext>
              </a:extLst>
            </p:cNvPr>
            <p:cNvSpPr>
              <a:spLocks/>
            </p:cNvSpPr>
            <p:nvPr/>
          </p:nvSpPr>
          <p:spPr bwMode="auto">
            <a:xfrm>
              <a:off x="3899" y="3227"/>
              <a:ext cx="13" cy="13"/>
            </a:xfrm>
            <a:custGeom>
              <a:avLst/>
              <a:gdLst>
                <a:gd name="T0" fmla="*/ 0 w 13"/>
                <a:gd name="T1" fmla="*/ 13 h 13"/>
                <a:gd name="T2" fmla="*/ 0 w 13"/>
                <a:gd name="T3" fmla="*/ 13 h 13"/>
                <a:gd name="T4" fmla="*/ 4 w 13"/>
                <a:gd name="T5" fmla="*/ 13 h 13"/>
                <a:gd name="T6" fmla="*/ 4 w 13"/>
                <a:gd name="T7" fmla="*/ 10 h 13"/>
                <a:gd name="T8" fmla="*/ 7 w 13"/>
                <a:gd name="T9" fmla="*/ 10 h 13"/>
                <a:gd name="T10" fmla="*/ 10 w 13"/>
                <a:gd name="T11" fmla="*/ 10 h 13"/>
                <a:gd name="T12" fmla="*/ 10 w 13"/>
                <a:gd name="T13" fmla="*/ 6 h 13"/>
                <a:gd name="T14" fmla="*/ 13 w 13"/>
                <a:gd name="T15" fmla="*/ 3 h 13"/>
                <a:gd name="T16" fmla="*/ 13 w 13"/>
                <a:gd name="T17" fmla="*/ 0 h 13"/>
                <a:gd name="T18" fmla="*/ 13 w 13"/>
                <a:gd name="T19" fmla="*/ 0 h 13"/>
                <a:gd name="T20" fmla="*/ 7 w 13"/>
                <a:gd name="T21" fmla="*/ 0 h 13"/>
                <a:gd name="T22" fmla="*/ 7 w 13"/>
                <a:gd name="T23" fmla="*/ 0 h 13"/>
                <a:gd name="T24" fmla="*/ 7 w 13"/>
                <a:gd name="T25" fmla="*/ 0 h 13"/>
                <a:gd name="T26" fmla="*/ 4 w 13"/>
                <a:gd name="T27" fmla="*/ 3 h 13"/>
                <a:gd name="T28" fmla="*/ 4 w 13"/>
                <a:gd name="T29" fmla="*/ 3 h 13"/>
                <a:gd name="T30" fmla="*/ 4 w 13"/>
                <a:gd name="T31" fmla="*/ 3 h 13"/>
                <a:gd name="T32" fmla="*/ 4 w 13"/>
                <a:gd name="T33" fmla="*/ 3 h 13"/>
                <a:gd name="T34" fmla="*/ 0 w 13"/>
                <a:gd name="T35" fmla="*/ 6 h 13"/>
                <a:gd name="T36" fmla="*/ 0 w 13"/>
                <a:gd name="T37" fmla="*/ 6 h 13"/>
                <a:gd name="T38" fmla="*/ 0 w 13"/>
                <a:gd name="T39" fmla="*/ 6 h 13"/>
                <a:gd name="T40" fmla="*/ 0 w 13"/>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3">
                  <a:moveTo>
                    <a:pt x="0" y="13"/>
                  </a:moveTo>
                  <a:lnTo>
                    <a:pt x="0" y="13"/>
                  </a:lnTo>
                  <a:lnTo>
                    <a:pt x="4" y="13"/>
                  </a:lnTo>
                  <a:lnTo>
                    <a:pt x="4" y="10"/>
                  </a:lnTo>
                  <a:lnTo>
                    <a:pt x="7" y="10"/>
                  </a:lnTo>
                  <a:lnTo>
                    <a:pt x="10" y="10"/>
                  </a:lnTo>
                  <a:lnTo>
                    <a:pt x="10" y="6"/>
                  </a:lnTo>
                  <a:lnTo>
                    <a:pt x="13" y="3"/>
                  </a:lnTo>
                  <a:lnTo>
                    <a:pt x="13" y="0"/>
                  </a:lnTo>
                  <a:lnTo>
                    <a:pt x="7" y="0"/>
                  </a:lnTo>
                  <a:lnTo>
                    <a:pt x="4" y="3"/>
                  </a:lnTo>
                  <a:lnTo>
                    <a:pt x="0" y="6"/>
                  </a:lnTo>
                  <a:lnTo>
                    <a:pt x="0" y="13"/>
                  </a:lnTo>
                  <a:close/>
                </a:path>
              </a:pathLst>
            </a:custGeom>
            <a:solidFill>
              <a:srgbClr val="2090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85" name="Freeform 144">
              <a:extLst>
                <a:ext uri="{FF2B5EF4-FFF2-40B4-BE49-F238E27FC236}">
                  <a16:creationId xmlns:a16="http://schemas.microsoft.com/office/drawing/2014/main" id="{553E4137-D87E-A136-656B-BE03BCDE2D9B}"/>
                </a:ext>
              </a:extLst>
            </p:cNvPr>
            <p:cNvSpPr>
              <a:spLocks/>
            </p:cNvSpPr>
            <p:nvPr/>
          </p:nvSpPr>
          <p:spPr bwMode="auto">
            <a:xfrm>
              <a:off x="3887" y="3227"/>
              <a:ext cx="12" cy="13"/>
            </a:xfrm>
            <a:custGeom>
              <a:avLst/>
              <a:gdLst>
                <a:gd name="T0" fmla="*/ 0 w 12"/>
                <a:gd name="T1" fmla="*/ 0 h 13"/>
                <a:gd name="T2" fmla="*/ 0 w 12"/>
                <a:gd name="T3" fmla="*/ 0 h 13"/>
                <a:gd name="T4" fmla="*/ 0 w 12"/>
                <a:gd name="T5" fmla="*/ 0 h 13"/>
                <a:gd name="T6" fmla="*/ 0 w 12"/>
                <a:gd name="T7" fmla="*/ 3 h 13"/>
                <a:gd name="T8" fmla="*/ 3 w 12"/>
                <a:gd name="T9" fmla="*/ 6 h 13"/>
                <a:gd name="T10" fmla="*/ 3 w 12"/>
                <a:gd name="T11" fmla="*/ 10 h 13"/>
                <a:gd name="T12" fmla="*/ 6 w 12"/>
                <a:gd name="T13" fmla="*/ 10 h 13"/>
                <a:gd name="T14" fmla="*/ 6 w 12"/>
                <a:gd name="T15" fmla="*/ 10 h 13"/>
                <a:gd name="T16" fmla="*/ 9 w 12"/>
                <a:gd name="T17" fmla="*/ 13 h 13"/>
                <a:gd name="T18" fmla="*/ 12 w 12"/>
                <a:gd name="T19" fmla="*/ 13 h 13"/>
                <a:gd name="T20" fmla="*/ 12 w 12"/>
                <a:gd name="T21" fmla="*/ 6 h 13"/>
                <a:gd name="T22" fmla="*/ 12 w 12"/>
                <a:gd name="T23" fmla="*/ 6 h 13"/>
                <a:gd name="T24" fmla="*/ 9 w 12"/>
                <a:gd name="T25" fmla="*/ 3 h 13"/>
                <a:gd name="T26" fmla="*/ 9 w 12"/>
                <a:gd name="T27" fmla="*/ 3 h 13"/>
                <a:gd name="T28" fmla="*/ 9 w 12"/>
                <a:gd name="T29" fmla="*/ 3 h 13"/>
                <a:gd name="T30" fmla="*/ 6 w 12"/>
                <a:gd name="T31" fmla="*/ 3 h 13"/>
                <a:gd name="T32" fmla="*/ 6 w 12"/>
                <a:gd name="T33" fmla="*/ 0 h 13"/>
                <a:gd name="T34" fmla="*/ 6 w 12"/>
                <a:gd name="T35" fmla="*/ 0 h 13"/>
                <a:gd name="T36" fmla="*/ 6 w 12"/>
                <a:gd name="T37" fmla="*/ 0 h 13"/>
                <a:gd name="T38" fmla="*/ 6 w 12"/>
                <a:gd name="T39" fmla="*/ 0 h 13"/>
                <a:gd name="T40" fmla="*/ 0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0" y="0"/>
                  </a:moveTo>
                  <a:lnTo>
                    <a:pt x="0" y="0"/>
                  </a:lnTo>
                  <a:lnTo>
                    <a:pt x="0" y="3"/>
                  </a:lnTo>
                  <a:lnTo>
                    <a:pt x="3" y="6"/>
                  </a:lnTo>
                  <a:lnTo>
                    <a:pt x="3" y="10"/>
                  </a:lnTo>
                  <a:lnTo>
                    <a:pt x="6" y="10"/>
                  </a:lnTo>
                  <a:lnTo>
                    <a:pt x="9" y="13"/>
                  </a:lnTo>
                  <a:lnTo>
                    <a:pt x="12" y="13"/>
                  </a:lnTo>
                  <a:lnTo>
                    <a:pt x="12" y="6"/>
                  </a:lnTo>
                  <a:lnTo>
                    <a:pt x="9" y="3"/>
                  </a:lnTo>
                  <a:lnTo>
                    <a:pt x="6" y="3"/>
                  </a:lnTo>
                  <a:lnTo>
                    <a:pt x="6" y="0"/>
                  </a:lnTo>
                  <a:lnTo>
                    <a:pt x="0" y="0"/>
                  </a:lnTo>
                  <a:close/>
                </a:path>
              </a:pathLst>
            </a:custGeom>
            <a:solidFill>
              <a:srgbClr val="2090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86" name="Freeform 145">
              <a:extLst>
                <a:ext uri="{FF2B5EF4-FFF2-40B4-BE49-F238E27FC236}">
                  <a16:creationId xmlns:a16="http://schemas.microsoft.com/office/drawing/2014/main" id="{DD15A42F-171B-1422-D32D-D7F5B6B1B699}"/>
                </a:ext>
              </a:extLst>
            </p:cNvPr>
            <p:cNvSpPr>
              <a:spLocks/>
            </p:cNvSpPr>
            <p:nvPr/>
          </p:nvSpPr>
          <p:spPr bwMode="auto">
            <a:xfrm>
              <a:off x="3887" y="3214"/>
              <a:ext cx="12" cy="13"/>
            </a:xfrm>
            <a:custGeom>
              <a:avLst/>
              <a:gdLst>
                <a:gd name="T0" fmla="*/ 12 w 12"/>
                <a:gd name="T1" fmla="*/ 0 h 13"/>
                <a:gd name="T2" fmla="*/ 12 w 12"/>
                <a:gd name="T3" fmla="*/ 0 h 13"/>
                <a:gd name="T4" fmla="*/ 9 w 12"/>
                <a:gd name="T5" fmla="*/ 0 h 13"/>
                <a:gd name="T6" fmla="*/ 6 w 12"/>
                <a:gd name="T7" fmla="*/ 0 h 13"/>
                <a:gd name="T8" fmla="*/ 6 w 12"/>
                <a:gd name="T9" fmla="*/ 0 h 13"/>
                <a:gd name="T10" fmla="*/ 3 w 12"/>
                <a:gd name="T11" fmla="*/ 4 h 13"/>
                <a:gd name="T12" fmla="*/ 3 w 12"/>
                <a:gd name="T13" fmla="*/ 4 h 13"/>
                <a:gd name="T14" fmla="*/ 0 w 12"/>
                <a:gd name="T15" fmla="*/ 7 h 13"/>
                <a:gd name="T16" fmla="*/ 0 w 12"/>
                <a:gd name="T17" fmla="*/ 10 h 13"/>
                <a:gd name="T18" fmla="*/ 0 w 12"/>
                <a:gd name="T19" fmla="*/ 13 h 13"/>
                <a:gd name="T20" fmla="*/ 6 w 12"/>
                <a:gd name="T21" fmla="*/ 13 h 13"/>
                <a:gd name="T22" fmla="*/ 6 w 12"/>
                <a:gd name="T23" fmla="*/ 10 h 13"/>
                <a:gd name="T24" fmla="*/ 6 w 12"/>
                <a:gd name="T25" fmla="*/ 10 h 13"/>
                <a:gd name="T26" fmla="*/ 6 w 12"/>
                <a:gd name="T27" fmla="*/ 10 h 13"/>
                <a:gd name="T28" fmla="*/ 9 w 12"/>
                <a:gd name="T29" fmla="*/ 7 h 13"/>
                <a:gd name="T30" fmla="*/ 9 w 12"/>
                <a:gd name="T31" fmla="*/ 7 h 13"/>
                <a:gd name="T32" fmla="*/ 9 w 12"/>
                <a:gd name="T33" fmla="*/ 7 h 13"/>
                <a:gd name="T34" fmla="*/ 12 w 12"/>
                <a:gd name="T35" fmla="*/ 7 h 13"/>
                <a:gd name="T36" fmla="*/ 12 w 12"/>
                <a:gd name="T37" fmla="*/ 7 h 13"/>
                <a:gd name="T38" fmla="*/ 12 w 12"/>
                <a:gd name="T39" fmla="*/ 7 h 13"/>
                <a:gd name="T40" fmla="*/ 12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12" y="0"/>
                  </a:moveTo>
                  <a:lnTo>
                    <a:pt x="12" y="0"/>
                  </a:lnTo>
                  <a:lnTo>
                    <a:pt x="9" y="0"/>
                  </a:lnTo>
                  <a:lnTo>
                    <a:pt x="6" y="0"/>
                  </a:lnTo>
                  <a:lnTo>
                    <a:pt x="3" y="4"/>
                  </a:lnTo>
                  <a:lnTo>
                    <a:pt x="0" y="7"/>
                  </a:lnTo>
                  <a:lnTo>
                    <a:pt x="0" y="10"/>
                  </a:lnTo>
                  <a:lnTo>
                    <a:pt x="0" y="13"/>
                  </a:lnTo>
                  <a:lnTo>
                    <a:pt x="6" y="13"/>
                  </a:lnTo>
                  <a:lnTo>
                    <a:pt x="6" y="10"/>
                  </a:lnTo>
                  <a:lnTo>
                    <a:pt x="9" y="7"/>
                  </a:lnTo>
                  <a:lnTo>
                    <a:pt x="12" y="7"/>
                  </a:lnTo>
                  <a:lnTo>
                    <a:pt x="12" y="0"/>
                  </a:lnTo>
                  <a:close/>
                </a:path>
              </a:pathLst>
            </a:custGeom>
            <a:solidFill>
              <a:srgbClr val="2090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87" name="Freeform 146">
              <a:extLst>
                <a:ext uri="{FF2B5EF4-FFF2-40B4-BE49-F238E27FC236}">
                  <a16:creationId xmlns:a16="http://schemas.microsoft.com/office/drawing/2014/main" id="{1E9BD47F-2D13-9349-1F02-84B1E400C1DC}"/>
                </a:ext>
              </a:extLst>
            </p:cNvPr>
            <p:cNvSpPr>
              <a:spLocks/>
            </p:cNvSpPr>
            <p:nvPr/>
          </p:nvSpPr>
          <p:spPr bwMode="auto">
            <a:xfrm>
              <a:off x="3937" y="2755"/>
              <a:ext cx="13" cy="12"/>
            </a:xfrm>
            <a:custGeom>
              <a:avLst/>
              <a:gdLst>
                <a:gd name="T0" fmla="*/ 13 w 13"/>
                <a:gd name="T1" fmla="*/ 12 h 12"/>
                <a:gd name="T2" fmla="*/ 13 w 13"/>
                <a:gd name="T3" fmla="*/ 12 h 12"/>
                <a:gd name="T4" fmla="*/ 13 w 13"/>
                <a:gd name="T5" fmla="*/ 12 h 12"/>
                <a:gd name="T6" fmla="*/ 13 w 13"/>
                <a:gd name="T7" fmla="*/ 9 h 12"/>
                <a:gd name="T8" fmla="*/ 10 w 13"/>
                <a:gd name="T9" fmla="*/ 6 h 12"/>
                <a:gd name="T10" fmla="*/ 10 w 13"/>
                <a:gd name="T11" fmla="*/ 6 h 12"/>
                <a:gd name="T12" fmla="*/ 6 w 13"/>
                <a:gd name="T13" fmla="*/ 3 h 12"/>
                <a:gd name="T14" fmla="*/ 6 w 13"/>
                <a:gd name="T15" fmla="*/ 3 h 12"/>
                <a:gd name="T16" fmla="*/ 3 w 13"/>
                <a:gd name="T17" fmla="*/ 0 h 12"/>
                <a:gd name="T18" fmla="*/ 0 w 13"/>
                <a:gd name="T19" fmla="*/ 0 h 12"/>
                <a:gd name="T20" fmla="*/ 0 w 13"/>
                <a:gd name="T21" fmla="*/ 9 h 12"/>
                <a:gd name="T22" fmla="*/ 3 w 13"/>
                <a:gd name="T23" fmla="*/ 9 h 12"/>
                <a:gd name="T24" fmla="*/ 3 w 13"/>
                <a:gd name="T25" fmla="*/ 9 h 12"/>
                <a:gd name="T26" fmla="*/ 3 w 13"/>
                <a:gd name="T27" fmla="*/ 9 h 12"/>
                <a:gd name="T28" fmla="*/ 3 w 13"/>
                <a:gd name="T29" fmla="*/ 9 h 12"/>
                <a:gd name="T30" fmla="*/ 6 w 13"/>
                <a:gd name="T31" fmla="*/ 9 h 12"/>
                <a:gd name="T32" fmla="*/ 6 w 13"/>
                <a:gd name="T33" fmla="*/ 12 h 12"/>
                <a:gd name="T34" fmla="*/ 6 w 13"/>
                <a:gd name="T35" fmla="*/ 12 h 12"/>
                <a:gd name="T36" fmla="*/ 6 w 13"/>
                <a:gd name="T37" fmla="*/ 12 h 12"/>
                <a:gd name="T38" fmla="*/ 6 w 13"/>
                <a:gd name="T39" fmla="*/ 12 h 12"/>
                <a:gd name="T40" fmla="*/ 13 w 13"/>
                <a:gd name="T41" fmla="*/ 12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2">
                  <a:moveTo>
                    <a:pt x="13" y="12"/>
                  </a:moveTo>
                  <a:lnTo>
                    <a:pt x="13" y="12"/>
                  </a:lnTo>
                  <a:lnTo>
                    <a:pt x="13" y="9"/>
                  </a:lnTo>
                  <a:lnTo>
                    <a:pt x="10" y="6"/>
                  </a:lnTo>
                  <a:lnTo>
                    <a:pt x="6" y="3"/>
                  </a:lnTo>
                  <a:lnTo>
                    <a:pt x="3" y="0"/>
                  </a:lnTo>
                  <a:lnTo>
                    <a:pt x="0" y="0"/>
                  </a:lnTo>
                  <a:lnTo>
                    <a:pt x="0" y="9"/>
                  </a:lnTo>
                  <a:lnTo>
                    <a:pt x="3" y="9"/>
                  </a:lnTo>
                  <a:lnTo>
                    <a:pt x="6" y="9"/>
                  </a:lnTo>
                  <a:lnTo>
                    <a:pt x="6" y="12"/>
                  </a:lnTo>
                  <a:lnTo>
                    <a:pt x="13" y="12"/>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88" name="Freeform 147">
              <a:extLst>
                <a:ext uri="{FF2B5EF4-FFF2-40B4-BE49-F238E27FC236}">
                  <a16:creationId xmlns:a16="http://schemas.microsoft.com/office/drawing/2014/main" id="{C803F4B4-1915-625E-A74F-213A7AD9CAC8}"/>
                </a:ext>
              </a:extLst>
            </p:cNvPr>
            <p:cNvSpPr>
              <a:spLocks/>
            </p:cNvSpPr>
            <p:nvPr/>
          </p:nvSpPr>
          <p:spPr bwMode="auto">
            <a:xfrm>
              <a:off x="3937" y="2767"/>
              <a:ext cx="13" cy="16"/>
            </a:xfrm>
            <a:custGeom>
              <a:avLst/>
              <a:gdLst>
                <a:gd name="T0" fmla="*/ 0 w 13"/>
                <a:gd name="T1" fmla="*/ 16 h 16"/>
                <a:gd name="T2" fmla="*/ 0 w 13"/>
                <a:gd name="T3" fmla="*/ 16 h 16"/>
                <a:gd name="T4" fmla="*/ 3 w 13"/>
                <a:gd name="T5" fmla="*/ 16 h 16"/>
                <a:gd name="T6" fmla="*/ 6 w 13"/>
                <a:gd name="T7" fmla="*/ 13 h 16"/>
                <a:gd name="T8" fmla="*/ 6 w 13"/>
                <a:gd name="T9" fmla="*/ 13 h 16"/>
                <a:gd name="T10" fmla="*/ 10 w 13"/>
                <a:gd name="T11" fmla="*/ 10 h 16"/>
                <a:gd name="T12" fmla="*/ 10 w 13"/>
                <a:gd name="T13" fmla="*/ 10 h 16"/>
                <a:gd name="T14" fmla="*/ 13 w 13"/>
                <a:gd name="T15" fmla="*/ 7 h 16"/>
                <a:gd name="T16" fmla="*/ 13 w 13"/>
                <a:gd name="T17" fmla="*/ 4 h 16"/>
                <a:gd name="T18" fmla="*/ 13 w 13"/>
                <a:gd name="T19" fmla="*/ 0 h 16"/>
                <a:gd name="T20" fmla="*/ 6 w 13"/>
                <a:gd name="T21" fmla="*/ 0 h 16"/>
                <a:gd name="T22" fmla="*/ 6 w 13"/>
                <a:gd name="T23" fmla="*/ 4 h 16"/>
                <a:gd name="T24" fmla="*/ 6 w 13"/>
                <a:gd name="T25" fmla="*/ 4 h 16"/>
                <a:gd name="T26" fmla="*/ 6 w 13"/>
                <a:gd name="T27" fmla="*/ 7 h 16"/>
                <a:gd name="T28" fmla="*/ 3 w 13"/>
                <a:gd name="T29" fmla="*/ 7 h 16"/>
                <a:gd name="T30" fmla="*/ 3 w 13"/>
                <a:gd name="T31" fmla="*/ 7 h 16"/>
                <a:gd name="T32" fmla="*/ 3 w 13"/>
                <a:gd name="T33" fmla="*/ 7 h 16"/>
                <a:gd name="T34" fmla="*/ 3 w 13"/>
                <a:gd name="T35" fmla="*/ 7 h 16"/>
                <a:gd name="T36" fmla="*/ 0 w 13"/>
                <a:gd name="T37" fmla="*/ 7 h 16"/>
                <a:gd name="T38" fmla="*/ 0 w 13"/>
                <a:gd name="T39" fmla="*/ 7 h 16"/>
                <a:gd name="T40" fmla="*/ 0 w 13"/>
                <a:gd name="T41" fmla="*/ 1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6">
                  <a:moveTo>
                    <a:pt x="0" y="16"/>
                  </a:moveTo>
                  <a:lnTo>
                    <a:pt x="0" y="16"/>
                  </a:lnTo>
                  <a:lnTo>
                    <a:pt x="3" y="16"/>
                  </a:lnTo>
                  <a:lnTo>
                    <a:pt x="6" y="13"/>
                  </a:lnTo>
                  <a:lnTo>
                    <a:pt x="10" y="10"/>
                  </a:lnTo>
                  <a:lnTo>
                    <a:pt x="13" y="7"/>
                  </a:lnTo>
                  <a:lnTo>
                    <a:pt x="13" y="4"/>
                  </a:lnTo>
                  <a:lnTo>
                    <a:pt x="13" y="0"/>
                  </a:lnTo>
                  <a:lnTo>
                    <a:pt x="6" y="0"/>
                  </a:lnTo>
                  <a:lnTo>
                    <a:pt x="6" y="4"/>
                  </a:lnTo>
                  <a:lnTo>
                    <a:pt x="6" y="7"/>
                  </a:lnTo>
                  <a:lnTo>
                    <a:pt x="3" y="7"/>
                  </a:lnTo>
                  <a:lnTo>
                    <a:pt x="0" y="7"/>
                  </a:lnTo>
                  <a:lnTo>
                    <a:pt x="0" y="16"/>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89" name="Freeform 148">
              <a:extLst>
                <a:ext uri="{FF2B5EF4-FFF2-40B4-BE49-F238E27FC236}">
                  <a16:creationId xmlns:a16="http://schemas.microsoft.com/office/drawing/2014/main" id="{5755D634-7621-2A07-EE64-8DAC3CC6BD49}"/>
                </a:ext>
              </a:extLst>
            </p:cNvPr>
            <p:cNvSpPr>
              <a:spLocks/>
            </p:cNvSpPr>
            <p:nvPr/>
          </p:nvSpPr>
          <p:spPr bwMode="auto">
            <a:xfrm>
              <a:off x="3925" y="2767"/>
              <a:ext cx="12" cy="16"/>
            </a:xfrm>
            <a:custGeom>
              <a:avLst/>
              <a:gdLst>
                <a:gd name="T0" fmla="*/ 0 w 12"/>
                <a:gd name="T1" fmla="*/ 0 h 16"/>
                <a:gd name="T2" fmla="*/ 0 w 12"/>
                <a:gd name="T3" fmla="*/ 0 h 16"/>
                <a:gd name="T4" fmla="*/ 0 w 12"/>
                <a:gd name="T5" fmla="*/ 4 h 16"/>
                <a:gd name="T6" fmla="*/ 3 w 12"/>
                <a:gd name="T7" fmla="*/ 7 h 16"/>
                <a:gd name="T8" fmla="*/ 3 w 12"/>
                <a:gd name="T9" fmla="*/ 10 h 16"/>
                <a:gd name="T10" fmla="*/ 3 w 12"/>
                <a:gd name="T11" fmla="*/ 10 h 16"/>
                <a:gd name="T12" fmla="*/ 6 w 12"/>
                <a:gd name="T13" fmla="*/ 13 h 16"/>
                <a:gd name="T14" fmla="*/ 9 w 12"/>
                <a:gd name="T15" fmla="*/ 13 h 16"/>
                <a:gd name="T16" fmla="*/ 9 w 12"/>
                <a:gd name="T17" fmla="*/ 16 h 16"/>
                <a:gd name="T18" fmla="*/ 12 w 12"/>
                <a:gd name="T19" fmla="*/ 16 h 16"/>
                <a:gd name="T20" fmla="*/ 12 w 12"/>
                <a:gd name="T21" fmla="*/ 7 h 16"/>
                <a:gd name="T22" fmla="*/ 12 w 12"/>
                <a:gd name="T23" fmla="*/ 7 h 16"/>
                <a:gd name="T24" fmla="*/ 9 w 12"/>
                <a:gd name="T25" fmla="*/ 7 h 16"/>
                <a:gd name="T26" fmla="*/ 9 w 12"/>
                <a:gd name="T27" fmla="*/ 7 h 16"/>
                <a:gd name="T28" fmla="*/ 9 w 12"/>
                <a:gd name="T29" fmla="*/ 7 h 16"/>
                <a:gd name="T30" fmla="*/ 9 w 12"/>
                <a:gd name="T31" fmla="*/ 7 h 16"/>
                <a:gd name="T32" fmla="*/ 6 w 12"/>
                <a:gd name="T33" fmla="*/ 4 h 16"/>
                <a:gd name="T34" fmla="*/ 6 w 12"/>
                <a:gd name="T35" fmla="*/ 4 h 16"/>
                <a:gd name="T36" fmla="*/ 6 w 12"/>
                <a:gd name="T37" fmla="*/ 0 h 16"/>
                <a:gd name="T38" fmla="*/ 6 w 12"/>
                <a:gd name="T39" fmla="*/ 0 h 16"/>
                <a:gd name="T40" fmla="*/ 0 w 1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6">
                  <a:moveTo>
                    <a:pt x="0" y="0"/>
                  </a:moveTo>
                  <a:lnTo>
                    <a:pt x="0" y="0"/>
                  </a:lnTo>
                  <a:lnTo>
                    <a:pt x="0" y="4"/>
                  </a:lnTo>
                  <a:lnTo>
                    <a:pt x="3" y="7"/>
                  </a:lnTo>
                  <a:lnTo>
                    <a:pt x="3" y="10"/>
                  </a:lnTo>
                  <a:lnTo>
                    <a:pt x="6" y="13"/>
                  </a:lnTo>
                  <a:lnTo>
                    <a:pt x="9" y="13"/>
                  </a:lnTo>
                  <a:lnTo>
                    <a:pt x="9" y="16"/>
                  </a:lnTo>
                  <a:lnTo>
                    <a:pt x="12" y="16"/>
                  </a:lnTo>
                  <a:lnTo>
                    <a:pt x="12" y="7"/>
                  </a:lnTo>
                  <a:lnTo>
                    <a:pt x="9" y="7"/>
                  </a:lnTo>
                  <a:lnTo>
                    <a:pt x="6" y="4"/>
                  </a:lnTo>
                  <a:lnTo>
                    <a:pt x="6" y="0"/>
                  </a:lnTo>
                  <a:lnTo>
                    <a:pt x="0" y="0"/>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90" name="Freeform 149">
              <a:extLst>
                <a:ext uri="{FF2B5EF4-FFF2-40B4-BE49-F238E27FC236}">
                  <a16:creationId xmlns:a16="http://schemas.microsoft.com/office/drawing/2014/main" id="{66A93ACB-5C20-7E3C-515A-E20238800367}"/>
                </a:ext>
              </a:extLst>
            </p:cNvPr>
            <p:cNvSpPr>
              <a:spLocks/>
            </p:cNvSpPr>
            <p:nvPr/>
          </p:nvSpPr>
          <p:spPr bwMode="auto">
            <a:xfrm>
              <a:off x="3925" y="2755"/>
              <a:ext cx="12" cy="12"/>
            </a:xfrm>
            <a:custGeom>
              <a:avLst/>
              <a:gdLst>
                <a:gd name="T0" fmla="*/ 12 w 12"/>
                <a:gd name="T1" fmla="*/ 0 h 12"/>
                <a:gd name="T2" fmla="*/ 12 w 12"/>
                <a:gd name="T3" fmla="*/ 0 h 12"/>
                <a:gd name="T4" fmla="*/ 9 w 12"/>
                <a:gd name="T5" fmla="*/ 0 h 12"/>
                <a:gd name="T6" fmla="*/ 9 w 12"/>
                <a:gd name="T7" fmla="*/ 3 h 12"/>
                <a:gd name="T8" fmla="*/ 6 w 12"/>
                <a:gd name="T9" fmla="*/ 3 h 12"/>
                <a:gd name="T10" fmla="*/ 3 w 12"/>
                <a:gd name="T11" fmla="*/ 6 h 12"/>
                <a:gd name="T12" fmla="*/ 3 w 12"/>
                <a:gd name="T13" fmla="*/ 6 h 12"/>
                <a:gd name="T14" fmla="*/ 3 w 12"/>
                <a:gd name="T15" fmla="*/ 9 h 12"/>
                <a:gd name="T16" fmla="*/ 0 w 12"/>
                <a:gd name="T17" fmla="*/ 12 h 12"/>
                <a:gd name="T18" fmla="*/ 0 w 12"/>
                <a:gd name="T19" fmla="*/ 12 h 12"/>
                <a:gd name="T20" fmla="*/ 6 w 12"/>
                <a:gd name="T21" fmla="*/ 12 h 12"/>
                <a:gd name="T22" fmla="*/ 6 w 12"/>
                <a:gd name="T23" fmla="*/ 12 h 12"/>
                <a:gd name="T24" fmla="*/ 6 w 12"/>
                <a:gd name="T25" fmla="*/ 12 h 12"/>
                <a:gd name="T26" fmla="*/ 9 w 12"/>
                <a:gd name="T27" fmla="*/ 9 h 12"/>
                <a:gd name="T28" fmla="*/ 9 w 12"/>
                <a:gd name="T29" fmla="*/ 9 h 12"/>
                <a:gd name="T30" fmla="*/ 9 w 12"/>
                <a:gd name="T31" fmla="*/ 9 h 12"/>
                <a:gd name="T32" fmla="*/ 9 w 12"/>
                <a:gd name="T33" fmla="*/ 9 h 12"/>
                <a:gd name="T34" fmla="*/ 12 w 12"/>
                <a:gd name="T35" fmla="*/ 9 h 12"/>
                <a:gd name="T36" fmla="*/ 12 w 12"/>
                <a:gd name="T37" fmla="*/ 9 h 12"/>
                <a:gd name="T38" fmla="*/ 12 w 12"/>
                <a:gd name="T39" fmla="*/ 9 h 12"/>
                <a:gd name="T40" fmla="*/ 12 w 1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2">
                  <a:moveTo>
                    <a:pt x="12" y="0"/>
                  </a:moveTo>
                  <a:lnTo>
                    <a:pt x="12" y="0"/>
                  </a:lnTo>
                  <a:lnTo>
                    <a:pt x="9" y="0"/>
                  </a:lnTo>
                  <a:lnTo>
                    <a:pt x="9" y="3"/>
                  </a:lnTo>
                  <a:lnTo>
                    <a:pt x="6" y="3"/>
                  </a:lnTo>
                  <a:lnTo>
                    <a:pt x="3" y="6"/>
                  </a:lnTo>
                  <a:lnTo>
                    <a:pt x="3" y="9"/>
                  </a:lnTo>
                  <a:lnTo>
                    <a:pt x="0" y="12"/>
                  </a:lnTo>
                  <a:lnTo>
                    <a:pt x="6" y="12"/>
                  </a:lnTo>
                  <a:lnTo>
                    <a:pt x="9" y="9"/>
                  </a:lnTo>
                  <a:lnTo>
                    <a:pt x="12" y="9"/>
                  </a:lnTo>
                  <a:lnTo>
                    <a:pt x="12" y="0"/>
                  </a:lnTo>
                  <a:close/>
                </a:path>
              </a:pathLst>
            </a:custGeom>
            <a:solidFill>
              <a:srgbClr val="340D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91" name="Freeform 150">
              <a:extLst>
                <a:ext uri="{FF2B5EF4-FFF2-40B4-BE49-F238E27FC236}">
                  <a16:creationId xmlns:a16="http://schemas.microsoft.com/office/drawing/2014/main" id="{B358362C-C436-DDE2-A242-E36241CF5B87}"/>
                </a:ext>
              </a:extLst>
            </p:cNvPr>
            <p:cNvSpPr>
              <a:spLocks/>
            </p:cNvSpPr>
            <p:nvPr/>
          </p:nvSpPr>
          <p:spPr bwMode="auto">
            <a:xfrm>
              <a:off x="3940" y="3532"/>
              <a:ext cx="13" cy="13"/>
            </a:xfrm>
            <a:custGeom>
              <a:avLst/>
              <a:gdLst>
                <a:gd name="T0" fmla="*/ 13 w 13"/>
                <a:gd name="T1" fmla="*/ 13 h 13"/>
                <a:gd name="T2" fmla="*/ 13 w 13"/>
                <a:gd name="T3" fmla="*/ 13 h 13"/>
                <a:gd name="T4" fmla="*/ 13 w 13"/>
                <a:gd name="T5" fmla="*/ 10 h 13"/>
                <a:gd name="T6" fmla="*/ 10 w 13"/>
                <a:gd name="T7" fmla="*/ 7 h 13"/>
                <a:gd name="T8" fmla="*/ 10 w 13"/>
                <a:gd name="T9" fmla="*/ 7 h 13"/>
                <a:gd name="T10" fmla="*/ 10 w 13"/>
                <a:gd name="T11" fmla="*/ 4 h 13"/>
                <a:gd name="T12" fmla="*/ 7 w 13"/>
                <a:gd name="T13" fmla="*/ 0 h 13"/>
                <a:gd name="T14" fmla="*/ 3 w 13"/>
                <a:gd name="T15" fmla="*/ 0 h 13"/>
                <a:gd name="T16" fmla="*/ 3 w 13"/>
                <a:gd name="T17" fmla="*/ 0 h 13"/>
                <a:gd name="T18" fmla="*/ 0 w 13"/>
                <a:gd name="T19" fmla="*/ 0 h 13"/>
                <a:gd name="T20" fmla="*/ 0 w 13"/>
                <a:gd name="T21" fmla="*/ 7 h 13"/>
                <a:gd name="T22" fmla="*/ 0 w 13"/>
                <a:gd name="T23" fmla="*/ 7 h 13"/>
                <a:gd name="T24" fmla="*/ 3 w 13"/>
                <a:gd name="T25" fmla="*/ 7 h 13"/>
                <a:gd name="T26" fmla="*/ 3 w 13"/>
                <a:gd name="T27" fmla="*/ 7 h 13"/>
                <a:gd name="T28" fmla="*/ 3 w 13"/>
                <a:gd name="T29" fmla="*/ 10 h 13"/>
                <a:gd name="T30" fmla="*/ 3 w 13"/>
                <a:gd name="T31" fmla="*/ 10 h 13"/>
                <a:gd name="T32" fmla="*/ 7 w 13"/>
                <a:gd name="T33" fmla="*/ 10 h 13"/>
                <a:gd name="T34" fmla="*/ 7 w 13"/>
                <a:gd name="T35" fmla="*/ 13 h 13"/>
                <a:gd name="T36" fmla="*/ 7 w 13"/>
                <a:gd name="T37" fmla="*/ 13 h 13"/>
                <a:gd name="T38" fmla="*/ 7 w 13"/>
                <a:gd name="T39" fmla="*/ 13 h 13"/>
                <a:gd name="T40" fmla="*/ 13 w 13"/>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3">
                  <a:moveTo>
                    <a:pt x="13" y="13"/>
                  </a:moveTo>
                  <a:lnTo>
                    <a:pt x="13" y="13"/>
                  </a:lnTo>
                  <a:lnTo>
                    <a:pt x="13" y="10"/>
                  </a:lnTo>
                  <a:lnTo>
                    <a:pt x="10" y="7"/>
                  </a:lnTo>
                  <a:lnTo>
                    <a:pt x="10" y="4"/>
                  </a:lnTo>
                  <a:lnTo>
                    <a:pt x="7" y="0"/>
                  </a:lnTo>
                  <a:lnTo>
                    <a:pt x="3" y="0"/>
                  </a:lnTo>
                  <a:lnTo>
                    <a:pt x="0" y="0"/>
                  </a:lnTo>
                  <a:lnTo>
                    <a:pt x="0" y="7"/>
                  </a:lnTo>
                  <a:lnTo>
                    <a:pt x="3" y="7"/>
                  </a:lnTo>
                  <a:lnTo>
                    <a:pt x="3" y="10"/>
                  </a:lnTo>
                  <a:lnTo>
                    <a:pt x="7" y="10"/>
                  </a:lnTo>
                  <a:lnTo>
                    <a:pt x="7" y="13"/>
                  </a:lnTo>
                  <a:lnTo>
                    <a:pt x="13" y="13"/>
                  </a:lnTo>
                  <a:close/>
                </a:path>
              </a:pathLst>
            </a:custGeom>
            <a:solidFill>
              <a:srgbClr val="C16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92" name="Freeform 151">
              <a:extLst>
                <a:ext uri="{FF2B5EF4-FFF2-40B4-BE49-F238E27FC236}">
                  <a16:creationId xmlns:a16="http://schemas.microsoft.com/office/drawing/2014/main" id="{E6C00A49-A64B-4132-E745-226F72455256}"/>
                </a:ext>
              </a:extLst>
            </p:cNvPr>
            <p:cNvSpPr>
              <a:spLocks/>
            </p:cNvSpPr>
            <p:nvPr/>
          </p:nvSpPr>
          <p:spPr bwMode="auto">
            <a:xfrm>
              <a:off x="3940" y="3545"/>
              <a:ext cx="13" cy="13"/>
            </a:xfrm>
            <a:custGeom>
              <a:avLst/>
              <a:gdLst>
                <a:gd name="T0" fmla="*/ 0 w 13"/>
                <a:gd name="T1" fmla="*/ 13 h 13"/>
                <a:gd name="T2" fmla="*/ 0 w 13"/>
                <a:gd name="T3" fmla="*/ 13 h 13"/>
                <a:gd name="T4" fmla="*/ 3 w 13"/>
                <a:gd name="T5" fmla="*/ 13 h 13"/>
                <a:gd name="T6" fmla="*/ 3 w 13"/>
                <a:gd name="T7" fmla="*/ 13 h 13"/>
                <a:gd name="T8" fmla="*/ 7 w 13"/>
                <a:gd name="T9" fmla="*/ 13 h 13"/>
                <a:gd name="T10" fmla="*/ 10 w 13"/>
                <a:gd name="T11" fmla="*/ 9 h 13"/>
                <a:gd name="T12" fmla="*/ 10 w 13"/>
                <a:gd name="T13" fmla="*/ 6 h 13"/>
                <a:gd name="T14" fmla="*/ 10 w 13"/>
                <a:gd name="T15" fmla="*/ 6 h 13"/>
                <a:gd name="T16" fmla="*/ 13 w 13"/>
                <a:gd name="T17" fmla="*/ 3 h 13"/>
                <a:gd name="T18" fmla="*/ 13 w 13"/>
                <a:gd name="T19" fmla="*/ 0 h 13"/>
                <a:gd name="T20" fmla="*/ 7 w 13"/>
                <a:gd name="T21" fmla="*/ 0 h 13"/>
                <a:gd name="T22" fmla="*/ 7 w 13"/>
                <a:gd name="T23" fmla="*/ 0 h 13"/>
                <a:gd name="T24" fmla="*/ 7 w 13"/>
                <a:gd name="T25" fmla="*/ 3 h 13"/>
                <a:gd name="T26" fmla="*/ 3 w 13"/>
                <a:gd name="T27" fmla="*/ 3 h 13"/>
                <a:gd name="T28" fmla="*/ 3 w 13"/>
                <a:gd name="T29" fmla="*/ 6 h 13"/>
                <a:gd name="T30" fmla="*/ 3 w 13"/>
                <a:gd name="T31" fmla="*/ 6 h 13"/>
                <a:gd name="T32" fmla="*/ 3 w 13"/>
                <a:gd name="T33" fmla="*/ 6 h 13"/>
                <a:gd name="T34" fmla="*/ 0 w 13"/>
                <a:gd name="T35" fmla="*/ 6 h 13"/>
                <a:gd name="T36" fmla="*/ 0 w 13"/>
                <a:gd name="T37" fmla="*/ 6 h 13"/>
                <a:gd name="T38" fmla="*/ 0 w 13"/>
                <a:gd name="T39" fmla="*/ 6 h 13"/>
                <a:gd name="T40" fmla="*/ 0 w 13"/>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3">
                  <a:moveTo>
                    <a:pt x="0" y="13"/>
                  </a:moveTo>
                  <a:lnTo>
                    <a:pt x="0" y="13"/>
                  </a:lnTo>
                  <a:lnTo>
                    <a:pt x="3" y="13"/>
                  </a:lnTo>
                  <a:lnTo>
                    <a:pt x="7" y="13"/>
                  </a:lnTo>
                  <a:lnTo>
                    <a:pt x="10" y="9"/>
                  </a:lnTo>
                  <a:lnTo>
                    <a:pt x="10" y="6"/>
                  </a:lnTo>
                  <a:lnTo>
                    <a:pt x="13" y="3"/>
                  </a:lnTo>
                  <a:lnTo>
                    <a:pt x="13" y="0"/>
                  </a:lnTo>
                  <a:lnTo>
                    <a:pt x="7" y="0"/>
                  </a:lnTo>
                  <a:lnTo>
                    <a:pt x="7" y="3"/>
                  </a:lnTo>
                  <a:lnTo>
                    <a:pt x="3" y="3"/>
                  </a:lnTo>
                  <a:lnTo>
                    <a:pt x="3" y="6"/>
                  </a:lnTo>
                  <a:lnTo>
                    <a:pt x="0" y="6"/>
                  </a:lnTo>
                  <a:lnTo>
                    <a:pt x="0" y="13"/>
                  </a:lnTo>
                  <a:close/>
                </a:path>
              </a:pathLst>
            </a:custGeom>
            <a:solidFill>
              <a:srgbClr val="C16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93" name="Freeform 152">
              <a:extLst>
                <a:ext uri="{FF2B5EF4-FFF2-40B4-BE49-F238E27FC236}">
                  <a16:creationId xmlns:a16="http://schemas.microsoft.com/office/drawing/2014/main" id="{8EB690DC-BA79-7DC0-8405-A8EB5A8BC7A6}"/>
                </a:ext>
              </a:extLst>
            </p:cNvPr>
            <p:cNvSpPr>
              <a:spLocks/>
            </p:cNvSpPr>
            <p:nvPr/>
          </p:nvSpPr>
          <p:spPr bwMode="auto">
            <a:xfrm>
              <a:off x="3928" y="3545"/>
              <a:ext cx="12" cy="13"/>
            </a:xfrm>
            <a:custGeom>
              <a:avLst/>
              <a:gdLst>
                <a:gd name="T0" fmla="*/ 0 w 12"/>
                <a:gd name="T1" fmla="*/ 0 h 13"/>
                <a:gd name="T2" fmla="*/ 0 w 12"/>
                <a:gd name="T3" fmla="*/ 0 h 13"/>
                <a:gd name="T4" fmla="*/ 0 w 12"/>
                <a:gd name="T5" fmla="*/ 3 h 13"/>
                <a:gd name="T6" fmla="*/ 0 w 12"/>
                <a:gd name="T7" fmla="*/ 6 h 13"/>
                <a:gd name="T8" fmla="*/ 0 w 12"/>
                <a:gd name="T9" fmla="*/ 6 h 13"/>
                <a:gd name="T10" fmla="*/ 3 w 12"/>
                <a:gd name="T11" fmla="*/ 9 h 13"/>
                <a:gd name="T12" fmla="*/ 3 w 12"/>
                <a:gd name="T13" fmla="*/ 13 h 13"/>
                <a:gd name="T14" fmla="*/ 6 w 12"/>
                <a:gd name="T15" fmla="*/ 13 h 13"/>
                <a:gd name="T16" fmla="*/ 9 w 12"/>
                <a:gd name="T17" fmla="*/ 13 h 13"/>
                <a:gd name="T18" fmla="*/ 12 w 12"/>
                <a:gd name="T19" fmla="*/ 13 h 13"/>
                <a:gd name="T20" fmla="*/ 12 w 12"/>
                <a:gd name="T21" fmla="*/ 6 h 13"/>
                <a:gd name="T22" fmla="*/ 9 w 12"/>
                <a:gd name="T23" fmla="*/ 6 h 13"/>
                <a:gd name="T24" fmla="*/ 9 w 12"/>
                <a:gd name="T25" fmla="*/ 6 h 13"/>
                <a:gd name="T26" fmla="*/ 9 w 12"/>
                <a:gd name="T27" fmla="*/ 6 h 13"/>
                <a:gd name="T28" fmla="*/ 6 w 12"/>
                <a:gd name="T29" fmla="*/ 6 h 13"/>
                <a:gd name="T30" fmla="*/ 6 w 12"/>
                <a:gd name="T31" fmla="*/ 3 h 13"/>
                <a:gd name="T32" fmla="*/ 6 w 12"/>
                <a:gd name="T33" fmla="*/ 3 h 13"/>
                <a:gd name="T34" fmla="*/ 6 w 12"/>
                <a:gd name="T35" fmla="*/ 0 h 13"/>
                <a:gd name="T36" fmla="*/ 6 w 12"/>
                <a:gd name="T37" fmla="*/ 0 h 13"/>
                <a:gd name="T38" fmla="*/ 6 w 12"/>
                <a:gd name="T39" fmla="*/ 0 h 13"/>
                <a:gd name="T40" fmla="*/ 0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0" y="0"/>
                  </a:moveTo>
                  <a:lnTo>
                    <a:pt x="0" y="0"/>
                  </a:lnTo>
                  <a:lnTo>
                    <a:pt x="0" y="3"/>
                  </a:lnTo>
                  <a:lnTo>
                    <a:pt x="0" y="6"/>
                  </a:lnTo>
                  <a:lnTo>
                    <a:pt x="3" y="9"/>
                  </a:lnTo>
                  <a:lnTo>
                    <a:pt x="3" y="13"/>
                  </a:lnTo>
                  <a:lnTo>
                    <a:pt x="6" y="13"/>
                  </a:lnTo>
                  <a:lnTo>
                    <a:pt x="9" y="13"/>
                  </a:lnTo>
                  <a:lnTo>
                    <a:pt x="12" y="13"/>
                  </a:lnTo>
                  <a:lnTo>
                    <a:pt x="12" y="6"/>
                  </a:lnTo>
                  <a:lnTo>
                    <a:pt x="9" y="6"/>
                  </a:lnTo>
                  <a:lnTo>
                    <a:pt x="6" y="6"/>
                  </a:lnTo>
                  <a:lnTo>
                    <a:pt x="6" y="3"/>
                  </a:lnTo>
                  <a:lnTo>
                    <a:pt x="6" y="0"/>
                  </a:lnTo>
                  <a:lnTo>
                    <a:pt x="0" y="0"/>
                  </a:lnTo>
                  <a:close/>
                </a:path>
              </a:pathLst>
            </a:custGeom>
            <a:solidFill>
              <a:srgbClr val="C16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94" name="Freeform 153">
              <a:extLst>
                <a:ext uri="{FF2B5EF4-FFF2-40B4-BE49-F238E27FC236}">
                  <a16:creationId xmlns:a16="http://schemas.microsoft.com/office/drawing/2014/main" id="{C8BC519A-D9B1-4E1B-DD02-61716B6C429E}"/>
                </a:ext>
              </a:extLst>
            </p:cNvPr>
            <p:cNvSpPr>
              <a:spLocks/>
            </p:cNvSpPr>
            <p:nvPr/>
          </p:nvSpPr>
          <p:spPr bwMode="auto">
            <a:xfrm>
              <a:off x="3928" y="3532"/>
              <a:ext cx="12" cy="13"/>
            </a:xfrm>
            <a:custGeom>
              <a:avLst/>
              <a:gdLst>
                <a:gd name="T0" fmla="*/ 12 w 12"/>
                <a:gd name="T1" fmla="*/ 0 h 13"/>
                <a:gd name="T2" fmla="*/ 12 w 12"/>
                <a:gd name="T3" fmla="*/ 0 h 13"/>
                <a:gd name="T4" fmla="*/ 9 w 12"/>
                <a:gd name="T5" fmla="*/ 0 h 13"/>
                <a:gd name="T6" fmla="*/ 6 w 12"/>
                <a:gd name="T7" fmla="*/ 0 h 13"/>
                <a:gd name="T8" fmla="*/ 3 w 12"/>
                <a:gd name="T9" fmla="*/ 0 h 13"/>
                <a:gd name="T10" fmla="*/ 3 w 12"/>
                <a:gd name="T11" fmla="*/ 4 h 13"/>
                <a:gd name="T12" fmla="*/ 0 w 12"/>
                <a:gd name="T13" fmla="*/ 7 h 13"/>
                <a:gd name="T14" fmla="*/ 0 w 12"/>
                <a:gd name="T15" fmla="*/ 7 h 13"/>
                <a:gd name="T16" fmla="*/ 0 w 12"/>
                <a:gd name="T17" fmla="*/ 10 h 13"/>
                <a:gd name="T18" fmla="*/ 0 w 12"/>
                <a:gd name="T19" fmla="*/ 13 h 13"/>
                <a:gd name="T20" fmla="*/ 6 w 12"/>
                <a:gd name="T21" fmla="*/ 13 h 13"/>
                <a:gd name="T22" fmla="*/ 6 w 12"/>
                <a:gd name="T23" fmla="*/ 13 h 13"/>
                <a:gd name="T24" fmla="*/ 6 w 12"/>
                <a:gd name="T25" fmla="*/ 10 h 13"/>
                <a:gd name="T26" fmla="*/ 6 w 12"/>
                <a:gd name="T27" fmla="*/ 10 h 13"/>
                <a:gd name="T28" fmla="*/ 6 w 12"/>
                <a:gd name="T29" fmla="*/ 10 h 13"/>
                <a:gd name="T30" fmla="*/ 9 w 12"/>
                <a:gd name="T31" fmla="*/ 7 h 13"/>
                <a:gd name="T32" fmla="*/ 9 w 12"/>
                <a:gd name="T33" fmla="*/ 7 h 13"/>
                <a:gd name="T34" fmla="*/ 9 w 12"/>
                <a:gd name="T35" fmla="*/ 7 h 13"/>
                <a:gd name="T36" fmla="*/ 12 w 12"/>
                <a:gd name="T37" fmla="*/ 7 h 13"/>
                <a:gd name="T38" fmla="*/ 12 w 12"/>
                <a:gd name="T39" fmla="*/ 7 h 13"/>
                <a:gd name="T40" fmla="*/ 12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12" y="0"/>
                  </a:moveTo>
                  <a:lnTo>
                    <a:pt x="12" y="0"/>
                  </a:lnTo>
                  <a:lnTo>
                    <a:pt x="9" y="0"/>
                  </a:lnTo>
                  <a:lnTo>
                    <a:pt x="6" y="0"/>
                  </a:lnTo>
                  <a:lnTo>
                    <a:pt x="3" y="0"/>
                  </a:lnTo>
                  <a:lnTo>
                    <a:pt x="3" y="4"/>
                  </a:lnTo>
                  <a:lnTo>
                    <a:pt x="0" y="7"/>
                  </a:lnTo>
                  <a:lnTo>
                    <a:pt x="0" y="10"/>
                  </a:lnTo>
                  <a:lnTo>
                    <a:pt x="0" y="13"/>
                  </a:lnTo>
                  <a:lnTo>
                    <a:pt x="6" y="13"/>
                  </a:lnTo>
                  <a:lnTo>
                    <a:pt x="6" y="10"/>
                  </a:lnTo>
                  <a:lnTo>
                    <a:pt x="9" y="7"/>
                  </a:lnTo>
                  <a:lnTo>
                    <a:pt x="12" y="7"/>
                  </a:lnTo>
                  <a:lnTo>
                    <a:pt x="12" y="0"/>
                  </a:lnTo>
                  <a:close/>
                </a:path>
              </a:pathLst>
            </a:custGeom>
            <a:solidFill>
              <a:srgbClr val="C16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8995" name="Oval 154">
              <a:extLst>
                <a:ext uri="{FF2B5EF4-FFF2-40B4-BE49-F238E27FC236}">
                  <a16:creationId xmlns:a16="http://schemas.microsoft.com/office/drawing/2014/main" id="{96A840C0-A3BD-9447-4F9D-8E01C8486876}"/>
                </a:ext>
              </a:extLst>
            </p:cNvPr>
            <p:cNvSpPr>
              <a:spLocks noChangeArrowheads="1"/>
            </p:cNvSpPr>
            <p:nvPr/>
          </p:nvSpPr>
          <p:spPr bwMode="auto">
            <a:xfrm>
              <a:off x="2946" y="3161"/>
              <a:ext cx="50" cy="53"/>
            </a:xfrm>
            <a:prstGeom prst="ellipse">
              <a:avLst/>
            </a:prstGeom>
            <a:solidFill>
              <a:srgbClr val="340D71"/>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96" name="Oval 155">
              <a:extLst>
                <a:ext uri="{FF2B5EF4-FFF2-40B4-BE49-F238E27FC236}">
                  <a16:creationId xmlns:a16="http://schemas.microsoft.com/office/drawing/2014/main" id="{318D7E12-C6CF-C68C-83CB-F231E6ECEBD3}"/>
                </a:ext>
              </a:extLst>
            </p:cNvPr>
            <p:cNvSpPr>
              <a:spLocks noChangeArrowheads="1"/>
            </p:cNvSpPr>
            <p:nvPr/>
          </p:nvSpPr>
          <p:spPr bwMode="auto">
            <a:xfrm>
              <a:off x="2568" y="2771"/>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97" name="Oval 156">
              <a:extLst>
                <a:ext uri="{FF2B5EF4-FFF2-40B4-BE49-F238E27FC236}">
                  <a16:creationId xmlns:a16="http://schemas.microsoft.com/office/drawing/2014/main" id="{73F472A7-7F2A-0CA0-539D-C1E455CBD8B4}"/>
                </a:ext>
              </a:extLst>
            </p:cNvPr>
            <p:cNvSpPr>
              <a:spLocks noChangeArrowheads="1"/>
            </p:cNvSpPr>
            <p:nvPr/>
          </p:nvSpPr>
          <p:spPr bwMode="auto">
            <a:xfrm>
              <a:off x="2568" y="3441"/>
              <a:ext cx="189" cy="176"/>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98" name="Rectangle 157">
              <a:extLst>
                <a:ext uri="{FF2B5EF4-FFF2-40B4-BE49-F238E27FC236}">
                  <a16:creationId xmlns:a16="http://schemas.microsoft.com/office/drawing/2014/main" id="{3BEB12CB-F547-DCB8-6CFD-56F5E063FB9B}"/>
                </a:ext>
              </a:extLst>
            </p:cNvPr>
            <p:cNvSpPr>
              <a:spLocks noChangeArrowheads="1"/>
            </p:cNvSpPr>
            <p:nvPr/>
          </p:nvSpPr>
          <p:spPr bwMode="auto">
            <a:xfrm>
              <a:off x="1774" y="1817"/>
              <a:ext cx="627" cy="673"/>
            </a:xfrm>
            <a:prstGeom prst="rect">
              <a:avLst/>
            </a:prstGeom>
            <a:noFill/>
            <a:ln w="0">
              <a:solidFill>
                <a:srgbClr val="25221E"/>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8999" name="Rectangle 158">
              <a:extLst>
                <a:ext uri="{FF2B5EF4-FFF2-40B4-BE49-F238E27FC236}">
                  <a16:creationId xmlns:a16="http://schemas.microsoft.com/office/drawing/2014/main" id="{1BAD5D7A-B46F-2005-3664-9DF4D43E26CA}"/>
                </a:ext>
              </a:extLst>
            </p:cNvPr>
            <p:cNvSpPr>
              <a:spLocks noChangeArrowheads="1"/>
            </p:cNvSpPr>
            <p:nvPr/>
          </p:nvSpPr>
          <p:spPr bwMode="auto">
            <a:xfrm>
              <a:off x="1963" y="1615"/>
              <a:ext cx="627" cy="671"/>
            </a:xfrm>
            <a:prstGeom prst="rect">
              <a:avLst/>
            </a:prstGeom>
            <a:noFill/>
            <a:ln w="0">
              <a:solidFill>
                <a:srgbClr val="25221E"/>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00" name="Oval 159">
              <a:extLst>
                <a:ext uri="{FF2B5EF4-FFF2-40B4-BE49-F238E27FC236}">
                  <a16:creationId xmlns:a16="http://schemas.microsoft.com/office/drawing/2014/main" id="{3E40EE7D-8F33-C23B-975F-AC331F35687E}"/>
                </a:ext>
              </a:extLst>
            </p:cNvPr>
            <p:cNvSpPr>
              <a:spLocks noChangeArrowheads="1"/>
            </p:cNvSpPr>
            <p:nvPr/>
          </p:nvSpPr>
          <p:spPr bwMode="auto">
            <a:xfrm>
              <a:off x="1825" y="2009"/>
              <a:ext cx="151" cy="148"/>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01" name="Oval 160">
              <a:extLst>
                <a:ext uri="{FF2B5EF4-FFF2-40B4-BE49-F238E27FC236}">
                  <a16:creationId xmlns:a16="http://schemas.microsoft.com/office/drawing/2014/main" id="{EC8C0581-44C7-E759-BAC6-38CD32DBB8F3}"/>
                </a:ext>
              </a:extLst>
            </p:cNvPr>
            <p:cNvSpPr>
              <a:spLocks noChangeArrowheads="1"/>
            </p:cNvSpPr>
            <p:nvPr/>
          </p:nvSpPr>
          <p:spPr bwMode="auto">
            <a:xfrm>
              <a:off x="2426" y="2006"/>
              <a:ext cx="151" cy="148"/>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02" name="Oval 161">
              <a:extLst>
                <a:ext uri="{FF2B5EF4-FFF2-40B4-BE49-F238E27FC236}">
                  <a16:creationId xmlns:a16="http://schemas.microsoft.com/office/drawing/2014/main" id="{5708BC76-D373-01B8-DC84-1CD12DDCC2E0}"/>
                </a:ext>
              </a:extLst>
            </p:cNvPr>
            <p:cNvSpPr>
              <a:spLocks noChangeArrowheads="1"/>
            </p:cNvSpPr>
            <p:nvPr/>
          </p:nvSpPr>
          <p:spPr bwMode="auto">
            <a:xfrm>
              <a:off x="2199" y="1877"/>
              <a:ext cx="152"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03" name="Oval 162">
              <a:extLst>
                <a:ext uri="{FF2B5EF4-FFF2-40B4-BE49-F238E27FC236}">
                  <a16:creationId xmlns:a16="http://schemas.microsoft.com/office/drawing/2014/main" id="{F908B272-A077-6F1B-AF09-C0DC9FE51BDE}"/>
                </a:ext>
              </a:extLst>
            </p:cNvPr>
            <p:cNvSpPr>
              <a:spLocks noChangeArrowheads="1"/>
            </p:cNvSpPr>
            <p:nvPr/>
          </p:nvSpPr>
          <p:spPr bwMode="auto">
            <a:xfrm>
              <a:off x="2099" y="1644"/>
              <a:ext cx="151" cy="148"/>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04" name="Oval 163">
              <a:extLst>
                <a:ext uri="{FF2B5EF4-FFF2-40B4-BE49-F238E27FC236}">
                  <a16:creationId xmlns:a16="http://schemas.microsoft.com/office/drawing/2014/main" id="{61A6CC49-45E0-9032-466A-774D7E3B5AD7}"/>
                </a:ext>
              </a:extLst>
            </p:cNvPr>
            <p:cNvSpPr>
              <a:spLocks noChangeArrowheads="1"/>
            </p:cNvSpPr>
            <p:nvPr/>
          </p:nvSpPr>
          <p:spPr bwMode="auto">
            <a:xfrm>
              <a:off x="2099" y="2311"/>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05" name="Line 164">
              <a:extLst>
                <a:ext uri="{FF2B5EF4-FFF2-40B4-BE49-F238E27FC236}">
                  <a16:creationId xmlns:a16="http://schemas.microsoft.com/office/drawing/2014/main" id="{296E6E37-2716-FC94-3CCB-F63D8DD42270}"/>
                </a:ext>
              </a:extLst>
            </p:cNvPr>
            <p:cNvSpPr>
              <a:spLocks noChangeShapeType="1"/>
            </p:cNvSpPr>
            <p:nvPr/>
          </p:nvSpPr>
          <p:spPr bwMode="auto">
            <a:xfrm flipV="1">
              <a:off x="1774" y="1615"/>
              <a:ext cx="189" cy="202"/>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006" name="Line 165">
              <a:extLst>
                <a:ext uri="{FF2B5EF4-FFF2-40B4-BE49-F238E27FC236}">
                  <a16:creationId xmlns:a16="http://schemas.microsoft.com/office/drawing/2014/main" id="{B5C724BF-7C2F-EDC5-F18E-160FE7F23DCA}"/>
                </a:ext>
              </a:extLst>
            </p:cNvPr>
            <p:cNvSpPr>
              <a:spLocks noChangeShapeType="1"/>
            </p:cNvSpPr>
            <p:nvPr/>
          </p:nvSpPr>
          <p:spPr bwMode="auto">
            <a:xfrm flipV="1">
              <a:off x="2401" y="1615"/>
              <a:ext cx="189" cy="202"/>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007" name="Line 166">
              <a:extLst>
                <a:ext uri="{FF2B5EF4-FFF2-40B4-BE49-F238E27FC236}">
                  <a16:creationId xmlns:a16="http://schemas.microsoft.com/office/drawing/2014/main" id="{3C526F17-70E9-1643-6218-B4DBEDCCAB4E}"/>
                </a:ext>
              </a:extLst>
            </p:cNvPr>
            <p:cNvSpPr>
              <a:spLocks noChangeShapeType="1"/>
            </p:cNvSpPr>
            <p:nvPr/>
          </p:nvSpPr>
          <p:spPr bwMode="auto">
            <a:xfrm flipV="1">
              <a:off x="2401" y="2286"/>
              <a:ext cx="189" cy="204"/>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008" name="Line 167">
              <a:extLst>
                <a:ext uri="{FF2B5EF4-FFF2-40B4-BE49-F238E27FC236}">
                  <a16:creationId xmlns:a16="http://schemas.microsoft.com/office/drawing/2014/main" id="{177D726F-2E60-927E-DC4F-C71DF10EDB40}"/>
                </a:ext>
              </a:extLst>
            </p:cNvPr>
            <p:cNvSpPr>
              <a:spLocks noChangeShapeType="1"/>
            </p:cNvSpPr>
            <p:nvPr/>
          </p:nvSpPr>
          <p:spPr bwMode="auto">
            <a:xfrm flipV="1">
              <a:off x="1774" y="2286"/>
              <a:ext cx="189" cy="204"/>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009" name="Oval 168">
              <a:extLst>
                <a:ext uri="{FF2B5EF4-FFF2-40B4-BE49-F238E27FC236}">
                  <a16:creationId xmlns:a16="http://schemas.microsoft.com/office/drawing/2014/main" id="{FDB0D793-D652-B9F4-EA55-898A9BC40BBF}"/>
                </a:ext>
              </a:extLst>
            </p:cNvPr>
            <p:cNvSpPr>
              <a:spLocks noChangeArrowheads="1"/>
            </p:cNvSpPr>
            <p:nvPr/>
          </p:nvSpPr>
          <p:spPr bwMode="auto">
            <a:xfrm>
              <a:off x="2300" y="1722"/>
              <a:ext cx="189" cy="177"/>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10" name="Oval 169">
              <a:extLst>
                <a:ext uri="{FF2B5EF4-FFF2-40B4-BE49-F238E27FC236}">
                  <a16:creationId xmlns:a16="http://schemas.microsoft.com/office/drawing/2014/main" id="{949446A3-EAA6-4A30-77B3-58112A925879}"/>
                </a:ext>
              </a:extLst>
            </p:cNvPr>
            <p:cNvSpPr>
              <a:spLocks noChangeArrowheads="1"/>
            </p:cNvSpPr>
            <p:nvPr/>
          </p:nvSpPr>
          <p:spPr bwMode="auto">
            <a:xfrm>
              <a:off x="2502" y="1521"/>
              <a:ext cx="189" cy="176"/>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11" name="Oval 170">
              <a:extLst>
                <a:ext uri="{FF2B5EF4-FFF2-40B4-BE49-F238E27FC236}">
                  <a16:creationId xmlns:a16="http://schemas.microsoft.com/office/drawing/2014/main" id="{7C162E14-2EDD-06B3-E401-03827EB98468}"/>
                </a:ext>
              </a:extLst>
            </p:cNvPr>
            <p:cNvSpPr>
              <a:spLocks noChangeArrowheads="1"/>
            </p:cNvSpPr>
            <p:nvPr/>
          </p:nvSpPr>
          <p:spPr bwMode="auto">
            <a:xfrm>
              <a:off x="2313" y="2396"/>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12" name="Oval 171">
              <a:extLst>
                <a:ext uri="{FF2B5EF4-FFF2-40B4-BE49-F238E27FC236}">
                  <a16:creationId xmlns:a16="http://schemas.microsoft.com/office/drawing/2014/main" id="{5C7F9D92-6852-C060-9EC1-901BFBCF21CC}"/>
                </a:ext>
              </a:extLst>
            </p:cNvPr>
            <p:cNvSpPr>
              <a:spLocks noChangeArrowheads="1"/>
            </p:cNvSpPr>
            <p:nvPr/>
          </p:nvSpPr>
          <p:spPr bwMode="auto">
            <a:xfrm>
              <a:off x="2502" y="2195"/>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13" name="Oval 172">
              <a:extLst>
                <a:ext uri="{FF2B5EF4-FFF2-40B4-BE49-F238E27FC236}">
                  <a16:creationId xmlns:a16="http://schemas.microsoft.com/office/drawing/2014/main" id="{EBBBA559-E2F5-6F95-331F-4C63DFEE787F}"/>
                </a:ext>
              </a:extLst>
            </p:cNvPr>
            <p:cNvSpPr>
              <a:spLocks noChangeArrowheads="1"/>
            </p:cNvSpPr>
            <p:nvPr/>
          </p:nvSpPr>
          <p:spPr bwMode="auto">
            <a:xfrm>
              <a:off x="1875" y="1521"/>
              <a:ext cx="189" cy="176"/>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14" name="Oval 173">
              <a:extLst>
                <a:ext uri="{FF2B5EF4-FFF2-40B4-BE49-F238E27FC236}">
                  <a16:creationId xmlns:a16="http://schemas.microsoft.com/office/drawing/2014/main" id="{60AF1F72-152B-7E14-B38A-9FD02946315A}"/>
                </a:ext>
              </a:extLst>
            </p:cNvPr>
            <p:cNvSpPr>
              <a:spLocks noChangeArrowheads="1"/>
            </p:cNvSpPr>
            <p:nvPr/>
          </p:nvSpPr>
          <p:spPr bwMode="auto">
            <a:xfrm>
              <a:off x="1875" y="2195"/>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15" name="Freeform 174">
              <a:extLst>
                <a:ext uri="{FF2B5EF4-FFF2-40B4-BE49-F238E27FC236}">
                  <a16:creationId xmlns:a16="http://schemas.microsoft.com/office/drawing/2014/main" id="{8136A305-564E-99F6-95A1-ACB2DA276F80}"/>
                </a:ext>
              </a:extLst>
            </p:cNvPr>
            <p:cNvSpPr>
              <a:spLocks/>
            </p:cNvSpPr>
            <p:nvPr/>
          </p:nvSpPr>
          <p:spPr bwMode="auto">
            <a:xfrm>
              <a:off x="2174" y="1795"/>
              <a:ext cx="7" cy="519"/>
            </a:xfrm>
            <a:custGeom>
              <a:avLst/>
              <a:gdLst>
                <a:gd name="T0" fmla="*/ 3 w 7"/>
                <a:gd name="T1" fmla="*/ 519 h 519"/>
                <a:gd name="T2" fmla="*/ 7 w 7"/>
                <a:gd name="T3" fmla="*/ 519 h 519"/>
                <a:gd name="T4" fmla="*/ 7 w 7"/>
                <a:gd name="T5" fmla="*/ 0 h 519"/>
                <a:gd name="T6" fmla="*/ 0 w 7"/>
                <a:gd name="T7" fmla="*/ 0 h 519"/>
                <a:gd name="T8" fmla="*/ 0 w 7"/>
                <a:gd name="T9" fmla="*/ 519 h 519"/>
                <a:gd name="T10" fmla="*/ 3 w 7"/>
                <a:gd name="T11" fmla="*/ 519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519">
                  <a:moveTo>
                    <a:pt x="3" y="519"/>
                  </a:moveTo>
                  <a:lnTo>
                    <a:pt x="7" y="519"/>
                  </a:lnTo>
                  <a:lnTo>
                    <a:pt x="7" y="0"/>
                  </a:lnTo>
                  <a:lnTo>
                    <a:pt x="0" y="0"/>
                  </a:lnTo>
                  <a:lnTo>
                    <a:pt x="0" y="519"/>
                  </a:lnTo>
                  <a:lnTo>
                    <a:pt x="3" y="519"/>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9016" name="Freeform 175">
              <a:extLst>
                <a:ext uri="{FF2B5EF4-FFF2-40B4-BE49-F238E27FC236}">
                  <a16:creationId xmlns:a16="http://schemas.microsoft.com/office/drawing/2014/main" id="{2172AF4E-A37C-BD7F-88F2-82EE0A20044B}"/>
                </a:ext>
              </a:extLst>
            </p:cNvPr>
            <p:cNvSpPr>
              <a:spLocks/>
            </p:cNvSpPr>
            <p:nvPr/>
          </p:nvSpPr>
          <p:spPr bwMode="auto">
            <a:xfrm>
              <a:off x="1973" y="2078"/>
              <a:ext cx="453" cy="6"/>
            </a:xfrm>
            <a:custGeom>
              <a:avLst/>
              <a:gdLst>
                <a:gd name="T0" fmla="*/ 453 w 453"/>
                <a:gd name="T1" fmla="*/ 3 h 6"/>
                <a:gd name="T2" fmla="*/ 453 w 453"/>
                <a:gd name="T3" fmla="*/ 0 h 6"/>
                <a:gd name="T4" fmla="*/ 0 w 453"/>
                <a:gd name="T5" fmla="*/ 0 h 6"/>
                <a:gd name="T6" fmla="*/ 0 w 453"/>
                <a:gd name="T7" fmla="*/ 6 h 6"/>
                <a:gd name="T8" fmla="*/ 453 w 453"/>
                <a:gd name="T9" fmla="*/ 6 h 6"/>
                <a:gd name="T10" fmla="*/ 453 w 453"/>
                <a:gd name="T11" fmla="*/ 3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6">
                  <a:moveTo>
                    <a:pt x="453" y="3"/>
                  </a:moveTo>
                  <a:lnTo>
                    <a:pt x="453" y="0"/>
                  </a:lnTo>
                  <a:lnTo>
                    <a:pt x="0" y="0"/>
                  </a:lnTo>
                  <a:lnTo>
                    <a:pt x="0" y="6"/>
                  </a:lnTo>
                  <a:lnTo>
                    <a:pt x="453" y="6"/>
                  </a:lnTo>
                  <a:lnTo>
                    <a:pt x="453" y="3"/>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9017" name="Freeform 176">
              <a:extLst>
                <a:ext uri="{FF2B5EF4-FFF2-40B4-BE49-F238E27FC236}">
                  <a16:creationId xmlns:a16="http://schemas.microsoft.com/office/drawing/2014/main" id="{C8914832-8E24-33C2-2CEE-492558035C9D}"/>
                </a:ext>
              </a:extLst>
            </p:cNvPr>
            <p:cNvSpPr>
              <a:spLocks/>
            </p:cNvSpPr>
            <p:nvPr/>
          </p:nvSpPr>
          <p:spPr bwMode="auto">
            <a:xfrm>
              <a:off x="2133" y="1965"/>
              <a:ext cx="139" cy="141"/>
            </a:xfrm>
            <a:custGeom>
              <a:avLst/>
              <a:gdLst>
                <a:gd name="T0" fmla="*/ 136 w 139"/>
                <a:gd name="T1" fmla="*/ 0 h 141"/>
                <a:gd name="T2" fmla="*/ 133 w 139"/>
                <a:gd name="T3" fmla="*/ 0 h 141"/>
                <a:gd name="T4" fmla="*/ 0 w 139"/>
                <a:gd name="T5" fmla="*/ 138 h 141"/>
                <a:gd name="T6" fmla="*/ 7 w 139"/>
                <a:gd name="T7" fmla="*/ 141 h 141"/>
                <a:gd name="T8" fmla="*/ 139 w 139"/>
                <a:gd name="T9" fmla="*/ 3 h 141"/>
                <a:gd name="T10" fmla="*/ 136 w 139"/>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41">
                  <a:moveTo>
                    <a:pt x="136" y="0"/>
                  </a:moveTo>
                  <a:lnTo>
                    <a:pt x="133" y="0"/>
                  </a:lnTo>
                  <a:lnTo>
                    <a:pt x="0" y="138"/>
                  </a:lnTo>
                  <a:lnTo>
                    <a:pt x="7" y="141"/>
                  </a:lnTo>
                  <a:lnTo>
                    <a:pt x="139" y="3"/>
                  </a:lnTo>
                  <a:lnTo>
                    <a:pt x="136" y="0"/>
                  </a:ln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9018" name="Oval 177">
              <a:extLst>
                <a:ext uri="{FF2B5EF4-FFF2-40B4-BE49-F238E27FC236}">
                  <a16:creationId xmlns:a16="http://schemas.microsoft.com/office/drawing/2014/main" id="{AC8EE7E1-BB11-D0EC-4890-0D639B57E973}"/>
                </a:ext>
              </a:extLst>
            </p:cNvPr>
            <p:cNvSpPr>
              <a:spLocks noChangeArrowheads="1"/>
            </p:cNvSpPr>
            <p:nvPr/>
          </p:nvSpPr>
          <p:spPr bwMode="auto">
            <a:xfrm>
              <a:off x="2146" y="2047"/>
              <a:ext cx="50" cy="53"/>
            </a:xfrm>
            <a:prstGeom prst="ellipse">
              <a:avLst/>
            </a:prstGeom>
            <a:solidFill>
              <a:srgbClr val="340D71"/>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19" name="Oval 178">
              <a:extLst>
                <a:ext uri="{FF2B5EF4-FFF2-40B4-BE49-F238E27FC236}">
                  <a16:creationId xmlns:a16="http://schemas.microsoft.com/office/drawing/2014/main" id="{88C946DE-303A-8C25-9463-E8D93971D517}"/>
                </a:ext>
              </a:extLst>
            </p:cNvPr>
            <p:cNvSpPr>
              <a:spLocks noChangeArrowheads="1"/>
            </p:cNvSpPr>
            <p:nvPr/>
          </p:nvSpPr>
          <p:spPr bwMode="auto">
            <a:xfrm>
              <a:off x="2011" y="2078"/>
              <a:ext cx="151" cy="151"/>
            </a:xfrm>
            <a:prstGeom prst="ellipse">
              <a:avLst/>
            </a:prstGeom>
            <a:solidFill>
              <a:srgbClr val="61BFF3"/>
            </a:solidFill>
            <a:ln w="0">
              <a:solidFill>
                <a:srgbClr val="25221E"/>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20" name="Oval 179">
              <a:extLst>
                <a:ext uri="{FF2B5EF4-FFF2-40B4-BE49-F238E27FC236}">
                  <a16:creationId xmlns:a16="http://schemas.microsoft.com/office/drawing/2014/main" id="{F4A38F86-721F-8F9D-135C-FB80C7DFEBD0}"/>
                </a:ext>
              </a:extLst>
            </p:cNvPr>
            <p:cNvSpPr>
              <a:spLocks noChangeArrowheads="1"/>
            </p:cNvSpPr>
            <p:nvPr/>
          </p:nvSpPr>
          <p:spPr bwMode="auto">
            <a:xfrm>
              <a:off x="1686" y="1722"/>
              <a:ext cx="189" cy="177"/>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021" name="Oval 180">
              <a:extLst>
                <a:ext uri="{FF2B5EF4-FFF2-40B4-BE49-F238E27FC236}">
                  <a16:creationId xmlns:a16="http://schemas.microsoft.com/office/drawing/2014/main" id="{879E94C6-5321-CF12-722C-BBAF8BF33109}"/>
                </a:ext>
              </a:extLst>
            </p:cNvPr>
            <p:cNvSpPr>
              <a:spLocks noChangeArrowheads="1"/>
            </p:cNvSpPr>
            <p:nvPr/>
          </p:nvSpPr>
          <p:spPr bwMode="auto">
            <a:xfrm>
              <a:off x="1686" y="2396"/>
              <a:ext cx="189" cy="173"/>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sp>
        <p:nvSpPr>
          <p:cNvPr id="121013" name="Text Box 181">
            <a:extLst>
              <a:ext uri="{FF2B5EF4-FFF2-40B4-BE49-F238E27FC236}">
                <a16:creationId xmlns:a16="http://schemas.microsoft.com/office/drawing/2014/main" id="{587B45B8-0904-AA5C-E015-B695524C57B8}"/>
              </a:ext>
            </a:extLst>
          </p:cNvPr>
          <p:cNvSpPr txBox="1">
            <a:spLocks noChangeArrowheads="1"/>
          </p:cNvSpPr>
          <p:nvPr/>
        </p:nvSpPr>
        <p:spPr bwMode="auto">
          <a:xfrm>
            <a:off x="0" y="511175"/>
            <a:ext cx="9144000" cy="6413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fr-CA" sz="3600" b="1">
                <a:solidFill>
                  <a:srgbClr val="FF3300"/>
                </a:solidFill>
                <a:effectLst>
                  <a:outerShdw blurRad="38100" dist="38100" dir="2700000" algn="tl">
                    <a:srgbClr val="000000"/>
                  </a:outerShdw>
                </a:effectLst>
              </a:rPr>
              <a:t>Ferroelectricity in </a:t>
            </a:r>
            <a:r>
              <a:rPr lang="en-US" sz="3600" b="1">
                <a:solidFill>
                  <a:srgbClr val="FF3300"/>
                </a:solidFill>
                <a:effectLst>
                  <a:outerShdw blurRad="38100" dist="38100" dir="2700000" algn="tl">
                    <a:srgbClr val="000000"/>
                  </a:outerShdw>
                </a:effectLst>
              </a:rPr>
              <a:t>ABO</a:t>
            </a:r>
            <a:r>
              <a:rPr lang="en-US" sz="3600" b="1" baseline="-25000">
                <a:solidFill>
                  <a:srgbClr val="FF3300"/>
                </a:solidFill>
                <a:effectLst>
                  <a:outerShdw blurRad="38100" dist="38100" dir="2700000" algn="tl">
                    <a:srgbClr val="000000"/>
                  </a:outerShdw>
                </a:effectLst>
              </a:rPr>
              <a:t>3</a:t>
            </a:r>
            <a:r>
              <a:rPr lang="en-US" sz="3600" b="1">
                <a:solidFill>
                  <a:srgbClr val="FF3300"/>
                </a:solidFill>
                <a:effectLst>
                  <a:outerShdw blurRad="38100" dist="38100" dir="2700000" algn="tl">
                    <a:srgbClr val="000000"/>
                  </a:outerShdw>
                </a:effectLst>
              </a:rPr>
              <a:t> type perovskites</a:t>
            </a:r>
            <a:endParaRPr lang="fr-CA" sz="3600" b="1">
              <a:solidFill>
                <a:srgbClr val="FF3300"/>
              </a:solidFill>
              <a:effectLst>
                <a:outerShdw blurRad="38100" dist="38100" dir="2700000" algn="tl">
                  <a:srgbClr val="000000"/>
                </a:outerShdw>
              </a:effectLst>
            </a:endParaRPr>
          </a:p>
        </p:txBody>
      </p:sp>
      <p:grpSp>
        <p:nvGrpSpPr>
          <p:cNvPr id="78854" name="Group 182">
            <a:extLst>
              <a:ext uri="{FF2B5EF4-FFF2-40B4-BE49-F238E27FC236}">
                <a16:creationId xmlns:a16="http://schemas.microsoft.com/office/drawing/2014/main" id="{FFA6D051-1051-453C-C472-77AAE01FB581}"/>
              </a:ext>
            </a:extLst>
          </p:cNvPr>
          <p:cNvGrpSpPr>
            <a:grpSpLocks/>
          </p:cNvGrpSpPr>
          <p:nvPr/>
        </p:nvGrpSpPr>
        <p:grpSpPr bwMode="auto">
          <a:xfrm>
            <a:off x="677863" y="5286375"/>
            <a:ext cx="7683500" cy="835025"/>
            <a:chOff x="404" y="430"/>
            <a:chExt cx="4840" cy="526"/>
          </a:xfrm>
        </p:grpSpPr>
        <p:sp>
          <p:nvSpPr>
            <p:cNvPr id="121015" name="Text Box 183">
              <a:extLst>
                <a:ext uri="{FF2B5EF4-FFF2-40B4-BE49-F238E27FC236}">
                  <a16:creationId xmlns:a16="http://schemas.microsoft.com/office/drawing/2014/main" id="{67D0F9EA-5E92-1BA2-A001-8ADE2E84988A}"/>
                </a:ext>
              </a:extLst>
            </p:cNvPr>
            <p:cNvSpPr txBox="1">
              <a:spLocks noChangeArrowheads="1"/>
            </p:cNvSpPr>
            <p:nvPr/>
          </p:nvSpPr>
          <p:spPr bwMode="auto">
            <a:xfrm>
              <a:off x="404" y="513"/>
              <a:ext cx="1115" cy="36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a:effectLst>
                    <a:outerShdw blurRad="38100" dist="38100" dir="2700000" algn="tl">
                      <a:srgbClr val="C0C0C0"/>
                    </a:outerShdw>
                  </a:effectLst>
                </a:rPr>
                <a:t>Ferroelectrics</a:t>
              </a:r>
              <a:br>
                <a:rPr lang="en-US" sz="1600" b="1">
                  <a:effectLst>
                    <a:outerShdw blurRad="38100" dist="38100" dir="2700000" algn="tl">
                      <a:srgbClr val="C0C0C0"/>
                    </a:outerShdw>
                  </a:effectLst>
                </a:rPr>
              </a:br>
              <a:r>
                <a:rPr lang="en-US" sz="1600" b="1">
                  <a:effectLst>
                    <a:outerShdw blurRad="38100" dist="38100" dir="2700000" algn="tl">
                      <a:srgbClr val="C0C0C0"/>
                    </a:outerShdw>
                  </a:effectLst>
                </a:rPr>
                <a:t>(polar oxides)</a:t>
              </a:r>
            </a:p>
          </p:txBody>
        </p:sp>
        <p:sp>
          <p:nvSpPr>
            <p:cNvPr id="121016" name="Text Box 184">
              <a:extLst>
                <a:ext uri="{FF2B5EF4-FFF2-40B4-BE49-F238E27FC236}">
                  <a16:creationId xmlns:a16="http://schemas.microsoft.com/office/drawing/2014/main" id="{B0251554-BCB8-F39D-4C8C-39F41FD5A4DA}"/>
                </a:ext>
              </a:extLst>
            </p:cNvPr>
            <p:cNvSpPr txBox="1">
              <a:spLocks noChangeArrowheads="1"/>
            </p:cNvSpPr>
            <p:nvPr/>
          </p:nvSpPr>
          <p:spPr bwMode="auto">
            <a:xfrm>
              <a:off x="2260" y="430"/>
              <a:ext cx="1013" cy="526"/>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00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i="1">
                  <a:effectLst>
                    <a:outerShdw blurRad="38100" dist="38100" dir="2700000" algn="tl">
                      <a:srgbClr val="C0C0C0"/>
                    </a:outerShdw>
                  </a:effectLst>
                </a:rPr>
                <a:t>spontaneous electric polarization</a:t>
              </a:r>
            </a:p>
          </p:txBody>
        </p:sp>
        <p:sp>
          <p:nvSpPr>
            <p:cNvPr id="121017" name="Text Box 185">
              <a:extLst>
                <a:ext uri="{FF2B5EF4-FFF2-40B4-BE49-F238E27FC236}">
                  <a16:creationId xmlns:a16="http://schemas.microsoft.com/office/drawing/2014/main" id="{C7163869-8BBA-EA5A-82AE-ECA370D3E24C}"/>
                </a:ext>
              </a:extLst>
            </p:cNvPr>
            <p:cNvSpPr txBox="1">
              <a:spLocks noChangeArrowheads="1"/>
            </p:cNvSpPr>
            <p:nvPr/>
          </p:nvSpPr>
          <p:spPr bwMode="auto">
            <a:xfrm>
              <a:off x="4236" y="495"/>
              <a:ext cx="1008" cy="44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a:effectLst>
                    <a:outerShdw blurRad="38100" dist="38100" dir="2700000" algn="tl">
                      <a:srgbClr val="C0C0C0"/>
                    </a:outerShdw>
                  </a:effectLst>
                </a:rPr>
                <a:t>Applications</a:t>
              </a:r>
            </a:p>
            <a:p>
              <a:pPr algn="ctr">
                <a:spcBef>
                  <a:spcPct val="50000"/>
                </a:spcBef>
                <a:defRPr/>
              </a:pPr>
              <a:r>
                <a:rPr lang="en-US" sz="1600" b="1">
                  <a:effectLst>
                    <a:outerShdw blurRad="38100" dist="38100" dir="2700000" algn="tl">
                      <a:srgbClr val="C0C0C0"/>
                    </a:outerShdw>
                  </a:effectLst>
                </a:rPr>
                <a:t>NV - FeRAMs</a:t>
              </a:r>
            </a:p>
          </p:txBody>
        </p:sp>
        <p:sp>
          <p:nvSpPr>
            <p:cNvPr id="121018" name="AutoShape 186">
              <a:extLst>
                <a:ext uri="{FF2B5EF4-FFF2-40B4-BE49-F238E27FC236}">
                  <a16:creationId xmlns:a16="http://schemas.microsoft.com/office/drawing/2014/main" id="{74393045-1018-E3E8-68C5-DE8CE66C6CFB}"/>
                </a:ext>
              </a:extLst>
            </p:cNvPr>
            <p:cNvSpPr>
              <a:spLocks noChangeArrowheads="1"/>
            </p:cNvSpPr>
            <p:nvPr/>
          </p:nvSpPr>
          <p:spPr bwMode="auto">
            <a:xfrm rot="16200000">
              <a:off x="3601" y="465"/>
              <a:ext cx="304" cy="432"/>
            </a:xfrm>
            <a:prstGeom prst="downArrow">
              <a:avLst>
                <a:gd name="adj1" fmla="val 50000"/>
                <a:gd name="adj2" fmla="val 35526"/>
              </a:avLst>
            </a:prstGeom>
            <a:solidFill>
              <a:srgbClr val="FF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defRPr/>
              </a:pPr>
              <a:endParaRPr lang="fr-CA" b="1">
                <a:effectLst>
                  <a:outerShdw blurRad="38100" dist="38100" dir="2700000" algn="tl">
                    <a:srgbClr val="C0C0C0"/>
                  </a:outerShdw>
                </a:effectLst>
                <a:latin typeface="Times New Roman" pitchFamily="18" charset="0"/>
              </a:endParaRPr>
            </a:p>
          </p:txBody>
        </p:sp>
        <p:sp>
          <p:nvSpPr>
            <p:cNvPr id="78861" name="AutoShape 187">
              <a:extLst>
                <a:ext uri="{FF2B5EF4-FFF2-40B4-BE49-F238E27FC236}">
                  <a16:creationId xmlns:a16="http://schemas.microsoft.com/office/drawing/2014/main" id="{D50CE39F-D3B3-C7BB-9093-02CE19301282}"/>
                </a:ext>
              </a:extLst>
            </p:cNvPr>
            <p:cNvSpPr>
              <a:spLocks noChangeArrowheads="1"/>
            </p:cNvSpPr>
            <p:nvPr/>
          </p:nvSpPr>
          <p:spPr bwMode="auto">
            <a:xfrm rot="-5400000">
              <a:off x="1684" y="466"/>
              <a:ext cx="304" cy="432"/>
            </a:xfrm>
            <a:prstGeom prst="downArrow">
              <a:avLst>
                <a:gd name="adj1" fmla="val 50000"/>
                <a:gd name="adj2" fmla="val 35526"/>
              </a:avLst>
            </a:prstGeom>
            <a:solidFill>
              <a:srgbClr val="FF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pic>
        <p:nvPicPr>
          <p:cNvPr id="78855" name="Picture 188">
            <a:extLst>
              <a:ext uri="{FF2B5EF4-FFF2-40B4-BE49-F238E27FC236}">
                <a16:creationId xmlns:a16="http://schemas.microsoft.com/office/drawing/2014/main" id="{67CEFE7E-A7FF-84D8-0BAC-E018D1F75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25" y="2247900"/>
            <a:ext cx="2462213"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021" name="Text Box 189">
            <a:extLst>
              <a:ext uri="{FF2B5EF4-FFF2-40B4-BE49-F238E27FC236}">
                <a16:creationId xmlns:a16="http://schemas.microsoft.com/office/drawing/2014/main" id="{F1B44123-01B8-A118-FAD9-727294087120}"/>
              </a:ext>
            </a:extLst>
          </p:cNvPr>
          <p:cNvSpPr txBox="1">
            <a:spLocks noChangeArrowheads="1"/>
          </p:cNvSpPr>
          <p:nvPr/>
        </p:nvSpPr>
        <p:spPr bwMode="auto">
          <a:xfrm>
            <a:off x="6581775" y="4273550"/>
            <a:ext cx="2203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defRPr/>
            </a:pPr>
            <a:r>
              <a:rPr lang="en-US" sz="1200" b="1">
                <a:solidFill>
                  <a:srgbClr val="FF0000"/>
                </a:solidFill>
                <a:effectLst>
                  <a:outerShdw blurRad="38100" dist="38100" dir="2700000" algn="tl">
                    <a:srgbClr val="C0C0C0"/>
                  </a:outerShdw>
                </a:effectLst>
                <a:latin typeface="Times New Roman" pitchFamily="18" charset="0"/>
              </a:rPr>
              <a:t>Physics Today, July, 1998 -</a:t>
            </a:r>
            <a:r>
              <a:rPr lang="en-US" sz="1200" b="1" i="1">
                <a:solidFill>
                  <a:srgbClr val="FF0000"/>
                </a:solidFill>
                <a:effectLst>
                  <a:outerShdw blurRad="38100" dist="38100" dir="2700000" algn="tl">
                    <a:srgbClr val="C0C0C0"/>
                  </a:outerShdw>
                </a:effectLst>
                <a:latin typeface="Times New Roman" pitchFamily="18" charset="0"/>
              </a:rPr>
              <a:t>Ferroelectric Memories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117">
            <a:extLst>
              <a:ext uri="{FF2B5EF4-FFF2-40B4-BE49-F238E27FC236}">
                <a16:creationId xmlns:a16="http://schemas.microsoft.com/office/drawing/2014/main" id="{E43BF90A-8A86-DFB1-F185-DD50CB7458FD}"/>
              </a:ext>
            </a:extLst>
          </p:cNvPr>
          <p:cNvGrpSpPr>
            <a:grpSpLocks/>
          </p:cNvGrpSpPr>
          <p:nvPr/>
        </p:nvGrpSpPr>
        <p:grpSpPr bwMode="auto">
          <a:xfrm>
            <a:off x="192088" y="2370138"/>
            <a:ext cx="8680450" cy="4114800"/>
            <a:chOff x="624" y="1539"/>
            <a:chExt cx="4608" cy="1779"/>
          </a:xfrm>
        </p:grpSpPr>
        <p:grpSp>
          <p:nvGrpSpPr>
            <p:cNvPr id="79877" name="Group 3">
              <a:extLst>
                <a:ext uri="{FF2B5EF4-FFF2-40B4-BE49-F238E27FC236}">
                  <a16:creationId xmlns:a16="http://schemas.microsoft.com/office/drawing/2014/main" id="{F9D12BEF-19C1-02DB-1F8D-5D1596C8CF60}"/>
                </a:ext>
              </a:extLst>
            </p:cNvPr>
            <p:cNvGrpSpPr>
              <a:grpSpLocks/>
            </p:cNvGrpSpPr>
            <p:nvPr/>
          </p:nvGrpSpPr>
          <p:grpSpPr bwMode="auto">
            <a:xfrm>
              <a:off x="1440" y="1638"/>
              <a:ext cx="1104" cy="818"/>
              <a:chOff x="3408" y="1872"/>
              <a:chExt cx="1104" cy="818"/>
            </a:xfrm>
          </p:grpSpPr>
          <p:sp>
            <p:nvSpPr>
              <p:cNvPr id="79977" name="AutoShape 4">
                <a:extLst>
                  <a:ext uri="{FF2B5EF4-FFF2-40B4-BE49-F238E27FC236}">
                    <a16:creationId xmlns:a16="http://schemas.microsoft.com/office/drawing/2014/main" id="{FD991E74-BB05-61FF-1175-0C779071AF11}"/>
                  </a:ext>
                </a:extLst>
              </p:cNvPr>
              <p:cNvSpPr>
                <a:spLocks noChangeArrowheads="1"/>
              </p:cNvSpPr>
              <p:nvPr/>
            </p:nvSpPr>
            <p:spPr bwMode="auto">
              <a:xfrm rot="6482309">
                <a:off x="4079" y="2306"/>
                <a:ext cx="480" cy="288"/>
              </a:xfrm>
              <a:prstGeom prst="flowChartDelay">
                <a:avLst/>
              </a:prstGeom>
              <a:solidFill>
                <a:srgbClr val="3366FF"/>
              </a:solidFill>
              <a:ln w="317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978" name="AutoShape 5">
                <a:extLst>
                  <a:ext uri="{FF2B5EF4-FFF2-40B4-BE49-F238E27FC236}">
                    <a16:creationId xmlns:a16="http://schemas.microsoft.com/office/drawing/2014/main" id="{CCE2ADCE-82C9-CBF6-A007-36E315D00C5B}"/>
                  </a:ext>
                </a:extLst>
              </p:cNvPr>
              <p:cNvSpPr>
                <a:spLocks noChangeArrowheads="1"/>
              </p:cNvSpPr>
              <p:nvPr/>
            </p:nvSpPr>
            <p:spPr bwMode="auto">
              <a:xfrm rot="6482309">
                <a:off x="4113" y="2319"/>
                <a:ext cx="447" cy="226"/>
              </a:xfrm>
              <a:prstGeom prst="flowChartDelay">
                <a:avLst/>
              </a:prstGeom>
              <a:solidFill>
                <a:srgbClr val="808080"/>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979" name="Line 6">
                <a:extLst>
                  <a:ext uri="{FF2B5EF4-FFF2-40B4-BE49-F238E27FC236}">
                    <a16:creationId xmlns:a16="http://schemas.microsoft.com/office/drawing/2014/main" id="{1CC9767E-1B18-FBEB-28CB-FB6680A61662}"/>
                  </a:ext>
                </a:extLst>
              </p:cNvPr>
              <p:cNvSpPr>
                <a:spLocks noChangeShapeType="1"/>
              </p:cNvSpPr>
              <p:nvPr/>
            </p:nvSpPr>
            <p:spPr bwMode="auto">
              <a:xfrm rot="-223596" flipH="1" flipV="1">
                <a:off x="3456" y="1872"/>
                <a:ext cx="1056" cy="432"/>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80" name="Line 7">
                <a:extLst>
                  <a:ext uri="{FF2B5EF4-FFF2-40B4-BE49-F238E27FC236}">
                    <a16:creationId xmlns:a16="http://schemas.microsoft.com/office/drawing/2014/main" id="{584D8360-4E7A-C99B-8EA3-9F5F9D390CF1}"/>
                  </a:ext>
                </a:extLst>
              </p:cNvPr>
              <p:cNvSpPr>
                <a:spLocks noChangeShapeType="1"/>
              </p:cNvSpPr>
              <p:nvPr/>
            </p:nvSpPr>
            <p:spPr bwMode="auto">
              <a:xfrm rot="-8350">
                <a:off x="3408" y="1920"/>
                <a:ext cx="864" cy="28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79878" name="Group 8">
              <a:extLst>
                <a:ext uri="{FF2B5EF4-FFF2-40B4-BE49-F238E27FC236}">
                  <a16:creationId xmlns:a16="http://schemas.microsoft.com/office/drawing/2014/main" id="{1AEE511D-C2D3-8B5C-1B31-C52145225F1F}"/>
                </a:ext>
              </a:extLst>
            </p:cNvPr>
            <p:cNvGrpSpPr>
              <a:grpSpLocks/>
            </p:cNvGrpSpPr>
            <p:nvPr/>
          </p:nvGrpSpPr>
          <p:grpSpPr bwMode="auto">
            <a:xfrm>
              <a:off x="1440" y="1539"/>
              <a:ext cx="1488" cy="912"/>
              <a:chOff x="1296" y="1968"/>
              <a:chExt cx="1488" cy="912"/>
            </a:xfrm>
          </p:grpSpPr>
          <p:grpSp>
            <p:nvGrpSpPr>
              <p:cNvPr id="79958" name="Group 9">
                <a:extLst>
                  <a:ext uri="{FF2B5EF4-FFF2-40B4-BE49-F238E27FC236}">
                    <a16:creationId xmlns:a16="http://schemas.microsoft.com/office/drawing/2014/main" id="{8C8B18CE-E190-A3E0-483F-4B210CC91AF6}"/>
                  </a:ext>
                </a:extLst>
              </p:cNvPr>
              <p:cNvGrpSpPr>
                <a:grpSpLocks/>
              </p:cNvGrpSpPr>
              <p:nvPr/>
            </p:nvGrpSpPr>
            <p:grpSpPr bwMode="auto">
              <a:xfrm>
                <a:off x="1296" y="1968"/>
                <a:ext cx="1488" cy="912"/>
                <a:chOff x="1296" y="1968"/>
                <a:chExt cx="1488" cy="912"/>
              </a:xfrm>
            </p:grpSpPr>
            <p:grpSp>
              <p:nvGrpSpPr>
                <p:cNvPr id="79966" name="Group 10">
                  <a:extLst>
                    <a:ext uri="{FF2B5EF4-FFF2-40B4-BE49-F238E27FC236}">
                      <a16:creationId xmlns:a16="http://schemas.microsoft.com/office/drawing/2014/main" id="{10F6B35F-C03F-98E4-E9BA-BAE706A1EF16}"/>
                    </a:ext>
                  </a:extLst>
                </p:cNvPr>
                <p:cNvGrpSpPr>
                  <a:grpSpLocks/>
                </p:cNvGrpSpPr>
                <p:nvPr/>
              </p:nvGrpSpPr>
              <p:grpSpPr bwMode="auto">
                <a:xfrm>
                  <a:off x="1296" y="1968"/>
                  <a:ext cx="1249" cy="912"/>
                  <a:chOff x="1296" y="1968"/>
                  <a:chExt cx="1249" cy="912"/>
                </a:xfrm>
              </p:grpSpPr>
              <p:sp>
                <p:nvSpPr>
                  <p:cNvPr id="79970" name="Rectangle 11">
                    <a:extLst>
                      <a:ext uri="{FF2B5EF4-FFF2-40B4-BE49-F238E27FC236}">
                        <a16:creationId xmlns:a16="http://schemas.microsoft.com/office/drawing/2014/main" id="{312FE1E3-74E7-C0B3-8F57-59EB34350775}"/>
                      </a:ext>
                    </a:extLst>
                  </p:cNvPr>
                  <p:cNvSpPr>
                    <a:spLocks noChangeArrowheads="1"/>
                  </p:cNvSpPr>
                  <p:nvPr/>
                </p:nvSpPr>
                <p:spPr bwMode="auto">
                  <a:xfrm>
                    <a:off x="1297" y="1968"/>
                    <a:ext cx="1248" cy="912"/>
                  </a:xfrm>
                  <a:prstGeom prst="rect">
                    <a:avLst/>
                  </a:prstGeom>
                  <a:solidFill>
                    <a:srgbClr val="FFFFFF"/>
                  </a:solidFill>
                  <a:ln>
                    <a:noFill/>
                  </a:ln>
                  <a:effectLst/>
                  <a:extLst>
                    <a:ext uri="{91240B29-F687-4F45-9708-019B960494DF}">
                      <a14:hiddenLine xmlns:a14="http://schemas.microsoft.com/office/drawing/2010/main" w="127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79971" name="Group 12">
                    <a:extLst>
                      <a:ext uri="{FF2B5EF4-FFF2-40B4-BE49-F238E27FC236}">
                        <a16:creationId xmlns:a16="http://schemas.microsoft.com/office/drawing/2014/main" id="{DBC98266-698A-B6CB-0AF8-54BAD39CBA1C}"/>
                      </a:ext>
                    </a:extLst>
                  </p:cNvPr>
                  <p:cNvGrpSpPr>
                    <a:grpSpLocks/>
                  </p:cNvGrpSpPr>
                  <p:nvPr/>
                </p:nvGrpSpPr>
                <p:grpSpPr bwMode="auto">
                  <a:xfrm>
                    <a:off x="1296" y="2014"/>
                    <a:ext cx="1130" cy="778"/>
                    <a:chOff x="1439" y="1870"/>
                    <a:chExt cx="1130" cy="778"/>
                  </a:xfrm>
                </p:grpSpPr>
                <p:sp>
                  <p:nvSpPr>
                    <p:cNvPr id="79973" name="AutoShape 13">
                      <a:extLst>
                        <a:ext uri="{FF2B5EF4-FFF2-40B4-BE49-F238E27FC236}">
                          <a16:creationId xmlns:a16="http://schemas.microsoft.com/office/drawing/2014/main" id="{EAE5CB10-A4D5-EA73-0F0A-79FEC083327B}"/>
                        </a:ext>
                      </a:extLst>
                    </p:cNvPr>
                    <p:cNvSpPr>
                      <a:spLocks noChangeArrowheads="1"/>
                    </p:cNvSpPr>
                    <p:nvPr/>
                  </p:nvSpPr>
                  <p:spPr bwMode="auto">
                    <a:xfrm rot="6090652">
                      <a:off x="2175" y="2264"/>
                      <a:ext cx="480" cy="288"/>
                    </a:xfrm>
                    <a:prstGeom prst="flowChartDelay">
                      <a:avLst/>
                    </a:prstGeom>
                    <a:solidFill>
                      <a:srgbClr val="3366FF"/>
                    </a:solidFill>
                    <a:ln w="317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974" name="AutoShape 14">
                      <a:extLst>
                        <a:ext uri="{FF2B5EF4-FFF2-40B4-BE49-F238E27FC236}">
                          <a16:creationId xmlns:a16="http://schemas.microsoft.com/office/drawing/2014/main" id="{2F71BF60-13B7-7317-6599-CBAB4CA96617}"/>
                        </a:ext>
                      </a:extLst>
                    </p:cNvPr>
                    <p:cNvSpPr>
                      <a:spLocks noChangeArrowheads="1"/>
                    </p:cNvSpPr>
                    <p:nvPr/>
                  </p:nvSpPr>
                  <p:spPr bwMode="auto">
                    <a:xfrm rot="6090652">
                      <a:off x="2207" y="2275"/>
                      <a:ext cx="447" cy="226"/>
                    </a:xfrm>
                    <a:prstGeom prst="flowChartDelay">
                      <a:avLst/>
                    </a:prstGeom>
                    <a:solidFill>
                      <a:srgbClr val="808080"/>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975" name="Line 15">
                      <a:extLst>
                        <a:ext uri="{FF2B5EF4-FFF2-40B4-BE49-F238E27FC236}">
                          <a16:creationId xmlns:a16="http://schemas.microsoft.com/office/drawing/2014/main" id="{ADD40E76-2D96-5388-EA25-268FD019D9D7}"/>
                        </a:ext>
                      </a:extLst>
                    </p:cNvPr>
                    <p:cNvSpPr>
                      <a:spLocks noChangeShapeType="1"/>
                    </p:cNvSpPr>
                    <p:nvPr/>
                  </p:nvSpPr>
                  <p:spPr bwMode="auto">
                    <a:xfrm rot="-615254" flipH="1" flipV="1">
                      <a:off x="1513" y="1870"/>
                      <a:ext cx="1056" cy="432"/>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76" name="Line 16">
                      <a:extLst>
                        <a:ext uri="{FF2B5EF4-FFF2-40B4-BE49-F238E27FC236}">
                          <a16:creationId xmlns:a16="http://schemas.microsoft.com/office/drawing/2014/main" id="{19D48AA6-F34D-4A15-C71B-39D4F94ABC9B}"/>
                        </a:ext>
                      </a:extLst>
                    </p:cNvPr>
                    <p:cNvSpPr>
                      <a:spLocks noChangeShapeType="1"/>
                    </p:cNvSpPr>
                    <p:nvPr/>
                  </p:nvSpPr>
                  <p:spPr bwMode="auto">
                    <a:xfrm rot="-400007">
                      <a:off x="1439" y="1921"/>
                      <a:ext cx="888" cy="303"/>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sp>
                <p:nvSpPr>
                  <p:cNvPr id="79972" name="Rectangle 17">
                    <a:extLst>
                      <a:ext uri="{FF2B5EF4-FFF2-40B4-BE49-F238E27FC236}">
                        <a16:creationId xmlns:a16="http://schemas.microsoft.com/office/drawing/2014/main" id="{127A49F1-BC52-6C66-700D-5FC8C32D1671}"/>
                      </a:ext>
                    </a:extLst>
                  </p:cNvPr>
                  <p:cNvSpPr>
                    <a:spLocks noChangeArrowheads="1"/>
                  </p:cNvSpPr>
                  <p:nvPr/>
                </p:nvSpPr>
                <p:spPr bwMode="auto">
                  <a:xfrm>
                    <a:off x="1825" y="2784"/>
                    <a:ext cx="624" cy="96"/>
                  </a:xfrm>
                  <a:prstGeom prst="rect">
                    <a:avLst/>
                  </a:prstGeom>
                  <a:solidFill>
                    <a:srgbClr val="FF99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grpSp>
              <p:nvGrpSpPr>
                <p:cNvPr id="79967" name="Group 18">
                  <a:extLst>
                    <a:ext uri="{FF2B5EF4-FFF2-40B4-BE49-F238E27FC236}">
                      <a16:creationId xmlns:a16="http://schemas.microsoft.com/office/drawing/2014/main" id="{C330FF62-194F-E621-A59F-8F4AA24DD9C4}"/>
                    </a:ext>
                  </a:extLst>
                </p:cNvPr>
                <p:cNvGrpSpPr>
                  <a:grpSpLocks/>
                </p:cNvGrpSpPr>
                <p:nvPr/>
              </p:nvGrpSpPr>
              <p:grpSpPr bwMode="auto">
                <a:xfrm>
                  <a:off x="1296" y="2064"/>
                  <a:ext cx="1488" cy="480"/>
                  <a:chOff x="1296" y="2064"/>
                  <a:chExt cx="1488" cy="480"/>
                </a:xfrm>
              </p:grpSpPr>
              <p:sp>
                <p:nvSpPr>
                  <p:cNvPr id="79968" name="Line 19">
                    <a:extLst>
                      <a:ext uri="{FF2B5EF4-FFF2-40B4-BE49-F238E27FC236}">
                        <a16:creationId xmlns:a16="http://schemas.microsoft.com/office/drawing/2014/main" id="{8017A4E0-EF32-E688-4AD1-5CFC9EDB0A35}"/>
                      </a:ext>
                    </a:extLst>
                  </p:cNvPr>
                  <p:cNvSpPr>
                    <a:spLocks noChangeShapeType="1"/>
                  </p:cNvSpPr>
                  <p:nvPr/>
                </p:nvSpPr>
                <p:spPr bwMode="auto">
                  <a:xfrm rot="-223596" flipH="1" flipV="1">
                    <a:off x="1296" y="2064"/>
                    <a:ext cx="816" cy="336"/>
                  </a:xfrm>
                  <a:prstGeom prst="line">
                    <a:avLst/>
                  </a:prstGeom>
                  <a:noFill/>
                  <a:ln w="381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69" name="Arc 20">
                    <a:extLst>
                      <a:ext uri="{FF2B5EF4-FFF2-40B4-BE49-F238E27FC236}">
                        <a16:creationId xmlns:a16="http://schemas.microsoft.com/office/drawing/2014/main" id="{06D6CC68-B469-5482-9B37-135F25C283EF}"/>
                      </a:ext>
                    </a:extLst>
                  </p:cNvPr>
                  <p:cNvSpPr>
                    <a:spLocks/>
                  </p:cNvSpPr>
                  <p:nvPr/>
                </p:nvSpPr>
                <p:spPr bwMode="auto">
                  <a:xfrm rot="2700000">
                    <a:off x="2400" y="2160"/>
                    <a:ext cx="336" cy="432"/>
                  </a:xfrm>
                  <a:custGeom>
                    <a:avLst/>
                    <a:gdLst>
                      <a:gd name="T0" fmla="*/ 0 w 21600"/>
                      <a:gd name="T1" fmla="*/ 0 h 21600"/>
                      <a:gd name="T2" fmla="*/ 336 w 21600"/>
                      <a:gd name="T3" fmla="*/ 432 h 21600"/>
                      <a:gd name="T4" fmla="*/ 0 w 21600"/>
                      <a:gd name="T5" fmla="*/ 43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type="triangle" w="med" len="lg"/>
                    <a:tailEnd type="none" w="med" len="lg"/>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grpSp>
          <p:grpSp>
            <p:nvGrpSpPr>
              <p:cNvPr id="79959" name="Group 21">
                <a:extLst>
                  <a:ext uri="{FF2B5EF4-FFF2-40B4-BE49-F238E27FC236}">
                    <a16:creationId xmlns:a16="http://schemas.microsoft.com/office/drawing/2014/main" id="{79996F67-7078-7553-965B-CD0335CF351A}"/>
                  </a:ext>
                </a:extLst>
              </p:cNvPr>
              <p:cNvGrpSpPr>
                <a:grpSpLocks/>
              </p:cNvGrpSpPr>
              <p:nvPr/>
            </p:nvGrpSpPr>
            <p:grpSpPr bwMode="auto">
              <a:xfrm>
                <a:off x="1344" y="2592"/>
                <a:ext cx="432" cy="288"/>
                <a:chOff x="1344" y="2592"/>
                <a:chExt cx="432" cy="288"/>
              </a:xfrm>
            </p:grpSpPr>
            <p:grpSp>
              <p:nvGrpSpPr>
                <p:cNvPr id="79960" name="Group 22">
                  <a:extLst>
                    <a:ext uri="{FF2B5EF4-FFF2-40B4-BE49-F238E27FC236}">
                      <a16:creationId xmlns:a16="http://schemas.microsoft.com/office/drawing/2014/main" id="{7A62D8A5-3D01-DDB7-6686-412FBF118122}"/>
                    </a:ext>
                  </a:extLst>
                </p:cNvPr>
                <p:cNvGrpSpPr>
                  <a:grpSpLocks/>
                </p:cNvGrpSpPr>
                <p:nvPr/>
              </p:nvGrpSpPr>
              <p:grpSpPr bwMode="auto">
                <a:xfrm>
                  <a:off x="1584" y="2592"/>
                  <a:ext cx="192" cy="288"/>
                  <a:chOff x="1584" y="2592"/>
                  <a:chExt cx="192" cy="288"/>
                </a:xfrm>
              </p:grpSpPr>
              <p:sp>
                <p:nvSpPr>
                  <p:cNvPr id="79962" name="Line 23">
                    <a:extLst>
                      <a:ext uri="{FF2B5EF4-FFF2-40B4-BE49-F238E27FC236}">
                        <a16:creationId xmlns:a16="http://schemas.microsoft.com/office/drawing/2014/main" id="{7ADD4A3D-EEA0-C610-6361-47C7B579259A}"/>
                      </a:ext>
                    </a:extLst>
                  </p:cNvPr>
                  <p:cNvSpPr>
                    <a:spLocks noChangeShapeType="1"/>
                  </p:cNvSpPr>
                  <p:nvPr/>
                </p:nvSpPr>
                <p:spPr bwMode="auto">
                  <a:xfrm flipH="1">
                    <a:off x="1584" y="2784"/>
                    <a:ext cx="1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63" name="Line 24">
                    <a:extLst>
                      <a:ext uri="{FF2B5EF4-FFF2-40B4-BE49-F238E27FC236}">
                        <a16:creationId xmlns:a16="http://schemas.microsoft.com/office/drawing/2014/main" id="{2D1CF6AB-095E-8518-484D-D64A0C52F57A}"/>
                      </a:ext>
                    </a:extLst>
                  </p:cNvPr>
                  <p:cNvSpPr>
                    <a:spLocks noChangeShapeType="1"/>
                  </p:cNvSpPr>
                  <p:nvPr/>
                </p:nvSpPr>
                <p:spPr bwMode="auto">
                  <a:xfrm flipH="1">
                    <a:off x="1584" y="2880"/>
                    <a:ext cx="1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64" name="Line 25">
                    <a:extLst>
                      <a:ext uri="{FF2B5EF4-FFF2-40B4-BE49-F238E27FC236}">
                        <a16:creationId xmlns:a16="http://schemas.microsoft.com/office/drawing/2014/main" id="{355DD4E6-E190-92BA-2203-B72AFA70C61C}"/>
                      </a:ext>
                    </a:extLst>
                  </p:cNvPr>
                  <p:cNvSpPr>
                    <a:spLocks noChangeShapeType="1"/>
                  </p:cNvSpPr>
                  <p:nvPr/>
                </p:nvSpPr>
                <p:spPr bwMode="auto">
                  <a:xfrm>
                    <a:off x="1680" y="2592"/>
                    <a:ext cx="0" cy="19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65" name="Line 26">
                    <a:extLst>
                      <a:ext uri="{FF2B5EF4-FFF2-40B4-BE49-F238E27FC236}">
                        <a16:creationId xmlns:a16="http://schemas.microsoft.com/office/drawing/2014/main" id="{95B78C24-866C-349C-03F1-A0E6210213B8}"/>
                      </a:ext>
                    </a:extLst>
                  </p:cNvPr>
                  <p:cNvSpPr>
                    <a:spLocks noChangeShapeType="1"/>
                  </p:cNvSpPr>
                  <p:nvPr/>
                </p:nvSpPr>
                <p:spPr bwMode="auto">
                  <a:xfrm>
                    <a:off x="1680" y="2784"/>
                    <a:ext cx="0" cy="96"/>
                  </a:xfrm>
                  <a:prstGeom prst="line">
                    <a:avLst/>
                  </a:prstGeom>
                  <a:noFill/>
                  <a:ln w="9525">
                    <a:solidFill>
                      <a:srgbClr val="00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sp>
              <p:nvSpPr>
                <p:cNvPr id="79961" name="Text Box 27">
                  <a:extLst>
                    <a:ext uri="{FF2B5EF4-FFF2-40B4-BE49-F238E27FC236}">
                      <a16:creationId xmlns:a16="http://schemas.microsoft.com/office/drawing/2014/main" id="{CE50D23E-CABD-1DBA-4257-7ACD8E2BC8B1}"/>
                    </a:ext>
                  </a:extLst>
                </p:cNvPr>
                <p:cNvSpPr txBox="1">
                  <a:spLocks noChangeArrowheads="1"/>
                </p:cNvSpPr>
                <p:nvPr/>
              </p:nvSpPr>
              <p:spPr bwMode="auto">
                <a:xfrm>
                  <a:off x="1344" y="2715"/>
                  <a:ext cx="226" cy="15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b="1">
                      <a:solidFill>
                        <a:srgbClr val="000000"/>
                      </a:solidFill>
                      <a:latin typeface="Symbol" panose="05050102010706020507" pitchFamily="18" charset="2"/>
                    </a:rPr>
                    <a:t>D</a:t>
                  </a:r>
                  <a:r>
                    <a:rPr lang="en-US" altLang="en-US" b="1">
                      <a:solidFill>
                        <a:srgbClr val="000000"/>
                      </a:solidFill>
                      <a:latin typeface="Times New Roman" panose="02020603050405020304" pitchFamily="18" charset="0"/>
                    </a:rPr>
                    <a:t>z</a:t>
                  </a:r>
                  <a:endParaRPr lang="en-US" altLang="en-US" sz="3200" b="1">
                    <a:solidFill>
                      <a:srgbClr val="000000"/>
                    </a:solidFill>
                    <a:latin typeface="Times New Roman" panose="02020603050405020304" pitchFamily="18" charset="0"/>
                  </a:endParaRPr>
                </a:p>
              </p:txBody>
            </p:sp>
          </p:grpSp>
        </p:grpSp>
        <p:grpSp>
          <p:nvGrpSpPr>
            <p:cNvPr id="79879" name="Group 28">
              <a:extLst>
                <a:ext uri="{FF2B5EF4-FFF2-40B4-BE49-F238E27FC236}">
                  <a16:creationId xmlns:a16="http://schemas.microsoft.com/office/drawing/2014/main" id="{AF9C1988-317E-E7EF-31DD-A8E65211035C}"/>
                </a:ext>
              </a:extLst>
            </p:cNvPr>
            <p:cNvGrpSpPr>
              <a:grpSpLocks/>
            </p:cNvGrpSpPr>
            <p:nvPr/>
          </p:nvGrpSpPr>
          <p:grpSpPr bwMode="auto">
            <a:xfrm>
              <a:off x="1152" y="1686"/>
              <a:ext cx="1536" cy="1632"/>
              <a:chOff x="720" y="1968"/>
              <a:chExt cx="1536" cy="1632"/>
            </a:xfrm>
          </p:grpSpPr>
          <p:sp>
            <p:nvSpPr>
              <p:cNvPr id="79955" name="Line 29">
                <a:extLst>
                  <a:ext uri="{FF2B5EF4-FFF2-40B4-BE49-F238E27FC236}">
                    <a16:creationId xmlns:a16="http://schemas.microsoft.com/office/drawing/2014/main" id="{E7F0E7D2-0792-99EC-A3B2-8D0FF149C4FE}"/>
                  </a:ext>
                </a:extLst>
              </p:cNvPr>
              <p:cNvSpPr>
                <a:spLocks noChangeShapeType="1"/>
              </p:cNvSpPr>
              <p:nvPr/>
            </p:nvSpPr>
            <p:spPr bwMode="auto">
              <a:xfrm flipH="1">
                <a:off x="720" y="1968"/>
                <a:ext cx="288"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56" name="Line 30">
                <a:extLst>
                  <a:ext uri="{FF2B5EF4-FFF2-40B4-BE49-F238E27FC236}">
                    <a16:creationId xmlns:a16="http://schemas.microsoft.com/office/drawing/2014/main" id="{49A4FDCA-4A24-DC92-8D96-DBEAB25DBEB9}"/>
                  </a:ext>
                </a:extLst>
              </p:cNvPr>
              <p:cNvSpPr>
                <a:spLocks noChangeShapeType="1"/>
              </p:cNvSpPr>
              <p:nvPr/>
            </p:nvSpPr>
            <p:spPr bwMode="auto">
              <a:xfrm>
                <a:off x="720" y="1968"/>
                <a:ext cx="0" cy="158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57" name="Rectangle 31">
                <a:extLst>
                  <a:ext uri="{FF2B5EF4-FFF2-40B4-BE49-F238E27FC236}">
                    <a16:creationId xmlns:a16="http://schemas.microsoft.com/office/drawing/2014/main" id="{73B5D457-4F3C-5E41-F73D-065342682453}"/>
                  </a:ext>
                </a:extLst>
              </p:cNvPr>
              <p:cNvSpPr>
                <a:spLocks noChangeArrowheads="1"/>
              </p:cNvSpPr>
              <p:nvPr/>
            </p:nvSpPr>
            <p:spPr bwMode="auto">
              <a:xfrm>
                <a:off x="720" y="3552"/>
                <a:ext cx="1536" cy="48"/>
              </a:xfrm>
              <a:prstGeom prst="rect">
                <a:avLst/>
              </a:prstGeom>
              <a:solidFill>
                <a:srgbClr val="0000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sp>
          <p:nvSpPr>
            <p:cNvPr id="79880" name="Rectangle 32">
              <a:extLst>
                <a:ext uri="{FF2B5EF4-FFF2-40B4-BE49-F238E27FC236}">
                  <a16:creationId xmlns:a16="http://schemas.microsoft.com/office/drawing/2014/main" id="{2C60C5B0-3153-6732-6EE5-EF24570885D5}"/>
                </a:ext>
              </a:extLst>
            </p:cNvPr>
            <p:cNvSpPr>
              <a:spLocks noChangeArrowheads="1"/>
            </p:cNvSpPr>
            <p:nvPr/>
          </p:nvSpPr>
          <p:spPr bwMode="auto">
            <a:xfrm>
              <a:off x="1968" y="2454"/>
              <a:ext cx="624" cy="816"/>
            </a:xfrm>
            <a:prstGeom prst="rect">
              <a:avLst/>
            </a:prstGeom>
            <a:solidFill>
              <a:srgbClr val="0099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79881" name="Group 33">
              <a:extLst>
                <a:ext uri="{FF2B5EF4-FFF2-40B4-BE49-F238E27FC236}">
                  <a16:creationId xmlns:a16="http://schemas.microsoft.com/office/drawing/2014/main" id="{CB725DCC-65E4-EC20-4B6D-E047FEC62F3A}"/>
                </a:ext>
              </a:extLst>
            </p:cNvPr>
            <p:cNvGrpSpPr>
              <a:grpSpLocks/>
            </p:cNvGrpSpPr>
            <p:nvPr/>
          </p:nvGrpSpPr>
          <p:grpSpPr bwMode="auto">
            <a:xfrm>
              <a:off x="624" y="1734"/>
              <a:ext cx="258" cy="1584"/>
              <a:chOff x="480" y="1824"/>
              <a:chExt cx="258" cy="1584"/>
            </a:xfrm>
          </p:grpSpPr>
          <p:sp>
            <p:nvSpPr>
              <p:cNvPr id="79953" name="Line 34">
                <a:extLst>
                  <a:ext uri="{FF2B5EF4-FFF2-40B4-BE49-F238E27FC236}">
                    <a16:creationId xmlns:a16="http://schemas.microsoft.com/office/drawing/2014/main" id="{02BB90BF-F18E-674B-294E-34A6EA3E03EA}"/>
                  </a:ext>
                </a:extLst>
              </p:cNvPr>
              <p:cNvSpPr>
                <a:spLocks noChangeShapeType="1"/>
              </p:cNvSpPr>
              <p:nvPr/>
            </p:nvSpPr>
            <p:spPr bwMode="auto">
              <a:xfrm flipV="1">
                <a:off x="480" y="1824"/>
                <a:ext cx="0" cy="1584"/>
              </a:xfrm>
              <a:prstGeom prst="line">
                <a:avLst/>
              </a:prstGeom>
              <a:noFill/>
              <a:ln w="635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54" name="WordArt 35">
                <a:extLst>
                  <a:ext uri="{FF2B5EF4-FFF2-40B4-BE49-F238E27FC236}">
                    <a16:creationId xmlns:a16="http://schemas.microsoft.com/office/drawing/2014/main" id="{29BCFDB7-4702-811C-DC45-AA8FB428D7D1}"/>
                  </a:ext>
                </a:extLst>
              </p:cNvPr>
              <p:cNvSpPr>
                <a:spLocks noChangeArrowheads="1" noChangeShapeType="1" noTextEdit="1"/>
              </p:cNvSpPr>
              <p:nvPr/>
            </p:nvSpPr>
            <p:spPr bwMode="auto">
              <a:xfrm>
                <a:off x="576" y="2496"/>
                <a:ext cx="162" cy="174"/>
              </a:xfrm>
              <a:prstGeom prst="rect">
                <a:avLst/>
              </a:prstGeom>
            </p:spPr>
            <p:txBody>
              <a:bodyPr wrap="none" fromWordArt="1">
                <a:prstTxWarp prst="textPlain">
                  <a:avLst>
                    <a:gd name="adj" fmla="val 50000"/>
                  </a:avLst>
                </a:prstTxWarp>
              </a:bodyPr>
              <a:lstStyle/>
              <a:p>
                <a:pPr algn="ctr"/>
                <a:r>
                  <a:rPr lang="en-CA" sz="2400" kern="10">
                    <a:ln w="9525">
                      <a:solidFill>
                        <a:srgbClr val="000000"/>
                      </a:solidFill>
                      <a:round/>
                      <a:headEnd/>
                      <a:tailEnd/>
                    </a:ln>
                    <a:solidFill>
                      <a:srgbClr val="FFFFFF"/>
                    </a:solidFill>
                    <a:latin typeface="Arial Black" panose="020B0A04020102020204" pitchFamily="34" charset="0"/>
                  </a:rPr>
                  <a:t>z</a:t>
                </a:r>
              </a:p>
            </p:txBody>
          </p:sp>
        </p:grpSp>
        <p:grpSp>
          <p:nvGrpSpPr>
            <p:cNvPr id="79882" name="Group 36">
              <a:extLst>
                <a:ext uri="{FF2B5EF4-FFF2-40B4-BE49-F238E27FC236}">
                  <a16:creationId xmlns:a16="http://schemas.microsoft.com/office/drawing/2014/main" id="{66F5C29A-CADC-3BAA-3E05-A2B98E69A91F}"/>
                </a:ext>
              </a:extLst>
            </p:cNvPr>
            <p:cNvGrpSpPr>
              <a:grpSpLocks/>
            </p:cNvGrpSpPr>
            <p:nvPr/>
          </p:nvGrpSpPr>
          <p:grpSpPr bwMode="auto">
            <a:xfrm>
              <a:off x="960" y="2166"/>
              <a:ext cx="1872" cy="1104"/>
              <a:chOff x="816" y="2256"/>
              <a:chExt cx="1872" cy="1104"/>
            </a:xfrm>
          </p:grpSpPr>
          <p:grpSp>
            <p:nvGrpSpPr>
              <p:cNvPr id="79937" name="Group 37">
                <a:extLst>
                  <a:ext uri="{FF2B5EF4-FFF2-40B4-BE49-F238E27FC236}">
                    <a16:creationId xmlns:a16="http://schemas.microsoft.com/office/drawing/2014/main" id="{63536A0F-32AC-0828-E90B-86DA113447AD}"/>
                  </a:ext>
                </a:extLst>
              </p:cNvPr>
              <p:cNvGrpSpPr>
                <a:grpSpLocks/>
              </p:cNvGrpSpPr>
              <p:nvPr/>
            </p:nvGrpSpPr>
            <p:grpSpPr bwMode="auto">
              <a:xfrm>
                <a:off x="816" y="2256"/>
                <a:ext cx="432" cy="672"/>
                <a:chOff x="528" y="2448"/>
                <a:chExt cx="432" cy="672"/>
              </a:xfrm>
            </p:grpSpPr>
            <p:sp>
              <p:nvSpPr>
                <p:cNvPr id="79943" name="Oval 38">
                  <a:extLst>
                    <a:ext uri="{FF2B5EF4-FFF2-40B4-BE49-F238E27FC236}">
                      <a16:creationId xmlns:a16="http://schemas.microsoft.com/office/drawing/2014/main" id="{AE28BEC1-0CA0-2EA4-0224-CCB5B0255EAA}"/>
                    </a:ext>
                  </a:extLst>
                </p:cNvPr>
                <p:cNvSpPr>
                  <a:spLocks noChangeArrowheads="1"/>
                </p:cNvSpPr>
                <p:nvPr/>
              </p:nvSpPr>
              <p:spPr bwMode="auto">
                <a:xfrm>
                  <a:off x="528" y="2592"/>
                  <a:ext cx="432" cy="432"/>
                </a:xfrm>
                <a:prstGeom prst="ellipse">
                  <a:avLst/>
                </a:prstGeom>
                <a:solidFill>
                  <a:srgbClr val="CCFF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79944" name="Group 39">
                  <a:extLst>
                    <a:ext uri="{FF2B5EF4-FFF2-40B4-BE49-F238E27FC236}">
                      <a16:creationId xmlns:a16="http://schemas.microsoft.com/office/drawing/2014/main" id="{73293586-B74F-0589-5C14-B65353A4E211}"/>
                    </a:ext>
                  </a:extLst>
                </p:cNvPr>
                <p:cNvGrpSpPr>
                  <a:grpSpLocks/>
                </p:cNvGrpSpPr>
                <p:nvPr/>
              </p:nvGrpSpPr>
              <p:grpSpPr bwMode="auto">
                <a:xfrm>
                  <a:off x="576" y="2640"/>
                  <a:ext cx="336" cy="336"/>
                  <a:chOff x="2304" y="2544"/>
                  <a:chExt cx="336" cy="336"/>
                </a:xfrm>
              </p:grpSpPr>
              <p:sp>
                <p:nvSpPr>
                  <p:cNvPr id="79950" name="Line 40">
                    <a:extLst>
                      <a:ext uri="{FF2B5EF4-FFF2-40B4-BE49-F238E27FC236}">
                        <a16:creationId xmlns:a16="http://schemas.microsoft.com/office/drawing/2014/main" id="{FBAD0F3F-33DD-3D06-171A-B0D3A26A829B}"/>
                      </a:ext>
                    </a:extLst>
                  </p:cNvPr>
                  <p:cNvSpPr>
                    <a:spLocks noChangeShapeType="1"/>
                  </p:cNvSpPr>
                  <p:nvPr/>
                </p:nvSpPr>
                <p:spPr bwMode="auto">
                  <a:xfrm flipV="1">
                    <a:off x="2400" y="2544"/>
                    <a:ext cx="0"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51" name="Line 41">
                    <a:extLst>
                      <a:ext uri="{FF2B5EF4-FFF2-40B4-BE49-F238E27FC236}">
                        <a16:creationId xmlns:a16="http://schemas.microsoft.com/office/drawing/2014/main" id="{43001DEC-6DC0-5552-BF5A-298468C44664}"/>
                      </a:ext>
                    </a:extLst>
                  </p:cNvPr>
                  <p:cNvSpPr>
                    <a:spLocks noChangeShapeType="1"/>
                  </p:cNvSpPr>
                  <p:nvPr/>
                </p:nvSpPr>
                <p:spPr bwMode="auto">
                  <a:xfrm>
                    <a:off x="2304" y="2784"/>
                    <a:ext cx="33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52" name="AutoShape 42">
                    <a:extLst>
                      <a:ext uri="{FF2B5EF4-FFF2-40B4-BE49-F238E27FC236}">
                        <a16:creationId xmlns:a16="http://schemas.microsoft.com/office/drawing/2014/main" id="{B97321AB-2ED6-1905-E6BC-EC5211801CB6}"/>
                      </a:ext>
                    </a:extLst>
                  </p:cNvPr>
                  <p:cNvSpPr>
                    <a:spLocks noChangeArrowheads="1"/>
                  </p:cNvSpPr>
                  <p:nvPr/>
                </p:nvSpPr>
                <p:spPr bwMode="auto">
                  <a:xfrm>
                    <a:off x="2400" y="2640"/>
                    <a:ext cx="144" cy="240"/>
                  </a:xfrm>
                  <a:custGeom>
                    <a:avLst/>
                    <a:gdLst>
                      <a:gd name="T0" fmla="*/ 72 w 21600"/>
                      <a:gd name="T1" fmla="*/ 0 h 21600"/>
                      <a:gd name="T2" fmla="*/ 3 w 21600"/>
                      <a:gd name="T3" fmla="*/ 125 h 21600"/>
                      <a:gd name="T4" fmla="*/ 72 w 21600"/>
                      <a:gd name="T5" fmla="*/ 10 h 21600"/>
                      <a:gd name="T6" fmla="*/ 141 w 21600"/>
                      <a:gd name="T7" fmla="*/ 125 h 21600"/>
                      <a:gd name="T8" fmla="*/ 0 60000 65536"/>
                      <a:gd name="T9" fmla="*/ 0 60000 65536"/>
                      <a:gd name="T10" fmla="*/ 0 60000 65536"/>
                      <a:gd name="T11" fmla="*/ 0 60000 65536"/>
                      <a:gd name="T12" fmla="*/ 0 w 21600"/>
                      <a:gd name="T13" fmla="*/ 0 h 21600"/>
                      <a:gd name="T14" fmla="*/ 21600 w 21600"/>
                      <a:gd name="T15" fmla="*/ 8190 h 21600"/>
                    </a:gdLst>
                    <a:ahLst/>
                    <a:cxnLst>
                      <a:cxn ang="T8">
                        <a:pos x="T0" y="T1"/>
                      </a:cxn>
                      <a:cxn ang="T9">
                        <a:pos x="T2" y="T3"/>
                      </a:cxn>
                      <a:cxn ang="T10">
                        <a:pos x="T4" y="T5"/>
                      </a:cxn>
                      <a:cxn ang="T11">
                        <a:pos x="T6" y="T7"/>
                      </a:cxn>
                    </a:cxnLst>
                    <a:rect l="T12" t="T13" r="T14" b="T15"/>
                    <a:pathLst>
                      <a:path w="21600" h="21600">
                        <a:moveTo>
                          <a:pt x="900" y="11249"/>
                        </a:moveTo>
                        <a:cubicBezTo>
                          <a:pt x="893" y="11100"/>
                          <a:pt x="890" y="10950"/>
                          <a:pt x="890" y="10800"/>
                        </a:cubicBezTo>
                        <a:cubicBezTo>
                          <a:pt x="890" y="5326"/>
                          <a:pt x="5326" y="890"/>
                          <a:pt x="10800" y="890"/>
                        </a:cubicBezTo>
                        <a:cubicBezTo>
                          <a:pt x="16273" y="890"/>
                          <a:pt x="20710" y="5326"/>
                          <a:pt x="20710" y="10800"/>
                        </a:cubicBezTo>
                        <a:cubicBezTo>
                          <a:pt x="20710" y="10950"/>
                          <a:pt x="20706" y="11100"/>
                          <a:pt x="20699" y="11249"/>
                        </a:cubicBezTo>
                        <a:lnTo>
                          <a:pt x="21588" y="11290"/>
                        </a:lnTo>
                        <a:cubicBezTo>
                          <a:pt x="21596" y="11127"/>
                          <a:pt x="21600" y="10963"/>
                          <a:pt x="21600" y="10800"/>
                        </a:cubicBezTo>
                        <a:cubicBezTo>
                          <a:pt x="21600" y="4835"/>
                          <a:pt x="16764" y="0"/>
                          <a:pt x="10800" y="0"/>
                        </a:cubicBezTo>
                        <a:cubicBezTo>
                          <a:pt x="4835" y="0"/>
                          <a:pt x="0" y="4835"/>
                          <a:pt x="0" y="10800"/>
                        </a:cubicBezTo>
                        <a:cubicBezTo>
                          <a:pt x="-1" y="10963"/>
                          <a:pt x="3" y="11127"/>
                          <a:pt x="11" y="11290"/>
                        </a:cubicBezTo>
                        <a:lnTo>
                          <a:pt x="900" y="11249"/>
                        </a:lnTo>
                        <a:close/>
                      </a:path>
                    </a:pathLst>
                  </a:custGeom>
                  <a:noFill/>
                  <a:ln w="25400">
                    <a:solidFill>
                      <a:srgbClr val="0000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79945" name="Group 43">
                  <a:extLst>
                    <a:ext uri="{FF2B5EF4-FFF2-40B4-BE49-F238E27FC236}">
                      <a16:creationId xmlns:a16="http://schemas.microsoft.com/office/drawing/2014/main" id="{50076962-9881-41E6-2965-7E3DCABFF57C}"/>
                    </a:ext>
                  </a:extLst>
                </p:cNvPr>
                <p:cNvGrpSpPr>
                  <a:grpSpLocks/>
                </p:cNvGrpSpPr>
                <p:nvPr/>
              </p:nvGrpSpPr>
              <p:grpSpPr bwMode="auto">
                <a:xfrm>
                  <a:off x="768" y="2448"/>
                  <a:ext cx="96" cy="672"/>
                  <a:chOff x="2544" y="2304"/>
                  <a:chExt cx="96" cy="672"/>
                </a:xfrm>
              </p:grpSpPr>
              <p:grpSp>
                <p:nvGrpSpPr>
                  <p:cNvPr id="79946" name="Group 44">
                    <a:extLst>
                      <a:ext uri="{FF2B5EF4-FFF2-40B4-BE49-F238E27FC236}">
                        <a16:creationId xmlns:a16="http://schemas.microsoft.com/office/drawing/2014/main" id="{008FDBA3-E162-0C59-8F76-8EC3CC76DBFA}"/>
                      </a:ext>
                    </a:extLst>
                  </p:cNvPr>
                  <p:cNvGrpSpPr>
                    <a:grpSpLocks/>
                  </p:cNvGrpSpPr>
                  <p:nvPr/>
                </p:nvGrpSpPr>
                <p:grpSpPr bwMode="auto">
                  <a:xfrm>
                    <a:off x="2544" y="2304"/>
                    <a:ext cx="96" cy="96"/>
                    <a:chOff x="2544" y="2304"/>
                    <a:chExt cx="96" cy="96"/>
                  </a:xfrm>
                </p:grpSpPr>
                <p:sp>
                  <p:nvSpPr>
                    <p:cNvPr id="79948" name="Line 45">
                      <a:extLst>
                        <a:ext uri="{FF2B5EF4-FFF2-40B4-BE49-F238E27FC236}">
                          <a16:creationId xmlns:a16="http://schemas.microsoft.com/office/drawing/2014/main" id="{6AEA2708-D814-F101-963C-A74609326D9B}"/>
                        </a:ext>
                      </a:extLst>
                    </p:cNvPr>
                    <p:cNvSpPr>
                      <a:spLocks noChangeShapeType="1"/>
                    </p:cNvSpPr>
                    <p:nvPr/>
                  </p:nvSpPr>
                  <p:spPr bwMode="auto">
                    <a:xfrm>
                      <a:off x="2592" y="2304"/>
                      <a:ext cx="0" cy="96"/>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49" name="Line 46">
                      <a:extLst>
                        <a:ext uri="{FF2B5EF4-FFF2-40B4-BE49-F238E27FC236}">
                          <a16:creationId xmlns:a16="http://schemas.microsoft.com/office/drawing/2014/main" id="{22A4E18B-8D2C-6C03-85A8-FEB293BF5847}"/>
                        </a:ext>
                      </a:extLst>
                    </p:cNvPr>
                    <p:cNvSpPr>
                      <a:spLocks noChangeShapeType="1"/>
                    </p:cNvSpPr>
                    <p:nvPr/>
                  </p:nvSpPr>
                  <p:spPr bwMode="auto">
                    <a:xfrm>
                      <a:off x="2544" y="2352"/>
                      <a:ext cx="96"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79947" name="Line 47">
                    <a:extLst>
                      <a:ext uri="{FF2B5EF4-FFF2-40B4-BE49-F238E27FC236}">
                        <a16:creationId xmlns:a16="http://schemas.microsoft.com/office/drawing/2014/main" id="{BA4BBDC7-AAA9-E11B-D791-014B42117D84}"/>
                      </a:ext>
                    </a:extLst>
                  </p:cNvPr>
                  <p:cNvSpPr>
                    <a:spLocks noChangeShapeType="1"/>
                  </p:cNvSpPr>
                  <p:nvPr/>
                </p:nvSpPr>
                <p:spPr bwMode="auto">
                  <a:xfrm>
                    <a:off x="2544" y="2976"/>
                    <a:ext cx="96"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grpSp>
            <p:nvGrpSpPr>
              <p:cNvPr id="79938" name="Group 48">
                <a:extLst>
                  <a:ext uri="{FF2B5EF4-FFF2-40B4-BE49-F238E27FC236}">
                    <a16:creationId xmlns:a16="http://schemas.microsoft.com/office/drawing/2014/main" id="{949648DC-88E0-E424-4CD4-CF14822C42C2}"/>
                  </a:ext>
                </a:extLst>
              </p:cNvPr>
              <p:cNvGrpSpPr>
                <a:grpSpLocks/>
              </p:cNvGrpSpPr>
              <p:nvPr/>
            </p:nvGrpSpPr>
            <p:grpSpPr bwMode="auto">
              <a:xfrm>
                <a:off x="2256" y="2496"/>
                <a:ext cx="432" cy="864"/>
                <a:chOff x="2256" y="2496"/>
                <a:chExt cx="432" cy="864"/>
              </a:xfrm>
            </p:grpSpPr>
            <p:sp>
              <p:nvSpPr>
                <p:cNvPr id="79939" name="Line 49">
                  <a:extLst>
                    <a:ext uri="{FF2B5EF4-FFF2-40B4-BE49-F238E27FC236}">
                      <a16:creationId xmlns:a16="http://schemas.microsoft.com/office/drawing/2014/main" id="{ABC9AECE-42F1-9CA0-5849-4FCE93041AF5}"/>
                    </a:ext>
                  </a:extLst>
                </p:cNvPr>
                <p:cNvSpPr>
                  <a:spLocks noChangeShapeType="1"/>
                </p:cNvSpPr>
                <p:nvPr/>
              </p:nvSpPr>
              <p:spPr bwMode="auto">
                <a:xfrm>
                  <a:off x="2256" y="2496"/>
                  <a:ext cx="0" cy="864"/>
                </a:xfrm>
                <a:prstGeom prst="line">
                  <a:avLst/>
                </a:prstGeom>
                <a:noFill/>
                <a:ln w="635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79940" name="Group 50">
                  <a:extLst>
                    <a:ext uri="{FF2B5EF4-FFF2-40B4-BE49-F238E27FC236}">
                      <a16:creationId xmlns:a16="http://schemas.microsoft.com/office/drawing/2014/main" id="{7FC73346-7364-A6D9-B31D-7C0AA96E709A}"/>
                    </a:ext>
                  </a:extLst>
                </p:cNvPr>
                <p:cNvGrpSpPr>
                  <a:grpSpLocks/>
                </p:cNvGrpSpPr>
                <p:nvPr/>
              </p:nvGrpSpPr>
              <p:grpSpPr bwMode="auto">
                <a:xfrm>
                  <a:off x="2544" y="2736"/>
                  <a:ext cx="144" cy="324"/>
                  <a:chOff x="2688" y="2928"/>
                  <a:chExt cx="144" cy="324"/>
                </a:xfrm>
              </p:grpSpPr>
              <p:sp>
                <p:nvSpPr>
                  <p:cNvPr id="79941" name="WordArt 51">
                    <a:extLst>
                      <a:ext uri="{FF2B5EF4-FFF2-40B4-BE49-F238E27FC236}">
                        <a16:creationId xmlns:a16="http://schemas.microsoft.com/office/drawing/2014/main" id="{F30EC0E4-E560-8E6F-79E0-21AAD0F64EEB}"/>
                      </a:ext>
                    </a:extLst>
                  </p:cNvPr>
                  <p:cNvSpPr>
                    <a:spLocks noChangeArrowheads="1" noChangeShapeType="1" noTextEdit="1"/>
                  </p:cNvSpPr>
                  <p:nvPr/>
                </p:nvSpPr>
                <p:spPr bwMode="auto">
                  <a:xfrm>
                    <a:off x="2688" y="3024"/>
                    <a:ext cx="120" cy="228"/>
                  </a:xfrm>
                  <a:prstGeom prst="rect">
                    <a:avLst/>
                  </a:prstGeom>
                </p:spPr>
                <p:txBody>
                  <a:bodyPr wrap="none" fromWordArt="1">
                    <a:prstTxWarp prst="textPlain">
                      <a:avLst>
                        <a:gd name="adj" fmla="val 50000"/>
                      </a:avLst>
                    </a:prstTxWarp>
                  </a:bodyPr>
                  <a:lstStyle/>
                  <a:p>
                    <a:pPr algn="ctr"/>
                    <a:r>
                      <a:rPr lang="en-CA" sz="2000" kern="10">
                        <a:ln w="9525">
                          <a:solidFill>
                            <a:srgbClr val="000000"/>
                          </a:solidFill>
                          <a:round/>
                          <a:headEnd/>
                          <a:tailEnd/>
                        </a:ln>
                        <a:solidFill>
                          <a:srgbClr val="000000"/>
                        </a:solidFill>
                        <a:latin typeface="Arial Black" panose="020B0A04020102020204" pitchFamily="34" charset="0"/>
                      </a:rPr>
                      <a:t>E</a:t>
                    </a:r>
                  </a:p>
                </p:txBody>
              </p:sp>
              <p:sp>
                <p:nvSpPr>
                  <p:cNvPr id="79942" name="AutoShape 52">
                    <a:extLst>
                      <a:ext uri="{FF2B5EF4-FFF2-40B4-BE49-F238E27FC236}">
                        <a16:creationId xmlns:a16="http://schemas.microsoft.com/office/drawing/2014/main" id="{DF564ADC-6DEC-9A43-8684-0154A389B1E0}"/>
                      </a:ext>
                    </a:extLst>
                  </p:cNvPr>
                  <p:cNvSpPr>
                    <a:spLocks noChangeArrowheads="1"/>
                  </p:cNvSpPr>
                  <p:nvPr/>
                </p:nvSpPr>
                <p:spPr bwMode="auto">
                  <a:xfrm>
                    <a:off x="2688" y="2928"/>
                    <a:ext cx="144" cy="48"/>
                  </a:xfrm>
                  <a:prstGeom prst="rightArrow">
                    <a:avLst>
                      <a:gd name="adj1" fmla="val 50000"/>
                      <a:gd name="adj2" fmla="val 7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grpSp>
        </p:grpSp>
        <p:grpSp>
          <p:nvGrpSpPr>
            <p:cNvPr id="79883" name="Group 53">
              <a:extLst>
                <a:ext uri="{FF2B5EF4-FFF2-40B4-BE49-F238E27FC236}">
                  <a16:creationId xmlns:a16="http://schemas.microsoft.com/office/drawing/2014/main" id="{FFC34A3E-04CA-D2AE-3720-3278161967AE}"/>
                </a:ext>
              </a:extLst>
            </p:cNvPr>
            <p:cNvGrpSpPr>
              <a:grpSpLocks/>
            </p:cNvGrpSpPr>
            <p:nvPr/>
          </p:nvGrpSpPr>
          <p:grpSpPr bwMode="auto">
            <a:xfrm>
              <a:off x="2016" y="2598"/>
              <a:ext cx="288" cy="576"/>
              <a:chOff x="1872" y="2688"/>
              <a:chExt cx="288" cy="576"/>
            </a:xfrm>
          </p:grpSpPr>
          <p:grpSp>
            <p:nvGrpSpPr>
              <p:cNvPr id="79932" name="Group 54">
                <a:extLst>
                  <a:ext uri="{FF2B5EF4-FFF2-40B4-BE49-F238E27FC236}">
                    <a16:creationId xmlns:a16="http://schemas.microsoft.com/office/drawing/2014/main" id="{5D84CE93-CA09-5FCF-A77D-AA54B749B80C}"/>
                  </a:ext>
                </a:extLst>
              </p:cNvPr>
              <p:cNvGrpSpPr>
                <a:grpSpLocks/>
              </p:cNvGrpSpPr>
              <p:nvPr/>
            </p:nvGrpSpPr>
            <p:grpSpPr bwMode="auto">
              <a:xfrm>
                <a:off x="1872" y="2717"/>
                <a:ext cx="144" cy="355"/>
                <a:chOff x="1872" y="2717"/>
                <a:chExt cx="144" cy="355"/>
              </a:xfrm>
            </p:grpSpPr>
            <p:sp>
              <p:nvSpPr>
                <p:cNvPr id="79934" name="WordArt 55">
                  <a:extLst>
                    <a:ext uri="{FF2B5EF4-FFF2-40B4-BE49-F238E27FC236}">
                      <a16:creationId xmlns:a16="http://schemas.microsoft.com/office/drawing/2014/main" id="{F2C6E0EF-2F78-F52F-4059-4BADBC31658C}"/>
                    </a:ext>
                  </a:extLst>
                </p:cNvPr>
                <p:cNvSpPr>
                  <a:spLocks noChangeArrowheads="1" noChangeShapeType="1" noTextEdit="1"/>
                </p:cNvSpPr>
                <p:nvPr/>
              </p:nvSpPr>
              <p:spPr bwMode="auto">
                <a:xfrm>
                  <a:off x="1872" y="2803"/>
                  <a:ext cx="144" cy="202"/>
                </a:xfrm>
                <a:prstGeom prst="rect">
                  <a:avLst/>
                </a:prstGeom>
              </p:spPr>
              <p:txBody>
                <a:bodyPr wrap="none" fromWordArt="1">
                  <a:prstTxWarp prst="textPlain">
                    <a:avLst>
                      <a:gd name="adj" fmla="val 50000"/>
                    </a:avLst>
                  </a:prstTxWarp>
                </a:bodyPr>
                <a:lstStyle/>
                <a:p>
                  <a:pPr algn="ctr"/>
                  <a:r>
                    <a:rPr lang="en-CA" sz="2400" kern="10">
                      <a:ln w="9525">
                        <a:solidFill>
                          <a:srgbClr val="000000"/>
                        </a:solidFill>
                        <a:round/>
                        <a:headEnd/>
                        <a:tailEnd/>
                      </a:ln>
                      <a:solidFill>
                        <a:srgbClr val="FF0000"/>
                      </a:solidFill>
                      <a:latin typeface="Arial Black" panose="020B0A04020102020204" pitchFamily="34" charset="0"/>
                    </a:rPr>
                    <a:t>P</a:t>
                  </a:r>
                </a:p>
              </p:txBody>
            </p:sp>
            <p:sp>
              <p:nvSpPr>
                <p:cNvPr id="79935" name="WordArt 56">
                  <a:extLst>
                    <a:ext uri="{FF2B5EF4-FFF2-40B4-BE49-F238E27FC236}">
                      <a16:creationId xmlns:a16="http://schemas.microsoft.com/office/drawing/2014/main" id="{D26DBB8F-A511-F4CA-62EB-EEC255EC568F}"/>
                    </a:ext>
                  </a:extLst>
                </p:cNvPr>
                <p:cNvSpPr>
                  <a:spLocks noChangeArrowheads="1" noChangeShapeType="1" noTextEdit="1"/>
                </p:cNvSpPr>
                <p:nvPr/>
              </p:nvSpPr>
              <p:spPr bwMode="auto">
                <a:xfrm>
                  <a:off x="1944" y="2938"/>
                  <a:ext cx="72" cy="134"/>
                </a:xfrm>
                <a:prstGeom prst="rect">
                  <a:avLst/>
                </a:prstGeom>
              </p:spPr>
              <p:txBody>
                <a:bodyPr wrap="none" fromWordArt="1">
                  <a:prstTxWarp prst="textPlain">
                    <a:avLst>
                      <a:gd name="adj" fmla="val 50000"/>
                    </a:avLst>
                  </a:prstTxWarp>
                </a:bodyPr>
                <a:lstStyle/>
                <a:p>
                  <a:pPr algn="ctr"/>
                  <a:r>
                    <a:rPr lang="en-CA" sz="2000" kern="10">
                      <a:ln w="9525">
                        <a:solidFill>
                          <a:srgbClr val="000000"/>
                        </a:solidFill>
                        <a:round/>
                        <a:headEnd/>
                        <a:tailEnd/>
                      </a:ln>
                      <a:solidFill>
                        <a:srgbClr val="FF0000"/>
                      </a:solidFill>
                      <a:latin typeface="Arial Black" panose="020B0A04020102020204" pitchFamily="34" charset="0"/>
                    </a:rPr>
                    <a:t>s</a:t>
                  </a:r>
                </a:p>
              </p:txBody>
            </p:sp>
            <p:sp>
              <p:nvSpPr>
                <p:cNvPr id="79936" name="AutoShape 57">
                  <a:extLst>
                    <a:ext uri="{FF2B5EF4-FFF2-40B4-BE49-F238E27FC236}">
                      <a16:creationId xmlns:a16="http://schemas.microsoft.com/office/drawing/2014/main" id="{D11FB0C4-B00D-3771-7612-25ED9FB57D4C}"/>
                    </a:ext>
                  </a:extLst>
                </p:cNvPr>
                <p:cNvSpPr>
                  <a:spLocks noChangeArrowheads="1"/>
                </p:cNvSpPr>
                <p:nvPr/>
              </p:nvSpPr>
              <p:spPr bwMode="auto">
                <a:xfrm>
                  <a:off x="1872" y="2717"/>
                  <a:ext cx="144" cy="67"/>
                </a:xfrm>
                <a:prstGeom prst="rightArrow">
                  <a:avLst>
                    <a:gd name="adj1" fmla="val 50000"/>
                    <a:gd name="adj2" fmla="val 53731"/>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sp>
            <p:nvSpPr>
              <p:cNvPr id="79933" name="AutoShape 58">
                <a:extLst>
                  <a:ext uri="{FF2B5EF4-FFF2-40B4-BE49-F238E27FC236}">
                    <a16:creationId xmlns:a16="http://schemas.microsoft.com/office/drawing/2014/main" id="{CC459E29-F78F-CF21-1802-0661420D0B78}"/>
                  </a:ext>
                </a:extLst>
              </p:cNvPr>
              <p:cNvSpPr>
                <a:spLocks noChangeArrowheads="1"/>
              </p:cNvSpPr>
              <p:nvPr/>
            </p:nvSpPr>
            <p:spPr bwMode="auto">
              <a:xfrm>
                <a:off x="2064" y="2688"/>
                <a:ext cx="96" cy="576"/>
              </a:xfrm>
              <a:prstGeom prst="downArrow">
                <a:avLst>
                  <a:gd name="adj1" fmla="val 50000"/>
                  <a:gd name="adj2" fmla="val 1500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grpSp>
          <p:nvGrpSpPr>
            <p:cNvPr id="79884" name="Group 59">
              <a:extLst>
                <a:ext uri="{FF2B5EF4-FFF2-40B4-BE49-F238E27FC236}">
                  <a16:creationId xmlns:a16="http://schemas.microsoft.com/office/drawing/2014/main" id="{EA29D74E-9132-0485-0A40-909C9D7E4AD7}"/>
                </a:ext>
              </a:extLst>
            </p:cNvPr>
            <p:cNvGrpSpPr>
              <a:grpSpLocks/>
            </p:cNvGrpSpPr>
            <p:nvPr/>
          </p:nvGrpSpPr>
          <p:grpSpPr bwMode="auto">
            <a:xfrm>
              <a:off x="2543" y="1635"/>
              <a:ext cx="2689" cy="1680"/>
              <a:chOff x="2544" y="1728"/>
              <a:chExt cx="2689" cy="1680"/>
            </a:xfrm>
          </p:grpSpPr>
          <p:grpSp>
            <p:nvGrpSpPr>
              <p:cNvPr id="79885" name="Group 60">
                <a:extLst>
                  <a:ext uri="{FF2B5EF4-FFF2-40B4-BE49-F238E27FC236}">
                    <a16:creationId xmlns:a16="http://schemas.microsoft.com/office/drawing/2014/main" id="{9F073D75-BC50-DE2C-C8FB-25E500377B5D}"/>
                  </a:ext>
                </a:extLst>
              </p:cNvPr>
              <p:cNvGrpSpPr>
                <a:grpSpLocks/>
              </p:cNvGrpSpPr>
              <p:nvPr/>
            </p:nvGrpSpPr>
            <p:grpSpPr bwMode="auto">
              <a:xfrm>
                <a:off x="3744" y="1728"/>
                <a:ext cx="1489" cy="866"/>
                <a:chOff x="3744" y="1728"/>
                <a:chExt cx="1489" cy="866"/>
              </a:xfrm>
            </p:grpSpPr>
            <p:grpSp>
              <p:nvGrpSpPr>
                <p:cNvPr id="79924" name="Group 61">
                  <a:extLst>
                    <a:ext uri="{FF2B5EF4-FFF2-40B4-BE49-F238E27FC236}">
                      <a16:creationId xmlns:a16="http://schemas.microsoft.com/office/drawing/2014/main" id="{F722EFCE-5405-91D5-B1AA-2306BF444C27}"/>
                    </a:ext>
                  </a:extLst>
                </p:cNvPr>
                <p:cNvGrpSpPr>
                  <a:grpSpLocks/>
                </p:cNvGrpSpPr>
                <p:nvPr/>
              </p:nvGrpSpPr>
              <p:grpSpPr bwMode="auto">
                <a:xfrm>
                  <a:off x="3840" y="1728"/>
                  <a:ext cx="1393" cy="576"/>
                  <a:chOff x="3840" y="2064"/>
                  <a:chExt cx="1392" cy="576"/>
                </a:xfrm>
              </p:grpSpPr>
              <p:sp>
                <p:nvSpPr>
                  <p:cNvPr id="79930" name="Line 62">
                    <a:extLst>
                      <a:ext uri="{FF2B5EF4-FFF2-40B4-BE49-F238E27FC236}">
                        <a16:creationId xmlns:a16="http://schemas.microsoft.com/office/drawing/2014/main" id="{F001B2B9-8B24-BE83-356A-667EA50C86CC}"/>
                      </a:ext>
                    </a:extLst>
                  </p:cNvPr>
                  <p:cNvSpPr>
                    <a:spLocks noChangeShapeType="1"/>
                  </p:cNvSpPr>
                  <p:nvPr/>
                </p:nvSpPr>
                <p:spPr bwMode="auto">
                  <a:xfrm rot="-223596" flipH="1" flipV="1">
                    <a:off x="3840" y="2064"/>
                    <a:ext cx="1056" cy="432"/>
                  </a:xfrm>
                  <a:prstGeom prst="line">
                    <a:avLst/>
                  </a:prstGeom>
                  <a:noFill/>
                  <a:ln w="381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31" name="Arc 63">
                    <a:extLst>
                      <a:ext uri="{FF2B5EF4-FFF2-40B4-BE49-F238E27FC236}">
                        <a16:creationId xmlns:a16="http://schemas.microsoft.com/office/drawing/2014/main" id="{890EBED4-658C-02FA-06E7-E20E3EE719B2}"/>
                      </a:ext>
                    </a:extLst>
                  </p:cNvPr>
                  <p:cNvSpPr>
                    <a:spLocks/>
                  </p:cNvSpPr>
                  <p:nvPr/>
                </p:nvSpPr>
                <p:spPr bwMode="auto">
                  <a:xfrm rot="2700000">
                    <a:off x="4848" y="2256"/>
                    <a:ext cx="336" cy="432"/>
                  </a:xfrm>
                  <a:custGeom>
                    <a:avLst/>
                    <a:gdLst>
                      <a:gd name="T0" fmla="*/ 0 w 21600"/>
                      <a:gd name="T1" fmla="*/ 0 h 21600"/>
                      <a:gd name="T2" fmla="*/ 336 w 21600"/>
                      <a:gd name="T3" fmla="*/ 432 h 21600"/>
                      <a:gd name="T4" fmla="*/ 0 w 21600"/>
                      <a:gd name="T5" fmla="*/ 43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type="triangle" w="med" len="lg"/>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grpSp>
              <p:nvGrpSpPr>
                <p:cNvPr id="79925" name="Group 64">
                  <a:extLst>
                    <a:ext uri="{FF2B5EF4-FFF2-40B4-BE49-F238E27FC236}">
                      <a16:creationId xmlns:a16="http://schemas.microsoft.com/office/drawing/2014/main" id="{D3C6253F-58A5-A6D9-142E-15B9B129C830}"/>
                    </a:ext>
                  </a:extLst>
                </p:cNvPr>
                <p:cNvGrpSpPr>
                  <a:grpSpLocks/>
                </p:cNvGrpSpPr>
                <p:nvPr/>
              </p:nvGrpSpPr>
              <p:grpSpPr bwMode="auto">
                <a:xfrm rot="387967">
                  <a:off x="3744" y="1776"/>
                  <a:ext cx="1105" cy="818"/>
                  <a:chOff x="3408" y="1872"/>
                  <a:chExt cx="1104" cy="818"/>
                </a:xfrm>
              </p:grpSpPr>
              <p:sp>
                <p:nvSpPr>
                  <p:cNvPr id="79926" name="AutoShape 65">
                    <a:extLst>
                      <a:ext uri="{FF2B5EF4-FFF2-40B4-BE49-F238E27FC236}">
                        <a16:creationId xmlns:a16="http://schemas.microsoft.com/office/drawing/2014/main" id="{661F0023-D593-1A83-C614-5141B5AE86CA}"/>
                      </a:ext>
                    </a:extLst>
                  </p:cNvPr>
                  <p:cNvSpPr>
                    <a:spLocks noChangeArrowheads="1"/>
                  </p:cNvSpPr>
                  <p:nvPr/>
                </p:nvSpPr>
                <p:spPr bwMode="auto">
                  <a:xfrm rot="6482309">
                    <a:off x="4079" y="2306"/>
                    <a:ext cx="480" cy="288"/>
                  </a:xfrm>
                  <a:prstGeom prst="flowChartDelay">
                    <a:avLst/>
                  </a:prstGeom>
                  <a:solidFill>
                    <a:srgbClr val="3366FF"/>
                  </a:solidFill>
                  <a:ln w="317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927" name="AutoShape 66">
                    <a:extLst>
                      <a:ext uri="{FF2B5EF4-FFF2-40B4-BE49-F238E27FC236}">
                        <a16:creationId xmlns:a16="http://schemas.microsoft.com/office/drawing/2014/main" id="{FCB5FBC7-4960-EE4B-38DC-8EE5815B93B7}"/>
                      </a:ext>
                    </a:extLst>
                  </p:cNvPr>
                  <p:cNvSpPr>
                    <a:spLocks noChangeArrowheads="1"/>
                  </p:cNvSpPr>
                  <p:nvPr/>
                </p:nvSpPr>
                <p:spPr bwMode="auto">
                  <a:xfrm rot="6482309">
                    <a:off x="4113" y="2319"/>
                    <a:ext cx="447" cy="226"/>
                  </a:xfrm>
                  <a:prstGeom prst="flowChartDelay">
                    <a:avLst/>
                  </a:prstGeom>
                  <a:solidFill>
                    <a:srgbClr val="808080"/>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928" name="Line 67">
                    <a:extLst>
                      <a:ext uri="{FF2B5EF4-FFF2-40B4-BE49-F238E27FC236}">
                        <a16:creationId xmlns:a16="http://schemas.microsoft.com/office/drawing/2014/main" id="{912912D5-3369-1297-38CA-3C8C65C4BB20}"/>
                      </a:ext>
                    </a:extLst>
                  </p:cNvPr>
                  <p:cNvSpPr>
                    <a:spLocks noChangeShapeType="1"/>
                  </p:cNvSpPr>
                  <p:nvPr/>
                </p:nvSpPr>
                <p:spPr bwMode="auto">
                  <a:xfrm rot="-223596" flipH="1" flipV="1">
                    <a:off x="3456" y="1872"/>
                    <a:ext cx="1056" cy="432"/>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29" name="Line 68">
                    <a:extLst>
                      <a:ext uri="{FF2B5EF4-FFF2-40B4-BE49-F238E27FC236}">
                        <a16:creationId xmlns:a16="http://schemas.microsoft.com/office/drawing/2014/main" id="{F9D8673E-E1CE-3C0E-6414-5971ABB8827C}"/>
                      </a:ext>
                    </a:extLst>
                  </p:cNvPr>
                  <p:cNvSpPr>
                    <a:spLocks noChangeShapeType="1"/>
                  </p:cNvSpPr>
                  <p:nvPr/>
                </p:nvSpPr>
                <p:spPr bwMode="auto">
                  <a:xfrm rot="-8350">
                    <a:off x="3408" y="1920"/>
                    <a:ext cx="864" cy="28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grpSp>
          <p:grpSp>
            <p:nvGrpSpPr>
              <p:cNvPr id="79886" name="Group 69">
                <a:extLst>
                  <a:ext uri="{FF2B5EF4-FFF2-40B4-BE49-F238E27FC236}">
                    <a16:creationId xmlns:a16="http://schemas.microsoft.com/office/drawing/2014/main" id="{46503632-5FCE-9312-71CB-D2E8359D1A1C}"/>
                  </a:ext>
                </a:extLst>
              </p:cNvPr>
              <p:cNvGrpSpPr>
                <a:grpSpLocks/>
              </p:cNvGrpSpPr>
              <p:nvPr/>
            </p:nvGrpSpPr>
            <p:grpSpPr bwMode="auto">
              <a:xfrm>
                <a:off x="3168" y="1776"/>
                <a:ext cx="1777" cy="1632"/>
                <a:chOff x="3168" y="2112"/>
                <a:chExt cx="1776" cy="1632"/>
              </a:xfrm>
            </p:grpSpPr>
            <p:sp>
              <p:nvSpPr>
                <p:cNvPr id="79910" name="Line 70">
                  <a:extLst>
                    <a:ext uri="{FF2B5EF4-FFF2-40B4-BE49-F238E27FC236}">
                      <a16:creationId xmlns:a16="http://schemas.microsoft.com/office/drawing/2014/main" id="{541960A8-0A08-4B15-7597-45B1020FFE5F}"/>
                    </a:ext>
                  </a:extLst>
                </p:cNvPr>
                <p:cNvSpPr>
                  <a:spLocks noChangeShapeType="1"/>
                </p:cNvSpPr>
                <p:nvPr/>
              </p:nvSpPr>
              <p:spPr bwMode="auto">
                <a:xfrm flipH="1">
                  <a:off x="3408" y="2112"/>
                  <a:ext cx="384"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11" name="Rectangle 71">
                  <a:extLst>
                    <a:ext uri="{FF2B5EF4-FFF2-40B4-BE49-F238E27FC236}">
                      <a16:creationId xmlns:a16="http://schemas.microsoft.com/office/drawing/2014/main" id="{8F889D27-319D-8383-FD4A-A359D73A0A27}"/>
                    </a:ext>
                  </a:extLst>
                </p:cNvPr>
                <p:cNvSpPr>
                  <a:spLocks noChangeArrowheads="1"/>
                </p:cNvSpPr>
                <p:nvPr/>
              </p:nvSpPr>
              <p:spPr bwMode="auto">
                <a:xfrm>
                  <a:off x="3408" y="3696"/>
                  <a:ext cx="1536" cy="48"/>
                </a:xfrm>
                <a:prstGeom prst="rect">
                  <a:avLst/>
                </a:prstGeom>
                <a:solidFill>
                  <a:srgbClr val="0000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79912" name="Line 72">
                  <a:extLst>
                    <a:ext uri="{FF2B5EF4-FFF2-40B4-BE49-F238E27FC236}">
                      <a16:creationId xmlns:a16="http://schemas.microsoft.com/office/drawing/2014/main" id="{DCA5B9E6-550F-B288-7A01-F6845CD15B57}"/>
                    </a:ext>
                  </a:extLst>
                </p:cNvPr>
                <p:cNvSpPr>
                  <a:spLocks noChangeShapeType="1"/>
                </p:cNvSpPr>
                <p:nvPr/>
              </p:nvSpPr>
              <p:spPr bwMode="auto">
                <a:xfrm>
                  <a:off x="3408" y="2112"/>
                  <a:ext cx="0" cy="163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nvGrpSpPr>
                <p:cNvPr id="79913" name="Group 73">
                  <a:extLst>
                    <a:ext uri="{FF2B5EF4-FFF2-40B4-BE49-F238E27FC236}">
                      <a16:creationId xmlns:a16="http://schemas.microsoft.com/office/drawing/2014/main" id="{229FE2A2-2B18-0FD1-30C2-917546F3B63C}"/>
                    </a:ext>
                  </a:extLst>
                </p:cNvPr>
                <p:cNvGrpSpPr>
                  <a:grpSpLocks/>
                </p:cNvGrpSpPr>
                <p:nvPr/>
              </p:nvGrpSpPr>
              <p:grpSpPr bwMode="auto">
                <a:xfrm>
                  <a:off x="3168" y="2496"/>
                  <a:ext cx="432" cy="672"/>
                  <a:chOff x="2256" y="2352"/>
                  <a:chExt cx="432" cy="672"/>
                </a:xfrm>
              </p:grpSpPr>
              <p:sp>
                <p:nvSpPr>
                  <p:cNvPr id="79914" name="Oval 74">
                    <a:extLst>
                      <a:ext uri="{FF2B5EF4-FFF2-40B4-BE49-F238E27FC236}">
                        <a16:creationId xmlns:a16="http://schemas.microsoft.com/office/drawing/2014/main" id="{B3735DFE-2EAA-6C90-8C6A-DD8FBCD9D6C6}"/>
                      </a:ext>
                    </a:extLst>
                  </p:cNvPr>
                  <p:cNvSpPr>
                    <a:spLocks noChangeArrowheads="1"/>
                  </p:cNvSpPr>
                  <p:nvPr/>
                </p:nvSpPr>
                <p:spPr bwMode="auto">
                  <a:xfrm>
                    <a:off x="2256" y="2496"/>
                    <a:ext cx="432" cy="432"/>
                  </a:xfrm>
                  <a:prstGeom prst="ellipse">
                    <a:avLst/>
                  </a:prstGeom>
                  <a:solidFill>
                    <a:srgbClr val="CCFF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79915" name="Group 75">
                    <a:extLst>
                      <a:ext uri="{FF2B5EF4-FFF2-40B4-BE49-F238E27FC236}">
                        <a16:creationId xmlns:a16="http://schemas.microsoft.com/office/drawing/2014/main" id="{86AAAEAF-5F74-D1D5-9A3A-92946AD1BD1F}"/>
                      </a:ext>
                    </a:extLst>
                  </p:cNvPr>
                  <p:cNvGrpSpPr>
                    <a:grpSpLocks/>
                  </p:cNvGrpSpPr>
                  <p:nvPr/>
                </p:nvGrpSpPr>
                <p:grpSpPr bwMode="auto">
                  <a:xfrm>
                    <a:off x="2304" y="2544"/>
                    <a:ext cx="336" cy="336"/>
                    <a:chOff x="2304" y="2544"/>
                    <a:chExt cx="336" cy="336"/>
                  </a:xfrm>
                </p:grpSpPr>
                <p:sp>
                  <p:nvSpPr>
                    <p:cNvPr id="79921" name="Line 76">
                      <a:extLst>
                        <a:ext uri="{FF2B5EF4-FFF2-40B4-BE49-F238E27FC236}">
                          <a16:creationId xmlns:a16="http://schemas.microsoft.com/office/drawing/2014/main" id="{A7CBAA90-3212-35E5-F807-B63A18D4A2B8}"/>
                        </a:ext>
                      </a:extLst>
                    </p:cNvPr>
                    <p:cNvSpPr>
                      <a:spLocks noChangeShapeType="1"/>
                    </p:cNvSpPr>
                    <p:nvPr/>
                  </p:nvSpPr>
                  <p:spPr bwMode="auto">
                    <a:xfrm flipV="1">
                      <a:off x="2400" y="2544"/>
                      <a:ext cx="0"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22" name="Line 77">
                      <a:extLst>
                        <a:ext uri="{FF2B5EF4-FFF2-40B4-BE49-F238E27FC236}">
                          <a16:creationId xmlns:a16="http://schemas.microsoft.com/office/drawing/2014/main" id="{FD00773D-A8B0-CBEA-A59E-FCDECB8DF4D9}"/>
                        </a:ext>
                      </a:extLst>
                    </p:cNvPr>
                    <p:cNvSpPr>
                      <a:spLocks noChangeShapeType="1"/>
                    </p:cNvSpPr>
                    <p:nvPr/>
                  </p:nvSpPr>
                  <p:spPr bwMode="auto">
                    <a:xfrm>
                      <a:off x="2304" y="2784"/>
                      <a:ext cx="33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23" name="AutoShape 78">
                      <a:extLst>
                        <a:ext uri="{FF2B5EF4-FFF2-40B4-BE49-F238E27FC236}">
                          <a16:creationId xmlns:a16="http://schemas.microsoft.com/office/drawing/2014/main" id="{18844E16-D8DD-0B41-B774-8402631B5A74}"/>
                        </a:ext>
                      </a:extLst>
                    </p:cNvPr>
                    <p:cNvSpPr>
                      <a:spLocks noChangeArrowheads="1"/>
                    </p:cNvSpPr>
                    <p:nvPr/>
                  </p:nvSpPr>
                  <p:spPr bwMode="auto">
                    <a:xfrm>
                      <a:off x="2400" y="2640"/>
                      <a:ext cx="144" cy="240"/>
                    </a:xfrm>
                    <a:custGeom>
                      <a:avLst/>
                      <a:gdLst>
                        <a:gd name="T0" fmla="*/ 72 w 21600"/>
                        <a:gd name="T1" fmla="*/ 0 h 21600"/>
                        <a:gd name="T2" fmla="*/ 3 w 21600"/>
                        <a:gd name="T3" fmla="*/ 125 h 21600"/>
                        <a:gd name="T4" fmla="*/ 72 w 21600"/>
                        <a:gd name="T5" fmla="*/ 10 h 21600"/>
                        <a:gd name="T6" fmla="*/ 141 w 21600"/>
                        <a:gd name="T7" fmla="*/ 125 h 21600"/>
                        <a:gd name="T8" fmla="*/ 0 60000 65536"/>
                        <a:gd name="T9" fmla="*/ 0 60000 65536"/>
                        <a:gd name="T10" fmla="*/ 0 60000 65536"/>
                        <a:gd name="T11" fmla="*/ 0 60000 65536"/>
                        <a:gd name="T12" fmla="*/ 0 w 21600"/>
                        <a:gd name="T13" fmla="*/ 0 h 21600"/>
                        <a:gd name="T14" fmla="*/ 21600 w 21600"/>
                        <a:gd name="T15" fmla="*/ 8190 h 21600"/>
                      </a:gdLst>
                      <a:ahLst/>
                      <a:cxnLst>
                        <a:cxn ang="T8">
                          <a:pos x="T0" y="T1"/>
                        </a:cxn>
                        <a:cxn ang="T9">
                          <a:pos x="T2" y="T3"/>
                        </a:cxn>
                        <a:cxn ang="T10">
                          <a:pos x="T4" y="T5"/>
                        </a:cxn>
                        <a:cxn ang="T11">
                          <a:pos x="T6" y="T7"/>
                        </a:cxn>
                      </a:cxnLst>
                      <a:rect l="T12" t="T13" r="T14" b="T15"/>
                      <a:pathLst>
                        <a:path w="21600" h="21600">
                          <a:moveTo>
                            <a:pt x="900" y="11249"/>
                          </a:moveTo>
                          <a:cubicBezTo>
                            <a:pt x="893" y="11100"/>
                            <a:pt x="890" y="10950"/>
                            <a:pt x="890" y="10800"/>
                          </a:cubicBezTo>
                          <a:cubicBezTo>
                            <a:pt x="890" y="5326"/>
                            <a:pt x="5326" y="890"/>
                            <a:pt x="10800" y="890"/>
                          </a:cubicBezTo>
                          <a:cubicBezTo>
                            <a:pt x="16273" y="890"/>
                            <a:pt x="20710" y="5326"/>
                            <a:pt x="20710" y="10800"/>
                          </a:cubicBezTo>
                          <a:cubicBezTo>
                            <a:pt x="20710" y="10950"/>
                            <a:pt x="20706" y="11100"/>
                            <a:pt x="20699" y="11249"/>
                          </a:cubicBezTo>
                          <a:lnTo>
                            <a:pt x="21588" y="11290"/>
                          </a:lnTo>
                          <a:cubicBezTo>
                            <a:pt x="21596" y="11127"/>
                            <a:pt x="21600" y="10963"/>
                            <a:pt x="21600" y="10800"/>
                          </a:cubicBezTo>
                          <a:cubicBezTo>
                            <a:pt x="21600" y="4835"/>
                            <a:pt x="16764" y="0"/>
                            <a:pt x="10800" y="0"/>
                          </a:cubicBezTo>
                          <a:cubicBezTo>
                            <a:pt x="4835" y="0"/>
                            <a:pt x="0" y="4835"/>
                            <a:pt x="0" y="10800"/>
                          </a:cubicBezTo>
                          <a:cubicBezTo>
                            <a:pt x="-1" y="10963"/>
                            <a:pt x="3" y="11127"/>
                            <a:pt x="11" y="11290"/>
                          </a:cubicBezTo>
                          <a:lnTo>
                            <a:pt x="900" y="11249"/>
                          </a:lnTo>
                          <a:close/>
                        </a:path>
                      </a:pathLst>
                    </a:custGeom>
                    <a:noFill/>
                    <a:ln w="25400">
                      <a:solidFill>
                        <a:srgbClr val="0000FF"/>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grpSp>
                <p:nvGrpSpPr>
                  <p:cNvPr id="79916" name="Group 79">
                    <a:extLst>
                      <a:ext uri="{FF2B5EF4-FFF2-40B4-BE49-F238E27FC236}">
                        <a16:creationId xmlns:a16="http://schemas.microsoft.com/office/drawing/2014/main" id="{535DA51F-C150-49A5-1151-5D611AA01988}"/>
                      </a:ext>
                    </a:extLst>
                  </p:cNvPr>
                  <p:cNvGrpSpPr>
                    <a:grpSpLocks/>
                  </p:cNvGrpSpPr>
                  <p:nvPr/>
                </p:nvGrpSpPr>
                <p:grpSpPr bwMode="auto">
                  <a:xfrm>
                    <a:off x="2544" y="2352"/>
                    <a:ext cx="96" cy="672"/>
                    <a:chOff x="2544" y="2304"/>
                    <a:chExt cx="96" cy="672"/>
                  </a:xfrm>
                </p:grpSpPr>
                <p:grpSp>
                  <p:nvGrpSpPr>
                    <p:cNvPr id="79917" name="Group 80">
                      <a:extLst>
                        <a:ext uri="{FF2B5EF4-FFF2-40B4-BE49-F238E27FC236}">
                          <a16:creationId xmlns:a16="http://schemas.microsoft.com/office/drawing/2014/main" id="{BF49849A-FB09-011F-27E2-00C18D22B766}"/>
                        </a:ext>
                      </a:extLst>
                    </p:cNvPr>
                    <p:cNvGrpSpPr>
                      <a:grpSpLocks/>
                    </p:cNvGrpSpPr>
                    <p:nvPr/>
                  </p:nvGrpSpPr>
                  <p:grpSpPr bwMode="auto">
                    <a:xfrm>
                      <a:off x="2544" y="2304"/>
                      <a:ext cx="96" cy="96"/>
                      <a:chOff x="2544" y="2304"/>
                      <a:chExt cx="96" cy="96"/>
                    </a:xfrm>
                  </p:grpSpPr>
                  <p:sp>
                    <p:nvSpPr>
                      <p:cNvPr id="79919" name="Line 81">
                        <a:extLst>
                          <a:ext uri="{FF2B5EF4-FFF2-40B4-BE49-F238E27FC236}">
                            <a16:creationId xmlns:a16="http://schemas.microsoft.com/office/drawing/2014/main" id="{DE531743-59BA-F639-C1C1-1758CB7E4D7B}"/>
                          </a:ext>
                        </a:extLst>
                      </p:cNvPr>
                      <p:cNvSpPr>
                        <a:spLocks noChangeShapeType="1"/>
                      </p:cNvSpPr>
                      <p:nvPr/>
                    </p:nvSpPr>
                    <p:spPr bwMode="auto">
                      <a:xfrm>
                        <a:off x="2592" y="2304"/>
                        <a:ext cx="0" cy="96"/>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20" name="Line 82">
                        <a:extLst>
                          <a:ext uri="{FF2B5EF4-FFF2-40B4-BE49-F238E27FC236}">
                            <a16:creationId xmlns:a16="http://schemas.microsoft.com/office/drawing/2014/main" id="{770BD72E-CFEF-5B6B-D91E-4EABF01CD0AF}"/>
                          </a:ext>
                        </a:extLst>
                      </p:cNvPr>
                      <p:cNvSpPr>
                        <a:spLocks noChangeShapeType="1"/>
                      </p:cNvSpPr>
                      <p:nvPr/>
                    </p:nvSpPr>
                    <p:spPr bwMode="auto">
                      <a:xfrm>
                        <a:off x="2544" y="2352"/>
                        <a:ext cx="96"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sp>
                  <p:nvSpPr>
                    <p:cNvPr id="79918" name="Line 83">
                      <a:extLst>
                        <a:ext uri="{FF2B5EF4-FFF2-40B4-BE49-F238E27FC236}">
                          <a16:creationId xmlns:a16="http://schemas.microsoft.com/office/drawing/2014/main" id="{7D5335DF-15BF-3C99-59CA-C1AF91FE61D5}"/>
                        </a:ext>
                      </a:extLst>
                    </p:cNvPr>
                    <p:cNvSpPr>
                      <a:spLocks noChangeShapeType="1"/>
                    </p:cNvSpPr>
                    <p:nvPr/>
                  </p:nvSpPr>
                  <p:spPr bwMode="auto">
                    <a:xfrm>
                      <a:off x="2544" y="2976"/>
                      <a:ext cx="96"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grpSp>
          </p:grpSp>
          <p:grpSp>
            <p:nvGrpSpPr>
              <p:cNvPr id="79887" name="Group 84">
                <a:extLst>
                  <a:ext uri="{FF2B5EF4-FFF2-40B4-BE49-F238E27FC236}">
                    <a16:creationId xmlns:a16="http://schemas.microsoft.com/office/drawing/2014/main" id="{E3BC0926-9671-D579-6AEA-4B77F92FECBC}"/>
                  </a:ext>
                </a:extLst>
              </p:cNvPr>
              <p:cNvGrpSpPr>
                <a:grpSpLocks/>
              </p:cNvGrpSpPr>
              <p:nvPr/>
            </p:nvGrpSpPr>
            <p:grpSpPr bwMode="auto">
              <a:xfrm>
                <a:off x="2544" y="2475"/>
                <a:ext cx="2305" cy="357"/>
                <a:chOff x="2544" y="2475"/>
                <a:chExt cx="2305" cy="357"/>
              </a:xfrm>
            </p:grpSpPr>
            <p:sp>
              <p:nvSpPr>
                <p:cNvPr id="79901" name="Line 85">
                  <a:extLst>
                    <a:ext uri="{FF2B5EF4-FFF2-40B4-BE49-F238E27FC236}">
                      <a16:creationId xmlns:a16="http://schemas.microsoft.com/office/drawing/2014/main" id="{C50BFA38-18C3-8A4C-9677-E938E46FCC90}"/>
                    </a:ext>
                  </a:extLst>
                </p:cNvPr>
                <p:cNvSpPr>
                  <a:spLocks noChangeShapeType="1"/>
                </p:cNvSpPr>
                <p:nvPr/>
              </p:nvSpPr>
              <p:spPr bwMode="auto">
                <a:xfrm>
                  <a:off x="2544" y="2544"/>
                  <a:ext cx="1440" cy="0"/>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9902" name="Rectangle 86">
                  <a:extLst>
                    <a:ext uri="{FF2B5EF4-FFF2-40B4-BE49-F238E27FC236}">
                      <a16:creationId xmlns:a16="http://schemas.microsoft.com/office/drawing/2014/main" id="{07AAD5CC-3497-49EA-B87A-FF343DEC8803}"/>
                    </a:ext>
                  </a:extLst>
                </p:cNvPr>
                <p:cNvSpPr>
                  <a:spLocks noChangeArrowheads="1"/>
                </p:cNvSpPr>
                <p:nvPr/>
              </p:nvSpPr>
              <p:spPr bwMode="auto">
                <a:xfrm>
                  <a:off x="4225" y="2544"/>
                  <a:ext cx="624" cy="96"/>
                </a:xfrm>
                <a:prstGeom prst="rect">
                  <a:avLst/>
                </a:prstGeom>
                <a:noFill/>
                <a:ln w="0">
                  <a:solidFill>
                    <a:srgbClr val="000000"/>
                  </a:solidFill>
                  <a:prstDash val="dash"/>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79903" name="Group 87">
                  <a:extLst>
                    <a:ext uri="{FF2B5EF4-FFF2-40B4-BE49-F238E27FC236}">
                      <a16:creationId xmlns:a16="http://schemas.microsoft.com/office/drawing/2014/main" id="{49BAA3C4-0D8D-1A0C-7C06-4F188FD67303}"/>
                    </a:ext>
                  </a:extLst>
                </p:cNvPr>
                <p:cNvGrpSpPr>
                  <a:grpSpLocks/>
                </p:cNvGrpSpPr>
                <p:nvPr/>
              </p:nvGrpSpPr>
              <p:grpSpPr bwMode="auto">
                <a:xfrm>
                  <a:off x="3744" y="2475"/>
                  <a:ext cx="433" cy="357"/>
                  <a:chOff x="3744" y="2811"/>
                  <a:chExt cx="432" cy="357"/>
                </a:xfrm>
              </p:grpSpPr>
              <p:grpSp>
                <p:nvGrpSpPr>
                  <p:cNvPr id="79904" name="Group 88">
                    <a:extLst>
                      <a:ext uri="{FF2B5EF4-FFF2-40B4-BE49-F238E27FC236}">
                        <a16:creationId xmlns:a16="http://schemas.microsoft.com/office/drawing/2014/main" id="{A413EC6A-116B-D1A2-78FD-42D8D2482CD9}"/>
                      </a:ext>
                    </a:extLst>
                  </p:cNvPr>
                  <p:cNvGrpSpPr>
                    <a:grpSpLocks/>
                  </p:cNvGrpSpPr>
                  <p:nvPr/>
                </p:nvGrpSpPr>
                <p:grpSpPr bwMode="auto">
                  <a:xfrm>
                    <a:off x="3984" y="2880"/>
                    <a:ext cx="192" cy="288"/>
                    <a:chOff x="3984" y="2880"/>
                    <a:chExt cx="192" cy="288"/>
                  </a:xfrm>
                </p:grpSpPr>
                <p:sp>
                  <p:nvSpPr>
                    <p:cNvPr id="79906" name="Line 89">
                      <a:extLst>
                        <a:ext uri="{FF2B5EF4-FFF2-40B4-BE49-F238E27FC236}">
                          <a16:creationId xmlns:a16="http://schemas.microsoft.com/office/drawing/2014/main" id="{DE9892CC-712D-1452-A72D-1BA920B6C2B7}"/>
                        </a:ext>
                      </a:extLst>
                    </p:cNvPr>
                    <p:cNvSpPr>
                      <a:spLocks noChangeShapeType="1"/>
                    </p:cNvSpPr>
                    <p:nvPr/>
                  </p:nvSpPr>
                  <p:spPr bwMode="auto">
                    <a:xfrm flipH="1">
                      <a:off x="3984" y="2880"/>
                      <a:ext cx="1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07" name="Line 90">
                      <a:extLst>
                        <a:ext uri="{FF2B5EF4-FFF2-40B4-BE49-F238E27FC236}">
                          <a16:creationId xmlns:a16="http://schemas.microsoft.com/office/drawing/2014/main" id="{3DD73E78-4EE9-380D-51DA-8FC972A640B5}"/>
                        </a:ext>
                      </a:extLst>
                    </p:cNvPr>
                    <p:cNvSpPr>
                      <a:spLocks noChangeShapeType="1"/>
                    </p:cNvSpPr>
                    <p:nvPr/>
                  </p:nvSpPr>
                  <p:spPr bwMode="auto">
                    <a:xfrm flipH="1">
                      <a:off x="3984" y="2976"/>
                      <a:ext cx="1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08" name="Line 91">
                      <a:extLst>
                        <a:ext uri="{FF2B5EF4-FFF2-40B4-BE49-F238E27FC236}">
                          <a16:creationId xmlns:a16="http://schemas.microsoft.com/office/drawing/2014/main" id="{179192E5-7C28-CBA6-1CAB-C951042D31E2}"/>
                        </a:ext>
                      </a:extLst>
                    </p:cNvPr>
                    <p:cNvSpPr>
                      <a:spLocks noChangeShapeType="1"/>
                    </p:cNvSpPr>
                    <p:nvPr/>
                  </p:nvSpPr>
                  <p:spPr bwMode="auto">
                    <a:xfrm>
                      <a:off x="4080" y="2976"/>
                      <a:ext cx="0" cy="19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sp>
                  <p:nvSpPr>
                    <p:cNvPr id="79909" name="Line 92">
                      <a:extLst>
                        <a:ext uri="{FF2B5EF4-FFF2-40B4-BE49-F238E27FC236}">
                          <a16:creationId xmlns:a16="http://schemas.microsoft.com/office/drawing/2014/main" id="{363AE0EF-DF4A-1E74-A995-0821CCB7360F}"/>
                        </a:ext>
                      </a:extLst>
                    </p:cNvPr>
                    <p:cNvSpPr>
                      <a:spLocks noChangeShapeType="1"/>
                    </p:cNvSpPr>
                    <p:nvPr/>
                  </p:nvSpPr>
                  <p:spPr bwMode="auto">
                    <a:xfrm>
                      <a:off x="4080" y="2880"/>
                      <a:ext cx="0" cy="96"/>
                    </a:xfrm>
                    <a:prstGeom prst="line">
                      <a:avLst/>
                    </a:prstGeom>
                    <a:noFill/>
                    <a:ln w="9525">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p>
                      <a:endParaRPr lang="en-CA"/>
                    </a:p>
                  </p:txBody>
                </p:sp>
              </p:grpSp>
              <p:sp>
                <p:nvSpPr>
                  <p:cNvPr id="79905" name="Text Box 93">
                    <a:extLst>
                      <a:ext uri="{FF2B5EF4-FFF2-40B4-BE49-F238E27FC236}">
                        <a16:creationId xmlns:a16="http://schemas.microsoft.com/office/drawing/2014/main" id="{79AD9123-B6E4-C2CC-F4EA-A84ED26836BB}"/>
                      </a:ext>
                    </a:extLst>
                  </p:cNvPr>
                  <p:cNvSpPr txBox="1">
                    <a:spLocks noChangeArrowheads="1"/>
                  </p:cNvSpPr>
                  <p:nvPr/>
                </p:nvSpPr>
                <p:spPr bwMode="auto">
                  <a:xfrm>
                    <a:off x="3744" y="2811"/>
                    <a:ext cx="225" cy="15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b="1">
                        <a:solidFill>
                          <a:srgbClr val="000000"/>
                        </a:solidFill>
                        <a:latin typeface="Symbol" panose="05050102010706020507" pitchFamily="18" charset="2"/>
                      </a:rPr>
                      <a:t>D</a:t>
                    </a:r>
                    <a:r>
                      <a:rPr lang="en-US" altLang="en-US" b="1">
                        <a:solidFill>
                          <a:srgbClr val="000000"/>
                        </a:solidFill>
                        <a:latin typeface="Times New Roman" panose="02020603050405020304" pitchFamily="18" charset="0"/>
                      </a:rPr>
                      <a:t>z</a:t>
                    </a:r>
                    <a:endParaRPr lang="en-US" altLang="en-US" sz="3200" b="1">
                      <a:solidFill>
                        <a:srgbClr val="000000"/>
                      </a:solidFill>
                      <a:latin typeface="Times New Roman" panose="02020603050405020304" pitchFamily="18" charset="0"/>
                    </a:endParaRPr>
                  </a:p>
                </p:txBody>
              </p:sp>
            </p:grpSp>
          </p:grpSp>
          <p:grpSp>
            <p:nvGrpSpPr>
              <p:cNvPr id="79888" name="Group 94">
                <a:extLst>
                  <a:ext uri="{FF2B5EF4-FFF2-40B4-BE49-F238E27FC236}">
                    <a16:creationId xmlns:a16="http://schemas.microsoft.com/office/drawing/2014/main" id="{71111563-DE4F-53B9-9AA2-519B598E5B52}"/>
                  </a:ext>
                </a:extLst>
              </p:cNvPr>
              <p:cNvGrpSpPr>
                <a:grpSpLocks/>
              </p:cNvGrpSpPr>
              <p:nvPr/>
            </p:nvGrpSpPr>
            <p:grpSpPr bwMode="auto">
              <a:xfrm>
                <a:off x="4225" y="2640"/>
                <a:ext cx="864" cy="720"/>
                <a:chOff x="4225" y="2640"/>
                <a:chExt cx="864" cy="720"/>
              </a:xfrm>
            </p:grpSpPr>
            <p:sp>
              <p:nvSpPr>
                <p:cNvPr id="79889" name="Rectangle 95">
                  <a:extLst>
                    <a:ext uri="{FF2B5EF4-FFF2-40B4-BE49-F238E27FC236}">
                      <a16:creationId xmlns:a16="http://schemas.microsoft.com/office/drawing/2014/main" id="{4B8B7062-EE89-117E-50D2-3A8A43BB737B}"/>
                    </a:ext>
                  </a:extLst>
                </p:cNvPr>
                <p:cNvSpPr>
                  <a:spLocks noChangeArrowheads="1"/>
                </p:cNvSpPr>
                <p:nvPr/>
              </p:nvSpPr>
              <p:spPr bwMode="auto">
                <a:xfrm>
                  <a:off x="4225" y="2640"/>
                  <a:ext cx="624" cy="720"/>
                </a:xfrm>
                <a:prstGeom prst="rect">
                  <a:avLst/>
                </a:prstGeom>
                <a:solidFill>
                  <a:srgbClr val="0099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nvGrpSpPr>
                <p:cNvPr id="79890" name="Group 96">
                  <a:extLst>
                    <a:ext uri="{FF2B5EF4-FFF2-40B4-BE49-F238E27FC236}">
                      <a16:creationId xmlns:a16="http://schemas.microsoft.com/office/drawing/2014/main" id="{FCBB0838-E0B7-547A-E169-1F21D77CED72}"/>
                    </a:ext>
                  </a:extLst>
                </p:cNvPr>
                <p:cNvGrpSpPr>
                  <a:grpSpLocks/>
                </p:cNvGrpSpPr>
                <p:nvPr/>
              </p:nvGrpSpPr>
              <p:grpSpPr bwMode="auto">
                <a:xfrm>
                  <a:off x="4608" y="2640"/>
                  <a:ext cx="481" cy="720"/>
                  <a:chOff x="4608" y="2640"/>
                  <a:chExt cx="481" cy="720"/>
                </a:xfrm>
              </p:grpSpPr>
              <p:sp>
                <p:nvSpPr>
                  <p:cNvPr id="79897" name="Line 97">
                    <a:extLst>
                      <a:ext uri="{FF2B5EF4-FFF2-40B4-BE49-F238E27FC236}">
                        <a16:creationId xmlns:a16="http://schemas.microsoft.com/office/drawing/2014/main" id="{2A636DC6-28D7-FA91-E991-510D4EFDDFD9}"/>
                      </a:ext>
                    </a:extLst>
                  </p:cNvPr>
                  <p:cNvSpPr>
                    <a:spLocks noChangeShapeType="1"/>
                  </p:cNvSpPr>
                  <p:nvPr/>
                </p:nvSpPr>
                <p:spPr bwMode="auto">
                  <a:xfrm>
                    <a:off x="4608" y="2640"/>
                    <a:ext cx="0" cy="720"/>
                  </a:xfrm>
                  <a:prstGeom prst="line">
                    <a:avLst/>
                  </a:prstGeom>
                  <a:noFill/>
                  <a:ln w="635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7" rIns="91436" bIns="45717">
                    <a:spAutoFit/>
                  </a:bodyPr>
                  <a:lstStyle/>
                  <a:p>
                    <a:endParaRPr lang="en-CA"/>
                  </a:p>
                </p:txBody>
              </p:sp>
              <p:grpSp>
                <p:nvGrpSpPr>
                  <p:cNvPr id="79898" name="Group 98">
                    <a:extLst>
                      <a:ext uri="{FF2B5EF4-FFF2-40B4-BE49-F238E27FC236}">
                        <a16:creationId xmlns:a16="http://schemas.microsoft.com/office/drawing/2014/main" id="{C8B2AB08-E4A2-D038-465B-3B38F5B4520D}"/>
                      </a:ext>
                    </a:extLst>
                  </p:cNvPr>
                  <p:cNvGrpSpPr>
                    <a:grpSpLocks/>
                  </p:cNvGrpSpPr>
                  <p:nvPr/>
                </p:nvGrpSpPr>
                <p:grpSpPr bwMode="auto">
                  <a:xfrm>
                    <a:off x="4945" y="2736"/>
                    <a:ext cx="144" cy="324"/>
                    <a:chOff x="2688" y="2928"/>
                    <a:chExt cx="144" cy="324"/>
                  </a:xfrm>
                </p:grpSpPr>
                <p:sp>
                  <p:nvSpPr>
                    <p:cNvPr id="79899" name="WordArt 99">
                      <a:extLst>
                        <a:ext uri="{FF2B5EF4-FFF2-40B4-BE49-F238E27FC236}">
                          <a16:creationId xmlns:a16="http://schemas.microsoft.com/office/drawing/2014/main" id="{079198E2-55FB-23E8-3EF0-BA1B36012EEC}"/>
                        </a:ext>
                      </a:extLst>
                    </p:cNvPr>
                    <p:cNvSpPr>
                      <a:spLocks noChangeArrowheads="1" noChangeShapeType="1" noTextEdit="1"/>
                    </p:cNvSpPr>
                    <p:nvPr/>
                  </p:nvSpPr>
                  <p:spPr bwMode="auto">
                    <a:xfrm>
                      <a:off x="2688" y="3024"/>
                      <a:ext cx="120" cy="228"/>
                    </a:xfrm>
                    <a:prstGeom prst="rect">
                      <a:avLst/>
                    </a:prstGeom>
                  </p:spPr>
                  <p:txBody>
                    <a:bodyPr wrap="none" fromWordArt="1">
                      <a:prstTxWarp prst="textPlain">
                        <a:avLst>
                          <a:gd name="adj" fmla="val 50000"/>
                        </a:avLst>
                      </a:prstTxWarp>
                    </a:bodyPr>
                    <a:lstStyle/>
                    <a:p>
                      <a:pPr algn="ctr"/>
                      <a:r>
                        <a:rPr lang="en-CA" sz="2000" kern="10">
                          <a:ln w="9525">
                            <a:solidFill>
                              <a:srgbClr val="000000"/>
                            </a:solidFill>
                            <a:round/>
                            <a:headEnd/>
                            <a:tailEnd/>
                          </a:ln>
                          <a:solidFill>
                            <a:srgbClr val="000000"/>
                          </a:solidFill>
                          <a:latin typeface="Arial Black" panose="020B0A04020102020204" pitchFamily="34" charset="0"/>
                        </a:rPr>
                        <a:t>E</a:t>
                      </a:r>
                    </a:p>
                  </p:txBody>
                </p:sp>
                <p:sp>
                  <p:nvSpPr>
                    <p:cNvPr id="79900" name="AutoShape 100">
                      <a:extLst>
                        <a:ext uri="{FF2B5EF4-FFF2-40B4-BE49-F238E27FC236}">
                          <a16:creationId xmlns:a16="http://schemas.microsoft.com/office/drawing/2014/main" id="{F15F0891-C35D-0D39-35EB-6E96246765C6}"/>
                        </a:ext>
                      </a:extLst>
                    </p:cNvPr>
                    <p:cNvSpPr>
                      <a:spLocks noChangeArrowheads="1"/>
                    </p:cNvSpPr>
                    <p:nvPr/>
                  </p:nvSpPr>
                  <p:spPr bwMode="auto">
                    <a:xfrm>
                      <a:off x="2688" y="2928"/>
                      <a:ext cx="144" cy="48"/>
                    </a:xfrm>
                    <a:prstGeom prst="rightArrow">
                      <a:avLst>
                        <a:gd name="adj1" fmla="val 50000"/>
                        <a:gd name="adj2" fmla="val 7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grpSp>
            <p:grpSp>
              <p:nvGrpSpPr>
                <p:cNvPr id="79891" name="Group 101">
                  <a:extLst>
                    <a:ext uri="{FF2B5EF4-FFF2-40B4-BE49-F238E27FC236}">
                      <a16:creationId xmlns:a16="http://schemas.microsoft.com/office/drawing/2014/main" id="{46F86881-C941-FBA3-4BCE-F2A9A40B3988}"/>
                    </a:ext>
                  </a:extLst>
                </p:cNvPr>
                <p:cNvGrpSpPr>
                  <a:grpSpLocks/>
                </p:cNvGrpSpPr>
                <p:nvPr/>
              </p:nvGrpSpPr>
              <p:grpSpPr bwMode="auto">
                <a:xfrm>
                  <a:off x="4272" y="2688"/>
                  <a:ext cx="240" cy="576"/>
                  <a:chOff x="4272" y="2688"/>
                  <a:chExt cx="240" cy="576"/>
                </a:xfrm>
              </p:grpSpPr>
              <p:grpSp>
                <p:nvGrpSpPr>
                  <p:cNvPr id="79892" name="Group 102">
                    <a:extLst>
                      <a:ext uri="{FF2B5EF4-FFF2-40B4-BE49-F238E27FC236}">
                        <a16:creationId xmlns:a16="http://schemas.microsoft.com/office/drawing/2014/main" id="{C8A3326D-0C53-A6E3-406E-DA1E4B6263EE}"/>
                      </a:ext>
                    </a:extLst>
                  </p:cNvPr>
                  <p:cNvGrpSpPr>
                    <a:grpSpLocks/>
                  </p:cNvGrpSpPr>
                  <p:nvPr/>
                </p:nvGrpSpPr>
                <p:grpSpPr bwMode="auto">
                  <a:xfrm>
                    <a:off x="4272" y="2859"/>
                    <a:ext cx="144" cy="345"/>
                    <a:chOff x="4272" y="2859"/>
                    <a:chExt cx="144" cy="345"/>
                  </a:xfrm>
                </p:grpSpPr>
                <p:sp>
                  <p:nvSpPr>
                    <p:cNvPr id="79894" name="WordArt 103">
                      <a:extLst>
                        <a:ext uri="{FF2B5EF4-FFF2-40B4-BE49-F238E27FC236}">
                          <a16:creationId xmlns:a16="http://schemas.microsoft.com/office/drawing/2014/main" id="{A6406F8B-8E58-75F0-32F5-509BC6E7ACB9}"/>
                        </a:ext>
                      </a:extLst>
                    </p:cNvPr>
                    <p:cNvSpPr>
                      <a:spLocks noChangeArrowheads="1" noChangeShapeType="1" noTextEdit="1"/>
                    </p:cNvSpPr>
                    <p:nvPr/>
                  </p:nvSpPr>
                  <p:spPr bwMode="auto">
                    <a:xfrm>
                      <a:off x="4272" y="2954"/>
                      <a:ext cx="140" cy="208"/>
                    </a:xfrm>
                    <a:prstGeom prst="rect">
                      <a:avLst/>
                    </a:prstGeom>
                  </p:spPr>
                  <p:txBody>
                    <a:bodyPr wrap="none" fromWordArt="1">
                      <a:prstTxWarp prst="textPlain">
                        <a:avLst>
                          <a:gd name="adj" fmla="val 50000"/>
                        </a:avLst>
                      </a:prstTxWarp>
                    </a:bodyPr>
                    <a:lstStyle/>
                    <a:p>
                      <a:pPr algn="ctr"/>
                      <a:r>
                        <a:rPr lang="en-CA" sz="2400" kern="10">
                          <a:ln w="9525">
                            <a:solidFill>
                              <a:srgbClr val="000000"/>
                            </a:solidFill>
                            <a:round/>
                            <a:headEnd/>
                            <a:tailEnd/>
                          </a:ln>
                          <a:solidFill>
                            <a:srgbClr val="FF0000"/>
                          </a:solidFill>
                          <a:latin typeface="Arial Black" panose="020B0A04020102020204" pitchFamily="34" charset="0"/>
                        </a:rPr>
                        <a:t>P</a:t>
                      </a:r>
                    </a:p>
                  </p:txBody>
                </p:sp>
                <p:sp>
                  <p:nvSpPr>
                    <p:cNvPr id="79895" name="WordArt 104">
                      <a:extLst>
                        <a:ext uri="{FF2B5EF4-FFF2-40B4-BE49-F238E27FC236}">
                          <a16:creationId xmlns:a16="http://schemas.microsoft.com/office/drawing/2014/main" id="{9DC5F9E0-D59E-7FDC-0B50-DF6939F6AA6C}"/>
                        </a:ext>
                      </a:extLst>
                    </p:cNvPr>
                    <p:cNvSpPr>
                      <a:spLocks noChangeArrowheads="1" noChangeShapeType="1" noTextEdit="1"/>
                    </p:cNvSpPr>
                    <p:nvPr/>
                  </p:nvSpPr>
                  <p:spPr bwMode="auto">
                    <a:xfrm>
                      <a:off x="4342" y="3102"/>
                      <a:ext cx="74" cy="102"/>
                    </a:xfrm>
                    <a:prstGeom prst="rect">
                      <a:avLst/>
                    </a:prstGeom>
                  </p:spPr>
                  <p:txBody>
                    <a:bodyPr wrap="none" fromWordArt="1">
                      <a:prstTxWarp prst="textPlain">
                        <a:avLst>
                          <a:gd name="adj" fmla="val 50000"/>
                        </a:avLst>
                      </a:prstTxWarp>
                    </a:bodyPr>
                    <a:lstStyle/>
                    <a:p>
                      <a:pPr algn="ctr"/>
                      <a:r>
                        <a:rPr lang="en-CA" sz="2000" kern="10">
                          <a:ln w="9525">
                            <a:solidFill>
                              <a:srgbClr val="000000"/>
                            </a:solidFill>
                            <a:round/>
                            <a:headEnd/>
                            <a:tailEnd/>
                          </a:ln>
                          <a:solidFill>
                            <a:srgbClr val="FF0000"/>
                          </a:solidFill>
                          <a:latin typeface="Arial Black" panose="020B0A04020102020204" pitchFamily="34" charset="0"/>
                        </a:rPr>
                        <a:t>s</a:t>
                      </a:r>
                    </a:p>
                  </p:txBody>
                </p:sp>
                <p:sp>
                  <p:nvSpPr>
                    <p:cNvPr id="79896" name="AutoShape 105">
                      <a:extLst>
                        <a:ext uri="{FF2B5EF4-FFF2-40B4-BE49-F238E27FC236}">
                          <a16:creationId xmlns:a16="http://schemas.microsoft.com/office/drawing/2014/main" id="{7645EF3A-004B-57F2-15F6-A44B3C6D87C3}"/>
                        </a:ext>
                      </a:extLst>
                    </p:cNvPr>
                    <p:cNvSpPr>
                      <a:spLocks noChangeArrowheads="1"/>
                    </p:cNvSpPr>
                    <p:nvPr/>
                  </p:nvSpPr>
                  <p:spPr bwMode="auto">
                    <a:xfrm>
                      <a:off x="4272" y="2859"/>
                      <a:ext cx="140" cy="58"/>
                    </a:xfrm>
                    <a:prstGeom prst="rightArrow">
                      <a:avLst>
                        <a:gd name="adj1" fmla="val 50000"/>
                        <a:gd name="adj2" fmla="val 60345"/>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7" rIns="91436"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sp>
                <p:nvSpPr>
                  <p:cNvPr id="79893" name="AutoShape 106">
                    <a:extLst>
                      <a:ext uri="{FF2B5EF4-FFF2-40B4-BE49-F238E27FC236}">
                        <a16:creationId xmlns:a16="http://schemas.microsoft.com/office/drawing/2014/main" id="{BB51012B-86AA-4FE1-2DD2-16980220B3AE}"/>
                      </a:ext>
                    </a:extLst>
                  </p:cNvPr>
                  <p:cNvSpPr>
                    <a:spLocks noChangeArrowheads="1"/>
                  </p:cNvSpPr>
                  <p:nvPr/>
                </p:nvSpPr>
                <p:spPr bwMode="auto">
                  <a:xfrm>
                    <a:off x="4416" y="2688"/>
                    <a:ext cx="96" cy="576"/>
                  </a:xfrm>
                  <a:prstGeom prst="upArrow">
                    <a:avLst>
                      <a:gd name="adj1" fmla="val 50000"/>
                      <a:gd name="adj2" fmla="val 1500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7" rIns="91436" bIns="45717"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grpSp>
          </p:grpSp>
        </p:grpSp>
      </p:grpSp>
      <p:sp>
        <p:nvSpPr>
          <p:cNvPr id="79875" name="Text Box 107">
            <a:extLst>
              <a:ext uri="{FF2B5EF4-FFF2-40B4-BE49-F238E27FC236}">
                <a16:creationId xmlns:a16="http://schemas.microsoft.com/office/drawing/2014/main" id="{5925351D-EE66-2E59-6766-A80DFBFD9DCB}"/>
              </a:ext>
            </a:extLst>
          </p:cNvPr>
          <p:cNvSpPr txBox="1">
            <a:spLocks noChangeArrowheads="1"/>
          </p:cNvSpPr>
          <p:nvPr/>
        </p:nvSpPr>
        <p:spPr bwMode="auto">
          <a:xfrm>
            <a:off x="1031875" y="533400"/>
            <a:ext cx="70897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latin typeface="Times New Roman" panose="02020603050405020304" pitchFamily="18" charset="0"/>
              </a:rPr>
              <a:t>Piezoresponse Force Microscopy</a:t>
            </a:r>
          </a:p>
        </p:txBody>
      </p:sp>
      <p:sp>
        <p:nvSpPr>
          <p:cNvPr id="122988" name="Text Box 108">
            <a:extLst>
              <a:ext uri="{FF2B5EF4-FFF2-40B4-BE49-F238E27FC236}">
                <a16:creationId xmlns:a16="http://schemas.microsoft.com/office/drawing/2014/main" id="{2931F33C-08CE-9EF6-8C72-BA8198D3783C}"/>
              </a:ext>
            </a:extLst>
          </p:cNvPr>
          <p:cNvSpPr txBox="1">
            <a:spLocks noChangeArrowheads="1"/>
          </p:cNvSpPr>
          <p:nvPr/>
        </p:nvSpPr>
        <p:spPr bwMode="auto">
          <a:xfrm>
            <a:off x="287338" y="1198563"/>
            <a:ext cx="8229600" cy="110648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spcBef>
                <a:spcPct val="50000"/>
              </a:spcBef>
              <a:defRPr/>
            </a:pPr>
            <a:r>
              <a:rPr lang="en-US" sz="2400" b="1">
                <a:effectLst>
                  <a:outerShdw blurRad="38100" dist="38100" dir="2700000" algn="tl">
                    <a:srgbClr val="C0C0C0"/>
                  </a:outerShdw>
                </a:effectLst>
              </a:rPr>
              <a:t>Converse piezoelectric effect:</a:t>
            </a:r>
          </a:p>
          <a:p>
            <a:pPr algn="ctr">
              <a:spcBef>
                <a:spcPct val="50000"/>
              </a:spcBef>
              <a:defRPr/>
            </a:pPr>
            <a:r>
              <a:rPr lang="en-US" sz="2400" b="1">
                <a:effectLst>
                  <a:outerShdw blurRad="38100" dist="38100" dir="2700000" algn="tl">
                    <a:srgbClr val="C0C0C0"/>
                  </a:outerShdw>
                </a:effectLst>
              </a:rPr>
              <a:t>strain = (piezoelectric coefficient) × (electric field)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0E29902D-19ED-D201-CC8A-D950677EC823}"/>
              </a:ext>
            </a:extLst>
          </p:cNvPr>
          <p:cNvSpPr txBox="1">
            <a:spLocks noChangeArrowheads="1"/>
          </p:cNvSpPr>
          <p:nvPr/>
        </p:nvSpPr>
        <p:spPr bwMode="auto">
          <a:xfrm>
            <a:off x="1868488" y="584200"/>
            <a:ext cx="5148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9888" eaLnBrk="0" hangingPunct="0">
              <a:defRPr>
                <a:solidFill>
                  <a:schemeClr val="tx1"/>
                </a:solidFill>
                <a:latin typeface="Arial" panose="020B0604020202020204" pitchFamily="34" charset="0"/>
              </a:defRPr>
            </a:lvl1pPr>
            <a:lvl2pPr marL="742950" indent="-285750" defTabSz="4179888" eaLnBrk="0" hangingPunct="0">
              <a:defRPr>
                <a:solidFill>
                  <a:schemeClr val="tx1"/>
                </a:solidFill>
                <a:latin typeface="Arial" panose="020B0604020202020204" pitchFamily="34" charset="0"/>
              </a:defRPr>
            </a:lvl2pPr>
            <a:lvl3pPr marL="1143000" indent="-228600" defTabSz="4179888" eaLnBrk="0" hangingPunct="0">
              <a:defRPr>
                <a:solidFill>
                  <a:schemeClr val="tx1"/>
                </a:solidFill>
                <a:latin typeface="Arial" panose="020B0604020202020204" pitchFamily="34" charset="0"/>
              </a:defRPr>
            </a:lvl3pPr>
            <a:lvl4pPr marL="1600200" indent="-228600" defTabSz="4179888" eaLnBrk="0" hangingPunct="0">
              <a:defRPr>
                <a:solidFill>
                  <a:schemeClr val="tx1"/>
                </a:solidFill>
                <a:latin typeface="Arial" panose="020B0604020202020204" pitchFamily="34" charset="0"/>
              </a:defRPr>
            </a:lvl4pPr>
            <a:lvl5pPr marL="2057400" indent="-228600" defTabSz="4179888" eaLnBrk="0" hangingPunct="0">
              <a:defRPr>
                <a:solidFill>
                  <a:schemeClr val="tx1"/>
                </a:solidFill>
                <a:latin typeface="Arial" panose="020B0604020202020204" pitchFamily="34" charset="0"/>
              </a:defRPr>
            </a:lvl5pPr>
            <a:lvl6pPr marL="2514600" indent="-228600" defTabSz="4179888" eaLnBrk="0" fontAlgn="base" hangingPunct="0">
              <a:spcBef>
                <a:spcPct val="0"/>
              </a:spcBef>
              <a:spcAft>
                <a:spcPct val="0"/>
              </a:spcAft>
              <a:defRPr>
                <a:solidFill>
                  <a:schemeClr val="tx1"/>
                </a:solidFill>
                <a:latin typeface="Arial" panose="020B0604020202020204" pitchFamily="34" charset="0"/>
              </a:defRPr>
            </a:lvl6pPr>
            <a:lvl7pPr marL="2971800" indent="-228600" defTabSz="4179888" eaLnBrk="0" fontAlgn="base" hangingPunct="0">
              <a:spcBef>
                <a:spcPct val="0"/>
              </a:spcBef>
              <a:spcAft>
                <a:spcPct val="0"/>
              </a:spcAft>
              <a:defRPr>
                <a:solidFill>
                  <a:schemeClr val="tx1"/>
                </a:solidFill>
                <a:latin typeface="Arial" panose="020B0604020202020204" pitchFamily="34" charset="0"/>
              </a:defRPr>
            </a:lvl7pPr>
            <a:lvl8pPr marL="3429000" indent="-228600" defTabSz="4179888" eaLnBrk="0" fontAlgn="base" hangingPunct="0">
              <a:spcBef>
                <a:spcPct val="0"/>
              </a:spcBef>
              <a:spcAft>
                <a:spcPct val="0"/>
              </a:spcAft>
              <a:defRPr>
                <a:solidFill>
                  <a:schemeClr val="tx1"/>
                </a:solidFill>
                <a:latin typeface="Arial" panose="020B0604020202020204" pitchFamily="34" charset="0"/>
              </a:defRPr>
            </a:lvl8pPr>
            <a:lvl9pPr marL="3886200" indent="-228600" defTabSz="4179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i="1">
                <a:solidFill>
                  <a:srgbClr val="0000FF"/>
                </a:solidFill>
              </a:rPr>
              <a:t>Detection of the out-of-plane polarization</a:t>
            </a:r>
          </a:p>
        </p:txBody>
      </p:sp>
      <p:sp>
        <p:nvSpPr>
          <p:cNvPr id="80899" name="Rectangle 3">
            <a:extLst>
              <a:ext uri="{FF2B5EF4-FFF2-40B4-BE49-F238E27FC236}">
                <a16:creationId xmlns:a16="http://schemas.microsoft.com/office/drawing/2014/main" id="{942F642C-6C1C-B561-F22A-A76B33B36748}"/>
              </a:ext>
            </a:extLst>
          </p:cNvPr>
          <p:cNvSpPr>
            <a:spLocks noChangeAspect="1" noChangeArrowheads="1"/>
          </p:cNvSpPr>
          <p:nvPr/>
        </p:nvSpPr>
        <p:spPr bwMode="auto">
          <a:xfrm>
            <a:off x="1220788" y="3962400"/>
            <a:ext cx="3738562" cy="274478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80900" name="Text Box 4">
            <a:extLst>
              <a:ext uri="{FF2B5EF4-FFF2-40B4-BE49-F238E27FC236}">
                <a16:creationId xmlns:a16="http://schemas.microsoft.com/office/drawing/2014/main" id="{9B181E2A-1910-8214-527C-4E4D799E5FED}"/>
              </a:ext>
            </a:extLst>
          </p:cNvPr>
          <p:cNvSpPr txBox="1">
            <a:spLocks noChangeArrowheads="1"/>
          </p:cNvSpPr>
          <p:nvPr/>
        </p:nvSpPr>
        <p:spPr bwMode="auto">
          <a:xfrm>
            <a:off x="4667250" y="3411538"/>
            <a:ext cx="3946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9888" eaLnBrk="0" hangingPunct="0">
              <a:defRPr>
                <a:solidFill>
                  <a:schemeClr val="tx1"/>
                </a:solidFill>
                <a:latin typeface="Arial" panose="020B0604020202020204" pitchFamily="34" charset="0"/>
              </a:defRPr>
            </a:lvl1pPr>
            <a:lvl2pPr marL="742950" indent="-285750" defTabSz="4179888" eaLnBrk="0" hangingPunct="0">
              <a:defRPr>
                <a:solidFill>
                  <a:schemeClr val="tx1"/>
                </a:solidFill>
                <a:latin typeface="Arial" panose="020B0604020202020204" pitchFamily="34" charset="0"/>
              </a:defRPr>
            </a:lvl2pPr>
            <a:lvl3pPr marL="1143000" indent="-228600" defTabSz="4179888" eaLnBrk="0" hangingPunct="0">
              <a:defRPr>
                <a:solidFill>
                  <a:schemeClr val="tx1"/>
                </a:solidFill>
                <a:latin typeface="Arial" panose="020B0604020202020204" pitchFamily="34" charset="0"/>
              </a:defRPr>
            </a:lvl3pPr>
            <a:lvl4pPr marL="1600200" indent="-228600" defTabSz="4179888" eaLnBrk="0" hangingPunct="0">
              <a:defRPr>
                <a:solidFill>
                  <a:schemeClr val="tx1"/>
                </a:solidFill>
                <a:latin typeface="Arial" panose="020B0604020202020204" pitchFamily="34" charset="0"/>
              </a:defRPr>
            </a:lvl4pPr>
            <a:lvl5pPr marL="2057400" indent="-228600" defTabSz="4179888" eaLnBrk="0" hangingPunct="0">
              <a:defRPr>
                <a:solidFill>
                  <a:schemeClr val="tx1"/>
                </a:solidFill>
                <a:latin typeface="Arial" panose="020B0604020202020204" pitchFamily="34" charset="0"/>
              </a:defRPr>
            </a:lvl5pPr>
            <a:lvl6pPr marL="2514600" indent="-228600" defTabSz="4179888" eaLnBrk="0" fontAlgn="base" hangingPunct="0">
              <a:spcBef>
                <a:spcPct val="0"/>
              </a:spcBef>
              <a:spcAft>
                <a:spcPct val="0"/>
              </a:spcAft>
              <a:defRPr>
                <a:solidFill>
                  <a:schemeClr val="tx1"/>
                </a:solidFill>
                <a:latin typeface="Arial" panose="020B0604020202020204" pitchFamily="34" charset="0"/>
              </a:defRPr>
            </a:lvl6pPr>
            <a:lvl7pPr marL="2971800" indent="-228600" defTabSz="4179888" eaLnBrk="0" fontAlgn="base" hangingPunct="0">
              <a:spcBef>
                <a:spcPct val="0"/>
              </a:spcBef>
              <a:spcAft>
                <a:spcPct val="0"/>
              </a:spcAft>
              <a:defRPr>
                <a:solidFill>
                  <a:schemeClr val="tx1"/>
                </a:solidFill>
                <a:latin typeface="Arial" panose="020B0604020202020204" pitchFamily="34" charset="0"/>
              </a:defRPr>
            </a:lvl7pPr>
            <a:lvl8pPr marL="3429000" indent="-228600" defTabSz="4179888" eaLnBrk="0" fontAlgn="base" hangingPunct="0">
              <a:spcBef>
                <a:spcPct val="0"/>
              </a:spcBef>
              <a:spcAft>
                <a:spcPct val="0"/>
              </a:spcAft>
              <a:defRPr>
                <a:solidFill>
                  <a:schemeClr val="tx1"/>
                </a:solidFill>
                <a:latin typeface="Arial" panose="020B0604020202020204" pitchFamily="34" charset="0"/>
              </a:defRPr>
            </a:lvl8pPr>
            <a:lvl9pPr marL="3886200" indent="-228600" defTabSz="4179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0000CC"/>
                </a:solidFill>
                <a:latin typeface="Georgia" panose="02040502050405020303" pitchFamily="18" charset="0"/>
              </a:rPr>
              <a:t>Ferroelectric domain structure</a:t>
            </a:r>
            <a:endParaRPr lang="en-US" altLang="en-US">
              <a:solidFill>
                <a:srgbClr val="0000CC"/>
              </a:solidFill>
              <a:latin typeface="Georgia" panose="02040502050405020303" pitchFamily="18" charset="0"/>
            </a:endParaRPr>
          </a:p>
        </p:txBody>
      </p:sp>
      <p:grpSp>
        <p:nvGrpSpPr>
          <p:cNvPr id="80901" name="Group 5">
            <a:extLst>
              <a:ext uri="{FF2B5EF4-FFF2-40B4-BE49-F238E27FC236}">
                <a16:creationId xmlns:a16="http://schemas.microsoft.com/office/drawing/2014/main" id="{7ED166FB-12FF-68F5-C882-38BD58530E1D}"/>
              </a:ext>
            </a:extLst>
          </p:cNvPr>
          <p:cNvGrpSpPr>
            <a:grpSpLocks/>
          </p:cNvGrpSpPr>
          <p:nvPr/>
        </p:nvGrpSpPr>
        <p:grpSpPr bwMode="auto">
          <a:xfrm>
            <a:off x="0" y="3902075"/>
            <a:ext cx="4568825" cy="2955925"/>
            <a:chOff x="354" y="2510"/>
            <a:chExt cx="2300" cy="1670"/>
          </a:xfrm>
        </p:grpSpPr>
        <p:pic>
          <p:nvPicPr>
            <p:cNvPr id="80920" name="Picture 6" descr="piezo-hysteresis-bt10">
              <a:extLst>
                <a:ext uri="{FF2B5EF4-FFF2-40B4-BE49-F238E27FC236}">
                  <a16:creationId xmlns:a16="http://schemas.microsoft.com/office/drawing/2014/main" id="{BC3AF8CD-D820-8CB0-5D43-2659A09F9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 y="2592"/>
              <a:ext cx="201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921" name="Text Box 7">
              <a:extLst>
                <a:ext uri="{FF2B5EF4-FFF2-40B4-BE49-F238E27FC236}">
                  <a16:creationId xmlns:a16="http://schemas.microsoft.com/office/drawing/2014/main" id="{A2AE2A1A-F020-E44E-855D-41AC12052B03}"/>
                </a:ext>
              </a:extLst>
            </p:cNvPr>
            <p:cNvSpPr txBox="1">
              <a:spLocks noChangeArrowheads="1"/>
            </p:cNvSpPr>
            <p:nvPr/>
          </p:nvSpPr>
          <p:spPr bwMode="auto">
            <a:xfrm>
              <a:off x="354" y="2510"/>
              <a:ext cx="1728"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solidFill>
                    <a:srgbClr val="0000CC"/>
                  </a:solidFill>
                </a:rPr>
                <a:t>Piezoresponse hysteresis loop</a:t>
              </a:r>
            </a:p>
          </p:txBody>
        </p:sp>
      </p:grpSp>
      <p:grpSp>
        <p:nvGrpSpPr>
          <p:cNvPr id="80902" name="Group 8">
            <a:extLst>
              <a:ext uri="{FF2B5EF4-FFF2-40B4-BE49-F238E27FC236}">
                <a16:creationId xmlns:a16="http://schemas.microsoft.com/office/drawing/2014/main" id="{6B44CA34-FE1D-7F19-437A-33160DC8FAC9}"/>
              </a:ext>
            </a:extLst>
          </p:cNvPr>
          <p:cNvGrpSpPr>
            <a:grpSpLocks/>
          </p:cNvGrpSpPr>
          <p:nvPr/>
        </p:nvGrpSpPr>
        <p:grpSpPr bwMode="auto">
          <a:xfrm>
            <a:off x="5165725" y="1066800"/>
            <a:ext cx="3562350" cy="2312988"/>
            <a:chOff x="3400" y="808"/>
            <a:chExt cx="2162" cy="1438"/>
          </a:xfrm>
        </p:grpSpPr>
        <p:pic>
          <p:nvPicPr>
            <p:cNvPr id="80916" name="Picture 9" descr="bt10st-14pfm">
              <a:extLst>
                <a:ext uri="{FF2B5EF4-FFF2-40B4-BE49-F238E27FC236}">
                  <a16:creationId xmlns:a16="http://schemas.microsoft.com/office/drawing/2014/main" id="{A6DB699C-8C73-D710-44F5-2E887CE40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81" t="11247" r="45903" b="23058"/>
            <a:stretch>
              <a:fillRect/>
            </a:stretch>
          </p:blipFill>
          <p:spPr bwMode="auto">
            <a:xfrm>
              <a:off x="3400" y="808"/>
              <a:ext cx="1440"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7" name="Oval 10">
              <a:extLst>
                <a:ext uri="{FF2B5EF4-FFF2-40B4-BE49-F238E27FC236}">
                  <a16:creationId xmlns:a16="http://schemas.microsoft.com/office/drawing/2014/main" id="{DD2BE528-8285-C494-7D71-1876F9513F5D}"/>
                </a:ext>
              </a:extLst>
            </p:cNvPr>
            <p:cNvSpPr>
              <a:spLocks noChangeArrowheads="1"/>
            </p:cNvSpPr>
            <p:nvPr/>
          </p:nvSpPr>
          <p:spPr bwMode="auto">
            <a:xfrm>
              <a:off x="3892" y="1263"/>
              <a:ext cx="528" cy="528"/>
            </a:xfrm>
            <a:prstGeom prst="ellipse">
              <a:avLst/>
            </a:prstGeom>
            <a:noFill/>
            <a:ln w="9525"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80918" name="Text Box 11">
              <a:extLst>
                <a:ext uri="{FF2B5EF4-FFF2-40B4-BE49-F238E27FC236}">
                  <a16:creationId xmlns:a16="http://schemas.microsoft.com/office/drawing/2014/main" id="{9A2678E3-BAD9-1296-3560-6D15BB5126D7}"/>
                </a:ext>
              </a:extLst>
            </p:cNvPr>
            <p:cNvSpPr txBox="1">
              <a:spLocks noChangeArrowheads="1"/>
            </p:cNvSpPr>
            <p:nvPr/>
          </p:nvSpPr>
          <p:spPr bwMode="auto">
            <a:xfrm>
              <a:off x="4890" y="1116"/>
              <a:ext cx="672"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99"/>
                  </a:solidFill>
                </a:rPr>
                <a:t>Before switching</a:t>
              </a:r>
            </a:p>
          </p:txBody>
        </p:sp>
        <p:sp>
          <p:nvSpPr>
            <p:cNvPr id="80919" name="Line 12">
              <a:extLst>
                <a:ext uri="{FF2B5EF4-FFF2-40B4-BE49-F238E27FC236}">
                  <a16:creationId xmlns:a16="http://schemas.microsoft.com/office/drawing/2014/main" id="{90B557CB-560C-2318-7789-8A321786B2A9}"/>
                </a:ext>
              </a:extLst>
            </p:cNvPr>
            <p:cNvSpPr>
              <a:spLocks noChangeShapeType="1"/>
            </p:cNvSpPr>
            <p:nvPr/>
          </p:nvSpPr>
          <p:spPr bwMode="auto">
            <a:xfrm flipV="1">
              <a:off x="3862" y="1487"/>
              <a:ext cx="240" cy="144"/>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80903" name="Group 13">
            <a:extLst>
              <a:ext uri="{FF2B5EF4-FFF2-40B4-BE49-F238E27FC236}">
                <a16:creationId xmlns:a16="http://schemas.microsoft.com/office/drawing/2014/main" id="{6D537FD9-745E-3F01-B9D7-83AFD2071155}"/>
              </a:ext>
            </a:extLst>
          </p:cNvPr>
          <p:cNvGrpSpPr>
            <a:grpSpLocks/>
          </p:cNvGrpSpPr>
          <p:nvPr/>
        </p:nvGrpSpPr>
        <p:grpSpPr bwMode="auto">
          <a:xfrm>
            <a:off x="5167313" y="3781425"/>
            <a:ext cx="3716337" cy="2349500"/>
            <a:chOff x="3352" y="2630"/>
            <a:chExt cx="2268" cy="1434"/>
          </a:xfrm>
        </p:grpSpPr>
        <p:pic>
          <p:nvPicPr>
            <p:cNvPr id="80912" name="Picture 14" descr="bt10st-20pfm">
              <a:extLst>
                <a:ext uri="{FF2B5EF4-FFF2-40B4-BE49-F238E27FC236}">
                  <a16:creationId xmlns:a16="http://schemas.microsoft.com/office/drawing/2014/main" id="{B61EE8F0-00AA-338D-BBF3-9368C1276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81" t="11247" r="45692" b="22963"/>
            <a:stretch>
              <a:fillRect/>
            </a:stretch>
          </p:blipFill>
          <p:spPr bwMode="auto">
            <a:xfrm>
              <a:off x="3352" y="2630"/>
              <a:ext cx="1440" cy="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3" name="Text Box 15">
              <a:extLst>
                <a:ext uri="{FF2B5EF4-FFF2-40B4-BE49-F238E27FC236}">
                  <a16:creationId xmlns:a16="http://schemas.microsoft.com/office/drawing/2014/main" id="{67E0FA66-F24C-49BE-38AE-4820B4B83FD7}"/>
                </a:ext>
              </a:extLst>
            </p:cNvPr>
            <p:cNvSpPr txBox="1">
              <a:spLocks noChangeArrowheads="1"/>
            </p:cNvSpPr>
            <p:nvPr/>
          </p:nvSpPr>
          <p:spPr bwMode="auto">
            <a:xfrm>
              <a:off x="4996" y="3094"/>
              <a:ext cx="624"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99"/>
                  </a:solidFill>
                </a:rPr>
                <a:t>After switching</a:t>
              </a:r>
            </a:p>
          </p:txBody>
        </p:sp>
        <p:sp>
          <p:nvSpPr>
            <p:cNvPr id="80914" name="Oval 16">
              <a:extLst>
                <a:ext uri="{FF2B5EF4-FFF2-40B4-BE49-F238E27FC236}">
                  <a16:creationId xmlns:a16="http://schemas.microsoft.com/office/drawing/2014/main" id="{41ECC1DF-B06A-20FE-784C-74C04CDD1E4C}"/>
                </a:ext>
              </a:extLst>
            </p:cNvPr>
            <p:cNvSpPr>
              <a:spLocks noChangeArrowheads="1"/>
            </p:cNvSpPr>
            <p:nvPr/>
          </p:nvSpPr>
          <p:spPr bwMode="auto">
            <a:xfrm>
              <a:off x="3784" y="3145"/>
              <a:ext cx="528" cy="528"/>
            </a:xfrm>
            <a:prstGeom prst="ellipse">
              <a:avLst/>
            </a:prstGeom>
            <a:noFill/>
            <a:ln w="9525"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80915" name="Line 17">
              <a:extLst>
                <a:ext uri="{FF2B5EF4-FFF2-40B4-BE49-F238E27FC236}">
                  <a16:creationId xmlns:a16="http://schemas.microsoft.com/office/drawing/2014/main" id="{6AF4111D-D9A4-989D-658B-989DF8CC8CFF}"/>
                </a:ext>
              </a:extLst>
            </p:cNvPr>
            <p:cNvSpPr>
              <a:spLocks noChangeShapeType="1"/>
            </p:cNvSpPr>
            <p:nvPr/>
          </p:nvSpPr>
          <p:spPr bwMode="auto">
            <a:xfrm flipV="1">
              <a:off x="3696" y="3328"/>
              <a:ext cx="240" cy="144"/>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80904" name="Group 18">
            <a:extLst>
              <a:ext uri="{FF2B5EF4-FFF2-40B4-BE49-F238E27FC236}">
                <a16:creationId xmlns:a16="http://schemas.microsoft.com/office/drawing/2014/main" id="{E1F06B1C-940F-64C6-EB8A-FCD57686D6CA}"/>
              </a:ext>
            </a:extLst>
          </p:cNvPr>
          <p:cNvGrpSpPr>
            <a:grpSpLocks/>
          </p:cNvGrpSpPr>
          <p:nvPr/>
        </p:nvGrpSpPr>
        <p:grpSpPr bwMode="auto">
          <a:xfrm>
            <a:off x="241300" y="1006475"/>
            <a:ext cx="4618038" cy="2868613"/>
            <a:chOff x="168" y="666"/>
            <a:chExt cx="2793" cy="1789"/>
          </a:xfrm>
        </p:grpSpPr>
        <p:pic>
          <p:nvPicPr>
            <p:cNvPr id="80907" name="Picture 19" descr="bt10st-14top">
              <a:extLst>
                <a:ext uri="{FF2B5EF4-FFF2-40B4-BE49-F238E27FC236}">
                  <a16:creationId xmlns:a16="http://schemas.microsoft.com/office/drawing/2014/main" id="{47F7D58E-50D3-E5A5-5602-7F4291A6A4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726" r="36765" b="14796"/>
            <a:stretch>
              <a:fillRect/>
            </a:stretch>
          </p:blipFill>
          <p:spPr bwMode="auto">
            <a:xfrm>
              <a:off x="781" y="775"/>
              <a:ext cx="1843"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20" descr="bt10st-14top">
              <a:extLst>
                <a:ext uri="{FF2B5EF4-FFF2-40B4-BE49-F238E27FC236}">
                  <a16:creationId xmlns:a16="http://schemas.microsoft.com/office/drawing/2014/main" id="{0AA9D259-A751-ED25-987B-CF51D3391A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9388" r="16327" b="47192"/>
            <a:stretch>
              <a:fillRect/>
            </a:stretch>
          </p:blipFill>
          <p:spPr bwMode="auto">
            <a:xfrm>
              <a:off x="2625" y="1089"/>
              <a:ext cx="33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9" name="Text Box 21">
              <a:extLst>
                <a:ext uri="{FF2B5EF4-FFF2-40B4-BE49-F238E27FC236}">
                  <a16:creationId xmlns:a16="http://schemas.microsoft.com/office/drawing/2014/main" id="{22BCB0F1-2CD9-7F12-321B-A83DC1CF9C73}"/>
                </a:ext>
              </a:extLst>
            </p:cNvPr>
            <p:cNvSpPr txBox="1">
              <a:spLocks noChangeArrowheads="1"/>
            </p:cNvSpPr>
            <p:nvPr/>
          </p:nvSpPr>
          <p:spPr bwMode="auto">
            <a:xfrm>
              <a:off x="172" y="1135"/>
              <a:ext cx="700" cy="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CC"/>
                  </a:solidFill>
                </a:rPr>
                <a:t>AFM</a:t>
              </a:r>
              <a:br>
                <a:rPr lang="en-US" altLang="en-US" sz="1600" b="1">
                  <a:solidFill>
                    <a:srgbClr val="0000CC"/>
                  </a:solidFill>
                </a:rPr>
              </a:br>
              <a:r>
                <a:rPr lang="en-US" altLang="en-US" sz="1600" b="1">
                  <a:solidFill>
                    <a:srgbClr val="0000CC"/>
                  </a:solidFill>
                </a:rPr>
                <a:t> topography</a:t>
              </a:r>
            </a:p>
          </p:txBody>
        </p:sp>
        <p:sp>
          <p:nvSpPr>
            <p:cNvPr id="80910" name="Oval 22">
              <a:extLst>
                <a:ext uri="{FF2B5EF4-FFF2-40B4-BE49-F238E27FC236}">
                  <a16:creationId xmlns:a16="http://schemas.microsoft.com/office/drawing/2014/main" id="{2B08B75E-AEA7-4397-44A5-16C69728D48A}"/>
                </a:ext>
              </a:extLst>
            </p:cNvPr>
            <p:cNvSpPr>
              <a:spLocks noChangeArrowheads="1"/>
            </p:cNvSpPr>
            <p:nvPr/>
          </p:nvSpPr>
          <p:spPr bwMode="auto">
            <a:xfrm>
              <a:off x="1448" y="1305"/>
              <a:ext cx="528" cy="528"/>
            </a:xfrm>
            <a:prstGeom prst="ellipse">
              <a:avLst/>
            </a:prstGeom>
            <a:noFill/>
            <a:ln w="9525"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80911" name="Text Box 23">
              <a:extLst>
                <a:ext uri="{FF2B5EF4-FFF2-40B4-BE49-F238E27FC236}">
                  <a16:creationId xmlns:a16="http://schemas.microsoft.com/office/drawing/2014/main" id="{0746AE0B-A33C-48FD-465B-8EFD84D86CC8}"/>
                </a:ext>
              </a:extLst>
            </p:cNvPr>
            <p:cNvSpPr txBox="1">
              <a:spLocks noChangeArrowheads="1"/>
            </p:cNvSpPr>
            <p:nvPr/>
          </p:nvSpPr>
          <p:spPr bwMode="auto">
            <a:xfrm>
              <a:off x="168" y="666"/>
              <a:ext cx="1175" cy="32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9888" eaLnBrk="0" hangingPunct="0">
                <a:defRPr>
                  <a:solidFill>
                    <a:schemeClr val="tx1"/>
                  </a:solidFill>
                  <a:latin typeface="Arial" panose="020B0604020202020204" pitchFamily="34" charset="0"/>
                </a:defRPr>
              </a:lvl1pPr>
              <a:lvl2pPr marL="742950" indent="-285750" defTabSz="4179888" eaLnBrk="0" hangingPunct="0">
                <a:defRPr>
                  <a:solidFill>
                    <a:schemeClr val="tx1"/>
                  </a:solidFill>
                  <a:latin typeface="Arial" panose="020B0604020202020204" pitchFamily="34" charset="0"/>
                </a:defRPr>
              </a:lvl2pPr>
              <a:lvl3pPr marL="1143000" indent="-228600" defTabSz="4179888" eaLnBrk="0" hangingPunct="0">
                <a:defRPr>
                  <a:solidFill>
                    <a:schemeClr val="tx1"/>
                  </a:solidFill>
                  <a:latin typeface="Arial" panose="020B0604020202020204" pitchFamily="34" charset="0"/>
                </a:defRPr>
              </a:lvl3pPr>
              <a:lvl4pPr marL="1600200" indent="-228600" defTabSz="4179888" eaLnBrk="0" hangingPunct="0">
                <a:defRPr>
                  <a:solidFill>
                    <a:schemeClr val="tx1"/>
                  </a:solidFill>
                  <a:latin typeface="Arial" panose="020B0604020202020204" pitchFamily="34" charset="0"/>
                </a:defRPr>
              </a:lvl4pPr>
              <a:lvl5pPr marL="2057400" indent="-228600" defTabSz="4179888" eaLnBrk="0" hangingPunct="0">
                <a:defRPr>
                  <a:solidFill>
                    <a:schemeClr val="tx1"/>
                  </a:solidFill>
                  <a:latin typeface="Arial" panose="020B0604020202020204" pitchFamily="34" charset="0"/>
                </a:defRPr>
              </a:lvl5pPr>
              <a:lvl6pPr marL="2514600" indent="-228600" defTabSz="4179888" eaLnBrk="0" fontAlgn="base" hangingPunct="0">
                <a:spcBef>
                  <a:spcPct val="0"/>
                </a:spcBef>
                <a:spcAft>
                  <a:spcPct val="0"/>
                </a:spcAft>
                <a:defRPr>
                  <a:solidFill>
                    <a:schemeClr val="tx1"/>
                  </a:solidFill>
                  <a:latin typeface="Arial" panose="020B0604020202020204" pitchFamily="34" charset="0"/>
                </a:defRPr>
              </a:lvl6pPr>
              <a:lvl7pPr marL="2971800" indent="-228600" defTabSz="4179888" eaLnBrk="0" fontAlgn="base" hangingPunct="0">
                <a:spcBef>
                  <a:spcPct val="0"/>
                </a:spcBef>
                <a:spcAft>
                  <a:spcPct val="0"/>
                </a:spcAft>
                <a:defRPr>
                  <a:solidFill>
                    <a:schemeClr val="tx1"/>
                  </a:solidFill>
                  <a:latin typeface="Arial" panose="020B0604020202020204" pitchFamily="34" charset="0"/>
                </a:defRPr>
              </a:lvl7pPr>
              <a:lvl8pPr marL="3429000" indent="-228600" defTabSz="4179888" eaLnBrk="0" fontAlgn="base" hangingPunct="0">
                <a:spcBef>
                  <a:spcPct val="0"/>
                </a:spcBef>
                <a:spcAft>
                  <a:spcPct val="0"/>
                </a:spcAft>
                <a:defRPr>
                  <a:solidFill>
                    <a:schemeClr val="tx1"/>
                  </a:solidFill>
                  <a:latin typeface="Arial" panose="020B0604020202020204" pitchFamily="34" charset="0"/>
                </a:defRPr>
              </a:lvl8pPr>
              <a:lvl9pPr marL="3886200" indent="-228600" defTabSz="4179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FF0000"/>
                  </a:solidFill>
                </a:rPr>
                <a:t>BaTiO</a:t>
              </a:r>
              <a:r>
                <a:rPr lang="en-US" altLang="en-US" sz="1400" b="1" baseline="-25000">
                  <a:solidFill>
                    <a:srgbClr val="FF0000"/>
                  </a:solidFill>
                </a:rPr>
                <a:t>3</a:t>
              </a:r>
              <a:r>
                <a:rPr lang="en-US" altLang="en-US" sz="1400" b="1">
                  <a:solidFill>
                    <a:srgbClr val="FF0000"/>
                  </a:solidFill>
                </a:rPr>
                <a:t> </a:t>
              </a:r>
              <a:r>
                <a:rPr lang="en-US" altLang="en-US" sz="1400" b="1"/>
                <a:t>on</a:t>
              </a:r>
              <a:r>
                <a:rPr lang="en-US" altLang="en-US" sz="1400" b="1">
                  <a:solidFill>
                    <a:srgbClr val="FF0000"/>
                  </a:solidFill>
                </a:rPr>
                <a:t> </a:t>
              </a:r>
              <a:r>
                <a:rPr lang="en-US" altLang="en-US" sz="1400" b="1">
                  <a:solidFill>
                    <a:srgbClr val="000066"/>
                  </a:solidFill>
                </a:rPr>
                <a:t>0.1%Nb doped SrTiO</a:t>
              </a:r>
              <a:r>
                <a:rPr lang="en-US" altLang="en-US" sz="1400" b="1" baseline="-25000">
                  <a:solidFill>
                    <a:srgbClr val="000066"/>
                  </a:solidFill>
                </a:rPr>
                <a:t>3</a:t>
              </a:r>
              <a:r>
                <a:rPr lang="en-US" altLang="en-US" sz="1400" b="1">
                  <a:solidFill>
                    <a:srgbClr val="000066"/>
                  </a:solidFill>
                </a:rPr>
                <a:t> (100)</a:t>
              </a:r>
            </a:p>
          </p:txBody>
        </p:sp>
      </p:grpSp>
      <p:sp>
        <p:nvSpPr>
          <p:cNvPr id="80905" name="Text Box 24">
            <a:extLst>
              <a:ext uri="{FF2B5EF4-FFF2-40B4-BE49-F238E27FC236}">
                <a16:creationId xmlns:a16="http://schemas.microsoft.com/office/drawing/2014/main" id="{55467A13-19EF-6E0E-62FF-F25B2BCE5487}"/>
              </a:ext>
            </a:extLst>
          </p:cNvPr>
          <p:cNvSpPr txBox="1">
            <a:spLocks noChangeArrowheads="1"/>
          </p:cNvSpPr>
          <p:nvPr/>
        </p:nvSpPr>
        <p:spPr bwMode="auto">
          <a:xfrm>
            <a:off x="2949575" y="6443663"/>
            <a:ext cx="6156325" cy="376237"/>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715" rIns="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b="1" i="1" dirty="0" smtClean="0"/>
              <a:t>Appl</a:t>
            </a:r>
            <a:r>
              <a:rPr lang="en-US" altLang="en-US" b="1" i="1" dirty="0"/>
              <a:t>. Phys. Lett. </a:t>
            </a:r>
            <a:r>
              <a:rPr lang="en-US" altLang="en-US" b="1" i="1" u="sng" dirty="0"/>
              <a:t>86</a:t>
            </a:r>
            <a:r>
              <a:rPr lang="en-US" altLang="en-US" b="1" i="1" dirty="0"/>
              <a:t>, 183107 </a:t>
            </a:r>
            <a:r>
              <a:rPr lang="en-US" altLang="en-US" b="1" dirty="0"/>
              <a:t>(2005)</a:t>
            </a:r>
          </a:p>
        </p:txBody>
      </p:sp>
      <p:sp>
        <p:nvSpPr>
          <p:cNvPr id="80906" name="Rectangle 25">
            <a:extLst>
              <a:ext uri="{FF2B5EF4-FFF2-40B4-BE49-F238E27FC236}">
                <a16:creationId xmlns:a16="http://schemas.microsoft.com/office/drawing/2014/main" id="{90398B11-14E3-2986-F380-0CA7560ACCF5}"/>
              </a:ext>
            </a:extLst>
          </p:cNvPr>
          <p:cNvSpPr>
            <a:spLocks noChangeArrowheads="1"/>
          </p:cNvSpPr>
          <p:nvPr/>
        </p:nvSpPr>
        <p:spPr bwMode="auto">
          <a:xfrm>
            <a:off x="1790700" y="0"/>
            <a:ext cx="5397500" cy="571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i="1">
                <a:solidFill>
                  <a:schemeClr val="tx2"/>
                </a:solidFill>
              </a:rPr>
              <a:t>Ferroelectric switching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2" descr="bfco%2310_2nd-114">
            <a:extLst>
              <a:ext uri="{FF2B5EF4-FFF2-40B4-BE49-F238E27FC236}">
                <a16:creationId xmlns:a16="http://schemas.microsoft.com/office/drawing/2014/main" id="{0606F156-D75A-4A05-9B6C-FD034D30434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0" y="2933700"/>
            <a:ext cx="4572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9">
            <a:extLst>
              <a:ext uri="{FF2B5EF4-FFF2-40B4-BE49-F238E27FC236}">
                <a16:creationId xmlns:a16="http://schemas.microsoft.com/office/drawing/2014/main" id="{949E5320-036C-42F1-3278-D90B3CFB7253}"/>
              </a:ext>
            </a:extLst>
          </p:cNvPr>
          <p:cNvSpPr>
            <a:spLocks noGrp="1" noChangeArrowheads="1"/>
          </p:cNvSpPr>
          <p:nvPr>
            <p:ph type="title" sz="quarter"/>
          </p:nvPr>
        </p:nvSpPr>
        <p:spPr bwMode="auto">
          <a:xfrm>
            <a:off x="1211263" y="0"/>
            <a:ext cx="6618287" cy="679450"/>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a:t>Epitaxial patterning of BFCO</a:t>
            </a:r>
          </a:p>
        </p:txBody>
      </p:sp>
      <p:pic>
        <p:nvPicPr>
          <p:cNvPr id="107524" name="Picture 5" descr="BFC10B11">
            <a:extLst>
              <a:ext uri="{FF2B5EF4-FFF2-40B4-BE49-F238E27FC236}">
                <a16:creationId xmlns:a16="http://schemas.microsoft.com/office/drawing/2014/main" id="{FC4E8817-C6BE-058C-7A1C-C8C31D9B53A5}"/>
              </a:ext>
            </a:extLst>
          </p:cNvPr>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660400"/>
            <a:ext cx="4192588"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11">
            <a:extLst>
              <a:ext uri="{FF2B5EF4-FFF2-40B4-BE49-F238E27FC236}">
                <a16:creationId xmlns:a16="http://schemas.microsoft.com/office/drawing/2014/main" id="{D2D3565D-A99D-3CB0-A351-7286875CDEC6}"/>
              </a:ext>
            </a:extLst>
          </p:cNvPr>
          <p:cNvSpPr txBox="1">
            <a:spLocks noChangeArrowheads="1"/>
          </p:cNvSpPr>
          <p:nvPr/>
        </p:nvSpPr>
        <p:spPr bwMode="auto">
          <a:xfrm>
            <a:off x="0" y="5133975"/>
            <a:ext cx="5184775"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cs typeface="Arial" panose="020B0604020202020204" pitchFamily="34" charset="0"/>
              </a:rPr>
              <a:t>Bi</a:t>
            </a:r>
            <a:r>
              <a:rPr lang="en-US" altLang="en-US" sz="2000" b="1" i="1" baseline="-25000">
                <a:cs typeface="Arial" panose="020B0604020202020204" pitchFamily="34" charset="0"/>
              </a:rPr>
              <a:t>2</a:t>
            </a:r>
            <a:r>
              <a:rPr lang="en-US" altLang="en-US" sz="2000" b="1" i="1">
                <a:cs typeface="Arial" panose="020B0604020202020204" pitchFamily="34" charset="0"/>
              </a:rPr>
              <a:t>FeCrO</a:t>
            </a:r>
            <a:r>
              <a:rPr lang="en-US" altLang="en-US" sz="2000" b="1" i="1" baseline="-25000">
                <a:cs typeface="Arial" panose="020B0604020202020204" pitchFamily="34" charset="0"/>
              </a:rPr>
              <a:t>6</a:t>
            </a:r>
            <a:r>
              <a:rPr lang="en-US" altLang="en-US" sz="2000" b="1" i="1">
                <a:cs typeface="Arial" panose="020B0604020202020204" pitchFamily="34" charset="0"/>
              </a:rPr>
              <a:t> on 0.5% Nb-doped SrTiO</a:t>
            </a:r>
            <a:r>
              <a:rPr lang="en-US" altLang="en-US" sz="2000" b="1" i="1" baseline="-25000">
                <a:cs typeface="Arial" panose="020B0604020202020204" pitchFamily="34" charset="0"/>
              </a:rPr>
              <a:t>3</a:t>
            </a:r>
            <a:r>
              <a:rPr lang="en-US" altLang="en-US" sz="2000" b="1" i="1">
                <a:cs typeface="Arial" panose="020B0604020202020204" pitchFamily="34" charset="0"/>
              </a:rPr>
              <a:t>(100)</a:t>
            </a:r>
            <a:r>
              <a:rPr lang="en-US" altLang="en-US" sz="2000" b="1">
                <a:cs typeface="Arial" panose="020B0604020202020204" pitchFamily="34" charset="0"/>
              </a:rPr>
              <a:t> </a:t>
            </a:r>
          </a:p>
        </p:txBody>
      </p:sp>
      <p:sp>
        <p:nvSpPr>
          <p:cNvPr id="107526" name="Text Box 16">
            <a:extLst>
              <a:ext uri="{FF2B5EF4-FFF2-40B4-BE49-F238E27FC236}">
                <a16:creationId xmlns:a16="http://schemas.microsoft.com/office/drawing/2014/main" id="{AA2B6A4D-CA7C-FDB5-3B99-C4AF490B725C}"/>
              </a:ext>
            </a:extLst>
          </p:cNvPr>
          <p:cNvSpPr txBox="1">
            <a:spLocks noChangeArrowheads="1"/>
          </p:cNvSpPr>
          <p:nvPr/>
        </p:nvSpPr>
        <p:spPr bwMode="auto">
          <a:xfrm>
            <a:off x="0" y="5849728"/>
            <a:ext cx="2843808" cy="34966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smtClean="0">
                <a:cs typeface="Arial" panose="020B0604020202020204" pitchFamily="34" charset="0"/>
              </a:rPr>
              <a:t>Adv</a:t>
            </a:r>
            <a:r>
              <a:rPr lang="en-US" altLang="en-US" sz="1600" b="1" i="1" dirty="0">
                <a:cs typeface="Arial" panose="020B0604020202020204" pitchFamily="34" charset="0"/>
              </a:rPr>
              <a:t>. Mater. </a:t>
            </a:r>
            <a:r>
              <a:rPr lang="en-US" altLang="en-US" sz="1600" b="1" u="sng" dirty="0">
                <a:cs typeface="Arial" panose="020B0604020202020204" pitchFamily="34" charset="0"/>
              </a:rPr>
              <a:t>23</a:t>
            </a:r>
            <a:r>
              <a:rPr lang="en-US" altLang="en-US" sz="1600" b="1" dirty="0">
                <a:cs typeface="Arial" panose="020B0604020202020204" pitchFamily="34" charset="0"/>
              </a:rPr>
              <a:t>, 1724</a:t>
            </a:r>
            <a:r>
              <a:rPr lang="en-US" altLang="en-US" sz="1600" b="1" i="1" dirty="0">
                <a:cs typeface="Arial" panose="020B0604020202020204" pitchFamily="34" charset="0"/>
              </a:rPr>
              <a:t> </a:t>
            </a:r>
            <a:r>
              <a:rPr lang="en-US" altLang="en-US" sz="1600" b="1" dirty="0">
                <a:cs typeface="Arial" panose="020B0604020202020204" pitchFamily="34" charset="0"/>
              </a:rPr>
              <a:t>(2011</a:t>
            </a:r>
            <a:r>
              <a:rPr lang="en-US" altLang="en-US" sz="1600" b="1" dirty="0" smtClean="0">
                <a:cs typeface="Arial" panose="020B0604020202020204" pitchFamily="34" charset="0"/>
              </a:rPr>
              <a:t>)</a:t>
            </a:r>
            <a:endParaRPr lang="en-US" altLang="en-US" sz="1600" b="1" dirty="0">
              <a:cs typeface="Arial" panose="020B0604020202020204" pitchFamily="34" charset="0"/>
            </a:endParaRPr>
          </a:p>
        </p:txBody>
      </p:sp>
      <p:pic>
        <p:nvPicPr>
          <p:cNvPr id="107527" name="Picture 8" descr="BFC10B12">
            <a:extLst>
              <a:ext uri="{FF2B5EF4-FFF2-40B4-BE49-F238E27FC236}">
                <a16:creationId xmlns:a16="http://schemas.microsoft.com/office/drawing/2014/main" id="{75B42908-F76F-C6A4-F9F5-43174307B776}"/>
              </a:ext>
            </a:extLst>
          </p:cNvPr>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bwMode="auto">
          <a:xfrm>
            <a:off x="1908175" y="654050"/>
            <a:ext cx="2263775" cy="178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28" name="Group 17">
            <a:extLst>
              <a:ext uri="{FF2B5EF4-FFF2-40B4-BE49-F238E27FC236}">
                <a16:creationId xmlns:a16="http://schemas.microsoft.com/office/drawing/2014/main" id="{03C0DFD3-2D66-D885-92B3-F56D430D5097}"/>
              </a:ext>
            </a:extLst>
          </p:cNvPr>
          <p:cNvGrpSpPr>
            <a:grpSpLocks/>
          </p:cNvGrpSpPr>
          <p:nvPr/>
        </p:nvGrpSpPr>
        <p:grpSpPr bwMode="auto">
          <a:xfrm>
            <a:off x="4184650" y="647700"/>
            <a:ext cx="4959350" cy="3368675"/>
            <a:chOff x="672" y="720"/>
            <a:chExt cx="4336" cy="2920"/>
          </a:xfrm>
        </p:grpSpPr>
        <p:pic>
          <p:nvPicPr>
            <p:cNvPr id="107531" name="Picture 18" descr="bfco#10-67-mfm1">
              <a:extLst>
                <a:ext uri="{FF2B5EF4-FFF2-40B4-BE49-F238E27FC236}">
                  <a16:creationId xmlns:a16="http://schemas.microsoft.com/office/drawing/2014/main" id="{BFCF09DC-D0E4-6353-03BF-1700EBE6E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9811"/>
            <a:stretch>
              <a:fillRect/>
            </a:stretch>
          </p:blipFill>
          <p:spPr bwMode="auto">
            <a:xfrm>
              <a:off x="2880" y="720"/>
              <a:ext cx="2128" cy="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2" name="Picture 19" descr="bfco#10-52-mfm1">
              <a:extLst>
                <a:ext uri="{FF2B5EF4-FFF2-40B4-BE49-F238E27FC236}">
                  <a16:creationId xmlns:a16="http://schemas.microsoft.com/office/drawing/2014/main" id="{C87EA5AF-2AA7-2E5B-08C9-17EAF1377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0752"/>
            <a:stretch>
              <a:fillRect/>
            </a:stretch>
          </p:blipFill>
          <p:spPr bwMode="auto">
            <a:xfrm>
              <a:off x="672" y="720"/>
              <a:ext cx="2096"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529" name="Text Box 20">
            <a:extLst>
              <a:ext uri="{FF2B5EF4-FFF2-40B4-BE49-F238E27FC236}">
                <a16:creationId xmlns:a16="http://schemas.microsoft.com/office/drawing/2014/main" id="{836FD0FB-6077-51E1-4DCE-46C005D5D6D0}"/>
              </a:ext>
            </a:extLst>
          </p:cNvPr>
          <p:cNvSpPr txBox="1">
            <a:spLocks noChangeArrowheads="1"/>
          </p:cNvSpPr>
          <p:nvPr/>
        </p:nvSpPr>
        <p:spPr bwMode="auto">
          <a:xfrm>
            <a:off x="4232275" y="3163888"/>
            <a:ext cx="4921250" cy="701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cs typeface="Arial" panose="020B0604020202020204" pitchFamily="34" charset="0"/>
              </a:rPr>
              <a:t>Change of contrast in MFM (switching from one pole up to the other pole up)</a:t>
            </a:r>
            <a:endParaRPr lang="en-CA" altLang="en-US" sz="2000" b="1">
              <a:cs typeface="Arial" panose="020B0604020202020204" pitchFamily="34" charset="0"/>
            </a:endParaRPr>
          </a:p>
        </p:txBody>
      </p:sp>
      <p:pic>
        <p:nvPicPr>
          <p:cNvPr id="107530" name="Picture 14" descr="bfco%2310-mod-bis">
            <a:extLst>
              <a:ext uri="{FF2B5EF4-FFF2-40B4-BE49-F238E27FC236}">
                <a16:creationId xmlns:a16="http://schemas.microsoft.com/office/drawing/2014/main" id="{DB5FE9D6-6580-27AD-4ACD-7FA087C5890C}"/>
              </a:ext>
            </a:extLst>
          </p:cNvPr>
          <p:cNvPicPr>
            <a:picLocks noGrp="1" noChangeAspect="1" noChangeArrowheads="1"/>
          </p:cNvPicPr>
          <p:nvPr>
            <p:ph sz="quarter" idx="4"/>
          </p:nvPr>
        </p:nvPicPr>
        <p:blipFill>
          <a:blip r:embed="rId8" cstate="print">
            <a:extLst>
              <a:ext uri="{28A0092B-C50C-407E-A947-70E740481C1C}">
                <a14:useLocalDpi xmlns:a14="http://schemas.microsoft.com/office/drawing/2010/main" val="0"/>
              </a:ext>
            </a:extLst>
          </a:blip>
          <a:srcRect/>
          <a:stretch>
            <a:fillRect/>
          </a:stretch>
        </p:blipFill>
        <p:spPr bwMode="auto">
          <a:xfrm>
            <a:off x="5659438" y="4165600"/>
            <a:ext cx="3470275" cy="2678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a:extLst>
              <a:ext uri="{FF2B5EF4-FFF2-40B4-BE49-F238E27FC236}">
                <a16:creationId xmlns:a16="http://schemas.microsoft.com/office/drawing/2014/main" id="{B94B00BF-81E3-9FD7-C40E-8A8455404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614"/>
          <a:stretch>
            <a:fillRect/>
          </a:stretch>
        </p:blipFill>
        <p:spPr bwMode="auto">
          <a:xfrm>
            <a:off x="34925" y="2133600"/>
            <a:ext cx="475456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矩形 8">
            <a:extLst>
              <a:ext uri="{FF2B5EF4-FFF2-40B4-BE49-F238E27FC236}">
                <a16:creationId xmlns:a16="http://schemas.microsoft.com/office/drawing/2014/main" id="{95D87D79-DB4E-BCED-5A55-971388CB0B45}"/>
              </a:ext>
            </a:extLst>
          </p:cNvPr>
          <p:cNvSpPr>
            <a:spLocks noChangeArrowheads="1"/>
          </p:cNvSpPr>
          <p:nvPr/>
        </p:nvSpPr>
        <p:spPr bwMode="auto">
          <a:xfrm>
            <a:off x="4859338" y="5300663"/>
            <a:ext cx="428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600">
                <a:latin typeface="Times New Roman" panose="02020603050405020304" pitchFamily="18" charset="0"/>
                <a:ea typeface="SimSun" panose="02010600030101010101" pitchFamily="2" charset="-122"/>
                <a:cs typeface="Times New Roman" panose="02020603050405020304" pitchFamily="18" charset="0"/>
              </a:rPr>
              <a:t>M. Qin </a:t>
            </a:r>
            <a:r>
              <a:rPr lang="en-US" altLang="zh-CN" sz="1600" i="1">
                <a:latin typeface="Times New Roman" panose="02020603050405020304" pitchFamily="18" charset="0"/>
                <a:ea typeface="SimSun" panose="02010600030101010101" pitchFamily="2" charset="-122"/>
                <a:cs typeface="Times New Roman" panose="02020603050405020304" pitchFamily="18" charset="0"/>
              </a:rPr>
              <a:t>et al</a:t>
            </a:r>
            <a:r>
              <a:rPr lang="en-US" altLang="zh-CN" sz="1600">
                <a:latin typeface="Times New Roman" panose="02020603050405020304" pitchFamily="18" charset="0"/>
                <a:ea typeface="SimSun" panose="02010600030101010101" pitchFamily="2" charset="-122"/>
                <a:cs typeface="Times New Roman" panose="02020603050405020304" pitchFamily="18" charset="0"/>
              </a:rPr>
              <a:t>. Appl. Phys. Lett. 93, 122904 (2008)</a:t>
            </a:r>
            <a:endParaRPr lang="zh-CN" altLang="en-US" sz="160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0116" name="Picture 7">
            <a:extLst>
              <a:ext uri="{FF2B5EF4-FFF2-40B4-BE49-F238E27FC236}">
                <a16:creationId xmlns:a16="http://schemas.microsoft.com/office/drawing/2014/main" id="{0B26B9DD-FFE7-534E-DFED-E2C5E0951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2243138"/>
            <a:ext cx="41798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标题 11">
            <a:extLst>
              <a:ext uri="{FF2B5EF4-FFF2-40B4-BE49-F238E27FC236}">
                <a16:creationId xmlns:a16="http://schemas.microsoft.com/office/drawing/2014/main" id="{B41CC034-E967-717F-FC85-F044AC670A94}"/>
              </a:ext>
            </a:extLst>
          </p:cNvPr>
          <p:cNvSpPr>
            <a:spLocks noGrp="1"/>
          </p:cNvSpPr>
          <p:nvPr>
            <p:ph type="title"/>
          </p:nvPr>
        </p:nvSpPr>
        <p:spPr bwMode="auto">
          <a:xfrm>
            <a:off x="1104900" y="531813"/>
            <a:ext cx="5430838" cy="884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z="3600" b="1">
                <a:ea typeface="Arial Unicode MS" pitchFamily="34" charset="-128"/>
              </a:rPr>
              <a:t>Bulk photovoltaic effect</a:t>
            </a:r>
            <a:r>
              <a:rPr lang="en-US" altLang="zh-CN" sz="2000">
                <a:ea typeface="Arial Unicode MS" pitchFamily="34" charset="-128"/>
              </a:rPr>
              <a:t> </a:t>
            </a:r>
            <a:r>
              <a:rPr lang="en-US" altLang="zh-CN" sz="1200">
                <a:ea typeface="Arial Unicode MS" pitchFamily="34" charset="-128"/>
              </a:rPr>
              <a:t>(A.M. Glass, </a:t>
            </a:r>
            <a:r>
              <a:rPr lang="en-US" altLang="zh-CN" sz="1200" i="1">
                <a:ea typeface="Arial Unicode MS" pitchFamily="34" charset="-128"/>
              </a:rPr>
              <a:t>et al</a:t>
            </a:r>
            <a:r>
              <a:rPr lang="en-US" altLang="zh-CN" sz="1200">
                <a:ea typeface="Arial Unicode MS" pitchFamily="34" charset="-128"/>
              </a:rPr>
              <a:t>. </a:t>
            </a:r>
            <a:r>
              <a:rPr lang="en-US" altLang="en-US" sz="1200">
                <a:solidFill>
                  <a:srgbClr val="000000"/>
                </a:solidFill>
                <a:ea typeface="Arial Unicode MS" pitchFamily="34" charset="-128"/>
              </a:rPr>
              <a:t>Appl. Phys. Lett. 25, 4 1974</a:t>
            </a:r>
            <a:r>
              <a:rPr lang="en-US" altLang="zh-CN" sz="1200">
                <a:ea typeface="Arial Unicode MS" pitchFamily="34" charset="-128"/>
              </a:rPr>
              <a:t>)</a:t>
            </a:r>
            <a:endParaRPr lang="zh-CN" altLang="en-US" sz="1200">
              <a:ea typeface="Arial Unicode MS" pitchFamily="34" charset="-128"/>
            </a:endParaRPr>
          </a:p>
        </p:txBody>
      </p:sp>
      <p:sp>
        <p:nvSpPr>
          <p:cNvPr id="8" name="AutoShape 23">
            <a:extLst>
              <a:ext uri="{FF2B5EF4-FFF2-40B4-BE49-F238E27FC236}">
                <a16:creationId xmlns:a16="http://schemas.microsoft.com/office/drawing/2014/main" id="{A2A21DBB-243C-BF6A-C93B-98C0334117AE}"/>
              </a:ext>
            </a:extLst>
          </p:cNvPr>
          <p:cNvSpPr>
            <a:spLocks noChangeArrowheads="1"/>
          </p:cNvSpPr>
          <p:nvPr/>
        </p:nvSpPr>
        <p:spPr bwMode="auto">
          <a:xfrm>
            <a:off x="5076056" y="1415402"/>
            <a:ext cx="3744416" cy="720080"/>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algn="ctr" eaLnBrk="1" hangingPunct="1">
              <a:defRPr/>
            </a:pPr>
            <a:r>
              <a:rPr lang="en-US" altLang="zh-CN" sz="2000" b="1">
                <a:latin typeface="Palatino-Roman"/>
                <a:ea typeface="隶书" pitchFamily="49" charset="-122"/>
              </a:rPr>
              <a:t>Bulk photovoltaic effect</a:t>
            </a:r>
            <a:endParaRPr lang="en-US" altLang="zh-CN" sz="2000" b="1">
              <a:latin typeface="Times New Roman" pitchFamily="18" charset="0"/>
              <a:ea typeface="隶书" pitchFamily="49" charset="-122"/>
            </a:endParaRPr>
          </a:p>
        </p:txBody>
      </p:sp>
      <p:sp>
        <p:nvSpPr>
          <p:cNvPr id="9" name="AutoShape 23">
            <a:extLst>
              <a:ext uri="{FF2B5EF4-FFF2-40B4-BE49-F238E27FC236}">
                <a16:creationId xmlns:a16="http://schemas.microsoft.com/office/drawing/2014/main" id="{954CFF03-F3F9-CE26-52AB-AA2183DCAED0}"/>
              </a:ext>
            </a:extLst>
          </p:cNvPr>
          <p:cNvSpPr>
            <a:spLocks noChangeArrowheads="1"/>
          </p:cNvSpPr>
          <p:nvPr/>
        </p:nvSpPr>
        <p:spPr bwMode="auto">
          <a:xfrm>
            <a:off x="323528" y="1415402"/>
            <a:ext cx="4104456" cy="720080"/>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algn="ctr" eaLnBrk="1" hangingPunct="1">
              <a:defRPr/>
            </a:pPr>
            <a:r>
              <a:rPr lang="en-US" altLang="zh-CN" sz="2000" b="1">
                <a:latin typeface="Palatino-Roman"/>
                <a:ea typeface="隶书" pitchFamily="49" charset="-122"/>
              </a:rPr>
              <a:t>P-N junction</a:t>
            </a:r>
            <a:endParaRPr lang="en-US" altLang="zh-CN" sz="2000" b="1">
              <a:latin typeface="Times New Roman" pitchFamily="18" charset="0"/>
              <a:ea typeface="隶书" pitchFamily="49" charset="-122"/>
            </a:endParaRPr>
          </a:p>
        </p:txBody>
      </p:sp>
      <p:sp>
        <p:nvSpPr>
          <p:cNvPr id="10" name="AutoShape 23">
            <a:extLst>
              <a:ext uri="{FF2B5EF4-FFF2-40B4-BE49-F238E27FC236}">
                <a16:creationId xmlns:a16="http://schemas.microsoft.com/office/drawing/2014/main" id="{7EE3AD08-56E1-F106-9845-850C7620D785}"/>
              </a:ext>
            </a:extLst>
          </p:cNvPr>
          <p:cNvSpPr>
            <a:spLocks noChangeArrowheads="1"/>
          </p:cNvSpPr>
          <p:nvPr/>
        </p:nvSpPr>
        <p:spPr bwMode="auto">
          <a:xfrm>
            <a:off x="395536" y="5733256"/>
            <a:ext cx="4032448" cy="720080"/>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algn="ctr" eaLnBrk="1" hangingPunct="1">
              <a:defRPr/>
            </a:pPr>
            <a:r>
              <a:rPr lang="en-US" altLang="zh-CN" sz="2000" b="1">
                <a:latin typeface="Palatino-Roman"/>
                <a:ea typeface="隶书" pitchFamily="49" charset="-122"/>
              </a:rPr>
              <a:t>Conventional semiconductor</a:t>
            </a:r>
            <a:endParaRPr lang="en-US" altLang="zh-CN" sz="2000" b="1">
              <a:latin typeface="Times New Roman" pitchFamily="18" charset="0"/>
              <a:ea typeface="隶书" pitchFamily="49" charset="-122"/>
            </a:endParaRPr>
          </a:p>
        </p:txBody>
      </p:sp>
      <p:sp>
        <p:nvSpPr>
          <p:cNvPr id="11" name="AutoShape 23">
            <a:extLst>
              <a:ext uri="{FF2B5EF4-FFF2-40B4-BE49-F238E27FC236}">
                <a16:creationId xmlns:a16="http://schemas.microsoft.com/office/drawing/2014/main" id="{FBC89CA2-5CCA-7D34-5B26-866EDA535D7A}"/>
              </a:ext>
            </a:extLst>
          </p:cNvPr>
          <p:cNvSpPr>
            <a:spLocks noChangeArrowheads="1"/>
          </p:cNvSpPr>
          <p:nvPr/>
        </p:nvSpPr>
        <p:spPr bwMode="auto">
          <a:xfrm>
            <a:off x="5148064" y="5733256"/>
            <a:ext cx="3744416" cy="720080"/>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algn="ctr" eaLnBrk="1" hangingPunct="1">
              <a:defRPr/>
            </a:pPr>
            <a:r>
              <a:rPr lang="en-US" altLang="zh-CN" sz="2000" b="1">
                <a:latin typeface="Palatino-Roman"/>
                <a:ea typeface="隶书" pitchFamily="49" charset="-122"/>
              </a:rPr>
              <a:t>Ferroelectric materials</a:t>
            </a:r>
            <a:endParaRPr lang="en-US" altLang="zh-CN" sz="2000" b="1">
              <a:latin typeface="Times New Roman" pitchFamily="18" charset="0"/>
              <a:ea typeface="隶书"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0F629127-658E-141C-E3BA-E4B469799A8F}"/>
              </a:ext>
            </a:extLst>
          </p:cNvPr>
          <p:cNvSpPr>
            <a:spLocks noGrp="1" noChangeArrowheads="1"/>
          </p:cNvSpPr>
          <p:nvPr>
            <p:ph type="title"/>
          </p:nvPr>
        </p:nvSpPr>
        <p:spPr bwMode="auto">
          <a:xfrm>
            <a:off x="1700213" y="530225"/>
            <a:ext cx="5221287" cy="124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b="1">
                <a:ea typeface="Arial Unicode MS" pitchFamily="34" charset="-128"/>
                <a:cs typeface="Arial" panose="020B0604020202020204" pitchFamily="34" charset="0"/>
              </a:rPr>
              <a:t>Ferroelectrics for PV:</a:t>
            </a:r>
            <a:br>
              <a:rPr lang="en-CA" altLang="en-US" sz="3600" b="1">
                <a:ea typeface="Arial Unicode MS" pitchFamily="34" charset="-128"/>
                <a:cs typeface="Arial" panose="020B0604020202020204" pitchFamily="34" charset="0"/>
              </a:rPr>
            </a:br>
            <a:r>
              <a:rPr lang="en-CA" altLang="en-US" sz="3200" b="1">
                <a:ea typeface="Arial Unicode MS" pitchFamily="34" charset="-128"/>
                <a:cs typeface="Arial" panose="020B0604020202020204" pitchFamily="34" charset="0"/>
              </a:rPr>
              <a:t>advantages &amp; drawbacks</a:t>
            </a:r>
            <a:endParaRPr lang="en-US" altLang="en-US" sz="3600" b="1">
              <a:ea typeface="Arial Unicode MS" pitchFamily="34" charset="-128"/>
              <a:cs typeface="Arial" panose="020B0604020202020204" pitchFamily="34" charset="0"/>
            </a:endParaRPr>
          </a:p>
        </p:txBody>
      </p:sp>
      <p:sp>
        <p:nvSpPr>
          <p:cNvPr id="5" name="Rectangle 3">
            <a:extLst>
              <a:ext uri="{FF2B5EF4-FFF2-40B4-BE49-F238E27FC236}">
                <a16:creationId xmlns:a16="http://schemas.microsoft.com/office/drawing/2014/main" id="{E6FFB8D7-E337-0B1E-F472-C9D23EDAB9C0}"/>
              </a:ext>
            </a:extLst>
          </p:cNvPr>
          <p:cNvSpPr txBox="1">
            <a:spLocks noChangeArrowheads="1"/>
          </p:cNvSpPr>
          <p:nvPr/>
        </p:nvSpPr>
        <p:spPr bwMode="auto">
          <a:xfrm>
            <a:off x="0" y="1774825"/>
            <a:ext cx="6591300" cy="4075113"/>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a:lstStyle>
            <a:lvl1pPr marL="342900" indent="-342900"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a:spcBef>
                <a:spcPct val="20000"/>
              </a:spcBef>
              <a:buFont typeface="Wingdings" pitchFamily="2" charset="2"/>
              <a:buChar char="v"/>
              <a:defRPr/>
            </a:pPr>
            <a:r>
              <a:rPr lang="en-US" altLang="zh-CN" sz="2800" b="1" dirty="0">
                <a:solidFill>
                  <a:srgbClr val="2D2DB9"/>
                </a:solidFill>
                <a:latin typeface="Times New Roman" pitchFamily="18" charset="0"/>
                <a:ea typeface="-머리정체B" pitchFamily="18" charset="-127"/>
              </a:rPr>
              <a:t>Advantages: </a:t>
            </a:r>
          </a:p>
          <a:p>
            <a:pPr>
              <a:spcBef>
                <a:spcPct val="20000"/>
              </a:spcBef>
              <a:buFont typeface="Wingdings" pitchFamily="2" charset="2"/>
              <a:buChar char="Ø"/>
              <a:defRPr/>
            </a:pPr>
            <a:r>
              <a:rPr lang="en-US" sz="2800" b="1" dirty="0">
                <a:solidFill>
                  <a:srgbClr val="000000"/>
                </a:solidFill>
                <a:latin typeface="Times New Roman" pitchFamily="18" charset="0"/>
                <a:ea typeface="SimSun" pitchFamily="2" charset="-122"/>
              </a:rPr>
              <a:t>No need to form </a:t>
            </a:r>
            <a:r>
              <a:rPr lang="en-US" altLang="zh-CN" sz="2800" b="1" dirty="0">
                <a:solidFill>
                  <a:srgbClr val="000000"/>
                </a:solidFill>
                <a:latin typeface="Times New Roman" pitchFamily="18" charset="0"/>
                <a:ea typeface="-머리정체B" pitchFamily="18" charset="-127"/>
              </a:rPr>
              <a:t>p–n junction.</a:t>
            </a:r>
          </a:p>
          <a:p>
            <a:pPr>
              <a:spcBef>
                <a:spcPct val="20000"/>
              </a:spcBef>
              <a:buFont typeface="Wingdings" pitchFamily="2" charset="2"/>
              <a:buChar char="Ø"/>
              <a:defRPr/>
            </a:pPr>
            <a:r>
              <a:rPr lang="en-US" altLang="zh-CN" sz="2800" b="1" dirty="0">
                <a:solidFill>
                  <a:srgbClr val="000000"/>
                </a:solidFill>
                <a:latin typeface="Times New Roman" pitchFamily="18" charset="0"/>
                <a:ea typeface="-머리정체B" pitchFamily="18" charset="-127"/>
              </a:rPr>
              <a:t>Total </a:t>
            </a:r>
            <a:r>
              <a:rPr lang="en-US" altLang="zh-CN" sz="2800" b="1" dirty="0" err="1">
                <a:solidFill>
                  <a:srgbClr val="000000"/>
                </a:solidFill>
                <a:latin typeface="Times New Roman" pitchFamily="18" charset="0"/>
                <a:ea typeface="-머리정체B" pitchFamily="18" charset="-127"/>
              </a:rPr>
              <a:t>photovoltage</a:t>
            </a:r>
            <a:r>
              <a:rPr lang="en-US" altLang="zh-CN" sz="2800" b="1" dirty="0">
                <a:solidFill>
                  <a:srgbClr val="000000"/>
                </a:solidFill>
                <a:latin typeface="Times New Roman" pitchFamily="18" charset="0"/>
                <a:ea typeface="-머리정체B" pitchFamily="18" charset="-127"/>
              </a:rPr>
              <a:t> is series sum across grain voltages =</a:t>
            </a:r>
            <a:r>
              <a:rPr lang="en-CA" altLang="zh-CN" sz="2800" b="1" dirty="0">
                <a:solidFill>
                  <a:srgbClr val="000000"/>
                </a:solidFill>
                <a:latin typeface="Times New Roman" pitchFamily="18" charset="0"/>
                <a:ea typeface="-머리정체B" pitchFamily="18" charset="-127"/>
              </a:rPr>
              <a:t>&gt;</a:t>
            </a:r>
            <a:r>
              <a:rPr lang="en-US" altLang="zh-CN" sz="2800" b="1" dirty="0">
                <a:solidFill>
                  <a:srgbClr val="000000"/>
                </a:solidFill>
                <a:latin typeface="Times New Roman" pitchFamily="18" charset="0"/>
                <a:ea typeface="-머리정체B" pitchFamily="18" charset="-127"/>
              </a:rPr>
              <a:t> can exceed band gap</a:t>
            </a:r>
          </a:p>
          <a:p>
            <a:pPr>
              <a:spcBef>
                <a:spcPct val="20000"/>
              </a:spcBef>
              <a:buFont typeface="Wingdings" pitchFamily="2" charset="2"/>
              <a:buChar char="v"/>
              <a:defRPr/>
            </a:pPr>
            <a:r>
              <a:rPr lang="en-US" altLang="zh-CN" sz="2800" b="1" dirty="0">
                <a:solidFill>
                  <a:srgbClr val="2D2DB9"/>
                </a:solidFill>
                <a:latin typeface="Times New Roman" pitchFamily="18" charset="0"/>
                <a:ea typeface="-머리정체B" pitchFamily="18" charset="-127"/>
              </a:rPr>
              <a:t>Drawbacks: </a:t>
            </a:r>
          </a:p>
          <a:p>
            <a:pPr>
              <a:spcBef>
                <a:spcPct val="20000"/>
              </a:spcBef>
              <a:buFont typeface="Wingdings" pitchFamily="2" charset="2"/>
              <a:buChar char="Ø"/>
              <a:defRPr/>
            </a:pPr>
            <a:r>
              <a:rPr lang="en-US" altLang="zh-CN" sz="2800" b="1" dirty="0">
                <a:solidFill>
                  <a:srgbClr val="000000"/>
                </a:solidFill>
                <a:latin typeface="Times New Roman" pitchFamily="18" charset="0"/>
                <a:ea typeface="-머리정체B" pitchFamily="18" charset="-127"/>
              </a:rPr>
              <a:t>Bulk ferroelectrics: typical current densities ~ </a:t>
            </a:r>
            <a:r>
              <a:rPr lang="en-US" altLang="zh-CN" sz="2800" b="1" dirty="0" err="1">
                <a:solidFill>
                  <a:srgbClr val="000000"/>
                </a:solidFill>
                <a:latin typeface="Times New Roman" pitchFamily="18" charset="0"/>
                <a:ea typeface="-머리정체B" pitchFamily="18" charset="-127"/>
              </a:rPr>
              <a:t>nA</a:t>
            </a:r>
            <a:r>
              <a:rPr lang="en-US" altLang="zh-CN" sz="2800" b="1" dirty="0">
                <a:solidFill>
                  <a:srgbClr val="000000"/>
                </a:solidFill>
                <a:latin typeface="Times New Roman" pitchFamily="18" charset="0"/>
                <a:ea typeface="-머리정체B" pitchFamily="18" charset="-127"/>
              </a:rPr>
              <a:t>/cm</a:t>
            </a:r>
            <a:r>
              <a:rPr lang="en-US" altLang="zh-CN" sz="2800" b="1" baseline="30000" dirty="0">
                <a:solidFill>
                  <a:srgbClr val="000000"/>
                </a:solidFill>
                <a:latin typeface="Times New Roman" pitchFamily="18" charset="0"/>
                <a:ea typeface="-머리정체B" pitchFamily="18" charset="-127"/>
              </a:rPr>
              <a:t>2</a:t>
            </a:r>
            <a:r>
              <a:rPr lang="en-US" altLang="zh-CN" sz="2800" b="1" dirty="0">
                <a:solidFill>
                  <a:srgbClr val="000000"/>
                </a:solidFill>
                <a:latin typeface="Times New Roman" pitchFamily="18" charset="0"/>
                <a:ea typeface="-머리정체B" pitchFamily="18" charset="-127"/>
              </a:rPr>
              <a:t> </a:t>
            </a:r>
          </a:p>
          <a:p>
            <a:pPr>
              <a:spcBef>
                <a:spcPct val="20000"/>
              </a:spcBef>
              <a:buFont typeface="Wingdings" pitchFamily="2" charset="2"/>
              <a:buChar char="Ø"/>
              <a:defRPr/>
            </a:pPr>
            <a:r>
              <a:rPr lang="en-US" altLang="zh-CN" sz="2800" b="1" dirty="0">
                <a:solidFill>
                  <a:srgbClr val="000000"/>
                </a:solidFill>
                <a:latin typeface="Times New Roman" pitchFamily="18" charset="0"/>
                <a:ea typeface="-머리정체B" pitchFamily="18" charset="-127"/>
              </a:rPr>
              <a:t>Large band gap (3.2~4 </a:t>
            </a:r>
            <a:r>
              <a:rPr lang="en-US" altLang="zh-CN" sz="2800" b="1" dirty="0" err="1">
                <a:solidFill>
                  <a:srgbClr val="000000"/>
                </a:solidFill>
                <a:latin typeface="Times New Roman" pitchFamily="18" charset="0"/>
                <a:ea typeface="-머리정체B" pitchFamily="18" charset="-127"/>
              </a:rPr>
              <a:t>eV</a:t>
            </a:r>
            <a:r>
              <a:rPr lang="en-US" altLang="zh-CN" sz="2800" b="1" dirty="0">
                <a:solidFill>
                  <a:srgbClr val="000000"/>
                </a:solidFill>
                <a:latin typeface="Times New Roman" pitchFamily="18" charset="0"/>
                <a:ea typeface="-머리정체B" pitchFamily="18" charset="-127"/>
              </a:rPr>
              <a:t>)</a:t>
            </a:r>
            <a:endParaRPr lang="en-US" altLang="zh-CN" sz="1800" dirty="0">
              <a:solidFill>
                <a:srgbClr val="FF0000"/>
              </a:solidFill>
              <a:latin typeface="Times New Roman" pitchFamily="18" charset="0"/>
              <a:ea typeface="-머리정체B" pitchFamily="18" charset="-127"/>
            </a:endParaRPr>
          </a:p>
        </p:txBody>
      </p:sp>
      <p:graphicFrame>
        <p:nvGraphicFramePr>
          <p:cNvPr id="91140" name="Object 2">
            <a:extLst>
              <a:ext uri="{FF2B5EF4-FFF2-40B4-BE49-F238E27FC236}">
                <a16:creationId xmlns:a16="http://schemas.microsoft.com/office/drawing/2014/main" id="{6B0A5458-20CA-B81C-41BE-296332E06480}"/>
              </a:ext>
            </a:extLst>
          </p:cNvPr>
          <p:cNvGraphicFramePr>
            <a:graphicFrameLocks noChangeAspect="1"/>
          </p:cNvGraphicFramePr>
          <p:nvPr/>
        </p:nvGraphicFramePr>
        <p:xfrm>
          <a:off x="6299200" y="2151063"/>
          <a:ext cx="2844800" cy="3035300"/>
        </p:xfrm>
        <a:graphic>
          <a:graphicData uri="http://schemas.openxmlformats.org/presentationml/2006/ole">
            <mc:AlternateContent xmlns:mc="http://schemas.openxmlformats.org/markup-compatibility/2006">
              <mc:Choice xmlns:v="urn:schemas-microsoft-com:vml" Requires="v">
                <p:oleObj spid="_x0000_s3082" name="Bitmap Image" r:id="rId3" imgW="2381582" imgH="2542857" progId="Paint.Picture">
                  <p:embed/>
                </p:oleObj>
              </mc:Choice>
              <mc:Fallback>
                <p:oleObj name="Bitmap Image" r:id="rId3" imgW="2381582" imgH="2542857" progId="Paint.Picture">
                  <p:embed/>
                  <p:pic>
                    <p:nvPicPr>
                      <p:cNvPr id="91140" name="Object 2">
                        <a:extLst>
                          <a:ext uri="{FF2B5EF4-FFF2-40B4-BE49-F238E27FC236}">
                            <a16:creationId xmlns:a16="http://schemas.microsoft.com/office/drawing/2014/main" id="{6B0A5458-20CA-B81C-41BE-296332E06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2151063"/>
                        <a:ext cx="28448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ounded Rectangle 6">
            <a:extLst>
              <a:ext uri="{FF2B5EF4-FFF2-40B4-BE49-F238E27FC236}">
                <a16:creationId xmlns:a16="http://schemas.microsoft.com/office/drawing/2014/main" id="{BF8531B0-20EC-CDD7-5E9D-110E25137267}"/>
              </a:ext>
            </a:extLst>
          </p:cNvPr>
          <p:cNvSpPr/>
          <p:nvPr/>
        </p:nvSpPr>
        <p:spPr bwMode="auto">
          <a:xfrm>
            <a:off x="0" y="5849888"/>
            <a:ext cx="9144000" cy="10081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eaLnBrk="1" hangingPunct="1">
              <a:defRPr/>
            </a:pPr>
            <a:r>
              <a:rPr lang="en-US" b="1" dirty="0">
                <a:solidFill>
                  <a:srgbClr val="FF0000"/>
                </a:solidFill>
                <a:latin typeface="Times New Roman" pitchFamily="18" charset="0"/>
                <a:ea typeface="隶书" pitchFamily="49" charset="-122"/>
              </a:rPr>
              <a:t>As a result, ferroelectric photovoltaics were ignored for energy conversion… until…</a:t>
            </a:r>
          </a:p>
        </p:txBody>
      </p:sp>
      <p:sp>
        <p:nvSpPr>
          <p:cNvPr id="91144" name="Slide Number Placeholder 5">
            <a:extLst>
              <a:ext uri="{FF2B5EF4-FFF2-40B4-BE49-F238E27FC236}">
                <a16:creationId xmlns:a16="http://schemas.microsoft.com/office/drawing/2014/main" id="{24E80874-FDBD-A101-E55C-1F29879DCA65}"/>
              </a:ext>
            </a:extLst>
          </p:cNvPr>
          <p:cNvSpPr txBox="1">
            <a:spLocks/>
          </p:cNvSpPr>
          <p:nvPr/>
        </p:nvSpPr>
        <p:spPr bwMode="auto">
          <a:xfrm>
            <a:off x="-1514475" y="-6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5C39D8-0600-4C8F-A121-A4E0E6077000}" type="slidenum">
              <a:rPr kumimoji="1" lang="en-US" altLang="ko-KR" sz="1400">
                <a:latin typeface="Times New Roman" panose="02020603050405020304" pitchFamily="18" charset="0"/>
                <a:ea typeface="-머리정체B"/>
                <a:cs typeface="-머리정체B"/>
              </a:rPr>
              <a:pPr/>
              <a:t>25</a:t>
            </a:fld>
            <a:endParaRPr kumimoji="1" lang="en-US" altLang="ko-KR" sz="1400">
              <a:latin typeface="Times New Roman" panose="02020603050405020304" pitchFamily="18" charset="0"/>
              <a:ea typeface="-머리정체B"/>
              <a:cs typeface="-머리정체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E71FE70F-8781-EEC3-7437-1A30A9EFBFF3}"/>
              </a:ext>
            </a:extLst>
          </p:cNvPr>
          <p:cNvSpPr>
            <a:spLocks noGrp="1" noChangeArrowheads="1"/>
          </p:cNvSpPr>
          <p:nvPr>
            <p:ph type="title"/>
          </p:nvPr>
        </p:nvSpPr>
        <p:spPr bwMode="auto">
          <a:xfrm>
            <a:off x="2228849" y="225425"/>
            <a:ext cx="4673600" cy="73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z="3600" b="1" dirty="0" err="1">
                <a:ea typeface="Arial Unicode MS" pitchFamily="34" charset="-128"/>
                <a:cs typeface="Arial" panose="020B0604020202020204" pitchFamily="34" charset="0"/>
              </a:rPr>
              <a:t>Multiferroics</a:t>
            </a:r>
            <a:r>
              <a:rPr lang="en-US" altLang="zh-CN" sz="3600" b="1" dirty="0">
                <a:ea typeface="Arial Unicode MS" pitchFamily="34" charset="-128"/>
                <a:cs typeface="Arial" panose="020B0604020202020204" pitchFamily="34" charset="0"/>
              </a:rPr>
              <a:t> for PV</a:t>
            </a:r>
          </a:p>
        </p:txBody>
      </p:sp>
      <p:sp>
        <p:nvSpPr>
          <p:cNvPr id="5" name="Rectangle 2">
            <a:extLst>
              <a:ext uri="{FF2B5EF4-FFF2-40B4-BE49-F238E27FC236}">
                <a16:creationId xmlns:a16="http://schemas.microsoft.com/office/drawing/2014/main" id="{E7C24584-BC53-AD74-4238-B9753A5346C9}"/>
              </a:ext>
            </a:extLst>
          </p:cNvPr>
          <p:cNvSpPr>
            <a:spLocks noChangeArrowheads="1"/>
          </p:cNvSpPr>
          <p:nvPr/>
        </p:nvSpPr>
        <p:spPr bwMode="auto">
          <a:xfrm>
            <a:off x="-6351" y="1014830"/>
            <a:ext cx="9144000" cy="2123658"/>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kumimoji="1" sz="2400">
                <a:solidFill>
                  <a:schemeClr val="tx1"/>
                </a:solidFill>
                <a:latin typeface="Gulim" pitchFamily="34" charset="-127"/>
                <a:ea typeface="Gulim" pitchFamily="34" charset="-127"/>
              </a:defRPr>
            </a:lvl1pPr>
            <a:lvl2pPr marL="742950" indent="-285750" eaLnBrk="0" hangingPunct="0">
              <a:defRPr kumimoji="1" sz="2400">
                <a:solidFill>
                  <a:schemeClr val="tx1"/>
                </a:solidFill>
                <a:latin typeface="Gulim" pitchFamily="34" charset="-127"/>
                <a:ea typeface="Gulim" pitchFamily="34" charset="-127"/>
              </a:defRPr>
            </a:lvl2pPr>
            <a:lvl3pPr marL="1143000" indent="-228600" eaLnBrk="0" hangingPunct="0">
              <a:defRPr kumimoji="1" sz="2400">
                <a:solidFill>
                  <a:schemeClr val="tx1"/>
                </a:solidFill>
                <a:latin typeface="Gulim" pitchFamily="34" charset="-127"/>
                <a:ea typeface="Gulim" pitchFamily="34" charset="-127"/>
              </a:defRPr>
            </a:lvl3pPr>
            <a:lvl4pPr marL="1600200" indent="-228600" eaLnBrk="0" hangingPunct="0">
              <a:defRPr kumimoji="1" sz="2400">
                <a:solidFill>
                  <a:schemeClr val="tx1"/>
                </a:solidFill>
                <a:latin typeface="Gulim" pitchFamily="34" charset="-127"/>
                <a:ea typeface="Gulim" pitchFamily="34" charset="-127"/>
              </a:defRPr>
            </a:lvl4pPr>
            <a:lvl5pPr marL="2057400" indent="-228600" eaLnBrk="0" hangingPunct="0">
              <a:defRPr kumimoji="1" sz="2400">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Gulim" pitchFamily="34" charset="-127"/>
                <a:ea typeface="Gulim" pitchFamily="34" charset="-127"/>
              </a:defRPr>
            </a:lvl9pPr>
          </a:lstStyle>
          <a:p>
            <a:pPr eaLnBrk="1" hangingPunct="1">
              <a:buFont typeface="Wingdings" pitchFamily="2" charset="2"/>
              <a:buChar char="v"/>
              <a:defRPr/>
            </a:pPr>
            <a:r>
              <a:rPr lang="en-US" altLang="zh-CN" b="1" u="sng" dirty="0">
                <a:latin typeface="Times New Roman" pitchFamily="18" charset="0"/>
                <a:ea typeface="隶书" pitchFamily="49" charset="-122"/>
              </a:rPr>
              <a:t>Large unidirectional spontaneous polarization</a:t>
            </a:r>
            <a:r>
              <a:rPr lang="en-US" altLang="zh-CN" b="1" dirty="0">
                <a:latin typeface="Times New Roman" pitchFamily="18" charset="0"/>
                <a:ea typeface="隶书" pitchFamily="49" charset="-122"/>
              </a:rPr>
              <a:t> through film thickness, especially in (111) epitaxial films (photocurrent proportional to polarization magnitude)</a:t>
            </a:r>
            <a:endParaRPr lang="en-US" altLang="zh-CN" sz="1200" b="1" dirty="0">
              <a:latin typeface="Times New Roman" pitchFamily="18" charset="0"/>
              <a:ea typeface="隶书" pitchFamily="49" charset="-122"/>
            </a:endParaRPr>
          </a:p>
          <a:p>
            <a:pPr eaLnBrk="1" hangingPunct="1">
              <a:buFont typeface="Wingdings" pitchFamily="2" charset="2"/>
              <a:buChar char="v"/>
              <a:defRPr/>
            </a:pPr>
            <a:r>
              <a:rPr lang="en-US" altLang="zh-CN" b="1" u="sng" dirty="0">
                <a:latin typeface="Times New Roman" pitchFamily="18" charset="0"/>
                <a:ea typeface="隶书" pitchFamily="49" charset="-122"/>
              </a:rPr>
              <a:t>Higher current density</a:t>
            </a:r>
            <a:r>
              <a:rPr lang="en-US" altLang="zh-CN" b="1" dirty="0">
                <a:latin typeface="Times New Roman" pitchFamily="18" charset="0"/>
                <a:ea typeface="隶书" pitchFamily="49" charset="-122"/>
              </a:rPr>
              <a:t> than ferroelectrics</a:t>
            </a:r>
          </a:p>
          <a:p>
            <a:pPr eaLnBrk="1" hangingPunct="1">
              <a:buFont typeface="Wingdings" pitchFamily="2" charset="2"/>
              <a:buChar char="v"/>
              <a:defRPr/>
            </a:pPr>
            <a:endParaRPr lang="en-US" altLang="zh-CN" sz="1200" b="1" dirty="0">
              <a:latin typeface="Times New Roman" pitchFamily="18" charset="0"/>
              <a:ea typeface="隶书" pitchFamily="49" charset="-122"/>
            </a:endParaRPr>
          </a:p>
          <a:p>
            <a:pPr eaLnBrk="1" hangingPunct="1">
              <a:buFont typeface="Wingdings" pitchFamily="2" charset="2"/>
              <a:buChar char="v"/>
              <a:defRPr/>
            </a:pPr>
            <a:r>
              <a:rPr lang="en-CA" altLang="zh-CN" b="1" u="sng" dirty="0">
                <a:latin typeface="Times New Roman" pitchFamily="18" charset="0"/>
                <a:ea typeface="隶书" pitchFamily="49" charset="-122"/>
              </a:rPr>
              <a:t>Smaller band gap</a:t>
            </a:r>
            <a:r>
              <a:rPr lang="en-CA" altLang="zh-CN" b="1" dirty="0">
                <a:latin typeface="Times New Roman" pitchFamily="18" charset="0"/>
                <a:ea typeface="隶书" pitchFamily="49" charset="-122"/>
              </a:rPr>
              <a:t> than ferroelectric perovskites (due to d electrons)</a:t>
            </a:r>
          </a:p>
        </p:txBody>
      </p:sp>
      <p:sp>
        <p:nvSpPr>
          <p:cNvPr id="92166" name="Rectangle 4">
            <a:extLst>
              <a:ext uri="{FF2B5EF4-FFF2-40B4-BE49-F238E27FC236}">
                <a16:creationId xmlns:a16="http://schemas.microsoft.com/office/drawing/2014/main" id="{5BAA8B35-5756-B6E0-C07C-4283A88E4064}"/>
              </a:ext>
            </a:extLst>
          </p:cNvPr>
          <p:cNvSpPr>
            <a:spLocks noChangeArrowheads="1"/>
          </p:cNvSpPr>
          <p:nvPr/>
        </p:nvSpPr>
        <p:spPr bwMode="auto">
          <a:xfrm>
            <a:off x="157163" y="3816350"/>
            <a:ext cx="2338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000" b="1">
                <a:solidFill>
                  <a:srgbClr val="FF0000"/>
                </a:solidFill>
                <a:latin typeface="Times New Roman" panose="02020603050405020304" pitchFamily="18" charset="0"/>
                <a:ea typeface="隶书"/>
                <a:cs typeface="隶书"/>
              </a:rPr>
              <a:t>BiFeO</a:t>
            </a:r>
            <a:r>
              <a:rPr lang="en-US" altLang="zh-CN" sz="2000" b="1" baseline="-25000">
                <a:solidFill>
                  <a:srgbClr val="FF0000"/>
                </a:solidFill>
                <a:latin typeface="Times New Roman" panose="02020603050405020304" pitchFamily="18" charset="0"/>
                <a:ea typeface="隶书"/>
                <a:cs typeface="隶书"/>
              </a:rPr>
              <a:t>3</a:t>
            </a:r>
            <a:r>
              <a:rPr lang="en-US" altLang="zh-CN" sz="2000" b="1">
                <a:solidFill>
                  <a:srgbClr val="FF0000"/>
                </a:solidFill>
                <a:latin typeface="Times New Roman" panose="02020603050405020304" pitchFamily="18" charset="0"/>
                <a:ea typeface="隶书"/>
                <a:cs typeface="隶书"/>
              </a:rPr>
              <a:t> (2.2-2.9 eV)</a:t>
            </a:r>
          </a:p>
        </p:txBody>
      </p:sp>
      <p:sp>
        <p:nvSpPr>
          <p:cNvPr id="92167" name="Rectangle 5">
            <a:extLst>
              <a:ext uri="{FF2B5EF4-FFF2-40B4-BE49-F238E27FC236}">
                <a16:creationId xmlns:a16="http://schemas.microsoft.com/office/drawing/2014/main" id="{2B780A9E-F4A3-9730-BF55-5FC90BCAB154}"/>
              </a:ext>
            </a:extLst>
          </p:cNvPr>
          <p:cNvSpPr>
            <a:spLocks noChangeArrowheads="1"/>
          </p:cNvSpPr>
          <p:nvPr/>
        </p:nvSpPr>
        <p:spPr bwMode="auto">
          <a:xfrm>
            <a:off x="6557963" y="3902075"/>
            <a:ext cx="262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2000" b="1">
                <a:solidFill>
                  <a:srgbClr val="FF0000"/>
                </a:solidFill>
                <a:latin typeface="Times New Roman" panose="02020603050405020304" pitchFamily="18" charset="0"/>
                <a:ea typeface="隶书"/>
                <a:cs typeface="隶书"/>
              </a:rPr>
              <a:t>Bi</a:t>
            </a:r>
            <a:r>
              <a:rPr lang="en-US" altLang="zh-CN" sz="2000" b="1" baseline="-25000">
                <a:solidFill>
                  <a:srgbClr val="FF0000"/>
                </a:solidFill>
                <a:latin typeface="Times New Roman" panose="02020603050405020304" pitchFamily="18" charset="0"/>
                <a:ea typeface="隶书"/>
                <a:cs typeface="隶书"/>
              </a:rPr>
              <a:t>2</a:t>
            </a:r>
            <a:r>
              <a:rPr lang="en-US" altLang="zh-CN" sz="2000" b="1">
                <a:solidFill>
                  <a:srgbClr val="FF0000"/>
                </a:solidFill>
                <a:latin typeface="Times New Roman" panose="02020603050405020304" pitchFamily="18" charset="0"/>
                <a:ea typeface="隶书"/>
                <a:cs typeface="隶书"/>
              </a:rPr>
              <a:t>FeCrO</a:t>
            </a:r>
            <a:r>
              <a:rPr lang="en-US" altLang="zh-CN" sz="2000" b="1" baseline="-25000">
                <a:solidFill>
                  <a:srgbClr val="FF0000"/>
                </a:solidFill>
                <a:latin typeface="Times New Roman" panose="02020603050405020304" pitchFamily="18" charset="0"/>
                <a:ea typeface="隶书"/>
                <a:cs typeface="隶书"/>
              </a:rPr>
              <a:t>6</a:t>
            </a:r>
            <a:r>
              <a:rPr lang="en-US" altLang="zh-CN" sz="2000" b="1">
                <a:solidFill>
                  <a:srgbClr val="FF0000"/>
                </a:solidFill>
                <a:latin typeface="Times New Roman" panose="02020603050405020304" pitchFamily="18" charset="0"/>
                <a:ea typeface="隶书"/>
                <a:cs typeface="隶书"/>
              </a:rPr>
              <a:t> (1.4-2.5 eV)</a:t>
            </a:r>
          </a:p>
        </p:txBody>
      </p:sp>
      <p:pic>
        <p:nvPicPr>
          <p:cNvPr id="92168" name="Picture 8">
            <a:extLst>
              <a:ext uri="{FF2B5EF4-FFF2-40B4-BE49-F238E27FC236}">
                <a16:creationId xmlns:a16="http://schemas.microsoft.com/office/drawing/2014/main" id="{042ED8A8-AB11-45C5-C298-68A29EE39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938" y="4291013"/>
            <a:ext cx="2906712"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9" name="Group 11">
            <a:extLst>
              <a:ext uri="{FF2B5EF4-FFF2-40B4-BE49-F238E27FC236}">
                <a16:creationId xmlns:a16="http://schemas.microsoft.com/office/drawing/2014/main" id="{342C15D7-4387-5372-F049-50E4D0665FCE}"/>
              </a:ext>
            </a:extLst>
          </p:cNvPr>
          <p:cNvGrpSpPr>
            <a:grpSpLocks/>
          </p:cNvGrpSpPr>
          <p:nvPr/>
        </p:nvGrpSpPr>
        <p:grpSpPr bwMode="auto">
          <a:xfrm>
            <a:off x="15875" y="4216400"/>
            <a:ext cx="3349625" cy="2627313"/>
            <a:chOff x="251519" y="3284984"/>
            <a:chExt cx="4334020" cy="3198462"/>
          </a:xfrm>
        </p:grpSpPr>
        <p:pic>
          <p:nvPicPr>
            <p:cNvPr id="92172" name="Picture 8">
              <a:extLst>
                <a:ext uri="{FF2B5EF4-FFF2-40B4-BE49-F238E27FC236}">
                  <a16:creationId xmlns:a16="http://schemas.microsoft.com/office/drawing/2014/main" id="{DEA8056B-24A1-DC1F-E6E9-9F7AA9901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769"/>
            <a:stretch>
              <a:fillRect/>
            </a:stretch>
          </p:blipFill>
          <p:spPr bwMode="auto">
            <a:xfrm>
              <a:off x="251519" y="3284984"/>
              <a:ext cx="4334020" cy="31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8">
              <a:extLst>
                <a:ext uri="{FF2B5EF4-FFF2-40B4-BE49-F238E27FC236}">
                  <a16:creationId xmlns:a16="http://schemas.microsoft.com/office/drawing/2014/main" id="{3E67226D-F493-B6E4-6DDA-284E31093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13" t="51086" r="4488"/>
            <a:stretch>
              <a:fillRect/>
            </a:stretch>
          </p:blipFill>
          <p:spPr bwMode="auto">
            <a:xfrm>
              <a:off x="2809900" y="3585716"/>
              <a:ext cx="133920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70" name="Rectangle 10">
            <a:extLst>
              <a:ext uri="{FF2B5EF4-FFF2-40B4-BE49-F238E27FC236}">
                <a16:creationId xmlns:a16="http://schemas.microsoft.com/office/drawing/2014/main" id="{F20D7AB8-1AF0-C828-5971-7EDCD7993FAF}"/>
              </a:ext>
            </a:extLst>
          </p:cNvPr>
          <p:cNvSpPr>
            <a:spLocks noChangeArrowheads="1"/>
          </p:cNvSpPr>
          <p:nvPr/>
        </p:nvSpPr>
        <p:spPr bwMode="auto">
          <a:xfrm>
            <a:off x="3529013" y="5676900"/>
            <a:ext cx="2259012"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ScalaSansLF-Italic"/>
                <a:cs typeface="Arial" panose="020B0604020202020204" pitchFamily="34" charset="0"/>
              </a:rPr>
              <a:t>F. Gao, </a:t>
            </a:r>
            <a:r>
              <a:rPr lang="en-US" altLang="en-US" sz="1600" i="1">
                <a:latin typeface="ScalaSansLF-Italic"/>
                <a:cs typeface="Arial" panose="020B0604020202020204" pitchFamily="34" charset="0"/>
              </a:rPr>
              <a:t>et al</a:t>
            </a:r>
            <a:r>
              <a:rPr lang="en-US" altLang="en-US" sz="1600">
                <a:latin typeface="ScalaSansLF-Italic"/>
                <a:cs typeface="Arial" panose="020B0604020202020204" pitchFamily="34" charset="0"/>
              </a:rPr>
              <a:t>. Adv. Mater.</a:t>
            </a:r>
            <a:r>
              <a:rPr lang="en-US" altLang="en-US" sz="1600">
                <a:latin typeface="ScalaSansLF-Regular"/>
                <a:cs typeface="Arial" panose="020B0604020202020204" pitchFamily="34" charset="0"/>
              </a:rPr>
              <a:t> </a:t>
            </a:r>
            <a:r>
              <a:rPr lang="en-US" altLang="en-US" sz="1600">
                <a:latin typeface="ScalaSansLF-Italic"/>
                <a:cs typeface="Arial" panose="020B0604020202020204" pitchFamily="34" charset="0"/>
              </a:rPr>
              <a:t>19</a:t>
            </a:r>
            <a:r>
              <a:rPr lang="en-US" altLang="en-US" sz="1600">
                <a:latin typeface="ScalaSansLF-Regular"/>
                <a:cs typeface="Arial" panose="020B0604020202020204" pitchFamily="34" charset="0"/>
              </a:rPr>
              <a:t>, 2889 (2007)</a:t>
            </a:r>
            <a:endParaRPr lang="en-US" altLang="en-US" sz="6600">
              <a:latin typeface="ScalaSansLF-Italic"/>
              <a:cs typeface="Arial" panose="020B0604020202020204" pitchFamily="34" charset="0"/>
            </a:endParaRPr>
          </a:p>
        </p:txBody>
      </p:sp>
      <p:sp>
        <p:nvSpPr>
          <p:cNvPr id="92171" name="TextBox 13">
            <a:extLst>
              <a:ext uri="{FF2B5EF4-FFF2-40B4-BE49-F238E27FC236}">
                <a16:creationId xmlns:a16="http://schemas.microsoft.com/office/drawing/2014/main" id="{E89155FE-A726-7EE0-B269-05B1CC8ACB18}"/>
              </a:ext>
            </a:extLst>
          </p:cNvPr>
          <p:cNvSpPr txBox="1">
            <a:spLocks noChangeArrowheads="1"/>
          </p:cNvSpPr>
          <p:nvPr/>
        </p:nvSpPr>
        <p:spPr bwMode="auto">
          <a:xfrm>
            <a:off x="3108325" y="3395663"/>
            <a:ext cx="3449638" cy="1014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2000" b="1">
                <a:latin typeface="Times New Roman" panose="02020603050405020304" pitchFamily="18" charset="0"/>
                <a:cs typeface="Times New Roman" panose="02020603050405020304" pitchFamily="18" charset="0"/>
              </a:rPr>
              <a:t>Also:</a:t>
            </a:r>
            <a:r>
              <a:rPr lang="en-CA"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BiMnO</a:t>
            </a:r>
            <a:r>
              <a:rPr lang="en-US" altLang="en-US" sz="2000" b="1" baseline="-25000">
                <a:latin typeface="Times New Roman" panose="02020603050405020304" pitchFamily="18" charset="0"/>
                <a:cs typeface="Times New Roman" panose="02020603050405020304" pitchFamily="18" charset="0"/>
              </a:rPr>
              <a:t>3</a:t>
            </a:r>
            <a:r>
              <a:rPr lang="en-US" altLang="en-US" sz="2000" b="1">
                <a:latin typeface="Times New Roman" panose="02020603050405020304" pitchFamily="18" charset="0"/>
                <a:cs typeface="Times New Roman" panose="02020603050405020304" pitchFamily="18" charset="0"/>
              </a:rPr>
              <a:t> (1.1-1.2 eV)</a:t>
            </a:r>
          </a:p>
          <a:p>
            <a:r>
              <a:rPr lang="en-US" altLang="en-US" sz="2000" b="1">
                <a:latin typeface="Times New Roman" panose="02020603050405020304" pitchFamily="18" charset="0"/>
                <a:cs typeface="Times New Roman" panose="02020603050405020304" pitchFamily="18" charset="0"/>
              </a:rPr>
              <a:t>J. Chakrabartty et al., </a:t>
            </a:r>
            <a:r>
              <a:rPr lang="en-US" altLang="en-US" sz="2000" b="1" i="1">
                <a:latin typeface="Times New Roman" panose="02020603050405020304" pitchFamily="18" charset="0"/>
                <a:cs typeface="Times New Roman" panose="02020603050405020304" pitchFamily="18" charset="0"/>
              </a:rPr>
              <a:t>Nature Photonics </a:t>
            </a:r>
            <a:r>
              <a:rPr lang="en-US" altLang="en-US" sz="2000" b="1">
                <a:latin typeface="Times New Roman" panose="02020603050405020304" pitchFamily="18" charset="0"/>
                <a:cs typeface="Times New Roman" panose="02020603050405020304" pitchFamily="18" charset="0"/>
              </a:rPr>
              <a:t>(2018)</a:t>
            </a:r>
            <a:endParaRPr lang="fr-CA" altLang="en-US" sz="2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oneTexte 2">
            <a:extLst>
              <a:ext uri="{FF2B5EF4-FFF2-40B4-BE49-F238E27FC236}">
                <a16:creationId xmlns:a16="http://schemas.microsoft.com/office/drawing/2014/main" id="{EA30C13D-2D97-FFB0-F207-97ACC91D86A2}"/>
              </a:ext>
            </a:extLst>
          </p:cNvPr>
          <p:cNvSpPr txBox="1">
            <a:spLocks noChangeArrowheads="1"/>
          </p:cNvSpPr>
          <p:nvPr/>
        </p:nvSpPr>
        <p:spPr bwMode="auto">
          <a:xfrm>
            <a:off x="4337050" y="1004888"/>
            <a:ext cx="146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Times New Roman" panose="02020603050405020304" pitchFamily="18" charset="0"/>
                <a:cs typeface="Times New Roman" panose="02020603050405020304" pitchFamily="18" charset="0"/>
              </a:rPr>
              <a:t>XRD patterns </a:t>
            </a:r>
            <a:endParaRPr lang="fr-CA" altLang="en-US" sz="1600" b="1">
              <a:latin typeface="Times New Roman" panose="02020603050405020304" pitchFamily="18" charset="0"/>
              <a:cs typeface="Times New Roman" panose="02020603050405020304" pitchFamily="18" charset="0"/>
            </a:endParaRPr>
          </a:p>
        </p:txBody>
      </p:sp>
      <p:sp>
        <p:nvSpPr>
          <p:cNvPr id="93187" name="ZoneTexte 2">
            <a:extLst>
              <a:ext uri="{FF2B5EF4-FFF2-40B4-BE49-F238E27FC236}">
                <a16:creationId xmlns:a16="http://schemas.microsoft.com/office/drawing/2014/main" id="{F6ABC80E-229D-DB55-6A40-4288AE1C2DDE}"/>
              </a:ext>
            </a:extLst>
          </p:cNvPr>
          <p:cNvSpPr txBox="1">
            <a:spLocks noChangeArrowheads="1"/>
          </p:cNvSpPr>
          <p:nvPr/>
        </p:nvSpPr>
        <p:spPr bwMode="auto">
          <a:xfrm>
            <a:off x="7464425" y="2379663"/>
            <a:ext cx="1751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Times New Roman" panose="02020603050405020304" pitchFamily="18" charset="0"/>
                <a:cs typeface="Times New Roman" panose="02020603050405020304" pitchFamily="18" charset="0"/>
              </a:rPr>
              <a:t>PFM imaging </a:t>
            </a:r>
            <a:endParaRPr lang="fr-CA" altLang="en-US" sz="2000" b="1">
              <a:latin typeface="Times New Roman" panose="02020603050405020304" pitchFamily="18" charset="0"/>
              <a:cs typeface="Times New Roman" panose="02020603050405020304" pitchFamily="18" charset="0"/>
            </a:endParaRPr>
          </a:p>
        </p:txBody>
      </p:sp>
      <p:sp>
        <p:nvSpPr>
          <p:cNvPr id="93188" name="ZoneTexte 2">
            <a:extLst>
              <a:ext uri="{FF2B5EF4-FFF2-40B4-BE49-F238E27FC236}">
                <a16:creationId xmlns:a16="http://schemas.microsoft.com/office/drawing/2014/main" id="{316FD3B1-F6A1-B41B-EDA4-C77A80329CB7}"/>
              </a:ext>
            </a:extLst>
          </p:cNvPr>
          <p:cNvSpPr txBox="1">
            <a:spLocks noChangeArrowheads="1"/>
          </p:cNvSpPr>
          <p:nvPr/>
        </p:nvSpPr>
        <p:spPr bwMode="auto">
          <a:xfrm>
            <a:off x="3440113" y="3989388"/>
            <a:ext cx="89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latin typeface="Times New Roman" panose="02020603050405020304" pitchFamily="18" charset="0"/>
                <a:cs typeface="Times New Roman" panose="02020603050405020304" pitchFamily="18" charset="0"/>
              </a:rPr>
              <a:t>J-V</a:t>
            </a:r>
            <a:r>
              <a:rPr lang="en-US" altLang="en-US" sz="2000" b="1">
                <a:latin typeface="Times New Roman" panose="02020603050405020304" pitchFamily="18" charset="0"/>
                <a:cs typeface="Times New Roman" panose="02020603050405020304" pitchFamily="18" charset="0"/>
              </a:rPr>
              <a:t> </a:t>
            </a:r>
          </a:p>
          <a:p>
            <a:pPr eaLnBrk="1" hangingPunct="1"/>
            <a:r>
              <a:rPr lang="en-US" altLang="en-US" sz="2000" b="1">
                <a:latin typeface="Times New Roman" panose="02020603050405020304" pitchFamily="18" charset="0"/>
                <a:cs typeface="Times New Roman" panose="02020603050405020304" pitchFamily="18" charset="0"/>
              </a:rPr>
              <a:t>curves</a:t>
            </a:r>
            <a:endParaRPr lang="fr-CA" altLang="en-US" sz="2000" b="1">
              <a:latin typeface="Times New Roman" panose="02020603050405020304" pitchFamily="18" charset="0"/>
              <a:cs typeface="Times New Roman" panose="02020603050405020304" pitchFamily="18" charset="0"/>
            </a:endParaRPr>
          </a:p>
        </p:txBody>
      </p:sp>
      <p:pic>
        <p:nvPicPr>
          <p:cNvPr id="93189" name="Picture 13">
            <a:extLst>
              <a:ext uri="{FF2B5EF4-FFF2-40B4-BE49-F238E27FC236}">
                <a16:creationId xmlns:a16="http://schemas.microsoft.com/office/drawing/2014/main" id="{E866FEC3-C8EC-53E7-C003-B6BD77D88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8038"/>
            <a:ext cx="433705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14">
            <a:extLst>
              <a:ext uri="{FF2B5EF4-FFF2-40B4-BE49-F238E27FC236}">
                <a16:creationId xmlns:a16="http://schemas.microsoft.com/office/drawing/2014/main" id="{8FF3323C-3889-C3A3-05DC-1A5BAA97E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720975"/>
            <a:ext cx="3422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15">
            <a:extLst>
              <a:ext uri="{FF2B5EF4-FFF2-40B4-BE49-F238E27FC236}">
                <a16:creationId xmlns:a16="http://schemas.microsoft.com/office/drawing/2014/main" id="{62BDF1A3-5923-0A5B-C49F-3219D10BB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2779713"/>
            <a:ext cx="4043363"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3" name="ZoneTexte 2">
            <a:extLst>
              <a:ext uri="{FF2B5EF4-FFF2-40B4-BE49-F238E27FC236}">
                <a16:creationId xmlns:a16="http://schemas.microsoft.com/office/drawing/2014/main" id="{8D17CAD2-BF60-BDFA-23EE-288CEEF8FC4E}"/>
              </a:ext>
            </a:extLst>
          </p:cNvPr>
          <p:cNvSpPr txBox="1">
            <a:spLocks noChangeArrowheads="1"/>
          </p:cNvSpPr>
          <p:nvPr/>
        </p:nvSpPr>
        <p:spPr bwMode="auto">
          <a:xfrm>
            <a:off x="4337050" y="1581150"/>
            <a:ext cx="4806950" cy="677863"/>
          </a:xfrm>
          <a:prstGeom prst="rect">
            <a:avLst/>
          </a:prstGeom>
          <a:solidFill>
            <a:schemeClr val="accent1"/>
          </a:solidFill>
          <a:ln w="9525">
            <a:solidFill>
              <a:srgbClr val="0000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000" b="1">
                <a:solidFill>
                  <a:srgbClr val="FF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PCE up to 6% under red illumination;</a:t>
            </a:r>
          </a:p>
          <a:p>
            <a:pPr eaLnBrk="1" hangingPunct="1">
              <a:buFont typeface="Wingdings" panose="05000000000000000000" pitchFamily="2" charset="2"/>
              <a:buChar char="§"/>
            </a:pPr>
            <a:r>
              <a:rPr lang="en-US" altLang="en-US" b="1">
                <a:solidFill>
                  <a:srgbClr val="FF0000"/>
                </a:solidFill>
                <a:latin typeface="Times New Roman" panose="02020603050405020304" pitchFamily="18" charset="0"/>
                <a:cs typeface="Times New Roman" panose="02020603050405020304" pitchFamily="18" charset="0"/>
              </a:rPr>
              <a:t> Polarization contribution to Jsc around 70%.</a:t>
            </a:r>
            <a:endParaRPr lang="fr-CA" altLang="en-US" b="1">
              <a:solidFill>
                <a:srgbClr val="FF0000"/>
              </a:solidFill>
              <a:latin typeface="Times New Roman" panose="02020603050405020304" pitchFamily="18" charset="0"/>
              <a:cs typeface="Times New Roman" panose="02020603050405020304" pitchFamily="18" charset="0"/>
            </a:endParaRPr>
          </a:p>
        </p:txBody>
      </p:sp>
      <p:sp>
        <p:nvSpPr>
          <p:cNvPr id="93194" name="TextBox 2">
            <a:extLst>
              <a:ext uri="{FF2B5EF4-FFF2-40B4-BE49-F238E27FC236}">
                <a16:creationId xmlns:a16="http://schemas.microsoft.com/office/drawing/2014/main" id="{2FECF295-BE93-C2D3-7060-FB1DA2679A70}"/>
              </a:ext>
            </a:extLst>
          </p:cNvPr>
          <p:cNvSpPr txBox="1">
            <a:spLocks noChangeArrowheads="1"/>
          </p:cNvSpPr>
          <p:nvPr/>
        </p:nvSpPr>
        <p:spPr bwMode="auto">
          <a:xfrm>
            <a:off x="409934" y="6519446"/>
            <a:ext cx="3517181"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i="1" dirty="0" smtClean="0">
                <a:cs typeface="Arial" panose="020B0604020202020204" pitchFamily="34" charset="0"/>
              </a:rPr>
              <a:t>Appl</a:t>
            </a:r>
            <a:r>
              <a:rPr lang="en-US" altLang="en-US" sz="1600" b="1" i="1" dirty="0">
                <a:cs typeface="Arial" panose="020B0604020202020204" pitchFamily="34" charset="0"/>
              </a:rPr>
              <a:t>. Phys. Lett. </a:t>
            </a:r>
            <a:r>
              <a:rPr lang="en-US" altLang="en-US" sz="1600" b="1" u="sng" dirty="0">
                <a:cs typeface="Arial" panose="020B0604020202020204" pitchFamily="34" charset="0"/>
              </a:rPr>
              <a:t>98</a:t>
            </a:r>
            <a:r>
              <a:rPr lang="en-US" altLang="en-US" sz="1600" b="1" dirty="0">
                <a:cs typeface="Arial" panose="020B0604020202020204" pitchFamily="34" charset="0"/>
              </a:rPr>
              <a:t>, 202902 (2011</a:t>
            </a:r>
            <a:r>
              <a:rPr lang="en-US" altLang="en-US" sz="1600" b="1" dirty="0" smtClean="0">
                <a:cs typeface="Arial" panose="020B0604020202020204" pitchFamily="34" charset="0"/>
              </a:rPr>
              <a:t>)</a:t>
            </a:r>
            <a:endParaRPr lang="en-US" altLang="en-US" sz="1600" b="1" dirty="0">
              <a:cs typeface="Arial" panose="020B0604020202020204" pitchFamily="34" charset="0"/>
            </a:endParaRPr>
          </a:p>
        </p:txBody>
      </p:sp>
      <p:sp>
        <p:nvSpPr>
          <p:cNvPr id="93195" name="TextBox 1">
            <a:extLst>
              <a:ext uri="{FF2B5EF4-FFF2-40B4-BE49-F238E27FC236}">
                <a16:creationId xmlns:a16="http://schemas.microsoft.com/office/drawing/2014/main" id="{CD2F8882-AE4C-01A8-0E48-1253FA2041CF}"/>
              </a:ext>
            </a:extLst>
          </p:cNvPr>
          <p:cNvSpPr txBox="1">
            <a:spLocks noChangeArrowheads="1"/>
          </p:cNvSpPr>
          <p:nvPr/>
        </p:nvSpPr>
        <p:spPr bwMode="auto">
          <a:xfrm>
            <a:off x="947738" y="63500"/>
            <a:ext cx="6416675" cy="646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cs typeface="Arial" panose="020B0604020202020204" pitchFamily="34" charset="0"/>
              </a:rPr>
              <a:t>PV Properties of BFCO films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Image 6">
            <a:extLst>
              <a:ext uri="{FF2B5EF4-FFF2-40B4-BE49-F238E27FC236}">
                <a16:creationId xmlns:a16="http://schemas.microsoft.com/office/drawing/2014/main" id="{9244251E-09A3-591A-FAF3-ECE556102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1025"/>
            <a:ext cx="4876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a:extLst>
              <a:ext uri="{FF2B5EF4-FFF2-40B4-BE49-F238E27FC236}">
                <a16:creationId xmlns:a16="http://schemas.microsoft.com/office/drawing/2014/main" id="{85C6A208-061F-F8A5-A0B4-9CF935AFA56A}"/>
              </a:ext>
            </a:extLst>
          </p:cNvPr>
          <p:cNvSpPr txBox="1">
            <a:spLocks noChangeArrowheads="1"/>
          </p:cNvSpPr>
          <p:nvPr/>
        </p:nvSpPr>
        <p:spPr bwMode="auto">
          <a:xfrm>
            <a:off x="0" y="169863"/>
            <a:ext cx="91440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en-US" sz="3600" b="1">
                <a:cs typeface="Arial" panose="020B0604020202020204" pitchFamily="34" charset="0"/>
              </a:rPr>
              <a:t>Tuning the band gap </a:t>
            </a:r>
            <a:r>
              <a:rPr lang="fr-CA" altLang="en-US" sz="3200" b="1">
                <a:cs typeface="Arial" panose="020B0604020202020204" pitchFamily="34" charset="0"/>
              </a:rPr>
              <a:t>&amp;</a:t>
            </a:r>
            <a:r>
              <a:rPr lang="fr-CA" altLang="en-US" sz="3600" b="1">
                <a:cs typeface="Arial" panose="020B0604020202020204" pitchFamily="34" charset="0"/>
              </a:rPr>
              <a:t> Multilayer devices</a:t>
            </a:r>
            <a:endParaRPr lang="en-CA" altLang="en-US" sz="3600" b="1">
              <a:cs typeface="Arial" panose="020B0604020202020204" pitchFamily="34" charset="0"/>
            </a:endParaRPr>
          </a:p>
        </p:txBody>
      </p:sp>
      <p:sp>
        <p:nvSpPr>
          <p:cNvPr id="94212" name="TextBox 3">
            <a:extLst>
              <a:ext uri="{FF2B5EF4-FFF2-40B4-BE49-F238E27FC236}">
                <a16:creationId xmlns:a16="http://schemas.microsoft.com/office/drawing/2014/main" id="{87A11203-FB83-F23F-7D1D-FB726DF37034}"/>
              </a:ext>
            </a:extLst>
          </p:cNvPr>
          <p:cNvSpPr txBox="1">
            <a:spLocks noChangeArrowheads="1"/>
          </p:cNvSpPr>
          <p:nvPr/>
        </p:nvSpPr>
        <p:spPr bwMode="auto">
          <a:xfrm>
            <a:off x="4835525" y="1995488"/>
            <a:ext cx="4343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cs typeface="Arial" panose="020B0604020202020204" pitchFamily="34" charset="0"/>
              </a:rPr>
              <a:t>UV-Vis of BFCO multilayers (M1, M2): complementary absorption of solar spectrum from 1.4 to 3.2 eV (885 to 388 nm)</a:t>
            </a:r>
          </a:p>
          <a:p>
            <a:pPr eaLnBrk="1" hangingPunct="1"/>
            <a:endParaRPr lang="en-US" altLang="en-US" sz="2000" b="1">
              <a:cs typeface="Arial" panose="020B0604020202020204" pitchFamily="34" charset="0"/>
            </a:endParaRPr>
          </a:p>
          <a:p>
            <a:pPr eaLnBrk="1" hangingPunct="1"/>
            <a:r>
              <a:rPr lang="en-US" altLang="en-US" sz="2000" b="1">
                <a:cs typeface="Arial" panose="020B0604020202020204" pitchFamily="34" charset="0"/>
              </a:rPr>
              <a:t>E</a:t>
            </a:r>
            <a:r>
              <a:rPr lang="en-US" altLang="en-US" sz="2000" b="1" baseline="-25000">
                <a:cs typeface="Arial" panose="020B0604020202020204" pitchFamily="34" charset="0"/>
              </a:rPr>
              <a:t>g</a:t>
            </a:r>
            <a:r>
              <a:rPr lang="en-US" altLang="en-US" sz="2000" b="1">
                <a:cs typeface="Arial" panose="020B0604020202020204" pitchFamily="34" charset="0"/>
              </a:rPr>
              <a:t> of highly ordered BFCO: 1.4 eV</a:t>
            </a:r>
          </a:p>
          <a:p>
            <a:pPr eaLnBrk="1" hangingPunct="1"/>
            <a:endParaRPr lang="en-US" altLang="en-US" sz="2000" b="1">
              <a:cs typeface="Arial" panose="020B0604020202020204" pitchFamily="34" charset="0"/>
            </a:endParaRPr>
          </a:p>
          <a:p>
            <a:pPr eaLnBrk="1" hangingPunct="1"/>
            <a:r>
              <a:rPr lang="en-US" altLang="en-US" sz="2000" b="1">
                <a:cs typeface="Arial" panose="020B0604020202020204" pitchFamily="34" charset="0"/>
              </a:rPr>
              <a:t>b, (a E)</a:t>
            </a:r>
            <a:r>
              <a:rPr lang="en-US" altLang="en-US" sz="2000" b="1" baseline="30000">
                <a:cs typeface="Arial" panose="020B0604020202020204" pitchFamily="34" charset="0"/>
              </a:rPr>
              <a:t>2</a:t>
            </a:r>
            <a:r>
              <a:rPr lang="en-US" altLang="en-US" sz="2000" b="1">
                <a:cs typeface="Arial" panose="020B0604020202020204" pitchFamily="34" charset="0"/>
              </a:rPr>
              <a:t> versus energy plots. </a:t>
            </a:r>
          </a:p>
          <a:p>
            <a:pPr eaLnBrk="1" hangingPunct="1"/>
            <a:endParaRPr lang="en-US" altLang="en-US" sz="2000" b="1">
              <a:cs typeface="Arial" panose="020B0604020202020204" pitchFamily="34" charset="0"/>
            </a:endParaRPr>
          </a:p>
          <a:p>
            <a:pPr eaLnBrk="1" hangingPunct="1"/>
            <a:r>
              <a:rPr lang="en-US" altLang="en-US" sz="2000" b="1">
                <a:cs typeface="Arial" panose="020B0604020202020204" pitchFamily="34" charset="0"/>
              </a:rPr>
              <a:t>c, Device geometry of BFCO multilayer based-structure. </a:t>
            </a:r>
          </a:p>
          <a:p>
            <a:pPr eaLnBrk="1" hangingPunct="1"/>
            <a:endParaRPr lang="en-US" altLang="en-US" sz="2000" b="1">
              <a:cs typeface="Arial" panose="020B0604020202020204" pitchFamily="34" charset="0"/>
            </a:endParaRPr>
          </a:p>
          <a:p>
            <a:pPr eaLnBrk="1" hangingPunct="1"/>
            <a:r>
              <a:rPr lang="en-US" altLang="en-US" sz="2000" b="1">
                <a:cs typeface="Arial" panose="020B0604020202020204" pitchFamily="34" charset="0"/>
              </a:rPr>
              <a:t>d, J-V characteristics of BFCO single layer devices under AM1.5G illumination.</a:t>
            </a:r>
            <a:endParaRPr lang="en-CA" altLang="en-US" sz="2000" b="1">
              <a:cs typeface="Arial" panose="020B0604020202020204" pitchFamily="34" charset="0"/>
            </a:endParaRPr>
          </a:p>
        </p:txBody>
      </p:sp>
      <p:sp>
        <p:nvSpPr>
          <p:cNvPr id="94213" name="TextBox 4">
            <a:extLst>
              <a:ext uri="{FF2B5EF4-FFF2-40B4-BE49-F238E27FC236}">
                <a16:creationId xmlns:a16="http://schemas.microsoft.com/office/drawing/2014/main" id="{20CCC17E-582B-DCC5-1039-25CD79DC9DB6}"/>
              </a:ext>
            </a:extLst>
          </p:cNvPr>
          <p:cNvSpPr txBox="1">
            <a:spLocks noChangeArrowheads="1"/>
          </p:cNvSpPr>
          <p:nvPr/>
        </p:nvSpPr>
        <p:spPr bwMode="auto">
          <a:xfrm>
            <a:off x="0" y="6502400"/>
            <a:ext cx="3047629"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en-US" sz="1600" b="1" i="1" dirty="0" smtClean="0">
                <a:cs typeface="Arial" panose="020B0604020202020204" pitchFamily="34" charset="0"/>
              </a:rPr>
              <a:t>Nature </a:t>
            </a:r>
            <a:r>
              <a:rPr lang="fr-CA" altLang="en-US" sz="1600" b="1" i="1" dirty="0" err="1">
                <a:cs typeface="Arial" panose="020B0604020202020204" pitchFamily="34" charset="0"/>
              </a:rPr>
              <a:t>Photonics</a:t>
            </a:r>
            <a:r>
              <a:rPr lang="fr-CA" altLang="en-US" sz="1600" b="1" i="1" dirty="0">
                <a:cs typeface="Arial" panose="020B0604020202020204" pitchFamily="34" charset="0"/>
              </a:rPr>
              <a:t> </a:t>
            </a:r>
            <a:r>
              <a:rPr lang="fr-CA" altLang="en-US" sz="1600" b="1" i="1" u="sng" dirty="0">
                <a:cs typeface="Arial" panose="020B0604020202020204" pitchFamily="34" charset="0"/>
              </a:rPr>
              <a:t>9</a:t>
            </a:r>
            <a:r>
              <a:rPr lang="fr-CA" altLang="en-US" sz="1600" b="1" dirty="0">
                <a:cs typeface="Arial" panose="020B0604020202020204" pitchFamily="34" charset="0"/>
              </a:rPr>
              <a:t>, 61 (2015)</a:t>
            </a:r>
            <a:endParaRPr lang="en-CA" altLang="en-US" sz="1600" b="1" dirty="0">
              <a:cs typeface="Arial" panose="020B0604020202020204" pitchFamily="34" charset="0"/>
            </a:endParaRPr>
          </a:p>
        </p:txBody>
      </p:sp>
      <p:sp>
        <p:nvSpPr>
          <p:cNvPr id="94214" name="TextBox 5">
            <a:extLst>
              <a:ext uri="{FF2B5EF4-FFF2-40B4-BE49-F238E27FC236}">
                <a16:creationId xmlns:a16="http://schemas.microsoft.com/office/drawing/2014/main" id="{724C6A94-2FE9-75EB-7ED3-980CB9A7C57D}"/>
              </a:ext>
            </a:extLst>
          </p:cNvPr>
          <p:cNvSpPr txBox="1">
            <a:spLocks noChangeArrowheads="1"/>
          </p:cNvSpPr>
          <p:nvPr/>
        </p:nvSpPr>
        <p:spPr bwMode="auto">
          <a:xfrm>
            <a:off x="34925" y="87153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en-US" sz="2800" b="1">
                <a:cs typeface="Arial" panose="020B0604020202020204" pitchFamily="34" charset="0"/>
              </a:rPr>
              <a:t>Controlling </a:t>
            </a:r>
            <a:r>
              <a:rPr lang="fr-CA" altLang="en-US" sz="2800" b="1" u="sng">
                <a:cs typeface="Arial" panose="020B0604020202020204" pitchFamily="34" charset="0"/>
              </a:rPr>
              <a:t>Fe/Cr cation ordering</a:t>
            </a:r>
            <a:r>
              <a:rPr lang="fr-CA" altLang="en-US" sz="2800" b="1">
                <a:cs typeface="Arial" panose="020B0604020202020204" pitchFamily="34" charset="0"/>
              </a:rPr>
              <a:t> in BFCO films</a:t>
            </a:r>
          </a:p>
          <a:p>
            <a:pPr eaLnBrk="1" hangingPunct="1"/>
            <a:r>
              <a:rPr lang="fr-CA" altLang="en-US" sz="2800" b="1">
                <a:cs typeface="Arial" panose="020B0604020202020204" pitchFamily="34" charset="0"/>
              </a:rPr>
              <a:t>=</a:t>
            </a:r>
            <a:r>
              <a:rPr lang="en-CA" altLang="en-US" sz="2800" b="1">
                <a:cs typeface="Arial" panose="020B0604020202020204" pitchFamily="34" charset="0"/>
              </a:rPr>
              <a:t>&gt; Tuning the band gap / optical properties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9E475D78-F31B-58A5-F34E-93CA883A01EA}"/>
              </a:ext>
            </a:extLst>
          </p:cNvPr>
          <p:cNvSpPr txBox="1">
            <a:spLocks noChangeArrowheads="1"/>
          </p:cNvSpPr>
          <p:nvPr/>
        </p:nvSpPr>
        <p:spPr bwMode="auto">
          <a:xfrm>
            <a:off x="0" y="4864100"/>
            <a:ext cx="9144000" cy="13843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400" b="1" dirty="0">
                <a:cs typeface="Arial" panose="020B0604020202020204" pitchFamily="34" charset="0"/>
              </a:rPr>
              <a:t>Device performance for various BFCO based-devices under 1 Sun: </a:t>
            </a:r>
            <a:r>
              <a:rPr lang="en-US" altLang="en-US" sz="2400" b="1" u="sng" dirty="0">
                <a:cs typeface="Arial" panose="020B0604020202020204" pitchFamily="34" charset="0"/>
              </a:rPr>
              <a:t>Optimal performance for multilayer structures</a:t>
            </a:r>
          </a:p>
          <a:p>
            <a:pPr eaLnBrk="1" hangingPunct="1">
              <a:defRPr/>
            </a:pPr>
            <a:endParaRPr lang="en-US" altLang="en-US" sz="1050" b="1" dirty="0">
              <a:cs typeface="Arial" panose="020B0604020202020204" pitchFamily="34" charset="0"/>
            </a:endParaRPr>
          </a:p>
          <a:p>
            <a:pPr eaLnBrk="1" hangingPunct="1">
              <a:defRPr/>
            </a:pPr>
            <a:r>
              <a:rPr lang="en-US" altLang="en-US" sz="2400" b="1" dirty="0">
                <a:cs typeface="Arial" panose="020B0604020202020204" pitchFamily="34" charset="0"/>
              </a:rPr>
              <a:t>Growth of BFCO on Si</a:t>
            </a:r>
            <a:endParaRPr lang="en-CA" altLang="en-US" sz="2400" b="1" dirty="0">
              <a:cs typeface="Arial" panose="020B0604020202020204" pitchFamily="34" charset="0"/>
            </a:endParaRPr>
          </a:p>
        </p:txBody>
      </p:sp>
      <p:sp>
        <p:nvSpPr>
          <p:cNvPr id="95235" name="TextBox 4">
            <a:extLst>
              <a:ext uri="{FF2B5EF4-FFF2-40B4-BE49-F238E27FC236}">
                <a16:creationId xmlns:a16="http://schemas.microsoft.com/office/drawing/2014/main" id="{A87B7BE6-D769-972D-1943-7E69EAC31E85}"/>
              </a:ext>
            </a:extLst>
          </p:cNvPr>
          <p:cNvSpPr txBox="1">
            <a:spLocks noChangeArrowheads="1"/>
          </p:cNvSpPr>
          <p:nvPr/>
        </p:nvSpPr>
        <p:spPr bwMode="auto">
          <a:xfrm>
            <a:off x="1009650" y="579438"/>
            <a:ext cx="5845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en-US" sz="3600" b="1">
                <a:cs typeface="Arial" panose="020B0604020202020204" pitchFamily="34" charset="0"/>
              </a:rPr>
              <a:t>Tuning band gap in BFCO</a:t>
            </a:r>
            <a:endParaRPr lang="en-CA" altLang="en-US" sz="3600" b="1">
              <a:cs typeface="Arial" panose="020B0604020202020204" pitchFamily="34" charset="0"/>
            </a:endParaRPr>
          </a:p>
        </p:txBody>
      </p:sp>
      <p:sp>
        <p:nvSpPr>
          <p:cNvPr id="95236" name="TextBox 5">
            <a:extLst>
              <a:ext uri="{FF2B5EF4-FFF2-40B4-BE49-F238E27FC236}">
                <a16:creationId xmlns:a16="http://schemas.microsoft.com/office/drawing/2014/main" id="{788BECA0-5E89-C6B5-1A26-CC6357D6C028}"/>
              </a:ext>
            </a:extLst>
          </p:cNvPr>
          <p:cNvSpPr txBox="1">
            <a:spLocks noChangeArrowheads="1"/>
          </p:cNvSpPr>
          <p:nvPr/>
        </p:nvSpPr>
        <p:spPr bwMode="auto">
          <a:xfrm>
            <a:off x="9525" y="130968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en-US" sz="2800" b="1">
                <a:cs typeface="Arial" panose="020B0604020202020204" pitchFamily="34" charset="0"/>
              </a:rPr>
              <a:t>Controlling Fe/Cr cation ordering in BFCO films</a:t>
            </a:r>
          </a:p>
          <a:p>
            <a:pPr eaLnBrk="1" hangingPunct="1"/>
            <a:r>
              <a:rPr lang="fr-CA" altLang="en-US" sz="2800" b="1">
                <a:cs typeface="Arial" panose="020B0604020202020204" pitchFamily="34" charset="0"/>
              </a:rPr>
              <a:t>=</a:t>
            </a:r>
            <a:r>
              <a:rPr lang="en-CA" altLang="en-US" sz="2800" b="1">
                <a:cs typeface="Arial" panose="020B0604020202020204" pitchFamily="34" charset="0"/>
              </a:rPr>
              <a:t>&gt; Tuning the band gap / optical properties</a:t>
            </a:r>
          </a:p>
        </p:txBody>
      </p:sp>
      <p:sp>
        <p:nvSpPr>
          <p:cNvPr id="95237" name="TextBox 4">
            <a:extLst>
              <a:ext uri="{FF2B5EF4-FFF2-40B4-BE49-F238E27FC236}">
                <a16:creationId xmlns:a16="http://schemas.microsoft.com/office/drawing/2014/main" id="{FA9449F0-8146-94C4-0A00-36B46D3DC810}"/>
              </a:ext>
            </a:extLst>
          </p:cNvPr>
          <p:cNvSpPr txBox="1">
            <a:spLocks noChangeArrowheads="1"/>
          </p:cNvSpPr>
          <p:nvPr/>
        </p:nvSpPr>
        <p:spPr bwMode="auto">
          <a:xfrm>
            <a:off x="0" y="6273800"/>
            <a:ext cx="3047629"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CA" altLang="en-US" sz="1600" b="1" i="1" dirty="0" smtClean="0">
                <a:cs typeface="Arial" panose="020B0604020202020204" pitchFamily="34" charset="0"/>
              </a:rPr>
              <a:t>Nature </a:t>
            </a:r>
            <a:r>
              <a:rPr lang="fr-CA" altLang="en-US" sz="1600" b="1" i="1" dirty="0" err="1">
                <a:cs typeface="Arial" panose="020B0604020202020204" pitchFamily="34" charset="0"/>
              </a:rPr>
              <a:t>Photonics</a:t>
            </a:r>
            <a:r>
              <a:rPr lang="fr-CA" altLang="en-US" sz="1600" b="1" i="1" dirty="0">
                <a:cs typeface="Arial" panose="020B0604020202020204" pitchFamily="34" charset="0"/>
              </a:rPr>
              <a:t> </a:t>
            </a:r>
            <a:r>
              <a:rPr lang="fr-CA" altLang="en-US" sz="1600" b="1" i="1" u="sng" dirty="0">
                <a:cs typeface="Arial" panose="020B0604020202020204" pitchFamily="34" charset="0"/>
              </a:rPr>
              <a:t>9</a:t>
            </a:r>
            <a:r>
              <a:rPr lang="fr-CA" altLang="en-US" sz="1600" b="1" dirty="0">
                <a:cs typeface="Arial" panose="020B0604020202020204" pitchFamily="34" charset="0"/>
              </a:rPr>
              <a:t>, 61 (2015)</a:t>
            </a:r>
          </a:p>
          <a:p>
            <a:pPr eaLnBrk="1" hangingPunct="1"/>
            <a:r>
              <a:rPr lang="fr-CA" altLang="en-US" sz="1600" b="1" i="1" dirty="0" err="1" smtClean="0">
                <a:cs typeface="Arial" panose="020B0604020202020204" pitchFamily="34" charset="0"/>
              </a:rPr>
              <a:t>Nanoscale</a:t>
            </a:r>
            <a:r>
              <a:rPr lang="fr-CA" altLang="en-US" sz="1600" b="1" dirty="0" smtClean="0">
                <a:cs typeface="Arial" panose="020B0604020202020204" pitchFamily="34" charset="0"/>
              </a:rPr>
              <a:t> </a:t>
            </a:r>
            <a:r>
              <a:rPr lang="fr-CA" altLang="en-US" sz="1600" b="1" u="sng" dirty="0">
                <a:cs typeface="Arial" panose="020B0604020202020204" pitchFamily="34" charset="0"/>
              </a:rPr>
              <a:t>8</a:t>
            </a:r>
            <a:r>
              <a:rPr lang="fr-CA" altLang="en-US" sz="1600" b="1" dirty="0">
                <a:cs typeface="Arial" panose="020B0604020202020204" pitchFamily="34" charset="0"/>
              </a:rPr>
              <a:t>, 3237 (2016)</a:t>
            </a:r>
          </a:p>
        </p:txBody>
      </p:sp>
      <p:pic>
        <p:nvPicPr>
          <p:cNvPr id="95238" name="Image 1">
            <a:extLst>
              <a:ext uri="{FF2B5EF4-FFF2-40B4-BE49-F238E27FC236}">
                <a16:creationId xmlns:a16="http://schemas.microsoft.com/office/drawing/2014/main" id="{DF4F64DA-CC7D-73C9-0A18-7EC0CC2F7A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2338388"/>
            <a:ext cx="90392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FE63FA3-E28C-DAD4-DE5D-4CE1E5ACA167}"/>
              </a:ext>
            </a:extLst>
          </p:cNvPr>
          <p:cNvSpPr/>
          <p:nvPr/>
        </p:nvSpPr>
        <p:spPr>
          <a:xfrm>
            <a:off x="61913" y="4062413"/>
            <a:ext cx="8801100" cy="293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Ellipse 7">
            <a:extLst>
              <a:ext uri="{FF2B5EF4-FFF2-40B4-BE49-F238E27FC236}">
                <a16:creationId xmlns:a16="http://schemas.microsoft.com/office/drawing/2014/main" id="{68852764-C0A0-AEA1-45C7-79F67E139AF3}"/>
              </a:ext>
            </a:extLst>
          </p:cNvPr>
          <p:cNvSpPr/>
          <p:nvPr/>
        </p:nvSpPr>
        <p:spPr>
          <a:xfrm>
            <a:off x="5611813" y="2262188"/>
            <a:ext cx="1546225" cy="2601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B9E51-1B0C-4AA1-374A-D40E4E16526B}"/>
              </a:ext>
            </a:extLst>
          </p:cNvPr>
          <p:cNvSpPr>
            <a:spLocks noGrp="1"/>
          </p:cNvSpPr>
          <p:nvPr>
            <p:ph type="title"/>
          </p:nvPr>
        </p:nvSpPr>
        <p:spPr>
          <a:xfrm>
            <a:off x="104948" y="27130"/>
            <a:ext cx="6347713" cy="1320800"/>
          </a:xfrm>
        </p:spPr>
        <p:txBody>
          <a:bodyPr/>
          <a:lstStyle/>
          <a:p>
            <a:r>
              <a:rPr lang="en-CA" sz="3600" dirty="0"/>
              <a:t>Thermoelectric Energy</a:t>
            </a:r>
            <a:endParaRPr lang="en-US" dirty="0"/>
          </a:p>
        </p:txBody>
      </p:sp>
      <p:sp>
        <p:nvSpPr>
          <p:cNvPr id="5" name="Content Placeholder 4">
            <a:extLst>
              <a:ext uri="{FF2B5EF4-FFF2-40B4-BE49-F238E27FC236}">
                <a16:creationId xmlns:a16="http://schemas.microsoft.com/office/drawing/2014/main" id="{F20D4DED-EB11-6B5E-454B-35E98A0530A7}"/>
              </a:ext>
            </a:extLst>
          </p:cNvPr>
          <p:cNvSpPr>
            <a:spLocks noGrp="1"/>
          </p:cNvSpPr>
          <p:nvPr>
            <p:ph idx="1"/>
          </p:nvPr>
        </p:nvSpPr>
        <p:spPr>
          <a:xfrm>
            <a:off x="104948" y="980728"/>
            <a:ext cx="8715524" cy="5616624"/>
          </a:xfrm>
        </p:spPr>
        <p:txBody>
          <a:bodyPr>
            <a:normAutofit/>
          </a:bodyPr>
          <a:lstStyle/>
          <a:p>
            <a:r>
              <a:rPr lang="en-US" sz="2400" dirty="0">
                <a:solidFill>
                  <a:srgbClr val="202122"/>
                </a:solidFill>
                <a:latin typeface="Arial" panose="020B0604020202020204" pitchFamily="34" charset="0"/>
              </a:rPr>
              <a:t>Thermoelectric effect: direct conversion of temperature  differences to electric voltage &amp; vice versa via a thermocouple.</a:t>
            </a:r>
          </a:p>
          <a:p>
            <a:r>
              <a:rPr lang="en-US" sz="2400" dirty="0">
                <a:solidFill>
                  <a:srgbClr val="202122"/>
                </a:solidFill>
                <a:latin typeface="Arial" panose="020B0604020202020204" pitchFamily="34" charset="0"/>
              </a:rPr>
              <a:t>Thermoelectric device: creates a voltage when there is a different temperature on each side. </a:t>
            </a:r>
          </a:p>
          <a:p>
            <a:r>
              <a:rPr lang="en-US" sz="2400" dirty="0">
                <a:solidFill>
                  <a:srgbClr val="202122"/>
                </a:solidFill>
                <a:latin typeface="Arial" panose="020B0604020202020204" pitchFamily="34" charset="0"/>
              </a:rPr>
              <a:t>Conversely: when a voltage is applied, heat is transferred  from one side to the other, creating a temperature difference. </a:t>
            </a:r>
          </a:p>
          <a:p>
            <a:r>
              <a:rPr lang="en-US" sz="2400" dirty="0">
                <a:solidFill>
                  <a:srgbClr val="202122"/>
                </a:solidFill>
                <a:latin typeface="Arial" panose="020B0604020202020204" pitchFamily="34" charset="0"/>
              </a:rPr>
              <a:t>Atomic scale: an applied temperature gradient causes charge carriers in the material to diffuse from hot to cold side.</a:t>
            </a:r>
          </a:p>
          <a:p>
            <a:r>
              <a:rPr lang="en-US" sz="2400" dirty="0">
                <a:solidFill>
                  <a:srgbClr val="202122"/>
                </a:solidFill>
                <a:latin typeface="Arial" panose="020B0604020202020204" pitchFamily="34" charset="0"/>
              </a:rPr>
              <a:t>Can be used to generate electricity, measure temperature or change the temperature of objects.</a:t>
            </a:r>
            <a:endParaRPr lang="en-US" sz="2400" b="0" i="0" dirty="0">
              <a:solidFill>
                <a:srgbClr val="202122"/>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3F70F028-B6CD-CECA-8A80-38B610A8C779}"/>
              </a:ext>
            </a:extLst>
          </p:cNvPr>
          <p:cNvSpPr>
            <a:spLocks noGrp="1"/>
          </p:cNvSpPr>
          <p:nvPr>
            <p:ph type="sldNum" sz="quarter" idx="12"/>
          </p:nvPr>
        </p:nvSpPr>
        <p:spPr/>
        <p:txBody>
          <a:bodyPr/>
          <a:lstStyle/>
          <a:p>
            <a:fld id="{B883D629-996C-479C-ABB6-6799B6219525}" type="slidenum">
              <a:rPr lang="fr-CA" altLang="fr-FR" smtClean="0"/>
              <a:pPr/>
              <a:t>3</a:t>
            </a:fld>
            <a:endParaRPr lang="fr-CA" altLang="fr-FR"/>
          </a:p>
        </p:txBody>
      </p:sp>
    </p:spTree>
    <p:extLst>
      <p:ext uri="{BB962C8B-B14F-4D97-AF65-F5344CB8AC3E}">
        <p14:creationId xmlns:p14="http://schemas.microsoft.com/office/powerpoint/2010/main" val="3430743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age 1">
            <a:extLst>
              <a:ext uri="{FF2B5EF4-FFF2-40B4-BE49-F238E27FC236}">
                <a16:creationId xmlns:a16="http://schemas.microsoft.com/office/drawing/2014/main" id="{F1C40595-AD99-DC92-90ED-C096278A78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9850" y="1704975"/>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1">
            <a:extLst>
              <a:ext uri="{FF2B5EF4-FFF2-40B4-BE49-F238E27FC236}">
                <a16:creationId xmlns:a16="http://schemas.microsoft.com/office/drawing/2014/main" id="{1C630A72-DF46-67EB-B063-EF206B0483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2613" y="3422650"/>
            <a:ext cx="22701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Box 2">
            <a:extLst>
              <a:ext uri="{FF2B5EF4-FFF2-40B4-BE49-F238E27FC236}">
                <a16:creationId xmlns:a16="http://schemas.microsoft.com/office/drawing/2014/main" id="{E6A72A27-199B-2A68-D916-BB6384A083A7}"/>
              </a:ext>
            </a:extLst>
          </p:cNvPr>
          <p:cNvSpPr txBox="1">
            <a:spLocks noChangeArrowheads="1"/>
          </p:cNvSpPr>
          <p:nvPr/>
        </p:nvSpPr>
        <p:spPr bwMode="auto">
          <a:xfrm>
            <a:off x="4816475" y="5399088"/>
            <a:ext cx="65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cs typeface="Arial" panose="020B0604020202020204" pitchFamily="34" charset="0"/>
              </a:rPr>
              <a:t>STO</a:t>
            </a:r>
          </a:p>
        </p:txBody>
      </p:sp>
      <p:sp>
        <p:nvSpPr>
          <p:cNvPr id="96261" name="TextBox 3">
            <a:extLst>
              <a:ext uri="{FF2B5EF4-FFF2-40B4-BE49-F238E27FC236}">
                <a16:creationId xmlns:a16="http://schemas.microsoft.com/office/drawing/2014/main" id="{41868DAB-7142-D7E6-7B87-DDB2E2ECC6CB}"/>
              </a:ext>
            </a:extLst>
          </p:cNvPr>
          <p:cNvSpPr txBox="1">
            <a:spLocks noChangeArrowheads="1"/>
          </p:cNvSpPr>
          <p:nvPr/>
        </p:nvSpPr>
        <p:spPr bwMode="auto">
          <a:xfrm>
            <a:off x="4432300" y="3373438"/>
            <a:ext cx="1058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cs typeface="Arial" panose="020B0604020202020204" pitchFamily="34" charset="0"/>
              </a:rPr>
              <a:t>BiMn</a:t>
            </a:r>
            <a:r>
              <a:rPr lang="en-US" altLang="en-US" baseline="-25000">
                <a:solidFill>
                  <a:schemeClr val="bg1"/>
                </a:solidFill>
                <a:cs typeface="Arial" panose="020B0604020202020204" pitchFamily="34" charset="0"/>
              </a:rPr>
              <a:t>2</a:t>
            </a:r>
            <a:r>
              <a:rPr lang="en-US" altLang="en-US">
                <a:solidFill>
                  <a:schemeClr val="bg1"/>
                </a:solidFill>
                <a:cs typeface="Arial" panose="020B0604020202020204" pitchFamily="34" charset="0"/>
              </a:rPr>
              <a:t>O</a:t>
            </a:r>
            <a:r>
              <a:rPr lang="en-US" altLang="en-US" baseline="-25000">
                <a:solidFill>
                  <a:schemeClr val="bg1"/>
                </a:solidFill>
                <a:cs typeface="Arial" panose="020B0604020202020204" pitchFamily="34" charset="0"/>
              </a:rPr>
              <a:t>5</a:t>
            </a:r>
          </a:p>
        </p:txBody>
      </p:sp>
      <p:cxnSp>
        <p:nvCxnSpPr>
          <p:cNvPr id="6" name="Straight Arrow Connector 4">
            <a:extLst>
              <a:ext uri="{FF2B5EF4-FFF2-40B4-BE49-F238E27FC236}">
                <a16:creationId xmlns:a16="http://schemas.microsoft.com/office/drawing/2014/main" id="{F1C2B0E3-11CC-861C-8284-B6A8E8833C1D}"/>
              </a:ext>
            </a:extLst>
          </p:cNvPr>
          <p:cNvCxnSpPr/>
          <p:nvPr/>
        </p:nvCxnSpPr>
        <p:spPr>
          <a:xfrm flipH="1" flipV="1">
            <a:off x="3730625" y="5232400"/>
            <a:ext cx="127000" cy="33972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6263" name="TextBox 5">
            <a:extLst>
              <a:ext uri="{FF2B5EF4-FFF2-40B4-BE49-F238E27FC236}">
                <a16:creationId xmlns:a16="http://schemas.microsoft.com/office/drawing/2014/main" id="{90D1A7F7-E1D7-93E8-B774-18E0AF5DF89F}"/>
              </a:ext>
            </a:extLst>
          </p:cNvPr>
          <p:cNvSpPr txBox="1">
            <a:spLocks noChangeArrowheads="1"/>
          </p:cNvSpPr>
          <p:nvPr/>
        </p:nvSpPr>
        <p:spPr bwMode="auto">
          <a:xfrm>
            <a:off x="3783013" y="5124450"/>
            <a:ext cx="635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a:solidFill>
                  <a:schemeClr val="bg1"/>
                </a:solidFill>
                <a:cs typeface="Arial" panose="020B0604020202020204" pitchFamily="34" charset="0"/>
              </a:rPr>
              <a:t>[100]</a:t>
            </a:r>
          </a:p>
        </p:txBody>
      </p:sp>
      <p:cxnSp>
        <p:nvCxnSpPr>
          <p:cNvPr id="8" name="Straight Connector 6">
            <a:extLst>
              <a:ext uri="{FF2B5EF4-FFF2-40B4-BE49-F238E27FC236}">
                <a16:creationId xmlns:a16="http://schemas.microsoft.com/office/drawing/2014/main" id="{75859773-16BB-9400-8C95-6C34BF735E7C}"/>
              </a:ext>
            </a:extLst>
          </p:cNvPr>
          <p:cNvCxnSpPr>
            <a:endCxn id="96259" idx="3"/>
          </p:cNvCxnSpPr>
          <p:nvPr/>
        </p:nvCxnSpPr>
        <p:spPr>
          <a:xfrm flipV="1">
            <a:off x="3122613" y="4557713"/>
            <a:ext cx="2270125" cy="715962"/>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96265" name="Image 10">
            <a:extLst>
              <a:ext uri="{FF2B5EF4-FFF2-40B4-BE49-F238E27FC236}">
                <a16:creationId xmlns:a16="http://schemas.microsoft.com/office/drawing/2014/main" id="{D7BA74EF-C756-69D4-B51A-25CBE2B962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952875"/>
            <a:ext cx="13668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9506CE4F-FA09-6188-4AEE-BF15971397C7}"/>
              </a:ext>
            </a:extLst>
          </p:cNvPr>
          <p:cNvSpPr/>
          <p:nvPr/>
        </p:nvSpPr>
        <p:spPr>
          <a:xfrm rot="20901968">
            <a:off x="2540000" y="3140075"/>
            <a:ext cx="261938" cy="195263"/>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cxnSp>
        <p:nvCxnSpPr>
          <p:cNvPr id="13" name="Connecteur droit 12">
            <a:extLst>
              <a:ext uri="{FF2B5EF4-FFF2-40B4-BE49-F238E27FC236}">
                <a16:creationId xmlns:a16="http://schemas.microsoft.com/office/drawing/2014/main" id="{E66347FF-A07E-B2AE-205C-FC159767A20C}"/>
              </a:ext>
            </a:extLst>
          </p:cNvPr>
          <p:cNvCxnSpPr/>
          <p:nvPr/>
        </p:nvCxnSpPr>
        <p:spPr>
          <a:xfrm>
            <a:off x="2560638" y="3363913"/>
            <a:ext cx="555625" cy="2201862"/>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0AC5154-8DA7-123B-F3A2-770A1F15547A}"/>
              </a:ext>
            </a:extLst>
          </p:cNvPr>
          <p:cNvCxnSpPr/>
          <p:nvPr/>
        </p:nvCxnSpPr>
        <p:spPr>
          <a:xfrm>
            <a:off x="2809875" y="3311525"/>
            <a:ext cx="292100" cy="9366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96269" name="TextBox 5">
            <a:extLst>
              <a:ext uri="{FF2B5EF4-FFF2-40B4-BE49-F238E27FC236}">
                <a16:creationId xmlns:a16="http://schemas.microsoft.com/office/drawing/2014/main" id="{F5E650CA-27C7-A291-4D6D-85F99D547F95}"/>
              </a:ext>
            </a:extLst>
          </p:cNvPr>
          <p:cNvSpPr txBox="1">
            <a:spLocks noChangeArrowheads="1"/>
          </p:cNvSpPr>
          <p:nvPr/>
        </p:nvSpPr>
        <p:spPr bwMode="auto">
          <a:xfrm>
            <a:off x="5138738" y="4148138"/>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chemeClr val="bg1"/>
                </a:solidFill>
                <a:cs typeface="Arial" panose="020B0604020202020204" pitchFamily="34" charset="0"/>
              </a:rPr>
              <a:t>001</a:t>
            </a:r>
            <a:endParaRPr lang="en-US" altLang="en-US" sz="1200" b="1" baseline="-25000">
              <a:solidFill>
                <a:schemeClr val="bg1"/>
              </a:solidFill>
              <a:cs typeface="Arial" panose="020B0604020202020204" pitchFamily="34" charset="0"/>
            </a:endParaRPr>
          </a:p>
        </p:txBody>
      </p:sp>
      <p:sp>
        <p:nvSpPr>
          <p:cNvPr id="96270" name="TextBox 5">
            <a:extLst>
              <a:ext uri="{FF2B5EF4-FFF2-40B4-BE49-F238E27FC236}">
                <a16:creationId xmlns:a16="http://schemas.microsoft.com/office/drawing/2014/main" id="{B66CEBA5-2578-D45D-E2C6-C2B973315606}"/>
              </a:ext>
            </a:extLst>
          </p:cNvPr>
          <p:cNvSpPr txBox="1">
            <a:spLocks noChangeArrowheads="1"/>
          </p:cNvSpPr>
          <p:nvPr/>
        </p:nvSpPr>
        <p:spPr bwMode="auto">
          <a:xfrm>
            <a:off x="4894263" y="4327525"/>
            <a:ext cx="430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chemeClr val="bg1"/>
                </a:solidFill>
                <a:cs typeface="Arial" panose="020B0604020202020204" pitchFamily="34" charset="0"/>
              </a:rPr>
              <a:t>110</a:t>
            </a:r>
            <a:endParaRPr lang="en-US" altLang="en-US" sz="1200" b="1" baseline="-25000">
              <a:solidFill>
                <a:schemeClr val="bg1"/>
              </a:solidFill>
              <a:cs typeface="Arial" panose="020B0604020202020204" pitchFamily="34" charset="0"/>
            </a:endParaRPr>
          </a:p>
        </p:txBody>
      </p:sp>
      <p:cxnSp>
        <p:nvCxnSpPr>
          <p:cNvPr id="17" name="Connecteur droit avec flèche 16">
            <a:extLst>
              <a:ext uri="{FF2B5EF4-FFF2-40B4-BE49-F238E27FC236}">
                <a16:creationId xmlns:a16="http://schemas.microsoft.com/office/drawing/2014/main" id="{580A6E26-EEE8-EFB2-2829-15C1DEA88B26}"/>
              </a:ext>
            </a:extLst>
          </p:cNvPr>
          <p:cNvCxnSpPr/>
          <p:nvPr/>
        </p:nvCxnSpPr>
        <p:spPr>
          <a:xfrm flipH="1" flipV="1">
            <a:off x="5170488" y="3965575"/>
            <a:ext cx="61912" cy="1762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7EA8F55-1C08-A0A9-B3A9-21C4B2C73259}"/>
              </a:ext>
            </a:extLst>
          </p:cNvPr>
          <p:cNvSpPr/>
          <p:nvPr/>
        </p:nvSpPr>
        <p:spPr>
          <a:xfrm rot="20703963">
            <a:off x="1873250" y="3270250"/>
            <a:ext cx="287338" cy="21748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pic>
        <p:nvPicPr>
          <p:cNvPr id="96273" name="Image 26">
            <a:extLst>
              <a:ext uri="{FF2B5EF4-FFF2-40B4-BE49-F238E27FC236}">
                <a16:creationId xmlns:a16="http://schemas.microsoft.com/office/drawing/2014/main" id="{561B361E-4E43-3E9D-E364-D965417CCE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688" y="4056063"/>
            <a:ext cx="23622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4" name="Image 27">
            <a:extLst>
              <a:ext uri="{FF2B5EF4-FFF2-40B4-BE49-F238E27FC236}">
                <a16:creationId xmlns:a16="http://schemas.microsoft.com/office/drawing/2014/main" id="{1D0AE0FF-874F-B153-A6B8-23CF5A6E55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46238" y="1482725"/>
            <a:ext cx="13128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F71BD1F7-FDB5-D9EF-DF7C-7E7D96C813B6}"/>
              </a:ext>
            </a:extLst>
          </p:cNvPr>
          <p:cNvSpPr/>
          <p:nvPr/>
        </p:nvSpPr>
        <p:spPr>
          <a:xfrm rot="20527618">
            <a:off x="2193925" y="3025775"/>
            <a:ext cx="185738" cy="21748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cxnSp>
        <p:nvCxnSpPr>
          <p:cNvPr id="33" name="Connecteur droit 32">
            <a:extLst>
              <a:ext uri="{FF2B5EF4-FFF2-40B4-BE49-F238E27FC236}">
                <a16:creationId xmlns:a16="http://schemas.microsoft.com/office/drawing/2014/main" id="{72CA6E81-BBE7-65BC-F51A-2FBE92FEF5AD}"/>
              </a:ext>
            </a:extLst>
          </p:cNvPr>
          <p:cNvCxnSpPr/>
          <p:nvPr/>
        </p:nvCxnSpPr>
        <p:spPr>
          <a:xfrm>
            <a:off x="2198688" y="3465513"/>
            <a:ext cx="571500" cy="590550"/>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0C0BD44-CCA8-44E9-5E8B-DD5493A31C45}"/>
              </a:ext>
            </a:extLst>
          </p:cNvPr>
          <p:cNvCxnSpPr/>
          <p:nvPr/>
        </p:nvCxnSpPr>
        <p:spPr>
          <a:xfrm flipH="1">
            <a:off x="412750" y="3517900"/>
            <a:ext cx="1498600" cy="53816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12F2E68A-5F16-7AF0-F3FA-320C3E782D5A}"/>
              </a:ext>
            </a:extLst>
          </p:cNvPr>
          <p:cNvCxnSpPr/>
          <p:nvPr/>
        </p:nvCxnSpPr>
        <p:spPr>
          <a:xfrm>
            <a:off x="1643063" y="2786063"/>
            <a:ext cx="519112" cy="271462"/>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0FCB9EC-7756-0A1F-3890-41BBD537DA54}"/>
              </a:ext>
            </a:extLst>
          </p:cNvPr>
          <p:cNvCxnSpPr/>
          <p:nvPr/>
        </p:nvCxnSpPr>
        <p:spPr>
          <a:xfrm flipH="1">
            <a:off x="2346325" y="2798763"/>
            <a:ext cx="615950" cy="187325"/>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96280" name="TextBox 3">
            <a:extLst>
              <a:ext uri="{FF2B5EF4-FFF2-40B4-BE49-F238E27FC236}">
                <a16:creationId xmlns:a16="http://schemas.microsoft.com/office/drawing/2014/main" id="{66F8B268-C38D-85C0-B1BF-0112BC1908D5}"/>
              </a:ext>
            </a:extLst>
          </p:cNvPr>
          <p:cNvSpPr txBox="1">
            <a:spLocks noChangeArrowheads="1"/>
          </p:cNvSpPr>
          <p:nvPr/>
        </p:nvSpPr>
        <p:spPr bwMode="auto">
          <a:xfrm>
            <a:off x="1912938" y="4016375"/>
            <a:ext cx="97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cs typeface="Arial" panose="020B0604020202020204" pitchFamily="34" charset="0"/>
              </a:rPr>
              <a:t>BiMnO</a:t>
            </a:r>
            <a:r>
              <a:rPr lang="en-US" altLang="en-US" baseline="-25000">
                <a:solidFill>
                  <a:schemeClr val="bg1"/>
                </a:solidFill>
                <a:cs typeface="Arial" panose="020B0604020202020204" pitchFamily="34" charset="0"/>
              </a:rPr>
              <a:t>3</a:t>
            </a:r>
          </a:p>
        </p:txBody>
      </p:sp>
      <p:sp>
        <p:nvSpPr>
          <p:cNvPr id="96281" name="TextBox 3">
            <a:extLst>
              <a:ext uri="{FF2B5EF4-FFF2-40B4-BE49-F238E27FC236}">
                <a16:creationId xmlns:a16="http://schemas.microsoft.com/office/drawing/2014/main" id="{06F4B0A0-EA98-3343-C279-A03C5178161B}"/>
              </a:ext>
            </a:extLst>
          </p:cNvPr>
          <p:cNvSpPr txBox="1">
            <a:spLocks noChangeArrowheads="1"/>
          </p:cNvSpPr>
          <p:nvPr/>
        </p:nvSpPr>
        <p:spPr bwMode="auto">
          <a:xfrm>
            <a:off x="2273300" y="1716088"/>
            <a:ext cx="7699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00"/>
                </a:solidFill>
                <a:cs typeface="Arial" panose="020B0604020202020204" pitchFamily="34" charset="0"/>
              </a:rPr>
              <a:t>BiMn</a:t>
            </a:r>
            <a:r>
              <a:rPr lang="en-US" altLang="en-US" sz="1200" baseline="-25000">
                <a:solidFill>
                  <a:srgbClr val="FFFF00"/>
                </a:solidFill>
                <a:cs typeface="Arial" panose="020B0604020202020204" pitchFamily="34" charset="0"/>
              </a:rPr>
              <a:t>2</a:t>
            </a:r>
            <a:r>
              <a:rPr lang="en-US" altLang="en-US" sz="1200">
                <a:solidFill>
                  <a:srgbClr val="FFFF00"/>
                </a:solidFill>
                <a:cs typeface="Arial" panose="020B0604020202020204" pitchFamily="34" charset="0"/>
              </a:rPr>
              <a:t>O</a:t>
            </a:r>
            <a:r>
              <a:rPr lang="en-US" altLang="en-US" sz="1200" baseline="-25000">
                <a:solidFill>
                  <a:srgbClr val="FFFF00"/>
                </a:solidFill>
                <a:cs typeface="Arial" panose="020B0604020202020204" pitchFamily="34" charset="0"/>
              </a:rPr>
              <a:t>5</a:t>
            </a:r>
          </a:p>
        </p:txBody>
      </p:sp>
      <p:sp>
        <p:nvSpPr>
          <p:cNvPr id="96282" name="TextBox 3">
            <a:extLst>
              <a:ext uri="{FF2B5EF4-FFF2-40B4-BE49-F238E27FC236}">
                <a16:creationId xmlns:a16="http://schemas.microsoft.com/office/drawing/2014/main" id="{B0A28088-324D-C366-0043-FEBEB4A6DAE2}"/>
              </a:ext>
            </a:extLst>
          </p:cNvPr>
          <p:cNvSpPr txBox="1">
            <a:spLocks noChangeArrowheads="1"/>
          </p:cNvSpPr>
          <p:nvPr/>
        </p:nvSpPr>
        <p:spPr bwMode="auto">
          <a:xfrm>
            <a:off x="1622425" y="2209800"/>
            <a:ext cx="712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00"/>
                </a:solidFill>
                <a:cs typeface="Arial" panose="020B0604020202020204" pitchFamily="34" charset="0"/>
              </a:rPr>
              <a:t>BiMnO</a:t>
            </a:r>
            <a:r>
              <a:rPr lang="en-US" altLang="en-US" sz="1200" baseline="-25000">
                <a:solidFill>
                  <a:srgbClr val="FFFF00"/>
                </a:solidFill>
                <a:cs typeface="Arial" panose="020B0604020202020204" pitchFamily="34" charset="0"/>
              </a:rPr>
              <a:t>3</a:t>
            </a:r>
          </a:p>
        </p:txBody>
      </p:sp>
      <p:pic>
        <p:nvPicPr>
          <p:cNvPr id="96283" name="Image 44">
            <a:extLst>
              <a:ext uri="{FF2B5EF4-FFF2-40B4-BE49-F238E27FC236}">
                <a16:creationId xmlns:a16="http://schemas.microsoft.com/office/drawing/2014/main" id="{E534F90E-E540-BFA5-FDEC-0C0FFA2DF9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0" y="4406900"/>
            <a:ext cx="12446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ZoneTexte 43">
            <a:extLst>
              <a:ext uri="{FF2B5EF4-FFF2-40B4-BE49-F238E27FC236}">
                <a16:creationId xmlns:a16="http://schemas.microsoft.com/office/drawing/2014/main" id="{643C0E63-891B-F32F-F394-380F9C6D898E}"/>
              </a:ext>
            </a:extLst>
          </p:cNvPr>
          <p:cNvSpPr txBox="1"/>
          <p:nvPr/>
        </p:nvSpPr>
        <p:spPr>
          <a:xfrm>
            <a:off x="26988" y="4383088"/>
            <a:ext cx="538162" cy="254000"/>
          </a:xfrm>
          <a:prstGeom prst="rect">
            <a:avLst/>
          </a:prstGeom>
          <a:noFill/>
        </p:spPr>
        <p:txBody>
          <a:bodyPr wrap="none">
            <a:spAutoFit/>
          </a:bodyPr>
          <a:lstStyle/>
          <a:p>
            <a:pPr>
              <a:defRPr/>
            </a:pPr>
            <a:r>
              <a:rPr lang="fr-FR" sz="1050" dirty="0">
                <a:solidFill>
                  <a:schemeClr val="bg1"/>
                </a:solidFill>
                <a:cs typeface="Arial" panose="020B0604020202020204" pitchFamily="34" charset="0"/>
              </a:rPr>
              <a:t>[100]*</a:t>
            </a:r>
          </a:p>
        </p:txBody>
      </p:sp>
      <p:cxnSp>
        <p:nvCxnSpPr>
          <p:cNvPr id="47" name="Connecteur droit avec flèche 46">
            <a:extLst>
              <a:ext uri="{FF2B5EF4-FFF2-40B4-BE49-F238E27FC236}">
                <a16:creationId xmlns:a16="http://schemas.microsoft.com/office/drawing/2014/main" id="{B441AD90-D847-1590-3D05-E1853EE3C466}"/>
              </a:ext>
            </a:extLst>
          </p:cNvPr>
          <p:cNvCxnSpPr/>
          <p:nvPr/>
        </p:nvCxnSpPr>
        <p:spPr>
          <a:xfrm flipH="1" flipV="1">
            <a:off x="465138" y="4494213"/>
            <a:ext cx="71437" cy="130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264A9D4F-FC47-1872-7BC0-DC2189F030C8}"/>
              </a:ext>
            </a:extLst>
          </p:cNvPr>
          <p:cNvSpPr txBox="1"/>
          <p:nvPr/>
        </p:nvSpPr>
        <p:spPr>
          <a:xfrm>
            <a:off x="876300" y="4768850"/>
            <a:ext cx="536575" cy="254000"/>
          </a:xfrm>
          <a:prstGeom prst="rect">
            <a:avLst/>
          </a:prstGeom>
          <a:noFill/>
        </p:spPr>
        <p:txBody>
          <a:bodyPr wrap="none">
            <a:spAutoFit/>
          </a:bodyPr>
          <a:lstStyle/>
          <a:p>
            <a:pPr>
              <a:defRPr/>
            </a:pPr>
            <a:r>
              <a:rPr lang="fr-FR" sz="1050" dirty="0">
                <a:solidFill>
                  <a:schemeClr val="bg1"/>
                </a:solidFill>
                <a:cs typeface="Arial" panose="020B0604020202020204" pitchFamily="34" charset="0"/>
              </a:rPr>
              <a:t>[100]*</a:t>
            </a:r>
          </a:p>
        </p:txBody>
      </p:sp>
      <p:cxnSp>
        <p:nvCxnSpPr>
          <p:cNvPr id="51" name="Connecteur droit avec flèche 50">
            <a:extLst>
              <a:ext uri="{FF2B5EF4-FFF2-40B4-BE49-F238E27FC236}">
                <a16:creationId xmlns:a16="http://schemas.microsoft.com/office/drawing/2014/main" id="{2CD2F8CC-C7E0-2029-A30C-4FC38C3C37A6}"/>
              </a:ext>
            </a:extLst>
          </p:cNvPr>
          <p:cNvCxnSpPr/>
          <p:nvPr/>
        </p:nvCxnSpPr>
        <p:spPr>
          <a:xfrm flipV="1">
            <a:off x="996950" y="4651375"/>
            <a:ext cx="166688" cy="936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6F98C888-F9DA-2DD5-16B9-A6A45437811E}"/>
              </a:ext>
            </a:extLst>
          </p:cNvPr>
          <p:cNvSpPr txBox="1"/>
          <p:nvPr/>
        </p:nvSpPr>
        <p:spPr>
          <a:xfrm>
            <a:off x="735013" y="4451350"/>
            <a:ext cx="554037" cy="254000"/>
          </a:xfrm>
          <a:prstGeom prst="rect">
            <a:avLst/>
          </a:prstGeom>
          <a:noFill/>
        </p:spPr>
        <p:txBody>
          <a:bodyPr wrap="none">
            <a:spAutoFit/>
          </a:bodyPr>
          <a:lstStyle/>
          <a:p>
            <a:pPr>
              <a:defRPr/>
            </a:pPr>
            <a:r>
              <a:rPr lang="fr-FR" sz="1050" dirty="0">
                <a:solidFill>
                  <a:schemeClr val="bg1"/>
                </a:solidFill>
                <a:cs typeface="Arial" panose="020B0604020202020204" pitchFamily="34" charset="0"/>
              </a:rPr>
              <a:t>110pc</a:t>
            </a:r>
          </a:p>
        </p:txBody>
      </p:sp>
      <p:sp>
        <p:nvSpPr>
          <p:cNvPr id="96289" name="TextBox 2">
            <a:extLst>
              <a:ext uri="{FF2B5EF4-FFF2-40B4-BE49-F238E27FC236}">
                <a16:creationId xmlns:a16="http://schemas.microsoft.com/office/drawing/2014/main" id="{BC5AB090-4887-91E2-1F05-358AAE621B74}"/>
              </a:ext>
            </a:extLst>
          </p:cNvPr>
          <p:cNvSpPr txBox="1">
            <a:spLocks noChangeArrowheads="1"/>
          </p:cNvSpPr>
          <p:nvPr/>
        </p:nvSpPr>
        <p:spPr bwMode="auto">
          <a:xfrm>
            <a:off x="2209800" y="6122988"/>
            <a:ext cx="65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cs typeface="Arial" panose="020B0604020202020204" pitchFamily="34" charset="0"/>
              </a:rPr>
              <a:t>STO</a:t>
            </a:r>
          </a:p>
        </p:txBody>
      </p:sp>
      <p:sp>
        <p:nvSpPr>
          <p:cNvPr id="96290" name="TextBox 2">
            <a:extLst>
              <a:ext uri="{FF2B5EF4-FFF2-40B4-BE49-F238E27FC236}">
                <a16:creationId xmlns:a16="http://schemas.microsoft.com/office/drawing/2014/main" id="{17C26722-50BB-10F1-9CA2-33BFB7AC52A2}"/>
              </a:ext>
            </a:extLst>
          </p:cNvPr>
          <p:cNvSpPr txBox="1">
            <a:spLocks noChangeArrowheads="1"/>
          </p:cNvSpPr>
          <p:nvPr/>
        </p:nvSpPr>
        <p:spPr bwMode="auto">
          <a:xfrm>
            <a:off x="2562225" y="2576513"/>
            <a:ext cx="500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C000"/>
                </a:solidFill>
                <a:cs typeface="Arial" panose="020B0604020202020204" pitchFamily="34" charset="0"/>
              </a:rPr>
              <a:t>STO</a:t>
            </a:r>
          </a:p>
        </p:txBody>
      </p:sp>
      <p:sp>
        <p:nvSpPr>
          <p:cNvPr id="96291" name="TextBox 35">
            <a:extLst>
              <a:ext uri="{FF2B5EF4-FFF2-40B4-BE49-F238E27FC236}">
                <a16:creationId xmlns:a16="http://schemas.microsoft.com/office/drawing/2014/main" id="{9E45B802-124A-D2C1-DC65-78216F4C3B20}"/>
              </a:ext>
            </a:extLst>
          </p:cNvPr>
          <p:cNvSpPr txBox="1">
            <a:spLocks noChangeArrowheads="1"/>
          </p:cNvSpPr>
          <p:nvPr/>
        </p:nvSpPr>
        <p:spPr bwMode="auto">
          <a:xfrm>
            <a:off x="1004888" y="15319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cs typeface="Arial" panose="020B0604020202020204" pitchFamily="34" charset="0"/>
              </a:rPr>
              <a:t>a</a:t>
            </a:r>
          </a:p>
        </p:txBody>
      </p:sp>
      <p:sp>
        <p:nvSpPr>
          <p:cNvPr id="96292" name="TextBox 37">
            <a:extLst>
              <a:ext uri="{FF2B5EF4-FFF2-40B4-BE49-F238E27FC236}">
                <a16:creationId xmlns:a16="http://schemas.microsoft.com/office/drawing/2014/main" id="{27021D26-CF9A-F75C-7468-091B4B03B7E0}"/>
              </a:ext>
            </a:extLst>
          </p:cNvPr>
          <p:cNvSpPr txBox="1">
            <a:spLocks noChangeArrowheads="1"/>
          </p:cNvSpPr>
          <p:nvPr/>
        </p:nvSpPr>
        <p:spPr bwMode="auto">
          <a:xfrm>
            <a:off x="60325" y="3946525"/>
            <a:ext cx="32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b="1">
                <a:cs typeface="Arial" panose="020B0604020202020204" pitchFamily="34" charset="0"/>
              </a:rPr>
              <a:t>b</a:t>
            </a:r>
            <a:endParaRPr lang="en-US" altLang="en-US" b="1">
              <a:cs typeface="Arial" panose="020B0604020202020204" pitchFamily="34" charset="0"/>
            </a:endParaRPr>
          </a:p>
        </p:txBody>
      </p:sp>
      <p:sp>
        <p:nvSpPr>
          <p:cNvPr id="96293" name="TextBox 39">
            <a:extLst>
              <a:ext uri="{FF2B5EF4-FFF2-40B4-BE49-F238E27FC236}">
                <a16:creationId xmlns:a16="http://schemas.microsoft.com/office/drawing/2014/main" id="{8E691190-7F5D-BCE4-3EF4-89ADC65A53D0}"/>
              </a:ext>
            </a:extLst>
          </p:cNvPr>
          <p:cNvSpPr txBox="1">
            <a:spLocks noChangeArrowheads="1"/>
          </p:cNvSpPr>
          <p:nvPr/>
        </p:nvSpPr>
        <p:spPr bwMode="auto">
          <a:xfrm>
            <a:off x="4287838" y="29067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b="1">
                <a:cs typeface="Arial" panose="020B0604020202020204" pitchFamily="34" charset="0"/>
              </a:rPr>
              <a:t>c</a:t>
            </a:r>
            <a:endParaRPr lang="en-US" altLang="en-US" b="1">
              <a:cs typeface="Arial" panose="020B0604020202020204" pitchFamily="34" charset="0"/>
            </a:endParaRPr>
          </a:p>
        </p:txBody>
      </p:sp>
      <p:sp>
        <p:nvSpPr>
          <p:cNvPr id="96294" name="TextBox 45">
            <a:extLst>
              <a:ext uri="{FF2B5EF4-FFF2-40B4-BE49-F238E27FC236}">
                <a16:creationId xmlns:a16="http://schemas.microsoft.com/office/drawing/2014/main" id="{9FFB80CE-5B85-EFCB-C126-0EEFFFB1C291}"/>
              </a:ext>
            </a:extLst>
          </p:cNvPr>
          <p:cNvSpPr txBox="1">
            <a:spLocks noChangeArrowheads="1"/>
          </p:cNvSpPr>
          <p:nvPr/>
        </p:nvSpPr>
        <p:spPr bwMode="auto">
          <a:xfrm>
            <a:off x="1411288" y="3028950"/>
            <a:ext cx="29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FF0000"/>
                </a:solidFill>
                <a:cs typeface="Arial" panose="020B0604020202020204" pitchFamily="34" charset="0"/>
              </a:rPr>
              <a:t>2</a:t>
            </a:r>
            <a:endParaRPr lang="en-GB" altLang="en-US" sz="1500">
              <a:solidFill>
                <a:srgbClr val="FF0000"/>
              </a:solidFill>
              <a:cs typeface="Arial" panose="020B0604020202020204" pitchFamily="34" charset="0"/>
            </a:endParaRPr>
          </a:p>
        </p:txBody>
      </p:sp>
      <p:sp>
        <p:nvSpPr>
          <p:cNvPr id="96295" name="TextBox 47">
            <a:extLst>
              <a:ext uri="{FF2B5EF4-FFF2-40B4-BE49-F238E27FC236}">
                <a16:creationId xmlns:a16="http://schemas.microsoft.com/office/drawing/2014/main" id="{245A92AB-EC57-B3E0-CFB9-7C6B15EF940A}"/>
              </a:ext>
            </a:extLst>
          </p:cNvPr>
          <p:cNvSpPr txBox="1">
            <a:spLocks noChangeArrowheads="1"/>
          </p:cNvSpPr>
          <p:nvPr/>
        </p:nvSpPr>
        <p:spPr bwMode="auto">
          <a:xfrm>
            <a:off x="2544763" y="2852738"/>
            <a:ext cx="2905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FF0000"/>
                </a:solidFill>
                <a:cs typeface="Arial" panose="020B0604020202020204" pitchFamily="34" charset="0"/>
              </a:rPr>
              <a:t>2</a:t>
            </a:r>
            <a:endParaRPr lang="en-GB" altLang="en-US" sz="1500">
              <a:solidFill>
                <a:srgbClr val="FF0000"/>
              </a:solidFill>
              <a:cs typeface="Arial" panose="020B0604020202020204" pitchFamily="34" charset="0"/>
            </a:endParaRPr>
          </a:p>
        </p:txBody>
      </p:sp>
      <p:sp>
        <p:nvSpPr>
          <p:cNvPr id="96296" name="TextBox 49">
            <a:extLst>
              <a:ext uri="{FF2B5EF4-FFF2-40B4-BE49-F238E27FC236}">
                <a16:creationId xmlns:a16="http://schemas.microsoft.com/office/drawing/2014/main" id="{2C946DC3-54AF-798D-AC4F-5DFC114EAE4F}"/>
              </a:ext>
            </a:extLst>
          </p:cNvPr>
          <p:cNvSpPr txBox="1">
            <a:spLocks noChangeArrowheads="1"/>
          </p:cNvSpPr>
          <p:nvPr/>
        </p:nvSpPr>
        <p:spPr bwMode="auto">
          <a:xfrm>
            <a:off x="1851025" y="2997200"/>
            <a:ext cx="29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FF0000"/>
                </a:solidFill>
                <a:cs typeface="Arial" panose="020B0604020202020204" pitchFamily="34" charset="0"/>
              </a:rPr>
              <a:t>1</a:t>
            </a:r>
            <a:endParaRPr lang="en-GB" altLang="en-US" sz="1500">
              <a:solidFill>
                <a:srgbClr val="FF0000"/>
              </a:solidFill>
              <a:cs typeface="Arial" panose="020B0604020202020204" pitchFamily="34" charset="0"/>
            </a:endParaRPr>
          </a:p>
        </p:txBody>
      </p:sp>
      <p:sp>
        <p:nvSpPr>
          <p:cNvPr id="96297" name="TextBox 51">
            <a:extLst>
              <a:ext uri="{FF2B5EF4-FFF2-40B4-BE49-F238E27FC236}">
                <a16:creationId xmlns:a16="http://schemas.microsoft.com/office/drawing/2014/main" id="{1A75379A-CCC6-521D-CBB0-10DEB94AE95D}"/>
              </a:ext>
            </a:extLst>
          </p:cNvPr>
          <p:cNvSpPr txBox="1">
            <a:spLocks noChangeArrowheads="1"/>
          </p:cNvSpPr>
          <p:nvPr/>
        </p:nvSpPr>
        <p:spPr bwMode="auto">
          <a:xfrm>
            <a:off x="3386138" y="2198688"/>
            <a:ext cx="2921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FF0000"/>
                </a:solidFill>
                <a:cs typeface="Arial" panose="020B0604020202020204" pitchFamily="34" charset="0"/>
              </a:rPr>
              <a:t>2</a:t>
            </a:r>
            <a:endParaRPr lang="en-GB" altLang="en-US" sz="1500">
              <a:solidFill>
                <a:srgbClr val="FF0000"/>
              </a:solidFill>
              <a:cs typeface="Arial" panose="020B0604020202020204" pitchFamily="34" charset="0"/>
            </a:endParaRPr>
          </a:p>
        </p:txBody>
      </p:sp>
      <p:sp>
        <p:nvSpPr>
          <p:cNvPr id="96298" name="TextBox 52">
            <a:extLst>
              <a:ext uri="{FF2B5EF4-FFF2-40B4-BE49-F238E27FC236}">
                <a16:creationId xmlns:a16="http://schemas.microsoft.com/office/drawing/2014/main" id="{C6DEA1A6-8933-417B-4BD1-087A6C76846D}"/>
              </a:ext>
            </a:extLst>
          </p:cNvPr>
          <p:cNvSpPr txBox="1">
            <a:spLocks noChangeArrowheads="1"/>
          </p:cNvSpPr>
          <p:nvPr/>
        </p:nvSpPr>
        <p:spPr bwMode="auto">
          <a:xfrm>
            <a:off x="3349625" y="2711450"/>
            <a:ext cx="2921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FF0000"/>
                </a:solidFill>
                <a:cs typeface="Arial" panose="020B0604020202020204" pitchFamily="34" charset="0"/>
              </a:rPr>
              <a:t>1</a:t>
            </a:r>
            <a:endParaRPr lang="en-GB" altLang="en-US" sz="1500">
              <a:solidFill>
                <a:srgbClr val="FF0000"/>
              </a:solidFill>
              <a:cs typeface="Arial" panose="020B0604020202020204" pitchFamily="34" charset="0"/>
            </a:endParaRPr>
          </a:p>
        </p:txBody>
      </p:sp>
      <p:sp>
        <p:nvSpPr>
          <p:cNvPr id="96299" name="TextBox 5">
            <a:extLst>
              <a:ext uri="{FF2B5EF4-FFF2-40B4-BE49-F238E27FC236}">
                <a16:creationId xmlns:a16="http://schemas.microsoft.com/office/drawing/2014/main" id="{06F1948E-9931-DEB7-5C8E-5718028E542E}"/>
              </a:ext>
            </a:extLst>
          </p:cNvPr>
          <p:cNvSpPr txBox="1">
            <a:spLocks noChangeArrowheads="1"/>
          </p:cNvSpPr>
          <p:nvPr/>
        </p:nvSpPr>
        <p:spPr bwMode="auto">
          <a:xfrm>
            <a:off x="5191125" y="3933825"/>
            <a:ext cx="728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chemeClr val="bg1"/>
                </a:solidFill>
                <a:cs typeface="Arial" panose="020B0604020202020204" pitchFamily="34" charset="0"/>
              </a:rPr>
              <a:t>[001</a:t>
            </a:r>
            <a:r>
              <a:rPr lang="en-US" altLang="en-US" sz="1200" b="1" baseline="-25000">
                <a:solidFill>
                  <a:schemeClr val="bg1"/>
                </a:solidFill>
                <a:cs typeface="Arial" panose="020B0604020202020204" pitchFamily="34" charset="0"/>
              </a:rPr>
              <a:t>O</a:t>
            </a:r>
            <a:r>
              <a:rPr lang="en-US" altLang="en-US" sz="1200" b="1">
                <a:solidFill>
                  <a:schemeClr val="bg1"/>
                </a:solidFill>
                <a:cs typeface="Arial" panose="020B0604020202020204" pitchFamily="34" charset="0"/>
              </a:rPr>
              <a:t>]</a:t>
            </a:r>
            <a:r>
              <a:rPr lang="fr-FR" altLang="en-US" sz="1200">
                <a:solidFill>
                  <a:schemeClr val="bg1"/>
                </a:solidFill>
                <a:cs typeface="Arial" panose="020B0604020202020204" pitchFamily="34" charset="0"/>
              </a:rPr>
              <a:t>*</a:t>
            </a:r>
          </a:p>
          <a:p>
            <a:endParaRPr lang="en-US" altLang="en-US" sz="1200" b="1" baseline="-25000">
              <a:solidFill>
                <a:schemeClr val="bg1"/>
              </a:solidFill>
              <a:cs typeface="Arial" panose="020B0604020202020204" pitchFamily="34" charset="0"/>
            </a:endParaRPr>
          </a:p>
        </p:txBody>
      </p:sp>
      <p:sp>
        <p:nvSpPr>
          <p:cNvPr id="96300" name="Rectangle 59">
            <a:extLst>
              <a:ext uri="{FF2B5EF4-FFF2-40B4-BE49-F238E27FC236}">
                <a16:creationId xmlns:a16="http://schemas.microsoft.com/office/drawing/2014/main" id="{C1E3A1FE-7E37-9203-60E4-A8858D1F7F7B}"/>
              </a:ext>
            </a:extLst>
          </p:cNvPr>
          <p:cNvSpPr>
            <a:spLocks noChangeArrowheads="1"/>
          </p:cNvSpPr>
          <p:nvPr/>
        </p:nvSpPr>
        <p:spPr bwMode="auto">
          <a:xfrm>
            <a:off x="0" y="541338"/>
            <a:ext cx="6442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3600" b="1"/>
              <a:t>Composite BMO for FerroPV</a:t>
            </a:r>
          </a:p>
        </p:txBody>
      </p:sp>
      <p:sp>
        <p:nvSpPr>
          <p:cNvPr id="96301" name="Rectangle 8">
            <a:extLst>
              <a:ext uri="{FF2B5EF4-FFF2-40B4-BE49-F238E27FC236}">
                <a16:creationId xmlns:a16="http://schemas.microsoft.com/office/drawing/2014/main" id="{75D4D785-F664-460B-4BA8-C5384360CBCD}"/>
              </a:ext>
            </a:extLst>
          </p:cNvPr>
          <p:cNvSpPr>
            <a:spLocks noChangeArrowheads="1"/>
          </p:cNvSpPr>
          <p:nvPr/>
        </p:nvSpPr>
        <p:spPr bwMode="auto">
          <a:xfrm>
            <a:off x="5683250" y="5446713"/>
            <a:ext cx="3198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t>Two distinct phases:</a:t>
            </a:r>
          </a:p>
          <a:p>
            <a:r>
              <a:rPr lang="en-US" altLang="en-US" sz="2400" b="1"/>
              <a:t>BiMnO</a:t>
            </a:r>
            <a:r>
              <a:rPr lang="en-US" altLang="en-US" sz="2400" b="1" baseline="-25000"/>
              <a:t>3</a:t>
            </a:r>
            <a:r>
              <a:rPr lang="en-US" altLang="en-US" sz="2400" b="1"/>
              <a:t> &amp; BiMn</a:t>
            </a:r>
            <a:r>
              <a:rPr lang="en-US" altLang="en-US" sz="2400" b="1" baseline="-25000"/>
              <a:t>2</a:t>
            </a:r>
            <a:r>
              <a:rPr lang="en-US" altLang="en-US" sz="2400" b="1"/>
              <a:t>O</a:t>
            </a:r>
            <a:r>
              <a:rPr lang="en-US" altLang="en-US" sz="2400" b="1" baseline="-25000"/>
              <a:t>5</a:t>
            </a:r>
            <a:endParaRPr lang="en-GB" altLang="en-US" sz="2400" b="1"/>
          </a:p>
        </p:txBody>
      </p:sp>
      <p:sp>
        <p:nvSpPr>
          <p:cNvPr id="96302" name="TextBox 57">
            <a:extLst>
              <a:ext uri="{FF2B5EF4-FFF2-40B4-BE49-F238E27FC236}">
                <a16:creationId xmlns:a16="http://schemas.microsoft.com/office/drawing/2014/main" id="{82014128-69B5-3D81-F98B-31C234584821}"/>
              </a:ext>
            </a:extLst>
          </p:cNvPr>
          <p:cNvSpPr txBox="1">
            <a:spLocks noChangeArrowheads="1"/>
          </p:cNvSpPr>
          <p:nvPr/>
        </p:nvSpPr>
        <p:spPr bwMode="auto">
          <a:xfrm>
            <a:off x="23813" y="6473825"/>
            <a:ext cx="3281668"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smtClean="0">
                <a:latin typeface="Times New Roman" panose="02020603050405020304" pitchFamily="18" charset="0"/>
                <a:cs typeface="Times New Roman" panose="02020603050405020304" pitchFamily="18" charset="0"/>
              </a:rPr>
              <a:t>Nature </a:t>
            </a:r>
            <a:r>
              <a:rPr lang="en-US" altLang="en-US" b="1" i="1" dirty="0">
                <a:latin typeface="Times New Roman" panose="02020603050405020304" pitchFamily="18" charset="0"/>
                <a:cs typeface="Times New Roman" panose="02020603050405020304" pitchFamily="18" charset="0"/>
              </a:rPr>
              <a:t>Photonics </a:t>
            </a:r>
            <a:r>
              <a:rPr lang="en-US" altLang="en-US" b="1" u="sng" dirty="0">
                <a:latin typeface="Times New Roman" panose="02020603050405020304" pitchFamily="18" charset="0"/>
                <a:cs typeface="Times New Roman" panose="02020603050405020304" pitchFamily="18" charset="0"/>
              </a:rPr>
              <a:t>12</a:t>
            </a:r>
            <a:r>
              <a:rPr lang="en-US" altLang="en-US" b="1" dirty="0">
                <a:latin typeface="Times New Roman" panose="02020603050405020304" pitchFamily="18" charset="0"/>
                <a:cs typeface="Times New Roman" panose="02020603050405020304" pitchFamily="18" charset="0"/>
              </a:rPr>
              <a:t>, 271</a:t>
            </a:r>
            <a:r>
              <a:rPr lang="en-US" altLang="en-US" b="1" i="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(2018)</a:t>
            </a:r>
            <a:endParaRPr lang="fr-CA" altLang="en-US" b="1" dirty="0">
              <a:latin typeface="Times New Roman" panose="02020603050405020304" pitchFamily="18" charset="0"/>
              <a:cs typeface="Times New Roman" panose="02020603050405020304" pitchFamily="18" charset="0"/>
            </a:endParaRPr>
          </a:p>
        </p:txBody>
      </p:sp>
      <p:sp>
        <p:nvSpPr>
          <p:cNvPr id="96303" name="TextBox 58">
            <a:extLst>
              <a:ext uri="{FF2B5EF4-FFF2-40B4-BE49-F238E27FC236}">
                <a16:creationId xmlns:a16="http://schemas.microsoft.com/office/drawing/2014/main" id="{A5E163F0-F17A-69BD-DC4B-8A5A35B923C3}"/>
              </a:ext>
            </a:extLst>
          </p:cNvPr>
          <p:cNvSpPr txBox="1">
            <a:spLocks noChangeArrowheads="1"/>
          </p:cNvSpPr>
          <p:nvPr/>
        </p:nvSpPr>
        <p:spPr bwMode="auto">
          <a:xfrm rot="-5400000">
            <a:off x="4240212" y="2297113"/>
            <a:ext cx="290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 Sequence of deposition</a:t>
            </a:r>
          </a:p>
        </p:txBody>
      </p:sp>
      <p:sp>
        <p:nvSpPr>
          <p:cNvPr id="61" name="Rectangle 60">
            <a:extLst>
              <a:ext uri="{FF2B5EF4-FFF2-40B4-BE49-F238E27FC236}">
                <a16:creationId xmlns:a16="http://schemas.microsoft.com/office/drawing/2014/main" id="{07EA5A07-8E78-56CA-E084-5294CB7A0064}"/>
              </a:ext>
            </a:extLst>
          </p:cNvPr>
          <p:cNvSpPr/>
          <p:nvPr/>
        </p:nvSpPr>
        <p:spPr>
          <a:xfrm>
            <a:off x="6137275" y="2911475"/>
            <a:ext cx="2970213" cy="860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000" b="1" dirty="0" err="1">
                <a:solidFill>
                  <a:schemeClr val="tx1"/>
                </a:solidFill>
              </a:rPr>
              <a:t>Nb:STO</a:t>
            </a:r>
            <a:r>
              <a:rPr lang="fr-CA" sz="2000" b="1" dirty="0">
                <a:solidFill>
                  <a:schemeClr val="tx1"/>
                </a:solidFill>
              </a:rPr>
              <a:t> (100)</a:t>
            </a:r>
          </a:p>
        </p:txBody>
      </p:sp>
      <p:sp>
        <p:nvSpPr>
          <p:cNvPr id="62" name="Rectangle 61">
            <a:extLst>
              <a:ext uri="{FF2B5EF4-FFF2-40B4-BE49-F238E27FC236}">
                <a16:creationId xmlns:a16="http://schemas.microsoft.com/office/drawing/2014/main" id="{7A697172-D3BA-94EE-EADA-D5FBCA642C0F}"/>
              </a:ext>
            </a:extLst>
          </p:cNvPr>
          <p:cNvSpPr/>
          <p:nvPr/>
        </p:nvSpPr>
        <p:spPr>
          <a:xfrm>
            <a:off x="6137275" y="2528888"/>
            <a:ext cx="2970213" cy="407987"/>
          </a:xfrm>
          <a:prstGeom prst="rect">
            <a:avLst/>
          </a:prstGeom>
          <a:solidFill>
            <a:srgbClr val="17EB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CA" b="1" dirty="0">
                <a:effectLst>
                  <a:outerShdw blurRad="38100" dist="38100" dir="2700000" algn="tl">
                    <a:srgbClr val="000000">
                      <a:alpha val="43137"/>
                    </a:srgbClr>
                  </a:outerShdw>
                </a:effectLst>
              </a:rPr>
              <a:t>               composite film</a:t>
            </a:r>
            <a:endParaRPr lang="fr-CA" b="1" baseline="-25000" dirty="0">
              <a:solidFill>
                <a:schemeClr val="tx1"/>
              </a:solidFill>
              <a:effectLst>
                <a:outerShdw blurRad="38100" dist="38100" dir="2700000" algn="tl">
                  <a:srgbClr val="000000">
                    <a:alpha val="43137"/>
                  </a:srgbClr>
                </a:outerShdw>
              </a:effectLst>
            </a:endParaRPr>
          </a:p>
        </p:txBody>
      </p:sp>
      <p:grpSp>
        <p:nvGrpSpPr>
          <p:cNvPr id="63" name="Group 62">
            <a:extLst>
              <a:ext uri="{FF2B5EF4-FFF2-40B4-BE49-F238E27FC236}">
                <a16:creationId xmlns:a16="http://schemas.microsoft.com/office/drawing/2014/main" id="{8B89FB05-BC43-2875-D780-B8EDC3487220}"/>
              </a:ext>
            </a:extLst>
          </p:cNvPr>
          <p:cNvGrpSpPr>
            <a:grpSpLocks/>
          </p:cNvGrpSpPr>
          <p:nvPr/>
        </p:nvGrpSpPr>
        <p:grpSpPr bwMode="auto">
          <a:xfrm>
            <a:off x="6454775" y="2365375"/>
            <a:ext cx="2279650" cy="182563"/>
            <a:chOff x="6799202" y="2526927"/>
            <a:chExt cx="2105326" cy="796472"/>
          </a:xfrm>
        </p:grpSpPr>
        <p:sp>
          <p:nvSpPr>
            <p:cNvPr id="64" name="Rectangle 63">
              <a:extLst>
                <a:ext uri="{FF2B5EF4-FFF2-40B4-BE49-F238E27FC236}">
                  <a16:creationId xmlns:a16="http://schemas.microsoft.com/office/drawing/2014/main" id="{A871477F-B2BF-48D4-4A37-54FC40336F8E}"/>
                </a:ext>
              </a:extLst>
            </p:cNvPr>
            <p:cNvSpPr/>
            <p:nvPr/>
          </p:nvSpPr>
          <p:spPr>
            <a:xfrm>
              <a:off x="6799202" y="2526927"/>
              <a:ext cx="356264" cy="7549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5" name="Rectangle 64">
              <a:extLst>
                <a:ext uri="{FF2B5EF4-FFF2-40B4-BE49-F238E27FC236}">
                  <a16:creationId xmlns:a16="http://schemas.microsoft.com/office/drawing/2014/main" id="{012ED82F-2788-7958-BE98-89B1071E0555}"/>
                </a:ext>
              </a:extLst>
            </p:cNvPr>
            <p:cNvSpPr/>
            <p:nvPr/>
          </p:nvSpPr>
          <p:spPr>
            <a:xfrm>
              <a:off x="7385644" y="2568482"/>
              <a:ext cx="356264" cy="7479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6" name="Rectangle 65">
              <a:extLst>
                <a:ext uri="{FF2B5EF4-FFF2-40B4-BE49-F238E27FC236}">
                  <a16:creationId xmlns:a16="http://schemas.microsoft.com/office/drawing/2014/main" id="{3CD3D93B-1456-D80D-6CE3-3965F8EED8DE}"/>
                </a:ext>
              </a:extLst>
            </p:cNvPr>
            <p:cNvSpPr/>
            <p:nvPr/>
          </p:nvSpPr>
          <p:spPr>
            <a:xfrm>
              <a:off x="8548265" y="2568482"/>
              <a:ext cx="356263" cy="7549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7" name="Rectangle 66">
              <a:extLst>
                <a:ext uri="{FF2B5EF4-FFF2-40B4-BE49-F238E27FC236}">
                  <a16:creationId xmlns:a16="http://schemas.microsoft.com/office/drawing/2014/main" id="{55BB97E1-0044-A3D2-A132-B9E69D63EE31}"/>
                </a:ext>
              </a:extLst>
            </p:cNvPr>
            <p:cNvSpPr/>
            <p:nvPr/>
          </p:nvSpPr>
          <p:spPr>
            <a:xfrm>
              <a:off x="7988213" y="2568482"/>
              <a:ext cx="356263" cy="7549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
        <p:nvSpPr>
          <p:cNvPr id="68" name="TextBox 67">
            <a:extLst>
              <a:ext uri="{FF2B5EF4-FFF2-40B4-BE49-F238E27FC236}">
                <a16:creationId xmlns:a16="http://schemas.microsoft.com/office/drawing/2014/main" id="{0026DBB8-F02D-2389-BFDB-CEEBE766B698}"/>
              </a:ext>
            </a:extLst>
          </p:cNvPr>
          <p:cNvSpPr txBox="1">
            <a:spLocks noChangeArrowheads="1"/>
          </p:cNvSpPr>
          <p:nvPr/>
        </p:nvSpPr>
        <p:spPr bwMode="auto">
          <a:xfrm>
            <a:off x="6372225" y="2335213"/>
            <a:ext cx="550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b="1"/>
              <a:t>ITO</a:t>
            </a:r>
          </a:p>
        </p:txBody>
      </p:sp>
      <p:cxnSp>
        <p:nvCxnSpPr>
          <p:cNvPr id="69" name="Straight Arrow Connector 68">
            <a:extLst>
              <a:ext uri="{FF2B5EF4-FFF2-40B4-BE49-F238E27FC236}">
                <a16:creationId xmlns:a16="http://schemas.microsoft.com/office/drawing/2014/main" id="{1C0C4894-2421-B3C2-3576-DC58691D8164}"/>
              </a:ext>
            </a:extLst>
          </p:cNvPr>
          <p:cNvCxnSpPr/>
          <p:nvPr/>
        </p:nvCxnSpPr>
        <p:spPr>
          <a:xfrm flipV="1">
            <a:off x="6015038" y="2597150"/>
            <a:ext cx="0" cy="90487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70" name="TextBox 8">
            <a:extLst>
              <a:ext uri="{FF2B5EF4-FFF2-40B4-BE49-F238E27FC236}">
                <a16:creationId xmlns:a16="http://schemas.microsoft.com/office/drawing/2014/main" id="{13E6F875-B101-2474-3837-F58D6F5CEAD6}"/>
              </a:ext>
            </a:extLst>
          </p:cNvPr>
          <p:cNvSpPr txBox="1">
            <a:spLocks noChangeArrowheads="1"/>
          </p:cNvSpPr>
          <p:nvPr/>
        </p:nvSpPr>
        <p:spPr bwMode="auto">
          <a:xfrm>
            <a:off x="5919788" y="1670050"/>
            <a:ext cx="3198812" cy="369888"/>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Wingdings" pitchFamily="2" charset="2"/>
              <a:buChar char="q"/>
              <a:defRPr/>
            </a:pPr>
            <a:r>
              <a:rPr lang="en-US" b="1" dirty="0">
                <a:solidFill>
                  <a:srgbClr val="0070C0"/>
                </a:solidFill>
                <a:latin typeface="+mn-lt"/>
                <a:cs typeface="Times" pitchFamily="18" charset="0"/>
              </a:rPr>
              <a:t>Film Thickness ~ 110 nm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8"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54275672-C941-D4D1-9C9A-34B376871098}"/>
              </a:ext>
            </a:extLst>
          </p:cNvPr>
          <p:cNvPicPr>
            <a:picLocks noChangeAspect="1"/>
          </p:cNvPicPr>
          <p:nvPr/>
        </p:nvPicPr>
        <p:blipFill>
          <a:blip r:embed="rId2">
            <a:extLst>
              <a:ext uri="{28A0092B-C50C-407E-A947-70E740481C1C}">
                <a14:useLocalDpi xmlns:a14="http://schemas.microsoft.com/office/drawing/2010/main" val="0"/>
              </a:ext>
            </a:extLst>
          </a:blip>
          <a:srcRect l="1414" t="9470" r="12350" b="3725"/>
          <a:stretch>
            <a:fillRect/>
          </a:stretch>
        </p:blipFill>
        <p:spPr bwMode="auto">
          <a:xfrm>
            <a:off x="5378450" y="527050"/>
            <a:ext cx="35433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3" name="Group 4">
            <a:extLst>
              <a:ext uri="{FF2B5EF4-FFF2-40B4-BE49-F238E27FC236}">
                <a16:creationId xmlns:a16="http://schemas.microsoft.com/office/drawing/2014/main" id="{FB1821E9-D65C-F147-C83B-5E55F3C63025}"/>
              </a:ext>
            </a:extLst>
          </p:cNvPr>
          <p:cNvGrpSpPr>
            <a:grpSpLocks/>
          </p:cNvGrpSpPr>
          <p:nvPr/>
        </p:nvGrpSpPr>
        <p:grpSpPr bwMode="auto">
          <a:xfrm>
            <a:off x="49213" y="706438"/>
            <a:ext cx="2971800" cy="2852737"/>
            <a:chOff x="276876" y="1047509"/>
            <a:chExt cx="2972905" cy="2989325"/>
          </a:xfrm>
        </p:grpSpPr>
        <p:pic>
          <p:nvPicPr>
            <p:cNvPr id="97315" name="Picture 2">
              <a:extLst>
                <a:ext uri="{FF2B5EF4-FFF2-40B4-BE49-F238E27FC236}">
                  <a16:creationId xmlns:a16="http://schemas.microsoft.com/office/drawing/2014/main" id="{B36CA07A-8FAC-5595-9180-FE99D3BB9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76" y="1047509"/>
              <a:ext cx="2970000" cy="29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6" name="TextBox 7">
              <a:extLst>
                <a:ext uri="{FF2B5EF4-FFF2-40B4-BE49-F238E27FC236}">
                  <a16:creationId xmlns:a16="http://schemas.microsoft.com/office/drawing/2014/main" id="{ACA6FF70-5D16-AF8D-FC31-2DDEA5D06E90}"/>
                </a:ext>
              </a:extLst>
            </p:cNvPr>
            <p:cNvSpPr txBox="1">
              <a:spLocks noChangeArrowheads="1"/>
            </p:cNvSpPr>
            <p:nvPr/>
          </p:nvSpPr>
          <p:spPr bwMode="auto">
            <a:xfrm>
              <a:off x="362588" y="2703616"/>
              <a:ext cx="11528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solidFill>
                    <a:schemeClr val="bg1"/>
                  </a:solidFill>
                  <a:cs typeface="Arial" panose="020B0604020202020204" pitchFamily="34" charset="0"/>
                </a:rPr>
                <a:t>BiMnO</a:t>
              </a:r>
              <a:r>
                <a:rPr lang="en-US" altLang="en-US" sz="2100" b="1" baseline="-25000">
                  <a:solidFill>
                    <a:schemeClr val="bg1"/>
                  </a:solidFill>
                  <a:cs typeface="Arial" panose="020B0604020202020204" pitchFamily="34" charset="0"/>
                </a:rPr>
                <a:t>3</a:t>
              </a:r>
            </a:p>
          </p:txBody>
        </p:sp>
        <p:sp>
          <p:nvSpPr>
            <p:cNvPr id="97317" name="TextBox 8">
              <a:extLst>
                <a:ext uri="{FF2B5EF4-FFF2-40B4-BE49-F238E27FC236}">
                  <a16:creationId xmlns:a16="http://schemas.microsoft.com/office/drawing/2014/main" id="{953F52B3-8B98-65D8-0832-734D5A0925F6}"/>
                </a:ext>
              </a:extLst>
            </p:cNvPr>
            <p:cNvSpPr txBox="1">
              <a:spLocks noChangeArrowheads="1"/>
            </p:cNvSpPr>
            <p:nvPr/>
          </p:nvSpPr>
          <p:spPr bwMode="auto">
            <a:xfrm>
              <a:off x="1815144" y="1988265"/>
              <a:ext cx="12522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solidFill>
                    <a:schemeClr val="bg1"/>
                  </a:solidFill>
                  <a:cs typeface="Arial" panose="020B0604020202020204" pitchFamily="34" charset="0"/>
                </a:rPr>
                <a:t>BiMn</a:t>
              </a:r>
              <a:r>
                <a:rPr lang="en-US" altLang="en-US" sz="2100" b="1" baseline="-25000">
                  <a:solidFill>
                    <a:schemeClr val="bg1"/>
                  </a:solidFill>
                  <a:cs typeface="Arial" panose="020B0604020202020204" pitchFamily="34" charset="0"/>
                </a:rPr>
                <a:t>2</a:t>
              </a:r>
              <a:r>
                <a:rPr lang="en-US" altLang="en-US" sz="2100" b="1">
                  <a:solidFill>
                    <a:schemeClr val="bg1"/>
                  </a:solidFill>
                  <a:cs typeface="Arial" panose="020B0604020202020204" pitchFamily="34" charset="0"/>
                </a:rPr>
                <a:t>O</a:t>
              </a:r>
              <a:r>
                <a:rPr lang="en-US" altLang="en-US" sz="2100" b="1" baseline="-25000">
                  <a:solidFill>
                    <a:schemeClr val="bg1"/>
                  </a:solidFill>
                  <a:cs typeface="Arial" panose="020B0604020202020204" pitchFamily="34" charset="0"/>
                </a:rPr>
                <a:t>5</a:t>
              </a:r>
            </a:p>
          </p:txBody>
        </p:sp>
        <p:pic>
          <p:nvPicPr>
            <p:cNvPr id="97318" name="Picture 9">
              <a:extLst>
                <a:ext uri="{FF2B5EF4-FFF2-40B4-BE49-F238E27FC236}">
                  <a16:creationId xmlns:a16="http://schemas.microsoft.com/office/drawing/2014/main" id="{347FF6F2-AEA4-E7DB-E443-B2EEC2FEB5BF}"/>
                </a:ext>
              </a:extLst>
            </p:cNvPr>
            <p:cNvPicPr>
              <a:picLocks noChangeAspect="1"/>
            </p:cNvPicPr>
            <p:nvPr/>
          </p:nvPicPr>
          <p:blipFill>
            <a:blip r:embed="rId4">
              <a:extLst>
                <a:ext uri="{28A0092B-C50C-407E-A947-70E740481C1C}">
                  <a14:useLocalDpi xmlns:a14="http://schemas.microsoft.com/office/drawing/2010/main" val="0"/>
                </a:ext>
              </a:extLst>
            </a:blip>
            <a:srcRect l="13690" t="9708" r="56747" b="37347"/>
            <a:stretch>
              <a:fillRect/>
            </a:stretch>
          </p:blipFill>
          <p:spPr bwMode="auto">
            <a:xfrm>
              <a:off x="1924081" y="2701337"/>
              <a:ext cx="1325700" cy="133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1" name="Table 10">
            <a:extLst>
              <a:ext uri="{FF2B5EF4-FFF2-40B4-BE49-F238E27FC236}">
                <a16:creationId xmlns:a16="http://schemas.microsoft.com/office/drawing/2014/main" id="{2E29E061-9D53-69C0-88A1-C891BEBBB5C6}"/>
              </a:ext>
            </a:extLst>
          </p:cNvPr>
          <p:cNvGraphicFramePr>
            <a:graphicFrameLocks noGrp="1"/>
          </p:cNvGraphicFramePr>
          <p:nvPr/>
        </p:nvGraphicFramePr>
        <p:xfrm>
          <a:off x="3140075" y="4252913"/>
          <a:ext cx="6003925" cy="2208276"/>
        </p:xfrm>
        <a:graphic>
          <a:graphicData uri="http://schemas.openxmlformats.org/drawingml/2006/table">
            <a:tbl>
              <a:tblPr firstRow="1" firstCol="1" bandRow="1">
                <a:tableStyleId>{5C22544A-7EE6-4342-B048-85BDC9FD1C3A}</a:tableStyleId>
              </a:tblPr>
              <a:tblGrid>
                <a:gridCol w="3363127">
                  <a:extLst>
                    <a:ext uri="{9D8B030D-6E8A-4147-A177-3AD203B41FA5}">
                      <a16:colId xmlns:a16="http://schemas.microsoft.com/office/drawing/2014/main" val="20000"/>
                    </a:ext>
                  </a:extLst>
                </a:gridCol>
                <a:gridCol w="2640798">
                  <a:extLst>
                    <a:ext uri="{9D8B030D-6E8A-4147-A177-3AD203B41FA5}">
                      <a16:colId xmlns:a16="http://schemas.microsoft.com/office/drawing/2014/main" val="20001"/>
                    </a:ext>
                  </a:extLst>
                </a:gridCol>
              </a:tblGrid>
              <a:tr h="315459">
                <a:tc>
                  <a:txBody>
                    <a:bodyPr/>
                    <a:lstStyle/>
                    <a:p>
                      <a:pPr algn="ctr">
                        <a:lnSpc>
                          <a:spcPct val="115000"/>
                        </a:lnSpc>
                        <a:spcAft>
                          <a:spcPts val="0"/>
                        </a:spcAft>
                      </a:pPr>
                      <a:r>
                        <a:rPr lang="en-GB" sz="1800" dirty="0">
                          <a:solidFill>
                            <a:schemeClr val="tx1"/>
                          </a:solidFill>
                          <a:effectLst/>
                          <a:latin typeface="+mn-lt"/>
                          <a:cs typeface="Times New Roman" panose="02020603050405020304" pitchFamily="18" charset="0"/>
                        </a:rPr>
                        <a:t>Device No.</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tc>
                  <a:txBody>
                    <a:bodyPr/>
                    <a:lstStyle/>
                    <a:p>
                      <a:pPr algn="ctr">
                        <a:lnSpc>
                          <a:spcPct val="115000"/>
                        </a:lnSpc>
                        <a:spcAft>
                          <a:spcPts val="0"/>
                        </a:spcAft>
                      </a:pPr>
                      <a:r>
                        <a:rPr lang="en-GB" sz="1800" b="1" dirty="0">
                          <a:solidFill>
                            <a:schemeClr val="tx1"/>
                          </a:solidFill>
                          <a:effectLst/>
                          <a:latin typeface="+mn-lt"/>
                          <a:cs typeface="Times New Roman" panose="02020603050405020304" pitchFamily="18" charset="0"/>
                        </a:rPr>
                        <a:t>PCE (%)</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0000"/>
                  </a:ext>
                </a:extLst>
              </a:tr>
              <a:tr h="315459">
                <a:tc>
                  <a:txBody>
                    <a:bodyPr/>
                    <a:lstStyle/>
                    <a:p>
                      <a:pPr algn="ctr">
                        <a:lnSpc>
                          <a:spcPct val="115000"/>
                        </a:lnSpc>
                        <a:spcAft>
                          <a:spcPts val="0"/>
                        </a:spcAft>
                      </a:pPr>
                      <a:r>
                        <a:rPr lang="en-GB" sz="1800" dirty="0">
                          <a:solidFill>
                            <a:schemeClr val="tx1"/>
                          </a:solidFill>
                          <a:effectLst/>
                          <a:latin typeface="+mn-lt"/>
                          <a:cs typeface="Times New Roman" panose="02020603050405020304" pitchFamily="18" charset="0"/>
                        </a:rPr>
                        <a:t>1</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tc>
                  <a:txBody>
                    <a:bodyPr/>
                    <a:lstStyle/>
                    <a:p>
                      <a:pPr algn="ctr">
                        <a:lnSpc>
                          <a:spcPct val="115000"/>
                        </a:lnSpc>
                        <a:spcAft>
                          <a:spcPts val="0"/>
                        </a:spcAft>
                      </a:pPr>
                      <a:r>
                        <a:rPr lang="en-GB" sz="1800" b="1" dirty="0">
                          <a:solidFill>
                            <a:schemeClr val="tx1"/>
                          </a:solidFill>
                          <a:effectLst/>
                          <a:latin typeface="+mn-lt"/>
                          <a:cs typeface="Times New Roman" panose="02020603050405020304" pitchFamily="18" charset="0"/>
                        </a:rPr>
                        <a:t>4.20</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0001"/>
                  </a:ext>
                </a:extLst>
              </a:tr>
              <a:tr h="315459">
                <a:tc>
                  <a:txBody>
                    <a:bodyPr/>
                    <a:lstStyle/>
                    <a:p>
                      <a:pPr algn="ctr">
                        <a:lnSpc>
                          <a:spcPct val="115000"/>
                        </a:lnSpc>
                        <a:spcAft>
                          <a:spcPts val="0"/>
                        </a:spcAft>
                      </a:pPr>
                      <a:r>
                        <a:rPr lang="en-GB" sz="1800" dirty="0">
                          <a:solidFill>
                            <a:schemeClr val="tx1"/>
                          </a:solidFill>
                          <a:effectLst/>
                          <a:latin typeface="+mn-lt"/>
                          <a:cs typeface="Times New Roman" panose="02020603050405020304" pitchFamily="18" charset="0"/>
                        </a:rPr>
                        <a:t>2</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tc>
                  <a:txBody>
                    <a:bodyPr/>
                    <a:lstStyle/>
                    <a:p>
                      <a:pPr algn="ctr">
                        <a:lnSpc>
                          <a:spcPct val="115000"/>
                        </a:lnSpc>
                        <a:spcAft>
                          <a:spcPts val="0"/>
                        </a:spcAft>
                      </a:pPr>
                      <a:r>
                        <a:rPr lang="en-GB" sz="1800" b="1" dirty="0">
                          <a:solidFill>
                            <a:schemeClr val="tx1"/>
                          </a:solidFill>
                          <a:effectLst/>
                          <a:latin typeface="+mn-lt"/>
                          <a:cs typeface="Times New Roman" panose="02020603050405020304" pitchFamily="18" charset="0"/>
                        </a:rPr>
                        <a:t>4.00</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0002"/>
                  </a:ext>
                </a:extLst>
              </a:tr>
              <a:tr h="315459">
                <a:tc>
                  <a:txBody>
                    <a:bodyPr/>
                    <a:lstStyle/>
                    <a:p>
                      <a:pPr algn="ctr">
                        <a:lnSpc>
                          <a:spcPct val="115000"/>
                        </a:lnSpc>
                        <a:spcAft>
                          <a:spcPts val="0"/>
                        </a:spcAft>
                      </a:pPr>
                      <a:r>
                        <a:rPr lang="en-GB" sz="1800" dirty="0">
                          <a:solidFill>
                            <a:schemeClr val="tx1"/>
                          </a:solidFill>
                          <a:effectLst/>
                          <a:latin typeface="+mn-lt"/>
                          <a:cs typeface="Times New Roman" panose="02020603050405020304" pitchFamily="18" charset="0"/>
                        </a:rPr>
                        <a:t>3</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tc>
                  <a:txBody>
                    <a:bodyPr/>
                    <a:lstStyle/>
                    <a:p>
                      <a:pPr algn="ctr">
                        <a:lnSpc>
                          <a:spcPct val="115000"/>
                        </a:lnSpc>
                        <a:spcAft>
                          <a:spcPts val="0"/>
                        </a:spcAft>
                      </a:pPr>
                      <a:r>
                        <a:rPr lang="en-GB" sz="1800" b="1" dirty="0">
                          <a:solidFill>
                            <a:schemeClr val="tx1"/>
                          </a:solidFill>
                          <a:effectLst/>
                          <a:latin typeface="+mn-lt"/>
                          <a:cs typeface="Times New Roman" panose="02020603050405020304" pitchFamily="18" charset="0"/>
                        </a:rPr>
                        <a:t>3.90</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0003"/>
                  </a:ext>
                </a:extLst>
              </a:tr>
              <a:tr h="315459">
                <a:tc>
                  <a:txBody>
                    <a:bodyPr/>
                    <a:lstStyle/>
                    <a:p>
                      <a:pPr algn="ctr">
                        <a:lnSpc>
                          <a:spcPct val="115000"/>
                        </a:lnSpc>
                        <a:spcAft>
                          <a:spcPts val="0"/>
                        </a:spcAft>
                      </a:pPr>
                      <a:r>
                        <a:rPr lang="en-GB" sz="1800" dirty="0">
                          <a:solidFill>
                            <a:schemeClr val="tx1"/>
                          </a:solidFill>
                          <a:effectLst/>
                          <a:latin typeface="+mn-lt"/>
                          <a:cs typeface="Times New Roman" panose="02020603050405020304" pitchFamily="18" charset="0"/>
                        </a:rPr>
                        <a:t>4</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tc>
                  <a:txBody>
                    <a:bodyPr/>
                    <a:lstStyle/>
                    <a:p>
                      <a:pPr algn="ctr">
                        <a:lnSpc>
                          <a:spcPct val="115000"/>
                        </a:lnSpc>
                        <a:spcAft>
                          <a:spcPts val="0"/>
                        </a:spcAft>
                      </a:pPr>
                      <a:r>
                        <a:rPr lang="en-GB" sz="1800" b="1" dirty="0">
                          <a:solidFill>
                            <a:schemeClr val="tx1"/>
                          </a:solidFill>
                          <a:effectLst/>
                          <a:latin typeface="+mn-lt"/>
                          <a:cs typeface="Times New Roman" panose="02020603050405020304" pitchFamily="18" charset="0"/>
                        </a:rPr>
                        <a:t>3.80</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0004"/>
                  </a:ext>
                </a:extLst>
              </a:tr>
              <a:tr h="315459">
                <a:tc>
                  <a:txBody>
                    <a:bodyPr/>
                    <a:lstStyle/>
                    <a:p>
                      <a:pPr algn="ctr">
                        <a:lnSpc>
                          <a:spcPct val="115000"/>
                        </a:lnSpc>
                        <a:spcAft>
                          <a:spcPts val="0"/>
                        </a:spcAft>
                      </a:pPr>
                      <a:r>
                        <a:rPr lang="en-GB" sz="1800" dirty="0">
                          <a:solidFill>
                            <a:schemeClr val="tx1"/>
                          </a:solidFill>
                          <a:effectLst/>
                          <a:latin typeface="+mn-lt"/>
                          <a:cs typeface="Times New Roman" panose="02020603050405020304" pitchFamily="18" charset="0"/>
                        </a:rPr>
                        <a:t>5</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tc>
                  <a:txBody>
                    <a:bodyPr/>
                    <a:lstStyle/>
                    <a:p>
                      <a:pPr algn="ctr">
                        <a:lnSpc>
                          <a:spcPct val="115000"/>
                        </a:lnSpc>
                        <a:spcAft>
                          <a:spcPts val="0"/>
                        </a:spcAft>
                      </a:pPr>
                      <a:r>
                        <a:rPr lang="en-GB" sz="1800" b="1" dirty="0">
                          <a:solidFill>
                            <a:schemeClr val="tx1"/>
                          </a:solidFill>
                          <a:effectLst/>
                          <a:latin typeface="+mn-lt"/>
                          <a:cs typeface="Times New Roman" panose="02020603050405020304" pitchFamily="18" charset="0"/>
                        </a:rPr>
                        <a:t>3.96</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0005"/>
                  </a:ext>
                </a:extLst>
              </a:tr>
              <a:tr h="315459">
                <a:tc>
                  <a:txBody>
                    <a:bodyPr/>
                    <a:lstStyle/>
                    <a:p>
                      <a:pPr algn="ctr">
                        <a:lnSpc>
                          <a:spcPct val="115000"/>
                        </a:lnSpc>
                        <a:spcAft>
                          <a:spcPts val="0"/>
                        </a:spcAft>
                      </a:pPr>
                      <a:r>
                        <a:rPr lang="en-GB" sz="1800" dirty="0">
                          <a:solidFill>
                            <a:schemeClr val="tx1"/>
                          </a:solidFill>
                          <a:effectLst/>
                          <a:latin typeface="+mn-lt"/>
                          <a:cs typeface="Times New Roman" panose="02020603050405020304" pitchFamily="18" charset="0"/>
                        </a:rPr>
                        <a:t>Average</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tc>
                  <a:txBody>
                    <a:bodyPr/>
                    <a:lstStyle/>
                    <a:p>
                      <a:pPr algn="ctr">
                        <a:lnSpc>
                          <a:spcPct val="115000"/>
                        </a:lnSpc>
                        <a:spcAft>
                          <a:spcPts val="0"/>
                        </a:spcAft>
                      </a:pPr>
                      <a:r>
                        <a:rPr lang="en-GB" sz="1800" b="1" dirty="0">
                          <a:solidFill>
                            <a:schemeClr val="tx1"/>
                          </a:solidFill>
                          <a:effectLst/>
                          <a:latin typeface="+mn-lt"/>
                          <a:cs typeface="Times New Roman" panose="02020603050405020304" pitchFamily="18" charset="0"/>
                        </a:rPr>
                        <a:t>3.97</a:t>
                      </a:r>
                      <a:endParaRPr lang="en-GB" sz="1600" b="1" dirty="0">
                        <a:solidFill>
                          <a:schemeClr val="tx1"/>
                        </a:solidFill>
                        <a:effectLst/>
                        <a:latin typeface="+mn-lt"/>
                        <a:ea typeface="Calibri" panose="020F0502020204030204" pitchFamily="34" charset="0"/>
                        <a:cs typeface="Times New Roman" panose="02020603050405020304" pitchFamily="18" charset="0"/>
                      </a:endParaRPr>
                    </a:p>
                  </a:txBody>
                  <a:tcPr marL="68579" marR="68579" marT="0" marB="0"/>
                </a:tc>
                <a:extLst>
                  <a:ext uri="{0D108BD9-81ED-4DB2-BD59-A6C34878D82A}">
                    <a16:rowId xmlns:a16="http://schemas.microsoft.com/office/drawing/2014/main" val="10006"/>
                  </a:ext>
                </a:extLst>
              </a:tr>
            </a:tbl>
          </a:graphicData>
        </a:graphic>
      </p:graphicFrame>
      <p:sp>
        <p:nvSpPr>
          <p:cNvPr id="97310" name="Rectangle 11">
            <a:extLst>
              <a:ext uri="{FF2B5EF4-FFF2-40B4-BE49-F238E27FC236}">
                <a16:creationId xmlns:a16="http://schemas.microsoft.com/office/drawing/2014/main" id="{9137FD96-CE1F-E7ED-EB35-BEEF80381396}"/>
              </a:ext>
            </a:extLst>
          </p:cNvPr>
          <p:cNvSpPr>
            <a:spLocks noChangeArrowheads="1"/>
          </p:cNvSpPr>
          <p:nvPr/>
        </p:nvSpPr>
        <p:spPr bwMode="auto">
          <a:xfrm>
            <a:off x="3427413" y="3290888"/>
            <a:ext cx="372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3600" b="1"/>
              <a:t>PV performance</a:t>
            </a:r>
          </a:p>
        </p:txBody>
      </p:sp>
      <p:sp>
        <p:nvSpPr>
          <p:cNvPr id="97311" name="TextBox 12">
            <a:extLst>
              <a:ext uri="{FF2B5EF4-FFF2-40B4-BE49-F238E27FC236}">
                <a16:creationId xmlns:a16="http://schemas.microsoft.com/office/drawing/2014/main" id="{69E1AAA8-7DCB-00C2-1538-D2E345E30E4F}"/>
              </a:ext>
            </a:extLst>
          </p:cNvPr>
          <p:cNvSpPr txBox="1">
            <a:spLocks noChangeArrowheads="1"/>
          </p:cNvSpPr>
          <p:nvPr/>
        </p:nvSpPr>
        <p:spPr bwMode="auto">
          <a:xfrm>
            <a:off x="6669088" y="1698625"/>
            <a:ext cx="1217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PCE= 4.2 %</a:t>
            </a:r>
            <a:endParaRPr lang="en-GB" altLang="en-US" b="1"/>
          </a:p>
        </p:txBody>
      </p:sp>
      <p:sp>
        <p:nvSpPr>
          <p:cNvPr id="97312" name="Rectangle 13">
            <a:extLst>
              <a:ext uri="{FF2B5EF4-FFF2-40B4-BE49-F238E27FC236}">
                <a16:creationId xmlns:a16="http://schemas.microsoft.com/office/drawing/2014/main" id="{22E73C43-997E-D7AC-CC71-792EDA9E0986}"/>
              </a:ext>
            </a:extLst>
          </p:cNvPr>
          <p:cNvSpPr>
            <a:spLocks noChangeArrowheads="1"/>
          </p:cNvSpPr>
          <p:nvPr/>
        </p:nvSpPr>
        <p:spPr bwMode="auto">
          <a:xfrm>
            <a:off x="58738" y="4479925"/>
            <a:ext cx="3021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2400" b="1"/>
              <a:t>PCE calculated from five randomly selected samples</a:t>
            </a:r>
            <a:endParaRPr lang="en-GB" altLang="en-US" sz="2400" b="1"/>
          </a:p>
        </p:txBody>
      </p:sp>
      <p:sp>
        <p:nvSpPr>
          <p:cNvPr id="15" name="Rectangle 14">
            <a:extLst>
              <a:ext uri="{FF2B5EF4-FFF2-40B4-BE49-F238E27FC236}">
                <a16:creationId xmlns:a16="http://schemas.microsoft.com/office/drawing/2014/main" id="{8F4FA304-9602-5C48-BD94-C8304FF57301}"/>
              </a:ext>
            </a:extLst>
          </p:cNvPr>
          <p:cNvSpPr/>
          <p:nvPr/>
        </p:nvSpPr>
        <p:spPr>
          <a:xfrm>
            <a:off x="3140075" y="6143625"/>
            <a:ext cx="5942013" cy="301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314" name="TextBox 57">
            <a:extLst>
              <a:ext uri="{FF2B5EF4-FFF2-40B4-BE49-F238E27FC236}">
                <a16:creationId xmlns:a16="http://schemas.microsoft.com/office/drawing/2014/main" id="{768E70AC-B411-AFDF-BCA4-E0FAA45A745F}"/>
              </a:ext>
            </a:extLst>
          </p:cNvPr>
          <p:cNvSpPr txBox="1">
            <a:spLocks noChangeArrowheads="1"/>
          </p:cNvSpPr>
          <p:nvPr/>
        </p:nvSpPr>
        <p:spPr bwMode="auto">
          <a:xfrm>
            <a:off x="23813" y="6473825"/>
            <a:ext cx="3281668"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smtClean="0">
                <a:latin typeface="Times New Roman" panose="02020603050405020304" pitchFamily="18" charset="0"/>
                <a:cs typeface="Times New Roman" panose="02020603050405020304" pitchFamily="18" charset="0"/>
              </a:rPr>
              <a:t>Nature </a:t>
            </a:r>
            <a:r>
              <a:rPr lang="en-US" altLang="en-US" b="1" i="1" dirty="0">
                <a:latin typeface="Times New Roman" panose="02020603050405020304" pitchFamily="18" charset="0"/>
                <a:cs typeface="Times New Roman" panose="02020603050405020304" pitchFamily="18" charset="0"/>
              </a:rPr>
              <a:t>Photonics </a:t>
            </a:r>
            <a:r>
              <a:rPr lang="en-US" altLang="en-US" b="1" u="sng" dirty="0">
                <a:latin typeface="Times New Roman" panose="02020603050405020304" pitchFamily="18" charset="0"/>
                <a:cs typeface="Times New Roman" panose="02020603050405020304" pitchFamily="18" charset="0"/>
              </a:rPr>
              <a:t>12</a:t>
            </a:r>
            <a:r>
              <a:rPr lang="en-US" altLang="en-US" b="1" dirty="0">
                <a:latin typeface="Times New Roman" panose="02020603050405020304" pitchFamily="18" charset="0"/>
                <a:cs typeface="Times New Roman" panose="02020603050405020304" pitchFamily="18" charset="0"/>
              </a:rPr>
              <a:t>, 271</a:t>
            </a:r>
            <a:r>
              <a:rPr lang="en-US" altLang="en-US" b="1" i="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(2018)</a:t>
            </a:r>
            <a:endParaRPr lang="fr-CA"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a:extLst>
              <a:ext uri="{FF2B5EF4-FFF2-40B4-BE49-F238E27FC236}">
                <a16:creationId xmlns:a16="http://schemas.microsoft.com/office/drawing/2014/main" id="{BF357EE3-78C5-7428-1DCD-9D524464DA6A}"/>
              </a:ext>
            </a:extLst>
          </p:cNvPr>
          <p:cNvPicPr>
            <a:picLocks noChangeAspect="1"/>
          </p:cNvPicPr>
          <p:nvPr/>
        </p:nvPicPr>
        <p:blipFill>
          <a:blip r:embed="rId2">
            <a:extLst>
              <a:ext uri="{28A0092B-C50C-407E-A947-70E740481C1C}">
                <a14:useLocalDpi xmlns:a14="http://schemas.microsoft.com/office/drawing/2010/main" val="0"/>
              </a:ext>
            </a:extLst>
          </a:blip>
          <a:srcRect l="1097" t="10616" r="9650" b="2396"/>
          <a:stretch>
            <a:fillRect/>
          </a:stretch>
        </p:blipFill>
        <p:spPr bwMode="auto">
          <a:xfrm>
            <a:off x="4305300" y="1027113"/>
            <a:ext cx="341153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07" name="Group 21">
            <a:extLst>
              <a:ext uri="{FF2B5EF4-FFF2-40B4-BE49-F238E27FC236}">
                <a16:creationId xmlns:a16="http://schemas.microsoft.com/office/drawing/2014/main" id="{9E22F854-9CD7-9E29-6CEA-C3E82E2AC717}"/>
              </a:ext>
            </a:extLst>
          </p:cNvPr>
          <p:cNvGrpSpPr>
            <a:grpSpLocks/>
          </p:cNvGrpSpPr>
          <p:nvPr/>
        </p:nvGrpSpPr>
        <p:grpSpPr bwMode="auto">
          <a:xfrm>
            <a:off x="52388" y="4349750"/>
            <a:ext cx="5451475" cy="2041525"/>
            <a:chOff x="1153124" y="4068147"/>
            <a:chExt cx="6899987" cy="2508932"/>
          </a:xfrm>
        </p:grpSpPr>
        <p:grpSp>
          <p:nvGrpSpPr>
            <p:cNvPr id="98314" name="Group 13">
              <a:extLst>
                <a:ext uri="{FF2B5EF4-FFF2-40B4-BE49-F238E27FC236}">
                  <a16:creationId xmlns:a16="http://schemas.microsoft.com/office/drawing/2014/main" id="{62F4C269-C612-FAA6-5324-AA0B38C85188}"/>
                </a:ext>
              </a:extLst>
            </p:cNvPr>
            <p:cNvGrpSpPr>
              <a:grpSpLocks/>
            </p:cNvGrpSpPr>
            <p:nvPr/>
          </p:nvGrpSpPr>
          <p:grpSpPr bwMode="auto">
            <a:xfrm>
              <a:off x="1299104" y="4068147"/>
              <a:ext cx="6754007" cy="2508932"/>
              <a:chOff x="587828" y="3456879"/>
              <a:chExt cx="7270635" cy="2823426"/>
            </a:xfrm>
          </p:grpSpPr>
          <p:pic>
            <p:nvPicPr>
              <p:cNvPr id="98317" name="Picture 6">
                <a:extLst>
                  <a:ext uri="{FF2B5EF4-FFF2-40B4-BE49-F238E27FC236}">
                    <a16:creationId xmlns:a16="http://schemas.microsoft.com/office/drawing/2014/main" id="{90664DFA-D97D-6CAC-732D-87C5FE81B58A}"/>
                  </a:ext>
                </a:extLst>
              </p:cNvPr>
              <p:cNvPicPr>
                <a:picLocks noChangeAspect="1"/>
              </p:cNvPicPr>
              <p:nvPr/>
            </p:nvPicPr>
            <p:blipFill>
              <a:blip r:embed="rId3">
                <a:extLst>
                  <a:ext uri="{28A0092B-C50C-407E-A947-70E740481C1C}">
                    <a14:useLocalDpi xmlns:a14="http://schemas.microsoft.com/office/drawing/2010/main" val="0"/>
                  </a:ext>
                </a:extLst>
              </a:blip>
              <a:srcRect l="57637" r="15486" b="58794"/>
              <a:stretch>
                <a:fillRect/>
              </a:stretch>
            </p:blipFill>
            <p:spPr bwMode="auto">
              <a:xfrm>
                <a:off x="4584510" y="3456879"/>
                <a:ext cx="3273953" cy="282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8" name="Picture 9">
                <a:extLst>
                  <a:ext uri="{FF2B5EF4-FFF2-40B4-BE49-F238E27FC236}">
                    <a16:creationId xmlns:a16="http://schemas.microsoft.com/office/drawing/2014/main" id="{154ABFBF-7EBB-D0F9-1DAB-E4FDFBEF97E2}"/>
                  </a:ext>
                </a:extLst>
              </p:cNvPr>
              <p:cNvPicPr>
                <a:picLocks noChangeAspect="1"/>
              </p:cNvPicPr>
              <p:nvPr/>
            </p:nvPicPr>
            <p:blipFill>
              <a:blip r:embed="rId4">
                <a:extLst>
                  <a:ext uri="{28A0092B-C50C-407E-A947-70E740481C1C}">
                    <a14:useLocalDpi xmlns:a14="http://schemas.microsoft.com/office/drawing/2010/main" val="0"/>
                  </a:ext>
                </a:extLst>
              </a:blip>
              <a:srcRect l="57016" t="44531" r="15486" b="15779"/>
              <a:stretch>
                <a:fillRect/>
              </a:stretch>
            </p:blipFill>
            <p:spPr bwMode="auto">
              <a:xfrm>
                <a:off x="587829" y="3638519"/>
                <a:ext cx="3462600" cy="264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9F437537-ABF0-6EC5-E75C-1EB056B203E8}"/>
                  </a:ext>
                </a:extLst>
              </p:cNvPr>
              <p:cNvSpPr/>
              <p:nvPr/>
            </p:nvSpPr>
            <p:spPr>
              <a:xfrm>
                <a:off x="588581" y="3639107"/>
                <a:ext cx="177367" cy="298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id="{7733424D-F49B-68FC-D416-751D12B4CF10}"/>
                  </a:ext>
                </a:extLst>
              </p:cNvPr>
              <p:cNvSpPr/>
              <p:nvPr/>
            </p:nvSpPr>
            <p:spPr>
              <a:xfrm>
                <a:off x="4728585" y="3639107"/>
                <a:ext cx="179531" cy="298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98315" name="TextBox 14">
              <a:extLst>
                <a:ext uri="{FF2B5EF4-FFF2-40B4-BE49-F238E27FC236}">
                  <a16:creationId xmlns:a16="http://schemas.microsoft.com/office/drawing/2014/main" id="{A4D16DFD-8BA0-6AA6-1D80-B669DB2DDDFC}"/>
                </a:ext>
              </a:extLst>
            </p:cNvPr>
            <p:cNvSpPr txBox="1">
              <a:spLocks noChangeArrowheads="1"/>
            </p:cNvSpPr>
            <p:nvPr/>
          </p:nvSpPr>
          <p:spPr bwMode="auto">
            <a:xfrm>
              <a:off x="1153124" y="4226141"/>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cs typeface="Arial" panose="020B0604020202020204" pitchFamily="34" charset="0"/>
                </a:rPr>
                <a:t>c</a:t>
              </a:r>
            </a:p>
          </p:txBody>
        </p:sp>
        <p:sp>
          <p:nvSpPr>
            <p:cNvPr id="98316" name="TextBox 15">
              <a:extLst>
                <a:ext uri="{FF2B5EF4-FFF2-40B4-BE49-F238E27FC236}">
                  <a16:creationId xmlns:a16="http://schemas.microsoft.com/office/drawing/2014/main" id="{A0DBF1FF-12D8-B416-92A1-7924746CBD25}"/>
                </a:ext>
              </a:extLst>
            </p:cNvPr>
            <p:cNvSpPr txBox="1">
              <a:spLocks noChangeArrowheads="1"/>
            </p:cNvSpPr>
            <p:nvPr/>
          </p:nvSpPr>
          <p:spPr bwMode="auto">
            <a:xfrm>
              <a:off x="4897554" y="4156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cs typeface="Arial" panose="020B0604020202020204" pitchFamily="34" charset="0"/>
                </a:rPr>
                <a:t>d</a:t>
              </a:r>
            </a:p>
          </p:txBody>
        </p:sp>
      </p:grpSp>
      <p:pic>
        <p:nvPicPr>
          <p:cNvPr id="98308" name="Picture 17">
            <a:extLst>
              <a:ext uri="{FF2B5EF4-FFF2-40B4-BE49-F238E27FC236}">
                <a16:creationId xmlns:a16="http://schemas.microsoft.com/office/drawing/2014/main" id="{7561286C-F63D-F538-89CD-ED2245172698}"/>
              </a:ext>
            </a:extLst>
          </p:cNvPr>
          <p:cNvPicPr>
            <a:picLocks noChangeAspect="1"/>
          </p:cNvPicPr>
          <p:nvPr/>
        </p:nvPicPr>
        <p:blipFill>
          <a:blip r:embed="rId5">
            <a:extLst>
              <a:ext uri="{28A0092B-C50C-407E-A947-70E740481C1C}">
                <a14:useLocalDpi xmlns:a14="http://schemas.microsoft.com/office/drawing/2010/main" val="0"/>
              </a:ext>
            </a:extLst>
          </a:blip>
          <a:srcRect l="7384" t="10535" r="9868" b="3465"/>
          <a:stretch>
            <a:fillRect/>
          </a:stretch>
        </p:blipFill>
        <p:spPr bwMode="auto">
          <a:xfrm>
            <a:off x="192088" y="1055688"/>
            <a:ext cx="29543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2AF56123-48A5-9A8D-B68A-BADD312CF395}"/>
              </a:ext>
            </a:extLst>
          </p:cNvPr>
          <p:cNvSpPr>
            <a:spLocks noRot="1" noChangeAspect="1" noMove="1" noResize="1" noEditPoints="1" noAdjustHandles="1" noChangeArrowheads="1" noChangeShapeType="1" noTextEdit="1"/>
          </p:cNvSpPr>
          <p:nvPr/>
        </p:nvSpPr>
        <p:spPr>
          <a:xfrm>
            <a:off x="23295" y="2934277"/>
            <a:ext cx="9139430" cy="1578766"/>
          </a:xfrm>
          <a:prstGeom prst="rect">
            <a:avLst/>
          </a:prstGeom>
          <a:blipFill rotWithShape="0">
            <a:blip r:embed="rId6"/>
            <a:stretch>
              <a:fillRect l="-734" t="-3861" b="-6178"/>
            </a:stretch>
          </a:blipFill>
        </p:spPr>
        <p:txBody>
          <a:bodyPr/>
          <a:lstStyle/>
          <a:p>
            <a:pPr>
              <a:defRPr/>
            </a:pPr>
            <a:r>
              <a:rPr lang="en-CA">
                <a:noFill/>
              </a:rPr>
              <a:t> </a:t>
            </a:r>
          </a:p>
        </p:txBody>
      </p:sp>
      <p:sp>
        <p:nvSpPr>
          <p:cNvPr id="98310" name="Rectangle 20">
            <a:extLst>
              <a:ext uri="{FF2B5EF4-FFF2-40B4-BE49-F238E27FC236}">
                <a16:creationId xmlns:a16="http://schemas.microsoft.com/office/drawing/2014/main" id="{A1E0AA5A-7BC8-1CBF-6B40-409D75C25896}"/>
              </a:ext>
            </a:extLst>
          </p:cNvPr>
          <p:cNvSpPr>
            <a:spLocks noChangeArrowheads="1"/>
          </p:cNvSpPr>
          <p:nvPr/>
        </p:nvSpPr>
        <p:spPr bwMode="auto">
          <a:xfrm>
            <a:off x="1670050" y="484188"/>
            <a:ext cx="5124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3200" b="1"/>
              <a:t>EQE &amp; optical absorption</a:t>
            </a:r>
          </a:p>
        </p:txBody>
      </p:sp>
      <p:sp>
        <p:nvSpPr>
          <p:cNvPr id="98311" name="Rectangle 22">
            <a:extLst>
              <a:ext uri="{FF2B5EF4-FFF2-40B4-BE49-F238E27FC236}">
                <a16:creationId xmlns:a16="http://schemas.microsoft.com/office/drawing/2014/main" id="{D2D802F9-AB4E-B791-4275-D46244C5964E}"/>
              </a:ext>
            </a:extLst>
          </p:cNvPr>
          <p:cNvSpPr>
            <a:spLocks noChangeArrowheads="1"/>
          </p:cNvSpPr>
          <p:nvPr/>
        </p:nvSpPr>
        <p:spPr bwMode="auto">
          <a:xfrm>
            <a:off x="5437188" y="4619625"/>
            <a:ext cx="3702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cs typeface="Calibri" panose="020F0502020204030204" pitchFamily="34" charset="0"/>
              </a:rPr>
              <a:t>Estimated bandgaps:</a:t>
            </a:r>
            <a:endParaRPr lang="en-GB" altLang="en-US" sz="2000" b="1">
              <a:cs typeface="Calibri" panose="020F0502020204030204" pitchFamily="34" charset="0"/>
            </a:endParaRPr>
          </a:p>
          <a:p>
            <a:endParaRPr lang="en-GB" altLang="en-US" sz="1400" b="1">
              <a:cs typeface="Calibri" panose="020F0502020204030204" pitchFamily="34" charset="0"/>
            </a:endParaRPr>
          </a:p>
          <a:p>
            <a:r>
              <a:rPr lang="en-GB" altLang="en-US" sz="2000" b="1">
                <a:cs typeface="Calibri" panose="020F0502020204030204" pitchFamily="34" charset="0"/>
              </a:rPr>
              <a:t>BiMnO</a:t>
            </a:r>
            <a:r>
              <a:rPr lang="en-GB" altLang="en-US" sz="2000" b="1" baseline="-25000">
                <a:cs typeface="Calibri" panose="020F0502020204030204" pitchFamily="34" charset="0"/>
              </a:rPr>
              <a:t>3</a:t>
            </a:r>
            <a:r>
              <a:rPr lang="en-GB" altLang="en-US" sz="2000" b="1">
                <a:cs typeface="Calibri" panose="020F0502020204030204" pitchFamily="34" charset="0"/>
              </a:rPr>
              <a:t> = 1.25±0.05 eV; </a:t>
            </a:r>
          </a:p>
          <a:p>
            <a:r>
              <a:rPr lang="en-GB" altLang="en-US" sz="2000" b="1">
                <a:cs typeface="Calibri" panose="020F0502020204030204" pitchFamily="34" charset="0"/>
              </a:rPr>
              <a:t>BiMn</a:t>
            </a:r>
            <a:r>
              <a:rPr lang="en-GB" altLang="en-US" sz="2000" b="1" baseline="-25000">
                <a:cs typeface="Calibri" panose="020F0502020204030204" pitchFamily="34" charset="0"/>
              </a:rPr>
              <a:t>2</a:t>
            </a:r>
            <a:r>
              <a:rPr lang="en-GB" altLang="en-US" sz="2000" b="1">
                <a:cs typeface="Calibri" panose="020F0502020204030204" pitchFamily="34" charset="0"/>
              </a:rPr>
              <a:t>O</a:t>
            </a:r>
            <a:r>
              <a:rPr lang="en-GB" altLang="en-US" sz="2000" b="1" baseline="-25000">
                <a:cs typeface="Calibri" panose="020F0502020204030204" pitchFamily="34" charset="0"/>
              </a:rPr>
              <a:t>5</a:t>
            </a:r>
            <a:r>
              <a:rPr lang="en-GB" altLang="en-US" sz="2000" b="1">
                <a:cs typeface="Calibri" panose="020F0502020204030204" pitchFamily="34" charset="0"/>
              </a:rPr>
              <a:t> = 1.27±0.05 eV; </a:t>
            </a:r>
          </a:p>
          <a:p>
            <a:r>
              <a:rPr lang="en-GB" altLang="en-US" sz="2000" b="1">
                <a:cs typeface="Calibri" panose="020F0502020204030204" pitchFamily="34" charset="0"/>
              </a:rPr>
              <a:t>BMO-BiMn</a:t>
            </a:r>
            <a:r>
              <a:rPr lang="en-GB" altLang="en-US" sz="2000" b="1" baseline="-25000">
                <a:cs typeface="Calibri" panose="020F0502020204030204" pitchFamily="34" charset="0"/>
              </a:rPr>
              <a:t>2</a:t>
            </a:r>
            <a:r>
              <a:rPr lang="en-GB" altLang="en-US" sz="2000" b="1">
                <a:cs typeface="Calibri" panose="020F0502020204030204" pitchFamily="34" charset="0"/>
              </a:rPr>
              <a:t>O</a:t>
            </a:r>
            <a:r>
              <a:rPr lang="en-GB" altLang="en-US" sz="2000" b="1" baseline="-25000">
                <a:cs typeface="Calibri" panose="020F0502020204030204" pitchFamily="34" charset="0"/>
              </a:rPr>
              <a:t>5</a:t>
            </a:r>
            <a:r>
              <a:rPr lang="en-GB" altLang="en-US" sz="2000" b="1">
                <a:cs typeface="Calibri" panose="020F0502020204030204" pitchFamily="34" charset="0"/>
              </a:rPr>
              <a:t> = 1.24±0.05 eV</a:t>
            </a:r>
            <a:endParaRPr lang="en-GB" altLang="en-US" sz="2000" b="1"/>
          </a:p>
        </p:txBody>
      </p:sp>
      <p:sp>
        <p:nvSpPr>
          <p:cNvPr id="98312" name="TextBox 23">
            <a:extLst>
              <a:ext uri="{FF2B5EF4-FFF2-40B4-BE49-F238E27FC236}">
                <a16:creationId xmlns:a16="http://schemas.microsoft.com/office/drawing/2014/main" id="{E31591FC-FB4E-4327-570D-29EB4183E468}"/>
              </a:ext>
            </a:extLst>
          </p:cNvPr>
          <p:cNvSpPr txBox="1">
            <a:spLocks noChangeArrowheads="1"/>
          </p:cNvSpPr>
          <p:nvPr/>
        </p:nvSpPr>
        <p:spPr bwMode="auto">
          <a:xfrm>
            <a:off x="1452563" y="1368425"/>
            <a:ext cx="135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FF0000"/>
                </a:solidFill>
              </a:rPr>
              <a:t>Composite films</a:t>
            </a:r>
            <a:endParaRPr lang="en-GB" altLang="en-US" sz="1400">
              <a:solidFill>
                <a:srgbClr val="FF0000"/>
              </a:solidFill>
            </a:endParaRPr>
          </a:p>
        </p:txBody>
      </p:sp>
      <p:sp>
        <p:nvSpPr>
          <p:cNvPr id="98313" name="TextBox 57">
            <a:extLst>
              <a:ext uri="{FF2B5EF4-FFF2-40B4-BE49-F238E27FC236}">
                <a16:creationId xmlns:a16="http://schemas.microsoft.com/office/drawing/2014/main" id="{F8F56028-D5C5-A97F-426E-EA03DEA4937B}"/>
              </a:ext>
            </a:extLst>
          </p:cNvPr>
          <p:cNvSpPr txBox="1">
            <a:spLocks noChangeArrowheads="1"/>
          </p:cNvSpPr>
          <p:nvPr/>
        </p:nvSpPr>
        <p:spPr bwMode="auto">
          <a:xfrm>
            <a:off x="23813" y="6473825"/>
            <a:ext cx="3281668"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smtClean="0">
                <a:latin typeface="Times New Roman" panose="02020603050405020304" pitchFamily="18" charset="0"/>
                <a:cs typeface="Times New Roman" panose="02020603050405020304" pitchFamily="18" charset="0"/>
              </a:rPr>
              <a:t>Nature </a:t>
            </a:r>
            <a:r>
              <a:rPr lang="en-US" altLang="en-US" b="1" i="1" dirty="0">
                <a:latin typeface="Times New Roman" panose="02020603050405020304" pitchFamily="18" charset="0"/>
                <a:cs typeface="Times New Roman" panose="02020603050405020304" pitchFamily="18" charset="0"/>
              </a:rPr>
              <a:t>Photonics </a:t>
            </a:r>
            <a:r>
              <a:rPr lang="en-US" altLang="en-US" b="1" u="sng" dirty="0">
                <a:latin typeface="Times New Roman" panose="02020603050405020304" pitchFamily="18" charset="0"/>
                <a:cs typeface="Times New Roman" panose="02020603050405020304" pitchFamily="18" charset="0"/>
              </a:rPr>
              <a:t>12</a:t>
            </a:r>
            <a:r>
              <a:rPr lang="en-US" altLang="en-US" b="1" dirty="0">
                <a:latin typeface="Times New Roman" panose="02020603050405020304" pitchFamily="18" charset="0"/>
                <a:cs typeface="Times New Roman" panose="02020603050405020304" pitchFamily="18" charset="0"/>
              </a:rPr>
              <a:t>, 271</a:t>
            </a:r>
            <a:r>
              <a:rPr lang="en-US" altLang="en-US" b="1" i="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(2018)</a:t>
            </a:r>
            <a:endParaRPr lang="fr-CA"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41">
            <a:extLst>
              <a:ext uri="{FF2B5EF4-FFF2-40B4-BE49-F238E27FC236}">
                <a16:creationId xmlns:a16="http://schemas.microsoft.com/office/drawing/2014/main" id="{B4B6054A-957F-FBE5-2778-CF9688B51399}"/>
              </a:ext>
            </a:extLst>
          </p:cNvPr>
          <p:cNvGrpSpPr>
            <a:grpSpLocks/>
          </p:cNvGrpSpPr>
          <p:nvPr/>
        </p:nvGrpSpPr>
        <p:grpSpPr bwMode="auto">
          <a:xfrm>
            <a:off x="352425" y="1598613"/>
            <a:ext cx="2805113" cy="2235200"/>
            <a:chOff x="4261186" y="894266"/>
            <a:chExt cx="3243279" cy="2698020"/>
          </a:xfrm>
        </p:grpSpPr>
        <p:pic>
          <p:nvPicPr>
            <p:cNvPr id="99375" name="Picture 3">
              <a:extLst>
                <a:ext uri="{FF2B5EF4-FFF2-40B4-BE49-F238E27FC236}">
                  <a16:creationId xmlns:a16="http://schemas.microsoft.com/office/drawing/2014/main" id="{7E70852E-E8BF-ED0C-BFFC-DE49C07824C0}"/>
                </a:ext>
              </a:extLst>
            </p:cNvPr>
            <p:cNvPicPr>
              <a:picLocks noChangeAspect="1"/>
            </p:cNvPicPr>
            <p:nvPr/>
          </p:nvPicPr>
          <p:blipFill>
            <a:blip r:embed="rId2">
              <a:extLst>
                <a:ext uri="{28A0092B-C50C-407E-A947-70E740481C1C}">
                  <a14:useLocalDpi xmlns:a14="http://schemas.microsoft.com/office/drawing/2010/main" val="0"/>
                </a:ext>
              </a:extLst>
            </a:blip>
            <a:srcRect l="7834" t="10097" r="12621" b="3432"/>
            <a:stretch>
              <a:fillRect/>
            </a:stretch>
          </p:blipFill>
          <p:spPr bwMode="auto">
            <a:xfrm>
              <a:off x="4261186" y="894266"/>
              <a:ext cx="3243279" cy="269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6" name="TextBox 8">
              <a:extLst>
                <a:ext uri="{FF2B5EF4-FFF2-40B4-BE49-F238E27FC236}">
                  <a16:creationId xmlns:a16="http://schemas.microsoft.com/office/drawing/2014/main" id="{C2C97D5D-5A60-B860-07C1-D9D3FF03B306}"/>
                </a:ext>
              </a:extLst>
            </p:cNvPr>
            <p:cNvSpPr txBox="1">
              <a:spLocks noChangeArrowheads="1"/>
            </p:cNvSpPr>
            <p:nvPr/>
          </p:nvSpPr>
          <p:spPr bwMode="auto">
            <a:xfrm>
              <a:off x="4909397" y="11650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cs typeface="Arial" panose="020B0604020202020204" pitchFamily="34" charset="0"/>
                </a:rPr>
                <a:t>a</a:t>
              </a:r>
            </a:p>
          </p:txBody>
        </p:sp>
      </p:grpSp>
      <p:grpSp>
        <p:nvGrpSpPr>
          <p:cNvPr id="99331" name="Group 40">
            <a:extLst>
              <a:ext uri="{FF2B5EF4-FFF2-40B4-BE49-F238E27FC236}">
                <a16:creationId xmlns:a16="http://schemas.microsoft.com/office/drawing/2014/main" id="{0DAAE85D-93AB-4FFD-E4FC-FE8FDAAFEFA1}"/>
              </a:ext>
            </a:extLst>
          </p:cNvPr>
          <p:cNvGrpSpPr>
            <a:grpSpLocks/>
          </p:cNvGrpSpPr>
          <p:nvPr/>
        </p:nvGrpSpPr>
        <p:grpSpPr bwMode="auto">
          <a:xfrm>
            <a:off x="3349625" y="1455738"/>
            <a:ext cx="2749550" cy="2159000"/>
            <a:chOff x="3319135" y="3725095"/>
            <a:chExt cx="3470988" cy="2976464"/>
          </a:xfrm>
        </p:grpSpPr>
        <p:pic>
          <p:nvPicPr>
            <p:cNvPr id="99373" name="Picture 38">
              <a:extLst>
                <a:ext uri="{FF2B5EF4-FFF2-40B4-BE49-F238E27FC236}">
                  <a16:creationId xmlns:a16="http://schemas.microsoft.com/office/drawing/2014/main" id="{E7F712CA-D2BF-3D40-15A9-28E5DEF73832}"/>
                </a:ext>
              </a:extLst>
            </p:cNvPr>
            <p:cNvPicPr>
              <a:picLocks noChangeAspect="1"/>
            </p:cNvPicPr>
            <p:nvPr/>
          </p:nvPicPr>
          <p:blipFill>
            <a:blip r:embed="rId3">
              <a:extLst>
                <a:ext uri="{28A0092B-C50C-407E-A947-70E740481C1C}">
                  <a14:useLocalDpi xmlns:a14="http://schemas.microsoft.com/office/drawing/2010/main" val="0"/>
                </a:ext>
              </a:extLst>
            </a:blip>
            <a:srcRect l="7407" t="8963" r="11356"/>
            <a:stretch>
              <a:fillRect/>
            </a:stretch>
          </p:blipFill>
          <p:spPr bwMode="auto">
            <a:xfrm>
              <a:off x="3319135" y="3725095"/>
              <a:ext cx="3470988" cy="29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4" name="TextBox 39">
              <a:extLst>
                <a:ext uri="{FF2B5EF4-FFF2-40B4-BE49-F238E27FC236}">
                  <a16:creationId xmlns:a16="http://schemas.microsoft.com/office/drawing/2014/main" id="{C4606B11-B312-C1AE-8B0C-51BD0ED34386}"/>
                </a:ext>
              </a:extLst>
            </p:cNvPr>
            <p:cNvSpPr txBox="1">
              <a:spLocks noChangeArrowheads="1"/>
            </p:cNvSpPr>
            <p:nvPr/>
          </p:nvSpPr>
          <p:spPr bwMode="auto">
            <a:xfrm>
              <a:off x="4552084" y="4499165"/>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cs typeface="Arial" panose="020B0604020202020204" pitchFamily="34" charset="0"/>
                </a:rPr>
                <a:t>b</a:t>
              </a:r>
            </a:p>
          </p:txBody>
        </p:sp>
      </p:grpSp>
      <p:pic>
        <p:nvPicPr>
          <p:cNvPr id="99332" name="Picture 42">
            <a:extLst>
              <a:ext uri="{FF2B5EF4-FFF2-40B4-BE49-F238E27FC236}">
                <a16:creationId xmlns:a16="http://schemas.microsoft.com/office/drawing/2014/main" id="{086BF6E4-67C7-A097-A882-27A60FF5C1A8}"/>
              </a:ext>
            </a:extLst>
          </p:cNvPr>
          <p:cNvPicPr>
            <a:picLocks noChangeAspect="1"/>
          </p:cNvPicPr>
          <p:nvPr/>
        </p:nvPicPr>
        <p:blipFill>
          <a:blip r:embed="rId4">
            <a:extLst>
              <a:ext uri="{28A0092B-C50C-407E-A947-70E740481C1C}">
                <a14:useLocalDpi xmlns:a14="http://schemas.microsoft.com/office/drawing/2010/main" val="0"/>
              </a:ext>
            </a:extLst>
          </a:blip>
          <a:srcRect l="2425" t="43782" r="69861" b="15135"/>
          <a:stretch>
            <a:fillRect/>
          </a:stretch>
        </p:blipFill>
        <p:spPr bwMode="auto">
          <a:xfrm>
            <a:off x="6291263" y="1250950"/>
            <a:ext cx="249396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Box 43">
            <a:extLst>
              <a:ext uri="{FF2B5EF4-FFF2-40B4-BE49-F238E27FC236}">
                <a16:creationId xmlns:a16="http://schemas.microsoft.com/office/drawing/2014/main" id="{89AA1487-16C9-7880-C2A8-4A0904956F48}"/>
              </a:ext>
            </a:extLst>
          </p:cNvPr>
          <p:cNvSpPr txBox="1">
            <a:spLocks noChangeArrowheads="1"/>
          </p:cNvSpPr>
          <p:nvPr/>
        </p:nvSpPr>
        <p:spPr bwMode="auto">
          <a:xfrm>
            <a:off x="173038" y="1233488"/>
            <a:ext cx="3071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000CC"/>
                </a:solidFill>
              </a:rPr>
              <a:t>Composite films, PCE=3.96%</a:t>
            </a:r>
            <a:endParaRPr lang="en-GB" altLang="en-US" sz="1600" b="1">
              <a:solidFill>
                <a:srgbClr val="0000CC"/>
              </a:solidFill>
            </a:endParaRPr>
          </a:p>
        </p:txBody>
      </p:sp>
      <p:sp>
        <p:nvSpPr>
          <p:cNvPr id="99334" name="Rectangle 45">
            <a:extLst>
              <a:ext uri="{FF2B5EF4-FFF2-40B4-BE49-F238E27FC236}">
                <a16:creationId xmlns:a16="http://schemas.microsoft.com/office/drawing/2014/main" id="{1A45D233-39C5-5151-329F-694A0651FB77}"/>
              </a:ext>
            </a:extLst>
          </p:cNvPr>
          <p:cNvSpPr>
            <a:spLocks noChangeArrowheads="1"/>
          </p:cNvSpPr>
          <p:nvPr/>
        </p:nvSpPr>
        <p:spPr bwMode="auto">
          <a:xfrm>
            <a:off x="173038" y="563563"/>
            <a:ext cx="875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3600" b="1"/>
              <a:t>PV performance: Comparative analysis</a:t>
            </a:r>
          </a:p>
        </p:txBody>
      </p:sp>
      <p:sp>
        <p:nvSpPr>
          <p:cNvPr id="99335" name="Rectangle 11">
            <a:extLst>
              <a:ext uri="{FF2B5EF4-FFF2-40B4-BE49-F238E27FC236}">
                <a16:creationId xmlns:a16="http://schemas.microsoft.com/office/drawing/2014/main" id="{82050A7E-651D-6B68-7E92-45DDB0AA06A2}"/>
              </a:ext>
            </a:extLst>
          </p:cNvPr>
          <p:cNvSpPr>
            <a:spLocks noChangeArrowheads="1"/>
          </p:cNvSpPr>
          <p:nvPr/>
        </p:nvSpPr>
        <p:spPr bwMode="auto">
          <a:xfrm>
            <a:off x="3844925" y="3522663"/>
            <a:ext cx="450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t>Composite films: higher PCE</a:t>
            </a:r>
            <a:endParaRPr lang="en-GB" altLang="en-US" sz="2400" b="1"/>
          </a:p>
        </p:txBody>
      </p:sp>
      <p:graphicFrame>
        <p:nvGraphicFramePr>
          <p:cNvPr id="13" name="Table 12">
            <a:extLst>
              <a:ext uri="{FF2B5EF4-FFF2-40B4-BE49-F238E27FC236}">
                <a16:creationId xmlns:a16="http://schemas.microsoft.com/office/drawing/2014/main" id="{6F2293C8-B9A1-6ECD-FEEB-4CDA98F22374}"/>
              </a:ext>
            </a:extLst>
          </p:cNvPr>
          <p:cNvGraphicFramePr>
            <a:graphicFrameLocks noGrp="1"/>
          </p:cNvGraphicFramePr>
          <p:nvPr/>
        </p:nvGraphicFramePr>
        <p:xfrm>
          <a:off x="2762250" y="3957638"/>
          <a:ext cx="6351587" cy="2012950"/>
        </p:xfrm>
        <a:graphic>
          <a:graphicData uri="http://schemas.openxmlformats.org/drawingml/2006/table">
            <a:tbl>
              <a:tblPr firstRow="1" bandRow="1">
                <a:tableStyleId>{5C22544A-7EE6-4342-B048-85BDC9FD1C3A}</a:tableStyleId>
              </a:tblPr>
              <a:tblGrid>
                <a:gridCol w="1917391">
                  <a:extLst>
                    <a:ext uri="{9D8B030D-6E8A-4147-A177-3AD203B41FA5}">
                      <a16:colId xmlns:a16="http://schemas.microsoft.com/office/drawing/2014/main" val="20000"/>
                    </a:ext>
                  </a:extLst>
                </a:gridCol>
                <a:gridCol w="1326455">
                  <a:extLst>
                    <a:ext uri="{9D8B030D-6E8A-4147-A177-3AD203B41FA5}">
                      <a16:colId xmlns:a16="http://schemas.microsoft.com/office/drawing/2014/main" val="20001"/>
                    </a:ext>
                  </a:extLst>
                </a:gridCol>
                <a:gridCol w="1011069">
                  <a:extLst>
                    <a:ext uri="{9D8B030D-6E8A-4147-A177-3AD203B41FA5}">
                      <a16:colId xmlns:a16="http://schemas.microsoft.com/office/drawing/2014/main" val="20002"/>
                    </a:ext>
                  </a:extLst>
                </a:gridCol>
                <a:gridCol w="834504">
                  <a:extLst>
                    <a:ext uri="{9D8B030D-6E8A-4147-A177-3AD203B41FA5}">
                      <a16:colId xmlns:a16="http://schemas.microsoft.com/office/drawing/2014/main" val="20003"/>
                    </a:ext>
                  </a:extLst>
                </a:gridCol>
                <a:gridCol w="1262168">
                  <a:extLst>
                    <a:ext uri="{9D8B030D-6E8A-4147-A177-3AD203B41FA5}">
                      <a16:colId xmlns:a16="http://schemas.microsoft.com/office/drawing/2014/main" val="20004"/>
                    </a:ext>
                  </a:extLst>
                </a:gridCol>
              </a:tblGrid>
              <a:tr h="640484">
                <a:tc>
                  <a:txBody>
                    <a:bodyPr/>
                    <a:lstStyle/>
                    <a:p>
                      <a:pPr algn="ctr"/>
                      <a:endParaRPr lang="en-GB" sz="1800" dirty="0">
                        <a:solidFill>
                          <a:schemeClr val="tx1"/>
                        </a:solidFill>
                      </a:endParaRPr>
                    </a:p>
                  </a:txBody>
                  <a:tcPr marL="91445" marR="91445" marT="45749" marB="45749"/>
                </a:tc>
                <a:tc>
                  <a:txBody>
                    <a:bodyPr/>
                    <a:lstStyle/>
                    <a:p>
                      <a:pPr algn="ctr"/>
                      <a:r>
                        <a:rPr lang="en-US" sz="1800" dirty="0">
                          <a:solidFill>
                            <a:schemeClr val="tx1"/>
                          </a:solidFill>
                        </a:rPr>
                        <a:t>J</a:t>
                      </a:r>
                      <a:r>
                        <a:rPr lang="en-US" sz="1800" baseline="-25000" dirty="0">
                          <a:solidFill>
                            <a:schemeClr val="tx1"/>
                          </a:solidFill>
                        </a:rPr>
                        <a:t>SC</a:t>
                      </a:r>
                      <a:r>
                        <a:rPr lang="en-US" sz="1800" baseline="0" dirty="0">
                          <a:solidFill>
                            <a:schemeClr val="tx1"/>
                          </a:solidFill>
                        </a:rPr>
                        <a:t> </a:t>
                      </a:r>
                    </a:p>
                    <a:p>
                      <a:pPr algn="ctr"/>
                      <a:r>
                        <a:rPr lang="en-US" sz="1800" baseline="0" dirty="0">
                          <a:solidFill>
                            <a:schemeClr val="tx1"/>
                          </a:solidFill>
                        </a:rPr>
                        <a:t>(mA cm</a:t>
                      </a:r>
                      <a:r>
                        <a:rPr lang="en-US" sz="1800" baseline="30000" dirty="0">
                          <a:solidFill>
                            <a:schemeClr val="tx1"/>
                          </a:solidFill>
                        </a:rPr>
                        <a:t>-2</a:t>
                      </a:r>
                      <a:r>
                        <a:rPr lang="en-US" sz="1800" baseline="0" dirty="0">
                          <a:solidFill>
                            <a:schemeClr val="tx1"/>
                          </a:solidFill>
                        </a:rPr>
                        <a:t> )</a:t>
                      </a:r>
                      <a:endParaRPr lang="en-GB" sz="1800" dirty="0">
                        <a:solidFill>
                          <a:schemeClr val="tx1"/>
                        </a:solidFill>
                      </a:endParaRPr>
                    </a:p>
                  </a:txBody>
                  <a:tcPr marL="91445" marR="91445" marT="45749" marB="45749"/>
                </a:tc>
                <a:tc>
                  <a:txBody>
                    <a:bodyPr/>
                    <a:lstStyle/>
                    <a:p>
                      <a:pPr algn="ctr"/>
                      <a:r>
                        <a:rPr lang="en-US" sz="1800" dirty="0">
                          <a:solidFill>
                            <a:schemeClr val="tx1"/>
                          </a:solidFill>
                        </a:rPr>
                        <a:t>V</a:t>
                      </a:r>
                      <a:r>
                        <a:rPr lang="en-US" sz="1800" baseline="-25000" dirty="0">
                          <a:solidFill>
                            <a:schemeClr val="tx1"/>
                          </a:solidFill>
                        </a:rPr>
                        <a:t>OC</a:t>
                      </a:r>
                      <a:r>
                        <a:rPr lang="en-US" sz="1800" baseline="0" dirty="0">
                          <a:solidFill>
                            <a:schemeClr val="tx1"/>
                          </a:solidFill>
                        </a:rPr>
                        <a:t> </a:t>
                      </a:r>
                    </a:p>
                    <a:p>
                      <a:pPr algn="ctr"/>
                      <a:r>
                        <a:rPr lang="en-US" sz="1800" baseline="0" dirty="0">
                          <a:solidFill>
                            <a:schemeClr val="tx1"/>
                          </a:solidFill>
                        </a:rPr>
                        <a:t>(V)</a:t>
                      </a:r>
                      <a:endParaRPr lang="en-GB" sz="1800" dirty="0">
                        <a:solidFill>
                          <a:schemeClr val="tx1"/>
                        </a:solidFill>
                      </a:endParaRPr>
                    </a:p>
                  </a:txBody>
                  <a:tcPr marL="91445" marR="91445" marT="45749" marB="45749"/>
                </a:tc>
                <a:tc>
                  <a:txBody>
                    <a:bodyPr/>
                    <a:lstStyle/>
                    <a:p>
                      <a:pPr algn="ctr"/>
                      <a:r>
                        <a:rPr lang="en-US" sz="1800" dirty="0">
                          <a:solidFill>
                            <a:schemeClr val="tx1"/>
                          </a:solidFill>
                        </a:rPr>
                        <a:t>FF</a:t>
                      </a:r>
                      <a:endParaRPr lang="en-GB" sz="1800" dirty="0">
                        <a:solidFill>
                          <a:schemeClr val="tx1"/>
                        </a:solidFill>
                      </a:endParaRPr>
                    </a:p>
                  </a:txBody>
                  <a:tcPr marL="91445" marR="91445" marT="45749" marB="45749"/>
                </a:tc>
                <a:tc>
                  <a:txBody>
                    <a:bodyPr/>
                    <a:lstStyle/>
                    <a:p>
                      <a:pPr algn="ctr"/>
                      <a:r>
                        <a:rPr lang="en-US" sz="1800" dirty="0">
                          <a:solidFill>
                            <a:schemeClr val="tx1"/>
                          </a:solidFill>
                        </a:rPr>
                        <a:t>PCE </a:t>
                      </a:r>
                    </a:p>
                    <a:p>
                      <a:pPr algn="ctr"/>
                      <a:r>
                        <a:rPr lang="en-US" sz="1800" dirty="0">
                          <a:solidFill>
                            <a:schemeClr val="tx1"/>
                          </a:solidFill>
                        </a:rPr>
                        <a:t>(%)</a:t>
                      </a:r>
                      <a:endParaRPr lang="en-GB" sz="1800" dirty="0">
                        <a:solidFill>
                          <a:schemeClr val="tx1"/>
                        </a:solidFill>
                      </a:endParaRPr>
                    </a:p>
                  </a:txBody>
                  <a:tcPr marL="91445" marR="91445" marT="45749" marB="45749"/>
                </a:tc>
                <a:extLst>
                  <a:ext uri="{0D108BD9-81ED-4DB2-BD59-A6C34878D82A}">
                    <a16:rowId xmlns:a16="http://schemas.microsoft.com/office/drawing/2014/main" val="10000"/>
                  </a:ext>
                </a:extLst>
              </a:tr>
              <a:tr h="640484">
                <a:tc>
                  <a:txBody>
                    <a:bodyPr/>
                    <a:lstStyle/>
                    <a:p>
                      <a:pPr algn="ctr"/>
                      <a:r>
                        <a:rPr lang="en-US" sz="1800" b="1" dirty="0"/>
                        <a:t>Best composite</a:t>
                      </a:r>
                      <a:r>
                        <a:rPr lang="en-US" sz="1800" b="1" baseline="0" dirty="0"/>
                        <a:t> film </a:t>
                      </a:r>
                      <a:endParaRPr lang="en-GB" sz="1800" b="1" dirty="0"/>
                    </a:p>
                  </a:txBody>
                  <a:tcPr marL="91445" marR="91445" marT="45749" marB="45749"/>
                </a:tc>
                <a:tc>
                  <a:txBody>
                    <a:bodyPr/>
                    <a:lstStyle/>
                    <a:p>
                      <a:pPr algn="ctr"/>
                      <a:r>
                        <a:rPr lang="en-US" sz="1800" b="1" dirty="0"/>
                        <a:t>4.91</a:t>
                      </a:r>
                      <a:endParaRPr lang="en-GB" sz="1800" b="1" dirty="0"/>
                    </a:p>
                  </a:txBody>
                  <a:tcPr marL="91445" marR="91445" marT="45749" marB="45749"/>
                </a:tc>
                <a:tc>
                  <a:txBody>
                    <a:bodyPr/>
                    <a:lstStyle/>
                    <a:p>
                      <a:pPr algn="ctr"/>
                      <a:r>
                        <a:rPr lang="en-US" sz="1800" b="1" dirty="0"/>
                        <a:t>1.48</a:t>
                      </a:r>
                      <a:endParaRPr lang="en-GB" sz="1800" b="1" dirty="0"/>
                    </a:p>
                  </a:txBody>
                  <a:tcPr marL="91445" marR="91445" marT="45749" marB="45749"/>
                </a:tc>
                <a:tc>
                  <a:txBody>
                    <a:bodyPr/>
                    <a:lstStyle/>
                    <a:p>
                      <a:pPr algn="ctr"/>
                      <a:r>
                        <a:rPr lang="en-US" sz="1800" b="1" dirty="0"/>
                        <a:t>0.58</a:t>
                      </a:r>
                      <a:endParaRPr lang="en-GB" sz="1800" b="1" dirty="0"/>
                    </a:p>
                  </a:txBody>
                  <a:tcPr marL="91445" marR="91445" marT="45749" marB="45749"/>
                </a:tc>
                <a:tc>
                  <a:txBody>
                    <a:bodyPr/>
                    <a:lstStyle/>
                    <a:p>
                      <a:pPr algn="ctr"/>
                      <a:r>
                        <a:rPr lang="en-US" sz="1800" b="1" dirty="0"/>
                        <a:t>4.2</a:t>
                      </a:r>
                      <a:endParaRPr lang="en-GB" sz="1800" b="1" dirty="0"/>
                    </a:p>
                  </a:txBody>
                  <a:tcPr marL="91445" marR="91445" marT="45749" marB="45749"/>
                </a:tc>
                <a:extLst>
                  <a:ext uri="{0D108BD9-81ED-4DB2-BD59-A6C34878D82A}">
                    <a16:rowId xmlns:a16="http://schemas.microsoft.com/office/drawing/2014/main" val="10001"/>
                  </a:ext>
                </a:extLst>
              </a:tr>
              <a:tr h="365991">
                <a:tc>
                  <a:txBody>
                    <a:bodyPr/>
                    <a:lstStyle/>
                    <a:p>
                      <a:pPr algn="ctr"/>
                      <a:r>
                        <a:rPr lang="en-US" sz="1800" b="1" dirty="0"/>
                        <a:t>BiMnO</a:t>
                      </a:r>
                      <a:r>
                        <a:rPr lang="en-US" sz="1800" b="1" baseline="-25000" dirty="0"/>
                        <a:t>3</a:t>
                      </a:r>
                      <a:endParaRPr lang="en-GB" sz="1800" b="1" dirty="0"/>
                    </a:p>
                  </a:txBody>
                  <a:tcPr marL="91445" marR="91445" marT="45749" marB="45749"/>
                </a:tc>
                <a:tc>
                  <a:txBody>
                    <a:bodyPr/>
                    <a:lstStyle/>
                    <a:p>
                      <a:pPr algn="ctr"/>
                      <a:r>
                        <a:rPr lang="en-US" sz="1800" b="1" dirty="0"/>
                        <a:t>0.35 </a:t>
                      </a:r>
                      <a:endParaRPr lang="en-GB" sz="1800" b="1" dirty="0"/>
                    </a:p>
                  </a:txBody>
                  <a:tcPr marL="91445" marR="91445" marT="45749" marB="45749"/>
                </a:tc>
                <a:tc>
                  <a:txBody>
                    <a:bodyPr/>
                    <a:lstStyle/>
                    <a:p>
                      <a:pPr algn="ctr"/>
                      <a:r>
                        <a:rPr lang="en-US" sz="1800" b="1" dirty="0"/>
                        <a:t>0.46</a:t>
                      </a:r>
                      <a:endParaRPr lang="en-GB" sz="1800" b="1" dirty="0"/>
                    </a:p>
                  </a:txBody>
                  <a:tcPr marL="91445" marR="91445" marT="45749" marB="45749"/>
                </a:tc>
                <a:tc>
                  <a:txBody>
                    <a:bodyPr/>
                    <a:lstStyle/>
                    <a:p>
                      <a:pPr algn="ctr"/>
                      <a:r>
                        <a:rPr lang="en-US" sz="1800" b="1" dirty="0"/>
                        <a:t>0.66</a:t>
                      </a:r>
                      <a:endParaRPr lang="en-GB" sz="1800" b="1" dirty="0"/>
                    </a:p>
                  </a:txBody>
                  <a:tcPr marL="91445" marR="91445" marT="45749" marB="45749"/>
                </a:tc>
                <a:tc>
                  <a:txBody>
                    <a:bodyPr/>
                    <a:lstStyle/>
                    <a:p>
                      <a:pPr algn="ctr"/>
                      <a:r>
                        <a:rPr lang="en-US" sz="1800" b="1" dirty="0"/>
                        <a:t>0.11</a:t>
                      </a:r>
                      <a:endParaRPr lang="en-GB" sz="1800" b="1" dirty="0"/>
                    </a:p>
                  </a:txBody>
                  <a:tcPr marL="91445" marR="91445" marT="45749" marB="45749"/>
                </a:tc>
                <a:extLst>
                  <a:ext uri="{0D108BD9-81ED-4DB2-BD59-A6C34878D82A}">
                    <a16:rowId xmlns:a16="http://schemas.microsoft.com/office/drawing/2014/main" val="10002"/>
                  </a:ext>
                </a:extLst>
              </a:tr>
              <a:tr h="365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BiMn</a:t>
                      </a:r>
                      <a:r>
                        <a:rPr lang="en-US" sz="1800" b="1" baseline="-25000" dirty="0"/>
                        <a:t>2</a:t>
                      </a:r>
                      <a:r>
                        <a:rPr lang="en-US" sz="1800" b="1" dirty="0"/>
                        <a:t>O</a:t>
                      </a:r>
                      <a:r>
                        <a:rPr lang="en-US" sz="1800" b="1" baseline="-25000" dirty="0"/>
                        <a:t>5</a:t>
                      </a:r>
                      <a:endParaRPr lang="en-GB" sz="1800" b="1" dirty="0"/>
                    </a:p>
                  </a:txBody>
                  <a:tcPr marL="91445" marR="91445" marT="45749" marB="45749"/>
                </a:tc>
                <a:tc>
                  <a:txBody>
                    <a:bodyPr/>
                    <a:lstStyle/>
                    <a:p>
                      <a:pPr algn="ctr"/>
                      <a:r>
                        <a:rPr lang="en-US" sz="1800" b="1" dirty="0"/>
                        <a:t>0.0002</a:t>
                      </a:r>
                      <a:endParaRPr lang="en-GB" sz="1800" b="1" dirty="0"/>
                    </a:p>
                  </a:txBody>
                  <a:tcPr marL="91445" marR="91445" marT="45749" marB="45749"/>
                </a:tc>
                <a:tc>
                  <a:txBody>
                    <a:bodyPr/>
                    <a:lstStyle/>
                    <a:p>
                      <a:pPr algn="ctr"/>
                      <a:r>
                        <a:rPr lang="en-US" sz="1800" b="1" dirty="0"/>
                        <a:t>0.22</a:t>
                      </a:r>
                      <a:endParaRPr lang="en-GB" sz="1800" b="1" dirty="0"/>
                    </a:p>
                  </a:txBody>
                  <a:tcPr marL="91445" marR="91445" marT="45749" marB="45749"/>
                </a:tc>
                <a:tc>
                  <a:txBody>
                    <a:bodyPr/>
                    <a:lstStyle/>
                    <a:p>
                      <a:pPr algn="ctr"/>
                      <a:r>
                        <a:rPr lang="en-US" sz="1800" b="1" dirty="0"/>
                        <a:t>0.33</a:t>
                      </a:r>
                      <a:endParaRPr lang="en-GB" sz="1800" b="1" dirty="0"/>
                    </a:p>
                  </a:txBody>
                  <a:tcPr marL="91445" marR="91445" marT="45749" marB="45749"/>
                </a:tc>
                <a:tc>
                  <a:txBody>
                    <a:bodyPr/>
                    <a:lstStyle/>
                    <a:p>
                      <a:pPr algn="ctr"/>
                      <a:r>
                        <a:rPr lang="en-US" sz="1800" b="1" dirty="0"/>
                        <a:t>0.000014</a:t>
                      </a:r>
                      <a:endParaRPr lang="en-GB" sz="1800" b="1" dirty="0"/>
                    </a:p>
                  </a:txBody>
                  <a:tcPr marL="91445" marR="91445" marT="45749" marB="45749"/>
                </a:tc>
                <a:extLst>
                  <a:ext uri="{0D108BD9-81ED-4DB2-BD59-A6C34878D82A}">
                    <a16:rowId xmlns:a16="http://schemas.microsoft.com/office/drawing/2014/main" val="10003"/>
                  </a:ext>
                </a:extLst>
              </a:tr>
            </a:tbl>
          </a:graphicData>
        </a:graphic>
      </p:graphicFrame>
      <p:pic>
        <p:nvPicPr>
          <p:cNvPr id="99368" name="Picture 13">
            <a:extLst>
              <a:ext uri="{FF2B5EF4-FFF2-40B4-BE49-F238E27FC236}">
                <a16:creationId xmlns:a16="http://schemas.microsoft.com/office/drawing/2014/main" id="{FA7650A9-75AB-18C1-CC8D-1B935B671D6A}"/>
              </a:ext>
            </a:extLst>
          </p:cNvPr>
          <p:cNvPicPr>
            <a:picLocks noChangeAspect="1"/>
          </p:cNvPicPr>
          <p:nvPr/>
        </p:nvPicPr>
        <p:blipFill>
          <a:blip r:embed="rId5">
            <a:extLst>
              <a:ext uri="{28A0092B-C50C-407E-A947-70E740481C1C}">
                <a14:useLocalDpi xmlns:a14="http://schemas.microsoft.com/office/drawing/2010/main" val="0"/>
              </a:ext>
            </a:extLst>
          </a:blip>
          <a:srcRect l="29465" t="43782" r="42621" b="15135"/>
          <a:stretch>
            <a:fillRect/>
          </a:stretch>
        </p:blipFill>
        <p:spPr bwMode="auto">
          <a:xfrm>
            <a:off x="46038" y="3897313"/>
            <a:ext cx="276542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9" name="Rectangle 44">
            <a:extLst>
              <a:ext uri="{FF2B5EF4-FFF2-40B4-BE49-F238E27FC236}">
                <a16:creationId xmlns:a16="http://schemas.microsoft.com/office/drawing/2014/main" id="{8AA882A0-FE1D-7D13-0E1C-80669FE07847}"/>
              </a:ext>
            </a:extLst>
          </p:cNvPr>
          <p:cNvSpPr>
            <a:spLocks noChangeArrowheads="1"/>
          </p:cNvSpPr>
          <p:nvPr/>
        </p:nvSpPr>
        <p:spPr bwMode="auto">
          <a:xfrm>
            <a:off x="942975" y="5305425"/>
            <a:ext cx="1169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b="1">
                <a:solidFill>
                  <a:srgbClr val="0000CC"/>
                </a:solidFill>
              </a:rPr>
              <a:t>BiMn</a:t>
            </a:r>
            <a:r>
              <a:rPr lang="en-GB" altLang="en-US" b="1" baseline="-25000">
                <a:solidFill>
                  <a:srgbClr val="0000CC"/>
                </a:solidFill>
              </a:rPr>
              <a:t>2</a:t>
            </a:r>
            <a:r>
              <a:rPr lang="en-GB" altLang="en-US" b="1">
                <a:solidFill>
                  <a:srgbClr val="0000CC"/>
                </a:solidFill>
              </a:rPr>
              <a:t>O</a:t>
            </a:r>
            <a:r>
              <a:rPr lang="en-GB" altLang="en-US" b="1" baseline="-25000">
                <a:solidFill>
                  <a:srgbClr val="0000CC"/>
                </a:solidFill>
              </a:rPr>
              <a:t>5</a:t>
            </a:r>
            <a:endParaRPr lang="en-GB" altLang="en-US" b="1">
              <a:solidFill>
                <a:srgbClr val="0000CC"/>
              </a:solidFill>
            </a:endParaRPr>
          </a:p>
        </p:txBody>
      </p:sp>
      <p:sp>
        <p:nvSpPr>
          <p:cNvPr id="99370" name="TextBox 1">
            <a:extLst>
              <a:ext uri="{FF2B5EF4-FFF2-40B4-BE49-F238E27FC236}">
                <a16:creationId xmlns:a16="http://schemas.microsoft.com/office/drawing/2014/main" id="{7800522C-BB47-EF50-E365-326C21B2FEFC}"/>
              </a:ext>
            </a:extLst>
          </p:cNvPr>
          <p:cNvSpPr txBox="1">
            <a:spLocks noChangeArrowheads="1"/>
          </p:cNvSpPr>
          <p:nvPr/>
        </p:nvSpPr>
        <p:spPr bwMode="auto">
          <a:xfrm>
            <a:off x="2324100" y="6091238"/>
            <a:ext cx="6789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b="1"/>
              <a:t>Effect described in terms of </a:t>
            </a:r>
            <a:r>
              <a:rPr lang="en-US" altLang="en-US" b="1"/>
              <a:t>grain boundary barrier potential</a:t>
            </a:r>
            <a:endParaRPr lang="en-CA" altLang="en-US"/>
          </a:p>
        </p:txBody>
      </p:sp>
      <p:sp>
        <p:nvSpPr>
          <p:cNvPr id="99371" name="TextBox 57">
            <a:extLst>
              <a:ext uri="{FF2B5EF4-FFF2-40B4-BE49-F238E27FC236}">
                <a16:creationId xmlns:a16="http://schemas.microsoft.com/office/drawing/2014/main" id="{D7C13FCE-5B04-7076-C149-DCC1A16E16F4}"/>
              </a:ext>
            </a:extLst>
          </p:cNvPr>
          <p:cNvSpPr txBox="1">
            <a:spLocks noChangeArrowheads="1"/>
          </p:cNvSpPr>
          <p:nvPr/>
        </p:nvSpPr>
        <p:spPr bwMode="auto">
          <a:xfrm>
            <a:off x="23813" y="6473825"/>
            <a:ext cx="3281668"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smtClean="0">
                <a:latin typeface="Times New Roman" panose="02020603050405020304" pitchFamily="18" charset="0"/>
                <a:cs typeface="Times New Roman" panose="02020603050405020304" pitchFamily="18" charset="0"/>
              </a:rPr>
              <a:t>Nature </a:t>
            </a:r>
            <a:r>
              <a:rPr lang="en-US" altLang="en-US" b="1" i="1" dirty="0">
                <a:latin typeface="Times New Roman" panose="02020603050405020304" pitchFamily="18" charset="0"/>
                <a:cs typeface="Times New Roman" panose="02020603050405020304" pitchFamily="18" charset="0"/>
              </a:rPr>
              <a:t>Photonics </a:t>
            </a:r>
            <a:r>
              <a:rPr lang="en-US" altLang="en-US" b="1" u="sng" dirty="0">
                <a:latin typeface="Times New Roman" panose="02020603050405020304" pitchFamily="18" charset="0"/>
                <a:cs typeface="Times New Roman" panose="02020603050405020304" pitchFamily="18" charset="0"/>
              </a:rPr>
              <a:t>12</a:t>
            </a:r>
            <a:r>
              <a:rPr lang="en-US" altLang="en-US" b="1" dirty="0">
                <a:latin typeface="Times New Roman" panose="02020603050405020304" pitchFamily="18" charset="0"/>
                <a:cs typeface="Times New Roman" panose="02020603050405020304" pitchFamily="18" charset="0"/>
              </a:rPr>
              <a:t>, 271</a:t>
            </a:r>
            <a:r>
              <a:rPr lang="en-US" altLang="en-US" b="1" i="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(2018)</a:t>
            </a:r>
            <a:endParaRPr lang="fr-CA" altLang="en-US" b="1" dirty="0">
              <a:latin typeface="Times New Roman" panose="02020603050405020304" pitchFamily="18" charset="0"/>
              <a:cs typeface="Times New Roman" panose="02020603050405020304" pitchFamily="18" charset="0"/>
            </a:endParaRPr>
          </a:p>
        </p:txBody>
      </p:sp>
      <p:sp>
        <p:nvSpPr>
          <p:cNvPr id="2" name="Ellipse 1">
            <a:extLst>
              <a:ext uri="{FF2B5EF4-FFF2-40B4-BE49-F238E27FC236}">
                <a16:creationId xmlns:a16="http://schemas.microsoft.com/office/drawing/2014/main" id="{B7E94126-C3ED-8FB2-27F3-FCA92DBD0AC9}"/>
              </a:ext>
            </a:extLst>
          </p:cNvPr>
          <p:cNvSpPr/>
          <p:nvPr/>
        </p:nvSpPr>
        <p:spPr>
          <a:xfrm>
            <a:off x="6953250" y="3897313"/>
            <a:ext cx="1023938" cy="2281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530D-FE89-429C-B75A-DBF16FC7C2CF}"/>
              </a:ext>
            </a:extLst>
          </p:cNvPr>
          <p:cNvSpPr>
            <a:spLocks noGrp="1"/>
          </p:cNvSpPr>
          <p:nvPr>
            <p:ph type="title"/>
          </p:nvPr>
        </p:nvSpPr>
        <p:spPr>
          <a:xfrm>
            <a:off x="8711" y="125760"/>
            <a:ext cx="5976664" cy="1143000"/>
          </a:xfrm>
        </p:spPr>
        <p:txBody>
          <a:bodyPr/>
          <a:lstStyle/>
          <a:p>
            <a:r>
              <a:rPr lang="en-US" sz="3600" dirty="0"/>
              <a:t>Fuel cells</a:t>
            </a:r>
            <a:endParaRPr lang="en-CA" sz="3600" dirty="0"/>
          </a:p>
        </p:txBody>
      </p:sp>
      <p:sp>
        <p:nvSpPr>
          <p:cNvPr id="3" name="Content Placeholder 2">
            <a:extLst>
              <a:ext uri="{FF2B5EF4-FFF2-40B4-BE49-F238E27FC236}">
                <a16:creationId xmlns:a16="http://schemas.microsoft.com/office/drawing/2014/main" id="{BCC63985-2A74-447D-A17C-9D099ABBC273}"/>
              </a:ext>
            </a:extLst>
          </p:cNvPr>
          <p:cNvSpPr>
            <a:spLocks noGrp="1"/>
          </p:cNvSpPr>
          <p:nvPr>
            <p:ph idx="1"/>
          </p:nvPr>
        </p:nvSpPr>
        <p:spPr>
          <a:xfrm>
            <a:off x="179512" y="3789040"/>
            <a:ext cx="6984776" cy="2836912"/>
          </a:xfrm>
        </p:spPr>
        <p:txBody>
          <a:bodyPr/>
          <a:lstStyle/>
          <a:p>
            <a:pPr marL="457200" indent="-457200">
              <a:buAutoNum type="arabicParenBoth"/>
            </a:pPr>
            <a:r>
              <a:rPr lang="en-CA" sz="2400" dirty="0"/>
              <a:t>Solid Oxide Fuel Cells</a:t>
            </a:r>
          </a:p>
          <a:p>
            <a:pPr marL="457200" indent="-457200">
              <a:buAutoNum type="arabicParenBoth"/>
            </a:pPr>
            <a:r>
              <a:rPr lang="en-CA" sz="2400" dirty="0"/>
              <a:t>(PEM) Fuel Cells</a:t>
            </a:r>
          </a:p>
          <a:p>
            <a:pPr marL="457200" indent="-457200">
              <a:buAutoNum type="arabicParenBoth"/>
            </a:pPr>
            <a:endParaRPr lang="en-CA" sz="1200" dirty="0"/>
          </a:p>
          <a:p>
            <a:pPr marL="0" indent="0">
              <a:buNone/>
            </a:pPr>
            <a:r>
              <a:rPr lang="en-CA" sz="2400" dirty="0"/>
              <a:t>Possible fuels:</a:t>
            </a:r>
          </a:p>
          <a:p>
            <a:pPr marL="0" indent="0">
              <a:buNone/>
            </a:pPr>
            <a:r>
              <a:rPr lang="en-CA" sz="2400" dirty="0"/>
              <a:t>Hydrogen, formic acid, etc. </a:t>
            </a:r>
          </a:p>
          <a:p>
            <a:endParaRPr lang="en-CA" dirty="0"/>
          </a:p>
        </p:txBody>
      </p:sp>
      <p:sp>
        <p:nvSpPr>
          <p:cNvPr id="4" name="Slide Number Placeholder 3">
            <a:extLst>
              <a:ext uri="{FF2B5EF4-FFF2-40B4-BE49-F238E27FC236}">
                <a16:creationId xmlns:a16="http://schemas.microsoft.com/office/drawing/2014/main" id="{180A2756-6687-8BAF-52F4-3095EB0748CE}"/>
              </a:ext>
            </a:extLst>
          </p:cNvPr>
          <p:cNvSpPr>
            <a:spLocks noGrp="1"/>
          </p:cNvSpPr>
          <p:nvPr>
            <p:ph type="sldNum" sz="quarter" idx="12"/>
          </p:nvPr>
        </p:nvSpPr>
        <p:spPr/>
        <p:txBody>
          <a:bodyPr/>
          <a:lstStyle/>
          <a:p>
            <a:fld id="{B883D629-996C-479C-ABB6-6799B6219525}" type="slidenum">
              <a:rPr lang="fr-CA" altLang="fr-FR" smtClean="0"/>
              <a:pPr/>
              <a:t>34</a:t>
            </a:fld>
            <a:endParaRPr lang="fr-CA" altLang="fr-FR"/>
          </a:p>
        </p:txBody>
      </p:sp>
      <p:sp>
        <p:nvSpPr>
          <p:cNvPr id="5" name="TextBox 4"/>
          <p:cNvSpPr txBox="1"/>
          <p:nvPr/>
        </p:nvSpPr>
        <p:spPr>
          <a:xfrm>
            <a:off x="32738" y="891920"/>
            <a:ext cx="8784976" cy="2677656"/>
          </a:xfrm>
          <a:prstGeom prst="rect">
            <a:avLst/>
          </a:prstGeom>
          <a:noFill/>
        </p:spPr>
        <p:txBody>
          <a:bodyPr wrap="square" rtlCol="0">
            <a:spAutoFit/>
          </a:bodyPr>
          <a:lstStyle/>
          <a:p>
            <a:r>
              <a:rPr lang="en-US" sz="2400" dirty="0"/>
              <a:t>A fuel cell uses the chemical energy of hydrogen or other fuels to cleanly and efficiently produce electricity. If hydrogen is the fuel, the only products are electricity, water, and heat. Fuel cells are unique in terms of the variety of their potential applications; they can use a wide range of fuels and </a:t>
            </a:r>
            <a:r>
              <a:rPr lang="en-US" sz="2400" dirty="0" err="1"/>
              <a:t>feedstocks</a:t>
            </a:r>
            <a:r>
              <a:rPr lang="en-US" sz="2400" dirty="0"/>
              <a:t> and can provide power for systems as large as a utility power station and as small as a laptop computer.</a:t>
            </a:r>
            <a:endParaRPr lang="en-CA" sz="2400" dirty="0"/>
          </a:p>
        </p:txBody>
      </p:sp>
    </p:spTree>
    <p:extLst>
      <p:ext uri="{BB962C8B-B14F-4D97-AF65-F5344CB8AC3E}">
        <p14:creationId xmlns:p14="http://schemas.microsoft.com/office/powerpoint/2010/main" val="820093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666" y="188640"/>
            <a:ext cx="8939534" cy="6669360"/>
          </a:xfrm>
        </p:spPr>
        <p:txBody>
          <a:bodyPr>
            <a:noAutofit/>
          </a:bodyPr>
          <a:lstStyle/>
          <a:p>
            <a:r>
              <a:rPr lang="en-US" sz="2400" b="1" dirty="0"/>
              <a:t>How Fuel Cells Work</a:t>
            </a:r>
          </a:p>
          <a:p>
            <a:r>
              <a:rPr lang="en-US" sz="2400" dirty="0"/>
              <a:t>Fuel cells work like batteries, but they do not run down or need recharging. They produce electricity and heat as long as fuel is supplied. </a:t>
            </a:r>
          </a:p>
          <a:p>
            <a:r>
              <a:rPr lang="en-US" sz="2400" dirty="0"/>
              <a:t>A fuel cell consists of two electrodes—a negative electrode (or anode) and a positive electrode (or cathode)—sandwiched around an electrolyte. </a:t>
            </a:r>
          </a:p>
          <a:p>
            <a:r>
              <a:rPr lang="en-US" sz="2400" dirty="0"/>
              <a:t>A fuel, such as hydrogen, is fed to the anode, and air is fed to the cathode. </a:t>
            </a:r>
          </a:p>
          <a:p>
            <a:r>
              <a:rPr lang="en-US" sz="2400" dirty="0"/>
              <a:t>In a hydrogen fuel cell, a catalyst at the anode separates hydrogen molecules into protons and electrons, which take different paths to the cathode. The electrons go through an external circuit, creating a flow of electricity. The protons migrate through the electrolyte to the cathode, where they unite with oxygen and the electrons to produce water and heat.</a:t>
            </a:r>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35</a:t>
            </a:fld>
            <a:endParaRPr lang="fr-CA" altLang="fr-FR"/>
          </a:p>
        </p:txBody>
      </p:sp>
    </p:spTree>
    <p:extLst>
      <p:ext uri="{BB962C8B-B14F-4D97-AF65-F5344CB8AC3E}">
        <p14:creationId xmlns:p14="http://schemas.microsoft.com/office/powerpoint/2010/main" val="361673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36" y="188640"/>
            <a:ext cx="8916959" cy="6552728"/>
          </a:xfrm>
        </p:spPr>
        <p:txBody>
          <a:bodyPr>
            <a:normAutofit fontScale="62500" lnSpcReduction="20000"/>
          </a:bodyPr>
          <a:lstStyle/>
          <a:p>
            <a:r>
              <a:rPr lang="en-US" sz="3400" b="1" dirty="0"/>
              <a:t>Polymer electrolyte membrane fuel cells </a:t>
            </a:r>
          </a:p>
          <a:p>
            <a:r>
              <a:rPr lang="en-US" sz="3400" dirty="0"/>
              <a:t>Polymer electrolyte membrane (PEM) fuel cells—also called proton exchange membrane fuel cells—deliver high power density and offer the advantages of low weight and volume compared with other fuel cells. PEM fuel cells use a solid polymer as an electrolyte and porous carbon electrodes containing a platinum or platinum alloy catalyst. They need only hydrogen, oxygen from the air, and water to operate. They are typically fueled with pure hydrogen supplied from storage tanks or reformers.</a:t>
            </a:r>
          </a:p>
          <a:p>
            <a:r>
              <a:rPr lang="en-US" sz="3400" dirty="0"/>
              <a:t>PEM fuel cells operate at relatively low temperatures, around 80°C. Low-temperature operation allows them to start quickly (less warm-up time) and results in less wear on system components, resulting in better durability. However, it requires that a noble-metal catalyst (typically platinum) be used to separate the hydrogen's electrons and protons, adding to system cost. The platinum catalyst is also extremely sensitive to carbon monoxide poisoning, making it necessary to employ an additional reactor to reduce carbon monoxide in the fuel gas if the hydrogen is derived from a hydrocarbon fuel. This reactor also adds cost.</a:t>
            </a:r>
          </a:p>
          <a:p>
            <a:r>
              <a:rPr lang="en-US" sz="3400" dirty="0"/>
              <a:t>PEM fuel cells are used primarily for transportation applications and some stationary applications. PEM fuel cells are particularly suitable for use in vehicle applications, such as cars, buses, and heavy-duty trucks.</a:t>
            </a:r>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36</a:t>
            </a:fld>
            <a:endParaRPr lang="fr-CA" altLang="fr-FR"/>
          </a:p>
        </p:txBody>
      </p:sp>
    </p:spTree>
    <p:extLst>
      <p:ext uri="{BB962C8B-B14F-4D97-AF65-F5344CB8AC3E}">
        <p14:creationId xmlns:p14="http://schemas.microsoft.com/office/powerpoint/2010/main" val="2685179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96" y="404664"/>
            <a:ext cx="8703475" cy="6336704"/>
          </a:xfrm>
        </p:spPr>
        <p:txBody>
          <a:bodyPr>
            <a:noAutofit/>
          </a:bodyPr>
          <a:lstStyle/>
          <a:p>
            <a:r>
              <a:rPr lang="en-US" sz="2400" b="1" dirty="0"/>
              <a:t>Direct methanol fuel cells </a:t>
            </a:r>
          </a:p>
          <a:p>
            <a:r>
              <a:rPr lang="en-US" sz="2400" dirty="0"/>
              <a:t>Most fuel cells are powered by hydrogen, which can be fed to the fuel cell system directly or can be generated within the fuel cell system by reforming hydrogen-rich fuels such as methanol, ethanol, and hydrocarbon fuels. Direct methanol fuel cells (DMFCs), however, are powered by pure methanol, which is usually mixed with water and fed directly to the fuel cell anode.</a:t>
            </a:r>
          </a:p>
          <a:p>
            <a:r>
              <a:rPr lang="en-US" sz="2400" dirty="0"/>
              <a:t>Direct methanol fuel cells do not have many of the fuel storage problems typical of some fuel cell systems because methanol has a higher energy density than hydrogen—though less than gasoline or diesel fuel. Methanol is also easier to transport and supply to the public using our current infrastructure because it is a liquid, like gasoline. DMFCs are often used to provide power for portable fuel cell applications such as cell phones or laptop computers.</a:t>
            </a:r>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37</a:t>
            </a:fld>
            <a:endParaRPr lang="fr-CA" altLang="fr-FR"/>
          </a:p>
        </p:txBody>
      </p:sp>
    </p:spTree>
    <p:extLst>
      <p:ext uri="{BB962C8B-B14F-4D97-AF65-F5344CB8AC3E}">
        <p14:creationId xmlns:p14="http://schemas.microsoft.com/office/powerpoint/2010/main" val="3408105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Autofit/>
          </a:bodyPr>
          <a:lstStyle/>
          <a:p>
            <a:pPr>
              <a:spcBef>
                <a:spcPts val="0"/>
              </a:spcBef>
            </a:pPr>
            <a:r>
              <a:rPr lang="en-US" b="1" dirty="0"/>
              <a:t>Solid oxide fuel cells </a:t>
            </a:r>
          </a:p>
          <a:p>
            <a:pPr>
              <a:spcBef>
                <a:spcPts val="0"/>
              </a:spcBef>
            </a:pPr>
            <a:r>
              <a:rPr lang="en-US" dirty="0"/>
              <a:t>Solid oxide fuel cells (SOFCs) use a hard, non-porous ceramic compound as electrolyte. SOFCs are around 60% efficient at converting fuel to electricity. In applications designed to capture and use the system's waste heat (co-generation), overall fuel use efficiencies could top 85%.</a:t>
            </a:r>
          </a:p>
          <a:p>
            <a:pPr>
              <a:spcBef>
                <a:spcPts val="0"/>
              </a:spcBef>
            </a:pPr>
            <a:r>
              <a:rPr lang="en-US" dirty="0"/>
              <a:t>SOFCs operate at very high temperatures—as high as 1,000°C. High-temperature operation removes the need for precious-metal catalyst, thereby reducing cost. It also allows SOFCs to reform fuels internally, which enables the use of a variety of fuels and reduces the cost associated with adding a reformer to the system.</a:t>
            </a:r>
          </a:p>
          <a:p>
            <a:pPr>
              <a:spcBef>
                <a:spcPts val="0"/>
              </a:spcBef>
            </a:pPr>
            <a:r>
              <a:rPr lang="en-US" dirty="0"/>
              <a:t>SOFCs are also the most sulfur-resistant fuel cell type; they can tolerate several orders of magnitude more sulfur than other cell types can. In addition, they are not poisoned by carbon monoxide, which can even be used as fuel. This property allows SOFCs to use natural gas, biogas, and gases made from coal. High-temperature operation has disadvantages. It results in a slow startup and requires significant thermal shielding to retain heat and protect personnel, which may be acceptable for utility applications but not for transportation. The high operating temperatures also place stringent durability requirements on materials. The development of low-cost materials with high durability at cell operating temperatures is the key technical challenge facing this technology.</a:t>
            </a:r>
          </a:p>
          <a:p>
            <a:pPr>
              <a:spcBef>
                <a:spcPts val="0"/>
              </a:spcBef>
            </a:pPr>
            <a:r>
              <a:rPr lang="en-US" dirty="0"/>
              <a:t>Scientists are currently exploring the potential for developing lower-temperature SOFCs operating at/below 700°C that have fewer durability problems and cost less. Lower-temperature SOFCs have not yet matched the performance of the higher temperature systems, however, and stack materials that will function in this lower temperature range are still under development.</a:t>
            </a:r>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38</a:t>
            </a:fld>
            <a:endParaRPr lang="fr-CA" altLang="fr-FR"/>
          </a:p>
        </p:txBody>
      </p:sp>
    </p:spTree>
    <p:extLst>
      <p:ext uri="{BB962C8B-B14F-4D97-AF65-F5344CB8AC3E}">
        <p14:creationId xmlns:p14="http://schemas.microsoft.com/office/powerpoint/2010/main" val="3878675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2AAE-BD6F-8DA4-C0C9-879A38ECA61C}"/>
              </a:ext>
            </a:extLst>
          </p:cNvPr>
          <p:cNvSpPr>
            <a:spLocks noGrp="1"/>
          </p:cNvSpPr>
          <p:nvPr>
            <p:ph type="title"/>
          </p:nvPr>
        </p:nvSpPr>
        <p:spPr>
          <a:xfrm>
            <a:off x="79407" y="16681"/>
            <a:ext cx="6347713" cy="1320800"/>
          </a:xfrm>
        </p:spPr>
        <p:txBody>
          <a:bodyPr/>
          <a:lstStyle/>
          <a:p>
            <a:r>
              <a:rPr lang="en-CA" dirty="0"/>
              <a:t>Electrochromic materials</a:t>
            </a:r>
          </a:p>
        </p:txBody>
      </p:sp>
      <p:sp>
        <p:nvSpPr>
          <p:cNvPr id="3" name="Content Placeholder 2">
            <a:extLst>
              <a:ext uri="{FF2B5EF4-FFF2-40B4-BE49-F238E27FC236}">
                <a16:creationId xmlns:a16="http://schemas.microsoft.com/office/drawing/2014/main" id="{406570B2-D79A-8A9F-788F-ECE64D3F42C0}"/>
              </a:ext>
            </a:extLst>
          </p:cNvPr>
          <p:cNvSpPr>
            <a:spLocks noGrp="1"/>
          </p:cNvSpPr>
          <p:nvPr>
            <p:ph idx="1"/>
          </p:nvPr>
        </p:nvSpPr>
        <p:spPr>
          <a:xfrm>
            <a:off x="96961" y="980728"/>
            <a:ext cx="8867527" cy="5760640"/>
          </a:xfrm>
        </p:spPr>
        <p:txBody>
          <a:bodyPr>
            <a:normAutofit/>
          </a:bodyPr>
          <a:lstStyle/>
          <a:p>
            <a:pPr algn="l"/>
            <a:r>
              <a:rPr lang="en-US" sz="2400" b="1" i="0" dirty="0" err="1">
                <a:solidFill>
                  <a:srgbClr val="202122"/>
                </a:solidFill>
                <a:effectLst/>
                <a:latin typeface="Arial" panose="020B0604020202020204" pitchFamily="34" charset="0"/>
              </a:rPr>
              <a:t>Electrochromism</a:t>
            </a:r>
            <a:r>
              <a:rPr lang="en-US" sz="2400" b="1" i="0" dirty="0">
                <a:solidFill>
                  <a:srgbClr val="202122"/>
                </a:solidFill>
                <a:effectLst/>
                <a:latin typeface="Arial" panose="020B0604020202020204" pitchFamily="34" charset="0"/>
              </a:rPr>
              <a:t>:</a:t>
            </a:r>
            <a:r>
              <a:rPr lang="en-US" sz="2400" b="0" i="0" dirty="0">
                <a:solidFill>
                  <a:srgbClr val="202122"/>
                </a:solidFill>
                <a:effectLst/>
                <a:latin typeface="Arial" panose="020B0604020202020204" pitchFamily="34" charset="0"/>
              </a:rPr>
              <a:t> a material displays changes in </a:t>
            </a:r>
            <a:r>
              <a:rPr lang="en-US" sz="2400" b="0" i="0" dirty="0" err="1">
                <a:solidFill>
                  <a:srgbClr val="202122"/>
                </a:solidFill>
                <a:effectLst/>
                <a:latin typeface="Arial" panose="020B0604020202020204" pitchFamily="34" charset="0"/>
              </a:rPr>
              <a:t>colour</a:t>
            </a:r>
            <a:r>
              <a:rPr lang="en-US" sz="2400" b="0" i="0" dirty="0">
                <a:solidFill>
                  <a:srgbClr val="202122"/>
                </a:solidFill>
                <a:effectLst/>
                <a:latin typeface="Arial" panose="020B0604020202020204" pitchFamily="34" charset="0"/>
              </a:rPr>
              <a:t> or opacity in response to an electrical stimulus. A smart window made of an electrochromic material can block specific wavelengths of UV, visible or (near) infrared light. The ability to control transmittance of near infrared light can increase the energy efficiency of a building, reducing the amount of energy needed to cool during summer and heat during winter.</a:t>
            </a:r>
          </a:p>
          <a:p>
            <a:pPr algn="l"/>
            <a:r>
              <a:rPr lang="en-US" sz="2400" b="0" i="0" dirty="0">
                <a:solidFill>
                  <a:srgbClr val="202122"/>
                </a:solidFill>
                <a:effectLst/>
                <a:latin typeface="Arial" panose="020B0604020202020204" pitchFamily="34" charset="0"/>
              </a:rPr>
              <a:t>As the </a:t>
            </a:r>
            <a:r>
              <a:rPr lang="en-US" sz="2400" b="0" i="0" dirty="0" err="1">
                <a:solidFill>
                  <a:srgbClr val="202122"/>
                </a:solidFill>
                <a:effectLst/>
                <a:latin typeface="Arial" panose="020B0604020202020204" pitchFamily="34" charset="0"/>
              </a:rPr>
              <a:t>colour</a:t>
            </a:r>
            <a:r>
              <a:rPr lang="en-US" sz="2400" b="0" i="0" dirty="0">
                <a:solidFill>
                  <a:srgbClr val="202122"/>
                </a:solidFill>
                <a:effectLst/>
                <a:latin typeface="Arial" panose="020B0604020202020204" pitchFamily="34" charset="0"/>
              </a:rPr>
              <a:t> change is persistent and energy need only be applied to effect a change, electrochromic materials are used to control the amount of light and heat allowed to pass through a surface, most commonly "smart windows". One popular application is in the automobile industry where it is used to automatically tint rear-view mirrors in various lighting conditions.</a:t>
            </a:r>
          </a:p>
        </p:txBody>
      </p:sp>
      <p:sp>
        <p:nvSpPr>
          <p:cNvPr id="4" name="Slide Number Placeholder 3">
            <a:extLst>
              <a:ext uri="{FF2B5EF4-FFF2-40B4-BE49-F238E27FC236}">
                <a16:creationId xmlns:a16="http://schemas.microsoft.com/office/drawing/2014/main" id="{E95399D9-89F0-6CE3-EFDD-72F098266D4E}"/>
              </a:ext>
            </a:extLst>
          </p:cNvPr>
          <p:cNvSpPr>
            <a:spLocks noGrp="1"/>
          </p:cNvSpPr>
          <p:nvPr>
            <p:ph type="sldNum" sz="quarter" idx="12"/>
          </p:nvPr>
        </p:nvSpPr>
        <p:spPr/>
        <p:txBody>
          <a:bodyPr/>
          <a:lstStyle/>
          <a:p>
            <a:fld id="{B883D629-996C-479C-ABB6-6799B6219525}" type="slidenum">
              <a:rPr lang="fr-CA" altLang="fr-FR" smtClean="0"/>
              <a:pPr/>
              <a:t>39</a:t>
            </a:fld>
            <a:endParaRPr lang="fr-CA" altLang="fr-FR"/>
          </a:p>
        </p:txBody>
      </p:sp>
    </p:spTree>
    <p:extLst>
      <p:ext uri="{BB962C8B-B14F-4D97-AF65-F5344CB8AC3E}">
        <p14:creationId xmlns:p14="http://schemas.microsoft.com/office/powerpoint/2010/main" val="382877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E984-0447-4D46-B89F-BDA4A5430E20}"/>
              </a:ext>
            </a:extLst>
          </p:cNvPr>
          <p:cNvSpPr>
            <a:spLocks noGrp="1"/>
          </p:cNvSpPr>
          <p:nvPr>
            <p:ph type="title"/>
          </p:nvPr>
        </p:nvSpPr>
        <p:spPr>
          <a:xfrm>
            <a:off x="251520" y="260648"/>
            <a:ext cx="5482952" cy="1143000"/>
          </a:xfrm>
        </p:spPr>
        <p:txBody>
          <a:bodyPr>
            <a:normAutofit/>
          </a:bodyPr>
          <a:lstStyle/>
          <a:p>
            <a:r>
              <a:rPr lang="en-US" sz="3600" dirty="0"/>
              <a:t>Thermoelectric materials</a:t>
            </a:r>
            <a:endParaRPr lang="en-CA" sz="3600" dirty="0"/>
          </a:p>
        </p:txBody>
      </p:sp>
      <p:sp>
        <p:nvSpPr>
          <p:cNvPr id="3" name="Content Placeholder 2">
            <a:extLst>
              <a:ext uri="{FF2B5EF4-FFF2-40B4-BE49-F238E27FC236}">
                <a16:creationId xmlns:a16="http://schemas.microsoft.com/office/drawing/2014/main" id="{9362C709-41A0-4D2B-8C79-36BE93A2583D}"/>
              </a:ext>
            </a:extLst>
          </p:cNvPr>
          <p:cNvSpPr>
            <a:spLocks noGrp="1"/>
          </p:cNvSpPr>
          <p:nvPr>
            <p:ph idx="1"/>
          </p:nvPr>
        </p:nvSpPr>
        <p:spPr>
          <a:xfrm>
            <a:off x="125562" y="1556792"/>
            <a:ext cx="7830814" cy="3880773"/>
          </a:xfrm>
        </p:spPr>
        <p:txBody>
          <a:bodyPr>
            <a:normAutofit/>
          </a:bodyPr>
          <a:lstStyle/>
          <a:p>
            <a:r>
              <a:rPr lang="en-CA" sz="2400" b="1" dirty="0"/>
              <a:t>Materials under consideration for thermoelectric device applications include:</a:t>
            </a:r>
            <a:endParaRPr lang="en-CA" sz="2400" dirty="0"/>
          </a:p>
          <a:p>
            <a:r>
              <a:rPr lang="en-CA" sz="2400" dirty="0"/>
              <a:t>Bismuth chalcogenides and their nanostructures.</a:t>
            </a:r>
          </a:p>
          <a:p>
            <a:r>
              <a:rPr lang="en-CA" sz="2400" dirty="0"/>
              <a:t>Lead tellurides.</a:t>
            </a:r>
          </a:p>
          <a:p>
            <a:r>
              <a:rPr lang="en-CA" sz="2400" dirty="0"/>
              <a:t>Inorganic clathrates.</a:t>
            </a:r>
          </a:p>
          <a:p>
            <a:r>
              <a:rPr lang="en-CA" sz="2400" dirty="0"/>
              <a:t>Compounds of Mg and group-14 element.</a:t>
            </a:r>
          </a:p>
          <a:p>
            <a:r>
              <a:rPr lang="en-CA" sz="2400" dirty="0"/>
              <a:t>Oxide </a:t>
            </a:r>
            <a:r>
              <a:rPr lang="en-CA" sz="2400" dirty="0" err="1"/>
              <a:t>thermoelectrics</a:t>
            </a:r>
            <a:r>
              <a:rPr lang="en-CA" sz="2400" dirty="0"/>
              <a:t>.</a:t>
            </a:r>
          </a:p>
          <a:p>
            <a:r>
              <a:rPr lang="en-CA" sz="2400" dirty="0"/>
              <a:t>Cation-substituted copper sulfide </a:t>
            </a:r>
            <a:r>
              <a:rPr lang="en-CA" sz="2400" dirty="0" err="1"/>
              <a:t>thermoelectrics</a:t>
            </a:r>
            <a:r>
              <a:rPr lang="en-CA" sz="2400" dirty="0"/>
              <a:t>.</a:t>
            </a:r>
          </a:p>
        </p:txBody>
      </p:sp>
      <p:sp>
        <p:nvSpPr>
          <p:cNvPr id="4" name="Slide Number Placeholder 3">
            <a:extLst>
              <a:ext uri="{FF2B5EF4-FFF2-40B4-BE49-F238E27FC236}">
                <a16:creationId xmlns:a16="http://schemas.microsoft.com/office/drawing/2014/main" id="{D1EF6D89-14D1-707D-2F9A-5B5FE9EE5341}"/>
              </a:ext>
            </a:extLst>
          </p:cNvPr>
          <p:cNvSpPr>
            <a:spLocks noGrp="1"/>
          </p:cNvSpPr>
          <p:nvPr>
            <p:ph type="sldNum" sz="quarter" idx="12"/>
          </p:nvPr>
        </p:nvSpPr>
        <p:spPr/>
        <p:txBody>
          <a:bodyPr/>
          <a:lstStyle/>
          <a:p>
            <a:fld id="{B883D629-996C-479C-ABB6-6799B6219525}" type="slidenum">
              <a:rPr lang="fr-CA" altLang="fr-FR" smtClean="0"/>
              <a:pPr/>
              <a:t>4</a:t>
            </a:fld>
            <a:endParaRPr lang="fr-CA" altLang="fr-FR"/>
          </a:p>
        </p:txBody>
      </p:sp>
    </p:spTree>
    <p:extLst>
      <p:ext uri="{BB962C8B-B14F-4D97-AF65-F5344CB8AC3E}">
        <p14:creationId xmlns:p14="http://schemas.microsoft.com/office/powerpoint/2010/main" val="916634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3A8DD-A8EF-BDDE-8B73-EAC7CA68AD17}"/>
              </a:ext>
            </a:extLst>
          </p:cNvPr>
          <p:cNvSpPr>
            <a:spLocks noGrp="1"/>
          </p:cNvSpPr>
          <p:nvPr>
            <p:ph idx="1"/>
          </p:nvPr>
        </p:nvSpPr>
        <p:spPr>
          <a:xfrm>
            <a:off x="0" y="4337"/>
            <a:ext cx="9144000" cy="6624736"/>
          </a:xfrm>
        </p:spPr>
        <p:txBody>
          <a:bodyPr>
            <a:noAutofit/>
          </a:bodyPr>
          <a:lstStyle/>
          <a:p>
            <a:pPr algn="l"/>
            <a:r>
              <a:rPr lang="en-US" sz="2400" b="0" i="0" dirty="0">
                <a:solidFill>
                  <a:srgbClr val="202122"/>
                </a:solidFill>
                <a:effectLst/>
                <a:latin typeface="Arial" panose="020B0604020202020204" pitchFamily="34" charset="0"/>
              </a:rPr>
              <a:t>Among metal oxides, tungsten oxide (WO</a:t>
            </a:r>
            <a:r>
              <a:rPr lang="en-US" sz="2400" b="0" i="0" baseline="-25000" dirty="0">
                <a:solidFill>
                  <a:srgbClr val="202122"/>
                </a:solidFill>
                <a:effectLst/>
                <a:latin typeface="Arial" panose="020B0604020202020204" pitchFamily="34" charset="0"/>
              </a:rPr>
              <a:t>3</a:t>
            </a:r>
            <a:r>
              <a:rPr lang="en-US" sz="2400" b="0" i="0" dirty="0">
                <a:solidFill>
                  <a:srgbClr val="202122"/>
                </a:solidFill>
                <a:effectLst/>
                <a:latin typeface="Arial" panose="020B0604020202020204" pitchFamily="34" charset="0"/>
              </a:rPr>
              <a:t>) is the most extensively studied and well-known electrochromic material. Others include molybdenum, titanium</a:t>
            </a:r>
            <a:r>
              <a:rPr lang="en-US" sz="2400" b="0" i="0" u="none" strike="noStrike" dirty="0">
                <a:solidFill>
                  <a:srgbClr val="3366CC"/>
                </a:solidFill>
                <a:effectLst/>
                <a:latin typeface="Arial" panose="020B0604020202020204" pitchFamily="34" charset="0"/>
              </a:rPr>
              <a:t> </a:t>
            </a:r>
            <a:r>
              <a:rPr lang="en-US" sz="2400" b="0" i="0" dirty="0">
                <a:solidFill>
                  <a:srgbClr val="202122"/>
                </a:solidFill>
                <a:effectLst/>
                <a:latin typeface="Arial" panose="020B0604020202020204" pitchFamily="34" charset="0"/>
              </a:rPr>
              <a:t>and niobium oxides (less effective)</a:t>
            </a:r>
          </a:p>
          <a:p>
            <a:pPr algn="l"/>
            <a:r>
              <a:rPr lang="en-US" sz="2400" b="0" i="0" dirty="0" err="1">
                <a:solidFill>
                  <a:srgbClr val="202122"/>
                </a:solidFill>
                <a:effectLst/>
                <a:latin typeface="Arial" panose="020B0604020202020204" pitchFamily="34" charset="0"/>
              </a:rPr>
              <a:t>Viologens</a:t>
            </a:r>
            <a:r>
              <a:rPr lang="en-US" sz="2400" b="0" i="0" dirty="0">
                <a:solidFill>
                  <a:srgbClr val="202122"/>
                </a:solidFill>
                <a:effectLst/>
                <a:latin typeface="Arial" panose="020B0604020202020204" pitchFamily="34" charset="0"/>
              </a:rPr>
              <a:t> </a:t>
            </a:r>
            <a:r>
              <a:rPr lang="en-US" sz="2400" b="0" i="0" dirty="0" smtClean="0">
                <a:solidFill>
                  <a:srgbClr val="202122"/>
                </a:solidFill>
                <a:effectLst/>
                <a:latin typeface="Arial" panose="020B0604020202020204" pitchFamily="34" charset="0"/>
              </a:rPr>
              <a:t>(4,4</a:t>
            </a:r>
            <a:r>
              <a:rPr lang="en-US" sz="2400" b="0" i="0" dirty="0">
                <a:solidFill>
                  <a:srgbClr val="202122"/>
                </a:solidFill>
                <a:effectLst/>
                <a:latin typeface="Arial" panose="020B0604020202020204" pitchFamily="34" charset="0"/>
              </a:rPr>
              <a:t>′-bipyridine </a:t>
            </a:r>
            <a:r>
              <a:rPr lang="en-US" sz="2400" b="0" i="0" dirty="0" smtClean="0">
                <a:solidFill>
                  <a:srgbClr val="202122"/>
                </a:solidFill>
                <a:effectLst/>
                <a:latin typeface="Arial" panose="020B0604020202020204" pitchFamily="34" charset="0"/>
              </a:rPr>
              <a:t>compounds) </a:t>
            </a:r>
            <a:r>
              <a:rPr lang="en-US" sz="2400" b="0" i="0" dirty="0">
                <a:solidFill>
                  <a:srgbClr val="202122"/>
                </a:solidFill>
                <a:effectLst/>
                <a:latin typeface="Arial" panose="020B0604020202020204" pitchFamily="34" charset="0"/>
              </a:rPr>
              <a:t>display reversible </a:t>
            </a:r>
            <a:r>
              <a:rPr lang="en-US" sz="2400" b="0" i="0" dirty="0" err="1" smtClean="0">
                <a:solidFill>
                  <a:srgbClr val="202122"/>
                </a:solidFill>
                <a:effectLst/>
                <a:latin typeface="Arial" panose="020B0604020202020204" pitchFamily="34" charset="0"/>
              </a:rPr>
              <a:t>colour</a:t>
            </a:r>
            <a:r>
              <a:rPr lang="en-US" sz="2400" b="0" i="0" dirty="0" smtClean="0">
                <a:solidFill>
                  <a:srgbClr val="202122"/>
                </a:solidFill>
                <a:effectLst/>
                <a:latin typeface="Arial" panose="020B0604020202020204" pitchFamily="34" charset="0"/>
              </a:rPr>
              <a:t> </a:t>
            </a:r>
            <a:r>
              <a:rPr lang="en-US" sz="2400" b="0" i="0" dirty="0">
                <a:solidFill>
                  <a:srgbClr val="202122"/>
                </a:solidFill>
                <a:effectLst/>
                <a:latin typeface="Arial" panose="020B0604020202020204" pitchFamily="34" charset="0"/>
              </a:rPr>
              <a:t>changes between a </a:t>
            </a:r>
            <a:r>
              <a:rPr lang="en-US" sz="2400" b="0" i="0" dirty="0" err="1" smtClean="0">
                <a:solidFill>
                  <a:srgbClr val="202122"/>
                </a:solidFill>
                <a:effectLst/>
                <a:latin typeface="Arial" panose="020B0604020202020204" pitchFamily="34" charset="0"/>
              </a:rPr>
              <a:t>colourless</a:t>
            </a:r>
            <a:r>
              <a:rPr lang="en-US" sz="2400" b="0" i="0" dirty="0" smtClean="0">
                <a:solidFill>
                  <a:srgbClr val="202122"/>
                </a:solidFill>
                <a:effectLst/>
                <a:latin typeface="Arial" panose="020B0604020202020204" pitchFamily="34" charset="0"/>
              </a:rPr>
              <a:t> </a:t>
            </a:r>
            <a:r>
              <a:rPr lang="en-US" sz="2400" b="0" i="0" dirty="0">
                <a:solidFill>
                  <a:srgbClr val="202122"/>
                </a:solidFill>
                <a:effectLst/>
                <a:latin typeface="Arial" panose="020B0604020202020204" pitchFamily="34" charset="0"/>
              </a:rPr>
              <a:t>and a deep-blue </a:t>
            </a:r>
            <a:r>
              <a:rPr lang="en-US" sz="2400" b="0" i="0" dirty="0" err="1" smtClean="0">
                <a:solidFill>
                  <a:srgbClr val="202122"/>
                </a:solidFill>
                <a:effectLst/>
                <a:latin typeface="Arial" panose="020B0604020202020204" pitchFamily="34" charset="0"/>
              </a:rPr>
              <a:t>colour</a:t>
            </a:r>
            <a:r>
              <a:rPr lang="en-US" sz="2400" b="0" i="0" dirty="0" smtClean="0">
                <a:solidFill>
                  <a:srgbClr val="202122"/>
                </a:solidFill>
                <a:effectLst/>
                <a:latin typeface="Arial" panose="020B0604020202020204" pitchFamily="34" charset="0"/>
              </a:rPr>
              <a:t> </a:t>
            </a:r>
            <a:r>
              <a:rPr lang="en-US" sz="2400" b="0" i="0" dirty="0">
                <a:solidFill>
                  <a:srgbClr val="202122"/>
                </a:solidFill>
                <a:effectLst/>
                <a:latin typeface="Arial" panose="020B0604020202020204" pitchFamily="34" charset="0"/>
              </a:rPr>
              <a:t>due to redox reactions. </a:t>
            </a:r>
            <a:r>
              <a:rPr lang="en-US" sz="2400" b="0" i="0" dirty="0" smtClean="0">
                <a:solidFill>
                  <a:srgbClr val="202122"/>
                </a:solidFill>
                <a:effectLst/>
                <a:latin typeface="Arial" panose="020B0604020202020204" pitchFamily="34" charset="0"/>
              </a:rPr>
              <a:t>Can </a:t>
            </a:r>
            <a:r>
              <a:rPr lang="en-US" sz="2400" b="0" i="0" dirty="0">
                <a:solidFill>
                  <a:srgbClr val="202122"/>
                </a:solidFill>
                <a:effectLst/>
                <a:latin typeface="Arial" panose="020B0604020202020204" pitchFamily="34" charset="0"/>
              </a:rPr>
              <a:t>be </a:t>
            </a:r>
            <a:r>
              <a:rPr lang="en-US" sz="2400" b="0" i="0" dirty="0" smtClean="0">
                <a:solidFill>
                  <a:srgbClr val="202122"/>
                </a:solidFill>
                <a:effectLst/>
                <a:latin typeface="Arial" panose="020B0604020202020204" pitchFamily="34" charset="0"/>
              </a:rPr>
              <a:t>tuned </a:t>
            </a:r>
            <a:r>
              <a:rPr lang="en-US" sz="2400" b="0" i="0" dirty="0">
                <a:solidFill>
                  <a:srgbClr val="202122"/>
                </a:solidFill>
                <a:effectLst/>
                <a:latin typeface="Arial" panose="020B0604020202020204" pitchFamily="34" charset="0"/>
              </a:rPr>
              <a:t>to </a:t>
            </a:r>
            <a:r>
              <a:rPr lang="en-US" sz="2400" b="0" i="0" dirty="0" smtClean="0">
                <a:solidFill>
                  <a:srgbClr val="202122"/>
                </a:solidFill>
                <a:effectLst/>
                <a:latin typeface="Arial" panose="020B0604020202020204" pitchFamily="34" charset="0"/>
              </a:rPr>
              <a:t>deep </a:t>
            </a:r>
            <a:r>
              <a:rPr lang="en-US" sz="2400" b="0" i="0" dirty="0">
                <a:solidFill>
                  <a:srgbClr val="202122"/>
                </a:solidFill>
                <a:effectLst/>
                <a:latin typeface="Arial" panose="020B0604020202020204" pitchFamily="34" charset="0"/>
              </a:rPr>
              <a:t>blue or intense green.</a:t>
            </a:r>
          </a:p>
          <a:p>
            <a:pPr algn="l"/>
            <a:r>
              <a:rPr lang="en-US" sz="2400" b="0" i="0" dirty="0" err="1" smtClean="0">
                <a:solidFill>
                  <a:srgbClr val="202122"/>
                </a:solidFill>
                <a:effectLst/>
                <a:latin typeface="Arial" panose="020B0604020202020204" pitchFamily="34" charset="0"/>
              </a:rPr>
              <a:t>Viologens</a:t>
            </a:r>
            <a:r>
              <a:rPr lang="en-US" sz="2400" b="0" i="0" dirty="0" smtClean="0">
                <a:solidFill>
                  <a:srgbClr val="202122"/>
                </a:solidFill>
                <a:effectLst/>
                <a:latin typeface="Arial" panose="020B0604020202020204" pitchFamily="34" charset="0"/>
              </a:rPr>
              <a:t> </a:t>
            </a:r>
            <a:r>
              <a:rPr lang="en-US" sz="2400" b="0" i="0" dirty="0">
                <a:solidFill>
                  <a:srgbClr val="202122"/>
                </a:solidFill>
                <a:effectLst/>
                <a:latin typeface="Arial" panose="020B0604020202020204" pitchFamily="34" charset="0"/>
              </a:rPr>
              <a:t>are </a:t>
            </a:r>
            <a:r>
              <a:rPr lang="en-US" sz="2400" b="0" i="0" dirty="0" smtClean="0">
                <a:solidFill>
                  <a:srgbClr val="202122"/>
                </a:solidFill>
                <a:effectLst/>
                <a:latin typeface="Arial" panose="020B0604020202020204" pitchFamily="34" charset="0"/>
              </a:rPr>
              <a:t>promising for </a:t>
            </a:r>
            <a:r>
              <a:rPr lang="en-US" sz="2400" b="0" i="0" dirty="0">
                <a:solidFill>
                  <a:srgbClr val="202122"/>
                </a:solidFill>
                <a:effectLst/>
                <a:latin typeface="Arial" panose="020B0604020202020204" pitchFamily="34" charset="0"/>
              </a:rPr>
              <a:t>electronic applications, compared to metal-based systems which tend to be expensive, toxic and a problem to recycle. </a:t>
            </a:r>
            <a:r>
              <a:rPr lang="en-US" sz="2400" b="0" i="0" dirty="0" smtClean="0">
                <a:solidFill>
                  <a:srgbClr val="202122"/>
                </a:solidFill>
                <a:effectLst/>
                <a:latin typeface="Arial" panose="020B0604020202020204" pitchFamily="34" charset="0"/>
              </a:rPr>
              <a:t>Advantages include </a:t>
            </a:r>
            <a:r>
              <a:rPr lang="en-US" sz="2400" b="0" i="0" dirty="0">
                <a:solidFill>
                  <a:srgbClr val="202122"/>
                </a:solidFill>
                <a:effectLst/>
                <a:latin typeface="Arial" panose="020B0604020202020204" pitchFamily="34" charset="0"/>
              </a:rPr>
              <a:t>their optical contrast, coloration efficiency, redox stability, ease of design and potential to scale </a:t>
            </a:r>
            <a:r>
              <a:rPr lang="en-US" sz="2400" b="0" i="0" dirty="0" smtClean="0">
                <a:solidFill>
                  <a:srgbClr val="202122"/>
                </a:solidFill>
                <a:effectLst/>
                <a:latin typeface="Arial" panose="020B0604020202020204" pitchFamily="34" charset="0"/>
              </a:rPr>
              <a:t>up.</a:t>
            </a:r>
            <a:endParaRPr lang="en-US" sz="2400" b="0" i="0" dirty="0">
              <a:solidFill>
                <a:srgbClr val="202122"/>
              </a:solidFill>
              <a:effectLst/>
              <a:latin typeface="Arial" panose="020B0604020202020204" pitchFamily="34" charset="0"/>
            </a:endParaRPr>
          </a:p>
          <a:p>
            <a:pPr algn="l"/>
            <a:r>
              <a:rPr lang="en-US" sz="2400" b="0" i="0" dirty="0">
                <a:solidFill>
                  <a:srgbClr val="202122"/>
                </a:solidFill>
                <a:effectLst/>
                <a:latin typeface="Arial" panose="020B0604020202020204" pitchFamily="34" charset="0"/>
              </a:rPr>
              <a:t>Viologens have been used with </a:t>
            </a:r>
            <a:r>
              <a:rPr lang="en-US" sz="2400" b="0" i="0" dirty="0" err="1">
                <a:solidFill>
                  <a:srgbClr val="202122"/>
                </a:solidFill>
                <a:effectLst/>
                <a:latin typeface="Arial" panose="020B0604020202020204" pitchFamily="34" charset="0"/>
              </a:rPr>
              <a:t>phenlyenediamine</a:t>
            </a:r>
            <a:r>
              <a:rPr lang="en-US" sz="2400" b="0" i="0" dirty="0">
                <a:solidFill>
                  <a:srgbClr val="202122"/>
                </a:solidFill>
                <a:effectLst/>
                <a:latin typeface="Arial" panose="020B0604020202020204" pitchFamily="34" charset="0"/>
              </a:rPr>
              <a:t> by </a:t>
            </a:r>
            <a:r>
              <a:rPr lang="en-US" sz="2400" b="0" i="0" dirty="0" err="1">
                <a:solidFill>
                  <a:srgbClr val="202122"/>
                </a:solidFill>
                <a:effectLst/>
                <a:latin typeface="Arial" panose="020B0604020202020204" pitchFamily="34" charset="0"/>
              </a:rPr>
              <a:t>Gentex</a:t>
            </a:r>
            <a:r>
              <a:rPr lang="en-US" sz="2400" b="0" i="0" dirty="0">
                <a:solidFill>
                  <a:srgbClr val="202122"/>
                </a:solidFill>
                <a:effectLst/>
                <a:latin typeface="Arial" panose="020B0604020202020204" pitchFamily="34" charset="0"/>
              </a:rPr>
              <a:t> </a:t>
            </a:r>
            <a:r>
              <a:rPr lang="en-US" sz="2400" b="0" i="0" dirty="0" smtClean="0">
                <a:solidFill>
                  <a:srgbClr val="202122"/>
                </a:solidFill>
                <a:effectLst/>
                <a:latin typeface="Arial" panose="020B0604020202020204" pitchFamily="34" charset="0"/>
              </a:rPr>
              <a:t>Corporation (auto-dimming </a:t>
            </a:r>
            <a:r>
              <a:rPr lang="en-US" sz="2400" b="0" i="0" dirty="0">
                <a:solidFill>
                  <a:srgbClr val="202122"/>
                </a:solidFill>
                <a:effectLst/>
                <a:latin typeface="Arial" panose="020B0604020202020204" pitchFamily="34" charset="0"/>
              </a:rPr>
              <a:t>rearview mirrors and smart windows in Boeing </a:t>
            </a:r>
            <a:r>
              <a:rPr lang="en-US" sz="2400" b="0" i="0" dirty="0" smtClean="0">
                <a:solidFill>
                  <a:srgbClr val="202122"/>
                </a:solidFill>
                <a:effectLst/>
                <a:latin typeface="Arial" panose="020B0604020202020204" pitchFamily="34" charset="0"/>
              </a:rPr>
              <a:t>787) and with</a:t>
            </a:r>
            <a:r>
              <a:rPr lang="en-US" sz="2400" b="0" i="0" dirty="0">
                <a:solidFill>
                  <a:srgbClr val="202122"/>
                </a:solidFill>
                <a:effectLst/>
                <a:latin typeface="Arial" panose="020B0604020202020204" pitchFamily="34" charset="0"/>
              </a:rPr>
              <a:t> </a:t>
            </a:r>
            <a:r>
              <a:rPr lang="en-US" sz="2400" b="0" i="0" dirty="0" smtClean="0">
                <a:solidFill>
                  <a:srgbClr val="202122"/>
                </a:solidFill>
                <a:effectLst/>
                <a:latin typeface="Arial" panose="020B0604020202020204" pitchFamily="34" charset="0"/>
              </a:rPr>
              <a:t>TiO</a:t>
            </a:r>
            <a:r>
              <a:rPr lang="en-US" sz="2400" b="0" i="0" baseline="-25000" dirty="0" smtClean="0">
                <a:solidFill>
                  <a:srgbClr val="202122"/>
                </a:solidFill>
                <a:effectLst/>
                <a:latin typeface="Arial" panose="020B0604020202020204" pitchFamily="34" charset="0"/>
              </a:rPr>
              <a:t>2</a:t>
            </a:r>
            <a:r>
              <a:rPr lang="en-US" sz="2400" b="0" i="0" dirty="0" smtClean="0">
                <a:solidFill>
                  <a:srgbClr val="202122"/>
                </a:solidFill>
                <a:effectLst/>
                <a:latin typeface="Arial" panose="020B0604020202020204" pitchFamily="34" charset="0"/>
              </a:rPr>
              <a:t> to create </a:t>
            </a:r>
            <a:r>
              <a:rPr lang="en-US" sz="2400" b="0" i="0" dirty="0">
                <a:solidFill>
                  <a:srgbClr val="202122"/>
                </a:solidFill>
                <a:effectLst/>
                <a:latin typeface="Arial" panose="020B0604020202020204" pitchFamily="34" charset="0"/>
              </a:rPr>
              <a:t>small digital displays. A variety of conducting polymers are also of interest for </a:t>
            </a:r>
            <a:r>
              <a:rPr lang="en-US" sz="2400" b="0" i="0" dirty="0" smtClean="0">
                <a:solidFill>
                  <a:srgbClr val="202122"/>
                </a:solidFill>
                <a:effectLst/>
                <a:latin typeface="Arial" panose="020B0604020202020204" pitchFamily="34" charset="0"/>
              </a:rPr>
              <a:t>displays:</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polypyrrole</a:t>
            </a:r>
            <a:r>
              <a:rPr lang="en-US" sz="2400" b="0" i="0" dirty="0">
                <a:solidFill>
                  <a:srgbClr val="202122"/>
                </a:solidFill>
                <a:effectLst/>
                <a:latin typeface="Arial" panose="020B0604020202020204" pitchFamily="34" charset="0"/>
              </a:rPr>
              <a:t>, PEDOT, and polyaniline.</a:t>
            </a:r>
          </a:p>
        </p:txBody>
      </p:sp>
    </p:spTree>
    <p:extLst>
      <p:ext uri="{BB962C8B-B14F-4D97-AF65-F5344CB8AC3E}">
        <p14:creationId xmlns:p14="http://schemas.microsoft.com/office/powerpoint/2010/main" val="80450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F21894-8CA8-F412-AD98-2E7B65D3A737}"/>
              </a:ext>
            </a:extLst>
          </p:cNvPr>
          <p:cNvSpPr>
            <a:spLocks noGrp="1"/>
          </p:cNvSpPr>
          <p:nvPr>
            <p:ph type="sldNum" sz="quarter" idx="12"/>
          </p:nvPr>
        </p:nvSpPr>
        <p:spPr/>
        <p:txBody>
          <a:bodyPr/>
          <a:lstStyle/>
          <a:p>
            <a:fld id="{B883D629-996C-479C-ABB6-6799B6219525}" type="slidenum">
              <a:rPr lang="fr-CA" altLang="fr-FR" smtClean="0"/>
              <a:pPr/>
              <a:t>41</a:t>
            </a:fld>
            <a:endParaRPr lang="fr-CA" altLang="fr-FR"/>
          </a:p>
        </p:txBody>
      </p:sp>
      <p:sp>
        <p:nvSpPr>
          <p:cNvPr id="6" name="TextBox 5">
            <a:extLst>
              <a:ext uri="{FF2B5EF4-FFF2-40B4-BE49-F238E27FC236}">
                <a16:creationId xmlns:a16="http://schemas.microsoft.com/office/drawing/2014/main" id="{C3A94948-C720-0B16-9FD0-ACF410C4C793}"/>
              </a:ext>
            </a:extLst>
          </p:cNvPr>
          <p:cNvSpPr txBox="1"/>
          <p:nvPr/>
        </p:nvSpPr>
        <p:spPr>
          <a:xfrm>
            <a:off x="30715" y="66893"/>
            <a:ext cx="9000999" cy="6724213"/>
          </a:xfrm>
          <a:prstGeom prst="rect">
            <a:avLst/>
          </a:prstGeom>
          <a:noFill/>
        </p:spPr>
        <p:txBody>
          <a:bodyPr wrap="square" rtlCol="0">
            <a:spAutoFit/>
          </a:bodyPr>
          <a:lstStyle/>
          <a:p>
            <a:pPr>
              <a:lnSpc>
                <a:spcPct val="107000"/>
              </a:lnSpc>
              <a:spcBef>
                <a:spcPts val="1200"/>
              </a:spcBef>
              <a:spcAft>
                <a:spcPts val="300"/>
              </a:spcAft>
            </a:pPr>
            <a:r>
              <a:rPr lang="en-CA"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Principle</a:t>
            </a:r>
            <a:r>
              <a:rPr lang="en-CA" sz="1800" dirty="0">
                <a:solidFill>
                  <a:srgbClr val="54595D"/>
                </a:solidFill>
                <a:effectLst/>
                <a:latin typeface="Arial" panose="020B0604020202020204" pitchFamily="34" charset="0"/>
                <a:ea typeface="Times New Roman" panose="02020603050405020304" pitchFamily="18" charset="0"/>
                <a:cs typeface="Times New Roman" panose="02020603050405020304" pitchFamily="18" charset="0"/>
              </a:rPr>
              <a:t>[</a:t>
            </a:r>
            <a:r>
              <a:rPr lang="en-CA" sz="1800" u="sng"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2" tooltip="Edit section: Principle"/>
              </a:rPr>
              <a:t>edit</a:t>
            </a:r>
            <a:r>
              <a:rPr lang="en-CA" sz="1800" dirty="0">
                <a:solidFill>
                  <a:srgbClr val="54595D"/>
                </a:solidFill>
                <a:effectLst/>
                <a:latin typeface="Arial" panose="020B0604020202020204" pitchFamily="34" charset="0"/>
                <a:ea typeface="Times New Roman" panose="02020603050405020304" pitchFamily="18" charset="0"/>
                <a:cs typeface="Times New Roman" panose="02020603050405020304" pitchFamily="18" charset="0"/>
              </a:rPr>
              <a:t>]</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phenomenon of </a:t>
            </a:r>
            <a:r>
              <a:rPr lang="en-CA" sz="1800" dirty="0" err="1">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electrochromism</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occurs in some transition metal oxides which conduct both </a:t>
            </a:r>
            <a:r>
              <a:rPr lang="en-CA" sz="1800" u="sng" dirty="0">
                <a:solidFill>
                  <a:srgbClr val="DD3333"/>
                </a:solidFill>
                <a:effectLst/>
                <a:latin typeface="Arial" panose="020B0604020202020204" pitchFamily="34" charset="0"/>
                <a:ea typeface="Times New Roman" panose="02020603050405020304" pitchFamily="18" charset="0"/>
                <a:cs typeface="Times New Roman" panose="02020603050405020304" pitchFamily="18" charset="0"/>
                <a:hlinkClick r:id="rId3" tooltip="Eletrical resistivity and conductivity (page does not exist)"/>
              </a:rPr>
              <a:t>electricity</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CA" sz="1800" u="sng"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4" tooltip="Ionic conductivity (solid state)"/>
              </a:rPr>
              <a:t>ions</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such as </a:t>
            </a:r>
            <a:r>
              <a:rPr lang="en-CA" sz="1800" u="sng"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5" tooltip="Tungsten trioxide"/>
              </a:rPr>
              <a:t>tungsten trioxide</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(WO</a:t>
            </a:r>
            <a:r>
              <a:rPr lang="en-CA" sz="1800" baseline="-25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3</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a:t>
            </a:r>
            <a:r>
              <a:rPr lang="en-CA" sz="1800" u="sng" baseline="30000"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6"/>
              </a:rPr>
              <a:t>[4]</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These oxides have octahedral structures of oxygen which surround a central metal atom and are joined together at the corners. This arrangement results in a three-dimensional </a:t>
            </a:r>
            <a:r>
              <a:rPr lang="en-CA" sz="1800" dirty="0" err="1">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nanoporous</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structure with "tunnels" between individual octahedral segments. These tunnels allow dissociated ions to pass through the substance when they are motivated by an electric field. Common ions used for this purpose are H</a:t>
            </a:r>
            <a:r>
              <a:rPr lang="en-CA" sz="1800" baseline="30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and Li</a:t>
            </a:r>
            <a:r>
              <a:rPr lang="en-CA" sz="1800" baseline="30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a:t>
            </a:r>
            <a:r>
              <a:rPr lang="en-CA" sz="1800" u="sng" baseline="30000"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7"/>
              </a:rPr>
              <a:t>[5]</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u="sng" baseline="30000"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8"/>
              </a:rPr>
              <a:t>[6]</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600"/>
              </a:spcBef>
              <a:spcAft>
                <a:spcPts val="600"/>
              </a:spcAft>
            </a:pP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electric field is typically induced by two flat, transparent electrodes which sandwich the ion-containing layers. As a voltage is applied across these electrodes, the difference in charge between the two sides causes the ions to penetrate the oxide as the charge-balancing electrons flow between the electrodes. These electrons change the </a:t>
            </a:r>
            <a:r>
              <a:rPr lang="en-CA" sz="1800" u="sng"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9" tooltip="Valence (chemistry)"/>
              </a:rPr>
              <a:t>valency</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of the metal atoms in the oxide, reducing their </a:t>
            </a:r>
            <a:r>
              <a:rPr lang="en-CA" sz="1800" dirty="0" err="1">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chargeThis</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is a </a:t>
            </a:r>
            <a:r>
              <a:rPr lang="en-CA" sz="1800" u="sng"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10" tooltip="Redox"/>
              </a:rPr>
              <a:t>redox</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reaction, since the electroactive metal is accepting electrons from the electrodes, forming a half-cell.</a:t>
            </a:r>
            <a:r>
              <a:rPr lang="en-CA" sz="1800" u="sng" baseline="30000"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11"/>
              </a:rPr>
              <a:t>[7]</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Strictly speaking the </a:t>
            </a:r>
            <a:r>
              <a:rPr lang="en-CA" sz="1800" i="1"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electrode</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as a chemical unit comprises the flat plate as well as the semiconducting substance in contact with it. However, the term "electrode" often refers to only the flat plate(s), more specifically called the electrode "substrate".</a:t>
            </a:r>
            <a:r>
              <a:rPr lang="en-CA" sz="1800" u="sng" baseline="30000"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12"/>
              </a:rPr>
              <a:t>[8]</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marL="243840">
              <a:lnSpc>
                <a:spcPct val="107000"/>
              </a:lnSpc>
              <a:spcBef>
                <a:spcPts val="600"/>
              </a:spcBef>
              <a:spcAft>
                <a:spcPts val="600"/>
              </a:spcAft>
            </a:pP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Photons which reach the oxide layer can cause an electron to move between two nearby metal ions. The energy provided by the photon causes movement of an electron which in turn causes optical absorption of the photon.</a:t>
            </a:r>
            <a:r>
              <a:rPr lang="en-CA" sz="1800" u="sng" baseline="30000" dirty="0">
                <a:solidFill>
                  <a:srgbClr val="3366CC"/>
                </a:solidFill>
                <a:effectLst/>
                <a:latin typeface="Arial" panose="020B0604020202020204" pitchFamily="34" charset="0"/>
                <a:ea typeface="Times New Roman" panose="02020603050405020304" pitchFamily="18" charset="0"/>
                <a:cs typeface="Times New Roman" panose="02020603050405020304" pitchFamily="18" charset="0"/>
                <a:hlinkClick r:id="rId13"/>
              </a:rPr>
              <a:t>[9]</a:t>
            </a:r>
            <a:r>
              <a:rPr lang="en-CA"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dirty="0">
                <a:effectLst/>
                <a:latin typeface="Calibri" panose="020F0502020204030204" pitchFamily="34" charset="0"/>
                <a:ea typeface="DengXia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3625609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BDD2-6BF9-D9CD-0B9C-7671131357AA}"/>
              </a:ext>
            </a:extLst>
          </p:cNvPr>
          <p:cNvSpPr>
            <a:spLocks noGrp="1"/>
          </p:cNvSpPr>
          <p:nvPr>
            <p:ph type="title"/>
          </p:nvPr>
        </p:nvSpPr>
        <p:spPr>
          <a:xfrm>
            <a:off x="96963" y="116632"/>
            <a:ext cx="6347713" cy="1320800"/>
          </a:xfrm>
        </p:spPr>
        <p:txBody>
          <a:bodyPr/>
          <a:lstStyle/>
          <a:p>
            <a:r>
              <a:rPr lang="en-CA" dirty="0"/>
              <a:t>Photochromic materials</a:t>
            </a:r>
          </a:p>
        </p:txBody>
      </p:sp>
      <p:sp>
        <p:nvSpPr>
          <p:cNvPr id="3" name="Content Placeholder 2">
            <a:extLst>
              <a:ext uri="{FF2B5EF4-FFF2-40B4-BE49-F238E27FC236}">
                <a16:creationId xmlns:a16="http://schemas.microsoft.com/office/drawing/2014/main" id="{99B2E4F0-F2C0-6CCD-56B8-FF6B98C075B8}"/>
              </a:ext>
            </a:extLst>
          </p:cNvPr>
          <p:cNvSpPr>
            <a:spLocks noGrp="1"/>
          </p:cNvSpPr>
          <p:nvPr>
            <p:ph idx="1"/>
          </p:nvPr>
        </p:nvSpPr>
        <p:spPr>
          <a:xfrm>
            <a:off x="6170" y="908720"/>
            <a:ext cx="9137830" cy="5688632"/>
          </a:xfrm>
        </p:spPr>
        <p:txBody>
          <a:bodyPr>
            <a:noAutofit/>
          </a:bodyPr>
          <a:lstStyle/>
          <a:p>
            <a:r>
              <a:rPr lang="en-US" sz="2400" dirty="0"/>
              <a:t>Photochromic materials are transparent materials which exhibit increased light </a:t>
            </a:r>
            <a:r>
              <a:rPr lang="en-US" sz="2400" dirty="0" smtClean="0"/>
              <a:t>absorption </a:t>
            </a:r>
            <a:r>
              <a:rPr lang="en-US" sz="2400" dirty="0"/>
              <a:t>when </a:t>
            </a:r>
            <a:r>
              <a:rPr lang="en-US" sz="2400" dirty="0" smtClean="0"/>
              <a:t>exposed </a:t>
            </a:r>
            <a:r>
              <a:rPr lang="en-US" sz="2400" dirty="0"/>
              <a:t>to light. They can be </a:t>
            </a:r>
            <a:r>
              <a:rPr lang="en-US" sz="2400" dirty="0" smtClean="0"/>
              <a:t>optical glasses or plastic materials, </a:t>
            </a:r>
            <a:r>
              <a:rPr lang="en-US" sz="2400" dirty="0"/>
              <a:t>or sometimes delivered as a powder. The photochromic properties usually result from the addition of a photochromic substance to a transparent material.</a:t>
            </a:r>
          </a:p>
          <a:p>
            <a:r>
              <a:rPr lang="en-US" sz="2400" dirty="0"/>
              <a:t>Typically, photochromic materials are used in sunglasses which automatically adapt to the light conditions: they transmit most light if it is not too bright, but get increasingly dark when exposed to sunlight. </a:t>
            </a:r>
            <a:r>
              <a:rPr lang="en-US" sz="2400" dirty="0" err="1" smtClean="0"/>
              <a:t>Photodarkening</a:t>
            </a:r>
            <a:r>
              <a:rPr lang="en-US" sz="2400" dirty="0" smtClean="0"/>
              <a:t> </a:t>
            </a:r>
            <a:r>
              <a:rPr lang="en-US" sz="2400" dirty="0"/>
              <a:t>can occur within less than a minute; </a:t>
            </a:r>
            <a:r>
              <a:rPr lang="en-US" sz="2400" dirty="0" smtClean="0"/>
              <a:t>recovery </a:t>
            </a:r>
            <a:r>
              <a:rPr lang="en-US" sz="2400" dirty="0"/>
              <a:t>to the clear state may take several minutes, depending on the temperature.</a:t>
            </a:r>
          </a:p>
          <a:p>
            <a:r>
              <a:rPr lang="en-US" sz="2400" dirty="0" smtClean="0"/>
              <a:t>Photochromic windows </a:t>
            </a:r>
            <a:r>
              <a:rPr lang="en-US" sz="2400" dirty="0"/>
              <a:t>are useful for automatically regulating the illumination with incoming daylight. </a:t>
            </a:r>
          </a:p>
        </p:txBody>
      </p:sp>
      <p:sp>
        <p:nvSpPr>
          <p:cNvPr id="4" name="Slide Number Placeholder 3">
            <a:extLst>
              <a:ext uri="{FF2B5EF4-FFF2-40B4-BE49-F238E27FC236}">
                <a16:creationId xmlns:a16="http://schemas.microsoft.com/office/drawing/2014/main" id="{48E7114B-CDE3-3289-93FA-2C8EC3BC1EBD}"/>
              </a:ext>
            </a:extLst>
          </p:cNvPr>
          <p:cNvSpPr>
            <a:spLocks noGrp="1"/>
          </p:cNvSpPr>
          <p:nvPr>
            <p:ph type="sldNum" sz="quarter" idx="12"/>
          </p:nvPr>
        </p:nvSpPr>
        <p:spPr/>
        <p:txBody>
          <a:bodyPr/>
          <a:lstStyle/>
          <a:p>
            <a:fld id="{B883D629-996C-479C-ABB6-6799B6219525}" type="slidenum">
              <a:rPr lang="fr-CA" altLang="fr-FR" smtClean="0"/>
              <a:pPr/>
              <a:t>42</a:t>
            </a:fld>
            <a:endParaRPr lang="fr-CA" altLang="fr-FR"/>
          </a:p>
        </p:txBody>
      </p:sp>
    </p:spTree>
    <p:extLst>
      <p:ext uri="{BB962C8B-B14F-4D97-AF65-F5344CB8AC3E}">
        <p14:creationId xmlns:p14="http://schemas.microsoft.com/office/powerpoint/2010/main" val="691312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8837474" cy="5760640"/>
          </a:xfrm>
        </p:spPr>
        <p:txBody>
          <a:bodyPr>
            <a:noAutofit/>
          </a:bodyPr>
          <a:lstStyle/>
          <a:p>
            <a:pPr>
              <a:spcBef>
                <a:spcPts val="0"/>
              </a:spcBef>
            </a:pPr>
            <a:r>
              <a:rPr lang="en-US" sz="2400" b="1" dirty="0"/>
              <a:t>Operation Principle </a:t>
            </a:r>
          </a:p>
          <a:p>
            <a:pPr>
              <a:spcBef>
                <a:spcPts val="0"/>
              </a:spcBef>
            </a:pPr>
            <a:r>
              <a:rPr lang="en-US" sz="2400" dirty="0"/>
              <a:t>Photochromic glasses are often made by embedding silver chloride (</a:t>
            </a:r>
            <a:r>
              <a:rPr lang="en-US" sz="2400" dirty="0" err="1"/>
              <a:t>AgCl</a:t>
            </a:r>
            <a:r>
              <a:rPr lang="en-US" sz="2400" dirty="0"/>
              <a:t>) or another silver halide in microcrystalline form into some glass. When </a:t>
            </a:r>
            <a:r>
              <a:rPr lang="en-US" sz="2400" dirty="0" smtClean="0"/>
              <a:t>silver </a:t>
            </a:r>
            <a:r>
              <a:rPr lang="en-US" sz="2400" dirty="0"/>
              <a:t>chloride is exposed to </a:t>
            </a:r>
            <a:r>
              <a:rPr lang="en-US" sz="2400" dirty="0" smtClean="0"/>
              <a:t>UV</a:t>
            </a:r>
            <a:r>
              <a:rPr lang="en-US" sz="2400" dirty="0" smtClean="0">
                <a:hlinkClick r:id="rId2" tooltip="invisible light with wavelengths shorter than ≈ 400  nm"/>
              </a:rPr>
              <a:t> </a:t>
            </a:r>
            <a:r>
              <a:rPr lang="en-US" sz="2400" dirty="0" smtClean="0"/>
              <a:t>light in </a:t>
            </a:r>
            <a:r>
              <a:rPr lang="en-US" sz="2400" dirty="0"/>
              <a:t>the UV</a:t>
            </a:r>
            <a:r>
              <a:rPr lang="en-US" sz="2400" baseline="-25000" dirty="0"/>
              <a:t>A</a:t>
            </a:r>
            <a:r>
              <a:rPr lang="en-US" sz="2400" dirty="0"/>
              <a:t> spectral region, it forms tiny silver particles which absorb light. </a:t>
            </a:r>
            <a:r>
              <a:rPr lang="en-US" sz="2400" dirty="0" smtClean="0"/>
              <a:t>The </a:t>
            </a:r>
            <a:r>
              <a:rPr lang="en-US" sz="2400" dirty="0"/>
              <a:t>process is reversed </a:t>
            </a:r>
            <a:r>
              <a:rPr lang="en-US" sz="2400" dirty="0" smtClean="0"/>
              <a:t>thermally when exposure </a:t>
            </a:r>
            <a:r>
              <a:rPr lang="en-US" sz="2400" dirty="0"/>
              <a:t>to ultraviolet light ends</a:t>
            </a:r>
            <a:r>
              <a:rPr lang="en-US" sz="2400" dirty="0" smtClean="0"/>
              <a:t>. </a:t>
            </a:r>
            <a:r>
              <a:rPr lang="en-US" sz="2400" dirty="0"/>
              <a:t>Over longer times, the recovery to the clear state may not be complete due to aging processes</a:t>
            </a:r>
            <a:r>
              <a:rPr lang="en-US" sz="2400" dirty="0" smtClean="0"/>
              <a:t>.</a:t>
            </a:r>
            <a:endParaRPr lang="en-US" sz="2400" dirty="0"/>
          </a:p>
          <a:p>
            <a:pPr>
              <a:spcBef>
                <a:spcPts val="0"/>
              </a:spcBef>
            </a:pPr>
            <a:r>
              <a:rPr lang="en-US" sz="2400" dirty="0" err="1"/>
              <a:t>Photochromism</a:t>
            </a:r>
            <a:r>
              <a:rPr lang="en-US" sz="2400" dirty="0"/>
              <a:t> can also result from other physical mechanisms, e.g. involving the formation of </a:t>
            </a:r>
            <a:r>
              <a:rPr lang="en-US" sz="2400" dirty="0" err="1" smtClean="0"/>
              <a:t>colour</a:t>
            </a:r>
            <a:r>
              <a:rPr lang="en-US" sz="2400" dirty="0" smtClean="0"/>
              <a:t> centers.</a:t>
            </a:r>
            <a:endParaRPr lang="en-US" sz="2400" dirty="0"/>
          </a:p>
          <a:p>
            <a:pPr>
              <a:spcBef>
                <a:spcPts val="0"/>
              </a:spcBef>
            </a:pPr>
            <a:r>
              <a:rPr lang="en-US" sz="2400" dirty="0" smtClean="0"/>
              <a:t>Plastic optics can </a:t>
            </a:r>
            <a:r>
              <a:rPr lang="en-US" sz="2400" dirty="0"/>
              <a:t>be made photochromic by adding certain organic dyes such as </a:t>
            </a:r>
            <a:r>
              <a:rPr lang="en-US" sz="2400" dirty="0" err="1"/>
              <a:t>oxazines</a:t>
            </a:r>
            <a:r>
              <a:rPr lang="en-US" sz="2400" dirty="0"/>
              <a:t> or </a:t>
            </a:r>
            <a:r>
              <a:rPr lang="en-US" sz="2400" dirty="0" err="1"/>
              <a:t>naphthopyrans</a:t>
            </a:r>
            <a:r>
              <a:rPr lang="en-US" sz="2400" dirty="0"/>
              <a:t> to a surface layer, applied as a photochromic coating. They also react to ultraviolet light</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43</a:t>
            </a:fld>
            <a:endParaRPr lang="fr-CA" altLang="fr-FR"/>
          </a:p>
        </p:txBody>
      </p:sp>
    </p:spTree>
    <p:extLst>
      <p:ext uri="{BB962C8B-B14F-4D97-AF65-F5344CB8AC3E}">
        <p14:creationId xmlns:p14="http://schemas.microsoft.com/office/powerpoint/2010/main" val="990516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7418785" cy="2204514"/>
          </a:xfrm>
        </p:spPr>
        <p:txBody>
          <a:bodyPr>
            <a:normAutofit/>
          </a:bodyPr>
          <a:lstStyle/>
          <a:p>
            <a:r>
              <a:rPr lang="en-CA" sz="2400" dirty="0"/>
              <a:t>Photochromic molecules can belong to various classes: </a:t>
            </a:r>
            <a:endParaRPr lang="en-CA" sz="2400" dirty="0" smtClean="0"/>
          </a:p>
          <a:p>
            <a:pPr marL="0" indent="0">
              <a:buNone/>
            </a:pPr>
            <a:r>
              <a:rPr lang="en-CA" sz="2400" b="1" dirty="0" err="1" smtClean="0"/>
              <a:t>triarylmethanes</a:t>
            </a:r>
            <a:r>
              <a:rPr lang="en-CA" sz="2400" b="1" dirty="0"/>
              <a:t>, stilbenes, </a:t>
            </a:r>
            <a:r>
              <a:rPr lang="en-CA" sz="2400" b="1" dirty="0" err="1"/>
              <a:t>azastilbenes</a:t>
            </a:r>
            <a:r>
              <a:rPr lang="en-CA" sz="2400" b="1" dirty="0"/>
              <a:t>, </a:t>
            </a:r>
            <a:r>
              <a:rPr lang="en-CA" sz="2400" b="1" dirty="0" err="1"/>
              <a:t>nitrones</a:t>
            </a:r>
            <a:r>
              <a:rPr lang="en-CA" sz="2400" b="1" dirty="0"/>
              <a:t>, </a:t>
            </a:r>
            <a:r>
              <a:rPr lang="en-CA" sz="2400" b="1" dirty="0" err="1"/>
              <a:t>fulgides</a:t>
            </a:r>
            <a:r>
              <a:rPr lang="en-CA" sz="2400" b="1" dirty="0"/>
              <a:t>, </a:t>
            </a:r>
            <a:r>
              <a:rPr lang="en-CA" sz="2400" b="1" dirty="0" err="1"/>
              <a:t>spiropyrans</a:t>
            </a:r>
            <a:r>
              <a:rPr lang="en-CA" sz="2400" b="1" dirty="0"/>
              <a:t>, </a:t>
            </a:r>
            <a:r>
              <a:rPr lang="en-CA" sz="2400" b="1" dirty="0" err="1"/>
              <a:t>naphthopyrans</a:t>
            </a:r>
            <a:r>
              <a:rPr lang="en-CA" sz="2400" b="1" dirty="0"/>
              <a:t>, </a:t>
            </a:r>
            <a:r>
              <a:rPr lang="en-CA" sz="2400" b="1" dirty="0" err="1"/>
              <a:t>spiro-oxazines</a:t>
            </a:r>
            <a:r>
              <a:rPr lang="en-CA" sz="2400" b="1" dirty="0"/>
              <a:t>, </a:t>
            </a:r>
            <a:r>
              <a:rPr lang="en-CA" sz="2400" b="1" dirty="0" err="1"/>
              <a:t>quinones</a:t>
            </a:r>
            <a:r>
              <a:rPr lang="en-CA" sz="2400" dirty="0"/>
              <a:t> </a:t>
            </a:r>
            <a:r>
              <a:rPr lang="en-CA" sz="2400" dirty="0" smtClean="0"/>
              <a:t>etc.</a:t>
            </a:r>
            <a:endParaRPr lang="en-CA" sz="2400" dirty="0"/>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44</a:t>
            </a:fld>
            <a:endParaRPr lang="fr-CA" altLang="fr-FR"/>
          </a:p>
        </p:txBody>
      </p:sp>
    </p:spTree>
    <p:extLst>
      <p:ext uri="{BB962C8B-B14F-4D97-AF65-F5344CB8AC3E}">
        <p14:creationId xmlns:p14="http://schemas.microsoft.com/office/powerpoint/2010/main" val="1297212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BD7A-F11B-EC42-FBD3-5C297B329D6C}"/>
              </a:ext>
            </a:extLst>
          </p:cNvPr>
          <p:cNvSpPr>
            <a:spLocks noGrp="1"/>
          </p:cNvSpPr>
          <p:nvPr>
            <p:ph type="title"/>
          </p:nvPr>
        </p:nvSpPr>
        <p:spPr/>
        <p:txBody>
          <a:bodyPr/>
          <a:lstStyle/>
          <a:p>
            <a:r>
              <a:rPr lang="en-CA" dirty="0"/>
              <a:t>Thermochromic materials</a:t>
            </a:r>
          </a:p>
        </p:txBody>
      </p:sp>
      <p:sp>
        <p:nvSpPr>
          <p:cNvPr id="3" name="Content Placeholder 2">
            <a:extLst>
              <a:ext uri="{FF2B5EF4-FFF2-40B4-BE49-F238E27FC236}">
                <a16:creationId xmlns:a16="http://schemas.microsoft.com/office/drawing/2014/main" id="{B9219302-C783-22A9-8786-91B23ABE84EE}"/>
              </a:ext>
            </a:extLst>
          </p:cNvPr>
          <p:cNvSpPr>
            <a:spLocks noGrp="1"/>
          </p:cNvSpPr>
          <p:nvPr>
            <p:ph idx="1"/>
          </p:nvPr>
        </p:nvSpPr>
        <p:spPr>
          <a:xfrm>
            <a:off x="146070" y="1628800"/>
            <a:ext cx="7274769" cy="3880773"/>
          </a:xfrm>
        </p:spPr>
        <p:txBody>
          <a:bodyPr>
            <a:normAutofit/>
          </a:bodyPr>
          <a:lstStyle/>
          <a:p>
            <a:r>
              <a:rPr lang="en-US" sz="2400" b="1" dirty="0" err="1"/>
              <a:t>Thermochromism</a:t>
            </a:r>
            <a:r>
              <a:rPr lang="en-US" sz="2400" dirty="0"/>
              <a:t> is the property of </a:t>
            </a:r>
            <a:r>
              <a:rPr lang="en-US" sz="2400" dirty="0" smtClean="0"/>
              <a:t>substances to </a:t>
            </a:r>
            <a:r>
              <a:rPr lang="en-US" sz="2400" dirty="0"/>
              <a:t>change </a:t>
            </a:r>
            <a:r>
              <a:rPr lang="en-US" sz="2400" dirty="0" err="1" smtClean="0"/>
              <a:t>colour</a:t>
            </a:r>
            <a:r>
              <a:rPr lang="en-US" sz="2400" dirty="0" smtClean="0"/>
              <a:t> due </a:t>
            </a:r>
            <a:r>
              <a:rPr lang="en-US" sz="2400" dirty="0"/>
              <a:t>to a change in </a:t>
            </a:r>
            <a:r>
              <a:rPr lang="en-US" sz="2400" dirty="0" smtClean="0"/>
              <a:t>temperature.</a:t>
            </a:r>
          </a:p>
          <a:p>
            <a:r>
              <a:rPr lang="en-US" sz="2400" dirty="0" smtClean="0"/>
              <a:t>Practical examples: </a:t>
            </a:r>
            <a:r>
              <a:rPr lang="en-US" sz="2400" dirty="0"/>
              <a:t>baby bottles which change to a different color when cool enough to drink, or kettles which change color when water is at or near boiling point. </a:t>
            </a:r>
            <a:endParaRPr lang="en-CA" sz="2400" dirty="0"/>
          </a:p>
        </p:txBody>
      </p:sp>
      <p:sp>
        <p:nvSpPr>
          <p:cNvPr id="4" name="Slide Number Placeholder 3">
            <a:extLst>
              <a:ext uri="{FF2B5EF4-FFF2-40B4-BE49-F238E27FC236}">
                <a16:creationId xmlns:a16="http://schemas.microsoft.com/office/drawing/2014/main" id="{06F43B4A-800F-A737-71A2-AE79656990FB}"/>
              </a:ext>
            </a:extLst>
          </p:cNvPr>
          <p:cNvSpPr>
            <a:spLocks noGrp="1"/>
          </p:cNvSpPr>
          <p:nvPr>
            <p:ph type="sldNum" sz="quarter" idx="12"/>
          </p:nvPr>
        </p:nvSpPr>
        <p:spPr/>
        <p:txBody>
          <a:bodyPr/>
          <a:lstStyle/>
          <a:p>
            <a:fld id="{B883D629-996C-479C-ABB6-6799B6219525}" type="slidenum">
              <a:rPr lang="fr-CA" altLang="fr-FR" smtClean="0"/>
              <a:pPr/>
              <a:t>45</a:t>
            </a:fld>
            <a:endParaRPr lang="fr-CA" altLang="fr-FR"/>
          </a:p>
        </p:txBody>
      </p:sp>
    </p:spTree>
    <p:extLst>
      <p:ext uri="{BB962C8B-B14F-4D97-AF65-F5344CB8AC3E}">
        <p14:creationId xmlns:p14="http://schemas.microsoft.com/office/powerpoint/2010/main" val="2053588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Sustainable Development Goals.png - Wikipedia">
            <a:extLst>
              <a:ext uri="{FF2B5EF4-FFF2-40B4-BE49-F238E27FC236}">
                <a16:creationId xmlns:a16="http://schemas.microsoft.com/office/drawing/2014/main" id="{A2D33F88-C67C-0A64-9639-6385CF1BE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058863"/>
            <a:ext cx="85185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A9A1CE41-2D2D-D8C0-A954-A00A15FA46F2}"/>
              </a:ext>
            </a:extLst>
          </p:cNvPr>
          <p:cNvSpPr/>
          <p:nvPr/>
        </p:nvSpPr>
        <p:spPr>
          <a:xfrm>
            <a:off x="3121025" y="2301875"/>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Oval 3">
            <a:extLst>
              <a:ext uri="{FF2B5EF4-FFF2-40B4-BE49-F238E27FC236}">
                <a16:creationId xmlns:a16="http://schemas.microsoft.com/office/drawing/2014/main" id="{E2A8AFD3-CD44-C54A-B204-DB0A528D7C6A}"/>
              </a:ext>
            </a:extLst>
          </p:cNvPr>
          <p:cNvSpPr/>
          <p:nvPr/>
        </p:nvSpPr>
        <p:spPr>
          <a:xfrm>
            <a:off x="4519613" y="2297113"/>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Oval 4">
            <a:extLst>
              <a:ext uri="{FF2B5EF4-FFF2-40B4-BE49-F238E27FC236}">
                <a16:creationId xmlns:a16="http://schemas.microsoft.com/office/drawing/2014/main" id="{DB8D6EA7-93EF-A295-BBF4-B29D34415DB9}"/>
              </a:ext>
            </a:extLst>
          </p:cNvPr>
          <p:cNvSpPr/>
          <p:nvPr/>
        </p:nvSpPr>
        <p:spPr>
          <a:xfrm>
            <a:off x="7326313" y="2312988"/>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Oval 5">
            <a:extLst>
              <a:ext uri="{FF2B5EF4-FFF2-40B4-BE49-F238E27FC236}">
                <a16:creationId xmlns:a16="http://schemas.microsoft.com/office/drawing/2014/main" id="{8E33A070-6AAB-3D23-C7C5-757A4C25FD04}"/>
              </a:ext>
            </a:extLst>
          </p:cNvPr>
          <p:cNvSpPr/>
          <p:nvPr/>
        </p:nvSpPr>
        <p:spPr>
          <a:xfrm>
            <a:off x="357188" y="3652838"/>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a:extLst>
              <a:ext uri="{FF2B5EF4-FFF2-40B4-BE49-F238E27FC236}">
                <a16:creationId xmlns:a16="http://schemas.microsoft.com/office/drawing/2014/main" id="{033E1A52-EF50-ECC0-8431-AAECC45C350A}"/>
              </a:ext>
            </a:extLst>
          </p:cNvPr>
          <p:cNvSpPr/>
          <p:nvPr/>
        </p:nvSpPr>
        <p:spPr>
          <a:xfrm>
            <a:off x="357188" y="5024438"/>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a:extLst>
              <a:ext uri="{FF2B5EF4-FFF2-40B4-BE49-F238E27FC236}">
                <a16:creationId xmlns:a16="http://schemas.microsoft.com/office/drawing/2014/main" id="{D6B144D6-1817-B127-8E77-5C2B21E07B0F}"/>
              </a:ext>
            </a:extLst>
          </p:cNvPr>
          <p:cNvSpPr/>
          <p:nvPr/>
        </p:nvSpPr>
        <p:spPr>
          <a:xfrm>
            <a:off x="3132138" y="3652838"/>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a:extLst>
              <a:ext uri="{FF2B5EF4-FFF2-40B4-BE49-F238E27FC236}">
                <a16:creationId xmlns:a16="http://schemas.microsoft.com/office/drawing/2014/main" id="{9FF148B7-FCB1-B5DB-AD14-A09421BE8CC2}"/>
              </a:ext>
            </a:extLst>
          </p:cNvPr>
          <p:cNvSpPr/>
          <p:nvPr/>
        </p:nvSpPr>
        <p:spPr>
          <a:xfrm>
            <a:off x="5922963" y="3668713"/>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Oval 9">
            <a:extLst>
              <a:ext uri="{FF2B5EF4-FFF2-40B4-BE49-F238E27FC236}">
                <a16:creationId xmlns:a16="http://schemas.microsoft.com/office/drawing/2014/main" id="{C0C226FA-E9CB-1C75-C3BD-D5A00CAEC44F}"/>
              </a:ext>
            </a:extLst>
          </p:cNvPr>
          <p:cNvSpPr/>
          <p:nvPr/>
        </p:nvSpPr>
        <p:spPr>
          <a:xfrm>
            <a:off x="7310438" y="3684588"/>
            <a:ext cx="1371600" cy="1292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eriodic table: new version warns of elements that are endangered">
            <a:extLst>
              <a:ext uri="{FF2B5EF4-FFF2-40B4-BE49-F238E27FC236}">
                <a16:creationId xmlns:a16="http://schemas.microsoft.com/office/drawing/2014/main" id="{57E605F3-22E7-15FE-DD8C-43C1C05C2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7613"/>
            <a:ext cx="49657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1">
            <a:extLst>
              <a:ext uri="{FF2B5EF4-FFF2-40B4-BE49-F238E27FC236}">
                <a16:creationId xmlns:a16="http://schemas.microsoft.com/office/drawing/2014/main" id="{9BF96B8D-F83D-97AE-FB2E-7F77B7BD9567}"/>
              </a:ext>
            </a:extLst>
          </p:cNvPr>
          <p:cNvSpPr txBox="1">
            <a:spLocks noChangeArrowheads="1"/>
          </p:cNvSpPr>
          <p:nvPr/>
        </p:nvSpPr>
        <p:spPr bwMode="auto">
          <a:xfrm>
            <a:off x="63500" y="731838"/>
            <a:ext cx="5057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3600"/>
              <a:t>Responsible Production</a:t>
            </a:r>
          </a:p>
          <a:p>
            <a:r>
              <a:rPr lang="en-CA" altLang="en-US" sz="3600"/>
              <a:t>&amp; Consumption</a:t>
            </a:r>
          </a:p>
        </p:txBody>
      </p:sp>
      <p:sp>
        <p:nvSpPr>
          <p:cNvPr id="54276" name="TextBox 3">
            <a:extLst>
              <a:ext uri="{FF2B5EF4-FFF2-40B4-BE49-F238E27FC236}">
                <a16:creationId xmlns:a16="http://schemas.microsoft.com/office/drawing/2014/main" id="{1E49E174-02DE-44F9-68E7-C80B89505F37}"/>
              </a:ext>
            </a:extLst>
          </p:cNvPr>
          <p:cNvSpPr txBox="1">
            <a:spLocks noChangeArrowheads="1"/>
          </p:cNvSpPr>
          <p:nvPr/>
        </p:nvSpPr>
        <p:spPr bwMode="auto">
          <a:xfrm>
            <a:off x="5121275" y="1443038"/>
            <a:ext cx="40227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CA" altLang="en-US" sz="2400"/>
              <a:t>Many key elements are increasingly scarce</a:t>
            </a:r>
          </a:p>
          <a:p>
            <a:pPr>
              <a:buFont typeface="Arial" panose="020B0604020202020204" pitchFamily="34" charset="0"/>
              <a:buChar char="•"/>
            </a:pPr>
            <a:endParaRPr lang="en-CA" altLang="en-US" sz="2400"/>
          </a:p>
          <a:p>
            <a:pPr>
              <a:buFont typeface="Arial" panose="020B0604020202020204" pitchFamily="34" charset="0"/>
              <a:buChar char="•"/>
            </a:pPr>
            <a:r>
              <a:rPr lang="en-CA" altLang="en-US" sz="2400"/>
              <a:t>Integrate recycling principles into design &amp; fabrication of new technologies</a:t>
            </a:r>
          </a:p>
          <a:p>
            <a:pPr>
              <a:buFont typeface="Arial" panose="020B0604020202020204" pitchFamily="34" charset="0"/>
              <a:buChar char="•"/>
            </a:pPr>
            <a:endParaRPr lang="en-CA" altLang="en-US" sz="2400"/>
          </a:p>
          <a:p>
            <a:pPr>
              <a:buFont typeface="Arial" panose="020B0604020202020204" pitchFamily="34" charset="0"/>
              <a:buChar char="•"/>
            </a:pPr>
            <a:r>
              <a:rPr lang="en-CA" altLang="en-US" sz="2400"/>
              <a:t>Develop biodegradable technologies</a:t>
            </a:r>
          </a:p>
          <a:p>
            <a:pPr>
              <a:buFont typeface="Arial" panose="020B0604020202020204" pitchFamily="34" charset="0"/>
              <a:buChar char="•"/>
            </a:pPr>
            <a:endParaRPr lang="en-CA" altLang="en-US" sz="2400"/>
          </a:p>
          <a:p>
            <a:pPr>
              <a:buFont typeface="Arial" panose="020B0604020202020204" pitchFamily="34" charset="0"/>
              <a:buChar char="•"/>
            </a:pPr>
            <a:r>
              <a:rPr lang="en-CA" altLang="en-US" sz="2400"/>
              <a:t>Focus on low energy intensive technologies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1CF7C8-DF84-6E9C-F832-D4038C4E23BE}"/>
              </a:ext>
            </a:extLst>
          </p:cNvPr>
          <p:cNvSpPr>
            <a:spLocks noGrp="1"/>
          </p:cNvSpPr>
          <p:nvPr>
            <p:ph type="sldNum" sz="quarter" idx="12"/>
          </p:nvPr>
        </p:nvSpPr>
        <p:spPr/>
        <p:txBody>
          <a:bodyPr/>
          <a:lstStyle/>
          <a:p>
            <a:fld id="{B883D629-996C-479C-ABB6-6799B6219525}" type="slidenum">
              <a:rPr lang="fr-CA" altLang="fr-FR" smtClean="0"/>
              <a:pPr/>
              <a:t>48</a:t>
            </a:fld>
            <a:endParaRPr lang="fr-CA" altLang="fr-FR"/>
          </a:p>
        </p:txBody>
      </p:sp>
    </p:spTree>
    <p:extLst>
      <p:ext uri="{BB962C8B-B14F-4D97-AF65-F5344CB8AC3E}">
        <p14:creationId xmlns:p14="http://schemas.microsoft.com/office/powerpoint/2010/main" val="117762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4776F265-D094-9337-700B-D92F9CA1C396}"/>
              </a:ext>
            </a:extLst>
          </p:cNvPr>
          <p:cNvSpPr>
            <a:spLocks noGrp="1" noChangeArrowheads="1"/>
          </p:cNvSpPr>
          <p:nvPr>
            <p:ph type="title"/>
          </p:nvPr>
        </p:nvSpPr>
        <p:spPr>
          <a:xfrm>
            <a:off x="0" y="0"/>
            <a:ext cx="8229600" cy="1143000"/>
          </a:xfrm>
        </p:spPr>
        <p:txBody>
          <a:bodyPr/>
          <a:lstStyle/>
          <a:p>
            <a:pPr algn="l"/>
            <a:r>
              <a:rPr lang="de-DE" altLang="en-US"/>
              <a:t>Conventional detection</a:t>
            </a:r>
          </a:p>
        </p:txBody>
      </p:sp>
      <p:pic>
        <p:nvPicPr>
          <p:cNvPr id="139268" name="Picture 4">
            <a:extLst>
              <a:ext uri="{FF2B5EF4-FFF2-40B4-BE49-F238E27FC236}">
                <a16:creationId xmlns:a16="http://schemas.microsoft.com/office/drawing/2014/main" id="{725803D6-1362-84F1-DE9A-FB132F61C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536700"/>
            <a:ext cx="3452813" cy="3671888"/>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a:extLst>
              <a:ext uri="{FF2B5EF4-FFF2-40B4-BE49-F238E27FC236}">
                <a16:creationId xmlns:a16="http://schemas.microsoft.com/office/drawing/2014/main" id="{30EAAEAB-8EFB-A24F-CB1B-4312E3FAAEB3}"/>
              </a:ext>
            </a:extLst>
          </p:cNvPr>
          <p:cNvSpPr txBox="1">
            <a:spLocks noChangeArrowheads="1"/>
          </p:cNvSpPr>
          <p:nvPr/>
        </p:nvSpPr>
        <p:spPr bwMode="auto">
          <a:xfrm>
            <a:off x="5127625" y="1911350"/>
            <a:ext cx="2757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sz="2000"/>
              <a:t>Sawyer-Tower circuit</a:t>
            </a:r>
          </a:p>
        </p:txBody>
      </p:sp>
      <p:pic>
        <p:nvPicPr>
          <p:cNvPr id="139270" name="Picture 6">
            <a:extLst>
              <a:ext uri="{FF2B5EF4-FFF2-40B4-BE49-F238E27FC236}">
                <a16:creationId xmlns:a16="http://schemas.microsoft.com/office/drawing/2014/main" id="{72097C85-4018-A309-AB19-56647EAA031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2565400"/>
            <a:ext cx="30956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3" y="116632"/>
            <a:ext cx="6347713" cy="1320800"/>
          </a:xfrm>
        </p:spPr>
        <p:txBody>
          <a:bodyPr/>
          <a:lstStyle/>
          <a:p>
            <a:r>
              <a:rPr lang="en-CA" dirty="0"/>
              <a:t>Thermoelectric generators</a:t>
            </a:r>
          </a:p>
        </p:txBody>
      </p:sp>
      <p:sp>
        <p:nvSpPr>
          <p:cNvPr id="3" name="Content Placeholder 2"/>
          <p:cNvSpPr>
            <a:spLocks noGrp="1"/>
          </p:cNvSpPr>
          <p:nvPr>
            <p:ph idx="1"/>
          </p:nvPr>
        </p:nvSpPr>
        <p:spPr>
          <a:xfrm>
            <a:off x="96963" y="1168106"/>
            <a:ext cx="5051101" cy="5256584"/>
          </a:xfrm>
        </p:spPr>
        <p:txBody>
          <a:bodyPr>
            <a:normAutofit/>
          </a:bodyPr>
          <a:lstStyle/>
          <a:p>
            <a:r>
              <a:rPr lang="en-US" sz="2400" dirty="0"/>
              <a:t>Why don't we use thermoelectric generator?</a:t>
            </a:r>
          </a:p>
          <a:p>
            <a:r>
              <a:rPr lang="en-US" sz="2400" b="1" dirty="0"/>
              <a:t>It is a very inefficient way to make electricity from a difference in temperature</a:t>
            </a:r>
            <a:r>
              <a:rPr lang="en-US" sz="2400" dirty="0"/>
              <a:t>. It produces a voltage, and small current as long as one side of a stack of dissimilar metals is warm, and the other side is cold. The higher the temperature differential, the higher the voltage.</a:t>
            </a:r>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5</a:t>
            </a:fld>
            <a:endParaRPr lang="fr-CA" altLang="fr-F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1883582"/>
            <a:ext cx="3995936" cy="4186218"/>
          </a:xfrm>
          <a:prstGeom prst="rect">
            <a:avLst/>
          </a:prstGeom>
        </p:spPr>
      </p:pic>
    </p:spTree>
    <p:extLst>
      <p:ext uri="{BB962C8B-B14F-4D97-AF65-F5344CB8AC3E}">
        <p14:creationId xmlns:p14="http://schemas.microsoft.com/office/powerpoint/2010/main" val="391982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a:extLst>
              <a:ext uri="{FF2B5EF4-FFF2-40B4-BE49-F238E27FC236}">
                <a16:creationId xmlns:a16="http://schemas.microsoft.com/office/drawing/2014/main" id="{BB1DB42C-F768-1754-2A74-B19629CFAB6E}"/>
              </a:ext>
            </a:extLst>
          </p:cNvPr>
          <p:cNvSpPr>
            <a:spLocks noChangeArrowheads="1"/>
          </p:cNvSpPr>
          <p:nvPr/>
        </p:nvSpPr>
        <p:spPr bwMode="auto">
          <a:xfrm>
            <a:off x="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de-DE" altLang="en-US">
                <a:solidFill>
                  <a:schemeClr val="tx1"/>
                </a:solidFill>
                <a:latin typeface="Tahoma" panose="020B0604030504040204" pitchFamily="34" charset="0"/>
              </a:rPr>
              <a:t>Polarization [C/m</a:t>
            </a:r>
            <a:r>
              <a:rPr lang="de-DE" altLang="en-US" baseline="30000">
                <a:solidFill>
                  <a:schemeClr val="tx1"/>
                </a:solidFill>
                <a:latin typeface="Tahoma" panose="020B0604030504040204" pitchFamily="34" charset="0"/>
              </a:rPr>
              <a:t>2</a:t>
            </a:r>
            <a:r>
              <a:rPr lang="de-DE" altLang="en-US">
                <a:solidFill>
                  <a:schemeClr val="tx1"/>
                </a:solidFill>
                <a:latin typeface="Tahoma" panose="020B0604030504040204" pitchFamily="34" charset="0"/>
              </a:rPr>
              <a:t>]</a:t>
            </a:r>
          </a:p>
        </p:txBody>
      </p:sp>
      <p:sp>
        <p:nvSpPr>
          <p:cNvPr id="135173" name="Rectangle 5">
            <a:extLst>
              <a:ext uri="{FF2B5EF4-FFF2-40B4-BE49-F238E27FC236}">
                <a16:creationId xmlns:a16="http://schemas.microsoft.com/office/drawing/2014/main" id="{3D7058A8-631C-4B32-81E6-99C159E63DC9}"/>
              </a:ext>
            </a:extLst>
          </p:cNvPr>
          <p:cNvSpPr>
            <a:spLocks noChangeArrowheads="1"/>
          </p:cNvSpPr>
          <p:nvPr/>
        </p:nvSpPr>
        <p:spPr bwMode="auto">
          <a:xfrm>
            <a:off x="250825" y="1125538"/>
            <a:ext cx="82184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de-DE" altLang="en-US"/>
              <a:t>P</a:t>
            </a:r>
            <a:r>
              <a:rPr lang="de-DE" altLang="en-US" baseline="-25000"/>
              <a:t>typical </a:t>
            </a:r>
            <a:r>
              <a:rPr lang="de-DE" altLang="en-US">
                <a:cs typeface="Arial" panose="020B0604020202020204" pitchFamily="34" charset="0"/>
              </a:rPr>
              <a:t>≈ 0.1Cm</a:t>
            </a:r>
            <a:r>
              <a:rPr lang="de-DE" altLang="en-US" baseline="30000">
                <a:cs typeface="Arial" panose="020B0604020202020204" pitchFamily="34" charset="0"/>
              </a:rPr>
              <a:t>-2 </a:t>
            </a:r>
            <a:r>
              <a:rPr lang="de-DE" altLang="en-US">
                <a:cs typeface="Arial" panose="020B0604020202020204" pitchFamily="34" charset="0"/>
              </a:rPr>
              <a:t>= 6.2</a:t>
            </a:r>
            <a:r>
              <a:rPr lang="en-US" altLang="en-US">
                <a:cs typeface="Arial" panose="020B0604020202020204" pitchFamily="34" charset="0"/>
              </a:rPr>
              <a:t>×</a:t>
            </a:r>
            <a:r>
              <a:rPr lang="de-DE" altLang="en-US">
                <a:cs typeface="Arial" panose="020B0604020202020204" pitchFamily="34" charset="0"/>
              </a:rPr>
              <a:t>10</a:t>
            </a:r>
            <a:r>
              <a:rPr lang="de-DE" altLang="en-US" baseline="30000">
                <a:cs typeface="Arial" panose="020B0604020202020204" pitchFamily="34" charset="0"/>
              </a:rPr>
              <a:t>17</a:t>
            </a:r>
            <a:r>
              <a:rPr lang="de-DE" altLang="en-US">
                <a:cs typeface="Arial" panose="020B0604020202020204" pitchFamily="34" charset="0"/>
              </a:rPr>
              <a:t> electrons/m</a:t>
            </a:r>
            <a:r>
              <a:rPr lang="de-DE" altLang="en-US" baseline="30000">
                <a:cs typeface="Arial" panose="020B0604020202020204" pitchFamily="34" charset="0"/>
              </a:rPr>
              <a:t>2</a:t>
            </a:r>
          </a:p>
        </p:txBody>
      </p:sp>
      <p:sp>
        <p:nvSpPr>
          <p:cNvPr id="135174" name="Rectangle 6">
            <a:extLst>
              <a:ext uri="{FF2B5EF4-FFF2-40B4-BE49-F238E27FC236}">
                <a16:creationId xmlns:a16="http://schemas.microsoft.com/office/drawing/2014/main" id="{A7021755-83E5-9375-89CB-57EAC908032E}"/>
              </a:ext>
            </a:extLst>
          </p:cNvPr>
          <p:cNvSpPr>
            <a:spLocks noChangeArrowheads="1"/>
          </p:cNvSpPr>
          <p:nvPr/>
        </p:nvSpPr>
        <p:spPr bwMode="auto">
          <a:xfrm>
            <a:off x="2411413" y="2851150"/>
            <a:ext cx="1584325" cy="287338"/>
          </a:xfrm>
          <a:prstGeom prst="rect">
            <a:avLst/>
          </a:prstGeom>
          <a:solidFill>
            <a:srgbClr val="6600FF"/>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6600FF"/>
            </a:extrusionClr>
            <a:contourClr>
              <a:srgbClr val="66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CA"/>
          </a:p>
        </p:txBody>
      </p:sp>
      <p:sp>
        <p:nvSpPr>
          <p:cNvPr id="135175" name="Rectangle 7">
            <a:extLst>
              <a:ext uri="{FF2B5EF4-FFF2-40B4-BE49-F238E27FC236}">
                <a16:creationId xmlns:a16="http://schemas.microsoft.com/office/drawing/2014/main" id="{C3A3FFF3-3D3A-A08A-3EBF-13437768571F}"/>
              </a:ext>
            </a:extLst>
          </p:cNvPr>
          <p:cNvSpPr>
            <a:spLocks noChangeArrowheads="1"/>
          </p:cNvSpPr>
          <p:nvPr/>
        </p:nvSpPr>
        <p:spPr bwMode="auto">
          <a:xfrm>
            <a:off x="5292725" y="2851150"/>
            <a:ext cx="431800" cy="288925"/>
          </a:xfrm>
          <a:prstGeom prst="rect">
            <a:avLst/>
          </a:prstGeom>
          <a:solidFill>
            <a:srgbClr val="6600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FF"/>
            </a:extrusionClr>
            <a:contourClr>
              <a:srgbClr val="66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CA"/>
          </a:p>
        </p:txBody>
      </p:sp>
      <p:sp>
        <p:nvSpPr>
          <p:cNvPr id="135176" name="Text Box 8">
            <a:extLst>
              <a:ext uri="{FF2B5EF4-FFF2-40B4-BE49-F238E27FC236}">
                <a16:creationId xmlns:a16="http://schemas.microsoft.com/office/drawing/2014/main" id="{16589DB0-E254-4C7A-D9A1-04ADD2D019BC}"/>
              </a:ext>
            </a:extLst>
          </p:cNvPr>
          <p:cNvSpPr txBox="1">
            <a:spLocks noChangeArrowheads="1"/>
          </p:cNvSpPr>
          <p:nvPr/>
        </p:nvSpPr>
        <p:spPr bwMode="auto">
          <a:xfrm>
            <a:off x="2700338" y="3355975"/>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t>100 nm</a:t>
            </a:r>
          </a:p>
        </p:txBody>
      </p:sp>
      <p:sp>
        <p:nvSpPr>
          <p:cNvPr id="135177" name="Text Box 9">
            <a:extLst>
              <a:ext uri="{FF2B5EF4-FFF2-40B4-BE49-F238E27FC236}">
                <a16:creationId xmlns:a16="http://schemas.microsoft.com/office/drawing/2014/main" id="{8D1E79EF-EF8D-ABC6-76F5-0060778F22E1}"/>
              </a:ext>
            </a:extLst>
          </p:cNvPr>
          <p:cNvSpPr txBox="1">
            <a:spLocks noChangeArrowheads="1"/>
          </p:cNvSpPr>
          <p:nvPr/>
        </p:nvSpPr>
        <p:spPr bwMode="auto">
          <a:xfrm>
            <a:off x="5076825" y="3355975"/>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t>10 nm</a:t>
            </a:r>
          </a:p>
        </p:txBody>
      </p:sp>
      <p:sp>
        <p:nvSpPr>
          <p:cNvPr id="135178" name="Text Box 10">
            <a:extLst>
              <a:ext uri="{FF2B5EF4-FFF2-40B4-BE49-F238E27FC236}">
                <a16:creationId xmlns:a16="http://schemas.microsoft.com/office/drawing/2014/main" id="{0C822604-5497-734C-2F7D-E94614C99B38}"/>
              </a:ext>
            </a:extLst>
          </p:cNvPr>
          <p:cNvSpPr txBox="1">
            <a:spLocks noChangeArrowheads="1"/>
          </p:cNvSpPr>
          <p:nvPr/>
        </p:nvSpPr>
        <p:spPr bwMode="auto">
          <a:xfrm>
            <a:off x="2987675" y="23479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t>6000 e</a:t>
            </a:r>
            <a:r>
              <a:rPr lang="de-DE" altLang="en-US" sz="1800" b="1" baseline="30000"/>
              <a:t>-</a:t>
            </a:r>
          </a:p>
        </p:txBody>
      </p:sp>
      <p:sp>
        <p:nvSpPr>
          <p:cNvPr id="135179" name="Text Box 11">
            <a:extLst>
              <a:ext uri="{FF2B5EF4-FFF2-40B4-BE49-F238E27FC236}">
                <a16:creationId xmlns:a16="http://schemas.microsoft.com/office/drawing/2014/main" id="{9A5A509F-5C8E-2C43-90C5-C582903D777F}"/>
              </a:ext>
            </a:extLst>
          </p:cNvPr>
          <p:cNvSpPr txBox="1">
            <a:spLocks noChangeArrowheads="1"/>
          </p:cNvSpPr>
          <p:nvPr/>
        </p:nvSpPr>
        <p:spPr bwMode="auto">
          <a:xfrm>
            <a:off x="5364163" y="22764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t>60 e</a:t>
            </a:r>
            <a:r>
              <a:rPr lang="de-DE" altLang="en-US" sz="1800" b="1" baseline="30000"/>
              <a:t>-</a:t>
            </a:r>
          </a:p>
        </p:txBody>
      </p:sp>
      <p:sp>
        <p:nvSpPr>
          <p:cNvPr id="135180" name="Rectangle 12">
            <a:extLst>
              <a:ext uri="{FF2B5EF4-FFF2-40B4-BE49-F238E27FC236}">
                <a16:creationId xmlns:a16="http://schemas.microsoft.com/office/drawing/2014/main" id="{1815885E-F8B3-B81D-09E8-076F5B47F1BF}"/>
              </a:ext>
            </a:extLst>
          </p:cNvPr>
          <p:cNvSpPr>
            <a:spLocks noChangeArrowheads="1"/>
          </p:cNvSpPr>
          <p:nvPr/>
        </p:nvSpPr>
        <p:spPr bwMode="auto">
          <a:xfrm>
            <a:off x="6443663" y="2852738"/>
            <a:ext cx="144462" cy="287337"/>
          </a:xfrm>
          <a:prstGeom prst="rect">
            <a:avLst/>
          </a:prstGeom>
          <a:solidFill>
            <a:srgbClr val="6600FF"/>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6600FF"/>
            </a:extrusionClr>
            <a:contourClr>
              <a:srgbClr val="66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CA"/>
          </a:p>
        </p:txBody>
      </p:sp>
      <p:sp>
        <p:nvSpPr>
          <p:cNvPr id="135181" name="Text Box 13">
            <a:extLst>
              <a:ext uri="{FF2B5EF4-FFF2-40B4-BE49-F238E27FC236}">
                <a16:creationId xmlns:a16="http://schemas.microsoft.com/office/drawing/2014/main" id="{5C870E5B-C134-2BE8-4E34-1839DFD71449}"/>
              </a:ext>
            </a:extLst>
          </p:cNvPr>
          <p:cNvSpPr txBox="1">
            <a:spLocks noChangeArrowheads="1"/>
          </p:cNvSpPr>
          <p:nvPr/>
        </p:nvSpPr>
        <p:spPr bwMode="auto">
          <a:xfrm>
            <a:off x="6156325" y="3355975"/>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t>1.3 nm</a:t>
            </a:r>
          </a:p>
        </p:txBody>
      </p:sp>
      <p:sp>
        <p:nvSpPr>
          <p:cNvPr id="135182" name="Text Box 14">
            <a:extLst>
              <a:ext uri="{FF2B5EF4-FFF2-40B4-BE49-F238E27FC236}">
                <a16:creationId xmlns:a16="http://schemas.microsoft.com/office/drawing/2014/main" id="{7D9F265A-3209-8648-22AF-9C3709FB9D88}"/>
              </a:ext>
            </a:extLst>
          </p:cNvPr>
          <p:cNvSpPr txBox="1">
            <a:spLocks noChangeArrowheads="1"/>
          </p:cNvSpPr>
          <p:nvPr/>
        </p:nvSpPr>
        <p:spPr bwMode="auto">
          <a:xfrm>
            <a:off x="6300788" y="2276475"/>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t>1 e</a:t>
            </a:r>
            <a:r>
              <a:rPr lang="de-DE" altLang="en-US" sz="1800" b="1" baseline="30000"/>
              <a:t>-</a:t>
            </a:r>
          </a:p>
        </p:txBody>
      </p:sp>
      <p:grpSp>
        <p:nvGrpSpPr>
          <p:cNvPr id="135183" name="Group 15">
            <a:extLst>
              <a:ext uri="{FF2B5EF4-FFF2-40B4-BE49-F238E27FC236}">
                <a16:creationId xmlns:a16="http://schemas.microsoft.com/office/drawing/2014/main" id="{C8B8B028-300E-680F-8552-76676E1C4CF9}"/>
              </a:ext>
            </a:extLst>
          </p:cNvPr>
          <p:cNvGrpSpPr>
            <a:grpSpLocks/>
          </p:cNvGrpSpPr>
          <p:nvPr/>
        </p:nvGrpSpPr>
        <p:grpSpPr bwMode="auto">
          <a:xfrm>
            <a:off x="2484438" y="3860800"/>
            <a:ext cx="4206875" cy="2320925"/>
            <a:chOff x="204" y="2432"/>
            <a:chExt cx="2650" cy="1462"/>
          </a:xfrm>
        </p:grpSpPr>
        <p:sp>
          <p:nvSpPr>
            <p:cNvPr id="135184" name="Rectangle 16">
              <a:extLst>
                <a:ext uri="{FF2B5EF4-FFF2-40B4-BE49-F238E27FC236}">
                  <a16:creationId xmlns:a16="http://schemas.microsoft.com/office/drawing/2014/main" id="{A6911EEE-D0CE-B7E5-AC68-645448C82440}"/>
                </a:ext>
              </a:extLst>
            </p:cNvPr>
            <p:cNvSpPr>
              <a:spLocks noChangeArrowheads="1"/>
            </p:cNvSpPr>
            <p:nvPr/>
          </p:nvSpPr>
          <p:spPr bwMode="auto">
            <a:xfrm>
              <a:off x="431" y="2478"/>
              <a:ext cx="1995" cy="12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5185" name="Text Box 17">
              <a:extLst>
                <a:ext uri="{FF2B5EF4-FFF2-40B4-BE49-F238E27FC236}">
                  <a16:creationId xmlns:a16="http://schemas.microsoft.com/office/drawing/2014/main" id="{58166F23-B9E9-29F9-0751-1C0B98C1325E}"/>
                </a:ext>
              </a:extLst>
            </p:cNvPr>
            <p:cNvSpPr txBox="1">
              <a:spLocks noChangeArrowheads="1"/>
            </p:cNvSpPr>
            <p:nvPr/>
          </p:nvSpPr>
          <p:spPr bwMode="auto">
            <a:xfrm>
              <a:off x="204" y="3702"/>
              <a:ext cx="26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a:latin typeface="Tahoma" panose="020B0604030504040204" pitchFamily="34" charset="0"/>
                </a:rPr>
                <a:t>T. Schmitz et al., </a:t>
              </a:r>
              <a:r>
                <a:rPr lang="de-DE" altLang="en-US" i="1">
                  <a:latin typeface="Tahoma" panose="020B0604030504040204" pitchFamily="34" charset="0"/>
                </a:rPr>
                <a:t>J. Eur. Cer. Soc., </a:t>
              </a:r>
              <a:r>
                <a:rPr lang="de-DE" altLang="en-US">
                  <a:latin typeface="Tahoma" panose="020B0604030504040204" pitchFamily="34" charset="0"/>
                </a:rPr>
                <a:t>24</a:t>
              </a:r>
              <a:r>
                <a:rPr lang="de-DE" altLang="en-US" i="1">
                  <a:latin typeface="Tahoma" panose="020B0604030504040204" pitchFamily="34" charset="0"/>
                </a:rPr>
                <a:t> ,</a:t>
              </a:r>
              <a:r>
                <a:rPr lang="de-DE" altLang="en-US">
                  <a:latin typeface="Tahoma" panose="020B0604030504040204" pitchFamily="34" charset="0"/>
                </a:rPr>
                <a:t>1145 (2004)</a:t>
              </a:r>
            </a:p>
          </p:txBody>
        </p:sp>
        <p:pic>
          <p:nvPicPr>
            <p:cNvPr id="135186" name="Picture 18">
              <a:extLst>
                <a:ext uri="{FF2B5EF4-FFF2-40B4-BE49-F238E27FC236}">
                  <a16:creationId xmlns:a16="http://schemas.microsoft.com/office/drawing/2014/main" id="{6BC1E978-9D3A-B143-A200-0CA8E31F6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 y="2432"/>
              <a:ext cx="1632" cy="1332"/>
            </a:xfrm>
            <a:prstGeom prst="rect">
              <a:avLst/>
            </a:prstGeom>
            <a:noFill/>
            <a:extLst>
              <a:ext uri="{909E8E84-426E-40DD-AFC4-6F175D3DCCD1}">
                <a14:hiddenFill xmlns:a14="http://schemas.microsoft.com/office/drawing/2010/main">
                  <a:solidFill>
                    <a:srgbClr val="FFFFFF"/>
                  </a:solidFill>
                </a14:hiddenFill>
              </a:ext>
            </a:extLst>
          </p:spPr>
        </p:pic>
      </p:grpSp>
      <p:sp>
        <p:nvSpPr>
          <p:cNvPr id="135187" name="Text Box 19">
            <a:extLst>
              <a:ext uri="{FF2B5EF4-FFF2-40B4-BE49-F238E27FC236}">
                <a16:creationId xmlns:a16="http://schemas.microsoft.com/office/drawing/2014/main" id="{72563731-1B1C-A51C-A09B-3A6F6D8BCF00}"/>
              </a:ext>
            </a:extLst>
          </p:cNvPr>
          <p:cNvSpPr txBox="1">
            <a:spLocks noChangeArrowheads="1"/>
          </p:cNvSpPr>
          <p:nvPr/>
        </p:nvSpPr>
        <p:spPr bwMode="auto">
          <a:xfrm>
            <a:off x="6156325" y="4505325"/>
            <a:ext cx="1993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latin typeface="Tahoma" panose="020B0604030504040204" pitchFamily="34" charset="0"/>
              </a:rPr>
              <a:t>300 nm </a:t>
            </a:r>
            <a:r>
              <a:rPr lang="en-US" altLang="en-US" sz="1800">
                <a:latin typeface="Tahoma" panose="020B0604030504040204" pitchFamily="34" charset="0"/>
                <a:cs typeface="Arial" panose="020B0604020202020204" pitchFamily="34" charset="0"/>
              </a:rPr>
              <a:t>× 300 nm</a:t>
            </a:r>
            <a:br>
              <a:rPr lang="en-US" altLang="en-US" sz="1800">
                <a:latin typeface="Tahoma" panose="020B0604030504040204" pitchFamily="34" charset="0"/>
                <a:cs typeface="Arial" panose="020B0604020202020204" pitchFamily="34" charset="0"/>
              </a:rPr>
            </a:br>
            <a:r>
              <a:rPr lang="en-US" altLang="en-US" sz="1800">
                <a:latin typeface="Tahoma" panose="020B0604030504040204" pitchFamily="34" charset="0"/>
                <a:cs typeface="Arial" panose="020B0604020202020204" pitchFamily="34" charset="0"/>
              </a:rPr>
              <a:t>PZT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9090F007-F1BF-0924-B7EF-708412DEAEA2}"/>
              </a:ext>
            </a:extLst>
          </p:cNvPr>
          <p:cNvSpPr>
            <a:spLocks noChangeArrowheads="1"/>
          </p:cNvSpPr>
          <p:nvPr/>
        </p:nvSpPr>
        <p:spPr bwMode="auto">
          <a:xfrm>
            <a:off x="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de-DE" altLang="en-US" sz="2800">
                <a:solidFill>
                  <a:schemeClr val="accent2"/>
                </a:solidFill>
                <a:latin typeface="Tahoma" panose="020B0604030504040204" pitchFamily="34" charset="0"/>
              </a:rPr>
              <a:t>How do you monitor polarization reversal on the nanoscale? „Hysteresis“ loops? Hopefully not!</a:t>
            </a:r>
          </a:p>
        </p:txBody>
      </p:sp>
      <p:pic>
        <p:nvPicPr>
          <p:cNvPr id="63493" name="Picture 5">
            <a:extLst>
              <a:ext uri="{FF2B5EF4-FFF2-40B4-BE49-F238E27FC236}">
                <a16:creationId xmlns:a16="http://schemas.microsoft.com/office/drawing/2014/main" id="{A56D56EE-6F54-3445-E4F8-1D8FAE0B3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24815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4" name="Picture 6">
            <a:extLst>
              <a:ext uri="{FF2B5EF4-FFF2-40B4-BE49-F238E27FC236}">
                <a16:creationId xmlns:a16="http://schemas.microsoft.com/office/drawing/2014/main" id="{E4735F4B-93A7-1427-EFD1-D5F6666E7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868488"/>
            <a:ext cx="3600450" cy="29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5" name="Line 7">
            <a:extLst>
              <a:ext uri="{FF2B5EF4-FFF2-40B4-BE49-F238E27FC236}">
                <a16:creationId xmlns:a16="http://schemas.microsoft.com/office/drawing/2014/main" id="{1970E77D-AFC6-50A7-7ED0-9087BBC602F7}"/>
              </a:ext>
            </a:extLst>
          </p:cNvPr>
          <p:cNvSpPr>
            <a:spLocks noChangeShapeType="1"/>
          </p:cNvSpPr>
          <p:nvPr/>
        </p:nvSpPr>
        <p:spPr bwMode="auto">
          <a:xfrm flipH="1">
            <a:off x="5940425" y="2205038"/>
            <a:ext cx="1944688" cy="20161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496" name="Line 8">
            <a:extLst>
              <a:ext uri="{FF2B5EF4-FFF2-40B4-BE49-F238E27FC236}">
                <a16:creationId xmlns:a16="http://schemas.microsoft.com/office/drawing/2014/main" id="{0F61892B-2B86-BC40-C4F5-5442AFB67660}"/>
              </a:ext>
            </a:extLst>
          </p:cNvPr>
          <p:cNvSpPr>
            <a:spLocks noChangeShapeType="1"/>
          </p:cNvSpPr>
          <p:nvPr/>
        </p:nvSpPr>
        <p:spPr bwMode="auto">
          <a:xfrm flipH="1">
            <a:off x="6227763" y="2205038"/>
            <a:ext cx="1512887" cy="2016125"/>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497" name="Oval 9">
            <a:extLst>
              <a:ext uri="{FF2B5EF4-FFF2-40B4-BE49-F238E27FC236}">
                <a16:creationId xmlns:a16="http://schemas.microsoft.com/office/drawing/2014/main" id="{526F2F2F-4C35-A04A-96F8-95A3D416E701}"/>
              </a:ext>
            </a:extLst>
          </p:cNvPr>
          <p:cNvSpPr>
            <a:spLocks noChangeArrowheads="1"/>
          </p:cNvSpPr>
          <p:nvPr/>
        </p:nvSpPr>
        <p:spPr bwMode="auto">
          <a:xfrm>
            <a:off x="5651500" y="4149725"/>
            <a:ext cx="863600" cy="433388"/>
          </a:xfrm>
          <a:prstGeom prst="ellipse">
            <a:avLst/>
          </a:prstGeom>
          <a:gradFill rotWithShape="1">
            <a:gsLst>
              <a:gs pos="0">
                <a:srgbClr val="FF0000">
                  <a:alpha val="50000"/>
                </a:srgbClr>
              </a:gs>
              <a:gs pos="100000">
                <a:schemeClr val="hlink">
                  <a:alpha val="5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63498" name="Text Box 10">
            <a:extLst>
              <a:ext uri="{FF2B5EF4-FFF2-40B4-BE49-F238E27FC236}">
                <a16:creationId xmlns:a16="http://schemas.microsoft.com/office/drawing/2014/main" id="{7B814FD6-D501-8393-C74E-57948207ED99}"/>
              </a:ext>
            </a:extLst>
          </p:cNvPr>
          <p:cNvSpPr txBox="1">
            <a:spLocks noChangeArrowheads="1"/>
          </p:cNvSpPr>
          <p:nvPr/>
        </p:nvSpPr>
        <p:spPr bwMode="auto">
          <a:xfrm>
            <a:off x="2339975" y="5373688"/>
            <a:ext cx="49291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de-DE" altLang="en-US">
                <a:solidFill>
                  <a:schemeClr val="accent2"/>
                </a:solidFill>
                <a:latin typeface="Tahoma" panose="020B0604030504040204" pitchFamily="34" charset="0"/>
              </a:rPr>
              <a:t>K.S. Seol et al. </a:t>
            </a:r>
            <a:r>
              <a:rPr lang="de-DE" altLang="en-US" i="1">
                <a:solidFill>
                  <a:schemeClr val="accent2"/>
                </a:solidFill>
                <a:latin typeface="Tahoma" panose="020B0604030504040204" pitchFamily="34" charset="0"/>
              </a:rPr>
              <a:t>Appl. Phys. Lett</a:t>
            </a:r>
            <a:r>
              <a:rPr lang="de-DE" altLang="en-US">
                <a:solidFill>
                  <a:schemeClr val="accent2"/>
                </a:solidFill>
                <a:latin typeface="Tahoma" panose="020B0604030504040204" pitchFamily="34" charset="0"/>
              </a:rPr>
              <a:t>., </a:t>
            </a:r>
            <a:r>
              <a:rPr lang="de-DE" altLang="en-US" b="1">
                <a:solidFill>
                  <a:schemeClr val="accent2"/>
                </a:solidFill>
                <a:latin typeface="Tahoma" panose="020B0604030504040204" pitchFamily="34" charset="0"/>
              </a:rPr>
              <a:t>85</a:t>
            </a:r>
            <a:r>
              <a:rPr lang="de-DE" altLang="en-US">
                <a:solidFill>
                  <a:schemeClr val="accent2"/>
                </a:solidFill>
                <a:latin typeface="Tahoma" panose="020B0604030504040204" pitchFamily="34" charset="0"/>
              </a:rPr>
              <a:t>, 2325 (2004)</a:t>
            </a:r>
          </a:p>
          <a:p>
            <a:r>
              <a:rPr lang="de-DE" altLang="en-US">
                <a:solidFill>
                  <a:schemeClr val="accent2"/>
                </a:solidFill>
                <a:latin typeface="Tahoma" panose="020B0604030504040204" pitchFamily="34" charset="0"/>
              </a:rPr>
              <a:t>Comment : A. Rüdiger, </a:t>
            </a:r>
            <a:r>
              <a:rPr lang="en-US" altLang="en-US" i="1">
                <a:solidFill>
                  <a:schemeClr val="accent2"/>
                </a:solidFill>
                <a:latin typeface="Tahoma" panose="020B0604030504040204" pitchFamily="34" charset="0"/>
              </a:rPr>
              <a:t>Appl. Phys. Lett</a:t>
            </a:r>
            <a:r>
              <a:rPr lang="en-US" altLang="en-US">
                <a:solidFill>
                  <a:schemeClr val="accent2"/>
                </a:solidFill>
                <a:latin typeface="Tahoma" panose="020B0604030504040204" pitchFamily="34" charset="0"/>
              </a:rPr>
              <a:t>., </a:t>
            </a:r>
            <a:r>
              <a:rPr lang="en-GB" altLang="en-US" b="1">
                <a:solidFill>
                  <a:schemeClr val="accent2"/>
                </a:solidFill>
                <a:latin typeface="Tahoma" panose="020B0604030504040204" pitchFamily="34" charset="0"/>
              </a:rPr>
              <a:t>86</a:t>
            </a:r>
            <a:r>
              <a:rPr lang="en-GB" altLang="en-US">
                <a:solidFill>
                  <a:schemeClr val="accent2"/>
                </a:solidFill>
                <a:latin typeface="Tahoma" panose="020B0604030504040204" pitchFamily="34" charset="0"/>
              </a:rPr>
              <a:t>, 256101 (2005)</a:t>
            </a:r>
            <a:endParaRPr lang="de-DE" altLang="en-US">
              <a:solidFill>
                <a:schemeClr val="accent2"/>
              </a:solidFill>
              <a:latin typeface="Tahoma" panose="020B0604030504040204" pitchFamily="34" charset="0"/>
            </a:endParaRPr>
          </a:p>
        </p:txBody>
      </p:sp>
      <p:sp>
        <p:nvSpPr>
          <p:cNvPr id="63499" name="Text Box 11">
            <a:extLst>
              <a:ext uri="{FF2B5EF4-FFF2-40B4-BE49-F238E27FC236}">
                <a16:creationId xmlns:a16="http://schemas.microsoft.com/office/drawing/2014/main" id="{6D872413-8482-8E82-64B7-445E0BAFA4B9}"/>
              </a:ext>
            </a:extLst>
          </p:cNvPr>
          <p:cNvSpPr txBox="1">
            <a:spLocks noChangeArrowheads="1"/>
          </p:cNvSpPr>
          <p:nvPr/>
        </p:nvSpPr>
        <p:spPr bwMode="auto">
          <a:xfrm>
            <a:off x="1476375" y="1412875"/>
            <a:ext cx="196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solidFill>
                  <a:schemeClr val="accent2"/>
                </a:solidFill>
              </a:rPr>
              <a:t>9 nm PZT grains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49D8642-690E-C81E-4D83-A3C0CE24174B}"/>
              </a:ext>
            </a:extLst>
          </p:cNvPr>
          <p:cNvSpPr>
            <a:spLocks noGrp="1" noChangeArrowheads="1"/>
          </p:cNvSpPr>
          <p:nvPr>
            <p:ph type="title"/>
          </p:nvPr>
        </p:nvSpPr>
        <p:spPr>
          <a:xfrm>
            <a:off x="0" y="0"/>
            <a:ext cx="8229600" cy="1143000"/>
          </a:xfrm>
        </p:spPr>
        <p:txBody>
          <a:bodyPr/>
          <a:lstStyle/>
          <a:p>
            <a:pPr algn="l"/>
            <a:r>
              <a:rPr lang="de-DE" altLang="en-US"/>
              <a:t>Tensor inversion</a:t>
            </a:r>
          </a:p>
        </p:txBody>
      </p:sp>
      <p:sp>
        <p:nvSpPr>
          <p:cNvPr id="124931" name="Rectangle 3">
            <a:extLst>
              <a:ext uri="{FF2B5EF4-FFF2-40B4-BE49-F238E27FC236}">
                <a16:creationId xmlns:a16="http://schemas.microsoft.com/office/drawing/2014/main" id="{D7D96E8A-D936-F92C-D2E0-562FFA97C6C4}"/>
              </a:ext>
            </a:extLst>
          </p:cNvPr>
          <p:cNvSpPr>
            <a:spLocks noGrp="1" noChangeArrowheads="1"/>
          </p:cNvSpPr>
          <p:nvPr>
            <p:ph type="body" sz="half" idx="1"/>
          </p:nvPr>
        </p:nvSpPr>
        <p:spPr>
          <a:xfrm>
            <a:off x="533400" y="2133600"/>
            <a:ext cx="4038600" cy="3124200"/>
          </a:xfrm>
        </p:spPr>
        <p:txBody>
          <a:bodyPr/>
          <a:lstStyle/>
          <a:p>
            <a:r>
              <a:rPr lang="en-US" altLang="en-US" sz="2800"/>
              <a:t> inversion of the piezoelectric tensor also inverts the polarization</a:t>
            </a:r>
          </a:p>
          <a:p>
            <a:r>
              <a:rPr lang="en-US" altLang="en-US" sz="2800"/>
              <a:t> sufficient criterion for ferroelectricity</a:t>
            </a:r>
          </a:p>
        </p:txBody>
      </p:sp>
      <p:graphicFrame>
        <p:nvGraphicFramePr>
          <p:cNvPr id="124932" name="Object 4">
            <a:extLst>
              <a:ext uri="{FF2B5EF4-FFF2-40B4-BE49-F238E27FC236}">
                <a16:creationId xmlns:a16="http://schemas.microsoft.com/office/drawing/2014/main" id="{57357CA8-A879-85D1-9E19-730824524E3D}"/>
              </a:ext>
            </a:extLst>
          </p:cNvPr>
          <p:cNvGraphicFramePr>
            <a:graphicFrameLocks noGrp="1" noChangeAspect="1"/>
          </p:cNvGraphicFramePr>
          <p:nvPr>
            <p:ph sz="quarter" idx="2"/>
          </p:nvPr>
        </p:nvGraphicFramePr>
        <p:xfrm>
          <a:off x="5580063" y="4365625"/>
          <a:ext cx="1766887" cy="588963"/>
        </p:xfrm>
        <a:graphic>
          <a:graphicData uri="http://schemas.openxmlformats.org/presentationml/2006/ole">
            <mc:AlternateContent xmlns:mc="http://schemas.openxmlformats.org/markup-compatibility/2006">
              <mc:Choice xmlns:v="urn:schemas-microsoft-com:vml" Requires="v">
                <p:oleObj spid="_x0000_s4114" name="Formel" r:id="rId3" imgW="647640" imgH="215640" progId="Equation.3">
                  <p:embed/>
                </p:oleObj>
              </mc:Choice>
              <mc:Fallback>
                <p:oleObj name="Formel" r:id="rId3" imgW="647640" imgH="215640" progId="Equation.3">
                  <p:embed/>
                  <p:pic>
                    <p:nvPicPr>
                      <p:cNvPr id="124932" name="Object 4">
                        <a:extLst>
                          <a:ext uri="{FF2B5EF4-FFF2-40B4-BE49-F238E27FC236}">
                            <a16:creationId xmlns:a16="http://schemas.microsoft.com/office/drawing/2014/main" id="{57357CA8-A879-85D1-9E19-730824524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365625"/>
                        <a:ext cx="17668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4934" name="Object 6">
            <a:extLst>
              <a:ext uri="{FF2B5EF4-FFF2-40B4-BE49-F238E27FC236}">
                <a16:creationId xmlns:a16="http://schemas.microsoft.com/office/drawing/2014/main" id="{81FE380E-FF43-8D54-0F80-C3FF8135E676}"/>
              </a:ext>
            </a:extLst>
          </p:cNvPr>
          <p:cNvGraphicFramePr>
            <a:graphicFrameLocks noGrp="1" noChangeAspect="1"/>
          </p:cNvGraphicFramePr>
          <p:nvPr>
            <p:ph sz="quarter" idx="3"/>
          </p:nvPr>
        </p:nvGraphicFramePr>
        <p:xfrm>
          <a:off x="5435600" y="2397125"/>
          <a:ext cx="2303463" cy="658813"/>
        </p:xfrm>
        <a:graphic>
          <a:graphicData uri="http://schemas.openxmlformats.org/presentationml/2006/ole">
            <mc:AlternateContent xmlns:mc="http://schemas.openxmlformats.org/markup-compatibility/2006">
              <mc:Choice xmlns:v="urn:schemas-microsoft-com:vml" Requires="v">
                <p:oleObj spid="_x0000_s4115" name="Formel" r:id="rId5" imgW="888840" imgH="253800" progId="Equation.3">
                  <p:embed/>
                </p:oleObj>
              </mc:Choice>
              <mc:Fallback>
                <p:oleObj name="Formel" r:id="rId5" imgW="888840" imgH="253800" progId="Equation.3">
                  <p:embed/>
                  <p:pic>
                    <p:nvPicPr>
                      <p:cNvPr id="124934" name="Object 6">
                        <a:extLst>
                          <a:ext uri="{FF2B5EF4-FFF2-40B4-BE49-F238E27FC236}">
                            <a16:creationId xmlns:a16="http://schemas.microsoft.com/office/drawing/2014/main" id="{81FE380E-FF43-8D54-0F80-C3FF8135E6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2397125"/>
                        <a:ext cx="2303463"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6" name="AutoShape 8">
            <a:extLst>
              <a:ext uri="{FF2B5EF4-FFF2-40B4-BE49-F238E27FC236}">
                <a16:creationId xmlns:a16="http://schemas.microsoft.com/office/drawing/2014/main" id="{FA296ED3-D03A-6849-31EC-341C2D2353CB}"/>
              </a:ext>
            </a:extLst>
          </p:cNvPr>
          <p:cNvSpPr>
            <a:spLocks noChangeArrowheads="1"/>
          </p:cNvSpPr>
          <p:nvPr/>
        </p:nvSpPr>
        <p:spPr bwMode="auto">
          <a:xfrm>
            <a:off x="6372225" y="3213100"/>
            <a:ext cx="485775" cy="976313"/>
          </a:xfrm>
          <a:prstGeom prst="downArrow">
            <a:avLst>
              <a:gd name="adj1" fmla="val 50000"/>
              <a:gd name="adj2" fmla="val 5024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7DBA0B1-8A0F-64F1-5BFE-6BF7000C6867}"/>
              </a:ext>
            </a:extLst>
          </p:cNvPr>
          <p:cNvSpPr>
            <a:spLocks noGrp="1" noChangeArrowheads="1"/>
          </p:cNvSpPr>
          <p:nvPr>
            <p:ph type="title"/>
          </p:nvPr>
        </p:nvSpPr>
        <p:spPr>
          <a:xfrm>
            <a:off x="0" y="0"/>
            <a:ext cx="8229600" cy="1143000"/>
          </a:xfrm>
        </p:spPr>
        <p:txBody>
          <a:bodyPr/>
          <a:lstStyle/>
          <a:p>
            <a:pPr algn="l"/>
            <a:r>
              <a:rPr lang="de-DE" altLang="en-US"/>
              <a:t>Tensor quantification</a:t>
            </a:r>
          </a:p>
        </p:txBody>
      </p:sp>
      <p:sp>
        <p:nvSpPr>
          <p:cNvPr id="171012" name="Rectangle 4">
            <a:extLst>
              <a:ext uri="{FF2B5EF4-FFF2-40B4-BE49-F238E27FC236}">
                <a16:creationId xmlns:a16="http://schemas.microsoft.com/office/drawing/2014/main" id="{24B3B64F-8F60-9427-FDE0-4DAF9226458A}"/>
              </a:ext>
            </a:extLst>
          </p:cNvPr>
          <p:cNvSpPr>
            <a:spLocks noChangeArrowheads="1"/>
          </p:cNvSpPr>
          <p:nvPr/>
        </p:nvSpPr>
        <p:spPr bwMode="auto">
          <a:xfrm>
            <a:off x="2730500" y="3138488"/>
            <a:ext cx="3681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sz="3200" b="1">
                <a:solidFill>
                  <a:srgbClr val="FF0000"/>
                </a:solidFill>
              </a:rPr>
              <a:t>d</a:t>
            </a:r>
            <a:r>
              <a:rPr lang="de-DE" altLang="en-US" sz="3200" b="1" baseline="-25000">
                <a:solidFill>
                  <a:srgbClr val="FF0000"/>
                </a:solidFill>
              </a:rPr>
              <a:t>333</a:t>
            </a:r>
            <a:r>
              <a:rPr lang="de-DE" altLang="en-US" sz="3200" b="1">
                <a:solidFill>
                  <a:schemeClr val="accent2"/>
                </a:solidFill>
              </a:rPr>
              <a:t>=2</a:t>
            </a:r>
            <a:r>
              <a:rPr lang="de-DE" altLang="en-US" sz="3200" b="1">
                <a:solidFill>
                  <a:schemeClr val="accent2"/>
                </a:solidFill>
                <a:latin typeface="Symbol" panose="05050102010706020507" pitchFamily="18" charset="2"/>
              </a:rPr>
              <a:t>e</a:t>
            </a:r>
            <a:r>
              <a:rPr lang="de-DE" altLang="en-US" sz="3200" b="1" baseline="-25000">
                <a:solidFill>
                  <a:schemeClr val="accent2"/>
                </a:solidFill>
              </a:rPr>
              <a:t>0</a:t>
            </a:r>
            <a:r>
              <a:rPr lang="de-DE" altLang="en-US" sz="3200" b="1">
                <a:solidFill>
                  <a:schemeClr val="accent2"/>
                </a:solidFill>
                <a:latin typeface="Symbol" panose="05050102010706020507" pitchFamily="18" charset="2"/>
              </a:rPr>
              <a:t>e</a:t>
            </a:r>
            <a:r>
              <a:rPr lang="de-DE" altLang="en-US" sz="3200" b="1" baseline="-25000">
                <a:solidFill>
                  <a:schemeClr val="accent2"/>
                </a:solidFill>
              </a:rPr>
              <a:t>33</a:t>
            </a:r>
            <a:r>
              <a:rPr lang="de-DE" altLang="en-US" sz="3200" b="1">
                <a:solidFill>
                  <a:schemeClr val="accent2"/>
                </a:solidFill>
              </a:rPr>
              <a:t>Q</a:t>
            </a:r>
            <a:r>
              <a:rPr lang="de-DE" altLang="en-US" sz="3200" b="1" baseline="-25000">
                <a:solidFill>
                  <a:schemeClr val="accent2"/>
                </a:solidFill>
              </a:rPr>
              <a:t>3333</a:t>
            </a:r>
            <a:r>
              <a:rPr lang="de-DE" altLang="en-US" sz="3200" b="1">
                <a:solidFill>
                  <a:srgbClr val="FF0000"/>
                </a:solidFill>
              </a:rPr>
              <a:t>P</a:t>
            </a:r>
            <a:r>
              <a:rPr lang="de-DE" altLang="en-US" sz="3200" b="1" baseline="-25000">
                <a:solidFill>
                  <a:srgbClr val="FF0000"/>
                </a:solidFill>
              </a:rPr>
              <a:t>S3</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6A82772-B51F-3B3E-164C-9999BC636E1D}"/>
              </a:ext>
            </a:extLst>
          </p:cNvPr>
          <p:cNvSpPr>
            <a:spLocks noGrp="1" noChangeArrowheads="1"/>
          </p:cNvSpPr>
          <p:nvPr>
            <p:ph type="title"/>
          </p:nvPr>
        </p:nvSpPr>
        <p:spPr>
          <a:xfrm>
            <a:off x="0" y="0"/>
            <a:ext cx="8229600" cy="981075"/>
          </a:xfrm>
        </p:spPr>
        <p:txBody>
          <a:bodyPr/>
          <a:lstStyle/>
          <a:p>
            <a:pPr algn="l"/>
            <a:r>
              <a:rPr lang="en-US" altLang="en-US" sz="3200" u="sng"/>
              <a:t>P</a:t>
            </a:r>
            <a:r>
              <a:rPr lang="en-US" altLang="en-US" sz="3200"/>
              <a:t>iezoresponse </a:t>
            </a:r>
            <a:r>
              <a:rPr lang="en-US" altLang="en-US" sz="3200" u="sng"/>
              <a:t>F</a:t>
            </a:r>
            <a:r>
              <a:rPr lang="en-US" altLang="en-US" sz="3200"/>
              <a:t>orce </a:t>
            </a:r>
            <a:r>
              <a:rPr lang="en-US" altLang="en-US" sz="3200" u="sng"/>
              <a:t>M</a:t>
            </a:r>
            <a:r>
              <a:rPr lang="en-US" altLang="en-US" sz="3200"/>
              <a:t>icroscopy (PFM)</a:t>
            </a:r>
          </a:p>
        </p:txBody>
      </p:sp>
      <p:sp>
        <p:nvSpPr>
          <p:cNvPr id="3078" name="Text Box 6">
            <a:extLst>
              <a:ext uri="{FF2B5EF4-FFF2-40B4-BE49-F238E27FC236}">
                <a16:creationId xmlns:a16="http://schemas.microsoft.com/office/drawing/2014/main" id="{CF70CC6B-91F4-28D3-79C9-3275474DAD25}"/>
              </a:ext>
            </a:extLst>
          </p:cNvPr>
          <p:cNvSpPr txBox="1">
            <a:spLocks noChangeArrowheads="1"/>
          </p:cNvSpPr>
          <p:nvPr/>
        </p:nvSpPr>
        <p:spPr bwMode="auto">
          <a:xfrm>
            <a:off x="4624388" y="1431925"/>
            <a:ext cx="434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ltLang="en-US" sz="1800"/>
          </a:p>
        </p:txBody>
      </p:sp>
      <p:sp>
        <p:nvSpPr>
          <p:cNvPr id="3079" name="Text Box 7">
            <a:extLst>
              <a:ext uri="{FF2B5EF4-FFF2-40B4-BE49-F238E27FC236}">
                <a16:creationId xmlns:a16="http://schemas.microsoft.com/office/drawing/2014/main" id="{08ECA771-A23E-AD48-5C8A-902D99E45A15}"/>
              </a:ext>
            </a:extLst>
          </p:cNvPr>
          <p:cNvSpPr txBox="1">
            <a:spLocks noChangeArrowheads="1"/>
          </p:cNvSpPr>
          <p:nvPr/>
        </p:nvSpPr>
        <p:spPr bwMode="auto">
          <a:xfrm>
            <a:off x="5992813" y="25130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ltLang="en-US" sz="1800"/>
          </a:p>
        </p:txBody>
      </p:sp>
      <p:graphicFrame>
        <p:nvGraphicFramePr>
          <p:cNvPr id="3084" name="Object 12">
            <a:extLst>
              <a:ext uri="{FF2B5EF4-FFF2-40B4-BE49-F238E27FC236}">
                <a16:creationId xmlns:a16="http://schemas.microsoft.com/office/drawing/2014/main" id="{DC814151-A037-1CEC-9B9C-90E31225DCEC}"/>
              </a:ext>
            </a:extLst>
          </p:cNvPr>
          <p:cNvGraphicFramePr>
            <a:graphicFrameLocks noGrp="1" noChangeAspect="1"/>
          </p:cNvGraphicFramePr>
          <p:nvPr>
            <p:ph idx="1"/>
          </p:nvPr>
        </p:nvGraphicFramePr>
        <p:xfrm>
          <a:off x="755650" y="981075"/>
          <a:ext cx="7200900" cy="4468813"/>
        </p:xfrm>
        <a:graphic>
          <a:graphicData uri="http://schemas.openxmlformats.org/presentationml/2006/ole">
            <mc:AlternateContent xmlns:mc="http://schemas.openxmlformats.org/markup-compatibility/2006">
              <mc:Choice xmlns:v="urn:schemas-microsoft-com:vml" Requires="v">
                <p:oleObj spid="_x0000_s5130" name="CorelDRAW" r:id="rId3" imgW="5763589" imgH="3576320" progId="CorelDRAW.Graphic.12">
                  <p:embed/>
                </p:oleObj>
              </mc:Choice>
              <mc:Fallback>
                <p:oleObj name="CorelDRAW" r:id="rId3" imgW="5763589" imgH="3576320" progId="CorelDRAW.Graphic.12">
                  <p:embed/>
                  <p:pic>
                    <p:nvPicPr>
                      <p:cNvPr id="3084" name="Object 12">
                        <a:extLst>
                          <a:ext uri="{FF2B5EF4-FFF2-40B4-BE49-F238E27FC236}">
                            <a16:creationId xmlns:a16="http://schemas.microsoft.com/office/drawing/2014/main" id="{DC814151-A037-1CEC-9B9C-90E31225D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81075"/>
                        <a:ext cx="7200900" cy="44688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127412FD-55D2-0414-2B54-94BEBEB05C32}"/>
              </a:ext>
            </a:extLst>
          </p:cNvPr>
          <p:cNvSpPr>
            <a:spLocks noGrp="1" noChangeArrowheads="1"/>
          </p:cNvSpPr>
          <p:nvPr>
            <p:ph type="title"/>
          </p:nvPr>
        </p:nvSpPr>
        <p:spPr>
          <a:xfrm>
            <a:off x="0" y="0"/>
            <a:ext cx="8229600" cy="1143000"/>
          </a:xfrm>
        </p:spPr>
        <p:txBody>
          <a:bodyPr/>
          <a:lstStyle/>
          <a:p>
            <a:pPr algn="l"/>
            <a:r>
              <a:rPr lang="de-DE" altLang="en-US" sz="4000"/>
              <a:t>Detection scheme: contact mode</a:t>
            </a:r>
          </a:p>
        </p:txBody>
      </p:sp>
      <p:grpSp>
        <p:nvGrpSpPr>
          <p:cNvPr id="128021" name="Group 21">
            <a:extLst>
              <a:ext uri="{FF2B5EF4-FFF2-40B4-BE49-F238E27FC236}">
                <a16:creationId xmlns:a16="http://schemas.microsoft.com/office/drawing/2014/main" id="{6DC687ED-A3F4-8077-B462-EC8CE883F439}"/>
              </a:ext>
            </a:extLst>
          </p:cNvPr>
          <p:cNvGrpSpPr>
            <a:grpSpLocks/>
          </p:cNvGrpSpPr>
          <p:nvPr/>
        </p:nvGrpSpPr>
        <p:grpSpPr bwMode="auto">
          <a:xfrm>
            <a:off x="179388" y="1125538"/>
            <a:ext cx="8820150" cy="4895850"/>
            <a:chOff x="113" y="709"/>
            <a:chExt cx="5556" cy="3084"/>
          </a:xfrm>
        </p:grpSpPr>
        <p:sp>
          <p:nvSpPr>
            <p:cNvPr id="128007" name="Rectangle 7">
              <a:extLst>
                <a:ext uri="{FF2B5EF4-FFF2-40B4-BE49-F238E27FC236}">
                  <a16:creationId xmlns:a16="http://schemas.microsoft.com/office/drawing/2014/main" id="{61AC5EC8-CE3D-7701-F7BA-0461CCE647E8}"/>
                </a:ext>
              </a:extLst>
            </p:cNvPr>
            <p:cNvSpPr>
              <a:spLocks noChangeArrowheads="1"/>
            </p:cNvSpPr>
            <p:nvPr/>
          </p:nvSpPr>
          <p:spPr bwMode="auto">
            <a:xfrm>
              <a:off x="113" y="709"/>
              <a:ext cx="5508" cy="1678"/>
            </a:xfrm>
            <a:prstGeom prst="rect">
              <a:avLst/>
            </a:prstGeom>
            <a:solidFill>
              <a:schemeClr val="bg1">
                <a:alpha val="58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sp>
          <p:nvSpPr>
            <p:cNvPr id="128006" name="Rectangle 6">
              <a:extLst>
                <a:ext uri="{FF2B5EF4-FFF2-40B4-BE49-F238E27FC236}">
                  <a16:creationId xmlns:a16="http://schemas.microsoft.com/office/drawing/2014/main" id="{84A660C3-7542-9F32-4DE7-7F7836B0F91D}"/>
                </a:ext>
              </a:extLst>
            </p:cNvPr>
            <p:cNvSpPr>
              <a:spLocks noChangeArrowheads="1"/>
            </p:cNvSpPr>
            <p:nvPr/>
          </p:nvSpPr>
          <p:spPr bwMode="auto">
            <a:xfrm>
              <a:off x="113" y="2387"/>
              <a:ext cx="2858" cy="1406"/>
            </a:xfrm>
            <a:prstGeom prst="rect">
              <a:avLst/>
            </a:prstGeom>
            <a:solidFill>
              <a:schemeClr val="bg1">
                <a:alpha val="58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sp>
          <p:nvSpPr>
            <p:cNvPr id="128009" name="Rectangle 9">
              <a:extLst>
                <a:ext uri="{FF2B5EF4-FFF2-40B4-BE49-F238E27FC236}">
                  <a16:creationId xmlns:a16="http://schemas.microsoft.com/office/drawing/2014/main" id="{7087AB06-0818-0C56-CA92-345CBF19FB3C}"/>
                </a:ext>
              </a:extLst>
            </p:cNvPr>
            <p:cNvSpPr>
              <a:spLocks noChangeArrowheads="1"/>
            </p:cNvSpPr>
            <p:nvPr/>
          </p:nvSpPr>
          <p:spPr bwMode="auto">
            <a:xfrm>
              <a:off x="1156" y="754"/>
              <a:ext cx="1043"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de-DE" altLang="en-US" sz="1600" b="1">
                  <a:solidFill>
                    <a:schemeClr val="accent2"/>
                  </a:solidFill>
                </a:rPr>
                <a:t>vertical</a:t>
              </a:r>
            </a:p>
          </p:txBody>
        </p:sp>
        <p:sp>
          <p:nvSpPr>
            <p:cNvPr id="128010" name="Rectangle 10">
              <a:extLst>
                <a:ext uri="{FF2B5EF4-FFF2-40B4-BE49-F238E27FC236}">
                  <a16:creationId xmlns:a16="http://schemas.microsoft.com/office/drawing/2014/main" id="{A0391EE9-FAF9-1646-548D-D8CF16DF6D3D}"/>
                </a:ext>
              </a:extLst>
            </p:cNvPr>
            <p:cNvSpPr>
              <a:spLocks noChangeArrowheads="1"/>
            </p:cNvSpPr>
            <p:nvPr/>
          </p:nvSpPr>
          <p:spPr bwMode="auto">
            <a:xfrm>
              <a:off x="4014" y="754"/>
              <a:ext cx="726"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r>
                <a:rPr lang="de-DE" altLang="en-US" sz="1600" b="1">
                  <a:solidFill>
                    <a:schemeClr val="accent2"/>
                  </a:solidFill>
                </a:rPr>
                <a:t>lateral</a:t>
              </a:r>
            </a:p>
          </p:txBody>
        </p:sp>
        <p:sp>
          <p:nvSpPr>
            <p:cNvPr id="128011" name="Text Box 11">
              <a:extLst>
                <a:ext uri="{FF2B5EF4-FFF2-40B4-BE49-F238E27FC236}">
                  <a16:creationId xmlns:a16="http://schemas.microsoft.com/office/drawing/2014/main" id="{8D97C8CF-9451-448B-3F82-289B8A8755B8}"/>
                </a:ext>
              </a:extLst>
            </p:cNvPr>
            <p:cNvSpPr txBox="1">
              <a:spLocks noChangeArrowheads="1"/>
            </p:cNvSpPr>
            <p:nvPr/>
          </p:nvSpPr>
          <p:spPr bwMode="auto">
            <a:xfrm>
              <a:off x="3379" y="3382"/>
              <a:ext cx="217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accent2"/>
                  </a:solidFill>
                  <a:latin typeface="Tahoma" panose="020B0604030504040204" pitchFamily="34" charset="0"/>
                </a:rPr>
                <a:t>Converse piezo-electric effect:</a:t>
              </a:r>
              <a:endParaRPr lang="en-US" altLang="en-US" sz="1600" b="1">
                <a:solidFill>
                  <a:schemeClr val="accent2"/>
                </a:solidFill>
                <a:latin typeface="Tahoma" panose="020B0604030504040204" pitchFamily="34" charset="0"/>
              </a:endParaRPr>
            </a:p>
            <a:p>
              <a:pPr algn="ctr"/>
              <a:r>
                <a:rPr lang="en-US" altLang="en-US" sz="1600">
                  <a:solidFill>
                    <a:schemeClr val="accent2"/>
                  </a:solidFill>
                  <a:latin typeface="Symbol" panose="05050102010706020507" pitchFamily="18" charset="2"/>
                </a:rPr>
                <a:t>h</a:t>
              </a:r>
              <a:r>
                <a:rPr lang="en-US" altLang="en-US" sz="1600" baseline="-25000">
                  <a:solidFill>
                    <a:schemeClr val="accent2"/>
                  </a:solidFill>
                  <a:latin typeface="Tahoma" panose="020B0604030504040204" pitchFamily="34" charset="0"/>
                </a:rPr>
                <a:t>jk</a:t>
              </a:r>
              <a:r>
                <a:rPr lang="en-US" altLang="en-US" sz="1600">
                  <a:solidFill>
                    <a:schemeClr val="accent2"/>
                  </a:solidFill>
                  <a:latin typeface="Tahoma" panose="020B0604030504040204" pitchFamily="34" charset="0"/>
                </a:rPr>
                <a:t> =d</a:t>
              </a:r>
              <a:r>
                <a:rPr lang="en-US" altLang="en-US" sz="1600" baseline="-25000">
                  <a:solidFill>
                    <a:schemeClr val="accent2"/>
                  </a:solidFill>
                  <a:latin typeface="Tahoma" panose="020B0604030504040204" pitchFamily="34" charset="0"/>
                </a:rPr>
                <a:t>ijk</a:t>
              </a:r>
              <a:r>
                <a:rPr lang="en-US" altLang="en-US" sz="1600">
                  <a:solidFill>
                    <a:schemeClr val="accent2"/>
                  </a:solidFill>
                  <a:latin typeface="Tahoma" panose="020B0604030504040204" pitchFamily="34" charset="0"/>
                </a:rPr>
                <a:t>E</a:t>
              </a:r>
              <a:r>
                <a:rPr lang="en-US" altLang="en-US" sz="1600" baseline="-25000">
                  <a:solidFill>
                    <a:schemeClr val="accent2"/>
                  </a:solidFill>
                  <a:latin typeface="Tahoma" panose="020B0604030504040204" pitchFamily="34" charset="0"/>
                </a:rPr>
                <a:t>i</a:t>
              </a:r>
              <a:endParaRPr lang="en-US" altLang="en-US" sz="1600">
                <a:solidFill>
                  <a:schemeClr val="accent2"/>
                </a:solidFill>
                <a:latin typeface="Tahoma" panose="020B0604030504040204" pitchFamily="34" charset="0"/>
              </a:endParaRPr>
            </a:p>
          </p:txBody>
        </p:sp>
        <p:sp>
          <p:nvSpPr>
            <p:cNvPr id="128012" name="Text Box 12">
              <a:extLst>
                <a:ext uri="{FF2B5EF4-FFF2-40B4-BE49-F238E27FC236}">
                  <a16:creationId xmlns:a16="http://schemas.microsoft.com/office/drawing/2014/main" id="{17EA26F5-6927-CF40-78BE-5D97584369C9}"/>
                </a:ext>
              </a:extLst>
            </p:cNvPr>
            <p:cNvSpPr txBox="1">
              <a:spLocks noChangeArrowheads="1"/>
            </p:cNvSpPr>
            <p:nvPr/>
          </p:nvSpPr>
          <p:spPr bwMode="auto">
            <a:xfrm>
              <a:off x="3379" y="2964"/>
              <a:ext cx="217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solidFill>
                    <a:schemeClr val="accent2"/>
                  </a:solidFill>
                  <a:latin typeface="Tahoma" panose="020B0604030504040204" pitchFamily="34" charset="0"/>
                </a:rPr>
                <a:t>Assumption: Electric field has only z-component  </a:t>
              </a:r>
            </a:p>
          </p:txBody>
        </p:sp>
        <p:sp>
          <p:nvSpPr>
            <p:cNvPr id="128013" name="Text Box 13">
              <a:extLst>
                <a:ext uri="{FF2B5EF4-FFF2-40B4-BE49-F238E27FC236}">
                  <a16:creationId xmlns:a16="http://schemas.microsoft.com/office/drawing/2014/main" id="{4554BBFF-491C-9141-BC8D-3A1741BB5E63}"/>
                </a:ext>
              </a:extLst>
            </p:cNvPr>
            <p:cNvSpPr txBox="1">
              <a:spLocks noChangeArrowheads="1"/>
            </p:cNvSpPr>
            <p:nvPr/>
          </p:nvSpPr>
          <p:spPr bwMode="auto">
            <a:xfrm>
              <a:off x="3107" y="2387"/>
              <a:ext cx="256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sz="1000">
                  <a:solidFill>
                    <a:schemeClr val="accent2"/>
                  </a:solidFill>
                  <a:latin typeface="Tahoma" panose="020B0604030504040204" pitchFamily="34" charset="0"/>
                </a:rPr>
                <a:t>Adapted from: </a:t>
              </a:r>
              <a:br>
                <a:rPr lang="de-DE" altLang="en-US" sz="1000">
                  <a:solidFill>
                    <a:schemeClr val="accent2"/>
                  </a:solidFill>
                  <a:latin typeface="Tahoma" panose="020B0604030504040204" pitchFamily="34" charset="0"/>
                </a:rPr>
              </a:br>
              <a:r>
                <a:rPr lang="de-DE" altLang="en-US" sz="1000">
                  <a:solidFill>
                    <a:schemeClr val="accent2"/>
                  </a:solidFill>
                  <a:latin typeface="Tahoma" panose="020B0604030504040204" pitchFamily="34" charset="0"/>
                </a:rPr>
                <a:t>A. Rüdiger et al., Applied Physics A (80), 1247, 2005</a:t>
              </a:r>
            </a:p>
            <a:p>
              <a:r>
                <a:rPr lang="de-DE" altLang="en-US" sz="1000">
                  <a:solidFill>
                    <a:schemeClr val="accent2"/>
                  </a:solidFill>
                  <a:latin typeface="Tahoma" panose="020B0604030504040204" pitchFamily="34" charset="0"/>
                </a:rPr>
                <a:t>L.M. Eng et al., Adv. In Solid State Physics. 41, 287-298 (2001)</a:t>
              </a:r>
            </a:p>
          </p:txBody>
        </p:sp>
        <p:pic>
          <p:nvPicPr>
            <p:cNvPr id="128014" name="Picture 14">
              <a:extLst>
                <a:ext uri="{FF2B5EF4-FFF2-40B4-BE49-F238E27FC236}">
                  <a16:creationId xmlns:a16="http://schemas.microsoft.com/office/drawing/2014/main" id="{9D89B8E0-76F7-843F-A37D-404F2DF14198}"/>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2" y="2432"/>
              <a:ext cx="2267"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5" name="Picture 15">
              <a:extLst>
                <a:ext uri="{FF2B5EF4-FFF2-40B4-BE49-F238E27FC236}">
                  <a16:creationId xmlns:a16="http://schemas.microsoft.com/office/drawing/2014/main" id="{948B756B-5411-F36E-2B7C-1FA990DB89BB}"/>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2" y="981"/>
              <a:ext cx="2267" cy="1193"/>
            </a:xfrm>
            <a:prstGeom prst="rect">
              <a:avLst/>
            </a:prstGeom>
            <a:noFill/>
            <a:extLst>
              <a:ext uri="{909E8E84-426E-40DD-AFC4-6F175D3DCCD1}">
                <a14:hiddenFill xmlns:a14="http://schemas.microsoft.com/office/drawing/2010/main">
                  <a:solidFill>
                    <a:srgbClr val="FFFFFF"/>
                  </a:solidFill>
                </a14:hiddenFill>
              </a:ext>
            </a:extLst>
          </p:spPr>
        </p:pic>
        <p:pic>
          <p:nvPicPr>
            <p:cNvPr id="128016" name="Picture 16">
              <a:extLst>
                <a:ext uri="{FF2B5EF4-FFF2-40B4-BE49-F238E27FC236}">
                  <a16:creationId xmlns:a16="http://schemas.microsoft.com/office/drawing/2014/main" id="{F2786960-AE92-979F-F69A-517C4F74EEC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 y="978"/>
              <a:ext cx="2185" cy="1193"/>
            </a:xfrm>
            <a:prstGeom prst="rect">
              <a:avLst/>
            </a:prstGeom>
            <a:noFill/>
            <a:extLst>
              <a:ext uri="{909E8E84-426E-40DD-AFC4-6F175D3DCCD1}">
                <a14:hiddenFill xmlns:a14="http://schemas.microsoft.com/office/drawing/2010/main">
                  <a:solidFill>
                    <a:srgbClr val="FFFFFF"/>
                  </a:solidFill>
                </a14:hiddenFill>
              </a:ext>
            </a:extLst>
          </p:spPr>
        </p:pic>
        <p:sp>
          <p:nvSpPr>
            <p:cNvPr id="128017" name="Line 17">
              <a:extLst>
                <a:ext uri="{FF2B5EF4-FFF2-40B4-BE49-F238E27FC236}">
                  <a16:creationId xmlns:a16="http://schemas.microsoft.com/office/drawing/2014/main" id="{017D744B-90AF-B9F6-9045-19FFD7ED6EBD}"/>
                </a:ext>
              </a:extLst>
            </p:cNvPr>
            <p:cNvSpPr>
              <a:spLocks noChangeShapeType="1"/>
            </p:cNvSpPr>
            <p:nvPr/>
          </p:nvSpPr>
          <p:spPr bwMode="auto">
            <a:xfrm flipV="1">
              <a:off x="2200" y="1836"/>
              <a:ext cx="0" cy="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128018" name="Text Box 18">
              <a:extLst>
                <a:ext uri="{FF2B5EF4-FFF2-40B4-BE49-F238E27FC236}">
                  <a16:creationId xmlns:a16="http://schemas.microsoft.com/office/drawing/2014/main" id="{5CE12FD7-52C6-7D88-E7FF-E8376D4A55F2}"/>
                </a:ext>
              </a:extLst>
            </p:cNvPr>
            <p:cNvSpPr txBox="1">
              <a:spLocks noChangeArrowheads="1"/>
            </p:cNvSpPr>
            <p:nvPr/>
          </p:nvSpPr>
          <p:spPr bwMode="auto">
            <a:xfrm>
              <a:off x="2205" y="1814"/>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a:solidFill>
                    <a:schemeClr val="accent2"/>
                  </a:solidFill>
                </a:rPr>
                <a:t>P</a:t>
              </a:r>
            </a:p>
          </p:txBody>
        </p:sp>
      </p:grpSp>
      <p:graphicFrame>
        <p:nvGraphicFramePr>
          <p:cNvPr id="128022" name="Object 22">
            <a:extLst>
              <a:ext uri="{FF2B5EF4-FFF2-40B4-BE49-F238E27FC236}">
                <a16:creationId xmlns:a16="http://schemas.microsoft.com/office/drawing/2014/main" id="{EE4BA69E-265D-CE38-AC68-DFAAFEAB8962}"/>
              </a:ext>
            </a:extLst>
          </p:cNvPr>
          <p:cNvGraphicFramePr>
            <a:graphicFrameLocks noGrp="1" noChangeAspect="1"/>
          </p:cNvGraphicFramePr>
          <p:nvPr>
            <p:ph idx="1"/>
          </p:nvPr>
        </p:nvGraphicFramePr>
        <p:xfrm>
          <a:off x="611188" y="2447925"/>
          <a:ext cx="7777162" cy="1944688"/>
        </p:xfrm>
        <a:graphic>
          <a:graphicData uri="http://schemas.openxmlformats.org/presentationml/2006/ole">
            <mc:AlternateContent xmlns:mc="http://schemas.openxmlformats.org/markup-compatibility/2006">
              <mc:Choice xmlns:v="urn:schemas-microsoft-com:vml" Requires="v">
                <p:oleObj spid="_x0000_s6154" name="Formel" r:id="rId6" imgW="1625400" imgH="406080" progId="Equation.3">
                  <p:embed/>
                </p:oleObj>
              </mc:Choice>
              <mc:Fallback>
                <p:oleObj name="Formel" r:id="rId6" imgW="1625400" imgH="406080" progId="Equation.3">
                  <p:embed/>
                  <p:pic>
                    <p:nvPicPr>
                      <p:cNvPr id="128022" name="Object 22">
                        <a:extLst>
                          <a:ext uri="{FF2B5EF4-FFF2-40B4-BE49-F238E27FC236}">
                            <a16:creationId xmlns:a16="http://schemas.microsoft.com/office/drawing/2014/main" id="{EE4BA69E-265D-CE38-AC68-DFAAFEAB89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447925"/>
                        <a:ext cx="7777162" cy="194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28022"/>
                                        </p:tgtEl>
                                      </p:cBhvr>
                                    </p:animEffect>
                                    <p:set>
                                      <p:cBhvr>
                                        <p:cTn id="7" dur="1" fill="hold">
                                          <p:stCondLst>
                                            <p:cond delay="499"/>
                                          </p:stCondLst>
                                        </p:cTn>
                                        <p:tgtEl>
                                          <p:spTgt spid="12802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28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412FFBF6-56A0-8C21-BB83-A1FE726D9272}"/>
              </a:ext>
            </a:extLst>
          </p:cNvPr>
          <p:cNvSpPr>
            <a:spLocks noChangeArrowheads="1"/>
          </p:cNvSpPr>
          <p:nvPr/>
        </p:nvSpPr>
        <p:spPr bwMode="auto">
          <a:xfrm>
            <a:off x="250825" y="1339850"/>
            <a:ext cx="4032250" cy="1944688"/>
          </a:xfrm>
          <a:prstGeom prst="rect">
            <a:avLst/>
          </a:prstGeom>
          <a:solidFill>
            <a:schemeClr val="bg1">
              <a:alpha val="58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sp>
        <p:nvSpPr>
          <p:cNvPr id="144389" name="Rectangle 5">
            <a:extLst>
              <a:ext uri="{FF2B5EF4-FFF2-40B4-BE49-F238E27FC236}">
                <a16:creationId xmlns:a16="http://schemas.microsoft.com/office/drawing/2014/main" id="{C76871E4-F67F-EED9-23B5-EEC0E37C9EE5}"/>
              </a:ext>
            </a:extLst>
          </p:cNvPr>
          <p:cNvSpPr>
            <a:spLocks noChangeArrowheads="1"/>
          </p:cNvSpPr>
          <p:nvPr/>
        </p:nvSpPr>
        <p:spPr bwMode="auto">
          <a:xfrm>
            <a:off x="0" y="0"/>
            <a:ext cx="8229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de-DE" altLang="en-US" sz="4000"/>
              <a:t>PFM Amplitude and Phase</a:t>
            </a:r>
          </a:p>
        </p:txBody>
      </p:sp>
      <p:grpSp>
        <p:nvGrpSpPr>
          <p:cNvPr id="144390" name="Group 6">
            <a:extLst>
              <a:ext uri="{FF2B5EF4-FFF2-40B4-BE49-F238E27FC236}">
                <a16:creationId xmlns:a16="http://schemas.microsoft.com/office/drawing/2014/main" id="{4665D955-E981-5D5A-8F4A-15C26C592952}"/>
              </a:ext>
            </a:extLst>
          </p:cNvPr>
          <p:cNvGrpSpPr>
            <a:grpSpLocks/>
          </p:cNvGrpSpPr>
          <p:nvPr/>
        </p:nvGrpSpPr>
        <p:grpSpPr bwMode="auto">
          <a:xfrm>
            <a:off x="958850" y="1976438"/>
            <a:ext cx="3251200" cy="1154112"/>
            <a:chOff x="295" y="1797"/>
            <a:chExt cx="2544" cy="903"/>
          </a:xfrm>
        </p:grpSpPr>
        <p:pic>
          <p:nvPicPr>
            <p:cNvPr id="144391" name="Picture 7">
              <a:extLst>
                <a:ext uri="{FF2B5EF4-FFF2-40B4-BE49-F238E27FC236}">
                  <a16:creationId xmlns:a16="http://schemas.microsoft.com/office/drawing/2014/main" id="{E477C774-A4E1-3F20-A459-8506441999A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1797"/>
              <a:ext cx="254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2" name="Oval 8">
              <a:extLst>
                <a:ext uri="{FF2B5EF4-FFF2-40B4-BE49-F238E27FC236}">
                  <a16:creationId xmlns:a16="http://schemas.microsoft.com/office/drawing/2014/main" id="{CA89D5AF-22BC-49D1-914C-07F5F42A958D}"/>
                </a:ext>
              </a:extLst>
            </p:cNvPr>
            <p:cNvSpPr>
              <a:spLocks noChangeArrowheads="1"/>
            </p:cNvSpPr>
            <p:nvPr/>
          </p:nvSpPr>
          <p:spPr bwMode="auto">
            <a:xfrm>
              <a:off x="884" y="2243"/>
              <a:ext cx="136" cy="136"/>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144393" name="Oval 9">
              <a:extLst>
                <a:ext uri="{FF2B5EF4-FFF2-40B4-BE49-F238E27FC236}">
                  <a16:creationId xmlns:a16="http://schemas.microsoft.com/office/drawing/2014/main" id="{F08444D8-3856-ED8A-FDA9-9507EE75548E}"/>
                </a:ext>
              </a:extLst>
            </p:cNvPr>
            <p:cNvSpPr>
              <a:spLocks noChangeArrowheads="1"/>
            </p:cNvSpPr>
            <p:nvPr/>
          </p:nvSpPr>
          <p:spPr bwMode="auto">
            <a:xfrm>
              <a:off x="1474" y="2243"/>
              <a:ext cx="136" cy="136"/>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grpSp>
      <p:sp>
        <p:nvSpPr>
          <p:cNvPr id="144394" name="Oval 10">
            <a:extLst>
              <a:ext uri="{FF2B5EF4-FFF2-40B4-BE49-F238E27FC236}">
                <a16:creationId xmlns:a16="http://schemas.microsoft.com/office/drawing/2014/main" id="{F055AFDD-317F-681D-F4CA-D78E88B56520}"/>
              </a:ext>
            </a:extLst>
          </p:cNvPr>
          <p:cNvSpPr>
            <a:spLocks noChangeArrowheads="1"/>
          </p:cNvSpPr>
          <p:nvPr/>
        </p:nvSpPr>
        <p:spPr bwMode="auto">
          <a:xfrm>
            <a:off x="1708150" y="1568450"/>
            <a:ext cx="579438" cy="581025"/>
          </a:xfrm>
          <a:prstGeom prst="ellipse">
            <a:avLst/>
          </a:prstGeom>
          <a:solidFill>
            <a:schemeClr val="bg1"/>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144395" name="Text Box 11">
            <a:extLst>
              <a:ext uri="{FF2B5EF4-FFF2-40B4-BE49-F238E27FC236}">
                <a16:creationId xmlns:a16="http://schemas.microsoft.com/office/drawing/2014/main" id="{8A08A3B6-1D91-EFB7-1454-67616E3E9430}"/>
              </a:ext>
            </a:extLst>
          </p:cNvPr>
          <p:cNvSpPr txBox="1">
            <a:spLocks noChangeArrowheads="1"/>
          </p:cNvSpPr>
          <p:nvPr/>
        </p:nvSpPr>
        <p:spPr bwMode="auto">
          <a:xfrm>
            <a:off x="1833563" y="1590675"/>
            <a:ext cx="325437"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latin typeface="Tahoma" panose="020B0604030504040204" pitchFamily="34" charset="0"/>
              </a:rPr>
              <a:t>X</a:t>
            </a:r>
          </a:p>
          <a:p>
            <a:pPr algn="ctr"/>
            <a:r>
              <a:rPr lang="de-DE" altLang="en-US" sz="1800">
                <a:latin typeface="Tahoma" panose="020B0604030504040204" pitchFamily="34" charset="0"/>
              </a:rPr>
              <a:t>R</a:t>
            </a:r>
          </a:p>
        </p:txBody>
      </p:sp>
      <p:grpSp>
        <p:nvGrpSpPr>
          <p:cNvPr id="144396" name="Group 12">
            <a:extLst>
              <a:ext uri="{FF2B5EF4-FFF2-40B4-BE49-F238E27FC236}">
                <a16:creationId xmlns:a16="http://schemas.microsoft.com/office/drawing/2014/main" id="{9F6BE19C-A4C3-7274-7737-62E9F32EAA4D}"/>
              </a:ext>
            </a:extLst>
          </p:cNvPr>
          <p:cNvGrpSpPr>
            <a:grpSpLocks/>
          </p:cNvGrpSpPr>
          <p:nvPr/>
        </p:nvGrpSpPr>
        <p:grpSpPr bwMode="auto">
          <a:xfrm>
            <a:off x="2524125" y="1568450"/>
            <a:ext cx="579438" cy="641350"/>
            <a:chOff x="1338" y="1154"/>
            <a:chExt cx="454" cy="502"/>
          </a:xfrm>
        </p:grpSpPr>
        <p:sp>
          <p:nvSpPr>
            <p:cNvPr id="144397" name="Oval 13">
              <a:extLst>
                <a:ext uri="{FF2B5EF4-FFF2-40B4-BE49-F238E27FC236}">
                  <a16:creationId xmlns:a16="http://schemas.microsoft.com/office/drawing/2014/main" id="{8269597F-E367-D6CD-E5F2-D02D8E731912}"/>
                </a:ext>
              </a:extLst>
            </p:cNvPr>
            <p:cNvSpPr>
              <a:spLocks noChangeArrowheads="1"/>
            </p:cNvSpPr>
            <p:nvPr/>
          </p:nvSpPr>
          <p:spPr bwMode="auto">
            <a:xfrm>
              <a:off x="1338" y="1162"/>
              <a:ext cx="454" cy="454"/>
            </a:xfrm>
            <a:prstGeom prst="ellipse">
              <a:avLst/>
            </a:prstGeom>
            <a:solidFill>
              <a:schemeClr val="bg1"/>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144398" name="Text Box 14">
              <a:extLst>
                <a:ext uri="{FF2B5EF4-FFF2-40B4-BE49-F238E27FC236}">
                  <a16:creationId xmlns:a16="http://schemas.microsoft.com/office/drawing/2014/main" id="{65274AF3-6B55-CD7C-4B2E-F9A2D7B23DD1}"/>
                </a:ext>
              </a:extLst>
            </p:cNvPr>
            <p:cNvSpPr txBox="1">
              <a:spLocks noChangeArrowheads="1"/>
            </p:cNvSpPr>
            <p:nvPr/>
          </p:nvSpPr>
          <p:spPr bwMode="auto">
            <a:xfrm>
              <a:off x="1446" y="1154"/>
              <a:ext cx="253" cy="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latin typeface="Tahoma" panose="020B0604030504040204" pitchFamily="34" charset="0"/>
                </a:rPr>
                <a:t>Y</a:t>
              </a:r>
            </a:p>
            <a:p>
              <a:pPr algn="ctr"/>
              <a:r>
                <a:rPr lang="de-DE" altLang="en-US" sz="1800" b="1">
                  <a:latin typeface="Tahoma" panose="020B0604030504040204" pitchFamily="34" charset="0"/>
                  <a:sym typeface="Symbol" panose="05050102010706020507" pitchFamily="18" charset="2"/>
                </a:rPr>
                <a:t></a:t>
              </a:r>
            </a:p>
          </p:txBody>
        </p:sp>
      </p:grpSp>
      <p:sp>
        <p:nvSpPr>
          <p:cNvPr id="144401" name="Rectangle 17">
            <a:extLst>
              <a:ext uri="{FF2B5EF4-FFF2-40B4-BE49-F238E27FC236}">
                <a16:creationId xmlns:a16="http://schemas.microsoft.com/office/drawing/2014/main" id="{C32FB48C-A17E-F148-CC53-BC3C936525C5}"/>
              </a:ext>
            </a:extLst>
          </p:cNvPr>
          <p:cNvSpPr>
            <a:spLocks noChangeArrowheads="1"/>
          </p:cNvSpPr>
          <p:nvPr/>
        </p:nvSpPr>
        <p:spPr bwMode="auto">
          <a:xfrm>
            <a:off x="4427538" y="1339850"/>
            <a:ext cx="4465637" cy="3384550"/>
          </a:xfrm>
          <a:prstGeom prst="rect">
            <a:avLst/>
          </a:prstGeom>
          <a:solidFill>
            <a:schemeClr val="bg1">
              <a:alpha val="58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CA" altLang="en-US"/>
          </a:p>
        </p:txBody>
      </p:sp>
      <p:sp>
        <p:nvSpPr>
          <p:cNvPr id="144403" name="Freeform 19">
            <a:extLst>
              <a:ext uri="{FF2B5EF4-FFF2-40B4-BE49-F238E27FC236}">
                <a16:creationId xmlns:a16="http://schemas.microsoft.com/office/drawing/2014/main" id="{420E8508-274D-7ED6-A8D2-FEDB8F399535}"/>
              </a:ext>
            </a:extLst>
          </p:cNvPr>
          <p:cNvSpPr>
            <a:spLocks/>
          </p:cNvSpPr>
          <p:nvPr/>
        </p:nvSpPr>
        <p:spPr bwMode="auto">
          <a:xfrm>
            <a:off x="4910138" y="2043113"/>
            <a:ext cx="3306762" cy="2432050"/>
          </a:xfrm>
          <a:custGeom>
            <a:avLst/>
            <a:gdLst>
              <a:gd name="T0" fmla="*/ 40 w 2834"/>
              <a:gd name="T1" fmla="*/ 932 h 2083"/>
              <a:gd name="T2" fmla="*/ 86 w 2834"/>
              <a:gd name="T3" fmla="*/ 824 h 2083"/>
              <a:gd name="T4" fmla="*/ 133 w 2834"/>
              <a:gd name="T5" fmla="*/ 720 h 2083"/>
              <a:gd name="T6" fmla="*/ 181 w 2834"/>
              <a:gd name="T7" fmla="*/ 618 h 2083"/>
              <a:gd name="T8" fmla="*/ 229 w 2834"/>
              <a:gd name="T9" fmla="*/ 521 h 2083"/>
              <a:gd name="T10" fmla="*/ 276 w 2834"/>
              <a:gd name="T11" fmla="*/ 429 h 2083"/>
              <a:gd name="T12" fmla="*/ 322 w 2834"/>
              <a:gd name="T13" fmla="*/ 344 h 2083"/>
              <a:gd name="T14" fmla="*/ 370 w 2834"/>
              <a:gd name="T15" fmla="*/ 267 h 2083"/>
              <a:gd name="T16" fmla="*/ 418 w 2834"/>
              <a:gd name="T17" fmla="*/ 198 h 2083"/>
              <a:gd name="T18" fmla="*/ 465 w 2834"/>
              <a:gd name="T19" fmla="*/ 140 h 2083"/>
              <a:gd name="T20" fmla="*/ 513 w 2834"/>
              <a:gd name="T21" fmla="*/ 90 h 2083"/>
              <a:gd name="T22" fmla="*/ 561 w 2834"/>
              <a:gd name="T23" fmla="*/ 50 h 2083"/>
              <a:gd name="T24" fmla="*/ 607 w 2834"/>
              <a:gd name="T25" fmla="*/ 23 h 2083"/>
              <a:gd name="T26" fmla="*/ 654 w 2834"/>
              <a:gd name="T27" fmla="*/ 6 h 2083"/>
              <a:gd name="T28" fmla="*/ 702 w 2834"/>
              <a:gd name="T29" fmla="*/ 0 h 2083"/>
              <a:gd name="T30" fmla="*/ 750 w 2834"/>
              <a:gd name="T31" fmla="*/ 6 h 2083"/>
              <a:gd name="T32" fmla="*/ 797 w 2834"/>
              <a:gd name="T33" fmla="*/ 23 h 2083"/>
              <a:gd name="T34" fmla="*/ 843 w 2834"/>
              <a:gd name="T35" fmla="*/ 50 h 2083"/>
              <a:gd name="T36" fmla="*/ 891 w 2834"/>
              <a:gd name="T37" fmla="*/ 90 h 2083"/>
              <a:gd name="T38" fmla="*/ 939 w 2834"/>
              <a:gd name="T39" fmla="*/ 140 h 2083"/>
              <a:gd name="T40" fmla="*/ 986 w 2834"/>
              <a:gd name="T41" fmla="*/ 198 h 2083"/>
              <a:gd name="T42" fmla="*/ 1034 w 2834"/>
              <a:gd name="T43" fmla="*/ 267 h 2083"/>
              <a:gd name="T44" fmla="*/ 1080 w 2834"/>
              <a:gd name="T45" fmla="*/ 344 h 2083"/>
              <a:gd name="T46" fmla="*/ 1128 w 2834"/>
              <a:gd name="T47" fmla="*/ 429 h 2083"/>
              <a:gd name="T48" fmla="*/ 1175 w 2834"/>
              <a:gd name="T49" fmla="*/ 521 h 2083"/>
              <a:gd name="T50" fmla="*/ 1223 w 2834"/>
              <a:gd name="T51" fmla="*/ 618 h 2083"/>
              <a:gd name="T52" fmla="*/ 1271 w 2834"/>
              <a:gd name="T53" fmla="*/ 720 h 2083"/>
              <a:gd name="T54" fmla="*/ 1318 w 2834"/>
              <a:gd name="T55" fmla="*/ 824 h 2083"/>
              <a:gd name="T56" fmla="*/ 1364 w 2834"/>
              <a:gd name="T57" fmla="*/ 932 h 2083"/>
              <a:gd name="T58" fmla="*/ 1412 w 2834"/>
              <a:gd name="T59" fmla="*/ 1041 h 2083"/>
              <a:gd name="T60" fmla="*/ 1460 w 2834"/>
              <a:gd name="T61" fmla="*/ 1150 h 2083"/>
              <a:gd name="T62" fmla="*/ 1507 w 2834"/>
              <a:gd name="T63" fmla="*/ 1258 h 2083"/>
              <a:gd name="T64" fmla="*/ 1555 w 2834"/>
              <a:gd name="T65" fmla="*/ 1363 h 2083"/>
              <a:gd name="T66" fmla="*/ 1601 w 2834"/>
              <a:gd name="T67" fmla="*/ 1464 h 2083"/>
              <a:gd name="T68" fmla="*/ 1649 w 2834"/>
              <a:gd name="T69" fmla="*/ 1561 h 2083"/>
              <a:gd name="T70" fmla="*/ 1696 w 2834"/>
              <a:gd name="T71" fmla="*/ 1653 h 2083"/>
              <a:gd name="T72" fmla="*/ 1744 w 2834"/>
              <a:gd name="T73" fmla="*/ 1738 h 2083"/>
              <a:gd name="T74" fmla="*/ 1792 w 2834"/>
              <a:gd name="T75" fmla="*/ 1815 h 2083"/>
              <a:gd name="T76" fmla="*/ 1838 w 2834"/>
              <a:gd name="T77" fmla="*/ 1884 h 2083"/>
              <a:gd name="T78" fmla="*/ 1886 w 2834"/>
              <a:gd name="T79" fmla="*/ 1943 h 2083"/>
              <a:gd name="T80" fmla="*/ 1933 w 2834"/>
              <a:gd name="T81" fmla="*/ 1992 h 2083"/>
              <a:gd name="T82" fmla="*/ 1981 w 2834"/>
              <a:gd name="T83" fmla="*/ 2032 h 2083"/>
              <a:gd name="T84" fmla="*/ 2028 w 2834"/>
              <a:gd name="T85" fmla="*/ 2060 h 2083"/>
              <a:gd name="T86" fmla="*/ 2076 w 2834"/>
              <a:gd name="T87" fmla="*/ 2077 h 2083"/>
              <a:gd name="T88" fmla="*/ 2122 w 2834"/>
              <a:gd name="T89" fmla="*/ 2083 h 2083"/>
              <a:gd name="T90" fmla="*/ 2170 w 2834"/>
              <a:gd name="T91" fmla="*/ 2077 h 2083"/>
              <a:gd name="T92" fmla="*/ 2218 w 2834"/>
              <a:gd name="T93" fmla="*/ 2060 h 2083"/>
              <a:gd name="T94" fmla="*/ 2265 w 2834"/>
              <a:gd name="T95" fmla="*/ 2032 h 2083"/>
              <a:gd name="T96" fmla="*/ 2313 w 2834"/>
              <a:gd name="T97" fmla="*/ 1992 h 2083"/>
              <a:gd name="T98" fmla="*/ 2359 w 2834"/>
              <a:gd name="T99" fmla="*/ 1943 h 2083"/>
              <a:gd name="T100" fmla="*/ 2407 w 2834"/>
              <a:gd name="T101" fmla="*/ 1884 h 2083"/>
              <a:gd name="T102" fmla="*/ 2454 w 2834"/>
              <a:gd name="T103" fmla="*/ 1815 h 2083"/>
              <a:gd name="T104" fmla="*/ 2502 w 2834"/>
              <a:gd name="T105" fmla="*/ 1738 h 2083"/>
              <a:gd name="T106" fmla="*/ 2550 w 2834"/>
              <a:gd name="T107" fmla="*/ 1653 h 2083"/>
              <a:gd name="T108" fmla="*/ 2597 w 2834"/>
              <a:gd name="T109" fmla="*/ 1561 h 2083"/>
              <a:gd name="T110" fmla="*/ 2643 w 2834"/>
              <a:gd name="T111" fmla="*/ 1464 h 2083"/>
              <a:gd name="T112" fmla="*/ 2691 w 2834"/>
              <a:gd name="T113" fmla="*/ 1363 h 2083"/>
              <a:gd name="T114" fmla="*/ 2739 w 2834"/>
              <a:gd name="T115" fmla="*/ 1258 h 2083"/>
              <a:gd name="T116" fmla="*/ 2786 w 2834"/>
              <a:gd name="T117" fmla="*/ 1150 h 2083"/>
              <a:gd name="T118" fmla="*/ 2834 w 2834"/>
              <a:gd name="T119" fmla="*/ 104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34" h="2083">
                <a:moveTo>
                  <a:pt x="0" y="1023"/>
                </a:moveTo>
                <a:lnTo>
                  <a:pt x="7" y="1004"/>
                </a:lnTo>
                <a:lnTo>
                  <a:pt x="15" y="987"/>
                </a:lnTo>
                <a:lnTo>
                  <a:pt x="23" y="969"/>
                </a:lnTo>
                <a:lnTo>
                  <a:pt x="30" y="950"/>
                </a:lnTo>
                <a:lnTo>
                  <a:pt x="40" y="932"/>
                </a:lnTo>
                <a:lnTo>
                  <a:pt x="47" y="915"/>
                </a:lnTo>
                <a:lnTo>
                  <a:pt x="55" y="897"/>
                </a:lnTo>
                <a:lnTo>
                  <a:pt x="63" y="878"/>
                </a:lnTo>
                <a:lnTo>
                  <a:pt x="70" y="860"/>
                </a:lnTo>
                <a:lnTo>
                  <a:pt x="78" y="843"/>
                </a:lnTo>
                <a:lnTo>
                  <a:pt x="86" y="824"/>
                </a:lnTo>
                <a:lnTo>
                  <a:pt x="95" y="807"/>
                </a:lnTo>
                <a:lnTo>
                  <a:pt x="103" y="789"/>
                </a:lnTo>
                <a:lnTo>
                  <a:pt x="110" y="772"/>
                </a:lnTo>
                <a:lnTo>
                  <a:pt x="118" y="753"/>
                </a:lnTo>
                <a:lnTo>
                  <a:pt x="126" y="737"/>
                </a:lnTo>
                <a:lnTo>
                  <a:pt x="133" y="720"/>
                </a:lnTo>
                <a:lnTo>
                  <a:pt x="141" y="703"/>
                </a:lnTo>
                <a:lnTo>
                  <a:pt x="149" y="686"/>
                </a:lnTo>
                <a:lnTo>
                  <a:pt x="158" y="667"/>
                </a:lnTo>
                <a:lnTo>
                  <a:pt x="166" y="650"/>
                </a:lnTo>
                <a:lnTo>
                  <a:pt x="173" y="635"/>
                </a:lnTo>
                <a:lnTo>
                  <a:pt x="181" y="618"/>
                </a:lnTo>
                <a:lnTo>
                  <a:pt x="189" y="601"/>
                </a:lnTo>
                <a:lnTo>
                  <a:pt x="196" y="584"/>
                </a:lnTo>
                <a:lnTo>
                  <a:pt x="204" y="569"/>
                </a:lnTo>
                <a:lnTo>
                  <a:pt x="213" y="552"/>
                </a:lnTo>
                <a:lnTo>
                  <a:pt x="221" y="537"/>
                </a:lnTo>
                <a:lnTo>
                  <a:pt x="229" y="521"/>
                </a:lnTo>
                <a:lnTo>
                  <a:pt x="236" y="504"/>
                </a:lnTo>
                <a:lnTo>
                  <a:pt x="244" y="489"/>
                </a:lnTo>
                <a:lnTo>
                  <a:pt x="252" y="473"/>
                </a:lnTo>
                <a:lnTo>
                  <a:pt x="259" y="460"/>
                </a:lnTo>
                <a:lnTo>
                  <a:pt x="269" y="444"/>
                </a:lnTo>
                <a:lnTo>
                  <a:pt x="276" y="429"/>
                </a:lnTo>
                <a:lnTo>
                  <a:pt x="284" y="415"/>
                </a:lnTo>
                <a:lnTo>
                  <a:pt x="292" y="400"/>
                </a:lnTo>
                <a:lnTo>
                  <a:pt x="299" y="386"/>
                </a:lnTo>
                <a:lnTo>
                  <a:pt x="307" y="372"/>
                </a:lnTo>
                <a:lnTo>
                  <a:pt x="315" y="358"/>
                </a:lnTo>
                <a:lnTo>
                  <a:pt x="322" y="344"/>
                </a:lnTo>
                <a:lnTo>
                  <a:pt x="332" y="330"/>
                </a:lnTo>
                <a:lnTo>
                  <a:pt x="339" y="318"/>
                </a:lnTo>
                <a:lnTo>
                  <a:pt x="347" y="304"/>
                </a:lnTo>
                <a:lnTo>
                  <a:pt x="355" y="292"/>
                </a:lnTo>
                <a:lnTo>
                  <a:pt x="362" y="280"/>
                </a:lnTo>
                <a:lnTo>
                  <a:pt x="370" y="267"/>
                </a:lnTo>
                <a:lnTo>
                  <a:pt x="378" y="255"/>
                </a:lnTo>
                <a:lnTo>
                  <a:pt x="387" y="244"/>
                </a:lnTo>
                <a:lnTo>
                  <a:pt x="395" y="232"/>
                </a:lnTo>
                <a:lnTo>
                  <a:pt x="402" y="221"/>
                </a:lnTo>
                <a:lnTo>
                  <a:pt x="410" y="209"/>
                </a:lnTo>
                <a:lnTo>
                  <a:pt x="418" y="198"/>
                </a:lnTo>
                <a:lnTo>
                  <a:pt x="425" y="189"/>
                </a:lnTo>
                <a:lnTo>
                  <a:pt x="433" y="178"/>
                </a:lnTo>
                <a:lnTo>
                  <a:pt x="442" y="167"/>
                </a:lnTo>
                <a:lnTo>
                  <a:pt x="450" y="158"/>
                </a:lnTo>
                <a:lnTo>
                  <a:pt x="458" y="149"/>
                </a:lnTo>
                <a:lnTo>
                  <a:pt x="465" y="140"/>
                </a:lnTo>
                <a:lnTo>
                  <a:pt x="473" y="130"/>
                </a:lnTo>
                <a:lnTo>
                  <a:pt x="481" y="121"/>
                </a:lnTo>
                <a:lnTo>
                  <a:pt x="488" y="113"/>
                </a:lnTo>
                <a:lnTo>
                  <a:pt x="496" y="106"/>
                </a:lnTo>
                <a:lnTo>
                  <a:pt x="505" y="98"/>
                </a:lnTo>
                <a:lnTo>
                  <a:pt x="513" y="90"/>
                </a:lnTo>
                <a:lnTo>
                  <a:pt x="521" y="83"/>
                </a:lnTo>
                <a:lnTo>
                  <a:pt x="528" y="75"/>
                </a:lnTo>
                <a:lnTo>
                  <a:pt x="536" y="69"/>
                </a:lnTo>
                <a:lnTo>
                  <a:pt x="544" y="63"/>
                </a:lnTo>
                <a:lnTo>
                  <a:pt x="551" y="57"/>
                </a:lnTo>
                <a:lnTo>
                  <a:pt x="561" y="50"/>
                </a:lnTo>
                <a:lnTo>
                  <a:pt x="568" y="46"/>
                </a:lnTo>
                <a:lnTo>
                  <a:pt x="576" y="40"/>
                </a:lnTo>
                <a:lnTo>
                  <a:pt x="584" y="35"/>
                </a:lnTo>
                <a:lnTo>
                  <a:pt x="591" y="30"/>
                </a:lnTo>
                <a:lnTo>
                  <a:pt x="599" y="27"/>
                </a:lnTo>
                <a:lnTo>
                  <a:pt x="607" y="23"/>
                </a:lnTo>
                <a:lnTo>
                  <a:pt x="614" y="20"/>
                </a:lnTo>
                <a:lnTo>
                  <a:pt x="624" y="15"/>
                </a:lnTo>
                <a:lnTo>
                  <a:pt x="631" y="13"/>
                </a:lnTo>
                <a:lnTo>
                  <a:pt x="639" y="10"/>
                </a:lnTo>
                <a:lnTo>
                  <a:pt x="647" y="7"/>
                </a:lnTo>
                <a:lnTo>
                  <a:pt x="654" y="6"/>
                </a:lnTo>
                <a:lnTo>
                  <a:pt x="662" y="4"/>
                </a:lnTo>
                <a:lnTo>
                  <a:pt x="670" y="3"/>
                </a:lnTo>
                <a:lnTo>
                  <a:pt x="679" y="1"/>
                </a:lnTo>
                <a:lnTo>
                  <a:pt x="687" y="1"/>
                </a:lnTo>
                <a:lnTo>
                  <a:pt x="694" y="0"/>
                </a:lnTo>
                <a:lnTo>
                  <a:pt x="702" y="0"/>
                </a:lnTo>
                <a:lnTo>
                  <a:pt x="710" y="0"/>
                </a:lnTo>
                <a:lnTo>
                  <a:pt x="717" y="1"/>
                </a:lnTo>
                <a:lnTo>
                  <a:pt x="725" y="1"/>
                </a:lnTo>
                <a:lnTo>
                  <a:pt x="734" y="3"/>
                </a:lnTo>
                <a:lnTo>
                  <a:pt x="742" y="4"/>
                </a:lnTo>
                <a:lnTo>
                  <a:pt x="750" y="6"/>
                </a:lnTo>
                <a:lnTo>
                  <a:pt x="757" y="7"/>
                </a:lnTo>
                <a:lnTo>
                  <a:pt x="765" y="10"/>
                </a:lnTo>
                <a:lnTo>
                  <a:pt x="773" y="13"/>
                </a:lnTo>
                <a:lnTo>
                  <a:pt x="780" y="15"/>
                </a:lnTo>
                <a:lnTo>
                  <a:pt x="788" y="20"/>
                </a:lnTo>
                <a:lnTo>
                  <a:pt x="797" y="23"/>
                </a:lnTo>
                <a:lnTo>
                  <a:pt x="805" y="27"/>
                </a:lnTo>
                <a:lnTo>
                  <a:pt x="813" y="30"/>
                </a:lnTo>
                <a:lnTo>
                  <a:pt x="820" y="35"/>
                </a:lnTo>
                <a:lnTo>
                  <a:pt x="828" y="40"/>
                </a:lnTo>
                <a:lnTo>
                  <a:pt x="836" y="46"/>
                </a:lnTo>
                <a:lnTo>
                  <a:pt x="843" y="50"/>
                </a:lnTo>
                <a:lnTo>
                  <a:pt x="853" y="57"/>
                </a:lnTo>
                <a:lnTo>
                  <a:pt x="860" y="63"/>
                </a:lnTo>
                <a:lnTo>
                  <a:pt x="868" y="69"/>
                </a:lnTo>
                <a:lnTo>
                  <a:pt x="876" y="75"/>
                </a:lnTo>
                <a:lnTo>
                  <a:pt x="883" y="83"/>
                </a:lnTo>
                <a:lnTo>
                  <a:pt x="891" y="90"/>
                </a:lnTo>
                <a:lnTo>
                  <a:pt x="899" y="98"/>
                </a:lnTo>
                <a:lnTo>
                  <a:pt x="908" y="106"/>
                </a:lnTo>
                <a:lnTo>
                  <a:pt x="916" y="113"/>
                </a:lnTo>
                <a:lnTo>
                  <a:pt x="923" y="121"/>
                </a:lnTo>
                <a:lnTo>
                  <a:pt x="931" y="130"/>
                </a:lnTo>
                <a:lnTo>
                  <a:pt x="939" y="140"/>
                </a:lnTo>
                <a:lnTo>
                  <a:pt x="946" y="149"/>
                </a:lnTo>
                <a:lnTo>
                  <a:pt x="954" y="158"/>
                </a:lnTo>
                <a:lnTo>
                  <a:pt x="962" y="167"/>
                </a:lnTo>
                <a:lnTo>
                  <a:pt x="971" y="178"/>
                </a:lnTo>
                <a:lnTo>
                  <a:pt x="979" y="189"/>
                </a:lnTo>
                <a:lnTo>
                  <a:pt x="986" y="198"/>
                </a:lnTo>
                <a:lnTo>
                  <a:pt x="994" y="209"/>
                </a:lnTo>
                <a:lnTo>
                  <a:pt x="1002" y="221"/>
                </a:lnTo>
                <a:lnTo>
                  <a:pt x="1009" y="232"/>
                </a:lnTo>
                <a:lnTo>
                  <a:pt x="1017" y="244"/>
                </a:lnTo>
                <a:lnTo>
                  <a:pt x="1026" y="255"/>
                </a:lnTo>
                <a:lnTo>
                  <a:pt x="1034" y="267"/>
                </a:lnTo>
                <a:lnTo>
                  <a:pt x="1042" y="280"/>
                </a:lnTo>
                <a:lnTo>
                  <a:pt x="1049" y="292"/>
                </a:lnTo>
                <a:lnTo>
                  <a:pt x="1057" y="304"/>
                </a:lnTo>
                <a:lnTo>
                  <a:pt x="1065" y="318"/>
                </a:lnTo>
                <a:lnTo>
                  <a:pt x="1072" y="330"/>
                </a:lnTo>
                <a:lnTo>
                  <a:pt x="1080" y="344"/>
                </a:lnTo>
                <a:lnTo>
                  <a:pt x="1089" y="358"/>
                </a:lnTo>
                <a:lnTo>
                  <a:pt x="1097" y="372"/>
                </a:lnTo>
                <a:lnTo>
                  <a:pt x="1105" y="386"/>
                </a:lnTo>
                <a:lnTo>
                  <a:pt x="1112" y="400"/>
                </a:lnTo>
                <a:lnTo>
                  <a:pt x="1120" y="415"/>
                </a:lnTo>
                <a:lnTo>
                  <a:pt x="1128" y="429"/>
                </a:lnTo>
                <a:lnTo>
                  <a:pt x="1135" y="444"/>
                </a:lnTo>
                <a:lnTo>
                  <a:pt x="1145" y="460"/>
                </a:lnTo>
                <a:lnTo>
                  <a:pt x="1152" y="473"/>
                </a:lnTo>
                <a:lnTo>
                  <a:pt x="1160" y="489"/>
                </a:lnTo>
                <a:lnTo>
                  <a:pt x="1168" y="504"/>
                </a:lnTo>
                <a:lnTo>
                  <a:pt x="1175" y="521"/>
                </a:lnTo>
                <a:lnTo>
                  <a:pt x="1183" y="537"/>
                </a:lnTo>
                <a:lnTo>
                  <a:pt x="1191" y="552"/>
                </a:lnTo>
                <a:lnTo>
                  <a:pt x="1200" y="569"/>
                </a:lnTo>
                <a:lnTo>
                  <a:pt x="1208" y="584"/>
                </a:lnTo>
                <a:lnTo>
                  <a:pt x="1215" y="601"/>
                </a:lnTo>
                <a:lnTo>
                  <a:pt x="1223" y="618"/>
                </a:lnTo>
                <a:lnTo>
                  <a:pt x="1231" y="635"/>
                </a:lnTo>
                <a:lnTo>
                  <a:pt x="1238" y="650"/>
                </a:lnTo>
                <a:lnTo>
                  <a:pt x="1246" y="667"/>
                </a:lnTo>
                <a:lnTo>
                  <a:pt x="1254" y="686"/>
                </a:lnTo>
                <a:lnTo>
                  <a:pt x="1263" y="703"/>
                </a:lnTo>
                <a:lnTo>
                  <a:pt x="1271" y="720"/>
                </a:lnTo>
                <a:lnTo>
                  <a:pt x="1278" y="737"/>
                </a:lnTo>
                <a:lnTo>
                  <a:pt x="1286" y="753"/>
                </a:lnTo>
                <a:lnTo>
                  <a:pt x="1294" y="772"/>
                </a:lnTo>
                <a:lnTo>
                  <a:pt x="1301" y="789"/>
                </a:lnTo>
                <a:lnTo>
                  <a:pt x="1309" y="807"/>
                </a:lnTo>
                <a:lnTo>
                  <a:pt x="1318" y="824"/>
                </a:lnTo>
                <a:lnTo>
                  <a:pt x="1326" y="843"/>
                </a:lnTo>
                <a:lnTo>
                  <a:pt x="1334" y="860"/>
                </a:lnTo>
                <a:lnTo>
                  <a:pt x="1341" y="878"/>
                </a:lnTo>
                <a:lnTo>
                  <a:pt x="1349" y="897"/>
                </a:lnTo>
                <a:lnTo>
                  <a:pt x="1357" y="915"/>
                </a:lnTo>
                <a:lnTo>
                  <a:pt x="1364" y="932"/>
                </a:lnTo>
                <a:lnTo>
                  <a:pt x="1374" y="950"/>
                </a:lnTo>
                <a:lnTo>
                  <a:pt x="1381" y="969"/>
                </a:lnTo>
                <a:lnTo>
                  <a:pt x="1389" y="987"/>
                </a:lnTo>
                <a:lnTo>
                  <a:pt x="1397" y="1004"/>
                </a:lnTo>
                <a:lnTo>
                  <a:pt x="1404" y="1023"/>
                </a:lnTo>
                <a:lnTo>
                  <a:pt x="1412" y="1041"/>
                </a:lnTo>
                <a:lnTo>
                  <a:pt x="1420" y="1060"/>
                </a:lnTo>
                <a:lnTo>
                  <a:pt x="1427" y="1078"/>
                </a:lnTo>
                <a:lnTo>
                  <a:pt x="1437" y="1095"/>
                </a:lnTo>
                <a:lnTo>
                  <a:pt x="1444" y="1113"/>
                </a:lnTo>
                <a:lnTo>
                  <a:pt x="1452" y="1132"/>
                </a:lnTo>
                <a:lnTo>
                  <a:pt x="1460" y="1150"/>
                </a:lnTo>
                <a:lnTo>
                  <a:pt x="1467" y="1167"/>
                </a:lnTo>
                <a:lnTo>
                  <a:pt x="1475" y="1186"/>
                </a:lnTo>
                <a:lnTo>
                  <a:pt x="1483" y="1204"/>
                </a:lnTo>
                <a:lnTo>
                  <a:pt x="1492" y="1223"/>
                </a:lnTo>
                <a:lnTo>
                  <a:pt x="1500" y="1240"/>
                </a:lnTo>
                <a:lnTo>
                  <a:pt x="1507" y="1258"/>
                </a:lnTo>
                <a:lnTo>
                  <a:pt x="1515" y="1275"/>
                </a:lnTo>
                <a:lnTo>
                  <a:pt x="1523" y="1293"/>
                </a:lnTo>
                <a:lnTo>
                  <a:pt x="1530" y="1310"/>
                </a:lnTo>
                <a:lnTo>
                  <a:pt x="1538" y="1329"/>
                </a:lnTo>
                <a:lnTo>
                  <a:pt x="1546" y="1346"/>
                </a:lnTo>
                <a:lnTo>
                  <a:pt x="1555" y="1363"/>
                </a:lnTo>
                <a:lnTo>
                  <a:pt x="1563" y="1380"/>
                </a:lnTo>
                <a:lnTo>
                  <a:pt x="1570" y="1397"/>
                </a:lnTo>
                <a:lnTo>
                  <a:pt x="1578" y="1415"/>
                </a:lnTo>
                <a:lnTo>
                  <a:pt x="1586" y="1432"/>
                </a:lnTo>
                <a:lnTo>
                  <a:pt x="1593" y="1447"/>
                </a:lnTo>
                <a:lnTo>
                  <a:pt x="1601" y="1464"/>
                </a:lnTo>
                <a:lnTo>
                  <a:pt x="1610" y="1481"/>
                </a:lnTo>
                <a:lnTo>
                  <a:pt x="1618" y="1498"/>
                </a:lnTo>
                <a:lnTo>
                  <a:pt x="1626" y="1513"/>
                </a:lnTo>
                <a:lnTo>
                  <a:pt x="1633" y="1530"/>
                </a:lnTo>
                <a:lnTo>
                  <a:pt x="1641" y="1546"/>
                </a:lnTo>
                <a:lnTo>
                  <a:pt x="1649" y="1561"/>
                </a:lnTo>
                <a:lnTo>
                  <a:pt x="1657" y="1578"/>
                </a:lnTo>
                <a:lnTo>
                  <a:pt x="1666" y="1593"/>
                </a:lnTo>
                <a:lnTo>
                  <a:pt x="1673" y="1609"/>
                </a:lnTo>
                <a:lnTo>
                  <a:pt x="1681" y="1623"/>
                </a:lnTo>
                <a:lnTo>
                  <a:pt x="1689" y="1638"/>
                </a:lnTo>
                <a:lnTo>
                  <a:pt x="1696" y="1653"/>
                </a:lnTo>
                <a:lnTo>
                  <a:pt x="1704" y="1667"/>
                </a:lnTo>
                <a:lnTo>
                  <a:pt x="1712" y="1683"/>
                </a:lnTo>
                <a:lnTo>
                  <a:pt x="1720" y="1697"/>
                </a:lnTo>
                <a:lnTo>
                  <a:pt x="1729" y="1710"/>
                </a:lnTo>
                <a:lnTo>
                  <a:pt x="1736" y="1724"/>
                </a:lnTo>
                <a:lnTo>
                  <a:pt x="1744" y="1738"/>
                </a:lnTo>
                <a:lnTo>
                  <a:pt x="1752" y="1752"/>
                </a:lnTo>
                <a:lnTo>
                  <a:pt x="1759" y="1764"/>
                </a:lnTo>
                <a:lnTo>
                  <a:pt x="1767" y="1778"/>
                </a:lnTo>
                <a:lnTo>
                  <a:pt x="1775" y="1790"/>
                </a:lnTo>
                <a:lnTo>
                  <a:pt x="1784" y="1803"/>
                </a:lnTo>
                <a:lnTo>
                  <a:pt x="1792" y="1815"/>
                </a:lnTo>
                <a:lnTo>
                  <a:pt x="1799" y="1827"/>
                </a:lnTo>
                <a:lnTo>
                  <a:pt x="1807" y="1838"/>
                </a:lnTo>
                <a:lnTo>
                  <a:pt x="1815" y="1850"/>
                </a:lnTo>
                <a:lnTo>
                  <a:pt x="1823" y="1861"/>
                </a:lnTo>
                <a:lnTo>
                  <a:pt x="1830" y="1873"/>
                </a:lnTo>
                <a:lnTo>
                  <a:pt x="1838" y="1884"/>
                </a:lnTo>
                <a:lnTo>
                  <a:pt x="1847" y="1893"/>
                </a:lnTo>
                <a:lnTo>
                  <a:pt x="1855" y="1904"/>
                </a:lnTo>
                <a:lnTo>
                  <a:pt x="1862" y="1915"/>
                </a:lnTo>
                <a:lnTo>
                  <a:pt x="1870" y="1924"/>
                </a:lnTo>
                <a:lnTo>
                  <a:pt x="1878" y="1933"/>
                </a:lnTo>
                <a:lnTo>
                  <a:pt x="1886" y="1943"/>
                </a:lnTo>
                <a:lnTo>
                  <a:pt x="1893" y="1952"/>
                </a:lnTo>
                <a:lnTo>
                  <a:pt x="1902" y="1961"/>
                </a:lnTo>
                <a:lnTo>
                  <a:pt x="1910" y="1969"/>
                </a:lnTo>
                <a:lnTo>
                  <a:pt x="1918" y="1977"/>
                </a:lnTo>
                <a:lnTo>
                  <a:pt x="1925" y="1984"/>
                </a:lnTo>
                <a:lnTo>
                  <a:pt x="1933" y="1992"/>
                </a:lnTo>
                <a:lnTo>
                  <a:pt x="1941" y="2000"/>
                </a:lnTo>
                <a:lnTo>
                  <a:pt x="1949" y="2007"/>
                </a:lnTo>
                <a:lnTo>
                  <a:pt x="1958" y="2013"/>
                </a:lnTo>
                <a:lnTo>
                  <a:pt x="1965" y="2020"/>
                </a:lnTo>
                <a:lnTo>
                  <a:pt x="1973" y="2026"/>
                </a:lnTo>
                <a:lnTo>
                  <a:pt x="1981" y="2032"/>
                </a:lnTo>
                <a:lnTo>
                  <a:pt x="1989" y="2037"/>
                </a:lnTo>
                <a:lnTo>
                  <a:pt x="1996" y="2043"/>
                </a:lnTo>
                <a:lnTo>
                  <a:pt x="2004" y="2047"/>
                </a:lnTo>
                <a:lnTo>
                  <a:pt x="2012" y="2052"/>
                </a:lnTo>
                <a:lnTo>
                  <a:pt x="2021" y="2055"/>
                </a:lnTo>
                <a:lnTo>
                  <a:pt x="2028" y="2060"/>
                </a:lnTo>
                <a:lnTo>
                  <a:pt x="2036" y="2063"/>
                </a:lnTo>
                <a:lnTo>
                  <a:pt x="2044" y="2067"/>
                </a:lnTo>
                <a:lnTo>
                  <a:pt x="2052" y="2069"/>
                </a:lnTo>
                <a:lnTo>
                  <a:pt x="2059" y="2072"/>
                </a:lnTo>
                <a:lnTo>
                  <a:pt x="2067" y="2075"/>
                </a:lnTo>
                <a:lnTo>
                  <a:pt x="2076" y="2077"/>
                </a:lnTo>
                <a:lnTo>
                  <a:pt x="2084" y="2078"/>
                </a:lnTo>
                <a:lnTo>
                  <a:pt x="2091" y="2080"/>
                </a:lnTo>
                <a:lnTo>
                  <a:pt x="2099" y="2081"/>
                </a:lnTo>
                <a:lnTo>
                  <a:pt x="2107" y="2081"/>
                </a:lnTo>
                <a:lnTo>
                  <a:pt x="2115" y="2083"/>
                </a:lnTo>
                <a:lnTo>
                  <a:pt x="2122" y="2083"/>
                </a:lnTo>
                <a:lnTo>
                  <a:pt x="2131" y="2083"/>
                </a:lnTo>
                <a:lnTo>
                  <a:pt x="2139" y="2081"/>
                </a:lnTo>
                <a:lnTo>
                  <a:pt x="2147" y="2081"/>
                </a:lnTo>
                <a:lnTo>
                  <a:pt x="2155" y="2080"/>
                </a:lnTo>
                <a:lnTo>
                  <a:pt x="2162" y="2078"/>
                </a:lnTo>
                <a:lnTo>
                  <a:pt x="2170" y="2077"/>
                </a:lnTo>
                <a:lnTo>
                  <a:pt x="2178" y="2075"/>
                </a:lnTo>
                <a:lnTo>
                  <a:pt x="2185" y="2072"/>
                </a:lnTo>
                <a:lnTo>
                  <a:pt x="2194" y="2069"/>
                </a:lnTo>
                <a:lnTo>
                  <a:pt x="2202" y="2067"/>
                </a:lnTo>
                <a:lnTo>
                  <a:pt x="2210" y="2063"/>
                </a:lnTo>
                <a:lnTo>
                  <a:pt x="2218" y="2060"/>
                </a:lnTo>
                <a:lnTo>
                  <a:pt x="2225" y="2055"/>
                </a:lnTo>
                <a:lnTo>
                  <a:pt x="2233" y="2052"/>
                </a:lnTo>
                <a:lnTo>
                  <a:pt x="2241" y="2047"/>
                </a:lnTo>
                <a:lnTo>
                  <a:pt x="2250" y="2043"/>
                </a:lnTo>
                <a:lnTo>
                  <a:pt x="2257" y="2037"/>
                </a:lnTo>
                <a:lnTo>
                  <a:pt x="2265" y="2032"/>
                </a:lnTo>
                <a:lnTo>
                  <a:pt x="2273" y="2026"/>
                </a:lnTo>
                <a:lnTo>
                  <a:pt x="2281" y="2020"/>
                </a:lnTo>
                <a:lnTo>
                  <a:pt x="2288" y="2013"/>
                </a:lnTo>
                <a:lnTo>
                  <a:pt x="2296" y="2007"/>
                </a:lnTo>
                <a:lnTo>
                  <a:pt x="2304" y="2000"/>
                </a:lnTo>
                <a:lnTo>
                  <a:pt x="2313" y="1992"/>
                </a:lnTo>
                <a:lnTo>
                  <a:pt x="2321" y="1984"/>
                </a:lnTo>
                <a:lnTo>
                  <a:pt x="2328" y="1977"/>
                </a:lnTo>
                <a:lnTo>
                  <a:pt x="2336" y="1969"/>
                </a:lnTo>
                <a:lnTo>
                  <a:pt x="2344" y="1961"/>
                </a:lnTo>
                <a:lnTo>
                  <a:pt x="2351" y="1952"/>
                </a:lnTo>
                <a:lnTo>
                  <a:pt x="2359" y="1943"/>
                </a:lnTo>
                <a:lnTo>
                  <a:pt x="2368" y="1933"/>
                </a:lnTo>
                <a:lnTo>
                  <a:pt x="2376" y="1924"/>
                </a:lnTo>
                <a:lnTo>
                  <a:pt x="2384" y="1915"/>
                </a:lnTo>
                <a:lnTo>
                  <a:pt x="2391" y="1904"/>
                </a:lnTo>
                <a:lnTo>
                  <a:pt x="2399" y="1893"/>
                </a:lnTo>
                <a:lnTo>
                  <a:pt x="2407" y="1884"/>
                </a:lnTo>
                <a:lnTo>
                  <a:pt x="2414" y="1873"/>
                </a:lnTo>
                <a:lnTo>
                  <a:pt x="2423" y="1861"/>
                </a:lnTo>
                <a:lnTo>
                  <a:pt x="2431" y="1850"/>
                </a:lnTo>
                <a:lnTo>
                  <a:pt x="2439" y="1838"/>
                </a:lnTo>
                <a:lnTo>
                  <a:pt x="2447" y="1827"/>
                </a:lnTo>
                <a:lnTo>
                  <a:pt x="2454" y="1815"/>
                </a:lnTo>
                <a:lnTo>
                  <a:pt x="2462" y="1803"/>
                </a:lnTo>
                <a:lnTo>
                  <a:pt x="2470" y="1790"/>
                </a:lnTo>
                <a:lnTo>
                  <a:pt x="2477" y="1778"/>
                </a:lnTo>
                <a:lnTo>
                  <a:pt x="2486" y="1764"/>
                </a:lnTo>
                <a:lnTo>
                  <a:pt x="2494" y="1752"/>
                </a:lnTo>
                <a:lnTo>
                  <a:pt x="2502" y="1738"/>
                </a:lnTo>
                <a:lnTo>
                  <a:pt x="2510" y="1724"/>
                </a:lnTo>
                <a:lnTo>
                  <a:pt x="2517" y="1710"/>
                </a:lnTo>
                <a:lnTo>
                  <a:pt x="2525" y="1697"/>
                </a:lnTo>
                <a:lnTo>
                  <a:pt x="2533" y="1683"/>
                </a:lnTo>
                <a:lnTo>
                  <a:pt x="2542" y="1667"/>
                </a:lnTo>
                <a:lnTo>
                  <a:pt x="2550" y="1653"/>
                </a:lnTo>
                <a:lnTo>
                  <a:pt x="2557" y="1638"/>
                </a:lnTo>
                <a:lnTo>
                  <a:pt x="2565" y="1623"/>
                </a:lnTo>
                <a:lnTo>
                  <a:pt x="2573" y="1609"/>
                </a:lnTo>
                <a:lnTo>
                  <a:pt x="2580" y="1593"/>
                </a:lnTo>
                <a:lnTo>
                  <a:pt x="2588" y="1578"/>
                </a:lnTo>
                <a:lnTo>
                  <a:pt x="2597" y="1561"/>
                </a:lnTo>
                <a:lnTo>
                  <a:pt x="2605" y="1546"/>
                </a:lnTo>
                <a:lnTo>
                  <a:pt x="2613" y="1530"/>
                </a:lnTo>
                <a:lnTo>
                  <a:pt x="2620" y="1513"/>
                </a:lnTo>
                <a:lnTo>
                  <a:pt x="2628" y="1498"/>
                </a:lnTo>
                <a:lnTo>
                  <a:pt x="2636" y="1481"/>
                </a:lnTo>
                <a:lnTo>
                  <a:pt x="2643" y="1464"/>
                </a:lnTo>
                <a:lnTo>
                  <a:pt x="2651" y="1447"/>
                </a:lnTo>
                <a:lnTo>
                  <a:pt x="2660" y="1432"/>
                </a:lnTo>
                <a:lnTo>
                  <a:pt x="2668" y="1415"/>
                </a:lnTo>
                <a:lnTo>
                  <a:pt x="2676" y="1397"/>
                </a:lnTo>
                <a:lnTo>
                  <a:pt x="2683" y="1380"/>
                </a:lnTo>
                <a:lnTo>
                  <a:pt x="2691" y="1363"/>
                </a:lnTo>
                <a:lnTo>
                  <a:pt x="2699" y="1346"/>
                </a:lnTo>
                <a:lnTo>
                  <a:pt x="2706" y="1329"/>
                </a:lnTo>
                <a:lnTo>
                  <a:pt x="2716" y="1310"/>
                </a:lnTo>
                <a:lnTo>
                  <a:pt x="2723" y="1293"/>
                </a:lnTo>
                <a:lnTo>
                  <a:pt x="2731" y="1275"/>
                </a:lnTo>
                <a:lnTo>
                  <a:pt x="2739" y="1258"/>
                </a:lnTo>
                <a:lnTo>
                  <a:pt x="2746" y="1240"/>
                </a:lnTo>
                <a:lnTo>
                  <a:pt x="2754" y="1223"/>
                </a:lnTo>
                <a:lnTo>
                  <a:pt x="2762" y="1204"/>
                </a:lnTo>
                <a:lnTo>
                  <a:pt x="2769" y="1186"/>
                </a:lnTo>
                <a:lnTo>
                  <a:pt x="2779" y="1167"/>
                </a:lnTo>
                <a:lnTo>
                  <a:pt x="2786" y="1150"/>
                </a:lnTo>
                <a:lnTo>
                  <a:pt x="2794" y="1132"/>
                </a:lnTo>
                <a:lnTo>
                  <a:pt x="2802" y="1113"/>
                </a:lnTo>
                <a:lnTo>
                  <a:pt x="2809" y="1095"/>
                </a:lnTo>
                <a:lnTo>
                  <a:pt x="2817" y="1078"/>
                </a:lnTo>
                <a:lnTo>
                  <a:pt x="2825" y="1060"/>
                </a:lnTo>
                <a:lnTo>
                  <a:pt x="2834" y="104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4404" name="Freeform 20">
            <a:extLst>
              <a:ext uri="{FF2B5EF4-FFF2-40B4-BE49-F238E27FC236}">
                <a16:creationId xmlns:a16="http://schemas.microsoft.com/office/drawing/2014/main" id="{D3CEBE05-068F-42BC-9FA2-674EB1E98C60}"/>
              </a:ext>
            </a:extLst>
          </p:cNvPr>
          <p:cNvSpPr>
            <a:spLocks/>
          </p:cNvSpPr>
          <p:nvPr/>
        </p:nvSpPr>
        <p:spPr bwMode="auto">
          <a:xfrm>
            <a:off x="4910138" y="2652713"/>
            <a:ext cx="3306762" cy="1212850"/>
          </a:xfrm>
          <a:custGeom>
            <a:avLst/>
            <a:gdLst>
              <a:gd name="T0" fmla="*/ 40 w 2834"/>
              <a:gd name="T1" fmla="*/ 466 h 1040"/>
              <a:gd name="T2" fmla="*/ 86 w 2834"/>
              <a:gd name="T3" fmla="*/ 412 h 1040"/>
              <a:gd name="T4" fmla="*/ 133 w 2834"/>
              <a:gd name="T5" fmla="*/ 359 h 1040"/>
              <a:gd name="T6" fmla="*/ 181 w 2834"/>
              <a:gd name="T7" fmla="*/ 308 h 1040"/>
              <a:gd name="T8" fmla="*/ 229 w 2834"/>
              <a:gd name="T9" fmla="*/ 260 h 1040"/>
              <a:gd name="T10" fmla="*/ 276 w 2834"/>
              <a:gd name="T11" fmla="*/ 214 h 1040"/>
              <a:gd name="T12" fmla="*/ 322 w 2834"/>
              <a:gd name="T13" fmla="*/ 172 h 1040"/>
              <a:gd name="T14" fmla="*/ 370 w 2834"/>
              <a:gd name="T15" fmla="*/ 134 h 1040"/>
              <a:gd name="T16" fmla="*/ 418 w 2834"/>
              <a:gd name="T17" fmla="*/ 99 h 1040"/>
              <a:gd name="T18" fmla="*/ 465 w 2834"/>
              <a:gd name="T19" fmla="*/ 69 h 1040"/>
              <a:gd name="T20" fmla="*/ 513 w 2834"/>
              <a:gd name="T21" fmla="*/ 45 h 1040"/>
              <a:gd name="T22" fmla="*/ 561 w 2834"/>
              <a:gd name="T23" fmla="*/ 25 h 1040"/>
              <a:gd name="T24" fmla="*/ 607 w 2834"/>
              <a:gd name="T25" fmla="*/ 11 h 1040"/>
              <a:gd name="T26" fmla="*/ 654 w 2834"/>
              <a:gd name="T27" fmla="*/ 2 h 1040"/>
              <a:gd name="T28" fmla="*/ 702 w 2834"/>
              <a:gd name="T29" fmla="*/ 0 h 1040"/>
              <a:gd name="T30" fmla="*/ 750 w 2834"/>
              <a:gd name="T31" fmla="*/ 2 h 1040"/>
              <a:gd name="T32" fmla="*/ 797 w 2834"/>
              <a:gd name="T33" fmla="*/ 11 h 1040"/>
              <a:gd name="T34" fmla="*/ 843 w 2834"/>
              <a:gd name="T35" fmla="*/ 25 h 1040"/>
              <a:gd name="T36" fmla="*/ 891 w 2834"/>
              <a:gd name="T37" fmla="*/ 45 h 1040"/>
              <a:gd name="T38" fmla="*/ 939 w 2834"/>
              <a:gd name="T39" fmla="*/ 69 h 1040"/>
              <a:gd name="T40" fmla="*/ 986 w 2834"/>
              <a:gd name="T41" fmla="*/ 99 h 1040"/>
              <a:gd name="T42" fmla="*/ 1034 w 2834"/>
              <a:gd name="T43" fmla="*/ 134 h 1040"/>
              <a:gd name="T44" fmla="*/ 1080 w 2834"/>
              <a:gd name="T45" fmla="*/ 172 h 1040"/>
              <a:gd name="T46" fmla="*/ 1128 w 2834"/>
              <a:gd name="T47" fmla="*/ 214 h 1040"/>
              <a:gd name="T48" fmla="*/ 1175 w 2834"/>
              <a:gd name="T49" fmla="*/ 260 h 1040"/>
              <a:gd name="T50" fmla="*/ 1223 w 2834"/>
              <a:gd name="T51" fmla="*/ 308 h 1040"/>
              <a:gd name="T52" fmla="*/ 1271 w 2834"/>
              <a:gd name="T53" fmla="*/ 359 h 1040"/>
              <a:gd name="T54" fmla="*/ 1318 w 2834"/>
              <a:gd name="T55" fmla="*/ 412 h 1040"/>
              <a:gd name="T56" fmla="*/ 1364 w 2834"/>
              <a:gd name="T57" fmla="*/ 466 h 1040"/>
              <a:gd name="T58" fmla="*/ 1412 w 2834"/>
              <a:gd name="T59" fmla="*/ 520 h 1040"/>
              <a:gd name="T60" fmla="*/ 1460 w 2834"/>
              <a:gd name="T61" fmla="*/ 574 h 1040"/>
              <a:gd name="T62" fmla="*/ 1507 w 2834"/>
              <a:gd name="T63" fmla="*/ 628 h 1040"/>
              <a:gd name="T64" fmla="*/ 1555 w 2834"/>
              <a:gd name="T65" fmla="*/ 682 h 1040"/>
              <a:gd name="T66" fmla="*/ 1601 w 2834"/>
              <a:gd name="T67" fmla="*/ 732 h 1040"/>
              <a:gd name="T68" fmla="*/ 1649 w 2834"/>
              <a:gd name="T69" fmla="*/ 780 h 1040"/>
              <a:gd name="T70" fmla="*/ 1696 w 2834"/>
              <a:gd name="T71" fmla="*/ 826 h 1040"/>
              <a:gd name="T72" fmla="*/ 1744 w 2834"/>
              <a:gd name="T73" fmla="*/ 868 h 1040"/>
              <a:gd name="T74" fmla="*/ 1792 w 2834"/>
              <a:gd name="T75" fmla="*/ 906 h 1040"/>
              <a:gd name="T76" fmla="*/ 1838 w 2834"/>
              <a:gd name="T77" fmla="*/ 942 h 1040"/>
              <a:gd name="T78" fmla="*/ 1886 w 2834"/>
              <a:gd name="T79" fmla="*/ 971 h 1040"/>
              <a:gd name="T80" fmla="*/ 1933 w 2834"/>
              <a:gd name="T81" fmla="*/ 996 h 1040"/>
              <a:gd name="T82" fmla="*/ 1981 w 2834"/>
              <a:gd name="T83" fmla="*/ 1016 h 1040"/>
              <a:gd name="T84" fmla="*/ 2028 w 2834"/>
              <a:gd name="T85" fmla="*/ 1029 h 1040"/>
              <a:gd name="T86" fmla="*/ 2076 w 2834"/>
              <a:gd name="T87" fmla="*/ 1039 h 1040"/>
              <a:gd name="T88" fmla="*/ 2122 w 2834"/>
              <a:gd name="T89" fmla="*/ 1040 h 1040"/>
              <a:gd name="T90" fmla="*/ 2170 w 2834"/>
              <a:gd name="T91" fmla="*/ 1039 h 1040"/>
              <a:gd name="T92" fmla="*/ 2218 w 2834"/>
              <a:gd name="T93" fmla="*/ 1029 h 1040"/>
              <a:gd name="T94" fmla="*/ 2265 w 2834"/>
              <a:gd name="T95" fmla="*/ 1016 h 1040"/>
              <a:gd name="T96" fmla="*/ 2313 w 2834"/>
              <a:gd name="T97" fmla="*/ 996 h 1040"/>
              <a:gd name="T98" fmla="*/ 2359 w 2834"/>
              <a:gd name="T99" fmla="*/ 971 h 1040"/>
              <a:gd name="T100" fmla="*/ 2407 w 2834"/>
              <a:gd name="T101" fmla="*/ 942 h 1040"/>
              <a:gd name="T102" fmla="*/ 2454 w 2834"/>
              <a:gd name="T103" fmla="*/ 906 h 1040"/>
              <a:gd name="T104" fmla="*/ 2502 w 2834"/>
              <a:gd name="T105" fmla="*/ 868 h 1040"/>
              <a:gd name="T106" fmla="*/ 2550 w 2834"/>
              <a:gd name="T107" fmla="*/ 826 h 1040"/>
              <a:gd name="T108" fmla="*/ 2597 w 2834"/>
              <a:gd name="T109" fmla="*/ 780 h 1040"/>
              <a:gd name="T110" fmla="*/ 2643 w 2834"/>
              <a:gd name="T111" fmla="*/ 732 h 1040"/>
              <a:gd name="T112" fmla="*/ 2691 w 2834"/>
              <a:gd name="T113" fmla="*/ 682 h 1040"/>
              <a:gd name="T114" fmla="*/ 2739 w 2834"/>
              <a:gd name="T115" fmla="*/ 628 h 1040"/>
              <a:gd name="T116" fmla="*/ 2786 w 2834"/>
              <a:gd name="T117" fmla="*/ 574 h 1040"/>
              <a:gd name="T118" fmla="*/ 2834 w 2834"/>
              <a:gd name="T119" fmla="*/ 52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34" h="1040">
                <a:moveTo>
                  <a:pt x="0" y="511"/>
                </a:moveTo>
                <a:lnTo>
                  <a:pt x="7" y="502"/>
                </a:lnTo>
                <a:lnTo>
                  <a:pt x="15" y="492"/>
                </a:lnTo>
                <a:lnTo>
                  <a:pt x="23" y="483"/>
                </a:lnTo>
                <a:lnTo>
                  <a:pt x="30" y="476"/>
                </a:lnTo>
                <a:lnTo>
                  <a:pt x="40" y="466"/>
                </a:lnTo>
                <a:lnTo>
                  <a:pt x="47" y="457"/>
                </a:lnTo>
                <a:lnTo>
                  <a:pt x="55" y="448"/>
                </a:lnTo>
                <a:lnTo>
                  <a:pt x="63" y="439"/>
                </a:lnTo>
                <a:lnTo>
                  <a:pt x="70" y="429"/>
                </a:lnTo>
                <a:lnTo>
                  <a:pt x="78" y="420"/>
                </a:lnTo>
                <a:lnTo>
                  <a:pt x="86" y="412"/>
                </a:lnTo>
                <a:lnTo>
                  <a:pt x="95" y="403"/>
                </a:lnTo>
                <a:lnTo>
                  <a:pt x="103" y="394"/>
                </a:lnTo>
                <a:lnTo>
                  <a:pt x="110" y="385"/>
                </a:lnTo>
                <a:lnTo>
                  <a:pt x="118" y="377"/>
                </a:lnTo>
                <a:lnTo>
                  <a:pt x="126" y="368"/>
                </a:lnTo>
                <a:lnTo>
                  <a:pt x="133" y="359"/>
                </a:lnTo>
                <a:lnTo>
                  <a:pt x="141" y="351"/>
                </a:lnTo>
                <a:lnTo>
                  <a:pt x="149" y="342"/>
                </a:lnTo>
                <a:lnTo>
                  <a:pt x="158" y="334"/>
                </a:lnTo>
                <a:lnTo>
                  <a:pt x="166" y="325"/>
                </a:lnTo>
                <a:lnTo>
                  <a:pt x="173" y="317"/>
                </a:lnTo>
                <a:lnTo>
                  <a:pt x="181" y="308"/>
                </a:lnTo>
                <a:lnTo>
                  <a:pt x="189" y="300"/>
                </a:lnTo>
                <a:lnTo>
                  <a:pt x="196" y="292"/>
                </a:lnTo>
                <a:lnTo>
                  <a:pt x="204" y="283"/>
                </a:lnTo>
                <a:lnTo>
                  <a:pt x="213" y="276"/>
                </a:lnTo>
                <a:lnTo>
                  <a:pt x="221" y="268"/>
                </a:lnTo>
                <a:lnTo>
                  <a:pt x="229" y="260"/>
                </a:lnTo>
                <a:lnTo>
                  <a:pt x="236" y="252"/>
                </a:lnTo>
                <a:lnTo>
                  <a:pt x="244" y="245"/>
                </a:lnTo>
                <a:lnTo>
                  <a:pt x="252" y="237"/>
                </a:lnTo>
                <a:lnTo>
                  <a:pt x="259" y="229"/>
                </a:lnTo>
                <a:lnTo>
                  <a:pt x="269" y="222"/>
                </a:lnTo>
                <a:lnTo>
                  <a:pt x="276" y="214"/>
                </a:lnTo>
                <a:lnTo>
                  <a:pt x="284" y="206"/>
                </a:lnTo>
                <a:lnTo>
                  <a:pt x="292" y="200"/>
                </a:lnTo>
                <a:lnTo>
                  <a:pt x="299" y="192"/>
                </a:lnTo>
                <a:lnTo>
                  <a:pt x="307" y="185"/>
                </a:lnTo>
                <a:lnTo>
                  <a:pt x="315" y="179"/>
                </a:lnTo>
                <a:lnTo>
                  <a:pt x="322" y="172"/>
                </a:lnTo>
                <a:lnTo>
                  <a:pt x="332" y="165"/>
                </a:lnTo>
                <a:lnTo>
                  <a:pt x="339" y="159"/>
                </a:lnTo>
                <a:lnTo>
                  <a:pt x="347" y="152"/>
                </a:lnTo>
                <a:lnTo>
                  <a:pt x="355" y="146"/>
                </a:lnTo>
                <a:lnTo>
                  <a:pt x="362" y="140"/>
                </a:lnTo>
                <a:lnTo>
                  <a:pt x="370" y="134"/>
                </a:lnTo>
                <a:lnTo>
                  <a:pt x="378" y="128"/>
                </a:lnTo>
                <a:lnTo>
                  <a:pt x="387" y="122"/>
                </a:lnTo>
                <a:lnTo>
                  <a:pt x="395" y="116"/>
                </a:lnTo>
                <a:lnTo>
                  <a:pt x="402" y="109"/>
                </a:lnTo>
                <a:lnTo>
                  <a:pt x="410" y="105"/>
                </a:lnTo>
                <a:lnTo>
                  <a:pt x="418" y="99"/>
                </a:lnTo>
                <a:lnTo>
                  <a:pt x="425" y="94"/>
                </a:lnTo>
                <a:lnTo>
                  <a:pt x="433" y="88"/>
                </a:lnTo>
                <a:lnTo>
                  <a:pt x="442" y="83"/>
                </a:lnTo>
                <a:lnTo>
                  <a:pt x="450" y="79"/>
                </a:lnTo>
                <a:lnTo>
                  <a:pt x="458" y="74"/>
                </a:lnTo>
                <a:lnTo>
                  <a:pt x="465" y="69"/>
                </a:lnTo>
                <a:lnTo>
                  <a:pt x="473" y="65"/>
                </a:lnTo>
                <a:lnTo>
                  <a:pt x="481" y="60"/>
                </a:lnTo>
                <a:lnTo>
                  <a:pt x="488" y="56"/>
                </a:lnTo>
                <a:lnTo>
                  <a:pt x="496" y="52"/>
                </a:lnTo>
                <a:lnTo>
                  <a:pt x="505" y="48"/>
                </a:lnTo>
                <a:lnTo>
                  <a:pt x="513" y="45"/>
                </a:lnTo>
                <a:lnTo>
                  <a:pt x="521" y="42"/>
                </a:lnTo>
                <a:lnTo>
                  <a:pt x="528" y="37"/>
                </a:lnTo>
                <a:lnTo>
                  <a:pt x="536" y="34"/>
                </a:lnTo>
                <a:lnTo>
                  <a:pt x="544" y="31"/>
                </a:lnTo>
                <a:lnTo>
                  <a:pt x="551" y="28"/>
                </a:lnTo>
                <a:lnTo>
                  <a:pt x="561" y="25"/>
                </a:lnTo>
                <a:lnTo>
                  <a:pt x="568" y="22"/>
                </a:lnTo>
                <a:lnTo>
                  <a:pt x="576" y="20"/>
                </a:lnTo>
                <a:lnTo>
                  <a:pt x="584" y="17"/>
                </a:lnTo>
                <a:lnTo>
                  <a:pt x="591" y="16"/>
                </a:lnTo>
                <a:lnTo>
                  <a:pt x="599" y="12"/>
                </a:lnTo>
                <a:lnTo>
                  <a:pt x="607" y="11"/>
                </a:lnTo>
                <a:lnTo>
                  <a:pt x="614" y="9"/>
                </a:lnTo>
                <a:lnTo>
                  <a:pt x="624" y="8"/>
                </a:lnTo>
                <a:lnTo>
                  <a:pt x="631" y="6"/>
                </a:lnTo>
                <a:lnTo>
                  <a:pt x="639" y="5"/>
                </a:lnTo>
                <a:lnTo>
                  <a:pt x="647" y="3"/>
                </a:lnTo>
                <a:lnTo>
                  <a:pt x="654" y="2"/>
                </a:lnTo>
                <a:lnTo>
                  <a:pt x="662" y="2"/>
                </a:lnTo>
                <a:lnTo>
                  <a:pt x="670" y="0"/>
                </a:lnTo>
                <a:lnTo>
                  <a:pt x="679" y="0"/>
                </a:lnTo>
                <a:lnTo>
                  <a:pt x="687" y="0"/>
                </a:lnTo>
                <a:lnTo>
                  <a:pt x="694" y="0"/>
                </a:lnTo>
                <a:lnTo>
                  <a:pt x="702" y="0"/>
                </a:lnTo>
                <a:lnTo>
                  <a:pt x="710" y="0"/>
                </a:lnTo>
                <a:lnTo>
                  <a:pt x="717" y="0"/>
                </a:lnTo>
                <a:lnTo>
                  <a:pt x="725" y="0"/>
                </a:lnTo>
                <a:lnTo>
                  <a:pt x="734" y="0"/>
                </a:lnTo>
                <a:lnTo>
                  <a:pt x="742" y="2"/>
                </a:lnTo>
                <a:lnTo>
                  <a:pt x="750" y="2"/>
                </a:lnTo>
                <a:lnTo>
                  <a:pt x="757" y="3"/>
                </a:lnTo>
                <a:lnTo>
                  <a:pt x="765" y="5"/>
                </a:lnTo>
                <a:lnTo>
                  <a:pt x="773" y="6"/>
                </a:lnTo>
                <a:lnTo>
                  <a:pt x="780" y="8"/>
                </a:lnTo>
                <a:lnTo>
                  <a:pt x="788" y="9"/>
                </a:lnTo>
                <a:lnTo>
                  <a:pt x="797" y="11"/>
                </a:lnTo>
                <a:lnTo>
                  <a:pt x="805" y="12"/>
                </a:lnTo>
                <a:lnTo>
                  <a:pt x="813" y="16"/>
                </a:lnTo>
                <a:lnTo>
                  <a:pt x="820" y="17"/>
                </a:lnTo>
                <a:lnTo>
                  <a:pt x="828" y="20"/>
                </a:lnTo>
                <a:lnTo>
                  <a:pt x="836" y="22"/>
                </a:lnTo>
                <a:lnTo>
                  <a:pt x="843" y="25"/>
                </a:lnTo>
                <a:lnTo>
                  <a:pt x="853" y="28"/>
                </a:lnTo>
                <a:lnTo>
                  <a:pt x="860" y="31"/>
                </a:lnTo>
                <a:lnTo>
                  <a:pt x="868" y="34"/>
                </a:lnTo>
                <a:lnTo>
                  <a:pt x="876" y="37"/>
                </a:lnTo>
                <a:lnTo>
                  <a:pt x="883" y="42"/>
                </a:lnTo>
                <a:lnTo>
                  <a:pt x="891" y="45"/>
                </a:lnTo>
                <a:lnTo>
                  <a:pt x="899" y="48"/>
                </a:lnTo>
                <a:lnTo>
                  <a:pt x="908" y="52"/>
                </a:lnTo>
                <a:lnTo>
                  <a:pt x="916" y="56"/>
                </a:lnTo>
                <a:lnTo>
                  <a:pt x="923" y="60"/>
                </a:lnTo>
                <a:lnTo>
                  <a:pt x="931" y="65"/>
                </a:lnTo>
                <a:lnTo>
                  <a:pt x="939" y="69"/>
                </a:lnTo>
                <a:lnTo>
                  <a:pt x="946" y="74"/>
                </a:lnTo>
                <a:lnTo>
                  <a:pt x="954" y="79"/>
                </a:lnTo>
                <a:lnTo>
                  <a:pt x="962" y="83"/>
                </a:lnTo>
                <a:lnTo>
                  <a:pt x="971" y="88"/>
                </a:lnTo>
                <a:lnTo>
                  <a:pt x="979" y="94"/>
                </a:lnTo>
                <a:lnTo>
                  <a:pt x="986" y="99"/>
                </a:lnTo>
                <a:lnTo>
                  <a:pt x="994" y="105"/>
                </a:lnTo>
                <a:lnTo>
                  <a:pt x="1002" y="109"/>
                </a:lnTo>
                <a:lnTo>
                  <a:pt x="1009" y="116"/>
                </a:lnTo>
                <a:lnTo>
                  <a:pt x="1017" y="122"/>
                </a:lnTo>
                <a:lnTo>
                  <a:pt x="1026" y="128"/>
                </a:lnTo>
                <a:lnTo>
                  <a:pt x="1034" y="134"/>
                </a:lnTo>
                <a:lnTo>
                  <a:pt x="1042" y="140"/>
                </a:lnTo>
                <a:lnTo>
                  <a:pt x="1049" y="146"/>
                </a:lnTo>
                <a:lnTo>
                  <a:pt x="1057" y="152"/>
                </a:lnTo>
                <a:lnTo>
                  <a:pt x="1065" y="159"/>
                </a:lnTo>
                <a:lnTo>
                  <a:pt x="1072" y="165"/>
                </a:lnTo>
                <a:lnTo>
                  <a:pt x="1080" y="172"/>
                </a:lnTo>
                <a:lnTo>
                  <a:pt x="1089" y="179"/>
                </a:lnTo>
                <a:lnTo>
                  <a:pt x="1097" y="185"/>
                </a:lnTo>
                <a:lnTo>
                  <a:pt x="1105" y="192"/>
                </a:lnTo>
                <a:lnTo>
                  <a:pt x="1112" y="200"/>
                </a:lnTo>
                <a:lnTo>
                  <a:pt x="1120" y="206"/>
                </a:lnTo>
                <a:lnTo>
                  <a:pt x="1128" y="214"/>
                </a:lnTo>
                <a:lnTo>
                  <a:pt x="1135" y="222"/>
                </a:lnTo>
                <a:lnTo>
                  <a:pt x="1145" y="229"/>
                </a:lnTo>
                <a:lnTo>
                  <a:pt x="1152" y="237"/>
                </a:lnTo>
                <a:lnTo>
                  <a:pt x="1160" y="245"/>
                </a:lnTo>
                <a:lnTo>
                  <a:pt x="1168" y="252"/>
                </a:lnTo>
                <a:lnTo>
                  <a:pt x="1175" y="260"/>
                </a:lnTo>
                <a:lnTo>
                  <a:pt x="1183" y="268"/>
                </a:lnTo>
                <a:lnTo>
                  <a:pt x="1191" y="276"/>
                </a:lnTo>
                <a:lnTo>
                  <a:pt x="1200" y="283"/>
                </a:lnTo>
                <a:lnTo>
                  <a:pt x="1208" y="292"/>
                </a:lnTo>
                <a:lnTo>
                  <a:pt x="1215" y="300"/>
                </a:lnTo>
                <a:lnTo>
                  <a:pt x="1223" y="308"/>
                </a:lnTo>
                <a:lnTo>
                  <a:pt x="1231" y="317"/>
                </a:lnTo>
                <a:lnTo>
                  <a:pt x="1238" y="325"/>
                </a:lnTo>
                <a:lnTo>
                  <a:pt x="1246" y="334"/>
                </a:lnTo>
                <a:lnTo>
                  <a:pt x="1254" y="342"/>
                </a:lnTo>
                <a:lnTo>
                  <a:pt x="1263" y="351"/>
                </a:lnTo>
                <a:lnTo>
                  <a:pt x="1271" y="359"/>
                </a:lnTo>
                <a:lnTo>
                  <a:pt x="1278" y="368"/>
                </a:lnTo>
                <a:lnTo>
                  <a:pt x="1286" y="377"/>
                </a:lnTo>
                <a:lnTo>
                  <a:pt x="1294" y="385"/>
                </a:lnTo>
                <a:lnTo>
                  <a:pt x="1301" y="394"/>
                </a:lnTo>
                <a:lnTo>
                  <a:pt x="1309" y="403"/>
                </a:lnTo>
                <a:lnTo>
                  <a:pt x="1318" y="412"/>
                </a:lnTo>
                <a:lnTo>
                  <a:pt x="1326" y="420"/>
                </a:lnTo>
                <a:lnTo>
                  <a:pt x="1334" y="429"/>
                </a:lnTo>
                <a:lnTo>
                  <a:pt x="1341" y="439"/>
                </a:lnTo>
                <a:lnTo>
                  <a:pt x="1349" y="448"/>
                </a:lnTo>
                <a:lnTo>
                  <a:pt x="1357" y="457"/>
                </a:lnTo>
                <a:lnTo>
                  <a:pt x="1364" y="466"/>
                </a:lnTo>
                <a:lnTo>
                  <a:pt x="1374" y="476"/>
                </a:lnTo>
                <a:lnTo>
                  <a:pt x="1381" y="483"/>
                </a:lnTo>
                <a:lnTo>
                  <a:pt x="1389" y="492"/>
                </a:lnTo>
                <a:lnTo>
                  <a:pt x="1397" y="502"/>
                </a:lnTo>
                <a:lnTo>
                  <a:pt x="1404" y="511"/>
                </a:lnTo>
                <a:lnTo>
                  <a:pt x="1412" y="520"/>
                </a:lnTo>
                <a:lnTo>
                  <a:pt x="1420" y="529"/>
                </a:lnTo>
                <a:lnTo>
                  <a:pt x="1427" y="539"/>
                </a:lnTo>
                <a:lnTo>
                  <a:pt x="1437" y="548"/>
                </a:lnTo>
                <a:lnTo>
                  <a:pt x="1444" y="557"/>
                </a:lnTo>
                <a:lnTo>
                  <a:pt x="1452" y="565"/>
                </a:lnTo>
                <a:lnTo>
                  <a:pt x="1460" y="574"/>
                </a:lnTo>
                <a:lnTo>
                  <a:pt x="1467" y="583"/>
                </a:lnTo>
                <a:lnTo>
                  <a:pt x="1475" y="592"/>
                </a:lnTo>
                <a:lnTo>
                  <a:pt x="1483" y="602"/>
                </a:lnTo>
                <a:lnTo>
                  <a:pt x="1492" y="611"/>
                </a:lnTo>
                <a:lnTo>
                  <a:pt x="1500" y="620"/>
                </a:lnTo>
                <a:lnTo>
                  <a:pt x="1507" y="628"/>
                </a:lnTo>
                <a:lnTo>
                  <a:pt x="1515" y="637"/>
                </a:lnTo>
                <a:lnTo>
                  <a:pt x="1523" y="646"/>
                </a:lnTo>
                <a:lnTo>
                  <a:pt x="1530" y="656"/>
                </a:lnTo>
                <a:lnTo>
                  <a:pt x="1538" y="663"/>
                </a:lnTo>
                <a:lnTo>
                  <a:pt x="1546" y="672"/>
                </a:lnTo>
                <a:lnTo>
                  <a:pt x="1555" y="682"/>
                </a:lnTo>
                <a:lnTo>
                  <a:pt x="1563" y="689"/>
                </a:lnTo>
                <a:lnTo>
                  <a:pt x="1570" y="699"/>
                </a:lnTo>
                <a:lnTo>
                  <a:pt x="1578" y="706"/>
                </a:lnTo>
                <a:lnTo>
                  <a:pt x="1586" y="716"/>
                </a:lnTo>
                <a:lnTo>
                  <a:pt x="1593" y="723"/>
                </a:lnTo>
                <a:lnTo>
                  <a:pt x="1601" y="732"/>
                </a:lnTo>
                <a:lnTo>
                  <a:pt x="1610" y="740"/>
                </a:lnTo>
                <a:lnTo>
                  <a:pt x="1618" y="748"/>
                </a:lnTo>
                <a:lnTo>
                  <a:pt x="1626" y="757"/>
                </a:lnTo>
                <a:lnTo>
                  <a:pt x="1633" y="765"/>
                </a:lnTo>
                <a:lnTo>
                  <a:pt x="1641" y="772"/>
                </a:lnTo>
                <a:lnTo>
                  <a:pt x="1649" y="780"/>
                </a:lnTo>
                <a:lnTo>
                  <a:pt x="1657" y="788"/>
                </a:lnTo>
                <a:lnTo>
                  <a:pt x="1666" y="796"/>
                </a:lnTo>
                <a:lnTo>
                  <a:pt x="1673" y="803"/>
                </a:lnTo>
                <a:lnTo>
                  <a:pt x="1681" y="811"/>
                </a:lnTo>
                <a:lnTo>
                  <a:pt x="1689" y="819"/>
                </a:lnTo>
                <a:lnTo>
                  <a:pt x="1696" y="826"/>
                </a:lnTo>
                <a:lnTo>
                  <a:pt x="1704" y="834"/>
                </a:lnTo>
                <a:lnTo>
                  <a:pt x="1712" y="840"/>
                </a:lnTo>
                <a:lnTo>
                  <a:pt x="1720" y="848"/>
                </a:lnTo>
                <a:lnTo>
                  <a:pt x="1729" y="856"/>
                </a:lnTo>
                <a:lnTo>
                  <a:pt x="1736" y="862"/>
                </a:lnTo>
                <a:lnTo>
                  <a:pt x="1744" y="868"/>
                </a:lnTo>
                <a:lnTo>
                  <a:pt x="1752" y="876"/>
                </a:lnTo>
                <a:lnTo>
                  <a:pt x="1759" y="882"/>
                </a:lnTo>
                <a:lnTo>
                  <a:pt x="1767" y="888"/>
                </a:lnTo>
                <a:lnTo>
                  <a:pt x="1775" y="894"/>
                </a:lnTo>
                <a:lnTo>
                  <a:pt x="1784" y="900"/>
                </a:lnTo>
                <a:lnTo>
                  <a:pt x="1792" y="906"/>
                </a:lnTo>
                <a:lnTo>
                  <a:pt x="1799" y="912"/>
                </a:lnTo>
                <a:lnTo>
                  <a:pt x="1807" y="919"/>
                </a:lnTo>
                <a:lnTo>
                  <a:pt x="1815" y="925"/>
                </a:lnTo>
                <a:lnTo>
                  <a:pt x="1823" y="931"/>
                </a:lnTo>
                <a:lnTo>
                  <a:pt x="1830" y="936"/>
                </a:lnTo>
                <a:lnTo>
                  <a:pt x="1838" y="942"/>
                </a:lnTo>
                <a:lnTo>
                  <a:pt x="1847" y="946"/>
                </a:lnTo>
                <a:lnTo>
                  <a:pt x="1855" y="952"/>
                </a:lnTo>
                <a:lnTo>
                  <a:pt x="1862" y="957"/>
                </a:lnTo>
                <a:lnTo>
                  <a:pt x="1870" y="962"/>
                </a:lnTo>
                <a:lnTo>
                  <a:pt x="1878" y="966"/>
                </a:lnTo>
                <a:lnTo>
                  <a:pt x="1886" y="971"/>
                </a:lnTo>
                <a:lnTo>
                  <a:pt x="1893" y="976"/>
                </a:lnTo>
                <a:lnTo>
                  <a:pt x="1902" y="980"/>
                </a:lnTo>
                <a:lnTo>
                  <a:pt x="1910" y="985"/>
                </a:lnTo>
                <a:lnTo>
                  <a:pt x="1918" y="988"/>
                </a:lnTo>
                <a:lnTo>
                  <a:pt x="1925" y="992"/>
                </a:lnTo>
                <a:lnTo>
                  <a:pt x="1933" y="996"/>
                </a:lnTo>
                <a:lnTo>
                  <a:pt x="1941" y="999"/>
                </a:lnTo>
                <a:lnTo>
                  <a:pt x="1949" y="1003"/>
                </a:lnTo>
                <a:lnTo>
                  <a:pt x="1958" y="1006"/>
                </a:lnTo>
                <a:lnTo>
                  <a:pt x="1965" y="1009"/>
                </a:lnTo>
                <a:lnTo>
                  <a:pt x="1973" y="1012"/>
                </a:lnTo>
                <a:lnTo>
                  <a:pt x="1981" y="1016"/>
                </a:lnTo>
                <a:lnTo>
                  <a:pt x="1989" y="1019"/>
                </a:lnTo>
                <a:lnTo>
                  <a:pt x="1996" y="1020"/>
                </a:lnTo>
                <a:lnTo>
                  <a:pt x="2004" y="1023"/>
                </a:lnTo>
                <a:lnTo>
                  <a:pt x="2012" y="1025"/>
                </a:lnTo>
                <a:lnTo>
                  <a:pt x="2021" y="1028"/>
                </a:lnTo>
                <a:lnTo>
                  <a:pt x="2028" y="1029"/>
                </a:lnTo>
                <a:lnTo>
                  <a:pt x="2036" y="1031"/>
                </a:lnTo>
                <a:lnTo>
                  <a:pt x="2044" y="1032"/>
                </a:lnTo>
                <a:lnTo>
                  <a:pt x="2052" y="1034"/>
                </a:lnTo>
                <a:lnTo>
                  <a:pt x="2059" y="1036"/>
                </a:lnTo>
                <a:lnTo>
                  <a:pt x="2067" y="1037"/>
                </a:lnTo>
                <a:lnTo>
                  <a:pt x="2076" y="1039"/>
                </a:lnTo>
                <a:lnTo>
                  <a:pt x="2084" y="1039"/>
                </a:lnTo>
                <a:lnTo>
                  <a:pt x="2091" y="1040"/>
                </a:lnTo>
                <a:lnTo>
                  <a:pt x="2099" y="1040"/>
                </a:lnTo>
                <a:lnTo>
                  <a:pt x="2107" y="1040"/>
                </a:lnTo>
                <a:lnTo>
                  <a:pt x="2115" y="1040"/>
                </a:lnTo>
                <a:lnTo>
                  <a:pt x="2122" y="1040"/>
                </a:lnTo>
                <a:lnTo>
                  <a:pt x="2131" y="1040"/>
                </a:lnTo>
                <a:lnTo>
                  <a:pt x="2139" y="1040"/>
                </a:lnTo>
                <a:lnTo>
                  <a:pt x="2147" y="1040"/>
                </a:lnTo>
                <a:lnTo>
                  <a:pt x="2155" y="1040"/>
                </a:lnTo>
                <a:lnTo>
                  <a:pt x="2162" y="1039"/>
                </a:lnTo>
                <a:lnTo>
                  <a:pt x="2170" y="1039"/>
                </a:lnTo>
                <a:lnTo>
                  <a:pt x="2178" y="1037"/>
                </a:lnTo>
                <a:lnTo>
                  <a:pt x="2185" y="1036"/>
                </a:lnTo>
                <a:lnTo>
                  <a:pt x="2194" y="1034"/>
                </a:lnTo>
                <a:lnTo>
                  <a:pt x="2202" y="1032"/>
                </a:lnTo>
                <a:lnTo>
                  <a:pt x="2210" y="1031"/>
                </a:lnTo>
                <a:lnTo>
                  <a:pt x="2218" y="1029"/>
                </a:lnTo>
                <a:lnTo>
                  <a:pt x="2225" y="1028"/>
                </a:lnTo>
                <a:lnTo>
                  <a:pt x="2233" y="1025"/>
                </a:lnTo>
                <a:lnTo>
                  <a:pt x="2241" y="1023"/>
                </a:lnTo>
                <a:lnTo>
                  <a:pt x="2250" y="1020"/>
                </a:lnTo>
                <a:lnTo>
                  <a:pt x="2257" y="1019"/>
                </a:lnTo>
                <a:lnTo>
                  <a:pt x="2265" y="1016"/>
                </a:lnTo>
                <a:lnTo>
                  <a:pt x="2273" y="1012"/>
                </a:lnTo>
                <a:lnTo>
                  <a:pt x="2281" y="1009"/>
                </a:lnTo>
                <a:lnTo>
                  <a:pt x="2288" y="1006"/>
                </a:lnTo>
                <a:lnTo>
                  <a:pt x="2296" y="1003"/>
                </a:lnTo>
                <a:lnTo>
                  <a:pt x="2304" y="999"/>
                </a:lnTo>
                <a:lnTo>
                  <a:pt x="2313" y="996"/>
                </a:lnTo>
                <a:lnTo>
                  <a:pt x="2321" y="992"/>
                </a:lnTo>
                <a:lnTo>
                  <a:pt x="2328" y="988"/>
                </a:lnTo>
                <a:lnTo>
                  <a:pt x="2336" y="985"/>
                </a:lnTo>
                <a:lnTo>
                  <a:pt x="2344" y="980"/>
                </a:lnTo>
                <a:lnTo>
                  <a:pt x="2351" y="976"/>
                </a:lnTo>
                <a:lnTo>
                  <a:pt x="2359" y="971"/>
                </a:lnTo>
                <a:lnTo>
                  <a:pt x="2368" y="966"/>
                </a:lnTo>
                <a:lnTo>
                  <a:pt x="2376" y="962"/>
                </a:lnTo>
                <a:lnTo>
                  <a:pt x="2384" y="957"/>
                </a:lnTo>
                <a:lnTo>
                  <a:pt x="2391" y="952"/>
                </a:lnTo>
                <a:lnTo>
                  <a:pt x="2399" y="946"/>
                </a:lnTo>
                <a:lnTo>
                  <a:pt x="2407" y="942"/>
                </a:lnTo>
                <a:lnTo>
                  <a:pt x="2414" y="936"/>
                </a:lnTo>
                <a:lnTo>
                  <a:pt x="2423" y="931"/>
                </a:lnTo>
                <a:lnTo>
                  <a:pt x="2431" y="925"/>
                </a:lnTo>
                <a:lnTo>
                  <a:pt x="2439" y="919"/>
                </a:lnTo>
                <a:lnTo>
                  <a:pt x="2447" y="912"/>
                </a:lnTo>
                <a:lnTo>
                  <a:pt x="2454" y="906"/>
                </a:lnTo>
                <a:lnTo>
                  <a:pt x="2462" y="900"/>
                </a:lnTo>
                <a:lnTo>
                  <a:pt x="2470" y="894"/>
                </a:lnTo>
                <a:lnTo>
                  <a:pt x="2477" y="888"/>
                </a:lnTo>
                <a:lnTo>
                  <a:pt x="2486" y="882"/>
                </a:lnTo>
                <a:lnTo>
                  <a:pt x="2494" y="876"/>
                </a:lnTo>
                <a:lnTo>
                  <a:pt x="2502" y="868"/>
                </a:lnTo>
                <a:lnTo>
                  <a:pt x="2510" y="862"/>
                </a:lnTo>
                <a:lnTo>
                  <a:pt x="2517" y="856"/>
                </a:lnTo>
                <a:lnTo>
                  <a:pt x="2525" y="848"/>
                </a:lnTo>
                <a:lnTo>
                  <a:pt x="2533" y="840"/>
                </a:lnTo>
                <a:lnTo>
                  <a:pt x="2542" y="834"/>
                </a:lnTo>
                <a:lnTo>
                  <a:pt x="2550" y="826"/>
                </a:lnTo>
                <a:lnTo>
                  <a:pt x="2557" y="819"/>
                </a:lnTo>
                <a:lnTo>
                  <a:pt x="2565" y="811"/>
                </a:lnTo>
                <a:lnTo>
                  <a:pt x="2573" y="803"/>
                </a:lnTo>
                <a:lnTo>
                  <a:pt x="2580" y="796"/>
                </a:lnTo>
                <a:lnTo>
                  <a:pt x="2588" y="788"/>
                </a:lnTo>
                <a:lnTo>
                  <a:pt x="2597" y="780"/>
                </a:lnTo>
                <a:lnTo>
                  <a:pt x="2605" y="772"/>
                </a:lnTo>
                <a:lnTo>
                  <a:pt x="2613" y="765"/>
                </a:lnTo>
                <a:lnTo>
                  <a:pt x="2620" y="757"/>
                </a:lnTo>
                <a:lnTo>
                  <a:pt x="2628" y="748"/>
                </a:lnTo>
                <a:lnTo>
                  <a:pt x="2636" y="740"/>
                </a:lnTo>
                <a:lnTo>
                  <a:pt x="2643" y="732"/>
                </a:lnTo>
                <a:lnTo>
                  <a:pt x="2651" y="723"/>
                </a:lnTo>
                <a:lnTo>
                  <a:pt x="2660" y="716"/>
                </a:lnTo>
                <a:lnTo>
                  <a:pt x="2668" y="706"/>
                </a:lnTo>
                <a:lnTo>
                  <a:pt x="2676" y="699"/>
                </a:lnTo>
                <a:lnTo>
                  <a:pt x="2683" y="689"/>
                </a:lnTo>
                <a:lnTo>
                  <a:pt x="2691" y="682"/>
                </a:lnTo>
                <a:lnTo>
                  <a:pt x="2699" y="672"/>
                </a:lnTo>
                <a:lnTo>
                  <a:pt x="2706" y="663"/>
                </a:lnTo>
                <a:lnTo>
                  <a:pt x="2716" y="656"/>
                </a:lnTo>
                <a:lnTo>
                  <a:pt x="2723" y="646"/>
                </a:lnTo>
                <a:lnTo>
                  <a:pt x="2731" y="637"/>
                </a:lnTo>
                <a:lnTo>
                  <a:pt x="2739" y="628"/>
                </a:lnTo>
                <a:lnTo>
                  <a:pt x="2746" y="620"/>
                </a:lnTo>
                <a:lnTo>
                  <a:pt x="2754" y="611"/>
                </a:lnTo>
                <a:lnTo>
                  <a:pt x="2762" y="602"/>
                </a:lnTo>
                <a:lnTo>
                  <a:pt x="2769" y="592"/>
                </a:lnTo>
                <a:lnTo>
                  <a:pt x="2779" y="583"/>
                </a:lnTo>
                <a:lnTo>
                  <a:pt x="2786" y="574"/>
                </a:lnTo>
                <a:lnTo>
                  <a:pt x="2794" y="565"/>
                </a:lnTo>
                <a:lnTo>
                  <a:pt x="2802" y="557"/>
                </a:lnTo>
                <a:lnTo>
                  <a:pt x="2809" y="548"/>
                </a:lnTo>
                <a:lnTo>
                  <a:pt x="2817" y="539"/>
                </a:lnTo>
                <a:lnTo>
                  <a:pt x="2825" y="529"/>
                </a:lnTo>
                <a:lnTo>
                  <a:pt x="2834" y="520"/>
                </a:lnTo>
              </a:path>
            </a:pathLst>
          </a:custGeom>
          <a:noFill/>
          <a:ln w="381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4405" name="Freeform 21">
            <a:extLst>
              <a:ext uri="{FF2B5EF4-FFF2-40B4-BE49-F238E27FC236}">
                <a16:creationId xmlns:a16="http://schemas.microsoft.com/office/drawing/2014/main" id="{DA57106A-5ACD-119D-01F2-459F97D148B4}"/>
              </a:ext>
            </a:extLst>
          </p:cNvPr>
          <p:cNvSpPr>
            <a:spLocks/>
          </p:cNvSpPr>
          <p:nvPr/>
        </p:nvSpPr>
        <p:spPr bwMode="auto">
          <a:xfrm>
            <a:off x="4910138" y="2773363"/>
            <a:ext cx="3306762" cy="973137"/>
          </a:xfrm>
          <a:custGeom>
            <a:avLst/>
            <a:gdLst>
              <a:gd name="T0" fmla="*/ 40 w 2834"/>
              <a:gd name="T1" fmla="*/ 3 h 834"/>
              <a:gd name="T2" fmla="*/ 86 w 2834"/>
              <a:gd name="T3" fmla="*/ 9 h 834"/>
              <a:gd name="T4" fmla="*/ 133 w 2834"/>
              <a:gd name="T5" fmla="*/ 22 h 834"/>
              <a:gd name="T6" fmla="*/ 181 w 2834"/>
              <a:gd name="T7" fmla="*/ 37 h 834"/>
              <a:gd name="T8" fmla="*/ 229 w 2834"/>
              <a:gd name="T9" fmla="*/ 57 h 834"/>
              <a:gd name="T10" fmla="*/ 276 w 2834"/>
              <a:gd name="T11" fmla="*/ 80 h 834"/>
              <a:gd name="T12" fmla="*/ 322 w 2834"/>
              <a:gd name="T13" fmla="*/ 108 h 834"/>
              <a:gd name="T14" fmla="*/ 370 w 2834"/>
              <a:gd name="T15" fmla="*/ 139 h 834"/>
              <a:gd name="T16" fmla="*/ 418 w 2834"/>
              <a:gd name="T17" fmla="*/ 173 h 834"/>
              <a:gd name="T18" fmla="*/ 465 w 2834"/>
              <a:gd name="T19" fmla="*/ 209 h 834"/>
              <a:gd name="T20" fmla="*/ 513 w 2834"/>
              <a:gd name="T21" fmla="*/ 248 h 834"/>
              <a:gd name="T22" fmla="*/ 561 w 2834"/>
              <a:gd name="T23" fmla="*/ 288 h 834"/>
              <a:gd name="T24" fmla="*/ 607 w 2834"/>
              <a:gd name="T25" fmla="*/ 331 h 834"/>
              <a:gd name="T26" fmla="*/ 654 w 2834"/>
              <a:gd name="T27" fmla="*/ 374 h 834"/>
              <a:gd name="T28" fmla="*/ 702 w 2834"/>
              <a:gd name="T29" fmla="*/ 417 h 834"/>
              <a:gd name="T30" fmla="*/ 750 w 2834"/>
              <a:gd name="T31" fmla="*/ 460 h 834"/>
              <a:gd name="T32" fmla="*/ 797 w 2834"/>
              <a:gd name="T33" fmla="*/ 503 h 834"/>
              <a:gd name="T34" fmla="*/ 843 w 2834"/>
              <a:gd name="T35" fmla="*/ 546 h 834"/>
              <a:gd name="T36" fmla="*/ 891 w 2834"/>
              <a:gd name="T37" fmla="*/ 586 h 834"/>
              <a:gd name="T38" fmla="*/ 939 w 2834"/>
              <a:gd name="T39" fmla="*/ 625 h 834"/>
              <a:gd name="T40" fmla="*/ 986 w 2834"/>
              <a:gd name="T41" fmla="*/ 662 h 834"/>
              <a:gd name="T42" fmla="*/ 1034 w 2834"/>
              <a:gd name="T43" fmla="*/ 696 h 834"/>
              <a:gd name="T44" fmla="*/ 1080 w 2834"/>
              <a:gd name="T45" fmla="*/ 726 h 834"/>
              <a:gd name="T46" fmla="*/ 1128 w 2834"/>
              <a:gd name="T47" fmla="*/ 754 h 834"/>
              <a:gd name="T48" fmla="*/ 1175 w 2834"/>
              <a:gd name="T49" fmla="*/ 777 h 834"/>
              <a:gd name="T50" fmla="*/ 1223 w 2834"/>
              <a:gd name="T51" fmla="*/ 797 h 834"/>
              <a:gd name="T52" fmla="*/ 1271 w 2834"/>
              <a:gd name="T53" fmla="*/ 813 h 834"/>
              <a:gd name="T54" fmla="*/ 1318 w 2834"/>
              <a:gd name="T55" fmla="*/ 825 h 834"/>
              <a:gd name="T56" fmla="*/ 1364 w 2834"/>
              <a:gd name="T57" fmla="*/ 831 h 834"/>
              <a:gd name="T58" fmla="*/ 1412 w 2834"/>
              <a:gd name="T59" fmla="*/ 834 h 834"/>
              <a:gd name="T60" fmla="*/ 1460 w 2834"/>
              <a:gd name="T61" fmla="*/ 831 h 834"/>
              <a:gd name="T62" fmla="*/ 1507 w 2834"/>
              <a:gd name="T63" fmla="*/ 825 h 834"/>
              <a:gd name="T64" fmla="*/ 1555 w 2834"/>
              <a:gd name="T65" fmla="*/ 813 h 834"/>
              <a:gd name="T66" fmla="*/ 1601 w 2834"/>
              <a:gd name="T67" fmla="*/ 797 h 834"/>
              <a:gd name="T68" fmla="*/ 1649 w 2834"/>
              <a:gd name="T69" fmla="*/ 777 h 834"/>
              <a:gd name="T70" fmla="*/ 1696 w 2834"/>
              <a:gd name="T71" fmla="*/ 754 h 834"/>
              <a:gd name="T72" fmla="*/ 1744 w 2834"/>
              <a:gd name="T73" fmla="*/ 726 h 834"/>
              <a:gd name="T74" fmla="*/ 1792 w 2834"/>
              <a:gd name="T75" fmla="*/ 696 h 834"/>
              <a:gd name="T76" fmla="*/ 1838 w 2834"/>
              <a:gd name="T77" fmla="*/ 662 h 834"/>
              <a:gd name="T78" fmla="*/ 1886 w 2834"/>
              <a:gd name="T79" fmla="*/ 625 h 834"/>
              <a:gd name="T80" fmla="*/ 1933 w 2834"/>
              <a:gd name="T81" fmla="*/ 586 h 834"/>
              <a:gd name="T82" fmla="*/ 1981 w 2834"/>
              <a:gd name="T83" fmla="*/ 546 h 834"/>
              <a:gd name="T84" fmla="*/ 2028 w 2834"/>
              <a:gd name="T85" fmla="*/ 503 h 834"/>
              <a:gd name="T86" fmla="*/ 2076 w 2834"/>
              <a:gd name="T87" fmla="*/ 460 h 834"/>
              <a:gd name="T88" fmla="*/ 2122 w 2834"/>
              <a:gd name="T89" fmla="*/ 417 h 834"/>
              <a:gd name="T90" fmla="*/ 2170 w 2834"/>
              <a:gd name="T91" fmla="*/ 374 h 834"/>
              <a:gd name="T92" fmla="*/ 2218 w 2834"/>
              <a:gd name="T93" fmla="*/ 331 h 834"/>
              <a:gd name="T94" fmla="*/ 2265 w 2834"/>
              <a:gd name="T95" fmla="*/ 288 h 834"/>
              <a:gd name="T96" fmla="*/ 2313 w 2834"/>
              <a:gd name="T97" fmla="*/ 248 h 834"/>
              <a:gd name="T98" fmla="*/ 2359 w 2834"/>
              <a:gd name="T99" fmla="*/ 209 h 834"/>
              <a:gd name="T100" fmla="*/ 2407 w 2834"/>
              <a:gd name="T101" fmla="*/ 173 h 834"/>
              <a:gd name="T102" fmla="*/ 2454 w 2834"/>
              <a:gd name="T103" fmla="*/ 139 h 834"/>
              <a:gd name="T104" fmla="*/ 2502 w 2834"/>
              <a:gd name="T105" fmla="*/ 108 h 834"/>
              <a:gd name="T106" fmla="*/ 2550 w 2834"/>
              <a:gd name="T107" fmla="*/ 80 h 834"/>
              <a:gd name="T108" fmla="*/ 2597 w 2834"/>
              <a:gd name="T109" fmla="*/ 57 h 834"/>
              <a:gd name="T110" fmla="*/ 2643 w 2834"/>
              <a:gd name="T111" fmla="*/ 37 h 834"/>
              <a:gd name="T112" fmla="*/ 2691 w 2834"/>
              <a:gd name="T113" fmla="*/ 22 h 834"/>
              <a:gd name="T114" fmla="*/ 2739 w 2834"/>
              <a:gd name="T115" fmla="*/ 9 h 834"/>
              <a:gd name="T116" fmla="*/ 2786 w 2834"/>
              <a:gd name="T117" fmla="*/ 3 h 834"/>
              <a:gd name="T118" fmla="*/ 2834 w 2834"/>
              <a:gd name="T11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34" h="834">
                <a:moveTo>
                  <a:pt x="0" y="0"/>
                </a:moveTo>
                <a:lnTo>
                  <a:pt x="7" y="0"/>
                </a:lnTo>
                <a:lnTo>
                  <a:pt x="15" y="2"/>
                </a:lnTo>
                <a:lnTo>
                  <a:pt x="23" y="2"/>
                </a:lnTo>
                <a:lnTo>
                  <a:pt x="30" y="2"/>
                </a:lnTo>
                <a:lnTo>
                  <a:pt x="40" y="3"/>
                </a:lnTo>
                <a:lnTo>
                  <a:pt x="47" y="3"/>
                </a:lnTo>
                <a:lnTo>
                  <a:pt x="55" y="5"/>
                </a:lnTo>
                <a:lnTo>
                  <a:pt x="63" y="6"/>
                </a:lnTo>
                <a:lnTo>
                  <a:pt x="70" y="6"/>
                </a:lnTo>
                <a:lnTo>
                  <a:pt x="78" y="8"/>
                </a:lnTo>
                <a:lnTo>
                  <a:pt x="86" y="9"/>
                </a:lnTo>
                <a:lnTo>
                  <a:pt x="95" y="11"/>
                </a:lnTo>
                <a:lnTo>
                  <a:pt x="103" y="13"/>
                </a:lnTo>
                <a:lnTo>
                  <a:pt x="110" y="16"/>
                </a:lnTo>
                <a:lnTo>
                  <a:pt x="118" y="17"/>
                </a:lnTo>
                <a:lnTo>
                  <a:pt x="126" y="19"/>
                </a:lnTo>
                <a:lnTo>
                  <a:pt x="133" y="22"/>
                </a:lnTo>
                <a:lnTo>
                  <a:pt x="141" y="23"/>
                </a:lnTo>
                <a:lnTo>
                  <a:pt x="149" y="26"/>
                </a:lnTo>
                <a:lnTo>
                  <a:pt x="158" y="28"/>
                </a:lnTo>
                <a:lnTo>
                  <a:pt x="166" y="31"/>
                </a:lnTo>
                <a:lnTo>
                  <a:pt x="173" y="34"/>
                </a:lnTo>
                <a:lnTo>
                  <a:pt x="181" y="37"/>
                </a:lnTo>
                <a:lnTo>
                  <a:pt x="189" y="40"/>
                </a:lnTo>
                <a:lnTo>
                  <a:pt x="196" y="43"/>
                </a:lnTo>
                <a:lnTo>
                  <a:pt x="204" y="46"/>
                </a:lnTo>
                <a:lnTo>
                  <a:pt x="213" y="49"/>
                </a:lnTo>
                <a:lnTo>
                  <a:pt x="221" y="53"/>
                </a:lnTo>
                <a:lnTo>
                  <a:pt x="229" y="57"/>
                </a:lnTo>
                <a:lnTo>
                  <a:pt x="236" y="60"/>
                </a:lnTo>
                <a:lnTo>
                  <a:pt x="244" y="63"/>
                </a:lnTo>
                <a:lnTo>
                  <a:pt x="252" y="68"/>
                </a:lnTo>
                <a:lnTo>
                  <a:pt x="259" y="73"/>
                </a:lnTo>
                <a:lnTo>
                  <a:pt x="269" y="76"/>
                </a:lnTo>
                <a:lnTo>
                  <a:pt x="276" y="80"/>
                </a:lnTo>
                <a:lnTo>
                  <a:pt x="284" y="85"/>
                </a:lnTo>
                <a:lnTo>
                  <a:pt x="292" y="89"/>
                </a:lnTo>
                <a:lnTo>
                  <a:pt x="299" y="94"/>
                </a:lnTo>
                <a:lnTo>
                  <a:pt x="307" y="99"/>
                </a:lnTo>
                <a:lnTo>
                  <a:pt x="315" y="103"/>
                </a:lnTo>
                <a:lnTo>
                  <a:pt x="322" y="108"/>
                </a:lnTo>
                <a:lnTo>
                  <a:pt x="332" y="113"/>
                </a:lnTo>
                <a:lnTo>
                  <a:pt x="339" y="117"/>
                </a:lnTo>
                <a:lnTo>
                  <a:pt x="347" y="123"/>
                </a:lnTo>
                <a:lnTo>
                  <a:pt x="355" y="128"/>
                </a:lnTo>
                <a:lnTo>
                  <a:pt x="362" y="133"/>
                </a:lnTo>
                <a:lnTo>
                  <a:pt x="370" y="139"/>
                </a:lnTo>
                <a:lnTo>
                  <a:pt x="378" y="143"/>
                </a:lnTo>
                <a:lnTo>
                  <a:pt x="387" y="149"/>
                </a:lnTo>
                <a:lnTo>
                  <a:pt x="395" y="156"/>
                </a:lnTo>
                <a:lnTo>
                  <a:pt x="402" y="160"/>
                </a:lnTo>
                <a:lnTo>
                  <a:pt x="410" y="166"/>
                </a:lnTo>
                <a:lnTo>
                  <a:pt x="418" y="173"/>
                </a:lnTo>
                <a:lnTo>
                  <a:pt x="425" y="179"/>
                </a:lnTo>
                <a:lnTo>
                  <a:pt x="433" y="185"/>
                </a:lnTo>
                <a:lnTo>
                  <a:pt x="442" y="191"/>
                </a:lnTo>
                <a:lnTo>
                  <a:pt x="450" y="197"/>
                </a:lnTo>
                <a:lnTo>
                  <a:pt x="458" y="203"/>
                </a:lnTo>
                <a:lnTo>
                  <a:pt x="465" y="209"/>
                </a:lnTo>
                <a:lnTo>
                  <a:pt x="473" y="216"/>
                </a:lnTo>
                <a:lnTo>
                  <a:pt x="481" y="222"/>
                </a:lnTo>
                <a:lnTo>
                  <a:pt x="488" y="228"/>
                </a:lnTo>
                <a:lnTo>
                  <a:pt x="496" y="234"/>
                </a:lnTo>
                <a:lnTo>
                  <a:pt x="505" y="242"/>
                </a:lnTo>
                <a:lnTo>
                  <a:pt x="513" y="248"/>
                </a:lnTo>
                <a:lnTo>
                  <a:pt x="521" y="254"/>
                </a:lnTo>
                <a:lnTo>
                  <a:pt x="528" y="262"/>
                </a:lnTo>
                <a:lnTo>
                  <a:pt x="536" y="268"/>
                </a:lnTo>
                <a:lnTo>
                  <a:pt x="544" y="274"/>
                </a:lnTo>
                <a:lnTo>
                  <a:pt x="551" y="282"/>
                </a:lnTo>
                <a:lnTo>
                  <a:pt x="561" y="288"/>
                </a:lnTo>
                <a:lnTo>
                  <a:pt x="568" y="296"/>
                </a:lnTo>
                <a:lnTo>
                  <a:pt x="576" y="302"/>
                </a:lnTo>
                <a:lnTo>
                  <a:pt x="584" y="309"/>
                </a:lnTo>
                <a:lnTo>
                  <a:pt x="591" y="317"/>
                </a:lnTo>
                <a:lnTo>
                  <a:pt x="599" y="323"/>
                </a:lnTo>
                <a:lnTo>
                  <a:pt x="607" y="331"/>
                </a:lnTo>
                <a:lnTo>
                  <a:pt x="614" y="337"/>
                </a:lnTo>
                <a:lnTo>
                  <a:pt x="624" y="345"/>
                </a:lnTo>
                <a:lnTo>
                  <a:pt x="631" y="353"/>
                </a:lnTo>
                <a:lnTo>
                  <a:pt x="639" y="359"/>
                </a:lnTo>
                <a:lnTo>
                  <a:pt x="647" y="366"/>
                </a:lnTo>
                <a:lnTo>
                  <a:pt x="654" y="374"/>
                </a:lnTo>
                <a:lnTo>
                  <a:pt x="662" y="380"/>
                </a:lnTo>
                <a:lnTo>
                  <a:pt x="670" y="388"/>
                </a:lnTo>
                <a:lnTo>
                  <a:pt x="679" y="396"/>
                </a:lnTo>
                <a:lnTo>
                  <a:pt x="687" y="403"/>
                </a:lnTo>
                <a:lnTo>
                  <a:pt x="694" y="409"/>
                </a:lnTo>
                <a:lnTo>
                  <a:pt x="702" y="417"/>
                </a:lnTo>
                <a:lnTo>
                  <a:pt x="710" y="425"/>
                </a:lnTo>
                <a:lnTo>
                  <a:pt x="717" y="431"/>
                </a:lnTo>
                <a:lnTo>
                  <a:pt x="725" y="439"/>
                </a:lnTo>
                <a:lnTo>
                  <a:pt x="734" y="446"/>
                </a:lnTo>
                <a:lnTo>
                  <a:pt x="742" y="454"/>
                </a:lnTo>
                <a:lnTo>
                  <a:pt x="750" y="460"/>
                </a:lnTo>
                <a:lnTo>
                  <a:pt x="757" y="468"/>
                </a:lnTo>
                <a:lnTo>
                  <a:pt x="765" y="476"/>
                </a:lnTo>
                <a:lnTo>
                  <a:pt x="773" y="482"/>
                </a:lnTo>
                <a:lnTo>
                  <a:pt x="780" y="489"/>
                </a:lnTo>
                <a:lnTo>
                  <a:pt x="788" y="497"/>
                </a:lnTo>
                <a:lnTo>
                  <a:pt x="797" y="503"/>
                </a:lnTo>
                <a:lnTo>
                  <a:pt x="805" y="511"/>
                </a:lnTo>
                <a:lnTo>
                  <a:pt x="813" y="517"/>
                </a:lnTo>
                <a:lnTo>
                  <a:pt x="820" y="525"/>
                </a:lnTo>
                <a:lnTo>
                  <a:pt x="828" y="533"/>
                </a:lnTo>
                <a:lnTo>
                  <a:pt x="836" y="539"/>
                </a:lnTo>
                <a:lnTo>
                  <a:pt x="843" y="546"/>
                </a:lnTo>
                <a:lnTo>
                  <a:pt x="853" y="553"/>
                </a:lnTo>
                <a:lnTo>
                  <a:pt x="860" y="560"/>
                </a:lnTo>
                <a:lnTo>
                  <a:pt x="868" y="566"/>
                </a:lnTo>
                <a:lnTo>
                  <a:pt x="876" y="573"/>
                </a:lnTo>
                <a:lnTo>
                  <a:pt x="883" y="580"/>
                </a:lnTo>
                <a:lnTo>
                  <a:pt x="891" y="586"/>
                </a:lnTo>
                <a:lnTo>
                  <a:pt x="899" y="593"/>
                </a:lnTo>
                <a:lnTo>
                  <a:pt x="908" y="600"/>
                </a:lnTo>
                <a:lnTo>
                  <a:pt x="916" y="606"/>
                </a:lnTo>
                <a:lnTo>
                  <a:pt x="923" y="613"/>
                </a:lnTo>
                <a:lnTo>
                  <a:pt x="931" y="619"/>
                </a:lnTo>
                <a:lnTo>
                  <a:pt x="939" y="625"/>
                </a:lnTo>
                <a:lnTo>
                  <a:pt x="946" y="631"/>
                </a:lnTo>
                <a:lnTo>
                  <a:pt x="954" y="637"/>
                </a:lnTo>
                <a:lnTo>
                  <a:pt x="962" y="643"/>
                </a:lnTo>
                <a:lnTo>
                  <a:pt x="971" y="649"/>
                </a:lnTo>
                <a:lnTo>
                  <a:pt x="979" y="656"/>
                </a:lnTo>
                <a:lnTo>
                  <a:pt x="986" y="662"/>
                </a:lnTo>
                <a:lnTo>
                  <a:pt x="994" y="668"/>
                </a:lnTo>
                <a:lnTo>
                  <a:pt x="1002" y="674"/>
                </a:lnTo>
                <a:lnTo>
                  <a:pt x="1009" y="679"/>
                </a:lnTo>
                <a:lnTo>
                  <a:pt x="1017" y="685"/>
                </a:lnTo>
                <a:lnTo>
                  <a:pt x="1026" y="691"/>
                </a:lnTo>
                <a:lnTo>
                  <a:pt x="1034" y="696"/>
                </a:lnTo>
                <a:lnTo>
                  <a:pt x="1042" y="702"/>
                </a:lnTo>
                <a:lnTo>
                  <a:pt x="1049" y="706"/>
                </a:lnTo>
                <a:lnTo>
                  <a:pt x="1057" y="711"/>
                </a:lnTo>
                <a:lnTo>
                  <a:pt x="1065" y="717"/>
                </a:lnTo>
                <a:lnTo>
                  <a:pt x="1072" y="722"/>
                </a:lnTo>
                <a:lnTo>
                  <a:pt x="1080" y="726"/>
                </a:lnTo>
                <a:lnTo>
                  <a:pt x="1089" y="731"/>
                </a:lnTo>
                <a:lnTo>
                  <a:pt x="1097" y="736"/>
                </a:lnTo>
                <a:lnTo>
                  <a:pt x="1105" y="740"/>
                </a:lnTo>
                <a:lnTo>
                  <a:pt x="1112" y="745"/>
                </a:lnTo>
                <a:lnTo>
                  <a:pt x="1120" y="749"/>
                </a:lnTo>
                <a:lnTo>
                  <a:pt x="1128" y="754"/>
                </a:lnTo>
                <a:lnTo>
                  <a:pt x="1135" y="759"/>
                </a:lnTo>
                <a:lnTo>
                  <a:pt x="1145" y="762"/>
                </a:lnTo>
                <a:lnTo>
                  <a:pt x="1152" y="766"/>
                </a:lnTo>
                <a:lnTo>
                  <a:pt x="1160" y="771"/>
                </a:lnTo>
                <a:lnTo>
                  <a:pt x="1168" y="774"/>
                </a:lnTo>
                <a:lnTo>
                  <a:pt x="1175" y="777"/>
                </a:lnTo>
                <a:lnTo>
                  <a:pt x="1183" y="782"/>
                </a:lnTo>
                <a:lnTo>
                  <a:pt x="1191" y="785"/>
                </a:lnTo>
                <a:lnTo>
                  <a:pt x="1200" y="788"/>
                </a:lnTo>
                <a:lnTo>
                  <a:pt x="1208" y="791"/>
                </a:lnTo>
                <a:lnTo>
                  <a:pt x="1215" y="794"/>
                </a:lnTo>
                <a:lnTo>
                  <a:pt x="1223" y="797"/>
                </a:lnTo>
                <a:lnTo>
                  <a:pt x="1231" y="800"/>
                </a:lnTo>
                <a:lnTo>
                  <a:pt x="1238" y="803"/>
                </a:lnTo>
                <a:lnTo>
                  <a:pt x="1246" y="806"/>
                </a:lnTo>
                <a:lnTo>
                  <a:pt x="1254" y="808"/>
                </a:lnTo>
                <a:lnTo>
                  <a:pt x="1263" y="811"/>
                </a:lnTo>
                <a:lnTo>
                  <a:pt x="1271" y="813"/>
                </a:lnTo>
                <a:lnTo>
                  <a:pt x="1278" y="816"/>
                </a:lnTo>
                <a:lnTo>
                  <a:pt x="1286" y="817"/>
                </a:lnTo>
                <a:lnTo>
                  <a:pt x="1294" y="819"/>
                </a:lnTo>
                <a:lnTo>
                  <a:pt x="1301" y="822"/>
                </a:lnTo>
                <a:lnTo>
                  <a:pt x="1309" y="823"/>
                </a:lnTo>
                <a:lnTo>
                  <a:pt x="1318" y="825"/>
                </a:lnTo>
                <a:lnTo>
                  <a:pt x="1326" y="826"/>
                </a:lnTo>
                <a:lnTo>
                  <a:pt x="1334" y="828"/>
                </a:lnTo>
                <a:lnTo>
                  <a:pt x="1341" y="828"/>
                </a:lnTo>
                <a:lnTo>
                  <a:pt x="1349" y="829"/>
                </a:lnTo>
                <a:lnTo>
                  <a:pt x="1357" y="831"/>
                </a:lnTo>
                <a:lnTo>
                  <a:pt x="1364" y="831"/>
                </a:lnTo>
                <a:lnTo>
                  <a:pt x="1374" y="833"/>
                </a:lnTo>
                <a:lnTo>
                  <a:pt x="1381" y="833"/>
                </a:lnTo>
                <a:lnTo>
                  <a:pt x="1389" y="833"/>
                </a:lnTo>
                <a:lnTo>
                  <a:pt x="1397" y="834"/>
                </a:lnTo>
                <a:lnTo>
                  <a:pt x="1404" y="834"/>
                </a:lnTo>
                <a:lnTo>
                  <a:pt x="1412" y="834"/>
                </a:lnTo>
                <a:lnTo>
                  <a:pt x="1420" y="834"/>
                </a:lnTo>
                <a:lnTo>
                  <a:pt x="1427" y="834"/>
                </a:lnTo>
                <a:lnTo>
                  <a:pt x="1437" y="833"/>
                </a:lnTo>
                <a:lnTo>
                  <a:pt x="1444" y="833"/>
                </a:lnTo>
                <a:lnTo>
                  <a:pt x="1452" y="833"/>
                </a:lnTo>
                <a:lnTo>
                  <a:pt x="1460" y="831"/>
                </a:lnTo>
                <a:lnTo>
                  <a:pt x="1467" y="831"/>
                </a:lnTo>
                <a:lnTo>
                  <a:pt x="1475" y="829"/>
                </a:lnTo>
                <a:lnTo>
                  <a:pt x="1483" y="828"/>
                </a:lnTo>
                <a:lnTo>
                  <a:pt x="1492" y="828"/>
                </a:lnTo>
                <a:lnTo>
                  <a:pt x="1500" y="826"/>
                </a:lnTo>
                <a:lnTo>
                  <a:pt x="1507" y="825"/>
                </a:lnTo>
                <a:lnTo>
                  <a:pt x="1515" y="823"/>
                </a:lnTo>
                <a:lnTo>
                  <a:pt x="1523" y="822"/>
                </a:lnTo>
                <a:lnTo>
                  <a:pt x="1530" y="819"/>
                </a:lnTo>
                <a:lnTo>
                  <a:pt x="1538" y="817"/>
                </a:lnTo>
                <a:lnTo>
                  <a:pt x="1546" y="816"/>
                </a:lnTo>
                <a:lnTo>
                  <a:pt x="1555" y="813"/>
                </a:lnTo>
                <a:lnTo>
                  <a:pt x="1563" y="811"/>
                </a:lnTo>
                <a:lnTo>
                  <a:pt x="1570" y="808"/>
                </a:lnTo>
                <a:lnTo>
                  <a:pt x="1578" y="806"/>
                </a:lnTo>
                <a:lnTo>
                  <a:pt x="1586" y="803"/>
                </a:lnTo>
                <a:lnTo>
                  <a:pt x="1593" y="800"/>
                </a:lnTo>
                <a:lnTo>
                  <a:pt x="1601" y="797"/>
                </a:lnTo>
                <a:lnTo>
                  <a:pt x="1610" y="794"/>
                </a:lnTo>
                <a:lnTo>
                  <a:pt x="1618" y="791"/>
                </a:lnTo>
                <a:lnTo>
                  <a:pt x="1626" y="788"/>
                </a:lnTo>
                <a:lnTo>
                  <a:pt x="1633" y="785"/>
                </a:lnTo>
                <a:lnTo>
                  <a:pt x="1641" y="782"/>
                </a:lnTo>
                <a:lnTo>
                  <a:pt x="1649" y="777"/>
                </a:lnTo>
                <a:lnTo>
                  <a:pt x="1657" y="774"/>
                </a:lnTo>
                <a:lnTo>
                  <a:pt x="1666" y="771"/>
                </a:lnTo>
                <a:lnTo>
                  <a:pt x="1673" y="766"/>
                </a:lnTo>
                <a:lnTo>
                  <a:pt x="1681" y="762"/>
                </a:lnTo>
                <a:lnTo>
                  <a:pt x="1689" y="759"/>
                </a:lnTo>
                <a:lnTo>
                  <a:pt x="1696" y="754"/>
                </a:lnTo>
                <a:lnTo>
                  <a:pt x="1704" y="749"/>
                </a:lnTo>
                <a:lnTo>
                  <a:pt x="1712" y="745"/>
                </a:lnTo>
                <a:lnTo>
                  <a:pt x="1720" y="740"/>
                </a:lnTo>
                <a:lnTo>
                  <a:pt x="1729" y="736"/>
                </a:lnTo>
                <a:lnTo>
                  <a:pt x="1736" y="731"/>
                </a:lnTo>
                <a:lnTo>
                  <a:pt x="1744" y="726"/>
                </a:lnTo>
                <a:lnTo>
                  <a:pt x="1752" y="722"/>
                </a:lnTo>
                <a:lnTo>
                  <a:pt x="1759" y="717"/>
                </a:lnTo>
                <a:lnTo>
                  <a:pt x="1767" y="711"/>
                </a:lnTo>
                <a:lnTo>
                  <a:pt x="1775" y="706"/>
                </a:lnTo>
                <a:lnTo>
                  <a:pt x="1784" y="702"/>
                </a:lnTo>
                <a:lnTo>
                  <a:pt x="1792" y="696"/>
                </a:lnTo>
                <a:lnTo>
                  <a:pt x="1799" y="691"/>
                </a:lnTo>
                <a:lnTo>
                  <a:pt x="1807" y="685"/>
                </a:lnTo>
                <a:lnTo>
                  <a:pt x="1815" y="679"/>
                </a:lnTo>
                <a:lnTo>
                  <a:pt x="1823" y="674"/>
                </a:lnTo>
                <a:lnTo>
                  <a:pt x="1830" y="668"/>
                </a:lnTo>
                <a:lnTo>
                  <a:pt x="1838" y="662"/>
                </a:lnTo>
                <a:lnTo>
                  <a:pt x="1847" y="656"/>
                </a:lnTo>
                <a:lnTo>
                  <a:pt x="1855" y="649"/>
                </a:lnTo>
                <a:lnTo>
                  <a:pt x="1862" y="643"/>
                </a:lnTo>
                <a:lnTo>
                  <a:pt x="1870" y="637"/>
                </a:lnTo>
                <a:lnTo>
                  <a:pt x="1878" y="631"/>
                </a:lnTo>
                <a:lnTo>
                  <a:pt x="1886" y="625"/>
                </a:lnTo>
                <a:lnTo>
                  <a:pt x="1893" y="619"/>
                </a:lnTo>
                <a:lnTo>
                  <a:pt x="1902" y="613"/>
                </a:lnTo>
                <a:lnTo>
                  <a:pt x="1910" y="606"/>
                </a:lnTo>
                <a:lnTo>
                  <a:pt x="1918" y="600"/>
                </a:lnTo>
                <a:lnTo>
                  <a:pt x="1925" y="593"/>
                </a:lnTo>
                <a:lnTo>
                  <a:pt x="1933" y="586"/>
                </a:lnTo>
                <a:lnTo>
                  <a:pt x="1941" y="580"/>
                </a:lnTo>
                <a:lnTo>
                  <a:pt x="1949" y="573"/>
                </a:lnTo>
                <a:lnTo>
                  <a:pt x="1958" y="566"/>
                </a:lnTo>
                <a:lnTo>
                  <a:pt x="1965" y="560"/>
                </a:lnTo>
                <a:lnTo>
                  <a:pt x="1973" y="553"/>
                </a:lnTo>
                <a:lnTo>
                  <a:pt x="1981" y="546"/>
                </a:lnTo>
                <a:lnTo>
                  <a:pt x="1989" y="539"/>
                </a:lnTo>
                <a:lnTo>
                  <a:pt x="1996" y="533"/>
                </a:lnTo>
                <a:lnTo>
                  <a:pt x="2004" y="525"/>
                </a:lnTo>
                <a:lnTo>
                  <a:pt x="2012" y="517"/>
                </a:lnTo>
                <a:lnTo>
                  <a:pt x="2021" y="511"/>
                </a:lnTo>
                <a:lnTo>
                  <a:pt x="2028" y="503"/>
                </a:lnTo>
                <a:lnTo>
                  <a:pt x="2036" y="497"/>
                </a:lnTo>
                <a:lnTo>
                  <a:pt x="2044" y="489"/>
                </a:lnTo>
                <a:lnTo>
                  <a:pt x="2052" y="482"/>
                </a:lnTo>
                <a:lnTo>
                  <a:pt x="2059" y="476"/>
                </a:lnTo>
                <a:lnTo>
                  <a:pt x="2067" y="468"/>
                </a:lnTo>
                <a:lnTo>
                  <a:pt x="2076" y="460"/>
                </a:lnTo>
                <a:lnTo>
                  <a:pt x="2084" y="454"/>
                </a:lnTo>
                <a:lnTo>
                  <a:pt x="2091" y="446"/>
                </a:lnTo>
                <a:lnTo>
                  <a:pt x="2099" y="439"/>
                </a:lnTo>
                <a:lnTo>
                  <a:pt x="2107" y="431"/>
                </a:lnTo>
                <a:lnTo>
                  <a:pt x="2115" y="425"/>
                </a:lnTo>
                <a:lnTo>
                  <a:pt x="2122" y="417"/>
                </a:lnTo>
                <a:lnTo>
                  <a:pt x="2131" y="409"/>
                </a:lnTo>
                <a:lnTo>
                  <a:pt x="2139" y="403"/>
                </a:lnTo>
                <a:lnTo>
                  <a:pt x="2147" y="396"/>
                </a:lnTo>
                <a:lnTo>
                  <a:pt x="2155" y="388"/>
                </a:lnTo>
                <a:lnTo>
                  <a:pt x="2162" y="380"/>
                </a:lnTo>
                <a:lnTo>
                  <a:pt x="2170" y="374"/>
                </a:lnTo>
                <a:lnTo>
                  <a:pt x="2178" y="366"/>
                </a:lnTo>
                <a:lnTo>
                  <a:pt x="2185" y="359"/>
                </a:lnTo>
                <a:lnTo>
                  <a:pt x="2194" y="353"/>
                </a:lnTo>
                <a:lnTo>
                  <a:pt x="2202" y="345"/>
                </a:lnTo>
                <a:lnTo>
                  <a:pt x="2210" y="337"/>
                </a:lnTo>
                <a:lnTo>
                  <a:pt x="2218" y="331"/>
                </a:lnTo>
                <a:lnTo>
                  <a:pt x="2225" y="323"/>
                </a:lnTo>
                <a:lnTo>
                  <a:pt x="2233" y="317"/>
                </a:lnTo>
                <a:lnTo>
                  <a:pt x="2241" y="309"/>
                </a:lnTo>
                <a:lnTo>
                  <a:pt x="2250" y="302"/>
                </a:lnTo>
                <a:lnTo>
                  <a:pt x="2257" y="296"/>
                </a:lnTo>
                <a:lnTo>
                  <a:pt x="2265" y="288"/>
                </a:lnTo>
                <a:lnTo>
                  <a:pt x="2273" y="282"/>
                </a:lnTo>
                <a:lnTo>
                  <a:pt x="2281" y="274"/>
                </a:lnTo>
                <a:lnTo>
                  <a:pt x="2288" y="268"/>
                </a:lnTo>
                <a:lnTo>
                  <a:pt x="2296" y="262"/>
                </a:lnTo>
                <a:lnTo>
                  <a:pt x="2304" y="254"/>
                </a:lnTo>
                <a:lnTo>
                  <a:pt x="2313" y="248"/>
                </a:lnTo>
                <a:lnTo>
                  <a:pt x="2321" y="242"/>
                </a:lnTo>
                <a:lnTo>
                  <a:pt x="2328" y="234"/>
                </a:lnTo>
                <a:lnTo>
                  <a:pt x="2336" y="228"/>
                </a:lnTo>
                <a:lnTo>
                  <a:pt x="2344" y="222"/>
                </a:lnTo>
                <a:lnTo>
                  <a:pt x="2351" y="216"/>
                </a:lnTo>
                <a:lnTo>
                  <a:pt x="2359" y="209"/>
                </a:lnTo>
                <a:lnTo>
                  <a:pt x="2368" y="203"/>
                </a:lnTo>
                <a:lnTo>
                  <a:pt x="2376" y="197"/>
                </a:lnTo>
                <a:lnTo>
                  <a:pt x="2384" y="191"/>
                </a:lnTo>
                <a:lnTo>
                  <a:pt x="2391" y="185"/>
                </a:lnTo>
                <a:lnTo>
                  <a:pt x="2399" y="179"/>
                </a:lnTo>
                <a:lnTo>
                  <a:pt x="2407" y="173"/>
                </a:lnTo>
                <a:lnTo>
                  <a:pt x="2414" y="166"/>
                </a:lnTo>
                <a:lnTo>
                  <a:pt x="2423" y="160"/>
                </a:lnTo>
                <a:lnTo>
                  <a:pt x="2431" y="156"/>
                </a:lnTo>
                <a:lnTo>
                  <a:pt x="2439" y="149"/>
                </a:lnTo>
                <a:lnTo>
                  <a:pt x="2447" y="143"/>
                </a:lnTo>
                <a:lnTo>
                  <a:pt x="2454" y="139"/>
                </a:lnTo>
                <a:lnTo>
                  <a:pt x="2462" y="133"/>
                </a:lnTo>
                <a:lnTo>
                  <a:pt x="2470" y="128"/>
                </a:lnTo>
                <a:lnTo>
                  <a:pt x="2477" y="123"/>
                </a:lnTo>
                <a:lnTo>
                  <a:pt x="2486" y="117"/>
                </a:lnTo>
                <a:lnTo>
                  <a:pt x="2494" y="113"/>
                </a:lnTo>
                <a:lnTo>
                  <a:pt x="2502" y="108"/>
                </a:lnTo>
                <a:lnTo>
                  <a:pt x="2510" y="103"/>
                </a:lnTo>
                <a:lnTo>
                  <a:pt x="2517" y="99"/>
                </a:lnTo>
                <a:lnTo>
                  <a:pt x="2525" y="94"/>
                </a:lnTo>
                <a:lnTo>
                  <a:pt x="2533" y="89"/>
                </a:lnTo>
                <a:lnTo>
                  <a:pt x="2542" y="85"/>
                </a:lnTo>
                <a:lnTo>
                  <a:pt x="2550" y="80"/>
                </a:lnTo>
                <a:lnTo>
                  <a:pt x="2557" y="76"/>
                </a:lnTo>
                <a:lnTo>
                  <a:pt x="2565" y="73"/>
                </a:lnTo>
                <a:lnTo>
                  <a:pt x="2573" y="68"/>
                </a:lnTo>
                <a:lnTo>
                  <a:pt x="2580" y="63"/>
                </a:lnTo>
                <a:lnTo>
                  <a:pt x="2588" y="60"/>
                </a:lnTo>
                <a:lnTo>
                  <a:pt x="2597" y="57"/>
                </a:lnTo>
                <a:lnTo>
                  <a:pt x="2605" y="53"/>
                </a:lnTo>
                <a:lnTo>
                  <a:pt x="2613" y="49"/>
                </a:lnTo>
                <a:lnTo>
                  <a:pt x="2620" y="46"/>
                </a:lnTo>
                <a:lnTo>
                  <a:pt x="2628" y="43"/>
                </a:lnTo>
                <a:lnTo>
                  <a:pt x="2636" y="40"/>
                </a:lnTo>
                <a:lnTo>
                  <a:pt x="2643" y="37"/>
                </a:lnTo>
                <a:lnTo>
                  <a:pt x="2651" y="34"/>
                </a:lnTo>
                <a:lnTo>
                  <a:pt x="2660" y="31"/>
                </a:lnTo>
                <a:lnTo>
                  <a:pt x="2668" y="28"/>
                </a:lnTo>
                <a:lnTo>
                  <a:pt x="2676" y="26"/>
                </a:lnTo>
                <a:lnTo>
                  <a:pt x="2683" y="23"/>
                </a:lnTo>
                <a:lnTo>
                  <a:pt x="2691" y="22"/>
                </a:lnTo>
                <a:lnTo>
                  <a:pt x="2699" y="19"/>
                </a:lnTo>
                <a:lnTo>
                  <a:pt x="2706" y="17"/>
                </a:lnTo>
                <a:lnTo>
                  <a:pt x="2716" y="16"/>
                </a:lnTo>
                <a:lnTo>
                  <a:pt x="2723" y="13"/>
                </a:lnTo>
                <a:lnTo>
                  <a:pt x="2731" y="11"/>
                </a:lnTo>
                <a:lnTo>
                  <a:pt x="2739" y="9"/>
                </a:lnTo>
                <a:lnTo>
                  <a:pt x="2746" y="8"/>
                </a:lnTo>
                <a:lnTo>
                  <a:pt x="2754" y="6"/>
                </a:lnTo>
                <a:lnTo>
                  <a:pt x="2762" y="6"/>
                </a:lnTo>
                <a:lnTo>
                  <a:pt x="2769" y="5"/>
                </a:lnTo>
                <a:lnTo>
                  <a:pt x="2779" y="3"/>
                </a:lnTo>
                <a:lnTo>
                  <a:pt x="2786" y="3"/>
                </a:lnTo>
                <a:lnTo>
                  <a:pt x="2794" y="2"/>
                </a:lnTo>
                <a:lnTo>
                  <a:pt x="2802" y="2"/>
                </a:lnTo>
                <a:lnTo>
                  <a:pt x="2809" y="2"/>
                </a:lnTo>
                <a:lnTo>
                  <a:pt x="2817" y="0"/>
                </a:lnTo>
                <a:lnTo>
                  <a:pt x="2825" y="0"/>
                </a:lnTo>
                <a:lnTo>
                  <a:pt x="2834"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4406" name="Line 22">
            <a:extLst>
              <a:ext uri="{FF2B5EF4-FFF2-40B4-BE49-F238E27FC236}">
                <a16:creationId xmlns:a16="http://schemas.microsoft.com/office/drawing/2014/main" id="{240F4E47-F833-CBE2-DB56-2E817FFF8E67}"/>
              </a:ext>
            </a:extLst>
          </p:cNvPr>
          <p:cNvSpPr>
            <a:spLocks noChangeShapeType="1"/>
          </p:cNvSpPr>
          <p:nvPr/>
        </p:nvSpPr>
        <p:spPr bwMode="auto">
          <a:xfrm>
            <a:off x="4860925" y="3265488"/>
            <a:ext cx="3600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144407" name="Line 23">
            <a:extLst>
              <a:ext uri="{FF2B5EF4-FFF2-40B4-BE49-F238E27FC236}">
                <a16:creationId xmlns:a16="http://schemas.microsoft.com/office/drawing/2014/main" id="{90C28B5F-A0A8-BE86-46CF-22D414A31079}"/>
              </a:ext>
            </a:extLst>
          </p:cNvPr>
          <p:cNvSpPr>
            <a:spLocks noChangeShapeType="1"/>
          </p:cNvSpPr>
          <p:nvPr/>
        </p:nvSpPr>
        <p:spPr bwMode="auto">
          <a:xfrm rot="-5400000">
            <a:off x="3531394" y="3220244"/>
            <a:ext cx="2751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144408" name="Text Box 24">
            <a:extLst>
              <a:ext uri="{FF2B5EF4-FFF2-40B4-BE49-F238E27FC236}">
                <a16:creationId xmlns:a16="http://schemas.microsoft.com/office/drawing/2014/main" id="{E06C2DBE-417D-4E1A-E74A-17B86AD7031B}"/>
              </a:ext>
            </a:extLst>
          </p:cNvPr>
          <p:cNvSpPr txBox="1">
            <a:spLocks noChangeArrowheads="1"/>
          </p:cNvSpPr>
          <p:nvPr/>
        </p:nvSpPr>
        <p:spPr bwMode="auto">
          <a:xfrm>
            <a:off x="8532813" y="306705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latin typeface="Tahoma" panose="020B0604030504040204" pitchFamily="34" charset="0"/>
              </a:rPr>
              <a:t>t</a:t>
            </a:r>
          </a:p>
        </p:txBody>
      </p:sp>
      <p:sp>
        <p:nvSpPr>
          <p:cNvPr id="144409" name="Text Box 25">
            <a:extLst>
              <a:ext uri="{FF2B5EF4-FFF2-40B4-BE49-F238E27FC236}">
                <a16:creationId xmlns:a16="http://schemas.microsoft.com/office/drawing/2014/main" id="{48EBB026-3F65-ADBA-7FD9-3A9F888E89A6}"/>
              </a:ext>
            </a:extLst>
          </p:cNvPr>
          <p:cNvSpPr txBox="1">
            <a:spLocks noChangeArrowheads="1"/>
          </p:cNvSpPr>
          <p:nvPr/>
        </p:nvSpPr>
        <p:spPr bwMode="auto">
          <a:xfrm>
            <a:off x="4572000" y="1427163"/>
            <a:ext cx="639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latin typeface="Tahoma" panose="020B0604030504040204" pitchFamily="34" charset="0"/>
              </a:rPr>
              <a:t>Amp</a:t>
            </a:r>
          </a:p>
        </p:txBody>
      </p:sp>
      <p:sp>
        <p:nvSpPr>
          <p:cNvPr id="144410" name="Text Box 26">
            <a:extLst>
              <a:ext uri="{FF2B5EF4-FFF2-40B4-BE49-F238E27FC236}">
                <a16:creationId xmlns:a16="http://schemas.microsoft.com/office/drawing/2014/main" id="{38F1A94C-2C69-2EF9-37E4-472E432312E3}"/>
              </a:ext>
            </a:extLst>
          </p:cNvPr>
          <p:cNvSpPr txBox="1">
            <a:spLocks noChangeArrowheads="1"/>
          </p:cNvSpPr>
          <p:nvPr/>
        </p:nvSpPr>
        <p:spPr bwMode="auto">
          <a:xfrm>
            <a:off x="7235825" y="1412875"/>
            <a:ext cx="1390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a:latin typeface="Tahoma" panose="020B0604030504040204" pitchFamily="34" charset="0"/>
              </a:rPr>
              <a:t>Excitation</a:t>
            </a:r>
          </a:p>
          <a:p>
            <a:r>
              <a:rPr lang="de-DE" altLang="en-US" sz="1800">
                <a:solidFill>
                  <a:srgbClr val="FF3300"/>
                </a:solidFill>
                <a:latin typeface="Tahoma" panose="020B0604030504040204" pitchFamily="34" charset="0"/>
              </a:rPr>
              <a:t>Response I</a:t>
            </a:r>
            <a:br>
              <a:rPr lang="de-DE" altLang="en-US" sz="1800">
                <a:solidFill>
                  <a:srgbClr val="FF3300"/>
                </a:solidFill>
                <a:latin typeface="Tahoma" panose="020B0604030504040204" pitchFamily="34" charset="0"/>
              </a:rPr>
            </a:br>
            <a:r>
              <a:rPr lang="de-DE" altLang="en-US" sz="1800">
                <a:solidFill>
                  <a:schemeClr val="hlink"/>
                </a:solidFill>
                <a:latin typeface="Tahoma" panose="020B0604030504040204" pitchFamily="34" charset="0"/>
              </a:rPr>
              <a:t>180</a:t>
            </a:r>
            <a:r>
              <a:rPr lang="de-DE" altLang="en-US" sz="1800" baseline="30000">
                <a:solidFill>
                  <a:schemeClr val="hlink"/>
                </a:solidFill>
                <a:latin typeface="Tahoma" panose="020B0604030504040204" pitchFamily="34" charset="0"/>
              </a:rPr>
              <a:t>o</a:t>
            </a:r>
            <a:r>
              <a:rPr lang="de-DE" altLang="en-US" sz="1800">
                <a:solidFill>
                  <a:schemeClr val="hlink"/>
                </a:solidFill>
                <a:latin typeface="Tahoma" panose="020B0604030504040204" pitchFamily="34" charset="0"/>
              </a:rPr>
              <a:t> shift</a:t>
            </a:r>
          </a:p>
          <a:p>
            <a:r>
              <a:rPr lang="de-DE" altLang="en-US" sz="1800">
                <a:solidFill>
                  <a:schemeClr val="accent2"/>
                </a:solidFill>
                <a:latin typeface="Tahoma" panose="020B0604030504040204" pitchFamily="34" charset="0"/>
              </a:rPr>
              <a:t>Response II</a:t>
            </a:r>
          </a:p>
        </p:txBody>
      </p:sp>
      <p:sp>
        <p:nvSpPr>
          <p:cNvPr id="144411" name="Line 27">
            <a:extLst>
              <a:ext uri="{FF2B5EF4-FFF2-40B4-BE49-F238E27FC236}">
                <a16:creationId xmlns:a16="http://schemas.microsoft.com/office/drawing/2014/main" id="{42BFB480-B281-C9F8-E06D-4830B92A6CA5}"/>
              </a:ext>
            </a:extLst>
          </p:cNvPr>
          <p:cNvSpPr>
            <a:spLocks noChangeShapeType="1"/>
          </p:cNvSpPr>
          <p:nvPr/>
        </p:nvSpPr>
        <p:spPr bwMode="auto">
          <a:xfrm>
            <a:off x="5724525" y="2058988"/>
            <a:ext cx="0" cy="122555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144412" name="Line 28">
            <a:extLst>
              <a:ext uri="{FF2B5EF4-FFF2-40B4-BE49-F238E27FC236}">
                <a16:creationId xmlns:a16="http://schemas.microsoft.com/office/drawing/2014/main" id="{A85B92E6-FEF2-D314-EE0F-42F0D2B992C2}"/>
              </a:ext>
            </a:extLst>
          </p:cNvPr>
          <p:cNvSpPr>
            <a:spLocks noChangeShapeType="1"/>
          </p:cNvSpPr>
          <p:nvPr/>
        </p:nvSpPr>
        <p:spPr bwMode="auto">
          <a:xfrm>
            <a:off x="7380288" y="3284538"/>
            <a:ext cx="0" cy="574675"/>
          </a:xfrm>
          <a:prstGeom prst="line">
            <a:avLst/>
          </a:prstGeom>
          <a:noFill/>
          <a:ln w="9525">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144413" name="Line 29">
            <a:extLst>
              <a:ext uri="{FF2B5EF4-FFF2-40B4-BE49-F238E27FC236}">
                <a16:creationId xmlns:a16="http://schemas.microsoft.com/office/drawing/2014/main" id="{522491E6-AFA9-13D1-5D2F-E7D1AA56A5A8}"/>
              </a:ext>
            </a:extLst>
          </p:cNvPr>
          <p:cNvSpPr>
            <a:spLocks noChangeShapeType="1"/>
          </p:cNvSpPr>
          <p:nvPr/>
        </p:nvSpPr>
        <p:spPr bwMode="auto">
          <a:xfrm>
            <a:off x="6554788" y="3303588"/>
            <a:ext cx="0" cy="43180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144414" name="Rectangle 30">
            <a:extLst>
              <a:ext uri="{FF2B5EF4-FFF2-40B4-BE49-F238E27FC236}">
                <a16:creationId xmlns:a16="http://schemas.microsoft.com/office/drawing/2014/main" id="{8D34AB83-B41C-18A7-C8B8-563D8D623D2E}"/>
              </a:ext>
            </a:extLst>
          </p:cNvPr>
          <p:cNvSpPr>
            <a:spLocks noChangeArrowheads="1"/>
          </p:cNvSpPr>
          <p:nvPr/>
        </p:nvSpPr>
        <p:spPr bwMode="auto">
          <a:xfrm>
            <a:off x="4935538" y="4402138"/>
            <a:ext cx="213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solidFill>
                  <a:srgbClr val="040000"/>
                </a:solidFill>
                <a:latin typeface="Tahoma" panose="020B0604030504040204" pitchFamily="34" charset="0"/>
              </a:rPr>
              <a:t>Assumption: Linear response</a:t>
            </a:r>
            <a:endParaRPr lang="de-DE" altLang="en-US" sz="1200">
              <a:solidFill>
                <a:srgbClr val="040000"/>
              </a:solidFill>
              <a:latin typeface="Tahoma" panose="020B0604030504040204" pitchFamily="34" charset="0"/>
            </a:endParaRPr>
          </a:p>
        </p:txBody>
      </p:sp>
      <p:sp>
        <p:nvSpPr>
          <p:cNvPr id="144416" name="Text Box 32">
            <a:extLst>
              <a:ext uri="{FF2B5EF4-FFF2-40B4-BE49-F238E27FC236}">
                <a16:creationId xmlns:a16="http://schemas.microsoft.com/office/drawing/2014/main" id="{F72DA8C7-02EB-84BB-920B-8D3D0D3F6DF9}"/>
              </a:ext>
            </a:extLst>
          </p:cNvPr>
          <p:cNvSpPr txBox="1">
            <a:spLocks noChangeArrowheads="1"/>
          </p:cNvSpPr>
          <p:nvPr/>
        </p:nvSpPr>
        <p:spPr bwMode="auto">
          <a:xfrm>
            <a:off x="5711825" y="2244725"/>
            <a:ext cx="40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latin typeface="Tahoma" panose="020B0604030504040204" pitchFamily="34" charset="0"/>
              </a:rPr>
              <a:t>A</a:t>
            </a:r>
            <a:r>
              <a:rPr lang="de-DE" altLang="en-US" sz="1800" baseline="-25000">
                <a:latin typeface="Tahoma" panose="020B0604030504040204" pitchFamily="34" charset="0"/>
              </a:rPr>
              <a:t>E</a:t>
            </a:r>
          </a:p>
        </p:txBody>
      </p:sp>
      <p:sp>
        <p:nvSpPr>
          <p:cNvPr id="144417" name="Text Box 33">
            <a:extLst>
              <a:ext uri="{FF2B5EF4-FFF2-40B4-BE49-F238E27FC236}">
                <a16:creationId xmlns:a16="http://schemas.microsoft.com/office/drawing/2014/main" id="{9DDF84D7-691C-5158-B78D-2CE94DB9A0C9}"/>
              </a:ext>
            </a:extLst>
          </p:cNvPr>
          <p:cNvSpPr txBox="1">
            <a:spLocks noChangeArrowheads="1"/>
          </p:cNvSpPr>
          <p:nvPr/>
        </p:nvSpPr>
        <p:spPr bwMode="auto">
          <a:xfrm>
            <a:off x="7380288" y="3351213"/>
            <a:ext cx="377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solidFill>
                  <a:srgbClr val="FF3300"/>
                </a:solidFill>
                <a:latin typeface="Tahoma" panose="020B0604030504040204" pitchFamily="34" charset="0"/>
              </a:rPr>
              <a:t>A</a:t>
            </a:r>
            <a:r>
              <a:rPr lang="de-DE" altLang="en-US" sz="1800" baseline="-25000">
                <a:solidFill>
                  <a:srgbClr val="FF3300"/>
                </a:solidFill>
                <a:latin typeface="Tahoma" panose="020B0604030504040204" pitchFamily="34" charset="0"/>
              </a:rPr>
              <a:t>I</a:t>
            </a:r>
          </a:p>
        </p:txBody>
      </p:sp>
      <p:sp>
        <p:nvSpPr>
          <p:cNvPr id="144418" name="Text Box 34">
            <a:extLst>
              <a:ext uri="{FF2B5EF4-FFF2-40B4-BE49-F238E27FC236}">
                <a16:creationId xmlns:a16="http://schemas.microsoft.com/office/drawing/2014/main" id="{0398355C-C692-3C2A-DE20-29FDAFE7E299}"/>
              </a:ext>
            </a:extLst>
          </p:cNvPr>
          <p:cNvSpPr txBox="1">
            <a:spLocks noChangeArrowheads="1"/>
          </p:cNvSpPr>
          <p:nvPr/>
        </p:nvSpPr>
        <p:spPr bwMode="auto">
          <a:xfrm>
            <a:off x="6169025" y="3263900"/>
            <a:ext cx="434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1800">
                <a:solidFill>
                  <a:schemeClr val="accent2"/>
                </a:solidFill>
                <a:latin typeface="Tahoma" panose="020B0604030504040204" pitchFamily="34" charset="0"/>
              </a:rPr>
              <a:t>A</a:t>
            </a:r>
            <a:r>
              <a:rPr lang="de-DE" altLang="en-US" sz="1800" baseline="-25000">
                <a:solidFill>
                  <a:schemeClr val="accent2"/>
                </a:solidFill>
                <a:latin typeface="Tahoma" panose="020B0604030504040204" pitchFamily="34" charset="0"/>
              </a:rPr>
              <a:t>II</a:t>
            </a:r>
          </a:p>
        </p:txBody>
      </p:sp>
      <p:sp>
        <p:nvSpPr>
          <p:cNvPr id="144419" name="Text Box 35">
            <a:extLst>
              <a:ext uri="{FF2B5EF4-FFF2-40B4-BE49-F238E27FC236}">
                <a16:creationId xmlns:a16="http://schemas.microsoft.com/office/drawing/2014/main" id="{D4E5C517-F7A5-F603-CC29-A243800F27CB}"/>
              </a:ext>
            </a:extLst>
          </p:cNvPr>
          <p:cNvSpPr txBox="1">
            <a:spLocks noChangeArrowheads="1"/>
          </p:cNvSpPr>
          <p:nvPr/>
        </p:nvSpPr>
        <p:spPr bwMode="auto">
          <a:xfrm>
            <a:off x="900113" y="1323975"/>
            <a:ext cx="3455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a:latin typeface="Tahoma" panose="020B0604030504040204" pitchFamily="34" charset="0"/>
              </a:rPr>
              <a:t>Advantage of X and Y: Higher bandwidth </a:t>
            </a:r>
          </a:p>
        </p:txBody>
      </p:sp>
      <p:grpSp>
        <p:nvGrpSpPr>
          <p:cNvPr id="144439" name="Group 55">
            <a:extLst>
              <a:ext uri="{FF2B5EF4-FFF2-40B4-BE49-F238E27FC236}">
                <a16:creationId xmlns:a16="http://schemas.microsoft.com/office/drawing/2014/main" id="{D4C8CEDE-9C71-9721-15C6-B528D76CFF19}"/>
              </a:ext>
            </a:extLst>
          </p:cNvPr>
          <p:cNvGrpSpPr>
            <a:grpSpLocks/>
          </p:cNvGrpSpPr>
          <p:nvPr/>
        </p:nvGrpSpPr>
        <p:grpSpPr bwMode="auto">
          <a:xfrm>
            <a:off x="395288" y="4830763"/>
            <a:ext cx="8669337" cy="1190625"/>
            <a:chOff x="249" y="3043"/>
            <a:chExt cx="5461" cy="750"/>
          </a:xfrm>
        </p:grpSpPr>
        <p:sp>
          <p:nvSpPr>
            <p:cNvPr id="144415" name="Text Box 31">
              <a:extLst>
                <a:ext uri="{FF2B5EF4-FFF2-40B4-BE49-F238E27FC236}">
                  <a16:creationId xmlns:a16="http://schemas.microsoft.com/office/drawing/2014/main" id="{AFBC9D5A-2920-D5F6-AB43-EA5C965DD60E}"/>
                </a:ext>
              </a:extLst>
            </p:cNvPr>
            <p:cNvSpPr txBox="1">
              <a:spLocks noChangeArrowheads="1"/>
            </p:cNvSpPr>
            <p:nvPr/>
          </p:nvSpPr>
          <p:spPr bwMode="auto">
            <a:xfrm>
              <a:off x="249" y="3043"/>
              <a:ext cx="267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US" sz="1800">
                  <a:latin typeface="Tahoma" panose="020B0604030504040204" pitchFamily="34" charset="0"/>
                </a:rPr>
                <a:t>For complete characterization</a:t>
              </a:r>
              <a:r>
                <a:rPr lang="de-DE" altLang="en-US" sz="1800" i="1">
                  <a:latin typeface="Tahoma" panose="020B0604030504040204" pitchFamily="34" charset="0"/>
                </a:rPr>
                <a:t>:</a:t>
              </a:r>
              <a:r>
                <a:rPr lang="de-DE" altLang="en-US" sz="1800">
                  <a:latin typeface="Tahoma" panose="020B0604030504040204" pitchFamily="34" charset="0"/>
                </a:rPr>
                <a:t/>
              </a:r>
              <a:br>
                <a:rPr lang="de-DE" altLang="en-US" sz="1800">
                  <a:latin typeface="Tahoma" panose="020B0604030504040204" pitchFamily="34" charset="0"/>
                </a:rPr>
              </a:br>
              <a:r>
                <a:rPr lang="de-DE" altLang="en-US" sz="1800">
                  <a:latin typeface="Tahoma" panose="020B0604030504040204" pitchFamily="34" charset="0"/>
                </a:rPr>
                <a:t>- Amplitude and Phase</a:t>
              </a:r>
              <a:br>
                <a:rPr lang="de-DE" altLang="en-US" sz="1800">
                  <a:latin typeface="Tahoma" panose="020B0604030504040204" pitchFamily="34" charset="0"/>
                </a:rPr>
              </a:br>
              <a:r>
                <a:rPr lang="de-DE" altLang="en-US" sz="1800">
                  <a:latin typeface="Tahoma" panose="020B0604030504040204" pitchFamily="34" charset="0"/>
                </a:rPr>
                <a:t>- In-plane and Out-of-plane response</a:t>
              </a:r>
              <a:br>
                <a:rPr lang="de-DE" altLang="en-US" sz="1800">
                  <a:latin typeface="Tahoma" panose="020B0604030504040204" pitchFamily="34" charset="0"/>
                </a:rPr>
              </a:br>
              <a:r>
                <a:rPr lang="de-DE" altLang="en-US" sz="1800">
                  <a:latin typeface="Tahoma" panose="020B0604030504040204" pitchFamily="34" charset="0"/>
                </a:rPr>
                <a:t>- 4 inputs required</a:t>
              </a:r>
            </a:p>
          </p:txBody>
        </p:sp>
        <p:sp>
          <p:nvSpPr>
            <p:cNvPr id="144420" name="Rectangle 36">
              <a:extLst>
                <a:ext uri="{FF2B5EF4-FFF2-40B4-BE49-F238E27FC236}">
                  <a16:creationId xmlns:a16="http://schemas.microsoft.com/office/drawing/2014/main" id="{EF8423B4-DA79-92B9-6E38-EC2C8A6A9663}"/>
                </a:ext>
              </a:extLst>
            </p:cNvPr>
            <p:cNvSpPr>
              <a:spLocks noChangeArrowheads="1"/>
            </p:cNvSpPr>
            <p:nvPr/>
          </p:nvSpPr>
          <p:spPr bwMode="auto">
            <a:xfrm>
              <a:off x="2789" y="3335"/>
              <a:ext cx="29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de-DE" altLang="en-US" sz="1800">
                  <a:latin typeface="Tahoma" panose="020B0604030504040204" pitchFamily="34" charset="0"/>
                  <a:sym typeface="Wingdings" panose="05000000000000000000" pitchFamily="2" charset="2"/>
                </a:rPr>
                <a:t> </a:t>
              </a:r>
              <a:r>
                <a:rPr lang="de-DE" altLang="en-US" sz="1800">
                  <a:latin typeface="Tahoma" panose="020B0604030504040204" pitchFamily="34" charset="0"/>
                </a:rPr>
                <a:t>restriction to commercially available tools</a:t>
              </a:r>
            </a:p>
          </p:txBody>
        </p:sp>
      </p:grpSp>
      <p:sp>
        <p:nvSpPr>
          <p:cNvPr id="144421" name="Rectangle 37">
            <a:extLst>
              <a:ext uri="{FF2B5EF4-FFF2-40B4-BE49-F238E27FC236}">
                <a16:creationId xmlns:a16="http://schemas.microsoft.com/office/drawing/2014/main" id="{DDC46F29-54CA-1011-4E4B-2DDA90525338}"/>
              </a:ext>
            </a:extLst>
          </p:cNvPr>
          <p:cNvSpPr>
            <a:spLocks noChangeArrowheads="1"/>
          </p:cNvSpPr>
          <p:nvPr/>
        </p:nvSpPr>
        <p:spPr bwMode="auto">
          <a:xfrm>
            <a:off x="252413" y="3232150"/>
            <a:ext cx="4032250" cy="1296988"/>
          </a:xfrm>
          <a:prstGeom prst="rect">
            <a:avLst/>
          </a:prstGeom>
          <a:solidFill>
            <a:schemeClr val="bg1">
              <a:alpha val="58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pic>
        <p:nvPicPr>
          <p:cNvPr id="144422" name="Picture 38">
            <a:extLst>
              <a:ext uri="{FF2B5EF4-FFF2-40B4-BE49-F238E27FC236}">
                <a16:creationId xmlns:a16="http://schemas.microsoft.com/office/drawing/2014/main" id="{3D9DBE31-7F19-E9EA-33F9-C9AE6AE4828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438" y="3282950"/>
            <a:ext cx="3251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23" name="Oval 39">
            <a:extLst>
              <a:ext uri="{FF2B5EF4-FFF2-40B4-BE49-F238E27FC236}">
                <a16:creationId xmlns:a16="http://schemas.microsoft.com/office/drawing/2014/main" id="{1C01EE14-BD91-8EF3-696B-2CB453BA6E10}"/>
              </a:ext>
            </a:extLst>
          </p:cNvPr>
          <p:cNvSpPr>
            <a:spLocks noChangeArrowheads="1"/>
          </p:cNvSpPr>
          <p:nvPr/>
        </p:nvSpPr>
        <p:spPr bwMode="auto">
          <a:xfrm>
            <a:off x="2208213" y="4103688"/>
            <a:ext cx="174625" cy="17462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144424" name="Oval 40">
            <a:extLst>
              <a:ext uri="{FF2B5EF4-FFF2-40B4-BE49-F238E27FC236}">
                <a16:creationId xmlns:a16="http://schemas.microsoft.com/office/drawing/2014/main" id="{0F0EB577-E1D9-723A-A384-ED6E587C540D}"/>
              </a:ext>
            </a:extLst>
          </p:cNvPr>
          <p:cNvSpPr>
            <a:spLocks noChangeArrowheads="1"/>
          </p:cNvSpPr>
          <p:nvPr/>
        </p:nvSpPr>
        <p:spPr bwMode="auto">
          <a:xfrm>
            <a:off x="2962275" y="4103688"/>
            <a:ext cx="174625" cy="17462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144425" name="Rectangle 41">
            <a:extLst>
              <a:ext uri="{FF2B5EF4-FFF2-40B4-BE49-F238E27FC236}">
                <a16:creationId xmlns:a16="http://schemas.microsoft.com/office/drawing/2014/main" id="{582F2CC8-CE4F-5EC4-3157-9A6A930B393B}"/>
              </a:ext>
            </a:extLst>
          </p:cNvPr>
          <p:cNvSpPr>
            <a:spLocks noChangeArrowheads="1"/>
          </p:cNvSpPr>
          <p:nvPr/>
        </p:nvSpPr>
        <p:spPr bwMode="auto">
          <a:xfrm rot="16200000">
            <a:off x="93662" y="2198688"/>
            <a:ext cx="955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US" sz="1800">
                <a:latin typeface="Tahoma" panose="020B0604030504040204" pitchFamily="34" charset="0"/>
                <a:sym typeface="Wingdings" panose="05000000000000000000" pitchFamily="2" charset="2"/>
              </a:rPr>
              <a:t>Out-of-plane</a:t>
            </a:r>
            <a:endParaRPr lang="de-DE" altLang="en-US" sz="1800">
              <a:latin typeface="Tahoma" panose="020B0604030504040204" pitchFamily="34" charset="0"/>
            </a:endParaRPr>
          </a:p>
        </p:txBody>
      </p:sp>
      <p:sp>
        <p:nvSpPr>
          <p:cNvPr id="144426" name="Rectangle 42">
            <a:extLst>
              <a:ext uri="{FF2B5EF4-FFF2-40B4-BE49-F238E27FC236}">
                <a16:creationId xmlns:a16="http://schemas.microsoft.com/office/drawing/2014/main" id="{DBF4487F-A45F-24EC-5B82-C3745F700883}"/>
              </a:ext>
            </a:extLst>
          </p:cNvPr>
          <p:cNvSpPr>
            <a:spLocks noChangeArrowheads="1"/>
          </p:cNvSpPr>
          <p:nvPr/>
        </p:nvSpPr>
        <p:spPr bwMode="auto">
          <a:xfrm rot="16200000">
            <a:off x="185738" y="3687763"/>
            <a:ext cx="1027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de-DE" altLang="en-US" sz="1800">
                <a:latin typeface="Tahoma" panose="020B0604030504040204" pitchFamily="34" charset="0"/>
                <a:sym typeface="Wingdings" panose="05000000000000000000" pitchFamily="2" charset="2"/>
              </a:rPr>
              <a:t>In-plane</a:t>
            </a:r>
            <a:endParaRPr lang="de-DE" altLang="en-US" sz="1800">
              <a:latin typeface="Tahoma" panose="020B0604030504040204" pitchFamily="34" charset="0"/>
            </a:endParaRPr>
          </a:p>
        </p:txBody>
      </p:sp>
      <p:sp>
        <p:nvSpPr>
          <p:cNvPr id="144427" name="Oval 43">
            <a:extLst>
              <a:ext uri="{FF2B5EF4-FFF2-40B4-BE49-F238E27FC236}">
                <a16:creationId xmlns:a16="http://schemas.microsoft.com/office/drawing/2014/main" id="{34A75864-C4DF-93D7-5F1D-CA1CAD66BA53}"/>
              </a:ext>
            </a:extLst>
          </p:cNvPr>
          <p:cNvSpPr>
            <a:spLocks noChangeArrowheads="1"/>
          </p:cNvSpPr>
          <p:nvPr/>
        </p:nvSpPr>
        <p:spPr bwMode="auto">
          <a:xfrm>
            <a:off x="2212975" y="2805113"/>
            <a:ext cx="174625" cy="17462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144428" name="Oval 44">
            <a:extLst>
              <a:ext uri="{FF2B5EF4-FFF2-40B4-BE49-F238E27FC236}">
                <a16:creationId xmlns:a16="http://schemas.microsoft.com/office/drawing/2014/main" id="{F223AB07-0EEE-5117-8476-2F096E1538CF}"/>
              </a:ext>
            </a:extLst>
          </p:cNvPr>
          <p:cNvSpPr>
            <a:spLocks noChangeArrowheads="1"/>
          </p:cNvSpPr>
          <p:nvPr/>
        </p:nvSpPr>
        <p:spPr bwMode="auto">
          <a:xfrm>
            <a:off x="2967038" y="2805113"/>
            <a:ext cx="174625" cy="17462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pic>
        <p:nvPicPr>
          <p:cNvPr id="144436" name="Picture 52">
            <a:extLst>
              <a:ext uri="{FF2B5EF4-FFF2-40B4-BE49-F238E27FC236}">
                <a16:creationId xmlns:a16="http://schemas.microsoft.com/office/drawing/2014/main" id="{C25CB3A6-C70A-FE80-B347-5CAF13416D53}"/>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32363" y="2636838"/>
            <a:ext cx="333216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A5ED6451-0D3B-4B26-10CB-6E1650826BA4}"/>
              </a:ext>
            </a:extLst>
          </p:cNvPr>
          <p:cNvSpPr>
            <a:spLocks noGrp="1" noChangeArrowheads="1"/>
          </p:cNvSpPr>
          <p:nvPr>
            <p:ph type="title"/>
          </p:nvPr>
        </p:nvSpPr>
        <p:spPr>
          <a:xfrm>
            <a:off x="0" y="0"/>
            <a:ext cx="8229600" cy="1143000"/>
          </a:xfrm>
        </p:spPr>
        <p:txBody>
          <a:bodyPr/>
          <a:lstStyle/>
          <a:p>
            <a:pPr algn="l"/>
            <a:r>
              <a:rPr lang="en-US" altLang="en-US"/>
              <a:t>PFM as an imaging tool</a:t>
            </a:r>
            <a:endParaRPr lang="de-DE" altLang="en-US"/>
          </a:p>
        </p:txBody>
      </p:sp>
      <p:pic>
        <p:nvPicPr>
          <p:cNvPr id="143364" name="Picture 4">
            <a:extLst>
              <a:ext uri="{FF2B5EF4-FFF2-40B4-BE49-F238E27FC236}">
                <a16:creationId xmlns:a16="http://schemas.microsoft.com/office/drawing/2014/main" id="{97E3E381-D10E-5B96-8C32-937DB7C3D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917575"/>
            <a:ext cx="597535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B690B1-0C0D-A4EC-8916-E542AC1B82FB}"/>
              </a:ext>
            </a:extLst>
          </p:cNvPr>
          <p:cNvSpPr>
            <a:spLocks noGrp="1"/>
          </p:cNvSpPr>
          <p:nvPr>
            <p:ph type="title"/>
          </p:nvPr>
        </p:nvSpPr>
        <p:spPr>
          <a:xfrm>
            <a:off x="96963" y="116632"/>
            <a:ext cx="6347713" cy="1320800"/>
          </a:xfrm>
        </p:spPr>
        <p:txBody>
          <a:bodyPr/>
          <a:lstStyle/>
          <a:p>
            <a:r>
              <a:rPr lang="en-CA" sz="3600" dirty="0"/>
              <a:t>Piezoelectricity</a:t>
            </a:r>
            <a:endParaRPr lang="en-US" dirty="0"/>
          </a:p>
        </p:txBody>
      </p:sp>
      <p:sp>
        <p:nvSpPr>
          <p:cNvPr id="5" name="Content Placeholder 4">
            <a:extLst>
              <a:ext uri="{FF2B5EF4-FFF2-40B4-BE49-F238E27FC236}">
                <a16:creationId xmlns:a16="http://schemas.microsoft.com/office/drawing/2014/main" id="{E72724EF-DDB3-735C-8BF1-FB8FE876240A}"/>
              </a:ext>
            </a:extLst>
          </p:cNvPr>
          <p:cNvSpPr>
            <a:spLocks noGrp="1"/>
          </p:cNvSpPr>
          <p:nvPr>
            <p:ph idx="1"/>
          </p:nvPr>
        </p:nvSpPr>
        <p:spPr>
          <a:xfrm>
            <a:off x="353280" y="1124744"/>
            <a:ext cx="8467191" cy="5281744"/>
          </a:xfrm>
        </p:spPr>
        <p:txBody>
          <a:bodyPr>
            <a:normAutofit/>
          </a:bodyPr>
          <a:lstStyle/>
          <a:p>
            <a:r>
              <a:rPr kumimoji="0" lang="en-US" altLang="en-US" sz="2400" i="0" u="none" strike="noStrike" cap="none" normalizeH="0" baseline="0" dirty="0">
                <a:ln>
                  <a:noFill/>
                </a:ln>
                <a:solidFill>
                  <a:srgbClr val="202122"/>
                </a:solidFill>
                <a:effectLst/>
                <a:cs typeface="Arial" panose="020B0604020202020204" pitchFamily="34" charset="0"/>
              </a:rPr>
              <a:t>Piezoelectricity</a:t>
            </a:r>
            <a:r>
              <a:rPr lang="en-US" altLang="en-US" sz="2400" dirty="0">
                <a:solidFill>
                  <a:srgbClr val="202122"/>
                </a:solidFill>
                <a:cs typeface="Arial" panose="020B0604020202020204" pitchFamily="34" charset="0"/>
              </a:rPr>
              <a:t>:</a:t>
            </a:r>
            <a:r>
              <a:rPr kumimoji="0" lang="en-US" altLang="en-US" sz="2400" b="0" i="0" u="none" strike="noStrike" cap="none" normalizeH="0" baseline="0" dirty="0">
                <a:ln>
                  <a:noFill/>
                </a:ln>
                <a:solidFill>
                  <a:srgbClr val="202122"/>
                </a:solidFill>
                <a:effectLst/>
                <a:cs typeface="Arial" panose="020B0604020202020204" pitchFamily="34" charset="0"/>
              </a:rPr>
              <a:t> electric charge that accumulates in certain solid materials (such as crystals, certain ceramics &amp; biological matter such as bone, &amp; various proteins) in response to applied mechanical stress.</a:t>
            </a:r>
          </a:p>
          <a:p>
            <a:r>
              <a:rPr kumimoji="0" lang="en-US" altLang="en-US" sz="2400" b="0" i="1" u="none" strike="noStrike" cap="none" normalizeH="0" baseline="0" dirty="0">
                <a:ln>
                  <a:noFill/>
                </a:ln>
                <a:solidFill>
                  <a:srgbClr val="202122"/>
                </a:solidFill>
                <a:effectLst/>
                <a:cs typeface="Arial" panose="020B0604020202020204" pitchFamily="34" charset="0"/>
              </a:rPr>
              <a:t>Piezoelectricity:</a:t>
            </a:r>
            <a:r>
              <a:rPr kumimoji="0" lang="en-US" altLang="en-US" sz="2400" b="0" i="0" u="none" strike="noStrike" cap="none" normalizeH="0" baseline="0" dirty="0">
                <a:ln>
                  <a:noFill/>
                </a:ln>
                <a:solidFill>
                  <a:srgbClr val="202122"/>
                </a:solidFill>
                <a:effectLst/>
                <a:cs typeface="Arial" panose="020B0604020202020204" pitchFamily="34" charset="0"/>
              </a:rPr>
              <a:t> electricity resulting from pressure &amp; latent heat</a:t>
            </a:r>
          </a:p>
          <a:p>
            <a:r>
              <a:rPr lang="en-US" altLang="en-US" sz="2400" dirty="0">
                <a:solidFill>
                  <a:srgbClr val="202122"/>
                </a:solidFill>
                <a:cs typeface="Arial" panose="020B0604020202020204" pitchFamily="34" charset="0"/>
              </a:rPr>
              <a:t>D</a:t>
            </a:r>
            <a:r>
              <a:rPr kumimoji="0" lang="en-US" altLang="en-US" sz="2400" b="0" i="0" u="none" strike="noStrike" cap="none" normalizeH="0" baseline="0" dirty="0">
                <a:ln>
                  <a:noFill/>
                </a:ln>
                <a:solidFill>
                  <a:srgbClr val="202122"/>
                </a:solidFill>
                <a:effectLst/>
                <a:cs typeface="Arial" panose="020B0604020202020204" pitchFamily="34" charset="0"/>
              </a:rPr>
              <a:t>erived from the Greek word π</a:t>
            </a:r>
            <a:r>
              <a:rPr kumimoji="0" lang="en-US" altLang="en-US" sz="2400" b="0" i="0" u="none" strike="noStrike" cap="none" normalizeH="0" baseline="0" dirty="0" err="1">
                <a:ln>
                  <a:noFill/>
                </a:ln>
                <a:solidFill>
                  <a:srgbClr val="202122"/>
                </a:solidFill>
                <a:effectLst/>
                <a:cs typeface="Arial" panose="020B0604020202020204" pitchFamily="34" charset="0"/>
              </a:rPr>
              <a:t>ιέζειν</a:t>
            </a:r>
            <a:r>
              <a:rPr kumimoji="0" lang="en-US" altLang="en-US" sz="2400" b="0" i="0" u="none" strike="noStrike" cap="none" normalizeH="0" baseline="0" dirty="0">
                <a:ln>
                  <a:noFill/>
                </a:ln>
                <a:solidFill>
                  <a:srgbClr val="202122"/>
                </a:solidFill>
                <a:effectLst/>
                <a:cs typeface="Arial" panose="020B0604020202020204" pitchFamily="34" charset="0"/>
              </a:rPr>
              <a:t>; </a:t>
            </a:r>
            <a:r>
              <a:rPr kumimoji="0" lang="en-US" altLang="en-US" sz="2400" b="0" i="1" u="none" strike="noStrike" cap="none" normalizeH="0" baseline="0" dirty="0" err="1">
                <a:ln>
                  <a:noFill/>
                </a:ln>
                <a:solidFill>
                  <a:srgbClr val="202122"/>
                </a:solidFill>
                <a:effectLst/>
                <a:cs typeface="Arial" panose="020B0604020202020204" pitchFamily="34" charset="0"/>
              </a:rPr>
              <a:t>piezein</a:t>
            </a:r>
            <a:r>
              <a:rPr kumimoji="0" lang="en-US" altLang="en-US" sz="2400" b="0" i="0" u="none" strike="noStrike" cap="none" normalizeH="0" baseline="0" dirty="0">
                <a:ln>
                  <a:noFill/>
                </a:ln>
                <a:solidFill>
                  <a:srgbClr val="202122"/>
                </a:solidFill>
                <a:effectLst/>
                <a:cs typeface="Arial" panose="020B0604020202020204" pitchFamily="34" charset="0"/>
              </a:rPr>
              <a:t>, which means to squeeze or press &amp; </a:t>
            </a:r>
            <a:r>
              <a:rPr kumimoji="0" lang="en-US" altLang="en-US" sz="2400" b="0" i="0" u="none" strike="noStrike" cap="none" normalizeH="0" baseline="0" dirty="0" err="1">
                <a:ln>
                  <a:noFill/>
                </a:ln>
                <a:solidFill>
                  <a:srgbClr val="202122"/>
                </a:solidFill>
                <a:effectLst/>
                <a:cs typeface="Arial" panose="020B0604020202020204" pitchFamily="34" charset="0"/>
              </a:rPr>
              <a:t>ἤλεκτρον</a:t>
            </a:r>
            <a:r>
              <a:rPr kumimoji="0" lang="en-US" altLang="en-US" sz="2400" b="0" i="0" u="none" strike="noStrike" cap="none" normalizeH="0" baseline="0" dirty="0">
                <a:ln>
                  <a:noFill/>
                </a:ln>
                <a:solidFill>
                  <a:srgbClr val="202122"/>
                </a:solidFill>
                <a:effectLst/>
                <a:cs typeface="Arial" panose="020B0604020202020204" pitchFamily="34" charset="0"/>
              </a:rPr>
              <a:t> </a:t>
            </a:r>
            <a:r>
              <a:rPr kumimoji="0" lang="en-US" altLang="en-US" sz="2400" b="0" i="1" u="none" strike="noStrike" cap="none" normalizeH="0" baseline="0" dirty="0" err="1">
                <a:ln>
                  <a:noFill/>
                </a:ln>
                <a:solidFill>
                  <a:srgbClr val="202122"/>
                </a:solidFill>
                <a:effectLst/>
                <a:cs typeface="Arial" panose="020B0604020202020204" pitchFamily="34" charset="0"/>
              </a:rPr>
              <a:t>ēlektron</a:t>
            </a:r>
            <a:r>
              <a:rPr kumimoji="0" lang="en-US" altLang="en-US" sz="2400" b="0" i="0" u="none" strike="noStrike" cap="none" normalizeH="0" baseline="0" dirty="0">
                <a:ln>
                  <a:noFill/>
                </a:ln>
                <a:solidFill>
                  <a:srgbClr val="202122"/>
                </a:solidFill>
                <a:effectLst/>
                <a:cs typeface="Arial" panose="020B0604020202020204" pitchFamily="34" charset="0"/>
              </a:rPr>
              <a:t>, which means amber, an ancient source of electric charge.</a:t>
            </a:r>
            <a:r>
              <a:rPr kumimoji="0" lang="en-US" altLang="en-US" sz="2400" b="0" i="0" u="none" strike="noStrike" cap="none" normalizeH="0" baseline="0" dirty="0">
                <a:ln>
                  <a:noFill/>
                </a:ln>
                <a:solidFill>
                  <a:schemeClr val="tx1"/>
                </a:solidFill>
                <a:effectLst/>
              </a:rPr>
              <a:t> </a:t>
            </a:r>
          </a:p>
          <a:p>
            <a:r>
              <a:rPr lang="en-US" altLang="en-US" sz="2400" dirty="0"/>
              <a:t>Piezoelectric energy harvesting: piezoelectric materials can absorb energy from mechanical vibrations &amp; transform into electricity</a:t>
            </a:r>
            <a:endParaRPr kumimoji="0" lang="en-US" altLang="en-US" sz="2400" b="0" i="0" u="none" strike="noStrike" cap="none" normalizeH="0" baseline="0" dirty="0">
              <a:ln>
                <a:noFill/>
              </a:ln>
              <a:solidFill>
                <a:schemeClr val="tx1"/>
              </a:solidFill>
              <a:effectLst/>
            </a:endParaRPr>
          </a:p>
        </p:txBody>
      </p:sp>
      <p:sp>
        <p:nvSpPr>
          <p:cNvPr id="2" name="Slide Number Placeholder 1">
            <a:extLst>
              <a:ext uri="{FF2B5EF4-FFF2-40B4-BE49-F238E27FC236}">
                <a16:creationId xmlns:a16="http://schemas.microsoft.com/office/drawing/2014/main" id="{7181862E-A86F-AFEA-9E18-610246449254}"/>
              </a:ext>
            </a:extLst>
          </p:cNvPr>
          <p:cNvSpPr>
            <a:spLocks noGrp="1"/>
          </p:cNvSpPr>
          <p:nvPr>
            <p:ph type="sldNum" sz="quarter" idx="12"/>
          </p:nvPr>
        </p:nvSpPr>
        <p:spPr/>
        <p:txBody>
          <a:bodyPr/>
          <a:lstStyle/>
          <a:p>
            <a:fld id="{B883D629-996C-479C-ABB6-6799B6219525}" type="slidenum">
              <a:rPr lang="fr-CA" altLang="fr-FR" smtClean="0"/>
              <a:pPr/>
              <a:t>6</a:t>
            </a:fld>
            <a:endParaRPr lang="fr-CA" altLang="fr-FR"/>
          </a:p>
        </p:txBody>
      </p:sp>
    </p:spTree>
    <p:extLst>
      <p:ext uri="{BB962C8B-B14F-4D97-AF65-F5344CB8AC3E}">
        <p14:creationId xmlns:p14="http://schemas.microsoft.com/office/powerpoint/2010/main" val="125270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0D0E-D9CD-4F87-B68C-719BA94CE2B9}"/>
              </a:ext>
            </a:extLst>
          </p:cNvPr>
          <p:cNvSpPr>
            <a:spLocks noGrp="1"/>
          </p:cNvSpPr>
          <p:nvPr>
            <p:ph type="title"/>
          </p:nvPr>
        </p:nvSpPr>
        <p:spPr>
          <a:xfrm>
            <a:off x="62482" y="20016"/>
            <a:ext cx="5698976" cy="744688"/>
          </a:xfrm>
        </p:spPr>
        <p:txBody>
          <a:bodyPr/>
          <a:lstStyle/>
          <a:p>
            <a:r>
              <a:rPr lang="en-US" sz="3600" dirty="0"/>
              <a:t>Piezoelectric materials</a:t>
            </a:r>
            <a:endParaRPr lang="en-CA" sz="3600" dirty="0"/>
          </a:p>
        </p:txBody>
      </p:sp>
      <p:sp>
        <p:nvSpPr>
          <p:cNvPr id="3" name="Content Placeholder 2">
            <a:extLst>
              <a:ext uri="{FF2B5EF4-FFF2-40B4-BE49-F238E27FC236}">
                <a16:creationId xmlns:a16="http://schemas.microsoft.com/office/drawing/2014/main" id="{826FB876-597B-44EA-BE12-2063B798D2DC}"/>
              </a:ext>
            </a:extLst>
          </p:cNvPr>
          <p:cNvSpPr>
            <a:spLocks noGrp="1"/>
          </p:cNvSpPr>
          <p:nvPr>
            <p:ph idx="1"/>
          </p:nvPr>
        </p:nvSpPr>
        <p:spPr>
          <a:xfrm>
            <a:off x="66693" y="620688"/>
            <a:ext cx="9047038" cy="6237312"/>
          </a:xfrm>
        </p:spPr>
        <p:txBody>
          <a:bodyPr>
            <a:noAutofit/>
          </a:bodyPr>
          <a:lstStyle/>
          <a:p>
            <a:r>
              <a:rPr lang="en-US" sz="2000" dirty="0"/>
              <a:t>Piezoelectric materials (PMs) can be broadly classified as either crystalline, ceramic, or polymeric. The most commonly produced piezoelectric ceramics are lead </a:t>
            </a:r>
            <a:r>
              <a:rPr lang="en-US" sz="2000" dirty="0" err="1"/>
              <a:t>zirconate</a:t>
            </a:r>
            <a:r>
              <a:rPr lang="en-US" sz="2000" dirty="0"/>
              <a:t> </a:t>
            </a:r>
            <a:r>
              <a:rPr lang="en-US" sz="2000" dirty="0" err="1"/>
              <a:t>titanate</a:t>
            </a:r>
            <a:r>
              <a:rPr lang="en-US" sz="2000" dirty="0"/>
              <a:t> (PZT), barium </a:t>
            </a:r>
            <a:r>
              <a:rPr lang="en-US" sz="2000" dirty="0" err="1"/>
              <a:t>titanate</a:t>
            </a:r>
            <a:r>
              <a:rPr lang="en-US" sz="2000" dirty="0"/>
              <a:t>, and lead </a:t>
            </a:r>
            <a:r>
              <a:rPr lang="en-US" sz="2000" dirty="0" err="1"/>
              <a:t>titanate</a:t>
            </a:r>
            <a:r>
              <a:rPr lang="en-US" sz="2000" dirty="0"/>
              <a:t>. Gallium nitride and zinc oxide can also be regarded as a ceramic due to their relatively wide band gaps. Semiconducting PMs offer features such as compatibility with integrated circuits and semiconductor devices. Inorganic ceramic PMs offer advantages over single crystals, including ease of fabrication into a variety of shapes and sizes not constrained crystallographic directions. Organic polymer PMs, such as PVDF, have low Young’s modulus compared to inorganic PMs. Piezoelectric polymers (PVDF, 240 mV-m/N) possess higher piezoelectric stress constants (</a:t>
            </a:r>
            <a:r>
              <a:rPr lang="en-US" sz="2000" i="1" dirty="0"/>
              <a:t>g</a:t>
            </a:r>
            <a:r>
              <a:rPr lang="en-US" sz="2000" baseline="-25000" dirty="0"/>
              <a:t>33</a:t>
            </a:r>
            <a:r>
              <a:rPr lang="en-US" sz="2000" dirty="0"/>
              <a:t>), an important parameter in sensors, than ceramics (PZT, 11 mV-m/N), which show that they can be better sensors than ceramics. Moreover, piezoelectric polymeric sensors and actuators, due to their processing flexibility, can be readily manufactured into large areas, and cut into a variety of shapes. In addition polymers also exhibit high strength, high impact resistance, low dielectric constant, low elastic stiffness, and low density, thereby a high voltage sensitivity which is a desirable characteristic along with low acoustic and mechanical impedance useful for medical and underwater applications. </a:t>
            </a:r>
          </a:p>
        </p:txBody>
      </p:sp>
      <p:sp>
        <p:nvSpPr>
          <p:cNvPr id="4" name="Slide Number Placeholder 3">
            <a:extLst>
              <a:ext uri="{FF2B5EF4-FFF2-40B4-BE49-F238E27FC236}">
                <a16:creationId xmlns:a16="http://schemas.microsoft.com/office/drawing/2014/main" id="{A60C966C-7116-3FF2-149D-F9D07D668170}"/>
              </a:ext>
            </a:extLst>
          </p:cNvPr>
          <p:cNvSpPr>
            <a:spLocks noGrp="1"/>
          </p:cNvSpPr>
          <p:nvPr>
            <p:ph type="sldNum" sz="quarter" idx="12"/>
          </p:nvPr>
        </p:nvSpPr>
        <p:spPr/>
        <p:txBody>
          <a:bodyPr/>
          <a:lstStyle/>
          <a:p>
            <a:fld id="{B883D629-996C-479C-ABB6-6799B6219525}" type="slidenum">
              <a:rPr lang="fr-CA" altLang="fr-FR" smtClean="0"/>
              <a:pPr/>
              <a:t>7</a:t>
            </a:fld>
            <a:endParaRPr lang="fr-CA" altLang="fr-FR"/>
          </a:p>
        </p:txBody>
      </p:sp>
    </p:spTree>
    <p:extLst>
      <p:ext uri="{BB962C8B-B14F-4D97-AF65-F5344CB8AC3E}">
        <p14:creationId xmlns:p14="http://schemas.microsoft.com/office/powerpoint/2010/main" val="293495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669360"/>
          </a:xfrm>
        </p:spPr>
        <p:txBody>
          <a:bodyPr>
            <a:noAutofit/>
          </a:bodyPr>
          <a:lstStyle/>
          <a:p>
            <a:r>
              <a:rPr lang="en-US" sz="2400" dirty="0"/>
              <a:t>Among PMs, PZT ceramics are popular as they have a high sensitivity, a high </a:t>
            </a:r>
            <a:r>
              <a:rPr lang="en-US" sz="2400" i="1" dirty="0"/>
              <a:t>g</a:t>
            </a:r>
            <a:r>
              <a:rPr lang="en-US" sz="2400" baseline="-25000" dirty="0"/>
              <a:t>33</a:t>
            </a:r>
            <a:r>
              <a:rPr lang="en-US" sz="2400" dirty="0"/>
              <a:t> value. They are however brittle. Furthermore, they show low Curie temperature, leading to constraints in terms of applications in harsh environmental conditions. However, promising is the integration of ceramic disks into industrial appliances </a:t>
            </a:r>
            <a:r>
              <a:rPr lang="en-US" sz="2400" dirty="0" err="1"/>
              <a:t>moulded</a:t>
            </a:r>
            <a:r>
              <a:rPr lang="en-US" sz="2400" dirty="0"/>
              <a:t> from plastic. This resulted in the development of PZT-polymer composites, and the feasible integration of functional PM composites on large scale, by simple thermal welding or by conforming processes. Several approaches towards lead-free ceramic PM have been reported, such as piezoelectric single crystals, and ferroelectric ceramics with a perovskite structure and bismuth layer-structured ferroelectrics (BLSF), which have been extensively researched. Also, several ferroelectrics with perovskite-structure (BaTiO</a:t>
            </a:r>
            <a:r>
              <a:rPr lang="en-US" sz="2400" baseline="-25000" dirty="0"/>
              <a:t>3</a:t>
            </a:r>
            <a:r>
              <a:rPr lang="en-US" sz="2400" dirty="0"/>
              <a:t> [BT], (Bi</a:t>
            </a:r>
            <a:r>
              <a:rPr lang="en-US" sz="2400" baseline="-25000" dirty="0"/>
              <a:t>1/2</a:t>
            </a:r>
            <a:r>
              <a:rPr lang="en-US" sz="2400" dirty="0"/>
              <a:t>Na</a:t>
            </a:r>
            <a:r>
              <a:rPr lang="en-US" sz="2400" baseline="-25000" dirty="0"/>
              <a:t>1/2</a:t>
            </a:r>
            <a:r>
              <a:rPr lang="en-US" sz="2400" dirty="0"/>
              <a:t>) TiO</a:t>
            </a:r>
            <a:r>
              <a:rPr lang="en-US" sz="2400" baseline="-25000" dirty="0"/>
              <a:t>3</a:t>
            </a:r>
            <a:r>
              <a:rPr lang="en-US" sz="2400" dirty="0"/>
              <a:t> [BNT], (Bi</a:t>
            </a:r>
            <a:r>
              <a:rPr lang="en-US" sz="2400" baseline="-25000" dirty="0"/>
              <a:t>1/2</a:t>
            </a:r>
            <a:r>
              <a:rPr lang="en-US" sz="2400" dirty="0"/>
              <a:t>K</a:t>
            </a:r>
            <a:r>
              <a:rPr lang="en-US" sz="2400" baseline="-25000" dirty="0"/>
              <a:t>1/2</a:t>
            </a:r>
            <a:r>
              <a:rPr lang="en-US" sz="2400" dirty="0"/>
              <a:t>) TiO</a:t>
            </a:r>
            <a:r>
              <a:rPr lang="en-US" sz="2400" baseline="-25000" dirty="0"/>
              <a:t>3</a:t>
            </a:r>
            <a:r>
              <a:rPr lang="en-US" sz="2400" dirty="0"/>
              <a:t> [BKT], KNbO</a:t>
            </a:r>
            <a:r>
              <a:rPr lang="en-US" sz="2400" baseline="-25000" dirty="0"/>
              <a:t>3</a:t>
            </a:r>
            <a:r>
              <a:rPr lang="en-US" sz="2400" dirty="0"/>
              <a:t> [KN], (K, Na) NbO</a:t>
            </a:r>
            <a:r>
              <a:rPr lang="en-US" sz="2400" baseline="-25000" dirty="0"/>
              <a:t>3</a:t>
            </a:r>
            <a:r>
              <a:rPr lang="en-US" sz="2400" dirty="0"/>
              <a:t> [KNN]) have been investigated for their piezoelectric properties. </a:t>
            </a:r>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8</a:t>
            </a:fld>
            <a:endParaRPr lang="fr-CA" altLang="fr-FR"/>
          </a:p>
        </p:txBody>
      </p:sp>
    </p:spTree>
    <p:extLst>
      <p:ext uri="{BB962C8B-B14F-4D97-AF65-F5344CB8AC3E}">
        <p14:creationId xmlns:p14="http://schemas.microsoft.com/office/powerpoint/2010/main" val="336276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3" y="116632"/>
            <a:ext cx="6347713" cy="875184"/>
          </a:xfrm>
        </p:spPr>
        <p:txBody>
          <a:bodyPr/>
          <a:lstStyle/>
          <a:p>
            <a:r>
              <a:rPr lang="en-CA" dirty="0"/>
              <a:t>Piezoelectric generator</a:t>
            </a:r>
          </a:p>
        </p:txBody>
      </p:sp>
      <p:sp>
        <p:nvSpPr>
          <p:cNvPr id="3" name="Content Placeholder 2"/>
          <p:cNvSpPr>
            <a:spLocks noGrp="1"/>
          </p:cNvSpPr>
          <p:nvPr>
            <p:ph idx="1"/>
          </p:nvPr>
        </p:nvSpPr>
        <p:spPr>
          <a:xfrm>
            <a:off x="31867" y="1482704"/>
            <a:ext cx="4572000" cy="4558659"/>
          </a:xfrm>
        </p:spPr>
        <p:txBody>
          <a:bodyPr>
            <a:noAutofit/>
          </a:bodyPr>
          <a:lstStyle/>
          <a:p>
            <a:r>
              <a:rPr lang="en-CA" sz="2400" dirty="0"/>
              <a:t>A piezoelectric crystal is placed between two metal plates. At this point, the material is in perfect balance and does not conduct an electric current. Mechanical pressure is then applied to the material by the metal plates, which forces the electric charges within the crystal out of balance.</a:t>
            </a:r>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9</a:t>
            </a:fld>
            <a:endParaRPr lang="fr-CA" altLang="fr-F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687" y="1482704"/>
            <a:ext cx="4326438" cy="4524379"/>
          </a:xfrm>
          <a:prstGeom prst="rect">
            <a:avLst/>
          </a:prstGeom>
        </p:spPr>
      </p:pic>
    </p:spTree>
    <p:extLst>
      <p:ext uri="{BB962C8B-B14F-4D97-AF65-F5344CB8AC3E}">
        <p14:creationId xmlns:p14="http://schemas.microsoft.com/office/powerpoint/2010/main" val="17783912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30057</TotalTime>
  <Words>2927</Words>
  <Application>Microsoft Office PowerPoint</Application>
  <PresentationFormat>On-screen Show (4:3)</PresentationFormat>
  <Paragraphs>429</Paragraphs>
  <Slides>57</Slides>
  <Notes>3</Notes>
  <HiddenSlides>1</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82" baseType="lpstr">
      <vt:lpstr>SimSun</vt:lpstr>
      <vt:lpstr>Arial</vt:lpstr>
      <vt:lpstr>Arial Black</vt:lpstr>
      <vt:lpstr>Arial Unicode MS</vt:lpstr>
      <vt:lpstr>Calibri</vt:lpstr>
      <vt:lpstr>DengXian</vt:lpstr>
      <vt:lpstr>Georgia</vt:lpstr>
      <vt:lpstr>隶书</vt:lpstr>
      <vt:lpstr>Montserrat</vt:lpstr>
      <vt:lpstr>Myriad Roman</vt:lpstr>
      <vt:lpstr>Palatino-Roman</vt:lpstr>
      <vt:lpstr>ScalaSansLF-Italic</vt:lpstr>
      <vt:lpstr>ScalaSansLF-Regular</vt:lpstr>
      <vt:lpstr>Symbol</vt:lpstr>
      <vt:lpstr>Tahoma</vt:lpstr>
      <vt:lpstr>Times</vt:lpstr>
      <vt:lpstr>Times New Roman</vt:lpstr>
      <vt:lpstr>Trebuchet MS</vt:lpstr>
      <vt:lpstr>Wingdings</vt:lpstr>
      <vt:lpstr>Wingdings 3</vt:lpstr>
      <vt:lpstr>-머리정체B</vt:lpstr>
      <vt:lpstr>Facet</vt:lpstr>
      <vt:lpstr>Bitmap Image</vt:lpstr>
      <vt:lpstr>CorelDRAW</vt:lpstr>
      <vt:lpstr>Formel</vt:lpstr>
      <vt:lpstr>Energie Rinnovabili Laurea Magistrale in Chimica Lezione n.13 </vt:lpstr>
      <vt:lpstr>n.13</vt:lpstr>
      <vt:lpstr>Thermoelectric Energy</vt:lpstr>
      <vt:lpstr>Thermoelectric materials</vt:lpstr>
      <vt:lpstr>Thermoelectric generators</vt:lpstr>
      <vt:lpstr>Piezoelectricity</vt:lpstr>
      <vt:lpstr>Piezoelectric materials</vt:lpstr>
      <vt:lpstr>PowerPoint Presentation</vt:lpstr>
      <vt:lpstr>Piezoelectric generator</vt:lpstr>
      <vt:lpstr>Piezoelectric generators / Thermoelectricity </vt:lpstr>
      <vt:lpstr>“Smart” materials</vt:lpstr>
      <vt:lpstr>Piezoelectric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Epitaxial patterning of BFCO</vt:lpstr>
      <vt:lpstr>Bulk photovoltaic effect (A.M. Glass, et al. Appl. Phys. Lett. 25, 4 1974)</vt:lpstr>
      <vt:lpstr>Ferroelectrics for PV: advantages &amp; drawbacks</vt:lpstr>
      <vt:lpstr>Multiferroics for PV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Fuel cells</vt:lpstr>
      <vt:lpstr>PowerPoint Presentation</vt:lpstr>
      <vt:lpstr>PowerPoint Presentation</vt:lpstr>
      <vt:lpstr>PowerPoint Presentation</vt:lpstr>
      <vt:lpstr>PowerPoint Presentation</vt:lpstr>
      <vt:lpstr>Electrochromic materials</vt:lpstr>
      <vt:lpstr>PowerPoint Presentation</vt:lpstr>
      <vt:lpstr>PowerPoint Presentation</vt:lpstr>
      <vt:lpstr>Photochromic materials</vt:lpstr>
      <vt:lpstr>PowerPoint Presentation</vt:lpstr>
      <vt:lpstr>PowerPoint Presentation</vt:lpstr>
      <vt:lpstr>Thermochromic materials</vt:lpstr>
      <vt:lpstr>PowerPoint Presentation</vt:lpstr>
      <vt:lpstr>PowerPoint Presentation</vt:lpstr>
      <vt:lpstr>PowerPoint Presentation</vt:lpstr>
      <vt:lpstr>Conventional detection</vt:lpstr>
      <vt:lpstr>PowerPoint Presentation</vt:lpstr>
      <vt:lpstr>PowerPoint Presentation</vt:lpstr>
      <vt:lpstr>Tensor inversion</vt:lpstr>
      <vt:lpstr>Tensor quantification</vt:lpstr>
      <vt:lpstr>Piezoresponse Force Microscopy (PFM)</vt:lpstr>
      <vt:lpstr>Detection scheme: contact mode</vt:lpstr>
      <vt:lpstr>PowerPoint Presentation</vt:lpstr>
      <vt:lpstr>PFM as an imaging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Desbiens Simon</dc:creator>
  <cp:lastModifiedBy>Windows User</cp:lastModifiedBy>
  <cp:revision>301</cp:revision>
  <cp:lastPrinted>2014-04-07T04:26:14Z</cp:lastPrinted>
  <dcterms:created xsi:type="dcterms:W3CDTF">2014-03-26T13:54:38Z</dcterms:created>
  <dcterms:modified xsi:type="dcterms:W3CDTF">2023-04-26T07:55:28Z</dcterms:modified>
</cp:coreProperties>
</file>