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notesMasterIdLst>
    <p:notesMasterId r:id="rId47"/>
  </p:notesMasterIdLst>
  <p:handoutMasterIdLst>
    <p:handoutMasterId r:id="rId48"/>
  </p:handoutMasterIdLst>
  <p:sldIdLst>
    <p:sldId id="256" r:id="rId2"/>
    <p:sldId id="492" r:id="rId3"/>
    <p:sldId id="495" r:id="rId4"/>
    <p:sldId id="496" r:id="rId5"/>
    <p:sldId id="497" r:id="rId6"/>
    <p:sldId id="535" r:id="rId7"/>
    <p:sldId id="498" r:id="rId8"/>
    <p:sldId id="499" r:id="rId9"/>
    <p:sldId id="500" r:id="rId10"/>
    <p:sldId id="493" r:id="rId11"/>
    <p:sldId id="501" r:id="rId12"/>
    <p:sldId id="502" r:id="rId13"/>
    <p:sldId id="503" r:id="rId14"/>
    <p:sldId id="504" r:id="rId15"/>
    <p:sldId id="494" r:id="rId16"/>
    <p:sldId id="505" r:id="rId17"/>
    <p:sldId id="506" r:id="rId18"/>
    <p:sldId id="507" r:id="rId19"/>
    <p:sldId id="508" r:id="rId20"/>
    <p:sldId id="509" r:id="rId21"/>
    <p:sldId id="510" r:id="rId22"/>
    <p:sldId id="517" r:id="rId23"/>
    <p:sldId id="511" r:id="rId24"/>
    <p:sldId id="512" r:id="rId25"/>
    <p:sldId id="513" r:id="rId26"/>
    <p:sldId id="526" r:id="rId27"/>
    <p:sldId id="527" r:id="rId28"/>
    <p:sldId id="528" r:id="rId29"/>
    <p:sldId id="529" r:id="rId30"/>
    <p:sldId id="530" r:id="rId31"/>
    <p:sldId id="514" r:id="rId32"/>
    <p:sldId id="515" r:id="rId33"/>
    <p:sldId id="534" r:id="rId34"/>
    <p:sldId id="518" r:id="rId35"/>
    <p:sldId id="516" r:id="rId36"/>
    <p:sldId id="519" r:id="rId37"/>
    <p:sldId id="520" r:id="rId38"/>
    <p:sldId id="521" r:id="rId39"/>
    <p:sldId id="522" r:id="rId40"/>
    <p:sldId id="523" r:id="rId41"/>
    <p:sldId id="524" r:id="rId42"/>
    <p:sldId id="525" r:id="rId43"/>
    <p:sldId id="531" r:id="rId44"/>
    <p:sldId id="532" r:id="rId45"/>
    <p:sldId id="536" r:id="rId4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C79"/>
    <a:srgbClr val="00FA00"/>
    <a:srgbClr val="0096FF"/>
    <a:srgbClr val="73FEFF"/>
    <a:srgbClr val="FF9300"/>
    <a:srgbClr val="0432FF"/>
    <a:srgbClr val="FFFFFF"/>
    <a:srgbClr val="D20001"/>
    <a:srgbClr val="E5F6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24"/>
    <p:restoredTop sz="86389"/>
  </p:normalViewPr>
  <p:slideViewPr>
    <p:cSldViewPr snapToGrid="0" snapToObjects="1">
      <p:cViewPr varScale="1">
        <p:scale>
          <a:sx n="103" d="100"/>
          <a:sy n="103" d="100"/>
        </p:scale>
        <p:origin x="138"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6.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solidFill>
                  <a:schemeClr val="bg1"/>
                </a:solidFill>
              </a:defRPr>
            </a:pPr>
            <a:r>
              <a:rPr lang="it-IT">
                <a:solidFill>
                  <a:schemeClr val="bg1"/>
                </a:solidFill>
              </a:rPr>
              <a:t>Antidepressivi</a:t>
            </a:r>
            <a:r>
              <a:rPr lang="it-IT" baseline="0">
                <a:solidFill>
                  <a:schemeClr val="bg1"/>
                </a:solidFill>
              </a:rPr>
              <a:t> per età e sesso</a:t>
            </a:r>
            <a:endParaRPr lang="it-IT">
              <a:solidFill>
                <a:schemeClr val="bg1"/>
              </a:solidFill>
            </a:endParaRPr>
          </a:p>
        </c:rich>
      </c:tx>
      <c:layout>
        <c:manualLayout>
          <c:xMode val="edge"/>
          <c:yMode val="edge"/>
          <c:x val="0.32237895476740619"/>
          <c:y val="0"/>
        </c:manualLayout>
      </c:layout>
      <c:overlay val="1"/>
    </c:title>
    <c:autoTitleDeleted val="0"/>
    <c:view3D>
      <c:rotX val="0"/>
      <c:rotY val="0"/>
      <c:depthPercent val="100"/>
      <c:rAngAx val="0"/>
      <c:perspective val="50"/>
    </c:view3D>
    <c:floor>
      <c:thickness val="0"/>
      <c:spPr>
        <a:noFill/>
        <a:ln w="6350">
          <a:noFill/>
        </a:ln>
      </c:spPr>
    </c:floor>
    <c:sideWall>
      <c:thickness val="0"/>
    </c:sideWall>
    <c:backWall>
      <c:thickness val="0"/>
    </c:backWall>
    <c:plotArea>
      <c:layout>
        <c:manualLayout>
          <c:layoutTarget val="inner"/>
          <c:xMode val="edge"/>
          <c:yMode val="edge"/>
          <c:x val="0.14580401764676584"/>
          <c:y val="5.6674386289949058E-2"/>
          <c:w val="0.79721593389476875"/>
          <c:h val="0.69760132924560903"/>
        </c:manualLayout>
      </c:layout>
      <c:bar3DChart>
        <c:barDir val="col"/>
        <c:grouping val="clustered"/>
        <c:varyColors val="0"/>
        <c:ser>
          <c:idx val="0"/>
          <c:order val="0"/>
          <c:spPr>
            <a:solidFill>
              <a:srgbClr val="800080"/>
            </a:solidFill>
            <a:effectLst>
              <a:innerShdw blurRad="63500" dist="127000" dir="2400000">
                <a:prstClr val="black">
                  <a:alpha val="50000"/>
                </a:prstClr>
              </a:innerShdw>
            </a:effectLst>
          </c:spPr>
          <c:invertIfNegative val="0"/>
          <c:dPt>
            <c:idx val="1"/>
            <c:invertIfNegative val="0"/>
            <c:bubble3D val="0"/>
            <c:spPr>
              <a:solidFill>
                <a:srgbClr val="0099FF"/>
              </a:solidFill>
              <a:effectLst>
                <a:innerShdw blurRad="63500" dist="127000" dir="2400000">
                  <a:prstClr val="black">
                    <a:alpha val="50000"/>
                  </a:prstClr>
                </a:innerShdw>
              </a:effectLst>
            </c:spPr>
            <c:extLst>
              <c:ext xmlns:c16="http://schemas.microsoft.com/office/drawing/2014/chart" uri="{C3380CC4-5D6E-409C-BE32-E72D297353CC}">
                <c16:uniqueId val="{00000001-CDC2-4690-A77C-1DA683C11F5F}"/>
              </c:ext>
            </c:extLst>
          </c:dPt>
          <c:dPt>
            <c:idx val="3"/>
            <c:invertIfNegative val="0"/>
            <c:bubble3D val="0"/>
            <c:spPr>
              <a:solidFill>
                <a:srgbClr val="0099FF"/>
              </a:solidFill>
              <a:effectLst>
                <a:innerShdw blurRad="63500" dist="127000" dir="2400000">
                  <a:prstClr val="black">
                    <a:alpha val="50000"/>
                  </a:prstClr>
                </a:innerShdw>
              </a:effectLst>
            </c:spPr>
            <c:extLst>
              <c:ext xmlns:c16="http://schemas.microsoft.com/office/drawing/2014/chart" uri="{C3380CC4-5D6E-409C-BE32-E72D297353CC}">
                <c16:uniqueId val="{00000003-CDC2-4690-A77C-1DA683C11F5F}"/>
              </c:ext>
            </c:extLst>
          </c:dPt>
          <c:dPt>
            <c:idx val="5"/>
            <c:invertIfNegative val="0"/>
            <c:bubble3D val="0"/>
            <c:spPr>
              <a:solidFill>
                <a:srgbClr val="0099FF"/>
              </a:solidFill>
              <a:effectLst>
                <a:innerShdw blurRad="63500" dist="127000" dir="2400000">
                  <a:prstClr val="black">
                    <a:alpha val="50000"/>
                  </a:prstClr>
                </a:innerShdw>
              </a:effectLst>
            </c:spPr>
            <c:extLst>
              <c:ext xmlns:c16="http://schemas.microsoft.com/office/drawing/2014/chart" uri="{C3380CC4-5D6E-409C-BE32-E72D297353CC}">
                <c16:uniqueId val="{00000005-CDC2-4690-A77C-1DA683C11F5F}"/>
              </c:ext>
            </c:extLst>
          </c:dPt>
          <c:dPt>
            <c:idx val="7"/>
            <c:invertIfNegative val="0"/>
            <c:bubble3D val="0"/>
            <c:spPr>
              <a:solidFill>
                <a:srgbClr val="0099FF"/>
              </a:solidFill>
              <a:effectLst>
                <a:innerShdw blurRad="63500" dist="127000" dir="2400000">
                  <a:prstClr val="black">
                    <a:alpha val="50000"/>
                  </a:prstClr>
                </a:innerShdw>
              </a:effectLst>
            </c:spPr>
            <c:extLst>
              <c:ext xmlns:c16="http://schemas.microsoft.com/office/drawing/2014/chart" uri="{C3380CC4-5D6E-409C-BE32-E72D297353CC}">
                <c16:uniqueId val="{00000007-CDC2-4690-A77C-1DA683C11F5F}"/>
              </c:ext>
            </c:extLst>
          </c:dPt>
          <c:cat>
            <c:strRef>
              <c:f>'Report 1'!$M$12:$M$19</c:f>
              <c:strCache>
                <c:ptCount val="8"/>
                <c:pt idx="0">
                  <c:v>F &lt;=45</c:v>
                </c:pt>
                <c:pt idx="1">
                  <c:v>M&lt;=45</c:v>
                </c:pt>
                <c:pt idx="2">
                  <c:v>F 46-65</c:v>
                </c:pt>
                <c:pt idx="3">
                  <c:v>M 46-65</c:v>
                </c:pt>
                <c:pt idx="4">
                  <c:v>F 66-75</c:v>
                </c:pt>
                <c:pt idx="5">
                  <c:v>M 66-75</c:v>
                </c:pt>
                <c:pt idx="6">
                  <c:v>F &gt;75</c:v>
                </c:pt>
                <c:pt idx="7">
                  <c:v>M &gt;75</c:v>
                </c:pt>
              </c:strCache>
            </c:strRef>
          </c:cat>
          <c:val>
            <c:numRef>
              <c:f>'Report 1'!$N$12:$N$19</c:f>
              <c:numCache>
                <c:formatCode>General</c:formatCode>
                <c:ptCount val="8"/>
                <c:pt idx="0">
                  <c:v>368428.03666666662</c:v>
                </c:pt>
                <c:pt idx="1">
                  <c:v>225797.01</c:v>
                </c:pt>
                <c:pt idx="2">
                  <c:v>1135096.2033333334</c:v>
                </c:pt>
                <c:pt idx="3">
                  <c:v>461086.49333333335</c:v>
                </c:pt>
                <c:pt idx="4">
                  <c:v>727928.75333333341</c:v>
                </c:pt>
                <c:pt idx="5">
                  <c:v>280572.97333333333</c:v>
                </c:pt>
                <c:pt idx="6">
                  <c:v>1079866.0633333332</c:v>
                </c:pt>
                <c:pt idx="7">
                  <c:v>338227.43333333335</c:v>
                </c:pt>
              </c:numCache>
            </c:numRef>
          </c:val>
          <c:extLst>
            <c:ext xmlns:c16="http://schemas.microsoft.com/office/drawing/2014/chart" uri="{C3380CC4-5D6E-409C-BE32-E72D297353CC}">
              <c16:uniqueId val="{00000008-CDC2-4690-A77C-1DA683C11F5F}"/>
            </c:ext>
          </c:extLst>
        </c:ser>
        <c:dLbls>
          <c:showLegendKey val="0"/>
          <c:showVal val="0"/>
          <c:showCatName val="0"/>
          <c:showSerName val="0"/>
          <c:showPercent val="0"/>
          <c:showBubbleSize val="0"/>
        </c:dLbls>
        <c:gapWidth val="120"/>
        <c:shape val="box"/>
        <c:axId val="314866856"/>
        <c:axId val="1"/>
        <c:axId val="0"/>
      </c:bar3DChart>
      <c:catAx>
        <c:axId val="314866856"/>
        <c:scaling>
          <c:orientation val="minMax"/>
        </c:scaling>
        <c:delete val="1"/>
        <c:axPos val="b"/>
        <c:title>
          <c:tx>
            <c:rich>
              <a:bodyPr/>
              <a:lstStyle/>
              <a:p>
                <a:pPr>
                  <a:defRPr>
                    <a:solidFill>
                      <a:schemeClr val="bg1"/>
                    </a:solidFill>
                  </a:defRPr>
                </a:pPr>
                <a:r>
                  <a:rPr lang="it-IT" sz="1400" dirty="0">
                    <a:solidFill>
                      <a:schemeClr val="bg1"/>
                    </a:solidFill>
                  </a:rPr>
                  <a:t>ETA'</a:t>
                </a:r>
                <a:r>
                  <a:rPr lang="it-IT" sz="1400" baseline="0" dirty="0">
                    <a:solidFill>
                      <a:schemeClr val="bg1"/>
                    </a:solidFill>
                  </a:rPr>
                  <a:t>/SESSO</a:t>
                </a:r>
                <a:endParaRPr lang="it-IT" sz="1400" dirty="0">
                  <a:solidFill>
                    <a:schemeClr val="bg1"/>
                  </a:solidFill>
                </a:endParaRPr>
              </a:p>
            </c:rich>
          </c:tx>
          <c:layout>
            <c:manualLayout>
              <c:xMode val="edge"/>
              <c:yMode val="edge"/>
              <c:x val="0.44026490691149872"/>
              <c:y val="0.92940514434233445"/>
            </c:manualLayout>
          </c:layout>
          <c:overlay val="0"/>
        </c:title>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a:solidFill>
                <a:schemeClr val="bg1"/>
              </a:solidFill>
            </a:ln>
          </c:spPr>
        </c:majorGridlines>
        <c:title>
          <c:tx>
            <c:rich>
              <a:bodyPr rot="0" vert="horz"/>
              <a:lstStyle/>
              <a:p>
                <a:pPr>
                  <a:defRPr sz="1200">
                    <a:solidFill>
                      <a:schemeClr val="bg1"/>
                    </a:solidFill>
                  </a:defRPr>
                </a:pPr>
                <a:r>
                  <a:rPr lang="it-IT" sz="1200">
                    <a:solidFill>
                      <a:schemeClr val="bg1"/>
                    </a:solidFill>
                  </a:rPr>
                  <a:t>DDD</a:t>
                </a:r>
              </a:p>
            </c:rich>
          </c:tx>
          <c:layout>
            <c:manualLayout>
              <c:xMode val="edge"/>
              <c:yMode val="edge"/>
              <c:x val="8.352438851126515E-3"/>
              <c:y val="2.8762581147944742E-2"/>
            </c:manualLayout>
          </c:layout>
          <c:overlay val="0"/>
        </c:title>
        <c:numFmt formatCode="General" sourceLinked="1"/>
        <c:majorTickMark val="out"/>
        <c:minorTickMark val="none"/>
        <c:tickLblPos val="nextTo"/>
        <c:spPr>
          <a:ln>
            <a:solidFill>
              <a:schemeClr val="bg1"/>
            </a:solidFill>
          </a:ln>
        </c:spPr>
        <c:txPr>
          <a:bodyPr/>
          <a:lstStyle/>
          <a:p>
            <a:pPr>
              <a:defRPr>
                <a:solidFill>
                  <a:schemeClr val="bg1"/>
                </a:solidFill>
              </a:defRPr>
            </a:pPr>
            <a:endParaRPr lang="it-IT"/>
          </a:p>
        </c:txPr>
        <c:crossAx val="314866856"/>
        <c:crosses val="autoZero"/>
        <c:crossBetween val="between"/>
      </c:valAx>
      <c:spPr>
        <a:noFill/>
        <a:ln w="25400">
          <a:noFill/>
        </a:ln>
      </c:spPr>
    </c:plotArea>
    <c:plotVisOnly val="1"/>
    <c:dispBlanksAs val="gap"/>
    <c:showDLblsOverMax val="0"/>
  </c:chart>
  <c:spPr>
    <a:effectLst>
      <a:innerShdw blurRad="63500" dist="50800">
        <a:prstClr val="black">
          <a:alpha val="50000"/>
        </a:prstClr>
      </a:innerShdw>
    </a:effectLst>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0.15461</cdr:x>
      <cdr:y>0.80282</cdr:y>
    </cdr:from>
    <cdr:to>
      <cdr:x>1</cdr:x>
      <cdr:y>0.86646</cdr:y>
    </cdr:to>
    <cdr:sp macro="" textlink="">
      <cdr:nvSpPr>
        <cdr:cNvPr id="2" name="CasellaDiTesto 1"/>
        <cdr:cNvSpPr txBox="1"/>
      </cdr:nvSpPr>
      <cdr:spPr>
        <a:xfrm xmlns:a="http://schemas.openxmlformats.org/drawingml/2006/main">
          <a:off x="1140349" y="4104456"/>
          <a:ext cx="6235374" cy="3253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t-IT" sz="1100" dirty="0"/>
            <a:t>  </a:t>
          </a:r>
          <a:r>
            <a:rPr lang="it-IT" sz="1100" dirty="0" smtClean="0"/>
            <a:t>    </a:t>
          </a:r>
          <a:r>
            <a:rPr lang="it-IT" sz="1100" dirty="0"/>
            <a:t>F   </a:t>
          </a:r>
          <a:r>
            <a:rPr lang="it-IT" sz="1100" dirty="0" smtClean="0"/>
            <a:t>              </a:t>
          </a:r>
          <a:r>
            <a:rPr lang="it-IT" sz="1100" dirty="0"/>
            <a:t>M             </a:t>
          </a:r>
          <a:r>
            <a:rPr lang="it-IT" sz="1100" dirty="0" smtClean="0"/>
            <a:t>  F                </a:t>
          </a:r>
          <a:r>
            <a:rPr lang="it-IT" sz="1100" dirty="0"/>
            <a:t>M                 F       </a:t>
          </a:r>
          <a:r>
            <a:rPr lang="it-IT" sz="1100" dirty="0" smtClean="0"/>
            <a:t>          </a:t>
          </a:r>
          <a:r>
            <a:rPr lang="it-IT" sz="1100" dirty="0"/>
            <a:t>M        </a:t>
          </a:r>
          <a:r>
            <a:rPr lang="it-IT" sz="1100" dirty="0" smtClean="0"/>
            <a:t>        </a:t>
          </a:r>
          <a:r>
            <a:rPr lang="it-IT" sz="1100" dirty="0"/>
            <a:t>F        </a:t>
          </a:r>
          <a:r>
            <a:rPr lang="it-IT" sz="1100" dirty="0" smtClean="0"/>
            <a:t>       </a:t>
          </a:r>
          <a:r>
            <a:rPr lang="it-IT" sz="1100" dirty="0"/>
            <a:t>M</a:t>
          </a:r>
        </a:p>
      </cdr:txBody>
    </cdr:sp>
  </cdr:relSizeAnchor>
  <cdr:relSizeAnchor xmlns:cdr="http://schemas.openxmlformats.org/drawingml/2006/chartDrawing">
    <cdr:from>
      <cdr:x>0.1579</cdr:x>
      <cdr:y>0.84519</cdr:y>
    </cdr:from>
    <cdr:to>
      <cdr:x>0.90912</cdr:x>
      <cdr:y>0.89916</cdr:y>
    </cdr:to>
    <cdr:sp macro="" textlink="">
      <cdr:nvSpPr>
        <cdr:cNvPr id="3" name="CasellaDiTesto 2"/>
        <cdr:cNvSpPr txBox="1"/>
      </cdr:nvSpPr>
      <cdr:spPr>
        <a:xfrm xmlns:a="http://schemas.openxmlformats.org/drawingml/2006/main">
          <a:off x="1055789" y="2874010"/>
          <a:ext cx="5023068" cy="18351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t-IT"/>
        </a:p>
      </cdr:txBody>
    </cdr:sp>
  </cdr:relSizeAnchor>
  <cdr:relSizeAnchor xmlns:cdr="http://schemas.openxmlformats.org/drawingml/2006/chartDrawing">
    <cdr:from>
      <cdr:x>0.10605</cdr:x>
      <cdr:y>0.9303</cdr:y>
    </cdr:from>
    <cdr:to>
      <cdr:x>0.92394</cdr:x>
      <cdr:y>0.99697</cdr:y>
    </cdr:to>
    <cdr:sp macro="" textlink="">
      <cdr:nvSpPr>
        <cdr:cNvPr id="4" name="CasellaDiTesto 3"/>
        <cdr:cNvSpPr txBox="1"/>
      </cdr:nvSpPr>
      <cdr:spPr>
        <a:xfrm xmlns:a="http://schemas.openxmlformats.org/drawingml/2006/main">
          <a:off x="709126" y="2924175"/>
          <a:ext cx="5468838"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t-IT"/>
        </a:p>
      </cdr:txBody>
    </cdr:sp>
  </cdr:relSizeAnchor>
  <cdr:relSizeAnchor xmlns:cdr="http://schemas.openxmlformats.org/drawingml/2006/chartDrawing">
    <cdr:from>
      <cdr:x>0.16885</cdr:x>
      <cdr:y>0.74648</cdr:y>
    </cdr:from>
    <cdr:to>
      <cdr:x>1</cdr:x>
      <cdr:y>0.82224</cdr:y>
    </cdr:to>
    <cdr:sp macro="" textlink="">
      <cdr:nvSpPr>
        <cdr:cNvPr id="5" name="CasellaDiTesto 4"/>
        <cdr:cNvSpPr txBox="1"/>
      </cdr:nvSpPr>
      <cdr:spPr>
        <a:xfrm xmlns:a="http://schemas.openxmlformats.org/drawingml/2006/main">
          <a:off x="1245379" y="3816424"/>
          <a:ext cx="6130344" cy="3873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t-IT" sz="1100" dirty="0"/>
            <a:t>&lt;=45 </a:t>
          </a:r>
          <a:r>
            <a:rPr lang="it-IT" sz="1100" dirty="0" smtClean="0"/>
            <a:t>           </a:t>
          </a:r>
          <a:r>
            <a:rPr lang="it-IT" sz="1100" dirty="0"/>
            <a:t>&lt;=45       </a:t>
          </a:r>
          <a:r>
            <a:rPr lang="it-IT" sz="1100" dirty="0" smtClean="0"/>
            <a:t> </a:t>
          </a:r>
          <a:r>
            <a:rPr lang="it-IT" sz="1100" dirty="0"/>
            <a:t>46-65</a:t>
          </a:r>
          <a:r>
            <a:rPr lang="it-IT" sz="1100" baseline="0" dirty="0"/>
            <a:t>       </a:t>
          </a:r>
          <a:r>
            <a:rPr lang="it-IT" sz="1100" baseline="0" dirty="0" smtClean="0"/>
            <a:t>   </a:t>
          </a:r>
          <a:r>
            <a:rPr lang="it-IT" sz="1100" baseline="0" dirty="0"/>
            <a:t>46-65</a:t>
          </a:r>
          <a:r>
            <a:rPr lang="it-IT" sz="1100" dirty="0"/>
            <a:t>        </a:t>
          </a:r>
          <a:r>
            <a:rPr lang="it-IT" sz="1100" dirty="0" smtClean="0"/>
            <a:t> </a:t>
          </a:r>
          <a:r>
            <a:rPr lang="it-IT" sz="1100" dirty="0"/>
            <a:t>66-75     </a:t>
          </a:r>
          <a:r>
            <a:rPr lang="it-IT" sz="1100" dirty="0" smtClean="0"/>
            <a:t>     </a:t>
          </a:r>
          <a:r>
            <a:rPr lang="it-IT" sz="1100" dirty="0"/>
            <a:t>66-75    </a:t>
          </a:r>
          <a:r>
            <a:rPr lang="it-IT" sz="1100" dirty="0" smtClean="0"/>
            <a:t>      </a:t>
          </a:r>
          <a:r>
            <a:rPr lang="it-IT" sz="1100" dirty="0"/>
            <a:t>&gt;75      </a:t>
          </a:r>
          <a:r>
            <a:rPr lang="it-IT" sz="1100" dirty="0" smtClean="0"/>
            <a:t>      &gt;</a:t>
          </a:r>
          <a:r>
            <a:rPr lang="it-IT" sz="1100" dirty="0"/>
            <a:t>75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07583E-45B2-4A45-978A-EDF9A6C784AB}" type="datetimeFigureOut">
              <a:rPr lang="it-IT" smtClean="0"/>
              <a:t>26/04/2023</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5D92C2-C225-4D83-97DD-B41224024687}" type="slidenum">
              <a:rPr lang="it-IT" smtClean="0"/>
              <a:t>‹N›</a:t>
            </a:fld>
            <a:endParaRPr lang="it-IT"/>
          </a:p>
        </p:txBody>
      </p:sp>
    </p:spTree>
    <p:extLst>
      <p:ext uri="{BB962C8B-B14F-4D97-AF65-F5344CB8AC3E}">
        <p14:creationId xmlns:p14="http://schemas.microsoft.com/office/powerpoint/2010/main" val="864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D7F39D-D83A-574F-8510-2A90E7253887}" type="datetimeFigureOut">
              <a:rPr lang="it-IT" smtClean="0"/>
              <a:t>26/04/2023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0B2CA5-AF6B-3C4C-8873-8B7CCF8C867A}" type="slidenum">
              <a:rPr lang="it-IT" smtClean="0"/>
              <a:t>‹N›</a:t>
            </a:fld>
            <a:endParaRPr lang="it-IT"/>
          </a:p>
        </p:txBody>
      </p:sp>
    </p:spTree>
    <p:extLst>
      <p:ext uri="{BB962C8B-B14F-4D97-AF65-F5344CB8AC3E}">
        <p14:creationId xmlns:p14="http://schemas.microsoft.com/office/powerpoint/2010/main" val="21986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0B2CA5-AF6B-3C4C-8873-8B7CCF8C867A}" type="slidenum">
              <a:rPr lang="it-IT" smtClean="0"/>
              <a:t>1</a:t>
            </a:fld>
            <a:endParaRPr lang="it-IT"/>
          </a:p>
        </p:txBody>
      </p:sp>
    </p:spTree>
    <p:extLst>
      <p:ext uri="{BB962C8B-B14F-4D97-AF65-F5344CB8AC3E}">
        <p14:creationId xmlns:p14="http://schemas.microsoft.com/office/powerpoint/2010/main" val="203247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0B2CA5-AF6B-3C4C-8873-8B7CCF8C867A}" type="slidenum">
              <a:rPr lang="it-IT" smtClean="0"/>
              <a:t>2</a:t>
            </a:fld>
            <a:endParaRPr lang="it-IT"/>
          </a:p>
        </p:txBody>
      </p:sp>
    </p:spTree>
    <p:extLst>
      <p:ext uri="{BB962C8B-B14F-4D97-AF65-F5344CB8AC3E}">
        <p14:creationId xmlns:p14="http://schemas.microsoft.com/office/powerpoint/2010/main" val="39661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58"/>
          <p:cNvSpPr>
            <a:spLocks noGrp="1" noChangeArrowheads="1"/>
          </p:cNvSpPr>
          <p:nvPr>
            <p:ph type="ftr" sz="quarter"/>
          </p:nvPr>
        </p:nvSpPr>
        <p:spPr>
          <a:noFill/>
        </p:spPr>
        <p:txBody>
          <a:bodyPr/>
          <a:lstStyle>
            <a:lvl1pPr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9pPr>
          </a:lstStyle>
          <a:p>
            <a:pPr algn="l">
              <a:lnSpc>
                <a:spcPct val="95000"/>
              </a:lnSpc>
              <a:buClr>
                <a:srgbClr val="000000"/>
              </a:buClr>
              <a:buFont typeface="StarSymbol"/>
              <a:buNone/>
            </a:pPr>
            <a:r>
              <a:rPr lang="en-GB" altLang="it-IT" sz="1200">
                <a:solidFill>
                  <a:srgbClr val="000000"/>
                </a:solidFill>
                <a:latin typeface="Times New Roman" panose="02020603050405020304" pitchFamily="18" charset="0"/>
              </a:rPr>
              <a:t>FEBBRAIO 2008</a:t>
            </a:r>
          </a:p>
          <a:p>
            <a:pPr algn="l">
              <a:lnSpc>
                <a:spcPct val="95000"/>
              </a:lnSpc>
              <a:buClr>
                <a:srgbClr val="000000"/>
              </a:buClr>
              <a:buFont typeface="StarSymbol"/>
              <a:buNone/>
            </a:pPr>
            <a:endParaRPr lang="en-GB" altLang="it-IT" sz="1200">
              <a:solidFill>
                <a:srgbClr val="000000"/>
              </a:solidFill>
              <a:latin typeface="Times New Roman" panose="02020603050405020304" pitchFamily="18" charset="0"/>
            </a:endParaRPr>
          </a:p>
        </p:txBody>
      </p:sp>
      <p:sp>
        <p:nvSpPr>
          <p:cNvPr id="30723" name="Rectangle 59"/>
          <p:cNvSpPr>
            <a:spLocks noGrp="1" noChangeArrowheads="1"/>
          </p:cNvSpPr>
          <p:nvPr>
            <p:ph type="sldNum" sz="quarter"/>
          </p:nvPr>
        </p:nvSpPr>
        <p:spPr>
          <a:noFill/>
        </p:spPr>
        <p:txBody>
          <a:bodyPr/>
          <a:lstStyle>
            <a:lvl1pPr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9pPr>
          </a:lstStyle>
          <a:p>
            <a:pPr algn="r">
              <a:lnSpc>
                <a:spcPct val="95000"/>
              </a:lnSpc>
              <a:buClr>
                <a:srgbClr val="000000"/>
              </a:buClr>
              <a:buFont typeface="StarSymbol"/>
              <a:buNone/>
            </a:pPr>
            <a:fld id="{0BFEAF2B-D540-4926-9980-E79908BDC77C}" type="slidenum">
              <a:rPr lang="en-GB" altLang="it-IT" sz="1200">
                <a:solidFill>
                  <a:srgbClr val="000000"/>
                </a:solidFill>
                <a:latin typeface="Times New Roman" panose="02020603050405020304" pitchFamily="18" charset="0"/>
              </a:rPr>
              <a:pPr algn="r">
                <a:lnSpc>
                  <a:spcPct val="95000"/>
                </a:lnSpc>
                <a:buClr>
                  <a:srgbClr val="000000"/>
                </a:buClr>
                <a:buFont typeface="StarSymbol"/>
                <a:buNone/>
              </a:pPr>
              <a:t>10</a:t>
            </a:fld>
            <a:endParaRPr lang="en-GB" altLang="it-IT" sz="1200">
              <a:solidFill>
                <a:srgbClr val="000000"/>
              </a:solidFill>
              <a:latin typeface="Times New Roman" panose="02020603050405020304" pitchFamily="18" charset="0"/>
            </a:endParaRPr>
          </a:p>
        </p:txBody>
      </p:sp>
      <p:sp>
        <p:nvSpPr>
          <p:cNvPr id="30724"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9pPr>
          </a:lstStyle>
          <a:p>
            <a:pPr eaLnBrk="1" hangingPunct="1"/>
            <a:endParaRPr lang="it-IT" altLang="it-IT"/>
          </a:p>
        </p:txBody>
      </p:sp>
      <p:sp>
        <p:nvSpPr>
          <p:cNvPr id="30725" name="Rectangle 2"/>
          <p:cNvSpPr txBox="1">
            <a:spLocks noGrp="1" noChangeArrowheads="1"/>
          </p:cNvSpPr>
          <p:nvPr>
            <p:ph type="body"/>
          </p:nvPr>
        </p:nvSpPr>
        <p:spPr>
          <a:xfrm>
            <a:off x="906357" y="4715153"/>
            <a:ext cx="4903138" cy="4466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209744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58"/>
          <p:cNvSpPr>
            <a:spLocks noGrp="1" noChangeArrowheads="1"/>
          </p:cNvSpPr>
          <p:nvPr>
            <p:ph type="ftr" sz="quarter"/>
          </p:nvPr>
        </p:nvSpPr>
        <p:spPr>
          <a:noFill/>
        </p:spPr>
        <p:txBody>
          <a:bodyPr/>
          <a:lstStyle>
            <a:lvl1pPr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9pPr>
          </a:lstStyle>
          <a:p>
            <a:pPr algn="l">
              <a:lnSpc>
                <a:spcPct val="95000"/>
              </a:lnSpc>
              <a:buClr>
                <a:srgbClr val="000000"/>
              </a:buClr>
              <a:buFont typeface="StarSymbol"/>
              <a:buNone/>
            </a:pPr>
            <a:r>
              <a:rPr lang="en-GB" altLang="it-IT" sz="1200">
                <a:solidFill>
                  <a:srgbClr val="000000"/>
                </a:solidFill>
                <a:latin typeface="Times New Roman" panose="02020603050405020304" pitchFamily="18" charset="0"/>
              </a:rPr>
              <a:t>FEBBRAIO 2008</a:t>
            </a:r>
          </a:p>
          <a:p>
            <a:pPr algn="l">
              <a:lnSpc>
                <a:spcPct val="95000"/>
              </a:lnSpc>
              <a:buClr>
                <a:srgbClr val="000000"/>
              </a:buClr>
              <a:buFont typeface="StarSymbol"/>
              <a:buNone/>
            </a:pPr>
            <a:endParaRPr lang="en-GB" altLang="it-IT" sz="1200">
              <a:solidFill>
                <a:srgbClr val="000000"/>
              </a:solidFill>
              <a:latin typeface="Times New Roman" panose="02020603050405020304" pitchFamily="18" charset="0"/>
            </a:endParaRPr>
          </a:p>
        </p:txBody>
      </p:sp>
      <p:sp>
        <p:nvSpPr>
          <p:cNvPr id="38915" name="Rectangle 59"/>
          <p:cNvSpPr>
            <a:spLocks noGrp="1" noChangeArrowheads="1"/>
          </p:cNvSpPr>
          <p:nvPr>
            <p:ph type="sldNum" sz="quarter"/>
          </p:nvPr>
        </p:nvSpPr>
        <p:spPr>
          <a:noFill/>
        </p:spPr>
        <p:txBody>
          <a:bodyPr/>
          <a:lstStyle>
            <a:lvl1pPr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tabLst>
                <a:tab pos="723900" algn="l"/>
                <a:tab pos="1447800" algn="l"/>
                <a:tab pos="2171700" algn="l"/>
              </a:tabLst>
              <a:defRPr sz="2400">
                <a:solidFill>
                  <a:srgbClr val="CCCCFF"/>
                </a:solidFill>
                <a:latin typeface="Verdana" panose="020B0604030504040204" pitchFamily="34" charset="0"/>
                <a:cs typeface="Arial" panose="020B0604020202020204" pitchFamily="34" charset="0"/>
              </a:defRPr>
            </a:lvl9pPr>
          </a:lstStyle>
          <a:p>
            <a:pPr algn="r">
              <a:lnSpc>
                <a:spcPct val="95000"/>
              </a:lnSpc>
              <a:buClr>
                <a:srgbClr val="000000"/>
              </a:buClr>
              <a:buFont typeface="StarSymbol"/>
              <a:buNone/>
            </a:pPr>
            <a:fld id="{15B8783E-1FE7-434A-B561-5F243E2C710C}" type="slidenum">
              <a:rPr lang="en-GB" altLang="it-IT" sz="1200">
                <a:solidFill>
                  <a:srgbClr val="000000"/>
                </a:solidFill>
                <a:latin typeface="Times New Roman" panose="02020603050405020304" pitchFamily="18" charset="0"/>
              </a:rPr>
              <a:pPr algn="r">
                <a:lnSpc>
                  <a:spcPct val="95000"/>
                </a:lnSpc>
                <a:buClr>
                  <a:srgbClr val="000000"/>
                </a:buClr>
                <a:buFont typeface="StarSymbol"/>
                <a:buNone/>
              </a:pPr>
              <a:t>15</a:t>
            </a:fld>
            <a:endParaRPr lang="en-GB" altLang="it-IT" sz="1200">
              <a:solidFill>
                <a:srgbClr val="000000"/>
              </a:solidFill>
              <a:latin typeface="Times New Roman" panose="02020603050405020304" pitchFamily="18" charset="0"/>
            </a:endParaRPr>
          </a:p>
        </p:txBody>
      </p:sp>
      <p:sp>
        <p:nvSpPr>
          <p:cNvPr id="38916"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9pPr>
          </a:lstStyle>
          <a:p>
            <a:pPr eaLnBrk="1" hangingPunct="1"/>
            <a:endParaRPr lang="it-IT" altLang="it-IT"/>
          </a:p>
        </p:txBody>
      </p:sp>
      <p:sp>
        <p:nvSpPr>
          <p:cNvPr id="38917" name="Rectangle 2"/>
          <p:cNvSpPr txBox="1">
            <a:spLocks noGrp="1" noChangeArrowheads="1"/>
          </p:cNvSpPr>
          <p:nvPr>
            <p:ph type="body"/>
          </p:nvPr>
        </p:nvSpPr>
        <p:spPr>
          <a:xfrm>
            <a:off x="906357" y="4715153"/>
            <a:ext cx="4903138" cy="4466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111904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D04E8-415C-409B-A095-22D9533B866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50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627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89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76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20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268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24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772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2716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607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2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09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08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16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948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8125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TEFANO.PALCIC@units.it" TargetMode="External"/><Relationship Id="rId2" Type="http://schemas.openxmlformats.org/officeDocument/2006/relationships/hyperlink" Target="mailto:stefano.palcic@asugi.sanita.fvg.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xml"/><Relationship Id="rId7" Type="http://schemas.openxmlformats.org/officeDocument/2006/relationships/oleObject" Target="../embeddings/oleObject1.bin"/><Relationship Id="rId12"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oleObject" Target="../embeddings/oleObject3.bin"/><Relationship Id="rId5" Type="http://schemas.openxmlformats.org/officeDocument/2006/relationships/tags" Target="../tags/tag4.xml"/><Relationship Id="rId10" Type="http://schemas.openxmlformats.org/officeDocument/2006/relationships/image" Target="../media/image7.emf"/><Relationship Id="rId4" Type="http://schemas.openxmlformats.org/officeDocument/2006/relationships/tags" Target="../tags/tag3.xml"/><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ndia, trial clinici bloccati&quot;Mai più test a danno dei malati&quot; - la  Repubblica">
            <a:extLst>
              <a:ext uri="{FF2B5EF4-FFF2-40B4-BE49-F238E27FC236}">
                <a16:creationId xmlns:a16="http://schemas.microsoft.com/office/drawing/2014/main" id="{A3BF3812-AD09-0C49-ABF2-817705063C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047" y="1490132"/>
            <a:ext cx="3122592" cy="347133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667225" y="4478722"/>
            <a:ext cx="2920992" cy="369332"/>
          </a:xfrm>
          <a:prstGeom prst="rect">
            <a:avLst/>
          </a:prstGeom>
        </p:spPr>
        <p:txBody>
          <a:bodyPr wrap="none">
            <a:spAutoFit/>
          </a:bodyPr>
          <a:lstStyle/>
          <a:p>
            <a:r>
              <a:rPr lang="it-IT" b="1" dirty="0" smtClean="0">
                <a:solidFill>
                  <a:srgbClr val="0432FF"/>
                </a:solidFill>
              </a:rPr>
              <a:t>STEFANO.PALCIC@units.it</a:t>
            </a:r>
            <a:endParaRPr lang="it-IT" b="1" dirty="0">
              <a:solidFill>
                <a:srgbClr val="0432FF"/>
              </a:solidFill>
            </a:endParaRPr>
          </a:p>
        </p:txBody>
      </p:sp>
      <p:sp>
        <p:nvSpPr>
          <p:cNvPr id="5" name="Rettangolo 4"/>
          <p:cNvSpPr/>
          <p:nvPr/>
        </p:nvSpPr>
        <p:spPr>
          <a:xfrm>
            <a:off x="3667225" y="641214"/>
            <a:ext cx="8316228" cy="44627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4200" cap="all" dirty="0" smtClean="0">
              <a:solidFill>
                <a:prstClr val="black"/>
              </a:solidFill>
              <a:ea typeface="+mj-ea"/>
              <a:cs typeface="+mj-cs"/>
            </a:endParaRPr>
          </a:p>
          <a:p>
            <a:r>
              <a:rPr lang="it-IT" sz="4200" cap="all" dirty="0" err="1" smtClean="0">
                <a:solidFill>
                  <a:prstClr val="black"/>
                </a:solidFill>
                <a:ea typeface="+mj-ea"/>
                <a:cs typeface="+mj-cs"/>
              </a:rPr>
              <a:t>farmacoeconomia</a:t>
            </a:r>
            <a:endParaRPr lang="it-IT" b="1" dirty="0" smtClean="0"/>
          </a:p>
          <a:p>
            <a:endParaRPr lang="it-IT" sz="2000" b="1" dirty="0" smtClean="0"/>
          </a:p>
          <a:p>
            <a:endParaRPr lang="it-IT" sz="2000" b="1" dirty="0" smtClean="0"/>
          </a:p>
          <a:p>
            <a:endParaRPr lang="it-IT" sz="2000" b="1" dirty="0" smtClean="0"/>
          </a:p>
          <a:p>
            <a:r>
              <a:rPr lang="it-IT" sz="2000" b="1" dirty="0" smtClean="0"/>
              <a:t>Stefano PALCIC </a:t>
            </a:r>
          </a:p>
          <a:p>
            <a:endParaRPr lang="it-IT" sz="2000" b="1" dirty="0"/>
          </a:p>
          <a:p>
            <a:r>
              <a:rPr lang="it-IT" sz="2000" b="1" dirty="0" smtClean="0"/>
              <a:t>Dirigente responsabile Farmaceutica convenzionata e per conto  </a:t>
            </a:r>
          </a:p>
          <a:p>
            <a:r>
              <a:rPr lang="it-IT" sz="2000" b="1" dirty="0" smtClean="0"/>
              <a:t>Azienda Sanitaria Universitaria Giuliano-</a:t>
            </a:r>
            <a:r>
              <a:rPr lang="it-IT" sz="2000" b="1" dirty="0" err="1"/>
              <a:t>I</a:t>
            </a:r>
            <a:r>
              <a:rPr lang="it-IT" sz="2000" b="1" dirty="0" err="1" smtClean="0"/>
              <a:t>sontina</a:t>
            </a:r>
            <a:r>
              <a:rPr lang="it-IT" sz="2000" b="1" dirty="0" smtClean="0"/>
              <a:t> (ASUGI)</a:t>
            </a:r>
          </a:p>
          <a:p>
            <a:endParaRPr lang="it-IT" dirty="0"/>
          </a:p>
          <a:p>
            <a:endParaRPr lang="it-IT" sz="4200" cap="all" dirty="0">
              <a:solidFill>
                <a:prstClr val="black"/>
              </a:solidFill>
              <a:ea typeface="+mj-ea"/>
              <a:cs typeface="+mj-cs"/>
            </a:endParaRPr>
          </a:p>
        </p:txBody>
      </p:sp>
    </p:spTree>
    <p:extLst>
      <p:ext uri="{BB962C8B-B14F-4D97-AF65-F5344CB8AC3E}">
        <p14:creationId xmlns:p14="http://schemas.microsoft.com/office/powerpoint/2010/main" val="154650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Grp="1" noRot="1" noChangeArrowheads="1"/>
          </p:cNvSpPr>
          <p:nvPr>
            <p:ph type="title"/>
          </p:nvPr>
        </p:nvSpPr>
        <p:spPr>
          <a:xfrm>
            <a:off x="1981200" y="569908"/>
            <a:ext cx="9530615" cy="552460"/>
          </a:xfrm>
          <a:solidFill>
            <a:srgbClr val="D862AE"/>
          </a:solidFill>
          <a:ln w="9360">
            <a:solidFill>
              <a:srgbClr val="DFDEF6"/>
            </a:solidFill>
            <a:miter lim="800000"/>
            <a:headEnd/>
            <a:tailEnd/>
          </a:ln>
        </p:spPr>
        <p:txBody>
          <a:bodyPr vert="horz" wrap="square" lIns="90000" tIns="46800" rIns="90000" bIns="46800" rtlCol="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it-IT" sz="3200">
                <a:solidFill>
                  <a:srgbClr val="50EA8E"/>
                </a:solidFill>
              </a:rPr>
              <a:t>QUALIFICAZIONE DELLA SPESA PER FARMACI</a:t>
            </a:r>
          </a:p>
        </p:txBody>
      </p:sp>
      <p:sp>
        <p:nvSpPr>
          <p:cNvPr id="154626" name="Rectangle 2"/>
          <p:cNvSpPr>
            <a:spLocks noGrp="1" noChangeArrowheads="1"/>
          </p:cNvSpPr>
          <p:nvPr>
            <p:ph type="body" idx="1"/>
          </p:nvPr>
        </p:nvSpPr>
        <p:spPr>
          <a:xfrm>
            <a:off x="1981199" y="1600200"/>
            <a:ext cx="8229601" cy="3788730"/>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gn="ctr">
              <a:lnSpc>
                <a:spcPct val="93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800" b="1" dirty="0"/>
              <a:t>RILEVAZIONE</a:t>
            </a:r>
          </a:p>
          <a:p>
            <a:pPr>
              <a:lnSpc>
                <a:spcPct val="93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2800" b="1" dirty="0"/>
          </a:p>
          <a:p>
            <a:pPr>
              <a:lnSpc>
                <a:spcPct val="93000"/>
              </a:lnSpc>
              <a:spcBef>
                <a:spcPts val="600"/>
              </a:spcBef>
              <a:buSzPct val="133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2400" b="1" dirty="0">
              <a:solidFill>
                <a:srgbClr val="41AF7D"/>
              </a:solidFill>
            </a:endParaRPr>
          </a:p>
          <a:p>
            <a:pPr>
              <a:lnSpc>
                <a:spcPct val="93000"/>
              </a:lnSpc>
              <a:spcBef>
                <a:spcPts val="600"/>
              </a:spcBef>
              <a:buSzPct val="133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400" b="1" dirty="0">
                <a:solidFill>
                  <a:srgbClr val="41AF7D"/>
                </a:solidFill>
              </a:rPr>
              <a:t>QUALI </a:t>
            </a:r>
            <a:r>
              <a:rPr lang="en-GB" altLang="it-IT" sz="2400" b="1" dirty="0"/>
              <a:t>FARMACI</a:t>
            </a:r>
          </a:p>
          <a:p>
            <a:pPr lvl="4">
              <a:lnSpc>
                <a:spcPct val="93000"/>
              </a:lnSpc>
              <a:spcBef>
                <a:spcPts val="700"/>
              </a:spcBef>
              <a:buClr>
                <a:srgbClr val="000000"/>
              </a:buClr>
              <a:buSzPct val="10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400" b="1" dirty="0"/>
              <a:t>	</a:t>
            </a:r>
            <a:r>
              <a:rPr lang="en-GB" altLang="it-IT" sz="1800" dirty="0"/>
              <a:t>				 	 	</a:t>
            </a:r>
            <a:r>
              <a:rPr lang="en-GB" altLang="it-IT" sz="2800" b="1" dirty="0"/>
              <a:t>DATI</a:t>
            </a:r>
          </a:p>
          <a:p>
            <a:pPr>
              <a:lnSpc>
                <a:spcPct val="93000"/>
              </a:lnSpc>
              <a:spcBef>
                <a:spcPts val="700"/>
              </a:spcBef>
              <a:buSzPct val="133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400" b="1" dirty="0">
                <a:solidFill>
                  <a:srgbClr val="63B775"/>
                </a:solidFill>
              </a:rPr>
              <a:t>QUANTI</a:t>
            </a:r>
            <a:r>
              <a:rPr lang="en-GB" altLang="it-IT" sz="2400" b="1" dirty="0"/>
              <a:t> FARMACI</a:t>
            </a:r>
            <a:r>
              <a:rPr lang="en-GB" altLang="it-IT" sz="2800" dirty="0"/>
              <a:t>			     </a:t>
            </a:r>
            <a:r>
              <a:rPr lang="en-GB" altLang="it-IT" sz="2800" b="1" dirty="0"/>
              <a:t>DI</a:t>
            </a:r>
          </a:p>
          <a:p>
            <a:pPr>
              <a:lnSpc>
                <a:spcPct val="93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800" dirty="0"/>
              <a:t>						 					</a:t>
            </a:r>
            <a:r>
              <a:rPr lang="en-GB" altLang="it-IT" sz="2800" b="1" dirty="0">
                <a:solidFill>
                  <a:srgbClr val="D095EB"/>
                </a:solidFill>
              </a:rPr>
              <a:t>PRESCRIZIONE</a:t>
            </a:r>
          </a:p>
          <a:p>
            <a:pPr>
              <a:lnSpc>
                <a:spcPct val="93000"/>
              </a:lnSpc>
              <a:spcBef>
                <a:spcPts val="700"/>
              </a:spcBef>
              <a:buSzPct val="114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800" dirty="0"/>
              <a:t> </a:t>
            </a:r>
            <a:r>
              <a:rPr lang="en-GB" altLang="it-IT" sz="2400" b="1" dirty="0">
                <a:solidFill>
                  <a:srgbClr val="50EA8E"/>
                </a:solidFill>
              </a:rPr>
              <a:t>A CHI</a:t>
            </a:r>
            <a:r>
              <a:rPr lang="en-GB" altLang="it-IT" sz="2800" dirty="0"/>
              <a:t>			     	</a:t>
            </a:r>
          </a:p>
        </p:txBody>
      </p:sp>
      <p:sp>
        <p:nvSpPr>
          <p:cNvPr id="29703" name="AutoShape 3"/>
          <p:cNvSpPr>
            <a:spLocks/>
          </p:cNvSpPr>
          <p:nvPr/>
        </p:nvSpPr>
        <p:spPr bwMode="auto">
          <a:xfrm>
            <a:off x="5867400" y="2971800"/>
            <a:ext cx="228600" cy="2590800"/>
          </a:xfrm>
          <a:prstGeom prst="rightBrace">
            <a:avLst>
              <a:gd name="adj1" fmla="val 94444"/>
              <a:gd name="adj2" fmla="val 50000"/>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9pPr>
          </a:lstStyle>
          <a:p>
            <a:pPr eaLnBrk="1" hangingPunct="1"/>
            <a:endParaRPr lang="it-IT" altLang="it-IT"/>
          </a:p>
        </p:txBody>
      </p:sp>
      <p:sp>
        <p:nvSpPr>
          <p:cNvPr id="29704" name="AutoShape 4"/>
          <p:cNvSpPr>
            <a:spLocks noChangeArrowheads="1"/>
          </p:cNvSpPr>
          <p:nvPr/>
        </p:nvSpPr>
        <p:spPr bwMode="auto">
          <a:xfrm>
            <a:off x="3429001" y="1600201"/>
            <a:ext cx="485775" cy="976313"/>
          </a:xfrm>
          <a:prstGeom prst="downArrow">
            <a:avLst>
              <a:gd name="adj1" fmla="val 50000"/>
              <a:gd name="adj2" fmla="val 50245"/>
            </a:avLst>
          </a:prstGeom>
          <a:solidFill>
            <a:srgbClr val="6666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9pPr>
          </a:lstStyle>
          <a:p>
            <a:pPr eaLnBrk="1" hangingPunct="1"/>
            <a:endParaRPr lang="it-IT" altLang="it-IT"/>
          </a:p>
        </p:txBody>
      </p:sp>
      <p:sp>
        <p:nvSpPr>
          <p:cNvPr id="29705" name="AutoShape 5"/>
          <p:cNvSpPr>
            <a:spLocks noChangeArrowheads="1"/>
          </p:cNvSpPr>
          <p:nvPr/>
        </p:nvSpPr>
        <p:spPr bwMode="auto">
          <a:xfrm>
            <a:off x="7924801" y="1600201"/>
            <a:ext cx="485775" cy="976313"/>
          </a:xfrm>
          <a:prstGeom prst="downArrow">
            <a:avLst>
              <a:gd name="adj1" fmla="val 50000"/>
              <a:gd name="adj2" fmla="val 50245"/>
            </a:avLst>
          </a:prstGeom>
          <a:solidFill>
            <a:srgbClr val="6666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1pPr>
            <a:lvl2pPr marL="742950" indent="-28575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2pPr>
            <a:lvl3pPr marL="11430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3pPr>
            <a:lvl4pPr marL="16002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4pPr>
            <a:lvl5pPr marL="2057400" indent="-228600" algn="ctr">
              <a:lnSpc>
                <a:spcPct val="93000"/>
              </a:lnSpc>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5pPr>
            <a:lvl6pPr marL="25146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6pPr>
            <a:lvl7pPr marL="29718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7pPr>
            <a:lvl8pPr marL="34290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8pPr>
            <a:lvl9pPr marL="3886200" indent="-228600" algn="ctr" defTabSz="449263" eaLnBrk="0" fontAlgn="base" hangingPunct="0">
              <a:lnSpc>
                <a:spcPct val="93000"/>
              </a:lnSpc>
              <a:spcBef>
                <a:spcPct val="0"/>
              </a:spcBef>
              <a:spcAft>
                <a:spcPct val="0"/>
              </a:spcAft>
              <a:buClr>
                <a:srgbClr val="DFDEF6"/>
              </a:buClr>
              <a:buSzPct val="100000"/>
              <a:buFont typeface="Arial" panose="020B0604020202020204" pitchFamily="34" charset="0"/>
              <a:defRPr sz="2400">
                <a:solidFill>
                  <a:srgbClr val="CCCCFF"/>
                </a:solidFill>
                <a:latin typeface="Verdana" panose="020B0604030504040204" pitchFamily="34" charset="0"/>
                <a:cs typeface="Arial" panose="020B0604020202020204" pitchFamily="34" charset="0"/>
              </a:defRPr>
            </a:lvl9pPr>
          </a:lstStyle>
          <a:p>
            <a:pPr eaLnBrk="1" hangingPunct="1"/>
            <a:endParaRPr lang="it-IT" altLang="it-IT"/>
          </a:p>
        </p:txBody>
      </p:sp>
    </p:spTree>
    <p:extLst>
      <p:ext uri="{BB962C8B-B14F-4D97-AF65-F5344CB8AC3E}">
        <p14:creationId xmlns:p14="http://schemas.microsoft.com/office/powerpoint/2010/main" val="3318963763"/>
      </p:ext>
    </p:extLst>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626669" y="1174283"/>
            <a:ext cx="9442384" cy="5043956"/>
          </a:xfrm>
          <a:prstGeom prst="rect">
            <a:avLst/>
          </a:prstGeom>
        </p:spPr>
      </p:pic>
    </p:spTree>
    <p:extLst>
      <p:ext uri="{BB962C8B-B14F-4D97-AF65-F5344CB8AC3E}">
        <p14:creationId xmlns:p14="http://schemas.microsoft.com/office/powerpoint/2010/main" val="402877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303" y="514116"/>
            <a:ext cx="2059806" cy="1293028"/>
          </a:xfrm>
        </p:spPr>
        <p:txBody>
          <a:bodyPr/>
          <a:lstStyle/>
          <a:p>
            <a:r>
              <a:rPr lang="it-IT" dirty="0" smtClean="0"/>
              <a:t>MISURE</a:t>
            </a:r>
            <a:endParaRPr lang="it-IT" dirty="0"/>
          </a:p>
        </p:txBody>
      </p:sp>
      <p:sp>
        <p:nvSpPr>
          <p:cNvPr id="3" name="Segnaposto contenuto 2"/>
          <p:cNvSpPr>
            <a:spLocks noGrp="1"/>
          </p:cNvSpPr>
          <p:nvPr>
            <p:ph idx="1"/>
          </p:nvPr>
        </p:nvSpPr>
        <p:spPr/>
        <p:txBody>
          <a:bodyPr>
            <a:normAutofit/>
          </a:bodyPr>
          <a:lstStyle/>
          <a:p>
            <a:pPr marL="0" indent="0">
              <a:buNone/>
            </a:pPr>
            <a:r>
              <a:rPr lang="it-IT" sz="3200" dirty="0"/>
              <a:t>➢</a:t>
            </a:r>
            <a:r>
              <a:rPr lang="it-IT" sz="3200" dirty="0">
                <a:solidFill>
                  <a:srgbClr val="FF0000"/>
                </a:solidFill>
              </a:rPr>
              <a:t> Consumo </a:t>
            </a:r>
            <a:endParaRPr lang="it-IT" sz="3200" dirty="0" smtClean="0">
              <a:solidFill>
                <a:srgbClr val="FF0000"/>
              </a:solidFill>
            </a:endParaRPr>
          </a:p>
          <a:p>
            <a:endParaRPr lang="it-IT" sz="3200" dirty="0" smtClean="0"/>
          </a:p>
          <a:p>
            <a:pPr marL="0" indent="0">
              <a:buNone/>
            </a:pPr>
            <a:r>
              <a:rPr lang="it-IT" sz="3200" dirty="0" smtClean="0"/>
              <a:t>➢ </a:t>
            </a:r>
            <a:r>
              <a:rPr lang="it-IT" sz="3200" dirty="0"/>
              <a:t>Esposizione, intensità </a:t>
            </a:r>
            <a:endParaRPr lang="it-IT" sz="3200" dirty="0" smtClean="0"/>
          </a:p>
          <a:p>
            <a:endParaRPr lang="it-IT" sz="3200" dirty="0" smtClean="0"/>
          </a:p>
          <a:p>
            <a:pPr marL="0" indent="0">
              <a:buNone/>
            </a:pPr>
            <a:r>
              <a:rPr lang="it-IT" sz="3200" dirty="0" smtClean="0"/>
              <a:t>➢ </a:t>
            </a:r>
            <a:r>
              <a:rPr lang="it-IT" sz="3200" dirty="0"/>
              <a:t>Spesa</a:t>
            </a:r>
          </a:p>
        </p:txBody>
      </p:sp>
    </p:spTree>
    <p:extLst>
      <p:ext uri="{BB962C8B-B14F-4D97-AF65-F5344CB8AC3E}">
        <p14:creationId xmlns:p14="http://schemas.microsoft.com/office/powerpoint/2010/main" val="420124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45920" y="764373"/>
            <a:ext cx="10546080" cy="1293028"/>
          </a:xfrm>
        </p:spPr>
        <p:txBody>
          <a:bodyPr/>
          <a:lstStyle/>
          <a:p>
            <a:r>
              <a:rPr lang="it-IT" dirty="0"/>
              <a:t>Sistema di classificazione dei farmaci </a:t>
            </a:r>
          </a:p>
        </p:txBody>
      </p:sp>
      <p:sp>
        <p:nvSpPr>
          <p:cNvPr id="3" name="Segnaposto contenuto 2"/>
          <p:cNvSpPr>
            <a:spLocks noGrp="1"/>
          </p:cNvSpPr>
          <p:nvPr>
            <p:ph idx="1"/>
          </p:nvPr>
        </p:nvSpPr>
        <p:spPr/>
        <p:txBody>
          <a:bodyPr/>
          <a:lstStyle/>
          <a:p>
            <a:pPr marL="0" indent="0">
              <a:buNone/>
            </a:pPr>
            <a:r>
              <a:rPr lang="it-IT" dirty="0"/>
              <a:t>Mettere a punto un sistema di classificazione dei farmaci è fondamentale per: </a:t>
            </a:r>
            <a:endParaRPr lang="it-IT" dirty="0" smtClean="0"/>
          </a:p>
          <a:p>
            <a:r>
              <a:rPr lang="it-IT" dirty="0" smtClean="0"/>
              <a:t>effettuare </a:t>
            </a:r>
            <a:r>
              <a:rPr lang="it-IT" dirty="0"/>
              <a:t>dei confronti, sul piano nazionale ed internazionale, relativi ai dati di </a:t>
            </a:r>
            <a:r>
              <a:rPr lang="it-IT" dirty="0" err="1"/>
              <a:t>farmacoutilizzazione</a:t>
            </a:r>
            <a:r>
              <a:rPr lang="it-IT" dirty="0"/>
              <a:t> che devono essere raccolti ed aggregati in maniera uniforme; </a:t>
            </a:r>
            <a:endParaRPr lang="it-IT" dirty="0" smtClean="0"/>
          </a:p>
          <a:p>
            <a:r>
              <a:rPr lang="it-IT" dirty="0" smtClean="0"/>
              <a:t>per </a:t>
            </a:r>
            <a:r>
              <a:rPr lang="it-IT" dirty="0"/>
              <a:t>intraprendere delle verifiche sui modelli di </a:t>
            </a:r>
            <a:r>
              <a:rPr lang="it-IT" dirty="0" err="1"/>
              <a:t>farmacoutilizzazione</a:t>
            </a:r>
            <a:r>
              <a:rPr lang="it-IT" dirty="0"/>
              <a:t>; </a:t>
            </a:r>
            <a:endParaRPr lang="it-IT" dirty="0" smtClean="0"/>
          </a:p>
          <a:p>
            <a:r>
              <a:rPr lang="it-IT" dirty="0" smtClean="0"/>
              <a:t>per </a:t>
            </a:r>
            <a:r>
              <a:rPr lang="it-IT" dirty="0"/>
              <a:t>identificare i principali problemi connessi all’uso dei farmaci</a:t>
            </a:r>
            <a:r>
              <a:rPr lang="it-IT" dirty="0" smtClean="0"/>
              <a:t>;</a:t>
            </a:r>
          </a:p>
          <a:p>
            <a:r>
              <a:rPr lang="it-IT" dirty="0" smtClean="0"/>
              <a:t>per </a:t>
            </a:r>
            <a:r>
              <a:rPr lang="it-IT" dirty="0"/>
              <a:t>intraprendere programmi educazionali o di altro tipo e per monitorare gli esiti di tali interventi.</a:t>
            </a:r>
          </a:p>
        </p:txBody>
      </p:sp>
    </p:spTree>
    <p:extLst>
      <p:ext uri="{BB962C8B-B14F-4D97-AF65-F5344CB8AC3E}">
        <p14:creationId xmlns:p14="http://schemas.microsoft.com/office/powerpoint/2010/main" val="34353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0825" y="456365"/>
            <a:ext cx="8610600" cy="1293028"/>
          </a:xfrm>
        </p:spPr>
        <p:txBody>
          <a:bodyPr/>
          <a:lstStyle/>
          <a:p>
            <a:r>
              <a:rPr lang="it-IT" dirty="0" smtClean="0"/>
              <a:t>CLASSIFICAZIONE ATC</a:t>
            </a:r>
            <a:endParaRPr lang="it-IT" dirty="0"/>
          </a:p>
        </p:txBody>
      </p:sp>
      <p:sp>
        <p:nvSpPr>
          <p:cNvPr id="3" name="Segnaposto contenuto 2"/>
          <p:cNvSpPr>
            <a:spLocks noGrp="1"/>
          </p:cNvSpPr>
          <p:nvPr>
            <p:ph idx="1"/>
          </p:nvPr>
        </p:nvSpPr>
        <p:spPr/>
        <p:txBody>
          <a:bodyPr/>
          <a:lstStyle/>
          <a:p>
            <a:pPr marL="0" indent="0">
              <a:buNone/>
            </a:pPr>
            <a:r>
              <a:rPr lang="it-IT" dirty="0"/>
              <a:t>Nel sistema di classificazione Anatomica-Terapeutica-Chimica i farmaci sono divisi in differenti gruppi in base al loro sito o meccanismo d’azione e in base alle loro proprietà chimiche, farmacologiche e terapeutiche. </a:t>
            </a:r>
            <a:endParaRPr lang="it-IT" dirty="0" smtClean="0"/>
          </a:p>
          <a:p>
            <a:pPr marL="0" indent="0">
              <a:buNone/>
            </a:pPr>
            <a:r>
              <a:rPr lang="it-IT" dirty="0" smtClean="0"/>
              <a:t>I </a:t>
            </a:r>
            <a:r>
              <a:rPr lang="it-IT" dirty="0"/>
              <a:t>farmaci sono classificati in gruppi a cinque differenti livelli: </a:t>
            </a:r>
            <a:endParaRPr lang="it-IT" dirty="0" smtClean="0"/>
          </a:p>
          <a:p>
            <a:pPr marL="0" indent="0">
              <a:buNone/>
            </a:pPr>
            <a:endParaRPr lang="it-IT" dirty="0" smtClean="0"/>
          </a:p>
          <a:p>
            <a:r>
              <a:rPr lang="it-IT" dirty="0" smtClean="0"/>
              <a:t>1</a:t>
            </a:r>
            <a:r>
              <a:rPr lang="it-IT" dirty="0"/>
              <a:t>° livello – Gruppo Anatomico principale (una lettera) </a:t>
            </a:r>
            <a:endParaRPr lang="it-IT" dirty="0" smtClean="0"/>
          </a:p>
          <a:p>
            <a:r>
              <a:rPr lang="it-IT" dirty="0" smtClean="0"/>
              <a:t>2</a:t>
            </a:r>
            <a:r>
              <a:rPr lang="it-IT" dirty="0"/>
              <a:t>° livello – Gruppo Terapeutico principale (due cifre</a:t>
            </a:r>
            <a:r>
              <a:rPr lang="it-IT" dirty="0" smtClean="0"/>
              <a:t>)</a:t>
            </a:r>
          </a:p>
          <a:p>
            <a:r>
              <a:rPr lang="it-IT" dirty="0" smtClean="0"/>
              <a:t>3</a:t>
            </a:r>
            <a:r>
              <a:rPr lang="it-IT" dirty="0"/>
              <a:t>° livello – Sottogruppo Terapeutico (una lettera) </a:t>
            </a:r>
            <a:endParaRPr lang="it-IT" dirty="0" smtClean="0"/>
          </a:p>
          <a:p>
            <a:r>
              <a:rPr lang="it-IT" dirty="0" smtClean="0"/>
              <a:t>4</a:t>
            </a:r>
            <a:r>
              <a:rPr lang="it-IT" dirty="0"/>
              <a:t>° livello – Sottogruppo Chimico/Terapeutico (una lettera) </a:t>
            </a:r>
            <a:endParaRPr lang="it-IT" dirty="0" smtClean="0"/>
          </a:p>
          <a:p>
            <a:r>
              <a:rPr lang="it-IT" dirty="0" smtClean="0"/>
              <a:t>5</a:t>
            </a:r>
            <a:r>
              <a:rPr lang="it-IT" dirty="0"/>
              <a:t>° livello – Sottogruppo Chimico (due cifre)</a:t>
            </a:r>
          </a:p>
        </p:txBody>
      </p:sp>
    </p:spTree>
    <p:extLst>
      <p:ext uri="{BB962C8B-B14F-4D97-AF65-F5344CB8AC3E}">
        <p14:creationId xmlns:p14="http://schemas.microsoft.com/office/powerpoint/2010/main" val="47576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1752600" y="1600201"/>
            <a:ext cx="8915400" cy="4503029"/>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spAutoFit/>
          </a:bodyPr>
          <a:lstStyle/>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2400" b="1">
                <a:latin typeface="Times New Roman" panose="02020603050405020304" pitchFamily="18" charset="0"/>
                <a:cs typeface="Times New Roman" panose="02020603050405020304" pitchFamily="18" charset="0"/>
              </a:rPr>
              <a:t>	  </a:t>
            </a:r>
            <a:r>
              <a:rPr lang="en-GB" altLang="it-IT" sz="2800" b="1">
                <a:solidFill>
                  <a:srgbClr val="25DEF1"/>
                </a:solidFill>
                <a:latin typeface="Times New Roman" panose="02020603050405020304" pitchFamily="18" charset="0"/>
                <a:cs typeface="Times New Roman" panose="02020603050405020304" pitchFamily="18" charset="0"/>
              </a:rPr>
              <a:t>A</a:t>
            </a:r>
            <a:r>
              <a:rPr lang="en-GB" altLang="it-IT" sz="2400" b="1">
                <a:latin typeface="Times New Roman" panose="02020603050405020304" pitchFamily="18" charset="0"/>
                <a:cs typeface="Times New Roman" panose="02020603050405020304" pitchFamily="18" charset="0"/>
              </a:rPr>
              <a:t>natomica	     </a:t>
            </a:r>
            <a:r>
              <a:rPr lang="en-GB" altLang="it-IT" sz="2800" b="1">
                <a:solidFill>
                  <a:srgbClr val="25DEF1"/>
                </a:solidFill>
                <a:latin typeface="Times New Roman" panose="02020603050405020304" pitchFamily="18" charset="0"/>
                <a:cs typeface="Times New Roman" panose="02020603050405020304" pitchFamily="18" charset="0"/>
              </a:rPr>
              <a:t>T</a:t>
            </a:r>
            <a:r>
              <a:rPr lang="en-GB" altLang="it-IT" sz="2400" b="1">
                <a:latin typeface="Times New Roman" panose="02020603050405020304" pitchFamily="18" charset="0"/>
                <a:cs typeface="Times New Roman" panose="02020603050405020304" pitchFamily="18" charset="0"/>
              </a:rPr>
              <a:t>erapeutica	     </a:t>
            </a:r>
            <a:r>
              <a:rPr lang="en-GB" altLang="it-IT" sz="2800" b="1">
                <a:solidFill>
                  <a:srgbClr val="25DEF1"/>
                </a:solidFill>
                <a:latin typeface="Times New Roman" panose="02020603050405020304" pitchFamily="18" charset="0"/>
                <a:cs typeface="Times New Roman" panose="02020603050405020304" pitchFamily="18" charset="0"/>
              </a:rPr>
              <a:t>C</a:t>
            </a:r>
            <a:r>
              <a:rPr lang="en-GB" altLang="it-IT" sz="2400" b="1">
                <a:latin typeface="Times New Roman" panose="02020603050405020304" pitchFamily="18" charset="0"/>
                <a:cs typeface="Times New Roman" panose="02020603050405020304" pitchFamily="18" charset="0"/>
              </a:rPr>
              <a:t>himica</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1800" b="1">
                <a:latin typeface="Times New Roman" panose="02020603050405020304" pitchFamily="18" charset="0"/>
                <a:cs typeface="Times New Roman" panose="02020603050405020304" pitchFamily="18" charset="0"/>
              </a:rPr>
              <a:t>1° livello:    gruppo </a:t>
            </a:r>
            <a:r>
              <a:rPr lang="en-GB" altLang="it-IT" sz="2400" b="1">
                <a:solidFill>
                  <a:srgbClr val="25DEF1"/>
                </a:solidFill>
                <a:latin typeface="Times New Roman" panose="02020603050405020304" pitchFamily="18" charset="0"/>
                <a:cs typeface="Times New Roman" panose="02020603050405020304" pitchFamily="18" charset="0"/>
              </a:rPr>
              <a:t>anatomico</a:t>
            </a:r>
            <a:r>
              <a:rPr lang="en-GB" altLang="it-IT" sz="1800" b="1">
                <a:latin typeface="Times New Roman" panose="02020603050405020304" pitchFamily="18" charset="0"/>
                <a:cs typeface="Times New Roman" panose="02020603050405020304" pitchFamily="18" charset="0"/>
              </a:rPr>
              <a:t> principale       (es., N – Sistema Nervoso)</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1800" b="1">
                <a:latin typeface="Times New Roman" panose="02020603050405020304" pitchFamily="18" charset="0"/>
                <a:cs typeface="Times New Roman" panose="02020603050405020304" pitchFamily="18" charset="0"/>
              </a:rPr>
              <a:t>2° livello:    gruppo </a:t>
            </a:r>
            <a:r>
              <a:rPr lang="en-GB" altLang="it-IT" sz="2400" b="1">
                <a:solidFill>
                  <a:srgbClr val="25DEF1"/>
                </a:solidFill>
                <a:latin typeface="Times New Roman" panose="02020603050405020304" pitchFamily="18" charset="0"/>
                <a:cs typeface="Times New Roman" panose="02020603050405020304" pitchFamily="18" charset="0"/>
              </a:rPr>
              <a:t>terapeutico</a:t>
            </a:r>
            <a:r>
              <a:rPr lang="en-GB" altLang="it-IT" sz="1800" b="1">
                <a:latin typeface="Times New Roman" panose="02020603050405020304" pitchFamily="18" charset="0"/>
                <a:cs typeface="Times New Roman" panose="02020603050405020304" pitchFamily="18" charset="0"/>
              </a:rPr>
              <a:t> principale      (es., N05 – Psicolettici)</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1800" b="1">
                <a:latin typeface="Times New Roman" panose="02020603050405020304" pitchFamily="18" charset="0"/>
                <a:cs typeface="Times New Roman" panose="02020603050405020304" pitchFamily="18" charset="0"/>
              </a:rPr>
              <a:t>3° livello:    sottogruppo </a:t>
            </a:r>
            <a:r>
              <a:rPr lang="en-GB" altLang="it-IT" sz="2400" b="1">
                <a:solidFill>
                  <a:srgbClr val="25DEF1"/>
                </a:solidFill>
                <a:latin typeface="Times New Roman" panose="02020603050405020304" pitchFamily="18" charset="0"/>
                <a:cs typeface="Times New Roman" panose="02020603050405020304" pitchFamily="18" charset="0"/>
              </a:rPr>
              <a:t>terapeutico</a:t>
            </a:r>
            <a:r>
              <a:rPr lang="en-GB" altLang="it-IT" sz="1800" b="1">
                <a:latin typeface="Times New Roman" panose="02020603050405020304" pitchFamily="18" charset="0"/>
                <a:cs typeface="Times New Roman" panose="02020603050405020304" pitchFamily="18" charset="0"/>
              </a:rPr>
              <a:t>               (es., N05B – Ansiolitici)</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1800" b="1">
                <a:latin typeface="Times New Roman" panose="02020603050405020304" pitchFamily="18" charset="0"/>
                <a:cs typeface="Times New Roman" panose="02020603050405020304" pitchFamily="18" charset="0"/>
              </a:rPr>
              <a:t>4° livello:    sottogruppo </a:t>
            </a:r>
            <a:r>
              <a:rPr lang="en-GB" altLang="it-IT" sz="2400" b="1">
                <a:solidFill>
                  <a:srgbClr val="25DEF1"/>
                </a:solidFill>
                <a:latin typeface="Times New Roman" panose="02020603050405020304" pitchFamily="18" charset="0"/>
                <a:cs typeface="Times New Roman" panose="02020603050405020304" pitchFamily="18" charset="0"/>
              </a:rPr>
              <a:t>terapeutico/chimico</a:t>
            </a:r>
            <a:r>
              <a:rPr lang="en-GB" altLang="it-IT" sz="1800" b="1">
                <a:latin typeface="Times New Roman" panose="02020603050405020304" pitchFamily="18" charset="0"/>
                <a:cs typeface="Times New Roman" panose="02020603050405020304" pitchFamily="18" charset="0"/>
              </a:rPr>
              <a:t> (es., N05BA – Derivati benzodiazep.)</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it-IT" sz="1800" b="1">
                <a:latin typeface="Times New Roman" panose="02020603050405020304" pitchFamily="18" charset="0"/>
                <a:cs typeface="Times New Roman" panose="02020603050405020304" pitchFamily="18" charset="0"/>
              </a:rPr>
              <a:t>5° livello:    sottogruppo </a:t>
            </a:r>
            <a:r>
              <a:rPr lang="en-GB" altLang="it-IT" sz="2400" b="1">
                <a:solidFill>
                  <a:srgbClr val="25DEF1"/>
                </a:solidFill>
                <a:latin typeface="Times New Roman" panose="02020603050405020304" pitchFamily="18" charset="0"/>
                <a:cs typeface="Times New Roman" panose="02020603050405020304" pitchFamily="18" charset="0"/>
              </a:rPr>
              <a:t>chimico</a:t>
            </a:r>
            <a:r>
              <a:rPr lang="en-GB" altLang="it-IT" sz="1800" b="1">
                <a:latin typeface="Times New Roman" panose="02020603050405020304" pitchFamily="18" charset="0"/>
                <a:cs typeface="Times New Roman" panose="02020603050405020304" pitchFamily="18" charset="0"/>
              </a:rPr>
              <a:t>                    (es., N05BA01 – Diazepam)</a:t>
            </a:r>
          </a:p>
          <a:p>
            <a:pPr>
              <a:lnSpc>
                <a:spcPct val="86000"/>
              </a:lnSpc>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it-IT" sz="1800" b="1">
              <a:latin typeface="Times New Roman" panose="02020603050405020304" pitchFamily="18" charset="0"/>
              <a:cs typeface="Times New Roman" panose="02020603050405020304" pitchFamily="18" charset="0"/>
            </a:endParaRPr>
          </a:p>
        </p:txBody>
      </p:sp>
      <p:sp>
        <p:nvSpPr>
          <p:cNvPr id="6" name="Titolo 1"/>
          <p:cNvSpPr>
            <a:spLocks noGrp="1"/>
          </p:cNvSpPr>
          <p:nvPr>
            <p:ph type="title"/>
          </p:nvPr>
        </p:nvSpPr>
        <p:spPr>
          <a:xfrm>
            <a:off x="2760847" y="427488"/>
            <a:ext cx="8610600" cy="1293028"/>
          </a:xfrm>
        </p:spPr>
        <p:txBody>
          <a:bodyPr/>
          <a:lstStyle/>
          <a:p>
            <a:r>
              <a:rPr lang="it-IT" dirty="0" smtClean="0"/>
              <a:t>CLASSIFICAZIONE ATC</a:t>
            </a:r>
            <a:endParaRPr lang="it-IT" dirty="0"/>
          </a:p>
        </p:txBody>
      </p:sp>
    </p:spTree>
    <p:extLst>
      <p:ext uri="{BB962C8B-B14F-4D97-AF65-F5344CB8AC3E}">
        <p14:creationId xmlns:p14="http://schemas.microsoft.com/office/powerpoint/2010/main" val="1786170453"/>
      </p:ext>
    </p:extLst>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Unità di misura del </a:t>
            </a:r>
            <a:r>
              <a:rPr lang="it-IT" dirty="0" err="1" smtClean="0"/>
              <a:t>consumO</a:t>
            </a:r>
            <a:r>
              <a:rPr lang="it-IT" dirty="0" smtClean="0"/>
              <a:t> </a:t>
            </a:r>
            <a:r>
              <a:rPr lang="it-IT" dirty="0"/>
              <a:t>dei farmaci</a:t>
            </a:r>
          </a:p>
        </p:txBody>
      </p:sp>
      <p:sp>
        <p:nvSpPr>
          <p:cNvPr id="3" name="Segnaposto contenuto 2"/>
          <p:cNvSpPr>
            <a:spLocks noGrp="1"/>
          </p:cNvSpPr>
          <p:nvPr>
            <p:ph idx="1"/>
          </p:nvPr>
        </p:nvSpPr>
        <p:spPr/>
        <p:txBody>
          <a:bodyPr/>
          <a:lstStyle/>
          <a:p>
            <a:pPr marL="0" indent="0">
              <a:buNone/>
            </a:pPr>
            <a:r>
              <a:rPr lang="it-IT" dirty="0" err="1"/>
              <a:t>Defined</a:t>
            </a:r>
            <a:r>
              <a:rPr lang="it-IT" dirty="0"/>
              <a:t> </a:t>
            </a:r>
            <a:r>
              <a:rPr lang="it-IT" dirty="0" err="1"/>
              <a:t>Daily</a:t>
            </a:r>
            <a:r>
              <a:rPr lang="it-IT" dirty="0"/>
              <a:t> Dose (dose definita </a:t>
            </a:r>
            <a:r>
              <a:rPr lang="it-IT" dirty="0" smtClean="0"/>
              <a:t>giornaliera) </a:t>
            </a:r>
            <a:r>
              <a:rPr lang="it-IT" i="1" dirty="0" smtClean="0"/>
              <a:t>unità </a:t>
            </a:r>
            <a:r>
              <a:rPr lang="it-IT" i="1" dirty="0"/>
              <a:t>tecnica di misura stabilita dal WHO International </a:t>
            </a:r>
            <a:r>
              <a:rPr lang="it-IT" i="1" dirty="0" err="1"/>
              <a:t>Working</a:t>
            </a:r>
            <a:r>
              <a:rPr lang="it-IT" i="1" dirty="0"/>
              <a:t> Group on </a:t>
            </a:r>
            <a:r>
              <a:rPr lang="it-IT" i="1" dirty="0" err="1"/>
              <a:t>Drug</a:t>
            </a:r>
            <a:r>
              <a:rPr lang="it-IT" i="1" dirty="0"/>
              <a:t> </a:t>
            </a:r>
            <a:r>
              <a:rPr lang="it-IT" i="1" dirty="0" err="1"/>
              <a:t>Statistics</a:t>
            </a:r>
            <a:r>
              <a:rPr lang="it-IT" i="1" dirty="0"/>
              <a:t> </a:t>
            </a:r>
            <a:r>
              <a:rPr lang="it-IT" i="1" dirty="0" err="1"/>
              <a:t>Methodology</a:t>
            </a:r>
            <a:r>
              <a:rPr lang="it-IT" i="1" dirty="0"/>
              <a:t> </a:t>
            </a:r>
            <a:endParaRPr lang="it-IT" i="1" dirty="0" smtClean="0"/>
          </a:p>
          <a:p>
            <a:pPr marL="0" indent="0">
              <a:buNone/>
            </a:pPr>
            <a:r>
              <a:rPr lang="it-IT" dirty="0" smtClean="0"/>
              <a:t>Definizione</a:t>
            </a:r>
            <a:r>
              <a:rPr lang="it-IT" dirty="0"/>
              <a:t>: dose media del farmaco assunta giornalmente per l'indicazione principale </a:t>
            </a:r>
            <a:r>
              <a:rPr lang="it-IT" dirty="0" smtClean="0"/>
              <a:t>in </a:t>
            </a:r>
            <a:r>
              <a:rPr lang="it-IT" dirty="0"/>
              <a:t>un paziente </a:t>
            </a:r>
            <a:r>
              <a:rPr lang="it-IT" dirty="0" smtClean="0"/>
              <a:t>adulto</a:t>
            </a:r>
          </a:p>
          <a:p>
            <a:pPr marL="0" indent="0">
              <a:buNone/>
            </a:pPr>
            <a:endParaRPr lang="it-IT" dirty="0"/>
          </a:p>
          <a:p>
            <a:pPr marL="0" indent="0">
              <a:buNone/>
            </a:pPr>
            <a:r>
              <a:rPr lang="it-IT" dirty="0"/>
              <a:t>Consente di sommare e confrontare i consumi di farmaci appartenenti </a:t>
            </a:r>
            <a:r>
              <a:rPr lang="it-IT" dirty="0" smtClean="0"/>
              <a:t>alla </a:t>
            </a:r>
            <a:r>
              <a:rPr lang="it-IT" dirty="0"/>
              <a:t>stessa classe terapeutica o a classi simili ma presenti in commercio in diverse confezioni (sciroppi, compresse, fiale etc.). </a:t>
            </a:r>
            <a:endParaRPr lang="it-IT" dirty="0" smtClean="0"/>
          </a:p>
          <a:p>
            <a:pPr marL="0" indent="0">
              <a:buNone/>
            </a:pPr>
            <a:r>
              <a:rPr lang="it-IT" dirty="0" smtClean="0"/>
              <a:t>Può </a:t>
            </a:r>
            <a:r>
              <a:rPr lang="it-IT" dirty="0"/>
              <a:t>essere intesa come equivalente di una giornata di terapia.</a:t>
            </a:r>
          </a:p>
        </p:txBody>
      </p:sp>
    </p:spTree>
    <p:extLst>
      <p:ext uri="{BB962C8B-B14F-4D97-AF65-F5344CB8AC3E}">
        <p14:creationId xmlns:p14="http://schemas.microsoft.com/office/powerpoint/2010/main" val="325729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91852" y="254234"/>
            <a:ext cx="5767137" cy="1293028"/>
          </a:xfrm>
        </p:spPr>
        <p:txBody>
          <a:bodyPr/>
          <a:lstStyle/>
          <a:p>
            <a:r>
              <a:rPr lang="it-IT" dirty="0" smtClean="0"/>
              <a:t>DDD</a:t>
            </a:r>
            <a:endParaRPr lang="it-IT" dirty="0"/>
          </a:p>
        </p:txBody>
      </p:sp>
      <p:sp>
        <p:nvSpPr>
          <p:cNvPr id="3" name="Segnaposto contenuto 2"/>
          <p:cNvSpPr>
            <a:spLocks noGrp="1"/>
          </p:cNvSpPr>
          <p:nvPr>
            <p:ph idx="1"/>
          </p:nvPr>
        </p:nvSpPr>
        <p:spPr>
          <a:xfrm>
            <a:off x="945682" y="1366788"/>
            <a:ext cx="10820400" cy="4024125"/>
          </a:xfrm>
        </p:spPr>
        <p:txBody>
          <a:bodyPr/>
          <a:lstStyle/>
          <a:p>
            <a:pPr marL="0" indent="0">
              <a:buNone/>
            </a:pPr>
            <a:r>
              <a:rPr lang="it-IT" dirty="0"/>
              <a:t>I dati di prescrizione, espressi come giornate di terapia, permettono il confronto tra: </a:t>
            </a:r>
            <a:endParaRPr lang="it-IT" dirty="0" smtClean="0"/>
          </a:p>
          <a:p>
            <a:pPr marL="0" indent="0">
              <a:buNone/>
            </a:pPr>
            <a:endParaRPr lang="it-IT" dirty="0" smtClean="0"/>
          </a:p>
          <a:p>
            <a:pPr marL="0" indent="0">
              <a:buNone/>
            </a:pPr>
            <a:endParaRPr lang="it-IT" dirty="0"/>
          </a:p>
          <a:p>
            <a:pPr marL="0" indent="0">
              <a:buNone/>
            </a:pPr>
            <a:endParaRPr lang="it-IT" dirty="0"/>
          </a:p>
          <a:p>
            <a:pPr marL="0" indent="0">
              <a:buNone/>
            </a:pPr>
            <a:r>
              <a:rPr lang="it-IT" dirty="0" smtClean="0"/>
              <a:t>• </a:t>
            </a:r>
            <a:r>
              <a:rPr lang="it-IT" dirty="0"/>
              <a:t>Confezioni diverse dello stesso farmaci contenenti un diverso numero di unità posologiche; </a:t>
            </a:r>
            <a:endParaRPr lang="it-IT" dirty="0" smtClean="0"/>
          </a:p>
          <a:p>
            <a:pPr marL="0" indent="0">
              <a:buNone/>
            </a:pPr>
            <a:r>
              <a:rPr lang="it-IT" dirty="0" smtClean="0"/>
              <a:t>• </a:t>
            </a:r>
            <a:r>
              <a:rPr lang="it-IT" dirty="0"/>
              <a:t>Gruppi di farmaci diversi; </a:t>
            </a:r>
            <a:endParaRPr lang="it-IT" dirty="0" smtClean="0"/>
          </a:p>
          <a:p>
            <a:pPr marL="0" indent="0">
              <a:buNone/>
            </a:pPr>
            <a:r>
              <a:rPr lang="it-IT" dirty="0" smtClean="0"/>
              <a:t>• </a:t>
            </a:r>
            <a:r>
              <a:rPr lang="it-IT" dirty="0"/>
              <a:t>Dati di diverse nazioni. </a:t>
            </a:r>
          </a:p>
        </p:txBody>
      </p:sp>
      <p:sp>
        <p:nvSpPr>
          <p:cNvPr id="5" name="Freccia in giù 4"/>
          <p:cNvSpPr/>
          <p:nvPr/>
        </p:nvSpPr>
        <p:spPr>
          <a:xfrm>
            <a:off x="5293091" y="1996422"/>
            <a:ext cx="1164657" cy="981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54781" y="5578797"/>
            <a:ext cx="11011301" cy="646331"/>
          </a:xfrm>
          <a:prstGeom prst="rect">
            <a:avLst/>
          </a:prstGeom>
        </p:spPr>
        <p:txBody>
          <a:bodyPr wrap="square">
            <a:spAutoFit/>
          </a:bodyPr>
          <a:lstStyle/>
          <a:p>
            <a:r>
              <a:rPr lang="it-IT" dirty="0"/>
              <a:t>La DDD non è una dose raccomandata ma uno strumento tecnico per confrontare i consumi dei farmaci</a:t>
            </a:r>
          </a:p>
        </p:txBody>
      </p:sp>
    </p:spTree>
    <p:extLst>
      <p:ext uri="{BB962C8B-B14F-4D97-AF65-F5344CB8AC3E}">
        <p14:creationId xmlns:p14="http://schemas.microsoft.com/office/powerpoint/2010/main" val="315597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764373"/>
            <a:ext cx="6951044" cy="1293028"/>
          </a:xfrm>
        </p:spPr>
        <p:txBody>
          <a:bodyPr/>
          <a:lstStyle/>
          <a:p>
            <a:r>
              <a:rPr lang="it-IT" dirty="0"/>
              <a:t>DDD/1000 ab/die </a:t>
            </a:r>
          </a:p>
        </p:txBody>
      </p:sp>
      <p:sp>
        <p:nvSpPr>
          <p:cNvPr id="4" name="Segnaposto contenuto 3"/>
          <p:cNvSpPr>
            <a:spLocks noGrp="1"/>
          </p:cNvSpPr>
          <p:nvPr>
            <p:ph idx="1"/>
          </p:nvPr>
        </p:nvSpPr>
        <p:spPr>
          <a:xfrm>
            <a:off x="685800" y="2194560"/>
            <a:ext cx="10820400" cy="1311128"/>
          </a:xfrm>
          <a:prstGeom prst="rect">
            <a:avLst/>
          </a:prstGeom>
        </p:spPr>
        <p:txBody>
          <a:bodyPr wrap="square">
            <a:spAutoFit/>
          </a:bodyPr>
          <a:lstStyle/>
          <a:p>
            <a:pPr marL="0" indent="0">
              <a:buNone/>
            </a:pPr>
            <a:r>
              <a:rPr lang="it-IT" dirty="0"/>
              <a:t>Il numero totale di DDD prescritte per un principio attivo in un periodo di tempo rappresenta il numero complessivo di giornate di terapia. Il numero totale di DDD prescritte viene, in genere, rapportato a 1000 abitanti per ciascun giorno del periodo temporale in esame (settimana, mese, anno, ecc.)</a:t>
            </a:r>
          </a:p>
        </p:txBody>
      </p:sp>
      <p:pic>
        <p:nvPicPr>
          <p:cNvPr id="5" name="Immagine 4"/>
          <p:cNvPicPr>
            <a:picLocks noChangeAspect="1"/>
          </p:cNvPicPr>
          <p:nvPr/>
        </p:nvPicPr>
        <p:blipFill>
          <a:blip r:embed="rId2"/>
          <a:stretch>
            <a:fillRect/>
          </a:stretch>
        </p:blipFill>
        <p:spPr>
          <a:xfrm>
            <a:off x="2838450" y="3715051"/>
            <a:ext cx="6515100" cy="1314450"/>
          </a:xfrm>
          <a:prstGeom prst="rect">
            <a:avLst/>
          </a:prstGeom>
        </p:spPr>
      </p:pic>
      <p:sp>
        <p:nvSpPr>
          <p:cNvPr id="3" name="Rettangolo 2"/>
          <p:cNvSpPr/>
          <p:nvPr/>
        </p:nvSpPr>
        <p:spPr>
          <a:xfrm>
            <a:off x="1078029" y="5330112"/>
            <a:ext cx="7939238" cy="1323439"/>
          </a:xfrm>
          <a:prstGeom prst="rect">
            <a:avLst/>
          </a:prstGeom>
        </p:spPr>
        <p:txBody>
          <a:bodyPr wrap="square">
            <a:spAutoFit/>
          </a:bodyPr>
          <a:lstStyle/>
          <a:p>
            <a:r>
              <a:rPr lang="it-IT" sz="2000" dirty="0"/>
              <a:t>I valori DDD/1000 ab die consentono:</a:t>
            </a:r>
          </a:p>
          <a:p>
            <a:r>
              <a:rPr lang="it-IT" sz="2000" dirty="0"/>
              <a:t>• Confronti all’interno dei vari gruppi terapeutici</a:t>
            </a:r>
          </a:p>
          <a:p>
            <a:r>
              <a:rPr lang="it-IT" sz="2000" dirty="0"/>
              <a:t>• Confronti tra realtà territoriali diverse</a:t>
            </a:r>
          </a:p>
          <a:p>
            <a:r>
              <a:rPr lang="it-IT" sz="2000" dirty="0"/>
              <a:t>• Confronti nel tempo</a:t>
            </a:r>
          </a:p>
        </p:txBody>
      </p:sp>
    </p:spTree>
    <p:extLst>
      <p:ext uri="{BB962C8B-B14F-4D97-AF65-F5344CB8AC3E}">
        <p14:creationId xmlns:p14="http://schemas.microsoft.com/office/powerpoint/2010/main" val="109349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Confronti nel tempo</a:t>
            </a:r>
          </a:p>
        </p:txBody>
      </p:sp>
      <p:pic>
        <p:nvPicPr>
          <p:cNvPr id="4" name="Segnaposto contenuto 3"/>
          <p:cNvPicPr>
            <a:picLocks noGrp="1" noChangeAspect="1"/>
          </p:cNvPicPr>
          <p:nvPr>
            <p:ph idx="1"/>
          </p:nvPr>
        </p:nvPicPr>
        <p:blipFill>
          <a:blip r:embed="rId2"/>
          <a:stretch>
            <a:fillRect/>
          </a:stretch>
        </p:blipFill>
        <p:spPr>
          <a:xfrm>
            <a:off x="2212441" y="2153654"/>
            <a:ext cx="7786367" cy="4024313"/>
          </a:xfrm>
          <a:prstGeom prst="rect">
            <a:avLst/>
          </a:prstGeom>
        </p:spPr>
      </p:pic>
      <p:sp>
        <p:nvSpPr>
          <p:cNvPr id="3" name="CasellaDiTesto 2"/>
          <p:cNvSpPr txBox="1"/>
          <p:nvPr/>
        </p:nvSpPr>
        <p:spPr>
          <a:xfrm>
            <a:off x="471637" y="2279736"/>
            <a:ext cx="1443790" cy="646331"/>
          </a:xfrm>
          <a:prstGeom prst="rect">
            <a:avLst/>
          </a:prstGeom>
          <a:noFill/>
        </p:spPr>
        <p:txBody>
          <a:bodyPr wrap="square" rtlCol="0">
            <a:spAutoFit/>
          </a:bodyPr>
          <a:lstStyle/>
          <a:p>
            <a:r>
              <a:rPr lang="it-IT" dirty="0" smtClean="0"/>
              <a:t>DDD/1000 ab die</a:t>
            </a:r>
            <a:endParaRPr lang="it-IT" dirty="0"/>
          </a:p>
        </p:txBody>
      </p:sp>
    </p:spTree>
    <p:extLst>
      <p:ext uri="{BB962C8B-B14F-4D97-AF65-F5344CB8AC3E}">
        <p14:creationId xmlns:p14="http://schemas.microsoft.com/office/powerpoint/2010/main" val="3803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r>
              <a:rPr lang="it-IT" sz="7200" b="1" dirty="0" err="1" smtClean="0">
                <a:solidFill>
                  <a:schemeClr val="accent6"/>
                </a:solidFill>
              </a:rPr>
              <a:t>Farmacoepidemiologia</a:t>
            </a:r>
            <a:r>
              <a:rPr lang="it-IT" sz="7200" b="1" dirty="0" smtClean="0">
                <a:solidFill>
                  <a:schemeClr val="accent6"/>
                </a:solidFill>
              </a:rPr>
              <a:t> </a:t>
            </a:r>
            <a:r>
              <a:rPr lang="it-IT" sz="7200" b="1" dirty="0">
                <a:solidFill>
                  <a:schemeClr val="accent6"/>
                </a:solidFill>
              </a:rPr>
              <a:t>e </a:t>
            </a:r>
            <a:r>
              <a:rPr lang="it-IT" sz="7200" b="1" dirty="0" err="1">
                <a:solidFill>
                  <a:schemeClr val="accent6"/>
                </a:solidFill>
              </a:rPr>
              <a:t>farmacoutilizzazione</a:t>
            </a:r>
            <a:r>
              <a:rPr lang="it-IT" sz="7200" dirty="0">
                <a:solidFill>
                  <a:schemeClr val="accent6"/>
                </a:solidFill>
              </a:rPr>
              <a:t>. </a:t>
            </a:r>
            <a:r>
              <a:rPr lang="it-IT" sz="7200" dirty="0" smtClean="0">
                <a:solidFill>
                  <a:schemeClr val="accent6"/>
                </a:solidFill>
              </a:rPr>
              <a:t>Come </a:t>
            </a:r>
            <a:r>
              <a:rPr lang="it-IT" sz="7200" dirty="0">
                <a:solidFill>
                  <a:schemeClr val="accent6"/>
                </a:solidFill>
              </a:rPr>
              <a:t>leggere e interpretare i dati di </a:t>
            </a:r>
            <a:r>
              <a:rPr lang="it-IT" sz="7200" dirty="0" smtClean="0">
                <a:solidFill>
                  <a:schemeClr val="accent6"/>
                </a:solidFill>
              </a:rPr>
              <a:t>prescrizione.</a:t>
            </a:r>
          </a:p>
          <a:p>
            <a:pPr marL="0" indent="0">
              <a:buNone/>
            </a:pPr>
            <a:r>
              <a:rPr lang="it-IT" sz="7200" dirty="0" smtClean="0">
                <a:solidFill>
                  <a:schemeClr val="accent6"/>
                </a:solidFill>
              </a:rPr>
              <a:t>    Le </a:t>
            </a:r>
            <a:r>
              <a:rPr lang="it-IT" sz="7200" dirty="0">
                <a:solidFill>
                  <a:schemeClr val="accent6"/>
                </a:solidFill>
              </a:rPr>
              <a:t>DDD. Spesa e consumi. </a:t>
            </a:r>
            <a:r>
              <a:rPr lang="it-IT" sz="7200" dirty="0" smtClean="0">
                <a:solidFill>
                  <a:schemeClr val="accent6"/>
                </a:solidFill>
              </a:rPr>
              <a:t>Rapporto </a:t>
            </a:r>
            <a:r>
              <a:rPr lang="it-IT" sz="7200" dirty="0">
                <a:solidFill>
                  <a:schemeClr val="accent6"/>
                </a:solidFill>
              </a:rPr>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5506417"/>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327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Confronti </a:t>
            </a:r>
            <a:r>
              <a:rPr lang="it-IT" dirty="0"/>
              <a:t>tra realtà territoriali diverse</a:t>
            </a:r>
          </a:p>
        </p:txBody>
      </p:sp>
      <p:pic>
        <p:nvPicPr>
          <p:cNvPr id="4" name="Segnaposto contenuto 3"/>
          <p:cNvPicPr>
            <a:picLocks noGrp="1" noChangeAspect="1"/>
          </p:cNvPicPr>
          <p:nvPr>
            <p:ph idx="1"/>
          </p:nvPr>
        </p:nvPicPr>
        <p:blipFill>
          <a:blip r:embed="rId2"/>
          <a:stretch>
            <a:fillRect/>
          </a:stretch>
        </p:blipFill>
        <p:spPr>
          <a:xfrm>
            <a:off x="1905803" y="2057401"/>
            <a:ext cx="8239224" cy="4160837"/>
          </a:xfrm>
          <a:prstGeom prst="rect">
            <a:avLst/>
          </a:prstGeom>
        </p:spPr>
      </p:pic>
    </p:spTree>
    <p:extLst>
      <p:ext uri="{BB962C8B-B14F-4D97-AF65-F5344CB8AC3E}">
        <p14:creationId xmlns:p14="http://schemas.microsoft.com/office/powerpoint/2010/main" val="272661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Confronti all’interno dei vari gruppi terapeutici</a:t>
            </a:r>
          </a:p>
        </p:txBody>
      </p:sp>
      <p:pic>
        <p:nvPicPr>
          <p:cNvPr id="4" name="Segnaposto contenuto 3"/>
          <p:cNvPicPr>
            <a:picLocks noGrp="1" noChangeAspect="1"/>
          </p:cNvPicPr>
          <p:nvPr>
            <p:ph idx="1"/>
          </p:nvPr>
        </p:nvPicPr>
        <p:blipFill>
          <a:blip r:embed="rId2"/>
          <a:stretch>
            <a:fillRect/>
          </a:stretch>
        </p:blipFill>
        <p:spPr>
          <a:xfrm>
            <a:off x="798897" y="2193925"/>
            <a:ext cx="9981398" cy="4024313"/>
          </a:xfrm>
          <a:prstGeom prst="rect">
            <a:avLst/>
          </a:prstGeom>
        </p:spPr>
      </p:pic>
    </p:spTree>
    <p:extLst>
      <p:ext uri="{BB962C8B-B14F-4D97-AF65-F5344CB8AC3E}">
        <p14:creationId xmlns:p14="http://schemas.microsoft.com/office/powerpoint/2010/main" val="354828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303" y="514116"/>
            <a:ext cx="2059806" cy="1293028"/>
          </a:xfrm>
        </p:spPr>
        <p:txBody>
          <a:bodyPr/>
          <a:lstStyle/>
          <a:p>
            <a:r>
              <a:rPr lang="it-IT" dirty="0" smtClean="0"/>
              <a:t>MISURE</a:t>
            </a:r>
            <a:endParaRPr lang="it-IT" dirty="0"/>
          </a:p>
        </p:txBody>
      </p:sp>
      <p:sp>
        <p:nvSpPr>
          <p:cNvPr id="3" name="Segnaposto contenuto 2"/>
          <p:cNvSpPr>
            <a:spLocks noGrp="1"/>
          </p:cNvSpPr>
          <p:nvPr>
            <p:ph idx="1"/>
          </p:nvPr>
        </p:nvSpPr>
        <p:spPr/>
        <p:txBody>
          <a:bodyPr>
            <a:normAutofit/>
          </a:bodyPr>
          <a:lstStyle/>
          <a:p>
            <a:pPr marL="0" indent="0">
              <a:buNone/>
            </a:pPr>
            <a:r>
              <a:rPr lang="it-IT" sz="3200" dirty="0"/>
              <a:t>➢ Consumo </a:t>
            </a:r>
            <a:endParaRPr lang="it-IT" sz="3200" dirty="0" smtClean="0"/>
          </a:p>
          <a:p>
            <a:endParaRPr lang="it-IT" sz="3200" dirty="0" smtClean="0"/>
          </a:p>
          <a:p>
            <a:pPr marL="0" indent="0">
              <a:buNone/>
            </a:pPr>
            <a:r>
              <a:rPr lang="it-IT" sz="3200" dirty="0" smtClean="0">
                <a:solidFill>
                  <a:srgbClr val="FF0000"/>
                </a:solidFill>
              </a:rPr>
              <a:t>➢ </a:t>
            </a:r>
            <a:r>
              <a:rPr lang="it-IT" sz="3200" dirty="0">
                <a:solidFill>
                  <a:srgbClr val="FF0000"/>
                </a:solidFill>
              </a:rPr>
              <a:t>Esposizione, intensità </a:t>
            </a:r>
            <a:endParaRPr lang="it-IT" sz="3200" dirty="0" smtClean="0">
              <a:solidFill>
                <a:srgbClr val="FF0000"/>
              </a:solidFill>
            </a:endParaRPr>
          </a:p>
          <a:p>
            <a:endParaRPr lang="it-IT" sz="3200" dirty="0" smtClean="0"/>
          </a:p>
          <a:p>
            <a:pPr marL="0" indent="0">
              <a:buNone/>
            </a:pPr>
            <a:r>
              <a:rPr lang="it-IT" sz="3200" dirty="0" smtClean="0"/>
              <a:t>➢ </a:t>
            </a:r>
            <a:r>
              <a:rPr lang="it-IT" sz="3200" dirty="0"/>
              <a:t>Spesa</a:t>
            </a:r>
          </a:p>
        </p:txBody>
      </p:sp>
    </p:spTree>
    <p:extLst>
      <p:ext uri="{BB962C8B-B14F-4D97-AF65-F5344CB8AC3E}">
        <p14:creationId xmlns:p14="http://schemas.microsoft.com/office/powerpoint/2010/main" val="95641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398613"/>
            <a:ext cx="8610600" cy="1293028"/>
          </a:xfrm>
        </p:spPr>
        <p:txBody>
          <a:bodyPr/>
          <a:lstStyle/>
          <a:p>
            <a:r>
              <a:rPr lang="it-IT" dirty="0"/>
              <a:t>Prevalenza d’uso</a:t>
            </a:r>
          </a:p>
        </p:txBody>
      </p:sp>
      <p:sp>
        <p:nvSpPr>
          <p:cNvPr id="3" name="Segnaposto contenuto 2"/>
          <p:cNvSpPr>
            <a:spLocks noGrp="1"/>
          </p:cNvSpPr>
          <p:nvPr>
            <p:ph idx="1"/>
          </p:nvPr>
        </p:nvSpPr>
        <p:spPr>
          <a:xfrm>
            <a:off x="599173" y="1838425"/>
            <a:ext cx="10820400" cy="4024125"/>
          </a:xfrm>
        </p:spPr>
        <p:txBody>
          <a:bodyPr/>
          <a:lstStyle/>
          <a:p>
            <a:pPr marL="0" indent="0">
              <a:buNone/>
            </a:pPr>
            <a:r>
              <a:rPr lang="it-IT" dirty="0"/>
              <a:t>La prevalenza di una determinata condizione o malattia in una popolazione è la proporzione di popolazione che presenta la condizione o malattia di interesse. </a:t>
            </a:r>
            <a:endParaRPr lang="it-IT" dirty="0" smtClean="0"/>
          </a:p>
          <a:p>
            <a:pPr marL="0" indent="0">
              <a:buNone/>
            </a:pPr>
            <a:r>
              <a:rPr lang="it-IT" dirty="0" smtClean="0"/>
              <a:t>La </a:t>
            </a:r>
            <a:r>
              <a:rPr lang="it-IT" dirty="0"/>
              <a:t>prevalenza d’uso dei farmaci è il rapporto tra il numero di soggetti che ha ricevuto almeno una prescrizione di farmaco (utilizzatori) e la popolazione di riferimento in un precisato periodo di tempo.</a:t>
            </a:r>
          </a:p>
        </p:txBody>
      </p:sp>
      <p:pic>
        <p:nvPicPr>
          <p:cNvPr id="4" name="Immagine 3"/>
          <p:cNvPicPr>
            <a:picLocks noChangeAspect="1"/>
          </p:cNvPicPr>
          <p:nvPr/>
        </p:nvPicPr>
        <p:blipFill>
          <a:blip r:embed="rId2"/>
          <a:stretch>
            <a:fillRect/>
          </a:stretch>
        </p:blipFill>
        <p:spPr>
          <a:xfrm>
            <a:off x="2357437" y="4107944"/>
            <a:ext cx="7477125" cy="2247900"/>
          </a:xfrm>
          <a:prstGeom prst="rect">
            <a:avLst/>
          </a:prstGeom>
        </p:spPr>
      </p:pic>
    </p:spTree>
    <p:extLst>
      <p:ext uri="{BB962C8B-B14F-4D97-AF65-F5344CB8AC3E}">
        <p14:creationId xmlns:p14="http://schemas.microsoft.com/office/powerpoint/2010/main" val="187054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a:t>
            </a:r>
            <a:endParaRPr lang="it-IT" dirty="0"/>
          </a:p>
        </p:txBody>
      </p:sp>
      <p:sp>
        <p:nvSpPr>
          <p:cNvPr id="3" name="Segnaposto contenuto 2"/>
          <p:cNvSpPr>
            <a:spLocks noGrp="1"/>
          </p:cNvSpPr>
          <p:nvPr>
            <p:ph idx="1"/>
          </p:nvPr>
        </p:nvSpPr>
        <p:spPr/>
        <p:txBody>
          <a:bodyPr/>
          <a:lstStyle/>
          <a:p>
            <a:r>
              <a:rPr lang="it-IT" dirty="0"/>
              <a:t>In una popolazione di 826.000 abitanti in un anno gli utilizzatori di FANS sono stati 397.000, quindi la prevalenza d’uso è: </a:t>
            </a:r>
            <a:endParaRPr lang="it-IT" dirty="0" smtClean="0"/>
          </a:p>
          <a:p>
            <a:pPr marL="0" indent="0">
              <a:buNone/>
            </a:pPr>
            <a:r>
              <a:rPr lang="it-IT" dirty="0" smtClean="0"/>
              <a:t>    P </a:t>
            </a:r>
            <a:r>
              <a:rPr lang="it-IT" dirty="0"/>
              <a:t>= (397.000 /826.000) x 100 = 48</a:t>
            </a:r>
            <a:r>
              <a:rPr lang="it-IT" dirty="0" smtClean="0"/>
              <a:t>%</a:t>
            </a:r>
          </a:p>
          <a:p>
            <a:endParaRPr lang="it-IT" dirty="0"/>
          </a:p>
          <a:p>
            <a:r>
              <a:rPr lang="it-IT" dirty="0" smtClean="0"/>
              <a:t> </a:t>
            </a:r>
            <a:r>
              <a:rPr lang="it-IT" dirty="0"/>
              <a:t>Nella stessa popolazione nello stesso anno si osservano 115 soggetti di età compresa tra 5 e 14 anni (69.190 abitanti) con almeno una prescrizione di farmaci antidepressivi, la prevalenza d’uso è: P = (115 /69.190) x 1000 =1,7%</a:t>
            </a:r>
          </a:p>
        </p:txBody>
      </p:sp>
    </p:spTree>
    <p:extLst>
      <p:ext uri="{BB962C8B-B14F-4D97-AF65-F5344CB8AC3E}">
        <p14:creationId xmlns:p14="http://schemas.microsoft.com/office/powerpoint/2010/main" val="142287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701565" y="1176028"/>
            <a:ext cx="9126855" cy="4019550"/>
          </a:xfrm>
          <a:prstGeom prst="rect">
            <a:avLst/>
          </a:prstGeom>
        </p:spPr>
      </p:pic>
    </p:spTree>
    <p:extLst>
      <p:ext uri="{BB962C8B-B14F-4D97-AF65-F5344CB8AC3E}">
        <p14:creationId xmlns:p14="http://schemas.microsoft.com/office/powerpoint/2010/main" val="98727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1"/>
          <p:cNvSpPr txBox="1">
            <a:spLocks noChangeArrowheads="1"/>
          </p:cNvSpPr>
          <p:nvPr/>
        </p:nvSpPr>
        <p:spPr bwMode="auto">
          <a:xfrm>
            <a:off x="4841875" y="6270625"/>
            <a:ext cx="424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a:solidFill>
                  <a:schemeClr val="bg1"/>
                </a:solidFill>
              </a:rPr>
              <a:t>Rapporto Osmed-AIFA - 2017</a:t>
            </a:r>
          </a:p>
        </p:txBody>
      </p:sp>
      <p:sp>
        <p:nvSpPr>
          <p:cNvPr id="35843" name="Rettangolo 4"/>
          <p:cNvSpPr>
            <a:spLocks noChangeArrowheads="1"/>
          </p:cNvSpPr>
          <p:nvPr/>
        </p:nvSpPr>
        <p:spPr bwMode="auto">
          <a:xfrm>
            <a:off x="6179077" y="1278098"/>
            <a:ext cx="3424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120000"/>
              </a:lnSpc>
              <a:spcBef>
                <a:spcPct val="0"/>
              </a:spcBef>
              <a:buClrTx/>
              <a:buSzTx/>
              <a:buFontTx/>
              <a:buNone/>
            </a:pPr>
            <a:r>
              <a:rPr lang="it-IT" altLang="it-IT" dirty="0">
                <a:latin typeface="Arial" panose="020B0604020202020204" pitchFamily="34" charset="0"/>
              </a:rPr>
              <a:t>ANTIDEPRESSIVI </a:t>
            </a:r>
          </a:p>
          <a:p>
            <a:pPr algn="ctr" eaLnBrk="1" hangingPunct="1">
              <a:lnSpc>
                <a:spcPct val="120000"/>
              </a:lnSpc>
              <a:spcBef>
                <a:spcPct val="0"/>
              </a:spcBef>
              <a:buClrTx/>
              <a:buSzTx/>
              <a:buFontTx/>
              <a:buNone/>
            </a:pPr>
            <a:r>
              <a:rPr lang="it-IT" altLang="it-IT" dirty="0">
                <a:latin typeface="Arial" panose="020B0604020202020204" pitchFamily="34" charset="0"/>
              </a:rPr>
              <a:t>DATI REGIONALI </a:t>
            </a:r>
          </a:p>
        </p:txBody>
      </p:sp>
      <p:sp>
        <p:nvSpPr>
          <p:cNvPr id="6" name="Rettangolo 5"/>
          <p:cNvSpPr/>
          <p:nvPr/>
        </p:nvSpPr>
        <p:spPr>
          <a:xfrm>
            <a:off x="7104064" y="4292600"/>
            <a:ext cx="2232025" cy="1200150"/>
          </a:xfrm>
          <a:prstGeom prst="rect">
            <a:avLst/>
          </a:prstGeom>
        </p:spPr>
        <p:txBody>
          <a:bodyPr>
            <a:spAutoFit/>
          </a:bodyPr>
          <a:lstStyle/>
          <a:p>
            <a:pPr defTabSz="457207">
              <a:buClr>
                <a:schemeClr val="bg2">
                  <a:lumMod val="40000"/>
                  <a:lumOff val="60000"/>
                </a:schemeClr>
              </a:buClr>
              <a:defRPr/>
            </a:pPr>
            <a:r>
              <a:rPr lang="it-IT" dirty="0">
                <a:solidFill>
                  <a:schemeClr val="bg1"/>
                </a:solidFill>
              </a:rPr>
              <a:t>In FVG l’utilizzo di antidepressivi è inferiore alla media italiana</a:t>
            </a:r>
          </a:p>
        </p:txBody>
      </p:sp>
      <p:pic>
        <p:nvPicPr>
          <p:cNvPr id="3584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1294" y="990600"/>
            <a:ext cx="45370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giù 9"/>
          <p:cNvSpPr>
            <a:spLocks noChangeArrowheads="1"/>
          </p:cNvSpPr>
          <p:nvPr/>
        </p:nvSpPr>
        <p:spPr bwMode="auto">
          <a:xfrm rot="7622701">
            <a:off x="4683126" y="1600201"/>
            <a:ext cx="1150937" cy="1008062"/>
          </a:xfrm>
          <a:prstGeom prst="downArrow">
            <a:avLst>
              <a:gd name="adj1" fmla="val 50000"/>
              <a:gd name="adj2" fmla="val 50000"/>
            </a:avLst>
          </a:prstGeom>
          <a:solidFill>
            <a:srgbClr val="00B050">
              <a:alpha val="75000"/>
            </a:srgbClr>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defRPr/>
            </a:pPr>
            <a:endParaRPr lang="it-IT">
              <a:solidFill>
                <a:schemeClr val="bg1"/>
              </a:solidFill>
            </a:endParaRPr>
          </a:p>
        </p:txBody>
      </p:sp>
      <p:pic>
        <p:nvPicPr>
          <p:cNvPr id="3584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0776" y="2319338"/>
            <a:ext cx="41497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7322236" y="4345782"/>
            <a:ext cx="3891196" cy="646331"/>
          </a:xfrm>
          <a:prstGeom prst="rect">
            <a:avLst/>
          </a:prstGeom>
        </p:spPr>
        <p:txBody>
          <a:bodyPr wrap="square">
            <a:spAutoFit/>
          </a:bodyPr>
          <a:lstStyle/>
          <a:p>
            <a:pPr defTabSz="457207" eaLnBrk="1" fontAlgn="auto" hangingPunct="1">
              <a:spcAft>
                <a:spcPts val="0"/>
              </a:spcAft>
              <a:buClr>
                <a:schemeClr val="bg2">
                  <a:lumMod val="40000"/>
                  <a:lumOff val="60000"/>
                </a:schemeClr>
              </a:buClr>
              <a:defRPr/>
            </a:pPr>
            <a:r>
              <a:rPr lang="it-IT" dirty="0"/>
              <a:t>In FVG l’utilizzo di antidepressivi è inferiore alla media italiana</a:t>
            </a:r>
          </a:p>
        </p:txBody>
      </p:sp>
      <p:sp>
        <p:nvSpPr>
          <p:cNvPr id="2" name="CasellaDiTesto 1"/>
          <p:cNvSpPr txBox="1"/>
          <p:nvPr/>
        </p:nvSpPr>
        <p:spPr>
          <a:xfrm>
            <a:off x="5313145" y="510974"/>
            <a:ext cx="6747310" cy="461665"/>
          </a:xfrm>
          <a:prstGeom prst="rect">
            <a:avLst/>
          </a:prstGeom>
          <a:noFill/>
        </p:spPr>
        <p:txBody>
          <a:bodyPr wrap="square" rtlCol="0">
            <a:spAutoFit/>
          </a:bodyPr>
          <a:lstStyle/>
          <a:p>
            <a:r>
              <a:rPr lang="it-IT" sz="2400" dirty="0" smtClean="0"/>
              <a:t>ESEMPIO DI ANALISI di dati di prescrizione</a:t>
            </a:r>
            <a:endParaRPr lang="it-IT" sz="2400" dirty="0"/>
          </a:p>
        </p:txBody>
      </p:sp>
    </p:spTree>
    <p:extLst>
      <p:ext uri="{BB962C8B-B14F-4D97-AF65-F5344CB8AC3E}">
        <p14:creationId xmlns:p14="http://schemas.microsoft.com/office/powerpoint/2010/main" val="3503852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290639"/>
            <a:ext cx="727233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asellaDiTesto 1"/>
          <p:cNvSpPr txBox="1">
            <a:spLocks noChangeArrowheads="1"/>
          </p:cNvSpPr>
          <p:nvPr/>
        </p:nvSpPr>
        <p:spPr bwMode="auto">
          <a:xfrm>
            <a:off x="4271963" y="6413500"/>
            <a:ext cx="424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a:solidFill>
                  <a:schemeClr val="bg1"/>
                </a:solidFill>
              </a:rPr>
              <a:t>Rapporto Osmed-AIFA - 2015</a:t>
            </a:r>
          </a:p>
        </p:txBody>
      </p:sp>
      <p:sp>
        <p:nvSpPr>
          <p:cNvPr id="4" name="Oval 10"/>
          <p:cNvSpPr>
            <a:spLocks noChangeArrowheads="1"/>
          </p:cNvSpPr>
          <p:nvPr/>
        </p:nvSpPr>
        <p:spPr bwMode="auto">
          <a:xfrm>
            <a:off x="5159376" y="3716339"/>
            <a:ext cx="576263" cy="720725"/>
          </a:xfrm>
          <a:prstGeom prst="ellipse">
            <a:avLst/>
          </a:prstGeom>
          <a:noFill/>
          <a:ln w="317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altLang="it-IT" sz="1800">
              <a:solidFill>
                <a:schemeClr val="bg1"/>
              </a:solidFill>
              <a:latin typeface="Arial" panose="020B0604020202020204" pitchFamily="34" charset="0"/>
            </a:endParaRPr>
          </a:p>
        </p:txBody>
      </p:sp>
      <p:sp>
        <p:nvSpPr>
          <p:cNvPr id="5" name="Oval 10"/>
          <p:cNvSpPr>
            <a:spLocks noChangeArrowheads="1"/>
          </p:cNvSpPr>
          <p:nvPr/>
        </p:nvSpPr>
        <p:spPr bwMode="auto">
          <a:xfrm>
            <a:off x="8570913" y="3716339"/>
            <a:ext cx="576262" cy="454025"/>
          </a:xfrm>
          <a:prstGeom prst="ellipse">
            <a:avLst/>
          </a:prstGeom>
          <a:noFill/>
          <a:ln w="317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altLang="it-IT" sz="1800">
              <a:solidFill>
                <a:schemeClr val="bg1"/>
              </a:solidFill>
              <a:latin typeface="Arial" panose="020B0604020202020204" pitchFamily="34" charset="0"/>
            </a:endParaRPr>
          </a:p>
        </p:txBody>
      </p:sp>
      <p:sp>
        <p:nvSpPr>
          <p:cNvPr id="6" name="Oval 10"/>
          <p:cNvSpPr>
            <a:spLocks noChangeArrowheads="1"/>
          </p:cNvSpPr>
          <p:nvPr/>
        </p:nvSpPr>
        <p:spPr bwMode="auto">
          <a:xfrm>
            <a:off x="8570913" y="3127376"/>
            <a:ext cx="576262" cy="373063"/>
          </a:xfrm>
          <a:prstGeom prst="ellipse">
            <a:avLst/>
          </a:prstGeom>
          <a:noFill/>
          <a:ln w="317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altLang="it-IT" sz="1800">
              <a:solidFill>
                <a:schemeClr val="bg1"/>
              </a:solidFill>
              <a:latin typeface="Arial" panose="020B0604020202020204" pitchFamily="34" charset="0"/>
            </a:endParaRPr>
          </a:p>
        </p:txBody>
      </p:sp>
      <p:sp>
        <p:nvSpPr>
          <p:cNvPr id="7" name="Oval 10"/>
          <p:cNvSpPr>
            <a:spLocks noChangeArrowheads="1"/>
          </p:cNvSpPr>
          <p:nvPr/>
        </p:nvSpPr>
        <p:spPr bwMode="auto">
          <a:xfrm>
            <a:off x="8570914" y="4652964"/>
            <a:ext cx="566737" cy="452437"/>
          </a:xfrm>
          <a:prstGeom prst="ellipse">
            <a:avLst/>
          </a:prstGeom>
          <a:noFill/>
          <a:ln w="317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altLang="it-IT" sz="1800">
              <a:solidFill>
                <a:schemeClr val="bg1"/>
              </a:solidFill>
              <a:latin typeface="Arial" panose="020B0604020202020204" pitchFamily="34" charset="0"/>
            </a:endParaRPr>
          </a:p>
        </p:txBody>
      </p:sp>
      <p:sp>
        <p:nvSpPr>
          <p:cNvPr id="36872" name="CasellaDiTesto 1"/>
          <p:cNvSpPr txBox="1">
            <a:spLocks noChangeArrowheads="1"/>
          </p:cNvSpPr>
          <p:nvPr/>
        </p:nvSpPr>
        <p:spPr bwMode="auto">
          <a:xfrm>
            <a:off x="4416543" y="418307"/>
            <a:ext cx="65516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800" dirty="0"/>
              <a:t>La quota maggiore di pazienti che non ricevono trattamento si registra </a:t>
            </a:r>
            <a:r>
              <a:rPr lang="it-IT" altLang="it-IT" sz="1800" b="1" dirty="0"/>
              <a:t>al Sud, nella popolazione maschile e tra i pazienti più giovani.  </a:t>
            </a:r>
          </a:p>
        </p:txBody>
      </p:sp>
    </p:spTree>
    <p:extLst>
      <p:ext uri="{BB962C8B-B14F-4D97-AF65-F5344CB8AC3E}">
        <p14:creationId xmlns:p14="http://schemas.microsoft.com/office/powerpoint/2010/main" val="2406930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1"/>
          <p:cNvSpPr txBox="1">
            <a:spLocks noChangeArrowheads="1"/>
          </p:cNvSpPr>
          <p:nvPr/>
        </p:nvSpPr>
        <p:spPr bwMode="auto">
          <a:xfrm>
            <a:off x="9191626" y="3810001"/>
            <a:ext cx="201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b="1">
                <a:solidFill>
                  <a:srgbClr val="0070C0"/>
                </a:solidFill>
              </a:rPr>
              <a:t>Duloxetina</a:t>
            </a:r>
          </a:p>
        </p:txBody>
      </p:sp>
      <p:sp>
        <p:nvSpPr>
          <p:cNvPr id="41989" name="CasellaDiTesto 4"/>
          <p:cNvSpPr txBox="1">
            <a:spLocks noChangeArrowheads="1"/>
          </p:cNvSpPr>
          <p:nvPr/>
        </p:nvSpPr>
        <p:spPr bwMode="auto">
          <a:xfrm>
            <a:off x="9191626" y="4149725"/>
            <a:ext cx="201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defRPr/>
            </a:pPr>
            <a:r>
              <a:rPr lang="it-IT" altLang="it-IT" sz="1600" b="1" dirty="0" err="1">
                <a:solidFill>
                  <a:schemeClr val="accent2">
                    <a:lumMod val="50000"/>
                  </a:schemeClr>
                </a:solidFill>
              </a:rPr>
              <a:t>Venlafaxina</a:t>
            </a:r>
            <a:endParaRPr lang="it-IT" altLang="it-IT" sz="1600" b="1" dirty="0">
              <a:solidFill>
                <a:schemeClr val="accent2">
                  <a:lumMod val="50000"/>
                </a:schemeClr>
              </a:solidFill>
            </a:endParaRPr>
          </a:p>
        </p:txBody>
      </p:sp>
      <p:graphicFrame>
        <p:nvGraphicFramePr>
          <p:cNvPr id="39940" name="Grafico 11"/>
          <p:cNvGraphicFramePr>
            <a:graphicFrameLocks/>
          </p:cNvGraphicFramePr>
          <p:nvPr/>
        </p:nvGraphicFramePr>
        <p:xfrm>
          <a:off x="1665288" y="565150"/>
          <a:ext cx="7504112" cy="6103938"/>
        </p:xfrm>
        <a:graphic>
          <a:graphicData uri="http://schemas.openxmlformats.org/presentationml/2006/ole">
            <mc:AlternateContent xmlns:mc="http://schemas.openxmlformats.org/markup-compatibility/2006">
              <mc:Choice xmlns:v="urn:schemas-microsoft-com:vml" Requires="v">
                <p:oleObj spid="_x0000_s5202" name="Grafico" r:id="rId3" imgW="7449958" imgH="5864860" progId="Excel.Chart.8">
                  <p:embed/>
                </p:oleObj>
              </mc:Choice>
              <mc:Fallback>
                <p:oleObj name="Grafico" r:id="rId3" imgW="7449958" imgH="5864860" progId="Excel.Chart.8">
                  <p:embed/>
                  <p:pic>
                    <p:nvPicPr>
                      <p:cNvPr id="39940" name="Grafico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565150"/>
                        <a:ext cx="7504112"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941"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9964" y="187326"/>
            <a:ext cx="4262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CasellaDiTesto 4"/>
          <p:cNvSpPr txBox="1">
            <a:spLocks noChangeArrowheads="1"/>
          </p:cNvSpPr>
          <p:nvPr/>
        </p:nvSpPr>
        <p:spPr bwMode="auto">
          <a:xfrm>
            <a:off x="9191626" y="1773239"/>
            <a:ext cx="2016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b="1">
                <a:solidFill>
                  <a:srgbClr val="0070C0"/>
                </a:solidFill>
              </a:rPr>
              <a:t>Paroxetina</a:t>
            </a:r>
          </a:p>
        </p:txBody>
      </p:sp>
      <p:sp>
        <p:nvSpPr>
          <p:cNvPr id="8" name="CasellaDiTesto 6"/>
          <p:cNvSpPr txBox="1">
            <a:spLocks noChangeArrowheads="1"/>
          </p:cNvSpPr>
          <p:nvPr/>
        </p:nvSpPr>
        <p:spPr bwMode="auto">
          <a:xfrm>
            <a:off x="9191625" y="2082800"/>
            <a:ext cx="2089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defRPr/>
            </a:pPr>
            <a:r>
              <a:rPr lang="it-IT" altLang="it-IT" sz="1600" b="1" dirty="0" err="1">
                <a:solidFill>
                  <a:schemeClr val="tx1">
                    <a:lumMod val="50000"/>
                  </a:schemeClr>
                </a:solidFill>
              </a:rPr>
              <a:t>Sertralina</a:t>
            </a:r>
            <a:endParaRPr lang="it-IT" altLang="it-IT" sz="1600" b="1" dirty="0">
              <a:solidFill>
                <a:schemeClr val="tx1">
                  <a:lumMod val="50000"/>
                </a:schemeClr>
              </a:solidFill>
            </a:endParaRPr>
          </a:p>
        </p:txBody>
      </p:sp>
      <p:sp>
        <p:nvSpPr>
          <p:cNvPr id="39944" name="CasellaDiTesto 3"/>
          <p:cNvSpPr txBox="1">
            <a:spLocks noChangeArrowheads="1"/>
          </p:cNvSpPr>
          <p:nvPr/>
        </p:nvSpPr>
        <p:spPr bwMode="auto">
          <a:xfrm>
            <a:off x="9191626" y="2466975"/>
            <a:ext cx="201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b="1">
                <a:solidFill>
                  <a:schemeClr val="accent2"/>
                </a:solidFill>
              </a:rPr>
              <a:t>Escitalopram</a:t>
            </a:r>
          </a:p>
        </p:txBody>
      </p:sp>
      <p:sp>
        <p:nvSpPr>
          <p:cNvPr id="39945" name="CasellaDiTesto 5"/>
          <p:cNvSpPr txBox="1">
            <a:spLocks noChangeArrowheads="1"/>
          </p:cNvSpPr>
          <p:nvPr/>
        </p:nvSpPr>
        <p:spPr bwMode="auto">
          <a:xfrm>
            <a:off x="9169401" y="3476625"/>
            <a:ext cx="201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600" b="1">
                <a:solidFill>
                  <a:srgbClr val="FFC000"/>
                </a:solidFill>
              </a:rPr>
              <a:t>Citalopram</a:t>
            </a:r>
          </a:p>
        </p:txBody>
      </p:sp>
    </p:spTree>
    <p:extLst>
      <p:ext uri="{BB962C8B-B14F-4D97-AF65-F5344CB8AC3E}">
        <p14:creationId xmlns:p14="http://schemas.microsoft.com/office/powerpoint/2010/main" val="1981979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1"/>
          <p:cNvSpPr txBox="1">
            <a:spLocks noChangeArrowheads="1"/>
          </p:cNvSpPr>
          <p:nvPr/>
        </p:nvSpPr>
        <p:spPr bwMode="auto">
          <a:xfrm>
            <a:off x="5591175" y="6215064"/>
            <a:ext cx="590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it-IT" altLang="it-IT" sz="1400">
                <a:solidFill>
                  <a:schemeClr val="bg1"/>
                </a:solidFill>
              </a:rPr>
              <a:t>Rapporto Osmed e Database SISSR FVG -Bo Insiel - 2017</a:t>
            </a:r>
          </a:p>
        </p:txBody>
      </p:sp>
      <p:graphicFrame>
        <p:nvGraphicFramePr>
          <p:cNvPr id="40963" name="Grafico 7"/>
          <p:cNvGraphicFramePr>
            <a:graphicFrameLocks/>
          </p:cNvGraphicFramePr>
          <p:nvPr/>
        </p:nvGraphicFramePr>
        <p:xfrm>
          <a:off x="1941514" y="1074739"/>
          <a:ext cx="7805737" cy="4986337"/>
        </p:xfrm>
        <a:graphic>
          <a:graphicData uri="http://schemas.openxmlformats.org/presentationml/2006/ole">
            <mc:AlternateContent xmlns:mc="http://schemas.openxmlformats.org/markup-compatibility/2006">
              <mc:Choice xmlns:v="urn:schemas-microsoft-com:vml" Requires="v">
                <p:oleObj spid="_x0000_s6226" name="Grafico" r:id="rId3" imgW="7809653" imgH="4993057" progId="Excel.Chart.8">
                  <p:embed/>
                </p:oleObj>
              </mc:Choice>
              <mc:Fallback>
                <p:oleObj name="Grafico" r:id="rId3" imgW="7809653" imgH="4993057" progId="Excel.Chart.8">
                  <p:embed/>
                  <p:pic>
                    <p:nvPicPr>
                      <p:cNvPr id="40963" name="Grafico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4" y="1074739"/>
                        <a:ext cx="7805737"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Text Box 9"/>
          <p:cNvSpPr txBox="1">
            <a:spLocks noChangeArrowheads="1"/>
          </p:cNvSpPr>
          <p:nvPr/>
        </p:nvSpPr>
        <p:spPr bwMode="auto">
          <a:xfrm>
            <a:off x="1703389" y="1268413"/>
            <a:ext cx="1258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it-IT" altLang="it-IT" sz="1200">
                <a:solidFill>
                  <a:schemeClr val="bg1"/>
                </a:solidFill>
                <a:latin typeface="Calibri" panose="020F0502020204030204" pitchFamily="34" charset="0"/>
              </a:rPr>
              <a:t>DDD/1000 ab die</a:t>
            </a:r>
          </a:p>
        </p:txBody>
      </p:sp>
    </p:spTree>
    <p:extLst>
      <p:ext uri="{BB962C8B-B14F-4D97-AF65-F5344CB8AC3E}">
        <p14:creationId xmlns:p14="http://schemas.microsoft.com/office/powerpoint/2010/main" val="370729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234984"/>
            <a:ext cx="8610600" cy="1293028"/>
          </a:xfrm>
        </p:spPr>
        <p:txBody>
          <a:bodyPr/>
          <a:lstStyle/>
          <a:p>
            <a:r>
              <a:rPr lang="it-IT" dirty="0"/>
              <a:t>Cosa s’intende per </a:t>
            </a:r>
            <a:r>
              <a:rPr lang="it-IT" dirty="0" err="1"/>
              <a:t>farmacoutilizzazione</a:t>
            </a:r>
            <a:r>
              <a:rPr lang="it-IT" dirty="0"/>
              <a:t>?</a:t>
            </a:r>
          </a:p>
        </p:txBody>
      </p:sp>
      <p:sp>
        <p:nvSpPr>
          <p:cNvPr id="4" name="Rettangolo 3"/>
          <p:cNvSpPr/>
          <p:nvPr/>
        </p:nvSpPr>
        <p:spPr>
          <a:xfrm>
            <a:off x="524577" y="1675893"/>
            <a:ext cx="11232682" cy="923330"/>
          </a:xfrm>
          <a:prstGeom prst="rect">
            <a:avLst/>
          </a:prstGeom>
        </p:spPr>
        <p:txBody>
          <a:bodyPr wrap="square">
            <a:spAutoFit/>
          </a:bodyPr>
          <a:lstStyle/>
          <a:p>
            <a:pPr algn="just"/>
            <a:r>
              <a:rPr lang="it-IT" dirty="0" smtClean="0"/>
              <a:t>La </a:t>
            </a:r>
            <a:r>
              <a:rPr lang="it-IT" dirty="0" err="1"/>
              <a:t>farmacoutilizzazione</a:t>
            </a:r>
            <a:r>
              <a:rPr lang="it-IT" dirty="0"/>
              <a:t> è stata definita dall’Organizzazione Mondiale della Sanità </a:t>
            </a:r>
            <a:r>
              <a:rPr lang="it-IT" dirty="0" smtClean="0"/>
              <a:t>come </a:t>
            </a:r>
            <a:r>
              <a:rPr lang="it-IT" dirty="0"/>
              <a:t>“il mercato, la distribuzione, la prescrizione, e l’uso di farmaci in una società, con particolare attenzione alle conseguenze mediche sociali ed economiche che ne derivano.”</a:t>
            </a:r>
          </a:p>
        </p:txBody>
      </p:sp>
      <p:sp>
        <p:nvSpPr>
          <p:cNvPr id="5" name="Rettangolo 4"/>
          <p:cNvSpPr/>
          <p:nvPr/>
        </p:nvSpPr>
        <p:spPr>
          <a:xfrm>
            <a:off x="524577" y="2747104"/>
            <a:ext cx="11232682" cy="1200329"/>
          </a:xfrm>
          <a:prstGeom prst="rect">
            <a:avLst/>
          </a:prstGeom>
        </p:spPr>
        <p:txBody>
          <a:bodyPr wrap="square">
            <a:spAutoFit/>
          </a:bodyPr>
          <a:lstStyle/>
          <a:p>
            <a:pPr algn="just"/>
            <a:r>
              <a:rPr lang="it-IT" dirty="0"/>
              <a:t>La </a:t>
            </a:r>
            <a:r>
              <a:rPr lang="it-IT" dirty="0" err="1"/>
              <a:t>farmacoutilizzazione</a:t>
            </a:r>
            <a:r>
              <a:rPr lang="it-IT" dirty="0"/>
              <a:t> permette anche di comprendere meglio l'efficacia nell’utilizzo dei farmaci, vale a dire la consapevolezza che una terapia farmacologica preveda o meno un determinato rapporto qualità/prezzo. In questo modo essa può contribuire a definire le priorità nel campo dell'assegnazione razionale delle risorse sanitarie.</a:t>
            </a:r>
          </a:p>
        </p:txBody>
      </p:sp>
      <p:sp>
        <p:nvSpPr>
          <p:cNvPr id="6" name="Rettangolo 5"/>
          <p:cNvSpPr/>
          <p:nvPr/>
        </p:nvSpPr>
        <p:spPr>
          <a:xfrm>
            <a:off x="524577" y="4186519"/>
            <a:ext cx="11126804" cy="2308324"/>
          </a:xfrm>
          <a:prstGeom prst="rect">
            <a:avLst/>
          </a:prstGeom>
        </p:spPr>
        <p:txBody>
          <a:bodyPr wrap="square">
            <a:spAutoFit/>
          </a:bodyPr>
          <a:lstStyle/>
          <a:p>
            <a:r>
              <a:rPr lang="it-IT" dirty="0" smtClean="0"/>
              <a:t>Gli </a:t>
            </a:r>
            <a:r>
              <a:rPr lang="it-IT" dirty="0"/>
              <a:t>studi di </a:t>
            </a:r>
            <a:r>
              <a:rPr lang="it-IT" dirty="0" err="1"/>
              <a:t>farmacoutilizzazione</a:t>
            </a:r>
            <a:r>
              <a:rPr lang="it-IT" dirty="0"/>
              <a:t>, utilizzando una schematizzazione molto semplificata, possono essere suddivisi in due grandi categorie: </a:t>
            </a:r>
            <a:endParaRPr lang="it-IT" dirty="0" smtClean="0"/>
          </a:p>
          <a:p>
            <a:endParaRPr lang="it-IT" dirty="0" smtClean="0"/>
          </a:p>
          <a:p>
            <a:r>
              <a:rPr lang="it-IT" b="1" dirty="0" smtClean="0">
                <a:solidFill>
                  <a:schemeClr val="accent5">
                    <a:lumMod val="50000"/>
                  </a:schemeClr>
                </a:solidFill>
              </a:rPr>
              <a:t>➢</a:t>
            </a:r>
            <a:r>
              <a:rPr lang="it-IT" b="1" dirty="0">
                <a:solidFill>
                  <a:schemeClr val="accent5">
                    <a:lumMod val="50000"/>
                  </a:schemeClr>
                </a:solidFill>
              </a:rPr>
              <a:t>Statistiche sull’uso dei </a:t>
            </a:r>
            <a:r>
              <a:rPr lang="it-IT" b="1" dirty="0" smtClean="0">
                <a:solidFill>
                  <a:schemeClr val="accent5">
                    <a:lumMod val="50000"/>
                  </a:schemeClr>
                </a:solidFill>
              </a:rPr>
              <a:t>farmaci</a:t>
            </a:r>
          </a:p>
          <a:p>
            <a:r>
              <a:rPr lang="it-IT" b="1" dirty="0" smtClean="0">
                <a:solidFill>
                  <a:schemeClr val="accent5">
                    <a:lumMod val="50000"/>
                  </a:schemeClr>
                </a:solidFill>
              </a:rPr>
              <a:t>➢</a:t>
            </a:r>
            <a:r>
              <a:rPr lang="it-IT" b="1" dirty="0">
                <a:solidFill>
                  <a:schemeClr val="accent5">
                    <a:lumMod val="50000"/>
                  </a:schemeClr>
                </a:solidFill>
              </a:rPr>
              <a:t>Studi sull’appropriatezza d’uso di specifici gruppi di </a:t>
            </a:r>
            <a:r>
              <a:rPr lang="it-IT" b="1" dirty="0" smtClean="0">
                <a:solidFill>
                  <a:schemeClr val="accent5">
                    <a:lumMod val="50000"/>
                  </a:schemeClr>
                </a:solidFill>
              </a:rPr>
              <a:t>farmaci</a:t>
            </a:r>
          </a:p>
          <a:p>
            <a:endParaRPr lang="it-IT" dirty="0"/>
          </a:p>
          <a:p>
            <a:r>
              <a:rPr lang="it-IT" dirty="0" smtClean="0"/>
              <a:t> </a:t>
            </a:r>
            <a:r>
              <a:rPr lang="it-IT" dirty="0"/>
              <a:t>La differenza fondamentale tra le due tipologie di studio è nel grado di dettaglio e di approfondimento che può essere raggiunto dai loro risultati.</a:t>
            </a:r>
          </a:p>
        </p:txBody>
      </p:sp>
    </p:spTree>
    <p:extLst>
      <p:ext uri="{BB962C8B-B14F-4D97-AF65-F5344CB8AC3E}">
        <p14:creationId xmlns:p14="http://schemas.microsoft.com/office/powerpoint/2010/main" val="4112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964346359"/>
              </p:ext>
            </p:extLst>
          </p:nvPr>
        </p:nvGraphicFramePr>
        <p:xfrm>
          <a:off x="2743737" y="1019592"/>
          <a:ext cx="7375723"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00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Intensità d’uso</a:t>
            </a:r>
          </a:p>
        </p:txBody>
      </p:sp>
      <p:sp>
        <p:nvSpPr>
          <p:cNvPr id="3" name="Segnaposto contenuto 2"/>
          <p:cNvSpPr>
            <a:spLocks noGrp="1"/>
          </p:cNvSpPr>
          <p:nvPr>
            <p:ph idx="1"/>
          </p:nvPr>
        </p:nvSpPr>
        <p:spPr/>
        <p:txBody>
          <a:bodyPr/>
          <a:lstStyle/>
          <a:p>
            <a:pPr marL="0" indent="0">
              <a:buNone/>
            </a:pPr>
            <a:r>
              <a:rPr lang="it-IT" dirty="0"/>
              <a:t>Se sono disponibili i dati di prescrizione di farmaci riferiti ai singoli soggetti di una popolazione, si possono calcolare i seguenti indicatori: </a:t>
            </a:r>
            <a:endParaRPr lang="it-IT" dirty="0" smtClean="0"/>
          </a:p>
          <a:p>
            <a:pPr marL="0" indent="0">
              <a:buNone/>
            </a:pPr>
            <a:endParaRPr lang="it-IT" dirty="0" smtClean="0"/>
          </a:p>
          <a:p>
            <a:r>
              <a:rPr lang="it-IT" b="1" dirty="0" smtClean="0"/>
              <a:t>DDD </a:t>
            </a:r>
            <a:r>
              <a:rPr lang="it-IT" b="1" dirty="0"/>
              <a:t>per utilizzatore (</a:t>
            </a:r>
            <a:r>
              <a:rPr lang="it-IT" b="1" dirty="0" smtClean="0"/>
              <a:t>DDD/Ut)</a:t>
            </a:r>
          </a:p>
          <a:p>
            <a:r>
              <a:rPr lang="it-IT" b="1" dirty="0" smtClean="0"/>
              <a:t>Proporzione </a:t>
            </a:r>
            <a:r>
              <a:rPr lang="it-IT" b="1" dirty="0"/>
              <a:t>degli utilizzatori sporadici (%Ut 1 </a:t>
            </a:r>
            <a:r>
              <a:rPr lang="it-IT" b="1" dirty="0" err="1"/>
              <a:t>pr</a:t>
            </a:r>
            <a:r>
              <a:rPr lang="it-IT" b="1" dirty="0"/>
              <a:t>) </a:t>
            </a:r>
            <a:endParaRPr lang="it-IT" b="1" dirty="0" smtClean="0"/>
          </a:p>
          <a:p>
            <a:endParaRPr lang="it-IT" dirty="0"/>
          </a:p>
          <a:p>
            <a:pPr marL="0" indent="0">
              <a:buNone/>
            </a:pPr>
            <a:r>
              <a:rPr lang="it-IT" dirty="0"/>
              <a:t>Indica il numero di DDD utilizzato da un soggetto in un determinato arco temporale per un </a:t>
            </a:r>
            <a:r>
              <a:rPr lang="it-IT" dirty="0" smtClean="0"/>
              <a:t>farmaco</a:t>
            </a:r>
          </a:p>
          <a:p>
            <a:endParaRPr lang="it-IT" dirty="0"/>
          </a:p>
          <a:p>
            <a:pPr marL="0" indent="0">
              <a:buNone/>
            </a:pPr>
            <a:r>
              <a:rPr lang="it-IT" dirty="0" smtClean="0"/>
              <a:t>È </a:t>
            </a:r>
            <a:r>
              <a:rPr lang="it-IT" dirty="0"/>
              <a:t>un indicatore del numero medio di giorni di terapia specifico.</a:t>
            </a:r>
          </a:p>
        </p:txBody>
      </p:sp>
    </p:spTree>
    <p:extLst>
      <p:ext uri="{BB962C8B-B14F-4D97-AF65-F5344CB8AC3E}">
        <p14:creationId xmlns:p14="http://schemas.microsoft.com/office/powerpoint/2010/main" val="231574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8480" y="562243"/>
            <a:ext cx="6181023" cy="1293028"/>
          </a:xfrm>
        </p:spPr>
        <p:txBody>
          <a:bodyPr>
            <a:normAutofit/>
          </a:bodyPr>
          <a:lstStyle/>
          <a:p>
            <a:r>
              <a:rPr lang="it-IT" sz="3200" dirty="0" smtClean="0"/>
              <a:t>Esempio DDD/ut</a:t>
            </a:r>
            <a:endParaRPr lang="it-IT" sz="3200" dirty="0"/>
          </a:p>
        </p:txBody>
      </p:sp>
      <p:sp>
        <p:nvSpPr>
          <p:cNvPr id="3" name="Segnaposto contenuto 2"/>
          <p:cNvSpPr>
            <a:spLocks noGrp="1"/>
          </p:cNvSpPr>
          <p:nvPr>
            <p:ph idx="1"/>
          </p:nvPr>
        </p:nvSpPr>
        <p:spPr/>
        <p:txBody>
          <a:bodyPr/>
          <a:lstStyle/>
          <a:p>
            <a:pPr marL="0" indent="0">
              <a:buNone/>
            </a:pPr>
            <a:r>
              <a:rPr lang="it-IT" dirty="0"/>
              <a:t>Categorie </a:t>
            </a:r>
            <a:r>
              <a:rPr lang="it-IT" dirty="0" smtClean="0"/>
              <a:t>          Utilizzatori          </a:t>
            </a:r>
            <a:r>
              <a:rPr lang="it-IT" dirty="0"/>
              <a:t>DDD</a:t>
            </a:r>
          </a:p>
          <a:p>
            <a:pPr marL="0" indent="0">
              <a:buNone/>
            </a:pPr>
            <a:r>
              <a:rPr lang="it-IT" dirty="0"/>
              <a:t>Statine </a:t>
            </a:r>
            <a:r>
              <a:rPr lang="it-IT" dirty="0" smtClean="0"/>
              <a:t>                 40.000         10.216.000</a:t>
            </a:r>
            <a:endParaRPr lang="it-IT" dirty="0"/>
          </a:p>
          <a:p>
            <a:pPr marL="0" indent="0">
              <a:buNone/>
            </a:pPr>
            <a:r>
              <a:rPr lang="it-IT" dirty="0"/>
              <a:t>Antibiotici </a:t>
            </a:r>
            <a:r>
              <a:rPr lang="it-IT" dirty="0" smtClean="0"/>
              <a:t>            397.000          6.795.000</a:t>
            </a:r>
          </a:p>
          <a:p>
            <a:pPr marL="0" indent="0">
              <a:buNone/>
            </a:pPr>
            <a:endParaRPr lang="it-IT" dirty="0"/>
          </a:p>
          <a:p>
            <a:r>
              <a:rPr lang="it-IT" dirty="0"/>
              <a:t>DDD/Ut (statine) = 10.216.000/40.000= 255,4</a:t>
            </a:r>
          </a:p>
          <a:p>
            <a:r>
              <a:rPr lang="it-IT" dirty="0"/>
              <a:t>DDD/Ut (antibiotici) = 6.795.000/397.000= 17,1</a:t>
            </a:r>
          </a:p>
        </p:txBody>
      </p:sp>
      <p:sp>
        <p:nvSpPr>
          <p:cNvPr id="4" name="Rettangolo 3"/>
          <p:cNvSpPr/>
          <p:nvPr/>
        </p:nvSpPr>
        <p:spPr>
          <a:xfrm>
            <a:off x="1036698" y="5594554"/>
            <a:ext cx="10700365" cy="461665"/>
          </a:xfrm>
          <a:prstGeom prst="rect">
            <a:avLst/>
          </a:prstGeom>
        </p:spPr>
        <p:txBody>
          <a:bodyPr wrap="none">
            <a:spAutoFit/>
          </a:bodyPr>
          <a:lstStyle/>
          <a:p>
            <a:r>
              <a:rPr lang="it-IT" sz="2400" dirty="0" smtClean="0"/>
              <a:t>DDD/utilizzatore - È </a:t>
            </a:r>
            <a:r>
              <a:rPr lang="it-IT" sz="2400" dirty="0"/>
              <a:t>un indicatore del numero medio di giorni di terapia</a:t>
            </a:r>
          </a:p>
        </p:txBody>
      </p:sp>
    </p:spTree>
    <p:extLst>
      <p:ext uri="{BB962C8B-B14F-4D97-AF65-F5344CB8AC3E}">
        <p14:creationId xmlns:p14="http://schemas.microsoft.com/office/powerpoint/2010/main" val="199984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Esempio Utilizzatori sporadici</a:t>
            </a:r>
            <a:endParaRPr lang="it-IT" sz="2800" dirty="0"/>
          </a:p>
        </p:txBody>
      </p:sp>
      <p:sp>
        <p:nvSpPr>
          <p:cNvPr id="4" name="Rettangolo 3"/>
          <p:cNvSpPr/>
          <p:nvPr/>
        </p:nvSpPr>
        <p:spPr>
          <a:xfrm>
            <a:off x="3047999" y="2551837"/>
            <a:ext cx="7934425" cy="2554545"/>
          </a:xfrm>
          <a:prstGeom prst="rect">
            <a:avLst/>
          </a:prstGeom>
        </p:spPr>
        <p:txBody>
          <a:bodyPr wrap="square">
            <a:spAutoFit/>
          </a:bodyPr>
          <a:lstStyle/>
          <a:p>
            <a:r>
              <a:rPr lang="it-IT" sz="2000" dirty="0"/>
              <a:t>Categorie </a:t>
            </a:r>
            <a:r>
              <a:rPr lang="it-IT" sz="2000" dirty="0" smtClean="0"/>
              <a:t>       Utilizzatori             N </a:t>
            </a:r>
            <a:r>
              <a:rPr lang="it-IT" sz="2000" dirty="0"/>
              <a:t>utilizzatori </a:t>
            </a:r>
            <a:r>
              <a:rPr lang="it-IT" sz="2000" dirty="0" smtClean="0"/>
              <a:t>con1 </a:t>
            </a:r>
            <a:r>
              <a:rPr lang="it-IT" sz="2000" dirty="0"/>
              <a:t>prescrizione</a:t>
            </a:r>
          </a:p>
          <a:p>
            <a:r>
              <a:rPr lang="it-IT" sz="2000" dirty="0"/>
              <a:t>Statine </a:t>
            </a:r>
            <a:r>
              <a:rPr lang="it-IT" sz="2000" dirty="0" smtClean="0"/>
              <a:t>                40.000                                      </a:t>
            </a:r>
            <a:r>
              <a:rPr lang="it-IT" sz="2000" dirty="0"/>
              <a:t>6.184</a:t>
            </a:r>
          </a:p>
          <a:p>
            <a:r>
              <a:rPr lang="it-IT" sz="2000" dirty="0"/>
              <a:t>Antibiotici </a:t>
            </a:r>
            <a:r>
              <a:rPr lang="it-IT" sz="2000" dirty="0" smtClean="0"/>
              <a:t>         397.000                                  195.186</a:t>
            </a:r>
          </a:p>
          <a:p>
            <a:endParaRPr lang="it-IT" sz="2000" dirty="0"/>
          </a:p>
          <a:p>
            <a:endParaRPr lang="it-IT" sz="2000" dirty="0" smtClean="0"/>
          </a:p>
          <a:p>
            <a:endParaRPr lang="it-IT" sz="2000" dirty="0"/>
          </a:p>
          <a:p>
            <a:r>
              <a:rPr lang="it-IT" sz="2000" dirty="0"/>
              <a:t>%Ut 1 </a:t>
            </a:r>
            <a:r>
              <a:rPr lang="it-IT" sz="2000" dirty="0" err="1"/>
              <a:t>pr</a:t>
            </a:r>
            <a:r>
              <a:rPr lang="it-IT" sz="2000" dirty="0"/>
              <a:t> (statine) = (6.184/40.000) x 100 = 15,5%</a:t>
            </a:r>
          </a:p>
          <a:p>
            <a:r>
              <a:rPr lang="it-IT" sz="2000" dirty="0"/>
              <a:t>%Ut 1 </a:t>
            </a:r>
            <a:r>
              <a:rPr lang="it-IT" sz="2000" dirty="0" err="1"/>
              <a:t>pr</a:t>
            </a:r>
            <a:r>
              <a:rPr lang="it-IT" sz="2000" dirty="0"/>
              <a:t> (antibiotici) = (195.186/397.000) x 100 = 49,2%</a:t>
            </a:r>
          </a:p>
        </p:txBody>
      </p:sp>
    </p:spTree>
    <p:extLst>
      <p:ext uri="{BB962C8B-B14F-4D97-AF65-F5344CB8AC3E}">
        <p14:creationId xmlns:p14="http://schemas.microsoft.com/office/powerpoint/2010/main" val="1209755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303" y="514116"/>
            <a:ext cx="2059806" cy="1293028"/>
          </a:xfrm>
        </p:spPr>
        <p:txBody>
          <a:bodyPr/>
          <a:lstStyle/>
          <a:p>
            <a:r>
              <a:rPr lang="it-IT" dirty="0" smtClean="0"/>
              <a:t>MISURE</a:t>
            </a:r>
            <a:endParaRPr lang="it-IT" dirty="0"/>
          </a:p>
        </p:txBody>
      </p:sp>
      <p:sp>
        <p:nvSpPr>
          <p:cNvPr id="3" name="Segnaposto contenuto 2"/>
          <p:cNvSpPr>
            <a:spLocks noGrp="1"/>
          </p:cNvSpPr>
          <p:nvPr>
            <p:ph idx="1"/>
          </p:nvPr>
        </p:nvSpPr>
        <p:spPr/>
        <p:txBody>
          <a:bodyPr>
            <a:normAutofit/>
          </a:bodyPr>
          <a:lstStyle/>
          <a:p>
            <a:pPr marL="0" indent="0">
              <a:buNone/>
            </a:pPr>
            <a:r>
              <a:rPr lang="it-IT" sz="3200" dirty="0"/>
              <a:t>➢ Consumo </a:t>
            </a:r>
            <a:endParaRPr lang="it-IT" sz="3200" dirty="0" smtClean="0"/>
          </a:p>
          <a:p>
            <a:endParaRPr lang="it-IT" sz="3200" dirty="0" smtClean="0"/>
          </a:p>
          <a:p>
            <a:pPr marL="0" indent="0">
              <a:buNone/>
            </a:pPr>
            <a:r>
              <a:rPr lang="it-IT" sz="3200" dirty="0" smtClean="0"/>
              <a:t>➢ </a:t>
            </a:r>
            <a:r>
              <a:rPr lang="it-IT" sz="3200" dirty="0"/>
              <a:t>Esposizione, intensità </a:t>
            </a:r>
            <a:endParaRPr lang="it-IT" sz="3200" dirty="0" smtClean="0"/>
          </a:p>
          <a:p>
            <a:endParaRPr lang="it-IT" sz="3200" dirty="0" smtClean="0"/>
          </a:p>
          <a:p>
            <a:pPr marL="0" indent="0">
              <a:buNone/>
            </a:pPr>
            <a:r>
              <a:rPr lang="it-IT" sz="3200" dirty="0" smtClean="0">
                <a:solidFill>
                  <a:srgbClr val="FF0000"/>
                </a:solidFill>
              </a:rPr>
              <a:t>➢ </a:t>
            </a:r>
            <a:r>
              <a:rPr lang="it-IT" sz="3200" dirty="0">
                <a:solidFill>
                  <a:srgbClr val="FF0000"/>
                </a:solidFill>
              </a:rPr>
              <a:t>Spesa</a:t>
            </a:r>
          </a:p>
        </p:txBody>
      </p:sp>
    </p:spTree>
    <p:extLst>
      <p:ext uri="{BB962C8B-B14F-4D97-AF65-F5344CB8AC3E}">
        <p14:creationId xmlns:p14="http://schemas.microsoft.com/office/powerpoint/2010/main" val="2314092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4434" y="369737"/>
            <a:ext cx="8610600" cy="1293028"/>
          </a:xfrm>
        </p:spPr>
        <p:txBody>
          <a:bodyPr/>
          <a:lstStyle/>
          <a:p>
            <a:r>
              <a:rPr lang="it-IT" dirty="0" smtClean="0"/>
              <a:t>SPESA</a:t>
            </a:r>
            <a:endParaRPr lang="it-IT" dirty="0"/>
          </a:p>
        </p:txBody>
      </p:sp>
      <p:sp>
        <p:nvSpPr>
          <p:cNvPr id="3" name="Segnaposto contenuto 2"/>
          <p:cNvSpPr>
            <a:spLocks noGrp="1"/>
          </p:cNvSpPr>
          <p:nvPr>
            <p:ph idx="1"/>
          </p:nvPr>
        </p:nvSpPr>
        <p:spPr/>
        <p:txBody>
          <a:bodyPr/>
          <a:lstStyle/>
          <a:p>
            <a:r>
              <a:rPr lang="it-IT" dirty="0"/>
              <a:t>Spesa lorda: è la spesa calcolata sul prezzo al pubblico dei medicinali </a:t>
            </a:r>
            <a:endParaRPr lang="it-IT" dirty="0" smtClean="0"/>
          </a:p>
          <a:p>
            <a:r>
              <a:rPr lang="it-IT" dirty="0" smtClean="0"/>
              <a:t>Spesa </a:t>
            </a:r>
            <a:r>
              <a:rPr lang="it-IT" dirty="0"/>
              <a:t>netta: è la spesa realmente sostenuta dal SSN, al netto delle trattenute alle farmacie e delle compartecipazioni dei cittadini (ticket)</a:t>
            </a:r>
          </a:p>
        </p:txBody>
      </p:sp>
      <p:sp>
        <p:nvSpPr>
          <p:cNvPr id="4" name="Rettangolo 3"/>
          <p:cNvSpPr/>
          <p:nvPr/>
        </p:nvSpPr>
        <p:spPr>
          <a:xfrm>
            <a:off x="943275" y="3972108"/>
            <a:ext cx="8624236" cy="1200329"/>
          </a:xfrm>
          <a:prstGeom prst="rect">
            <a:avLst/>
          </a:prstGeom>
        </p:spPr>
        <p:txBody>
          <a:bodyPr wrap="square">
            <a:spAutoFit/>
          </a:bodyPr>
          <a:lstStyle/>
          <a:p>
            <a:r>
              <a:rPr lang="it-IT" dirty="0" smtClean="0"/>
              <a:t>Indicatori: </a:t>
            </a:r>
          </a:p>
          <a:p>
            <a:endParaRPr lang="it-IT" dirty="0" smtClean="0"/>
          </a:p>
          <a:p>
            <a:r>
              <a:rPr lang="it-IT" dirty="0" smtClean="0"/>
              <a:t>Spesa </a:t>
            </a:r>
            <a:r>
              <a:rPr lang="it-IT" dirty="0"/>
              <a:t>pro capite: (spesa/popolazione) </a:t>
            </a:r>
            <a:endParaRPr lang="it-IT" dirty="0" smtClean="0"/>
          </a:p>
          <a:p>
            <a:r>
              <a:rPr lang="it-IT" dirty="0" smtClean="0"/>
              <a:t>Spesa </a:t>
            </a:r>
            <a:r>
              <a:rPr lang="it-IT" dirty="0"/>
              <a:t>per utilizzatore: (spesa/utilizzatori)</a:t>
            </a:r>
          </a:p>
        </p:txBody>
      </p:sp>
    </p:spTree>
    <p:extLst>
      <p:ext uri="{BB962C8B-B14F-4D97-AF65-F5344CB8AC3E}">
        <p14:creationId xmlns:p14="http://schemas.microsoft.com/office/powerpoint/2010/main" val="12949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881187" y="549283"/>
            <a:ext cx="8429625" cy="3810000"/>
          </a:xfrm>
          <a:prstGeom prst="rect">
            <a:avLst/>
          </a:prstGeom>
        </p:spPr>
      </p:pic>
      <p:sp>
        <p:nvSpPr>
          <p:cNvPr id="5" name="Rettangolo 4"/>
          <p:cNvSpPr/>
          <p:nvPr/>
        </p:nvSpPr>
        <p:spPr>
          <a:xfrm>
            <a:off x="336885" y="4864068"/>
            <a:ext cx="11492563" cy="1477328"/>
          </a:xfrm>
          <a:prstGeom prst="rect">
            <a:avLst/>
          </a:prstGeom>
        </p:spPr>
        <p:txBody>
          <a:bodyPr wrap="square">
            <a:spAutoFit/>
          </a:bodyPr>
          <a:lstStyle/>
          <a:p>
            <a:r>
              <a:rPr lang="it-IT" dirty="0"/>
              <a:t>La variabilità può definirsi come l’attitudine di un carattere ad assumere diverse modalità </a:t>
            </a:r>
            <a:endParaRPr lang="it-IT" dirty="0" smtClean="0"/>
          </a:p>
          <a:p>
            <a:r>
              <a:rPr lang="it-IT" dirty="0" smtClean="0"/>
              <a:t>L’interesse </a:t>
            </a:r>
            <a:r>
              <a:rPr lang="it-IT" dirty="0"/>
              <a:t>per lo studio della variabilità territoriale nel consumo farmaceutico evidenzia potenziali problemi di appropriatezza nella qualità </a:t>
            </a:r>
            <a:r>
              <a:rPr lang="it-IT" dirty="0" smtClean="0"/>
              <a:t>dell’assistenza</a:t>
            </a:r>
          </a:p>
          <a:p>
            <a:r>
              <a:rPr lang="it-IT" dirty="0" smtClean="0"/>
              <a:t>L’obiettivo </a:t>
            </a:r>
            <a:r>
              <a:rPr lang="it-IT" dirty="0"/>
              <a:t>principale è di isolare la parte di variabilità non spiegata dai principali determinanti, quali le condizioni di salute, il sesso e l’età della popolazione</a:t>
            </a:r>
          </a:p>
        </p:txBody>
      </p:sp>
    </p:spTree>
    <p:extLst>
      <p:ext uri="{BB962C8B-B14F-4D97-AF65-F5344CB8AC3E}">
        <p14:creationId xmlns:p14="http://schemas.microsoft.com/office/powerpoint/2010/main" val="184953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501541" y="1164657"/>
            <a:ext cx="9066998" cy="5525219"/>
          </a:xfrm>
          <a:prstGeom prst="rect">
            <a:avLst/>
          </a:prstGeom>
        </p:spPr>
      </p:pic>
    </p:spTree>
    <p:extLst>
      <p:ext uri="{BB962C8B-B14F-4D97-AF65-F5344CB8AC3E}">
        <p14:creationId xmlns:p14="http://schemas.microsoft.com/office/powerpoint/2010/main" val="373604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5934075"/>
            <a:ext cx="10820400" cy="779575"/>
          </a:xfrm>
        </p:spPr>
        <p:txBody>
          <a:bodyPr/>
          <a:lstStyle/>
          <a:p>
            <a:r>
              <a:rPr lang="it-IT" dirty="0"/>
              <a:t>Possiamo affermare, guardando i dati che in Lombardia e in Lazio si usano più farmaci che nel resto d’Italia?</a:t>
            </a:r>
          </a:p>
        </p:txBody>
      </p:sp>
      <p:pic>
        <p:nvPicPr>
          <p:cNvPr id="4" name="Immagine 3"/>
          <p:cNvPicPr>
            <a:picLocks noChangeAspect="1"/>
          </p:cNvPicPr>
          <p:nvPr/>
        </p:nvPicPr>
        <p:blipFill>
          <a:blip r:embed="rId2"/>
          <a:stretch>
            <a:fillRect/>
          </a:stretch>
        </p:blipFill>
        <p:spPr>
          <a:xfrm>
            <a:off x="2030930" y="500514"/>
            <a:ext cx="7603957" cy="5433561"/>
          </a:xfrm>
          <a:prstGeom prst="rect">
            <a:avLst/>
          </a:prstGeom>
        </p:spPr>
      </p:pic>
    </p:spTree>
    <p:extLst>
      <p:ext uri="{BB962C8B-B14F-4D97-AF65-F5344CB8AC3E}">
        <p14:creationId xmlns:p14="http://schemas.microsoft.com/office/powerpoint/2010/main" val="1989012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328286"/>
            <a:ext cx="10820400" cy="4024125"/>
          </a:xfrm>
        </p:spPr>
        <p:txBody>
          <a:bodyPr/>
          <a:lstStyle/>
          <a:p>
            <a:pPr marL="0" indent="0">
              <a:buNone/>
            </a:pPr>
            <a:r>
              <a:rPr lang="it-IT" dirty="0"/>
              <a:t>Per effettuare confronti è necessario tener conto della dimensione della popolazione e quindi utilizzare indicatori (DDD/1000 ab/die, prevalenza, </a:t>
            </a:r>
            <a:r>
              <a:rPr lang="it-IT" dirty="0" err="1"/>
              <a:t>ecc</a:t>
            </a:r>
            <a:r>
              <a:rPr lang="it-IT" dirty="0"/>
              <a:t>) e non misure assolute</a:t>
            </a:r>
            <a:r>
              <a:rPr lang="it-IT" dirty="0" smtClean="0"/>
              <a:t>. </a:t>
            </a:r>
            <a:r>
              <a:rPr lang="it-IT" dirty="0"/>
              <a:t>Gli indicatori non risentono della dimensione della popolazione su cui sono calcolati.</a:t>
            </a:r>
          </a:p>
        </p:txBody>
      </p:sp>
      <p:pic>
        <p:nvPicPr>
          <p:cNvPr id="4" name="Immagine 3"/>
          <p:cNvPicPr>
            <a:picLocks noChangeAspect="1"/>
          </p:cNvPicPr>
          <p:nvPr/>
        </p:nvPicPr>
        <p:blipFill>
          <a:blip r:embed="rId2"/>
          <a:stretch>
            <a:fillRect/>
          </a:stretch>
        </p:blipFill>
        <p:spPr>
          <a:xfrm>
            <a:off x="1939641" y="2637323"/>
            <a:ext cx="8562975" cy="4109988"/>
          </a:xfrm>
          <a:prstGeom prst="rect">
            <a:avLst/>
          </a:prstGeom>
        </p:spPr>
      </p:pic>
    </p:spTree>
    <p:extLst>
      <p:ext uri="{BB962C8B-B14F-4D97-AF65-F5344CB8AC3E}">
        <p14:creationId xmlns:p14="http://schemas.microsoft.com/office/powerpoint/2010/main" val="194841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1402" y="764373"/>
            <a:ext cx="10514798" cy="1293028"/>
          </a:xfrm>
        </p:spPr>
        <p:txBody>
          <a:bodyPr/>
          <a:lstStyle/>
          <a:p>
            <a:r>
              <a:rPr lang="it-IT" dirty="0"/>
              <a:t>Statistiche sull’uso dei farmaci</a:t>
            </a:r>
          </a:p>
        </p:txBody>
      </p:sp>
      <p:sp>
        <p:nvSpPr>
          <p:cNvPr id="3" name="Segnaposto contenuto 2"/>
          <p:cNvSpPr>
            <a:spLocks noGrp="1"/>
          </p:cNvSpPr>
          <p:nvPr>
            <p:ph idx="1"/>
          </p:nvPr>
        </p:nvSpPr>
        <p:spPr/>
        <p:txBody>
          <a:bodyPr/>
          <a:lstStyle/>
          <a:p>
            <a:r>
              <a:rPr lang="it-IT" dirty="0"/>
              <a:t>Le statistiche sull’uso dei farmaci sono analisi relativamente semplici che consentono di elaborare le graduatorie dei farmaci più prescritti e venduti, i trend dei consumi di farmaci in funzione del tempo o di studiare la variabilità prescrittiva tra aree geografiche o amministrative. Analogamente, si possono analizzare le modificazioni nel tempo o la variabilità della spesa farmaceutica.</a:t>
            </a:r>
          </a:p>
        </p:txBody>
      </p:sp>
      <p:pic>
        <p:nvPicPr>
          <p:cNvPr id="4" name="Immagine 3"/>
          <p:cNvPicPr>
            <a:picLocks noChangeAspect="1"/>
          </p:cNvPicPr>
          <p:nvPr/>
        </p:nvPicPr>
        <p:blipFill>
          <a:blip r:embed="rId2"/>
          <a:stretch>
            <a:fillRect/>
          </a:stretch>
        </p:blipFill>
        <p:spPr>
          <a:xfrm>
            <a:off x="8213508" y="4186237"/>
            <a:ext cx="2733675" cy="1828800"/>
          </a:xfrm>
          <a:prstGeom prst="rect">
            <a:avLst/>
          </a:prstGeom>
        </p:spPr>
      </p:pic>
      <p:pic>
        <p:nvPicPr>
          <p:cNvPr id="5" name="Immagine 4"/>
          <p:cNvPicPr>
            <a:picLocks noChangeAspect="1"/>
          </p:cNvPicPr>
          <p:nvPr/>
        </p:nvPicPr>
        <p:blipFill>
          <a:blip r:embed="rId3"/>
          <a:stretch>
            <a:fillRect/>
          </a:stretch>
        </p:blipFill>
        <p:spPr>
          <a:xfrm>
            <a:off x="1585562" y="4291012"/>
            <a:ext cx="2552700" cy="1724025"/>
          </a:xfrm>
          <a:prstGeom prst="rect">
            <a:avLst/>
          </a:prstGeom>
        </p:spPr>
      </p:pic>
    </p:spTree>
    <p:extLst>
      <p:ext uri="{BB962C8B-B14F-4D97-AF65-F5344CB8AC3E}">
        <p14:creationId xmlns:p14="http://schemas.microsoft.com/office/powerpoint/2010/main" val="373686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Le differenze che stiamo osservando sono effettive</a:t>
            </a:r>
            <a:r>
              <a:rPr lang="it-IT" dirty="0" smtClean="0"/>
              <a:t>?</a:t>
            </a:r>
          </a:p>
          <a:p>
            <a:r>
              <a:rPr lang="it-IT" dirty="0" smtClean="0"/>
              <a:t>Le </a:t>
            </a:r>
            <a:r>
              <a:rPr lang="it-IT" dirty="0"/>
              <a:t>popolazioni delle diverse regioni sono confrontabili in termini di struttura demografica?</a:t>
            </a:r>
          </a:p>
        </p:txBody>
      </p:sp>
      <p:pic>
        <p:nvPicPr>
          <p:cNvPr id="4" name="Immagine 3"/>
          <p:cNvPicPr>
            <a:picLocks noChangeAspect="1"/>
          </p:cNvPicPr>
          <p:nvPr/>
        </p:nvPicPr>
        <p:blipFill>
          <a:blip r:embed="rId2"/>
          <a:stretch>
            <a:fillRect/>
          </a:stretch>
        </p:blipFill>
        <p:spPr>
          <a:xfrm>
            <a:off x="4720890" y="3658252"/>
            <a:ext cx="2076450" cy="2409825"/>
          </a:xfrm>
          <a:prstGeom prst="rect">
            <a:avLst/>
          </a:prstGeom>
        </p:spPr>
      </p:pic>
    </p:spTree>
    <p:extLst>
      <p:ext uri="{BB962C8B-B14F-4D97-AF65-F5344CB8AC3E}">
        <p14:creationId xmlns:p14="http://schemas.microsoft.com/office/powerpoint/2010/main" val="143083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981777" y="519764"/>
            <a:ext cx="10530037" cy="5034330"/>
          </a:xfrm>
          <a:prstGeom prst="rect">
            <a:avLst/>
          </a:prstGeom>
        </p:spPr>
      </p:pic>
      <p:sp>
        <p:nvSpPr>
          <p:cNvPr id="5" name="Rettangolo 4"/>
          <p:cNvSpPr/>
          <p:nvPr/>
        </p:nvSpPr>
        <p:spPr>
          <a:xfrm>
            <a:off x="346508" y="5182190"/>
            <a:ext cx="11463689" cy="1477328"/>
          </a:xfrm>
          <a:prstGeom prst="rect">
            <a:avLst/>
          </a:prstGeom>
        </p:spPr>
        <p:txBody>
          <a:bodyPr wrap="square">
            <a:spAutoFit/>
          </a:bodyPr>
          <a:lstStyle/>
          <a:p>
            <a:r>
              <a:rPr lang="it-IT" dirty="0"/>
              <a:t>✓ Per confrontare le Regioni al netto delle differenze nella struttura demografica si usa una popolazione pesata calcolata </a:t>
            </a:r>
            <a:endParaRPr lang="it-IT" dirty="0" smtClean="0"/>
          </a:p>
          <a:p>
            <a:r>
              <a:rPr lang="it-IT" dirty="0" smtClean="0"/>
              <a:t>✓ </a:t>
            </a:r>
            <a:r>
              <a:rPr lang="it-IT" dirty="0"/>
              <a:t>Il sistema di pesi tende ad eliminare le differenze di base nella struttura demografica basandosi sull’ipotesi che il rapporto tra i livelli di propensione di base al consumo (pesi) nelle diverse fasce d’età/sesso sia fisso (popolazione di riferimento</a:t>
            </a:r>
            <a:r>
              <a:rPr lang="it-IT" dirty="0" smtClean="0"/>
              <a:t>))</a:t>
            </a:r>
            <a:endParaRPr lang="it-IT" dirty="0"/>
          </a:p>
        </p:txBody>
      </p:sp>
    </p:spTree>
    <p:extLst>
      <p:ext uri="{BB962C8B-B14F-4D97-AF65-F5344CB8AC3E}">
        <p14:creationId xmlns:p14="http://schemas.microsoft.com/office/powerpoint/2010/main" val="3420933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34440" y="1347537"/>
            <a:ext cx="10820400" cy="4024125"/>
          </a:xfrm>
        </p:spPr>
        <p:txBody>
          <a:bodyPr/>
          <a:lstStyle/>
          <a:p>
            <a:r>
              <a:rPr lang="it-IT" dirty="0"/>
              <a:t>Una ASL/Regione con una popolazione «anziana» avrà una popolazione pesata superiore alla popolazione </a:t>
            </a:r>
            <a:r>
              <a:rPr lang="it-IT" dirty="0" smtClean="0"/>
              <a:t>grezza</a:t>
            </a:r>
          </a:p>
          <a:p>
            <a:r>
              <a:rPr lang="it-IT" dirty="0" smtClean="0"/>
              <a:t> </a:t>
            </a:r>
            <a:r>
              <a:rPr lang="it-IT" dirty="0"/>
              <a:t>Il consumo farmaceutico che appariva alto sulla popolazione grezza, potrebbe non risultare più tale sulla popolazione pesata (l’alta percentuale di anziani potrebbe spiegare totalmente l’eccedenza del consumo)</a:t>
            </a:r>
          </a:p>
        </p:txBody>
      </p:sp>
      <p:pic>
        <p:nvPicPr>
          <p:cNvPr id="4" name="Immagine 3"/>
          <p:cNvPicPr>
            <a:picLocks noChangeAspect="1"/>
          </p:cNvPicPr>
          <p:nvPr/>
        </p:nvPicPr>
        <p:blipFill>
          <a:blip r:embed="rId2"/>
          <a:stretch>
            <a:fillRect/>
          </a:stretch>
        </p:blipFill>
        <p:spPr>
          <a:xfrm>
            <a:off x="1967814" y="3204812"/>
            <a:ext cx="8429625" cy="3311491"/>
          </a:xfrm>
          <a:prstGeom prst="rect">
            <a:avLst/>
          </a:prstGeom>
        </p:spPr>
      </p:pic>
    </p:spTree>
    <p:extLst>
      <p:ext uri="{BB962C8B-B14F-4D97-AF65-F5344CB8AC3E}">
        <p14:creationId xmlns:p14="http://schemas.microsoft.com/office/powerpoint/2010/main" val="261146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A67AA-32A0-4B1B-ADE7-938FA1B6AD97}" type="slidenum">
              <a:rPr kumimoji="0" lang="it-IT"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t-IT"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graphicFrame>
        <p:nvGraphicFramePr>
          <p:cNvPr id="7" name="Grafico 6"/>
          <p:cNvGraphicFramePr/>
          <p:nvPr/>
        </p:nvGraphicFramePr>
        <p:xfrm>
          <a:off x="5854554" y="1955971"/>
          <a:ext cx="4380676" cy="2924633"/>
        </p:xfrm>
        <a:graphic>
          <a:graphicData uri="http://schemas.openxmlformats.org/drawingml/2006/chart">
            <c:chart xmlns:c="http://schemas.openxmlformats.org/drawingml/2006/chart" xmlns:r="http://schemas.openxmlformats.org/officeDocument/2006/relationships" r:id="rId3"/>
          </a:graphicData>
        </a:graphic>
      </p:graphicFrame>
      <p:pic>
        <p:nvPicPr>
          <p:cNvPr id="3584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387" y="1301751"/>
            <a:ext cx="10895798" cy="536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6"/>
          <p:cNvSpPr>
            <a:spLocks noGrp="1"/>
          </p:cNvSpPr>
          <p:nvPr>
            <p:ph type="title"/>
          </p:nvPr>
        </p:nvSpPr>
        <p:spPr>
          <a:xfrm>
            <a:off x="1774826" y="469900"/>
            <a:ext cx="8841839" cy="438150"/>
          </a:xfrm>
          <a:solidFill>
            <a:srgbClr val="214F87"/>
          </a:solidFill>
          <a:ln>
            <a:noFill/>
          </a:ln>
          <a:extLs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defRPr/>
            </a:pPr>
            <a:r>
              <a:rPr lang="en-US" sz="1600" b="1" dirty="0" err="1">
                <a:solidFill>
                  <a:prstClr val="white"/>
                </a:solidFill>
                <a:latin typeface="Tahoma" pitchFamily="34" charset="0"/>
                <a:ea typeface="Tahoma" pitchFamily="34" charset="0"/>
                <a:cs typeface="Tahoma" pitchFamily="34" charset="0"/>
              </a:rPr>
              <a:t>Principi</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attivi</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che</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più</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incidono</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sulla</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spesa</a:t>
            </a:r>
            <a:r>
              <a:rPr lang="en-US" sz="1600" b="1" dirty="0">
                <a:solidFill>
                  <a:prstClr val="white"/>
                </a:solidFill>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3743371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66273" y="908050"/>
            <a:ext cx="10510787" cy="5492750"/>
          </a:xfrm>
          <a:prstGeom prst="rect">
            <a:avLst/>
          </a:prstGeom>
        </p:spPr>
      </p:pic>
      <p:sp>
        <p:nvSpPr>
          <p:cNvPr id="3" name="Titolo 6"/>
          <p:cNvSpPr>
            <a:spLocks noGrp="1"/>
          </p:cNvSpPr>
          <p:nvPr>
            <p:ph type="title"/>
          </p:nvPr>
        </p:nvSpPr>
        <p:spPr>
          <a:xfrm>
            <a:off x="1774826" y="469900"/>
            <a:ext cx="8841839" cy="438150"/>
          </a:xfrm>
          <a:solidFill>
            <a:srgbClr val="214F87"/>
          </a:solidFill>
          <a:ln>
            <a:noFill/>
          </a:ln>
          <a:extLs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defRPr/>
            </a:pPr>
            <a:r>
              <a:rPr lang="en-US" sz="1600" b="1" dirty="0" err="1">
                <a:solidFill>
                  <a:prstClr val="white"/>
                </a:solidFill>
                <a:latin typeface="Tahoma" pitchFamily="34" charset="0"/>
                <a:ea typeface="Tahoma" pitchFamily="34" charset="0"/>
                <a:cs typeface="Tahoma" pitchFamily="34" charset="0"/>
              </a:rPr>
              <a:t>Principi</a:t>
            </a:r>
            <a:r>
              <a:rPr lang="en-US" sz="1600" b="1" dirty="0">
                <a:solidFill>
                  <a:prstClr val="white"/>
                </a:solidFill>
                <a:latin typeface="Tahoma" pitchFamily="34" charset="0"/>
                <a:ea typeface="Tahoma" pitchFamily="34" charset="0"/>
                <a:cs typeface="Tahoma" pitchFamily="34" charset="0"/>
              </a:rPr>
              <a:t> </a:t>
            </a:r>
            <a:r>
              <a:rPr lang="en-US" sz="1600" b="1" dirty="0" err="1">
                <a:solidFill>
                  <a:prstClr val="white"/>
                </a:solidFill>
                <a:latin typeface="Tahoma" pitchFamily="34" charset="0"/>
                <a:ea typeface="Tahoma" pitchFamily="34" charset="0"/>
                <a:cs typeface="Tahoma" pitchFamily="34" charset="0"/>
              </a:rPr>
              <a:t>attivi</a:t>
            </a:r>
            <a:r>
              <a:rPr lang="en-US" sz="1600" b="1" dirty="0">
                <a:solidFill>
                  <a:prstClr val="white"/>
                </a:solidFill>
                <a:latin typeface="Tahoma" pitchFamily="34" charset="0"/>
                <a:ea typeface="Tahoma" pitchFamily="34" charset="0"/>
                <a:cs typeface="Tahoma" pitchFamily="34" charset="0"/>
              </a:rPr>
              <a:t> </a:t>
            </a:r>
            <a:r>
              <a:rPr lang="en-US" sz="1600" b="1" dirty="0" smtClean="0">
                <a:solidFill>
                  <a:prstClr val="white"/>
                </a:solidFill>
                <a:latin typeface="Tahoma" pitchFamily="34" charset="0"/>
                <a:ea typeface="Tahoma" pitchFamily="34" charset="0"/>
                <a:cs typeface="Tahoma" pitchFamily="34" charset="0"/>
              </a:rPr>
              <a:t>A MAGGIOR INCREMENTO DI </a:t>
            </a:r>
            <a:r>
              <a:rPr lang="en-US" sz="1600" b="1" dirty="0" err="1" smtClean="0">
                <a:solidFill>
                  <a:prstClr val="white"/>
                </a:solidFill>
                <a:latin typeface="Tahoma" pitchFamily="34" charset="0"/>
                <a:ea typeface="Tahoma" pitchFamily="34" charset="0"/>
                <a:cs typeface="Tahoma" pitchFamily="34" charset="0"/>
              </a:rPr>
              <a:t>spesa</a:t>
            </a:r>
            <a:r>
              <a:rPr lang="en-US" sz="1600" b="1" dirty="0" smtClean="0">
                <a:solidFill>
                  <a:prstClr val="white"/>
                </a:solidFill>
                <a:latin typeface="Tahoma" pitchFamily="34" charset="0"/>
                <a:ea typeface="Tahoma" pitchFamily="34" charset="0"/>
                <a:cs typeface="Tahoma" pitchFamily="34" charset="0"/>
              </a:rPr>
              <a:t> </a:t>
            </a:r>
            <a:endParaRPr lang="en-US" sz="1600" b="1"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10339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4286484"/>
            <a:ext cx="10820400" cy="1819300"/>
          </a:xfrm>
        </p:spPr>
        <p:txBody>
          <a:bodyPr>
            <a:noAutofit/>
          </a:bodyPr>
          <a:lstStyle/>
          <a:p>
            <a:r>
              <a:rPr lang="it-IT" sz="2800" dirty="0" smtClean="0"/>
              <a:t>Per informazioni, approfondimenti:</a:t>
            </a:r>
            <a:endParaRPr lang="it-IT" sz="2800" dirty="0"/>
          </a:p>
          <a:p>
            <a:r>
              <a:rPr lang="it-IT" sz="2800" dirty="0" smtClean="0"/>
              <a:t>email</a:t>
            </a:r>
            <a:r>
              <a:rPr lang="it-IT" sz="2800" b="1" dirty="0" smtClean="0">
                <a:solidFill>
                  <a:schemeClr val="accent6">
                    <a:lumMod val="50000"/>
                  </a:schemeClr>
                </a:solidFill>
              </a:rPr>
              <a:t> </a:t>
            </a:r>
            <a:r>
              <a:rPr lang="it-IT" sz="2800" b="1" dirty="0" smtClean="0">
                <a:solidFill>
                  <a:schemeClr val="accent6">
                    <a:lumMod val="50000"/>
                  </a:schemeClr>
                </a:solidFill>
                <a:hlinkClick r:id="rId2"/>
              </a:rPr>
              <a:t>stefano.palcic@asugi.sanita.fvg.it</a:t>
            </a:r>
            <a:endParaRPr lang="it-IT" sz="2800" b="1" dirty="0" smtClean="0">
              <a:solidFill>
                <a:schemeClr val="accent6">
                  <a:lumMod val="50000"/>
                </a:schemeClr>
              </a:solidFill>
            </a:endParaRPr>
          </a:p>
          <a:p>
            <a:pPr marL="0" indent="0">
              <a:buNone/>
            </a:pPr>
            <a:r>
              <a:rPr lang="it-IT" sz="2800" b="1" dirty="0" smtClean="0">
                <a:solidFill>
                  <a:schemeClr val="accent6">
                    <a:lumMod val="50000"/>
                  </a:schemeClr>
                </a:solidFill>
                <a:hlinkClick r:id="rId3"/>
              </a:rPr>
              <a:t>STEFANO.PALCIC@units.it</a:t>
            </a:r>
            <a:endParaRPr lang="it-IT" sz="2800" b="1" dirty="0" smtClean="0">
              <a:solidFill>
                <a:schemeClr val="accent6">
                  <a:lumMod val="50000"/>
                </a:schemeClr>
              </a:solidFill>
            </a:endParaRPr>
          </a:p>
          <a:p>
            <a:pPr marL="0" indent="0">
              <a:buNone/>
            </a:pPr>
            <a:endParaRPr lang="it-IT" sz="2800" b="1" dirty="0" smtClean="0">
              <a:solidFill>
                <a:schemeClr val="accent6">
                  <a:lumMod val="50000"/>
                </a:schemeClr>
              </a:solidFill>
            </a:endParaRPr>
          </a:p>
          <a:p>
            <a:r>
              <a:rPr lang="it-IT" sz="2800" b="1" dirty="0" smtClean="0">
                <a:solidFill>
                  <a:schemeClr val="accent6">
                    <a:lumMod val="50000"/>
                  </a:schemeClr>
                </a:solidFill>
              </a:rPr>
              <a:t>0403995978</a:t>
            </a:r>
            <a:endParaRPr lang="it-IT" sz="2800" b="1" dirty="0">
              <a:solidFill>
                <a:schemeClr val="accent6">
                  <a:lumMod val="50000"/>
                </a:schemeClr>
              </a:solidFill>
            </a:endParaRPr>
          </a:p>
        </p:txBody>
      </p:sp>
      <p:sp>
        <p:nvSpPr>
          <p:cNvPr id="2" name="CasellaDiTesto 1"/>
          <p:cNvSpPr txBox="1"/>
          <p:nvPr/>
        </p:nvSpPr>
        <p:spPr>
          <a:xfrm>
            <a:off x="539015" y="1607419"/>
            <a:ext cx="11242307"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Al laureato in Farmacia e CTF sono richieste sempre di più tali conoscenze nei vari sbocchi professionali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 aderenza </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farmacia dei servizi;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studi, dossier,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industria, Aziende Sanitarie;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appropriatezza,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farmacoepidemiologia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istituzioni, ospedali e Aziende Sanitarie SSN)</a:t>
            </a:r>
            <a:endPar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032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415094"/>
            <a:ext cx="8610600" cy="1293028"/>
          </a:xfrm>
        </p:spPr>
        <p:txBody>
          <a:bodyPr/>
          <a:lstStyle/>
          <a:p>
            <a:r>
              <a:rPr lang="it-IT" dirty="0"/>
              <a:t>Studi di appropriatezza</a:t>
            </a:r>
          </a:p>
        </p:txBody>
      </p:sp>
      <p:sp>
        <p:nvSpPr>
          <p:cNvPr id="3" name="Segnaposto contenuto 2"/>
          <p:cNvSpPr>
            <a:spLocks noGrp="1"/>
          </p:cNvSpPr>
          <p:nvPr>
            <p:ph idx="1"/>
          </p:nvPr>
        </p:nvSpPr>
        <p:spPr>
          <a:xfrm>
            <a:off x="685800" y="3214839"/>
            <a:ext cx="10820400" cy="1809168"/>
          </a:xfrm>
        </p:spPr>
        <p:txBody>
          <a:bodyPr>
            <a:normAutofit/>
          </a:bodyPr>
          <a:lstStyle/>
          <a:p>
            <a:pPr marL="0" indent="0">
              <a:buNone/>
            </a:pPr>
            <a:r>
              <a:rPr lang="it-IT" sz="2000" dirty="0"/>
              <a:t>Per i farmaci assunti cronicamente è possibile valutare la continuità della prescrizione nel tempo, l’assunzione contemporanea di farmaci di più classi terapeutiche o le sostituzioni di terapia.</a:t>
            </a:r>
          </a:p>
        </p:txBody>
      </p:sp>
      <p:sp>
        <p:nvSpPr>
          <p:cNvPr id="4" name="Rettangolo 3"/>
          <p:cNvSpPr/>
          <p:nvPr/>
        </p:nvSpPr>
        <p:spPr>
          <a:xfrm>
            <a:off x="685800" y="1849193"/>
            <a:ext cx="10741794" cy="2554545"/>
          </a:xfrm>
          <a:prstGeom prst="rect">
            <a:avLst/>
          </a:prstGeom>
        </p:spPr>
        <p:txBody>
          <a:bodyPr wrap="square">
            <a:spAutoFit/>
          </a:bodyPr>
          <a:lstStyle/>
          <a:p>
            <a:r>
              <a:rPr lang="it-IT" sz="2000" dirty="0"/>
              <a:t>Negli studi di appropriatezza, invece, i dati vengono analizzati in maggior dettaglio, valutando per esempio la distribuzione per età e sesso dei soggetti trattati con un determinato gruppo di farmaci o la quantità di farmaco (dose media) ricevuta nell’arco di un determinato periodo</a:t>
            </a:r>
            <a:r>
              <a:rPr lang="it-IT" sz="2000" dirty="0" smtClean="0"/>
              <a:t>.</a:t>
            </a:r>
          </a:p>
          <a:p>
            <a:endParaRPr lang="it-IT" sz="2000" dirty="0"/>
          </a:p>
          <a:p>
            <a:endParaRPr lang="it-IT" sz="2000" dirty="0" smtClean="0"/>
          </a:p>
          <a:p>
            <a:endParaRPr lang="it-IT" sz="2000" dirty="0"/>
          </a:p>
          <a:p>
            <a:endParaRPr lang="it-IT" sz="2000" dirty="0"/>
          </a:p>
        </p:txBody>
      </p:sp>
    </p:spTree>
    <p:extLst>
      <p:ext uri="{BB962C8B-B14F-4D97-AF65-F5344CB8AC3E}">
        <p14:creationId xmlns:p14="http://schemas.microsoft.com/office/powerpoint/2010/main" val="223288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olo 14"/>
          <p:cNvSpPr>
            <a:spLocks/>
          </p:cNvSpPr>
          <p:nvPr>
            <p:custDataLst>
              <p:tags r:id="rId2"/>
            </p:custDataLst>
          </p:nvPr>
        </p:nvSpPr>
        <p:spPr bwMode="auto">
          <a:xfrm>
            <a:off x="4120035" y="1005393"/>
            <a:ext cx="8424862" cy="2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Esempi: Indicatori per l</a:t>
            </a:r>
            <a:r>
              <a:rPr kumimoji="0" lang="it-IT"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appropriatezza d</a:t>
            </a:r>
            <a:r>
              <a:rPr kumimoji="0" lang="it-IT"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uso dei farmaci ipolipemizzanti: profili prescrittivi e di </a:t>
            </a:r>
            <a:r>
              <a:rPr kumimoji="0" lang="it-IT" altLang="it-IT" sz="18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utilizzazione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it-IT" sz="18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Obiettivo: ridurre le parti </a:t>
            </a:r>
            <a:r>
              <a:rPr kumimoji="0" lang="it-IT" altLang="it-IT" sz="1800" b="1"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34" charset="-128"/>
                <a:cs typeface="+mn-cs"/>
              </a:rPr>
              <a:t>rosse</a:t>
            </a:r>
            <a:r>
              <a:rPr kumimoji="0" lang="it-IT" altLang="it-IT" sz="18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dei grafici</a:t>
            </a:r>
            <a:endPar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 name="Gruppo 1"/>
          <p:cNvGrpSpPr>
            <a:grpSpLocks/>
          </p:cNvGrpSpPr>
          <p:nvPr/>
        </p:nvGrpSpPr>
        <p:grpSpPr bwMode="auto">
          <a:xfrm>
            <a:off x="840480" y="1935913"/>
            <a:ext cx="3155950" cy="3405188"/>
            <a:chOff x="-211003" y="1152526"/>
            <a:chExt cx="3845330" cy="3405584"/>
          </a:xfrm>
        </p:grpSpPr>
        <p:graphicFrame>
          <p:nvGraphicFramePr>
            <p:cNvPr id="270340" name="Grafico 1"/>
            <p:cNvGraphicFramePr>
              <a:graphicFrameLocks/>
            </p:cNvGraphicFramePr>
            <p:nvPr/>
          </p:nvGraphicFramePr>
          <p:xfrm>
            <a:off x="-211003" y="1152526"/>
            <a:ext cx="3845330" cy="2160839"/>
          </p:xfrm>
          <a:graphic>
            <a:graphicData uri="http://schemas.openxmlformats.org/presentationml/2006/ole">
              <mc:AlternateContent xmlns:mc="http://schemas.openxmlformats.org/markup-compatibility/2006">
                <mc:Choice xmlns:v="urn:schemas-microsoft-com:vml" Requires="v">
                  <p:oleObj spid="_x0000_s7353" name="Grafico" r:id="rId7" imgW="3619613" imgH="2181194" progId="Excel.Chart.8">
                    <p:embed/>
                  </p:oleObj>
                </mc:Choice>
                <mc:Fallback>
                  <p:oleObj name="Grafico" r:id="rId7" imgW="3619613" imgH="2181194" progId="Excel.Chart.8">
                    <p:embed/>
                    <p:pic>
                      <p:nvPicPr>
                        <p:cNvPr id="270340" name="Grafic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03" y="1152526"/>
                          <a:ext cx="3845330" cy="2160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1" name="Titolo 14"/>
            <p:cNvSpPr>
              <a:spLocks/>
            </p:cNvSpPr>
            <p:nvPr>
              <p:custDataLst>
                <p:tags r:id="rId5"/>
              </p:custDataLst>
            </p:nvPr>
          </p:nvSpPr>
          <p:spPr bwMode="auto">
            <a:xfrm>
              <a:off x="478408" y="4053285"/>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Ridurre </a:t>
              </a: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percentuale di pazienti senza pregresso evento CV o diabete ( a basso rischio) trattati con </a:t>
              </a:r>
              <a:r>
                <a:rPr kumimoji="0" lang="it-IT" altLang="it-IT"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statine</a:t>
              </a: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it-IT" altLang="it-IT"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ad alta potenza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9" name="Gruppo 8"/>
          <p:cNvGrpSpPr>
            <a:grpSpLocks/>
          </p:cNvGrpSpPr>
          <p:nvPr/>
        </p:nvGrpSpPr>
        <p:grpSpPr bwMode="auto">
          <a:xfrm>
            <a:off x="3996430" y="1844824"/>
            <a:ext cx="3968750" cy="3448050"/>
            <a:chOff x="2600496" y="1111342"/>
            <a:chExt cx="3968408" cy="3447537"/>
          </a:xfrm>
        </p:grpSpPr>
        <p:graphicFrame>
          <p:nvGraphicFramePr>
            <p:cNvPr id="270343" name="Grafico 4"/>
            <p:cNvGraphicFramePr>
              <a:graphicFrameLocks/>
            </p:cNvGraphicFramePr>
            <p:nvPr/>
          </p:nvGraphicFramePr>
          <p:xfrm>
            <a:off x="2600496" y="1111342"/>
            <a:ext cx="3968408" cy="2420577"/>
          </p:xfrm>
          <a:graphic>
            <a:graphicData uri="http://schemas.openxmlformats.org/presentationml/2006/ole">
              <mc:AlternateContent xmlns:mc="http://schemas.openxmlformats.org/markup-compatibility/2006">
                <mc:Choice xmlns:v="urn:schemas-microsoft-com:vml" Requires="v">
                  <p:oleObj spid="_x0000_s7354" name="Grafico" r:id="rId9" imgW="3724168" imgH="2276562" progId="Excel.Chart.8">
                    <p:embed/>
                  </p:oleObj>
                </mc:Choice>
                <mc:Fallback>
                  <p:oleObj name="Grafico" r:id="rId9" imgW="3724168" imgH="2276562" progId="Excel.Chart.8">
                    <p:embed/>
                    <p:pic>
                      <p:nvPicPr>
                        <p:cNvPr id="270343" name="Grafico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0496" y="1111342"/>
                          <a:ext cx="3968408" cy="2420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4" name="Titolo 14"/>
            <p:cNvSpPr>
              <a:spLocks/>
            </p:cNvSpPr>
            <p:nvPr>
              <p:custDataLst>
                <p:tags r:id="rId4"/>
              </p:custDataLst>
            </p:nvPr>
          </p:nvSpPr>
          <p:spPr bwMode="auto">
            <a:xfrm>
              <a:off x="3340596"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Ridurre</a:t>
              </a:r>
              <a:r>
                <a:rPr kumimoji="0" lang="it-IT" altLang="it-IT"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la percentuale di pazienti </a:t>
              </a:r>
              <a:r>
                <a:rPr kumimoji="0" lang="it-IT" altLang="it-IT" sz="14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occasionali al trattamento</a:t>
              </a:r>
            </a:p>
          </p:txBody>
        </p:sp>
      </p:grpSp>
      <p:grpSp>
        <p:nvGrpSpPr>
          <p:cNvPr id="10" name="Gruppo 9"/>
          <p:cNvGrpSpPr>
            <a:grpSpLocks/>
          </p:cNvGrpSpPr>
          <p:nvPr/>
        </p:nvGrpSpPr>
        <p:grpSpPr bwMode="auto">
          <a:xfrm>
            <a:off x="7793058" y="1760612"/>
            <a:ext cx="2962275" cy="3328106"/>
            <a:chOff x="5530781" y="1300724"/>
            <a:chExt cx="3819854" cy="3258155"/>
          </a:xfrm>
        </p:grpSpPr>
        <p:graphicFrame>
          <p:nvGraphicFramePr>
            <p:cNvPr id="270346" name="Grafico 5"/>
            <p:cNvGraphicFramePr>
              <a:graphicFrameLocks/>
            </p:cNvGraphicFramePr>
            <p:nvPr>
              <p:extLst/>
            </p:nvPr>
          </p:nvGraphicFramePr>
          <p:xfrm>
            <a:off x="5530781" y="1300724"/>
            <a:ext cx="3819854" cy="2301672"/>
          </p:xfrm>
          <a:graphic>
            <a:graphicData uri="http://schemas.openxmlformats.org/presentationml/2006/ole">
              <mc:AlternateContent xmlns:mc="http://schemas.openxmlformats.org/markup-compatibility/2006">
                <mc:Choice xmlns:v="urn:schemas-microsoft-com:vml" Requires="v">
                  <p:oleObj spid="_x0000_s7355" name="Grafico" r:id="rId11" imgW="3619613" imgH="1752758" progId="Excel.Chart.8">
                    <p:embed/>
                  </p:oleObj>
                </mc:Choice>
                <mc:Fallback>
                  <p:oleObj name="Grafico" r:id="rId11" imgW="3619613" imgH="1752758" progId="Excel.Chart.8">
                    <p:embed/>
                    <p:pic>
                      <p:nvPicPr>
                        <p:cNvPr id="270346" name="Grafico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0781" y="1300724"/>
                          <a:ext cx="3819854" cy="2301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7" name="Titolo 14"/>
            <p:cNvSpPr>
              <a:spLocks/>
            </p:cNvSpPr>
            <p:nvPr>
              <p:custDataLst>
                <p:tags r:id="rId3"/>
              </p:custDataLst>
            </p:nvPr>
          </p:nvSpPr>
          <p:spPr bwMode="auto">
            <a:xfrm>
              <a:off x="6226348"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Ridurre</a:t>
              </a: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la percentuale di </a:t>
              </a:r>
              <a:r>
                <a:rPr kumimoji="0" lang="it-IT" altLang="it-IT"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pazienti a basso rischio trattati</a:t>
              </a: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con farmaci ipolipemizzanti (senza pregressi eventi CV o diabete)</a:t>
              </a:r>
            </a:p>
          </p:txBody>
        </p:sp>
      </p:grpSp>
      <p:sp>
        <p:nvSpPr>
          <p:cNvPr id="12" name="Text Box 80"/>
          <p:cNvSpPr txBox="1">
            <a:spLocks noChangeArrowheads="1"/>
          </p:cNvSpPr>
          <p:nvPr/>
        </p:nvSpPr>
        <p:spPr bwMode="auto">
          <a:xfrm>
            <a:off x="4008438" y="6308726"/>
            <a:ext cx="50403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Fonte: L</a:t>
            </a:r>
            <a:r>
              <a:rPr kumimoji="0" lang="it-IT" altLang="en-US"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a:t>
            </a:r>
            <a:r>
              <a:rPr kumimoji="0" lang="it-IT" altLang="it-IT"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uso dei Farmaci in Italia Rapporto Nazionale Anno 2013. In: Indicatori per l</a:t>
            </a:r>
            <a:r>
              <a:rPr kumimoji="0" lang="it-IT" altLang="en-US"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a:t>
            </a:r>
            <a:r>
              <a:rPr kumimoji="0" lang="it-IT" altLang="it-IT"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appropriatezza d</a:t>
            </a:r>
            <a:r>
              <a:rPr kumimoji="0" lang="it-IT" altLang="en-US"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a:t>
            </a:r>
            <a:r>
              <a:rPr kumimoji="0" lang="it-IT" altLang="it-IT" sz="1000" b="0" i="1"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uso dei farmaci ipolipemizzanti: profili prescrittivi e di utilizzazione.</a:t>
            </a:r>
          </a:p>
        </p:txBody>
      </p:sp>
    </p:spTree>
    <p:extLst>
      <p:ext uri="{BB962C8B-B14F-4D97-AF65-F5344CB8AC3E}">
        <p14:creationId xmlns:p14="http://schemas.microsoft.com/office/powerpoint/2010/main" val="4168591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688" y="764373"/>
            <a:ext cx="10820400" cy="1293028"/>
          </a:xfrm>
        </p:spPr>
        <p:txBody>
          <a:bodyPr/>
          <a:lstStyle/>
          <a:p>
            <a:r>
              <a:rPr lang="it-IT" dirty="0" smtClean="0"/>
              <a:t>RAPPORTO NAZIONALE SULL’USO DEI FARMACI IN ITALIA</a:t>
            </a:r>
            <a:endParaRPr lang="it-IT" dirty="0"/>
          </a:p>
        </p:txBody>
      </p:sp>
      <p:sp>
        <p:nvSpPr>
          <p:cNvPr id="3" name="Segnaposto contenuto 2"/>
          <p:cNvSpPr>
            <a:spLocks noGrp="1"/>
          </p:cNvSpPr>
          <p:nvPr>
            <p:ph idx="1"/>
          </p:nvPr>
        </p:nvSpPr>
        <p:spPr>
          <a:xfrm>
            <a:off x="685800" y="2589196"/>
            <a:ext cx="10820400" cy="4024125"/>
          </a:xfrm>
        </p:spPr>
        <p:txBody>
          <a:bodyPr/>
          <a:lstStyle/>
          <a:p>
            <a:pPr marL="0" indent="0">
              <a:buNone/>
            </a:pPr>
            <a:r>
              <a:rPr lang="it-IT" dirty="0"/>
              <a:t>➢ Sviluppare e validare i meccanismi di raccolta, analisi e interpretazione dei dati di utilizzo dei farmaci in Italia</a:t>
            </a:r>
            <a:r>
              <a:rPr lang="it-IT" dirty="0" smtClean="0"/>
              <a:t>;</a:t>
            </a:r>
          </a:p>
          <a:p>
            <a:pPr marL="0" indent="0">
              <a:buNone/>
            </a:pPr>
            <a:r>
              <a:rPr lang="it-IT" dirty="0" smtClean="0"/>
              <a:t>➢ </a:t>
            </a:r>
            <a:r>
              <a:rPr lang="it-IT" dirty="0"/>
              <a:t>Descrivere i cambiamenti nell’uso dei farmaci</a:t>
            </a:r>
            <a:r>
              <a:rPr lang="it-IT" dirty="0" smtClean="0"/>
              <a:t>;</a:t>
            </a:r>
          </a:p>
          <a:p>
            <a:pPr marL="0" indent="0">
              <a:buNone/>
            </a:pPr>
            <a:r>
              <a:rPr lang="it-IT" dirty="0" smtClean="0"/>
              <a:t>➢ </a:t>
            </a:r>
            <a:r>
              <a:rPr lang="it-IT" dirty="0"/>
              <a:t>Correlare problemi di sanità pubblica e uso dei farmaci o categorie </a:t>
            </a:r>
            <a:r>
              <a:rPr lang="it-IT" dirty="0" smtClean="0"/>
              <a:t>terapeutiche</a:t>
            </a:r>
          </a:p>
          <a:p>
            <a:pPr marL="0" indent="0">
              <a:buNone/>
            </a:pPr>
            <a:r>
              <a:rPr lang="it-IT" dirty="0" smtClean="0"/>
              <a:t>➢ </a:t>
            </a:r>
            <a:r>
              <a:rPr lang="it-IT" dirty="0"/>
              <a:t>Favorire la diffusione dell’informazione nell’uso dei farmaci; </a:t>
            </a:r>
            <a:endParaRPr lang="it-IT" dirty="0" smtClean="0"/>
          </a:p>
          <a:p>
            <a:pPr marL="0" indent="0">
              <a:buNone/>
            </a:pPr>
            <a:r>
              <a:rPr lang="it-IT" dirty="0" smtClean="0"/>
              <a:t>➢ </a:t>
            </a:r>
            <a:r>
              <a:rPr lang="it-IT" dirty="0"/>
              <a:t>Contribuire alle iniziative per promuovere un migliore uso dei farmaci; </a:t>
            </a:r>
            <a:endParaRPr lang="it-IT" dirty="0" smtClean="0"/>
          </a:p>
          <a:p>
            <a:pPr marL="0" indent="0">
              <a:buNone/>
            </a:pPr>
            <a:r>
              <a:rPr lang="it-IT" dirty="0" smtClean="0"/>
              <a:t>➢ </a:t>
            </a:r>
            <a:r>
              <a:rPr lang="it-IT" dirty="0"/>
              <a:t>Chiarire il profilo rischio/beneficio dei farmaci, correlando le ADR sui livelli d’uso dei farmaci.</a:t>
            </a:r>
          </a:p>
        </p:txBody>
      </p:sp>
      <p:pic>
        <p:nvPicPr>
          <p:cNvPr id="4" name="Immagine 3"/>
          <p:cNvPicPr>
            <a:picLocks noChangeAspect="1"/>
          </p:cNvPicPr>
          <p:nvPr/>
        </p:nvPicPr>
        <p:blipFill>
          <a:blip r:embed="rId2"/>
          <a:stretch>
            <a:fillRect/>
          </a:stretch>
        </p:blipFill>
        <p:spPr>
          <a:xfrm>
            <a:off x="602631" y="329799"/>
            <a:ext cx="1571625" cy="2162175"/>
          </a:xfrm>
          <a:prstGeom prst="rect">
            <a:avLst/>
          </a:prstGeom>
        </p:spPr>
      </p:pic>
    </p:spTree>
    <p:extLst>
      <p:ext uri="{BB962C8B-B14F-4D97-AF65-F5344CB8AC3E}">
        <p14:creationId xmlns:p14="http://schemas.microsoft.com/office/powerpoint/2010/main" val="132182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marL="0" indent="0">
              <a:buNone/>
            </a:pPr>
            <a:r>
              <a:rPr lang="it-IT" dirty="0"/>
              <a:t>➢ Codice della farmacia </a:t>
            </a:r>
            <a:endParaRPr lang="it-IT" dirty="0" smtClean="0"/>
          </a:p>
          <a:p>
            <a:pPr marL="0" indent="0">
              <a:buNone/>
            </a:pPr>
            <a:r>
              <a:rPr lang="it-IT" dirty="0" smtClean="0"/>
              <a:t>➢ </a:t>
            </a:r>
            <a:r>
              <a:rPr lang="it-IT" dirty="0"/>
              <a:t>Codice del </a:t>
            </a:r>
            <a:r>
              <a:rPr lang="it-IT" dirty="0" err="1"/>
              <a:t>prescrittore</a:t>
            </a:r>
            <a:r>
              <a:rPr lang="it-IT" dirty="0"/>
              <a:t> </a:t>
            </a:r>
            <a:endParaRPr lang="it-IT" dirty="0" smtClean="0"/>
          </a:p>
          <a:p>
            <a:pPr marL="0" indent="0">
              <a:buNone/>
            </a:pPr>
            <a:r>
              <a:rPr lang="it-IT" dirty="0" smtClean="0"/>
              <a:t>➢ </a:t>
            </a:r>
            <a:r>
              <a:rPr lang="it-IT" dirty="0"/>
              <a:t>Codice </a:t>
            </a:r>
            <a:r>
              <a:rPr lang="it-IT" dirty="0" smtClean="0"/>
              <a:t>ricetta</a:t>
            </a:r>
          </a:p>
          <a:p>
            <a:pPr marL="0" indent="0">
              <a:buNone/>
            </a:pPr>
            <a:r>
              <a:rPr lang="it-IT" dirty="0" smtClean="0"/>
              <a:t>➢ </a:t>
            </a:r>
            <a:r>
              <a:rPr lang="it-IT" dirty="0"/>
              <a:t>Codice fiscale </a:t>
            </a:r>
            <a:r>
              <a:rPr lang="it-IT" dirty="0" smtClean="0"/>
              <a:t>assistito</a:t>
            </a:r>
          </a:p>
          <a:p>
            <a:pPr marL="0" indent="0">
              <a:buNone/>
            </a:pPr>
            <a:r>
              <a:rPr lang="it-IT" dirty="0" smtClean="0"/>
              <a:t>➢ </a:t>
            </a:r>
            <a:r>
              <a:rPr lang="it-IT" dirty="0"/>
              <a:t>Data di spedizione </a:t>
            </a:r>
            <a:endParaRPr lang="it-IT" dirty="0" smtClean="0"/>
          </a:p>
          <a:p>
            <a:pPr marL="0" indent="0">
              <a:buNone/>
            </a:pPr>
            <a:r>
              <a:rPr lang="it-IT" dirty="0" smtClean="0"/>
              <a:t>➢ </a:t>
            </a:r>
            <a:r>
              <a:rPr lang="it-IT" dirty="0"/>
              <a:t>Data di prescrizione </a:t>
            </a:r>
            <a:endParaRPr lang="it-IT" dirty="0" smtClean="0"/>
          </a:p>
          <a:p>
            <a:pPr marL="0" indent="0">
              <a:buNone/>
            </a:pPr>
            <a:r>
              <a:rPr lang="it-IT" dirty="0" smtClean="0"/>
              <a:t>➢ </a:t>
            </a:r>
            <a:r>
              <a:rPr lang="it-IT" dirty="0"/>
              <a:t>Numero progressivo di timbratura </a:t>
            </a:r>
            <a:endParaRPr lang="it-IT" dirty="0" smtClean="0"/>
          </a:p>
          <a:p>
            <a:pPr marL="0" indent="0">
              <a:buNone/>
            </a:pPr>
            <a:r>
              <a:rPr lang="it-IT" dirty="0" smtClean="0"/>
              <a:t>➢ </a:t>
            </a:r>
            <a:r>
              <a:rPr lang="it-IT" dirty="0"/>
              <a:t>Codici prodotti </a:t>
            </a:r>
            <a:r>
              <a:rPr lang="it-IT" dirty="0" err="1" smtClean="0"/>
              <a:t>Minsan</a:t>
            </a:r>
            <a:r>
              <a:rPr lang="it-IT" dirty="0" smtClean="0"/>
              <a:t>/principio attivo/specialità medicinale</a:t>
            </a:r>
          </a:p>
          <a:p>
            <a:pPr marL="0" indent="0">
              <a:buNone/>
            </a:pPr>
            <a:r>
              <a:rPr lang="it-IT" dirty="0" smtClean="0"/>
              <a:t>➢ </a:t>
            </a:r>
            <a:r>
              <a:rPr lang="it-IT" dirty="0"/>
              <a:t>Numero pezzi </a:t>
            </a:r>
            <a:endParaRPr lang="it-IT" dirty="0" smtClean="0"/>
          </a:p>
          <a:p>
            <a:pPr marL="0" indent="0">
              <a:buNone/>
            </a:pPr>
            <a:r>
              <a:rPr lang="it-IT" dirty="0" smtClean="0"/>
              <a:t>➢ </a:t>
            </a:r>
            <a:r>
              <a:rPr lang="it-IT" dirty="0"/>
              <a:t>Presenza e tipologia di eventuali note AIFA </a:t>
            </a:r>
            <a:endParaRPr lang="it-IT" dirty="0" smtClean="0"/>
          </a:p>
          <a:p>
            <a:pPr marL="0" indent="0">
              <a:buNone/>
            </a:pPr>
            <a:r>
              <a:rPr lang="it-IT" dirty="0" smtClean="0"/>
              <a:t>➢ </a:t>
            </a:r>
            <a:r>
              <a:rPr lang="it-IT" dirty="0"/>
              <a:t>Ticket eventuale o differenza generico/galenici</a:t>
            </a:r>
          </a:p>
        </p:txBody>
      </p:sp>
      <p:pic>
        <p:nvPicPr>
          <p:cNvPr id="4" name="Immagine 3"/>
          <p:cNvPicPr>
            <a:picLocks noChangeAspect="1"/>
          </p:cNvPicPr>
          <p:nvPr/>
        </p:nvPicPr>
        <p:blipFill>
          <a:blip r:embed="rId2"/>
          <a:stretch>
            <a:fillRect/>
          </a:stretch>
        </p:blipFill>
        <p:spPr>
          <a:xfrm>
            <a:off x="7320714" y="1628925"/>
            <a:ext cx="4095750" cy="2714625"/>
          </a:xfrm>
          <a:prstGeom prst="rect">
            <a:avLst/>
          </a:prstGeom>
        </p:spPr>
      </p:pic>
    </p:spTree>
    <p:extLst>
      <p:ext uri="{BB962C8B-B14F-4D97-AF65-F5344CB8AC3E}">
        <p14:creationId xmlns:p14="http://schemas.microsoft.com/office/powerpoint/2010/main" val="53758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607419" y="1174283"/>
            <a:ext cx="9038122" cy="5043956"/>
          </a:xfrm>
          <a:prstGeom prst="rect">
            <a:avLst/>
          </a:prstGeom>
        </p:spPr>
      </p:pic>
    </p:spTree>
    <p:extLst>
      <p:ext uri="{BB962C8B-B14F-4D97-AF65-F5344CB8AC3E}">
        <p14:creationId xmlns:p14="http://schemas.microsoft.com/office/powerpoint/2010/main" val="1571748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heme/_rels/themeOverride1.xml.rels><?xml version="1.0" encoding="UTF-8" standalone="yes"?>
<Relationships xmlns="http://schemas.openxmlformats.org/package/2006/relationships"><Relationship Id="rId1" Type="http://schemas.openxmlformats.org/officeDocument/2006/relationships/image" Target="../media/image25.jpeg"/></Relationships>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3723</TotalTime>
  <Words>2092</Words>
  <Application>Microsoft Office PowerPoint</Application>
  <PresentationFormat>Widescreen</PresentationFormat>
  <Paragraphs>238</Paragraphs>
  <Slides>45</Slides>
  <Notes>5</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45</vt:i4>
      </vt:variant>
    </vt:vector>
  </HeadingPairs>
  <TitlesOfParts>
    <vt:vector size="56" baseType="lpstr">
      <vt:lpstr>ＭＳ Ｐゴシック</vt:lpstr>
      <vt:lpstr>Arial</vt:lpstr>
      <vt:lpstr>Calibri</vt:lpstr>
      <vt:lpstr>Century Gothic</vt:lpstr>
      <vt:lpstr>StarSymbol</vt:lpstr>
      <vt:lpstr>Tahoma</vt:lpstr>
      <vt:lpstr>Times New Roman</vt:lpstr>
      <vt:lpstr>Verdana</vt:lpstr>
      <vt:lpstr>Wingdings</vt:lpstr>
      <vt:lpstr>Scia di vapore</vt:lpstr>
      <vt:lpstr>Grafico</vt:lpstr>
      <vt:lpstr>Presentazione standard di PowerPoint</vt:lpstr>
      <vt:lpstr>Di cosa parleremo</vt:lpstr>
      <vt:lpstr>Cosa s’intende per farmacoutilizzazione?</vt:lpstr>
      <vt:lpstr>Statistiche sull’uso dei farmaci</vt:lpstr>
      <vt:lpstr>Studi di appropriatezza</vt:lpstr>
      <vt:lpstr>Presentazione standard di PowerPoint</vt:lpstr>
      <vt:lpstr>RAPPORTO NAZIONALE SULL’USO DEI FARMACI IN ITALIA</vt:lpstr>
      <vt:lpstr>Presentazione standard di PowerPoint</vt:lpstr>
      <vt:lpstr>Presentazione standard di PowerPoint</vt:lpstr>
      <vt:lpstr>QUALIFICAZIONE DELLA SPESA PER FARMACI</vt:lpstr>
      <vt:lpstr>Presentazione standard di PowerPoint</vt:lpstr>
      <vt:lpstr>MISURE</vt:lpstr>
      <vt:lpstr>Sistema di classificazione dei farmaci </vt:lpstr>
      <vt:lpstr>CLASSIFICAZIONE ATC</vt:lpstr>
      <vt:lpstr>CLASSIFICAZIONE ATC</vt:lpstr>
      <vt:lpstr>Unità di misura del consumO dei farmaci</vt:lpstr>
      <vt:lpstr>DDD</vt:lpstr>
      <vt:lpstr>DDD/1000 ab/die </vt:lpstr>
      <vt:lpstr>Confronti nel tempo</vt:lpstr>
      <vt:lpstr>Confronti tra realtà territoriali diverse</vt:lpstr>
      <vt:lpstr>Confronti all’interno dei vari gruppi terapeutici</vt:lpstr>
      <vt:lpstr>MISURE</vt:lpstr>
      <vt:lpstr>Prevalenza d’uso</vt:lpstr>
      <vt:lpstr>Esempio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Intensità d’uso</vt:lpstr>
      <vt:lpstr>Esempio DDD/ut</vt:lpstr>
      <vt:lpstr>Esempio Utilizzatori sporadici</vt:lpstr>
      <vt:lpstr>MISURE</vt:lpstr>
      <vt:lpstr>SPESA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Principi attivi che più incidono sulla spesa </vt:lpstr>
      <vt:lpstr>Principi attivi A MAGGIOR INCREMENTO DI spesa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Pillole di biostatistica per la ricerca clinica</dc:title>
  <dc:creator>BIASINUTTO CHIARA [FA0100453]</dc:creator>
  <cp:lastModifiedBy>Stefano Palcic</cp:lastModifiedBy>
  <cp:revision>310</cp:revision>
  <cp:lastPrinted>2023-04-18T12:44:02Z</cp:lastPrinted>
  <dcterms:created xsi:type="dcterms:W3CDTF">2021-01-14T10:15:57Z</dcterms:created>
  <dcterms:modified xsi:type="dcterms:W3CDTF">2023-04-26T11:21:16Z</dcterms:modified>
</cp:coreProperties>
</file>