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71" r:id="rId2"/>
    <p:sldId id="280" r:id="rId3"/>
    <p:sldId id="456" r:id="rId4"/>
    <p:sldId id="457" r:id="rId5"/>
    <p:sldId id="324" r:id="rId6"/>
    <p:sldId id="311" r:id="rId7"/>
    <p:sldId id="312" r:id="rId8"/>
    <p:sldId id="455" r:id="rId9"/>
    <p:sldId id="326" r:id="rId10"/>
    <p:sldId id="327" r:id="rId11"/>
    <p:sldId id="330" r:id="rId12"/>
    <p:sldId id="331" r:id="rId13"/>
    <p:sldId id="332" r:id="rId14"/>
    <p:sldId id="296" r:id="rId15"/>
    <p:sldId id="285" r:id="rId16"/>
  </p:sldIdLst>
  <p:sldSz cx="9144000" cy="5143500" type="screen16x9"/>
  <p:notesSz cx="6858000" cy="9144000"/>
  <p:defaultTextStyle>
    <a:defPPr>
      <a:defRPr lang="de-DE"/>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666666"/>
    <a:srgbClr val="0063A6"/>
    <a:srgbClr val="FFFFFF"/>
    <a:srgbClr val="0A52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7376" autoAdjust="0"/>
  </p:normalViewPr>
  <p:slideViewPr>
    <p:cSldViewPr snapToGrid="0" snapToObjects="1">
      <p:cViewPr varScale="1">
        <p:scale>
          <a:sx n="109" d="100"/>
          <a:sy n="109" d="100"/>
        </p:scale>
        <p:origin x="1686"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75CB5-DA8E-3C45-9FFB-0CBF4AEE2A78}" type="datetimeFigureOut">
              <a:rPr lang="de-DE" smtClean="0"/>
              <a:pPr/>
              <a:t>28.04.2023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EBA9D-5519-1147-9946-66438FC2E6CA}" type="slidenum">
              <a:rPr lang="de-DE" smtClean="0"/>
              <a:pPr/>
              <a:t>‹Nr.›</a:t>
            </a:fld>
            <a:endParaRPr lang="de-DE"/>
          </a:p>
        </p:txBody>
      </p:sp>
    </p:spTree>
    <p:extLst>
      <p:ext uri="{BB962C8B-B14F-4D97-AF65-F5344CB8AC3E}">
        <p14:creationId xmlns:p14="http://schemas.microsoft.com/office/powerpoint/2010/main" val="2552197196"/>
      </p:ext>
    </p:extLst>
  </p:cSld>
  <p:clrMap bg1="lt1" tx1="dk1" bg2="lt2" tx2="dk2" accent1="accent1" accent2="accent2" accent3="accent3" accent4="accent4" accent5="accent5" accent6="accent6" hlink="hlink" folHlink="folHlink"/>
  <p:notesStyle>
    <a:lvl1pPr marL="0" algn="l" defTabSz="389626" rtl="0" eaLnBrk="1" latinLnBrk="0" hangingPunct="1">
      <a:defRPr sz="1000" kern="1200">
        <a:solidFill>
          <a:schemeClr val="tx1"/>
        </a:solidFill>
        <a:latin typeface="+mn-lt"/>
        <a:ea typeface="+mn-ea"/>
        <a:cs typeface="+mn-cs"/>
      </a:defRPr>
    </a:lvl1pPr>
    <a:lvl2pPr marL="389626" algn="l" defTabSz="389626" rtl="0" eaLnBrk="1" latinLnBrk="0" hangingPunct="1">
      <a:defRPr sz="1000" kern="1200">
        <a:solidFill>
          <a:schemeClr val="tx1"/>
        </a:solidFill>
        <a:latin typeface="+mn-lt"/>
        <a:ea typeface="+mn-ea"/>
        <a:cs typeface="+mn-cs"/>
      </a:defRPr>
    </a:lvl2pPr>
    <a:lvl3pPr marL="779252" algn="l" defTabSz="389626" rtl="0" eaLnBrk="1" latinLnBrk="0" hangingPunct="1">
      <a:defRPr sz="1000" kern="1200">
        <a:solidFill>
          <a:schemeClr val="tx1"/>
        </a:solidFill>
        <a:latin typeface="+mn-lt"/>
        <a:ea typeface="+mn-ea"/>
        <a:cs typeface="+mn-cs"/>
      </a:defRPr>
    </a:lvl3pPr>
    <a:lvl4pPr marL="1168878" algn="l" defTabSz="389626" rtl="0" eaLnBrk="1" latinLnBrk="0" hangingPunct="1">
      <a:defRPr sz="1000" kern="1200">
        <a:solidFill>
          <a:schemeClr val="tx1"/>
        </a:solidFill>
        <a:latin typeface="+mn-lt"/>
        <a:ea typeface="+mn-ea"/>
        <a:cs typeface="+mn-cs"/>
      </a:defRPr>
    </a:lvl4pPr>
    <a:lvl5pPr marL="1558503" algn="l" defTabSz="389626" rtl="0" eaLnBrk="1" latinLnBrk="0" hangingPunct="1">
      <a:defRPr sz="1000" kern="1200">
        <a:solidFill>
          <a:schemeClr val="tx1"/>
        </a:solidFill>
        <a:latin typeface="+mn-lt"/>
        <a:ea typeface="+mn-ea"/>
        <a:cs typeface="+mn-cs"/>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das Dokument zu den Kommunikationsbarrieren durchgehen</a:t>
            </a:r>
          </a:p>
          <a:p>
            <a:endParaRPr lang="de-DE" dirty="0"/>
          </a:p>
        </p:txBody>
      </p:sp>
      <p:sp>
        <p:nvSpPr>
          <p:cNvPr id="4" name="Foliennummernplatzhalter 3"/>
          <p:cNvSpPr>
            <a:spLocks noGrp="1"/>
          </p:cNvSpPr>
          <p:nvPr>
            <p:ph type="sldNum" sz="quarter" idx="5"/>
          </p:nvPr>
        </p:nvSpPr>
        <p:spPr/>
        <p:txBody>
          <a:bodyPr/>
          <a:lstStyle/>
          <a:p>
            <a:fld id="{B1DEBA9D-5519-1147-9946-66438FC2E6CA}" type="slidenum">
              <a:rPr lang="de-DE" smtClean="0"/>
              <a:pPr/>
              <a:t>7</a:t>
            </a:fld>
            <a:endParaRPr lang="de-DE"/>
          </a:p>
        </p:txBody>
      </p:sp>
    </p:spTree>
    <p:extLst>
      <p:ext uri="{BB962C8B-B14F-4D97-AF65-F5344CB8AC3E}">
        <p14:creationId xmlns:p14="http://schemas.microsoft.com/office/powerpoint/2010/main" val="112619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Behinderungsbegriff, Schädigungsbegriff</a:t>
            </a:r>
          </a:p>
          <a:p>
            <a:endParaRPr lang="de-DE" dirty="0"/>
          </a:p>
        </p:txBody>
      </p:sp>
      <p:sp>
        <p:nvSpPr>
          <p:cNvPr id="4" name="Foliennummernplatzhalter 3"/>
          <p:cNvSpPr>
            <a:spLocks noGrp="1"/>
          </p:cNvSpPr>
          <p:nvPr>
            <p:ph type="sldNum" sz="quarter" idx="5"/>
          </p:nvPr>
        </p:nvSpPr>
        <p:spPr/>
        <p:txBody>
          <a:bodyPr/>
          <a:lstStyle/>
          <a:p>
            <a:fld id="{B1DEBA9D-5519-1147-9946-66438FC2E6CA}" type="slidenum">
              <a:rPr lang="de-DE" smtClean="0"/>
              <a:pPr/>
              <a:t>8</a:t>
            </a:fld>
            <a:endParaRPr lang="de-DE"/>
          </a:p>
        </p:txBody>
      </p:sp>
    </p:spTree>
    <p:extLst>
      <p:ext uri="{BB962C8B-B14F-4D97-AF65-F5344CB8AC3E}">
        <p14:creationId xmlns:p14="http://schemas.microsoft.com/office/powerpoint/2010/main" val="267047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15636" y="1450398"/>
            <a:ext cx="6328923" cy="807027"/>
          </a:xfrm>
          <a:prstGeom prst="rect">
            <a:avLst/>
          </a:prstGeom>
        </p:spPr>
        <p:txBody>
          <a:bodyPr lIns="77925" tIns="38963" rIns="77925" bIns="38963"/>
          <a:lstStyle>
            <a:lvl1pPr algn="l">
              <a:defRPr sz="4300">
                <a:solidFill>
                  <a:srgbClr val="0063A6"/>
                </a:solidFill>
              </a:defRPr>
            </a:lvl1pPr>
          </a:lstStyle>
          <a:p>
            <a:r>
              <a:rPr lang="de-AT" dirty="0"/>
              <a:t>Mastertitelformat </a:t>
            </a:r>
            <a:br>
              <a:rPr lang="de-AT" dirty="0"/>
            </a:br>
            <a:r>
              <a:rPr lang="de-AT" dirty="0"/>
              <a:t>bearbeiten</a:t>
            </a:r>
            <a:endParaRPr lang="de-DE" dirty="0"/>
          </a:p>
        </p:txBody>
      </p:sp>
      <p:sp>
        <p:nvSpPr>
          <p:cNvPr id="3" name="Untertitel 2"/>
          <p:cNvSpPr>
            <a:spLocks noGrp="1"/>
          </p:cNvSpPr>
          <p:nvPr>
            <p:ph type="subTitle" idx="1" hasCustomPrompt="1"/>
          </p:nvPr>
        </p:nvSpPr>
        <p:spPr>
          <a:xfrm>
            <a:off x="415636" y="2626322"/>
            <a:ext cx="6328923" cy="886900"/>
          </a:xfrm>
        </p:spPr>
        <p:txBody>
          <a:bodyPr>
            <a:normAutofit/>
          </a:bodyPr>
          <a:lstStyle>
            <a:lvl1pPr marL="0" indent="0" algn="l">
              <a:lnSpc>
                <a:spcPct val="90000"/>
              </a:lnSpc>
              <a:buNone/>
              <a:defRPr sz="2300">
                <a:solidFill>
                  <a:srgbClr val="535353"/>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de-AT" dirty="0"/>
              <a:t>Master-Untertitelformat </a:t>
            </a:r>
          </a:p>
          <a:p>
            <a:r>
              <a:rPr lang="de-AT" dirty="0"/>
              <a:t>Calibri Standard 26 Punkt</a:t>
            </a:r>
            <a:endParaRPr lang="de-DE" dirty="0"/>
          </a:p>
        </p:txBody>
      </p:sp>
      <p:sp>
        <p:nvSpPr>
          <p:cNvPr id="7" name="Inhaltsplatzhalter 6"/>
          <p:cNvSpPr>
            <a:spLocks noGrp="1"/>
          </p:cNvSpPr>
          <p:nvPr>
            <p:ph sz="quarter" idx="10" hasCustomPrompt="1"/>
          </p:nvPr>
        </p:nvSpPr>
        <p:spPr>
          <a:xfrm>
            <a:off x="415637" y="4234815"/>
            <a:ext cx="4133503" cy="344805"/>
          </a:xfrm>
        </p:spPr>
        <p:txBody>
          <a:bodyPr>
            <a:noAutofit/>
          </a:bodyPr>
          <a:lstStyle>
            <a:lvl1pPr>
              <a:defRPr sz="1600" b="1">
                <a:solidFill>
                  <a:srgbClr val="666666"/>
                </a:solidFill>
              </a:defRPr>
            </a:lvl1pPr>
          </a:lstStyle>
          <a:p>
            <a:pPr lvl="0"/>
            <a:r>
              <a:rPr lang="de-DE" dirty="0" err="1"/>
              <a:t>ErstellerIn</a:t>
            </a:r>
            <a:endParaRPr lang="de-AT" dirty="0"/>
          </a:p>
        </p:txBody>
      </p:sp>
      <p:sp>
        <p:nvSpPr>
          <p:cNvPr id="8" name="Inhaltsplatzhalter 6"/>
          <p:cNvSpPr>
            <a:spLocks noGrp="1"/>
          </p:cNvSpPr>
          <p:nvPr>
            <p:ph sz="quarter" idx="11" hasCustomPrompt="1"/>
          </p:nvPr>
        </p:nvSpPr>
        <p:spPr>
          <a:xfrm>
            <a:off x="6438900" y="4234815"/>
            <a:ext cx="2247899" cy="344805"/>
          </a:xfrm>
        </p:spPr>
        <p:txBody>
          <a:bodyPr>
            <a:noAutofit/>
          </a:bodyPr>
          <a:lstStyle>
            <a:lvl1pPr algn="r">
              <a:defRPr sz="1400" b="0">
                <a:solidFill>
                  <a:srgbClr val="666666"/>
                </a:solidFill>
              </a:defRPr>
            </a:lvl1pPr>
          </a:lstStyle>
          <a:p>
            <a:pPr lvl="0"/>
            <a:r>
              <a:rPr lang="de-DE" dirty="0"/>
              <a:t>Ort, Datum</a:t>
            </a:r>
            <a:endParaRPr lang="de-AT" dirty="0"/>
          </a:p>
        </p:txBody>
      </p:sp>
    </p:spTree>
    <p:extLst>
      <p:ext uri="{BB962C8B-B14F-4D97-AF65-F5344CB8AC3E}">
        <p14:creationId xmlns:p14="http://schemas.microsoft.com/office/powerpoint/2010/main" val="57737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sfolie (Text, Grafik, Tab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Foliennummernplatzhalter 2"/>
          <p:cNvSpPr>
            <a:spLocks noGrp="1"/>
          </p:cNvSpPr>
          <p:nvPr>
            <p:ph type="sldNum" sz="quarter" idx="10"/>
          </p:nvPr>
        </p:nvSpPr>
        <p:spPr/>
        <p:txBody>
          <a:bodyPr/>
          <a:lstStyle/>
          <a:p>
            <a:fld id="{20166E51-7DC7-7047-B811-A7233D3B7FD6}"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AT"/>
              <a:t>Max Mustermann</a:t>
            </a:r>
            <a:endParaRPr lang="de-AT" dirty="0"/>
          </a:p>
        </p:txBody>
      </p:sp>
      <p:sp>
        <p:nvSpPr>
          <p:cNvPr id="6" name="Inhaltsplatzhalter 5"/>
          <p:cNvSpPr>
            <a:spLocks noGrp="1"/>
          </p:cNvSpPr>
          <p:nvPr>
            <p:ph sz="quarter" idx="12"/>
          </p:nvPr>
        </p:nvSpPr>
        <p:spPr>
          <a:xfrm>
            <a:off x="415925" y="1244600"/>
            <a:ext cx="8307388" cy="3368675"/>
          </a:xfrm>
        </p:spPr>
        <p:txBody>
          <a:bodyPr/>
          <a:lstStyle>
            <a:lvl4pPr>
              <a:lnSpc>
                <a:spcPct val="100000"/>
              </a:lnSpc>
              <a:spcBef>
                <a:spcPts val="0"/>
              </a:spcBef>
              <a:spcAft>
                <a:spcPts val="600"/>
              </a:spcAft>
              <a:defRPr/>
            </a:lvl4pPr>
            <a:lvl5pPr>
              <a:lnSpc>
                <a:spcPct val="100000"/>
              </a:lnSpc>
              <a:spcBef>
                <a:spcPts val="0"/>
              </a:spcBef>
              <a:spcAft>
                <a:spcPts val="600"/>
              </a:spcAf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25950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und Textfol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Hier Titel einfügen</a:t>
            </a:r>
            <a:endParaRPr lang="de-AT" dirty="0"/>
          </a:p>
        </p:txBody>
      </p:sp>
      <p:sp>
        <p:nvSpPr>
          <p:cNvPr id="7" name="Fußzeilenplatzhalter 6"/>
          <p:cNvSpPr>
            <a:spLocks noGrp="1"/>
          </p:cNvSpPr>
          <p:nvPr>
            <p:ph type="ftr" sz="quarter" idx="10"/>
          </p:nvPr>
        </p:nvSpPr>
        <p:spPr/>
        <p:txBody>
          <a:bodyPr/>
          <a:lstStyle/>
          <a:p>
            <a:r>
              <a:rPr lang="de-AT"/>
              <a:t>Max Mustermann</a:t>
            </a:r>
            <a:endParaRPr lang="de-AT" dirty="0"/>
          </a:p>
        </p:txBody>
      </p:sp>
      <p:sp>
        <p:nvSpPr>
          <p:cNvPr id="8" name="Foliennummernplatzhalter 7"/>
          <p:cNvSpPr>
            <a:spLocks noGrp="1"/>
          </p:cNvSpPr>
          <p:nvPr>
            <p:ph type="sldNum" sz="quarter" idx="11"/>
          </p:nvPr>
        </p:nvSpPr>
        <p:spPr/>
        <p:txBody>
          <a:bodyPr/>
          <a:lstStyle/>
          <a:p>
            <a:fld id="{20166E51-7DC7-7047-B811-A7233D3B7FD6}" type="slidenum">
              <a:rPr lang="de-DE" smtClean="0"/>
              <a:pPr/>
              <a:t>‹Nr.›</a:t>
            </a:fld>
            <a:endParaRPr lang="de-DE" dirty="0"/>
          </a:p>
        </p:txBody>
      </p:sp>
      <p:sp>
        <p:nvSpPr>
          <p:cNvPr id="10" name="Bildplatzhalter 9"/>
          <p:cNvSpPr>
            <a:spLocks noGrp="1"/>
          </p:cNvSpPr>
          <p:nvPr>
            <p:ph type="pic" sz="quarter" idx="12"/>
          </p:nvPr>
        </p:nvSpPr>
        <p:spPr>
          <a:xfrm>
            <a:off x="415636" y="1210033"/>
            <a:ext cx="3905539" cy="3384192"/>
          </a:xfrm>
        </p:spPr>
        <p:txBody>
          <a:bodyPr/>
          <a:lstStyle/>
          <a:p>
            <a:endParaRPr lang="de-AT" dirty="0"/>
          </a:p>
        </p:txBody>
      </p:sp>
      <p:sp>
        <p:nvSpPr>
          <p:cNvPr id="9" name="Textplatzhalter 8"/>
          <p:cNvSpPr>
            <a:spLocks noGrp="1"/>
          </p:cNvSpPr>
          <p:nvPr>
            <p:ph type="body" sz="quarter" idx="13"/>
          </p:nvPr>
        </p:nvSpPr>
        <p:spPr>
          <a:xfrm>
            <a:off x="4572000" y="1209675"/>
            <a:ext cx="4151313" cy="3384550"/>
          </a:xfrm>
        </p:spPr>
        <p:txBody>
          <a:bodyPr/>
          <a:lstStyle>
            <a:lvl3pPr>
              <a:spcBef>
                <a:spcPts val="0"/>
              </a:spcBef>
              <a:spcAft>
                <a:spcPts val="600"/>
              </a:spcAft>
              <a:defRPr/>
            </a:lvl3pPr>
            <a:lvl4pPr>
              <a:spcBef>
                <a:spcPts val="0"/>
              </a:spcBef>
              <a:spcAft>
                <a:spcPts val="600"/>
              </a:spcAft>
              <a:defRPr/>
            </a:lvl4pPr>
            <a:lvl5pPr>
              <a:spcAft>
                <a:spcPts val="600"/>
              </a:spcAf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3195974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15636" y="1223783"/>
            <a:ext cx="8332828" cy="3370840"/>
          </a:xfrm>
          <a:prstGeom prst="rect">
            <a:avLst/>
          </a:prstGeom>
        </p:spPr>
        <p:txBody>
          <a:bodyPr vert="horz" lIns="77925" tIns="38963" rIns="77925" bIns="38963" rtlCol="0">
            <a:normAutofit/>
          </a:bodyPr>
          <a:lstStyle/>
          <a:p>
            <a:pPr lvl="0"/>
            <a:r>
              <a:rPr lang="de-AT" dirty="0"/>
              <a:t>Mastertextformat Calibri Standard 23 Punkt </a:t>
            </a:r>
            <a:r>
              <a:rPr lang="de-AT" dirty="0" err="1"/>
              <a:t>unigrau</a:t>
            </a:r>
            <a:endParaRPr lang="de-AT" dirty="0"/>
          </a:p>
          <a:p>
            <a:pPr lvl="1"/>
            <a:r>
              <a:rPr lang="de-AT" dirty="0"/>
              <a:t>Zweite Ebene Calibri Standard 20 Punkt </a:t>
            </a:r>
            <a:r>
              <a:rPr lang="de-AT" dirty="0" err="1"/>
              <a:t>unigrau</a:t>
            </a:r>
            <a:endParaRPr lang="de-AT" dirty="0"/>
          </a:p>
          <a:p>
            <a:pPr lvl="1"/>
            <a:r>
              <a:rPr lang="de-AT" dirty="0"/>
              <a:t>Zweite Ebene Calibri Standard 20 Punkt </a:t>
            </a:r>
            <a:r>
              <a:rPr lang="de-AT" dirty="0" err="1"/>
              <a:t>unigrau</a:t>
            </a:r>
            <a:endParaRPr lang="de-AT" dirty="0"/>
          </a:p>
          <a:p>
            <a:pPr marL="642937" marR="0" lvl="2" indent="-285750" algn="l" defTabSz="389626" rtl="0" eaLnBrk="1" fontAlgn="auto" latinLnBrk="0" hangingPunct="1">
              <a:lnSpc>
                <a:spcPct val="100000"/>
              </a:lnSpc>
              <a:spcBef>
                <a:spcPts val="0"/>
              </a:spcBef>
              <a:spcAft>
                <a:spcPts val="600"/>
              </a:spcAft>
              <a:buClrTx/>
              <a:buSzTx/>
              <a:buFont typeface="Arial" panose="020B0604020202020204" pitchFamily="34" charset="0"/>
              <a:buChar char="•"/>
              <a:tabLst/>
            </a:pPr>
            <a:r>
              <a:rPr lang="de-AT" dirty="0"/>
              <a:t>Dritte Ebene Calibri Fett 16 Punkt </a:t>
            </a:r>
            <a:r>
              <a:rPr lang="de-AT" dirty="0" err="1"/>
              <a:t>unigrau</a:t>
            </a:r>
            <a:r>
              <a:rPr lang="de-AT" dirty="0"/>
              <a:t> </a:t>
            </a:r>
          </a:p>
          <a:p>
            <a:pPr lvl="2"/>
            <a:r>
              <a:rPr lang="de-AT" dirty="0"/>
              <a:t>Dritte Ebene Calibri Fett 16 Punkt </a:t>
            </a:r>
            <a:r>
              <a:rPr lang="de-AT" dirty="0" err="1"/>
              <a:t>unigrau</a:t>
            </a:r>
            <a:endParaRPr lang="de-AT" dirty="0"/>
          </a:p>
          <a:p>
            <a:pPr marL="268288" marR="0" lvl="1" indent="-268288" algn="l" defTabSz="389626" rtl="0" eaLnBrk="1" fontAlgn="auto" latinLnBrk="0" hangingPunct="1">
              <a:lnSpc>
                <a:spcPts val="1800"/>
              </a:lnSpc>
              <a:spcBef>
                <a:spcPts val="0"/>
              </a:spcBef>
              <a:spcAft>
                <a:spcPts val="800"/>
              </a:spcAft>
              <a:buClrTx/>
              <a:buSzTx/>
              <a:buFont typeface="Arial"/>
              <a:buChar char="–"/>
              <a:tabLst/>
              <a:defRPr/>
            </a:pPr>
            <a:r>
              <a:rPr lang="de-AT" dirty="0"/>
              <a:t>Zweite Ebene Calibri Standard 16 Punkt </a:t>
            </a:r>
            <a:r>
              <a:rPr lang="de-AT" dirty="0" err="1"/>
              <a:t>unigrau</a:t>
            </a:r>
            <a:endParaRPr lang="de-AT" dirty="0"/>
          </a:p>
          <a:p>
            <a:pPr lvl="2"/>
            <a:r>
              <a:rPr lang="de-AT" dirty="0"/>
              <a:t>Dritte Ebene Calibri Fett 16 Punkt </a:t>
            </a:r>
            <a:r>
              <a:rPr lang="de-AT" dirty="0" err="1"/>
              <a:t>unigrau</a:t>
            </a:r>
            <a:endParaRPr lang="de-AT" dirty="0"/>
          </a:p>
          <a:p>
            <a:pPr marL="625475" marR="0" lvl="2" indent="-268288" algn="l" defTabSz="389626" rtl="0" eaLnBrk="1" fontAlgn="auto" latinLnBrk="0" hangingPunct="1">
              <a:lnSpc>
                <a:spcPct val="100000"/>
              </a:lnSpc>
              <a:spcBef>
                <a:spcPts val="0"/>
              </a:spcBef>
              <a:spcAft>
                <a:spcPts val="600"/>
              </a:spcAft>
              <a:buClrTx/>
              <a:buSzTx/>
              <a:buFont typeface="Arial"/>
              <a:buChar char="•"/>
              <a:tabLst/>
              <a:defRPr/>
            </a:pPr>
            <a:r>
              <a:rPr lang="de-AT" dirty="0"/>
              <a:t>Dritte Ebene Calibri Fett 16 Punkt </a:t>
            </a:r>
            <a:r>
              <a:rPr lang="de-AT" dirty="0" err="1"/>
              <a:t>unigrau</a:t>
            </a:r>
            <a:endParaRPr lang="de-AT" dirty="0"/>
          </a:p>
          <a:p>
            <a:pPr marL="1346228" marR="0" lvl="3" indent="-268288" algn="l" defTabSz="389626" rtl="0" eaLnBrk="1" fontAlgn="auto" latinLnBrk="0" hangingPunct="1">
              <a:lnSpc>
                <a:spcPct val="100000"/>
              </a:lnSpc>
              <a:spcBef>
                <a:spcPts val="0"/>
              </a:spcBef>
              <a:spcAft>
                <a:spcPts val="600"/>
              </a:spcAft>
              <a:buClrTx/>
              <a:buSzTx/>
              <a:buFont typeface="Arial"/>
              <a:buChar char="•"/>
              <a:tabLst/>
              <a:defRPr/>
            </a:pPr>
            <a:r>
              <a:rPr lang="de-DE" dirty="0"/>
              <a:t>Vierte Ebene Calibri Standard 16 </a:t>
            </a:r>
            <a:r>
              <a:rPr lang="de-DE" dirty="0" err="1"/>
              <a:t>unigrau</a:t>
            </a:r>
            <a:endParaRPr lang="de-DE" dirty="0"/>
          </a:p>
          <a:p>
            <a:pPr marL="1753316" marR="0" lvl="4" indent="-194813" algn="l" defTabSz="389626" rtl="0" eaLnBrk="1" fontAlgn="auto" latinLnBrk="0" hangingPunct="1">
              <a:lnSpc>
                <a:spcPct val="100000"/>
              </a:lnSpc>
              <a:spcBef>
                <a:spcPct val="20000"/>
              </a:spcBef>
              <a:spcAft>
                <a:spcPts val="600"/>
              </a:spcAft>
              <a:buClrTx/>
              <a:buSzTx/>
              <a:buFont typeface="Arial"/>
              <a:buChar char="»"/>
              <a:tabLst/>
              <a:defRPr/>
            </a:pPr>
            <a:r>
              <a:rPr lang="de-DE" dirty="0"/>
              <a:t>Fünfte Ebene Calibri Standard </a:t>
            </a:r>
            <a:r>
              <a:rPr lang="de-DE" dirty="0" err="1"/>
              <a:t>uniblau</a:t>
            </a:r>
            <a:endParaRPr lang="de-AT" dirty="0"/>
          </a:p>
          <a:p>
            <a:pPr lvl="1"/>
            <a:endParaRPr lang="de-AT" dirty="0"/>
          </a:p>
        </p:txBody>
      </p:sp>
      <p:sp>
        <p:nvSpPr>
          <p:cNvPr id="6" name="Foliennummernplatzhalter 5"/>
          <p:cNvSpPr>
            <a:spLocks noGrp="1"/>
          </p:cNvSpPr>
          <p:nvPr>
            <p:ph type="sldNum" sz="quarter" idx="4"/>
          </p:nvPr>
        </p:nvSpPr>
        <p:spPr>
          <a:xfrm>
            <a:off x="6590502" y="4709085"/>
            <a:ext cx="2133599" cy="273844"/>
          </a:xfrm>
          <a:prstGeom prst="rect">
            <a:avLst/>
          </a:prstGeom>
        </p:spPr>
        <p:txBody>
          <a:bodyPr vert="horz" lIns="77925" tIns="38963" rIns="77925" bIns="38963" rtlCol="0" anchor="ctr"/>
          <a:lstStyle>
            <a:lvl1pPr algn="r">
              <a:defRPr sz="900">
                <a:solidFill>
                  <a:srgbClr val="666666"/>
                </a:solidFill>
              </a:defRPr>
            </a:lvl1pPr>
          </a:lstStyle>
          <a:p>
            <a:fld id="{20166E51-7DC7-7047-B811-A7233D3B7FD6}" type="slidenum">
              <a:rPr lang="de-DE" smtClean="0"/>
              <a:pPr/>
              <a:t>‹Nr.›</a:t>
            </a:fld>
            <a:endParaRPr lang="de-DE" dirty="0"/>
          </a:p>
        </p:txBody>
      </p:sp>
      <p:cxnSp>
        <p:nvCxnSpPr>
          <p:cNvPr id="7" name="Gerade Verbindung 6"/>
          <p:cNvCxnSpPr/>
          <p:nvPr userDrawn="1"/>
        </p:nvCxnSpPr>
        <p:spPr>
          <a:xfrm>
            <a:off x="395536" y="4705702"/>
            <a:ext cx="8352928" cy="1"/>
          </a:xfrm>
          <a:prstGeom prst="line">
            <a:avLst/>
          </a:prstGeom>
          <a:ln w="9525" cmpd="sng">
            <a:solidFill>
              <a:srgbClr val="666666"/>
            </a:solidFill>
          </a:ln>
          <a:effectLst/>
        </p:spPr>
        <p:style>
          <a:lnRef idx="2">
            <a:schemeClr val="accent1"/>
          </a:lnRef>
          <a:fillRef idx="0">
            <a:schemeClr val="accent1"/>
          </a:fillRef>
          <a:effectRef idx="1">
            <a:schemeClr val="accent1"/>
          </a:effectRef>
          <a:fontRef idx="minor">
            <a:schemeClr val="tx1"/>
          </a:fontRef>
        </p:style>
      </p:cxnSp>
      <p:sp>
        <p:nvSpPr>
          <p:cNvPr id="2" name="Titelplatzhalter 1"/>
          <p:cNvSpPr>
            <a:spLocks noGrp="1"/>
          </p:cNvSpPr>
          <p:nvPr>
            <p:ph type="title"/>
          </p:nvPr>
        </p:nvSpPr>
        <p:spPr>
          <a:xfrm>
            <a:off x="415636" y="336885"/>
            <a:ext cx="6246421" cy="818148"/>
          </a:xfrm>
          <a:prstGeom prst="rect">
            <a:avLst/>
          </a:prstGeom>
        </p:spPr>
        <p:txBody>
          <a:bodyPr vert="horz" lIns="91440" tIns="45720" rIns="91440" bIns="45720" rtlCol="0" anchor="t" anchorCtr="0">
            <a:noAutofit/>
          </a:bodyPr>
          <a:lstStyle/>
          <a:p>
            <a:r>
              <a:rPr lang="de-DE" dirty="0"/>
              <a:t>Hier können Sie Ihren Titel bearbeiten</a:t>
            </a:r>
            <a:endParaRPr lang="de-AT" dirty="0"/>
          </a:p>
        </p:txBody>
      </p:sp>
      <p:sp>
        <p:nvSpPr>
          <p:cNvPr id="5" name="Fußzeilenplatzhalter 4"/>
          <p:cNvSpPr>
            <a:spLocks noGrp="1"/>
          </p:cNvSpPr>
          <p:nvPr>
            <p:ph type="ftr" sz="quarter" idx="3"/>
          </p:nvPr>
        </p:nvSpPr>
        <p:spPr>
          <a:xfrm>
            <a:off x="415636" y="4708292"/>
            <a:ext cx="2895600" cy="274637"/>
          </a:xfrm>
          <a:prstGeom prst="rect">
            <a:avLst/>
          </a:prstGeom>
        </p:spPr>
        <p:txBody>
          <a:bodyPr vert="horz" lIns="91440" tIns="45720" rIns="91440" bIns="45720" rtlCol="0" anchor="ctr"/>
          <a:lstStyle>
            <a:lvl1pPr algn="l">
              <a:defRPr lang="de-AT" sz="900" kern="1200" dirty="0">
                <a:solidFill>
                  <a:srgbClr val="666666"/>
                </a:solidFill>
                <a:latin typeface="+mn-lt"/>
                <a:ea typeface="+mn-ea"/>
                <a:cs typeface="+mn-cs"/>
              </a:defRPr>
            </a:lvl1pPr>
          </a:lstStyle>
          <a:p>
            <a:r>
              <a:rPr lang="de-AT"/>
              <a:t>Max Mustermann</a:t>
            </a:r>
            <a:endParaRPr lang="de-AT" dirty="0"/>
          </a:p>
        </p:txBody>
      </p:sp>
      <p:pic>
        <p:nvPicPr>
          <p:cNvPr id="9" name="Bild 8" descr="UNI-Logo_CMY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24133" y="321591"/>
            <a:ext cx="1803399" cy="497552"/>
          </a:xfrm>
          <a:prstGeom prst="rect">
            <a:avLst/>
          </a:prstGeom>
        </p:spPr>
      </p:pic>
    </p:spTree>
    <p:extLst>
      <p:ext uri="{BB962C8B-B14F-4D97-AF65-F5344CB8AC3E}">
        <p14:creationId xmlns:p14="http://schemas.microsoft.com/office/powerpoint/2010/main" val="29230659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Lst>
  <p:hf hdr="0" dt="0"/>
  <p:txStyles>
    <p:title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p:titleStyle>
    <p:bodyStyle>
      <a:lvl1pPr marL="0" indent="0" algn="l" defTabSz="389626" rtl="0" eaLnBrk="1" latinLnBrk="0" hangingPunct="1">
        <a:lnSpc>
          <a:spcPct val="90000"/>
        </a:lnSpc>
        <a:spcBef>
          <a:spcPts val="0"/>
        </a:spcBef>
        <a:spcAft>
          <a:spcPts val="600"/>
        </a:spcAft>
        <a:buFont typeface="Arial"/>
        <a:buNone/>
        <a:defRPr lang="de-AT" sz="2300" b="1" kern="1200" dirty="0" smtClean="0">
          <a:solidFill>
            <a:srgbClr val="535353"/>
          </a:solidFill>
          <a:latin typeface="+mn-lt"/>
          <a:ea typeface="+mn-ea"/>
          <a:cs typeface="+mn-cs"/>
        </a:defRPr>
      </a:lvl1pPr>
      <a:lvl2pPr marL="268288" marR="0" indent="-268288" algn="l" defTabSz="389626" rtl="0" eaLnBrk="1" fontAlgn="auto" latinLnBrk="0" hangingPunct="1">
        <a:lnSpc>
          <a:spcPts val="1800"/>
        </a:lnSpc>
        <a:spcBef>
          <a:spcPts val="0"/>
        </a:spcBef>
        <a:spcAft>
          <a:spcPts val="800"/>
        </a:spcAft>
        <a:buClrTx/>
        <a:buSzTx/>
        <a:buFont typeface="Arial"/>
        <a:buChar char="–"/>
        <a:tabLst/>
        <a:defRPr lang="de-AT" sz="2000" kern="1200" dirty="0" smtClean="0">
          <a:solidFill>
            <a:srgbClr val="535353"/>
          </a:solidFill>
          <a:latin typeface="+mn-lt"/>
          <a:ea typeface="+mn-ea"/>
          <a:cs typeface="+mn-cs"/>
        </a:defRPr>
      </a:lvl2pPr>
      <a:lvl3pPr marL="642937" marR="0" indent="-285750" algn="l" defTabSz="389626" rtl="0" eaLnBrk="1" fontAlgn="auto" latinLnBrk="0" hangingPunct="1">
        <a:lnSpc>
          <a:spcPct val="100000"/>
        </a:lnSpc>
        <a:spcBef>
          <a:spcPts val="0"/>
        </a:spcBef>
        <a:spcAft>
          <a:spcPts val="600"/>
        </a:spcAft>
        <a:buClrTx/>
        <a:buSzTx/>
        <a:buFont typeface="Arial" panose="020B0604020202020204" pitchFamily="34" charset="0"/>
        <a:buChar char="•"/>
        <a:tabLst/>
        <a:defRPr lang="de-AT" sz="1600" b="0" kern="1200" dirty="0" smtClean="0">
          <a:solidFill>
            <a:srgbClr val="535353"/>
          </a:solidFill>
          <a:latin typeface="+mn-lt"/>
          <a:ea typeface="+mn-ea"/>
          <a:cs typeface="+mn-cs"/>
        </a:defRPr>
      </a:lvl3pPr>
      <a:lvl4pPr marL="1363690" indent="-194813" algn="l" defTabSz="389626" rtl="0" eaLnBrk="1" latinLnBrk="0" hangingPunct="1">
        <a:lnSpc>
          <a:spcPts val="1500"/>
        </a:lnSpc>
        <a:spcBef>
          <a:spcPts val="300"/>
        </a:spcBef>
        <a:spcAft>
          <a:spcPts val="0"/>
        </a:spcAft>
        <a:buFont typeface="Arial"/>
        <a:buChar char="–"/>
        <a:defRPr sz="1600" kern="1200" cap="all" baseline="0">
          <a:solidFill>
            <a:srgbClr val="666666"/>
          </a:solidFill>
          <a:latin typeface="+mn-lt"/>
          <a:ea typeface="+mn-ea"/>
          <a:cs typeface="+mn-cs"/>
        </a:defRPr>
      </a:lvl4pPr>
      <a:lvl5pPr marL="1753316" indent="-194813" algn="l" defTabSz="389626" rtl="0" eaLnBrk="1" latinLnBrk="0" hangingPunct="1">
        <a:lnSpc>
          <a:spcPts val="1500"/>
        </a:lnSpc>
        <a:spcBef>
          <a:spcPts val="300"/>
        </a:spcBef>
        <a:spcAft>
          <a:spcPts val="0"/>
        </a:spcAft>
        <a:buFont typeface="Arial"/>
        <a:buChar char="»"/>
        <a:defRPr lang="de-AT" sz="1600" kern="1200" baseline="0" dirty="0" smtClean="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de-DE"/>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udith.platter@univie.ac.a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Herzlich willkommen!</a:t>
            </a:r>
          </a:p>
        </p:txBody>
      </p:sp>
      <p:sp>
        <p:nvSpPr>
          <p:cNvPr id="3" name="Untertitel 2"/>
          <p:cNvSpPr>
            <a:spLocks noGrp="1"/>
          </p:cNvSpPr>
          <p:nvPr>
            <p:ph type="subTitle" idx="1"/>
          </p:nvPr>
        </p:nvSpPr>
        <p:spPr>
          <a:xfrm>
            <a:off x="415636" y="2626322"/>
            <a:ext cx="8109799" cy="886900"/>
          </a:xfrm>
        </p:spPr>
        <p:txBody>
          <a:bodyPr>
            <a:normAutofit/>
          </a:bodyPr>
          <a:lstStyle/>
          <a:p>
            <a:r>
              <a:rPr lang="de-DE" dirty="0"/>
              <a:t>Konsekutiv II – </a:t>
            </a:r>
            <a:r>
              <a:rPr lang="it-IT" dirty="0" err="1"/>
              <a:t>Barrierefreie</a:t>
            </a:r>
            <a:r>
              <a:rPr lang="it-IT" dirty="0"/>
              <a:t> </a:t>
            </a:r>
            <a:r>
              <a:rPr lang="it-IT" dirty="0" err="1"/>
              <a:t>Kommunikation</a:t>
            </a:r>
            <a:endParaRPr lang="de-AT" dirty="0"/>
          </a:p>
        </p:txBody>
      </p:sp>
      <p:sp>
        <p:nvSpPr>
          <p:cNvPr id="4" name="Inhaltsplatzhalter 3"/>
          <p:cNvSpPr>
            <a:spLocks noGrp="1"/>
          </p:cNvSpPr>
          <p:nvPr>
            <p:ph sz="quarter" idx="10"/>
          </p:nvPr>
        </p:nvSpPr>
        <p:spPr/>
        <p:txBody>
          <a:bodyPr/>
          <a:lstStyle/>
          <a:p>
            <a:r>
              <a:rPr lang="de-AT" dirty="0"/>
              <a:t>Dr. Judith Platter	</a:t>
            </a:r>
          </a:p>
        </p:txBody>
      </p:sp>
      <p:sp>
        <p:nvSpPr>
          <p:cNvPr id="5" name="Inhaltsplatzhalter 4"/>
          <p:cNvSpPr>
            <a:spLocks noGrp="1"/>
          </p:cNvSpPr>
          <p:nvPr>
            <p:ph sz="quarter" idx="11"/>
          </p:nvPr>
        </p:nvSpPr>
        <p:spPr>
          <a:xfrm>
            <a:off x="2147455" y="4234815"/>
            <a:ext cx="6539345" cy="344805"/>
          </a:xfrm>
        </p:spPr>
        <p:txBody>
          <a:bodyPr/>
          <a:lstStyle/>
          <a:p>
            <a:r>
              <a:rPr lang="de-AT" dirty="0">
                <a:hlinkClick r:id="rId2"/>
              </a:rPr>
              <a:t>Judith.platter@univie.ac.at</a:t>
            </a:r>
            <a:endParaRPr lang="de-AT" dirty="0"/>
          </a:p>
          <a:p>
            <a:endParaRPr lang="de-AT" dirty="0"/>
          </a:p>
          <a:p>
            <a:endParaRPr lang="de-AT" dirty="0"/>
          </a:p>
        </p:txBody>
      </p:sp>
    </p:spTree>
    <p:extLst>
      <p:ext uri="{BB962C8B-B14F-4D97-AF65-F5344CB8AC3E}">
        <p14:creationId xmlns:p14="http://schemas.microsoft.com/office/powerpoint/2010/main" val="327589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Barrierefreie Kommunikation</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10</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lvl="1" indent="0">
              <a:buNone/>
            </a:pPr>
            <a:r>
              <a:rPr lang="de-DE" sz="2400" dirty="0" err="1"/>
              <a:t>Verstehenseinschränkungen</a:t>
            </a:r>
            <a:r>
              <a:rPr lang="de-DE" sz="2400" dirty="0"/>
              <a:t>/ </a:t>
            </a:r>
            <a:r>
              <a:rPr lang="de-DE" sz="2400" b="0" dirty="0"/>
              <a:t>Literalität auf unteren Kompetenzniveaus</a:t>
            </a:r>
            <a:endParaRPr lang="de-DE" sz="2400" dirty="0"/>
          </a:p>
          <a:p>
            <a:pPr lvl="1" indent="0">
              <a:buNone/>
            </a:pPr>
            <a:r>
              <a:rPr lang="de-DE" sz="2200" b="0" dirty="0"/>
              <a:t>		7) </a:t>
            </a:r>
            <a:r>
              <a:rPr lang="de-DE" sz="2400" b="0" dirty="0"/>
              <a:t>Personen mit </a:t>
            </a:r>
            <a:r>
              <a:rPr lang="de-DE" sz="2400" dirty="0"/>
              <a:t>Aphasie</a:t>
            </a:r>
          </a:p>
          <a:p>
            <a:pPr marL="928687" lvl="2"/>
            <a:r>
              <a:rPr lang="de-DE" sz="1800" dirty="0"/>
              <a:t>Erworbene Störung in Sprache und Kommunikation durch Erkrankung des ZNS</a:t>
            </a:r>
          </a:p>
          <a:p>
            <a:pPr lvl="2" indent="0">
              <a:buNone/>
            </a:pPr>
            <a:r>
              <a:rPr lang="de-DE" sz="2200" dirty="0"/>
              <a:t>	8) Personen mit Deutsch als Zweitsprache</a:t>
            </a:r>
          </a:p>
          <a:p>
            <a:pPr lvl="2" indent="0">
              <a:buNone/>
            </a:pPr>
            <a:r>
              <a:rPr lang="de-DE" sz="2200" dirty="0"/>
              <a:t>	9) Personen mit Mehrfachbehinderung</a:t>
            </a:r>
          </a:p>
          <a:p>
            <a:pPr lvl="2" indent="0">
              <a:buNone/>
            </a:pPr>
            <a:endParaRPr lang="de-AT" sz="1800" b="0" dirty="0"/>
          </a:p>
        </p:txBody>
      </p:sp>
    </p:spTree>
    <p:extLst>
      <p:ext uri="{BB962C8B-B14F-4D97-AF65-F5344CB8AC3E}">
        <p14:creationId xmlns:p14="http://schemas.microsoft.com/office/powerpoint/2010/main" val="62446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Barrierefreie Kommunikation</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11</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lvl="1" indent="0">
              <a:buNone/>
            </a:pPr>
            <a:r>
              <a:rPr lang="de-DE" sz="2400" dirty="0"/>
              <a:t>Strategien: </a:t>
            </a:r>
          </a:p>
          <a:p>
            <a:pPr marL="611188" lvl="1" indent="-342900">
              <a:buFont typeface="Wingdings" panose="05000000000000000000" pitchFamily="2" charset="2"/>
              <a:buChar char="§"/>
            </a:pPr>
            <a:r>
              <a:rPr lang="de-DE" sz="2400" b="0" dirty="0"/>
              <a:t>	sprachliche Strategien – Verständlichkeit </a:t>
            </a:r>
            <a:r>
              <a:rPr lang="de-DE" sz="2400" dirty="0"/>
              <a:t>von Inhalten auf 	Wort-, Satz- und Textebene</a:t>
            </a:r>
          </a:p>
          <a:p>
            <a:pPr lvl="1" indent="0">
              <a:buNone/>
            </a:pPr>
            <a:r>
              <a:rPr lang="de-DE" sz="2400" dirty="0"/>
              <a:t>			</a:t>
            </a:r>
            <a:r>
              <a:rPr lang="de-DE" sz="2400" i="1" dirty="0"/>
              <a:t>Verwendung von zentralen Wörtern und Satzstrukturen 			mit überschaubarer Buchstabenlänge</a:t>
            </a:r>
          </a:p>
          <a:p>
            <a:pPr lvl="1" indent="0">
              <a:buNone/>
            </a:pPr>
            <a:r>
              <a:rPr lang="de-DE" sz="2400" b="0" i="1" dirty="0"/>
              <a:t>			Darstellung von Sachverhalten mit anschaulichen 					Beispielen</a:t>
            </a:r>
          </a:p>
          <a:p>
            <a:pPr lvl="1" indent="0">
              <a:buNone/>
            </a:pPr>
            <a:r>
              <a:rPr lang="de-DE" sz="2400" i="1" dirty="0"/>
              <a:t>			Adressierung, Situierung, Handlungsorientierung, 					Einführung/Erläuterung von komplexen, abstrakten bzw. 			insgesamt fachlichen Konzepten</a:t>
            </a:r>
            <a:endParaRPr lang="de-AT" sz="1800" b="0" dirty="0"/>
          </a:p>
        </p:txBody>
      </p:sp>
    </p:spTree>
    <p:extLst>
      <p:ext uri="{BB962C8B-B14F-4D97-AF65-F5344CB8AC3E}">
        <p14:creationId xmlns:p14="http://schemas.microsoft.com/office/powerpoint/2010/main" val="250706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Barrierefreie Kommunikation</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12</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lvl="1" indent="0">
              <a:buNone/>
            </a:pPr>
            <a:r>
              <a:rPr lang="de-DE" sz="2400" dirty="0"/>
              <a:t>Strategien: </a:t>
            </a:r>
          </a:p>
          <a:p>
            <a:pPr marL="611188" lvl="1" indent="-342900">
              <a:buFont typeface="Wingdings" panose="05000000000000000000" pitchFamily="2" charset="2"/>
              <a:buChar char="§"/>
            </a:pPr>
            <a:r>
              <a:rPr lang="de-DE" sz="2400" b="0" dirty="0"/>
              <a:t>	</a:t>
            </a:r>
            <a:r>
              <a:rPr lang="de-DE" sz="2400" dirty="0"/>
              <a:t>mediale</a:t>
            </a:r>
            <a:r>
              <a:rPr lang="de-DE" sz="2400" b="0" dirty="0"/>
              <a:t> Strategien – Perzeption/Wahrnehmbarkeit der 	Textoberfläche, </a:t>
            </a:r>
            <a:endParaRPr lang="de-DE" sz="2400" dirty="0"/>
          </a:p>
          <a:p>
            <a:pPr lvl="1" indent="0">
              <a:buNone/>
            </a:pPr>
            <a:r>
              <a:rPr lang="de-DE" sz="2400" dirty="0"/>
              <a:t>			</a:t>
            </a:r>
            <a:r>
              <a:rPr lang="de-DE" sz="2400" i="1" dirty="0"/>
              <a:t>Typographische Gliederung (Einrückung, </a:t>
            </a:r>
            <a:r>
              <a:rPr lang="de-DE" sz="2400" i="1" dirty="0" err="1"/>
              <a:t>Mediopunkt</a:t>
            </a:r>
            <a:r>
              <a:rPr lang="de-DE" sz="2400" i="1" dirty="0"/>
              <a:t>, 			Hervorhebung) </a:t>
            </a:r>
          </a:p>
          <a:p>
            <a:pPr lvl="1" indent="0">
              <a:buNone/>
            </a:pPr>
            <a:r>
              <a:rPr lang="de-DE" sz="2400" i="1" dirty="0"/>
              <a:t>			Vernetzung (Bebilderung, Color Coding)</a:t>
            </a:r>
          </a:p>
          <a:p>
            <a:pPr lvl="1" indent="0">
              <a:buNone/>
            </a:pPr>
            <a:r>
              <a:rPr lang="de-DE" sz="2400" b="0" i="1" dirty="0"/>
              <a:t>			</a:t>
            </a:r>
            <a:r>
              <a:rPr lang="de-DE" sz="2400" i="1" dirty="0"/>
              <a:t>Bedienung alternativer Kanäle (Untertitel, 							Audiodeskription, Alternativtete für Grafiken, 						Brailleschrift, Text-</a:t>
            </a:r>
            <a:r>
              <a:rPr lang="de-DE" sz="2400" i="1" dirty="0" err="1"/>
              <a:t>to</a:t>
            </a:r>
            <a:r>
              <a:rPr lang="de-DE" sz="2400" i="1" dirty="0"/>
              <a:t>-Speech-Systeme, Audiospur, QR-				Code, Blicksteuerung, </a:t>
            </a:r>
            <a:r>
              <a:rPr lang="de-DE" sz="2400" i="1" dirty="0" err="1"/>
              <a:t>Talker</a:t>
            </a:r>
            <a:r>
              <a:rPr lang="de-DE" sz="2400" i="1" dirty="0"/>
              <a:t>, Lormen)</a:t>
            </a:r>
          </a:p>
          <a:p>
            <a:pPr lvl="1" indent="0">
              <a:buNone/>
            </a:pPr>
            <a:r>
              <a:rPr lang="de-DE" sz="2400" b="0" i="1" dirty="0"/>
              <a:t>			</a:t>
            </a:r>
            <a:r>
              <a:rPr lang="de-DE" sz="2400" dirty="0"/>
              <a:t>multimodale Aufbereitung von Text</a:t>
            </a:r>
            <a:r>
              <a:rPr lang="de-DE" sz="2400" b="0" i="1" dirty="0"/>
              <a:t>	</a:t>
            </a:r>
            <a:endParaRPr lang="de-AT" sz="1800" b="0" dirty="0"/>
          </a:p>
        </p:txBody>
      </p:sp>
      <p:sp>
        <p:nvSpPr>
          <p:cNvPr id="6" name="Pfeil: nach rechts 5">
            <a:extLst>
              <a:ext uri="{FF2B5EF4-FFF2-40B4-BE49-F238E27FC236}">
                <a16:creationId xmlns:a16="http://schemas.microsoft.com/office/drawing/2014/main" id="{9C3F75A5-9003-4AA2-85E9-E77178EC620D}"/>
              </a:ext>
            </a:extLst>
          </p:cNvPr>
          <p:cNvSpPr/>
          <p:nvPr/>
        </p:nvSpPr>
        <p:spPr>
          <a:xfrm>
            <a:off x="605118" y="408763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89894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Barrierefreie Kommunikation</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13</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lvl="1" indent="0">
              <a:buNone/>
            </a:pPr>
            <a:r>
              <a:rPr lang="de-DE" sz="2400" dirty="0"/>
              <a:t>Strategien: </a:t>
            </a:r>
          </a:p>
          <a:p>
            <a:pPr marL="611188" lvl="1" indent="-342900">
              <a:buFont typeface="Wingdings" panose="05000000000000000000" pitchFamily="2" charset="2"/>
              <a:buChar char="§"/>
            </a:pPr>
            <a:r>
              <a:rPr lang="de-DE" sz="2400" b="0" dirty="0"/>
              <a:t>	</a:t>
            </a:r>
            <a:r>
              <a:rPr lang="de-DE" sz="2400" dirty="0"/>
              <a:t>konzeptuelle</a:t>
            </a:r>
            <a:r>
              <a:rPr lang="de-DE" sz="2400" b="0" dirty="0"/>
              <a:t> Strategien – Absenkung kognitiver 	Komplexität von Inhalten </a:t>
            </a:r>
            <a:endParaRPr lang="de-DE" sz="2400" dirty="0"/>
          </a:p>
          <a:p>
            <a:pPr lvl="1" indent="0">
              <a:buNone/>
            </a:pPr>
            <a:r>
              <a:rPr lang="de-DE" sz="2400" dirty="0"/>
              <a:t>			</a:t>
            </a:r>
            <a:r>
              <a:rPr lang="de-DE" sz="2400" i="1" dirty="0"/>
              <a:t>in Ergänzung zu sprachlichen und medialen Strategien: 			strukturelle Eingriffe auf die Informationsdarbietung 				(Metatexte, Audioeinführungen, Leichte-Sprache-					Zusammenfassungen) mit Vorab- oder komprimierten 			Informationen</a:t>
            </a:r>
          </a:p>
          <a:p>
            <a:pPr lvl="1" indent="0">
              <a:buNone/>
            </a:pPr>
            <a:r>
              <a:rPr lang="de-DE" sz="2400" b="0" i="1" dirty="0"/>
              <a:t>			Medienwechsel 	</a:t>
            </a:r>
            <a:endParaRPr lang="de-AT" sz="1800" b="0" dirty="0"/>
          </a:p>
        </p:txBody>
      </p:sp>
    </p:spTree>
    <p:extLst>
      <p:ext uri="{BB962C8B-B14F-4D97-AF65-F5344CB8AC3E}">
        <p14:creationId xmlns:p14="http://schemas.microsoft.com/office/powerpoint/2010/main" val="254133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Barrierefreiheit</a:t>
            </a:r>
          </a:p>
        </p:txBody>
      </p:sp>
      <p:sp>
        <p:nvSpPr>
          <p:cNvPr id="3" name="Foliennummernplatzhalter 2"/>
          <p:cNvSpPr>
            <a:spLocks noGrp="1"/>
          </p:cNvSpPr>
          <p:nvPr>
            <p:ph type="sldNum" sz="quarter" idx="10"/>
          </p:nvPr>
        </p:nvSpPr>
        <p:spPr/>
        <p:txBody>
          <a:bodyPr/>
          <a:lstStyle/>
          <a:p>
            <a:fld id="{20166E51-7DC7-7047-B811-A7233D3B7FD6}" type="slidenum">
              <a:rPr lang="de-DE" smtClean="0"/>
              <a:pPr/>
              <a:t>14</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a:xfrm>
            <a:off x="531845" y="1371600"/>
            <a:ext cx="8191468" cy="3241675"/>
          </a:xfrm>
        </p:spPr>
        <p:txBody>
          <a:bodyPr>
            <a:normAutofit/>
          </a:bodyPr>
          <a:lstStyle/>
          <a:p>
            <a:r>
              <a:rPr lang="de-AT" b="0" dirty="0"/>
              <a:t>Fallbeispiel Leitfaden Freiburg</a:t>
            </a:r>
          </a:p>
          <a:p>
            <a:pPr marL="457200" indent="-457200">
              <a:buFont typeface="+mj-lt"/>
              <a:buAutoNum type="arabicPeriod"/>
            </a:pPr>
            <a:endParaRPr lang="de-AT" b="0" dirty="0"/>
          </a:p>
        </p:txBody>
      </p:sp>
    </p:spTree>
    <p:extLst>
      <p:ext uri="{BB962C8B-B14F-4D97-AF65-F5344CB8AC3E}">
        <p14:creationId xmlns:p14="http://schemas.microsoft.com/office/powerpoint/2010/main" val="26547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Foliennummernplatzhalter 2"/>
          <p:cNvSpPr>
            <a:spLocks noGrp="1"/>
          </p:cNvSpPr>
          <p:nvPr>
            <p:ph type="sldNum" sz="quarter" idx="10"/>
          </p:nvPr>
        </p:nvSpPr>
        <p:spPr/>
        <p:txBody>
          <a:bodyPr/>
          <a:lstStyle/>
          <a:p>
            <a:fld id="{20166E51-7DC7-7047-B811-A7233D3B7FD6}" type="slidenum">
              <a:rPr lang="de-DE" smtClean="0"/>
              <a:pPr/>
              <a:t>15</a:t>
            </a:fld>
            <a:endParaRPr lang="de-DE" dirty="0"/>
          </a:p>
        </p:txBody>
      </p:sp>
      <p:sp>
        <p:nvSpPr>
          <p:cNvPr id="4" name="Fußzeilenplatzhalter 3"/>
          <p:cNvSpPr>
            <a:spLocks noGrp="1"/>
          </p:cNvSpPr>
          <p:nvPr>
            <p:ph type="ftr" sz="quarter" idx="11"/>
          </p:nvPr>
        </p:nvSpPr>
        <p:spPr/>
        <p:txBody>
          <a:bodyPr/>
          <a:lstStyle/>
          <a:p>
            <a:r>
              <a:rPr lang="de-AT"/>
              <a:t>Max Mustermann</a:t>
            </a:r>
            <a:endParaRPr lang="de-AT" dirty="0"/>
          </a:p>
        </p:txBody>
      </p:sp>
      <p:sp>
        <p:nvSpPr>
          <p:cNvPr id="5" name="Inhaltsplatzhalter 4"/>
          <p:cNvSpPr>
            <a:spLocks noGrp="1"/>
          </p:cNvSpPr>
          <p:nvPr>
            <p:ph sz="quarter" idx="12"/>
          </p:nvPr>
        </p:nvSpPr>
        <p:spPr/>
        <p:txBody>
          <a:bodyPr/>
          <a:lstStyle/>
          <a:p>
            <a:endParaRPr lang="de-AT"/>
          </a:p>
        </p:txBody>
      </p:sp>
      <p:pic>
        <p:nvPicPr>
          <p:cNvPr id="6" name="Bild 6" descr="fragezeichen_1.jpg"/>
          <p:cNvPicPr>
            <a:picLocks noChangeAspect="1"/>
          </p:cNvPicPr>
          <p:nvPr/>
        </p:nvPicPr>
        <p:blipFill rotWithShape="1">
          <a:blip r:embed="rId2">
            <a:extLst>
              <a:ext uri="{28A0092B-C50C-407E-A947-70E740481C1C}">
                <a14:useLocalDpi xmlns:a14="http://schemas.microsoft.com/office/drawing/2010/main" val="0"/>
              </a:ext>
            </a:extLst>
          </a:blip>
          <a:srcRect t="9562" b="15157"/>
          <a:stretch/>
        </p:blipFill>
        <p:spPr>
          <a:xfrm>
            <a:off x="0" y="0"/>
            <a:ext cx="9154426" cy="5143500"/>
          </a:xfrm>
          <a:prstGeom prst="rect">
            <a:avLst/>
          </a:prstGeom>
        </p:spPr>
      </p:pic>
    </p:spTree>
    <p:extLst>
      <p:ext uri="{BB962C8B-B14F-4D97-AF65-F5344CB8AC3E}">
        <p14:creationId xmlns:p14="http://schemas.microsoft.com/office/powerpoint/2010/main" val="20840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 mich - meine Pronomen sie/ihr</a:t>
            </a:r>
            <a:br>
              <a:rPr lang="de-DE" dirty="0"/>
            </a:b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AT" sz="2400" b="0" dirty="0"/>
              <a:t>Konferenzdolmetschen DE, IT, EN, FR</a:t>
            </a:r>
          </a:p>
          <a:p>
            <a:pPr marL="457200" indent="-457200">
              <a:buFont typeface="Arial" panose="020B0604020202020204" pitchFamily="34" charset="0"/>
              <a:buChar char="•"/>
            </a:pPr>
            <a:r>
              <a:rPr lang="de-AT" sz="2400" b="0" dirty="0"/>
              <a:t>Senior </a:t>
            </a:r>
            <a:r>
              <a:rPr lang="de-AT" sz="2400" b="0" dirty="0" err="1"/>
              <a:t>Lecturer</a:t>
            </a:r>
            <a:r>
              <a:rPr lang="de-AT" sz="2400" b="0" dirty="0"/>
              <a:t> am Zentrum für Translationswissenschaft, Wien</a:t>
            </a:r>
          </a:p>
          <a:p>
            <a:pPr marL="457200" indent="-457200">
              <a:buFont typeface="Arial" panose="020B0604020202020204" pitchFamily="34" charset="0"/>
              <a:buChar char="•"/>
            </a:pPr>
            <a:r>
              <a:rPr lang="de-AT" sz="2400" b="0" dirty="0"/>
              <a:t>Lehrbeauftragte am Institut für Theoretische und Angewandte Translationswissenschaft, Graz  und an der Zürcher Hochschule für Angewandte Wissenschaften, Zürich</a:t>
            </a:r>
          </a:p>
          <a:p>
            <a:pPr marL="457200" indent="-457200">
              <a:buFont typeface="Arial" panose="020B0604020202020204" pitchFamily="34" charset="0"/>
              <a:buChar char="•"/>
            </a:pPr>
            <a:endParaRPr lang="de-AT" sz="2400" b="0" dirty="0"/>
          </a:p>
          <a:p>
            <a:pPr marL="457200" indent="-457200">
              <a:buFont typeface="Arial" panose="020B0604020202020204" pitchFamily="34" charset="0"/>
              <a:buChar char="•"/>
            </a:pPr>
            <a:r>
              <a:rPr lang="de-AT" sz="2400" b="0" dirty="0"/>
              <a:t>Barrierefreie Kommunikation – Schriftdolmetschen, Didaktik und Professionalisierung</a:t>
            </a:r>
            <a:endParaRPr lang="de-AT" dirty="0"/>
          </a:p>
        </p:txBody>
      </p:sp>
    </p:spTree>
    <p:extLst>
      <p:ext uri="{BB962C8B-B14F-4D97-AF65-F5344CB8AC3E}">
        <p14:creationId xmlns:p14="http://schemas.microsoft.com/office/powerpoint/2010/main" val="216536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Programm</a:t>
            </a:r>
            <a:br>
              <a:rPr lang="de-DE" dirty="0"/>
            </a:b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3</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AT" sz="2400" b="0" dirty="0"/>
              <a:t>Kommunikation</a:t>
            </a:r>
          </a:p>
          <a:p>
            <a:pPr marL="457200" indent="-457200">
              <a:buFont typeface="Arial" panose="020B0604020202020204" pitchFamily="34" charset="0"/>
              <a:buChar char="•"/>
            </a:pPr>
            <a:r>
              <a:rPr lang="de-AT" sz="2400" b="0" dirty="0"/>
              <a:t>Translation</a:t>
            </a:r>
          </a:p>
          <a:p>
            <a:pPr marL="457200" indent="-457200">
              <a:buFont typeface="Arial" panose="020B0604020202020204" pitchFamily="34" charset="0"/>
              <a:buChar char="•"/>
            </a:pPr>
            <a:r>
              <a:rPr lang="de-AT" sz="2400" b="0" dirty="0"/>
              <a:t>Barrieren</a:t>
            </a:r>
          </a:p>
          <a:p>
            <a:pPr marL="457200" indent="-457200">
              <a:buFont typeface="Arial" panose="020B0604020202020204" pitchFamily="34" charset="0"/>
              <a:buChar char="•"/>
            </a:pPr>
            <a:r>
              <a:rPr lang="de-AT" sz="2400" b="0" dirty="0"/>
              <a:t>Barrierefreiheit </a:t>
            </a:r>
            <a:endParaRPr lang="de-AT" dirty="0"/>
          </a:p>
        </p:txBody>
      </p:sp>
    </p:spTree>
    <p:extLst>
      <p:ext uri="{BB962C8B-B14F-4D97-AF65-F5344CB8AC3E}">
        <p14:creationId xmlns:p14="http://schemas.microsoft.com/office/powerpoint/2010/main" val="260504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Kommunikation</a:t>
            </a:r>
          </a:p>
        </p:txBody>
      </p:sp>
      <p:sp>
        <p:nvSpPr>
          <p:cNvPr id="3" name="Foliennummernplatzhalter 2"/>
          <p:cNvSpPr>
            <a:spLocks noGrp="1"/>
          </p:cNvSpPr>
          <p:nvPr>
            <p:ph type="sldNum" sz="quarter" idx="10"/>
          </p:nvPr>
        </p:nvSpPr>
        <p:spPr/>
        <p:txBody>
          <a:bodyPr/>
          <a:lstStyle/>
          <a:p>
            <a:fld id="{20166E51-7DC7-7047-B811-A7233D3B7FD6}" type="slidenum">
              <a:rPr lang="de-DE" smtClean="0"/>
              <a:pPr/>
              <a:t>4</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a:xfrm>
            <a:off x="531845" y="1371600"/>
            <a:ext cx="8191468" cy="3241675"/>
          </a:xfrm>
        </p:spPr>
        <p:txBody>
          <a:bodyPr>
            <a:normAutofit fontScale="92500" lnSpcReduction="10000"/>
          </a:bodyPr>
          <a:lstStyle/>
          <a:p>
            <a:r>
              <a:rPr lang="de-AT" b="0" dirty="0"/>
              <a:t>Beispiel: </a:t>
            </a:r>
            <a:r>
              <a:rPr lang="de-DE" b="0" dirty="0"/>
              <a:t>UNCRPD – Kommunikation und Translation</a:t>
            </a:r>
            <a:endParaRPr lang="de-AT" b="0" dirty="0"/>
          </a:p>
          <a:p>
            <a:endParaRPr lang="de-AT" b="0" dirty="0"/>
          </a:p>
          <a:p>
            <a:r>
              <a:rPr lang="de-DE" b="0" dirty="0"/>
              <a:t>[…] „Kommunikation“ [schließt im Sinne dieses Übereinkommens] Sprachen, Textdarstellung, Brailleschrift, taktile Kommunikation, Großdruck, leicht zugängliches Multimedia sowie schriftliche, auditive, in einfache Sprache übersetzte, durch Vorleser zugänglich gemachte sowie ergänzende und alternative Formen, Mittel und Formate der Kommunikation, einschließlich leicht zugänglicher Informations- und Kommunikationstechnologie, ein;	</a:t>
            </a:r>
          </a:p>
          <a:p>
            <a:r>
              <a:rPr lang="de-DE" b="0" dirty="0"/>
              <a:t>„Sprache“ [schließt] gesprochene Sprachen sowie Gebärdensprachen und andere nicht gesprochene Sprachen ein. </a:t>
            </a:r>
          </a:p>
          <a:p>
            <a:endParaRPr lang="de-AT" b="0" dirty="0"/>
          </a:p>
          <a:p>
            <a:endParaRPr lang="de-AT" b="0" dirty="0"/>
          </a:p>
          <a:p>
            <a:pPr marL="457200" indent="-457200">
              <a:buFont typeface="+mj-lt"/>
              <a:buAutoNum type="arabicPeriod"/>
            </a:pPr>
            <a:endParaRPr lang="de-AT" b="0" dirty="0"/>
          </a:p>
        </p:txBody>
      </p:sp>
    </p:spTree>
    <p:extLst>
      <p:ext uri="{BB962C8B-B14F-4D97-AF65-F5344CB8AC3E}">
        <p14:creationId xmlns:p14="http://schemas.microsoft.com/office/powerpoint/2010/main" val="299324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Barrieren, Kommunikation, Translation</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5</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lvl="1" indent="0">
              <a:buNone/>
            </a:pPr>
            <a:r>
              <a:rPr lang="de-DE" sz="3200" dirty="0"/>
              <a:t>Kommunikationsbarrieren – </a:t>
            </a:r>
          </a:p>
          <a:p>
            <a:pPr lvl="1" indent="0">
              <a:buNone/>
            </a:pPr>
            <a:r>
              <a:rPr lang="de-DE" sz="3200" dirty="0" err="1"/>
              <a:t>Barrierekonzept</a:t>
            </a:r>
            <a:r>
              <a:rPr lang="de-DE" sz="3200" dirty="0"/>
              <a:t> nach Brink</a:t>
            </a:r>
          </a:p>
          <a:p>
            <a:pPr lvl="1" indent="0">
              <a:buNone/>
            </a:pPr>
            <a:endParaRPr lang="de-DE" sz="3200" b="0" dirty="0"/>
          </a:p>
          <a:p>
            <a:pPr marL="967293" lvl="1" indent="-609585">
              <a:buFont typeface="Arial" panose="020B0604020202020204" pitchFamily="34" charset="0"/>
              <a:buChar char="•"/>
            </a:pPr>
            <a:r>
              <a:rPr lang="de-DE" sz="2400" dirty="0" err="1"/>
              <a:t>Kommunikate</a:t>
            </a:r>
            <a:r>
              <a:rPr lang="de-DE" sz="2400" dirty="0"/>
              <a:t>/ mündliche und schriftliche Texte = potentielle Barrieren für Nutzer*innen</a:t>
            </a:r>
          </a:p>
          <a:p>
            <a:pPr marL="967293" lvl="1" indent="-609585">
              <a:buFont typeface="Arial" panose="020B0604020202020204" pitchFamily="34" charset="0"/>
              <a:buChar char="•"/>
            </a:pPr>
            <a:r>
              <a:rPr lang="de-DE" sz="2400" dirty="0"/>
              <a:t>Aufgabe der Translation: Barrieren überwinden, angemessenes und nutzbares </a:t>
            </a:r>
            <a:r>
              <a:rPr lang="de-DE" sz="2400" dirty="0" err="1"/>
              <a:t>Kommunikat</a:t>
            </a:r>
            <a:r>
              <a:rPr lang="de-DE" sz="2400" dirty="0"/>
              <a:t> herstellen</a:t>
            </a:r>
          </a:p>
          <a:p>
            <a:pPr marL="967293" lvl="1" indent="-609585">
              <a:buFont typeface="Arial" panose="020B0604020202020204" pitchFamily="34" charset="0"/>
              <a:buChar char="•"/>
            </a:pPr>
            <a:r>
              <a:rPr lang="de-DE" sz="2400" dirty="0"/>
              <a:t>Translation ist also Überwindung von Kommunikationsbarrieren</a:t>
            </a:r>
          </a:p>
        </p:txBody>
      </p:sp>
    </p:spTree>
    <p:extLst>
      <p:ext uri="{BB962C8B-B14F-4D97-AF65-F5344CB8AC3E}">
        <p14:creationId xmlns:p14="http://schemas.microsoft.com/office/powerpoint/2010/main" val="328007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Barrieren</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6</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a:xfrm>
            <a:off x="415926" y="1626394"/>
            <a:ext cx="8307388" cy="2986882"/>
          </a:xfrm>
        </p:spPr>
        <p:txBody>
          <a:bodyPr>
            <a:normAutofit/>
          </a:bodyPr>
          <a:lstStyle/>
          <a:p>
            <a:pPr marL="725470" lvl="1" indent="-457189">
              <a:buFont typeface="Arial" panose="020B0604020202020204" pitchFamily="34" charset="0"/>
              <a:buChar char="•"/>
            </a:pPr>
            <a:r>
              <a:rPr lang="de-DE" sz="1800" dirty="0"/>
              <a:t>Motorische Zugänge, perzeptives und kognitives Design</a:t>
            </a:r>
          </a:p>
          <a:p>
            <a:pPr marL="725470" lvl="1" indent="-457189">
              <a:buFont typeface="Arial" panose="020B0604020202020204" pitchFamily="34" charset="0"/>
              <a:buChar char="•"/>
            </a:pPr>
            <a:r>
              <a:rPr lang="de-DE" sz="1800" dirty="0"/>
              <a:t>Texte = Informationsangebote</a:t>
            </a:r>
          </a:p>
          <a:p>
            <a:pPr marL="725470" lvl="1" indent="-457189">
              <a:buFont typeface="Arial" panose="020B0604020202020204" pitchFamily="34" charset="0"/>
              <a:buChar char="•"/>
            </a:pPr>
            <a:r>
              <a:rPr lang="de-DE" sz="1800" dirty="0"/>
              <a:t>Potentielle Formen von Barrieren </a:t>
            </a:r>
          </a:p>
          <a:p>
            <a:pPr marL="725470" lvl="1" indent="-457189">
              <a:buFont typeface="Arial" panose="020B0604020202020204" pitchFamily="34" charset="0"/>
              <a:buChar char="•"/>
            </a:pPr>
            <a:r>
              <a:rPr lang="de-DE" sz="1800" dirty="0"/>
              <a:t>Entgegen kommunikativer Teilhabe</a:t>
            </a:r>
          </a:p>
          <a:p>
            <a:pPr marL="725470" lvl="1" indent="-457189">
              <a:buFont typeface="Arial" panose="020B0604020202020204" pitchFamily="34" charset="0"/>
              <a:buChar char="•"/>
            </a:pPr>
            <a:r>
              <a:rPr lang="de-DE" sz="1800" dirty="0"/>
              <a:t>Zugang zum Textgegenstand für Rezipient*innen mit oder ohne Einschränkungen</a:t>
            </a:r>
            <a:endParaRPr lang="de-AT" sz="2400" dirty="0"/>
          </a:p>
        </p:txBody>
      </p:sp>
    </p:spTree>
    <p:extLst>
      <p:ext uri="{BB962C8B-B14F-4D97-AF65-F5344CB8AC3E}">
        <p14:creationId xmlns:p14="http://schemas.microsoft.com/office/powerpoint/2010/main" val="86090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Barrieren</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7</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a:xfrm>
            <a:off x="471056" y="1052945"/>
            <a:ext cx="8252258" cy="3574473"/>
          </a:xfrm>
        </p:spPr>
        <p:txBody>
          <a:bodyPr>
            <a:normAutofit/>
          </a:bodyPr>
          <a:lstStyle/>
          <a:p>
            <a:pPr marL="457189" indent="-457189"/>
            <a:endParaRPr lang="de-DE" sz="2400" dirty="0"/>
          </a:p>
          <a:p>
            <a:pPr marL="725470" lvl="1" indent="-457189">
              <a:buFont typeface="Arial" panose="020B0604020202020204" pitchFamily="34" charset="0"/>
              <a:buChar char="•"/>
            </a:pPr>
            <a:r>
              <a:rPr lang="de-DE" sz="1800" dirty="0"/>
              <a:t>Sinnesbarriere </a:t>
            </a:r>
          </a:p>
          <a:p>
            <a:pPr marL="725470" lvl="1" indent="-457189">
              <a:buFont typeface="Arial" panose="020B0604020202020204" pitchFamily="34" charset="0"/>
              <a:buChar char="•"/>
            </a:pPr>
            <a:r>
              <a:rPr lang="de-DE" sz="1800" dirty="0"/>
              <a:t>Kognitionsbarriere</a:t>
            </a:r>
          </a:p>
          <a:p>
            <a:pPr marL="725470" lvl="1" indent="-457189">
              <a:buFont typeface="Arial" panose="020B0604020202020204" pitchFamily="34" charset="0"/>
              <a:buChar char="•"/>
            </a:pPr>
            <a:r>
              <a:rPr lang="de-DE" sz="1800" dirty="0" err="1"/>
              <a:t>Motorikbarriere</a:t>
            </a:r>
            <a:endParaRPr lang="de-DE" sz="1800" dirty="0"/>
          </a:p>
          <a:p>
            <a:pPr marL="725470" lvl="1" indent="-457189">
              <a:buFont typeface="Arial" panose="020B0604020202020204" pitchFamily="34" charset="0"/>
              <a:buChar char="•"/>
            </a:pPr>
            <a:r>
              <a:rPr lang="de-DE" sz="1800" dirty="0"/>
              <a:t>Sprachbarriere</a:t>
            </a:r>
          </a:p>
          <a:p>
            <a:pPr marL="725470" lvl="1" indent="-457189">
              <a:buFont typeface="Arial" panose="020B0604020202020204" pitchFamily="34" charset="0"/>
              <a:buChar char="•"/>
            </a:pPr>
            <a:r>
              <a:rPr lang="de-DE" sz="1800" dirty="0"/>
              <a:t>Fachbarriere</a:t>
            </a:r>
          </a:p>
          <a:p>
            <a:pPr marL="725470" lvl="1" indent="-457189">
              <a:buFont typeface="Arial" panose="020B0604020202020204" pitchFamily="34" charset="0"/>
              <a:buChar char="•"/>
            </a:pPr>
            <a:r>
              <a:rPr lang="de-DE" sz="1800" dirty="0"/>
              <a:t>Fachsprachenbarriere</a:t>
            </a:r>
          </a:p>
          <a:p>
            <a:pPr marL="725470" lvl="1" indent="-457189">
              <a:buFont typeface="Arial" panose="020B0604020202020204" pitchFamily="34" charset="0"/>
              <a:buChar char="•"/>
            </a:pPr>
            <a:r>
              <a:rPr lang="de-DE" sz="1800" dirty="0"/>
              <a:t>Kulturbarriere</a:t>
            </a:r>
          </a:p>
          <a:p>
            <a:pPr marL="725470" lvl="1" indent="-457189">
              <a:buFont typeface="Arial" panose="020B0604020202020204" pitchFamily="34" charset="0"/>
              <a:buChar char="•"/>
            </a:pPr>
            <a:r>
              <a:rPr lang="de-DE" sz="1800" dirty="0"/>
              <a:t>Medienbarriere</a:t>
            </a:r>
          </a:p>
          <a:p>
            <a:pPr marL="725470" lvl="1" indent="-457189">
              <a:buFont typeface="Arial" panose="020B0604020202020204" pitchFamily="34" charset="0"/>
              <a:buChar char="•"/>
            </a:pPr>
            <a:r>
              <a:rPr lang="de-DE" sz="1800" dirty="0"/>
              <a:t>Motivationsbarriere </a:t>
            </a:r>
          </a:p>
          <a:p>
            <a:pPr marL="725470" lvl="1" indent="-457189">
              <a:buFont typeface="Arial" panose="020B0604020202020204" pitchFamily="34" charset="0"/>
              <a:buChar char="•"/>
            </a:pPr>
            <a:endParaRPr lang="de-DE" sz="1800" dirty="0"/>
          </a:p>
          <a:p>
            <a:pPr marL="457189" indent="-457189"/>
            <a:endParaRPr lang="de-AT" sz="2400" dirty="0"/>
          </a:p>
        </p:txBody>
      </p:sp>
      <p:pic>
        <p:nvPicPr>
          <p:cNvPr id="6" name="Grafik 5">
            <a:extLst>
              <a:ext uri="{FF2B5EF4-FFF2-40B4-BE49-F238E27FC236}">
                <a16:creationId xmlns:a16="http://schemas.microsoft.com/office/drawing/2014/main" id="{584C5969-FE39-29F9-1877-5FFFE47BE477}"/>
              </a:ext>
            </a:extLst>
          </p:cNvPr>
          <p:cNvPicPr>
            <a:picLocks noChangeAspect="1"/>
          </p:cNvPicPr>
          <p:nvPr/>
        </p:nvPicPr>
        <p:blipFill>
          <a:blip r:embed="rId3"/>
          <a:stretch>
            <a:fillRect/>
          </a:stretch>
        </p:blipFill>
        <p:spPr>
          <a:xfrm>
            <a:off x="4791523" y="1953491"/>
            <a:ext cx="3741067" cy="2382982"/>
          </a:xfrm>
          <a:prstGeom prst="rect">
            <a:avLst/>
          </a:prstGeom>
        </p:spPr>
      </p:pic>
    </p:spTree>
    <p:extLst>
      <p:ext uri="{BB962C8B-B14F-4D97-AF65-F5344CB8AC3E}">
        <p14:creationId xmlns:p14="http://schemas.microsoft.com/office/powerpoint/2010/main" val="283028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Barrieren</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8</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lvl="1" indent="0">
              <a:buNone/>
            </a:pPr>
            <a:r>
              <a:rPr lang="de-DE" sz="2200" dirty="0"/>
              <a:t>Sinnesbeeinträchtigungen/Perzeptionseinschränkungen</a:t>
            </a:r>
          </a:p>
          <a:p>
            <a:pPr lvl="1" indent="0">
              <a:buNone/>
            </a:pPr>
            <a:r>
              <a:rPr lang="de-DE" sz="2200" b="0" dirty="0"/>
              <a:t>		1) Personen mit Sehschädigung</a:t>
            </a:r>
          </a:p>
          <a:p>
            <a:pPr marL="928687" lvl="2"/>
            <a:r>
              <a:rPr lang="de-DE" sz="1800" b="0" dirty="0"/>
              <a:t>„sehbehindert“, „hochgradig sehbehindert“ und „blind“ differenzieren</a:t>
            </a:r>
          </a:p>
          <a:p>
            <a:pPr lvl="2" indent="0">
              <a:buNone/>
            </a:pPr>
            <a:r>
              <a:rPr lang="de-DE" sz="2200" dirty="0"/>
              <a:t>	2) Personen mit Hörschädigungen</a:t>
            </a:r>
          </a:p>
          <a:p>
            <a:pPr marL="928687" lvl="2"/>
            <a:r>
              <a:rPr lang="de-DE" sz="1800" dirty="0"/>
              <a:t>Gehörlos/schwerhörig</a:t>
            </a:r>
          </a:p>
          <a:p>
            <a:pPr marL="928687" lvl="2"/>
            <a:r>
              <a:rPr lang="de-DE" sz="1800" dirty="0" err="1"/>
              <a:t>prälingual</a:t>
            </a:r>
            <a:r>
              <a:rPr lang="de-DE" sz="1800" dirty="0"/>
              <a:t> und postlingual erworbene Hörschädigung</a:t>
            </a:r>
          </a:p>
          <a:p>
            <a:pPr lvl="2" indent="0">
              <a:buNone/>
            </a:pPr>
            <a:r>
              <a:rPr lang="de-DE" sz="2200" dirty="0"/>
              <a:t>	3) Personen mit Hör- und Sehbeeinträchtigung</a:t>
            </a:r>
          </a:p>
          <a:p>
            <a:pPr marL="985837" lvl="2" indent="-342900"/>
            <a:r>
              <a:rPr lang="de-DE" sz="1800" dirty="0"/>
              <a:t>taubblind</a:t>
            </a:r>
          </a:p>
          <a:p>
            <a:pPr lvl="2" indent="0">
              <a:buNone/>
            </a:pPr>
            <a:endParaRPr lang="de-AT" sz="1800" b="0" dirty="0"/>
          </a:p>
        </p:txBody>
      </p:sp>
    </p:spTree>
    <p:extLst>
      <p:ext uri="{BB962C8B-B14F-4D97-AF65-F5344CB8AC3E}">
        <p14:creationId xmlns:p14="http://schemas.microsoft.com/office/powerpoint/2010/main" val="320237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Barrierefreie Kommunikation</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9</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lnSpcReduction="10000"/>
          </a:bodyPr>
          <a:lstStyle/>
          <a:p>
            <a:pPr lvl="1" indent="0">
              <a:buNone/>
            </a:pPr>
            <a:r>
              <a:rPr lang="de-DE" sz="2400" dirty="0" err="1"/>
              <a:t>Verstehenseinschränkungen</a:t>
            </a:r>
            <a:r>
              <a:rPr lang="de-DE" sz="2400" dirty="0"/>
              <a:t>/ </a:t>
            </a:r>
            <a:r>
              <a:rPr lang="de-DE" sz="2400" b="0" dirty="0"/>
              <a:t>Literalität auf unteren Kompetenzniveaus</a:t>
            </a:r>
            <a:endParaRPr lang="de-DE" sz="2400" dirty="0"/>
          </a:p>
          <a:p>
            <a:pPr lvl="1" indent="0">
              <a:buNone/>
            </a:pPr>
            <a:r>
              <a:rPr lang="de-DE" sz="2200" b="0" dirty="0"/>
              <a:t>		4) </a:t>
            </a:r>
            <a:r>
              <a:rPr lang="de-DE" sz="2400" b="0" dirty="0"/>
              <a:t>Personen mit </a:t>
            </a:r>
            <a:r>
              <a:rPr lang="de-DE" sz="2400" dirty="0"/>
              <a:t>geistiger Behinderung</a:t>
            </a:r>
          </a:p>
          <a:p>
            <a:pPr marL="928687" lvl="2"/>
            <a:r>
              <a:rPr lang="de-DE" sz="1800" dirty="0"/>
              <a:t>In intellektuellen Fähigkeiten gravierend beeinträchtigt mit Auswirkungen auf Lernen und Lebensgestaltung</a:t>
            </a:r>
          </a:p>
          <a:p>
            <a:pPr lvl="2" indent="0">
              <a:buNone/>
            </a:pPr>
            <a:r>
              <a:rPr lang="de-DE" sz="2200" dirty="0"/>
              <a:t>	5) Personen mit Lernschwierigkeiten</a:t>
            </a:r>
          </a:p>
          <a:p>
            <a:pPr marL="985837" lvl="2" indent="-342900"/>
            <a:r>
              <a:rPr lang="de-DE" sz="1900" dirty="0"/>
              <a:t>Probleme beim Erlernen des Lesens, Schreibens, Rechnens </a:t>
            </a:r>
            <a:endParaRPr lang="de-DE" sz="2200" dirty="0"/>
          </a:p>
          <a:p>
            <a:pPr lvl="2" indent="0">
              <a:buNone/>
            </a:pPr>
            <a:r>
              <a:rPr lang="de-DE" sz="2200" dirty="0"/>
              <a:t>	6) Personen mit demenzieller Erkrankung</a:t>
            </a:r>
          </a:p>
          <a:p>
            <a:pPr marL="985837" lvl="2" indent="-342900"/>
            <a:r>
              <a:rPr lang="de-DE" sz="1800" dirty="0"/>
              <a:t>Gedächtnisstörungen, Beeinträchtigung der kognitiven Fähigkeiten, Orientierungsschwierigkeiten, motorische Funktionsverluste </a:t>
            </a:r>
          </a:p>
          <a:p>
            <a:pPr lvl="2" indent="0">
              <a:buNone/>
            </a:pPr>
            <a:endParaRPr lang="de-AT" sz="1800" b="0" dirty="0"/>
          </a:p>
        </p:txBody>
      </p:sp>
    </p:spTree>
    <p:extLst>
      <p:ext uri="{BB962C8B-B14F-4D97-AF65-F5344CB8AC3E}">
        <p14:creationId xmlns:p14="http://schemas.microsoft.com/office/powerpoint/2010/main" val="2969653484"/>
      </p:ext>
    </p:extLst>
  </p:cSld>
  <p:clrMapOvr>
    <a:masterClrMapping/>
  </p:clrMapOvr>
</p:sld>
</file>

<file path=ppt/theme/theme1.xml><?xml version="1.0" encoding="utf-8"?>
<a:theme xmlns:a="http://schemas.openxmlformats.org/drawingml/2006/main" name="Office-Design">
  <a:themeElements>
    <a:clrScheme name="Universität Wien">
      <a:dk1>
        <a:srgbClr val="0063A6"/>
      </a:dk1>
      <a:lt1>
        <a:sysClr val="window" lastClr="FFFFFF"/>
      </a:lt1>
      <a:dk2>
        <a:srgbClr val="0063A6"/>
      </a:dk2>
      <a:lt2>
        <a:srgbClr val="FFFFFF"/>
      </a:lt2>
      <a:accent1>
        <a:srgbClr val="0063A6"/>
      </a:accent1>
      <a:accent2>
        <a:srgbClr val="666666"/>
      </a:accent2>
      <a:accent3>
        <a:srgbClr val="DD4814"/>
      </a:accent3>
      <a:accent4>
        <a:srgbClr val="EAAB00"/>
      </a:accent4>
      <a:accent5>
        <a:srgbClr val="4B51A1"/>
      </a:accent5>
      <a:accent6>
        <a:srgbClr val="A71C49"/>
      </a:accent6>
      <a:hlink>
        <a:srgbClr val="0063A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684</Words>
  <Application>Microsoft Office PowerPoint</Application>
  <PresentationFormat>Bildschirmpräsentation (16:9)</PresentationFormat>
  <Paragraphs>120</Paragraphs>
  <Slides>15</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Wingdings</vt:lpstr>
      <vt:lpstr>Office-Design</vt:lpstr>
      <vt:lpstr>Herzlich willkommen!</vt:lpstr>
      <vt:lpstr>Über mich - meine Pronomen sie/ihr </vt:lpstr>
      <vt:lpstr>Programm </vt:lpstr>
      <vt:lpstr>Kommunikation</vt:lpstr>
      <vt:lpstr>Barrieren, Kommunikation, Translation</vt:lpstr>
      <vt:lpstr>Barrieren</vt:lpstr>
      <vt:lpstr>Barrieren</vt:lpstr>
      <vt:lpstr>Barrieren</vt:lpstr>
      <vt:lpstr>Barrierefreie Kommunikation</vt:lpstr>
      <vt:lpstr>Barrierefreie Kommunikation</vt:lpstr>
      <vt:lpstr>Barrierefreie Kommunikation</vt:lpstr>
      <vt:lpstr>Barrierefreie Kommunikation</vt:lpstr>
      <vt:lpstr>Barrierefreie Kommunikation</vt:lpstr>
      <vt:lpstr>Barrierefreiheit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Alan</dc:creator>
  <cp:lastModifiedBy>judith.platter@sprachdschungel.com</cp:lastModifiedBy>
  <cp:revision>180</cp:revision>
  <dcterms:created xsi:type="dcterms:W3CDTF">2015-01-11T22:35:06Z</dcterms:created>
  <dcterms:modified xsi:type="dcterms:W3CDTF">2023-04-28T07:45:14Z</dcterms:modified>
</cp:coreProperties>
</file>