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271" r:id="rId2"/>
    <p:sldId id="280" r:id="rId3"/>
    <p:sldId id="456" r:id="rId4"/>
    <p:sldId id="395" r:id="rId5"/>
    <p:sldId id="448" r:id="rId6"/>
    <p:sldId id="449" r:id="rId7"/>
    <p:sldId id="450" r:id="rId8"/>
    <p:sldId id="451" r:id="rId9"/>
    <p:sldId id="445" r:id="rId10"/>
    <p:sldId id="396" r:id="rId11"/>
    <p:sldId id="438" r:id="rId12"/>
    <p:sldId id="439" r:id="rId13"/>
    <p:sldId id="440" r:id="rId14"/>
    <p:sldId id="441" r:id="rId15"/>
    <p:sldId id="442" r:id="rId16"/>
    <p:sldId id="357" r:id="rId17"/>
    <p:sldId id="358" r:id="rId18"/>
    <p:sldId id="359" r:id="rId19"/>
    <p:sldId id="361" r:id="rId20"/>
    <p:sldId id="362" r:id="rId21"/>
    <p:sldId id="363" r:id="rId22"/>
    <p:sldId id="364" r:id="rId23"/>
    <p:sldId id="365" r:id="rId24"/>
    <p:sldId id="366" r:id="rId25"/>
    <p:sldId id="367" r:id="rId26"/>
    <p:sldId id="368" r:id="rId27"/>
    <p:sldId id="369" r:id="rId28"/>
    <p:sldId id="460" r:id="rId29"/>
    <p:sldId id="294" r:id="rId30"/>
    <p:sldId id="385" r:id="rId31"/>
    <p:sldId id="447" r:id="rId32"/>
    <p:sldId id="285" r:id="rId33"/>
  </p:sldIdLst>
  <p:sldSz cx="9144000" cy="5143500" type="screen16x9"/>
  <p:notesSz cx="6858000" cy="9144000"/>
  <p:defaultTextStyle>
    <a:defPPr>
      <a:defRPr lang="de-DE"/>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666666"/>
    <a:srgbClr val="0063A6"/>
    <a:srgbClr val="FFFFFF"/>
    <a:srgbClr val="0A52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7376" autoAdjust="0"/>
  </p:normalViewPr>
  <p:slideViewPr>
    <p:cSldViewPr snapToGrid="0" snapToObjects="1">
      <p:cViewPr varScale="1">
        <p:scale>
          <a:sx n="113" d="100"/>
          <a:sy n="113" d="100"/>
        </p:scale>
        <p:origin x="156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75CB5-DA8E-3C45-9FFB-0CBF4AEE2A78}" type="datetimeFigureOut">
              <a:rPr lang="de-DE" smtClean="0"/>
              <a:pPr/>
              <a:t>27.04.2023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EBA9D-5519-1147-9946-66438FC2E6CA}" type="slidenum">
              <a:rPr lang="de-DE" smtClean="0"/>
              <a:pPr/>
              <a:t>‹Nr.›</a:t>
            </a:fld>
            <a:endParaRPr lang="de-DE"/>
          </a:p>
        </p:txBody>
      </p:sp>
    </p:spTree>
    <p:extLst>
      <p:ext uri="{BB962C8B-B14F-4D97-AF65-F5344CB8AC3E}">
        <p14:creationId xmlns:p14="http://schemas.microsoft.com/office/powerpoint/2010/main" val="2552197196"/>
      </p:ext>
    </p:extLst>
  </p:cSld>
  <p:clrMap bg1="lt1" tx1="dk1" bg2="lt2" tx2="dk2" accent1="accent1" accent2="accent2" accent3="accent3" accent4="accent4" accent5="accent5" accent6="accent6" hlink="hlink" folHlink="folHlink"/>
  <p:notesStyle>
    <a:lvl1pPr marL="0" algn="l" defTabSz="389626" rtl="0" eaLnBrk="1" latinLnBrk="0" hangingPunct="1">
      <a:defRPr sz="1000" kern="1200">
        <a:solidFill>
          <a:schemeClr val="tx1"/>
        </a:solidFill>
        <a:latin typeface="+mn-lt"/>
        <a:ea typeface="+mn-ea"/>
        <a:cs typeface="+mn-cs"/>
      </a:defRPr>
    </a:lvl1pPr>
    <a:lvl2pPr marL="389626" algn="l" defTabSz="389626" rtl="0" eaLnBrk="1" latinLnBrk="0" hangingPunct="1">
      <a:defRPr sz="1000" kern="1200">
        <a:solidFill>
          <a:schemeClr val="tx1"/>
        </a:solidFill>
        <a:latin typeface="+mn-lt"/>
        <a:ea typeface="+mn-ea"/>
        <a:cs typeface="+mn-cs"/>
      </a:defRPr>
    </a:lvl2pPr>
    <a:lvl3pPr marL="779252" algn="l" defTabSz="389626" rtl="0" eaLnBrk="1" latinLnBrk="0" hangingPunct="1">
      <a:defRPr sz="1000" kern="1200">
        <a:solidFill>
          <a:schemeClr val="tx1"/>
        </a:solidFill>
        <a:latin typeface="+mn-lt"/>
        <a:ea typeface="+mn-ea"/>
        <a:cs typeface="+mn-cs"/>
      </a:defRPr>
    </a:lvl3pPr>
    <a:lvl4pPr marL="1168878" algn="l" defTabSz="389626" rtl="0" eaLnBrk="1" latinLnBrk="0" hangingPunct="1">
      <a:defRPr sz="1000" kern="1200">
        <a:solidFill>
          <a:schemeClr val="tx1"/>
        </a:solidFill>
        <a:latin typeface="+mn-lt"/>
        <a:ea typeface="+mn-ea"/>
        <a:cs typeface="+mn-cs"/>
      </a:defRPr>
    </a:lvl4pPr>
    <a:lvl5pPr marL="1558503" algn="l" defTabSz="389626" rtl="0" eaLnBrk="1" latinLnBrk="0" hangingPunct="1">
      <a:defRPr sz="1000" kern="1200">
        <a:solidFill>
          <a:schemeClr val="tx1"/>
        </a:solidFill>
        <a:latin typeface="+mn-lt"/>
        <a:ea typeface="+mn-ea"/>
        <a:cs typeface="+mn-cs"/>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15636" y="1450398"/>
            <a:ext cx="6328923" cy="807027"/>
          </a:xfrm>
          <a:prstGeom prst="rect">
            <a:avLst/>
          </a:prstGeom>
        </p:spPr>
        <p:txBody>
          <a:bodyPr lIns="77925" tIns="38963" rIns="77925" bIns="38963"/>
          <a:lstStyle>
            <a:lvl1pPr algn="l">
              <a:defRPr sz="4300">
                <a:solidFill>
                  <a:srgbClr val="0063A6"/>
                </a:solidFill>
              </a:defRPr>
            </a:lvl1pPr>
          </a:lstStyle>
          <a:p>
            <a:r>
              <a:rPr lang="de-AT" dirty="0"/>
              <a:t>Mastertitelformat </a:t>
            </a:r>
            <a:br>
              <a:rPr lang="de-AT" dirty="0"/>
            </a:br>
            <a:r>
              <a:rPr lang="de-AT" dirty="0"/>
              <a:t>bearbeiten</a:t>
            </a:r>
            <a:endParaRPr lang="de-DE" dirty="0"/>
          </a:p>
        </p:txBody>
      </p:sp>
      <p:sp>
        <p:nvSpPr>
          <p:cNvPr id="3" name="Untertitel 2"/>
          <p:cNvSpPr>
            <a:spLocks noGrp="1"/>
          </p:cNvSpPr>
          <p:nvPr>
            <p:ph type="subTitle" idx="1" hasCustomPrompt="1"/>
          </p:nvPr>
        </p:nvSpPr>
        <p:spPr>
          <a:xfrm>
            <a:off x="415636" y="2626322"/>
            <a:ext cx="6328923" cy="886900"/>
          </a:xfrm>
        </p:spPr>
        <p:txBody>
          <a:bodyPr>
            <a:normAutofit/>
          </a:bodyPr>
          <a:lstStyle>
            <a:lvl1pPr marL="0" indent="0" algn="l">
              <a:lnSpc>
                <a:spcPct val="90000"/>
              </a:lnSpc>
              <a:buNone/>
              <a:defRPr sz="2300">
                <a:solidFill>
                  <a:srgbClr val="535353"/>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de-AT" dirty="0"/>
              <a:t>Master-Untertitelformat </a:t>
            </a:r>
          </a:p>
          <a:p>
            <a:r>
              <a:rPr lang="de-AT" dirty="0"/>
              <a:t>Calibri Standard 26 Punkt</a:t>
            </a:r>
            <a:endParaRPr lang="de-DE" dirty="0"/>
          </a:p>
        </p:txBody>
      </p:sp>
      <p:sp>
        <p:nvSpPr>
          <p:cNvPr id="7" name="Inhaltsplatzhalter 6"/>
          <p:cNvSpPr>
            <a:spLocks noGrp="1"/>
          </p:cNvSpPr>
          <p:nvPr>
            <p:ph sz="quarter" idx="10" hasCustomPrompt="1"/>
          </p:nvPr>
        </p:nvSpPr>
        <p:spPr>
          <a:xfrm>
            <a:off x="415637" y="4234815"/>
            <a:ext cx="4133503" cy="344805"/>
          </a:xfrm>
        </p:spPr>
        <p:txBody>
          <a:bodyPr>
            <a:noAutofit/>
          </a:bodyPr>
          <a:lstStyle>
            <a:lvl1pPr>
              <a:defRPr sz="1600" b="1">
                <a:solidFill>
                  <a:srgbClr val="666666"/>
                </a:solidFill>
              </a:defRPr>
            </a:lvl1pPr>
          </a:lstStyle>
          <a:p>
            <a:pPr lvl="0"/>
            <a:r>
              <a:rPr lang="de-DE" dirty="0" err="1"/>
              <a:t>ErstellerIn</a:t>
            </a:r>
            <a:endParaRPr lang="de-AT" dirty="0"/>
          </a:p>
        </p:txBody>
      </p:sp>
      <p:sp>
        <p:nvSpPr>
          <p:cNvPr id="8" name="Inhaltsplatzhalter 6"/>
          <p:cNvSpPr>
            <a:spLocks noGrp="1"/>
          </p:cNvSpPr>
          <p:nvPr>
            <p:ph sz="quarter" idx="11" hasCustomPrompt="1"/>
          </p:nvPr>
        </p:nvSpPr>
        <p:spPr>
          <a:xfrm>
            <a:off x="6438900" y="4234815"/>
            <a:ext cx="2247899" cy="344805"/>
          </a:xfrm>
        </p:spPr>
        <p:txBody>
          <a:bodyPr>
            <a:noAutofit/>
          </a:bodyPr>
          <a:lstStyle>
            <a:lvl1pPr algn="r">
              <a:defRPr sz="1400" b="0">
                <a:solidFill>
                  <a:srgbClr val="666666"/>
                </a:solidFill>
              </a:defRPr>
            </a:lvl1pPr>
          </a:lstStyle>
          <a:p>
            <a:pPr lvl="0"/>
            <a:r>
              <a:rPr lang="de-DE" dirty="0"/>
              <a:t>Ort, Datum</a:t>
            </a:r>
            <a:endParaRPr lang="de-AT" dirty="0"/>
          </a:p>
        </p:txBody>
      </p:sp>
    </p:spTree>
    <p:extLst>
      <p:ext uri="{BB962C8B-B14F-4D97-AF65-F5344CB8AC3E}">
        <p14:creationId xmlns:p14="http://schemas.microsoft.com/office/powerpoint/2010/main" val="57737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sfolie (Text, Grafik, Tab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Foliennummernplatzhalter 2"/>
          <p:cNvSpPr>
            <a:spLocks noGrp="1"/>
          </p:cNvSpPr>
          <p:nvPr>
            <p:ph type="sldNum" sz="quarter" idx="10"/>
          </p:nvPr>
        </p:nvSpPr>
        <p:spPr/>
        <p:txBody>
          <a:bodyPr/>
          <a:lstStyle/>
          <a:p>
            <a:fld id="{20166E51-7DC7-7047-B811-A7233D3B7FD6}"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AT"/>
              <a:t>Max Mustermann</a:t>
            </a:r>
            <a:endParaRPr lang="de-AT" dirty="0"/>
          </a:p>
        </p:txBody>
      </p:sp>
      <p:sp>
        <p:nvSpPr>
          <p:cNvPr id="6" name="Inhaltsplatzhalter 5"/>
          <p:cNvSpPr>
            <a:spLocks noGrp="1"/>
          </p:cNvSpPr>
          <p:nvPr>
            <p:ph sz="quarter" idx="12"/>
          </p:nvPr>
        </p:nvSpPr>
        <p:spPr>
          <a:xfrm>
            <a:off x="415925" y="1244600"/>
            <a:ext cx="8307388" cy="3368675"/>
          </a:xfrm>
        </p:spPr>
        <p:txBody>
          <a:bodyPr/>
          <a:lstStyle>
            <a:lvl4pPr>
              <a:lnSpc>
                <a:spcPct val="100000"/>
              </a:lnSpc>
              <a:spcBef>
                <a:spcPts val="0"/>
              </a:spcBef>
              <a:spcAft>
                <a:spcPts val="600"/>
              </a:spcAft>
              <a:defRPr/>
            </a:lvl4pPr>
            <a:lvl5pPr>
              <a:lnSpc>
                <a:spcPct val="100000"/>
              </a:lnSpc>
              <a:spcBef>
                <a:spcPts val="0"/>
              </a:spcBef>
              <a:spcAft>
                <a:spcPts val="600"/>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5950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und Text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Hier Titel einfügen</a:t>
            </a:r>
            <a:endParaRPr lang="de-AT" dirty="0"/>
          </a:p>
        </p:txBody>
      </p:sp>
      <p:sp>
        <p:nvSpPr>
          <p:cNvPr id="7" name="Fußzeilenplatzhalter 6"/>
          <p:cNvSpPr>
            <a:spLocks noGrp="1"/>
          </p:cNvSpPr>
          <p:nvPr>
            <p:ph type="ftr" sz="quarter" idx="10"/>
          </p:nvPr>
        </p:nvSpPr>
        <p:spPr/>
        <p:txBody>
          <a:bodyPr/>
          <a:lstStyle/>
          <a:p>
            <a:r>
              <a:rPr lang="de-AT"/>
              <a:t>Max Mustermann</a:t>
            </a:r>
            <a:endParaRPr lang="de-AT" dirty="0"/>
          </a:p>
        </p:txBody>
      </p:sp>
      <p:sp>
        <p:nvSpPr>
          <p:cNvPr id="8" name="Foliennummernplatzhalter 7"/>
          <p:cNvSpPr>
            <a:spLocks noGrp="1"/>
          </p:cNvSpPr>
          <p:nvPr>
            <p:ph type="sldNum" sz="quarter" idx="11"/>
          </p:nvPr>
        </p:nvSpPr>
        <p:spPr/>
        <p:txBody>
          <a:bodyPr/>
          <a:lstStyle/>
          <a:p>
            <a:fld id="{20166E51-7DC7-7047-B811-A7233D3B7FD6}" type="slidenum">
              <a:rPr lang="de-DE" smtClean="0"/>
              <a:pPr/>
              <a:t>‹Nr.›</a:t>
            </a:fld>
            <a:endParaRPr lang="de-DE" dirty="0"/>
          </a:p>
        </p:txBody>
      </p:sp>
      <p:sp>
        <p:nvSpPr>
          <p:cNvPr id="10" name="Bildplatzhalter 9"/>
          <p:cNvSpPr>
            <a:spLocks noGrp="1"/>
          </p:cNvSpPr>
          <p:nvPr>
            <p:ph type="pic" sz="quarter" idx="12"/>
          </p:nvPr>
        </p:nvSpPr>
        <p:spPr>
          <a:xfrm>
            <a:off x="415636" y="1210033"/>
            <a:ext cx="3905539" cy="3384192"/>
          </a:xfrm>
        </p:spPr>
        <p:txBody>
          <a:bodyPr/>
          <a:lstStyle/>
          <a:p>
            <a:endParaRPr lang="de-AT" dirty="0"/>
          </a:p>
        </p:txBody>
      </p:sp>
      <p:sp>
        <p:nvSpPr>
          <p:cNvPr id="9" name="Textplatzhalter 8"/>
          <p:cNvSpPr>
            <a:spLocks noGrp="1"/>
          </p:cNvSpPr>
          <p:nvPr>
            <p:ph type="body" sz="quarter" idx="13"/>
          </p:nvPr>
        </p:nvSpPr>
        <p:spPr>
          <a:xfrm>
            <a:off x="4572000" y="1209675"/>
            <a:ext cx="4151313" cy="3384550"/>
          </a:xfrm>
        </p:spPr>
        <p:txBody>
          <a:bodyPr/>
          <a:lstStyle>
            <a:lvl3pPr>
              <a:spcBef>
                <a:spcPts val="0"/>
              </a:spcBef>
              <a:spcAft>
                <a:spcPts val="600"/>
              </a:spcAft>
              <a:defRPr/>
            </a:lvl3pPr>
            <a:lvl4pPr>
              <a:spcBef>
                <a:spcPts val="0"/>
              </a:spcBef>
              <a:spcAft>
                <a:spcPts val="600"/>
              </a:spcAft>
              <a:defRPr/>
            </a:lvl4pPr>
            <a:lvl5pPr>
              <a:spcAft>
                <a:spcPts val="600"/>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319597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9B49021-C974-41E4-9B19-D681C3C0B82B}" type="datetime1">
              <a:rPr lang="de-AT" smtClean="0"/>
              <a:t>27.04.2023</a:t>
            </a:fld>
            <a:endParaRPr lang="de-AT"/>
          </a:p>
        </p:txBody>
      </p:sp>
      <p:sp>
        <p:nvSpPr>
          <p:cNvPr id="5" name="Footer Placeholder 4"/>
          <p:cNvSpPr>
            <a:spLocks noGrp="1"/>
          </p:cNvSpPr>
          <p:nvPr>
            <p:ph type="ftr" sz="quarter" idx="11"/>
          </p:nvPr>
        </p:nvSpPr>
        <p:spPr/>
        <p:txBody>
          <a:bodyPr/>
          <a:lstStyle/>
          <a:p>
            <a:r>
              <a:rPr lang="de-AT"/>
              <a:t>Dr. Judith Platter</a:t>
            </a:r>
          </a:p>
        </p:txBody>
      </p:sp>
      <p:sp>
        <p:nvSpPr>
          <p:cNvPr id="6" name="Slide Number Placeholder 5"/>
          <p:cNvSpPr>
            <a:spLocks noGrp="1"/>
          </p:cNvSpPr>
          <p:nvPr>
            <p:ph type="sldNum" sz="quarter" idx="12"/>
          </p:nvPr>
        </p:nvSpPr>
        <p:spPr/>
        <p:txBody>
          <a:bodyPr/>
          <a:lstStyle/>
          <a:p>
            <a:fld id="{13EFEB44-1049-4329-88CB-5860284FE937}" type="slidenum">
              <a:rPr lang="de-AT" smtClean="0"/>
              <a:pPr/>
              <a:t>‹Nr.›</a:t>
            </a:fld>
            <a:endParaRPr lang="de-AT"/>
          </a:p>
        </p:txBody>
      </p:sp>
    </p:spTree>
    <p:extLst>
      <p:ext uri="{BB962C8B-B14F-4D97-AF65-F5344CB8AC3E}">
        <p14:creationId xmlns:p14="http://schemas.microsoft.com/office/powerpoint/2010/main" val="3863118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15636" y="1223783"/>
            <a:ext cx="8332828" cy="3370840"/>
          </a:xfrm>
          <a:prstGeom prst="rect">
            <a:avLst/>
          </a:prstGeom>
        </p:spPr>
        <p:txBody>
          <a:bodyPr vert="horz" lIns="77925" tIns="38963" rIns="77925" bIns="38963" rtlCol="0">
            <a:normAutofit/>
          </a:bodyPr>
          <a:lstStyle/>
          <a:p>
            <a:pPr lvl="0"/>
            <a:r>
              <a:rPr lang="de-AT" dirty="0"/>
              <a:t>Mastertextformat Calibri Standard 23 Punkt </a:t>
            </a:r>
            <a:r>
              <a:rPr lang="de-AT" dirty="0" err="1"/>
              <a:t>unigrau</a:t>
            </a:r>
            <a:endParaRPr lang="de-AT" dirty="0"/>
          </a:p>
          <a:p>
            <a:pPr lvl="1"/>
            <a:r>
              <a:rPr lang="de-AT" dirty="0"/>
              <a:t>Zweite Ebene Calibri Standard 20 Punkt </a:t>
            </a:r>
            <a:r>
              <a:rPr lang="de-AT" dirty="0" err="1"/>
              <a:t>unigrau</a:t>
            </a:r>
            <a:endParaRPr lang="de-AT" dirty="0"/>
          </a:p>
          <a:p>
            <a:pPr lvl="1"/>
            <a:r>
              <a:rPr lang="de-AT" dirty="0"/>
              <a:t>Zweite Ebene Calibri Standard 20 Punkt </a:t>
            </a:r>
            <a:r>
              <a:rPr lang="de-AT" dirty="0" err="1"/>
              <a:t>unigrau</a:t>
            </a:r>
            <a:endParaRPr lang="de-AT" dirty="0"/>
          </a:p>
          <a:p>
            <a:pPr marL="642937" marR="0" lvl="2" indent="-285750" algn="l" defTabSz="389626" rtl="0" eaLnBrk="1" fontAlgn="auto" latinLnBrk="0" hangingPunct="1">
              <a:lnSpc>
                <a:spcPct val="100000"/>
              </a:lnSpc>
              <a:spcBef>
                <a:spcPts val="0"/>
              </a:spcBef>
              <a:spcAft>
                <a:spcPts val="600"/>
              </a:spcAft>
              <a:buClrTx/>
              <a:buSzTx/>
              <a:buFont typeface="Arial" panose="020B0604020202020204" pitchFamily="34" charset="0"/>
              <a:buChar char="•"/>
              <a:tabLst/>
            </a:pPr>
            <a:r>
              <a:rPr lang="de-AT" dirty="0"/>
              <a:t>Dritte Ebene Calibri Fett 16 Punkt </a:t>
            </a:r>
            <a:r>
              <a:rPr lang="de-AT" dirty="0" err="1"/>
              <a:t>unigrau</a:t>
            </a:r>
            <a:r>
              <a:rPr lang="de-AT" dirty="0"/>
              <a:t> </a:t>
            </a:r>
          </a:p>
          <a:p>
            <a:pPr lvl="2"/>
            <a:r>
              <a:rPr lang="de-AT" dirty="0"/>
              <a:t>Dritte Ebene Calibri Fett 16 Punkt </a:t>
            </a:r>
            <a:r>
              <a:rPr lang="de-AT" dirty="0" err="1"/>
              <a:t>unigrau</a:t>
            </a:r>
            <a:endParaRPr lang="de-AT" dirty="0"/>
          </a:p>
          <a:p>
            <a:pPr marL="268288" marR="0" lvl="1" indent="-268288" algn="l" defTabSz="389626" rtl="0" eaLnBrk="1" fontAlgn="auto" latinLnBrk="0" hangingPunct="1">
              <a:lnSpc>
                <a:spcPts val="1800"/>
              </a:lnSpc>
              <a:spcBef>
                <a:spcPts val="0"/>
              </a:spcBef>
              <a:spcAft>
                <a:spcPts val="800"/>
              </a:spcAft>
              <a:buClrTx/>
              <a:buSzTx/>
              <a:buFont typeface="Arial"/>
              <a:buChar char="–"/>
              <a:tabLst/>
              <a:defRPr/>
            </a:pPr>
            <a:r>
              <a:rPr lang="de-AT" dirty="0"/>
              <a:t>Zweite Ebene Calibri Standard 16 Punkt </a:t>
            </a:r>
            <a:r>
              <a:rPr lang="de-AT" dirty="0" err="1"/>
              <a:t>unigrau</a:t>
            </a:r>
            <a:endParaRPr lang="de-AT" dirty="0"/>
          </a:p>
          <a:p>
            <a:pPr lvl="2"/>
            <a:r>
              <a:rPr lang="de-AT" dirty="0"/>
              <a:t>Dritte Ebene Calibri Fett 16 Punkt </a:t>
            </a:r>
            <a:r>
              <a:rPr lang="de-AT" dirty="0" err="1"/>
              <a:t>unigrau</a:t>
            </a:r>
            <a:endParaRPr lang="de-AT" dirty="0"/>
          </a:p>
          <a:p>
            <a:pPr marL="625475" marR="0" lvl="2" indent="-268288" algn="l" defTabSz="389626" rtl="0" eaLnBrk="1" fontAlgn="auto" latinLnBrk="0" hangingPunct="1">
              <a:lnSpc>
                <a:spcPct val="100000"/>
              </a:lnSpc>
              <a:spcBef>
                <a:spcPts val="0"/>
              </a:spcBef>
              <a:spcAft>
                <a:spcPts val="600"/>
              </a:spcAft>
              <a:buClrTx/>
              <a:buSzTx/>
              <a:buFont typeface="Arial"/>
              <a:buChar char="•"/>
              <a:tabLst/>
              <a:defRPr/>
            </a:pPr>
            <a:r>
              <a:rPr lang="de-AT" dirty="0"/>
              <a:t>Dritte Ebene Calibri Fett 16 Punkt </a:t>
            </a:r>
            <a:r>
              <a:rPr lang="de-AT" dirty="0" err="1"/>
              <a:t>unigrau</a:t>
            </a:r>
            <a:endParaRPr lang="de-AT" dirty="0"/>
          </a:p>
          <a:p>
            <a:pPr marL="1346228" marR="0" lvl="3" indent="-268288" algn="l" defTabSz="389626" rtl="0" eaLnBrk="1" fontAlgn="auto" latinLnBrk="0" hangingPunct="1">
              <a:lnSpc>
                <a:spcPct val="100000"/>
              </a:lnSpc>
              <a:spcBef>
                <a:spcPts val="0"/>
              </a:spcBef>
              <a:spcAft>
                <a:spcPts val="600"/>
              </a:spcAft>
              <a:buClrTx/>
              <a:buSzTx/>
              <a:buFont typeface="Arial"/>
              <a:buChar char="•"/>
              <a:tabLst/>
              <a:defRPr/>
            </a:pPr>
            <a:r>
              <a:rPr lang="de-DE" dirty="0"/>
              <a:t>Vierte Ebene Calibri Standard 16 </a:t>
            </a:r>
            <a:r>
              <a:rPr lang="de-DE" dirty="0" err="1"/>
              <a:t>unigrau</a:t>
            </a:r>
            <a:endParaRPr lang="de-DE" dirty="0"/>
          </a:p>
          <a:p>
            <a:pPr marL="1753316" marR="0" lvl="4" indent="-194813" algn="l" defTabSz="389626" rtl="0" eaLnBrk="1" fontAlgn="auto" latinLnBrk="0" hangingPunct="1">
              <a:lnSpc>
                <a:spcPct val="100000"/>
              </a:lnSpc>
              <a:spcBef>
                <a:spcPct val="20000"/>
              </a:spcBef>
              <a:spcAft>
                <a:spcPts val="600"/>
              </a:spcAft>
              <a:buClrTx/>
              <a:buSzTx/>
              <a:buFont typeface="Arial"/>
              <a:buChar char="»"/>
              <a:tabLst/>
              <a:defRPr/>
            </a:pPr>
            <a:r>
              <a:rPr lang="de-DE" dirty="0"/>
              <a:t>Fünfte Ebene Calibri Standard </a:t>
            </a:r>
            <a:r>
              <a:rPr lang="de-DE" dirty="0" err="1"/>
              <a:t>uniblau</a:t>
            </a:r>
            <a:endParaRPr lang="de-AT" dirty="0"/>
          </a:p>
          <a:p>
            <a:pPr lvl="1"/>
            <a:endParaRPr lang="de-AT" dirty="0"/>
          </a:p>
        </p:txBody>
      </p:sp>
      <p:sp>
        <p:nvSpPr>
          <p:cNvPr id="6" name="Foliennummernplatzhalter 5"/>
          <p:cNvSpPr>
            <a:spLocks noGrp="1"/>
          </p:cNvSpPr>
          <p:nvPr>
            <p:ph type="sldNum" sz="quarter" idx="4"/>
          </p:nvPr>
        </p:nvSpPr>
        <p:spPr>
          <a:xfrm>
            <a:off x="6590502" y="4709085"/>
            <a:ext cx="2133599" cy="273844"/>
          </a:xfrm>
          <a:prstGeom prst="rect">
            <a:avLst/>
          </a:prstGeom>
        </p:spPr>
        <p:txBody>
          <a:bodyPr vert="horz" lIns="77925" tIns="38963" rIns="77925" bIns="38963" rtlCol="0" anchor="ctr"/>
          <a:lstStyle>
            <a:lvl1pPr algn="r">
              <a:defRPr sz="900">
                <a:solidFill>
                  <a:srgbClr val="666666"/>
                </a:solidFill>
              </a:defRPr>
            </a:lvl1pPr>
          </a:lstStyle>
          <a:p>
            <a:fld id="{20166E51-7DC7-7047-B811-A7233D3B7FD6}" type="slidenum">
              <a:rPr lang="de-DE" smtClean="0"/>
              <a:pPr/>
              <a:t>‹Nr.›</a:t>
            </a:fld>
            <a:endParaRPr lang="de-DE" dirty="0"/>
          </a:p>
        </p:txBody>
      </p:sp>
      <p:cxnSp>
        <p:nvCxnSpPr>
          <p:cNvPr id="7" name="Gerade Verbindung 6"/>
          <p:cNvCxnSpPr/>
          <p:nvPr userDrawn="1"/>
        </p:nvCxnSpPr>
        <p:spPr>
          <a:xfrm>
            <a:off x="395536" y="4705702"/>
            <a:ext cx="8352928" cy="1"/>
          </a:xfrm>
          <a:prstGeom prst="line">
            <a:avLst/>
          </a:prstGeom>
          <a:ln w="9525" cmpd="sng">
            <a:solidFill>
              <a:srgbClr val="666666"/>
            </a:solidFill>
          </a:ln>
          <a:effectLst/>
        </p:spPr>
        <p:style>
          <a:lnRef idx="2">
            <a:schemeClr val="accent1"/>
          </a:lnRef>
          <a:fillRef idx="0">
            <a:schemeClr val="accent1"/>
          </a:fillRef>
          <a:effectRef idx="1">
            <a:schemeClr val="accent1"/>
          </a:effectRef>
          <a:fontRef idx="minor">
            <a:schemeClr val="tx1"/>
          </a:fontRef>
        </p:style>
      </p:cxnSp>
      <p:sp>
        <p:nvSpPr>
          <p:cNvPr id="2" name="Titelplatzhalter 1"/>
          <p:cNvSpPr>
            <a:spLocks noGrp="1"/>
          </p:cNvSpPr>
          <p:nvPr>
            <p:ph type="title"/>
          </p:nvPr>
        </p:nvSpPr>
        <p:spPr>
          <a:xfrm>
            <a:off x="415636" y="336885"/>
            <a:ext cx="6246421" cy="818148"/>
          </a:xfrm>
          <a:prstGeom prst="rect">
            <a:avLst/>
          </a:prstGeom>
        </p:spPr>
        <p:txBody>
          <a:bodyPr vert="horz" lIns="91440" tIns="45720" rIns="91440" bIns="45720" rtlCol="0" anchor="t" anchorCtr="0">
            <a:noAutofit/>
          </a:bodyPr>
          <a:lstStyle/>
          <a:p>
            <a:r>
              <a:rPr lang="de-DE" dirty="0"/>
              <a:t>Hier können Sie Ihren Titel bearbeiten</a:t>
            </a:r>
            <a:endParaRPr lang="de-AT" dirty="0"/>
          </a:p>
        </p:txBody>
      </p:sp>
      <p:sp>
        <p:nvSpPr>
          <p:cNvPr id="5" name="Fußzeilenplatzhalter 4"/>
          <p:cNvSpPr>
            <a:spLocks noGrp="1"/>
          </p:cNvSpPr>
          <p:nvPr>
            <p:ph type="ftr" sz="quarter" idx="3"/>
          </p:nvPr>
        </p:nvSpPr>
        <p:spPr>
          <a:xfrm>
            <a:off x="415636" y="4708292"/>
            <a:ext cx="2895600" cy="274637"/>
          </a:xfrm>
          <a:prstGeom prst="rect">
            <a:avLst/>
          </a:prstGeom>
        </p:spPr>
        <p:txBody>
          <a:bodyPr vert="horz" lIns="91440" tIns="45720" rIns="91440" bIns="45720" rtlCol="0" anchor="ctr"/>
          <a:lstStyle>
            <a:lvl1pPr algn="l">
              <a:defRPr lang="de-AT" sz="900" kern="1200" dirty="0">
                <a:solidFill>
                  <a:srgbClr val="666666"/>
                </a:solidFill>
                <a:latin typeface="+mn-lt"/>
                <a:ea typeface="+mn-ea"/>
                <a:cs typeface="+mn-cs"/>
              </a:defRPr>
            </a:lvl1pPr>
          </a:lstStyle>
          <a:p>
            <a:r>
              <a:rPr lang="de-AT"/>
              <a:t>Max Mustermann</a:t>
            </a:r>
            <a:endParaRPr lang="de-AT" dirty="0"/>
          </a:p>
        </p:txBody>
      </p:sp>
      <p:pic>
        <p:nvPicPr>
          <p:cNvPr id="9" name="Bild 8" descr="UNI-Logo_CMYK.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24133" y="321591"/>
            <a:ext cx="1803399" cy="497552"/>
          </a:xfrm>
          <a:prstGeom prst="rect">
            <a:avLst/>
          </a:prstGeom>
        </p:spPr>
      </p:pic>
    </p:spTree>
    <p:extLst>
      <p:ext uri="{BB962C8B-B14F-4D97-AF65-F5344CB8AC3E}">
        <p14:creationId xmlns:p14="http://schemas.microsoft.com/office/powerpoint/2010/main" val="29230659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4" r:id="rId4"/>
  </p:sldLayoutIdLst>
  <p:hf hdr="0" dt="0"/>
  <p:txStyles>
    <p:title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p:titleStyle>
    <p:bodyStyle>
      <a:lvl1pPr marL="0" indent="0" algn="l" defTabSz="389626" rtl="0" eaLnBrk="1" latinLnBrk="0" hangingPunct="1">
        <a:lnSpc>
          <a:spcPct val="90000"/>
        </a:lnSpc>
        <a:spcBef>
          <a:spcPts val="0"/>
        </a:spcBef>
        <a:spcAft>
          <a:spcPts val="600"/>
        </a:spcAft>
        <a:buFont typeface="Arial"/>
        <a:buNone/>
        <a:defRPr lang="de-AT" sz="2300" b="1" kern="1200" dirty="0" smtClean="0">
          <a:solidFill>
            <a:srgbClr val="535353"/>
          </a:solidFill>
          <a:latin typeface="+mn-lt"/>
          <a:ea typeface="+mn-ea"/>
          <a:cs typeface="+mn-cs"/>
        </a:defRPr>
      </a:lvl1pPr>
      <a:lvl2pPr marL="268288" marR="0" indent="-268288" algn="l" defTabSz="389626" rtl="0" eaLnBrk="1" fontAlgn="auto" latinLnBrk="0" hangingPunct="1">
        <a:lnSpc>
          <a:spcPts val="1800"/>
        </a:lnSpc>
        <a:spcBef>
          <a:spcPts val="0"/>
        </a:spcBef>
        <a:spcAft>
          <a:spcPts val="800"/>
        </a:spcAft>
        <a:buClrTx/>
        <a:buSzTx/>
        <a:buFont typeface="Arial"/>
        <a:buChar char="–"/>
        <a:tabLst/>
        <a:defRPr lang="de-AT" sz="2000" kern="1200" dirty="0" smtClean="0">
          <a:solidFill>
            <a:srgbClr val="535353"/>
          </a:solidFill>
          <a:latin typeface="+mn-lt"/>
          <a:ea typeface="+mn-ea"/>
          <a:cs typeface="+mn-cs"/>
        </a:defRPr>
      </a:lvl2pPr>
      <a:lvl3pPr marL="642937" marR="0" indent="-285750" algn="l" defTabSz="389626" rtl="0" eaLnBrk="1" fontAlgn="auto" latinLnBrk="0" hangingPunct="1">
        <a:lnSpc>
          <a:spcPct val="100000"/>
        </a:lnSpc>
        <a:spcBef>
          <a:spcPts val="0"/>
        </a:spcBef>
        <a:spcAft>
          <a:spcPts val="600"/>
        </a:spcAft>
        <a:buClrTx/>
        <a:buSzTx/>
        <a:buFont typeface="Arial" panose="020B0604020202020204" pitchFamily="34" charset="0"/>
        <a:buChar char="•"/>
        <a:tabLst/>
        <a:defRPr lang="de-AT" sz="1600" b="0" kern="1200" dirty="0" smtClean="0">
          <a:solidFill>
            <a:srgbClr val="535353"/>
          </a:solidFill>
          <a:latin typeface="+mn-lt"/>
          <a:ea typeface="+mn-ea"/>
          <a:cs typeface="+mn-cs"/>
        </a:defRPr>
      </a:lvl3pPr>
      <a:lvl4pPr marL="1363690" indent="-194813" algn="l" defTabSz="389626" rtl="0" eaLnBrk="1" latinLnBrk="0" hangingPunct="1">
        <a:lnSpc>
          <a:spcPts val="1500"/>
        </a:lnSpc>
        <a:spcBef>
          <a:spcPts val="300"/>
        </a:spcBef>
        <a:spcAft>
          <a:spcPts val="0"/>
        </a:spcAft>
        <a:buFont typeface="Arial"/>
        <a:buChar char="–"/>
        <a:defRPr sz="1600" kern="1200" cap="all" baseline="0">
          <a:solidFill>
            <a:srgbClr val="666666"/>
          </a:solidFill>
          <a:latin typeface="+mn-lt"/>
          <a:ea typeface="+mn-ea"/>
          <a:cs typeface="+mn-cs"/>
        </a:defRPr>
      </a:lvl4pPr>
      <a:lvl5pPr marL="1753316" indent="-194813" algn="l" defTabSz="389626" rtl="0" eaLnBrk="1" latinLnBrk="0" hangingPunct="1">
        <a:lnSpc>
          <a:spcPts val="1500"/>
        </a:lnSpc>
        <a:spcBef>
          <a:spcPts val="300"/>
        </a:spcBef>
        <a:spcAft>
          <a:spcPts val="0"/>
        </a:spcAft>
        <a:buFont typeface="Arial"/>
        <a:buChar char="»"/>
        <a:defRPr lang="de-AT" sz="1600" kern="1200" baseline="0" dirty="0" smtClean="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de-DE"/>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udith.platter@univie.ac.a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lebenshilfe-bremen.de/angebote/buero-fuer-leichte-sprache/bilder-fuer-die-leichte-sprach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bag.admin.ch/bag/de/home/krankheiten/ausbrueche-epidemien-pandemien/aktuelle-ausbrueche-epidemien/novel-cov/barrierefreie-inhalte/leichte-sprach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traco.uni-mainz.de/publications/" TargetMode="External"/><Relationship Id="rId3" Type="http://schemas.openxmlformats.org/officeDocument/2006/relationships/hyperlink" Target="http://hurraki.de/" TargetMode="External"/><Relationship Id="rId7" Type="http://schemas.openxmlformats.org/officeDocument/2006/relationships/hyperlink" Target="http://www.openthesaurus.de/" TargetMode="External"/><Relationship Id="rId2" Type="http://schemas.openxmlformats.org/officeDocument/2006/relationships/hyperlink" Target="http://www.uni-hildesheim.de/leichtesprache" TargetMode="External"/><Relationship Id="rId1" Type="http://schemas.openxmlformats.org/officeDocument/2006/relationships/slideLayout" Target="../slideLayouts/slideLayout2.xml"/><Relationship Id="rId6" Type="http://schemas.openxmlformats.org/officeDocument/2006/relationships/hyperlink" Target="https://wortschatz.uni-leipzig.de/de/download/%5b:lang%5d?lang=" TargetMode="External"/><Relationship Id="rId5" Type="http://schemas.openxmlformats.org/officeDocument/2006/relationships/hyperlink" Target="https://www.duden.de/" TargetMode="External"/><Relationship Id="rId4" Type="http://schemas.openxmlformats.org/officeDocument/2006/relationships/hyperlink" Target="http://www.leicht-verstehen.de/downloads.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plainlanguagenetwork.org/international-plain-language-day-2022/" TargetMode="External"/><Relationship Id="rId2" Type="http://schemas.openxmlformats.org/officeDocument/2006/relationships/hyperlink" Target="https://commission.europa.eu/events/clear-writing-europe-2023-2023-05-23_en" TargetMode="External"/><Relationship Id="rId1" Type="http://schemas.openxmlformats.org/officeDocument/2006/relationships/slideLayout" Target="../slideLayouts/slideLayout4.xml"/><Relationship Id="rId5" Type="http://schemas.openxmlformats.org/officeDocument/2006/relationships/hyperlink" Target="https://orf.at/einfach/stories/3211779/" TargetMode="External"/><Relationship Id="rId4" Type="http://schemas.openxmlformats.org/officeDocument/2006/relationships/hyperlink" Target="https://orf.at/stories/328649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languagetool.org/de/leichte-sprache/" TargetMode="External"/><Relationship Id="rId2" Type="http://schemas.openxmlformats.org/officeDocument/2006/relationships/hyperlink" Target="https://www.leichte.sprache.sachsen.de/online-pruefer" TargetMode="External"/><Relationship Id="rId1" Type="http://schemas.openxmlformats.org/officeDocument/2006/relationships/slideLayout" Target="../slideLayouts/slideLayout4.xml"/><Relationship Id="rId5" Type="http://schemas.openxmlformats.org/officeDocument/2006/relationships/hyperlink" Target="https://summ-ai.com/#tools" TargetMode="External"/><Relationship Id="rId4" Type="http://schemas.openxmlformats.org/officeDocument/2006/relationships/hyperlink" Target="https://www.experte.de/textkorrektur/leichte-sprach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Herzlich willkommen!</a:t>
            </a:r>
          </a:p>
        </p:txBody>
      </p:sp>
      <p:sp>
        <p:nvSpPr>
          <p:cNvPr id="3" name="Untertitel 2"/>
          <p:cNvSpPr>
            <a:spLocks noGrp="1"/>
          </p:cNvSpPr>
          <p:nvPr>
            <p:ph type="subTitle" idx="1"/>
          </p:nvPr>
        </p:nvSpPr>
        <p:spPr>
          <a:xfrm>
            <a:off x="415636" y="2626322"/>
            <a:ext cx="8109799" cy="886900"/>
          </a:xfrm>
        </p:spPr>
        <p:txBody>
          <a:bodyPr>
            <a:normAutofit/>
          </a:bodyPr>
          <a:lstStyle/>
          <a:p>
            <a:r>
              <a:rPr lang="de-DE" dirty="0"/>
              <a:t>Simultan I – </a:t>
            </a:r>
            <a:r>
              <a:rPr lang="it-IT" dirty="0" err="1"/>
              <a:t>Barrierefreie</a:t>
            </a:r>
            <a:r>
              <a:rPr lang="it-IT" dirty="0"/>
              <a:t> </a:t>
            </a:r>
            <a:r>
              <a:rPr lang="it-IT" dirty="0" err="1"/>
              <a:t>Kommunikation</a:t>
            </a:r>
            <a:r>
              <a:rPr lang="it-IT" dirty="0"/>
              <a:t> – </a:t>
            </a:r>
            <a:r>
              <a:rPr lang="it-IT" dirty="0" err="1"/>
              <a:t>Fallbeispiel</a:t>
            </a:r>
            <a:r>
              <a:rPr lang="it-IT" dirty="0"/>
              <a:t> </a:t>
            </a:r>
            <a:r>
              <a:rPr lang="it-IT" dirty="0" err="1"/>
              <a:t>Leichte</a:t>
            </a:r>
            <a:r>
              <a:rPr lang="it-IT" dirty="0"/>
              <a:t>/</a:t>
            </a:r>
            <a:r>
              <a:rPr lang="it-IT" dirty="0" err="1"/>
              <a:t>Einfache</a:t>
            </a:r>
            <a:r>
              <a:rPr lang="it-IT" dirty="0"/>
              <a:t>/</a:t>
            </a:r>
            <a:r>
              <a:rPr lang="it-IT" dirty="0" err="1"/>
              <a:t>Bürgernahe</a:t>
            </a:r>
            <a:r>
              <a:rPr lang="it-IT" dirty="0"/>
              <a:t> </a:t>
            </a:r>
            <a:r>
              <a:rPr lang="it-IT" dirty="0" err="1"/>
              <a:t>Sprache</a:t>
            </a:r>
            <a:endParaRPr lang="de-AT" dirty="0"/>
          </a:p>
        </p:txBody>
      </p:sp>
      <p:sp>
        <p:nvSpPr>
          <p:cNvPr id="4" name="Inhaltsplatzhalter 3"/>
          <p:cNvSpPr>
            <a:spLocks noGrp="1"/>
          </p:cNvSpPr>
          <p:nvPr>
            <p:ph sz="quarter" idx="10"/>
          </p:nvPr>
        </p:nvSpPr>
        <p:spPr/>
        <p:txBody>
          <a:bodyPr/>
          <a:lstStyle/>
          <a:p>
            <a:r>
              <a:rPr lang="de-AT" dirty="0"/>
              <a:t>Dr. Judith Platter	</a:t>
            </a:r>
          </a:p>
        </p:txBody>
      </p:sp>
      <p:sp>
        <p:nvSpPr>
          <p:cNvPr id="5" name="Inhaltsplatzhalter 4"/>
          <p:cNvSpPr>
            <a:spLocks noGrp="1"/>
          </p:cNvSpPr>
          <p:nvPr>
            <p:ph sz="quarter" idx="11"/>
          </p:nvPr>
        </p:nvSpPr>
        <p:spPr>
          <a:xfrm>
            <a:off x="2147455" y="4234815"/>
            <a:ext cx="6539345" cy="344805"/>
          </a:xfrm>
        </p:spPr>
        <p:txBody>
          <a:bodyPr/>
          <a:lstStyle/>
          <a:p>
            <a:r>
              <a:rPr lang="de-AT" dirty="0">
                <a:hlinkClick r:id="rId2"/>
              </a:rPr>
              <a:t>Judith.platter@univie.ac.at</a:t>
            </a:r>
            <a:endParaRPr lang="de-AT" dirty="0"/>
          </a:p>
          <a:p>
            <a:endParaRPr lang="de-AT" dirty="0"/>
          </a:p>
          <a:p>
            <a:endParaRPr lang="de-AT" dirty="0"/>
          </a:p>
        </p:txBody>
      </p:sp>
    </p:spTree>
    <p:extLst>
      <p:ext uri="{BB962C8B-B14F-4D97-AF65-F5344CB8AC3E}">
        <p14:creationId xmlns:p14="http://schemas.microsoft.com/office/powerpoint/2010/main" val="327589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Einfache Sprache vs. Leichte Sprache</a:t>
            </a:r>
          </a:p>
        </p:txBody>
      </p:sp>
      <p:sp>
        <p:nvSpPr>
          <p:cNvPr id="5" name="Foliennummernplatzhalter 4"/>
          <p:cNvSpPr>
            <a:spLocks noGrp="1"/>
          </p:cNvSpPr>
          <p:nvPr>
            <p:ph type="sldNum" sz="quarter" idx="12"/>
          </p:nvPr>
        </p:nvSpPr>
        <p:spPr/>
        <p:txBody>
          <a:bodyPr/>
          <a:lstStyle/>
          <a:p>
            <a:fld id="{13EFEB44-1049-4329-88CB-5860284FE937}" type="slidenum">
              <a:rPr lang="de-AT" smtClean="0"/>
              <a:pPr/>
              <a:t>10</a:t>
            </a:fld>
            <a:endParaRPr lang="de-AT"/>
          </a:p>
        </p:txBody>
      </p:sp>
      <p:sp>
        <p:nvSpPr>
          <p:cNvPr id="6" name="Fußzeilenplatzhalter 5">
            <a:extLst>
              <a:ext uri="{FF2B5EF4-FFF2-40B4-BE49-F238E27FC236}">
                <a16:creationId xmlns:a16="http://schemas.microsoft.com/office/drawing/2014/main" id="{1B486C13-B5E1-4BA7-B810-BFABD81BD389}"/>
              </a:ext>
            </a:extLst>
          </p:cNvPr>
          <p:cNvSpPr>
            <a:spLocks noGrp="1"/>
          </p:cNvSpPr>
          <p:nvPr>
            <p:ph type="ftr" sz="quarter" idx="11"/>
          </p:nvPr>
        </p:nvSpPr>
        <p:spPr/>
        <p:txBody>
          <a:bodyPr/>
          <a:lstStyle/>
          <a:p>
            <a:r>
              <a:rPr lang="de-AT"/>
              <a:t>Dr. Judith Platter</a:t>
            </a:r>
          </a:p>
        </p:txBody>
      </p:sp>
      <p:sp>
        <p:nvSpPr>
          <p:cNvPr id="8" name="Inhaltsplatzhalter 7">
            <a:extLst>
              <a:ext uri="{FF2B5EF4-FFF2-40B4-BE49-F238E27FC236}">
                <a16:creationId xmlns:a16="http://schemas.microsoft.com/office/drawing/2014/main" id="{AB866161-2588-4933-900A-14425C6B94CA}"/>
              </a:ext>
            </a:extLst>
          </p:cNvPr>
          <p:cNvSpPr>
            <a:spLocks noGrp="1"/>
          </p:cNvSpPr>
          <p:nvPr>
            <p:ph idx="1"/>
          </p:nvPr>
        </p:nvSpPr>
        <p:spPr/>
        <p:txBody>
          <a:bodyPr>
            <a:normAutofit fontScale="25000" lnSpcReduction="20000"/>
          </a:bodyPr>
          <a:lstStyle/>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r>
              <a:rPr lang="de-AT" sz="1000" dirty="0"/>
              <a:t>Quelle: https://lernen-foerdern.de/informationen/einfache-sprache/</a:t>
            </a:r>
          </a:p>
          <a:p>
            <a:endParaRPr lang="de-AT" dirty="0"/>
          </a:p>
        </p:txBody>
      </p:sp>
      <p:graphicFrame>
        <p:nvGraphicFramePr>
          <p:cNvPr id="4" name="Tabelle 3">
            <a:extLst>
              <a:ext uri="{FF2B5EF4-FFF2-40B4-BE49-F238E27FC236}">
                <a16:creationId xmlns:a16="http://schemas.microsoft.com/office/drawing/2014/main" id="{FECB4D67-AE39-4834-B842-FA41438A256B}"/>
              </a:ext>
            </a:extLst>
          </p:cNvPr>
          <p:cNvGraphicFramePr>
            <a:graphicFrameLocks noGrp="1"/>
          </p:cNvGraphicFramePr>
          <p:nvPr/>
        </p:nvGraphicFramePr>
        <p:xfrm>
          <a:off x="395536" y="1015253"/>
          <a:ext cx="8103193" cy="3193676"/>
        </p:xfrm>
        <a:graphic>
          <a:graphicData uri="http://schemas.openxmlformats.org/drawingml/2006/table">
            <a:tbl>
              <a:tblPr/>
              <a:tblGrid>
                <a:gridCol w="3928613">
                  <a:extLst>
                    <a:ext uri="{9D8B030D-6E8A-4147-A177-3AD203B41FA5}">
                      <a16:colId xmlns:a16="http://schemas.microsoft.com/office/drawing/2014/main" val="1949049267"/>
                    </a:ext>
                  </a:extLst>
                </a:gridCol>
                <a:gridCol w="4174580">
                  <a:extLst>
                    <a:ext uri="{9D8B030D-6E8A-4147-A177-3AD203B41FA5}">
                      <a16:colId xmlns:a16="http://schemas.microsoft.com/office/drawing/2014/main" val="293809363"/>
                    </a:ext>
                  </a:extLst>
                </a:gridCol>
              </a:tblGrid>
              <a:tr h="577580">
                <a:tc>
                  <a:txBody>
                    <a:bodyPr/>
                    <a:lstStyle/>
                    <a:p>
                      <a:pPr algn="l" fontAlgn="base"/>
                      <a:r>
                        <a:rPr lang="de-AT" b="1" dirty="0">
                          <a:effectLst/>
                        </a:rPr>
                        <a:t>Leichte Sprache = Sprachniveau A1</a:t>
                      </a:r>
                      <a:endParaRPr lang="de-AT" b="0" dirty="0">
                        <a:effectLst/>
                      </a:endParaRPr>
                    </a:p>
                  </a:txBody>
                  <a:tcPr marT="47625" marB="47625" anchor="ctr">
                    <a:lnL>
                      <a:noFill/>
                    </a:lnL>
                    <a:lnR>
                      <a:noFill/>
                    </a:lnR>
                    <a:lnT>
                      <a:noFill/>
                    </a:lnT>
                    <a:lnB>
                      <a:noFill/>
                    </a:lnB>
                    <a:solidFill>
                      <a:srgbClr val="F7F7F7"/>
                    </a:solidFill>
                  </a:tcPr>
                </a:tc>
                <a:tc>
                  <a:txBody>
                    <a:bodyPr/>
                    <a:lstStyle/>
                    <a:p>
                      <a:pPr algn="l" fontAlgn="base"/>
                      <a:r>
                        <a:rPr lang="de-DE" b="1">
                          <a:effectLst/>
                        </a:rPr>
                        <a:t>Einfache Sprache = Sprachniveau A2/B1 </a:t>
                      </a:r>
                      <a:endParaRPr lang="de-DE" b="0">
                        <a:effectLst/>
                      </a:endParaRPr>
                    </a:p>
                  </a:txBody>
                  <a:tcPr marT="47625" marB="47625" anchor="ctr">
                    <a:lnL>
                      <a:noFill/>
                    </a:lnL>
                    <a:lnR>
                      <a:noFill/>
                    </a:lnR>
                    <a:lnT>
                      <a:noFill/>
                    </a:lnT>
                    <a:lnB>
                      <a:noFill/>
                    </a:lnB>
                    <a:solidFill>
                      <a:srgbClr val="F7F7F7"/>
                    </a:solidFill>
                  </a:tcPr>
                </a:tc>
                <a:extLst>
                  <a:ext uri="{0D108BD9-81ED-4DB2-BD59-A6C34878D82A}">
                    <a16:rowId xmlns:a16="http://schemas.microsoft.com/office/drawing/2014/main" val="2600960113"/>
                  </a:ext>
                </a:extLst>
              </a:tr>
              <a:tr h="2616096">
                <a:tc>
                  <a:txBody>
                    <a:bodyPr/>
                    <a:lstStyle/>
                    <a:p>
                      <a:pPr algn="l" fontAlgn="base"/>
                      <a:r>
                        <a:rPr lang="de-DE" b="0" dirty="0">
                          <a:effectLst/>
                        </a:rPr>
                        <a:t>„Haben Sie Fragen? Sie können uns anrufen.“</a:t>
                      </a:r>
                    </a:p>
                    <a:p>
                      <a:pPr algn="l" fontAlgn="base"/>
                      <a:endParaRPr lang="de-DE" b="0" dirty="0">
                        <a:effectLst/>
                      </a:endParaRPr>
                    </a:p>
                    <a:p>
                      <a:pPr algn="l" fontAlgn="base"/>
                      <a:endParaRPr lang="de-DE" b="0" dirty="0">
                        <a:effectLst/>
                      </a:endParaRPr>
                    </a:p>
                    <a:p>
                      <a:pPr algn="l" fontAlgn="base"/>
                      <a:r>
                        <a:rPr lang="de-DE" b="0" dirty="0">
                          <a:effectLst/>
                        </a:rPr>
                        <a:t>Viele Menschen </a:t>
                      </a:r>
                      <a:r>
                        <a:rPr lang="de-DE" b="0" i="1" dirty="0">
                          <a:effectLst/>
                        </a:rPr>
                        <a:t>oder </a:t>
                      </a:r>
                      <a:r>
                        <a:rPr lang="de-DE" b="0" dirty="0">
                          <a:effectLst/>
                        </a:rPr>
                        <a:t>fast 15-Tausend Menschen</a:t>
                      </a:r>
                    </a:p>
                    <a:p>
                      <a:pPr algn="l" fontAlgn="base"/>
                      <a:endParaRPr lang="de-DE" b="0" dirty="0">
                        <a:effectLst/>
                      </a:endParaRPr>
                    </a:p>
                    <a:p>
                      <a:pPr algn="l" fontAlgn="base"/>
                      <a:r>
                        <a:rPr lang="de-DE" b="0" dirty="0">
                          <a:effectLst/>
                        </a:rPr>
                        <a:t>Einige / wenige</a:t>
                      </a:r>
                    </a:p>
                    <a:p>
                      <a:pPr algn="l" fontAlgn="base"/>
                      <a:endParaRPr lang="de-DE" b="0" dirty="0">
                        <a:effectLst/>
                      </a:endParaRPr>
                    </a:p>
                    <a:p>
                      <a:pPr algn="l" fontAlgn="base"/>
                      <a:r>
                        <a:rPr lang="de-DE" b="0" dirty="0">
                          <a:effectLst/>
                        </a:rPr>
                        <a:t>Vor langer Zeit</a:t>
                      </a:r>
                    </a:p>
                  </a:txBody>
                  <a:tcPr marT="47625" marB="47625" anchor="ctr">
                    <a:lnL>
                      <a:noFill/>
                    </a:lnL>
                    <a:lnR>
                      <a:noFill/>
                    </a:lnR>
                    <a:lnT>
                      <a:noFill/>
                    </a:lnT>
                    <a:lnB>
                      <a:noFill/>
                    </a:lnB>
                  </a:tcPr>
                </a:tc>
                <a:tc>
                  <a:txBody>
                    <a:bodyPr/>
                    <a:lstStyle/>
                    <a:p>
                      <a:pPr algn="l" fontAlgn="base"/>
                      <a:r>
                        <a:rPr lang="de-DE" b="0" dirty="0">
                          <a:effectLst/>
                        </a:rPr>
                        <a:t> „Wenn Sie noch Fragen haben, rufen Sie uns einfach an.“</a:t>
                      </a:r>
                    </a:p>
                    <a:p>
                      <a:pPr algn="l" fontAlgn="base"/>
                      <a:endParaRPr lang="de-DE" b="0" dirty="0">
                        <a:effectLst/>
                      </a:endParaRPr>
                    </a:p>
                    <a:p>
                      <a:pPr algn="l" fontAlgn="base"/>
                      <a:r>
                        <a:rPr lang="de-DE" b="0" dirty="0">
                          <a:effectLst/>
                        </a:rPr>
                        <a:t>14.795 Menschen</a:t>
                      </a:r>
                    </a:p>
                    <a:p>
                      <a:pPr algn="l" fontAlgn="base"/>
                      <a:endParaRPr lang="de-DE" b="0" dirty="0">
                        <a:effectLst/>
                      </a:endParaRPr>
                    </a:p>
                    <a:p>
                      <a:pPr algn="l" fontAlgn="base"/>
                      <a:r>
                        <a:rPr lang="de-DE" b="0" dirty="0">
                          <a:effectLst/>
                        </a:rPr>
                        <a:t>14%</a:t>
                      </a:r>
                    </a:p>
                    <a:p>
                      <a:pPr algn="l" fontAlgn="base"/>
                      <a:endParaRPr lang="de-DE" b="0" dirty="0">
                        <a:effectLst/>
                      </a:endParaRPr>
                    </a:p>
                    <a:p>
                      <a:pPr algn="l" fontAlgn="base"/>
                      <a:r>
                        <a:rPr lang="de-DE" b="0" dirty="0">
                          <a:effectLst/>
                        </a:rPr>
                        <a:t>Im Jahr 1876</a:t>
                      </a:r>
                    </a:p>
                  </a:txBody>
                  <a:tcPr marT="47625" marB="47625" anchor="ctr">
                    <a:lnL>
                      <a:noFill/>
                    </a:lnL>
                    <a:lnR>
                      <a:noFill/>
                    </a:lnR>
                    <a:lnT>
                      <a:noFill/>
                    </a:lnT>
                    <a:lnB>
                      <a:noFill/>
                    </a:lnB>
                  </a:tcPr>
                </a:tc>
                <a:extLst>
                  <a:ext uri="{0D108BD9-81ED-4DB2-BD59-A6C34878D82A}">
                    <a16:rowId xmlns:a16="http://schemas.microsoft.com/office/drawing/2014/main" val="3825131081"/>
                  </a:ext>
                </a:extLst>
              </a:tr>
            </a:tbl>
          </a:graphicData>
        </a:graphic>
      </p:graphicFrame>
    </p:spTree>
    <p:extLst>
      <p:ext uri="{BB962C8B-B14F-4D97-AF65-F5344CB8AC3E}">
        <p14:creationId xmlns:p14="http://schemas.microsoft.com/office/powerpoint/2010/main" val="346979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die Grundkonzepte</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11</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Verständlichkeitsoptimierte Varietät des Deutschen, mit reduziertem lexikalischen und grammatischen Inventar</a:t>
            </a:r>
          </a:p>
          <a:p>
            <a:pPr marL="457200" indent="-457200">
              <a:buFont typeface="Arial" panose="020B0604020202020204" pitchFamily="34" charset="0"/>
              <a:buChar char="•"/>
            </a:pPr>
            <a:r>
              <a:rPr lang="de-DE" sz="2400" b="0" dirty="0"/>
              <a:t>LS-Texte schließen für gewöhnlich an bestehende ausgangssprachliche Textangebote an</a:t>
            </a:r>
          </a:p>
          <a:p>
            <a:pPr marL="457200" indent="-457200">
              <a:buFont typeface="Arial" panose="020B0604020202020204" pitchFamily="34" charset="0"/>
              <a:buChar char="•"/>
            </a:pPr>
            <a:endParaRPr lang="de-DE" sz="2400" b="0" dirty="0"/>
          </a:p>
          <a:p>
            <a:r>
              <a:rPr lang="de-DE" sz="2400" b="0" dirty="0"/>
              <a:t>				intralinguale Übersetzungen</a:t>
            </a:r>
          </a:p>
          <a:p>
            <a:pPr marL="457200" indent="-457200">
              <a:buFont typeface="Arial" panose="020B0604020202020204" pitchFamily="34" charset="0"/>
              <a:buChar char="•"/>
            </a:pPr>
            <a:endParaRPr lang="de-AT" sz="2400" b="0" dirty="0"/>
          </a:p>
        </p:txBody>
      </p:sp>
      <p:sp>
        <p:nvSpPr>
          <p:cNvPr id="6" name="Pfeil: nach rechts 5">
            <a:extLst>
              <a:ext uri="{FF2B5EF4-FFF2-40B4-BE49-F238E27FC236}">
                <a16:creationId xmlns:a16="http://schemas.microsoft.com/office/drawing/2014/main" id="{FFA5E6AF-DB47-43D2-BFD0-E1BA88734A7C}"/>
              </a:ext>
            </a:extLst>
          </p:cNvPr>
          <p:cNvSpPr/>
          <p:nvPr/>
        </p:nvSpPr>
        <p:spPr>
          <a:xfrm>
            <a:off x="806824" y="279645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12840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Wortschatz</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12</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lnSpcReduction="10000"/>
          </a:bodyPr>
          <a:lstStyle/>
          <a:p>
            <a:pPr marL="457200" indent="-457200">
              <a:buFont typeface="Arial" panose="020B0604020202020204" pitchFamily="34" charset="0"/>
              <a:buChar char="•"/>
            </a:pPr>
            <a:r>
              <a:rPr lang="de-DE" sz="2400" b="0" dirty="0"/>
              <a:t>Zentraler, alltagsnaher Wortschatz</a:t>
            </a:r>
          </a:p>
          <a:p>
            <a:pPr marL="457200" indent="-457200">
              <a:buFont typeface="Arial" panose="020B0604020202020204" pitchFamily="34" charset="0"/>
              <a:buChar char="•"/>
            </a:pPr>
            <a:r>
              <a:rPr lang="de-DE" sz="2400" b="0" dirty="0"/>
              <a:t>Kernwörter – stilistisch neutral, präzise, möglichst arm an Nebenbedeutungen, nicht metaphorisch verwendet</a:t>
            </a:r>
          </a:p>
          <a:p>
            <a:pPr marL="457200" indent="-457200">
              <a:buFont typeface="Arial" panose="020B0604020202020204" pitchFamily="34" charset="0"/>
              <a:buChar char="•"/>
            </a:pPr>
            <a:r>
              <a:rPr lang="de-DE" sz="2400" b="0" dirty="0"/>
              <a:t>Fachsprachliche Begriffe werden im Text erläutert</a:t>
            </a:r>
          </a:p>
          <a:p>
            <a:pPr marL="457200" indent="-457200">
              <a:buFont typeface="Arial" panose="020B0604020202020204" pitchFamily="34" charset="0"/>
              <a:buChar char="•"/>
            </a:pPr>
            <a:r>
              <a:rPr lang="de-DE" sz="2400" b="0" dirty="0"/>
              <a:t>Schriftbasierte Abkürzungen (z.B., bzw.) werden vermieden</a:t>
            </a:r>
          </a:p>
          <a:p>
            <a:pPr marL="457200" indent="-457200">
              <a:buFont typeface="Arial" panose="020B0604020202020204" pitchFamily="34" charset="0"/>
              <a:buChar char="•"/>
            </a:pPr>
            <a:r>
              <a:rPr lang="de-DE" sz="2400" b="0" dirty="0"/>
              <a:t>Lexikalisierte Abkürzungen (LKW, WC) sind zulässig</a:t>
            </a:r>
          </a:p>
          <a:p>
            <a:pPr marL="457200" indent="-457200">
              <a:buFont typeface="Arial" panose="020B0604020202020204" pitchFamily="34" charset="0"/>
              <a:buChar char="•"/>
            </a:pPr>
            <a:r>
              <a:rPr lang="de-DE" sz="2400" b="0" dirty="0"/>
              <a:t>Komposita/Derivationen </a:t>
            </a:r>
            <a:r>
              <a:rPr lang="de-DE" sz="2400" b="0" dirty="0" err="1"/>
              <a:t>aufgliederbar</a:t>
            </a:r>
            <a:r>
              <a:rPr lang="de-DE" sz="2400" b="0" dirty="0"/>
              <a:t> (Bindestrich oder </a:t>
            </a:r>
            <a:r>
              <a:rPr lang="de-DE" sz="2400" b="0" dirty="0" err="1"/>
              <a:t>Mediopunkt</a:t>
            </a:r>
            <a:r>
              <a:rPr lang="de-DE" sz="2400" b="0" dirty="0"/>
              <a:t>)</a:t>
            </a:r>
          </a:p>
          <a:p>
            <a:pPr marL="457200" indent="-457200">
              <a:buFont typeface="Arial" panose="020B0604020202020204" pitchFamily="34" charset="0"/>
              <a:buChar char="•"/>
            </a:pPr>
            <a:r>
              <a:rPr lang="de-DE" sz="2400" b="0" dirty="0"/>
              <a:t>Korrekte Orthographie</a:t>
            </a:r>
            <a:endParaRPr lang="de-AT" sz="2400" b="0" dirty="0"/>
          </a:p>
        </p:txBody>
      </p:sp>
    </p:spTree>
    <p:extLst>
      <p:ext uri="{BB962C8B-B14F-4D97-AF65-F5344CB8AC3E}">
        <p14:creationId xmlns:p14="http://schemas.microsoft.com/office/powerpoint/2010/main" val="314906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Satzebene</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13</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Nebensätze/Hauptsatzreihungen vermeiden – einfache Hauptsätze</a:t>
            </a:r>
          </a:p>
          <a:p>
            <a:pPr marL="457200" indent="-457200">
              <a:buFont typeface="Arial" panose="020B0604020202020204" pitchFamily="34" charset="0"/>
              <a:buChar char="•"/>
            </a:pPr>
            <a:r>
              <a:rPr lang="de-DE" sz="2400" b="0" dirty="0"/>
              <a:t>Notwendige Reihungen in Form von Aufzählungen mit einer visualisierten Gliederungsstruktur</a:t>
            </a:r>
          </a:p>
          <a:p>
            <a:pPr marL="457200" indent="-457200">
              <a:buFont typeface="Arial" panose="020B0604020202020204" pitchFamily="34" charset="0"/>
              <a:buChar char="•"/>
            </a:pPr>
            <a:r>
              <a:rPr lang="de-DE" sz="2400" b="0" dirty="0"/>
              <a:t>Verbalstil statt Nominalstil</a:t>
            </a:r>
          </a:p>
          <a:p>
            <a:pPr marL="457200" indent="-457200">
              <a:buFont typeface="Arial" panose="020B0604020202020204" pitchFamily="34" charset="0"/>
              <a:buChar char="•"/>
            </a:pPr>
            <a:r>
              <a:rPr lang="de-DE" sz="2400" b="0" dirty="0"/>
              <a:t>Verzicht auf Genitiv, Passiv, Präteritum, Konjunktiv</a:t>
            </a:r>
          </a:p>
          <a:p>
            <a:pPr marL="457200" indent="-457200">
              <a:buFont typeface="Arial" panose="020B0604020202020204" pitchFamily="34" charset="0"/>
              <a:buChar char="•"/>
            </a:pPr>
            <a:r>
              <a:rPr lang="de-DE" sz="2400" b="0" dirty="0"/>
              <a:t>Handlungsorientierte Form</a:t>
            </a:r>
          </a:p>
          <a:p>
            <a:pPr marL="457200" indent="-457200">
              <a:buFont typeface="Arial" panose="020B0604020202020204" pitchFamily="34" charset="0"/>
              <a:buChar char="•"/>
            </a:pPr>
            <a:endParaRPr lang="de-AT" sz="2400" b="0" dirty="0"/>
          </a:p>
        </p:txBody>
      </p:sp>
    </p:spTree>
    <p:extLst>
      <p:ext uri="{BB962C8B-B14F-4D97-AF65-F5344CB8AC3E}">
        <p14:creationId xmlns:p14="http://schemas.microsoft.com/office/powerpoint/2010/main" val="51151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Textebene</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14</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Komplexe Gegenstände mit wenig komplexen Mitteln korrekt wiedergeben</a:t>
            </a:r>
          </a:p>
          <a:p>
            <a:pPr marL="457200" indent="-457200">
              <a:buFont typeface="Arial" panose="020B0604020202020204" pitchFamily="34" charset="0"/>
              <a:buChar char="•"/>
            </a:pPr>
            <a:r>
              <a:rPr lang="de-DE" sz="2400" b="0" dirty="0"/>
              <a:t>Stimmen und Positionen kenntlich machen</a:t>
            </a:r>
          </a:p>
          <a:p>
            <a:pPr marL="457200" indent="-457200">
              <a:buFont typeface="Arial" panose="020B0604020202020204" pitchFamily="34" charset="0"/>
              <a:buChar char="•"/>
            </a:pPr>
            <a:r>
              <a:rPr lang="de-DE" sz="2400" b="0" dirty="0"/>
              <a:t>Klare und explizite Handlungsorientierung</a:t>
            </a:r>
          </a:p>
          <a:p>
            <a:pPr marL="457200" indent="-457200">
              <a:buFont typeface="Arial" panose="020B0604020202020204" pitchFamily="34" charset="0"/>
              <a:buChar char="•"/>
            </a:pPr>
            <a:endParaRPr lang="de-AT" sz="2400" b="0" dirty="0"/>
          </a:p>
        </p:txBody>
      </p:sp>
    </p:spTree>
    <p:extLst>
      <p:ext uri="{BB962C8B-B14F-4D97-AF65-F5344CB8AC3E}">
        <p14:creationId xmlns:p14="http://schemas.microsoft.com/office/powerpoint/2010/main" val="397975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Textebene</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15</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Gut erfassbare Makrostruktur – etwa durch Zwischenüberschriften/Randglossen, Bilder, visuelle Leitsysteme</a:t>
            </a:r>
          </a:p>
          <a:p>
            <a:pPr marL="457200" indent="-457200">
              <a:buFont typeface="Arial" panose="020B0604020202020204" pitchFamily="34" charset="0"/>
              <a:buChar char="•"/>
            </a:pPr>
            <a:r>
              <a:rPr lang="de-DE" sz="2400" b="0" dirty="0"/>
              <a:t>Layout: vergrößerte, serifenlose Schrift (z.B. Verdana/Arial, jeder Satz eine neue Zeile, Einrückungen für Erläuterungen und direkte Rede </a:t>
            </a:r>
          </a:p>
          <a:p>
            <a:pPr marL="457200" indent="-457200">
              <a:buFont typeface="Arial" panose="020B0604020202020204" pitchFamily="34" charset="0"/>
              <a:buChar char="•"/>
            </a:pPr>
            <a:endParaRPr lang="de-AT" sz="2400" b="0" dirty="0"/>
          </a:p>
        </p:txBody>
      </p:sp>
    </p:spTree>
    <p:extLst>
      <p:ext uri="{BB962C8B-B14F-4D97-AF65-F5344CB8AC3E}">
        <p14:creationId xmlns:p14="http://schemas.microsoft.com/office/powerpoint/2010/main" val="1433196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Kritikpunkte</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16</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fontScale="92500" lnSpcReduction="10000"/>
          </a:bodyPr>
          <a:lstStyle/>
          <a:p>
            <a:pPr marL="457200" indent="-457200">
              <a:buFont typeface="Arial" panose="020B0604020202020204" pitchFamily="34" charset="0"/>
              <a:buChar char="•"/>
            </a:pPr>
            <a:r>
              <a:rPr lang="de-DE" sz="2400" b="0" dirty="0"/>
              <a:t>Kindlich anmutende Bebilderung (Bildersatz Bremer Lebenshilfe, </a:t>
            </a:r>
            <a:r>
              <a:rPr lang="de-DE" sz="2400" b="0" dirty="0">
                <a:hlinkClick r:id="rId2"/>
              </a:rPr>
              <a:t>https://lebenshilfe-bremen.de/angebote/buero-fuer-leichte-sprache/bilder-fuer-die-leichte-sprache/</a:t>
            </a:r>
            <a:r>
              <a:rPr lang="de-DE" sz="2400" b="0" dirty="0"/>
              <a:t> bzw. https://shop.lebenshilfe-bremen.de/wp-content/uploads/2020/07/E-Book_LeichteSprache-DieBilder-web.pdf)</a:t>
            </a:r>
          </a:p>
          <a:p>
            <a:pPr marL="457200" indent="-457200">
              <a:buFont typeface="Arial" panose="020B0604020202020204" pitchFamily="34" charset="0"/>
              <a:buChar char="•"/>
            </a:pPr>
            <a:r>
              <a:rPr lang="de-DE" sz="2400" b="0" dirty="0"/>
              <a:t>Offenkundig nicht altersangemessene bzw. markierte Bildlichkeit</a:t>
            </a:r>
          </a:p>
          <a:p>
            <a:pPr marL="457200" indent="-457200">
              <a:buFont typeface="Arial" panose="020B0604020202020204" pitchFamily="34" charset="0"/>
              <a:buChar char="•"/>
            </a:pPr>
            <a:r>
              <a:rPr lang="de-DE" sz="2400" b="0" dirty="0"/>
              <a:t>Stellt Leser*innen heraus und stigmatisiert</a:t>
            </a:r>
          </a:p>
          <a:p>
            <a:pPr marL="457200" indent="-457200">
              <a:buFont typeface="Arial" panose="020B0604020202020204" pitchFamily="34" charset="0"/>
              <a:buChar char="•"/>
            </a:pPr>
            <a:r>
              <a:rPr lang="de-DE" sz="2400" b="0" dirty="0"/>
              <a:t>Gleichschaltung von Textsorten durch ähnliche Bebilderung und </a:t>
            </a:r>
            <a:r>
              <a:rPr lang="de-DE" sz="2400" b="0" dirty="0" err="1"/>
              <a:t>Layoutierung</a:t>
            </a:r>
            <a:r>
              <a:rPr lang="de-DE" sz="2400" b="0" dirty="0"/>
              <a:t> – Textfunktion nicht auf den ersten Blick entnehmbar</a:t>
            </a:r>
          </a:p>
          <a:p>
            <a:pPr marL="457200" indent="-457200">
              <a:buFont typeface="Arial" panose="020B0604020202020204" pitchFamily="34" charset="0"/>
              <a:buChar char="•"/>
            </a:pPr>
            <a:endParaRPr lang="de-AT" sz="2400" b="0" dirty="0"/>
          </a:p>
        </p:txBody>
      </p:sp>
    </p:spTree>
    <p:extLst>
      <p:ext uri="{BB962C8B-B14F-4D97-AF65-F5344CB8AC3E}">
        <p14:creationId xmlns:p14="http://schemas.microsoft.com/office/powerpoint/2010/main" val="293449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Kritikpunkte</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17</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Größeres Textvolumen</a:t>
            </a:r>
          </a:p>
          <a:p>
            <a:pPr marL="457200" indent="-457200">
              <a:buFont typeface="Arial" panose="020B0604020202020204" pitchFamily="34" charset="0"/>
              <a:buChar char="•"/>
            </a:pPr>
            <a:r>
              <a:rPr lang="de-DE" sz="2400" b="0" dirty="0"/>
              <a:t>Beschränkte Möglichkeiten für Translator*innen, Inhaltskonstanz zum AT herzustellen</a:t>
            </a:r>
          </a:p>
          <a:p>
            <a:pPr marL="457200" indent="-457200">
              <a:buFont typeface="Arial" panose="020B0604020202020204" pitchFamily="34" charset="0"/>
              <a:buChar char="•"/>
            </a:pPr>
            <a:r>
              <a:rPr lang="de-DE" sz="2400" b="0" dirty="0"/>
              <a:t>In anderen Ländern (z.B. Finnland und  Norwegen): stärkere Anlehnung an AT – Universal Design</a:t>
            </a:r>
          </a:p>
          <a:p>
            <a:pPr marL="457200" indent="-457200">
              <a:buFont typeface="Arial" panose="020B0604020202020204" pitchFamily="34" charset="0"/>
              <a:buChar char="•"/>
            </a:pPr>
            <a:r>
              <a:rPr lang="de-DE" sz="2400" b="0" dirty="0"/>
              <a:t>Erläuterungsstruktur unterbricht Textfluss – Bereitstellung von Glossaren nur dann sinnvoll, wenn nicht zu häufig konsultiert</a:t>
            </a:r>
          </a:p>
          <a:p>
            <a:pPr marL="457200" indent="-457200">
              <a:buFont typeface="Arial" panose="020B0604020202020204" pitchFamily="34" charset="0"/>
              <a:buChar char="•"/>
            </a:pPr>
            <a:endParaRPr lang="de-AT" sz="2400" b="0" dirty="0"/>
          </a:p>
        </p:txBody>
      </p:sp>
    </p:spTree>
    <p:extLst>
      <p:ext uri="{BB962C8B-B14F-4D97-AF65-F5344CB8AC3E}">
        <p14:creationId xmlns:p14="http://schemas.microsoft.com/office/powerpoint/2010/main" val="36613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Kritikpunkte</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18</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Einebnung der Textsortenunterschiede – eher gleichförmige Texte</a:t>
            </a:r>
          </a:p>
          <a:p>
            <a:pPr marL="457200" indent="-457200">
              <a:buFont typeface="Arial" panose="020B0604020202020204" pitchFamily="34" charset="0"/>
              <a:buChar char="•"/>
            </a:pPr>
            <a:r>
              <a:rPr lang="de-DE" sz="2400" b="0" dirty="0"/>
              <a:t>Erheblich größeres Volumen für Rezipient*</a:t>
            </a:r>
            <a:r>
              <a:rPr lang="de-DE" sz="2400" b="0" dirty="0" err="1"/>
              <a:t>innenschaft</a:t>
            </a:r>
            <a:r>
              <a:rPr lang="de-DE" sz="2400" b="0" dirty="0"/>
              <a:t> mit Leseeinschränkungen oft unzumutbar</a:t>
            </a:r>
          </a:p>
          <a:p>
            <a:pPr marL="457200" indent="-457200">
              <a:buFont typeface="Arial" panose="020B0604020202020204" pitchFamily="34" charset="0"/>
              <a:buChar char="•"/>
            </a:pPr>
            <a:endParaRPr lang="de-DE" sz="2400" b="0" dirty="0"/>
          </a:p>
          <a:p>
            <a:pPr marL="1820890" lvl="3" indent="-457200"/>
            <a:r>
              <a:rPr lang="de-DE" sz="1700" dirty="0"/>
              <a:t>Alternative Lösungsmöglichkeiten</a:t>
            </a:r>
          </a:p>
          <a:p>
            <a:pPr marL="1820890" lvl="3" indent="-457200"/>
            <a:r>
              <a:rPr lang="de-DE" sz="1700" b="0" dirty="0" err="1"/>
              <a:t>Grosse</a:t>
            </a:r>
            <a:r>
              <a:rPr lang="de-DE" sz="1700" b="0" dirty="0"/>
              <a:t> Herausforderung für Translator*innen</a:t>
            </a:r>
          </a:p>
          <a:p>
            <a:pPr marL="457200" indent="-457200">
              <a:buFont typeface="Arial" panose="020B0604020202020204" pitchFamily="34" charset="0"/>
              <a:buChar char="•"/>
            </a:pPr>
            <a:endParaRPr lang="de-DE" sz="2400" b="0" dirty="0"/>
          </a:p>
          <a:p>
            <a:pPr marL="457200" indent="-457200">
              <a:buFont typeface="Arial" panose="020B0604020202020204" pitchFamily="34" charset="0"/>
              <a:buChar char="•"/>
            </a:pPr>
            <a:endParaRPr lang="de-AT" sz="2400" b="0" dirty="0"/>
          </a:p>
        </p:txBody>
      </p:sp>
      <p:sp>
        <p:nvSpPr>
          <p:cNvPr id="6" name="Pfeil: nach rechts 5">
            <a:extLst>
              <a:ext uri="{FF2B5EF4-FFF2-40B4-BE49-F238E27FC236}">
                <a16:creationId xmlns:a16="http://schemas.microsoft.com/office/drawing/2014/main" id="{8AA62E8E-D636-47AD-B29B-0D56F7BB5F7B}"/>
              </a:ext>
            </a:extLst>
          </p:cNvPr>
          <p:cNvSpPr/>
          <p:nvPr/>
        </p:nvSpPr>
        <p:spPr>
          <a:xfrm>
            <a:off x="773206" y="303231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7519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Translatorische Umsetzung</a:t>
            </a:r>
            <a:br>
              <a:rPr lang="de-DE" dirty="0"/>
            </a:b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19</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fontScale="85000" lnSpcReduction="20000"/>
          </a:bodyPr>
          <a:lstStyle/>
          <a:p>
            <a:pPr marL="457200" indent="-457200">
              <a:buFont typeface="Arial" panose="020B0604020202020204" pitchFamily="34" charset="0"/>
              <a:buChar char="•"/>
            </a:pPr>
            <a:r>
              <a:rPr lang="de-DE" sz="2400" b="0" dirty="0"/>
              <a:t>Texte sind häufig nur Teil einer Zieltextsituation, in der weitere kommunikative Ressourcen zum Einsatz kommen.</a:t>
            </a:r>
          </a:p>
          <a:p>
            <a:pPr marL="457200" indent="-457200">
              <a:buFont typeface="Arial" panose="020B0604020202020204" pitchFamily="34" charset="0"/>
              <a:buChar char="•"/>
            </a:pPr>
            <a:r>
              <a:rPr lang="de-DE" sz="2400" b="0" dirty="0"/>
              <a:t>Grundlegend: vor dem Übersetzungsprozess ZIELANALYSE</a:t>
            </a:r>
          </a:p>
          <a:p>
            <a:pPr marL="725488" lvl="1" indent="-457200">
              <a:buFont typeface="Arial" panose="020B0604020202020204" pitchFamily="34" charset="0"/>
              <a:buChar char="•"/>
            </a:pPr>
            <a:r>
              <a:rPr lang="de-DE" sz="2100" b="0" dirty="0"/>
              <a:t>Identifikation der Zielgruppe</a:t>
            </a:r>
          </a:p>
          <a:p>
            <a:pPr marL="725488" lvl="1" indent="-457200">
              <a:buFont typeface="Arial" panose="020B0604020202020204" pitchFamily="34" charset="0"/>
              <a:buChar char="•"/>
            </a:pPr>
            <a:r>
              <a:rPr lang="de-DE" sz="2100" dirty="0"/>
              <a:t>Ermittlung konkreter Bedarfe</a:t>
            </a:r>
          </a:p>
          <a:p>
            <a:pPr marL="725488" lvl="1" indent="-457200">
              <a:buFont typeface="Arial" panose="020B0604020202020204" pitchFamily="34" charset="0"/>
              <a:buChar char="•"/>
            </a:pPr>
            <a:r>
              <a:rPr lang="de-DE" sz="2100" b="0" dirty="0"/>
              <a:t>Or</a:t>
            </a:r>
            <a:r>
              <a:rPr lang="de-DE" sz="2100" dirty="0"/>
              <a:t>ientierung an den Wissensvoraussetzungen und Denkwelten der Rezipient*innen</a:t>
            </a:r>
          </a:p>
          <a:p>
            <a:pPr lvl="1" indent="0">
              <a:buNone/>
            </a:pPr>
            <a:r>
              <a:rPr lang="de-DE" sz="2100" b="0" dirty="0"/>
              <a:t>			</a:t>
            </a:r>
          </a:p>
          <a:p>
            <a:pPr lvl="1" indent="0">
              <a:buNone/>
            </a:pPr>
            <a:r>
              <a:rPr lang="de-DE" sz="2100" b="0" dirty="0"/>
              <a:t>			DARAUS: ZIELHYPOTHESE als Basis für eine übergreifende Makrostrategie			 bei der Texterstellung zur Umsetzung eines funktionalen Zieltextes</a:t>
            </a:r>
          </a:p>
          <a:p>
            <a:pPr lvl="1" indent="0">
              <a:buNone/>
            </a:pPr>
            <a:r>
              <a:rPr lang="de-DE" sz="2100" b="0" dirty="0"/>
              <a:t> </a:t>
            </a:r>
          </a:p>
          <a:p>
            <a:pPr marL="457200" indent="-457200">
              <a:buFont typeface="Arial" panose="020B0604020202020204" pitchFamily="34" charset="0"/>
              <a:buChar char="•"/>
            </a:pPr>
            <a:endParaRPr lang="de-AT" sz="2400" b="0" dirty="0"/>
          </a:p>
        </p:txBody>
      </p:sp>
      <p:sp>
        <p:nvSpPr>
          <p:cNvPr id="7" name="Pfeil: nach rechts 6">
            <a:extLst>
              <a:ext uri="{FF2B5EF4-FFF2-40B4-BE49-F238E27FC236}">
                <a16:creationId xmlns:a16="http://schemas.microsoft.com/office/drawing/2014/main" id="{E3A3ADC3-424B-4494-BD9A-EDC59E77247C}"/>
              </a:ext>
            </a:extLst>
          </p:cNvPr>
          <p:cNvSpPr/>
          <p:nvPr/>
        </p:nvSpPr>
        <p:spPr>
          <a:xfrm>
            <a:off x="598394" y="366432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18798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 mich - meine Pronomen sie/ihr</a:t>
            </a:r>
            <a:br>
              <a:rPr lang="de-DE" dirty="0"/>
            </a:b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AT" sz="2400" b="0" dirty="0"/>
              <a:t>Konferenzdolmetschen DE, IT, EN, FR</a:t>
            </a:r>
          </a:p>
          <a:p>
            <a:pPr marL="457200" indent="-457200">
              <a:buFont typeface="Arial" panose="020B0604020202020204" pitchFamily="34" charset="0"/>
              <a:buChar char="•"/>
            </a:pPr>
            <a:r>
              <a:rPr lang="de-AT" sz="2400" b="0" dirty="0"/>
              <a:t>Senior </a:t>
            </a:r>
            <a:r>
              <a:rPr lang="de-AT" sz="2400" b="0" dirty="0" err="1"/>
              <a:t>Lecturer</a:t>
            </a:r>
            <a:r>
              <a:rPr lang="de-AT" sz="2400" b="0" dirty="0"/>
              <a:t> am Zentrum für Translationswissenschaft, Wien</a:t>
            </a:r>
          </a:p>
          <a:p>
            <a:pPr marL="457200" indent="-457200">
              <a:buFont typeface="Arial" panose="020B0604020202020204" pitchFamily="34" charset="0"/>
              <a:buChar char="•"/>
            </a:pPr>
            <a:r>
              <a:rPr lang="de-AT" sz="2400" b="0" dirty="0"/>
              <a:t>Lehrbeauftragte am Institut für Theoretische und Angewandte Translationswissenschaft, Graz  und an der Zürcher Hochschule für Angewandte Wissenschaften, Zürich</a:t>
            </a:r>
          </a:p>
          <a:p>
            <a:pPr marL="457200" indent="-457200">
              <a:buFont typeface="Arial" panose="020B0604020202020204" pitchFamily="34" charset="0"/>
              <a:buChar char="•"/>
            </a:pPr>
            <a:endParaRPr lang="de-AT" sz="2400" b="0" dirty="0"/>
          </a:p>
          <a:p>
            <a:pPr marL="457200" indent="-457200">
              <a:buFont typeface="Arial" panose="020B0604020202020204" pitchFamily="34" charset="0"/>
              <a:buChar char="•"/>
            </a:pPr>
            <a:r>
              <a:rPr lang="de-AT" sz="2400" b="0" dirty="0"/>
              <a:t>Barrierefreie Kommunikation – Schriftdolmetschen, Didaktik und Professionalisierung</a:t>
            </a:r>
            <a:endParaRPr lang="de-AT" dirty="0"/>
          </a:p>
        </p:txBody>
      </p:sp>
    </p:spTree>
    <p:extLst>
      <p:ext uri="{BB962C8B-B14F-4D97-AF65-F5344CB8AC3E}">
        <p14:creationId xmlns:p14="http://schemas.microsoft.com/office/powerpoint/2010/main" val="216536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Translatorische Umsetzung</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20</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lnSpcReduction="10000"/>
          </a:bodyPr>
          <a:lstStyle/>
          <a:p>
            <a:pPr marL="457200" indent="-457200">
              <a:buFont typeface="Arial" panose="020B0604020202020204" pitchFamily="34" charset="0"/>
              <a:buChar char="•"/>
            </a:pPr>
            <a:r>
              <a:rPr lang="de-DE" sz="2400" b="0" dirty="0"/>
              <a:t>Verwendungszweck des Textes ist Richtschnur</a:t>
            </a:r>
          </a:p>
          <a:p>
            <a:pPr marL="457200" indent="-457200">
              <a:buFont typeface="Arial" panose="020B0604020202020204" pitchFamily="34" charset="0"/>
              <a:buChar char="•"/>
            </a:pPr>
            <a:r>
              <a:rPr lang="de-DE" sz="2400" b="0" dirty="0"/>
              <a:t>Ausgangstext ist nicht notwendigerweise die einzige Quelle für die Übersetzung</a:t>
            </a:r>
          </a:p>
          <a:p>
            <a:pPr marL="457200" indent="-457200">
              <a:buFont typeface="Arial" panose="020B0604020202020204" pitchFamily="34" charset="0"/>
              <a:buChar char="•"/>
            </a:pPr>
            <a:r>
              <a:rPr lang="de-DE" sz="2400" b="0" dirty="0"/>
              <a:t>„Die Rolle des Ausgangstextes wird […]  neu gewichtet. Manchmal ist er nur unverbindliches Informationsmaterial als einer unter vielen anderen recherchierten Texten, manchmal bekommen Text, Autorin oder Entstehungssituation höchste Verbindlichkeit, möglicherweise bei einer literarischen Übersetzung oder bei einer Urkundenübersetzung.“ (</a:t>
            </a:r>
            <a:r>
              <a:rPr lang="de-DE" sz="2400" b="0" dirty="0" err="1"/>
              <a:t>Risku</a:t>
            </a:r>
            <a:r>
              <a:rPr lang="de-DE" sz="2400" b="0" dirty="0"/>
              <a:t> 2016:14)</a:t>
            </a:r>
          </a:p>
          <a:p>
            <a:pPr marL="457200" indent="-457200">
              <a:buFont typeface="Arial" panose="020B0604020202020204" pitchFamily="34" charset="0"/>
              <a:buChar char="•"/>
            </a:pPr>
            <a:endParaRPr lang="de-AT" sz="2400" b="0" dirty="0"/>
          </a:p>
        </p:txBody>
      </p:sp>
    </p:spTree>
    <p:extLst>
      <p:ext uri="{BB962C8B-B14F-4D97-AF65-F5344CB8AC3E}">
        <p14:creationId xmlns:p14="http://schemas.microsoft.com/office/powerpoint/2010/main" val="3992622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Translatorische Umsetzung</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21</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Kontakte zu Auftraggeber*innen </a:t>
            </a:r>
          </a:p>
          <a:p>
            <a:pPr marL="457200" indent="-457200">
              <a:buFont typeface="Arial" panose="020B0604020202020204" pitchFamily="34" charset="0"/>
              <a:buChar char="•"/>
            </a:pPr>
            <a:r>
              <a:rPr lang="de-DE" sz="2400" b="0" dirty="0"/>
              <a:t>Translator*innen </a:t>
            </a:r>
          </a:p>
          <a:p>
            <a:pPr marL="725488" lvl="1" indent="-457200">
              <a:buFont typeface="Arial" panose="020B0604020202020204" pitchFamily="34" charset="0"/>
              <a:buChar char="•"/>
            </a:pPr>
            <a:r>
              <a:rPr lang="de-DE" sz="2100" b="0" dirty="0"/>
              <a:t>antizipieren Zieltextsituationen</a:t>
            </a:r>
          </a:p>
          <a:p>
            <a:pPr marL="725488" lvl="1" indent="-457200">
              <a:buFont typeface="Arial" panose="020B0604020202020204" pitchFamily="34" charset="0"/>
              <a:buChar char="•"/>
            </a:pPr>
            <a:r>
              <a:rPr lang="de-DE" sz="2100" b="0" dirty="0"/>
              <a:t>beraten Auftraggeber*innen hinsichtlich der Möglichkeiten des Zieltextes</a:t>
            </a:r>
          </a:p>
          <a:p>
            <a:pPr marL="725488" lvl="1" indent="-457200">
              <a:buFont typeface="Arial" panose="020B0604020202020204" pitchFamily="34" charset="0"/>
              <a:buChar char="•"/>
            </a:pPr>
            <a:r>
              <a:rPr lang="de-DE" sz="2100" dirty="0"/>
              <a:t>Übersetzung ist verantwortungsvolle Neuschöpfung</a:t>
            </a:r>
          </a:p>
          <a:p>
            <a:pPr marL="725488" lvl="1" indent="-457200">
              <a:buFont typeface="Arial" panose="020B0604020202020204" pitchFamily="34" charset="0"/>
              <a:buChar char="•"/>
            </a:pPr>
            <a:r>
              <a:rPr lang="de-DE" sz="2100" b="0" dirty="0"/>
              <a:t>Übersetzen als Prozess des kreativen Loslassens</a:t>
            </a:r>
          </a:p>
          <a:p>
            <a:pPr marL="725488" lvl="1" indent="-457200">
              <a:buFont typeface="Arial" panose="020B0604020202020204" pitchFamily="34" charset="0"/>
              <a:buChar char="•"/>
            </a:pPr>
            <a:r>
              <a:rPr lang="de-DE" sz="2100" dirty="0"/>
              <a:t>Maßgeschneiderte Translation</a:t>
            </a:r>
            <a:endParaRPr lang="de-DE" sz="2100" b="0" dirty="0"/>
          </a:p>
          <a:p>
            <a:pPr marL="457200" indent="-457200">
              <a:buFont typeface="Arial" panose="020B0604020202020204" pitchFamily="34" charset="0"/>
              <a:buChar char="•"/>
            </a:pPr>
            <a:endParaRPr lang="de-AT" sz="2400" b="0" dirty="0"/>
          </a:p>
        </p:txBody>
      </p:sp>
    </p:spTree>
    <p:extLst>
      <p:ext uri="{BB962C8B-B14F-4D97-AF65-F5344CB8AC3E}">
        <p14:creationId xmlns:p14="http://schemas.microsoft.com/office/powerpoint/2010/main" val="2651632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Translatorische Umsetzung</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22</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fontScale="92500" lnSpcReduction="10000"/>
          </a:bodyPr>
          <a:lstStyle/>
          <a:p>
            <a:pPr marL="457200" indent="-457200">
              <a:buFont typeface="Arial" panose="020B0604020202020204" pitchFamily="34" charset="0"/>
              <a:buChar char="•"/>
            </a:pPr>
            <a:r>
              <a:rPr lang="de-DE" sz="2400" b="0" dirty="0"/>
              <a:t>Kreativer Freiraum ist Grundlage für individuelle, einzeltextbezogene Lösungen entsprechend der Funktionalität in der Zielsituation</a:t>
            </a:r>
          </a:p>
          <a:p>
            <a:pPr marL="457200" indent="-457200">
              <a:buFont typeface="Arial" panose="020B0604020202020204" pitchFamily="34" charset="0"/>
              <a:buChar char="•"/>
            </a:pPr>
            <a:r>
              <a:rPr lang="de-DE" sz="2400" b="0" dirty="0"/>
              <a:t>Vielfältige Strategien</a:t>
            </a:r>
          </a:p>
          <a:p>
            <a:pPr marL="457200" indent="-457200">
              <a:buFont typeface="Arial" panose="020B0604020202020204" pitchFamily="34" charset="0"/>
              <a:buChar char="•"/>
            </a:pPr>
            <a:r>
              <a:rPr lang="de-DE" sz="2400" b="0" dirty="0"/>
              <a:t>Prämisse: Zieltexte sind</a:t>
            </a:r>
          </a:p>
          <a:p>
            <a:pPr marL="725488" lvl="1" indent="-457200">
              <a:buFont typeface="Arial" panose="020B0604020202020204" pitchFamily="34" charset="0"/>
              <a:buChar char="•"/>
            </a:pPr>
            <a:r>
              <a:rPr lang="de-DE" sz="1800" dirty="0"/>
              <a:t>auffindbar</a:t>
            </a:r>
          </a:p>
          <a:p>
            <a:pPr marL="725488" lvl="1" indent="-457200">
              <a:buFont typeface="Arial" panose="020B0604020202020204" pitchFamily="34" charset="0"/>
              <a:buChar char="•"/>
            </a:pPr>
            <a:r>
              <a:rPr lang="de-DE" sz="1800" b="0" dirty="0"/>
              <a:t>gut wahrnehmbar</a:t>
            </a:r>
          </a:p>
          <a:p>
            <a:pPr marL="725488" lvl="1" indent="-457200">
              <a:buFont typeface="Arial" panose="020B0604020202020204" pitchFamily="34" charset="0"/>
              <a:buChar char="•"/>
            </a:pPr>
            <a:r>
              <a:rPr lang="de-DE" sz="1800" dirty="0"/>
              <a:t>leicht verständlich</a:t>
            </a:r>
          </a:p>
          <a:p>
            <a:pPr marL="725488" lvl="1" indent="-457200">
              <a:buFont typeface="Arial" panose="020B0604020202020204" pitchFamily="34" charset="0"/>
              <a:buChar char="•"/>
            </a:pPr>
            <a:r>
              <a:rPr lang="de-DE" sz="1800" b="0" dirty="0"/>
              <a:t>korrekt</a:t>
            </a:r>
          </a:p>
          <a:p>
            <a:pPr marL="725488" lvl="1" indent="-457200">
              <a:buFont typeface="Arial" panose="020B0604020202020204" pitchFamily="34" charset="0"/>
              <a:buChar char="•"/>
            </a:pPr>
            <a:r>
              <a:rPr lang="de-DE" sz="1800" dirty="0"/>
              <a:t>funktional</a:t>
            </a:r>
            <a:endParaRPr lang="de-DE" sz="1800" b="0" dirty="0"/>
          </a:p>
          <a:p>
            <a:pPr marL="457200" indent="-457200">
              <a:buFont typeface="Arial" panose="020B0604020202020204" pitchFamily="34" charset="0"/>
              <a:buChar char="•"/>
            </a:pPr>
            <a:endParaRPr lang="de-AT" sz="2400" b="0" dirty="0"/>
          </a:p>
        </p:txBody>
      </p:sp>
    </p:spTree>
    <p:extLst>
      <p:ext uri="{BB962C8B-B14F-4D97-AF65-F5344CB8AC3E}">
        <p14:creationId xmlns:p14="http://schemas.microsoft.com/office/powerpoint/2010/main" val="215386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Translatorische Umsetzung</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23</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Auffindbar</a:t>
            </a:r>
          </a:p>
          <a:p>
            <a:pPr marL="725488" lvl="1" indent="-457200">
              <a:buFont typeface="Arial" panose="020B0604020202020204" pitchFamily="34" charset="0"/>
              <a:buChar char="•"/>
            </a:pPr>
            <a:r>
              <a:rPr lang="de-DE" sz="2100" dirty="0"/>
              <a:t>Nicht über Umwege durch allgemein- oder fachsprachliche Texte zugänglich</a:t>
            </a:r>
          </a:p>
          <a:p>
            <a:pPr marL="725488" lvl="1" indent="-457200">
              <a:buFont typeface="Arial" panose="020B0604020202020204" pitchFamily="34" charset="0"/>
              <a:buChar char="•"/>
            </a:pPr>
            <a:r>
              <a:rPr lang="de-DE" sz="2100" b="0" dirty="0"/>
              <a:t>Direkt auf der Startseite wählbar</a:t>
            </a:r>
          </a:p>
          <a:p>
            <a:pPr marL="725488" lvl="1" indent="-457200">
              <a:buFont typeface="Arial" panose="020B0604020202020204" pitchFamily="34" charset="0"/>
              <a:buChar char="•"/>
            </a:pPr>
            <a:r>
              <a:rPr lang="de-DE" sz="2100" dirty="0"/>
              <a:t>Fallbeispiel: </a:t>
            </a:r>
            <a:r>
              <a:rPr lang="de-AT" sz="2000" dirty="0">
                <a:hlinkClick r:id="rId2"/>
              </a:rPr>
              <a:t>Leichte Sprache (admin.ch)</a:t>
            </a:r>
            <a:endParaRPr lang="de-AT" sz="2400" b="0" dirty="0"/>
          </a:p>
        </p:txBody>
      </p:sp>
    </p:spTree>
    <p:extLst>
      <p:ext uri="{BB962C8B-B14F-4D97-AF65-F5344CB8AC3E}">
        <p14:creationId xmlns:p14="http://schemas.microsoft.com/office/powerpoint/2010/main" val="625773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Translatorische Umsetzung</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24</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Gut wahrnehmbar</a:t>
            </a:r>
          </a:p>
          <a:p>
            <a:pPr marL="725488" lvl="1" indent="-457200">
              <a:buFont typeface="Arial" panose="020B0604020202020204" pitchFamily="34" charset="0"/>
              <a:buChar char="•"/>
            </a:pPr>
            <a:r>
              <a:rPr lang="de-DE" sz="2100" dirty="0"/>
              <a:t>Medial: </a:t>
            </a:r>
          </a:p>
          <a:p>
            <a:pPr marL="1100137" lvl="2" indent="-457200"/>
            <a:r>
              <a:rPr lang="de-DE" sz="1700" dirty="0"/>
              <a:t>wahrnehmungsfreundliches Layout</a:t>
            </a:r>
          </a:p>
          <a:p>
            <a:pPr marL="1100137" lvl="2" indent="-457200"/>
            <a:r>
              <a:rPr lang="de-DE" sz="1700" dirty="0"/>
              <a:t>Visualisierung insbesondere schwieriger Textgegenstände</a:t>
            </a:r>
          </a:p>
          <a:p>
            <a:pPr marL="1100137" lvl="2" indent="-457200"/>
            <a:r>
              <a:rPr lang="de-DE" sz="1700" dirty="0"/>
              <a:t>Möglicherweise Audiofassung </a:t>
            </a:r>
          </a:p>
          <a:p>
            <a:pPr marL="1100137" lvl="2" indent="-457200"/>
            <a:r>
              <a:rPr lang="de-DE" sz="1700" dirty="0"/>
              <a:t>Alternativtexte für Bildressourcen</a:t>
            </a:r>
          </a:p>
          <a:p>
            <a:pPr marL="1100137" lvl="2" indent="-457200"/>
            <a:endParaRPr lang="de-DE" sz="1700" dirty="0"/>
          </a:p>
          <a:p>
            <a:pPr marL="1820890" lvl="3" indent="-457200"/>
            <a:r>
              <a:rPr lang="de-DE" sz="1700" dirty="0"/>
              <a:t>Translator*innen sind keine </a:t>
            </a:r>
            <a:r>
              <a:rPr lang="de-DE" sz="1700" dirty="0" err="1"/>
              <a:t>layouter</a:t>
            </a:r>
            <a:r>
              <a:rPr lang="de-DE" sz="1700" dirty="0"/>
              <a:t>*innen/Grafiker*innen/professionellen </a:t>
            </a:r>
            <a:r>
              <a:rPr lang="de-DE" sz="1700" dirty="0" err="1"/>
              <a:t>sprecher</a:t>
            </a:r>
            <a:r>
              <a:rPr lang="de-DE" sz="1700" dirty="0"/>
              <a:t>*innen, sie haben beratende Funktion</a:t>
            </a:r>
          </a:p>
          <a:p>
            <a:pPr marL="1820890" lvl="3" indent="-457200"/>
            <a:endParaRPr lang="de-DE" sz="1700" dirty="0"/>
          </a:p>
        </p:txBody>
      </p:sp>
      <p:sp>
        <p:nvSpPr>
          <p:cNvPr id="6" name="Pfeil: nach rechts 5">
            <a:extLst>
              <a:ext uri="{FF2B5EF4-FFF2-40B4-BE49-F238E27FC236}">
                <a16:creationId xmlns:a16="http://schemas.microsoft.com/office/drawing/2014/main" id="{763A656C-EA2A-46CA-B965-115220AE51FD}"/>
              </a:ext>
            </a:extLst>
          </p:cNvPr>
          <p:cNvSpPr/>
          <p:nvPr/>
        </p:nvSpPr>
        <p:spPr>
          <a:xfrm>
            <a:off x="773206" y="365658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766548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Translatorische Umsetzung</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25</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Leicht verständlich</a:t>
            </a:r>
          </a:p>
          <a:p>
            <a:pPr marL="725488" lvl="1" indent="-457200">
              <a:buFont typeface="Arial" panose="020B0604020202020204" pitchFamily="34" charset="0"/>
              <a:buChar char="•"/>
            </a:pPr>
            <a:r>
              <a:rPr lang="de-DE" sz="2100" dirty="0"/>
              <a:t>Texte sind verständlichkeitsoptimiert</a:t>
            </a:r>
          </a:p>
          <a:p>
            <a:pPr marL="725488" lvl="1" indent="-457200">
              <a:buFont typeface="Arial" panose="020B0604020202020204" pitchFamily="34" charset="0"/>
              <a:buChar char="•"/>
            </a:pPr>
            <a:r>
              <a:rPr lang="de-DE" sz="2100" dirty="0"/>
              <a:t>Mikrostrukturelle Bearbeitung zu Lasten der makrostrukturellen Merkmale</a:t>
            </a:r>
            <a:endParaRPr lang="de-DE" sz="1700" dirty="0"/>
          </a:p>
        </p:txBody>
      </p:sp>
    </p:spTree>
    <p:extLst>
      <p:ext uri="{BB962C8B-B14F-4D97-AF65-F5344CB8AC3E}">
        <p14:creationId xmlns:p14="http://schemas.microsoft.com/office/powerpoint/2010/main" val="303520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Translatorische Umsetzung</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26</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Korrekt</a:t>
            </a:r>
          </a:p>
          <a:p>
            <a:pPr marL="725488" lvl="1" indent="-457200">
              <a:buFont typeface="Arial" panose="020B0604020202020204" pitchFamily="34" charset="0"/>
              <a:buChar char="•"/>
            </a:pPr>
            <a:r>
              <a:rPr lang="de-DE" sz="2100" dirty="0"/>
              <a:t>Fachlich geprägte Kommunikation setzt hohe Spezialisierung seitens der Translator*innen voraus</a:t>
            </a:r>
          </a:p>
          <a:p>
            <a:pPr marL="725488" lvl="1" indent="-457200">
              <a:buFont typeface="Arial" panose="020B0604020202020204" pitchFamily="34" charset="0"/>
              <a:buChar char="•"/>
            </a:pPr>
            <a:r>
              <a:rPr lang="de-DE" sz="2100" dirty="0"/>
              <a:t>Eventuell Abnahme durch </a:t>
            </a:r>
            <a:r>
              <a:rPr lang="de-DE" sz="2100" dirty="0" err="1"/>
              <a:t>Fachexpert</a:t>
            </a:r>
            <a:r>
              <a:rPr lang="de-DE" sz="2100" dirty="0"/>
              <a:t>*innen</a:t>
            </a:r>
          </a:p>
          <a:p>
            <a:pPr marL="725488" lvl="1" indent="-457200">
              <a:buFont typeface="Arial" panose="020B0604020202020204" pitchFamily="34" charset="0"/>
              <a:buChar char="•"/>
            </a:pPr>
            <a:r>
              <a:rPr lang="de-DE" sz="2100" dirty="0"/>
              <a:t>Sprachliche Mittel zur Wiedergabe von komplexen fachlichen Gegenständen nicht ausreichen, etwa im juristischen Bereich – Folge: Texte erreichen nicht das volle Funktionsspektrum, nicht justiziabel</a:t>
            </a:r>
            <a:endParaRPr lang="de-DE" sz="1700" dirty="0"/>
          </a:p>
        </p:txBody>
      </p:sp>
    </p:spTree>
    <p:extLst>
      <p:ext uri="{BB962C8B-B14F-4D97-AF65-F5344CB8AC3E}">
        <p14:creationId xmlns:p14="http://schemas.microsoft.com/office/powerpoint/2010/main" val="1672663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Translatorische Umsetzung</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27</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DE" sz="2400" b="0" dirty="0"/>
              <a:t>Funktional</a:t>
            </a:r>
          </a:p>
          <a:p>
            <a:pPr marL="725488" lvl="1" indent="-457200">
              <a:buFont typeface="Arial" panose="020B0604020202020204" pitchFamily="34" charset="0"/>
              <a:buChar char="•"/>
            </a:pPr>
            <a:r>
              <a:rPr lang="de-DE" sz="2100" dirty="0"/>
              <a:t>Text ist in die Wissenskommunikation eingebunden, Autor*in hat eine Mitteilungsabsicht über einen nicht vollständig bekannten Gegenstand – </a:t>
            </a:r>
            <a:r>
              <a:rPr lang="de-DE" sz="2100" dirty="0" err="1"/>
              <a:t>Informativitätskriterium</a:t>
            </a:r>
            <a:endParaRPr lang="de-DE" sz="2100" dirty="0"/>
          </a:p>
          <a:p>
            <a:pPr marL="725488" lvl="1" indent="-457200">
              <a:buFont typeface="Arial" panose="020B0604020202020204" pitchFamily="34" charset="0"/>
              <a:buChar char="•"/>
            </a:pPr>
            <a:r>
              <a:rPr lang="de-DE" sz="2100" dirty="0"/>
              <a:t>Text wird als Teil der Zielsituation konzeptualisiert und gemäß der in der Zielsituation vorwiegenden Funktion angepasst</a:t>
            </a:r>
          </a:p>
          <a:p>
            <a:pPr marL="1100137" lvl="2" indent="-457200"/>
            <a:r>
              <a:rPr lang="de-DE" sz="1700" dirty="0"/>
              <a:t>Rezeptionsweise – eigenständig oder in Interaktion rezipiert?</a:t>
            </a:r>
          </a:p>
        </p:txBody>
      </p:sp>
    </p:spTree>
    <p:extLst>
      <p:ext uri="{BB962C8B-B14F-4D97-AF65-F5344CB8AC3E}">
        <p14:creationId xmlns:p14="http://schemas.microsoft.com/office/powerpoint/2010/main" val="94372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a:t>
            </a:r>
            <a:br>
              <a:rPr lang="de-DE" dirty="0"/>
            </a:br>
            <a:r>
              <a:rPr lang="de-DE" dirty="0"/>
              <a:t>Translatorische Umsetzung laut ISO/DIS 24495-1</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28</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pic>
        <p:nvPicPr>
          <p:cNvPr id="7" name="Inhaltsplatzhalter 6">
            <a:extLst>
              <a:ext uri="{FF2B5EF4-FFF2-40B4-BE49-F238E27FC236}">
                <a16:creationId xmlns:a16="http://schemas.microsoft.com/office/drawing/2014/main" id="{FCABA1A7-BF21-E1CC-BD23-12D98F44054C}"/>
              </a:ext>
            </a:extLst>
          </p:cNvPr>
          <p:cNvPicPr>
            <a:picLocks noGrp="1" noChangeAspect="1"/>
          </p:cNvPicPr>
          <p:nvPr>
            <p:ph sz="quarter" idx="12"/>
          </p:nvPr>
        </p:nvPicPr>
        <p:blipFill>
          <a:blip r:embed="rId2"/>
          <a:stretch>
            <a:fillRect/>
          </a:stretch>
        </p:blipFill>
        <p:spPr>
          <a:xfrm>
            <a:off x="3538846" y="1155033"/>
            <a:ext cx="4641801" cy="3368675"/>
          </a:xfrm>
        </p:spPr>
      </p:pic>
    </p:spTree>
    <p:extLst>
      <p:ext uri="{BB962C8B-B14F-4D97-AF65-F5344CB8AC3E}">
        <p14:creationId xmlns:p14="http://schemas.microsoft.com/office/powerpoint/2010/main" val="2279803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Leichte Sprache – Der Fünfschritt der Übersetzung</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29</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fontScale="92500" lnSpcReduction="20000"/>
          </a:bodyPr>
          <a:lstStyle/>
          <a:p>
            <a:pPr marL="457200" indent="-457200">
              <a:buFont typeface="+mj-lt"/>
              <a:buAutoNum type="arabicPeriod"/>
            </a:pPr>
            <a:r>
              <a:rPr lang="de-DE" sz="2400" b="0" dirty="0"/>
              <a:t>Inhaltliche Fragen klären, zum Beispiel bei Passivkonstruktionen: Wer macht was?</a:t>
            </a:r>
          </a:p>
          <a:p>
            <a:pPr marL="457200" indent="-457200">
              <a:buFont typeface="+mj-lt"/>
              <a:buAutoNum type="arabicPeriod"/>
            </a:pPr>
            <a:r>
              <a:rPr lang="de-DE" sz="2400" b="0" dirty="0"/>
              <a:t>Satzgefüge entflechten, also in mehrere einfachere Sätze unterteilen.</a:t>
            </a:r>
          </a:p>
          <a:p>
            <a:pPr marL="457200" indent="-457200">
              <a:buFont typeface="+mj-lt"/>
              <a:buAutoNum type="arabicPeriod"/>
            </a:pPr>
            <a:r>
              <a:rPr lang="de-DE" sz="2400" b="0" dirty="0"/>
              <a:t>Bedeutungsbeziehungen zwischen den entflochtenen Sätzen herstellen, zum Beispiel durch Fragen und Antworten.</a:t>
            </a:r>
          </a:p>
          <a:p>
            <a:pPr marL="457200" indent="-457200">
              <a:buFont typeface="+mj-lt"/>
              <a:buAutoNum type="arabicPeriod"/>
            </a:pPr>
            <a:r>
              <a:rPr lang="de-DE" sz="2400" b="0" dirty="0"/>
              <a:t>Weiter nicht erlaubte Konstruktionen ersetzen, zum Beispiel das Passiv. </a:t>
            </a:r>
          </a:p>
          <a:p>
            <a:pPr marL="457200" indent="-457200">
              <a:buFont typeface="+mj-lt"/>
              <a:buAutoNum type="arabicPeriod"/>
            </a:pPr>
            <a:r>
              <a:rPr lang="de-DE" sz="2400" b="0" dirty="0"/>
              <a:t>Wortwahl prüfen und gegebenenfalls Fachbegriffe oder andere zentrale und schwierige Wörter erklären. </a:t>
            </a:r>
          </a:p>
          <a:p>
            <a:r>
              <a:rPr lang="de-DE" sz="1900" b="0" dirty="0"/>
              <a:t>Quelle: Maaß/Bredel. 2016. Ratgeber Leichte Sprache. Die wichtigsten Regeln und Empfehlungen für die Praxis, Duden</a:t>
            </a:r>
            <a:endParaRPr lang="de-AT" sz="2400" b="0" dirty="0"/>
          </a:p>
        </p:txBody>
      </p:sp>
    </p:spTree>
    <p:extLst>
      <p:ext uri="{BB962C8B-B14F-4D97-AF65-F5344CB8AC3E}">
        <p14:creationId xmlns:p14="http://schemas.microsoft.com/office/powerpoint/2010/main" val="207192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Programm</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3</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a:bodyPr>
          <a:lstStyle/>
          <a:p>
            <a:pPr marL="457200" indent="-457200">
              <a:buFont typeface="Arial" panose="020B0604020202020204" pitchFamily="34" charset="0"/>
              <a:buChar char="•"/>
            </a:pPr>
            <a:r>
              <a:rPr lang="de-AT" sz="2400" b="0" dirty="0"/>
              <a:t>Leichte/Einfache/Bürgernahe Sprache</a:t>
            </a:r>
          </a:p>
          <a:p>
            <a:pPr marL="457200" indent="-457200">
              <a:buFont typeface="Arial" panose="020B0604020202020204" pitchFamily="34" charset="0"/>
              <a:buChar char="•"/>
            </a:pPr>
            <a:r>
              <a:rPr lang="de-AT" sz="2400" b="0" dirty="0"/>
              <a:t>Definition</a:t>
            </a:r>
          </a:p>
          <a:p>
            <a:pPr marL="457200" indent="-457200">
              <a:buFont typeface="Arial" panose="020B0604020202020204" pitchFamily="34" charset="0"/>
              <a:buChar char="•"/>
            </a:pPr>
            <a:r>
              <a:rPr lang="de-AT" sz="2400" b="0" dirty="0"/>
              <a:t>Tools</a:t>
            </a:r>
          </a:p>
          <a:p>
            <a:pPr marL="457200" indent="-457200">
              <a:buFont typeface="Arial" panose="020B0604020202020204" pitchFamily="34" charset="0"/>
              <a:buChar char="•"/>
            </a:pPr>
            <a:r>
              <a:rPr lang="de-AT" sz="2400" b="0" dirty="0"/>
              <a:t>Vorgangsweise </a:t>
            </a:r>
            <a:endParaRPr lang="de-AT" dirty="0"/>
          </a:p>
        </p:txBody>
      </p:sp>
    </p:spTree>
    <p:extLst>
      <p:ext uri="{BB962C8B-B14F-4D97-AF65-F5344CB8AC3E}">
        <p14:creationId xmlns:p14="http://schemas.microsoft.com/office/powerpoint/2010/main" val="2605043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Übersetzen in Leichte Sprache</a:t>
            </a:r>
          </a:p>
        </p:txBody>
      </p:sp>
      <p:sp>
        <p:nvSpPr>
          <p:cNvPr id="5" name="Foliennummernplatzhalter 4"/>
          <p:cNvSpPr>
            <a:spLocks noGrp="1"/>
          </p:cNvSpPr>
          <p:nvPr>
            <p:ph type="sldNum" sz="quarter" idx="12"/>
          </p:nvPr>
        </p:nvSpPr>
        <p:spPr/>
        <p:txBody>
          <a:bodyPr/>
          <a:lstStyle/>
          <a:p>
            <a:fld id="{13EFEB44-1049-4329-88CB-5860284FE937}" type="slidenum">
              <a:rPr lang="de-AT" smtClean="0"/>
              <a:pPr/>
              <a:t>30</a:t>
            </a:fld>
            <a:endParaRPr lang="de-AT"/>
          </a:p>
        </p:txBody>
      </p:sp>
      <p:sp>
        <p:nvSpPr>
          <p:cNvPr id="6" name="Fußzeilenplatzhalter 5">
            <a:extLst>
              <a:ext uri="{FF2B5EF4-FFF2-40B4-BE49-F238E27FC236}">
                <a16:creationId xmlns:a16="http://schemas.microsoft.com/office/drawing/2014/main" id="{1B486C13-B5E1-4BA7-B810-BFABD81BD389}"/>
              </a:ext>
            </a:extLst>
          </p:cNvPr>
          <p:cNvSpPr>
            <a:spLocks noGrp="1"/>
          </p:cNvSpPr>
          <p:nvPr>
            <p:ph type="ftr" sz="quarter" idx="11"/>
          </p:nvPr>
        </p:nvSpPr>
        <p:spPr/>
        <p:txBody>
          <a:bodyPr/>
          <a:lstStyle/>
          <a:p>
            <a:r>
              <a:rPr lang="de-AT"/>
              <a:t>Dr. Judith Platter</a:t>
            </a:r>
          </a:p>
        </p:txBody>
      </p:sp>
      <p:sp>
        <p:nvSpPr>
          <p:cNvPr id="7" name="Inhaltsplatzhalter 6">
            <a:extLst>
              <a:ext uri="{FF2B5EF4-FFF2-40B4-BE49-F238E27FC236}">
                <a16:creationId xmlns:a16="http://schemas.microsoft.com/office/drawing/2014/main" id="{59E6B854-8A37-4273-B7F5-50A81491B1A2}"/>
              </a:ext>
            </a:extLst>
          </p:cNvPr>
          <p:cNvSpPr>
            <a:spLocks noGrp="1"/>
          </p:cNvSpPr>
          <p:nvPr>
            <p:ph idx="1"/>
          </p:nvPr>
        </p:nvSpPr>
        <p:spPr>
          <a:xfrm>
            <a:off x="405586" y="1245846"/>
            <a:ext cx="8332828" cy="3370840"/>
          </a:xfrm>
        </p:spPr>
        <p:txBody>
          <a:bodyPr numCol="1">
            <a:normAutofit lnSpcReduction="10000"/>
          </a:bodyPr>
          <a:lstStyle/>
          <a:p>
            <a:pPr marL="342900" indent="-342900">
              <a:buFont typeface="Arial" panose="020B0604020202020204" pitchFamily="34" charset="0"/>
              <a:buChar char="•"/>
            </a:pPr>
            <a:r>
              <a:rPr lang="de-AT" b="0" dirty="0"/>
              <a:t>Beim Erstellen des Angebots:</a:t>
            </a:r>
          </a:p>
          <a:p>
            <a:pPr marL="611188" lvl="1" indent="-342900">
              <a:buFont typeface="Arial" panose="020B0604020202020204" pitchFamily="34" charset="0"/>
              <a:buChar char="•"/>
            </a:pPr>
            <a:r>
              <a:rPr lang="de-AT" dirty="0"/>
              <a:t>Soll der Aufwand berücksichtigt werden</a:t>
            </a:r>
          </a:p>
          <a:p>
            <a:pPr marL="611188" lvl="1" indent="-342900">
              <a:buFont typeface="Arial" panose="020B0604020202020204" pitchFamily="34" charset="0"/>
              <a:buChar char="•"/>
            </a:pPr>
            <a:r>
              <a:rPr lang="de-AT" dirty="0"/>
              <a:t>Sollen die Bedürfnisse und die Machbarkeit des Projektes berücksichtigt werden</a:t>
            </a:r>
            <a:endParaRPr lang="de-AT" b="0" dirty="0"/>
          </a:p>
          <a:p>
            <a:pPr marL="342900" indent="-342900">
              <a:buFont typeface="Arial" panose="020B0604020202020204" pitchFamily="34" charset="0"/>
              <a:buChar char="•"/>
            </a:pPr>
            <a:r>
              <a:rPr lang="de-AT" b="0" dirty="0"/>
              <a:t>Verfassen einer Probeübersetzung und Abstimmung mit Auftraggeber*in</a:t>
            </a:r>
          </a:p>
          <a:p>
            <a:pPr marL="342900" indent="-342900">
              <a:buFont typeface="Arial" panose="020B0604020202020204" pitchFamily="34" charset="0"/>
              <a:buChar char="•"/>
            </a:pPr>
            <a:r>
              <a:rPr lang="de-AT" b="0" dirty="0"/>
              <a:t>Verfassen der eigentlichen Übersetzung</a:t>
            </a:r>
          </a:p>
          <a:p>
            <a:pPr marL="342900" indent="-342900">
              <a:buFont typeface="Arial" panose="020B0604020202020204" pitchFamily="34" charset="0"/>
              <a:buChar char="•"/>
            </a:pPr>
            <a:r>
              <a:rPr lang="de-AT" b="0" dirty="0"/>
              <a:t>Zielgruppenkorrektur falls geplant</a:t>
            </a:r>
          </a:p>
          <a:p>
            <a:pPr marL="342900" indent="-342900">
              <a:buFont typeface="Arial" panose="020B0604020202020204" pitchFamily="34" charset="0"/>
              <a:buChar char="•"/>
            </a:pPr>
            <a:r>
              <a:rPr lang="de-AT" b="0" dirty="0"/>
              <a:t>Einarbeitung der Überarbeitungshinweise</a:t>
            </a:r>
          </a:p>
          <a:p>
            <a:pPr marL="342900" indent="-342900">
              <a:buFont typeface="Arial" panose="020B0604020202020204" pitchFamily="34" charset="0"/>
              <a:buChar char="•"/>
            </a:pPr>
            <a:r>
              <a:rPr lang="de-AT" b="0" dirty="0"/>
              <a:t>Korrektur nach dem Vier-Augen-Prinzip</a:t>
            </a:r>
          </a:p>
        </p:txBody>
      </p:sp>
    </p:spTree>
    <p:extLst>
      <p:ext uri="{BB962C8B-B14F-4D97-AF65-F5344CB8AC3E}">
        <p14:creationId xmlns:p14="http://schemas.microsoft.com/office/powerpoint/2010/main" val="193684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Bibliographie</a:t>
            </a:r>
            <a:endParaRPr lang="de-AT" dirty="0"/>
          </a:p>
        </p:txBody>
      </p:sp>
      <p:sp>
        <p:nvSpPr>
          <p:cNvPr id="3" name="Foliennummernplatzhalter 2"/>
          <p:cNvSpPr>
            <a:spLocks noGrp="1"/>
          </p:cNvSpPr>
          <p:nvPr>
            <p:ph type="sldNum" sz="quarter" idx="10"/>
          </p:nvPr>
        </p:nvSpPr>
        <p:spPr/>
        <p:txBody>
          <a:bodyPr/>
          <a:lstStyle/>
          <a:p>
            <a:fld id="{20166E51-7DC7-7047-B811-A7233D3B7FD6}" type="slidenum">
              <a:rPr lang="de-DE" smtClean="0"/>
              <a:pPr/>
              <a:t>31</a:t>
            </a:fld>
            <a:endParaRPr lang="de-DE" dirty="0"/>
          </a:p>
        </p:txBody>
      </p:sp>
      <p:sp>
        <p:nvSpPr>
          <p:cNvPr id="4" name="Fußzeilenplatzhalter 3"/>
          <p:cNvSpPr>
            <a:spLocks noGrp="1"/>
          </p:cNvSpPr>
          <p:nvPr>
            <p:ph type="ftr" sz="quarter" idx="11"/>
          </p:nvPr>
        </p:nvSpPr>
        <p:spPr/>
        <p:txBody>
          <a:bodyPr/>
          <a:lstStyle/>
          <a:p>
            <a:r>
              <a:rPr lang="de-AT" dirty="0"/>
              <a:t>Judith Platter</a:t>
            </a:r>
          </a:p>
        </p:txBody>
      </p:sp>
      <p:sp>
        <p:nvSpPr>
          <p:cNvPr id="5" name="Inhaltsplatzhalter 4"/>
          <p:cNvSpPr>
            <a:spLocks noGrp="1"/>
          </p:cNvSpPr>
          <p:nvPr>
            <p:ph sz="quarter" idx="12"/>
          </p:nvPr>
        </p:nvSpPr>
        <p:spPr/>
        <p:txBody>
          <a:bodyPr>
            <a:normAutofit fontScale="62500" lnSpcReduction="20000"/>
          </a:bodyPr>
          <a:lstStyle/>
          <a:p>
            <a:pPr marL="457200" indent="-457200">
              <a:buFont typeface="Arial" panose="020B0604020202020204" pitchFamily="34" charset="0"/>
              <a:buChar char="•"/>
            </a:pPr>
            <a:r>
              <a:rPr lang="de-AT" sz="2400" b="0" dirty="0" err="1"/>
              <a:t>Newsletterabonnement</a:t>
            </a:r>
            <a:r>
              <a:rPr lang="de-AT" sz="2400" b="0" dirty="0"/>
              <a:t>: </a:t>
            </a:r>
            <a:r>
              <a:rPr lang="de-AT" sz="2400" b="0" dirty="0">
                <a:hlinkClick r:id="rId2"/>
              </a:rPr>
              <a:t>www.uni-hildesheim.de/leichtesprache</a:t>
            </a:r>
            <a:endParaRPr lang="de-AT" sz="2400" b="0" dirty="0"/>
          </a:p>
          <a:p>
            <a:pPr marL="457200" indent="-457200">
              <a:buFont typeface="Arial" panose="020B0604020202020204" pitchFamily="34" charset="0"/>
              <a:buChar char="•"/>
            </a:pPr>
            <a:r>
              <a:rPr lang="de-AT" sz="2400" b="0" dirty="0"/>
              <a:t>Online-Wörterbuch: </a:t>
            </a:r>
            <a:r>
              <a:rPr lang="de-AT" sz="2400" b="0" dirty="0">
                <a:hlinkClick r:id="rId3"/>
              </a:rPr>
              <a:t>http://hurraki.de</a:t>
            </a:r>
            <a:endParaRPr lang="de-AT" sz="2400" b="0" dirty="0"/>
          </a:p>
          <a:p>
            <a:pPr marL="457200" indent="-457200">
              <a:buFont typeface="Arial" panose="020B0604020202020204" pitchFamily="34" charset="0"/>
              <a:buChar char="•"/>
            </a:pPr>
            <a:r>
              <a:rPr lang="de-AT" sz="2400" b="0" dirty="0"/>
              <a:t>Check-Liste: </a:t>
            </a:r>
            <a:r>
              <a:rPr lang="de-AT" sz="2400" b="0" dirty="0">
                <a:hlinkClick r:id="rId4"/>
              </a:rPr>
              <a:t>www.leicht-verstehen.de/downloads.html</a:t>
            </a:r>
            <a:endParaRPr lang="de-AT" sz="2400" b="0" dirty="0"/>
          </a:p>
          <a:p>
            <a:pPr marL="457200" indent="-457200">
              <a:buFont typeface="Arial" panose="020B0604020202020204" pitchFamily="34" charset="0"/>
              <a:buChar char="•"/>
            </a:pPr>
            <a:r>
              <a:rPr lang="de-AT" sz="2400" b="0" dirty="0"/>
              <a:t>Für Spracherwerbsniveau: </a:t>
            </a:r>
            <a:r>
              <a:rPr lang="de-AT" sz="2400" b="0" dirty="0">
                <a:hlinkClick r:id="rId5"/>
              </a:rPr>
              <a:t>https://www.duden.de/</a:t>
            </a:r>
            <a:r>
              <a:rPr lang="de-AT" sz="2400" b="0" dirty="0"/>
              <a:t> sowie Jones/Tschirner. 2006. A </a:t>
            </a:r>
            <a:r>
              <a:rPr lang="de-AT" sz="2400" b="0" dirty="0" err="1"/>
              <a:t>frequency</a:t>
            </a:r>
            <a:r>
              <a:rPr lang="de-AT" sz="2400" b="0" dirty="0"/>
              <a:t> </a:t>
            </a:r>
            <a:r>
              <a:rPr lang="de-AT" sz="2400" b="0" dirty="0" err="1"/>
              <a:t>dictionary</a:t>
            </a:r>
            <a:r>
              <a:rPr lang="de-AT" sz="2400" b="0" dirty="0"/>
              <a:t> </a:t>
            </a:r>
            <a:r>
              <a:rPr lang="de-AT" sz="2400" b="0" dirty="0" err="1"/>
              <a:t>of</a:t>
            </a:r>
            <a:r>
              <a:rPr lang="de-AT" sz="2400" b="0" dirty="0"/>
              <a:t> German – </a:t>
            </a:r>
            <a:r>
              <a:rPr lang="de-AT" sz="2400" b="0" dirty="0" err="1"/>
              <a:t>core</a:t>
            </a:r>
            <a:r>
              <a:rPr lang="de-AT" sz="2400" b="0" dirty="0"/>
              <a:t> </a:t>
            </a:r>
            <a:r>
              <a:rPr lang="de-AT" sz="2400" b="0" dirty="0" err="1"/>
              <a:t>vocabulary</a:t>
            </a:r>
            <a:r>
              <a:rPr lang="de-AT" sz="2400" b="0" dirty="0"/>
              <a:t> </a:t>
            </a:r>
            <a:r>
              <a:rPr lang="de-AT" sz="2400" b="0" dirty="0" err="1"/>
              <a:t>for</a:t>
            </a:r>
            <a:r>
              <a:rPr lang="de-AT" sz="2400" b="0" dirty="0"/>
              <a:t> </a:t>
            </a:r>
            <a:r>
              <a:rPr lang="de-AT" sz="2400" b="0" dirty="0" err="1"/>
              <a:t>learners</a:t>
            </a:r>
            <a:r>
              <a:rPr lang="de-AT" sz="2400" b="0" dirty="0"/>
              <a:t>. Routledge: New York.</a:t>
            </a:r>
          </a:p>
          <a:p>
            <a:pPr marL="457200" indent="-457200">
              <a:buFont typeface="Arial" panose="020B0604020202020204" pitchFamily="34" charset="0"/>
              <a:buChar char="•"/>
            </a:pPr>
            <a:r>
              <a:rPr lang="de-AT" sz="2400" b="0" dirty="0"/>
              <a:t>Für Synonyme/Häufigkeit: </a:t>
            </a:r>
            <a:r>
              <a:rPr lang="de-AT" sz="2400" b="0" dirty="0">
                <a:hlinkClick r:id="rId6"/>
              </a:rPr>
              <a:t>https://wortschatz.uni-leipzig.de/de/download/[:lang]?lang=</a:t>
            </a:r>
            <a:r>
              <a:rPr lang="de-AT" sz="2400" b="0" dirty="0"/>
              <a:t> oder </a:t>
            </a:r>
            <a:r>
              <a:rPr lang="de-AT" sz="2400" b="0" dirty="0">
                <a:hlinkClick r:id="rId7"/>
              </a:rPr>
              <a:t>www.openthesaurus.de</a:t>
            </a:r>
            <a:endParaRPr lang="de-AT" sz="2400" b="0" dirty="0"/>
          </a:p>
          <a:p>
            <a:pPr marL="457200" indent="-457200">
              <a:buFont typeface="Arial" panose="020B0604020202020204" pitchFamily="34" charset="0"/>
              <a:buChar char="•"/>
            </a:pPr>
            <a:r>
              <a:rPr lang="de-AT" sz="2400" b="0" dirty="0"/>
              <a:t>LIX-Lesbarkeitsindex: https://www.psychometrica.de/lix.html</a:t>
            </a:r>
          </a:p>
          <a:p>
            <a:pPr marL="457200" indent="-457200">
              <a:buFont typeface="Arial" panose="020B0604020202020204" pitchFamily="34" charset="0"/>
              <a:buChar char="•"/>
            </a:pPr>
            <a:r>
              <a:rPr lang="de-DE" sz="2400" b="0" dirty="0"/>
              <a:t>Helmle, Krishna-Sara. 2017. Leichte Sprache. Ein Überblick für Übersetzer. BDÜ Fachverlag: Berlin.</a:t>
            </a:r>
          </a:p>
          <a:p>
            <a:pPr marL="457200" indent="-457200">
              <a:buFont typeface="Arial" panose="020B0604020202020204" pitchFamily="34" charset="0"/>
              <a:buChar char="•"/>
            </a:pPr>
            <a:r>
              <a:rPr lang="de-DE" sz="2400" b="0" dirty="0"/>
              <a:t>Maaß, Christiane. 2015. Regelbuch Leichte Sprache. </a:t>
            </a:r>
            <a:r>
              <a:rPr lang="de-DE" sz="2400" b="0" dirty="0" err="1"/>
              <a:t>LlT</a:t>
            </a:r>
            <a:r>
              <a:rPr lang="de-DE" sz="2400" b="0" dirty="0"/>
              <a:t> Verlag: Münster</a:t>
            </a:r>
          </a:p>
          <a:p>
            <a:pPr marL="457200" indent="-457200">
              <a:buFont typeface="Arial" panose="020B0604020202020204" pitchFamily="34" charset="0"/>
              <a:buChar char="•"/>
            </a:pPr>
            <a:r>
              <a:rPr lang="de-AT" sz="2400" b="0" dirty="0"/>
              <a:t>Maaß, Christiane. Übersetzen in Leichte Sprache. In: Maaß, Christiane/ Rink, Isabel (Hrsg.). 2019. Handbuch Barrierefreie Kommunikation. Berlin: </a:t>
            </a:r>
            <a:r>
              <a:rPr lang="de-AT" sz="2400" b="0" dirty="0" err="1"/>
              <a:t>Frank&amp;Timme</a:t>
            </a:r>
            <a:r>
              <a:rPr lang="de-AT" sz="2400" b="0" dirty="0"/>
              <a:t>. S 237ff (</a:t>
            </a:r>
            <a:r>
              <a:rPr lang="de-AT" sz="2400" b="0" dirty="0">
                <a:hlinkClick r:id="rId8"/>
              </a:rPr>
              <a:t>https://traco.uni-mainz.de/publications/</a:t>
            </a:r>
            <a:r>
              <a:rPr lang="de-AT" sz="2400" b="0" dirty="0"/>
              <a:t>)</a:t>
            </a:r>
          </a:p>
          <a:p>
            <a:pPr marL="457200" indent="-457200">
              <a:buFont typeface="Arial" panose="020B0604020202020204" pitchFamily="34" charset="0"/>
              <a:buChar char="•"/>
            </a:pPr>
            <a:r>
              <a:rPr lang="de-AT" sz="2400" b="0" dirty="0"/>
              <a:t>ISO-Norm </a:t>
            </a:r>
            <a:r>
              <a:rPr lang="en-US" sz="2400" b="0" dirty="0"/>
              <a:t>Plain language — Part 1: Governing principles and guidelines (DRAFT INTERNATIONAL STANDARD ISO/DIS 24495-1)</a:t>
            </a:r>
            <a:endParaRPr lang="de-AT" sz="2400" b="0" dirty="0"/>
          </a:p>
        </p:txBody>
      </p:sp>
    </p:spTree>
    <p:extLst>
      <p:ext uri="{BB962C8B-B14F-4D97-AF65-F5344CB8AC3E}">
        <p14:creationId xmlns:p14="http://schemas.microsoft.com/office/powerpoint/2010/main" val="849736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Foliennummernplatzhalter 2"/>
          <p:cNvSpPr>
            <a:spLocks noGrp="1"/>
          </p:cNvSpPr>
          <p:nvPr>
            <p:ph type="sldNum" sz="quarter" idx="10"/>
          </p:nvPr>
        </p:nvSpPr>
        <p:spPr/>
        <p:txBody>
          <a:bodyPr/>
          <a:lstStyle/>
          <a:p>
            <a:fld id="{20166E51-7DC7-7047-B811-A7233D3B7FD6}" type="slidenum">
              <a:rPr lang="de-DE" smtClean="0"/>
              <a:pPr/>
              <a:t>32</a:t>
            </a:fld>
            <a:endParaRPr lang="de-DE" dirty="0"/>
          </a:p>
        </p:txBody>
      </p:sp>
      <p:sp>
        <p:nvSpPr>
          <p:cNvPr id="4" name="Fußzeilenplatzhalter 3"/>
          <p:cNvSpPr>
            <a:spLocks noGrp="1"/>
          </p:cNvSpPr>
          <p:nvPr>
            <p:ph type="ftr" sz="quarter" idx="11"/>
          </p:nvPr>
        </p:nvSpPr>
        <p:spPr/>
        <p:txBody>
          <a:bodyPr/>
          <a:lstStyle/>
          <a:p>
            <a:r>
              <a:rPr lang="de-AT"/>
              <a:t>Max Mustermann</a:t>
            </a:r>
            <a:endParaRPr lang="de-AT" dirty="0"/>
          </a:p>
        </p:txBody>
      </p:sp>
      <p:sp>
        <p:nvSpPr>
          <p:cNvPr id="5" name="Inhaltsplatzhalter 4"/>
          <p:cNvSpPr>
            <a:spLocks noGrp="1"/>
          </p:cNvSpPr>
          <p:nvPr>
            <p:ph sz="quarter" idx="12"/>
          </p:nvPr>
        </p:nvSpPr>
        <p:spPr/>
        <p:txBody>
          <a:bodyPr/>
          <a:lstStyle/>
          <a:p>
            <a:endParaRPr lang="de-AT"/>
          </a:p>
        </p:txBody>
      </p:sp>
      <p:pic>
        <p:nvPicPr>
          <p:cNvPr id="6" name="Bild 6" descr="fragezeichen_1.jpg"/>
          <p:cNvPicPr>
            <a:picLocks noChangeAspect="1"/>
          </p:cNvPicPr>
          <p:nvPr/>
        </p:nvPicPr>
        <p:blipFill rotWithShape="1">
          <a:blip r:embed="rId2">
            <a:extLst>
              <a:ext uri="{28A0092B-C50C-407E-A947-70E740481C1C}">
                <a14:useLocalDpi xmlns:a14="http://schemas.microsoft.com/office/drawing/2010/main" val="0"/>
              </a:ext>
            </a:extLst>
          </a:blip>
          <a:srcRect t="9562" b="15157"/>
          <a:stretch/>
        </p:blipFill>
        <p:spPr>
          <a:xfrm>
            <a:off x="0" y="0"/>
            <a:ext cx="9154426" cy="5143500"/>
          </a:xfrm>
          <a:prstGeom prst="rect">
            <a:avLst/>
          </a:prstGeom>
        </p:spPr>
      </p:pic>
    </p:spTree>
    <p:extLst>
      <p:ext uri="{BB962C8B-B14F-4D97-AF65-F5344CB8AC3E}">
        <p14:creationId xmlns:p14="http://schemas.microsoft.com/office/powerpoint/2010/main" val="20840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636" y="336885"/>
            <a:ext cx="6639172" cy="1043798"/>
          </a:xfrm>
        </p:spPr>
        <p:txBody>
          <a:bodyPr/>
          <a:lstStyle/>
          <a:p>
            <a:r>
              <a:rPr lang="de-AT" dirty="0"/>
              <a:t>Bürgernahe/Einfache/Leichte Sprache</a:t>
            </a:r>
          </a:p>
        </p:txBody>
      </p:sp>
      <p:sp>
        <p:nvSpPr>
          <p:cNvPr id="5" name="Foliennummernplatzhalter 4"/>
          <p:cNvSpPr>
            <a:spLocks noGrp="1"/>
          </p:cNvSpPr>
          <p:nvPr>
            <p:ph type="sldNum" sz="quarter" idx="12"/>
          </p:nvPr>
        </p:nvSpPr>
        <p:spPr/>
        <p:txBody>
          <a:bodyPr/>
          <a:lstStyle/>
          <a:p>
            <a:fld id="{13EFEB44-1049-4329-88CB-5860284FE937}" type="slidenum">
              <a:rPr lang="de-AT" smtClean="0"/>
              <a:pPr/>
              <a:t>4</a:t>
            </a:fld>
            <a:endParaRPr lang="de-AT"/>
          </a:p>
        </p:txBody>
      </p:sp>
      <p:sp>
        <p:nvSpPr>
          <p:cNvPr id="6" name="Fußzeilenplatzhalter 5">
            <a:extLst>
              <a:ext uri="{FF2B5EF4-FFF2-40B4-BE49-F238E27FC236}">
                <a16:creationId xmlns:a16="http://schemas.microsoft.com/office/drawing/2014/main" id="{1B486C13-B5E1-4BA7-B810-BFABD81BD389}"/>
              </a:ext>
            </a:extLst>
          </p:cNvPr>
          <p:cNvSpPr>
            <a:spLocks noGrp="1"/>
          </p:cNvSpPr>
          <p:nvPr>
            <p:ph type="ftr" sz="quarter" idx="11"/>
          </p:nvPr>
        </p:nvSpPr>
        <p:spPr/>
        <p:txBody>
          <a:bodyPr/>
          <a:lstStyle/>
          <a:p>
            <a:r>
              <a:rPr lang="de-AT"/>
              <a:t>Dr. Judith Platter</a:t>
            </a:r>
          </a:p>
        </p:txBody>
      </p:sp>
      <p:sp>
        <p:nvSpPr>
          <p:cNvPr id="8" name="Inhaltsplatzhalter 7">
            <a:extLst>
              <a:ext uri="{FF2B5EF4-FFF2-40B4-BE49-F238E27FC236}">
                <a16:creationId xmlns:a16="http://schemas.microsoft.com/office/drawing/2014/main" id="{AB866161-2588-4933-900A-14425C6B94CA}"/>
              </a:ext>
            </a:extLst>
          </p:cNvPr>
          <p:cNvSpPr>
            <a:spLocks noGrp="1"/>
          </p:cNvSpPr>
          <p:nvPr>
            <p:ph idx="1"/>
          </p:nvPr>
        </p:nvSpPr>
        <p:spPr/>
        <p:txBody>
          <a:bodyPr>
            <a:normAutofit/>
          </a:bodyPr>
          <a:lstStyle/>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endParaRPr lang="de-AT" dirty="0"/>
          </a:p>
        </p:txBody>
      </p:sp>
      <p:pic>
        <p:nvPicPr>
          <p:cNvPr id="4" name="Grafik 3">
            <a:extLst>
              <a:ext uri="{FF2B5EF4-FFF2-40B4-BE49-F238E27FC236}">
                <a16:creationId xmlns:a16="http://schemas.microsoft.com/office/drawing/2014/main" id="{B0812179-C396-4B4D-AC92-CF11F6098511}"/>
              </a:ext>
            </a:extLst>
          </p:cNvPr>
          <p:cNvPicPr>
            <a:picLocks noChangeAspect="1"/>
          </p:cNvPicPr>
          <p:nvPr/>
        </p:nvPicPr>
        <p:blipFill>
          <a:blip r:embed="rId2"/>
          <a:stretch>
            <a:fillRect/>
          </a:stretch>
        </p:blipFill>
        <p:spPr>
          <a:xfrm>
            <a:off x="784735" y="2479717"/>
            <a:ext cx="1450486" cy="1440000"/>
          </a:xfrm>
          <a:prstGeom prst="rect">
            <a:avLst/>
          </a:prstGeom>
        </p:spPr>
      </p:pic>
      <p:pic>
        <p:nvPicPr>
          <p:cNvPr id="7" name="Grafik 6">
            <a:extLst>
              <a:ext uri="{FF2B5EF4-FFF2-40B4-BE49-F238E27FC236}">
                <a16:creationId xmlns:a16="http://schemas.microsoft.com/office/drawing/2014/main" id="{07707E61-D49F-42B7-B440-D359721C3776}"/>
              </a:ext>
            </a:extLst>
          </p:cNvPr>
          <p:cNvPicPr>
            <a:picLocks noChangeAspect="1"/>
          </p:cNvPicPr>
          <p:nvPr/>
        </p:nvPicPr>
        <p:blipFill>
          <a:blip r:embed="rId3"/>
          <a:stretch>
            <a:fillRect/>
          </a:stretch>
        </p:blipFill>
        <p:spPr>
          <a:xfrm>
            <a:off x="2604320" y="2491458"/>
            <a:ext cx="2160000" cy="1440000"/>
          </a:xfrm>
          <a:prstGeom prst="rect">
            <a:avLst/>
          </a:prstGeom>
        </p:spPr>
      </p:pic>
      <p:pic>
        <p:nvPicPr>
          <p:cNvPr id="9" name="Grafik 8">
            <a:extLst>
              <a:ext uri="{FF2B5EF4-FFF2-40B4-BE49-F238E27FC236}">
                <a16:creationId xmlns:a16="http://schemas.microsoft.com/office/drawing/2014/main" id="{0E0CADA5-ACF2-4D7F-9A48-6CDC505369D5}"/>
              </a:ext>
            </a:extLst>
          </p:cNvPr>
          <p:cNvPicPr>
            <a:picLocks noChangeAspect="1"/>
          </p:cNvPicPr>
          <p:nvPr/>
        </p:nvPicPr>
        <p:blipFill>
          <a:blip r:embed="rId4"/>
          <a:stretch>
            <a:fillRect/>
          </a:stretch>
        </p:blipFill>
        <p:spPr>
          <a:xfrm>
            <a:off x="4854388" y="2146382"/>
            <a:ext cx="3657600" cy="2505075"/>
          </a:xfrm>
          <a:prstGeom prst="rect">
            <a:avLst/>
          </a:prstGeom>
        </p:spPr>
      </p:pic>
    </p:spTree>
    <p:extLst>
      <p:ext uri="{BB962C8B-B14F-4D97-AF65-F5344CB8AC3E}">
        <p14:creationId xmlns:p14="http://schemas.microsoft.com/office/powerpoint/2010/main" val="96440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636" y="336885"/>
            <a:ext cx="6639172" cy="1043798"/>
          </a:xfrm>
        </p:spPr>
        <p:txBody>
          <a:bodyPr/>
          <a:lstStyle/>
          <a:p>
            <a:r>
              <a:rPr lang="de-AT" dirty="0"/>
              <a:t>Aus gegebenem Anlass </a:t>
            </a:r>
          </a:p>
        </p:txBody>
      </p:sp>
      <p:sp>
        <p:nvSpPr>
          <p:cNvPr id="5" name="Foliennummernplatzhalter 4"/>
          <p:cNvSpPr>
            <a:spLocks noGrp="1"/>
          </p:cNvSpPr>
          <p:nvPr>
            <p:ph type="sldNum" sz="quarter" idx="12"/>
          </p:nvPr>
        </p:nvSpPr>
        <p:spPr/>
        <p:txBody>
          <a:bodyPr/>
          <a:lstStyle/>
          <a:p>
            <a:fld id="{13EFEB44-1049-4329-88CB-5860284FE937}" type="slidenum">
              <a:rPr lang="de-AT" smtClean="0"/>
              <a:pPr/>
              <a:t>5</a:t>
            </a:fld>
            <a:endParaRPr lang="de-AT"/>
          </a:p>
        </p:txBody>
      </p:sp>
      <p:sp>
        <p:nvSpPr>
          <p:cNvPr id="6" name="Fußzeilenplatzhalter 5">
            <a:extLst>
              <a:ext uri="{FF2B5EF4-FFF2-40B4-BE49-F238E27FC236}">
                <a16:creationId xmlns:a16="http://schemas.microsoft.com/office/drawing/2014/main" id="{1B486C13-B5E1-4BA7-B810-BFABD81BD389}"/>
              </a:ext>
            </a:extLst>
          </p:cNvPr>
          <p:cNvSpPr>
            <a:spLocks noGrp="1"/>
          </p:cNvSpPr>
          <p:nvPr>
            <p:ph type="ftr" sz="quarter" idx="11"/>
          </p:nvPr>
        </p:nvSpPr>
        <p:spPr/>
        <p:txBody>
          <a:bodyPr/>
          <a:lstStyle/>
          <a:p>
            <a:r>
              <a:rPr lang="de-AT"/>
              <a:t>Dr. Judith Platter</a:t>
            </a:r>
          </a:p>
        </p:txBody>
      </p:sp>
      <p:sp>
        <p:nvSpPr>
          <p:cNvPr id="8" name="Inhaltsplatzhalter 7">
            <a:extLst>
              <a:ext uri="{FF2B5EF4-FFF2-40B4-BE49-F238E27FC236}">
                <a16:creationId xmlns:a16="http://schemas.microsoft.com/office/drawing/2014/main" id="{AB866161-2588-4933-900A-14425C6B94CA}"/>
              </a:ext>
            </a:extLst>
          </p:cNvPr>
          <p:cNvSpPr>
            <a:spLocks noGrp="1"/>
          </p:cNvSpPr>
          <p:nvPr>
            <p:ph idx="1"/>
          </p:nvPr>
        </p:nvSpPr>
        <p:spPr/>
        <p:txBody>
          <a:bodyPr>
            <a:normAutofit/>
          </a:bodyPr>
          <a:lstStyle/>
          <a:p>
            <a:pPr lvl="1" indent="0">
              <a:buNone/>
            </a:pPr>
            <a:r>
              <a:rPr lang="de-AT" dirty="0">
                <a:hlinkClick r:id="rId2"/>
              </a:rPr>
              <a:t>#ClearWriting </a:t>
            </a:r>
            <a:r>
              <a:rPr lang="de-AT" dirty="0" err="1">
                <a:hlinkClick r:id="rId2"/>
              </a:rPr>
              <a:t>for</a:t>
            </a:r>
            <a:r>
              <a:rPr lang="de-AT" dirty="0">
                <a:hlinkClick r:id="rId2"/>
              </a:rPr>
              <a:t> Europe 2023 (europa.eu)</a:t>
            </a:r>
            <a:endParaRPr lang="de-AT" dirty="0">
              <a:latin typeface="+mj-lt"/>
              <a:hlinkClick r:id="rId3"/>
            </a:endParaRPr>
          </a:p>
          <a:p>
            <a:pPr lvl="1" indent="0">
              <a:buNone/>
            </a:pPr>
            <a:endParaRPr lang="de-AT" dirty="0">
              <a:latin typeface="+mj-lt"/>
              <a:hlinkClick r:id="rId3"/>
            </a:endParaRPr>
          </a:p>
          <a:p>
            <a:pPr lvl="1" indent="0">
              <a:buNone/>
            </a:pPr>
            <a:r>
              <a:rPr lang="de-AT" dirty="0">
                <a:latin typeface="+mj-lt"/>
                <a:hlinkClick r:id="rId3"/>
              </a:rPr>
              <a:t>International Plain </a:t>
            </a:r>
            <a:r>
              <a:rPr lang="de-AT" dirty="0" err="1">
                <a:latin typeface="+mj-lt"/>
                <a:hlinkClick r:id="rId3"/>
              </a:rPr>
              <a:t>language</a:t>
            </a:r>
            <a:r>
              <a:rPr lang="de-AT" dirty="0">
                <a:latin typeface="+mj-lt"/>
                <a:hlinkClick r:id="rId3"/>
              </a:rPr>
              <a:t> </a:t>
            </a:r>
            <a:r>
              <a:rPr lang="de-AT" dirty="0" err="1">
                <a:latin typeface="+mj-lt"/>
                <a:hlinkClick r:id="rId3"/>
              </a:rPr>
              <a:t>day</a:t>
            </a:r>
            <a:r>
              <a:rPr lang="de-AT" dirty="0">
                <a:latin typeface="+mj-lt"/>
                <a:hlinkClick r:id="rId3"/>
              </a:rPr>
              <a:t> 2022 - Plain Language </a:t>
            </a:r>
            <a:r>
              <a:rPr lang="de-AT" dirty="0" err="1">
                <a:latin typeface="+mj-lt"/>
                <a:hlinkClick r:id="rId3"/>
              </a:rPr>
              <a:t>Association</a:t>
            </a:r>
            <a:r>
              <a:rPr lang="de-AT" dirty="0">
                <a:latin typeface="+mj-lt"/>
                <a:hlinkClick r:id="rId3"/>
              </a:rPr>
              <a:t> International (PLAIN) (plainlanguagenetwork.org)</a:t>
            </a:r>
            <a:endParaRPr lang="de-AT" dirty="0">
              <a:latin typeface="+mj-lt"/>
            </a:endParaRPr>
          </a:p>
          <a:p>
            <a:pPr lvl="1" indent="0">
              <a:buNone/>
            </a:pPr>
            <a:endParaRPr lang="de-AT" dirty="0">
              <a:latin typeface="+mj-lt"/>
            </a:endParaRPr>
          </a:p>
          <a:p>
            <a:pPr lvl="1" indent="0">
              <a:buNone/>
            </a:pPr>
            <a:r>
              <a:rPr lang="de-AT" u="sng" dirty="0">
                <a:solidFill>
                  <a:srgbClr val="0000FF"/>
                </a:solidFill>
                <a:effectLst/>
                <a:latin typeface="+mj-lt"/>
                <a:ea typeface="Calibri" panose="020F0502020204030204" pitchFamily="34" charset="0"/>
                <a:cs typeface="Times New Roman" panose="02020603050405020304" pitchFamily="18" charset="0"/>
                <a:hlinkClick r:id="rId4"/>
              </a:rPr>
              <a:t>Klartext per Gesetz: Neuseeland will einfache Behördensprache - news.ORF.at</a:t>
            </a:r>
            <a:endParaRPr lang="de-AT" dirty="0">
              <a:effectLst/>
              <a:latin typeface="+mj-lt"/>
              <a:ea typeface="Calibri" panose="020F0502020204030204" pitchFamily="34" charset="0"/>
              <a:cs typeface="Times New Roman" panose="02020603050405020304" pitchFamily="18" charset="0"/>
            </a:endParaRPr>
          </a:p>
          <a:p>
            <a:pPr lvl="1" indent="0">
              <a:buNone/>
            </a:pPr>
            <a:endParaRPr lang="de-AT" dirty="0">
              <a:latin typeface="+mj-lt"/>
            </a:endParaRPr>
          </a:p>
          <a:p>
            <a:pPr lvl="1" indent="0">
              <a:buNone/>
            </a:pPr>
            <a:r>
              <a:rPr lang="de-DE" dirty="0">
                <a:latin typeface="+mj-lt"/>
                <a:hlinkClick r:id="rId5"/>
              </a:rPr>
              <a:t>Warum Nachrichten in Einfacher Sprache? - Einfache Sprache (orf.at)</a:t>
            </a:r>
            <a:endParaRPr lang="de-AT" dirty="0">
              <a:latin typeface="+mj-lt"/>
            </a:endParaRPr>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endParaRPr lang="de-AT" dirty="0"/>
          </a:p>
        </p:txBody>
      </p:sp>
    </p:spTree>
    <p:extLst>
      <p:ext uri="{BB962C8B-B14F-4D97-AF65-F5344CB8AC3E}">
        <p14:creationId xmlns:p14="http://schemas.microsoft.com/office/powerpoint/2010/main" val="395299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636" y="336885"/>
            <a:ext cx="6639172" cy="1043798"/>
          </a:xfrm>
        </p:spPr>
        <p:txBody>
          <a:bodyPr/>
          <a:lstStyle/>
          <a:p>
            <a:r>
              <a:rPr lang="de-AT" dirty="0"/>
              <a:t>Was ist „leicht“/was ist „einfach“?</a:t>
            </a:r>
          </a:p>
        </p:txBody>
      </p:sp>
      <p:sp>
        <p:nvSpPr>
          <p:cNvPr id="5" name="Foliennummernplatzhalter 4"/>
          <p:cNvSpPr>
            <a:spLocks noGrp="1"/>
          </p:cNvSpPr>
          <p:nvPr>
            <p:ph type="sldNum" sz="quarter" idx="12"/>
          </p:nvPr>
        </p:nvSpPr>
        <p:spPr/>
        <p:txBody>
          <a:bodyPr/>
          <a:lstStyle/>
          <a:p>
            <a:fld id="{13EFEB44-1049-4329-88CB-5860284FE937}" type="slidenum">
              <a:rPr lang="de-AT" smtClean="0"/>
              <a:pPr/>
              <a:t>6</a:t>
            </a:fld>
            <a:endParaRPr lang="de-AT"/>
          </a:p>
        </p:txBody>
      </p:sp>
      <p:sp>
        <p:nvSpPr>
          <p:cNvPr id="6" name="Fußzeilenplatzhalter 5">
            <a:extLst>
              <a:ext uri="{FF2B5EF4-FFF2-40B4-BE49-F238E27FC236}">
                <a16:creationId xmlns:a16="http://schemas.microsoft.com/office/drawing/2014/main" id="{1B486C13-B5E1-4BA7-B810-BFABD81BD389}"/>
              </a:ext>
            </a:extLst>
          </p:cNvPr>
          <p:cNvSpPr>
            <a:spLocks noGrp="1"/>
          </p:cNvSpPr>
          <p:nvPr>
            <p:ph type="ftr" sz="quarter" idx="11"/>
          </p:nvPr>
        </p:nvSpPr>
        <p:spPr/>
        <p:txBody>
          <a:bodyPr/>
          <a:lstStyle/>
          <a:p>
            <a:r>
              <a:rPr lang="de-AT"/>
              <a:t>Dr. Judith Platter</a:t>
            </a:r>
          </a:p>
        </p:txBody>
      </p:sp>
      <p:sp>
        <p:nvSpPr>
          <p:cNvPr id="8" name="Inhaltsplatzhalter 7">
            <a:extLst>
              <a:ext uri="{FF2B5EF4-FFF2-40B4-BE49-F238E27FC236}">
                <a16:creationId xmlns:a16="http://schemas.microsoft.com/office/drawing/2014/main" id="{AB866161-2588-4933-900A-14425C6B94CA}"/>
              </a:ext>
            </a:extLst>
          </p:cNvPr>
          <p:cNvSpPr>
            <a:spLocks noGrp="1"/>
          </p:cNvSpPr>
          <p:nvPr>
            <p:ph idx="1"/>
          </p:nvPr>
        </p:nvSpPr>
        <p:spPr>
          <a:xfrm>
            <a:off x="415636" y="943165"/>
            <a:ext cx="8332828" cy="3370840"/>
          </a:xfrm>
        </p:spPr>
        <p:txBody>
          <a:bodyPr>
            <a:normAutofit/>
          </a:bodyPr>
          <a:lstStyle/>
          <a:p>
            <a:pPr lvl="1" indent="0">
              <a:buNone/>
            </a:pPr>
            <a:r>
              <a:rPr lang="de-AT" sz="2000" dirty="0"/>
              <a:t>Leicht: „von geringem Gewicht, nicht schwer“, „keine große Anstrengung, keinen großen Einsatz erfordernd; nicht schwierig, einfach, unkompliziert“ </a:t>
            </a:r>
          </a:p>
          <a:p>
            <a:pPr lvl="1" indent="0">
              <a:buNone/>
            </a:pPr>
            <a:r>
              <a:rPr lang="de-AT" sz="2000" dirty="0"/>
              <a:t>Einfach: „nur einmal gemacht, gefertigt; nicht doppelt oder mehrfach“; „leicht verständlich, durchführbar; ohne Mühe lösbar; unkompliziert, nicht schwierig“ </a:t>
            </a:r>
            <a:endParaRPr lang="de-DE" sz="2200" b="0" dirty="0"/>
          </a:p>
          <a:p>
            <a:pPr lvl="1" indent="0">
              <a:buNone/>
            </a:pPr>
            <a:endParaRPr lang="de-DE" sz="22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endParaRPr lang="de-AT" dirty="0"/>
          </a:p>
        </p:txBody>
      </p:sp>
    </p:spTree>
    <p:extLst>
      <p:ext uri="{BB962C8B-B14F-4D97-AF65-F5344CB8AC3E}">
        <p14:creationId xmlns:p14="http://schemas.microsoft.com/office/powerpoint/2010/main" val="320700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636" y="336885"/>
            <a:ext cx="6639172" cy="1043798"/>
          </a:xfrm>
        </p:spPr>
        <p:txBody>
          <a:bodyPr/>
          <a:lstStyle/>
          <a:p>
            <a:r>
              <a:rPr lang="de-AT" dirty="0"/>
              <a:t>Was ist „leicht“/was ist „einfach“? - Tools</a:t>
            </a:r>
          </a:p>
        </p:txBody>
      </p:sp>
      <p:sp>
        <p:nvSpPr>
          <p:cNvPr id="5" name="Foliennummernplatzhalter 4"/>
          <p:cNvSpPr>
            <a:spLocks noGrp="1"/>
          </p:cNvSpPr>
          <p:nvPr>
            <p:ph type="sldNum" sz="quarter" idx="12"/>
          </p:nvPr>
        </p:nvSpPr>
        <p:spPr/>
        <p:txBody>
          <a:bodyPr/>
          <a:lstStyle/>
          <a:p>
            <a:fld id="{13EFEB44-1049-4329-88CB-5860284FE937}" type="slidenum">
              <a:rPr lang="de-AT" smtClean="0"/>
              <a:pPr/>
              <a:t>7</a:t>
            </a:fld>
            <a:endParaRPr lang="de-AT"/>
          </a:p>
        </p:txBody>
      </p:sp>
      <p:sp>
        <p:nvSpPr>
          <p:cNvPr id="6" name="Fußzeilenplatzhalter 5">
            <a:extLst>
              <a:ext uri="{FF2B5EF4-FFF2-40B4-BE49-F238E27FC236}">
                <a16:creationId xmlns:a16="http://schemas.microsoft.com/office/drawing/2014/main" id="{1B486C13-B5E1-4BA7-B810-BFABD81BD389}"/>
              </a:ext>
            </a:extLst>
          </p:cNvPr>
          <p:cNvSpPr>
            <a:spLocks noGrp="1"/>
          </p:cNvSpPr>
          <p:nvPr>
            <p:ph type="ftr" sz="quarter" idx="11"/>
          </p:nvPr>
        </p:nvSpPr>
        <p:spPr/>
        <p:txBody>
          <a:bodyPr/>
          <a:lstStyle/>
          <a:p>
            <a:r>
              <a:rPr lang="de-AT"/>
              <a:t>Dr. Judith Platter</a:t>
            </a:r>
          </a:p>
        </p:txBody>
      </p:sp>
      <p:sp>
        <p:nvSpPr>
          <p:cNvPr id="8" name="Inhaltsplatzhalter 7">
            <a:extLst>
              <a:ext uri="{FF2B5EF4-FFF2-40B4-BE49-F238E27FC236}">
                <a16:creationId xmlns:a16="http://schemas.microsoft.com/office/drawing/2014/main" id="{AB866161-2588-4933-900A-14425C6B94CA}"/>
              </a:ext>
            </a:extLst>
          </p:cNvPr>
          <p:cNvSpPr>
            <a:spLocks noGrp="1"/>
          </p:cNvSpPr>
          <p:nvPr>
            <p:ph idx="1"/>
          </p:nvPr>
        </p:nvSpPr>
        <p:spPr>
          <a:xfrm>
            <a:off x="415636" y="943165"/>
            <a:ext cx="8332828" cy="3370840"/>
          </a:xfrm>
        </p:spPr>
        <p:txBody>
          <a:bodyPr>
            <a:normAutofit/>
          </a:bodyPr>
          <a:lstStyle/>
          <a:p>
            <a:pPr lvl="1" indent="0">
              <a:buNone/>
            </a:pPr>
            <a:r>
              <a:rPr lang="de-AT" sz="2200" b="0" dirty="0"/>
              <a:t>https://www.psychometrica.de/lix.html</a:t>
            </a:r>
          </a:p>
          <a:p>
            <a:pPr lvl="1" indent="0">
              <a:buNone/>
            </a:pPr>
            <a:r>
              <a:rPr lang="de-DE" sz="2000" dirty="0">
                <a:hlinkClick r:id="rId2"/>
              </a:rPr>
              <a:t>Online-Prüfer für Leichte Sprache | Sächsisches Staatsministerium für Soziales (sachsen.de)</a:t>
            </a:r>
            <a:endParaRPr lang="de-DE" sz="2000" dirty="0"/>
          </a:p>
          <a:p>
            <a:pPr lvl="1" indent="0">
              <a:buNone/>
            </a:pPr>
            <a:r>
              <a:rPr lang="de-AT" dirty="0" err="1">
                <a:hlinkClick r:id="rId3"/>
              </a:rPr>
              <a:t>LanguageTool</a:t>
            </a:r>
            <a:r>
              <a:rPr lang="de-AT" dirty="0">
                <a:hlinkClick r:id="rId3"/>
              </a:rPr>
              <a:t> - </a:t>
            </a:r>
            <a:r>
              <a:rPr lang="de-AT" dirty="0" err="1">
                <a:hlinkClick r:id="rId3"/>
              </a:rPr>
              <a:t>LanguageTool</a:t>
            </a:r>
            <a:r>
              <a:rPr lang="de-AT" dirty="0">
                <a:hlinkClick r:id="rId3"/>
              </a:rPr>
              <a:t> - Leichte Sprache</a:t>
            </a:r>
            <a:endParaRPr lang="de-DE" sz="2000" dirty="0"/>
          </a:p>
          <a:p>
            <a:pPr lvl="1" indent="0">
              <a:buNone/>
            </a:pPr>
            <a:r>
              <a:rPr lang="de-DE" sz="2200" dirty="0">
                <a:hlinkClick r:id="rId4"/>
              </a:rPr>
              <a:t>Leichte Sprache - Texte online überprüfen | EXPERTE.de</a:t>
            </a:r>
            <a:endParaRPr lang="de-DE" sz="2200" dirty="0"/>
          </a:p>
          <a:p>
            <a:pPr lvl="1" indent="0">
              <a:buNone/>
            </a:pPr>
            <a:r>
              <a:rPr lang="de-DE" sz="2000" dirty="0">
                <a:hlinkClick r:id="rId5"/>
              </a:rPr>
              <a:t>SUMM - Leichte Sprache. Leicht gemacht. (summ-ai.com)</a:t>
            </a:r>
            <a:endParaRPr lang="de-DE" sz="2200" dirty="0"/>
          </a:p>
          <a:p>
            <a:pPr lvl="1" indent="0">
              <a:buNone/>
            </a:pPr>
            <a:endParaRPr lang="de-DE" sz="2200" dirty="0"/>
          </a:p>
          <a:p>
            <a:pPr lvl="1" indent="0">
              <a:buNone/>
            </a:pPr>
            <a:endParaRPr lang="de-AT" sz="22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endParaRPr lang="de-AT" dirty="0"/>
          </a:p>
        </p:txBody>
      </p:sp>
    </p:spTree>
    <p:extLst>
      <p:ext uri="{BB962C8B-B14F-4D97-AF65-F5344CB8AC3E}">
        <p14:creationId xmlns:p14="http://schemas.microsoft.com/office/powerpoint/2010/main" val="319114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636" y="336885"/>
            <a:ext cx="6639172" cy="1043798"/>
          </a:xfrm>
        </p:spPr>
        <p:txBody>
          <a:bodyPr/>
          <a:lstStyle/>
          <a:p>
            <a:r>
              <a:rPr lang="de-AT" dirty="0"/>
              <a:t>Was ist „leicht“/was ist „einfach“?</a:t>
            </a:r>
          </a:p>
        </p:txBody>
      </p:sp>
      <p:sp>
        <p:nvSpPr>
          <p:cNvPr id="5" name="Foliennummernplatzhalter 4"/>
          <p:cNvSpPr>
            <a:spLocks noGrp="1"/>
          </p:cNvSpPr>
          <p:nvPr>
            <p:ph type="sldNum" sz="quarter" idx="12"/>
          </p:nvPr>
        </p:nvSpPr>
        <p:spPr/>
        <p:txBody>
          <a:bodyPr/>
          <a:lstStyle/>
          <a:p>
            <a:fld id="{13EFEB44-1049-4329-88CB-5860284FE937}" type="slidenum">
              <a:rPr lang="de-AT" smtClean="0"/>
              <a:pPr/>
              <a:t>8</a:t>
            </a:fld>
            <a:endParaRPr lang="de-AT"/>
          </a:p>
        </p:txBody>
      </p:sp>
      <p:sp>
        <p:nvSpPr>
          <p:cNvPr id="6" name="Fußzeilenplatzhalter 5">
            <a:extLst>
              <a:ext uri="{FF2B5EF4-FFF2-40B4-BE49-F238E27FC236}">
                <a16:creationId xmlns:a16="http://schemas.microsoft.com/office/drawing/2014/main" id="{1B486C13-B5E1-4BA7-B810-BFABD81BD389}"/>
              </a:ext>
            </a:extLst>
          </p:cNvPr>
          <p:cNvSpPr>
            <a:spLocks noGrp="1"/>
          </p:cNvSpPr>
          <p:nvPr>
            <p:ph type="ftr" sz="quarter" idx="11"/>
          </p:nvPr>
        </p:nvSpPr>
        <p:spPr/>
        <p:txBody>
          <a:bodyPr/>
          <a:lstStyle/>
          <a:p>
            <a:r>
              <a:rPr lang="de-AT"/>
              <a:t>Dr. Judith Platter</a:t>
            </a:r>
          </a:p>
        </p:txBody>
      </p:sp>
      <p:sp>
        <p:nvSpPr>
          <p:cNvPr id="8" name="Inhaltsplatzhalter 7">
            <a:extLst>
              <a:ext uri="{FF2B5EF4-FFF2-40B4-BE49-F238E27FC236}">
                <a16:creationId xmlns:a16="http://schemas.microsoft.com/office/drawing/2014/main" id="{AB866161-2588-4933-900A-14425C6B94CA}"/>
              </a:ext>
            </a:extLst>
          </p:cNvPr>
          <p:cNvSpPr>
            <a:spLocks noGrp="1"/>
          </p:cNvSpPr>
          <p:nvPr>
            <p:ph idx="1"/>
          </p:nvPr>
        </p:nvSpPr>
        <p:spPr>
          <a:xfrm>
            <a:off x="415636" y="943165"/>
            <a:ext cx="8332828" cy="3370840"/>
          </a:xfrm>
        </p:spPr>
        <p:txBody>
          <a:bodyPr>
            <a:normAutofit/>
          </a:bodyPr>
          <a:lstStyle/>
          <a:p>
            <a:pPr lvl="1" indent="0">
              <a:buNone/>
            </a:pPr>
            <a:r>
              <a:rPr lang="de-AT" sz="2200" b="0" dirty="0"/>
              <a:t>Zielgruppenspezifisch – weil unterschiedliche Voraussetzungen und Erwartungen an das </a:t>
            </a:r>
            <a:r>
              <a:rPr lang="de-AT" sz="2200" b="0" dirty="0" err="1"/>
              <a:t>Kommunikat</a:t>
            </a:r>
            <a:endParaRPr lang="de-AT" sz="2200" b="0" dirty="0"/>
          </a:p>
          <a:p>
            <a:pPr lvl="1" indent="0">
              <a:buNone/>
            </a:pPr>
            <a:endParaRPr lang="de-AT" sz="2200" dirty="0"/>
          </a:p>
          <a:p>
            <a:pPr lvl="1" indent="0">
              <a:buNone/>
            </a:pPr>
            <a:endParaRPr lang="de-AT" sz="22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endParaRPr lang="de-AT" dirty="0"/>
          </a:p>
        </p:txBody>
      </p:sp>
      <p:pic>
        <p:nvPicPr>
          <p:cNvPr id="4" name="Grafik 3">
            <a:extLst>
              <a:ext uri="{FF2B5EF4-FFF2-40B4-BE49-F238E27FC236}">
                <a16:creationId xmlns:a16="http://schemas.microsoft.com/office/drawing/2014/main" id="{234AA792-F72C-4C4A-A86E-E14A0D8D2A48}"/>
              </a:ext>
            </a:extLst>
          </p:cNvPr>
          <p:cNvPicPr>
            <a:picLocks noChangeAspect="1"/>
          </p:cNvPicPr>
          <p:nvPr/>
        </p:nvPicPr>
        <p:blipFill>
          <a:blip r:embed="rId2"/>
          <a:stretch>
            <a:fillRect/>
          </a:stretch>
        </p:blipFill>
        <p:spPr>
          <a:xfrm>
            <a:off x="1310212" y="1847030"/>
            <a:ext cx="6543675" cy="2466975"/>
          </a:xfrm>
          <a:prstGeom prst="rect">
            <a:avLst/>
          </a:prstGeom>
        </p:spPr>
      </p:pic>
    </p:spTree>
    <p:extLst>
      <p:ext uri="{BB962C8B-B14F-4D97-AF65-F5344CB8AC3E}">
        <p14:creationId xmlns:p14="http://schemas.microsoft.com/office/powerpoint/2010/main" val="407831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5636" y="336885"/>
            <a:ext cx="6639172" cy="1043798"/>
          </a:xfrm>
        </p:spPr>
        <p:txBody>
          <a:bodyPr/>
          <a:lstStyle/>
          <a:p>
            <a:r>
              <a:rPr lang="de-AT" dirty="0"/>
              <a:t>Einfache Sprache vs. Leichte Sprache</a:t>
            </a:r>
          </a:p>
        </p:txBody>
      </p:sp>
      <p:sp>
        <p:nvSpPr>
          <p:cNvPr id="5" name="Foliennummernplatzhalter 4"/>
          <p:cNvSpPr>
            <a:spLocks noGrp="1"/>
          </p:cNvSpPr>
          <p:nvPr>
            <p:ph type="sldNum" sz="quarter" idx="12"/>
          </p:nvPr>
        </p:nvSpPr>
        <p:spPr/>
        <p:txBody>
          <a:bodyPr/>
          <a:lstStyle/>
          <a:p>
            <a:fld id="{13EFEB44-1049-4329-88CB-5860284FE937}" type="slidenum">
              <a:rPr lang="de-AT" smtClean="0"/>
              <a:pPr/>
              <a:t>9</a:t>
            </a:fld>
            <a:endParaRPr lang="de-AT"/>
          </a:p>
        </p:txBody>
      </p:sp>
      <p:sp>
        <p:nvSpPr>
          <p:cNvPr id="6" name="Fußzeilenplatzhalter 5">
            <a:extLst>
              <a:ext uri="{FF2B5EF4-FFF2-40B4-BE49-F238E27FC236}">
                <a16:creationId xmlns:a16="http://schemas.microsoft.com/office/drawing/2014/main" id="{1B486C13-B5E1-4BA7-B810-BFABD81BD389}"/>
              </a:ext>
            </a:extLst>
          </p:cNvPr>
          <p:cNvSpPr>
            <a:spLocks noGrp="1"/>
          </p:cNvSpPr>
          <p:nvPr>
            <p:ph type="ftr" sz="quarter" idx="11"/>
          </p:nvPr>
        </p:nvSpPr>
        <p:spPr/>
        <p:txBody>
          <a:bodyPr/>
          <a:lstStyle/>
          <a:p>
            <a:r>
              <a:rPr lang="de-AT"/>
              <a:t>Dr. Judith Platter</a:t>
            </a:r>
          </a:p>
        </p:txBody>
      </p:sp>
      <p:sp>
        <p:nvSpPr>
          <p:cNvPr id="8" name="Inhaltsplatzhalter 7">
            <a:extLst>
              <a:ext uri="{FF2B5EF4-FFF2-40B4-BE49-F238E27FC236}">
                <a16:creationId xmlns:a16="http://schemas.microsoft.com/office/drawing/2014/main" id="{AB866161-2588-4933-900A-14425C6B94CA}"/>
              </a:ext>
            </a:extLst>
          </p:cNvPr>
          <p:cNvSpPr>
            <a:spLocks noGrp="1"/>
          </p:cNvSpPr>
          <p:nvPr>
            <p:ph idx="1"/>
          </p:nvPr>
        </p:nvSpPr>
        <p:spPr/>
        <p:txBody>
          <a:bodyPr>
            <a:normAutofit fontScale="25000" lnSpcReduction="20000"/>
          </a:bodyPr>
          <a:lstStyle/>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endParaRPr lang="de-AT" sz="1000" dirty="0"/>
          </a:p>
          <a:p>
            <a:pPr lvl="1" indent="0">
              <a:buNone/>
            </a:pPr>
            <a:r>
              <a:rPr lang="de-AT" sz="1000" dirty="0"/>
              <a:t>Quelle: https://lernen-foerdern.de/informationen/einfache-sprache/</a:t>
            </a:r>
          </a:p>
          <a:p>
            <a:endParaRPr lang="de-AT" dirty="0"/>
          </a:p>
        </p:txBody>
      </p:sp>
      <p:graphicFrame>
        <p:nvGraphicFramePr>
          <p:cNvPr id="3" name="Tabelle 2">
            <a:extLst>
              <a:ext uri="{FF2B5EF4-FFF2-40B4-BE49-F238E27FC236}">
                <a16:creationId xmlns:a16="http://schemas.microsoft.com/office/drawing/2014/main" id="{6A61138A-1AE8-46B3-AC2B-AD88B54A28E5}"/>
              </a:ext>
            </a:extLst>
          </p:cNvPr>
          <p:cNvGraphicFramePr>
            <a:graphicFrameLocks noGrp="1"/>
          </p:cNvGraphicFramePr>
          <p:nvPr/>
        </p:nvGraphicFramePr>
        <p:xfrm>
          <a:off x="415636" y="773206"/>
          <a:ext cx="8332828" cy="3822544"/>
        </p:xfrm>
        <a:graphic>
          <a:graphicData uri="http://schemas.openxmlformats.org/drawingml/2006/table">
            <a:tbl>
              <a:tblPr/>
              <a:tblGrid>
                <a:gridCol w="4166414">
                  <a:extLst>
                    <a:ext uri="{9D8B030D-6E8A-4147-A177-3AD203B41FA5}">
                      <a16:colId xmlns:a16="http://schemas.microsoft.com/office/drawing/2014/main" val="1391325673"/>
                    </a:ext>
                  </a:extLst>
                </a:gridCol>
                <a:gridCol w="4166414">
                  <a:extLst>
                    <a:ext uri="{9D8B030D-6E8A-4147-A177-3AD203B41FA5}">
                      <a16:colId xmlns:a16="http://schemas.microsoft.com/office/drawing/2014/main" val="1233875695"/>
                    </a:ext>
                  </a:extLst>
                </a:gridCol>
              </a:tblGrid>
              <a:tr h="148323">
                <a:tc>
                  <a:txBody>
                    <a:bodyPr/>
                    <a:lstStyle/>
                    <a:p>
                      <a:pPr algn="l" fontAlgn="base"/>
                      <a:r>
                        <a:rPr lang="de-AT" sz="700" b="1" dirty="0">
                          <a:effectLst/>
                        </a:rPr>
                        <a:t>Leichte Sprache</a:t>
                      </a:r>
                      <a:endParaRPr lang="de-AT" sz="700" b="0" dirty="0">
                        <a:effectLst/>
                      </a:endParaRPr>
                    </a:p>
                  </a:txBody>
                  <a:tcPr marL="41059" marR="41059" marT="21385" marB="21385" anchor="ctr">
                    <a:lnL>
                      <a:noFill/>
                    </a:lnL>
                    <a:lnR>
                      <a:noFill/>
                    </a:lnR>
                    <a:lnT>
                      <a:noFill/>
                    </a:lnT>
                    <a:lnB>
                      <a:noFill/>
                    </a:lnB>
                    <a:solidFill>
                      <a:srgbClr val="F7F7F7"/>
                    </a:solidFill>
                  </a:tcPr>
                </a:tc>
                <a:tc>
                  <a:txBody>
                    <a:bodyPr/>
                    <a:lstStyle/>
                    <a:p>
                      <a:pPr algn="l" fontAlgn="base"/>
                      <a:r>
                        <a:rPr lang="de-AT" sz="700" b="1" dirty="0">
                          <a:effectLst/>
                        </a:rPr>
                        <a:t>Einfache Sprache</a:t>
                      </a:r>
                      <a:endParaRPr lang="de-AT" sz="700" b="0" dirty="0">
                        <a:effectLst/>
                      </a:endParaRPr>
                    </a:p>
                  </a:txBody>
                  <a:tcPr marL="41059" marR="41059" marT="21385" marB="21385" anchor="ctr">
                    <a:lnL>
                      <a:noFill/>
                    </a:lnL>
                    <a:lnR>
                      <a:noFill/>
                    </a:lnR>
                    <a:lnT>
                      <a:noFill/>
                    </a:lnT>
                    <a:lnB>
                      <a:noFill/>
                    </a:lnB>
                    <a:solidFill>
                      <a:srgbClr val="F7F7F7"/>
                    </a:solidFill>
                  </a:tcPr>
                </a:tc>
                <a:extLst>
                  <a:ext uri="{0D108BD9-81ED-4DB2-BD59-A6C34878D82A}">
                    <a16:rowId xmlns:a16="http://schemas.microsoft.com/office/drawing/2014/main" val="1879582519"/>
                  </a:ext>
                </a:extLst>
              </a:tr>
              <a:tr h="3673094">
                <a:tc>
                  <a:txBody>
                    <a:bodyPr/>
                    <a:lstStyle/>
                    <a:p>
                      <a:pPr marL="171450" indent="-171450" algn="l" fontAlgn="base">
                        <a:buFont typeface="Arial" panose="020B0604020202020204" pitchFamily="34" charset="0"/>
                        <a:buChar char="•"/>
                      </a:pPr>
                      <a:r>
                        <a:rPr lang="de-DE" sz="1000" b="0" dirty="0">
                          <a:effectLst/>
                        </a:rPr>
                        <a:t>verzichtet (weitgehend) auf alle Nebensätze</a:t>
                      </a:r>
                    </a:p>
                    <a:p>
                      <a:pPr marL="171450" indent="-171450" algn="l" fontAlgn="base">
                        <a:buFont typeface="Arial" panose="020B0604020202020204" pitchFamily="34" charset="0"/>
                        <a:buChar char="•"/>
                      </a:pPr>
                      <a:r>
                        <a:rPr lang="de-DE" sz="1000" b="0" dirty="0">
                          <a:effectLst/>
                        </a:rPr>
                        <a:t>verzichtet vor allem auf verschachtelte Nebensätze,</a:t>
                      </a:r>
                    </a:p>
                    <a:p>
                      <a:pPr marL="171450" indent="-171450" algn="l" fontAlgn="base">
                        <a:buFont typeface="Arial" panose="020B0604020202020204" pitchFamily="34" charset="0"/>
                        <a:buChar char="•"/>
                      </a:pPr>
                      <a:r>
                        <a:rPr lang="de-DE" sz="1000" b="0" dirty="0">
                          <a:effectLst/>
                        </a:rPr>
                        <a:t>erlaubt Ellipsen, also unvollständige Sätze:</a:t>
                      </a:r>
                      <a:br>
                        <a:rPr lang="de-DE" sz="1000" b="0" dirty="0">
                          <a:effectLst/>
                        </a:rPr>
                      </a:br>
                      <a:r>
                        <a:rPr lang="de-DE" sz="1000" b="0" dirty="0">
                          <a:effectLst/>
                        </a:rPr>
                        <a:t>„</a:t>
                      </a:r>
                      <a:r>
                        <a:rPr lang="de-DE" sz="1000" b="0" i="1" dirty="0">
                          <a:effectLst/>
                        </a:rPr>
                        <a:t>schlecht“ </a:t>
                      </a:r>
                      <a:r>
                        <a:rPr lang="de-DE" sz="1000" b="0" dirty="0">
                          <a:effectLst/>
                        </a:rPr>
                        <a:t>statt: „</a:t>
                      </a:r>
                      <a:r>
                        <a:rPr lang="de-DE" sz="1000" b="0" i="1" dirty="0">
                          <a:effectLst/>
                        </a:rPr>
                        <a:t>Das ist schlecht“,</a:t>
                      </a:r>
                    </a:p>
                    <a:p>
                      <a:pPr marL="171450" indent="-171450" algn="l" fontAlgn="base">
                        <a:buFont typeface="Arial" panose="020B0604020202020204" pitchFamily="34" charset="0"/>
                        <a:buChar char="•"/>
                      </a:pPr>
                      <a:r>
                        <a:rPr lang="de-DE" sz="1000" b="0" dirty="0">
                          <a:effectLst/>
                        </a:rPr>
                        <a:t>verwendet bekannte Wörter:</a:t>
                      </a:r>
                      <a:br>
                        <a:rPr lang="de-DE" sz="1000" b="0" dirty="0">
                          <a:effectLst/>
                        </a:rPr>
                      </a:br>
                      <a:r>
                        <a:rPr lang="de-DE" sz="1000" b="0" dirty="0">
                          <a:effectLst/>
                        </a:rPr>
                        <a:t>„Bus und Bahn“ ist besser als „Öffentlicher Personennahverkehr“</a:t>
                      </a:r>
                    </a:p>
                    <a:p>
                      <a:pPr marL="171450" indent="-171450" algn="l" fontAlgn="base">
                        <a:buFont typeface="Arial" panose="020B0604020202020204" pitchFamily="34" charset="0"/>
                        <a:buChar char="•"/>
                      </a:pPr>
                      <a:r>
                        <a:rPr lang="de-DE" sz="1000" b="0" dirty="0">
                          <a:effectLst/>
                        </a:rPr>
                        <a:t>bevorzugt kurze Wörter: „Bus“ ist besser als „Omnibus“,</a:t>
                      </a:r>
                    </a:p>
                    <a:p>
                      <a:pPr marL="171450" indent="-171450" algn="l" fontAlgn="base">
                        <a:buFont typeface="Arial" panose="020B0604020202020204" pitchFamily="34" charset="0"/>
                        <a:buChar char="•"/>
                      </a:pPr>
                      <a:r>
                        <a:rPr lang="de-DE" sz="1000" b="0" dirty="0">
                          <a:effectLst/>
                        </a:rPr>
                        <a:t>erklärt schwierige Wörter</a:t>
                      </a:r>
                    </a:p>
                    <a:p>
                      <a:pPr marL="171450" indent="-171450" algn="l" fontAlgn="base">
                        <a:buFont typeface="Arial" panose="020B0604020202020204" pitchFamily="34" charset="0"/>
                        <a:buChar char="•"/>
                      </a:pPr>
                      <a:r>
                        <a:rPr lang="de-DE" sz="1000" b="0" dirty="0">
                          <a:effectLst/>
                        </a:rPr>
                        <a:t>formuliert aktiv (nicht passiv)</a:t>
                      </a:r>
                    </a:p>
                    <a:p>
                      <a:pPr marL="171450" indent="-171450" algn="l" fontAlgn="base">
                        <a:buFont typeface="Arial" panose="020B0604020202020204" pitchFamily="34" charset="0"/>
                        <a:buChar char="•"/>
                      </a:pPr>
                      <a:r>
                        <a:rPr lang="de-DE" sz="1000" b="0" dirty="0">
                          <a:effectLst/>
                        </a:rPr>
                        <a:t>verzichtet auf komplizierte Grammatikstrukturen (Genitiv, Konjunktiv)</a:t>
                      </a:r>
                    </a:p>
                    <a:p>
                      <a:pPr marL="171450" indent="-171450" algn="l" fontAlgn="base">
                        <a:buFont typeface="Arial" panose="020B0604020202020204" pitchFamily="34" charset="0"/>
                        <a:buChar char="•"/>
                      </a:pPr>
                      <a:r>
                        <a:rPr lang="de-DE" sz="1000" b="0" dirty="0">
                          <a:effectLst/>
                        </a:rPr>
                        <a:t>ersetzt hohe Zahlen oder Prozentangaben durch sprachliche Erklärungen:</a:t>
                      </a:r>
                      <a:br>
                        <a:rPr lang="de-DE" sz="1000" b="0" dirty="0">
                          <a:effectLst/>
                        </a:rPr>
                      </a:br>
                      <a:r>
                        <a:rPr lang="de-DE" sz="1000" b="0" dirty="0">
                          <a:effectLst/>
                        </a:rPr>
                        <a:t>viele, fast alle, manche, sehr viel, wenig…,</a:t>
                      </a:r>
                    </a:p>
                    <a:p>
                      <a:pPr marL="171450" indent="-171450" algn="l" fontAlgn="base">
                        <a:buFont typeface="Arial" panose="020B0604020202020204" pitchFamily="34" charset="0"/>
                        <a:buChar char="•"/>
                      </a:pPr>
                      <a:r>
                        <a:rPr lang="de-DE" sz="1000" b="0" dirty="0">
                          <a:effectLst/>
                        </a:rPr>
                        <a:t>erleichtert das Lesen durch: Bindestrich (für längere, zusammengesetzte Wörter): Bundes-Ministerium</a:t>
                      </a:r>
                    </a:p>
                    <a:p>
                      <a:pPr marL="171450" indent="-171450" algn="l" fontAlgn="base">
                        <a:buFont typeface="Arial" panose="020B0604020202020204" pitchFamily="34" charset="0"/>
                        <a:buChar char="•"/>
                      </a:pPr>
                      <a:r>
                        <a:rPr lang="de-DE" sz="1000" b="0" dirty="0">
                          <a:effectLst/>
                        </a:rPr>
                        <a:t>Doppelpunkt als „hinweisendes Signal“</a:t>
                      </a:r>
                    </a:p>
                    <a:p>
                      <a:pPr marL="171450" indent="-171450" algn="l" fontAlgn="base">
                        <a:buFont typeface="Arial" panose="020B0604020202020204" pitchFamily="34" charset="0"/>
                        <a:buChar char="•"/>
                      </a:pPr>
                      <a:r>
                        <a:rPr lang="de-DE" sz="1000" b="0" dirty="0">
                          <a:effectLst/>
                        </a:rPr>
                        <a:t>das Schriftbild ist klar, ohne Schnörkel (Serifen)</a:t>
                      </a:r>
                    </a:p>
                    <a:p>
                      <a:pPr marL="171450" indent="-171450" algn="l" fontAlgn="base">
                        <a:buFont typeface="Arial" panose="020B0604020202020204" pitchFamily="34" charset="0"/>
                        <a:buChar char="•"/>
                      </a:pPr>
                      <a:r>
                        <a:rPr lang="de-DE" sz="1000" b="0" dirty="0">
                          <a:effectLst/>
                        </a:rPr>
                        <a:t>das Schriftbild ist ausreichend groß</a:t>
                      </a:r>
                    </a:p>
                    <a:p>
                      <a:pPr marL="171450" indent="-171450" algn="l" fontAlgn="base">
                        <a:buFont typeface="Arial" panose="020B0604020202020204" pitchFamily="34" charset="0"/>
                        <a:buChar char="•"/>
                      </a:pPr>
                      <a:r>
                        <a:rPr lang="de-DE" sz="1000" b="0" dirty="0">
                          <a:effectLst/>
                        </a:rPr>
                        <a:t>nach jedem Satzzeichen und bei sinnvollen Satzabschnitten kommt ein Absatz</a:t>
                      </a:r>
                    </a:p>
                    <a:p>
                      <a:pPr marL="171450" indent="-171450" algn="l" fontAlgn="base">
                        <a:buFont typeface="Arial" panose="020B0604020202020204" pitchFamily="34" charset="0"/>
                        <a:buChar char="•"/>
                      </a:pPr>
                      <a:r>
                        <a:rPr lang="de-DE" sz="1000" b="0" dirty="0">
                          <a:effectLst/>
                        </a:rPr>
                        <a:t>die Optik von Bild und Schrift ist übersichtlich</a:t>
                      </a:r>
                    </a:p>
                    <a:p>
                      <a:pPr marL="171450" indent="-171450" algn="l" fontAlgn="base">
                        <a:buFont typeface="Arial" panose="020B0604020202020204" pitchFamily="34" charset="0"/>
                        <a:buChar char="•"/>
                      </a:pPr>
                      <a:r>
                        <a:rPr lang="de-DE" sz="1000" b="0" dirty="0">
                          <a:effectLst/>
                        </a:rPr>
                        <a:t>es gibt wenig Farben</a:t>
                      </a:r>
                    </a:p>
                    <a:p>
                      <a:pPr marL="171450" indent="-171450" algn="l" fontAlgn="base">
                        <a:buFont typeface="Arial" panose="020B0604020202020204" pitchFamily="34" charset="0"/>
                        <a:buChar char="•"/>
                      </a:pPr>
                      <a:r>
                        <a:rPr lang="de-DE" sz="1000" b="0" dirty="0">
                          <a:effectLst/>
                        </a:rPr>
                        <a:t>einfache Illustrationen sind besser als Fotos (mit vielen Details).</a:t>
                      </a:r>
                    </a:p>
                  </a:txBody>
                  <a:tcPr marL="41059" marR="41059" marT="21385" marB="21385" anchor="ctr">
                    <a:lnL>
                      <a:noFill/>
                    </a:lnL>
                    <a:lnR>
                      <a:noFill/>
                    </a:lnR>
                    <a:lnT>
                      <a:noFill/>
                    </a:lnT>
                    <a:lnB>
                      <a:noFill/>
                    </a:lnB>
                  </a:tcPr>
                </a:tc>
                <a:tc>
                  <a:txBody>
                    <a:bodyPr/>
                    <a:lstStyle/>
                    <a:p>
                      <a:pPr marL="171450" indent="-171450" algn="l" fontAlgn="base">
                        <a:buFont typeface="Arial" panose="020B0604020202020204" pitchFamily="34" charset="0"/>
                        <a:buChar char="•"/>
                      </a:pPr>
                      <a:r>
                        <a:rPr lang="de-DE" sz="1000" b="0" dirty="0">
                          <a:effectLst/>
                        </a:rPr>
                        <a:t>Orientiert sich an den „herkömmlichen“ Regeln in Rechtschreibung und Satzbau</a:t>
                      </a:r>
                    </a:p>
                    <a:p>
                      <a:pPr marL="171450" indent="-171450" algn="l" fontAlgn="base">
                        <a:buFont typeface="Arial" panose="020B0604020202020204" pitchFamily="34" charset="0"/>
                        <a:buChar char="•"/>
                      </a:pPr>
                      <a:r>
                        <a:rPr lang="de-DE" sz="1000" b="0" dirty="0">
                          <a:effectLst/>
                        </a:rPr>
                        <a:t>besteht aus längeren Sätze (8 – 15 Wörter)</a:t>
                      </a:r>
                    </a:p>
                    <a:p>
                      <a:pPr marL="171450" indent="-171450" algn="l" fontAlgn="base">
                        <a:buFont typeface="Arial" panose="020B0604020202020204" pitchFamily="34" charset="0"/>
                        <a:buChar char="•"/>
                      </a:pPr>
                      <a:r>
                        <a:rPr lang="de-DE" sz="1000" b="0" dirty="0">
                          <a:effectLst/>
                        </a:rPr>
                        <a:t>erlaubt Nebensätze</a:t>
                      </a:r>
                    </a:p>
                    <a:p>
                      <a:pPr marL="171450" indent="-171450" algn="l" fontAlgn="base">
                        <a:buFont typeface="Arial" panose="020B0604020202020204" pitchFamily="34" charset="0"/>
                        <a:buChar char="•"/>
                      </a:pPr>
                      <a:r>
                        <a:rPr lang="de-DE" sz="1000" b="0" dirty="0">
                          <a:effectLst/>
                        </a:rPr>
                        <a:t>verzichtet aber möglichst auf verschachtelte Nebensätze (empfohlen ist maximal ein Komma)</a:t>
                      </a:r>
                    </a:p>
                    <a:p>
                      <a:pPr marL="171450" indent="-171450" algn="l" fontAlgn="base">
                        <a:buFont typeface="Arial" panose="020B0604020202020204" pitchFamily="34" charset="0"/>
                        <a:buChar char="•"/>
                      </a:pPr>
                      <a:r>
                        <a:rPr lang="de-DE" sz="1000" b="0" dirty="0">
                          <a:effectLst/>
                        </a:rPr>
                        <a:t>alle alltäglichen Begriffe sind zulässig,</a:t>
                      </a:r>
                    </a:p>
                    <a:p>
                      <a:pPr marL="171450" indent="-171450" algn="l" fontAlgn="base">
                        <a:buFont typeface="Arial" panose="020B0604020202020204" pitchFamily="34" charset="0"/>
                        <a:buChar char="•"/>
                      </a:pPr>
                      <a:r>
                        <a:rPr lang="de-DE" sz="1000" b="0" dirty="0">
                          <a:effectLst/>
                        </a:rPr>
                        <a:t>Fremdwörter werden erklärt.</a:t>
                      </a:r>
                    </a:p>
                    <a:p>
                      <a:pPr marL="171450" indent="-171450" algn="l" fontAlgn="base">
                        <a:buFont typeface="Arial" panose="020B0604020202020204" pitchFamily="34" charset="0"/>
                        <a:buChar char="•"/>
                      </a:pPr>
                      <a:r>
                        <a:rPr lang="de-DE" sz="1000" b="0" dirty="0">
                          <a:effectLst/>
                        </a:rPr>
                        <a:t>Für die Gestaltung gibt es keine strengen Vorgaben, aber der Text soll überschaubar sein.</a:t>
                      </a:r>
                    </a:p>
                    <a:p>
                      <a:pPr marL="171450" indent="-171450" algn="l" fontAlgn="base">
                        <a:buFont typeface="Arial" panose="020B0604020202020204" pitchFamily="34" charset="0"/>
                        <a:buChar char="•"/>
                      </a:pPr>
                      <a:endParaRPr lang="de-DE" sz="1000" b="0" dirty="0">
                        <a:effectLst/>
                      </a:endParaRPr>
                    </a:p>
                    <a:p>
                      <a:pPr marL="171450" indent="-171450" algn="l" fontAlgn="base">
                        <a:buFont typeface="Arial" panose="020B0604020202020204" pitchFamily="34" charset="0"/>
                        <a:buChar char="•"/>
                      </a:pPr>
                      <a:endParaRPr lang="de-DE" sz="1000" b="0" dirty="0">
                        <a:effectLst/>
                      </a:endParaRPr>
                    </a:p>
                    <a:p>
                      <a:pPr marL="171450" indent="-171450" algn="l" fontAlgn="base">
                        <a:buFont typeface="Arial" panose="020B0604020202020204" pitchFamily="34" charset="0"/>
                        <a:buChar char="•"/>
                      </a:pPr>
                      <a:endParaRPr lang="de-DE" sz="1000" b="0" dirty="0">
                        <a:effectLst/>
                      </a:endParaRPr>
                    </a:p>
                    <a:p>
                      <a:pPr marL="0" indent="0" algn="l" fontAlgn="base">
                        <a:buFont typeface="Arial" panose="020B0604020202020204" pitchFamily="34" charset="0"/>
                        <a:buNone/>
                      </a:pPr>
                      <a:r>
                        <a:rPr lang="de-DE" sz="1000" b="0" dirty="0">
                          <a:effectLst/>
                        </a:rPr>
                        <a:t>Quelle: https://lernen-foerdern.de/informationen/einfache-sprache/</a:t>
                      </a:r>
                    </a:p>
                  </a:txBody>
                  <a:tcPr marL="41059" marR="41059" marT="21385" marB="21385" anchor="ctr">
                    <a:lnL>
                      <a:noFill/>
                    </a:lnL>
                    <a:lnR>
                      <a:noFill/>
                    </a:lnR>
                    <a:lnT>
                      <a:noFill/>
                    </a:lnT>
                    <a:lnB>
                      <a:noFill/>
                    </a:lnB>
                  </a:tcPr>
                </a:tc>
                <a:extLst>
                  <a:ext uri="{0D108BD9-81ED-4DB2-BD59-A6C34878D82A}">
                    <a16:rowId xmlns:a16="http://schemas.microsoft.com/office/drawing/2014/main" val="2747096379"/>
                  </a:ext>
                </a:extLst>
              </a:tr>
            </a:tbl>
          </a:graphicData>
        </a:graphic>
      </p:graphicFrame>
    </p:spTree>
    <p:extLst>
      <p:ext uri="{BB962C8B-B14F-4D97-AF65-F5344CB8AC3E}">
        <p14:creationId xmlns:p14="http://schemas.microsoft.com/office/powerpoint/2010/main" val="4092187694"/>
      </p:ext>
    </p:extLst>
  </p:cSld>
  <p:clrMapOvr>
    <a:masterClrMapping/>
  </p:clrMapOvr>
</p:sld>
</file>

<file path=ppt/theme/theme1.xml><?xml version="1.0" encoding="utf-8"?>
<a:theme xmlns:a="http://schemas.openxmlformats.org/drawingml/2006/main" name="Office-Design">
  <a:themeElements>
    <a:clrScheme name="Universität Wien">
      <a:dk1>
        <a:srgbClr val="0063A6"/>
      </a:dk1>
      <a:lt1>
        <a:sysClr val="window" lastClr="FFFFFF"/>
      </a:lt1>
      <a:dk2>
        <a:srgbClr val="0063A6"/>
      </a:dk2>
      <a:lt2>
        <a:srgbClr val="FFFFFF"/>
      </a:lt2>
      <a:accent1>
        <a:srgbClr val="0063A6"/>
      </a:accent1>
      <a:accent2>
        <a:srgbClr val="666666"/>
      </a:accent2>
      <a:accent3>
        <a:srgbClr val="DD4814"/>
      </a:accent3>
      <a:accent4>
        <a:srgbClr val="EAAB00"/>
      </a:accent4>
      <a:accent5>
        <a:srgbClr val="4B51A1"/>
      </a:accent5>
      <a:accent6>
        <a:srgbClr val="A71C49"/>
      </a:accent6>
      <a:hlink>
        <a:srgbClr val="0063A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1868</Words>
  <Application>Microsoft Office PowerPoint</Application>
  <PresentationFormat>Bildschirmpräsentation (16:9)</PresentationFormat>
  <Paragraphs>317</Paragraphs>
  <Slides>32</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32</vt:i4>
      </vt:variant>
    </vt:vector>
  </HeadingPairs>
  <TitlesOfParts>
    <vt:vector size="35" baseType="lpstr">
      <vt:lpstr>Arial</vt:lpstr>
      <vt:lpstr>Calibri</vt:lpstr>
      <vt:lpstr>Office-Design</vt:lpstr>
      <vt:lpstr>Herzlich willkommen!</vt:lpstr>
      <vt:lpstr>Über mich - meine Pronomen sie/ihr </vt:lpstr>
      <vt:lpstr>Programm</vt:lpstr>
      <vt:lpstr>Bürgernahe/Einfache/Leichte Sprache</vt:lpstr>
      <vt:lpstr>Aus gegebenem Anlass </vt:lpstr>
      <vt:lpstr>Was ist „leicht“/was ist „einfach“?</vt:lpstr>
      <vt:lpstr>Was ist „leicht“/was ist „einfach“? - Tools</vt:lpstr>
      <vt:lpstr>Was ist „leicht“/was ist „einfach“?</vt:lpstr>
      <vt:lpstr>Einfache Sprache vs. Leichte Sprache</vt:lpstr>
      <vt:lpstr>Einfache Sprache vs. Leichte Sprache</vt:lpstr>
      <vt:lpstr>Leichte Sprache – die Grundkonzepte</vt:lpstr>
      <vt:lpstr>Leichte Sprache – Wortschatz</vt:lpstr>
      <vt:lpstr>Leichte Sprache – Satzebene</vt:lpstr>
      <vt:lpstr>Leichte Sprache –  Textebene</vt:lpstr>
      <vt:lpstr>Leichte Sprache – Textebene</vt:lpstr>
      <vt:lpstr>Leichte Sprache – Kritikpunkte</vt:lpstr>
      <vt:lpstr>Leichte Sprache – Kritikpunkte</vt:lpstr>
      <vt:lpstr>Leichte Sprache – Kritikpunkte</vt:lpstr>
      <vt:lpstr>Leichte Sprache –  Translatorische Umsetzung </vt:lpstr>
      <vt:lpstr>Leichte Sprache –  Translatorische Umsetzung</vt:lpstr>
      <vt:lpstr>Leichte Sprache –  Translatorische Umsetzung</vt:lpstr>
      <vt:lpstr>Leichte Sprache –  Translatorische Umsetzung</vt:lpstr>
      <vt:lpstr>Leichte Sprache –  Translatorische Umsetzung</vt:lpstr>
      <vt:lpstr>Leichte Sprache –  Translatorische Umsetzung</vt:lpstr>
      <vt:lpstr>Leichte Sprache –  Translatorische Umsetzung</vt:lpstr>
      <vt:lpstr>Leichte Sprache –  Translatorische Umsetzung</vt:lpstr>
      <vt:lpstr>Leichte Sprache –  Translatorische Umsetzung</vt:lpstr>
      <vt:lpstr>Leichte Sprache –  Translatorische Umsetzung laut ISO/DIS 24495-1</vt:lpstr>
      <vt:lpstr>Leichte Sprache – Der Fünfschritt der Übersetzung</vt:lpstr>
      <vt:lpstr>Übersetzen in Leichte Sprache</vt:lpstr>
      <vt:lpstr>Bibliographie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Alan</dc:creator>
  <cp:lastModifiedBy>judith.platter</cp:lastModifiedBy>
  <cp:revision>181</cp:revision>
  <dcterms:created xsi:type="dcterms:W3CDTF">2015-01-11T22:35:06Z</dcterms:created>
  <dcterms:modified xsi:type="dcterms:W3CDTF">2023-04-27T08:03:24Z</dcterms:modified>
</cp:coreProperties>
</file>