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54"/>
  </p:notesMasterIdLst>
  <p:sldIdLst>
    <p:sldId id="511" r:id="rId3"/>
    <p:sldId id="280" r:id="rId4"/>
    <p:sldId id="394" r:id="rId5"/>
    <p:sldId id="463" r:id="rId6"/>
    <p:sldId id="392" r:id="rId7"/>
    <p:sldId id="395" r:id="rId8"/>
    <p:sldId id="507" r:id="rId9"/>
    <p:sldId id="396" r:id="rId10"/>
    <p:sldId id="397" r:id="rId11"/>
    <p:sldId id="398" r:id="rId12"/>
    <p:sldId id="400" r:id="rId13"/>
    <p:sldId id="401" r:id="rId14"/>
    <p:sldId id="403" r:id="rId15"/>
    <p:sldId id="410" r:id="rId16"/>
    <p:sldId id="405" r:id="rId17"/>
    <p:sldId id="406" r:id="rId18"/>
    <p:sldId id="407" r:id="rId19"/>
    <p:sldId id="408" r:id="rId20"/>
    <p:sldId id="501" r:id="rId21"/>
    <p:sldId id="502" r:id="rId22"/>
    <p:sldId id="503" r:id="rId23"/>
    <p:sldId id="504" r:id="rId24"/>
    <p:sldId id="329" r:id="rId25"/>
    <p:sldId id="415" r:id="rId26"/>
    <p:sldId id="421" r:id="rId27"/>
    <p:sldId id="418" r:id="rId28"/>
    <p:sldId id="430" r:id="rId29"/>
    <p:sldId id="431" r:id="rId30"/>
    <p:sldId id="432" r:id="rId31"/>
    <p:sldId id="434" r:id="rId32"/>
    <p:sldId id="435" r:id="rId33"/>
    <p:sldId id="436" r:id="rId34"/>
    <p:sldId id="437" r:id="rId35"/>
    <p:sldId id="438" r:id="rId36"/>
    <p:sldId id="439" r:id="rId37"/>
    <p:sldId id="441" r:id="rId38"/>
    <p:sldId id="505" r:id="rId39"/>
    <p:sldId id="447" r:id="rId40"/>
    <p:sldId id="452" r:id="rId41"/>
    <p:sldId id="453" r:id="rId42"/>
    <p:sldId id="454" r:id="rId43"/>
    <p:sldId id="508" r:id="rId44"/>
    <p:sldId id="512" r:id="rId45"/>
    <p:sldId id="457" r:id="rId46"/>
    <p:sldId id="509" r:id="rId47"/>
    <p:sldId id="510" r:id="rId48"/>
    <p:sldId id="458" r:id="rId49"/>
    <p:sldId id="459" r:id="rId50"/>
    <p:sldId id="460" r:id="rId51"/>
    <p:sldId id="461" r:id="rId52"/>
    <p:sldId id="285" r:id="rId53"/>
  </p:sldIdLst>
  <p:sldSz cx="9144000" cy="5143500" type="screen16x9"/>
  <p:notesSz cx="6889750" cy="10021888"/>
  <p:defaultTextStyle>
    <a:defPPr>
      <a:defRPr lang="de-DE"/>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353"/>
    <a:srgbClr val="FFFFFF"/>
    <a:srgbClr val="666666"/>
    <a:srgbClr val="0063A6"/>
    <a:srgbClr val="0A52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84" autoAdjust="0"/>
  </p:normalViewPr>
  <p:slideViewPr>
    <p:cSldViewPr snapToGrid="0" snapToObjects="1">
      <p:cViewPr varScale="1">
        <p:scale>
          <a:sx n="108" d="100"/>
          <a:sy n="108" d="100"/>
        </p:scale>
        <p:origin x="1704" y="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85558" cy="501095"/>
          </a:xfrm>
          <a:prstGeom prst="rect">
            <a:avLst/>
          </a:prstGeom>
        </p:spPr>
        <p:txBody>
          <a:bodyPr vert="horz" lIns="96625" tIns="48312" rIns="96625" bIns="48312" rtlCol="0"/>
          <a:lstStyle>
            <a:lvl1pPr algn="l">
              <a:defRPr sz="1300"/>
            </a:lvl1pPr>
          </a:lstStyle>
          <a:p>
            <a:endParaRPr lang="de-DE"/>
          </a:p>
        </p:txBody>
      </p:sp>
      <p:sp>
        <p:nvSpPr>
          <p:cNvPr id="3" name="Datumsplatzhalter 2"/>
          <p:cNvSpPr>
            <a:spLocks noGrp="1"/>
          </p:cNvSpPr>
          <p:nvPr>
            <p:ph type="dt" idx="1"/>
          </p:nvPr>
        </p:nvSpPr>
        <p:spPr>
          <a:xfrm>
            <a:off x="3902598" y="0"/>
            <a:ext cx="2985558" cy="501095"/>
          </a:xfrm>
          <a:prstGeom prst="rect">
            <a:avLst/>
          </a:prstGeom>
        </p:spPr>
        <p:txBody>
          <a:bodyPr vert="horz" lIns="96625" tIns="48312" rIns="96625" bIns="48312" rtlCol="0"/>
          <a:lstStyle>
            <a:lvl1pPr algn="r">
              <a:defRPr sz="1300"/>
            </a:lvl1pPr>
          </a:lstStyle>
          <a:p>
            <a:fld id="{F1775CB5-DA8E-3C45-9FFB-0CBF4AEE2A78}" type="datetimeFigureOut">
              <a:rPr lang="de-DE" smtClean="0"/>
              <a:pPr/>
              <a:t>27.04.2023</a:t>
            </a:fld>
            <a:endParaRPr lang="de-DE"/>
          </a:p>
        </p:txBody>
      </p:sp>
      <p:sp>
        <p:nvSpPr>
          <p:cNvPr id="4" name="Folienbildplatzhalter 3"/>
          <p:cNvSpPr>
            <a:spLocks noGrp="1" noRot="1" noChangeAspect="1"/>
          </p:cNvSpPr>
          <p:nvPr>
            <p:ph type="sldImg" idx="2"/>
          </p:nvPr>
        </p:nvSpPr>
        <p:spPr>
          <a:xfrm>
            <a:off x="106363" y="752475"/>
            <a:ext cx="6677025" cy="3756025"/>
          </a:xfrm>
          <a:prstGeom prst="rect">
            <a:avLst/>
          </a:prstGeom>
          <a:noFill/>
          <a:ln w="12700">
            <a:solidFill>
              <a:prstClr val="black"/>
            </a:solidFill>
          </a:ln>
        </p:spPr>
        <p:txBody>
          <a:bodyPr vert="horz" lIns="96625" tIns="48312" rIns="96625" bIns="48312" rtlCol="0" anchor="ctr"/>
          <a:lstStyle/>
          <a:p>
            <a:endParaRPr lang="de-DE"/>
          </a:p>
        </p:txBody>
      </p:sp>
      <p:sp>
        <p:nvSpPr>
          <p:cNvPr id="5" name="Notizenplatzhalter 4"/>
          <p:cNvSpPr>
            <a:spLocks noGrp="1"/>
          </p:cNvSpPr>
          <p:nvPr>
            <p:ph type="body" sz="quarter" idx="3"/>
          </p:nvPr>
        </p:nvSpPr>
        <p:spPr>
          <a:xfrm>
            <a:off x="688975" y="4760398"/>
            <a:ext cx="5511800" cy="4509849"/>
          </a:xfrm>
          <a:prstGeom prst="rect">
            <a:avLst/>
          </a:prstGeom>
        </p:spPr>
        <p:txBody>
          <a:bodyPr vert="horz" lIns="96625" tIns="48312" rIns="96625" bIns="48312" rtlCol="0"/>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6" name="Fußzeilenplatzhalter 5"/>
          <p:cNvSpPr>
            <a:spLocks noGrp="1"/>
          </p:cNvSpPr>
          <p:nvPr>
            <p:ph type="ftr" sz="quarter" idx="4"/>
          </p:nvPr>
        </p:nvSpPr>
        <p:spPr>
          <a:xfrm>
            <a:off x="1" y="9519054"/>
            <a:ext cx="2985558" cy="501095"/>
          </a:xfrm>
          <a:prstGeom prst="rect">
            <a:avLst/>
          </a:prstGeom>
        </p:spPr>
        <p:txBody>
          <a:bodyPr vert="horz" lIns="96625" tIns="48312" rIns="96625" bIns="48312" rtlCol="0" anchor="b"/>
          <a:lstStyle>
            <a:lvl1pPr algn="l">
              <a:defRPr sz="1300"/>
            </a:lvl1pPr>
          </a:lstStyle>
          <a:p>
            <a:endParaRPr lang="de-DE"/>
          </a:p>
        </p:txBody>
      </p:sp>
      <p:sp>
        <p:nvSpPr>
          <p:cNvPr id="7" name="Foliennummernplatzhalter 6"/>
          <p:cNvSpPr>
            <a:spLocks noGrp="1"/>
          </p:cNvSpPr>
          <p:nvPr>
            <p:ph type="sldNum" sz="quarter" idx="5"/>
          </p:nvPr>
        </p:nvSpPr>
        <p:spPr>
          <a:xfrm>
            <a:off x="3902598" y="9519054"/>
            <a:ext cx="2985558" cy="501095"/>
          </a:xfrm>
          <a:prstGeom prst="rect">
            <a:avLst/>
          </a:prstGeom>
        </p:spPr>
        <p:txBody>
          <a:bodyPr vert="horz" lIns="96625" tIns="48312" rIns="96625" bIns="48312" rtlCol="0" anchor="b"/>
          <a:lstStyle>
            <a:lvl1pPr algn="r">
              <a:defRPr sz="1300"/>
            </a:lvl1pPr>
          </a:lstStyle>
          <a:p>
            <a:fld id="{B1DEBA9D-5519-1147-9946-66438FC2E6CA}" type="slidenum">
              <a:rPr lang="de-DE" smtClean="0"/>
              <a:pPr/>
              <a:t>‹Nr.›</a:t>
            </a:fld>
            <a:endParaRPr lang="de-DE"/>
          </a:p>
        </p:txBody>
      </p:sp>
    </p:spTree>
    <p:extLst>
      <p:ext uri="{BB962C8B-B14F-4D97-AF65-F5344CB8AC3E}">
        <p14:creationId xmlns:p14="http://schemas.microsoft.com/office/powerpoint/2010/main" val="2552197196"/>
      </p:ext>
    </p:extLst>
  </p:cSld>
  <p:clrMap bg1="lt1" tx1="dk1" bg2="lt2" tx2="dk2" accent1="accent1" accent2="accent2" accent3="accent3" accent4="accent4" accent5="accent5" accent6="accent6" hlink="hlink" folHlink="folHlink"/>
  <p:notesStyle>
    <a:lvl1pPr marL="0" algn="l" defTabSz="389626" rtl="0" eaLnBrk="1" latinLnBrk="0" hangingPunct="1">
      <a:defRPr sz="1000" kern="1200">
        <a:solidFill>
          <a:schemeClr val="tx1"/>
        </a:solidFill>
        <a:latin typeface="+mn-lt"/>
        <a:ea typeface="+mn-ea"/>
        <a:cs typeface="+mn-cs"/>
      </a:defRPr>
    </a:lvl1pPr>
    <a:lvl2pPr marL="389626" algn="l" defTabSz="389626" rtl="0" eaLnBrk="1" latinLnBrk="0" hangingPunct="1">
      <a:defRPr sz="1000" kern="1200">
        <a:solidFill>
          <a:schemeClr val="tx1"/>
        </a:solidFill>
        <a:latin typeface="+mn-lt"/>
        <a:ea typeface="+mn-ea"/>
        <a:cs typeface="+mn-cs"/>
      </a:defRPr>
    </a:lvl2pPr>
    <a:lvl3pPr marL="779252" algn="l" defTabSz="389626" rtl="0" eaLnBrk="1" latinLnBrk="0" hangingPunct="1">
      <a:defRPr sz="1000" kern="1200">
        <a:solidFill>
          <a:schemeClr val="tx1"/>
        </a:solidFill>
        <a:latin typeface="+mn-lt"/>
        <a:ea typeface="+mn-ea"/>
        <a:cs typeface="+mn-cs"/>
      </a:defRPr>
    </a:lvl3pPr>
    <a:lvl4pPr marL="1168878" algn="l" defTabSz="389626" rtl="0" eaLnBrk="1" latinLnBrk="0" hangingPunct="1">
      <a:defRPr sz="1000" kern="1200">
        <a:solidFill>
          <a:schemeClr val="tx1"/>
        </a:solidFill>
        <a:latin typeface="+mn-lt"/>
        <a:ea typeface="+mn-ea"/>
        <a:cs typeface="+mn-cs"/>
      </a:defRPr>
    </a:lvl4pPr>
    <a:lvl5pPr marL="1558503" algn="l" defTabSz="389626" rtl="0" eaLnBrk="1" latinLnBrk="0" hangingPunct="1">
      <a:defRPr sz="1000" kern="1200">
        <a:solidFill>
          <a:schemeClr val="tx1"/>
        </a:solidFill>
        <a:latin typeface="+mn-lt"/>
        <a:ea typeface="+mn-ea"/>
        <a:cs typeface="+mn-cs"/>
      </a:defRPr>
    </a:lvl5pPr>
    <a:lvl6pPr marL="1948129" algn="l" defTabSz="389626" rtl="0" eaLnBrk="1" latinLnBrk="0" hangingPunct="1">
      <a:defRPr sz="1000" kern="1200">
        <a:solidFill>
          <a:schemeClr val="tx1"/>
        </a:solidFill>
        <a:latin typeface="+mn-lt"/>
        <a:ea typeface="+mn-ea"/>
        <a:cs typeface="+mn-cs"/>
      </a:defRPr>
    </a:lvl6pPr>
    <a:lvl7pPr marL="2337755" algn="l" defTabSz="389626" rtl="0" eaLnBrk="1" latinLnBrk="0" hangingPunct="1">
      <a:defRPr sz="1000" kern="1200">
        <a:solidFill>
          <a:schemeClr val="tx1"/>
        </a:solidFill>
        <a:latin typeface="+mn-lt"/>
        <a:ea typeface="+mn-ea"/>
        <a:cs typeface="+mn-cs"/>
      </a:defRPr>
    </a:lvl7pPr>
    <a:lvl8pPr marL="2727381" algn="l" defTabSz="389626" rtl="0" eaLnBrk="1" latinLnBrk="0" hangingPunct="1">
      <a:defRPr sz="1000" kern="1200">
        <a:solidFill>
          <a:schemeClr val="tx1"/>
        </a:solidFill>
        <a:latin typeface="+mn-lt"/>
        <a:ea typeface="+mn-ea"/>
        <a:cs typeface="+mn-cs"/>
      </a:defRPr>
    </a:lvl8pPr>
    <a:lvl9pPr marL="3117007" algn="l" defTabSz="389626"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lang="de-AT" b="0" dirty="0"/>
              <a:t>Parasprachlich = phonetische Eigenschaften der Lautsprache unabhängig vom Sprachsystem, u.a.: Laustärke, Rhythmisierung, durchschnittliche Sprechgeschwindigkeit, Tempowechsel, Pausierung, Lautäußerungen wie Räuspern, Seufzen, Lachen, Schluchzen etc.</a:t>
            </a:r>
          </a:p>
          <a:p>
            <a:endParaRPr lang="de-AT"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6</a:t>
            </a:fld>
            <a:endParaRPr lang="de-DE"/>
          </a:p>
        </p:txBody>
      </p:sp>
    </p:spTree>
    <p:extLst>
      <p:ext uri="{BB962C8B-B14F-4D97-AF65-F5344CB8AC3E}">
        <p14:creationId xmlns:p14="http://schemas.microsoft.com/office/powerpoint/2010/main" val="1577058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Arial" panose="020B0604020202020204" pitchFamily="34" charset="0"/>
              <a:buChar char="•"/>
            </a:pPr>
            <a:r>
              <a:rPr lang="de-AT" b="0" dirty="0"/>
              <a:t>Computer</a:t>
            </a:r>
          </a:p>
          <a:p>
            <a:pPr marL="342900" lvl="0" indent="-342900">
              <a:buFont typeface="Arial" panose="020B0604020202020204" pitchFamily="34" charset="0"/>
              <a:buChar char="•"/>
            </a:pPr>
            <a:r>
              <a:rPr lang="de-AT" b="0" dirty="0"/>
              <a:t>Externe Tastatur</a:t>
            </a:r>
          </a:p>
          <a:p>
            <a:pPr marL="342900" lvl="0" indent="-342900">
              <a:buFont typeface="Arial" panose="020B0604020202020204" pitchFamily="34" charset="0"/>
              <a:buChar char="•"/>
            </a:pPr>
            <a:r>
              <a:rPr lang="de-AT" b="0" dirty="0"/>
              <a:t>Handgelenksauflage</a:t>
            </a:r>
          </a:p>
          <a:p>
            <a:pPr marL="342900" lvl="0" indent="-342900">
              <a:buFont typeface="Arial" panose="020B0604020202020204" pitchFamily="34" charset="0"/>
              <a:buChar char="•"/>
            </a:pPr>
            <a:r>
              <a:rPr lang="de-AT" b="0" dirty="0"/>
              <a:t>Externe Maus</a:t>
            </a:r>
          </a:p>
          <a:p>
            <a:pPr marL="342900" lvl="0" indent="-342900">
              <a:buFont typeface="Arial" panose="020B0604020202020204" pitchFamily="34" charset="0"/>
              <a:buChar char="•"/>
            </a:pPr>
            <a:r>
              <a:rPr lang="de-AT" b="0" dirty="0"/>
              <a:t>Ev. Adapter bzw. USB-Hub mit Stromversorgung</a:t>
            </a:r>
          </a:p>
          <a:p>
            <a:pPr marL="342900" lvl="0" indent="-342900">
              <a:buFont typeface="Arial" panose="020B0604020202020204" pitchFamily="34" charset="0"/>
              <a:buChar char="•"/>
            </a:pPr>
            <a:r>
              <a:rPr lang="de-AT" b="0" dirty="0"/>
              <a:t>Verlängerungskabel</a:t>
            </a:r>
          </a:p>
          <a:p>
            <a:pPr marL="342900" lvl="0" indent="-342900">
              <a:buFont typeface="Arial" panose="020B0604020202020204" pitchFamily="34" charset="0"/>
              <a:buChar char="•"/>
            </a:pPr>
            <a:r>
              <a:rPr lang="de-AT" b="0" dirty="0"/>
              <a:t>Mehrfachsteckdose</a:t>
            </a:r>
          </a:p>
          <a:p>
            <a:pPr marL="342900" lvl="0" indent="-342900">
              <a:buFont typeface="Arial" panose="020B0604020202020204" pitchFamily="34" charset="0"/>
              <a:buChar char="•"/>
            </a:pPr>
            <a:r>
              <a:rPr lang="de-AT" b="0" dirty="0"/>
              <a:t>LAN-Verbindung</a:t>
            </a:r>
          </a:p>
          <a:p>
            <a:pPr marL="342900" lvl="0" indent="-342900">
              <a:buFont typeface="Arial" panose="020B0604020202020204" pitchFamily="34" charset="0"/>
              <a:buChar char="•"/>
            </a:pPr>
            <a:r>
              <a:rPr lang="de-AT" b="0" dirty="0"/>
              <a:t>Headset/Diktiermaske</a:t>
            </a:r>
          </a:p>
          <a:p>
            <a:pPr marL="342900" indent="-342900">
              <a:buFont typeface="Arial" panose="020B0604020202020204" pitchFamily="34" charset="0"/>
              <a:buChar char="•"/>
            </a:pPr>
            <a:r>
              <a:rPr lang="de-AT" dirty="0"/>
              <a:t>Auf den Fotos auch die Settings: </a:t>
            </a:r>
            <a:r>
              <a:rPr lang="de-AT" sz="1000" b="0" dirty="0"/>
              <a:t>Präsenz – Online/Remote – Semi-Präsenz</a:t>
            </a:r>
          </a:p>
          <a:p>
            <a:pPr marL="342900" indent="-342900">
              <a:buFont typeface="Arial" panose="020B0604020202020204" pitchFamily="34" charset="0"/>
              <a:buChar char="•"/>
            </a:pPr>
            <a:r>
              <a:rPr lang="de-AT" sz="1000" b="0" dirty="0"/>
              <a:t>Stationär – mobil</a:t>
            </a:r>
          </a:p>
          <a:p>
            <a:pPr marL="342900" indent="-342900">
              <a:buFont typeface="Arial" panose="020B0604020202020204" pitchFamily="34" charset="0"/>
              <a:buChar char="•"/>
            </a:pPr>
            <a:r>
              <a:rPr lang="de-AT" sz="1000" b="0" dirty="0"/>
              <a:t>Einzelsettings – Konferenzsetting</a:t>
            </a:r>
          </a:p>
          <a:p>
            <a:endParaRPr lang="de-AT"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18</a:t>
            </a:fld>
            <a:endParaRPr lang="de-DE"/>
          </a:p>
        </p:txBody>
      </p:sp>
    </p:spTree>
    <p:extLst>
      <p:ext uri="{BB962C8B-B14F-4D97-AF65-F5344CB8AC3E}">
        <p14:creationId xmlns:p14="http://schemas.microsoft.com/office/powerpoint/2010/main" val="169906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AT" b="0" dirty="0"/>
              <a:t>Konventionell – gut/günstig?</a:t>
            </a:r>
          </a:p>
          <a:p>
            <a:pPr marL="285750" indent="-285750">
              <a:buFont typeface="Arial" panose="020B0604020202020204" pitchFamily="34" charset="0"/>
              <a:buChar char="•"/>
            </a:pPr>
            <a:endParaRPr lang="de-AT" b="0" dirty="0"/>
          </a:p>
          <a:p>
            <a:pPr marL="285750" indent="-285750">
              <a:buFont typeface="Arial" panose="020B0604020202020204" pitchFamily="34" charset="0"/>
              <a:buChar char="•"/>
            </a:pPr>
            <a:r>
              <a:rPr lang="de-AT" b="0" dirty="0"/>
              <a:t>Realistisch 90 Wörter pro Minute</a:t>
            </a:r>
          </a:p>
          <a:p>
            <a:pPr marL="285750" indent="-285750">
              <a:buFont typeface="Arial" panose="020B0604020202020204" pitchFamily="34" charset="0"/>
              <a:buChar char="•"/>
            </a:pPr>
            <a:r>
              <a:rPr lang="de-AT" b="0" dirty="0"/>
              <a:t>Unter durchschnittlicher Sprechgeschwindigkeit</a:t>
            </a:r>
          </a:p>
          <a:p>
            <a:pPr marL="285750" indent="-285750">
              <a:buFont typeface="Arial" panose="020B0604020202020204" pitchFamily="34" charset="0"/>
              <a:buChar char="•"/>
            </a:pPr>
            <a:r>
              <a:rPr lang="de-AT" b="0" dirty="0"/>
              <a:t>Ermüdung – Auftragsdauer/körperliche Beanspruchung über Berufslaufbahn</a:t>
            </a:r>
          </a:p>
          <a:p>
            <a:pPr marL="285750" indent="-285750">
              <a:buFont typeface="Arial" panose="020B0604020202020204" pitchFamily="34" charset="0"/>
              <a:buChar char="•"/>
            </a:pPr>
            <a:r>
              <a:rPr lang="de-AT" b="0" dirty="0"/>
              <a:t>Lautstärke</a:t>
            </a:r>
          </a:p>
          <a:p>
            <a:pPr marL="285750" indent="-285750">
              <a:buFont typeface="Arial" panose="020B0604020202020204" pitchFamily="34" charset="0"/>
              <a:buChar char="•"/>
            </a:pPr>
            <a:endParaRPr lang="de-AT" b="0" dirty="0"/>
          </a:p>
          <a:p>
            <a:pPr marL="342900" indent="-342900">
              <a:buFont typeface="Wingdings" panose="05000000000000000000" pitchFamily="2" charset="2"/>
              <a:buChar char="ü"/>
            </a:pPr>
            <a:r>
              <a:rPr lang="de-AT" b="0" dirty="0"/>
              <a:t>Günstig (Ausbildungsdauer, Investitionen in Hard- und Software)</a:t>
            </a:r>
          </a:p>
          <a:p>
            <a:pPr marL="342900" indent="-342900">
              <a:buFont typeface="Wingdings" panose="05000000000000000000" pitchFamily="2" charset="2"/>
              <a:buChar char="ü"/>
            </a:pPr>
            <a:r>
              <a:rPr lang="de-AT" b="0" dirty="0"/>
              <a:t>Mehrsprachig</a:t>
            </a:r>
          </a:p>
          <a:p>
            <a:pPr marL="342900" indent="-342900">
              <a:buFont typeface="Wingdings" panose="05000000000000000000" pitchFamily="2" charset="2"/>
              <a:buChar char="ü"/>
            </a:pPr>
            <a:r>
              <a:rPr lang="de-AT" b="0" dirty="0"/>
              <a:t>Geringere Ausfallswahrscheinlichkeit</a:t>
            </a:r>
          </a:p>
          <a:p>
            <a:pPr marL="285750" indent="-285750">
              <a:buFont typeface="Arial" panose="020B0604020202020204" pitchFamily="34" charset="0"/>
              <a:buChar char="•"/>
            </a:pPr>
            <a:endParaRPr lang="de-AT" b="0" dirty="0"/>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23</a:t>
            </a:fld>
            <a:endParaRPr lang="de-DE"/>
          </a:p>
        </p:txBody>
      </p:sp>
    </p:spTree>
    <p:extLst>
      <p:ext uri="{BB962C8B-B14F-4D97-AF65-F5344CB8AC3E}">
        <p14:creationId xmlns:p14="http://schemas.microsoft.com/office/powerpoint/2010/main" val="200118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AT" sz="1000" b="0" dirty="0"/>
              <a:t>Spracherkennung – neuer/besser?</a:t>
            </a:r>
          </a:p>
          <a:p>
            <a:pPr marL="285750" indent="-285750">
              <a:buFont typeface="Arial" panose="020B0604020202020204" pitchFamily="34" charset="0"/>
              <a:buChar char="•"/>
            </a:pPr>
            <a:endParaRPr lang="de-AT" sz="1000" b="0" dirty="0"/>
          </a:p>
          <a:p>
            <a:pPr marL="285750" indent="-285750">
              <a:buFont typeface="Arial" panose="020B0604020202020204" pitchFamily="34" charset="0"/>
              <a:buChar char="•"/>
            </a:pPr>
            <a:r>
              <a:rPr lang="de-AT" sz="1000" b="0" dirty="0"/>
              <a:t>Ausfall</a:t>
            </a:r>
          </a:p>
          <a:p>
            <a:pPr marL="285750" indent="-285750">
              <a:buFont typeface="Arial" panose="020B0604020202020204" pitchFamily="34" charset="0"/>
              <a:buChar char="•"/>
            </a:pPr>
            <a:r>
              <a:rPr lang="de-AT" sz="1000" b="0" dirty="0"/>
              <a:t>Hohe Anforderungen an den Arbeitsspeicher</a:t>
            </a:r>
          </a:p>
          <a:p>
            <a:pPr marL="285750" indent="-285750">
              <a:buFont typeface="Arial" panose="020B0604020202020204" pitchFamily="34" charset="0"/>
              <a:buChar char="•"/>
            </a:pPr>
            <a:r>
              <a:rPr lang="de-AT" sz="1000" b="0" dirty="0"/>
              <a:t>Höhere Kosten in Soft- und Hardware</a:t>
            </a:r>
          </a:p>
          <a:p>
            <a:pPr marL="285750" indent="-285750">
              <a:buFont typeface="Arial" panose="020B0604020202020204" pitchFamily="34" charset="0"/>
              <a:buChar char="•"/>
            </a:pPr>
            <a:r>
              <a:rPr lang="de-AT" sz="1000" b="0" dirty="0"/>
              <a:t>Sprachspezifische Profile / Mehrsprachigkeit problematisch</a:t>
            </a:r>
          </a:p>
          <a:p>
            <a:pPr marL="285750" indent="-285750">
              <a:buFont typeface="Wingdings" panose="05000000000000000000" pitchFamily="2" charset="2"/>
              <a:buChar char="ü"/>
            </a:pPr>
            <a:r>
              <a:rPr lang="de-AT" sz="1000" b="0" dirty="0"/>
              <a:t>Geringere physische Anstrengung</a:t>
            </a:r>
          </a:p>
          <a:p>
            <a:pPr marL="285750" indent="-285750">
              <a:buFont typeface="Wingdings" panose="05000000000000000000" pitchFamily="2" charset="2"/>
              <a:buChar char="ü"/>
            </a:pPr>
            <a:r>
              <a:rPr lang="de-AT" sz="1000" b="0" dirty="0"/>
              <a:t>„Zähmungsdauer“</a:t>
            </a:r>
          </a:p>
          <a:p>
            <a:pPr marL="285750" indent="-285750">
              <a:buFont typeface="Wingdings" panose="05000000000000000000" pitchFamily="2" charset="2"/>
              <a:buChar char="ü"/>
            </a:pPr>
            <a:r>
              <a:rPr lang="de-AT" sz="1000" b="0" dirty="0"/>
              <a:t>Individuelle Sprachprofile</a:t>
            </a:r>
          </a:p>
          <a:p>
            <a:pPr marL="285750" indent="-285750">
              <a:buFont typeface="Arial" panose="020B0604020202020204" pitchFamily="34" charset="0"/>
              <a:buChar char="•"/>
            </a:pPr>
            <a:endParaRPr lang="de-AT" sz="1000" b="0" dirty="0"/>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24</a:t>
            </a:fld>
            <a:endParaRPr lang="de-DE"/>
          </a:p>
        </p:txBody>
      </p:sp>
    </p:spTree>
    <p:extLst>
      <p:ext uri="{BB962C8B-B14F-4D97-AF65-F5344CB8AC3E}">
        <p14:creationId xmlns:p14="http://schemas.microsoft.com/office/powerpoint/2010/main" val="247722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AT" sz="1000" b="0" dirty="0"/>
              <a:t>Wer entscheidet sich wann wofür?</a:t>
            </a:r>
          </a:p>
          <a:p>
            <a:pPr marL="342900" indent="-342900">
              <a:buFont typeface="Arial" panose="020B0604020202020204" pitchFamily="34" charset="0"/>
              <a:buChar char="•"/>
            </a:pPr>
            <a:endParaRPr lang="de-AT" sz="1000" b="0" dirty="0"/>
          </a:p>
          <a:p>
            <a:pPr marL="342900" indent="-342900">
              <a:buFont typeface="Arial" panose="020B0604020202020204" pitchFamily="34" charset="0"/>
              <a:buChar char="•"/>
            </a:pPr>
            <a:r>
              <a:rPr lang="de-AT" sz="1000" b="0" dirty="0"/>
              <a:t>Grad der Interaktion </a:t>
            </a:r>
          </a:p>
          <a:p>
            <a:pPr marL="342900" indent="-342900">
              <a:buFont typeface="Arial" panose="020B0604020202020204" pitchFamily="34" charset="0"/>
              <a:buChar char="•"/>
            </a:pPr>
            <a:r>
              <a:rPr lang="de-AT" sz="1000" b="0" dirty="0"/>
              <a:t>Zahl der Gesprächsbeteiligten</a:t>
            </a:r>
          </a:p>
          <a:p>
            <a:pPr marL="342900" indent="-342900">
              <a:buFont typeface="Arial" panose="020B0604020202020204" pitchFamily="34" charset="0"/>
              <a:buChar char="•"/>
            </a:pPr>
            <a:r>
              <a:rPr lang="de-AT" sz="1000" b="0" dirty="0"/>
              <a:t>Gesprächsdisziplin</a:t>
            </a:r>
          </a:p>
          <a:p>
            <a:pPr marL="342900" indent="-342900">
              <a:buFont typeface="Arial" panose="020B0604020202020204" pitchFamily="34" charset="0"/>
              <a:buChar char="•"/>
            </a:pPr>
            <a:r>
              <a:rPr lang="de-AT" sz="1000" b="0" dirty="0"/>
              <a:t>= Je höher desto gewinnbringender Präsenz/Semi-Präsenz</a:t>
            </a:r>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26</a:t>
            </a:fld>
            <a:endParaRPr lang="de-DE"/>
          </a:p>
        </p:txBody>
      </p:sp>
    </p:spTree>
    <p:extLst>
      <p:ext uri="{BB962C8B-B14F-4D97-AF65-F5344CB8AC3E}">
        <p14:creationId xmlns:p14="http://schemas.microsoft.com/office/powerpoint/2010/main" val="4286623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AT" sz="1000" b="0" dirty="0"/>
              <a:t>Notwendigkeit der „Verpackung“</a:t>
            </a:r>
          </a:p>
          <a:p>
            <a:pPr marL="342900" indent="-342900">
              <a:buFont typeface="Arial" panose="020B0604020202020204" pitchFamily="34" charset="0"/>
              <a:buChar char="•"/>
            </a:pPr>
            <a:endParaRPr lang="de-AT" sz="1000" b="0" dirty="0"/>
          </a:p>
          <a:p>
            <a:pPr marL="342900" indent="-342900">
              <a:buFont typeface="Arial" panose="020B0604020202020204" pitchFamily="34" charset="0"/>
              <a:buChar char="•"/>
            </a:pPr>
            <a:r>
              <a:rPr lang="de-AT" sz="1000" b="0" dirty="0"/>
              <a:t>Makro- und Mikrostruktur</a:t>
            </a:r>
          </a:p>
          <a:p>
            <a:pPr marL="342900" indent="-342900">
              <a:buFont typeface="Arial" panose="020B0604020202020204" pitchFamily="34" charset="0"/>
              <a:buChar char="•"/>
            </a:pPr>
            <a:endParaRPr lang="de-AT" sz="1000" b="0" dirty="0"/>
          </a:p>
          <a:p>
            <a:pPr marL="342900" indent="-342900">
              <a:buFont typeface="Arial" panose="020B0604020202020204" pitchFamily="34" charset="0"/>
              <a:buChar char="•"/>
            </a:pPr>
            <a:r>
              <a:rPr lang="de-AT" sz="1000" b="0" dirty="0"/>
              <a:t>Wieso? </a:t>
            </a:r>
          </a:p>
          <a:p>
            <a:pPr marL="342900" indent="-342900">
              <a:buFont typeface="Arial" panose="020B0604020202020204" pitchFamily="34" charset="0"/>
              <a:buChar char="•"/>
            </a:pPr>
            <a:r>
              <a:rPr lang="de-AT" sz="1000" b="0" dirty="0"/>
              <a:t>Konzeptionell mündlich ist medial schriftlich kaum verständlich</a:t>
            </a:r>
          </a:p>
          <a:p>
            <a:pPr marL="342900" indent="-342900">
              <a:buFont typeface="Arial" panose="020B0604020202020204" pitchFamily="34" charset="0"/>
              <a:buChar char="•"/>
            </a:pPr>
            <a:r>
              <a:rPr lang="de-AT" sz="1000" b="0" dirty="0"/>
              <a:t>Gelesene Schreibe – also konzeptionell schriftliche, medial aber mündliche Texte sind sehr informationsdicht</a:t>
            </a:r>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31</a:t>
            </a:fld>
            <a:endParaRPr lang="de-DE"/>
          </a:p>
        </p:txBody>
      </p:sp>
    </p:spTree>
    <p:extLst>
      <p:ext uri="{BB962C8B-B14F-4D97-AF65-F5344CB8AC3E}">
        <p14:creationId xmlns:p14="http://schemas.microsoft.com/office/powerpoint/2010/main" val="156940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AT" sz="1000" b="0" dirty="0"/>
              <a:t>Satzbau, Satzlänge, Ellipsen, Nachträge, Zusätze, Fügungsbrüche, Ausrahmungen, Satzstellung</a:t>
            </a:r>
          </a:p>
          <a:p>
            <a:pPr marL="342900" indent="-342900">
              <a:buFont typeface="Arial" panose="020B0604020202020204" pitchFamily="34" charset="0"/>
              <a:buChar char="•"/>
            </a:pPr>
            <a:r>
              <a:rPr lang="de-AT" sz="1000" b="0" dirty="0"/>
              <a:t>Medial bedingt: Versprecher/falsches Lesen, Verzögerungsphänomene, Wortabbrüche</a:t>
            </a:r>
          </a:p>
          <a:p>
            <a:endParaRPr lang="de-AT"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33</a:t>
            </a:fld>
            <a:endParaRPr lang="de-DE"/>
          </a:p>
        </p:txBody>
      </p:sp>
    </p:spTree>
    <p:extLst>
      <p:ext uri="{BB962C8B-B14F-4D97-AF65-F5344CB8AC3E}">
        <p14:creationId xmlns:p14="http://schemas.microsoft.com/office/powerpoint/2010/main" val="1772425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Kurzer wissenschaftlicher/theoretischer Rückblick</a:t>
            </a:r>
          </a:p>
          <a:p>
            <a:r>
              <a:rPr lang="de-AT" sz="1000" b="0" dirty="0"/>
              <a:t>Beim Schriftdolmetschen gibt es ein besonders ausgeprägtes</a:t>
            </a:r>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37</a:t>
            </a:fld>
            <a:endParaRPr lang="de-DE"/>
          </a:p>
        </p:txBody>
      </p:sp>
    </p:spTree>
    <p:extLst>
      <p:ext uri="{BB962C8B-B14F-4D97-AF65-F5344CB8AC3E}">
        <p14:creationId xmlns:p14="http://schemas.microsoft.com/office/powerpoint/2010/main" val="4052859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000" b="0" dirty="0"/>
              <a:t>als Österreichischer </a:t>
            </a:r>
            <a:r>
              <a:rPr lang="de-AT" sz="1000" b="0" dirty="0" err="1"/>
              <a:t>SchriftdolmetscherInnen</a:t>
            </a:r>
            <a:r>
              <a:rPr lang="de-AT" sz="1000" b="0" dirty="0"/>
              <a:t>-Verband</a:t>
            </a:r>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45</a:t>
            </a:fld>
            <a:endParaRPr lang="de-DE"/>
          </a:p>
        </p:txBody>
      </p:sp>
    </p:spTree>
    <p:extLst>
      <p:ext uri="{BB962C8B-B14F-4D97-AF65-F5344CB8AC3E}">
        <p14:creationId xmlns:p14="http://schemas.microsoft.com/office/powerpoint/2010/main" val="408171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lang="de-AT" b="0" dirty="0"/>
              <a:t>Parasprachlich = phonetische Eigenschaften der Lautsprache unabhängig vom Sprachsystem, u.a.: Laustärke, Rhythmisierung, durchschnittliche Sprechgeschwindigkeit, Tempowechsel, Pausierung, Lautäußerungen wie Räuspern, Seufzen, Lachen, Schluchzen etc.</a:t>
            </a:r>
          </a:p>
          <a:p>
            <a:pPr marL="0" marR="0" lvl="0" indent="0" algn="l" defTabSz="389626" rtl="0" eaLnBrk="1" fontAlgn="auto" latinLnBrk="0" hangingPunct="1">
              <a:lnSpc>
                <a:spcPct val="100000"/>
              </a:lnSpc>
              <a:spcBef>
                <a:spcPts val="0"/>
              </a:spcBef>
              <a:spcAft>
                <a:spcPts val="0"/>
              </a:spcAft>
              <a:buClrTx/>
              <a:buSzTx/>
              <a:buFontTx/>
              <a:buNone/>
              <a:tabLst/>
              <a:defRPr/>
            </a:pPr>
            <a:endParaRPr lang="de-AT" b="0" dirty="0"/>
          </a:p>
          <a:p>
            <a:pPr marL="0" marR="0" lvl="0" indent="0" algn="l" defTabSz="389626" rtl="0" eaLnBrk="1" fontAlgn="auto" latinLnBrk="0" hangingPunct="1">
              <a:lnSpc>
                <a:spcPct val="100000"/>
              </a:lnSpc>
              <a:spcBef>
                <a:spcPts val="0"/>
              </a:spcBef>
              <a:spcAft>
                <a:spcPts val="0"/>
              </a:spcAft>
              <a:buClrTx/>
              <a:buSzTx/>
              <a:buFontTx/>
              <a:buNone/>
              <a:tabLst/>
              <a:defRPr/>
            </a:pPr>
            <a:r>
              <a:rPr lang="de-AT" b="0" dirty="0"/>
              <a:t>quasi-simultane intra- oder interlinguale (mediale und konzeptionelle) </a:t>
            </a:r>
            <a:r>
              <a:rPr lang="de-AT" dirty="0">
                <a:highlight>
                  <a:srgbClr val="FFFF00"/>
                </a:highlight>
              </a:rPr>
              <a:t>Verschriftlichung</a:t>
            </a:r>
            <a:r>
              <a:rPr lang="de-AT" b="0" dirty="0">
                <a:highlight>
                  <a:srgbClr val="FFFF00"/>
                </a:highlight>
              </a:rPr>
              <a:t> </a:t>
            </a:r>
            <a:r>
              <a:rPr lang="de-AT" b="0" dirty="0"/>
              <a:t>eines </a:t>
            </a:r>
            <a:r>
              <a:rPr lang="de-AT" dirty="0">
                <a:highlight>
                  <a:srgbClr val="FFFF00"/>
                </a:highlight>
              </a:rPr>
              <a:t>mündlichen</a:t>
            </a:r>
            <a:r>
              <a:rPr lang="de-AT" b="0" dirty="0"/>
              <a:t> (einmalig dargebotenen) </a:t>
            </a:r>
            <a:r>
              <a:rPr lang="de-AT" dirty="0">
                <a:highlight>
                  <a:srgbClr val="FFFF00"/>
                </a:highlight>
              </a:rPr>
              <a:t>Ausgangstextes</a:t>
            </a:r>
            <a:r>
              <a:rPr lang="de-AT" b="0" dirty="0"/>
              <a:t> (verbaler Äußerungen, paraverbaler Äußerungen sowie etwaiger für das Verständnis der Kommunikationssituation bedeutsamer, etwa </a:t>
            </a:r>
            <a:r>
              <a:rPr lang="de-AT" b="0" dirty="0" err="1"/>
              <a:t>extralingualer</a:t>
            </a:r>
            <a:r>
              <a:rPr lang="de-AT" b="0" dirty="0"/>
              <a:t> oder prosodischer Elemente) in einen (einmalig dargebotenen) </a:t>
            </a:r>
            <a:r>
              <a:rPr lang="de-AT" dirty="0">
                <a:highlight>
                  <a:srgbClr val="FFFF00"/>
                </a:highlight>
              </a:rPr>
              <a:t>lesbaren Zieltext </a:t>
            </a:r>
            <a:r>
              <a:rPr lang="de-AT" b="0" dirty="0"/>
              <a:t>für </a:t>
            </a:r>
            <a:r>
              <a:rPr lang="de-AT" dirty="0">
                <a:highlight>
                  <a:srgbClr val="FFFF00"/>
                </a:highlight>
              </a:rPr>
              <a:t>Menschen mit Kommunikationsbarrieren</a:t>
            </a:r>
            <a:r>
              <a:rPr lang="de-AT" b="0" dirty="0">
                <a:highlight>
                  <a:srgbClr val="FFFF00"/>
                </a:highlight>
              </a:rPr>
              <a:t> </a:t>
            </a:r>
            <a:r>
              <a:rPr lang="de-AT" b="0" dirty="0"/>
              <a:t>unterschiedlichster Art in einer spezifischen </a:t>
            </a:r>
            <a:r>
              <a:rPr lang="de-AT" dirty="0">
                <a:highlight>
                  <a:srgbClr val="FFFF00"/>
                </a:highlight>
              </a:rPr>
              <a:t>Kommunikationssituation</a:t>
            </a:r>
            <a:r>
              <a:rPr lang="de-AT" dirty="0"/>
              <a:t> </a:t>
            </a:r>
            <a:r>
              <a:rPr lang="de-AT" b="0" dirty="0"/>
              <a:t>mittels </a:t>
            </a:r>
            <a:r>
              <a:rPr lang="de-AT" dirty="0">
                <a:highlight>
                  <a:srgbClr val="FFFF00"/>
                </a:highlight>
              </a:rPr>
              <a:t>situativ adäquater Methoden/Techniken</a:t>
            </a:r>
            <a:r>
              <a:rPr lang="de-AT" b="0" dirty="0"/>
              <a:t> durch </a:t>
            </a:r>
            <a:r>
              <a:rPr lang="de-AT" dirty="0">
                <a:highlight>
                  <a:srgbClr val="FFFF00"/>
                </a:highlight>
              </a:rPr>
              <a:t>humane Translator*innen.</a:t>
            </a:r>
          </a:p>
          <a:p>
            <a:pPr marL="0" marR="0" lvl="0" indent="0" algn="l" defTabSz="389626" rtl="0" eaLnBrk="1" fontAlgn="auto" latinLnBrk="0" hangingPunct="1">
              <a:lnSpc>
                <a:spcPct val="100000"/>
              </a:lnSpc>
              <a:spcBef>
                <a:spcPts val="0"/>
              </a:spcBef>
              <a:spcAft>
                <a:spcPts val="0"/>
              </a:spcAft>
              <a:buClrTx/>
              <a:buSzTx/>
              <a:buFontTx/>
              <a:buNone/>
              <a:tabLst/>
              <a:defRPr/>
            </a:pPr>
            <a:endParaRPr lang="de-AT" b="0" dirty="0"/>
          </a:p>
          <a:p>
            <a:endParaRPr lang="de-AT"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7</a:t>
            </a:fld>
            <a:endParaRPr lang="de-DE"/>
          </a:p>
        </p:txBody>
      </p:sp>
    </p:spTree>
    <p:extLst>
      <p:ext uri="{BB962C8B-B14F-4D97-AF65-F5344CB8AC3E}">
        <p14:creationId xmlns:p14="http://schemas.microsoft.com/office/powerpoint/2010/main" val="323613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389626" rtl="0" eaLnBrk="1" fontAlgn="auto" latinLnBrk="0" hangingPunct="1">
              <a:lnSpc>
                <a:spcPct val="100000"/>
              </a:lnSpc>
              <a:spcBef>
                <a:spcPts val="0"/>
              </a:spcBef>
              <a:spcAft>
                <a:spcPts val="0"/>
              </a:spcAft>
              <a:buClrTx/>
              <a:buSzTx/>
              <a:buFontTx/>
              <a:buNone/>
              <a:tabLst/>
              <a:defRPr/>
            </a:pPr>
            <a:r>
              <a:rPr lang="de-AT" b="0" dirty="0"/>
              <a:t>Alter, Bildungsgrad, Lesekompetenz, Lautsprachkompetenz, Kompetenz in der Ortssprache – Lesbar</a:t>
            </a:r>
          </a:p>
          <a:p>
            <a:pPr marL="0" marR="0" lvl="0" indent="0" algn="l" defTabSz="389626" rtl="0" eaLnBrk="1" fontAlgn="auto" latinLnBrk="0" hangingPunct="1">
              <a:lnSpc>
                <a:spcPct val="100000"/>
              </a:lnSpc>
              <a:spcBef>
                <a:spcPts val="0"/>
              </a:spcBef>
              <a:spcAft>
                <a:spcPts val="0"/>
              </a:spcAft>
              <a:buClrTx/>
              <a:buSzTx/>
              <a:buFontTx/>
              <a:buNone/>
              <a:tabLst/>
              <a:defRPr/>
            </a:pPr>
            <a:r>
              <a:rPr lang="de-AT" sz="1000" b="0" dirty="0"/>
              <a:t>- Menschen mit Hörschädigung (Zeitpunkt der Hörschädigung), Menschen mit Gebärdensprache als Muttersprache</a:t>
            </a:r>
          </a:p>
          <a:p>
            <a:pPr marL="0" marR="0" lvl="0" indent="0" algn="l" defTabSz="389626" rtl="0" eaLnBrk="1" fontAlgn="auto" latinLnBrk="0" hangingPunct="1">
              <a:lnSpc>
                <a:spcPct val="100000"/>
              </a:lnSpc>
              <a:spcBef>
                <a:spcPts val="0"/>
              </a:spcBef>
              <a:spcAft>
                <a:spcPts val="0"/>
              </a:spcAft>
              <a:buClrTx/>
              <a:buSzTx/>
              <a:buFontTx/>
              <a:buNone/>
              <a:tabLst/>
              <a:defRPr/>
            </a:pPr>
            <a:endParaRPr lang="de-AT" b="0" dirty="0"/>
          </a:p>
          <a:p>
            <a:endParaRPr lang="de-AT"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8</a:t>
            </a:fld>
            <a:endParaRPr lang="de-DE"/>
          </a:p>
        </p:txBody>
      </p:sp>
    </p:spTree>
    <p:extLst>
      <p:ext uri="{BB962C8B-B14F-4D97-AF65-F5344CB8AC3E}">
        <p14:creationId xmlns:p14="http://schemas.microsoft.com/office/powerpoint/2010/main" val="2826584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sz="1000" b="0" dirty="0"/>
              <a:t>Das Schriftdolmetschen weist über die </a:t>
            </a:r>
            <a:r>
              <a:rPr lang="de-AT" sz="1000" b="0" dirty="0" err="1"/>
              <a:t>Mittlung</a:t>
            </a:r>
            <a:r>
              <a:rPr lang="de-AT" sz="1000" b="0" dirty="0"/>
              <a:t> (Transfer) für Dritte (um Kommunikationsinhalte verstehbar zu machen, s.o.) grundsätzliche Parallelitäten zum </a:t>
            </a:r>
            <a:r>
              <a:rPr lang="de-AT" sz="1000" b="0" dirty="0" err="1"/>
              <a:t>Dolmetschgeschehen</a:t>
            </a:r>
            <a:r>
              <a:rPr lang="de-AT" sz="1000" b="0" dirty="0"/>
              <a:t> auf. Darüber hinaus hat das Schriftdolmetschen Gemeinsamkeiten mit dem Dolmetschen über</a:t>
            </a:r>
          </a:p>
          <a:p>
            <a:pPr marL="342900" lvl="0" indent="-342900">
              <a:buFont typeface="Symbol" panose="05050102010706020507" pitchFamily="18" charset="2"/>
              <a:buChar char="-"/>
            </a:pPr>
            <a:r>
              <a:rPr lang="de-AT" sz="1000" b="0" dirty="0"/>
              <a:t>die Simultaneität der Leistung,</a:t>
            </a:r>
          </a:p>
          <a:p>
            <a:pPr marL="342900" lvl="0" indent="-342900">
              <a:buFont typeface="Symbol" panose="05050102010706020507" pitchFamily="18" charset="2"/>
              <a:buChar char="-"/>
            </a:pPr>
            <a:r>
              <a:rPr lang="de-AT" sz="1000" b="0" dirty="0"/>
              <a:t>die Notwendigkeit zur lokalen Kohärenzherstellung (Fremdbestimmtheit),</a:t>
            </a:r>
          </a:p>
          <a:p>
            <a:pPr marL="342900" lvl="0" indent="-342900">
              <a:buFont typeface="Symbol" panose="05050102010706020507" pitchFamily="18" charset="2"/>
              <a:buChar char="-"/>
            </a:pPr>
            <a:r>
              <a:rPr lang="de-AT" sz="1000" b="0" dirty="0"/>
              <a:t>die eingeschränkte Möglichkeit der Korrigierbarkeit des Produkts,</a:t>
            </a:r>
          </a:p>
          <a:p>
            <a:pPr marL="342900" lvl="0" indent="-342900">
              <a:buFont typeface="Symbol" panose="05050102010706020507" pitchFamily="18" charset="2"/>
              <a:buChar char="-"/>
            </a:pPr>
            <a:r>
              <a:rPr lang="de-AT" sz="1000" b="0" dirty="0"/>
              <a:t>die Notwendigkeit der Vermeidung von thematischen Sprüngen in der Informationsgliederung,</a:t>
            </a:r>
          </a:p>
          <a:p>
            <a:pPr marL="342900" lvl="0" indent="-342900">
              <a:buFont typeface="Symbol" panose="05050102010706020507" pitchFamily="18" charset="2"/>
              <a:buChar char="-"/>
            </a:pPr>
            <a:r>
              <a:rPr lang="de-AT" sz="1000" b="0" dirty="0"/>
              <a:t>der Textkondensierung im Rahmen von gesprochener Sprache und</a:t>
            </a:r>
          </a:p>
          <a:p>
            <a:pPr marL="342900" lvl="0" indent="-342900">
              <a:buFont typeface="Symbol" panose="05050102010706020507" pitchFamily="18" charset="2"/>
              <a:buChar char="-"/>
            </a:pPr>
            <a:r>
              <a:rPr lang="de-AT" sz="1000" b="0" dirty="0"/>
              <a:t>der lexikalischen und syntaktischen Einfachheit der gesprochenen Sprache. </a:t>
            </a:r>
          </a:p>
          <a:p>
            <a:pPr lvl="0"/>
            <a:r>
              <a:rPr lang="de-AT" sz="1000" b="0" dirty="0"/>
              <a:t>           (vgl. </a:t>
            </a:r>
            <a:r>
              <a:rPr lang="de-AT" sz="1000" b="0" dirty="0" err="1"/>
              <a:t>Gerzymisch</a:t>
            </a:r>
            <a:r>
              <a:rPr lang="de-AT" sz="1000" b="0" dirty="0"/>
              <a:t>-Arbogast 2013: 2)</a:t>
            </a:r>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10</a:t>
            </a:fld>
            <a:endParaRPr lang="de-DE"/>
          </a:p>
        </p:txBody>
      </p:sp>
    </p:spTree>
    <p:extLst>
      <p:ext uri="{BB962C8B-B14F-4D97-AF65-F5344CB8AC3E}">
        <p14:creationId xmlns:p14="http://schemas.microsoft.com/office/powerpoint/2010/main" val="213420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Arial" panose="020B0604020202020204" pitchFamily="34" charset="0"/>
              <a:buChar char="•"/>
            </a:pPr>
            <a:r>
              <a:rPr lang="de-AT" sz="1000" b="0" dirty="0"/>
              <a:t>(face-</a:t>
            </a:r>
            <a:r>
              <a:rPr lang="de-AT" sz="1000" b="0" dirty="0" err="1"/>
              <a:t>to</a:t>
            </a:r>
            <a:r>
              <a:rPr lang="de-AT" sz="1000" b="0" dirty="0"/>
              <a:t>-face, bilateral, dialogisch)</a:t>
            </a:r>
          </a:p>
          <a:p>
            <a:pPr marL="342900" lvl="0" indent="-342900">
              <a:buFont typeface="Arial" panose="020B0604020202020204" pitchFamily="34" charset="0"/>
              <a:buChar char="•"/>
            </a:pPr>
            <a:r>
              <a:rPr lang="de-AT" sz="1000" b="0" dirty="0"/>
              <a:t>Zum Konferenzdolmetschen (</a:t>
            </a:r>
            <a:r>
              <a:rPr lang="de-AT" sz="1000" b="0" dirty="0" err="1"/>
              <a:t>one-to-many</a:t>
            </a:r>
            <a:r>
              <a:rPr lang="de-AT" sz="1000" b="0" dirty="0"/>
              <a:t>, multilateral, monologisch)</a:t>
            </a:r>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11</a:t>
            </a:fld>
            <a:endParaRPr lang="de-DE"/>
          </a:p>
        </p:txBody>
      </p:sp>
    </p:spTree>
    <p:extLst>
      <p:ext uri="{BB962C8B-B14F-4D97-AF65-F5344CB8AC3E}">
        <p14:creationId xmlns:p14="http://schemas.microsoft.com/office/powerpoint/2010/main" val="273186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AT" b="0" dirty="0"/>
              <a:t>Medial und konzeptionell: </a:t>
            </a:r>
          </a:p>
          <a:p>
            <a:pPr marL="342900" indent="-342900">
              <a:buFont typeface="Arial" panose="020B0604020202020204" pitchFamily="34" charset="0"/>
              <a:buChar char="•"/>
            </a:pPr>
            <a:endParaRPr lang="de-AT" b="0" dirty="0"/>
          </a:p>
          <a:p>
            <a:pPr marL="611188" lvl="1" indent="-342900">
              <a:buFont typeface="Arial" panose="020B0604020202020204" pitchFamily="34" charset="0"/>
              <a:buChar char="•"/>
            </a:pPr>
            <a:r>
              <a:rPr lang="de-AT" b="0" dirty="0"/>
              <a:t>spontanes Gespräch mit den typischen Merkmalen der </a:t>
            </a:r>
            <a:r>
              <a:rPr lang="de-AT" b="0" dirty="0" err="1"/>
              <a:t>Gesprochensprachlichkeit</a:t>
            </a:r>
            <a:r>
              <a:rPr lang="de-AT" b="0" dirty="0"/>
              <a:t> –  geringeres Maß an Informationsdichte, Kompaktheit, Integration, Komplexität, </a:t>
            </a:r>
            <a:r>
              <a:rPr lang="de-AT" b="0" dirty="0" err="1"/>
              <a:t>Elaboriertheit</a:t>
            </a:r>
            <a:r>
              <a:rPr lang="de-AT" b="0" dirty="0"/>
              <a:t> und Planung </a:t>
            </a:r>
          </a:p>
          <a:p>
            <a:pPr marL="611188" lvl="1" indent="-342900">
              <a:buFont typeface="Arial" panose="020B0604020202020204" pitchFamily="34" charset="0"/>
              <a:buChar char="•"/>
            </a:pPr>
            <a:r>
              <a:rPr lang="de-AT" b="0" dirty="0"/>
              <a:t>vs. schriftlich ausgearbeitet Vorträge (gelesene Schreibe) </a:t>
            </a:r>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12</a:t>
            </a:fld>
            <a:endParaRPr lang="de-DE"/>
          </a:p>
        </p:txBody>
      </p:sp>
    </p:spTree>
    <p:extLst>
      <p:ext uri="{BB962C8B-B14F-4D97-AF65-F5344CB8AC3E}">
        <p14:creationId xmlns:p14="http://schemas.microsoft.com/office/powerpoint/2010/main" val="204147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AT" sz="1000" b="0" dirty="0"/>
              <a:t>Zieltext für einen oder mehrere Rezipient*innen auf Bildschirm (Laptop, Computer, Smartphone) oder Leinwand</a:t>
            </a:r>
          </a:p>
          <a:p>
            <a:pPr marL="342900" indent="-342900">
              <a:buFont typeface="Arial" panose="020B0604020202020204" pitchFamily="34" charset="0"/>
              <a:buChar char="•"/>
            </a:pPr>
            <a:r>
              <a:rPr lang="de-AT" sz="1000" b="0" dirty="0"/>
              <a:t>Buchstabe nach Buchstabe, Wort für Wort oder in Form von kurzen Textblöcken in unterschiedlich großem Textfenster oder ähnlich Unter- bzw. Übertiteln</a:t>
            </a:r>
          </a:p>
          <a:p>
            <a:pPr marL="342900" indent="-342900">
              <a:buFont typeface="Arial" panose="020B0604020202020204" pitchFamily="34" charset="0"/>
              <a:buChar char="•"/>
            </a:pPr>
            <a:r>
              <a:rPr lang="de-AT" sz="1000" b="0" dirty="0"/>
              <a:t>Im Blick- und </a:t>
            </a:r>
            <a:r>
              <a:rPr lang="de-AT" sz="1000" b="0" dirty="0" err="1"/>
              <a:t>Lesefeld</a:t>
            </a:r>
            <a:r>
              <a:rPr lang="de-AT" sz="1000" b="0" dirty="0"/>
              <a:t> befindlichen Textabschnitte beschränkt und somit nicht wieder einblendbar </a:t>
            </a:r>
          </a:p>
          <a:p>
            <a:pPr marL="342900" indent="-342900">
              <a:buFont typeface="Arial" panose="020B0604020202020204" pitchFamily="34" charset="0"/>
              <a:buChar char="•"/>
            </a:pPr>
            <a:r>
              <a:rPr lang="de-AT" sz="1000" b="0" dirty="0"/>
              <a:t>Ausgangstext nicht wiederholbar, nicht fixiert, nur einmalig rezipierbar, einmal dargeboten</a:t>
            </a:r>
          </a:p>
          <a:p>
            <a:pPr marL="342900" indent="-342900">
              <a:buFont typeface="Arial" panose="020B0604020202020204" pitchFamily="34" charset="0"/>
              <a:buChar char="•"/>
            </a:pPr>
            <a:r>
              <a:rPr lang="de-AT" sz="1000" b="0" dirty="0"/>
              <a:t>plus: akustische Widrigkeiten – Tonqualität, Sprechgeschwindigkeit, Aussprache, Dialekt, Akzent</a:t>
            </a:r>
          </a:p>
          <a:p>
            <a:pPr marL="342900" indent="-342900">
              <a:buFont typeface="Arial" panose="020B0604020202020204" pitchFamily="34" charset="0"/>
              <a:buChar char="•"/>
            </a:pPr>
            <a:r>
              <a:rPr lang="de-AT" b="0" dirty="0"/>
              <a:t>Translationsprozess simultan zur Rezeption des Ausgangstextes</a:t>
            </a:r>
          </a:p>
          <a:p>
            <a:pPr marL="342900" indent="-342900">
              <a:buFont typeface="Arial" panose="020B0604020202020204" pitchFamily="34" charset="0"/>
              <a:buChar char="•"/>
            </a:pPr>
            <a:r>
              <a:rPr lang="de-AT" b="0" dirty="0"/>
              <a:t>Daraus folgt für Zieltext: geringe/kurzfristige Planbarkeit, beschränkte Korrekturmöglichkeiten (vor/nach Projektion)</a:t>
            </a:r>
          </a:p>
          <a:p>
            <a:pPr marL="342900" indent="-342900">
              <a:buFont typeface="Arial" panose="020B0604020202020204" pitchFamily="34" charset="0"/>
              <a:buChar char="•"/>
            </a:pPr>
            <a:r>
              <a:rPr lang="de-AT" b="0" dirty="0"/>
              <a:t>Zieltext ist translatorisch gemittelt/technisch vermittelt</a:t>
            </a:r>
          </a:p>
          <a:p>
            <a:pPr marL="342900" indent="-342900">
              <a:buFont typeface="Arial" panose="020B0604020202020204" pitchFamily="34" charset="0"/>
              <a:buChar char="•"/>
            </a:pPr>
            <a:r>
              <a:rPr lang="de-AT" b="0" dirty="0"/>
              <a:t>Kaum korrigierbar, nur unmittelbar kontrollierbar (T)</a:t>
            </a:r>
          </a:p>
          <a:p>
            <a:pPr marL="342900" indent="-342900">
              <a:buFont typeface="Arial" panose="020B0604020202020204" pitchFamily="34" charset="0"/>
              <a:buChar char="•"/>
            </a:pPr>
            <a:r>
              <a:rPr lang="de-AT" b="0" dirty="0"/>
              <a:t>Beschränkt fixiert, beschränkt mehrmalig rezipierbar (R)</a:t>
            </a:r>
          </a:p>
          <a:p>
            <a:pPr marL="342900" indent="-342900">
              <a:buFont typeface="Arial" panose="020B0604020202020204" pitchFamily="34" charset="0"/>
              <a:buChar char="•"/>
            </a:pPr>
            <a:endParaRPr lang="de-AT" b="0" dirty="0"/>
          </a:p>
          <a:p>
            <a:pPr marL="342900" indent="-342900">
              <a:buFont typeface="Arial" panose="020B0604020202020204" pitchFamily="34" charset="0"/>
              <a:buChar char="•"/>
            </a:pPr>
            <a:r>
              <a:rPr lang="de-AT" b="0" dirty="0"/>
              <a:t>DOLMETSCHEN</a:t>
            </a:r>
          </a:p>
          <a:p>
            <a:pPr marL="342900" indent="-342900">
              <a:buFont typeface="Arial" panose="020B0604020202020204" pitchFamily="34" charset="0"/>
              <a:buChar char="•"/>
            </a:pPr>
            <a:endParaRPr lang="de-AT" sz="1000" b="0" dirty="0"/>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13</a:t>
            </a:fld>
            <a:endParaRPr lang="de-DE"/>
          </a:p>
        </p:txBody>
      </p:sp>
    </p:spTree>
    <p:extLst>
      <p:ext uri="{BB962C8B-B14F-4D97-AF65-F5344CB8AC3E}">
        <p14:creationId xmlns:p14="http://schemas.microsoft.com/office/powerpoint/2010/main" val="59261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Arial" panose="020B0604020202020204" pitchFamily="34" charset="0"/>
              <a:buChar char="•"/>
            </a:pPr>
            <a:r>
              <a:rPr lang="de-AT" b="0" dirty="0"/>
              <a:t>Schulischer/universitärer Bereich</a:t>
            </a:r>
          </a:p>
          <a:p>
            <a:pPr marL="342900" lvl="0" indent="-342900">
              <a:buFont typeface="Arial" panose="020B0604020202020204" pitchFamily="34" charset="0"/>
              <a:buChar char="•"/>
            </a:pPr>
            <a:r>
              <a:rPr lang="de-AT" b="0" dirty="0"/>
              <a:t>Gesundheitsbereich</a:t>
            </a:r>
          </a:p>
          <a:p>
            <a:pPr marL="342900" lvl="0" indent="-342900">
              <a:buFont typeface="Arial" panose="020B0604020202020204" pitchFamily="34" charset="0"/>
              <a:buChar char="•"/>
            </a:pPr>
            <a:r>
              <a:rPr lang="de-AT" b="0" dirty="0"/>
              <a:t>Kultur/Sport</a:t>
            </a:r>
          </a:p>
          <a:p>
            <a:pPr marL="342900" lvl="0" indent="-342900">
              <a:buFont typeface="Arial" panose="020B0604020202020204" pitchFamily="34" charset="0"/>
              <a:buChar char="•"/>
            </a:pPr>
            <a:r>
              <a:rPr lang="de-AT" b="0" dirty="0"/>
              <a:t>Politischer Bereich</a:t>
            </a:r>
          </a:p>
          <a:p>
            <a:pPr marL="342900" lvl="0" indent="-342900">
              <a:buFont typeface="Arial" panose="020B0604020202020204" pitchFamily="34" charset="0"/>
              <a:buChar char="•"/>
            </a:pPr>
            <a:r>
              <a:rPr lang="de-AT" b="0" dirty="0"/>
              <a:t>Juristischer Bereich</a:t>
            </a:r>
          </a:p>
          <a:p>
            <a:pPr marL="342900" lvl="0" indent="-342900">
              <a:buFont typeface="Arial" panose="020B0604020202020204" pitchFamily="34" charset="0"/>
              <a:buChar char="•"/>
            </a:pPr>
            <a:r>
              <a:rPr lang="de-AT" b="0" dirty="0"/>
              <a:t>Im Auftrag von Rehabilitationsträgern/Krankenkassen/Ministerien für soziale Angelegenheiten</a:t>
            </a:r>
          </a:p>
          <a:p>
            <a:pPr marL="342900" lvl="0" indent="-342900">
              <a:buFont typeface="Arial" panose="020B0604020202020204" pitchFamily="34" charset="0"/>
              <a:buChar char="•"/>
            </a:pPr>
            <a:r>
              <a:rPr lang="de-AT" b="0" dirty="0"/>
              <a:t>Firmen im Kontext der Barrierefreiheit</a:t>
            </a:r>
          </a:p>
          <a:p>
            <a:pPr marL="342900" lvl="0" indent="-342900">
              <a:buFont typeface="Arial" panose="020B0604020202020204" pitchFamily="34" charset="0"/>
              <a:buChar char="•"/>
            </a:pPr>
            <a:r>
              <a:rPr lang="de-AT" b="0" dirty="0"/>
              <a:t>Medien-Bereich, z.B. Live-Streamings bei diversen Veranstaltungen, Landtagen, Unter- </a:t>
            </a:r>
            <a:r>
              <a:rPr lang="de-AT" b="0" dirty="0" err="1"/>
              <a:t>Übertitelungsunternehmen</a:t>
            </a:r>
            <a:endParaRPr lang="de-DE" dirty="0"/>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15</a:t>
            </a:fld>
            <a:endParaRPr lang="de-DE"/>
          </a:p>
        </p:txBody>
      </p:sp>
    </p:spTree>
    <p:extLst>
      <p:ext uri="{BB962C8B-B14F-4D97-AF65-F5344CB8AC3E}">
        <p14:creationId xmlns:p14="http://schemas.microsoft.com/office/powerpoint/2010/main" val="2201879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611188" lvl="1" indent="-342900">
              <a:buFont typeface="Arial" panose="020B0604020202020204" pitchFamily="34" charset="0"/>
              <a:buChar char="•"/>
            </a:pPr>
            <a:endParaRPr lang="de-AT" sz="1000" dirty="0"/>
          </a:p>
          <a:p>
            <a:pPr marL="611188" lvl="1" indent="-342900">
              <a:buFont typeface="Arial" panose="020B0604020202020204" pitchFamily="34" charset="0"/>
              <a:buChar char="•"/>
            </a:pPr>
            <a:r>
              <a:rPr lang="de-AT" sz="1000" b="0" dirty="0"/>
              <a:t>BMI</a:t>
            </a:r>
          </a:p>
          <a:p>
            <a:pPr marL="611188" lvl="1" indent="-342900">
              <a:buFont typeface="Arial" panose="020B0604020202020204" pitchFamily="34" charset="0"/>
              <a:buChar char="•"/>
            </a:pPr>
            <a:r>
              <a:rPr lang="de-AT" sz="1000" dirty="0"/>
              <a:t>BMJ</a:t>
            </a:r>
          </a:p>
          <a:p>
            <a:pPr marL="611188" lvl="1" indent="-342900">
              <a:buFont typeface="Arial" panose="020B0604020202020204" pitchFamily="34" charset="0"/>
              <a:buChar char="•"/>
            </a:pPr>
            <a:r>
              <a:rPr lang="de-AT" sz="1000" b="0" dirty="0"/>
              <a:t>Gerichte</a:t>
            </a:r>
          </a:p>
          <a:p>
            <a:pPr marL="611188" lvl="1" indent="-342900">
              <a:buFont typeface="Arial" panose="020B0604020202020204" pitchFamily="34" charset="0"/>
              <a:buChar char="•"/>
            </a:pPr>
            <a:r>
              <a:rPr lang="de-AT" sz="1000" dirty="0"/>
              <a:t>Universitäten</a:t>
            </a:r>
            <a:endParaRPr lang="de-AT" sz="1000" b="0" dirty="0"/>
          </a:p>
          <a:p>
            <a:endParaRPr lang="de-DE" dirty="0"/>
          </a:p>
        </p:txBody>
      </p:sp>
      <p:sp>
        <p:nvSpPr>
          <p:cNvPr id="4" name="Foliennummernplatzhalter 3"/>
          <p:cNvSpPr>
            <a:spLocks noGrp="1"/>
          </p:cNvSpPr>
          <p:nvPr>
            <p:ph type="sldNum" sz="quarter" idx="5"/>
          </p:nvPr>
        </p:nvSpPr>
        <p:spPr/>
        <p:txBody>
          <a:bodyPr/>
          <a:lstStyle/>
          <a:p>
            <a:fld id="{B1DEBA9D-5519-1147-9946-66438FC2E6CA}" type="slidenum">
              <a:rPr lang="de-DE" smtClean="0"/>
              <a:pPr/>
              <a:t>17</a:t>
            </a:fld>
            <a:endParaRPr lang="de-DE"/>
          </a:p>
        </p:txBody>
      </p:sp>
    </p:spTree>
    <p:extLst>
      <p:ext uri="{BB962C8B-B14F-4D97-AF65-F5344CB8AC3E}">
        <p14:creationId xmlns:p14="http://schemas.microsoft.com/office/powerpoint/2010/main" val="16923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15636" y="1450398"/>
            <a:ext cx="6328923" cy="807027"/>
          </a:xfrm>
          <a:prstGeom prst="rect">
            <a:avLst/>
          </a:prstGeom>
        </p:spPr>
        <p:txBody>
          <a:bodyPr lIns="77925" tIns="38963" rIns="77925" bIns="38963"/>
          <a:lstStyle>
            <a:lvl1pPr algn="l">
              <a:defRPr sz="4300">
                <a:solidFill>
                  <a:srgbClr val="0063A6"/>
                </a:solidFill>
              </a:defRPr>
            </a:lvl1pPr>
          </a:lstStyle>
          <a:p>
            <a:r>
              <a:rPr lang="de-AT" dirty="0"/>
              <a:t>Mastertitelformat </a:t>
            </a:r>
            <a:br>
              <a:rPr lang="de-AT" dirty="0"/>
            </a:br>
            <a:r>
              <a:rPr lang="de-AT" dirty="0"/>
              <a:t>bearbeiten</a:t>
            </a:r>
            <a:endParaRPr lang="de-DE" dirty="0"/>
          </a:p>
        </p:txBody>
      </p:sp>
      <p:sp>
        <p:nvSpPr>
          <p:cNvPr id="3" name="Untertitel 2"/>
          <p:cNvSpPr>
            <a:spLocks noGrp="1"/>
          </p:cNvSpPr>
          <p:nvPr>
            <p:ph type="subTitle" idx="1" hasCustomPrompt="1"/>
          </p:nvPr>
        </p:nvSpPr>
        <p:spPr>
          <a:xfrm>
            <a:off x="415636" y="2626322"/>
            <a:ext cx="6328923" cy="886900"/>
          </a:xfrm>
        </p:spPr>
        <p:txBody>
          <a:bodyPr>
            <a:normAutofit/>
          </a:bodyPr>
          <a:lstStyle>
            <a:lvl1pPr marL="0" indent="0" algn="l">
              <a:lnSpc>
                <a:spcPct val="90000"/>
              </a:lnSpc>
              <a:buNone/>
              <a:defRPr sz="2300">
                <a:solidFill>
                  <a:srgbClr val="535353"/>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de-AT" dirty="0"/>
              <a:t>Master-Untertitelformat </a:t>
            </a:r>
          </a:p>
          <a:p>
            <a:r>
              <a:rPr lang="de-AT" dirty="0"/>
              <a:t>Calibri Standard 26 Punkt</a:t>
            </a:r>
            <a:endParaRPr lang="de-DE" dirty="0"/>
          </a:p>
        </p:txBody>
      </p:sp>
      <p:sp>
        <p:nvSpPr>
          <p:cNvPr id="7" name="Inhaltsplatzhalter 6"/>
          <p:cNvSpPr>
            <a:spLocks noGrp="1"/>
          </p:cNvSpPr>
          <p:nvPr>
            <p:ph sz="quarter" idx="10" hasCustomPrompt="1"/>
          </p:nvPr>
        </p:nvSpPr>
        <p:spPr>
          <a:xfrm>
            <a:off x="415637" y="4234815"/>
            <a:ext cx="4133503" cy="344805"/>
          </a:xfrm>
        </p:spPr>
        <p:txBody>
          <a:bodyPr>
            <a:noAutofit/>
          </a:bodyPr>
          <a:lstStyle>
            <a:lvl1pPr>
              <a:defRPr sz="1600" b="1">
                <a:solidFill>
                  <a:srgbClr val="666666"/>
                </a:solidFill>
              </a:defRPr>
            </a:lvl1pPr>
          </a:lstStyle>
          <a:p>
            <a:pPr lvl="0"/>
            <a:r>
              <a:rPr lang="de-DE" dirty="0" err="1"/>
              <a:t>ErstellerIn</a:t>
            </a:r>
            <a:endParaRPr lang="de-AT" dirty="0"/>
          </a:p>
        </p:txBody>
      </p:sp>
      <p:sp>
        <p:nvSpPr>
          <p:cNvPr id="8" name="Inhaltsplatzhalter 6"/>
          <p:cNvSpPr>
            <a:spLocks noGrp="1"/>
          </p:cNvSpPr>
          <p:nvPr>
            <p:ph sz="quarter" idx="11" hasCustomPrompt="1"/>
          </p:nvPr>
        </p:nvSpPr>
        <p:spPr>
          <a:xfrm>
            <a:off x="6438900" y="4234815"/>
            <a:ext cx="2247899" cy="344805"/>
          </a:xfrm>
        </p:spPr>
        <p:txBody>
          <a:bodyPr>
            <a:noAutofit/>
          </a:bodyPr>
          <a:lstStyle>
            <a:lvl1pPr algn="r">
              <a:defRPr sz="1400" b="0">
                <a:solidFill>
                  <a:srgbClr val="666666"/>
                </a:solidFill>
              </a:defRPr>
            </a:lvl1pPr>
          </a:lstStyle>
          <a:p>
            <a:pPr lvl="0"/>
            <a:r>
              <a:rPr lang="de-DE" dirty="0"/>
              <a:t>Ort, Datum</a:t>
            </a:r>
            <a:endParaRPr lang="de-AT" dirty="0"/>
          </a:p>
        </p:txBody>
      </p:sp>
    </p:spTree>
    <p:extLst>
      <p:ext uri="{BB962C8B-B14F-4D97-AF65-F5344CB8AC3E}">
        <p14:creationId xmlns:p14="http://schemas.microsoft.com/office/powerpoint/2010/main" val="577372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WI Titel 2">
    <p:spTree>
      <p:nvGrpSpPr>
        <p:cNvPr id="1" name=""/>
        <p:cNvGrpSpPr/>
        <p:nvPr/>
      </p:nvGrpSpPr>
      <p:grpSpPr>
        <a:xfrm>
          <a:off x="0" y="0"/>
          <a:ext cx="0" cy="0"/>
          <a:chOff x="0" y="0"/>
          <a:chExt cx="0" cy="0"/>
        </a:xfrm>
      </p:grpSpPr>
      <p:pic>
        <p:nvPicPr>
          <p:cNvPr id="4098" name="Picture 2" descr="C:\Users\tzivanop\Desktop\PPT 16zu9\Hintergründe\PPT VORLAGE HINTERGRUND EUROPA3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600"/>
            <a:ext cx="9185495" cy="5166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Bildplatzhalter 6"/>
          <p:cNvSpPr>
            <a:spLocks noGrp="1"/>
          </p:cNvSpPr>
          <p:nvPr>
            <p:ph type="pic" sz="quarter" idx="10" hasCustomPrompt="1"/>
          </p:nvPr>
        </p:nvSpPr>
        <p:spPr>
          <a:xfrm>
            <a:off x="323678" y="303442"/>
            <a:ext cx="863946" cy="594122"/>
          </a:xfrm>
        </p:spPr>
        <p:txBody>
          <a:bodyPr>
            <a:noAutofit/>
          </a:bodyPr>
          <a:lstStyle>
            <a:lvl1pPr marL="0" indent="0">
              <a:buNone/>
              <a:defRPr sz="1000" baseline="0"/>
            </a:lvl1pPr>
          </a:lstStyle>
          <a:p>
            <a:r>
              <a:rPr lang="de-AT" dirty="0"/>
              <a:t>Optional Logo</a:t>
            </a:r>
          </a:p>
        </p:txBody>
      </p:sp>
    </p:spTree>
    <p:extLst>
      <p:ext uri="{BB962C8B-B14F-4D97-AF65-F5344CB8AC3E}">
        <p14:creationId xmlns:p14="http://schemas.microsoft.com/office/powerpoint/2010/main" val="31864972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WI Kapitelseite">
    <p:spTree>
      <p:nvGrpSpPr>
        <p:cNvPr id="1" name=""/>
        <p:cNvGrpSpPr/>
        <p:nvPr/>
      </p:nvGrpSpPr>
      <p:grpSpPr>
        <a:xfrm>
          <a:off x="0" y="0"/>
          <a:ext cx="0" cy="0"/>
          <a:chOff x="0" y="0"/>
          <a:chExt cx="0" cy="0"/>
        </a:xfrm>
      </p:grpSpPr>
      <p:pic>
        <p:nvPicPr>
          <p:cNvPr id="25602" name="Picture 2" descr="P:\PRESSESTELLE\PowerPointPräsentation\Grafiken\4zu3\PPTs 4zu3\HINTERGRÜNDE\PPT VORLAGE HINTERGRUND9.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00" y="-10800"/>
            <a:ext cx="9184268" cy="51651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1"/>
          <p:cNvSpPr>
            <a:spLocks noGrp="1" noChangeArrowheads="1"/>
          </p:cNvSpPr>
          <p:nvPr>
            <p:ph type="title"/>
          </p:nvPr>
        </p:nvSpPr>
        <p:spPr bwMode="auto">
          <a:xfrm>
            <a:off x="214586" y="357504"/>
            <a:ext cx="8712968" cy="86409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a:defRPr sz="4400"/>
            </a:lvl1pPr>
          </a:lstStyle>
          <a:p>
            <a:pPr marL="0" algn="l">
              <a:lnSpc>
                <a:spcPct val="80000"/>
              </a:lnSpc>
            </a:pPr>
            <a:r>
              <a:rPr lang="de-DE">
                <a:latin typeface="Verdana" pitchFamily="34" charset="0"/>
                <a:ea typeface="Verdana" pitchFamily="34" charset="0"/>
                <a:sym typeface="Franklin Gothic Medium" charset="0"/>
              </a:rPr>
              <a:t>Mastertitelformat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251520" y="1491630"/>
            <a:ext cx="8712968" cy="307834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Mastertextformat bearbeiten</a:t>
            </a:r>
          </a:p>
        </p:txBody>
      </p:sp>
      <p:sp>
        <p:nvSpPr>
          <p:cNvPr id="2" name="Textfeld 1"/>
          <p:cNvSpPr txBox="1"/>
          <p:nvPr userDrawn="1"/>
        </p:nvSpPr>
        <p:spPr>
          <a:xfrm>
            <a:off x="8207290" y="4613205"/>
            <a:ext cx="541174" cy="276999"/>
          </a:xfrm>
          <a:prstGeom prst="rect">
            <a:avLst/>
          </a:prstGeom>
          <a:noFill/>
        </p:spPr>
        <p:txBody>
          <a:bodyPr wrap="none" rtlCol="0">
            <a:spAutoFit/>
          </a:bodyPr>
          <a:lstStyle/>
          <a:p>
            <a:fld id="{A56108E9-0BB1-46BE-B52C-447D2D187DBA}" type="slidenum">
              <a:rPr lang="de-AT" sz="1200" smtClean="0">
                <a:latin typeface="Verdana" pitchFamily="34" charset="0"/>
                <a:ea typeface="Verdana" pitchFamily="34" charset="0"/>
                <a:cs typeface="Verdana" pitchFamily="34" charset="0"/>
              </a:rPr>
              <a:t>‹Nr.›</a:t>
            </a:fld>
            <a:endParaRPr lang="de-AT" sz="12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2105866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WI Inhaltsseite">
    <p:spTree>
      <p:nvGrpSpPr>
        <p:cNvPr id="1" name=""/>
        <p:cNvGrpSpPr/>
        <p:nvPr/>
      </p:nvGrpSpPr>
      <p:grpSpPr>
        <a:xfrm>
          <a:off x="0" y="0"/>
          <a:ext cx="0" cy="0"/>
          <a:chOff x="0" y="0"/>
          <a:chExt cx="0" cy="0"/>
        </a:xfrm>
      </p:grpSpPr>
      <p:pic>
        <p:nvPicPr>
          <p:cNvPr id="26626" name="Picture 2" descr="P:\PRESSESTELLE\PowerPointPräsentation\Grafiken\4zu3\PPTs 4zu3\HINTERGRÜNDE\PPT VORLAGE HINTERGRUND19.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00" y="-10800"/>
            <a:ext cx="9184268" cy="51651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Untertitel 2"/>
          <p:cNvSpPr>
            <a:spLocks noGrp="1"/>
          </p:cNvSpPr>
          <p:nvPr>
            <p:ph type="subTitle" idx="1" hasCustomPrompt="1"/>
          </p:nvPr>
        </p:nvSpPr>
        <p:spPr>
          <a:xfrm>
            <a:off x="467544" y="1275606"/>
            <a:ext cx="7992888" cy="324036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
        <p:nvSpPr>
          <p:cNvPr id="6" name="Titel 1"/>
          <p:cNvSpPr>
            <a:spLocks noGrp="1"/>
          </p:cNvSpPr>
          <p:nvPr>
            <p:ph type="ctrTitle"/>
          </p:nvPr>
        </p:nvSpPr>
        <p:spPr>
          <a:xfrm>
            <a:off x="467544" y="465518"/>
            <a:ext cx="6768752" cy="486055"/>
          </a:xfrm>
        </p:spPr>
        <p:txBody>
          <a:bodyPr>
            <a:noAutofit/>
          </a:bodyPr>
          <a:lstStyle>
            <a:lvl1pPr algn="l">
              <a:defRPr sz="3600" b="1">
                <a:latin typeface="Verdana" pitchFamily="34" charset="0"/>
                <a:ea typeface="Verdana" pitchFamily="34" charset="0"/>
                <a:cs typeface="Verdana" pitchFamily="34" charset="0"/>
              </a:defRPr>
            </a:lvl1pPr>
          </a:lstStyle>
          <a:p>
            <a:r>
              <a:rPr lang="de-DE"/>
              <a:t>Mastertitelformat bearbeiten</a:t>
            </a:r>
            <a:endParaRPr lang="de-AT" dirty="0"/>
          </a:p>
        </p:txBody>
      </p:sp>
      <p:sp>
        <p:nvSpPr>
          <p:cNvPr id="7" name="Textfeld 6"/>
          <p:cNvSpPr txBox="1"/>
          <p:nvPr userDrawn="1"/>
        </p:nvSpPr>
        <p:spPr>
          <a:xfrm>
            <a:off x="8207290" y="4613205"/>
            <a:ext cx="541174" cy="276999"/>
          </a:xfrm>
          <a:prstGeom prst="rect">
            <a:avLst/>
          </a:prstGeom>
          <a:noFill/>
        </p:spPr>
        <p:txBody>
          <a:bodyPr wrap="none" rtlCol="0">
            <a:spAutoFit/>
          </a:bodyPr>
          <a:lstStyle/>
          <a:p>
            <a:fld id="{A56108E9-0BB1-46BE-B52C-447D2D187DBA}" type="slidenum">
              <a:rPr lang="de-AT" sz="1200" smtClean="0">
                <a:solidFill>
                  <a:schemeClr val="bg1"/>
                </a:solidFill>
                <a:latin typeface="Verdana" pitchFamily="34" charset="0"/>
                <a:ea typeface="Verdana" pitchFamily="34" charset="0"/>
                <a:cs typeface="Verdana" pitchFamily="34" charset="0"/>
              </a:rPr>
              <a:t>‹Nr.›</a:t>
            </a:fld>
            <a:endParaRPr lang="de-AT" sz="120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533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a:t>Mastertitelformat bearbeiten</a:t>
            </a:r>
            <a:endParaRPr lang="de-AT"/>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AT"/>
          </a:p>
        </p:txBody>
      </p:sp>
      <p:sp>
        <p:nvSpPr>
          <p:cNvPr id="4" name="Datumsplatzhalter 3"/>
          <p:cNvSpPr>
            <a:spLocks noGrp="1"/>
          </p:cNvSpPr>
          <p:nvPr>
            <p:ph type="dt" sz="half" idx="10"/>
          </p:nvPr>
        </p:nvSpPr>
        <p:spPr/>
        <p:txBody>
          <a:bodyPr/>
          <a:lstStyle/>
          <a:p>
            <a:fld id="{47A597DB-CAA5-4FF8-A37A-A652FBCE53EF}" type="datetimeFigureOut">
              <a:rPr lang="de-AT" smtClean="0"/>
              <a:t>27.04.2023</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949E3F1-A034-41ED-ACCB-3D4E0399701E}" type="slidenum">
              <a:rPr lang="de-AT" smtClean="0"/>
              <a:t>‹Nr.›</a:t>
            </a:fld>
            <a:endParaRPr lang="de-AT"/>
          </a:p>
        </p:txBody>
      </p:sp>
    </p:spTree>
    <p:extLst>
      <p:ext uri="{BB962C8B-B14F-4D97-AF65-F5344CB8AC3E}">
        <p14:creationId xmlns:p14="http://schemas.microsoft.com/office/powerpoint/2010/main" val="88480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sfolie (Text, Grafik,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Foliennummernplatzhalter 2"/>
          <p:cNvSpPr>
            <a:spLocks noGrp="1"/>
          </p:cNvSpPr>
          <p:nvPr>
            <p:ph type="sldNum" sz="quarter" idx="10"/>
          </p:nvPr>
        </p:nvSpPr>
        <p:spPr/>
        <p:txBody>
          <a:bodyPr/>
          <a:lstStyle/>
          <a:p>
            <a:fld id="{20166E51-7DC7-7047-B811-A7233D3B7FD6}" type="slidenum">
              <a:rPr lang="de-DE" smtClean="0"/>
              <a:pPr/>
              <a:t>‹Nr.›</a:t>
            </a:fld>
            <a:endParaRPr lang="de-DE" dirty="0"/>
          </a:p>
        </p:txBody>
      </p:sp>
      <p:sp>
        <p:nvSpPr>
          <p:cNvPr id="4" name="Fußzeilenplatzhalter 3"/>
          <p:cNvSpPr>
            <a:spLocks noGrp="1"/>
          </p:cNvSpPr>
          <p:nvPr>
            <p:ph type="ftr" sz="quarter" idx="11"/>
          </p:nvPr>
        </p:nvSpPr>
        <p:spPr/>
        <p:txBody>
          <a:bodyPr/>
          <a:lstStyle/>
          <a:p>
            <a:r>
              <a:rPr lang="de-AT"/>
              <a:t>Max Mustermann</a:t>
            </a:r>
            <a:endParaRPr lang="de-AT" dirty="0"/>
          </a:p>
        </p:txBody>
      </p:sp>
      <p:sp>
        <p:nvSpPr>
          <p:cNvPr id="6" name="Inhaltsplatzhalter 5"/>
          <p:cNvSpPr>
            <a:spLocks noGrp="1"/>
          </p:cNvSpPr>
          <p:nvPr>
            <p:ph sz="quarter" idx="12"/>
          </p:nvPr>
        </p:nvSpPr>
        <p:spPr>
          <a:xfrm>
            <a:off x="415925" y="1244600"/>
            <a:ext cx="8307388" cy="3368675"/>
          </a:xfrm>
        </p:spPr>
        <p:txBody>
          <a:bodyPr/>
          <a:lstStyle>
            <a:lvl4pPr>
              <a:lnSpc>
                <a:spcPct val="100000"/>
              </a:lnSpc>
              <a:spcBef>
                <a:spcPts val="0"/>
              </a:spcBef>
              <a:spcAft>
                <a:spcPts val="600"/>
              </a:spcAft>
              <a:defRPr/>
            </a:lvl4pPr>
            <a:lvl5pPr>
              <a:lnSpc>
                <a:spcPct val="100000"/>
              </a:lnSpc>
              <a:spcBef>
                <a:spcPts val="0"/>
              </a:spcBef>
              <a:spcAft>
                <a:spcPts val="600"/>
              </a:spcAft>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259509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und Textfol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Hier Titel einfügen</a:t>
            </a:r>
            <a:endParaRPr lang="de-AT" dirty="0"/>
          </a:p>
        </p:txBody>
      </p:sp>
      <p:sp>
        <p:nvSpPr>
          <p:cNvPr id="7" name="Fußzeilenplatzhalter 6"/>
          <p:cNvSpPr>
            <a:spLocks noGrp="1"/>
          </p:cNvSpPr>
          <p:nvPr>
            <p:ph type="ftr" sz="quarter" idx="10"/>
          </p:nvPr>
        </p:nvSpPr>
        <p:spPr/>
        <p:txBody>
          <a:bodyPr/>
          <a:lstStyle/>
          <a:p>
            <a:r>
              <a:rPr lang="de-AT"/>
              <a:t>Max Mustermann</a:t>
            </a:r>
            <a:endParaRPr lang="de-AT" dirty="0"/>
          </a:p>
        </p:txBody>
      </p:sp>
      <p:sp>
        <p:nvSpPr>
          <p:cNvPr id="8" name="Foliennummernplatzhalter 7"/>
          <p:cNvSpPr>
            <a:spLocks noGrp="1"/>
          </p:cNvSpPr>
          <p:nvPr>
            <p:ph type="sldNum" sz="quarter" idx="11"/>
          </p:nvPr>
        </p:nvSpPr>
        <p:spPr/>
        <p:txBody>
          <a:bodyPr/>
          <a:lstStyle/>
          <a:p>
            <a:fld id="{20166E51-7DC7-7047-B811-A7233D3B7FD6}" type="slidenum">
              <a:rPr lang="de-DE" smtClean="0"/>
              <a:pPr/>
              <a:t>‹Nr.›</a:t>
            </a:fld>
            <a:endParaRPr lang="de-DE" dirty="0"/>
          </a:p>
        </p:txBody>
      </p:sp>
      <p:sp>
        <p:nvSpPr>
          <p:cNvPr id="10" name="Bildplatzhalter 9"/>
          <p:cNvSpPr>
            <a:spLocks noGrp="1"/>
          </p:cNvSpPr>
          <p:nvPr>
            <p:ph type="pic" sz="quarter" idx="12"/>
          </p:nvPr>
        </p:nvSpPr>
        <p:spPr>
          <a:xfrm>
            <a:off x="415636" y="1210033"/>
            <a:ext cx="3905539" cy="3384192"/>
          </a:xfrm>
        </p:spPr>
        <p:txBody>
          <a:bodyPr/>
          <a:lstStyle/>
          <a:p>
            <a:endParaRPr lang="de-AT" dirty="0"/>
          </a:p>
        </p:txBody>
      </p:sp>
      <p:sp>
        <p:nvSpPr>
          <p:cNvPr id="9" name="Textplatzhalter 8"/>
          <p:cNvSpPr>
            <a:spLocks noGrp="1"/>
          </p:cNvSpPr>
          <p:nvPr>
            <p:ph type="body" sz="quarter" idx="13"/>
          </p:nvPr>
        </p:nvSpPr>
        <p:spPr>
          <a:xfrm>
            <a:off x="4572000" y="1209675"/>
            <a:ext cx="4151313" cy="3384550"/>
          </a:xfrm>
        </p:spPr>
        <p:txBody>
          <a:bodyPr/>
          <a:lstStyle>
            <a:lvl3pPr>
              <a:spcBef>
                <a:spcPts val="0"/>
              </a:spcBef>
              <a:spcAft>
                <a:spcPts val="600"/>
              </a:spcAft>
              <a:defRPr/>
            </a:lvl3pPr>
            <a:lvl4pPr>
              <a:spcBef>
                <a:spcPts val="0"/>
              </a:spcBef>
              <a:spcAft>
                <a:spcPts val="600"/>
              </a:spcAft>
              <a:defRPr/>
            </a:lvl4pPr>
            <a:lvl5pPr>
              <a:spcAft>
                <a:spcPts val="600"/>
              </a:spcAft>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3195974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1026" name="Picture 2" descr="C:\Users\tzivanop\Desktop\Hintergründe\PPT VORLAGE HINTERGRUND EUROPA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460"/>
            <a:ext cx="9144000" cy="51426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p:cNvSpPr>
            <a:spLocks noGrp="1"/>
          </p:cNvSpPr>
          <p:nvPr>
            <p:ph type="ctrTitle"/>
          </p:nvPr>
        </p:nvSpPr>
        <p:spPr>
          <a:xfrm>
            <a:off x="1619672" y="1253209"/>
            <a:ext cx="6768752" cy="670470"/>
          </a:xfrm>
        </p:spPr>
        <p:txBody>
          <a:bodyPr>
            <a:noAutofit/>
          </a:bodyPr>
          <a:lstStyle>
            <a:lvl1pPr algn="l">
              <a:defRPr sz="5400">
                <a:latin typeface="Verdana" pitchFamily="34" charset="0"/>
                <a:ea typeface="Verdana" pitchFamily="34" charset="0"/>
                <a:cs typeface="Verdana" pitchFamily="34" charset="0"/>
              </a:defRPr>
            </a:lvl1pPr>
          </a:lstStyle>
          <a:p>
            <a:r>
              <a:rPr lang="de-DE"/>
              <a:t>Mastertitelformat bearbeiten</a:t>
            </a:r>
            <a:endParaRPr lang="de-AT" dirty="0"/>
          </a:p>
        </p:txBody>
      </p:sp>
      <p:sp>
        <p:nvSpPr>
          <p:cNvPr id="3" name="Untertitel 2"/>
          <p:cNvSpPr>
            <a:spLocks noGrp="1"/>
          </p:cNvSpPr>
          <p:nvPr>
            <p:ph type="subTitle" idx="1" hasCustomPrompt="1"/>
          </p:nvPr>
        </p:nvSpPr>
        <p:spPr>
          <a:xfrm>
            <a:off x="1619672" y="1923678"/>
            <a:ext cx="5785338" cy="432048"/>
          </a:xfrm>
        </p:spPr>
        <p:txBody>
          <a:bodyPr>
            <a:normAutofit/>
          </a:bodyPr>
          <a:lstStyle>
            <a:lvl1pPr marL="0" indent="0" algn="l">
              <a:buNone/>
              <a:defRPr sz="30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179662" y="303442"/>
            <a:ext cx="863946" cy="594122"/>
          </a:xfrm>
        </p:spPr>
        <p:txBody>
          <a:bodyPr>
            <a:noAutofit/>
          </a:bodyPr>
          <a:lstStyle>
            <a:lvl1pPr marL="0" indent="0">
              <a:buNone/>
              <a:defRPr sz="1000" baseline="0"/>
            </a:lvl1pPr>
          </a:lstStyle>
          <a:p>
            <a:r>
              <a:rPr lang="de-AT" dirty="0"/>
              <a:t>Optional Logo</a:t>
            </a:r>
          </a:p>
        </p:txBody>
      </p:sp>
    </p:spTree>
    <p:extLst>
      <p:ext uri="{BB962C8B-B14F-4D97-AF65-F5344CB8AC3E}">
        <p14:creationId xmlns:p14="http://schemas.microsoft.com/office/powerpoint/2010/main" val="3106228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haltsseite Farbe Deutsch">
    <p:spTree>
      <p:nvGrpSpPr>
        <p:cNvPr id="1" name=""/>
        <p:cNvGrpSpPr/>
        <p:nvPr/>
      </p:nvGrpSpPr>
      <p:grpSpPr>
        <a:xfrm>
          <a:off x="0" y="0"/>
          <a:ext cx="0" cy="0"/>
          <a:chOff x="0" y="0"/>
          <a:chExt cx="0" cy="0"/>
        </a:xfrm>
      </p:grpSpPr>
      <p:pic>
        <p:nvPicPr>
          <p:cNvPr id="2" name="Picture 2" descr="C:\Users\tzivanop\Desktop\Hintergründe\PPT VORLAGE HINTERGRUND EUROPA320.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376"/>
            <a:ext cx="9144000" cy="514266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Untertitel 2"/>
          <p:cNvSpPr>
            <a:spLocks noGrp="1"/>
          </p:cNvSpPr>
          <p:nvPr>
            <p:ph type="subTitle" idx="1" hasCustomPrompt="1"/>
          </p:nvPr>
        </p:nvSpPr>
        <p:spPr>
          <a:xfrm>
            <a:off x="467544" y="1275606"/>
            <a:ext cx="7992888" cy="324036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467544" y="465518"/>
            <a:ext cx="6768752" cy="486055"/>
          </a:xfrm>
        </p:spPr>
        <p:txBody>
          <a:bodyPr>
            <a:noAutofit/>
          </a:bodyPr>
          <a:lstStyle>
            <a:lvl1pPr algn="l">
              <a:defRPr sz="3600" b="1">
                <a:latin typeface="Verdana" pitchFamily="34" charset="0"/>
                <a:ea typeface="Verdana" pitchFamily="34" charset="0"/>
                <a:cs typeface="Verdana" pitchFamily="34" charset="0"/>
              </a:defRPr>
            </a:lvl1pPr>
          </a:lstStyle>
          <a:p>
            <a:r>
              <a:rPr lang="de-DE"/>
              <a:t>Mastertitelformat bearbeiten</a:t>
            </a:r>
            <a:endParaRPr lang="de-AT" dirty="0"/>
          </a:p>
        </p:txBody>
      </p:sp>
    </p:spTree>
    <p:extLst>
      <p:ext uri="{BB962C8B-B14F-4D97-AF65-F5344CB8AC3E}">
        <p14:creationId xmlns:p14="http://schemas.microsoft.com/office/powerpoint/2010/main" val="3310214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haltsseite Farbe Englisch">
    <p:spTree>
      <p:nvGrpSpPr>
        <p:cNvPr id="1" name=""/>
        <p:cNvGrpSpPr/>
        <p:nvPr/>
      </p:nvGrpSpPr>
      <p:grpSpPr>
        <a:xfrm>
          <a:off x="0" y="0"/>
          <a:ext cx="0" cy="0"/>
          <a:chOff x="0" y="0"/>
          <a:chExt cx="0" cy="0"/>
        </a:xfrm>
      </p:grpSpPr>
      <p:pic>
        <p:nvPicPr>
          <p:cNvPr id="2" name="Picture 2" descr="C:\Users\tzivanop\Desktop\Hintergründe\PPT VORLAGE HINTERGRUND EUROPA330.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601"/>
            <a:ext cx="9144000" cy="51426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el 1"/>
          <p:cNvSpPr>
            <a:spLocks noGrp="1"/>
          </p:cNvSpPr>
          <p:nvPr>
            <p:ph type="ctrTitle"/>
          </p:nvPr>
        </p:nvSpPr>
        <p:spPr>
          <a:xfrm>
            <a:off x="467544" y="465518"/>
            <a:ext cx="6768752" cy="486055"/>
          </a:xfrm>
        </p:spPr>
        <p:txBody>
          <a:bodyPr>
            <a:noAutofit/>
          </a:bodyPr>
          <a:lstStyle>
            <a:lvl1pPr algn="l">
              <a:defRPr sz="3600" b="1">
                <a:latin typeface="Verdana" pitchFamily="34" charset="0"/>
                <a:ea typeface="Verdana" pitchFamily="34" charset="0"/>
                <a:cs typeface="Verdana" pitchFamily="34" charset="0"/>
              </a:defRPr>
            </a:lvl1pPr>
          </a:lstStyle>
          <a:p>
            <a:r>
              <a:rPr lang="de-DE"/>
              <a:t>Mastertitelformat bearbeiten</a:t>
            </a:r>
            <a:endParaRPr lang="de-AT" dirty="0"/>
          </a:p>
        </p:txBody>
      </p:sp>
      <p:sp>
        <p:nvSpPr>
          <p:cNvPr id="5" name="Untertitel 2"/>
          <p:cNvSpPr>
            <a:spLocks noGrp="1"/>
          </p:cNvSpPr>
          <p:nvPr>
            <p:ph type="subTitle" idx="1" hasCustomPrompt="1"/>
          </p:nvPr>
        </p:nvSpPr>
        <p:spPr>
          <a:xfrm>
            <a:off x="467544" y="1275606"/>
            <a:ext cx="7992888" cy="324036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116329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60" y="-21600"/>
            <a:ext cx="9145860" cy="51651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1"/>
          <p:cNvSpPr>
            <a:spLocks noGrp="1" noChangeArrowheads="1"/>
          </p:cNvSpPr>
          <p:nvPr>
            <p:ph type="title"/>
          </p:nvPr>
        </p:nvSpPr>
        <p:spPr bwMode="auto">
          <a:xfrm>
            <a:off x="214586" y="357504"/>
            <a:ext cx="8712968" cy="86409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a:defRPr sz="4400"/>
            </a:lvl1pPr>
          </a:lstStyle>
          <a:p>
            <a:pPr marL="0" algn="l">
              <a:lnSpc>
                <a:spcPct val="80000"/>
              </a:lnSpc>
            </a:pPr>
            <a:r>
              <a:rPr lang="de-DE">
                <a:latin typeface="Verdana" pitchFamily="34" charset="0"/>
                <a:ea typeface="Verdana" pitchFamily="34" charset="0"/>
                <a:sym typeface="Franklin Gothic Medium" charset="0"/>
              </a:rPr>
              <a:t>Mastertitelformat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251520" y="1491630"/>
            <a:ext cx="8712968" cy="307834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Mastertextformat bearbeiten</a:t>
            </a:r>
          </a:p>
        </p:txBody>
      </p:sp>
      <p:sp>
        <p:nvSpPr>
          <p:cNvPr id="2" name="Textfeld 1"/>
          <p:cNvSpPr txBox="1"/>
          <p:nvPr userDrawn="1"/>
        </p:nvSpPr>
        <p:spPr>
          <a:xfrm>
            <a:off x="8207290" y="4613205"/>
            <a:ext cx="541174" cy="276999"/>
          </a:xfrm>
          <a:prstGeom prst="rect">
            <a:avLst/>
          </a:prstGeom>
          <a:noFill/>
        </p:spPr>
        <p:txBody>
          <a:bodyPr wrap="none" rtlCol="0">
            <a:spAutoFit/>
          </a:bodyPr>
          <a:lstStyle/>
          <a:p>
            <a:fld id="{A56108E9-0BB1-46BE-B52C-447D2D187DBA}" type="slidenum">
              <a:rPr lang="de-AT" sz="1200" smtClean="0">
                <a:latin typeface="Verdana" pitchFamily="34" charset="0"/>
                <a:ea typeface="Verdana" pitchFamily="34" charset="0"/>
                <a:cs typeface="Verdana" pitchFamily="34" charset="0"/>
              </a:rPr>
              <a:t>‹Nr.›</a:t>
            </a:fld>
            <a:endParaRPr lang="de-AT" sz="12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8411699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Universität Inhaltsseite">
    <p:spTree>
      <p:nvGrpSpPr>
        <p:cNvPr id="1" name=""/>
        <p:cNvGrpSpPr/>
        <p:nvPr/>
      </p:nvGrpSpPr>
      <p:grpSpPr>
        <a:xfrm>
          <a:off x="0" y="0"/>
          <a:ext cx="0" cy="0"/>
          <a:chOff x="0" y="0"/>
          <a:chExt cx="0" cy="0"/>
        </a:xfrm>
      </p:grpSpPr>
      <p:pic>
        <p:nvPicPr>
          <p:cNvPr id="5122" name="Picture 2" descr="P:\PRESSESTELLE\PowerPointPräsentation\Grafiken\4zu3\PPTs 4zu3\HINTERGRÜNDE\PPT VORLAGE HINTERGRUND1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600"/>
            <a:ext cx="914586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Untertitel 2"/>
          <p:cNvSpPr>
            <a:spLocks noGrp="1"/>
          </p:cNvSpPr>
          <p:nvPr>
            <p:ph type="subTitle" idx="1" hasCustomPrompt="1"/>
          </p:nvPr>
        </p:nvSpPr>
        <p:spPr>
          <a:xfrm>
            <a:off x="467544" y="1275606"/>
            <a:ext cx="7992888" cy="324036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
        <p:nvSpPr>
          <p:cNvPr id="6" name="Titel 1"/>
          <p:cNvSpPr>
            <a:spLocks noGrp="1"/>
          </p:cNvSpPr>
          <p:nvPr>
            <p:ph type="ctrTitle"/>
          </p:nvPr>
        </p:nvSpPr>
        <p:spPr>
          <a:xfrm>
            <a:off x="467544" y="465518"/>
            <a:ext cx="6768752" cy="486055"/>
          </a:xfrm>
        </p:spPr>
        <p:txBody>
          <a:bodyPr>
            <a:noAutofit/>
          </a:bodyPr>
          <a:lstStyle>
            <a:lvl1pPr algn="l">
              <a:defRPr sz="3600" b="1">
                <a:latin typeface="Verdana" pitchFamily="34" charset="0"/>
                <a:ea typeface="Verdana" pitchFamily="34" charset="0"/>
                <a:cs typeface="Verdana" pitchFamily="34" charset="0"/>
              </a:defRPr>
            </a:lvl1pPr>
          </a:lstStyle>
          <a:p>
            <a:r>
              <a:rPr lang="de-DE"/>
              <a:t>Mastertitelformat bearbeiten</a:t>
            </a:r>
            <a:endParaRPr lang="de-AT" dirty="0"/>
          </a:p>
        </p:txBody>
      </p:sp>
      <p:sp>
        <p:nvSpPr>
          <p:cNvPr id="7" name="Textfeld 6"/>
          <p:cNvSpPr txBox="1"/>
          <p:nvPr userDrawn="1"/>
        </p:nvSpPr>
        <p:spPr>
          <a:xfrm>
            <a:off x="8207290" y="4613205"/>
            <a:ext cx="541174" cy="276999"/>
          </a:xfrm>
          <a:prstGeom prst="rect">
            <a:avLst/>
          </a:prstGeom>
          <a:noFill/>
        </p:spPr>
        <p:txBody>
          <a:bodyPr wrap="none" rtlCol="0">
            <a:spAutoFit/>
          </a:bodyPr>
          <a:lstStyle/>
          <a:p>
            <a:fld id="{A56108E9-0BB1-46BE-B52C-447D2D187DBA}" type="slidenum">
              <a:rPr lang="de-AT" sz="1200" smtClean="0">
                <a:solidFill>
                  <a:schemeClr val="bg1"/>
                </a:solidFill>
                <a:latin typeface="Verdana" pitchFamily="34" charset="0"/>
                <a:ea typeface="Verdana" pitchFamily="34" charset="0"/>
                <a:cs typeface="Verdana" pitchFamily="34" charset="0"/>
              </a:rPr>
              <a:t>‹Nr.›</a:t>
            </a:fld>
            <a:endParaRPr lang="de-AT" sz="120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906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WI Titel 1">
    <p:spTree>
      <p:nvGrpSpPr>
        <p:cNvPr id="1" name=""/>
        <p:cNvGrpSpPr/>
        <p:nvPr/>
      </p:nvGrpSpPr>
      <p:grpSpPr>
        <a:xfrm>
          <a:off x="0" y="0"/>
          <a:ext cx="0" cy="0"/>
          <a:chOff x="0" y="0"/>
          <a:chExt cx="0" cy="0"/>
        </a:xfrm>
      </p:grpSpPr>
      <p:pic>
        <p:nvPicPr>
          <p:cNvPr id="3074" name="Picture 2" descr="C:\Users\tzivanop\Desktop\PPT 16zu9\Hintergründe\PPT VORLAGE HINTERGRUND 3_2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88"/>
            <a:ext cx="9185495" cy="5166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Bildplatzhalter 6"/>
          <p:cNvSpPr>
            <a:spLocks noGrp="1"/>
          </p:cNvSpPr>
          <p:nvPr>
            <p:ph type="pic" sz="quarter" idx="10" hasCustomPrompt="1"/>
          </p:nvPr>
        </p:nvSpPr>
        <p:spPr>
          <a:xfrm>
            <a:off x="323678" y="303442"/>
            <a:ext cx="863946" cy="594122"/>
          </a:xfrm>
        </p:spPr>
        <p:txBody>
          <a:bodyPr>
            <a:noAutofit/>
          </a:bodyPr>
          <a:lstStyle>
            <a:lvl1pPr marL="0" indent="0">
              <a:buNone/>
              <a:defRPr sz="1000" baseline="0"/>
            </a:lvl1pPr>
          </a:lstStyle>
          <a:p>
            <a:r>
              <a:rPr lang="de-AT" dirty="0"/>
              <a:t>Optional Logo</a:t>
            </a:r>
          </a:p>
        </p:txBody>
      </p:sp>
    </p:spTree>
    <p:extLst>
      <p:ext uri="{BB962C8B-B14F-4D97-AF65-F5344CB8AC3E}">
        <p14:creationId xmlns:p14="http://schemas.microsoft.com/office/powerpoint/2010/main" val="135912450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15636" y="1223783"/>
            <a:ext cx="8332828" cy="3370840"/>
          </a:xfrm>
          <a:prstGeom prst="rect">
            <a:avLst/>
          </a:prstGeom>
        </p:spPr>
        <p:txBody>
          <a:bodyPr vert="horz" lIns="77925" tIns="38963" rIns="77925" bIns="38963" rtlCol="0">
            <a:normAutofit/>
          </a:bodyPr>
          <a:lstStyle/>
          <a:p>
            <a:pPr lvl="0"/>
            <a:r>
              <a:rPr lang="de-AT" dirty="0"/>
              <a:t>Mastertextformat Calibri Standard 23 Punkt </a:t>
            </a:r>
            <a:r>
              <a:rPr lang="de-AT" dirty="0" err="1"/>
              <a:t>unigrau</a:t>
            </a:r>
            <a:endParaRPr lang="de-AT" dirty="0"/>
          </a:p>
          <a:p>
            <a:pPr lvl="1"/>
            <a:r>
              <a:rPr lang="de-AT" dirty="0"/>
              <a:t>Zweite Ebene Calibri Standard 20 Punkt </a:t>
            </a:r>
            <a:r>
              <a:rPr lang="de-AT" dirty="0" err="1"/>
              <a:t>unigrau</a:t>
            </a:r>
            <a:endParaRPr lang="de-AT" dirty="0"/>
          </a:p>
          <a:p>
            <a:pPr lvl="1"/>
            <a:r>
              <a:rPr lang="de-AT" dirty="0"/>
              <a:t>Zweite Ebene Calibri Standard 20 Punkt </a:t>
            </a:r>
            <a:r>
              <a:rPr lang="de-AT" dirty="0" err="1"/>
              <a:t>unigrau</a:t>
            </a:r>
            <a:endParaRPr lang="de-AT" dirty="0"/>
          </a:p>
          <a:p>
            <a:pPr marL="642937" marR="0" lvl="2" indent="-285750" algn="l" defTabSz="389626" rtl="0" eaLnBrk="1" fontAlgn="auto" latinLnBrk="0" hangingPunct="1">
              <a:lnSpc>
                <a:spcPct val="100000"/>
              </a:lnSpc>
              <a:spcBef>
                <a:spcPts val="0"/>
              </a:spcBef>
              <a:spcAft>
                <a:spcPts val="600"/>
              </a:spcAft>
              <a:buClrTx/>
              <a:buSzTx/>
              <a:buFont typeface="Arial" panose="020B0604020202020204" pitchFamily="34" charset="0"/>
              <a:buChar char="•"/>
              <a:tabLst/>
            </a:pPr>
            <a:r>
              <a:rPr lang="de-AT" dirty="0"/>
              <a:t>Dritte Ebene Calibri Fett 16 Punkt </a:t>
            </a:r>
            <a:r>
              <a:rPr lang="de-AT" dirty="0" err="1"/>
              <a:t>unigrau</a:t>
            </a:r>
            <a:r>
              <a:rPr lang="de-AT" dirty="0"/>
              <a:t> </a:t>
            </a:r>
          </a:p>
          <a:p>
            <a:pPr lvl="2"/>
            <a:r>
              <a:rPr lang="de-AT" dirty="0"/>
              <a:t>Dritte Ebene Calibri Fett 16 Punkt </a:t>
            </a:r>
            <a:r>
              <a:rPr lang="de-AT" dirty="0" err="1"/>
              <a:t>unigrau</a:t>
            </a:r>
            <a:endParaRPr lang="de-AT" dirty="0"/>
          </a:p>
          <a:p>
            <a:pPr marL="268288" marR="0" lvl="1" indent="-268288" algn="l" defTabSz="389626" rtl="0" eaLnBrk="1" fontAlgn="auto" latinLnBrk="0" hangingPunct="1">
              <a:lnSpc>
                <a:spcPts val="1800"/>
              </a:lnSpc>
              <a:spcBef>
                <a:spcPts val="0"/>
              </a:spcBef>
              <a:spcAft>
                <a:spcPts val="800"/>
              </a:spcAft>
              <a:buClrTx/>
              <a:buSzTx/>
              <a:buFont typeface="Arial"/>
              <a:buChar char="–"/>
              <a:tabLst/>
              <a:defRPr/>
            </a:pPr>
            <a:r>
              <a:rPr lang="de-AT" dirty="0"/>
              <a:t>Zweite Ebene Calibri Standard 16 Punkt </a:t>
            </a:r>
            <a:r>
              <a:rPr lang="de-AT" dirty="0" err="1"/>
              <a:t>unigrau</a:t>
            </a:r>
            <a:endParaRPr lang="de-AT" dirty="0"/>
          </a:p>
          <a:p>
            <a:pPr lvl="2"/>
            <a:r>
              <a:rPr lang="de-AT" dirty="0"/>
              <a:t>Dritte Ebene Calibri Fett 16 Punkt </a:t>
            </a:r>
            <a:r>
              <a:rPr lang="de-AT" dirty="0" err="1"/>
              <a:t>unigrau</a:t>
            </a:r>
            <a:endParaRPr lang="de-AT" dirty="0"/>
          </a:p>
          <a:p>
            <a:pPr marL="625475" marR="0" lvl="2" indent="-268288" algn="l" defTabSz="389626" rtl="0" eaLnBrk="1" fontAlgn="auto" latinLnBrk="0" hangingPunct="1">
              <a:lnSpc>
                <a:spcPct val="100000"/>
              </a:lnSpc>
              <a:spcBef>
                <a:spcPts val="0"/>
              </a:spcBef>
              <a:spcAft>
                <a:spcPts val="600"/>
              </a:spcAft>
              <a:buClrTx/>
              <a:buSzTx/>
              <a:buFont typeface="Arial"/>
              <a:buChar char="•"/>
              <a:tabLst/>
              <a:defRPr/>
            </a:pPr>
            <a:r>
              <a:rPr lang="de-AT" dirty="0"/>
              <a:t>Dritte Ebene Calibri Fett 16 Punkt </a:t>
            </a:r>
            <a:r>
              <a:rPr lang="de-AT" dirty="0" err="1"/>
              <a:t>unigrau</a:t>
            </a:r>
            <a:endParaRPr lang="de-AT" dirty="0"/>
          </a:p>
          <a:p>
            <a:pPr marL="1346228" marR="0" lvl="3" indent="-268288" algn="l" defTabSz="389626" rtl="0" eaLnBrk="1" fontAlgn="auto" latinLnBrk="0" hangingPunct="1">
              <a:lnSpc>
                <a:spcPct val="100000"/>
              </a:lnSpc>
              <a:spcBef>
                <a:spcPts val="0"/>
              </a:spcBef>
              <a:spcAft>
                <a:spcPts val="600"/>
              </a:spcAft>
              <a:buClrTx/>
              <a:buSzTx/>
              <a:buFont typeface="Arial"/>
              <a:buChar char="•"/>
              <a:tabLst/>
              <a:defRPr/>
            </a:pPr>
            <a:r>
              <a:rPr lang="de-DE" dirty="0"/>
              <a:t>Vierte Ebene Calibri Standard 16 </a:t>
            </a:r>
            <a:r>
              <a:rPr lang="de-DE" dirty="0" err="1"/>
              <a:t>unigrau</a:t>
            </a:r>
            <a:endParaRPr lang="de-DE" dirty="0"/>
          </a:p>
          <a:p>
            <a:pPr marL="1753316" marR="0" lvl="4" indent="-194813" algn="l" defTabSz="389626" rtl="0" eaLnBrk="1" fontAlgn="auto" latinLnBrk="0" hangingPunct="1">
              <a:lnSpc>
                <a:spcPct val="100000"/>
              </a:lnSpc>
              <a:spcBef>
                <a:spcPct val="20000"/>
              </a:spcBef>
              <a:spcAft>
                <a:spcPts val="600"/>
              </a:spcAft>
              <a:buClrTx/>
              <a:buSzTx/>
              <a:buFont typeface="Arial"/>
              <a:buChar char="»"/>
              <a:tabLst/>
              <a:defRPr/>
            </a:pPr>
            <a:r>
              <a:rPr lang="de-DE" dirty="0"/>
              <a:t>Fünfte Ebene Calibri Standard </a:t>
            </a:r>
            <a:r>
              <a:rPr lang="de-DE" dirty="0" err="1"/>
              <a:t>uniblau</a:t>
            </a:r>
            <a:endParaRPr lang="de-AT" dirty="0"/>
          </a:p>
          <a:p>
            <a:pPr lvl="1"/>
            <a:endParaRPr lang="de-AT" dirty="0"/>
          </a:p>
        </p:txBody>
      </p:sp>
      <p:sp>
        <p:nvSpPr>
          <p:cNvPr id="6" name="Foliennummernplatzhalter 5"/>
          <p:cNvSpPr>
            <a:spLocks noGrp="1"/>
          </p:cNvSpPr>
          <p:nvPr>
            <p:ph type="sldNum" sz="quarter" idx="4"/>
          </p:nvPr>
        </p:nvSpPr>
        <p:spPr>
          <a:xfrm>
            <a:off x="6590502" y="4709085"/>
            <a:ext cx="2133599" cy="273844"/>
          </a:xfrm>
          <a:prstGeom prst="rect">
            <a:avLst/>
          </a:prstGeom>
        </p:spPr>
        <p:txBody>
          <a:bodyPr vert="horz" lIns="77925" tIns="38963" rIns="77925" bIns="38963" rtlCol="0" anchor="ctr"/>
          <a:lstStyle>
            <a:lvl1pPr algn="r">
              <a:defRPr sz="900">
                <a:solidFill>
                  <a:srgbClr val="666666"/>
                </a:solidFill>
              </a:defRPr>
            </a:lvl1pPr>
          </a:lstStyle>
          <a:p>
            <a:fld id="{20166E51-7DC7-7047-B811-A7233D3B7FD6}" type="slidenum">
              <a:rPr lang="de-DE" smtClean="0"/>
              <a:pPr/>
              <a:t>‹Nr.›</a:t>
            </a:fld>
            <a:endParaRPr lang="de-DE" dirty="0"/>
          </a:p>
        </p:txBody>
      </p:sp>
      <p:cxnSp>
        <p:nvCxnSpPr>
          <p:cNvPr id="7" name="Gerade Verbindung 6"/>
          <p:cNvCxnSpPr/>
          <p:nvPr userDrawn="1"/>
        </p:nvCxnSpPr>
        <p:spPr>
          <a:xfrm>
            <a:off x="395536" y="4705702"/>
            <a:ext cx="8352928" cy="1"/>
          </a:xfrm>
          <a:prstGeom prst="line">
            <a:avLst/>
          </a:prstGeom>
          <a:ln w="9525" cmpd="sng">
            <a:solidFill>
              <a:srgbClr val="666666"/>
            </a:solidFill>
          </a:ln>
          <a:effectLst/>
        </p:spPr>
        <p:style>
          <a:lnRef idx="2">
            <a:schemeClr val="accent1"/>
          </a:lnRef>
          <a:fillRef idx="0">
            <a:schemeClr val="accent1"/>
          </a:fillRef>
          <a:effectRef idx="1">
            <a:schemeClr val="accent1"/>
          </a:effectRef>
          <a:fontRef idx="minor">
            <a:schemeClr val="tx1"/>
          </a:fontRef>
        </p:style>
      </p:cxnSp>
      <p:sp>
        <p:nvSpPr>
          <p:cNvPr id="2" name="Titelplatzhalter 1"/>
          <p:cNvSpPr>
            <a:spLocks noGrp="1"/>
          </p:cNvSpPr>
          <p:nvPr>
            <p:ph type="title"/>
          </p:nvPr>
        </p:nvSpPr>
        <p:spPr>
          <a:xfrm>
            <a:off x="415636" y="336885"/>
            <a:ext cx="6246421" cy="818148"/>
          </a:xfrm>
          <a:prstGeom prst="rect">
            <a:avLst/>
          </a:prstGeom>
        </p:spPr>
        <p:txBody>
          <a:bodyPr vert="horz" lIns="91440" tIns="45720" rIns="91440" bIns="45720" rtlCol="0" anchor="t" anchorCtr="0">
            <a:noAutofit/>
          </a:bodyPr>
          <a:lstStyle/>
          <a:p>
            <a:r>
              <a:rPr lang="de-DE" dirty="0"/>
              <a:t>Hier können Sie Ihren Titel bearbeiten</a:t>
            </a:r>
            <a:endParaRPr lang="de-AT" dirty="0"/>
          </a:p>
        </p:txBody>
      </p:sp>
      <p:sp>
        <p:nvSpPr>
          <p:cNvPr id="5" name="Fußzeilenplatzhalter 4"/>
          <p:cNvSpPr>
            <a:spLocks noGrp="1"/>
          </p:cNvSpPr>
          <p:nvPr>
            <p:ph type="ftr" sz="quarter" idx="3"/>
          </p:nvPr>
        </p:nvSpPr>
        <p:spPr>
          <a:xfrm>
            <a:off x="415636" y="4708292"/>
            <a:ext cx="2895600" cy="274637"/>
          </a:xfrm>
          <a:prstGeom prst="rect">
            <a:avLst/>
          </a:prstGeom>
        </p:spPr>
        <p:txBody>
          <a:bodyPr vert="horz" lIns="91440" tIns="45720" rIns="91440" bIns="45720" rtlCol="0" anchor="ctr"/>
          <a:lstStyle>
            <a:lvl1pPr algn="l">
              <a:defRPr lang="de-AT" sz="900" kern="1200" dirty="0">
                <a:solidFill>
                  <a:srgbClr val="666666"/>
                </a:solidFill>
                <a:latin typeface="+mn-lt"/>
                <a:ea typeface="+mn-ea"/>
                <a:cs typeface="+mn-cs"/>
              </a:defRPr>
            </a:lvl1pPr>
          </a:lstStyle>
          <a:p>
            <a:r>
              <a:rPr lang="de-AT"/>
              <a:t>Max Mustermann</a:t>
            </a:r>
            <a:endParaRPr lang="de-AT" dirty="0"/>
          </a:p>
        </p:txBody>
      </p:sp>
      <p:pic>
        <p:nvPicPr>
          <p:cNvPr id="9" name="Bild 8" descr="UNI-Logo_CMYK.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24133" y="321591"/>
            <a:ext cx="1803399" cy="497552"/>
          </a:xfrm>
          <a:prstGeom prst="rect">
            <a:avLst/>
          </a:prstGeom>
        </p:spPr>
      </p:pic>
    </p:spTree>
    <p:extLst>
      <p:ext uri="{BB962C8B-B14F-4D97-AF65-F5344CB8AC3E}">
        <p14:creationId xmlns:p14="http://schemas.microsoft.com/office/powerpoint/2010/main" val="292306590"/>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Lst>
  <p:hf hdr="0" dt="0"/>
  <p:txStyles>
    <p:titleStyle>
      <a:lvl1pPr algn="l" defTabSz="389626" rtl="0" eaLnBrk="1" latinLnBrk="0" hangingPunct="1">
        <a:lnSpc>
          <a:spcPct val="80000"/>
        </a:lnSpc>
        <a:spcBef>
          <a:spcPts val="0"/>
        </a:spcBef>
        <a:buNone/>
        <a:defRPr sz="3200" kern="1200" baseline="0">
          <a:solidFill>
            <a:schemeClr val="tx1"/>
          </a:solidFill>
          <a:latin typeface="+mj-lt"/>
          <a:ea typeface="+mj-ea"/>
          <a:cs typeface="+mj-cs"/>
        </a:defRPr>
      </a:lvl1pPr>
    </p:titleStyle>
    <p:bodyStyle>
      <a:lvl1pPr marL="0" indent="0" algn="l" defTabSz="389626" rtl="0" eaLnBrk="1" latinLnBrk="0" hangingPunct="1">
        <a:lnSpc>
          <a:spcPct val="90000"/>
        </a:lnSpc>
        <a:spcBef>
          <a:spcPts val="0"/>
        </a:spcBef>
        <a:spcAft>
          <a:spcPts val="600"/>
        </a:spcAft>
        <a:buFont typeface="Arial"/>
        <a:buNone/>
        <a:defRPr lang="de-AT" sz="2300" b="1" kern="1200" dirty="0" smtClean="0">
          <a:solidFill>
            <a:srgbClr val="535353"/>
          </a:solidFill>
          <a:latin typeface="+mn-lt"/>
          <a:ea typeface="+mn-ea"/>
          <a:cs typeface="+mn-cs"/>
        </a:defRPr>
      </a:lvl1pPr>
      <a:lvl2pPr marL="268288" marR="0" indent="-268288" algn="l" defTabSz="389626" rtl="0" eaLnBrk="1" fontAlgn="auto" latinLnBrk="0" hangingPunct="1">
        <a:lnSpc>
          <a:spcPts val="1800"/>
        </a:lnSpc>
        <a:spcBef>
          <a:spcPts val="0"/>
        </a:spcBef>
        <a:spcAft>
          <a:spcPts val="800"/>
        </a:spcAft>
        <a:buClrTx/>
        <a:buSzTx/>
        <a:buFont typeface="Arial"/>
        <a:buChar char="–"/>
        <a:tabLst/>
        <a:defRPr lang="de-AT" sz="2000" kern="1200" dirty="0" smtClean="0">
          <a:solidFill>
            <a:srgbClr val="535353"/>
          </a:solidFill>
          <a:latin typeface="+mn-lt"/>
          <a:ea typeface="+mn-ea"/>
          <a:cs typeface="+mn-cs"/>
        </a:defRPr>
      </a:lvl2pPr>
      <a:lvl3pPr marL="642937" marR="0" indent="-285750" algn="l" defTabSz="389626" rtl="0" eaLnBrk="1" fontAlgn="auto" latinLnBrk="0" hangingPunct="1">
        <a:lnSpc>
          <a:spcPct val="100000"/>
        </a:lnSpc>
        <a:spcBef>
          <a:spcPts val="0"/>
        </a:spcBef>
        <a:spcAft>
          <a:spcPts val="600"/>
        </a:spcAft>
        <a:buClrTx/>
        <a:buSzTx/>
        <a:buFont typeface="Arial" panose="020B0604020202020204" pitchFamily="34" charset="0"/>
        <a:buChar char="•"/>
        <a:tabLst/>
        <a:defRPr lang="de-AT" sz="1600" b="0" kern="1200" dirty="0" smtClean="0">
          <a:solidFill>
            <a:srgbClr val="535353"/>
          </a:solidFill>
          <a:latin typeface="+mn-lt"/>
          <a:ea typeface="+mn-ea"/>
          <a:cs typeface="+mn-cs"/>
        </a:defRPr>
      </a:lvl3pPr>
      <a:lvl4pPr marL="1363690" indent="-194813" algn="l" defTabSz="389626" rtl="0" eaLnBrk="1" latinLnBrk="0" hangingPunct="1">
        <a:lnSpc>
          <a:spcPts val="1500"/>
        </a:lnSpc>
        <a:spcBef>
          <a:spcPts val="300"/>
        </a:spcBef>
        <a:spcAft>
          <a:spcPts val="0"/>
        </a:spcAft>
        <a:buFont typeface="Arial"/>
        <a:buChar char="–"/>
        <a:defRPr sz="1600" kern="1200" cap="all" baseline="0">
          <a:solidFill>
            <a:srgbClr val="666666"/>
          </a:solidFill>
          <a:latin typeface="+mn-lt"/>
          <a:ea typeface="+mn-ea"/>
          <a:cs typeface="+mn-cs"/>
        </a:defRPr>
      </a:lvl4pPr>
      <a:lvl5pPr marL="1753316" indent="-194813" algn="l" defTabSz="389626" rtl="0" eaLnBrk="1" latinLnBrk="0" hangingPunct="1">
        <a:lnSpc>
          <a:spcPts val="1500"/>
        </a:lnSpc>
        <a:spcBef>
          <a:spcPts val="300"/>
        </a:spcBef>
        <a:spcAft>
          <a:spcPts val="0"/>
        </a:spcAft>
        <a:buFont typeface="Arial"/>
        <a:buChar char="»"/>
        <a:defRPr lang="de-AT" sz="1600" kern="1200" baseline="0" dirty="0" smtClean="0">
          <a:solidFill>
            <a:schemeClr val="tx1"/>
          </a:solidFill>
          <a:latin typeface="+mn-lt"/>
          <a:ea typeface="+mn-ea"/>
          <a:cs typeface="+mn-cs"/>
        </a:defRPr>
      </a:lvl5pPr>
      <a:lvl6pPr marL="2142942" indent="-194813" algn="l" defTabSz="389626" rtl="0" eaLnBrk="1" latinLnBrk="0" hangingPunct="1">
        <a:spcBef>
          <a:spcPct val="20000"/>
        </a:spcBef>
        <a:buFont typeface="Arial"/>
        <a:buChar char="•"/>
        <a:defRPr sz="1700" kern="1200">
          <a:solidFill>
            <a:schemeClr val="tx1"/>
          </a:solidFill>
          <a:latin typeface="+mn-lt"/>
          <a:ea typeface="+mn-ea"/>
          <a:cs typeface="+mn-cs"/>
        </a:defRPr>
      </a:lvl6pPr>
      <a:lvl7pPr marL="2532568" indent="-194813" algn="l" defTabSz="389626" rtl="0" eaLnBrk="1" latinLnBrk="0" hangingPunct="1">
        <a:spcBef>
          <a:spcPct val="20000"/>
        </a:spcBef>
        <a:buFont typeface="Arial"/>
        <a:buChar char="•"/>
        <a:defRPr sz="1700" kern="1200">
          <a:solidFill>
            <a:schemeClr val="tx1"/>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de-DE"/>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90B53BE-8954-45D9-9CB9-945B6DABA046}" type="datetimeFigureOut">
              <a:rPr lang="de-AT" smtClean="0"/>
              <a:t>27.04.2023</a:t>
            </a:fld>
            <a:endParaRPr lang="de-AT"/>
          </a:p>
        </p:txBody>
      </p:sp>
      <p:sp>
        <p:nvSpPr>
          <p:cNvPr id="5" name="Fußzeilenplatzhalt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BF68D38-5D04-4D17-9F1A-9BB9AC145620}" type="slidenum">
              <a:rPr lang="de-AT" smtClean="0"/>
              <a:t>‹Nr.›</a:t>
            </a:fld>
            <a:endParaRPr lang="de-AT"/>
          </a:p>
        </p:txBody>
      </p:sp>
    </p:spTree>
    <p:extLst>
      <p:ext uri="{BB962C8B-B14F-4D97-AF65-F5344CB8AC3E}">
        <p14:creationId xmlns:p14="http://schemas.microsoft.com/office/powerpoint/2010/main" val="2355433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udith.platter@univie.ac.a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oesdv.a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10fastfingers.com/typing-test/germa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hyperlink" Target="https://docs.google.com/document/d/1PqBasDbxjTg2pXUTVm6ybrmPOUXshdZyQdyvAP_i6nE/edi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bfi.tirol/kursprogramm/kurssuche.html?tx_bfitirol_kurse%5Bkurse%5D=26542&amp;tx_bfitirol_kurse%5Baction%5D=show&amp;tx_bfitirol_kurse%5Bcontroller%5D=Kurse&amp;cHash=a363903c0a1cd2ee74471bf31ed2ad5d" TargetMode="External"/><Relationship Id="rId2" Type="http://schemas.openxmlformats.org/officeDocument/2006/relationships/hyperlink" Target="https://www.postgraduatecenter.at/weiterbildungsprogramme/kommunikation-medien/barrierefreie-kommunikation-schriftdolmetschen/"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zhaw.ch/de/linguistik/weiterbildung/detail/kurs/cas-speech-to-text-interpreting-in-multilingual-setting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t>Herzlich willkommen!</a:t>
            </a:r>
          </a:p>
        </p:txBody>
      </p:sp>
      <p:sp>
        <p:nvSpPr>
          <p:cNvPr id="3" name="Untertitel 2"/>
          <p:cNvSpPr>
            <a:spLocks noGrp="1"/>
          </p:cNvSpPr>
          <p:nvPr>
            <p:ph type="subTitle" idx="1"/>
          </p:nvPr>
        </p:nvSpPr>
        <p:spPr>
          <a:xfrm>
            <a:off x="415636" y="2626322"/>
            <a:ext cx="8109799" cy="886900"/>
          </a:xfrm>
        </p:spPr>
        <p:txBody>
          <a:bodyPr>
            <a:normAutofit/>
          </a:bodyPr>
          <a:lstStyle/>
          <a:p>
            <a:r>
              <a:rPr lang="de-DE" dirty="0"/>
              <a:t>Simultan II – </a:t>
            </a:r>
            <a:r>
              <a:rPr lang="it-IT" dirty="0" err="1"/>
              <a:t>Barrierefreie</a:t>
            </a:r>
            <a:r>
              <a:rPr lang="it-IT" dirty="0"/>
              <a:t> </a:t>
            </a:r>
            <a:r>
              <a:rPr lang="it-IT" dirty="0" err="1"/>
              <a:t>Kommunikation</a:t>
            </a:r>
            <a:r>
              <a:rPr lang="it-IT" dirty="0"/>
              <a:t> – </a:t>
            </a:r>
            <a:r>
              <a:rPr lang="it-IT" dirty="0" err="1"/>
              <a:t>Beispiel</a:t>
            </a:r>
            <a:r>
              <a:rPr lang="it-IT" dirty="0"/>
              <a:t> </a:t>
            </a:r>
            <a:r>
              <a:rPr lang="it-IT" dirty="0" err="1"/>
              <a:t>Schriftdolmetschen</a:t>
            </a:r>
            <a:r>
              <a:rPr lang="it-IT" dirty="0"/>
              <a:t> in </a:t>
            </a:r>
            <a:r>
              <a:rPr lang="it-IT" dirty="0" err="1"/>
              <a:t>Österreich</a:t>
            </a:r>
            <a:endParaRPr lang="de-AT" dirty="0"/>
          </a:p>
        </p:txBody>
      </p:sp>
      <p:sp>
        <p:nvSpPr>
          <p:cNvPr id="4" name="Inhaltsplatzhalter 3"/>
          <p:cNvSpPr>
            <a:spLocks noGrp="1"/>
          </p:cNvSpPr>
          <p:nvPr>
            <p:ph sz="quarter" idx="10"/>
          </p:nvPr>
        </p:nvSpPr>
        <p:spPr/>
        <p:txBody>
          <a:bodyPr/>
          <a:lstStyle/>
          <a:p>
            <a:r>
              <a:rPr lang="de-AT" dirty="0"/>
              <a:t>Dr. Judith Platter	</a:t>
            </a:r>
          </a:p>
        </p:txBody>
      </p:sp>
      <p:sp>
        <p:nvSpPr>
          <p:cNvPr id="5" name="Inhaltsplatzhalter 4"/>
          <p:cNvSpPr>
            <a:spLocks noGrp="1"/>
          </p:cNvSpPr>
          <p:nvPr>
            <p:ph sz="quarter" idx="11"/>
          </p:nvPr>
        </p:nvSpPr>
        <p:spPr>
          <a:xfrm>
            <a:off x="2147455" y="4234815"/>
            <a:ext cx="6539345" cy="344805"/>
          </a:xfrm>
        </p:spPr>
        <p:txBody>
          <a:bodyPr/>
          <a:lstStyle/>
          <a:p>
            <a:r>
              <a:rPr lang="de-AT" dirty="0">
                <a:hlinkClick r:id="rId2"/>
              </a:rPr>
              <a:t>Judith.platter@univie.ac.at</a:t>
            </a:r>
            <a:endParaRPr lang="de-AT" dirty="0"/>
          </a:p>
          <a:p>
            <a:endParaRPr lang="de-AT" dirty="0"/>
          </a:p>
          <a:p>
            <a:endParaRPr lang="de-AT" dirty="0"/>
          </a:p>
        </p:txBody>
      </p:sp>
    </p:spTree>
    <p:extLst>
      <p:ext uri="{BB962C8B-B14F-4D97-AF65-F5344CB8AC3E}">
        <p14:creationId xmlns:p14="http://schemas.microsoft.com/office/powerpoint/2010/main" val="210599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in der Translationswissenschaft - Kommunikationssituationen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10</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a:bodyPr>
          <a:lstStyle/>
          <a:p>
            <a:pPr lvl="0"/>
            <a:r>
              <a:rPr lang="de-AT" b="0" dirty="0"/>
              <a:t> </a:t>
            </a:r>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r>
              <a:rPr lang="de-AT" sz="2800" b="0" dirty="0"/>
              <a:t>Hybride Texte</a:t>
            </a:r>
          </a:p>
          <a:p>
            <a:pPr marL="342900" lvl="0" indent="-342900">
              <a:buFont typeface="Arial" panose="020B0604020202020204" pitchFamily="34" charset="0"/>
              <a:buChar char="•"/>
            </a:pPr>
            <a:r>
              <a:rPr lang="de-AT" sz="2800" b="0" dirty="0"/>
              <a:t>Multimodale Translationstechnik</a:t>
            </a:r>
          </a:p>
          <a:p>
            <a:pPr marL="342900" lvl="0" indent="-342900">
              <a:buFont typeface="Arial" panose="020B0604020202020204" pitchFamily="34" charset="0"/>
              <a:buChar char="•"/>
            </a:pPr>
            <a:r>
              <a:rPr lang="de-AT" sz="2800" b="0" dirty="0"/>
              <a:t>Braun 2004:68: Kommunikation unter widrigen Umständen</a:t>
            </a:r>
          </a:p>
          <a:p>
            <a:pPr marL="342900" lvl="0" indent="-342900">
              <a:buFont typeface="Arial" panose="020B0604020202020204" pitchFamily="34" charset="0"/>
              <a:buChar char="•"/>
            </a:pPr>
            <a:r>
              <a:rPr lang="de-AT" sz="2800" b="0" dirty="0" err="1"/>
              <a:t>Gerzymisch</a:t>
            </a:r>
            <a:r>
              <a:rPr lang="de-AT" sz="2800" b="0" dirty="0"/>
              <a:t>-Arbogast 2013: multidimensionale Translation mit Parallelen zum Simultandolmetschen </a:t>
            </a:r>
          </a:p>
          <a:p>
            <a:pPr marL="342900" lvl="0" indent="-342900">
              <a:buFont typeface="Arial" panose="020B0604020202020204" pitchFamily="34" charset="0"/>
              <a:buChar char="•"/>
            </a:pPr>
            <a:endParaRPr lang="de-AT" b="0" dirty="0"/>
          </a:p>
        </p:txBody>
      </p:sp>
    </p:spTree>
    <p:extLst>
      <p:ext uri="{BB962C8B-B14F-4D97-AF65-F5344CB8AC3E}">
        <p14:creationId xmlns:p14="http://schemas.microsoft.com/office/powerpoint/2010/main" val="2297840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in der Translationswissenschaft - Kommunikationssituationen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11</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fontScale="85000" lnSpcReduction="20000"/>
          </a:bodyPr>
          <a:lstStyle/>
          <a:p>
            <a:pPr lvl="0"/>
            <a:r>
              <a:rPr lang="de-AT" b="0" dirty="0"/>
              <a:t> </a:t>
            </a:r>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sz="3000" b="0" dirty="0"/>
          </a:p>
          <a:p>
            <a:pPr marL="342900" lvl="0" indent="-342900">
              <a:buFont typeface="Arial" panose="020B0604020202020204" pitchFamily="34" charset="0"/>
              <a:buChar char="•"/>
            </a:pPr>
            <a:r>
              <a:rPr lang="de-AT" sz="3300" b="0" dirty="0"/>
              <a:t>Unterschiedliche Settings</a:t>
            </a:r>
          </a:p>
          <a:p>
            <a:pPr marL="342900" lvl="0" indent="-342900">
              <a:buFont typeface="Arial" panose="020B0604020202020204" pitchFamily="34" charset="0"/>
              <a:buChar char="•"/>
            </a:pPr>
            <a:r>
              <a:rPr lang="de-AT" sz="3300" b="0" dirty="0"/>
              <a:t>Dialogdolmetschen </a:t>
            </a:r>
          </a:p>
          <a:p>
            <a:pPr marL="342900" lvl="0" indent="-342900">
              <a:buFont typeface="Arial" panose="020B0604020202020204" pitchFamily="34" charset="0"/>
              <a:buChar char="•"/>
            </a:pPr>
            <a:r>
              <a:rPr lang="de-AT" sz="3300" b="0" dirty="0"/>
              <a:t>Konferenzdolmetschen </a:t>
            </a:r>
          </a:p>
          <a:p>
            <a:pPr marL="342900" indent="-342900">
              <a:buFont typeface="Arial" panose="020B0604020202020204" pitchFamily="34" charset="0"/>
              <a:buChar char="•"/>
            </a:pPr>
            <a:r>
              <a:rPr lang="de-AT" sz="3300" b="0" dirty="0"/>
              <a:t>Community </a:t>
            </a:r>
            <a:r>
              <a:rPr lang="de-AT" sz="3300" b="0" dirty="0" err="1"/>
              <a:t>Interpreting</a:t>
            </a:r>
            <a:endParaRPr lang="de-AT" sz="3300" b="0" dirty="0"/>
          </a:p>
          <a:p>
            <a:pPr marL="342900" lvl="0" indent="-342900">
              <a:buFont typeface="Arial" panose="020B0604020202020204" pitchFamily="34" charset="0"/>
              <a:buChar char="•"/>
            </a:pPr>
            <a:r>
              <a:rPr lang="de-AT" sz="3300" b="0" dirty="0"/>
              <a:t>Mediendolmetschen</a:t>
            </a:r>
          </a:p>
          <a:p>
            <a:pPr marL="342900" lvl="0" indent="-342900">
              <a:buFont typeface="Arial" panose="020B0604020202020204" pitchFamily="34" charset="0"/>
              <a:buChar char="•"/>
            </a:pPr>
            <a:r>
              <a:rPr lang="de-AT" sz="3300" b="0" dirty="0"/>
              <a:t>Gerichtsdolmetschen</a:t>
            </a:r>
          </a:p>
          <a:p>
            <a:pPr marL="342900" lvl="0" indent="-342900">
              <a:buFont typeface="Arial" panose="020B0604020202020204" pitchFamily="34" charset="0"/>
              <a:buChar char="•"/>
            </a:pPr>
            <a:r>
              <a:rPr lang="de-AT" sz="3300" b="0" dirty="0"/>
              <a:t>Teambesetzung/Co-</a:t>
            </a:r>
            <a:r>
              <a:rPr lang="de-AT" sz="3300" b="0" dirty="0" err="1"/>
              <a:t>Editing</a:t>
            </a:r>
            <a:endParaRPr lang="de-AT" sz="3300" b="0" dirty="0"/>
          </a:p>
        </p:txBody>
      </p:sp>
    </p:spTree>
    <p:extLst>
      <p:ext uri="{BB962C8B-B14F-4D97-AF65-F5344CB8AC3E}">
        <p14:creationId xmlns:p14="http://schemas.microsoft.com/office/powerpoint/2010/main" val="578222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in der Translationswissenschaft - Kommunikationssituationen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12</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r>
              <a:rPr lang="de-AT" sz="2800" b="0" dirty="0" err="1"/>
              <a:t>Tiittula</a:t>
            </a:r>
            <a:r>
              <a:rPr lang="de-AT" sz="2800" b="0" dirty="0"/>
              <a:t> (2006:481) – Mündlichkeit im schriftlichen Gewand </a:t>
            </a:r>
          </a:p>
          <a:p>
            <a:pPr marL="342900" lvl="0" indent="-342900">
              <a:buFont typeface="Arial" panose="020B0604020202020204" pitchFamily="34" charset="0"/>
              <a:buChar char="•"/>
            </a:pPr>
            <a:r>
              <a:rPr lang="de-AT" sz="2800" b="0" dirty="0"/>
              <a:t>Fokus auf medialen Transfer im Translationsprozess</a:t>
            </a:r>
          </a:p>
          <a:p>
            <a:pPr marL="342900" lvl="0" indent="-342900">
              <a:buFont typeface="Arial" panose="020B0604020202020204" pitchFamily="34" charset="0"/>
              <a:buChar char="•"/>
            </a:pPr>
            <a:r>
              <a:rPr lang="de-AT" sz="2800" b="0" dirty="0"/>
              <a:t>Schriftlicher Zieltext unterscheidet sich grundlegend von einem mündlichen Ausgangstext </a:t>
            </a:r>
          </a:p>
          <a:p>
            <a:pPr marL="342900" lvl="0" indent="-342900">
              <a:buFont typeface="Arial" panose="020B0604020202020204" pitchFamily="34" charset="0"/>
              <a:buChar char="•"/>
            </a:pPr>
            <a:r>
              <a:rPr lang="de-AT" sz="2800" b="0" dirty="0"/>
              <a:t>Sprech-/</a:t>
            </a:r>
            <a:r>
              <a:rPr lang="de-AT" sz="2800" b="0" dirty="0" err="1"/>
              <a:t>Verschriftlichungs</a:t>
            </a:r>
            <a:r>
              <a:rPr lang="de-AT" sz="2800" b="0" dirty="0"/>
              <a:t>- und Lesegeschwindigkeit</a:t>
            </a:r>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p:txBody>
      </p:sp>
    </p:spTree>
    <p:extLst>
      <p:ext uri="{BB962C8B-B14F-4D97-AF65-F5344CB8AC3E}">
        <p14:creationId xmlns:p14="http://schemas.microsoft.com/office/powerpoint/2010/main" val="4265917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in der Translationswissenschaft - Kommunikationssituationen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13</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1420091"/>
            <a:ext cx="8191468" cy="3193184"/>
          </a:xfrm>
        </p:spPr>
        <p:txBody>
          <a:bodyPr>
            <a:normAutofit fontScale="70000" lnSpcReduction="20000"/>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a:p>
            <a:pPr marL="342900" indent="-342900">
              <a:buFont typeface="Arial" panose="020B0604020202020204" pitchFamily="34" charset="0"/>
              <a:buChar char="•"/>
            </a:pPr>
            <a:r>
              <a:rPr lang="de-AT" sz="3600" b="0" dirty="0"/>
              <a:t>Kade 1968: Wiederholbarkeit, Fixierbarkeit, Rezipierbarkeit, Darbietungsart</a:t>
            </a:r>
          </a:p>
          <a:p>
            <a:pPr marL="342900" indent="-342900">
              <a:buFont typeface="Arial" panose="020B0604020202020204" pitchFamily="34" charset="0"/>
              <a:buChar char="•"/>
            </a:pPr>
            <a:endParaRPr lang="de-AT" sz="3600" b="0" dirty="0"/>
          </a:p>
          <a:p>
            <a:pPr marL="342900" indent="-342900">
              <a:buFont typeface="Arial" panose="020B0604020202020204" pitchFamily="34" charset="0"/>
              <a:buChar char="•"/>
            </a:pPr>
            <a:r>
              <a:rPr lang="de-AT" sz="3600" b="0" dirty="0"/>
              <a:t>Ausgangstext</a:t>
            </a:r>
          </a:p>
          <a:p>
            <a:pPr marL="342900" indent="-342900">
              <a:buFont typeface="Arial" panose="020B0604020202020204" pitchFamily="34" charset="0"/>
              <a:buChar char="•"/>
            </a:pPr>
            <a:r>
              <a:rPr lang="de-AT" sz="3600" b="0" dirty="0"/>
              <a:t>plus: akustische Widrigkeiten – Tonqualität, Sprechgeschwindigkeit, Aussprache, Dialekt, Akzent</a:t>
            </a:r>
          </a:p>
          <a:p>
            <a:pPr marL="342900" indent="-342900">
              <a:buFont typeface="Arial" panose="020B0604020202020204" pitchFamily="34" charset="0"/>
              <a:buChar char="•"/>
            </a:pPr>
            <a:r>
              <a:rPr lang="de-AT" sz="3600" b="0" dirty="0"/>
              <a:t>Translationsprozess</a:t>
            </a:r>
          </a:p>
          <a:p>
            <a:pPr marL="342900" indent="-342900">
              <a:buFont typeface="Arial" panose="020B0604020202020204" pitchFamily="34" charset="0"/>
              <a:buChar char="•"/>
            </a:pPr>
            <a:r>
              <a:rPr lang="de-AT" sz="3600" b="0" dirty="0"/>
              <a:t>Zieltext - DOLMETSCHEN</a:t>
            </a:r>
          </a:p>
        </p:txBody>
      </p:sp>
    </p:spTree>
    <p:extLst>
      <p:ext uri="{BB962C8B-B14F-4D97-AF65-F5344CB8AC3E}">
        <p14:creationId xmlns:p14="http://schemas.microsoft.com/office/powerpoint/2010/main" val="2018629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in der Translationswissenschaft - Kommunikationssituationen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14</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a:p>
            <a:pPr marL="342900" indent="-342900">
              <a:buFont typeface="Arial" panose="020B0604020202020204" pitchFamily="34" charset="0"/>
              <a:buChar char="•"/>
            </a:pPr>
            <a:r>
              <a:rPr lang="de-AT" sz="2800" b="0" dirty="0"/>
              <a:t>Zieltext in Form einer (</a:t>
            </a:r>
            <a:r>
              <a:rPr lang="de-AT" sz="2800" b="0" dirty="0" err="1"/>
              <a:t>un</a:t>
            </a:r>
            <a:r>
              <a:rPr lang="de-AT" sz="2800" b="0" dirty="0"/>
              <a:t>)redigierten Live-Mitschrift</a:t>
            </a:r>
          </a:p>
          <a:p>
            <a:pPr marL="342900" indent="-342900">
              <a:buFont typeface="Arial" panose="020B0604020202020204" pitchFamily="34" charset="0"/>
              <a:buChar char="•"/>
            </a:pPr>
            <a:endParaRPr lang="de-AT" sz="2800" b="0" dirty="0"/>
          </a:p>
          <a:p>
            <a:pPr marL="342900" indent="-342900">
              <a:buFont typeface="Arial" panose="020B0604020202020204" pitchFamily="34" charset="0"/>
              <a:buChar char="•"/>
            </a:pPr>
            <a:r>
              <a:rPr lang="de-AT" sz="2800" b="0" dirty="0"/>
              <a:t>DOLMETSCHEN Rezeption des Ausgangtextes</a:t>
            </a:r>
          </a:p>
          <a:p>
            <a:pPr marL="342900" indent="-342900">
              <a:buFont typeface="Arial" panose="020B0604020202020204" pitchFamily="34" charset="0"/>
              <a:buChar char="•"/>
            </a:pPr>
            <a:r>
              <a:rPr lang="de-AT" sz="2800" b="0" dirty="0"/>
              <a:t>ÜBERSETZEN </a:t>
            </a:r>
            <a:r>
              <a:rPr lang="de-AT" sz="2800" b="0" dirty="0" err="1"/>
              <a:t>Translations</a:t>
            </a:r>
            <a:r>
              <a:rPr lang="de-AT" sz="2800" b="0" dirty="0"/>
              <a:t>/</a:t>
            </a:r>
            <a:r>
              <a:rPr lang="de-AT" sz="2800" b="0" dirty="0" err="1"/>
              <a:t>Redigierungsprozess</a:t>
            </a:r>
            <a:r>
              <a:rPr lang="de-AT" sz="2800" b="0" dirty="0"/>
              <a:t> + Rezeption des Zieltextes</a:t>
            </a:r>
          </a:p>
        </p:txBody>
      </p:sp>
    </p:spTree>
    <p:extLst>
      <p:ext uri="{BB962C8B-B14F-4D97-AF65-F5344CB8AC3E}">
        <p14:creationId xmlns:p14="http://schemas.microsoft.com/office/powerpoint/2010/main" val="4120960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636" y="336885"/>
            <a:ext cx="6246421" cy="818148"/>
          </a:xfrm>
        </p:spPr>
        <p:txBody>
          <a:bodyPr/>
          <a:lstStyle/>
          <a:p>
            <a:r>
              <a:rPr lang="de-AT" dirty="0"/>
              <a:t>Schriftdolmetschen – Weshalb und wo? - Kommunikationssituationen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15</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r>
              <a:rPr lang="de-AT" sz="2800" b="0" dirty="0"/>
              <a:t>UN-Behindertenrechtskonvention </a:t>
            </a:r>
          </a:p>
          <a:p>
            <a:pPr marL="342900" lvl="0" indent="-342900">
              <a:buFont typeface="Arial" panose="020B0604020202020204" pitchFamily="34" charset="0"/>
              <a:buChar char="•"/>
            </a:pPr>
            <a:r>
              <a:rPr lang="de-AT" sz="2800" b="0" dirty="0"/>
              <a:t>Barrierefreiheit seit 01.01.2016</a:t>
            </a:r>
          </a:p>
          <a:p>
            <a:pPr marL="342900" lvl="0" indent="-342900">
              <a:buFont typeface="Arial" panose="020B0604020202020204" pitchFamily="34" charset="0"/>
              <a:buChar char="•"/>
            </a:pPr>
            <a:r>
              <a:rPr lang="de-AT" sz="2800" b="0" dirty="0"/>
              <a:t>Bundesbehindertengleichstellungsgesetz (</a:t>
            </a:r>
            <a:r>
              <a:rPr lang="de-AT" sz="2800" b="0" dirty="0" err="1"/>
              <a:t>BGStG</a:t>
            </a:r>
            <a:r>
              <a:rPr lang="de-AT" sz="2800" b="0" dirty="0"/>
              <a:t>)</a:t>
            </a:r>
          </a:p>
          <a:p>
            <a:pPr marL="342900" lvl="0" indent="-342900">
              <a:buFont typeface="Arial" panose="020B0604020202020204" pitchFamily="34" charset="0"/>
              <a:buChar char="•"/>
            </a:pPr>
            <a:r>
              <a:rPr lang="de-AT" sz="2800" b="0" dirty="0"/>
              <a:t>Richtlinie des Bundessozialministeriums, Teilhabegesetze auf Länderebene</a:t>
            </a:r>
          </a:p>
          <a:p>
            <a:pPr marL="342900" lvl="0" indent="-342900">
              <a:buFont typeface="Arial" panose="020B0604020202020204" pitchFamily="34" charset="0"/>
              <a:buChar char="•"/>
            </a:pPr>
            <a:r>
              <a:rPr lang="de-AT" sz="2800" b="0" dirty="0"/>
              <a:t>Umsetzungsrichtlinien von öffentlichen Institutionen</a:t>
            </a:r>
          </a:p>
        </p:txBody>
      </p:sp>
    </p:spTree>
    <p:extLst>
      <p:ext uri="{BB962C8B-B14F-4D97-AF65-F5344CB8AC3E}">
        <p14:creationId xmlns:p14="http://schemas.microsoft.com/office/powerpoint/2010/main" val="3802957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636" y="336885"/>
            <a:ext cx="6246421" cy="818148"/>
          </a:xfrm>
        </p:spPr>
        <p:txBody>
          <a:bodyPr/>
          <a:lstStyle/>
          <a:p>
            <a:r>
              <a:rPr lang="de-AT" dirty="0"/>
              <a:t>Schriftdolmetschen – Weshalb und wo? – humane Translator*innen</a:t>
            </a:r>
            <a:br>
              <a:rPr lang="de-AT" dirty="0"/>
            </a:b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16</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lnSpcReduction="10000"/>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r>
              <a:rPr lang="de-AT" sz="2800" b="0" dirty="0"/>
              <a:t>Angestellt/Selbständig</a:t>
            </a:r>
          </a:p>
          <a:p>
            <a:pPr marL="342900" lvl="0" indent="-342900">
              <a:buFont typeface="Arial" panose="020B0604020202020204" pitchFamily="34" charset="0"/>
              <a:buChar char="•"/>
            </a:pPr>
            <a:r>
              <a:rPr lang="de-AT" sz="2800" b="0" dirty="0"/>
              <a:t>Gewerbeberechtigung </a:t>
            </a:r>
          </a:p>
          <a:p>
            <a:pPr marL="342900" lvl="0" indent="-342900">
              <a:buFont typeface="Arial" panose="020B0604020202020204" pitchFamily="34" charset="0"/>
              <a:buChar char="•"/>
            </a:pPr>
            <a:r>
              <a:rPr lang="de-AT" sz="2800" b="0" dirty="0"/>
              <a:t>Freies Gewerbe</a:t>
            </a:r>
          </a:p>
          <a:p>
            <a:pPr marL="342900" lvl="0" indent="-342900">
              <a:buFont typeface="Arial" panose="020B0604020202020204" pitchFamily="34" charset="0"/>
              <a:buChar char="•"/>
            </a:pPr>
            <a:r>
              <a:rPr lang="de-AT" sz="2800" b="0" dirty="0"/>
              <a:t>Sprachdienstleistungen (das umfasst insbesondere Übersetzen, Dolmetschen, Schrift- und Gebärdendolmetschen, Lokalisierung von Software, Synchronisation) ausgenommen literarische Übersetzungen </a:t>
            </a:r>
            <a:r>
              <a:rPr lang="de-AT" sz="1000" b="0" dirty="0"/>
              <a:t>(Bundesministerium für Wissenschaft, Forschung und Wirtschaft 2015: 20) </a:t>
            </a:r>
          </a:p>
        </p:txBody>
      </p:sp>
    </p:spTree>
    <p:extLst>
      <p:ext uri="{BB962C8B-B14F-4D97-AF65-F5344CB8AC3E}">
        <p14:creationId xmlns:p14="http://schemas.microsoft.com/office/powerpoint/2010/main" val="618766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636" y="336885"/>
            <a:ext cx="6246421" cy="818148"/>
          </a:xfrm>
        </p:spPr>
        <p:txBody>
          <a:bodyPr/>
          <a:lstStyle/>
          <a:p>
            <a:r>
              <a:rPr lang="de-AT" dirty="0"/>
              <a:t>Schriftdolmetschen – Weshalb und wo? – humane Translator*innen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17</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fontScale="92500"/>
          </a:bodyPr>
          <a:lstStyle/>
          <a:p>
            <a:pPr marL="342900" lvl="0" indent="-342900">
              <a:buFont typeface="Arial" panose="020B0604020202020204" pitchFamily="34" charset="0"/>
              <a:buChar char="•"/>
            </a:pPr>
            <a:endParaRPr lang="de-AT" b="0" dirty="0"/>
          </a:p>
          <a:p>
            <a:pPr lvl="0"/>
            <a:r>
              <a:rPr lang="de-AT" sz="3000" b="0" dirty="0"/>
              <a:t>Verzeichnisse auf Landes- und Bundesebene</a:t>
            </a:r>
          </a:p>
          <a:p>
            <a:pPr marL="611188" lvl="1" indent="-342900">
              <a:buFont typeface="Arial" panose="020B0604020202020204" pitchFamily="34" charset="0"/>
              <a:buChar char="•"/>
            </a:pPr>
            <a:r>
              <a:rPr lang="de-AT" sz="3000" dirty="0"/>
              <a:t>Verband </a:t>
            </a:r>
            <a:r>
              <a:rPr lang="de-AT" sz="3000" dirty="0">
                <a:hlinkClick r:id="rId3"/>
              </a:rPr>
              <a:t>www.oesdv.at</a:t>
            </a:r>
            <a:endParaRPr lang="de-AT" sz="3000" dirty="0"/>
          </a:p>
          <a:p>
            <a:pPr marL="611188" lvl="1" indent="-342900">
              <a:buFont typeface="Arial" panose="020B0604020202020204" pitchFamily="34" charset="0"/>
              <a:buChar char="•"/>
            </a:pPr>
            <a:r>
              <a:rPr lang="de-AT" sz="3000" dirty="0"/>
              <a:t>Ministerien</a:t>
            </a:r>
          </a:p>
          <a:p>
            <a:pPr marL="611188" lvl="1" indent="-342900">
              <a:buFont typeface="Arial" panose="020B0604020202020204" pitchFamily="34" charset="0"/>
              <a:buChar char="•"/>
            </a:pPr>
            <a:r>
              <a:rPr lang="de-AT" sz="3000" dirty="0"/>
              <a:t>Institutionen</a:t>
            </a:r>
          </a:p>
          <a:p>
            <a:pPr lvl="1" indent="0">
              <a:buNone/>
            </a:pPr>
            <a:endParaRPr lang="de-AT" sz="3000" b="0" dirty="0"/>
          </a:p>
          <a:p>
            <a:pPr lvl="1" indent="0">
              <a:buNone/>
            </a:pPr>
            <a:r>
              <a:rPr lang="de-AT" sz="3000" b="0" dirty="0"/>
              <a:t>Auftragsvermittlungsstellen</a:t>
            </a:r>
          </a:p>
          <a:p>
            <a:pPr marL="611188" lvl="1" indent="-342900">
              <a:buFont typeface="Arial" panose="020B0604020202020204" pitchFamily="34" charset="0"/>
              <a:buChar char="•"/>
            </a:pPr>
            <a:r>
              <a:rPr lang="de-AT" sz="3000" dirty="0"/>
              <a:t>GESTU Wien</a:t>
            </a:r>
          </a:p>
          <a:p>
            <a:pPr marL="611188" lvl="1" indent="-342900">
              <a:buFont typeface="Arial" panose="020B0604020202020204" pitchFamily="34" charset="0"/>
              <a:buChar char="•"/>
            </a:pPr>
            <a:r>
              <a:rPr lang="de-AT" sz="3000" b="0" dirty="0"/>
              <a:t>GESTU Graz</a:t>
            </a:r>
          </a:p>
          <a:p>
            <a:pPr marL="611188" lvl="1" indent="-342900">
              <a:buFont typeface="Arial" panose="020B0604020202020204" pitchFamily="34" charset="0"/>
              <a:buChar char="•"/>
            </a:pPr>
            <a:r>
              <a:rPr lang="de-AT" sz="3000" dirty="0"/>
              <a:t>Privatwirtschaftliche Unternehmen, wie </a:t>
            </a:r>
            <a:r>
              <a:rPr lang="de-AT" sz="3000" dirty="0" err="1"/>
              <a:t>u.a</a:t>
            </a:r>
            <a:r>
              <a:rPr lang="de-AT" sz="3000" dirty="0"/>
              <a:t> </a:t>
            </a:r>
            <a:r>
              <a:rPr lang="de-AT" sz="3000" dirty="0" err="1"/>
              <a:t>Swisstxt</a:t>
            </a:r>
            <a:r>
              <a:rPr lang="de-AT" sz="3000" dirty="0"/>
              <a:t>, Audio2, </a:t>
            </a:r>
            <a:r>
              <a:rPr lang="de-AT" sz="3000" dirty="0" err="1"/>
              <a:t>Verbavoice</a:t>
            </a:r>
            <a:r>
              <a:rPr lang="de-AT" sz="3000" dirty="0"/>
              <a:t>, Kombia, SAVD, EPUs</a:t>
            </a:r>
            <a:endParaRPr lang="de-AT" sz="3000" b="0" dirty="0"/>
          </a:p>
        </p:txBody>
      </p:sp>
    </p:spTree>
    <p:extLst>
      <p:ext uri="{BB962C8B-B14F-4D97-AF65-F5344CB8AC3E}">
        <p14:creationId xmlns:p14="http://schemas.microsoft.com/office/powerpoint/2010/main" val="2986883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636" y="336885"/>
            <a:ext cx="6246421" cy="818148"/>
          </a:xfrm>
        </p:spPr>
        <p:txBody>
          <a:bodyPr/>
          <a:lstStyle/>
          <a:p>
            <a:r>
              <a:rPr lang="de-AT" dirty="0"/>
              <a:t>Schriftdolmetschen – So geht‘s! – adäquate Methode/Technik</a:t>
            </a:r>
          </a:p>
        </p:txBody>
      </p:sp>
      <p:sp>
        <p:nvSpPr>
          <p:cNvPr id="3" name="Foliennummernplatzhalter 2"/>
          <p:cNvSpPr>
            <a:spLocks noGrp="1"/>
          </p:cNvSpPr>
          <p:nvPr>
            <p:ph type="sldNum" sz="quarter" idx="10"/>
          </p:nvPr>
        </p:nvSpPr>
        <p:spPr/>
        <p:txBody>
          <a:bodyPr/>
          <a:lstStyle/>
          <a:p>
            <a:fld id="{20166E51-7DC7-7047-B811-A7233D3B7FD6}" type="slidenum">
              <a:rPr lang="de-DE" smtClean="0"/>
              <a:pPr/>
              <a:t>18</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1239982"/>
            <a:ext cx="8191468" cy="3373293"/>
          </a:xfrm>
        </p:spPr>
        <p:txBody>
          <a:bodyPr>
            <a:normAutofit fontScale="70000" lnSpcReduction="20000"/>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r>
              <a:rPr lang="de-AT" sz="3600" b="0" dirty="0"/>
              <a:t>Block/Stift</a:t>
            </a:r>
          </a:p>
          <a:p>
            <a:pPr marL="342900" lvl="0" indent="-342900">
              <a:buFont typeface="Arial" panose="020B0604020202020204" pitchFamily="34" charset="0"/>
              <a:buChar char="•"/>
            </a:pPr>
            <a:endParaRPr lang="de-AT" sz="3600" b="0" dirty="0"/>
          </a:p>
          <a:p>
            <a:pPr marL="342900" lvl="0" indent="-342900">
              <a:buFont typeface="Arial" panose="020B0604020202020204" pitchFamily="34" charset="0"/>
              <a:buChar char="•"/>
            </a:pPr>
            <a:r>
              <a:rPr lang="de-AT" sz="3600" b="0" dirty="0"/>
              <a:t>Tastaturbasierte Systeme: Computergestützte Stenographie, </a:t>
            </a:r>
            <a:r>
              <a:rPr lang="de-AT" sz="3600" b="0" dirty="0" err="1"/>
              <a:t>Velotype</a:t>
            </a:r>
            <a:r>
              <a:rPr lang="de-AT" sz="3600" b="0" dirty="0"/>
              <a:t>, konventionelle </a:t>
            </a:r>
            <a:r>
              <a:rPr lang="de-AT" sz="3600" b="0" dirty="0" err="1"/>
              <a:t>Qwerty</a:t>
            </a:r>
            <a:r>
              <a:rPr lang="de-AT" sz="3600" b="0" dirty="0"/>
              <a:t>-Tastatur</a:t>
            </a:r>
          </a:p>
          <a:p>
            <a:pPr marL="342900" lvl="0" indent="-342900">
              <a:buFont typeface="Arial" panose="020B0604020202020204" pitchFamily="34" charset="0"/>
              <a:buChar char="•"/>
            </a:pPr>
            <a:endParaRPr lang="de-AT" sz="3600" b="0" dirty="0"/>
          </a:p>
          <a:p>
            <a:pPr marL="342900" lvl="0" indent="-342900">
              <a:buFont typeface="Arial" panose="020B0604020202020204" pitchFamily="34" charset="0"/>
              <a:buChar char="•"/>
            </a:pPr>
            <a:r>
              <a:rPr lang="de-AT" sz="3600" b="0" dirty="0"/>
              <a:t>Spracherkennung </a:t>
            </a:r>
          </a:p>
          <a:p>
            <a:pPr marL="342900" lvl="0" indent="-342900">
              <a:buFont typeface="Arial" panose="020B0604020202020204" pitchFamily="34" charset="0"/>
              <a:buChar char="•"/>
            </a:pPr>
            <a:endParaRPr lang="de-AT" b="0" dirty="0"/>
          </a:p>
          <a:p>
            <a:r>
              <a:rPr lang="de-AT" sz="800" b="0" dirty="0"/>
              <a:t>									</a:t>
            </a:r>
          </a:p>
          <a:p>
            <a:endParaRPr lang="de-AT" sz="800" b="0" dirty="0"/>
          </a:p>
          <a:p>
            <a:endParaRPr lang="de-AT" sz="800" b="0" dirty="0"/>
          </a:p>
          <a:p>
            <a:endParaRPr lang="de-AT" sz="800" b="0" dirty="0"/>
          </a:p>
          <a:p>
            <a:r>
              <a:rPr lang="de-AT" sz="800" b="0" dirty="0"/>
              <a:t>© Agnes Tauscher</a:t>
            </a:r>
          </a:p>
          <a:p>
            <a:pPr marL="342900" lvl="0" indent="-342900">
              <a:buFont typeface="Arial" panose="020B0604020202020204" pitchFamily="34" charset="0"/>
              <a:buChar char="•"/>
            </a:pPr>
            <a:endParaRPr lang="de-AT" b="0" dirty="0"/>
          </a:p>
        </p:txBody>
      </p:sp>
      <p:pic>
        <p:nvPicPr>
          <p:cNvPr id="7" name="Grafik 6">
            <a:extLst>
              <a:ext uri="{FF2B5EF4-FFF2-40B4-BE49-F238E27FC236}">
                <a16:creationId xmlns:a16="http://schemas.microsoft.com/office/drawing/2014/main" id="{6B796E24-466A-5740-2A0C-84D117722C62}"/>
              </a:ext>
            </a:extLst>
          </p:cNvPr>
          <p:cNvPicPr>
            <a:picLocks noChangeAspect="1"/>
          </p:cNvPicPr>
          <p:nvPr/>
        </p:nvPicPr>
        <p:blipFill>
          <a:blip r:embed="rId3"/>
          <a:stretch>
            <a:fillRect/>
          </a:stretch>
        </p:blipFill>
        <p:spPr>
          <a:xfrm>
            <a:off x="5112327" y="2735845"/>
            <a:ext cx="3210687" cy="1817905"/>
          </a:xfrm>
          <a:prstGeom prst="rect">
            <a:avLst/>
          </a:prstGeom>
        </p:spPr>
      </p:pic>
    </p:spTree>
    <p:extLst>
      <p:ext uri="{BB962C8B-B14F-4D97-AF65-F5344CB8AC3E}">
        <p14:creationId xmlns:p14="http://schemas.microsoft.com/office/powerpoint/2010/main" val="162266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0166E51-7DC7-7047-B811-A7233D3B7FD6}" type="slidenum">
              <a:rPr lang="de-DE" smtClean="0"/>
              <a:pPr/>
              <a:t>19</a:t>
            </a:fld>
            <a:endParaRPr lang="de-DE" dirty="0"/>
          </a:p>
        </p:txBody>
      </p:sp>
      <p:sp>
        <p:nvSpPr>
          <p:cNvPr id="4" name="Fußzeilenplatzhalter 3"/>
          <p:cNvSpPr>
            <a:spLocks noGrp="1"/>
          </p:cNvSpPr>
          <p:nvPr>
            <p:ph type="ftr" sz="quarter" idx="11"/>
          </p:nvPr>
        </p:nvSpPr>
        <p:spPr/>
        <p:txBody>
          <a:bodyPr/>
          <a:lstStyle/>
          <a:p>
            <a:r>
              <a:rPr lang="de-AT"/>
              <a:t>Judith Platter</a:t>
            </a:r>
            <a:endParaRPr lang="de-AT" dirty="0"/>
          </a:p>
        </p:txBody>
      </p:sp>
      <p:pic>
        <p:nvPicPr>
          <p:cNvPr id="7" name="Inhaltsplatzhalter 6" descr="Ein Bild, das Person, Frau, Computer, sitzend enthält.&#10;&#10;Automatisch generierte Beschreibung">
            <a:extLst>
              <a:ext uri="{FF2B5EF4-FFF2-40B4-BE49-F238E27FC236}">
                <a16:creationId xmlns:a16="http://schemas.microsoft.com/office/drawing/2014/main" id="{2F5E357D-DA5E-46B9-9B9E-60AAE4A6DAFD}"/>
              </a:ext>
            </a:extLst>
          </p:cNvPr>
          <p:cNvPicPr>
            <a:picLocks noGrp="1" noChangeAspect="1"/>
          </p:cNvPicPr>
          <p:nvPr>
            <p:ph sz="quarter" idx="12"/>
          </p:nvPr>
        </p:nvPicPr>
        <p:blipFill>
          <a:blip r:embed="rId2"/>
          <a:stretch>
            <a:fillRect/>
          </a:stretch>
        </p:blipFill>
        <p:spPr>
          <a:xfrm>
            <a:off x="755576" y="833312"/>
            <a:ext cx="5887679" cy="3642375"/>
          </a:xfrm>
        </p:spPr>
      </p:pic>
      <p:sp>
        <p:nvSpPr>
          <p:cNvPr id="8" name="Rechteck 7">
            <a:extLst>
              <a:ext uri="{FF2B5EF4-FFF2-40B4-BE49-F238E27FC236}">
                <a16:creationId xmlns:a16="http://schemas.microsoft.com/office/drawing/2014/main" id="{A6BE2113-9B7B-4570-9CC5-508561EA7BB0}"/>
              </a:ext>
            </a:extLst>
          </p:cNvPr>
          <p:cNvSpPr/>
          <p:nvPr/>
        </p:nvSpPr>
        <p:spPr>
          <a:xfrm>
            <a:off x="514643" y="4388359"/>
            <a:ext cx="1132041" cy="246221"/>
          </a:xfrm>
          <a:prstGeom prst="rect">
            <a:avLst/>
          </a:prstGeom>
        </p:spPr>
        <p:txBody>
          <a:bodyPr wrap="none">
            <a:spAutoFit/>
          </a:bodyPr>
          <a:lstStyle/>
          <a:p>
            <a:r>
              <a:rPr lang="de-AT" sz="1000" dirty="0"/>
              <a:t>© Martina </a:t>
            </a:r>
            <a:r>
              <a:rPr lang="de-AT" sz="1000" dirty="0" err="1"/>
              <a:t>Tampir</a:t>
            </a:r>
            <a:endParaRPr lang="de-AT" sz="1000" dirty="0"/>
          </a:p>
        </p:txBody>
      </p:sp>
    </p:spTree>
    <p:extLst>
      <p:ext uri="{BB962C8B-B14F-4D97-AF65-F5344CB8AC3E}">
        <p14:creationId xmlns:p14="http://schemas.microsoft.com/office/powerpoint/2010/main" val="945836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Über mich - meine Pronomen sie/ihr</a:t>
            </a:r>
            <a:br>
              <a:rPr lang="de-DE" dirty="0"/>
            </a:b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p:txBody>
          <a:bodyPr>
            <a:normAutofit/>
          </a:bodyPr>
          <a:lstStyle/>
          <a:p>
            <a:pPr marL="457200" indent="-457200">
              <a:buFont typeface="Arial" panose="020B0604020202020204" pitchFamily="34" charset="0"/>
              <a:buChar char="•"/>
            </a:pPr>
            <a:r>
              <a:rPr lang="de-AT" sz="2400" b="0" dirty="0"/>
              <a:t>Konferenzdolmetschen DE, IT, EN, FR</a:t>
            </a:r>
          </a:p>
          <a:p>
            <a:pPr marL="457200" indent="-457200">
              <a:buFont typeface="Arial" panose="020B0604020202020204" pitchFamily="34" charset="0"/>
              <a:buChar char="•"/>
            </a:pPr>
            <a:r>
              <a:rPr lang="de-AT" sz="2400" b="0" dirty="0"/>
              <a:t>Senior </a:t>
            </a:r>
            <a:r>
              <a:rPr lang="de-AT" sz="2400" b="0" dirty="0" err="1"/>
              <a:t>Lecturer</a:t>
            </a:r>
            <a:r>
              <a:rPr lang="de-AT" sz="2400" b="0" dirty="0"/>
              <a:t> am Zentrum für Translationswissenschaft, Wien</a:t>
            </a:r>
          </a:p>
          <a:p>
            <a:pPr marL="457200" indent="-457200">
              <a:buFont typeface="Arial" panose="020B0604020202020204" pitchFamily="34" charset="0"/>
              <a:buChar char="•"/>
            </a:pPr>
            <a:r>
              <a:rPr lang="de-AT" sz="2400" b="0" dirty="0"/>
              <a:t>Lehrbeauftragte am Institut für Theoretische und Angewandte Translationswissenschaft, Graz  und an der Zürcher Hochschule für Angewandte Wissenschaften, Zürich</a:t>
            </a:r>
          </a:p>
          <a:p>
            <a:pPr marL="457200" indent="-457200">
              <a:buFont typeface="Arial" panose="020B0604020202020204" pitchFamily="34" charset="0"/>
              <a:buChar char="•"/>
            </a:pPr>
            <a:endParaRPr lang="de-AT" sz="2400" b="0" dirty="0"/>
          </a:p>
          <a:p>
            <a:pPr marL="457200" indent="-457200">
              <a:buFont typeface="Arial" panose="020B0604020202020204" pitchFamily="34" charset="0"/>
              <a:buChar char="•"/>
            </a:pPr>
            <a:r>
              <a:rPr lang="de-AT" sz="2400" b="0" dirty="0"/>
              <a:t>Barrierefreie Kommunikation – Schriftdolmetschen, Didaktik und Professionalisierung</a:t>
            </a:r>
            <a:endParaRPr lang="de-AT" dirty="0"/>
          </a:p>
        </p:txBody>
      </p:sp>
    </p:spTree>
    <p:extLst>
      <p:ext uri="{BB962C8B-B14F-4D97-AF65-F5344CB8AC3E}">
        <p14:creationId xmlns:p14="http://schemas.microsoft.com/office/powerpoint/2010/main" val="216536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0166E51-7DC7-7047-B811-A7233D3B7FD6}" type="slidenum">
              <a:rPr lang="de-DE" smtClean="0"/>
              <a:pPr/>
              <a:t>20</a:t>
            </a:fld>
            <a:endParaRPr lang="de-DE" dirty="0"/>
          </a:p>
        </p:txBody>
      </p:sp>
      <p:sp>
        <p:nvSpPr>
          <p:cNvPr id="4" name="Fußzeilenplatzhalter 3"/>
          <p:cNvSpPr>
            <a:spLocks noGrp="1"/>
          </p:cNvSpPr>
          <p:nvPr>
            <p:ph type="ftr" sz="quarter" idx="11"/>
          </p:nvPr>
        </p:nvSpPr>
        <p:spPr/>
        <p:txBody>
          <a:bodyPr/>
          <a:lstStyle/>
          <a:p>
            <a:r>
              <a:rPr lang="de-AT"/>
              <a:t>Judith Platter</a:t>
            </a:r>
            <a:endParaRPr lang="de-AT" dirty="0"/>
          </a:p>
        </p:txBody>
      </p:sp>
      <p:pic>
        <p:nvPicPr>
          <p:cNvPr id="9" name="Inhaltsplatzhalter 8" descr="Ein Bild, das Tisch, drinnen, Elektronik, Computer enthält.&#10;&#10;Automatisch generierte Beschreibung">
            <a:extLst>
              <a:ext uri="{FF2B5EF4-FFF2-40B4-BE49-F238E27FC236}">
                <a16:creationId xmlns:a16="http://schemas.microsoft.com/office/drawing/2014/main" id="{22C3CD5B-D4B4-42BD-9649-CC7FD0F886E8}"/>
              </a:ext>
            </a:extLst>
          </p:cNvPr>
          <p:cNvPicPr>
            <a:picLocks noGrp="1" noChangeAspect="1"/>
          </p:cNvPicPr>
          <p:nvPr>
            <p:ph sz="quarter" idx="12"/>
          </p:nvPr>
        </p:nvPicPr>
        <p:blipFill>
          <a:blip r:embed="rId2"/>
          <a:stretch>
            <a:fillRect/>
          </a:stretch>
        </p:blipFill>
        <p:spPr>
          <a:xfrm>
            <a:off x="514643" y="887412"/>
            <a:ext cx="2528086" cy="3368675"/>
          </a:xfrm>
        </p:spPr>
      </p:pic>
      <p:pic>
        <p:nvPicPr>
          <p:cNvPr id="11" name="Grafik 10" descr="Ein Bild, das Person, computer, Elektronik, drinnen enthält.&#10;&#10;Automatisch generierte Beschreibung">
            <a:extLst>
              <a:ext uri="{FF2B5EF4-FFF2-40B4-BE49-F238E27FC236}">
                <a16:creationId xmlns:a16="http://schemas.microsoft.com/office/drawing/2014/main" id="{EDD3B648-AC18-4254-B960-18DCF696B45C}"/>
              </a:ext>
            </a:extLst>
          </p:cNvPr>
          <p:cNvPicPr>
            <a:picLocks noChangeAspect="1"/>
          </p:cNvPicPr>
          <p:nvPr/>
        </p:nvPicPr>
        <p:blipFill rotWithShape="1">
          <a:blip r:embed="rId3"/>
          <a:srcRect t="15389"/>
          <a:stretch/>
        </p:blipFill>
        <p:spPr>
          <a:xfrm>
            <a:off x="3397404" y="778100"/>
            <a:ext cx="3193098" cy="3600000"/>
          </a:xfrm>
          <a:prstGeom prst="rect">
            <a:avLst/>
          </a:prstGeom>
        </p:spPr>
      </p:pic>
      <p:sp>
        <p:nvSpPr>
          <p:cNvPr id="12" name="Rechteck 11">
            <a:extLst>
              <a:ext uri="{FF2B5EF4-FFF2-40B4-BE49-F238E27FC236}">
                <a16:creationId xmlns:a16="http://schemas.microsoft.com/office/drawing/2014/main" id="{E125290C-C562-4E13-8595-0B3808F73421}"/>
              </a:ext>
            </a:extLst>
          </p:cNvPr>
          <p:cNvSpPr/>
          <p:nvPr/>
        </p:nvSpPr>
        <p:spPr>
          <a:xfrm>
            <a:off x="514643" y="4388359"/>
            <a:ext cx="1016625" cy="246221"/>
          </a:xfrm>
          <a:prstGeom prst="rect">
            <a:avLst/>
          </a:prstGeom>
        </p:spPr>
        <p:txBody>
          <a:bodyPr wrap="none">
            <a:spAutoFit/>
          </a:bodyPr>
          <a:lstStyle/>
          <a:p>
            <a:r>
              <a:rPr lang="de-AT" sz="1000" dirty="0"/>
              <a:t>© Judith Platter</a:t>
            </a:r>
          </a:p>
        </p:txBody>
      </p:sp>
      <p:sp>
        <p:nvSpPr>
          <p:cNvPr id="13" name="Rechteck 12">
            <a:extLst>
              <a:ext uri="{FF2B5EF4-FFF2-40B4-BE49-F238E27FC236}">
                <a16:creationId xmlns:a16="http://schemas.microsoft.com/office/drawing/2014/main" id="{DF1F2176-864D-4F36-9910-420FE33C111C}"/>
              </a:ext>
            </a:extLst>
          </p:cNvPr>
          <p:cNvSpPr/>
          <p:nvPr/>
        </p:nvSpPr>
        <p:spPr>
          <a:xfrm>
            <a:off x="3311236" y="4462864"/>
            <a:ext cx="1132041" cy="246221"/>
          </a:xfrm>
          <a:prstGeom prst="rect">
            <a:avLst/>
          </a:prstGeom>
        </p:spPr>
        <p:txBody>
          <a:bodyPr wrap="none">
            <a:spAutoFit/>
          </a:bodyPr>
          <a:lstStyle/>
          <a:p>
            <a:r>
              <a:rPr lang="de-AT" sz="1000" dirty="0"/>
              <a:t>© Martina </a:t>
            </a:r>
            <a:r>
              <a:rPr lang="de-AT" sz="1000" dirty="0" err="1"/>
              <a:t>Tampir</a:t>
            </a:r>
            <a:endParaRPr lang="de-AT" sz="1000" dirty="0"/>
          </a:p>
        </p:txBody>
      </p:sp>
    </p:spTree>
    <p:extLst>
      <p:ext uri="{BB962C8B-B14F-4D97-AF65-F5344CB8AC3E}">
        <p14:creationId xmlns:p14="http://schemas.microsoft.com/office/powerpoint/2010/main" val="1636962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0166E51-7DC7-7047-B811-A7233D3B7FD6}" type="slidenum">
              <a:rPr lang="de-DE" smtClean="0"/>
              <a:pPr/>
              <a:t>21</a:t>
            </a:fld>
            <a:endParaRPr lang="de-DE" dirty="0"/>
          </a:p>
        </p:txBody>
      </p:sp>
      <p:sp>
        <p:nvSpPr>
          <p:cNvPr id="4" name="Fußzeilenplatzhalter 3"/>
          <p:cNvSpPr>
            <a:spLocks noGrp="1"/>
          </p:cNvSpPr>
          <p:nvPr>
            <p:ph type="ftr" sz="quarter" idx="11"/>
          </p:nvPr>
        </p:nvSpPr>
        <p:spPr/>
        <p:txBody>
          <a:bodyPr/>
          <a:lstStyle/>
          <a:p>
            <a:r>
              <a:rPr lang="de-AT"/>
              <a:t>Judith Platter</a:t>
            </a:r>
            <a:endParaRPr lang="de-AT" dirty="0"/>
          </a:p>
        </p:txBody>
      </p:sp>
      <p:pic>
        <p:nvPicPr>
          <p:cNvPr id="8" name="Inhaltsplatzhalter 7" descr="Ein Bild, das computer, drinnen, Person, Computer enthält.&#10;&#10;Automatisch generierte Beschreibung">
            <a:extLst>
              <a:ext uri="{FF2B5EF4-FFF2-40B4-BE49-F238E27FC236}">
                <a16:creationId xmlns:a16="http://schemas.microsoft.com/office/drawing/2014/main" id="{B000C350-24C7-4670-8A77-68C7C73581D8}"/>
              </a:ext>
            </a:extLst>
          </p:cNvPr>
          <p:cNvPicPr>
            <a:picLocks noGrp="1" noChangeAspect="1"/>
          </p:cNvPicPr>
          <p:nvPr>
            <p:ph sz="quarter" idx="12"/>
          </p:nvPr>
        </p:nvPicPr>
        <p:blipFill>
          <a:blip r:embed="rId2"/>
          <a:stretch>
            <a:fillRect/>
          </a:stretch>
        </p:blipFill>
        <p:spPr>
          <a:xfrm>
            <a:off x="514643" y="927392"/>
            <a:ext cx="3990521" cy="3368675"/>
          </a:xfrm>
        </p:spPr>
      </p:pic>
      <p:sp>
        <p:nvSpPr>
          <p:cNvPr id="12" name="Rechteck 11">
            <a:extLst>
              <a:ext uri="{FF2B5EF4-FFF2-40B4-BE49-F238E27FC236}">
                <a16:creationId xmlns:a16="http://schemas.microsoft.com/office/drawing/2014/main" id="{6B9C1A9B-1D03-4FD3-9BCB-021EB593A8B7}"/>
              </a:ext>
            </a:extLst>
          </p:cNvPr>
          <p:cNvSpPr/>
          <p:nvPr/>
        </p:nvSpPr>
        <p:spPr>
          <a:xfrm>
            <a:off x="514643" y="4388359"/>
            <a:ext cx="1612942" cy="246221"/>
          </a:xfrm>
          <a:prstGeom prst="rect">
            <a:avLst/>
          </a:prstGeom>
        </p:spPr>
        <p:txBody>
          <a:bodyPr wrap="none">
            <a:spAutoFit/>
          </a:bodyPr>
          <a:lstStyle/>
          <a:p>
            <a:r>
              <a:rPr lang="de-AT" sz="1000" dirty="0"/>
              <a:t>© PGC University </a:t>
            </a:r>
            <a:r>
              <a:rPr lang="de-AT" sz="1000" dirty="0" err="1"/>
              <a:t>of</a:t>
            </a:r>
            <a:r>
              <a:rPr lang="de-AT" sz="1000" dirty="0"/>
              <a:t> Vienna</a:t>
            </a:r>
          </a:p>
        </p:txBody>
      </p:sp>
      <p:pic>
        <p:nvPicPr>
          <p:cNvPr id="6" name="Grafik 5" descr="Ein Bild, das Person, Fenster, drinnen, Mann enthält.&#10;&#10;Automatisch generierte Beschreibung">
            <a:extLst>
              <a:ext uri="{FF2B5EF4-FFF2-40B4-BE49-F238E27FC236}">
                <a16:creationId xmlns:a16="http://schemas.microsoft.com/office/drawing/2014/main" id="{A9ED6E55-60A9-479F-B432-8391A4B61CD5}"/>
              </a:ext>
            </a:extLst>
          </p:cNvPr>
          <p:cNvPicPr>
            <a:picLocks noChangeAspect="1"/>
          </p:cNvPicPr>
          <p:nvPr/>
        </p:nvPicPr>
        <p:blipFill>
          <a:blip r:embed="rId3"/>
          <a:stretch>
            <a:fillRect/>
          </a:stretch>
        </p:blipFill>
        <p:spPr>
          <a:xfrm>
            <a:off x="4766657" y="886950"/>
            <a:ext cx="1895400" cy="3369600"/>
          </a:xfrm>
          <a:prstGeom prst="rect">
            <a:avLst/>
          </a:prstGeom>
        </p:spPr>
      </p:pic>
      <p:sp>
        <p:nvSpPr>
          <p:cNvPr id="7" name="Rechteck 6">
            <a:extLst>
              <a:ext uri="{FF2B5EF4-FFF2-40B4-BE49-F238E27FC236}">
                <a16:creationId xmlns:a16="http://schemas.microsoft.com/office/drawing/2014/main" id="{DFD93B6C-E5E9-4CAF-A21A-22004DD718B6}"/>
              </a:ext>
            </a:extLst>
          </p:cNvPr>
          <p:cNvSpPr/>
          <p:nvPr/>
        </p:nvSpPr>
        <p:spPr>
          <a:xfrm>
            <a:off x="4700725" y="4291849"/>
            <a:ext cx="1170513" cy="246221"/>
          </a:xfrm>
          <a:prstGeom prst="rect">
            <a:avLst/>
          </a:prstGeom>
        </p:spPr>
        <p:txBody>
          <a:bodyPr wrap="none">
            <a:spAutoFit/>
          </a:bodyPr>
          <a:lstStyle/>
          <a:p>
            <a:r>
              <a:rPr lang="de-AT" sz="1000" dirty="0"/>
              <a:t>© Monika Grabher</a:t>
            </a:r>
          </a:p>
        </p:txBody>
      </p:sp>
    </p:spTree>
    <p:extLst>
      <p:ext uri="{BB962C8B-B14F-4D97-AF65-F5344CB8AC3E}">
        <p14:creationId xmlns:p14="http://schemas.microsoft.com/office/powerpoint/2010/main" val="2561579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0166E51-7DC7-7047-B811-A7233D3B7FD6}" type="slidenum">
              <a:rPr lang="de-DE" smtClean="0"/>
              <a:pPr/>
              <a:t>22</a:t>
            </a:fld>
            <a:endParaRPr lang="de-DE" dirty="0"/>
          </a:p>
        </p:txBody>
      </p:sp>
      <p:sp>
        <p:nvSpPr>
          <p:cNvPr id="4" name="Fußzeilenplatzhalter 3"/>
          <p:cNvSpPr>
            <a:spLocks noGrp="1"/>
          </p:cNvSpPr>
          <p:nvPr>
            <p:ph type="ftr" sz="quarter" idx="11"/>
          </p:nvPr>
        </p:nvSpPr>
        <p:spPr/>
        <p:txBody>
          <a:bodyPr/>
          <a:lstStyle/>
          <a:p>
            <a:r>
              <a:rPr lang="de-AT"/>
              <a:t>Judith Platter</a:t>
            </a:r>
            <a:endParaRPr lang="de-AT" dirty="0"/>
          </a:p>
        </p:txBody>
      </p:sp>
      <p:sp>
        <p:nvSpPr>
          <p:cNvPr id="12" name="Rechteck 11">
            <a:extLst>
              <a:ext uri="{FF2B5EF4-FFF2-40B4-BE49-F238E27FC236}">
                <a16:creationId xmlns:a16="http://schemas.microsoft.com/office/drawing/2014/main" id="{6B9C1A9B-1D03-4FD3-9BCB-021EB593A8B7}"/>
              </a:ext>
            </a:extLst>
          </p:cNvPr>
          <p:cNvSpPr/>
          <p:nvPr/>
        </p:nvSpPr>
        <p:spPr>
          <a:xfrm>
            <a:off x="514643" y="4388359"/>
            <a:ext cx="1612942" cy="246221"/>
          </a:xfrm>
          <a:prstGeom prst="rect">
            <a:avLst/>
          </a:prstGeom>
        </p:spPr>
        <p:txBody>
          <a:bodyPr wrap="none">
            <a:spAutoFit/>
          </a:bodyPr>
          <a:lstStyle/>
          <a:p>
            <a:r>
              <a:rPr lang="de-AT" sz="1000" dirty="0"/>
              <a:t>© PGC University </a:t>
            </a:r>
            <a:r>
              <a:rPr lang="de-AT" sz="1000" dirty="0" err="1"/>
              <a:t>of</a:t>
            </a:r>
            <a:r>
              <a:rPr lang="de-AT" sz="1000" dirty="0"/>
              <a:t> Vienna</a:t>
            </a:r>
          </a:p>
        </p:txBody>
      </p:sp>
      <p:sp>
        <p:nvSpPr>
          <p:cNvPr id="7" name="Rechteck 6">
            <a:extLst>
              <a:ext uri="{FF2B5EF4-FFF2-40B4-BE49-F238E27FC236}">
                <a16:creationId xmlns:a16="http://schemas.microsoft.com/office/drawing/2014/main" id="{DFD93B6C-E5E9-4CAF-A21A-22004DD718B6}"/>
              </a:ext>
            </a:extLst>
          </p:cNvPr>
          <p:cNvSpPr/>
          <p:nvPr/>
        </p:nvSpPr>
        <p:spPr>
          <a:xfrm>
            <a:off x="4700725" y="4291849"/>
            <a:ext cx="1016625" cy="246221"/>
          </a:xfrm>
          <a:prstGeom prst="rect">
            <a:avLst/>
          </a:prstGeom>
        </p:spPr>
        <p:txBody>
          <a:bodyPr wrap="none">
            <a:spAutoFit/>
          </a:bodyPr>
          <a:lstStyle/>
          <a:p>
            <a:r>
              <a:rPr lang="de-AT" sz="1000" dirty="0"/>
              <a:t>© Judith Platter</a:t>
            </a:r>
          </a:p>
        </p:txBody>
      </p:sp>
      <p:pic>
        <p:nvPicPr>
          <p:cNvPr id="18" name="Inhaltsplatzhalter 17" descr="Ein Bild, das Person, drinnen, Tisch, Computer enthält.&#10;&#10;Automatisch generierte Beschreibung">
            <a:extLst>
              <a:ext uri="{FF2B5EF4-FFF2-40B4-BE49-F238E27FC236}">
                <a16:creationId xmlns:a16="http://schemas.microsoft.com/office/drawing/2014/main" id="{0205827F-FAB0-4308-8B5A-7447ECE9DB69}"/>
              </a:ext>
            </a:extLst>
          </p:cNvPr>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514643" y="955381"/>
            <a:ext cx="5988755" cy="3368675"/>
          </a:xfrm>
        </p:spPr>
      </p:pic>
      <p:pic>
        <p:nvPicPr>
          <p:cNvPr id="20" name="Grafik 19" descr="Ein Bild, das drinnen, sitzend, Spiegel, Raum enthält.&#10;&#10;Automatisch generierte Beschreibung">
            <a:extLst>
              <a:ext uri="{FF2B5EF4-FFF2-40B4-BE49-F238E27FC236}">
                <a16:creationId xmlns:a16="http://schemas.microsoft.com/office/drawing/2014/main" id="{1854B03D-A868-4B57-878A-92EC14038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227090"/>
            <a:ext cx="3272762" cy="2283718"/>
          </a:xfrm>
          <a:prstGeom prst="rect">
            <a:avLst/>
          </a:prstGeom>
        </p:spPr>
      </p:pic>
    </p:spTree>
    <p:extLst>
      <p:ext uri="{BB962C8B-B14F-4D97-AF65-F5344CB8AC3E}">
        <p14:creationId xmlns:p14="http://schemas.microsoft.com/office/powerpoint/2010/main" val="3526484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Schriftdolmetschen – So geht‘s!</a:t>
            </a:r>
            <a:br>
              <a:rPr lang="de-AT" dirty="0"/>
            </a:br>
            <a:r>
              <a:rPr lang="de-AT" dirty="0"/>
              <a:t>- adäquate Methode/Technik</a:t>
            </a:r>
            <a:endParaRPr lang="de-AT" sz="3200" dirty="0"/>
          </a:p>
        </p:txBody>
      </p:sp>
      <p:sp>
        <p:nvSpPr>
          <p:cNvPr id="2" name="Untertitel 1"/>
          <p:cNvSpPr>
            <a:spLocks noGrp="1"/>
          </p:cNvSpPr>
          <p:nvPr>
            <p:ph sz="quarter" idx="12"/>
          </p:nvPr>
        </p:nvSpPr>
        <p:spPr/>
        <p:txBody>
          <a:bodyPr>
            <a:normAutofit fontScale="92500" lnSpcReduction="20000"/>
          </a:bodyPr>
          <a:lstStyle/>
          <a:p>
            <a:pPr marL="285750" indent="-285750">
              <a:buFont typeface="Arial" panose="020B0604020202020204" pitchFamily="34" charset="0"/>
              <a:buChar char="•"/>
            </a:pPr>
            <a:r>
              <a:rPr lang="de-AT" sz="2800" b="0" dirty="0"/>
              <a:t>Konventionell – beliebt/berüchtigt?</a:t>
            </a:r>
          </a:p>
          <a:p>
            <a:pPr marL="285750" indent="-285750">
              <a:buFont typeface="Arial" panose="020B0604020202020204" pitchFamily="34" charset="0"/>
              <a:buChar char="•"/>
            </a:pPr>
            <a:endParaRPr lang="de-AT" sz="2800" b="0" dirty="0"/>
          </a:p>
          <a:p>
            <a:pPr marL="285750" indent="-285750">
              <a:buFont typeface="Arial" panose="020B0604020202020204" pitchFamily="34" charset="0"/>
              <a:buChar char="•"/>
            </a:pPr>
            <a:r>
              <a:rPr lang="de-AT" sz="2800" b="0" dirty="0"/>
              <a:t>Mindestschreibgeschwindigkeit 350/Minute – </a:t>
            </a:r>
            <a:r>
              <a:rPr lang="de-AT" sz="2800" b="0" dirty="0" err="1"/>
              <a:t>your</a:t>
            </a:r>
            <a:r>
              <a:rPr lang="de-AT" sz="2800" b="0" dirty="0"/>
              <a:t> turn: </a:t>
            </a:r>
            <a:r>
              <a:rPr lang="de-AT" sz="2800" dirty="0" err="1">
                <a:hlinkClick r:id="rId3"/>
              </a:rPr>
              <a:t>Typing</a:t>
            </a:r>
            <a:r>
              <a:rPr lang="de-AT" sz="2800" dirty="0">
                <a:hlinkClick r:id="rId3"/>
              </a:rPr>
              <a:t> Test German - 10FastFingers.com</a:t>
            </a:r>
            <a:endParaRPr lang="de-AT" sz="2800" b="0" dirty="0"/>
          </a:p>
          <a:p>
            <a:pPr marL="285750" indent="-285750">
              <a:buFont typeface="Arial" panose="020B0604020202020204" pitchFamily="34" charset="0"/>
              <a:buChar char="•"/>
            </a:pPr>
            <a:r>
              <a:rPr lang="de-AT" sz="2800" b="0" dirty="0" err="1"/>
              <a:t>Qwertz</a:t>
            </a:r>
            <a:r>
              <a:rPr lang="de-AT" sz="2800" b="0" dirty="0"/>
              <a:t>-Tastatur</a:t>
            </a:r>
          </a:p>
          <a:p>
            <a:pPr marL="285750" indent="-285750">
              <a:buFont typeface="Arial" panose="020B0604020202020204" pitchFamily="34" charset="0"/>
              <a:buChar char="•"/>
            </a:pPr>
            <a:r>
              <a:rPr lang="de-AT" sz="2800" b="0" dirty="0"/>
              <a:t>Traditionelle Textverarbeitungsprogramme/Plattformen/Sharing-Formate</a:t>
            </a:r>
          </a:p>
          <a:p>
            <a:pPr marL="285750" indent="-285750">
              <a:buFont typeface="Arial" panose="020B0604020202020204" pitchFamily="34" charset="0"/>
              <a:buChar char="•"/>
            </a:pPr>
            <a:r>
              <a:rPr lang="de-AT" sz="2800" b="0" dirty="0"/>
              <a:t>Autokorrektur (programmspezifisch oder systemübergreifend)</a:t>
            </a:r>
          </a:p>
          <a:p>
            <a:pPr marL="285750" indent="-285750">
              <a:buFont typeface="Arial" panose="020B0604020202020204" pitchFamily="34" charset="0"/>
              <a:buChar char="•"/>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1941469D-AACE-4EE9-9596-79B3B12D3244}"/>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23</a:t>
            </a:fld>
            <a:endParaRPr lang="de-DE" dirty="0"/>
          </a:p>
        </p:txBody>
      </p:sp>
      <p:sp>
        <p:nvSpPr>
          <p:cNvPr id="5" name="Fußzeilenplatzhalter 3">
            <a:extLst>
              <a:ext uri="{FF2B5EF4-FFF2-40B4-BE49-F238E27FC236}">
                <a16:creationId xmlns:a16="http://schemas.microsoft.com/office/drawing/2014/main" id="{D7C06FC3-3F41-44F1-82A4-3169AB38A8B7}"/>
              </a:ext>
            </a:extLst>
          </p:cNvPr>
          <p:cNvSpPr>
            <a:spLocks noGrp="1"/>
          </p:cNvSpPr>
          <p:nvPr>
            <p:ph type="ftr" sz="quarter" idx="11"/>
          </p:nvPr>
        </p:nvSpPr>
        <p:spPr>
          <a:xfrm>
            <a:off x="415636" y="4708292"/>
            <a:ext cx="2895600" cy="274637"/>
          </a:xfrm>
        </p:spPr>
        <p:txBody>
          <a:bodyPr/>
          <a:lstStyle/>
          <a:p>
            <a:r>
              <a:rPr lang="de-AT" dirty="0"/>
              <a:t>Judith Platter</a:t>
            </a:r>
          </a:p>
        </p:txBody>
      </p:sp>
      <p:pic>
        <p:nvPicPr>
          <p:cNvPr id="8" name="Grafik 7">
            <a:extLst>
              <a:ext uri="{FF2B5EF4-FFF2-40B4-BE49-F238E27FC236}">
                <a16:creationId xmlns:a16="http://schemas.microsoft.com/office/drawing/2014/main" id="{83785D1A-E26F-C017-1B37-1F1ACC17748A}"/>
              </a:ext>
            </a:extLst>
          </p:cNvPr>
          <p:cNvPicPr>
            <a:picLocks noChangeAspect="1"/>
          </p:cNvPicPr>
          <p:nvPr/>
        </p:nvPicPr>
        <p:blipFill>
          <a:blip r:embed="rId4"/>
          <a:stretch>
            <a:fillRect/>
          </a:stretch>
        </p:blipFill>
        <p:spPr>
          <a:xfrm>
            <a:off x="6074457" y="895172"/>
            <a:ext cx="2857500" cy="2857500"/>
          </a:xfrm>
          <a:prstGeom prst="rect">
            <a:avLst/>
          </a:prstGeom>
        </p:spPr>
      </p:pic>
    </p:spTree>
    <p:extLst>
      <p:ext uri="{BB962C8B-B14F-4D97-AF65-F5344CB8AC3E}">
        <p14:creationId xmlns:p14="http://schemas.microsoft.com/office/powerpoint/2010/main" val="1733407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Schriftdolmetschen – So geht‘s! - adäquate Methode/Technik</a:t>
            </a:r>
            <a:endParaRPr lang="de-AT" sz="3200" dirty="0"/>
          </a:p>
        </p:txBody>
      </p:sp>
      <p:sp>
        <p:nvSpPr>
          <p:cNvPr id="2" name="Untertitel 1"/>
          <p:cNvSpPr>
            <a:spLocks noGrp="1"/>
          </p:cNvSpPr>
          <p:nvPr>
            <p:ph sz="quarter" idx="12"/>
          </p:nvPr>
        </p:nvSpPr>
        <p:spPr/>
        <p:txBody>
          <a:bodyPr>
            <a:normAutofit lnSpcReduction="10000"/>
          </a:bodyPr>
          <a:lstStyle/>
          <a:p>
            <a:pPr marL="285750" indent="-285750">
              <a:buFont typeface="Arial" panose="020B0604020202020204" pitchFamily="34" charset="0"/>
              <a:buChar char="•"/>
            </a:pPr>
            <a:endParaRPr lang="de-AT" b="0" dirty="0"/>
          </a:p>
          <a:p>
            <a:pPr marL="285750" indent="-285750">
              <a:buFont typeface="Arial" panose="020B0604020202020204" pitchFamily="34" charset="0"/>
              <a:buChar char="•"/>
            </a:pPr>
            <a:r>
              <a:rPr lang="de-AT" sz="2400" b="0" dirty="0"/>
              <a:t>Spracherkennung – Plappern wie einem der Schnabel gewachsen ist?</a:t>
            </a:r>
          </a:p>
          <a:p>
            <a:pPr marL="285750" indent="-285750">
              <a:buFont typeface="Arial" panose="020B0604020202020204" pitchFamily="34" charset="0"/>
              <a:buChar char="•"/>
            </a:pPr>
            <a:endParaRPr lang="de-AT" sz="2400" b="0" dirty="0"/>
          </a:p>
          <a:p>
            <a:pPr marL="285750" indent="-285750">
              <a:buFont typeface="Arial" panose="020B0604020202020204" pitchFamily="34" charset="0"/>
              <a:buChar char="•"/>
            </a:pPr>
            <a:r>
              <a:rPr lang="de-AT" sz="2400" b="0" dirty="0"/>
              <a:t>Individuelle Adaptierung der Software – individuelles Arbeitsinstrument</a:t>
            </a:r>
          </a:p>
          <a:p>
            <a:pPr marL="285750" indent="-285750">
              <a:buFont typeface="Arial" panose="020B0604020202020204" pitchFamily="34" charset="0"/>
              <a:buChar char="•"/>
            </a:pPr>
            <a:r>
              <a:rPr lang="de-AT" sz="2400" b="0" dirty="0" err="1"/>
              <a:t>Verschriftlichungsgeschwindigkeit</a:t>
            </a:r>
            <a:r>
              <a:rPr lang="de-AT" sz="2400" b="0" dirty="0"/>
              <a:t> von 160-190 Wörtern/Minute = 1400 Zeichen inkl. Leerzeichen</a:t>
            </a:r>
          </a:p>
          <a:p>
            <a:pPr marL="285750" indent="-285750">
              <a:buFont typeface="Arial" panose="020B0604020202020204" pitchFamily="34" charset="0"/>
              <a:buChar char="•"/>
            </a:pPr>
            <a:r>
              <a:rPr lang="de-AT" sz="2400" b="0" dirty="0"/>
              <a:t>Makros/Befehle </a:t>
            </a:r>
          </a:p>
          <a:p>
            <a:pPr marL="285750" indent="-285750">
              <a:buFont typeface="Arial" panose="020B0604020202020204" pitchFamily="34" charset="0"/>
              <a:buChar char="•"/>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E1CB5456-B404-4CCB-9267-719271385B80}"/>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24</a:t>
            </a:fld>
            <a:endParaRPr lang="de-DE" dirty="0"/>
          </a:p>
        </p:txBody>
      </p:sp>
      <p:sp>
        <p:nvSpPr>
          <p:cNvPr id="5" name="Fußzeilenplatzhalter 3">
            <a:extLst>
              <a:ext uri="{FF2B5EF4-FFF2-40B4-BE49-F238E27FC236}">
                <a16:creationId xmlns:a16="http://schemas.microsoft.com/office/drawing/2014/main" id="{989AE9B2-502C-4F0D-B48A-9295B22D2444}"/>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3985258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Schriftdolmetschen – So geht‘s! - adäquate Methode/Technik</a:t>
            </a:r>
            <a:endParaRPr lang="de-AT" sz="3200" dirty="0"/>
          </a:p>
        </p:txBody>
      </p:sp>
      <p:sp>
        <p:nvSpPr>
          <p:cNvPr id="2" name="Untertitel 1"/>
          <p:cNvSpPr>
            <a:spLocks noGrp="1"/>
          </p:cNvSpPr>
          <p:nvPr>
            <p:ph sz="quarter" idx="12"/>
          </p:nvPr>
        </p:nvSpPr>
        <p:spPr/>
        <p:txBody>
          <a:bodyPr>
            <a:normAutofit fontScale="92500" lnSpcReduction="20000"/>
          </a:bodyPr>
          <a:lstStyle/>
          <a:p>
            <a:pPr marL="285750" indent="-285750">
              <a:buFont typeface="Arial" panose="020B0604020202020204" pitchFamily="34" charset="0"/>
              <a:buChar char="•"/>
            </a:pPr>
            <a:endParaRPr lang="de-AT" b="0" dirty="0"/>
          </a:p>
          <a:p>
            <a:r>
              <a:rPr lang="de-AT" sz="2400" b="0" dirty="0"/>
              <a:t>(Lehrerin) </a:t>
            </a:r>
            <a:r>
              <a:rPr lang="de-AT" sz="2400" b="0" dirty="0" err="1"/>
              <a:t>Good</a:t>
            </a:r>
            <a:r>
              <a:rPr lang="de-AT" sz="2400" b="0" dirty="0"/>
              <a:t> </a:t>
            </a:r>
            <a:r>
              <a:rPr lang="de-AT" sz="2400" b="0" dirty="0" err="1"/>
              <a:t>morning</a:t>
            </a:r>
            <a:r>
              <a:rPr lang="de-AT" sz="2400" b="0" dirty="0"/>
              <a:t>. Wir befassen uns heute mit der englischen Fragenbildung. </a:t>
            </a:r>
            <a:r>
              <a:rPr lang="de-AT" sz="2400" b="0" dirty="0" err="1"/>
              <a:t>Please</a:t>
            </a:r>
            <a:r>
              <a:rPr lang="de-AT" sz="2400" b="0" dirty="0"/>
              <a:t> </a:t>
            </a:r>
            <a:r>
              <a:rPr lang="de-AT" sz="2400" b="0" dirty="0" err="1"/>
              <a:t>go</a:t>
            </a:r>
            <a:r>
              <a:rPr lang="de-AT" sz="2400" b="0" dirty="0"/>
              <a:t> </a:t>
            </a:r>
            <a:r>
              <a:rPr lang="de-AT" sz="2400" b="0" dirty="0" err="1"/>
              <a:t>to</a:t>
            </a:r>
            <a:r>
              <a:rPr lang="de-AT" sz="2400" b="0" dirty="0"/>
              <a:t> </a:t>
            </a:r>
            <a:r>
              <a:rPr lang="de-AT" sz="2400" b="0" dirty="0" err="1"/>
              <a:t>page</a:t>
            </a:r>
            <a:r>
              <a:rPr lang="de-AT" sz="2400" b="0" dirty="0"/>
              <a:t> 15, </a:t>
            </a:r>
            <a:r>
              <a:rPr lang="de-AT" sz="2400" b="0" dirty="0" err="1"/>
              <a:t>exercise</a:t>
            </a:r>
            <a:r>
              <a:rPr lang="de-AT" sz="2400" b="0" dirty="0"/>
              <a:t> 5. </a:t>
            </a:r>
          </a:p>
          <a:p>
            <a:r>
              <a:rPr lang="de-AT" sz="2400" b="0" dirty="0"/>
              <a:t> </a:t>
            </a:r>
          </a:p>
          <a:p>
            <a:pPr marL="342900" indent="-342900">
              <a:buFont typeface="Arial" panose="020B0604020202020204" pitchFamily="34" charset="0"/>
              <a:buChar char="•"/>
            </a:pPr>
            <a:r>
              <a:rPr lang="de-AT" sz="2400" b="0" dirty="0"/>
              <a:t>Sprecherkennung „Lehrerin“ mit Autokorrekturprogramm Kürzel „</a:t>
            </a:r>
            <a:r>
              <a:rPr lang="de-AT" sz="2400" b="0" dirty="0" err="1"/>
              <a:t>ll</a:t>
            </a:r>
            <a:r>
              <a:rPr lang="de-AT" sz="2400" b="0" dirty="0"/>
              <a:t>“</a:t>
            </a:r>
          </a:p>
          <a:p>
            <a:pPr marL="342900" indent="-342900">
              <a:buFont typeface="Arial" panose="020B0604020202020204" pitchFamily="34" charset="0"/>
              <a:buChar char="•"/>
            </a:pPr>
            <a:r>
              <a:rPr lang="de-AT" sz="2400" b="0" dirty="0"/>
              <a:t>„</a:t>
            </a:r>
            <a:r>
              <a:rPr lang="de-AT" sz="2400" b="0" dirty="0" err="1"/>
              <a:t>Good</a:t>
            </a:r>
            <a:r>
              <a:rPr lang="de-AT" sz="2400" b="0" dirty="0"/>
              <a:t> </a:t>
            </a:r>
            <a:r>
              <a:rPr lang="de-AT" sz="2400" b="0" dirty="0" err="1"/>
              <a:t>morning</a:t>
            </a:r>
            <a:r>
              <a:rPr lang="de-AT" sz="2400" b="0" dirty="0"/>
              <a:t>“ mit automatischem Spracherkennungsprogramm plus Satzzeichen („</a:t>
            </a:r>
            <a:r>
              <a:rPr lang="de-AT" sz="2400" b="0" dirty="0" err="1"/>
              <a:t>Good</a:t>
            </a:r>
            <a:r>
              <a:rPr lang="de-AT" sz="2400" b="0" dirty="0"/>
              <a:t> </a:t>
            </a:r>
            <a:r>
              <a:rPr lang="de-AT" sz="2400" b="0" dirty="0" err="1"/>
              <a:t>morning</a:t>
            </a:r>
            <a:r>
              <a:rPr lang="de-AT" sz="2400" b="0" dirty="0"/>
              <a:t> </a:t>
            </a:r>
            <a:r>
              <a:rPr lang="de-AT" sz="2400" b="0" dirty="0" err="1"/>
              <a:t>period</a:t>
            </a:r>
            <a:r>
              <a:rPr lang="de-AT" sz="2400" b="0" dirty="0"/>
              <a:t>“).</a:t>
            </a:r>
          </a:p>
          <a:p>
            <a:pPr marL="342900" indent="-342900">
              <a:buFont typeface="Arial" panose="020B0604020202020204" pitchFamily="34" charset="0"/>
              <a:buChar char="•"/>
            </a:pPr>
            <a:r>
              <a:rPr lang="de-AT" sz="2400" b="0" dirty="0"/>
              <a:t>„Wir befassen uns heute mit der englischen Fragenbildung.“ mit Tastatur, inklusive Satzzeichen</a:t>
            </a:r>
          </a:p>
          <a:p>
            <a:pPr marL="342900" indent="-342900">
              <a:buFont typeface="Arial" panose="020B0604020202020204" pitchFamily="34" charset="0"/>
              <a:buChar char="•"/>
            </a:pPr>
            <a:r>
              <a:rPr lang="de-AT" sz="2400" b="0" dirty="0"/>
              <a:t>„</a:t>
            </a:r>
            <a:r>
              <a:rPr lang="de-AT" sz="2400" b="0" dirty="0" err="1"/>
              <a:t>Please</a:t>
            </a:r>
            <a:r>
              <a:rPr lang="de-AT" sz="2400" b="0" dirty="0"/>
              <a:t> </a:t>
            </a:r>
            <a:r>
              <a:rPr lang="de-AT" sz="2400" b="0" dirty="0" err="1"/>
              <a:t>go</a:t>
            </a:r>
            <a:r>
              <a:rPr lang="de-AT" sz="2400" b="0" dirty="0"/>
              <a:t> </a:t>
            </a:r>
            <a:r>
              <a:rPr lang="de-AT" sz="2400" b="0" dirty="0" err="1"/>
              <a:t>to</a:t>
            </a:r>
            <a:r>
              <a:rPr lang="de-AT" sz="2400" b="0" dirty="0"/>
              <a:t> </a:t>
            </a:r>
            <a:r>
              <a:rPr lang="de-AT" sz="2400" b="0" dirty="0" err="1"/>
              <a:t>page</a:t>
            </a:r>
            <a:r>
              <a:rPr lang="de-AT" sz="2400" b="0" dirty="0"/>
              <a:t> 15, </a:t>
            </a:r>
            <a:r>
              <a:rPr lang="de-AT" sz="2400" b="0" dirty="0" err="1"/>
              <a:t>exercise</a:t>
            </a:r>
            <a:r>
              <a:rPr lang="de-AT" sz="2400" b="0" dirty="0"/>
              <a:t> 5.“wiederum mündlich gedolmetscht („</a:t>
            </a:r>
            <a:r>
              <a:rPr lang="de-AT" sz="2400" b="0" dirty="0" err="1"/>
              <a:t>Please</a:t>
            </a:r>
            <a:r>
              <a:rPr lang="de-AT" sz="2400" b="0" dirty="0"/>
              <a:t> </a:t>
            </a:r>
            <a:r>
              <a:rPr lang="de-AT" sz="2400" b="0" dirty="0" err="1"/>
              <a:t>go</a:t>
            </a:r>
            <a:r>
              <a:rPr lang="de-AT" sz="2400" b="0" dirty="0"/>
              <a:t> </a:t>
            </a:r>
            <a:r>
              <a:rPr lang="de-AT" sz="2400" b="0" dirty="0" err="1"/>
              <a:t>to</a:t>
            </a:r>
            <a:r>
              <a:rPr lang="de-AT" sz="2400" b="0" dirty="0"/>
              <a:t> </a:t>
            </a:r>
            <a:r>
              <a:rPr lang="de-AT" sz="2400" b="0" dirty="0" err="1"/>
              <a:t>page</a:t>
            </a:r>
            <a:r>
              <a:rPr lang="de-AT" sz="2400" b="0" dirty="0"/>
              <a:t> 15 </a:t>
            </a:r>
            <a:r>
              <a:rPr lang="de-AT" sz="2400" b="0" dirty="0" err="1"/>
              <a:t>comma</a:t>
            </a:r>
            <a:r>
              <a:rPr lang="de-AT" sz="2400" b="0" dirty="0"/>
              <a:t> </a:t>
            </a:r>
            <a:r>
              <a:rPr lang="de-AT" sz="2400" b="0" dirty="0" err="1"/>
              <a:t>exercise</a:t>
            </a:r>
            <a:r>
              <a:rPr lang="de-AT" sz="2400" b="0" dirty="0"/>
              <a:t> 5 </a:t>
            </a:r>
            <a:r>
              <a:rPr lang="de-AT" sz="2400" b="0" dirty="0" err="1"/>
              <a:t>period</a:t>
            </a:r>
            <a:r>
              <a:rPr lang="de-AT" sz="2400" b="0" dirty="0"/>
              <a:t>“). </a:t>
            </a:r>
          </a:p>
          <a:p>
            <a:pPr marL="285750" indent="-285750">
              <a:buFont typeface="Arial" panose="020B0604020202020204" pitchFamily="34" charset="0"/>
              <a:buChar char="•"/>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04A4E895-9105-417C-A399-80CB7594363E}"/>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25</a:t>
            </a:fld>
            <a:endParaRPr lang="de-DE" dirty="0"/>
          </a:p>
        </p:txBody>
      </p:sp>
      <p:sp>
        <p:nvSpPr>
          <p:cNvPr id="5" name="Fußzeilenplatzhalter 3">
            <a:extLst>
              <a:ext uri="{FF2B5EF4-FFF2-40B4-BE49-F238E27FC236}">
                <a16:creationId xmlns:a16="http://schemas.microsoft.com/office/drawing/2014/main" id="{ACE1DDE1-6D46-4969-BC12-8DF422DE6CE6}"/>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717950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Schriftdolmetschen – So geht‘s! – adäquate Methode/Technik</a:t>
            </a:r>
            <a:endParaRPr lang="de-AT" sz="3200" dirty="0"/>
          </a:p>
        </p:txBody>
      </p:sp>
      <p:sp>
        <p:nvSpPr>
          <p:cNvPr id="2" name="Untertitel 1"/>
          <p:cNvSpPr>
            <a:spLocks noGrp="1"/>
          </p:cNvSpPr>
          <p:nvPr>
            <p:ph sz="quarter" idx="12"/>
          </p:nvPr>
        </p:nvSpPr>
        <p:spPr/>
        <p:txBody>
          <a:bodyPr>
            <a:normAutofit fontScale="92500" lnSpcReduction="10000"/>
          </a:bodyPr>
          <a:lstStyle/>
          <a:p>
            <a:pPr marL="342900" indent="-342900">
              <a:buFont typeface="Arial" panose="020B0604020202020204" pitchFamily="34" charset="0"/>
              <a:buChar char="•"/>
            </a:pPr>
            <a:r>
              <a:rPr lang="de-AT" sz="2800" b="0" dirty="0"/>
              <a:t>Wer entscheidet sich wann wofür?</a:t>
            </a:r>
          </a:p>
          <a:p>
            <a:pPr marL="342900" indent="-342900">
              <a:buFont typeface="Arial" panose="020B0604020202020204" pitchFamily="34" charset="0"/>
              <a:buChar char="•"/>
            </a:pPr>
            <a:endParaRPr lang="de-AT" sz="2800" b="0" dirty="0"/>
          </a:p>
          <a:p>
            <a:pPr marL="342900" indent="-342900">
              <a:buFont typeface="Arial" panose="020B0604020202020204" pitchFamily="34" charset="0"/>
              <a:buChar char="•"/>
            </a:pPr>
            <a:r>
              <a:rPr lang="de-AT" sz="2800" b="0" dirty="0" err="1"/>
              <a:t>Schriftdolmetscher:innen</a:t>
            </a:r>
            <a:endParaRPr lang="de-AT" sz="2800" b="0" dirty="0"/>
          </a:p>
          <a:p>
            <a:pPr marL="342900" indent="-342900">
              <a:buFont typeface="Arial" panose="020B0604020202020204" pitchFamily="34" charset="0"/>
              <a:buChar char="•"/>
            </a:pPr>
            <a:r>
              <a:rPr lang="de-AT" sz="2800" b="0" dirty="0"/>
              <a:t>Rezipientin</a:t>
            </a:r>
          </a:p>
          <a:p>
            <a:pPr marL="342900" indent="-342900">
              <a:buFont typeface="Arial" panose="020B0604020202020204" pitchFamily="34" charset="0"/>
              <a:buChar char="•"/>
            </a:pPr>
            <a:r>
              <a:rPr lang="de-AT" sz="2800" b="0" dirty="0" err="1"/>
              <a:t>Schriftdolmetscher:innen-Vermittler</a:t>
            </a:r>
            <a:endParaRPr lang="de-AT" sz="2800" b="0" dirty="0"/>
          </a:p>
          <a:p>
            <a:pPr marL="342900" indent="-342900">
              <a:buFont typeface="Arial" panose="020B0604020202020204" pitchFamily="34" charset="0"/>
              <a:buChar char="•"/>
            </a:pPr>
            <a:r>
              <a:rPr lang="de-AT" sz="2800" b="0" dirty="0"/>
              <a:t>Auftragsumgebung</a:t>
            </a:r>
          </a:p>
          <a:p>
            <a:pPr marL="342900" indent="-342900">
              <a:buFont typeface="Arial" panose="020B0604020202020204" pitchFamily="34" charset="0"/>
              <a:buChar char="•"/>
            </a:pPr>
            <a:r>
              <a:rPr lang="de-AT" sz="2800" b="0" dirty="0"/>
              <a:t>Sprachenkombination</a:t>
            </a:r>
          </a:p>
          <a:p>
            <a:pPr marL="342900" indent="-342900">
              <a:buFont typeface="Arial" panose="020B0604020202020204" pitchFamily="34" charset="0"/>
              <a:buChar char="•"/>
            </a:pPr>
            <a:r>
              <a:rPr lang="de-AT" sz="2800" b="0" dirty="0"/>
              <a:t>Technische Gegebenheiten</a:t>
            </a:r>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74D47047-F53E-40B3-8672-7344455C3B41}"/>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26</a:t>
            </a:fld>
            <a:endParaRPr lang="de-DE" dirty="0"/>
          </a:p>
        </p:txBody>
      </p:sp>
      <p:sp>
        <p:nvSpPr>
          <p:cNvPr id="5" name="Fußzeilenplatzhalter 3">
            <a:extLst>
              <a:ext uri="{FF2B5EF4-FFF2-40B4-BE49-F238E27FC236}">
                <a16:creationId xmlns:a16="http://schemas.microsoft.com/office/drawing/2014/main" id="{FCA9663B-7714-44EE-8331-BF0D5EF1DA57}"/>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1757793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15636" y="336885"/>
            <a:ext cx="8402782" cy="1325660"/>
          </a:xfrm>
        </p:spPr>
        <p:txBody>
          <a:bodyPr/>
          <a:lstStyle/>
          <a:p>
            <a:r>
              <a:rPr lang="de-AT" sz="2800" b="0" dirty="0"/>
              <a:t>Schriftdolmetschen – Was sind die Herausforderungen? – Verschriftlichung – mündlich AT/lesbar ZT</a:t>
            </a:r>
          </a:p>
        </p:txBody>
      </p:sp>
      <p:sp>
        <p:nvSpPr>
          <p:cNvPr id="2" name="Untertitel 1"/>
          <p:cNvSpPr>
            <a:spLocks noGrp="1"/>
          </p:cNvSpPr>
          <p:nvPr>
            <p:ph sz="quarter" idx="12"/>
          </p:nvPr>
        </p:nvSpPr>
        <p:spPr>
          <a:xfrm>
            <a:off x="415925" y="1199688"/>
            <a:ext cx="8307388" cy="3413588"/>
          </a:xfrm>
        </p:spPr>
        <p:txBody>
          <a:bodyPr>
            <a:normAutofit/>
          </a:bodyPr>
          <a:lstStyle/>
          <a:p>
            <a:pPr marL="839788" lvl="1" indent="-571500">
              <a:buFontTx/>
              <a:buChar char="-"/>
            </a:pPr>
            <a:r>
              <a:rPr lang="de-DE" sz="1800" dirty="0"/>
              <a:t>Welche Herausforderungen? </a:t>
            </a:r>
            <a:br>
              <a:rPr lang="de-DE" sz="1800" dirty="0"/>
            </a:br>
            <a:r>
              <a:rPr lang="it-IT" sz="1600" dirty="0">
                <a:hlinkClick r:id="rId4"/>
              </a:rPr>
              <a:t>Comunicazione </a:t>
            </a:r>
            <a:r>
              <a:rPr lang="it-IT" sz="1600" dirty="0" err="1">
                <a:hlinkClick r:id="rId4"/>
              </a:rPr>
              <a:t>accessibile_presentazione_Trieste</a:t>
            </a:r>
            <a:r>
              <a:rPr lang="it-IT" sz="1600" dirty="0">
                <a:hlinkClick r:id="rId4"/>
              </a:rPr>
              <a:t> - Google </a:t>
            </a:r>
            <a:r>
              <a:rPr lang="it-IT" sz="1600" dirty="0" err="1">
                <a:hlinkClick r:id="rId4"/>
              </a:rPr>
              <a:t>Docs</a:t>
            </a:r>
            <a:endParaRPr lang="de-DE" sz="1600" dirty="0"/>
          </a:p>
          <a:p>
            <a:pPr lvl="1" indent="0">
              <a:buNone/>
            </a:pPr>
            <a:endParaRPr lang="de-DE" sz="2400" dirty="0"/>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14DA66A1-C74D-409E-937F-7EDCC1DB1BB6}"/>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27</a:t>
            </a:fld>
            <a:endParaRPr lang="de-DE" dirty="0"/>
          </a:p>
        </p:txBody>
      </p:sp>
      <p:sp>
        <p:nvSpPr>
          <p:cNvPr id="5" name="Fußzeilenplatzhalter 3">
            <a:extLst>
              <a:ext uri="{FF2B5EF4-FFF2-40B4-BE49-F238E27FC236}">
                <a16:creationId xmlns:a16="http://schemas.microsoft.com/office/drawing/2014/main" id="{62D8DBDE-DBE8-4112-B5AE-1504445F38CA}"/>
              </a:ext>
            </a:extLst>
          </p:cNvPr>
          <p:cNvSpPr>
            <a:spLocks noGrp="1"/>
          </p:cNvSpPr>
          <p:nvPr>
            <p:ph type="ftr" sz="quarter" idx="11"/>
          </p:nvPr>
        </p:nvSpPr>
        <p:spPr>
          <a:xfrm>
            <a:off x="415636" y="4708292"/>
            <a:ext cx="2895600" cy="274637"/>
          </a:xfrm>
        </p:spPr>
        <p:txBody>
          <a:bodyPr/>
          <a:lstStyle/>
          <a:p>
            <a:r>
              <a:rPr lang="de-AT" dirty="0"/>
              <a:t>Judith Platter</a:t>
            </a:r>
          </a:p>
        </p:txBody>
      </p:sp>
      <p:pic>
        <p:nvPicPr>
          <p:cNvPr id="6" name="171121_1800_Abendschau_Die-Heilkraft-der-Zwiebel">
            <a:hlinkClick r:id="" action="ppaction://media"/>
            <a:extLst>
              <a:ext uri="{FF2B5EF4-FFF2-40B4-BE49-F238E27FC236}">
                <a16:creationId xmlns:a16="http://schemas.microsoft.com/office/drawing/2014/main" id="{FC3D1D8F-E04D-4374-86A4-24128C99EC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6692" y="1757561"/>
            <a:ext cx="4903627" cy="2758290"/>
          </a:xfrm>
          <a:prstGeom prst="rect">
            <a:avLst/>
          </a:prstGeom>
        </p:spPr>
      </p:pic>
      <p:pic>
        <p:nvPicPr>
          <p:cNvPr id="9" name="Grafik 8">
            <a:extLst>
              <a:ext uri="{FF2B5EF4-FFF2-40B4-BE49-F238E27FC236}">
                <a16:creationId xmlns:a16="http://schemas.microsoft.com/office/drawing/2014/main" id="{6CBE72AE-18D5-CB48-786A-BE766F85CAB6}"/>
              </a:ext>
            </a:extLst>
          </p:cNvPr>
          <p:cNvPicPr>
            <a:picLocks noChangeAspect="1"/>
          </p:cNvPicPr>
          <p:nvPr/>
        </p:nvPicPr>
        <p:blipFill>
          <a:blip r:embed="rId6"/>
          <a:stretch>
            <a:fillRect/>
          </a:stretch>
        </p:blipFill>
        <p:spPr>
          <a:xfrm>
            <a:off x="5960918" y="1711959"/>
            <a:ext cx="2857500" cy="2857500"/>
          </a:xfrm>
          <a:prstGeom prst="rect">
            <a:avLst/>
          </a:prstGeom>
        </p:spPr>
      </p:pic>
    </p:spTree>
    <p:extLst>
      <p:ext uri="{BB962C8B-B14F-4D97-AF65-F5344CB8AC3E}">
        <p14:creationId xmlns:p14="http://schemas.microsoft.com/office/powerpoint/2010/main" val="214543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8485">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Was sind die Herausforderungen?</a:t>
            </a:r>
            <a:r>
              <a:rPr lang="de-AT" sz="3200" dirty="0"/>
              <a:t> – Medienwechsel - Verschriftlichung</a:t>
            </a:r>
          </a:p>
        </p:txBody>
      </p:sp>
      <p:sp>
        <p:nvSpPr>
          <p:cNvPr id="2" name="Untertitel 1"/>
          <p:cNvSpPr>
            <a:spLocks noGrp="1"/>
          </p:cNvSpPr>
          <p:nvPr>
            <p:ph sz="quarter" idx="12"/>
          </p:nvPr>
        </p:nvSpPr>
        <p:spPr/>
        <p:txBody>
          <a:bodyPr>
            <a:normAutofit fontScale="92500"/>
          </a:bodyPr>
          <a:lstStyle/>
          <a:p>
            <a:pPr marL="342900" indent="-342900">
              <a:buFont typeface="Arial" panose="020B0604020202020204" pitchFamily="34" charset="0"/>
              <a:buChar char="•"/>
            </a:pPr>
            <a:r>
              <a:rPr lang="de-AT" sz="2400" b="0" dirty="0"/>
              <a:t>Welche Aspekte impliziert der Medienwechsel?</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Sprechgeschwindigkeit vs. Schreibgeschwindigkeit</a:t>
            </a:r>
          </a:p>
          <a:p>
            <a:pPr marL="342900" indent="-342900">
              <a:buFont typeface="Arial" panose="020B0604020202020204" pitchFamily="34" charset="0"/>
              <a:buChar char="•"/>
            </a:pPr>
            <a:r>
              <a:rPr lang="de-AT" sz="2400" b="0" dirty="0"/>
              <a:t>Planbarkeit</a:t>
            </a:r>
          </a:p>
          <a:p>
            <a:pPr marL="342900" indent="-342900">
              <a:buFont typeface="Arial" panose="020B0604020202020204" pitchFamily="34" charset="0"/>
              <a:buChar char="•"/>
            </a:pPr>
            <a:r>
              <a:rPr lang="de-AT" sz="2400" b="0" dirty="0"/>
              <a:t>Unmittelbarkeit in der Rezeption AT, Produktion ZT und Rezeption ZT</a:t>
            </a:r>
          </a:p>
          <a:p>
            <a:pPr marL="342900" indent="-342900">
              <a:buFont typeface="Arial" panose="020B0604020202020204" pitchFamily="34" charset="0"/>
              <a:buChar char="•"/>
            </a:pPr>
            <a:r>
              <a:rPr lang="de-AT" sz="2400" b="0" dirty="0"/>
              <a:t>Notwendigkeit der Erweiterung des verbalen/auditiven Inputs um Sprecherkennungen, Hintergrundinformationen: Geräusche, paralinguale, </a:t>
            </a:r>
            <a:r>
              <a:rPr lang="de-AT" sz="2400" b="0" dirty="0" err="1"/>
              <a:t>extralinguale</a:t>
            </a:r>
            <a:r>
              <a:rPr lang="de-AT" sz="2400" b="0" dirty="0"/>
              <a:t> und prosodische Elemente</a:t>
            </a:r>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8F8CCA9E-03AF-4D5A-9EC8-00814A3809BB}"/>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28</a:t>
            </a:fld>
            <a:endParaRPr lang="de-DE" dirty="0"/>
          </a:p>
        </p:txBody>
      </p:sp>
      <p:sp>
        <p:nvSpPr>
          <p:cNvPr id="5" name="Fußzeilenplatzhalter 3">
            <a:extLst>
              <a:ext uri="{FF2B5EF4-FFF2-40B4-BE49-F238E27FC236}">
                <a16:creationId xmlns:a16="http://schemas.microsoft.com/office/drawing/2014/main" id="{A0C1B677-9F5A-4E4F-8C43-089D8522D418}"/>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1614299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Was sind die Herausforderungen?</a:t>
            </a:r>
            <a:r>
              <a:rPr lang="de-AT" sz="3200" dirty="0"/>
              <a:t> – Medienwechsel - Verschriftlichung</a:t>
            </a:r>
          </a:p>
        </p:txBody>
      </p:sp>
      <p:sp>
        <p:nvSpPr>
          <p:cNvPr id="2" name="Untertitel 1"/>
          <p:cNvSpPr>
            <a:spLocks noGrp="1"/>
          </p:cNvSpPr>
          <p:nvPr>
            <p:ph sz="quarter" idx="12"/>
          </p:nvPr>
        </p:nvSpPr>
        <p:spPr/>
        <p:txBody>
          <a:bodyPr>
            <a:normAutofit/>
          </a:bodyPr>
          <a:lstStyle/>
          <a:p>
            <a:pPr marL="342900" indent="-342900">
              <a:buFont typeface="Arial" panose="020B0604020202020204" pitchFamily="34" charset="0"/>
              <a:buChar char="•"/>
            </a:pPr>
            <a:r>
              <a:rPr lang="de-AT" sz="2400" b="0" dirty="0"/>
              <a:t>Welche Aspekte impliziert der Medienwechsel?</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Rechtschreibung </a:t>
            </a:r>
          </a:p>
          <a:p>
            <a:pPr marL="342900" indent="-342900">
              <a:buFont typeface="Arial" panose="020B0604020202020204" pitchFamily="34" charset="0"/>
              <a:buChar char="•"/>
            </a:pPr>
            <a:r>
              <a:rPr lang="de-AT" sz="2400" b="0" dirty="0"/>
              <a:t>Satzzeichen</a:t>
            </a:r>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B9AA7F7C-5BD3-4D57-8B93-1E18FE463703}"/>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29</a:t>
            </a:fld>
            <a:endParaRPr lang="de-DE" dirty="0"/>
          </a:p>
        </p:txBody>
      </p:sp>
      <p:sp>
        <p:nvSpPr>
          <p:cNvPr id="5" name="Fußzeilenplatzhalter 3">
            <a:extLst>
              <a:ext uri="{FF2B5EF4-FFF2-40B4-BE49-F238E27FC236}">
                <a16:creationId xmlns:a16="http://schemas.microsoft.com/office/drawing/2014/main" id="{FBBF299A-BB22-409A-AE18-575BFD9D9020}"/>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1219708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Programm</a:t>
            </a:r>
          </a:p>
        </p:txBody>
      </p:sp>
      <p:sp>
        <p:nvSpPr>
          <p:cNvPr id="3" name="Foliennummernplatzhalter 2"/>
          <p:cNvSpPr>
            <a:spLocks noGrp="1"/>
          </p:cNvSpPr>
          <p:nvPr>
            <p:ph type="sldNum" sz="quarter" idx="10"/>
          </p:nvPr>
        </p:nvSpPr>
        <p:spPr/>
        <p:txBody>
          <a:bodyPr/>
          <a:lstStyle/>
          <a:p>
            <a:fld id="{20166E51-7DC7-7047-B811-A7233D3B7FD6}" type="slidenum">
              <a:rPr lang="de-DE" smtClean="0"/>
              <a:pPr/>
              <a:t>3</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a:bodyPr>
          <a:lstStyle/>
          <a:p>
            <a:pPr marL="285750" indent="-285750">
              <a:buFont typeface="Arial" panose="020B0604020202020204" pitchFamily="34" charset="0"/>
              <a:buChar char="•"/>
            </a:pPr>
            <a:r>
              <a:rPr lang="de-AT" sz="2800" b="0" dirty="0"/>
              <a:t>Schriftdolmetschen – Was ist das?</a:t>
            </a:r>
          </a:p>
          <a:p>
            <a:pPr marL="285750" indent="-285750">
              <a:buFont typeface="Arial" panose="020B0604020202020204" pitchFamily="34" charset="0"/>
              <a:buChar char="•"/>
            </a:pPr>
            <a:r>
              <a:rPr lang="de-AT" sz="2800" b="0" dirty="0"/>
              <a:t>Schriftdolmetschen – Für wen?</a:t>
            </a:r>
          </a:p>
          <a:p>
            <a:pPr marL="285750" indent="-285750">
              <a:buFont typeface="Arial" panose="020B0604020202020204" pitchFamily="34" charset="0"/>
              <a:buChar char="•"/>
            </a:pPr>
            <a:r>
              <a:rPr lang="de-AT" sz="2800" b="0" dirty="0"/>
              <a:t>Schriftdolmetschen in der Translationswissenschaft</a:t>
            </a:r>
          </a:p>
          <a:p>
            <a:pPr marL="285750" indent="-285750">
              <a:buFont typeface="Arial" panose="020B0604020202020204" pitchFamily="34" charset="0"/>
              <a:buChar char="•"/>
            </a:pPr>
            <a:r>
              <a:rPr lang="de-AT" sz="2800" b="0" dirty="0"/>
              <a:t>Schriftdolmetschen – Weshalb und wo?</a:t>
            </a:r>
          </a:p>
          <a:p>
            <a:pPr marL="285750" indent="-285750">
              <a:buFont typeface="Arial" panose="020B0604020202020204" pitchFamily="34" charset="0"/>
              <a:buChar char="•"/>
            </a:pPr>
            <a:r>
              <a:rPr lang="de-AT" sz="2800" b="0" dirty="0"/>
              <a:t>Schriftdolmetschen – So geht‘s!</a:t>
            </a:r>
          </a:p>
          <a:p>
            <a:pPr marL="285750" indent="-285750">
              <a:buFont typeface="Arial" panose="020B0604020202020204" pitchFamily="34" charset="0"/>
              <a:buChar char="•"/>
            </a:pPr>
            <a:r>
              <a:rPr lang="de-AT" sz="2800" b="0" dirty="0"/>
              <a:t>Schriftdolmetschen – Was sind die Herausforderungen?</a:t>
            </a:r>
          </a:p>
          <a:p>
            <a:pPr marL="285750" indent="-285750">
              <a:buFont typeface="Arial" panose="020B0604020202020204" pitchFamily="34" charset="0"/>
              <a:buChar char="•"/>
            </a:pPr>
            <a:r>
              <a:rPr lang="de-AT" sz="2800" b="0" dirty="0"/>
              <a:t>Schriftdolmetschen – Eine Nische? </a:t>
            </a:r>
            <a:endParaRPr lang="de-AT" sz="2800" dirty="0"/>
          </a:p>
        </p:txBody>
      </p:sp>
    </p:spTree>
    <p:extLst>
      <p:ext uri="{BB962C8B-B14F-4D97-AF65-F5344CB8AC3E}">
        <p14:creationId xmlns:p14="http://schemas.microsoft.com/office/powerpoint/2010/main" val="441174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Was sind die Herausforderungen?</a:t>
            </a:r>
            <a:r>
              <a:rPr lang="de-AT" sz="3200" dirty="0"/>
              <a:t> – Medienwechsel – lesbarer ZT</a:t>
            </a:r>
          </a:p>
        </p:txBody>
      </p:sp>
      <p:sp>
        <p:nvSpPr>
          <p:cNvPr id="2" name="Untertitel 1"/>
          <p:cNvSpPr>
            <a:spLocks noGrp="1"/>
          </p:cNvSpPr>
          <p:nvPr>
            <p:ph sz="quarter" idx="12"/>
          </p:nvPr>
        </p:nvSpPr>
        <p:spPr/>
        <p:txBody>
          <a:bodyPr>
            <a:normAutofit lnSpcReduction="10000"/>
          </a:bodyPr>
          <a:lstStyle/>
          <a:p>
            <a:pPr marL="342900" indent="-342900">
              <a:buFont typeface="Arial" panose="020B0604020202020204" pitchFamily="34" charset="0"/>
              <a:buChar char="•"/>
            </a:pPr>
            <a:r>
              <a:rPr lang="de-AT" sz="2400" b="0" dirty="0"/>
              <a:t>Makroebene </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Textaufbau folgt Ausgangstext in Bezug auf inhaltlichen Inputs</a:t>
            </a:r>
          </a:p>
          <a:p>
            <a:pPr marL="342900" indent="-342900">
              <a:buFont typeface="Arial" panose="020B0604020202020204" pitchFamily="34" charset="0"/>
              <a:buChar char="•"/>
            </a:pPr>
            <a:r>
              <a:rPr lang="de-AT" sz="2400" b="0" dirty="0"/>
              <a:t>Texteinteilung = Struktur = Absätze, Sprecherwechsel werden hinzugefügt</a:t>
            </a:r>
          </a:p>
          <a:p>
            <a:pPr marL="342900" indent="-342900">
              <a:buFont typeface="Arial" panose="020B0604020202020204" pitchFamily="34" charset="0"/>
              <a:buChar char="•"/>
            </a:pPr>
            <a:r>
              <a:rPr lang="de-AT" sz="2400" b="0" dirty="0"/>
              <a:t>Textform = Adaptierung von Schriftart, Schriftgröße, Hintergrundfarbe</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Zusätzliche Konventionen</a:t>
            </a:r>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1E6F32A5-C409-4F00-8A7D-7FC1B6253B7F}"/>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30</a:t>
            </a:fld>
            <a:endParaRPr lang="de-DE" dirty="0"/>
          </a:p>
        </p:txBody>
      </p:sp>
      <p:sp>
        <p:nvSpPr>
          <p:cNvPr id="5" name="Fußzeilenplatzhalter 3">
            <a:extLst>
              <a:ext uri="{FF2B5EF4-FFF2-40B4-BE49-F238E27FC236}">
                <a16:creationId xmlns:a16="http://schemas.microsoft.com/office/drawing/2014/main" id="{7A97EEB4-9D15-419A-BF5E-C150EEEA4579}"/>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4195487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Was sind die Herausforderungen?</a:t>
            </a:r>
            <a:r>
              <a:rPr lang="de-AT" sz="3200" dirty="0"/>
              <a:t> – Medienwechsel – Verschriftlichung/lesbarer ZT</a:t>
            </a:r>
          </a:p>
        </p:txBody>
      </p:sp>
      <p:sp>
        <p:nvSpPr>
          <p:cNvPr id="2" name="Untertitel 1"/>
          <p:cNvSpPr>
            <a:spLocks noGrp="1"/>
          </p:cNvSpPr>
          <p:nvPr>
            <p:ph sz="quarter" idx="12"/>
          </p:nvPr>
        </p:nvSpPr>
        <p:spPr/>
        <p:txBody>
          <a:bodyPr>
            <a:normAutofit/>
          </a:bodyPr>
          <a:lstStyle/>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Mikroebene </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Mündliche Konzeption in Grammatik und Lexik – „Verpackung“</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Beispiel Zwiebelkönigin </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endParaRPr lang="de-AT" sz="2400" b="0" dirty="0"/>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5" name="Foliennummernplatzhalter 2">
            <a:extLst>
              <a:ext uri="{FF2B5EF4-FFF2-40B4-BE49-F238E27FC236}">
                <a16:creationId xmlns:a16="http://schemas.microsoft.com/office/drawing/2014/main" id="{2577AD8F-6958-444E-925C-F03B68E116CF}"/>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31</a:t>
            </a:fld>
            <a:endParaRPr lang="de-DE" dirty="0"/>
          </a:p>
        </p:txBody>
      </p:sp>
      <p:sp>
        <p:nvSpPr>
          <p:cNvPr id="6" name="Fußzeilenplatzhalter 3">
            <a:extLst>
              <a:ext uri="{FF2B5EF4-FFF2-40B4-BE49-F238E27FC236}">
                <a16:creationId xmlns:a16="http://schemas.microsoft.com/office/drawing/2014/main" id="{0FF7973F-4503-4FEC-9B6D-585BF3222BE7}"/>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2141839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Was sind die Herausforderungen?</a:t>
            </a:r>
            <a:r>
              <a:rPr lang="de-AT" sz="3200" dirty="0"/>
              <a:t> – Medienwechsel -  Verschriftlichung/lesbarer ZT</a:t>
            </a:r>
          </a:p>
        </p:txBody>
      </p:sp>
      <p:sp>
        <p:nvSpPr>
          <p:cNvPr id="2" name="Untertitel 1"/>
          <p:cNvSpPr>
            <a:spLocks noGrp="1"/>
          </p:cNvSpPr>
          <p:nvPr>
            <p:ph sz="quarter" idx="12"/>
          </p:nvPr>
        </p:nvSpPr>
        <p:spPr>
          <a:xfrm>
            <a:off x="353291" y="1524000"/>
            <a:ext cx="8370022" cy="3089275"/>
          </a:xfrm>
        </p:spPr>
        <p:txBody>
          <a:bodyPr>
            <a:normAutofit fontScale="92500"/>
          </a:bodyPr>
          <a:lstStyle/>
          <a:p>
            <a:pPr marL="342900" indent="-342900">
              <a:buFont typeface="Arial" panose="020B0604020202020204" pitchFamily="34" charset="0"/>
              <a:buChar char="•"/>
            </a:pPr>
            <a:r>
              <a:rPr lang="de-AT" sz="2400" b="0" dirty="0"/>
              <a:t>Für die Suppe schwitzen wir die Zwiebeln an; sie senken unter anderem unseren Cholesterinspiegel. Schmackhaft gemacht mit Rinderbrühe und Weißwein. Und während die Suppe köchelt, setzt Elisabeth den Hustensirup an. Dafür brauchen wir eine mittelgroße Zwiebel und einen Esslöffel Honig. Das Gemisch zwei bis drei Stunden ziehen lassen; in dieser Zeit lösen sich die ätherischen Öle aus der Zwiebel, die entzündungshemmend und schleimlösend wirken.</a:t>
            </a:r>
          </a:p>
          <a:p>
            <a:pPr marL="342900" indent="-342900">
              <a:buFont typeface="Arial" panose="020B0604020202020204" pitchFamily="34" charset="0"/>
              <a:buChar char="•"/>
            </a:pPr>
            <a:r>
              <a:rPr lang="de-AT" sz="2400" b="0" dirty="0"/>
              <a:t>Gelesene Schreibe (Bose et al. 2013:158) und Parlando (Sieber 2008:281) </a:t>
            </a:r>
          </a:p>
          <a:p>
            <a:pPr marL="342900" indent="-342900">
              <a:buFont typeface="Arial" panose="020B0604020202020204" pitchFamily="34" charset="0"/>
              <a:buChar char="•"/>
            </a:pPr>
            <a:endParaRPr lang="de-AT" sz="2400" b="0" dirty="0"/>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2F0E6A63-D8A4-4C52-8BDC-BC97A3ED93C5}"/>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32</a:t>
            </a:fld>
            <a:endParaRPr lang="de-DE" dirty="0"/>
          </a:p>
        </p:txBody>
      </p:sp>
      <p:sp>
        <p:nvSpPr>
          <p:cNvPr id="5" name="Fußzeilenplatzhalter 3">
            <a:extLst>
              <a:ext uri="{FF2B5EF4-FFF2-40B4-BE49-F238E27FC236}">
                <a16:creationId xmlns:a16="http://schemas.microsoft.com/office/drawing/2014/main" id="{358D4CF4-6F21-468D-A51D-CC9C74649962}"/>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208346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Was sind die Herausforderungen?</a:t>
            </a:r>
            <a:r>
              <a:rPr lang="de-AT" sz="3200" dirty="0"/>
              <a:t> – Medienwechsel -  Verschriftlichung/lesbarer ZT</a:t>
            </a:r>
          </a:p>
        </p:txBody>
      </p:sp>
      <p:sp>
        <p:nvSpPr>
          <p:cNvPr id="2" name="Untertitel 1"/>
          <p:cNvSpPr>
            <a:spLocks noGrp="1"/>
          </p:cNvSpPr>
          <p:nvPr>
            <p:ph sz="quarter" idx="12"/>
          </p:nvPr>
        </p:nvSpPr>
        <p:spPr>
          <a:xfrm>
            <a:off x="415636" y="1517073"/>
            <a:ext cx="8307677" cy="3096202"/>
          </a:xfrm>
        </p:spPr>
        <p:txBody>
          <a:bodyPr>
            <a:normAutofit/>
          </a:bodyPr>
          <a:lstStyle/>
          <a:p>
            <a:pPr marL="342900" indent="-342900">
              <a:buFont typeface="Arial" panose="020B0604020202020204" pitchFamily="34" charset="0"/>
              <a:buChar char="•"/>
            </a:pPr>
            <a:r>
              <a:rPr lang="de-AT" sz="2400" b="0" dirty="0"/>
              <a:t>„Also, er schmeckt hauptsächlich süß und im Abgang kommt aber dann die Schärfe durch und das merkt man im Rachen auch schon, wie das ein bisschen so ‚</a:t>
            </a:r>
            <a:r>
              <a:rPr lang="de-AT" sz="2400" b="0" dirty="0" err="1"/>
              <a:t>bizzelt</a:t>
            </a:r>
            <a:r>
              <a:rPr lang="de-AT" sz="2400" b="0" dirty="0"/>
              <a:t>‘ und ich hab ihn das letzte Mal, glaub ich, vor vier oder fünf Wochen gebraucht und hab den aber gleich getrunken, als es ich's gemerkt hab, </a:t>
            </a:r>
            <a:r>
              <a:rPr lang="de-AT" sz="2400" b="0" dirty="0" err="1"/>
              <a:t>dass's</a:t>
            </a:r>
            <a:r>
              <a:rPr lang="de-AT" sz="2400" b="0" dirty="0"/>
              <a:t> los geht und dann war es aber auch ziemlich bald wieder vorbei.“</a:t>
            </a:r>
          </a:p>
          <a:p>
            <a:pPr marL="342900" indent="-3429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6BB5DCAE-FDF8-486F-9901-2DEA558146A5}"/>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33</a:t>
            </a:fld>
            <a:endParaRPr lang="de-DE" dirty="0"/>
          </a:p>
        </p:txBody>
      </p:sp>
      <p:sp>
        <p:nvSpPr>
          <p:cNvPr id="5" name="Fußzeilenplatzhalter 3">
            <a:extLst>
              <a:ext uri="{FF2B5EF4-FFF2-40B4-BE49-F238E27FC236}">
                <a16:creationId xmlns:a16="http://schemas.microsoft.com/office/drawing/2014/main" id="{090D03E9-EC54-42C7-A5B1-8CABA74CA453}"/>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1882826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Was sind die Herausforderungen?</a:t>
            </a:r>
            <a:r>
              <a:rPr lang="de-AT" sz="3200" dirty="0"/>
              <a:t> – Medienwechsel - Verschriftlichung/lesbarer ZT </a:t>
            </a:r>
          </a:p>
        </p:txBody>
      </p:sp>
      <p:sp>
        <p:nvSpPr>
          <p:cNvPr id="2" name="Untertitel 1"/>
          <p:cNvSpPr>
            <a:spLocks noGrp="1"/>
          </p:cNvSpPr>
          <p:nvPr>
            <p:ph sz="quarter" idx="12"/>
          </p:nvPr>
        </p:nvSpPr>
        <p:spPr>
          <a:xfrm>
            <a:off x="353291" y="1517073"/>
            <a:ext cx="8370022" cy="3096202"/>
          </a:xfrm>
        </p:spPr>
        <p:txBody>
          <a:bodyPr>
            <a:normAutofit fontScale="92500" lnSpcReduction="10000"/>
          </a:bodyPr>
          <a:lstStyle/>
          <a:p>
            <a:pPr marL="342900" indent="-342900">
              <a:buFont typeface="Arial" panose="020B0604020202020204" pitchFamily="34" charset="0"/>
              <a:buChar char="•"/>
            </a:pPr>
            <a:r>
              <a:rPr lang="de-AT" sz="2400" b="0" dirty="0"/>
              <a:t>Mikroebene</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Lexik, Grammatik, Rechtschreibung, Interpunktion</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Rechtschreibung und Interpunktion  - verständnisfördernd aber auch nicht verständnishinderlich</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Lexik und Grammatik – 1:1/</a:t>
            </a:r>
            <a:r>
              <a:rPr lang="de-AT" sz="2400" b="0" dirty="0" err="1"/>
              <a:t>verbatim</a:t>
            </a:r>
            <a:r>
              <a:rPr lang="de-AT" sz="2400" b="0" dirty="0"/>
              <a:t>/“alles“ vs. inhaltliche Vollständigkeit</a:t>
            </a:r>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095E580C-FECF-470A-8BD3-269364C0F327}"/>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34</a:t>
            </a:fld>
            <a:endParaRPr lang="de-DE" dirty="0"/>
          </a:p>
        </p:txBody>
      </p:sp>
      <p:sp>
        <p:nvSpPr>
          <p:cNvPr id="5" name="Fußzeilenplatzhalter 3">
            <a:extLst>
              <a:ext uri="{FF2B5EF4-FFF2-40B4-BE49-F238E27FC236}">
                <a16:creationId xmlns:a16="http://schemas.microsoft.com/office/drawing/2014/main" id="{2B9D56ED-4C5A-4C9E-8E53-3082D5B4FEA7}"/>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1356106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Was sind die Herausforderungen?</a:t>
            </a:r>
            <a:r>
              <a:rPr lang="de-AT" sz="3200" dirty="0"/>
              <a:t> – Verschriftlichung/lesbarer ZT</a:t>
            </a:r>
          </a:p>
        </p:txBody>
      </p:sp>
      <p:sp>
        <p:nvSpPr>
          <p:cNvPr id="2" name="Untertitel 1"/>
          <p:cNvSpPr>
            <a:spLocks noGrp="1"/>
          </p:cNvSpPr>
          <p:nvPr>
            <p:ph sz="quarter" idx="12"/>
          </p:nvPr>
        </p:nvSpPr>
        <p:spPr/>
        <p:txBody>
          <a:bodyPr>
            <a:normAutofit/>
          </a:bodyPr>
          <a:lstStyle/>
          <a:p>
            <a:pPr marL="342900" indent="-342900">
              <a:buFont typeface="Arial" panose="020B0604020202020204" pitchFamily="34" charset="0"/>
              <a:buChar char="•"/>
            </a:pPr>
            <a:r>
              <a:rPr lang="de-AT" sz="2400" b="0" dirty="0"/>
              <a:t>Oberste Prämisse ist Verständlichkeit = Lesbarkeit = Lesekompetenz</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In vielen Fällen: konzeptionelle Mündlichkeit in konzeptionelle Schriftlichkeit </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Textberichtigung = Textoptimierung = Mut zur Lücke / </a:t>
            </a:r>
            <a:r>
              <a:rPr lang="de-AT" sz="2400" b="0" dirty="0" err="1"/>
              <a:t>omission</a:t>
            </a:r>
            <a:r>
              <a:rPr lang="de-AT" sz="2400" b="0" dirty="0"/>
              <a:t> (nach Pym)</a:t>
            </a:r>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144C4D19-45F1-4F6F-9186-73C00C83C5F4}"/>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35</a:t>
            </a:fld>
            <a:endParaRPr lang="de-DE" dirty="0"/>
          </a:p>
        </p:txBody>
      </p:sp>
      <p:sp>
        <p:nvSpPr>
          <p:cNvPr id="5" name="Fußzeilenplatzhalter 3">
            <a:extLst>
              <a:ext uri="{FF2B5EF4-FFF2-40B4-BE49-F238E27FC236}">
                <a16:creationId xmlns:a16="http://schemas.microsoft.com/office/drawing/2014/main" id="{99FBB0EB-6933-4F99-8981-DDEAE837FCCB}"/>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777077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Was sind die Herausforderungen?</a:t>
            </a:r>
            <a:r>
              <a:rPr lang="de-AT" sz="3200" dirty="0"/>
              <a:t> – Erwartungshaltung – lesbarer ZT</a:t>
            </a:r>
          </a:p>
        </p:txBody>
      </p:sp>
      <p:sp>
        <p:nvSpPr>
          <p:cNvPr id="2" name="Untertitel 1"/>
          <p:cNvSpPr>
            <a:spLocks noGrp="1"/>
          </p:cNvSpPr>
          <p:nvPr>
            <p:ph sz="quarter" idx="12"/>
          </p:nvPr>
        </p:nvSpPr>
        <p:spPr/>
        <p:txBody>
          <a:bodyPr>
            <a:normAutofit/>
          </a:bodyPr>
          <a:lstStyle/>
          <a:p>
            <a:pPr marL="342900" indent="-342900">
              <a:buFont typeface="Arial" panose="020B0604020202020204" pitchFamily="34" charset="0"/>
              <a:buChar char="•"/>
            </a:pPr>
            <a:r>
              <a:rPr lang="de-AT" sz="2400" b="0" dirty="0"/>
              <a:t>Eigenanspruch = machbare Qualität</a:t>
            </a:r>
          </a:p>
          <a:p>
            <a:pPr marL="342900" indent="-342900">
              <a:buFont typeface="Arial" panose="020B0604020202020204" pitchFamily="34" charset="0"/>
              <a:buChar char="•"/>
            </a:pPr>
            <a:r>
              <a:rPr lang="de-AT" sz="2400" b="0" dirty="0"/>
              <a:t>Maßgeschneiderte Translation</a:t>
            </a:r>
          </a:p>
          <a:p>
            <a:pPr marL="342900" indent="-342900">
              <a:buFont typeface="Arial" panose="020B0604020202020204" pitchFamily="34" charset="0"/>
              <a:buChar char="•"/>
            </a:pPr>
            <a:endParaRPr lang="de-AT" sz="2400" b="0" dirty="0"/>
          </a:p>
          <a:p>
            <a:pPr marL="342900" indent="-342900">
              <a:buFont typeface="Arial" panose="020B0604020202020204" pitchFamily="34" charset="0"/>
              <a:buChar char="•"/>
            </a:pPr>
            <a:r>
              <a:rPr lang="de-AT" sz="2400" b="0" dirty="0"/>
              <a:t>Faktor Zeit – time lag</a:t>
            </a:r>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958C2C68-F1C5-4800-B52F-FF7E6E88A381}"/>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36</a:t>
            </a:fld>
            <a:endParaRPr lang="de-DE" dirty="0"/>
          </a:p>
        </p:txBody>
      </p:sp>
      <p:sp>
        <p:nvSpPr>
          <p:cNvPr id="5" name="Fußzeilenplatzhalter 3">
            <a:extLst>
              <a:ext uri="{FF2B5EF4-FFF2-40B4-BE49-F238E27FC236}">
                <a16:creationId xmlns:a16="http://schemas.microsoft.com/office/drawing/2014/main" id="{DD964969-D921-4139-AA8D-A3F79DC725FB}"/>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498939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Was sind die Herausforderungen?</a:t>
            </a:r>
          </a:p>
        </p:txBody>
      </p:sp>
      <p:sp>
        <p:nvSpPr>
          <p:cNvPr id="2" name="Untertitel 1"/>
          <p:cNvSpPr>
            <a:spLocks noGrp="1"/>
          </p:cNvSpPr>
          <p:nvPr>
            <p:ph sz="quarter" idx="12"/>
          </p:nvPr>
        </p:nvSpPr>
        <p:spPr/>
        <p:txBody>
          <a:bodyPr>
            <a:normAutofit/>
          </a:bodyPr>
          <a:lstStyle/>
          <a:p>
            <a:r>
              <a:rPr lang="de-AT" sz="2400" b="0" dirty="0"/>
              <a:t>Spannungsfeld von Mündlichkeit und Schriftlichkeit, u.a.</a:t>
            </a:r>
          </a:p>
          <a:p>
            <a:pPr marL="342900" indent="-342900">
              <a:buFont typeface="Arial" panose="020B0604020202020204" pitchFamily="34" charset="0"/>
              <a:buChar char="•"/>
            </a:pPr>
            <a:r>
              <a:rPr lang="de-AT" sz="2400" b="0" dirty="0"/>
              <a:t>Mündliches vs. schriftliches Medium</a:t>
            </a:r>
          </a:p>
          <a:p>
            <a:pPr marL="342900" indent="-342900">
              <a:buFont typeface="Arial" panose="020B0604020202020204" pitchFamily="34" charset="0"/>
              <a:buChar char="•"/>
            </a:pPr>
            <a:r>
              <a:rPr lang="de-AT" sz="2400" b="0" dirty="0"/>
              <a:t>Typisch mündlich – schriftliche Konzeption</a:t>
            </a:r>
          </a:p>
          <a:p>
            <a:pPr marL="342900" indent="-342900">
              <a:buFont typeface="Arial" panose="020B0604020202020204" pitchFamily="34" charset="0"/>
              <a:buChar char="•"/>
            </a:pPr>
            <a:r>
              <a:rPr lang="de-AT" sz="2400" b="0" dirty="0"/>
              <a:t>Typische mündliche – schriftliche Textsorten</a:t>
            </a:r>
          </a:p>
          <a:p>
            <a:pPr marL="342900" indent="-342900">
              <a:buFont typeface="Arial" panose="020B0604020202020204" pitchFamily="34" charset="0"/>
              <a:buChar char="•"/>
            </a:pPr>
            <a:r>
              <a:rPr lang="de-AT" sz="2400" b="0" dirty="0"/>
              <a:t>Translationswissenschaftliche Mündlichkeit vs. translationswissenschaftliche Schriftlichkeit</a:t>
            </a:r>
          </a:p>
          <a:p>
            <a:pPr marL="342900" indent="-342900">
              <a:buFont typeface="Arial" panose="020B0604020202020204" pitchFamily="34" charset="0"/>
              <a:buChar char="•"/>
            </a:pPr>
            <a:r>
              <a:rPr lang="de-AT" sz="2400" b="0" dirty="0"/>
              <a:t>Erwartungshaltung Translator - Rezipient</a:t>
            </a:r>
          </a:p>
          <a:p>
            <a:pPr marL="285750" indent="-285750">
              <a:buFont typeface="Courier New" panose="02070309020205020404" pitchFamily="49" charset="0"/>
              <a:buChar char="o"/>
            </a:pPr>
            <a:endParaRPr lang="de-AT" sz="1800" dirty="0"/>
          </a:p>
          <a:p>
            <a:pPr marL="285750" indent="-285750">
              <a:buFont typeface="Arial" panose="020B0604020202020204" pitchFamily="34" charset="0"/>
              <a:buChar char="•"/>
            </a:pPr>
            <a:endParaRPr lang="de-AT" sz="1200" dirty="0"/>
          </a:p>
          <a:p>
            <a:pPr marL="285750" indent="-285750">
              <a:buFont typeface="Arial" panose="020B0604020202020204" pitchFamily="34" charset="0"/>
              <a:buChar char="•"/>
            </a:pPr>
            <a:endParaRPr lang="de-AT" sz="1200" dirty="0"/>
          </a:p>
          <a:p>
            <a:endParaRPr lang="de-AT" dirty="0"/>
          </a:p>
        </p:txBody>
      </p:sp>
      <p:sp>
        <p:nvSpPr>
          <p:cNvPr id="4" name="Foliennummernplatzhalter 2">
            <a:extLst>
              <a:ext uri="{FF2B5EF4-FFF2-40B4-BE49-F238E27FC236}">
                <a16:creationId xmlns:a16="http://schemas.microsoft.com/office/drawing/2014/main" id="{14DA66A1-C74D-409E-937F-7EDCC1DB1BB6}"/>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37</a:t>
            </a:fld>
            <a:endParaRPr lang="de-DE" dirty="0"/>
          </a:p>
        </p:txBody>
      </p:sp>
      <p:sp>
        <p:nvSpPr>
          <p:cNvPr id="5" name="Fußzeilenplatzhalter 3">
            <a:extLst>
              <a:ext uri="{FF2B5EF4-FFF2-40B4-BE49-F238E27FC236}">
                <a16:creationId xmlns:a16="http://schemas.microsoft.com/office/drawing/2014/main" id="{62D8DBDE-DBE8-4112-B5AE-1504445F38CA}"/>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440914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dirty="0"/>
          </a:p>
        </p:txBody>
      </p:sp>
      <p:sp>
        <p:nvSpPr>
          <p:cNvPr id="2" name="Untertitel 1"/>
          <p:cNvSpPr>
            <a:spLocks noGrp="1"/>
          </p:cNvSpPr>
          <p:nvPr>
            <p:ph sz="quarter" idx="12"/>
          </p:nvPr>
        </p:nvSpPr>
        <p:spPr/>
        <p:txBody>
          <a:bodyPr numCol="1">
            <a:normAutofit lnSpcReduction="10000"/>
          </a:bodyPr>
          <a:lstStyle/>
          <a:p>
            <a:r>
              <a:rPr lang="de-AT" sz="2800" b="0" dirty="0"/>
              <a:t>Große inhaltlich/sprachliche Bandbreite: </a:t>
            </a:r>
          </a:p>
          <a:p>
            <a:pPr marL="285750" indent="-285750">
              <a:buFont typeface="Arial" panose="020B0604020202020204" pitchFamily="34" charset="0"/>
              <a:buChar char="•"/>
            </a:pPr>
            <a:r>
              <a:rPr lang="de-AT" sz="2800" b="0" dirty="0"/>
              <a:t>Nahe 1:1 </a:t>
            </a:r>
          </a:p>
          <a:p>
            <a:pPr marL="285750" indent="-285750">
              <a:buFont typeface="Arial" panose="020B0604020202020204" pitchFamily="34" charset="0"/>
              <a:buChar char="•"/>
            </a:pPr>
            <a:r>
              <a:rPr lang="de-AT" sz="2800" b="0" dirty="0"/>
              <a:t>Leichte Kompression / Glättung</a:t>
            </a:r>
          </a:p>
          <a:p>
            <a:pPr marL="285750" indent="-285750">
              <a:buFont typeface="Arial" panose="020B0604020202020204" pitchFamily="34" charset="0"/>
              <a:buChar char="•"/>
            </a:pPr>
            <a:r>
              <a:rPr lang="de-AT" sz="2800" b="0" dirty="0"/>
              <a:t>Syntaktische Vereinfachung</a:t>
            </a:r>
          </a:p>
          <a:p>
            <a:pPr marL="285750" indent="-285750">
              <a:buFont typeface="Arial" panose="020B0604020202020204" pitchFamily="34" charset="0"/>
              <a:buChar char="•"/>
            </a:pPr>
            <a:r>
              <a:rPr lang="de-AT" sz="2800" b="0" dirty="0"/>
              <a:t>Lexikalische Vereinfachung</a:t>
            </a:r>
          </a:p>
          <a:p>
            <a:pPr marL="285750" indent="-285750">
              <a:buFont typeface="Arial" panose="020B0604020202020204" pitchFamily="34" charset="0"/>
              <a:buChar char="•"/>
            </a:pPr>
            <a:r>
              <a:rPr lang="de-AT" sz="2800" b="0" dirty="0"/>
              <a:t>Leichte Sprache </a:t>
            </a:r>
          </a:p>
          <a:p>
            <a:pPr marL="285750" indent="-285750">
              <a:buFont typeface="Arial" panose="020B0604020202020204" pitchFamily="34" charset="0"/>
              <a:buChar char="•"/>
            </a:pPr>
            <a:r>
              <a:rPr lang="de-AT" sz="2800" b="0" dirty="0"/>
              <a:t>Personalisierte Leichte Sprache (z. B. taubblinde Menschen)</a:t>
            </a:r>
          </a:p>
          <a:p>
            <a:endParaRPr lang="de-AT" dirty="0"/>
          </a:p>
        </p:txBody>
      </p:sp>
      <p:sp>
        <p:nvSpPr>
          <p:cNvPr id="4" name="Foliennummernplatzhalter 2">
            <a:extLst>
              <a:ext uri="{FF2B5EF4-FFF2-40B4-BE49-F238E27FC236}">
                <a16:creationId xmlns:a16="http://schemas.microsoft.com/office/drawing/2014/main" id="{031F6C22-1391-49E7-918A-423524C25420}"/>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38</a:t>
            </a:fld>
            <a:endParaRPr lang="de-DE" dirty="0"/>
          </a:p>
        </p:txBody>
      </p:sp>
      <p:sp>
        <p:nvSpPr>
          <p:cNvPr id="5" name="Fußzeilenplatzhalter 3">
            <a:extLst>
              <a:ext uri="{FF2B5EF4-FFF2-40B4-BE49-F238E27FC236}">
                <a16:creationId xmlns:a16="http://schemas.microsoft.com/office/drawing/2014/main" id="{AFEF36AF-AA27-4827-B292-AD347A47EC1E}"/>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3967856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dirty="0"/>
          </a:p>
        </p:txBody>
      </p:sp>
      <p:sp>
        <p:nvSpPr>
          <p:cNvPr id="2" name="Untertitel 1"/>
          <p:cNvSpPr>
            <a:spLocks noGrp="1"/>
          </p:cNvSpPr>
          <p:nvPr>
            <p:ph sz="quarter" idx="12"/>
          </p:nvPr>
        </p:nvSpPr>
        <p:spPr/>
        <p:txBody>
          <a:bodyPr numCol="1">
            <a:normAutofit fontScale="92500" lnSpcReduction="10000"/>
          </a:bodyPr>
          <a:lstStyle/>
          <a:p>
            <a:pPr marL="457200" indent="-457200">
              <a:buFont typeface="Arial" panose="020B0604020202020204" pitchFamily="34" charset="0"/>
              <a:buChar char="•"/>
            </a:pPr>
            <a:r>
              <a:rPr lang="de-AT" sz="2800" b="0" dirty="0"/>
              <a:t>Geringe Zahl an ausgebildeten </a:t>
            </a:r>
            <a:r>
              <a:rPr lang="de-AT" sz="2800" b="0" dirty="0" err="1"/>
              <a:t>Schriftdolmetscher:innen</a:t>
            </a:r>
            <a:r>
              <a:rPr lang="de-AT" sz="2800" b="0" dirty="0"/>
              <a:t> vs. steigender Bedarf/Nachfrage</a:t>
            </a:r>
          </a:p>
          <a:p>
            <a:pPr marL="457200" indent="-457200">
              <a:buFont typeface="Arial" panose="020B0604020202020204" pitchFamily="34" charset="0"/>
              <a:buChar char="•"/>
            </a:pPr>
            <a:r>
              <a:rPr lang="de-AT" sz="2800" b="0" dirty="0"/>
              <a:t>Gesetzliche Vorgaben in Erweiterung</a:t>
            </a:r>
          </a:p>
          <a:p>
            <a:pPr marL="457200" indent="-457200">
              <a:buFont typeface="Arial" panose="020B0604020202020204" pitchFamily="34" charset="0"/>
              <a:buChar char="•"/>
            </a:pPr>
            <a:r>
              <a:rPr lang="de-AT" sz="2800" b="0" dirty="0"/>
              <a:t>Höhere Förderbarkeit</a:t>
            </a:r>
          </a:p>
          <a:p>
            <a:pPr marL="457200" indent="-457200">
              <a:buFont typeface="Arial" panose="020B0604020202020204" pitchFamily="34" charset="0"/>
              <a:buChar char="•"/>
            </a:pPr>
            <a:r>
              <a:rPr lang="de-AT" sz="2800" b="0" dirty="0"/>
              <a:t>Spezialisierungsmöglichkeit</a:t>
            </a:r>
          </a:p>
          <a:p>
            <a:pPr marL="457200" indent="-457200">
              <a:buFont typeface="Arial" panose="020B0604020202020204" pitchFamily="34" charset="0"/>
              <a:buChar char="•"/>
            </a:pPr>
            <a:r>
              <a:rPr lang="de-AT" sz="2800" b="0" dirty="0"/>
              <a:t>Deutsche Sprachvarietäten</a:t>
            </a:r>
          </a:p>
          <a:p>
            <a:pPr marL="457200" indent="-457200">
              <a:buFont typeface="Arial" panose="020B0604020202020204" pitchFamily="34" charset="0"/>
              <a:buChar char="•"/>
            </a:pPr>
            <a:r>
              <a:rPr lang="de-AT" sz="2800" b="0" dirty="0"/>
              <a:t>Fremdsprachenkenntnisse</a:t>
            </a:r>
          </a:p>
          <a:p>
            <a:pPr marL="457200" indent="-457200">
              <a:buFont typeface="Arial" panose="020B0604020202020204" pitchFamily="34" charset="0"/>
              <a:buChar char="•"/>
            </a:pPr>
            <a:r>
              <a:rPr lang="de-AT" sz="2800" b="0" dirty="0"/>
              <a:t>Interlingual</a:t>
            </a:r>
            <a:endParaRPr lang="de-AT" sz="2800" dirty="0"/>
          </a:p>
        </p:txBody>
      </p:sp>
      <p:sp>
        <p:nvSpPr>
          <p:cNvPr id="4" name="Foliennummernplatzhalter 2">
            <a:extLst>
              <a:ext uri="{FF2B5EF4-FFF2-40B4-BE49-F238E27FC236}">
                <a16:creationId xmlns:a16="http://schemas.microsoft.com/office/drawing/2014/main" id="{E44469B1-1968-4570-9242-F75A2739D286}"/>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39</a:t>
            </a:fld>
            <a:endParaRPr lang="de-DE" dirty="0"/>
          </a:p>
        </p:txBody>
      </p:sp>
      <p:sp>
        <p:nvSpPr>
          <p:cNvPr id="5" name="Fußzeilenplatzhalter 3">
            <a:extLst>
              <a:ext uri="{FF2B5EF4-FFF2-40B4-BE49-F238E27FC236}">
                <a16:creationId xmlns:a16="http://schemas.microsoft.com/office/drawing/2014/main" id="{4EB61FE8-778D-4A8D-97AC-31A65EFF72E0}"/>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3505277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 Was ist das?</a:t>
            </a:r>
          </a:p>
        </p:txBody>
      </p:sp>
      <p:sp>
        <p:nvSpPr>
          <p:cNvPr id="3" name="Foliennummernplatzhalter 2"/>
          <p:cNvSpPr>
            <a:spLocks noGrp="1"/>
          </p:cNvSpPr>
          <p:nvPr>
            <p:ph type="sldNum" sz="quarter" idx="10"/>
          </p:nvPr>
        </p:nvSpPr>
        <p:spPr/>
        <p:txBody>
          <a:bodyPr/>
          <a:lstStyle/>
          <a:p>
            <a:fld id="{20166E51-7DC7-7047-B811-A7233D3B7FD6}" type="slidenum">
              <a:rPr lang="de-DE" smtClean="0"/>
              <a:pPr/>
              <a:t>4</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fontScale="92500" lnSpcReduction="10000"/>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r>
              <a:rPr lang="de-AT" sz="2800" b="0" dirty="0"/>
              <a:t>relativ junges Berufsbild im deutschsprachigen Raum</a:t>
            </a:r>
          </a:p>
          <a:p>
            <a:pPr marL="342900" lvl="0" indent="-342900">
              <a:buFont typeface="Arial" panose="020B0604020202020204" pitchFamily="34" charset="0"/>
              <a:buChar char="•"/>
            </a:pPr>
            <a:r>
              <a:rPr lang="de-AT" sz="2800" b="0" dirty="0"/>
              <a:t>Vielzahl an Berufsbezeichnungen = Spannungsbereich bzw. Eigenständigkeit </a:t>
            </a:r>
          </a:p>
          <a:p>
            <a:pPr marL="342900" indent="-342900">
              <a:buFont typeface="Arial" panose="020B0604020202020204" pitchFamily="34" charset="0"/>
              <a:buChar char="•"/>
            </a:pPr>
            <a:r>
              <a:rPr lang="de-AT" sz="2800" b="0" dirty="0"/>
              <a:t>Anfänge im skandinavischen und angelsächsischen Sprachraum</a:t>
            </a:r>
          </a:p>
          <a:p>
            <a:pPr marL="342900" lvl="0" indent="-342900">
              <a:buFont typeface="Arial" panose="020B0604020202020204" pitchFamily="34" charset="0"/>
              <a:buChar char="•"/>
            </a:pPr>
            <a:r>
              <a:rPr lang="de-AT" sz="2800" b="0" dirty="0"/>
              <a:t>Späte 70er: Schweden, Frühe 80er: Finnland, Norwegen / Niederlande, 	Frühe 2000er: Deutschland, Späte 2000er: Österreich </a:t>
            </a:r>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p:txBody>
      </p:sp>
    </p:spTree>
    <p:extLst>
      <p:ext uri="{BB962C8B-B14F-4D97-AF65-F5344CB8AC3E}">
        <p14:creationId xmlns:p14="http://schemas.microsoft.com/office/powerpoint/2010/main" val="2987034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dirty="0"/>
          </a:p>
        </p:txBody>
      </p:sp>
      <p:sp>
        <p:nvSpPr>
          <p:cNvPr id="2" name="Untertitel 1"/>
          <p:cNvSpPr>
            <a:spLocks noGrp="1"/>
          </p:cNvSpPr>
          <p:nvPr>
            <p:ph sz="quarter" idx="12"/>
          </p:nvPr>
        </p:nvSpPr>
        <p:spPr/>
        <p:txBody>
          <a:bodyPr numCol="1">
            <a:normAutofit/>
          </a:bodyPr>
          <a:lstStyle/>
          <a:p>
            <a:pPr marL="457200" indent="-457200">
              <a:buFont typeface="Arial" panose="020B0604020202020204" pitchFamily="34" charset="0"/>
              <a:buChar char="•"/>
            </a:pPr>
            <a:r>
              <a:rPr lang="de-AT" sz="2800" b="0" dirty="0"/>
              <a:t>Unterschiedlich stark professionalisiertes Berufsbild</a:t>
            </a:r>
          </a:p>
          <a:p>
            <a:pPr marL="457200" indent="-457200">
              <a:buFont typeface="Arial" panose="020B0604020202020204" pitchFamily="34" charset="0"/>
              <a:buChar char="•"/>
            </a:pPr>
            <a:r>
              <a:rPr lang="de-AT" sz="2800" b="0" dirty="0"/>
              <a:t>Zertifizierung als Förderungsvoraussetzung, jedoch nicht als Voraussetzung zur Berufsausübung</a:t>
            </a:r>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95C5C8B9-BD16-4E26-9013-FDC00A841173}"/>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40</a:t>
            </a:fld>
            <a:endParaRPr lang="de-DE" dirty="0"/>
          </a:p>
        </p:txBody>
      </p:sp>
      <p:sp>
        <p:nvSpPr>
          <p:cNvPr id="5" name="Fußzeilenplatzhalter 3">
            <a:extLst>
              <a:ext uri="{FF2B5EF4-FFF2-40B4-BE49-F238E27FC236}">
                <a16:creationId xmlns:a16="http://schemas.microsoft.com/office/drawing/2014/main" id="{929B1122-3A86-449A-BE47-053F860D761E}"/>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3246672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dirty="0"/>
          </a:p>
        </p:txBody>
      </p:sp>
      <p:sp>
        <p:nvSpPr>
          <p:cNvPr id="2" name="Untertitel 1"/>
          <p:cNvSpPr>
            <a:spLocks noGrp="1"/>
          </p:cNvSpPr>
          <p:nvPr>
            <p:ph sz="quarter" idx="12"/>
          </p:nvPr>
        </p:nvSpPr>
        <p:spPr>
          <a:xfrm>
            <a:off x="418306" y="1155033"/>
            <a:ext cx="8307388" cy="3368675"/>
          </a:xfrm>
        </p:spPr>
        <p:txBody>
          <a:bodyPr numCol="1">
            <a:normAutofit lnSpcReduction="10000"/>
          </a:bodyPr>
          <a:lstStyle/>
          <a:p>
            <a:r>
              <a:rPr lang="de-DE" sz="2800" dirty="0"/>
              <a:t>ZTW Wien </a:t>
            </a:r>
          </a:p>
          <a:p>
            <a:r>
              <a:rPr lang="de-DE" sz="2800" b="0" dirty="0"/>
              <a:t>LV: Barrierefreie Kommunikation und Wissenstransfer - BA</a:t>
            </a:r>
          </a:p>
          <a:p>
            <a:r>
              <a:rPr lang="de-DE" sz="2800" b="0" dirty="0"/>
              <a:t>LV: Literarisches und mediales Übersetzen – Untertitelung - MA</a:t>
            </a:r>
          </a:p>
          <a:p>
            <a:endParaRPr lang="de-DE" sz="2800" b="0" dirty="0"/>
          </a:p>
          <a:p>
            <a:r>
              <a:rPr lang="de-DE" sz="2800" dirty="0"/>
              <a:t>ITAT Graz</a:t>
            </a:r>
          </a:p>
          <a:p>
            <a:r>
              <a:rPr lang="de-DE" sz="2800" b="0" dirty="0"/>
              <a:t>KS: Schriftdolmetschen</a:t>
            </a:r>
          </a:p>
          <a:p>
            <a:endParaRPr lang="de-DE" sz="2000" u="sng"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08CD2F6D-BCC9-4823-9FCC-856EE45C90D9}"/>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41</a:t>
            </a:fld>
            <a:endParaRPr lang="de-DE" dirty="0"/>
          </a:p>
        </p:txBody>
      </p:sp>
      <p:sp>
        <p:nvSpPr>
          <p:cNvPr id="5" name="Fußzeilenplatzhalter 3">
            <a:extLst>
              <a:ext uri="{FF2B5EF4-FFF2-40B4-BE49-F238E27FC236}">
                <a16:creationId xmlns:a16="http://schemas.microsoft.com/office/drawing/2014/main" id="{5204EE47-0093-45EF-AC12-5726EDF8B854}"/>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612079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dirty="0"/>
          </a:p>
        </p:txBody>
      </p:sp>
      <p:sp>
        <p:nvSpPr>
          <p:cNvPr id="2" name="Untertitel 1"/>
          <p:cNvSpPr>
            <a:spLocks noGrp="1"/>
          </p:cNvSpPr>
          <p:nvPr>
            <p:ph sz="quarter" idx="12"/>
          </p:nvPr>
        </p:nvSpPr>
        <p:spPr/>
        <p:txBody>
          <a:bodyPr numCol="1">
            <a:normAutofit fontScale="85000" lnSpcReduction="20000"/>
          </a:bodyPr>
          <a:lstStyle/>
          <a:p>
            <a:pPr marL="285750" indent="-285750">
              <a:buFont typeface="Arial" panose="020B0604020202020204" pitchFamily="34" charset="0"/>
              <a:buChar char="•"/>
            </a:pPr>
            <a:r>
              <a:rPr lang="de-DE" sz="2800" b="0" dirty="0"/>
              <a:t>Verband in Kooperation mit</a:t>
            </a:r>
          </a:p>
          <a:p>
            <a:pPr marL="285750" indent="-285750">
              <a:buFont typeface="Arial" panose="020B0604020202020204" pitchFamily="34" charset="0"/>
              <a:buChar char="•"/>
            </a:pPr>
            <a:r>
              <a:rPr lang="de-DE" sz="2800" b="0" dirty="0"/>
              <a:t>PGC/ZTW Wien- </a:t>
            </a:r>
            <a:r>
              <a:rPr lang="de-DE" sz="2800" b="0" dirty="0">
                <a:hlinkClick r:id="rId2"/>
              </a:rPr>
              <a:t>https://www.postgraduatecenter.at/weiterbildungsprogramme/kommunikation-medien/barrierefreie-kommunikation-schriftdolmetschen/</a:t>
            </a:r>
            <a:r>
              <a:rPr lang="de-DE" sz="2800" b="0" dirty="0"/>
              <a:t> - ACHTUNG: KURS derzeit in Überarbeitung</a:t>
            </a:r>
          </a:p>
          <a:p>
            <a:pPr marL="285750" indent="-285750">
              <a:buFont typeface="Arial" panose="020B0604020202020204" pitchFamily="34" charset="0"/>
              <a:buChar char="•"/>
            </a:pPr>
            <a:r>
              <a:rPr lang="de-DE" sz="2800" b="0" dirty="0" err="1"/>
              <a:t>Bfi</a:t>
            </a:r>
            <a:r>
              <a:rPr lang="de-DE" sz="2800" b="0" dirty="0"/>
              <a:t> Tirol/V-Ohr-Laut - </a:t>
            </a:r>
            <a:r>
              <a:rPr lang="de-DE" sz="2800" b="0" dirty="0">
                <a:hlinkClick r:id="rId3"/>
              </a:rPr>
              <a:t>https://www.bfi.tirol/kursprogramm/kurssuche.html?tx_bfitirol_kurse%5Bkurse%5D=26542&amp;tx_bfitirol_kurse%5Baction%5D=show&amp;tx_bfitirol_kurse%5Bcontroller%5D=Kurse&amp;cHash=a363903c0a1cd2ee74471bf31ed2ad5d</a:t>
            </a:r>
            <a:r>
              <a:rPr lang="de-DE" sz="2800" b="0" dirty="0"/>
              <a:t> – konkreter Kursstart offen</a:t>
            </a:r>
            <a:endParaRPr lang="de-AT" sz="2800" b="0" dirty="0"/>
          </a:p>
          <a:p>
            <a:endParaRPr lang="de-DE" sz="2000" u="sng"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08CD2F6D-BCC9-4823-9FCC-856EE45C90D9}"/>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42</a:t>
            </a:fld>
            <a:endParaRPr lang="de-DE" dirty="0"/>
          </a:p>
        </p:txBody>
      </p:sp>
      <p:sp>
        <p:nvSpPr>
          <p:cNvPr id="5" name="Fußzeilenplatzhalter 3">
            <a:extLst>
              <a:ext uri="{FF2B5EF4-FFF2-40B4-BE49-F238E27FC236}">
                <a16:creationId xmlns:a16="http://schemas.microsoft.com/office/drawing/2014/main" id="{5204EE47-0093-45EF-AC12-5726EDF8B854}"/>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867043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dirty="0"/>
          </a:p>
        </p:txBody>
      </p:sp>
      <p:sp>
        <p:nvSpPr>
          <p:cNvPr id="2" name="Untertitel 1"/>
          <p:cNvSpPr>
            <a:spLocks noGrp="1"/>
          </p:cNvSpPr>
          <p:nvPr>
            <p:ph sz="quarter" idx="12"/>
          </p:nvPr>
        </p:nvSpPr>
        <p:spPr/>
        <p:txBody>
          <a:bodyPr numCol="1">
            <a:normAutofit/>
          </a:bodyPr>
          <a:lstStyle/>
          <a:p>
            <a:pPr marL="285750" indent="-285750">
              <a:buFont typeface="Arial" panose="020B0604020202020204" pitchFamily="34" charset="0"/>
              <a:buChar char="•"/>
            </a:pPr>
            <a:r>
              <a:rPr lang="de-DE" sz="2800" b="0" dirty="0" err="1"/>
              <a:t>Swisstxt</a:t>
            </a:r>
            <a:r>
              <a:rPr lang="de-DE" sz="2800" b="0" dirty="0"/>
              <a:t>/ZHAW Zürich</a:t>
            </a:r>
          </a:p>
          <a:p>
            <a:r>
              <a:rPr lang="en-US" dirty="0">
                <a:hlinkClick r:id="rId2"/>
              </a:rPr>
              <a:t>CAS Speech-To-Text Interpreting in Multilingual Settings | ZHAW </a:t>
            </a:r>
            <a:r>
              <a:rPr lang="en-US" dirty="0" err="1">
                <a:hlinkClick r:id="rId2"/>
              </a:rPr>
              <a:t>Angewandte</a:t>
            </a:r>
            <a:r>
              <a:rPr lang="en-US" dirty="0">
                <a:hlinkClick r:id="rId2"/>
              </a:rPr>
              <a:t> </a:t>
            </a:r>
            <a:r>
              <a:rPr lang="en-US" dirty="0" err="1">
                <a:hlinkClick r:id="rId2"/>
              </a:rPr>
              <a:t>Linguistik</a:t>
            </a:r>
            <a:endParaRPr lang="de-DE" sz="2800" b="0" dirty="0"/>
          </a:p>
          <a:p>
            <a:pPr marL="285750" indent="-285750">
              <a:buFont typeface="Arial" panose="020B0604020202020204" pitchFamily="34" charset="0"/>
              <a:buChar char="•"/>
            </a:pPr>
            <a:r>
              <a:rPr lang="de-DE" b="0" dirty="0"/>
              <a:t>SDI München/</a:t>
            </a:r>
            <a:r>
              <a:rPr lang="de-DE" b="0" dirty="0" err="1"/>
              <a:t>Verbavoice</a:t>
            </a:r>
            <a:r>
              <a:rPr lang="de-DE" b="0" dirty="0"/>
              <a:t>/GIB </a:t>
            </a:r>
          </a:p>
          <a:p>
            <a:r>
              <a:rPr lang="de-DE" b="0" dirty="0"/>
              <a:t>https://www.sdi-muenchen.de/seminare/schriftdolmetschen </a:t>
            </a:r>
          </a:p>
          <a:p>
            <a:pPr marL="285750" indent="-285750">
              <a:buFont typeface="Arial" panose="020B0604020202020204" pitchFamily="34" charset="0"/>
              <a:buChar char="•"/>
            </a:pPr>
            <a:r>
              <a:rPr lang="de-DE" b="0" dirty="0"/>
              <a:t>Kombia </a:t>
            </a:r>
          </a:p>
          <a:p>
            <a:r>
              <a:rPr lang="de-DE" b="0" dirty="0"/>
              <a:t>https://www.kombia.de/kurse/kursangebote.html</a:t>
            </a:r>
          </a:p>
          <a:p>
            <a:pPr marL="285750" indent="-285750">
              <a:buFont typeface="Arial" panose="020B0604020202020204" pitchFamily="34" charset="0"/>
              <a:buChar char="•"/>
            </a:pPr>
            <a:endParaRPr lang="de-AT" b="0"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08CD2F6D-BCC9-4823-9FCC-856EE45C90D9}"/>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43</a:t>
            </a:fld>
            <a:endParaRPr lang="de-DE" dirty="0"/>
          </a:p>
        </p:txBody>
      </p:sp>
      <p:sp>
        <p:nvSpPr>
          <p:cNvPr id="5" name="Fußzeilenplatzhalter 3">
            <a:extLst>
              <a:ext uri="{FF2B5EF4-FFF2-40B4-BE49-F238E27FC236}">
                <a16:creationId xmlns:a16="http://schemas.microsoft.com/office/drawing/2014/main" id="{5204EE47-0093-45EF-AC12-5726EDF8B854}"/>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1513862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sz="3200" dirty="0"/>
          </a:p>
        </p:txBody>
      </p:sp>
      <p:sp>
        <p:nvSpPr>
          <p:cNvPr id="2" name="Untertitel 1"/>
          <p:cNvSpPr>
            <a:spLocks noGrp="1"/>
          </p:cNvSpPr>
          <p:nvPr>
            <p:ph sz="quarter" idx="12"/>
          </p:nvPr>
        </p:nvSpPr>
        <p:spPr>
          <a:xfrm>
            <a:off x="415925" y="968188"/>
            <a:ext cx="8307388" cy="3645087"/>
          </a:xfrm>
        </p:spPr>
        <p:txBody>
          <a:bodyPr numCol="1">
            <a:normAutofit/>
          </a:bodyPr>
          <a:lstStyle/>
          <a:p>
            <a:r>
              <a:rPr lang="de-AT" sz="2800" b="0" dirty="0"/>
              <a:t>Qualifizierung von </a:t>
            </a:r>
            <a:r>
              <a:rPr lang="de-AT" sz="2800" b="0" dirty="0" err="1"/>
              <a:t>Schriftdolmetscher:innen</a:t>
            </a:r>
            <a:endParaRPr lang="de-AT" sz="2800" b="0" dirty="0"/>
          </a:p>
          <a:p>
            <a:r>
              <a:rPr lang="de-AT" sz="2800" b="0" dirty="0"/>
              <a:t>-   stärken das Vertrauen in die professionelle Leistung</a:t>
            </a:r>
          </a:p>
          <a:p>
            <a:pPr marL="342900" indent="-342900">
              <a:buFontTx/>
              <a:buChar char="-"/>
            </a:pPr>
            <a:r>
              <a:rPr lang="de-AT" sz="2800" b="0" dirty="0"/>
              <a:t>Schaffung einheitlicher Benennungen</a:t>
            </a:r>
          </a:p>
          <a:p>
            <a:pPr marL="342900" indent="-342900">
              <a:buFontTx/>
              <a:buChar char="-"/>
            </a:pPr>
            <a:r>
              <a:rPr lang="de-AT" sz="2800" b="0" dirty="0"/>
              <a:t>Umsetzung einheitlicher Konventionen</a:t>
            </a:r>
          </a:p>
          <a:p>
            <a:pPr marL="342900" indent="-342900">
              <a:buFontTx/>
              <a:buChar char="-"/>
            </a:pPr>
            <a:r>
              <a:rPr lang="de-AT" sz="2800" b="0" dirty="0"/>
              <a:t>Stärkung des Berufsbildes und der Interessensvertretungen</a:t>
            </a:r>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0D8D3B5F-D283-4C72-B915-D528702227B4}"/>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44</a:t>
            </a:fld>
            <a:endParaRPr lang="de-DE" dirty="0"/>
          </a:p>
        </p:txBody>
      </p:sp>
      <p:sp>
        <p:nvSpPr>
          <p:cNvPr id="5" name="Fußzeilenplatzhalter 3">
            <a:extLst>
              <a:ext uri="{FF2B5EF4-FFF2-40B4-BE49-F238E27FC236}">
                <a16:creationId xmlns:a16="http://schemas.microsoft.com/office/drawing/2014/main" id="{BA76D937-4F0C-47DB-A736-5BC55B943347}"/>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3941045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sz="3200" dirty="0"/>
          </a:p>
        </p:txBody>
      </p:sp>
      <p:sp>
        <p:nvSpPr>
          <p:cNvPr id="2" name="Untertitel 1"/>
          <p:cNvSpPr>
            <a:spLocks noGrp="1"/>
          </p:cNvSpPr>
          <p:nvPr>
            <p:ph sz="quarter" idx="12"/>
          </p:nvPr>
        </p:nvSpPr>
        <p:spPr>
          <a:xfrm>
            <a:off x="415925" y="968188"/>
            <a:ext cx="8307388" cy="3645087"/>
          </a:xfrm>
        </p:spPr>
        <p:txBody>
          <a:bodyPr numCol="1">
            <a:normAutofit lnSpcReduction="10000"/>
          </a:bodyPr>
          <a:lstStyle/>
          <a:p>
            <a:endParaRPr lang="de-AT" sz="2800" b="0" dirty="0"/>
          </a:p>
          <a:p>
            <a:endParaRPr lang="de-AT" sz="2800" b="0" dirty="0"/>
          </a:p>
          <a:p>
            <a:endParaRPr lang="de-AT" sz="2800" b="0" dirty="0"/>
          </a:p>
          <a:p>
            <a:endParaRPr lang="de-AT" sz="2800" b="0" dirty="0"/>
          </a:p>
          <a:p>
            <a:pPr marL="342900" indent="-342900">
              <a:buFontTx/>
              <a:buChar char="-"/>
            </a:pPr>
            <a:r>
              <a:rPr lang="de-AT" sz="2800" b="0" dirty="0"/>
              <a:t>* 2019</a:t>
            </a:r>
          </a:p>
          <a:p>
            <a:pPr marL="342900" indent="-342900">
              <a:buFontTx/>
              <a:buChar char="-"/>
            </a:pPr>
            <a:r>
              <a:rPr lang="de-AT" sz="2800" b="0" dirty="0"/>
              <a:t>seit 2023 in Österreichischer Verband für Schriftdolmetschen</a:t>
            </a:r>
          </a:p>
          <a:p>
            <a:pPr marL="342900" indent="-342900">
              <a:buFontTx/>
              <a:buChar char="-"/>
            </a:pPr>
            <a:r>
              <a:rPr lang="de-AT" sz="2800" b="0" dirty="0"/>
              <a:t>Stand 04/23: ~ 50 Mitglieder aus AT und DE</a:t>
            </a:r>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0D8D3B5F-D283-4C72-B915-D528702227B4}"/>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45</a:t>
            </a:fld>
            <a:endParaRPr lang="de-DE" dirty="0"/>
          </a:p>
        </p:txBody>
      </p:sp>
      <p:sp>
        <p:nvSpPr>
          <p:cNvPr id="5" name="Fußzeilenplatzhalter 3">
            <a:extLst>
              <a:ext uri="{FF2B5EF4-FFF2-40B4-BE49-F238E27FC236}">
                <a16:creationId xmlns:a16="http://schemas.microsoft.com/office/drawing/2014/main" id="{BA76D937-4F0C-47DB-A736-5BC55B943347}"/>
              </a:ext>
            </a:extLst>
          </p:cNvPr>
          <p:cNvSpPr>
            <a:spLocks noGrp="1"/>
          </p:cNvSpPr>
          <p:nvPr>
            <p:ph type="ftr" sz="quarter" idx="11"/>
          </p:nvPr>
        </p:nvSpPr>
        <p:spPr>
          <a:xfrm>
            <a:off x="415636" y="4708292"/>
            <a:ext cx="2895600" cy="274637"/>
          </a:xfrm>
        </p:spPr>
        <p:txBody>
          <a:bodyPr/>
          <a:lstStyle/>
          <a:p>
            <a:r>
              <a:rPr lang="de-AT" dirty="0"/>
              <a:t>Judith Platter</a:t>
            </a:r>
          </a:p>
        </p:txBody>
      </p:sp>
      <p:pic>
        <p:nvPicPr>
          <p:cNvPr id="6" name="Grafik 5">
            <a:extLst>
              <a:ext uri="{FF2B5EF4-FFF2-40B4-BE49-F238E27FC236}">
                <a16:creationId xmlns:a16="http://schemas.microsoft.com/office/drawing/2014/main" id="{19AD4681-3AA6-42CA-B524-4566277585CD}"/>
              </a:ext>
            </a:extLst>
          </p:cNvPr>
          <p:cNvPicPr>
            <a:picLocks noChangeAspect="1"/>
          </p:cNvPicPr>
          <p:nvPr/>
        </p:nvPicPr>
        <p:blipFill>
          <a:blip r:embed="rId3"/>
          <a:stretch>
            <a:fillRect/>
          </a:stretch>
        </p:blipFill>
        <p:spPr>
          <a:xfrm>
            <a:off x="570663" y="1045504"/>
            <a:ext cx="2585545" cy="1351893"/>
          </a:xfrm>
          <a:prstGeom prst="rect">
            <a:avLst/>
          </a:prstGeom>
        </p:spPr>
      </p:pic>
    </p:spTree>
    <p:extLst>
      <p:ext uri="{BB962C8B-B14F-4D97-AF65-F5344CB8AC3E}">
        <p14:creationId xmlns:p14="http://schemas.microsoft.com/office/powerpoint/2010/main" val="3725074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15636" y="321119"/>
            <a:ext cx="6246421" cy="818148"/>
          </a:xfrm>
        </p:spPr>
        <p:txBody>
          <a:bodyPr/>
          <a:lstStyle/>
          <a:p>
            <a:r>
              <a:rPr lang="de-AT" sz="3200" b="0" dirty="0"/>
              <a:t>Schriftdolmetschen – Eine Nische? </a:t>
            </a:r>
            <a:endParaRPr lang="de-AT" sz="3200" dirty="0"/>
          </a:p>
        </p:txBody>
      </p:sp>
      <p:sp>
        <p:nvSpPr>
          <p:cNvPr id="2" name="Untertitel 1"/>
          <p:cNvSpPr>
            <a:spLocks noGrp="1"/>
          </p:cNvSpPr>
          <p:nvPr>
            <p:ph sz="quarter" idx="12"/>
          </p:nvPr>
        </p:nvSpPr>
        <p:spPr>
          <a:xfrm>
            <a:off x="415925" y="968188"/>
            <a:ext cx="8307388" cy="3645087"/>
          </a:xfrm>
        </p:spPr>
        <p:txBody>
          <a:bodyPr numCol="1">
            <a:normAutofit fontScale="25000" lnSpcReduction="20000"/>
          </a:bodyPr>
          <a:lstStyle/>
          <a:p>
            <a:endParaRPr lang="de-AT" sz="2800" b="0" dirty="0"/>
          </a:p>
          <a:p>
            <a:endParaRPr lang="de-AT" sz="2800" b="0" dirty="0"/>
          </a:p>
          <a:p>
            <a:r>
              <a:rPr lang="de-AT" sz="2800" b="0" dirty="0"/>
              <a:t> </a:t>
            </a:r>
          </a:p>
          <a:p>
            <a:endParaRPr lang="de-AT" sz="2800" b="0" dirty="0"/>
          </a:p>
          <a:p>
            <a:endParaRPr lang="de-AT" sz="11200" b="0" dirty="0"/>
          </a:p>
          <a:p>
            <a:endParaRPr lang="de-AT" sz="11200" b="0" dirty="0"/>
          </a:p>
          <a:p>
            <a:pPr marL="342900" indent="-342900">
              <a:buFontTx/>
              <a:buChar char="-"/>
            </a:pPr>
            <a:r>
              <a:rPr lang="de-AT" sz="11200" b="0" dirty="0"/>
              <a:t>Einforderung adäquater Rahmenbedingungen</a:t>
            </a:r>
          </a:p>
          <a:p>
            <a:pPr marL="342900" indent="-342900">
              <a:buFontTx/>
              <a:buChar char="-"/>
            </a:pPr>
            <a:r>
              <a:rPr lang="de-AT" sz="11200" b="0" dirty="0"/>
              <a:t>Förderung des internationalen Austausches (Translationsplattform, FIT, BSD)</a:t>
            </a:r>
          </a:p>
          <a:p>
            <a:pPr marL="342900" indent="-342900">
              <a:buFontTx/>
              <a:buChar char="-"/>
            </a:pPr>
            <a:r>
              <a:rPr lang="de-AT" sz="11200" b="0" dirty="0"/>
              <a:t>Organisation von berufsspezifischen Veranstaltungen (ECOS2022)</a:t>
            </a:r>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0D8D3B5F-D283-4C72-B915-D528702227B4}"/>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46</a:t>
            </a:fld>
            <a:endParaRPr lang="de-DE" dirty="0"/>
          </a:p>
        </p:txBody>
      </p:sp>
      <p:sp>
        <p:nvSpPr>
          <p:cNvPr id="5" name="Fußzeilenplatzhalter 3">
            <a:extLst>
              <a:ext uri="{FF2B5EF4-FFF2-40B4-BE49-F238E27FC236}">
                <a16:creationId xmlns:a16="http://schemas.microsoft.com/office/drawing/2014/main" id="{BA76D937-4F0C-47DB-A736-5BC55B943347}"/>
              </a:ext>
            </a:extLst>
          </p:cNvPr>
          <p:cNvSpPr>
            <a:spLocks noGrp="1"/>
          </p:cNvSpPr>
          <p:nvPr>
            <p:ph type="ftr" sz="quarter" idx="11"/>
          </p:nvPr>
        </p:nvSpPr>
        <p:spPr>
          <a:xfrm>
            <a:off x="415636" y="4708292"/>
            <a:ext cx="2895600" cy="274637"/>
          </a:xfrm>
        </p:spPr>
        <p:txBody>
          <a:bodyPr/>
          <a:lstStyle/>
          <a:p>
            <a:r>
              <a:rPr lang="de-AT" dirty="0"/>
              <a:t>Judith Platter</a:t>
            </a:r>
          </a:p>
        </p:txBody>
      </p:sp>
      <p:pic>
        <p:nvPicPr>
          <p:cNvPr id="6" name="Grafik 5">
            <a:extLst>
              <a:ext uri="{FF2B5EF4-FFF2-40B4-BE49-F238E27FC236}">
                <a16:creationId xmlns:a16="http://schemas.microsoft.com/office/drawing/2014/main" id="{19AD4681-3AA6-42CA-B524-4566277585CD}"/>
              </a:ext>
            </a:extLst>
          </p:cNvPr>
          <p:cNvPicPr>
            <a:picLocks noChangeAspect="1"/>
          </p:cNvPicPr>
          <p:nvPr/>
        </p:nvPicPr>
        <p:blipFill>
          <a:blip r:embed="rId2"/>
          <a:stretch>
            <a:fillRect/>
          </a:stretch>
        </p:blipFill>
        <p:spPr>
          <a:xfrm>
            <a:off x="477947" y="788379"/>
            <a:ext cx="2585545" cy="1351893"/>
          </a:xfrm>
          <a:prstGeom prst="rect">
            <a:avLst/>
          </a:prstGeom>
        </p:spPr>
      </p:pic>
    </p:spTree>
    <p:extLst>
      <p:ext uri="{BB962C8B-B14F-4D97-AF65-F5344CB8AC3E}">
        <p14:creationId xmlns:p14="http://schemas.microsoft.com/office/powerpoint/2010/main" val="2419943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sz="3200" dirty="0"/>
          </a:p>
        </p:txBody>
      </p:sp>
      <p:sp>
        <p:nvSpPr>
          <p:cNvPr id="2" name="Untertitel 1"/>
          <p:cNvSpPr>
            <a:spLocks noGrp="1"/>
          </p:cNvSpPr>
          <p:nvPr>
            <p:ph sz="quarter" idx="12"/>
          </p:nvPr>
        </p:nvSpPr>
        <p:spPr/>
        <p:txBody>
          <a:bodyPr numCol="1">
            <a:normAutofit fontScale="92500" lnSpcReduction="20000"/>
          </a:bodyPr>
          <a:lstStyle/>
          <a:p>
            <a:r>
              <a:rPr lang="de-AT" sz="2800" b="0" dirty="0" err="1"/>
              <a:t>Schriftdolmetschspezifisches</a:t>
            </a:r>
            <a:r>
              <a:rPr lang="de-AT" sz="2800" b="0" dirty="0"/>
              <a:t> Qualitätsmodell</a:t>
            </a:r>
          </a:p>
          <a:p>
            <a:endParaRPr lang="de-AT" sz="2800" b="0" dirty="0"/>
          </a:p>
          <a:p>
            <a:r>
              <a:rPr lang="de-AT" sz="2800" b="0" dirty="0"/>
              <a:t>Für Live-Untertitelung</a:t>
            </a:r>
          </a:p>
          <a:p>
            <a:r>
              <a:rPr lang="de-AT" sz="2800" b="0" dirty="0"/>
              <a:t>NER</a:t>
            </a:r>
          </a:p>
          <a:p>
            <a:r>
              <a:rPr lang="de-AT" sz="2800" b="0" dirty="0"/>
              <a:t>NTR</a:t>
            </a:r>
          </a:p>
          <a:p>
            <a:r>
              <a:rPr lang="de-AT" sz="2800" b="0" dirty="0"/>
              <a:t>IRA</a:t>
            </a:r>
          </a:p>
          <a:p>
            <a:endParaRPr lang="de-AT" sz="2800" b="0" dirty="0"/>
          </a:p>
          <a:p>
            <a:r>
              <a:rPr lang="de-AT" sz="2800" b="0" dirty="0"/>
              <a:t>Für Schriftdolmetschen</a:t>
            </a:r>
          </a:p>
          <a:p>
            <a:r>
              <a:rPr lang="de-AT" sz="2800" b="0" dirty="0"/>
              <a:t>WIRA (</a:t>
            </a:r>
            <a:r>
              <a:rPr lang="de-AT" sz="2800" b="0" dirty="0" err="1"/>
              <a:t>work</a:t>
            </a:r>
            <a:r>
              <a:rPr lang="de-AT" sz="2800" b="0" dirty="0"/>
              <a:t> in </a:t>
            </a:r>
            <a:r>
              <a:rPr lang="de-AT" sz="2800" b="0" dirty="0" err="1"/>
              <a:t>progress</a:t>
            </a:r>
            <a:r>
              <a:rPr lang="de-AT" sz="2800" b="0" dirty="0"/>
              <a:t>)</a:t>
            </a:r>
          </a:p>
          <a:p>
            <a:endParaRPr lang="de-AT" b="0" dirty="0"/>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0DAE0CEF-911E-4ED7-B28C-2C30FCC5BA11}"/>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47</a:t>
            </a:fld>
            <a:endParaRPr lang="de-DE" dirty="0"/>
          </a:p>
        </p:txBody>
      </p:sp>
      <p:sp>
        <p:nvSpPr>
          <p:cNvPr id="5" name="Fußzeilenplatzhalter 3">
            <a:extLst>
              <a:ext uri="{FF2B5EF4-FFF2-40B4-BE49-F238E27FC236}">
                <a16:creationId xmlns:a16="http://schemas.microsoft.com/office/drawing/2014/main" id="{4D471170-FBCC-457B-A078-7E3408588368}"/>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3195188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b="0" dirty="0"/>
              <a:t>Schriftdolmetschen – Eine Nische? </a:t>
            </a:r>
            <a:endParaRPr lang="de-AT" sz="3200" dirty="0"/>
          </a:p>
        </p:txBody>
      </p:sp>
      <p:sp>
        <p:nvSpPr>
          <p:cNvPr id="2" name="Untertitel 1"/>
          <p:cNvSpPr>
            <a:spLocks noGrp="1"/>
          </p:cNvSpPr>
          <p:nvPr>
            <p:ph sz="quarter" idx="12"/>
          </p:nvPr>
        </p:nvSpPr>
        <p:spPr/>
        <p:txBody>
          <a:bodyPr numCol="1">
            <a:normAutofit/>
          </a:bodyPr>
          <a:lstStyle/>
          <a:p>
            <a:r>
              <a:rPr lang="de-AT" sz="2800" b="0" dirty="0"/>
              <a:t>Fokus auf Translationsaspekt zur Stärkung des Rollenbewusstseins und der Selbsteinschätzung</a:t>
            </a:r>
          </a:p>
          <a:p>
            <a:endParaRPr lang="de-AT" sz="2800" b="0" dirty="0"/>
          </a:p>
          <a:p>
            <a:r>
              <a:rPr lang="de-AT" sz="2800" b="0" dirty="0"/>
              <a:t>Tippse / Papagei </a:t>
            </a:r>
          </a:p>
          <a:p>
            <a:pPr algn="ctr"/>
            <a:r>
              <a:rPr lang="de-AT" sz="2800" b="0" i="1" dirty="0"/>
              <a:t>vs. professionelle Translation mit Mehrwert zur Inklusion</a:t>
            </a:r>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E8D0F524-09DB-4483-9161-A2C58D914454}"/>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48</a:t>
            </a:fld>
            <a:endParaRPr lang="de-DE" dirty="0"/>
          </a:p>
        </p:txBody>
      </p:sp>
      <p:sp>
        <p:nvSpPr>
          <p:cNvPr id="5" name="Fußzeilenplatzhalter 3">
            <a:extLst>
              <a:ext uri="{FF2B5EF4-FFF2-40B4-BE49-F238E27FC236}">
                <a16:creationId xmlns:a16="http://schemas.microsoft.com/office/drawing/2014/main" id="{7B810956-E95A-4469-8FD2-E3ED2D62E0AC}"/>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3057602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sz="3200" dirty="0"/>
              <a:t>Literatur zum Schriftdolmetschen </a:t>
            </a:r>
          </a:p>
        </p:txBody>
      </p:sp>
      <p:sp>
        <p:nvSpPr>
          <p:cNvPr id="2" name="Untertitel 1"/>
          <p:cNvSpPr>
            <a:spLocks noGrp="1"/>
          </p:cNvSpPr>
          <p:nvPr>
            <p:ph sz="quarter" idx="12"/>
          </p:nvPr>
        </p:nvSpPr>
        <p:spPr/>
        <p:txBody>
          <a:bodyPr numCol="1">
            <a:normAutofit fontScale="40000" lnSpcReduction="20000"/>
          </a:bodyPr>
          <a:lstStyle/>
          <a:p>
            <a:r>
              <a:rPr lang="de-AT" b="0" dirty="0"/>
              <a:t>Bose, Ines/ Hirschfeld, Ursula/ Stock, Eberhard und Neuber, Baldur. 2013. Einführung in die Sprechwissenschaft: Phonetik, Rhetorik, Sprechkunst. Tübingen: Narr.</a:t>
            </a:r>
          </a:p>
          <a:p>
            <a:r>
              <a:rPr lang="de-AT" b="0" dirty="0"/>
              <a:t>Braun, Sabine. 2004. Kommunikation unter widrigen Umständen? Einsprachige und gedolmetschte Kommunikation der Videokonferenz. Tübingen: Gunter Narr.</a:t>
            </a:r>
          </a:p>
          <a:p>
            <a:r>
              <a:rPr lang="de-AT" b="0" dirty="0"/>
              <a:t>Bundesministerium für Wissenschaft, Forschung und Wirtschaft. 2015. Bundeseinheitliche Liste der freien Gewerbe. URL: http://www.bmwfw.gv.at/unternehmen/gewerbe/documents/bundeseinheitliche_liste_der_freien_gewerbe.pdf. [31.10.2018].</a:t>
            </a:r>
          </a:p>
          <a:p>
            <a:r>
              <a:rPr lang="de-AT" b="0" dirty="0" err="1"/>
              <a:t>Gerzymisch</a:t>
            </a:r>
            <a:r>
              <a:rPr lang="de-AT" b="0" dirty="0"/>
              <a:t>-Arbogast, Heidrun. 2013. Gutachten zu der Bezeichnung ‚Schriftdolmetschen‘. URL: http://www.bsd-ev.org/fileadmin/gutachten_gerzymisch.pdf [31.10.2018].</a:t>
            </a:r>
          </a:p>
          <a:p>
            <a:r>
              <a:rPr lang="de-AT" b="0"/>
              <a:t>Kade</a:t>
            </a:r>
            <a:r>
              <a:rPr lang="de-AT" b="0" dirty="0"/>
              <a:t>, Otto. 1968. Zufall und Gesetzmäßigkeit in der Übersetzung. Beihefte zur Zeitschrift Fremdsprachen. 1. Leipzig: VEB Verlag Enzyklopädie.</a:t>
            </a:r>
          </a:p>
          <a:p>
            <a:r>
              <a:rPr lang="de-AT" b="0" dirty="0"/>
              <a:t>Maaß, Christiane. 2020. Easy Language – Plain Language – Easy Language Plus – </a:t>
            </a:r>
            <a:r>
              <a:rPr lang="de-AT" b="0" dirty="0" err="1"/>
              <a:t>Balacing</a:t>
            </a:r>
            <a:r>
              <a:rPr lang="de-AT" b="0" dirty="0"/>
              <a:t> </a:t>
            </a:r>
            <a:r>
              <a:rPr lang="de-AT" b="0" dirty="0" err="1"/>
              <a:t>Comprehsenibility</a:t>
            </a:r>
            <a:r>
              <a:rPr lang="de-AT" b="0" dirty="0"/>
              <a:t> and </a:t>
            </a:r>
            <a:r>
              <a:rPr lang="de-AT" b="0" dirty="0" err="1"/>
              <a:t>Acceptability</a:t>
            </a:r>
            <a:r>
              <a:rPr lang="de-AT" b="0" dirty="0"/>
              <a:t>. Berlin: </a:t>
            </a:r>
            <a:r>
              <a:rPr lang="de-AT" b="0" dirty="0" err="1"/>
              <a:t>Frank&amp;Timme</a:t>
            </a:r>
            <a:endParaRPr lang="de-AT" b="0" dirty="0"/>
          </a:p>
          <a:p>
            <a:r>
              <a:rPr lang="de-AT" b="0" dirty="0"/>
              <a:t>Maaß, Christiane/ Rink, Isabel (Hrsg.). 2019. Handbuch Barrierefreie Kommunikation. Berlin: </a:t>
            </a:r>
            <a:r>
              <a:rPr lang="de-AT" b="0" dirty="0" err="1"/>
              <a:t>Frank&amp;Timme</a:t>
            </a:r>
            <a:r>
              <a:rPr lang="de-AT" b="0" dirty="0"/>
              <a:t>; </a:t>
            </a:r>
          </a:p>
          <a:p>
            <a:r>
              <a:rPr lang="de-AT" b="0" dirty="0"/>
              <a:t>Kalina, Sylvia. 1998. Strategische Prozesse beim Dolmetschen. Tübingen: Gunter Narr.</a:t>
            </a:r>
          </a:p>
          <a:p>
            <a:r>
              <a:rPr lang="de-AT" b="0" dirty="0" err="1"/>
              <a:t>Nofftz</a:t>
            </a:r>
            <a:r>
              <a:rPr lang="de-AT" b="0" dirty="0"/>
              <a:t>, Birgit. 2014. </a:t>
            </a:r>
            <a:r>
              <a:rPr lang="de-AT" b="0" dirty="0" err="1"/>
              <a:t>Written</a:t>
            </a:r>
            <a:r>
              <a:rPr lang="de-AT" b="0" dirty="0"/>
              <a:t> </a:t>
            </a:r>
            <a:r>
              <a:rPr lang="de-AT" b="0" dirty="0" err="1"/>
              <a:t>interpreting</a:t>
            </a:r>
            <a:r>
              <a:rPr lang="de-AT" b="0" dirty="0"/>
              <a:t> in individual countries. URL: http://www.uniAsaarland.de/fileadmin/user_upload/page/atrc/Dokumente/Written_interpreting_in_individual_countries_Birgit_Nofftz_2014_.pdf [31.10.2018].</a:t>
            </a:r>
          </a:p>
          <a:p>
            <a:r>
              <a:rPr lang="de-AT" b="0" dirty="0" err="1"/>
              <a:t>Norberg</a:t>
            </a:r>
            <a:r>
              <a:rPr lang="de-AT" b="0" dirty="0"/>
              <a:t>, Ulf/ </a:t>
            </a:r>
            <a:r>
              <a:rPr lang="de-AT" b="0" dirty="0" err="1"/>
              <a:t>Stachl-Peier</a:t>
            </a:r>
            <a:r>
              <a:rPr lang="de-AT" b="0" dirty="0"/>
              <a:t>, Ursula. 2018. „Quality in </a:t>
            </a:r>
            <a:r>
              <a:rPr lang="de-AT" b="0" dirty="0" err="1"/>
              <a:t>speech</a:t>
            </a:r>
            <a:r>
              <a:rPr lang="de-AT" b="0" dirty="0"/>
              <a:t>-</a:t>
            </a:r>
            <a:r>
              <a:rPr lang="de-AT" b="0" dirty="0" err="1"/>
              <a:t>to</a:t>
            </a:r>
            <a:r>
              <a:rPr lang="de-AT" b="0" dirty="0"/>
              <a:t>-text </a:t>
            </a:r>
            <a:r>
              <a:rPr lang="de-AT" b="0" dirty="0" err="1"/>
              <a:t>interpreting</a:t>
            </a:r>
            <a:r>
              <a:rPr lang="de-AT" b="0" dirty="0"/>
              <a:t> – A </a:t>
            </a:r>
            <a:r>
              <a:rPr lang="de-AT" b="0" dirty="0" err="1"/>
              <a:t>study</a:t>
            </a:r>
            <a:r>
              <a:rPr lang="de-AT" b="0" dirty="0"/>
              <a:t> </a:t>
            </a:r>
            <a:r>
              <a:rPr lang="de-AT" b="0" dirty="0" err="1"/>
              <a:t>of</a:t>
            </a:r>
            <a:r>
              <a:rPr lang="de-AT" b="0" dirty="0"/>
              <a:t> </a:t>
            </a:r>
            <a:r>
              <a:rPr lang="de-AT" b="0" dirty="0" err="1"/>
              <a:t>condensation</a:t>
            </a:r>
            <a:r>
              <a:rPr lang="de-AT" b="0" dirty="0"/>
              <a:t> </a:t>
            </a:r>
            <a:r>
              <a:rPr lang="de-AT" b="0" dirty="0" err="1"/>
              <a:t>strategies</a:t>
            </a:r>
            <a:r>
              <a:rPr lang="de-AT" b="0" dirty="0"/>
              <a:t>. In: </a:t>
            </a:r>
            <a:r>
              <a:rPr lang="de-AT" b="0" dirty="0" err="1"/>
              <a:t>Zupan</a:t>
            </a:r>
            <a:r>
              <a:rPr lang="de-AT" b="0" dirty="0"/>
              <a:t>, Simon/ </a:t>
            </a:r>
            <a:r>
              <a:rPr lang="de-AT" b="0" dirty="0" err="1"/>
              <a:t>Nuč</a:t>
            </a:r>
            <a:r>
              <a:rPr lang="de-AT" b="0" dirty="0"/>
              <a:t>, Aleksandra (</a:t>
            </a:r>
            <a:r>
              <a:rPr lang="de-AT" b="0" dirty="0" err="1"/>
              <a:t>Hrsgb</a:t>
            </a:r>
            <a:r>
              <a:rPr lang="de-AT" b="0" dirty="0"/>
              <a:t>.). </a:t>
            </a:r>
            <a:r>
              <a:rPr lang="de-AT" b="0" dirty="0" err="1"/>
              <a:t>Interpreting</a:t>
            </a:r>
            <a:r>
              <a:rPr lang="de-AT" b="0" dirty="0"/>
              <a:t> Studies at </a:t>
            </a:r>
            <a:r>
              <a:rPr lang="de-AT" b="0" dirty="0" err="1"/>
              <a:t>the</a:t>
            </a:r>
            <a:r>
              <a:rPr lang="de-AT" b="0" dirty="0"/>
              <a:t> Crossroads </a:t>
            </a:r>
            <a:r>
              <a:rPr lang="de-AT" b="0" dirty="0" err="1"/>
              <a:t>of</a:t>
            </a:r>
            <a:r>
              <a:rPr lang="de-AT" b="0" dirty="0"/>
              <a:t> </a:t>
            </a:r>
            <a:r>
              <a:rPr lang="de-AT" b="0" dirty="0" err="1"/>
              <a:t>Disciplines</a:t>
            </a:r>
            <a:r>
              <a:rPr lang="de-AT" b="0" dirty="0"/>
              <a:t>. Berlin: </a:t>
            </a:r>
            <a:r>
              <a:rPr lang="de-AT" b="0" dirty="0" err="1"/>
              <a:t>Frank&amp;Timme</a:t>
            </a:r>
            <a:r>
              <a:rPr lang="de-AT" b="0" dirty="0"/>
              <a:t>, S. 129–155.</a:t>
            </a:r>
          </a:p>
          <a:p>
            <a:r>
              <a:rPr lang="de-AT" b="0" dirty="0" err="1"/>
              <a:t>Norberg</a:t>
            </a:r>
            <a:r>
              <a:rPr lang="de-AT" b="0" dirty="0"/>
              <a:t>, Ulf/ </a:t>
            </a:r>
            <a:r>
              <a:rPr lang="de-AT" b="0" dirty="0" err="1"/>
              <a:t>Stachl-Peier</a:t>
            </a:r>
            <a:r>
              <a:rPr lang="de-AT" b="0" dirty="0"/>
              <a:t>, Ursula/ </a:t>
            </a:r>
            <a:r>
              <a:rPr lang="de-AT" b="0" dirty="0" err="1"/>
              <a:t>Tiittula</a:t>
            </a:r>
            <a:r>
              <a:rPr lang="de-AT" b="0" dirty="0"/>
              <a:t>, Liisa. 2015. „Speech </a:t>
            </a:r>
            <a:r>
              <a:rPr lang="de-AT" b="0" dirty="0" err="1"/>
              <a:t>to</a:t>
            </a:r>
            <a:r>
              <a:rPr lang="de-AT" b="0" dirty="0"/>
              <a:t> </a:t>
            </a:r>
            <a:r>
              <a:rPr lang="de-AT" b="0" dirty="0" err="1"/>
              <a:t>text</a:t>
            </a:r>
            <a:r>
              <a:rPr lang="de-AT" b="0" dirty="0"/>
              <a:t> </a:t>
            </a:r>
            <a:r>
              <a:rPr lang="de-AT" b="0" dirty="0" err="1"/>
              <a:t>interpreting</a:t>
            </a:r>
            <a:r>
              <a:rPr lang="de-AT" b="0" dirty="0"/>
              <a:t> in </a:t>
            </a:r>
            <a:r>
              <a:rPr lang="de-AT" b="0" dirty="0" err="1"/>
              <a:t>Finland</a:t>
            </a:r>
            <a:r>
              <a:rPr lang="de-AT" b="0" dirty="0"/>
              <a:t>, </a:t>
            </a:r>
            <a:r>
              <a:rPr lang="de-AT" b="0" dirty="0" err="1"/>
              <a:t>Sweden</a:t>
            </a:r>
            <a:r>
              <a:rPr lang="de-AT" b="0" dirty="0"/>
              <a:t> and Austria.“ In: Translation &amp; </a:t>
            </a:r>
            <a:r>
              <a:rPr lang="de-AT" b="0" dirty="0" err="1"/>
              <a:t>Interpreting</a:t>
            </a:r>
            <a:r>
              <a:rPr lang="de-AT" b="0" dirty="0"/>
              <a:t> 7 [3]: S. 36-49 – URL: http://transint.org/index.php/transint/article/viewFile/418/211 [31.10.2018].</a:t>
            </a:r>
          </a:p>
          <a:p>
            <a:r>
              <a:rPr lang="de-DE" b="0" dirty="0"/>
              <a:t>Platter, Judith (2022). Schriftdolmetschen in Österreich: Einblicke in den und Erkenntnisse aus dem laufenden Professionalisierungsprozess. In: Hebenstreit, Gernot &amp; </a:t>
            </a:r>
            <a:r>
              <a:rPr lang="de-DE" b="0" dirty="0" err="1"/>
              <a:t>Hofeneder</a:t>
            </a:r>
            <a:r>
              <a:rPr lang="de-DE" b="0" dirty="0"/>
              <a:t>, Philipp (</a:t>
            </a:r>
            <a:r>
              <a:rPr lang="de-DE" b="0" dirty="0" err="1"/>
              <a:t>eds</a:t>
            </a:r>
            <a:r>
              <a:rPr lang="de-DE" b="0" dirty="0"/>
              <a:t>) Translation im Wandel: Gesellschaftliche, konzeptuelle und didaktische Perspektiven. Berlin: Frank &amp; Timme, 69-92. </a:t>
            </a:r>
            <a:endParaRPr lang="de-AT" b="0" dirty="0"/>
          </a:p>
          <a:p>
            <a:r>
              <a:rPr lang="de-AT" b="0" dirty="0"/>
              <a:t>Platter, Judith. 2019. „Schriftdolmetschen“ In: Besondere Berufsfelder für Dolmetscher*innen, Fakultas, Hrsg. Mira </a:t>
            </a:r>
            <a:r>
              <a:rPr lang="de-AT" b="0" dirty="0" err="1"/>
              <a:t>Kadric</a:t>
            </a:r>
            <a:r>
              <a:rPr lang="de-AT" b="0" dirty="0"/>
              <a:t>-Scheiber</a:t>
            </a:r>
          </a:p>
          <a:p>
            <a:r>
              <a:rPr lang="de-AT" b="0" dirty="0"/>
              <a:t>Platter, Judith. 2015. Translation im Spannungsbereich von Mündlichkeit und Schriftlichkeit, Schriftdolmetschen in Österreich. Eine textbasierte Analyse. Unveröffentlichte Dissertation: Universität Wien.</a:t>
            </a:r>
          </a:p>
          <a:p>
            <a:r>
              <a:rPr lang="de-AT" b="0" dirty="0" err="1"/>
              <a:t>Tiittula</a:t>
            </a:r>
            <a:r>
              <a:rPr lang="de-AT" b="0" dirty="0"/>
              <a:t>, Liisa. 2006: „Schriftdolmetschen – Mündlichkeit im schriftlichen Gewand.“ In: A Man </a:t>
            </a:r>
            <a:r>
              <a:rPr lang="de-AT" b="0" dirty="0" err="1"/>
              <a:t>of</a:t>
            </a:r>
            <a:r>
              <a:rPr lang="de-AT" b="0" dirty="0"/>
              <a:t> </a:t>
            </a:r>
            <a:r>
              <a:rPr lang="de-AT" b="0" dirty="0" err="1"/>
              <a:t>Measure</a:t>
            </a:r>
            <a:r>
              <a:rPr lang="de-AT" b="0" dirty="0"/>
              <a:t>. Festschrift in </a:t>
            </a:r>
            <a:r>
              <a:rPr lang="de-AT" b="0" dirty="0" err="1"/>
              <a:t>Honour</a:t>
            </a:r>
            <a:r>
              <a:rPr lang="de-AT" b="0" dirty="0"/>
              <a:t> </a:t>
            </a:r>
            <a:r>
              <a:rPr lang="de-AT" b="0" dirty="0" err="1"/>
              <a:t>of</a:t>
            </a:r>
            <a:r>
              <a:rPr lang="de-AT" b="0" dirty="0"/>
              <a:t> Fred Karlsson, a </a:t>
            </a:r>
            <a:r>
              <a:rPr lang="de-AT" b="0" dirty="0" err="1"/>
              <a:t>special</a:t>
            </a:r>
            <a:r>
              <a:rPr lang="de-AT" b="0" dirty="0"/>
              <a:t> </a:t>
            </a:r>
            <a:r>
              <a:rPr lang="de-AT" b="0" dirty="0" err="1"/>
              <a:t>supplement</a:t>
            </a:r>
            <a:r>
              <a:rPr lang="de-AT" b="0" dirty="0"/>
              <a:t> </a:t>
            </a:r>
            <a:r>
              <a:rPr lang="de-AT" b="0" dirty="0" err="1"/>
              <a:t>to</a:t>
            </a:r>
            <a:r>
              <a:rPr lang="de-AT" b="0" dirty="0"/>
              <a:t> SKY Journal </a:t>
            </a:r>
            <a:r>
              <a:rPr lang="de-AT" b="0" dirty="0" err="1"/>
              <a:t>of</a:t>
            </a:r>
            <a:r>
              <a:rPr lang="de-AT" b="0" dirty="0"/>
              <a:t> </a:t>
            </a:r>
            <a:r>
              <a:rPr lang="de-AT" b="0" dirty="0" err="1"/>
              <a:t>Linguistics</a:t>
            </a:r>
            <a:r>
              <a:rPr lang="de-AT" b="0" dirty="0"/>
              <a:t> [19]: 481-488 – URL: http://www.linguistics.fi/julkaisut/SKY2006_1/1FK60.1.10.TIITTULA.pdf [31.10.2018].</a:t>
            </a:r>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CABA7D42-876F-40BF-9D56-3F0B1D329AFF}"/>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49</a:t>
            </a:fld>
            <a:endParaRPr lang="de-DE" dirty="0"/>
          </a:p>
        </p:txBody>
      </p:sp>
      <p:sp>
        <p:nvSpPr>
          <p:cNvPr id="5" name="Fußzeilenplatzhalter 3">
            <a:extLst>
              <a:ext uri="{FF2B5EF4-FFF2-40B4-BE49-F238E27FC236}">
                <a16:creationId xmlns:a16="http://schemas.microsoft.com/office/drawing/2014/main" id="{E0F00200-20E6-4034-A201-79460B92DCC8}"/>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363175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 Was ist das? – humane Translator*innen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5</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p:txBody>
      </p:sp>
      <p:pic>
        <p:nvPicPr>
          <p:cNvPr id="10" name="Grafik 9">
            <a:extLst>
              <a:ext uri="{FF2B5EF4-FFF2-40B4-BE49-F238E27FC236}">
                <a16:creationId xmlns:a16="http://schemas.microsoft.com/office/drawing/2014/main" id="{B4ACA6DD-658C-7472-6FCB-F8E8503C006F}"/>
              </a:ext>
            </a:extLst>
          </p:cNvPr>
          <p:cNvPicPr>
            <a:picLocks noChangeAspect="1"/>
          </p:cNvPicPr>
          <p:nvPr/>
        </p:nvPicPr>
        <p:blipFill>
          <a:blip r:embed="rId2"/>
          <a:stretch>
            <a:fillRect/>
          </a:stretch>
        </p:blipFill>
        <p:spPr>
          <a:xfrm>
            <a:off x="6068647" y="2570017"/>
            <a:ext cx="4740" cy="1155"/>
          </a:xfrm>
          <a:prstGeom prst="rect">
            <a:avLst/>
          </a:prstGeom>
        </p:spPr>
      </p:pic>
      <p:pic>
        <p:nvPicPr>
          <p:cNvPr id="14" name="Grafik 13">
            <a:extLst>
              <a:ext uri="{FF2B5EF4-FFF2-40B4-BE49-F238E27FC236}">
                <a16:creationId xmlns:a16="http://schemas.microsoft.com/office/drawing/2014/main" id="{D6B0A7F3-428A-2C66-7AA4-4454C6F01F8B}"/>
              </a:ext>
            </a:extLst>
          </p:cNvPr>
          <p:cNvPicPr>
            <a:picLocks noChangeAspect="1"/>
          </p:cNvPicPr>
          <p:nvPr/>
        </p:nvPicPr>
        <p:blipFill>
          <a:blip r:embed="rId3"/>
          <a:stretch>
            <a:fillRect/>
          </a:stretch>
        </p:blipFill>
        <p:spPr>
          <a:xfrm>
            <a:off x="476266" y="1572406"/>
            <a:ext cx="7564148" cy="2860745"/>
          </a:xfrm>
          <a:prstGeom prst="rect">
            <a:avLst/>
          </a:prstGeom>
        </p:spPr>
      </p:pic>
    </p:spTree>
    <p:extLst>
      <p:ext uri="{BB962C8B-B14F-4D97-AF65-F5344CB8AC3E}">
        <p14:creationId xmlns:p14="http://schemas.microsoft.com/office/powerpoint/2010/main" val="1060071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sz="quarter" idx="12"/>
          </p:nvPr>
        </p:nvSpPr>
        <p:spPr/>
        <p:txBody>
          <a:bodyPr numCol="1">
            <a:normAutofit/>
          </a:bodyPr>
          <a:lstStyle/>
          <a:p>
            <a:pPr algn="ctr"/>
            <a:r>
              <a:rPr lang="de-AT" sz="3000" b="0" dirty="0"/>
              <a:t>Vielen Dank für </a:t>
            </a:r>
          </a:p>
          <a:p>
            <a:pPr algn="ctr"/>
            <a:r>
              <a:rPr lang="de-AT" sz="3000" b="0" dirty="0"/>
              <a:t>Ihre Aufmerksamkeit!</a:t>
            </a:r>
          </a:p>
          <a:p>
            <a:pPr marL="457200" indent="-457200">
              <a:buFont typeface="Arial" panose="020B0604020202020204" pitchFamily="34" charset="0"/>
              <a:buChar char="•"/>
            </a:pPr>
            <a:endParaRPr lang="de-AT" b="0" dirty="0"/>
          </a:p>
          <a:p>
            <a:pPr marL="457200" indent="-457200">
              <a:buFont typeface="Arial" panose="020B0604020202020204" pitchFamily="34" charset="0"/>
              <a:buChar char="•"/>
            </a:pPr>
            <a:endParaRPr lang="de-AT" dirty="0"/>
          </a:p>
        </p:txBody>
      </p:sp>
      <p:sp>
        <p:nvSpPr>
          <p:cNvPr id="4" name="Foliennummernplatzhalter 2">
            <a:extLst>
              <a:ext uri="{FF2B5EF4-FFF2-40B4-BE49-F238E27FC236}">
                <a16:creationId xmlns:a16="http://schemas.microsoft.com/office/drawing/2014/main" id="{CABA7D42-876F-40BF-9D56-3F0B1D329AFF}"/>
              </a:ext>
            </a:extLst>
          </p:cNvPr>
          <p:cNvSpPr>
            <a:spLocks noGrp="1"/>
          </p:cNvSpPr>
          <p:nvPr>
            <p:ph type="sldNum" sz="quarter" idx="10"/>
          </p:nvPr>
        </p:nvSpPr>
        <p:spPr>
          <a:xfrm>
            <a:off x="6590502" y="4709085"/>
            <a:ext cx="2133599" cy="273844"/>
          </a:xfrm>
        </p:spPr>
        <p:txBody>
          <a:bodyPr/>
          <a:lstStyle/>
          <a:p>
            <a:fld id="{20166E51-7DC7-7047-B811-A7233D3B7FD6}" type="slidenum">
              <a:rPr lang="de-DE" smtClean="0"/>
              <a:pPr/>
              <a:t>50</a:t>
            </a:fld>
            <a:endParaRPr lang="de-DE" dirty="0"/>
          </a:p>
        </p:txBody>
      </p:sp>
      <p:sp>
        <p:nvSpPr>
          <p:cNvPr id="5" name="Fußzeilenplatzhalter 3">
            <a:extLst>
              <a:ext uri="{FF2B5EF4-FFF2-40B4-BE49-F238E27FC236}">
                <a16:creationId xmlns:a16="http://schemas.microsoft.com/office/drawing/2014/main" id="{BE713D42-9457-4BB1-B493-3663696B5136}"/>
              </a:ext>
            </a:extLst>
          </p:cNvPr>
          <p:cNvSpPr>
            <a:spLocks noGrp="1"/>
          </p:cNvSpPr>
          <p:nvPr>
            <p:ph type="ftr" sz="quarter" idx="11"/>
          </p:nvPr>
        </p:nvSpPr>
        <p:spPr>
          <a:xfrm>
            <a:off x="415636" y="4708292"/>
            <a:ext cx="2895600" cy="274637"/>
          </a:xfrm>
        </p:spPr>
        <p:txBody>
          <a:bodyPr/>
          <a:lstStyle/>
          <a:p>
            <a:r>
              <a:rPr lang="de-AT" dirty="0"/>
              <a:t>Judith Platter</a:t>
            </a:r>
          </a:p>
        </p:txBody>
      </p:sp>
    </p:spTree>
    <p:extLst>
      <p:ext uri="{BB962C8B-B14F-4D97-AF65-F5344CB8AC3E}">
        <p14:creationId xmlns:p14="http://schemas.microsoft.com/office/powerpoint/2010/main" val="739218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sp>
        <p:nvSpPr>
          <p:cNvPr id="3" name="Foliennummernplatzhalter 2"/>
          <p:cNvSpPr>
            <a:spLocks noGrp="1"/>
          </p:cNvSpPr>
          <p:nvPr>
            <p:ph type="sldNum" sz="quarter" idx="10"/>
          </p:nvPr>
        </p:nvSpPr>
        <p:spPr/>
        <p:txBody>
          <a:bodyPr/>
          <a:lstStyle/>
          <a:p>
            <a:fld id="{20166E51-7DC7-7047-B811-A7233D3B7FD6}" type="slidenum">
              <a:rPr lang="de-DE" smtClean="0"/>
              <a:pPr/>
              <a:t>51</a:t>
            </a:fld>
            <a:endParaRPr lang="de-DE" dirty="0"/>
          </a:p>
        </p:txBody>
      </p:sp>
      <p:sp>
        <p:nvSpPr>
          <p:cNvPr id="4" name="Fußzeilenplatzhalter 3"/>
          <p:cNvSpPr>
            <a:spLocks noGrp="1"/>
          </p:cNvSpPr>
          <p:nvPr>
            <p:ph type="ftr" sz="quarter" idx="11"/>
          </p:nvPr>
        </p:nvSpPr>
        <p:spPr/>
        <p:txBody>
          <a:bodyPr/>
          <a:lstStyle/>
          <a:p>
            <a:r>
              <a:rPr lang="de-AT"/>
              <a:t>Max Mustermann</a:t>
            </a:r>
            <a:endParaRPr lang="de-AT" dirty="0"/>
          </a:p>
        </p:txBody>
      </p:sp>
      <p:sp>
        <p:nvSpPr>
          <p:cNvPr id="5" name="Inhaltsplatzhalter 4"/>
          <p:cNvSpPr>
            <a:spLocks noGrp="1"/>
          </p:cNvSpPr>
          <p:nvPr>
            <p:ph sz="quarter" idx="12"/>
          </p:nvPr>
        </p:nvSpPr>
        <p:spPr/>
        <p:txBody>
          <a:bodyPr/>
          <a:lstStyle/>
          <a:p>
            <a:endParaRPr lang="de-AT"/>
          </a:p>
        </p:txBody>
      </p:sp>
      <p:pic>
        <p:nvPicPr>
          <p:cNvPr id="6" name="Bild 6" descr="fragezeichen_1.jpg"/>
          <p:cNvPicPr>
            <a:picLocks noChangeAspect="1"/>
          </p:cNvPicPr>
          <p:nvPr/>
        </p:nvPicPr>
        <p:blipFill rotWithShape="1">
          <a:blip r:embed="rId2">
            <a:extLst>
              <a:ext uri="{28A0092B-C50C-407E-A947-70E740481C1C}">
                <a14:useLocalDpi xmlns:a14="http://schemas.microsoft.com/office/drawing/2010/main" val="0"/>
              </a:ext>
            </a:extLst>
          </a:blip>
          <a:srcRect t="9562" b="15157"/>
          <a:stretch/>
        </p:blipFill>
        <p:spPr>
          <a:xfrm>
            <a:off x="0" y="0"/>
            <a:ext cx="9154426" cy="5143500"/>
          </a:xfrm>
          <a:prstGeom prst="rect">
            <a:avLst/>
          </a:prstGeom>
        </p:spPr>
      </p:pic>
    </p:spTree>
    <p:extLst>
      <p:ext uri="{BB962C8B-B14F-4D97-AF65-F5344CB8AC3E}">
        <p14:creationId xmlns:p14="http://schemas.microsoft.com/office/powerpoint/2010/main" val="208401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 Was ist das?</a:t>
            </a:r>
          </a:p>
        </p:txBody>
      </p:sp>
      <p:sp>
        <p:nvSpPr>
          <p:cNvPr id="3" name="Foliennummernplatzhalter 2"/>
          <p:cNvSpPr>
            <a:spLocks noGrp="1"/>
          </p:cNvSpPr>
          <p:nvPr>
            <p:ph type="sldNum" sz="quarter" idx="10"/>
          </p:nvPr>
        </p:nvSpPr>
        <p:spPr/>
        <p:txBody>
          <a:bodyPr/>
          <a:lstStyle/>
          <a:p>
            <a:fld id="{20166E51-7DC7-7047-B811-A7233D3B7FD6}" type="slidenum">
              <a:rPr lang="de-DE" smtClean="0"/>
              <a:pPr/>
              <a:t>6</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lnSpcReduction="10000"/>
          </a:bodyPr>
          <a:lstStyle/>
          <a:p>
            <a:pPr marL="342900" lvl="0" indent="-342900">
              <a:buFont typeface="Arial" panose="020B0604020202020204" pitchFamily="34" charset="0"/>
              <a:buChar char="•"/>
            </a:pPr>
            <a:endParaRPr lang="de-AT" b="0" dirty="0"/>
          </a:p>
          <a:p>
            <a:pPr lvl="0"/>
            <a:r>
              <a:rPr lang="de-AT" sz="2800" b="0" dirty="0">
                <a:highlight>
                  <a:srgbClr val="FFFFFF"/>
                </a:highlight>
              </a:rPr>
              <a:t>quasi-simultane intra- oder interlinguale Verschriftlichung eines mündlichen Ausgangstextes in einen lesbaren Zieltext für Menschen mit Kommunikationsbarrieren unterschiedlichster Art in einer spezifischen Kommunikationssituation mittels situativ adäquater Methoden/Techniken durch humane Translator*innen.</a:t>
            </a:r>
          </a:p>
          <a:p>
            <a:pPr lvl="0"/>
            <a:endParaRPr lang="de-AT" b="0" dirty="0"/>
          </a:p>
          <a:p>
            <a:pPr lvl="0"/>
            <a:r>
              <a:rPr lang="de-AT" sz="1000" b="0" dirty="0"/>
              <a:t>(vgl. Platter 2019)</a:t>
            </a:r>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p:txBody>
      </p:sp>
    </p:spTree>
    <p:extLst>
      <p:ext uri="{BB962C8B-B14F-4D97-AF65-F5344CB8AC3E}">
        <p14:creationId xmlns:p14="http://schemas.microsoft.com/office/powerpoint/2010/main" val="4054963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 Was ist das?</a:t>
            </a:r>
          </a:p>
        </p:txBody>
      </p:sp>
      <p:sp>
        <p:nvSpPr>
          <p:cNvPr id="3" name="Foliennummernplatzhalter 2"/>
          <p:cNvSpPr>
            <a:spLocks noGrp="1"/>
          </p:cNvSpPr>
          <p:nvPr>
            <p:ph type="sldNum" sz="quarter" idx="10"/>
          </p:nvPr>
        </p:nvSpPr>
        <p:spPr/>
        <p:txBody>
          <a:bodyPr/>
          <a:lstStyle/>
          <a:p>
            <a:fld id="{20166E51-7DC7-7047-B811-A7233D3B7FD6}" type="slidenum">
              <a:rPr lang="de-DE" smtClean="0"/>
              <a:pPr/>
              <a:t>7</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lnSpcReduction="10000"/>
          </a:bodyPr>
          <a:lstStyle/>
          <a:p>
            <a:pPr marL="342900" lvl="0" indent="-342900">
              <a:buFont typeface="Arial" panose="020B0604020202020204" pitchFamily="34" charset="0"/>
              <a:buChar char="•"/>
            </a:pPr>
            <a:endParaRPr lang="de-AT" b="0" dirty="0"/>
          </a:p>
          <a:p>
            <a:pPr lvl="0"/>
            <a:r>
              <a:rPr lang="de-AT" sz="2800" b="0" dirty="0"/>
              <a:t>quasi-simultane intra- oder interlinguale </a:t>
            </a:r>
            <a:r>
              <a:rPr lang="de-AT" sz="2800" dirty="0">
                <a:highlight>
                  <a:srgbClr val="FFFF00"/>
                </a:highlight>
              </a:rPr>
              <a:t>Verschriftlichung</a:t>
            </a:r>
            <a:r>
              <a:rPr lang="de-AT" sz="2800" b="0" dirty="0">
                <a:highlight>
                  <a:srgbClr val="FFFF00"/>
                </a:highlight>
              </a:rPr>
              <a:t> </a:t>
            </a:r>
            <a:r>
              <a:rPr lang="de-AT" sz="2800" b="0" dirty="0"/>
              <a:t>eines </a:t>
            </a:r>
            <a:r>
              <a:rPr lang="de-AT" sz="2800" dirty="0">
                <a:highlight>
                  <a:srgbClr val="FFFF00"/>
                </a:highlight>
              </a:rPr>
              <a:t>mündlichen</a:t>
            </a:r>
            <a:r>
              <a:rPr lang="de-AT" sz="2800" b="0" dirty="0"/>
              <a:t> </a:t>
            </a:r>
            <a:r>
              <a:rPr lang="de-AT" sz="2800" dirty="0">
                <a:highlight>
                  <a:srgbClr val="FFFF00"/>
                </a:highlight>
              </a:rPr>
              <a:t>Ausgangstextes</a:t>
            </a:r>
            <a:r>
              <a:rPr lang="de-AT" sz="2800" b="0" dirty="0"/>
              <a:t> in einen </a:t>
            </a:r>
            <a:r>
              <a:rPr lang="de-AT" sz="2800" dirty="0">
                <a:highlight>
                  <a:srgbClr val="FFFF00"/>
                </a:highlight>
              </a:rPr>
              <a:t>lesbaren Zieltext </a:t>
            </a:r>
            <a:r>
              <a:rPr lang="de-AT" sz="2800" b="0" dirty="0"/>
              <a:t>für </a:t>
            </a:r>
            <a:r>
              <a:rPr lang="de-AT" sz="2800" dirty="0">
                <a:highlight>
                  <a:srgbClr val="FFFF00"/>
                </a:highlight>
              </a:rPr>
              <a:t>Menschen mit Kommunikationsbarrieren</a:t>
            </a:r>
            <a:r>
              <a:rPr lang="de-AT" sz="2800" b="0" dirty="0">
                <a:highlight>
                  <a:srgbClr val="FFFF00"/>
                </a:highlight>
              </a:rPr>
              <a:t> </a:t>
            </a:r>
            <a:r>
              <a:rPr lang="de-AT" sz="2800" b="0" dirty="0"/>
              <a:t>unterschiedlichster Art in einer spezifischen </a:t>
            </a:r>
            <a:r>
              <a:rPr lang="de-AT" sz="2800" dirty="0">
                <a:highlight>
                  <a:srgbClr val="FFFF00"/>
                </a:highlight>
              </a:rPr>
              <a:t>Kommunikationssituation</a:t>
            </a:r>
            <a:r>
              <a:rPr lang="de-AT" sz="2800" dirty="0"/>
              <a:t> </a:t>
            </a:r>
            <a:r>
              <a:rPr lang="de-AT" sz="2800" b="0" dirty="0"/>
              <a:t>mittels </a:t>
            </a:r>
            <a:r>
              <a:rPr lang="de-AT" sz="2800" dirty="0">
                <a:highlight>
                  <a:srgbClr val="FFFF00"/>
                </a:highlight>
              </a:rPr>
              <a:t>situativ adäquater Methoden/Techniken</a:t>
            </a:r>
            <a:r>
              <a:rPr lang="de-AT" sz="2800" b="0" dirty="0"/>
              <a:t> durch </a:t>
            </a:r>
            <a:r>
              <a:rPr lang="de-AT" sz="2800" dirty="0">
                <a:highlight>
                  <a:srgbClr val="FFFF00"/>
                </a:highlight>
              </a:rPr>
              <a:t>humane Translator*innen.</a:t>
            </a:r>
          </a:p>
          <a:p>
            <a:pPr lvl="0"/>
            <a:endParaRPr lang="de-AT" sz="2800" b="0" dirty="0"/>
          </a:p>
          <a:p>
            <a:pPr lvl="0"/>
            <a:r>
              <a:rPr lang="de-AT" sz="1000" b="0" dirty="0"/>
              <a:t>(vgl. Platter 2019)</a:t>
            </a:r>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p:txBody>
      </p:sp>
    </p:spTree>
    <p:extLst>
      <p:ext uri="{BB962C8B-B14F-4D97-AF65-F5344CB8AC3E}">
        <p14:creationId xmlns:p14="http://schemas.microsoft.com/office/powerpoint/2010/main" val="38973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 Für wen? - Kommunikationsbarrieren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8</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fontScale="25000" lnSpcReduction="20000"/>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a:p>
            <a:pPr marL="342900" indent="-342900">
              <a:buFont typeface="Arial" panose="020B0604020202020204" pitchFamily="34" charset="0"/>
              <a:buChar char="•"/>
            </a:pPr>
            <a:r>
              <a:rPr lang="de-AT" sz="9600" b="0" dirty="0"/>
              <a:t>Sinnesbarriere </a:t>
            </a:r>
          </a:p>
          <a:p>
            <a:pPr marL="342900" indent="-342900">
              <a:buFont typeface="Arial" panose="020B0604020202020204" pitchFamily="34" charset="0"/>
              <a:buChar char="•"/>
            </a:pPr>
            <a:r>
              <a:rPr lang="de-AT" sz="9600" b="0" dirty="0"/>
              <a:t>Kognitionsbarriere - Menschen mit kognitiven Einschränkungen</a:t>
            </a:r>
          </a:p>
          <a:p>
            <a:pPr marL="342900" lvl="0" indent="-342900">
              <a:buFont typeface="Arial" panose="020B0604020202020204" pitchFamily="34" charset="0"/>
              <a:buChar char="•"/>
            </a:pPr>
            <a:r>
              <a:rPr lang="de-AT" sz="9600" b="0" dirty="0" err="1"/>
              <a:t>Motorikbarriere</a:t>
            </a:r>
            <a:endParaRPr lang="de-AT" sz="9600" b="0" dirty="0"/>
          </a:p>
          <a:p>
            <a:pPr marL="342900" indent="-342900">
              <a:buFont typeface="Arial" panose="020B0604020202020204" pitchFamily="34" charset="0"/>
              <a:buChar char="•"/>
            </a:pPr>
            <a:r>
              <a:rPr lang="de-AT" sz="9600" b="0" dirty="0"/>
              <a:t>Sprachbarriere - Fremdsprachenlernende</a:t>
            </a:r>
          </a:p>
          <a:p>
            <a:pPr marL="342900" lvl="0" indent="-342900">
              <a:buFont typeface="Arial" panose="020B0604020202020204" pitchFamily="34" charset="0"/>
              <a:buChar char="•"/>
            </a:pPr>
            <a:r>
              <a:rPr lang="de-AT" sz="9600" b="0" dirty="0"/>
              <a:t>Fachbarriere</a:t>
            </a:r>
          </a:p>
          <a:p>
            <a:pPr marL="342900" lvl="0" indent="-342900">
              <a:buFont typeface="Arial" panose="020B0604020202020204" pitchFamily="34" charset="0"/>
              <a:buChar char="•"/>
            </a:pPr>
            <a:r>
              <a:rPr lang="de-AT" sz="9600" b="0" dirty="0"/>
              <a:t>Fachsprachenbarriere</a:t>
            </a:r>
          </a:p>
          <a:p>
            <a:pPr marL="342900" indent="-342900">
              <a:buFont typeface="Arial" panose="020B0604020202020204" pitchFamily="34" charset="0"/>
              <a:buChar char="•"/>
            </a:pPr>
            <a:r>
              <a:rPr lang="de-AT" sz="9600" b="0" dirty="0"/>
              <a:t>Kulturbarriere - Internationales Publikum</a:t>
            </a:r>
          </a:p>
          <a:p>
            <a:pPr marL="342900" lvl="0" indent="-342900">
              <a:buFont typeface="Arial" panose="020B0604020202020204" pitchFamily="34" charset="0"/>
              <a:buChar char="•"/>
            </a:pPr>
            <a:r>
              <a:rPr lang="de-AT" sz="9600" b="0" dirty="0"/>
              <a:t>Medienbarriere</a:t>
            </a:r>
          </a:p>
          <a:p>
            <a:pPr marL="342900" lvl="0" indent="-342900">
              <a:buFont typeface="Arial" panose="020B0604020202020204" pitchFamily="34" charset="0"/>
              <a:buChar char="•"/>
            </a:pPr>
            <a:r>
              <a:rPr lang="de-AT" sz="9600" b="0" dirty="0"/>
              <a:t>Motivationsbarriere </a:t>
            </a:r>
          </a:p>
          <a:p>
            <a:pPr lvl="0"/>
            <a:endParaRPr lang="de-AT" b="0" dirty="0"/>
          </a:p>
          <a:p>
            <a:pPr lvl="0"/>
            <a:r>
              <a:rPr lang="de-AT" b="0" dirty="0"/>
              <a:t>	</a:t>
            </a:r>
            <a:r>
              <a:rPr lang="de-AT" sz="1400" b="0" dirty="0"/>
              <a:t>(vgl. Maaß 2019, Maaß 2020)</a:t>
            </a:r>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p:txBody>
      </p:sp>
    </p:spTree>
    <p:extLst>
      <p:ext uri="{BB962C8B-B14F-4D97-AF65-F5344CB8AC3E}">
        <p14:creationId xmlns:p14="http://schemas.microsoft.com/office/powerpoint/2010/main" val="1851848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Schriftdolmetschen in der Translationswissenschaft - Kommunikationssituationen</a:t>
            </a:r>
          </a:p>
        </p:txBody>
      </p:sp>
      <p:sp>
        <p:nvSpPr>
          <p:cNvPr id="3" name="Foliennummernplatzhalter 2"/>
          <p:cNvSpPr>
            <a:spLocks noGrp="1"/>
          </p:cNvSpPr>
          <p:nvPr>
            <p:ph type="sldNum" sz="quarter" idx="10"/>
          </p:nvPr>
        </p:nvSpPr>
        <p:spPr/>
        <p:txBody>
          <a:bodyPr/>
          <a:lstStyle/>
          <a:p>
            <a:fld id="{20166E51-7DC7-7047-B811-A7233D3B7FD6}" type="slidenum">
              <a:rPr lang="de-DE" smtClean="0"/>
              <a:pPr/>
              <a:t>9</a:t>
            </a:fld>
            <a:endParaRPr lang="de-DE" dirty="0"/>
          </a:p>
        </p:txBody>
      </p:sp>
      <p:sp>
        <p:nvSpPr>
          <p:cNvPr id="4" name="Fußzeilenplatzhalter 3"/>
          <p:cNvSpPr>
            <a:spLocks noGrp="1"/>
          </p:cNvSpPr>
          <p:nvPr>
            <p:ph type="ftr" sz="quarter" idx="11"/>
          </p:nvPr>
        </p:nvSpPr>
        <p:spPr/>
        <p:txBody>
          <a:bodyPr/>
          <a:lstStyle/>
          <a:p>
            <a:r>
              <a:rPr lang="de-AT" dirty="0"/>
              <a:t>Judith Platter</a:t>
            </a:r>
          </a:p>
        </p:txBody>
      </p:sp>
      <p:sp>
        <p:nvSpPr>
          <p:cNvPr id="5" name="Inhaltsplatzhalter 4"/>
          <p:cNvSpPr>
            <a:spLocks noGrp="1"/>
          </p:cNvSpPr>
          <p:nvPr>
            <p:ph sz="quarter" idx="12"/>
          </p:nvPr>
        </p:nvSpPr>
        <p:spPr>
          <a:xfrm>
            <a:off x="531845" y="858416"/>
            <a:ext cx="8191468" cy="3754859"/>
          </a:xfrm>
        </p:spPr>
        <p:txBody>
          <a:bodyPr>
            <a:normAutofit fontScale="92500"/>
          </a:bodyPr>
          <a:lstStyle/>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endParaRPr lang="de-AT" b="0" dirty="0"/>
          </a:p>
          <a:p>
            <a:pPr marL="342900" lvl="0" indent="-342900">
              <a:buFont typeface="Arial" panose="020B0604020202020204" pitchFamily="34" charset="0"/>
              <a:buChar char="•"/>
            </a:pPr>
            <a:r>
              <a:rPr lang="de-AT" sz="2800" b="0" dirty="0"/>
              <a:t>Spärlich wissenschaftlich betrachtetes Feld </a:t>
            </a:r>
          </a:p>
          <a:p>
            <a:pPr marL="342900" lvl="0" indent="-342900">
              <a:buFont typeface="Arial" panose="020B0604020202020204" pitchFamily="34" charset="0"/>
              <a:buChar char="•"/>
            </a:pPr>
            <a:r>
              <a:rPr lang="de-AT" sz="2800" b="0" dirty="0"/>
              <a:t>Gründe: anfänglich mehrheitlich intralingual</a:t>
            </a:r>
          </a:p>
          <a:p>
            <a:pPr marL="342900" lvl="0" indent="-342900">
              <a:buFont typeface="Arial" panose="020B0604020202020204" pitchFamily="34" charset="0"/>
              <a:buChar char="•"/>
            </a:pPr>
            <a:r>
              <a:rPr lang="de-AT" sz="2800" b="0" dirty="0"/>
              <a:t>im Gegensatz zur Gebärdensprache in der Öffentlichkeit und im wissenschaftlichen Kontext kaum bekannt </a:t>
            </a:r>
          </a:p>
          <a:p>
            <a:pPr marL="342900" lvl="0" indent="-342900">
              <a:buFont typeface="Arial" panose="020B0604020202020204" pitchFamily="34" charset="0"/>
              <a:buChar char="•"/>
            </a:pPr>
            <a:r>
              <a:rPr lang="de-AT" sz="2800" b="0" dirty="0"/>
              <a:t>medialer Wechsel erweist sich als problematisch</a:t>
            </a:r>
          </a:p>
          <a:p>
            <a:pPr marL="342900" lvl="0" indent="-342900">
              <a:buFont typeface="Arial" panose="020B0604020202020204" pitchFamily="34" charset="0"/>
              <a:buChar char="•"/>
            </a:pPr>
            <a:r>
              <a:rPr lang="de-AT" sz="2800" b="0" dirty="0"/>
              <a:t>seit rund 10 Jahren Ausbildungsmöglichkeiten – akademisch angebunden seit 2018/2019 </a:t>
            </a:r>
          </a:p>
          <a:p>
            <a:pPr marL="342900" lvl="0" indent="-342900">
              <a:buFont typeface="Arial" panose="020B0604020202020204" pitchFamily="34" charset="0"/>
              <a:buChar char="•"/>
            </a:pPr>
            <a:endParaRPr lang="de-AT" b="0" dirty="0"/>
          </a:p>
        </p:txBody>
      </p:sp>
    </p:spTree>
    <p:extLst>
      <p:ext uri="{BB962C8B-B14F-4D97-AF65-F5344CB8AC3E}">
        <p14:creationId xmlns:p14="http://schemas.microsoft.com/office/powerpoint/2010/main" val="3377928224"/>
      </p:ext>
    </p:extLst>
  </p:cSld>
  <p:clrMapOvr>
    <a:masterClrMapping/>
  </p:clrMapOvr>
</p:sld>
</file>

<file path=ppt/theme/theme1.xml><?xml version="1.0" encoding="utf-8"?>
<a:theme xmlns:a="http://schemas.openxmlformats.org/drawingml/2006/main" name="Office-Design">
  <a:themeElements>
    <a:clrScheme name="Universität Wien">
      <a:dk1>
        <a:srgbClr val="0063A6"/>
      </a:dk1>
      <a:lt1>
        <a:sysClr val="window" lastClr="FFFFFF"/>
      </a:lt1>
      <a:dk2>
        <a:srgbClr val="0063A6"/>
      </a:dk2>
      <a:lt2>
        <a:srgbClr val="FFFFFF"/>
      </a:lt2>
      <a:accent1>
        <a:srgbClr val="0063A6"/>
      </a:accent1>
      <a:accent2>
        <a:srgbClr val="666666"/>
      </a:accent2>
      <a:accent3>
        <a:srgbClr val="DD4814"/>
      </a:accent3>
      <a:accent4>
        <a:srgbClr val="EAAB00"/>
      </a:accent4>
      <a:accent5>
        <a:srgbClr val="4B51A1"/>
      </a:accent5>
      <a:accent6>
        <a:srgbClr val="A71C49"/>
      </a:accent6>
      <a:hlink>
        <a:srgbClr val="0063A6"/>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Vorlage_GEWI">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3215</Words>
  <Application>Microsoft Office PowerPoint</Application>
  <PresentationFormat>Bildschirmpräsentation (16:9)</PresentationFormat>
  <Paragraphs>584</Paragraphs>
  <Slides>51</Slides>
  <Notes>17</Notes>
  <HiddenSlides>0</HiddenSlides>
  <MMClips>1</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51</vt:i4>
      </vt:variant>
    </vt:vector>
  </HeadingPairs>
  <TitlesOfParts>
    <vt:vector size="59" baseType="lpstr">
      <vt:lpstr>Arial</vt:lpstr>
      <vt:lpstr>Calibri</vt:lpstr>
      <vt:lpstr>Courier New</vt:lpstr>
      <vt:lpstr>Symbol</vt:lpstr>
      <vt:lpstr>Verdana</vt:lpstr>
      <vt:lpstr>Wingdings</vt:lpstr>
      <vt:lpstr>Office-Design</vt:lpstr>
      <vt:lpstr>PPT_Vorlage_GEWI</vt:lpstr>
      <vt:lpstr>Herzlich willkommen!</vt:lpstr>
      <vt:lpstr>Über mich - meine Pronomen sie/ihr </vt:lpstr>
      <vt:lpstr>Programm</vt:lpstr>
      <vt:lpstr>Schriftdolmetschen – Was ist das?</vt:lpstr>
      <vt:lpstr>Schriftdolmetschen – Was ist das? – humane Translator*innen</vt:lpstr>
      <vt:lpstr>Schriftdolmetschen – Was ist das?</vt:lpstr>
      <vt:lpstr>Schriftdolmetschen – Was ist das?</vt:lpstr>
      <vt:lpstr>Schriftdolmetschen – Für wen? - Kommunikationsbarrieren</vt:lpstr>
      <vt:lpstr>Schriftdolmetschen in der Translationswissenschaft - Kommunikationssituationen</vt:lpstr>
      <vt:lpstr>Schriftdolmetschen in der Translationswissenschaft - Kommunikationssituationen</vt:lpstr>
      <vt:lpstr>Schriftdolmetschen in der Translationswissenschaft - Kommunikationssituationen</vt:lpstr>
      <vt:lpstr>Schriftdolmetschen in der Translationswissenschaft - Kommunikationssituationen</vt:lpstr>
      <vt:lpstr>Schriftdolmetschen in der Translationswissenschaft - Kommunikationssituationen</vt:lpstr>
      <vt:lpstr>Schriftdolmetschen in der Translationswissenschaft - Kommunikationssituationen</vt:lpstr>
      <vt:lpstr>Schriftdolmetschen – Weshalb und wo? - Kommunikationssituationen</vt:lpstr>
      <vt:lpstr>Schriftdolmetschen – Weshalb und wo? – humane Translator*innen </vt:lpstr>
      <vt:lpstr>Schriftdolmetschen – Weshalb und wo? – humane Translator*innen</vt:lpstr>
      <vt:lpstr>Schriftdolmetschen – So geht‘s! – adäquate Methode/Technik</vt:lpstr>
      <vt:lpstr>PowerPoint-Präsentation</vt:lpstr>
      <vt:lpstr>PowerPoint-Präsentation</vt:lpstr>
      <vt:lpstr>PowerPoint-Präsentation</vt:lpstr>
      <vt:lpstr>PowerPoint-Präsentation</vt:lpstr>
      <vt:lpstr>Schriftdolmetschen – So geht‘s! - adäquate Methode/Technik</vt:lpstr>
      <vt:lpstr>Schriftdolmetschen – So geht‘s! - adäquate Methode/Technik</vt:lpstr>
      <vt:lpstr>Schriftdolmetschen – So geht‘s! - adäquate Methode/Technik</vt:lpstr>
      <vt:lpstr>Schriftdolmetschen – So geht‘s! – adäquate Methode/Technik</vt:lpstr>
      <vt:lpstr>Schriftdolmetschen – Was sind die Herausforderungen? – Verschriftlichung – mündlich AT/lesbar ZT</vt:lpstr>
      <vt:lpstr>Was sind die Herausforderungen? – Medienwechsel - Verschriftlichung</vt:lpstr>
      <vt:lpstr>Was sind die Herausforderungen? – Medienwechsel - Verschriftlichung</vt:lpstr>
      <vt:lpstr>Was sind die Herausforderungen? – Medienwechsel – lesbarer ZT</vt:lpstr>
      <vt:lpstr>Was sind die Herausforderungen? – Medienwechsel – Verschriftlichung/lesbarer ZT</vt:lpstr>
      <vt:lpstr>Was sind die Herausforderungen? – Medienwechsel -  Verschriftlichung/lesbarer ZT</vt:lpstr>
      <vt:lpstr>Was sind die Herausforderungen? – Medienwechsel -  Verschriftlichung/lesbarer ZT</vt:lpstr>
      <vt:lpstr>Was sind die Herausforderungen? – Medienwechsel - Verschriftlichung/lesbarer ZT </vt:lpstr>
      <vt:lpstr>Was sind die Herausforderungen? – Verschriftlichung/lesbarer ZT</vt:lpstr>
      <vt:lpstr>Was sind die Herausforderungen? – Erwartungshaltung – lesbarer ZT</vt:lpstr>
      <vt:lpstr>Schriftdolmetschen – Was sind die Herausforderungen?</vt:lpstr>
      <vt:lpstr>Schriftdolmetschen – Eine Nische? </vt:lpstr>
      <vt:lpstr>Schriftdolmetschen – Eine Nische? </vt:lpstr>
      <vt:lpstr>Schriftdolmetschen – Eine Nische? </vt:lpstr>
      <vt:lpstr>Schriftdolmetschen – Eine Nische? </vt:lpstr>
      <vt:lpstr>Schriftdolmetschen – Eine Nische? </vt:lpstr>
      <vt:lpstr>Schriftdolmetschen – Eine Nische? </vt:lpstr>
      <vt:lpstr>Schriftdolmetschen – Eine Nische? </vt:lpstr>
      <vt:lpstr>Schriftdolmetschen – Eine Nische? </vt:lpstr>
      <vt:lpstr>Schriftdolmetschen – Eine Nische? </vt:lpstr>
      <vt:lpstr>Schriftdolmetschen – Eine Nische? </vt:lpstr>
      <vt:lpstr>Schriftdolmetschen – Eine Nische? </vt:lpstr>
      <vt:lpstr>Literatur zum Schriftdolmetschen </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Alan</dc:creator>
  <cp:lastModifiedBy>judith.platter</cp:lastModifiedBy>
  <cp:revision>138</cp:revision>
  <cp:lastPrinted>2023-04-11T08:03:18Z</cp:lastPrinted>
  <dcterms:created xsi:type="dcterms:W3CDTF">2015-01-11T22:35:06Z</dcterms:created>
  <dcterms:modified xsi:type="dcterms:W3CDTF">2023-04-27T08:16:21Z</dcterms:modified>
</cp:coreProperties>
</file>