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81" r:id="rId2"/>
    <p:sldId id="346" r:id="rId3"/>
    <p:sldId id="362" r:id="rId4"/>
    <p:sldId id="262" r:id="rId5"/>
    <p:sldId id="363" r:id="rId6"/>
    <p:sldId id="271" r:id="rId7"/>
    <p:sldId id="266" r:id="rId8"/>
    <p:sldId id="263" r:id="rId9"/>
    <p:sldId id="267" r:id="rId10"/>
    <p:sldId id="268" r:id="rId11"/>
    <p:sldId id="269" r:id="rId12"/>
    <p:sldId id="264" r:id="rId13"/>
    <p:sldId id="265" r:id="rId14"/>
    <p:sldId id="279" r:id="rId15"/>
    <p:sldId id="307" r:id="rId16"/>
    <p:sldId id="308" r:id="rId17"/>
    <p:sldId id="309" r:id="rId18"/>
    <p:sldId id="310" r:id="rId19"/>
    <p:sldId id="280" r:id="rId20"/>
    <p:sldId id="273" r:id="rId21"/>
    <p:sldId id="274" r:id="rId22"/>
    <p:sldId id="275" r:id="rId23"/>
    <p:sldId id="276" r:id="rId24"/>
    <p:sldId id="277" r:id="rId25"/>
    <p:sldId id="361" r:id="rId26"/>
    <p:sldId id="282" r:id="rId27"/>
    <p:sldId id="283" r:id="rId28"/>
    <p:sldId id="284" r:id="rId29"/>
    <p:sldId id="285" r:id="rId30"/>
    <p:sldId id="286" r:id="rId31"/>
    <p:sldId id="287" r:id="rId32"/>
    <p:sldId id="288" r:id="rId33"/>
    <p:sldId id="289" r:id="rId34"/>
    <p:sldId id="290" r:id="rId35"/>
    <p:sldId id="311" r:id="rId36"/>
    <p:sldId id="291" r:id="rId37"/>
    <p:sldId id="292" r:id="rId38"/>
    <p:sldId id="27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106" d="100"/>
          <a:sy n="106" d="100"/>
        </p:scale>
        <p:origin x="7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09AC43-70B7-43C3-9EC5-C55BF5C9ED84}" type="datetimeFigureOut">
              <a:rPr lang="it-IT" smtClean="0"/>
              <a:t>02/05/2023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D4A4A-E317-4BC2-95D6-B755E623DE49}" type="slidenum">
              <a:rPr lang="it-IT" smtClean="0"/>
              <a:t>‹N›</a:t>
            </a:fld>
            <a:endParaRPr lang="it-IT"/>
          </a:p>
        </p:txBody>
      </p:sp>
    </p:spTree>
    <p:extLst>
      <p:ext uri="{BB962C8B-B14F-4D97-AF65-F5344CB8AC3E}">
        <p14:creationId xmlns:p14="http://schemas.microsoft.com/office/powerpoint/2010/main" val="3540822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999B6FEE-EC7C-AD4C-BAF5-2DB30578A547}"/>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2E4429-5D8B-F24A-8B24-5A96D4FD088C}" type="slidenum">
              <a:rPr lang="it-IT" altLang="it-IT"/>
              <a:pPr eaLnBrk="1" hangingPunct="1"/>
              <a:t>45</a:t>
            </a:fld>
            <a:endParaRPr lang="it-IT" altLang="it-IT"/>
          </a:p>
        </p:txBody>
      </p:sp>
      <p:sp>
        <p:nvSpPr>
          <p:cNvPr id="25603" name="Rectangle 2">
            <a:extLst>
              <a:ext uri="{FF2B5EF4-FFF2-40B4-BE49-F238E27FC236}">
                <a16:creationId xmlns:a16="http://schemas.microsoft.com/office/drawing/2014/main" id="{8283E15B-0727-EA4A-AB14-6214D9096B91}"/>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A2E2CB8A-CE9A-5A49-84E4-E9B149C56E3B}"/>
              </a:ext>
            </a:extLst>
          </p:cNvPr>
          <p:cNvSpPr>
            <a:spLocks noGrp="1" noChangeArrowheads="1"/>
          </p:cNvSpPr>
          <p:nvPr>
            <p:ph type="body" idx="1"/>
          </p:nvPr>
        </p:nvSpPr>
        <p:spPr>
          <a:noFill/>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3900310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008D05-8B8A-FBD5-4ACF-F7BC7F5AD6F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3D8516A-73CC-6566-E911-6B277F3AD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73720BC-7E67-20EE-6A31-55489CA75940}"/>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5" name="Segnaposto piè di pagina 4">
            <a:extLst>
              <a:ext uri="{FF2B5EF4-FFF2-40B4-BE49-F238E27FC236}">
                <a16:creationId xmlns:a16="http://schemas.microsoft.com/office/drawing/2014/main" id="{E4B747A2-4CA4-C21B-92B5-C10C8BFDAA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CEF72C-3A43-79AA-89AD-0DEB6AF2E300}"/>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941677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4EE85B-D7A5-0FCE-60C5-AD9072AD98C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6E3948C-862C-FBF9-62F9-45D950A067B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961D236-5203-E78D-A27D-AA0DB12614F0}"/>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5" name="Segnaposto piè di pagina 4">
            <a:extLst>
              <a:ext uri="{FF2B5EF4-FFF2-40B4-BE49-F238E27FC236}">
                <a16:creationId xmlns:a16="http://schemas.microsoft.com/office/drawing/2014/main" id="{0D7FBACC-CAF7-8AEF-292F-1EC2CE097E3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EB2DD60-8E18-34FC-E5B8-D6AE58C52D0C}"/>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2823528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0F2125D-1974-5551-4901-1A3505541BA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A2247BD-522F-2EFF-E58A-77A10AF57E7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8028797-199D-E9F5-D5BB-86A92FEE36E4}"/>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5" name="Segnaposto piè di pagina 4">
            <a:extLst>
              <a:ext uri="{FF2B5EF4-FFF2-40B4-BE49-F238E27FC236}">
                <a16:creationId xmlns:a16="http://schemas.microsoft.com/office/drawing/2014/main" id="{CB7B4DE3-25D8-E471-B393-4860D64B226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D013BCC-241C-50B4-4CA1-DBE1A14C1A4A}"/>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1557698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720425"/>
            <a:ext cx="10363200" cy="251287"/>
          </a:xfrm>
          <a:prstGeom prst="rect">
            <a:avLst/>
          </a:prstGeom>
        </p:spPr>
        <p:txBody>
          <a:bodyPr wrap="square" lIns="0" tIns="0" rIns="0" bIns="0">
            <a:spAutoFit/>
          </a:bodyPr>
          <a:lstStyle>
            <a:lvl1pPr>
              <a:defRPr sz="1814" b="1" i="0">
                <a:solidFill>
                  <a:schemeClr val="tx1"/>
                </a:solidFill>
                <a:latin typeface="Arial"/>
                <a:cs typeface="Arial"/>
              </a:defRPr>
            </a:lvl1pPr>
          </a:lstStyle>
          <a:p>
            <a:endParaRPr/>
          </a:p>
        </p:txBody>
      </p:sp>
      <p:sp>
        <p:nvSpPr>
          <p:cNvPr id="3" name="Holder 3"/>
          <p:cNvSpPr>
            <a:spLocks noGrp="1"/>
          </p:cNvSpPr>
          <p:nvPr>
            <p:ph type="subTitle" idx="4"/>
          </p:nvPr>
        </p:nvSpPr>
        <p:spPr>
          <a:xfrm>
            <a:off x="1828800" y="3840480"/>
            <a:ext cx="8534400" cy="251287"/>
          </a:xfrm>
          <a:prstGeom prst="rect">
            <a:avLst/>
          </a:prstGeom>
        </p:spPr>
        <p:txBody>
          <a:bodyPr wrap="square" lIns="0" tIns="0" rIns="0" bIns="0">
            <a:spAutoFit/>
          </a:bodyPr>
          <a:lstStyle>
            <a:lvl1pPr>
              <a:defRPr sz="1814"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270" b="0" i="0">
                <a:solidFill>
                  <a:schemeClr val="tx1"/>
                </a:solidFill>
                <a:latin typeface="Arial"/>
                <a:cs typeface="Arial"/>
              </a:defRPr>
            </a:lvl1pPr>
          </a:lstStyle>
          <a:p>
            <a:pPr marL="11516">
              <a:lnSpc>
                <a:spcPts val="1492"/>
              </a:lnSpc>
            </a:pPr>
            <a:r>
              <a:rPr lang="it-IT"/>
              <a:t>Prof. dott. Luca Savino</a:t>
            </a:r>
            <a:endParaRPr lang="it-IT" spc="-9"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5/2/2023</a:t>
            </a:fld>
            <a:endParaRPr lang="en-US"/>
          </a:p>
        </p:txBody>
      </p:sp>
      <p:sp>
        <p:nvSpPr>
          <p:cNvPr id="6" name="Holder 6"/>
          <p:cNvSpPr>
            <a:spLocks noGrp="1"/>
          </p:cNvSpPr>
          <p:nvPr>
            <p:ph type="sldNum" sz="quarter" idx="7"/>
          </p:nvPr>
        </p:nvSpPr>
        <p:spPr/>
        <p:txBody>
          <a:bodyPr lIns="0" tIns="0" rIns="0" bIns="0"/>
          <a:lstStyle>
            <a:lvl1pPr>
              <a:defRPr sz="1088" b="0" i="0">
                <a:solidFill>
                  <a:schemeClr val="tx1"/>
                </a:solidFill>
                <a:latin typeface="Times New Roman"/>
                <a:cs typeface="Times New Roman"/>
              </a:defRPr>
            </a:lvl1pPr>
          </a:lstStyle>
          <a:p>
            <a:pPr marL="34549">
              <a:lnSpc>
                <a:spcPts val="1279"/>
              </a:lnSpc>
            </a:pPr>
            <a:fld id="{81D60167-4931-47E6-BA6A-407CBD079E47}" type="slidenum">
              <a:rPr lang="it-IT" spc="-23" smtClean="0"/>
              <a:pPr marL="34549">
                <a:lnSpc>
                  <a:spcPts val="1279"/>
                </a:lnSpc>
              </a:pPr>
              <a:t>‹N›</a:t>
            </a:fld>
            <a:endParaRPr lang="it-IT" spc="-23" dirty="0"/>
          </a:p>
        </p:txBody>
      </p:sp>
    </p:spTree>
    <p:extLst>
      <p:ext uri="{BB962C8B-B14F-4D97-AF65-F5344CB8AC3E}">
        <p14:creationId xmlns:p14="http://schemas.microsoft.com/office/powerpoint/2010/main" val="137402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12D53A-463F-C3E2-2B61-57D1213B2F4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9EFF5C5-3DE5-2959-7DF9-C0090163C0B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D659DF9-2272-DBF6-2AC9-E487ED856EA0}"/>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5" name="Segnaposto piè di pagina 4">
            <a:extLst>
              <a:ext uri="{FF2B5EF4-FFF2-40B4-BE49-F238E27FC236}">
                <a16:creationId xmlns:a16="http://schemas.microsoft.com/office/drawing/2014/main" id="{99E9D197-5D28-7E20-2D77-22B8EBC5E7E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808D39-58FB-D939-744D-B309416FEEF9}"/>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2051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323EF4-C989-03C7-1A8F-7D71009A15F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16BDE5E-514D-5141-10B2-BB5F8707B6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C44A383-BBC7-1F66-2177-50E9F4BEA3DC}"/>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5" name="Segnaposto piè di pagina 4">
            <a:extLst>
              <a:ext uri="{FF2B5EF4-FFF2-40B4-BE49-F238E27FC236}">
                <a16:creationId xmlns:a16="http://schemas.microsoft.com/office/drawing/2014/main" id="{1700DA95-3626-7D7C-8CFF-DC1CFE648C3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B48BC9F-71E0-93FA-99DA-D7D45169BB77}"/>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4085057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F9956A-B81A-1A3B-063B-E6350F2E9B1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BAF7170-B04C-3587-8CCB-096DC5922C3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814EC6F-3FD6-1C7D-AC90-E0F683A46D6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8AD4BA8-1587-874C-F299-4424A24E386C}"/>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6" name="Segnaposto piè di pagina 5">
            <a:extLst>
              <a:ext uri="{FF2B5EF4-FFF2-40B4-BE49-F238E27FC236}">
                <a16:creationId xmlns:a16="http://schemas.microsoft.com/office/drawing/2014/main" id="{1596F717-A9ED-95EA-8C59-D1E3EF8BAC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C240046-D05D-D265-F955-005D15BA6864}"/>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2049029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3B3A3A-7C22-8FD3-85FD-B7B6754CE25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DBCB63E-5A60-F85F-2CA9-1CD3657A5A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6BA261C-DDD4-1DA9-6FBE-A297B8D9013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807E73E-542F-B11B-9197-D12CC8AD43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79D87B8-2A88-33DB-EB16-DBB619C0E93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5B0CDAC-4F84-C8B4-4CE0-812B5771461A}"/>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8" name="Segnaposto piè di pagina 7">
            <a:extLst>
              <a:ext uri="{FF2B5EF4-FFF2-40B4-BE49-F238E27FC236}">
                <a16:creationId xmlns:a16="http://schemas.microsoft.com/office/drawing/2014/main" id="{EC5AE8C1-3423-BA59-BB16-18D728EAF72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9470355-22F0-131E-8C19-BE9F8439DA72}"/>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386567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C98BBC-92E5-7B38-26CE-75B5EA43CAE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8FCD836-CBC5-9099-B1E1-D56CD71C6EEC}"/>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4" name="Segnaposto piè di pagina 3">
            <a:extLst>
              <a:ext uri="{FF2B5EF4-FFF2-40B4-BE49-F238E27FC236}">
                <a16:creationId xmlns:a16="http://schemas.microsoft.com/office/drawing/2014/main" id="{F308270C-ED45-D4D0-0CF5-35E4D61AF9E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6899032-3AEE-5B26-0FE5-ECE1F01557D4}"/>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71311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E7BB1F0-D9F3-C35D-3669-7C7D9BACE952}"/>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3" name="Segnaposto piè di pagina 2">
            <a:extLst>
              <a:ext uri="{FF2B5EF4-FFF2-40B4-BE49-F238E27FC236}">
                <a16:creationId xmlns:a16="http://schemas.microsoft.com/office/drawing/2014/main" id="{FB54A9F6-54F5-9986-04B4-64B9ED010B2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D8483DF-2504-B085-97BE-CE3305E73A49}"/>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407925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3C2001-13C4-A68F-6C00-67ADE18CE86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A5C484-DEF6-BB6F-B61B-D06F9F0031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2B5F386-E986-2D6E-CA1A-2FE628EAD3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B3A7520-A737-437C-B6C6-F9B1F7793DAF}"/>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6" name="Segnaposto piè di pagina 5">
            <a:extLst>
              <a:ext uri="{FF2B5EF4-FFF2-40B4-BE49-F238E27FC236}">
                <a16:creationId xmlns:a16="http://schemas.microsoft.com/office/drawing/2014/main" id="{2B0B3212-0B43-42E6-33CE-0072818B90B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C027F48-37EF-A1E2-82D4-0B8EA3FC7114}"/>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14999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41AB47-992D-B24E-8D52-3263E857D19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C0A7E7C-7A05-3ECC-18EB-BE789C40F8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ECE6BDE-D15D-5424-2668-955E5A3688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B47CC01-6DE5-150D-5323-E99282DEB0C3}"/>
              </a:ext>
            </a:extLst>
          </p:cNvPr>
          <p:cNvSpPr>
            <a:spLocks noGrp="1"/>
          </p:cNvSpPr>
          <p:nvPr>
            <p:ph type="dt" sz="half" idx="10"/>
          </p:nvPr>
        </p:nvSpPr>
        <p:spPr/>
        <p:txBody>
          <a:bodyPr/>
          <a:lstStyle/>
          <a:p>
            <a:fld id="{DE0E0E2C-227B-4BA2-9E53-2EF13A798732}" type="datetimeFigureOut">
              <a:rPr lang="it-IT" smtClean="0"/>
              <a:t>02/05/2023</a:t>
            </a:fld>
            <a:endParaRPr lang="it-IT"/>
          </a:p>
        </p:txBody>
      </p:sp>
      <p:sp>
        <p:nvSpPr>
          <p:cNvPr id="6" name="Segnaposto piè di pagina 5">
            <a:extLst>
              <a:ext uri="{FF2B5EF4-FFF2-40B4-BE49-F238E27FC236}">
                <a16:creationId xmlns:a16="http://schemas.microsoft.com/office/drawing/2014/main" id="{D8A72547-5AF2-2D1B-1A35-A089F8E5FEA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465F85D-4848-BDAF-E72F-8E5D0017B57C}"/>
              </a:ext>
            </a:extLst>
          </p:cNvPr>
          <p:cNvSpPr>
            <a:spLocks noGrp="1"/>
          </p:cNvSpPr>
          <p:nvPr>
            <p:ph type="sldNum" sz="quarter" idx="12"/>
          </p:nvPr>
        </p:nvSpPr>
        <p:spPr/>
        <p:txBody>
          <a:bodyPr/>
          <a:lstStyle/>
          <a:p>
            <a:fld id="{7B3A3166-BA42-413B-A069-183A9FCE8156}" type="slidenum">
              <a:rPr lang="it-IT" smtClean="0"/>
              <a:t>‹N›</a:t>
            </a:fld>
            <a:endParaRPr lang="it-IT"/>
          </a:p>
        </p:txBody>
      </p:sp>
    </p:spTree>
    <p:extLst>
      <p:ext uri="{BB962C8B-B14F-4D97-AF65-F5344CB8AC3E}">
        <p14:creationId xmlns:p14="http://schemas.microsoft.com/office/powerpoint/2010/main" val="338590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1D68EC9-F5D0-1945-A7DB-C917BA9D85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C6A1BE0-AA80-9409-F6BF-5ED8B75AD8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FDEBC4-750E-485A-1794-A72E47035E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E0E2C-227B-4BA2-9E53-2EF13A798732}" type="datetimeFigureOut">
              <a:rPr lang="it-IT" smtClean="0"/>
              <a:t>02/05/2023</a:t>
            </a:fld>
            <a:endParaRPr lang="it-IT"/>
          </a:p>
        </p:txBody>
      </p:sp>
      <p:sp>
        <p:nvSpPr>
          <p:cNvPr id="5" name="Segnaposto piè di pagina 4">
            <a:extLst>
              <a:ext uri="{FF2B5EF4-FFF2-40B4-BE49-F238E27FC236}">
                <a16:creationId xmlns:a16="http://schemas.microsoft.com/office/drawing/2014/main" id="{DE57D19E-096D-6B91-1D76-38F743BD2E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77ED560-06CC-DC1C-FD39-250BB3501F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A3166-BA42-413B-A069-183A9FCE8156}" type="slidenum">
              <a:rPr lang="it-IT" smtClean="0"/>
              <a:t>‹N›</a:t>
            </a:fld>
            <a:endParaRPr lang="it-IT"/>
          </a:p>
        </p:txBody>
      </p:sp>
    </p:spTree>
    <p:extLst>
      <p:ext uri="{BB962C8B-B14F-4D97-AF65-F5344CB8AC3E}">
        <p14:creationId xmlns:p14="http://schemas.microsoft.com/office/powerpoint/2010/main" val="3448950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5549306" y="2215459"/>
            <a:ext cx="6717008" cy="1084053"/>
          </a:xfrm>
          <a:prstGeom prst="rect">
            <a:avLst/>
          </a:prstGeom>
        </p:spPr>
        <p:txBody>
          <a:bodyPr vert="horz" lIns="91440" tIns="45720" rIns="91440" bIns="45720" rtlCol="0" anchor="b">
            <a:normAutofit/>
          </a:bodyPr>
          <a:lstStyle/>
          <a:p>
            <a:pPr marL="1666270" marR="5080" indent="-1654206" algn="ctr">
              <a:lnSpc>
                <a:spcPct val="90000"/>
              </a:lnSpc>
              <a:spcBef>
                <a:spcPct val="0"/>
              </a:spcBef>
              <a:spcAft>
                <a:spcPts val="600"/>
              </a:spcAft>
            </a:pPr>
            <a:r>
              <a:rPr lang="en-US" sz="2800" b="1" dirty="0">
                <a:solidFill>
                  <a:schemeClr val="bg1"/>
                </a:solidFill>
                <a:latin typeface="+mj-lt"/>
                <a:ea typeface="+mj-ea"/>
                <a:cs typeface="+mj-cs"/>
              </a:rPr>
              <a:t>AZIENDA – IMPRENDITORE – IMPRESA</a:t>
            </a:r>
          </a:p>
          <a:p>
            <a:pPr marL="1666270" marR="5080" indent="-1654206" algn="ctr">
              <a:lnSpc>
                <a:spcPct val="90000"/>
              </a:lnSpc>
              <a:spcBef>
                <a:spcPct val="0"/>
              </a:spcBef>
              <a:spcAft>
                <a:spcPts val="600"/>
              </a:spcAft>
            </a:pPr>
            <a:r>
              <a:rPr lang="en-US" sz="2800" b="1" kern="1200" dirty="0">
                <a:solidFill>
                  <a:schemeClr val="bg1"/>
                </a:solidFill>
                <a:latin typeface="+mj-lt"/>
                <a:ea typeface="+mj-ea"/>
                <a:cs typeface="+mj-cs"/>
              </a:rPr>
              <a:t>SOCIETA’</a:t>
            </a:r>
          </a:p>
        </p:txBody>
      </p:sp>
      <p:sp>
        <p:nvSpPr>
          <p:cNvPr id="23" name="Freeform: Shape 2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2">
            <a:extLst>
              <a:ext uri="{FF2B5EF4-FFF2-40B4-BE49-F238E27FC236}">
                <a16:creationId xmlns:a16="http://schemas.microsoft.com/office/drawing/2014/main" id="{57C4657D-37CF-1A5B-0AC2-41D24462835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405" y="175758"/>
            <a:ext cx="1459178" cy="72958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sellaDiTesto 3">
            <a:extLst>
              <a:ext uri="{FF2B5EF4-FFF2-40B4-BE49-F238E27FC236}">
                <a16:creationId xmlns:a16="http://schemas.microsoft.com/office/drawing/2014/main" id="{6EF442A2-9ED5-32F1-15DC-EBFD7446BCB6}"/>
              </a:ext>
            </a:extLst>
          </p:cNvPr>
          <p:cNvSpPr txBox="1"/>
          <p:nvPr/>
        </p:nvSpPr>
        <p:spPr>
          <a:xfrm>
            <a:off x="5299447" y="3698848"/>
            <a:ext cx="7216726" cy="923330"/>
          </a:xfrm>
          <a:prstGeom prst="rect">
            <a:avLst/>
          </a:prstGeom>
          <a:noFill/>
        </p:spPr>
        <p:txBody>
          <a:bodyPr wrap="square" rtlCol="0">
            <a:spAutoFit/>
          </a:bodyPr>
          <a:lstStyle/>
          <a:p>
            <a:pPr algn="ctr"/>
            <a:r>
              <a:rPr lang="it-IT" dirty="0">
                <a:solidFill>
                  <a:schemeClr val="bg1"/>
                </a:solidFill>
              </a:rPr>
              <a:t>UNIVERSITA’ DEGLI STUDI DI TRIESTE</a:t>
            </a:r>
          </a:p>
          <a:p>
            <a:pPr algn="ctr"/>
            <a:r>
              <a:rPr lang="it-IT" dirty="0">
                <a:solidFill>
                  <a:schemeClr val="bg1"/>
                </a:solidFill>
              </a:rPr>
              <a:t>DIPARTIMENTO DI SCINZE POLITICHE E DELL’AMMINISTRAZIONE</a:t>
            </a:r>
          </a:p>
          <a:p>
            <a:pPr algn="ctr"/>
            <a:r>
              <a:rPr lang="it-IT" dirty="0">
                <a:solidFill>
                  <a:schemeClr val="bg1"/>
                </a:solidFill>
              </a:rPr>
              <a:t>CORSO DI ECONOMIA AZIENDALE</a:t>
            </a:r>
          </a:p>
        </p:txBody>
      </p:sp>
      <p:sp>
        <p:nvSpPr>
          <p:cNvPr id="5" name="Sottotitolo 2">
            <a:extLst>
              <a:ext uri="{FF2B5EF4-FFF2-40B4-BE49-F238E27FC236}">
                <a16:creationId xmlns:a16="http://schemas.microsoft.com/office/drawing/2014/main" id="{98D5CA3C-C1F0-DC11-B1D3-C1F1B7BE7158}"/>
              </a:ext>
            </a:extLst>
          </p:cNvPr>
          <p:cNvSpPr txBox="1">
            <a:spLocks/>
          </p:cNvSpPr>
          <p:nvPr/>
        </p:nvSpPr>
        <p:spPr>
          <a:xfrm>
            <a:off x="4335810" y="5151378"/>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t-IT" dirty="0">
                <a:solidFill>
                  <a:schemeClr val="bg1"/>
                </a:solidFill>
              </a:rPr>
              <a:t>ANNO ACCADEMICO 2021-2022</a:t>
            </a:r>
          </a:p>
        </p:txBody>
      </p:sp>
      <p:sp>
        <p:nvSpPr>
          <p:cNvPr id="6" name="CasellaDiTesto 5">
            <a:extLst>
              <a:ext uri="{FF2B5EF4-FFF2-40B4-BE49-F238E27FC236}">
                <a16:creationId xmlns:a16="http://schemas.microsoft.com/office/drawing/2014/main" id="{FF53217E-A995-2388-88F2-FC8812CEE30D}"/>
              </a:ext>
            </a:extLst>
          </p:cNvPr>
          <p:cNvSpPr txBox="1"/>
          <p:nvPr/>
        </p:nvSpPr>
        <p:spPr>
          <a:xfrm>
            <a:off x="8027282" y="5794593"/>
            <a:ext cx="1761056" cy="369332"/>
          </a:xfrm>
          <a:prstGeom prst="rect">
            <a:avLst/>
          </a:prstGeom>
          <a:noFill/>
        </p:spPr>
        <p:txBody>
          <a:bodyPr wrap="square" rtlCol="0">
            <a:spAutoFit/>
          </a:bodyPr>
          <a:lstStyle/>
          <a:p>
            <a:pPr algn="ctr"/>
            <a:r>
              <a:rPr lang="it-IT" b="1" dirty="0">
                <a:solidFill>
                  <a:schemeClr val="bg1"/>
                </a:solidFill>
              </a:rPr>
              <a:t>LUCA SAVINO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04673" y="1445494"/>
            <a:ext cx="3616856" cy="4376572"/>
          </a:xfrm>
        </p:spPr>
        <p:txBody>
          <a:bodyPr anchor="ctr">
            <a:normAutofit/>
          </a:bodyPr>
          <a:lstStyle/>
          <a:p>
            <a:pPr eaLnBrk="1" hangingPunct="1">
              <a:defRPr/>
            </a:pPr>
            <a:r>
              <a:rPr lang="it-IT" sz="4800">
                <a:latin typeface="Cambria"/>
                <a:cs typeface="Cambria"/>
              </a:rPr>
              <a:t>L’azienda</a:t>
            </a:r>
          </a:p>
        </p:txBody>
      </p:sp>
      <p:sp>
        <p:nvSpPr>
          <p:cNvPr id="6" name="Segnaposto numero diapositiva 5"/>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10</a:t>
            </a:fld>
            <a:endParaRPr lang="it-IT" sz="1500">
              <a:solidFill>
                <a:srgbClr val="FFFFFF"/>
              </a:solidFill>
            </a:endParaRPr>
          </a:p>
        </p:txBody>
      </p:sp>
      <p:sp>
        <p:nvSpPr>
          <p:cNvPr id="24583" name="Freeform: Shape 24582">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85" name="Freeform: Shape 24584">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Segnaposto contenuto 2"/>
          <p:cNvSpPr>
            <a:spLocks noGrp="1"/>
          </p:cNvSpPr>
          <p:nvPr>
            <p:ph idx="1"/>
          </p:nvPr>
        </p:nvSpPr>
        <p:spPr>
          <a:xfrm>
            <a:off x="6096000" y="1399032"/>
            <a:ext cx="5501834" cy="4471416"/>
          </a:xfrm>
        </p:spPr>
        <p:txBody>
          <a:bodyPr anchor="ctr">
            <a:normAutofit/>
          </a:bodyPr>
          <a:lstStyle/>
          <a:p>
            <a:pPr eaLnBrk="1" hangingPunct="1"/>
            <a:r>
              <a:rPr lang="it-IT" sz="2200">
                <a:solidFill>
                  <a:schemeClr val="bg1"/>
                </a:solidFill>
                <a:latin typeface="Cambria"/>
                <a:cs typeface="Cambria"/>
              </a:rPr>
              <a:t>la </a:t>
            </a:r>
            <a:r>
              <a:rPr lang="it-IT" sz="2200" b="1">
                <a:solidFill>
                  <a:schemeClr val="bg1"/>
                </a:solidFill>
                <a:latin typeface="Cambria"/>
                <a:cs typeface="Cambria"/>
              </a:rPr>
              <a:t>coordinazione </a:t>
            </a:r>
            <a:r>
              <a:rPr lang="it-IT" sz="2200">
                <a:solidFill>
                  <a:schemeClr val="bg1"/>
                </a:solidFill>
                <a:latin typeface="Cambria"/>
                <a:cs typeface="Cambria"/>
              </a:rPr>
              <a:t>dei componenti e dell’attività nelle interrelazioni spazio-temporali; </a:t>
            </a:r>
          </a:p>
          <a:p>
            <a:pPr eaLnBrk="1" hangingPunct="1"/>
            <a:r>
              <a:rPr lang="it-IT" sz="2200">
                <a:solidFill>
                  <a:schemeClr val="bg1"/>
                </a:solidFill>
                <a:latin typeface="Cambria"/>
                <a:cs typeface="Cambria"/>
              </a:rPr>
              <a:t>la </a:t>
            </a:r>
            <a:r>
              <a:rPr lang="it-IT" sz="2200" b="1">
                <a:solidFill>
                  <a:schemeClr val="bg1"/>
                </a:solidFill>
                <a:latin typeface="Cambria"/>
                <a:cs typeface="Cambria"/>
              </a:rPr>
              <a:t>durata</a:t>
            </a:r>
            <a:r>
              <a:rPr lang="it-IT" sz="2200">
                <a:solidFill>
                  <a:schemeClr val="bg1"/>
                </a:solidFill>
                <a:latin typeface="Cambria"/>
                <a:cs typeface="Cambria"/>
              </a:rPr>
              <a:t>: l’azienda è destinata a durare nel tempo, inoltre lo svolgimento di un’attività implica il trascorrere del </a:t>
            </a:r>
            <a:r>
              <a:rPr lang="it-IT" sz="2200" b="1">
                <a:solidFill>
                  <a:schemeClr val="bg1"/>
                </a:solidFill>
                <a:latin typeface="Cambria"/>
                <a:cs typeface="Cambria"/>
              </a:rPr>
              <a:t>tempo</a:t>
            </a:r>
            <a:r>
              <a:rPr lang="it-IT" sz="2200">
                <a:solidFill>
                  <a:schemeClr val="bg1"/>
                </a:solidFill>
                <a:latin typeface="Cambria"/>
                <a:cs typeface="Cambria"/>
              </a:rPr>
              <a:t>.  L’azienda deve tendere a condizioni di economicità durevoli. </a:t>
            </a:r>
          </a:p>
          <a:p>
            <a:pPr eaLnBrk="1" hangingPunct="1"/>
            <a:r>
              <a:rPr lang="it-IT" sz="2200">
                <a:solidFill>
                  <a:schemeClr val="bg1"/>
                </a:solidFill>
                <a:latin typeface="Cambria"/>
                <a:cs typeface="Cambria"/>
              </a:rPr>
              <a:t>La </a:t>
            </a:r>
            <a:r>
              <a:rPr lang="it-IT" sz="2200" b="1">
                <a:solidFill>
                  <a:schemeClr val="bg1"/>
                </a:solidFill>
                <a:latin typeface="Cambria"/>
                <a:cs typeface="Cambria"/>
              </a:rPr>
              <a:t>tutela economica</a:t>
            </a:r>
            <a:r>
              <a:rPr lang="it-IT" sz="2200">
                <a:solidFill>
                  <a:schemeClr val="bg1"/>
                </a:solidFill>
                <a:latin typeface="Cambria"/>
                <a:cs typeface="Cambria"/>
              </a:rPr>
              <a:t>.</a:t>
            </a:r>
          </a:p>
          <a:p>
            <a:pPr eaLnBrk="1" hangingPunct="1"/>
            <a:endParaRPr lang="it-IT" sz="2200">
              <a:solidFill>
                <a:schemeClr val="bg1"/>
              </a:solidFill>
              <a:latin typeface="Cambria"/>
              <a:cs typeface="Cambria"/>
            </a:endParaRPr>
          </a:p>
        </p:txBody>
      </p:sp>
    </p:spTree>
    <p:extLst>
      <p:ext uri="{BB962C8B-B14F-4D97-AF65-F5344CB8AC3E}">
        <p14:creationId xmlns:p14="http://schemas.microsoft.com/office/powerpoint/2010/main" val="91053705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04673" y="1445494"/>
            <a:ext cx="3616856" cy="4376572"/>
          </a:xfrm>
        </p:spPr>
        <p:txBody>
          <a:bodyPr anchor="ctr">
            <a:normAutofit/>
          </a:bodyPr>
          <a:lstStyle/>
          <a:p>
            <a:pPr eaLnBrk="1" hangingPunct="1">
              <a:defRPr/>
            </a:pPr>
            <a:r>
              <a:rPr lang="it-IT" sz="4800">
                <a:latin typeface="Cambria"/>
                <a:cs typeface="Cambria"/>
              </a:rPr>
              <a:t>L’azienda</a:t>
            </a:r>
          </a:p>
        </p:txBody>
      </p:sp>
      <p:sp>
        <p:nvSpPr>
          <p:cNvPr id="6" name="Segnaposto numero diapositiva 5"/>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11</a:t>
            </a:fld>
            <a:endParaRPr lang="it-IT" sz="1500">
              <a:solidFill>
                <a:srgbClr val="FFFFFF"/>
              </a:solidFill>
            </a:endParaRPr>
          </a:p>
        </p:txBody>
      </p:sp>
      <p:sp>
        <p:nvSpPr>
          <p:cNvPr id="25607" name="Freeform: Shape 25606">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9" name="Freeform: Shape 25608">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Segnaposto contenuto 2"/>
          <p:cNvSpPr>
            <a:spLocks noGrp="1"/>
          </p:cNvSpPr>
          <p:nvPr>
            <p:ph idx="1"/>
          </p:nvPr>
        </p:nvSpPr>
        <p:spPr>
          <a:xfrm>
            <a:off x="6096000" y="1399032"/>
            <a:ext cx="5501834" cy="4471416"/>
          </a:xfrm>
        </p:spPr>
        <p:txBody>
          <a:bodyPr anchor="ctr">
            <a:normAutofit/>
          </a:bodyPr>
          <a:lstStyle/>
          <a:p>
            <a:pPr eaLnBrk="1" hangingPunct="1"/>
            <a:r>
              <a:rPr lang="it-IT" sz="1500">
                <a:solidFill>
                  <a:schemeClr val="bg1"/>
                </a:solidFill>
                <a:latin typeface="Cambria"/>
                <a:cs typeface="Cambria"/>
              </a:rPr>
              <a:t>Il concetto di azienda sottintende: </a:t>
            </a:r>
          </a:p>
          <a:p>
            <a:pPr lvl="1"/>
            <a:r>
              <a:rPr lang="it-IT" sz="1500">
                <a:solidFill>
                  <a:schemeClr val="bg1"/>
                </a:solidFill>
                <a:latin typeface="Cambria"/>
                <a:cs typeface="Cambria"/>
              </a:rPr>
              <a:t>la </a:t>
            </a:r>
            <a:r>
              <a:rPr lang="it-IT" sz="1500" b="1">
                <a:solidFill>
                  <a:schemeClr val="bg1"/>
                </a:solidFill>
                <a:latin typeface="Cambria"/>
                <a:cs typeface="Cambria"/>
              </a:rPr>
              <a:t>proiezione nel tempo</a:t>
            </a:r>
            <a:r>
              <a:rPr lang="it-IT" sz="1500">
                <a:solidFill>
                  <a:schemeClr val="bg1"/>
                </a:solidFill>
                <a:latin typeface="Cambria"/>
                <a:cs typeface="Cambria"/>
              </a:rPr>
              <a:t>: ciò che è in atto vive, diviene, sottintende un passato, è proiettato verso il futuro, sul quale gravano il rischio e l’incertezza.</a:t>
            </a:r>
            <a:br>
              <a:rPr lang="it-IT" sz="1500">
                <a:solidFill>
                  <a:schemeClr val="bg1"/>
                </a:solidFill>
                <a:latin typeface="Cambria"/>
                <a:cs typeface="Cambria"/>
              </a:rPr>
            </a:br>
            <a:r>
              <a:rPr lang="it-IT" sz="1500">
                <a:solidFill>
                  <a:schemeClr val="bg1"/>
                </a:solidFill>
                <a:latin typeface="Cambria"/>
                <a:cs typeface="Cambria"/>
              </a:rPr>
              <a:t>Ne discendono: </a:t>
            </a:r>
          </a:p>
          <a:p>
            <a:pPr lvl="1"/>
            <a:r>
              <a:rPr lang="it-IT" sz="1500">
                <a:solidFill>
                  <a:schemeClr val="bg1"/>
                </a:solidFill>
                <a:latin typeface="Cambria"/>
                <a:cs typeface="Cambria"/>
              </a:rPr>
              <a:t>il </a:t>
            </a:r>
            <a:r>
              <a:rPr lang="it-IT" sz="1500" b="1">
                <a:solidFill>
                  <a:schemeClr val="bg1"/>
                </a:solidFill>
                <a:latin typeface="Cambria"/>
                <a:cs typeface="Cambria"/>
              </a:rPr>
              <a:t>carattere previsivo dell’</a:t>
            </a:r>
            <a:r>
              <a:rPr lang="it-IT" altLang="ja-JP" sz="1500" b="1">
                <a:solidFill>
                  <a:schemeClr val="bg1"/>
                </a:solidFill>
                <a:latin typeface="Cambria"/>
                <a:cs typeface="Cambria"/>
              </a:rPr>
              <a:t>attività</a:t>
            </a:r>
            <a:r>
              <a:rPr lang="it-IT" altLang="ja-JP" sz="1500">
                <a:solidFill>
                  <a:schemeClr val="bg1"/>
                </a:solidFill>
                <a:latin typeface="Cambria"/>
                <a:cs typeface="Cambria"/>
              </a:rPr>
              <a:t>, quindi una condotta pianificata; </a:t>
            </a:r>
          </a:p>
          <a:p>
            <a:pPr lvl="1"/>
            <a:r>
              <a:rPr lang="it-IT" sz="1500">
                <a:solidFill>
                  <a:schemeClr val="bg1"/>
                </a:solidFill>
                <a:latin typeface="Cambria"/>
                <a:cs typeface="Cambria"/>
              </a:rPr>
              <a:t>il </a:t>
            </a:r>
            <a:r>
              <a:rPr lang="it-IT" sz="1500" b="1">
                <a:solidFill>
                  <a:schemeClr val="bg1"/>
                </a:solidFill>
                <a:latin typeface="Cambria"/>
                <a:cs typeface="Cambria"/>
              </a:rPr>
              <a:t>carattere probabilistico dell’</a:t>
            </a:r>
            <a:r>
              <a:rPr lang="it-IT" altLang="ja-JP" sz="1500" b="1">
                <a:solidFill>
                  <a:schemeClr val="bg1"/>
                </a:solidFill>
                <a:latin typeface="Cambria"/>
                <a:cs typeface="Cambria"/>
              </a:rPr>
              <a:t>attività, </a:t>
            </a:r>
            <a:r>
              <a:rPr lang="it-IT" altLang="ja-JP" sz="1500">
                <a:solidFill>
                  <a:schemeClr val="bg1"/>
                </a:solidFill>
                <a:latin typeface="Cambria"/>
                <a:cs typeface="Cambria"/>
              </a:rPr>
              <a:t>causato delle continue variazioni connesse al trascorrere del tempo, delle condizioni interne ed esterne in cui opera; </a:t>
            </a:r>
          </a:p>
          <a:p>
            <a:pPr lvl="1"/>
            <a:r>
              <a:rPr lang="it-IT" sz="1500">
                <a:solidFill>
                  <a:schemeClr val="bg1"/>
                </a:solidFill>
                <a:latin typeface="Cambria"/>
                <a:cs typeface="Cambria"/>
              </a:rPr>
              <a:t>il </a:t>
            </a:r>
            <a:r>
              <a:rPr lang="it-IT" sz="1500" b="1">
                <a:solidFill>
                  <a:schemeClr val="bg1"/>
                </a:solidFill>
                <a:latin typeface="Cambria"/>
                <a:cs typeface="Cambria"/>
              </a:rPr>
              <a:t>dinamismo degli elementi</a:t>
            </a:r>
            <a:r>
              <a:rPr lang="it-IT" sz="1500">
                <a:solidFill>
                  <a:schemeClr val="bg1"/>
                </a:solidFill>
                <a:latin typeface="Cambria"/>
                <a:cs typeface="Cambria"/>
              </a:rPr>
              <a:t>, che nel movimento si trasformano e si rinnovano incessantemente, evolvendosi; </a:t>
            </a:r>
          </a:p>
          <a:p>
            <a:pPr lvl="1"/>
            <a:r>
              <a:rPr lang="it-IT" sz="1500">
                <a:solidFill>
                  <a:schemeClr val="bg1"/>
                </a:solidFill>
                <a:latin typeface="Cambria"/>
                <a:cs typeface="Cambria"/>
              </a:rPr>
              <a:t>le </a:t>
            </a:r>
            <a:r>
              <a:rPr lang="it-IT" sz="1500" b="1">
                <a:solidFill>
                  <a:schemeClr val="bg1"/>
                </a:solidFill>
                <a:latin typeface="Cambria"/>
                <a:cs typeface="Cambria"/>
              </a:rPr>
              <a:t>condizioni di esistenza</a:t>
            </a:r>
            <a:r>
              <a:rPr lang="it-IT" sz="1500">
                <a:solidFill>
                  <a:schemeClr val="bg1"/>
                </a:solidFill>
                <a:latin typeface="Cambria"/>
                <a:cs typeface="Cambria"/>
              </a:rPr>
              <a:t>: sono condizionate dal verificarsi di condizioni di funzionalità nel medio-lungo andare connesse al </a:t>
            </a:r>
          </a:p>
          <a:p>
            <a:pPr lvl="1"/>
            <a:r>
              <a:rPr lang="it-IT" sz="1500">
                <a:solidFill>
                  <a:schemeClr val="bg1"/>
                </a:solidFill>
                <a:latin typeface="Cambria"/>
                <a:cs typeface="Cambria"/>
              </a:rPr>
              <a:t>verificarsi di condizioni di tendenziale equilibrio </a:t>
            </a:r>
          </a:p>
        </p:txBody>
      </p:sp>
    </p:spTree>
    <p:extLst>
      <p:ext uri="{BB962C8B-B14F-4D97-AF65-F5344CB8AC3E}">
        <p14:creationId xmlns:p14="http://schemas.microsoft.com/office/powerpoint/2010/main" val="32117147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04673" y="1445494"/>
            <a:ext cx="3616856" cy="4376572"/>
          </a:xfrm>
        </p:spPr>
        <p:txBody>
          <a:bodyPr anchor="ctr">
            <a:normAutofit/>
          </a:bodyPr>
          <a:lstStyle/>
          <a:p>
            <a:br>
              <a:rPr lang="it-IT" sz="3000">
                <a:latin typeface="Cambria"/>
                <a:cs typeface="Cambria"/>
              </a:rPr>
            </a:br>
            <a:br>
              <a:rPr lang="it-IT" sz="3000">
                <a:latin typeface="Cambria"/>
                <a:cs typeface="Cambria"/>
              </a:rPr>
            </a:br>
            <a:br>
              <a:rPr lang="it-IT" sz="3000">
                <a:latin typeface="Cambria"/>
                <a:cs typeface="Cambria"/>
              </a:rPr>
            </a:br>
            <a:r>
              <a:rPr lang="it-IT" sz="3000">
                <a:latin typeface="Cambria"/>
                <a:cs typeface="Cambria"/>
              </a:rPr>
              <a:t>➜ </a:t>
            </a:r>
            <a:r>
              <a:rPr lang="it-IT" sz="3000" b="1">
                <a:latin typeface="Cambria"/>
                <a:cs typeface="Cambria"/>
              </a:rPr>
              <a:t>L’IMPRESA è l’attività svolta dall’imprenditore </a:t>
            </a:r>
            <a:br>
              <a:rPr lang="it-IT" sz="3000">
                <a:latin typeface="Cambria"/>
                <a:cs typeface="Cambria"/>
              </a:rPr>
            </a:br>
            <a:endParaRPr lang="it-IT" sz="3000">
              <a:latin typeface="Cambria"/>
              <a:cs typeface="Cambria"/>
            </a:endParaRPr>
          </a:p>
        </p:txBody>
      </p:sp>
      <p:sp>
        <p:nvSpPr>
          <p:cNvPr id="7" name="Segnaposto numero diapositiva 6"/>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12</a:t>
            </a:fld>
            <a:endParaRPr lang="it-IT" sz="1500">
              <a:solidFill>
                <a:srgbClr val="FFFFFF"/>
              </a:solidFill>
            </a:endParaRPr>
          </a:p>
        </p:txBody>
      </p:sp>
      <p:sp>
        <p:nvSpPr>
          <p:cNvPr id="12" name="Freeform: Shape 1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6096000" y="1399032"/>
            <a:ext cx="5501834" cy="4471416"/>
          </a:xfrm>
        </p:spPr>
        <p:txBody>
          <a:bodyPr anchor="ctr">
            <a:normAutofit/>
          </a:bodyPr>
          <a:lstStyle/>
          <a:p>
            <a:r>
              <a:rPr lang="it-IT" sz="2200" b="1">
                <a:solidFill>
                  <a:schemeClr val="bg1"/>
                </a:solidFill>
                <a:latin typeface="Cambria"/>
                <a:cs typeface="Cambria"/>
              </a:rPr>
              <a:t>L’imprenditore, </a:t>
            </a:r>
            <a:r>
              <a:rPr lang="it-IT" sz="2200">
                <a:solidFill>
                  <a:schemeClr val="bg1"/>
                </a:solidFill>
                <a:latin typeface="Cambria"/>
                <a:cs typeface="Cambria"/>
              </a:rPr>
              <a:t>stabilisce il codice civile (art. 2082), è chi esercita in modo </a:t>
            </a:r>
            <a:r>
              <a:rPr lang="it-IT" sz="2200" i="1">
                <a:solidFill>
                  <a:schemeClr val="bg1"/>
                </a:solidFill>
                <a:latin typeface="Cambria"/>
                <a:cs typeface="Cambria"/>
              </a:rPr>
              <a:t>professionale</a:t>
            </a:r>
            <a:r>
              <a:rPr lang="it-IT" sz="2200">
                <a:solidFill>
                  <a:schemeClr val="bg1"/>
                </a:solidFill>
                <a:latin typeface="Cambria"/>
                <a:cs typeface="Cambria"/>
              </a:rPr>
              <a:t> un’attività economica organizzata per produrre e per scambiare, cioè vendere, beni o servizi. </a:t>
            </a:r>
          </a:p>
          <a:p>
            <a:endParaRPr lang="it-IT" sz="2200">
              <a:solidFill>
                <a:schemeClr val="bg1"/>
              </a:solidFill>
              <a:latin typeface="Cambria"/>
              <a:cs typeface="Cambria"/>
            </a:endParaRPr>
          </a:p>
        </p:txBody>
      </p:sp>
    </p:spTree>
    <p:extLst>
      <p:ext uri="{BB962C8B-B14F-4D97-AF65-F5344CB8AC3E}">
        <p14:creationId xmlns:p14="http://schemas.microsoft.com/office/powerpoint/2010/main" val="129315678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04673" y="1445494"/>
            <a:ext cx="3616856" cy="4376572"/>
          </a:xfrm>
        </p:spPr>
        <p:txBody>
          <a:bodyPr anchor="ctr">
            <a:normAutofit/>
          </a:bodyPr>
          <a:lstStyle/>
          <a:p>
            <a:r>
              <a:rPr lang="it-IT" sz="4800">
                <a:latin typeface="Cambria"/>
                <a:cs typeface="Cambria"/>
              </a:rPr>
              <a:t>IMPRESA</a:t>
            </a:r>
          </a:p>
        </p:txBody>
      </p:sp>
      <p:sp>
        <p:nvSpPr>
          <p:cNvPr id="7" name="Segnaposto numero diapositiva 6"/>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13</a:t>
            </a:fld>
            <a:endParaRPr lang="it-IT" sz="1500">
              <a:solidFill>
                <a:srgbClr val="FFFFFF"/>
              </a:solidFill>
            </a:endParaRPr>
          </a:p>
        </p:txBody>
      </p:sp>
      <p:sp>
        <p:nvSpPr>
          <p:cNvPr id="12" name="Freeform: Shape 1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6096000" y="1399032"/>
            <a:ext cx="5501834" cy="4471416"/>
          </a:xfrm>
        </p:spPr>
        <p:txBody>
          <a:bodyPr anchor="ctr">
            <a:normAutofit/>
          </a:bodyPr>
          <a:lstStyle/>
          <a:p>
            <a:r>
              <a:rPr lang="it-IT" sz="1400" b="1">
                <a:solidFill>
                  <a:schemeClr val="bg1"/>
                </a:solidFill>
                <a:latin typeface="Cambria"/>
                <a:cs typeface="Cambria"/>
              </a:rPr>
              <a:t>beni </a:t>
            </a:r>
            <a:r>
              <a:rPr lang="it-IT" sz="1400">
                <a:solidFill>
                  <a:schemeClr val="bg1"/>
                </a:solidFill>
                <a:latin typeface="Cambria"/>
                <a:cs typeface="Cambria"/>
              </a:rPr>
              <a:t>sono le cose che soddisfano i bisogni e che hanno un valore economico; è imprenditore, per esempio, chi produce </a:t>
            </a:r>
            <a:r>
              <a:rPr lang="it-IT" sz="1400" i="1">
                <a:solidFill>
                  <a:schemeClr val="bg1"/>
                </a:solidFill>
                <a:latin typeface="Cambria"/>
                <a:cs typeface="Cambria"/>
              </a:rPr>
              <a:t>per vendere </a:t>
            </a:r>
            <a:r>
              <a:rPr lang="it-IT" sz="1400">
                <a:solidFill>
                  <a:schemeClr val="bg1"/>
                </a:solidFill>
                <a:latin typeface="Cambria"/>
                <a:cs typeface="Cambria"/>
              </a:rPr>
              <a:t>biciclette, automobili, computer, ortaggi, aeroplani ecc.; </a:t>
            </a:r>
          </a:p>
          <a:p>
            <a:endParaRPr lang="it-IT" sz="1400" b="1">
              <a:solidFill>
                <a:schemeClr val="bg1"/>
              </a:solidFill>
              <a:latin typeface="Cambria"/>
              <a:cs typeface="Cambria"/>
            </a:endParaRPr>
          </a:p>
          <a:p>
            <a:r>
              <a:rPr lang="it-IT" sz="1400" b="1">
                <a:solidFill>
                  <a:schemeClr val="bg1"/>
                </a:solidFill>
                <a:latin typeface="Cambria"/>
                <a:cs typeface="Cambria"/>
              </a:rPr>
              <a:t>servizi</a:t>
            </a:r>
            <a:r>
              <a:rPr lang="it-IT" sz="1400">
                <a:solidFill>
                  <a:schemeClr val="bg1"/>
                </a:solidFill>
                <a:latin typeface="Cambria"/>
                <a:cs typeface="Cambria"/>
              </a:rPr>
              <a:t>, invece, sono le attività che soddisfano i bisogni; è imprenditore, pertanto, anche chi gestisce un campeggio, un cinema, una discoteca, un pub, ma anche una banca, una linea di trasporti aerei e così via. </a:t>
            </a:r>
          </a:p>
          <a:p>
            <a:endParaRPr lang="it-IT" sz="1400">
              <a:solidFill>
                <a:schemeClr val="bg1"/>
              </a:solidFill>
              <a:latin typeface="Cambria"/>
              <a:cs typeface="Cambria"/>
            </a:endParaRPr>
          </a:p>
          <a:p>
            <a:r>
              <a:rPr lang="it-IT" sz="1400">
                <a:solidFill>
                  <a:schemeClr val="bg1"/>
                </a:solidFill>
                <a:latin typeface="Cambria"/>
                <a:cs typeface="Cambria"/>
              </a:rPr>
              <a:t>È fondamentale, per essere considerati imprenditori, che i beni e i servizi prodotti siano destinati allo scambio, cioè al mercato. Non è imprenditore, pertanto, chi ad esempio produce olio, vino, ortaggi per consumo personale e della propria famiglia. </a:t>
            </a:r>
          </a:p>
          <a:p>
            <a:r>
              <a:rPr lang="it-IT" sz="1400">
                <a:solidFill>
                  <a:schemeClr val="bg1"/>
                </a:solidFill>
                <a:latin typeface="Cambria"/>
                <a:cs typeface="Cambria"/>
              </a:rPr>
              <a:t>La qualifica di imprenditore comporta l’assunzione di specifici obblighi. In particolare, nel nostro ordinamento, l’</a:t>
            </a:r>
            <a:r>
              <a:rPr lang="it-IT" sz="1400" b="1">
                <a:solidFill>
                  <a:schemeClr val="bg1"/>
                </a:solidFill>
                <a:latin typeface="Cambria"/>
                <a:cs typeface="Cambria"/>
              </a:rPr>
              <a:t>imprenditore commerciale.</a:t>
            </a:r>
            <a:endParaRPr lang="it-IT" sz="1400">
              <a:solidFill>
                <a:schemeClr val="bg1"/>
              </a:solidFill>
              <a:latin typeface="Cambria"/>
              <a:cs typeface="Cambria"/>
            </a:endParaRPr>
          </a:p>
          <a:p>
            <a:r>
              <a:rPr lang="it-IT" sz="1400">
                <a:solidFill>
                  <a:schemeClr val="bg1"/>
                </a:solidFill>
                <a:latin typeface="Cambria"/>
                <a:cs typeface="Cambria"/>
              </a:rPr>
              <a:t>*qualifica che identifica anche il soggetto fallibile</a:t>
            </a:r>
          </a:p>
        </p:txBody>
      </p:sp>
    </p:spTree>
    <p:extLst>
      <p:ext uri="{BB962C8B-B14F-4D97-AF65-F5344CB8AC3E}">
        <p14:creationId xmlns:p14="http://schemas.microsoft.com/office/powerpoint/2010/main" val="166602256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2ACDB8-DA6E-CE49-A59A-8775DC804BA2}"/>
              </a:ext>
            </a:extLst>
          </p:cNvPr>
          <p:cNvSpPr>
            <a:spLocks noGrp="1"/>
          </p:cNvSpPr>
          <p:nvPr>
            <p:ph type="title"/>
          </p:nvPr>
        </p:nvSpPr>
        <p:spPr>
          <a:xfrm>
            <a:off x="804673" y="1445494"/>
            <a:ext cx="3616856" cy="4376572"/>
          </a:xfrm>
        </p:spPr>
        <p:txBody>
          <a:bodyPr anchor="ctr">
            <a:normAutofit/>
          </a:bodyPr>
          <a:lstStyle/>
          <a:p>
            <a:r>
              <a:rPr lang="it-IT" sz="3400">
                <a:latin typeface="Cambria" pitchFamily="18" charset="0"/>
                <a:ea typeface="Cambria" pitchFamily="18" charset="0"/>
              </a:rPr>
              <a:t>I collaboratori dell’imprenditore</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6BEDC12F-2263-344C-9078-C47A30BA60A1}"/>
              </a:ext>
            </a:extLst>
          </p:cNvPr>
          <p:cNvSpPr>
            <a:spLocks noGrp="1"/>
          </p:cNvSpPr>
          <p:nvPr>
            <p:ph idx="1"/>
          </p:nvPr>
        </p:nvSpPr>
        <p:spPr>
          <a:xfrm>
            <a:off x="6096000" y="1399032"/>
            <a:ext cx="5501834" cy="4471416"/>
          </a:xfrm>
        </p:spPr>
        <p:txBody>
          <a:bodyPr anchor="ctr">
            <a:normAutofit/>
          </a:bodyPr>
          <a:lstStyle/>
          <a:p>
            <a:pPr marL="0" indent="0">
              <a:buNone/>
            </a:pPr>
            <a:endParaRPr lang="it-IT" sz="2200">
              <a:solidFill>
                <a:schemeClr val="bg1"/>
              </a:solidFill>
              <a:latin typeface="Cambria" pitchFamily="18" charset="0"/>
              <a:ea typeface="Cambria" pitchFamily="18" charset="0"/>
            </a:endParaRPr>
          </a:p>
          <a:p>
            <a:pPr marL="0" indent="0">
              <a:buNone/>
            </a:pPr>
            <a:endParaRPr lang="it-IT" sz="2200">
              <a:solidFill>
                <a:schemeClr val="bg1"/>
              </a:solidFill>
              <a:latin typeface="Cambria" pitchFamily="18" charset="0"/>
              <a:ea typeface="Cambria" pitchFamily="18" charset="0"/>
            </a:endParaRPr>
          </a:p>
          <a:p>
            <a:pPr marL="0" indent="0">
              <a:buNone/>
            </a:pPr>
            <a:r>
              <a:rPr lang="it-IT" sz="2200">
                <a:solidFill>
                  <a:schemeClr val="bg1"/>
                </a:solidFill>
                <a:latin typeface="Cambria" pitchFamily="18" charset="0"/>
                <a:ea typeface="Cambria" pitchFamily="18" charset="0"/>
              </a:rPr>
              <a:t>L’imprenditore, spesso, è adiuvato nell’esercizio della propria attività da una serie di collaboratori, sia interni che esterni all’organizzazione. Tali soggetti possono agire anche </a:t>
            </a:r>
            <a:r>
              <a:rPr lang="it-IT" sz="2200" b="1">
                <a:solidFill>
                  <a:schemeClr val="bg1"/>
                </a:solidFill>
                <a:latin typeface="Cambria" pitchFamily="18" charset="0"/>
                <a:ea typeface="Cambria" pitchFamily="18" charset="0"/>
              </a:rPr>
              <a:t>in rappresentanza dell’imprenditore </a:t>
            </a:r>
            <a:r>
              <a:rPr lang="it-IT" sz="2200">
                <a:solidFill>
                  <a:schemeClr val="bg1"/>
                </a:solidFill>
                <a:latin typeface="Cambria" pitchFamily="18" charset="0"/>
                <a:ea typeface="Cambria" pitchFamily="18" charset="0"/>
              </a:rPr>
              <a:t>nel compimento di affari esterni e in tal caso la loro attività è regolata, in via generale, dalle norme sulla rappresentanza di cui agli </a:t>
            </a:r>
            <a:r>
              <a:rPr lang="it-IT" sz="2200" b="1">
                <a:solidFill>
                  <a:schemeClr val="bg1"/>
                </a:solidFill>
                <a:latin typeface="Cambria" pitchFamily="18" charset="0"/>
                <a:ea typeface="Cambria" pitchFamily="18" charset="0"/>
              </a:rPr>
              <a:t>artt. 1387 e ss</a:t>
            </a:r>
            <a:r>
              <a:rPr lang="it-IT" sz="2200">
                <a:solidFill>
                  <a:schemeClr val="bg1"/>
                </a:solidFill>
                <a:latin typeface="Cambria" pitchFamily="18" charset="0"/>
                <a:ea typeface="Cambria" pitchFamily="18" charset="0"/>
              </a:rPr>
              <a:t>. del Codice Civile. </a:t>
            </a:r>
            <a:br>
              <a:rPr lang="it-IT" sz="2200">
                <a:solidFill>
                  <a:schemeClr val="bg1"/>
                </a:solidFill>
                <a:latin typeface="Cambria" pitchFamily="18" charset="0"/>
                <a:ea typeface="Cambria" pitchFamily="18" charset="0"/>
              </a:rPr>
            </a:br>
            <a:endParaRPr lang="it-IT" sz="2200">
              <a:solidFill>
                <a:schemeClr val="bg1"/>
              </a:solidFill>
              <a:latin typeface="Cambria" pitchFamily="18" charset="0"/>
              <a:ea typeface="Cambria" pitchFamily="18" charset="0"/>
            </a:endParaRPr>
          </a:p>
        </p:txBody>
      </p:sp>
    </p:spTree>
    <p:extLst>
      <p:ext uri="{BB962C8B-B14F-4D97-AF65-F5344CB8AC3E}">
        <p14:creationId xmlns:p14="http://schemas.microsoft.com/office/powerpoint/2010/main" val="1492874800"/>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7BDFF0-1B13-4E49-83F5-8F8689E39F1A}"/>
              </a:ext>
            </a:extLst>
          </p:cNvPr>
          <p:cNvSpPr>
            <a:spLocks noGrp="1"/>
          </p:cNvSpPr>
          <p:nvPr>
            <p:ph type="title"/>
          </p:nvPr>
        </p:nvSpPr>
        <p:spPr>
          <a:xfrm>
            <a:off x="804673" y="1445494"/>
            <a:ext cx="3616856" cy="4376572"/>
          </a:xfrm>
        </p:spPr>
        <p:txBody>
          <a:bodyPr anchor="ctr">
            <a:normAutofit/>
          </a:bodyPr>
          <a:lstStyle/>
          <a:p>
            <a:r>
              <a:rPr lang="it-IT" sz="4100"/>
              <a:t>Il Rappresentante</a:t>
            </a: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C19CA94F-2EBA-5B46-8994-2D7CDACC05F6}"/>
              </a:ext>
            </a:extLst>
          </p:cNvPr>
          <p:cNvSpPr>
            <a:spLocks noGrp="1"/>
          </p:cNvSpPr>
          <p:nvPr>
            <p:ph idx="1"/>
          </p:nvPr>
        </p:nvSpPr>
        <p:spPr>
          <a:xfrm>
            <a:off x="6096000" y="1399032"/>
            <a:ext cx="5501834" cy="4471416"/>
          </a:xfrm>
        </p:spPr>
        <p:txBody>
          <a:bodyPr anchor="ctr">
            <a:normAutofit/>
          </a:bodyPr>
          <a:lstStyle/>
          <a:p>
            <a:r>
              <a:rPr lang="it-IT" sz="1700">
                <a:solidFill>
                  <a:schemeClr val="bg1"/>
                </a:solidFill>
              </a:rPr>
              <a:t>la </a:t>
            </a:r>
            <a:r>
              <a:rPr lang="it-IT" sz="1700" b="1">
                <a:solidFill>
                  <a:schemeClr val="bg1"/>
                </a:solidFill>
              </a:rPr>
              <a:t>rappresentanza diretta (volontaria)</a:t>
            </a:r>
            <a:r>
              <a:rPr lang="it-IT" sz="1700">
                <a:solidFill>
                  <a:schemeClr val="bg1"/>
                </a:solidFill>
              </a:rPr>
              <a:t> alla quale è dedicato interamente il capo VI del titolo </a:t>
            </a:r>
            <a:r>
              <a:rPr lang="it-IT" sz="1700" b="1">
                <a:solidFill>
                  <a:schemeClr val="bg1"/>
                </a:solidFill>
              </a:rPr>
              <a:t>II sul contratto in generale (art. 1387 ss cod. civ.),</a:t>
            </a:r>
            <a:r>
              <a:rPr lang="it-IT" sz="1700">
                <a:solidFill>
                  <a:schemeClr val="bg1"/>
                </a:solidFill>
              </a:rPr>
              <a:t> a sua volta collocato nel libro IV delle obbligazioni del codice civile.</a:t>
            </a:r>
          </a:p>
          <a:p>
            <a:r>
              <a:rPr lang="it-IT" sz="1700">
                <a:solidFill>
                  <a:schemeClr val="bg1"/>
                </a:solidFill>
              </a:rPr>
              <a:t>si ha rappresentanza diretta nell’ipotesi in cui il rappresentante proceda alla “</a:t>
            </a:r>
            <a:r>
              <a:rPr lang="it-IT" sz="1700" b="1" i="1">
                <a:solidFill>
                  <a:schemeClr val="bg1"/>
                </a:solidFill>
              </a:rPr>
              <a:t>spendita del nome</a:t>
            </a:r>
            <a:r>
              <a:rPr lang="it-IT" sz="1700">
                <a:solidFill>
                  <a:schemeClr val="bg1"/>
                </a:solidFill>
              </a:rPr>
              <a:t>” (anche detta “</a:t>
            </a:r>
            <a:r>
              <a:rPr lang="it-IT" sz="1700" b="1" i="1">
                <a:solidFill>
                  <a:schemeClr val="bg1"/>
                </a:solidFill>
              </a:rPr>
              <a:t>contemplatio domini</a:t>
            </a:r>
            <a:r>
              <a:rPr lang="it-IT" sz="1700">
                <a:solidFill>
                  <a:schemeClr val="bg1"/>
                </a:solidFill>
              </a:rPr>
              <a:t>”), ovvero dichiari di operare nell’interesse di un diverso soggetto, chiamato “</a:t>
            </a:r>
            <a:r>
              <a:rPr lang="it-IT" sz="1700" i="1">
                <a:solidFill>
                  <a:schemeClr val="bg1"/>
                </a:solidFill>
              </a:rPr>
              <a:t>dominus</a:t>
            </a:r>
            <a:r>
              <a:rPr lang="it-IT" sz="1700">
                <a:solidFill>
                  <a:schemeClr val="bg1"/>
                </a:solidFill>
              </a:rPr>
              <a:t>” o, semplicemente, rappresentato. </a:t>
            </a:r>
          </a:p>
          <a:p>
            <a:r>
              <a:rPr lang="it-IT" sz="1700">
                <a:solidFill>
                  <a:schemeClr val="bg1"/>
                </a:solidFill>
              </a:rPr>
              <a:t>In tale ipotesi, secondo quanto espressamente previsto dall’</a:t>
            </a:r>
            <a:r>
              <a:rPr lang="it-IT" sz="1700" b="1">
                <a:solidFill>
                  <a:schemeClr val="bg1"/>
                </a:solidFill>
              </a:rPr>
              <a:t>art. 1388 cod. civ.</a:t>
            </a:r>
            <a:r>
              <a:rPr lang="it-IT" sz="1700">
                <a:solidFill>
                  <a:schemeClr val="bg1"/>
                </a:solidFill>
              </a:rPr>
              <a:t>, </a:t>
            </a:r>
            <a:r>
              <a:rPr lang="it-IT" sz="1700" b="1">
                <a:solidFill>
                  <a:schemeClr val="bg1"/>
                </a:solidFill>
              </a:rPr>
              <a:t>gli effetti di un contratto concluso dal rappresentante</a:t>
            </a:r>
            <a:r>
              <a:rPr lang="it-IT" sz="1700">
                <a:solidFill>
                  <a:schemeClr val="bg1"/>
                </a:solidFill>
              </a:rPr>
              <a:t>, nei limiti delle facoltà ad egli conferite, si </a:t>
            </a:r>
            <a:r>
              <a:rPr lang="it-IT" sz="1700" b="1">
                <a:solidFill>
                  <a:schemeClr val="bg1"/>
                </a:solidFill>
              </a:rPr>
              <a:t>determinano direttamente nella sfera giuridica del </a:t>
            </a:r>
            <a:r>
              <a:rPr lang="it-IT" sz="1700" b="1" i="1">
                <a:solidFill>
                  <a:schemeClr val="bg1"/>
                </a:solidFill>
              </a:rPr>
              <a:t>dominus</a:t>
            </a:r>
            <a:r>
              <a:rPr lang="it-IT" sz="1700" b="1">
                <a:solidFill>
                  <a:schemeClr val="bg1"/>
                </a:solidFill>
              </a:rPr>
              <a:t>, senza che sia necessario </a:t>
            </a:r>
            <a:r>
              <a:rPr lang="it-IT" sz="1700">
                <a:solidFill>
                  <a:schemeClr val="bg1"/>
                </a:solidFill>
              </a:rPr>
              <a:t>il </a:t>
            </a:r>
            <a:r>
              <a:rPr lang="it-IT" sz="1700" b="1">
                <a:solidFill>
                  <a:schemeClr val="bg1"/>
                </a:solidFill>
              </a:rPr>
              <a:t>compimento di altri atti</a:t>
            </a:r>
            <a:r>
              <a:rPr lang="it-IT" sz="1700">
                <a:solidFill>
                  <a:schemeClr val="bg1"/>
                </a:solidFill>
              </a:rPr>
              <a:t>.</a:t>
            </a:r>
          </a:p>
        </p:txBody>
      </p:sp>
    </p:spTree>
    <p:extLst>
      <p:ext uri="{BB962C8B-B14F-4D97-AF65-F5344CB8AC3E}">
        <p14:creationId xmlns:p14="http://schemas.microsoft.com/office/powerpoint/2010/main" val="261476409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EB90DE-2384-C049-A29A-0EC0FD0C46B3}"/>
              </a:ext>
            </a:extLst>
          </p:cNvPr>
          <p:cNvSpPr>
            <a:spLocks noGrp="1"/>
          </p:cNvSpPr>
          <p:nvPr>
            <p:ph type="title"/>
          </p:nvPr>
        </p:nvSpPr>
        <p:spPr>
          <a:xfrm>
            <a:off x="804673" y="1445494"/>
            <a:ext cx="3616856" cy="4376572"/>
          </a:xfrm>
        </p:spPr>
        <p:txBody>
          <a:bodyPr anchor="ctr">
            <a:normAutofit/>
          </a:bodyPr>
          <a:lstStyle/>
          <a:p>
            <a:r>
              <a:rPr lang="it-IT" sz="4800"/>
              <a:t>Il falsus procurator</a:t>
            </a:r>
          </a:p>
        </p:txBody>
      </p:sp>
      <p:sp>
        <p:nvSpPr>
          <p:cNvPr id="12"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9D4A2644-F85D-094D-B705-53A20DF50389}"/>
              </a:ext>
            </a:extLst>
          </p:cNvPr>
          <p:cNvSpPr>
            <a:spLocks noGrp="1"/>
          </p:cNvSpPr>
          <p:nvPr>
            <p:ph idx="1"/>
          </p:nvPr>
        </p:nvSpPr>
        <p:spPr>
          <a:xfrm>
            <a:off x="6096000" y="1399032"/>
            <a:ext cx="5501834" cy="4471416"/>
          </a:xfrm>
        </p:spPr>
        <p:txBody>
          <a:bodyPr anchor="ctr">
            <a:normAutofit/>
          </a:bodyPr>
          <a:lstStyle/>
          <a:p>
            <a:pPr marL="0" indent="0" algn="just">
              <a:buNone/>
            </a:pPr>
            <a:r>
              <a:rPr lang="it-IT" sz="2200" dirty="0">
                <a:solidFill>
                  <a:schemeClr val="bg1"/>
                </a:solidFill>
              </a:rPr>
              <a:t>Ebbene, nell’ipotesi in cui il rappresentante – mandatario agisca </a:t>
            </a:r>
            <a:r>
              <a:rPr lang="it-IT" sz="2200" b="1" dirty="0">
                <a:solidFill>
                  <a:srgbClr val="FF0000"/>
                </a:solidFill>
              </a:rPr>
              <a:t>senza avere ricevuto alcun incarico o ecceda i limiti delle facoltà </a:t>
            </a:r>
            <a:r>
              <a:rPr lang="it-IT" sz="2200" dirty="0">
                <a:solidFill>
                  <a:schemeClr val="bg1"/>
                </a:solidFill>
              </a:rPr>
              <a:t>conferitegli, l’ordinamento prevede </a:t>
            </a:r>
            <a:r>
              <a:rPr lang="it-IT" sz="2200" b="1" dirty="0">
                <a:solidFill>
                  <a:srgbClr val="FF0000"/>
                </a:solidFill>
              </a:rPr>
              <a:t>come conseguenza l’inefficacia del contratto concluso dal cd “</a:t>
            </a:r>
            <a:r>
              <a:rPr lang="it-IT" sz="2200" b="1" i="1" dirty="0" err="1">
                <a:solidFill>
                  <a:srgbClr val="FF0000"/>
                </a:solidFill>
              </a:rPr>
              <a:t>falsus</a:t>
            </a:r>
            <a:r>
              <a:rPr lang="it-IT" sz="2200" b="1" i="1" dirty="0">
                <a:solidFill>
                  <a:srgbClr val="FF0000"/>
                </a:solidFill>
              </a:rPr>
              <a:t> procurator</a:t>
            </a:r>
            <a:r>
              <a:rPr lang="it-IT" sz="2200" dirty="0">
                <a:solidFill>
                  <a:schemeClr val="bg1"/>
                </a:solidFill>
              </a:rPr>
              <a:t>” (vizio che può anche essere rilevato d’ufficio dal Giudice), salvo che non intervenga una </a:t>
            </a:r>
            <a:r>
              <a:rPr lang="it-IT" sz="2200" b="1" dirty="0">
                <a:solidFill>
                  <a:srgbClr val="FF0000"/>
                </a:solidFill>
              </a:rPr>
              <a:t>ratifica</a:t>
            </a:r>
            <a:r>
              <a:rPr lang="it-IT" sz="2200" dirty="0">
                <a:solidFill>
                  <a:schemeClr val="bg1"/>
                </a:solidFill>
              </a:rPr>
              <a:t> ai sensi </a:t>
            </a:r>
            <a:r>
              <a:rPr lang="it-IT" sz="2200" dirty="0">
                <a:solidFill>
                  <a:srgbClr val="FF0000"/>
                </a:solidFill>
              </a:rPr>
              <a:t>dell’</a:t>
            </a:r>
            <a:r>
              <a:rPr lang="it-IT" sz="2200" b="1" dirty="0">
                <a:solidFill>
                  <a:srgbClr val="FF0000"/>
                </a:solidFill>
              </a:rPr>
              <a:t>art. 1399 cod. civ</a:t>
            </a:r>
            <a:r>
              <a:rPr lang="it-IT" sz="2200" b="1" dirty="0">
                <a:solidFill>
                  <a:schemeClr val="bg1"/>
                </a:solidFill>
              </a:rPr>
              <a:t>.</a:t>
            </a:r>
            <a:r>
              <a:rPr lang="it-IT" sz="2200" dirty="0">
                <a:solidFill>
                  <a:schemeClr val="bg1"/>
                </a:solidFill>
              </a:rPr>
              <a:t> da parte dell’interessato (cioè dal </a:t>
            </a:r>
            <a:r>
              <a:rPr lang="it-IT" sz="2200" i="1" dirty="0">
                <a:solidFill>
                  <a:schemeClr val="bg1"/>
                </a:solidFill>
              </a:rPr>
              <a:t>dominus</a:t>
            </a:r>
            <a:r>
              <a:rPr lang="it-IT" sz="2200" dirty="0">
                <a:solidFill>
                  <a:schemeClr val="bg1"/>
                </a:solidFill>
              </a:rPr>
              <a:t>) in modo da renderlo efficace (anche) nei suoi confronti</a:t>
            </a:r>
          </a:p>
        </p:txBody>
      </p:sp>
    </p:spTree>
    <p:extLst>
      <p:ext uri="{BB962C8B-B14F-4D97-AF65-F5344CB8AC3E}">
        <p14:creationId xmlns:p14="http://schemas.microsoft.com/office/powerpoint/2010/main" val="2497814728"/>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F58722-53B2-7146-BBE7-7811D52276D9}"/>
              </a:ext>
            </a:extLst>
          </p:cNvPr>
          <p:cNvSpPr>
            <a:spLocks noGrp="1"/>
          </p:cNvSpPr>
          <p:nvPr>
            <p:ph type="title"/>
          </p:nvPr>
        </p:nvSpPr>
        <p:spPr>
          <a:xfrm>
            <a:off x="804673" y="1445494"/>
            <a:ext cx="3616856" cy="4376572"/>
          </a:xfrm>
        </p:spPr>
        <p:txBody>
          <a:bodyPr anchor="ctr">
            <a:normAutofit/>
          </a:bodyPr>
          <a:lstStyle/>
          <a:p>
            <a:r>
              <a:rPr lang="it-IT" sz="4800"/>
              <a:t>Istituto della ratifica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7A3EB4CA-9386-D94D-B553-666D62897D5B}"/>
              </a:ext>
            </a:extLst>
          </p:cNvPr>
          <p:cNvSpPr>
            <a:spLocks noGrp="1"/>
          </p:cNvSpPr>
          <p:nvPr>
            <p:ph idx="1"/>
          </p:nvPr>
        </p:nvSpPr>
        <p:spPr>
          <a:xfrm>
            <a:off x="6096000" y="1399032"/>
            <a:ext cx="5501834" cy="4471416"/>
          </a:xfrm>
        </p:spPr>
        <p:txBody>
          <a:bodyPr anchor="ctr">
            <a:normAutofit/>
          </a:bodyPr>
          <a:lstStyle/>
          <a:p>
            <a:pPr marL="0" indent="0" algn="just">
              <a:buNone/>
            </a:pPr>
            <a:endParaRPr lang="it-IT" sz="2200" i="1" dirty="0">
              <a:solidFill>
                <a:schemeClr val="bg1"/>
              </a:solidFill>
            </a:endParaRPr>
          </a:p>
          <a:p>
            <a:pPr marL="0" indent="0" algn="just">
              <a:buNone/>
            </a:pPr>
            <a:r>
              <a:rPr lang="it-IT" sz="2200" i="1" dirty="0">
                <a:solidFill>
                  <a:schemeClr val="bg1"/>
                </a:solidFill>
              </a:rPr>
              <a:t>il negozio concluso dal </a:t>
            </a:r>
            <a:r>
              <a:rPr lang="it-IT" sz="2200" i="1" dirty="0" err="1">
                <a:solidFill>
                  <a:schemeClr val="bg1"/>
                </a:solidFill>
              </a:rPr>
              <a:t>falsus</a:t>
            </a:r>
            <a:r>
              <a:rPr lang="it-IT" sz="2200" i="1" dirty="0">
                <a:solidFill>
                  <a:schemeClr val="bg1"/>
                </a:solidFill>
              </a:rPr>
              <a:t> procurator costituisce una fattispecie soggettivamente complessa a formazione successiva, la quale si perfeziona </a:t>
            </a:r>
            <a:r>
              <a:rPr lang="it-IT" sz="2200" i="1" dirty="0">
                <a:solidFill>
                  <a:srgbClr val="FF0000"/>
                </a:solidFill>
              </a:rPr>
              <a:t>con la ratifica del dominus </a:t>
            </a:r>
            <a:r>
              <a:rPr lang="it-IT" sz="2200" i="1" dirty="0">
                <a:solidFill>
                  <a:schemeClr val="bg1"/>
                </a:solidFill>
              </a:rPr>
              <a:t>e, come negozio in itinere o in stato di pendenza, </a:t>
            </a:r>
            <a:r>
              <a:rPr lang="it-IT" sz="2200" i="1" dirty="0">
                <a:solidFill>
                  <a:srgbClr val="FF0000"/>
                </a:solidFill>
              </a:rPr>
              <a:t>non è nullo e neppure annullabile</a:t>
            </a:r>
            <a:r>
              <a:rPr lang="it-IT" sz="2200" i="1" dirty="0">
                <a:solidFill>
                  <a:schemeClr val="bg1"/>
                </a:solidFill>
              </a:rPr>
              <a:t>, bensì </a:t>
            </a:r>
            <a:r>
              <a:rPr lang="it-IT" sz="2200" i="1" dirty="0">
                <a:solidFill>
                  <a:srgbClr val="FF0000"/>
                </a:solidFill>
              </a:rPr>
              <a:t>inefficace</a:t>
            </a:r>
            <a:r>
              <a:rPr lang="it-IT" sz="2200" i="1" dirty="0">
                <a:solidFill>
                  <a:schemeClr val="bg1"/>
                </a:solidFill>
              </a:rPr>
              <a:t> nei confronti del dominus sino alla ratifica di questi</a:t>
            </a:r>
            <a:r>
              <a:rPr lang="it-IT" sz="2200" dirty="0">
                <a:solidFill>
                  <a:schemeClr val="bg1"/>
                </a:solidFill>
              </a:rPr>
              <a:t>”</a:t>
            </a:r>
          </a:p>
          <a:p>
            <a:endParaRPr lang="it-IT" sz="2200" dirty="0">
              <a:solidFill>
                <a:schemeClr val="bg1"/>
              </a:solidFill>
            </a:endParaRPr>
          </a:p>
          <a:p>
            <a:pPr marL="0" indent="0">
              <a:buNone/>
            </a:pPr>
            <a:r>
              <a:rPr lang="it-IT" sz="2200" dirty="0">
                <a:solidFill>
                  <a:schemeClr val="bg1"/>
                </a:solidFill>
              </a:rPr>
              <a:t> Cass., 17 giugno 2010, n. 14618</a:t>
            </a:r>
          </a:p>
        </p:txBody>
      </p:sp>
    </p:spTree>
    <p:extLst>
      <p:ext uri="{BB962C8B-B14F-4D97-AF65-F5344CB8AC3E}">
        <p14:creationId xmlns:p14="http://schemas.microsoft.com/office/powerpoint/2010/main" val="4173825990"/>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9DF620-F8C5-F94F-BA1D-248AB2D21264}"/>
              </a:ext>
            </a:extLst>
          </p:cNvPr>
          <p:cNvSpPr>
            <a:spLocks noGrp="1"/>
          </p:cNvSpPr>
          <p:nvPr>
            <p:ph type="title"/>
          </p:nvPr>
        </p:nvSpPr>
        <p:spPr>
          <a:xfrm>
            <a:off x="804673" y="1445494"/>
            <a:ext cx="3616856" cy="4376572"/>
          </a:xfrm>
        </p:spPr>
        <p:txBody>
          <a:bodyPr anchor="ctr">
            <a:normAutofit/>
          </a:bodyPr>
          <a:lstStyle/>
          <a:p>
            <a:r>
              <a:rPr lang="it-IT" sz="4800"/>
              <a:t>Omessa ratifica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57BBBE47-B286-A046-8335-037BAEF089DC}"/>
              </a:ext>
            </a:extLst>
          </p:cNvPr>
          <p:cNvSpPr>
            <a:spLocks noGrp="1"/>
          </p:cNvSpPr>
          <p:nvPr>
            <p:ph idx="1"/>
          </p:nvPr>
        </p:nvSpPr>
        <p:spPr>
          <a:xfrm>
            <a:off x="6096000" y="1399032"/>
            <a:ext cx="5501834" cy="4471416"/>
          </a:xfrm>
        </p:spPr>
        <p:txBody>
          <a:bodyPr anchor="ctr">
            <a:normAutofit lnSpcReduction="10000"/>
          </a:bodyPr>
          <a:lstStyle/>
          <a:p>
            <a:endParaRPr lang="it-IT" sz="2000" dirty="0">
              <a:solidFill>
                <a:schemeClr val="bg1"/>
              </a:solidFill>
            </a:endParaRPr>
          </a:p>
          <a:p>
            <a:endParaRPr lang="it-IT" sz="2000" dirty="0">
              <a:solidFill>
                <a:schemeClr val="bg1"/>
              </a:solidFill>
            </a:endParaRPr>
          </a:p>
          <a:p>
            <a:pPr marL="0" indent="0" algn="just">
              <a:buNone/>
            </a:pPr>
            <a:r>
              <a:rPr lang="it-IT" sz="2000" dirty="0">
                <a:solidFill>
                  <a:schemeClr val="bg1"/>
                </a:solidFill>
              </a:rPr>
              <a:t>Tuttavia, qualora </a:t>
            </a:r>
            <a:r>
              <a:rPr lang="it-IT" sz="2000" b="1" dirty="0">
                <a:solidFill>
                  <a:srgbClr val="FF0000"/>
                </a:solidFill>
              </a:rPr>
              <a:t>il terzo</a:t>
            </a:r>
            <a:r>
              <a:rPr lang="it-IT" sz="2000" b="1" dirty="0">
                <a:solidFill>
                  <a:schemeClr val="bg1"/>
                </a:solidFill>
              </a:rPr>
              <a:t> </a:t>
            </a:r>
            <a:r>
              <a:rPr lang="it-IT" sz="2000" dirty="0">
                <a:solidFill>
                  <a:schemeClr val="bg1"/>
                </a:solidFill>
              </a:rPr>
              <a:t>(in buona fede) </a:t>
            </a:r>
            <a:r>
              <a:rPr lang="it-IT" sz="2000" b="1" dirty="0">
                <a:solidFill>
                  <a:srgbClr val="FF0000"/>
                </a:solidFill>
              </a:rPr>
              <a:t>non fornisca prova</a:t>
            </a:r>
            <a:r>
              <a:rPr lang="it-IT" sz="2000" b="1" dirty="0">
                <a:solidFill>
                  <a:schemeClr val="bg1"/>
                </a:solidFill>
              </a:rPr>
              <a:t> </a:t>
            </a:r>
            <a:r>
              <a:rPr lang="it-IT" sz="2000" dirty="0">
                <a:solidFill>
                  <a:schemeClr val="bg1"/>
                </a:solidFill>
              </a:rPr>
              <a:t>dell’intervenuta </a:t>
            </a:r>
            <a:r>
              <a:rPr lang="it-IT" sz="2000" b="1" dirty="0">
                <a:solidFill>
                  <a:srgbClr val="FF0000"/>
                </a:solidFill>
              </a:rPr>
              <a:t>ratifica</a:t>
            </a:r>
            <a:r>
              <a:rPr lang="it-IT" sz="2000" dirty="0">
                <a:solidFill>
                  <a:schemeClr val="bg1"/>
                </a:solidFill>
              </a:rPr>
              <a:t> (seppur implicita) o semplicemente perché essa </a:t>
            </a:r>
            <a:r>
              <a:rPr lang="it-IT" sz="2000" b="1" dirty="0">
                <a:solidFill>
                  <a:srgbClr val="FF0000"/>
                </a:solidFill>
              </a:rPr>
              <a:t>non è mai intervenuta</a:t>
            </a:r>
            <a:r>
              <a:rPr lang="it-IT" sz="2000" dirty="0">
                <a:solidFill>
                  <a:schemeClr val="bg1"/>
                </a:solidFill>
              </a:rPr>
              <a:t>, lo </a:t>
            </a:r>
            <a:r>
              <a:rPr lang="it-IT" sz="2000" b="1" dirty="0">
                <a:solidFill>
                  <a:srgbClr val="FF0000"/>
                </a:solidFill>
              </a:rPr>
              <a:t>stesso potrà agire direttamente nei confronti del </a:t>
            </a:r>
            <a:r>
              <a:rPr lang="it-IT" sz="2000" b="1" i="1" dirty="0" err="1">
                <a:solidFill>
                  <a:srgbClr val="FF0000"/>
                </a:solidFill>
              </a:rPr>
              <a:t>falsus</a:t>
            </a:r>
            <a:r>
              <a:rPr lang="it-IT" sz="2000" b="1" i="1" dirty="0">
                <a:solidFill>
                  <a:srgbClr val="FF0000"/>
                </a:solidFill>
              </a:rPr>
              <a:t> procurator</a:t>
            </a:r>
            <a:r>
              <a:rPr lang="it-IT" sz="2000" dirty="0">
                <a:solidFill>
                  <a:schemeClr val="bg1"/>
                </a:solidFill>
              </a:rPr>
              <a:t>. </a:t>
            </a:r>
          </a:p>
          <a:p>
            <a:pPr marL="0" indent="0" algn="just">
              <a:buNone/>
            </a:pPr>
            <a:r>
              <a:rPr lang="it-IT" sz="2000" dirty="0">
                <a:solidFill>
                  <a:schemeClr val="bg1"/>
                </a:solidFill>
              </a:rPr>
              <a:t>Infatti, il legislatore, all’</a:t>
            </a:r>
            <a:r>
              <a:rPr lang="it-IT" sz="2000" b="1" dirty="0">
                <a:solidFill>
                  <a:schemeClr val="bg1"/>
                </a:solidFill>
              </a:rPr>
              <a:t>art. 1398 cod. civ.</a:t>
            </a:r>
            <a:r>
              <a:rPr lang="it-IT" sz="2000" dirty="0">
                <a:solidFill>
                  <a:schemeClr val="bg1"/>
                </a:solidFill>
              </a:rPr>
              <a:t>, si è preoccupato di tutelare la posizione del terzo che ha contrattato con il procuratore fittizio, prevedendo a carico di quest’ultimo l’obbligo di risarcire gli eventuali danni subiti dalla controparte negoziale.</a:t>
            </a:r>
          </a:p>
          <a:p>
            <a:pPr marL="0" indent="0" algn="just">
              <a:buNone/>
            </a:pPr>
            <a:br>
              <a:rPr lang="it-IT" sz="2000" dirty="0">
                <a:solidFill>
                  <a:schemeClr val="bg1"/>
                </a:solidFill>
              </a:rPr>
            </a:br>
            <a:endParaRPr lang="it-IT" sz="2000" dirty="0">
              <a:solidFill>
                <a:schemeClr val="bg1"/>
              </a:solidFill>
            </a:endParaRPr>
          </a:p>
        </p:txBody>
      </p:sp>
    </p:spTree>
    <p:extLst>
      <p:ext uri="{BB962C8B-B14F-4D97-AF65-F5344CB8AC3E}">
        <p14:creationId xmlns:p14="http://schemas.microsoft.com/office/powerpoint/2010/main" val="3052549250"/>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010EEA-640B-2C47-BCFB-06BEA27A251E}"/>
              </a:ext>
            </a:extLst>
          </p:cNvPr>
          <p:cNvSpPr>
            <a:spLocks noGrp="1"/>
          </p:cNvSpPr>
          <p:nvPr>
            <p:ph type="title"/>
          </p:nvPr>
        </p:nvSpPr>
        <p:spPr>
          <a:xfrm>
            <a:off x="804673" y="1445494"/>
            <a:ext cx="3616856" cy="4376572"/>
          </a:xfrm>
        </p:spPr>
        <p:txBody>
          <a:bodyPr anchor="ctr">
            <a:normAutofit/>
          </a:bodyPr>
          <a:lstStyle/>
          <a:p>
            <a:r>
              <a:rPr lang="it-IT" sz="3400">
                <a:latin typeface="Cambria" pitchFamily="18" charset="0"/>
                <a:ea typeface="Cambria" pitchFamily="18" charset="0"/>
              </a:rPr>
              <a:t>I collaboratori dell’imprenditore</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072A2ED0-BEA7-D34C-A214-AD7A0DEB523F}"/>
              </a:ext>
            </a:extLst>
          </p:cNvPr>
          <p:cNvSpPr>
            <a:spLocks noGrp="1"/>
          </p:cNvSpPr>
          <p:nvPr>
            <p:ph idx="1"/>
          </p:nvPr>
        </p:nvSpPr>
        <p:spPr>
          <a:xfrm>
            <a:off x="6096000" y="1399032"/>
            <a:ext cx="5501834" cy="4471416"/>
          </a:xfrm>
        </p:spPr>
        <p:txBody>
          <a:bodyPr anchor="ctr">
            <a:normAutofit/>
          </a:bodyPr>
          <a:lstStyle/>
          <a:p>
            <a:pPr marL="0" indent="0" algn="just">
              <a:buNone/>
            </a:pPr>
            <a:r>
              <a:rPr lang="it-IT" sz="2000" dirty="0">
                <a:solidFill>
                  <a:schemeClr val="bg1"/>
                </a:solidFill>
                <a:latin typeface="Cambria" pitchFamily="18" charset="0"/>
                <a:ea typeface="Cambria" pitchFamily="18" charset="0"/>
              </a:rPr>
              <a:t>Tuttavia con riferimento a talune peculiari figure di collaboratori sono previste delle </a:t>
            </a:r>
            <a:r>
              <a:rPr lang="it-IT" sz="2000" b="1" dirty="0">
                <a:solidFill>
                  <a:schemeClr val="bg1"/>
                </a:solidFill>
                <a:latin typeface="Cambria" pitchFamily="18" charset="0"/>
                <a:ea typeface="Cambria" pitchFamily="18" charset="0"/>
              </a:rPr>
              <a:t>norme speciali </a:t>
            </a:r>
            <a:r>
              <a:rPr lang="it-IT" sz="2000" dirty="0">
                <a:solidFill>
                  <a:schemeClr val="bg1"/>
                </a:solidFill>
                <a:latin typeface="Cambria" pitchFamily="18" charset="0"/>
                <a:ea typeface="Cambria" pitchFamily="18" charset="0"/>
              </a:rPr>
              <a:t>di rappresentanza commerciale. </a:t>
            </a:r>
          </a:p>
          <a:p>
            <a:pPr marL="0" indent="0" algn="just">
              <a:buNone/>
            </a:pPr>
            <a:r>
              <a:rPr lang="it-IT" sz="2000" dirty="0">
                <a:solidFill>
                  <a:schemeClr val="bg1"/>
                </a:solidFill>
                <a:latin typeface="Cambria" pitchFamily="18" charset="0"/>
                <a:ea typeface="Cambria" pitchFamily="18" charset="0"/>
              </a:rPr>
              <a:t>Sono soggetti a tali norme </a:t>
            </a:r>
            <a:r>
              <a:rPr lang="it-IT" sz="2000" dirty="0">
                <a:solidFill>
                  <a:srgbClr val="FF0000"/>
                </a:solidFill>
                <a:latin typeface="Cambria" pitchFamily="18" charset="0"/>
                <a:ea typeface="Cambria" pitchFamily="18" charset="0"/>
              </a:rPr>
              <a:t>l’institore</a:t>
            </a:r>
            <a:r>
              <a:rPr lang="it-IT" sz="2000" dirty="0">
                <a:solidFill>
                  <a:schemeClr val="bg1"/>
                </a:solidFill>
                <a:latin typeface="Cambria" pitchFamily="18" charset="0"/>
                <a:ea typeface="Cambria" pitchFamily="18" charset="0"/>
              </a:rPr>
              <a:t>, </a:t>
            </a:r>
            <a:r>
              <a:rPr lang="it-IT" sz="2000" dirty="0">
                <a:solidFill>
                  <a:srgbClr val="FF0000"/>
                </a:solidFill>
                <a:latin typeface="Cambria" pitchFamily="18" charset="0"/>
                <a:ea typeface="Cambria" pitchFamily="18" charset="0"/>
              </a:rPr>
              <a:t>i procuratori e i commessi, ovverosia dei collaboratori interni all’impresa che assumono </a:t>
            </a:r>
            <a:r>
              <a:rPr lang="it-IT" sz="2000" b="1" dirty="0">
                <a:solidFill>
                  <a:srgbClr val="FF0000"/>
                </a:solidFill>
                <a:latin typeface="Cambria" pitchFamily="18" charset="0"/>
                <a:ea typeface="Cambria" pitchFamily="18" charset="0"/>
              </a:rPr>
              <a:t>automaticamente il potere di rappresentanza </a:t>
            </a:r>
            <a:r>
              <a:rPr lang="it-IT" sz="2000" dirty="0">
                <a:solidFill>
                  <a:srgbClr val="FF0000"/>
                </a:solidFill>
                <a:latin typeface="Cambria" pitchFamily="18" charset="0"/>
                <a:ea typeface="Cambria" pitchFamily="18" charset="0"/>
              </a:rPr>
              <a:t>dell’imprenditore. </a:t>
            </a:r>
          </a:p>
          <a:p>
            <a:pPr marL="0" indent="0" algn="just">
              <a:buNone/>
            </a:pPr>
            <a:r>
              <a:rPr lang="it-IT" sz="2000" dirty="0">
                <a:solidFill>
                  <a:schemeClr val="bg1"/>
                </a:solidFill>
                <a:latin typeface="Cambria" pitchFamily="18" charset="0"/>
                <a:ea typeface="Cambria" pitchFamily="18" charset="0"/>
              </a:rPr>
              <a:t>La conclusione di affari con tali soggetti non necessita, quindi, della verifica della sussistenza di un mandato rappresentativo, ma l’unica cosa da accertare è se l’imprenditore abbia deciso di </a:t>
            </a:r>
            <a:r>
              <a:rPr lang="it-IT" sz="2000" b="1" dirty="0">
                <a:solidFill>
                  <a:srgbClr val="FF0000"/>
                </a:solidFill>
                <a:latin typeface="Cambria" pitchFamily="18" charset="0"/>
                <a:ea typeface="Cambria" pitchFamily="18" charset="0"/>
              </a:rPr>
              <a:t>modificare i confini del loro potere di rappresentanza</a:t>
            </a:r>
            <a:r>
              <a:rPr lang="it-IT" sz="2000" dirty="0">
                <a:solidFill>
                  <a:schemeClr val="bg1"/>
                </a:solidFill>
                <a:latin typeface="Cambria" pitchFamily="18" charset="0"/>
                <a:ea typeface="Cambria" pitchFamily="18" charset="0"/>
              </a:rPr>
              <a:t>, che è tipizzato, mediante uno specifico atto reso pubblico.</a:t>
            </a:r>
          </a:p>
        </p:txBody>
      </p:sp>
    </p:spTree>
    <p:extLst>
      <p:ext uri="{BB962C8B-B14F-4D97-AF65-F5344CB8AC3E}">
        <p14:creationId xmlns:p14="http://schemas.microsoft.com/office/powerpoint/2010/main" val="219238354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EA6239-546A-1D95-94D4-7ECB522A5749}"/>
              </a:ext>
            </a:extLst>
          </p:cNvPr>
          <p:cNvSpPr>
            <a:spLocks noGrp="1"/>
          </p:cNvSpPr>
          <p:nvPr>
            <p:ph type="title"/>
          </p:nvPr>
        </p:nvSpPr>
        <p:spPr>
          <a:xfrm>
            <a:off x="804673" y="1445494"/>
            <a:ext cx="3616856" cy="4376572"/>
          </a:xfrm>
        </p:spPr>
        <p:txBody>
          <a:bodyPr vert="horz" lIns="91440" tIns="45720" rIns="91440" bIns="45720" rtlCol="0" anchor="ctr">
            <a:normAutofit/>
          </a:bodyPr>
          <a:lstStyle/>
          <a:p>
            <a:r>
              <a:rPr lang="en-US" sz="4800" kern="1200" dirty="0">
                <a:latin typeface="+mj-lt"/>
                <a:ea typeface="+mj-ea"/>
                <a:cs typeface="+mj-cs"/>
              </a:rPr>
              <a:t>INDICE DEGLI ARGOMENTI</a:t>
            </a:r>
          </a:p>
        </p:txBody>
      </p:sp>
      <p:sp>
        <p:nvSpPr>
          <p:cNvPr id="29" name="Freeform: Shape 2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sellaDiTesto 3">
            <a:extLst>
              <a:ext uri="{FF2B5EF4-FFF2-40B4-BE49-F238E27FC236}">
                <a16:creationId xmlns:a16="http://schemas.microsoft.com/office/drawing/2014/main" id="{DD578A13-6A76-CF88-094F-F5A7ECDE7EA7}"/>
              </a:ext>
            </a:extLst>
          </p:cNvPr>
          <p:cNvSpPr txBox="1"/>
          <p:nvPr/>
        </p:nvSpPr>
        <p:spPr>
          <a:xfrm>
            <a:off x="6096000" y="1399032"/>
            <a:ext cx="5501834" cy="4471416"/>
          </a:xfrm>
          <a:prstGeom prst="rect">
            <a:avLst/>
          </a:prstGeom>
        </p:spPr>
        <p:txBody>
          <a:bodyPr vert="horz" lIns="91440" tIns="45720" rIns="91440" bIns="45720" rtlCol="0" anchor="ctr">
            <a:normAutofit lnSpcReduction="10000"/>
          </a:bodyPr>
          <a:lstStyle/>
          <a:p>
            <a:pPr indent="-228600">
              <a:lnSpc>
                <a:spcPct val="90000"/>
              </a:lnSpc>
              <a:spcAft>
                <a:spcPts val="600"/>
              </a:spcAft>
              <a:buFont typeface="Arial" panose="020B0604020202020204" pitchFamily="34" charset="0"/>
              <a:buChar char="•"/>
            </a:pPr>
            <a:r>
              <a:rPr lang="en-US" sz="1900" dirty="0">
                <a:solidFill>
                  <a:schemeClr val="bg1"/>
                </a:solidFill>
              </a:rPr>
              <a:t>- </a:t>
            </a:r>
            <a:r>
              <a:rPr lang="en-US" sz="1900" dirty="0" err="1">
                <a:solidFill>
                  <a:schemeClr val="bg1"/>
                </a:solidFill>
              </a:rPr>
              <a:t>Concetto</a:t>
            </a:r>
            <a:r>
              <a:rPr lang="en-US" sz="1900" dirty="0">
                <a:solidFill>
                  <a:schemeClr val="bg1"/>
                </a:solidFill>
              </a:rPr>
              <a:t> di </a:t>
            </a:r>
            <a:r>
              <a:rPr lang="en-US" sz="1900" dirty="0" err="1">
                <a:solidFill>
                  <a:schemeClr val="bg1"/>
                </a:solidFill>
              </a:rPr>
              <a:t>azienda</a:t>
            </a:r>
            <a:r>
              <a:rPr lang="en-US" sz="1900" dirty="0">
                <a:solidFill>
                  <a:schemeClr val="bg1"/>
                </a:solidFill>
              </a:rPr>
              <a:t>, </a:t>
            </a:r>
            <a:r>
              <a:rPr lang="en-US" sz="1900" dirty="0" err="1">
                <a:solidFill>
                  <a:schemeClr val="bg1"/>
                </a:solidFill>
              </a:rPr>
              <a:t>concetto</a:t>
            </a:r>
            <a:r>
              <a:rPr lang="en-US" sz="1900" dirty="0">
                <a:solidFill>
                  <a:schemeClr val="bg1"/>
                </a:solidFill>
              </a:rPr>
              <a:t> di impresa e di </a:t>
            </a:r>
            <a:r>
              <a:rPr lang="en-US" sz="1900" dirty="0" err="1">
                <a:solidFill>
                  <a:schemeClr val="bg1"/>
                </a:solidFill>
              </a:rPr>
              <a:t>imprenditore</a:t>
            </a:r>
            <a:r>
              <a:rPr lang="en-US" sz="1900" dirty="0">
                <a:solidFill>
                  <a:schemeClr val="bg1"/>
                </a:solidFill>
              </a:rPr>
              <a:t>;</a:t>
            </a:r>
          </a:p>
          <a:p>
            <a:pPr indent="-228600">
              <a:lnSpc>
                <a:spcPct val="90000"/>
              </a:lnSpc>
              <a:spcAft>
                <a:spcPts val="600"/>
              </a:spcAft>
              <a:buFont typeface="Arial" panose="020B0604020202020204" pitchFamily="34" charset="0"/>
              <a:buChar char="•"/>
            </a:pPr>
            <a:r>
              <a:rPr lang="en-US" sz="1900" dirty="0">
                <a:solidFill>
                  <a:schemeClr val="bg1"/>
                </a:solidFill>
              </a:rPr>
              <a:t>- Impresa </a:t>
            </a:r>
            <a:r>
              <a:rPr lang="en-US" sz="1900" dirty="0" err="1">
                <a:solidFill>
                  <a:schemeClr val="bg1"/>
                </a:solidFill>
              </a:rPr>
              <a:t>individuale</a:t>
            </a:r>
            <a:r>
              <a:rPr lang="en-US" sz="1900" dirty="0">
                <a:solidFill>
                  <a:schemeClr val="bg1"/>
                </a:solidFill>
              </a:rPr>
              <a:t>, </a:t>
            </a:r>
            <a:r>
              <a:rPr lang="en-US" sz="1900" dirty="0" err="1">
                <a:solidFill>
                  <a:schemeClr val="bg1"/>
                </a:solidFill>
              </a:rPr>
              <a:t>società</a:t>
            </a:r>
            <a:r>
              <a:rPr lang="en-US" sz="1900" dirty="0">
                <a:solidFill>
                  <a:schemeClr val="bg1"/>
                </a:solidFill>
              </a:rPr>
              <a:t> di </a:t>
            </a:r>
            <a:r>
              <a:rPr lang="en-US" sz="1900" dirty="0" err="1">
                <a:solidFill>
                  <a:schemeClr val="bg1"/>
                </a:solidFill>
              </a:rPr>
              <a:t>persone</a:t>
            </a:r>
            <a:r>
              <a:rPr lang="en-US" sz="1900" dirty="0">
                <a:solidFill>
                  <a:schemeClr val="bg1"/>
                </a:solidFill>
              </a:rPr>
              <a:t> e </a:t>
            </a:r>
            <a:r>
              <a:rPr lang="en-US" sz="1900" dirty="0" err="1">
                <a:solidFill>
                  <a:schemeClr val="bg1"/>
                </a:solidFill>
              </a:rPr>
              <a:t>società</a:t>
            </a:r>
            <a:r>
              <a:rPr lang="en-US" sz="1900" dirty="0">
                <a:solidFill>
                  <a:schemeClr val="bg1"/>
                </a:solidFill>
              </a:rPr>
              <a:t> di </a:t>
            </a:r>
            <a:r>
              <a:rPr lang="en-US" sz="1900" dirty="0" err="1">
                <a:solidFill>
                  <a:schemeClr val="bg1"/>
                </a:solidFill>
              </a:rPr>
              <a:t>capitali</a:t>
            </a:r>
            <a:r>
              <a:rPr lang="en-US" sz="1900" dirty="0">
                <a:solidFill>
                  <a:schemeClr val="bg1"/>
                </a:solidFill>
              </a:rPr>
              <a:t>;</a:t>
            </a:r>
            <a:br>
              <a:rPr lang="en-US" sz="1900" dirty="0">
                <a:solidFill>
                  <a:schemeClr val="bg1"/>
                </a:solidFill>
              </a:rPr>
            </a:br>
            <a:r>
              <a:rPr lang="en-US" sz="1900" dirty="0">
                <a:solidFill>
                  <a:schemeClr val="bg1"/>
                </a:solidFill>
              </a:rPr>
              <a:t>- Corporate </a:t>
            </a:r>
            <a:r>
              <a:rPr lang="en-US" sz="1900" dirty="0" err="1">
                <a:solidFill>
                  <a:schemeClr val="bg1"/>
                </a:solidFill>
              </a:rPr>
              <a:t>governace</a:t>
            </a:r>
            <a:r>
              <a:rPr lang="en-US" sz="1900" dirty="0">
                <a:solidFill>
                  <a:schemeClr val="bg1"/>
                </a:solidFill>
              </a:rPr>
              <a:t> </a:t>
            </a:r>
            <a:r>
              <a:rPr lang="en-US" sz="1900" dirty="0" err="1">
                <a:solidFill>
                  <a:schemeClr val="bg1"/>
                </a:solidFill>
              </a:rPr>
              <a:t>aziendale</a:t>
            </a:r>
            <a:r>
              <a:rPr lang="en-US" sz="1900" dirty="0">
                <a:solidFill>
                  <a:schemeClr val="bg1"/>
                </a:solidFill>
              </a:rPr>
              <a:t>;</a:t>
            </a:r>
            <a:br>
              <a:rPr lang="en-US" sz="1900" dirty="0">
                <a:solidFill>
                  <a:schemeClr val="bg1"/>
                </a:solidFill>
              </a:rPr>
            </a:br>
            <a:r>
              <a:rPr lang="en-US" sz="1900" dirty="0">
                <a:solidFill>
                  <a:schemeClr val="bg1"/>
                </a:solidFill>
              </a:rPr>
              <a:t>- </a:t>
            </a:r>
            <a:r>
              <a:rPr lang="en-US" sz="1900" dirty="0" err="1">
                <a:solidFill>
                  <a:schemeClr val="bg1"/>
                </a:solidFill>
              </a:rPr>
              <a:t>Modello</a:t>
            </a:r>
            <a:r>
              <a:rPr lang="en-US" sz="1900" dirty="0">
                <a:solidFill>
                  <a:schemeClr val="bg1"/>
                </a:solidFill>
              </a:rPr>
              <a:t> </a:t>
            </a:r>
            <a:r>
              <a:rPr lang="en-US" sz="1900" dirty="0" err="1">
                <a:solidFill>
                  <a:schemeClr val="bg1"/>
                </a:solidFill>
              </a:rPr>
              <a:t>tradizionale</a:t>
            </a:r>
            <a:r>
              <a:rPr lang="en-US" sz="1900" dirty="0">
                <a:solidFill>
                  <a:schemeClr val="bg1"/>
                </a:solidFill>
              </a:rPr>
              <a:t>, duale e </a:t>
            </a:r>
            <a:r>
              <a:rPr lang="en-US" sz="1900" dirty="0" err="1">
                <a:solidFill>
                  <a:schemeClr val="bg1"/>
                </a:solidFill>
              </a:rPr>
              <a:t>monistico</a:t>
            </a:r>
            <a:r>
              <a:rPr lang="en-US" sz="1900" dirty="0">
                <a:solidFill>
                  <a:schemeClr val="bg1"/>
                </a:solidFill>
              </a:rPr>
              <a:t>;</a:t>
            </a:r>
            <a:br>
              <a:rPr lang="en-US" sz="1900" dirty="0">
                <a:solidFill>
                  <a:schemeClr val="bg1"/>
                </a:solidFill>
              </a:rPr>
            </a:br>
            <a:r>
              <a:rPr lang="en-US" sz="1900" dirty="0">
                <a:solidFill>
                  <a:schemeClr val="bg1"/>
                </a:solidFill>
              </a:rPr>
              <a:t>- </a:t>
            </a:r>
            <a:r>
              <a:rPr lang="en-US" sz="1900" dirty="0" err="1">
                <a:solidFill>
                  <a:schemeClr val="bg1"/>
                </a:solidFill>
              </a:rPr>
              <a:t>Collegio</a:t>
            </a:r>
            <a:r>
              <a:rPr lang="en-US" sz="1900" dirty="0">
                <a:solidFill>
                  <a:schemeClr val="bg1"/>
                </a:solidFill>
              </a:rPr>
              <a:t> </a:t>
            </a:r>
            <a:r>
              <a:rPr lang="en-US" sz="1900" dirty="0" err="1">
                <a:solidFill>
                  <a:schemeClr val="bg1"/>
                </a:solidFill>
              </a:rPr>
              <a:t>sindacale</a:t>
            </a:r>
            <a:r>
              <a:rPr lang="en-US" sz="1900" dirty="0">
                <a:solidFill>
                  <a:schemeClr val="bg1"/>
                </a:solidFill>
              </a:rPr>
              <a:t> e </a:t>
            </a:r>
            <a:r>
              <a:rPr lang="en-US" sz="1900" dirty="0" err="1">
                <a:solidFill>
                  <a:schemeClr val="bg1"/>
                </a:solidFill>
              </a:rPr>
              <a:t>società</a:t>
            </a:r>
            <a:r>
              <a:rPr lang="en-US" sz="1900" dirty="0">
                <a:solidFill>
                  <a:schemeClr val="bg1"/>
                </a:solidFill>
              </a:rPr>
              <a:t> di </a:t>
            </a:r>
            <a:r>
              <a:rPr lang="en-US" sz="1900" dirty="0" err="1">
                <a:solidFill>
                  <a:schemeClr val="bg1"/>
                </a:solidFill>
              </a:rPr>
              <a:t>revisione</a:t>
            </a:r>
            <a:r>
              <a:rPr lang="en-US" sz="1900" dirty="0">
                <a:solidFill>
                  <a:schemeClr val="bg1"/>
                </a:solidFill>
              </a:rPr>
              <a:t>;</a:t>
            </a:r>
            <a:br>
              <a:rPr lang="en-US" sz="1900" dirty="0">
                <a:solidFill>
                  <a:schemeClr val="bg1"/>
                </a:solidFill>
              </a:rPr>
            </a:br>
            <a:r>
              <a:rPr lang="en-US" sz="1900" dirty="0">
                <a:solidFill>
                  <a:schemeClr val="bg1"/>
                </a:solidFill>
              </a:rPr>
              <a:t>- </a:t>
            </a:r>
            <a:r>
              <a:rPr lang="en-US" sz="1900" dirty="0" err="1">
                <a:solidFill>
                  <a:schemeClr val="bg1"/>
                </a:solidFill>
              </a:rPr>
              <a:t>Organi</a:t>
            </a:r>
            <a:r>
              <a:rPr lang="en-US" sz="1900" dirty="0">
                <a:solidFill>
                  <a:schemeClr val="bg1"/>
                </a:solidFill>
              </a:rPr>
              <a:t> di </a:t>
            </a:r>
            <a:r>
              <a:rPr lang="en-US" sz="1900" dirty="0" err="1">
                <a:solidFill>
                  <a:schemeClr val="bg1"/>
                </a:solidFill>
              </a:rPr>
              <a:t>Vigilanza</a:t>
            </a:r>
            <a:r>
              <a:rPr lang="en-US" sz="1900" dirty="0">
                <a:solidFill>
                  <a:schemeClr val="bg1"/>
                </a:solidFill>
              </a:rPr>
              <a:t> e </a:t>
            </a:r>
            <a:r>
              <a:rPr lang="en-US" sz="1900" dirty="0" err="1">
                <a:solidFill>
                  <a:schemeClr val="bg1"/>
                </a:solidFill>
              </a:rPr>
              <a:t>controllo</a:t>
            </a:r>
            <a:r>
              <a:rPr lang="en-US" sz="1900" dirty="0">
                <a:solidFill>
                  <a:schemeClr val="bg1"/>
                </a:solidFill>
              </a:rPr>
              <a:t> (IVASS, CONSOB, BITA)</a:t>
            </a:r>
            <a:br>
              <a:rPr lang="en-US" sz="1900" dirty="0">
                <a:solidFill>
                  <a:schemeClr val="bg1"/>
                </a:solidFill>
              </a:rPr>
            </a:br>
            <a:r>
              <a:rPr lang="en-US" sz="1900" dirty="0">
                <a:solidFill>
                  <a:schemeClr val="bg1"/>
                </a:solidFill>
              </a:rPr>
              <a:t>- </a:t>
            </a:r>
            <a:r>
              <a:rPr lang="en-US" sz="1900" dirty="0" err="1">
                <a:solidFill>
                  <a:schemeClr val="bg1"/>
                </a:solidFill>
              </a:rPr>
              <a:t>Modello</a:t>
            </a:r>
            <a:r>
              <a:rPr lang="en-US" sz="1900" dirty="0">
                <a:solidFill>
                  <a:schemeClr val="bg1"/>
                </a:solidFill>
              </a:rPr>
              <a:t> di </a:t>
            </a:r>
            <a:r>
              <a:rPr lang="en-US" sz="1900" dirty="0" err="1">
                <a:solidFill>
                  <a:schemeClr val="bg1"/>
                </a:solidFill>
              </a:rPr>
              <a:t>organizzazione</a:t>
            </a:r>
            <a:r>
              <a:rPr lang="en-US" sz="1900" dirty="0">
                <a:solidFill>
                  <a:schemeClr val="bg1"/>
                </a:solidFill>
              </a:rPr>
              <a:t> e </a:t>
            </a:r>
            <a:r>
              <a:rPr lang="en-US" sz="1900" dirty="0" err="1">
                <a:solidFill>
                  <a:schemeClr val="bg1"/>
                </a:solidFill>
              </a:rPr>
              <a:t>gestione</a:t>
            </a:r>
            <a:r>
              <a:rPr lang="en-US" sz="1900" dirty="0">
                <a:solidFill>
                  <a:schemeClr val="bg1"/>
                </a:solidFill>
              </a:rPr>
              <a:t> </a:t>
            </a:r>
            <a:r>
              <a:rPr lang="en-US" sz="1900" dirty="0" err="1">
                <a:solidFill>
                  <a:schemeClr val="bg1"/>
                </a:solidFill>
              </a:rPr>
              <a:t>aziendale</a:t>
            </a:r>
            <a:r>
              <a:rPr lang="en-US" sz="1900" dirty="0">
                <a:solidFill>
                  <a:schemeClr val="bg1"/>
                </a:solidFill>
              </a:rPr>
              <a:t> (</a:t>
            </a:r>
            <a:r>
              <a:rPr lang="en-US" sz="1900" dirty="0" err="1">
                <a:solidFill>
                  <a:schemeClr val="bg1"/>
                </a:solidFill>
              </a:rPr>
              <a:t>d.lgs</a:t>
            </a:r>
            <a:r>
              <a:rPr lang="en-US" sz="1900" dirty="0">
                <a:solidFill>
                  <a:schemeClr val="bg1"/>
                </a:solidFill>
              </a:rPr>
              <a:t> 231/01);</a:t>
            </a:r>
            <a:br>
              <a:rPr lang="en-US" sz="1900" dirty="0">
                <a:solidFill>
                  <a:schemeClr val="bg1"/>
                </a:solidFill>
              </a:rPr>
            </a:br>
            <a:r>
              <a:rPr lang="en-US" sz="1900" dirty="0">
                <a:solidFill>
                  <a:schemeClr val="bg1"/>
                </a:solidFill>
              </a:rPr>
              <a:t>- </a:t>
            </a:r>
            <a:r>
              <a:rPr lang="en-US" sz="1900" dirty="0" err="1">
                <a:solidFill>
                  <a:schemeClr val="bg1"/>
                </a:solidFill>
              </a:rPr>
              <a:t>Codice</a:t>
            </a:r>
            <a:r>
              <a:rPr lang="en-US" sz="1900" dirty="0">
                <a:solidFill>
                  <a:schemeClr val="bg1"/>
                </a:solidFill>
              </a:rPr>
              <a:t> di </a:t>
            </a:r>
            <a:r>
              <a:rPr lang="en-US" sz="1900" dirty="0" err="1">
                <a:solidFill>
                  <a:schemeClr val="bg1"/>
                </a:solidFill>
              </a:rPr>
              <a:t>autodisciplina</a:t>
            </a:r>
            <a:r>
              <a:rPr lang="en-US" sz="1900" dirty="0">
                <a:solidFill>
                  <a:schemeClr val="bg1"/>
                </a:solidFill>
              </a:rPr>
              <a:t>;</a:t>
            </a:r>
            <a:br>
              <a:rPr lang="en-US" sz="1900" dirty="0">
                <a:solidFill>
                  <a:schemeClr val="bg1"/>
                </a:solidFill>
              </a:rPr>
            </a:br>
            <a:r>
              <a:rPr lang="en-US" sz="1900" dirty="0">
                <a:solidFill>
                  <a:schemeClr val="bg1"/>
                </a:solidFill>
              </a:rPr>
              <a:t>- </a:t>
            </a:r>
            <a:r>
              <a:rPr lang="en-US" sz="1900" dirty="0" err="1">
                <a:solidFill>
                  <a:schemeClr val="bg1"/>
                </a:solidFill>
              </a:rPr>
              <a:t>Operazioni</a:t>
            </a:r>
            <a:r>
              <a:rPr lang="en-US" sz="1900" dirty="0">
                <a:solidFill>
                  <a:schemeClr val="bg1"/>
                </a:solidFill>
              </a:rPr>
              <a:t> </a:t>
            </a:r>
            <a:r>
              <a:rPr lang="en-US" sz="1900" dirty="0" err="1">
                <a:solidFill>
                  <a:schemeClr val="bg1"/>
                </a:solidFill>
              </a:rPr>
              <a:t>straordinarie</a:t>
            </a:r>
            <a:r>
              <a:rPr lang="en-US" sz="1900" dirty="0">
                <a:solidFill>
                  <a:schemeClr val="bg1"/>
                </a:solidFill>
              </a:rPr>
              <a:t>;</a:t>
            </a:r>
          </a:p>
          <a:p>
            <a:pPr indent="-228600">
              <a:lnSpc>
                <a:spcPct val="90000"/>
              </a:lnSpc>
              <a:spcAft>
                <a:spcPts val="600"/>
              </a:spcAft>
              <a:buFont typeface="Arial" panose="020B0604020202020204" pitchFamily="34" charset="0"/>
              <a:buChar char="•"/>
            </a:pPr>
            <a:r>
              <a:rPr lang="en-US" sz="1900" dirty="0">
                <a:solidFill>
                  <a:schemeClr val="bg1"/>
                </a:solidFill>
              </a:rPr>
              <a:t>- </a:t>
            </a:r>
            <a:r>
              <a:rPr lang="en-US" sz="1900" dirty="0" err="1">
                <a:solidFill>
                  <a:schemeClr val="bg1"/>
                </a:solidFill>
              </a:rPr>
              <a:t>Patologie</a:t>
            </a:r>
            <a:r>
              <a:rPr lang="en-US" sz="1900" dirty="0">
                <a:solidFill>
                  <a:schemeClr val="bg1"/>
                </a:solidFill>
              </a:rPr>
              <a:t> di impresa;</a:t>
            </a:r>
            <a:br>
              <a:rPr lang="en-US" sz="1900" dirty="0">
                <a:solidFill>
                  <a:schemeClr val="bg1"/>
                </a:solidFill>
              </a:rPr>
            </a:br>
            <a:r>
              <a:rPr lang="en-US" sz="1900" dirty="0">
                <a:solidFill>
                  <a:schemeClr val="bg1"/>
                </a:solidFill>
              </a:rPr>
              <a:t>- </a:t>
            </a:r>
            <a:r>
              <a:rPr lang="en-US" sz="1900" dirty="0" err="1">
                <a:solidFill>
                  <a:schemeClr val="bg1"/>
                </a:solidFill>
              </a:rPr>
              <a:t>Documentazione</a:t>
            </a:r>
            <a:r>
              <a:rPr lang="en-US" sz="1900" dirty="0">
                <a:solidFill>
                  <a:schemeClr val="bg1"/>
                </a:solidFill>
              </a:rPr>
              <a:t> </a:t>
            </a:r>
            <a:r>
              <a:rPr lang="en-US" sz="1900" dirty="0" err="1">
                <a:solidFill>
                  <a:schemeClr val="bg1"/>
                </a:solidFill>
              </a:rPr>
              <a:t>usata</a:t>
            </a:r>
            <a:r>
              <a:rPr lang="en-US" sz="1900" dirty="0">
                <a:solidFill>
                  <a:schemeClr val="bg1"/>
                </a:solidFill>
              </a:rPr>
              <a:t> </a:t>
            </a:r>
            <a:r>
              <a:rPr lang="en-US" sz="1900" dirty="0" err="1">
                <a:solidFill>
                  <a:schemeClr val="bg1"/>
                </a:solidFill>
              </a:rPr>
              <a:t>durante</a:t>
            </a:r>
            <a:r>
              <a:rPr lang="en-US" sz="1900" dirty="0">
                <a:solidFill>
                  <a:schemeClr val="bg1"/>
                </a:solidFill>
              </a:rPr>
              <a:t> il </a:t>
            </a:r>
            <a:r>
              <a:rPr lang="en-US" sz="1900" dirty="0" err="1">
                <a:solidFill>
                  <a:schemeClr val="bg1"/>
                </a:solidFill>
              </a:rPr>
              <a:t>corso</a:t>
            </a:r>
            <a:r>
              <a:rPr lang="en-US" sz="1900" dirty="0">
                <a:solidFill>
                  <a:schemeClr val="bg1"/>
                </a:solidFill>
              </a:rPr>
              <a:t> a </a:t>
            </a:r>
            <a:r>
              <a:rPr lang="en-US" sz="1900" dirty="0" err="1">
                <a:solidFill>
                  <a:schemeClr val="bg1"/>
                </a:solidFill>
              </a:rPr>
              <a:t>supporto</a:t>
            </a:r>
            <a:r>
              <a:rPr lang="en-US" sz="1900" dirty="0">
                <a:solidFill>
                  <a:schemeClr val="bg1"/>
                </a:solidFill>
              </a:rPr>
              <a:t> (</a:t>
            </a:r>
            <a:r>
              <a:rPr lang="en-US" sz="1900" dirty="0" err="1">
                <a:solidFill>
                  <a:schemeClr val="bg1"/>
                </a:solidFill>
              </a:rPr>
              <a:t>Codice</a:t>
            </a:r>
            <a:r>
              <a:rPr lang="en-US" sz="1900" dirty="0">
                <a:solidFill>
                  <a:schemeClr val="bg1"/>
                </a:solidFill>
              </a:rPr>
              <a:t> Civile, TUF,TUB).</a:t>
            </a:r>
          </a:p>
          <a:p>
            <a:pPr indent="-228600">
              <a:lnSpc>
                <a:spcPct val="90000"/>
              </a:lnSpc>
              <a:spcAft>
                <a:spcPts val="600"/>
              </a:spcAft>
              <a:buFont typeface="Arial" panose="020B0604020202020204" pitchFamily="34" charset="0"/>
              <a:buChar char="•"/>
            </a:pPr>
            <a:endParaRPr lang="en-US" sz="1900" dirty="0">
              <a:solidFill>
                <a:schemeClr val="bg1"/>
              </a:solidFill>
            </a:endParaRPr>
          </a:p>
        </p:txBody>
      </p:sp>
    </p:spTree>
    <p:extLst>
      <p:ext uri="{BB962C8B-B14F-4D97-AF65-F5344CB8AC3E}">
        <p14:creationId xmlns:p14="http://schemas.microsoft.com/office/powerpoint/2010/main" val="2434701196"/>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6D6381-AB11-D14D-A6A9-EC3D4262B461}"/>
              </a:ext>
            </a:extLst>
          </p:cNvPr>
          <p:cNvSpPr>
            <a:spLocks noGrp="1"/>
          </p:cNvSpPr>
          <p:nvPr>
            <p:ph type="title"/>
          </p:nvPr>
        </p:nvSpPr>
        <p:spPr>
          <a:xfrm>
            <a:off x="804673" y="1445494"/>
            <a:ext cx="3616856" cy="4376572"/>
          </a:xfrm>
        </p:spPr>
        <p:txBody>
          <a:bodyPr anchor="ctr">
            <a:normAutofit/>
          </a:bodyPr>
          <a:lstStyle/>
          <a:p>
            <a:r>
              <a:rPr lang="it-IT" sz="4800">
                <a:latin typeface="Times" pitchFamily="18" charset="0"/>
              </a:rPr>
              <a:t>La registrazione</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55AFBB48-C6DA-1047-AF2E-90E2DFB8536A}"/>
              </a:ext>
            </a:extLst>
          </p:cNvPr>
          <p:cNvSpPr>
            <a:spLocks noGrp="1"/>
          </p:cNvSpPr>
          <p:nvPr>
            <p:ph idx="1"/>
          </p:nvPr>
        </p:nvSpPr>
        <p:spPr>
          <a:xfrm>
            <a:off x="6096000" y="1399032"/>
            <a:ext cx="5501834" cy="4471416"/>
          </a:xfrm>
        </p:spPr>
        <p:txBody>
          <a:bodyPr anchor="ctr">
            <a:normAutofit/>
          </a:bodyPr>
          <a:lstStyle/>
          <a:p>
            <a:pPr marL="0" indent="0">
              <a:buNone/>
              <a:defRPr/>
            </a:pPr>
            <a:r>
              <a:rPr lang="it-IT" sz="1500" b="1" dirty="0">
                <a:solidFill>
                  <a:schemeClr val="bg1"/>
                </a:solidFill>
                <a:latin typeface="Cambria"/>
                <a:cs typeface="Cambria"/>
              </a:rPr>
              <a:t>Art. 2195. Imprenditori soggetti a registrazione. </a:t>
            </a:r>
            <a:endParaRPr lang="it-IT" sz="1500" dirty="0">
              <a:solidFill>
                <a:schemeClr val="bg1"/>
              </a:solidFill>
              <a:latin typeface="Cambria"/>
              <a:cs typeface="Cambria"/>
            </a:endParaRPr>
          </a:p>
          <a:p>
            <a:pPr>
              <a:defRPr/>
            </a:pPr>
            <a:endParaRPr lang="it-IT" sz="1500" dirty="0">
              <a:solidFill>
                <a:schemeClr val="bg1"/>
              </a:solidFill>
              <a:latin typeface="Cambria"/>
              <a:cs typeface="Cambria"/>
            </a:endParaRPr>
          </a:p>
          <a:p>
            <a:pPr>
              <a:defRPr/>
            </a:pPr>
            <a:r>
              <a:rPr lang="it-IT" sz="1500" dirty="0">
                <a:solidFill>
                  <a:schemeClr val="bg1"/>
                </a:solidFill>
                <a:latin typeface="Cambria"/>
                <a:cs typeface="Cambria"/>
              </a:rPr>
              <a:t>Sono soggetti all'obbligo dell'iscrizione, nel registro delle imprese gli imprenditori che esercitano:</a:t>
            </a:r>
          </a:p>
          <a:p>
            <a:pPr>
              <a:defRPr/>
            </a:pPr>
            <a:r>
              <a:rPr lang="it-IT" sz="1500" dirty="0">
                <a:solidFill>
                  <a:schemeClr val="bg1"/>
                </a:solidFill>
                <a:latin typeface="Cambria"/>
                <a:cs typeface="Cambria"/>
              </a:rPr>
              <a:t>1) un'attività industriale diretta alla produzione di beni o di servizi;</a:t>
            </a:r>
          </a:p>
          <a:p>
            <a:pPr>
              <a:defRPr/>
            </a:pPr>
            <a:r>
              <a:rPr lang="it-IT" sz="1500" dirty="0">
                <a:solidFill>
                  <a:schemeClr val="bg1"/>
                </a:solidFill>
                <a:latin typeface="Cambria"/>
                <a:cs typeface="Cambria"/>
              </a:rPr>
              <a:t>2) un'attività intermediaria nella circolazione dei beni;</a:t>
            </a:r>
          </a:p>
          <a:p>
            <a:pPr>
              <a:defRPr/>
            </a:pPr>
            <a:r>
              <a:rPr lang="it-IT" sz="1500" dirty="0">
                <a:solidFill>
                  <a:schemeClr val="bg1"/>
                </a:solidFill>
                <a:latin typeface="Cambria"/>
                <a:cs typeface="Cambria"/>
              </a:rPr>
              <a:t>3) un'attività di trasporto per terra, per acqua o per aria;</a:t>
            </a:r>
          </a:p>
          <a:p>
            <a:r>
              <a:rPr lang="it-IT" sz="1500" dirty="0">
                <a:solidFill>
                  <a:schemeClr val="bg1"/>
                </a:solidFill>
                <a:latin typeface="Cambria"/>
                <a:cs typeface="Cambria"/>
              </a:rPr>
              <a:t>4) un'attività bancaria o assicurativa;</a:t>
            </a:r>
          </a:p>
          <a:p>
            <a:r>
              <a:rPr lang="it-IT" sz="1500" dirty="0">
                <a:solidFill>
                  <a:schemeClr val="bg1"/>
                </a:solidFill>
                <a:latin typeface="Cambria"/>
                <a:cs typeface="Cambria"/>
              </a:rPr>
              <a:t>5) altre attività ausiliarie delle precedenti.</a:t>
            </a:r>
          </a:p>
          <a:p>
            <a:r>
              <a:rPr lang="it-IT" sz="1500" dirty="0">
                <a:solidFill>
                  <a:schemeClr val="bg1"/>
                </a:solidFill>
                <a:latin typeface="Cambria"/>
                <a:cs typeface="Cambria"/>
              </a:rPr>
              <a:t>Le disposizioni della legge che fanno riferimento alle attività e alle imprese commerciali si applicano, se non risulta diversamente, a tutte le attività indicate in questo articolo e alle imprese che le esercitano.</a:t>
            </a:r>
          </a:p>
          <a:p>
            <a:pPr marL="0" indent="0">
              <a:buNone/>
              <a:defRPr/>
            </a:pPr>
            <a:r>
              <a:rPr lang="it-IT" sz="1500" dirty="0">
                <a:solidFill>
                  <a:schemeClr val="bg1"/>
                </a:solidFill>
                <a:latin typeface="Cambria"/>
                <a:cs typeface="Cambria"/>
              </a:rPr>
              <a:t>	</a:t>
            </a:r>
          </a:p>
          <a:p>
            <a:endParaRPr lang="it-IT" sz="1500" dirty="0">
              <a:solidFill>
                <a:schemeClr val="bg1"/>
              </a:solidFill>
            </a:endParaRPr>
          </a:p>
        </p:txBody>
      </p:sp>
    </p:spTree>
    <p:extLst>
      <p:ext uri="{BB962C8B-B14F-4D97-AF65-F5344CB8AC3E}">
        <p14:creationId xmlns:p14="http://schemas.microsoft.com/office/powerpoint/2010/main" val="2357844012"/>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0721" name="Titolo 1"/>
          <p:cNvSpPr>
            <a:spLocks noGrp="1"/>
          </p:cNvSpPr>
          <p:nvPr>
            <p:ph type="title"/>
          </p:nvPr>
        </p:nvSpPr>
        <p:spPr>
          <a:xfrm>
            <a:off x="804673" y="1445494"/>
            <a:ext cx="3616856" cy="4376572"/>
          </a:xfrm>
        </p:spPr>
        <p:txBody>
          <a:bodyPr anchor="ctr">
            <a:normAutofit/>
          </a:bodyPr>
          <a:lstStyle/>
          <a:p>
            <a:pPr eaLnBrk="1" hangingPunct="1"/>
            <a:r>
              <a:rPr lang="it-IT" sz="4800">
                <a:latin typeface="Cambria"/>
                <a:cs typeface="Cambria"/>
              </a:rPr>
              <a:t>REGISTRO DELLE IMPRESE</a:t>
            </a: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21</a:t>
            </a:fld>
            <a:endParaRPr lang="it-IT" sz="1500">
              <a:solidFill>
                <a:srgbClr val="FFFFFF"/>
              </a:solidFill>
            </a:endParaRPr>
          </a:p>
        </p:txBody>
      </p:sp>
      <p:sp>
        <p:nvSpPr>
          <p:cNvPr id="30726" name="Freeform: Shape 30725">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8" name="Freeform: Shape 30727">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98" name="Segnaposto contenuto 2"/>
          <p:cNvSpPr>
            <a:spLocks noGrp="1"/>
          </p:cNvSpPr>
          <p:nvPr>
            <p:ph idx="1"/>
          </p:nvPr>
        </p:nvSpPr>
        <p:spPr>
          <a:xfrm>
            <a:off x="6096000" y="1399032"/>
            <a:ext cx="5501834" cy="4471416"/>
          </a:xfrm>
        </p:spPr>
        <p:txBody>
          <a:bodyPr anchor="ctr">
            <a:normAutofit/>
          </a:bodyPr>
          <a:lstStyle/>
          <a:p>
            <a:pPr marL="274320" indent="-274320">
              <a:buFont typeface="Wingdings 2"/>
              <a:buChar char=""/>
              <a:defRPr/>
            </a:pPr>
            <a:r>
              <a:rPr lang="it-IT" sz="2200" dirty="0">
                <a:solidFill>
                  <a:schemeClr val="bg1"/>
                </a:solidFill>
                <a:latin typeface="Cambria"/>
                <a:ea typeface="Arial Unicode MS" charset="0"/>
                <a:cs typeface="Cambria"/>
              </a:rPr>
              <a:t>Il Registro Imprese </a:t>
            </a:r>
            <a:r>
              <a:rPr lang="it-IT" sz="2200" b="1" dirty="0">
                <a:solidFill>
                  <a:srgbClr val="FF0000"/>
                </a:solidFill>
                <a:latin typeface="Cambria"/>
                <a:ea typeface="Arial Unicode MS" charset="0"/>
                <a:cs typeface="Cambria"/>
              </a:rPr>
              <a:t>è un registro pubblico </a:t>
            </a:r>
            <a:r>
              <a:rPr lang="it-IT" sz="2200" dirty="0">
                <a:solidFill>
                  <a:schemeClr val="bg1"/>
                </a:solidFill>
                <a:latin typeface="Cambria"/>
                <a:ea typeface="Arial Unicode MS" charset="0"/>
                <a:cs typeface="Cambria"/>
              </a:rPr>
              <a:t>che, già previsto dal Codice Civile, ha avuto completa attuazione a partire dal 1996, con la Legge relativa al riordino delle </a:t>
            </a:r>
            <a:r>
              <a:rPr lang="it-IT" sz="2200" u="sng" dirty="0">
                <a:solidFill>
                  <a:schemeClr val="bg1"/>
                </a:solidFill>
                <a:latin typeface="Cambria"/>
                <a:ea typeface="Arial Unicode MS" charset="0"/>
                <a:cs typeface="Cambria"/>
              </a:rPr>
              <a:t>Camere di Commercio e con il successivo Regolamento di attuazione.</a:t>
            </a:r>
            <a:endParaRPr lang="it-IT" sz="2200" dirty="0">
              <a:solidFill>
                <a:schemeClr val="bg1"/>
              </a:solidFill>
              <a:latin typeface="Cambria"/>
              <a:ea typeface="Arial Unicode MS" charset="0"/>
              <a:cs typeface="Cambria"/>
            </a:endParaRPr>
          </a:p>
          <a:p>
            <a:pPr marL="274320" indent="-274320">
              <a:buFont typeface="Wingdings 2"/>
              <a:buChar char=""/>
              <a:defRPr/>
            </a:pPr>
            <a:r>
              <a:rPr lang="it-IT" sz="2200" dirty="0">
                <a:solidFill>
                  <a:schemeClr val="bg1"/>
                </a:solidFill>
                <a:latin typeface="Cambria"/>
                <a:ea typeface="Arial Unicode MS" charset="0"/>
                <a:cs typeface="Cambria"/>
              </a:rPr>
              <a:t>La Legge sopracitata ha istituito presso ciascuna Camera di Commercio l'Ufficio del Registro Imprese, che ha le seguenti caratteristiche:</a:t>
            </a:r>
          </a:p>
          <a:p>
            <a:pPr marL="274320" indent="-274320">
              <a:buFont typeface="Wingdings 2"/>
              <a:buChar char=""/>
              <a:defRPr/>
            </a:pPr>
            <a:r>
              <a:rPr lang="it-IT" sz="2200" dirty="0">
                <a:solidFill>
                  <a:schemeClr val="bg1"/>
                </a:solidFill>
                <a:latin typeface="Cambria"/>
                <a:ea typeface="Arial Unicode MS" charset="0"/>
                <a:cs typeface="Cambria"/>
              </a:rPr>
              <a:t>ha competenza provinciale;</a:t>
            </a:r>
          </a:p>
          <a:p>
            <a:pPr marL="274320" indent="-274320">
              <a:buFont typeface="Wingdings 2"/>
              <a:buChar char=""/>
              <a:defRPr/>
            </a:pPr>
            <a:r>
              <a:rPr lang="it-IT" sz="2200" dirty="0">
                <a:solidFill>
                  <a:schemeClr val="bg1"/>
                </a:solidFill>
                <a:latin typeface="Cambria"/>
                <a:ea typeface="Arial Unicode MS" charset="0"/>
                <a:cs typeface="Cambria"/>
              </a:rPr>
              <a:t>è gestito secondo tecniche informatiche;</a:t>
            </a:r>
          </a:p>
        </p:txBody>
      </p:sp>
    </p:spTree>
    <p:extLst>
      <p:ext uri="{BB962C8B-B14F-4D97-AF65-F5344CB8AC3E}">
        <p14:creationId xmlns:p14="http://schemas.microsoft.com/office/powerpoint/2010/main" val="2727463659"/>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1745" name="Titolo 1"/>
          <p:cNvSpPr>
            <a:spLocks noGrp="1"/>
          </p:cNvSpPr>
          <p:nvPr>
            <p:ph type="title"/>
          </p:nvPr>
        </p:nvSpPr>
        <p:spPr>
          <a:xfrm>
            <a:off x="804673" y="1445494"/>
            <a:ext cx="3616856" cy="4376572"/>
          </a:xfrm>
        </p:spPr>
        <p:txBody>
          <a:bodyPr anchor="ctr">
            <a:normAutofit/>
          </a:bodyPr>
          <a:lstStyle/>
          <a:p>
            <a:pPr eaLnBrk="1" hangingPunct="1"/>
            <a:r>
              <a:rPr lang="it-IT" sz="4800">
                <a:latin typeface="Cambria"/>
                <a:cs typeface="Cambria"/>
              </a:rPr>
              <a:t>REGISTRO DELLE IMPRESE</a:t>
            </a: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22</a:t>
            </a:fld>
            <a:endParaRPr lang="it-IT" sz="1500">
              <a:solidFill>
                <a:srgbClr val="FFFFFF"/>
              </a:solidFill>
            </a:endParaRPr>
          </a:p>
        </p:txBody>
      </p:sp>
      <p:sp>
        <p:nvSpPr>
          <p:cNvPr id="31751" name="Freeform: Shape 31750">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53" name="Freeform: Shape 31752">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6" name="Segnaposto contenuto 2"/>
          <p:cNvSpPr>
            <a:spLocks noGrp="1"/>
          </p:cNvSpPr>
          <p:nvPr>
            <p:ph idx="1"/>
          </p:nvPr>
        </p:nvSpPr>
        <p:spPr>
          <a:xfrm>
            <a:off x="6096000" y="1399032"/>
            <a:ext cx="5501834" cy="4471416"/>
          </a:xfrm>
        </p:spPr>
        <p:txBody>
          <a:bodyPr anchor="ctr">
            <a:normAutofit/>
          </a:bodyPr>
          <a:lstStyle/>
          <a:p>
            <a:pPr eaLnBrk="1" hangingPunct="1"/>
            <a:r>
              <a:rPr lang="it-IT" sz="2200">
                <a:solidFill>
                  <a:schemeClr val="bg1"/>
                </a:solidFill>
                <a:latin typeface="Cambria"/>
                <a:cs typeface="Cambria"/>
              </a:rPr>
              <a:t>la sua tenuta è affidata alla locale Camera di Commercio, sotto la vigilanza di un Giudice, delegato dal Presidente del Tribunale del capoluogo di Provincia;</a:t>
            </a:r>
          </a:p>
          <a:p>
            <a:pPr eaLnBrk="1" hangingPunct="1"/>
            <a:r>
              <a:rPr lang="it-IT" sz="2200">
                <a:solidFill>
                  <a:schemeClr val="bg1"/>
                </a:solidFill>
                <a:latin typeface="Cambria"/>
                <a:cs typeface="Cambria"/>
              </a:rPr>
              <a:t>E’ retto da un Conservatore nominato dalla giunta nella persona del Segretario Generale ovvero di un dirigente della Camera di Commercio che assicura la corretta tenuta del Registro Imprese in osservanza delle disposizioni in materia e delle decisioni del Giudice del Registro.</a:t>
            </a:r>
          </a:p>
          <a:p>
            <a:pPr eaLnBrk="1" hangingPunct="1"/>
            <a:endParaRPr lang="it-IT" sz="2200">
              <a:solidFill>
                <a:schemeClr val="bg1"/>
              </a:solidFill>
              <a:latin typeface="Cambria"/>
              <a:cs typeface="Cambria"/>
            </a:endParaRPr>
          </a:p>
          <a:p>
            <a:pPr eaLnBrk="1" hangingPunct="1"/>
            <a:endParaRPr lang="it-IT" sz="2200">
              <a:solidFill>
                <a:schemeClr val="bg1"/>
              </a:solidFill>
              <a:latin typeface="Cambria"/>
              <a:cs typeface="Cambria"/>
            </a:endParaRPr>
          </a:p>
        </p:txBody>
      </p:sp>
    </p:spTree>
    <p:extLst>
      <p:ext uri="{BB962C8B-B14F-4D97-AF65-F5344CB8AC3E}">
        <p14:creationId xmlns:p14="http://schemas.microsoft.com/office/powerpoint/2010/main" val="2457769818"/>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2769" name="Titolo 1"/>
          <p:cNvSpPr>
            <a:spLocks noGrp="1"/>
          </p:cNvSpPr>
          <p:nvPr>
            <p:ph type="title"/>
          </p:nvPr>
        </p:nvSpPr>
        <p:spPr>
          <a:xfrm>
            <a:off x="804673" y="1445494"/>
            <a:ext cx="3616856" cy="4376572"/>
          </a:xfrm>
        </p:spPr>
        <p:txBody>
          <a:bodyPr anchor="ctr">
            <a:normAutofit/>
          </a:bodyPr>
          <a:lstStyle/>
          <a:p>
            <a:pPr eaLnBrk="1" hangingPunct="1"/>
            <a:r>
              <a:rPr lang="it-IT" sz="4800">
                <a:latin typeface="Cambria"/>
                <a:cs typeface="Cambria"/>
              </a:rPr>
              <a:t>REGISTRO DELLE IMPRESE</a:t>
            </a: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23</a:t>
            </a:fld>
            <a:endParaRPr lang="it-IT" sz="1500">
              <a:solidFill>
                <a:srgbClr val="FFFFFF"/>
              </a:solidFill>
            </a:endParaRPr>
          </a:p>
        </p:txBody>
      </p:sp>
      <p:sp>
        <p:nvSpPr>
          <p:cNvPr id="32775" name="Freeform: Shape 3277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7" name="Freeform: Shape 3277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0" name="Segnaposto contenuto 2"/>
          <p:cNvSpPr>
            <a:spLocks noGrp="1"/>
          </p:cNvSpPr>
          <p:nvPr>
            <p:ph idx="1"/>
          </p:nvPr>
        </p:nvSpPr>
        <p:spPr>
          <a:xfrm>
            <a:off x="6096000" y="1399032"/>
            <a:ext cx="5501834" cy="4471416"/>
          </a:xfrm>
        </p:spPr>
        <p:txBody>
          <a:bodyPr anchor="ctr">
            <a:normAutofit/>
          </a:bodyPr>
          <a:lstStyle/>
          <a:p>
            <a:pPr marL="0" indent="0" algn="just" eaLnBrk="1" hangingPunct="1">
              <a:buNone/>
            </a:pPr>
            <a:r>
              <a:rPr lang="it-IT" sz="2200" b="1" dirty="0">
                <a:solidFill>
                  <a:srgbClr val="FF0000"/>
                </a:solidFill>
                <a:latin typeface="Cambria"/>
                <a:cs typeface="Cambria"/>
              </a:rPr>
              <a:t>Il Registro Imprese</a:t>
            </a:r>
            <a:r>
              <a:rPr lang="it-IT" sz="2200" dirty="0">
                <a:solidFill>
                  <a:srgbClr val="FF0000"/>
                </a:solidFill>
                <a:latin typeface="Cambria"/>
                <a:cs typeface="Cambria"/>
              </a:rPr>
              <a:t> </a:t>
            </a:r>
            <a:r>
              <a:rPr lang="it-IT" sz="2200" dirty="0">
                <a:solidFill>
                  <a:schemeClr val="bg1"/>
                </a:solidFill>
                <a:latin typeface="Cambria"/>
                <a:cs typeface="Cambria"/>
              </a:rPr>
              <a:t>può essere definito come </a:t>
            </a:r>
            <a:r>
              <a:rPr lang="it-IT" sz="2200" b="1" dirty="0">
                <a:solidFill>
                  <a:srgbClr val="FF0000"/>
                </a:solidFill>
                <a:latin typeface="Cambria"/>
                <a:cs typeface="Cambria"/>
              </a:rPr>
              <a:t>l'anagrafe delle imprese</a:t>
            </a:r>
            <a:r>
              <a:rPr lang="it-IT" sz="2200" dirty="0">
                <a:solidFill>
                  <a:schemeClr val="bg1"/>
                </a:solidFill>
                <a:latin typeface="Cambria"/>
                <a:cs typeface="Cambria"/>
              </a:rPr>
              <a:t>: vi si trovano infatti i dati (costituzione, modifica, cessazione) di tutte le imprese con qualsiasi forma giuridica e settore di attività economica, con sede o unità locali sul territorio nazionale, nonché gli altri soggetti previsti dalla legge.</a:t>
            </a:r>
          </a:p>
          <a:p>
            <a:pPr eaLnBrk="1" hangingPunct="1"/>
            <a:endParaRPr lang="it-IT" sz="2200" dirty="0">
              <a:solidFill>
                <a:schemeClr val="bg1"/>
              </a:solidFill>
              <a:latin typeface="Cambria"/>
              <a:cs typeface="Cambria"/>
            </a:endParaRPr>
          </a:p>
        </p:txBody>
      </p:sp>
    </p:spTree>
    <p:extLst>
      <p:ext uri="{BB962C8B-B14F-4D97-AF65-F5344CB8AC3E}">
        <p14:creationId xmlns:p14="http://schemas.microsoft.com/office/powerpoint/2010/main" val="462427654"/>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3793" name="Titolo 1"/>
          <p:cNvSpPr>
            <a:spLocks noGrp="1"/>
          </p:cNvSpPr>
          <p:nvPr>
            <p:ph type="title"/>
          </p:nvPr>
        </p:nvSpPr>
        <p:spPr>
          <a:xfrm>
            <a:off x="804673" y="1445494"/>
            <a:ext cx="3616856" cy="4376572"/>
          </a:xfrm>
        </p:spPr>
        <p:txBody>
          <a:bodyPr anchor="ctr">
            <a:normAutofit/>
          </a:bodyPr>
          <a:lstStyle/>
          <a:p>
            <a:pPr eaLnBrk="1" hangingPunct="1"/>
            <a:r>
              <a:rPr lang="it-IT" sz="4800">
                <a:latin typeface="Cambria"/>
                <a:cs typeface="Cambria"/>
              </a:rPr>
              <a:t>REGISTRO DELLE IMPRESE</a:t>
            </a: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24</a:t>
            </a:fld>
            <a:endParaRPr lang="it-IT" sz="1500">
              <a:solidFill>
                <a:srgbClr val="FFFFFF"/>
              </a:solidFill>
            </a:endParaRPr>
          </a:p>
        </p:txBody>
      </p:sp>
      <p:sp>
        <p:nvSpPr>
          <p:cNvPr id="33799" name="Freeform: Shape 3379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01" name="Freeform: Shape 3380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94" name="Segnaposto contenuto 2"/>
          <p:cNvSpPr>
            <a:spLocks noGrp="1"/>
          </p:cNvSpPr>
          <p:nvPr>
            <p:ph idx="1"/>
          </p:nvPr>
        </p:nvSpPr>
        <p:spPr>
          <a:xfrm>
            <a:off x="6096000" y="1399032"/>
            <a:ext cx="5501834" cy="4471416"/>
          </a:xfrm>
        </p:spPr>
        <p:txBody>
          <a:bodyPr anchor="ctr">
            <a:normAutofit/>
          </a:bodyPr>
          <a:lstStyle/>
          <a:p>
            <a:pPr marL="0" indent="0" algn="just" eaLnBrk="1" hangingPunct="1">
              <a:buNone/>
            </a:pPr>
            <a:r>
              <a:rPr lang="it-IT" sz="2200" dirty="0">
                <a:solidFill>
                  <a:schemeClr val="bg1"/>
                </a:solidFill>
                <a:latin typeface="Cambria"/>
                <a:cs typeface="Cambria"/>
              </a:rPr>
              <a:t>Il Registro Imprese fornisce quindi un quadro completo della situazione giuridica di ciascuna impresa ed è un archivio fondamentale per l'elaborazione di indicatori di sviluppo economico ed imprenditoriale in ogni area di appartenenza.</a:t>
            </a:r>
          </a:p>
          <a:p>
            <a:pPr eaLnBrk="1" hangingPunct="1"/>
            <a:endParaRPr lang="it-IT" sz="2200" dirty="0">
              <a:solidFill>
                <a:schemeClr val="bg1"/>
              </a:solidFill>
              <a:latin typeface="Cambria"/>
              <a:cs typeface="Cambria"/>
            </a:endParaRPr>
          </a:p>
        </p:txBody>
      </p:sp>
    </p:spTree>
    <p:extLst>
      <p:ext uri="{BB962C8B-B14F-4D97-AF65-F5344CB8AC3E}">
        <p14:creationId xmlns:p14="http://schemas.microsoft.com/office/powerpoint/2010/main" val="2084066908"/>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ttangolo 11"/>
          <p:cNvSpPr>
            <a:spLocks noChangeArrowheads="1"/>
          </p:cNvSpPr>
          <p:nvPr/>
        </p:nvSpPr>
        <p:spPr bwMode="auto">
          <a:xfrm>
            <a:off x="2495551" y="3536948"/>
            <a:ext cx="7561263" cy="1798638"/>
          </a:xfrm>
          <a:prstGeom prst="rect">
            <a:avLst/>
          </a:prstGeom>
          <a:solidFill>
            <a:srgbClr val="C00000"/>
          </a:solidFill>
          <a:ln w="9525">
            <a:solidFill>
              <a:schemeClr val="tx1"/>
            </a:solidFill>
            <a:round/>
            <a:headEnd/>
            <a:tailEnd/>
          </a:ln>
        </p:spPr>
        <p:txBody>
          <a:bodyPr/>
          <a:lstStyle/>
          <a:p>
            <a:endParaRPr lang="it-IT" sz="3200">
              <a:latin typeface="Times New Roman" charset="0"/>
            </a:endParaRPr>
          </a:p>
        </p:txBody>
      </p:sp>
      <p:sp>
        <p:nvSpPr>
          <p:cNvPr id="34818" name="Titolo 1"/>
          <p:cNvSpPr>
            <a:spLocks noGrp="1"/>
          </p:cNvSpPr>
          <p:nvPr>
            <p:ph type="title"/>
          </p:nvPr>
        </p:nvSpPr>
        <p:spPr/>
        <p:txBody>
          <a:bodyPr/>
          <a:lstStyle/>
          <a:p>
            <a:pPr eaLnBrk="1" hangingPunct="1"/>
            <a:r>
              <a:rPr lang="en-US" b="1" dirty="0" err="1">
                <a:latin typeface="Cambria"/>
                <a:cs typeface="Cambria"/>
              </a:rPr>
              <a:t>Alcune</a:t>
            </a:r>
            <a:r>
              <a:rPr lang="en-US" b="1" dirty="0">
                <a:latin typeface="Cambria"/>
                <a:cs typeface="Cambria"/>
              </a:rPr>
              <a:t> </a:t>
            </a:r>
            <a:r>
              <a:rPr lang="en-US" b="1" dirty="0" err="1">
                <a:latin typeface="Cambria"/>
                <a:cs typeface="Cambria"/>
              </a:rPr>
              <a:t>brevi</a:t>
            </a:r>
            <a:r>
              <a:rPr lang="en-US" b="1" dirty="0">
                <a:latin typeface="Cambria"/>
                <a:cs typeface="Cambria"/>
              </a:rPr>
              <a:t> </a:t>
            </a:r>
            <a:r>
              <a:rPr lang="en-US" b="1" dirty="0" err="1">
                <a:latin typeface="Cambria"/>
                <a:cs typeface="Cambria"/>
              </a:rPr>
              <a:t>definizioni</a:t>
            </a:r>
            <a:endParaRPr lang="en-US" b="1" dirty="0">
              <a:latin typeface="Cambria"/>
              <a:cs typeface="Cambria"/>
            </a:endParaRPr>
          </a:p>
        </p:txBody>
      </p:sp>
      <p:sp>
        <p:nvSpPr>
          <p:cNvPr id="11" name="Segnaposto numero diapositiva 10"/>
          <p:cNvSpPr>
            <a:spLocks noGrp="1"/>
          </p:cNvSpPr>
          <p:nvPr>
            <p:ph type="sldNum" sz="quarter" idx="12"/>
          </p:nvPr>
        </p:nvSpPr>
        <p:spPr/>
        <p:txBody>
          <a:bodyPr/>
          <a:lstStyle/>
          <a:p>
            <a:fld id="{CC51CBB9-A087-D845-9D8B-9CDF9CEB3744}" type="slidenum">
              <a:rPr lang="it-IT" smtClean="0"/>
              <a:pPr/>
              <a:t>25</a:t>
            </a:fld>
            <a:endParaRPr lang="it-IT"/>
          </a:p>
        </p:txBody>
      </p:sp>
      <p:sp>
        <p:nvSpPr>
          <p:cNvPr id="4" name="Ovale 3"/>
          <p:cNvSpPr/>
          <p:nvPr/>
        </p:nvSpPr>
        <p:spPr bwMode="auto">
          <a:xfrm>
            <a:off x="6743700" y="3536949"/>
            <a:ext cx="2952750" cy="1727200"/>
          </a:xfrm>
          <a:prstGeom prst="ellipse">
            <a:avLst/>
          </a:prstGeom>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algn="ctr">
              <a:buFont typeface="Times New Roman" pitchFamily="16" charset="0"/>
              <a:buNone/>
              <a:defRPr/>
            </a:pPr>
            <a:r>
              <a:rPr lang="it-IT" sz="2800" b="1" dirty="0">
                <a:solidFill>
                  <a:srgbClr val="000000"/>
                </a:solidFill>
                <a:latin typeface="Cambria"/>
                <a:cs typeface="Cambria"/>
              </a:rPr>
              <a:t>Sistemi produttivi</a:t>
            </a:r>
          </a:p>
        </p:txBody>
      </p:sp>
      <p:sp>
        <p:nvSpPr>
          <p:cNvPr id="5" name="Ovale 4"/>
          <p:cNvSpPr/>
          <p:nvPr/>
        </p:nvSpPr>
        <p:spPr bwMode="auto">
          <a:xfrm>
            <a:off x="2532062" y="3536949"/>
            <a:ext cx="2952750" cy="1727200"/>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algn="ctr">
              <a:buFont typeface="Times New Roman" pitchFamily="16" charset="0"/>
              <a:buNone/>
              <a:defRPr/>
            </a:pPr>
            <a:r>
              <a:rPr lang="it-IT" sz="2800" b="1" dirty="0">
                <a:solidFill>
                  <a:srgbClr val="000000"/>
                </a:solidFill>
                <a:latin typeface="Cambria"/>
                <a:cs typeface="Cambria"/>
              </a:rPr>
              <a:t>Sistemi decisionali</a:t>
            </a:r>
          </a:p>
        </p:txBody>
      </p:sp>
      <p:sp>
        <p:nvSpPr>
          <p:cNvPr id="6" name="Ovale 5"/>
          <p:cNvSpPr/>
          <p:nvPr/>
        </p:nvSpPr>
        <p:spPr bwMode="auto">
          <a:xfrm>
            <a:off x="4727575" y="1916113"/>
            <a:ext cx="2952750" cy="1324798"/>
          </a:xfrm>
          <a:prstGeom prst="ellipse">
            <a:avLst/>
          </a:prstGeom>
          <a:ln>
            <a:solidFill>
              <a:srgbClr val="0070C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algn="ctr">
              <a:buFont typeface="Times New Roman" pitchFamily="16" charset="0"/>
              <a:buNone/>
              <a:defRPr/>
            </a:pPr>
            <a:r>
              <a:rPr lang="it-IT" sz="2800" b="1" dirty="0">
                <a:solidFill>
                  <a:srgbClr val="000000"/>
                </a:solidFill>
                <a:latin typeface="Cambria"/>
                <a:cs typeface="Cambria"/>
              </a:rPr>
              <a:t>Sistemi informativi</a:t>
            </a:r>
          </a:p>
        </p:txBody>
      </p:sp>
      <p:sp>
        <p:nvSpPr>
          <p:cNvPr id="8200" name="Freccia a destra 6"/>
          <p:cNvSpPr>
            <a:spLocks noChangeArrowheads="1"/>
          </p:cNvSpPr>
          <p:nvPr/>
        </p:nvSpPr>
        <p:spPr bwMode="auto">
          <a:xfrm>
            <a:off x="5224805" y="4364039"/>
            <a:ext cx="1800225" cy="288925"/>
          </a:xfrm>
          <a:prstGeom prst="rightArrow">
            <a:avLst>
              <a:gd name="adj1" fmla="val 50000"/>
              <a:gd name="adj2" fmla="val 49846"/>
            </a:avLst>
          </a:prstGeom>
          <a:solidFill>
            <a:srgbClr val="FF0000"/>
          </a:solidFill>
          <a:ln w="9525">
            <a:solidFill>
              <a:schemeClr val="tx1"/>
            </a:solidFill>
            <a:round/>
            <a:headEnd/>
            <a:tailEnd/>
          </a:ln>
        </p:spPr>
        <p:txBody>
          <a:bodyPr/>
          <a:lstStyle/>
          <a:p>
            <a:endParaRPr lang="it-IT" sz="3200">
              <a:latin typeface="Times New Roman" charset="0"/>
            </a:endParaRPr>
          </a:p>
        </p:txBody>
      </p:sp>
      <p:sp>
        <p:nvSpPr>
          <p:cNvPr id="8" name="Freccia angolare bidirezionale 7"/>
          <p:cNvSpPr/>
          <p:nvPr/>
        </p:nvSpPr>
        <p:spPr bwMode="auto">
          <a:xfrm rot="16200000">
            <a:off x="7463632" y="2528092"/>
            <a:ext cx="1225550" cy="792163"/>
          </a:xfrm>
          <a:prstGeom prst="leftUpArrow">
            <a:avLst>
              <a:gd name="adj1" fmla="val 14250"/>
              <a:gd name="adj2" fmla="val 16937"/>
              <a:gd name="adj3" fmla="val 25000"/>
            </a:avLst>
          </a:prstGeom>
          <a:solidFill>
            <a:srgbClr val="FF0000"/>
          </a:solidFill>
          <a:ln w="9525" cap="flat" cmpd="sng" algn="ctr">
            <a:solidFill>
              <a:schemeClr val="tx1"/>
            </a:solidFill>
            <a:prstDash val="solid"/>
            <a:round/>
            <a:headEnd type="none" w="med" len="med"/>
            <a:tailEnd type="none" w="med" len="med"/>
          </a:ln>
          <a:effectLst/>
        </p:spPr>
        <p:txBody>
          <a:bodyPr/>
          <a:lstStyle/>
          <a:p>
            <a:pPr>
              <a:buFont typeface="Times New Roman" pitchFamily="16" charset="0"/>
              <a:buNone/>
              <a:defRPr/>
            </a:pPr>
            <a:endParaRPr lang="it-IT" sz="3200">
              <a:latin typeface="Times New Roman" pitchFamily="16" charset="0"/>
              <a:ea typeface="ＭＳ Ｐゴシック" pitchFamily="1" charset="-128"/>
            </a:endParaRPr>
          </a:p>
        </p:txBody>
      </p:sp>
      <p:sp>
        <p:nvSpPr>
          <p:cNvPr id="9" name="Freccia angolare bidirezionale 8"/>
          <p:cNvSpPr/>
          <p:nvPr/>
        </p:nvSpPr>
        <p:spPr bwMode="auto">
          <a:xfrm rot="16200000" flipV="1">
            <a:off x="3755231" y="2564605"/>
            <a:ext cx="1225550" cy="719138"/>
          </a:xfrm>
          <a:prstGeom prst="leftUpArrow">
            <a:avLst>
              <a:gd name="adj1" fmla="val 14250"/>
              <a:gd name="adj2" fmla="val 16937"/>
              <a:gd name="adj3" fmla="val 25000"/>
            </a:avLst>
          </a:prstGeom>
          <a:solidFill>
            <a:srgbClr val="FF0000"/>
          </a:solidFill>
          <a:ln w="9525" cap="flat" cmpd="sng" algn="ctr">
            <a:solidFill>
              <a:schemeClr val="tx1"/>
            </a:solidFill>
            <a:prstDash val="solid"/>
            <a:round/>
            <a:headEnd type="none" w="med" len="med"/>
            <a:tailEnd type="none" w="med" len="med"/>
          </a:ln>
          <a:effectLst/>
        </p:spPr>
        <p:txBody>
          <a:bodyPr/>
          <a:lstStyle/>
          <a:p>
            <a:pPr>
              <a:buFont typeface="Times New Roman" pitchFamily="16" charset="0"/>
              <a:buNone/>
              <a:defRPr/>
            </a:pPr>
            <a:endParaRPr lang="it-IT" sz="3200">
              <a:latin typeface="Times New Roman" pitchFamily="16" charset="0"/>
              <a:ea typeface="ＭＳ Ｐゴシック" pitchFamily="1" charset="-128"/>
            </a:endParaRPr>
          </a:p>
        </p:txBody>
      </p:sp>
      <p:sp>
        <p:nvSpPr>
          <p:cNvPr id="8203" name="CasellaDiTesto 9"/>
          <p:cNvSpPr txBox="1">
            <a:spLocks noChangeArrowheads="1"/>
          </p:cNvSpPr>
          <p:nvPr/>
        </p:nvSpPr>
        <p:spPr bwMode="auto">
          <a:xfrm>
            <a:off x="3072606" y="5264149"/>
            <a:ext cx="1871662"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it-IT" b="1" dirty="0"/>
              <a:t>Pianificazione</a:t>
            </a:r>
          </a:p>
          <a:p>
            <a:r>
              <a:rPr lang="it-IT" b="1" dirty="0"/>
              <a:t>Organizzazione </a:t>
            </a:r>
          </a:p>
          <a:p>
            <a:r>
              <a:rPr lang="it-IT" b="1" dirty="0"/>
              <a:t>controllo</a:t>
            </a:r>
          </a:p>
        </p:txBody>
      </p:sp>
      <p:sp>
        <p:nvSpPr>
          <p:cNvPr id="8204" name="CasellaDiTesto 10"/>
          <p:cNvSpPr txBox="1">
            <a:spLocks noChangeArrowheads="1"/>
          </p:cNvSpPr>
          <p:nvPr/>
        </p:nvSpPr>
        <p:spPr bwMode="auto">
          <a:xfrm>
            <a:off x="7356477" y="5264149"/>
            <a:ext cx="2232025" cy="922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it-IT" b="1" dirty="0"/>
              <a:t>Materie/mezzi</a:t>
            </a:r>
          </a:p>
          <a:p>
            <a:r>
              <a:rPr lang="it-IT" b="1" dirty="0"/>
              <a:t>Lavoro </a:t>
            </a:r>
          </a:p>
          <a:p>
            <a:r>
              <a:rPr lang="it-IT" b="1" dirty="0"/>
              <a:t>Risorse finanziarie</a:t>
            </a:r>
          </a:p>
        </p:txBody>
      </p:sp>
      <p:sp>
        <p:nvSpPr>
          <p:cNvPr id="34828" name="CasellaDiTesto 12"/>
          <p:cNvSpPr txBox="1">
            <a:spLocks noChangeArrowheads="1"/>
          </p:cNvSpPr>
          <p:nvPr/>
        </p:nvSpPr>
        <p:spPr bwMode="auto">
          <a:xfrm>
            <a:off x="5484812" y="3656014"/>
            <a:ext cx="1439862"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a:r>
              <a:rPr lang="it-IT" sz="2000" b="1" dirty="0">
                <a:solidFill>
                  <a:schemeClr val="bg1"/>
                </a:solidFill>
              </a:rPr>
              <a:t>Sistema</a:t>
            </a:r>
          </a:p>
          <a:p>
            <a:pPr algn="ctr"/>
            <a:r>
              <a:rPr lang="it-IT" sz="2000" b="1" dirty="0">
                <a:solidFill>
                  <a:schemeClr val="bg1"/>
                </a:solidFill>
              </a:rPr>
              <a:t>operativo</a:t>
            </a:r>
          </a:p>
        </p:txBody>
      </p:sp>
      <p:sp>
        <p:nvSpPr>
          <p:cNvPr id="2" name="Rettangolo 1"/>
          <p:cNvSpPr/>
          <p:nvPr/>
        </p:nvSpPr>
        <p:spPr>
          <a:xfrm>
            <a:off x="1956077" y="1516003"/>
            <a:ext cx="7965798" cy="400110"/>
          </a:xfrm>
          <a:prstGeom prst="rect">
            <a:avLst/>
          </a:prstGeom>
        </p:spPr>
        <p:txBody>
          <a:bodyPr wrap="square">
            <a:spAutoFit/>
          </a:bodyPr>
          <a:lstStyle/>
          <a:p>
            <a:pPr marL="363538" indent="-282575" algn="ctr">
              <a:spcBef>
                <a:spcPts val="2000"/>
              </a:spcBef>
              <a:buClr>
                <a:srgbClr val="3891A7"/>
              </a:buClr>
              <a:buSzPct val="80000"/>
              <a:buFont typeface="Wingdings 2"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000" dirty="0">
                <a:solidFill>
                  <a:prstClr val="black">
                    <a:lumMod val="65000"/>
                    <a:lumOff val="35000"/>
                  </a:prstClr>
                </a:solidFill>
                <a:latin typeface="Cambria"/>
                <a:cs typeface="Arial Unicode MS" charset="0"/>
              </a:rPr>
              <a:t>Il “</a:t>
            </a:r>
            <a:r>
              <a:rPr lang="it-IT" altLang="ja-JP" sz="2000" b="1" dirty="0">
                <a:solidFill>
                  <a:srgbClr val="FF0000"/>
                </a:solidFill>
                <a:latin typeface="Cambria"/>
                <a:cs typeface="Arial Unicode MS" charset="0"/>
              </a:rPr>
              <a:t>sistema azienda</a:t>
            </a:r>
            <a:r>
              <a:rPr lang="it-IT" sz="2000" dirty="0">
                <a:solidFill>
                  <a:prstClr val="black">
                    <a:lumMod val="65000"/>
                    <a:lumOff val="35000"/>
                  </a:prstClr>
                </a:solidFill>
                <a:latin typeface="Cambria"/>
                <a:cs typeface="Arial Unicode MS" charset="0"/>
              </a:rPr>
              <a:t>”</a:t>
            </a:r>
            <a:r>
              <a:rPr lang="it-IT" altLang="ja-JP" sz="2000" dirty="0">
                <a:solidFill>
                  <a:prstClr val="black">
                    <a:lumMod val="65000"/>
                    <a:lumOff val="35000"/>
                  </a:prstClr>
                </a:solidFill>
                <a:latin typeface="Cambria"/>
                <a:cs typeface="Arial Unicode MS" charset="0"/>
              </a:rPr>
              <a:t> si può suddividere in sottosistemi:</a:t>
            </a:r>
            <a:endParaRPr lang="it-IT" sz="2400" dirty="0">
              <a:solidFill>
                <a:prstClr val="black">
                  <a:lumMod val="65000"/>
                  <a:lumOff val="35000"/>
                </a:prstClr>
              </a:solidFill>
              <a:latin typeface="Cambria"/>
              <a:cs typeface="Arial Unicode MS" charset="0"/>
            </a:endParaRPr>
          </a:p>
        </p:txBody>
      </p:sp>
    </p:spTree>
    <p:extLst>
      <p:ext uri="{BB962C8B-B14F-4D97-AF65-F5344CB8AC3E}">
        <p14:creationId xmlns:p14="http://schemas.microsoft.com/office/powerpoint/2010/main" val="1419641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nodeType="afterGroup">
                            <p:stCondLst>
                              <p:cond delay="2000"/>
                            </p:stCondLst>
                            <p:childTnLst>
                              <p:par>
                                <p:cTn id="9" presetID="12" presetClass="entr" presetSubtype="1" fill="hold" grpId="0" nodeType="afterEffect">
                                  <p:stCondLst>
                                    <p:cond delay="0"/>
                                  </p:stCondLst>
                                  <p:childTnLst>
                                    <p:set>
                                      <p:cBhvr>
                                        <p:cTn id="10" dur="1" fill="hold">
                                          <p:stCondLst>
                                            <p:cond delay="0"/>
                                          </p:stCondLst>
                                        </p:cTn>
                                        <p:tgtEl>
                                          <p:spTgt spid="8203"/>
                                        </p:tgtEl>
                                        <p:attrNameLst>
                                          <p:attrName>style.visibility</p:attrName>
                                        </p:attrNameLst>
                                      </p:cBhvr>
                                      <p:to>
                                        <p:strVal val="visible"/>
                                      </p:to>
                                    </p:set>
                                    <p:animEffect transition="in" filter="slide(fromTop)">
                                      <p:cBhvr>
                                        <p:cTn id="11" dur="500"/>
                                        <p:tgtEl>
                                          <p:spTgt spid="820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8" fill="hold" grpId="0" nodeType="clickEffect">
                                  <p:stCondLst>
                                    <p:cond delay="0"/>
                                  </p:stCondLst>
                                  <p:childTnLst>
                                    <p:set>
                                      <p:cBhvr>
                                        <p:cTn id="15" dur="1" fill="hold">
                                          <p:stCondLst>
                                            <p:cond delay="0"/>
                                          </p:stCondLst>
                                        </p:cTn>
                                        <p:tgtEl>
                                          <p:spTgt spid="8200"/>
                                        </p:tgtEl>
                                        <p:attrNameLst>
                                          <p:attrName>style.visibility</p:attrName>
                                        </p:attrNameLst>
                                      </p:cBhvr>
                                      <p:to>
                                        <p:strVal val="visible"/>
                                      </p:to>
                                    </p:set>
                                    <p:animEffect transition="in" filter="slide(fromLeft)">
                                      <p:cBhvr>
                                        <p:cTn id="16" dur="500"/>
                                        <p:tgtEl>
                                          <p:spTgt spid="8200"/>
                                        </p:tgtEl>
                                      </p:cBhvr>
                                    </p:animEffect>
                                  </p:childTnLst>
                                </p:cTn>
                              </p:par>
                            </p:childTnLst>
                          </p:cTn>
                        </p:par>
                        <p:par>
                          <p:cTn id="17" fill="hold" nodeType="afterGroup">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2000"/>
                                        <p:tgtEl>
                                          <p:spTgt spid="4"/>
                                        </p:tgtEl>
                                      </p:cBhvr>
                                    </p:animEffect>
                                  </p:childTnLst>
                                </p:cTn>
                              </p:par>
                            </p:childTnLst>
                          </p:cTn>
                        </p:par>
                        <p:par>
                          <p:cTn id="21" fill="hold" nodeType="afterGroup">
                            <p:stCondLst>
                              <p:cond delay="2500"/>
                            </p:stCondLst>
                            <p:childTnLst>
                              <p:par>
                                <p:cTn id="22" presetID="12" presetClass="entr" presetSubtype="1" fill="hold" grpId="0" nodeType="afterEffect">
                                  <p:stCondLst>
                                    <p:cond delay="0"/>
                                  </p:stCondLst>
                                  <p:childTnLst>
                                    <p:set>
                                      <p:cBhvr>
                                        <p:cTn id="23" dur="1" fill="hold">
                                          <p:stCondLst>
                                            <p:cond delay="0"/>
                                          </p:stCondLst>
                                        </p:cTn>
                                        <p:tgtEl>
                                          <p:spTgt spid="8204"/>
                                        </p:tgtEl>
                                        <p:attrNameLst>
                                          <p:attrName>style.visibility</p:attrName>
                                        </p:attrNameLst>
                                      </p:cBhvr>
                                      <p:to>
                                        <p:strVal val="visible"/>
                                      </p:to>
                                    </p:set>
                                    <p:animEffect transition="in" filter="slide(fromTop)">
                                      <p:cBhvr>
                                        <p:cTn id="24" dur="500"/>
                                        <p:tgtEl>
                                          <p:spTgt spid="820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1"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slide(fromTop)">
                                      <p:cBhvr>
                                        <p:cTn id="29" dur="500"/>
                                        <p:tgtEl>
                                          <p:spTgt spid="8"/>
                                        </p:tgtEl>
                                      </p:cBhvr>
                                    </p:animEffect>
                                  </p:childTnLst>
                                </p:cTn>
                              </p:par>
                              <p:par>
                                <p:cTn id="30" presetID="12" presetClass="entr" presetSubtype="1" fill="hold"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slide(fromTop)">
                                      <p:cBhvr>
                                        <p:cTn id="32" dur="500"/>
                                        <p:tgtEl>
                                          <p:spTgt spid="9"/>
                                        </p:tgtEl>
                                      </p:cBhvr>
                                    </p:animEffect>
                                  </p:childTnLst>
                                </p:cTn>
                              </p:par>
                            </p:childTnLst>
                          </p:cTn>
                        </p:par>
                        <p:par>
                          <p:cTn id="33" fill="hold" nodeType="afterGroup">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2000"/>
                                        <p:tgtEl>
                                          <p:spTgt spid="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8194"/>
                                        </p:tgtEl>
                                        <p:attrNameLst>
                                          <p:attrName>style.visibility</p:attrName>
                                        </p:attrNameLst>
                                      </p:cBhvr>
                                      <p:to>
                                        <p:strVal val="visible"/>
                                      </p:to>
                                    </p:set>
                                    <p:animEffect transition="in" filter="fade">
                                      <p:cBhvr>
                                        <p:cTn id="41" dur="2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P spid="4" grpId="0" animBg="1"/>
      <p:bldP spid="5" grpId="0" animBg="1"/>
      <p:bldP spid="6" grpId="0" animBg="1"/>
      <p:bldP spid="8200" grpId="0" animBg="1"/>
      <p:bldP spid="8203" grpId="0"/>
      <p:bldP spid="8204"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9937" name="Titolo 1"/>
          <p:cNvSpPr>
            <a:spLocks noGrp="1"/>
          </p:cNvSpPr>
          <p:nvPr>
            <p:ph type="title"/>
          </p:nvPr>
        </p:nvSpPr>
        <p:spPr>
          <a:xfrm>
            <a:off x="804673" y="1445494"/>
            <a:ext cx="3616856" cy="4376572"/>
          </a:xfrm>
        </p:spPr>
        <p:txBody>
          <a:bodyPr anchor="ctr">
            <a:normAutofit/>
          </a:bodyPr>
          <a:lstStyle/>
          <a:p>
            <a:pPr eaLnBrk="1" hangingPunct="1"/>
            <a:r>
              <a:rPr lang="en-US" sz="4800" b="1">
                <a:latin typeface="Cambria"/>
                <a:cs typeface="Cambria"/>
              </a:rPr>
              <a:t>Classificare le aziende</a:t>
            </a:r>
            <a:endParaRPr lang="it-IT" sz="4800">
              <a:latin typeface="Cambria"/>
              <a:cs typeface="Cambria"/>
            </a:endParaRP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26</a:t>
            </a:fld>
            <a:endParaRPr lang="it-IT" sz="1500">
              <a:solidFill>
                <a:srgbClr val="FFFFFF"/>
              </a:solidFill>
            </a:endParaRPr>
          </a:p>
        </p:txBody>
      </p:sp>
      <p:sp>
        <p:nvSpPr>
          <p:cNvPr id="39943" name="Freeform: Shape 39942">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45" name="Freeform: Shape 39944">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8" name="Segnaposto contenuto 2"/>
          <p:cNvSpPr>
            <a:spLocks noGrp="1"/>
          </p:cNvSpPr>
          <p:nvPr>
            <p:ph idx="1"/>
          </p:nvPr>
        </p:nvSpPr>
        <p:spPr>
          <a:xfrm>
            <a:off x="6096000" y="1399032"/>
            <a:ext cx="5501834" cy="4471416"/>
          </a:xfrm>
        </p:spPr>
        <p:txBody>
          <a:bodyPr anchor="ctr">
            <a:normAutofit/>
          </a:bodyPr>
          <a:lstStyle/>
          <a:p>
            <a:pPr marL="0" indent="0" eaLnBrk="1" hangingPunct="1">
              <a:buNone/>
            </a:pPr>
            <a:r>
              <a:rPr lang="it-IT" sz="2200" dirty="0">
                <a:solidFill>
                  <a:schemeClr val="bg1"/>
                </a:solidFill>
                <a:latin typeface="Cambria"/>
                <a:cs typeface="Cambria"/>
              </a:rPr>
              <a:t>La </a:t>
            </a:r>
            <a:r>
              <a:rPr lang="it-IT" sz="2200" dirty="0">
                <a:solidFill>
                  <a:srgbClr val="FF0000"/>
                </a:solidFill>
                <a:latin typeface="Cambria"/>
                <a:cs typeface="Cambria"/>
              </a:rPr>
              <a:t>FINALITA’</a:t>
            </a:r>
            <a:r>
              <a:rPr lang="it-IT" sz="2200" dirty="0">
                <a:solidFill>
                  <a:schemeClr val="bg1"/>
                </a:solidFill>
                <a:latin typeface="Cambria"/>
                <a:cs typeface="Cambria"/>
              </a:rPr>
              <a:t> aziendale:</a:t>
            </a:r>
          </a:p>
          <a:p>
            <a:pPr lvl="1" eaLnBrk="1" hangingPunct="1">
              <a:buFont typeface="Arial" charset="0"/>
              <a:buChar char="•"/>
            </a:pPr>
            <a:r>
              <a:rPr lang="it-IT" sz="2200" dirty="0">
                <a:solidFill>
                  <a:srgbClr val="FF0000"/>
                </a:solidFill>
                <a:latin typeface="Cambria"/>
                <a:cs typeface="Cambria"/>
              </a:rPr>
              <a:t>IMPRESA, o AZIENDA di PRODUZIONE</a:t>
            </a:r>
            <a:r>
              <a:rPr lang="it-IT" sz="2200" dirty="0">
                <a:solidFill>
                  <a:schemeClr val="bg1"/>
                </a:solidFill>
                <a:latin typeface="Cambria"/>
                <a:cs typeface="Cambria"/>
              </a:rPr>
              <a:t>: è a fini di lucro, si rivolge al mercato, non sopravvive senza raggiungere l’obbiettivo economico</a:t>
            </a:r>
          </a:p>
          <a:p>
            <a:pPr lvl="1" eaLnBrk="1" hangingPunct="1">
              <a:buFont typeface="Arial" charset="0"/>
              <a:buChar char="•"/>
            </a:pPr>
            <a:r>
              <a:rPr lang="it-IT" sz="2200" dirty="0">
                <a:solidFill>
                  <a:srgbClr val="FF0000"/>
                </a:solidFill>
                <a:latin typeface="Cambria"/>
                <a:cs typeface="Cambria"/>
              </a:rPr>
              <a:t>NON IMPRESA, o AZIENDA di EROGAZIONE: </a:t>
            </a:r>
            <a:r>
              <a:rPr lang="it-IT" sz="2200" dirty="0">
                <a:solidFill>
                  <a:schemeClr val="bg1"/>
                </a:solidFill>
                <a:latin typeface="Cambria"/>
                <a:cs typeface="Cambria"/>
              </a:rPr>
              <a:t>non è a fini di lucro; tende a soddisfare bisogni umani mediante il consumo diretto, può sopravvivere anche “in perdita”</a:t>
            </a:r>
          </a:p>
        </p:txBody>
      </p:sp>
    </p:spTree>
    <p:extLst>
      <p:ext uri="{BB962C8B-B14F-4D97-AF65-F5344CB8AC3E}">
        <p14:creationId xmlns:p14="http://schemas.microsoft.com/office/powerpoint/2010/main" val="1930311057"/>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0961" name="Titolo 1"/>
          <p:cNvSpPr>
            <a:spLocks noGrp="1"/>
          </p:cNvSpPr>
          <p:nvPr>
            <p:ph type="title"/>
          </p:nvPr>
        </p:nvSpPr>
        <p:spPr>
          <a:xfrm>
            <a:off x="804673" y="1445494"/>
            <a:ext cx="3616856" cy="4376572"/>
          </a:xfrm>
        </p:spPr>
        <p:txBody>
          <a:bodyPr anchor="ctr">
            <a:normAutofit/>
          </a:bodyPr>
          <a:lstStyle/>
          <a:p>
            <a:pPr eaLnBrk="1" hangingPunct="1"/>
            <a:r>
              <a:rPr lang="en-US" sz="4800" b="1">
                <a:latin typeface="Cambria"/>
                <a:cs typeface="Cambria"/>
              </a:rPr>
              <a:t>Classificare le aziende</a:t>
            </a:r>
            <a:endParaRPr lang="it-IT" sz="4800">
              <a:latin typeface="Cambria"/>
              <a:cs typeface="Cambria"/>
            </a:endParaRP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27</a:t>
            </a:fld>
            <a:endParaRPr lang="it-IT" sz="1500">
              <a:solidFill>
                <a:srgbClr val="FFFFFF"/>
              </a:solidFill>
            </a:endParaRPr>
          </a:p>
        </p:txBody>
      </p:sp>
      <p:sp>
        <p:nvSpPr>
          <p:cNvPr id="40967" name="Freeform: Shape 40966">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9" name="Freeform: Shape 40968">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Segnaposto contenuto 2"/>
          <p:cNvSpPr>
            <a:spLocks noGrp="1"/>
          </p:cNvSpPr>
          <p:nvPr>
            <p:ph idx="1"/>
          </p:nvPr>
        </p:nvSpPr>
        <p:spPr>
          <a:xfrm>
            <a:off x="6096000" y="1399032"/>
            <a:ext cx="5501834" cy="4471416"/>
          </a:xfrm>
        </p:spPr>
        <p:txBody>
          <a:bodyPr anchor="ctr">
            <a:normAutofit/>
          </a:bodyPr>
          <a:lstStyle/>
          <a:p>
            <a:pPr eaLnBrk="1" hangingPunct="1">
              <a:buFont typeface="Arial" charset="0"/>
              <a:buChar char="•"/>
            </a:pPr>
            <a:r>
              <a:rPr lang="it-IT" sz="2200" dirty="0">
                <a:solidFill>
                  <a:schemeClr val="bg1"/>
                </a:solidFill>
                <a:latin typeface="Cambria"/>
                <a:cs typeface="Cambria"/>
              </a:rPr>
              <a:t>La </a:t>
            </a:r>
            <a:r>
              <a:rPr lang="it-IT" sz="2200" dirty="0">
                <a:solidFill>
                  <a:srgbClr val="FF0000"/>
                </a:solidFill>
                <a:latin typeface="Cambria"/>
                <a:cs typeface="Cambria"/>
              </a:rPr>
              <a:t>DIMENSIONE:</a:t>
            </a:r>
          </a:p>
          <a:p>
            <a:pPr lvl="1" eaLnBrk="1" hangingPunct="1">
              <a:buFont typeface="Arial" charset="0"/>
              <a:buChar char="•"/>
            </a:pPr>
            <a:r>
              <a:rPr lang="it-IT" sz="2200" dirty="0">
                <a:solidFill>
                  <a:schemeClr val="bg1"/>
                </a:solidFill>
                <a:latin typeface="Cambria"/>
                <a:cs typeface="Cambria"/>
              </a:rPr>
              <a:t>Aziende piccole, medie e grandi</a:t>
            </a:r>
          </a:p>
          <a:p>
            <a:pPr lvl="1" eaLnBrk="1" hangingPunct="1">
              <a:buFont typeface="Arial" charset="0"/>
              <a:buChar char="•"/>
            </a:pPr>
            <a:r>
              <a:rPr lang="it-IT" sz="2200" dirty="0">
                <a:solidFill>
                  <a:schemeClr val="bg1"/>
                </a:solidFill>
                <a:latin typeface="Cambria"/>
                <a:cs typeface="Cambria"/>
              </a:rPr>
              <a:t>Sono tanti i fattori per definire la dimensione di un’impresa:</a:t>
            </a:r>
          </a:p>
          <a:p>
            <a:pPr lvl="2" eaLnBrk="1" hangingPunct="1">
              <a:buFont typeface="Arial" charset="0"/>
              <a:buChar char="•"/>
            </a:pPr>
            <a:r>
              <a:rPr lang="it-IT" sz="2200" dirty="0">
                <a:solidFill>
                  <a:schemeClr val="bg1"/>
                </a:solidFill>
                <a:latin typeface="Cambria"/>
                <a:cs typeface="Cambria"/>
              </a:rPr>
              <a:t>Il capitale investito</a:t>
            </a:r>
          </a:p>
          <a:p>
            <a:pPr lvl="2" eaLnBrk="1" hangingPunct="1">
              <a:buFont typeface="Arial" charset="0"/>
              <a:buChar char="•"/>
            </a:pPr>
            <a:r>
              <a:rPr lang="it-IT" sz="2200" dirty="0">
                <a:solidFill>
                  <a:schemeClr val="bg1"/>
                </a:solidFill>
                <a:latin typeface="Cambria"/>
                <a:cs typeface="Cambria"/>
              </a:rPr>
              <a:t>Il fatturato, o la capacità di generare ricchezza</a:t>
            </a:r>
          </a:p>
          <a:p>
            <a:pPr lvl="2" eaLnBrk="1" hangingPunct="1">
              <a:buFont typeface="Arial" charset="0"/>
              <a:buChar char="•"/>
            </a:pPr>
            <a:r>
              <a:rPr lang="it-IT" sz="2200" dirty="0">
                <a:solidFill>
                  <a:schemeClr val="bg1"/>
                </a:solidFill>
                <a:latin typeface="Cambria"/>
                <a:cs typeface="Cambria"/>
              </a:rPr>
              <a:t>Il numero dei dipendenti</a:t>
            </a:r>
          </a:p>
          <a:p>
            <a:pPr lvl="2" eaLnBrk="1" hangingPunct="1">
              <a:buFont typeface="Arial" charset="0"/>
              <a:buChar char="•"/>
            </a:pPr>
            <a:r>
              <a:rPr lang="it-IT" sz="2200" dirty="0">
                <a:solidFill>
                  <a:schemeClr val="bg1"/>
                </a:solidFill>
                <a:latin typeface="Cambria"/>
                <a:cs typeface="Cambria"/>
              </a:rPr>
              <a:t>L’estensione territoriale</a:t>
            </a:r>
          </a:p>
          <a:p>
            <a:pPr lvl="2" eaLnBrk="1" hangingPunct="1">
              <a:buFont typeface="Arial" charset="0"/>
              <a:buChar char="•"/>
            </a:pPr>
            <a:r>
              <a:rPr lang="it-IT" sz="2200" dirty="0">
                <a:solidFill>
                  <a:schemeClr val="bg1"/>
                </a:solidFill>
                <a:latin typeface="Cambria"/>
                <a:cs typeface="Cambria"/>
              </a:rPr>
              <a:t>La popolazione territorialmente di competenza</a:t>
            </a:r>
          </a:p>
          <a:p>
            <a:pPr lvl="2" eaLnBrk="1" hangingPunct="1">
              <a:buFont typeface="Arial" charset="0"/>
              <a:buChar char="•"/>
            </a:pPr>
            <a:r>
              <a:rPr lang="it-IT" sz="2200" dirty="0">
                <a:solidFill>
                  <a:schemeClr val="bg1"/>
                </a:solidFill>
                <a:latin typeface="Cambria"/>
                <a:cs typeface="Cambria"/>
              </a:rPr>
              <a:t>Etc. </a:t>
            </a:r>
            <a:r>
              <a:rPr lang="it-IT" sz="2200" dirty="0" err="1">
                <a:solidFill>
                  <a:schemeClr val="bg1"/>
                </a:solidFill>
                <a:latin typeface="Cambria"/>
                <a:cs typeface="Cambria"/>
              </a:rPr>
              <a:t>etc</a:t>
            </a:r>
            <a:r>
              <a:rPr lang="it-IT" sz="2200" dirty="0">
                <a:solidFill>
                  <a:schemeClr val="bg1"/>
                </a:solidFill>
                <a:latin typeface="Cambria"/>
                <a:cs typeface="Cambria"/>
              </a:rPr>
              <a:t> . …</a:t>
            </a:r>
          </a:p>
        </p:txBody>
      </p:sp>
    </p:spTree>
    <p:extLst>
      <p:ext uri="{BB962C8B-B14F-4D97-AF65-F5344CB8AC3E}">
        <p14:creationId xmlns:p14="http://schemas.microsoft.com/office/powerpoint/2010/main" val="75881087"/>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CasellaDiTesto 3"/>
          <p:cNvSpPr txBox="1"/>
          <p:nvPr/>
        </p:nvSpPr>
        <p:spPr>
          <a:xfrm>
            <a:off x="804673" y="1445494"/>
            <a:ext cx="3616856" cy="4376572"/>
          </a:xfrm>
          <a:prstGeom prst="rect">
            <a:avLst/>
          </a:prstGeom>
        </p:spPr>
        <p:txBody>
          <a:bodyPr vert="horz" lIns="91440" tIns="45720" rIns="91440" bIns="45720" rtlCol="0" anchor="ctr">
            <a:normAutofit/>
          </a:bodyPr>
          <a:lstStyle/>
          <a:p>
            <a:pPr>
              <a:lnSpc>
                <a:spcPct val="90000"/>
              </a:lnSpc>
              <a:spcBef>
                <a:spcPct val="0"/>
              </a:spcBef>
              <a:spcAft>
                <a:spcPts val="600"/>
              </a:spcAft>
              <a:defRPr/>
            </a:pPr>
            <a:r>
              <a:rPr lang="en-US" sz="4800" b="1" kern="1200">
                <a:solidFill>
                  <a:schemeClr val="tx1"/>
                </a:solidFill>
                <a:latin typeface="+mj-lt"/>
                <a:ea typeface="+mj-ea"/>
                <a:cs typeface="+mj-cs"/>
              </a:rPr>
              <a:t>DEFINIZIONI</a:t>
            </a:r>
          </a:p>
          <a:p>
            <a:pPr>
              <a:lnSpc>
                <a:spcPct val="90000"/>
              </a:lnSpc>
              <a:spcBef>
                <a:spcPct val="0"/>
              </a:spcBef>
              <a:spcAft>
                <a:spcPts val="600"/>
              </a:spcAft>
              <a:defRPr/>
            </a:pPr>
            <a:endParaRPr lang="en-US" sz="4800" b="1" kern="120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mj-lt"/>
              <a:ea typeface="+mj-ea"/>
              <a:cs typeface="+mj-cs"/>
            </a:endParaRPr>
          </a:p>
        </p:txBody>
      </p:sp>
      <p:sp>
        <p:nvSpPr>
          <p:cNvPr id="6" name="Segnaposto numero diapositiva 5"/>
          <p:cNvSpPr>
            <a:spLocks noGrp="1"/>
          </p:cNvSpPr>
          <p:nvPr>
            <p:ph type="sldNum" sz="quarter" idx="12"/>
          </p:nvPr>
        </p:nvSpPr>
        <p:spPr>
          <a:xfrm>
            <a:off x="804672" y="603504"/>
            <a:ext cx="548640" cy="548640"/>
          </a:xfrm>
          <a:prstGeom prst="ellipse">
            <a:avLst/>
          </a:prstGeom>
          <a:solidFill>
            <a:srgbClr val="808080"/>
          </a:solidFill>
        </p:spPr>
        <p:txBody>
          <a:bodyPr vert="horz" lIns="91440" tIns="45720" rIns="91440" bIns="45720" rtlCol="0" anchor="ctr">
            <a:normAutofit/>
          </a:bodyPr>
          <a:lstStyle/>
          <a:p>
            <a:pPr algn="ctr">
              <a:spcAft>
                <a:spcPts val="600"/>
              </a:spcAft>
            </a:pPr>
            <a:fld id="{CC51CBB9-A087-D845-9D8B-9CDF9CEB3744}" type="slidenum">
              <a:rPr lang="en-US" sz="1500">
                <a:solidFill>
                  <a:srgbClr val="FFFFFF"/>
                </a:solidFill>
              </a:rPr>
              <a:pPr algn="ctr">
                <a:spcAft>
                  <a:spcPts val="600"/>
                </a:spcAft>
              </a:pPr>
              <a:t>28</a:t>
            </a:fld>
            <a:endParaRPr lang="en-US" sz="1500">
              <a:solidFill>
                <a:srgbClr val="FFFFFF"/>
              </a:solidFill>
            </a:endParaRPr>
          </a:p>
        </p:txBody>
      </p:sp>
      <p:sp>
        <p:nvSpPr>
          <p:cNvPr id="41990" name="Freeform: Shape 41989">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992" name="Freeform: Shape 41991">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985" name="Segnaposto contenuto 2"/>
          <p:cNvSpPr>
            <a:spLocks noGrp="1"/>
          </p:cNvSpPr>
          <p:nvPr>
            <p:ph idx="1"/>
          </p:nvPr>
        </p:nvSpPr>
        <p:spPr>
          <a:xfrm>
            <a:off x="6096000" y="1399032"/>
            <a:ext cx="5501834" cy="4471416"/>
          </a:xfrm>
        </p:spPr>
        <p:txBody>
          <a:bodyPr vert="horz" lIns="91440" tIns="45720" rIns="91440" bIns="45720" rtlCol="0" anchor="ctr">
            <a:normAutofit/>
          </a:bodyPr>
          <a:lstStyle/>
          <a:p>
            <a:pPr marL="0"/>
            <a:endParaRPr lang="en-US" sz="2200" b="1" dirty="0">
              <a:solidFill>
                <a:schemeClr val="bg1"/>
              </a:solidFill>
            </a:endParaRPr>
          </a:p>
          <a:p>
            <a:pPr marL="0"/>
            <a:endParaRPr lang="en-US" sz="2200" b="1" dirty="0">
              <a:solidFill>
                <a:schemeClr val="bg1"/>
              </a:solidFill>
            </a:endParaRPr>
          </a:p>
          <a:p>
            <a:pPr marL="0"/>
            <a:r>
              <a:rPr lang="en-US" sz="2200" b="1" dirty="0">
                <a:solidFill>
                  <a:srgbClr val="FF0000"/>
                </a:solidFill>
              </a:rPr>
              <a:t>Media impresa</a:t>
            </a:r>
            <a:r>
              <a:rPr lang="en-US" sz="2200" b="1" dirty="0">
                <a:solidFill>
                  <a:schemeClr val="bg1"/>
                </a:solidFill>
              </a:rPr>
              <a:t>:</a:t>
            </a:r>
            <a:endParaRPr lang="en-US" sz="2200" dirty="0">
              <a:solidFill>
                <a:schemeClr val="bg1"/>
              </a:solidFill>
            </a:endParaRPr>
          </a:p>
          <a:p>
            <a:r>
              <a:rPr lang="en-US" sz="2200" dirty="0">
                <a:solidFill>
                  <a:schemeClr val="bg1"/>
                </a:solidFill>
              </a:rPr>
              <a:t>ha </a:t>
            </a:r>
            <a:r>
              <a:rPr lang="en-US" sz="2200" b="1" dirty="0" err="1">
                <a:solidFill>
                  <a:srgbClr val="FF0000"/>
                </a:solidFill>
              </a:rPr>
              <a:t>meno</a:t>
            </a:r>
            <a:r>
              <a:rPr lang="en-US" sz="2200" b="1" dirty="0">
                <a:solidFill>
                  <a:srgbClr val="FF0000"/>
                </a:solidFill>
              </a:rPr>
              <a:t> di 250 </a:t>
            </a:r>
            <a:r>
              <a:rPr lang="en-US" sz="2200" dirty="0" err="1">
                <a:solidFill>
                  <a:schemeClr val="bg1"/>
                </a:solidFill>
              </a:rPr>
              <a:t>dipendenti</a:t>
            </a:r>
            <a:r>
              <a:rPr lang="en-US" sz="2200" dirty="0">
                <a:solidFill>
                  <a:schemeClr val="bg1"/>
                </a:solidFill>
              </a:rPr>
              <a:t>;</a:t>
            </a:r>
          </a:p>
          <a:p>
            <a:r>
              <a:rPr lang="en-US" sz="2200" dirty="0">
                <a:solidFill>
                  <a:schemeClr val="bg1"/>
                </a:solidFill>
              </a:rPr>
              <a:t>ha un </a:t>
            </a:r>
            <a:r>
              <a:rPr lang="en-US" sz="2200" dirty="0" err="1">
                <a:solidFill>
                  <a:schemeClr val="bg1"/>
                </a:solidFill>
              </a:rPr>
              <a:t>fatturato</a:t>
            </a:r>
            <a:r>
              <a:rPr lang="en-US" sz="2200" dirty="0">
                <a:solidFill>
                  <a:schemeClr val="bg1"/>
                </a:solidFill>
              </a:rPr>
              <a:t> </a:t>
            </a:r>
            <a:r>
              <a:rPr lang="en-US" sz="2200" dirty="0" err="1">
                <a:solidFill>
                  <a:schemeClr val="bg1"/>
                </a:solidFill>
              </a:rPr>
              <a:t>annuo</a:t>
            </a:r>
            <a:r>
              <a:rPr lang="en-US" sz="2200" dirty="0">
                <a:solidFill>
                  <a:schemeClr val="bg1"/>
                </a:solidFill>
              </a:rPr>
              <a:t> </a:t>
            </a:r>
            <a:r>
              <a:rPr lang="en-US" sz="2200" b="1" dirty="0">
                <a:solidFill>
                  <a:srgbClr val="FF0000"/>
                </a:solidFill>
              </a:rPr>
              <a:t>non </a:t>
            </a:r>
            <a:r>
              <a:rPr lang="en-US" sz="2200" b="1" dirty="0" err="1">
                <a:solidFill>
                  <a:srgbClr val="FF0000"/>
                </a:solidFill>
              </a:rPr>
              <a:t>superiore</a:t>
            </a:r>
            <a:r>
              <a:rPr lang="en-US" sz="2200" b="1" dirty="0">
                <a:solidFill>
                  <a:srgbClr val="FF0000"/>
                </a:solidFill>
              </a:rPr>
              <a:t> a 40 </a:t>
            </a:r>
            <a:r>
              <a:rPr lang="en-US" sz="2200" dirty="0" err="1">
                <a:solidFill>
                  <a:schemeClr val="bg1"/>
                </a:solidFill>
              </a:rPr>
              <a:t>milioni</a:t>
            </a:r>
            <a:r>
              <a:rPr lang="en-US" sz="2200" dirty="0">
                <a:solidFill>
                  <a:schemeClr val="bg1"/>
                </a:solidFill>
              </a:rPr>
              <a:t> di euro, </a:t>
            </a:r>
            <a:r>
              <a:rPr lang="en-US" sz="2200" dirty="0" err="1">
                <a:solidFill>
                  <a:schemeClr val="bg1"/>
                </a:solidFill>
              </a:rPr>
              <a:t>oppure</a:t>
            </a:r>
            <a:r>
              <a:rPr lang="en-US" sz="2200" dirty="0">
                <a:solidFill>
                  <a:schemeClr val="bg1"/>
                </a:solidFill>
              </a:rPr>
              <a:t> ha un </a:t>
            </a:r>
            <a:r>
              <a:rPr lang="en-US" sz="2200" dirty="0" err="1">
                <a:solidFill>
                  <a:schemeClr val="bg1"/>
                </a:solidFill>
              </a:rPr>
              <a:t>totale</a:t>
            </a:r>
            <a:r>
              <a:rPr lang="en-US" sz="2200" dirty="0">
                <a:solidFill>
                  <a:schemeClr val="bg1"/>
                </a:solidFill>
              </a:rPr>
              <a:t> di </a:t>
            </a:r>
            <a:r>
              <a:rPr lang="en-US" sz="2200" dirty="0" err="1">
                <a:solidFill>
                  <a:schemeClr val="bg1"/>
                </a:solidFill>
              </a:rPr>
              <a:t>bilancio</a:t>
            </a:r>
            <a:r>
              <a:rPr lang="en-US" sz="2200" dirty="0">
                <a:solidFill>
                  <a:schemeClr val="bg1"/>
                </a:solidFill>
              </a:rPr>
              <a:t> </a:t>
            </a:r>
            <a:r>
              <a:rPr lang="en-US" sz="2200" dirty="0" err="1">
                <a:solidFill>
                  <a:schemeClr val="bg1"/>
                </a:solidFill>
              </a:rPr>
              <a:t>annuo</a:t>
            </a:r>
            <a:r>
              <a:rPr lang="en-US" sz="2200" dirty="0">
                <a:solidFill>
                  <a:schemeClr val="bg1"/>
                </a:solidFill>
              </a:rPr>
              <a:t> non </a:t>
            </a:r>
            <a:r>
              <a:rPr lang="en-US" sz="2200" dirty="0" err="1">
                <a:solidFill>
                  <a:schemeClr val="bg1"/>
                </a:solidFill>
              </a:rPr>
              <a:t>superiore</a:t>
            </a:r>
            <a:r>
              <a:rPr lang="en-US" sz="2200" dirty="0">
                <a:solidFill>
                  <a:schemeClr val="bg1"/>
                </a:solidFill>
              </a:rPr>
              <a:t> a 27 </a:t>
            </a:r>
            <a:r>
              <a:rPr lang="en-US" sz="2200" dirty="0" err="1">
                <a:solidFill>
                  <a:schemeClr val="bg1"/>
                </a:solidFill>
              </a:rPr>
              <a:t>milioni</a:t>
            </a:r>
            <a:r>
              <a:rPr lang="en-US" sz="2200" dirty="0">
                <a:solidFill>
                  <a:schemeClr val="bg1"/>
                </a:solidFill>
              </a:rPr>
              <a:t> di euro;</a:t>
            </a:r>
          </a:p>
          <a:p>
            <a:endParaRPr lang="en-US" sz="2200" dirty="0">
              <a:solidFill>
                <a:schemeClr val="bg1"/>
              </a:solidFill>
            </a:endParaRPr>
          </a:p>
        </p:txBody>
      </p:sp>
    </p:spTree>
    <p:extLst>
      <p:ext uri="{BB962C8B-B14F-4D97-AF65-F5344CB8AC3E}">
        <p14:creationId xmlns:p14="http://schemas.microsoft.com/office/powerpoint/2010/main" val="1016355225"/>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29</a:t>
            </a:fld>
            <a:endParaRPr lang="it-IT" sz="1500">
              <a:solidFill>
                <a:srgbClr val="FFFFFF"/>
              </a:solidFill>
            </a:endParaRPr>
          </a:p>
        </p:txBody>
      </p:sp>
      <p:sp>
        <p:nvSpPr>
          <p:cNvPr id="43014" name="Freeform: Shape 43013">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016" name="Freeform: Shape 43015">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009" name="Segnaposto contenuto 2"/>
          <p:cNvSpPr>
            <a:spLocks noGrp="1"/>
          </p:cNvSpPr>
          <p:nvPr>
            <p:ph idx="1"/>
          </p:nvPr>
        </p:nvSpPr>
        <p:spPr>
          <a:xfrm>
            <a:off x="6096000" y="1399032"/>
            <a:ext cx="5501834" cy="4471416"/>
          </a:xfrm>
        </p:spPr>
        <p:txBody>
          <a:bodyPr anchor="ctr">
            <a:normAutofit/>
          </a:bodyPr>
          <a:lstStyle/>
          <a:p>
            <a:pPr eaLnBrk="1" hangingPunct="1"/>
            <a:endParaRPr lang="it-IT" sz="2200" dirty="0">
              <a:solidFill>
                <a:schemeClr val="bg1"/>
              </a:solidFill>
              <a:latin typeface="Cambria"/>
              <a:cs typeface="Cambria"/>
            </a:endParaRPr>
          </a:p>
          <a:p>
            <a:pPr marL="0" indent="0" algn="just" eaLnBrk="1" hangingPunct="1">
              <a:buNone/>
            </a:pPr>
            <a:r>
              <a:rPr lang="it-IT" sz="2200" dirty="0">
                <a:solidFill>
                  <a:schemeClr val="bg1"/>
                </a:solidFill>
                <a:latin typeface="Cambria"/>
                <a:cs typeface="Cambria"/>
              </a:rPr>
              <a:t>il capitale o i diritti di voto </a:t>
            </a:r>
            <a:r>
              <a:rPr lang="it-IT" sz="2200" dirty="0">
                <a:solidFill>
                  <a:srgbClr val="FF0000"/>
                </a:solidFill>
                <a:latin typeface="Cambria"/>
                <a:cs typeface="Cambria"/>
              </a:rPr>
              <a:t>non</a:t>
            </a:r>
            <a:r>
              <a:rPr lang="it-IT" sz="2200" dirty="0">
                <a:solidFill>
                  <a:schemeClr val="bg1"/>
                </a:solidFill>
                <a:latin typeface="Cambria"/>
                <a:cs typeface="Cambria"/>
              </a:rPr>
              <a:t> sono detenuti </a:t>
            </a:r>
            <a:r>
              <a:rPr lang="it-IT" sz="2200" dirty="0">
                <a:solidFill>
                  <a:srgbClr val="FF0000"/>
                </a:solidFill>
                <a:latin typeface="Cambria"/>
                <a:cs typeface="Cambria"/>
              </a:rPr>
              <a:t>per il 25% </a:t>
            </a:r>
            <a:r>
              <a:rPr lang="it-IT" sz="2200" dirty="0">
                <a:solidFill>
                  <a:schemeClr val="bg1"/>
                </a:solidFill>
                <a:latin typeface="Cambria"/>
                <a:cs typeface="Cambria"/>
              </a:rPr>
              <a:t>o più da una sola o, congiuntamente, da più imprese non conformi alla definizione di PMI (fanno eccezione le società finanziarie pubbliche e le società di partecipazione al capitale di rischio o, purché non esercitino alcun controllo, gli investitori istituzionali; </a:t>
            </a:r>
          </a:p>
          <a:p>
            <a:pPr eaLnBrk="1" hangingPunct="1"/>
            <a:endParaRPr lang="it-IT" sz="2200" dirty="0">
              <a:solidFill>
                <a:schemeClr val="bg1"/>
              </a:solidFill>
              <a:latin typeface="Cambria"/>
              <a:cs typeface="Cambria"/>
            </a:endParaRPr>
          </a:p>
        </p:txBody>
      </p:sp>
    </p:spTree>
    <p:extLst>
      <p:ext uri="{BB962C8B-B14F-4D97-AF65-F5344CB8AC3E}">
        <p14:creationId xmlns:p14="http://schemas.microsoft.com/office/powerpoint/2010/main" val="125545380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egnaposto contenuto 2">
            <a:extLst>
              <a:ext uri="{FF2B5EF4-FFF2-40B4-BE49-F238E27FC236}">
                <a16:creationId xmlns:a16="http://schemas.microsoft.com/office/drawing/2014/main" id="{724B2243-B5AC-7D2A-126F-CE277083A498}"/>
              </a:ext>
            </a:extLst>
          </p:cNvPr>
          <p:cNvSpPr txBox="1">
            <a:spLocks/>
          </p:cNvSpPr>
          <p:nvPr/>
        </p:nvSpPr>
        <p:spPr>
          <a:xfrm>
            <a:off x="1825625" y="1527175"/>
            <a:ext cx="8504238" cy="4572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63538" indent="-282575">
              <a:buClr>
                <a:srgbClr val="3891A7"/>
              </a:buClr>
              <a:buSzPct val="80000"/>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b="1">
                <a:latin typeface="Cambria"/>
                <a:ea typeface="Arial Unicode MS" charset="0"/>
                <a:cs typeface="Cambria"/>
              </a:rPr>
              <a:t>ECONOMIA</a:t>
            </a:r>
            <a:br>
              <a:rPr lang="it-IT" b="1">
                <a:latin typeface="Cambria"/>
                <a:ea typeface="Arial Unicode MS" charset="0"/>
                <a:cs typeface="Cambria"/>
              </a:rPr>
            </a:br>
            <a:endParaRPr lang="it-IT" b="1">
              <a:latin typeface="Cambria"/>
              <a:ea typeface="Arial Unicode MS" charset="0"/>
              <a:cs typeface="Cambria"/>
            </a:endParaRPr>
          </a:p>
          <a:p>
            <a:pPr marL="363538" indent="-282575">
              <a:buClr>
                <a:srgbClr val="3891A7"/>
              </a:buClr>
              <a:buSzPct val="80000"/>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b="1">
              <a:latin typeface="Cambria"/>
              <a:ea typeface="Arial Unicode MS" charset="0"/>
              <a:cs typeface="Cambria"/>
            </a:endParaRPr>
          </a:p>
          <a:p>
            <a:pPr marL="363538" indent="-282575">
              <a:buClr>
                <a:srgbClr val="3891A7"/>
              </a:buClr>
              <a:buSzPct val="80000"/>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b="1">
              <a:latin typeface="Cambria"/>
              <a:ea typeface="Arial Unicode MS" charset="0"/>
              <a:cs typeface="Cambria"/>
            </a:endParaRPr>
          </a:p>
          <a:p>
            <a:pPr marL="363538" indent="-282575">
              <a:buClr>
                <a:srgbClr val="3891A7"/>
              </a:buClr>
              <a:buSzPct val="80000"/>
              <a:buFont typeface="Wingdings 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b="1">
                <a:latin typeface="Cambria"/>
                <a:ea typeface="Arial Unicode MS" charset="0"/>
                <a:cs typeface="Cambria"/>
              </a:rPr>
              <a:t>AZIENDALE</a:t>
            </a:r>
          </a:p>
          <a:p>
            <a:pPr marL="80963" indent="0">
              <a:buClr>
                <a:srgbClr val="3891A7"/>
              </a:buClr>
              <a:buSzPct val="80000"/>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it-IT" b="1" dirty="0">
              <a:latin typeface="Cambria"/>
              <a:ea typeface="Arial Unicode MS" charset="0"/>
              <a:cs typeface="Cambria"/>
            </a:endParaRPr>
          </a:p>
        </p:txBody>
      </p:sp>
      <p:sp>
        <p:nvSpPr>
          <p:cNvPr id="11" name="Rettangolo arrotondato 6">
            <a:extLst>
              <a:ext uri="{FF2B5EF4-FFF2-40B4-BE49-F238E27FC236}">
                <a16:creationId xmlns:a16="http://schemas.microsoft.com/office/drawing/2014/main" id="{A2E2BBE3-DFFD-696B-3A61-6B70666DE28C}"/>
              </a:ext>
            </a:extLst>
          </p:cNvPr>
          <p:cNvSpPr/>
          <p:nvPr/>
        </p:nvSpPr>
        <p:spPr bwMode="auto">
          <a:xfrm>
            <a:off x="6968653" y="1094228"/>
            <a:ext cx="3024188" cy="1439862"/>
          </a:xfrm>
          <a:prstGeom prst="roundRect">
            <a:avLst/>
          </a:prstGeom>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lgn="ctr">
              <a:defRPr/>
            </a:pPr>
            <a:r>
              <a:rPr lang="it-IT" sz="2000" dirty="0">
                <a:solidFill>
                  <a:srgbClr val="000000"/>
                </a:solidFill>
                <a:latin typeface="Cambria"/>
                <a:ea typeface="ＭＳ Ｐゴシック" charset="0"/>
                <a:cs typeface="Cambria"/>
              </a:rPr>
              <a:t>Svolgimento di un’attività che punta alla massima utilità</a:t>
            </a:r>
            <a:br>
              <a:rPr lang="it-IT" sz="2000" dirty="0">
                <a:solidFill>
                  <a:srgbClr val="000000"/>
                </a:solidFill>
                <a:latin typeface="Cambria"/>
                <a:ea typeface="ＭＳ Ｐゴシック" charset="0"/>
                <a:cs typeface="Cambria"/>
              </a:rPr>
            </a:br>
            <a:r>
              <a:rPr lang="it-IT" sz="2000" dirty="0">
                <a:solidFill>
                  <a:srgbClr val="000000"/>
                </a:solidFill>
                <a:latin typeface="Cambria"/>
                <a:ea typeface="ＭＳ Ｐゴシック" charset="0"/>
                <a:cs typeface="Cambria"/>
              </a:rPr>
              <a:t>con risorse scarse</a:t>
            </a:r>
          </a:p>
        </p:txBody>
      </p:sp>
      <p:sp>
        <p:nvSpPr>
          <p:cNvPr id="12" name="Rettangolo arrotondato 9">
            <a:extLst>
              <a:ext uri="{FF2B5EF4-FFF2-40B4-BE49-F238E27FC236}">
                <a16:creationId xmlns:a16="http://schemas.microsoft.com/office/drawing/2014/main" id="{EB501B12-D711-26E8-33EF-87D67B9DE045}"/>
              </a:ext>
            </a:extLst>
          </p:cNvPr>
          <p:cNvSpPr/>
          <p:nvPr/>
        </p:nvSpPr>
        <p:spPr bwMode="auto">
          <a:xfrm>
            <a:off x="7036200" y="2930289"/>
            <a:ext cx="3024188" cy="1439863"/>
          </a:xfrm>
          <a:prstGeom prst="roundRect">
            <a:avLst/>
          </a:prstGeom>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nchor="ctr"/>
          <a:lstStyle/>
          <a:p>
            <a:pPr algn="ctr">
              <a:defRPr/>
            </a:pPr>
            <a:r>
              <a:rPr lang="it-IT" sz="2000" dirty="0">
                <a:solidFill>
                  <a:srgbClr val="000000"/>
                </a:solidFill>
                <a:latin typeface="Cambria"/>
                <a:ea typeface="ＭＳ Ｐゴシック" charset="0"/>
                <a:cs typeface="Cambria"/>
              </a:rPr>
              <a:t>Sistema organizzato, finalizzato ad un’attività economica </a:t>
            </a:r>
          </a:p>
        </p:txBody>
      </p:sp>
      <p:sp>
        <p:nvSpPr>
          <p:cNvPr id="13" name="Freccia a destra 3">
            <a:extLst>
              <a:ext uri="{FF2B5EF4-FFF2-40B4-BE49-F238E27FC236}">
                <a16:creationId xmlns:a16="http://schemas.microsoft.com/office/drawing/2014/main" id="{B42FC7F3-E8C9-55DD-B420-097A73D838F2}"/>
              </a:ext>
            </a:extLst>
          </p:cNvPr>
          <p:cNvSpPr>
            <a:spLocks noChangeArrowheads="1"/>
          </p:cNvSpPr>
          <p:nvPr/>
        </p:nvSpPr>
        <p:spPr bwMode="auto">
          <a:xfrm>
            <a:off x="5452107" y="1646049"/>
            <a:ext cx="1138814" cy="431800"/>
          </a:xfrm>
          <a:prstGeom prst="rightArrow">
            <a:avLst>
              <a:gd name="adj1" fmla="val 50000"/>
              <a:gd name="adj2" fmla="val 50060"/>
            </a:avLst>
          </a:prstGeom>
          <a:solidFill>
            <a:srgbClr val="00B8FF"/>
          </a:solidFill>
          <a:ln w="9525">
            <a:solidFill>
              <a:schemeClr val="tx1"/>
            </a:solidFill>
            <a:round/>
            <a:headEnd/>
            <a:tailEnd/>
          </a:ln>
        </p:spPr>
        <p:txBody>
          <a:bodyPr/>
          <a:lstStyle/>
          <a:p>
            <a:endParaRPr lang="it-IT" sz="3200">
              <a:latin typeface="Times New Roman" charset="0"/>
            </a:endParaRPr>
          </a:p>
        </p:txBody>
      </p:sp>
      <p:sp>
        <p:nvSpPr>
          <p:cNvPr id="14" name="Freccia a destra 4">
            <a:extLst>
              <a:ext uri="{FF2B5EF4-FFF2-40B4-BE49-F238E27FC236}">
                <a16:creationId xmlns:a16="http://schemas.microsoft.com/office/drawing/2014/main" id="{9E3E2229-BF43-7E5C-FE07-01EB53C3026C}"/>
              </a:ext>
            </a:extLst>
          </p:cNvPr>
          <p:cNvSpPr>
            <a:spLocks noChangeArrowheads="1"/>
          </p:cNvSpPr>
          <p:nvPr/>
        </p:nvSpPr>
        <p:spPr bwMode="auto">
          <a:xfrm>
            <a:off x="5421236" y="3440812"/>
            <a:ext cx="1138814" cy="431800"/>
          </a:xfrm>
          <a:prstGeom prst="rightArrow">
            <a:avLst>
              <a:gd name="adj1" fmla="val 50000"/>
              <a:gd name="adj2" fmla="val 50060"/>
            </a:avLst>
          </a:prstGeom>
          <a:solidFill>
            <a:srgbClr val="00B8FF"/>
          </a:solidFill>
          <a:ln w="9525">
            <a:solidFill>
              <a:schemeClr val="tx1"/>
            </a:solidFill>
            <a:round/>
            <a:headEnd/>
            <a:tailEnd/>
          </a:ln>
        </p:spPr>
        <p:txBody>
          <a:bodyPr/>
          <a:lstStyle/>
          <a:p>
            <a:endParaRPr lang="it-IT" sz="3200">
              <a:latin typeface="Times New Roman" charset="0"/>
            </a:endParaRPr>
          </a:p>
        </p:txBody>
      </p:sp>
    </p:spTree>
    <p:extLst>
      <p:ext uri="{BB962C8B-B14F-4D97-AF65-F5344CB8AC3E}">
        <p14:creationId xmlns:p14="http://schemas.microsoft.com/office/powerpoint/2010/main" val="18358244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10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accel="50000" decel="50000" fill="hold" grpId="0" nodeType="after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 calcmode="lin" valueType="num">
                                      <p:cBhvr additive="base">
                                        <p:cTn id="12" dur="1000" fill="hold"/>
                                        <p:tgtEl>
                                          <p:spTgt spid="10">
                                            <p:txEl>
                                              <p:pRg st="3" end="3"/>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10" presetClass="entr" presetSubtype="0"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par>
                          <p:cTn id="18" fill="hold">
                            <p:stCondLst>
                              <p:cond delay="4000"/>
                            </p:stCondLst>
                            <p:childTnLst>
                              <p:par>
                                <p:cTn id="19" presetID="10" presetClass="entr" presetSubtype="0"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20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8"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slide(fromLeft)">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slide(fromLeft)">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animBg="1"/>
      <p:bldP spid="12" grpId="0" animBg="1"/>
      <p:bldP spid="13" grpId="0" animBg="1"/>
      <p:bldP spid="1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30</a:t>
            </a:fld>
            <a:endParaRPr lang="it-IT" sz="1500">
              <a:solidFill>
                <a:srgbClr val="FFFFFF"/>
              </a:solidFill>
            </a:endParaRPr>
          </a:p>
        </p:txBody>
      </p:sp>
      <p:sp>
        <p:nvSpPr>
          <p:cNvPr id="44038" name="Freeform: Shape 4403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40" name="Freeform: Shape 4403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33" name="Segnaposto contenuto 2"/>
          <p:cNvSpPr>
            <a:spLocks noGrp="1"/>
          </p:cNvSpPr>
          <p:nvPr>
            <p:ph idx="1"/>
          </p:nvPr>
        </p:nvSpPr>
        <p:spPr>
          <a:xfrm>
            <a:off x="6096000" y="1399032"/>
            <a:ext cx="5501834" cy="4471416"/>
          </a:xfrm>
        </p:spPr>
        <p:txBody>
          <a:bodyPr anchor="ctr">
            <a:normAutofit/>
          </a:bodyPr>
          <a:lstStyle/>
          <a:p>
            <a:pPr algn="just" eaLnBrk="1" hangingPunct="1"/>
            <a:r>
              <a:rPr lang="it-IT" sz="2200" dirty="0">
                <a:solidFill>
                  <a:schemeClr val="bg1"/>
                </a:solidFill>
                <a:latin typeface="Cambria"/>
                <a:cs typeface="Cambria"/>
              </a:rPr>
              <a:t>la </a:t>
            </a:r>
            <a:r>
              <a:rPr lang="it-IT" sz="2200" dirty="0">
                <a:solidFill>
                  <a:srgbClr val="FF0000"/>
                </a:solidFill>
                <a:latin typeface="Cambria"/>
                <a:cs typeface="Cambria"/>
              </a:rPr>
              <a:t>soglia del 25% può inoltre essere superata se il capitale è disperso in modo tale che sia impossibile determinare da chi è detenuto e</a:t>
            </a:r>
            <a:r>
              <a:rPr lang="it-IT" sz="2200" dirty="0">
                <a:solidFill>
                  <a:schemeClr val="bg1"/>
                </a:solidFill>
                <a:latin typeface="Cambria"/>
                <a:cs typeface="Cambria"/>
              </a:rPr>
              <a:t> se l’impresa dichiara di poter legittimamente presumere che non è detenuto per il 25% o più da una o più imprese non conformi alla definizione di PMI).</a:t>
            </a:r>
          </a:p>
        </p:txBody>
      </p:sp>
    </p:spTree>
    <p:extLst>
      <p:ext uri="{BB962C8B-B14F-4D97-AF65-F5344CB8AC3E}">
        <p14:creationId xmlns:p14="http://schemas.microsoft.com/office/powerpoint/2010/main" val="2840820369"/>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5057" name="Titolo 1"/>
          <p:cNvSpPr>
            <a:spLocks noGrp="1"/>
          </p:cNvSpPr>
          <p:nvPr>
            <p:ph type="title"/>
          </p:nvPr>
        </p:nvSpPr>
        <p:spPr>
          <a:xfrm>
            <a:off x="804673" y="1445494"/>
            <a:ext cx="3616856" cy="4376572"/>
          </a:xfrm>
        </p:spPr>
        <p:txBody>
          <a:bodyPr anchor="ctr">
            <a:normAutofit/>
          </a:bodyPr>
          <a:lstStyle/>
          <a:p>
            <a:pPr eaLnBrk="1" hangingPunct="1"/>
            <a:r>
              <a:rPr lang="it-IT" sz="4800">
                <a:latin typeface="Cambria"/>
                <a:cs typeface="Cambria"/>
              </a:rPr>
              <a:t>Definizioni</a:t>
            </a: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31</a:t>
            </a:fld>
            <a:endParaRPr lang="it-IT" sz="1500">
              <a:solidFill>
                <a:srgbClr val="FFFFFF"/>
              </a:solidFill>
            </a:endParaRPr>
          </a:p>
        </p:txBody>
      </p:sp>
      <p:sp>
        <p:nvSpPr>
          <p:cNvPr id="45063" name="Freeform: Shape 45062">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65" name="Freeform: Shape 45064">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8" name="Segnaposto contenuto 2"/>
          <p:cNvSpPr>
            <a:spLocks noGrp="1"/>
          </p:cNvSpPr>
          <p:nvPr>
            <p:ph idx="1"/>
          </p:nvPr>
        </p:nvSpPr>
        <p:spPr>
          <a:xfrm>
            <a:off x="6096000" y="1399032"/>
            <a:ext cx="5501834" cy="4471416"/>
          </a:xfrm>
        </p:spPr>
        <p:txBody>
          <a:bodyPr anchor="ctr">
            <a:normAutofit/>
          </a:bodyPr>
          <a:lstStyle/>
          <a:p>
            <a:pPr eaLnBrk="1" hangingPunct="1"/>
            <a:r>
              <a:rPr lang="it-IT" sz="2200" b="1" dirty="0">
                <a:solidFill>
                  <a:srgbClr val="FF0000"/>
                </a:solidFill>
                <a:latin typeface="Cambria"/>
                <a:cs typeface="Cambria"/>
              </a:rPr>
              <a:t>Piccola impresa</a:t>
            </a:r>
            <a:r>
              <a:rPr lang="it-IT" sz="2200" b="1" dirty="0">
                <a:solidFill>
                  <a:schemeClr val="bg1"/>
                </a:solidFill>
                <a:latin typeface="Cambria"/>
                <a:cs typeface="Cambria"/>
              </a:rPr>
              <a:t>:</a:t>
            </a:r>
            <a:endParaRPr lang="it-IT" sz="2200" dirty="0">
              <a:solidFill>
                <a:schemeClr val="bg1"/>
              </a:solidFill>
              <a:latin typeface="Cambria"/>
              <a:cs typeface="Cambria"/>
            </a:endParaRPr>
          </a:p>
          <a:p>
            <a:pPr eaLnBrk="1" hangingPunct="1"/>
            <a:r>
              <a:rPr lang="it-IT" sz="2200" dirty="0">
                <a:solidFill>
                  <a:schemeClr val="bg1"/>
                </a:solidFill>
                <a:latin typeface="Cambria"/>
                <a:cs typeface="Cambria"/>
              </a:rPr>
              <a:t>ha </a:t>
            </a:r>
            <a:r>
              <a:rPr lang="it-IT" sz="2200" dirty="0">
                <a:solidFill>
                  <a:srgbClr val="FF0000"/>
                </a:solidFill>
                <a:latin typeface="Cambria"/>
                <a:cs typeface="Cambria"/>
              </a:rPr>
              <a:t>meno di 50 </a:t>
            </a:r>
            <a:r>
              <a:rPr lang="it-IT" sz="2200" dirty="0">
                <a:solidFill>
                  <a:schemeClr val="bg1"/>
                </a:solidFill>
                <a:latin typeface="Cambria"/>
                <a:cs typeface="Cambria"/>
              </a:rPr>
              <a:t>dipendenti;</a:t>
            </a:r>
          </a:p>
          <a:p>
            <a:pPr eaLnBrk="1" hangingPunct="1"/>
            <a:r>
              <a:rPr lang="it-IT" sz="2200" dirty="0">
                <a:solidFill>
                  <a:schemeClr val="bg1"/>
                </a:solidFill>
                <a:latin typeface="Cambria"/>
                <a:cs typeface="Cambria"/>
              </a:rPr>
              <a:t>ha un fatturato annuo </a:t>
            </a:r>
            <a:r>
              <a:rPr lang="it-IT" sz="2200" dirty="0">
                <a:solidFill>
                  <a:srgbClr val="FF0000"/>
                </a:solidFill>
                <a:latin typeface="Cambria"/>
                <a:cs typeface="Cambria"/>
              </a:rPr>
              <a:t>non</a:t>
            </a:r>
            <a:r>
              <a:rPr lang="it-IT" sz="2200" dirty="0">
                <a:solidFill>
                  <a:schemeClr val="bg1"/>
                </a:solidFill>
                <a:latin typeface="Cambria"/>
                <a:cs typeface="Cambria"/>
              </a:rPr>
              <a:t> superiore a </a:t>
            </a:r>
            <a:r>
              <a:rPr lang="it-IT" sz="2200" dirty="0">
                <a:solidFill>
                  <a:srgbClr val="FF0000"/>
                </a:solidFill>
                <a:latin typeface="Cambria"/>
                <a:cs typeface="Cambria"/>
              </a:rPr>
              <a:t>7</a:t>
            </a:r>
            <a:r>
              <a:rPr lang="it-IT" sz="2200" dirty="0">
                <a:solidFill>
                  <a:schemeClr val="bg1"/>
                </a:solidFill>
                <a:latin typeface="Cambria"/>
                <a:cs typeface="Cambria"/>
              </a:rPr>
              <a:t> milioni di euro, oppure ha un totale di bilancio annuo non superiore a 5 milioni di euro;</a:t>
            </a:r>
          </a:p>
        </p:txBody>
      </p:sp>
    </p:spTree>
    <p:extLst>
      <p:ext uri="{BB962C8B-B14F-4D97-AF65-F5344CB8AC3E}">
        <p14:creationId xmlns:p14="http://schemas.microsoft.com/office/powerpoint/2010/main" val="1347462066"/>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6081" name="Titolo 1"/>
          <p:cNvSpPr>
            <a:spLocks noGrp="1"/>
          </p:cNvSpPr>
          <p:nvPr>
            <p:ph type="title"/>
          </p:nvPr>
        </p:nvSpPr>
        <p:spPr>
          <a:xfrm>
            <a:off x="804673" y="1445494"/>
            <a:ext cx="3616856" cy="4376572"/>
          </a:xfrm>
        </p:spPr>
        <p:txBody>
          <a:bodyPr anchor="ctr">
            <a:normAutofit/>
          </a:bodyPr>
          <a:lstStyle/>
          <a:p>
            <a:pPr eaLnBrk="1" hangingPunct="1"/>
            <a:r>
              <a:rPr lang="it-IT" sz="4800">
                <a:latin typeface="Cambria"/>
                <a:cs typeface="Cambria"/>
              </a:rPr>
              <a:t>Definizioni</a:t>
            </a: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32</a:t>
            </a:fld>
            <a:endParaRPr lang="it-IT" sz="1500">
              <a:solidFill>
                <a:srgbClr val="FFFFFF"/>
              </a:solidFill>
            </a:endParaRPr>
          </a:p>
        </p:txBody>
      </p:sp>
      <p:sp>
        <p:nvSpPr>
          <p:cNvPr id="46087" name="Freeform: Shape 46086">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89" name="Freeform: Shape 46088">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82" name="Segnaposto contenuto 2"/>
          <p:cNvSpPr>
            <a:spLocks noGrp="1"/>
          </p:cNvSpPr>
          <p:nvPr>
            <p:ph idx="1"/>
          </p:nvPr>
        </p:nvSpPr>
        <p:spPr>
          <a:xfrm>
            <a:off x="6096000" y="1399032"/>
            <a:ext cx="5501834" cy="4471416"/>
          </a:xfrm>
        </p:spPr>
        <p:txBody>
          <a:bodyPr anchor="ctr">
            <a:normAutofit/>
          </a:bodyPr>
          <a:lstStyle/>
          <a:p>
            <a:pPr marL="0" indent="0" algn="just" eaLnBrk="1" hangingPunct="1">
              <a:buNone/>
            </a:pPr>
            <a:r>
              <a:rPr lang="it-IT" sz="2200" dirty="0">
                <a:solidFill>
                  <a:schemeClr val="bg1"/>
                </a:solidFill>
                <a:latin typeface="Cambria"/>
                <a:cs typeface="Cambria"/>
              </a:rPr>
              <a:t>il capitale o i diritti di voto non sono detenuti per </a:t>
            </a:r>
            <a:r>
              <a:rPr lang="it-IT" sz="2200" dirty="0">
                <a:solidFill>
                  <a:srgbClr val="FF0000"/>
                </a:solidFill>
                <a:latin typeface="Cambria"/>
                <a:cs typeface="Cambria"/>
              </a:rPr>
              <a:t>il 25% o più da una sola o, congiuntamente, </a:t>
            </a:r>
            <a:r>
              <a:rPr lang="it-IT" sz="2200" dirty="0">
                <a:solidFill>
                  <a:schemeClr val="bg1"/>
                </a:solidFill>
                <a:latin typeface="Cambria"/>
                <a:cs typeface="Cambria"/>
              </a:rPr>
              <a:t>da più imprese non conformi alla definizione di piccola impresa (fanno eccezione le società finanziarie pubbliche e le società di partecipazione al capitale di rischio o, purché non esercitino alcun controllo, gli investitori istituzionali;</a:t>
            </a:r>
          </a:p>
        </p:txBody>
      </p:sp>
    </p:spTree>
    <p:extLst>
      <p:ext uri="{BB962C8B-B14F-4D97-AF65-F5344CB8AC3E}">
        <p14:creationId xmlns:p14="http://schemas.microsoft.com/office/powerpoint/2010/main" val="2996927730"/>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9153" name="Titolo 1"/>
          <p:cNvSpPr>
            <a:spLocks noGrp="1"/>
          </p:cNvSpPr>
          <p:nvPr>
            <p:ph type="title"/>
          </p:nvPr>
        </p:nvSpPr>
        <p:spPr>
          <a:xfrm>
            <a:off x="804673" y="1445494"/>
            <a:ext cx="3616856" cy="4376572"/>
          </a:xfrm>
        </p:spPr>
        <p:txBody>
          <a:bodyPr anchor="ctr">
            <a:normAutofit/>
          </a:bodyPr>
          <a:lstStyle/>
          <a:p>
            <a:pPr eaLnBrk="1" hangingPunct="1"/>
            <a:r>
              <a:rPr lang="en-US" sz="4800" b="1">
                <a:latin typeface="Cambria"/>
                <a:cs typeface="Cambria"/>
              </a:rPr>
              <a:t>Classificare le aziende</a:t>
            </a:r>
            <a:endParaRPr lang="it-IT" sz="4800">
              <a:latin typeface="Cambria"/>
              <a:cs typeface="Cambria"/>
            </a:endParaRPr>
          </a:p>
        </p:txBody>
      </p:sp>
      <p:sp>
        <p:nvSpPr>
          <p:cNvPr id="5" name="Segnaposto numero diapositiva 4"/>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33</a:t>
            </a:fld>
            <a:endParaRPr lang="it-IT" sz="1500">
              <a:solidFill>
                <a:srgbClr val="FFFFFF"/>
              </a:solidFill>
            </a:endParaRPr>
          </a:p>
        </p:txBody>
      </p:sp>
      <p:sp>
        <p:nvSpPr>
          <p:cNvPr id="49159" name="Freeform: Shape 4915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161" name="Freeform: Shape 4916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154" name="Segnaposto contenuto 2"/>
          <p:cNvSpPr>
            <a:spLocks noGrp="1"/>
          </p:cNvSpPr>
          <p:nvPr>
            <p:ph idx="1"/>
          </p:nvPr>
        </p:nvSpPr>
        <p:spPr>
          <a:xfrm>
            <a:off x="6096000" y="1399032"/>
            <a:ext cx="5501834" cy="4471416"/>
          </a:xfrm>
        </p:spPr>
        <p:txBody>
          <a:bodyPr anchor="ctr">
            <a:normAutofit/>
          </a:bodyPr>
          <a:lstStyle/>
          <a:p>
            <a:pPr eaLnBrk="1" hangingPunct="1">
              <a:buFont typeface="Arial" charset="0"/>
              <a:buChar char="•"/>
            </a:pPr>
            <a:r>
              <a:rPr lang="it-IT" sz="2200" dirty="0">
                <a:solidFill>
                  <a:schemeClr val="bg1"/>
                </a:solidFill>
                <a:latin typeface="Cambria"/>
                <a:cs typeface="Cambria"/>
              </a:rPr>
              <a:t>La FORMA GIURIDICA:</a:t>
            </a:r>
          </a:p>
          <a:p>
            <a:pPr eaLnBrk="1" hangingPunct="1">
              <a:buFont typeface="Arial" charset="0"/>
              <a:buChar char="•"/>
            </a:pPr>
            <a:endParaRPr lang="it-IT" sz="2200" dirty="0">
              <a:solidFill>
                <a:schemeClr val="bg1"/>
              </a:solidFill>
              <a:latin typeface="Cambria"/>
              <a:cs typeface="Cambria"/>
            </a:endParaRPr>
          </a:p>
          <a:p>
            <a:pPr marL="0" indent="0" eaLnBrk="1" hangingPunct="1">
              <a:buNone/>
            </a:pPr>
            <a:endParaRPr lang="it-IT" sz="2200" dirty="0">
              <a:solidFill>
                <a:schemeClr val="bg1"/>
              </a:solidFill>
              <a:latin typeface="Cambria"/>
              <a:cs typeface="Cambria"/>
            </a:endParaRPr>
          </a:p>
          <a:p>
            <a:pPr lvl="1" eaLnBrk="1" hangingPunct="1">
              <a:buFont typeface="Arial" charset="0"/>
              <a:buChar char="•"/>
            </a:pPr>
            <a:r>
              <a:rPr lang="it-IT" sz="2200" dirty="0">
                <a:solidFill>
                  <a:srgbClr val="FF0000"/>
                </a:solidFill>
                <a:latin typeface="Cambria"/>
                <a:cs typeface="Cambria"/>
              </a:rPr>
              <a:t>Aziende private </a:t>
            </a:r>
            <a:r>
              <a:rPr lang="it-IT" sz="2200" dirty="0">
                <a:solidFill>
                  <a:schemeClr val="bg1"/>
                </a:solidFill>
                <a:latin typeface="Cambria"/>
                <a:cs typeface="Cambria"/>
              </a:rPr>
              <a:t>(persone fisiche o giuridiche regolate dal diritto privato)</a:t>
            </a:r>
          </a:p>
          <a:p>
            <a:pPr lvl="1" eaLnBrk="1" hangingPunct="1">
              <a:buFont typeface="Arial" charset="0"/>
              <a:buChar char="•"/>
            </a:pPr>
            <a:r>
              <a:rPr lang="it-IT" sz="2200" dirty="0">
                <a:solidFill>
                  <a:srgbClr val="FF0000"/>
                </a:solidFill>
                <a:latin typeface="Cambria"/>
                <a:cs typeface="Cambria"/>
              </a:rPr>
              <a:t>Aziende pubbliche</a:t>
            </a:r>
            <a:r>
              <a:rPr lang="it-IT" sz="2200" dirty="0">
                <a:solidFill>
                  <a:schemeClr val="bg1"/>
                </a:solidFill>
                <a:latin typeface="Cambria"/>
                <a:cs typeface="Cambria"/>
              </a:rPr>
              <a:t>, che sono persone giuridiche di diritto pubblico</a:t>
            </a:r>
          </a:p>
        </p:txBody>
      </p:sp>
    </p:spTree>
    <p:extLst>
      <p:ext uri="{BB962C8B-B14F-4D97-AF65-F5344CB8AC3E}">
        <p14:creationId xmlns:p14="http://schemas.microsoft.com/office/powerpoint/2010/main" val="1257983726"/>
      </p:ext>
    </p:extLst>
  </p:cSld>
  <p:clrMapOvr>
    <a:overrideClrMapping bg1="dk1" tx1="lt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5"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129" name="Titolo 1"/>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Stakeholders</a:t>
            </a:r>
          </a:p>
        </p:txBody>
      </p:sp>
      <p:pic>
        <p:nvPicPr>
          <p:cNvPr id="48130"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rcRect l="-7149" r="-7149"/>
          <a:stretch>
            <a:fillRect/>
          </a:stretch>
        </p:blipFill>
        <p:spPr>
          <a:xfrm>
            <a:off x="4777316" y="1603599"/>
            <a:ext cx="6780700" cy="3648473"/>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
        <p:nvSpPr>
          <p:cNvPr id="5" name="Segnaposto numero diapositiva 4"/>
          <p:cNvSpPr>
            <a:spLocks noGrp="1"/>
          </p:cNvSpPr>
          <p:nvPr>
            <p:ph type="sldNum" sz="quarter" idx="12"/>
          </p:nvPr>
        </p:nvSpPr>
        <p:spPr>
          <a:xfrm>
            <a:off x="11034184" y="6356350"/>
            <a:ext cx="514349" cy="365125"/>
          </a:xfrm>
        </p:spPr>
        <p:txBody>
          <a:bodyPr vert="horz" lIns="91440" tIns="45720" rIns="91440" bIns="45720" rtlCol="0" anchor="ctr">
            <a:normAutofit/>
          </a:bodyPr>
          <a:lstStyle/>
          <a:p>
            <a:pPr>
              <a:spcAft>
                <a:spcPts val="600"/>
              </a:spcAft>
            </a:pPr>
            <a:fld id="{CC51CBB9-A087-D845-9D8B-9CDF9CEB3744}" type="slidenum">
              <a:rPr lang="en-US">
                <a:solidFill>
                  <a:schemeClr val="tx1">
                    <a:alpha val="80000"/>
                  </a:schemeClr>
                </a:solidFill>
              </a:rPr>
              <a:pPr>
                <a:spcAft>
                  <a:spcPts val="600"/>
                </a:spcAft>
              </a:pPr>
              <a:t>34</a:t>
            </a:fld>
            <a:endParaRPr lang="en-US">
              <a:solidFill>
                <a:schemeClr val="tx1">
                  <a:alpha val="80000"/>
                </a:schemeClr>
              </a:solidFill>
            </a:endParaRPr>
          </a:p>
        </p:txBody>
      </p:sp>
    </p:spTree>
    <p:extLst>
      <p:ext uri="{BB962C8B-B14F-4D97-AF65-F5344CB8AC3E}">
        <p14:creationId xmlns:p14="http://schemas.microsoft.com/office/powerpoint/2010/main" val="1667295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7181A7-10A7-4DDF-99BE-18E7B4ED290E}"/>
              </a:ext>
            </a:extLst>
          </p:cNvPr>
          <p:cNvSpPr>
            <a:spLocks noGrp="1"/>
          </p:cNvSpPr>
          <p:nvPr>
            <p:ph type="title"/>
          </p:nvPr>
        </p:nvSpPr>
        <p:spPr>
          <a:xfrm>
            <a:off x="804673" y="1445494"/>
            <a:ext cx="3616856" cy="4376572"/>
          </a:xfrm>
        </p:spPr>
        <p:txBody>
          <a:bodyPr anchor="ctr">
            <a:normAutofit/>
          </a:bodyPr>
          <a:lstStyle/>
          <a:p>
            <a:r>
              <a:rPr lang="it-IT" sz="4800" b="1"/>
              <a:t>L’IMPRESA FAMILIARE</a:t>
            </a:r>
            <a:endParaRPr lang="cs-CZ" sz="4800" b="1"/>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A1E7C96D-F6BA-476C-B0DA-5A3AE700B3F5}"/>
              </a:ext>
            </a:extLst>
          </p:cNvPr>
          <p:cNvSpPr>
            <a:spLocks noGrp="1"/>
          </p:cNvSpPr>
          <p:nvPr>
            <p:ph idx="1"/>
          </p:nvPr>
        </p:nvSpPr>
        <p:spPr>
          <a:xfrm>
            <a:off x="5745018" y="489527"/>
            <a:ext cx="6096000" cy="5994400"/>
          </a:xfrm>
        </p:spPr>
        <p:txBody>
          <a:bodyPr anchor="ctr">
            <a:normAutofit/>
          </a:bodyPr>
          <a:lstStyle/>
          <a:p>
            <a:pPr marL="0" indent="0">
              <a:buNone/>
            </a:pPr>
            <a:endParaRPr lang="it-IT" sz="900" b="1" i="0" dirty="0">
              <a:solidFill>
                <a:schemeClr val="bg1"/>
              </a:solidFill>
              <a:effectLst/>
              <a:latin typeface="Lato" panose="020F0502020204030203" pitchFamily="34" charset="0"/>
            </a:endParaRPr>
          </a:p>
          <a:p>
            <a:pPr marL="0" indent="0">
              <a:buNone/>
            </a:pPr>
            <a:r>
              <a:rPr lang="it-IT" sz="900" b="1" i="0" dirty="0">
                <a:solidFill>
                  <a:schemeClr val="bg1"/>
                </a:solidFill>
                <a:effectLst/>
                <a:latin typeface="Lato" panose="020F0502020204030203" pitchFamily="34" charset="0"/>
              </a:rPr>
              <a:t>A</a:t>
            </a:r>
            <a:r>
              <a:rPr lang="it-IT" sz="900" b="1" i="0" dirty="0">
                <a:solidFill>
                  <a:srgbClr val="FF0000"/>
                </a:solidFill>
                <a:effectLst/>
                <a:latin typeface="Lato" panose="020F0502020204030203" pitchFamily="34" charset="0"/>
              </a:rPr>
              <a:t>rt. 230-bis. L'impresa familiare</a:t>
            </a:r>
          </a:p>
          <a:p>
            <a:pPr marL="0" indent="0">
              <a:buNone/>
            </a:pPr>
            <a:br>
              <a:rPr lang="it-IT" sz="900" dirty="0">
                <a:solidFill>
                  <a:schemeClr val="bg1"/>
                </a:solidFill>
              </a:rPr>
            </a:br>
            <a:r>
              <a:rPr lang="it-IT" sz="900" b="0" i="0" dirty="0">
                <a:solidFill>
                  <a:schemeClr val="bg1"/>
                </a:solidFill>
                <a:effectLst/>
                <a:latin typeface="Lato" panose="020F0502020204030203" pitchFamily="34" charset="0"/>
              </a:rPr>
              <a:t>1. Salvo che sia configurabile un diverso rapporto, il familiare che presta in modo continuativo la sua attività di lavoro nella famiglia o nell'impresa familiare ha diritto al mantenimento secondo la condizione patrimoniale della famiglia e partecipa agli utili dell'impresa familiare ed ai beni acquistati con essi nonché agli incrementi dell'azienda, anche in ordine all'avviamento, in proporzione alla quantità e qualità del lavoro prestato. Le decisioni concernenti l'impiego degli utili e degli incrementi nonché quelle inerenti alla gestione straordinaria, agli indirizzi produttivi e alla cessazione dell'impresa sono adottate, a maggioranza, dai familiari che partecipano all'impresa stessa. I familiari partecipanti all'impresa che non hanno la piena capacità di agire sono rappresentati nel voto da chi esercita la potestà su di essi.</a:t>
            </a:r>
            <a:endParaRPr lang="it-IT" sz="900" dirty="0">
              <a:solidFill>
                <a:schemeClr val="bg1"/>
              </a:solidFill>
            </a:endParaRPr>
          </a:p>
          <a:p>
            <a:pPr marL="0" indent="0">
              <a:buNone/>
            </a:pPr>
            <a:r>
              <a:rPr lang="it-IT" sz="900" b="0" i="0" dirty="0">
                <a:solidFill>
                  <a:schemeClr val="bg1"/>
                </a:solidFill>
                <a:effectLst/>
                <a:latin typeface="Lato" panose="020F0502020204030203" pitchFamily="34" charset="0"/>
              </a:rPr>
              <a:t>2. Il lavoro della donna è considerato equivalente a quello dell'uomo.</a:t>
            </a:r>
          </a:p>
          <a:p>
            <a:pPr marL="0" indent="0">
              <a:buNone/>
            </a:pPr>
            <a:br>
              <a:rPr lang="it-IT" sz="900" dirty="0">
                <a:solidFill>
                  <a:schemeClr val="bg1"/>
                </a:solidFill>
              </a:rPr>
            </a:br>
            <a:r>
              <a:rPr lang="it-IT" sz="900" b="0" i="0" dirty="0">
                <a:solidFill>
                  <a:schemeClr val="bg1"/>
                </a:solidFill>
                <a:effectLst/>
                <a:latin typeface="Lato" panose="020F0502020204030203" pitchFamily="34" charset="0"/>
              </a:rPr>
              <a:t>3. Ai fini della disposizione di cui al primo comma si intende come familiare il coniuge, i parenti entro il terzo grado, gli affini entro il secondo; per impresa familiare quella cui collaborano il coniuge, i parenti entro il terzo grado, gli affini entro il secondo.</a:t>
            </a:r>
          </a:p>
          <a:p>
            <a:pPr marL="0" indent="0">
              <a:buNone/>
            </a:pPr>
            <a:br>
              <a:rPr lang="it-IT" sz="900" dirty="0">
                <a:solidFill>
                  <a:schemeClr val="bg1"/>
                </a:solidFill>
              </a:rPr>
            </a:br>
            <a:r>
              <a:rPr lang="it-IT" sz="900" b="0" i="0" dirty="0">
                <a:solidFill>
                  <a:schemeClr val="bg1"/>
                </a:solidFill>
                <a:effectLst/>
                <a:latin typeface="Lato" panose="020F0502020204030203" pitchFamily="34" charset="0"/>
              </a:rPr>
              <a:t>4. Il diritto di partecipazione di cui al primo comma è intrasferibile, salvo che il trasferimento avvenga a favore di familiari indicati nel comma precedente col consenso di tutti i partecipi. Esso può essere liquidato in danaro alla cessazione, per qualsiasi causa, della prestazione del lavoro, ed altresì in caso di alienazione dell'azienda. Il pagamento può avvenire in più annualità, determinate, in difetto di accordo, dal giudice.</a:t>
            </a:r>
          </a:p>
          <a:p>
            <a:pPr marL="0" indent="0">
              <a:buNone/>
            </a:pPr>
            <a:br>
              <a:rPr lang="it-IT" sz="900" dirty="0">
                <a:solidFill>
                  <a:schemeClr val="bg1"/>
                </a:solidFill>
              </a:rPr>
            </a:br>
            <a:r>
              <a:rPr lang="it-IT" sz="900" b="0" i="0" dirty="0">
                <a:solidFill>
                  <a:schemeClr val="bg1"/>
                </a:solidFill>
                <a:effectLst/>
                <a:latin typeface="Lato" panose="020F0502020204030203" pitchFamily="34" charset="0"/>
              </a:rPr>
              <a:t>5. In caso di divisione ereditaria o di trasferimento dell'azienda i partecipi di cui al primo comma hanno diritto di prelazione sull'azienda. Si applica, nei limiti in cui è compatibile, la disposizione dell'articolo 732.</a:t>
            </a:r>
          </a:p>
          <a:p>
            <a:pPr marL="0" indent="0">
              <a:buNone/>
            </a:pPr>
            <a:br>
              <a:rPr lang="it-IT" sz="900" dirty="0">
                <a:solidFill>
                  <a:schemeClr val="bg1"/>
                </a:solidFill>
              </a:rPr>
            </a:br>
            <a:r>
              <a:rPr lang="it-IT" sz="900" b="0" i="0" dirty="0">
                <a:solidFill>
                  <a:schemeClr val="bg1"/>
                </a:solidFill>
                <a:effectLst/>
                <a:latin typeface="Lato" panose="020F0502020204030203" pitchFamily="34" charset="0"/>
              </a:rPr>
              <a:t>6. Le comunioni tacite familiari nell'esercizio dell'agricoltura sono regolate dagli usi che non contrastino con le precedenti norme. </a:t>
            </a:r>
            <a:endParaRPr lang="cs-CZ" sz="900" dirty="0">
              <a:solidFill>
                <a:schemeClr val="bg1"/>
              </a:solidFill>
            </a:endParaRPr>
          </a:p>
        </p:txBody>
      </p:sp>
    </p:spTree>
    <p:extLst>
      <p:ext uri="{BB962C8B-B14F-4D97-AF65-F5344CB8AC3E}">
        <p14:creationId xmlns:p14="http://schemas.microsoft.com/office/powerpoint/2010/main" val="3214211081"/>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77954D0-EB51-F24B-B013-0A185712179A}"/>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b="1"/>
              <a:t>DEFINIZIONE</a:t>
            </a:r>
          </a:p>
        </p:txBody>
      </p:sp>
      <p:sp>
        <p:nvSpPr>
          <p:cNvPr id="4112" name="Freeform: Shape 411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4" name="Freeform: Shape 411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Rectangle 3">
            <a:extLst>
              <a:ext uri="{FF2B5EF4-FFF2-40B4-BE49-F238E27FC236}">
                <a16:creationId xmlns:a16="http://schemas.microsoft.com/office/drawing/2014/main" id="{A0B9F97E-F81C-5142-A85B-62FD6B83EA1B}"/>
              </a:ext>
            </a:extLst>
          </p:cNvPr>
          <p:cNvSpPr>
            <a:spLocks noGrp="1" noChangeArrowheads="1"/>
          </p:cNvSpPr>
          <p:nvPr>
            <p:ph type="body" idx="1"/>
          </p:nvPr>
        </p:nvSpPr>
        <p:spPr>
          <a:xfrm>
            <a:off x="6096000" y="1399032"/>
            <a:ext cx="5501834" cy="4471416"/>
          </a:xfrm>
        </p:spPr>
        <p:txBody>
          <a:bodyPr anchor="ctr">
            <a:normAutofit/>
          </a:bodyPr>
          <a:lstStyle/>
          <a:p>
            <a:pPr algn="just" eaLnBrk="1" hangingPunct="1">
              <a:spcBef>
                <a:spcPct val="0"/>
              </a:spcBef>
              <a:spcAft>
                <a:spcPts val="600"/>
              </a:spcAft>
              <a:buFont typeface="Wingdings" pitchFamily="2" charset="2"/>
              <a:buNone/>
            </a:pPr>
            <a:r>
              <a:rPr lang="it-IT" altLang="it-IT" sz="2200" dirty="0">
                <a:solidFill>
                  <a:schemeClr val="bg1"/>
                </a:solidFill>
              </a:rPr>
              <a:t>	Salvo che sia configurabile un diverso rapporto, il familiare che presta in modo continuativo la sua attività di lavoro nell’impresa familiare ha diritto al mantenimento secondo la condizione patrimoniale della famiglia e partecipa agli utili dell’impresa familiare ed ai beni acquistati con essi nonché agli incrementi dell’azienda, anche in ordine all’avviamento, in proporzione alla quantità e qualità del lavoro prestato.</a:t>
            </a:r>
          </a:p>
          <a:p>
            <a:pPr algn="just" eaLnBrk="1" hangingPunct="1">
              <a:spcBef>
                <a:spcPct val="0"/>
              </a:spcBef>
              <a:spcAft>
                <a:spcPts val="600"/>
              </a:spcAft>
              <a:buFont typeface="Wingdings" pitchFamily="2" charset="2"/>
              <a:buNone/>
            </a:pPr>
            <a:r>
              <a:rPr lang="it-IT" altLang="it-IT" sz="2200" dirty="0">
                <a:solidFill>
                  <a:schemeClr val="bg1"/>
                </a:solidFill>
              </a:rPr>
              <a:t>	</a:t>
            </a:r>
          </a:p>
        </p:txBody>
      </p:sp>
      <p:sp>
        <p:nvSpPr>
          <p:cNvPr id="4100" name="Segnaposto piè di pagina 1">
            <a:extLst>
              <a:ext uri="{FF2B5EF4-FFF2-40B4-BE49-F238E27FC236}">
                <a16:creationId xmlns:a16="http://schemas.microsoft.com/office/drawing/2014/main" id="{763928BA-3F94-1B49-8FCC-DF84F6DFBF28}"/>
              </a:ext>
            </a:extLst>
          </p:cNvPr>
          <p:cNvSpPr>
            <a:spLocks noGrp="1"/>
          </p:cNvSpPr>
          <p:nvPr>
            <p:ph type="ftr" sz="quarter" idx="10"/>
          </p:nvPr>
        </p:nvSpPr>
        <p:spPr>
          <a:xfrm>
            <a:off x="804670" y="6199632"/>
            <a:ext cx="5010912" cy="365125"/>
          </a:xfrm>
        </p:spPr>
        <p:txBody>
          <a:bodyPr>
            <a:norm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600"/>
              </a:spcAft>
            </a:pPr>
            <a:endParaRPr lang="it-IT" altLang="it-IT">
              <a:solidFill>
                <a:schemeClr val="tx1">
                  <a:alpha val="80000"/>
                </a:schemeClr>
              </a:solidFill>
            </a:endParaRPr>
          </a:p>
          <a:p>
            <a:pPr eaLnBrk="1" hangingPunct="1">
              <a:spcAft>
                <a:spcPts val="600"/>
              </a:spcAft>
            </a:pPr>
            <a:endParaRPr lang="it-IT" altLang="it-IT">
              <a:solidFill>
                <a:schemeClr val="tx1">
                  <a:alpha val="80000"/>
                </a:schemeClr>
              </a:solidFill>
            </a:endParaRPr>
          </a:p>
        </p:txBody>
      </p:sp>
    </p:spTree>
    <p:extLst>
      <p:ext uri="{BB962C8B-B14F-4D97-AF65-F5344CB8AC3E}">
        <p14:creationId xmlns:p14="http://schemas.microsoft.com/office/powerpoint/2010/main" val="2434416711"/>
      </p:ext>
    </p:extLst>
  </p:cSld>
  <p:clrMapOvr>
    <a:overrideClrMapping bg1="dk1" tx1="lt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70C69F-859B-E445-9085-4C8CC0C444AD}"/>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b="1"/>
              <a:t>DEFINIZIONE</a:t>
            </a:r>
          </a:p>
        </p:txBody>
      </p:sp>
      <p:sp>
        <p:nvSpPr>
          <p:cNvPr id="5135" name="Freeform: Shape 513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7" name="Freeform: Shape 513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Rectangle 3">
            <a:extLst>
              <a:ext uri="{FF2B5EF4-FFF2-40B4-BE49-F238E27FC236}">
                <a16:creationId xmlns:a16="http://schemas.microsoft.com/office/drawing/2014/main" id="{4875B2B7-F9D6-B44B-9819-DBD2C3593164}"/>
              </a:ext>
            </a:extLst>
          </p:cNvPr>
          <p:cNvSpPr>
            <a:spLocks noGrp="1" noChangeArrowheads="1"/>
          </p:cNvSpPr>
          <p:nvPr>
            <p:ph type="body" idx="1"/>
          </p:nvPr>
        </p:nvSpPr>
        <p:spPr>
          <a:xfrm>
            <a:off x="6096000" y="1399032"/>
            <a:ext cx="5501834" cy="4471416"/>
          </a:xfrm>
        </p:spPr>
        <p:txBody>
          <a:bodyPr anchor="ctr">
            <a:normAutofit/>
          </a:bodyPr>
          <a:lstStyle/>
          <a:p>
            <a:pPr eaLnBrk="1" hangingPunct="1">
              <a:buFont typeface="Wingdings" pitchFamily="2" charset="2"/>
              <a:buNone/>
            </a:pPr>
            <a:endParaRPr lang="it-IT" altLang="it-IT" sz="2200">
              <a:solidFill>
                <a:schemeClr val="bg1"/>
              </a:solidFill>
            </a:endParaRPr>
          </a:p>
          <a:p>
            <a:pPr eaLnBrk="1" hangingPunct="1">
              <a:buFont typeface="Wingdings" pitchFamily="2" charset="2"/>
              <a:buNone/>
            </a:pPr>
            <a:r>
              <a:rPr lang="it-IT" altLang="it-IT" sz="2200">
                <a:solidFill>
                  <a:schemeClr val="bg1"/>
                </a:solidFill>
              </a:rPr>
              <a:t>	È impresa familiare quella in cui collaborano il coniuge, i parenti entro il terzo grado, gli affini entro il secondo grado.</a:t>
            </a:r>
          </a:p>
        </p:txBody>
      </p:sp>
    </p:spTree>
    <p:extLst>
      <p:ext uri="{BB962C8B-B14F-4D97-AF65-F5344CB8AC3E}">
        <p14:creationId xmlns:p14="http://schemas.microsoft.com/office/powerpoint/2010/main" val="3762503652"/>
      </p:ext>
    </p:extLst>
  </p:cSld>
  <p:clrMapOvr>
    <a:overrideClrMapping bg1="dk1" tx1="lt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6152" name="Freeform: Shape 6151">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4" name="Freeform: Shape 6153">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46" name="Rectangle 2">
            <a:extLst>
              <a:ext uri="{FF2B5EF4-FFF2-40B4-BE49-F238E27FC236}">
                <a16:creationId xmlns:a16="http://schemas.microsoft.com/office/drawing/2014/main" id="{328D2E79-653A-1A4F-9AC0-7CB6E4127E28}"/>
              </a:ext>
            </a:extLst>
          </p:cNvPr>
          <p:cNvSpPr>
            <a:spLocks noGrp="1" noChangeArrowheads="1"/>
          </p:cNvSpPr>
          <p:nvPr>
            <p:ph type="title"/>
          </p:nvPr>
        </p:nvSpPr>
        <p:spPr>
          <a:xfrm>
            <a:off x="2311147" y="365760"/>
            <a:ext cx="7569706" cy="1288238"/>
          </a:xfrm>
        </p:spPr>
        <p:txBody>
          <a:bodyPr anchor="ctr">
            <a:normAutofit/>
          </a:bodyPr>
          <a:lstStyle/>
          <a:p>
            <a:pPr algn="ctr" eaLnBrk="1" hangingPunct="1"/>
            <a:r>
              <a:rPr lang="it-IT" altLang="it-IT" dirty="0"/>
              <a:t>.</a:t>
            </a:r>
          </a:p>
        </p:txBody>
      </p:sp>
      <p:sp>
        <p:nvSpPr>
          <p:cNvPr id="6147" name="Rectangle 3">
            <a:extLst>
              <a:ext uri="{FF2B5EF4-FFF2-40B4-BE49-F238E27FC236}">
                <a16:creationId xmlns:a16="http://schemas.microsoft.com/office/drawing/2014/main" id="{873B862A-E44F-C343-B296-8C48937D9B08}"/>
              </a:ext>
            </a:extLst>
          </p:cNvPr>
          <p:cNvSpPr>
            <a:spLocks noGrp="1" noChangeArrowheads="1"/>
          </p:cNvSpPr>
          <p:nvPr>
            <p:ph type="body" idx="1"/>
          </p:nvPr>
        </p:nvSpPr>
        <p:spPr>
          <a:xfrm>
            <a:off x="2165569" y="1956816"/>
            <a:ext cx="7860863" cy="4024884"/>
          </a:xfrm>
        </p:spPr>
        <p:txBody>
          <a:bodyPr anchor="t">
            <a:normAutofit/>
          </a:bodyPr>
          <a:lstStyle/>
          <a:p>
            <a:pPr algn="ctr" eaLnBrk="1" hangingPunct="1">
              <a:buFont typeface="Wingdings" pitchFamily="2" charset="2"/>
              <a:buNone/>
            </a:pPr>
            <a:r>
              <a:rPr lang="it-IT" altLang="it-IT" sz="2400" dirty="0"/>
              <a:t>	CARATTERE RESIDUALE</a:t>
            </a:r>
          </a:p>
          <a:p>
            <a:pPr algn="just" eaLnBrk="1" hangingPunct="1">
              <a:buFont typeface="Wingdings" pitchFamily="2" charset="2"/>
              <a:buNone/>
            </a:pPr>
            <a:r>
              <a:rPr lang="it-IT" altLang="it-IT" sz="2400" dirty="0"/>
              <a:t>	Il carattere residuale dell’impresa familiare, quale risulta dall’incipit dell’art. 230</a:t>
            </a:r>
            <a:r>
              <a:rPr lang="it-IT" altLang="it-IT" sz="2400" i="1" dirty="0"/>
              <a:t>bis</a:t>
            </a:r>
            <a:r>
              <a:rPr lang="it-IT" altLang="it-IT" sz="2400" dirty="0"/>
              <a:t> c.c., mira a coprire le situazioni di apporto lavorativo all’impresa del congiunto che non rientrino nell’archetipo del rapporto di lavoro subordinato o per le quali non sia raggiunta la prova dei caratteri tipici della subordinazione.</a:t>
            </a:r>
          </a:p>
          <a:p>
            <a:pPr algn="just" eaLnBrk="1" hangingPunct="1">
              <a:buFont typeface="Wingdings" pitchFamily="2" charset="2"/>
              <a:buNone/>
            </a:pPr>
            <a:endParaRPr lang="it-IT" altLang="it-IT" sz="2400" dirty="0"/>
          </a:p>
          <a:p>
            <a:pPr eaLnBrk="1" hangingPunct="1">
              <a:buFont typeface="Wingdings" pitchFamily="2" charset="2"/>
              <a:buNone/>
            </a:pPr>
            <a:r>
              <a:rPr lang="it-IT" altLang="it-IT" sz="2400" dirty="0"/>
              <a:t>Cassazione, 27.10.2014, n. 22751</a:t>
            </a:r>
          </a:p>
        </p:txBody>
      </p:sp>
    </p:spTree>
    <p:extLst>
      <p:ext uri="{BB962C8B-B14F-4D97-AF65-F5344CB8AC3E}">
        <p14:creationId xmlns:p14="http://schemas.microsoft.com/office/powerpoint/2010/main" val="4111084731"/>
      </p:ext>
    </p:extLst>
  </p:cSld>
  <p:clrMapOvr>
    <a:overrideClrMapping bg1="dk1" tx1="lt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913806-7E9C-9A46-BDB1-54E2B4B6AD3E}"/>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a:t> </a:t>
            </a:r>
          </a:p>
        </p:txBody>
      </p:sp>
      <p:sp>
        <p:nvSpPr>
          <p:cNvPr id="7176" name="Freeform: Shape 7175">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8" name="Freeform: Shape 7177">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1" name="Rectangle 3">
            <a:extLst>
              <a:ext uri="{FF2B5EF4-FFF2-40B4-BE49-F238E27FC236}">
                <a16:creationId xmlns:a16="http://schemas.microsoft.com/office/drawing/2014/main" id="{DC057DAB-B590-DE49-BADD-3AD2874A7C43}"/>
              </a:ext>
            </a:extLst>
          </p:cNvPr>
          <p:cNvSpPr>
            <a:spLocks noGrp="1" noChangeArrowheads="1"/>
          </p:cNvSpPr>
          <p:nvPr>
            <p:ph type="body" idx="1"/>
          </p:nvPr>
        </p:nvSpPr>
        <p:spPr>
          <a:xfrm>
            <a:off x="6096000" y="1350650"/>
            <a:ext cx="5501834" cy="4471416"/>
          </a:xfrm>
        </p:spPr>
        <p:txBody>
          <a:bodyPr anchor="ctr">
            <a:normAutofit/>
          </a:bodyPr>
          <a:lstStyle/>
          <a:p>
            <a:pPr algn="just" eaLnBrk="1" hangingPunct="1">
              <a:buFont typeface="Wingdings" pitchFamily="2" charset="2"/>
              <a:buNone/>
            </a:pPr>
            <a:r>
              <a:rPr lang="it-IT" altLang="it-IT" sz="2200" dirty="0">
                <a:solidFill>
                  <a:schemeClr val="bg1"/>
                </a:solidFill>
              </a:rPr>
              <a:t>   L’impresa familiare trova la sua fonte nella previsione di legge, indipendentemente dall’esistenza di un atto negoziale o di una dichiarazione tacita di volontà si tratta di una mera situazione di fatto può sussistere indipendentemente dal regime patrimoniale scelto dai coniugi</a:t>
            </a:r>
          </a:p>
        </p:txBody>
      </p:sp>
    </p:spTree>
    <p:extLst>
      <p:ext uri="{BB962C8B-B14F-4D97-AF65-F5344CB8AC3E}">
        <p14:creationId xmlns:p14="http://schemas.microsoft.com/office/powerpoint/2010/main" val="324889014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804673" y="1445494"/>
            <a:ext cx="3616856" cy="4376572"/>
          </a:xfrm>
        </p:spPr>
        <p:txBody>
          <a:bodyPr anchor="ctr">
            <a:normAutofit/>
          </a:bodyPr>
          <a:lstStyle/>
          <a:p>
            <a:pPr eaLnBrk="1" hangingPunct="1"/>
            <a:r>
              <a:rPr lang="en-US" sz="4800" b="1" dirty="0" err="1">
                <a:latin typeface="Cambria"/>
                <a:cs typeface="Cambria"/>
              </a:rPr>
              <a:t>Alcune</a:t>
            </a:r>
            <a:r>
              <a:rPr lang="en-US" sz="4800" b="1" dirty="0">
                <a:latin typeface="Cambria"/>
                <a:cs typeface="Cambria"/>
              </a:rPr>
              <a:t> </a:t>
            </a:r>
            <a:r>
              <a:rPr lang="en-US" sz="4800" b="1" dirty="0" err="1">
                <a:latin typeface="Cambria"/>
                <a:cs typeface="Cambria"/>
              </a:rPr>
              <a:t>brevi</a:t>
            </a:r>
            <a:r>
              <a:rPr lang="en-US" sz="4800" b="1" dirty="0">
                <a:latin typeface="Cambria"/>
                <a:cs typeface="Cambria"/>
              </a:rPr>
              <a:t> </a:t>
            </a:r>
            <a:r>
              <a:rPr lang="en-US" sz="4800" b="1" dirty="0" err="1">
                <a:latin typeface="Cambria"/>
                <a:cs typeface="Cambria"/>
              </a:rPr>
              <a:t>definizioni</a:t>
            </a:r>
            <a:r>
              <a:rPr lang="en-US" sz="4800" b="1" dirty="0">
                <a:latin typeface="Cambria"/>
                <a:cs typeface="Cambria"/>
              </a:rPr>
              <a:t> </a:t>
            </a:r>
          </a:p>
        </p:txBody>
      </p:sp>
      <p:sp>
        <p:nvSpPr>
          <p:cNvPr id="6" name="Segnaposto numero diapositiva 5"/>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4</a:t>
            </a:fld>
            <a:endParaRPr lang="it-IT" sz="1500">
              <a:solidFill>
                <a:srgbClr val="FFFFFF"/>
              </a:solidFill>
            </a:endParaRPr>
          </a:p>
        </p:txBody>
      </p:sp>
      <p:sp>
        <p:nvSpPr>
          <p:cNvPr id="20486" name="Freeform: Shape 20485">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8" name="Freeform: Shape 20487">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6096000" y="1399032"/>
            <a:ext cx="5501834" cy="4471416"/>
          </a:xfrm>
        </p:spPr>
        <p:txBody>
          <a:bodyPr anchor="ctr">
            <a:normAutofit/>
          </a:bodyPr>
          <a:lstStyle/>
          <a:p>
            <a:pPr marL="423863" lvl="0" indent="-342900" algn="just">
              <a:buClr>
                <a:srgbClr val="3891A7"/>
              </a:buClr>
              <a:buSzPct val="8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b="1" dirty="0">
                <a:solidFill>
                  <a:prstClr val="black"/>
                </a:solidFill>
                <a:latin typeface="Cambria"/>
                <a:cs typeface="Cambria"/>
              </a:rPr>
              <a:t>Attività economica: </a:t>
            </a:r>
            <a:r>
              <a:rPr lang="it-IT" dirty="0">
                <a:solidFill>
                  <a:prstClr val="black"/>
                </a:solidFill>
                <a:latin typeface="Cambria"/>
                <a:cs typeface="Cambria"/>
              </a:rPr>
              <a:t>attività che implica l’utilizzo di </a:t>
            </a:r>
            <a:r>
              <a:rPr lang="it-IT" i="1" dirty="0">
                <a:solidFill>
                  <a:prstClr val="black"/>
                </a:solidFill>
                <a:latin typeface="Cambria"/>
                <a:cs typeface="Cambria"/>
              </a:rPr>
              <a:t>beni definiti quali economici</a:t>
            </a:r>
            <a:r>
              <a:rPr lang="it-IT" dirty="0">
                <a:solidFill>
                  <a:prstClr val="black"/>
                </a:solidFill>
                <a:latin typeface="Cambria"/>
                <a:cs typeface="Cambria"/>
              </a:rPr>
              <a:t>, ossia </a:t>
            </a:r>
            <a:r>
              <a:rPr lang="it-IT" b="1" dirty="0">
                <a:solidFill>
                  <a:srgbClr val="FF0000"/>
                </a:solidFill>
                <a:latin typeface="Cambria"/>
                <a:cs typeface="Cambria"/>
              </a:rPr>
              <a:t>risorse scarse</a:t>
            </a:r>
            <a:r>
              <a:rPr lang="it-IT" dirty="0">
                <a:solidFill>
                  <a:prstClr val="black"/>
                </a:solidFill>
                <a:latin typeface="Cambria"/>
                <a:cs typeface="Cambria"/>
              </a:rPr>
              <a:t>, in quanto disponibili in quantità limitata.</a:t>
            </a:r>
          </a:p>
          <a:p>
            <a:pPr marL="423863" lvl="0" indent="-342900" algn="just">
              <a:buClr>
                <a:srgbClr val="3891A7"/>
              </a:buClr>
              <a:buSzPct val="8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dirty="0">
                <a:solidFill>
                  <a:prstClr val="black"/>
                </a:solidFill>
                <a:latin typeface="Cambria"/>
                <a:cs typeface="Cambria"/>
              </a:rPr>
              <a:t>Tale attività è finalizzata alla </a:t>
            </a:r>
            <a:r>
              <a:rPr lang="it-IT" b="1" dirty="0">
                <a:solidFill>
                  <a:srgbClr val="FF0000"/>
                </a:solidFill>
                <a:latin typeface="Cambria"/>
                <a:cs typeface="Cambria"/>
              </a:rPr>
              <a:t>massimizzazione dell’utilità</a:t>
            </a:r>
            <a:r>
              <a:rPr lang="it-IT" b="1" dirty="0">
                <a:solidFill>
                  <a:prstClr val="black"/>
                </a:solidFill>
                <a:latin typeface="Cambria"/>
                <a:cs typeface="Cambria"/>
              </a:rPr>
              <a:t> </a:t>
            </a:r>
            <a:r>
              <a:rPr lang="it-IT" dirty="0">
                <a:solidFill>
                  <a:prstClr val="black"/>
                </a:solidFill>
                <a:latin typeface="Cambria"/>
                <a:cs typeface="Cambria"/>
              </a:rPr>
              <a:t>che da essi se ne può ricavare.</a:t>
            </a:r>
          </a:p>
          <a:p>
            <a:pPr marL="363538" indent="-282575">
              <a:buClr>
                <a:srgbClr val="3891A7"/>
              </a:buClr>
              <a:buSzPct val="80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sz="2200" dirty="0">
              <a:solidFill>
                <a:schemeClr val="bg1"/>
              </a:solidFill>
              <a:latin typeface="Cambria"/>
              <a:cs typeface="Cambria"/>
            </a:endParaRPr>
          </a:p>
        </p:txBody>
      </p:sp>
    </p:spTree>
    <p:extLst>
      <p:ext uri="{BB962C8B-B14F-4D97-AF65-F5344CB8AC3E}">
        <p14:creationId xmlns:p14="http://schemas.microsoft.com/office/powerpoint/2010/main" val="2626326428"/>
      </p:ext>
    </p:extLst>
  </p:cSld>
  <p:clrMapOvr>
    <a:overrideClrMapping bg1="dk1" tx1="lt1" bg2="dk2" tx2="lt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0B5C509-DF8B-DE4E-AF8D-537A75CE3C43}"/>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a:t> </a:t>
            </a:r>
          </a:p>
        </p:txBody>
      </p:sp>
      <p:sp>
        <p:nvSpPr>
          <p:cNvPr id="8200" name="Freeform: Shape 8199">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2" name="Freeform: Shape 8201">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5" name="Rectangle 5">
            <a:extLst>
              <a:ext uri="{FF2B5EF4-FFF2-40B4-BE49-F238E27FC236}">
                <a16:creationId xmlns:a16="http://schemas.microsoft.com/office/drawing/2014/main" id="{074B945E-3866-3249-8D9C-95D7F3FA179F}"/>
              </a:ext>
            </a:extLst>
          </p:cNvPr>
          <p:cNvSpPr>
            <a:spLocks noGrp="1" noChangeArrowheads="1"/>
          </p:cNvSpPr>
          <p:nvPr>
            <p:ph type="body" idx="1"/>
          </p:nvPr>
        </p:nvSpPr>
        <p:spPr>
          <a:xfrm>
            <a:off x="6096000" y="1399032"/>
            <a:ext cx="5501834" cy="4471416"/>
          </a:xfrm>
        </p:spPr>
        <p:txBody>
          <a:bodyPr anchor="ctr">
            <a:normAutofit/>
          </a:bodyPr>
          <a:lstStyle/>
          <a:p>
            <a:pPr algn="just" eaLnBrk="1" hangingPunct="1">
              <a:buFont typeface="Wingdings" pitchFamily="2" charset="2"/>
              <a:buNone/>
            </a:pPr>
            <a:r>
              <a:rPr lang="it-IT" altLang="it-IT" sz="2200" dirty="0">
                <a:solidFill>
                  <a:schemeClr val="bg1"/>
                </a:solidFill>
              </a:rPr>
              <a:t>	L’istituto è applicabile unicamente alle imprese individuali, con esclusione di quelle esercitate in forma collettiva, non essendo configurabile, nell’ambito della stessa compagine, la compresenza di due rapporti, uno legittimato dal contratto di società, l’altro originato dal vincolo familiare o di affinità. </a:t>
            </a:r>
          </a:p>
          <a:p>
            <a:pPr eaLnBrk="1" hangingPunct="1">
              <a:buFont typeface="Wingdings" pitchFamily="2" charset="2"/>
              <a:buNone/>
            </a:pPr>
            <a:r>
              <a:rPr lang="it-IT" altLang="it-IT" sz="2200" dirty="0">
                <a:solidFill>
                  <a:schemeClr val="bg1"/>
                </a:solidFill>
              </a:rPr>
              <a:t>	Cassazione, Sezioni Unite, 6.11.2014, n. 23676</a:t>
            </a:r>
          </a:p>
          <a:p>
            <a:pPr eaLnBrk="1" hangingPunct="1">
              <a:buFont typeface="Wingdings" pitchFamily="2" charset="2"/>
              <a:buNone/>
            </a:pPr>
            <a:endParaRPr lang="it-IT" altLang="it-IT" sz="2200" dirty="0">
              <a:solidFill>
                <a:schemeClr val="bg1"/>
              </a:solidFill>
            </a:endParaRPr>
          </a:p>
          <a:p>
            <a:pPr eaLnBrk="1" hangingPunct="1">
              <a:buFont typeface="Wingdings" pitchFamily="2" charset="2"/>
              <a:buNone/>
            </a:pPr>
            <a:endParaRPr lang="it-IT" altLang="it-IT" sz="2200" dirty="0">
              <a:solidFill>
                <a:schemeClr val="bg1"/>
              </a:solidFill>
            </a:endParaRPr>
          </a:p>
        </p:txBody>
      </p:sp>
    </p:spTree>
    <p:extLst>
      <p:ext uri="{BB962C8B-B14F-4D97-AF65-F5344CB8AC3E}">
        <p14:creationId xmlns:p14="http://schemas.microsoft.com/office/powerpoint/2010/main" val="3532323793"/>
      </p:ext>
    </p:extLst>
  </p:cSld>
  <p:clrMapOvr>
    <a:overrideClrMapping bg1="dk1" tx1="lt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F787E0-0755-1740-A17B-379D2732B033}"/>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a:t>I PRESUPPOSTI </a:t>
            </a:r>
            <a:br>
              <a:rPr lang="it-IT" altLang="it-IT"/>
            </a:br>
            <a:r>
              <a:rPr lang="it-IT" altLang="it-IT"/>
              <a:t>DELL’IMPRESA FAMILIARE</a:t>
            </a:r>
          </a:p>
        </p:txBody>
      </p:sp>
      <p:sp>
        <p:nvSpPr>
          <p:cNvPr id="9224" name="Freeform: Shape 9223">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6" name="Freeform: Shape 9225">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9" name="Rectangle 3">
            <a:extLst>
              <a:ext uri="{FF2B5EF4-FFF2-40B4-BE49-F238E27FC236}">
                <a16:creationId xmlns:a16="http://schemas.microsoft.com/office/drawing/2014/main" id="{EF638C48-709C-844C-B1A9-93F3281A0277}"/>
              </a:ext>
            </a:extLst>
          </p:cNvPr>
          <p:cNvSpPr>
            <a:spLocks noGrp="1" noChangeArrowheads="1"/>
          </p:cNvSpPr>
          <p:nvPr>
            <p:ph type="body" idx="1"/>
          </p:nvPr>
        </p:nvSpPr>
        <p:spPr>
          <a:xfrm>
            <a:off x="6096000" y="1399032"/>
            <a:ext cx="5501834" cy="4471416"/>
          </a:xfrm>
        </p:spPr>
        <p:txBody>
          <a:bodyPr anchor="ctr">
            <a:normAutofit/>
          </a:bodyPr>
          <a:lstStyle/>
          <a:p>
            <a:pPr marL="609600" indent="-609600">
              <a:buFont typeface="Wingdings" pitchFamily="2" charset="2"/>
              <a:buChar char="Ø"/>
            </a:pPr>
            <a:r>
              <a:rPr lang="it-IT" altLang="it-IT" sz="2200">
                <a:solidFill>
                  <a:schemeClr val="bg1"/>
                </a:solidFill>
              </a:rPr>
              <a:t>Esistenza di un’impresa nel significato tecnico di cui all’art. 2082 c.c.</a:t>
            </a:r>
          </a:p>
          <a:p>
            <a:pPr marL="609600" indent="-609600">
              <a:buFont typeface="Wingdings" pitchFamily="2" charset="2"/>
              <a:buChar char="Ø"/>
            </a:pPr>
            <a:r>
              <a:rPr lang="it-IT" altLang="it-IT" sz="2200">
                <a:solidFill>
                  <a:schemeClr val="bg1"/>
                </a:solidFill>
              </a:rPr>
              <a:t>Rileva qualsiasi tipo di impresa, ma nella prassi le imprese familiari sono piccole imprese</a:t>
            </a:r>
          </a:p>
          <a:p>
            <a:pPr marL="609600" indent="-609600">
              <a:buFont typeface="Wingdings" pitchFamily="2" charset="2"/>
              <a:buChar char="Ø"/>
            </a:pPr>
            <a:r>
              <a:rPr lang="it-IT" altLang="it-IT" sz="2200">
                <a:solidFill>
                  <a:schemeClr val="bg1"/>
                </a:solidFill>
              </a:rPr>
              <a:t>Qualsiasi attività lavorativa è rilevante: intellettuale, manuale, direttiva, esecutiva</a:t>
            </a:r>
          </a:p>
        </p:txBody>
      </p:sp>
    </p:spTree>
    <p:extLst>
      <p:ext uri="{BB962C8B-B14F-4D97-AF65-F5344CB8AC3E}">
        <p14:creationId xmlns:p14="http://schemas.microsoft.com/office/powerpoint/2010/main" val="468409814"/>
      </p:ext>
    </p:extLst>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247" name="Freeform: Shape 10246">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Shape 10248">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Rectangle 3">
            <a:extLst>
              <a:ext uri="{FF2B5EF4-FFF2-40B4-BE49-F238E27FC236}">
                <a16:creationId xmlns:a16="http://schemas.microsoft.com/office/drawing/2014/main" id="{D49D5649-E691-D64D-92FA-60DB18264516}"/>
              </a:ext>
            </a:extLst>
          </p:cNvPr>
          <p:cNvSpPr>
            <a:spLocks noGrp="1" noChangeArrowheads="1"/>
          </p:cNvSpPr>
          <p:nvPr>
            <p:ph type="body" idx="1"/>
          </p:nvPr>
        </p:nvSpPr>
        <p:spPr>
          <a:xfrm>
            <a:off x="6096000" y="1399032"/>
            <a:ext cx="5501834" cy="4471416"/>
          </a:xfrm>
        </p:spPr>
        <p:txBody>
          <a:bodyPr anchor="ctr">
            <a:normAutofit/>
          </a:bodyPr>
          <a:lstStyle/>
          <a:p>
            <a:pPr algn="just" eaLnBrk="1" hangingPunct="1">
              <a:buFont typeface="Wingdings" pitchFamily="2" charset="2"/>
              <a:buNone/>
            </a:pPr>
            <a:r>
              <a:rPr lang="it-IT" altLang="it-IT" sz="2000" dirty="0">
                <a:solidFill>
                  <a:schemeClr val="bg1"/>
                </a:solidFill>
              </a:rPr>
              <a:t>	La continuità dell’apporto richiesto dall’art. 230 </a:t>
            </a:r>
            <a:r>
              <a:rPr lang="it-IT" altLang="it-IT" sz="2000" i="1" dirty="0">
                <a:solidFill>
                  <a:schemeClr val="bg1"/>
                </a:solidFill>
              </a:rPr>
              <a:t>bis</a:t>
            </a:r>
            <a:r>
              <a:rPr lang="it-IT" altLang="it-IT" sz="2000" dirty="0">
                <a:solidFill>
                  <a:schemeClr val="bg1"/>
                </a:solidFill>
              </a:rPr>
              <a:t> c.c. per la configurabilità della partecipazione all’impresa familiare non esige la continuità della presenza in azienda *, richiede, invece, soltanto la continuità dell’apporto (cfr. Cass. 23 settembre 2002, n. 13849, che ha ritenuto sussistente un apporto continuativo, idoneo a configurare la partecipazione all’impresa familiare, nell’attività di redazione giornaliera della contabilità, della tenuta dei rapporti con i fornitori, nell’aiuto anche non continuativo al  l’attività aziendale).</a:t>
            </a:r>
          </a:p>
          <a:p>
            <a:pPr eaLnBrk="1" hangingPunct="1">
              <a:buFont typeface="Wingdings" pitchFamily="2" charset="2"/>
              <a:buNone/>
            </a:pPr>
            <a:r>
              <a:rPr lang="it-IT" altLang="it-IT" sz="2000" dirty="0">
                <a:solidFill>
                  <a:schemeClr val="bg1"/>
                </a:solidFill>
              </a:rPr>
              <a:t>*questione controversa invece dal punto di vista fiscale.</a:t>
            </a:r>
          </a:p>
        </p:txBody>
      </p:sp>
    </p:spTree>
    <p:extLst>
      <p:ext uri="{BB962C8B-B14F-4D97-AF65-F5344CB8AC3E}">
        <p14:creationId xmlns:p14="http://schemas.microsoft.com/office/powerpoint/2010/main" val="3957798580"/>
      </p:ext>
    </p:extLst>
  </p:cSld>
  <p:clrMapOvr>
    <a:overrideClrMapping bg1="dk1" tx1="lt1" bg2="dk2" tx2="lt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57282D3-035C-F44C-8ECA-2EFE22D559A5}"/>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b="1"/>
              <a:t>DIRITTI DI CARATTERE GESTORIO</a:t>
            </a:r>
          </a:p>
        </p:txBody>
      </p:sp>
      <p:sp>
        <p:nvSpPr>
          <p:cNvPr id="11272" name="Freeform: Shape 1127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4" name="Freeform: Shape 1127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7" name="Rectangle 3">
            <a:extLst>
              <a:ext uri="{FF2B5EF4-FFF2-40B4-BE49-F238E27FC236}">
                <a16:creationId xmlns:a16="http://schemas.microsoft.com/office/drawing/2014/main" id="{3892FF8B-5457-EE46-98CA-80E0293CF839}"/>
              </a:ext>
            </a:extLst>
          </p:cNvPr>
          <p:cNvSpPr>
            <a:spLocks noGrp="1" noChangeArrowheads="1"/>
          </p:cNvSpPr>
          <p:nvPr>
            <p:ph type="body" idx="1"/>
          </p:nvPr>
        </p:nvSpPr>
        <p:spPr>
          <a:xfrm>
            <a:off x="6096000" y="1399032"/>
            <a:ext cx="5501834" cy="4471416"/>
          </a:xfrm>
        </p:spPr>
        <p:txBody>
          <a:bodyPr anchor="ctr">
            <a:normAutofit/>
          </a:bodyPr>
          <a:lstStyle/>
          <a:p>
            <a:pPr eaLnBrk="1" hangingPunct="1">
              <a:buFont typeface="Wingdings" pitchFamily="2" charset="2"/>
              <a:buNone/>
            </a:pPr>
            <a:r>
              <a:rPr lang="it-IT" altLang="it-IT" sz="2200">
                <a:solidFill>
                  <a:schemeClr val="bg1"/>
                </a:solidFill>
              </a:rPr>
              <a:t>	“..</a:t>
            </a:r>
            <a:r>
              <a:rPr lang="it-IT" altLang="it-IT" sz="2200" i="1">
                <a:solidFill>
                  <a:schemeClr val="bg1"/>
                </a:solidFill>
              </a:rPr>
              <a:t>le decisioni concernenti l’impiego degli utili e degli incrementi, nonché quelle inerenti alla gestione </a:t>
            </a:r>
            <a:r>
              <a:rPr lang="it-IT" altLang="it-IT" sz="2200" i="1" u="sng">
                <a:solidFill>
                  <a:schemeClr val="bg1"/>
                </a:solidFill>
              </a:rPr>
              <a:t>straordinaria</a:t>
            </a:r>
            <a:r>
              <a:rPr lang="it-IT" altLang="it-IT" sz="2200" i="1">
                <a:solidFill>
                  <a:schemeClr val="bg1"/>
                </a:solidFill>
              </a:rPr>
              <a:t>, agli indirizzi produttivi e alla cessazione dell’impresa sono adottate a maggioranza dei familiari che partecipano all’impresa stessa”.</a:t>
            </a:r>
            <a:endParaRPr lang="it-IT" altLang="it-IT" sz="2200">
              <a:solidFill>
                <a:schemeClr val="bg1"/>
              </a:solidFill>
            </a:endParaRPr>
          </a:p>
        </p:txBody>
      </p:sp>
    </p:spTree>
    <p:extLst>
      <p:ext uri="{BB962C8B-B14F-4D97-AF65-F5344CB8AC3E}">
        <p14:creationId xmlns:p14="http://schemas.microsoft.com/office/powerpoint/2010/main" val="3311088112"/>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25028FC-45A9-B34D-87F1-2FBF3AF30966}"/>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b="1"/>
              <a:t>DIRITTI PATRIMONIALI</a:t>
            </a:r>
          </a:p>
        </p:txBody>
      </p:sp>
      <p:sp>
        <p:nvSpPr>
          <p:cNvPr id="12296" name="Freeform: Shape 12295">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8" name="Freeform: Shape 12297">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1" name="Rectangle 3">
            <a:extLst>
              <a:ext uri="{FF2B5EF4-FFF2-40B4-BE49-F238E27FC236}">
                <a16:creationId xmlns:a16="http://schemas.microsoft.com/office/drawing/2014/main" id="{9EEBA6BE-C349-5649-ADA4-2DAEA7260D35}"/>
              </a:ext>
            </a:extLst>
          </p:cNvPr>
          <p:cNvSpPr>
            <a:spLocks noGrp="1" noChangeArrowheads="1"/>
          </p:cNvSpPr>
          <p:nvPr>
            <p:ph type="body" idx="1"/>
          </p:nvPr>
        </p:nvSpPr>
        <p:spPr>
          <a:xfrm>
            <a:off x="6096000" y="1399032"/>
            <a:ext cx="5501834" cy="4471416"/>
          </a:xfrm>
        </p:spPr>
        <p:txBody>
          <a:bodyPr anchor="ctr">
            <a:normAutofit/>
          </a:bodyPr>
          <a:lstStyle/>
          <a:p>
            <a:pPr marL="609600" indent="-609600">
              <a:buFont typeface="Wingdings" pitchFamily="2" charset="2"/>
              <a:buAutoNum type="arabicParenR"/>
            </a:pPr>
            <a:r>
              <a:rPr lang="it-IT" altLang="it-IT" sz="2200">
                <a:solidFill>
                  <a:schemeClr val="bg1"/>
                </a:solidFill>
              </a:rPr>
              <a:t>Diritto al mantenimento in relazione alla condizione patrimoniale della famiglia</a:t>
            </a:r>
          </a:p>
          <a:p>
            <a:pPr marL="609600" indent="-609600">
              <a:buFont typeface="Wingdings" pitchFamily="2" charset="2"/>
              <a:buAutoNum type="arabicParenR"/>
            </a:pPr>
            <a:r>
              <a:rPr lang="it-IT" altLang="it-IT" sz="2200">
                <a:solidFill>
                  <a:schemeClr val="bg1"/>
                </a:solidFill>
              </a:rPr>
              <a:t>Diritto alla partecipazione agli utili dell’impresa, ai beni acquistati con essi e agli incrementi dell’azienda, anche in ordine all’avviamento, in proporzione alla quantità e qualità del lavoro prestato</a:t>
            </a:r>
          </a:p>
          <a:p>
            <a:pPr marL="609600" indent="-609600">
              <a:buNone/>
            </a:pPr>
            <a:endParaRPr lang="it-IT" altLang="it-IT" sz="2200">
              <a:solidFill>
                <a:schemeClr val="bg1"/>
              </a:solidFill>
            </a:endParaRPr>
          </a:p>
        </p:txBody>
      </p:sp>
    </p:spTree>
    <p:extLst>
      <p:ext uri="{BB962C8B-B14F-4D97-AF65-F5344CB8AC3E}">
        <p14:creationId xmlns:p14="http://schemas.microsoft.com/office/powerpoint/2010/main" val="1400113162"/>
      </p:ext>
    </p:extLst>
  </p:cSld>
  <p:clrMapOvr>
    <a:overrideClrMapping bg1="dk1" tx1="lt1" bg2="dk2" tx2="lt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B463FAC-4B20-7947-A9E7-4CB2DDA0025D}"/>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i="1"/>
              <a:t>Quando devono essere distribuiti gli utili?</a:t>
            </a:r>
          </a:p>
        </p:txBody>
      </p:sp>
      <p:sp>
        <p:nvSpPr>
          <p:cNvPr id="13320" name="Freeform: Shape 13319">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22" name="Freeform: Shape 13321">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5" name="Rectangle 3">
            <a:extLst>
              <a:ext uri="{FF2B5EF4-FFF2-40B4-BE49-F238E27FC236}">
                <a16:creationId xmlns:a16="http://schemas.microsoft.com/office/drawing/2014/main" id="{2E7D84AD-87C9-F74A-A2F7-54154306A9C8}"/>
              </a:ext>
            </a:extLst>
          </p:cNvPr>
          <p:cNvSpPr>
            <a:spLocks noGrp="1" noChangeArrowheads="1"/>
          </p:cNvSpPr>
          <p:nvPr>
            <p:ph type="body" idx="1"/>
          </p:nvPr>
        </p:nvSpPr>
        <p:spPr>
          <a:xfrm>
            <a:off x="6096000" y="1399032"/>
            <a:ext cx="5501834" cy="4471416"/>
          </a:xfrm>
        </p:spPr>
        <p:txBody>
          <a:bodyPr anchor="ctr">
            <a:normAutofit/>
          </a:bodyPr>
          <a:lstStyle/>
          <a:p>
            <a:pPr marL="0">
              <a:buNone/>
              <a:defRPr/>
            </a:pPr>
            <a:r>
              <a:rPr lang="it-IT" altLang="it-IT" sz="2000">
                <a:solidFill>
                  <a:schemeClr val="bg1"/>
                </a:solidFill>
              </a:rPr>
              <a:t>La Corte di Cassazione e la dottrina maggioritaria affermano che la maturazione del diritto agli utili coincide con la cessazione dell’impresa familiare o della collaborazione del singolo partecipante.</a:t>
            </a:r>
          </a:p>
          <a:p>
            <a:pPr marL="0">
              <a:buNone/>
              <a:defRPr/>
            </a:pPr>
            <a:endParaRPr lang="it-IT" altLang="it-IT" sz="2000">
              <a:solidFill>
                <a:schemeClr val="bg1"/>
              </a:solidFill>
            </a:endParaRPr>
          </a:p>
          <a:p>
            <a:pPr marL="0">
              <a:buNone/>
              <a:defRPr/>
            </a:pPr>
            <a:r>
              <a:rPr lang="it-IT" altLang="it-IT" sz="2000">
                <a:solidFill>
                  <a:schemeClr val="bg1"/>
                </a:solidFill>
              </a:rPr>
              <a:t>Sono fatti salvi gli eventuali accordi tra i partecipanti per la distribuzione periodica degli utili.</a:t>
            </a:r>
          </a:p>
          <a:p>
            <a:pPr eaLnBrk="1" hangingPunct="1">
              <a:buFont typeface="Wingdings" pitchFamily="2" charset="2"/>
              <a:buNone/>
              <a:defRPr/>
            </a:pPr>
            <a:endParaRPr lang="it-IT" altLang="it-IT" sz="2000">
              <a:solidFill>
                <a:schemeClr val="bg1"/>
              </a:solidFill>
            </a:endParaRPr>
          </a:p>
          <a:p>
            <a:pPr eaLnBrk="1" hangingPunct="1">
              <a:buFont typeface="Wingdings" pitchFamily="2" charset="2"/>
              <a:buNone/>
              <a:defRPr/>
            </a:pPr>
            <a:r>
              <a:rPr lang="it-IT" altLang="it-IT" sz="2000">
                <a:solidFill>
                  <a:schemeClr val="bg1"/>
                </a:solidFill>
              </a:rPr>
              <a:t>Cfr. Cass. 23 giugno 2008, n. 17057 in Famiglia e Diritto 2009, 229; Cass. 22 ottobre 1999, n. 11921; Cass. 2 aprile 1992, n. 4057.</a:t>
            </a:r>
          </a:p>
        </p:txBody>
      </p:sp>
    </p:spTree>
    <p:extLst>
      <p:ext uri="{BB962C8B-B14F-4D97-AF65-F5344CB8AC3E}">
        <p14:creationId xmlns:p14="http://schemas.microsoft.com/office/powerpoint/2010/main" val="3269543019"/>
      </p:ext>
    </p:extLst>
  </p:cSld>
  <p:clrMapOvr>
    <a:overrideClrMapping bg1="dk1" tx1="lt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F305BC8-A965-984E-A02F-89DFD7A00DF0}"/>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3400"/>
              <a:t>QUANTIFICAZIONE DEGLI UTILI</a:t>
            </a:r>
            <a:br>
              <a:rPr lang="it-IT" altLang="it-IT" sz="3400"/>
            </a:br>
            <a:r>
              <a:rPr lang="it-IT" altLang="it-IT" sz="3400"/>
              <a:t>Cass. 8 marzo 2011, n. 5448</a:t>
            </a:r>
          </a:p>
        </p:txBody>
      </p:sp>
      <p:sp>
        <p:nvSpPr>
          <p:cNvPr id="14344" name="Freeform: Shape 14343">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46" name="Freeform: Shape 14345">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9" name="Rectangle 3">
            <a:extLst>
              <a:ext uri="{FF2B5EF4-FFF2-40B4-BE49-F238E27FC236}">
                <a16:creationId xmlns:a16="http://schemas.microsoft.com/office/drawing/2014/main" id="{EE8B10CD-7779-A540-A734-F21AF28F9F5C}"/>
              </a:ext>
            </a:extLst>
          </p:cNvPr>
          <p:cNvSpPr>
            <a:spLocks noGrp="1" noChangeArrowheads="1"/>
          </p:cNvSpPr>
          <p:nvPr>
            <p:ph type="body" idx="1"/>
          </p:nvPr>
        </p:nvSpPr>
        <p:spPr>
          <a:xfrm>
            <a:off x="6096000" y="1399032"/>
            <a:ext cx="5501834" cy="4471416"/>
          </a:xfrm>
        </p:spPr>
        <p:txBody>
          <a:bodyPr anchor="ctr">
            <a:normAutofit/>
          </a:bodyPr>
          <a:lstStyle/>
          <a:p>
            <a:pPr marL="0">
              <a:spcBef>
                <a:spcPct val="0"/>
              </a:spcBef>
              <a:spcAft>
                <a:spcPts val="600"/>
              </a:spcAft>
              <a:buNone/>
            </a:pPr>
            <a:r>
              <a:rPr lang="it-IT" altLang="it-IT" sz="1900">
                <a:solidFill>
                  <a:schemeClr val="bg1"/>
                </a:solidFill>
              </a:rPr>
              <a:t>La partecipazione agli utili per la collaborazione prestata nell’impresa familiare, ai sensi dell’art. 230 </a:t>
            </a:r>
            <a:r>
              <a:rPr lang="it-IT" altLang="it-IT" sz="1900" i="1">
                <a:solidFill>
                  <a:schemeClr val="bg1"/>
                </a:solidFill>
              </a:rPr>
              <a:t>bis</a:t>
            </a:r>
            <a:r>
              <a:rPr lang="it-IT" altLang="it-IT" sz="1900">
                <a:solidFill>
                  <a:schemeClr val="bg1"/>
                </a:solidFill>
              </a:rPr>
              <a:t> c.c., va determinata sulla base degli utili non ripartiti al momento della sua cessazione o di quella del singolo partecipante, nonché dell’accrescimento, a tale data, della produttività dell’impresa </a:t>
            </a:r>
            <a:r>
              <a:rPr lang="it-IT" altLang="it-IT" sz="1900" i="1">
                <a:solidFill>
                  <a:schemeClr val="bg1"/>
                </a:solidFill>
              </a:rPr>
              <a:t>(«beni acquistati con gli utili, incrementi dell’azienda anche in ordine all’avviamento»</a:t>
            </a:r>
            <a:r>
              <a:rPr lang="it-IT" altLang="it-IT" sz="1900">
                <a:solidFill>
                  <a:schemeClr val="bg1"/>
                </a:solidFill>
              </a:rPr>
              <a:t>) in proporzione alla qualità e quantità del lavoro prestato ed è, quindi, condizionata dai risultati raggiunti dall’azienda, atteso che gli stessi utili, in assenza di un patto di distribuzione periodica, non sono naturalmente destinati ad essere ripartiti tra i partecipanti ma al reimpiego nell’azienda o in acquisto di beni.</a:t>
            </a:r>
          </a:p>
          <a:p>
            <a:pPr marL="0">
              <a:spcBef>
                <a:spcPct val="0"/>
              </a:spcBef>
              <a:spcAft>
                <a:spcPts val="600"/>
              </a:spcAft>
              <a:buNone/>
            </a:pPr>
            <a:endParaRPr lang="it-IT" altLang="it-IT" sz="1900">
              <a:solidFill>
                <a:schemeClr val="bg1"/>
              </a:solidFill>
            </a:endParaRPr>
          </a:p>
          <a:p>
            <a:pPr marL="0">
              <a:spcBef>
                <a:spcPct val="0"/>
              </a:spcBef>
              <a:spcAft>
                <a:spcPts val="600"/>
              </a:spcAft>
              <a:buNone/>
            </a:pPr>
            <a:r>
              <a:rPr lang="it-IT" altLang="it-IT" sz="1900">
                <a:solidFill>
                  <a:schemeClr val="bg1"/>
                </a:solidFill>
              </a:rPr>
              <a:t>.</a:t>
            </a:r>
          </a:p>
        </p:txBody>
      </p:sp>
    </p:spTree>
    <p:extLst>
      <p:ext uri="{BB962C8B-B14F-4D97-AF65-F5344CB8AC3E}">
        <p14:creationId xmlns:p14="http://schemas.microsoft.com/office/powerpoint/2010/main" val="4075475212"/>
      </p:ext>
    </p:extLst>
  </p:cSld>
  <p:clrMapOvr>
    <a:overrideClrMapping bg1="dk1" tx1="lt1" bg2="dk2" tx2="lt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52A51AD-E9E2-304F-884E-384E6704DF4F}"/>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3400"/>
              <a:t>QUANTIFICAZIONE DEGLI UTILI</a:t>
            </a:r>
            <a:br>
              <a:rPr lang="it-IT" altLang="it-IT" sz="3400"/>
            </a:br>
            <a:r>
              <a:rPr lang="it-IT" altLang="it-IT" sz="3400" i="1"/>
              <a:t>segue</a:t>
            </a:r>
            <a:br>
              <a:rPr lang="it-IT" altLang="it-IT" sz="3400"/>
            </a:br>
            <a:endParaRPr lang="it-IT" altLang="it-IT" sz="3400"/>
          </a:p>
        </p:txBody>
      </p:sp>
      <p:sp>
        <p:nvSpPr>
          <p:cNvPr id="15367" name="Freeform: Shape 15366">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9" name="Freeform: Shape 15368">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9" name="Rectangle 3">
            <a:extLst>
              <a:ext uri="{FF2B5EF4-FFF2-40B4-BE49-F238E27FC236}">
                <a16:creationId xmlns:a16="http://schemas.microsoft.com/office/drawing/2014/main" id="{9B87F95C-923F-CF40-ACC0-658B4DCF1F22}"/>
              </a:ext>
            </a:extLst>
          </p:cNvPr>
          <p:cNvSpPr>
            <a:spLocks noGrp="1" noChangeArrowheads="1"/>
          </p:cNvSpPr>
          <p:nvPr>
            <p:ph type="body" idx="1"/>
          </p:nvPr>
        </p:nvSpPr>
        <p:spPr>
          <a:xfrm>
            <a:off x="6096000" y="1399032"/>
            <a:ext cx="5501834" cy="4471416"/>
          </a:xfrm>
        </p:spPr>
        <p:txBody>
          <a:bodyPr anchor="ctr">
            <a:normAutofit/>
          </a:bodyPr>
          <a:lstStyle/>
          <a:p>
            <a:pPr eaLnBrk="1" hangingPunct="1">
              <a:buFont typeface="Wingdings" pitchFamily="2" charset="2"/>
              <a:buNone/>
              <a:defRPr/>
            </a:pPr>
            <a:endParaRPr lang="it-IT" altLang="it-IT" sz="2200">
              <a:solidFill>
                <a:schemeClr val="bg1"/>
              </a:solidFill>
            </a:endParaRPr>
          </a:p>
          <a:p>
            <a:pPr marL="0">
              <a:buNone/>
              <a:defRPr/>
            </a:pPr>
            <a:r>
              <a:rPr lang="it-IT" altLang="it-IT" sz="2200">
                <a:solidFill>
                  <a:schemeClr val="bg1"/>
                </a:solidFill>
              </a:rPr>
              <a:t>Non ha rilevanza alcuna l’importo delle retribuzioni spettanti al lavoratore subordinato per analoga attività.</a:t>
            </a:r>
          </a:p>
          <a:p>
            <a:pPr eaLnBrk="1" hangingPunct="1">
              <a:buFont typeface="Wingdings" pitchFamily="2" charset="2"/>
              <a:buNone/>
              <a:defRPr/>
            </a:pPr>
            <a:endParaRPr lang="it-IT" altLang="it-IT" sz="2200">
              <a:solidFill>
                <a:schemeClr val="bg1"/>
              </a:solidFill>
            </a:endParaRPr>
          </a:p>
          <a:p>
            <a:pPr marL="0">
              <a:buNone/>
              <a:defRPr/>
            </a:pPr>
            <a:r>
              <a:rPr lang="it-IT" altLang="it-IT" sz="2200">
                <a:solidFill>
                  <a:schemeClr val="bg1"/>
                </a:solidFill>
              </a:rPr>
              <a:t>L’eventuale scrittura, compilata a fini fiscali, indicante l’apporto in percentuale di ciascun familiare può avere un valore indiziario ma non sostitutivo del criterio di divisione fondato sull’apporto di lavoro effettivo.</a:t>
            </a:r>
          </a:p>
          <a:p>
            <a:pPr marL="0">
              <a:buNone/>
              <a:defRPr/>
            </a:pPr>
            <a:r>
              <a:rPr lang="it-IT" altLang="it-IT" sz="2200">
                <a:solidFill>
                  <a:schemeClr val="bg1"/>
                </a:solidFill>
              </a:rPr>
              <a:t>Cass. 29 luglio 2008, n. 20574</a:t>
            </a:r>
          </a:p>
        </p:txBody>
      </p:sp>
    </p:spTree>
    <p:extLst>
      <p:ext uri="{BB962C8B-B14F-4D97-AF65-F5344CB8AC3E}">
        <p14:creationId xmlns:p14="http://schemas.microsoft.com/office/powerpoint/2010/main" val="3675759288"/>
      </p:ext>
    </p:extLst>
  </p:cSld>
  <p:clrMapOvr>
    <a:overrideClrMapping bg1="dk1" tx1="lt1" bg2="dk2" tx2="lt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2FCA733-704B-254D-B1AC-5B603739A888}"/>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a:t>Impresa coniugale e impresa familiare: differenze</a:t>
            </a:r>
          </a:p>
        </p:txBody>
      </p:sp>
      <p:sp>
        <p:nvSpPr>
          <p:cNvPr id="16392" name="Freeform: Shape 1639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4" name="Freeform: Shape 1639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7" name="Rectangle 3">
            <a:extLst>
              <a:ext uri="{FF2B5EF4-FFF2-40B4-BE49-F238E27FC236}">
                <a16:creationId xmlns:a16="http://schemas.microsoft.com/office/drawing/2014/main" id="{1E24C9C1-FCB7-BB41-B3C3-4D952ECBBCE3}"/>
              </a:ext>
            </a:extLst>
          </p:cNvPr>
          <p:cNvSpPr>
            <a:spLocks noGrp="1" noChangeArrowheads="1"/>
          </p:cNvSpPr>
          <p:nvPr>
            <p:ph type="body" idx="1"/>
          </p:nvPr>
        </p:nvSpPr>
        <p:spPr>
          <a:xfrm>
            <a:off x="6096000" y="1399032"/>
            <a:ext cx="5501834" cy="4471416"/>
          </a:xfrm>
        </p:spPr>
        <p:txBody>
          <a:bodyPr anchor="ctr">
            <a:normAutofit/>
          </a:bodyPr>
          <a:lstStyle/>
          <a:p>
            <a:pPr marL="0" indent="0">
              <a:buNone/>
            </a:pPr>
            <a:r>
              <a:rPr lang="it-IT" altLang="it-IT" sz="1900" b="1">
                <a:solidFill>
                  <a:schemeClr val="bg1"/>
                </a:solidFill>
              </a:rPr>
              <a:t>Corte d’Appello di Milano, Sentenza 10 maggio 2006</a:t>
            </a:r>
          </a:p>
          <a:p>
            <a:pPr marL="0" indent="0">
              <a:buNone/>
            </a:pPr>
            <a:endParaRPr lang="it-IT" altLang="it-IT" sz="1900">
              <a:solidFill>
                <a:schemeClr val="bg1"/>
              </a:solidFill>
            </a:endParaRPr>
          </a:p>
          <a:p>
            <a:pPr marL="0" indent="0">
              <a:buNone/>
            </a:pPr>
            <a:r>
              <a:rPr lang="it-IT" altLang="it-IT" sz="1900">
                <a:solidFill>
                  <a:schemeClr val="bg1"/>
                </a:solidFill>
              </a:rPr>
              <a:t>Nell’impresa coniugale, a differenza dell’impresa familiare, la collaborazione dei coniugi si realizza attraverso la gestione comune dell’impresa. La peculiarità della fattispecie disciplinata dall’art. 177, comma 1, lett. d), c.c. per quanto attiene all’azienda sta nel fatto che, quando la costituzione (o l’acquisto) della stessa avviene dopo la celebrazione del matrimonio e non si tratti, in forza del titolo, di un bene personale, l’attribuzione della titolarità a uno solo dei coniugi ovvero alla comunione legale viene a dipendere non dalle modalità con cui si costituisce o viene acquistata l’azienda medesima, bensì dal dato rappresentato dalla gestione. </a:t>
            </a:r>
          </a:p>
        </p:txBody>
      </p:sp>
    </p:spTree>
    <p:extLst>
      <p:ext uri="{BB962C8B-B14F-4D97-AF65-F5344CB8AC3E}">
        <p14:creationId xmlns:p14="http://schemas.microsoft.com/office/powerpoint/2010/main" val="257710833"/>
      </p:ext>
    </p:extLst>
  </p:cSld>
  <p:clrMapOvr>
    <a:overrideClrMapping bg1="dk1" tx1="lt1" bg2="dk2" tx2="lt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DC965D7-7ACF-0D45-A783-24D9AC7E4FC0}"/>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a:t>PREVIDENZA</a:t>
            </a:r>
          </a:p>
        </p:txBody>
      </p:sp>
      <p:sp>
        <p:nvSpPr>
          <p:cNvPr id="17415" name="Freeform: Shape 174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7" name="Freeform: Shape 174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3" name="Rectangle 3">
            <a:extLst>
              <a:ext uri="{FF2B5EF4-FFF2-40B4-BE49-F238E27FC236}">
                <a16:creationId xmlns:a16="http://schemas.microsoft.com/office/drawing/2014/main" id="{BA57088C-E2B7-3448-840E-EA9B948141F6}"/>
              </a:ext>
            </a:extLst>
          </p:cNvPr>
          <p:cNvSpPr>
            <a:spLocks noGrp="1" noChangeArrowheads="1"/>
          </p:cNvSpPr>
          <p:nvPr>
            <p:ph type="body" idx="1"/>
          </p:nvPr>
        </p:nvSpPr>
        <p:spPr>
          <a:xfrm>
            <a:off x="6096000" y="1399032"/>
            <a:ext cx="5501834" cy="4471416"/>
          </a:xfrm>
        </p:spPr>
        <p:txBody>
          <a:bodyPr anchor="ctr">
            <a:normAutofit/>
          </a:bodyPr>
          <a:lstStyle/>
          <a:p>
            <a:pPr marL="0">
              <a:buNone/>
              <a:defRPr/>
            </a:pPr>
            <a:r>
              <a:rPr lang="it-IT" altLang="it-IT" sz="1900">
                <a:solidFill>
                  <a:schemeClr val="bg1"/>
                </a:solidFill>
              </a:rPr>
              <a:t>Nel caso in cui l’attività (commerciale o artigianale) sia gestita in forma di impresa familiare, il titolare ed i collaboratori sono tenuti ad iscriversi alla speciale gestione lavoratori autonomi dell’INPS a norma della legge n. 335/1995 e versare i relativi contributi.</a:t>
            </a:r>
          </a:p>
          <a:p>
            <a:pPr marL="0">
              <a:buNone/>
              <a:defRPr/>
            </a:pPr>
            <a:r>
              <a:rPr lang="it-IT" altLang="it-IT" sz="1900">
                <a:solidFill>
                  <a:schemeClr val="bg1"/>
                </a:solidFill>
              </a:rPr>
              <a:t>Detti contributi sono deducibili dal reddito complessivo nel periodo d’imposta nel quale sono pagati.</a:t>
            </a:r>
          </a:p>
          <a:p>
            <a:pPr marL="0">
              <a:buNone/>
              <a:defRPr/>
            </a:pPr>
            <a:r>
              <a:rPr lang="it-IT" altLang="it-IT" sz="1900">
                <a:solidFill>
                  <a:schemeClr val="bg1"/>
                </a:solidFill>
              </a:rPr>
              <a:t>I contributi sono dovuti dal titolare dell’impresa familiare il quale ha diritto ad esercitare la rivalsa nei confronti di ciascun partecipante per la quota da questi dovuta. </a:t>
            </a:r>
          </a:p>
          <a:p>
            <a:pPr marL="0">
              <a:buNone/>
              <a:defRPr/>
            </a:pPr>
            <a:r>
              <a:rPr lang="it-IT" altLang="it-IT" sz="1900">
                <a:solidFill>
                  <a:schemeClr val="bg1"/>
                </a:solidFill>
              </a:rPr>
              <a:t>Nel caso in cui il titolare non eserciti la rivalsa, ha diritto di dedurre la spesa complessiva dal proprio reddito ai fini della quantificazione dell’Irpef.</a:t>
            </a:r>
          </a:p>
          <a:p>
            <a:pPr eaLnBrk="1" hangingPunct="1">
              <a:buFont typeface="Wingdings" pitchFamily="2" charset="2"/>
              <a:buNone/>
              <a:defRPr/>
            </a:pPr>
            <a:endParaRPr lang="it-IT" altLang="it-IT" sz="1900">
              <a:solidFill>
                <a:schemeClr val="bg1"/>
              </a:solidFill>
            </a:endParaRPr>
          </a:p>
        </p:txBody>
      </p:sp>
    </p:spTree>
    <p:extLst>
      <p:ext uri="{BB962C8B-B14F-4D97-AF65-F5344CB8AC3E}">
        <p14:creationId xmlns:p14="http://schemas.microsoft.com/office/powerpoint/2010/main" val="225081856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804673" y="1445494"/>
            <a:ext cx="3616856" cy="4376572"/>
          </a:xfrm>
        </p:spPr>
        <p:txBody>
          <a:bodyPr anchor="ctr">
            <a:normAutofit/>
          </a:bodyPr>
          <a:lstStyle/>
          <a:p>
            <a:pPr eaLnBrk="1" hangingPunct="1"/>
            <a:r>
              <a:rPr lang="en-US" sz="4800" b="1" dirty="0" err="1">
                <a:latin typeface="Cambria"/>
                <a:cs typeface="Cambria"/>
              </a:rPr>
              <a:t>Alcune</a:t>
            </a:r>
            <a:r>
              <a:rPr lang="en-US" sz="4800" b="1" dirty="0">
                <a:latin typeface="Cambria"/>
                <a:cs typeface="Cambria"/>
              </a:rPr>
              <a:t> </a:t>
            </a:r>
            <a:r>
              <a:rPr lang="en-US" sz="4800" b="1" dirty="0" err="1">
                <a:latin typeface="Cambria"/>
                <a:cs typeface="Cambria"/>
              </a:rPr>
              <a:t>brevi</a:t>
            </a:r>
            <a:r>
              <a:rPr lang="en-US" sz="4800" b="1" dirty="0">
                <a:latin typeface="Cambria"/>
                <a:cs typeface="Cambria"/>
              </a:rPr>
              <a:t> </a:t>
            </a:r>
            <a:r>
              <a:rPr lang="en-US" sz="4800" b="1" dirty="0" err="1">
                <a:latin typeface="Cambria"/>
                <a:cs typeface="Cambria"/>
              </a:rPr>
              <a:t>definizioni</a:t>
            </a:r>
            <a:r>
              <a:rPr lang="en-US" sz="4800" b="1" dirty="0">
                <a:latin typeface="Cambria"/>
                <a:cs typeface="Cambria"/>
              </a:rPr>
              <a:t> </a:t>
            </a:r>
          </a:p>
        </p:txBody>
      </p:sp>
      <p:sp>
        <p:nvSpPr>
          <p:cNvPr id="6" name="Segnaposto numero diapositiva 5"/>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5</a:t>
            </a:fld>
            <a:endParaRPr lang="it-IT" sz="1500">
              <a:solidFill>
                <a:srgbClr val="FFFFFF"/>
              </a:solidFill>
            </a:endParaRPr>
          </a:p>
        </p:txBody>
      </p:sp>
      <p:sp>
        <p:nvSpPr>
          <p:cNvPr id="20486" name="Freeform: Shape 20485">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8" name="Freeform: Shape 20487">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6096000" y="1399032"/>
            <a:ext cx="5501834" cy="4471416"/>
          </a:xfrm>
        </p:spPr>
        <p:txBody>
          <a:bodyPr anchor="ctr">
            <a:normAutofit/>
          </a:bodyPr>
          <a:lstStyle/>
          <a:p>
            <a:pPr marL="363538" indent="-282575">
              <a:buClr>
                <a:srgbClr val="3891A7"/>
              </a:buClr>
              <a:buSzPct val="8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dirty="0">
                <a:solidFill>
                  <a:schemeClr val="bg1"/>
                </a:solidFill>
                <a:latin typeface="Cambria"/>
                <a:cs typeface="Cambria"/>
              </a:rPr>
              <a:t>Cosa s’intende per </a:t>
            </a:r>
            <a:r>
              <a:rPr lang="it-IT" sz="2200" b="1" dirty="0">
                <a:solidFill>
                  <a:srgbClr val="FF0000"/>
                </a:solidFill>
                <a:latin typeface="Cambria"/>
                <a:cs typeface="Cambria"/>
              </a:rPr>
              <a:t>utilità</a:t>
            </a:r>
            <a:r>
              <a:rPr lang="it-IT" sz="2200" dirty="0">
                <a:solidFill>
                  <a:schemeClr val="bg1"/>
                </a:solidFill>
                <a:latin typeface="Cambria"/>
                <a:cs typeface="Cambria"/>
              </a:rPr>
              <a:t>?</a:t>
            </a:r>
          </a:p>
          <a:p>
            <a:pPr marL="363538" indent="-282575">
              <a:buClr>
                <a:srgbClr val="3891A7"/>
              </a:buClr>
              <a:buSzPct val="80000"/>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dirty="0">
                <a:solidFill>
                  <a:schemeClr val="bg1"/>
                </a:solidFill>
                <a:latin typeface="Cambria"/>
                <a:cs typeface="Cambria"/>
              </a:rPr>
              <a:t>È il beneficio – vantaggio economico che possiamo ottenere:</a:t>
            </a:r>
          </a:p>
          <a:p>
            <a:pPr marL="363538" indent="-282575">
              <a:buClr>
                <a:srgbClr val="3891A7"/>
              </a:buClr>
              <a:buSzPct val="8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dirty="0">
                <a:solidFill>
                  <a:schemeClr val="bg1"/>
                </a:solidFill>
                <a:latin typeface="Cambria"/>
                <a:cs typeface="Cambria"/>
              </a:rPr>
              <a:t>Dal consumo di beni e servizi;</a:t>
            </a:r>
          </a:p>
          <a:p>
            <a:pPr marL="363538" indent="-282575">
              <a:buClr>
                <a:srgbClr val="3891A7"/>
              </a:buClr>
              <a:buSzPct val="8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dirty="0">
                <a:solidFill>
                  <a:schemeClr val="bg1"/>
                </a:solidFill>
                <a:latin typeface="Cambria"/>
                <a:cs typeface="Cambria"/>
              </a:rPr>
              <a:t>Dallo scambio con altri beni/servizi;</a:t>
            </a:r>
          </a:p>
          <a:p>
            <a:pPr marL="363538" indent="-282575">
              <a:buClr>
                <a:srgbClr val="3891A7"/>
              </a:buClr>
              <a:buSzPct val="8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dirty="0">
                <a:solidFill>
                  <a:schemeClr val="bg1"/>
                </a:solidFill>
                <a:latin typeface="Cambria"/>
                <a:cs typeface="Cambria"/>
              </a:rPr>
              <a:t>Dal risparmio per il consumo futuro;</a:t>
            </a:r>
          </a:p>
        </p:txBody>
      </p:sp>
    </p:spTree>
    <p:extLst>
      <p:ext uri="{BB962C8B-B14F-4D97-AF65-F5344CB8AC3E}">
        <p14:creationId xmlns:p14="http://schemas.microsoft.com/office/powerpoint/2010/main" val="6135721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2" presetClass="entr" presetSubtype="8" fill="hold" nodeType="after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2000"/>
                            </p:stCondLst>
                            <p:childTnLst>
                              <p:par>
                                <p:cTn id="15" presetID="2" presetClass="entr" presetSubtype="8"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656F8CA-D7C5-AA4D-9E87-4528DA781816}"/>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a:t>Sicurezza sul lavoro</a:t>
            </a:r>
          </a:p>
        </p:txBody>
      </p:sp>
      <p:sp>
        <p:nvSpPr>
          <p:cNvPr id="18439" name="Freeform: Shape 18438">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41" name="Freeform: Shape 18440">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7" name="Rectangle 3">
            <a:extLst>
              <a:ext uri="{FF2B5EF4-FFF2-40B4-BE49-F238E27FC236}">
                <a16:creationId xmlns:a16="http://schemas.microsoft.com/office/drawing/2014/main" id="{51B1DB17-30D4-D544-9336-55EC43DA5043}"/>
              </a:ext>
            </a:extLst>
          </p:cNvPr>
          <p:cNvSpPr>
            <a:spLocks noGrp="1" noChangeArrowheads="1"/>
          </p:cNvSpPr>
          <p:nvPr>
            <p:ph type="body" idx="1"/>
          </p:nvPr>
        </p:nvSpPr>
        <p:spPr>
          <a:xfrm>
            <a:off x="6096000" y="1399032"/>
            <a:ext cx="5501834" cy="4471416"/>
          </a:xfrm>
        </p:spPr>
        <p:txBody>
          <a:bodyPr anchor="ctr">
            <a:normAutofit/>
          </a:bodyPr>
          <a:lstStyle/>
          <a:p>
            <a:pPr eaLnBrk="1" hangingPunct="1">
              <a:buFont typeface="Wingdings" pitchFamily="2" charset="2"/>
              <a:buNone/>
              <a:defRPr/>
            </a:pPr>
            <a:r>
              <a:rPr lang="it-IT" altLang="it-IT" sz="1900">
                <a:solidFill>
                  <a:schemeClr val="bg1"/>
                </a:solidFill>
              </a:rPr>
              <a:t>Decreto Legislativo n. 81 del 2008</a:t>
            </a:r>
          </a:p>
          <a:p>
            <a:pPr eaLnBrk="1" hangingPunct="1">
              <a:buFont typeface="Wingdings" pitchFamily="2" charset="2"/>
              <a:buNone/>
              <a:defRPr/>
            </a:pPr>
            <a:endParaRPr lang="it-IT" altLang="it-IT" sz="1900">
              <a:solidFill>
                <a:schemeClr val="bg1"/>
              </a:solidFill>
            </a:endParaRPr>
          </a:p>
          <a:p>
            <a:pPr marL="0">
              <a:spcBef>
                <a:spcPts val="0"/>
              </a:spcBef>
              <a:buNone/>
              <a:defRPr/>
            </a:pPr>
            <a:r>
              <a:rPr lang="it-IT" altLang="it-IT" sz="1900">
                <a:solidFill>
                  <a:schemeClr val="bg1"/>
                </a:solidFill>
              </a:rPr>
              <a:t>Art. 21</a:t>
            </a:r>
          </a:p>
          <a:p>
            <a:pPr marL="0">
              <a:spcBef>
                <a:spcPts val="0"/>
              </a:spcBef>
              <a:buNone/>
              <a:defRPr/>
            </a:pPr>
            <a:r>
              <a:rPr lang="it-IT" altLang="it-IT" sz="1900">
                <a:solidFill>
                  <a:schemeClr val="bg1"/>
                </a:solidFill>
              </a:rPr>
              <a:t>Non vi è una tutela ad ampio spettro ma una tutela peculiare nei contenuti : </a:t>
            </a:r>
          </a:p>
          <a:p>
            <a:pPr marL="0">
              <a:spcBef>
                <a:spcPts val="0"/>
              </a:spcBef>
              <a:buFontTx/>
              <a:buChar char="-"/>
              <a:defRPr/>
            </a:pPr>
            <a:r>
              <a:rPr lang="it-IT" altLang="it-IT" sz="1900">
                <a:solidFill>
                  <a:schemeClr val="bg1"/>
                </a:solidFill>
              </a:rPr>
              <a:t>Munirsi di dispositivi di protezione individuale (DPI) ed utilizzarli</a:t>
            </a:r>
          </a:p>
          <a:p>
            <a:pPr marL="0">
              <a:spcBef>
                <a:spcPts val="0"/>
              </a:spcBef>
              <a:buFontTx/>
              <a:buChar char="-"/>
              <a:defRPr/>
            </a:pPr>
            <a:r>
              <a:rPr lang="it-IT" altLang="it-IT" sz="1900">
                <a:solidFill>
                  <a:schemeClr val="bg1"/>
                </a:solidFill>
              </a:rPr>
              <a:t>Munirsi di tessera di riconoscimento qualora effettuino la prestazione in luogo di lavoro ove si operi in regime di appalto o subappalto</a:t>
            </a:r>
          </a:p>
          <a:p>
            <a:pPr marL="0" indent="0">
              <a:spcBef>
                <a:spcPts val="0"/>
              </a:spcBef>
              <a:buNone/>
              <a:defRPr/>
            </a:pPr>
            <a:endParaRPr lang="it-IT" altLang="it-IT" sz="1900">
              <a:solidFill>
                <a:schemeClr val="bg1"/>
              </a:solidFill>
            </a:endParaRPr>
          </a:p>
          <a:p>
            <a:pPr marL="0" indent="0">
              <a:spcBef>
                <a:spcPts val="0"/>
              </a:spcBef>
              <a:buNone/>
              <a:defRPr/>
            </a:pPr>
            <a:r>
              <a:rPr lang="it-IT" altLang="it-IT" sz="1900">
                <a:solidFill>
                  <a:schemeClr val="bg1"/>
                </a:solidFill>
              </a:rPr>
              <a:t>Art. 96</a:t>
            </a:r>
          </a:p>
          <a:p>
            <a:pPr marL="0" indent="0">
              <a:spcBef>
                <a:spcPts val="0"/>
              </a:spcBef>
              <a:buNone/>
              <a:defRPr/>
            </a:pPr>
            <a:r>
              <a:rPr lang="it-IT" altLang="it-IT" sz="1900">
                <a:solidFill>
                  <a:schemeClr val="bg1"/>
                </a:solidFill>
              </a:rPr>
              <a:t>Nel caso in cui l’impresa familiare sia impegnata fuori dalla propria sede, il titolare dell’impresa familiare è datore di lavoro tenuto alla redazione del POS Piano Operativo di Sicurezza</a:t>
            </a:r>
          </a:p>
          <a:p>
            <a:pPr marL="0" indent="0">
              <a:spcBef>
                <a:spcPts val="0"/>
              </a:spcBef>
              <a:buNone/>
              <a:defRPr/>
            </a:pPr>
            <a:endParaRPr lang="it-IT" altLang="it-IT" sz="1900">
              <a:solidFill>
                <a:schemeClr val="bg1"/>
              </a:solidFill>
            </a:endParaRPr>
          </a:p>
          <a:p>
            <a:pPr eaLnBrk="1" hangingPunct="1">
              <a:buFont typeface="Wingdings" pitchFamily="2" charset="2"/>
              <a:buNone/>
              <a:defRPr/>
            </a:pPr>
            <a:endParaRPr lang="it-IT" altLang="it-IT" sz="1900">
              <a:solidFill>
                <a:schemeClr val="bg1"/>
              </a:solidFill>
            </a:endParaRPr>
          </a:p>
        </p:txBody>
      </p:sp>
    </p:spTree>
    <p:extLst>
      <p:ext uri="{BB962C8B-B14F-4D97-AF65-F5344CB8AC3E}">
        <p14:creationId xmlns:p14="http://schemas.microsoft.com/office/powerpoint/2010/main" val="1022672754"/>
      </p:ext>
    </p:extLst>
  </p:cSld>
  <p:clrMapOvr>
    <a:overrideClrMapping bg1="dk1" tx1="lt1" bg2="dk2" tx2="lt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386C1F3-E561-5C4C-A907-E7D62F7C12A4}"/>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a:t>ASPETTI FISCALI</a:t>
            </a:r>
            <a:br>
              <a:rPr lang="it-IT" altLang="it-IT"/>
            </a:br>
            <a:r>
              <a:rPr lang="it-IT" altLang="it-IT"/>
              <a:t>Risoluzione dell’Agenzia delle Entrate n. 176/E del 28 aprile 2008</a:t>
            </a:r>
          </a:p>
        </p:txBody>
      </p:sp>
      <p:sp>
        <p:nvSpPr>
          <p:cNvPr id="19464" name="Freeform: Shape 19463">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6" name="Freeform: Shape 19465">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9" name="Rectangle 3">
            <a:extLst>
              <a:ext uri="{FF2B5EF4-FFF2-40B4-BE49-F238E27FC236}">
                <a16:creationId xmlns:a16="http://schemas.microsoft.com/office/drawing/2014/main" id="{8054494D-02E0-9F4B-B82D-9277FA3BF79A}"/>
              </a:ext>
            </a:extLst>
          </p:cNvPr>
          <p:cNvSpPr>
            <a:spLocks noGrp="1" noChangeArrowheads="1"/>
          </p:cNvSpPr>
          <p:nvPr>
            <p:ph type="body" idx="1"/>
          </p:nvPr>
        </p:nvSpPr>
        <p:spPr>
          <a:xfrm>
            <a:off x="6096000" y="1399032"/>
            <a:ext cx="5501834" cy="4471416"/>
          </a:xfrm>
        </p:spPr>
        <p:txBody>
          <a:bodyPr anchor="ctr">
            <a:normAutofit/>
          </a:bodyPr>
          <a:lstStyle/>
          <a:p>
            <a:pPr eaLnBrk="1" hangingPunct="1">
              <a:buFont typeface="Wingdings" pitchFamily="2" charset="2"/>
              <a:buNone/>
            </a:pPr>
            <a:r>
              <a:rPr lang="it-IT" altLang="it-IT" sz="1700">
                <a:solidFill>
                  <a:schemeClr val="bg1"/>
                </a:solidFill>
              </a:rPr>
              <a:t>	L’Agenzia delle Entrate condivide la tesi dell’impresa familiare quale impresa individuale. </a:t>
            </a:r>
          </a:p>
          <a:p>
            <a:pPr eaLnBrk="1" hangingPunct="1">
              <a:buFont typeface="Wingdings" pitchFamily="2" charset="2"/>
              <a:buNone/>
            </a:pPr>
            <a:r>
              <a:rPr lang="it-IT" altLang="it-IT" sz="1700">
                <a:solidFill>
                  <a:schemeClr val="bg1"/>
                </a:solidFill>
              </a:rPr>
              <a:t>	La liquidazione al coniuge del diritto di partecipazione all’impresa familiare afferisce alla sfera personale dei soggetti del rapporto in questione e pertanto non è riconducibile a nessuna delle categorie reddituali previste dal TUIR; l’importo attribuito al coniuge non va pertanto assoggettato ad Irpef in capo al soggetto percipiente. </a:t>
            </a:r>
          </a:p>
          <a:p>
            <a:pPr eaLnBrk="1" hangingPunct="1">
              <a:buFont typeface="Wingdings" pitchFamily="2" charset="2"/>
              <a:buNone/>
            </a:pPr>
            <a:r>
              <a:rPr lang="it-IT" altLang="it-IT" sz="1700">
                <a:solidFill>
                  <a:schemeClr val="bg1"/>
                </a:solidFill>
              </a:rPr>
              <a:t>	Ne discende che la somma liquidata non rileva come componente negativo e non è deducibile dal reddito d’impresa, non ricorrendo il requisito dell’inerenza previsto dall’art. 109, comma 5, TUIR, che si configura per le spese riferite ad attività da cui derivano proventi che concorrono a formare reddito.</a:t>
            </a:r>
          </a:p>
        </p:txBody>
      </p:sp>
    </p:spTree>
    <p:extLst>
      <p:ext uri="{BB962C8B-B14F-4D97-AF65-F5344CB8AC3E}">
        <p14:creationId xmlns:p14="http://schemas.microsoft.com/office/powerpoint/2010/main" val="2596612391"/>
      </p:ext>
    </p:extLst>
  </p:cSld>
  <p:clrMapOvr>
    <a:overrideClrMapping bg1="dk1" tx1="lt1" bg2="dk2" tx2="lt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2E4CAEB-7592-3544-8D2B-2826CAE334EA}"/>
              </a:ext>
            </a:extLst>
          </p:cNvPr>
          <p:cNvSpPr>
            <a:spLocks noGrp="1" noChangeArrowheads="1"/>
          </p:cNvSpPr>
          <p:nvPr>
            <p:ph type="title"/>
          </p:nvPr>
        </p:nvSpPr>
        <p:spPr>
          <a:xfrm>
            <a:off x="804673" y="1445494"/>
            <a:ext cx="3616856" cy="4376572"/>
          </a:xfrm>
        </p:spPr>
        <p:txBody>
          <a:bodyPr anchor="ctr">
            <a:normAutofit/>
          </a:bodyPr>
          <a:lstStyle/>
          <a:p>
            <a:pPr eaLnBrk="1" hangingPunct="1"/>
            <a:r>
              <a:rPr lang="it-IT" altLang="it-IT" sz="4800"/>
              <a:t>SEPARAZIONE PERSONALE DEI CONIUGI</a:t>
            </a:r>
          </a:p>
        </p:txBody>
      </p:sp>
      <p:sp>
        <p:nvSpPr>
          <p:cNvPr id="20488" name="Freeform: Shape 2048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0" name="Freeform: Shape 2048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3" name="Rectangle 3">
            <a:extLst>
              <a:ext uri="{FF2B5EF4-FFF2-40B4-BE49-F238E27FC236}">
                <a16:creationId xmlns:a16="http://schemas.microsoft.com/office/drawing/2014/main" id="{21A7B78C-E949-DC4E-BD31-F2550682F1CA}"/>
              </a:ext>
            </a:extLst>
          </p:cNvPr>
          <p:cNvSpPr>
            <a:spLocks noGrp="1" noChangeArrowheads="1"/>
          </p:cNvSpPr>
          <p:nvPr>
            <p:ph type="body" idx="1"/>
          </p:nvPr>
        </p:nvSpPr>
        <p:spPr>
          <a:xfrm>
            <a:off x="6096000" y="1399032"/>
            <a:ext cx="5501834" cy="4471416"/>
          </a:xfrm>
        </p:spPr>
        <p:txBody>
          <a:bodyPr anchor="ctr">
            <a:normAutofit/>
          </a:bodyPr>
          <a:lstStyle/>
          <a:p>
            <a:pPr eaLnBrk="1" hangingPunct="1">
              <a:buFont typeface="Wingdings" pitchFamily="2" charset="2"/>
              <a:buNone/>
            </a:pPr>
            <a:r>
              <a:rPr lang="it-IT" altLang="it-IT" sz="2200">
                <a:solidFill>
                  <a:schemeClr val="bg1"/>
                </a:solidFill>
              </a:rPr>
              <a:t>	La separazione personale dei coniugi non costituisce di per sé causa di scioglimento dell’impresa familiare</a:t>
            </a:r>
          </a:p>
          <a:p>
            <a:pPr eaLnBrk="1" hangingPunct="1">
              <a:buFont typeface="Wingdings" pitchFamily="2" charset="2"/>
              <a:buNone/>
            </a:pPr>
            <a:endParaRPr lang="it-IT" altLang="it-IT" sz="2200">
              <a:solidFill>
                <a:schemeClr val="bg1"/>
              </a:solidFill>
            </a:endParaRPr>
          </a:p>
          <a:p>
            <a:pPr eaLnBrk="1" hangingPunct="1"/>
            <a:r>
              <a:rPr lang="it-IT" altLang="it-IT" sz="2200">
                <a:solidFill>
                  <a:schemeClr val="bg1"/>
                </a:solidFill>
              </a:rPr>
              <a:t>in primo luogo perché non cessa il rapporto di coniugio, che viene meno solo con il divorzio, </a:t>
            </a:r>
          </a:p>
          <a:p>
            <a:pPr eaLnBrk="1" hangingPunct="1"/>
            <a:r>
              <a:rPr lang="it-IT" altLang="it-IT" sz="2200">
                <a:solidFill>
                  <a:schemeClr val="bg1"/>
                </a:solidFill>
              </a:rPr>
              <a:t>in secondo luogo perché non mette automaticamente fine al rapporto di impresa.</a:t>
            </a:r>
          </a:p>
        </p:txBody>
      </p:sp>
    </p:spTree>
    <p:extLst>
      <p:ext uri="{BB962C8B-B14F-4D97-AF65-F5344CB8AC3E}">
        <p14:creationId xmlns:p14="http://schemas.microsoft.com/office/powerpoint/2010/main" val="426398851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FE6109-CA8A-3F46-B374-CBFDEBCCD950}"/>
              </a:ext>
            </a:extLst>
          </p:cNvPr>
          <p:cNvSpPr>
            <a:spLocks noGrp="1"/>
          </p:cNvSpPr>
          <p:nvPr>
            <p:ph type="title"/>
          </p:nvPr>
        </p:nvSpPr>
        <p:spPr>
          <a:xfrm>
            <a:off x="804673" y="1445494"/>
            <a:ext cx="3616856" cy="4376572"/>
          </a:xfrm>
        </p:spPr>
        <p:txBody>
          <a:bodyPr anchor="ctr">
            <a:normAutofit/>
          </a:bodyPr>
          <a:lstStyle/>
          <a:p>
            <a:r>
              <a:rPr lang="it-IT" sz="4800">
                <a:latin typeface="Times" pitchFamily="18" charset="0"/>
              </a:rPr>
              <a:t>L’azienda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0C61C540-3FE6-F749-B76A-3AA5B04ED899}"/>
              </a:ext>
            </a:extLst>
          </p:cNvPr>
          <p:cNvSpPr>
            <a:spLocks noGrp="1"/>
          </p:cNvSpPr>
          <p:nvPr>
            <p:ph idx="1"/>
          </p:nvPr>
        </p:nvSpPr>
        <p:spPr>
          <a:xfrm>
            <a:off x="5760286" y="1009733"/>
            <a:ext cx="5857937" cy="4471416"/>
          </a:xfrm>
        </p:spPr>
        <p:txBody>
          <a:bodyPr anchor="ctr">
            <a:normAutofit/>
          </a:bodyPr>
          <a:lstStyle/>
          <a:p>
            <a:endParaRPr lang="it-IT" sz="2000" dirty="0">
              <a:solidFill>
                <a:schemeClr val="bg1"/>
              </a:solidFill>
              <a:latin typeface="Times" pitchFamily="18" charset="0"/>
            </a:endParaRPr>
          </a:p>
          <a:p>
            <a:pPr marL="0" indent="0" algn="just">
              <a:buNone/>
            </a:pPr>
            <a:r>
              <a:rPr lang="it-IT" sz="2000" dirty="0">
                <a:solidFill>
                  <a:schemeClr val="bg1"/>
                </a:solidFill>
                <a:latin typeface="Times" pitchFamily="18" charset="0"/>
              </a:rPr>
              <a:t>Il Codice Civile, </a:t>
            </a:r>
            <a:r>
              <a:rPr lang="it-IT" sz="2000" b="1" dirty="0">
                <a:solidFill>
                  <a:srgbClr val="FF0000"/>
                </a:solidFill>
                <a:latin typeface="Times" pitchFamily="18" charset="0"/>
              </a:rPr>
              <a:t>all’art. 2555</a:t>
            </a:r>
            <a:r>
              <a:rPr lang="it-IT" sz="2000" dirty="0">
                <a:solidFill>
                  <a:schemeClr val="bg1"/>
                </a:solidFill>
                <a:latin typeface="Times" pitchFamily="18" charset="0"/>
              </a:rPr>
              <a:t>, definisce l’azienda come </a:t>
            </a:r>
          </a:p>
          <a:p>
            <a:pPr marL="0" indent="0" algn="just">
              <a:buNone/>
            </a:pPr>
            <a:endParaRPr lang="it-IT" sz="2000" dirty="0">
              <a:solidFill>
                <a:schemeClr val="bg1"/>
              </a:solidFill>
              <a:latin typeface="Times" pitchFamily="18" charset="0"/>
            </a:endParaRPr>
          </a:p>
          <a:p>
            <a:pPr marL="0" indent="0" algn="just">
              <a:buNone/>
            </a:pPr>
            <a:r>
              <a:rPr lang="it-IT" sz="2000" dirty="0">
                <a:solidFill>
                  <a:schemeClr val="bg1"/>
                </a:solidFill>
                <a:latin typeface="Times" pitchFamily="18" charset="0"/>
              </a:rPr>
              <a:t>“</a:t>
            </a:r>
            <a:r>
              <a:rPr lang="it-IT" sz="2000" b="1" i="1" dirty="0">
                <a:solidFill>
                  <a:srgbClr val="FF0000"/>
                </a:solidFill>
                <a:latin typeface="Times" pitchFamily="18" charset="0"/>
              </a:rPr>
              <a:t>il complesso di beni organizzati dall’imprenditore per l’esercizio dell’impresa</a:t>
            </a:r>
            <a:r>
              <a:rPr lang="it-IT" sz="2000" dirty="0">
                <a:solidFill>
                  <a:schemeClr val="bg1"/>
                </a:solidFill>
                <a:latin typeface="Times" pitchFamily="18" charset="0"/>
              </a:rPr>
              <a:t>”.</a:t>
            </a:r>
          </a:p>
          <a:p>
            <a:pPr marL="0" indent="0" algn="just">
              <a:buNone/>
            </a:pPr>
            <a:r>
              <a:rPr lang="it-IT" sz="2000" dirty="0">
                <a:solidFill>
                  <a:schemeClr val="bg1"/>
                </a:solidFill>
                <a:latin typeface="Times" pitchFamily="18" charset="0"/>
              </a:rPr>
              <a:t> </a:t>
            </a:r>
          </a:p>
        </p:txBody>
      </p:sp>
    </p:spTree>
    <p:extLst>
      <p:ext uri="{BB962C8B-B14F-4D97-AF65-F5344CB8AC3E}">
        <p14:creationId xmlns:p14="http://schemas.microsoft.com/office/powerpoint/2010/main" val="339213023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04673" y="1445494"/>
            <a:ext cx="3616856" cy="4376572"/>
          </a:xfrm>
        </p:spPr>
        <p:txBody>
          <a:bodyPr anchor="ctr">
            <a:normAutofit/>
          </a:bodyPr>
          <a:lstStyle/>
          <a:p>
            <a:r>
              <a:rPr lang="it-IT" sz="4800">
                <a:latin typeface="Cambria"/>
                <a:cs typeface="Cambria"/>
              </a:rPr>
              <a:t>AZIENDA E IMPRESA</a:t>
            </a:r>
          </a:p>
        </p:txBody>
      </p:sp>
      <p:sp>
        <p:nvSpPr>
          <p:cNvPr id="7" name="Segnaposto numero diapositiva 6"/>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7</a:t>
            </a:fld>
            <a:endParaRPr lang="it-IT" sz="1500">
              <a:solidFill>
                <a:srgbClr val="FFFFFF"/>
              </a:solidFill>
            </a:endParaRPr>
          </a:p>
        </p:txBody>
      </p:sp>
      <p:sp>
        <p:nvSpPr>
          <p:cNvPr id="12" name="Freeform: Shape 1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6096000" y="1399032"/>
            <a:ext cx="5501834" cy="4471416"/>
          </a:xfrm>
        </p:spPr>
        <p:txBody>
          <a:bodyPr anchor="ctr">
            <a:normAutofit/>
          </a:bodyPr>
          <a:lstStyle/>
          <a:p>
            <a:r>
              <a:rPr lang="it-IT" sz="1200">
                <a:solidFill>
                  <a:schemeClr val="bg1"/>
                </a:solidFill>
                <a:latin typeface="Cambria"/>
                <a:cs typeface="Cambria"/>
              </a:rPr>
              <a:t>I termini impresa e azienda, nel parlare corrente, sono spesso utilizzati come sinonimi. </a:t>
            </a:r>
          </a:p>
          <a:p>
            <a:pPr marL="0" indent="0">
              <a:buNone/>
            </a:pPr>
            <a:r>
              <a:rPr lang="it-IT" sz="1200">
                <a:solidFill>
                  <a:schemeClr val="bg1"/>
                </a:solidFill>
                <a:latin typeface="Cambria"/>
                <a:cs typeface="Cambria"/>
              </a:rPr>
              <a:t>      Ma nel linguaggio giuridico essi assumono due significati ben distinti.</a:t>
            </a:r>
            <a:br>
              <a:rPr lang="it-IT" sz="1200">
                <a:solidFill>
                  <a:schemeClr val="bg1"/>
                </a:solidFill>
                <a:latin typeface="Cambria"/>
                <a:cs typeface="Cambria"/>
              </a:rPr>
            </a:br>
            <a:endParaRPr lang="it-IT" sz="1200">
              <a:solidFill>
                <a:schemeClr val="bg1"/>
              </a:solidFill>
              <a:latin typeface="Cambria"/>
              <a:cs typeface="Cambria"/>
            </a:endParaRPr>
          </a:p>
          <a:p>
            <a:r>
              <a:rPr lang="it-IT" sz="1200">
                <a:solidFill>
                  <a:schemeClr val="bg1"/>
                </a:solidFill>
                <a:latin typeface="Cambria"/>
                <a:cs typeface="Cambria"/>
              </a:rPr>
              <a:t>➜ </a:t>
            </a:r>
            <a:r>
              <a:rPr lang="it-IT" sz="1200" b="1">
                <a:solidFill>
                  <a:schemeClr val="bg1"/>
                </a:solidFill>
                <a:latin typeface="Cambria"/>
                <a:cs typeface="Cambria"/>
              </a:rPr>
              <a:t>L’AZIENDA, invece, è il complesso dei beni organizzati dall’imprenditore per l’esercizio dell’impresa. </a:t>
            </a:r>
            <a:endParaRPr lang="it-IT" sz="1200">
              <a:solidFill>
                <a:schemeClr val="bg1"/>
              </a:solidFill>
              <a:latin typeface="Cambria"/>
              <a:cs typeface="Cambria"/>
            </a:endParaRPr>
          </a:p>
          <a:p>
            <a:r>
              <a:rPr lang="it-IT" sz="1200" b="1">
                <a:solidFill>
                  <a:schemeClr val="bg1"/>
                </a:solidFill>
                <a:latin typeface="Cambria"/>
                <a:cs typeface="Cambria"/>
              </a:rPr>
              <a:t>I beni </a:t>
            </a:r>
            <a:r>
              <a:rPr lang="it-IT" sz="1200">
                <a:solidFill>
                  <a:schemeClr val="bg1"/>
                </a:solidFill>
                <a:latin typeface="Cambria"/>
                <a:cs typeface="Cambria"/>
              </a:rPr>
              <a:t>che compongono l’azienda possono essere: </a:t>
            </a:r>
          </a:p>
          <a:p>
            <a:r>
              <a:rPr lang="it-IT" sz="1200" b="1">
                <a:solidFill>
                  <a:schemeClr val="bg1"/>
                </a:solidFill>
                <a:latin typeface="Cambria"/>
                <a:cs typeface="Cambria"/>
              </a:rPr>
              <a:t>materiali</a:t>
            </a:r>
            <a:r>
              <a:rPr lang="it-IT" sz="1200">
                <a:solidFill>
                  <a:schemeClr val="bg1"/>
                </a:solidFill>
                <a:latin typeface="Cambria"/>
                <a:cs typeface="Cambria"/>
              </a:rPr>
              <a:t>, come gli edifici, i macchinari, le scorte di magazzino e in generale tutte le cose dotate di consistenza fisica; </a:t>
            </a:r>
          </a:p>
          <a:p>
            <a:r>
              <a:rPr lang="it-IT" sz="1200" b="1">
                <a:solidFill>
                  <a:schemeClr val="bg1"/>
                </a:solidFill>
                <a:latin typeface="Cambria"/>
                <a:cs typeface="Cambria"/>
              </a:rPr>
              <a:t>immateriali</a:t>
            </a:r>
            <a:r>
              <a:rPr lang="it-IT" sz="1200">
                <a:solidFill>
                  <a:schemeClr val="bg1"/>
                </a:solidFill>
                <a:latin typeface="Cambria"/>
                <a:cs typeface="Cambria"/>
              </a:rPr>
              <a:t>, come i diritti d’autore, i brevetti industriali e i segni distintivi (ditta, insegna, marchio). </a:t>
            </a:r>
          </a:p>
          <a:p>
            <a:r>
              <a:rPr lang="it-IT" sz="1200">
                <a:solidFill>
                  <a:schemeClr val="bg1"/>
                </a:solidFill>
                <a:latin typeface="Cambria"/>
                <a:cs typeface="Cambria"/>
              </a:rPr>
              <a:t>Le dimensioni dell’azienda variano in funzione del tipo di impresa di cui costituisce lo strumento. </a:t>
            </a:r>
          </a:p>
          <a:p>
            <a:r>
              <a:rPr lang="it-IT" sz="1200">
                <a:solidFill>
                  <a:schemeClr val="bg1"/>
                </a:solidFill>
                <a:latin typeface="Cambria"/>
                <a:cs typeface="Cambria"/>
              </a:rPr>
              <a:t>L’azienda di cui si serve un imprenditore petrolchimico, ad esempio, è costituita dai grandi impianti necessari alla trasformazione del greggio; l’azienda di cui si serve il negoziante è costituita dal negozio e da tutto ciò che vi è dentro; l’azienda di cui si serve il venditore di palloncini (considerato dalla legge piccolo imprenditore) è costituita dai palloncini e dalla bombola di gas necessario a gonfiarli. </a:t>
            </a:r>
          </a:p>
          <a:p>
            <a:endParaRPr lang="it-IT" sz="1200">
              <a:solidFill>
                <a:schemeClr val="bg1"/>
              </a:solidFill>
              <a:latin typeface="Cambria"/>
              <a:cs typeface="Cambria"/>
            </a:endParaRPr>
          </a:p>
          <a:p>
            <a:endParaRPr lang="it-IT" sz="1200">
              <a:solidFill>
                <a:schemeClr val="bg1"/>
              </a:solidFill>
              <a:latin typeface="Cambria"/>
              <a:cs typeface="Cambria"/>
            </a:endParaRPr>
          </a:p>
          <a:p>
            <a:endParaRPr lang="it-IT" sz="1200">
              <a:solidFill>
                <a:schemeClr val="bg1"/>
              </a:solidFill>
              <a:latin typeface="Cambria"/>
              <a:cs typeface="Cambria"/>
            </a:endParaRPr>
          </a:p>
        </p:txBody>
      </p:sp>
    </p:spTree>
    <p:extLst>
      <p:ext uri="{BB962C8B-B14F-4D97-AF65-F5344CB8AC3E}">
        <p14:creationId xmlns:p14="http://schemas.microsoft.com/office/powerpoint/2010/main" val="169054727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a:xfrm>
            <a:off x="804673" y="1445494"/>
            <a:ext cx="3616856" cy="4376572"/>
          </a:xfrm>
        </p:spPr>
        <p:txBody>
          <a:bodyPr anchor="ctr">
            <a:normAutofit/>
          </a:bodyPr>
          <a:lstStyle/>
          <a:p>
            <a:pPr eaLnBrk="1" hangingPunct="1"/>
            <a:r>
              <a:rPr lang="en-US" sz="4800" b="1" dirty="0" err="1">
                <a:latin typeface="Cambria"/>
                <a:cs typeface="Cambria"/>
              </a:rPr>
              <a:t>Alcune</a:t>
            </a:r>
            <a:r>
              <a:rPr lang="en-US" sz="4800" b="1" dirty="0">
                <a:latin typeface="Cambria"/>
                <a:cs typeface="Cambria"/>
              </a:rPr>
              <a:t> </a:t>
            </a:r>
            <a:r>
              <a:rPr lang="en-US" sz="4800" b="1" dirty="0" err="1">
                <a:latin typeface="Cambria"/>
                <a:cs typeface="Cambria"/>
              </a:rPr>
              <a:t>brevi</a:t>
            </a:r>
            <a:r>
              <a:rPr lang="en-US" sz="4800" b="1" dirty="0">
                <a:latin typeface="Cambria"/>
                <a:cs typeface="Cambria"/>
              </a:rPr>
              <a:t> </a:t>
            </a:r>
            <a:r>
              <a:rPr lang="en-US" sz="4800" b="1" dirty="0" err="1">
                <a:latin typeface="Cambria"/>
                <a:cs typeface="Cambria"/>
              </a:rPr>
              <a:t>definizioni</a:t>
            </a:r>
            <a:r>
              <a:rPr lang="en-US" sz="4800" b="1" dirty="0">
                <a:latin typeface="Cambria"/>
                <a:cs typeface="Cambria"/>
              </a:rPr>
              <a:t> </a:t>
            </a:r>
          </a:p>
        </p:txBody>
      </p:sp>
      <p:sp>
        <p:nvSpPr>
          <p:cNvPr id="6" name="Segnaposto numero diapositiva 5"/>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8</a:t>
            </a:fld>
            <a:endParaRPr lang="it-IT" sz="1500">
              <a:solidFill>
                <a:srgbClr val="FFFFFF"/>
              </a:solidFill>
            </a:endParaRPr>
          </a:p>
        </p:txBody>
      </p:sp>
      <p:sp>
        <p:nvSpPr>
          <p:cNvPr id="21510" name="Freeform: Shape 21509">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2" name="Freeform: Shape 21511">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6096000" y="1399032"/>
            <a:ext cx="5501834" cy="4471416"/>
          </a:xfrm>
        </p:spPr>
        <p:txBody>
          <a:bodyPr anchor="ctr">
            <a:normAutofit/>
          </a:bodyPr>
          <a:lstStyle/>
          <a:p>
            <a:pPr marL="80963" indent="0">
              <a:buClr>
                <a:srgbClr val="3891A7"/>
              </a:buClr>
              <a:buSzPct val="8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b="1" dirty="0">
                <a:solidFill>
                  <a:schemeClr val="bg1"/>
                </a:solidFill>
                <a:latin typeface="Cambria"/>
                <a:cs typeface="Cambria"/>
              </a:rPr>
              <a:t>In ottica economica e quindi non solo giuridica:</a:t>
            </a:r>
          </a:p>
          <a:p>
            <a:pPr marL="80963" indent="0">
              <a:buClr>
                <a:srgbClr val="3891A7"/>
              </a:buClr>
              <a:buSzPct val="8000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it-IT" sz="2200" b="1" dirty="0">
              <a:solidFill>
                <a:schemeClr val="bg1"/>
              </a:solidFill>
              <a:latin typeface="Cambria"/>
              <a:cs typeface="Cambria"/>
            </a:endParaRPr>
          </a:p>
          <a:p>
            <a:pPr marL="80963" indent="0">
              <a:buClr>
                <a:srgbClr val="3891A7"/>
              </a:buClr>
              <a:buSzPct val="8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b="1" dirty="0">
                <a:solidFill>
                  <a:schemeClr val="bg1"/>
                </a:solidFill>
                <a:latin typeface="Cambria"/>
                <a:cs typeface="Cambria"/>
              </a:rPr>
              <a:t>Azienda:  è </a:t>
            </a:r>
            <a:r>
              <a:rPr lang="it-IT" sz="2200" dirty="0">
                <a:solidFill>
                  <a:schemeClr val="bg1"/>
                </a:solidFill>
                <a:latin typeface="Cambria"/>
                <a:cs typeface="Cambria"/>
              </a:rPr>
              <a:t>un </a:t>
            </a:r>
            <a:r>
              <a:rPr lang="it-IT" sz="2200" b="1" i="1" dirty="0">
                <a:solidFill>
                  <a:srgbClr val="FF0000"/>
                </a:solidFill>
                <a:latin typeface="Cambria"/>
                <a:cs typeface="Cambria"/>
              </a:rPr>
              <a:t>sistema di forze </a:t>
            </a:r>
            <a:r>
              <a:rPr lang="it-IT" sz="2200" dirty="0">
                <a:solidFill>
                  <a:schemeClr val="bg1"/>
                </a:solidFill>
                <a:latin typeface="Cambria"/>
                <a:cs typeface="Cambria"/>
              </a:rPr>
              <a:t>(mezzi, persone) organizzate che in autonomia e </a:t>
            </a:r>
            <a:r>
              <a:rPr lang="it-IT" sz="2200" b="1" i="1" dirty="0">
                <a:solidFill>
                  <a:srgbClr val="FF0000"/>
                </a:solidFill>
                <a:latin typeface="Cambria"/>
                <a:cs typeface="Cambria"/>
              </a:rPr>
              <a:t>professionalmente</a:t>
            </a:r>
            <a:r>
              <a:rPr lang="it-IT" sz="2200" dirty="0">
                <a:solidFill>
                  <a:schemeClr val="bg1"/>
                </a:solidFill>
                <a:latin typeface="Cambria"/>
                <a:cs typeface="Cambria"/>
              </a:rPr>
              <a:t> realizza un’attività economica finalizzata alla produzione e distribuzione di ricchezza. </a:t>
            </a:r>
          </a:p>
          <a:p>
            <a:pPr marL="80963" indent="0">
              <a:buClr>
                <a:srgbClr val="3891A7"/>
              </a:buClr>
              <a:buSzPct val="8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dirty="0">
                <a:solidFill>
                  <a:schemeClr val="bg1"/>
                </a:solidFill>
                <a:latin typeface="Cambria"/>
                <a:cs typeface="Cambria"/>
              </a:rPr>
              <a:t>La stessa è destinata:</a:t>
            </a:r>
          </a:p>
          <a:p>
            <a:pPr marL="763588" lvl="1" indent="-282575">
              <a:buClr>
                <a:srgbClr val="3891A7"/>
              </a:buClr>
              <a:buSzPct val="8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b="1" dirty="0">
                <a:solidFill>
                  <a:schemeClr val="bg1"/>
                </a:solidFill>
                <a:latin typeface="Cambria"/>
                <a:cs typeface="Cambria"/>
              </a:rPr>
              <a:t>All’azienda stessa;</a:t>
            </a:r>
          </a:p>
          <a:p>
            <a:pPr marL="763588" lvl="1" indent="-282575">
              <a:buClr>
                <a:srgbClr val="3891A7"/>
              </a:buClr>
              <a:buSzPct val="8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200" b="1" dirty="0">
                <a:solidFill>
                  <a:schemeClr val="bg1"/>
                </a:solidFill>
                <a:latin typeface="Cambria"/>
                <a:cs typeface="Cambria"/>
              </a:rPr>
              <a:t>Ad una collettività di riferimento;</a:t>
            </a:r>
          </a:p>
        </p:txBody>
      </p:sp>
    </p:spTree>
    <p:extLst>
      <p:ext uri="{BB962C8B-B14F-4D97-AF65-F5344CB8AC3E}">
        <p14:creationId xmlns:p14="http://schemas.microsoft.com/office/powerpoint/2010/main" val="251397601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04673" y="1445494"/>
            <a:ext cx="3616856" cy="4376572"/>
          </a:xfrm>
        </p:spPr>
        <p:txBody>
          <a:bodyPr anchor="ctr">
            <a:normAutofit/>
          </a:bodyPr>
          <a:lstStyle/>
          <a:p>
            <a:pPr eaLnBrk="1" hangingPunct="1">
              <a:defRPr/>
            </a:pPr>
            <a:r>
              <a:rPr lang="it-IT" sz="4800">
                <a:latin typeface="Cambria"/>
                <a:cs typeface="Cambria"/>
              </a:rPr>
              <a:t>L’azienda</a:t>
            </a:r>
          </a:p>
        </p:txBody>
      </p:sp>
      <p:sp>
        <p:nvSpPr>
          <p:cNvPr id="7" name="Segnaposto numero diapositiva 6"/>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CC51CBB9-A087-D845-9D8B-9CDF9CEB3744}" type="slidenum">
              <a:rPr lang="it-IT" sz="1500">
                <a:solidFill>
                  <a:srgbClr val="FFFFFF"/>
                </a:solidFill>
              </a:rPr>
              <a:pPr algn="ctr">
                <a:spcAft>
                  <a:spcPts val="600"/>
                </a:spcAft>
              </a:pPr>
              <a:t>9</a:t>
            </a:fld>
            <a:endParaRPr lang="it-IT" sz="1500">
              <a:solidFill>
                <a:srgbClr val="FFFFFF"/>
              </a:solidFill>
            </a:endParaRPr>
          </a:p>
        </p:txBody>
      </p:sp>
      <p:sp>
        <p:nvSpPr>
          <p:cNvPr id="12" name="Freeform: Shape 11">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6096000" y="1399032"/>
            <a:ext cx="5501834" cy="4471416"/>
          </a:xfrm>
        </p:spPr>
        <p:txBody>
          <a:bodyPr anchor="ctr">
            <a:normAutofit/>
          </a:bodyPr>
          <a:lstStyle/>
          <a:p>
            <a:pPr eaLnBrk="1" hangingPunct="1">
              <a:defRPr/>
            </a:pPr>
            <a:r>
              <a:rPr lang="it-IT" sz="2200">
                <a:solidFill>
                  <a:schemeClr val="bg1"/>
                </a:solidFill>
                <a:latin typeface="Cambria"/>
                <a:cs typeface="Cambria"/>
              </a:rPr>
              <a:t>Caratteri del fenomeno aziendale Il concetto di azienda sottintende: </a:t>
            </a:r>
          </a:p>
          <a:p>
            <a:pPr lvl="1">
              <a:defRPr/>
            </a:pPr>
            <a:r>
              <a:rPr lang="it-IT" sz="2200">
                <a:solidFill>
                  <a:schemeClr val="bg1"/>
                </a:solidFill>
                <a:latin typeface="Cambria"/>
                <a:cs typeface="Cambria"/>
              </a:rPr>
              <a:t>lo </a:t>
            </a:r>
            <a:r>
              <a:rPr lang="it-IT" sz="2200" b="1" u="sng">
                <a:solidFill>
                  <a:schemeClr val="bg1"/>
                </a:solidFill>
                <a:latin typeface="Cambria"/>
                <a:cs typeface="Cambria"/>
              </a:rPr>
              <a:t>svolgimento di un’attività</a:t>
            </a:r>
            <a:r>
              <a:rPr lang="it-IT" sz="2200" b="1">
                <a:solidFill>
                  <a:schemeClr val="bg1"/>
                </a:solidFill>
                <a:latin typeface="Cambria"/>
                <a:cs typeface="Cambria"/>
              </a:rPr>
              <a:t> </a:t>
            </a:r>
            <a:r>
              <a:rPr lang="it-IT" sz="2200">
                <a:solidFill>
                  <a:schemeClr val="bg1"/>
                </a:solidFill>
                <a:latin typeface="Cambria"/>
                <a:cs typeface="Cambria"/>
              </a:rPr>
              <a:t>che comporta l' individuazione di </a:t>
            </a:r>
          </a:p>
          <a:p>
            <a:pPr marL="0" indent="0">
              <a:buNone/>
              <a:defRPr/>
            </a:pPr>
            <a:r>
              <a:rPr lang="it-IT" sz="2200" b="1">
                <a:solidFill>
                  <a:schemeClr val="bg1"/>
                </a:solidFill>
                <a:latin typeface="Cambria"/>
                <a:cs typeface="Cambria"/>
              </a:rPr>
              <a:t>       obiettivo  &gt;  scelte &gt; decisioni &gt; attuazioni</a:t>
            </a:r>
            <a:r>
              <a:rPr lang="it-IT" sz="2200">
                <a:solidFill>
                  <a:schemeClr val="bg1"/>
                </a:solidFill>
                <a:latin typeface="Cambria"/>
                <a:cs typeface="Cambria"/>
              </a:rPr>
              <a:t>; </a:t>
            </a:r>
          </a:p>
          <a:p>
            <a:pPr lvl="1">
              <a:defRPr/>
            </a:pPr>
            <a:r>
              <a:rPr lang="it-IT" sz="2200" u="sng">
                <a:solidFill>
                  <a:schemeClr val="bg1"/>
                </a:solidFill>
                <a:latin typeface="Cambria"/>
                <a:cs typeface="Cambria"/>
              </a:rPr>
              <a:t>l’</a:t>
            </a:r>
            <a:r>
              <a:rPr lang="it-IT" sz="2200" b="1" u="sng">
                <a:solidFill>
                  <a:schemeClr val="bg1"/>
                </a:solidFill>
                <a:latin typeface="Cambria"/>
                <a:cs typeface="Cambria"/>
              </a:rPr>
              <a:t>aspetto economico </a:t>
            </a:r>
            <a:r>
              <a:rPr lang="it-IT" sz="2200">
                <a:solidFill>
                  <a:schemeClr val="bg1"/>
                </a:solidFill>
                <a:latin typeface="Cambria"/>
                <a:cs typeface="Cambria"/>
              </a:rPr>
              <a:t>dell’attività (di produzione o di consumo) che comporta la </a:t>
            </a:r>
            <a:r>
              <a:rPr lang="it-IT" sz="2200" b="1">
                <a:solidFill>
                  <a:schemeClr val="bg1"/>
                </a:solidFill>
                <a:latin typeface="Cambria"/>
                <a:cs typeface="Cambria"/>
              </a:rPr>
              <a:t>scelta </a:t>
            </a:r>
            <a:r>
              <a:rPr lang="it-IT" sz="2200">
                <a:solidFill>
                  <a:schemeClr val="bg1"/>
                </a:solidFill>
                <a:latin typeface="Cambria"/>
                <a:cs typeface="Cambria"/>
              </a:rPr>
              <a:t>del </a:t>
            </a:r>
            <a:r>
              <a:rPr lang="it-IT" sz="2200" b="1">
                <a:solidFill>
                  <a:schemeClr val="bg1"/>
                </a:solidFill>
                <a:latin typeface="Cambria"/>
                <a:cs typeface="Cambria"/>
              </a:rPr>
              <a:t>rapporto più favorevole fra</a:t>
            </a:r>
          </a:p>
          <a:p>
            <a:pPr marL="0" indent="0">
              <a:buNone/>
              <a:defRPr/>
            </a:pPr>
            <a:r>
              <a:rPr lang="it-IT" sz="2200" b="1">
                <a:solidFill>
                  <a:schemeClr val="bg1"/>
                </a:solidFill>
                <a:latin typeface="Cambria"/>
                <a:cs typeface="Cambria"/>
              </a:rPr>
              <a:t>          mezzi e risultati alternativi</a:t>
            </a:r>
            <a:r>
              <a:rPr lang="it-IT" sz="2200">
                <a:solidFill>
                  <a:schemeClr val="bg1"/>
                </a:solidFill>
                <a:latin typeface="Cambria"/>
                <a:cs typeface="Cambria"/>
              </a:rPr>
              <a:t>;</a:t>
            </a:r>
            <a:br>
              <a:rPr lang="it-IT" sz="2200">
                <a:solidFill>
                  <a:schemeClr val="bg1"/>
                </a:solidFill>
                <a:latin typeface="Cambria"/>
                <a:cs typeface="Cambria"/>
              </a:rPr>
            </a:br>
            <a:endParaRPr lang="it-IT" sz="2200">
              <a:solidFill>
                <a:schemeClr val="bg1"/>
              </a:solidFill>
              <a:latin typeface="Cambria"/>
              <a:cs typeface="Cambria"/>
            </a:endParaRPr>
          </a:p>
        </p:txBody>
      </p:sp>
    </p:spTree>
    <p:extLst>
      <p:ext uri="{BB962C8B-B14F-4D97-AF65-F5344CB8AC3E}">
        <p14:creationId xmlns:p14="http://schemas.microsoft.com/office/powerpoint/2010/main" val="49476086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TM03457515[[fn=Vista]]</Template>
  <TotalTime>1127</TotalTime>
  <Words>3944</Words>
  <Application>Microsoft Office PowerPoint</Application>
  <PresentationFormat>Widescreen</PresentationFormat>
  <Paragraphs>278</Paragraphs>
  <Slides>52</Slides>
  <Notes>1</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52</vt:i4>
      </vt:variant>
    </vt:vector>
  </HeadingPairs>
  <TitlesOfParts>
    <vt:vector size="62" baseType="lpstr">
      <vt:lpstr>Arial</vt:lpstr>
      <vt:lpstr>Calibri</vt:lpstr>
      <vt:lpstr>Calibri Light</vt:lpstr>
      <vt:lpstr>Cambria</vt:lpstr>
      <vt:lpstr>Lato</vt:lpstr>
      <vt:lpstr>Times</vt:lpstr>
      <vt:lpstr>Times New Roman</vt:lpstr>
      <vt:lpstr>Wingdings</vt:lpstr>
      <vt:lpstr>Wingdings 2</vt:lpstr>
      <vt:lpstr>Tema di Office</vt:lpstr>
      <vt:lpstr>Presentazione standard di PowerPoint</vt:lpstr>
      <vt:lpstr>INDICE DEGLI ARGOMENTI</vt:lpstr>
      <vt:lpstr>Presentazione standard di PowerPoint</vt:lpstr>
      <vt:lpstr>Alcune brevi definizioni </vt:lpstr>
      <vt:lpstr>Alcune brevi definizioni </vt:lpstr>
      <vt:lpstr>L’azienda</vt:lpstr>
      <vt:lpstr>AZIENDA E IMPRESA</vt:lpstr>
      <vt:lpstr>Alcune brevi definizioni </vt:lpstr>
      <vt:lpstr>L’azienda</vt:lpstr>
      <vt:lpstr>L’azienda</vt:lpstr>
      <vt:lpstr>L’azienda</vt:lpstr>
      <vt:lpstr>   ➜ L’IMPRESA è l’attività svolta dall’imprenditore  </vt:lpstr>
      <vt:lpstr>IMPRESA</vt:lpstr>
      <vt:lpstr>I collaboratori dell’imprenditore</vt:lpstr>
      <vt:lpstr>Il Rappresentante</vt:lpstr>
      <vt:lpstr>Il falsus procurator</vt:lpstr>
      <vt:lpstr>Istituto della ratifica</vt:lpstr>
      <vt:lpstr>Omessa ratifica</vt:lpstr>
      <vt:lpstr>I collaboratori dell’imprenditore</vt:lpstr>
      <vt:lpstr>La registrazione</vt:lpstr>
      <vt:lpstr>REGISTRO DELLE IMPRESE</vt:lpstr>
      <vt:lpstr>REGISTRO DELLE IMPRESE</vt:lpstr>
      <vt:lpstr>REGISTRO DELLE IMPRESE</vt:lpstr>
      <vt:lpstr>REGISTRO DELLE IMPRESE</vt:lpstr>
      <vt:lpstr>Alcune brevi definizioni</vt:lpstr>
      <vt:lpstr>Classificare le aziende</vt:lpstr>
      <vt:lpstr>Classificare le aziende</vt:lpstr>
      <vt:lpstr>Presentazione standard di PowerPoint</vt:lpstr>
      <vt:lpstr>Presentazione standard di PowerPoint</vt:lpstr>
      <vt:lpstr>Presentazione standard di PowerPoint</vt:lpstr>
      <vt:lpstr>Definizioni</vt:lpstr>
      <vt:lpstr>Definizioni</vt:lpstr>
      <vt:lpstr>Classificare le aziende</vt:lpstr>
      <vt:lpstr>Stakeholders</vt:lpstr>
      <vt:lpstr>L’IMPRESA FAMILIARE</vt:lpstr>
      <vt:lpstr>DEFINIZIONE</vt:lpstr>
      <vt:lpstr>DEFINIZIONE</vt:lpstr>
      <vt:lpstr>.</vt:lpstr>
      <vt:lpstr> </vt:lpstr>
      <vt:lpstr> </vt:lpstr>
      <vt:lpstr>I PRESUPPOSTI  DELL’IMPRESA FAMILIARE</vt:lpstr>
      <vt:lpstr>Presentazione standard di PowerPoint</vt:lpstr>
      <vt:lpstr>DIRITTI DI CARATTERE GESTORIO</vt:lpstr>
      <vt:lpstr>DIRITTI PATRIMONIALI</vt:lpstr>
      <vt:lpstr>Quando devono essere distribuiti gli utili?</vt:lpstr>
      <vt:lpstr>QUANTIFICAZIONE DEGLI UTILI Cass. 8 marzo 2011, n. 5448</vt:lpstr>
      <vt:lpstr>QUANTIFICAZIONE DEGLI UTILI segue </vt:lpstr>
      <vt:lpstr>Impresa coniugale e impresa familiare: differenze</vt:lpstr>
      <vt:lpstr>PREVIDENZA</vt:lpstr>
      <vt:lpstr>Sicurezza sul lavoro</vt:lpstr>
      <vt:lpstr>ASPETTI FISCALI Risoluzione dell’Agenzia delle Entrate n. 176/E del 28 aprile 2008</vt:lpstr>
      <vt:lpstr>SEPARAZIONE PERSONALE DEI CONIUGI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Savino - Savino &amp; Partners a.s.</dc:creator>
  <cp:lastModifiedBy>Luca Savino - Savino &amp; Partners a.s.</cp:lastModifiedBy>
  <cp:revision>7</cp:revision>
  <dcterms:created xsi:type="dcterms:W3CDTF">2023-01-10T07:15:15Z</dcterms:created>
  <dcterms:modified xsi:type="dcterms:W3CDTF">2023-05-02T06:01:15Z</dcterms:modified>
</cp:coreProperties>
</file>