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297"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41" r:id="rId28"/>
    <p:sldId id="323" r:id="rId29"/>
    <p:sldId id="324" r:id="rId30"/>
    <p:sldId id="325" r:id="rId31"/>
    <p:sldId id="326" r:id="rId32"/>
    <p:sldId id="344" r:id="rId33"/>
    <p:sldId id="342" r:id="rId34"/>
    <p:sldId id="343" r:id="rId35"/>
    <p:sldId id="327" r:id="rId36"/>
    <p:sldId id="328" r:id="rId37"/>
    <p:sldId id="329" r:id="rId38"/>
    <p:sldId id="348" r:id="rId39"/>
    <p:sldId id="349" r:id="rId40"/>
    <p:sldId id="350" r:id="rId41"/>
    <p:sldId id="354" r:id="rId42"/>
    <p:sldId id="355" r:id="rId43"/>
    <p:sldId id="356" r:id="rId44"/>
    <p:sldId id="428" r:id="rId45"/>
    <p:sldId id="358" r:id="rId46"/>
    <p:sldId id="442" r:id="rId47"/>
    <p:sldId id="441" r:id="rId48"/>
    <p:sldId id="440" r:id="rId49"/>
    <p:sldId id="443" r:id="rId50"/>
    <p:sldId id="444" r:id="rId51"/>
    <p:sldId id="445" r:id="rId52"/>
    <p:sldId id="446" r:id="rId53"/>
    <p:sldId id="437" r:id="rId54"/>
    <p:sldId id="439" r:id="rId55"/>
    <p:sldId id="438" r:id="rId56"/>
    <p:sldId id="271" r:id="rId57"/>
    <p:sldId id="402" r:id="rId58"/>
    <p:sldId id="406" r:id="rId59"/>
    <p:sldId id="429" r:id="rId60"/>
    <p:sldId id="430" r:id="rId61"/>
    <p:sldId id="431" r:id="rId62"/>
    <p:sldId id="432" r:id="rId63"/>
    <p:sldId id="433" r:id="rId64"/>
    <p:sldId id="434" r:id="rId65"/>
    <p:sldId id="435" r:id="rId66"/>
    <p:sldId id="436" r:id="rId67"/>
    <p:sldId id="284" r:id="rId68"/>
    <p:sldId id="288" r:id="rId69"/>
    <p:sldId id="289" r:id="rId70"/>
    <p:sldId id="283" r:id="rId71"/>
    <p:sldId id="290" r:id="rId7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5953"/>
    <a:srgbClr val="C75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43"/>
    <p:restoredTop sz="91401"/>
  </p:normalViewPr>
  <p:slideViewPr>
    <p:cSldViewPr snapToGrid="0" snapToObjects="1">
      <p:cViewPr varScale="1">
        <p:scale>
          <a:sx n="97" d="100"/>
          <a:sy n="97" d="100"/>
        </p:scale>
        <p:origin x="630" y="72"/>
      </p:cViewPr>
      <p:guideLst/>
    </p:cSldViewPr>
  </p:slideViewPr>
  <p:outlineViewPr>
    <p:cViewPr>
      <p:scale>
        <a:sx n="33" d="100"/>
        <a:sy n="33" d="100"/>
      </p:scale>
      <p:origin x="0" y="-40744"/>
    </p:cViewPr>
  </p:outlineViewPr>
  <p:notesTextViewPr>
    <p:cViewPr>
      <p:scale>
        <a:sx n="1" d="1"/>
        <a:sy n="1" d="1"/>
      </p:scale>
      <p:origin x="0" y="0"/>
    </p:cViewPr>
  </p:notesTextViewPr>
  <p:sorterViewPr>
    <p:cViewPr>
      <p:scale>
        <a:sx n="157" d="100"/>
        <a:sy n="157"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F3D47-FA32-482F-9D52-04BDF966E50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807CA25-3A4F-4E6D-9A90-83629C497743}">
      <dgm:prSet/>
      <dgm:spPr/>
      <dgm:t>
        <a:bodyPr/>
        <a:lstStyle/>
        <a:p>
          <a:r>
            <a:rPr lang="en-GB"/>
            <a:t>La s.p.a. può creare:</a:t>
          </a:r>
          <a:endParaRPr lang="en-US"/>
        </a:p>
      </dgm:t>
    </dgm:pt>
    <dgm:pt modelId="{3CF34C7D-CF29-442F-BFD5-0EE36DA603A8}" type="parTrans" cxnId="{9D825D8A-A15C-4268-AE1A-242530A2AE5A}">
      <dgm:prSet/>
      <dgm:spPr/>
      <dgm:t>
        <a:bodyPr/>
        <a:lstStyle/>
        <a:p>
          <a:endParaRPr lang="en-US"/>
        </a:p>
      </dgm:t>
    </dgm:pt>
    <dgm:pt modelId="{1C0D8CA2-340A-4BE3-98BE-62D22F58C957}" type="sibTrans" cxnId="{9D825D8A-A15C-4268-AE1A-242530A2AE5A}">
      <dgm:prSet/>
      <dgm:spPr/>
      <dgm:t>
        <a:bodyPr/>
        <a:lstStyle/>
        <a:p>
          <a:endParaRPr lang="en-US"/>
        </a:p>
      </dgm:t>
    </dgm:pt>
    <dgm:pt modelId="{AC621023-F94D-4F8B-9283-4EDC464FFA10}">
      <dgm:prSet/>
      <dgm:spPr/>
      <dgm:t>
        <a:bodyPr/>
        <a:lstStyle/>
        <a:p>
          <a:r>
            <a:rPr lang="en-GB"/>
            <a:t>azioni con diritti diversi da quelli delle azioni ordinarie anche in relazione alle perdite (</a:t>
          </a:r>
          <a:r>
            <a:rPr lang="en-GB" i="1"/>
            <a:t>postergate</a:t>
          </a:r>
          <a:r>
            <a:rPr lang="en-GB"/>
            <a:t> - art. 2348 – subiscono rid. cap. dopo le altre);</a:t>
          </a:r>
          <a:endParaRPr lang="en-US"/>
        </a:p>
      </dgm:t>
    </dgm:pt>
    <dgm:pt modelId="{3FEAA0B7-BC06-47A4-B061-4748825D83DE}" type="parTrans" cxnId="{CDDEFCF0-8F6A-416F-9C70-B7CAC45C7D9A}">
      <dgm:prSet/>
      <dgm:spPr/>
      <dgm:t>
        <a:bodyPr/>
        <a:lstStyle/>
        <a:p>
          <a:endParaRPr lang="en-US"/>
        </a:p>
      </dgm:t>
    </dgm:pt>
    <dgm:pt modelId="{3877B9B5-584A-490C-9F2C-55EE3441A3DB}" type="sibTrans" cxnId="{CDDEFCF0-8F6A-416F-9C70-B7CAC45C7D9A}">
      <dgm:prSet/>
      <dgm:spPr/>
      <dgm:t>
        <a:bodyPr/>
        <a:lstStyle/>
        <a:p>
          <a:endParaRPr lang="en-US"/>
        </a:p>
      </dgm:t>
    </dgm:pt>
    <dgm:pt modelId="{1E5E8F5C-6120-44DD-A6EB-0431D8B8D524}">
      <dgm:prSet/>
      <dgm:spPr/>
      <dgm:t>
        <a:bodyPr/>
        <a:lstStyle/>
        <a:p>
          <a:r>
            <a:rPr lang="en-GB"/>
            <a:t>azioni “</a:t>
          </a:r>
          <a:r>
            <a:rPr lang="en-GB" i="1"/>
            <a:t>correlate</a:t>
          </a:r>
          <a:r>
            <a:rPr lang="en-GB"/>
            <a:t>” ai risultati di un determinato settore di attività (art. 2350);</a:t>
          </a:r>
          <a:endParaRPr lang="en-US"/>
        </a:p>
      </dgm:t>
    </dgm:pt>
    <dgm:pt modelId="{FA375BD1-FDD2-475F-A1C2-76C81AB434F2}" type="parTrans" cxnId="{0BA12DA7-FAA1-49F6-9DC2-E70F35B129B7}">
      <dgm:prSet/>
      <dgm:spPr/>
      <dgm:t>
        <a:bodyPr/>
        <a:lstStyle/>
        <a:p>
          <a:endParaRPr lang="en-US"/>
        </a:p>
      </dgm:t>
    </dgm:pt>
    <dgm:pt modelId="{EDDBB2D8-D008-44F5-803B-3ED9AAA4E528}" type="sibTrans" cxnId="{0BA12DA7-FAA1-49F6-9DC2-E70F35B129B7}">
      <dgm:prSet/>
      <dgm:spPr/>
      <dgm:t>
        <a:bodyPr/>
        <a:lstStyle/>
        <a:p>
          <a:endParaRPr lang="en-US"/>
        </a:p>
      </dgm:t>
    </dgm:pt>
    <dgm:pt modelId="{D9623B4A-C364-4ECF-AF87-1E60DB71043B}">
      <dgm:prSet/>
      <dgm:spPr/>
      <dgm:t>
        <a:bodyPr/>
        <a:lstStyle/>
        <a:p>
          <a:r>
            <a:rPr lang="en-GB"/>
            <a:t>azioni senza diritto di voto, con diritto di voto limitato, con diritto di voto subordinato al verificarsi di particolari condizioni (sospensive) non meramente potestative (art. 2351); non oltre la metà del capitale sociale;</a:t>
          </a:r>
          <a:endParaRPr lang="en-US"/>
        </a:p>
      </dgm:t>
    </dgm:pt>
    <dgm:pt modelId="{3806AA2F-EC78-46EE-A0EC-868C5F7AD5F0}" type="parTrans" cxnId="{92679F23-C82E-4FF9-8148-1DF944C97F2A}">
      <dgm:prSet/>
      <dgm:spPr/>
      <dgm:t>
        <a:bodyPr/>
        <a:lstStyle/>
        <a:p>
          <a:endParaRPr lang="en-US"/>
        </a:p>
      </dgm:t>
    </dgm:pt>
    <dgm:pt modelId="{CE82DF13-60CA-4525-AF14-45700EAA7FEF}" type="sibTrans" cxnId="{92679F23-C82E-4FF9-8148-1DF944C97F2A}">
      <dgm:prSet/>
      <dgm:spPr/>
      <dgm:t>
        <a:bodyPr/>
        <a:lstStyle/>
        <a:p>
          <a:endParaRPr lang="en-US"/>
        </a:p>
      </dgm:t>
    </dgm:pt>
    <dgm:pt modelId="{D2F9FEE1-0E67-4B25-A664-1D82D8A9B208}" type="pres">
      <dgm:prSet presAssocID="{BAAF3D47-FA32-482F-9D52-04BDF966E505}" presName="linear" presStyleCnt="0">
        <dgm:presLayoutVars>
          <dgm:animLvl val="lvl"/>
          <dgm:resizeHandles val="exact"/>
        </dgm:presLayoutVars>
      </dgm:prSet>
      <dgm:spPr/>
    </dgm:pt>
    <dgm:pt modelId="{E659961E-0022-4BA9-9368-F38FDBA80121}" type="pres">
      <dgm:prSet presAssocID="{3807CA25-3A4F-4E6D-9A90-83629C497743}" presName="parentText" presStyleLbl="node1" presStyleIdx="0" presStyleCnt="4">
        <dgm:presLayoutVars>
          <dgm:chMax val="0"/>
          <dgm:bulletEnabled val="1"/>
        </dgm:presLayoutVars>
      </dgm:prSet>
      <dgm:spPr/>
    </dgm:pt>
    <dgm:pt modelId="{11F1F4B6-F6CB-4DE8-9E4B-206BE6548E9F}" type="pres">
      <dgm:prSet presAssocID="{1C0D8CA2-340A-4BE3-98BE-62D22F58C957}" presName="spacer" presStyleCnt="0"/>
      <dgm:spPr/>
    </dgm:pt>
    <dgm:pt modelId="{BB47BEF3-8C44-4818-AAB6-3ADF04D6F59D}" type="pres">
      <dgm:prSet presAssocID="{AC621023-F94D-4F8B-9283-4EDC464FFA10}" presName="parentText" presStyleLbl="node1" presStyleIdx="1" presStyleCnt="4">
        <dgm:presLayoutVars>
          <dgm:chMax val="0"/>
          <dgm:bulletEnabled val="1"/>
        </dgm:presLayoutVars>
      </dgm:prSet>
      <dgm:spPr/>
    </dgm:pt>
    <dgm:pt modelId="{AEC0773C-60C4-4DBA-A2C2-D744E228AAFB}" type="pres">
      <dgm:prSet presAssocID="{3877B9B5-584A-490C-9F2C-55EE3441A3DB}" presName="spacer" presStyleCnt="0"/>
      <dgm:spPr/>
    </dgm:pt>
    <dgm:pt modelId="{479CD02B-EA5E-4001-8A0F-E0003CD40A74}" type="pres">
      <dgm:prSet presAssocID="{1E5E8F5C-6120-44DD-A6EB-0431D8B8D524}" presName="parentText" presStyleLbl="node1" presStyleIdx="2" presStyleCnt="4">
        <dgm:presLayoutVars>
          <dgm:chMax val="0"/>
          <dgm:bulletEnabled val="1"/>
        </dgm:presLayoutVars>
      </dgm:prSet>
      <dgm:spPr/>
    </dgm:pt>
    <dgm:pt modelId="{8A1443DB-049B-401D-90D0-F4DFF455E9C3}" type="pres">
      <dgm:prSet presAssocID="{EDDBB2D8-D008-44F5-803B-3ED9AAA4E528}" presName="spacer" presStyleCnt="0"/>
      <dgm:spPr/>
    </dgm:pt>
    <dgm:pt modelId="{183899ED-FEB2-4433-BFA7-D54003D8395F}" type="pres">
      <dgm:prSet presAssocID="{D9623B4A-C364-4ECF-AF87-1E60DB71043B}" presName="parentText" presStyleLbl="node1" presStyleIdx="3" presStyleCnt="4">
        <dgm:presLayoutVars>
          <dgm:chMax val="0"/>
          <dgm:bulletEnabled val="1"/>
        </dgm:presLayoutVars>
      </dgm:prSet>
      <dgm:spPr/>
    </dgm:pt>
  </dgm:ptLst>
  <dgm:cxnLst>
    <dgm:cxn modelId="{92679F23-C82E-4FF9-8148-1DF944C97F2A}" srcId="{BAAF3D47-FA32-482F-9D52-04BDF966E505}" destId="{D9623B4A-C364-4ECF-AF87-1E60DB71043B}" srcOrd="3" destOrd="0" parTransId="{3806AA2F-EC78-46EE-A0EC-868C5F7AD5F0}" sibTransId="{CE82DF13-60CA-4525-AF14-45700EAA7FEF}"/>
    <dgm:cxn modelId="{9D1E9528-6834-41F6-9837-72A1FCC85873}" type="presOf" srcId="{3807CA25-3A4F-4E6D-9A90-83629C497743}" destId="{E659961E-0022-4BA9-9368-F38FDBA80121}" srcOrd="0" destOrd="0" presId="urn:microsoft.com/office/officeart/2005/8/layout/vList2"/>
    <dgm:cxn modelId="{886ADE70-4F18-40D5-A1B4-5960D7903842}" type="presOf" srcId="{BAAF3D47-FA32-482F-9D52-04BDF966E505}" destId="{D2F9FEE1-0E67-4B25-A664-1D82D8A9B208}" srcOrd="0" destOrd="0" presId="urn:microsoft.com/office/officeart/2005/8/layout/vList2"/>
    <dgm:cxn modelId="{1371237B-BD79-4299-A480-6C1D7B63EA79}" type="presOf" srcId="{AC621023-F94D-4F8B-9283-4EDC464FFA10}" destId="{BB47BEF3-8C44-4818-AAB6-3ADF04D6F59D}" srcOrd="0" destOrd="0" presId="urn:microsoft.com/office/officeart/2005/8/layout/vList2"/>
    <dgm:cxn modelId="{9D825D8A-A15C-4268-AE1A-242530A2AE5A}" srcId="{BAAF3D47-FA32-482F-9D52-04BDF966E505}" destId="{3807CA25-3A4F-4E6D-9A90-83629C497743}" srcOrd="0" destOrd="0" parTransId="{3CF34C7D-CF29-442F-BFD5-0EE36DA603A8}" sibTransId="{1C0D8CA2-340A-4BE3-98BE-62D22F58C957}"/>
    <dgm:cxn modelId="{3F9D5E8F-6DAC-46C5-95A0-AC14F07B6ED1}" type="presOf" srcId="{1E5E8F5C-6120-44DD-A6EB-0431D8B8D524}" destId="{479CD02B-EA5E-4001-8A0F-E0003CD40A74}" srcOrd="0" destOrd="0" presId="urn:microsoft.com/office/officeart/2005/8/layout/vList2"/>
    <dgm:cxn modelId="{0BA12DA7-FAA1-49F6-9DC2-E70F35B129B7}" srcId="{BAAF3D47-FA32-482F-9D52-04BDF966E505}" destId="{1E5E8F5C-6120-44DD-A6EB-0431D8B8D524}" srcOrd="2" destOrd="0" parTransId="{FA375BD1-FDD2-475F-A1C2-76C81AB434F2}" sibTransId="{EDDBB2D8-D008-44F5-803B-3ED9AAA4E528}"/>
    <dgm:cxn modelId="{7825ACB6-AC0D-4EE4-BF5C-627D09390BBF}" type="presOf" srcId="{D9623B4A-C364-4ECF-AF87-1E60DB71043B}" destId="{183899ED-FEB2-4433-BFA7-D54003D8395F}" srcOrd="0" destOrd="0" presId="urn:microsoft.com/office/officeart/2005/8/layout/vList2"/>
    <dgm:cxn modelId="{CDDEFCF0-8F6A-416F-9C70-B7CAC45C7D9A}" srcId="{BAAF3D47-FA32-482F-9D52-04BDF966E505}" destId="{AC621023-F94D-4F8B-9283-4EDC464FFA10}" srcOrd="1" destOrd="0" parTransId="{3FEAA0B7-BC06-47A4-B061-4748825D83DE}" sibTransId="{3877B9B5-584A-490C-9F2C-55EE3441A3DB}"/>
    <dgm:cxn modelId="{450AA7C0-C193-4771-8995-61D5891B82AD}" type="presParOf" srcId="{D2F9FEE1-0E67-4B25-A664-1D82D8A9B208}" destId="{E659961E-0022-4BA9-9368-F38FDBA80121}" srcOrd="0" destOrd="0" presId="urn:microsoft.com/office/officeart/2005/8/layout/vList2"/>
    <dgm:cxn modelId="{5418701C-3B3C-4672-8FA1-88039DE2EAA6}" type="presParOf" srcId="{D2F9FEE1-0E67-4B25-A664-1D82D8A9B208}" destId="{11F1F4B6-F6CB-4DE8-9E4B-206BE6548E9F}" srcOrd="1" destOrd="0" presId="urn:microsoft.com/office/officeart/2005/8/layout/vList2"/>
    <dgm:cxn modelId="{1D9F0358-4155-429A-8251-14E5AD2F236D}" type="presParOf" srcId="{D2F9FEE1-0E67-4B25-A664-1D82D8A9B208}" destId="{BB47BEF3-8C44-4818-AAB6-3ADF04D6F59D}" srcOrd="2" destOrd="0" presId="urn:microsoft.com/office/officeart/2005/8/layout/vList2"/>
    <dgm:cxn modelId="{D23D51ED-A5EB-4F3F-8F99-4DA56967049B}" type="presParOf" srcId="{D2F9FEE1-0E67-4B25-A664-1D82D8A9B208}" destId="{AEC0773C-60C4-4DBA-A2C2-D744E228AAFB}" srcOrd="3" destOrd="0" presId="urn:microsoft.com/office/officeart/2005/8/layout/vList2"/>
    <dgm:cxn modelId="{508629B3-BEC9-4254-8BED-6E1532D00B43}" type="presParOf" srcId="{D2F9FEE1-0E67-4B25-A664-1D82D8A9B208}" destId="{479CD02B-EA5E-4001-8A0F-E0003CD40A74}" srcOrd="4" destOrd="0" presId="urn:microsoft.com/office/officeart/2005/8/layout/vList2"/>
    <dgm:cxn modelId="{64FE84CC-618C-4B73-A089-65EB9A9BC7D7}" type="presParOf" srcId="{D2F9FEE1-0E67-4B25-A664-1D82D8A9B208}" destId="{8A1443DB-049B-401D-90D0-F4DFF455E9C3}" srcOrd="5" destOrd="0" presId="urn:microsoft.com/office/officeart/2005/8/layout/vList2"/>
    <dgm:cxn modelId="{4E053387-C78A-4F96-AC76-30F1D1A468C7}" type="presParOf" srcId="{D2F9FEE1-0E67-4B25-A664-1D82D8A9B208}" destId="{183899ED-FEB2-4433-BFA7-D54003D8395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590621-4A4C-E545-B6B7-D2D0571A8153}" type="doc">
      <dgm:prSet loTypeId="urn:microsoft.com/office/officeart/2008/layout/RadialCluster" loCatId="" qsTypeId="urn:microsoft.com/office/officeart/2005/8/quickstyle/3D4" qsCatId="3D" csTypeId="urn:microsoft.com/office/officeart/2005/8/colors/accent6_4" csCatId="accent6" phldr="1"/>
      <dgm:spPr/>
      <dgm:t>
        <a:bodyPr/>
        <a:lstStyle/>
        <a:p>
          <a:endParaRPr lang="it-IT"/>
        </a:p>
      </dgm:t>
    </dgm:pt>
    <dgm:pt modelId="{7D4CD646-481D-C941-9B05-A084AD9757D1}">
      <dgm:prSet phldrT="[Testo]"/>
      <dgm:spPr/>
      <dgm:t>
        <a:bodyPr/>
        <a:lstStyle/>
        <a:p>
          <a:r>
            <a:rPr lang="it-IT" dirty="0">
              <a:latin typeface="Cambria" pitchFamily="18" charset="0"/>
              <a:ea typeface="Cambria" pitchFamily="18" charset="0"/>
            </a:rPr>
            <a:t>Il presidente quale garante delle informazioni e della effettività dei flussi informativi</a:t>
          </a:r>
        </a:p>
      </dgm:t>
    </dgm:pt>
    <dgm:pt modelId="{4C25B29E-7BE5-5040-90AD-03BD3692F858}" type="parTrans" cxnId="{6DCC4DF7-719A-6249-B91E-2DBB458CD7FD}">
      <dgm:prSet/>
      <dgm:spPr/>
      <dgm:t>
        <a:bodyPr/>
        <a:lstStyle/>
        <a:p>
          <a:endParaRPr lang="it-IT"/>
        </a:p>
      </dgm:t>
    </dgm:pt>
    <dgm:pt modelId="{2A892B05-F1BA-494B-B05D-FD6B4AB7E4BB}" type="sibTrans" cxnId="{6DCC4DF7-719A-6249-B91E-2DBB458CD7FD}">
      <dgm:prSet/>
      <dgm:spPr/>
      <dgm:t>
        <a:bodyPr/>
        <a:lstStyle/>
        <a:p>
          <a:endParaRPr lang="it-IT"/>
        </a:p>
      </dgm:t>
    </dgm:pt>
    <dgm:pt modelId="{734D1239-1061-3742-A72D-F44AC34829BC}">
      <dgm:prSet phldrT="[Testo]"/>
      <dgm:spPr/>
      <dgm:t>
        <a:bodyPr/>
        <a:lstStyle/>
        <a:p>
          <a:r>
            <a:rPr lang="it-IT" dirty="0">
              <a:solidFill>
                <a:srgbClr val="0000FF"/>
              </a:solidFill>
              <a:latin typeface="Cambria" pitchFamily="18" charset="0"/>
              <a:ea typeface="Cambria" pitchFamily="18" charset="0"/>
            </a:rPr>
            <a:t>Organi delegati (l’obbligo informativo dell’amministratore ex art. 2381 comma 5 cc non eccede le notizie e le valutazioni che ricadono nell’area gestionale)</a:t>
          </a:r>
        </a:p>
      </dgm:t>
    </dgm:pt>
    <dgm:pt modelId="{A1AE01CE-DC23-0846-9EBA-EB5555A55443}" type="parTrans" cxnId="{7AC4BEE3-B4E7-6A40-8549-BCCB1B2EC776}">
      <dgm:prSet/>
      <dgm:spPr/>
      <dgm:t>
        <a:bodyPr/>
        <a:lstStyle/>
        <a:p>
          <a:endParaRPr lang="it-IT">
            <a:latin typeface="Cambria" pitchFamily="18" charset="0"/>
            <a:ea typeface="Cambria" pitchFamily="18" charset="0"/>
          </a:endParaRPr>
        </a:p>
      </dgm:t>
    </dgm:pt>
    <dgm:pt modelId="{ACF85DC7-4F97-5C43-A71E-5C90A5C6D5B0}" type="sibTrans" cxnId="{7AC4BEE3-B4E7-6A40-8549-BCCB1B2EC776}">
      <dgm:prSet/>
      <dgm:spPr/>
      <dgm:t>
        <a:bodyPr/>
        <a:lstStyle/>
        <a:p>
          <a:endParaRPr lang="it-IT"/>
        </a:p>
      </dgm:t>
    </dgm:pt>
    <dgm:pt modelId="{828B10FD-3195-6345-BE07-BEC24349E327}">
      <dgm:prSet phldrT="[Testo]">
        <dgm:style>
          <a:lnRef idx="3">
            <a:schemeClr val="lt1"/>
          </a:lnRef>
          <a:fillRef idx="1">
            <a:schemeClr val="accent2"/>
          </a:fillRef>
          <a:effectRef idx="1">
            <a:schemeClr val="accent2"/>
          </a:effectRef>
          <a:fontRef idx="minor">
            <a:schemeClr val="lt1"/>
          </a:fontRef>
        </dgm:style>
      </dgm:prSet>
      <dgm:spPr/>
      <dgm:t>
        <a:bodyPr/>
        <a:lstStyle/>
        <a:p>
          <a:r>
            <a:rPr lang="it-IT" dirty="0">
              <a:latin typeface="Cambria" pitchFamily="18" charset="0"/>
              <a:ea typeface="Cambria" pitchFamily="18" charset="0"/>
            </a:rPr>
            <a:t>Collegio sindacale Vigilanza sulla adeguatezza del sistema</a:t>
          </a:r>
        </a:p>
      </dgm:t>
    </dgm:pt>
    <dgm:pt modelId="{26944B1E-E6A1-3942-A7F1-1C2254C49A67}" type="parTrans" cxnId="{5759CCBE-5F0E-534D-8977-3A01C72468C8}">
      <dgm:prSet/>
      <dgm:spPr/>
      <dgm:t>
        <a:bodyPr/>
        <a:lstStyle/>
        <a:p>
          <a:endParaRPr lang="it-IT">
            <a:latin typeface="Cambria" pitchFamily="18" charset="0"/>
            <a:ea typeface="Cambria" pitchFamily="18" charset="0"/>
          </a:endParaRPr>
        </a:p>
      </dgm:t>
    </dgm:pt>
    <dgm:pt modelId="{6CD56E1A-2807-3242-BD7D-514C654EB4D2}" type="sibTrans" cxnId="{5759CCBE-5F0E-534D-8977-3A01C72468C8}">
      <dgm:prSet/>
      <dgm:spPr/>
      <dgm:t>
        <a:bodyPr/>
        <a:lstStyle/>
        <a:p>
          <a:endParaRPr lang="it-IT"/>
        </a:p>
      </dgm:t>
    </dgm:pt>
    <dgm:pt modelId="{98C00518-01B9-3D46-8D02-1DD00D741A97}">
      <dgm:prSet phldrT="[Testo]">
        <dgm:style>
          <a:lnRef idx="1">
            <a:schemeClr val="accent3"/>
          </a:lnRef>
          <a:fillRef idx="3">
            <a:schemeClr val="accent3"/>
          </a:fillRef>
          <a:effectRef idx="2">
            <a:schemeClr val="accent3"/>
          </a:effectRef>
          <a:fontRef idx="minor">
            <a:schemeClr val="lt1"/>
          </a:fontRef>
        </dgm:style>
      </dgm:prSet>
      <dgm:spPr/>
      <dgm:t>
        <a:bodyPr/>
        <a:lstStyle/>
        <a:p>
          <a:r>
            <a:rPr lang="it-IT" dirty="0">
              <a:solidFill>
                <a:srgbClr val="FF0000"/>
              </a:solidFill>
              <a:latin typeface="Cambria" pitchFamily="18" charset="0"/>
              <a:ea typeface="Cambria" pitchFamily="18" charset="0"/>
            </a:rPr>
            <a:t>Organi non delegati con l’obbligo di vigilanza sulle informazioni dei delegati</a:t>
          </a:r>
        </a:p>
      </dgm:t>
    </dgm:pt>
    <dgm:pt modelId="{618670C5-52EB-3649-9FFE-57A2E392A38A}" type="parTrans" cxnId="{C2BE5D94-8F8B-8849-B089-872F644379A3}">
      <dgm:prSet/>
      <dgm:spPr/>
      <dgm:t>
        <a:bodyPr/>
        <a:lstStyle/>
        <a:p>
          <a:endParaRPr lang="it-IT">
            <a:latin typeface="Cambria" pitchFamily="18" charset="0"/>
            <a:ea typeface="Cambria" pitchFamily="18" charset="0"/>
          </a:endParaRPr>
        </a:p>
      </dgm:t>
    </dgm:pt>
    <dgm:pt modelId="{12D2C83D-F2AF-E945-8C1D-A16FD8B66C23}" type="sibTrans" cxnId="{C2BE5D94-8F8B-8849-B089-872F644379A3}">
      <dgm:prSet/>
      <dgm:spPr/>
      <dgm:t>
        <a:bodyPr/>
        <a:lstStyle/>
        <a:p>
          <a:endParaRPr lang="it-IT"/>
        </a:p>
      </dgm:t>
    </dgm:pt>
    <dgm:pt modelId="{003FE96C-BA17-BB46-82A3-503CC23540C3}" type="pres">
      <dgm:prSet presAssocID="{4B590621-4A4C-E545-B6B7-D2D0571A8153}" presName="Name0" presStyleCnt="0">
        <dgm:presLayoutVars>
          <dgm:chMax val="1"/>
          <dgm:chPref val="1"/>
          <dgm:dir/>
          <dgm:animOne val="branch"/>
          <dgm:animLvl val="lvl"/>
        </dgm:presLayoutVars>
      </dgm:prSet>
      <dgm:spPr/>
    </dgm:pt>
    <dgm:pt modelId="{884FBB99-D83E-9B4A-8826-5DBD23EEF2BC}" type="pres">
      <dgm:prSet presAssocID="{7D4CD646-481D-C941-9B05-A084AD9757D1}" presName="singleCycle" presStyleCnt="0"/>
      <dgm:spPr/>
    </dgm:pt>
    <dgm:pt modelId="{923ADCD9-86D9-CB42-ACA3-5CDE722CACB3}" type="pres">
      <dgm:prSet presAssocID="{7D4CD646-481D-C941-9B05-A084AD9757D1}" presName="singleCenter" presStyleLbl="node1" presStyleIdx="0" presStyleCnt="4" custAng="0" custScaleX="166399" custScaleY="82226" custLinFactNeighborX="1198" custLinFactNeighborY="-15576">
        <dgm:presLayoutVars>
          <dgm:chMax val="7"/>
          <dgm:chPref val="7"/>
        </dgm:presLayoutVars>
      </dgm:prSet>
      <dgm:spPr/>
    </dgm:pt>
    <dgm:pt modelId="{2C97F35F-B5A5-B44B-8132-5CF84026D0BE}" type="pres">
      <dgm:prSet presAssocID="{A1AE01CE-DC23-0846-9EBA-EB5555A55443}" presName="Name56" presStyleLbl="parChTrans1D2" presStyleIdx="0" presStyleCnt="3"/>
      <dgm:spPr/>
    </dgm:pt>
    <dgm:pt modelId="{5D1C0B97-5AF5-7B4B-B615-53F53C9B700D}" type="pres">
      <dgm:prSet presAssocID="{734D1239-1061-3742-A72D-F44AC34829BC}" presName="text0" presStyleLbl="node1" presStyleIdx="1" presStyleCnt="4" custScaleX="505517" custRadScaleRad="99362" custRadScaleInc="1242">
        <dgm:presLayoutVars>
          <dgm:bulletEnabled val="1"/>
        </dgm:presLayoutVars>
      </dgm:prSet>
      <dgm:spPr/>
    </dgm:pt>
    <dgm:pt modelId="{95A00A33-AB9B-3E41-909C-6C0F4B802EF1}" type="pres">
      <dgm:prSet presAssocID="{26944B1E-E6A1-3942-A7F1-1C2254C49A67}" presName="Name56" presStyleLbl="parChTrans1D2" presStyleIdx="1" presStyleCnt="3"/>
      <dgm:spPr/>
    </dgm:pt>
    <dgm:pt modelId="{37BD8EFB-FB6B-AE4C-94BB-575AD4174B26}" type="pres">
      <dgm:prSet presAssocID="{828B10FD-3195-6345-BE07-BEC24349E327}" presName="text0" presStyleLbl="node1" presStyleIdx="2" presStyleCnt="4" custScaleX="286190">
        <dgm:presLayoutVars>
          <dgm:bulletEnabled val="1"/>
        </dgm:presLayoutVars>
      </dgm:prSet>
      <dgm:spPr/>
    </dgm:pt>
    <dgm:pt modelId="{C914B913-15ED-084E-BBF8-80EAAC096A44}" type="pres">
      <dgm:prSet presAssocID="{618670C5-52EB-3649-9FFE-57A2E392A38A}" presName="Name56" presStyleLbl="parChTrans1D2" presStyleIdx="2" presStyleCnt="3"/>
      <dgm:spPr/>
    </dgm:pt>
    <dgm:pt modelId="{C22FE171-D49A-6A4E-9F4A-32A531808DA5}" type="pres">
      <dgm:prSet presAssocID="{98C00518-01B9-3D46-8D02-1DD00D741A97}" presName="text0" presStyleLbl="node1" presStyleIdx="3" presStyleCnt="4" custScaleX="295145">
        <dgm:presLayoutVars>
          <dgm:bulletEnabled val="1"/>
        </dgm:presLayoutVars>
      </dgm:prSet>
      <dgm:spPr/>
    </dgm:pt>
  </dgm:ptLst>
  <dgm:cxnLst>
    <dgm:cxn modelId="{B0B1A71C-4CE1-45C3-8470-1B532CAEC45A}" type="presOf" srcId="{828B10FD-3195-6345-BE07-BEC24349E327}" destId="{37BD8EFB-FB6B-AE4C-94BB-575AD4174B26}" srcOrd="0" destOrd="0" presId="urn:microsoft.com/office/officeart/2008/layout/RadialCluster"/>
    <dgm:cxn modelId="{1FBE755E-9BF9-4E81-8BD2-B80A10D03E80}" type="presOf" srcId="{98C00518-01B9-3D46-8D02-1DD00D741A97}" destId="{C22FE171-D49A-6A4E-9F4A-32A531808DA5}" srcOrd="0" destOrd="0" presId="urn:microsoft.com/office/officeart/2008/layout/RadialCluster"/>
    <dgm:cxn modelId="{2C6ADE42-807C-4A8B-99D5-3E4097F80D92}" type="presOf" srcId="{A1AE01CE-DC23-0846-9EBA-EB5555A55443}" destId="{2C97F35F-B5A5-B44B-8132-5CF84026D0BE}" srcOrd="0" destOrd="0" presId="urn:microsoft.com/office/officeart/2008/layout/RadialCluster"/>
    <dgm:cxn modelId="{53080968-BDB5-42DF-A260-811919430B1A}" type="presOf" srcId="{7D4CD646-481D-C941-9B05-A084AD9757D1}" destId="{923ADCD9-86D9-CB42-ACA3-5CDE722CACB3}" srcOrd="0" destOrd="0" presId="urn:microsoft.com/office/officeart/2008/layout/RadialCluster"/>
    <dgm:cxn modelId="{C2BE5D94-8F8B-8849-B089-872F644379A3}" srcId="{7D4CD646-481D-C941-9B05-A084AD9757D1}" destId="{98C00518-01B9-3D46-8D02-1DD00D741A97}" srcOrd="2" destOrd="0" parTransId="{618670C5-52EB-3649-9FFE-57A2E392A38A}" sibTransId="{12D2C83D-F2AF-E945-8C1D-A16FD8B66C23}"/>
    <dgm:cxn modelId="{1BF6CBAB-4F1F-4CF0-94B0-C5E1FB7BEF4C}" type="presOf" srcId="{26944B1E-E6A1-3942-A7F1-1C2254C49A67}" destId="{95A00A33-AB9B-3E41-909C-6C0F4B802EF1}" srcOrd="0" destOrd="0" presId="urn:microsoft.com/office/officeart/2008/layout/RadialCluster"/>
    <dgm:cxn modelId="{871092B9-0CE6-48FB-BEE4-3A8B26F1F5CC}" type="presOf" srcId="{618670C5-52EB-3649-9FFE-57A2E392A38A}" destId="{C914B913-15ED-084E-BBF8-80EAAC096A44}" srcOrd="0" destOrd="0" presId="urn:microsoft.com/office/officeart/2008/layout/RadialCluster"/>
    <dgm:cxn modelId="{5759CCBE-5F0E-534D-8977-3A01C72468C8}" srcId="{7D4CD646-481D-C941-9B05-A084AD9757D1}" destId="{828B10FD-3195-6345-BE07-BEC24349E327}" srcOrd="1" destOrd="0" parTransId="{26944B1E-E6A1-3942-A7F1-1C2254C49A67}" sibTransId="{6CD56E1A-2807-3242-BD7D-514C654EB4D2}"/>
    <dgm:cxn modelId="{335B36DB-1A4F-4461-91E4-4AB89EB2EE31}" type="presOf" srcId="{734D1239-1061-3742-A72D-F44AC34829BC}" destId="{5D1C0B97-5AF5-7B4B-B615-53F53C9B700D}" srcOrd="0" destOrd="0" presId="urn:microsoft.com/office/officeart/2008/layout/RadialCluster"/>
    <dgm:cxn modelId="{670792E0-B0DC-452E-B5CC-138B0264F278}" type="presOf" srcId="{4B590621-4A4C-E545-B6B7-D2D0571A8153}" destId="{003FE96C-BA17-BB46-82A3-503CC23540C3}" srcOrd="0" destOrd="0" presId="urn:microsoft.com/office/officeart/2008/layout/RadialCluster"/>
    <dgm:cxn modelId="{7AC4BEE3-B4E7-6A40-8549-BCCB1B2EC776}" srcId="{7D4CD646-481D-C941-9B05-A084AD9757D1}" destId="{734D1239-1061-3742-A72D-F44AC34829BC}" srcOrd="0" destOrd="0" parTransId="{A1AE01CE-DC23-0846-9EBA-EB5555A55443}" sibTransId="{ACF85DC7-4F97-5C43-A71E-5C90A5C6D5B0}"/>
    <dgm:cxn modelId="{6DCC4DF7-719A-6249-B91E-2DBB458CD7FD}" srcId="{4B590621-4A4C-E545-B6B7-D2D0571A8153}" destId="{7D4CD646-481D-C941-9B05-A084AD9757D1}" srcOrd="0" destOrd="0" parTransId="{4C25B29E-7BE5-5040-90AD-03BD3692F858}" sibTransId="{2A892B05-F1BA-494B-B05D-FD6B4AB7E4BB}"/>
    <dgm:cxn modelId="{ACA2350B-07FE-498D-AD64-9EFA0A87406F}" type="presParOf" srcId="{003FE96C-BA17-BB46-82A3-503CC23540C3}" destId="{884FBB99-D83E-9B4A-8826-5DBD23EEF2BC}" srcOrd="0" destOrd="0" presId="urn:microsoft.com/office/officeart/2008/layout/RadialCluster"/>
    <dgm:cxn modelId="{B8FFEC1D-75EC-4E1F-B523-E9D1D95E7880}" type="presParOf" srcId="{884FBB99-D83E-9B4A-8826-5DBD23EEF2BC}" destId="{923ADCD9-86D9-CB42-ACA3-5CDE722CACB3}" srcOrd="0" destOrd="0" presId="urn:microsoft.com/office/officeart/2008/layout/RadialCluster"/>
    <dgm:cxn modelId="{5BD86EB8-0404-411D-A126-D6827A12AD0D}" type="presParOf" srcId="{884FBB99-D83E-9B4A-8826-5DBD23EEF2BC}" destId="{2C97F35F-B5A5-B44B-8132-5CF84026D0BE}" srcOrd="1" destOrd="0" presId="urn:microsoft.com/office/officeart/2008/layout/RadialCluster"/>
    <dgm:cxn modelId="{ED8C0283-8272-4074-BDCF-8B42E8D46162}" type="presParOf" srcId="{884FBB99-D83E-9B4A-8826-5DBD23EEF2BC}" destId="{5D1C0B97-5AF5-7B4B-B615-53F53C9B700D}" srcOrd="2" destOrd="0" presId="urn:microsoft.com/office/officeart/2008/layout/RadialCluster"/>
    <dgm:cxn modelId="{B5C00814-9AA2-45F2-99A2-C064FB858485}" type="presParOf" srcId="{884FBB99-D83E-9B4A-8826-5DBD23EEF2BC}" destId="{95A00A33-AB9B-3E41-909C-6C0F4B802EF1}" srcOrd="3" destOrd="0" presId="urn:microsoft.com/office/officeart/2008/layout/RadialCluster"/>
    <dgm:cxn modelId="{3828C9E4-61F6-4A00-9BAD-FB377FFDD9EF}" type="presParOf" srcId="{884FBB99-D83E-9B4A-8826-5DBD23EEF2BC}" destId="{37BD8EFB-FB6B-AE4C-94BB-575AD4174B26}" srcOrd="4" destOrd="0" presId="urn:microsoft.com/office/officeart/2008/layout/RadialCluster"/>
    <dgm:cxn modelId="{2BB1FBD2-A1D7-429B-A4B2-7F14826DECFE}" type="presParOf" srcId="{884FBB99-D83E-9B4A-8826-5DBD23EEF2BC}" destId="{C914B913-15ED-084E-BBF8-80EAAC096A44}" srcOrd="5" destOrd="0" presId="urn:microsoft.com/office/officeart/2008/layout/RadialCluster"/>
    <dgm:cxn modelId="{4E2159AC-6387-416B-8B03-4EF0DE5A0FB2}" type="presParOf" srcId="{884FBB99-D83E-9B4A-8826-5DBD23EEF2BC}" destId="{C22FE171-D49A-6A4E-9F4A-32A531808DA5}"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C4C441-A54A-4F6B-A571-87FC1D39581E}" type="doc">
      <dgm:prSet loTypeId="urn:microsoft.com/office/officeart/2009/3/layout/IncreasingArrowsProcess" loCatId="process" qsTypeId="urn:microsoft.com/office/officeart/2005/8/quickstyle/simple5" qsCatId="simple" csTypeId="urn:microsoft.com/office/officeart/2005/8/colors/colorful1" csCatId="colorful" phldr="1"/>
      <dgm:spPr/>
      <dgm:t>
        <a:bodyPr/>
        <a:lstStyle/>
        <a:p>
          <a:endParaRPr lang="it-IT"/>
        </a:p>
      </dgm:t>
    </dgm:pt>
    <dgm:pt modelId="{2E8F7E02-4DB0-4183-9A90-C1120674254C}">
      <dgm:prSet phldrT="[Testo]"/>
      <dgm:spPr>
        <a:solidFill>
          <a:schemeClr val="accent1">
            <a:lumMod val="60000"/>
            <a:lumOff val="40000"/>
          </a:schemeClr>
        </a:solidFill>
      </dgm:spPr>
      <dgm:t>
        <a:bodyPr/>
        <a:lstStyle/>
        <a:p>
          <a:r>
            <a:rPr lang="it-IT" dirty="0"/>
            <a:t>Fino al 2001</a:t>
          </a:r>
        </a:p>
      </dgm:t>
    </dgm:pt>
    <dgm:pt modelId="{3EE1BC09-0110-4FB5-851D-A763356AAC5E}" type="parTrans" cxnId="{934D0FDE-C76C-4886-A1A3-BAB3F218D65E}">
      <dgm:prSet/>
      <dgm:spPr/>
      <dgm:t>
        <a:bodyPr/>
        <a:lstStyle/>
        <a:p>
          <a:endParaRPr lang="it-IT"/>
        </a:p>
      </dgm:t>
    </dgm:pt>
    <dgm:pt modelId="{D9F34A84-8819-4B25-B834-8B9BBADDF081}" type="sibTrans" cxnId="{934D0FDE-C76C-4886-A1A3-BAB3F218D65E}">
      <dgm:prSet/>
      <dgm:spPr/>
      <dgm:t>
        <a:bodyPr/>
        <a:lstStyle/>
        <a:p>
          <a:endParaRPr lang="it-IT"/>
        </a:p>
      </dgm:t>
    </dgm:pt>
    <dgm:pt modelId="{9BFC2ED3-DF61-4A1F-8159-C08E43957E36}">
      <dgm:prSet phldrT="[Testo]"/>
      <dgm:spPr/>
      <dgm:t>
        <a:bodyPr/>
        <a:lstStyle/>
        <a:p>
          <a:r>
            <a:rPr lang="it-IT" b="1"/>
            <a:t>REPUTAZIONE</a:t>
          </a:r>
        </a:p>
        <a:p>
          <a:r>
            <a:rPr lang="it-IT" b="1"/>
            <a:t>+ altri rischi</a:t>
          </a:r>
        </a:p>
        <a:p>
          <a:r>
            <a:rPr lang="it-IT" i="0"/>
            <a:t>(ad es.: Linee Guida Q-RES – vedi bibliografia Lez. 01)</a:t>
          </a:r>
        </a:p>
      </dgm:t>
    </dgm:pt>
    <dgm:pt modelId="{BD92B879-2256-400D-B469-78F2D3CE886C}" type="parTrans" cxnId="{9402A687-3986-49FF-BB67-D665C18002D4}">
      <dgm:prSet/>
      <dgm:spPr/>
      <dgm:t>
        <a:bodyPr/>
        <a:lstStyle/>
        <a:p>
          <a:endParaRPr lang="it-IT"/>
        </a:p>
      </dgm:t>
    </dgm:pt>
    <dgm:pt modelId="{DE764A1A-2322-4BBE-B743-E09D68B1796E}" type="sibTrans" cxnId="{9402A687-3986-49FF-BB67-D665C18002D4}">
      <dgm:prSet/>
      <dgm:spPr/>
      <dgm:t>
        <a:bodyPr/>
        <a:lstStyle/>
        <a:p>
          <a:endParaRPr lang="it-IT"/>
        </a:p>
      </dgm:t>
    </dgm:pt>
    <dgm:pt modelId="{78BB0CA6-37FE-4141-B801-4C1ACDBED5E2}">
      <dgm:prSet phldrT="[Testo]"/>
      <dgm:spPr/>
      <dgm:t>
        <a:bodyPr/>
        <a:lstStyle/>
        <a:p>
          <a:r>
            <a:rPr lang="it-IT" dirty="0"/>
            <a:t>Dal 2001</a:t>
          </a:r>
        </a:p>
      </dgm:t>
    </dgm:pt>
    <dgm:pt modelId="{2CCF27B1-A73B-4526-A71E-46CE73CB00A7}" type="parTrans" cxnId="{F8F5DA41-AC61-409D-92BB-C091DC9E6C4E}">
      <dgm:prSet/>
      <dgm:spPr/>
      <dgm:t>
        <a:bodyPr/>
        <a:lstStyle/>
        <a:p>
          <a:endParaRPr lang="it-IT"/>
        </a:p>
      </dgm:t>
    </dgm:pt>
    <dgm:pt modelId="{DD600322-F8B0-4DD5-9788-CC69C388ABF6}" type="sibTrans" cxnId="{F8F5DA41-AC61-409D-92BB-C091DC9E6C4E}">
      <dgm:prSet/>
      <dgm:spPr/>
      <dgm:t>
        <a:bodyPr/>
        <a:lstStyle/>
        <a:p>
          <a:endParaRPr lang="it-IT"/>
        </a:p>
      </dgm:t>
    </dgm:pt>
    <dgm:pt modelId="{E75FDF52-4F6D-4E0C-926E-49B068CD711B}">
      <dgm:prSet phldrT="[Testo]"/>
      <dgm:spPr/>
      <dgm:t>
        <a:bodyPr/>
        <a:lstStyle/>
        <a:p>
          <a:r>
            <a:rPr lang="it-IT" b="1"/>
            <a:t>RESPONSABILITA’ AMMINISTRATIVA</a:t>
          </a:r>
        </a:p>
        <a:p>
          <a:r>
            <a:rPr lang="it-IT"/>
            <a:t>(D.lgs. 231/01)</a:t>
          </a:r>
        </a:p>
      </dgm:t>
    </dgm:pt>
    <dgm:pt modelId="{2DD30E98-95E3-4768-8013-756367FB33F3}" type="parTrans" cxnId="{C16E51EC-8E23-4406-B2AC-83AB152DAB9C}">
      <dgm:prSet/>
      <dgm:spPr/>
      <dgm:t>
        <a:bodyPr/>
        <a:lstStyle/>
        <a:p>
          <a:endParaRPr lang="it-IT"/>
        </a:p>
      </dgm:t>
    </dgm:pt>
    <dgm:pt modelId="{965C17F6-CE4D-4D16-BA85-73A5FD4BB1B2}" type="sibTrans" cxnId="{C16E51EC-8E23-4406-B2AC-83AB152DAB9C}">
      <dgm:prSet/>
      <dgm:spPr/>
      <dgm:t>
        <a:bodyPr/>
        <a:lstStyle/>
        <a:p>
          <a:endParaRPr lang="it-IT"/>
        </a:p>
      </dgm:t>
    </dgm:pt>
    <dgm:pt modelId="{EA1B5455-243E-4A31-8A79-6D886A139F8D}" type="pres">
      <dgm:prSet presAssocID="{D6C4C441-A54A-4F6B-A571-87FC1D39581E}" presName="Name0" presStyleCnt="0">
        <dgm:presLayoutVars>
          <dgm:chMax val="5"/>
          <dgm:chPref val="5"/>
          <dgm:dir/>
          <dgm:animLvl val="lvl"/>
        </dgm:presLayoutVars>
      </dgm:prSet>
      <dgm:spPr/>
    </dgm:pt>
    <dgm:pt modelId="{9C345B17-5E53-432F-9F3E-CABAFDA5F528}" type="pres">
      <dgm:prSet presAssocID="{2E8F7E02-4DB0-4183-9A90-C1120674254C}" presName="parentText1" presStyleLbl="node1" presStyleIdx="0" presStyleCnt="2">
        <dgm:presLayoutVars>
          <dgm:chMax/>
          <dgm:chPref val="3"/>
          <dgm:bulletEnabled val="1"/>
        </dgm:presLayoutVars>
      </dgm:prSet>
      <dgm:spPr/>
    </dgm:pt>
    <dgm:pt modelId="{1F3407D7-CC0B-4D72-AE82-E4A20162D974}" type="pres">
      <dgm:prSet presAssocID="{2E8F7E02-4DB0-4183-9A90-C1120674254C}" presName="childText1" presStyleLbl="solidAlignAcc1" presStyleIdx="0" presStyleCnt="2">
        <dgm:presLayoutVars>
          <dgm:chMax val="0"/>
          <dgm:chPref val="0"/>
          <dgm:bulletEnabled val="1"/>
        </dgm:presLayoutVars>
      </dgm:prSet>
      <dgm:spPr/>
    </dgm:pt>
    <dgm:pt modelId="{13A7AAC9-3748-4A0B-BDC9-999EB8D638CA}" type="pres">
      <dgm:prSet presAssocID="{78BB0CA6-37FE-4141-B801-4C1ACDBED5E2}" presName="parentText2" presStyleLbl="node1" presStyleIdx="1" presStyleCnt="2">
        <dgm:presLayoutVars>
          <dgm:chMax/>
          <dgm:chPref val="3"/>
          <dgm:bulletEnabled val="1"/>
        </dgm:presLayoutVars>
      </dgm:prSet>
      <dgm:spPr/>
    </dgm:pt>
    <dgm:pt modelId="{35AFC288-2DA5-41D4-B5B1-D98037D81DF2}" type="pres">
      <dgm:prSet presAssocID="{78BB0CA6-37FE-4141-B801-4C1ACDBED5E2}" presName="childText2" presStyleLbl="solidAlignAcc1" presStyleIdx="1" presStyleCnt="2">
        <dgm:presLayoutVars>
          <dgm:chMax val="0"/>
          <dgm:chPref val="0"/>
          <dgm:bulletEnabled val="1"/>
        </dgm:presLayoutVars>
      </dgm:prSet>
      <dgm:spPr/>
    </dgm:pt>
  </dgm:ptLst>
  <dgm:cxnLst>
    <dgm:cxn modelId="{84C4AF18-1FFF-45CB-AE11-FEC0B2EB2D75}" type="presOf" srcId="{9BFC2ED3-DF61-4A1F-8159-C08E43957E36}" destId="{1F3407D7-CC0B-4D72-AE82-E4A20162D974}" srcOrd="0" destOrd="0" presId="urn:microsoft.com/office/officeart/2009/3/layout/IncreasingArrowsProcess"/>
    <dgm:cxn modelId="{578AA036-8E10-4B2B-9F83-4BE192BD6E9E}" type="presOf" srcId="{2E8F7E02-4DB0-4183-9A90-C1120674254C}" destId="{9C345B17-5E53-432F-9F3E-CABAFDA5F528}" srcOrd="0" destOrd="0" presId="urn:microsoft.com/office/officeart/2009/3/layout/IncreasingArrowsProcess"/>
    <dgm:cxn modelId="{F8F5DA41-AC61-409D-92BB-C091DC9E6C4E}" srcId="{D6C4C441-A54A-4F6B-A571-87FC1D39581E}" destId="{78BB0CA6-37FE-4141-B801-4C1ACDBED5E2}" srcOrd="1" destOrd="0" parTransId="{2CCF27B1-A73B-4526-A71E-46CE73CB00A7}" sibTransId="{DD600322-F8B0-4DD5-9788-CC69C388ABF6}"/>
    <dgm:cxn modelId="{9402A687-3986-49FF-BB67-D665C18002D4}" srcId="{2E8F7E02-4DB0-4183-9A90-C1120674254C}" destId="{9BFC2ED3-DF61-4A1F-8159-C08E43957E36}" srcOrd="0" destOrd="0" parTransId="{BD92B879-2256-400D-B469-78F2D3CE886C}" sibTransId="{DE764A1A-2322-4BBE-B743-E09D68B1796E}"/>
    <dgm:cxn modelId="{2D8793A0-718C-469A-A160-C9D9ACC9658E}" type="presOf" srcId="{78BB0CA6-37FE-4141-B801-4C1ACDBED5E2}" destId="{13A7AAC9-3748-4A0B-BDC9-999EB8D638CA}" srcOrd="0" destOrd="0" presId="urn:microsoft.com/office/officeart/2009/3/layout/IncreasingArrowsProcess"/>
    <dgm:cxn modelId="{934D0FDE-C76C-4886-A1A3-BAB3F218D65E}" srcId="{D6C4C441-A54A-4F6B-A571-87FC1D39581E}" destId="{2E8F7E02-4DB0-4183-9A90-C1120674254C}" srcOrd="0" destOrd="0" parTransId="{3EE1BC09-0110-4FB5-851D-A763356AAC5E}" sibTransId="{D9F34A84-8819-4B25-B834-8B9BBADDF081}"/>
    <dgm:cxn modelId="{BCA238E0-4AAA-4502-BDB4-F071E9F56322}" type="presOf" srcId="{D6C4C441-A54A-4F6B-A571-87FC1D39581E}" destId="{EA1B5455-243E-4A31-8A79-6D886A139F8D}" srcOrd="0" destOrd="0" presId="urn:microsoft.com/office/officeart/2009/3/layout/IncreasingArrowsProcess"/>
    <dgm:cxn modelId="{C16E51EC-8E23-4406-B2AC-83AB152DAB9C}" srcId="{78BB0CA6-37FE-4141-B801-4C1ACDBED5E2}" destId="{E75FDF52-4F6D-4E0C-926E-49B068CD711B}" srcOrd="0" destOrd="0" parTransId="{2DD30E98-95E3-4768-8013-756367FB33F3}" sibTransId="{965C17F6-CE4D-4D16-BA85-73A5FD4BB1B2}"/>
    <dgm:cxn modelId="{8019F2EF-5AB0-49BE-98FE-4DFCFE2772D8}" type="presOf" srcId="{E75FDF52-4F6D-4E0C-926E-49B068CD711B}" destId="{35AFC288-2DA5-41D4-B5B1-D98037D81DF2}" srcOrd="0" destOrd="0" presId="urn:microsoft.com/office/officeart/2009/3/layout/IncreasingArrowsProcess"/>
    <dgm:cxn modelId="{C7207A07-34BA-4B22-AEEC-AB176E0BB653}" type="presParOf" srcId="{EA1B5455-243E-4A31-8A79-6D886A139F8D}" destId="{9C345B17-5E53-432F-9F3E-CABAFDA5F528}" srcOrd="0" destOrd="0" presId="urn:microsoft.com/office/officeart/2009/3/layout/IncreasingArrowsProcess"/>
    <dgm:cxn modelId="{17B7B501-876B-471E-94B3-3E61060EBD96}" type="presParOf" srcId="{EA1B5455-243E-4A31-8A79-6D886A139F8D}" destId="{1F3407D7-CC0B-4D72-AE82-E4A20162D974}" srcOrd="1" destOrd="0" presId="urn:microsoft.com/office/officeart/2009/3/layout/IncreasingArrowsProcess"/>
    <dgm:cxn modelId="{164B3ACA-1E58-459E-8B7E-D89410B45E1F}" type="presParOf" srcId="{EA1B5455-243E-4A31-8A79-6D886A139F8D}" destId="{13A7AAC9-3748-4A0B-BDC9-999EB8D638CA}" srcOrd="2" destOrd="0" presId="urn:microsoft.com/office/officeart/2009/3/layout/IncreasingArrowsProcess"/>
    <dgm:cxn modelId="{81583C03-44EE-4BA5-99F4-F472989CBC65}" type="presParOf" srcId="{EA1B5455-243E-4A31-8A79-6D886A139F8D}" destId="{35AFC288-2DA5-41D4-B5B1-D98037D81DF2}"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936D03-25B5-425B-9A64-21BB36C6AFFE}" type="doc">
      <dgm:prSet loTypeId="urn:microsoft.com/office/officeart/2005/8/layout/venn2" loCatId="relationship" qsTypeId="urn:microsoft.com/office/officeart/2005/8/quickstyle/simple5" qsCatId="simple" csTypeId="urn:microsoft.com/office/officeart/2005/8/colors/colorful5" csCatId="colorful" phldr="1"/>
      <dgm:spPr/>
      <dgm:t>
        <a:bodyPr/>
        <a:lstStyle/>
        <a:p>
          <a:endParaRPr lang="it-IT"/>
        </a:p>
      </dgm:t>
    </dgm:pt>
    <dgm:pt modelId="{785B388A-9EDC-4269-BA2E-C1D567D5A0E9}">
      <dgm:prSet phldrT="[Testo]"/>
      <dgm:spPr>
        <a:solidFill>
          <a:srgbClr val="C00000"/>
        </a:solidFill>
      </dgm:spPr>
      <dgm:t>
        <a:bodyPr/>
        <a:lstStyle/>
        <a:p>
          <a:r>
            <a:rPr lang="it-IT" dirty="0"/>
            <a:t>Condotte non sanzionabili penalmente</a:t>
          </a:r>
        </a:p>
      </dgm:t>
    </dgm:pt>
    <dgm:pt modelId="{5AF6A674-64E2-4ACF-B6FF-A92A96707A4F}" type="parTrans" cxnId="{87BC7C3E-29B5-49DB-B264-9D45607CDD76}">
      <dgm:prSet/>
      <dgm:spPr/>
      <dgm:t>
        <a:bodyPr/>
        <a:lstStyle/>
        <a:p>
          <a:endParaRPr lang="it-IT"/>
        </a:p>
      </dgm:t>
    </dgm:pt>
    <dgm:pt modelId="{C7D5FFF1-481F-499A-9CFD-44FAFAEFDD16}" type="sibTrans" cxnId="{87BC7C3E-29B5-49DB-B264-9D45607CDD76}">
      <dgm:prSet/>
      <dgm:spPr/>
      <dgm:t>
        <a:bodyPr/>
        <a:lstStyle/>
        <a:p>
          <a:endParaRPr lang="it-IT"/>
        </a:p>
      </dgm:t>
    </dgm:pt>
    <dgm:pt modelId="{71F8763F-A37A-4C51-AEBA-A88BD8B84CD8}">
      <dgm:prSet phldrT="[Testo]"/>
      <dgm:spPr>
        <a:solidFill>
          <a:schemeClr val="bg2">
            <a:lumMod val="90000"/>
          </a:schemeClr>
        </a:solidFill>
      </dgm:spPr>
      <dgm:t>
        <a:bodyPr/>
        <a:lstStyle/>
        <a:p>
          <a:r>
            <a:rPr lang="it-IT" dirty="0">
              <a:solidFill>
                <a:schemeClr val="tx1"/>
              </a:solidFill>
            </a:rPr>
            <a:t>Condotte sanzionabili penalmente </a:t>
          </a:r>
        </a:p>
      </dgm:t>
    </dgm:pt>
    <dgm:pt modelId="{74A69E0F-49EB-4118-8F27-73A372E77CB3}" type="parTrans" cxnId="{BD432900-2357-40E4-9A39-CA7F7906BC88}">
      <dgm:prSet/>
      <dgm:spPr/>
      <dgm:t>
        <a:bodyPr/>
        <a:lstStyle/>
        <a:p>
          <a:endParaRPr lang="it-IT"/>
        </a:p>
      </dgm:t>
    </dgm:pt>
    <dgm:pt modelId="{C6725AE6-73E1-44B9-B70C-45C685551376}" type="sibTrans" cxnId="{BD432900-2357-40E4-9A39-CA7F7906BC88}">
      <dgm:prSet/>
      <dgm:spPr/>
      <dgm:t>
        <a:bodyPr/>
        <a:lstStyle/>
        <a:p>
          <a:endParaRPr lang="it-IT"/>
        </a:p>
      </dgm:t>
    </dgm:pt>
    <dgm:pt modelId="{0D16542C-6B6F-4EA4-93A4-F24EB7D4AD2C}" type="pres">
      <dgm:prSet presAssocID="{CD936D03-25B5-425B-9A64-21BB36C6AFFE}" presName="Name0" presStyleCnt="0">
        <dgm:presLayoutVars>
          <dgm:chMax val="7"/>
          <dgm:resizeHandles val="exact"/>
        </dgm:presLayoutVars>
      </dgm:prSet>
      <dgm:spPr/>
    </dgm:pt>
    <dgm:pt modelId="{6752F2BE-084D-4EC4-864D-A3312F219283}" type="pres">
      <dgm:prSet presAssocID="{CD936D03-25B5-425B-9A64-21BB36C6AFFE}" presName="comp1" presStyleCnt="0"/>
      <dgm:spPr/>
    </dgm:pt>
    <dgm:pt modelId="{9D306721-086C-436A-BAE6-B6D88CB68C9D}" type="pres">
      <dgm:prSet presAssocID="{CD936D03-25B5-425B-9A64-21BB36C6AFFE}" presName="circle1" presStyleLbl="node1" presStyleIdx="0" presStyleCnt="2" custLinFactNeighborX="-38863"/>
      <dgm:spPr/>
    </dgm:pt>
    <dgm:pt modelId="{1554BAD8-30DD-4A9F-9F93-EDD380671264}" type="pres">
      <dgm:prSet presAssocID="{CD936D03-25B5-425B-9A64-21BB36C6AFFE}" presName="c1text" presStyleLbl="node1" presStyleIdx="0" presStyleCnt="2">
        <dgm:presLayoutVars>
          <dgm:bulletEnabled val="1"/>
        </dgm:presLayoutVars>
      </dgm:prSet>
      <dgm:spPr/>
    </dgm:pt>
    <dgm:pt modelId="{627FFABC-D67F-4E3B-A6A0-9C9F941BD57E}" type="pres">
      <dgm:prSet presAssocID="{CD936D03-25B5-425B-9A64-21BB36C6AFFE}" presName="comp2" presStyleCnt="0"/>
      <dgm:spPr/>
    </dgm:pt>
    <dgm:pt modelId="{FDD6C88C-80A7-4091-ADBE-0B7D8EAC6724}" type="pres">
      <dgm:prSet presAssocID="{CD936D03-25B5-425B-9A64-21BB36C6AFFE}" presName="circle2" presStyleLbl="node1" presStyleIdx="1" presStyleCnt="2" custScaleX="74544" custScaleY="80128" custLinFactNeighborX="-51824" custLinFactNeighborY="11089"/>
      <dgm:spPr/>
    </dgm:pt>
    <dgm:pt modelId="{DB59DF3C-C09E-4A89-BE4C-5C460F3FC3AD}" type="pres">
      <dgm:prSet presAssocID="{CD936D03-25B5-425B-9A64-21BB36C6AFFE}" presName="c2text" presStyleLbl="node1" presStyleIdx="1" presStyleCnt="2">
        <dgm:presLayoutVars>
          <dgm:bulletEnabled val="1"/>
        </dgm:presLayoutVars>
      </dgm:prSet>
      <dgm:spPr/>
    </dgm:pt>
  </dgm:ptLst>
  <dgm:cxnLst>
    <dgm:cxn modelId="{BD432900-2357-40E4-9A39-CA7F7906BC88}" srcId="{CD936D03-25B5-425B-9A64-21BB36C6AFFE}" destId="{71F8763F-A37A-4C51-AEBA-A88BD8B84CD8}" srcOrd="1" destOrd="0" parTransId="{74A69E0F-49EB-4118-8F27-73A372E77CB3}" sibTransId="{C6725AE6-73E1-44B9-B70C-45C685551376}"/>
    <dgm:cxn modelId="{938BD905-D302-4D64-A9E6-C23BA9F2F7FD}" type="presOf" srcId="{785B388A-9EDC-4269-BA2E-C1D567D5A0E9}" destId="{1554BAD8-30DD-4A9F-9F93-EDD380671264}" srcOrd="1" destOrd="0" presId="urn:microsoft.com/office/officeart/2005/8/layout/venn2"/>
    <dgm:cxn modelId="{8135503E-EC84-4173-A2A2-43683E6F0F3D}" type="presOf" srcId="{CD936D03-25B5-425B-9A64-21BB36C6AFFE}" destId="{0D16542C-6B6F-4EA4-93A4-F24EB7D4AD2C}" srcOrd="0" destOrd="0" presId="urn:microsoft.com/office/officeart/2005/8/layout/venn2"/>
    <dgm:cxn modelId="{87BC7C3E-29B5-49DB-B264-9D45607CDD76}" srcId="{CD936D03-25B5-425B-9A64-21BB36C6AFFE}" destId="{785B388A-9EDC-4269-BA2E-C1D567D5A0E9}" srcOrd="0" destOrd="0" parTransId="{5AF6A674-64E2-4ACF-B6FF-A92A96707A4F}" sibTransId="{C7D5FFF1-481F-499A-9CFD-44FAFAEFDD16}"/>
    <dgm:cxn modelId="{EF7E4B74-0D0F-40F2-AF09-66AD4B591903}" type="presOf" srcId="{71F8763F-A37A-4C51-AEBA-A88BD8B84CD8}" destId="{FDD6C88C-80A7-4091-ADBE-0B7D8EAC6724}" srcOrd="0" destOrd="0" presId="urn:microsoft.com/office/officeart/2005/8/layout/venn2"/>
    <dgm:cxn modelId="{86A5C08F-31E8-42DD-AC3F-29940BED0A0B}" type="presOf" srcId="{71F8763F-A37A-4C51-AEBA-A88BD8B84CD8}" destId="{DB59DF3C-C09E-4A89-BE4C-5C460F3FC3AD}" srcOrd="1" destOrd="0" presId="urn:microsoft.com/office/officeart/2005/8/layout/venn2"/>
    <dgm:cxn modelId="{68F6E2F6-EAA0-4020-B3B1-2019F64E7229}" type="presOf" srcId="{785B388A-9EDC-4269-BA2E-C1D567D5A0E9}" destId="{9D306721-086C-436A-BAE6-B6D88CB68C9D}" srcOrd="0" destOrd="0" presId="urn:microsoft.com/office/officeart/2005/8/layout/venn2"/>
    <dgm:cxn modelId="{7A8AEA9A-9D8F-4CB0-9C33-7B2F0F3153CE}" type="presParOf" srcId="{0D16542C-6B6F-4EA4-93A4-F24EB7D4AD2C}" destId="{6752F2BE-084D-4EC4-864D-A3312F219283}" srcOrd="0" destOrd="0" presId="urn:microsoft.com/office/officeart/2005/8/layout/venn2"/>
    <dgm:cxn modelId="{CBB4434E-BE1E-4E98-B70D-333EA1DEDE66}" type="presParOf" srcId="{6752F2BE-084D-4EC4-864D-A3312F219283}" destId="{9D306721-086C-436A-BAE6-B6D88CB68C9D}" srcOrd="0" destOrd="0" presId="urn:microsoft.com/office/officeart/2005/8/layout/venn2"/>
    <dgm:cxn modelId="{75FCE830-FD1C-49EB-B8B9-9C99AC0C4294}" type="presParOf" srcId="{6752F2BE-084D-4EC4-864D-A3312F219283}" destId="{1554BAD8-30DD-4A9F-9F93-EDD380671264}" srcOrd="1" destOrd="0" presId="urn:microsoft.com/office/officeart/2005/8/layout/venn2"/>
    <dgm:cxn modelId="{C052F9BD-8D80-4D29-88A1-0C812611D1FD}" type="presParOf" srcId="{0D16542C-6B6F-4EA4-93A4-F24EB7D4AD2C}" destId="{627FFABC-D67F-4E3B-A6A0-9C9F941BD57E}" srcOrd="1" destOrd="0" presId="urn:microsoft.com/office/officeart/2005/8/layout/venn2"/>
    <dgm:cxn modelId="{730F78C3-E70B-40E3-A074-8BD51C8C3623}" type="presParOf" srcId="{627FFABC-D67F-4E3B-A6A0-9C9F941BD57E}" destId="{FDD6C88C-80A7-4091-ADBE-0B7D8EAC6724}" srcOrd="0" destOrd="0" presId="urn:microsoft.com/office/officeart/2005/8/layout/venn2"/>
    <dgm:cxn modelId="{F8631144-0434-4EC2-87A2-DC46D1F65A64}" type="presParOf" srcId="{627FFABC-D67F-4E3B-A6A0-9C9F941BD57E}" destId="{DB59DF3C-C09E-4A89-BE4C-5C460F3FC3A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0EBA86-6080-4FE5-B9B3-0A1E4750C80B}" type="doc">
      <dgm:prSet loTypeId="urn:microsoft.com/office/officeart/2005/8/layout/vList2" loCatId="list" qsTypeId="urn:microsoft.com/office/officeart/2005/8/quickstyle/simple2" qsCatId="simple" csTypeId="urn:microsoft.com/office/officeart/2005/8/colors/colorful5" csCatId="colorful" phldr="1"/>
      <dgm:spPr/>
    </dgm:pt>
    <dgm:pt modelId="{6AF211D9-C515-4E98-B29B-0A5C667B61D6}">
      <dgm:prSet phldrT="[Testo]" custT="1"/>
      <dgm:spPr>
        <a:solidFill>
          <a:schemeClr val="bg2">
            <a:lumMod val="90000"/>
          </a:schemeClr>
        </a:solidFill>
      </dgm:spPr>
      <dgm:t>
        <a:bodyPr/>
        <a:lstStyle/>
        <a:p>
          <a:pPr algn="ctr"/>
          <a:r>
            <a:rPr lang="it-IT" sz="2000" b="1"/>
            <a:t>Identificazione dei rischi</a:t>
          </a:r>
          <a:endParaRPr lang="it-IT" sz="2000" b="1" dirty="0"/>
        </a:p>
      </dgm:t>
    </dgm:pt>
    <dgm:pt modelId="{390E61EB-17F2-47A2-A34F-7EFD7B422F02}" type="parTrans" cxnId="{D3D6ADE5-C569-40C7-9DE3-34621D6285F3}">
      <dgm:prSet/>
      <dgm:spPr/>
      <dgm:t>
        <a:bodyPr/>
        <a:lstStyle/>
        <a:p>
          <a:pPr algn="ctr"/>
          <a:endParaRPr lang="it-IT" sz="3200" b="1"/>
        </a:p>
      </dgm:t>
    </dgm:pt>
    <dgm:pt modelId="{08607533-B601-40CE-981F-D415633640EA}" type="sibTrans" cxnId="{D3D6ADE5-C569-40C7-9DE3-34621D6285F3}">
      <dgm:prSet/>
      <dgm:spPr/>
      <dgm:t>
        <a:bodyPr/>
        <a:lstStyle/>
        <a:p>
          <a:pPr algn="ctr"/>
          <a:endParaRPr lang="it-IT" sz="3200" b="1"/>
        </a:p>
      </dgm:t>
    </dgm:pt>
    <dgm:pt modelId="{D54E58B6-22C9-4D21-A1A7-F85910233CA6}">
      <dgm:prSet phldrT="[Testo]" custT="1"/>
      <dgm:spPr>
        <a:solidFill>
          <a:srgbClr val="B65953"/>
        </a:solidFill>
      </dgm:spPr>
      <dgm:t>
        <a:bodyPr/>
        <a:lstStyle/>
        <a:p>
          <a:pPr algn="ctr"/>
          <a:r>
            <a:rPr lang="it-IT" sz="2000" b="1"/>
            <a:t>Sistema disciplinare idoneo a sanzionare il mancato rispetto delle misure indicate nel modello</a:t>
          </a:r>
          <a:endParaRPr lang="it-IT" sz="2000" b="1" dirty="0"/>
        </a:p>
      </dgm:t>
    </dgm:pt>
    <dgm:pt modelId="{F3B8C34E-2800-440F-B13A-D6B3EFC97CB0}" type="parTrans" cxnId="{EB01A4C4-3E3A-4BB7-81B9-EF0C133A3716}">
      <dgm:prSet/>
      <dgm:spPr/>
      <dgm:t>
        <a:bodyPr/>
        <a:lstStyle/>
        <a:p>
          <a:pPr algn="ctr"/>
          <a:endParaRPr lang="it-IT" sz="3200" b="1"/>
        </a:p>
      </dgm:t>
    </dgm:pt>
    <dgm:pt modelId="{11B827BC-FFA4-4836-B3D1-572CE7EA9F87}" type="sibTrans" cxnId="{EB01A4C4-3E3A-4BB7-81B9-EF0C133A3716}">
      <dgm:prSet/>
      <dgm:spPr/>
      <dgm:t>
        <a:bodyPr/>
        <a:lstStyle/>
        <a:p>
          <a:pPr algn="ctr"/>
          <a:endParaRPr lang="it-IT" sz="3200" b="1"/>
        </a:p>
      </dgm:t>
    </dgm:pt>
    <dgm:pt modelId="{10B00666-5B00-4C4F-AC12-0C5A7DD236F9}">
      <dgm:prSet custT="1"/>
      <dgm:spPr>
        <a:solidFill>
          <a:schemeClr val="bg2">
            <a:lumMod val="75000"/>
          </a:schemeClr>
        </a:solidFill>
      </dgm:spPr>
      <dgm:t>
        <a:bodyPr/>
        <a:lstStyle/>
        <a:p>
          <a:pPr algn="ctr"/>
          <a:r>
            <a:rPr lang="it-IT" sz="2000" b="1" dirty="0"/>
            <a:t>Protocolli in relazione ai reati da prevenire : Codice etico e «Procedure»</a:t>
          </a:r>
        </a:p>
      </dgm:t>
    </dgm:pt>
    <dgm:pt modelId="{7240CBFF-C1BE-4CD0-A39F-F66855F5CF50}" type="parTrans" cxnId="{904DDF31-094F-4AEA-8C41-5622895152F1}">
      <dgm:prSet/>
      <dgm:spPr/>
      <dgm:t>
        <a:bodyPr/>
        <a:lstStyle/>
        <a:p>
          <a:pPr algn="ctr"/>
          <a:endParaRPr lang="it-IT" sz="3200" b="1"/>
        </a:p>
      </dgm:t>
    </dgm:pt>
    <dgm:pt modelId="{67B8593F-12FE-401A-855E-8E6747D8F72F}" type="sibTrans" cxnId="{904DDF31-094F-4AEA-8C41-5622895152F1}">
      <dgm:prSet/>
      <dgm:spPr/>
      <dgm:t>
        <a:bodyPr/>
        <a:lstStyle/>
        <a:p>
          <a:pPr algn="ctr"/>
          <a:endParaRPr lang="it-IT" sz="3200" b="1"/>
        </a:p>
      </dgm:t>
    </dgm:pt>
    <dgm:pt modelId="{8471943B-B18E-4801-8689-513CC1A995DA}">
      <dgm:prSet custT="1"/>
      <dgm:spPr>
        <a:solidFill>
          <a:srgbClr val="C75058"/>
        </a:solidFill>
      </dgm:spPr>
      <dgm:t>
        <a:bodyPr/>
        <a:lstStyle/>
        <a:p>
          <a:pPr algn="ctr"/>
          <a:r>
            <a:rPr lang="it-IT" sz="2000" b="1"/>
            <a:t>Modalità di gestione delle risorse finanziarie </a:t>
          </a:r>
          <a:endParaRPr lang="it-IT" sz="2000" b="1" dirty="0"/>
        </a:p>
      </dgm:t>
    </dgm:pt>
    <dgm:pt modelId="{8FE90FB7-B99E-4A42-B180-0F529A83A9A2}" type="parTrans" cxnId="{69358930-D27F-4CBE-B053-737482E69D6C}">
      <dgm:prSet/>
      <dgm:spPr/>
      <dgm:t>
        <a:bodyPr/>
        <a:lstStyle/>
        <a:p>
          <a:pPr algn="ctr"/>
          <a:endParaRPr lang="it-IT" sz="3200" b="1"/>
        </a:p>
      </dgm:t>
    </dgm:pt>
    <dgm:pt modelId="{1E49CFEE-319F-4D06-B700-0A2C75579E3A}" type="sibTrans" cxnId="{69358930-D27F-4CBE-B053-737482E69D6C}">
      <dgm:prSet/>
      <dgm:spPr/>
      <dgm:t>
        <a:bodyPr/>
        <a:lstStyle/>
        <a:p>
          <a:pPr algn="ctr"/>
          <a:endParaRPr lang="it-IT" sz="3200" b="1"/>
        </a:p>
      </dgm:t>
    </dgm:pt>
    <dgm:pt modelId="{FE27B485-FBBC-4C07-B726-48E404537864}">
      <dgm:prSet custT="1"/>
      <dgm:spPr>
        <a:solidFill>
          <a:schemeClr val="accent1">
            <a:lumMod val="20000"/>
            <a:lumOff val="80000"/>
          </a:schemeClr>
        </a:solidFill>
      </dgm:spPr>
      <dgm:t>
        <a:bodyPr/>
        <a:lstStyle/>
        <a:p>
          <a:pPr algn="ctr"/>
          <a:r>
            <a:rPr lang="it-IT" sz="2000" b="1">
              <a:solidFill>
                <a:schemeClr val="tx1"/>
              </a:solidFill>
            </a:rPr>
            <a:t>Verifica periodica – modifica del Modello</a:t>
          </a:r>
          <a:endParaRPr lang="it-IT" sz="2000" b="1" dirty="0">
            <a:solidFill>
              <a:schemeClr val="tx1"/>
            </a:solidFill>
          </a:endParaRPr>
        </a:p>
      </dgm:t>
    </dgm:pt>
    <dgm:pt modelId="{049842AA-CEA0-4CAF-8BD6-1AB851951407}" type="parTrans" cxnId="{BDAB6406-1787-4E96-8329-D04BEFCA8EF2}">
      <dgm:prSet/>
      <dgm:spPr/>
      <dgm:t>
        <a:bodyPr/>
        <a:lstStyle/>
        <a:p>
          <a:pPr algn="ctr"/>
          <a:endParaRPr lang="it-IT" sz="3200" b="1"/>
        </a:p>
      </dgm:t>
    </dgm:pt>
    <dgm:pt modelId="{EE396FE3-83A0-4BAC-A612-6717E5DD42BE}" type="sibTrans" cxnId="{BDAB6406-1787-4E96-8329-D04BEFCA8EF2}">
      <dgm:prSet/>
      <dgm:spPr/>
      <dgm:t>
        <a:bodyPr/>
        <a:lstStyle/>
        <a:p>
          <a:pPr algn="ctr"/>
          <a:endParaRPr lang="it-IT" sz="3200" b="1"/>
        </a:p>
      </dgm:t>
    </dgm:pt>
    <dgm:pt modelId="{EFCD180E-268C-4363-9B40-011AF7C73649}">
      <dgm:prSet custT="1"/>
      <dgm:spPr>
        <a:solidFill>
          <a:srgbClr val="C75058"/>
        </a:solidFill>
      </dgm:spPr>
      <dgm:t>
        <a:bodyPr/>
        <a:lstStyle/>
        <a:p>
          <a:pPr algn="ctr"/>
          <a:r>
            <a:rPr lang="it-IT" sz="2000" b="1"/>
            <a:t>Obblighi di informazione nei confronti dell'organismo deputato a vigilare sul funzionamento e l'osservanza dei modelli</a:t>
          </a:r>
          <a:endParaRPr lang="it-IT" sz="2000" b="1" dirty="0"/>
        </a:p>
      </dgm:t>
    </dgm:pt>
    <dgm:pt modelId="{678ED4AF-291A-4F7E-988B-0E380456ACD9}" type="parTrans" cxnId="{500AB698-1798-4C0B-B33E-FC020D3EA235}">
      <dgm:prSet/>
      <dgm:spPr/>
      <dgm:t>
        <a:bodyPr/>
        <a:lstStyle/>
        <a:p>
          <a:pPr algn="ctr"/>
          <a:endParaRPr lang="it-IT" sz="3200" b="1"/>
        </a:p>
      </dgm:t>
    </dgm:pt>
    <dgm:pt modelId="{0EAB18A3-D8DB-4645-B5D0-461BEF1FBCBD}" type="sibTrans" cxnId="{500AB698-1798-4C0B-B33E-FC020D3EA235}">
      <dgm:prSet/>
      <dgm:spPr/>
      <dgm:t>
        <a:bodyPr/>
        <a:lstStyle/>
        <a:p>
          <a:pPr algn="ctr"/>
          <a:endParaRPr lang="it-IT" sz="3200" b="1"/>
        </a:p>
      </dgm:t>
    </dgm:pt>
    <dgm:pt modelId="{929136ED-41C9-4D3C-BE7B-D4A27A127B1B}">
      <dgm:prSet custT="1"/>
      <dgm:spPr>
        <a:solidFill>
          <a:srgbClr val="C75058"/>
        </a:solidFill>
      </dgm:spPr>
      <dgm:t>
        <a:bodyPr/>
        <a:lstStyle/>
        <a:p>
          <a:pPr algn="ctr"/>
          <a:r>
            <a:rPr lang="it-IT" sz="2000" b="1"/>
            <a:t>Misure idonee allo  svolgimento dell'attività nel rispetto della legge e a scoprire ed eliminare tempestivamente situazioni di rischio</a:t>
          </a:r>
          <a:endParaRPr lang="it-IT" sz="2000" b="1" dirty="0"/>
        </a:p>
      </dgm:t>
    </dgm:pt>
    <dgm:pt modelId="{536FF348-1B30-441D-B2FD-12C4C8A00E54}" type="parTrans" cxnId="{0C147019-4288-441C-9F59-D70344D6A102}">
      <dgm:prSet/>
      <dgm:spPr/>
      <dgm:t>
        <a:bodyPr/>
        <a:lstStyle/>
        <a:p>
          <a:pPr algn="ctr"/>
          <a:endParaRPr lang="it-IT" sz="3200" b="1"/>
        </a:p>
      </dgm:t>
    </dgm:pt>
    <dgm:pt modelId="{49E649B0-C201-469E-B03E-A6F8E4F46649}" type="sibTrans" cxnId="{0C147019-4288-441C-9F59-D70344D6A102}">
      <dgm:prSet/>
      <dgm:spPr/>
      <dgm:t>
        <a:bodyPr/>
        <a:lstStyle/>
        <a:p>
          <a:pPr algn="ctr"/>
          <a:endParaRPr lang="it-IT" sz="3200" b="1"/>
        </a:p>
      </dgm:t>
    </dgm:pt>
    <dgm:pt modelId="{CB93CF2A-2E79-434D-9C13-898805EEAFBC}">
      <dgm:prSet custT="1"/>
      <dgm:spPr>
        <a:solidFill>
          <a:srgbClr val="B65953"/>
        </a:solidFill>
      </dgm:spPr>
      <dgm:t>
        <a:bodyPr/>
        <a:lstStyle/>
        <a:p>
          <a:pPr algn="ctr"/>
          <a:r>
            <a:rPr lang="it-IT" sz="2000" b="1"/>
            <a:t>Organismo con  compiti di vigilanza  sull’osservanza e funzionamento del Modello – cura dell’aggiornamento</a:t>
          </a:r>
          <a:endParaRPr lang="it-IT" sz="2000" b="1" dirty="0"/>
        </a:p>
      </dgm:t>
    </dgm:pt>
    <dgm:pt modelId="{670967E3-9782-4C10-A61B-6F7407B8C417}" type="parTrans" cxnId="{F786D4D3-CDE5-4F8E-8D9C-AAAA30A70155}">
      <dgm:prSet/>
      <dgm:spPr/>
      <dgm:t>
        <a:bodyPr/>
        <a:lstStyle/>
        <a:p>
          <a:pPr algn="ctr"/>
          <a:endParaRPr lang="it-IT" sz="3200" b="1"/>
        </a:p>
      </dgm:t>
    </dgm:pt>
    <dgm:pt modelId="{ECE3A0E3-012B-4A7B-86D5-0DC41455AC2A}" type="sibTrans" cxnId="{F786D4D3-CDE5-4F8E-8D9C-AAAA30A70155}">
      <dgm:prSet/>
      <dgm:spPr/>
      <dgm:t>
        <a:bodyPr/>
        <a:lstStyle/>
        <a:p>
          <a:pPr algn="ctr"/>
          <a:endParaRPr lang="it-IT" sz="3200" b="1"/>
        </a:p>
      </dgm:t>
    </dgm:pt>
    <dgm:pt modelId="{E531D45D-2269-4BC4-8D55-3949DEC9DB4A}" type="pres">
      <dgm:prSet presAssocID="{EA0EBA86-6080-4FE5-B9B3-0A1E4750C80B}" presName="linear" presStyleCnt="0">
        <dgm:presLayoutVars>
          <dgm:animLvl val="lvl"/>
          <dgm:resizeHandles val="exact"/>
        </dgm:presLayoutVars>
      </dgm:prSet>
      <dgm:spPr/>
    </dgm:pt>
    <dgm:pt modelId="{30904EE3-C804-47A1-9DE9-C374BF007642}" type="pres">
      <dgm:prSet presAssocID="{6AF211D9-C515-4E98-B29B-0A5C667B61D6}" presName="parentText" presStyleLbl="node1" presStyleIdx="0" presStyleCnt="8" custLinFactNeighborY="-28684">
        <dgm:presLayoutVars>
          <dgm:chMax val="0"/>
          <dgm:bulletEnabled val="1"/>
        </dgm:presLayoutVars>
      </dgm:prSet>
      <dgm:spPr/>
    </dgm:pt>
    <dgm:pt modelId="{3B67A6A5-544D-4029-9D15-50F786029EF5}" type="pres">
      <dgm:prSet presAssocID="{08607533-B601-40CE-981F-D415633640EA}" presName="spacer" presStyleCnt="0"/>
      <dgm:spPr/>
    </dgm:pt>
    <dgm:pt modelId="{B05BC181-268A-4C31-AF80-BF7B0A38355E}" type="pres">
      <dgm:prSet presAssocID="{10B00666-5B00-4C4F-AC12-0C5A7DD236F9}" presName="parentText" presStyleLbl="node1" presStyleIdx="1" presStyleCnt="8">
        <dgm:presLayoutVars>
          <dgm:chMax val="0"/>
          <dgm:bulletEnabled val="1"/>
        </dgm:presLayoutVars>
      </dgm:prSet>
      <dgm:spPr/>
    </dgm:pt>
    <dgm:pt modelId="{C9F4B940-8F9A-4598-8D78-CDFD9D2D6019}" type="pres">
      <dgm:prSet presAssocID="{67B8593F-12FE-401A-855E-8E6747D8F72F}" presName="spacer" presStyleCnt="0"/>
      <dgm:spPr/>
    </dgm:pt>
    <dgm:pt modelId="{959E3B31-5CC2-4B02-83C7-C097F7D6DBB1}" type="pres">
      <dgm:prSet presAssocID="{8471943B-B18E-4801-8689-513CC1A995DA}" presName="parentText" presStyleLbl="node1" presStyleIdx="2" presStyleCnt="8">
        <dgm:presLayoutVars>
          <dgm:chMax val="0"/>
          <dgm:bulletEnabled val="1"/>
        </dgm:presLayoutVars>
      </dgm:prSet>
      <dgm:spPr/>
    </dgm:pt>
    <dgm:pt modelId="{6F3ECCEC-761C-40AF-890F-2EC0C2A6F472}" type="pres">
      <dgm:prSet presAssocID="{1E49CFEE-319F-4D06-B700-0A2C75579E3A}" presName="spacer" presStyleCnt="0"/>
      <dgm:spPr/>
    </dgm:pt>
    <dgm:pt modelId="{1A5F523F-056D-4939-9577-1F3AA0A8B0A8}" type="pres">
      <dgm:prSet presAssocID="{929136ED-41C9-4D3C-BE7B-D4A27A127B1B}" presName="parentText" presStyleLbl="node1" presStyleIdx="3" presStyleCnt="8">
        <dgm:presLayoutVars>
          <dgm:chMax val="0"/>
          <dgm:bulletEnabled val="1"/>
        </dgm:presLayoutVars>
      </dgm:prSet>
      <dgm:spPr/>
    </dgm:pt>
    <dgm:pt modelId="{AB783FFA-EEB9-4EE4-ACE2-12FBAE43E8A9}" type="pres">
      <dgm:prSet presAssocID="{49E649B0-C201-469E-B03E-A6F8E4F46649}" presName="spacer" presStyleCnt="0"/>
      <dgm:spPr/>
    </dgm:pt>
    <dgm:pt modelId="{301FAF6F-DDF6-4549-9017-DC27C95429B4}" type="pres">
      <dgm:prSet presAssocID="{FE27B485-FBBC-4C07-B726-48E404537864}" presName="parentText" presStyleLbl="node1" presStyleIdx="4" presStyleCnt="8" custScaleY="82645" custLinFactNeighborY="89">
        <dgm:presLayoutVars>
          <dgm:chMax val="0"/>
          <dgm:bulletEnabled val="1"/>
        </dgm:presLayoutVars>
      </dgm:prSet>
      <dgm:spPr/>
    </dgm:pt>
    <dgm:pt modelId="{53BB7C73-8522-47C4-A242-016899CFA7ED}" type="pres">
      <dgm:prSet presAssocID="{EE396FE3-83A0-4BAC-A612-6717E5DD42BE}" presName="spacer" presStyleCnt="0"/>
      <dgm:spPr/>
    </dgm:pt>
    <dgm:pt modelId="{DECA48EB-A814-46F6-93E1-8083B72335F2}" type="pres">
      <dgm:prSet presAssocID="{EFCD180E-268C-4363-9B40-011AF7C73649}" presName="parentText" presStyleLbl="node1" presStyleIdx="5" presStyleCnt="8">
        <dgm:presLayoutVars>
          <dgm:chMax val="0"/>
          <dgm:bulletEnabled val="1"/>
        </dgm:presLayoutVars>
      </dgm:prSet>
      <dgm:spPr/>
    </dgm:pt>
    <dgm:pt modelId="{C1EA22CB-327B-4A70-9AB8-8D3DF400AA6B}" type="pres">
      <dgm:prSet presAssocID="{0EAB18A3-D8DB-4645-B5D0-461BEF1FBCBD}" presName="spacer" presStyleCnt="0"/>
      <dgm:spPr/>
    </dgm:pt>
    <dgm:pt modelId="{B755B8C2-1053-42B9-8716-64AC74434ECA}" type="pres">
      <dgm:prSet presAssocID="{D54E58B6-22C9-4D21-A1A7-F85910233CA6}" presName="parentText" presStyleLbl="node1" presStyleIdx="6" presStyleCnt="8">
        <dgm:presLayoutVars>
          <dgm:chMax val="0"/>
          <dgm:bulletEnabled val="1"/>
        </dgm:presLayoutVars>
      </dgm:prSet>
      <dgm:spPr/>
    </dgm:pt>
    <dgm:pt modelId="{B84C5C08-273E-4488-A96E-B09BB468C800}" type="pres">
      <dgm:prSet presAssocID="{11B827BC-FFA4-4836-B3D1-572CE7EA9F87}" presName="spacer" presStyleCnt="0"/>
      <dgm:spPr/>
    </dgm:pt>
    <dgm:pt modelId="{1625B110-994F-4DD6-BCAB-3C10A3497087}" type="pres">
      <dgm:prSet presAssocID="{CB93CF2A-2E79-434D-9C13-898805EEAFBC}" presName="parentText" presStyleLbl="node1" presStyleIdx="7" presStyleCnt="8">
        <dgm:presLayoutVars>
          <dgm:chMax val="0"/>
          <dgm:bulletEnabled val="1"/>
        </dgm:presLayoutVars>
      </dgm:prSet>
      <dgm:spPr/>
    </dgm:pt>
  </dgm:ptLst>
  <dgm:cxnLst>
    <dgm:cxn modelId="{BDAB6406-1787-4E96-8329-D04BEFCA8EF2}" srcId="{EA0EBA86-6080-4FE5-B9B3-0A1E4750C80B}" destId="{FE27B485-FBBC-4C07-B726-48E404537864}" srcOrd="4" destOrd="0" parTransId="{049842AA-CEA0-4CAF-8BD6-1AB851951407}" sibTransId="{EE396FE3-83A0-4BAC-A612-6717E5DD42BE}"/>
    <dgm:cxn modelId="{7E2E4811-D6A3-4F50-B3CD-E339C42E3B85}" type="presOf" srcId="{FE27B485-FBBC-4C07-B726-48E404537864}" destId="{301FAF6F-DDF6-4549-9017-DC27C95429B4}" srcOrd="0" destOrd="0" presId="urn:microsoft.com/office/officeart/2005/8/layout/vList2"/>
    <dgm:cxn modelId="{0C147019-4288-441C-9F59-D70344D6A102}" srcId="{EA0EBA86-6080-4FE5-B9B3-0A1E4750C80B}" destId="{929136ED-41C9-4D3C-BE7B-D4A27A127B1B}" srcOrd="3" destOrd="0" parTransId="{536FF348-1B30-441D-B2FD-12C4C8A00E54}" sibTransId="{49E649B0-C201-469E-B03E-A6F8E4F46649}"/>
    <dgm:cxn modelId="{B5323F24-09E4-469C-BAF6-601BB54EC61B}" type="presOf" srcId="{CB93CF2A-2E79-434D-9C13-898805EEAFBC}" destId="{1625B110-994F-4DD6-BCAB-3C10A3497087}" srcOrd="0" destOrd="0" presId="urn:microsoft.com/office/officeart/2005/8/layout/vList2"/>
    <dgm:cxn modelId="{98186F28-DC50-4593-A8B9-A11DB7B96AF5}" type="presOf" srcId="{6AF211D9-C515-4E98-B29B-0A5C667B61D6}" destId="{30904EE3-C804-47A1-9DE9-C374BF007642}" srcOrd="0" destOrd="0" presId="urn:microsoft.com/office/officeart/2005/8/layout/vList2"/>
    <dgm:cxn modelId="{69358930-D27F-4CBE-B053-737482E69D6C}" srcId="{EA0EBA86-6080-4FE5-B9B3-0A1E4750C80B}" destId="{8471943B-B18E-4801-8689-513CC1A995DA}" srcOrd="2" destOrd="0" parTransId="{8FE90FB7-B99E-4A42-B180-0F529A83A9A2}" sibTransId="{1E49CFEE-319F-4D06-B700-0A2C75579E3A}"/>
    <dgm:cxn modelId="{904DDF31-094F-4AEA-8C41-5622895152F1}" srcId="{EA0EBA86-6080-4FE5-B9B3-0A1E4750C80B}" destId="{10B00666-5B00-4C4F-AC12-0C5A7DD236F9}" srcOrd="1" destOrd="0" parTransId="{7240CBFF-C1BE-4CD0-A39F-F66855F5CF50}" sibTransId="{67B8593F-12FE-401A-855E-8E6747D8F72F}"/>
    <dgm:cxn modelId="{2D684E5B-357B-457E-A16A-B672BD58FE20}" type="presOf" srcId="{8471943B-B18E-4801-8689-513CC1A995DA}" destId="{959E3B31-5CC2-4B02-83C7-C097F7D6DBB1}" srcOrd="0" destOrd="0" presId="urn:microsoft.com/office/officeart/2005/8/layout/vList2"/>
    <dgm:cxn modelId="{1442F25C-7B66-4220-88D4-FB7D6FCE0C95}" type="presOf" srcId="{10B00666-5B00-4C4F-AC12-0C5A7DD236F9}" destId="{B05BC181-268A-4C31-AF80-BF7B0A38355E}" srcOrd="0" destOrd="0" presId="urn:microsoft.com/office/officeart/2005/8/layout/vList2"/>
    <dgm:cxn modelId="{196D7F62-92B5-48F7-A147-337C5B6212CE}" type="presOf" srcId="{EFCD180E-268C-4363-9B40-011AF7C73649}" destId="{DECA48EB-A814-46F6-93E1-8083B72335F2}" srcOrd="0" destOrd="0" presId="urn:microsoft.com/office/officeart/2005/8/layout/vList2"/>
    <dgm:cxn modelId="{65DE0C7F-0EFE-4D5B-B66A-91D3B15F53C0}" type="presOf" srcId="{929136ED-41C9-4D3C-BE7B-D4A27A127B1B}" destId="{1A5F523F-056D-4939-9577-1F3AA0A8B0A8}" srcOrd="0" destOrd="0" presId="urn:microsoft.com/office/officeart/2005/8/layout/vList2"/>
    <dgm:cxn modelId="{500AB698-1798-4C0B-B33E-FC020D3EA235}" srcId="{EA0EBA86-6080-4FE5-B9B3-0A1E4750C80B}" destId="{EFCD180E-268C-4363-9B40-011AF7C73649}" srcOrd="5" destOrd="0" parTransId="{678ED4AF-291A-4F7E-988B-0E380456ACD9}" sibTransId="{0EAB18A3-D8DB-4645-B5D0-461BEF1FBCBD}"/>
    <dgm:cxn modelId="{EB01A4C4-3E3A-4BB7-81B9-EF0C133A3716}" srcId="{EA0EBA86-6080-4FE5-B9B3-0A1E4750C80B}" destId="{D54E58B6-22C9-4D21-A1A7-F85910233CA6}" srcOrd="6" destOrd="0" parTransId="{F3B8C34E-2800-440F-B13A-D6B3EFC97CB0}" sibTransId="{11B827BC-FFA4-4836-B3D1-572CE7EA9F87}"/>
    <dgm:cxn modelId="{F786D4D3-CDE5-4F8E-8D9C-AAAA30A70155}" srcId="{EA0EBA86-6080-4FE5-B9B3-0A1E4750C80B}" destId="{CB93CF2A-2E79-434D-9C13-898805EEAFBC}" srcOrd="7" destOrd="0" parTransId="{670967E3-9782-4C10-A61B-6F7407B8C417}" sibTransId="{ECE3A0E3-012B-4A7B-86D5-0DC41455AC2A}"/>
    <dgm:cxn modelId="{82F470E2-03C3-42A1-B992-9410C0D4A6EB}" type="presOf" srcId="{D54E58B6-22C9-4D21-A1A7-F85910233CA6}" destId="{B755B8C2-1053-42B9-8716-64AC74434ECA}" srcOrd="0" destOrd="0" presId="urn:microsoft.com/office/officeart/2005/8/layout/vList2"/>
    <dgm:cxn modelId="{D3D6ADE5-C569-40C7-9DE3-34621D6285F3}" srcId="{EA0EBA86-6080-4FE5-B9B3-0A1E4750C80B}" destId="{6AF211D9-C515-4E98-B29B-0A5C667B61D6}" srcOrd="0" destOrd="0" parTransId="{390E61EB-17F2-47A2-A34F-7EFD7B422F02}" sibTransId="{08607533-B601-40CE-981F-D415633640EA}"/>
    <dgm:cxn modelId="{B8259CF8-B54E-4660-AC9D-9265CFF501DB}" type="presOf" srcId="{EA0EBA86-6080-4FE5-B9B3-0A1E4750C80B}" destId="{E531D45D-2269-4BC4-8D55-3949DEC9DB4A}" srcOrd="0" destOrd="0" presId="urn:microsoft.com/office/officeart/2005/8/layout/vList2"/>
    <dgm:cxn modelId="{0D14CF63-9B33-4348-B66F-3A839011CB35}" type="presParOf" srcId="{E531D45D-2269-4BC4-8D55-3949DEC9DB4A}" destId="{30904EE3-C804-47A1-9DE9-C374BF007642}" srcOrd="0" destOrd="0" presId="urn:microsoft.com/office/officeart/2005/8/layout/vList2"/>
    <dgm:cxn modelId="{77CB3429-DE42-4DD0-96F0-DE8CDB082F71}" type="presParOf" srcId="{E531D45D-2269-4BC4-8D55-3949DEC9DB4A}" destId="{3B67A6A5-544D-4029-9D15-50F786029EF5}" srcOrd="1" destOrd="0" presId="urn:microsoft.com/office/officeart/2005/8/layout/vList2"/>
    <dgm:cxn modelId="{1C87C2C7-E1A0-43EE-8ED5-F5B5C6A1BF31}" type="presParOf" srcId="{E531D45D-2269-4BC4-8D55-3949DEC9DB4A}" destId="{B05BC181-268A-4C31-AF80-BF7B0A38355E}" srcOrd="2" destOrd="0" presId="urn:microsoft.com/office/officeart/2005/8/layout/vList2"/>
    <dgm:cxn modelId="{A571E095-1423-48E9-864B-3CFD1BD522A4}" type="presParOf" srcId="{E531D45D-2269-4BC4-8D55-3949DEC9DB4A}" destId="{C9F4B940-8F9A-4598-8D78-CDFD9D2D6019}" srcOrd="3" destOrd="0" presId="urn:microsoft.com/office/officeart/2005/8/layout/vList2"/>
    <dgm:cxn modelId="{C113D7CE-3750-452D-9B93-6D9D38C6CF73}" type="presParOf" srcId="{E531D45D-2269-4BC4-8D55-3949DEC9DB4A}" destId="{959E3B31-5CC2-4B02-83C7-C097F7D6DBB1}" srcOrd="4" destOrd="0" presId="urn:microsoft.com/office/officeart/2005/8/layout/vList2"/>
    <dgm:cxn modelId="{D3D1080A-A480-465A-ACA8-F3D73A7B64A9}" type="presParOf" srcId="{E531D45D-2269-4BC4-8D55-3949DEC9DB4A}" destId="{6F3ECCEC-761C-40AF-890F-2EC0C2A6F472}" srcOrd="5" destOrd="0" presId="urn:microsoft.com/office/officeart/2005/8/layout/vList2"/>
    <dgm:cxn modelId="{369928D7-EA68-4544-9E6D-2005CC263DEF}" type="presParOf" srcId="{E531D45D-2269-4BC4-8D55-3949DEC9DB4A}" destId="{1A5F523F-056D-4939-9577-1F3AA0A8B0A8}" srcOrd="6" destOrd="0" presId="urn:microsoft.com/office/officeart/2005/8/layout/vList2"/>
    <dgm:cxn modelId="{C6826609-CD1F-4D5B-A794-8F233B226E02}" type="presParOf" srcId="{E531D45D-2269-4BC4-8D55-3949DEC9DB4A}" destId="{AB783FFA-EEB9-4EE4-ACE2-12FBAE43E8A9}" srcOrd="7" destOrd="0" presId="urn:microsoft.com/office/officeart/2005/8/layout/vList2"/>
    <dgm:cxn modelId="{021B7C9D-E181-49BE-974C-18EB700E67E8}" type="presParOf" srcId="{E531D45D-2269-4BC4-8D55-3949DEC9DB4A}" destId="{301FAF6F-DDF6-4549-9017-DC27C95429B4}" srcOrd="8" destOrd="0" presId="urn:microsoft.com/office/officeart/2005/8/layout/vList2"/>
    <dgm:cxn modelId="{4B7B85F1-0719-429A-928F-44F81C74A57F}" type="presParOf" srcId="{E531D45D-2269-4BC4-8D55-3949DEC9DB4A}" destId="{53BB7C73-8522-47C4-A242-016899CFA7ED}" srcOrd="9" destOrd="0" presId="urn:microsoft.com/office/officeart/2005/8/layout/vList2"/>
    <dgm:cxn modelId="{A2D7D862-29DE-48D7-B4EC-DFDD1D7C7522}" type="presParOf" srcId="{E531D45D-2269-4BC4-8D55-3949DEC9DB4A}" destId="{DECA48EB-A814-46F6-93E1-8083B72335F2}" srcOrd="10" destOrd="0" presId="urn:microsoft.com/office/officeart/2005/8/layout/vList2"/>
    <dgm:cxn modelId="{E0CE176D-2EEE-4284-93C9-82A8E4266829}" type="presParOf" srcId="{E531D45D-2269-4BC4-8D55-3949DEC9DB4A}" destId="{C1EA22CB-327B-4A70-9AB8-8D3DF400AA6B}" srcOrd="11" destOrd="0" presId="urn:microsoft.com/office/officeart/2005/8/layout/vList2"/>
    <dgm:cxn modelId="{E47F06FD-373A-48A0-84BE-5341ED5737FC}" type="presParOf" srcId="{E531D45D-2269-4BC4-8D55-3949DEC9DB4A}" destId="{B755B8C2-1053-42B9-8716-64AC74434ECA}" srcOrd="12" destOrd="0" presId="urn:microsoft.com/office/officeart/2005/8/layout/vList2"/>
    <dgm:cxn modelId="{CE7CA767-5CB3-4ADE-B5E7-2A45C5A25F99}" type="presParOf" srcId="{E531D45D-2269-4BC4-8D55-3949DEC9DB4A}" destId="{B84C5C08-273E-4488-A96E-B09BB468C800}" srcOrd="13" destOrd="0" presId="urn:microsoft.com/office/officeart/2005/8/layout/vList2"/>
    <dgm:cxn modelId="{EBE29F2F-C89A-4BE9-B01D-B978D4C25A70}" type="presParOf" srcId="{E531D45D-2269-4BC4-8D55-3949DEC9DB4A}" destId="{1625B110-994F-4DD6-BCAB-3C10A3497087}"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9961E-0022-4BA9-9368-F38FDBA80121}">
      <dsp:nvSpPr>
        <dsp:cNvPr id="0" name=""/>
        <dsp:cNvSpPr/>
      </dsp:nvSpPr>
      <dsp:spPr>
        <a:xfrm>
          <a:off x="0" y="62139"/>
          <a:ext cx="5794376" cy="7262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La s.p.a. può creare:</a:t>
          </a:r>
          <a:endParaRPr lang="en-US" sz="1300" kern="1200"/>
        </a:p>
      </dsp:txBody>
      <dsp:txXfrm>
        <a:off x="35451" y="97590"/>
        <a:ext cx="5723474" cy="655323"/>
      </dsp:txXfrm>
    </dsp:sp>
    <dsp:sp modelId="{BB47BEF3-8C44-4818-AAB6-3ADF04D6F59D}">
      <dsp:nvSpPr>
        <dsp:cNvPr id="0" name=""/>
        <dsp:cNvSpPr/>
      </dsp:nvSpPr>
      <dsp:spPr>
        <a:xfrm>
          <a:off x="0" y="825805"/>
          <a:ext cx="5794376" cy="7262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azioni con diritti diversi da quelli delle azioni ordinarie anche in relazione alle perdite (</a:t>
          </a:r>
          <a:r>
            <a:rPr lang="en-GB" sz="1300" i="1" kern="1200"/>
            <a:t>postergate</a:t>
          </a:r>
          <a:r>
            <a:rPr lang="en-GB" sz="1300" kern="1200"/>
            <a:t> - art. 2348 – subiscono rid. cap. dopo le altre);</a:t>
          </a:r>
          <a:endParaRPr lang="en-US" sz="1300" kern="1200"/>
        </a:p>
      </dsp:txBody>
      <dsp:txXfrm>
        <a:off x="35451" y="861256"/>
        <a:ext cx="5723474" cy="655323"/>
      </dsp:txXfrm>
    </dsp:sp>
    <dsp:sp modelId="{479CD02B-EA5E-4001-8A0F-E0003CD40A74}">
      <dsp:nvSpPr>
        <dsp:cNvPr id="0" name=""/>
        <dsp:cNvSpPr/>
      </dsp:nvSpPr>
      <dsp:spPr>
        <a:xfrm>
          <a:off x="0" y="1589471"/>
          <a:ext cx="5794376" cy="7262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azioni “</a:t>
          </a:r>
          <a:r>
            <a:rPr lang="en-GB" sz="1300" i="1" kern="1200"/>
            <a:t>correlate</a:t>
          </a:r>
          <a:r>
            <a:rPr lang="en-GB" sz="1300" kern="1200"/>
            <a:t>” ai risultati di un determinato settore di attività (art. 2350);</a:t>
          </a:r>
          <a:endParaRPr lang="en-US" sz="1300" kern="1200"/>
        </a:p>
      </dsp:txBody>
      <dsp:txXfrm>
        <a:off x="35451" y="1624922"/>
        <a:ext cx="5723474" cy="655323"/>
      </dsp:txXfrm>
    </dsp:sp>
    <dsp:sp modelId="{183899ED-FEB2-4433-BFA7-D54003D8395F}">
      <dsp:nvSpPr>
        <dsp:cNvPr id="0" name=""/>
        <dsp:cNvSpPr/>
      </dsp:nvSpPr>
      <dsp:spPr>
        <a:xfrm>
          <a:off x="0" y="2353136"/>
          <a:ext cx="5794376" cy="7262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a:t>azioni senza diritto di voto, con diritto di voto limitato, con diritto di voto subordinato al verificarsi di particolari condizioni (sospensive) non meramente potestative (art. 2351); non oltre la metà del capitale sociale;</a:t>
          </a:r>
          <a:endParaRPr lang="en-US" sz="1300" kern="1200"/>
        </a:p>
      </dsp:txBody>
      <dsp:txXfrm>
        <a:off x="35451" y="2388587"/>
        <a:ext cx="5723474" cy="655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ADCD9-86D9-CB42-ACA3-5CDE722CACB3}">
      <dsp:nvSpPr>
        <dsp:cNvPr id="0" name=""/>
        <dsp:cNvSpPr/>
      </dsp:nvSpPr>
      <dsp:spPr>
        <a:xfrm>
          <a:off x="4239349" y="1515588"/>
          <a:ext cx="2172174" cy="1073379"/>
        </a:xfrm>
        <a:prstGeom prst="roundRect">
          <a:avLst/>
        </a:prstGeom>
        <a:solidFill>
          <a:schemeClr val="accent6">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it-IT" sz="1300" kern="1200" dirty="0">
              <a:latin typeface="Cambria" pitchFamily="18" charset="0"/>
              <a:ea typeface="Cambria" pitchFamily="18" charset="0"/>
            </a:rPr>
            <a:t>Il presidente quale garante delle informazioni e della effettività dei flussi informativi</a:t>
          </a:r>
        </a:p>
      </dsp:txBody>
      <dsp:txXfrm>
        <a:off x="4291747" y="1567986"/>
        <a:ext cx="2067378" cy="968583"/>
      </dsp:txXfrm>
    </dsp:sp>
    <dsp:sp modelId="{2C97F35F-B5A5-B44B-8132-5CF84026D0BE}">
      <dsp:nvSpPr>
        <dsp:cNvPr id="0" name=""/>
        <dsp:cNvSpPr/>
      </dsp:nvSpPr>
      <dsp:spPr>
        <a:xfrm rot="16144371">
          <a:off x="5116580" y="1318630"/>
          <a:ext cx="393968" cy="0"/>
        </a:xfrm>
        <a:custGeom>
          <a:avLst/>
          <a:gdLst/>
          <a:ahLst/>
          <a:cxnLst/>
          <a:rect l="0" t="0" r="0" b="0"/>
          <a:pathLst>
            <a:path>
              <a:moveTo>
                <a:pt x="0" y="0"/>
              </a:moveTo>
              <a:lnTo>
                <a:pt x="393968" y="0"/>
              </a:lnTo>
            </a:path>
          </a:pathLst>
        </a:custGeom>
        <a:noFill/>
        <a:ln w="12700" cap="flat" cmpd="sng" algn="ctr">
          <a:solidFill>
            <a:schemeClr val="accent6">
              <a:tint val="9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5D1C0B97-5AF5-7B4B-B615-53F53C9B700D}">
      <dsp:nvSpPr>
        <dsp:cNvPr id="0" name=""/>
        <dsp:cNvSpPr/>
      </dsp:nvSpPr>
      <dsp:spPr>
        <a:xfrm>
          <a:off x="3092626" y="247053"/>
          <a:ext cx="4421347" cy="874618"/>
        </a:xfrm>
        <a:prstGeom prst="roundRect">
          <a:avLst/>
        </a:prstGeom>
        <a:solidFill>
          <a:schemeClr val="accent6">
            <a:shade val="50000"/>
            <a:hueOff val="184212"/>
            <a:satOff val="-8053"/>
            <a:lumOff val="2198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it-IT" sz="1300" kern="1200" dirty="0">
              <a:solidFill>
                <a:srgbClr val="0000FF"/>
              </a:solidFill>
              <a:latin typeface="Cambria" pitchFamily="18" charset="0"/>
              <a:ea typeface="Cambria" pitchFamily="18" charset="0"/>
            </a:rPr>
            <a:t>Organi delegati (l’obbligo informativo dell’amministratore ex art. 2381 comma 5 cc non eccede le notizie e le valutazioni che ricadono nell’area gestionale)</a:t>
          </a:r>
        </a:p>
      </dsp:txBody>
      <dsp:txXfrm>
        <a:off x="3135321" y="289748"/>
        <a:ext cx="4335957" cy="789228"/>
      </dsp:txXfrm>
    </dsp:sp>
    <dsp:sp modelId="{95A00A33-AB9B-3E41-909C-6C0F4B802EF1}">
      <dsp:nvSpPr>
        <dsp:cNvPr id="0" name=""/>
        <dsp:cNvSpPr/>
      </dsp:nvSpPr>
      <dsp:spPr>
        <a:xfrm rot="2636504">
          <a:off x="5750472" y="2915799"/>
          <a:ext cx="941976" cy="0"/>
        </a:xfrm>
        <a:custGeom>
          <a:avLst/>
          <a:gdLst/>
          <a:ahLst/>
          <a:cxnLst/>
          <a:rect l="0" t="0" r="0" b="0"/>
          <a:pathLst>
            <a:path>
              <a:moveTo>
                <a:pt x="0" y="0"/>
              </a:moveTo>
              <a:lnTo>
                <a:pt x="941976" y="0"/>
              </a:lnTo>
            </a:path>
          </a:pathLst>
        </a:custGeom>
        <a:noFill/>
        <a:ln w="12700" cap="flat" cmpd="sng" algn="ctr">
          <a:solidFill>
            <a:schemeClr val="accent6">
              <a:tint val="9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37BD8EFB-FB6B-AE4C-94BB-575AD4174B26}">
      <dsp:nvSpPr>
        <dsp:cNvPr id="0" name=""/>
        <dsp:cNvSpPr/>
      </dsp:nvSpPr>
      <dsp:spPr>
        <a:xfrm>
          <a:off x="5762827" y="3242630"/>
          <a:ext cx="2503071" cy="874618"/>
        </a:xfrm>
        <a:prstGeom prst="roundRect">
          <a:avLst/>
        </a:prstGeom>
        <a:solidFill>
          <a:schemeClr val="accent2"/>
        </a:solidFill>
        <a:ln w="19050" cap="flat" cmpd="sng" algn="ctr">
          <a:solidFill>
            <a:schemeClr val="lt1"/>
          </a:solidFill>
          <a:prstDash val="solid"/>
          <a:miter lim="800000"/>
        </a:ln>
        <a:effectLst/>
        <a:scene3d>
          <a:camera prst="orthographicFront"/>
          <a:lightRig rig="chilly"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it-IT" sz="1700" kern="1200" dirty="0">
              <a:latin typeface="Cambria" pitchFamily="18" charset="0"/>
              <a:ea typeface="Cambria" pitchFamily="18" charset="0"/>
            </a:rPr>
            <a:t>Collegio sindacale Vigilanza sulla adeguatezza del sistema</a:t>
          </a:r>
        </a:p>
      </dsp:txBody>
      <dsp:txXfrm>
        <a:off x="5805522" y="3285325"/>
        <a:ext cx="2417681" cy="789228"/>
      </dsp:txXfrm>
    </dsp:sp>
    <dsp:sp modelId="{C914B913-15ED-084E-BBF8-80EAAC096A44}">
      <dsp:nvSpPr>
        <dsp:cNvPr id="0" name=""/>
        <dsp:cNvSpPr/>
      </dsp:nvSpPr>
      <dsp:spPr>
        <a:xfrm rot="8258420">
          <a:off x="3893353" y="2915799"/>
          <a:ext cx="970138" cy="0"/>
        </a:xfrm>
        <a:custGeom>
          <a:avLst/>
          <a:gdLst/>
          <a:ahLst/>
          <a:cxnLst/>
          <a:rect l="0" t="0" r="0" b="0"/>
          <a:pathLst>
            <a:path>
              <a:moveTo>
                <a:pt x="0" y="0"/>
              </a:moveTo>
              <a:lnTo>
                <a:pt x="970138" y="0"/>
              </a:lnTo>
            </a:path>
          </a:pathLst>
        </a:custGeom>
        <a:noFill/>
        <a:ln w="12700" cap="flat" cmpd="sng" algn="ctr">
          <a:solidFill>
            <a:schemeClr val="accent6">
              <a:tint val="9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22FE171-D49A-6A4E-9F4A-32A531808DA5}">
      <dsp:nvSpPr>
        <dsp:cNvPr id="0" name=""/>
        <dsp:cNvSpPr/>
      </dsp:nvSpPr>
      <dsp:spPr>
        <a:xfrm>
          <a:off x="2249700" y="3242630"/>
          <a:ext cx="2581394" cy="874618"/>
        </a:xfrm>
        <a:prstGeom prst="roundRect">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a:scene3d>
          <a:camera prst="orthographicFront"/>
          <a:lightRig rig="chilly"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it-IT" sz="1700" kern="1200" dirty="0">
              <a:solidFill>
                <a:srgbClr val="FF0000"/>
              </a:solidFill>
              <a:latin typeface="Cambria" pitchFamily="18" charset="0"/>
              <a:ea typeface="Cambria" pitchFamily="18" charset="0"/>
            </a:rPr>
            <a:t>Organi non delegati con l’obbligo di vigilanza sulle informazioni dei delegati</a:t>
          </a:r>
        </a:p>
      </dsp:txBody>
      <dsp:txXfrm>
        <a:off x="2292395" y="3285325"/>
        <a:ext cx="2496004" cy="789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45B17-5E53-432F-9F3E-CABAFDA5F528}">
      <dsp:nvSpPr>
        <dsp:cNvPr id="0" name=""/>
        <dsp:cNvSpPr/>
      </dsp:nvSpPr>
      <dsp:spPr>
        <a:xfrm>
          <a:off x="0" y="1318611"/>
          <a:ext cx="5820802" cy="847799"/>
        </a:xfrm>
        <a:prstGeom prst="rightArrow">
          <a:avLst>
            <a:gd name="adj1" fmla="val 50000"/>
            <a:gd name="adj2" fmla="val 50000"/>
          </a:avLst>
        </a:prstGeom>
        <a:solidFill>
          <a:schemeClr val="accent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254000" bIns="134588" numCol="1" spcCol="1270" anchor="ctr" anchorCtr="0">
          <a:noAutofit/>
        </a:bodyPr>
        <a:lstStyle/>
        <a:p>
          <a:pPr marL="0" lvl="0" indent="0" algn="l" defTabSz="711200">
            <a:lnSpc>
              <a:spcPct val="90000"/>
            </a:lnSpc>
            <a:spcBef>
              <a:spcPct val="0"/>
            </a:spcBef>
            <a:spcAft>
              <a:spcPct val="35000"/>
            </a:spcAft>
            <a:buNone/>
          </a:pPr>
          <a:r>
            <a:rPr lang="it-IT" sz="1600" kern="1200" dirty="0"/>
            <a:t>Fino al 2001</a:t>
          </a:r>
        </a:p>
      </dsp:txBody>
      <dsp:txXfrm>
        <a:off x="0" y="1530561"/>
        <a:ext cx="5608852" cy="423899"/>
      </dsp:txXfrm>
    </dsp:sp>
    <dsp:sp modelId="{1F3407D7-CC0B-4D72-AE82-E4A20162D974}">
      <dsp:nvSpPr>
        <dsp:cNvPr id="0" name=""/>
        <dsp:cNvSpPr/>
      </dsp:nvSpPr>
      <dsp:spPr>
        <a:xfrm>
          <a:off x="0" y="1974488"/>
          <a:ext cx="2689210" cy="1892333"/>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b="1" kern="1200"/>
            <a:t>REPUTAZIONE</a:t>
          </a:r>
        </a:p>
        <a:p>
          <a:pPr marL="0" lvl="0" indent="0" algn="l" defTabSz="711200">
            <a:lnSpc>
              <a:spcPct val="90000"/>
            </a:lnSpc>
            <a:spcBef>
              <a:spcPct val="0"/>
            </a:spcBef>
            <a:spcAft>
              <a:spcPct val="35000"/>
            </a:spcAft>
            <a:buNone/>
          </a:pPr>
          <a:r>
            <a:rPr lang="it-IT" sz="1600" b="1" kern="1200"/>
            <a:t>+ altri rischi</a:t>
          </a:r>
        </a:p>
        <a:p>
          <a:pPr marL="0" lvl="0" indent="0" algn="l" defTabSz="711200">
            <a:lnSpc>
              <a:spcPct val="90000"/>
            </a:lnSpc>
            <a:spcBef>
              <a:spcPct val="0"/>
            </a:spcBef>
            <a:spcAft>
              <a:spcPct val="35000"/>
            </a:spcAft>
            <a:buNone/>
          </a:pPr>
          <a:r>
            <a:rPr lang="it-IT" sz="1600" i="0" kern="1200"/>
            <a:t>(ad es.: Linee Guida Q-RES – vedi bibliografia Lez. 01)</a:t>
          </a:r>
        </a:p>
      </dsp:txBody>
      <dsp:txXfrm>
        <a:off x="0" y="1974488"/>
        <a:ext cx="2689210" cy="1892333"/>
      </dsp:txXfrm>
    </dsp:sp>
    <dsp:sp modelId="{13A7AAC9-3748-4A0B-BDC9-999EB8D638CA}">
      <dsp:nvSpPr>
        <dsp:cNvPr id="0" name=""/>
        <dsp:cNvSpPr/>
      </dsp:nvSpPr>
      <dsp:spPr>
        <a:xfrm>
          <a:off x="2689210" y="1601117"/>
          <a:ext cx="3131591" cy="847799"/>
        </a:xfrm>
        <a:prstGeom prst="rightArrow">
          <a:avLst>
            <a:gd name="adj1" fmla="val 5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254000" bIns="134588" numCol="1" spcCol="1270" anchor="ctr" anchorCtr="0">
          <a:noAutofit/>
        </a:bodyPr>
        <a:lstStyle/>
        <a:p>
          <a:pPr marL="0" lvl="0" indent="0" algn="l" defTabSz="711200">
            <a:lnSpc>
              <a:spcPct val="90000"/>
            </a:lnSpc>
            <a:spcBef>
              <a:spcPct val="0"/>
            </a:spcBef>
            <a:spcAft>
              <a:spcPct val="35000"/>
            </a:spcAft>
            <a:buNone/>
          </a:pPr>
          <a:r>
            <a:rPr lang="it-IT" sz="1600" kern="1200" dirty="0"/>
            <a:t>Dal 2001</a:t>
          </a:r>
        </a:p>
      </dsp:txBody>
      <dsp:txXfrm>
        <a:off x="2689210" y="1813067"/>
        <a:ext cx="2919641" cy="423899"/>
      </dsp:txXfrm>
    </dsp:sp>
    <dsp:sp modelId="{35AFC288-2DA5-41D4-B5B1-D98037D81DF2}">
      <dsp:nvSpPr>
        <dsp:cNvPr id="0" name=""/>
        <dsp:cNvSpPr/>
      </dsp:nvSpPr>
      <dsp:spPr>
        <a:xfrm>
          <a:off x="2689210" y="2256994"/>
          <a:ext cx="2689210" cy="1892333"/>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b="1" kern="1200"/>
            <a:t>RESPONSABILITA’ AMMINISTRATIVA</a:t>
          </a:r>
        </a:p>
        <a:p>
          <a:pPr marL="0" lvl="0" indent="0" algn="l" defTabSz="711200">
            <a:lnSpc>
              <a:spcPct val="90000"/>
            </a:lnSpc>
            <a:spcBef>
              <a:spcPct val="0"/>
            </a:spcBef>
            <a:spcAft>
              <a:spcPct val="35000"/>
            </a:spcAft>
            <a:buNone/>
          </a:pPr>
          <a:r>
            <a:rPr lang="it-IT" sz="1600" kern="1200"/>
            <a:t>(D.lgs. 231/01)</a:t>
          </a:r>
        </a:p>
      </dsp:txBody>
      <dsp:txXfrm>
        <a:off x="2689210" y="2256994"/>
        <a:ext cx="2689210" cy="18923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06721-086C-436A-BAE6-B6D88CB68C9D}">
      <dsp:nvSpPr>
        <dsp:cNvPr id="0" name=""/>
        <dsp:cNvSpPr/>
      </dsp:nvSpPr>
      <dsp:spPr>
        <a:xfrm>
          <a:off x="92893" y="0"/>
          <a:ext cx="4525963" cy="4525963"/>
        </a:xfrm>
        <a:prstGeom prst="ellipse">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kern="1200" dirty="0"/>
            <a:t>Condotte non sanzionabili penalmente</a:t>
          </a:r>
        </a:p>
      </dsp:txBody>
      <dsp:txXfrm>
        <a:off x="1167809" y="339447"/>
        <a:ext cx="2376130" cy="769413"/>
      </dsp:txXfrm>
    </dsp:sp>
    <dsp:sp modelId="{FDD6C88C-80A7-4091-ADBE-0B7D8EAC6724}">
      <dsp:nvSpPr>
        <dsp:cNvPr id="0" name=""/>
        <dsp:cNvSpPr/>
      </dsp:nvSpPr>
      <dsp:spPr>
        <a:xfrm>
          <a:off x="1090461" y="1806040"/>
          <a:ext cx="2530375" cy="2719922"/>
        </a:xfrm>
        <a:prstGeom prst="ellipse">
          <a:avLst/>
        </a:prstGeom>
        <a:solidFill>
          <a:schemeClr val="bg2">
            <a:lumMod val="9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kern="1200" dirty="0">
              <a:solidFill>
                <a:schemeClr val="tx1"/>
              </a:solidFill>
            </a:rPr>
            <a:t>Condotte sanzionabili penalmente </a:t>
          </a:r>
        </a:p>
      </dsp:txBody>
      <dsp:txXfrm>
        <a:off x="1461025" y="2486020"/>
        <a:ext cx="1789245" cy="13599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04EE3-C804-47A1-9DE9-C374BF007642}">
      <dsp:nvSpPr>
        <dsp:cNvPr id="0" name=""/>
        <dsp:cNvSpPr/>
      </dsp:nvSpPr>
      <dsp:spPr>
        <a:xfrm>
          <a:off x="0" y="0"/>
          <a:ext cx="7627326" cy="621757"/>
        </a:xfrm>
        <a:prstGeom prst="roundRect">
          <a:avLst/>
        </a:prstGeom>
        <a:solidFill>
          <a:schemeClr val="bg2">
            <a:lumMod val="9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a:t>Identificazione dei rischi</a:t>
          </a:r>
          <a:endParaRPr lang="it-IT" sz="2000" b="1" kern="1200" dirty="0"/>
        </a:p>
      </dsp:txBody>
      <dsp:txXfrm>
        <a:off x="30352" y="30352"/>
        <a:ext cx="7566622" cy="561053"/>
      </dsp:txXfrm>
    </dsp:sp>
    <dsp:sp modelId="{B05BC181-268A-4C31-AF80-BF7B0A38355E}">
      <dsp:nvSpPr>
        <dsp:cNvPr id="0" name=""/>
        <dsp:cNvSpPr/>
      </dsp:nvSpPr>
      <dsp:spPr>
        <a:xfrm>
          <a:off x="0" y="634636"/>
          <a:ext cx="7627326" cy="621757"/>
        </a:xfrm>
        <a:prstGeom prst="round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t>Protocolli in relazione ai reati da prevenire : Codice etico e «Procedure»</a:t>
          </a:r>
        </a:p>
      </dsp:txBody>
      <dsp:txXfrm>
        <a:off x="30352" y="664988"/>
        <a:ext cx="7566622" cy="561053"/>
      </dsp:txXfrm>
    </dsp:sp>
    <dsp:sp modelId="{959E3B31-5CC2-4B02-83C7-C097F7D6DBB1}">
      <dsp:nvSpPr>
        <dsp:cNvPr id="0" name=""/>
        <dsp:cNvSpPr/>
      </dsp:nvSpPr>
      <dsp:spPr>
        <a:xfrm>
          <a:off x="0" y="1268146"/>
          <a:ext cx="7627326" cy="621757"/>
        </a:xfrm>
        <a:prstGeom prst="roundRect">
          <a:avLst/>
        </a:prstGeom>
        <a:solidFill>
          <a:srgbClr val="C7505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a:t>Modalità di gestione delle risorse finanziarie </a:t>
          </a:r>
          <a:endParaRPr lang="it-IT" sz="2000" b="1" kern="1200" dirty="0"/>
        </a:p>
      </dsp:txBody>
      <dsp:txXfrm>
        <a:off x="30352" y="1298498"/>
        <a:ext cx="7566622" cy="561053"/>
      </dsp:txXfrm>
    </dsp:sp>
    <dsp:sp modelId="{1A5F523F-056D-4939-9577-1F3AA0A8B0A8}">
      <dsp:nvSpPr>
        <dsp:cNvPr id="0" name=""/>
        <dsp:cNvSpPr/>
      </dsp:nvSpPr>
      <dsp:spPr>
        <a:xfrm>
          <a:off x="0" y="1901656"/>
          <a:ext cx="7627326" cy="621757"/>
        </a:xfrm>
        <a:prstGeom prst="roundRect">
          <a:avLst/>
        </a:prstGeom>
        <a:solidFill>
          <a:srgbClr val="C7505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a:t>Misure idonee allo  svolgimento dell'attività nel rispetto della legge e a scoprire ed eliminare tempestivamente situazioni di rischio</a:t>
          </a:r>
          <a:endParaRPr lang="it-IT" sz="2000" b="1" kern="1200" dirty="0"/>
        </a:p>
      </dsp:txBody>
      <dsp:txXfrm>
        <a:off x="30352" y="1932008"/>
        <a:ext cx="7566622" cy="561053"/>
      </dsp:txXfrm>
    </dsp:sp>
    <dsp:sp modelId="{301FAF6F-DDF6-4549-9017-DC27C95429B4}">
      <dsp:nvSpPr>
        <dsp:cNvPr id="0" name=""/>
        <dsp:cNvSpPr/>
      </dsp:nvSpPr>
      <dsp:spPr>
        <a:xfrm>
          <a:off x="0" y="2535176"/>
          <a:ext cx="7627326" cy="513851"/>
        </a:xfrm>
        <a:prstGeom prst="round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a:solidFill>
                <a:schemeClr val="tx1"/>
              </a:solidFill>
            </a:rPr>
            <a:t>Verifica periodica – modifica del Modello</a:t>
          </a:r>
          <a:endParaRPr lang="it-IT" sz="2000" b="1" kern="1200" dirty="0">
            <a:solidFill>
              <a:schemeClr val="tx1"/>
            </a:solidFill>
          </a:endParaRPr>
        </a:p>
      </dsp:txBody>
      <dsp:txXfrm>
        <a:off x="25084" y="2560260"/>
        <a:ext cx="7577158" cy="463683"/>
      </dsp:txXfrm>
    </dsp:sp>
    <dsp:sp modelId="{DECA48EB-A814-46F6-93E1-8083B72335F2}">
      <dsp:nvSpPr>
        <dsp:cNvPr id="0" name=""/>
        <dsp:cNvSpPr/>
      </dsp:nvSpPr>
      <dsp:spPr>
        <a:xfrm>
          <a:off x="0" y="3060769"/>
          <a:ext cx="7627326" cy="621757"/>
        </a:xfrm>
        <a:prstGeom prst="roundRect">
          <a:avLst/>
        </a:prstGeom>
        <a:solidFill>
          <a:srgbClr val="C7505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a:t>Obblighi di informazione nei confronti dell'organismo deputato a vigilare sul funzionamento e l'osservanza dei modelli</a:t>
          </a:r>
          <a:endParaRPr lang="it-IT" sz="2000" b="1" kern="1200" dirty="0"/>
        </a:p>
      </dsp:txBody>
      <dsp:txXfrm>
        <a:off x="30352" y="3091121"/>
        <a:ext cx="7566622" cy="561053"/>
      </dsp:txXfrm>
    </dsp:sp>
    <dsp:sp modelId="{B755B8C2-1053-42B9-8716-64AC74434ECA}">
      <dsp:nvSpPr>
        <dsp:cNvPr id="0" name=""/>
        <dsp:cNvSpPr/>
      </dsp:nvSpPr>
      <dsp:spPr>
        <a:xfrm>
          <a:off x="0" y="3694279"/>
          <a:ext cx="7627326" cy="621757"/>
        </a:xfrm>
        <a:prstGeom prst="roundRect">
          <a:avLst/>
        </a:prstGeom>
        <a:solidFill>
          <a:srgbClr val="B6595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a:t>Sistema disciplinare idoneo a sanzionare il mancato rispetto delle misure indicate nel modello</a:t>
          </a:r>
          <a:endParaRPr lang="it-IT" sz="2000" b="1" kern="1200" dirty="0"/>
        </a:p>
      </dsp:txBody>
      <dsp:txXfrm>
        <a:off x="30352" y="3724631"/>
        <a:ext cx="7566622" cy="561053"/>
      </dsp:txXfrm>
    </dsp:sp>
    <dsp:sp modelId="{1625B110-994F-4DD6-BCAB-3C10A3497087}">
      <dsp:nvSpPr>
        <dsp:cNvPr id="0" name=""/>
        <dsp:cNvSpPr/>
      </dsp:nvSpPr>
      <dsp:spPr>
        <a:xfrm>
          <a:off x="0" y="4327788"/>
          <a:ext cx="7627326" cy="621757"/>
        </a:xfrm>
        <a:prstGeom prst="roundRect">
          <a:avLst/>
        </a:prstGeom>
        <a:solidFill>
          <a:srgbClr val="B6595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a:t>Organismo con  compiti di vigilanza  sull’osservanza e funzionamento del Modello – cura dell’aggiornamento</a:t>
          </a:r>
          <a:endParaRPr lang="it-IT" sz="2000" b="1" kern="1200" dirty="0"/>
        </a:p>
      </dsp:txBody>
      <dsp:txXfrm>
        <a:off x="30352" y="4358140"/>
        <a:ext cx="7566622" cy="5610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691AC-69B7-A04A-9D45-E80105835065}" type="datetimeFigureOut">
              <a:rPr lang="it-IT" smtClean="0"/>
              <a:t>02/05/2023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B3C48-7310-6246-B23A-BD6AA83FBB47}" type="slidenum">
              <a:rPr lang="it-IT" smtClean="0"/>
              <a:t>‹N›</a:t>
            </a:fld>
            <a:endParaRPr lang="it-IT"/>
          </a:p>
        </p:txBody>
      </p:sp>
    </p:spTree>
    <p:extLst>
      <p:ext uri="{BB962C8B-B14F-4D97-AF65-F5344CB8AC3E}">
        <p14:creationId xmlns:p14="http://schemas.microsoft.com/office/powerpoint/2010/main" val="152648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99034D0-BA3A-9549-979A-8947F5184312}" type="slidenum">
              <a:rPr lang="en-GB"/>
              <a:pPr/>
              <a:t>2</a:t>
            </a:fld>
            <a:endParaRPr lang="en-GB"/>
          </a:p>
        </p:txBody>
      </p:sp>
      <p:sp>
        <p:nvSpPr>
          <p:cNvPr id="97281" name="Text Box 1"/>
          <p:cNvSpPr txBox="1">
            <a:spLocks noChangeArrowheads="1"/>
          </p:cNvSpPr>
          <p:nvPr/>
        </p:nvSpPr>
        <p:spPr bwMode="auto">
          <a:xfrm>
            <a:off x="921464" y="686386"/>
            <a:ext cx="5015073"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97282" name="Text Box 2"/>
          <p:cNvSpPr txBox="1">
            <a:spLocks noGrp="1" noChangeArrowheads="1"/>
          </p:cNvSpPr>
          <p:nvPr>
            <p:ph type="body"/>
          </p:nvPr>
        </p:nvSpPr>
        <p:spPr bwMode="auto">
          <a:xfrm>
            <a:off x="913438" y="4343693"/>
            <a:ext cx="5031126" cy="4122703"/>
          </a:xfrm>
          <a:prstGeom prst="rect">
            <a:avLst/>
          </a:prstGeom>
          <a:solidFill>
            <a:srgbClr val="FFFFFF"/>
          </a:solidFill>
          <a:ln w="9360">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2292715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2F08F19-104D-D547-928A-23EEDE94727B}" type="slidenum">
              <a:rPr lang="en-GB"/>
              <a:pPr/>
              <a:t>11</a:t>
            </a:fld>
            <a:endParaRPr lang="en-GB"/>
          </a:p>
        </p:txBody>
      </p:sp>
      <p:sp>
        <p:nvSpPr>
          <p:cNvPr id="106497" name="Text Box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06498" name="Text Box 2"/>
          <p:cNvSpPr txBox="1">
            <a:spLocks noGrp="1" noChangeArrowheads="1"/>
          </p:cNvSpPr>
          <p:nvPr>
            <p:ph type="body" idx="1"/>
          </p:nvPr>
        </p:nvSpPr>
        <p:spPr bwMode="auto">
          <a:xfrm>
            <a:off x="913438" y="4343693"/>
            <a:ext cx="5031126" cy="411538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3157405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4F4D6B3-6D23-AE4E-AAE7-CF924189AE8E}" type="slidenum">
              <a:rPr lang="en-GB"/>
              <a:pPr/>
              <a:t>12</a:t>
            </a:fld>
            <a:endParaRPr lang="en-GB"/>
          </a:p>
        </p:txBody>
      </p:sp>
      <p:sp>
        <p:nvSpPr>
          <p:cNvPr id="107521" name="Text Box 1"/>
          <p:cNvSpPr txBox="1">
            <a:spLocks noChangeArrowheads="1"/>
          </p:cNvSpPr>
          <p:nvPr/>
        </p:nvSpPr>
        <p:spPr bwMode="auto">
          <a:xfrm>
            <a:off x="921464" y="686386"/>
            <a:ext cx="5015073"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107522" name="Text Box 2"/>
          <p:cNvSpPr txBox="1">
            <a:spLocks noGrp="1" noChangeArrowheads="1"/>
          </p:cNvSpPr>
          <p:nvPr>
            <p:ph type="body"/>
          </p:nvPr>
        </p:nvSpPr>
        <p:spPr bwMode="auto">
          <a:xfrm>
            <a:off x="913438" y="4343693"/>
            <a:ext cx="5031126" cy="411538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157458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64C0667-F8B5-BD45-996C-ADC4B500D2BE}" type="slidenum">
              <a:rPr lang="en-GB"/>
              <a:pPr/>
              <a:t>13</a:t>
            </a:fld>
            <a:endParaRPr lang="en-GB"/>
          </a:p>
        </p:txBody>
      </p:sp>
      <p:sp>
        <p:nvSpPr>
          <p:cNvPr id="108545" name="Text Box 1"/>
          <p:cNvSpPr txBox="1">
            <a:spLocks noChangeArrowheads="1"/>
          </p:cNvSpPr>
          <p:nvPr/>
        </p:nvSpPr>
        <p:spPr bwMode="auto">
          <a:xfrm>
            <a:off x="921464" y="686386"/>
            <a:ext cx="5015073"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108546" name="Text Box 2"/>
          <p:cNvSpPr txBox="1">
            <a:spLocks noGrp="1" noChangeArrowheads="1"/>
          </p:cNvSpPr>
          <p:nvPr>
            <p:ph type="body"/>
          </p:nvPr>
        </p:nvSpPr>
        <p:spPr bwMode="auto">
          <a:xfrm>
            <a:off x="913438" y="4343693"/>
            <a:ext cx="5031126" cy="411538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2806051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93697C5-F289-6143-990C-CC8632619341}" type="slidenum">
              <a:rPr lang="en-GB"/>
              <a:pPr/>
              <a:t>14</a:t>
            </a:fld>
            <a:endParaRPr lang="en-GB"/>
          </a:p>
        </p:txBody>
      </p:sp>
      <p:sp>
        <p:nvSpPr>
          <p:cNvPr id="109569" name="Text Box 1"/>
          <p:cNvSpPr txBox="1">
            <a:spLocks noChangeArrowheads="1"/>
          </p:cNvSpPr>
          <p:nvPr/>
        </p:nvSpPr>
        <p:spPr bwMode="auto">
          <a:xfrm>
            <a:off x="921464" y="686386"/>
            <a:ext cx="5015073"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109570" name="Text Box 2"/>
          <p:cNvSpPr txBox="1">
            <a:spLocks noGrp="1" noChangeArrowheads="1"/>
          </p:cNvSpPr>
          <p:nvPr>
            <p:ph type="body"/>
          </p:nvPr>
        </p:nvSpPr>
        <p:spPr bwMode="auto">
          <a:xfrm>
            <a:off x="913438" y="4343693"/>
            <a:ext cx="5031126" cy="4122703"/>
          </a:xfrm>
          <a:prstGeom prst="rect">
            <a:avLst/>
          </a:prstGeom>
          <a:solidFill>
            <a:srgbClr val="FFFFFF"/>
          </a:solidFill>
          <a:ln w="9360">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331143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2E559FE-656D-2D40-8003-D71227BC1A15}" type="slidenum">
              <a:rPr lang="en-GB"/>
              <a:pPr/>
              <a:t>15</a:t>
            </a:fld>
            <a:endParaRPr lang="en-GB"/>
          </a:p>
        </p:txBody>
      </p:sp>
      <p:sp>
        <p:nvSpPr>
          <p:cNvPr id="110593" name="Text Box 1"/>
          <p:cNvSpPr txBox="1">
            <a:spLocks noChangeArrowheads="1"/>
          </p:cNvSpPr>
          <p:nvPr/>
        </p:nvSpPr>
        <p:spPr bwMode="auto">
          <a:xfrm>
            <a:off x="921464" y="686386"/>
            <a:ext cx="5015073"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110594" name="Text Box 2"/>
          <p:cNvSpPr txBox="1">
            <a:spLocks noGrp="1" noChangeArrowheads="1"/>
          </p:cNvSpPr>
          <p:nvPr>
            <p:ph type="body"/>
          </p:nvPr>
        </p:nvSpPr>
        <p:spPr bwMode="auto">
          <a:xfrm>
            <a:off x="913438" y="4343693"/>
            <a:ext cx="5031126" cy="4122703"/>
          </a:xfrm>
          <a:prstGeom prst="rect">
            <a:avLst/>
          </a:prstGeom>
          <a:solidFill>
            <a:srgbClr val="FFFFFF"/>
          </a:solidFill>
          <a:ln w="9360">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3569797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4400B59-5D9D-2946-B73A-BC1C8E733E5E}" type="slidenum">
              <a:rPr lang="en-GB"/>
              <a:pPr/>
              <a:t>16</a:t>
            </a:fld>
            <a:endParaRPr lang="en-GB"/>
          </a:p>
        </p:txBody>
      </p:sp>
      <p:sp>
        <p:nvSpPr>
          <p:cNvPr id="111617" name="Text Box 1"/>
          <p:cNvSpPr txBox="1">
            <a:spLocks noChangeArrowheads="1"/>
          </p:cNvSpPr>
          <p:nvPr/>
        </p:nvSpPr>
        <p:spPr bwMode="auto">
          <a:xfrm>
            <a:off x="921464" y="686386"/>
            <a:ext cx="5015073"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111618" name="Text Box 2"/>
          <p:cNvSpPr txBox="1">
            <a:spLocks noGrp="1" noChangeArrowheads="1"/>
          </p:cNvSpPr>
          <p:nvPr>
            <p:ph type="body"/>
          </p:nvPr>
        </p:nvSpPr>
        <p:spPr bwMode="auto">
          <a:xfrm>
            <a:off x="913438" y="4343693"/>
            <a:ext cx="5031126" cy="4122703"/>
          </a:xfrm>
          <a:prstGeom prst="rect">
            <a:avLst/>
          </a:prstGeom>
          <a:solidFill>
            <a:srgbClr val="FFFFFF"/>
          </a:solidFill>
          <a:ln w="9360">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3267096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630732C-DD26-C24D-9412-7EFDE4993CB1}" type="slidenum">
              <a:rPr lang="en-GB"/>
              <a:pPr/>
              <a:t>17</a:t>
            </a:fld>
            <a:endParaRPr lang="en-GB"/>
          </a:p>
        </p:txBody>
      </p:sp>
      <p:sp>
        <p:nvSpPr>
          <p:cNvPr id="112641" name="Text Box 1"/>
          <p:cNvSpPr txBox="1">
            <a:spLocks noChangeArrowheads="1"/>
          </p:cNvSpPr>
          <p:nvPr/>
        </p:nvSpPr>
        <p:spPr bwMode="auto">
          <a:xfrm>
            <a:off x="921464" y="686386"/>
            <a:ext cx="5015073"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112642" name="Text Box 2"/>
          <p:cNvSpPr txBox="1">
            <a:spLocks noGrp="1" noChangeArrowheads="1"/>
          </p:cNvSpPr>
          <p:nvPr>
            <p:ph type="body"/>
          </p:nvPr>
        </p:nvSpPr>
        <p:spPr bwMode="auto">
          <a:xfrm>
            <a:off x="913438" y="4343693"/>
            <a:ext cx="5031126" cy="4122703"/>
          </a:xfrm>
          <a:prstGeom prst="rect">
            <a:avLst/>
          </a:prstGeom>
          <a:solidFill>
            <a:srgbClr val="FFFFFF"/>
          </a:solidFill>
          <a:ln w="9360">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130248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CDECDD1-DEF8-C245-94C2-25592A6ECBD3}" type="slidenum">
              <a:rPr lang="en-GB"/>
              <a:pPr/>
              <a:t>18</a:t>
            </a:fld>
            <a:endParaRPr lang="en-GB"/>
          </a:p>
        </p:txBody>
      </p:sp>
      <p:sp>
        <p:nvSpPr>
          <p:cNvPr id="113665" name="Text Box 1"/>
          <p:cNvSpPr txBox="1">
            <a:spLocks noChangeArrowheads="1"/>
          </p:cNvSpPr>
          <p:nvPr/>
        </p:nvSpPr>
        <p:spPr bwMode="auto">
          <a:xfrm>
            <a:off x="921464" y="686386"/>
            <a:ext cx="5015073"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113666" name="Text Box 2"/>
          <p:cNvSpPr txBox="1">
            <a:spLocks noGrp="1" noChangeArrowheads="1"/>
          </p:cNvSpPr>
          <p:nvPr>
            <p:ph type="body"/>
          </p:nvPr>
        </p:nvSpPr>
        <p:spPr bwMode="auto">
          <a:xfrm>
            <a:off x="913438" y="4343693"/>
            <a:ext cx="5031126" cy="4122703"/>
          </a:xfrm>
          <a:prstGeom prst="rect">
            <a:avLst/>
          </a:prstGeom>
          <a:solidFill>
            <a:srgbClr val="FFFFFF"/>
          </a:solidFill>
          <a:ln w="9360">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1586614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1035E34-75E4-7240-9DC3-392B2BD076D1}" type="slidenum">
              <a:rPr lang="en-GB"/>
              <a:pPr/>
              <a:t>19</a:t>
            </a:fld>
            <a:endParaRPr lang="en-GB"/>
          </a:p>
        </p:txBody>
      </p:sp>
      <p:sp>
        <p:nvSpPr>
          <p:cNvPr id="114689" name="Text Box 1"/>
          <p:cNvSpPr txBox="1">
            <a:spLocks noChangeArrowheads="1"/>
          </p:cNvSpPr>
          <p:nvPr/>
        </p:nvSpPr>
        <p:spPr bwMode="auto">
          <a:xfrm>
            <a:off x="921464" y="686386"/>
            <a:ext cx="5015073"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114690" name="Text Box 2"/>
          <p:cNvSpPr txBox="1">
            <a:spLocks noGrp="1" noChangeArrowheads="1"/>
          </p:cNvSpPr>
          <p:nvPr>
            <p:ph type="body"/>
          </p:nvPr>
        </p:nvSpPr>
        <p:spPr bwMode="auto">
          <a:xfrm>
            <a:off x="913438" y="4343693"/>
            <a:ext cx="5031126" cy="4122703"/>
          </a:xfrm>
          <a:prstGeom prst="rect">
            <a:avLst/>
          </a:prstGeom>
          <a:solidFill>
            <a:srgbClr val="FFFFFF"/>
          </a:solidFill>
          <a:ln w="9360">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2669557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85767EB-7041-7A4B-B7E3-9D7179E60610}" type="slidenum">
              <a:rPr lang="en-GB"/>
              <a:pPr/>
              <a:t>20</a:t>
            </a:fld>
            <a:endParaRPr lang="en-GB"/>
          </a:p>
        </p:txBody>
      </p:sp>
      <p:sp>
        <p:nvSpPr>
          <p:cNvPr id="115713" name="Text Box 1"/>
          <p:cNvSpPr txBox="1">
            <a:spLocks noChangeArrowheads="1"/>
          </p:cNvSpPr>
          <p:nvPr/>
        </p:nvSpPr>
        <p:spPr bwMode="auto">
          <a:xfrm>
            <a:off x="921464" y="686386"/>
            <a:ext cx="5015073"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115714" name="Text Box 2"/>
          <p:cNvSpPr txBox="1">
            <a:spLocks noGrp="1" noChangeArrowheads="1"/>
          </p:cNvSpPr>
          <p:nvPr>
            <p:ph type="body"/>
          </p:nvPr>
        </p:nvSpPr>
        <p:spPr bwMode="auto">
          <a:xfrm>
            <a:off x="913438" y="4343693"/>
            <a:ext cx="5031126" cy="4122703"/>
          </a:xfrm>
          <a:prstGeom prst="rect">
            <a:avLst/>
          </a:prstGeom>
          <a:solidFill>
            <a:srgbClr val="FFFFFF"/>
          </a:solidFill>
          <a:ln w="9360">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53654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F7EFAB1-4AB8-AA40-81D1-996F8B50FCD8}" type="slidenum">
              <a:rPr lang="en-GB"/>
              <a:pPr/>
              <a:t>3</a:t>
            </a:fld>
            <a:endParaRPr lang="en-GB"/>
          </a:p>
        </p:txBody>
      </p:sp>
      <p:sp>
        <p:nvSpPr>
          <p:cNvPr id="98305" name="Text Box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98306" name="Text Box 2"/>
          <p:cNvSpPr txBox="1">
            <a:spLocks noGrp="1" noChangeArrowheads="1"/>
          </p:cNvSpPr>
          <p:nvPr>
            <p:ph type="body" idx="1"/>
          </p:nvPr>
        </p:nvSpPr>
        <p:spPr bwMode="auto">
          <a:xfrm>
            <a:off x="913438" y="4343693"/>
            <a:ext cx="5031126" cy="411538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2452664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2DF9B50-C096-9B4C-9765-0813C4880FA3}" type="slidenum">
              <a:rPr lang="en-GB"/>
              <a:pPr/>
              <a:t>21</a:t>
            </a:fld>
            <a:endParaRPr lang="en-GB"/>
          </a:p>
        </p:txBody>
      </p:sp>
      <p:sp>
        <p:nvSpPr>
          <p:cNvPr id="116737" name="Text Box 1"/>
          <p:cNvSpPr txBox="1">
            <a:spLocks noChangeArrowheads="1"/>
          </p:cNvSpPr>
          <p:nvPr/>
        </p:nvSpPr>
        <p:spPr bwMode="auto">
          <a:xfrm>
            <a:off x="921464" y="686386"/>
            <a:ext cx="5015073"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116738" name="Text Box 2"/>
          <p:cNvSpPr txBox="1">
            <a:spLocks noGrp="1" noChangeArrowheads="1"/>
          </p:cNvSpPr>
          <p:nvPr>
            <p:ph type="body"/>
          </p:nvPr>
        </p:nvSpPr>
        <p:spPr bwMode="auto">
          <a:xfrm>
            <a:off x="913438" y="4343693"/>
            <a:ext cx="5031126" cy="4122703"/>
          </a:xfrm>
          <a:prstGeom prst="rect">
            <a:avLst/>
          </a:prstGeom>
          <a:solidFill>
            <a:srgbClr val="FFFFFF"/>
          </a:solidFill>
          <a:ln w="9360">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1816172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ADA21C6-7D9E-D646-A095-5737C0B898E6}" type="slidenum">
              <a:rPr lang="en-GB"/>
              <a:pPr/>
              <a:t>22</a:t>
            </a:fld>
            <a:endParaRPr lang="en-GB"/>
          </a:p>
        </p:txBody>
      </p:sp>
      <p:sp>
        <p:nvSpPr>
          <p:cNvPr id="117761" name="Text Box 1"/>
          <p:cNvSpPr txBox="1">
            <a:spLocks noChangeArrowheads="1"/>
          </p:cNvSpPr>
          <p:nvPr/>
        </p:nvSpPr>
        <p:spPr bwMode="auto">
          <a:xfrm>
            <a:off x="921464" y="686386"/>
            <a:ext cx="5015073"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117762" name="Text Box 2"/>
          <p:cNvSpPr txBox="1">
            <a:spLocks noGrp="1" noChangeArrowheads="1"/>
          </p:cNvSpPr>
          <p:nvPr>
            <p:ph type="body"/>
          </p:nvPr>
        </p:nvSpPr>
        <p:spPr bwMode="auto">
          <a:xfrm>
            <a:off x="913438" y="4343693"/>
            <a:ext cx="5031126" cy="4122703"/>
          </a:xfrm>
          <a:prstGeom prst="rect">
            <a:avLst/>
          </a:prstGeom>
          <a:solidFill>
            <a:srgbClr val="FFFFFF"/>
          </a:solidFill>
          <a:ln w="9360">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2370398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E0B3C48-7310-6246-B23A-BD6AA83FBB47}" type="slidenum">
              <a:rPr lang="it-IT" smtClean="0"/>
              <a:t>36</a:t>
            </a:fld>
            <a:endParaRPr lang="it-IT"/>
          </a:p>
        </p:txBody>
      </p:sp>
    </p:spTree>
    <p:extLst>
      <p:ext uri="{BB962C8B-B14F-4D97-AF65-F5344CB8AC3E}">
        <p14:creationId xmlns:p14="http://schemas.microsoft.com/office/powerpoint/2010/main" val="1143771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E0B3C48-7310-6246-B23A-BD6AA83FBB47}" type="slidenum">
              <a:rPr lang="it-IT" smtClean="0"/>
              <a:t>53</a:t>
            </a:fld>
            <a:endParaRPr lang="it-IT"/>
          </a:p>
        </p:txBody>
      </p:sp>
    </p:spTree>
    <p:extLst>
      <p:ext uri="{BB962C8B-B14F-4D97-AF65-F5344CB8AC3E}">
        <p14:creationId xmlns:p14="http://schemas.microsoft.com/office/powerpoint/2010/main" val="189732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a:extLst>
              <a:ext uri="{FF2B5EF4-FFF2-40B4-BE49-F238E27FC236}">
                <a16:creationId xmlns:a16="http://schemas.microsoft.com/office/drawing/2014/main" id="{1080EFD0-7368-E640-9FB7-7E8833C30C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a:extLst>
              <a:ext uri="{FF2B5EF4-FFF2-40B4-BE49-F238E27FC236}">
                <a16:creationId xmlns:a16="http://schemas.microsoft.com/office/drawing/2014/main" id="{8274636F-86B1-8C47-AF30-4BE0B51DBA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20484" name="Segnaposto numero diapositiva 3">
            <a:extLst>
              <a:ext uri="{FF2B5EF4-FFF2-40B4-BE49-F238E27FC236}">
                <a16:creationId xmlns:a16="http://schemas.microsoft.com/office/drawing/2014/main" id="{5D2741DE-CA84-5242-82BD-3A3D7EB999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17C34D3-213E-D94F-B74B-C9C23B62AAAB}" type="slidenum">
              <a:rPr lang="it-IT" altLang="it-IT"/>
              <a:pPr/>
              <a:t>56</a:t>
            </a:fld>
            <a:endParaRPr lang="it-IT" altLang="it-IT"/>
          </a:p>
        </p:txBody>
      </p:sp>
    </p:spTree>
    <p:extLst>
      <p:ext uri="{BB962C8B-B14F-4D97-AF65-F5344CB8AC3E}">
        <p14:creationId xmlns:p14="http://schemas.microsoft.com/office/powerpoint/2010/main" val="1481697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egnaposto immagine diapositiva 1"/>
          <p:cNvSpPr>
            <a:spLocks noGrp="1" noRot="1" noChangeAspect="1"/>
          </p:cNvSpPr>
          <p:nvPr>
            <p:ph type="sldImg"/>
          </p:nvPr>
        </p:nvSpPr>
        <p:spPr/>
      </p:sp>
      <p:sp>
        <p:nvSpPr>
          <p:cNvPr id="238594" name="Segnaposto note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a:lstStyle/>
          <a:p>
            <a:endParaRPr lang="it-I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95796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a:extLst>
              <a:ext uri="{FF2B5EF4-FFF2-40B4-BE49-F238E27FC236}">
                <a16:creationId xmlns:a16="http://schemas.microsoft.com/office/drawing/2014/main" id="{E43C3C94-8CA8-0E44-9EFC-66F7B3D565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egnaposto note 2">
            <a:extLst>
              <a:ext uri="{FF2B5EF4-FFF2-40B4-BE49-F238E27FC236}">
                <a16:creationId xmlns:a16="http://schemas.microsoft.com/office/drawing/2014/main" id="{97E94542-A3D4-EB4C-806D-31AD72EAF9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21508" name="Segnaposto numero diapositiva 3">
            <a:extLst>
              <a:ext uri="{FF2B5EF4-FFF2-40B4-BE49-F238E27FC236}">
                <a16:creationId xmlns:a16="http://schemas.microsoft.com/office/drawing/2014/main" id="{DC080641-F438-3D41-8B07-ACF793AC0F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516E80F-A4DD-C944-90B2-B9903303339E}" type="slidenum">
              <a:rPr lang="it-IT" altLang="it-IT"/>
              <a:pPr/>
              <a:t>67</a:t>
            </a:fld>
            <a:endParaRPr lang="it-IT" altLang="it-IT"/>
          </a:p>
        </p:txBody>
      </p:sp>
    </p:spTree>
    <p:extLst>
      <p:ext uri="{BB962C8B-B14F-4D97-AF65-F5344CB8AC3E}">
        <p14:creationId xmlns:p14="http://schemas.microsoft.com/office/powerpoint/2010/main" val="4169598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a:extLst>
              <a:ext uri="{FF2B5EF4-FFF2-40B4-BE49-F238E27FC236}">
                <a16:creationId xmlns:a16="http://schemas.microsoft.com/office/drawing/2014/main" id="{700D02D4-F348-3F4C-8B49-E931D70F31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a:extLst>
              <a:ext uri="{FF2B5EF4-FFF2-40B4-BE49-F238E27FC236}">
                <a16:creationId xmlns:a16="http://schemas.microsoft.com/office/drawing/2014/main" id="{2E72C3B3-5B55-7F44-B432-F92A0C021C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a:p>
        </p:txBody>
      </p:sp>
      <p:sp>
        <p:nvSpPr>
          <p:cNvPr id="22532" name="Segnaposto numero diapositiva 3">
            <a:extLst>
              <a:ext uri="{FF2B5EF4-FFF2-40B4-BE49-F238E27FC236}">
                <a16:creationId xmlns:a16="http://schemas.microsoft.com/office/drawing/2014/main" id="{A29D4840-3F45-3843-8F1B-2402A9211F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B6E5B08-D422-8749-AD34-CF7551D28011}" type="slidenum">
              <a:rPr lang="it-IT" altLang="it-IT"/>
              <a:pPr/>
              <a:t>70</a:t>
            </a:fld>
            <a:endParaRPr lang="it-IT" altLang="it-IT"/>
          </a:p>
        </p:txBody>
      </p:sp>
    </p:spTree>
    <p:extLst>
      <p:ext uri="{BB962C8B-B14F-4D97-AF65-F5344CB8AC3E}">
        <p14:creationId xmlns:p14="http://schemas.microsoft.com/office/powerpoint/2010/main" val="245564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3A18B78-DA06-B74B-A665-D2DBA72FF95B}" type="slidenum">
              <a:rPr lang="en-GB"/>
              <a:pPr/>
              <a:t>4</a:t>
            </a:fld>
            <a:endParaRPr lang="en-GB"/>
          </a:p>
        </p:txBody>
      </p:sp>
      <p:sp>
        <p:nvSpPr>
          <p:cNvPr id="99329" name="Text Box 1"/>
          <p:cNvSpPr txBox="1">
            <a:spLocks noChangeArrowheads="1"/>
          </p:cNvSpPr>
          <p:nvPr/>
        </p:nvSpPr>
        <p:spPr bwMode="auto">
          <a:xfrm>
            <a:off x="921464" y="686386"/>
            <a:ext cx="5015073"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99330" name="Text Box 2"/>
          <p:cNvSpPr txBox="1">
            <a:spLocks noGrp="1" noChangeArrowheads="1"/>
          </p:cNvSpPr>
          <p:nvPr>
            <p:ph type="body"/>
          </p:nvPr>
        </p:nvSpPr>
        <p:spPr bwMode="auto">
          <a:xfrm>
            <a:off x="913438" y="4343693"/>
            <a:ext cx="5031126" cy="4122703"/>
          </a:xfrm>
          <a:prstGeom prst="rect">
            <a:avLst/>
          </a:prstGeom>
          <a:solidFill>
            <a:srgbClr val="FFFFFF"/>
          </a:solidFill>
          <a:ln w="9360">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1154854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B5F51B0-1192-D744-8370-C43B7865863B}" type="slidenum">
              <a:rPr lang="en-GB"/>
              <a:pPr/>
              <a:t>5</a:t>
            </a:fld>
            <a:endParaRPr lang="en-GB"/>
          </a:p>
        </p:txBody>
      </p:sp>
      <p:sp>
        <p:nvSpPr>
          <p:cNvPr id="100353" name="Text Box 1"/>
          <p:cNvSpPr txBox="1">
            <a:spLocks noChangeArrowheads="1"/>
          </p:cNvSpPr>
          <p:nvPr/>
        </p:nvSpPr>
        <p:spPr bwMode="auto">
          <a:xfrm>
            <a:off x="921464" y="686386"/>
            <a:ext cx="5015073"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100354" name="Text Box 2"/>
          <p:cNvSpPr txBox="1">
            <a:spLocks noGrp="1" noChangeArrowheads="1"/>
          </p:cNvSpPr>
          <p:nvPr>
            <p:ph type="body"/>
          </p:nvPr>
        </p:nvSpPr>
        <p:spPr bwMode="auto">
          <a:xfrm>
            <a:off x="913438" y="4343693"/>
            <a:ext cx="5031126" cy="4122703"/>
          </a:xfrm>
          <a:prstGeom prst="rect">
            <a:avLst/>
          </a:prstGeom>
          <a:solidFill>
            <a:srgbClr val="FFFFFF"/>
          </a:solidFill>
          <a:ln w="9360">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398929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F2DAA34-FE6C-244D-9C77-F3A76CEED043}" type="slidenum">
              <a:rPr lang="en-GB"/>
              <a:pPr/>
              <a:t>6</a:t>
            </a:fld>
            <a:endParaRPr lang="en-GB"/>
          </a:p>
        </p:txBody>
      </p:sp>
      <p:sp>
        <p:nvSpPr>
          <p:cNvPr id="101377" name="Text Box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01378" name="Text Box 2"/>
          <p:cNvSpPr txBox="1">
            <a:spLocks noGrp="1" noChangeArrowheads="1"/>
          </p:cNvSpPr>
          <p:nvPr>
            <p:ph type="body" idx="1"/>
          </p:nvPr>
        </p:nvSpPr>
        <p:spPr bwMode="auto">
          <a:xfrm>
            <a:off x="913438" y="4343693"/>
            <a:ext cx="5031126" cy="411538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3351858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8E6FB59-3645-7642-97DF-F13683A3EC3B}" type="slidenum">
              <a:rPr lang="en-GB"/>
              <a:pPr/>
              <a:t>7</a:t>
            </a:fld>
            <a:endParaRPr lang="en-GB"/>
          </a:p>
        </p:txBody>
      </p:sp>
      <p:sp>
        <p:nvSpPr>
          <p:cNvPr id="102401" name="Text Box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02402" name="Text Box 2"/>
          <p:cNvSpPr txBox="1">
            <a:spLocks noGrp="1" noChangeArrowheads="1"/>
          </p:cNvSpPr>
          <p:nvPr>
            <p:ph type="body" idx="1"/>
          </p:nvPr>
        </p:nvSpPr>
        <p:spPr bwMode="auto">
          <a:xfrm>
            <a:off x="913438" y="4343693"/>
            <a:ext cx="5031126" cy="411538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2622763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42DA2DA-2A5B-FC43-A288-A2888AE5146E}" type="slidenum">
              <a:rPr lang="en-GB"/>
              <a:pPr/>
              <a:t>8</a:t>
            </a:fld>
            <a:endParaRPr lang="en-GB"/>
          </a:p>
        </p:txBody>
      </p:sp>
      <p:sp>
        <p:nvSpPr>
          <p:cNvPr id="103425" name="Text Box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03426" name="Text Box 2"/>
          <p:cNvSpPr txBox="1">
            <a:spLocks noGrp="1" noChangeArrowheads="1"/>
          </p:cNvSpPr>
          <p:nvPr>
            <p:ph type="body" idx="1"/>
          </p:nvPr>
        </p:nvSpPr>
        <p:spPr bwMode="auto">
          <a:xfrm>
            <a:off x="913438" y="4343693"/>
            <a:ext cx="5031126" cy="411538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162086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339C178-E0DF-6D48-A56A-16F0B8970E2D}" type="slidenum">
              <a:rPr lang="en-GB"/>
              <a:pPr/>
              <a:t>9</a:t>
            </a:fld>
            <a:endParaRPr lang="en-GB"/>
          </a:p>
        </p:txBody>
      </p:sp>
      <p:sp>
        <p:nvSpPr>
          <p:cNvPr id="104449" name="Text Box 1"/>
          <p:cNvSpPr txBox="1">
            <a:spLocks noChangeArrowheads="1"/>
          </p:cNvSpPr>
          <p:nvPr/>
        </p:nvSpPr>
        <p:spPr bwMode="auto">
          <a:xfrm>
            <a:off x="921464" y="686386"/>
            <a:ext cx="5015073"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104450" name="Text Box 2"/>
          <p:cNvSpPr txBox="1">
            <a:spLocks noGrp="1" noChangeArrowheads="1"/>
          </p:cNvSpPr>
          <p:nvPr>
            <p:ph type="body"/>
          </p:nvPr>
        </p:nvSpPr>
        <p:spPr bwMode="auto">
          <a:xfrm>
            <a:off x="913438" y="4343693"/>
            <a:ext cx="5031126" cy="4122703"/>
          </a:xfrm>
          <a:prstGeom prst="rect">
            <a:avLst/>
          </a:prstGeom>
          <a:solidFill>
            <a:srgbClr val="FFFFFF"/>
          </a:solidFill>
          <a:ln w="9360">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2591407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9D6324B-A487-1F49-AA6A-91F5A2663093}" type="slidenum">
              <a:rPr lang="en-GB"/>
              <a:pPr/>
              <a:t>10</a:t>
            </a:fld>
            <a:endParaRPr lang="en-GB"/>
          </a:p>
        </p:txBody>
      </p:sp>
      <p:sp>
        <p:nvSpPr>
          <p:cNvPr id="105473" name="Text Box 1"/>
          <p:cNvSpPr txBox="1">
            <a:spLocks noChangeArrowheads="1"/>
          </p:cNvSpPr>
          <p:nvPr/>
        </p:nvSpPr>
        <p:spPr bwMode="auto">
          <a:xfrm>
            <a:off x="921464" y="686386"/>
            <a:ext cx="5015073" cy="3429000"/>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105474" name="Text Box 2"/>
          <p:cNvSpPr txBox="1">
            <a:spLocks noGrp="1" noChangeArrowheads="1"/>
          </p:cNvSpPr>
          <p:nvPr>
            <p:ph type="body"/>
          </p:nvPr>
        </p:nvSpPr>
        <p:spPr bwMode="auto">
          <a:xfrm>
            <a:off x="913438" y="4343693"/>
            <a:ext cx="5031126" cy="4122703"/>
          </a:xfrm>
          <a:prstGeom prst="rect">
            <a:avLst/>
          </a:prstGeom>
          <a:solidFill>
            <a:srgbClr val="FFFFFF"/>
          </a:solidFill>
          <a:ln w="9360">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141153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262A10-CD26-414F-9A96-FB79D0998FF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9C4467F-EB6E-DF43-AAFB-F7E9692459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DDAF976-3D16-A34A-B9A8-AD77B9788833}"/>
              </a:ext>
            </a:extLst>
          </p:cNvPr>
          <p:cNvSpPr>
            <a:spLocks noGrp="1"/>
          </p:cNvSpPr>
          <p:nvPr>
            <p:ph type="dt" sz="half" idx="10"/>
          </p:nvPr>
        </p:nvSpPr>
        <p:spPr/>
        <p:txBody>
          <a:bodyPr/>
          <a:lstStyle/>
          <a:p>
            <a:fld id="{9712A1C8-44C7-1F45-9F3D-EDB82358F015}" type="datetimeFigureOut">
              <a:rPr lang="it-IT" smtClean="0"/>
              <a:t>02/05/2023</a:t>
            </a:fld>
            <a:endParaRPr lang="it-IT"/>
          </a:p>
        </p:txBody>
      </p:sp>
      <p:sp>
        <p:nvSpPr>
          <p:cNvPr id="5" name="Segnaposto piè di pagina 4">
            <a:extLst>
              <a:ext uri="{FF2B5EF4-FFF2-40B4-BE49-F238E27FC236}">
                <a16:creationId xmlns:a16="http://schemas.microsoft.com/office/drawing/2014/main" id="{C138C9E0-CC58-CE4A-B7DD-6D3D5AF060B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91BAE78-48C5-4D42-B4DC-F8D8FBD81F76}"/>
              </a:ext>
            </a:extLst>
          </p:cNvPr>
          <p:cNvSpPr>
            <a:spLocks noGrp="1"/>
          </p:cNvSpPr>
          <p:nvPr>
            <p:ph type="sldNum" sz="quarter" idx="12"/>
          </p:nvPr>
        </p:nvSpPr>
        <p:spPr/>
        <p:txBody>
          <a:bodyPr/>
          <a:lstStyle/>
          <a:p>
            <a:fld id="{64776A97-0887-9640-9A66-CD892C9E1F96}" type="slidenum">
              <a:rPr lang="it-IT" smtClean="0"/>
              <a:t>‹N›</a:t>
            </a:fld>
            <a:endParaRPr lang="it-IT"/>
          </a:p>
        </p:txBody>
      </p:sp>
    </p:spTree>
    <p:extLst>
      <p:ext uri="{BB962C8B-B14F-4D97-AF65-F5344CB8AC3E}">
        <p14:creationId xmlns:p14="http://schemas.microsoft.com/office/powerpoint/2010/main" val="338560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B25859-127F-D945-AE3C-FE6527B7EF5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6EA3D6B-5306-7A45-AFA8-01255F4FF3CE}"/>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38E857DD-72CE-6647-84E8-B4602A0998AB}"/>
              </a:ext>
            </a:extLst>
          </p:cNvPr>
          <p:cNvSpPr>
            <a:spLocks noGrp="1"/>
          </p:cNvSpPr>
          <p:nvPr>
            <p:ph type="dt" sz="half" idx="10"/>
          </p:nvPr>
        </p:nvSpPr>
        <p:spPr/>
        <p:txBody>
          <a:bodyPr/>
          <a:lstStyle/>
          <a:p>
            <a:fld id="{9712A1C8-44C7-1F45-9F3D-EDB82358F015}" type="datetimeFigureOut">
              <a:rPr lang="it-IT" smtClean="0"/>
              <a:t>02/05/2023</a:t>
            </a:fld>
            <a:endParaRPr lang="it-IT"/>
          </a:p>
        </p:txBody>
      </p:sp>
      <p:sp>
        <p:nvSpPr>
          <p:cNvPr id="5" name="Segnaposto piè di pagina 4">
            <a:extLst>
              <a:ext uri="{FF2B5EF4-FFF2-40B4-BE49-F238E27FC236}">
                <a16:creationId xmlns:a16="http://schemas.microsoft.com/office/drawing/2014/main" id="{682DCD38-5364-F64D-AEFE-D5996A10AC3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6393F9-8778-DE46-BE85-05C5A2E8A786}"/>
              </a:ext>
            </a:extLst>
          </p:cNvPr>
          <p:cNvSpPr>
            <a:spLocks noGrp="1"/>
          </p:cNvSpPr>
          <p:nvPr>
            <p:ph type="sldNum" sz="quarter" idx="12"/>
          </p:nvPr>
        </p:nvSpPr>
        <p:spPr/>
        <p:txBody>
          <a:bodyPr/>
          <a:lstStyle/>
          <a:p>
            <a:fld id="{64776A97-0887-9640-9A66-CD892C9E1F96}" type="slidenum">
              <a:rPr lang="it-IT" smtClean="0"/>
              <a:t>‹N›</a:t>
            </a:fld>
            <a:endParaRPr lang="it-IT"/>
          </a:p>
        </p:txBody>
      </p:sp>
    </p:spTree>
    <p:extLst>
      <p:ext uri="{BB962C8B-B14F-4D97-AF65-F5344CB8AC3E}">
        <p14:creationId xmlns:p14="http://schemas.microsoft.com/office/powerpoint/2010/main" val="306653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DC7840F-015C-3B40-A75C-9E3BD5E8495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0C01A9D-A6ED-9B4A-A911-468F79A375FC}"/>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B7D341E1-3D65-D44B-B1BF-AD60C6FD0B3A}"/>
              </a:ext>
            </a:extLst>
          </p:cNvPr>
          <p:cNvSpPr>
            <a:spLocks noGrp="1"/>
          </p:cNvSpPr>
          <p:nvPr>
            <p:ph type="dt" sz="half" idx="10"/>
          </p:nvPr>
        </p:nvSpPr>
        <p:spPr/>
        <p:txBody>
          <a:bodyPr/>
          <a:lstStyle/>
          <a:p>
            <a:fld id="{9712A1C8-44C7-1F45-9F3D-EDB82358F015}" type="datetimeFigureOut">
              <a:rPr lang="it-IT" smtClean="0"/>
              <a:t>02/05/2023</a:t>
            </a:fld>
            <a:endParaRPr lang="it-IT"/>
          </a:p>
        </p:txBody>
      </p:sp>
      <p:sp>
        <p:nvSpPr>
          <p:cNvPr id="5" name="Segnaposto piè di pagina 4">
            <a:extLst>
              <a:ext uri="{FF2B5EF4-FFF2-40B4-BE49-F238E27FC236}">
                <a16:creationId xmlns:a16="http://schemas.microsoft.com/office/drawing/2014/main" id="{3475C26A-DC78-F049-A3DE-6A1431A87CB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79DC89B-4886-FB4E-AAE6-D53DB3A706F4}"/>
              </a:ext>
            </a:extLst>
          </p:cNvPr>
          <p:cNvSpPr>
            <a:spLocks noGrp="1"/>
          </p:cNvSpPr>
          <p:nvPr>
            <p:ph type="sldNum" sz="quarter" idx="12"/>
          </p:nvPr>
        </p:nvSpPr>
        <p:spPr/>
        <p:txBody>
          <a:bodyPr/>
          <a:lstStyle/>
          <a:p>
            <a:fld id="{64776A97-0887-9640-9A66-CD892C9E1F96}" type="slidenum">
              <a:rPr lang="it-IT" smtClean="0"/>
              <a:t>‹N›</a:t>
            </a:fld>
            <a:endParaRPr lang="it-IT"/>
          </a:p>
        </p:txBody>
      </p:sp>
    </p:spTree>
    <p:extLst>
      <p:ext uri="{BB962C8B-B14F-4D97-AF65-F5344CB8AC3E}">
        <p14:creationId xmlns:p14="http://schemas.microsoft.com/office/powerpoint/2010/main" val="154221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D7631A-2924-F842-B006-55CAB28DC01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72052C-97F7-4146-A1B3-F32F972A46FD}"/>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8522C6C-840B-DF4D-B1FA-9B2D9FE13410}"/>
              </a:ext>
            </a:extLst>
          </p:cNvPr>
          <p:cNvSpPr>
            <a:spLocks noGrp="1"/>
          </p:cNvSpPr>
          <p:nvPr>
            <p:ph type="dt" sz="half" idx="10"/>
          </p:nvPr>
        </p:nvSpPr>
        <p:spPr/>
        <p:txBody>
          <a:bodyPr/>
          <a:lstStyle/>
          <a:p>
            <a:fld id="{9712A1C8-44C7-1F45-9F3D-EDB82358F015}" type="datetimeFigureOut">
              <a:rPr lang="it-IT" smtClean="0"/>
              <a:t>02/05/2023</a:t>
            </a:fld>
            <a:endParaRPr lang="it-IT"/>
          </a:p>
        </p:txBody>
      </p:sp>
      <p:sp>
        <p:nvSpPr>
          <p:cNvPr id="5" name="Segnaposto piè di pagina 4">
            <a:extLst>
              <a:ext uri="{FF2B5EF4-FFF2-40B4-BE49-F238E27FC236}">
                <a16:creationId xmlns:a16="http://schemas.microsoft.com/office/drawing/2014/main" id="{B4878D9B-E52C-974A-BB4A-37925EFF26A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ADE37C-A752-3B4A-9D9A-E47B4725C1A0}"/>
              </a:ext>
            </a:extLst>
          </p:cNvPr>
          <p:cNvSpPr>
            <a:spLocks noGrp="1"/>
          </p:cNvSpPr>
          <p:nvPr>
            <p:ph type="sldNum" sz="quarter" idx="12"/>
          </p:nvPr>
        </p:nvSpPr>
        <p:spPr/>
        <p:txBody>
          <a:bodyPr/>
          <a:lstStyle/>
          <a:p>
            <a:fld id="{64776A97-0887-9640-9A66-CD892C9E1F96}" type="slidenum">
              <a:rPr lang="it-IT" smtClean="0"/>
              <a:t>‹N›</a:t>
            </a:fld>
            <a:endParaRPr lang="it-IT"/>
          </a:p>
        </p:txBody>
      </p:sp>
    </p:spTree>
    <p:extLst>
      <p:ext uri="{BB962C8B-B14F-4D97-AF65-F5344CB8AC3E}">
        <p14:creationId xmlns:p14="http://schemas.microsoft.com/office/powerpoint/2010/main" val="6473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75D668-9291-4E4A-93B2-58752D319E8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732D4FE-6161-7A4A-8671-8C6AA85995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52EF807-2A6F-D645-9E0C-4BA163CDEAA9}"/>
              </a:ext>
            </a:extLst>
          </p:cNvPr>
          <p:cNvSpPr>
            <a:spLocks noGrp="1"/>
          </p:cNvSpPr>
          <p:nvPr>
            <p:ph type="dt" sz="half" idx="10"/>
          </p:nvPr>
        </p:nvSpPr>
        <p:spPr/>
        <p:txBody>
          <a:bodyPr/>
          <a:lstStyle/>
          <a:p>
            <a:fld id="{9712A1C8-44C7-1F45-9F3D-EDB82358F015}" type="datetimeFigureOut">
              <a:rPr lang="it-IT" smtClean="0"/>
              <a:t>02/05/2023</a:t>
            </a:fld>
            <a:endParaRPr lang="it-IT"/>
          </a:p>
        </p:txBody>
      </p:sp>
      <p:sp>
        <p:nvSpPr>
          <p:cNvPr id="5" name="Segnaposto piè di pagina 4">
            <a:extLst>
              <a:ext uri="{FF2B5EF4-FFF2-40B4-BE49-F238E27FC236}">
                <a16:creationId xmlns:a16="http://schemas.microsoft.com/office/drawing/2014/main" id="{3E2D2A69-2475-5A45-BCD3-A3F46BC4079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A7D9087-6822-7045-B08B-2B969DF9D5D6}"/>
              </a:ext>
            </a:extLst>
          </p:cNvPr>
          <p:cNvSpPr>
            <a:spLocks noGrp="1"/>
          </p:cNvSpPr>
          <p:nvPr>
            <p:ph type="sldNum" sz="quarter" idx="12"/>
          </p:nvPr>
        </p:nvSpPr>
        <p:spPr/>
        <p:txBody>
          <a:bodyPr/>
          <a:lstStyle/>
          <a:p>
            <a:fld id="{64776A97-0887-9640-9A66-CD892C9E1F96}" type="slidenum">
              <a:rPr lang="it-IT" smtClean="0"/>
              <a:t>‹N›</a:t>
            </a:fld>
            <a:endParaRPr lang="it-IT"/>
          </a:p>
        </p:txBody>
      </p:sp>
    </p:spTree>
    <p:extLst>
      <p:ext uri="{BB962C8B-B14F-4D97-AF65-F5344CB8AC3E}">
        <p14:creationId xmlns:p14="http://schemas.microsoft.com/office/powerpoint/2010/main" val="292656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E37FE6-7125-0643-90FD-810BDF0307E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4A71B2F-B6B0-C149-97DC-1B94C56A760B}"/>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46BA2882-5191-B747-A466-A288CD7339B1}"/>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613C3017-94AC-0440-BFC5-7FB8B231C89F}"/>
              </a:ext>
            </a:extLst>
          </p:cNvPr>
          <p:cNvSpPr>
            <a:spLocks noGrp="1"/>
          </p:cNvSpPr>
          <p:nvPr>
            <p:ph type="dt" sz="half" idx="10"/>
          </p:nvPr>
        </p:nvSpPr>
        <p:spPr/>
        <p:txBody>
          <a:bodyPr/>
          <a:lstStyle/>
          <a:p>
            <a:fld id="{9712A1C8-44C7-1F45-9F3D-EDB82358F015}" type="datetimeFigureOut">
              <a:rPr lang="it-IT" smtClean="0"/>
              <a:t>02/05/2023</a:t>
            </a:fld>
            <a:endParaRPr lang="it-IT"/>
          </a:p>
        </p:txBody>
      </p:sp>
      <p:sp>
        <p:nvSpPr>
          <p:cNvPr id="6" name="Segnaposto piè di pagina 5">
            <a:extLst>
              <a:ext uri="{FF2B5EF4-FFF2-40B4-BE49-F238E27FC236}">
                <a16:creationId xmlns:a16="http://schemas.microsoft.com/office/drawing/2014/main" id="{1F41CE67-55D7-9042-8772-E04D82DFE46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961B617-B933-9142-82BF-2DE93F52587A}"/>
              </a:ext>
            </a:extLst>
          </p:cNvPr>
          <p:cNvSpPr>
            <a:spLocks noGrp="1"/>
          </p:cNvSpPr>
          <p:nvPr>
            <p:ph type="sldNum" sz="quarter" idx="12"/>
          </p:nvPr>
        </p:nvSpPr>
        <p:spPr/>
        <p:txBody>
          <a:bodyPr/>
          <a:lstStyle/>
          <a:p>
            <a:fld id="{64776A97-0887-9640-9A66-CD892C9E1F96}" type="slidenum">
              <a:rPr lang="it-IT" smtClean="0"/>
              <a:t>‹N›</a:t>
            </a:fld>
            <a:endParaRPr lang="it-IT"/>
          </a:p>
        </p:txBody>
      </p:sp>
    </p:spTree>
    <p:extLst>
      <p:ext uri="{BB962C8B-B14F-4D97-AF65-F5344CB8AC3E}">
        <p14:creationId xmlns:p14="http://schemas.microsoft.com/office/powerpoint/2010/main" val="144571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EC2852-3791-5942-AE6E-7A0203313CF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F48AA8-9E42-9448-86D7-472E3F9D9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278AF30D-58A9-4B47-84DA-8DF6B0A5D659}"/>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5C3B3B99-4846-EE43-A3D0-0270FF835D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13972493-F3A9-A945-B06C-8C659E7BC138}"/>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36F73A4A-F01C-6247-9E1E-6371E1DDE0AE}"/>
              </a:ext>
            </a:extLst>
          </p:cNvPr>
          <p:cNvSpPr>
            <a:spLocks noGrp="1"/>
          </p:cNvSpPr>
          <p:nvPr>
            <p:ph type="dt" sz="half" idx="10"/>
          </p:nvPr>
        </p:nvSpPr>
        <p:spPr/>
        <p:txBody>
          <a:bodyPr/>
          <a:lstStyle/>
          <a:p>
            <a:fld id="{9712A1C8-44C7-1F45-9F3D-EDB82358F015}" type="datetimeFigureOut">
              <a:rPr lang="it-IT" smtClean="0"/>
              <a:t>02/05/2023</a:t>
            </a:fld>
            <a:endParaRPr lang="it-IT"/>
          </a:p>
        </p:txBody>
      </p:sp>
      <p:sp>
        <p:nvSpPr>
          <p:cNvPr id="8" name="Segnaposto piè di pagina 7">
            <a:extLst>
              <a:ext uri="{FF2B5EF4-FFF2-40B4-BE49-F238E27FC236}">
                <a16:creationId xmlns:a16="http://schemas.microsoft.com/office/drawing/2014/main" id="{59877D23-029D-784E-AED8-5A20DB7C08E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C44E22-DD0A-3444-A8C9-9D2ED6CD5E7F}"/>
              </a:ext>
            </a:extLst>
          </p:cNvPr>
          <p:cNvSpPr>
            <a:spLocks noGrp="1"/>
          </p:cNvSpPr>
          <p:nvPr>
            <p:ph type="sldNum" sz="quarter" idx="12"/>
          </p:nvPr>
        </p:nvSpPr>
        <p:spPr/>
        <p:txBody>
          <a:bodyPr/>
          <a:lstStyle/>
          <a:p>
            <a:fld id="{64776A97-0887-9640-9A66-CD892C9E1F96}" type="slidenum">
              <a:rPr lang="it-IT" smtClean="0"/>
              <a:t>‹N›</a:t>
            </a:fld>
            <a:endParaRPr lang="it-IT"/>
          </a:p>
        </p:txBody>
      </p:sp>
    </p:spTree>
    <p:extLst>
      <p:ext uri="{BB962C8B-B14F-4D97-AF65-F5344CB8AC3E}">
        <p14:creationId xmlns:p14="http://schemas.microsoft.com/office/powerpoint/2010/main" val="352268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6420FA-38A4-064C-8135-AAD95991E20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4FE9890-5515-DB47-BC50-CB406CDAA03B}"/>
              </a:ext>
            </a:extLst>
          </p:cNvPr>
          <p:cNvSpPr>
            <a:spLocks noGrp="1"/>
          </p:cNvSpPr>
          <p:nvPr>
            <p:ph type="dt" sz="half" idx="10"/>
          </p:nvPr>
        </p:nvSpPr>
        <p:spPr/>
        <p:txBody>
          <a:bodyPr/>
          <a:lstStyle/>
          <a:p>
            <a:fld id="{9712A1C8-44C7-1F45-9F3D-EDB82358F015}" type="datetimeFigureOut">
              <a:rPr lang="it-IT" smtClean="0"/>
              <a:t>02/05/2023</a:t>
            </a:fld>
            <a:endParaRPr lang="it-IT"/>
          </a:p>
        </p:txBody>
      </p:sp>
      <p:sp>
        <p:nvSpPr>
          <p:cNvPr id="4" name="Segnaposto piè di pagina 3">
            <a:extLst>
              <a:ext uri="{FF2B5EF4-FFF2-40B4-BE49-F238E27FC236}">
                <a16:creationId xmlns:a16="http://schemas.microsoft.com/office/drawing/2014/main" id="{A470A4FC-FB6C-CF48-A965-5F49FDB2F68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09ADFF7-E60B-9A4D-9ADB-84E90E62E5A3}"/>
              </a:ext>
            </a:extLst>
          </p:cNvPr>
          <p:cNvSpPr>
            <a:spLocks noGrp="1"/>
          </p:cNvSpPr>
          <p:nvPr>
            <p:ph type="sldNum" sz="quarter" idx="12"/>
          </p:nvPr>
        </p:nvSpPr>
        <p:spPr/>
        <p:txBody>
          <a:bodyPr/>
          <a:lstStyle/>
          <a:p>
            <a:fld id="{64776A97-0887-9640-9A66-CD892C9E1F96}" type="slidenum">
              <a:rPr lang="it-IT" smtClean="0"/>
              <a:t>‹N›</a:t>
            </a:fld>
            <a:endParaRPr lang="it-IT"/>
          </a:p>
        </p:txBody>
      </p:sp>
    </p:spTree>
    <p:extLst>
      <p:ext uri="{BB962C8B-B14F-4D97-AF65-F5344CB8AC3E}">
        <p14:creationId xmlns:p14="http://schemas.microsoft.com/office/powerpoint/2010/main" val="353907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3095AC0-068A-024D-AC85-6FB19E6DE890}"/>
              </a:ext>
            </a:extLst>
          </p:cNvPr>
          <p:cNvSpPr>
            <a:spLocks noGrp="1"/>
          </p:cNvSpPr>
          <p:nvPr>
            <p:ph type="dt" sz="half" idx="10"/>
          </p:nvPr>
        </p:nvSpPr>
        <p:spPr/>
        <p:txBody>
          <a:bodyPr/>
          <a:lstStyle/>
          <a:p>
            <a:fld id="{9712A1C8-44C7-1F45-9F3D-EDB82358F015}" type="datetimeFigureOut">
              <a:rPr lang="it-IT" smtClean="0"/>
              <a:t>02/05/2023</a:t>
            </a:fld>
            <a:endParaRPr lang="it-IT"/>
          </a:p>
        </p:txBody>
      </p:sp>
      <p:sp>
        <p:nvSpPr>
          <p:cNvPr id="3" name="Segnaposto piè di pagina 2">
            <a:extLst>
              <a:ext uri="{FF2B5EF4-FFF2-40B4-BE49-F238E27FC236}">
                <a16:creationId xmlns:a16="http://schemas.microsoft.com/office/drawing/2014/main" id="{7AC917CB-C1B2-3D40-95F5-B188921F613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C12D0C9-926C-5E41-A08D-CDAB153CC493}"/>
              </a:ext>
            </a:extLst>
          </p:cNvPr>
          <p:cNvSpPr>
            <a:spLocks noGrp="1"/>
          </p:cNvSpPr>
          <p:nvPr>
            <p:ph type="sldNum" sz="quarter" idx="12"/>
          </p:nvPr>
        </p:nvSpPr>
        <p:spPr/>
        <p:txBody>
          <a:bodyPr/>
          <a:lstStyle/>
          <a:p>
            <a:fld id="{64776A97-0887-9640-9A66-CD892C9E1F96}" type="slidenum">
              <a:rPr lang="it-IT" smtClean="0"/>
              <a:t>‹N›</a:t>
            </a:fld>
            <a:endParaRPr lang="it-IT"/>
          </a:p>
        </p:txBody>
      </p:sp>
    </p:spTree>
    <p:extLst>
      <p:ext uri="{BB962C8B-B14F-4D97-AF65-F5344CB8AC3E}">
        <p14:creationId xmlns:p14="http://schemas.microsoft.com/office/powerpoint/2010/main" val="252985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605F6-7A16-AC4E-81CA-94C3065491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0070D70-4584-B04D-816E-C96FD9830C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9690D4E7-7D90-A24D-A777-9C0813B68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1AE24821-2095-9847-9FBB-2C9C1BC04FAB}"/>
              </a:ext>
            </a:extLst>
          </p:cNvPr>
          <p:cNvSpPr>
            <a:spLocks noGrp="1"/>
          </p:cNvSpPr>
          <p:nvPr>
            <p:ph type="dt" sz="half" idx="10"/>
          </p:nvPr>
        </p:nvSpPr>
        <p:spPr/>
        <p:txBody>
          <a:bodyPr/>
          <a:lstStyle/>
          <a:p>
            <a:fld id="{9712A1C8-44C7-1F45-9F3D-EDB82358F015}" type="datetimeFigureOut">
              <a:rPr lang="it-IT" smtClean="0"/>
              <a:t>02/05/2023</a:t>
            </a:fld>
            <a:endParaRPr lang="it-IT"/>
          </a:p>
        </p:txBody>
      </p:sp>
      <p:sp>
        <p:nvSpPr>
          <p:cNvPr id="6" name="Segnaposto piè di pagina 5">
            <a:extLst>
              <a:ext uri="{FF2B5EF4-FFF2-40B4-BE49-F238E27FC236}">
                <a16:creationId xmlns:a16="http://schemas.microsoft.com/office/drawing/2014/main" id="{9C31A023-6DB3-9F4B-8A28-18A9BD77B92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A5BBA70-CA85-0443-9B11-FF710AD1EEC1}"/>
              </a:ext>
            </a:extLst>
          </p:cNvPr>
          <p:cNvSpPr>
            <a:spLocks noGrp="1"/>
          </p:cNvSpPr>
          <p:nvPr>
            <p:ph type="sldNum" sz="quarter" idx="12"/>
          </p:nvPr>
        </p:nvSpPr>
        <p:spPr/>
        <p:txBody>
          <a:bodyPr/>
          <a:lstStyle/>
          <a:p>
            <a:fld id="{64776A97-0887-9640-9A66-CD892C9E1F96}" type="slidenum">
              <a:rPr lang="it-IT" smtClean="0"/>
              <a:t>‹N›</a:t>
            </a:fld>
            <a:endParaRPr lang="it-IT"/>
          </a:p>
        </p:txBody>
      </p:sp>
    </p:spTree>
    <p:extLst>
      <p:ext uri="{BB962C8B-B14F-4D97-AF65-F5344CB8AC3E}">
        <p14:creationId xmlns:p14="http://schemas.microsoft.com/office/powerpoint/2010/main" val="12590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259238-1386-2744-84A9-027CA37E6EE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AF77BF2-C913-014D-A1A4-AB53786822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150C394-76C9-A048-B2FC-1642BE49E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869C5A7E-7AC2-324F-BC60-E85FA729A419}"/>
              </a:ext>
            </a:extLst>
          </p:cNvPr>
          <p:cNvSpPr>
            <a:spLocks noGrp="1"/>
          </p:cNvSpPr>
          <p:nvPr>
            <p:ph type="dt" sz="half" idx="10"/>
          </p:nvPr>
        </p:nvSpPr>
        <p:spPr/>
        <p:txBody>
          <a:bodyPr/>
          <a:lstStyle/>
          <a:p>
            <a:fld id="{9712A1C8-44C7-1F45-9F3D-EDB82358F015}" type="datetimeFigureOut">
              <a:rPr lang="it-IT" smtClean="0"/>
              <a:t>02/05/2023</a:t>
            </a:fld>
            <a:endParaRPr lang="it-IT"/>
          </a:p>
        </p:txBody>
      </p:sp>
      <p:sp>
        <p:nvSpPr>
          <p:cNvPr id="6" name="Segnaposto piè di pagina 5">
            <a:extLst>
              <a:ext uri="{FF2B5EF4-FFF2-40B4-BE49-F238E27FC236}">
                <a16:creationId xmlns:a16="http://schemas.microsoft.com/office/drawing/2014/main" id="{CCEDBEF7-8BEC-FB45-88AB-2ADE16E127E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4F9BBAC-8599-FF4A-97FA-147C1DFC049E}"/>
              </a:ext>
            </a:extLst>
          </p:cNvPr>
          <p:cNvSpPr>
            <a:spLocks noGrp="1"/>
          </p:cNvSpPr>
          <p:nvPr>
            <p:ph type="sldNum" sz="quarter" idx="12"/>
          </p:nvPr>
        </p:nvSpPr>
        <p:spPr/>
        <p:txBody>
          <a:bodyPr/>
          <a:lstStyle/>
          <a:p>
            <a:fld id="{64776A97-0887-9640-9A66-CD892C9E1F96}" type="slidenum">
              <a:rPr lang="it-IT" smtClean="0"/>
              <a:t>‹N›</a:t>
            </a:fld>
            <a:endParaRPr lang="it-IT"/>
          </a:p>
        </p:txBody>
      </p:sp>
    </p:spTree>
    <p:extLst>
      <p:ext uri="{BB962C8B-B14F-4D97-AF65-F5344CB8AC3E}">
        <p14:creationId xmlns:p14="http://schemas.microsoft.com/office/powerpoint/2010/main" val="400408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1D8529A-896D-1342-B7DB-1341D88ABB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85B18B2-387E-644B-A518-9E844C6778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CC9D1F7-7289-6648-98E6-162D37AFD0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2A1C8-44C7-1F45-9F3D-EDB82358F015}" type="datetimeFigureOut">
              <a:rPr lang="it-IT" smtClean="0"/>
              <a:t>02/05/2023</a:t>
            </a:fld>
            <a:endParaRPr lang="it-IT"/>
          </a:p>
        </p:txBody>
      </p:sp>
      <p:sp>
        <p:nvSpPr>
          <p:cNvPr id="5" name="Segnaposto piè di pagina 4">
            <a:extLst>
              <a:ext uri="{FF2B5EF4-FFF2-40B4-BE49-F238E27FC236}">
                <a16:creationId xmlns:a16="http://schemas.microsoft.com/office/drawing/2014/main" id="{14026710-534E-9241-B459-8340DFC954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7CFB598-5901-FD45-B34D-2A3BDB4A1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76A97-0887-9640-9A66-CD892C9E1F96}" type="slidenum">
              <a:rPr lang="it-IT" smtClean="0"/>
              <a:t>‹N›</a:t>
            </a:fld>
            <a:endParaRPr lang="it-IT"/>
          </a:p>
        </p:txBody>
      </p:sp>
    </p:spTree>
    <p:extLst>
      <p:ext uri="{BB962C8B-B14F-4D97-AF65-F5344CB8AC3E}">
        <p14:creationId xmlns:p14="http://schemas.microsoft.com/office/powerpoint/2010/main" val="3466898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Diritto%20Societario/Presentazione%20Banca%20di%20Roma/File%20di%20collegamento/Articolo%202410%20(2411%20c.c.).doc"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Diritto%20Societario/Presentazione%20Banca%20di%20Roma/File%20di%20collegamento/Articolo%202412%20(2410%20c.c.).doc"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Diritto%20Societario/Presentazione%20Banca%20di%20Roma/File%20di%20collegamento/Articolo%202412%20(2410%20c.c.).doc"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Diritto%20Societario/Presentazione%20Banca%20di%20Roma/File%20di%20collegamento/Estratto%20della%20Delibera%20CONSOB%20n.doc"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brocardi.it/dizionario/2572.html" TargetMode="External"/><Relationship Id="rId2" Type="http://schemas.openxmlformats.org/officeDocument/2006/relationships/hyperlink" Target="https://www.brocardi.it/dizionario/3016.html" TargetMode="External"/><Relationship Id="rId1" Type="http://schemas.openxmlformats.org/officeDocument/2006/relationships/slideLayout" Target="../slideLayouts/slideLayout6.xml"/><Relationship Id="rId4" Type="http://schemas.openxmlformats.org/officeDocument/2006/relationships/hyperlink" Target="https://www.brocardi.it/dizionario/2701.html"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brocardi.it/dizionario/2876.html" TargetMode="External"/><Relationship Id="rId3" Type="http://schemas.openxmlformats.org/officeDocument/2006/relationships/hyperlink" Target="https://www.brocardi.it/dizionario/2745.html" TargetMode="External"/><Relationship Id="rId7" Type="http://schemas.openxmlformats.org/officeDocument/2006/relationships/hyperlink" Target="https://www.brocardi.it/dizionario/2619.html" TargetMode="External"/><Relationship Id="rId2" Type="http://schemas.openxmlformats.org/officeDocument/2006/relationships/hyperlink" Target="https://www.brocardi.it/codice-civile/libro-quinto/titolo-v/capo-v/sezione-x/art2446.html" TargetMode="External"/><Relationship Id="rId1" Type="http://schemas.openxmlformats.org/officeDocument/2006/relationships/slideLayout" Target="../slideLayouts/slideLayout2.xml"/><Relationship Id="rId6" Type="http://schemas.openxmlformats.org/officeDocument/2006/relationships/hyperlink" Target="https://www.brocardi.it/dizionario/2642.html" TargetMode="External"/><Relationship Id="rId5" Type="http://schemas.openxmlformats.org/officeDocument/2006/relationships/hyperlink" Target="https://www.brocardi.it/codice-civile/libro-quinto/titolo-v/capo-v/sezione-xi/art2447ter.html" TargetMode="External"/><Relationship Id="rId4" Type="http://schemas.openxmlformats.org/officeDocument/2006/relationships/hyperlink" Target="https://www.brocardi.it/codice-civile/libro-quinto/titolo-v/capo-v/sezione-vii/art2410.html" TargetMode="External"/><Relationship Id="rId9" Type="http://schemas.openxmlformats.org/officeDocument/2006/relationships/hyperlink" Target="https://www.brocardi.it/dizionario/2878.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brocardi.it/dizionario/2698.html" TargetMode="External"/><Relationship Id="rId2" Type="http://schemas.openxmlformats.org/officeDocument/2006/relationships/hyperlink" Target="https://www.brocardi.it/dizionario/2697.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5400">
                <a:solidFill>
                  <a:schemeClr val="bg1">
                    <a:lumMod val="95000"/>
                    <a:lumOff val="5000"/>
                  </a:schemeClr>
                </a:solidFill>
              </a:rPr>
              <a:t>Le Società di Capitali</a:t>
            </a:r>
          </a:p>
        </p:txBody>
      </p:sp>
    </p:spTree>
    <p:extLst>
      <p:ext uri="{BB962C8B-B14F-4D97-AF65-F5344CB8AC3E}">
        <p14:creationId xmlns:p14="http://schemas.microsoft.com/office/powerpoint/2010/main" val="404558425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63759AB-E916-8D47-A273-EA80F3568676}" type="slidenum">
              <a:rPr lang="en-GB" sz="1000">
                <a:solidFill>
                  <a:srgbClr val="000000"/>
                </a:solidFill>
                <a:latin typeface="Cambria" pitchFamily="18" charset="0"/>
                <a:ea typeface="Cambria" pitchFamily="18" charset="0"/>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en-GB" sz="1000">
              <a:solidFill>
                <a:srgbClr val="000000"/>
              </a:solidFill>
              <a:latin typeface="Cambria" pitchFamily="18" charset="0"/>
              <a:ea typeface="Cambria" pitchFamily="18" charset="0"/>
            </a:endParaRPr>
          </a:p>
        </p:txBody>
      </p:sp>
      <p:sp>
        <p:nvSpPr>
          <p:cNvPr id="29700" name="Text Box 4"/>
          <p:cNvSpPr txBox="1">
            <a:spLocks noChangeArrowheads="1"/>
          </p:cNvSpPr>
          <p:nvPr/>
        </p:nvSpPr>
        <p:spPr bwMode="auto">
          <a:xfrm>
            <a:off x="3591222" y="513330"/>
            <a:ext cx="5036549" cy="7716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4400" b="1">
                <a:latin typeface="Cambria" pitchFamily="18" charset="0"/>
                <a:ea typeface="Cambria" pitchFamily="18" charset="0"/>
              </a:rPr>
              <a:t>La </a:t>
            </a:r>
            <a:r>
              <a:rPr lang="en-GB" sz="4400" b="1" err="1">
                <a:latin typeface="Cambria" pitchFamily="18" charset="0"/>
                <a:ea typeface="Cambria" pitchFamily="18" charset="0"/>
              </a:rPr>
              <a:t>S.p.a</a:t>
            </a:r>
            <a:r>
              <a:rPr lang="en-GB" sz="4400" b="1">
                <a:latin typeface="Cambria" pitchFamily="18" charset="0"/>
                <a:ea typeface="Cambria" pitchFamily="18" charset="0"/>
              </a:rPr>
              <a:t>. – </a:t>
            </a:r>
            <a:r>
              <a:rPr lang="en-GB" sz="4400" b="1" i="1">
                <a:latin typeface="Cambria" pitchFamily="18" charset="0"/>
                <a:ea typeface="Cambria" pitchFamily="18" charset="0"/>
              </a:rPr>
              <a:t>Le </a:t>
            </a:r>
            <a:r>
              <a:rPr lang="en-GB" sz="4400" b="1" i="1" err="1">
                <a:latin typeface="Cambria" pitchFamily="18" charset="0"/>
                <a:ea typeface="Cambria" pitchFamily="18" charset="0"/>
              </a:rPr>
              <a:t>azioni</a:t>
            </a:r>
            <a:endParaRPr lang="en-GB" sz="4400" b="1" i="1">
              <a:latin typeface="Cambria" pitchFamily="18" charset="0"/>
              <a:ea typeface="Cambria" pitchFamily="18" charset="0"/>
            </a:endParaRPr>
          </a:p>
        </p:txBody>
      </p:sp>
      <p:sp>
        <p:nvSpPr>
          <p:cNvPr id="29703" name="Text Box 7"/>
          <p:cNvSpPr txBox="1">
            <a:spLocks noChangeArrowheads="1"/>
          </p:cNvSpPr>
          <p:nvPr/>
        </p:nvSpPr>
        <p:spPr bwMode="auto">
          <a:xfrm>
            <a:off x="1905000" y="2049192"/>
            <a:ext cx="1676400" cy="3816350"/>
          </a:xfrm>
          <a:prstGeom prst="rect">
            <a:avLst/>
          </a:prstGeom>
          <a:solidFill>
            <a:srgbClr val="CCECFF"/>
          </a:solidFill>
          <a:ln w="936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a:latin typeface="Cambria" pitchFamily="18" charset="0"/>
                <a:ea typeface="Cambria" pitchFamily="18" charset="0"/>
              </a:rPr>
              <a:t>CATEGORIE DI AZIONI</a:t>
            </a:r>
          </a:p>
        </p:txBody>
      </p:sp>
      <p:sp>
        <p:nvSpPr>
          <p:cNvPr id="29705" name="AutoShape 9"/>
          <p:cNvSpPr>
            <a:spLocks noChangeArrowheads="1"/>
          </p:cNvSpPr>
          <p:nvPr/>
        </p:nvSpPr>
        <p:spPr bwMode="auto">
          <a:xfrm>
            <a:off x="3657600" y="3863924"/>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it-IT">
              <a:latin typeface="Cambria" pitchFamily="18" charset="0"/>
              <a:ea typeface="Cambria" pitchFamily="18" charset="0"/>
            </a:endParaRPr>
          </a:p>
        </p:txBody>
      </p:sp>
      <p:graphicFrame>
        <p:nvGraphicFramePr>
          <p:cNvPr id="29707" name="Text Box 8">
            <a:extLst>
              <a:ext uri="{FF2B5EF4-FFF2-40B4-BE49-F238E27FC236}">
                <a16:creationId xmlns:a16="http://schemas.microsoft.com/office/drawing/2014/main" id="{D0818C97-E206-975F-89BA-EF90F591E494}"/>
              </a:ext>
            </a:extLst>
          </p:cNvPr>
          <p:cNvGraphicFramePr/>
          <p:nvPr/>
        </p:nvGraphicFramePr>
        <p:xfrm>
          <a:off x="3935413" y="2406944"/>
          <a:ext cx="5794376" cy="3141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2233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7" name="Rectangle 3072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9" name="Rectangle 3072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1" name="Rectangle 3073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3" name="Rectangle 3073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35" name="Rectangle 3073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7" name="Oval 3073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21" name="Rectangle 1"/>
          <p:cNvSpPr>
            <a:spLocks noGrp="1" noChangeArrowheads="1"/>
          </p:cNvSpPr>
          <p:nvPr>
            <p:ph type="title"/>
          </p:nvPr>
        </p:nvSpPr>
        <p:spPr>
          <a:xfrm>
            <a:off x="826396" y="586855"/>
            <a:ext cx="4230100" cy="3387497"/>
          </a:xfrm>
        </p:spPr>
        <p:txBody>
          <a:bodyPr anchor="b">
            <a:norm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1">
                <a:solidFill>
                  <a:srgbClr val="FFFFFF"/>
                </a:solidFill>
                <a:latin typeface="Arial" panose="020B0604020202020204" pitchFamily="34" charset="0"/>
                <a:ea typeface="Cambria" pitchFamily="18" charset="0"/>
                <a:cs typeface="Arial" panose="020B0604020202020204" pitchFamily="34" charset="0"/>
              </a:rPr>
              <a:t>La S.p.a. – </a:t>
            </a:r>
            <a:r>
              <a:rPr lang="en-GB" sz="4000" b="1" i="1">
                <a:solidFill>
                  <a:srgbClr val="FFFFFF"/>
                </a:solidFill>
                <a:latin typeface="Arial" panose="020B0604020202020204" pitchFamily="34" charset="0"/>
                <a:ea typeface="Cambria" pitchFamily="18" charset="0"/>
                <a:cs typeface="Arial" panose="020B0604020202020204" pitchFamily="34" charset="0"/>
              </a:rPr>
              <a:t>Strumenti finanziari</a:t>
            </a:r>
          </a:p>
        </p:txBody>
      </p:sp>
      <p:sp>
        <p:nvSpPr>
          <p:cNvPr id="30722" name="Rectangle 2"/>
          <p:cNvSpPr>
            <a:spLocks noGrp="1" noChangeArrowheads="1"/>
          </p:cNvSpPr>
          <p:nvPr>
            <p:ph type="body" idx="1"/>
          </p:nvPr>
        </p:nvSpPr>
        <p:spPr>
          <a:xfrm>
            <a:off x="6503158" y="649480"/>
            <a:ext cx="4862447" cy="5546047"/>
          </a:xfrm>
        </p:spPr>
        <p:txBody>
          <a:bodyPr vert="horz" lIns="91440" tIns="45720" rIns="91440" bIns="45720" rtlCol="0" anchor="ctr">
            <a:normAutofit/>
          </a:bodyPr>
          <a:lstStyle/>
          <a:p>
            <a:pPr>
              <a:spcBef>
                <a:spcPts val="450"/>
              </a:spcBef>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a:latin typeface="Arial" panose="020B0604020202020204" pitchFamily="34" charset="0"/>
                <a:ea typeface="Cambria" pitchFamily="18" charset="0"/>
                <a:cs typeface="Arial" panose="020B0604020202020204" pitchFamily="34" charset="0"/>
              </a:rPr>
              <a:t>	L</a:t>
            </a:r>
            <a:r>
              <a:rPr lang="en-GB" altLang="en-GB" sz="1600">
                <a:latin typeface="Arial" panose="020B0604020202020204" pitchFamily="34" charset="0"/>
                <a:ea typeface="Cambria" pitchFamily="18" charset="0"/>
                <a:cs typeface="Arial" panose="020B0604020202020204" pitchFamily="34" charset="0"/>
              </a:rPr>
              <a:t>’</a:t>
            </a:r>
            <a:r>
              <a:rPr lang="en-GB" sz="1600">
                <a:latin typeface="Arial" panose="020B0604020202020204" pitchFamily="34" charset="0"/>
                <a:ea typeface="Cambria" pitchFamily="18" charset="0"/>
                <a:cs typeface="Arial" panose="020B0604020202020204" pitchFamily="34" charset="0"/>
              </a:rPr>
              <a:t>art. 2346 c.c. dà la possibilità di emettere strumenti finanziari forniti di </a:t>
            </a:r>
            <a:r>
              <a:rPr lang="en-GB" sz="1600" b="1">
                <a:latin typeface="Arial" panose="020B0604020202020204" pitchFamily="34" charset="0"/>
                <a:ea typeface="Cambria" pitchFamily="18" charset="0"/>
                <a:cs typeface="Arial" panose="020B0604020202020204" pitchFamily="34" charset="0"/>
              </a:rPr>
              <a:t>diritti patrimoniali o anche amministrativi</a:t>
            </a:r>
            <a:r>
              <a:rPr lang="en-GB" sz="1600">
                <a:latin typeface="Arial" panose="020B0604020202020204" pitchFamily="34" charset="0"/>
                <a:ea typeface="Cambria" pitchFamily="18" charset="0"/>
                <a:cs typeface="Arial" panose="020B0604020202020204" pitchFamily="34" charset="0"/>
              </a:rPr>
              <a:t> a seguito di un </a:t>
            </a:r>
            <a:r>
              <a:rPr lang="en-GB" sz="1600" b="1">
                <a:latin typeface="Arial" panose="020B0604020202020204" pitchFamily="34" charset="0"/>
                <a:ea typeface="Cambria" pitchFamily="18" charset="0"/>
                <a:cs typeface="Arial" panose="020B0604020202020204" pitchFamily="34" charset="0"/>
              </a:rPr>
              <a:t>apporto</a:t>
            </a:r>
            <a:r>
              <a:rPr lang="en-GB" sz="1600">
                <a:latin typeface="Arial" panose="020B0604020202020204" pitchFamily="34" charset="0"/>
                <a:ea typeface="Cambria" pitchFamily="18" charset="0"/>
                <a:cs typeface="Arial" panose="020B0604020202020204" pitchFamily="34" charset="0"/>
              </a:rPr>
              <a:t> anche di </a:t>
            </a:r>
            <a:r>
              <a:rPr lang="en-GB" sz="1600" b="1">
                <a:latin typeface="Arial" panose="020B0604020202020204" pitchFamily="34" charset="0"/>
                <a:ea typeface="Cambria" pitchFamily="18" charset="0"/>
                <a:cs typeface="Arial" panose="020B0604020202020204" pitchFamily="34" charset="0"/>
              </a:rPr>
              <a:t>opera</a:t>
            </a:r>
            <a:r>
              <a:rPr lang="en-GB" sz="1600">
                <a:latin typeface="Arial" panose="020B0604020202020204" pitchFamily="34" charset="0"/>
                <a:ea typeface="Cambria" pitchFamily="18" charset="0"/>
                <a:cs typeface="Arial" panose="020B0604020202020204" pitchFamily="34" charset="0"/>
              </a:rPr>
              <a:t> o servizi; la differenza tra apporto e conferimento spiega il riferimento a opera e servizi.</a:t>
            </a:r>
          </a:p>
          <a:p>
            <a:pPr>
              <a:spcBef>
                <a:spcPts val="450"/>
              </a:spcBef>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a:latin typeface="Arial" panose="020B0604020202020204" pitchFamily="34" charset="0"/>
                <a:ea typeface="Cambria" pitchFamily="18" charset="0"/>
                <a:cs typeface="Arial" panose="020B0604020202020204" pitchFamily="34" charset="0"/>
              </a:rPr>
              <a:t>	La previsione normativa lascia all</a:t>
            </a:r>
            <a:r>
              <a:rPr lang="en-GB" altLang="en-GB" sz="1600">
                <a:latin typeface="Arial" panose="020B0604020202020204" pitchFamily="34" charset="0"/>
                <a:ea typeface="Cambria" pitchFamily="18" charset="0"/>
                <a:cs typeface="Arial" panose="020B0604020202020204" pitchFamily="34" charset="0"/>
              </a:rPr>
              <a:t>’</a:t>
            </a:r>
            <a:r>
              <a:rPr lang="en-GB" sz="1600">
                <a:latin typeface="Arial" panose="020B0604020202020204" pitchFamily="34" charset="0"/>
                <a:ea typeface="Cambria" pitchFamily="18" charset="0"/>
                <a:cs typeface="Arial" panose="020B0604020202020204" pitchFamily="34" charset="0"/>
              </a:rPr>
              <a:t>autonomia statutaria la scelta in merito al contenuto da attribuire ai nuovi titoli partecipativi, intervenendo con norma imperativa solamente per stabilire che:</a:t>
            </a:r>
          </a:p>
          <a:p>
            <a:pPr>
              <a:spcBef>
                <a:spcPts val="450"/>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a:latin typeface="Arial" panose="020B0604020202020204" pitchFamily="34" charset="0"/>
                <a:ea typeface="Cambria" pitchFamily="18" charset="0"/>
                <a:cs typeface="Arial" panose="020B0604020202020204" pitchFamily="34" charset="0"/>
              </a:rPr>
              <a:t>- ad essi </a:t>
            </a:r>
            <a:r>
              <a:rPr lang="en-GB" sz="1600" b="1">
                <a:latin typeface="Arial" panose="020B0604020202020204" pitchFamily="34" charset="0"/>
                <a:ea typeface="Cambria" pitchFamily="18" charset="0"/>
                <a:cs typeface="Arial" panose="020B0604020202020204" pitchFamily="34" charset="0"/>
              </a:rPr>
              <a:t>non</a:t>
            </a:r>
            <a:r>
              <a:rPr lang="en-GB" sz="1600">
                <a:latin typeface="Arial" panose="020B0604020202020204" pitchFamily="34" charset="0"/>
                <a:ea typeface="Cambria" pitchFamily="18" charset="0"/>
                <a:cs typeface="Arial" panose="020B0604020202020204" pitchFamily="34" charset="0"/>
              </a:rPr>
              <a:t> può essere attribuito il diritto di </a:t>
            </a:r>
            <a:r>
              <a:rPr lang="en-GB" sz="1600" b="1">
                <a:latin typeface="Arial" panose="020B0604020202020204" pitchFamily="34" charset="0"/>
                <a:ea typeface="Cambria" pitchFamily="18" charset="0"/>
                <a:cs typeface="Arial" panose="020B0604020202020204" pitchFamily="34" charset="0"/>
              </a:rPr>
              <a:t>voto nell</a:t>
            </a:r>
            <a:r>
              <a:rPr lang="en-GB" altLang="en-GB" sz="1600" b="1">
                <a:latin typeface="Arial" panose="020B0604020202020204" pitchFamily="34" charset="0"/>
                <a:ea typeface="Cambria" pitchFamily="18" charset="0"/>
                <a:cs typeface="Arial" panose="020B0604020202020204" pitchFamily="34" charset="0"/>
              </a:rPr>
              <a:t>’</a:t>
            </a:r>
            <a:r>
              <a:rPr lang="en-GB" sz="1600" b="1">
                <a:latin typeface="Arial" panose="020B0604020202020204" pitchFamily="34" charset="0"/>
                <a:ea typeface="Cambria" pitchFamily="18" charset="0"/>
                <a:cs typeface="Arial" panose="020B0604020202020204" pitchFamily="34" charset="0"/>
              </a:rPr>
              <a:t>assemblea generale</a:t>
            </a:r>
            <a:r>
              <a:rPr lang="en-GB" sz="1600">
                <a:latin typeface="Arial" panose="020B0604020202020204" pitchFamily="34" charset="0"/>
                <a:ea typeface="Cambria" pitchFamily="18" charset="0"/>
                <a:cs typeface="Arial" panose="020B0604020202020204" pitchFamily="34" charset="0"/>
              </a:rPr>
              <a:t> degli azionisti </a:t>
            </a:r>
          </a:p>
          <a:p>
            <a:pPr>
              <a:spcBef>
                <a:spcPts val="450"/>
              </a:spcBef>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a:latin typeface="Arial" panose="020B0604020202020204" pitchFamily="34" charset="0"/>
                <a:ea typeface="Cambria" pitchFamily="18" charset="0"/>
                <a:cs typeface="Arial" panose="020B0604020202020204" pitchFamily="34" charset="0"/>
              </a:rPr>
              <a:t>- nel caso in cui vi siano </a:t>
            </a:r>
            <a:r>
              <a:rPr lang="en-GB" sz="1600" b="1">
                <a:latin typeface="Arial" panose="020B0604020202020204" pitchFamily="34" charset="0"/>
                <a:ea typeface="Cambria" pitchFamily="18" charset="0"/>
                <a:cs typeface="Arial" panose="020B0604020202020204" pitchFamily="34" charset="0"/>
              </a:rPr>
              <a:t>diverse categorie</a:t>
            </a:r>
            <a:r>
              <a:rPr lang="en-GB" sz="1600">
                <a:latin typeface="Arial" panose="020B0604020202020204" pitchFamily="34" charset="0"/>
                <a:ea typeface="Cambria" pitchFamily="18" charset="0"/>
                <a:cs typeface="Arial" panose="020B0604020202020204" pitchFamily="34" charset="0"/>
              </a:rPr>
              <a:t> </a:t>
            </a:r>
            <a:r>
              <a:rPr lang="en-GB" altLang="en-GB" sz="1600">
                <a:latin typeface="Arial" panose="020B0604020202020204" pitchFamily="34" charset="0"/>
                <a:ea typeface="Cambria" pitchFamily="18" charset="0"/>
                <a:cs typeface="Arial" panose="020B0604020202020204" pitchFamily="34" charset="0"/>
              </a:rPr>
              <a:t>“</a:t>
            </a:r>
            <a:r>
              <a:rPr lang="en-GB" sz="1600">
                <a:latin typeface="Arial" panose="020B0604020202020204" pitchFamily="34" charset="0"/>
                <a:ea typeface="Cambria" pitchFamily="18" charset="0"/>
                <a:cs typeface="Arial" panose="020B0604020202020204" pitchFamily="34" charset="0"/>
              </a:rPr>
              <a:t>di strumenti finanziari che conferiscono diritti amministrativi le deliberazioni dell</a:t>
            </a:r>
            <a:r>
              <a:rPr lang="en-GB" altLang="en-GB" sz="1600">
                <a:latin typeface="Arial" panose="020B0604020202020204" pitchFamily="34" charset="0"/>
                <a:ea typeface="Cambria" pitchFamily="18" charset="0"/>
                <a:cs typeface="Arial" panose="020B0604020202020204" pitchFamily="34" charset="0"/>
              </a:rPr>
              <a:t>’</a:t>
            </a:r>
            <a:r>
              <a:rPr lang="en-GB" sz="1600">
                <a:latin typeface="Arial" panose="020B0604020202020204" pitchFamily="34" charset="0"/>
                <a:ea typeface="Cambria" pitchFamily="18" charset="0"/>
                <a:cs typeface="Arial" panose="020B0604020202020204" pitchFamily="34" charset="0"/>
              </a:rPr>
              <a:t>assemblea che pregiudicano i diritti di una di esse, devono essere approvate anche dall</a:t>
            </a:r>
            <a:r>
              <a:rPr lang="en-GB" altLang="en-GB" sz="1600">
                <a:latin typeface="Arial" panose="020B0604020202020204" pitchFamily="34" charset="0"/>
                <a:ea typeface="Cambria" pitchFamily="18" charset="0"/>
                <a:cs typeface="Arial" panose="020B0604020202020204" pitchFamily="34" charset="0"/>
              </a:rPr>
              <a:t>’</a:t>
            </a:r>
            <a:r>
              <a:rPr lang="en-GB" sz="1600">
                <a:latin typeface="Arial" panose="020B0604020202020204" pitchFamily="34" charset="0"/>
                <a:ea typeface="Cambria" pitchFamily="18" charset="0"/>
                <a:cs typeface="Arial" panose="020B0604020202020204" pitchFamily="34" charset="0"/>
              </a:rPr>
              <a:t>assemblea speciale degli appartenenti alla categoria interessata</a:t>
            </a:r>
            <a:r>
              <a:rPr lang="en-GB" altLang="en-GB" sz="1600">
                <a:latin typeface="Arial" panose="020B0604020202020204" pitchFamily="34" charset="0"/>
                <a:ea typeface="Cambria" pitchFamily="18" charset="0"/>
                <a:cs typeface="Arial" panose="020B0604020202020204" pitchFamily="34" charset="0"/>
              </a:rPr>
              <a:t>”</a:t>
            </a:r>
            <a:r>
              <a:rPr lang="en-GB" sz="1600">
                <a:latin typeface="Arial" panose="020B0604020202020204" pitchFamily="34" charset="0"/>
                <a:ea typeface="Cambria" pitchFamily="18" charset="0"/>
                <a:cs typeface="Arial" panose="020B0604020202020204" pitchFamily="34" charset="0"/>
              </a:rPr>
              <a:t> previsione, quest</a:t>
            </a:r>
            <a:r>
              <a:rPr lang="en-GB" altLang="en-GB" sz="1600">
                <a:latin typeface="Arial" panose="020B0604020202020204" pitchFamily="34" charset="0"/>
                <a:ea typeface="Cambria" pitchFamily="18" charset="0"/>
                <a:cs typeface="Arial" panose="020B0604020202020204" pitchFamily="34" charset="0"/>
              </a:rPr>
              <a:t>’</a:t>
            </a:r>
            <a:r>
              <a:rPr lang="en-GB" sz="1600">
                <a:latin typeface="Arial" panose="020B0604020202020204" pitchFamily="34" charset="0"/>
                <a:ea typeface="Cambria" pitchFamily="18" charset="0"/>
                <a:cs typeface="Arial" panose="020B0604020202020204" pitchFamily="34" charset="0"/>
              </a:rPr>
              <a:t>ultima, accompagnata dalla disposizione secondo cui </a:t>
            </a:r>
            <a:r>
              <a:rPr lang="en-GB" altLang="en-GB" sz="1600">
                <a:latin typeface="Arial" panose="020B0604020202020204" pitchFamily="34" charset="0"/>
                <a:ea typeface="Cambria" pitchFamily="18" charset="0"/>
                <a:cs typeface="Arial" panose="020B0604020202020204" pitchFamily="34" charset="0"/>
              </a:rPr>
              <a:t>“</a:t>
            </a:r>
            <a:r>
              <a:rPr lang="en-GB" sz="1600">
                <a:latin typeface="Arial" panose="020B0604020202020204" pitchFamily="34" charset="0"/>
                <a:ea typeface="Cambria" pitchFamily="18" charset="0"/>
                <a:cs typeface="Arial" panose="020B0604020202020204" pitchFamily="34" charset="0"/>
              </a:rPr>
              <a:t>alle assemblee speciali si applicano le disposizioni relative alle assemblee straordinarie</a:t>
            </a:r>
            <a:r>
              <a:rPr lang="en-GB" altLang="en-GB" sz="1600">
                <a:latin typeface="Arial" panose="020B0604020202020204" pitchFamily="34" charset="0"/>
                <a:ea typeface="Cambria" pitchFamily="18" charset="0"/>
                <a:cs typeface="Arial" panose="020B0604020202020204" pitchFamily="34" charset="0"/>
              </a:rPr>
              <a:t>”</a:t>
            </a:r>
            <a:r>
              <a:rPr lang="en-GB" sz="1600">
                <a:latin typeface="Arial" panose="020B0604020202020204" pitchFamily="34" charset="0"/>
                <a:ea typeface="Cambria" pitchFamily="18" charset="0"/>
                <a:cs typeface="Arial" panose="020B0604020202020204" pitchFamily="34" charset="0"/>
              </a:rPr>
              <a:t>.</a:t>
            </a:r>
          </a:p>
          <a:p>
            <a:pPr>
              <a:spcBef>
                <a:spcPts val="450"/>
              </a:spcBef>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600">
              <a:latin typeface="Arial" panose="020B0604020202020204" pitchFamily="34" charset="0"/>
              <a:ea typeface="Cambria" pitchFamily="18" charset="0"/>
              <a:cs typeface="Arial" panose="020B0604020202020204" pitchFamily="34" charset="0"/>
            </a:endParaRPr>
          </a:p>
        </p:txBody>
      </p:sp>
    </p:spTree>
    <p:extLst>
      <p:ext uri="{BB962C8B-B14F-4D97-AF65-F5344CB8AC3E}">
        <p14:creationId xmlns:p14="http://schemas.microsoft.com/office/powerpoint/2010/main" val="1797163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B2CBB78-B6EA-6740-BA07-7BDA5B3FFBFF}" type="slidenum">
              <a:rPr lang="en-GB" sz="1000">
                <a:solidFill>
                  <a:srgbClr val="000000"/>
                </a:solidFill>
                <a:latin typeface="Cambria" pitchFamily="18" charset="0"/>
                <a:ea typeface="Cambria" pitchFamily="18" charset="0"/>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en-GB" sz="1000">
              <a:solidFill>
                <a:srgbClr val="000000"/>
              </a:solidFill>
              <a:latin typeface="Cambria" pitchFamily="18" charset="0"/>
              <a:ea typeface="Cambria" pitchFamily="18" charset="0"/>
            </a:endParaRPr>
          </a:p>
        </p:txBody>
      </p:sp>
      <p:sp>
        <p:nvSpPr>
          <p:cNvPr id="31748" name="Text Box 4"/>
          <p:cNvSpPr txBox="1">
            <a:spLocks noChangeArrowheads="1"/>
          </p:cNvSpPr>
          <p:nvPr/>
        </p:nvSpPr>
        <p:spPr bwMode="auto">
          <a:xfrm>
            <a:off x="3382883" y="503644"/>
            <a:ext cx="5521489" cy="648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3600" b="1" dirty="0">
                <a:latin typeface="Cambria" pitchFamily="18" charset="0"/>
                <a:ea typeface="Cambria" pitchFamily="18" charset="0"/>
              </a:rPr>
              <a:t>La </a:t>
            </a:r>
            <a:r>
              <a:rPr lang="en-GB" sz="3600" b="1" dirty="0" err="1">
                <a:latin typeface="Cambria" pitchFamily="18" charset="0"/>
                <a:ea typeface="Cambria" pitchFamily="18" charset="0"/>
              </a:rPr>
              <a:t>S.p.a</a:t>
            </a:r>
            <a:r>
              <a:rPr lang="en-GB" sz="3600" b="1" dirty="0">
                <a:latin typeface="Cambria" pitchFamily="18" charset="0"/>
                <a:ea typeface="Cambria" pitchFamily="18" charset="0"/>
              </a:rPr>
              <a:t>. – </a:t>
            </a:r>
            <a:r>
              <a:rPr lang="en-GB" sz="3600" b="1" i="1" dirty="0">
                <a:latin typeface="Cambria" pitchFamily="18" charset="0"/>
                <a:ea typeface="Cambria" pitchFamily="18" charset="0"/>
              </a:rPr>
              <a:t>Le </a:t>
            </a:r>
            <a:r>
              <a:rPr lang="en-GB" sz="3600" b="1" i="1" dirty="0" err="1">
                <a:latin typeface="Cambria" pitchFamily="18" charset="0"/>
                <a:ea typeface="Cambria" pitchFamily="18" charset="0"/>
              </a:rPr>
              <a:t>Obbligazioni</a:t>
            </a:r>
            <a:endParaRPr lang="en-GB" sz="3600" b="1" i="1" dirty="0">
              <a:latin typeface="Cambria" pitchFamily="18" charset="0"/>
              <a:ea typeface="Cambria" pitchFamily="18" charset="0"/>
            </a:endParaRPr>
          </a:p>
        </p:txBody>
      </p:sp>
      <p:sp>
        <p:nvSpPr>
          <p:cNvPr id="31751" name="Text Box 7"/>
          <p:cNvSpPr txBox="1">
            <a:spLocks noChangeArrowheads="1"/>
          </p:cNvSpPr>
          <p:nvPr/>
        </p:nvSpPr>
        <p:spPr bwMode="auto">
          <a:xfrm>
            <a:off x="1905001" y="1773238"/>
            <a:ext cx="1311275" cy="647700"/>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dirty="0">
                <a:latin typeface="Cambria" pitchFamily="18" charset="0"/>
                <a:ea typeface="Cambria" pitchFamily="18" charset="0"/>
              </a:rPr>
              <a:t>EMISSIONE</a:t>
            </a:r>
          </a:p>
        </p:txBody>
      </p:sp>
      <p:sp>
        <p:nvSpPr>
          <p:cNvPr id="31752" name="Text Box 8"/>
          <p:cNvSpPr txBox="1">
            <a:spLocks noChangeArrowheads="1"/>
          </p:cNvSpPr>
          <p:nvPr/>
        </p:nvSpPr>
        <p:spPr bwMode="auto">
          <a:xfrm>
            <a:off x="3576639" y="1692000"/>
            <a:ext cx="6153151" cy="648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None/>
            </a:pPr>
            <a:r>
              <a:rPr lang="en-GB" sz="1800" dirty="0" err="1">
                <a:latin typeface="Cambria" pitchFamily="18" charset="0"/>
                <a:ea typeface="Cambria" pitchFamily="18" charset="0"/>
              </a:rPr>
              <a:t>Competenza</a:t>
            </a:r>
            <a:r>
              <a:rPr lang="en-GB" sz="1800" dirty="0">
                <a:latin typeface="Cambria" pitchFamily="18" charset="0"/>
                <a:ea typeface="Cambria" pitchFamily="18" charset="0"/>
              </a:rPr>
              <a:t> </a:t>
            </a:r>
            <a:r>
              <a:rPr lang="en-GB" sz="1800" dirty="0" err="1">
                <a:latin typeface="Cambria" pitchFamily="18" charset="0"/>
                <a:ea typeface="Cambria" pitchFamily="18" charset="0"/>
              </a:rPr>
              <a:t>degli</a:t>
            </a:r>
            <a:r>
              <a:rPr lang="en-GB" sz="1800" dirty="0">
                <a:latin typeface="Cambria" pitchFamily="18" charset="0"/>
                <a:ea typeface="Cambria" pitchFamily="18" charset="0"/>
              </a:rPr>
              <a:t> </a:t>
            </a:r>
            <a:r>
              <a:rPr lang="en-GB" sz="1800" dirty="0" err="1">
                <a:latin typeface="Cambria" pitchFamily="18" charset="0"/>
                <a:ea typeface="Cambria" pitchFamily="18" charset="0"/>
              </a:rPr>
              <a:t>amministratori</a:t>
            </a:r>
            <a:r>
              <a:rPr lang="en-GB" sz="1800" dirty="0">
                <a:latin typeface="Cambria" pitchFamily="18" charset="0"/>
                <a:ea typeface="Cambria" pitchFamily="18" charset="0"/>
              </a:rPr>
              <a:t>, salvo </a:t>
            </a:r>
            <a:r>
              <a:rPr lang="en-GB" sz="1800" dirty="0" err="1">
                <a:latin typeface="Cambria" pitchFamily="18" charset="0"/>
                <a:ea typeface="Cambria" pitchFamily="18" charset="0"/>
              </a:rPr>
              <a:t>diversa</a:t>
            </a:r>
            <a:r>
              <a:rPr lang="en-GB" sz="1800" dirty="0">
                <a:latin typeface="Cambria" pitchFamily="18" charset="0"/>
                <a:ea typeface="Cambria" pitchFamily="18" charset="0"/>
              </a:rPr>
              <a:t> </a:t>
            </a:r>
            <a:r>
              <a:rPr lang="en-GB" sz="1800" dirty="0" err="1">
                <a:latin typeface="Cambria" pitchFamily="18" charset="0"/>
                <a:ea typeface="Cambria" pitchFamily="18" charset="0"/>
              </a:rPr>
              <a:t>disposizione</a:t>
            </a:r>
            <a:r>
              <a:rPr lang="en-GB" sz="1800" dirty="0">
                <a:latin typeface="Cambria" pitchFamily="18" charset="0"/>
                <a:ea typeface="Cambria" pitchFamily="18" charset="0"/>
              </a:rPr>
              <a:t> (</a:t>
            </a:r>
            <a:r>
              <a:rPr lang="en-GB" sz="1800" dirty="0">
                <a:latin typeface="Cambria" pitchFamily="18" charset="0"/>
                <a:ea typeface="Cambria" pitchFamily="18" charset="0"/>
                <a:hlinkClick r:id="rId3"/>
              </a:rPr>
              <a:t>art. 2410</a:t>
            </a:r>
            <a:r>
              <a:rPr lang="en-GB" sz="1800" dirty="0">
                <a:latin typeface="Cambria" pitchFamily="18" charset="0"/>
                <a:ea typeface="Cambria" pitchFamily="18" charset="0"/>
              </a:rPr>
              <a:t>).</a:t>
            </a:r>
          </a:p>
        </p:txBody>
      </p:sp>
      <p:sp>
        <p:nvSpPr>
          <p:cNvPr id="31753" name="AutoShape 9"/>
          <p:cNvSpPr>
            <a:spLocks noChangeArrowheads="1"/>
          </p:cNvSpPr>
          <p:nvPr/>
        </p:nvSpPr>
        <p:spPr bwMode="auto">
          <a:xfrm>
            <a:off x="3270250" y="1828834"/>
            <a:ext cx="304800" cy="2492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latin typeface="Cambria" pitchFamily="18" charset="0"/>
              <a:ea typeface="Cambria" pitchFamily="18" charset="0"/>
            </a:endParaRPr>
          </a:p>
        </p:txBody>
      </p:sp>
      <p:sp>
        <p:nvSpPr>
          <p:cNvPr id="31755" name="Text Box 11"/>
          <p:cNvSpPr txBox="1">
            <a:spLocks noChangeArrowheads="1"/>
          </p:cNvSpPr>
          <p:nvPr/>
        </p:nvSpPr>
        <p:spPr bwMode="auto">
          <a:xfrm>
            <a:off x="1919289" y="3141519"/>
            <a:ext cx="1296987" cy="1800225"/>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a:latin typeface="Cambria" pitchFamily="18" charset="0"/>
                <a:ea typeface="Cambria" pitchFamily="18" charset="0"/>
              </a:rPr>
              <a:t>LIMITE</a:t>
            </a:r>
          </a:p>
        </p:txBody>
      </p:sp>
      <p:sp>
        <p:nvSpPr>
          <p:cNvPr id="31756" name="AutoShape 12"/>
          <p:cNvSpPr>
            <a:spLocks noChangeArrowheads="1"/>
          </p:cNvSpPr>
          <p:nvPr/>
        </p:nvSpPr>
        <p:spPr bwMode="auto">
          <a:xfrm>
            <a:off x="3270250" y="3903955"/>
            <a:ext cx="304800" cy="2492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latin typeface="Cambria" pitchFamily="18" charset="0"/>
              <a:ea typeface="Cambria" pitchFamily="18" charset="0"/>
            </a:endParaRPr>
          </a:p>
        </p:txBody>
      </p:sp>
      <p:sp>
        <p:nvSpPr>
          <p:cNvPr id="31757" name="Text Box 13"/>
          <p:cNvSpPr txBox="1">
            <a:spLocks noChangeArrowheads="1"/>
          </p:cNvSpPr>
          <p:nvPr/>
        </p:nvSpPr>
        <p:spPr bwMode="auto">
          <a:xfrm>
            <a:off x="3505201" y="3369601"/>
            <a:ext cx="6224589" cy="14795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None/>
            </a:pPr>
            <a:r>
              <a:rPr lang="en-GB" sz="1800" dirty="0">
                <a:latin typeface="Cambria" pitchFamily="18" charset="0"/>
                <a:ea typeface="Cambria" pitchFamily="18" charset="0"/>
              </a:rPr>
              <a:t>La </a:t>
            </a:r>
            <a:r>
              <a:rPr lang="en-GB" sz="1800" dirty="0" err="1">
                <a:latin typeface="Cambria" pitchFamily="18" charset="0"/>
                <a:ea typeface="Cambria" pitchFamily="18" charset="0"/>
              </a:rPr>
              <a:t>società</a:t>
            </a:r>
            <a:r>
              <a:rPr lang="en-GB" sz="1800" dirty="0">
                <a:latin typeface="Cambria" pitchFamily="18" charset="0"/>
                <a:ea typeface="Cambria" pitchFamily="18" charset="0"/>
              </a:rPr>
              <a:t> </a:t>
            </a:r>
            <a:r>
              <a:rPr lang="en-GB" sz="1800" dirty="0" err="1">
                <a:latin typeface="Cambria" pitchFamily="18" charset="0"/>
                <a:ea typeface="Cambria" pitchFamily="18" charset="0"/>
              </a:rPr>
              <a:t>può</a:t>
            </a:r>
            <a:r>
              <a:rPr lang="en-GB" sz="1800" dirty="0">
                <a:latin typeface="Cambria" pitchFamily="18" charset="0"/>
                <a:ea typeface="Cambria" pitchFamily="18" charset="0"/>
              </a:rPr>
              <a:t> </a:t>
            </a:r>
            <a:r>
              <a:rPr lang="en-GB" sz="1800" dirty="0" err="1">
                <a:latin typeface="Cambria" pitchFamily="18" charset="0"/>
                <a:ea typeface="Cambria" pitchFamily="18" charset="0"/>
              </a:rPr>
              <a:t>emettere</a:t>
            </a:r>
            <a:r>
              <a:rPr lang="en-GB" sz="1800" dirty="0">
                <a:latin typeface="Cambria" pitchFamily="18" charset="0"/>
                <a:ea typeface="Cambria" pitchFamily="18" charset="0"/>
              </a:rPr>
              <a:t> </a:t>
            </a:r>
            <a:r>
              <a:rPr lang="en-GB" sz="1800" dirty="0" err="1">
                <a:latin typeface="Cambria" pitchFamily="18" charset="0"/>
                <a:ea typeface="Cambria" pitchFamily="18" charset="0"/>
              </a:rPr>
              <a:t>obbligazioni</a:t>
            </a:r>
            <a:r>
              <a:rPr lang="en-GB" sz="1800" dirty="0">
                <a:latin typeface="Cambria" pitchFamily="18" charset="0"/>
                <a:ea typeface="Cambria" pitchFamily="18" charset="0"/>
              </a:rPr>
              <a:t> (al </a:t>
            </a:r>
            <a:r>
              <a:rPr lang="en-GB" sz="1800" dirty="0" err="1">
                <a:latin typeface="Cambria" pitchFamily="18" charset="0"/>
                <a:ea typeface="Cambria" pitchFamily="18" charset="0"/>
              </a:rPr>
              <a:t>portatore</a:t>
            </a:r>
            <a:r>
              <a:rPr lang="en-GB" sz="1800" dirty="0">
                <a:latin typeface="Cambria" pitchFamily="18" charset="0"/>
                <a:ea typeface="Cambria" pitchFamily="18" charset="0"/>
              </a:rPr>
              <a:t> o nominative) per </a:t>
            </a:r>
            <a:r>
              <a:rPr lang="en-GB" sz="1800" dirty="0" err="1">
                <a:latin typeface="Cambria" pitchFamily="18" charset="0"/>
                <a:ea typeface="Cambria" pitchFamily="18" charset="0"/>
              </a:rPr>
              <a:t>una</a:t>
            </a:r>
            <a:r>
              <a:rPr lang="en-GB" sz="1800" dirty="0">
                <a:latin typeface="Cambria" pitchFamily="18" charset="0"/>
                <a:ea typeface="Cambria" pitchFamily="18" charset="0"/>
              </a:rPr>
              <a:t> </a:t>
            </a:r>
            <a:r>
              <a:rPr lang="en-GB" sz="1800" dirty="0" err="1">
                <a:latin typeface="Cambria" pitchFamily="18" charset="0"/>
                <a:ea typeface="Cambria" pitchFamily="18" charset="0"/>
              </a:rPr>
              <a:t>somma</a:t>
            </a:r>
            <a:r>
              <a:rPr lang="en-GB" sz="1800" dirty="0">
                <a:latin typeface="Cambria" pitchFamily="18" charset="0"/>
                <a:ea typeface="Cambria" pitchFamily="18" charset="0"/>
              </a:rPr>
              <a:t> </a:t>
            </a:r>
            <a:r>
              <a:rPr lang="en-GB" sz="1800" dirty="0" err="1">
                <a:latin typeface="Cambria" pitchFamily="18" charset="0"/>
                <a:ea typeface="Cambria" pitchFamily="18" charset="0"/>
              </a:rPr>
              <a:t>complessivamente</a:t>
            </a:r>
            <a:r>
              <a:rPr lang="en-GB" sz="1800" dirty="0">
                <a:latin typeface="Cambria" pitchFamily="18" charset="0"/>
                <a:ea typeface="Cambria" pitchFamily="18" charset="0"/>
              </a:rPr>
              <a:t> </a:t>
            </a:r>
            <a:r>
              <a:rPr lang="en-GB" sz="1800" u="sng" dirty="0">
                <a:latin typeface="Cambria" pitchFamily="18" charset="0"/>
                <a:ea typeface="Cambria" pitchFamily="18" charset="0"/>
              </a:rPr>
              <a:t>non </a:t>
            </a:r>
            <a:r>
              <a:rPr lang="en-GB" sz="1800" u="sng" dirty="0" err="1">
                <a:latin typeface="Cambria" pitchFamily="18" charset="0"/>
                <a:ea typeface="Cambria" pitchFamily="18" charset="0"/>
              </a:rPr>
              <a:t>eccedente</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il</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doppio</a:t>
            </a:r>
            <a:r>
              <a:rPr lang="en-GB" sz="1800" u="sng" dirty="0">
                <a:latin typeface="Cambria" pitchFamily="18" charset="0"/>
                <a:ea typeface="Cambria" pitchFamily="18" charset="0"/>
              </a:rPr>
              <a:t> del </a:t>
            </a:r>
            <a:r>
              <a:rPr lang="en-GB" sz="1800" u="sng" dirty="0" err="1">
                <a:latin typeface="Cambria" pitchFamily="18" charset="0"/>
                <a:ea typeface="Cambria" pitchFamily="18" charset="0"/>
              </a:rPr>
              <a:t>capitale</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sociale</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della</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riserva</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legale</a:t>
            </a:r>
            <a:r>
              <a:rPr lang="en-GB" sz="1800" u="sng" dirty="0">
                <a:latin typeface="Cambria" pitchFamily="18" charset="0"/>
                <a:ea typeface="Cambria" pitchFamily="18" charset="0"/>
              </a:rPr>
              <a:t> e </a:t>
            </a:r>
            <a:r>
              <a:rPr lang="en-GB" sz="1800" u="sng" dirty="0" err="1">
                <a:latin typeface="Cambria" pitchFamily="18" charset="0"/>
                <a:ea typeface="Cambria" pitchFamily="18" charset="0"/>
              </a:rPr>
              <a:t>delle</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riserve</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disponibili</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risultanti</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dall</a:t>
            </a:r>
            <a:r>
              <a:rPr lang="en-GB" altLang="en-GB" sz="1800" u="sng" dirty="0" err="1">
                <a:latin typeface="Cambria" pitchFamily="18" charset="0"/>
                <a:ea typeface="Cambria" pitchFamily="18" charset="0"/>
              </a:rPr>
              <a:t>’</a:t>
            </a:r>
            <a:r>
              <a:rPr lang="en-GB" sz="1800" u="sng" dirty="0" err="1">
                <a:latin typeface="Cambria" pitchFamily="18" charset="0"/>
                <a:ea typeface="Cambria" pitchFamily="18" charset="0"/>
              </a:rPr>
              <a:t>ultimo</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bilancio</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approvato</a:t>
            </a:r>
            <a:r>
              <a:rPr lang="en-GB" sz="1800" dirty="0">
                <a:latin typeface="Cambria" pitchFamily="18" charset="0"/>
                <a:ea typeface="Cambria" pitchFamily="18" charset="0"/>
              </a:rPr>
              <a:t> (</a:t>
            </a:r>
            <a:r>
              <a:rPr lang="en-GB" sz="1800" dirty="0">
                <a:latin typeface="Cambria" pitchFamily="18" charset="0"/>
                <a:ea typeface="Cambria" pitchFamily="18" charset="0"/>
                <a:hlinkClick r:id="rId4"/>
              </a:rPr>
              <a:t>art. 2412</a:t>
            </a:r>
            <a:r>
              <a:rPr lang="en-GB" sz="1800" dirty="0">
                <a:latin typeface="Cambria" pitchFamily="18" charset="0"/>
                <a:ea typeface="Cambria" pitchFamily="18" charset="0"/>
              </a:rPr>
              <a:t>)‏</a:t>
            </a:r>
          </a:p>
        </p:txBody>
      </p:sp>
    </p:spTree>
    <p:extLst>
      <p:ext uri="{BB962C8B-B14F-4D97-AF65-F5344CB8AC3E}">
        <p14:creationId xmlns:p14="http://schemas.microsoft.com/office/powerpoint/2010/main" val="326193070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1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P spid="31752" grpId="0"/>
      <p:bldP spid="31755" grpId="0" animBg="1"/>
      <p:bldP spid="31757" grpId="0"/>
      <p:bldP spid="3175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4A10AB9-05D1-5049-BD33-0D9339101276}" type="slidenum">
              <a:rPr lang="en-GB" sz="1000">
                <a:solidFill>
                  <a:srgbClr val="000000"/>
                </a:solidFill>
                <a:latin typeface="Cambria" pitchFamily="18" charset="0"/>
                <a:ea typeface="Cambria" pitchFamily="18" charset="0"/>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en-GB" sz="1000">
              <a:solidFill>
                <a:srgbClr val="000000"/>
              </a:solidFill>
              <a:latin typeface="Cambria" pitchFamily="18" charset="0"/>
              <a:ea typeface="Cambria" pitchFamily="18" charset="0"/>
            </a:endParaRPr>
          </a:p>
        </p:txBody>
      </p:sp>
      <p:sp>
        <p:nvSpPr>
          <p:cNvPr id="32772" name="Text Box 4"/>
          <p:cNvSpPr txBox="1">
            <a:spLocks noChangeArrowheads="1"/>
          </p:cNvSpPr>
          <p:nvPr/>
        </p:nvSpPr>
        <p:spPr bwMode="auto">
          <a:xfrm>
            <a:off x="3087579" y="366380"/>
            <a:ext cx="6112099" cy="7100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4000" b="1" dirty="0">
                <a:latin typeface="Cambria" pitchFamily="18" charset="0"/>
                <a:ea typeface="Cambria" pitchFamily="18" charset="0"/>
              </a:rPr>
              <a:t>La </a:t>
            </a:r>
            <a:r>
              <a:rPr lang="en-GB" sz="4000" b="1" dirty="0" err="1">
                <a:latin typeface="Cambria" pitchFamily="18" charset="0"/>
                <a:ea typeface="Cambria" pitchFamily="18" charset="0"/>
              </a:rPr>
              <a:t>S.p.a</a:t>
            </a:r>
            <a:r>
              <a:rPr lang="en-GB" sz="4000" b="1" dirty="0">
                <a:latin typeface="Cambria" pitchFamily="18" charset="0"/>
                <a:ea typeface="Cambria" pitchFamily="18" charset="0"/>
              </a:rPr>
              <a:t>. – </a:t>
            </a:r>
            <a:r>
              <a:rPr lang="en-GB" sz="4000" b="1" i="1" dirty="0">
                <a:latin typeface="Cambria" pitchFamily="18" charset="0"/>
                <a:ea typeface="Cambria" pitchFamily="18" charset="0"/>
              </a:rPr>
              <a:t>Le </a:t>
            </a:r>
            <a:r>
              <a:rPr lang="en-GB" sz="4000" b="1" i="1" dirty="0" err="1">
                <a:latin typeface="Cambria" pitchFamily="18" charset="0"/>
                <a:ea typeface="Cambria" pitchFamily="18" charset="0"/>
              </a:rPr>
              <a:t>Obbligazioni</a:t>
            </a:r>
            <a:endParaRPr lang="en-GB" sz="4000" b="1" i="1" dirty="0">
              <a:latin typeface="Cambria" pitchFamily="18" charset="0"/>
              <a:ea typeface="Cambria" pitchFamily="18" charset="0"/>
            </a:endParaRPr>
          </a:p>
        </p:txBody>
      </p:sp>
      <p:sp>
        <p:nvSpPr>
          <p:cNvPr id="32773" name="Text Box 5"/>
          <p:cNvSpPr txBox="1">
            <a:spLocks noChangeArrowheads="1"/>
          </p:cNvSpPr>
          <p:nvPr/>
        </p:nvSpPr>
        <p:spPr bwMode="auto">
          <a:xfrm>
            <a:off x="3505201" y="2311401"/>
            <a:ext cx="3814763" cy="2195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latin typeface="Cambria" pitchFamily="18" charset="0"/>
              <a:ea typeface="Cambria" pitchFamily="18" charset="0"/>
            </a:endParaRPr>
          </a:p>
        </p:txBody>
      </p:sp>
      <p:sp>
        <p:nvSpPr>
          <p:cNvPr id="32774" name="Text Box 6"/>
          <p:cNvSpPr txBox="1">
            <a:spLocks noChangeArrowheads="1"/>
          </p:cNvSpPr>
          <p:nvPr/>
        </p:nvSpPr>
        <p:spPr bwMode="auto">
          <a:xfrm>
            <a:off x="1884364" y="2519364"/>
            <a:ext cx="1296987" cy="1368425"/>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dirty="0">
                <a:latin typeface="Cambria" pitchFamily="18" charset="0"/>
                <a:ea typeface="Cambria" pitchFamily="18" charset="0"/>
              </a:rPr>
              <a:t>DEROGHE AL LIMITE DI EMISSIONE</a:t>
            </a:r>
          </a:p>
        </p:txBody>
      </p:sp>
      <p:sp>
        <p:nvSpPr>
          <p:cNvPr id="32775" name="Text Box 7"/>
          <p:cNvSpPr txBox="1">
            <a:spLocks noChangeArrowheads="1"/>
          </p:cNvSpPr>
          <p:nvPr/>
        </p:nvSpPr>
        <p:spPr bwMode="auto">
          <a:xfrm>
            <a:off x="3454400" y="1785939"/>
            <a:ext cx="7646988" cy="31415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None/>
            </a:pPr>
            <a:r>
              <a:rPr lang="en-GB" sz="1800" dirty="0">
                <a:latin typeface="Cambria" pitchFamily="18" charset="0"/>
                <a:ea typeface="Cambria" pitchFamily="18" charset="0"/>
              </a:rPr>
              <a:t>Il </a:t>
            </a:r>
            <a:r>
              <a:rPr lang="en-GB" sz="1800" dirty="0" err="1">
                <a:latin typeface="Cambria" pitchFamily="18" charset="0"/>
                <a:ea typeface="Cambria" pitchFamily="18" charset="0"/>
              </a:rPr>
              <a:t>limite</a:t>
            </a:r>
            <a:r>
              <a:rPr lang="en-GB" sz="1800" dirty="0">
                <a:latin typeface="Cambria" pitchFamily="18" charset="0"/>
                <a:ea typeface="Cambria" pitchFamily="18" charset="0"/>
              </a:rPr>
              <a:t> del primo comma </a:t>
            </a:r>
            <a:r>
              <a:rPr lang="en-GB" sz="1800" dirty="0" err="1">
                <a:latin typeface="Cambria" pitchFamily="18" charset="0"/>
                <a:ea typeface="Cambria" pitchFamily="18" charset="0"/>
              </a:rPr>
              <a:t>può</a:t>
            </a:r>
            <a:r>
              <a:rPr lang="en-GB" sz="1800" dirty="0">
                <a:latin typeface="Cambria" pitchFamily="18" charset="0"/>
                <a:ea typeface="Cambria" pitchFamily="18" charset="0"/>
              </a:rPr>
              <a:t> </a:t>
            </a:r>
            <a:r>
              <a:rPr lang="en-GB" sz="1800" dirty="0" err="1">
                <a:latin typeface="Cambria" pitchFamily="18" charset="0"/>
                <a:ea typeface="Cambria" pitchFamily="18" charset="0"/>
              </a:rPr>
              <a:t>essere</a:t>
            </a:r>
            <a:r>
              <a:rPr lang="en-GB" sz="1800" dirty="0">
                <a:latin typeface="Cambria" pitchFamily="18" charset="0"/>
                <a:ea typeface="Cambria" pitchFamily="18" charset="0"/>
              </a:rPr>
              <a:t> </a:t>
            </a:r>
            <a:r>
              <a:rPr lang="en-GB" sz="1800" dirty="0" err="1">
                <a:latin typeface="Cambria" pitchFamily="18" charset="0"/>
                <a:ea typeface="Cambria" pitchFamily="18" charset="0"/>
              </a:rPr>
              <a:t>superato</a:t>
            </a:r>
            <a:r>
              <a:rPr lang="en-GB" sz="1800" dirty="0">
                <a:latin typeface="Cambria" pitchFamily="18" charset="0"/>
                <a:ea typeface="Cambria" pitchFamily="18" charset="0"/>
              </a:rPr>
              <a:t> </a:t>
            </a:r>
            <a:r>
              <a:rPr lang="en-GB" sz="1800" dirty="0" err="1">
                <a:latin typeface="Cambria" pitchFamily="18" charset="0"/>
                <a:ea typeface="Cambria" pitchFamily="18" charset="0"/>
              </a:rPr>
              <a:t>quando</a:t>
            </a:r>
            <a:r>
              <a:rPr lang="en-GB" sz="1800" dirty="0">
                <a:latin typeface="Cambria" pitchFamily="18" charset="0"/>
                <a:ea typeface="Cambria" pitchFamily="18" charset="0"/>
              </a:rPr>
              <a:t> le </a:t>
            </a:r>
            <a:r>
              <a:rPr lang="en-GB" sz="1800" dirty="0" err="1">
                <a:latin typeface="Cambria" pitchFamily="18" charset="0"/>
                <a:ea typeface="Cambria" pitchFamily="18" charset="0"/>
              </a:rPr>
              <a:t>obbligazioni</a:t>
            </a:r>
            <a:r>
              <a:rPr lang="en-GB" sz="1800" dirty="0">
                <a:latin typeface="Cambria" pitchFamily="18" charset="0"/>
                <a:ea typeface="Cambria" pitchFamily="18" charset="0"/>
              </a:rPr>
              <a:t> </a:t>
            </a:r>
            <a:r>
              <a:rPr lang="en-GB" sz="1800" dirty="0" err="1">
                <a:latin typeface="Cambria" pitchFamily="18" charset="0"/>
                <a:ea typeface="Cambria" pitchFamily="18" charset="0"/>
              </a:rPr>
              <a:t>emesse</a:t>
            </a:r>
            <a:r>
              <a:rPr lang="en-GB" sz="1800" dirty="0">
                <a:latin typeface="Cambria" pitchFamily="18" charset="0"/>
                <a:ea typeface="Cambria" pitchFamily="18" charset="0"/>
              </a:rPr>
              <a:t> in </a:t>
            </a:r>
            <a:r>
              <a:rPr lang="en-GB" sz="1800" dirty="0" err="1">
                <a:latin typeface="Cambria" pitchFamily="18" charset="0"/>
                <a:ea typeface="Cambria" pitchFamily="18" charset="0"/>
              </a:rPr>
              <a:t>eccedenza</a:t>
            </a:r>
            <a:r>
              <a:rPr lang="en-GB" sz="1800" dirty="0">
                <a:latin typeface="Cambria" pitchFamily="18" charset="0"/>
                <a:ea typeface="Cambria" pitchFamily="18" charset="0"/>
              </a:rPr>
              <a:t> </a:t>
            </a:r>
            <a:r>
              <a:rPr lang="en-GB" sz="1800" dirty="0" err="1">
                <a:latin typeface="Cambria" pitchFamily="18" charset="0"/>
                <a:ea typeface="Cambria" pitchFamily="18" charset="0"/>
              </a:rPr>
              <a:t>sono</a:t>
            </a:r>
            <a:r>
              <a:rPr lang="en-GB" sz="1800" dirty="0">
                <a:latin typeface="Cambria" pitchFamily="18" charset="0"/>
                <a:ea typeface="Cambria" pitchFamily="18" charset="0"/>
              </a:rPr>
              <a:t> </a:t>
            </a:r>
            <a:r>
              <a:rPr lang="en-GB" sz="1800" dirty="0" err="1">
                <a:latin typeface="Cambria" pitchFamily="18" charset="0"/>
                <a:ea typeface="Cambria" pitchFamily="18" charset="0"/>
              </a:rPr>
              <a:t>destinate</a:t>
            </a:r>
            <a:r>
              <a:rPr lang="en-GB" sz="1800" dirty="0">
                <a:latin typeface="Cambria" pitchFamily="18" charset="0"/>
                <a:ea typeface="Cambria" pitchFamily="18" charset="0"/>
              </a:rPr>
              <a:t> </a:t>
            </a:r>
            <a:r>
              <a:rPr lang="en-GB" sz="1800" dirty="0" err="1">
                <a:latin typeface="Cambria" pitchFamily="18" charset="0"/>
                <a:ea typeface="Cambria" pitchFamily="18" charset="0"/>
              </a:rPr>
              <a:t>alla</a:t>
            </a:r>
            <a:r>
              <a:rPr lang="en-GB" sz="1800" dirty="0">
                <a:latin typeface="Cambria" pitchFamily="18" charset="0"/>
                <a:ea typeface="Cambria" pitchFamily="18" charset="0"/>
              </a:rPr>
              <a:t> </a:t>
            </a:r>
            <a:r>
              <a:rPr lang="en-GB" sz="1800" dirty="0" err="1">
                <a:latin typeface="Cambria" pitchFamily="18" charset="0"/>
                <a:ea typeface="Cambria" pitchFamily="18" charset="0"/>
              </a:rPr>
              <a:t>sottoscrizione</a:t>
            </a:r>
            <a:r>
              <a:rPr lang="en-GB" sz="1800" dirty="0">
                <a:latin typeface="Cambria" pitchFamily="18" charset="0"/>
                <a:ea typeface="Cambria" pitchFamily="18" charset="0"/>
              </a:rPr>
              <a:t> da parte di </a:t>
            </a:r>
            <a:r>
              <a:rPr lang="en-GB" sz="1800" b="1" dirty="0" err="1">
                <a:latin typeface="Cambria" pitchFamily="18" charset="0"/>
                <a:ea typeface="Cambria" pitchFamily="18" charset="0"/>
              </a:rPr>
              <a:t>investitori</a:t>
            </a:r>
            <a:r>
              <a:rPr lang="en-GB" sz="1800" b="1" dirty="0">
                <a:latin typeface="Cambria" pitchFamily="18" charset="0"/>
                <a:ea typeface="Cambria" pitchFamily="18" charset="0"/>
              </a:rPr>
              <a:t> </a:t>
            </a:r>
            <a:r>
              <a:rPr lang="en-GB" sz="1800" b="1" dirty="0" err="1">
                <a:latin typeface="Cambria" pitchFamily="18" charset="0"/>
                <a:ea typeface="Cambria" pitchFamily="18" charset="0"/>
              </a:rPr>
              <a:t>professionali</a:t>
            </a:r>
            <a:r>
              <a:rPr lang="en-GB" sz="1800" b="1" dirty="0">
                <a:latin typeface="Cambria" pitchFamily="18" charset="0"/>
                <a:ea typeface="Cambria" pitchFamily="18" charset="0"/>
              </a:rPr>
              <a:t> </a:t>
            </a:r>
            <a:r>
              <a:rPr lang="en-GB" sz="1800" b="1" dirty="0" err="1">
                <a:latin typeface="Cambria" pitchFamily="18" charset="0"/>
                <a:ea typeface="Cambria" pitchFamily="18" charset="0"/>
              </a:rPr>
              <a:t>soggetti</a:t>
            </a:r>
            <a:r>
              <a:rPr lang="en-GB" sz="1800" b="1" dirty="0">
                <a:latin typeface="Cambria" pitchFamily="18" charset="0"/>
                <a:ea typeface="Cambria" pitchFamily="18" charset="0"/>
              </a:rPr>
              <a:t> a </a:t>
            </a:r>
            <a:r>
              <a:rPr lang="en-GB" sz="1800" b="1" dirty="0" err="1">
                <a:latin typeface="Cambria" pitchFamily="18" charset="0"/>
                <a:ea typeface="Cambria" pitchFamily="18" charset="0"/>
              </a:rPr>
              <a:t>vigilanza</a:t>
            </a:r>
            <a:r>
              <a:rPr lang="en-GB" sz="1800" dirty="0">
                <a:latin typeface="Cambria" pitchFamily="18" charset="0"/>
                <a:ea typeface="Cambria" pitchFamily="18" charset="0"/>
              </a:rPr>
              <a:t>, </a:t>
            </a:r>
            <a:r>
              <a:rPr lang="en-GB" sz="1800" dirty="0" err="1">
                <a:latin typeface="Cambria" pitchFamily="18" charset="0"/>
                <a:ea typeface="Cambria" pitchFamily="18" charset="0"/>
              </a:rPr>
              <a:t>i</a:t>
            </a:r>
            <a:r>
              <a:rPr lang="en-GB" sz="1800" dirty="0">
                <a:latin typeface="Cambria" pitchFamily="18" charset="0"/>
                <a:ea typeface="Cambria" pitchFamily="18" charset="0"/>
              </a:rPr>
              <a:t> </a:t>
            </a:r>
            <a:r>
              <a:rPr lang="en-GB" sz="1800" dirty="0" err="1">
                <a:latin typeface="Cambria" pitchFamily="18" charset="0"/>
                <a:ea typeface="Cambria" pitchFamily="18" charset="0"/>
              </a:rPr>
              <a:t>quali</a:t>
            </a:r>
            <a:r>
              <a:rPr lang="en-GB" sz="1800" dirty="0">
                <a:latin typeface="Cambria" pitchFamily="18" charset="0"/>
                <a:ea typeface="Cambria" pitchFamily="18" charset="0"/>
              </a:rPr>
              <a:t>, in </a:t>
            </a:r>
            <a:r>
              <a:rPr lang="en-GB" sz="1800" dirty="0" err="1">
                <a:latin typeface="Cambria" pitchFamily="18" charset="0"/>
                <a:ea typeface="Cambria" pitchFamily="18" charset="0"/>
              </a:rPr>
              <a:t>caso</a:t>
            </a:r>
            <a:r>
              <a:rPr lang="en-GB" sz="1800" dirty="0">
                <a:latin typeface="Cambria" pitchFamily="18" charset="0"/>
                <a:ea typeface="Cambria" pitchFamily="18" charset="0"/>
              </a:rPr>
              <a:t> di </a:t>
            </a:r>
            <a:r>
              <a:rPr lang="en-GB" sz="1800" dirty="0" err="1">
                <a:latin typeface="Cambria" pitchFamily="18" charset="0"/>
                <a:ea typeface="Cambria" pitchFamily="18" charset="0"/>
              </a:rPr>
              <a:t>successiva</a:t>
            </a:r>
            <a:r>
              <a:rPr lang="en-GB" sz="1800" dirty="0">
                <a:latin typeface="Cambria" pitchFamily="18" charset="0"/>
                <a:ea typeface="Cambria" pitchFamily="18" charset="0"/>
              </a:rPr>
              <a:t> </a:t>
            </a:r>
            <a:r>
              <a:rPr lang="en-GB" sz="1800" dirty="0" err="1">
                <a:latin typeface="Cambria" pitchFamily="18" charset="0"/>
                <a:ea typeface="Cambria" pitchFamily="18" charset="0"/>
              </a:rPr>
              <a:t>circolazione</a:t>
            </a:r>
            <a:r>
              <a:rPr lang="en-GB" sz="1800" dirty="0">
                <a:latin typeface="Cambria" pitchFamily="18" charset="0"/>
                <a:ea typeface="Cambria" pitchFamily="18" charset="0"/>
              </a:rPr>
              <a:t> </a:t>
            </a:r>
            <a:r>
              <a:rPr lang="en-GB" sz="1800" dirty="0" err="1">
                <a:latin typeface="Cambria" pitchFamily="18" charset="0"/>
                <a:ea typeface="Cambria" pitchFamily="18" charset="0"/>
              </a:rPr>
              <a:t>delle</a:t>
            </a:r>
            <a:r>
              <a:rPr lang="en-GB" sz="1800" dirty="0">
                <a:latin typeface="Cambria" pitchFamily="18" charset="0"/>
                <a:ea typeface="Cambria" pitchFamily="18" charset="0"/>
              </a:rPr>
              <a:t> </a:t>
            </a:r>
            <a:r>
              <a:rPr lang="en-GB" sz="1800" dirty="0" err="1">
                <a:latin typeface="Cambria" pitchFamily="18" charset="0"/>
                <a:ea typeface="Cambria" pitchFamily="18" charset="0"/>
              </a:rPr>
              <a:t>obbligazioni</a:t>
            </a:r>
            <a:r>
              <a:rPr lang="en-GB" sz="1800" dirty="0">
                <a:latin typeface="Cambria" pitchFamily="18" charset="0"/>
                <a:ea typeface="Cambria" pitchFamily="18" charset="0"/>
              </a:rPr>
              <a:t> </a:t>
            </a:r>
            <a:r>
              <a:rPr lang="en-GB" sz="1800" dirty="0" err="1">
                <a:latin typeface="Cambria" pitchFamily="18" charset="0"/>
                <a:ea typeface="Cambria" pitchFamily="18" charset="0"/>
              </a:rPr>
              <a:t>sottoscritte</a:t>
            </a:r>
            <a:r>
              <a:rPr lang="en-GB" sz="1800" dirty="0">
                <a:latin typeface="Cambria" pitchFamily="18" charset="0"/>
                <a:ea typeface="Cambria" pitchFamily="18" charset="0"/>
              </a:rPr>
              <a:t>, </a:t>
            </a:r>
            <a:r>
              <a:rPr lang="en-GB" sz="1800" dirty="0" err="1">
                <a:latin typeface="Cambria" pitchFamily="18" charset="0"/>
                <a:ea typeface="Cambria" pitchFamily="18" charset="0"/>
              </a:rPr>
              <a:t>rispondono</a:t>
            </a:r>
            <a:r>
              <a:rPr lang="en-GB" sz="1800" dirty="0">
                <a:latin typeface="Cambria" pitchFamily="18" charset="0"/>
                <a:ea typeface="Cambria" pitchFamily="18" charset="0"/>
              </a:rPr>
              <a:t> </a:t>
            </a:r>
            <a:r>
              <a:rPr lang="en-GB" sz="1800" dirty="0" err="1">
                <a:latin typeface="Cambria" pitchFamily="18" charset="0"/>
                <a:ea typeface="Cambria" pitchFamily="18" charset="0"/>
              </a:rPr>
              <a:t>della</a:t>
            </a:r>
            <a:r>
              <a:rPr lang="en-GB" sz="1800" dirty="0">
                <a:latin typeface="Cambria" pitchFamily="18" charset="0"/>
                <a:ea typeface="Cambria" pitchFamily="18" charset="0"/>
              </a:rPr>
              <a:t> </a:t>
            </a:r>
            <a:r>
              <a:rPr lang="en-GB" sz="1800" dirty="0" err="1">
                <a:latin typeface="Cambria" pitchFamily="18" charset="0"/>
                <a:ea typeface="Cambria" pitchFamily="18" charset="0"/>
              </a:rPr>
              <a:t>solvenza</a:t>
            </a:r>
            <a:r>
              <a:rPr lang="en-GB" sz="1800" dirty="0">
                <a:latin typeface="Cambria" pitchFamily="18" charset="0"/>
                <a:ea typeface="Cambria" pitchFamily="18" charset="0"/>
              </a:rPr>
              <a:t> </a:t>
            </a:r>
            <a:r>
              <a:rPr lang="en-GB" sz="1800" dirty="0" err="1">
                <a:latin typeface="Cambria" pitchFamily="18" charset="0"/>
                <a:ea typeface="Cambria" pitchFamily="18" charset="0"/>
              </a:rPr>
              <a:t>della</a:t>
            </a:r>
            <a:r>
              <a:rPr lang="en-GB" sz="1800" dirty="0">
                <a:latin typeface="Cambria" pitchFamily="18" charset="0"/>
                <a:ea typeface="Cambria" pitchFamily="18" charset="0"/>
              </a:rPr>
              <a:t> </a:t>
            </a:r>
            <a:r>
              <a:rPr lang="en-GB" sz="1800" dirty="0" err="1">
                <a:latin typeface="Cambria" pitchFamily="18" charset="0"/>
                <a:ea typeface="Cambria" pitchFamily="18" charset="0"/>
              </a:rPr>
              <a:t>società</a:t>
            </a:r>
            <a:r>
              <a:rPr lang="en-GB" sz="1800" dirty="0">
                <a:latin typeface="Cambria" pitchFamily="18" charset="0"/>
                <a:ea typeface="Cambria" pitchFamily="18" charset="0"/>
              </a:rPr>
              <a:t> </a:t>
            </a:r>
            <a:r>
              <a:rPr lang="en-GB" sz="1800" dirty="0" err="1">
                <a:latin typeface="Cambria" pitchFamily="18" charset="0"/>
                <a:ea typeface="Cambria" pitchFamily="18" charset="0"/>
              </a:rPr>
              <a:t>nei</a:t>
            </a:r>
            <a:r>
              <a:rPr lang="en-GB" sz="1800" dirty="0">
                <a:latin typeface="Cambria" pitchFamily="18" charset="0"/>
                <a:ea typeface="Cambria" pitchFamily="18" charset="0"/>
              </a:rPr>
              <a:t> </a:t>
            </a:r>
            <a:r>
              <a:rPr lang="en-GB" sz="1800" dirty="0" err="1">
                <a:latin typeface="Cambria" pitchFamily="18" charset="0"/>
                <a:ea typeface="Cambria" pitchFamily="18" charset="0"/>
              </a:rPr>
              <a:t>confronti</a:t>
            </a:r>
            <a:r>
              <a:rPr lang="en-GB" sz="1800" dirty="0">
                <a:latin typeface="Cambria" pitchFamily="18" charset="0"/>
                <a:ea typeface="Cambria" pitchFamily="18" charset="0"/>
              </a:rPr>
              <a:t> </a:t>
            </a:r>
            <a:r>
              <a:rPr lang="en-GB" sz="1800" dirty="0" err="1">
                <a:latin typeface="Cambria" pitchFamily="18" charset="0"/>
                <a:ea typeface="Cambria" pitchFamily="18" charset="0"/>
              </a:rPr>
              <a:t>degli</a:t>
            </a:r>
            <a:r>
              <a:rPr lang="en-GB" sz="1800" dirty="0">
                <a:latin typeface="Cambria" pitchFamily="18" charset="0"/>
                <a:ea typeface="Cambria" pitchFamily="18" charset="0"/>
              </a:rPr>
              <a:t> </a:t>
            </a:r>
            <a:r>
              <a:rPr lang="en-GB" sz="1800" dirty="0" err="1">
                <a:latin typeface="Cambria" pitchFamily="18" charset="0"/>
                <a:ea typeface="Cambria" pitchFamily="18" charset="0"/>
              </a:rPr>
              <a:t>acquirenti</a:t>
            </a:r>
            <a:r>
              <a:rPr lang="en-GB" sz="1800" dirty="0">
                <a:latin typeface="Cambria" pitchFamily="18" charset="0"/>
                <a:ea typeface="Cambria" pitchFamily="18" charset="0"/>
              </a:rPr>
              <a:t> </a:t>
            </a:r>
            <a:r>
              <a:rPr lang="en-GB" sz="1800" dirty="0" err="1">
                <a:latin typeface="Cambria" pitchFamily="18" charset="0"/>
                <a:ea typeface="Cambria" pitchFamily="18" charset="0"/>
              </a:rPr>
              <a:t>che</a:t>
            </a:r>
            <a:r>
              <a:rPr lang="en-GB" sz="1800" dirty="0">
                <a:latin typeface="Cambria" pitchFamily="18" charset="0"/>
                <a:ea typeface="Cambria" pitchFamily="18" charset="0"/>
              </a:rPr>
              <a:t> non </a:t>
            </a:r>
            <a:r>
              <a:rPr lang="en-GB" sz="1800" dirty="0" err="1">
                <a:latin typeface="Cambria" pitchFamily="18" charset="0"/>
                <a:ea typeface="Cambria" pitchFamily="18" charset="0"/>
              </a:rPr>
              <a:t>siano</a:t>
            </a:r>
            <a:r>
              <a:rPr lang="en-GB" sz="1800" dirty="0">
                <a:latin typeface="Cambria" pitchFamily="18" charset="0"/>
                <a:ea typeface="Cambria" pitchFamily="18" charset="0"/>
              </a:rPr>
              <a:t> </a:t>
            </a:r>
            <a:r>
              <a:rPr lang="en-GB" sz="1800" dirty="0" err="1">
                <a:latin typeface="Cambria" pitchFamily="18" charset="0"/>
                <a:ea typeface="Cambria" pitchFamily="18" charset="0"/>
              </a:rPr>
              <a:t>investitori</a:t>
            </a:r>
            <a:r>
              <a:rPr lang="en-GB" sz="1800" dirty="0">
                <a:latin typeface="Cambria" pitchFamily="18" charset="0"/>
                <a:ea typeface="Cambria" pitchFamily="18" charset="0"/>
              </a:rPr>
              <a:t> </a:t>
            </a:r>
            <a:r>
              <a:rPr lang="en-GB" sz="1800" dirty="0" err="1">
                <a:latin typeface="Cambria" pitchFamily="18" charset="0"/>
                <a:ea typeface="Cambria" pitchFamily="18" charset="0"/>
              </a:rPr>
              <a:t>professionali</a:t>
            </a:r>
            <a:r>
              <a:rPr lang="en-GB" sz="1800" dirty="0">
                <a:latin typeface="Cambria" pitchFamily="18" charset="0"/>
                <a:ea typeface="Cambria" pitchFamily="18" charset="0"/>
              </a:rPr>
              <a:t> (</a:t>
            </a:r>
            <a:r>
              <a:rPr lang="en-GB" sz="1800" dirty="0">
                <a:latin typeface="Cambria" pitchFamily="18" charset="0"/>
                <a:ea typeface="Cambria" pitchFamily="18" charset="0"/>
                <a:hlinkClick r:id="rId3"/>
              </a:rPr>
              <a:t>art. 2412</a:t>
            </a:r>
            <a:r>
              <a:rPr lang="en-GB" sz="1800" dirty="0">
                <a:latin typeface="Cambria" pitchFamily="18" charset="0"/>
                <a:ea typeface="Cambria" pitchFamily="18" charset="0"/>
              </a:rPr>
              <a:t>, II comma).</a:t>
            </a:r>
          </a:p>
          <a:p>
            <a:pPr algn="just">
              <a:lnSpc>
                <a:spcPct val="100000"/>
              </a:lnSpc>
              <a:buSzPct val="80000"/>
              <a:buFont typeface="Wingdings" charset="0"/>
              <a:buNone/>
            </a:pPr>
            <a:endParaRPr lang="en-GB" sz="1800" dirty="0">
              <a:latin typeface="Cambria" pitchFamily="18" charset="0"/>
              <a:ea typeface="Cambria" pitchFamily="18" charset="0"/>
            </a:endParaRPr>
          </a:p>
          <a:p>
            <a:pPr algn="just">
              <a:lnSpc>
                <a:spcPct val="100000"/>
              </a:lnSpc>
              <a:buSzPct val="80000"/>
              <a:buFont typeface="Wingdings" charset="0"/>
              <a:buNone/>
            </a:pPr>
            <a:r>
              <a:rPr lang="en-GB" sz="1800" dirty="0">
                <a:latin typeface="Cambria" pitchFamily="18" charset="0"/>
                <a:ea typeface="Cambria" pitchFamily="18" charset="0"/>
              </a:rPr>
              <a:t>Il primo e </a:t>
            </a:r>
            <a:r>
              <a:rPr lang="en-GB" sz="1800" dirty="0" err="1">
                <a:latin typeface="Cambria" pitchFamily="18" charset="0"/>
                <a:ea typeface="Cambria" pitchFamily="18" charset="0"/>
              </a:rPr>
              <a:t>il</a:t>
            </a:r>
            <a:r>
              <a:rPr lang="en-GB" sz="1800" dirty="0">
                <a:latin typeface="Cambria" pitchFamily="18" charset="0"/>
                <a:ea typeface="Cambria" pitchFamily="18" charset="0"/>
              </a:rPr>
              <a:t> secondo comma non </a:t>
            </a:r>
            <a:r>
              <a:rPr lang="en-GB" sz="1800" dirty="0" err="1">
                <a:latin typeface="Cambria" pitchFamily="18" charset="0"/>
                <a:ea typeface="Cambria" pitchFamily="18" charset="0"/>
              </a:rPr>
              <a:t>si</a:t>
            </a:r>
            <a:r>
              <a:rPr lang="en-GB" sz="1800" dirty="0">
                <a:latin typeface="Cambria" pitchFamily="18" charset="0"/>
                <a:ea typeface="Cambria" pitchFamily="18" charset="0"/>
              </a:rPr>
              <a:t> </a:t>
            </a:r>
            <a:r>
              <a:rPr lang="en-GB" sz="1800" dirty="0" err="1">
                <a:latin typeface="Cambria" pitchFamily="18" charset="0"/>
                <a:ea typeface="Cambria" pitchFamily="18" charset="0"/>
              </a:rPr>
              <a:t>applicano</a:t>
            </a:r>
            <a:r>
              <a:rPr lang="en-GB" sz="1800" dirty="0">
                <a:latin typeface="Cambria" pitchFamily="18" charset="0"/>
                <a:ea typeface="Cambria" pitchFamily="18" charset="0"/>
              </a:rPr>
              <a:t> </a:t>
            </a:r>
            <a:r>
              <a:rPr lang="en-GB" sz="1800" dirty="0" err="1">
                <a:latin typeface="Cambria" pitchFamily="18" charset="0"/>
                <a:ea typeface="Cambria" pitchFamily="18" charset="0"/>
              </a:rPr>
              <a:t>all'emissione</a:t>
            </a:r>
            <a:r>
              <a:rPr lang="en-GB" sz="1800" dirty="0">
                <a:latin typeface="Cambria" pitchFamily="18" charset="0"/>
                <a:ea typeface="Cambria" pitchFamily="18" charset="0"/>
              </a:rPr>
              <a:t> di </a:t>
            </a:r>
            <a:r>
              <a:rPr lang="en-GB" sz="1800" dirty="0" err="1">
                <a:latin typeface="Cambria" pitchFamily="18" charset="0"/>
                <a:ea typeface="Cambria" pitchFamily="18" charset="0"/>
              </a:rPr>
              <a:t>obbligazioni</a:t>
            </a:r>
            <a:r>
              <a:rPr lang="en-GB" sz="1800" dirty="0">
                <a:latin typeface="Cambria" pitchFamily="18" charset="0"/>
                <a:ea typeface="Cambria" pitchFamily="18" charset="0"/>
              </a:rPr>
              <a:t> </a:t>
            </a:r>
            <a:r>
              <a:rPr lang="en-GB" sz="1800" dirty="0" err="1">
                <a:latin typeface="Cambria" pitchFamily="18" charset="0"/>
                <a:ea typeface="Cambria" pitchFamily="18" charset="0"/>
              </a:rPr>
              <a:t>effettuata</a:t>
            </a:r>
            <a:r>
              <a:rPr lang="en-GB" sz="1800" dirty="0">
                <a:latin typeface="Cambria" pitchFamily="18" charset="0"/>
                <a:ea typeface="Cambria" pitchFamily="18" charset="0"/>
              </a:rPr>
              <a:t> </a:t>
            </a:r>
            <a:r>
              <a:rPr lang="en-GB" sz="1800" b="1" dirty="0">
                <a:latin typeface="Cambria" pitchFamily="18" charset="0"/>
                <a:ea typeface="Cambria" pitchFamily="18" charset="0"/>
              </a:rPr>
              <a:t>da </a:t>
            </a:r>
            <a:r>
              <a:rPr lang="en-GB" sz="1800" b="1" dirty="0" err="1">
                <a:latin typeface="Cambria" pitchFamily="18" charset="0"/>
                <a:ea typeface="Cambria" pitchFamily="18" charset="0"/>
              </a:rPr>
              <a:t>società</a:t>
            </a:r>
            <a:r>
              <a:rPr lang="en-GB" sz="1800" b="1" dirty="0">
                <a:latin typeface="Cambria" pitchFamily="18" charset="0"/>
                <a:ea typeface="Cambria" pitchFamily="18" charset="0"/>
              </a:rPr>
              <a:t> con </a:t>
            </a:r>
            <a:r>
              <a:rPr lang="en-GB" sz="1800" b="1" dirty="0" err="1">
                <a:latin typeface="Cambria" pitchFamily="18" charset="0"/>
                <a:ea typeface="Cambria" pitchFamily="18" charset="0"/>
              </a:rPr>
              <a:t>azioni</a:t>
            </a:r>
            <a:r>
              <a:rPr lang="en-GB" sz="1800" b="1" dirty="0">
                <a:latin typeface="Cambria" pitchFamily="18" charset="0"/>
                <a:ea typeface="Cambria" pitchFamily="18" charset="0"/>
              </a:rPr>
              <a:t> </a:t>
            </a:r>
            <a:r>
              <a:rPr lang="en-GB" sz="1800" b="1" dirty="0" err="1">
                <a:latin typeface="Cambria" pitchFamily="18" charset="0"/>
                <a:ea typeface="Cambria" pitchFamily="18" charset="0"/>
              </a:rPr>
              <a:t>quotate</a:t>
            </a:r>
            <a:r>
              <a:rPr lang="en-GB" sz="1800" dirty="0">
                <a:latin typeface="Cambria" pitchFamily="18" charset="0"/>
                <a:ea typeface="Cambria" pitchFamily="18" charset="0"/>
              </a:rPr>
              <a:t> in </a:t>
            </a:r>
            <a:r>
              <a:rPr lang="en-GB" sz="1800" dirty="0" err="1">
                <a:latin typeface="Cambria" pitchFamily="18" charset="0"/>
                <a:ea typeface="Cambria" pitchFamily="18" charset="0"/>
              </a:rPr>
              <a:t>mercati</a:t>
            </a:r>
            <a:r>
              <a:rPr lang="en-GB" sz="1800" dirty="0">
                <a:latin typeface="Cambria" pitchFamily="18" charset="0"/>
                <a:ea typeface="Cambria" pitchFamily="18" charset="0"/>
              </a:rPr>
              <a:t> </a:t>
            </a:r>
            <a:r>
              <a:rPr lang="en-GB" sz="1800" dirty="0" err="1">
                <a:latin typeface="Cambria" pitchFamily="18" charset="0"/>
                <a:ea typeface="Cambria" pitchFamily="18" charset="0"/>
              </a:rPr>
              <a:t>regolamentati</a:t>
            </a:r>
            <a:r>
              <a:rPr lang="en-GB" sz="1800" dirty="0">
                <a:latin typeface="Cambria" pitchFamily="18" charset="0"/>
                <a:ea typeface="Cambria" pitchFamily="18" charset="0"/>
              </a:rPr>
              <a:t>, </a:t>
            </a:r>
            <a:r>
              <a:rPr lang="en-GB" sz="1800" dirty="0" err="1">
                <a:latin typeface="Cambria" pitchFamily="18" charset="0"/>
                <a:ea typeface="Cambria" pitchFamily="18" charset="0"/>
              </a:rPr>
              <a:t>limitatamente</a:t>
            </a:r>
            <a:r>
              <a:rPr lang="en-GB" sz="1800" dirty="0">
                <a:latin typeface="Cambria" pitchFamily="18" charset="0"/>
                <a:ea typeface="Cambria" pitchFamily="18" charset="0"/>
              </a:rPr>
              <a:t> </a:t>
            </a:r>
            <a:r>
              <a:rPr lang="en-GB" sz="1800" dirty="0" err="1">
                <a:latin typeface="Cambria" pitchFamily="18" charset="0"/>
                <a:ea typeface="Cambria" pitchFamily="18" charset="0"/>
              </a:rPr>
              <a:t>alle</a:t>
            </a:r>
            <a:r>
              <a:rPr lang="en-GB" sz="1800" dirty="0">
                <a:latin typeface="Cambria" pitchFamily="18" charset="0"/>
                <a:ea typeface="Cambria" pitchFamily="18" charset="0"/>
              </a:rPr>
              <a:t> </a:t>
            </a:r>
            <a:r>
              <a:rPr lang="en-GB" sz="1800" b="1" dirty="0" err="1">
                <a:latin typeface="Cambria" pitchFamily="18" charset="0"/>
                <a:ea typeface="Cambria" pitchFamily="18" charset="0"/>
              </a:rPr>
              <a:t>obbligazioni</a:t>
            </a:r>
            <a:r>
              <a:rPr lang="en-GB" sz="1800" b="1" dirty="0">
                <a:latin typeface="Cambria" pitchFamily="18" charset="0"/>
                <a:ea typeface="Cambria" pitchFamily="18" charset="0"/>
              </a:rPr>
              <a:t> </a:t>
            </a:r>
            <a:r>
              <a:rPr lang="en-GB" sz="1800" b="1" dirty="0" err="1">
                <a:latin typeface="Cambria" pitchFamily="18" charset="0"/>
                <a:ea typeface="Cambria" pitchFamily="18" charset="0"/>
              </a:rPr>
              <a:t>destinate</a:t>
            </a:r>
            <a:r>
              <a:rPr lang="en-GB" sz="1800" b="1" dirty="0">
                <a:latin typeface="Cambria" pitchFamily="18" charset="0"/>
                <a:ea typeface="Cambria" pitchFamily="18" charset="0"/>
              </a:rPr>
              <a:t> ad </a:t>
            </a:r>
            <a:r>
              <a:rPr lang="en-GB" sz="1800" b="1" dirty="0" err="1">
                <a:latin typeface="Cambria" pitchFamily="18" charset="0"/>
                <a:ea typeface="Cambria" pitchFamily="18" charset="0"/>
              </a:rPr>
              <a:t>essere</a:t>
            </a:r>
            <a:r>
              <a:rPr lang="en-GB" sz="1800" b="1" dirty="0">
                <a:latin typeface="Cambria" pitchFamily="18" charset="0"/>
                <a:ea typeface="Cambria" pitchFamily="18" charset="0"/>
              </a:rPr>
              <a:t> </a:t>
            </a:r>
            <a:r>
              <a:rPr lang="en-GB" sz="1800" b="1" dirty="0" err="1">
                <a:latin typeface="Cambria" pitchFamily="18" charset="0"/>
                <a:ea typeface="Cambria" pitchFamily="18" charset="0"/>
              </a:rPr>
              <a:t>quotate</a:t>
            </a:r>
            <a:r>
              <a:rPr lang="en-GB" sz="1800" dirty="0">
                <a:latin typeface="Cambria" pitchFamily="18" charset="0"/>
                <a:ea typeface="Cambria" pitchFamily="18" charset="0"/>
              </a:rPr>
              <a:t> </a:t>
            </a:r>
            <a:r>
              <a:rPr lang="en-GB" sz="1800" dirty="0" err="1">
                <a:latin typeface="Cambria" pitchFamily="18" charset="0"/>
                <a:ea typeface="Cambria" pitchFamily="18" charset="0"/>
              </a:rPr>
              <a:t>negli</a:t>
            </a:r>
            <a:r>
              <a:rPr lang="en-GB" sz="1800" dirty="0">
                <a:latin typeface="Cambria" pitchFamily="18" charset="0"/>
                <a:ea typeface="Cambria" pitchFamily="18" charset="0"/>
              </a:rPr>
              <a:t> </a:t>
            </a:r>
            <a:r>
              <a:rPr lang="en-GB" sz="1800" dirty="0" err="1">
                <a:latin typeface="Cambria" pitchFamily="18" charset="0"/>
                <a:ea typeface="Cambria" pitchFamily="18" charset="0"/>
              </a:rPr>
              <a:t>stessi</a:t>
            </a:r>
            <a:r>
              <a:rPr lang="en-GB" sz="1800" dirty="0">
                <a:latin typeface="Cambria" pitchFamily="18" charset="0"/>
                <a:ea typeface="Cambria" pitchFamily="18" charset="0"/>
              </a:rPr>
              <a:t> o in </a:t>
            </a:r>
            <a:r>
              <a:rPr lang="en-GB" sz="1800" dirty="0" err="1">
                <a:latin typeface="Cambria" pitchFamily="18" charset="0"/>
                <a:ea typeface="Cambria" pitchFamily="18" charset="0"/>
              </a:rPr>
              <a:t>altri</a:t>
            </a:r>
            <a:r>
              <a:rPr lang="en-GB" sz="1800" dirty="0">
                <a:latin typeface="Cambria" pitchFamily="18" charset="0"/>
                <a:ea typeface="Cambria" pitchFamily="18" charset="0"/>
              </a:rPr>
              <a:t> </a:t>
            </a:r>
            <a:r>
              <a:rPr lang="en-GB" sz="1800" dirty="0" err="1">
                <a:latin typeface="Cambria" pitchFamily="18" charset="0"/>
                <a:ea typeface="Cambria" pitchFamily="18" charset="0"/>
              </a:rPr>
              <a:t>mercati</a:t>
            </a:r>
            <a:r>
              <a:rPr lang="en-GB" sz="1800" dirty="0">
                <a:latin typeface="Cambria" pitchFamily="18" charset="0"/>
                <a:ea typeface="Cambria" pitchFamily="18" charset="0"/>
              </a:rPr>
              <a:t> </a:t>
            </a:r>
            <a:r>
              <a:rPr lang="en-GB" sz="1800" dirty="0" err="1">
                <a:latin typeface="Cambria" pitchFamily="18" charset="0"/>
                <a:ea typeface="Cambria" pitchFamily="18" charset="0"/>
              </a:rPr>
              <a:t>regolamentati</a:t>
            </a:r>
            <a:r>
              <a:rPr lang="en-GB" sz="1800" dirty="0">
                <a:latin typeface="Cambria" pitchFamily="18" charset="0"/>
                <a:ea typeface="Cambria" pitchFamily="18" charset="0"/>
              </a:rPr>
              <a:t> (</a:t>
            </a:r>
            <a:r>
              <a:rPr lang="en-GB" sz="1800" dirty="0">
                <a:latin typeface="Cambria" pitchFamily="18" charset="0"/>
                <a:ea typeface="Cambria" pitchFamily="18" charset="0"/>
                <a:hlinkClick r:id="rId3"/>
              </a:rPr>
              <a:t>art. 2412</a:t>
            </a:r>
            <a:r>
              <a:rPr lang="en-GB" sz="1800" dirty="0">
                <a:latin typeface="Cambria" pitchFamily="18" charset="0"/>
                <a:ea typeface="Cambria" pitchFamily="18" charset="0"/>
              </a:rPr>
              <a:t>, V comma).</a:t>
            </a:r>
          </a:p>
        </p:txBody>
      </p:sp>
    </p:spTree>
    <p:extLst>
      <p:ext uri="{BB962C8B-B14F-4D97-AF65-F5344CB8AC3E}">
        <p14:creationId xmlns:p14="http://schemas.microsoft.com/office/powerpoint/2010/main" val="26688958"/>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2775">
                                            <p:txEl>
                                              <p:pRg st="0" end="0"/>
                                            </p:txEl>
                                          </p:spTgt>
                                        </p:tgtEl>
                                        <p:attrNameLst>
                                          <p:attrName>style.visibility</p:attrName>
                                        </p:attrNameLst>
                                      </p:cBhvr>
                                      <p:to>
                                        <p:strVal val="visible"/>
                                      </p:to>
                                    </p:set>
                                    <p:animEffect transition="in" filter="blinds(horizontal)">
                                      <p:cBhvr>
                                        <p:cTn id="11" dur="500"/>
                                        <p:tgtEl>
                                          <p:spTgt spid="32775">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2775">
                                            <p:txEl>
                                              <p:pRg st="2" end="2"/>
                                            </p:txEl>
                                          </p:spTgt>
                                        </p:tgtEl>
                                        <p:attrNameLst>
                                          <p:attrName>style.visibility</p:attrName>
                                        </p:attrNameLst>
                                      </p:cBhvr>
                                      <p:to>
                                        <p:strVal val="visible"/>
                                      </p:to>
                                    </p:set>
                                    <p:animEffect transition="in" filter="blinds(horizontal)">
                                      <p:cBhvr>
                                        <p:cTn id="14" dur="500"/>
                                        <p:tgtEl>
                                          <p:spTgt spid="3277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2775">
                                            <p:txEl>
                                              <p:pRg st="0" end="0"/>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27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2775" grpId="0" build="allAtOnce"/>
      <p:bldP spid="32775"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5303C7C-A049-1A45-A4BE-9075DF5F4252}" type="slidenum">
              <a:rPr lang="en-GB" sz="1000">
                <a:solidFill>
                  <a:srgbClr val="000000"/>
                </a:solidFill>
                <a:latin typeface="Cambria" pitchFamily="18" charset="0"/>
                <a:ea typeface="Cambria" pitchFamily="18" charset="0"/>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en-GB" sz="1000">
              <a:solidFill>
                <a:srgbClr val="000000"/>
              </a:solidFill>
              <a:latin typeface="Cambria" pitchFamily="18" charset="0"/>
              <a:ea typeface="Cambria" pitchFamily="18" charset="0"/>
            </a:endParaRPr>
          </a:p>
        </p:txBody>
      </p:sp>
      <p:sp>
        <p:nvSpPr>
          <p:cNvPr id="33796" name="Text Box 4"/>
          <p:cNvSpPr txBox="1">
            <a:spLocks noChangeArrowheads="1"/>
          </p:cNvSpPr>
          <p:nvPr/>
        </p:nvSpPr>
        <p:spPr bwMode="auto">
          <a:xfrm>
            <a:off x="3615802" y="437745"/>
            <a:ext cx="4988972" cy="7100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4000" b="1" dirty="0">
                <a:latin typeface="Cambria" pitchFamily="18" charset="0"/>
                <a:ea typeface="Cambria" pitchFamily="18" charset="0"/>
              </a:rPr>
              <a:t>La </a:t>
            </a:r>
            <a:r>
              <a:rPr lang="en-GB" sz="4000" b="1" dirty="0" err="1">
                <a:latin typeface="Cambria" pitchFamily="18" charset="0"/>
                <a:ea typeface="Cambria" pitchFamily="18" charset="0"/>
              </a:rPr>
              <a:t>S.p.a</a:t>
            </a:r>
            <a:r>
              <a:rPr lang="en-GB" sz="4000" b="1" dirty="0">
                <a:latin typeface="Cambria" pitchFamily="18" charset="0"/>
                <a:ea typeface="Cambria" pitchFamily="18" charset="0"/>
              </a:rPr>
              <a:t>. – </a:t>
            </a:r>
            <a:r>
              <a:rPr lang="en-GB" sz="4000" b="1" i="1" dirty="0" err="1">
                <a:latin typeface="Cambria" pitchFamily="18" charset="0"/>
                <a:ea typeface="Cambria" pitchFamily="18" charset="0"/>
              </a:rPr>
              <a:t>Assemblea</a:t>
            </a:r>
            <a:endParaRPr lang="en-GB" sz="4000" b="1" i="1" dirty="0">
              <a:latin typeface="Cambria" pitchFamily="18" charset="0"/>
              <a:ea typeface="Cambria" pitchFamily="18" charset="0"/>
            </a:endParaRPr>
          </a:p>
        </p:txBody>
      </p:sp>
      <p:sp>
        <p:nvSpPr>
          <p:cNvPr id="33797" name="Text Box 5"/>
          <p:cNvSpPr txBox="1">
            <a:spLocks noChangeArrowheads="1"/>
          </p:cNvSpPr>
          <p:nvPr/>
        </p:nvSpPr>
        <p:spPr bwMode="auto">
          <a:xfrm>
            <a:off x="1905000" y="2037144"/>
            <a:ext cx="1828800" cy="2136262"/>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400" dirty="0">
                <a:latin typeface="Cambria" pitchFamily="18" charset="0"/>
                <a:ea typeface="Cambria" pitchFamily="18" charset="0"/>
              </a:rPr>
              <a:t>SOCIETA</a:t>
            </a:r>
            <a:r>
              <a:rPr lang="en-GB" altLang="en-GB" sz="1400" dirty="0">
                <a:latin typeface="Cambria" pitchFamily="18" charset="0"/>
                <a:ea typeface="Cambria" pitchFamily="18" charset="0"/>
              </a:rPr>
              <a:t>’</a:t>
            </a:r>
            <a:r>
              <a:rPr lang="en-GB" sz="1400" dirty="0">
                <a:latin typeface="Cambria" pitchFamily="18" charset="0"/>
                <a:ea typeface="Cambria" pitchFamily="18" charset="0"/>
              </a:rPr>
              <a:t> </a:t>
            </a:r>
            <a:r>
              <a:rPr lang="en-GB" sz="1100" dirty="0">
                <a:latin typeface="Cambria" pitchFamily="18" charset="0"/>
                <a:ea typeface="Cambria" pitchFamily="18" charset="0"/>
              </a:rPr>
              <a:t>PRIVE</a:t>
            </a:r>
            <a:r>
              <a:rPr lang="en-GB" sz="1400" dirty="0">
                <a:latin typeface="Cambria" pitchFamily="18" charset="0"/>
                <a:ea typeface="Cambria" pitchFamily="18" charset="0"/>
              </a:rPr>
              <a:t> DI </a:t>
            </a:r>
          </a:p>
          <a:p>
            <a:pPr algn="ctr">
              <a:lnSpc>
                <a:spcPct val="100000"/>
              </a:lnSpc>
            </a:pPr>
            <a:r>
              <a:rPr lang="en-GB" sz="1400" dirty="0">
                <a:latin typeface="Cambria" pitchFamily="18" charset="0"/>
                <a:ea typeface="Cambria" pitchFamily="18" charset="0"/>
              </a:rPr>
              <a:t>CONSIGLIO DI SORVEGLIANZA</a:t>
            </a:r>
          </a:p>
          <a:p>
            <a:pPr algn="ctr">
              <a:lnSpc>
                <a:spcPct val="100000"/>
              </a:lnSpc>
            </a:pPr>
            <a:r>
              <a:rPr lang="en-GB" sz="1400" dirty="0">
                <a:latin typeface="Cambria" pitchFamily="18" charset="0"/>
                <a:ea typeface="Cambria" pitchFamily="18" charset="0"/>
              </a:rPr>
              <a:t> (</a:t>
            </a:r>
            <a:r>
              <a:rPr lang="en-GB" sz="1400" dirty="0" err="1">
                <a:latin typeface="Cambria" pitchFamily="18" charset="0"/>
                <a:ea typeface="Cambria" pitchFamily="18" charset="0"/>
              </a:rPr>
              <a:t>Modello</a:t>
            </a:r>
            <a:r>
              <a:rPr lang="en-GB" sz="1400" dirty="0">
                <a:latin typeface="Cambria" pitchFamily="18" charset="0"/>
                <a:ea typeface="Cambria" pitchFamily="18" charset="0"/>
              </a:rPr>
              <a:t> </a:t>
            </a:r>
            <a:r>
              <a:rPr lang="en-GB" sz="1400" dirty="0" err="1">
                <a:latin typeface="Cambria" pitchFamily="18" charset="0"/>
                <a:ea typeface="Cambria" pitchFamily="18" charset="0"/>
              </a:rPr>
              <a:t>tradizionale</a:t>
            </a:r>
            <a:r>
              <a:rPr lang="en-GB" sz="1400" dirty="0">
                <a:latin typeface="Cambria" pitchFamily="18" charset="0"/>
                <a:ea typeface="Cambria" pitchFamily="18" charset="0"/>
              </a:rPr>
              <a:t> e </a:t>
            </a:r>
            <a:r>
              <a:rPr lang="en-GB" sz="1400" dirty="0" err="1">
                <a:latin typeface="Cambria" pitchFamily="18" charset="0"/>
                <a:ea typeface="Cambria" pitchFamily="18" charset="0"/>
              </a:rPr>
              <a:t>monistico</a:t>
            </a:r>
            <a:r>
              <a:rPr lang="en-GB" sz="1400" dirty="0">
                <a:latin typeface="Cambria" pitchFamily="18" charset="0"/>
                <a:ea typeface="Cambria" pitchFamily="18" charset="0"/>
              </a:rPr>
              <a:t>)‏</a:t>
            </a:r>
          </a:p>
          <a:p>
            <a:pPr algn="ctr">
              <a:lnSpc>
                <a:spcPct val="100000"/>
              </a:lnSpc>
            </a:pPr>
            <a:r>
              <a:rPr lang="en-GB" sz="1400" dirty="0">
                <a:latin typeface="Cambria" pitchFamily="18" charset="0"/>
                <a:ea typeface="Cambria" pitchFamily="18" charset="0"/>
              </a:rPr>
              <a:t>(art. 2364)‏</a:t>
            </a:r>
          </a:p>
        </p:txBody>
      </p:sp>
      <p:sp>
        <p:nvSpPr>
          <p:cNvPr id="33798" name="Text Box 6"/>
          <p:cNvSpPr txBox="1">
            <a:spLocks noChangeArrowheads="1"/>
          </p:cNvSpPr>
          <p:nvPr/>
        </p:nvSpPr>
        <p:spPr bwMode="auto">
          <a:xfrm>
            <a:off x="4114800" y="1600360"/>
            <a:ext cx="6400800" cy="289528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None/>
            </a:pPr>
            <a:r>
              <a:rPr lang="en-GB" sz="1400" dirty="0" err="1">
                <a:latin typeface="Cambria" pitchFamily="18" charset="0"/>
                <a:ea typeface="Cambria" pitchFamily="18" charset="0"/>
              </a:rPr>
              <a:t>L</a:t>
            </a:r>
            <a:r>
              <a:rPr lang="en-GB" altLang="en-GB" sz="1400" dirty="0" err="1">
                <a:latin typeface="Cambria" pitchFamily="18" charset="0"/>
                <a:ea typeface="Cambria" pitchFamily="18" charset="0"/>
              </a:rPr>
              <a:t>’</a:t>
            </a:r>
            <a:r>
              <a:rPr lang="en-GB" sz="1400" dirty="0" err="1">
                <a:latin typeface="Cambria" pitchFamily="18" charset="0"/>
                <a:ea typeface="Cambria" pitchFamily="18" charset="0"/>
              </a:rPr>
              <a:t>assemblea</a:t>
            </a:r>
            <a:r>
              <a:rPr lang="en-GB" sz="1400" dirty="0">
                <a:latin typeface="Cambria" pitchFamily="18" charset="0"/>
                <a:ea typeface="Cambria" pitchFamily="18" charset="0"/>
              </a:rPr>
              <a:t> </a:t>
            </a:r>
            <a:r>
              <a:rPr lang="en-GB" sz="1400" u="sng" dirty="0" err="1">
                <a:latin typeface="Cambria" pitchFamily="18" charset="0"/>
                <a:ea typeface="Cambria" pitchFamily="18" charset="0"/>
              </a:rPr>
              <a:t>ordinaria</a:t>
            </a:r>
            <a:r>
              <a:rPr lang="en-GB" sz="1400" dirty="0">
                <a:latin typeface="Cambria" pitchFamily="18" charset="0"/>
                <a:ea typeface="Cambria" pitchFamily="18" charset="0"/>
              </a:rPr>
              <a:t>:</a:t>
            </a:r>
          </a:p>
          <a:p>
            <a:pPr algn="just">
              <a:lnSpc>
                <a:spcPct val="100000"/>
              </a:lnSpc>
              <a:buSzPct val="80000"/>
              <a:buFont typeface="Wingdings" charset="0"/>
              <a:buChar char=""/>
            </a:pPr>
            <a:r>
              <a:rPr lang="en-GB" sz="1400" dirty="0">
                <a:latin typeface="Cambria" pitchFamily="18" charset="0"/>
                <a:ea typeface="Cambria" pitchFamily="18" charset="0"/>
              </a:rPr>
              <a:t> </a:t>
            </a:r>
            <a:r>
              <a:rPr lang="en-GB" sz="1400" dirty="0" err="1">
                <a:latin typeface="Cambria" pitchFamily="18" charset="0"/>
                <a:ea typeface="Cambria" pitchFamily="18" charset="0"/>
              </a:rPr>
              <a:t>approva</a:t>
            </a:r>
            <a:r>
              <a:rPr lang="en-GB" sz="1400" dirty="0">
                <a:latin typeface="Cambria" pitchFamily="18" charset="0"/>
                <a:ea typeface="Cambria" pitchFamily="18" charset="0"/>
              </a:rPr>
              <a:t> </a:t>
            </a:r>
            <a:r>
              <a:rPr lang="en-GB" sz="1400" dirty="0" err="1">
                <a:latin typeface="Cambria" pitchFamily="18" charset="0"/>
                <a:ea typeface="Cambria" pitchFamily="18" charset="0"/>
              </a:rPr>
              <a:t>il</a:t>
            </a:r>
            <a:r>
              <a:rPr lang="en-GB" sz="1400" dirty="0">
                <a:latin typeface="Cambria" pitchFamily="18" charset="0"/>
                <a:ea typeface="Cambria" pitchFamily="18" charset="0"/>
              </a:rPr>
              <a:t> </a:t>
            </a:r>
            <a:r>
              <a:rPr lang="en-GB" sz="1400" dirty="0" err="1">
                <a:latin typeface="Cambria" pitchFamily="18" charset="0"/>
                <a:ea typeface="Cambria" pitchFamily="18" charset="0"/>
              </a:rPr>
              <a:t>bilancio</a:t>
            </a:r>
            <a:r>
              <a:rPr lang="en-GB" sz="1400" dirty="0">
                <a:latin typeface="Cambria" pitchFamily="18" charset="0"/>
                <a:ea typeface="Cambria" pitchFamily="18" charset="0"/>
              </a:rPr>
              <a:t>;</a:t>
            </a:r>
          </a:p>
          <a:p>
            <a:pPr algn="just">
              <a:lnSpc>
                <a:spcPct val="100000"/>
              </a:lnSpc>
              <a:buSzPct val="80000"/>
              <a:buFont typeface="Wingdings" charset="0"/>
              <a:buChar char=""/>
            </a:pPr>
            <a:r>
              <a:rPr lang="en-GB" sz="1400" dirty="0">
                <a:latin typeface="Cambria" pitchFamily="18" charset="0"/>
                <a:ea typeface="Cambria" pitchFamily="18" charset="0"/>
              </a:rPr>
              <a:t> </a:t>
            </a:r>
            <a:r>
              <a:rPr lang="en-GB" sz="1400" dirty="0" err="1">
                <a:latin typeface="Cambria" pitchFamily="18" charset="0"/>
                <a:ea typeface="Cambria" pitchFamily="18" charset="0"/>
              </a:rPr>
              <a:t>nomina</a:t>
            </a:r>
            <a:r>
              <a:rPr lang="en-GB" sz="1400" dirty="0">
                <a:latin typeface="Cambria" pitchFamily="18" charset="0"/>
                <a:ea typeface="Cambria" pitchFamily="18" charset="0"/>
              </a:rPr>
              <a:t> e </a:t>
            </a:r>
            <a:r>
              <a:rPr lang="en-GB" sz="1400" dirty="0" err="1">
                <a:latin typeface="Cambria" pitchFamily="18" charset="0"/>
                <a:ea typeface="Cambria" pitchFamily="18" charset="0"/>
              </a:rPr>
              <a:t>revoca</a:t>
            </a:r>
            <a:r>
              <a:rPr lang="en-GB" sz="1400" dirty="0">
                <a:latin typeface="Cambria" pitchFamily="18" charset="0"/>
                <a:ea typeface="Cambria" pitchFamily="18" charset="0"/>
              </a:rPr>
              <a:t> </a:t>
            </a:r>
            <a:r>
              <a:rPr lang="en-GB" sz="1400" dirty="0" err="1">
                <a:latin typeface="Cambria" pitchFamily="18" charset="0"/>
                <a:ea typeface="Cambria" pitchFamily="18" charset="0"/>
              </a:rPr>
              <a:t>gli</a:t>
            </a:r>
            <a:r>
              <a:rPr lang="en-GB" sz="1400" dirty="0">
                <a:latin typeface="Cambria" pitchFamily="18" charset="0"/>
                <a:ea typeface="Cambria" pitchFamily="18" charset="0"/>
              </a:rPr>
              <a:t> </a:t>
            </a:r>
            <a:r>
              <a:rPr lang="en-GB" sz="1400" dirty="0" err="1">
                <a:latin typeface="Cambria" pitchFamily="18" charset="0"/>
                <a:ea typeface="Cambria" pitchFamily="18" charset="0"/>
              </a:rPr>
              <a:t>amministratori</a:t>
            </a:r>
            <a:r>
              <a:rPr lang="en-GB" sz="1400" dirty="0">
                <a:latin typeface="Cambria" pitchFamily="18" charset="0"/>
                <a:ea typeface="Cambria" pitchFamily="18" charset="0"/>
              </a:rPr>
              <a:t>; </a:t>
            </a:r>
            <a:r>
              <a:rPr lang="en-GB" sz="1400" dirty="0" err="1">
                <a:latin typeface="Cambria" pitchFamily="18" charset="0"/>
                <a:ea typeface="Cambria" pitchFamily="18" charset="0"/>
              </a:rPr>
              <a:t>nomina</a:t>
            </a:r>
            <a:r>
              <a:rPr lang="en-GB" sz="1400" dirty="0">
                <a:latin typeface="Cambria" pitchFamily="18" charset="0"/>
                <a:ea typeface="Cambria" pitchFamily="18" charset="0"/>
              </a:rPr>
              <a:t> </a:t>
            </a:r>
            <a:r>
              <a:rPr lang="en-GB" sz="1400" dirty="0" err="1">
                <a:latin typeface="Cambria" pitchFamily="18" charset="0"/>
                <a:ea typeface="Cambria" pitchFamily="18" charset="0"/>
              </a:rPr>
              <a:t>i</a:t>
            </a:r>
            <a:r>
              <a:rPr lang="en-GB" sz="1400" dirty="0">
                <a:latin typeface="Cambria" pitchFamily="18" charset="0"/>
                <a:ea typeface="Cambria" pitchFamily="18" charset="0"/>
              </a:rPr>
              <a:t> </a:t>
            </a:r>
            <a:r>
              <a:rPr lang="en-GB" sz="1400" dirty="0" err="1">
                <a:latin typeface="Cambria" pitchFamily="18" charset="0"/>
                <a:ea typeface="Cambria" pitchFamily="18" charset="0"/>
              </a:rPr>
              <a:t>sindaci</a:t>
            </a:r>
            <a:r>
              <a:rPr lang="en-GB" sz="1400" dirty="0">
                <a:latin typeface="Cambria" pitchFamily="18" charset="0"/>
                <a:ea typeface="Cambria" pitchFamily="18" charset="0"/>
              </a:rPr>
              <a:t> e </a:t>
            </a:r>
            <a:r>
              <a:rPr lang="en-GB" sz="1400" dirty="0" err="1">
                <a:latin typeface="Cambria" pitchFamily="18" charset="0"/>
                <a:ea typeface="Cambria" pitchFamily="18" charset="0"/>
              </a:rPr>
              <a:t>il</a:t>
            </a:r>
            <a:r>
              <a:rPr lang="en-GB" sz="1400" dirty="0">
                <a:latin typeface="Cambria" pitchFamily="18" charset="0"/>
                <a:ea typeface="Cambria" pitchFamily="18" charset="0"/>
              </a:rPr>
              <a:t> </a:t>
            </a:r>
            <a:r>
              <a:rPr lang="en-GB" sz="1400" dirty="0" err="1">
                <a:latin typeface="Cambria" pitchFamily="18" charset="0"/>
                <a:ea typeface="Cambria" pitchFamily="18" charset="0"/>
              </a:rPr>
              <a:t>presidente</a:t>
            </a:r>
            <a:r>
              <a:rPr lang="en-GB" sz="1400" dirty="0">
                <a:latin typeface="Cambria" pitchFamily="18" charset="0"/>
                <a:ea typeface="Cambria" pitchFamily="18" charset="0"/>
              </a:rPr>
              <a:t> del </a:t>
            </a:r>
            <a:r>
              <a:rPr lang="en-GB" sz="1400" dirty="0" err="1">
                <a:latin typeface="Cambria" pitchFamily="18" charset="0"/>
                <a:ea typeface="Cambria" pitchFamily="18" charset="0"/>
              </a:rPr>
              <a:t>collegio</a:t>
            </a:r>
            <a:r>
              <a:rPr lang="en-GB" sz="1400" dirty="0">
                <a:latin typeface="Cambria" pitchFamily="18" charset="0"/>
                <a:ea typeface="Cambria" pitchFamily="18" charset="0"/>
              </a:rPr>
              <a:t> </a:t>
            </a:r>
            <a:r>
              <a:rPr lang="en-GB" sz="1400" dirty="0" err="1">
                <a:latin typeface="Cambria" pitchFamily="18" charset="0"/>
                <a:ea typeface="Cambria" pitchFamily="18" charset="0"/>
              </a:rPr>
              <a:t>sindacale</a:t>
            </a:r>
            <a:r>
              <a:rPr lang="en-GB" sz="1400" dirty="0">
                <a:latin typeface="Cambria" pitchFamily="18" charset="0"/>
                <a:ea typeface="Cambria" pitchFamily="18" charset="0"/>
              </a:rPr>
              <a:t> e, </a:t>
            </a:r>
            <a:r>
              <a:rPr lang="en-GB" sz="1400" dirty="0" err="1">
                <a:latin typeface="Cambria" pitchFamily="18" charset="0"/>
                <a:ea typeface="Cambria" pitchFamily="18" charset="0"/>
              </a:rPr>
              <a:t>quando</a:t>
            </a:r>
            <a:r>
              <a:rPr lang="en-GB" sz="1400" dirty="0">
                <a:latin typeface="Cambria" pitchFamily="18" charset="0"/>
                <a:ea typeface="Cambria" pitchFamily="18" charset="0"/>
              </a:rPr>
              <a:t> </a:t>
            </a:r>
            <a:r>
              <a:rPr lang="en-GB" sz="1400" dirty="0" err="1">
                <a:latin typeface="Cambria" pitchFamily="18" charset="0"/>
                <a:ea typeface="Cambria" pitchFamily="18" charset="0"/>
              </a:rPr>
              <a:t>previsto</a:t>
            </a:r>
            <a:r>
              <a:rPr lang="en-GB" sz="1400" dirty="0">
                <a:latin typeface="Cambria" pitchFamily="18" charset="0"/>
                <a:ea typeface="Cambria" pitchFamily="18" charset="0"/>
              </a:rPr>
              <a:t>, </a:t>
            </a:r>
            <a:r>
              <a:rPr lang="en-GB" sz="1400" dirty="0" err="1">
                <a:latin typeface="Cambria" pitchFamily="18" charset="0"/>
                <a:ea typeface="Cambria" pitchFamily="18" charset="0"/>
              </a:rPr>
              <a:t>il</a:t>
            </a:r>
            <a:r>
              <a:rPr lang="en-GB" sz="1400" dirty="0">
                <a:latin typeface="Cambria" pitchFamily="18" charset="0"/>
                <a:ea typeface="Cambria" pitchFamily="18" charset="0"/>
              </a:rPr>
              <a:t> </a:t>
            </a:r>
            <a:r>
              <a:rPr lang="en-GB" sz="1400" dirty="0" err="1">
                <a:latin typeface="Cambria" pitchFamily="18" charset="0"/>
                <a:ea typeface="Cambria" pitchFamily="18" charset="0"/>
              </a:rPr>
              <a:t>soggetto</a:t>
            </a:r>
            <a:r>
              <a:rPr lang="en-GB" sz="1400" dirty="0">
                <a:latin typeface="Cambria" pitchFamily="18" charset="0"/>
                <a:ea typeface="Cambria" pitchFamily="18" charset="0"/>
              </a:rPr>
              <a:t> al quale </a:t>
            </a:r>
            <a:r>
              <a:rPr lang="en-GB" sz="1400" dirty="0" err="1">
                <a:latin typeface="Cambria" pitchFamily="18" charset="0"/>
                <a:ea typeface="Cambria" pitchFamily="18" charset="0"/>
              </a:rPr>
              <a:t>è</a:t>
            </a:r>
            <a:r>
              <a:rPr lang="en-GB" sz="1400" dirty="0">
                <a:latin typeface="Cambria" pitchFamily="18" charset="0"/>
                <a:ea typeface="Cambria" pitchFamily="18" charset="0"/>
              </a:rPr>
              <a:t> </a:t>
            </a:r>
            <a:r>
              <a:rPr lang="en-GB" sz="1400" dirty="0" err="1">
                <a:latin typeface="Cambria" pitchFamily="18" charset="0"/>
                <a:ea typeface="Cambria" pitchFamily="18" charset="0"/>
              </a:rPr>
              <a:t>demandato</a:t>
            </a:r>
            <a:r>
              <a:rPr lang="en-GB" sz="1400" dirty="0">
                <a:latin typeface="Cambria" pitchFamily="18" charset="0"/>
                <a:ea typeface="Cambria" pitchFamily="18" charset="0"/>
              </a:rPr>
              <a:t> </a:t>
            </a:r>
            <a:r>
              <a:rPr lang="en-GB" sz="1400" dirty="0" err="1">
                <a:latin typeface="Cambria" pitchFamily="18" charset="0"/>
                <a:ea typeface="Cambria" pitchFamily="18" charset="0"/>
              </a:rPr>
              <a:t>il</a:t>
            </a:r>
            <a:r>
              <a:rPr lang="en-GB" sz="1400" dirty="0">
                <a:latin typeface="Cambria" pitchFamily="18" charset="0"/>
                <a:ea typeface="Cambria" pitchFamily="18" charset="0"/>
              </a:rPr>
              <a:t> </a:t>
            </a:r>
            <a:r>
              <a:rPr lang="en-GB" sz="1400" dirty="0" err="1">
                <a:latin typeface="Cambria" pitchFamily="18" charset="0"/>
                <a:ea typeface="Cambria" pitchFamily="18" charset="0"/>
              </a:rPr>
              <a:t>controllo</a:t>
            </a:r>
            <a:r>
              <a:rPr lang="en-GB" sz="1400" dirty="0">
                <a:latin typeface="Cambria" pitchFamily="18" charset="0"/>
                <a:ea typeface="Cambria" pitchFamily="18" charset="0"/>
              </a:rPr>
              <a:t> </a:t>
            </a:r>
            <a:r>
              <a:rPr lang="en-GB" sz="1400" dirty="0" err="1">
                <a:latin typeface="Cambria" pitchFamily="18" charset="0"/>
                <a:ea typeface="Cambria" pitchFamily="18" charset="0"/>
              </a:rPr>
              <a:t>contabile</a:t>
            </a:r>
            <a:r>
              <a:rPr lang="en-GB" sz="1400" dirty="0">
                <a:latin typeface="Cambria" pitchFamily="18" charset="0"/>
                <a:ea typeface="Cambria" pitchFamily="18" charset="0"/>
              </a:rPr>
              <a:t>;</a:t>
            </a:r>
          </a:p>
          <a:p>
            <a:pPr algn="just">
              <a:lnSpc>
                <a:spcPct val="100000"/>
              </a:lnSpc>
              <a:buSzPct val="80000"/>
              <a:buFont typeface="Wingdings" charset="0"/>
              <a:buChar char=""/>
            </a:pPr>
            <a:r>
              <a:rPr lang="en-GB" sz="1400" dirty="0">
                <a:latin typeface="Cambria" pitchFamily="18" charset="0"/>
                <a:ea typeface="Cambria" pitchFamily="18" charset="0"/>
              </a:rPr>
              <a:t> </a:t>
            </a:r>
            <a:r>
              <a:rPr lang="en-GB" sz="1400" dirty="0" err="1">
                <a:latin typeface="Cambria" pitchFamily="18" charset="0"/>
                <a:ea typeface="Cambria" pitchFamily="18" charset="0"/>
              </a:rPr>
              <a:t>determina</a:t>
            </a:r>
            <a:r>
              <a:rPr lang="en-GB" sz="1400" dirty="0">
                <a:latin typeface="Cambria" pitchFamily="18" charset="0"/>
                <a:ea typeface="Cambria" pitchFamily="18" charset="0"/>
              </a:rPr>
              <a:t> </a:t>
            </a:r>
            <a:r>
              <a:rPr lang="en-GB" sz="1400" dirty="0" err="1">
                <a:latin typeface="Cambria" pitchFamily="18" charset="0"/>
                <a:ea typeface="Cambria" pitchFamily="18" charset="0"/>
              </a:rPr>
              <a:t>il</a:t>
            </a:r>
            <a:r>
              <a:rPr lang="en-GB" sz="1400" dirty="0">
                <a:latin typeface="Cambria" pitchFamily="18" charset="0"/>
                <a:ea typeface="Cambria" pitchFamily="18" charset="0"/>
              </a:rPr>
              <a:t> </a:t>
            </a:r>
            <a:r>
              <a:rPr lang="en-GB" sz="1400" dirty="0" err="1">
                <a:latin typeface="Cambria" pitchFamily="18" charset="0"/>
                <a:ea typeface="Cambria" pitchFamily="18" charset="0"/>
              </a:rPr>
              <a:t>compenso</a:t>
            </a:r>
            <a:r>
              <a:rPr lang="en-GB" sz="1400" dirty="0">
                <a:latin typeface="Cambria" pitchFamily="18" charset="0"/>
                <a:ea typeface="Cambria" pitchFamily="18" charset="0"/>
              </a:rPr>
              <a:t> </a:t>
            </a:r>
            <a:r>
              <a:rPr lang="en-GB" sz="1400" dirty="0" err="1">
                <a:latin typeface="Cambria" pitchFamily="18" charset="0"/>
                <a:ea typeface="Cambria" pitchFamily="18" charset="0"/>
              </a:rPr>
              <a:t>degli</a:t>
            </a:r>
            <a:r>
              <a:rPr lang="en-GB" sz="1400" dirty="0">
                <a:latin typeface="Cambria" pitchFamily="18" charset="0"/>
                <a:ea typeface="Cambria" pitchFamily="18" charset="0"/>
              </a:rPr>
              <a:t> </a:t>
            </a:r>
            <a:r>
              <a:rPr lang="en-GB" sz="1400" dirty="0" err="1">
                <a:latin typeface="Cambria" pitchFamily="18" charset="0"/>
                <a:ea typeface="Cambria" pitchFamily="18" charset="0"/>
              </a:rPr>
              <a:t>amministratori</a:t>
            </a:r>
            <a:r>
              <a:rPr lang="en-GB" sz="1400" dirty="0">
                <a:latin typeface="Cambria" pitchFamily="18" charset="0"/>
                <a:ea typeface="Cambria" pitchFamily="18" charset="0"/>
              </a:rPr>
              <a:t> e </a:t>
            </a:r>
            <a:r>
              <a:rPr lang="en-GB" sz="1400" dirty="0" err="1">
                <a:latin typeface="Cambria" pitchFamily="18" charset="0"/>
                <a:ea typeface="Cambria" pitchFamily="18" charset="0"/>
              </a:rPr>
              <a:t>dei</a:t>
            </a:r>
            <a:r>
              <a:rPr lang="en-GB" sz="1400" dirty="0">
                <a:latin typeface="Cambria" pitchFamily="18" charset="0"/>
                <a:ea typeface="Cambria" pitchFamily="18" charset="0"/>
              </a:rPr>
              <a:t> </a:t>
            </a:r>
            <a:r>
              <a:rPr lang="en-GB" sz="1400" dirty="0" err="1">
                <a:latin typeface="Cambria" pitchFamily="18" charset="0"/>
                <a:ea typeface="Cambria" pitchFamily="18" charset="0"/>
              </a:rPr>
              <a:t>sindaci</a:t>
            </a:r>
            <a:r>
              <a:rPr lang="en-GB" sz="1400" dirty="0">
                <a:latin typeface="Cambria" pitchFamily="18" charset="0"/>
                <a:ea typeface="Cambria" pitchFamily="18" charset="0"/>
              </a:rPr>
              <a:t>, se non </a:t>
            </a:r>
            <a:r>
              <a:rPr lang="en-GB" sz="1400" dirty="0" err="1">
                <a:latin typeface="Cambria" pitchFamily="18" charset="0"/>
                <a:ea typeface="Cambria" pitchFamily="18" charset="0"/>
              </a:rPr>
              <a:t>è</a:t>
            </a:r>
            <a:r>
              <a:rPr lang="en-GB" sz="1400" dirty="0">
                <a:latin typeface="Cambria" pitchFamily="18" charset="0"/>
                <a:ea typeface="Cambria" pitchFamily="18" charset="0"/>
              </a:rPr>
              <a:t> </a:t>
            </a:r>
            <a:r>
              <a:rPr lang="en-GB" sz="1400" dirty="0" err="1">
                <a:latin typeface="Cambria" pitchFamily="18" charset="0"/>
                <a:ea typeface="Cambria" pitchFamily="18" charset="0"/>
              </a:rPr>
              <a:t>stabilito</a:t>
            </a:r>
            <a:r>
              <a:rPr lang="en-GB" sz="1400" dirty="0">
                <a:latin typeface="Cambria" pitchFamily="18" charset="0"/>
                <a:ea typeface="Cambria" pitchFamily="18" charset="0"/>
              </a:rPr>
              <a:t> </a:t>
            </a:r>
            <a:r>
              <a:rPr lang="en-GB" sz="1400" dirty="0" err="1">
                <a:latin typeface="Cambria" pitchFamily="18" charset="0"/>
                <a:ea typeface="Cambria" pitchFamily="18" charset="0"/>
              </a:rPr>
              <a:t>dallo</a:t>
            </a:r>
            <a:r>
              <a:rPr lang="en-GB" sz="1400" dirty="0">
                <a:latin typeface="Cambria" pitchFamily="18" charset="0"/>
                <a:ea typeface="Cambria" pitchFamily="18" charset="0"/>
              </a:rPr>
              <a:t> </a:t>
            </a:r>
            <a:r>
              <a:rPr lang="en-GB" sz="1400" dirty="0" err="1">
                <a:latin typeface="Cambria" pitchFamily="18" charset="0"/>
                <a:ea typeface="Cambria" pitchFamily="18" charset="0"/>
              </a:rPr>
              <a:t>statuto</a:t>
            </a:r>
            <a:r>
              <a:rPr lang="en-GB" sz="1400" dirty="0">
                <a:latin typeface="Cambria" pitchFamily="18" charset="0"/>
                <a:ea typeface="Cambria" pitchFamily="18" charset="0"/>
              </a:rPr>
              <a:t>;</a:t>
            </a:r>
          </a:p>
          <a:p>
            <a:pPr algn="just">
              <a:lnSpc>
                <a:spcPct val="100000"/>
              </a:lnSpc>
              <a:buSzPct val="80000"/>
              <a:buFont typeface="Wingdings" charset="0"/>
              <a:buChar char=""/>
            </a:pPr>
            <a:r>
              <a:rPr lang="en-GB" sz="1400" dirty="0">
                <a:latin typeface="Cambria" pitchFamily="18" charset="0"/>
                <a:ea typeface="Cambria" pitchFamily="18" charset="0"/>
              </a:rPr>
              <a:t> </a:t>
            </a:r>
            <a:r>
              <a:rPr lang="en-GB" sz="1400" dirty="0" err="1">
                <a:latin typeface="Cambria" pitchFamily="18" charset="0"/>
                <a:ea typeface="Cambria" pitchFamily="18" charset="0"/>
              </a:rPr>
              <a:t>delibera</a:t>
            </a:r>
            <a:r>
              <a:rPr lang="en-GB" sz="1400" dirty="0">
                <a:latin typeface="Cambria" pitchFamily="18" charset="0"/>
                <a:ea typeface="Cambria" pitchFamily="18" charset="0"/>
              </a:rPr>
              <a:t> </a:t>
            </a:r>
            <a:r>
              <a:rPr lang="en-GB" sz="1400" dirty="0" err="1">
                <a:latin typeface="Cambria" pitchFamily="18" charset="0"/>
                <a:ea typeface="Cambria" pitchFamily="18" charset="0"/>
              </a:rPr>
              <a:t>sulla</a:t>
            </a:r>
            <a:r>
              <a:rPr lang="en-GB" sz="1400" dirty="0">
                <a:latin typeface="Cambria" pitchFamily="18" charset="0"/>
                <a:ea typeface="Cambria" pitchFamily="18" charset="0"/>
              </a:rPr>
              <a:t> </a:t>
            </a:r>
            <a:r>
              <a:rPr lang="en-GB" sz="1400" dirty="0" err="1">
                <a:latin typeface="Cambria" pitchFamily="18" charset="0"/>
                <a:ea typeface="Cambria" pitchFamily="18" charset="0"/>
              </a:rPr>
              <a:t>responsabilità</a:t>
            </a:r>
            <a:r>
              <a:rPr lang="en-GB" sz="1400" dirty="0">
                <a:latin typeface="Cambria" pitchFamily="18" charset="0"/>
                <a:ea typeface="Cambria" pitchFamily="18" charset="0"/>
              </a:rPr>
              <a:t> </a:t>
            </a:r>
            <a:r>
              <a:rPr lang="en-GB" sz="1400" dirty="0" err="1">
                <a:latin typeface="Cambria" pitchFamily="18" charset="0"/>
                <a:ea typeface="Cambria" pitchFamily="18" charset="0"/>
              </a:rPr>
              <a:t>degli</a:t>
            </a:r>
            <a:r>
              <a:rPr lang="en-GB" sz="1400" dirty="0">
                <a:latin typeface="Cambria" pitchFamily="18" charset="0"/>
                <a:ea typeface="Cambria" pitchFamily="18" charset="0"/>
              </a:rPr>
              <a:t> </a:t>
            </a:r>
            <a:r>
              <a:rPr lang="en-GB" sz="1400" dirty="0" err="1">
                <a:latin typeface="Cambria" pitchFamily="18" charset="0"/>
                <a:ea typeface="Cambria" pitchFamily="18" charset="0"/>
              </a:rPr>
              <a:t>amministratori</a:t>
            </a:r>
            <a:r>
              <a:rPr lang="en-GB" sz="1400" dirty="0">
                <a:latin typeface="Cambria" pitchFamily="18" charset="0"/>
                <a:ea typeface="Cambria" pitchFamily="18" charset="0"/>
              </a:rPr>
              <a:t> e </a:t>
            </a:r>
            <a:r>
              <a:rPr lang="en-GB" sz="1400" dirty="0" err="1">
                <a:latin typeface="Cambria" pitchFamily="18" charset="0"/>
                <a:ea typeface="Cambria" pitchFamily="18" charset="0"/>
              </a:rPr>
              <a:t>dei</a:t>
            </a:r>
            <a:r>
              <a:rPr lang="en-GB" sz="1400" dirty="0">
                <a:latin typeface="Cambria" pitchFamily="18" charset="0"/>
                <a:ea typeface="Cambria" pitchFamily="18" charset="0"/>
              </a:rPr>
              <a:t> </a:t>
            </a:r>
            <a:r>
              <a:rPr lang="en-GB" sz="1400" dirty="0" err="1">
                <a:latin typeface="Cambria" pitchFamily="18" charset="0"/>
                <a:ea typeface="Cambria" pitchFamily="18" charset="0"/>
              </a:rPr>
              <a:t>sindaci</a:t>
            </a:r>
            <a:r>
              <a:rPr lang="en-GB" sz="1400" dirty="0">
                <a:latin typeface="Cambria" pitchFamily="18" charset="0"/>
                <a:ea typeface="Cambria" pitchFamily="18" charset="0"/>
              </a:rPr>
              <a:t>;</a:t>
            </a:r>
          </a:p>
          <a:p>
            <a:pPr algn="just">
              <a:lnSpc>
                <a:spcPct val="100000"/>
              </a:lnSpc>
              <a:buSzPct val="80000"/>
              <a:buFont typeface="Wingdings" charset="0"/>
              <a:buChar char=""/>
            </a:pPr>
            <a:r>
              <a:rPr lang="en-GB" sz="1400" dirty="0">
                <a:latin typeface="Cambria" pitchFamily="18" charset="0"/>
                <a:ea typeface="Cambria" pitchFamily="18" charset="0"/>
              </a:rPr>
              <a:t> </a:t>
            </a:r>
            <a:r>
              <a:rPr lang="en-GB" sz="1400" dirty="0" err="1">
                <a:latin typeface="Cambria" pitchFamily="18" charset="0"/>
                <a:ea typeface="Cambria" pitchFamily="18" charset="0"/>
              </a:rPr>
              <a:t>delibera</a:t>
            </a:r>
            <a:r>
              <a:rPr lang="en-GB" sz="1400" dirty="0">
                <a:latin typeface="Cambria" pitchFamily="18" charset="0"/>
                <a:ea typeface="Cambria" pitchFamily="18" charset="0"/>
              </a:rPr>
              <a:t> </a:t>
            </a:r>
            <a:r>
              <a:rPr lang="en-GB" sz="1400" dirty="0" err="1">
                <a:latin typeface="Cambria" pitchFamily="18" charset="0"/>
                <a:ea typeface="Cambria" pitchFamily="18" charset="0"/>
              </a:rPr>
              <a:t>sugli</a:t>
            </a:r>
            <a:r>
              <a:rPr lang="en-GB" sz="1400" dirty="0">
                <a:latin typeface="Cambria" pitchFamily="18" charset="0"/>
                <a:ea typeface="Cambria" pitchFamily="18" charset="0"/>
              </a:rPr>
              <a:t> </a:t>
            </a:r>
            <a:r>
              <a:rPr lang="en-GB" sz="1400" dirty="0" err="1">
                <a:latin typeface="Cambria" pitchFamily="18" charset="0"/>
                <a:ea typeface="Cambria" pitchFamily="18" charset="0"/>
              </a:rPr>
              <a:t>altri</a:t>
            </a:r>
            <a:r>
              <a:rPr lang="en-GB" sz="1400" dirty="0">
                <a:latin typeface="Cambria" pitchFamily="18" charset="0"/>
                <a:ea typeface="Cambria" pitchFamily="18" charset="0"/>
              </a:rPr>
              <a:t> </a:t>
            </a:r>
            <a:r>
              <a:rPr lang="en-GB" sz="1400" dirty="0" err="1">
                <a:latin typeface="Cambria" pitchFamily="18" charset="0"/>
                <a:ea typeface="Cambria" pitchFamily="18" charset="0"/>
              </a:rPr>
              <a:t>oggetti</a:t>
            </a:r>
            <a:r>
              <a:rPr lang="en-GB" sz="1400" dirty="0">
                <a:latin typeface="Cambria" pitchFamily="18" charset="0"/>
                <a:ea typeface="Cambria" pitchFamily="18" charset="0"/>
              </a:rPr>
              <a:t> </a:t>
            </a:r>
            <a:r>
              <a:rPr lang="en-GB" sz="1400" dirty="0" err="1">
                <a:latin typeface="Cambria" pitchFamily="18" charset="0"/>
                <a:ea typeface="Cambria" pitchFamily="18" charset="0"/>
              </a:rPr>
              <a:t>attribuiti</a:t>
            </a:r>
            <a:r>
              <a:rPr lang="en-GB" sz="1400" dirty="0">
                <a:latin typeface="Cambria" pitchFamily="18" charset="0"/>
                <a:ea typeface="Cambria" pitchFamily="18" charset="0"/>
              </a:rPr>
              <a:t> </a:t>
            </a:r>
            <a:r>
              <a:rPr lang="en-GB" sz="1400" dirty="0" err="1">
                <a:latin typeface="Cambria" pitchFamily="18" charset="0"/>
                <a:ea typeface="Cambria" pitchFamily="18" charset="0"/>
              </a:rPr>
              <a:t>dalla</a:t>
            </a:r>
            <a:r>
              <a:rPr lang="en-GB" sz="1400" dirty="0">
                <a:latin typeface="Cambria" pitchFamily="18" charset="0"/>
                <a:ea typeface="Cambria" pitchFamily="18" charset="0"/>
              </a:rPr>
              <a:t> </a:t>
            </a:r>
            <a:r>
              <a:rPr lang="en-GB" sz="1400" dirty="0" err="1">
                <a:latin typeface="Cambria" pitchFamily="18" charset="0"/>
                <a:ea typeface="Cambria" pitchFamily="18" charset="0"/>
              </a:rPr>
              <a:t>legge</a:t>
            </a:r>
            <a:r>
              <a:rPr lang="en-GB" sz="1400" dirty="0">
                <a:latin typeface="Cambria" pitchFamily="18" charset="0"/>
                <a:ea typeface="Cambria" pitchFamily="18" charset="0"/>
              </a:rPr>
              <a:t> </a:t>
            </a:r>
            <a:r>
              <a:rPr lang="en-GB" sz="1400" dirty="0" err="1">
                <a:latin typeface="Cambria" pitchFamily="18" charset="0"/>
                <a:ea typeface="Cambria" pitchFamily="18" charset="0"/>
              </a:rPr>
              <a:t>alla</a:t>
            </a:r>
            <a:r>
              <a:rPr lang="en-GB" sz="1400" dirty="0">
                <a:latin typeface="Cambria" pitchFamily="18" charset="0"/>
                <a:ea typeface="Cambria" pitchFamily="18" charset="0"/>
              </a:rPr>
              <a:t> </a:t>
            </a:r>
            <a:r>
              <a:rPr lang="en-GB" sz="1400" dirty="0" err="1">
                <a:latin typeface="Cambria" pitchFamily="18" charset="0"/>
                <a:ea typeface="Cambria" pitchFamily="18" charset="0"/>
              </a:rPr>
              <a:t>competenza</a:t>
            </a:r>
            <a:r>
              <a:rPr lang="en-GB" sz="1400" dirty="0">
                <a:latin typeface="Cambria" pitchFamily="18" charset="0"/>
                <a:ea typeface="Cambria" pitchFamily="18" charset="0"/>
              </a:rPr>
              <a:t> </a:t>
            </a:r>
            <a:r>
              <a:rPr lang="en-GB" sz="1400" dirty="0" err="1">
                <a:latin typeface="Cambria" pitchFamily="18" charset="0"/>
                <a:ea typeface="Cambria" pitchFamily="18" charset="0"/>
              </a:rPr>
              <a:t>dell</a:t>
            </a:r>
            <a:r>
              <a:rPr lang="en-GB" altLang="en-GB" sz="1400" dirty="0" err="1">
                <a:latin typeface="Cambria" pitchFamily="18" charset="0"/>
                <a:ea typeface="Cambria" pitchFamily="18" charset="0"/>
              </a:rPr>
              <a:t>’</a:t>
            </a:r>
            <a:r>
              <a:rPr lang="en-GB" sz="1400" dirty="0" err="1">
                <a:latin typeface="Cambria" pitchFamily="18" charset="0"/>
                <a:ea typeface="Cambria" pitchFamily="18" charset="0"/>
              </a:rPr>
              <a:t>assemblea</a:t>
            </a:r>
            <a:r>
              <a:rPr lang="en-GB" sz="1400" dirty="0">
                <a:latin typeface="Cambria" pitchFamily="18" charset="0"/>
                <a:ea typeface="Cambria" pitchFamily="18" charset="0"/>
              </a:rPr>
              <a:t>, </a:t>
            </a:r>
            <a:r>
              <a:rPr lang="en-GB" sz="1400" dirty="0" err="1">
                <a:latin typeface="Cambria" pitchFamily="18" charset="0"/>
                <a:ea typeface="Cambria" pitchFamily="18" charset="0"/>
              </a:rPr>
              <a:t>nonché</a:t>
            </a:r>
            <a:r>
              <a:rPr lang="en-GB" sz="1400" dirty="0">
                <a:latin typeface="Cambria" pitchFamily="18" charset="0"/>
                <a:ea typeface="Cambria" pitchFamily="18" charset="0"/>
              </a:rPr>
              <a:t> </a:t>
            </a:r>
            <a:r>
              <a:rPr lang="en-GB" sz="1400" dirty="0" err="1">
                <a:latin typeface="Cambria" pitchFamily="18" charset="0"/>
                <a:ea typeface="Cambria" pitchFamily="18" charset="0"/>
              </a:rPr>
              <a:t>sulle</a:t>
            </a:r>
            <a:r>
              <a:rPr lang="en-GB" sz="1400" dirty="0">
                <a:latin typeface="Cambria" pitchFamily="18" charset="0"/>
                <a:ea typeface="Cambria" pitchFamily="18" charset="0"/>
              </a:rPr>
              <a:t> </a:t>
            </a:r>
            <a:r>
              <a:rPr lang="en-GB" sz="1400" dirty="0" err="1">
                <a:latin typeface="Cambria" pitchFamily="18" charset="0"/>
                <a:ea typeface="Cambria" pitchFamily="18" charset="0"/>
              </a:rPr>
              <a:t>autorizzazioni</a:t>
            </a:r>
            <a:r>
              <a:rPr lang="en-GB" sz="1400" dirty="0">
                <a:latin typeface="Cambria" pitchFamily="18" charset="0"/>
                <a:ea typeface="Cambria" pitchFamily="18" charset="0"/>
              </a:rPr>
              <a:t> </a:t>
            </a:r>
            <a:r>
              <a:rPr lang="en-GB" sz="1400" dirty="0" err="1">
                <a:latin typeface="Cambria" pitchFamily="18" charset="0"/>
                <a:ea typeface="Cambria" pitchFamily="18" charset="0"/>
              </a:rPr>
              <a:t>eventualmente</a:t>
            </a:r>
            <a:r>
              <a:rPr lang="en-GB" sz="1400" dirty="0">
                <a:latin typeface="Cambria" pitchFamily="18" charset="0"/>
                <a:ea typeface="Cambria" pitchFamily="18" charset="0"/>
              </a:rPr>
              <a:t> </a:t>
            </a:r>
            <a:r>
              <a:rPr lang="en-GB" sz="1400" dirty="0" err="1">
                <a:latin typeface="Cambria" pitchFamily="18" charset="0"/>
                <a:ea typeface="Cambria" pitchFamily="18" charset="0"/>
              </a:rPr>
              <a:t>richieste</a:t>
            </a:r>
            <a:r>
              <a:rPr lang="en-GB" sz="1400" dirty="0">
                <a:latin typeface="Cambria" pitchFamily="18" charset="0"/>
                <a:ea typeface="Cambria" pitchFamily="18" charset="0"/>
              </a:rPr>
              <a:t> </a:t>
            </a:r>
            <a:r>
              <a:rPr lang="en-GB" sz="1400" dirty="0" err="1">
                <a:latin typeface="Cambria" pitchFamily="18" charset="0"/>
                <a:ea typeface="Cambria" pitchFamily="18" charset="0"/>
              </a:rPr>
              <a:t>dallo</a:t>
            </a:r>
            <a:r>
              <a:rPr lang="en-GB" sz="1400" dirty="0">
                <a:latin typeface="Cambria" pitchFamily="18" charset="0"/>
                <a:ea typeface="Cambria" pitchFamily="18" charset="0"/>
              </a:rPr>
              <a:t> </a:t>
            </a:r>
            <a:r>
              <a:rPr lang="en-GB" sz="1400" dirty="0" err="1">
                <a:latin typeface="Cambria" pitchFamily="18" charset="0"/>
                <a:ea typeface="Cambria" pitchFamily="18" charset="0"/>
              </a:rPr>
              <a:t>statuto</a:t>
            </a:r>
            <a:r>
              <a:rPr lang="en-GB" sz="1400" dirty="0">
                <a:latin typeface="Cambria" pitchFamily="18" charset="0"/>
                <a:ea typeface="Cambria" pitchFamily="18" charset="0"/>
              </a:rPr>
              <a:t> per </a:t>
            </a:r>
            <a:r>
              <a:rPr lang="en-GB" sz="1400" dirty="0" err="1">
                <a:latin typeface="Cambria" pitchFamily="18" charset="0"/>
                <a:ea typeface="Cambria" pitchFamily="18" charset="0"/>
              </a:rPr>
              <a:t>il</a:t>
            </a:r>
            <a:r>
              <a:rPr lang="en-GB" sz="1400" dirty="0">
                <a:latin typeface="Cambria" pitchFamily="18" charset="0"/>
                <a:ea typeface="Cambria" pitchFamily="18" charset="0"/>
              </a:rPr>
              <a:t> </a:t>
            </a:r>
            <a:r>
              <a:rPr lang="en-GB" sz="1400" dirty="0" err="1">
                <a:latin typeface="Cambria" pitchFamily="18" charset="0"/>
                <a:ea typeface="Cambria" pitchFamily="18" charset="0"/>
              </a:rPr>
              <a:t>compimento</a:t>
            </a:r>
            <a:r>
              <a:rPr lang="en-GB" sz="1400" dirty="0">
                <a:latin typeface="Cambria" pitchFamily="18" charset="0"/>
                <a:ea typeface="Cambria" pitchFamily="18" charset="0"/>
              </a:rPr>
              <a:t> di </a:t>
            </a:r>
            <a:r>
              <a:rPr lang="en-GB" sz="1400" dirty="0" err="1">
                <a:latin typeface="Cambria" pitchFamily="18" charset="0"/>
                <a:ea typeface="Cambria" pitchFamily="18" charset="0"/>
              </a:rPr>
              <a:t>atti</a:t>
            </a:r>
            <a:r>
              <a:rPr lang="en-GB" sz="1400" dirty="0">
                <a:latin typeface="Cambria" pitchFamily="18" charset="0"/>
                <a:ea typeface="Cambria" pitchFamily="18" charset="0"/>
              </a:rPr>
              <a:t> </a:t>
            </a:r>
            <a:r>
              <a:rPr lang="en-GB" sz="1400" dirty="0" err="1">
                <a:latin typeface="Cambria" pitchFamily="18" charset="0"/>
                <a:ea typeface="Cambria" pitchFamily="18" charset="0"/>
              </a:rPr>
              <a:t>degli</a:t>
            </a:r>
            <a:r>
              <a:rPr lang="en-GB" sz="1400" dirty="0">
                <a:latin typeface="Cambria" pitchFamily="18" charset="0"/>
                <a:ea typeface="Cambria" pitchFamily="18" charset="0"/>
              </a:rPr>
              <a:t> </a:t>
            </a:r>
            <a:r>
              <a:rPr lang="en-GB" sz="1400" dirty="0" err="1">
                <a:latin typeface="Cambria" pitchFamily="18" charset="0"/>
                <a:ea typeface="Cambria" pitchFamily="18" charset="0"/>
              </a:rPr>
              <a:t>amministratori</a:t>
            </a:r>
            <a:r>
              <a:rPr lang="en-GB" sz="1400" dirty="0">
                <a:latin typeface="Cambria" pitchFamily="18" charset="0"/>
                <a:ea typeface="Cambria" pitchFamily="18" charset="0"/>
              </a:rPr>
              <a:t>, </a:t>
            </a:r>
            <a:r>
              <a:rPr lang="en-GB" sz="1400" dirty="0" err="1">
                <a:latin typeface="Cambria" pitchFamily="18" charset="0"/>
                <a:ea typeface="Cambria" pitchFamily="18" charset="0"/>
              </a:rPr>
              <a:t>ferma</a:t>
            </a:r>
            <a:r>
              <a:rPr lang="en-GB" sz="1400" dirty="0">
                <a:latin typeface="Cambria" pitchFamily="18" charset="0"/>
                <a:ea typeface="Cambria" pitchFamily="18" charset="0"/>
              </a:rPr>
              <a:t> in </a:t>
            </a:r>
            <a:r>
              <a:rPr lang="en-GB" sz="1400" dirty="0" err="1">
                <a:latin typeface="Cambria" pitchFamily="18" charset="0"/>
                <a:ea typeface="Cambria" pitchFamily="18" charset="0"/>
              </a:rPr>
              <a:t>ogni</a:t>
            </a:r>
            <a:r>
              <a:rPr lang="en-GB" sz="1400" dirty="0">
                <a:latin typeface="Cambria" pitchFamily="18" charset="0"/>
                <a:ea typeface="Cambria" pitchFamily="18" charset="0"/>
              </a:rPr>
              <a:t> </a:t>
            </a:r>
            <a:r>
              <a:rPr lang="en-GB" sz="1400" dirty="0" err="1">
                <a:latin typeface="Cambria" pitchFamily="18" charset="0"/>
                <a:ea typeface="Cambria" pitchFamily="18" charset="0"/>
              </a:rPr>
              <a:t>caso</a:t>
            </a:r>
            <a:r>
              <a:rPr lang="en-GB" sz="1400" dirty="0">
                <a:latin typeface="Cambria" pitchFamily="18" charset="0"/>
                <a:ea typeface="Cambria" pitchFamily="18" charset="0"/>
              </a:rPr>
              <a:t> la </a:t>
            </a:r>
            <a:r>
              <a:rPr lang="en-GB" sz="1400" dirty="0" err="1">
                <a:latin typeface="Cambria" pitchFamily="18" charset="0"/>
                <a:ea typeface="Cambria" pitchFamily="18" charset="0"/>
              </a:rPr>
              <a:t>responsabilità</a:t>
            </a:r>
            <a:r>
              <a:rPr lang="en-GB" sz="1400" dirty="0">
                <a:latin typeface="Cambria" pitchFamily="18" charset="0"/>
                <a:ea typeface="Cambria" pitchFamily="18" charset="0"/>
              </a:rPr>
              <a:t> di </a:t>
            </a:r>
            <a:r>
              <a:rPr lang="en-GB" sz="1400" dirty="0" err="1">
                <a:latin typeface="Cambria" pitchFamily="18" charset="0"/>
                <a:ea typeface="Cambria" pitchFamily="18" charset="0"/>
              </a:rPr>
              <a:t>questi</a:t>
            </a:r>
            <a:r>
              <a:rPr lang="en-GB" sz="1400" dirty="0">
                <a:latin typeface="Cambria" pitchFamily="18" charset="0"/>
                <a:ea typeface="Cambria" pitchFamily="18" charset="0"/>
              </a:rPr>
              <a:t> per </a:t>
            </a:r>
            <a:r>
              <a:rPr lang="en-GB" sz="1400" dirty="0" err="1">
                <a:latin typeface="Cambria" pitchFamily="18" charset="0"/>
                <a:ea typeface="Cambria" pitchFamily="18" charset="0"/>
              </a:rPr>
              <a:t>gli</a:t>
            </a:r>
            <a:r>
              <a:rPr lang="en-GB" sz="1400" dirty="0">
                <a:latin typeface="Cambria" pitchFamily="18" charset="0"/>
                <a:ea typeface="Cambria" pitchFamily="18" charset="0"/>
              </a:rPr>
              <a:t> </a:t>
            </a:r>
            <a:r>
              <a:rPr lang="en-GB" sz="1400" dirty="0" err="1">
                <a:latin typeface="Cambria" pitchFamily="18" charset="0"/>
                <a:ea typeface="Cambria" pitchFamily="18" charset="0"/>
              </a:rPr>
              <a:t>atti</a:t>
            </a:r>
            <a:r>
              <a:rPr lang="en-GB" sz="1400" dirty="0">
                <a:latin typeface="Cambria" pitchFamily="18" charset="0"/>
                <a:ea typeface="Cambria" pitchFamily="18" charset="0"/>
              </a:rPr>
              <a:t> </a:t>
            </a:r>
            <a:r>
              <a:rPr lang="en-GB" sz="1400" dirty="0" err="1">
                <a:latin typeface="Cambria" pitchFamily="18" charset="0"/>
                <a:ea typeface="Cambria" pitchFamily="18" charset="0"/>
              </a:rPr>
              <a:t>compiuti</a:t>
            </a:r>
            <a:r>
              <a:rPr lang="en-GB" sz="1400" dirty="0">
                <a:latin typeface="Cambria" pitchFamily="18" charset="0"/>
                <a:ea typeface="Cambria" pitchFamily="18" charset="0"/>
              </a:rPr>
              <a:t>;</a:t>
            </a:r>
          </a:p>
          <a:p>
            <a:pPr algn="just">
              <a:lnSpc>
                <a:spcPct val="100000"/>
              </a:lnSpc>
              <a:buSzPct val="80000"/>
              <a:buFont typeface="Wingdings" charset="0"/>
              <a:buChar char=""/>
            </a:pPr>
            <a:r>
              <a:rPr lang="en-GB" sz="1400" dirty="0">
                <a:latin typeface="Cambria" pitchFamily="18" charset="0"/>
                <a:ea typeface="Cambria" pitchFamily="18" charset="0"/>
              </a:rPr>
              <a:t> </a:t>
            </a:r>
            <a:r>
              <a:rPr lang="en-GB" sz="1400" dirty="0" err="1">
                <a:latin typeface="Cambria" pitchFamily="18" charset="0"/>
                <a:ea typeface="Cambria" pitchFamily="18" charset="0"/>
              </a:rPr>
              <a:t>approva</a:t>
            </a:r>
            <a:r>
              <a:rPr lang="en-GB" sz="1400" dirty="0">
                <a:latin typeface="Cambria" pitchFamily="18" charset="0"/>
                <a:ea typeface="Cambria" pitchFamily="18" charset="0"/>
              </a:rPr>
              <a:t> </a:t>
            </a:r>
            <a:r>
              <a:rPr lang="en-GB" sz="1400" dirty="0" err="1">
                <a:latin typeface="Cambria" pitchFamily="18" charset="0"/>
                <a:ea typeface="Cambria" pitchFamily="18" charset="0"/>
              </a:rPr>
              <a:t>l</a:t>
            </a:r>
            <a:r>
              <a:rPr lang="en-GB" altLang="en-GB" sz="1400" dirty="0" err="1">
                <a:latin typeface="Cambria" pitchFamily="18" charset="0"/>
                <a:ea typeface="Cambria" pitchFamily="18" charset="0"/>
              </a:rPr>
              <a:t>’</a:t>
            </a:r>
            <a:r>
              <a:rPr lang="en-GB" sz="1400" dirty="0" err="1">
                <a:latin typeface="Cambria" pitchFamily="18" charset="0"/>
                <a:ea typeface="Cambria" pitchFamily="18" charset="0"/>
              </a:rPr>
              <a:t>eventuale</a:t>
            </a:r>
            <a:r>
              <a:rPr lang="en-GB" sz="1400" dirty="0">
                <a:latin typeface="Cambria" pitchFamily="18" charset="0"/>
                <a:ea typeface="Cambria" pitchFamily="18" charset="0"/>
              </a:rPr>
              <a:t> </a:t>
            </a:r>
            <a:r>
              <a:rPr lang="en-GB" sz="1400" dirty="0" err="1">
                <a:latin typeface="Cambria" pitchFamily="18" charset="0"/>
                <a:ea typeface="Cambria" pitchFamily="18" charset="0"/>
              </a:rPr>
              <a:t>regolamento</a:t>
            </a:r>
            <a:r>
              <a:rPr lang="en-GB" sz="1400" dirty="0">
                <a:latin typeface="Cambria" pitchFamily="18" charset="0"/>
                <a:ea typeface="Cambria" pitchFamily="18" charset="0"/>
              </a:rPr>
              <a:t> </a:t>
            </a:r>
            <a:r>
              <a:rPr lang="en-GB" sz="1400" dirty="0" err="1">
                <a:latin typeface="Cambria" pitchFamily="18" charset="0"/>
                <a:ea typeface="Cambria" pitchFamily="18" charset="0"/>
              </a:rPr>
              <a:t>dei</a:t>
            </a:r>
            <a:r>
              <a:rPr lang="en-GB" sz="1400" dirty="0">
                <a:latin typeface="Cambria" pitchFamily="18" charset="0"/>
                <a:ea typeface="Cambria" pitchFamily="18" charset="0"/>
              </a:rPr>
              <a:t> </a:t>
            </a:r>
            <a:r>
              <a:rPr lang="en-GB" sz="1400" dirty="0" err="1">
                <a:latin typeface="Cambria" pitchFamily="18" charset="0"/>
                <a:ea typeface="Cambria" pitchFamily="18" charset="0"/>
              </a:rPr>
              <a:t>lavori</a:t>
            </a:r>
            <a:r>
              <a:rPr lang="en-GB" sz="1400" dirty="0">
                <a:latin typeface="Cambria" pitchFamily="18" charset="0"/>
                <a:ea typeface="Cambria" pitchFamily="18" charset="0"/>
              </a:rPr>
              <a:t> </a:t>
            </a:r>
            <a:r>
              <a:rPr lang="en-GB" sz="1400" dirty="0" err="1">
                <a:latin typeface="Cambria" pitchFamily="18" charset="0"/>
                <a:ea typeface="Cambria" pitchFamily="18" charset="0"/>
              </a:rPr>
              <a:t>assembleari</a:t>
            </a:r>
            <a:r>
              <a:rPr lang="en-GB" sz="1400" dirty="0">
                <a:latin typeface="Cambria" pitchFamily="18" charset="0"/>
                <a:ea typeface="Cambria" pitchFamily="18" charset="0"/>
              </a:rPr>
              <a:t>.</a:t>
            </a:r>
          </a:p>
        </p:txBody>
      </p:sp>
      <p:sp>
        <p:nvSpPr>
          <p:cNvPr id="33799" name="AutoShape 7"/>
          <p:cNvSpPr>
            <a:spLocks noChangeArrowheads="1"/>
          </p:cNvSpPr>
          <p:nvPr/>
        </p:nvSpPr>
        <p:spPr bwMode="auto">
          <a:xfrm>
            <a:off x="3810000" y="28194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latin typeface="Cambria" pitchFamily="18" charset="0"/>
              <a:ea typeface="Cambria" pitchFamily="18" charset="0"/>
            </a:endParaRPr>
          </a:p>
        </p:txBody>
      </p:sp>
      <p:sp>
        <p:nvSpPr>
          <p:cNvPr id="33800" name="Text Box 8"/>
          <p:cNvSpPr txBox="1">
            <a:spLocks noChangeArrowheads="1"/>
          </p:cNvSpPr>
          <p:nvPr/>
        </p:nvSpPr>
        <p:spPr bwMode="auto">
          <a:xfrm>
            <a:off x="4114800" y="4538663"/>
            <a:ext cx="6400800" cy="1387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None/>
            </a:pPr>
            <a:r>
              <a:rPr lang="en-GB" sz="1400" dirty="0" err="1">
                <a:latin typeface="Cambria" pitchFamily="18" charset="0"/>
                <a:ea typeface="Cambria" pitchFamily="18" charset="0"/>
              </a:rPr>
              <a:t>L</a:t>
            </a:r>
            <a:r>
              <a:rPr lang="en-GB" altLang="en-GB" sz="1400" dirty="0" err="1">
                <a:latin typeface="Cambria" pitchFamily="18" charset="0"/>
                <a:ea typeface="Cambria" pitchFamily="18" charset="0"/>
              </a:rPr>
              <a:t>’</a:t>
            </a:r>
            <a:r>
              <a:rPr lang="en-GB" sz="1400" dirty="0" err="1">
                <a:latin typeface="Cambria" pitchFamily="18" charset="0"/>
                <a:ea typeface="Cambria" pitchFamily="18" charset="0"/>
              </a:rPr>
              <a:t>assemblea</a:t>
            </a:r>
            <a:r>
              <a:rPr lang="en-GB" sz="1400" dirty="0">
                <a:latin typeface="Cambria" pitchFamily="18" charset="0"/>
                <a:ea typeface="Cambria" pitchFamily="18" charset="0"/>
              </a:rPr>
              <a:t> </a:t>
            </a:r>
            <a:r>
              <a:rPr lang="en-GB" sz="1400" u="sng" dirty="0" err="1">
                <a:latin typeface="Cambria" pitchFamily="18" charset="0"/>
                <a:ea typeface="Cambria" pitchFamily="18" charset="0"/>
              </a:rPr>
              <a:t>ordinaria</a:t>
            </a:r>
            <a:r>
              <a:rPr lang="en-GB" sz="1400" dirty="0">
                <a:latin typeface="Cambria" pitchFamily="18" charset="0"/>
                <a:ea typeface="Cambria" pitchFamily="18" charset="0"/>
              </a:rPr>
              <a:t>:</a:t>
            </a:r>
          </a:p>
          <a:p>
            <a:pPr algn="just">
              <a:lnSpc>
                <a:spcPct val="100000"/>
              </a:lnSpc>
              <a:buSzPct val="80000"/>
              <a:buFont typeface="Wingdings" charset="0"/>
              <a:buChar char=""/>
            </a:pPr>
            <a:r>
              <a:rPr lang="en-GB" sz="1400" dirty="0">
                <a:latin typeface="Cambria" pitchFamily="18" charset="0"/>
                <a:ea typeface="Cambria" pitchFamily="18" charset="0"/>
              </a:rPr>
              <a:t> </a:t>
            </a:r>
            <a:r>
              <a:rPr lang="en-GB" sz="1400" dirty="0" err="1">
                <a:latin typeface="Cambria" pitchFamily="18" charset="0"/>
                <a:ea typeface="Cambria" pitchFamily="18" charset="0"/>
              </a:rPr>
              <a:t>nomina</a:t>
            </a:r>
            <a:r>
              <a:rPr lang="en-GB" sz="1400" dirty="0">
                <a:latin typeface="Cambria" pitchFamily="18" charset="0"/>
                <a:ea typeface="Cambria" pitchFamily="18" charset="0"/>
              </a:rPr>
              <a:t> e </a:t>
            </a:r>
            <a:r>
              <a:rPr lang="en-GB" sz="1400" dirty="0" err="1">
                <a:latin typeface="Cambria" pitchFamily="18" charset="0"/>
                <a:ea typeface="Cambria" pitchFamily="18" charset="0"/>
              </a:rPr>
              <a:t>revoca</a:t>
            </a:r>
            <a:r>
              <a:rPr lang="en-GB" sz="1400" dirty="0">
                <a:latin typeface="Cambria" pitchFamily="18" charset="0"/>
                <a:ea typeface="Cambria" pitchFamily="18" charset="0"/>
              </a:rPr>
              <a:t> </a:t>
            </a:r>
            <a:r>
              <a:rPr lang="en-GB" sz="1400" dirty="0" err="1">
                <a:latin typeface="Cambria" pitchFamily="18" charset="0"/>
                <a:ea typeface="Cambria" pitchFamily="18" charset="0"/>
              </a:rPr>
              <a:t>i</a:t>
            </a:r>
            <a:r>
              <a:rPr lang="en-GB" sz="1400" dirty="0">
                <a:latin typeface="Cambria" pitchFamily="18" charset="0"/>
                <a:ea typeface="Cambria" pitchFamily="18" charset="0"/>
              </a:rPr>
              <a:t> </a:t>
            </a:r>
            <a:r>
              <a:rPr lang="en-GB" sz="1400" dirty="0" err="1">
                <a:latin typeface="Cambria" pitchFamily="18" charset="0"/>
                <a:ea typeface="Cambria" pitchFamily="18" charset="0"/>
              </a:rPr>
              <a:t>consiglieri</a:t>
            </a:r>
            <a:r>
              <a:rPr lang="en-GB" sz="1400" dirty="0">
                <a:latin typeface="Cambria" pitchFamily="18" charset="0"/>
                <a:ea typeface="Cambria" pitchFamily="18" charset="0"/>
              </a:rPr>
              <a:t> di </a:t>
            </a:r>
            <a:r>
              <a:rPr lang="en-GB" sz="1400" dirty="0" err="1">
                <a:latin typeface="Cambria" pitchFamily="18" charset="0"/>
                <a:ea typeface="Cambria" pitchFamily="18" charset="0"/>
              </a:rPr>
              <a:t>sorveglianza</a:t>
            </a:r>
            <a:r>
              <a:rPr lang="en-GB" sz="1400" dirty="0">
                <a:latin typeface="Cambria" pitchFamily="18" charset="0"/>
                <a:ea typeface="Cambria" pitchFamily="18" charset="0"/>
              </a:rPr>
              <a:t>;</a:t>
            </a:r>
          </a:p>
          <a:p>
            <a:pPr algn="just">
              <a:lnSpc>
                <a:spcPct val="100000"/>
              </a:lnSpc>
              <a:buSzPct val="80000"/>
              <a:buFont typeface="Wingdings" charset="0"/>
              <a:buChar char=""/>
            </a:pPr>
            <a:r>
              <a:rPr lang="en-GB" sz="1400" dirty="0">
                <a:latin typeface="Cambria" pitchFamily="18" charset="0"/>
                <a:ea typeface="Cambria" pitchFamily="18" charset="0"/>
              </a:rPr>
              <a:t> </a:t>
            </a:r>
            <a:r>
              <a:rPr lang="en-GB" sz="1400" dirty="0" err="1">
                <a:latin typeface="Cambria" pitchFamily="18" charset="0"/>
                <a:ea typeface="Cambria" pitchFamily="18" charset="0"/>
              </a:rPr>
              <a:t>determina</a:t>
            </a:r>
            <a:r>
              <a:rPr lang="en-GB" sz="1400" dirty="0">
                <a:latin typeface="Cambria" pitchFamily="18" charset="0"/>
                <a:ea typeface="Cambria" pitchFamily="18" charset="0"/>
              </a:rPr>
              <a:t> </a:t>
            </a:r>
            <a:r>
              <a:rPr lang="en-GB" sz="1400" dirty="0" err="1">
                <a:latin typeface="Cambria" pitchFamily="18" charset="0"/>
                <a:ea typeface="Cambria" pitchFamily="18" charset="0"/>
              </a:rPr>
              <a:t>il</a:t>
            </a:r>
            <a:r>
              <a:rPr lang="en-GB" sz="1400" dirty="0">
                <a:latin typeface="Cambria" pitchFamily="18" charset="0"/>
                <a:ea typeface="Cambria" pitchFamily="18" charset="0"/>
              </a:rPr>
              <a:t> </a:t>
            </a:r>
            <a:r>
              <a:rPr lang="en-GB" sz="1400" dirty="0" err="1">
                <a:latin typeface="Cambria" pitchFamily="18" charset="0"/>
                <a:ea typeface="Cambria" pitchFamily="18" charset="0"/>
              </a:rPr>
              <a:t>compenso</a:t>
            </a:r>
            <a:r>
              <a:rPr lang="en-GB" sz="1400" dirty="0">
                <a:latin typeface="Cambria" pitchFamily="18" charset="0"/>
                <a:ea typeface="Cambria" pitchFamily="18" charset="0"/>
              </a:rPr>
              <a:t> ad </a:t>
            </a:r>
            <a:r>
              <a:rPr lang="en-GB" sz="1400" dirty="0" err="1">
                <a:latin typeface="Cambria" pitchFamily="18" charset="0"/>
                <a:ea typeface="Cambria" pitchFamily="18" charset="0"/>
              </a:rPr>
              <a:t>essi</a:t>
            </a:r>
            <a:r>
              <a:rPr lang="en-GB" sz="1400" dirty="0">
                <a:latin typeface="Cambria" pitchFamily="18" charset="0"/>
                <a:ea typeface="Cambria" pitchFamily="18" charset="0"/>
              </a:rPr>
              <a:t> </a:t>
            </a:r>
            <a:r>
              <a:rPr lang="en-GB" sz="1400" dirty="0" err="1">
                <a:latin typeface="Cambria" pitchFamily="18" charset="0"/>
                <a:ea typeface="Cambria" pitchFamily="18" charset="0"/>
              </a:rPr>
              <a:t>spettante</a:t>
            </a:r>
            <a:r>
              <a:rPr lang="en-GB" sz="1400" dirty="0">
                <a:latin typeface="Cambria" pitchFamily="18" charset="0"/>
                <a:ea typeface="Cambria" pitchFamily="18" charset="0"/>
              </a:rPr>
              <a:t>, se non </a:t>
            </a:r>
            <a:r>
              <a:rPr lang="en-GB" sz="1400" dirty="0" err="1">
                <a:latin typeface="Cambria" pitchFamily="18" charset="0"/>
                <a:ea typeface="Cambria" pitchFamily="18" charset="0"/>
              </a:rPr>
              <a:t>è</a:t>
            </a:r>
            <a:r>
              <a:rPr lang="en-GB" sz="1400" dirty="0">
                <a:latin typeface="Cambria" pitchFamily="18" charset="0"/>
                <a:ea typeface="Cambria" pitchFamily="18" charset="0"/>
              </a:rPr>
              <a:t> </a:t>
            </a:r>
            <a:r>
              <a:rPr lang="en-GB" sz="1400" dirty="0" err="1">
                <a:latin typeface="Cambria" pitchFamily="18" charset="0"/>
                <a:ea typeface="Cambria" pitchFamily="18" charset="0"/>
              </a:rPr>
              <a:t>stabilito</a:t>
            </a:r>
            <a:r>
              <a:rPr lang="en-GB" sz="1400" dirty="0">
                <a:latin typeface="Cambria" pitchFamily="18" charset="0"/>
                <a:ea typeface="Cambria" pitchFamily="18" charset="0"/>
              </a:rPr>
              <a:t> </a:t>
            </a:r>
            <a:r>
              <a:rPr lang="en-GB" sz="1400" dirty="0" err="1">
                <a:latin typeface="Cambria" pitchFamily="18" charset="0"/>
                <a:ea typeface="Cambria" pitchFamily="18" charset="0"/>
              </a:rPr>
              <a:t>nello</a:t>
            </a:r>
            <a:r>
              <a:rPr lang="en-GB" sz="1400" dirty="0">
                <a:latin typeface="Cambria" pitchFamily="18" charset="0"/>
                <a:ea typeface="Cambria" pitchFamily="18" charset="0"/>
              </a:rPr>
              <a:t> </a:t>
            </a:r>
            <a:r>
              <a:rPr lang="en-GB" sz="1400" dirty="0" err="1">
                <a:latin typeface="Cambria" pitchFamily="18" charset="0"/>
                <a:ea typeface="Cambria" pitchFamily="18" charset="0"/>
              </a:rPr>
              <a:t>statuto</a:t>
            </a:r>
            <a:r>
              <a:rPr lang="en-GB" sz="1400" dirty="0">
                <a:latin typeface="Cambria" pitchFamily="18" charset="0"/>
                <a:ea typeface="Cambria" pitchFamily="18" charset="0"/>
              </a:rPr>
              <a:t>;</a:t>
            </a:r>
          </a:p>
          <a:p>
            <a:pPr algn="just">
              <a:lnSpc>
                <a:spcPct val="100000"/>
              </a:lnSpc>
              <a:buSzPct val="80000"/>
              <a:buFont typeface="Wingdings" charset="0"/>
              <a:buChar char=""/>
            </a:pPr>
            <a:r>
              <a:rPr lang="en-GB" sz="1400" dirty="0">
                <a:latin typeface="Cambria" pitchFamily="18" charset="0"/>
                <a:ea typeface="Cambria" pitchFamily="18" charset="0"/>
              </a:rPr>
              <a:t> </a:t>
            </a:r>
            <a:r>
              <a:rPr lang="en-GB" sz="1400" dirty="0" err="1">
                <a:latin typeface="Cambria" pitchFamily="18" charset="0"/>
                <a:ea typeface="Cambria" pitchFamily="18" charset="0"/>
              </a:rPr>
              <a:t>delibera</a:t>
            </a:r>
            <a:r>
              <a:rPr lang="en-GB" sz="1400" dirty="0">
                <a:latin typeface="Cambria" pitchFamily="18" charset="0"/>
                <a:ea typeface="Cambria" pitchFamily="18" charset="0"/>
              </a:rPr>
              <a:t> </a:t>
            </a:r>
            <a:r>
              <a:rPr lang="en-GB" sz="1400" dirty="0" err="1">
                <a:latin typeface="Cambria" pitchFamily="18" charset="0"/>
                <a:ea typeface="Cambria" pitchFamily="18" charset="0"/>
              </a:rPr>
              <a:t>sulla</a:t>
            </a:r>
            <a:r>
              <a:rPr lang="en-GB" sz="1400" dirty="0">
                <a:latin typeface="Cambria" pitchFamily="18" charset="0"/>
                <a:ea typeface="Cambria" pitchFamily="18" charset="0"/>
              </a:rPr>
              <a:t> </a:t>
            </a:r>
            <a:r>
              <a:rPr lang="en-GB" sz="1400" dirty="0" err="1">
                <a:latin typeface="Cambria" pitchFamily="18" charset="0"/>
                <a:ea typeface="Cambria" pitchFamily="18" charset="0"/>
              </a:rPr>
              <a:t>responsabilità</a:t>
            </a:r>
            <a:r>
              <a:rPr lang="en-GB" sz="1400" dirty="0">
                <a:latin typeface="Cambria" pitchFamily="18" charset="0"/>
                <a:ea typeface="Cambria" pitchFamily="18" charset="0"/>
              </a:rPr>
              <a:t> </a:t>
            </a:r>
            <a:r>
              <a:rPr lang="en-GB" sz="1400" dirty="0" err="1">
                <a:latin typeface="Cambria" pitchFamily="18" charset="0"/>
                <a:ea typeface="Cambria" pitchFamily="18" charset="0"/>
              </a:rPr>
              <a:t>dei</a:t>
            </a:r>
            <a:r>
              <a:rPr lang="en-GB" sz="1400" dirty="0">
                <a:latin typeface="Cambria" pitchFamily="18" charset="0"/>
                <a:ea typeface="Cambria" pitchFamily="18" charset="0"/>
              </a:rPr>
              <a:t> </a:t>
            </a:r>
            <a:r>
              <a:rPr lang="en-GB" sz="1400" dirty="0" err="1">
                <a:latin typeface="Cambria" pitchFamily="18" charset="0"/>
                <a:ea typeface="Cambria" pitchFamily="18" charset="0"/>
              </a:rPr>
              <a:t>consiglieri</a:t>
            </a:r>
            <a:r>
              <a:rPr lang="en-GB" sz="1400" dirty="0">
                <a:latin typeface="Cambria" pitchFamily="18" charset="0"/>
                <a:ea typeface="Cambria" pitchFamily="18" charset="0"/>
              </a:rPr>
              <a:t> di </a:t>
            </a:r>
            <a:r>
              <a:rPr lang="en-GB" sz="1400" dirty="0" err="1">
                <a:latin typeface="Cambria" pitchFamily="18" charset="0"/>
                <a:ea typeface="Cambria" pitchFamily="18" charset="0"/>
              </a:rPr>
              <a:t>sorveglianza</a:t>
            </a:r>
            <a:r>
              <a:rPr lang="en-GB" sz="1400" dirty="0">
                <a:latin typeface="Cambria" pitchFamily="18" charset="0"/>
                <a:ea typeface="Cambria" pitchFamily="18" charset="0"/>
              </a:rPr>
              <a:t>;</a:t>
            </a:r>
          </a:p>
          <a:p>
            <a:pPr algn="just">
              <a:lnSpc>
                <a:spcPct val="100000"/>
              </a:lnSpc>
              <a:buSzPct val="80000"/>
              <a:buFont typeface="Wingdings" charset="0"/>
              <a:buChar char=""/>
            </a:pPr>
            <a:r>
              <a:rPr lang="en-GB" sz="1400" dirty="0">
                <a:latin typeface="Cambria" pitchFamily="18" charset="0"/>
                <a:ea typeface="Cambria" pitchFamily="18" charset="0"/>
              </a:rPr>
              <a:t> </a:t>
            </a:r>
            <a:r>
              <a:rPr lang="en-GB" sz="1400" dirty="0" err="1">
                <a:latin typeface="Cambria" pitchFamily="18" charset="0"/>
                <a:ea typeface="Cambria" pitchFamily="18" charset="0"/>
              </a:rPr>
              <a:t>delibera</a:t>
            </a:r>
            <a:r>
              <a:rPr lang="en-GB" sz="1400" dirty="0">
                <a:latin typeface="Cambria" pitchFamily="18" charset="0"/>
                <a:ea typeface="Cambria" pitchFamily="18" charset="0"/>
              </a:rPr>
              <a:t> </a:t>
            </a:r>
            <a:r>
              <a:rPr lang="en-GB" sz="1400" dirty="0" err="1">
                <a:latin typeface="Cambria" pitchFamily="18" charset="0"/>
                <a:ea typeface="Cambria" pitchFamily="18" charset="0"/>
              </a:rPr>
              <a:t>sulla</a:t>
            </a:r>
            <a:r>
              <a:rPr lang="en-GB" sz="1400" dirty="0">
                <a:latin typeface="Cambria" pitchFamily="18" charset="0"/>
                <a:ea typeface="Cambria" pitchFamily="18" charset="0"/>
              </a:rPr>
              <a:t> </a:t>
            </a:r>
            <a:r>
              <a:rPr lang="en-GB" sz="1400" dirty="0" err="1">
                <a:latin typeface="Cambria" pitchFamily="18" charset="0"/>
                <a:ea typeface="Cambria" pitchFamily="18" charset="0"/>
              </a:rPr>
              <a:t>distribuzione</a:t>
            </a:r>
            <a:r>
              <a:rPr lang="en-GB" sz="1400" dirty="0">
                <a:latin typeface="Cambria" pitchFamily="18" charset="0"/>
                <a:ea typeface="Cambria" pitchFamily="18" charset="0"/>
              </a:rPr>
              <a:t> </a:t>
            </a:r>
            <a:r>
              <a:rPr lang="en-GB" sz="1400" dirty="0" err="1">
                <a:latin typeface="Cambria" pitchFamily="18" charset="0"/>
                <a:ea typeface="Cambria" pitchFamily="18" charset="0"/>
              </a:rPr>
              <a:t>degli</a:t>
            </a:r>
            <a:r>
              <a:rPr lang="en-GB" sz="1400" dirty="0">
                <a:latin typeface="Cambria" pitchFamily="18" charset="0"/>
                <a:ea typeface="Cambria" pitchFamily="18" charset="0"/>
              </a:rPr>
              <a:t> </a:t>
            </a:r>
            <a:r>
              <a:rPr lang="en-GB" sz="1400" dirty="0" err="1">
                <a:latin typeface="Cambria" pitchFamily="18" charset="0"/>
                <a:ea typeface="Cambria" pitchFamily="18" charset="0"/>
              </a:rPr>
              <a:t>utili</a:t>
            </a:r>
            <a:r>
              <a:rPr lang="en-GB" sz="1400" dirty="0">
                <a:latin typeface="Cambria" pitchFamily="18" charset="0"/>
                <a:ea typeface="Cambria" pitchFamily="18" charset="0"/>
              </a:rPr>
              <a:t>;</a:t>
            </a:r>
          </a:p>
          <a:p>
            <a:pPr algn="just">
              <a:lnSpc>
                <a:spcPct val="100000"/>
              </a:lnSpc>
              <a:buSzPct val="80000"/>
              <a:buFont typeface="Wingdings" charset="0"/>
              <a:buChar char=""/>
            </a:pPr>
            <a:r>
              <a:rPr lang="en-GB" sz="1400" dirty="0">
                <a:latin typeface="Cambria" pitchFamily="18" charset="0"/>
                <a:ea typeface="Cambria" pitchFamily="18" charset="0"/>
              </a:rPr>
              <a:t> </a:t>
            </a:r>
            <a:r>
              <a:rPr lang="en-GB" sz="1400" dirty="0" err="1">
                <a:latin typeface="Cambria" pitchFamily="18" charset="0"/>
                <a:ea typeface="Cambria" pitchFamily="18" charset="0"/>
              </a:rPr>
              <a:t>nomina</a:t>
            </a:r>
            <a:r>
              <a:rPr lang="en-GB" sz="1400" dirty="0">
                <a:latin typeface="Cambria" pitchFamily="18" charset="0"/>
                <a:ea typeface="Cambria" pitchFamily="18" charset="0"/>
              </a:rPr>
              <a:t> </a:t>
            </a:r>
            <a:r>
              <a:rPr lang="en-GB" sz="1400" dirty="0" err="1">
                <a:latin typeface="Cambria" pitchFamily="18" charset="0"/>
                <a:ea typeface="Cambria" pitchFamily="18" charset="0"/>
              </a:rPr>
              <a:t>il</a:t>
            </a:r>
            <a:r>
              <a:rPr lang="en-GB" sz="1400" dirty="0">
                <a:latin typeface="Cambria" pitchFamily="18" charset="0"/>
                <a:ea typeface="Cambria" pitchFamily="18" charset="0"/>
              </a:rPr>
              <a:t> </a:t>
            </a:r>
            <a:r>
              <a:rPr lang="en-GB" sz="1400" dirty="0" err="1">
                <a:latin typeface="Cambria" pitchFamily="18" charset="0"/>
                <a:ea typeface="Cambria" pitchFamily="18" charset="0"/>
              </a:rPr>
              <a:t>revisore</a:t>
            </a:r>
            <a:r>
              <a:rPr lang="en-GB" sz="1400" dirty="0">
                <a:latin typeface="Cambria" pitchFamily="18" charset="0"/>
                <a:ea typeface="Cambria" pitchFamily="18" charset="0"/>
              </a:rPr>
              <a:t>.</a:t>
            </a:r>
          </a:p>
        </p:txBody>
      </p:sp>
      <p:sp>
        <p:nvSpPr>
          <p:cNvPr id="33801" name="AutoShape 9"/>
          <p:cNvSpPr>
            <a:spLocks noChangeArrowheads="1"/>
          </p:cNvSpPr>
          <p:nvPr/>
        </p:nvSpPr>
        <p:spPr bwMode="auto">
          <a:xfrm>
            <a:off x="3810000" y="54102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latin typeface="Cambria" pitchFamily="18" charset="0"/>
              <a:ea typeface="Cambria" pitchFamily="18" charset="0"/>
            </a:endParaRPr>
          </a:p>
        </p:txBody>
      </p:sp>
      <p:sp>
        <p:nvSpPr>
          <p:cNvPr id="33802" name="Text Box 10"/>
          <p:cNvSpPr txBox="1">
            <a:spLocks noChangeArrowheads="1"/>
          </p:cNvSpPr>
          <p:nvPr/>
        </p:nvSpPr>
        <p:spPr bwMode="auto">
          <a:xfrm>
            <a:off x="1905000" y="4733281"/>
            <a:ext cx="1828800" cy="1353839"/>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400">
                <a:latin typeface="Cambria" pitchFamily="18" charset="0"/>
                <a:ea typeface="Cambria" pitchFamily="18" charset="0"/>
              </a:rPr>
              <a:t>SOCIETA</a:t>
            </a:r>
            <a:r>
              <a:rPr lang="en-GB" altLang="en-GB" sz="1400">
                <a:latin typeface="Cambria" pitchFamily="18" charset="0"/>
                <a:ea typeface="Cambria" pitchFamily="18" charset="0"/>
              </a:rPr>
              <a:t>’</a:t>
            </a:r>
            <a:r>
              <a:rPr lang="en-GB" sz="1400">
                <a:latin typeface="Cambria" pitchFamily="18" charset="0"/>
                <a:ea typeface="Cambria" pitchFamily="18" charset="0"/>
              </a:rPr>
              <a:t> CON</a:t>
            </a:r>
          </a:p>
          <a:p>
            <a:pPr algn="ctr">
              <a:lnSpc>
                <a:spcPct val="100000"/>
              </a:lnSpc>
            </a:pPr>
            <a:r>
              <a:rPr lang="en-GB" sz="1400">
                <a:latin typeface="Cambria" pitchFamily="18" charset="0"/>
                <a:ea typeface="Cambria" pitchFamily="18" charset="0"/>
              </a:rPr>
              <a:t> CONSIGLIO DI SORVEGLIANZA</a:t>
            </a:r>
          </a:p>
          <a:p>
            <a:pPr algn="ctr">
              <a:lnSpc>
                <a:spcPct val="100000"/>
              </a:lnSpc>
            </a:pPr>
            <a:r>
              <a:rPr lang="en-GB" sz="1400">
                <a:latin typeface="Cambria" pitchFamily="18" charset="0"/>
                <a:ea typeface="Cambria" pitchFamily="18" charset="0"/>
              </a:rPr>
              <a:t> (Modello dualistico)‏</a:t>
            </a:r>
          </a:p>
          <a:p>
            <a:pPr algn="ctr">
              <a:lnSpc>
                <a:spcPct val="100000"/>
              </a:lnSpc>
            </a:pPr>
            <a:r>
              <a:rPr lang="en-GB" sz="1400">
                <a:latin typeface="Cambria" pitchFamily="18" charset="0"/>
                <a:ea typeface="Cambria" pitchFamily="18" charset="0"/>
              </a:rPr>
              <a:t>(art. 2364-</a:t>
            </a:r>
            <a:r>
              <a:rPr lang="en-GB" sz="1400" i="1">
                <a:latin typeface="Cambria" pitchFamily="18" charset="0"/>
                <a:ea typeface="Cambria" pitchFamily="18" charset="0"/>
              </a:rPr>
              <a:t>bis</a:t>
            </a:r>
            <a:r>
              <a:rPr lang="en-GB" sz="1400">
                <a:latin typeface="Cambria" pitchFamily="18" charset="0"/>
                <a:ea typeface="Cambria" pitchFamily="18" charset="0"/>
              </a:rPr>
              <a:t>)‏</a:t>
            </a:r>
          </a:p>
        </p:txBody>
      </p:sp>
    </p:spTree>
    <p:extLst>
      <p:ext uri="{BB962C8B-B14F-4D97-AF65-F5344CB8AC3E}">
        <p14:creationId xmlns:p14="http://schemas.microsoft.com/office/powerpoint/2010/main" val="3014672220"/>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3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33798" grpId="0"/>
      <p:bldP spid="33800" grpId="0"/>
      <p:bldP spid="33800" grpId="1"/>
      <p:bldP spid="338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596CEC1-B8D5-104A-8CF5-FED48778A19F}" type="slidenum">
              <a:rPr lang="en-GB" sz="1000">
                <a:solidFill>
                  <a:srgbClr val="000000"/>
                </a:solidFill>
                <a:latin typeface="Cambria" pitchFamily="18" charset="0"/>
                <a:ea typeface="Cambria" pitchFamily="18" charset="0"/>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n-GB" sz="1000">
              <a:solidFill>
                <a:srgbClr val="000000"/>
              </a:solidFill>
              <a:latin typeface="Cambria" pitchFamily="18" charset="0"/>
              <a:ea typeface="Cambria" pitchFamily="18" charset="0"/>
            </a:endParaRPr>
          </a:p>
        </p:txBody>
      </p:sp>
      <p:sp>
        <p:nvSpPr>
          <p:cNvPr id="34820" name="Text Box 4"/>
          <p:cNvSpPr txBox="1">
            <a:spLocks noChangeArrowheads="1"/>
          </p:cNvSpPr>
          <p:nvPr/>
        </p:nvSpPr>
        <p:spPr bwMode="auto">
          <a:xfrm>
            <a:off x="3615802" y="437130"/>
            <a:ext cx="4988972" cy="7100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4000" b="1" dirty="0">
                <a:latin typeface="Cambria" pitchFamily="18" charset="0"/>
                <a:ea typeface="Cambria" pitchFamily="18" charset="0"/>
              </a:rPr>
              <a:t>La </a:t>
            </a:r>
            <a:r>
              <a:rPr lang="en-GB" sz="4000" b="1" dirty="0" err="1">
                <a:latin typeface="Cambria" pitchFamily="18" charset="0"/>
                <a:ea typeface="Cambria" pitchFamily="18" charset="0"/>
              </a:rPr>
              <a:t>S.p.a</a:t>
            </a:r>
            <a:r>
              <a:rPr lang="en-GB" sz="4000" b="1" dirty="0">
                <a:latin typeface="Cambria" pitchFamily="18" charset="0"/>
                <a:ea typeface="Cambria" pitchFamily="18" charset="0"/>
              </a:rPr>
              <a:t>. – </a:t>
            </a:r>
            <a:r>
              <a:rPr lang="en-GB" sz="4000" b="1" i="1" dirty="0" err="1">
                <a:latin typeface="Cambria" pitchFamily="18" charset="0"/>
                <a:ea typeface="Cambria" pitchFamily="18" charset="0"/>
              </a:rPr>
              <a:t>Assemblea</a:t>
            </a:r>
            <a:endParaRPr lang="en-GB" sz="4000" b="1" i="1" dirty="0">
              <a:latin typeface="Cambria" pitchFamily="18" charset="0"/>
              <a:ea typeface="Cambria" pitchFamily="18" charset="0"/>
            </a:endParaRPr>
          </a:p>
        </p:txBody>
      </p:sp>
      <p:sp>
        <p:nvSpPr>
          <p:cNvPr id="34821" name="Text Box 5"/>
          <p:cNvSpPr txBox="1">
            <a:spLocks noChangeArrowheads="1"/>
          </p:cNvSpPr>
          <p:nvPr/>
        </p:nvSpPr>
        <p:spPr bwMode="auto">
          <a:xfrm>
            <a:off x="1905000" y="2057400"/>
            <a:ext cx="1905000" cy="2514600"/>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a:latin typeface="Cambria" pitchFamily="18" charset="0"/>
                <a:ea typeface="Cambria" pitchFamily="18" charset="0"/>
              </a:rPr>
              <a:t>L</a:t>
            </a:r>
            <a:r>
              <a:rPr lang="en-GB" altLang="en-GB" sz="1600">
                <a:latin typeface="Cambria" pitchFamily="18" charset="0"/>
                <a:ea typeface="Cambria" pitchFamily="18" charset="0"/>
              </a:rPr>
              <a:t>’</a:t>
            </a:r>
            <a:r>
              <a:rPr lang="en-GB" sz="1600">
                <a:latin typeface="Cambria" pitchFamily="18" charset="0"/>
                <a:ea typeface="Cambria" pitchFamily="18" charset="0"/>
              </a:rPr>
              <a:t>ASSEMBLEA STRAORDINARIA</a:t>
            </a:r>
          </a:p>
          <a:p>
            <a:pPr algn="ctr">
              <a:lnSpc>
                <a:spcPct val="100000"/>
              </a:lnSpc>
            </a:pPr>
            <a:r>
              <a:rPr lang="en-GB" sz="1600">
                <a:latin typeface="Cambria" pitchFamily="18" charset="0"/>
                <a:ea typeface="Cambria" pitchFamily="18" charset="0"/>
              </a:rPr>
              <a:t>(art. 2365)‏</a:t>
            </a:r>
          </a:p>
        </p:txBody>
      </p:sp>
      <p:sp>
        <p:nvSpPr>
          <p:cNvPr id="34824" name="Text Box 8"/>
          <p:cNvSpPr txBox="1">
            <a:spLocks noChangeArrowheads="1"/>
          </p:cNvSpPr>
          <p:nvPr/>
        </p:nvSpPr>
        <p:spPr bwMode="auto">
          <a:xfrm>
            <a:off x="4267200" y="2038350"/>
            <a:ext cx="4941586" cy="286450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None/>
            </a:pPr>
            <a:r>
              <a:rPr lang="en-GB" sz="1800" dirty="0" err="1">
                <a:latin typeface="Cambria" pitchFamily="18" charset="0"/>
                <a:ea typeface="Cambria" pitchFamily="18" charset="0"/>
              </a:rPr>
              <a:t>Delibera</a:t>
            </a:r>
            <a:r>
              <a:rPr lang="en-GB" sz="1800" dirty="0">
                <a:latin typeface="Cambria" pitchFamily="18" charset="0"/>
                <a:ea typeface="Cambria" pitchFamily="18" charset="0"/>
              </a:rPr>
              <a:t>:</a:t>
            </a:r>
          </a:p>
          <a:p>
            <a:pPr algn="just">
              <a:lnSpc>
                <a:spcPct val="100000"/>
              </a:lnSpc>
              <a:buSzPct val="80000"/>
              <a:buFont typeface="Wingdings" charset="0"/>
              <a:buChar char=""/>
            </a:pPr>
            <a:r>
              <a:rPr lang="en-GB" sz="1800" dirty="0">
                <a:latin typeface="Cambria" pitchFamily="18" charset="0"/>
                <a:ea typeface="Cambria" pitchFamily="18" charset="0"/>
              </a:rPr>
              <a:t> </a:t>
            </a:r>
            <a:r>
              <a:rPr lang="en-GB" sz="1800" dirty="0" err="1">
                <a:latin typeface="Cambria" pitchFamily="18" charset="0"/>
                <a:ea typeface="Cambria" pitchFamily="18" charset="0"/>
              </a:rPr>
              <a:t>sulle</a:t>
            </a:r>
            <a:r>
              <a:rPr lang="en-GB" sz="1800" dirty="0">
                <a:latin typeface="Cambria" pitchFamily="18" charset="0"/>
                <a:ea typeface="Cambria" pitchFamily="18" charset="0"/>
              </a:rPr>
              <a:t> </a:t>
            </a:r>
            <a:r>
              <a:rPr lang="en-GB" sz="1800" dirty="0" err="1">
                <a:latin typeface="Cambria" pitchFamily="18" charset="0"/>
                <a:ea typeface="Cambria" pitchFamily="18" charset="0"/>
              </a:rPr>
              <a:t>modificazioni</a:t>
            </a:r>
            <a:r>
              <a:rPr lang="en-GB" sz="1800" dirty="0">
                <a:latin typeface="Cambria" pitchFamily="18" charset="0"/>
                <a:ea typeface="Cambria" pitchFamily="18" charset="0"/>
              </a:rPr>
              <a:t> </a:t>
            </a:r>
            <a:r>
              <a:rPr lang="en-GB" sz="1800" dirty="0" err="1">
                <a:latin typeface="Cambria" pitchFamily="18" charset="0"/>
                <a:ea typeface="Cambria" pitchFamily="18" charset="0"/>
              </a:rPr>
              <a:t>dello</a:t>
            </a:r>
            <a:r>
              <a:rPr lang="en-GB" sz="1800" dirty="0">
                <a:latin typeface="Cambria" pitchFamily="18" charset="0"/>
                <a:ea typeface="Cambria" pitchFamily="18" charset="0"/>
              </a:rPr>
              <a:t> </a:t>
            </a:r>
            <a:r>
              <a:rPr lang="en-GB" sz="1800" dirty="0" err="1">
                <a:latin typeface="Cambria" pitchFamily="18" charset="0"/>
                <a:ea typeface="Cambria" pitchFamily="18" charset="0"/>
              </a:rPr>
              <a:t>statuto</a:t>
            </a:r>
            <a:r>
              <a:rPr lang="en-GB" sz="1800" dirty="0">
                <a:latin typeface="Cambria" pitchFamily="18" charset="0"/>
                <a:ea typeface="Cambria" pitchFamily="18" charset="0"/>
              </a:rPr>
              <a:t>;</a:t>
            </a:r>
          </a:p>
          <a:p>
            <a:pPr>
              <a:lnSpc>
                <a:spcPct val="100000"/>
              </a:lnSpc>
              <a:buSzPct val="80000"/>
              <a:buFont typeface="Wingdings" charset="0"/>
              <a:buChar char=""/>
            </a:pPr>
            <a:r>
              <a:rPr lang="en-GB" sz="1800" dirty="0">
                <a:latin typeface="Cambria" pitchFamily="18" charset="0"/>
                <a:ea typeface="Cambria" pitchFamily="18" charset="0"/>
              </a:rPr>
              <a:t> </a:t>
            </a:r>
            <a:r>
              <a:rPr lang="en-GB" sz="1800" dirty="0" err="1">
                <a:latin typeface="Cambria" pitchFamily="18" charset="0"/>
                <a:ea typeface="Cambria" pitchFamily="18" charset="0"/>
              </a:rPr>
              <a:t>sulla</a:t>
            </a:r>
            <a:r>
              <a:rPr lang="en-GB" sz="1800" dirty="0">
                <a:latin typeface="Cambria" pitchFamily="18" charset="0"/>
                <a:ea typeface="Cambria" pitchFamily="18" charset="0"/>
              </a:rPr>
              <a:t> </a:t>
            </a:r>
            <a:r>
              <a:rPr lang="en-GB" sz="1800" dirty="0" err="1">
                <a:latin typeface="Cambria" pitchFamily="18" charset="0"/>
                <a:ea typeface="Cambria" pitchFamily="18" charset="0"/>
              </a:rPr>
              <a:t>nomina</a:t>
            </a:r>
            <a:r>
              <a:rPr lang="en-GB" sz="1800" dirty="0">
                <a:latin typeface="Cambria" pitchFamily="18" charset="0"/>
                <a:ea typeface="Cambria" pitchFamily="18" charset="0"/>
              </a:rPr>
              <a:t>, </a:t>
            </a:r>
            <a:r>
              <a:rPr lang="en-GB" sz="1800" dirty="0" err="1">
                <a:latin typeface="Cambria" pitchFamily="18" charset="0"/>
                <a:ea typeface="Cambria" pitchFamily="18" charset="0"/>
              </a:rPr>
              <a:t>sulla</a:t>
            </a:r>
            <a:r>
              <a:rPr lang="en-GB" sz="1800" dirty="0">
                <a:latin typeface="Cambria" pitchFamily="18" charset="0"/>
                <a:ea typeface="Cambria" pitchFamily="18" charset="0"/>
              </a:rPr>
              <a:t> </a:t>
            </a:r>
            <a:r>
              <a:rPr lang="en-GB" sz="1800" dirty="0" err="1">
                <a:latin typeface="Cambria" pitchFamily="18" charset="0"/>
                <a:ea typeface="Cambria" pitchFamily="18" charset="0"/>
              </a:rPr>
              <a:t>sostituzione</a:t>
            </a:r>
            <a:r>
              <a:rPr lang="en-GB" sz="1800" dirty="0">
                <a:latin typeface="Cambria" pitchFamily="18" charset="0"/>
                <a:ea typeface="Cambria" pitchFamily="18" charset="0"/>
              </a:rPr>
              <a:t> e sui </a:t>
            </a:r>
            <a:r>
              <a:rPr lang="en-GB" sz="1800" dirty="0" err="1">
                <a:latin typeface="Cambria" pitchFamily="18" charset="0"/>
                <a:ea typeface="Cambria" pitchFamily="18" charset="0"/>
              </a:rPr>
              <a:t>poteri</a:t>
            </a:r>
            <a:r>
              <a:rPr lang="en-GB" sz="1800" dirty="0">
                <a:latin typeface="Cambria" pitchFamily="18" charset="0"/>
                <a:ea typeface="Cambria" pitchFamily="18" charset="0"/>
              </a:rPr>
              <a:t> </a:t>
            </a:r>
            <a:r>
              <a:rPr lang="en-GB" sz="1800" dirty="0" err="1">
                <a:latin typeface="Cambria" pitchFamily="18" charset="0"/>
                <a:ea typeface="Cambria" pitchFamily="18" charset="0"/>
              </a:rPr>
              <a:t>dei</a:t>
            </a:r>
            <a:r>
              <a:rPr lang="en-GB" sz="1800" dirty="0">
                <a:latin typeface="Cambria" pitchFamily="18" charset="0"/>
                <a:ea typeface="Cambria" pitchFamily="18" charset="0"/>
              </a:rPr>
              <a:t> </a:t>
            </a:r>
            <a:r>
              <a:rPr lang="en-GB" sz="1800" dirty="0" err="1">
                <a:latin typeface="Cambria" pitchFamily="18" charset="0"/>
                <a:ea typeface="Cambria" pitchFamily="18" charset="0"/>
              </a:rPr>
              <a:t>liquidatori</a:t>
            </a:r>
            <a:r>
              <a:rPr lang="en-GB" sz="1800" dirty="0">
                <a:latin typeface="Cambria" pitchFamily="18" charset="0"/>
                <a:ea typeface="Cambria" pitchFamily="18" charset="0"/>
              </a:rPr>
              <a:t>, e</a:t>
            </a:r>
          </a:p>
          <a:p>
            <a:pPr algn="just">
              <a:lnSpc>
                <a:spcPct val="100000"/>
              </a:lnSpc>
              <a:buSzPct val="80000"/>
              <a:buFont typeface="Wingdings" charset="0"/>
              <a:buChar char=""/>
            </a:pPr>
            <a:r>
              <a:rPr lang="en-GB" sz="1800" dirty="0">
                <a:latin typeface="Cambria" pitchFamily="18" charset="0"/>
                <a:ea typeface="Cambria" pitchFamily="18" charset="0"/>
              </a:rPr>
              <a:t> </a:t>
            </a:r>
            <a:r>
              <a:rPr lang="en-GB" sz="1800" dirty="0" err="1">
                <a:latin typeface="Cambria" pitchFamily="18" charset="0"/>
                <a:ea typeface="Cambria" pitchFamily="18" charset="0"/>
              </a:rPr>
              <a:t>su</a:t>
            </a:r>
            <a:r>
              <a:rPr lang="en-GB" sz="1800" dirty="0">
                <a:latin typeface="Cambria" pitchFamily="18" charset="0"/>
                <a:ea typeface="Cambria" pitchFamily="18" charset="0"/>
              </a:rPr>
              <a:t> </a:t>
            </a:r>
            <a:r>
              <a:rPr lang="en-GB" sz="1800" dirty="0" err="1">
                <a:latin typeface="Cambria" pitchFamily="18" charset="0"/>
                <a:ea typeface="Cambria" pitchFamily="18" charset="0"/>
              </a:rPr>
              <a:t>ogni</a:t>
            </a:r>
            <a:r>
              <a:rPr lang="en-GB" sz="1800" dirty="0">
                <a:latin typeface="Cambria" pitchFamily="18" charset="0"/>
                <a:ea typeface="Cambria" pitchFamily="18" charset="0"/>
              </a:rPr>
              <a:t> </a:t>
            </a:r>
            <a:r>
              <a:rPr lang="en-GB" sz="1800" dirty="0" err="1">
                <a:latin typeface="Cambria" pitchFamily="18" charset="0"/>
                <a:ea typeface="Cambria" pitchFamily="18" charset="0"/>
              </a:rPr>
              <a:t>altra</a:t>
            </a:r>
            <a:r>
              <a:rPr lang="en-GB" sz="1800" dirty="0">
                <a:latin typeface="Cambria" pitchFamily="18" charset="0"/>
                <a:ea typeface="Cambria" pitchFamily="18" charset="0"/>
              </a:rPr>
              <a:t> </a:t>
            </a:r>
            <a:r>
              <a:rPr lang="en-GB" sz="1800" dirty="0" err="1">
                <a:latin typeface="Cambria" pitchFamily="18" charset="0"/>
                <a:ea typeface="Cambria" pitchFamily="18" charset="0"/>
              </a:rPr>
              <a:t>materia</a:t>
            </a:r>
            <a:r>
              <a:rPr lang="en-GB" sz="1800" dirty="0">
                <a:latin typeface="Cambria" pitchFamily="18" charset="0"/>
                <a:ea typeface="Cambria" pitchFamily="18" charset="0"/>
              </a:rPr>
              <a:t> </a:t>
            </a:r>
            <a:r>
              <a:rPr lang="en-GB" sz="1800" dirty="0" err="1">
                <a:latin typeface="Cambria" pitchFamily="18" charset="0"/>
                <a:ea typeface="Cambria" pitchFamily="18" charset="0"/>
              </a:rPr>
              <a:t>espressamente</a:t>
            </a:r>
            <a:r>
              <a:rPr lang="en-GB" sz="1800" dirty="0">
                <a:latin typeface="Cambria" pitchFamily="18" charset="0"/>
                <a:ea typeface="Cambria" pitchFamily="18" charset="0"/>
              </a:rPr>
              <a:t> </a:t>
            </a:r>
            <a:r>
              <a:rPr lang="en-GB" sz="1800" dirty="0" err="1">
                <a:latin typeface="Cambria" pitchFamily="18" charset="0"/>
                <a:ea typeface="Cambria" pitchFamily="18" charset="0"/>
              </a:rPr>
              <a:t>attribuita</a:t>
            </a:r>
            <a:r>
              <a:rPr lang="en-GB" sz="1800" dirty="0">
                <a:latin typeface="Cambria" pitchFamily="18" charset="0"/>
                <a:ea typeface="Cambria" pitchFamily="18" charset="0"/>
              </a:rPr>
              <a:t> </a:t>
            </a:r>
            <a:r>
              <a:rPr lang="en-GB" sz="1800" dirty="0" err="1">
                <a:latin typeface="Cambria" pitchFamily="18" charset="0"/>
                <a:ea typeface="Cambria" pitchFamily="18" charset="0"/>
              </a:rPr>
              <a:t>dalla</a:t>
            </a:r>
            <a:r>
              <a:rPr lang="en-GB" sz="1800" dirty="0">
                <a:latin typeface="Cambria" pitchFamily="18" charset="0"/>
                <a:ea typeface="Cambria" pitchFamily="18" charset="0"/>
              </a:rPr>
              <a:t> </a:t>
            </a:r>
            <a:r>
              <a:rPr lang="en-GB" sz="1800" dirty="0" err="1">
                <a:latin typeface="Cambria" pitchFamily="18" charset="0"/>
                <a:ea typeface="Cambria" pitchFamily="18" charset="0"/>
              </a:rPr>
              <a:t>legge</a:t>
            </a:r>
            <a:r>
              <a:rPr lang="en-GB" sz="1800" dirty="0">
                <a:latin typeface="Cambria" pitchFamily="18" charset="0"/>
                <a:ea typeface="Cambria" pitchFamily="18" charset="0"/>
              </a:rPr>
              <a:t> </a:t>
            </a:r>
            <a:r>
              <a:rPr lang="en-GB" sz="1800" dirty="0" err="1">
                <a:latin typeface="Cambria" pitchFamily="18" charset="0"/>
                <a:ea typeface="Cambria" pitchFamily="18" charset="0"/>
              </a:rPr>
              <a:t>alla</a:t>
            </a:r>
            <a:r>
              <a:rPr lang="en-GB" sz="1800" dirty="0">
                <a:latin typeface="Cambria" pitchFamily="18" charset="0"/>
                <a:ea typeface="Cambria" pitchFamily="18" charset="0"/>
              </a:rPr>
              <a:t> </a:t>
            </a:r>
            <a:r>
              <a:rPr lang="en-GB" sz="1800" dirty="0" err="1">
                <a:latin typeface="Cambria" pitchFamily="18" charset="0"/>
                <a:ea typeface="Cambria" pitchFamily="18" charset="0"/>
              </a:rPr>
              <a:t>sua</a:t>
            </a:r>
            <a:r>
              <a:rPr lang="en-GB" sz="1800" dirty="0">
                <a:latin typeface="Cambria" pitchFamily="18" charset="0"/>
                <a:ea typeface="Cambria" pitchFamily="18" charset="0"/>
              </a:rPr>
              <a:t> </a:t>
            </a:r>
            <a:r>
              <a:rPr lang="en-GB" sz="1800" dirty="0" err="1">
                <a:latin typeface="Cambria" pitchFamily="18" charset="0"/>
                <a:ea typeface="Cambria" pitchFamily="18" charset="0"/>
              </a:rPr>
              <a:t>competenza</a:t>
            </a:r>
            <a:r>
              <a:rPr lang="en-GB" sz="1800" dirty="0">
                <a:latin typeface="Cambria" pitchFamily="18" charset="0"/>
                <a:ea typeface="Cambria" pitchFamily="18" charset="0"/>
              </a:rPr>
              <a:t> (</a:t>
            </a:r>
            <a:r>
              <a:rPr lang="en-GB" sz="1800" dirty="0" err="1">
                <a:latin typeface="Cambria" pitchFamily="18" charset="0"/>
                <a:ea typeface="Cambria" pitchFamily="18" charset="0"/>
              </a:rPr>
              <a:t>es</a:t>
            </a:r>
            <a:r>
              <a:rPr lang="en-GB" sz="1800" dirty="0">
                <a:latin typeface="Cambria" pitchFamily="18" charset="0"/>
                <a:ea typeface="Cambria" pitchFamily="18" charset="0"/>
              </a:rPr>
              <a:t>. </a:t>
            </a:r>
            <a:r>
              <a:rPr lang="en-GB" sz="1800" dirty="0" err="1">
                <a:latin typeface="Cambria" pitchFamily="18" charset="0"/>
                <a:ea typeface="Cambria" pitchFamily="18" charset="0"/>
              </a:rPr>
              <a:t>assegnazione</a:t>
            </a:r>
            <a:r>
              <a:rPr lang="en-GB" sz="1800" dirty="0">
                <a:latin typeface="Cambria" pitchFamily="18" charset="0"/>
                <a:ea typeface="Cambria" pitchFamily="18" charset="0"/>
              </a:rPr>
              <a:t> di </a:t>
            </a:r>
            <a:r>
              <a:rPr lang="en-GB" sz="1800" dirty="0" err="1">
                <a:latin typeface="Cambria" pitchFamily="18" charset="0"/>
                <a:ea typeface="Cambria" pitchFamily="18" charset="0"/>
              </a:rPr>
              <a:t>azioni</a:t>
            </a:r>
            <a:r>
              <a:rPr lang="en-GB" sz="1800" dirty="0">
                <a:latin typeface="Cambria" pitchFamily="18" charset="0"/>
                <a:ea typeface="Cambria" pitchFamily="18" charset="0"/>
              </a:rPr>
              <a:t> </a:t>
            </a:r>
            <a:r>
              <a:rPr lang="en-GB" sz="1800" dirty="0" err="1">
                <a:latin typeface="Cambria" pitchFamily="18" charset="0"/>
                <a:ea typeface="Cambria" pitchFamily="18" charset="0"/>
              </a:rPr>
              <a:t>ai</a:t>
            </a:r>
            <a:r>
              <a:rPr lang="en-GB" sz="1800" dirty="0">
                <a:latin typeface="Cambria" pitchFamily="18" charset="0"/>
                <a:ea typeface="Cambria" pitchFamily="18" charset="0"/>
              </a:rPr>
              <a:t> </a:t>
            </a:r>
            <a:r>
              <a:rPr lang="en-GB" sz="1800" dirty="0" err="1">
                <a:latin typeface="Cambria" pitchFamily="18" charset="0"/>
                <a:ea typeface="Cambria" pitchFamily="18" charset="0"/>
              </a:rPr>
              <a:t>dipendenti</a:t>
            </a:r>
            <a:r>
              <a:rPr lang="en-GB" sz="1800" dirty="0">
                <a:latin typeface="Cambria" pitchFamily="18" charset="0"/>
                <a:ea typeface="Cambria" pitchFamily="18" charset="0"/>
              </a:rPr>
              <a:t>, </a:t>
            </a:r>
            <a:r>
              <a:rPr lang="en-GB" sz="1800" dirty="0" err="1">
                <a:latin typeface="Cambria" pitchFamily="18" charset="0"/>
                <a:ea typeface="Cambria" pitchFamily="18" charset="0"/>
              </a:rPr>
              <a:t>emissione</a:t>
            </a:r>
            <a:r>
              <a:rPr lang="en-GB" sz="1800" dirty="0">
                <a:latin typeface="Cambria" pitchFamily="18" charset="0"/>
                <a:ea typeface="Cambria" pitchFamily="18" charset="0"/>
              </a:rPr>
              <a:t> di </a:t>
            </a:r>
            <a:r>
              <a:rPr lang="en-GB" sz="1800" dirty="0" err="1">
                <a:latin typeface="Cambria" pitchFamily="18" charset="0"/>
                <a:ea typeface="Cambria" pitchFamily="18" charset="0"/>
              </a:rPr>
              <a:t>obbligazioni</a:t>
            </a:r>
            <a:r>
              <a:rPr lang="en-GB" sz="1800" dirty="0">
                <a:latin typeface="Cambria" pitchFamily="18" charset="0"/>
                <a:ea typeface="Cambria" pitchFamily="18" charset="0"/>
              </a:rPr>
              <a:t> </a:t>
            </a:r>
            <a:r>
              <a:rPr lang="en-GB" sz="1800" dirty="0" err="1">
                <a:latin typeface="Cambria" pitchFamily="18" charset="0"/>
                <a:ea typeface="Cambria" pitchFamily="18" charset="0"/>
              </a:rPr>
              <a:t>convertibili</a:t>
            </a:r>
            <a:r>
              <a:rPr lang="en-GB" sz="1800" dirty="0">
                <a:latin typeface="Cambria" pitchFamily="18" charset="0"/>
                <a:ea typeface="Cambria" pitchFamily="18" charset="0"/>
              </a:rPr>
              <a:t>, </a:t>
            </a:r>
            <a:r>
              <a:rPr lang="en-GB" sz="1800" dirty="0" err="1">
                <a:latin typeface="Cambria" pitchFamily="18" charset="0"/>
                <a:ea typeface="Cambria" pitchFamily="18" charset="0"/>
              </a:rPr>
              <a:t>revoca</a:t>
            </a:r>
            <a:r>
              <a:rPr lang="en-GB" sz="1800" dirty="0">
                <a:latin typeface="Cambria" pitchFamily="18" charset="0"/>
                <a:ea typeface="Cambria" pitchFamily="18" charset="0"/>
              </a:rPr>
              <a:t> </a:t>
            </a:r>
            <a:r>
              <a:rPr lang="en-GB" sz="1800" dirty="0" err="1">
                <a:latin typeface="Cambria" pitchFamily="18" charset="0"/>
                <a:ea typeface="Cambria" pitchFamily="18" charset="0"/>
              </a:rPr>
              <a:t>dello</a:t>
            </a:r>
            <a:r>
              <a:rPr lang="en-GB" sz="1800" dirty="0">
                <a:latin typeface="Cambria" pitchFamily="18" charset="0"/>
                <a:ea typeface="Cambria" pitchFamily="18" charset="0"/>
              </a:rPr>
              <a:t> </a:t>
            </a:r>
            <a:r>
              <a:rPr lang="en-GB" sz="1800" dirty="0" err="1">
                <a:latin typeface="Cambria" pitchFamily="18" charset="0"/>
                <a:ea typeface="Cambria" pitchFamily="18" charset="0"/>
              </a:rPr>
              <a:t>stato</a:t>
            </a:r>
            <a:r>
              <a:rPr lang="en-GB" sz="1800" dirty="0">
                <a:latin typeface="Cambria" pitchFamily="18" charset="0"/>
                <a:ea typeface="Cambria" pitchFamily="18" charset="0"/>
              </a:rPr>
              <a:t> di </a:t>
            </a:r>
            <a:r>
              <a:rPr lang="en-GB" sz="1800" dirty="0" err="1">
                <a:latin typeface="Cambria" pitchFamily="18" charset="0"/>
                <a:ea typeface="Cambria" pitchFamily="18" charset="0"/>
              </a:rPr>
              <a:t>liquidazione</a:t>
            </a:r>
            <a:r>
              <a:rPr lang="en-GB" sz="1800" dirty="0">
                <a:latin typeface="Cambria" pitchFamily="18" charset="0"/>
                <a:ea typeface="Cambria" pitchFamily="18" charset="0"/>
              </a:rPr>
              <a:t>, </a:t>
            </a:r>
            <a:r>
              <a:rPr lang="en-GB" sz="1800" dirty="0" err="1">
                <a:latin typeface="Cambria" pitchFamily="18" charset="0"/>
                <a:ea typeface="Cambria" pitchFamily="18" charset="0"/>
              </a:rPr>
              <a:t>approvazione</a:t>
            </a:r>
            <a:r>
              <a:rPr lang="en-GB" sz="1800" dirty="0">
                <a:latin typeface="Cambria" pitchFamily="18" charset="0"/>
                <a:ea typeface="Cambria" pitchFamily="18" charset="0"/>
              </a:rPr>
              <a:t> </a:t>
            </a:r>
            <a:r>
              <a:rPr lang="en-GB" sz="1800" dirty="0" err="1">
                <a:latin typeface="Cambria" pitchFamily="18" charset="0"/>
                <a:ea typeface="Cambria" pitchFamily="18" charset="0"/>
              </a:rPr>
              <a:t>della</a:t>
            </a:r>
            <a:r>
              <a:rPr lang="en-GB" sz="1800" dirty="0">
                <a:latin typeface="Cambria" pitchFamily="18" charset="0"/>
                <a:ea typeface="Cambria" pitchFamily="18" charset="0"/>
              </a:rPr>
              <a:t> </a:t>
            </a:r>
            <a:r>
              <a:rPr lang="en-GB" sz="1800" dirty="0" err="1">
                <a:latin typeface="Cambria" pitchFamily="18" charset="0"/>
                <a:ea typeface="Cambria" pitchFamily="18" charset="0"/>
              </a:rPr>
              <a:t>proposta</a:t>
            </a:r>
            <a:r>
              <a:rPr lang="en-GB" sz="1800" dirty="0">
                <a:latin typeface="Cambria" pitchFamily="18" charset="0"/>
                <a:ea typeface="Cambria" pitchFamily="18" charset="0"/>
              </a:rPr>
              <a:t> di </a:t>
            </a:r>
            <a:r>
              <a:rPr lang="en-GB" sz="1800" dirty="0" err="1">
                <a:latin typeface="Cambria" pitchFamily="18" charset="0"/>
                <a:ea typeface="Cambria" pitchFamily="18" charset="0"/>
              </a:rPr>
              <a:t>concordato</a:t>
            </a:r>
            <a:r>
              <a:rPr lang="en-GB" sz="1800" dirty="0">
                <a:latin typeface="Cambria" pitchFamily="18" charset="0"/>
                <a:ea typeface="Cambria" pitchFamily="18" charset="0"/>
              </a:rPr>
              <a:t> </a:t>
            </a:r>
            <a:r>
              <a:rPr lang="en-GB" sz="1800" dirty="0" err="1">
                <a:latin typeface="Cambria" pitchFamily="18" charset="0"/>
                <a:ea typeface="Cambria" pitchFamily="18" charset="0"/>
              </a:rPr>
              <a:t>preventivo</a:t>
            </a:r>
            <a:r>
              <a:rPr lang="en-GB" sz="1800" dirty="0">
                <a:latin typeface="Cambria" pitchFamily="18" charset="0"/>
                <a:ea typeface="Cambria" pitchFamily="18" charset="0"/>
              </a:rPr>
              <a:t>).</a:t>
            </a:r>
          </a:p>
        </p:txBody>
      </p:sp>
      <p:sp>
        <p:nvSpPr>
          <p:cNvPr id="34825" name="AutoShape 9"/>
          <p:cNvSpPr>
            <a:spLocks noChangeArrowheads="1"/>
          </p:cNvSpPr>
          <p:nvPr/>
        </p:nvSpPr>
        <p:spPr bwMode="auto">
          <a:xfrm>
            <a:off x="3886200" y="32004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latin typeface="Cambria" pitchFamily="18" charset="0"/>
              <a:ea typeface="Cambria" pitchFamily="18" charset="0"/>
            </a:endParaRPr>
          </a:p>
        </p:txBody>
      </p:sp>
    </p:spTree>
    <p:extLst>
      <p:ext uri="{BB962C8B-B14F-4D97-AF65-F5344CB8AC3E}">
        <p14:creationId xmlns:p14="http://schemas.microsoft.com/office/powerpoint/2010/main" val="663775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1346F2F-03F7-1B42-97E1-5F85C1D72E8C}" type="slidenum">
              <a:rPr lang="en-GB" sz="1000">
                <a:solidFill>
                  <a:srgbClr val="000000"/>
                </a:solidFill>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en-GB" sz="1000">
              <a:solidFill>
                <a:srgbClr val="000000"/>
              </a:solidFill>
            </a:endParaRPr>
          </a:p>
        </p:txBody>
      </p:sp>
      <p:sp>
        <p:nvSpPr>
          <p:cNvPr id="35847" name="Text Box 7"/>
          <p:cNvSpPr txBox="1">
            <a:spLocks noChangeArrowheads="1"/>
          </p:cNvSpPr>
          <p:nvPr/>
        </p:nvSpPr>
        <p:spPr bwMode="auto">
          <a:xfrm>
            <a:off x="4343400" y="1930400"/>
            <a:ext cx="5435233" cy="34800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Char char=""/>
            </a:pPr>
            <a:r>
              <a:rPr lang="en-GB" sz="2000" dirty="0"/>
              <a:t> </a:t>
            </a:r>
            <a:r>
              <a:rPr lang="en-GB" sz="2000" dirty="0" err="1"/>
              <a:t>istituzione</a:t>
            </a:r>
            <a:r>
              <a:rPr lang="en-GB" sz="2000" dirty="0"/>
              <a:t> o </a:t>
            </a:r>
            <a:r>
              <a:rPr lang="en-GB" sz="2000" dirty="0" err="1"/>
              <a:t>soppressione</a:t>
            </a:r>
            <a:r>
              <a:rPr lang="en-GB" sz="2000" dirty="0"/>
              <a:t> di </a:t>
            </a:r>
            <a:r>
              <a:rPr lang="en-GB" sz="2000" dirty="0" err="1"/>
              <a:t>sedi</a:t>
            </a:r>
            <a:r>
              <a:rPr lang="en-GB" sz="2000" dirty="0"/>
              <a:t> </a:t>
            </a:r>
            <a:r>
              <a:rPr lang="en-GB" sz="2000" dirty="0" err="1"/>
              <a:t>secondarie</a:t>
            </a:r>
            <a:r>
              <a:rPr lang="en-GB" sz="2000" dirty="0"/>
              <a:t>;</a:t>
            </a:r>
          </a:p>
          <a:p>
            <a:pPr algn="just">
              <a:lnSpc>
                <a:spcPct val="100000"/>
              </a:lnSpc>
              <a:buSzPct val="80000"/>
              <a:buFont typeface="Wingdings" charset="0"/>
              <a:buChar char=""/>
            </a:pPr>
            <a:r>
              <a:rPr lang="en-GB" sz="2000" dirty="0"/>
              <a:t> </a:t>
            </a:r>
            <a:r>
              <a:rPr lang="en-GB" sz="2000" dirty="0" err="1"/>
              <a:t>fusione</a:t>
            </a:r>
            <a:r>
              <a:rPr lang="en-GB" sz="2000" dirty="0"/>
              <a:t> </a:t>
            </a:r>
            <a:r>
              <a:rPr lang="en-GB" sz="2000" dirty="0" err="1"/>
              <a:t>delle</a:t>
            </a:r>
            <a:r>
              <a:rPr lang="en-GB" sz="2000" dirty="0"/>
              <a:t> </a:t>
            </a:r>
            <a:r>
              <a:rPr lang="en-GB" sz="2000" dirty="0" err="1"/>
              <a:t>società</a:t>
            </a:r>
            <a:r>
              <a:rPr lang="en-GB" sz="2000" dirty="0"/>
              <a:t> </a:t>
            </a:r>
            <a:r>
              <a:rPr lang="en-GB" sz="2000" dirty="0" err="1"/>
              <a:t>possedute</a:t>
            </a:r>
            <a:r>
              <a:rPr lang="en-GB" sz="2000" dirty="0"/>
              <a:t> </a:t>
            </a:r>
            <a:r>
              <a:rPr lang="en-GB" sz="2000" dirty="0" err="1"/>
              <a:t>interamente</a:t>
            </a:r>
            <a:r>
              <a:rPr lang="en-GB" sz="2000" dirty="0"/>
              <a:t> o </a:t>
            </a:r>
            <a:r>
              <a:rPr lang="en-GB" sz="2000" dirty="0" err="1"/>
              <a:t>almeno</a:t>
            </a:r>
            <a:r>
              <a:rPr lang="en-GB" sz="2000" dirty="0"/>
              <a:t> al 90%;</a:t>
            </a:r>
          </a:p>
          <a:p>
            <a:pPr algn="just">
              <a:lnSpc>
                <a:spcPct val="100000"/>
              </a:lnSpc>
              <a:buSzPct val="80000"/>
              <a:buFont typeface="Wingdings" charset="0"/>
              <a:buChar char=""/>
            </a:pPr>
            <a:r>
              <a:rPr lang="en-GB" sz="2000" dirty="0"/>
              <a:t> </a:t>
            </a:r>
            <a:r>
              <a:rPr lang="en-GB" sz="2000" dirty="0" err="1"/>
              <a:t>indicazione</a:t>
            </a:r>
            <a:r>
              <a:rPr lang="en-GB" sz="2000" dirty="0"/>
              <a:t> di </a:t>
            </a:r>
            <a:r>
              <a:rPr lang="en-GB" sz="2000" dirty="0" err="1"/>
              <a:t>quali</a:t>
            </a:r>
            <a:r>
              <a:rPr lang="en-GB" sz="2000" dirty="0"/>
              <a:t> </a:t>
            </a:r>
            <a:r>
              <a:rPr lang="en-GB" sz="2000" dirty="0" err="1"/>
              <a:t>tra</a:t>
            </a:r>
            <a:r>
              <a:rPr lang="en-GB" sz="2000" dirty="0"/>
              <a:t> </a:t>
            </a:r>
            <a:r>
              <a:rPr lang="en-GB" sz="2000" dirty="0" err="1"/>
              <a:t>gli</a:t>
            </a:r>
            <a:r>
              <a:rPr lang="en-GB" sz="2000" dirty="0"/>
              <a:t> </a:t>
            </a:r>
            <a:r>
              <a:rPr lang="en-GB" sz="2000" dirty="0" err="1"/>
              <a:t>amministratori</a:t>
            </a:r>
            <a:r>
              <a:rPr lang="en-GB" sz="2000" dirty="0"/>
              <a:t> </a:t>
            </a:r>
            <a:r>
              <a:rPr lang="en-GB" sz="2000" dirty="0" err="1"/>
              <a:t>hanno</a:t>
            </a:r>
            <a:r>
              <a:rPr lang="en-GB" sz="2000" dirty="0"/>
              <a:t> la </a:t>
            </a:r>
            <a:r>
              <a:rPr lang="en-GB" sz="2000" dirty="0" err="1"/>
              <a:t>rappresentanza</a:t>
            </a:r>
            <a:r>
              <a:rPr lang="en-GB" sz="2000" dirty="0"/>
              <a:t> </a:t>
            </a:r>
            <a:r>
              <a:rPr lang="en-GB" sz="2000" dirty="0" err="1"/>
              <a:t>della</a:t>
            </a:r>
            <a:r>
              <a:rPr lang="en-GB" sz="2000" dirty="0"/>
              <a:t> </a:t>
            </a:r>
            <a:r>
              <a:rPr lang="en-GB" sz="2000" dirty="0" err="1"/>
              <a:t>società</a:t>
            </a:r>
            <a:r>
              <a:rPr lang="en-GB" sz="2000" dirty="0"/>
              <a:t>;</a:t>
            </a:r>
          </a:p>
          <a:p>
            <a:pPr algn="just">
              <a:lnSpc>
                <a:spcPct val="100000"/>
              </a:lnSpc>
              <a:buSzPct val="80000"/>
              <a:buFont typeface="Wingdings" charset="0"/>
              <a:buChar char=""/>
            </a:pPr>
            <a:r>
              <a:rPr lang="en-GB" sz="2000" dirty="0"/>
              <a:t> </a:t>
            </a:r>
            <a:r>
              <a:rPr lang="en-GB" sz="2000" dirty="0" err="1"/>
              <a:t>riduzione</a:t>
            </a:r>
            <a:r>
              <a:rPr lang="en-GB" sz="2000" dirty="0"/>
              <a:t> del </a:t>
            </a:r>
            <a:r>
              <a:rPr lang="en-GB" sz="2000" dirty="0" err="1"/>
              <a:t>capitale</a:t>
            </a:r>
            <a:r>
              <a:rPr lang="en-GB" sz="2000" dirty="0"/>
              <a:t> in </a:t>
            </a:r>
            <a:r>
              <a:rPr lang="en-GB" sz="2000" dirty="0" err="1"/>
              <a:t>caso</a:t>
            </a:r>
            <a:r>
              <a:rPr lang="en-GB" sz="2000" dirty="0"/>
              <a:t> di </a:t>
            </a:r>
            <a:r>
              <a:rPr lang="en-GB" sz="2000" dirty="0" err="1"/>
              <a:t>recesso</a:t>
            </a:r>
            <a:r>
              <a:rPr lang="en-GB" sz="2000" dirty="0"/>
              <a:t> del socio;</a:t>
            </a:r>
          </a:p>
          <a:p>
            <a:pPr algn="just">
              <a:lnSpc>
                <a:spcPct val="100000"/>
              </a:lnSpc>
              <a:buSzPct val="80000"/>
              <a:buFont typeface="Wingdings" charset="0"/>
              <a:buChar char=""/>
            </a:pPr>
            <a:r>
              <a:rPr lang="en-GB" sz="2000" dirty="0"/>
              <a:t> </a:t>
            </a:r>
            <a:r>
              <a:rPr lang="en-GB" sz="2000" dirty="0" err="1"/>
              <a:t>adeguamenti</a:t>
            </a:r>
            <a:r>
              <a:rPr lang="en-GB" sz="2000" dirty="0"/>
              <a:t> </a:t>
            </a:r>
            <a:r>
              <a:rPr lang="en-GB" sz="2000" dirty="0" err="1"/>
              <a:t>dello</a:t>
            </a:r>
            <a:r>
              <a:rPr lang="en-GB" sz="2000" dirty="0"/>
              <a:t> </a:t>
            </a:r>
            <a:r>
              <a:rPr lang="en-GB" sz="2000" dirty="0" err="1"/>
              <a:t>statuto</a:t>
            </a:r>
            <a:r>
              <a:rPr lang="en-GB" sz="2000" dirty="0"/>
              <a:t> a </a:t>
            </a:r>
            <a:r>
              <a:rPr lang="en-GB" sz="2000" dirty="0" err="1"/>
              <a:t>disposizioni</a:t>
            </a:r>
            <a:r>
              <a:rPr lang="en-GB" sz="2000" dirty="0"/>
              <a:t> normative;</a:t>
            </a:r>
          </a:p>
          <a:p>
            <a:pPr algn="just">
              <a:lnSpc>
                <a:spcPct val="100000"/>
              </a:lnSpc>
              <a:buSzPct val="80000"/>
              <a:buFont typeface="Wingdings" charset="0"/>
              <a:buChar char=""/>
            </a:pPr>
            <a:r>
              <a:rPr lang="en-GB" sz="2000" dirty="0"/>
              <a:t> </a:t>
            </a:r>
            <a:r>
              <a:rPr lang="en-GB" sz="2000" dirty="0" err="1"/>
              <a:t>trasferimento</a:t>
            </a:r>
            <a:r>
              <a:rPr lang="en-GB" sz="2000" dirty="0"/>
              <a:t>  </a:t>
            </a:r>
            <a:r>
              <a:rPr lang="en-GB" sz="2000" dirty="0" err="1"/>
              <a:t>della</a:t>
            </a:r>
            <a:r>
              <a:rPr lang="en-GB" sz="2000" dirty="0"/>
              <a:t> </a:t>
            </a:r>
            <a:r>
              <a:rPr lang="en-GB" sz="2000" dirty="0" err="1"/>
              <a:t>sede</a:t>
            </a:r>
            <a:r>
              <a:rPr lang="en-GB" sz="2000" dirty="0"/>
              <a:t> </a:t>
            </a:r>
            <a:r>
              <a:rPr lang="en-GB" sz="2000" dirty="0" err="1"/>
              <a:t>sociale</a:t>
            </a:r>
            <a:r>
              <a:rPr lang="en-GB" sz="2000" dirty="0"/>
              <a:t> </a:t>
            </a:r>
            <a:r>
              <a:rPr lang="en-GB" sz="2000" dirty="0" err="1"/>
              <a:t>nel</a:t>
            </a:r>
            <a:r>
              <a:rPr lang="en-GB" sz="2000" dirty="0"/>
              <a:t> </a:t>
            </a:r>
            <a:r>
              <a:rPr lang="en-GB" sz="2000" dirty="0" err="1"/>
              <a:t>territorio</a:t>
            </a:r>
            <a:r>
              <a:rPr lang="en-GB" sz="2000" dirty="0"/>
              <a:t> </a:t>
            </a:r>
            <a:r>
              <a:rPr lang="en-GB" sz="2000" dirty="0" err="1"/>
              <a:t>nazionale</a:t>
            </a:r>
            <a:r>
              <a:rPr lang="en-GB" sz="2000" dirty="0"/>
              <a:t>.</a:t>
            </a:r>
          </a:p>
        </p:txBody>
      </p:sp>
      <p:sp>
        <p:nvSpPr>
          <p:cNvPr id="35848" name="AutoShape 8"/>
          <p:cNvSpPr>
            <a:spLocks noChangeArrowheads="1"/>
          </p:cNvSpPr>
          <p:nvPr/>
        </p:nvSpPr>
        <p:spPr bwMode="auto">
          <a:xfrm>
            <a:off x="4038600" y="38100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35849" name="Text Box 9"/>
          <p:cNvSpPr txBox="1">
            <a:spLocks noChangeArrowheads="1"/>
          </p:cNvSpPr>
          <p:nvPr/>
        </p:nvSpPr>
        <p:spPr bwMode="auto">
          <a:xfrm>
            <a:off x="1905000" y="2057400"/>
            <a:ext cx="2057400" cy="3733800"/>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a:t>MATERIE DI COMPETENZA DELL</a:t>
            </a:r>
            <a:r>
              <a:rPr lang="en-GB" altLang="en-GB" sz="1600"/>
              <a:t>’</a:t>
            </a:r>
            <a:r>
              <a:rPr lang="en-GB" sz="1600"/>
              <a:t> ASSEMBLEA STRAORDINARIA DELEGABILI DALLO STATUTO ALL</a:t>
            </a:r>
            <a:r>
              <a:rPr lang="en-GB" altLang="en-GB" sz="1600"/>
              <a:t>’</a:t>
            </a:r>
            <a:r>
              <a:rPr lang="en-GB" sz="1600"/>
              <a:t>ORGANO AMMINISTRATIVO</a:t>
            </a:r>
          </a:p>
          <a:p>
            <a:pPr algn="ctr">
              <a:lnSpc>
                <a:spcPct val="100000"/>
              </a:lnSpc>
            </a:pPr>
            <a:r>
              <a:rPr lang="en-GB" sz="1600"/>
              <a:t>(art. 2365, II)‏</a:t>
            </a:r>
          </a:p>
        </p:txBody>
      </p:sp>
      <p:sp>
        <p:nvSpPr>
          <p:cNvPr id="9" name="Text Box 4"/>
          <p:cNvSpPr txBox="1">
            <a:spLocks noChangeArrowheads="1"/>
          </p:cNvSpPr>
          <p:nvPr/>
        </p:nvSpPr>
        <p:spPr bwMode="auto">
          <a:xfrm>
            <a:off x="3615802" y="437130"/>
            <a:ext cx="4988972" cy="71006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4000" b="1" dirty="0">
                <a:latin typeface="Cambria" pitchFamily="18" charset="0"/>
                <a:ea typeface="Cambria" pitchFamily="18" charset="0"/>
              </a:rPr>
              <a:t>La </a:t>
            </a:r>
            <a:r>
              <a:rPr lang="en-GB" sz="4000" b="1" dirty="0" err="1">
                <a:latin typeface="Cambria" pitchFamily="18" charset="0"/>
                <a:ea typeface="Cambria" pitchFamily="18" charset="0"/>
              </a:rPr>
              <a:t>S.p.a</a:t>
            </a:r>
            <a:r>
              <a:rPr lang="en-GB" sz="4000" b="1" dirty="0">
                <a:latin typeface="Cambria" pitchFamily="18" charset="0"/>
                <a:ea typeface="Cambria" pitchFamily="18" charset="0"/>
              </a:rPr>
              <a:t>. – </a:t>
            </a:r>
            <a:r>
              <a:rPr lang="en-GB" sz="4000" b="1" i="1" dirty="0" err="1">
                <a:latin typeface="Cambria" pitchFamily="18" charset="0"/>
                <a:ea typeface="Cambria" pitchFamily="18" charset="0"/>
              </a:rPr>
              <a:t>Assemblea</a:t>
            </a:r>
            <a:endParaRPr lang="en-GB" sz="4000" b="1" i="1" dirty="0">
              <a:latin typeface="Cambria" pitchFamily="18" charset="0"/>
              <a:ea typeface="Cambria" pitchFamily="18" charset="0"/>
            </a:endParaRPr>
          </a:p>
        </p:txBody>
      </p:sp>
    </p:spTree>
    <p:extLst>
      <p:ext uri="{BB962C8B-B14F-4D97-AF65-F5344CB8AC3E}">
        <p14:creationId xmlns:p14="http://schemas.microsoft.com/office/powerpoint/2010/main" val="33243180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5163AD2-2FCA-9848-99B2-F1FEC7EAC3C6}" type="slidenum">
              <a:rPr lang="en-GB" sz="1000" u="sng">
                <a:solidFill>
                  <a:srgbClr val="000000"/>
                </a:solidFill>
                <a:latin typeface="Cambria" pitchFamily="18" charset="0"/>
                <a:ea typeface="Cambria" pitchFamily="18" charset="0"/>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en-GB" sz="1000" u="sng">
              <a:solidFill>
                <a:srgbClr val="000000"/>
              </a:solidFill>
              <a:latin typeface="Cambria" pitchFamily="18" charset="0"/>
              <a:ea typeface="Cambria" pitchFamily="18" charset="0"/>
            </a:endParaRPr>
          </a:p>
        </p:txBody>
      </p:sp>
      <p:sp>
        <p:nvSpPr>
          <p:cNvPr id="36871" name="Text Box 7"/>
          <p:cNvSpPr txBox="1">
            <a:spLocks noChangeArrowheads="1"/>
          </p:cNvSpPr>
          <p:nvPr/>
        </p:nvSpPr>
        <p:spPr bwMode="auto">
          <a:xfrm>
            <a:off x="1828800" y="4038600"/>
            <a:ext cx="2133600" cy="1891948"/>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u="sng">
                <a:latin typeface="Cambria" pitchFamily="18" charset="0"/>
                <a:ea typeface="Cambria" pitchFamily="18" charset="0"/>
              </a:rPr>
              <a:t>CONTROLLO</a:t>
            </a:r>
          </a:p>
        </p:txBody>
      </p:sp>
      <p:sp>
        <p:nvSpPr>
          <p:cNvPr id="36872" name="AutoShape 8"/>
          <p:cNvSpPr>
            <a:spLocks noChangeArrowheads="1"/>
          </p:cNvSpPr>
          <p:nvPr/>
        </p:nvSpPr>
        <p:spPr bwMode="auto">
          <a:xfrm>
            <a:off x="4038600" y="51054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u="sng">
              <a:latin typeface="Cambria" pitchFamily="18" charset="0"/>
              <a:ea typeface="Cambria" pitchFamily="18" charset="0"/>
            </a:endParaRPr>
          </a:p>
        </p:txBody>
      </p:sp>
      <p:sp>
        <p:nvSpPr>
          <p:cNvPr id="36873" name="Text Box 9"/>
          <p:cNvSpPr txBox="1">
            <a:spLocks noChangeArrowheads="1"/>
          </p:cNvSpPr>
          <p:nvPr/>
        </p:nvSpPr>
        <p:spPr bwMode="auto">
          <a:xfrm>
            <a:off x="4343400" y="4174040"/>
            <a:ext cx="5638800" cy="175650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nSpc>
                <a:spcPct val="100000"/>
              </a:lnSpc>
              <a:buSzPct val="80000"/>
              <a:buFont typeface="Wingdings" charset="0"/>
              <a:buNone/>
            </a:pPr>
            <a:r>
              <a:rPr lang="en-GB" sz="1800" u="sng" dirty="0">
                <a:latin typeface="Cambria" pitchFamily="18" charset="0"/>
                <a:ea typeface="Cambria" pitchFamily="18" charset="0"/>
              </a:rPr>
              <a:t>E</a:t>
            </a:r>
            <a:r>
              <a:rPr lang="en-GB" altLang="en-GB" sz="1800" u="sng" dirty="0">
                <a:latin typeface="Cambria" pitchFamily="18" charset="0"/>
                <a:ea typeface="Cambria" pitchFamily="18" charset="0"/>
              </a:rPr>
              <a:t>’</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stato</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introdotto</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il</a:t>
            </a:r>
            <a:r>
              <a:rPr lang="en-GB" sz="1800" u="sng" dirty="0">
                <a:latin typeface="Cambria" pitchFamily="18" charset="0"/>
                <a:ea typeface="Cambria" pitchFamily="18" charset="0"/>
              </a:rPr>
              <a:t> principio </a:t>
            </a:r>
            <a:r>
              <a:rPr lang="en-GB" sz="1800" u="sng" dirty="0" err="1">
                <a:latin typeface="Cambria" pitchFamily="18" charset="0"/>
                <a:ea typeface="Cambria" pitchFamily="18" charset="0"/>
              </a:rPr>
              <a:t>della</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separazione</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dei</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controlli</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il</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controllo</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contabile</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spetta</a:t>
            </a:r>
            <a:r>
              <a:rPr lang="en-GB" sz="1800" u="sng" dirty="0">
                <a:latin typeface="Cambria" pitchFamily="18" charset="0"/>
                <a:ea typeface="Cambria" pitchFamily="18" charset="0"/>
              </a:rPr>
              <a:t> ad un  </a:t>
            </a:r>
            <a:r>
              <a:rPr lang="en-GB" sz="1800" u="sng" dirty="0" err="1">
                <a:latin typeface="Cambria" pitchFamily="18" charset="0"/>
                <a:ea typeface="Cambria" pitchFamily="18" charset="0"/>
              </a:rPr>
              <a:t>revisore</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esterno</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mentre</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quello</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avente</a:t>
            </a:r>
            <a:r>
              <a:rPr lang="en-GB" sz="1800" u="sng" dirty="0">
                <a:latin typeface="Cambria" pitchFamily="18" charset="0"/>
                <a:ea typeface="Cambria" pitchFamily="18" charset="0"/>
              </a:rPr>
              <a:t> ad </a:t>
            </a:r>
            <a:r>
              <a:rPr lang="en-GB" sz="1800" u="sng" dirty="0" err="1">
                <a:latin typeface="Cambria" pitchFamily="18" charset="0"/>
                <a:ea typeface="Cambria" pitchFamily="18" charset="0"/>
              </a:rPr>
              <a:t>oggetto</a:t>
            </a:r>
            <a:r>
              <a:rPr lang="en-GB" sz="1800" u="sng" dirty="0">
                <a:latin typeface="Cambria" pitchFamily="18" charset="0"/>
                <a:ea typeface="Cambria" pitchFamily="18" charset="0"/>
              </a:rPr>
              <a:t> la </a:t>
            </a:r>
            <a:r>
              <a:rPr lang="en-GB" sz="1800" u="sng" dirty="0" err="1">
                <a:latin typeface="Cambria" pitchFamily="18" charset="0"/>
                <a:ea typeface="Cambria" pitchFamily="18" charset="0"/>
              </a:rPr>
              <a:t>legalità</a:t>
            </a:r>
            <a:r>
              <a:rPr lang="en-GB" sz="1800" u="sng" dirty="0">
                <a:latin typeface="Cambria" pitchFamily="18" charset="0"/>
                <a:ea typeface="Cambria" pitchFamily="18" charset="0"/>
              </a:rPr>
              <a:t> e la </a:t>
            </a:r>
            <a:r>
              <a:rPr lang="en-GB" sz="1800" u="sng" dirty="0" err="1">
                <a:latin typeface="Cambria" pitchFamily="18" charset="0"/>
                <a:ea typeface="Cambria" pitchFamily="18" charset="0"/>
              </a:rPr>
              <a:t>correttezza</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dell</a:t>
            </a:r>
            <a:r>
              <a:rPr lang="en-GB" altLang="en-GB" sz="1800" u="sng" dirty="0" err="1">
                <a:latin typeface="Cambria" pitchFamily="18" charset="0"/>
                <a:ea typeface="Cambria" pitchFamily="18" charset="0"/>
              </a:rPr>
              <a:t>’</a:t>
            </a:r>
            <a:r>
              <a:rPr lang="en-GB" sz="1800" u="sng" dirty="0" err="1">
                <a:latin typeface="Cambria" pitchFamily="18" charset="0"/>
                <a:ea typeface="Cambria" pitchFamily="18" charset="0"/>
              </a:rPr>
              <a:t>amministrazione</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spetta</a:t>
            </a:r>
            <a:r>
              <a:rPr lang="en-GB" sz="1800" u="sng" dirty="0">
                <a:latin typeface="Cambria" pitchFamily="18" charset="0"/>
                <a:ea typeface="Cambria" pitchFamily="18" charset="0"/>
              </a:rPr>
              <a:t> al </a:t>
            </a:r>
            <a:r>
              <a:rPr lang="en-GB" sz="1800" u="sng" dirty="0" err="1">
                <a:latin typeface="Cambria" pitchFamily="18" charset="0"/>
                <a:ea typeface="Cambria" pitchFamily="18" charset="0"/>
              </a:rPr>
              <a:t>collegio</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sindacale</a:t>
            </a:r>
            <a:r>
              <a:rPr lang="en-GB" sz="1800" u="sng" dirty="0">
                <a:latin typeface="Cambria" pitchFamily="18" charset="0"/>
                <a:ea typeface="Cambria" pitchFamily="18" charset="0"/>
              </a:rPr>
              <a:t> / </a:t>
            </a:r>
            <a:r>
              <a:rPr lang="en-GB" sz="1800" u="sng" dirty="0" err="1">
                <a:latin typeface="Cambria" pitchFamily="18" charset="0"/>
                <a:ea typeface="Cambria" pitchFamily="18" charset="0"/>
              </a:rPr>
              <a:t>consiglio</a:t>
            </a:r>
            <a:r>
              <a:rPr lang="en-GB" sz="1800" u="sng" dirty="0">
                <a:latin typeface="Cambria" pitchFamily="18" charset="0"/>
                <a:ea typeface="Cambria" pitchFamily="18" charset="0"/>
              </a:rPr>
              <a:t> di </a:t>
            </a:r>
            <a:r>
              <a:rPr lang="en-GB" sz="1800" u="sng" dirty="0" err="1">
                <a:latin typeface="Cambria" pitchFamily="18" charset="0"/>
                <a:ea typeface="Cambria" pitchFamily="18" charset="0"/>
              </a:rPr>
              <a:t>sorveglianza</a:t>
            </a:r>
            <a:r>
              <a:rPr lang="en-GB" sz="1800" u="sng" dirty="0">
                <a:latin typeface="Cambria" pitchFamily="18" charset="0"/>
                <a:ea typeface="Cambria" pitchFamily="18" charset="0"/>
              </a:rPr>
              <a:t> / </a:t>
            </a:r>
            <a:r>
              <a:rPr lang="en-GB" sz="1800" u="sng" dirty="0" err="1">
                <a:latin typeface="Cambria" pitchFamily="18" charset="0"/>
                <a:ea typeface="Cambria" pitchFamily="18" charset="0"/>
              </a:rPr>
              <a:t>comitato</a:t>
            </a:r>
            <a:r>
              <a:rPr lang="en-GB" sz="1800" u="sng" dirty="0">
                <a:latin typeface="Cambria" pitchFamily="18" charset="0"/>
                <a:ea typeface="Cambria" pitchFamily="18" charset="0"/>
              </a:rPr>
              <a:t> per </a:t>
            </a:r>
            <a:r>
              <a:rPr lang="en-GB" sz="1800" u="sng" dirty="0" err="1">
                <a:latin typeface="Cambria" pitchFamily="18" charset="0"/>
                <a:ea typeface="Cambria" pitchFamily="18" charset="0"/>
              </a:rPr>
              <a:t>il</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controllo</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sulla</a:t>
            </a:r>
            <a:r>
              <a:rPr lang="en-GB" sz="1800" u="sng" dirty="0">
                <a:latin typeface="Cambria" pitchFamily="18" charset="0"/>
                <a:ea typeface="Cambria" pitchFamily="18" charset="0"/>
              </a:rPr>
              <a:t> </a:t>
            </a:r>
            <a:r>
              <a:rPr lang="en-GB" sz="1800" u="sng" dirty="0" err="1">
                <a:latin typeface="Cambria" pitchFamily="18" charset="0"/>
                <a:ea typeface="Cambria" pitchFamily="18" charset="0"/>
              </a:rPr>
              <a:t>gestione</a:t>
            </a:r>
            <a:r>
              <a:rPr lang="en-GB" sz="1800" u="sng" dirty="0">
                <a:latin typeface="Cambria" pitchFamily="18" charset="0"/>
                <a:ea typeface="Cambria" pitchFamily="18" charset="0"/>
              </a:rPr>
              <a:t>.</a:t>
            </a:r>
          </a:p>
        </p:txBody>
      </p:sp>
      <p:sp>
        <p:nvSpPr>
          <p:cNvPr id="36875" name="Text Box 11"/>
          <p:cNvSpPr txBox="1">
            <a:spLocks noChangeArrowheads="1"/>
          </p:cNvSpPr>
          <p:nvPr/>
        </p:nvSpPr>
        <p:spPr bwMode="auto">
          <a:xfrm>
            <a:off x="1828800" y="1828800"/>
            <a:ext cx="2133600" cy="2133600"/>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u="sng" dirty="0">
                <a:latin typeface="Cambria" pitchFamily="18" charset="0"/>
                <a:ea typeface="Cambria" pitchFamily="18" charset="0"/>
              </a:rPr>
              <a:t>MODELLI DI AMMINISTRAZIONE E CONTROLLO</a:t>
            </a:r>
          </a:p>
        </p:txBody>
      </p:sp>
      <p:sp>
        <p:nvSpPr>
          <p:cNvPr id="36876" name="AutoShape 12"/>
          <p:cNvSpPr>
            <a:spLocks noChangeArrowheads="1"/>
          </p:cNvSpPr>
          <p:nvPr/>
        </p:nvSpPr>
        <p:spPr bwMode="auto">
          <a:xfrm>
            <a:off x="4038600" y="20574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u="sng">
              <a:latin typeface="Cambria" pitchFamily="18" charset="0"/>
              <a:ea typeface="Cambria" pitchFamily="18" charset="0"/>
            </a:endParaRPr>
          </a:p>
        </p:txBody>
      </p:sp>
      <p:sp>
        <p:nvSpPr>
          <p:cNvPr id="36877" name="Text Box 13"/>
          <p:cNvSpPr txBox="1">
            <a:spLocks noChangeArrowheads="1"/>
          </p:cNvSpPr>
          <p:nvPr/>
        </p:nvSpPr>
        <p:spPr bwMode="auto">
          <a:xfrm>
            <a:off x="4419600" y="1828800"/>
            <a:ext cx="3505200" cy="609600"/>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u="sng">
                <a:latin typeface="Cambria" pitchFamily="18" charset="0"/>
                <a:ea typeface="Cambria" pitchFamily="18" charset="0"/>
              </a:rPr>
              <a:t>TRADIZIONALE o LATINO</a:t>
            </a:r>
          </a:p>
        </p:txBody>
      </p:sp>
      <p:sp>
        <p:nvSpPr>
          <p:cNvPr id="36878" name="Text Box 14"/>
          <p:cNvSpPr txBox="1">
            <a:spLocks noChangeArrowheads="1"/>
          </p:cNvSpPr>
          <p:nvPr/>
        </p:nvSpPr>
        <p:spPr bwMode="auto">
          <a:xfrm>
            <a:off x="4419600" y="2590800"/>
            <a:ext cx="3505200" cy="609600"/>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u="sng">
                <a:latin typeface="Cambria" pitchFamily="18" charset="0"/>
                <a:ea typeface="Cambria" pitchFamily="18" charset="0"/>
              </a:rPr>
              <a:t>MONISTICO </a:t>
            </a:r>
          </a:p>
          <a:p>
            <a:pPr algn="ctr">
              <a:lnSpc>
                <a:spcPct val="100000"/>
              </a:lnSpc>
            </a:pPr>
            <a:r>
              <a:rPr lang="en-GB" sz="1600" u="sng">
                <a:latin typeface="Cambria" pitchFamily="18" charset="0"/>
                <a:ea typeface="Cambria" pitchFamily="18" charset="0"/>
              </a:rPr>
              <a:t>(di derivazione anglosassone)‏</a:t>
            </a:r>
          </a:p>
        </p:txBody>
      </p:sp>
      <p:sp>
        <p:nvSpPr>
          <p:cNvPr id="36879" name="Text Box 15"/>
          <p:cNvSpPr txBox="1">
            <a:spLocks noChangeArrowheads="1"/>
          </p:cNvSpPr>
          <p:nvPr/>
        </p:nvSpPr>
        <p:spPr bwMode="auto">
          <a:xfrm>
            <a:off x="4419600" y="3352800"/>
            <a:ext cx="3505200" cy="609600"/>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u="sng">
                <a:latin typeface="Cambria" pitchFamily="18" charset="0"/>
                <a:ea typeface="Cambria" pitchFamily="18" charset="0"/>
              </a:rPr>
              <a:t>DUALISTICO </a:t>
            </a:r>
          </a:p>
          <a:p>
            <a:pPr algn="ctr">
              <a:lnSpc>
                <a:spcPct val="100000"/>
              </a:lnSpc>
            </a:pPr>
            <a:r>
              <a:rPr lang="en-GB" sz="1600" u="sng">
                <a:latin typeface="Cambria" pitchFamily="18" charset="0"/>
                <a:ea typeface="Cambria" pitchFamily="18" charset="0"/>
              </a:rPr>
              <a:t>(di derivazione germanica)‏</a:t>
            </a:r>
          </a:p>
        </p:txBody>
      </p:sp>
      <p:sp>
        <p:nvSpPr>
          <p:cNvPr id="36880" name="AutoShape 16"/>
          <p:cNvSpPr>
            <a:spLocks noChangeArrowheads="1"/>
          </p:cNvSpPr>
          <p:nvPr/>
        </p:nvSpPr>
        <p:spPr bwMode="auto">
          <a:xfrm>
            <a:off x="4038600" y="35052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u="sng">
              <a:latin typeface="Cambria" pitchFamily="18" charset="0"/>
              <a:ea typeface="Cambria" pitchFamily="18" charset="0"/>
            </a:endParaRPr>
          </a:p>
        </p:txBody>
      </p:sp>
      <p:sp>
        <p:nvSpPr>
          <p:cNvPr id="36881" name="AutoShape 17"/>
          <p:cNvSpPr>
            <a:spLocks noChangeArrowheads="1"/>
          </p:cNvSpPr>
          <p:nvPr/>
        </p:nvSpPr>
        <p:spPr bwMode="auto">
          <a:xfrm>
            <a:off x="4038600" y="28194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u="sng">
              <a:latin typeface="Cambria" pitchFamily="18" charset="0"/>
              <a:ea typeface="Cambria" pitchFamily="18" charset="0"/>
            </a:endParaRPr>
          </a:p>
        </p:txBody>
      </p:sp>
      <p:sp>
        <p:nvSpPr>
          <p:cNvPr id="16" name="Text Box 4"/>
          <p:cNvSpPr txBox="1">
            <a:spLocks noChangeArrowheads="1"/>
          </p:cNvSpPr>
          <p:nvPr/>
        </p:nvSpPr>
        <p:spPr bwMode="auto">
          <a:xfrm>
            <a:off x="2019603" y="437129"/>
            <a:ext cx="8181384" cy="648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3600" b="1" dirty="0">
                <a:latin typeface="Cambria" pitchFamily="18" charset="0"/>
                <a:ea typeface="Cambria" pitchFamily="18" charset="0"/>
              </a:rPr>
              <a:t>La </a:t>
            </a:r>
            <a:r>
              <a:rPr lang="en-GB" sz="3600" b="1" dirty="0" err="1">
                <a:latin typeface="Cambria" pitchFamily="18" charset="0"/>
                <a:ea typeface="Cambria" pitchFamily="18" charset="0"/>
              </a:rPr>
              <a:t>S.p.a</a:t>
            </a:r>
            <a:r>
              <a:rPr lang="en-GB" sz="3600" b="1" dirty="0">
                <a:latin typeface="Cambria" pitchFamily="18" charset="0"/>
                <a:ea typeface="Cambria" pitchFamily="18" charset="0"/>
              </a:rPr>
              <a:t>. – </a:t>
            </a:r>
            <a:r>
              <a:rPr lang="en-GB" sz="3600" b="1" i="1" dirty="0" err="1">
                <a:latin typeface="Cambria" pitchFamily="18" charset="0"/>
                <a:ea typeface="Cambria" pitchFamily="18" charset="0"/>
              </a:rPr>
              <a:t>Amministrazione</a:t>
            </a:r>
            <a:r>
              <a:rPr lang="en-GB" sz="3600" b="1" i="1" dirty="0">
                <a:latin typeface="Cambria" pitchFamily="18" charset="0"/>
                <a:ea typeface="Cambria" pitchFamily="18" charset="0"/>
              </a:rPr>
              <a:t> e </a:t>
            </a:r>
            <a:r>
              <a:rPr lang="en-GB" sz="3600" b="1" i="1" dirty="0" err="1">
                <a:latin typeface="Cambria" pitchFamily="18" charset="0"/>
                <a:ea typeface="Cambria" pitchFamily="18" charset="0"/>
              </a:rPr>
              <a:t>controllo</a:t>
            </a:r>
            <a:endParaRPr lang="en-GB" sz="3600" b="1" i="1" dirty="0">
              <a:latin typeface="Cambria" pitchFamily="18" charset="0"/>
              <a:ea typeface="Cambria" pitchFamily="18" charset="0"/>
            </a:endParaRPr>
          </a:p>
        </p:txBody>
      </p:sp>
    </p:spTree>
    <p:extLst>
      <p:ext uri="{BB962C8B-B14F-4D97-AF65-F5344CB8AC3E}">
        <p14:creationId xmlns:p14="http://schemas.microsoft.com/office/powerpoint/2010/main" val="331863486"/>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7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68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P spid="36873" grpId="0" build="p"/>
      <p:bldP spid="36873" grpId="1" build="p"/>
      <p:bldP spid="36875" grpId="0" animBg="1"/>
      <p:bldP spid="36877" grpId="0" animBg="1"/>
      <p:bldP spid="36878" grpId="0" animBg="1"/>
      <p:bldP spid="3687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8D2A18E-AED5-0743-862A-72BEDA5F0E1F}" type="slidenum">
              <a:rPr lang="en-GB" sz="1000">
                <a:solidFill>
                  <a:srgbClr val="000000"/>
                </a:solidFill>
                <a:latin typeface="Cambria" pitchFamily="18" charset="0"/>
                <a:ea typeface="Cambria" pitchFamily="18" charset="0"/>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en-GB" sz="1000">
              <a:solidFill>
                <a:srgbClr val="000000"/>
              </a:solidFill>
              <a:latin typeface="Cambria" pitchFamily="18" charset="0"/>
              <a:ea typeface="Cambria" pitchFamily="18" charset="0"/>
            </a:endParaRPr>
          </a:p>
        </p:txBody>
      </p:sp>
      <p:sp>
        <p:nvSpPr>
          <p:cNvPr id="37892" name="Text Box 4"/>
          <p:cNvSpPr txBox="1">
            <a:spLocks noChangeArrowheads="1"/>
          </p:cNvSpPr>
          <p:nvPr/>
        </p:nvSpPr>
        <p:spPr bwMode="auto">
          <a:xfrm>
            <a:off x="2026740" y="467907"/>
            <a:ext cx="8181384" cy="648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3600" b="1" dirty="0">
                <a:latin typeface="Cambria" pitchFamily="18" charset="0"/>
                <a:ea typeface="Cambria" pitchFamily="18" charset="0"/>
              </a:rPr>
              <a:t>La </a:t>
            </a:r>
            <a:r>
              <a:rPr lang="en-GB" sz="3600" b="1" dirty="0" err="1">
                <a:latin typeface="Cambria" pitchFamily="18" charset="0"/>
                <a:ea typeface="Cambria" pitchFamily="18" charset="0"/>
              </a:rPr>
              <a:t>S.p.a</a:t>
            </a:r>
            <a:r>
              <a:rPr lang="en-GB" sz="3600" b="1" dirty="0">
                <a:latin typeface="Cambria" pitchFamily="18" charset="0"/>
                <a:ea typeface="Cambria" pitchFamily="18" charset="0"/>
              </a:rPr>
              <a:t>. – </a:t>
            </a:r>
            <a:r>
              <a:rPr lang="en-GB" sz="3600" b="1" i="1" dirty="0" err="1">
                <a:latin typeface="Cambria" pitchFamily="18" charset="0"/>
                <a:ea typeface="Cambria" pitchFamily="18" charset="0"/>
              </a:rPr>
              <a:t>Amministrazione</a:t>
            </a:r>
            <a:r>
              <a:rPr lang="en-GB" sz="3600" b="1" i="1" dirty="0">
                <a:latin typeface="Cambria" pitchFamily="18" charset="0"/>
                <a:ea typeface="Cambria" pitchFamily="18" charset="0"/>
              </a:rPr>
              <a:t> e </a:t>
            </a:r>
            <a:r>
              <a:rPr lang="en-GB" sz="3600" b="1" i="1" dirty="0" err="1">
                <a:latin typeface="Cambria" pitchFamily="18" charset="0"/>
                <a:ea typeface="Cambria" pitchFamily="18" charset="0"/>
              </a:rPr>
              <a:t>controllo</a:t>
            </a:r>
            <a:endParaRPr lang="en-GB" sz="3600" b="1" i="1" dirty="0">
              <a:latin typeface="Cambria" pitchFamily="18" charset="0"/>
              <a:ea typeface="Cambria" pitchFamily="18" charset="0"/>
            </a:endParaRPr>
          </a:p>
        </p:txBody>
      </p:sp>
      <p:sp>
        <p:nvSpPr>
          <p:cNvPr id="37893" name="Text Box 5"/>
          <p:cNvSpPr txBox="1">
            <a:spLocks noChangeArrowheads="1"/>
          </p:cNvSpPr>
          <p:nvPr/>
        </p:nvSpPr>
        <p:spPr bwMode="auto">
          <a:xfrm>
            <a:off x="1828800" y="2108522"/>
            <a:ext cx="1828800" cy="1219200"/>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800" b="1" i="1">
                <a:effectLst>
                  <a:outerShdw blurRad="38100" dist="38100" dir="2700000" algn="tl">
                    <a:srgbClr val="FFFFFF"/>
                  </a:outerShdw>
                </a:effectLst>
                <a:latin typeface="Cambria" pitchFamily="18" charset="0"/>
                <a:ea typeface="Cambria" pitchFamily="18" charset="0"/>
              </a:rPr>
              <a:t>Amministrazione</a:t>
            </a:r>
          </a:p>
        </p:txBody>
      </p:sp>
      <p:sp>
        <p:nvSpPr>
          <p:cNvPr id="37894" name="Text Box 6"/>
          <p:cNvSpPr txBox="1">
            <a:spLocks noChangeArrowheads="1"/>
          </p:cNvSpPr>
          <p:nvPr/>
        </p:nvSpPr>
        <p:spPr bwMode="auto">
          <a:xfrm>
            <a:off x="3721100" y="1587822"/>
            <a:ext cx="2209800" cy="309958"/>
          </a:xfrm>
          <a:prstGeom prst="rect">
            <a:avLst/>
          </a:prstGeom>
          <a:blipFill dpi="0" rotWithShape="0">
            <a:blip r:embed="rId3"/>
            <a:srcRect/>
            <a:tile tx="0" ty="0" sx="100000" sy="100000" flip="none" algn="tl"/>
          </a:bli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400" b="1" i="1" dirty="0">
                <a:latin typeface="Cambria" pitchFamily="18" charset="0"/>
                <a:ea typeface="Cambria" pitchFamily="18" charset="0"/>
              </a:rPr>
              <a:t>SISTEMA TRADIZIONALE</a:t>
            </a:r>
          </a:p>
        </p:txBody>
      </p:sp>
      <p:sp>
        <p:nvSpPr>
          <p:cNvPr id="37895" name="Text Box 7"/>
          <p:cNvSpPr txBox="1">
            <a:spLocks noChangeArrowheads="1"/>
          </p:cNvSpPr>
          <p:nvPr/>
        </p:nvSpPr>
        <p:spPr bwMode="auto">
          <a:xfrm>
            <a:off x="6007100" y="1587822"/>
            <a:ext cx="2209800" cy="533400"/>
          </a:xfrm>
          <a:prstGeom prst="rect">
            <a:avLst/>
          </a:prstGeom>
          <a:blipFill dpi="0" rotWithShape="0">
            <a:blip r:embed="rId3"/>
            <a:srcRect/>
            <a:tile tx="0" ty="0" sx="100000" sy="100000" flip="none" algn="tl"/>
          </a:bli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400" b="1" i="1">
                <a:latin typeface="Cambria" pitchFamily="18" charset="0"/>
                <a:ea typeface="Cambria" pitchFamily="18" charset="0"/>
              </a:rPr>
              <a:t>SISTEMA </a:t>
            </a:r>
          </a:p>
          <a:p>
            <a:pPr algn="ctr">
              <a:lnSpc>
                <a:spcPct val="100000"/>
              </a:lnSpc>
            </a:pPr>
            <a:r>
              <a:rPr lang="en-GB" sz="1400" b="1" i="1">
                <a:latin typeface="Cambria" pitchFamily="18" charset="0"/>
                <a:ea typeface="Cambria" pitchFamily="18" charset="0"/>
              </a:rPr>
              <a:t>DUALISTICO</a:t>
            </a:r>
          </a:p>
        </p:txBody>
      </p:sp>
      <p:sp>
        <p:nvSpPr>
          <p:cNvPr id="37896" name="Text Box 8"/>
          <p:cNvSpPr txBox="1">
            <a:spLocks noChangeArrowheads="1"/>
          </p:cNvSpPr>
          <p:nvPr/>
        </p:nvSpPr>
        <p:spPr bwMode="auto">
          <a:xfrm>
            <a:off x="8293100" y="1587822"/>
            <a:ext cx="2133600" cy="520700"/>
          </a:xfrm>
          <a:prstGeom prst="rect">
            <a:avLst/>
          </a:prstGeom>
          <a:blipFill dpi="0" rotWithShape="0">
            <a:blip r:embed="rId3"/>
            <a:srcRect/>
            <a:tile tx="0" ty="0" sx="100000" sy="100000" flip="none" algn="tl"/>
          </a:blip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400" b="1" i="1">
                <a:latin typeface="Cambria" pitchFamily="18" charset="0"/>
                <a:ea typeface="Cambria" pitchFamily="18" charset="0"/>
              </a:rPr>
              <a:t>SISTEMA</a:t>
            </a:r>
          </a:p>
          <a:p>
            <a:pPr algn="ctr">
              <a:lnSpc>
                <a:spcPct val="100000"/>
              </a:lnSpc>
            </a:pPr>
            <a:r>
              <a:rPr lang="en-GB" sz="1400" b="1" i="1">
                <a:latin typeface="Cambria" pitchFamily="18" charset="0"/>
                <a:ea typeface="Cambria" pitchFamily="18" charset="0"/>
              </a:rPr>
              <a:t> MONISTICO</a:t>
            </a:r>
          </a:p>
        </p:txBody>
      </p:sp>
      <p:sp>
        <p:nvSpPr>
          <p:cNvPr id="37897" name="Text Box 9"/>
          <p:cNvSpPr txBox="1">
            <a:spLocks noChangeArrowheads="1"/>
          </p:cNvSpPr>
          <p:nvPr/>
        </p:nvSpPr>
        <p:spPr bwMode="auto">
          <a:xfrm>
            <a:off x="1828800" y="3403922"/>
            <a:ext cx="1828800" cy="1295400"/>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800" b="1" i="1" dirty="0" err="1">
                <a:effectLst>
                  <a:outerShdw blurRad="38100" dist="38100" dir="2700000" algn="tl">
                    <a:srgbClr val="FFFFFF"/>
                  </a:outerShdw>
                </a:effectLst>
                <a:latin typeface="Cambria" pitchFamily="18" charset="0"/>
                <a:ea typeface="Cambria" pitchFamily="18" charset="0"/>
              </a:rPr>
              <a:t>Controllo</a:t>
            </a:r>
            <a:endParaRPr lang="en-GB" sz="1800" b="1" i="1" dirty="0">
              <a:effectLst>
                <a:outerShdw blurRad="38100" dist="38100" dir="2700000" algn="tl">
                  <a:srgbClr val="FFFFFF"/>
                </a:outerShdw>
              </a:effectLst>
              <a:latin typeface="Cambria" pitchFamily="18" charset="0"/>
              <a:ea typeface="Cambria" pitchFamily="18" charset="0"/>
            </a:endParaRPr>
          </a:p>
        </p:txBody>
      </p:sp>
      <p:sp>
        <p:nvSpPr>
          <p:cNvPr id="37898" name="Text Box 10"/>
          <p:cNvSpPr txBox="1">
            <a:spLocks noChangeArrowheads="1"/>
          </p:cNvSpPr>
          <p:nvPr/>
        </p:nvSpPr>
        <p:spPr bwMode="auto">
          <a:xfrm>
            <a:off x="1828800" y="4838219"/>
            <a:ext cx="1828800" cy="1307939"/>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800" b="1" i="1">
                <a:effectLst>
                  <a:outerShdw blurRad="38100" dist="38100" dir="2700000" algn="tl">
                    <a:srgbClr val="FFFFFF"/>
                  </a:outerShdw>
                </a:effectLst>
                <a:latin typeface="Cambria" pitchFamily="18" charset="0"/>
                <a:ea typeface="Cambria" pitchFamily="18" charset="0"/>
              </a:rPr>
              <a:t>Controllo contabile</a:t>
            </a:r>
          </a:p>
        </p:txBody>
      </p:sp>
      <p:sp>
        <p:nvSpPr>
          <p:cNvPr id="37899" name="Text Box 11"/>
          <p:cNvSpPr txBox="1">
            <a:spLocks noChangeArrowheads="1"/>
          </p:cNvSpPr>
          <p:nvPr/>
        </p:nvSpPr>
        <p:spPr bwMode="auto">
          <a:xfrm>
            <a:off x="3733800" y="2108522"/>
            <a:ext cx="2209800" cy="1219200"/>
          </a:xfrm>
          <a:prstGeom prst="rect">
            <a:avLst/>
          </a:prstGeom>
          <a:solidFill>
            <a:srgbClr val="CCFFCC"/>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800" b="1" dirty="0" err="1">
                <a:effectLst>
                  <a:outerShdw blurRad="38100" dist="38100" dir="2700000" algn="tl">
                    <a:srgbClr val="FFFFFF"/>
                  </a:outerShdw>
                </a:effectLst>
                <a:latin typeface="Cambria" pitchFamily="18" charset="0"/>
                <a:ea typeface="Cambria" pitchFamily="18" charset="0"/>
              </a:rPr>
              <a:t>Organo</a:t>
            </a:r>
            <a:r>
              <a:rPr lang="en-GB" sz="1800" b="1" dirty="0">
                <a:effectLst>
                  <a:outerShdw blurRad="38100" dist="38100" dir="2700000" algn="tl">
                    <a:srgbClr val="FFFFFF"/>
                  </a:outerShdw>
                </a:effectLst>
                <a:latin typeface="Cambria" pitchFamily="18" charset="0"/>
                <a:ea typeface="Cambria" pitchFamily="18" charset="0"/>
              </a:rPr>
              <a:t> di </a:t>
            </a:r>
            <a:r>
              <a:rPr lang="en-GB" sz="1800" b="1" dirty="0" err="1">
                <a:effectLst>
                  <a:outerShdw blurRad="38100" dist="38100" dir="2700000" algn="tl">
                    <a:srgbClr val="FFFFFF"/>
                  </a:outerShdw>
                </a:effectLst>
                <a:latin typeface="Cambria" pitchFamily="18" charset="0"/>
                <a:ea typeface="Cambria" pitchFamily="18" charset="0"/>
              </a:rPr>
              <a:t>amministrazione</a:t>
            </a:r>
            <a:r>
              <a:rPr lang="en-GB" sz="1600" dirty="0">
                <a:latin typeface="Cambria" pitchFamily="18" charset="0"/>
                <a:ea typeface="Cambria" pitchFamily="18" charset="0"/>
              </a:rPr>
              <a:t> (</a:t>
            </a:r>
            <a:r>
              <a:rPr lang="en-GB" sz="1400" dirty="0" err="1">
                <a:latin typeface="Cambria" pitchFamily="18" charset="0"/>
                <a:ea typeface="Cambria" pitchFamily="18" charset="0"/>
              </a:rPr>
              <a:t>Amministratore</a:t>
            </a:r>
            <a:r>
              <a:rPr lang="en-GB" sz="1400" dirty="0">
                <a:latin typeface="Cambria" pitchFamily="18" charset="0"/>
                <a:ea typeface="Cambria" pitchFamily="18" charset="0"/>
              </a:rPr>
              <a:t> </a:t>
            </a:r>
            <a:r>
              <a:rPr lang="en-GB" sz="1400" dirty="0" err="1">
                <a:latin typeface="Cambria" pitchFamily="18" charset="0"/>
                <a:ea typeface="Cambria" pitchFamily="18" charset="0"/>
              </a:rPr>
              <a:t>unico</a:t>
            </a:r>
            <a:r>
              <a:rPr lang="en-GB" sz="1400" dirty="0">
                <a:latin typeface="Cambria" pitchFamily="18" charset="0"/>
                <a:ea typeface="Cambria" pitchFamily="18" charset="0"/>
              </a:rPr>
              <a:t> o </a:t>
            </a:r>
            <a:r>
              <a:rPr lang="en-GB" sz="1400" dirty="0" err="1">
                <a:latin typeface="Cambria" pitchFamily="18" charset="0"/>
                <a:ea typeface="Cambria" pitchFamily="18" charset="0"/>
              </a:rPr>
              <a:t>Cda</a:t>
            </a:r>
            <a:r>
              <a:rPr lang="en-GB" sz="1600" dirty="0">
                <a:latin typeface="Cambria" pitchFamily="18" charset="0"/>
                <a:ea typeface="Cambria" pitchFamily="18" charset="0"/>
              </a:rPr>
              <a:t>)‏</a:t>
            </a:r>
          </a:p>
          <a:p>
            <a:pPr algn="ctr">
              <a:lnSpc>
                <a:spcPct val="100000"/>
              </a:lnSpc>
            </a:pPr>
            <a:r>
              <a:rPr lang="en-GB" sz="1400" dirty="0" err="1">
                <a:latin typeface="Cambria" pitchFamily="18" charset="0"/>
                <a:ea typeface="Cambria" pitchFamily="18" charset="0"/>
              </a:rPr>
              <a:t>Nominato</a:t>
            </a:r>
            <a:r>
              <a:rPr lang="en-GB" sz="1400" dirty="0">
                <a:latin typeface="Cambria" pitchFamily="18" charset="0"/>
                <a:ea typeface="Cambria" pitchFamily="18" charset="0"/>
              </a:rPr>
              <a:t> </a:t>
            </a:r>
            <a:r>
              <a:rPr lang="en-GB" sz="1400" dirty="0" err="1">
                <a:latin typeface="Cambria" pitchFamily="18" charset="0"/>
                <a:ea typeface="Cambria" pitchFamily="18" charset="0"/>
              </a:rPr>
              <a:t>dall</a:t>
            </a:r>
            <a:r>
              <a:rPr lang="en-GB" altLang="en-GB" sz="1400" dirty="0" err="1">
                <a:latin typeface="Cambria" pitchFamily="18" charset="0"/>
                <a:ea typeface="Cambria" pitchFamily="18" charset="0"/>
              </a:rPr>
              <a:t>’</a:t>
            </a:r>
            <a:r>
              <a:rPr lang="en-GB" sz="1400" dirty="0" err="1">
                <a:latin typeface="Cambria" pitchFamily="18" charset="0"/>
                <a:ea typeface="Cambria" pitchFamily="18" charset="0"/>
              </a:rPr>
              <a:t>Assemblea</a:t>
            </a:r>
            <a:endParaRPr lang="en-GB" sz="1400" dirty="0">
              <a:latin typeface="Cambria" pitchFamily="18" charset="0"/>
              <a:ea typeface="Cambria" pitchFamily="18" charset="0"/>
            </a:endParaRPr>
          </a:p>
        </p:txBody>
      </p:sp>
      <p:sp>
        <p:nvSpPr>
          <p:cNvPr id="37900" name="Text Box 12"/>
          <p:cNvSpPr txBox="1">
            <a:spLocks noChangeArrowheads="1"/>
          </p:cNvSpPr>
          <p:nvPr/>
        </p:nvSpPr>
        <p:spPr bwMode="auto">
          <a:xfrm>
            <a:off x="3733800" y="3403922"/>
            <a:ext cx="2209800" cy="1295400"/>
          </a:xfrm>
          <a:prstGeom prst="rect">
            <a:avLst/>
          </a:prstGeom>
          <a:solidFill>
            <a:srgbClr val="CCFFCC"/>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800" b="1">
                <a:effectLst>
                  <a:outerShdw blurRad="38100" dist="38100" dir="2700000" algn="tl">
                    <a:srgbClr val="FFFFFF"/>
                  </a:outerShdw>
                </a:effectLst>
                <a:latin typeface="Cambria" pitchFamily="18" charset="0"/>
                <a:ea typeface="Cambria" pitchFamily="18" charset="0"/>
              </a:rPr>
              <a:t>Collegio sindacale</a:t>
            </a:r>
          </a:p>
          <a:p>
            <a:pPr algn="ctr">
              <a:lnSpc>
                <a:spcPct val="100000"/>
              </a:lnSpc>
            </a:pPr>
            <a:r>
              <a:rPr lang="en-GB" sz="1400">
                <a:latin typeface="Cambria" pitchFamily="18" charset="0"/>
                <a:ea typeface="Cambria" pitchFamily="18" charset="0"/>
              </a:rPr>
              <a:t>Nominato dall</a:t>
            </a:r>
            <a:r>
              <a:rPr lang="en-GB" altLang="en-GB" sz="1400">
                <a:latin typeface="Cambria" pitchFamily="18" charset="0"/>
                <a:ea typeface="Cambria" pitchFamily="18" charset="0"/>
              </a:rPr>
              <a:t>’</a:t>
            </a:r>
            <a:r>
              <a:rPr lang="en-GB" sz="1400">
                <a:latin typeface="Cambria" pitchFamily="18" charset="0"/>
                <a:ea typeface="Cambria" pitchFamily="18" charset="0"/>
              </a:rPr>
              <a:t>Assemblea</a:t>
            </a:r>
          </a:p>
        </p:txBody>
      </p:sp>
      <p:sp>
        <p:nvSpPr>
          <p:cNvPr id="37901" name="Text Box 13"/>
          <p:cNvSpPr txBox="1">
            <a:spLocks noChangeArrowheads="1"/>
          </p:cNvSpPr>
          <p:nvPr/>
        </p:nvSpPr>
        <p:spPr bwMode="auto">
          <a:xfrm>
            <a:off x="3733800" y="4838219"/>
            <a:ext cx="2209800" cy="1307939"/>
          </a:xfrm>
          <a:prstGeom prst="rect">
            <a:avLst/>
          </a:prstGeom>
          <a:solidFill>
            <a:srgbClr val="CCFFCC"/>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800" b="1">
                <a:effectLst>
                  <a:outerShdw blurRad="38100" dist="38100" dir="2700000" algn="tl">
                    <a:srgbClr val="FFFFFF"/>
                  </a:outerShdw>
                </a:effectLst>
                <a:latin typeface="Cambria" pitchFamily="18" charset="0"/>
                <a:ea typeface="Cambria" pitchFamily="18" charset="0"/>
              </a:rPr>
              <a:t>Revisore/Società di revisione</a:t>
            </a:r>
            <a:r>
              <a:rPr lang="en-GB" sz="1800">
                <a:latin typeface="Cambria" pitchFamily="18" charset="0"/>
                <a:ea typeface="Cambria" pitchFamily="18" charset="0"/>
              </a:rPr>
              <a:t> </a:t>
            </a:r>
            <a:r>
              <a:rPr lang="en-GB" sz="1400">
                <a:latin typeface="Cambria" pitchFamily="18" charset="0"/>
                <a:ea typeface="Cambria" pitchFamily="18" charset="0"/>
              </a:rPr>
              <a:t>(società di revisione per le società </a:t>
            </a:r>
            <a:r>
              <a:rPr lang="en-GB" altLang="en-GB" sz="1400">
                <a:latin typeface="Cambria" pitchFamily="18" charset="0"/>
                <a:ea typeface="Cambria" pitchFamily="18" charset="0"/>
              </a:rPr>
              <a:t>“</a:t>
            </a:r>
            <a:r>
              <a:rPr lang="en-GB" sz="1400">
                <a:latin typeface="Cambria" pitchFamily="18" charset="0"/>
                <a:ea typeface="Cambria" pitchFamily="18" charset="0"/>
              </a:rPr>
              <a:t>aperte</a:t>
            </a:r>
            <a:r>
              <a:rPr lang="en-GB" altLang="en-GB" sz="1400">
                <a:latin typeface="Cambria" pitchFamily="18" charset="0"/>
                <a:ea typeface="Cambria" pitchFamily="18" charset="0"/>
              </a:rPr>
              <a:t>”</a:t>
            </a:r>
            <a:r>
              <a:rPr lang="en-GB" sz="1400">
                <a:latin typeface="Cambria" pitchFamily="18" charset="0"/>
                <a:ea typeface="Cambria" pitchFamily="18" charset="0"/>
              </a:rPr>
              <a:t>) </a:t>
            </a:r>
          </a:p>
          <a:p>
            <a:pPr algn="ctr">
              <a:lnSpc>
                <a:spcPct val="100000"/>
              </a:lnSpc>
            </a:pPr>
            <a:r>
              <a:rPr lang="en-GB" sz="1400">
                <a:latin typeface="Cambria" pitchFamily="18" charset="0"/>
                <a:ea typeface="Cambria" pitchFamily="18" charset="0"/>
              </a:rPr>
              <a:t>Nominati dall</a:t>
            </a:r>
            <a:r>
              <a:rPr lang="en-GB" altLang="en-GB" sz="1400">
                <a:latin typeface="Cambria" pitchFamily="18" charset="0"/>
                <a:ea typeface="Cambria" pitchFamily="18" charset="0"/>
              </a:rPr>
              <a:t>’</a:t>
            </a:r>
            <a:r>
              <a:rPr lang="en-GB" sz="1400">
                <a:latin typeface="Cambria" pitchFamily="18" charset="0"/>
                <a:ea typeface="Cambria" pitchFamily="18" charset="0"/>
              </a:rPr>
              <a:t>Assemblea</a:t>
            </a:r>
          </a:p>
        </p:txBody>
      </p:sp>
      <p:sp>
        <p:nvSpPr>
          <p:cNvPr id="37902" name="Text Box 14"/>
          <p:cNvSpPr txBox="1">
            <a:spLocks noChangeArrowheads="1"/>
          </p:cNvSpPr>
          <p:nvPr/>
        </p:nvSpPr>
        <p:spPr bwMode="auto">
          <a:xfrm>
            <a:off x="6019800" y="2108522"/>
            <a:ext cx="2209800" cy="1219200"/>
          </a:xfrm>
          <a:prstGeom prst="rect">
            <a:avLst/>
          </a:prstGeom>
          <a:solidFill>
            <a:srgbClr val="CCFFCC"/>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800" b="1" dirty="0" err="1">
                <a:latin typeface="Cambria" pitchFamily="18" charset="0"/>
                <a:ea typeface="Cambria" pitchFamily="18" charset="0"/>
              </a:rPr>
              <a:t>Consiglio</a:t>
            </a:r>
            <a:r>
              <a:rPr lang="en-GB" sz="1800" b="1" dirty="0">
                <a:latin typeface="Cambria" pitchFamily="18" charset="0"/>
                <a:ea typeface="Cambria" pitchFamily="18" charset="0"/>
              </a:rPr>
              <a:t> di </a:t>
            </a:r>
            <a:r>
              <a:rPr lang="en-GB" sz="1800" b="1" dirty="0" err="1">
                <a:latin typeface="Cambria" pitchFamily="18" charset="0"/>
                <a:ea typeface="Cambria" pitchFamily="18" charset="0"/>
              </a:rPr>
              <a:t>gestione</a:t>
            </a:r>
            <a:r>
              <a:rPr lang="en-GB" sz="1800" dirty="0">
                <a:latin typeface="Cambria" pitchFamily="18" charset="0"/>
                <a:ea typeface="Cambria" pitchFamily="18" charset="0"/>
              </a:rPr>
              <a:t> </a:t>
            </a:r>
            <a:r>
              <a:rPr lang="en-GB" sz="1400" dirty="0" err="1">
                <a:latin typeface="Cambria" pitchFamily="18" charset="0"/>
                <a:ea typeface="Cambria" pitchFamily="18" charset="0"/>
              </a:rPr>
              <a:t>Nominato</a:t>
            </a:r>
            <a:r>
              <a:rPr lang="en-GB" sz="1400" dirty="0">
                <a:latin typeface="Cambria" pitchFamily="18" charset="0"/>
                <a:ea typeface="Cambria" pitchFamily="18" charset="0"/>
              </a:rPr>
              <a:t> dal </a:t>
            </a:r>
            <a:r>
              <a:rPr lang="en-GB" sz="1400" dirty="0" err="1">
                <a:latin typeface="Cambria" pitchFamily="18" charset="0"/>
                <a:ea typeface="Cambria" pitchFamily="18" charset="0"/>
              </a:rPr>
              <a:t>Consiglio</a:t>
            </a:r>
            <a:r>
              <a:rPr lang="en-GB" sz="1400" dirty="0">
                <a:latin typeface="Cambria" pitchFamily="18" charset="0"/>
                <a:ea typeface="Cambria" pitchFamily="18" charset="0"/>
              </a:rPr>
              <a:t> di </a:t>
            </a:r>
            <a:r>
              <a:rPr lang="en-GB" sz="1400" dirty="0" err="1">
                <a:latin typeface="Cambria" pitchFamily="18" charset="0"/>
                <a:ea typeface="Cambria" pitchFamily="18" charset="0"/>
              </a:rPr>
              <a:t>Sorveglianza</a:t>
            </a:r>
            <a:endParaRPr lang="en-GB" sz="1400" dirty="0">
              <a:latin typeface="Cambria" pitchFamily="18" charset="0"/>
              <a:ea typeface="Cambria" pitchFamily="18" charset="0"/>
            </a:endParaRPr>
          </a:p>
        </p:txBody>
      </p:sp>
      <p:sp>
        <p:nvSpPr>
          <p:cNvPr id="37903" name="Text Box 15"/>
          <p:cNvSpPr txBox="1">
            <a:spLocks noChangeArrowheads="1"/>
          </p:cNvSpPr>
          <p:nvPr/>
        </p:nvSpPr>
        <p:spPr bwMode="auto">
          <a:xfrm>
            <a:off x="6019800" y="3403922"/>
            <a:ext cx="2209800" cy="1295400"/>
          </a:xfrm>
          <a:prstGeom prst="rect">
            <a:avLst/>
          </a:prstGeom>
          <a:solidFill>
            <a:srgbClr val="CCFFCC"/>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800" b="1" dirty="0" err="1">
                <a:effectLst>
                  <a:outerShdw blurRad="38100" dist="38100" dir="2700000" algn="tl">
                    <a:srgbClr val="FFFFFF"/>
                  </a:outerShdw>
                </a:effectLst>
                <a:latin typeface="Cambria" pitchFamily="18" charset="0"/>
                <a:ea typeface="Cambria" pitchFamily="18" charset="0"/>
              </a:rPr>
              <a:t>Consiglio</a:t>
            </a:r>
            <a:r>
              <a:rPr lang="en-GB" sz="1800" b="1" dirty="0">
                <a:effectLst>
                  <a:outerShdw blurRad="38100" dist="38100" dir="2700000" algn="tl">
                    <a:srgbClr val="FFFFFF"/>
                  </a:outerShdw>
                </a:effectLst>
                <a:latin typeface="Cambria" pitchFamily="18" charset="0"/>
                <a:ea typeface="Cambria" pitchFamily="18" charset="0"/>
              </a:rPr>
              <a:t> di </a:t>
            </a:r>
            <a:r>
              <a:rPr lang="en-GB" sz="1800" b="1" dirty="0" err="1">
                <a:effectLst>
                  <a:outerShdw blurRad="38100" dist="38100" dir="2700000" algn="tl">
                    <a:srgbClr val="FFFFFF"/>
                  </a:outerShdw>
                </a:effectLst>
                <a:latin typeface="Cambria" pitchFamily="18" charset="0"/>
                <a:ea typeface="Cambria" pitchFamily="18" charset="0"/>
              </a:rPr>
              <a:t>sorveglianza</a:t>
            </a:r>
            <a:endParaRPr lang="en-GB" sz="1800" b="1" dirty="0">
              <a:effectLst>
                <a:outerShdw blurRad="38100" dist="38100" dir="2700000" algn="tl">
                  <a:srgbClr val="FFFFFF"/>
                </a:outerShdw>
              </a:effectLst>
              <a:latin typeface="Cambria" pitchFamily="18" charset="0"/>
              <a:ea typeface="Cambria" pitchFamily="18" charset="0"/>
            </a:endParaRPr>
          </a:p>
          <a:p>
            <a:pPr algn="ctr">
              <a:lnSpc>
                <a:spcPct val="100000"/>
              </a:lnSpc>
            </a:pPr>
            <a:r>
              <a:rPr lang="en-GB" sz="1400" dirty="0" err="1">
                <a:latin typeface="Cambria" pitchFamily="18" charset="0"/>
                <a:ea typeface="Cambria" pitchFamily="18" charset="0"/>
              </a:rPr>
              <a:t>Nominato</a:t>
            </a:r>
            <a:r>
              <a:rPr lang="en-GB" sz="1400" dirty="0">
                <a:latin typeface="Cambria" pitchFamily="18" charset="0"/>
                <a:ea typeface="Cambria" pitchFamily="18" charset="0"/>
              </a:rPr>
              <a:t> </a:t>
            </a:r>
            <a:r>
              <a:rPr lang="en-GB" sz="1400" dirty="0" err="1">
                <a:latin typeface="Cambria" pitchFamily="18" charset="0"/>
                <a:ea typeface="Cambria" pitchFamily="18" charset="0"/>
              </a:rPr>
              <a:t>dall</a:t>
            </a:r>
            <a:r>
              <a:rPr lang="en-GB" altLang="en-GB" sz="1400" dirty="0" err="1">
                <a:latin typeface="Cambria" pitchFamily="18" charset="0"/>
                <a:ea typeface="Cambria" pitchFamily="18" charset="0"/>
              </a:rPr>
              <a:t>’</a:t>
            </a:r>
            <a:r>
              <a:rPr lang="en-GB" sz="1400" dirty="0" err="1">
                <a:latin typeface="Cambria" pitchFamily="18" charset="0"/>
                <a:ea typeface="Cambria" pitchFamily="18" charset="0"/>
              </a:rPr>
              <a:t>Assemblea</a:t>
            </a:r>
            <a:endParaRPr lang="en-GB" sz="1400" dirty="0">
              <a:latin typeface="Cambria" pitchFamily="18" charset="0"/>
              <a:ea typeface="Cambria" pitchFamily="18" charset="0"/>
            </a:endParaRPr>
          </a:p>
        </p:txBody>
      </p:sp>
      <p:sp>
        <p:nvSpPr>
          <p:cNvPr id="37904" name="Text Box 16"/>
          <p:cNvSpPr txBox="1">
            <a:spLocks noChangeArrowheads="1"/>
          </p:cNvSpPr>
          <p:nvPr/>
        </p:nvSpPr>
        <p:spPr bwMode="auto">
          <a:xfrm>
            <a:off x="6019800" y="4838219"/>
            <a:ext cx="2209800" cy="1307939"/>
          </a:xfrm>
          <a:prstGeom prst="rect">
            <a:avLst/>
          </a:prstGeom>
          <a:solidFill>
            <a:srgbClr val="CCFFCC"/>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800" b="1">
                <a:effectLst>
                  <a:outerShdw blurRad="38100" dist="38100" dir="2700000" algn="tl">
                    <a:srgbClr val="FFFFFF"/>
                  </a:outerShdw>
                </a:effectLst>
                <a:latin typeface="Cambria" pitchFamily="18" charset="0"/>
                <a:ea typeface="Cambria" pitchFamily="18" charset="0"/>
              </a:rPr>
              <a:t>Revisore/Società di revisione</a:t>
            </a:r>
            <a:r>
              <a:rPr lang="en-GB" sz="1800">
                <a:latin typeface="Cambria" pitchFamily="18" charset="0"/>
                <a:ea typeface="Cambria" pitchFamily="18" charset="0"/>
              </a:rPr>
              <a:t> </a:t>
            </a:r>
            <a:r>
              <a:rPr lang="en-GB" sz="1400">
                <a:latin typeface="Cambria" pitchFamily="18" charset="0"/>
                <a:ea typeface="Cambria" pitchFamily="18" charset="0"/>
              </a:rPr>
              <a:t>(società di revisione per le società </a:t>
            </a:r>
            <a:r>
              <a:rPr lang="en-GB" altLang="en-GB" sz="1400">
                <a:latin typeface="Cambria" pitchFamily="18" charset="0"/>
                <a:ea typeface="Cambria" pitchFamily="18" charset="0"/>
              </a:rPr>
              <a:t>“</a:t>
            </a:r>
            <a:r>
              <a:rPr lang="en-GB" sz="1400">
                <a:latin typeface="Cambria" pitchFamily="18" charset="0"/>
                <a:ea typeface="Cambria" pitchFamily="18" charset="0"/>
              </a:rPr>
              <a:t>aperte</a:t>
            </a:r>
            <a:r>
              <a:rPr lang="en-GB" altLang="en-GB" sz="1400">
                <a:latin typeface="Cambria" pitchFamily="18" charset="0"/>
                <a:ea typeface="Cambria" pitchFamily="18" charset="0"/>
              </a:rPr>
              <a:t>”</a:t>
            </a:r>
            <a:r>
              <a:rPr lang="en-GB" sz="1400">
                <a:latin typeface="Cambria" pitchFamily="18" charset="0"/>
                <a:ea typeface="Cambria" pitchFamily="18" charset="0"/>
              </a:rPr>
              <a:t>) </a:t>
            </a:r>
          </a:p>
          <a:p>
            <a:pPr algn="ctr">
              <a:lnSpc>
                <a:spcPct val="100000"/>
              </a:lnSpc>
            </a:pPr>
            <a:r>
              <a:rPr lang="en-GB" sz="1400">
                <a:latin typeface="Cambria" pitchFamily="18" charset="0"/>
                <a:ea typeface="Cambria" pitchFamily="18" charset="0"/>
              </a:rPr>
              <a:t>Nominati dall</a:t>
            </a:r>
            <a:r>
              <a:rPr lang="en-GB" altLang="en-GB" sz="1400">
                <a:latin typeface="Cambria" pitchFamily="18" charset="0"/>
                <a:ea typeface="Cambria" pitchFamily="18" charset="0"/>
              </a:rPr>
              <a:t>’</a:t>
            </a:r>
            <a:r>
              <a:rPr lang="en-GB" sz="1400">
                <a:latin typeface="Cambria" pitchFamily="18" charset="0"/>
                <a:ea typeface="Cambria" pitchFamily="18" charset="0"/>
              </a:rPr>
              <a:t>Assemblea</a:t>
            </a:r>
          </a:p>
        </p:txBody>
      </p:sp>
      <p:sp>
        <p:nvSpPr>
          <p:cNvPr id="37905" name="Text Box 17"/>
          <p:cNvSpPr txBox="1">
            <a:spLocks noChangeArrowheads="1"/>
          </p:cNvSpPr>
          <p:nvPr/>
        </p:nvSpPr>
        <p:spPr bwMode="auto">
          <a:xfrm>
            <a:off x="8305800" y="2108522"/>
            <a:ext cx="2133600" cy="1219200"/>
          </a:xfrm>
          <a:prstGeom prst="rect">
            <a:avLst/>
          </a:prstGeom>
          <a:solidFill>
            <a:srgbClr val="CCFFCC"/>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800" b="1">
                <a:effectLst>
                  <a:outerShdw blurRad="38100" dist="38100" dir="2700000" algn="tl">
                    <a:srgbClr val="FFFFFF"/>
                  </a:outerShdw>
                </a:effectLst>
                <a:latin typeface="Cambria" pitchFamily="18" charset="0"/>
                <a:ea typeface="Cambria" pitchFamily="18" charset="0"/>
              </a:rPr>
              <a:t>Consiglio di amministrazione</a:t>
            </a:r>
          </a:p>
          <a:p>
            <a:pPr algn="ctr">
              <a:lnSpc>
                <a:spcPct val="100000"/>
              </a:lnSpc>
            </a:pPr>
            <a:r>
              <a:rPr lang="en-GB" sz="1400">
                <a:latin typeface="Cambria" pitchFamily="18" charset="0"/>
                <a:ea typeface="Cambria" pitchFamily="18" charset="0"/>
              </a:rPr>
              <a:t>Nominato dall</a:t>
            </a:r>
            <a:r>
              <a:rPr lang="en-GB" altLang="en-GB" sz="1400">
                <a:latin typeface="Cambria" pitchFamily="18" charset="0"/>
                <a:ea typeface="Cambria" pitchFamily="18" charset="0"/>
              </a:rPr>
              <a:t>’</a:t>
            </a:r>
            <a:r>
              <a:rPr lang="en-GB" sz="1400">
                <a:latin typeface="Cambria" pitchFamily="18" charset="0"/>
                <a:ea typeface="Cambria" pitchFamily="18" charset="0"/>
              </a:rPr>
              <a:t>Assemblea</a:t>
            </a:r>
          </a:p>
        </p:txBody>
      </p:sp>
      <p:sp>
        <p:nvSpPr>
          <p:cNvPr id="37906" name="Text Box 18"/>
          <p:cNvSpPr txBox="1">
            <a:spLocks noChangeArrowheads="1"/>
          </p:cNvSpPr>
          <p:nvPr/>
        </p:nvSpPr>
        <p:spPr bwMode="auto">
          <a:xfrm>
            <a:off x="8305800" y="3403922"/>
            <a:ext cx="2133600" cy="1295400"/>
          </a:xfrm>
          <a:prstGeom prst="rect">
            <a:avLst/>
          </a:prstGeom>
          <a:solidFill>
            <a:srgbClr val="CCFFCC"/>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800" b="1" dirty="0" err="1">
                <a:effectLst>
                  <a:outerShdw blurRad="38100" dist="38100" dir="2700000" algn="tl">
                    <a:srgbClr val="FFFFFF"/>
                  </a:outerShdw>
                </a:effectLst>
                <a:latin typeface="Cambria" pitchFamily="18" charset="0"/>
                <a:ea typeface="Cambria" pitchFamily="18" charset="0"/>
              </a:rPr>
              <a:t>Comitato</a:t>
            </a:r>
            <a:r>
              <a:rPr lang="en-GB" sz="1800" b="1" dirty="0">
                <a:effectLst>
                  <a:outerShdw blurRad="38100" dist="38100" dir="2700000" algn="tl">
                    <a:srgbClr val="FFFFFF"/>
                  </a:outerShdw>
                </a:effectLst>
                <a:latin typeface="Cambria" pitchFamily="18" charset="0"/>
                <a:ea typeface="Cambria" pitchFamily="18" charset="0"/>
              </a:rPr>
              <a:t> per </a:t>
            </a:r>
            <a:r>
              <a:rPr lang="en-GB" sz="1800" b="1" dirty="0" err="1">
                <a:effectLst>
                  <a:outerShdw blurRad="38100" dist="38100" dir="2700000" algn="tl">
                    <a:srgbClr val="FFFFFF"/>
                  </a:outerShdw>
                </a:effectLst>
                <a:latin typeface="Cambria" pitchFamily="18" charset="0"/>
                <a:ea typeface="Cambria" pitchFamily="18" charset="0"/>
              </a:rPr>
              <a:t>il</a:t>
            </a:r>
            <a:r>
              <a:rPr lang="en-GB" sz="1800" b="1" dirty="0">
                <a:effectLst>
                  <a:outerShdw blurRad="38100" dist="38100" dir="2700000" algn="tl">
                    <a:srgbClr val="FFFFFF"/>
                  </a:outerShdw>
                </a:effectLst>
                <a:latin typeface="Cambria" pitchFamily="18" charset="0"/>
                <a:ea typeface="Cambria" pitchFamily="18" charset="0"/>
              </a:rPr>
              <a:t> </a:t>
            </a:r>
            <a:r>
              <a:rPr lang="en-GB" sz="1800" b="1" dirty="0" err="1">
                <a:effectLst>
                  <a:outerShdw blurRad="38100" dist="38100" dir="2700000" algn="tl">
                    <a:srgbClr val="FFFFFF"/>
                  </a:outerShdw>
                </a:effectLst>
                <a:latin typeface="Cambria" pitchFamily="18" charset="0"/>
                <a:ea typeface="Cambria" pitchFamily="18" charset="0"/>
              </a:rPr>
              <a:t>controllo</a:t>
            </a:r>
            <a:r>
              <a:rPr lang="en-GB" sz="1800" b="1" dirty="0">
                <a:effectLst>
                  <a:outerShdw blurRad="38100" dist="38100" dir="2700000" algn="tl">
                    <a:srgbClr val="FFFFFF"/>
                  </a:outerShdw>
                </a:effectLst>
                <a:latin typeface="Cambria" pitchFamily="18" charset="0"/>
                <a:ea typeface="Cambria" pitchFamily="18" charset="0"/>
              </a:rPr>
              <a:t> </a:t>
            </a:r>
            <a:r>
              <a:rPr lang="en-GB" sz="1800" b="1" dirty="0" err="1">
                <a:effectLst>
                  <a:outerShdw blurRad="38100" dist="38100" dir="2700000" algn="tl">
                    <a:srgbClr val="FFFFFF"/>
                  </a:outerShdw>
                </a:effectLst>
                <a:latin typeface="Cambria" pitchFamily="18" charset="0"/>
                <a:ea typeface="Cambria" pitchFamily="18" charset="0"/>
              </a:rPr>
              <a:t>sulla</a:t>
            </a:r>
            <a:r>
              <a:rPr lang="en-GB" sz="1800" b="1" dirty="0">
                <a:effectLst>
                  <a:outerShdw blurRad="38100" dist="38100" dir="2700000" algn="tl">
                    <a:srgbClr val="FFFFFF"/>
                  </a:outerShdw>
                </a:effectLst>
                <a:latin typeface="Cambria" pitchFamily="18" charset="0"/>
                <a:ea typeface="Cambria" pitchFamily="18" charset="0"/>
              </a:rPr>
              <a:t> </a:t>
            </a:r>
            <a:r>
              <a:rPr lang="en-GB" sz="1800" b="1" dirty="0" err="1">
                <a:effectLst>
                  <a:outerShdw blurRad="38100" dist="38100" dir="2700000" algn="tl">
                    <a:srgbClr val="FFFFFF"/>
                  </a:outerShdw>
                </a:effectLst>
                <a:latin typeface="Cambria" pitchFamily="18" charset="0"/>
                <a:ea typeface="Cambria" pitchFamily="18" charset="0"/>
              </a:rPr>
              <a:t>gestione</a:t>
            </a:r>
            <a:endParaRPr lang="en-GB" sz="1800" b="1" dirty="0">
              <a:effectLst>
                <a:outerShdw blurRad="38100" dist="38100" dir="2700000" algn="tl">
                  <a:srgbClr val="FFFFFF"/>
                </a:outerShdw>
              </a:effectLst>
              <a:latin typeface="Cambria" pitchFamily="18" charset="0"/>
              <a:ea typeface="Cambria" pitchFamily="18" charset="0"/>
            </a:endParaRPr>
          </a:p>
          <a:p>
            <a:pPr algn="ctr">
              <a:lnSpc>
                <a:spcPct val="100000"/>
              </a:lnSpc>
            </a:pPr>
            <a:r>
              <a:rPr lang="en-GB" sz="1400" dirty="0" err="1">
                <a:latin typeface="Cambria" pitchFamily="18" charset="0"/>
                <a:ea typeface="Cambria" pitchFamily="18" charset="0"/>
              </a:rPr>
              <a:t>Nominato</a:t>
            </a:r>
            <a:r>
              <a:rPr lang="en-GB" sz="1400" dirty="0">
                <a:latin typeface="Cambria" pitchFamily="18" charset="0"/>
                <a:ea typeface="Cambria" pitchFamily="18" charset="0"/>
              </a:rPr>
              <a:t> </a:t>
            </a:r>
            <a:r>
              <a:rPr lang="en-GB" sz="1400" dirty="0" err="1">
                <a:latin typeface="Cambria" pitchFamily="18" charset="0"/>
                <a:ea typeface="Cambria" pitchFamily="18" charset="0"/>
              </a:rPr>
              <a:t>nell</a:t>
            </a:r>
            <a:r>
              <a:rPr lang="en-GB" altLang="en-GB" sz="1400" dirty="0" err="1">
                <a:latin typeface="Cambria" pitchFamily="18" charset="0"/>
                <a:ea typeface="Cambria" pitchFamily="18" charset="0"/>
              </a:rPr>
              <a:t>’</a:t>
            </a:r>
            <a:r>
              <a:rPr lang="en-GB" sz="1400" dirty="0" err="1">
                <a:latin typeface="Cambria" pitchFamily="18" charset="0"/>
                <a:ea typeface="Cambria" pitchFamily="18" charset="0"/>
              </a:rPr>
              <a:t>ambito</a:t>
            </a:r>
            <a:r>
              <a:rPr lang="en-GB" sz="1400" dirty="0">
                <a:latin typeface="Cambria" pitchFamily="18" charset="0"/>
                <a:ea typeface="Cambria" pitchFamily="18" charset="0"/>
              </a:rPr>
              <a:t> del </a:t>
            </a:r>
            <a:r>
              <a:rPr lang="en-GB" sz="1400" dirty="0" err="1">
                <a:latin typeface="Cambria" pitchFamily="18" charset="0"/>
                <a:ea typeface="Cambria" pitchFamily="18" charset="0"/>
              </a:rPr>
              <a:t>C.d.A</a:t>
            </a:r>
            <a:r>
              <a:rPr lang="en-GB" sz="1400" dirty="0">
                <a:latin typeface="Cambria" pitchFamily="18" charset="0"/>
                <a:ea typeface="Cambria" pitchFamily="18" charset="0"/>
              </a:rPr>
              <a:t>.</a:t>
            </a:r>
          </a:p>
        </p:txBody>
      </p:sp>
      <p:sp>
        <p:nvSpPr>
          <p:cNvPr id="37907" name="Text Box 19"/>
          <p:cNvSpPr txBox="1">
            <a:spLocks noChangeArrowheads="1"/>
          </p:cNvSpPr>
          <p:nvPr/>
        </p:nvSpPr>
        <p:spPr bwMode="auto">
          <a:xfrm>
            <a:off x="8305800" y="4838219"/>
            <a:ext cx="2133600" cy="1307939"/>
          </a:xfrm>
          <a:prstGeom prst="rect">
            <a:avLst/>
          </a:prstGeom>
          <a:solidFill>
            <a:srgbClr val="CCFFCC"/>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800" b="1" dirty="0" err="1">
                <a:effectLst>
                  <a:outerShdw blurRad="38100" dist="38100" dir="2700000" algn="tl">
                    <a:srgbClr val="FFFFFF"/>
                  </a:outerShdw>
                </a:effectLst>
                <a:latin typeface="Cambria" pitchFamily="18" charset="0"/>
                <a:ea typeface="Cambria" pitchFamily="18" charset="0"/>
              </a:rPr>
              <a:t>Revisore</a:t>
            </a:r>
            <a:r>
              <a:rPr lang="en-GB" sz="1800" b="1" dirty="0">
                <a:effectLst>
                  <a:outerShdw blurRad="38100" dist="38100" dir="2700000" algn="tl">
                    <a:srgbClr val="FFFFFF"/>
                  </a:outerShdw>
                </a:effectLst>
                <a:latin typeface="Cambria" pitchFamily="18" charset="0"/>
                <a:ea typeface="Cambria" pitchFamily="18" charset="0"/>
              </a:rPr>
              <a:t>/</a:t>
            </a:r>
            <a:r>
              <a:rPr lang="en-GB" sz="1800" b="1" dirty="0" err="1">
                <a:effectLst>
                  <a:outerShdw blurRad="38100" dist="38100" dir="2700000" algn="tl">
                    <a:srgbClr val="FFFFFF"/>
                  </a:outerShdw>
                </a:effectLst>
                <a:latin typeface="Cambria" pitchFamily="18" charset="0"/>
                <a:ea typeface="Cambria" pitchFamily="18" charset="0"/>
              </a:rPr>
              <a:t>Società</a:t>
            </a:r>
            <a:r>
              <a:rPr lang="en-GB" sz="1800" b="1" dirty="0">
                <a:effectLst>
                  <a:outerShdw blurRad="38100" dist="38100" dir="2700000" algn="tl">
                    <a:srgbClr val="FFFFFF"/>
                  </a:outerShdw>
                </a:effectLst>
                <a:latin typeface="Cambria" pitchFamily="18" charset="0"/>
                <a:ea typeface="Cambria" pitchFamily="18" charset="0"/>
              </a:rPr>
              <a:t> di </a:t>
            </a:r>
            <a:r>
              <a:rPr lang="en-GB" sz="1800" b="1" dirty="0" err="1">
                <a:effectLst>
                  <a:outerShdw blurRad="38100" dist="38100" dir="2700000" algn="tl">
                    <a:srgbClr val="FFFFFF"/>
                  </a:outerShdw>
                </a:effectLst>
                <a:latin typeface="Cambria" pitchFamily="18" charset="0"/>
                <a:ea typeface="Cambria" pitchFamily="18" charset="0"/>
              </a:rPr>
              <a:t>revisione</a:t>
            </a:r>
            <a:r>
              <a:rPr lang="en-GB" sz="1800" dirty="0">
                <a:latin typeface="Cambria" pitchFamily="18" charset="0"/>
                <a:ea typeface="Cambria" pitchFamily="18" charset="0"/>
              </a:rPr>
              <a:t> </a:t>
            </a:r>
            <a:r>
              <a:rPr lang="en-GB" sz="1400" dirty="0">
                <a:latin typeface="Cambria" pitchFamily="18" charset="0"/>
                <a:ea typeface="Cambria" pitchFamily="18" charset="0"/>
              </a:rPr>
              <a:t>(</a:t>
            </a:r>
            <a:r>
              <a:rPr lang="en-GB" sz="1400" dirty="0" err="1">
                <a:latin typeface="Cambria" pitchFamily="18" charset="0"/>
                <a:ea typeface="Cambria" pitchFamily="18" charset="0"/>
              </a:rPr>
              <a:t>società</a:t>
            </a:r>
            <a:r>
              <a:rPr lang="en-GB" sz="1400" dirty="0">
                <a:latin typeface="Cambria" pitchFamily="18" charset="0"/>
                <a:ea typeface="Cambria" pitchFamily="18" charset="0"/>
              </a:rPr>
              <a:t> di </a:t>
            </a:r>
            <a:r>
              <a:rPr lang="en-GB" sz="1400" dirty="0" err="1">
                <a:latin typeface="Cambria" pitchFamily="18" charset="0"/>
                <a:ea typeface="Cambria" pitchFamily="18" charset="0"/>
              </a:rPr>
              <a:t>revisione</a:t>
            </a:r>
            <a:r>
              <a:rPr lang="en-GB" sz="1400" dirty="0">
                <a:latin typeface="Cambria" pitchFamily="18" charset="0"/>
                <a:ea typeface="Cambria" pitchFamily="18" charset="0"/>
              </a:rPr>
              <a:t> per le </a:t>
            </a:r>
            <a:r>
              <a:rPr lang="en-GB" sz="1400" dirty="0" err="1">
                <a:latin typeface="Cambria" pitchFamily="18" charset="0"/>
                <a:ea typeface="Cambria" pitchFamily="18" charset="0"/>
              </a:rPr>
              <a:t>società</a:t>
            </a:r>
            <a:r>
              <a:rPr lang="en-GB" sz="1400" dirty="0">
                <a:latin typeface="Cambria" pitchFamily="18" charset="0"/>
                <a:ea typeface="Cambria" pitchFamily="18" charset="0"/>
              </a:rPr>
              <a:t> </a:t>
            </a:r>
            <a:r>
              <a:rPr lang="en-GB" altLang="en-GB" sz="1400" dirty="0">
                <a:latin typeface="Cambria" pitchFamily="18" charset="0"/>
                <a:ea typeface="Cambria" pitchFamily="18" charset="0"/>
              </a:rPr>
              <a:t>“</a:t>
            </a:r>
            <a:r>
              <a:rPr lang="en-GB" sz="1400" dirty="0" err="1">
                <a:latin typeface="Cambria" pitchFamily="18" charset="0"/>
                <a:ea typeface="Cambria" pitchFamily="18" charset="0"/>
              </a:rPr>
              <a:t>aperte</a:t>
            </a:r>
            <a:r>
              <a:rPr lang="en-GB" altLang="en-GB" sz="1400" dirty="0">
                <a:latin typeface="Cambria" pitchFamily="18" charset="0"/>
                <a:ea typeface="Cambria" pitchFamily="18" charset="0"/>
              </a:rPr>
              <a:t>”</a:t>
            </a:r>
            <a:r>
              <a:rPr lang="en-GB" sz="1400" dirty="0">
                <a:latin typeface="Cambria" pitchFamily="18" charset="0"/>
                <a:ea typeface="Cambria" pitchFamily="18" charset="0"/>
              </a:rPr>
              <a:t>) </a:t>
            </a:r>
          </a:p>
          <a:p>
            <a:pPr algn="ctr">
              <a:lnSpc>
                <a:spcPct val="100000"/>
              </a:lnSpc>
            </a:pPr>
            <a:r>
              <a:rPr lang="en-GB" sz="1400" dirty="0" err="1">
                <a:latin typeface="Cambria" pitchFamily="18" charset="0"/>
                <a:ea typeface="Cambria" pitchFamily="18" charset="0"/>
              </a:rPr>
              <a:t>Nominati</a:t>
            </a:r>
            <a:r>
              <a:rPr lang="en-GB" sz="1400" dirty="0">
                <a:latin typeface="Cambria" pitchFamily="18" charset="0"/>
                <a:ea typeface="Cambria" pitchFamily="18" charset="0"/>
              </a:rPr>
              <a:t> </a:t>
            </a:r>
            <a:r>
              <a:rPr lang="en-GB" sz="1400" dirty="0" err="1">
                <a:latin typeface="Cambria" pitchFamily="18" charset="0"/>
                <a:ea typeface="Cambria" pitchFamily="18" charset="0"/>
              </a:rPr>
              <a:t>dall</a:t>
            </a:r>
            <a:r>
              <a:rPr lang="en-GB" altLang="en-GB" sz="1400" dirty="0" err="1">
                <a:latin typeface="Cambria" pitchFamily="18" charset="0"/>
                <a:ea typeface="Cambria" pitchFamily="18" charset="0"/>
              </a:rPr>
              <a:t>’</a:t>
            </a:r>
            <a:r>
              <a:rPr lang="en-GB" sz="1400" dirty="0" err="1">
                <a:latin typeface="Cambria" pitchFamily="18" charset="0"/>
                <a:ea typeface="Cambria" pitchFamily="18" charset="0"/>
              </a:rPr>
              <a:t>Assemblea</a:t>
            </a:r>
            <a:endParaRPr lang="en-GB" sz="1400" dirty="0">
              <a:latin typeface="Cambria" pitchFamily="18" charset="0"/>
              <a:ea typeface="Cambria" pitchFamily="18" charset="0"/>
            </a:endParaRPr>
          </a:p>
        </p:txBody>
      </p:sp>
    </p:spTree>
    <p:extLst>
      <p:ext uri="{BB962C8B-B14F-4D97-AF65-F5344CB8AC3E}">
        <p14:creationId xmlns:p14="http://schemas.microsoft.com/office/powerpoint/2010/main" val="27019909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dissolve">
                                      <p:cBhvr>
                                        <p:cTn id="7" dur="500"/>
                                        <p:tgtEl>
                                          <p:spTgt spid="378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899"/>
                                        </p:tgtEl>
                                        <p:attrNameLst>
                                          <p:attrName>style.visibility</p:attrName>
                                        </p:attrNameLst>
                                      </p:cBhvr>
                                      <p:to>
                                        <p:strVal val="visible"/>
                                      </p:to>
                                    </p:set>
                                    <p:anim calcmode="lin" valueType="num">
                                      <p:cBhvr additive="base">
                                        <p:cTn id="12" dur="500" fill="hold"/>
                                        <p:tgtEl>
                                          <p:spTgt spid="37899"/>
                                        </p:tgtEl>
                                        <p:attrNameLst>
                                          <p:attrName>ppt_x</p:attrName>
                                        </p:attrNameLst>
                                      </p:cBhvr>
                                      <p:tavLst>
                                        <p:tav tm="0">
                                          <p:val>
                                            <p:strVal val="#ppt_x"/>
                                          </p:val>
                                        </p:tav>
                                        <p:tav tm="100000">
                                          <p:val>
                                            <p:strVal val="#ppt_x"/>
                                          </p:val>
                                        </p:tav>
                                      </p:tavLst>
                                    </p:anim>
                                    <p:anim calcmode="lin" valueType="num">
                                      <p:cBhvr additive="base">
                                        <p:cTn id="13" dur="500" fill="hold"/>
                                        <p:tgtEl>
                                          <p:spTgt spid="3789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7902"/>
                                        </p:tgtEl>
                                        <p:attrNameLst>
                                          <p:attrName>style.visibility</p:attrName>
                                        </p:attrNameLst>
                                      </p:cBhvr>
                                      <p:to>
                                        <p:strVal val="visible"/>
                                      </p:to>
                                    </p:set>
                                    <p:anim calcmode="lin" valueType="num">
                                      <p:cBhvr additive="base">
                                        <p:cTn id="18" dur="500" fill="hold"/>
                                        <p:tgtEl>
                                          <p:spTgt spid="37902"/>
                                        </p:tgtEl>
                                        <p:attrNameLst>
                                          <p:attrName>ppt_x</p:attrName>
                                        </p:attrNameLst>
                                      </p:cBhvr>
                                      <p:tavLst>
                                        <p:tav tm="0">
                                          <p:val>
                                            <p:strVal val="#ppt_x"/>
                                          </p:val>
                                        </p:tav>
                                        <p:tav tm="100000">
                                          <p:val>
                                            <p:strVal val="#ppt_x"/>
                                          </p:val>
                                        </p:tav>
                                      </p:tavLst>
                                    </p:anim>
                                    <p:anim calcmode="lin" valueType="num">
                                      <p:cBhvr additive="base">
                                        <p:cTn id="19" dur="500" fill="hold"/>
                                        <p:tgtEl>
                                          <p:spTgt spid="3790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7905"/>
                                        </p:tgtEl>
                                        <p:attrNameLst>
                                          <p:attrName>style.visibility</p:attrName>
                                        </p:attrNameLst>
                                      </p:cBhvr>
                                      <p:to>
                                        <p:strVal val="visible"/>
                                      </p:to>
                                    </p:set>
                                    <p:anim calcmode="lin" valueType="num">
                                      <p:cBhvr additive="base">
                                        <p:cTn id="24" dur="500" fill="hold"/>
                                        <p:tgtEl>
                                          <p:spTgt spid="37905"/>
                                        </p:tgtEl>
                                        <p:attrNameLst>
                                          <p:attrName>ppt_x</p:attrName>
                                        </p:attrNameLst>
                                      </p:cBhvr>
                                      <p:tavLst>
                                        <p:tav tm="0">
                                          <p:val>
                                            <p:strVal val="#ppt_x"/>
                                          </p:val>
                                        </p:tav>
                                        <p:tav tm="100000">
                                          <p:val>
                                            <p:strVal val="#ppt_x"/>
                                          </p:val>
                                        </p:tav>
                                      </p:tavLst>
                                    </p:anim>
                                    <p:anim calcmode="lin" valueType="num">
                                      <p:cBhvr additive="base">
                                        <p:cTn id="25" dur="500" fill="hold"/>
                                        <p:tgtEl>
                                          <p:spTgt spid="3790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7897"/>
                                        </p:tgtEl>
                                        <p:attrNameLst>
                                          <p:attrName>style.visibility</p:attrName>
                                        </p:attrNameLst>
                                      </p:cBhvr>
                                      <p:to>
                                        <p:strVal val="visible"/>
                                      </p:to>
                                    </p:set>
                                    <p:animEffect transition="in" filter="dissolve">
                                      <p:cBhvr>
                                        <p:cTn id="30" dur="500"/>
                                        <p:tgtEl>
                                          <p:spTgt spid="3789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7900"/>
                                        </p:tgtEl>
                                        <p:attrNameLst>
                                          <p:attrName>style.visibility</p:attrName>
                                        </p:attrNameLst>
                                      </p:cBhvr>
                                      <p:to>
                                        <p:strVal val="visible"/>
                                      </p:to>
                                    </p:set>
                                    <p:anim calcmode="lin" valueType="num">
                                      <p:cBhvr additive="base">
                                        <p:cTn id="35" dur="500" fill="hold"/>
                                        <p:tgtEl>
                                          <p:spTgt spid="37900"/>
                                        </p:tgtEl>
                                        <p:attrNameLst>
                                          <p:attrName>ppt_x</p:attrName>
                                        </p:attrNameLst>
                                      </p:cBhvr>
                                      <p:tavLst>
                                        <p:tav tm="0">
                                          <p:val>
                                            <p:strVal val="#ppt_x"/>
                                          </p:val>
                                        </p:tav>
                                        <p:tav tm="100000">
                                          <p:val>
                                            <p:strVal val="#ppt_x"/>
                                          </p:val>
                                        </p:tav>
                                      </p:tavLst>
                                    </p:anim>
                                    <p:anim calcmode="lin" valueType="num">
                                      <p:cBhvr additive="base">
                                        <p:cTn id="36" dur="500" fill="hold"/>
                                        <p:tgtEl>
                                          <p:spTgt spid="3790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7903"/>
                                        </p:tgtEl>
                                        <p:attrNameLst>
                                          <p:attrName>style.visibility</p:attrName>
                                        </p:attrNameLst>
                                      </p:cBhvr>
                                      <p:to>
                                        <p:strVal val="visible"/>
                                      </p:to>
                                    </p:set>
                                    <p:anim calcmode="lin" valueType="num">
                                      <p:cBhvr additive="base">
                                        <p:cTn id="41" dur="500" fill="hold"/>
                                        <p:tgtEl>
                                          <p:spTgt spid="37903"/>
                                        </p:tgtEl>
                                        <p:attrNameLst>
                                          <p:attrName>ppt_x</p:attrName>
                                        </p:attrNameLst>
                                      </p:cBhvr>
                                      <p:tavLst>
                                        <p:tav tm="0">
                                          <p:val>
                                            <p:strVal val="#ppt_x"/>
                                          </p:val>
                                        </p:tav>
                                        <p:tav tm="100000">
                                          <p:val>
                                            <p:strVal val="#ppt_x"/>
                                          </p:val>
                                        </p:tav>
                                      </p:tavLst>
                                    </p:anim>
                                    <p:anim calcmode="lin" valueType="num">
                                      <p:cBhvr additive="base">
                                        <p:cTn id="42" dur="500" fill="hold"/>
                                        <p:tgtEl>
                                          <p:spTgt spid="3790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7906"/>
                                        </p:tgtEl>
                                        <p:attrNameLst>
                                          <p:attrName>style.visibility</p:attrName>
                                        </p:attrNameLst>
                                      </p:cBhvr>
                                      <p:to>
                                        <p:strVal val="visible"/>
                                      </p:to>
                                    </p:set>
                                    <p:anim calcmode="lin" valueType="num">
                                      <p:cBhvr additive="base">
                                        <p:cTn id="47" dur="500" fill="hold"/>
                                        <p:tgtEl>
                                          <p:spTgt spid="37906"/>
                                        </p:tgtEl>
                                        <p:attrNameLst>
                                          <p:attrName>ppt_x</p:attrName>
                                        </p:attrNameLst>
                                      </p:cBhvr>
                                      <p:tavLst>
                                        <p:tav tm="0">
                                          <p:val>
                                            <p:strVal val="#ppt_x"/>
                                          </p:val>
                                        </p:tav>
                                        <p:tav tm="100000">
                                          <p:val>
                                            <p:strVal val="#ppt_x"/>
                                          </p:val>
                                        </p:tav>
                                      </p:tavLst>
                                    </p:anim>
                                    <p:anim calcmode="lin" valueType="num">
                                      <p:cBhvr additive="base">
                                        <p:cTn id="48" dur="500" fill="hold"/>
                                        <p:tgtEl>
                                          <p:spTgt spid="3790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7898"/>
                                        </p:tgtEl>
                                        <p:attrNameLst>
                                          <p:attrName>style.visibility</p:attrName>
                                        </p:attrNameLst>
                                      </p:cBhvr>
                                      <p:to>
                                        <p:strVal val="visible"/>
                                      </p:to>
                                    </p:set>
                                    <p:animEffect transition="in" filter="dissolve">
                                      <p:cBhvr>
                                        <p:cTn id="53" dur="500"/>
                                        <p:tgtEl>
                                          <p:spTgt spid="37898"/>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7901"/>
                                        </p:tgtEl>
                                        <p:attrNameLst>
                                          <p:attrName>style.visibility</p:attrName>
                                        </p:attrNameLst>
                                      </p:cBhvr>
                                      <p:to>
                                        <p:strVal val="visible"/>
                                      </p:to>
                                    </p:set>
                                    <p:anim calcmode="lin" valueType="num">
                                      <p:cBhvr additive="base">
                                        <p:cTn id="58" dur="500" fill="hold"/>
                                        <p:tgtEl>
                                          <p:spTgt spid="37901"/>
                                        </p:tgtEl>
                                        <p:attrNameLst>
                                          <p:attrName>ppt_x</p:attrName>
                                        </p:attrNameLst>
                                      </p:cBhvr>
                                      <p:tavLst>
                                        <p:tav tm="0">
                                          <p:val>
                                            <p:strVal val="#ppt_x"/>
                                          </p:val>
                                        </p:tav>
                                        <p:tav tm="100000">
                                          <p:val>
                                            <p:strVal val="#ppt_x"/>
                                          </p:val>
                                        </p:tav>
                                      </p:tavLst>
                                    </p:anim>
                                    <p:anim calcmode="lin" valueType="num">
                                      <p:cBhvr additive="base">
                                        <p:cTn id="59" dur="500" fill="hold"/>
                                        <p:tgtEl>
                                          <p:spTgt spid="3790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7904"/>
                                        </p:tgtEl>
                                        <p:attrNameLst>
                                          <p:attrName>style.visibility</p:attrName>
                                        </p:attrNameLst>
                                      </p:cBhvr>
                                      <p:to>
                                        <p:strVal val="visible"/>
                                      </p:to>
                                    </p:set>
                                    <p:anim calcmode="lin" valueType="num">
                                      <p:cBhvr additive="base">
                                        <p:cTn id="64" dur="500" fill="hold"/>
                                        <p:tgtEl>
                                          <p:spTgt spid="37904"/>
                                        </p:tgtEl>
                                        <p:attrNameLst>
                                          <p:attrName>ppt_x</p:attrName>
                                        </p:attrNameLst>
                                      </p:cBhvr>
                                      <p:tavLst>
                                        <p:tav tm="0">
                                          <p:val>
                                            <p:strVal val="#ppt_x"/>
                                          </p:val>
                                        </p:tav>
                                        <p:tav tm="100000">
                                          <p:val>
                                            <p:strVal val="#ppt_x"/>
                                          </p:val>
                                        </p:tav>
                                      </p:tavLst>
                                    </p:anim>
                                    <p:anim calcmode="lin" valueType="num">
                                      <p:cBhvr additive="base">
                                        <p:cTn id="65" dur="500" fill="hold"/>
                                        <p:tgtEl>
                                          <p:spTgt spid="3790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7907"/>
                                        </p:tgtEl>
                                        <p:attrNameLst>
                                          <p:attrName>style.visibility</p:attrName>
                                        </p:attrNameLst>
                                      </p:cBhvr>
                                      <p:to>
                                        <p:strVal val="visible"/>
                                      </p:to>
                                    </p:set>
                                    <p:anim calcmode="lin" valueType="num">
                                      <p:cBhvr additive="base">
                                        <p:cTn id="70" dur="500" fill="hold"/>
                                        <p:tgtEl>
                                          <p:spTgt spid="37907"/>
                                        </p:tgtEl>
                                        <p:attrNameLst>
                                          <p:attrName>ppt_x</p:attrName>
                                        </p:attrNameLst>
                                      </p:cBhvr>
                                      <p:tavLst>
                                        <p:tav tm="0">
                                          <p:val>
                                            <p:strVal val="#ppt_x"/>
                                          </p:val>
                                        </p:tav>
                                        <p:tav tm="100000">
                                          <p:val>
                                            <p:strVal val="#ppt_x"/>
                                          </p:val>
                                        </p:tav>
                                      </p:tavLst>
                                    </p:anim>
                                    <p:anim calcmode="lin" valueType="num">
                                      <p:cBhvr additive="base">
                                        <p:cTn id="71" dur="500" fill="hold"/>
                                        <p:tgtEl>
                                          <p:spTgt spid="379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P spid="37897" grpId="0" animBg="1"/>
      <p:bldP spid="37898" grpId="0" animBg="1"/>
      <p:bldP spid="37899" grpId="0" animBg="1"/>
      <p:bldP spid="37900" grpId="0" animBg="1"/>
      <p:bldP spid="37901" grpId="0" animBg="1"/>
      <p:bldP spid="37902" grpId="0" animBg="1"/>
      <p:bldP spid="37903" grpId="0" animBg="1"/>
      <p:bldP spid="37904" grpId="0" animBg="1"/>
      <p:bldP spid="37905" grpId="0" animBg="1"/>
      <p:bldP spid="37906" grpId="0" animBg="1"/>
      <p:bldP spid="379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9982200" y="6477001"/>
            <a:ext cx="457200" cy="217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D480F8A-A5B0-8941-A2E9-CFD0C3F31DBF}" type="slidenum">
              <a:rPr lang="en-GB" sz="800">
                <a:solidFill>
                  <a:srgbClr val="000000"/>
                </a:solidFill>
                <a:latin typeface="Cambria" pitchFamily="18" charset="0"/>
                <a:ea typeface="Cambria" pitchFamily="18" charset="0"/>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en-GB" sz="800">
              <a:solidFill>
                <a:srgbClr val="000000"/>
              </a:solidFill>
              <a:latin typeface="Cambria" pitchFamily="18" charset="0"/>
              <a:ea typeface="Cambria" pitchFamily="18" charset="0"/>
            </a:endParaRPr>
          </a:p>
        </p:txBody>
      </p:sp>
      <p:sp>
        <p:nvSpPr>
          <p:cNvPr id="38916" name="Text Box 4"/>
          <p:cNvSpPr txBox="1">
            <a:spLocks noChangeArrowheads="1"/>
          </p:cNvSpPr>
          <p:nvPr/>
        </p:nvSpPr>
        <p:spPr bwMode="auto">
          <a:xfrm>
            <a:off x="2026741" y="467907"/>
            <a:ext cx="8181384" cy="648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3600" b="1" dirty="0">
                <a:latin typeface="Cambria" pitchFamily="18" charset="0"/>
                <a:ea typeface="Cambria" pitchFamily="18" charset="0"/>
              </a:rPr>
              <a:t>La </a:t>
            </a:r>
            <a:r>
              <a:rPr lang="en-GB" sz="3600" b="1" dirty="0" err="1">
                <a:latin typeface="Cambria" pitchFamily="18" charset="0"/>
                <a:ea typeface="Cambria" pitchFamily="18" charset="0"/>
              </a:rPr>
              <a:t>S.p.a</a:t>
            </a:r>
            <a:r>
              <a:rPr lang="en-GB" sz="3600" b="1" dirty="0">
                <a:latin typeface="Cambria" pitchFamily="18" charset="0"/>
                <a:ea typeface="Cambria" pitchFamily="18" charset="0"/>
              </a:rPr>
              <a:t>. – </a:t>
            </a:r>
            <a:r>
              <a:rPr lang="en-GB" sz="3600" b="1" i="1" dirty="0" err="1">
                <a:latin typeface="Cambria" pitchFamily="18" charset="0"/>
                <a:ea typeface="Cambria" pitchFamily="18" charset="0"/>
              </a:rPr>
              <a:t>Amministrazione</a:t>
            </a:r>
            <a:r>
              <a:rPr lang="en-GB" sz="3600" b="1" i="1" dirty="0">
                <a:latin typeface="Cambria" pitchFamily="18" charset="0"/>
                <a:ea typeface="Cambria" pitchFamily="18" charset="0"/>
              </a:rPr>
              <a:t> e </a:t>
            </a:r>
            <a:r>
              <a:rPr lang="en-GB" sz="3600" b="1" i="1" dirty="0" err="1">
                <a:latin typeface="Cambria" pitchFamily="18" charset="0"/>
                <a:ea typeface="Cambria" pitchFamily="18" charset="0"/>
              </a:rPr>
              <a:t>controllo</a:t>
            </a:r>
            <a:endParaRPr lang="en-GB" sz="3600" b="1" i="1" dirty="0">
              <a:latin typeface="Cambria" pitchFamily="18" charset="0"/>
              <a:ea typeface="Cambria" pitchFamily="18" charset="0"/>
            </a:endParaRPr>
          </a:p>
        </p:txBody>
      </p:sp>
      <p:sp>
        <p:nvSpPr>
          <p:cNvPr id="38917" name="Text Box 5"/>
          <p:cNvSpPr txBox="1">
            <a:spLocks noChangeArrowheads="1"/>
          </p:cNvSpPr>
          <p:nvPr/>
        </p:nvSpPr>
        <p:spPr bwMode="auto">
          <a:xfrm>
            <a:off x="1666755" y="1743919"/>
            <a:ext cx="1752600" cy="4132162"/>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200">
                <a:latin typeface="Cambria" pitchFamily="18" charset="0"/>
                <a:ea typeface="Cambria" pitchFamily="18" charset="0"/>
              </a:rPr>
              <a:t>SISTEMA TRADIZIONALE</a:t>
            </a:r>
          </a:p>
        </p:txBody>
      </p:sp>
      <p:sp>
        <p:nvSpPr>
          <p:cNvPr id="38918" name="Text Box 6"/>
          <p:cNvSpPr txBox="1">
            <a:spLocks noChangeArrowheads="1"/>
          </p:cNvSpPr>
          <p:nvPr/>
        </p:nvSpPr>
        <p:spPr bwMode="auto">
          <a:xfrm>
            <a:off x="3657600" y="3211932"/>
            <a:ext cx="6705600" cy="309958"/>
          </a:xfrm>
          <a:prstGeom prst="rect">
            <a:avLst/>
          </a:prstGeom>
          <a:solidFill>
            <a:srgbClr val="FFC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buSzPct val="80000"/>
              <a:buFont typeface="Wingdings" charset="0"/>
              <a:buNone/>
            </a:pPr>
            <a:r>
              <a:rPr lang="en-GB" sz="1400" b="1" i="1">
                <a:effectLst>
                  <a:outerShdw blurRad="38100" dist="38100" dir="2700000" algn="tl">
                    <a:srgbClr val="FFFFFF"/>
                  </a:outerShdw>
                </a:effectLst>
                <a:latin typeface="Cambria" pitchFamily="18" charset="0"/>
                <a:ea typeface="Cambria" pitchFamily="18" charset="0"/>
              </a:rPr>
              <a:t>Controllo</a:t>
            </a:r>
          </a:p>
        </p:txBody>
      </p:sp>
      <p:sp>
        <p:nvSpPr>
          <p:cNvPr id="38919" name="Text Box 7"/>
          <p:cNvSpPr txBox="1">
            <a:spLocks noChangeArrowheads="1"/>
          </p:cNvSpPr>
          <p:nvPr/>
        </p:nvSpPr>
        <p:spPr bwMode="auto">
          <a:xfrm>
            <a:off x="3657600" y="4724400"/>
            <a:ext cx="6705600" cy="309958"/>
          </a:xfrm>
          <a:prstGeom prst="rect">
            <a:avLst/>
          </a:prstGeom>
          <a:solidFill>
            <a:srgbClr val="FFC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buSzPct val="80000"/>
              <a:buFont typeface="Wingdings" charset="0"/>
              <a:buNone/>
            </a:pPr>
            <a:r>
              <a:rPr lang="en-GB" sz="1400" b="1" i="1">
                <a:effectLst>
                  <a:outerShdw blurRad="38100" dist="38100" dir="2700000" algn="tl">
                    <a:srgbClr val="FFFFFF"/>
                  </a:outerShdw>
                </a:effectLst>
                <a:latin typeface="Cambria" pitchFamily="18" charset="0"/>
                <a:ea typeface="Cambria" pitchFamily="18" charset="0"/>
              </a:rPr>
              <a:t>Controllo contabile</a:t>
            </a:r>
          </a:p>
        </p:txBody>
      </p:sp>
      <p:sp>
        <p:nvSpPr>
          <p:cNvPr id="38920" name="Text Box 8"/>
          <p:cNvSpPr txBox="1">
            <a:spLocks noChangeArrowheads="1"/>
          </p:cNvSpPr>
          <p:nvPr/>
        </p:nvSpPr>
        <p:spPr bwMode="auto">
          <a:xfrm>
            <a:off x="3657600" y="2032922"/>
            <a:ext cx="6858000" cy="10178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Char char=""/>
            </a:pPr>
            <a:r>
              <a:rPr lang="en-GB" sz="1200" dirty="0">
                <a:latin typeface="Cambria" pitchFamily="18" charset="0"/>
                <a:ea typeface="Cambria" pitchFamily="18" charset="0"/>
              </a:rPr>
              <a:t> </a:t>
            </a:r>
            <a:r>
              <a:rPr lang="en-GB" sz="1200" dirty="0" err="1">
                <a:latin typeface="Cambria" pitchFamily="18" charset="0"/>
                <a:ea typeface="Cambria" pitchFamily="18" charset="0"/>
              </a:rPr>
              <a:t>gestione</a:t>
            </a:r>
            <a:r>
              <a:rPr lang="en-GB" sz="1200" dirty="0">
                <a:latin typeface="Cambria" pitchFamily="18" charset="0"/>
                <a:ea typeface="Cambria" pitchFamily="18" charset="0"/>
              </a:rPr>
              <a:t> </a:t>
            </a:r>
            <a:r>
              <a:rPr lang="en-GB" sz="1200" dirty="0" err="1">
                <a:latin typeface="Cambria" pitchFamily="18" charset="0"/>
                <a:ea typeface="Cambria" pitchFamily="18" charset="0"/>
              </a:rPr>
              <a:t>dell</a:t>
            </a:r>
            <a:r>
              <a:rPr lang="en-GB" altLang="en-GB" sz="1200" dirty="0" err="1">
                <a:latin typeface="Cambria" pitchFamily="18" charset="0"/>
                <a:ea typeface="Cambria" pitchFamily="18" charset="0"/>
              </a:rPr>
              <a:t>’</a:t>
            </a:r>
            <a:r>
              <a:rPr lang="en-GB" sz="1200" dirty="0" err="1">
                <a:latin typeface="Cambria" pitchFamily="18" charset="0"/>
                <a:ea typeface="Cambria" pitchFamily="18" charset="0"/>
              </a:rPr>
              <a:t>impresa</a:t>
            </a:r>
            <a:r>
              <a:rPr lang="en-GB" sz="1200" dirty="0">
                <a:latin typeface="Cambria" pitchFamily="18" charset="0"/>
                <a:ea typeface="Cambria" pitchFamily="18" charset="0"/>
              </a:rPr>
              <a:t> </a:t>
            </a:r>
            <a:r>
              <a:rPr lang="en-GB" sz="1200" dirty="0" err="1">
                <a:latin typeface="Cambria" pitchFamily="18" charset="0"/>
                <a:ea typeface="Cambria" pitchFamily="18" charset="0"/>
              </a:rPr>
              <a:t>affidata</a:t>
            </a:r>
            <a:r>
              <a:rPr lang="en-GB" sz="1200" dirty="0">
                <a:latin typeface="Cambria" pitchFamily="18" charset="0"/>
                <a:ea typeface="Cambria" pitchFamily="18" charset="0"/>
              </a:rPr>
              <a:t> </a:t>
            </a:r>
            <a:r>
              <a:rPr lang="en-GB" sz="1200" b="1" dirty="0">
                <a:latin typeface="Cambria" pitchFamily="18" charset="0"/>
                <a:ea typeface="Cambria" pitchFamily="18" charset="0"/>
              </a:rPr>
              <a:t>in </a:t>
            </a:r>
            <a:r>
              <a:rPr lang="en-GB" sz="1200" b="1" dirty="0" err="1">
                <a:latin typeface="Cambria" pitchFamily="18" charset="0"/>
                <a:ea typeface="Cambria" pitchFamily="18" charset="0"/>
              </a:rPr>
              <a:t>modo</a:t>
            </a:r>
            <a:r>
              <a:rPr lang="en-GB" sz="1200" b="1" dirty="0">
                <a:latin typeface="Cambria" pitchFamily="18" charset="0"/>
                <a:ea typeface="Cambria" pitchFamily="18" charset="0"/>
              </a:rPr>
              <a:t> </a:t>
            </a:r>
            <a:r>
              <a:rPr lang="en-GB" sz="1200" b="1" dirty="0" err="1">
                <a:latin typeface="Cambria" pitchFamily="18" charset="0"/>
                <a:ea typeface="Cambria" pitchFamily="18" charset="0"/>
              </a:rPr>
              <a:t>esclusivo</a:t>
            </a:r>
            <a:r>
              <a:rPr lang="en-GB" sz="1200" b="1" dirty="0">
                <a:latin typeface="Cambria" pitchFamily="18" charset="0"/>
                <a:ea typeface="Cambria" pitchFamily="18" charset="0"/>
              </a:rPr>
              <a:t> – art. 2380 </a:t>
            </a:r>
            <a:r>
              <a:rPr lang="en-GB" sz="1200" b="1" dirty="0" err="1">
                <a:latin typeface="Cambria" pitchFamily="18" charset="0"/>
                <a:ea typeface="Cambria" pitchFamily="18" charset="0"/>
              </a:rPr>
              <a:t>bis</a:t>
            </a:r>
            <a:r>
              <a:rPr lang="en-GB" sz="1200" b="1" dirty="0">
                <a:latin typeface="Cambria" pitchFamily="18" charset="0"/>
                <a:ea typeface="Cambria" pitchFamily="18" charset="0"/>
              </a:rPr>
              <a:t> -</a:t>
            </a:r>
            <a:r>
              <a:rPr lang="en-GB" sz="1200" dirty="0">
                <a:latin typeface="Cambria" pitchFamily="18" charset="0"/>
                <a:ea typeface="Cambria" pitchFamily="18" charset="0"/>
              </a:rPr>
              <a:t> a </a:t>
            </a:r>
            <a:r>
              <a:rPr lang="en-GB" sz="1200" dirty="0" err="1">
                <a:latin typeface="Cambria" pitchFamily="18" charset="0"/>
                <a:ea typeface="Cambria" pitchFamily="18" charset="0"/>
              </a:rPr>
              <a:t>uno</a:t>
            </a:r>
            <a:r>
              <a:rPr lang="en-GB" sz="1200" dirty="0">
                <a:latin typeface="Cambria" pitchFamily="18" charset="0"/>
                <a:ea typeface="Cambria" pitchFamily="18" charset="0"/>
              </a:rPr>
              <a:t> (</a:t>
            </a:r>
            <a:r>
              <a:rPr lang="en-GB" sz="1200" i="1" dirty="0" err="1">
                <a:latin typeface="Cambria" pitchFamily="18" charset="0"/>
                <a:ea typeface="Cambria" pitchFamily="18" charset="0"/>
              </a:rPr>
              <a:t>Amministratore</a:t>
            </a:r>
            <a:r>
              <a:rPr lang="en-GB" sz="1200" i="1" dirty="0">
                <a:latin typeface="Cambria" pitchFamily="18" charset="0"/>
                <a:ea typeface="Cambria" pitchFamily="18" charset="0"/>
              </a:rPr>
              <a:t> </a:t>
            </a:r>
            <a:r>
              <a:rPr lang="en-GB" sz="1200" i="1" dirty="0" err="1">
                <a:latin typeface="Cambria" pitchFamily="18" charset="0"/>
                <a:ea typeface="Cambria" pitchFamily="18" charset="0"/>
              </a:rPr>
              <a:t>Unico</a:t>
            </a:r>
            <a:r>
              <a:rPr lang="en-GB" sz="1200" dirty="0">
                <a:latin typeface="Cambria" pitchFamily="18" charset="0"/>
                <a:ea typeface="Cambria" pitchFamily="18" charset="0"/>
              </a:rPr>
              <a:t>) o </a:t>
            </a:r>
            <a:r>
              <a:rPr lang="en-GB" sz="1200" dirty="0" err="1">
                <a:latin typeface="Cambria" pitchFamily="18" charset="0"/>
                <a:ea typeface="Cambria" pitchFamily="18" charset="0"/>
              </a:rPr>
              <a:t>più</a:t>
            </a:r>
            <a:r>
              <a:rPr lang="en-GB" sz="1200" dirty="0">
                <a:latin typeface="Cambria" pitchFamily="18" charset="0"/>
                <a:ea typeface="Cambria" pitchFamily="18" charset="0"/>
              </a:rPr>
              <a:t> </a:t>
            </a:r>
            <a:r>
              <a:rPr lang="en-GB" sz="1200" dirty="0" err="1">
                <a:latin typeface="Cambria" pitchFamily="18" charset="0"/>
                <a:ea typeface="Cambria" pitchFamily="18" charset="0"/>
              </a:rPr>
              <a:t>amministratori</a:t>
            </a:r>
            <a:r>
              <a:rPr lang="en-GB" sz="1200" dirty="0">
                <a:latin typeface="Cambria" pitchFamily="18" charset="0"/>
                <a:ea typeface="Cambria" pitchFamily="18" charset="0"/>
              </a:rPr>
              <a:t> (</a:t>
            </a:r>
            <a:r>
              <a:rPr lang="en-GB" sz="1200" i="1" dirty="0" err="1">
                <a:latin typeface="Cambria" pitchFamily="18" charset="0"/>
                <a:ea typeface="Cambria" pitchFamily="18" charset="0"/>
              </a:rPr>
              <a:t>C.d.A</a:t>
            </a:r>
            <a:r>
              <a:rPr lang="en-GB" sz="1200" i="1" dirty="0">
                <a:latin typeface="Cambria" pitchFamily="18" charset="0"/>
                <a:ea typeface="Cambria" pitchFamily="18" charset="0"/>
              </a:rPr>
              <a:t>.</a:t>
            </a:r>
            <a:r>
              <a:rPr lang="en-GB" sz="1200" dirty="0">
                <a:latin typeface="Cambria" pitchFamily="18" charset="0"/>
                <a:ea typeface="Cambria" pitchFamily="18" charset="0"/>
              </a:rPr>
              <a:t>) </a:t>
            </a:r>
            <a:r>
              <a:rPr lang="en-GB" sz="1200" dirty="0" err="1">
                <a:latin typeface="Cambria" pitchFamily="18" charset="0"/>
                <a:ea typeface="Cambria" pitchFamily="18" charset="0"/>
              </a:rPr>
              <a:t>anche</a:t>
            </a:r>
            <a:r>
              <a:rPr lang="en-GB" sz="1200" dirty="0">
                <a:latin typeface="Cambria" pitchFamily="18" charset="0"/>
                <a:ea typeface="Cambria" pitchFamily="18" charset="0"/>
              </a:rPr>
              <a:t> non </a:t>
            </a:r>
            <a:r>
              <a:rPr lang="en-GB" sz="1200" dirty="0" err="1">
                <a:latin typeface="Cambria" pitchFamily="18" charset="0"/>
                <a:ea typeface="Cambria" pitchFamily="18" charset="0"/>
              </a:rPr>
              <a:t>soci</a:t>
            </a:r>
            <a:r>
              <a:rPr lang="en-GB" sz="1200" dirty="0">
                <a:latin typeface="Cambria" pitchFamily="18" charset="0"/>
                <a:ea typeface="Cambria" pitchFamily="18" charset="0"/>
              </a:rPr>
              <a:t>, in </a:t>
            </a:r>
            <a:r>
              <a:rPr lang="en-GB" sz="1200" dirty="0" err="1">
                <a:latin typeface="Cambria" pitchFamily="18" charset="0"/>
                <a:ea typeface="Cambria" pitchFamily="18" charset="0"/>
              </a:rPr>
              <a:t>carica</a:t>
            </a:r>
            <a:r>
              <a:rPr lang="en-GB" sz="1200" dirty="0">
                <a:latin typeface="Cambria" pitchFamily="18" charset="0"/>
                <a:ea typeface="Cambria" pitchFamily="18" charset="0"/>
              </a:rPr>
              <a:t> per non </a:t>
            </a:r>
            <a:r>
              <a:rPr lang="en-GB" sz="1200" dirty="0" err="1">
                <a:latin typeface="Cambria" pitchFamily="18" charset="0"/>
                <a:ea typeface="Cambria" pitchFamily="18" charset="0"/>
              </a:rPr>
              <a:t>oltre</a:t>
            </a:r>
            <a:r>
              <a:rPr lang="en-GB" sz="1200" dirty="0">
                <a:latin typeface="Cambria" pitchFamily="18" charset="0"/>
                <a:ea typeface="Cambria" pitchFamily="18" charset="0"/>
              </a:rPr>
              <a:t> </a:t>
            </a:r>
            <a:r>
              <a:rPr lang="en-GB" sz="1200" dirty="0" err="1">
                <a:latin typeface="Cambria" pitchFamily="18" charset="0"/>
                <a:ea typeface="Cambria" pitchFamily="18" charset="0"/>
              </a:rPr>
              <a:t>tre</a:t>
            </a:r>
            <a:r>
              <a:rPr lang="en-GB" sz="1200" dirty="0">
                <a:latin typeface="Cambria" pitchFamily="18" charset="0"/>
                <a:ea typeface="Cambria" pitchFamily="18" charset="0"/>
              </a:rPr>
              <a:t> </a:t>
            </a:r>
            <a:r>
              <a:rPr lang="en-GB" sz="1200" dirty="0" err="1">
                <a:latin typeface="Cambria" pitchFamily="18" charset="0"/>
                <a:ea typeface="Cambria" pitchFamily="18" charset="0"/>
              </a:rPr>
              <a:t>esercizi</a:t>
            </a:r>
            <a:r>
              <a:rPr lang="en-GB" sz="1200" dirty="0">
                <a:latin typeface="Cambria" pitchFamily="18" charset="0"/>
                <a:ea typeface="Cambria" pitchFamily="18" charset="0"/>
              </a:rPr>
              <a:t> e </a:t>
            </a:r>
            <a:r>
              <a:rPr lang="en-GB" sz="1200" dirty="0" err="1">
                <a:latin typeface="Cambria" pitchFamily="18" charset="0"/>
                <a:ea typeface="Cambria" pitchFamily="18" charset="0"/>
              </a:rPr>
              <a:t>rieleggibili</a:t>
            </a:r>
            <a:r>
              <a:rPr lang="en-GB" sz="1200" dirty="0">
                <a:latin typeface="Cambria" pitchFamily="18" charset="0"/>
                <a:ea typeface="Cambria" pitchFamily="18" charset="0"/>
              </a:rPr>
              <a:t>, </a:t>
            </a:r>
            <a:r>
              <a:rPr lang="en-GB" sz="1200" dirty="0" err="1">
                <a:latin typeface="Cambria" pitchFamily="18" charset="0"/>
                <a:ea typeface="Cambria" pitchFamily="18" charset="0"/>
              </a:rPr>
              <a:t>nominati</a:t>
            </a:r>
            <a:r>
              <a:rPr lang="en-GB" sz="1200" dirty="0">
                <a:latin typeface="Cambria" pitchFamily="18" charset="0"/>
                <a:ea typeface="Cambria" pitchFamily="18" charset="0"/>
              </a:rPr>
              <a:t> </a:t>
            </a:r>
            <a:r>
              <a:rPr lang="en-GB" sz="1200" dirty="0" err="1">
                <a:latin typeface="Cambria" pitchFamily="18" charset="0"/>
                <a:ea typeface="Cambria" pitchFamily="18" charset="0"/>
              </a:rPr>
              <a:t>dall</a:t>
            </a:r>
            <a:r>
              <a:rPr lang="en-GB" altLang="en-GB" sz="1200" dirty="0" err="1">
                <a:latin typeface="Cambria" pitchFamily="18" charset="0"/>
                <a:ea typeface="Cambria" pitchFamily="18" charset="0"/>
              </a:rPr>
              <a:t>’</a:t>
            </a:r>
            <a:r>
              <a:rPr lang="en-GB" sz="1200" dirty="0" err="1">
                <a:latin typeface="Cambria" pitchFamily="18" charset="0"/>
                <a:ea typeface="Cambria" pitchFamily="18" charset="0"/>
              </a:rPr>
              <a:t>assemblea</a:t>
            </a:r>
            <a:r>
              <a:rPr lang="en-GB" sz="1200" dirty="0">
                <a:latin typeface="Cambria" pitchFamily="18" charset="0"/>
                <a:ea typeface="Cambria" pitchFamily="18" charset="0"/>
              </a:rPr>
              <a:t>;</a:t>
            </a:r>
          </a:p>
          <a:p>
            <a:pPr algn="just">
              <a:lnSpc>
                <a:spcPct val="100000"/>
              </a:lnSpc>
              <a:buSzPct val="80000"/>
              <a:buFont typeface="Wingdings" charset="0"/>
              <a:buChar char=""/>
            </a:pPr>
            <a:r>
              <a:rPr lang="en-GB" sz="1200" dirty="0">
                <a:latin typeface="Cambria" pitchFamily="18" charset="0"/>
                <a:ea typeface="Cambria" pitchFamily="18" charset="0"/>
              </a:rPr>
              <a:t> </a:t>
            </a:r>
            <a:r>
              <a:rPr lang="en-GB" sz="1200" dirty="0" err="1">
                <a:latin typeface="Cambria" pitchFamily="18" charset="0"/>
                <a:ea typeface="Cambria" pitchFamily="18" charset="0"/>
              </a:rPr>
              <a:t>il</a:t>
            </a:r>
            <a:r>
              <a:rPr lang="en-GB" sz="1200" dirty="0">
                <a:latin typeface="Cambria" pitchFamily="18" charset="0"/>
                <a:ea typeface="Cambria" pitchFamily="18" charset="0"/>
              </a:rPr>
              <a:t> </a:t>
            </a:r>
            <a:r>
              <a:rPr lang="en-GB" sz="1200" i="1" dirty="0" err="1">
                <a:latin typeface="Cambria" pitchFamily="18" charset="0"/>
                <a:ea typeface="Cambria" pitchFamily="18" charset="0"/>
              </a:rPr>
              <a:t>C.d.A</a:t>
            </a:r>
            <a:r>
              <a:rPr lang="en-GB" sz="1200" i="1" dirty="0">
                <a:latin typeface="Cambria" pitchFamily="18" charset="0"/>
                <a:ea typeface="Cambria" pitchFamily="18" charset="0"/>
              </a:rPr>
              <a:t>.</a:t>
            </a:r>
            <a:r>
              <a:rPr lang="en-GB" sz="1200" dirty="0">
                <a:latin typeface="Cambria" pitchFamily="18" charset="0"/>
                <a:ea typeface="Cambria" pitchFamily="18" charset="0"/>
              </a:rPr>
              <a:t> </a:t>
            </a:r>
            <a:r>
              <a:rPr lang="en-GB" sz="1200" dirty="0" err="1">
                <a:latin typeface="Cambria" pitchFamily="18" charset="0"/>
                <a:ea typeface="Cambria" pitchFamily="18" charset="0"/>
              </a:rPr>
              <a:t>può</a:t>
            </a:r>
            <a:r>
              <a:rPr lang="en-GB" sz="1200" dirty="0">
                <a:latin typeface="Cambria" pitchFamily="18" charset="0"/>
                <a:ea typeface="Cambria" pitchFamily="18" charset="0"/>
              </a:rPr>
              <a:t> </a:t>
            </a:r>
            <a:r>
              <a:rPr lang="en-GB" sz="1200" dirty="0" err="1">
                <a:latin typeface="Cambria" pitchFamily="18" charset="0"/>
                <a:ea typeface="Cambria" pitchFamily="18" charset="0"/>
              </a:rPr>
              <a:t>delegare</a:t>
            </a:r>
            <a:r>
              <a:rPr lang="en-GB" sz="1200" dirty="0">
                <a:latin typeface="Cambria" pitchFamily="18" charset="0"/>
                <a:ea typeface="Cambria" pitchFamily="18" charset="0"/>
              </a:rPr>
              <a:t> </a:t>
            </a:r>
            <a:r>
              <a:rPr lang="en-GB" sz="1200" dirty="0" err="1">
                <a:latin typeface="Cambria" pitchFamily="18" charset="0"/>
                <a:ea typeface="Cambria" pitchFamily="18" charset="0"/>
              </a:rPr>
              <a:t>proprie</a:t>
            </a:r>
            <a:r>
              <a:rPr lang="en-GB" sz="1200" dirty="0">
                <a:latin typeface="Cambria" pitchFamily="18" charset="0"/>
                <a:ea typeface="Cambria" pitchFamily="18" charset="0"/>
              </a:rPr>
              <a:t> </a:t>
            </a:r>
            <a:r>
              <a:rPr lang="en-GB" sz="1200" dirty="0" err="1">
                <a:latin typeface="Cambria" pitchFamily="18" charset="0"/>
                <a:ea typeface="Cambria" pitchFamily="18" charset="0"/>
              </a:rPr>
              <a:t>attribuzioni</a:t>
            </a:r>
            <a:r>
              <a:rPr lang="en-GB" sz="1200" dirty="0">
                <a:latin typeface="Cambria" pitchFamily="18" charset="0"/>
                <a:ea typeface="Cambria" pitchFamily="18" charset="0"/>
              </a:rPr>
              <a:t> a un </a:t>
            </a:r>
            <a:r>
              <a:rPr lang="en-GB" sz="1200" dirty="0" err="1">
                <a:latin typeface="Cambria" pitchFamily="18" charset="0"/>
                <a:ea typeface="Cambria" pitchFamily="18" charset="0"/>
              </a:rPr>
              <a:t>comitato</a:t>
            </a:r>
            <a:r>
              <a:rPr lang="en-GB" sz="1200" dirty="0">
                <a:latin typeface="Cambria" pitchFamily="18" charset="0"/>
                <a:ea typeface="Cambria" pitchFamily="18" charset="0"/>
              </a:rPr>
              <a:t> </a:t>
            </a:r>
            <a:r>
              <a:rPr lang="en-GB" sz="1200" dirty="0" err="1">
                <a:latin typeface="Cambria" pitchFamily="18" charset="0"/>
                <a:ea typeface="Cambria" pitchFamily="18" charset="0"/>
              </a:rPr>
              <a:t>esecutivo</a:t>
            </a:r>
            <a:r>
              <a:rPr lang="en-GB" sz="1200" dirty="0">
                <a:latin typeface="Cambria" pitchFamily="18" charset="0"/>
                <a:ea typeface="Cambria" pitchFamily="18" charset="0"/>
              </a:rPr>
              <a:t> </a:t>
            </a:r>
            <a:r>
              <a:rPr lang="en-GB" sz="1200" dirty="0" err="1">
                <a:latin typeface="Cambria" pitchFamily="18" charset="0"/>
                <a:ea typeface="Cambria" pitchFamily="18" charset="0"/>
              </a:rPr>
              <a:t>ovvero</a:t>
            </a:r>
            <a:r>
              <a:rPr lang="en-GB" sz="1200" dirty="0">
                <a:latin typeface="Cambria" pitchFamily="18" charset="0"/>
                <a:ea typeface="Cambria" pitchFamily="18" charset="0"/>
              </a:rPr>
              <a:t> ad </a:t>
            </a:r>
            <a:r>
              <a:rPr lang="en-GB" sz="1200" dirty="0" err="1">
                <a:latin typeface="Cambria" pitchFamily="18" charset="0"/>
                <a:ea typeface="Cambria" pitchFamily="18" charset="0"/>
              </a:rPr>
              <a:t>uno</a:t>
            </a:r>
            <a:r>
              <a:rPr lang="en-GB" sz="1200" dirty="0">
                <a:latin typeface="Cambria" pitchFamily="18" charset="0"/>
                <a:ea typeface="Cambria" pitchFamily="18" charset="0"/>
              </a:rPr>
              <a:t> o </a:t>
            </a:r>
            <a:r>
              <a:rPr lang="en-GB" sz="1200" dirty="0" err="1">
                <a:latin typeface="Cambria" pitchFamily="18" charset="0"/>
                <a:ea typeface="Cambria" pitchFamily="18" charset="0"/>
              </a:rPr>
              <a:t>più</a:t>
            </a:r>
            <a:r>
              <a:rPr lang="en-GB" sz="1200" dirty="0">
                <a:latin typeface="Cambria" pitchFamily="18" charset="0"/>
                <a:ea typeface="Cambria" pitchFamily="18" charset="0"/>
              </a:rPr>
              <a:t> </a:t>
            </a:r>
            <a:r>
              <a:rPr lang="en-GB" sz="1200" dirty="0" err="1">
                <a:latin typeface="Cambria" pitchFamily="18" charset="0"/>
                <a:ea typeface="Cambria" pitchFamily="18" charset="0"/>
              </a:rPr>
              <a:t>dei</a:t>
            </a:r>
            <a:r>
              <a:rPr lang="en-GB" sz="1200" dirty="0">
                <a:latin typeface="Cambria" pitchFamily="18" charset="0"/>
                <a:ea typeface="Cambria" pitchFamily="18" charset="0"/>
              </a:rPr>
              <a:t> </a:t>
            </a:r>
            <a:r>
              <a:rPr lang="en-GB" sz="1200" dirty="0" err="1">
                <a:latin typeface="Cambria" pitchFamily="18" charset="0"/>
                <a:ea typeface="Cambria" pitchFamily="18" charset="0"/>
              </a:rPr>
              <a:t>suoi</a:t>
            </a:r>
            <a:r>
              <a:rPr lang="en-GB" sz="1200" dirty="0">
                <a:latin typeface="Cambria" pitchFamily="18" charset="0"/>
                <a:ea typeface="Cambria" pitchFamily="18" charset="0"/>
              </a:rPr>
              <a:t> </a:t>
            </a:r>
            <a:r>
              <a:rPr lang="en-GB" sz="1200" dirty="0" err="1">
                <a:latin typeface="Cambria" pitchFamily="18" charset="0"/>
                <a:ea typeface="Cambria" pitchFamily="18" charset="0"/>
              </a:rPr>
              <a:t>componenti</a:t>
            </a:r>
            <a:r>
              <a:rPr lang="en-GB" sz="1200" dirty="0">
                <a:latin typeface="Cambria" pitchFamily="18" charset="0"/>
                <a:ea typeface="Cambria" pitchFamily="18" charset="0"/>
              </a:rPr>
              <a:t> (</a:t>
            </a:r>
            <a:r>
              <a:rPr lang="en-GB" sz="1200" dirty="0" err="1">
                <a:latin typeface="Cambria" pitchFamily="18" charset="0"/>
                <a:ea typeface="Cambria" pitchFamily="18" charset="0"/>
              </a:rPr>
              <a:t>amministratori</a:t>
            </a:r>
            <a:r>
              <a:rPr lang="en-GB" sz="1200" dirty="0">
                <a:latin typeface="Cambria" pitchFamily="18" charset="0"/>
                <a:ea typeface="Cambria" pitchFamily="18" charset="0"/>
              </a:rPr>
              <a:t> </a:t>
            </a:r>
            <a:r>
              <a:rPr lang="en-GB" sz="1200" dirty="0" err="1">
                <a:latin typeface="Cambria" pitchFamily="18" charset="0"/>
                <a:ea typeface="Cambria" pitchFamily="18" charset="0"/>
              </a:rPr>
              <a:t>delegati</a:t>
            </a:r>
            <a:r>
              <a:rPr lang="en-GB" sz="1200" dirty="0">
                <a:latin typeface="Cambria" pitchFamily="18" charset="0"/>
                <a:ea typeface="Cambria" pitchFamily="18" charset="0"/>
              </a:rPr>
              <a:t>).</a:t>
            </a:r>
          </a:p>
        </p:txBody>
      </p:sp>
      <p:sp>
        <p:nvSpPr>
          <p:cNvPr id="38921" name="Text Box 9"/>
          <p:cNvSpPr txBox="1">
            <a:spLocks noChangeArrowheads="1"/>
          </p:cNvSpPr>
          <p:nvPr/>
        </p:nvSpPr>
        <p:spPr bwMode="auto">
          <a:xfrm>
            <a:off x="3581400" y="3521890"/>
            <a:ext cx="6858000" cy="13871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Char char=""/>
            </a:pPr>
            <a:r>
              <a:rPr lang="en-GB" sz="1200" dirty="0">
                <a:latin typeface="Cambria" pitchFamily="18" charset="0"/>
                <a:ea typeface="Cambria" pitchFamily="18" charset="0"/>
              </a:rPr>
              <a:t> </a:t>
            </a:r>
            <a:r>
              <a:rPr lang="en-GB" sz="1200" dirty="0" err="1">
                <a:latin typeface="Cambria" pitchFamily="18" charset="0"/>
                <a:ea typeface="Cambria" pitchFamily="18" charset="0"/>
              </a:rPr>
              <a:t>controllo</a:t>
            </a:r>
            <a:r>
              <a:rPr lang="en-GB" sz="1200" dirty="0">
                <a:latin typeface="Cambria" pitchFamily="18" charset="0"/>
                <a:ea typeface="Cambria" pitchFamily="18" charset="0"/>
              </a:rPr>
              <a:t> </a:t>
            </a:r>
            <a:r>
              <a:rPr lang="en-GB" sz="1200" dirty="0" err="1">
                <a:latin typeface="Cambria" pitchFamily="18" charset="0"/>
                <a:ea typeface="Cambria" pitchFamily="18" charset="0"/>
              </a:rPr>
              <a:t>affidato</a:t>
            </a:r>
            <a:r>
              <a:rPr lang="en-GB" sz="1200" dirty="0">
                <a:latin typeface="Cambria" pitchFamily="18" charset="0"/>
                <a:ea typeface="Cambria" pitchFamily="18" charset="0"/>
              </a:rPr>
              <a:t> al </a:t>
            </a:r>
            <a:r>
              <a:rPr lang="en-GB" sz="1200" i="1" dirty="0" err="1">
                <a:latin typeface="Cambria" pitchFamily="18" charset="0"/>
                <a:ea typeface="Cambria" pitchFamily="18" charset="0"/>
              </a:rPr>
              <a:t>Collegio</a:t>
            </a:r>
            <a:r>
              <a:rPr lang="en-GB" sz="1200" i="1" dirty="0">
                <a:latin typeface="Cambria" pitchFamily="18" charset="0"/>
                <a:ea typeface="Cambria" pitchFamily="18" charset="0"/>
              </a:rPr>
              <a:t> </a:t>
            </a:r>
            <a:r>
              <a:rPr lang="en-GB" sz="1200" i="1" dirty="0" err="1">
                <a:latin typeface="Cambria" pitchFamily="18" charset="0"/>
                <a:ea typeface="Cambria" pitchFamily="18" charset="0"/>
              </a:rPr>
              <a:t>sindacale</a:t>
            </a:r>
            <a:r>
              <a:rPr lang="en-GB" sz="1200" dirty="0">
                <a:latin typeface="Cambria" pitchFamily="18" charset="0"/>
                <a:ea typeface="Cambria" pitchFamily="18" charset="0"/>
              </a:rPr>
              <a:t> </a:t>
            </a:r>
            <a:r>
              <a:rPr lang="en-GB" sz="1200" dirty="0" err="1">
                <a:latin typeface="Cambria" pitchFamily="18" charset="0"/>
                <a:ea typeface="Cambria" pitchFamily="18" charset="0"/>
              </a:rPr>
              <a:t>che</a:t>
            </a:r>
            <a:r>
              <a:rPr lang="en-GB" sz="1200" dirty="0">
                <a:latin typeface="Cambria" pitchFamily="18" charset="0"/>
                <a:ea typeface="Cambria" pitchFamily="18" charset="0"/>
              </a:rPr>
              <a:t> </a:t>
            </a:r>
            <a:r>
              <a:rPr lang="en-GB" sz="1200" dirty="0" err="1">
                <a:latin typeface="Cambria" pitchFamily="18" charset="0"/>
                <a:ea typeface="Cambria" pitchFamily="18" charset="0"/>
              </a:rPr>
              <a:t>vigila</a:t>
            </a:r>
            <a:r>
              <a:rPr lang="en-GB" sz="1200" dirty="0">
                <a:latin typeface="Cambria" pitchFamily="18" charset="0"/>
                <a:ea typeface="Cambria" pitchFamily="18" charset="0"/>
              </a:rPr>
              <a:t> </a:t>
            </a:r>
            <a:r>
              <a:rPr lang="en-GB" sz="1200" dirty="0" err="1">
                <a:latin typeface="Cambria" pitchFamily="18" charset="0"/>
                <a:ea typeface="Cambria" pitchFamily="18" charset="0"/>
              </a:rPr>
              <a:t>sull</a:t>
            </a:r>
            <a:r>
              <a:rPr lang="en-GB" altLang="en-GB" sz="1200" dirty="0" err="1">
                <a:latin typeface="Cambria" pitchFamily="18" charset="0"/>
                <a:ea typeface="Cambria" pitchFamily="18" charset="0"/>
              </a:rPr>
              <a:t>’</a:t>
            </a:r>
            <a:r>
              <a:rPr lang="en-GB" sz="1200" dirty="0" err="1">
                <a:latin typeface="Cambria" pitchFamily="18" charset="0"/>
                <a:ea typeface="Cambria" pitchFamily="18" charset="0"/>
              </a:rPr>
              <a:t>osservanza</a:t>
            </a:r>
            <a:r>
              <a:rPr lang="en-GB" sz="1200" dirty="0">
                <a:latin typeface="Cambria" pitchFamily="18" charset="0"/>
                <a:ea typeface="Cambria" pitchFamily="18" charset="0"/>
              </a:rPr>
              <a:t> </a:t>
            </a:r>
            <a:r>
              <a:rPr lang="en-GB" sz="1200" dirty="0" err="1">
                <a:latin typeface="Cambria" pitchFamily="18" charset="0"/>
                <a:ea typeface="Cambria" pitchFamily="18" charset="0"/>
              </a:rPr>
              <a:t>della</a:t>
            </a:r>
            <a:r>
              <a:rPr lang="en-GB" sz="1200" dirty="0">
                <a:latin typeface="Cambria" pitchFamily="18" charset="0"/>
                <a:ea typeface="Cambria" pitchFamily="18" charset="0"/>
              </a:rPr>
              <a:t> </a:t>
            </a:r>
            <a:r>
              <a:rPr lang="en-GB" sz="1200" dirty="0" err="1">
                <a:latin typeface="Cambria" pitchFamily="18" charset="0"/>
                <a:ea typeface="Cambria" pitchFamily="18" charset="0"/>
              </a:rPr>
              <a:t>legge</a:t>
            </a:r>
            <a:r>
              <a:rPr lang="en-GB" sz="1200" dirty="0">
                <a:latin typeface="Cambria" pitchFamily="18" charset="0"/>
                <a:ea typeface="Cambria" pitchFamily="18" charset="0"/>
              </a:rPr>
              <a:t>, </a:t>
            </a:r>
            <a:r>
              <a:rPr lang="en-GB" sz="1200" dirty="0" err="1">
                <a:latin typeface="Cambria" pitchFamily="18" charset="0"/>
                <a:ea typeface="Cambria" pitchFamily="18" charset="0"/>
              </a:rPr>
              <a:t>dello</a:t>
            </a:r>
            <a:r>
              <a:rPr lang="en-GB" sz="1200" dirty="0">
                <a:latin typeface="Cambria" pitchFamily="18" charset="0"/>
                <a:ea typeface="Cambria" pitchFamily="18" charset="0"/>
              </a:rPr>
              <a:t> </a:t>
            </a:r>
            <a:r>
              <a:rPr lang="en-GB" sz="1200" dirty="0" err="1">
                <a:latin typeface="Cambria" pitchFamily="18" charset="0"/>
                <a:ea typeface="Cambria" pitchFamily="18" charset="0"/>
              </a:rPr>
              <a:t>statuto</a:t>
            </a:r>
            <a:r>
              <a:rPr lang="en-GB" sz="1200" dirty="0">
                <a:latin typeface="Cambria" pitchFamily="18" charset="0"/>
                <a:ea typeface="Cambria" pitchFamily="18" charset="0"/>
              </a:rPr>
              <a:t> e </a:t>
            </a:r>
            <a:r>
              <a:rPr lang="en-GB" sz="1200" dirty="0" err="1">
                <a:latin typeface="Cambria" pitchFamily="18" charset="0"/>
                <a:ea typeface="Cambria" pitchFamily="18" charset="0"/>
              </a:rPr>
              <a:t>dei</a:t>
            </a:r>
            <a:r>
              <a:rPr lang="en-GB" sz="1200" dirty="0">
                <a:latin typeface="Cambria" pitchFamily="18" charset="0"/>
                <a:ea typeface="Cambria" pitchFamily="18" charset="0"/>
              </a:rPr>
              <a:t> </a:t>
            </a:r>
            <a:r>
              <a:rPr lang="en-GB" sz="1200" dirty="0" err="1">
                <a:latin typeface="Cambria" pitchFamily="18" charset="0"/>
                <a:ea typeface="Cambria" pitchFamily="18" charset="0"/>
              </a:rPr>
              <a:t>principi</a:t>
            </a:r>
            <a:r>
              <a:rPr lang="en-GB" sz="1200" dirty="0">
                <a:latin typeface="Cambria" pitchFamily="18" charset="0"/>
                <a:ea typeface="Cambria" pitchFamily="18" charset="0"/>
              </a:rPr>
              <a:t> di </a:t>
            </a:r>
            <a:r>
              <a:rPr lang="en-GB" sz="1200" dirty="0" err="1">
                <a:latin typeface="Cambria" pitchFamily="18" charset="0"/>
                <a:ea typeface="Cambria" pitchFamily="18" charset="0"/>
              </a:rPr>
              <a:t>corretta</a:t>
            </a:r>
            <a:r>
              <a:rPr lang="en-GB" sz="1200" dirty="0">
                <a:latin typeface="Cambria" pitchFamily="18" charset="0"/>
                <a:ea typeface="Cambria" pitchFamily="18" charset="0"/>
              </a:rPr>
              <a:t> </a:t>
            </a:r>
            <a:r>
              <a:rPr lang="en-GB" sz="1200" dirty="0" err="1">
                <a:latin typeface="Cambria" pitchFamily="18" charset="0"/>
                <a:ea typeface="Cambria" pitchFamily="18" charset="0"/>
              </a:rPr>
              <a:t>amministrazione</a:t>
            </a:r>
            <a:r>
              <a:rPr lang="en-GB" sz="1200" dirty="0">
                <a:latin typeface="Cambria" pitchFamily="18" charset="0"/>
                <a:ea typeface="Cambria" pitchFamily="18" charset="0"/>
              </a:rPr>
              <a:t>;</a:t>
            </a:r>
          </a:p>
          <a:p>
            <a:pPr algn="just">
              <a:lnSpc>
                <a:spcPct val="100000"/>
              </a:lnSpc>
              <a:buSzPct val="80000"/>
              <a:buFont typeface="Wingdings" charset="0"/>
              <a:buChar char=""/>
            </a:pPr>
            <a:r>
              <a:rPr lang="en-GB" sz="1200" dirty="0">
                <a:latin typeface="Cambria" pitchFamily="18" charset="0"/>
                <a:ea typeface="Cambria" pitchFamily="18" charset="0"/>
              </a:rPr>
              <a:t> </a:t>
            </a:r>
            <a:r>
              <a:rPr lang="en-GB" sz="1200" dirty="0" err="1">
                <a:latin typeface="Cambria" pitchFamily="18" charset="0"/>
                <a:ea typeface="Cambria" pitchFamily="18" charset="0"/>
              </a:rPr>
              <a:t>composto</a:t>
            </a:r>
            <a:r>
              <a:rPr lang="en-GB" sz="1200" dirty="0">
                <a:latin typeface="Cambria" pitchFamily="18" charset="0"/>
                <a:ea typeface="Cambria" pitchFamily="18" charset="0"/>
              </a:rPr>
              <a:t> da 3 o 5 </a:t>
            </a:r>
            <a:r>
              <a:rPr lang="en-GB" sz="1200" dirty="0" err="1">
                <a:latin typeface="Cambria" pitchFamily="18" charset="0"/>
                <a:ea typeface="Cambria" pitchFamily="18" charset="0"/>
              </a:rPr>
              <a:t>componenti</a:t>
            </a:r>
            <a:r>
              <a:rPr lang="en-GB" sz="1200" dirty="0">
                <a:latin typeface="Cambria" pitchFamily="18" charset="0"/>
                <a:ea typeface="Cambria" pitchFamily="18" charset="0"/>
              </a:rPr>
              <a:t> </a:t>
            </a:r>
            <a:r>
              <a:rPr lang="en-GB" sz="1200" dirty="0" err="1">
                <a:latin typeface="Cambria" pitchFamily="18" charset="0"/>
                <a:ea typeface="Cambria" pitchFamily="18" charset="0"/>
              </a:rPr>
              <a:t>effettivi</a:t>
            </a:r>
            <a:r>
              <a:rPr lang="en-GB" sz="1200" dirty="0">
                <a:latin typeface="Cambria" pitchFamily="18" charset="0"/>
                <a:ea typeface="Cambria" pitchFamily="18" charset="0"/>
              </a:rPr>
              <a:t> (</a:t>
            </a:r>
            <a:r>
              <a:rPr lang="en-GB" sz="1200" dirty="0" err="1">
                <a:latin typeface="Cambria" pitchFamily="18" charset="0"/>
                <a:ea typeface="Cambria" pitchFamily="18" charset="0"/>
              </a:rPr>
              <a:t>soci</a:t>
            </a:r>
            <a:r>
              <a:rPr lang="en-GB" sz="1200" dirty="0">
                <a:latin typeface="Cambria" pitchFamily="18" charset="0"/>
                <a:ea typeface="Cambria" pitchFamily="18" charset="0"/>
              </a:rPr>
              <a:t> o non </a:t>
            </a:r>
            <a:r>
              <a:rPr lang="en-GB" sz="1200" dirty="0" err="1">
                <a:latin typeface="Cambria" pitchFamily="18" charset="0"/>
                <a:ea typeface="Cambria" pitchFamily="18" charset="0"/>
              </a:rPr>
              <a:t>soci</a:t>
            </a:r>
            <a:r>
              <a:rPr lang="en-GB" sz="1200" dirty="0">
                <a:latin typeface="Cambria" pitchFamily="18" charset="0"/>
                <a:ea typeface="Cambria" pitchFamily="18" charset="0"/>
              </a:rPr>
              <a:t>), </a:t>
            </a:r>
            <a:r>
              <a:rPr lang="en-GB" sz="1200" dirty="0" err="1">
                <a:latin typeface="Cambria" pitchFamily="18" charset="0"/>
                <a:ea typeface="Cambria" pitchFamily="18" charset="0"/>
              </a:rPr>
              <a:t>più</a:t>
            </a:r>
            <a:r>
              <a:rPr lang="en-GB" sz="1200" dirty="0">
                <a:latin typeface="Cambria" pitchFamily="18" charset="0"/>
                <a:ea typeface="Cambria" pitchFamily="18" charset="0"/>
              </a:rPr>
              <a:t> 2 </a:t>
            </a:r>
            <a:r>
              <a:rPr lang="en-GB" sz="1200" dirty="0" err="1">
                <a:latin typeface="Cambria" pitchFamily="18" charset="0"/>
                <a:ea typeface="Cambria" pitchFamily="18" charset="0"/>
              </a:rPr>
              <a:t>supplenti</a:t>
            </a:r>
            <a:r>
              <a:rPr lang="en-GB" sz="1200" dirty="0">
                <a:latin typeface="Cambria" pitchFamily="18" charset="0"/>
                <a:ea typeface="Cambria" pitchFamily="18" charset="0"/>
              </a:rPr>
              <a:t>. </a:t>
            </a:r>
            <a:r>
              <a:rPr lang="en-GB" sz="1200" dirty="0" err="1">
                <a:latin typeface="Cambria" pitchFamily="18" charset="0"/>
                <a:ea typeface="Cambria" pitchFamily="18" charset="0"/>
              </a:rPr>
              <a:t>Almeno</a:t>
            </a:r>
            <a:r>
              <a:rPr lang="en-GB" sz="1200" dirty="0">
                <a:latin typeface="Cambria" pitchFamily="18" charset="0"/>
                <a:ea typeface="Cambria" pitchFamily="18" charset="0"/>
              </a:rPr>
              <a:t> un </a:t>
            </a:r>
            <a:r>
              <a:rPr lang="en-GB" sz="1200" dirty="0" err="1">
                <a:latin typeface="Cambria" pitchFamily="18" charset="0"/>
                <a:ea typeface="Cambria" pitchFamily="18" charset="0"/>
              </a:rPr>
              <a:t>componente</a:t>
            </a:r>
            <a:r>
              <a:rPr lang="en-GB" sz="1200" dirty="0">
                <a:latin typeface="Cambria" pitchFamily="18" charset="0"/>
                <a:ea typeface="Cambria" pitchFamily="18" charset="0"/>
              </a:rPr>
              <a:t> </a:t>
            </a:r>
            <a:r>
              <a:rPr lang="en-GB" sz="1200" dirty="0" err="1">
                <a:latin typeface="Cambria" pitchFamily="18" charset="0"/>
                <a:ea typeface="Cambria" pitchFamily="18" charset="0"/>
              </a:rPr>
              <a:t>effettivo</a:t>
            </a:r>
            <a:r>
              <a:rPr lang="en-GB" sz="1200" dirty="0">
                <a:latin typeface="Cambria" pitchFamily="18" charset="0"/>
                <a:ea typeface="Cambria" pitchFamily="18" charset="0"/>
              </a:rPr>
              <a:t> </a:t>
            </a:r>
            <a:r>
              <a:rPr lang="en-GB" sz="1200" dirty="0" err="1">
                <a:latin typeface="Cambria" pitchFamily="18" charset="0"/>
                <a:ea typeface="Cambria" pitchFamily="18" charset="0"/>
              </a:rPr>
              <a:t>ed</a:t>
            </a:r>
            <a:r>
              <a:rPr lang="en-GB" sz="1200" dirty="0">
                <a:latin typeface="Cambria" pitchFamily="18" charset="0"/>
                <a:ea typeface="Cambria" pitchFamily="18" charset="0"/>
              </a:rPr>
              <a:t> </a:t>
            </a:r>
            <a:r>
              <a:rPr lang="en-GB" sz="1200" dirty="0" err="1">
                <a:latin typeface="Cambria" pitchFamily="18" charset="0"/>
                <a:ea typeface="Cambria" pitchFamily="18" charset="0"/>
              </a:rPr>
              <a:t>uno</a:t>
            </a:r>
            <a:r>
              <a:rPr lang="en-GB" sz="1200" dirty="0">
                <a:latin typeface="Cambria" pitchFamily="18" charset="0"/>
                <a:ea typeface="Cambria" pitchFamily="18" charset="0"/>
              </a:rPr>
              <a:t> </a:t>
            </a:r>
            <a:r>
              <a:rPr lang="en-GB" sz="1200" dirty="0" err="1">
                <a:latin typeface="Cambria" pitchFamily="18" charset="0"/>
                <a:ea typeface="Cambria" pitchFamily="18" charset="0"/>
              </a:rPr>
              <a:t>supplente</a:t>
            </a:r>
            <a:r>
              <a:rPr lang="en-GB" sz="1200" dirty="0">
                <a:latin typeface="Cambria" pitchFamily="18" charset="0"/>
                <a:ea typeface="Cambria" pitchFamily="18" charset="0"/>
              </a:rPr>
              <a:t> </a:t>
            </a:r>
            <a:r>
              <a:rPr lang="en-GB" sz="1200" dirty="0" err="1">
                <a:latin typeface="Cambria" pitchFamily="18" charset="0"/>
                <a:ea typeface="Cambria" pitchFamily="18" charset="0"/>
              </a:rPr>
              <a:t>devono</a:t>
            </a:r>
            <a:r>
              <a:rPr lang="en-GB" sz="1200" dirty="0">
                <a:latin typeface="Cambria" pitchFamily="18" charset="0"/>
                <a:ea typeface="Cambria" pitchFamily="18" charset="0"/>
              </a:rPr>
              <a:t> </a:t>
            </a:r>
            <a:r>
              <a:rPr lang="en-GB" sz="1200" dirty="0" err="1">
                <a:latin typeface="Cambria" pitchFamily="18" charset="0"/>
                <a:ea typeface="Cambria" pitchFamily="18" charset="0"/>
              </a:rPr>
              <a:t>essere</a:t>
            </a:r>
            <a:r>
              <a:rPr lang="en-GB" sz="1200" dirty="0">
                <a:latin typeface="Cambria" pitchFamily="18" charset="0"/>
                <a:ea typeface="Cambria" pitchFamily="18" charset="0"/>
              </a:rPr>
              <a:t> </a:t>
            </a:r>
            <a:r>
              <a:rPr lang="en-GB" sz="1200" dirty="0" err="1">
                <a:latin typeface="Cambria" pitchFamily="18" charset="0"/>
                <a:ea typeface="Cambria" pitchFamily="18" charset="0"/>
              </a:rPr>
              <a:t>iscritti</a:t>
            </a:r>
            <a:r>
              <a:rPr lang="en-GB" sz="1200" dirty="0">
                <a:latin typeface="Cambria" pitchFamily="18" charset="0"/>
                <a:ea typeface="Cambria" pitchFamily="18" charset="0"/>
              </a:rPr>
              <a:t> </a:t>
            </a:r>
            <a:r>
              <a:rPr lang="en-GB" sz="1200" dirty="0" err="1">
                <a:latin typeface="Cambria" pitchFamily="18" charset="0"/>
                <a:ea typeface="Cambria" pitchFamily="18" charset="0"/>
              </a:rPr>
              <a:t>nel</a:t>
            </a:r>
            <a:r>
              <a:rPr lang="en-GB" sz="1200" dirty="0">
                <a:latin typeface="Cambria" pitchFamily="18" charset="0"/>
                <a:ea typeface="Cambria" pitchFamily="18" charset="0"/>
              </a:rPr>
              <a:t> </a:t>
            </a:r>
            <a:r>
              <a:rPr lang="en-GB" sz="1200" dirty="0" err="1">
                <a:latin typeface="Cambria" pitchFamily="18" charset="0"/>
                <a:ea typeface="Cambria" pitchFamily="18" charset="0"/>
              </a:rPr>
              <a:t>registro</a:t>
            </a:r>
            <a:r>
              <a:rPr lang="en-GB" sz="1200" dirty="0">
                <a:latin typeface="Cambria" pitchFamily="18" charset="0"/>
                <a:ea typeface="Cambria" pitchFamily="18" charset="0"/>
              </a:rPr>
              <a:t> </a:t>
            </a:r>
            <a:r>
              <a:rPr lang="en-GB" sz="1200" dirty="0" err="1">
                <a:latin typeface="Cambria" pitchFamily="18" charset="0"/>
                <a:ea typeface="Cambria" pitchFamily="18" charset="0"/>
              </a:rPr>
              <a:t>dei</a:t>
            </a:r>
            <a:r>
              <a:rPr lang="en-GB" sz="1200" dirty="0">
                <a:latin typeface="Cambria" pitchFamily="18" charset="0"/>
                <a:ea typeface="Cambria" pitchFamily="18" charset="0"/>
              </a:rPr>
              <a:t> </a:t>
            </a:r>
            <a:r>
              <a:rPr lang="en-GB" sz="1200" dirty="0" err="1">
                <a:latin typeface="Cambria" pitchFamily="18" charset="0"/>
                <a:ea typeface="Cambria" pitchFamily="18" charset="0"/>
              </a:rPr>
              <a:t>revisori</a:t>
            </a:r>
            <a:r>
              <a:rPr lang="en-GB" sz="1200" dirty="0">
                <a:latin typeface="Cambria" pitchFamily="18" charset="0"/>
                <a:ea typeface="Cambria" pitchFamily="18" charset="0"/>
              </a:rPr>
              <a:t> </a:t>
            </a:r>
            <a:r>
              <a:rPr lang="en-GB" sz="1200" dirty="0" err="1">
                <a:latin typeface="Cambria" pitchFamily="18" charset="0"/>
                <a:ea typeface="Cambria" pitchFamily="18" charset="0"/>
              </a:rPr>
              <a:t>contabili</a:t>
            </a:r>
            <a:r>
              <a:rPr lang="en-GB" sz="1200" dirty="0">
                <a:latin typeface="Cambria" pitchFamily="18" charset="0"/>
                <a:ea typeface="Cambria" pitchFamily="18" charset="0"/>
              </a:rPr>
              <a:t>. I </a:t>
            </a:r>
            <a:r>
              <a:rPr lang="en-GB" sz="1200" dirty="0" err="1">
                <a:latin typeface="Cambria" pitchFamily="18" charset="0"/>
                <a:ea typeface="Cambria" pitchFamily="18" charset="0"/>
              </a:rPr>
              <a:t>restanti</a:t>
            </a:r>
            <a:r>
              <a:rPr lang="en-GB" sz="1200" dirty="0">
                <a:latin typeface="Cambria" pitchFamily="18" charset="0"/>
                <a:ea typeface="Cambria" pitchFamily="18" charset="0"/>
              </a:rPr>
              <a:t> </a:t>
            </a:r>
            <a:r>
              <a:rPr lang="en-GB" sz="1200" dirty="0" err="1">
                <a:latin typeface="Cambria" pitchFamily="18" charset="0"/>
                <a:ea typeface="Cambria" pitchFamily="18" charset="0"/>
              </a:rPr>
              <a:t>componenti</a:t>
            </a:r>
            <a:r>
              <a:rPr lang="en-GB" sz="1200" dirty="0">
                <a:latin typeface="Cambria" pitchFamily="18" charset="0"/>
                <a:ea typeface="Cambria" pitchFamily="18" charset="0"/>
              </a:rPr>
              <a:t>, se non </a:t>
            </a:r>
            <a:r>
              <a:rPr lang="en-GB" sz="1200" dirty="0" err="1">
                <a:latin typeface="Cambria" pitchFamily="18" charset="0"/>
                <a:ea typeface="Cambria" pitchFamily="18" charset="0"/>
              </a:rPr>
              <a:t>iscritti</a:t>
            </a:r>
            <a:r>
              <a:rPr lang="en-GB" sz="1200" dirty="0">
                <a:latin typeface="Cambria" pitchFamily="18" charset="0"/>
                <a:ea typeface="Cambria" pitchFamily="18" charset="0"/>
              </a:rPr>
              <a:t> in tale </a:t>
            </a:r>
            <a:r>
              <a:rPr lang="en-GB" sz="1200" dirty="0" err="1">
                <a:latin typeface="Cambria" pitchFamily="18" charset="0"/>
                <a:ea typeface="Cambria" pitchFamily="18" charset="0"/>
              </a:rPr>
              <a:t>registro</a:t>
            </a:r>
            <a:r>
              <a:rPr lang="en-GB" sz="1200" dirty="0">
                <a:latin typeface="Cambria" pitchFamily="18" charset="0"/>
                <a:ea typeface="Cambria" pitchFamily="18" charset="0"/>
              </a:rPr>
              <a:t>, </a:t>
            </a:r>
            <a:r>
              <a:rPr lang="en-GB" sz="1200" dirty="0" err="1">
                <a:latin typeface="Cambria" pitchFamily="18" charset="0"/>
                <a:ea typeface="Cambria" pitchFamily="18" charset="0"/>
              </a:rPr>
              <a:t>devono</a:t>
            </a:r>
            <a:r>
              <a:rPr lang="en-GB" sz="1200" dirty="0">
                <a:latin typeface="Cambria" pitchFamily="18" charset="0"/>
                <a:ea typeface="Cambria" pitchFamily="18" charset="0"/>
              </a:rPr>
              <a:t> </a:t>
            </a:r>
            <a:r>
              <a:rPr lang="en-GB" sz="1200" dirty="0" err="1">
                <a:latin typeface="Cambria" pitchFamily="18" charset="0"/>
                <a:ea typeface="Cambria" pitchFamily="18" charset="0"/>
              </a:rPr>
              <a:t>essere</a:t>
            </a:r>
            <a:r>
              <a:rPr lang="en-GB" sz="1200" dirty="0">
                <a:latin typeface="Cambria" pitchFamily="18" charset="0"/>
                <a:ea typeface="Cambria" pitchFamily="18" charset="0"/>
              </a:rPr>
              <a:t> </a:t>
            </a:r>
            <a:r>
              <a:rPr lang="en-GB" sz="1200" dirty="0" err="1">
                <a:latin typeface="Cambria" pitchFamily="18" charset="0"/>
                <a:ea typeface="Cambria" pitchFamily="18" charset="0"/>
              </a:rPr>
              <a:t>scelti</a:t>
            </a:r>
            <a:r>
              <a:rPr lang="en-GB" sz="1200" dirty="0">
                <a:latin typeface="Cambria" pitchFamily="18" charset="0"/>
                <a:ea typeface="Cambria" pitchFamily="18" charset="0"/>
              </a:rPr>
              <a:t> </a:t>
            </a:r>
            <a:r>
              <a:rPr lang="en-GB" sz="1200" dirty="0" err="1">
                <a:latin typeface="Cambria" pitchFamily="18" charset="0"/>
                <a:ea typeface="Cambria" pitchFamily="18" charset="0"/>
              </a:rPr>
              <a:t>tra</a:t>
            </a:r>
            <a:r>
              <a:rPr lang="en-GB" sz="1200" dirty="0">
                <a:latin typeface="Cambria" pitchFamily="18" charset="0"/>
                <a:ea typeface="Cambria" pitchFamily="18" charset="0"/>
              </a:rPr>
              <a:t> </a:t>
            </a:r>
            <a:r>
              <a:rPr lang="en-GB" sz="1200" dirty="0" err="1">
                <a:latin typeface="Cambria" pitchFamily="18" charset="0"/>
                <a:ea typeface="Cambria" pitchFamily="18" charset="0"/>
              </a:rPr>
              <a:t>gli</a:t>
            </a:r>
            <a:r>
              <a:rPr lang="en-GB" sz="1200" dirty="0">
                <a:latin typeface="Cambria" pitchFamily="18" charset="0"/>
                <a:ea typeface="Cambria" pitchFamily="18" charset="0"/>
              </a:rPr>
              <a:t> </a:t>
            </a:r>
            <a:r>
              <a:rPr lang="en-GB" sz="1200" dirty="0" err="1">
                <a:latin typeface="Cambria" pitchFamily="18" charset="0"/>
                <a:ea typeface="Cambria" pitchFamily="18" charset="0"/>
              </a:rPr>
              <a:t>iscritti</a:t>
            </a:r>
            <a:r>
              <a:rPr lang="en-GB" sz="1200" dirty="0">
                <a:latin typeface="Cambria" pitchFamily="18" charset="0"/>
                <a:ea typeface="Cambria" pitchFamily="18" charset="0"/>
              </a:rPr>
              <a:t> </a:t>
            </a:r>
            <a:r>
              <a:rPr lang="en-GB" sz="1200" dirty="0" err="1">
                <a:latin typeface="Cambria" pitchFamily="18" charset="0"/>
                <a:ea typeface="Cambria" pitchFamily="18" charset="0"/>
              </a:rPr>
              <a:t>negli</a:t>
            </a:r>
            <a:r>
              <a:rPr lang="en-GB" sz="1200" dirty="0">
                <a:latin typeface="Cambria" pitchFamily="18" charset="0"/>
                <a:ea typeface="Cambria" pitchFamily="18" charset="0"/>
              </a:rPr>
              <a:t> </a:t>
            </a:r>
            <a:r>
              <a:rPr lang="en-GB" sz="1200" dirty="0" err="1">
                <a:latin typeface="Cambria" pitchFamily="18" charset="0"/>
                <a:ea typeface="Cambria" pitchFamily="18" charset="0"/>
              </a:rPr>
              <a:t>albi</a:t>
            </a:r>
            <a:r>
              <a:rPr lang="en-GB" sz="1200" dirty="0">
                <a:latin typeface="Cambria" pitchFamily="18" charset="0"/>
                <a:ea typeface="Cambria" pitchFamily="18" charset="0"/>
              </a:rPr>
              <a:t> </a:t>
            </a:r>
            <a:r>
              <a:rPr lang="en-GB" sz="1200" dirty="0" err="1">
                <a:latin typeface="Cambria" pitchFamily="18" charset="0"/>
                <a:ea typeface="Cambria" pitchFamily="18" charset="0"/>
              </a:rPr>
              <a:t>professionali</a:t>
            </a:r>
            <a:r>
              <a:rPr lang="en-GB" sz="1200" dirty="0">
                <a:latin typeface="Cambria" pitchFamily="18" charset="0"/>
                <a:ea typeface="Cambria" pitchFamily="18" charset="0"/>
              </a:rPr>
              <a:t> </a:t>
            </a:r>
            <a:r>
              <a:rPr lang="en-GB" sz="1200" dirty="0" err="1">
                <a:latin typeface="Cambria" pitchFamily="18" charset="0"/>
                <a:ea typeface="Cambria" pitchFamily="18" charset="0"/>
              </a:rPr>
              <a:t>individuati</a:t>
            </a:r>
            <a:r>
              <a:rPr lang="en-GB" sz="1200" dirty="0">
                <a:latin typeface="Cambria" pitchFamily="18" charset="0"/>
                <a:ea typeface="Cambria" pitchFamily="18" charset="0"/>
              </a:rPr>
              <a:t> con </a:t>
            </a:r>
            <a:r>
              <a:rPr lang="en-GB" sz="1200" dirty="0" err="1">
                <a:latin typeface="Cambria" pitchFamily="18" charset="0"/>
                <a:ea typeface="Cambria" pitchFamily="18" charset="0"/>
              </a:rPr>
              <a:t>decreto</a:t>
            </a:r>
            <a:r>
              <a:rPr lang="en-GB" sz="1200" dirty="0">
                <a:latin typeface="Cambria" pitchFamily="18" charset="0"/>
                <a:ea typeface="Cambria" pitchFamily="18" charset="0"/>
              </a:rPr>
              <a:t> del Min. </a:t>
            </a:r>
            <a:r>
              <a:rPr lang="en-GB" sz="1200" dirty="0" err="1">
                <a:latin typeface="Cambria" pitchFamily="18" charset="0"/>
                <a:ea typeface="Cambria" pitchFamily="18" charset="0"/>
              </a:rPr>
              <a:t>Giustizia</a:t>
            </a:r>
            <a:r>
              <a:rPr lang="en-GB" sz="1200" dirty="0">
                <a:latin typeface="Cambria" pitchFamily="18" charset="0"/>
                <a:ea typeface="Cambria" pitchFamily="18" charset="0"/>
              </a:rPr>
              <a:t>, o </a:t>
            </a:r>
            <a:r>
              <a:rPr lang="en-GB" sz="1200" dirty="0" err="1">
                <a:latin typeface="Cambria" pitchFamily="18" charset="0"/>
                <a:ea typeface="Cambria" pitchFamily="18" charset="0"/>
              </a:rPr>
              <a:t>fra</a:t>
            </a:r>
            <a:r>
              <a:rPr lang="en-GB" sz="1200" dirty="0">
                <a:latin typeface="Cambria" pitchFamily="18" charset="0"/>
                <a:ea typeface="Cambria" pitchFamily="18" charset="0"/>
              </a:rPr>
              <a:t> </a:t>
            </a:r>
            <a:r>
              <a:rPr lang="en-GB" sz="1200" dirty="0" err="1">
                <a:latin typeface="Cambria" pitchFamily="18" charset="0"/>
                <a:ea typeface="Cambria" pitchFamily="18" charset="0"/>
              </a:rPr>
              <a:t>i</a:t>
            </a:r>
            <a:r>
              <a:rPr lang="en-GB" sz="1200" dirty="0">
                <a:latin typeface="Cambria" pitchFamily="18" charset="0"/>
                <a:ea typeface="Cambria" pitchFamily="18" charset="0"/>
              </a:rPr>
              <a:t> </a:t>
            </a:r>
            <a:r>
              <a:rPr lang="en-GB" sz="1200" dirty="0" err="1">
                <a:latin typeface="Cambria" pitchFamily="18" charset="0"/>
                <a:ea typeface="Cambria" pitchFamily="18" charset="0"/>
              </a:rPr>
              <a:t>professori</a:t>
            </a:r>
            <a:r>
              <a:rPr lang="en-GB" sz="1200" dirty="0">
                <a:latin typeface="Cambria" pitchFamily="18" charset="0"/>
                <a:ea typeface="Cambria" pitchFamily="18" charset="0"/>
              </a:rPr>
              <a:t> </a:t>
            </a:r>
            <a:r>
              <a:rPr lang="en-GB" sz="1200" dirty="0" err="1">
                <a:latin typeface="Cambria" pitchFamily="18" charset="0"/>
                <a:ea typeface="Cambria" pitchFamily="18" charset="0"/>
              </a:rPr>
              <a:t>universitari</a:t>
            </a:r>
            <a:r>
              <a:rPr lang="en-GB" sz="1200" dirty="0">
                <a:latin typeface="Cambria" pitchFamily="18" charset="0"/>
                <a:ea typeface="Cambria" pitchFamily="18" charset="0"/>
              </a:rPr>
              <a:t> di </a:t>
            </a:r>
            <a:r>
              <a:rPr lang="en-GB" sz="1200" dirty="0" err="1">
                <a:latin typeface="Cambria" pitchFamily="18" charset="0"/>
                <a:ea typeface="Cambria" pitchFamily="18" charset="0"/>
              </a:rPr>
              <a:t>ruolo</a:t>
            </a:r>
            <a:r>
              <a:rPr lang="en-GB" sz="1200" dirty="0">
                <a:latin typeface="Cambria" pitchFamily="18" charset="0"/>
                <a:ea typeface="Cambria" pitchFamily="18" charset="0"/>
              </a:rPr>
              <a:t>, in </a:t>
            </a:r>
            <a:r>
              <a:rPr lang="en-GB" sz="1200" dirty="0" err="1">
                <a:latin typeface="Cambria" pitchFamily="18" charset="0"/>
                <a:ea typeface="Cambria" pitchFamily="18" charset="0"/>
              </a:rPr>
              <a:t>materie</a:t>
            </a:r>
            <a:r>
              <a:rPr lang="en-GB" sz="1200" dirty="0">
                <a:latin typeface="Cambria" pitchFamily="18" charset="0"/>
                <a:ea typeface="Cambria" pitchFamily="18" charset="0"/>
              </a:rPr>
              <a:t> </a:t>
            </a:r>
            <a:r>
              <a:rPr lang="en-GB" sz="1200" dirty="0" err="1">
                <a:latin typeface="Cambria" pitchFamily="18" charset="0"/>
                <a:ea typeface="Cambria" pitchFamily="18" charset="0"/>
              </a:rPr>
              <a:t>economiche</a:t>
            </a:r>
            <a:r>
              <a:rPr lang="en-GB" sz="1200" dirty="0">
                <a:latin typeface="Cambria" pitchFamily="18" charset="0"/>
                <a:ea typeface="Cambria" pitchFamily="18" charset="0"/>
              </a:rPr>
              <a:t> o </a:t>
            </a:r>
            <a:r>
              <a:rPr lang="en-GB" sz="1200" dirty="0" err="1">
                <a:latin typeface="Cambria" pitchFamily="18" charset="0"/>
                <a:ea typeface="Cambria" pitchFamily="18" charset="0"/>
              </a:rPr>
              <a:t>giuridiche</a:t>
            </a:r>
            <a:r>
              <a:rPr lang="en-GB" sz="1200" dirty="0">
                <a:latin typeface="Cambria" pitchFamily="18" charset="0"/>
                <a:ea typeface="Cambria" pitchFamily="18" charset="0"/>
              </a:rPr>
              <a:t>.</a:t>
            </a:r>
          </a:p>
        </p:txBody>
      </p:sp>
      <p:sp>
        <p:nvSpPr>
          <p:cNvPr id="38922" name="Text Box 10"/>
          <p:cNvSpPr txBox="1">
            <a:spLocks noChangeArrowheads="1"/>
          </p:cNvSpPr>
          <p:nvPr/>
        </p:nvSpPr>
        <p:spPr bwMode="auto">
          <a:xfrm>
            <a:off x="3581400" y="5029200"/>
            <a:ext cx="6858000" cy="12025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Char char=""/>
            </a:pPr>
            <a:r>
              <a:rPr lang="en-GB" sz="1200" dirty="0">
                <a:latin typeface="Cambria" pitchFamily="18" charset="0"/>
                <a:ea typeface="Cambria" pitchFamily="18" charset="0"/>
              </a:rPr>
              <a:t> </a:t>
            </a:r>
            <a:r>
              <a:rPr lang="en-GB" sz="1200" dirty="0" err="1">
                <a:latin typeface="Cambria" pitchFamily="18" charset="0"/>
                <a:ea typeface="Cambria" pitchFamily="18" charset="0"/>
              </a:rPr>
              <a:t>controllo</a:t>
            </a:r>
            <a:r>
              <a:rPr lang="en-GB" sz="1200" dirty="0">
                <a:latin typeface="Cambria" pitchFamily="18" charset="0"/>
                <a:ea typeface="Cambria" pitchFamily="18" charset="0"/>
              </a:rPr>
              <a:t> </a:t>
            </a:r>
            <a:r>
              <a:rPr lang="en-GB" sz="1200" dirty="0" err="1">
                <a:latin typeface="Cambria" pitchFamily="18" charset="0"/>
                <a:ea typeface="Cambria" pitchFamily="18" charset="0"/>
              </a:rPr>
              <a:t>contabile</a:t>
            </a:r>
            <a:r>
              <a:rPr lang="en-GB" sz="1200" dirty="0">
                <a:latin typeface="Cambria" pitchFamily="18" charset="0"/>
                <a:ea typeface="Cambria" pitchFamily="18" charset="0"/>
              </a:rPr>
              <a:t> </a:t>
            </a:r>
            <a:r>
              <a:rPr lang="en-GB" sz="1200" dirty="0" err="1">
                <a:latin typeface="Cambria" pitchFamily="18" charset="0"/>
                <a:ea typeface="Cambria" pitchFamily="18" charset="0"/>
              </a:rPr>
              <a:t>affidato</a:t>
            </a:r>
            <a:r>
              <a:rPr lang="en-GB" sz="1200" dirty="0">
                <a:latin typeface="Cambria" pitchFamily="18" charset="0"/>
                <a:ea typeface="Cambria" pitchFamily="18" charset="0"/>
              </a:rPr>
              <a:t> a un </a:t>
            </a:r>
            <a:r>
              <a:rPr lang="en-GB" sz="1200" i="1" dirty="0" err="1">
                <a:latin typeface="Cambria" pitchFamily="18" charset="0"/>
                <a:ea typeface="Cambria" pitchFamily="18" charset="0"/>
              </a:rPr>
              <a:t>Revisore</a:t>
            </a:r>
            <a:r>
              <a:rPr lang="en-GB" sz="1200" dirty="0">
                <a:latin typeface="Cambria" pitchFamily="18" charset="0"/>
                <a:ea typeface="Cambria" pitchFamily="18" charset="0"/>
              </a:rPr>
              <a:t>/</a:t>
            </a:r>
            <a:r>
              <a:rPr lang="en-GB" sz="1200" i="1" dirty="0" err="1">
                <a:latin typeface="Cambria" pitchFamily="18" charset="0"/>
                <a:ea typeface="Cambria" pitchFamily="18" charset="0"/>
              </a:rPr>
              <a:t>Società</a:t>
            </a:r>
            <a:r>
              <a:rPr lang="en-GB" sz="1200" i="1" dirty="0">
                <a:latin typeface="Cambria" pitchFamily="18" charset="0"/>
                <a:ea typeface="Cambria" pitchFamily="18" charset="0"/>
              </a:rPr>
              <a:t> di </a:t>
            </a:r>
            <a:r>
              <a:rPr lang="en-GB" sz="1200" i="1" dirty="0" err="1">
                <a:latin typeface="Cambria" pitchFamily="18" charset="0"/>
                <a:ea typeface="Cambria" pitchFamily="18" charset="0"/>
              </a:rPr>
              <a:t>revisione</a:t>
            </a:r>
            <a:r>
              <a:rPr lang="en-GB" sz="1200" dirty="0">
                <a:latin typeface="Cambria" pitchFamily="18" charset="0"/>
                <a:ea typeface="Cambria" pitchFamily="18" charset="0"/>
              </a:rPr>
              <a:t> </a:t>
            </a:r>
            <a:r>
              <a:rPr lang="en-GB" sz="1200" dirty="0" err="1">
                <a:latin typeface="Cambria" pitchFamily="18" charset="0"/>
                <a:ea typeface="Cambria" pitchFamily="18" charset="0"/>
              </a:rPr>
              <a:t>iscritti</a:t>
            </a:r>
            <a:r>
              <a:rPr lang="en-GB" sz="1200" dirty="0">
                <a:latin typeface="Cambria" pitchFamily="18" charset="0"/>
                <a:ea typeface="Cambria" pitchFamily="18" charset="0"/>
              </a:rPr>
              <a:t> </a:t>
            </a:r>
            <a:r>
              <a:rPr lang="en-GB" sz="1200" dirty="0" err="1">
                <a:latin typeface="Cambria" pitchFamily="18" charset="0"/>
                <a:ea typeface="Cambria" pitchFamily="18" charset="0"/>
              </a:rPr>
              <a:t>nel</a:t>
            </a:r>
            <a:r>
              <a:rPr lang="en-GB" sz="1200" dirty="0">
                <a:latin typeface="Cambria" pitchFamily="18" charset="0"/>
                <a:ea typeface="Cambria" pitchFamily="18" charset="0"/>
              </a:rPr>
              <a:t> </a:t>
            </a:r>
            <a:r>
              <a:rPr lang="en-GB" sz="1200" dirty="0" err="1">
                <a:latin typeface="Cambria" pitchFamily="18" charset="0"/>
                <a:ea typeface="Cambria" pitchFamily="18" charset="0"/>
              </a:rPr>
              <a:t>registro</a:t>
            </a:r>
            <a:r>
              <a:rPr lang="en-GB" sz="1200" dirty="0">
                <a:latin typeface="Cambria" pitchFamily="18" charset="0"/>
                <a:ea typeface="Cambria" pitchFamily="18" charset="0"/>
              </a:rPr>
              <a:t> </a:t>
            </a:r>
            <a:r>
              <a:rPr lang="en-GB" sz="1200" dirty="0" err="1">
                <a:latin typeface="Cambria" pitchFamily="18" charset="0"/>
                <a:ea typeface="Cambria" pitchFamily="18" charset="0"/>
              </a:rPr>
              <a:t>istituito</a:t>
            </a:r>
            <a:r>
              <a:rPr lang="en-GB" sz="1200" dirty="0">
                <a:latin typeface="Cambria" pitchFamily="18" charset="0"/>
                <a:ea typeface="Cambria" pitchFamily="18" charset="0"/>
              </a:rPr>
              <a:t> </a:t>
            </a:r>
            <a:r>
              <a:rPr lang="en-GB" sz="1200" dirty="0" err="1">
                <a:latin typeface="Cambria" pitchFamily="18" charset="0"/>
                <a:ea typeface="Cambria" pitchFamily="18" charset="0"/>
              </a:rPr>
              <a:t>presso</a:t>
            </a:r>
            <a:r>
              <a:rPr lang="en-GB" sz="1200" dirty="0">
                <a:latin typeface="Cambria" pitchFamily="18" charset="0"/>
                <a:ea typeface="Cambria" pitchFamily="18" charset="0"/>
              </a:rPr>
              <a:t> Min. </a:t>
            </a:r>
            <a:r>
              <a:rPr lang="en-GB" sz="1200" dirty="0" err="1">
                <a:latin typeface="Cambria" pitchFamily="18" charset="0"/>
                <a:ea typeface="Cambria" pitchFamily="18" charset="0"/>
              </a:rPr>
              <a:t>Giustizia</a:t>
            </a:r>
            <a:r>
              <a:rPr lang="en-GB" sz="1200" dirty="0">
                <a:latin typeface="Cambria" pitchFamily="18" charset="0"/>
                <a:ea typeface="Cambria" pitchFamily="18" charset="0"/>
              </a:rPr>
              <a:t>  (</a:t>
            </a:r>
            <a:r>
              <a:rPr lang="en-GB" sz="1200" dirty="0" err="1">
                <a:latin typeface="Cambria" pitchFamily="18" charset="0"/>
                <a:ea typeface="Cambria" pitchFamily="18" charset="0"/>
              </a:rPr>
              <a:t>nelle</a:t>
            </a:r>
            <a:r>
              <a:rPr lang="en-GB" sz="1200" dirty="0">
                <a:latin typeface="Cambria" pitchFamily="18" charset="0"/>
                <a:ea typeface="Cambria" pitchFamily="18" charset="0"/>
              </a:rPr>
              <a:t> </a:t>
            </a:r>
            <a:r>
              <a:rPr lang="en-GB" altLang="en-GB" sz="1200" dirty="0">
                <a:latin typeface="Cambria" pitchFamily="18" charset="0"/>
                <a:ea typeface="Cambria" pitchFamily="18" charset="0"/>
              </a:rPr>
              <a:t>“</a:t>
            </a:r>
            <a:r>
              <a:rPr lang="en-GB" sz="1200" i="1" dirty="0" err="1">
                <a:latin typeface="Cambria" pitchFamily="18" charset="0"/>
                <a:ea typeface="Cambria" pitchFamily="18" charset="0"/>
              </a:rPr>
              <a:t>società</a:t>
            </a:r>
            <a:r>
              <a:rPr lang="en-GB" sz="1200" i="1" dirty="0">
                <a:latin typeface="Cambria" pitchFamily="18" charset="0"/>
                <a:ea typeface="Cambria" pitchFamily="18" charset="0"/>
              </a:rPr>
              <a:t> </a:t>
            </a:r>
            <a:r>
              <a:rPr lang="en-GB" sz="1200" i="1" dirty="0" err="1">
                <a:latin typeface="Cambria" pitchFamily="18" charset="0"/>
                <a:ea typeface="Cambria" pitchFamily="18" charset="0"/>
              </a:rPr>
              <a:t>aperte</a:t>
            </a:r>
            <a:r>
              <a:rPr lang="en-GB" altLang="en-GB" sz="1200" dirty="0">
                <a:latin typeface="Cambria" pitchFamily="18" charset="0"/>
                <a:ea typeface="Cambria" pitchFamily="18" charset="0"/>
              </a:rPr>
              <a:t>”</a:t>
            </a:r>
            <a:r>
              <a:rPr lang="en-GB" sz="1200" dirty="0">
                <a:latin typeface="Cambria" pitchFamily="18" charset="0"/>
                <a:ea typeface="Cambria" pitchFamily="18" charset="0"/>
              </a:rPr>
              <a:t> </a:t>
            </a:r>
            <a:r>
              <a:rPr lang="en-GB" sz="1200" dirty="0" err="1">
                <a:latin typeface="Cambria" pitchFamily="18" charset="0"/>
                <a:ea typeface="Cambria" pitchFamily="18" charset="0"/>
              </a:rPr>
              <a:t>è</a:t>
            </a:r>
            <a:r>
              <a:rPr lang="en-GB" sz="1200" dirty="0">
                <a:latin typeface="Cambria" pitchFamily="18" charset="0"/>
                <a:ea typeface="Cambria" pitchFamily="18" charset="0"/>
              </a:rPr>
              <a:t> </a:t>
            </a:r>
            <a:r>
              <a:rPr lang="en-GB" sz="1200" dirty="0" err="1">
                <a:latin typeface="Cambria" pitchFamily="18" charset="0"/>
                <a:ea typeface="Cambria" pitchFamily="18" charset="0"/>
              </a:rPr>
              <a:t>esercitato</a:t>
            </a:r>
            <a:r>
              <a:rPr lang="en-GB" sz="1200" dirty="0">
                <a:latin typeface="Cambria" pitchFamily="18" charset="0"/>
                <a:ea typeface="Cambria" pitchFamily="18" charset="0"/>
              </a:rPr>
              <a:t> da </a:t>
            </a:r>
            <a:r>
              <a:rPr lang="en-GB" sz="1200" dirty="0" err="1">
                <a:latin typeface="Cambria" pitchFamily="18" charset="0"/>
                <a:ea typeface="Cambria" pitchFamily="18" charset="0"/>
              </a:rPr>
              <a:t>una</a:t>
            </a:r>
            <a:r>
              <a:rPr lang="en-GB" sz="1200" dirty="0">
                <a:latin typeface="Cambria" pitchFamily="18" charset="0"/>
                <a:ea typeface="Cambria" pitchFamily="18" charset="0"/>
              </a:rPr>
              <a:t> </a:t>
            </a:r>
            <a:r>
              <a:rPr lang="en-GB" sz="1200" dirty="0" err="1">
                <a:latin typeface="Cambria" pitchFamily="18" charset="0"/>
                <a:ea typeface="Cambria" pitchFamily="18" charset="0"/>
              </a:rPr>
              <a:t>società</a:t>
            </a:r>
            <a:r>
              <a:rPr lang="en-GB" sz="1200" dirty="0">
                <a:latin typeface="Cambria" pitchFamily="18" charset="0"/>
                <a:ea typeface="Cambria" pitchFamily="18" charset="0"/>
              </a:rPr>
              <a:t> di </a:t>
            </a:r>
            <a:r>
              <a:rPr lang="en-GB" sz="1200" dirty="0" err="1">
                <a:latin typeface="Cambria" pitchFamily="18" charset="0"/>
                <a:ea typeface="Cambria" pitchFamily="18" charset="0"/>
              </a:rPr>
              <a:t>revisione</a:t>
            </a:r>
            <a:r>
              <a:rPr lang="en-GB" sz="1200" dirty="0">
                <a:latin typeface="Cambria" pitchFamily="18" charset="0"/>
                <a:ea typeface="Cambria" pitchFamily="18" charset="0"/>
              </a:rPr>
              <a:t> </a:t>
            </a:r>
            <a:r>
              <a:rPr lang="en-GB" sz="1200" dirty="0" err="1">
                <a:latin typeface="Cambria" pitchFamily="18" charset="0"/>
                <a:ea typeface="Cambria" pitchFamily="18" charset="0"/>
              </a:rPr>
              <a:t>iscritta</a:t>
            </a:r>
            <a:r>
              <a:rPr lang="en-GB" sz="1200" dirty="0">
                <a:latin typeface="Cambria" pitchFamily="18" charset="0"/>
                <a:ea typeface="Cambria" pitchFamily="18" charset="0"/>
              </a:rPr>
              <a:t> </a:t>
            </a:r>
            <a:r>
              <a:rPr lang="en-GB" sz="1200" dirty="0" err="1">
                <a:latin typeface="Cambria" pitchFamily="18" charset="0"/>
                <a:ea typeface="Cambria" pitchFamily="18" charset="0"/>
              </a:rPr>
              <a:t>nel</a:t>
            </a:r>
            <a:r>
              <a:rPr lang="en-GB" sz="1200" dirty="0">
                <a:latin typeface="Cambria" pitchFamily="18" charset="0"/>
                <a:ea typeface="Cambria" pitchFamily="18" charset="0"/>
              </a:rPr>
              <a:t> </a:t>
            </a:r>
            <a:r>
              <a:rPr lang="en-GB" sz="1200" dirty="0" err="1">
                <a:latin typeface="Cambria" pitchFamily="18" charset="0"/>
                <a:ea typeface="Cambria" pitchFamily="18" charset="0"/>
              </a:rPr>
              <a:t>registro</a:t>
            </a:r>
            <a:r>
              <a:rPr lang="en-GB" sz="1200" dirty="0">
                <a:latin typeface="Cambria" pitchFamily="18" charset="0"/>
                <a:ea typeface="Cambria" pitchFamily="18" charset="0"/>
              </a:rPr>
              <a:t> </a:t>
            </a:r>
            <a:r>
              <a:rPr lang="en-GB" sz="1200" dirty="0" err="1">
                <a:latin typeface="Cambria" pitchFamily="18" charset="0"/>
                <a:ea typeface="Cambria" pitchFamily="18" charset="0"/>
              </a:rPr>
              <a:t>dei</a:t>
            </a:r>
            <a:r>
              <a:rPr lang="en-GB" sz="1200" dirty="0">
                <a:latin typeface="Cambria" pitchFamily="18" charset="0"/>
                <a:ea typeface="Cambria" pitchFamily="18" charset="0"/>
              </a:rPr>
              <a:t> </a:t>
            </a:r>
            <a:r>
              <a:rPr lang="en-GB" sz="1200" dirty="0" err="1">
                <a:latin typeface="Cambria" pitchFamily="18" charset="0"/>
                <a:ea typeface="Cambria" pitchFamily="18" charset="0"/>
              </a:rPr>
              <a:t>revisori</a:t>
            </a:r>
            <a:r>
              <a:rPr lang="en-GB" sz="1200" dirty="0">
                <a:latin typeface="Cambria" pitchFamily="18" charset="0"/>
                <a:ea typeface="Cambria" pitchFamily="18" charset="0"/>
              </a:rPr>
              <a:t> </a:t>
            </a:r>
            <a:r>
              <a:rPr lang="en-GB" sz="1200" dirty="0" err="1">
                <a:latin typeface="Cambria" pitchFamily="18" charset="0"/>
                <a:ea typeface="Cambria" pitchFamily="18" charset="0"/>
              </a:rPr>
              <a:t>contabili</a:t>
            </a:r>
            <a:r>
              <a:rPr lang="en-GB" sz="1200" dirty="0">
                <a:latin typeface="Cambria" pitchFamily="18" charset="0"/>
                <a:ea typeface="Cambria" pitchFamily="18" charset="0"/>
              </a:rPr>
              <a:t>);</a:t>
            </a:r>
          </a:p>
          <a:p>
            <a:pPr algn="just">
              <a:lnSpc>
                <a:spcPct val="100000"/>
              </a:lnSpc>
              <a:buSzPct val="80000"/>
              <a:buFont typeface="Wingdings" charset="0"/>
              <a:buChar char=""/>
            </a:pPr>
            <a:r>
              <a:rPr lang="en-GB" sz="1200" dirty="0">
                <a:latin typeface="Cambria" pitchFamily="18" charset="0"/>
                <a:ea typeface="Cambria" pitchFamily="18" charset="0"/>
              </a:rPr>
              <a:t> </a:t>
            </a:r>
            <a:r>
              <a:rPr lang="en-GB" sz="1200" dirty="0" err="1">
                <a:latin typeface="Cambria" pitchFamily="18" charset="0"/>
                <a:ea typeface="Cambria" pitchFamily="18" charset="0"/>
              </a:rPr>
              <a:t>Eccezione</a:t>
            </a:r>
            <a:r>
              <a:rPr lang="en-GB" sz="1200" dirty="0">
                <a:latin typeface="Cambria" pitchFamily="18" charset="0"/>
                <a:ea typeface="Cambria" pitchFamily="18" charset="0"/>
              </a:rPr>
              <a:t>: le </a:t>
            </a:r>
            <a:r>
              <a:rPr lang="en-GB" altLang="en-GB" sz="1200" dirty="0">
                <a:latin typeface="Cambria" pitchFamily="18" charset="0"/>
                <a:ea typeface="Cambria" pitchFamily="18" charset="0"/>
              </a:rPr>
              <a:t>“</a:t>
            </a:r>
            <a:r>
              <a:rPr lang="en-GB" sz="1200" dirty="0" err="1">
                <a:latin typeface="Cambria" pitchFamily="18" charset="0"/>
                <a:ea typeface="Cambria" pitchFamily="18" charset="0"/>
              </a:rPr>
              <a:t>società</a:t>
            </a:r>
            <a:r>
              <a:rPr lang="en-GB" sz="1200" dirty="0">
                <a:latin typeface="Cambria" pitchFamily="18" charset="0"/>
                <a:ea typeface="Cambria" pitchFamily="18" charset="0"/>
              </a:rPr>
              <a:t> </a:t>
            </a:r>
            <a:r>
              <a:rPr lang="en-GB" sz="1200" dirty="0" err="1">
                <a:latin typeface="Cambria" pitchFamily="18" charset="0"/>
                <a:ea typeface="Cambria" pitchFamily="18" charset="0"/>
              </a:rPr>
              <a:t>chiuse</a:t>
            </a:r>
            <a:r>
              <a:rPr lang="en-GB" altLang="en-GB" sz="1200" dirty="0">
                <a:latin typeface="Cambria" pitchFamily="18" charset="0"/>
                <a:ea typeface="Cambria" pitchFamily="18" charset="0"/>
              </a:rPr>
              <a:t>”</a:t>
            </a:r>
            <a:r>
              <a:rPr lang="en-GB" sz="1200" dirty="0">
                <a:latin typeface="Cambria" pitchFamily="18" charset="0"/>
                <a:ea typeface="Cambria" pitchFamily="18" charset="0"/>
              </a:rPr>
              <a:t> </a:t>
            </a:r>
            <a:r>
              <a:rPr lang="en-GB" sz="1200" dirty="0" err="1">
                <a:latin typeface="Cambria" pitchFamily="18" charset="0"/>
                <a:ea typeface="Cambria" pitchFamily="18" charset="0"/>
              </a:rPr>
              <a:t>che</a:t>
            </a:r>
            <a:r>
              <a:rPr lang="en-GB" sz="1200" dirty="0">
                <a:latin typeface="Cambria" pitchFamily="18" charset="0"/>
                <a:ea typeface="Cambria" pitchFamily="18" charset="0"/>
              </a:rPr>
              <a:t> non </a:t>
            </a:r>
            <a:r>
              <a:rPr lang="en-GB" sz="1200" dirty="0" err="1">
                <a:latin typeface="Cambria" pitchFamily="18" charset="0"/>
                <a:ea typeface="Cambria" pitchFamily="18" charset="0"/>
              </a:rPr>
              <a:t>sono</a:t>
            </a:r>
            <a:r>
              <a:rPr lang="en-GB" sz="1200" dirty="0">
                <a:latin typeface="Cambria" pitchFamily="18" charset="0"/>
                <a:ea typeface="Cambria" pitchFamily="18" charset="0"/>
              </a:rPr>
              <a:t> </a:t>
            </a:r>
            <a:r>
              <a:rPr lang="en-GB" sz="1200" dirty="0" err="1">
                <a:latin typeface="Cambria" pitchFamily="18" charset="0"/>
                <a:ea typeface="Cambria" pitchFamily="18" charset="0"/>
              </a:rPr>
              <a:t>tenute</a:t>
            </a:r>
            <a:r>
              <a:rPr lang="en-GB" sz="1200" dirty="0">
                <a:latin typeface="Cambria" pitchFamily="18" charset="0"/>
                <a:ea typeface="Cambria" pitchFamily="18" charset="0"/>
              </a:rPr>
              <a:t> </a:t>
            </a:r>
            <a:r>
              <a:rPr lang="en-GB" sz="1200" dirty="0" err="1">
                <a:latin typeface="Cambria" pitchFamily="18" charset="0"/>
                <a:ea typeface="Cambria" pitchFamily="18" charset="0"/>
              </a:rPr>
              <a:t>alla</a:t>
            </a:r>
            <a:r>
              <a:rPr lang="en-GB" sz="1200" dirty="0">
                <a:latin typeface="Cambria" pitchFamily="18" charset="0"/>
                <a:ea typeface="Cambria" pitchFamily="18" charset="0"/>
              </a:rPr>
              <a:t> </a:t>
            </a:r>
            <a:r>
              <a:rPr lang="en-GB" sz="1200" dirty="0" err="1">
                <a:latin typeface="Cambria" pitchFamily="18" charset="0"/>
                <a:ea typeface="Cambria" pitchFamily="18" charset="0"/>
              </a:rPr>
              <a:t>redazione</a:t>
            </a:r>
            <a:r>
              <a:rPr lang="en-GB" sz="1200" dirty="0">
                <a:latin typeface="Cambria" pitchFamily="18" charset="0"/>
                <a:ea typeface="Cambria" pitchFamily="18" charset="0"/>
              </a:rPr>
              <a:t> del </a:t>
            </a:r>
            <a:r>
              <a:rPr lang="en-GB" sz="1200" dirty="0" err="1">
                <a:latin typeface="Cambria" pitchFamily="18" charset="0"/>
                <a:ea typeface="Cambria" pitchFamily="18" charset="0"/>
              </a:rPr>
              <a:t>bilancio</a:t>
            </a:r>
            <a:r>
              <a:rPr lang="en-GB" sz="1200" dirty="0">
                <a:latin typeface="Cambria" pitchFamily="18" charset="0"/>
                <a:ea typeface="Cambria" pitchFamily="18" charset="0"/>
              </a:rPr>
              <a:t> </a:t>
            </a:r>
            <a:r>
              <a:rPr lang="en-GB" sz="1200" dirty="0" err="1">
                <a:latin typeface="Cambria" pitchFamily="18" charset="0"/>
                <a:ea typeface="Cambria" pitchFamily="18" charset="0"/>
              </a:rPr>
              <a:t>consolidato</a:t>
            </a:r>
            <a:r>
              <a:rPr lang="en-GB" sz="1200" dirty="0">
                <a:latin typeface="Cambria" pitchFamily="18" charset="0"/>
                <a:ea typeface="Cambria" pitchFamily="18" charset="0"/>
              </a:rPr>
              <a:t> </a:t>
            </a:r>
            <a:r>
              <a:rPr lang="en-GB" sz="1200" dirty="0" err="1">
                <a:latin typeface="Cambria" pitchFamily="18" charset="0"/>
                <a:ea typeface="Cambria" pitchFamily="18" charset="0"/>
              </a:rPr>
              <a:t>possono</a:t>
            </a:r>
            <a:r>
              <a:rPr lang="en-GB" sz="1200" dirty="0">
                <a:latin typeface="Cambria" pitchFamily="18" charset="0"/>
                <a:ea typeface="Cambria" pitchFamily="18" charset="0"/>
              </a:rPr>
              <a:t> </a:t>
            </a:r>
            <a:r>
              <a:rPr lang="en-GB" sz="1200" dirty="0" err="1">
                <a:latin typeface="Cambria" pitchFamily="18" charset="0"/>
                <a:ea typeface="Cambria" pitchFamily="18" charset="0"/>
              </a:rPr>
              <a:t>statutariamente</a:t>
            </a:r>
            <a:r>
              <a:rPr lang="en-GB" sz="1200" dirty="0">
                <a:latin typeface="Cambria" pitchFamily="18" charset="0"/>
                <a:ea typeface="Cambria" pitchFamily="18" charset="0"/>
              </a:rPr>
              <a:t> </a:t>
            </a:r>
            <a:r>
              <a:rPr lang="en-GB" sz="1200" dirty="0" err="1">
                <a:latin typeface="Cambria" pitchFamily="18" charset="0"/>
                <a:ea typeface="Cambria" pitchFamily="18" charset="0"/>
              </a:rPr>
              <a:t>affidare</a:t>
            </a:r>
            <a:r>
              <a:rPr lang="en-GB" sz="1200" dirty="0">
                <a:latin typeface="Cambria" pitchFamily="18" charset="0"/>
                <a:ea typeface="Cambria" pitchFamily="18" charset="0"/>
              </a:rPr>
              <a:t> </a:t>
            </a:r>
            <a:r>
              <a:rPr lang="en-GB" sz="1200" dirty="0" err="1">
                <a:latin typeface="Cambria" pitchFamily="18" charset="0"/>
                <a:ea typeface="Cambria" pitchFamily="18" charset="0"/>
              </a:rPr>
              <a:t>il</a:t>
            </a:r>
            <a:r>
              <a:rPr lang="en-GB" sz="1200" dirty="0">
                <a:latin typeface="Cambria" pitchFamily="18" charset="0"/>
                <a:ea typeface="Cambria" pitchFamily="18" charset="0"/>
              </a:rPr>
              <a:t> </a:t>
            </a:r>
            <a:r>
              <a:rPr lang="en-GB" sz="1200" dirty="0" err="1">
                <a:latin typeface="Cambria" pitchFamily="18" charset="0"/>
                <a:ea typeface="Cambria" pitchFamily="18" charset="0"/>
              </a:rPr>
              <a:t>controllo</a:t>
            </a:r>
            <a:r>
              <a:rPr lang="en-GB" sz="1200" dirty="0">
                <a:latin typeface="Cambria" pitchFamily="18" charset="0"/>
                <a:ea typeface="Cambria" pitchFamily="18" charset="0"/>
              </a:rPr>
              <a:t> </a:t>
            </a:r>
            <a:r>
              <a:rPr lang="en-GB" sz="1200" dirty="0" err="1">
                <a:latin typeface="Cambria" pitchFamily="18" charset="0"/>
                <a:ea typeface="Cambria" pitchFamily="18" charset="0"/>
              </a:rPr>
              <a:t>contabile</a:t>
            </a:r>
            <a:r>
              <a:rPr lang="en-GB" sz="1200" dirty="0">
                <a:latin typeface="Cambria" pitchFamily="18" charset="0"/>
                <a:ea typeface="Cambria" pitchFamily="18" charset="0"/>
              </a:rPr>
              <a:t> al </a:t>
            </a:r>
            <a:r>
              <a:rPr lang="en-GB" sz="1200" i="1" dirty="0" err="1">
                <a:latin typeface="Cambria" pitchFamily="18" charset="0"/>
                <a:ea typeface="Cambria" pitchFamily="18" charset="0"/>
              </a:rPr>
              <a:t>Collegio</a:t>
            </a:r>
            <a:r>
              <a:rPr lang="en-GB" sz="1200" i="1" dirty="0">
                <a:latin typeface="Cambria" pitchFamily="18" charset="0"/>
                <a:ea typeface="Cambria" pitchFamily="18" charset="0"/>
              </a:rPr>
              <a:t> </a:t>
            </a:r>
            <a:r>
              <a:rPr lang="en-GB" sz="1200" i="1" dirty="0" err="1">
                <a:latin typeface="Cambria" pitchFamily="18" charset="0"/>
                <a:ea typeface="Cambria" pitchFamily="18" charset="0"/>
              </a:rPr>
              <a:t>sindacale</a:t>
            </a:r>
            <a:r>
              <a:rPr lang="en-GB" sz="1200" dirty="0">
                <a:latin typeface="Cambria" pitchFamily="18" charset="0"/>
                <a:ea typeface="Cambria" pitchFamily="18" charset="0"/>
              </a:rPr>
              <a:t> ( in </a:t>
            </a:r>
            <a:r>
              <a:rPr lang="en-GB" sz="1200" dirty="0" err="1">
                <a:latin typeface="Cambria" pitchFamily="18" charset="0"/>
                <a:ea typeface="Cambria" pitchFamily="18" charset="0"/>
              </a:rPr>
              <a:t>tal</a:t>
            </a:r>
            <a:r>
              <a:rPr lang="en-GB" sz="1200" dirty="0">
                <a:latin typeface="Cambria" pitchFamily="18" charset="0"/>
                <a:ea typeface="Cambria" pitchFamily="18" charset="0"/>
              </a:rPr>
              <a:t> </a:t>
            </a:r>
            <a:r>
              <a:rPr lang="en-GB" sz="1200" dirty="0" err="1">
                <a:latin typeface="Cambria" pitchFamily="18" charset="0"/>
                <a:ea typeface="Cambria" pitchFamily="18" charset="0"/>
              </a:rPr>
              <a:t>caso</a:t>
            </a:r>
            <a:r>
              <a:rPr lang="en-GB" sz="1200" dirty="0">
                <a:latin typeface="Cambria" pitchFamily="18" charset="0"/>
                <a:ea typeface="Cambria" pitchFamily="18" charset="0"/>
              </a:rPr>
              <a:t> </a:t>
            </a:r>
            <a:r>
              <a:rPr lang="en-GB" sz="1200" dirty="0" err="1">
                <a:latin typeface="Cambria" pitchFamily="18" charset="0"/>
                <a:ea typeface="Cambria" pitchFamily="18" charset="0"/>
              </a:rPr>
              <a:t>deve</a:t>
            </a:r>
            <a:r>
              <a:rPr lang="en-GB" sz="1200" dirty="0">
                <a:latin typeface="Cambria" pitchFamily="18" charset="0"/>
                <a:ea typeface="Cambria" pitchFamily="18" charset="0"/>
              </a:rPr>
              <a:t> </a:t>
            </a:r>
            <a:r>
              <a:rPr lang="en-GB" sz="1200" dirty="0" err="1">
                <a:latin typeface="Cambria" pitchFamily="18" charset="0"/>
                <a:ea typeface="Cambria" pitchFamily="18" charset="0"/>
              </a:rPr>
              <a:t>essere</a:t>
            </a:r>
            <a:r>
              <a:rPr lang="en-GB" sz="1200" dirty="0">
                <a:latin typeface="Cambria" pitchFamily="18" charset="0"/>
                <a:ea typeface="Cambria" pitchFamily="18" charset="0"/>
              </a:rPr>
              <a:t> </a:t>
            </a:r>
            <a:r>
              <a:rPr lang="en-GB" sz="1200" dirty="0" err="1">
                <a:latin typeface="Cambria" pitchFamily="18" charset="0"/>
                <a:ea typeface="Cambria" pitchFamily="18" charset="0"/>
              </a:rPr>
              <a:t>integralmente</a:t>
            </a:r>
            <a:r>
              <a:rPr lang="en-GB" sz="1200" dirty="0">
                <a:latin typeface="Cambria" pitchFamily="18" charset="0"/>
                <a:ea typeface="Cambria" pitchFamily="18" charset="0"/>
              </a:rPr>
              <a:t> </a:t>
            </a:r>
            <a:r>
              <a:rPr lang="en-GB" sz="1200" dirty="0" err="1">
                <a:latin typeface="Cambria" pitchFamily="18" charset="0"/>
                <a:ea typeface="Cambria" pitchFamily="18" charset="0"/>
              </a:rPr>
              <a:t>costituito</a:t>
            </a:r>
            <a:r>
              <a:rPr lang="en-GB" sz="1200" dirty="0">
                <a:latin typeface="Cambria" pitchFamily="18" charset="0"/>
                <a:ea typeface="Cambria" pitchFamily="18" charset="0"/>
              </a:rPr>
              <a:t> da </a:t>
            </a:r>
            <a:r>
              <a:rPr lang="en-GB" sz="1200" dirty="0" err="1">
                <a:latin typeface="Cambria" pitchFamily="18" charset="0"/>
                <a:ea typeface="Cambria" pitchFamily="18" charset="0"/>
              </a:rPr>
              <a:t>revisori</a:t>
            </a:r>
            <a:r>
              <a:rPr lang="en-GB" sz="1200" dirty="0">
                <a:latin typeface="Cambria" pitchFamily="18" charset="0"/>
                <a:ea typeface="Cambria" pitchFamily="18" charset="0"/>
              </a:rPr>
              <a:t> </a:t>
            </a:r>
            <a:r>
              <a:rPr lang="en-GB" sz="1200" dirty="0" err="1">
                <a:latin typeface="Cambria" pitchFamily="18" charset="0"/>
                <a:ea typeface="Cambria" pitchFamily="18" charset="0"/>
              </a:rPr>
              <a:t>contabili</a:t>
            </a:r>
            <a:r>
              <a:rPr lang="en-GB" sz="1200" dirty="0">
                <a:latin typeface="Cambria" pitchFamily="18" charset="0"/>
                <a:ea typeface="Cambria" pitchFamily="18" charset="0"/>
              </a:rPr>
              <a:t>).</a:t>
            </a:r>
          </a:p>
        </p:txBody>
      </p:sp>
      <p:sp>
        <p:nvSpPr>
          <p:cNvPr id="38923" name="Text Box 11"/>
          <p:cNvSpPr txBox="1">
            <a:spLocks noChangeArrowheads="1"/>
          </p:cNvSpPr>
          <p:nvPr/>
        </p:nvSpPr>
        <p:spPr bwMode="auto">
          <a:xfrm>
            <a:off x="3657600" y="1722964"/>
            <a:ext cx="6705600" cy="309958"/>
          </a:xfrm>
          <a:prstGeom prst="rect">
            <a:avLst/>
          </a:prstGeom>
          <a:solidFill>
            <a:srgbClr val="FFC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buSzPct val="80000"/>
              <a:buFont typeface="Wingdings" charset="0"/>
              <a:buNone/>
            </a:pPr>
            <a:r>
              <a:rPr lang="en-GB" sz="1400" b="1" i="1">
                <a:effectLst>
                  <a:outerShdw blurRad="38100" dist="38100" dir="2700000" algn="tl">
                    <a:srgbClr val="FFFFFF"/>
                  </a:outerShdw>
                </a:effectLst>
                <a:latin typeface="Cambria" pitchFamily="18" charset="0"/>
                <a:ea typeface="Cambria" pitchFamily="18" charset="0"/>
              </a:rPr>
              <a:t>Amministrazione</a:t>
            </a:r>
          </a:p>
        </p:txBody>
      </p:sp>
    </p:spTree>
    <p:extLst>
      <p:ext uri="{BB962C8B-B14F-4D97-AF65-F5344CB8AC3E}">
        <p14:creationId xmlns:p14="http://schemas.microsoft.com/office/powerpoint/2010/main" val="181846983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8923"/>
                                        </p:tgtEl>
                                        <p:attrNameLst>
                                          <p:attrName>style.visibility</p:attrName>
                                        </p:attrNameLst>
                                      </p:cBhvr>
                                      <p:to>
                                        <p:strVal val="visible"/>
                                      </p:to>
                                    </p:set>
                                    <p:animEffect transition="in" filter="blinds(horizontal)">
                                      <p:cBhvr>
                                        <p:cTn id="11" dur="500"/>
                                        <p:tgtEl>
                                          <p:spTgt spid="389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89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8918"/>
                                        </p:tgtEl>
                                        <p:attrNameLst>
                                          <p:attrName>style.visibility</p:attrName>
                                        </p:attrNameLst>
                                      </p:cBhvr>
                                      <p:to>
                                        <p:strVal val="visible"/>
                                      </p:to>
                                    </p:set>
                                    <p:animEffect transition="in" filter="blinds(horizontal)">
                                      <p:cBhvr>
                                        <p:cTn id="20" dur="500"/>
                                        <p:tgtEl>
                                          <p:spTgt spid="389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8919"/>
                                        </p:tgtEl>
                                        <p:attrNameLst>
                                          <p:attrName>style.visibility</p:attrName>
                                        </p:attrNameLst>
                                      </p:cBhvr>
                                      <p:to>
                                        <p:strVal val="visible"/>
                                      </p:to>
                                    </p:set>
                                    <p:animEffect transition="in" filter="blinds(horizontal)">
                                      <p:cBhvr>
                                        <p:cTn id="29" dur="500"/>
                                        <p:tgtEl>
                                          <p:spTgt spid="389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8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8" grpId="0" animBg="1"/>
      <p:bldP spid="38919" grpId="0" animBg="1"/>
      <p:bldP spid="38920" grpId="0"/>
      <p:bldP spid="38921" grpId="0"/>
      <p:bldP spid="38922" grpId="0"/>
      <p:bldP spid="389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4B669AF-D068-9A48-8331-AC43CC1C1AD8}" type="slidenum">
              <a:rPr lang="en-GB" sz="1000">
                <a:solidFill>
                  <a:srgbClr val="000000"/>
                </a:solidFill>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en-GB" sz="1000">
              <a:solidFill>
                <a:srgbClr val="000000"/>
              </a:solidFill>
            </a:endParaRPr>
          </a:p>
        </p:txBody>
      </p:sp>
      <p:sp>
        <p:nvSpPr>
          <p:cNvPr id="21508" name="Text Box 4"/>
          <p:cNvSpPr txBox="1">
            <a:spLocks noChangeArrowheads="1"/>
          </p:cNvSpPr>
          <p:nvPr/>
        </p:nvSpPr>
        <p:spPr bwMode="auto">
          <a:xfrm>
            <a:off x="3122731" y="467908"/>
            <a:ext cx="6271246" cy="9255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5400" b="1" dirty="0">
                <a:latin typeface="Cambria" pitchFamily="18" charset="0"/>
                <a:ea typeface="Cambria" pitchFamily="18" charset="0"/>
              </a:rPr>
              <a:t>La </a:t>
            </a:r>
            <a:r>
              <a:rPr lang="en-GB" sz="5400" b="1" dirty="0" err="1">
                <a:latin typeface="Cambria" pitchFamily="18" charset="0"/>
                <a:ea typeface="Cambria" pitchFamily="18" charset="0"/>
              </a:rPr>
              <a:t>S.p.a</a:t>
            </a:r>
            <a:r>
              <a:rPr lang="en-GB" sz="5400" b="1" dirty="0">
                <a:latin typeface="Cambria" pitchFamily="18" charset="0"/>
                <a:ea typeface="Cambria" pitchFamily="18" charset="0"/>
              </a:rPr>
              <a:t>. – </a:t>
            </a:r>
            <a:r>
              <a:rPr lang="en-GB" sz="5400" b="1" i="1" dirty="0" err="1">
                <a:latin typeface="Cambria" pitchFamily="18" charset="0"/>
                <a:ea typeface="Cambria" pitchFamily="18" charset="0"/>
              </a:rPr>
              <a:t>Tipologie</a:t>
            </a:r>
            <a:endParaRPr lang="en-GB" sz="5400" b="1" i="1" dirty="0">
              <a:latin typeface="Cambria" pitchFamily="18" charset="0"/>
              <a:ea typeface="Cambria" pitchFamily="18" charset="0"/>
            </a:endParaRPr>
          </a:p>
        </p:txBody>
      </p:sp>
      <p:sp>
        <p:nvSpPr>
          <p:cNvPr id="21509" name="Text Box 5"/>
          <p:cNvSpPr txBox="1">
            <a:spLocks noChangeArrowheads="1"/>
          </p:cNvSpPr>
          <p:nvPr/>
        </p:nvSpPr>
        <p:spPr bwMode="auto">
          <a:xfrm>
            <a:off x="1981200" y="1628775"/>
            <a:ext cx="1295400" cy="44767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a:t>TIPOLOGIE</a:t>
            </a:r>
          </a:p>
          <a:p>
            <a:pPr algn="ctr">
              <a:lnSpc>
                <a:spcPct val="100000"/>
              </a:lnSpc>
            </a:pPr>
            <a:r>
              <a:rPr lang="en-GB" sz="1600"/>
              <a:t>DI </a:t>
            </a:r>
          </a:p>
          <a:p>
            <a:pPr algn="ctr">
              <a:lnSpc>
                <a:spcPct val="100000"/>
              </a:lnSpc>
            </a:pPr>
            <a:r>
              <a:rPr lang="en-GB" sz="1600"/>
              <a:t>S.P.A.</a:t>
            </a:r>
          </a:p>
        </p:txBody>
      </p:sp>
      <p:sp>
        <p:nvSpPr>
          <p:cNvPr id="21510" name="Text Box 6"/>
          <p:cNvSpPr txBox="1">
            <a:spLocks noChangeArrowheads="1"/>
          </p:cNvSpPr>
          <p:nvPr/>
        </p:nvSpPr>
        <p:spPr bwMode="auto">
          <a:xfrm>
            <a:off x="3733800" y="2523980"/>
            <a:ext cx="1676400" cy="3505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a:t>S.P.A. </a:t>
            </a:r>
            <a:r>
              <a:rPr lang="en-GB" altLang="en-GB" sz="1600"/>
              <a:t>“</a:t>
            </a:r>
            <a:r>
              <a:rPr lang="en-GB" sz="1600"/>
              <a:t>APERTE</a:t>
            </a:r>
            <a:r>
              <a:rPr lang="en-GB" altLang="en-GB" sz="1600"/>
              <a:t>”</a:t>
            </a:r>
            <a:endParaRPr lang="en-GB" sz="1600"/>
          </a:p>
        </p:txBody>
      </p:sp>
      <p:sp>
        <p:nvSpPr>
          <p:cNvPr id="21511" name="Text Box 7"/>
          <p:cNvSpPr txBox="1">
            <a:spLocks noChangeArrowheads="1"/>
          </p:cNvSpPr>
          <p:nvPr/>
        </p:nvSpPr>
        <p:spPr bwMode="auto">
          <a:xfrm>
            <a:off x="3719514" y="1628775"/>
            <a:ext cx="2954337" cy="6794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a:t>S.P.A. </a:t>
            </a:r>
            <a:r>
              <a:rPr lang="en-GB" altLang="en-GB" sz="1600"/>
              <a:t>“</a:t>
            </a:r>
            <a:r>
              <a:rPr lang="en-GB" sz="1600"/>
              <a:t>CHIUSE</a:t>
            </a:r>
            <a:r>
              <a:rPr lang="en-GB" altLang="en-GB" sz="1600"/>
              <a:t>”</a:t>
            </a:r>
            <a:endParaRPr lang="en-GB" sz="1600"/>
          </a:p>
          <a:p>
            <a:pPr algn="ctr">
              <a:lnSpc>
                <a:spcPct val="100000"/>
              </a:lnSpc>
            </a:pPr>
            <a:r>
              <a:rPr lang="en-GB" sz="1600"/>
              <a:t>(modello base)‏</a:t>
            </a:r>
          </a:p>
        </p:txBody>
      </p:sp>
      <p:sp>
        <p:nvSpPr>
          <p:cNvPr id="21512" name="Text Box 8"/>
          <p:cNvSpPr txBox="1">
            <a:spLocks noChangeArrowheads="1"/>
          </p:cNvSpPr>
          <p:nvPr/>
        </p:nvSpPr>
        <p:spPr bwMode="auto">
          <a:xfrm>
            <a:off x="5943600" y="2467700"/>
            <a:ext cx="1905000" cy="3505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dirty="0"/>
              <a:t>S.P.A. CHE FANNO RICORSO AL MERCATO DEL CAPITALE DI RISCHIO</a:t>
            </a:r>
          </a:p>
        </p:txBody>
      </p:sp>
      <p:sp>
        <p:nvSpPr>
          <p:cNvPr id="21513" name="Text Box 9"/>
          <p:cNvSpPr txBox="1">
            <a:spLocks noChangeArrowheads="1"/>
          </p:cNvSpPr>
          <p:nvPr/>
        </p:nvSpPr>
        <p:spPr bwMode="auto">
          <a:xfrm>
            <a:off x="8382001" y="1605075"/>
            <a:ext cx="2133600" cy="368092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0000" tIns="46800" rIns="90000" bIns="46800" anchor="ctr"/>
          <a:lstStyle>
            <a:lvl1pPr marL="457200" indent="-4572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charset="0"/>
                <a:ea typeface="ＭＳ Ｐゴシック" charset="0"/>
                <a:cs typeface="MS Gothic" charset="0"/>
              </a:defRPr>
            </a:lvl1pPr>
            <a:lvl2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charset="0"/>
                <a:ea typeface="ＭＳ Ｐゴシック" charset="0"/>
                <a:cs typeface="MS Gothic" charset="0"/>
              </a:defRPr>
            </a:lvl2pPr>
            <a:lvl3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charset="0"/>
                <a:ea typeface="ＭＳ Ｐゴシック" charset="0"/>
                <a:cs typeface="MS Gothic" charset="0"/>
              </a:defRPr>
            </a:lvl3pPr>
            <a:lvl4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charset="0"/>
                <a:ea typeface="ＭＳ Ｐゴシック" charset="0"/>
                <a:cs typeface="MS Gothic" charset="0"/>
              </a:defRPr>
            </a:lvl4pPr>
            <a:lvl5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200" dirty="0">
                <a:hlinkClick r:id="rId3"/>
              </a:rPr>
              <a:t>Società con azioni diffuse fra il pubblico in misura rilevante</a:t>
            </a:r>
          </a:p>
          <a:p>
            <a:pPr algn="ctr">
              <a:lnSpc>
                <a:spcPct val="100000"/>
              </a:lnSpc>
            </a:pPr>
            <a:r>
              <a:rPr lang="en-GB" sz="1200" dirty="0"/>
              <a:t>(</a:t>
            </a:r>
            <a:r>
              <a:rPr lang="en-GB" sz="1200" dirty="0" err="1"/>
              <a:t>parametri</a:t>
            </a:r>
            <a:r>
              <a:rPr lang="en-GB" sz="1200" dirty="0"/>
              <a:t> </a:t>
            </a:r>
            <a:r>
              <a:rPr lang="en-GB" sz="1200" dirty="0" err="1"/>
              <a:t>fissati</a:t>
            </a:r>
            <a:r>
              <a:rPr lang="en-GB" sz="1200" dirty="0"/>
              <a:t> da </a:t>
            </a:r>
            <a:r>
              <a:rPr lang="en-GB" sz="1200" dirty="0" err="1"/>
              <a:t>reg.to</a:t>
            </a:r>
            <a:r>
              <a:rPr lang="en-GB" sz="1200" dirty="0"/>
              <a:t> </a:t>
            </a:r>
            <a:r>
              <a:rPr lang="en-GB" sz="1200" dirty="0" err="1"/>
              <a:t>Consob</a:t>
            </a:r>
            <a:r>
              <a:rPr lang="en-GB" sz="1200" dirty="0"/>
              <a:t>): </a:t>
            </a:r>
          </a:p>
          <a:p>
            <a:pPr>
              <a:lnSpc>
                <a:spcPct val="100000"/>
              </a:lnSpc>
              <a:buFont typeface="Times New Roman" charset="0"/>
              <a:buAutoNum type="arabicPeriod"/>
            </a:pPr>
            <a:r>
              <a:rPr lang="en-GB" sz="1200" dirty="0"/>
              <a:t>200 </a:t>
            </a:r>
            <a:r>
              <a:rPr lang="en-GB" sz="1200" dirty="0" err="1"/>
              <a:t>azionisti</a:t>
            </a:r>
            <a:r>
              <a:rPr lang="en-GB" sz="1200" dirty="0"/>
              <a:t> non di </a:t>
            </a:r>
            <a:r>
              <a:rPr lang="en-GB" sz="1200" dirty="0" err="1"/>
              <a:t>controllo</a:t>
            </a:r>
            <a:r>
              <a:rPr lang="en-GB" sz="1200" dirty="0"/>
              <a:t> con </a:t>
            </a:r>
            <a:r>
              <a:rPr lang="en-GB" sz="1200" dirty="0" err="1"/>
              <a:t>almeno</a:t>
            </a:r>
            <a:r>
              <a:rPr lang="en-GB" sz="1200" dirty="0"/>
              <a:t> </a:t>
            </a:r>
            <a:r>
              <a:rPr lang="en-GB" sz="1200" dirty="0" err="1"/>
              <a:t>il</a:t>
            </a:r>
            <a:r>
              <a:rPr lang="en-GB" sz="1200" dirty="0"/>
              <a:t> 5% </a:t>
            </a:r>
            <a:r>
              <a:rPr lang="en-GB" sz="1200" dirty="0" err="1"/>
              <a:t>c.s</a:t>
            </a:r>
            <a:r>
              <a:rPr lang="en-GB" sz="1200" dirty="0"/>
              <a:t>. </a:t>
            </a:r>
          </a:p>
          <a:p>
            <a:pPr>
              <a:lnSpc>
                <a:spcPct val="100000"/>
              </a:lnSpc>
              <a:buFont typeface="Times New Roman" charset="0"/>
              <a:buAutoNum type="arabicPeriod"/>
            </a:pPr>
            <a:r>
              <a:rPr lang="en-GB" sz="1200" dirty="0"/>
              <a:t> </a:t>
            </a:r>
            <a:r>
              <a:rPr lang="en-GB" sz="1200" dirty="0" err="1"/>
              <a:t>assente</a:t>
            </a:r>
            <a:r>
              <a:rPr lang="en-GB" sz="1200" dirty="0"/>
              <a:t> </a:t>
            </a:r>
            <a:r>
              <a:rPr lang="en-GB" sz="1200" dirty="0" err="1"/>
              <a:t>possibilità</a:t>
            </a:r>
            <a:r>
              <a:rPr lang="en-GB" sz="1200" dirty="0"/>
              <a:t> di </a:t>
            </a:r>
            <a:r>
              <a:rPr lang="en-GB" sz="1200" dirty="0" err="1"/>
              <a:t>redigere</a:t>
            </a:r>
            <a:r>
              <a:rPr lang="en-GB" sz="1200" dirty="0"/>
              <a:t> </a:t>
            </a:r>
            <a:r>
              <a:rPr lang="en-GB" sz="1200" dirty="0" err="1"/>
              <a:t>bil</a:t>
            </a:r>
            <a:r>
              <a:rPr lang="en-GB" sz="1200" dirty="0"/>
              <a:t>. abbr.</a:t>
            </a:r>
          </a:p>
          <a:p>
            <a:pPr>
              <a:lnSpc>
                <a:spcPct val="100000"/>
              </a:lnSpc>
              <a:buFont typeface="Times New Roman" charset="0"/>
              <a:buAutoNum type="arabicPeriod"/>
            </a:pPr>
            <a:r>
              <a:rPr lang="en-GB" sz="1200" dirty="0"/>
              <a:t> </a:t>
            </a:r>
            <a:r>
              <a:rPr lang="en-GB" sz="1200" dirty="0" err="1"/>
              <a:t>azioni</a:t>
            </a:r>
            <a:r>
              <a:rPr lang="en-GB" sz="1200" dirty="0"/>
              <a:t> </a:t>
            </a:r>
            <a:r>
              <a:rPr lang="en-GB" sz="1200" dirty="0" err="1"/>
              <a:t>oggetto</a:t>
            </a:r>
            <a:r>
              <a:rPr lang="en-GB" sz="1200" dirty="0"/>
              <a:t> di </a:t>
            </a:r>
            <a:r>
              <a:rPr lang="en-GB" sz="1200" dirty="0" err="1"/>
              <a:t>sollecitazione</a:t>
            </a:r>
            <a:r>
              <a:rPr lang="en-GB" sz="1200" dirty="0"/>
              <a:t>, o </a:t>
            </a:r>
            <a:r>
              <a:rPr lang="en-GB" sz="1200" dirty="0" err="1"/>
              <a:t>collocamento</a:t>
            </a:r>
            <a:r>
              <a:rPr lang="en-GB" sz="1200" dirty="0"/>
              <a:t>, o </a:t>
            </a:r>
            <a:r>
              <a:rPr lang="en-GB" sz="1200" dirty="0" err="1"/>
              <a:t>negoziate</a:t>
            </a:r>
            <a:r>
              <a:rPr lang="en-GB" sz="1200" dirty="0"/>
              <a:t> </a:t>
            </a:r>
            <a:r>
              <a:rPr lang="en-GB" sz="1200" dirty="0" err="1"/>
              <a:t>su</a:t>
            </a:r>
            <a:r>
              <a:rPr lang="en-GB" sz="1200" dirty="0"/>
              <a:t> </a:t>
            </a:r>
            <a:r>
              <a:rPr lang="en-GB" sz="1200" dirty="0" err="1"/>
              <a:t>sistemi</a:t>
            </a:r>
            <a:r>
              <a:rPr lang="en-GB" sz="1200" dirty="0"/>
              <a:t> di </a:t>
            </a:r>
            <a:r>
              <a:rPr lang="en-GB" sz="1200" dirty="0" err="1"/>
              <a:t>scambi</a:t>
            </a:r>
            <a:r>
              <a:rPr lang="en-GB" sz="1200" dirty="0"/>
              <a:t> </a:t>
            </a:r>
            <a:r>
              <a:rPr lang="en-GB" sz="1200" dirty="0" err="1"/>
              <a:t>organizzati</a:t>
            </a:r>
            <a:r>
              <a:rPr lang="en-GB" sz="1200" dirty="0"/>
              <a:t>, o </a:t>
            </a:r>
            <a:r>
              <a:rPr lang="en-GB" sz="1200" dirty="0" err="1"/>
              <a:t>emesse</a:t>
            </a:r>
            <a:r>
              <a:rPr lang="en-GB" sz="1200" dirty="0"/>
              <a:t> da </a:t>
            </a:r>
            <a:r>
              <a:rPr lang="en-GB" sz="1200" dirty="0" err="1"/>
              <a:t>banche</a:t>
            </a:r>
            <a:r>
              <a:rPr lang="en-GB" sz="1200" dirty="0"/>
              <a:t> e </a:t>
            </a:r>
            <a:r>
              <a:rPr lang="en-GB" sz="1200" dirty="0" err="1"/>
              <a:t>acquistate</a:t>
            </a:r>
            <a:r>
              <a:rPr lang="en-GB" sz="1200" dirty="0"/>
              <a:t> </a:t>
            </a:r>
            <a:r>
              <a:rPr lang="en-GB" sz="1200" dirty="0" err="1"/>
              <a:t>presso</a:t>
            </a:r>
            <a:r>
              <a:rPr lang="en-GB" sz="1200" dirty="0"/>
              <a:t> </a:t>
            </a:r>
            <a:r>
              <a:rPr lang="en-GB" sz="1200" dirty="0" err="1"/>
              <a:t>loro</a:t>
            </a:r>
            <a:r>
              <a:rPr lang="en-GB" sz="1200" dirty="0"/>
              <a:t> </a:t>
            </a:r>
            <a:r>
              <a:rPr lang="en-GB" sz="1200" dirty="0" err="1"/>
              <a:t>sedi</a:t>
            </a:r>
            <a:endParaRPr lang="en-GB" sz="1200" dirty="0"/>
          </a:p>
        </p:txBody>
      </p:sp>
      <p:sp>
        <p:nvSpPr>
          <p:cNvPr id="21514" name="Text Box 10"/>
          <p:cNvSpPr txBox="1">
            <a:spLocks noChangeArrowheads="1"/>
          </p:cNvSpPr>
          <p:nvPr/>
        </p:nvSpPr>
        <p:spPr bwMode="auto">
          <a:xfrm>
            <a:off x="8426501" y="5375884"/>
            <a:ext cx="2111375" cy="72964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200" dirty="0" err="1"/>
              <a:t>Società</a:t>
            </a:r>
            <a:r>
              <a:rPr lang="en-GB" sz="1200" dirty="0"/>
              <a:t> con </a:t>
            </a:r>
            <a:r>
              <a:rPr lang="en-GB" sz="1200" dirty="0" err="1"/>
              <a:t>azioni</a:t>
            </a:r>
            <a:r>
              <a:rPr lang="en-GB" sz="1200" dirty="0"/>
              <a:t> </a:t>
            </a:r>
            <a:r>
              <a:rPr lang="en-GB" sz="1200" dirty="0" err="1"/>
              <a:t>quotate</a:t>
            </a:r>
            <a:r>
              <a:rPr lang="en-GB" sz="1200" dirty="0"/>
              <a:t> in </a:t>
            </a:r>
            <a:r>
              <a:rPr lang="en-GB" sz="1200" dirty="0" err="1"/>
              <a:t>mercati</a:t>
            </a:r>
            <a:r>
              <a:rPr lang="en-GB" sz="1200" dirty="0"/>
              <a:t> </a:t>
            </a:r>
            <a:r>
              <a:rPr lang="en-GB" sz="1200" dirty="0" err="1"/>
              <a:t>regolamentati</a:t>
            </a:r>
            <a:endParaRPr lang="en-GB" sz="1200" dirty="0"/>
          </a:p>
        </p:txBody>
      </p:sp>
      <p:sp>
        <p:nvSpPr>
          <p:cNvPr id="21515" name="AutoShape 11"/>
          <p:cNvSpPr>
            <a:spLocks noChangeArrowheads="1"/>
          </p:cNvSpPr>
          <p:nvPr/>
        </p:nvSpPr>
        <p:spPr bwMode="auto">
          <a:xfrm>
            <a:off x="3352800" y="18288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33CC"/>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21516" name="AutoShape 12"/>
          <p:cNvSpPr>
            <a:spLocks noChangeArrowheads="1"/>
          </p:cNvSpPr>
          <p:nvPr/>
        </p:nvSpPr>
        <p:spPr bwMode="auto">
          <a:xfrm>
            <a:off x="3352800" y="44958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33CC"/>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21517" name="AutoShape 13"/>
          <p:cNvSpPr>
            <a:spLocks noChangeArrowheads="1"/>
          </p:cNvSpPr>
          <p:nvPr/>
        </p:nvSpPr>
        <p:spPr bwMode="auto">
          <a:xfrm>
            <a:off x="5486400" y="44958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33CC"/>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21518" name="AutoShape 14"/>
          <p:cNvSpPr>
            <a:spLocks noChangeArrowheads="1"/>
          </p:cNvSpPr>
          <p:nvPr/>
        </p:nvSpPr>
        <p:spPr bwMode="auto">
          <a:xfrm>
            <a:off x="7896226" y="4005263"/>
            <a:ext cx="144463" cy="3603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33CC"/>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21519" name="AutoShape 15"/>
          <p:cNvSpPr>
            <a:spLocks noChangeArrowheads="1"/>
          </p:cNvSpPr>
          <p:nvPr/>
        </p:nvSpPr>
        <p:spPr bwMode="auto">
          <a:xfrm>
            <a:off x="7896225" y="5651837"/>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33CC"/>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25888283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p:tgtEl>
                                          <p:spTgt spid="21509"/>
                                        </p:tgtEl>
                                        <p:attrNameLst>
                                          <p:attrName>ppt_y</p:attrName>
                                        </p:attrNameLst>
                                      </p:cBhvr>
                                      <p:tavLst>
                                        <p:tav tm="0">
                                          <p:val>
                                            <p:strVal val="#ppt_y+#ppt_h*1.125000"/>
                                          </p:val>
                                        </p:tav>
                                        <p:tav tm="100000">
                                          <p:val>
                                            <p:strVal val="#ppt_y"/>
                                          </p:val>
                                        </p:tav>
                                      </p:tavLst>
                                    </p:anim>
                                    <p:animEffect transition="in" filter="wipe(up)">
                                      <p:cBhvr>
                                        <p:cTn id="8" dur="500"/>
                                        <p:tgtEl>
                                          <p:spTgt spid="2150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1511"/>
                                        </p:tgtEl>
                                        <p:attrNameLst>
                                          <p:attrName>style.visibility</p:attrName>
                                        </p:attrNameLst>
                                      </p:cBhvr>
                                      <p:to>
                                        <p:strVal val="visible"/>
                                      </p:to>
                                    </p:set>
                                    <p:anim calcmode="lin" valueType="num">
                                      <p:cBhvr additive="base">
                                        <p:cTn id="13" dur="500"/>
                                        <p:tgtEl>
                                          <p:spTgt spid="21511"/>
                                        </p:tgtEl>
                                        <p:attrNameLst>
                                          <p:attrName>ppt_y</p:attrName>
                                        </p:attrNameLst>
                                      </p:cBhvr>
                                      <p:tavLst>
                                        <p:tav tm="0">
                                          <p:val>
                                            <p:strVal val="#ppt_y+#ppt_h*1.125000"/>
                                          </p:val>
                                        </p:tav>
                                        <p:tav tm="100000">
                                          <p:val>
                                            <p:strVal val="#ppt_y"/>
                                          </p:val>
                                        </p:tav>
                                      </p:tavLst>
                                    </p:anim>
                                    <p:animEffect transition="in" filter="wipe(up)">
                                      <p:cBhvr>
                                        <p:cTn id="14" dur="500"/>
                                        <p:tgtEl>
                                          <p:spTgt spid="215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10"/>
                                        </p:tgtEl>
                                        <p:attrNameLst>
                                          <p:attrName>style.visibility</p:attrName>
                                        </p:attrNameLst>
                                      </p:cBhvr>
                                      <p:to>
                                        <p:strVal val="visible"/>
                                      </p:to>
                                    </p:set>
                                    <p:anim calcmode="lin" valueType="num">
                                      <p:cBhvr additive="base">
                                        <p:cTn id="19" dur="500" fill="hold"/>
                                        <p:tgtEl>
                                          <p:spTgt spid="21510"/>
                                        </p:tgtEl>
                                        <p:attrNameLst>
                                          <p:attrName>ppt_x</p:attrName>
                                        </p:attrNameLst>
                                      </p:cBhvr>
                                      <p:tavLst>
                                        <p:tav tm="0">
                                          <p:val>
                                            <p:strVal val="#ppt_x"/>
                                          </p:val>
                                        </p:tav>
                                        <p:tav tm="100000">
                                          <p:val>
                                            <p:strVal val="#ppt_x"/>
                                          </p:val>
                                        </p:tav>
                                      </p:tavLst>
                                    </p:anim>
                                    <p:anim calcmode="lin" valueType="num">
                                      <p:cBhvr additive="base">
                                        <p:cTn id="20"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12"/>
                                        </p:tgtEl>
                                        <p:attrNameLst>
                                          <p:attrName>style.visibility</p:attrName>
                                        </p:attrNameLst>
                                      </p:cBhvr>
                                      <p:to>
                                        <p:strVal val="visible"/>
                                      </p:to>
                                    </p:set>
                                    <p:anim calcmode="lin" valueType="num">
                                      <p:cBhvr additive="base">
                                        <p:cTn id="25" dur="500" fill="hold"/>
                                        <p:tgtEl>
                                          <p:spTgt spid="21512"/>
                                        </p:tgtEl>
                                        <p:attrNameLst>
                                          <p:attrName>ppt_x</p:attrName>
                                        </p:attrNameLst>
                                      </p:cBhvr>
                                      <p:tavLst>
                                        <p:tav tm="0">
                                          <p:val>
                                            <p:strVal val="#ppt_x"/>
                                          </p:val>
                                        </p:tav>
                                        <p:tav tm="100000">
                                          <p:val>
                                            <p:strVal val="#ppt_x"/>
                                          </p:val>
                                        </p:tav>
                                      </p:tavLst>
                                    </p:anim>
                                    <p:anim calcmode="lin" valueType="num">
                                      <p:cBhvr additive="base">
                                        <p:cTn id="26"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13"/>
                                        </p:tgtEl>
                                        <p:attrNameLst>
                                          <p:attrName>style.visibility</p:attrName>
                                        </p:attrNameLst>
                                      </p:cBhvr>
                                      <p:to>
                                        <p:strVal val="visible"/>
                                      </p:to>
                                    </p:set>
                                    <p:anim calcmode="lin" valueType="num">
                                      <p:cBhvr additive="base">
                                        <p:cTn id="31" dur="500" fill="hold"/>
                                        <p:tgtEl>
                                          <p:spTgt spid="21513"/>
                                        </p:tgtEl>
                                        <p:attrNameLst>
                                          <p:attrName>ppt_x</p:attrName>
                                        </p:attrNameLst>
                                      </p:cBhvr>
                                      <p:tavLst>
                                        <p:tav tm="0">
                                          <p:val>
                                            <p:strVal val="#ppt_x"/>
                                          </p:val>
                                        </p:tav>
                                        <p:tav tm="100000">
                                          <p:val>
                                            <p:strVal val="#ppt_x"/>
                                          </p:val>
                                        </p:tav>
                                      </p:tavLst>
                                    </p:anim>
                                    <p:anim calcmode="lin" valueType="num">
                                      <p:cBhvr additive="base">
                                        <p:cTn id="32"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14"/>
                                        </p:tgtEl>
                                        <p:attrNameLst>
                                          <p:attrName>style.visibility</p:attrName>
                                        </p:attrNameLst>
                                      </p:cBhvr>
                                      <p:to>
                                        <p:strVal val="visible"/>
                                      </p:to>
                                    </p:set>
                                    <p:anim calcmode="lin" valueType="num">
                                      <p:cBhvr additive="base">
                                        <p:cTn id="37" dur="500" fill="hold"/>
                                        <p:tgtEl>
                                          <p:spTgt spid="21514"/>
                                        </p:tgtEl>
                                        <p:attrNameLst>
                                          <p:attrName>ppt_x</p:attrName>
                                        </p:attrNameLst>
                                      </p:cBhvr>
                                      <p:tavLst>
                                        <p:tav tm="0">
                                          <p:val>
                                            <p:strVal val="#ppt_x"/>
                                          </p:val>
                                        </p:tav>
                                        <p:tav tm="100000">
                                          <p:val>
                                            <p:strVal val="#ppt_x"/>
                                          </p:val>
                                        </p:tav>
                                      </p:tavLst>
                                    </p:anim>
                                    <p:anim calcmode="lin" valueType="num">
                                      <p:cBhvr additive="base">
                                        <p:cTn id="38" dur="500" fill="hold"/>
                                        <p:tgtEl>
                                          <p:spTgt spid="21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animBg="1"/>
      <p:bldP spid="21512" grpId="0" animBg="1"/>
      <p:bldP spid="21513" grpId="0" animBg="1"/>
      <p:bldP spid="215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CCD4AE3-67AD-7542-AE1A-A292FC836864}" type="slidenum">
              <a:rPr lang="en-GB" sz="1000">
                <a:solidFill>
                  <a:srgbClr val="000000"/>
                </a:solidFill>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en-GB" sz="1000">
              <a:solidFill>
                <a:srgbClr val="000000"/>
              </a:solidFill>
            </a:endParaRPr>
          </a:p>
        </p:txBody>
      </p:sp>
      <p:sp>
        <p:nvSpPr>
          <p:cNvPr id="39941" name="Text Box 5"/>
          <p:cNvSpPr txBox="1">
            <a:spLocks noChangeArrowheads="1"/>
          </p:cNvSpPr>
          <p:nvPr/>
        </p:nvSpPr>
        <p:spPr bwMode="auto">
          <a:xfrm>
            <a:off x="1828800" y="1786359"/>
            <a:ext cx="1447800" cy="4178461"/>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a:t>SISTEMA DUALISTICO</a:t>
            </a:r>
          </a:p>
        </p:txBody>
      </p:sp>
      <p:sp>
        <p:nvSpPr>
          <p:cNvPr id="39942" name="Text Box 6"/>
          <p:cNvSpPr txBox="1">
            <a:spLocks noChangeArrowheads="1"/>
          </p:cNvSpPr>
          <p:nvPr/>
        </p:nvSpPr>
        <p:spPr bwMode="auto">
          <a:xfrm>
            <a:off x="3352800" y="3626665"/>
            <a:ext cx="7010400" cy="304800"/>
          </a:xfrm>
          <a:prstGeom prst="rect">
            <a:avLst/>
          </a:prstGeom>
          <a:solidFill>
            <a:srgbClr val="FFC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buSzPct val="80000"/>
              <a:buFont typeface="Wingdings" charset="0"/>
              <a:buNone/>
            </a:pPr>
            <a:r>
              <a:rPr lang="en-GB" sz="1800" b="1" i="1">
                <a:effectLst>
                  <a:outerShdw blurRad="38100" dist="38100" dir="2700000" algn="tl">
                    <a:srgbClr val="FFFFFF"/>
                  </a:outerShdw>
                </a:effectLst>
              </a:rPr>
              <a:t>Controllo</a:t>
            </a:r>
          </a:p>
        </p:txBody>
      </p:sp>
      <p:sp>
        <p:nvSpPr>
          <p:cNvPr id="39943" name="Text Box 7"/>
          <p:cNvSpPr txBox="1">
            <a:spLocks noChangeArrowheads="1"/>
          </p:cNvSpPr>
          <p:nvPr/>
        </p:nvSpPr>
        <p:spPr bwMode="auto">
          <a:xfrm>
            <a:off x="3352800" y="5133975"/>
            <a:ext cx="7010400" cy="304800"/>
          </a:xfrm>
          <a:prstGeom prst="rect">
            <a:avLst/>
          </a:prstGeom>
          <a:solidFill>
            <a:srgbClr val="FFC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buSzPct val="80000"/>
              <a:buFont typeface="Wingdings" charset="0"/>
              <a:buNone/>
            </a:pPr>
            <a:r>
              <a:rPr lang="en-GB" sz="1800" b="1" i="1">
                <a:effectLst>
                  <a:outerShdw blurRad="38100" dist="38100" dir="2700000" algn="tl">
                    <a:srgbClr val="FFFFFF"/>
                  </a:outerShdw>
                </a:effectLst>
              </a:rPr>
              <a:t>Controllo contabile</a:t>
            </a:r>
          </a:p>
        </p:txBody>
      </p:sp>
      <p:sp>
        <p:nvSpPr>
          <p:cNvPr id="39944" name="Text Box 8"/>
          <p:cNvSpPr txBox="1">
            <a:spLocks noChangeArrowheads="1"/>
          </p:cNvSpPr>
          <p:nvPr/>
        </p:nvSpPr>
        <p:spPr bwMode="auto">
          <a:xfrm>
            <a:off x="3276600" y="2465644"/>
            <a:ext cx="7162800" cy="10178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Char char=""/>
            </a:pPr>
            <a:r>
              <a:rPr lang="en-GB" sz="1200" dirty="0"/>
              <a:t> la </a:t>
            </a:r>
            <a:r>
              <a:rPr lang="en-GB" sz="1200" dirty="0" err="1"/>
              <a:t>gestione</a:t>
            </a:r>
            <a:r>
              <a:rPr lang="en-GB" sz="1200" dirty="0"/>
              <a:t> </a:t>
            </a:r>
            <a:r>
              <a:rPr lang="en-GB" sz="1200" dirty="0" err="1"/>
              <a:t>dell</a:t>
            </a:r>
            <a:r>
              <a:rPr lang="en-GB" altLang="en-GB" sz="1200" dirty="0" err="1"/>
              <a:t>’</a:t>
            </a:r>
            <a:r>
              <a:rPr lang="en-GB" sz="1200" dirty="0" err="1"/>
              <a:t>impresa</a:t>
            </a:r>
            <a:r>
              <a:rPr lang="en-GB" sz="1200" dirty="0"/>
              <a:t> è </a:t>
            </a:r>
            <a:r>
              <a:rPr lang="en-GB" sz="1200" dirty="0" err="1"/>
              <a:t>affidata</a:t>
            </a:r>
            <a:r>
              <a:rPr lang="en-GB" sz="1200" dirty="0"/>
              <a:t> al </a:t>
            </a:r>
            <a:r>
              <a:rPr lang="en-GB" sz="1200" i="1" dirty="0" err="1"/>
              <a:t>Consiglio</a:t>
            </a:r>
            <a:r>
              <a:rPr lang="en-GB" sz="1200" i="1" dirty="0"/>
              <a:t> </a:t>
            </a:r>
            <a:r>
              <a:rPr lang="en-GB" sz="1200" i="1" dirty="0" err="1"/>
              <a:t>di</a:t>
            </a:r>
            <a:r>
              <a:rPr lang="en-GB" sz="1200" i="1" dirty="0"/>
              <a:t> </a:t>
            </a:r>
            <a:r>
              <a:rPr lang="en-GB" sz="1200" i="1" dirty="0" err="1"/>
              <a:t>Gestione</a:t>
            </a:r>
            <a:r>
              <a:rPr lang="en-GB" sz="1200" dirty="0"/>
              <a:t>;</a:t>
            </a:r>
          </a:p>
          <a:p>
            <a:pPr algn="just">
              <a:lnSpc>
                <a:spcPct val="100000"/>
              </a:lnSpc>
              <a:buSzPct val="80000"/>
              <a:buFont typeface="Wingdings" charset="0"/>
              <a:buChar char=""/>
            </a:pPr>
            <a:r>
              <a:rPr lang="en-GB" sz="1200" dirty="0"/>
              <a:t> </a:t>
            </a:r>
            <a:r>
              <a:rPr lang="en-GB" sz="1200" dirty="0" err="1"/>
              <a:t>il</a:t>
            </a:r>
            <a:r>
              <a:rPr lang="en-GB" sz="1200" dirty="0"/>
              <a:t> </a:t>
            </a:r>
            <a:r>
              <a:rPr lang="en-GB" sz="1200" i="1" dirty="0" err="1"/>
              <a:t>Consiglio</a:t>
            </a:r>
            <a:r>
              <a:rPr lang="en-GB" sz="1200" i="1" dirty="0"/>
              <a:t> </a:t>
            </a:r>
            <a:r>
              <a:rPr lang="en-GB" sz="1200" i="1" dirty="0" err="1"/>
              <a:t>di</a:t>
            </a:r>
            <a:r>
              <a:rPr lang="en-GB" sz="1200" i="1" dirty="0"/>
              <a:t> </a:t>
            </a:r>
            <a:r>
              <a:rPr lang="en-GB" sz="1200" i="1" dirty="0" err="1"/>
              <a:t>Gestione</a:t>
            </a:r>
            <a:r>
              <a:rPr lang="en-GB" sz="1200" dirty="0"/>
              <a:t> è </a:t>
            </a:r>
            <a:r>
              <a:rPr lang="en-GB" sz="1200" dirty="0" err="1"/>
              <a:t>costituito</a:t>
            </a:r>
            <a:r>
              <a:rPr lang="en-GB" sz="1200" dirty="0"/>
              <a:t> </a:t>
            </a:r>
            <a:r>
              <a:rPr lang="en-GB" sz="1200" dirty="0" err="1"/>
              <a:t>da</a:t>
            </a:r>
            <a:r>
              <a:rPr lang="en-GB" sz="1200" dirty="0"/>
              <a:t> </a:t>
            </a:r>
            <a:r>
              <a:rPr lang="en-GB" sz="1200" dirty="0" err="1"/>
              <a:t>almeno</a:t>
            </a:r>
            <a:r>
              <a:rPr lang="en-GB" sz="1200" dirty="0"/>
              <a:t> 2 </a:t>
            </a:r>
            <a:r>
              <a:rPr lang="en-GB" sz="1200" dirty="0" err="1"/>
              <a:t>componenti</a:t>
            </a:r>
            <a:r>
              <a:rPr lang="en-GB" sz="1200" dirty="0"/>
              <a:t> (</a:t>
            </a:r>
            <a:r>
              <a:rPr lang="en-GB" sz="1200" dirty="0" err="1"/>
              <a:t>anche</a:t>
            </a:r>
            <a:r>
              <a:rPr lang="en-GB" sz="1200" dirty="0"/>
              <a:t> non </a:t>
            </a:r>
            <a:r>
              <a:rPr lang="en-GB" sz="1200" dirty="0" err="1"/>
              <a:t>soci</a:t>
            </a:r>
            <a:r>
              <a:rPr lang="en-GB" sz="1200" dirty="0"/>
              <a:t>) </a:t>
            </a:r>
            <a:r>
              <a:rPr lang="en-GB" sz="1200" dirty="0" err="1"/>
              <a:t>i</a:t>
            </a:r>
            <a:r>
              <a:rPr lang="en-GB" sz="1200" dirty="0"/>
              <a:t> </a:t>
            </a:r>
            <a:r>
              <a:rPr lang="en-GB" sz="1200" dirty="0" err="1"/>
              <a:t>quali</a:t>
            </a:r>
            <a:r>
              <a:rPr lang="en-GB" sz="1200" dirty="0"/>
              <a:t> </a:t>
            </a:r>
            <a:r>
              <a:rPr lang="en-GB" sz="1200" dirty="0" err="1"/>
              <a:t>restano</a:t>
            </a:r>
            <a:r>
              <a:rPr lang="en-GB" sz="1200" dirty="0"/>
              <a:t> in </a:t>
            </a:r>
            <a:r>
              <a:rPr lang="en-GB" sz="1200" dirty="0" err="1"/>
              <a:t>carica</a:t>
            </a:r>
            <a:r>
              <a:rPr lang="en-GB" sz="1200" dirty="0"/>
              <a:t> per un </a:t>
            </a:r>
            <a:r>
              <a:rPr lang="en-GB" sz="1200" dirty="0" err="1"/>
              <a:t>periodo</a:t>
            </a:r>
            <a:r>
              <a:rPr lang="en-GB" sz="1200" dirty="0"/>
              <a:t> non </a:t>
            </a:r>
            <a:r>
              <a:rPr lang="en-GB" sz="1200" dirty="0" err="1"/>
              <a:t>superiore</a:t>
            </a:r>
            <a:r>
              <a:rPr lang="en-GB" sz="1200" dirty="0"/>
              <a:t> a 3 </a:t>
            </a:r>
            <a:r>
              <a:rPr lang="en-GB" sz="1200" dirty="0" err="1"/>
              <a:t>esercizi</a:t>
            </a:r>
            <a:r>
              <a:rPr lang="en-GB" sz="1200" dirty="0"/>
              <a:t> e </a:t>
            </a:r>
            <a:r>
              <a:rPr lang="en-GB" sz="1200" dirty="0" err="1"/>
              <a:t>sono</a:t>
            </a:r>
            <a:r>
              <a:rPr lang="en-GB" sz="1200" dirty="0"/>
              <a:t> </a:t>
            </a:r>
            <a:r>
              <a:rPr lang="en-GB" sz="1200" dirty="0" err="1"/>
              <a:t>rieleggibili</a:t>
            </a:r>
            <a:r>
              <a:rPr lang="en-GB" sz="1200" dirty="0"/>
              <a:t> (salvo </a:t>
            </a:r>
            <a:r>
              <a:rPr lang="en-GB" sz="1200" dirty="0" err="1"/>
              <a:t>diversa</a:t>
            </a:r>
            <a:r>
              <a:rPr lang="en-GB" sz="1200" dirty="0"/>
              <a:t> </a:t>
            </a:r>
            <a:r>
              <a:rPr lang="en-GB" sz="1200" dirty="0" err="1"/>
              <a:t>disposizione</a:t>
            </a:r>
            <a:r>
              <a:rPr lang="en-GB" sz="1200" dirty="0"/>
              <a:t> </a:t>
            </a:r>
            <a:r>
              <a:rPr lang="en-GB" sz="1200" dirty="0" err="1"/>
              <a:t>statutaria</a:t>
            </a:r>
            <a:r>
              <a:rPr lang="en-GB" sz="1200" dirty="0"/>
              <a:t>)‏</a:t>
            </a:r>
          </a:p>
          <a:p>
            <a:pPr algn="just">
              <a:lnSpc>
                <a:spcPct val="100000"/>
              </a:lnSpc>
              <a:buSzPct val="80000"/>
              <a:buFont typeface="Wingdings" charset="0"/>
              <a:buChar char=""/>
            </a:pPr>
            <a:r>
              <a:rPr lang="en-GB" sz="1200" dirty="0"/>
              <a:t> </a:t>
            </a:r>
            <a:r>
              <a:rPr lang="en-GB" sz="1200" dirty="0" err="1"/>
              <a:t>il</a:t>
            </a:r>
            <a:r>
              <a:rPr lang="en-GB" sz="1200" dirty="0"/>
              <a:t> </a:t>
            </a:r>
            <a:r>
              <a:rPr lang="en-GB" sz="1200" dirty="0" err="1"/>
              <a:t>potere</a:t>
            </a:r>
            <a:r>
              <a:rPr lang="en-GB" sz="1200" dirty="0"/>
              <a:t> </a:t>
            </a:r>
            <a:r>
              <a:rPr lang="en-GB" sz="1200" dirty="0" err="1"/>
              <a:t>di</a:t>
            </a:r>
            <a:r>
              <a:rPr lang="en-GB" sz="1200" dirty="0"/>
              <a:t> </a:t>
            </a:r>
            <a:r>
              <a:rPr lang="en-GB" sz="1200" dirty="0" err="1"/>
              <a:t>nomina</a:t>
            </a:r>
            <a:r>
              <a:rPr lang="en-GB" sz="1200" dirty="0"/>
              <a:t> e </a:t>
            </a:r>
            <a:r>
              <a:rPr lang="en-GB" sz="1200" dirty="0" err="1"/>
              <a:t>revoca</a:t>
            </a:r>
            <a:r>
              <a:rPr lang="en-GB" sz="1200" dirty="0"/>
              <a:t> </a:t>
            </a:r>
            <a:r>
              <a:rPr lang="en-GB" sz="1200" dirty="0" err="1"/>
              <a:t>dei</a:t>
            </a:r>
            <a:r>
              <a:rPr lang="en-GB" sz="1200" dirty="0"/>
              <a:t> </a:t>
            </a:r>
            <a:r>
              <a:rPr lang="en-GB" sz="1200" dirty="0" err="1"/>
              <a:t>consiglieri</a:t>
            </a:r>
            <a:r>
              <a:rPr lang="en-GB" sz="1200" dirty="0"/>
              <a:t> </a:t>
            </a:r>
            <a:r>
              <a:rPr lang="en-GB" sz="1200" dirty="0" err="1"/>
              <a:t>di</a:t>
            </a:r>
            <a:r>
              <a:rPr lang="en-GB" sz="1200" dirty="0"/>
              <a:t> </a:t>
            </a:r>
            <a:r>
              <a:rPr lang="en-GB" sz="1200" dirty="0" err="1"/>
              <a:t>gestione</a:t>
            </a:r>
            <a:r>
              <a:rPr lang="en-GB" sz="1200" dirty="0"/>
              <a:t>, </a:t>
            </a:r>
            <a:r>
              <a:rPr lang="en-GB" sz="1200" dirty="0" err="1"/>
              <a:t>nonché</a:t>
            </a:r>
            <a:r>
              <a:rPr lang="en-GB" sz="1200" dirty="0"/>
              <a:t> </a:t>
            </a:r>
            <a:r>
              <a:rPr lang="en-GB" sz="1200" dirty="0" err="1"/>
              <a:t>l</a:t>
            </a:r>
            <a:r>
              <a:rPr lang="en-GB" altLang="en-GB" sz="1200" dirty="0" err="1"/>
              <a:t>’</a:t>
            </a:r>
            <a:r>
              <a:rPr lang="en-GB" sz="1200" dirty="0" err="1"/>
              <a:t>esercizio</a:t>
            </a:r>
            <a:r>
              <a:rPr lang="en-GB" sz="1200" dirty="0"/>
              <a:t> </a:t>
            </a:r>
            <a:r>
              <a:rPr lang="en-GB" sz="1200" dirty="0" err="1"/>
              <a:t>dell</a:t>
            </a:r>
            <a:r>
              <a:rPr lang="en-GB" altLang="en-GB" sz="1200" dirty="0" err="1"/>
              <a:t>’</a:t>
            </a:r>
            <a:r>
              <a:rPr lang="en-GB" sz="1200" dirty="0" err="1"/>
              <a:t>azione</a:t>
            </a:r>
            <a:r>
              <a:rPr lang="en-GB" sz="1200" dirty="0"/>
              <a:t> </a:t>
            </a:r>
            <a:r>
              <a:rPr lang="en-GB" sz="1200" dirty="0" err="1"/>
              <a:t>di</a:t>
            </a:r>
            <a:r>
              <a:rPr lang="en-GB" sz="1200" dirty="0"/>
              <a:t> </a:t>
            </a:r>
            <a:r>
              <a:rPr lang="en-GB" sz="1200" dirty="0" err="1"/>
              <a:t>responsabilità</a:t>
            </a:r>
            <a:r>
              <a:rPr lang="en-GB" sz="1200" dirty="0"/>
              <a:t> </a:t>
            </a:r>
            <a:r>
              <a:rPr lang="en-GB" sz="1200" dirty="0" err="1"/>
              <a:t>nei</a:t>
            </a:r>
            <a:r>
              <a:rPr lang="en-GB" sz="1200" dirty="0"/>
              <a:t> </a:t>
            </a:r>
            <a:r>
              <a:rPr lang="en-GB" sz="1200" dirty="0" err="1"/>
              <a:t>loro</a:t>
            </a:r>
            <a:r>
              <a:rPr lang="en-GB" sz="1200" dirty="0"/>
              <a:t> </a:t>
            </a:r>
            <a:r>
              <a:rPr lang="en-GB" sz="1200" dirty="0" err="1"/>
              <a:t>confronti</a:t>
            </a:r>
            <a:r>
              <a:rPr lang="en-GB" sz="1200" dirty="0"/>
              <a:t>, </a:t>
            </a:r>
            <a:r>
              <a:rPr lang="en-GB" sz="1200" dirty="0" err="1"/>
              <a:t>spetta</a:t>
            </a:r>
            <a:r>
              <a:rPr lang="en-GB" sz="1200" dirty="0"/>
              <a:t> al </a:t>
            </a:r>
            <a:r>
              <a:rPr lang="en-GB" sz="1200" i="1" dirty="0" err="1"/>
              <a:t>Consiglio</a:t>
            </a:r>
            <a:r>
              <a:rPr lang="en-GB" sz="1200" i="1" dirty="0"/>
              <a:t> </a:t>
            </a:r>
            <a:r>
              <a:rPr lang="en-GB" sz="1200" i="1" dirty="0" err="1"/>
              <a:t>di</a:t>
            </a:r>
            <a:r>
              <a:rPr lang="en-GB" sz="1200" i="1" dirty="0"/>
              <a:t> </a:t>
            </a:r>
            <a:r>
              <a:rPr lang="en-GB" sz="1200" i="1" dirty="0" err="1"/>
              <a:t>Sorveglianza</a:t>
            </a:r>
            <a:r>
              <a:rPr lang="en-GB" sz="1200" dirty="0"/>
              <a:t>.</a:t>
            </a:r>
          </a:p>
        </p:txBody>
      </p:sp>
      <p:sp>
        <p:nvSpPr>
          <p:cNvPr id="39945" name="Text Box 9"/>
          <p:cNvSpPr txBox="1">
            <a:spLocks noChangeArrowheads="1"/>
          </p:cNvSpPr>
          <p:nvPr/>
        </p:nvSpPr>
        <p:spPr bwMode="auto">
          <a:xfrm>
            <a:off x="3276600" y="3931465"/>
            <a:ext cx="7162800" cy="12025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Char char=""/>
            </a:pPr>
            <a:r>
              <a:rPr lang="en-GB" sz="1200" dirty="0"/>
              <a:t> </a:t>
            </a:r>
            <a:r>
              <a:rPr lang="en-GB" sz="1200" dirty="0" err="1"/>
              <a:t>il</a:t>
            </a:r>
            <a:r>
              <a:rPr lang="en-GB" sz="1200" dirty="0"/>
              <a:t> </a:t>
            </a:r>
            <a:r>
              <a:rPr lang="en-GB" sz="1200" dirty="0" err="1"/>
              <a:t>controllo</a:t>
            </a:r>
            <a:r>
              <a:rPr lang="en-GB" sz="1200" dirty="0"/>
              <a:t> è </a:t>
            </a:r>
            <a:r>
              <a:rPr lang="en-GB" sz="1200" dirty="0" err="1"/>
              <a:t>affidato</a:t>
            </a:r>
            <a:r>
              <a:rPr lang="en-GB" sz="1200" dirty="0"/>
              <a:t> al </a:t>
            </a:r>
            <a:r>
              <a:rPr lang="en-GB" sz="1200" i="1" dirty="0" err="1"/>
              <a:t>Consiglio</a:t>
            </a:r>
            <a:r>
              <a:rPr lang="en-GB" sz="1200" i="1" dirty="0"/>
              <a:t> </a:t>
            </a:r>
            <a:r>
              <a:rPr lang="en-GB" sz="1200" i="1" dirty="0" err="1"/>
              <a:t>di</a:t>
            </a:r>
            <a:r>
              <a:rPr lang="en-GB" sz="1200" i="1" dirty="0"/>
              <a:t> </a:t>
            </a:r>
            <a:r>
              <a:rPr lang="en-GB" sz="1200" i="1" dirty="0" err="1"/>
              <a:t>Sorveglianza</a:t>
            </a:r>
            <a:r>
              <a:rPr lang="en-GB" sz="1200" dirty="0"/>
              <a:t> </a:t>
            </a:r>
            <a:r>
              <a:rPr lang="en-GB" sz="1200" dirty="0" err="1"/>
              <a:t>che</a:t>
            </a:r>
            <a:r>
              <a:rPr lang="en-GB" sz="1200" dirty="0"/>
              <a:t> </a:t>
            </a:r>
            <a:r>
              <a:rPr lang="en-GB" sz="1200" dirty="0" err="1"/>
              <a:t>esercita</a:t>
            </a:r>
            <a:r>
              <a:rPr lang="en-GB" sz="1200" dirty="0"/>
              <a:t> </a:t>
            </a:r>
            <a:r>
              <a:rPr lang="en-GB" sz="1200" dirty="0" err="1"/>
              <a:t>alcune</a:t>
            </a:r>
            <a:r>
              <a:rPr lang="en-GB" sz="1200" dirty="0"/>
              <a:t> </a:t>
            </a:r>
            <a:r>
              <a:rPr lang="en-GB" sz="1200" dirty="0" err="1"/>
              <a:t>delle</a:t>
            </a:r>
            <a:r>
              <a:rPr lang="en-GB" sz="1200" dirty="0"/>
              <a:t> </a:t>
            </a:r>
            <a:r>
              <a:rPr lang="en-GB" sz="1200" dirty="0" err="1"/>
              <a:t>funzioni</a:t>
            </a:r>
            <a:r>
              <a:rPr lang="en-GB" sz="1200" dirty="0"/>
              <a:t> del </a:t>
            </a:r>
            <a:r>
              <a:rPr lang="en-GB" sz="1200" dirty="0" err="1"/>
              <a:t>collegio</a:t>
            </a:r>
            <a:r>
              <a:rPr lang="en-GB" sz="1200" dirty="0"/>
              <a:t> </a:t>
            </a:r>
            <a:r>
              <a:rPr lang="en-GB" sz="1200" dirty="0" err="1"/>
              <a:t>sindacale</a:t>
            </a:r>
            <a:r>
              <a:rPr lang="en-GB" sz="1200" dirty="0"/>
              <a:t>, </a:t>
            </a:r>
            <a:r>
              <a:rPr lang="en-GB" sz="1200" dirty="0" err="1"/>
              <a:t>approva</a:t>
            </a:r>
            <a:r>
              <a:rPr lang="en-GB" sz="1200" dirty="0"/>
              <a:t> </a:t>
            </a:r>
            <a:r>
              <a:rPr lang="en-GB" sz="1200" dirty="0" err="1"/>
              <a:t>il</a:t>
            </a:r>
            <a:r>
              <a:rPr lang="en-GB" sz="1200" dirty="0"/>
              <a:t> </a:t>
            </a:r>
            <a:r>
              <a:rPr lang="en-GB" sz="1200" dirty="0" err="1"/>
              <a:t>bilancio</a:t>
            </a:r>
            <a:r>
              <a:rPr lang="en-GB" sz="1200" dirty="0"/>
              <a:t> </a:t>
            </a:r>
            <a:r>
              <a:rPr lang="en-GB" sz="1200" dirty="0" err="1"/>
              <a:t>d</a:t>
            </a:r>
            <a:r>
              <a:rPr lang="en-GB" altLang="en-GB" sz="1200" dirty="0" err="1"/>
              <a:t>’</a:t>
            </a:r>
            <a:r>
              <a:rPr lang="en-GB" sz="1200" dirty="0" err="1"/>
              <a:t>esercizio</a:t>
            </a:r>
            <a:r>
              <a:rPr lang="en-GB" sz="1200" dirty="0"/>
              <a:t> (</a:t>
            </a:r>
            <a:r>
              <a:rPr lang="en-GB" sz="1200" dirty="0" err="1"/>
              <a:t>anche</a:t>
            </a:r>
            <a:r>
              <a:rPr lang="en-GB" sz="1200" dirty="0"/>
              <a:t> </a:t>
            </a:r>
            <a:r>
              <a:rPr lang="en-GB" sz="1200" dirty="0" err="1"/>
              <a:t>il</a:t>
            </a:r>
            <a:r>
              <a:rPr lang="en-GB" sz="1200" dirty="0"/>
              <a:t> </a:t>
            </a:r>
            <a:r>
              <a:rPr lang="en-GB" sz="1200" dirty="0" err="1"/>
              <a:t>consolidato</a:t>
            </a:r>
            <a:r>
              <a:rPr lang="en-GB" sz="1200" dirty="0"/>
              <a:t>), </a:t>
            </a:r>
            <a:r>
              <a:rPr lang="en-GB" sz="1200" dirty="0" err="1"/>
              <a:t>riferisce</a:t>
            </a:r>
            <a:r>
              <a:rPr lang="en-GB" sz="1200" dirty="0"/>
              <a:t> per </a:t>
            </a:r>
            <a:r>
              <a:rPr lang="en-GB" sz="1200" dirty="0" err="1"/>
              <a:t>iscritto</a:t>
            </a:r>
            <a:r>
              <a:rPr lang="en-GB" sz="1200" dirty="0"/>
              <a:t> </a:t>
            </a:r>
            <a:r>
              <a:rPr lang="en-GB" sz="1200" dirty="0" err="1"/>
              <a:t>all</a:t>
            </a:r>
            <a:r>
              <a:rPr lang="en-GB" altLang="en-GB" sz="1200" dirty="0" err="1"/>
              <a:t>’</a:t>
            </a:r>
            <a:r>
              <a:rPr lang="en-GB" sz="1200" dirty="0" err="1"/>
              <a:t>assemblea</a:t>
            </a:r>
            <a:r>
              <a:rPr lang="en-GB" sz="1200" dirty="0"/>
              <a:t> </a:t>
            </a:r>
            <a:r>
              <a:rPr lang="en-GB" sz="1200" dirty="0" err="1"/>
              <a:t>sull</a:t>
            </a:r>
            <a:r>
              <a:rPr lang="en-GB" altLang="en-GB" sz="1200" dirty="0" err="1"/>
              <a:t>’</a:t>
            </a:r>
            <a:r>
              <a:rPr lang="en-GB" sz="1200" dirty="0" err="1"/>
              <a:t>attività</a:t>
            </a:r>
            <a:r>
              <a:rPr lang="en-GB" sz="1200" dirty="0"/>
              <a:t> </a:t>
            </a:r>
            <a:r>
              <a:rPr lang="en-GB" sz="1200" dirty="0" err="1"/>
              <a:t>di</a:t>
            </a:r>
            <a:r>
              <a:rPr lang="en-GB" sz="1200" dirty="0"/>
              <a:t> </a:t>
            </a:r>
            <a:r>
              <a:rPr lang="en-GB" sz="1200" dirty="0" err="1"/>
              <a:t>vigilanza</a:t>
            </a:r>
            <a:r>
              <a:rPr lang="en-GB" sz="1200" dirty="0"/>
              <a:t> </a:t>
            </a:r>
            <a:r>
              <a:rPr lang="en-GB" sz="1200" dirty="0" err="1"/>
              <a:t>svolta</a:t>
            </a:r>
            <a:r>
              <a:rPr lang="en-GB" sz="1200" dirty="0"/>
              <a:t>, </a:t>
            </a:r>
            <a:r>
              <a:rPr lang="en-GB" sz="1200" dirty="0" err="1"/>
              <a:t>almeno</a:t>
            </a:r>
            <a:r>
              <a:rPr lang="en-GB" sz="1200" dirty="0"/>
              <a:t> </a:t>
            </a:r>
            <a:r>
              <a:rPr lang="en-GB" sz="1200" dirty="0" err="1"/>
              <a:t>una</a:t>
            </a:r>
            <a:r>
              <a:rPr lang="en-GB" sz="1200" dirty="0"/>
              <a:t> </a:t>
            </a:r>
            <a:r>
              <a:rPr lang="en-GB" sz="1200" dirty="0" err="1"/>
              <a:t>volta</a:t>
            </a:r>
            <a:r>
              <a:rPr lang="en-GB" sz="1200" dirty="0"/>
              <a:t> </a:t>
            </a:r>
            <a:r>
              <a:rPr lang="en-GB" sz="1200" dirty="0" err="1"/>
              <a:t>all</a:t>
            </a:r>
            <a:r>
              <a:rPr lang="en-GB" altLang="en-GB" sz="1200" dirty="0" err="1"/>
              <a:t>’</a:t>
            </a:r>
            <a:r>
              <a:rPr lang="en-GB" sz="1200" dirty="0" err="1"/>
              <a:t>anno</a:t>
            </a:r>
            <a:r>
              <a:rPr lang="en-GB" sz="1200" dirty="0"/>
              <a:t>;</a:t>
            </a:r>
          </a:p>
          <a:p>
            <a:pPr algn="just">
              <a:lnSpc>
                <a:spcPct val="100000"/>
              </a:lnSpc>
              <a:buSzPct val="80000"/>
              <a:buFont typeface="Wingdings" charset="0"/>
              <a:buChar char=""/>
            </a:pPr>
            <a:r>
              <a:rPr lang="en-GB" sz="1200" dirty="0"/>
              <a:t> </a:t>
            </a:r>
            <a:r>
              <a:rPr lang="en-GB" sz="1200" dirty="0" err="1"/>
              <a:t>l</a:t>
            </a:r>
            <a:r>
              <a:rPr lang="en-GB" altLang="en-GB" sz="1200" dirty="0" err="1"/>
              <a:t>’</a:t>
            </a:r>
            <a:r>
              <a:rPr lang="en-GB" sz="1200" dirty="0" err="1"/>
              <a:t>organo</a:t>
            </a:r>
            <a:r>
              <a:rPr lang="en-GB" sz="1200" dirty="0"/>
              <a:t> è </a:t>
            </a:r>
            <a:r>
              <a:rPr lang="en-GB" sz="1200" dirty="0" err="1"/>
              <a:t>composto</a:t>
            </a:r>
            <a:r>
              <a:rPr lang="en-GB" sz="1200" dirty="0"/>
              <a:t> </a:t>
            </a:r>
            <a:r>
              <a:rPr lang="en-GB" sz="1200" dirty="0" err="1"/>
              <a:t>da</a:t>
            </a:r>
            <a:r>
              <a:rPr lang="en-GB" sz="1200" dirty="0"/>
              <a:t> </a:t>
            </a:r>
            <a:r>
              <a:rPr lang="en-GB" sz="1200" dirty="0" err="1"/>
              <a:t>almeno</a:t>
            </a:r>
            <a:r>
              <a:rPr lang="en-GB" sz="1200" dirty="0"/>
              <a:t> 3 </a:t>
            </a:r>
            <a:r>
              <a:rPr lang="en-GB" sz="1200" dirty="0" err="1"/>
              <a:t>componenti</a:t>
            </a:r>
            <a:r>
              <a:rPr lang="en-GB" sz="1200" dirty="0"/>
              <a:t> (</a:t>
            </a:r>
            <a:r>
              <a:rPr lang="en-GB" sz="1200" dirty="0" err="1"/>
              <a:t>anche</a:t>
            </a:r>
            <a:r>
              <a:rPr lang="en-GB" sz="1200" dirty="0"/>
              <a:t> non </a:t>
            </a:r>
            <a:r>
              <a:rPr lang="en-GB" sz="1200" dirty="0" err="1"/>
              <a:t>soci</a:t>
            </a:r>
            <a:r>
              <a:rPr lang="en-GB" sz="1200" dirty="0"/>
              <a:t>) </a:t>
            </a:r>
            <a:r>
              <a:rPr lang="en-GB" sz="1200" dirty="0" err="1"/>
              <a:t>nominati</a:t>
            </a:r>
            <a:r>
              <a:rPr lang="en-GB" sz="1200" dirty="0"/>
              <a:t> </a:t>
            </a:r>
            <a:r>
              <a:rPr lang="en-GB" sz="1200" dirty="0" err="1"/>
              <a:t>dall</a:t>
            </a:r>
            <a:r>
              <a:rPr lang="en-GB" altLang="en-GB" sz="1200" dirty="0" err="1"/>
              <a:t>’</a:t>
            </a:r>
            <a:r>
              <a:rPr lang="en-GB" sz="1200" dirty="0" err="1"/>
              <a:t>assemblea</a:t>
            </a:r>
            <a:r>
              <a:rPr lang="en-GB" sz="1200" dirty="0"/>
              <a:t>, </a:t>
            </a:r>
            <a:r>
              <a:rPr lang="en-GB" sz="1200" dirty="0" err="1"/>
              <a:t>i</a:t>
            </a:r>
            <a:r>
              <a:rPr lang="en-GB" sz="1200" dirty="0"/>
              <a:t> </a:t>
            </a:r>
            <a:r>
              <a:rPr lang="en-GB" sz="1200" dirty="0" err="1"/>
              <a:t>quali</a:t>
            </a:r>
            <a:r>
              <a:rPr lang="en-GB" sz="1200" dirty="0"/>
              <a:t> </a:t>
            </a:r>
            <a:r>
              <a:rPr lang="en-GB" sz="1200" dirty="0" err="1"/>
              <a:t>restano</a:t>
            </a:r>
            <a:r>
              <a:rPr lang="en-GB" sz="1200" dirty="0"/>
              <a:t> in </a:t>
            </a:r>
            <a:r>
              <a:rPr lang="en-GB" sz="1200" dirty="0" err="1"/>
              <a:t>carica</a:t>
            </a:r>
            <a:r>
              <a:rPr lang="en-GB" sz="1200" dirty="0"/>
              <a:t> per un </a:t>
            </a:r>
            <a:r>
              <a:rPr lang="en-GB" sz="1200" dirty="0" err="1"/>
              <a:t>periodo</a:t>
            </a:r>
            <a:r>
              <a:rPr lang="en-GB" sz="1200" dirty="0"/>
              <a:t> non </a:t>
            </a:r>
            <a:r>
              <a:rPr lang="en-GB" sz="1200" dirty="0" err="1"/>
              <a:t>superiore</a:t>
            </a:r>
            <a:r>
              <a:rPr lang="en-GB" sz="1200" dirty="0"/>
              <a:t> a 3 </a:t>
            </a:r>
            <a:r>
              <a:rPr lang="en-GB" sz="1200" dirty="0" err="1"/>
              <a:t>esercizi</a:t>
            </a:r>
            <a:r>
              <a:rPr lang="en-GB" sz="1200" dirty="0"/>
              <a:t> e </a:t>
            </a:r>
            <a:r>
              <a:rPr lang="en-GB" sz="1200" dirty="0" err="1"/>
              <a:t>sono</a:t>
            </a:r>
            <a:r>
              <a:rPr lang="en-GB" sz="1200" dirty="0"/>
              <a:t> </a:t>
            </a:r>
            <a:r>
              <a:rPr lang="en-GB" sz="1200" dirty="0" err="1"/>
              <a:t>rieleggibili</a:t>
            </a:r>
            <a:r>
              <a:rPr lang="en-GB" sz="1200" dirty="0"/>
              <a:t> (salvo </a:t>
            </a:r>
            <a:r>
              <a:rPr lang="en-GB" sz="1200" dirty="0" err="1"/>
              <a:t>diversa</a:t>
            </a:r>
            <a:r>
              <a:rPr lang="en-GB" sz="1200" dirty="0"/>
              <a:t> </a:t>
            </a:r>
            <a:r>
              <a:rPr lang="en-GB" sz="1200" dirty="0" err="1"/>
              <a:t>disposizione</a:t>
            </a:r>
            <a:r>
              <a:rPr lang="en-GB" sz="1200" dirty="0"/>
              <a:t> </a:t>
            </a:r>
            <a:r>
              <a:rPr lang="en-GB" sz="1200" dirty="0" err="1"/>
              <a:t>statutaria</a:t>
            </a:r>
            <a:r>
              <a:rPr lang="en-GB" sz="1200" dirty="0"/>
              <a:t>). </a:t>
            </a:r>
            <a:r>
              <a:rPr lang="en-GB" sz="1200" dirty="0" err="1"/>
              <a:t>Almeno</a:t>
            </a:r>
            <a:r>
              <a:rPr lang="en-GB" sz="1200" dirty="0"/>
              <a:t> un </a:t>
            </a:r>
            <a:r>
              <a:rPr lang="en-GB" sz="1200" dirty="0" err="1"/>
              <a:t>componente</a:t>
            </a:r>
            <a:r>
              <a:rPr lang="en-GB" sz="1200" dirty="0"/>
              <a:t> </a:t>
            </a:r>
            <a:r>
              <a:rPr lang="en-GB" sz="1200" dirty="0" err="1"/>
              <a:t>effettivo</a:t>
            </a:r>
            <a:r>
              <a:rPr lang="en-GB" sz="1200" dirty="0"/>
              <a:t> </a:t>
            </a:r>
            <a:r>
              <a:rPr lang="en-GB" sz="1200" dirty="0" err="1"/>
              <a:t>deve</a:t>
            </a:r>
            <a:r>
              <a:rPr lang="en-GB" sz="1200" dirty="0"/>
              <a:t> </a:t>
            </a:r>
            <a:r>
              <a:rPr lang="en-GB" sz="1200" dirty="0" err="1"/>
              <a:t>essere</a:t>
            </a:r>
            <a:r>
              <a:rPr lang="en-GB" sz="1200" dirty="0"/>
              <a:t> </a:t>
            </a:r>
            <a:r>
              <a:rPr lang="en-GB" sz="1200" dirty="0" err="1"/>
              <a:t>iscritto</a:t>
            </a:r>
            <a:r>
              <a:rPr lang="en-GB" sz="1200" dirty="0"/>
              <a:t> </a:t>
            </a:r>
            <a:r>
              <a:rPr lang="en-GB" sz="1200" dirty="0" err="1"/>
              <a:t>nel</a:t>
            </a:r>
            <a:r>
              <a:rPr lang="en-GB" sz="1200" dirty="0"/>
              <a:t> </a:t>
            </a:r>
            <a:r>
              <a:rPr lang="en-GB" sz="1200" dirty="0" err="1"/>
              <a:t>registro</a:t>
            </a:r>
            <a:r>
              <a:rPr lang="en-GB" sz="1200" dirty="0"/>
              <a:t> </a:t>
            </a:r>
            <a:r>
              <a:rPr lang="en-GB" sz="1200" dirty="0" err="1"/>
              <a:t>dei</a:t>
            </a:r>
            <a:r>
              <a:rPr lang="en-GB" sz="1200" dirty="0"/>
              <a:t> </a:t>
            </a:r>
            <a:r>
              <a:rPr lang="en-GB" sz="1200" dirty="0" err="1"/>
              <a:t>revisori</a:t>
            </a:r>
            <a:r>
              <a:rPr lang="en-GB" sz="1200" dirty="0"/>
              <a:t> </a:t>
            </a:r>
            <a:r>
              <a:rPr lang="en-GB" sz="1200" dirty="0" err="1"/>
              <a:t>contabili</a:t>
            </a:r>
            <a:r>
              <a:rPr lang="en-GB" sz="1200" dirty="0"/>
              <a:t>. </a:t>
            </a:r>
          </a:p>
        </p:txBody>
      </p:sp>
      <p:sp>
        <p:nvSpPr>
          <p:cNvPr id="39946" name="Text Box 10"/>
          <p:cNvSpPr txBox="1">
            <a:spLocks noChangeArrowheads="1"/>
          </p:cNvSpPr>
          <p:nvPr/>
        </p:nvSpPr>
        <p:spPr bwMode="auto">
          <a:xfrm>
            <a:off x="3276600" y="5470525"/>
            <a:ext cx="7162800" cy="648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Char char=""/>
            </a:pPr>
            <a:r>
              <a:rPr lang="en-GB" sz="1200"/>
              <a:t> il controllo contabile è affidato a un </a:t>
            </a:r>
            <a:r>
              <a:rPr lang="en-GB" sz="1200" i="1"/>
              <a:t>Revisore</a:t>
            </a:r>
            <a:r>
              <a:rPr lang="en-GB" sz="1200"/>
              <a:t>/</a:t>
            </a:r>
            <a:r>
              <a:rPr lang="en-GB" sz="1200" i="1"/>
              <a:t>Società di revisione</a:t>
            </a:r>
            <a:r>
              <a:rPr lang="en-GB" sz="1200"/>
              <a:t> iscritti nel registro istituito presso Min. Giustizia  (nelle </a:t>
            </a:r>
            <a:r>
              <a:rPr lang="en-GB" altLang="en-GB" sz="1200"/>
              <a:t>“</a:t>
            </a:r>
            <a:r>
              <a:rPr lang="en-GB" sz="1200" i="1"/>
              <a:t>società aperte</a:t>
            </a:r>
            <a:r>
              <a:rPr lang="en-GB" altLang="en-GB" sz="1200"/>
              <a:t>”</a:t>
            </a:r>
            <a:r>
              <a:rPr lang="en-GB" sz="1200"/>
              <a:t> è esercitato da una società di revisione iscritta nel registro dei revisori contabili). L</a:t>
            </a:r>
            <a:r>
              <a:rPr lang="en-GB" altLang="en-GB" sz="1200"/>
              <a:t>’</a:t>
            </a:r>
            <a:r>
              <a:rPr lang="en-GB" sz="1200"/>
              <a:t>incaricato del controllo contabile è nominato dall</a:t>
            </a:r>
            <a:r>
              <a:rPr lang="en-GB" altLang="en-GB" sz="1200"/>
              <a:t>’</a:t>
            </a:r>
            <a:r>
              <a:rPr lang="en-GB" sz="1200"/>
              <a:t>assemblea.</a:t>
            </a:r>
          </a:p>
        </p:txBody>
      </p:sp>
      <p:sp>
        <p:nvSpPr>
          <p:cNvPr id="39947" name="Text Box 11"/>
          <p:cNvSpPr txBox="1">
            <a:spLocks noChangeArrowheads="1"/>
          </p:cNvSpPr>
          <p:nvPr/>
        </p:nvSpPr>
        <p:spPr bwMode="auto">
          <a:xfrm>
            <a:off x="3352800" y="2160844"/>
            <a:ext cx="7010400" cy="304800"/>
          </a:xfrm>
          <a:prstGeom prst="rect">
            <a:avLst/>
          </a:prstGeom>
          <a:solidFill>
            <a:srgbClr val="FFC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buSzPct val="80000"/>
              <a:buFont typeface="Wingdings" charset="0"/>
              <a:buNone/>
            </a:pPr>
            <a:r>
              <a:rPr lang="en-GB" sz="1800" b="1" i="1">
                <a:effectLst>
                  <a:outerShdw blurRad="38100" dist="38100" dir="2700000" algn="tl">
                    <a:srgbClr val="FFFFFF"/>
                  </a:outerShdw>
                </a:effectLst>
              </a:rPr>
              <a:t>Amministrazione</a:t>
            </a:r>
          </a:p>
        </p:txBody>
      </p:sp>
      <p:sp>
        <p:nvSpPr>
          <p:cNvPr id="13" name="Text Box 4"/>
          <p:cNvSpPr txBox="1">
            <a:spLocks noChangeArrowheads="1"/>
          </p:cNvSpPr>
          <p:nvPr/>
        </p:nvSpPr>
        <p:spPr bwMode="auto">
          <a:xfrm>
            <a:off x="2026741" y="467907"/>
            <a:ext cx="8181384" cy="648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3600" b="1" dirty="0">
                <a:latin typeface="Cambria" pitchFamily="18" charset="0"/>
                <a:ea typeface="Cambria" pitchFamily="18" charset="0"/>
              </a:rPr>
              <a:t>La </a:t>
            </a:r>
            <a:r>
              <a:rPr lang="en-GB" sz="3600" b="1" dirty="0" err="1">
                <a:latin typeface="Cambria" pitchFamily="18" charset="0"/>
                <a:ea typeface="Cambria" pitchFamily="18" charset="0"/>
              </a:rPr>
              <a:t>S.p.a</a:t>
            </a:r>
            <a:r>
              <a:rPr lang="en-GB" sz="3600" b="1" dirty="0">
                <a:latin typeface="Cambria" pitchFamily="18" charset="0"/>
                <a:ea typeface="Cambria" pitchFamily="18" charset="0"/>
              </a:rPr>
              <a:t>. – </a:t>
            </a:r>
            <a:r>
              <a:rPr lang="en-GB" sz="3600" b="1" i="1" dirty="0" err="1">
                <a:latin typeface="Cambria" pitchFamily="18" charset="0"/>
                <a:ea typeface="Cambria" pitchFamily="18" charset="0"/>
              </a:rPr>
              <a:t>Amministrazione</a:t>
            </a:r>
            <a:r>
              <a:rPr lang="en-GB" sz="3600" b="1" i="1" dirty="0">
                <a:latin typeface="Cambria" pitchFamily="18" charset="0"/>
                <a:ea typeface="Cambria" pitchFamily="18" charset="0"/>
              </a:rPr>
              <a:t> e </a:t>
            </a:r>
            <a:r>
              <a:rPr lang="en-GB" sz="3600" b="1" i="1" dirty="0" err="1">
                <a:latin typeface="Cambria" pitchFamily="18" charset="0"/>
                <a:ea typeface="Cambria" pitchFamily="18" charset="0"/>
              </a:rPr>
              <a:t>controllo</a:t>
            </a:r>
            <a:endParaRPr lang="en-GB" sz="3600" b="1" i="1" dirty="0">
              <a:latin typeface="Cambria" pitchFamily="18" charset="0"/>
              <a:ea typeface="Cambria" pitchFamily="18" charset="0"/>
            </a:endParaRPr>
          </a:p>
        </p:txBody>
      </p:sp>
    </p:spTree>
    <p:extLst>
      <p:ext uri="{BB962C8B-B14F-4D97-AF65-F5344CB8AC3E}">
        <p14:creationId xmlns:p14="http://schemas.microsoft.com/office/powerpoint/2010/main" val="4389364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6A4F664-4F93-A240-AD83-930C5F21AAA0}" type="slidenum">
              <a:rPr lang="en-GB" sz="1000">
                <a:solidFill>
                  <a:srgbClr val="000000"/>
                </a:solidFill>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en-GB" sz="1000">
              <a:solidFill>
                <a:srgbClr val="000000"/>
              </a:solidFill>
            </a:endParaRPr>
          </a:p>
        </p:txBody>
      </p:sp>
      <p:sp>
        <p:nvSpPr>
          <p:cNvPr id="40965" name="Text Box 5"/>
          <p:cNvSpPr txBox="1">
            <a:spLocks noChangeArrowheads="1"/>
          </p:cNvSpPr>
          <p:nvPr/>
        </p:nvSpPr>
        <p:spPr bwMode="auto">
          <a:xfrm>
            <a:off x="1828800" y="1882896"/>
            <a:ext cx="1447800" cy="4085863"/>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a:t>SISTEMA MONISTICO</a:t>
            </a:r>
          </a:p>
        </p:txBody>
      </p:sp>
      <p:sp>
        <p:nvSpPr>
          <p:cNvPr id="40966" name="Text Box 6"/>
          <p:cNvSpPr txBox="1">
            <a:spLocks noChangeArrowheads="1"/>
          </p:cNvSpPr>
          <p:nvPr/>
        </p:nvSpPr>
        <p:spPr bwMode="auto">
          <a:xfrm>
            <a:off x="3352800" y="3163236"/>
            <a:ext cx="7010400" cy="368300"/>
          </a:xfrm>
          <a:prstGeom prst="rect">
            <a:avLst/>
          </a:prstGeom>
          <a:solidFill>
            <a:srgbClr val="FFC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buSzPct val="80000"/>
              <a:buFont typeface="Wingdings" charset="0"/>
              <a:buNone/>
            </a:pPr>
            <a:r>
              <a:rPr lang="en-GB" sz="1800" b="1" i="1">
                <a:effectLst>
                  <a:outerShdw blurRad="38100" dist="38100" dir="2700000" algn="tl">
                    <a:srgbClr val="FFFFFF"/>
                  </a:outerShdw>
                </a:effectLst>
              </a:rPr>
              <a:t>Controllo</a:t>
            </a:r>
          </a:p>
        </p:txBody>
      </p:sp>
      <p:sp>
        <p:nvSpPr>
          <p:cNvPr id="40967" name="Text Box 7"/>
          <p:cNvSpPr txBox="1">
            <a:spLocks noChangeArrowheads="1"/>
          </p:cNvSpPr>
          <p:nvPr/>
        </p:nvSpPr>
        <p:spPr bwMode="auto">
          <a:xfrm>
            <a:off x="3352800" y="5029200"/>
            <a:ext cx="7010400" cy="368300"/>
          </a:xfrm>
          <a:prstGeom prst="rect">
            <a:avLst/>
          </a:prstGeom>
          <a:solidFill>
            <a:srgbClr val="FFC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buSzPct val="80000"/>
              <a:buFont typeface="Wingdings" charset="0"/>
              <a:buNone/>
            </a:pPr>
            <a:r>
              <a:rPr lang="en-GB" sz="1800" b="1" i="1">
                <a:effectLst>
                  <a:outerShdw blurRad="38100" dist="38100" dir="2700000" algn="tl">
                    <a:srgbClr val="FFFFFF"/>
                  </a:outerShdw>
                </a:effectLst>
              </a:rPr>
              <a:t>Controllo contabile</a:t>
            </a:r>
          </a:p>
        </p:txBody>
      </p:sp>
      <p:sp>
        <p:nvSpPr>
          <p:cNvPr id="40968" name="Text Box 8"/>
          <p:cNvSpPr txBox="1">
            <a:spLocks noChangeArrowheads="1"/>
          </p:cNvSpPr>
          <p:nvPr/>
        </p:nvSpPr>
        <p:spPr bwMode="auto">
          <a:xfrm>
            <a:off x="3352800" y="2246572"/>
            <a:ext cx="7162800" cy="83317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Char char=""/>
            </a:pPr>
            <a:r>
              <a:rPr lang="en-GB" sz="1200" dirty="0"/>
              <a:t> la </a:t>
            </a:r>
            <a:r>
              <a:rPr lang="en-GB" sz="1200" dirty="0" err="1"/>
              <a:t>gestione</a:t>
            </a:r>
            <a:r>
              <a:rPr lang="en-GB" sz="1200" dirty="0"/>
              <a:t> </a:t>
            </a:r>
            <a:r>
              <a:rPr lang="en-GB" sz="1200" dirty="0" err="1"/>
              <a:t>dell</a:t>
            </a:r>
            <a:r>
              <a:rPr lang="en-GB" altLang="en-GB" sz="1200" dirty="0" err="1"/>
              <a:t>’</a:t>
            </a:r>
            <a:r>
              <a:rPr lang="en-GB" sz="1200" dirty="0" err="1"/>
              <a:t>impresa</a:t>
            </a:r>
            <a:r>
              <a:rPr lang="en-GB" sz="1200" dirty="0"/>
              <a:t> è </a:t>
            </a:r>
            <a:r>
              <a:rPr lang="en-GB" sz="1200" dirty="0" err="1"/>
              <a:t>affidata</a:t>
            </a:r>
            <a:r>
              <a:rPr lang="en-GB" sz="1200" dirty="0"/>
              <a:t> in via </a:t>
            </a:r>
            <a:r>
              <a:rPr lang="en-GB" sz="1200" dirty="0" err="1"/>
              <a:t>esclusiva</a:t>
            </a:r>
            <a:r>
              <a:rPr lang="en-GB" sz="1200" dirty="0"/>
              <a:t> al </a:t>
            </a:r>
            <a:r>
              <a:rPr lang="en-GB" sz="1200" i="1" dirty="0" err="1"/>
              <a:t>Consiglio</a:t>
            </a:r>
            <a:r>
              <a:rPr lang="en-GB" sz="1200" i="1" dirty="0"/>
              <a:t> </a:t>
            </a:r>
            <a:r>
              <a:rPr lang="en-GB" sz="1200" i="1" dirty="0" err="1"/>
              <a:t>di</a:t>
            </a:r>
            <a:r>
              <a:rPr lang="en-GB" sz="1200" i="1" dirty="0"/>
              <a:t> </a:t>
            </a:r>
            <a:r>
              <a:rPr lang="en-GB" sz="1200" i="1" dirty="0" err="1"/>
              <a:t>Amministrazione</a:t>
            </a:r>
            <a:r>
              <a:rPr lang="en-GB" sz="1200" dirty="0"/>
              <a:t>;</a:t>
            </a:r>
          </a:p>
          <a:p>
            <a:pPr algn="just">
              <a:lnSpc>
                <a:spcPct val="100000"/>
              </a:lnSpc>
              <a:buSzPct val="80000"/>
              <a:buFont typeface="Wingdings" charset="0"/>
              <a:buChar char=""/>
            </a:pPr>
            <a:r>
              <a:rPr lang="en-GB" sz="1200" dirty="0"/>
              <a:t> </a:t>
            </a:r>
            <a:r>
              <a:rPr lang="en-GB" sz="1200" dirty="0" err="1"/>
              <a:t>almeno</a:t>
            </a:r>
            <a:r>
              <a:rPr lang="en-GB" sz="1200" dirty="0"/>
              <a:t> 1/3 </a:t>
            </a:r>
            <a:r>
              <a:rPr lang="en-GB" sz="1200" dirty="0" err="1"/>
              <a:t>dei</a:t>
            </a:r>
            <a:r>
              <a:rPr lang="en-GB" sz="1200" dirty="0"/>
              <a:t> </a:t>
            </a:r>
            <a:r>
              <a:rPr lang="en-GB" sz="1200" dirty="0" err="1"/>
              <a:t>suoi</a:t>
            </a:r>
            <a:r>
              <a:rPr lang="en-GB" sz="1200" dirty="0"/>
              <a:t> </a:t>
            </a:r>
            <a:r>
              <a:rPr lang="en-GB" sz="1200" dirty="0" err="1"/>
              <a:t>componenti</a:t>
            </a:r>
            <a:r>
              <a:rPr lang="en-GB" sz="1200" dirty="0"/>
              <a:t> </a:t>
            </a:r>
            <a:r>
              <a:rPr lang="en-GB" sz="1200" dirty="0" err="1"/>
              <a:t>deve</a:t>
            </a:r>
            <a:r>
              <a:rPr lang="en-GB" sz="1200" dirty="0"/>
              <a:t> </a:t>
            </a:r>
            <a:r>
              <a:rPr lang="en-GB" sz="1200" dirty="0" err="1"/>
              <a:t>essere</a:t>
            </a:r>
            <a:r>
              <a:rPr lang="en-GB" sz="1200" dirty="0"/>
              <a:t> in </a:t>
            </a:r>
            <a:r>
              <a:rPr lang="en-GB" sz="1200" dirty="0" err="1"/>
              <a:t>possesso</a:t>
            </a:r>
            <a:r>
              <a:rPr lang="en-GB" sz="1200" dirty="0"/>
              <a:t> </a:t>
            </a:r>
            <a:r>
              <a:rPr lang="en-GB" sz="1200" dirty="0" err="1"/>
              <a:t>dei</a:t>
            </a:r>
            <a:r>
              <a:rPr lang="en-GB" sz="1200" dirty="0"/>
              <a:t> </a:t>
            </a:r>
            <a:r>
              <a:rPr lang="en-GB" sz="1200" dirty="0" err="1"/>
              <a:t>requisiti</a:t>
            </a:r>
            <a:r>
              <a:rPr lang="en-GB" sz="1200" dirty="0"/>
              <a:t> </a:t>
            </a:r>
            <a:r>
              <a:rPr lang="en-GB" sz="1200" dirty="0" err="1"/>
              <a:t>di</a:t>
            </a:r>
            <a:r>
              <a:rPr lang="en-GB" sz="1200" dirty="0"/>
              <a:t> </a:t>
            </a:r>
            <a:r>
              <a:rPr lang="en-GB" sz="1200" dirty="0" err="1"/>
              <a:t>indipendenza</a:t>
            </a:r>
            <a:r>
              <a:rPr lang="en-GB" sz="1200" dirty="0"/>
              <a:t> </a:t>
            </a:r>
            <a:r>
              <a:rPr lang="en-GB" sz="1200" dirty="0" err="1"/>
              <a:t>stabiliti</a:t>
            </a:r>
            <a:r>
              <a:rPr lang="en-GB" sz="1200" dirty="0"/>
              <a:t> per </a:t>
            </a:r>
            <a:r>
              <a:rPr lang="en-GB" sz="1200" dirty="0" err="1"/>
              <a:t>i</a:t>
            </a:r>
            <a:r>
              <a:rPr lang="en-GB" sz="1200" dirty="0"/>
              <a:t> </a:t>
            </a:r>
            <a:r>
              <a:rPr lang="en-GB" sz="1200" dirty="0" err="1"/>
              <a:t>sindaci</a:t>
            </a:r>
            <a:r>
              <a:rPr lang="en-GB" sz="1200" dirty="0"/>
              <a:t> (e, se lo </a:t>
            </a:r>
            <a:r>
              <a:rPr lang="en-GB" sz="1200" dirty="0" err="1"/>
              <a:t>statuto</a:t>
            </a:r>
            <a:r>
              <a:rPr lang="en-GB" sz="1200" dirty="0"/>
              <a:t> lo </a:t>
            </a:r>
            <a:r>
              <a:rPr lang="en-GB" sz="1200" dirty="0" err="1"/>
              <a:t>prevede</a:t>
            </a:r>
            <a:r>
              <a:rPr lang="en-GB" sz="1200" dirty="0"/>
              <a:t>, </a:t>
            </a:r>
            <a:r>
              <a:rPr lang="en-GB" sz="1200" dirty="0" err="1"/>
              <a:t>dei</a:t>
            </a:r>
            <a:r>
              <a:rPr lang="en-GB" sz="1200" dirty="0"/>
              <a:t> </a:t>
            </a:r>
            <a:r>
              <a:rPr lang="en-GB" sz="1200" dirty="0" err="1"/>
              <a:t>requisiti</a:t>
            </a:r>
            <a:r>
              <a:rPr lang="en-GB" sz="1200" dirty="0"/>
              <a:t> al </a:t>
            </a:r>
            <a:r>
              <a:rPr lang="en-GB" sz="1200" dirty="0" err="1"/>
              <a:t>riguardo</a:t>
            </a:r>
            <a:r>
              <a:rPr lang="en-GB" sz="1200" dirty="0"/>
              <a:t> </a:t>
            </a:r>
            <a:r>
              <a:rPr lang="en-GB" sz="1200" dirty="0" err="1"/>
              <a:t>previsti</a:t>
            </a:r>
            <a:r>
              <a:rPr lang="en-GB" sz="1200" dirty="0"/>
              <a:t> </a:t>
            </a:r>
            <a:r>
              <a:rPr lang="en-GB" sz="1200" dirty="0" err="1"/>
              <a:t>da</a:t>
            </a:r>
            <a:r>
              <a:rPr lang="en-GB" sz="1200" dirty="0"/>
              <a:t> </a:t>
            </a:r>
            <a:r>
              <a:rPr lang="en-GB" sz="1200" dirty="0" err="1"/>
              <a:t>codici</a:t>
            </a:r>
            <a:r>
              <a:rPr lang="en-GB" sz="1200" dirty="0"/>
              <a:t> </a:t>
            </a:r>
            <a:r>
              <a:rPr lang="en-GB" sz="1200" dirty="0" err="1"/>
              <a:t>di</a:t>
            </a:r>
            <a:r>
              <a:rPr lang="en-GB" sz="1200" dirty="0"/>
              <a:t> </a:t>
            </a:r>
            <a:r>
              <a:rPr lang="en-GB" sz="1200" dirty="0" err="1"/>
              <a:t>comportamento</a:t>
            </a:r>
            <a:r>
              <a:rPr lang="en-GB" sz="1200" dirty="0"/>
              <a:t> </a:t>
            </a:r>
            <a:r>
              <a:rPr lang="en-GB" sz="1200" dirty="0" err="1"/>
              <a:t>redatti</a:t>
            </a:r>
            <a:r>
              <a:rPr lang="en-GB" sz="1200" dirty="0"/>
              <a:t> </a:t>
            </a:r>
            <a:r>
              <a:rPr lang="en-GB" sz="1200" dirty="0" err="1"/>
              <a:t>da</a:t>
            </a:r>
            <a:r>
              <a:rPr lang="en-GB" sz="1200" dirty="0"/>
              <a:t> </a:t>
            </a:r>
            <a:r>
              <a:rPr lang="en-GB" sz="1200" dirty="0" err="1"/>
              <a:t>associazioni</a:t>
            </a:r>
            <a:r>
              <a:rPr lang="en-GB" sz="1200" dirty="0"/>
              <a:t> </a:t>
            </a:r>
            <a:r>
              <a:rPr lang="en-GB" sz="1200" dirty="0" err="1"/>
              <a:t>di</a:t>
            </a:r>
            <a:r>
              <a:rPr lang="en-GB" sz="1200" dirty="0"/>
              <a:t> </a:t>
            </a:r>
            <a:r>
              <a:rPr lang="en-GB" sz="1200" dirty="0" err="1"/>
              <a:t>categoria</a:t>
            </a:r>
            <a:r>
              <a:rPr lang="en-GB" sz="1200" dirty="0"/>
              <a:t> o </a:t>
            </a:r>
            <a:r>
              <a:rPr lang="en-GB" sz="1200" dirty="0" err="1"/>
              <a:t>da</a:t>
            </a:r>
            <a:r>
              <a:rPr lang="en-GB" sz="1200" dirty="0"/>
              <a:t> </a:t>
            </a:r>
            <a:r>
              <a:rPr lang="en-GB" sz="1200" dirty="0" err="1"/>
              <a:t>società</a:t>
            </a:r>
            <a:r>
              <a:rPr lang="en-GB" sz="1200" dirty="0"/>
              <a:t> </a:t>
            </a:r>
            <a:r>
              <a:rPr lang="en-GB" sz="1200" dirty="0" err="1"/>
              <a:t>di</a:t>
            </a:r>
            <a:r>
              <a:rPr lang="en-GB" sz="1200" dirty="0"/>
              <a:t> </a:t>
            </a:r>
            <a:r>
              <a:rPr lang="en-GB" sz="1200" dirty="0" err="1"/>
              <a:t>gestione</a:t>
            </a:r>
            <a:r>
              <a:rPr lang="en-GB" sz="1200" dirty="0"/>
              <a:t> </a:t>
            </a:r>
            <a:r>
              <a:rPr lang="en-GB" sz="1200" dirty="0" err="1"/>
              <a:t>di</a:t>
            </a:r>
            <a:r>
              <a:rPr lang="en-GB" sz="1200" dirty="0"/>
              <a:t> </a:t>
            </a:r>
            <a:r>
              <a:rPr lang="en-GB" sz="1200" dirty="0" err="1"/>
              <a:t>mercati</a:t>
            </a:r>
            <a:r>
              <a:rPr lang="en-GB" sz="1200" dirty="0"/>
              <a:t> </a:t>
            </a:r>
            <a:r>
              <a:rPr lang="en-GB" sz="1200" dirty="0" err="1"/>
              <a:t>regolamentati</a:t>
            </a:r>
            <a:r>
              <a:rPr lang="en-GB" sz="1200" dirty="0"/>
              <a:t>).</a:t>
            </a:r>
          </a:p>
        </p:txBody>
      </p:sp>
      <p:sp>
        <p:nvSpPr>
          <p:cNvPr id="40969" name="Text Box 9"/>
          <p:cNvSpPr txBox="1">
            <a:spLocks noChangeArrowheads="1"/>
          </p:cNvSpPr>
          <p:nvPr/>
        </p:nvSpPr>
        <p:spPr bwMode="auto">
          <a:xfrm>
            <a:off x="3276600" y="3531536"/>
            <a:ext cx="7162800" cy="12025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Char char=""/>
            </a:pPr>
            <a:r>
              <a:rPr lang="en-GB" sz="1200" dirty="0"/>
              <a:t> </a:t>
            </a:r>
            <a:r>
              <a:rPr lang="en-GB" sz="1200" dirty="0" err="1"/>
              <a:t>il</a:t>
            </a:r>
            <a:r>
              <a:rPr lang="en-GB" sz="1200" dirty="0"/>
              <a:t> </a:t>
            </a:r>
            <a:r>
              <a:rPr lang="en-GB" sz="1200" dirty="0" err="1"/>
              <a:t>controllo</a:t>
            </a:r>
            <a:r>
              <a:rPr lang="en-GB" sz="1200" dirty="0"/>
              <a:t> è </a:t>
            </a:r>
            <a:r>
              <a:rPr lang="en-GB" sz="1200" dirty="0" err="1"/>
              <a:t>esercitato</a:t>
            </a:r>
            <a:r>
              <a:rPr lang="en-GB" sz="1200" dirty="0"/>
              <a:t> </a:t>
            </a:r>
            <a:r>
              <a:rPr lang="en-GB" sz="1200" dirty="0" err="1"/>
              <a:t>dal</a:t>
            </a:r>
            <a:r>
              <a:rPr lang="en-GB" sz="1200" dirty="0"/>
              <a:t> </a:t>
            </a:r>
            <a:r>
              <a:rPr lang="en-GB" sz="1200" i="1" dirty="0" err="1"/>
              <a:t>Comitato</a:t>
            </a:r>
            <a:r>
              <a:rPr lang="en-GB" sz="1200" i="1" dirty="0"/>
              <a:t> per </a:t>
            </a:r>
            <a:r>
              <a:rPr lang="en-GB" sz="1200" i="1" dirty="0" err="1"/>
              <a:t>il</a:t>
            </a:r>
            <a:r>
              <a:rPr lang="en-GB" sz="1200" i="1" dirty="0"/>
              <a:t> </a:t>
            </a:r>
            <a:r>
              <a:rPr lang="en-GB" sz="1200" i="1" dirty="0" err="1"/>
              <a:t>Controllo</a:t>
            </a:r>
            <a:r>
              <a:rPr lang="en-GB" sz="1200" i="1" dirty="0"/>
              <a:t> </a:t>
            </a:r>
            <a:r>
              <a:rPr lang="en-GB" sz="1200" i="1" dirty="0" err="1"/>
              <a:t>sulla</a:t>
            </a:r>
            <a:r>
              <a:rPr lang="en-GB" sz="1200" i="1" dirty="0"/>
              <a:t> </a:t>
            </a:r>
            <a:r>
              <a:rPr lang="en-GB" sz="1200" i="1" dirty="0" err="1"/>
              <a:t>Gestione</a:t>
            </a:r>
            <a:r>
              <a:rPr lang="en-GB" sz="1200" dirty="0"/>
              <a:t>;</a:t>
            </a:r>
          </a:p>
          <a:p>
            <a:pPr algn="just">
              <a:lnSpc>
                <a:spcPct val="100000"/>
              </a:lnSpc>
              <a:buSzPct val="80000"/>
              <a:buFont typeface="Wingdings" charset="0"/>
              <a:buChar char=""/>
            </a:pPr>
            <a:r>
              <a:rPr lang="en-GB" sz="1200" dirty="0"/>
              <a:t> </a:t>
            </a:r>
            <a:r>
              <a:rPr lang="en-GB" sz="1200" dirty="0" err="1"/>
              <a:t>il</a:t>
            </a:r>
            <a:r>
              <a:rPr lang="en-GB" sz="1200" dirty="0"/>
              <a:t> </a:t>
            </a:r>
            <a:r>
              <a:rPr lang="en-GB" sz="1200" dirty="0" err="1"/>
              <a:t>numero</a:t>
            </a:r>
            <a:r>
              <a:rPr lang="en-GB" sz="1200" dirty="0"/>
              <a:t> e la </a:t>
            </a:r>
            <a:r>
              <a:rPr lang="en-GB" sz="1200" dirty="0" err="1"/>
              <a:t>nomina</a:t>
            </a:r>
            <a:r>
              <a:rPr lang="en-GB" sz="1200" dirty="0"/>
              <a:t> </a:t>
            </a:r>
            <a:r>
              <a:rPr lang="en-GB" sz="1200" dirty="0" err="1"/>
              <a:t>dei</a:t>
            </a:r>
            <a:r>
              <a:rPr lang="en-GB" sz="1200" dirty="0"/>
              <a:t> </a:t>
            </a:r>
            <a:r>
              <a:rPr lang="en-GB" sz="1200" dirty="0" err="1"/>
              <a:t>suoi</a:t>
            </a:r>
            <a:r>
              <a:rPr lang="en-GB" sz="1200" dirty="0"/>
              <a:t> </a:t>
            </a:r>
            <a:r>
              <a:rPr lang="en-GB" sz="1200" dirty="0" err="1"/>
              <a:t>componenti</a:t>
            </a:r>
            <a:r>
              <a:rPr lang="en-GB" sz="1200" dirty="0"/>
              <a:t> </a:t>
            </a:r>
            <a:r>
              <a:rPr lang="en-GB" sz="1200" dirty="0" err="1"/>
              <a:t>spettano</a:t>
            </a:r>
            <a:r>
              <a:rPr lang="en-GB" sz="1200" dirty="0"/>
              <a:t> al </a:t>
            </a:r>
            <a:r>
              <a:rPr lang="en-GB" sz="1200" dirty="0" err="1"/>
              <a:t>C.d.a</a:t>
            </a:r>
            <a:r>
              <a:rPr lang="en-GB" sz="1200" dirty="0"/>
              <a:t>. (</a:t>
            </a:r>
            <a:r>
              <a:rPr lang="en-GB" sz="1200" dirty="0" err="1"/>
              <a:t>nelle</a:t>
            </a:r>
            <a:r>
              <a:rPr lang="en-GB" sz="1200" dirty="0"/>
              <a:t> </a:t>
            </a:r>
            <a:r>
              <a:rPr lang="en-GB" altLang="en-GB" sz="1200" dirty="0"/>
              <a:t>“</a:t>
            </a:r>
            <a:r>
              <a:rPr lang="en-GB" sz="1200" i="1" dirty="0" err="1"/>
              <a:t>società</a:t>
            </a:r>
            <a:r>
              <a:rPr lang="en-GB" sz="1200" i="1" dirty="0"/>
              <a:t> </a:t>
            </a:r>
            <a:r>
              <a:rPr lang="en-GB" sz="1200" i="1" dirty="0" err="1"/>
              <a:t>aperte</a:t>
            </a:r>
            <a:r>
              <a:rPr lang="en-GB" altLang="en-GB" sz="1200" dirty="0"/>
              <a:t>”</a:t>
            </a:r>
            <a:r>
              <a:rPr lang="en-GB" sz="1200" dirty="0"/>
              <a:t>: </a:t>
            </a:r>
            <a:r>
              <a:rPr lang="en-GB" sz="1200" dirty="0" err="1"/>
              <a:t>almeno</a:t>
            </a:r>
            <a:r>
              <a:rPr lang="en-GB" sz="1200" dirty="0"/>
              <a:t> 3), salvo </a:t>
            </a:r>
            <a:r>
              <a:rPr lang="en-GB" sz="1200" dirty="0" err="1"/>
              <a:t>diversa</a:t>
            </a:r>
            <a:r>
              <a:rPr lang="en-GB" sz="1200" dirty="0"/>
              <a:t> </a:t>
            </a:r>
            <a:r>
              <a:rPr lang="en-GB" sz="1200" dirty="0" err="1"/>
              <a:t>disposizione</a:t>
            </a:r>
            <a:r>
              <a:rPr lang="en-GB" sz="1200" dirty="0"/>
              <a:t> </a:t>
            </a:r>
            <a:r>
              <a:rPr lang="en-GB" sz="1200" dirty="0" err="1"/>
              <a:t>dello</a:t>
            </a:r>
            <a:r>
              <a:rPr lang="en-GB" sz="1200" dirty="0"/>
              <a:t> </a:t>
            </a:r>
            <a:r>
              <a:rPr lang="en-GB" sz="1200" dirty="0" err="1"/>
              <a:t>statuto</a:t>
            </a:r>
            <a:r>
              <a:rPr lang="en-GB" sz="1200" dirty="0"/>
              <a:t>. I </a:t>
            </a:r>
            <a:r>
              <a:rPr lang="en-GB" sz="1200" dirty="0" err="1"/>
              <a:t>componenti</a:t>
            </a:r>
            <a:r>
              <a:rPr lang="en-GB" sz="1200" dirty="0"/>
              <a:t> </a:t>
            </a:r>
            <a:r>
              <a:rPr lang="en-GB" sz="1200" dirty="0" err="1"/>
              <a:t>sono</a:t>
            </a:r>
            <a:r>
              <a:rPr lang="en-GB" sz="1200" dirty="0"/>
              <a:t> </a:t>
            </a:r>
            <a:r>
              <a:rPr lang="en-GB" sz="1200" dirty="0" err="1"/>
              <a:t>scelti</a:t>
            </a:r>
            <a:r>
              <a:rPr lang="en-GB" sz="1200" dirty="0"/>
              <a:t> </a:t>
            </a:r>
            <a:r>
              <a:rPr lang="en-GB" sz="1200" dirty="0" err="1"/>
              <a:t>all</a:t>
            </a:r>
            <a:r>
              <a:rPr lang="en-GB" altLang="en-GB" sz="1200" dirty="0" err="1"/>
              <a:t>’</a:t>
            </a:r>
            <a:r>
              <a:rPr lang="en-GB" sz="1200" dirty="0" err="1"/>
              <a:t>interno</a:t>
            </a:r>
            <a:r>
              <a:rPr lang="en-GB" sz="1200" dirty="0"/>
              <a:t> del </a:t>
            </a:r>
            <a:r>
              <a:rPr lang="en-GB" sz="1200" dirty="0" err="1"/>
              <a:t>C.d.a</a:t>
            </a:r>
            <a:r>
              <a:rPr lang="en-GB" sz="1200" dirty="0"/>
              <a:t>., </a:t>
            </a:r>
            <a:r>
              <a:rPr lang="en-GB" sz="1200" dirty="0" err="1"/>
              <a:t>tra</a:t>
            </a:r>
            <a:r>
              <a:rPr lang="en-GB" sz="1200" dirty="0"/>
              <a:t> </a:t>
            </a:r>
            <a:r>
              <a:rPr lang="en-GB" sz="1200" dirty="0" err="1"/>
              <a:t>gli</a:t>
            </a:r>
            <a:r>
              <a:rPr lang="en-GB" sz="1200" dirty="0"/>
              <a:t> </a:t>
            </a:r>
            <a:r>
              <a:rPr lang="en-GB" sz="1200" dirty="0" err="1"/>
              <a:t>amministratori</a:t>
            </a:r>
            <a:r>
              <a:rPr lang="en-GB" sz="1200" dirty="0"/>
              <a:t> </a:t>
            </a:r>
            <a:r>
              <a:rPr lang="en-GB" sz="1200" dirty="0" err="1"/>
              <a:t>che</a:t>
            </a:r>
            <a:r>
              <a:rPr lang="en-GB" sz="1200" dirty="0"/>
              <a:t>: 1) </a:t>
            </a:r>
            <a:r>
              <a:rPr lang="en-GB" sz="1200" dirty="0" err="1"/>
              <a:t>siano</a:t>
            </a:r>
            <a:r>
              <a:rPr lang="en-GB" sz="1200" dirty="0"/>
              <a:t> in </a:t>
            </a:r>
            <a:r>
              <a:rPr lang="en-GB" sz="1200" dirty="0" err="1"/>
              <a:t>possesso</a:t>
            </a:r>
            <a:r>
              <a:rPr lang="en-GB" sz="1200" dirty="0"/>
              <a:t> </a:t>
            </a:r>
            <a:r>
              <a:rPr lang="en-GB" sz="1200" dirty="0" err="1"/>
              <a:t>dei</a:t>
            </a:r>
            <a:r>
              <a:rPr lang="en-GB" sz="1200" dirty="0"/>
              <a:t> </a:t>
            </a:r>
            <a:r>
              <a:rPr lang="en-GB" sz="1200" dirty="0" err="1"/>
              <a:t>requisiti</a:t>
            </a:r>
            <a:r>
              <a:rPr lang="en-GB" sz="1200" dirty="0"/>
              <a:t> </a:t>
            </a:r>
            <a:r>
              <a:rPr lang="en-GB" sz="1200" dirty="0" err="1"/>
              <a:t>di</a:t>
            </a:r>
            <a:r>
              <a:rPr lang="en-GB" sz="1200" dirty="0"/>
              <a:t> </a:t>
            </a:r>
            <a:r>
              <a:rPr lang="en-GB" sz="1200" dirty="0" err="1"/>
              <a:t>indipendenza</a:t>
            </a:r>
            <a:r>
              <a:rPr lang="en-GB" sz="1200" dirty="0"/>
              <a:t> </a:t>
            </a:r>
            <a:r>
              <a:rPr lang="en-GB" sz="1200" dirty="0" err="1"/>
              <a:t>previsti</a:t>
            </a:r>
            <a:r>
              <a:rPr lang="en-GB" sz="1200" dirty="0"/>
              <a:t> per </a:t>
            </a:r>
            <a:r>
              <a:rPr lang="en-GB" sz="1200" dirty="0" err="1"/>
              <a:t>i</a:t>
            </a:r>
            <a:r>
              <a:rPr lang="en-GB" sz="1200" dirty="0"/>
              <a:t> </a:t>
            </a:r>
            <a:r>
              <a:rPr lang="en-GB" sz="1200" dirty="0" err="1"/>
              <a:t>sindaci</a:t>
            </a:r>
            <a:r>
              <a:rPr lang="en-GB" sz="1200" dirty="0"/>
              <a:t> e </a:t>
            </a:r>
            <a:r>
              <a:rPr lang="en-GB" sz="1200" dirty="0" err="1"/>
              <a:t>di</a:t>
            </a:r>
            <a:r>
              <a:rPr lang="en-GB" sz="1200" dirty="0"/>
              <a:t> </a:t>
            </a:r>
            <a:r>
              <a:rPr lang="en-GB" sz="1200" dirty="0" err="1"/>
              <a:t>quelli</a:t>
            </a:r>
            <a:r>
              <a:rPr lang="en-GB" sz="1200" dirty="0"/>
              <a:t> </a:t>
            </a:r>
            <a:r>
              <a:rPr lang="en-GB" sz="1200" dirty="0" err="1"/>
              <a:t>di</a:t>
            </a:r>
            <a:r>
              <a:rPr lang="en-GB" sz="1200" dirty="0"/>
              <a:t> </a:t>
            </a:r>
            <a:r>
              <a:rPr lang="en-GB" sz="1200" dirty="0" err="1"/>
              <a:t>onorabilità</a:t>
            </a:r>
            <a:r>
              <a:rPr lang="en-GB" sz="1200" dirty="0"/>
              <a:t> e </a:t>
            </a:r>
            <a:r>
              <a:rPr lang="en-GB" sz="1200" dirty="0" err="1"/>
              <a:t>professionalità</a:t>
            </a:r>
            <a:r>
              <a:rPr lang="en-GB" sz="1200" dirty="0"/>
              <a:t> </a:t>
            </a:r>
            <a:r>
              <a:rPr lang="en-GB" sz="1200" dirty="0" err="1"/>
              <a:t>fissati</a:t>
            </a:r>
            <a:r>
              <a:rPr lang="en-GB" sz="1200" dirty="0"/>
              <a:t> </a:t>
            </a:r>
            <a:r>
              <a:rPr lang="en-GB" sz="1200" dirty="0" err="1"/>
              <a:t>dallo</a:t>
            </a:r>
            <a:r>
              <a:rPr lang="en-GB" sz="1200" dirty="0"/>
              <a:t> </a:t>
            </a:r>
            <a:r>
              <a:rPr lang="en-GB" sz="1200" dirty="0" err="1"/>
              <a:t>statuto</a:t>
            </a:r>
            <a:r>
              <a:rPr lang="en-GB" sz="1200" dirty="0"/>
              <a:t>; 2) non </a:t>
            </a:r>
            <a:r>
              <a:rPr lang="en-GB" sz="1200" dirty="0" err="1"/>
              <a:t>appartengano</a:t>
            </a:r>
            <a:r>
              <a:rPr lang="en-GB" sz="1200" dirty="0"/>
              <a:t> al </a:t>
            </a:r>
            <a:r>
              <a:rPr lang="en-GB" sz="1200" dirty="0" err="1"/>
              <a:t>comitato</a:t>
            </a:r>
            <a:r>
              <a:rPr lang="en-GB" sz="1200" dirty="0"/>
              <a:t> </a:t>
            </a:r>
            <a:r>
              <a:rPr lang="en-GB" sz="1200" dirty="0" err="1"/>
              <a:t>esecutivo</a:t>
            </a:r>
            <a:r>
              <a:rPr lang="en-GB" sz="1200" dirty="0"/>
              <a:t>; 3) non </a:t>
            </a:r>
            <a:r>
              <a:rPr lang="en-GB" sz="1200" dirty="0" err="1"/>
              <a:t>siano</a:t>
            </a:r>
            <a:r>
              <a:rPr lang="en-GB" sz="1200" dirty="0"/>
              <a:t> </a:t>
            </a:r>
            <a:r>
              <a:rPr lang="en-GB" sz="1200" dirty="0" err="1"/>
              <a:t>titolari</a:t>
            </a:r>
            <a:r>
              <a:rPr lang="en-GB" sz="1200" dirty="0"/>
              <a:t> </a:t>
            </a:r>
            <a:r>
              <a:rPr lang="en-GB" sz="1200" dirty="0" err="1"/>
              <a:t>di</a:t>
            </a:r>
            <a:r>
              <a:rPr lang="en-GB" sz="1200" dirty="0"/>
              <a:t> </a:t>
            </a:r>
            <a:r>
              <a:rPr lang="en-GB" sz="1200" dirty="0" err="1"/>
              <a:t>deleghe</a:t>
            </a:r>
            <a:r>
              <a:rPr lang="en-GB" sz="1200" dirty="0"/>
              <a:t> o </a:t>
            </a:r>
            <a:r>
              <a:rPr lang="en-GB" sz="1200" dirty="0" err="1"/>
              <a:t>cariche</a:t>
            </a:r>
            <a:r>
              <a:rPr lang="en-GB" sz="1200" dirty="0"/>
              <a:t> </a:t>
            </a:r>
            <a:r>
              <a:rPr lang="en-GB" sz="1200" dirty="0" err="1"/>
              <a:t>particolari</a:t>
            </a:r>
            <a:r>
              <a:rPr lang="en-GB" sz="1200" dirty="0"/>
              <a:t>. </a:t>
            </a:r>
            <a:r>
              <a:rPr lang="en-GB" sz="1200" dirty="0" err="1"/>
              <a:t>Almeno</a:t>
            </a:r>
            <a:r>
              <a:rPr lang="en-GB" sz="1200" dirty="0"/>
              <a:t> un </a:t>
            </a:r>
            <a:r>
              <a:rPr lang="en-GB" sz="1200" dirty="0" err="1"/>
              <a:t>componente</a:t>
            </a:r>
            <a:r>
              <a:rPr lang="en-GB" sz="1200" dirty="0"/>
              <a:t> </a:t>
            </a:r>
            <a:r>
              <a:rPr lang="en-GB" sz="1200" dirty="0" err="1"/>
              <a:t>deve</a:t>
            </a:r>
            <a:r>
              <a:rPr lang="en-GB" sz="1200" dirty="0"/>
              <a:t> </a:t>
            </a:r>
            <a:r>
              <a:rPr lang="en-GB" sz="1200" dirty="0" err="1"/>
              <a:t>essere</a:t>
            </a:r>
            <a:r>
              <a:rPr lang="en-GB" sz="1200" dirty="0"/>
              <a:t> </a:t>
            </a:r>
            <a:r>
              <a:rPr lang="en-GB" sz="1200" dirty="0" err="1"/>
              <a:t>scelto</a:t>
            </a:r>
            <a:r>
              <a:rPr lang="en-GB" sz="1200" dirty="0"/>
              <a:t> </a:t>
            </a:r>
            <a:r>
              <a:rPr lang="en-GB" sz="1200" dirty="0" err="1"/>
              <a:t>tra</a:t>
            </a:r>
            <a:r>
              <a:rPr lang="en-GB" sz="1200" dirty="0"/>
              <a:t> </a:t>
            </a:r>
            <a:r>
              <a:rPr lang="en-GB" sz="1200" dirty="0" err="1"/>
              <a:t>gli</a:t>
            </a:r>
            <a:r>
              <a:rPr lang="en-GB" sz="1200" dirty="0"/>
              <a:t> </a:t>
            </a:r>
            <a:r>
              <a:rPr lang="en-GB" sz="1200" dirty="0" err="1"/>
              <a:t>iscritti</a:t>
            </a:r>
            <a:r>
              <a:rPr lang="en-GB" sz="1200" dirty="0"/>
              <a:t> </a:t>
            </a:r>
            <a:r>
              <a:rPr lang="en-GB" sz="1200" dirty="0" err="1"/>
              <a:t>nel</a:t>
            </a:r>
            <a:r>
              <a:rPr lang="en-GB" sz="1200" dirty="0"/>
              <a:t> </a:t>
            </a:r>
            <a:r>
              <a:rPr lang="en-GB" sz="1200" dirty="0" err="1"/>
              <a:t>registro</a:t>
            </a:r>
            <a:r>
              <a:rPr lang="en-GB" sz="1200" dirty="0"/>
              <a:t> </a:t>
            </a:r>
            <a:r>
              <a:rPr lang="en-GB" sz="1200" dirty="0" err="1"/>
              <a:t>dei</a:t>
            </a:r>
            <a:r>
              <a:rPr lang="en-GB" sz="1200" dirty="0"/>
              <a:t> </a:t>
            </a:r>
            <a:r>
              <a:rPr lang="en-GB" sz="1200" dirty="0" err="1"/>
              <a:t>revisori</a:t>
            </a:r>
            <a:r>
              <a:rPr lang="en-GB" sz="1200" dirty="0"/>
              <a:t> </a:t>
            </a:r>
            <a:r>
              <a:rPr lang="en-GB" sz="1200" dirty="0" err="1"/>
              <a:t>contabili</a:t>
            </a:r>
            <a:r>
              <a:rPr lang="en-GB" sz="1200" dirty="0"/>
              <a:t>.</a:t>
            </a:r>
          </a:p>
        </p:txBody>
      </p:sp>
      <p:sp>
        <p:nvSpPr>
          <p:cNvPr id="40970" name="Text Box 10"/>
          <p:cNvSpPr txBox="1">
            <a:spLocks noChangeArrowheads="1"/>
          </p:cNvSpPr>
          <p:nvPr/>
        </p:nvSpPr>
        <p:spPr bwMode="auto">
          <a:xfrm>
            <a:off x="3276600" y="5410200"/>
            <a:ext cx="7162800" cy="648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Char char=""/>
            </a:pPr>
            <a:r>
              <a:rPr lang="en-GB" sz="1200"/>
              <a:t> il controllo contabile è affidato a un </a:t>
            </a:r>
            <a:r>
              <a:rPr lang="en-GB" sz="1200" i="1"/>
              <a:t>Revisore</a:t>
            </a:r>
            <a:r>
              <a:rPr lang="en-GB" sz="1200"/>
              <a:t>/</a:t>
            </a:r>
            <a:r>
              <a:rPr lang="en-GB" sz="1200" i="1"/>
              <a:t>Società di revisione</a:t>
            </a:r>
            <a:r>
              <a:rPr lang="en-GB" sz="1200"/>
              <a:t> iscritti nel registro istituito presso Min. Giustizia  (nelle </a:t>
            </a:r>
            <a:r>
              <a:rPr lang="en-GB" altLang="en-GB" sz="1200"/>
              <a:t>“</a:t>
            </a:r>
            <a:r>
              <a:rPr lang="en-GB" sz="1200" i="1"/>
              <a:t>società aperte</a:t>
            </a:r>
            <a:r>
              <a:rPr lang="en-GB" altLang="en-GB" sz="1200"/>
              <a:t>”</a:t>
            </a:r>
            <a:r>
              <a:rPr lang="en-GB" sz="1200"/>
              <a:t> è esercitato da una società di revisione iscritta nel registro dei revisori contabili). L</a:t>
            </a:r>
            <a:r>
              <a:rPr lang="en-GB" altLang="en-GB" sz="1200"/>
              <a:t>’</a:t>
            </a:r>
            <a:r>
              <a:rPr lang="en-GB" sz="1200"/>
              <a:t>incaricato del controllo contabile è nominato dall</a:t>
            </a:r>
            <a:r>
              <a:rPr lang="en-GB" altLang="en-GB" sz="1200"/>
              <a:t>’</a:t>
            </a:r>
            <a:r>
              <a:rPr lang="en-GB" sz="1200"/>
              <a:t>assemblea.</a:t>
            </a:r>
          </a:p>
        </p:txBody>
      </p:sp>
      <p:sp>
        <p:nvSpPr>
          <p:cNvPr id="40971" name="Text Box 11"/>
          <p:cNvSpPr txBox="1">
            <a:spLocks noChangeArrowheads="1"/>
          </p:cNvSpPr>
          <p:nvPr/>
        </p:nvSpPr>
        <p:spPr bwMode="auto">
          <a:xfrm>
            <a:off x="3352800" y="1882895"/>
            <a:ext cx="7010400" cy="368300"/>
          </a:xfrm>
          <a:prstGeom prst="rect">
            <a:avLst/>
          </a:prstGeom>
          <a:solidFill>
            <a:srgbClr val="FFC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buSzPct val="80000"/>
              <a:buFont typeface="Wingdings" charset="0"/>
              <a:buNone/>
            </a:pPr>
            <a:r>
              <a:rPr lang="en-GB" sz="1800" b="1" i="1">
                <a:effectLst>
                  <a:outerShdw blurRad="38100" dist="38100" dir="2700000" algn="tl">
                    <a:srgbClr val="FFFFFF"/>
                  </a:outerShdw>
                </a:effectLst>
              </a:rPr>
              <a:t>Amministrazione</a:t>
            </a:r>
          </a:p>
        </p:txBody>
      </p:sp>
      <p:sp>
        <p:nvSpPr>
          <p:cNvPr id="13" name="Text Box 4"/>
          <p:cNvSpPr txBox="1">
            <a:spLocks noChangeArrowheads="1"/>
          </p:cNvSpPr>
          <p:nvPr/>
        </p:nvSpPr>
        <p:spPr bwMode="auto">
          <a:xfrm>
            <a:off x="2026741" y="467907"/>
            <a:ext cx="8181384" cy="648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3600" b="1" dirty="0">
                <a:latin typeface="Cambria" pitchFamily="18" charset="0"/>
                <a:ea typeface="Cambria" pitchFamily="18" charset="0"/>
              </a:rPr>
              <a:t>La </a:t>
            </a:r>
            <a:r>
              <a:rPr lang="en-GB" sz="3600" b="1" dirty="0" err="1">
                <a:latin typeface="Cambria" pitchFamily="18" charset="0"/>
                <a:ea typeface="Cambria" pitchFamily="18" charset="0"/>
              </a:rPr>
              <a:t>S.p.a</a:t>
            </a:r>
            <a:r>
              <a:rPr lang="en-GB" sz="3600" b="1" dirty="0">
                <a:latin typeface="Cambria" pitchFamily="18" charset="0"/>
                <a:ea typeface="Cambria" pitchFamily="18" charset="0"/>
              </a:rPr>
              <a:t>. – </a:t>
            </a:r>
            <a:r>
              <a:rPr lang="en-GB" sz="3600" b="1" i="1" dirty="0" err="1">
                <a:latin typeface="Cambria" pitchFamily="18" charset="0"/>
                <a:ea typeface="Cambria" pitchFamily="18" charset="0"/>
              </a:rPr>
              <a:t>Amministrazione</a:t>
            </a:r>
            <a:r>
              <a:rPr lang="en-GB" sz="3600" b="1" i="1" dirty="0">
                <a:latin typeface="Cambria" pitchFamily="18" charset="0"/>
                <a:ea typeface="Cambria" pitchFamily="18" charset="0"/>
              </a:rPr>
              <a:t> e </a:t>
            </a:r>
            <a:r>
              <a:rPr lang="en-GB" sz="3600" b="1" i="1" dirty="0" err="1">
                <a:latin typeface="Cambria" pitchFamily="18" charset="0"/>
                <a:ea typeface="Cambria" pitchFamily="18" charset="0"/>
              </a:rPr>
              <a:t>controllo</a:t>
            </a:r>
            <a:endParaRPr lang="en-GB" sz="3600" b="1" i="1" dirty="0">
              <a:latin typeface="Cambria" pitchFamily="18" charset="0"/>
              <a:ea typeface="Cambria" pitchFamily="18" charset="0"/>
            </a:endParaRPr>
          </a:p>
        </p:txBody>
      </p:sp>
    </p:spTree>
    <p:extLst>
      <p:ext uri="{BB962C8B-B14F-4D97-AF65-F5344CB8AC3E}">
        <p14:creationId xmlns:p14="http://schemas.microsoft.com/office/powerpoint/2010/main" val="22412164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B0716B5-17F1-5548-B466-FA43B67DCD76}" type="slidenum">
              <a:rPr lang="en-GB" sz="1000">
                <a:solidFill>
                  <a:srgbClr val="000000"/>
                </a:solidFill>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a:t>
            </a:fld>
            <a:endParaRPr lang="en-GB" sz="1000">
              <a:solidFill>
                <a:srgbClr val="000000"/>
              </a:solidFill>
            </a:endParaRPr>
          </a:p>
        </p:txBody>
      </p:sp>
      <p:sp>
        <p:nvSpPr>
          <p:cNvPr id="41988" name="Text Box 4"/>
          <p:cNvSpPr txBox="1">
            <a:spLocks noChangeArrowheads="1"/>
          </p:cNvSpPr>
          <p:nvPr/>
        </p:nvSpPr>
        <p:spPr bwMode="auto">
          <a:xfrm>
            <a:off x="1919288" y="3231584"/>
            <a:ext cx="1447800" cy="2771775"/>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nSpc>
                <a:spcPct val="100000"/>
              </a:lnSpc>
            </a:pPr>
            <a:r>
              <a:rPr lang="en-GB" sz="1800" dirty="0" err="1"/>
              <a:t>Soggetto</a:t>
            </a:r>
            <a:r>
              <a:rPr lang="en-GB" sz="1800" dirty="0"/>
              <a:t> cui </a:t>
            </a:r>
            <a:r>
              <a:rPr lang="en-GB" sz="1800" dirty="0" err="1"/>
              <a:t>spetta</a:t>
            </a:r>
            <a:r>
              <a:rPr lang="en-GB" sz="1800" dirty="0"/>
              <a:t> </a:t>
            </a:r>
            <a:r>
              <a:rPr lang="en-GB" sz="1800" dirty="0" err="1"/>
              <a:t>il</a:t>
            </a:r>
            <a:r>
              <a:rPr lang="en-GB" sz="1800" dirty="0"/>
              <a:t> </a:t>
            </a:r>
            <a:r>
              <a:rPr lang="en-GB" sz="1800" dirty="0" err="1"/>
              <a:t>controllo</a:t>
            </a:r>
            <a:r>
              <a:rPr lang="en-GB" sz="1800" dirty="0"/>
              <a:t>:</a:t>
            </a:r>
          </a:p>
          <a:p>
            <a:pPr>
              <a:lnSpc>
                <a:spcPct val="100000"/>
              </a:lnSpc>
            </a:pPr>
            <a:endParaRPr lang="en-GB" sz="1800" dirty="0"/>
          </a:p>
        </p:txBody>
      </p:sp>
      <p:sp>
        <p:nvSpPr>
          <p:cNvPr id="41989" name="AutoShape 5"/>
          <p:cNvSpPr>
            <a:spLocks noChangeArrowheads="1"/>
          </p:cNvSpPr>
          <p:nvPr/>
        </p:nvSpPr>
        <p:spPr bwMode="auto">
          <a:xfrm>
            <a:off x="3416300" y="3970645"/>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41990" name="AutoShape 6"/>
          <p:cNvSpPr>
            <a:spLocks noChangeArrowheads="1"/>
          </p:cNvSpPr>
          <p:nvPr/>
        </p:nvSpPr>
        <p:spPr bwMode="auto">
          <a:xfrm>
            <a:off x="3416300" y="5479045"/>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41991" name="Text Box 7"/>
          <p:cNvSpPr txBox="1">
            <a:spLocks noChangeArrowheads="1"/>
          </p:cNvSpPr>
          <p:nvPr/>
        </p:nvSpPr>
        <p:spPr bwMode="auto">
          <a:xfrm>
            <a:off x="3797300" y="5190525"/>
            <a:ext cx="1143000" cy="838200"/>
          </a:xfrm>
          <a:prstGeom prst="rect">
            <a:avLst/>
          </a:prstGeom>
          <a:solidFill>
            <a:srgbClr val="FFC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buSzPct val="80000"/>
              <a:buFont typeface="Wingdings" charset="0"/>
              <a:buNone/>
            </a:pPr>
            <a:r>
              <a:rPr lang="en-GB" sz="1600"/>
              <a:t>SOCIETA</a:t>
            </a:r>
            <a:r>
              <a:rPr lang="en-GB" altLang="en-GB" sz="1600"/>
              <a:t>’</a:t>
            </a:r>
            <a:r>
              <a:rPr lang="en-GB" sz="1600"/>
              <a:t> APERTE</a:t>
            </a:r>
          </a:p>
        </p:txBody>
      </p:sp>
      <p:sp>
        <p:nvSpPr>
          <p:cNvPr id="41992" name="Text Box 8"/>
          <p:cNvSpPr txBox="1">
            <a:spLocks noChangeArrowheads="1"/>
          </p:cNvSpPr>
          <p:nvPr/>
        </p:nvSpPr>
        <p:spPr bwMode="auto">
          <a:xfrm>
            <a:off x="3792538" y="3207399"/>
            <a:ext cx="1147762" cy="1792287"/>
          </a:xfrm>
          <a:prstGeom prst="rect">
            <a:avLst/>
          </a:prstGeom>
          <a:solidFill>
            <a:srgbClr val="FFC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buSzPct val="80000"/>
              <a:buFont typeface="Wingdings" charset="0"/>
              <a:buNone/>
            </a:pPr>
            <a:r>
              <a:rPr lang="en-GB" sz="1600" dirty="0"/>
              <a:t>SOCIETA</a:t>
            </a:r>
            <a:r>
              <a:rPr lang="en-GB" altLang="en-GB" sz="1600" dirty="0"/>
              <a:t>’</a:t>
            </a:r>
            <a:r>
              <a:rPr lang="en-GB" sz="1600" dirty="0"/>
              <a:t> CHIUSE</a:t>
            </a:r>
          </a:p>
        </p:txBody>
      </p:sp>
      <p:sp>
        <p:nvSpPr>
          <p:cNvPr id="41993" name="AutoShape 9"/>
          <p:cNvSpPr>
            <a:spLocks noChangeArrowheads="1"/>
          </p:cNvSpPr>
          <p:nvPr/>
        </p:nvSpPr>
        <p:spPr bwMode="auto">
          <a:xfrm>
            <a:off x="5016500" y="4068325"/>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41994" name="AutoShape 10"/>
          <p:cNvSpPr>
            <a:spLocks noChangeArrowheads="1"/>
          </p:cNvSpPr>
          <p:nvPr/>
        </p:nvSpPr>
        <p:spPr bwMode="auto">
          <a:xfrm>
            <a:off x="5016500" y="5511605"/>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41995" name="Text Box 11"/>
          <p:cNvSpPr txBox="1">
            <a:spLocks noChangeArrowheads="1"/>
          </p:cNvSpPr>
          <p:nvPr/>
        </p:nvSpPr>
        <p:spPr bwMode="auto">
          <a:xfrm>
            <a:off x="5321300" y="3079751"/>
            <a:ext cx="4953000" cy="2289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None/>
            </a:pPr>
            <a:r>
              <a:rPr lang="en-GB" sz="1800"/>
              <a:t>E</a:t>
            </a:r>
            <a:r>
              <a:rPr lang="en-GB" altLang="en-GB" sz="1800"/>
              <a:t>’</a:t>
            </a:r>
            <a:r>
              <a:rPr lang="en-GB" sz="1800"/>
              <a:t> esercitato da un singolo revisore contabile o da una società di revisione iscritti nel registro istituito presso il Ministero della giustizia.</a:t>
            </a:r>
          </a:p>
          <a:p>
            <a:pPr algn="just">
              <a:lnSpc>
                <a:spcPct val="100000"/>
              </a:lnSpc>
              <a:buSzPct val="80000"/>
              <a:buFont typeface="Wingdings" charset="0"/>
              <a:buNone/>
            </a:pPr>
            <a:r>
              <a:rPr lang="en-GB" sz="1800"/>
              <a:t>Nell</a:t>
            </a:r>
            <a:r>
              <a:rPr lang="en-GB" altLang="en-GB" sz="1800"/>
              <a:t>’</a:t>
            </a:r>
            <a:r>
              <a:rPr lang="en-GB" sz="1800"/>
              <a:t>ambito del sistema tradizionale di amministrazione e controllo, se la società non è tenuta alla redazione del bilancio consolidato, lo statuto può prevedere che il controllo contabile sia affidato al collegio sindacale.</a:t>
            </a:r>
          </a:p>
        </p:txBody>
      </p:sp>
      <p:sp>
        <p:nvSpPr>
          <p:cNvPr id="41996" name="Text Box 12"/>
          <p:cNvSpPr txBox="1">
            <a:spLocks noChangeArrowheads="1"/>
          </p:cNvSpPr>
          <p:nvPr/>
        </p:nvSpPr>
        <p:spPr bwMode="auto">
          <a:xfrm>
            <a:off x="5430838" y="5446989"/>
            <a:ext cx="4953000" cy="6429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buSzPct val="80000"/>
              <a:buFont typeface="Wingdings" charset="0"/>
              <a:buNone/>
            </a:pPr>
            <a:r>
              <a:rPr lang="en-GB" sz="1800" dirty="0"/>
              <a:t>E</a:t>
            </a:r>
            <a:r>
              <a:rPr lang="en-GB" altLang="en-GB" sz="1800" dirty="0"/>
              <a:t>’</a:t>
            </a:r>
            <a:r>
              <a:rPr lang="en-GB" sz="1800" dirty="0"/>
              <a:t> </a:t>
            </a:r>
            <a:r>
              <a:rPr lang="en-GB" sz="1800" dirty="0" err="1"/>
              <a:t>sempre</a:t>
            </a:r>
            <a:r>
              <a:rPr lang="en-GB" sz="1800" dirty="0"/>
              <a:t> </a:t>
            </a:r>
            <a:r>
              <a:rPr lang="en-GB" sz="1800" dirty="0" err="1"/>
              <a:t>esercitato</a:t>
            </a:r>
            <a:r>
              <a:rPr lang="en-GB" sz="1800" dirty="0"/>
              <a:t> da </a:t>
            </a:r>
            <a:r>
              <a:rPr lang="en-GB" sz="1800" dirty="0" err="1"/>
              <a:t>una</a:t>
            </a:r>
            <a:r>
              <a:rPr lang="en-GB" sz="1800" dirty="0"/>
              <a:t> </a:t>
            </a:r>
            <a:r>
              <a:rPr lang="en-GB" sz="1800" dirty="0" err="1"/>
              <a:t>società</a:t>
            </a:r>
            <a:r>
              <a:rPr lang="en-GB" sz="1800" dirty="0"/>
              <a:t> di </a:t>
            </a:r>
            <a:r>
              <a:rPr lang="en-GB" sz="1800" dirty="0" err="1"/>
              <a:t>revisione</a:t>
            </a:r>
            <a:r>
              <a:rPr lang="en-GB" sz="1800" dirty="0"/>
              <a:t> </a:t>
            </a:r>
            <a:r>
              <a:rPr lang="en-GB" sz="1800" dirty="0" err="1"/>
              <a:t>iscritta</a:t>
            </a:r>
            <a:r>
              <a:rPr lang="en-GB" sz="1800" dirty="0"/>
              <a:t> </a:t>
            </a:r>
            <a:r>
              <a:rPr lang="en-GB" sz="1800" dirty="0" err="1"/>
              <a:t>nel</a:t>
            </a:r>
            <a:r>
              <a:rPr lang="en-GB" sz="1800" dirty="0"/>
              <a:t> </a:t>
            </a:r>
            <a:r>
              <a:rPr lang="en-GB" sz="1800" dirty="0" err="1"/>
              <a:t>registro</a:t>
            </a:r>
            <a:r>
              <a:rPr lang="en-GB" sz="1800" dirty="0"/>
              <a:t> </a:t>
            </a:r>
            <a:r>
              <a:rPr lang="en-GB" sz="1800" dirty="0" err="1"/>
              <a:t>dei</a:t>
            </a:r>
            <a:r>
              <a:rPr lang="en-GB" sz="1800" dirty="0"/>
              <a:t> </a:t>
            </a:r>
            <a:r>
              <a:rPr lang="en-GB" sz="1800" dirty="0" err="1"/>
              <a:t>revisori</a:t>
            </a:r>
            <a:r>
              <a:rPr lang="en-GB" sz="1800" dirty="0"/>
              <a:t> </a:t>
            </a:r>
            <a:r>
              <a:rPr lang="en-GB" sz="1800" dirty="0" err="1"/>
              <a:t>contabili</a:t>
            </a:r>
            <a:r>
              <a:rPr lang="en-GB" sz="1800" dirty="0"/>
              <a:t>.</a:t>
            </a:r>
          </a:p>
        </p:txBody>
      </p:sp>
      <p:sp>
        <p:nvSpPr>
          <p:cNvPr id="41997" name="Text Box 13"/>
          <p:cNvSpPr txBox="1">
            <a:spLocks noChangeArrowheads="1"/>
          </p:cNvSpPr>
          <p:nvPr/>
        </p:nvSpPr>
        <p:spPr bwMode="auto">
          <a:xfrm>
            <a:off x="2063751" y="404451"/>
            <a:ext cx="8208963" cy="30799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3200" b="1" dirty="0">
                <a:latin typeface="Cambria" pitchFamily="18" charset="0"/>
                <a:ea typeface="Cambria" pitchFamily="18" charset="0"/>
              </a:rPr>
              <a:t>La </a:t>
            </a:r>
            <a:r>
              <a:rPr lang="en-GB" sz="3200" b="1" dirty="0" err="1">
                <a:latin typeface="Cambria" pitchFamily="18" charset="0"/>
                <a:ea typeface="Cambria" pitchFamily="18" charset="0"/>
              </a:rPr>
              <a:t>S.p.a</a:t>
            </a:r>
            <a:r>
              <a:rPr lang="en-GB" sz="3200" b="1" dirty="0">
                <a:latin typeface="Cambria" pitchFamily="18" charset="0"/>
                <a:ea typeface="Cambria" pitchFamily="18" charset="0"/>
              </a:rPr>
              <a:t>. – </a:t>
            </a:r>
            <a:r>
              <a:rPr lang="en-GB" sz="3200" b="1" i="1" dirty="0" err="1">
                <a:latin typeface="Cambria" pitchFamily="18" charset="0"/>
                <a:ea typeface="Cambria" pitchFamily="18" charset="0"/>
              </a:rPr>
              <a:t>Amministrazione</a:t>
            </a:r>
            <a:r>
              <a:rPr lang="en-GB" sz="3200" b="1" i="1" dirty="0">
                <a:latin typeface="Cambria" pitchFamily="18" charset="0"/>
                <a:ea typeface="Cambria" pitchFamily="18" charset="0"/>
              </a:rPr>
              <a:t> e </a:t>
            </a:r>
            <a:r>
              <a:rPr lang="en-GB" sz="3200" b="1" i="1" dirty="0" err="1">
                <a:latin typeface="Cambria" pitchFamily="18" charset="0"/>
                <a:ea typeface="Cambria" pitchFamily="18" charset="0"/>
              </a:rPr>
              <a:t>controllo</a:t>
            </a:r>
            <a:r>
              <a:rPr lang="en-GB" sz="3200" b="1" i="1" dirty="0">
                <a:latin typeface="Cambria" pitchFamily="18" charset="0"/>
                <a:ea typeface="Cambria" pitchFamily="18" charset="0"/>
              </a:rPr>
              <a:t> – </a:t>
            </a:r>
            <a:r>
              <a:rPr lang="en-GB" sz="3200" b="1" i="1" dirty="0" err="1">
                <a:latin typeface="Cambria" pitchFamily="18" charset="0"/>
                <a:ea typeface="Cambria" pitchFamily="18" charset="0"/>
              </a:rPr>
              <a:t>Controllo</a:t>
            </a:r>
            <a:r>
              <a:rPr lang="en-GB" sz="3200" b="1" i="1" dirty="0">
                <a:latin typeface="Cambria" pitchFamily="18" charset="0"/>
                <a:ea typeface="Cambria" pitchFamily="18" charset="0"/>
              </a:rPr>
              <a:t> </a:t>
            </a:r>
            <a:r>
              <a:rPr lang="en-GB" sz="3200" b="1" i="1" dirty="0" err="1">
                <a:latin typeface="Cambria" pitchFamily="18" charset="0"/>
                <a:ea typeface="Cambria" pitchFamily="18" charset="0"/>
              </a:rPr>
              <a:t>contabile</a:t>
            </a:r>
            <a:r>
              <a:rPr lang="en-GB" sz="3200" b="1" i="1" dirty="0">
                <a:latin typeface="Cambria" pitchFamily="18" charset="0"/>
                <a:ea typeface="Cambria" pitchFamily="18" charset="0"/>
              </a:rPr>
              <a:t> </a:t>
            </a:r>
          </a:p>
          <a:p>
            <a:pPr algn="ctr">
              <a:lnSpc>
                <a:spcPct val="100000"/>
              </a:lnSpc>
            </a:pPr>
            <a:endParaRPr lang="en-GB" sz="2200" b="1" i="1" dirty="0"/>
          </a:p>
          <a:p>
            <a:pPr algn="ctr">
              <a:lnSpc>
                <a:spcPct val="100000"/>
              </a:lnSpc>
            </a:pPr>
            <a:endParaRPr lang="en-GB" sz="1800" b="1" dirty="0"/>
          </a:p>
          <a:p>
            <a:pPr algn="ctr">
              <a:lnSpc>
                <a:spcPct val="100000"/>
              </a:lnSpc>
            </a:pPr>
            <a:r>
              <a:rPr lang="en-GB" sz="1800" b="1" dirty="0" err="1"/>
              <a:t>Nozione</a:t>
            </a:r>
            <a:r>
              <a:rPr lang="en-GB" sz="1800" b="1" dirty="0"/>
              <a:t> </a:t>
            </a:r>
            <a:r>
              <a:rPr lang="en-GB" sz="1800" dirty="0" err="1"/>
              <a:t>di</a:t>
            </a:r>
            <a:r>
              <a:rPr lang="en-GB" sz="1800" dirty="0"/>
              <a:t> </a:t>
            </a:r>
            <a:r>
              <a:rPr lang="en-GB" sz="1800" dirty="0" err="1"/>
              <a:t>controllo</a:t>
            </a:r>
            <a:r>
              <a:rPr lang="en-GB" sz="1800" dirty="0"/>
              <a:t> </a:t>
            </a:r>
            <a:r>
              <a:rPr lang="en-GB" sz="1800" dirty="0" err="1"/>
              <a:t>contabile</a:t>
            </a:r>
            <a:r>
              <a:rPr lang="en-GB" sz="1800" dirty="0"/>
              <a:t> (art. 2409 </a:t>
            </a:r>
            <a:r>
              <a:rPr lang="en-GB" sz="1800" dirty="0" err="1"/>
              <a:t>ter</a:t>
            </a:r>
            <a:r>
              <a:rPr lang="en-GB" sz="1800" dirty="0"/>
              <a:t>): </a:t>
            </a:r>
          </a:p>
          <a:p>
            <a:pPr>
              <a:lnSpc>
                <a:spcPct val="100000"/>
              </a:lnSpc>
              <a:buFont typeface="Times New Roman" charset="0"/>
              <a:buChar char="•"/>
            </a:pPr>
            <a:r>
              <a:rPr lang="en-GB" sz="1800" dirty="0" err="1"/>
              <a:t>Verifica</a:t>
            </a:r>
            <a:r>
              <a:rPr lang="en-GB" sz="1800" dirty="0"/>
              <a:t> </a:t>
            </a:r>
            <a:r>
              <a:rPr lang="en-GB" sz="1800" dirty="0" err="1"/>
              <a:t>almeno</a:t>
            </a:r>
            <a:r>
              <a:rPr lang="en-GB" sz="1800" dirty="0"/>
              <a:t> </a:t>
            </a:r>
            <a:r>
              <a:rPr lang="en-GB" sz="1800" dirty="0" err="1"/>
              <a:t>trimestrale</a:t>
            </a:r>
            <a:r>
              <a:rPr lang="en-GB" sz="1800" dirty="0"/>
              <a:t> </a:t>
            </a:r>
            <a:r>
              <a:rPr lang="en-GB" sz="1800" dirty="0" err="1"/>
              <a:t>della</a:t>
            </a:r>
            <a:r>
              <a:rPr lang="en-GB" sz="1800" dirty="0"/>
              <a:t> </a:t>
            </a:r>
            <a:r>
              <a:rPr lang="en-GB" sz="1800" dirty="0" err="1"/>
              <a:t>regolare</a:t>
            </a:r>
            <a:r>
              <a:rPr lang="en-GB" sz="1800" dirty="0"/>
              <a:t> </a:t>
            </a:r>
            <a:r>
              <a:rPr lang="en-GB" sz="1800" dirty="0" err="1"/>
              <a:t>tenuta</a:t>
            </a:r>
            <a:r>
              <a:rPr lang="en-GB" sz="1800" dirty="0"/>
              <a:t> </a:t>
            </a:r>
            <a:r>
              <a:rPr lang="en-GB" sz="1800" dirty="0" err="1"/>
              <a:t>della</a:t>
            </a:r>
            <a:r>
              <a:rPr lang="en-GB" sz="1800" dirty="0"/>
              <a:t> </a:t>
            </a:r>
            <a:r>
              <a:rPr lang="en-GB" sz="1800" dirty="0" err="1"/>
              <a:t>contabilità</a:t>
            </a:r>
            <a:endParaRPr lang="en-GB" sz="1800" dirty="0"/>
          </a:p>
          <a:p>
            <a:pPr>
              <a:lnSpc>
                <a:spcPct val="100000"/>
              </a:lnSpc>
              <a:buFont typeface="Times New Roman" charset="0"/>
              <a:buChar char="•"/>
            </a:pPr>
            <a:r>
              <a:rPr lang="en-GB" sz="1800" dirty="0" err="1"/>
              <a:t>Verifica</a:t>
            </a:r>
            <a:r>
              <a:rPr lang="en-GB" sz="1800" dirty="0"/>
              <a:t> </a:t>
            </a:r>
            <a:r>
              <a:rPr lang="en-GB" sz="1800" dirty="0" err="1"/>
              <a:t>della</a:t>
            </a:r>
            <a:r>
              <a:rPr lang="en-GB" sz="1800" dirty="0"/>
              <a:t> </a:t>
            </a:r>
            <a:r>
              <a:rPr lang="en-GB" sz="1800" dirty="0" err="1"/>
              <a:t>conformità</a:t>
            </a:r>
            <a:r>
              <a:rPr lang="en-GB" sz="1800" dirty="0"/>
              <a:t> a </a:t>
            </a:r>
            <a:r>
              <a:rPr lang="en-GB" sz="1800" dirty="0" err="1"/>
              <a:t>legge</a:t>
            </a:r>
            <a:r>
              <a:rPr lang="en-GB" sz="1800" dirty="0"/>
              <a:t> e </a:t>
            </a:r>
            <a:r>
              <a:rPr lang="en-GB" sz="1800" dirty="0" err="1"/>
              <a:t>alle</a:t>
            </a:r>
            <a:r>
              <a:rPr lang="en-GB" sz="1800" dirty="0"/>
              <a:t> </a:t>
            </a:r>
            <a:r>
              <a:rPr lang="en-GB" sz="1800" dirty="0" err="1"/>
              <a:t>scritture</a:t>
            </a:r>
            <a:r>
              <a:rPr lang="en-GB" sz="1800" dirty="0"/>
              <a:t> </a:t>
            </a:r>
            <a:r>
              <a:rPr lang="en-GB" sz="1800" dirty="0" err="1"/>
              <a:t>contabili</a:t>
            </a:r>
            <a:r>
              <a:rPr lang="en-GB" sz="1800" dirty="0"/>
              <a:t> del </a:t>
            </a:r>
            <a:r>
              <a:rPr lang="en-GB" sz="1800" dirty="0" err="1"/>
              <a:t>bilancio</a:t>
            </a:r>
            <a:r>
              <a:rPr lang="en-GB" sz="1800" dirty="0"/>
              <a:t> </a:t>
            </a:r>
          </a:p>
          <a:p>
            <a:pPr algn="ctr">
              <a:lnSpc>
                <a:spcPct val="100000"/>
              </a:lnSpc>
            </a:pPr>
            <a:endParaRPr lang="en-GB" sz="1800" b="1" i="1" dirty="0"/>
          </a:p>
          <a:p>
            <a:pPr algn="ctr">
              <a:lnSpc>
                <a:spcPct val="100000"/>
              </a:lnSpc>
            </a:pPr>
            <a:endParaRPr lang="en-GB" sz="1800" b="1" i="1" dirty="0"/>
          </a:p>
        </p:txBody>
      </p:sp>
    </p:spTree>
    <p:extLst>
      <p:ext uri="{BB962C8B-B14F-4D97-AF65-F5344CB8AC3E}">
        <p14:creationId xmlns:p14="http://schemas.microsoft.com/office/powerpoint/2010/main" val="38858417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p:cNvSpPr>
            <a:spLocks noGrp="1"/>
          </p:cNvSpPr>
          <p:nvPr>
            <p:ph type="title"/>
          </p:nvPr>
        </p:nvSpPr>
        <p:spPr>
          <a:xfrm>
            <a:off x="826396" y="586855"/>
            <a:ext cx="4230100" cy="3387497"/>
          </a:xfrm>
        </p:spPr>
        <p:txBody>
          <a:bodyPr anchor="b">
            <a:normAutofit/>
          </a:bodyPr>
          <a:lstStyle/>
          <a:p>
            <a:pPr algn="r"/>
            <a:r>
              <a:rPr lang="it-IT" sz="4000">
                <a:solidFill>
                  <a:srgbClr val="FFFFFF"/>
                </a:solidFill>
                <a:latin typeface="Arial" panose="020B0604020202020204" pitchFamily="34" charset="0"/>
                <a:ea typeface="Cambria" pitchFamily="18" charset="0"/>
                <a:cs typeface="Arial" panose="020B0604020202020204" pitchFamily="34" charset="0"/>
              </a:rPr>
              <a:t>Sistemi alternativi</a:t>
            </a:r>
          </a:p>
        </p:txBody>
      </p:sp>
      <p:sp>
        <p:nvSpPr>
          <p:cNvPr id="5" name="Segnaposto contenuto 4"/>
          <p:cNvSpPr>
            <a:spLocks noGrp="1"/>
          </p:cNvSpPr>
          <p:nvPr>
            <p:ph idx="1"/>
          </p:nvPr>
        </p:nvSpPr>
        <p:spPr>
          <a:xfrm>
            <a:off x="6503158" y="649480"/>
            <a:ext cx="4862447" cy="5546047"/>
          </a:xfrm>
        </p:spPr>
        <p:txBody>
          <a:bodyPr anchor="ctr">
            <a:normAutofit/>
          </a:bodyPr>
          <a:lstStyle/>
          <a:p>
            <a:pPr marL="0" indent="0">
              <a:buNone/>
            </a:pPr>
            <a:r>
              <a:rPr lang="it-IT" sz="1900" dirty="0">
                <a:solidFill>
                  <a:srgbClr val="FF0000"/>
                </a:solidFill>
                <a:latin typeface="Arial" panose="020B0604020202020204" pitchFamily="34" charset="0"/>
                <a:ea typeface="Cambria" pitchFamily="18" charset="0"/>
                <a:cs typeface="Arial" panose="020B0604020202020204" pitchFamily="34" charset="0"/>
              </a:rPr>
              <a:t>Sistema tradizionale</a:t>
            </a:r>
          </a:p>
          <a:p>
            <a:pPr marL="400050" lvl="1" indent="0">
              <a:buNone/>
            </a:pPr>
            <a:r>
              <a:rPr lang="it-IT" sz="1900" dirty="0">
                <a:latin typeface="Arial" panose="020B0604020202020204" pitchFamily="34" charset="0"/>
                <a:ea typeface="Cambria" pitchFamily="18" charset="0"/>
                <a:cs typeface="Arial" panose="020B0604020202020204" pitchFamily="34" charset="0"/>
              </a:rPr>
              <a:t>Assemblea</a:t>
            </a:r>
          </a:p>
          <a:p>
            <a:pPr marL="400050" lvl="1" indent="0">
              <a:buNone/>
            </a:pPr>
            <a:r>
              <a:rPr lang="it-IT" sz="1900" dirty="0">
                <a:latin typeface="Arial" panose="020B0604020202020204" pitchFamily="34" charset="0"/>
                <a:ea typeface="Cambria" pitchFamily="18" charset="0"/>
                <a:cs typeface="Arial" panose="020B0604020202020204" pitchFamily="34" charset="0"/>
              </a:rPr>
              <a:t>Amministratori (consiglio di amministrazione)</a:t>
            </a:r>
          </a:p>
          <a:p>
            <a:pPr marL="400050" lvl="1" indent="0">
              <a:buNone/>
            </a:pPr>
            <a:r>
              <a:rPr lang="it-IT" sz="1900" dirty="0">
                <a:latin typeface="Arial" panose="020B0604020202020204" pitchFamily="34" charset="0"/>
                <a:ea typeface="Cambria" pitchFamily="18" charset="0"/>
                <a:cs typeface="Arial" panose="020B0604020202020204" pitchFamily="34" charset="0"/>
              </a:rPr>
              <a:t>Collegio sindacale</a:t>
            </a:r>
          </a:p>
          <a:p>
            <a:pPr marL="400050" lvl="1" indent="0">
              <a:buNone/>
            </a:pPr>
            <a:r>
              <a:rPr lang="it-IT" sz="1900" dirty="0">
                <a:latin typeface="Arial" panose="020B0604020202020204" pitchFamily="34" charset="0"/>
                <a:ea typeface="Cambria" pitchFamily="18" charset="0"/>
                <a:cs typeface="Arial" panose="020B0604020202020204" pitchFamily="34" charset="0"/>
              </a:rPr>
              <a:t>Eventuale revisore</a:t>
            </a:r>
          </a:p>
          <a:p>
            <a:pPr marL="0" indent="0">
              <a:buNone/>
            </a:pPr>
            <a:r>
              <a:rPr lang="it-IT" sz="1900" dirty="0">
                <a:solidFill>
                  <a:srgbClr val="FF0000"/>
                </a:solidFill>
                <a:latin typeface="Arial" panose="020B0604020202020204" pitchFamily="34" charset="0"/>
                <a:ea typeface="Cambria" pitchFamily="18" charset="0"/>
                <a:cs typeface="Arial" panose="020B0604020202020204" pitchFamily="34" charset="0"/>
              </a:rPr>
              <a:t>Sistema dualistico</a:t>
            </a:r>
          </a:p>
          <a:p>
            <a:pPr marL="400050" lvl="1" indent="0">
              <a:buNone/>
            </a:pPr>
            <a:r>
              <a:rPr lang="it-IT" sz="1900" dirty="0">
                <a:latin typeface="Arial" panose="020B0604020202020204" pitchFamily="34" charset="0"/>
                <a:ea typeface="Cambria" pitchFamily="18" charset="0"/>
                <a:cs typeface="Arial" panose="020B0604020202020204" pitchFamily="34" charset="0"/>
              </a:rPr>
              <a:t>Assemblea</a:t>
            </a:r>
          </a:p>
          <a:p>
            <a:pPr marL="400050" lvl="1" indent="0">
              <a:buNone/>
            </a:pPr>
            <a:r>
              <a:rPr lang="it-IT" sz="1900" dirty="0">
                <a:latin typeface="Arial" panose="020B0604020202020204" pitchFamily="34" charset="0"/>
                <a:ea typeface="Cambria" pitchFamily="18" charset="0"/>
                <a:cs typeface="Arial" panose="020B0604020202020204" pitchFamily="34" charset="0"/>
              </a:rPr>
              <a:t>Consiglio di sorveglianza</a:t>
            </a:r>
          </a:p>
          <a:p>
            <a:pPr marL="400050" lvl="1" indent="0">
              <a:buNone/>
            </a:pPr>
            <a:r>
              <a:rPr lang="it-IT" sz="1900" dirty="0">
                <a:latin typeface="Arial" panose="020B0604020202020204" pitchFamily="34" charset="0"/>
                <a:ea typeface="Cambria" pitchFamily="18" charset="0"/>
                <a:cs typeface="Arial" panose="020B0604020202020204" pitchFamily="34" charset="0"/>
              </a:rPr>
              <a:t>Consiglio di gestione</a:t>
            </a:r>
          </a:p>
          <a:p>
            <a:pPr marL="400050" lvl="1" indent="0">
              <a:buNone/>
            </a:pPr>
            <a:r>
              <a:rPr lang="it-IT" sz="1900" dirty="0">
                <a:latin typeface="Arial" panose="020B0604020202020204" pitchFamily="34" charset="0"/>
                <a:ea typeface="Cambria" pitchFamily="18" charset="0"/>
                <a:cs typeface="Arial" panose="020B0604020202020204" pitchFamily="34" charset="0"/>
              </a:rPr>
              <a:t>Necessario revisore</a:t>
            </a:r>
          </a:p>
          <a:p>
            <a:pPr marL="0" indent="0">
              <a:buNone/>
            </a:pPr>
            <a:r>
              <a:rPr lang="it-IT" sz="1900" dirty="0">
                <a:solidFill>
                  <a:srgbClr val="FF0000"/>
                </a:solidFill>
                <a:latin typeface="Arial" panose="020B0604020202020204" pitchFamily="34" charset="0"/>
                <a:ea typeface="Cambria" pitchFamily="18" charset="0"/>
                <a:cs typeface="Arial" panose="020B0604020202020204" pitchFamily="34" charset="0"/>
              </a:rPr>
              <a:t>Sistema monistico</a:t>
            </a:r>
          </a:p>
          <a:p>
            <a:pPr marL="400050" lvl="1" indent="0">
              <a:buNone/>
            </a:pPr>
            <a:r>
              <a:rPr lang="it-IT" sz="1900" dirty="0">
                <a:latin typeface="Arial" panose="020B0604020202020204" pitchFamily="34" charset="0"/>
                <a:ea typeface="Cambria" pitchFamily="18" charset="0"/>
                <a:cs typeface="Arial" panose="020B0604020202020204" pitchFamily="34" charset="0"/>
              </a:rPr>
              <a:t>Assemblea</a:t>
            </a:r>
          </a:p>
          <a:p>
            <a:pPr marL="400050" lvl="1" indent="0">
              <a:buNone/>
            </a:pPr>
            <a:r>
              <a:rPr lang="it-IT" sz="1900" dirty="0">
                <a:latin typeface="Arial" panose="020B0604020202020204" pitchFamily="34" charset="0"/>
                <a:ea typeface="Cambria" pitchFamily="18" charset="0"/>
                <a:cs typeface="Arial" panose="020B0604020202020204" pitchFamily="34" charset="0"/>
              </a:rPr>
              <a:t>Consiglio di amministrazione</a:t>
            </a:r>
          </a:p>
          <a:p>
            <a:pPr marL="800100" lvl="2" indent="0">
              <a:buNone/>
            </a:pPr>
            <a:r>
              <a:rPr lang="it-IT" sz="1900" dirty="0">
                <a:latin typeface="Arial" panose="020B0604020202020204" pitchFamily="34" charset="0"/>
                <a:ea typeface="Cambria" pitchFamily="18" charset="0"/>
                <a:cs typeface="Arial" panose="020B0604020202020204" pitchFamily="34" charset="0"/>
              </a:rPr>
              <a:t>Comitato di controllo interno (amministratori indipendenti)</a:t>
            </a:r>
          </a:p>
          <a:p>
            <a:pPr marL="400050" lvl="1" indent="0">
              <a:buNone/>
            </a:pPr>
            <a:r>
              <a:rPr lang="it-IT" sz="1900" dirty="0">
                <a:latin typeface="Arial" panose="020B0604020202020204" pitchFamily="34" charset="0"/>
                <a:ea typeface="Cambria" pitchFamily="18" charset="0"/>
                <a:cs typeface="Arial" panose="020B0604020202020204" pitchFamily="34" charset="0"/>
              </a:rPr>
              <a:t>Necessario revisore</a:t>
            </a:r>
          </a:p>
          <a:p>
            <a:pPr marL="800100" lvl="2" indent="0">
              <a:buNone/>
            </a:pPr>
            <a:endParaRPr lang="it-IT" sz="1900" dirty="0">
              <a:solidFill>
                <a:srgbClr val="FF0000"/>
              </a:solidFill>
              <a:latin typeface="Arial" panose="020B0604020202020204" pitchFamily="34" charset="0"/>
              <a:ea typeface="Cambria" pitchFamily="18" charset="0"/>
              <a:cs typeface="Arial" panose="020B0604020202020204" pitchFamily="34" charset="0"/>
            </a:endParaRPr>
          </a:p>
        </p:txBody>
      </p:sp>
    </p:spTree>
    <p:extLst>
      <p:ext uri="{BB962C8B-B14F-4D97-AF65-F5344CB8AC3E}">
        <p14:creationId xmlns:p14="http://schemas.microsoft.com/office/powerpoint/2010/main" val="3666092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Arial" panose="020B0604020202020204" pitchFamily="34" charset="0"/>
                <a:ea typeface="Cambria" pitchFamily="18" charset="0"/>
                <a:cs typeface="Arial" panose="020B0604020202020204" pitchFamily="34" charset="0"/>
              </a:rPr>
              <a:t>Sistema tradizionale</a:t>
            </a:r>
          </a:p>
        </p:txBody>
      </p:sp>
      <p:sp>
        <p:nvSpPr>
          <p:cNvPr id="4" name="Rettangolo 3"/>
          <p:cNvSpPr/>
          <p:nvPr/>
        </p:nvSpPr>
        <p:spPr>
          <a:xfrm>
            <a:off x="2711624" y="1700808"/>
            <a:ext cx="1728192" cy="86409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Cambria" pitchFamily="18" charset="0"/>
                <a:ea typeface="Cambria" pitchFamily="18" charset="0"/>
              </a:rPr>
              <a:t>Amministratori</a:t>
            </a:r>
          </a:p>
        </p:txBody>
      </p:sp>
      <p:sp>
        <p:nvSpPr>
          <p:cNvPr id="5" name="Rettangolo 4"/>
          <p:cNvSpPr/>
          <p:nvPr/>
        </p:nvSpPr>
        <p:spPr>
          <a:xfrm>
            <a:off x="6168008" y="1700809"/>
            <a:ext cx="2016224" cy="84212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Cambria" pitchFamily="18" charset="0"/>
                <a:ea typeface="Cambria" pitchFamily="18" charset="0"/>
              </a:rPr>
              <a:t>Collegio sindacale</a:t>
            </a:r>
          </a:p>
        </p:txBody>
      </p:sp>
      <p:sp>
        <p:nvSpPr>
          <p:cNvPr id="6" name="Freccia a destra 5"/>
          <p:cNvSpPr/>
          <p:nvPr/>
        </p:nvSpPr>
        <p:spPr>
          <a:xfrm flipH="1">
            <a:off x="4655840" y="1750847"/>
            <a:ext cx="1296144" cy="792088"/>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latin typeface="Cambria" pitchFamily="18" charset="0"/>
                <a:ea typeface="Cambria" pitchFamily="18" charset="0"/>
              </a:rPr>
              <a:t>Controlla</a:t>
            </a:r>
          </a:p>
        </p:txBody>
      </p:sp>
      <p:sp>
        <p:nvSpPr>
          <p:cNvPr id="7" name="Rettangolo 6"/>
          <p:cNvSpPr/>
          <p:nvPr/>
        </p:nvSpPr>
        <p:spPr>
          <a:xfrm>
            <a:off x="2495600" y="4149080"/>
            <a:ext cx="5760640" cy="172819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Cambria" pitchFamily="18" charset="0"/>
                <a:ea typeface="Cambria" pitchFamily="18" charset="0"/>
              </a:rPr>
              <a:t>Assemblea</a:t>
            </a:r>
          </a:p>
        </p:txBody>
      </p:sp>
      <p:sp>
        <p:nvSpPr>
          <p:cNvPr id="8" name="Freccia in giù 7"/>
          <p:cNvSpPr/>
          <p:nvPr/>
        </p:nvSpPr>
        <p:spPr>
          <a:xfrm flipV="1">
            <a:off x="3215680" y="3022369"/>
            <a:ext cx="4846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ambria" pitchFamily="18" charset="0"/>
              <a:ea typeface="Cambria" pitchFamily="18" charset="0"/>
            </a:endParaRPr>
          </a:p>
        </p:txBody>
      </p:sp>
      <p:sp>
        <p:nvSpPr>
          <p:cNvPr id="9" name="Freccia in giù 8"/>
          <p:cNvSpPr/>
          <p:nvPr/>
        </p:nvSpPr>
        <p:spPr>
          <a:xfrm flipV="1">
            <a:off x="6691488" y="3022369"/>
            <a:ext cx="4846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B050"/>
              </a:solidFill>
              <a:latin typeface="Cambria" pitchFamily="18" charset="0"/>
              <a:ea typeface="Cambria" pitchFamily="18" charset="0"/>
            </a:endParaRPr>
          </a:p>
        </p:txBody>
      </p:sp>
      <p:sp>
        <p:nvSpPr>
          <p:cNvPr id="10" name="Rettangolo 9"/>
          <p:cNvSpPr/>
          <p:nvPr/>
        </p:nvSpPr>
        <p:spPr>
          <a:xfrm>
            <a:off x="4439816" y="3140969"/>
            <a:ext cx="1800200" cy="67348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B050"/>
                </a:solidFill>
                <a:latin typeface="Cambria" pitchFamily="18" charset="0"/>
                <a:ea typeface="Cambria" pitchFamily="18" charset="0"/>
              </a:rPr>
              <a:t>Nomina</a:t>
            </a:r>
          </a:p>
        </p:txBody>
      </p:sp>
    </p:spTree>
    <p:extLst>
      <p:ext uri="{BB962C8B-B14F-4D97-AF65-F5344CB8AC3E}">
        <p14:creationId xmlns:p14="http://schemas.microsoft.com/office/powerpoint/2010/main" val="1226750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Arial" panose="020B0604020202020204" pitchFamily="34" charset="0"/>
                <a:ea typeface="Cambria" pitchFamily="18" charset="0"/>
                <a:cs typeface="Arial" panose="020B0604020202020204" pitchFamily="34" charset="0"/>
              </a:rPr>
              <a:t>Sistema dualistico</a:t>
            </a:r>
          </a:p>
        </p:txBody>
      </p:sp>
      <p:sp>
        <p:nvSpPr>
          <p:cNvPr id="4" name="Rettangolo 3"/>
          <p:cNvSpPr/>
          <p:nvPr/>
        </p:nvSpPr>
        <p:spPr>
          <a:xfrm>
            <a:off x="2866372" y="1630468"/>
            <a:ext cx="5976664" cy="86409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Cambria" pitchFamily="18" charset="0"/>
                <a:ea typeface="Cambria" pitchFamily="18" charset="0"/>
              </a:rPr>
              <a:t>Consiglio di gestione</a:t>
            </a:r>
          </a:p>
        </p:txBody>
      </p:sp>
      <p:sp>
        <p:nvSpPr>
          <p:cNvPr id="7" name="Rettangolo 6"/>
          <p:cNvSpPr/>
          <p:nvPr/>
        </p:nvSpPr>
        <p:spPr>
          <a:xfrm>
            <a:off x="2944837" y="4990045"/>
            <a:ext cx="5887467" cy="1073131"/>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Cambria" pitchFamily="18" charset="0"/>
                <a:ea typeface="Cambria" pitchFamily="18" charset="0"/>
              </a:rPr>
              <a:t>Assemblea</a:t>
            </a:r>
          </a:p>
        </p:txBody>
      </p:sp>
      <p:sp>
        <p:nvSpPr>
          <p:cNvPr id="8" name="Freccia in giù 7"/>
          <p:cNvSpPr/>
          <p:nvPr/>
        </p:nvSpPr>
        <p:spPr>
          <a:xfrm flipV="1">
            <a:off x="4466108" y="4392507"/>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ambria" pitchFamily="18" charset="0"/>
              <a:ea typeface="Cambria" pitchFamily="18" charset="0"/>
            </a:endParaRPr>
          </a:p>
        </p:txBody>
      </p:sp>
      <p:sp>
        <p:nvSpPr>
          <p:cNvPr id="10" name="Freccia in giù 9"/>
          <p:cNvSpPr/>
          <p:nvPr/>
        </p:nvSpPr>
        <p:spPr>
          <a:xfrm flipV="1">
            <a:off x="3215680" y="2780928"/>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ambria" pitchFamily="18" charset="0"/>
              <a:ea typeface="Cambria" pitchFamily="18" charset="0"/>
            </a:endParaRPr>
          </a:p>
        </p:txBody>
      </p:sp>
      <p:sp>
        <p:nvSpPr>
          <p:cNvPr id="3" name="Rettangolo 2"/>
          <p:cNvSpPr/>
          <p:nvPr/>
        </p:nvSpPr>
        <p:spPr>
          <a:xfrm>
            <a:off x="2944835" y="3386834"/>
            <a:ext cx="5887468" cy="92792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Cambria" pitchFamily="18" charset="0"/>
                <a:ea typeface="Cambria" pitchFamily="18" charset="0"/>
              </a:rPr>
              <a:t>Consiglio di sorveglianza</a:t>
            </a:r>
          </a:p>
        </p:txBody>
      </p:sp>
      <p:sp>
        <p:nvSpPr>
          <p:cNvPr id="12" name="Freccia in giù 11"/>
          <p:cNvSpPr/>
          <p:nvPr/>
        </p:nvSpPr>
        <p:spPr>
          <a:xfrm flipV="1">
            <a:off x="7956624" y="2780928"/>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ambria" pitchFamily="18" charset="0"/>
              <a:ea typeface="Cambria" pitchFamily="18" charset="0"/>
            </a:endParaRPr>
          </a:p>
        </p:txBody>
      </p:sp>
      <p:sp>
        <p:nvSpPr>
          <p:cNvPr id="5" name="Rettangolo 4"/>
          <p:cNvSpPr/>
          <p:nvPr/>
        </p:nvSpPr>
        <p:spPr>
          <a:xfrm>
            <a:off x="5447928" y="4470253"/>
            <a:ext cx="2376264" cy="442047"/>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B050"/>
                </a:solidFill>
                <a:latin typeface="Cambria" pitchFamily="18" charset="0"/>
                <a:ea typeface="Cambria" pitchFamily="18" charset="0"/>
              </a:rPr>
              <a:t>nomina</a:t>
            </a:r>
          </a:p>
        </p:txBody>
      </p:sp>
      <p:sp>
        <p:nvSpPr>
          <p:cNvPr id="6" name="Rettangolo 5"/>
          <p:cNvSpPr/>
          <p:nvPr/>
        </p:nvSpPr>
        <p:spPr>
          <a:xfrm>
            <a:off x="4466108" y="2626180"/>
            <a:ext cx="2638004" cy="57606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B050"/>
                </a:solidFill>
                <a:latin typeface="Cambria" pitchFamily="18" charset="0"/>
                <a:ea typeface="Cambria" pitchFamily="18" charset="0"/>
              </a:rPr>
              <a:t>Nomina</a:t>
            </a:r>
            <a:r>
              <a:rPr lang="it-IT" dirty="0">
                <a:latin typeface="Cambria" pitchFamily="18" charset="0"/>
                <a:ea typeface="Cambria" pitchFamily="18" charset="0"/>
              </a:rPr>
              <a:t> e </a:t>
            </a:r>
            <a:r>
              <a:rPr lang="it-IT" dirty="0">
                <a:solidFill>
                  <a:srgbClr val="FF0000"/>
                </a:solidFill>
                <a:latin typeface="Cambria" pitchFamily="18" charset="0"/>
                <a:ea typeface="Cambria" pitchFamily="18" charset="0"/>
              </a:rPr>
              <a:t>controlla</a:t>
            </a:r>
          </a:p>
        </p:txBody>
      </p:sp>
    </p:spTree>
    <p:extLst>
      <p:ext uri="{BB962C8B-B14F-4D97-AF65-F5344CB8AC3E}">
        <p14:creationId xmlns:p14="http://schemas.microsoft.com/office/powerpoint/2010/main" val="3021716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Arial" panose="020B0604020202020204" pitchFamily="34" charset="0"/>
                <a:ea typeface="Cambria" pitchFamily="18" charset="0"/>
                <a:cs typeface="Arial" panose="020B0604020202020204" pitchFamily="34" charset="0"/>
              </a:rPr>
              <a:t>Sistema monistico</a:t>
            </a:r>
            <a:br>
              <a:rPr lang="it-IT" dirty="0">
                <a:latin typeface="Arial" panose="020B0604020202020204" pitchFamily="34" charset="0"/>
                <a:ea typeface="Cambria" pitchFamily="18" charset="0"/>
                <a:cs typeface="Arial" panose="020B0604020202020204" pitchFamily="34" charset="0"/>
              </a:rPr>
            </a:br>
            <a:endParaRPr lang="it-IT" dirty="0">
              <a:latin typeface="Arial" panose="020B0604020202020204" pitchFamily="34" charset="0"/>
              <a:ea typeface="Cambria" pitchFamily="18" charset="0"/>
              <a:cs typeface="Arial" panose="020B0604020202020204" pitchFamily="34" charset="0"/>
            </a:endParaRPr>
          </a:p>
        </p:txBody>
      </p:sp>
      <p:sp>
        <p:nvSpPr>
          <p:cNvPr id="4" name="Rettangolo 3"/>
          <p:cNvSpPr/>
          <p:nvPr/>
        </p:nvSpPr>
        <p:spPr>
          <a:xfrm>
            <a:off x="2731469" y="1700808"/>
            <a:ext cx="5976664" cy="237626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latin typeface="Cambria" pitchFamily="18" charset="0"/>
                <a:ea typeface="Cambria" pitchFamily="18" charset="0"/>
              </a:rPr>
              <a:t>Consiglio di amministrazione</a:t>
            </a:r>
          </a:p>
        </p:txBody>
      </p:sp>
      <p:sp>
        <p:nvSpPr>
          <p:cNvPr id="7" name="Rettangolo 6"/>
          <p:cNvSpPr/>
          <p:nvPr/>
        </p:nvSpPr>
        <p:spPr>
          <a:xfrm>
            <a:off x="2833326" y="4849372"/>
            <a:ext cx="5998978" cy="12241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Cambria" pitchFamily="18" charset="0"/>
                <a:ea typeface="Cambria" pitchFamily="18" charset="0"/>
              </a:rPr>
              <a:t>Assemblea</a:t>
            </a:r>
          </a:p>
        </p:txBody>
      </p:sp>
      <p:sp>
        <p:nvSpPr>
          <p:cNvPr id="8" name="Freccia in giù 7"/>
          <p:cNvSpPr/>
          <p:nvPr/>
        </p:nvSpPr>
        <p:spPr>
          <a:xfrm flipV="1">
            <a:off x="5547593" y="4182258"/>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Cambria" pitchFamily="18" charset="0"/>
              <a:ea typeface="Cambria" pitchFamily="18" charset="0"/>
            </a:endParaRPr>
          </a:p>
        </p:txBody>
      </p:sp>
      <p:sp>
        <p:nvSpPr>
          <p:cNvPr id="3" name="Rettangolo 2"/>
          <p:cNvSpPr/>
          <p:nvPr/>
        </p:nvSpPr>
        <p:spPr>
          <a:xfrm>
            <a:off x="6384032" y="4314569"/>
            <a:ext cx="2016224" cy="43204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B050"/>
                </a:solidFill>
                <a:latin typeface="Cambria" pitchFamily="18" charset="0"/>
                <a:ea typeface="Cambria" pitchFamily="18" charset="0"/>
              </a:rPr>
              <a:t>Nomina</a:t>
            </a:r>
          </a:p>
        </p:txBody>
      </p:sp>
      <p:sp>
        <p:nvSpPr>
          <p:cNvPr id="13" name="Rettangolo 12"/>
          <p:cNvSpPr/>
          <p:nvPr/>
        </p:nvSpPr>
        <p:spPr>
          <a:xfrm>
            <a:off x="6816080" y="2132856"/>
            <a:ext cx="1728192" cy="165618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latin typeface="Cambria" pitchFamily="18" charset="0"/>
                <a:ea typeface="Cambria" pitchFamily="18" charset="0"/>
              </a:rPr>
              <a:t>Comitato di controllo (amministratori indipendenti)</a:t>
            </a:r>
          </a:p>
        </p:txBody>
      </p:sp>
      <p:sp>
        <p:nvSpPr>
          <p:cNvPr id="15" name="Freccia a destra 14"/>
          <p:cNvSpPr/>
          <p:nvPr/>
        </p:nvSpPr>
        <p:spPr>
          <a:xfrm>
            <a:off x="5447929" y="2132602"/>
            <a:ext cx="1136369" cy="553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rgbClr val="00B050"/>
                </a:solidFill>
                <a:latin typeface="Cambria" pitchFamily="18" charset="0"/>
                <a:ea typeface="Cambria" pitchFamily="18" charset="0"/>
              </a:rPr>
              <a:t>nomina</a:t>
            </a:r>
          </a:p>
        </p:txBody>
      </p:sp>
      <p:sp>
        <p:nvSpPr>
          <p:cNvPr id="16" name="Freccia a destra 15"/>
          <p:cNvSpPr/>
          <p:nvPr/>
        </p:nvSpPr>
        <p:spPr>
          <a:xfrm flipH="1">
            <a:off x="5303912" y="3140968"/>
            <a:ext cx="1280385"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FF0000"/>
                </a:solidFill>
                <a:latin typeface="Cambria" pitchFamily="18" charset="0"/>
                <a:ea typeface="Cambria" pitchFamily="18" charset="0"/>
              </a:rPr>
              <a:t>controlla</a:t>
            </a:r>
          </a:p>
        </p:txBody>
      </p:sp>
    </p:spTree>
    <p:extLst>
      <p:ext uri="{BB962C8B-B14F-4D97-AF65-F5344CB8AC3E}">
        <p14:creationId xmlns:p14="http://schemas.microsoft.com/office/powerpoint/2010/main" val="911248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89DC02C3-DC72-EA45-80A7-DB1F0CCC4D1D}"/>
              </a:ext>
            </a:extLst>
          </p:cNvPr>
          <p:cNvSpPr>
            <a:spLocks noGrp="1"/>
          </p:cNvSpPr>
          <p:nvPr>
            <p:ph type="title"/>
          </p:nvPr>
        </p:nvSpPr>
        <p:spPr>
          <a:xfrm>
            <a:off x="826396" y="586855"/>
            <a:ext cx="4230100" cy="3387497"/>
          </a:xfrm>
        </p:spPr>
        <p:txBody>
          <a:bodyPr anchor="b">
            <a:normAutofit/>
          </a:bodyPr>
          <a:lstStyle/>
          <a:p>
            <a:pPr algn="r"/>
            <a:r>
              <a:rPr lang="it-IT" sz="4000">
                <a:solidFill>
                  <a:srgbClr val="FFFFFF"/>
                </a:solidFill>
                <a:latin typeface="Arial" panose="020B0604020202020204" pitchFamily="34" charset="0"/>
                <a:cs typeface="Arial" panose="020B0604020202020204" pitchFamily="34" charset="0"/>
              </a:rPr>
              <a:t>La Gestione delle Società</a:t>
            </a:r>
          </a:p>
        </p:txBody>
      </p:sp>
      <p:sp>
        <p:nvSpPr>
          <p:cNvPr id="3" name="Segnaposto contenuto 2">
            <a:extLst>
              <a:ext uri="{FF2B5EF4-FFF2-40B4-BE49-F238E27FC236}">
                <a16:creationId xmlns:a16="http://schemas.microsoft.com/office/drawing/2014/main" id="{D5CE1BD6-3E32-9842-AFFB-8D3739C08FCA}"/>
              </a:ext>
            </a:extLst>
          </p:cNvPr>
          <p:cNvSpPr>
            <a:spLocks noGrp="1"/>
          </p:cNvSpPr>
          <p:nvPr>
            <p:ph idx="1"/>
          </p:nvPr>
        </p:nvSpPr>
        <p:spPr>
          <a:xfrm>
            <a:off x="6503158" y="649480"/>
            <a:ext cx="4862447" cy="5546047"/>
          </a:xfrm>
        </p:spPr>
        <p:txBody>
          <a:bodyPr anchor="ctr">
            <a:normAutofit/>
          </a:bodyPr>
          <a:lstStyle/>
          <a:p>
            <a:r>
              <a:rPr lang="it-IT" sz="2000" b="1" dirty="0">
                <a:latin typeface="Arial" panose="020B0604020202020204" pitchFamily="34" charset="0"/>
                <a:cs typeface="Arial" panose="020B0604020202020204" pitchFamily="34" charset="0"/>
              </a:rPr>
              <a:t>La gestione.</a:t>
            </a:r>
          </a:p>
          <a:p>
            <a:pPr algn="just"/>
            <a:r>
              <a:rPr lang="it-IT" sz="2000" dirty="0">
                <a:latin typeface="Arial" panose="020B0604020202020204" pitchFamily="34" charset="0"/>
                <a:cs typeface="Arial" panose="020B0604020202020204" pitchFamily="34" charset="0"/>
              </a:rPr>
              <a:t>Il potere di gestire consiste nel potere degli amministratori ad </a:t>
            </a:r>
            <a:r>
              <a:rPr lang="it-IT" sz="2000" u="sng" dirty="0">
                <a:latin typeface="Arial" panose="020B0604020202020204" pitchFamily="34" charset="0"/>
                <a:cs typeface="Arial" panose="020B0604020202020204" pitchFamily="34" charset="0"/>
              </a:rPr>
              <a:t>assumere decisioni</a:t>
            </a:r>
            <a:r>
              <a:rPr lang="it-IT" sz="2000" dirty="0">
                <a:latin typeface="Arial" panose="020B0604020202020204" pitchFamily="34" charset="0"/>
                <a:cs typeface="Arial" panose="020B0604020202020204" pitchFamily="34" charset="0"/>
              </a:rPr>
              <a:t> operative e non solo. </a:t>
            </a:r>
          </a:p>
          <a:p>
            <a:pPr algn="just"/>
            <a:r>
              <a:rPr lang="it-IT" sz="2000" dirty="0">
                <a:latin typeface="Arial" panose="020B0604020202020204" pitchFamily="34" charset="0"/>
                <a:cs typeface="Arial" panose="020B0604020202020204" pitchFamily="34" charset="0"/>
              </a:rPr>
              <a:t>Quanto sopra risulta oltremodo importante allorquando, unito al potere di gestire vi sia </a:t>
            </a:r>
            <a:r>
              <a:rPr lang="it-IT" sz="2000" u="sng" dirty="0">
                <a:latin typeface="Arial" panose="020B0604020202020204" pitchFamily="34" charset="0"/>
                <a:cs typeface="Arial" panose="020B0604020202020204" pitchFamily="34" charset="0"/>
              </a:rPr>
              <a:t>il potere-dovere di controllo sulla corretta esecuzione</a:t>
            </a:r>
            <a:r>
              <a:rPr lang="it-IT" sz="2000" dirty="0">
                <a:latin typeface="Arial" panose="020B0604020202020204" pitchFamily="34" charset="0"/>
                <a:cs typeface="Arial" panose="020B0604020202020204" pitchFamily="34" charset="0"/>
              </a:rPr>
              <a:t> delle linee guida delineate unitamente, sulla </a:t>
            </a:r>
            <a:r>
              <a:rPr lang="it-IT" sz="2000" u="sng" dirty="0">
                <a:latin typeface="Arial" panose="020B0604020202020204" pitchFamily="34" charset="0"/>
                <a:cs typeface="Arial" panose="020B0604020202020204" pitchFamily="34" charset="0"/>
              </a:rPr>
              <a:t>corretta esecuzione delle decisioni esecutive</a:t>
            </a:r>
            <a:r>
              <a:rPr lang="it-IT" sz="2000" dirty="0">
                <a:latin typeface="Arial" panose="020B0604020202020204" pitchFamily="34" charset="0"/>
                <a:cs typeface="Arial" panose="020B0604020202020204" pitchFamily="34" charset="0"/>
              </a:rPr>
              <a:t> per attuare quanto detto, ed il rispetto in ottica di una corretta gestione aziendale.</a:t>
            </a:r>
          </a:p>
          <a:p>
            <a:pPr marL="0" indent="0">
              <a:buNone/>
            </a:pP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586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F1CCF71-47F0-EB43-B74B-2B94DC3A46B1}"/>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La Gestione e amministrazione delle società per azioni</a:t>
            </a:r>
          </a:p>
        </p:txBody>
      </p:sp>
      <p:sp>
        <p:nvSpPr>
          <p:cNvPr id="3" name="Rettangolo 2">
            <a:extLst>
              <a:ext uri="{FF2B5EF4-FFF2-40B4-BE49-F238E27FC236}">
                <a16:creationId xmlns:a16="http://schemas.microsoft.com/office/drawing/2014/main" id="{C0280FD4-8EED-9847-A684-1D8E8F5F79B7}"/>
              </a:ext>
            </a:extLst>
          </p:cNvPr>
          <p:cNvSpPr/>
          <p:nvPr/>
        </p:nvSpPr>
        <p:spPr>
          <a:xfrm>
            <a:off x="6503158" y="649480"/>
            <a:ext cx="4862447" cy="5546047"/>
          </a:xfrm>
          <a:prstGeom prst="rect">
            <a:avLst/>
          </a:prstGeo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700" b="1"/>
              <a:t>art. 2380 bis Codice Civile</a:t>
            </a:r>
          </a:p>
          <a:p>
            <a:pPr indent="-228600">
              <a:lnSpc>
                <a:spcPct val="90000"/>
              </a:lnSpc>
              <a:buFont typeface="Arial" panose="020B0604020202020204" pitchFamily="34" charset="0"/>
              <a:buChar char="•"/>
            </a:pPr>
            <a:endParaRPr lang="en-US" sz="1700" b="1"/>
          </a:p>
          <a:p>
            <a:pPr indent="-228600">
              <a:lnSpc>
                <a:spcPct val="90000"/>
              </a:lnSpc>
              <a:spcAft>
                <a:spcPts val="1800"/>
              </a:spcAft>
              <a:buFont typeface="Arial" panose="020B0604020202020204" pitchFamily="34" charset="0"/>
              <a:buChar char="•"/>
            </a:pPr>
            <a:r>
              <a:rPr lang="en-US" sz="1700"/>
              <a:t>Tale norma è dedicata alla disciplina del sistema tradizionale di amministrazione e controllo, che si applica in mancanza di diversa scelta statutaria.</a:t>
            </a:r>
          </a:p>
          <a:p>
            <a:pPr marL="285750" indent="-228600">
              <a:lnSpc>
                <a:spcPct val="90000"/>
              </a:lnSpc>
              <a:spcAft>
                <a:spcPts val="1800"/>
              </a:spcAft>
              <a:buFont typeface="Arial" panose="020B0604020202020204" pitchFamily="34" charset="0"/>
              <a:buChar char="•"/>
            </a:pPr>
            <a:r>
              <a:rPr lang="en-US" sz="1700"/>
              <a:t>La gestione dell'impresa sociale spetta in via esclusiva agli </a:t>
            </a:r>
            <a:r>
              <a:rPr lang="en-US" sz="1700" u="sng">
                <a:hlinkClick r:id="rId2" tooltip="Dizionario Giuridico: Amministratore (società)"/>
              </a:rPr>
              <a:t>amministratori</a:t>
            </a:r>
            <a:r>
              <a:rPr lang="en-US" sz="1700"/>
              <a:t>, i quali hanno poteri di gestione estesi a tutti gli atti che rientrano nell'</a:t>
            </a:r>
            <a:r>
              <a:rPr lang="en-US" sz="1700" u="sng">
                <a:hlinkClick r:id="rId3" tooltip="Dizionario Giuridico: Oggetto sociale"/>
              </a:rPr>
              <a:t>oggetto sociale</a:t>
            </a:r>
            <a:r>
              <a:rPr lang="en-US" sz="1700"/>
              <a:t>nonché, una rappresentanza generale per tutti gli atti compiuti in nome della società.</a:t>
            </a:r>
          </a:p>
          <a:p>
            <a:pPr marL="285750" indent="-228600">
              <a:lnSpc>
                <a:spcPct val="90000"/>
              </a:lnSpc>
              <a:spcAft>
                <a:spcPts val="1800"/>
              </a:spcAft>
              <a:buFont typeface="Arial" panose="020B0604020202020204" pitchFamily="34" charset="0"/>
              <a:buChar char="•"/>
            </a:pPr>
            <a:r>
              <a:rPr lang="en-US" sz="1700"/>
              <a:t>Lo statuto o l'atto di nomina o di delega possono limitare in vario modo i poteri di gestione o di rappresentanza, o entrambi, anche prevedendo una dissociazione tra rappresentanza generale (ad esempio attribuita al presidente) e poteri di gestione (ad esempio attribuiti al consiglio, al comitato esecutivo o ad </a:t>
            </a:r>
            <a:r>
              <a:rPr lang="en-US" sz="1700" u="sng">
                <a:hlinkClick r:id="rId4" tooltip="Dizionario Giuridico: Amministratore delegato"/>
              </a:rPr>
              <a:t>amministratori delegati</a:t>
            </a:r>
            <a:r>
              <a:rPr lang="en-US" sz="1700"/>
              <a:t>).</a:t>
            </a:r>
          </a:p>
        </p:txBody>
      </p:sp>
    </p:spTree>
    <p:extLst>
      <p:ext uri="{BB962C8B-B14F-4D97-AF65-F5344CB8AC3E}">
        <p14:creationId xmlns:p14="http://schemas.microsoft.com/office/powerpoint/2010/main" val="1604415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D2CE93A8-376C-9541-8A09-75A702DC3F62}"/>
              </a:ext>
            </a:extLst>
          </p:cNvPr>
          <p:cNvSpPr>
            <a:spLocks noGrp="1"/>
          </p:cNvSpPr>
          <p:nvPr>
            <p:ph type="title"/>
          </p:nvPr>
        </p:nvSpPr>
        <p:spPr>
          <a:xfrm>
            <a:off x="826396" y="586855"/>
            <a:ext cx="4230100" cy="3387497"/>
          </a:xfrm>
        </p:spPr>
        <p:txBody>
          <a:bodyPr anchor="b">
            <a:normAutofit/>
          </a:bodyPr>
          <a:lstStyle/>
          <a:p>
            <a:pPr algn="r"/>
            <a:r>
              <a:rPr lang="it-IT" sz="4000">
                <a:solidFill>
                  <a:srgbClr val="FFFFFF"/>
                </a:solidFill>
                <a:latin typeface="Arial" panose="020B0604020202020204" pitchFamily="34" charset="0"/>
                <a:cs typeface="Arial" panose="020B0604020202020204" pitchFamily="34" charset="0"/>
              </a:rPr>
              <a:t>Gestione e amministrazione delle S.p.A.</a:t>
            </a:r>
          </a:p>
        </p:txBody>
      </p:sp>
      <p:sp>
        <p:nvSpPr>
          <p:cNvPr id="5" name="Segnaposto contenuto 4">
            <a:extLst>
              <a:ext uri="{FF2B5EF4-FFF2-40B4-BE49-F238E27FC236}">
                <a16:creationId xmlns:a16="http://schemas.microsoft.com/office/drawing/2014/main" id="{4382FC69-CBEA-AC47-AA26-78F7E08DF226}"/>
              </a:ext>
            </a:extLst>
          </p:cNvPr>
          <p:cNvSpPr>
            <a:spLocks noGrp="1"/>
          </p:cNvSpPr>
          <p:nvPr>
            <p:ph idx="1"/>
          </p:nvPr>
        </p:nvSpPr>
        <p:spPr>
          <a:xfrm>
            <a:off x="6503158" y="649480"/>
            <a:ext cx="4862447" cy="5546047"/>
          </a:xfrm>
        </p:spPr>
        <p:txBody>
          <a:bodyPr anchor="ctr">
            <a:normAutofit/>
          </a:bodyPr>
          <a:lstStyle/>
          <a:p>
            <a:pPr marL="0" indent="0">
              <a:buNone/>
            </a:pPr>
            <a:r>
              <a:rPr lang="it-IT" sz="1100">
                <a:latin typeface="Arial" panose="020B0604020202020204" pitchFamily="34" charset="0"/>
                <a:cs typeface="Arial" panose="020B0604020202020204" pitchFamily="34" charset="0"/>
              </a:rPr>
              <a:t>Le </a:t>
            </a:r>
            <a:r>
              <a:rPr lang="it-IT" sz="1100" b="1">
                <a:latin typeface="Arial" panose="020B0604020202020204" pitchFamily="34" charset="0"/>
                <a:cs typeface="Arial" panose="020B0604020202020204" pitchFamily="34" charset="0"/>
              </a:rPr>
              <a:t>funzioni amministrative </a:t>
            </a:r>
            <a:r>
              <a:rPr lang="it-IT" sz="1100">
                <a:latin typeface="Arial" panose="020B0604020202020204" pitchFamily="34" charset="0"/>
                <a:cs typeface="Arial" panose="020B0604020202020204" pitchFamily="34" charset="0"/>
              </a:rPr>
              <a:t>consistono nella:</a:t>
            </a:r>
            <a:br>
              <a:rPr lang="it-IT" sz="1100">
                <a:latin typeface="Arial" panose="020B0604020202020204" pitchFamily="34" charset="0"/>
                <a:cs typeface="Arial" panose="020B0604020202020204" pitchFamily="34" charset="0"/>
              </a:rPr>
            </a:br>
            <a:endParaRPr lang="it-IT" sz="1100">
              <a:latin typeface="Arial" panose="020B0604020202020204" pitchFamily="34" charset="0"/>
              <a:cs typeface="Arial" panose="020B0604020202020204" pitchFamily="34" charset="0"/>
            </a:endParaRPr>
          </a:p>
          <a:p>
            <a:pPr marL="0" indent="0">
              <a:buNone/>
            </a:pPr>
            <a:r>
              <a:rPr lang="it-IT" sz="1100">
                <a:latin typeface="Arial" panose="020B0604020202020204" pitchFamily="34" charset="0"/>
                <a:cs typeface="Arial" panose="020B0604020202020204" pitchFamily="34" charset="0"/>
              </a:rPr>
              <a:t>a) gestione della società nell'ambito dell'oggetto sociale;</a:t>
            </a:r>
          </a:p>
          <a:p>
            <a:pPr marL="0" indent="0">
              <a:buNone/>
            </a:pPr>
            <a:br>
              <a:rPr lang="it-IT" sz="1100">
                <a:latin typeface="Arial" panose="020B0604020202020204" pitchFamily="34" charset="0"/>
                <a:cs typeface="Arial" panose="020B0604020202020204" pitchFamily="34" charset="0"/>
              </a:rPr>
            </a:br>
            <a:r>
              <a:rPr lang="it-IT" sz="1100">
                <a:latin typeface="Arial" panose="020B0604020202020204" pitchFamily="34" charset="0"/>
                <a:cs typeface="Arial" panose="020B0604020202020204" pitchFamily="34" charset="0"/>
              </a:rPr>
              <a:t>b) esecuzione delle delibere assembleari;</a:t>
            </a:r>
          </a:p>
          <a:p>
            <a:pPr marL="0" indent="0">
              <a:buNone/>
            </a:pPr>
            <a:br>
              <a:rPr lang="it-IT" sz="1100">
                <a:latin typeface="Arial" panose="020B0604020202020204" pitchFamily="34" charset="0"/>
                <a:cs typeface="Arial" panose="020B0604020202020204" pitchFamily="34" charset="0"/>
              </a:rPr>
            </a:br>
            <a:r>
              <a:rPr lang="it-IT" sz="1100">
                <a:latin typeface="Arial" panose="020B0604020202020204" pitchFamily="34" charset="0"/>
                <a:cs typeface="Arial" panose="020B0604020202020204" pitchFamily="34" charset="0"/>
              </a:rPr>
              <a:t>c) attività propositiva nei confronti dell'assemblea;</a:t>
            </a:r>
          </a:p>
          <a:p>
            <a:pPr marL="0" indent="0">
              <a:buNone/>
            </a:pPr>
            <a:br>
              <a:rPr lang="it-IT" sz="1100">
                <a:latin typeface="Arial" panose="020B0604020202020204" pitchFamily="34" charset="0"/>
                <a:cs typeface="Arial" panose="020B0604020202020204" pitchFamily="34" charset="0"/>
              </a:rPr>
            </a:br>
            <a:r>
              <a:rPr lang="it-IT" sz="1100">
                <a:latin typeface="Arial" panose="020B0604020202020204" pitchFamily="34" charset="0"/>
                <a:cs typeface="Arial" panose="020B0604020202020204" pitchFamily="34" charset="0"/>
              </a:rPr>
              <a:t>d) attività sostitutiva dell'assemblea (come quella prevista dal 2° comma dell'art. </a:t>
            </a:r>
            <a:r>
              <a:rPr lang="it-IT" sz="1100" u="sng">
                <a:latin typeface="Arial" panose="020B0604020202020204" pitchFamily="34" charset="0"/>
                <a:cs typeface="Arial" panose="020B0604020202020204" pitchFamily="34" charset="0"/>
                <a:hlinkClick r:id="rId2" tooltip="Riduzione del capitale per perdite"/>
              </a:rPr>
              <a:t>2446</a:t>
            </a:r>
            <a:r>
              <a:rPr lang="it-IT" sz="1100">
                <a:latin typeface="Arial" panose="020B0604020202020204" pitchFamily="34" charset="0"/>
                <a:cs typeface="Arial" panose="020B0604020202020204" pitchFamily="34" charset="0"/>
              </a:rPr>
              <a:t>);</a:t>
            </a:r>
          </a:p>
          <a:p>
            <a:pPr marL="0" indent="0">
              <a:buNone/>
            </a:pPr>
            <a:br>
              <a:rPr lang="it-IT" sz="1100">
                <a:latin typeface="Arial" panose="020B0604020202020204" pitchFamily="34" charset="0"/>
                <a:cs typeface="Arial" panose="020B0604020202020204" pitchFamily="34" charset="0"/>
              </a:rPr>
            </a:br>
            <a:r>
              <a:rPr lang="it-IT" sz="1100">
                <a:latin typeface="Arial" panose="020B0604020202020204" pitchFamily="34" charset="0"/>
                <a:cs typeface="Arial" panose="020B0604020202020204" pitchFamily="34" charset="0"/>
              </a:rPr>
              <a:t>e) rappresentanza della società verso i terzi per gli amministratori investiti della rappresentanza legale;</a:t>
            </a:r>
          </a:p>
          <a:p>
            <a:pPr marL="0" indent="0">
              <a:buNone/>
            </a:pPr>
            <a:br>
              <a:rPr lang="it-IT" sz="1100">
                <a:latin typeface="Arial" panose="020B0604020202020204" pitchFamily="34" charset="0"/>
                <a:cs typeface="Arial" panose="020B0604020202020204" pitchFamily="34" charset="0"/>
              </a:rPr>
            </a:br>
            <a:r>
              <a:rPr lang="it-IT" sz="1100">
                <a:latin typeface="Arial" panose="020B0604020202020204" pitchFamily="34" charset="0"/>
                <a:cs typeface="Arial" panose="020B0604020202020204" pitchFamily="34" charset="0"/>
              </a:rPr>
              <a:t>f) tenuta di libri e di scritture contabili.</a:t>
            </a:r>
          </a:p>
          <a:p>
            <a:pPr marL="0" indent="0">
              <a:buNone/>
            </a:pPr>
            <a:br>
              <a:rPr lang="it-IT" sz="1100">
                <a:latin typeface="Arial" panose="020B0604020202020204" pitchFamily="34" charset="0"/>
                <a:cs typeface="Arial" panose="020B0604020202020204" pitchFamily="34" charset="0"/>
              </a:rPr>
            </a:br>
            <a:r>
              <a:rPr lang="it-IT" sz="1100">
                <a:latin typeface="Arial" panose="020B0604020202020204" pitchFamily="34" charset="0"/>
                <a:cs typeface="Arial" panose="020B0604020202020204" pitchFamily="34" charset="0"/>
              </a:rPr>
              <a:t>La legge, inoltre, ha attribuito agli amministratori il potere di emettere </a:t>
            </a:r>
            <a:r>
              <a:rPr lang="it-IT" sz="1100" u="sng">
                <a:latin typeface="Arial" panose="020B0604020202020204" pitchFamily="34" charset="0"/>
                <a:cs typeface="Arial" panose="020B0604020202020204" pitchFamily="34" charset="0"/>
                <a:hlinkClick r:id="rId3" tooltip="Dizionario Giuridico: Obbligazioni al portatore o nominative (societarie)"/>
              </a:rPr>
              <a:t>obbligazioni</a:t>
            </a:r>
            <a:r>
              <a:rPr lang="it-IT" sz="1100">
                <a:latin typeface="Arial" panose="020B0604020202020204" pitchFamily="34" charset="0"/>
                <a:cs typeface="Arial" panose="020B0604020202020204" pitchFamily="34" charset="0"/>
              </a:rPr>
              <a:t> (</a:t>
            </a:r>
            <a:r>
              <a:rPr lang="it-IT" sz="1100" u="sng">
                <a:latin typeface="Arial" panose="020B0604020202020204" pitchFamily="34" charset="0"/>
                <a:cs typeface="Arial" panose="020B0604020202020204" pitchFamily="34" charset="0"/>
                <a:hlinkClick r:id="rId4" tooltip="Emissione"/>
              </a:rPr>
              <a:t>2410</a:t>
            </a:r>
            <a:r>
              <a:rPr lang="it-IT" sz="1100">
                <a:latin typeface="Arial" panose="020B0604020202020204" pitchFamily="34" charset="0"/>
                <a:cs typeface="Arial" panose="020B0604020202020204" pitchFamily="34" charset="0"/>
              </a:rPr>
              <a:t>) e di deliberare la costituzione di patrimoni separati (</a:t>
            </a:r>
            <a:r>
              <a:rPr lang="it-IT" sz="1100" u="sng">
                <a:latin typeface="Arial" panose="020B0604020202020204" pitchFamily="34" charset="0"/>
                <a:cs typeface="Arial" panose="020B0604020202020204" pitchFamily="34" charset="0"/>
                <a:hlinkClick r:id="rId5" tooltip="Deliberazione costitutiva del patrimonio destinato"/>
              </a:rPr>
              <a:t>2447 ter</a:t>
            </a:r>
            <a:r>
              <a:rPr lang="it-IT" sz="1100">
                <a:latin typeface="Arial" panose="020B0604020202020204" pitchFamily="34" charset="0"/>
                <a:cs typeface="Arial" panose="020B0604020202020204" pitchFamily="34" charset="0"/>
              </a:rPr>
              <a:t>2° comma).</a:t>
            </a:r>
            <a:br>
              <a:rPr lang="it-IT" sz="1100">
                <a:latin typeface="Arial" panose="020B0604020202020204" pitchFamily="34" charset="0"/>
                <a:cs typeface="Arial" panose="020B0604020202020204" pitchFamily="34" charset="0"/>
              </a:rPr>
            </a:br>
            <a:r>
              <a:rPr lang="it-IT" sz="1100">
                <a:latin typeface="Arial" panose="020B0604020202020204" pitchFamily="34" charset="0"/>
                <a:cs typeface="Arial" panose="020B0604020202020204" pitchFamily="34" charset="0"/>
              </a:rPr>
              <a:t>Lo </a:t>
            </a:r>
            <a:r>
              <a:rPr lang="it-IT" sz="1100" u="sng">
                <a:latin typeface="Arial" panose="020B0604020202020204" pitchFamily="34" charset="0"/>
                <a:cs typeface="Arial" panose="020B0604020202020204" pitchFamily="34" charset="0"/>
                <a:hlinkClick r:id="rId6" tooltip="Dizionario Giuridico: Statuto (società)"/>
              </a:rPr>
              <a:t>statuto</a:t>
            </a:r>
            <a:r>
              <a:rPr lang="it-IT" sz="1100">
                <a:latin typeface="Arial" panose="020B0604020202020204" pitchFamily="34" charset="0"/>
                <a:cs typeface="Arial" panose="020B0604020202020204" pitchFamily="34" charset="0"/>
              </a:rPr>
              <a:t> può attribuire agli amministratori il potere di deliberare la fusione con società interamente controllate o partecipate al 90%; l'istituzione o la soppressione di sedi secondarie; l'indicazione di quali tra gli amministratori hanno la rappresentanza della società; la </a:t>
            </a:r>
            <a:r>
              <a:rPr lang="it-IT" sz="1100" u="sng">
                <a:latin typeface="Arial" panose="020B0604020202020204" pitchFamily="34" charset="0"/>
                <a:cs typeface="Arial" panose="020B0604020202020204" pitchFamily="34" charset="0"/>
                <a:hlinkClick r:id="rId7" tooltip="Dizionario Giuridico: Riduzione del capitale sociale"/>
              </a:rPr>
              <a:t>riduzione del capitale</a:t>
            </a:r>
            <a:r>
              <a:rPr lang="it-IT" sz="1100">
                <a:latin typeface="Arial" panose="020B0604020202020204" pitchFamily="34" charset="0"/>
                <a:cs typeface="Arial" panose="020B0604020202020204" pitchFamily="34" charset="0"/>
              </a:rPr>
              <a:t> in caso di recesso del socio; il trasferimento della sede nel territorio nazionale; l'</a:t>
            </a:r>
            <a:r>
              <a:rPr lang="it-IT" sz="1100" u="sng">
                <a:latin typeface="Arial" panose="020B0604020202020204" pitchFamily="34" charset="0"/>
                <a:cs typeface="Arial" panose="020B0604020202020204" pitchFamily="34" charset="0"/>
                <a:hlinkClick r:id="rId8" tooltip="Dizionario Giuridico: Aumento del capitale sociale"/>
              </a:rPr>
              <a:t>aumento di capitale</a:t>
            </a:r>
            <a:r>
              <a:rPr lang="it-IT" sz="1100">
                <a:latin typeface="Arial" panose="020B0604020202020204" pitchFamily="34" charset="0"/>
                <a:cs typeface="Arial" panose="020B0604020202020204" pitchFamily="34" charset="0"/>
              </a:rPr>
              <a:t> con esclusione o limitazione del </a:t>
            </a:r>
            <a:r>
              <a:rPr lang="it-IT" sz="1100" u="sng">
                <a:latin typeface="Arial" panose="020B0604020202020204" pitchFamily="34" charset="0"/>
                <a:cs typeface="Arial" panose="020B0604020202020204" pitchFamily="34" charset="0"/>
                <a:hlinkClick r:id="rId9" tooltip="Dizionario Giuridico: Diritto di opzione"/>
              </a:rPr>
              <a:t>diritto di opzione</a:t>
            </a:r>
            <a:r>
              <a:rPr lang="it-IT" sz="1100">
                <a:latin typeface="Arial" panose="020B0604020202020204" pitchFamily="34" charset="0"/>
                <a:cs typeface="Arial" panose="020B0604020202020204" pitchFamily="34" charset="0"/>
              </a:rPr>
              <a:t>; la riduzione del capitale per perdite oltre il terzo.</a:t>
            </a:r>
            <a:br>
              <a:rPr lang="it-IT" sz="1100">
                <a:latin typeface="Arial" panose="020B0604020202020204" pitchFamily="34" charset="0"/>
                <a:cs typeface="Arial" panose="020B0604020202020204" pitchFamily="34" charset="0"/>
              </a:rPr>
            </a:br>
            <a:endParaRPr lang="it-IT" sz="1100">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095C0B09-3F64-754A-94A2-1139F7E44797}"/>
              </a:ext>
            </a:extLst>
          </p:cNvPr>
          <p:cNvSpPr txBox="1"/>
          <p:nvPr/>
        </p:nvSpPr>
        <p:spPr>
          <a:xfrm>
            <a:off x="1814945" y="3602182"/>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137979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537" name="Rectangle 2253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9" name="Rectangle 2253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1" name="Rectangle 2254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3" name="Rectangle 2254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45" name="Freeform: Shape 2254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547" name="Rectangle 2254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Rectangle 1"/>
          <p:cNvSpPr>
            <a:spLocks noGrp="1" noChangeArrowheads="1"/>
          </p:cNvSpPr>
          <p:nvPr>
            <p:ph type="title"/>
          </p:nvPr>
        </p:nvSpPr>
        <p:spPr>
          <a:xfrm>
            <a:off x="466722" y="586855"/>
            <a:ext cx="3201366" cy="3387497"/>
          </a:xfrm>
        </p:spPr>
        <p:txBody>
          <a:bodyPr anchor="b">
            <a:norm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700" b="1">
                <a:solidFill>
                  <a:srgbClr val="FFFFFF"/>
                </a:solidFill>
                <a:latin typeface="Arial" panose="020B0604020202020204" pitchFamily="34" charset="0"/>
                <a:ea typeface="Cambria" pitchFamily="18" charset="0"/>
                <a:cs typeface="Arial" panose="020B0604020202020204" pitchFamily="34" charset="0"/>
              </a:rPr>
              <a:t>La S.p.a. – </a:t>
            </a:r>
            <a:r>
              <a:rPr lang="en-GB" sz="3700" b="1" i="1">
                <a:solidFill>
                  <a:srgbClr val="FFFFFF"/>
                </a:solidFill>
                <a:latin typeface="Arial" panose="020B0604020202020204" pitchFamily="34" charset="0"/>
                <a:ea typeface="Cambria" pitchFamily="18" charset="0"/>
                <a:cs typeface="Arial" panose="020B0604020202020204" pitchFamily="34" charset="0"/>
              </a:rPr>
              <a:t>Costituzione</a:t>
            </a:r>
          </a:p>
        </p:txBody>
      </p:sp>
      <p:sp>
        <p:nvSpPr>
          <p:cNvPr id="22530" name="Rectangle 2"/>
          <p:cNvSpPr>
            <a:spLocks noGrp="1" noChangeArrowheads="1"/>
          </p:cNvSpPr>
          <p:nvPr>
            <p:ph type="body" idx="1"/>
          </p:nvPr>
        </p:nvSpPr>
        <p:spPr>
          <a:xfrm>
            <a:off x="4810259" y="649480"/>
            <a:ext cx="6555347" cy="5546047"/>
          </a:xfrm>
        </p:spPr>
        <p:txBody>
          <a:bodyPr anchor="ctr">
            <a:normAutofit/>
          </a:bodyPr>
          <a:lstStyle/>
          <a:p>
            <a:pPr>
              <a:spcBef>
                <a:spcPts val="450"/>
              </a:spcBef>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latin typeface="Arial" panose="020B0604020202020204" pitchFamily="34" charset="0"/>
                <a:cs typeface="Arial" panose="020B0604020202020204" pitchFamily="34" charset="0"/>
              </a:rPr>
              <a:t>	</a:t>
            </a:r>
            <a:r>
              <a:rPr lang="en-GB" sz="1700">
                <a:latin typeface="Arial" panose="020B0604020202020204" pitchFamily="34" charset="0"/>
                <a:ea typeface="Cambria" pitchFamily="18" charset="0"/>
                <a:cs typeface="Arial" panose="020B0604020202020204" pitchFamily="34" charset="0"/>
              </a:rPr>
              <a:t>La costituzione si articola in due fasi:</a:t>
            </a:r>
          </a:p>
          <a:p>
            <a:pPr>
              <a:spcBef>
                <a:spcPts val="450"/>
              </a:spcBef>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latin typeface="Arial" panose="020B0604020202020204" pitchFamily="34" charset="0"/>
                <a:ea typeface="Cambria" pitchFamily="18" charset="0"/>
                <a:cs typeface="Arial" panose="020B0604020202020204" pitchFamily="34" charset="0"/>
              </a:rPr>
              <a:t>	- la stipulazione dell</a:t>
            </a:r>
            <a:r>
              <a:rPr lang="en-GB" altLang="en-GB" sz="1700">
                <a:latin typeface="Arial" panose="020B0604020202020204" pitchFamily="34" charset="0"/>
                <a:ea typeface="Cambria" pitchFamily="18" charset="0"/>
                <a:cs typeface="Arial" panose="020B0604020202020204" pitchFamily="34" charset="0"/>
              </a:rPr>
              <a:t>’</a:t>
            </a:r>
            <a:r>
              <a:rPr lang="en-GB" sz="1700">
                <a:latin typeface="Arial" panose="020B0604020202020204" pitchFamily="34" charset="0"/>
                <a:ea typeface="Cambria" pitchFamily="18" charset="0"/>
                <a:cs typeface="Arial" panose="020B0604020202020204" pitchFamily="34" charset="0"/>
              </a:rPr>
              <a:t>atto costitutivo per </a:t>
            </a:r>
            <a:r>
              <a:rPr lang="en-GB" sz="1700" b="1">
                <a:latin typeface="Arial" panose="020B0604020202020204" pitchFamily="34" charset="0"/>
                <a:ea typeface="Cambria" pitchFamily="18" charset="0"/>
                <a:cs typeface="Arial" panose="020B0604020202020204" pitchFamily="34" charset="0"/>
              </a:rPr>
              <a:t>atto pubblico </a:t>
            </a:r>
            <a:r>
              <a:rPr lang="en-GB" sz="1700">
                <a:latin typeface="Arial" panose="020B0604020202020204" pitchFamily="34" charset="0"/>
                <a:ea typeface="Cambria" pitchFamily="18" charset="0"/>
                <a:cs typeface="Arial" panose="020B0604020202020204" pitchFamily="34" charset="0"/>
              </a:rPr>
              <a:t>(la forma è sanzionata a pena di</a:t>
            </a:r>
            <a:r>
              <a:rPr lang="en-GB" sz="1700" b="1">
                <a:latin typeface="Arial" panose="020B0604020202020204" pitchFamily="34" charset="0"/>
                <a:ea typeface="Cambria" pitchFamily="18" charset="0"/>
                <a:cs typeface="Arial" panose="020B0604020202020204" pitchFamily="34" charset="0"/>
              </a:rPr>
              <a:t> nullità </a:t>
            </a:r>
            <a:r>
              <a:rPr lang="en-GB" sz="1700">
                <a:latin typeface="Arial" panose="020B0604020202020204" pitchFamily="34" charset="0"/>
                <a:ea typeface="Cambria" pitchFamily="18" charset="0"/>
                <a:cs typeface="Arial" panose="020B0604020202020204" pitchFamily="34" charset="0"/>
              </a:rPr>
              <a:t>in base all</a:t>
            </a:r>
            <a:r>
              <a:rPr lang="en-GB" altLang="en-GB" sz="1700">
                <a:latin typeface="Arial" panose="020B0604020202020204" pitchFamily="34" charset="0"/>
                <a:ea typeface="Cambria" pitchFamily="18" charset="0"/>
                <a:cs typeface="Arial" panose="020B0604020202020204" pitchFamily="34" charset="0"/>
              </a:rPr>
              <a:t>’</a:t>
            </a:r>
            <a:r>
              <a:rPr lang="en-GB" sz="1700">
                <a:latin typeface="Arial" panose="020B0604020202020204" pitchFamily="34" charset="0"/>
                <a:ea typeface="Cambria" pitchFamily="18" charset="0"/>
                <a:cs typeface="Arial" panose="020B0604020202020204" pitchFamily="34" charset="0"/>
              </a:rPr>
              <a:t>art.2328 2°comma c.c.</a:t>
            </a:r>
            <a:r>
              <a:rPr lang="en-GB" sz="1700" b="1">
                <a:latin typeface="Arial" panose="020B0604020202020204" pitchFamily="34" charset="0"/>
                <a:ea typeface="Cambria" pitchFamily="18" charset="0"/>
                <a:cs typeface="Arial" panose="020B0604020202020204" pitchFamily="34" charset="0"/>
              </a:rPr>
              <a:t>)‏</a:t>
            </a:r>
          </a:p>
          <a:p>
            <a:pPr>
              <a:spcBef>
                <a:spcPts val="450"/>
              </a:spcBef>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latin typeface="Arial" panose="020B0604020202020204" pitchFamily="34" charset="0"/>
                <a:ea typeface="Cambria" pitchFamily="18" charset="0"/>
                <a:cs typeface="Arial" panose="020B0604020202020204" pitchFamily="34" charset="0"/>
              </a:rPr>
              <a:t>	- la successiva iscrizione dell</a:t>
            </a:r>
            <a:r>
              <a:rPr lang="en-GB" altLang="en-GB" sz="1700">
                <a:latin typeface="Arial" panose="020B0604020202020204" pitchFamily="34" charset="0"/>
                <a:ea typeface="Cambria" pitchFamily="18" charset="0"/>
                <a:cs typeface="Arial" panose="020B0604020202020204" pitchFamily="34" charset="0"/>
              </a:rPr>
              <a:t>’</a:t>
            </a:r>
            <a:r>
              <a:rPr lang="en-GB" sz="1700">
                <a:latin typeface="Arial" panose="020B0604020202020204" pitchFamily="34" charset="0"/>
                <a:ea typeface="Cambria" pitchFamily="18" charset="0"/>
                <a:cs typeface="Arial" panose="020B0604020202020204" pitchFamily="34" charset="0"/>
              </a:rPr>
              <a:t>atto costitutivo nel registro delle imprese</a:t>
            </a:r>
          </a:p>
          <a:p>
            <a:pPr>
              <a:spcBef>
                <a:spcPts val="450"/>
              </a:spcBef>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700">
              <a:latin typeface="Arial" panose="020B0604020202020204" pitchFamily="34" charset="0"/>
              <a:ea typeface="Cambria" pitchFamily="18" charset="0"/>
              <a:cs typeface="Arial" panose="020B0604020202020204" pitchFamily="34" charset="0"/>
            </a:endParaRPr>
          </a:p>
          <a:p>
            <a:pPr>
              <a:spcBef>
                <a:spcPts val="450"/>
              </a:spcBef>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latin typeface="Arial" panose="020B0604020202020204" pitchFamily="34" charset="0"/>
                <a:ea typeface="Cambria" pitchFamily="18" charset="0"/>
                <a:cs typeface="Arial" panose="020B0604020202020204" pitchFamily="34" charset="0"/>
              </a:rPr>
              <a:t>	La società può essere costituita </a:t>
            </a:r>
            <a:r>
              <a:rPr lang="en-GB" sz="1700" b="1">
                <a:latin typeface="Arial" panose="020B0604020202020204" pitchFamily="34" charset="0"/>
                <a:ea typeface="Cambria" pitchFamily="18" charset="0"/>
                <a:cs typeface="Arial" panose="020B0604020202020204" pitchFamily="34" charset="0"/>
              </a:rPr>
              <a:t>per contratto o per atto unilaterale</a:t>
            </a:r>
            <a:r>
              <a:rPr lang="en-GB" sz="1700">
                <a:latin typeface="Arial" panose="020B0604020202020204" pitchFamily="34" charset="0"/>
                <a:ea typeface="Cambria" pitchFamily="18" charset="0"/>
                <a:cs typeface="Arial" panose="020B0604020202020204" pitchFamily="34" charset="0"/>
              </a:rPr>
              <a:t>.</a:t>
            </a:r>
          </a:p>
          <a:p>
            <a:pPr>
              <a:spcBef>
                <a:spcPts val="450"/>
              </a:spcBef>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latin typeface="Arial" panose="020B0604020202020204" pitchFamily="34" charset="0"/>
                <a:ea typeface="Cambria" pitchFamily="18" charset="0"/>
                <a:cs typeface="Arial" panose="020B0604020202020204" pitchFamily="34" charset="0"/>
              </a:rPr>
              <a:t>	La denominazione sociale deve contenere l</a:t>
            </a:r>
            <a:r>
              <a:rPr lang="en-GB" altLang="en-GB" sz="1700">
                <a:latin typeface="Arial" panose="020B0604020202020204" pitchFamily="34" charset="0"/>
                <a:ea typeface="Cambria" pitchFamily="18" charset="0"/>
                <a:cs typeface="Arial" panose="020B0604020202020204" pitchFamily="34" charset="0"/>
              </a:rPr>
              <a:t>’</a:t>
            </a:r>
            <a:r>
              <a:rPr lang="en-GB" sz="1700">
                <a:latin typeface="Arial" panose="020B0604020202020204" pitchFamily="34" charset="0"/>
                <a:ea typeface="Cambria" pitchFamily="18" charset="0"/>
                <a:cs typeface="Arial" panose="020B0604020202020204" pitchFamily="34" charset="0"/>
              </a:rPr>
              <a:t>indicazione della forma giuridica prescelta (e non può essere identica a quella di altra società esercitante la stessa attività economica -  ex art. 2567 è applicabile art. 2564).</a:t>
            </a:r>
          </a:p>
          <a:p>
            <a:pPr>
              <a:spcBef>
                <a:spcPts val="450"/>
              </a:spcBef>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latin typeface="Arial" panose="020B0604020202020204" pitchFamily="34" charset="0"/>
                <a:ea typeface="Cambria" pitchFamily="18" charset="0"/>
                <a:cs typeface="Arial" panose="020B0604020202020204" pitchFamily="34" charset="0"/>
              </a:rPr>
              <a:t>	L</a:t>
            </a:r>
            <a:r>
              <a:rPr lang="en-GB" altLang="en-GB" sz="1700">
                <a:latin typeface="Arial" panose="020B0604020202020204" pitchFamily="34" charset="0"/>
                <a:ea typeface="Cambria" pitchFamily="18" charset="0"/>
                <a:cs typeface="Arial" panose="020B0604020202020204" pitchFamily="34" charset="0"/>
              </a:rPr>
              <a:t>’</a:t>
            </a:r>
            <a:r>
              <a:rPr lang="en-GB" sz="1700">
                <a:latin typeface="Arial" panose="020B0604020202020204" pitchFamily="34" charset="0"/>
                <a:ea typeface="Cambria" pitchFamily="18" charset="0"/>
                <a:cs typeface="Arial" panose="020B0604020202020204" pitchFamily="34" charset="0"/>
              </a:rPr>
              <a:t>atto costitutivo deve contenere, oltre alla denominazione sociale e all</a:t>
            </a:r>
            <a:r>
              <a:rPr lang="en-GB" altLang="en-GB" sz="1700">
                <a:latin typeface="Arial" panose="020B0604020202020204" pitchFamily="34" charset="0"/>
                <a:ea typeface="Cambria" pitchFamily="18" charset="0"/>
                <a:cs typeface="Arial" panose="020B0604020202020204" pitchFamily="34" charset="0"/>
              </a:rPr>
              <a:t>’</a:t>
            </a:r>
            <a:r>
              <a:rPr lang="en-GB" sz="1700">
                <a:latin typeface="Arial" panose="020B0604020202020204" pitchFamily="34" charset="0"/>
                <a:ea typeface="Cambria" pitchFamily="18" charset="0"/>
                <a:cs typeface="Arial" panose="020B0604020202020204" pitchFamily="34" charset="0"/>
              </a:rPr>
              <a:t>indicazione della sede, le generalità dei soci fondatori, l</a:t>
            </a:r>
            <a:r>
              <a:rPr lang="en-GB" altLang="en-GB" sz="1700">
                <a:latin typeface="Arial" panose="020B0604020202020204" pitchFamily="34" charset="0"/>
                <a:ea typeface="Cambria" pitchFamily="18" charset="0"/>
                <a:cs typeface="Arial" panose="020B0604020202020204" pitchFamily="34" charset="0"/>
              </a:rPr>
              <a:t>’</a:t>
            </a:r>
            <a:r>
              <a:rPr lang="en-GB" sz="1700">
                <a:latin typeface="Arial" panose="020B0604020202020204" pitchFamily="34" charset="0"/>
                <a:ea typeface="Cambria" pitchFamily="18" charset="0"/>
                <a:cs typeface="Arial" panose="020B0604020202020204" pitchFamily="34" charset="0"/>
              </a:rPr>
              <a:t>ammontare del capitale sottoscritto e versato, l</a:t>
            </a:r>
            <a:r>
              <a:rPr lang="en-GB" altLang="en-GB" sz="1700">
                <a:latin typeface="Arial" panose="020B0604020202020204" pitchFamily="34" charset="0"/>
                <a:ea typeface="Cambria" pitchFamily="18" charset="0"/>
                <a:cs typeface="Arial" panose="020B0604020202020204" pitchFamily="34" charset="0"/>
              </a:rPr>
              <a:t>’</a:t>
            </a:r>
            <a:r>
              <a:rPr lang="en-GB" sz="1700">
                <a:latin typeface="Arial" panose="020B0604020202020204" pitchFamily="34" charset="0"/>
                <a:ea typeface="Cambria" pitchFamily="18" charset="0"/>
                <a:cs typeface="Arial" panose="020B0604020202020204" pitchFamily="34" charset="0"/>
              </a:rPr>
              <a:t>oggetto sociale, il numero e l</a:t>
            </a:r>
            <a:r>
              <a:rPr lang="en-GB" altLang="en-GB" sz="1700">
                <a:latin typeface="Arial" panose="020B0604020202020204" pitchFamily="34" charset="0"/>
                <a:ea typeface="Cambria" pitchFamily="18" charset="0"/>
                <a:cs typeface="Arial" panose="020B0604020202020204" pitchFamily="34" charset="0"/>
              </a:rPr>
              <a:t>’</a:t>
            </a:r>
            <a:r>
              <a:rPr lang="en-GB" sz="1700">
                <a:latin typeface="Arial" panose="020B0604020202020204" pitchFamily="34" charset="0"/>
                <a:ea typeface="Cambria" pitchFamily="18" charset="0"/>
                <a:cs typeface="Arial" panose="020B0604020202020204" pitchFamily="34" charset="0"/>
              </a:rPr>
              <a:t>eventuale valore nominale delle azioni, il valore attribuito ai crediti e ai beni conferiti in natura, le norme secondo le quali devono essere distribuiti gli utili e la durata sociale. </a:t>
            </a:r>
          </a:p>
          <a:p>
            <a:pPr>
              <a:spcBef>
                <a:spcPts val="450"/>
              </a:spcBef>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767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20414717-2F7D-2040-924A-7DA83A2466C3}"/>
              </a:ext>
            </a:extLst>
          </p:cNvPr>
          <p:cNvSpPr>
            <a:spLocks noGrp="1"/>
          </p:cNvSpPr>
          <p:nvPr>
            <p:ph type="title"/>
          </p:nvPr>
        </p:nvSpPr>
        <p:spPr>
          <a:xfrm>
            <a:off x="826396" y="586855"/>
            <a:ext cx="4230100" cy="3387497"/>
          </a:xfrm>
        </p:spPr>
        <p:txBody>
          <a:bodyPr anchor="b">
            <a:normAutofit/>
          </a:bodyPr>
          <a:lstStyle/>
          <a:p>
            <a:pPr algn="r"/>
            <a:r>
              <a:rPr lang="it-IT" sz="4000">
                <a:solidFill>
                  <a:srgbClr val="FFFFFF"/>
                </a:solidFill>
                <a:latin typeface="Arial" panose="020B0604020202020204" pitchFamily="34" charset="0"/>
                <a:cs typeface="Arial" panose="020B0604020202020204" pitchFamily="34" charset="0"/>
              </a:rPr>
              <a:t>Gestione e amministrazione nelle S.p.A.</a:t>
            </a:r>
          </a:p>
        </p:txBody>
      </p:sp>
      <p:sp>
        <p:nvSpPr>
          <p:cNvPr id="3" name="Segnaposto contenuto 2">
            <a:extLst>
              <a:ext uri="{FF2B5EF4-FFF2-40B4-BE49-F238E27FC236}">
                <a16:creationId xmlns:a16="http://schemas.microsoft.com/office/drawing/2014/main" id="{697B2E6D-91CC-294C-9FC9-16228B55CBB1}"/>
              </a:ext>
            </a:extLst>
          </p:cNvPr>
          <p:cNvSpPr>
            <a:spLocks noGrp="1"/>
          </p:cNvSpPr>
          <p:nvPr>
            <p:ph idx="1"/>
          </p:nvPr>
        </p:nvSpPr>
        <p:spPr>
          <a:xfrm>
            <a:off x="6503158" y="649480"/>
            <a:ext cx="4862447" cy="5546047"/>
          </a:xfrm>
        </p:spPr>
        <p:txBody>
          <a:bodyPr anchor="ctr">
            <a:normAutofit/>
          </a:bodyPr>
          <a:lstStyle/>
          <a:p>
            <a:r>
              <a:rPr lang="it-IT" sz="1700">
                <a:latin typeface="Arial" panose="020B0604020202020204" pitchFamily="34" charset="0"/>
                <a:cs typeface="Arial" panose="020B0604020202020204" pitchFamily="34" charset="0"/>
              </a:rPr>
              <a:t>L'amministrazione può essere affidata a una sola persona e, in tal caso, vi è un </a:t>
            </a:r>
            <a:r>
              <a:rPr lang="it-IT" sz="1700" b="1">
                <a:latin typeface="Arial" panose="020B0604020202020204" pitchFamily="34" charset="0"/>
                <a:cs typeface="Arial" panose="020B0604020202020204" pitchFamily="34" charset="0"/>
              </a:rPr>
              <a:t>amministratore unico, </a:t>
            </a:r>
            <a:r>
              <a:rPr lang="it-IT" sz="1700">
                <a:latin typeface="Arial" panose="020B0604020202020204" pitchFamily="34" charset="0"/>
                <a:cs typeface="Arial" panose="020B0604020202020204" pitchFamily="34" charset="0"/>
              </a:rPr>
              <a:t>o a più persone che formano il </a:t>
            </a:r>
            <a:r>
              <a:rPr lang="it-IT" sz="1700" b="1" u="sng">
                <a:latin typeface="Arial" panose="020B0604020202020204" pitchFamily="34" charset="0"/>
                <a:cs typeface="Arial" panose="020B0604020202020204" pitchFamily="34" charset="0"/>
                <a:hlinkClick r:id="rId2" tooltip="Dizionario Giuridico: Consiglio di amministrazione"/>
              </a:rPr>
              <a:t>consiglio di amministrazione</a:t>
            </a:r>
            <a:r>
              <a:rPr lang="it-IT" sz="1700" b="1">
                <a:latin typeface="Arial" panose="020B0604020202020204" pitchFamily="34" charset="0"/>
                <a:cs typeface="Arial" panose="020B0604020202020204" pitchFamily="34" charset="0"/>
              </a:rPr>
              <a:t>.</a:t>
            </a:r>
          </a:p>
          <a:p>
            <a:r>
              <a:rPr lang="it-IT" sz="1700">
                <a:latin typeface="Arial" panose="020B0604020202020204" pitchFamily="34" charset="0"/>
                <a:cs typeface="Arial" panose="020B0604020202020204" pitchFamily="34" charset="0"/>
              </a:rPr>
              <a:t>L'amministratore unico esercita individualmente tutte le funzioni proprie dell'organo amministrativo.</a:t>
            </a:r>
          </a:p>
          <a:p>
            <a:r>
              <a:rPr lang="it-IT" sz="1700">
                <a:latin typeface="Arial" panose="020B0604020202020204" pitchFamily="34" charset="0"/>
                <a:cs typeface="Arial" panose="020B0604020202020204" pitchFamily="34" charset="0"/>
              </a:rPr>
              <a:t>Il consiglio di amministrazione esercita collegialmente l'attività deliberativa. In caso di parità di voti, prevale il voto del </a:t>
            </a:r>
            <a:r>
              <a:rPr lang="it-IT" sz="1700" u="sng">
                <a:latin typeface="Arial" panose="020B0604020202020204" pitchFamily="34" charset="0"/>
                <a:cs typeface="Arial" panose="020B0604020202020204" pitchFamily="34" charset="0"/>
                <a:hlinkClick r:id="rId3" tooltip="Dizionario Giuridico: Presidente del consiglio di amministrazione"/>
              </a:rPr>
              <a:t>Presidente</a:t>
            </a:r>
            <a:r>
              <a:rPr lang="it-IT" sz="1700">
                <a:latin typeface="Arial" panose="020B0604020202020204" pitchFamily="34" charset="0"/>
                <a:cs typeface="Arial" panose="020B0604020202020204" pitchFamily="34" charset="0"/>
              </a:rPr>
              <a:t>.</a:t>
            </a:r>
          </a:p>
          <a:p>
            <a:r>
              <a:rPr lang="it-IT" sz="1700">
                <a:latin typeface="Arial" panose="020B0604020202020204" pitchFamily="34" charset="0"/>
                <a:cs typeface="Arial" panose="020B0604020202020204" pitchFamily="34" charset="0"/>
              </a:rPr>
              <a:t>Il numero degli amministratori è determinato dall'assemblea al momento della nomina. </a:t>
            </a:r>
          </a:p>
          <a:p>
            <a:r>
              <a:rPr lang="it-IT" sz="1700">
                <a:latin typeface="Arial" panose="020B0604020202020204" pitchFamily="34" charset="0"/>
                <a:cs typeface="Arial" panose="020B0604020202020204" pitchFamily="34" charset="0"/>
              </a:rPr>
              <a:t>Il consiglio di amministrazione nomina il </a:t>
            </a:r>
            <a:r>
              <a:rPr lang="it-IT" sz="1700" u="sng">
                <a:latin typeface="Arial" panose="020B0604020202020204" pitchFamily="34" charset="0"/>
                <a:cs typeface="Arial" panose="020B0604020202020204" pitchFamily="34" charset="0"/>
                <a:hlinkClick r:id="rId3" tooltip="Dizionario Giuridico: Presidente del consiglio di amministrazione"/>
              </a:rPr>
              <a:t>Presidente</a:t>
            </a:r>
            <a:r>
              <a:rPr lang="it-IT" sz="1700">
                <a:latin typeface="Arial" panose="020B0604020202020204" pitchFamily="34" charset="0"/>
                <a:cs typeface="Arial" panose="020B0604020202020204" pitchFamily="34" charset="0"/>
              </a:rPr>
              <a:t> fra i suoi componenti, se la nomina non spetta all'assemblea.</a:t>
            </a:r>
          </a:p>
          <a:p>
            <a:pPr marL="0" indent="0">
              <a:buNone/>
            </a:pPr>
            <a:br>
              <a:rPr lang="it-IT" sz="1700">
                <a:latin typeface="Arial" panose="020B0604020202020204" pitchFamily="34" charset="0"/>
                <a:cs typeface="Arial" panose="020B0604020202020204" pitchFamily="34" charset="0"/>
              </a:rPr>
            </a:br>
            <a:endParaRPr lang="it-IT" sz="1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830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FD916709-5A50-3248-832F-374533CD0E31}"/>
              </a:ext>
            </a:extLst>
          </p:cNvPr>
          <p:cNvSpPr>
            <a:spLocks noGrp="1"/>
          </p:cNvSpPr>
          <p:nvPr>
            <p:ph type="title"/>
          </p:nvPr>
        </p:nvSpPr>
        <p:spPr>
          <a:xfrm>
            <a:off x="826396" y="586855"/>
            <a:ext cx="4230100" cy="3387497"/>
          </a:xfrm>
        </p:spPr>
        <p:txBody>
          <a:bodyPr anchor="b">
            <a:normAutofit/>
          </a:bodyPr>
          <a:lstStyle/>
          <a:p>
            <a:pPr algn="r"/>
            <a:r>
              <a:rPr lang="it-IT" sz="4000">
                <a:solidFill>
                  <a:srgbClr val="FFFFFF"/>
                </a:solidFill>
                <a:latin typeface="Arial" panose="020B0604020202020204" pitchFamily="34" charset="0"/>
                <a:cs typeface="Arial" panose="020B0604020202020204" pitchFamily="34" charset="0"/>
              </a:rPr>
              <a:t>Il Consiglio di Amministrazione</a:t>
            </a:r>
          </a:p>
        </p:txBody>
      </p:sp>
      <p:sp>
        <p:nvSpPr>
          <p:cNvPr id="3" name="Segnaposto contenuto 2">
            <a:extLst>
              <a:ext uri="{FF2B5EF4-FFF2-40B4-BE49-F238E27FC236}">
                <a16:creationId xmlns:a16="http://schemas.microsoft.com/office/drawing/2014/main" id="{0E901D60-22AE-AF44-A480-8C9D64BB5DD5}"/>
              </a:ext>
            </a:extLst>
          </p:cNvPr>
          <p:cNvSpPr>
            <a:spLocks noGrp="1"/>
          </p:cNvSpPr>
          <p:nvPr>
            <p:ph idx="1"/>
          </p:nvPr>
        </p:nvSpPr>
        <p:spPr>
          <a:xfrm>
            <a:off x="6503158" y="649480"/>
            <a:ext cx="4862447" cy="5546047"/>
          </a:xfrm>
        </p:spPr>
        <p:txBody>
          <a:bodyPr anchor="ctr">
            <a:normAutofit/>
          </a:bodyPr>
          <a:lstStyle/>
          <a:p>
            <a:pPr marL="0" indent="0">
              <a:buNone/>
            </a:pPr>
            <a:r>
              <a:rPr lang="it-IT" sz="1700">
                <a:latin typeface="Arial" panose="020B0604020202020204" pitchFamily="34" charset="0"/>
                <a:cs typeface="Arial" panose="020B0604020202020204" pitchFamily="34" charset="0"/>
              </a:rPr>
              <a:t>Art. 2381 cc</a:t>
            </a:r>
          </a:p>
          <a:p>
            <a:pPr marL="0" indent="0">
              <a:buFont typeface="Wingdings 2" charset="0"/>
              <a:buNone/>
              <a:defRPr/>
            </a:pPr>
            <a:r>
              <a:rPr lang="it-IT" sz="1700" b="1">
                <a:latin typeface="Arial" panose="020B0604020202020204" pitchFamily="34" charset="0"/>
                <a:cs typeface="Arial" panose="020B0604020202020204" pitchFamily="34" charset="0"/>
              </a:rPr>
              <a:t>Presidente, comitato esecutivo e amministratori delegati</a:t>
            </a:r>
          </a:p>
          <a:p>
            <a:r>
              <a:rPr lang="it-IT" sz="1700" b="1">
                <a:latin typeface="Arial" panose="020B0604020202020204" pitchFamily="34" charset="0"/>
                <a:cs typeface="Arial" panose="020B0604020202020204" pitchFamily="34" charset="0"/>
              </a:rPr>
              <a:t>Il Presidente</a:t>
            </a:r>
          </a:p>
          <a:p>
            <a:r>
              <a:rPr lang="it-IT" sz="1700">
                <a:latin typeface="Arial" panose="020B0604020202020204" pitchFamily="34" charset="0"/>
                <a:cs typeface="Arial" panose="020B0604020202020204" pitchFamily="34" charset="0"/>
              </a:rPr>
              <a:t>Qualora non vi abbia provveduto l’assemblea (che anche in assenza di una specifica indicazione statutaria può procedere in tal senso) il Consiglio di Amministrazione può (residualmente) provvedere alla nomina del Presidente. La riforma del 2003 ha tentato di colmare un vuoto legislativo sulla figura del Presidente che rimaneva un po’ come figura sospesa nelle proprie competenze.</a:t>
            </a:r>
          </a:p>
          <a:p>
            <a:r>
              <a:rPr lang="it-IT" sz="1700">
                <a:latin typeface="Arial" panose="020B0604020202020204" pitchFamily="34" charset="0"/>
                <a:cs typeface="Arial" panose="020B0604020202020204" pitchFamily="34" charset="0"/>
              </a:rPr>
              <a:t>Ma se da un lato il Legislatore non ha compiutamente definito i poteri del presidente per le società a responsabilità limitata, sicché diventa fondamentale darne previsione statutaria, per le S.p.A.  Stabilisce (art. 2381 comma 1) che lo stesso:</a:t>
            </a:r>
          </a:p>
          <a:p>
            <a:pPr marL="0" indent="0">
              <a:buFont typeface="Wingdings 2" charset="0"/>
              <a:buNone/>
              <a:defRPr/>
            </a:pPr>
            <a:endParaRPr lang="it-IT" sz="1700" b="1">
              <a:latin typeface="Arial" panose="020B0604020202020204" pitchFamily="34" charset="0"/>
              <a:cs typeface="Arial" panose="020B0604020202020204" pitchFamily="34" charset="0"/>
            </a:endParaRPr>
          </a:p>
          <a:p>
            <a:pPr marL="0" indent="0">
              <a:buNone/>
            </a:pPr>
            <a:endParaRPr lang="it-IT" sz="1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778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C3D5099-DBE6-6942-ACC9-73E61A462A85}"/>
              </a:ext>
            </a:extLst>
          </p:cNvPr>
          <p:cNvSpPr>
            <a:spLocks noGrp="1"/>
          </p:cNvSpPr>
          <p:nvPr>
            <p:ph type="title"/>
          </p:nvPr>
        </p:nvSpPr>
        <p:spPr>
          <a:xfrm>
            <a:off x="826396" y="586855"/>
            <a:ext cx="4230100" cy="3387497"/>
          </a:xfrm>
        </p:spPr>
        <p:txBody>
          <a:bodyPr anchor="b">
            <a:normAutofit/>
          </a:bodyPr>
          <a:lstStyle/>
          <a:p>
            <a:pPr algn="r"/>
            <a:r>
              <a:rPr lang="it-IT" sz="4000">
                <a:solidFill>
                  <a:srgbClr val="FFFFFF"/>
                </a:solidFill>
                <a:latin typeface="Arial" panose="020B0604020202020204" pitchFamily="34" charset="0"/>
                <a:cs typeface="Arial" panose="020B0604020202020204" pitchFamily="34" charset="0"/>
              </a:rPr>
              <a:t>Il Presidente del Consiglio di Amministrazione</a:t>
            </a:r>
          </a:p>
        </p:txBody>
      </p:sp>
      <p:sp>
        <p:nvSpPr>
          <p:cNvPr id="3" name="Segnaposto contenuto 2">
            <a:extLst>
              <a:ext uri="{FF2B5EF4-FFF2-40B4-BE49-F238E27FC236}">
                <a16:creationId xmlns:a16="http://schemas.microsoft.com/office/drawing/2014/main" id="{CBBE5879-7C4E-3347-910E-CA88DD76C0CE}"/>
              </a:ext>
            </a:extLst>
          </p:cNvPr>
          <p:cNvSpPr>
            <a:spLocks noGrp="1"/>
          </p:cNvSpPr>
          <p:nvPr>
            <p:ph idx="1"/>
          </p:nvPr>
        </p:nvSpPr>
        <p:spPr>
          <a:xfrm>
            <a:off x="6503158" y="649480"/>
            <a:ext cx="4862447" cy="5546047"/>
          </a:xfrm>
        </p:spPr>
        <p:txBody>
          <a:bodyPr anchor="ctr">
            <a:normAutofit/>
          </a:bodyPr>
          <a:lstStyle/>
          <a:p>
            <a:pPr marL="457200" indent="-457200">
              <a:buFont typeface="+mj-lt"/>
              <a:buAutoNum type="alphaLcParenR"/>
              <a:defRPr/>
            </a:pPr>
            <a:r>
              <a:rPr lang="it-IT" sz="2000">
                <a:latin typeface="Arial" panose="020B0604020202020204" pitchFamily="34" charset="0"/>
                <a:cs typeface="Arial" panose="020B0604020202020204" pitchFamily="34" charset="0"/>
              </a:rPr>
              <a:t>Convoca il consiglio di amministrazione;</a:t>
            </a:r>
          </a:p>
          <a:p>
            <a:pPr marL="457200" indent="-457200">
              <a:buFont typeface="+mj-lt"/>
              <a:buAutoNum type="alphaLcParenR"/>
              <a:defRPr/>
            </a:pPr>
            <a:r>
              <a:rPr lang="it-IT" sz="2000">
                <a:latin typeface="Arial" panose="020B0604020202020204" pitchFamily="34" charset="0"/>
                <a:cs typeface="Arial" panose="020B0604020202020204" pitchFamily="34" charset="0"/>
              </a:rPr>
              <a:t>Determina l’ordine del giorno;</a:t>
            </a:r>
          </a:p>
          <a:p>
            <a:pPr marL="457200" indent="-457200">
              <a:buFont typeface="+mj-lt"/>
              <a:buAutoNum type="alphaLcParenR"/>
              <a:defRPr/>
            </a:pPr>
            <a:r>
              <a:rPr lang="it-IT" sz="2000">
                <a:latin typeface="Arial" panose="020B0604020202020204" pitchFamily="34" charset="0"/>
                <a:cs typeface="Arial" panose="020B0604020202020204" pitchFamily="34" charset="0"/>
              </a:rPr>
              <a:t>Coordina i lavori;</a:t>
            </a:r>
          </a:p>
          <a:p>
            <a:pPr marL="457200" indent="-457200">
              <a:buFont typeface="+mj-lt"/>
              <a:buAutoNum type="alphaLcParenR"/>
              <a:defRPr/>
            </a:pPr>
            <a:r>
              <a:rPr lang="it-IT" sz="2000">
                <a:latin typeface="Arial" panose="020B0604020202020204" pitchFamily="34" charset="0"/>
                <a:cs typeface="Arial" panose="020B0604020202020204" pitchFamily="34" charset="0"/>
              </a:rPr>
              <a:t>Ove istituito presiede le riunioni del comitato esecutivo;</a:t>
            </a:r>
          </a:p>
          <a:p>
            <a:pPr marL="457200" indent="-457200">
              <a:buFont typeface="+mj-lt"/>
              <a:buAutoNum type="alphaLcParenR"/>
              <a:defRPr/>
            </a:pPr>
            <a:r>
              <a:rPr lang="it-IT" sz="2000">
                <a:latin typeface="Arial" panose="020B0604020202020204" pitchFamily="34" charset="0"/>
                <a:cs typeface="Arial" panose="020B0604020202020204" pitchFamily="34" charset="0"/>
              </a:rPr>
              <a:t>Provvede affinché tutti gli amministratori siano adeguatamente informati sulle materie poste all’ordine del giorno, ne coordina gli interventi;</a:t>
            </a:r>
          </a:p>
          <a:p>
            <a:pPr marL="457200" indent="-457200">
              <a:buFont typeface="+mj-lt"/>
              <a:buAutoNum type="alphaLcParenR"/>
              <a:defRPr/>
            </a:pPr>
            <a:r>
              <a:rPr lang="it-IT" sz="2000">
                <a:latin typeface="Arial" panose="020B0604020202020204" pitchFamily="34" charset="0"/>
                <a:cs typeface="Arial" panose="020B0604020202020204" pitchFamily="34" charset="0"/>
              </a:rPr>
              <a:t>Ove lo statuto lo preveda, il presidente presiede anche le assemblee. In tal caso ha i poteri previsti per questa sua attività. (2371 cc e 2479-bis comma 4 cc).</a:t>
            </a:r>
          </a:p>
          <a:p>
            <a:endParaRPr lang="it-IT"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003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B509B3C2-C8CA-6349-8FEE-011E9E87A540}"/>
              </a:ext>
            </a:extLst>
          </p:cNvPr>
          <p:cNvSpPr>
            <a:spLocks noGrp="1"/>
          </p:cNvSpPr>
          <p:nvPr>
            <p:ph type="title"/>
          </p:nvPr>
        </p:nvSpPr>
        <p:spPr>
          <a:xfrm>
            <a:off x="826396" y="586855"/>
            <a:ext cx="4230100" cy="3387497"/>
          </a:xfrm>
        </p:spPr>
        <p:txBody>
          <a:bodyPr anchor="b">
            <a:normAutofit/>
          </a:bodyPr>
          <a:lstStyle/>
          <a:p>
            <a:pPr algn="r"/>
            <a:r>
              <a:rPr lang="it-IT" sz="4000">
                <a:solidFill>
                  <a:srgbClr val="FFFFFF"/>
                </a:solidFill>
                <a:latin typeface="Arial" panose="020B0604020202020204" pitchFamily="34" charset="0"/>
                <a:cs typeface="Arial" panose="020B0604020202020204" pitchFamily="34" charset="0"/>
              </a:rPr>
              <a:t>Il Consiglio di Amministrazione</a:t>
            </a:r>
          </a:p>
        </p:txBody>
      </p:sp>
      <p:sp>
        <p:nvSpPr>
          <p:cNvPr id="4" name="Segnaposto contenuto 3">
            <a:extLst>
              <a:ext uri="{FF2B5EF4-FFF2-40B4-BE49-F238E27FC236}">
                <a16:creationId xmlns:a16="http://schemas.microsoft.com/office/drawing/2014/main" id="{A62C8C28-6EC6-3D46-B2AA-1085EAEFE904}"/>
              </a:ext>
            </a:extLst>
          </p:cNvPr>
          <p:cNvSpPr>
            <a:spLocks noGrp="1"/>
          </p:cNvSpPr>
          <p:nvPr>
            <p:ph idx="1"/>
          </p:nvPr>
        </p:nvSpPr>
        <p:spPr>
          <a:xfrm>
            <a:off x="6503158" y="649480"/>
            <a:ext cx="4862447" cy="5546047"/>
          </a:xfrm>
        </p:spPr>
        <p:txBody>
          <a:bodyPr anchor="ctr">
            <a:normAutofit/>
          </a:bodyPr>
          <a:lstStyle/>
          <a:p>
            <a:pPr>
              <a:defRPr/>
            </a:pPr>
            <a:r>
              <a:rPr lang="it-IT" sz="1700">
                <a:latin typeface="Arial" panose="020B0604020202020204" pitchFamily="34" charset="0"/>
                <a:cs typeface="Arial" panose="020B0604020202020204" pitchFamily="34" charset="0"/>
              </a:rPr>
              <a:t>Se lo statuto o l'assemblea lo consentono, </a:t>
            </a:r>
            <a:r>
              <a:rPr lang="it-IT" sz="1700" u="sng">
                <a:latin typeface="Arial" panose="020B0604020202020204" pitchFamily="34" charset="0"/>
                <a:cs typeface="Arial" panose="020B0604020202020204" pitchFamily="34" charset="0"/>
              </a:rPr>
              <a:t>il consiglio di amministrazione può delegare proprie attribuzioni </a:t>
            </a:r>
            <a:r>
              <a:rPr lang="it-IT" sz="1700">
                <a:latin typeface="Arial" panose="020B0604020202020204" pitchFamily="34" charset="0"/>
                <a:cs typeface="Arial" panose="020B0604020202020204" pitchFamily="34" charset="0"/>
              </a:rPr>
              <a:t>ad un comitato </a:t>
            </a:r>
            <a:r>
              <a:rPr lang="it-IT" sz="1700" b="1">
                <a:latin typeface="Arial" panose="020B0604020202020204" pitchFamily="34" charset="0"/>
                <a:cs typeface="Arial" panose="020B0604020202020204" pitchFamily="34" charset="0"/>
              </a:rPr>
              <a:t>esecutivo composto da alcuni dei suoi componenti, o ad uno o più dei suoi componenti.</a:t>
            </a:r>
          </a:p>
          <a:p>
            <a:pPr>
              <a:defRPr/>
            </a:pPr>
            <a:r>
              <a:rPr lang="it-IT" sz="1700">
                <a:latin typeface="Arial" panose="020B0604020202020204" pitchFamily="34" charset="0"/>
                <a:cs typeface="Arial" panose="020B0604020202020204" pitchFamily="34" charset="0"/>
              </a:rPr>
              <a:t>Il consiglio di amministrazione determina il contenuto, i limiti e le eventuali modalità di esercizio della delega; </a:t>
            </a:r>
          </a:p>
          <a:p>
            <a:pPr>
              <a:defRPr/>
            </a:pPr>
            <a:r>
              <a:rPr lang="it-IT" sz="1700">
                <a:latin typeface="Arial" panose="020B0604020202020204" pitchFamily="34" charset="0"/>
                <a:cs typeface="Arial" panose="020B0604020202020204" pitchFamily="34" charset="0"/>
              </a:rPr>
              <a:t>può sempre impartire direttive agli organi delegati e avocare a sé operazioni rientranti nella delega; </a:t>
            </a:r>
          </a:p>
          <a:p>
            <a:pPr>
              <a:defRPr/>
            </a:pPr>
            <a:r>
              <a:rPr lang="it-IT" sz="1700" b="1">
                <a:latin typeface="Arial" panose="020B0604020202020204" pitchFamily="34" charset="0"/>
                <a:cs typeface="Arial" panose="020B0604020202020204" pitchFamily="34" charset="0"/>
              </a:rPr>
              <a:t>sulla base delle informazioni ricevute valuta l'adeguatezza dell'assetto organizzativo, amministrativo e contabile della società; </a:t>
            </a:r>
          </a:p>
          <a:p>
            <a:pPr>
              <a:defRPr/>
            </a:pPr>
            <a:r>
              <a:rPr lang="it-IT" sz="1700">
                <a:latin typeface="Arial" panose="020B0604020202020204" pitchFamily="34" charset="0"/>
                <a:cs typeface="Arial" panose="020B0604020202020204" pitchFamily="34" charset="0"/>
              </a:rPr>
              <a:t>quando elaborati, esamina i piani strategici, industriali e finanziari della società; </a:t>
            </a:r>
          </a:p>
          <a:p>
            <a:pPr>
              <a:defRPr/>
            </a:pPr>
            <a:r>
              <a:rPr lang="it-IT" sz="1700">
                <a:latin typeface="Arial" panose="020B0604020202020204" pitchFamily="34" charset="0"/>
                <a:cs typeface="Arial" panose="020B0604020202020204" pitchFamily="34" charset="0"/>
              </a:rPr>
              <a:t>valuta, sulla base della relazione degli organi delegati, il generale andamento della gestione</a:t>
            </a:r>
          </a:p>
        </p:txBody>
      </p:sp>
    </p:spTree>
    <p:extLst>
      <p:ext uri="{BB962C8B-B14F-4D97-AF65-F5344CB8AC3E}">
        <p14:creationId xmlns:p14="http://schemas.microsoft.com/office/powerpoint/2010/main" val="2920816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5D285357-B24F-CB45-9F2A-4F58372755E0}"/>
              </a:ext>
            </a:extLst>
          </p:cNvPr>
          <p:cNvSpPr>
            <a:spLocks noGrp="1"/>
          </p:cNvSpPr>
          <p:nvPr>
            <p:ph type="title"/>
          </p:nvPr>
        </p:nvSpPr>
        <p:spPr>
          <a:xfrm>
            <a:off x="466722" y="586855"/>
            <a:ext cx="3201366" cy="3387497"/>
          </a:xfrm>
        </p:spPr>
        <p:txBody>
          <a:bodyPr anchor="b">
            <a:normAutofit/>
          </a:bodyPr>
          <a:lstStyle/>
          <a:p>
            <a:pPr algn="r"/>
            <a:r>
              <a:rPr lang="it-IT" sz="3100">
                <a:solidFill>
                  <a:srgbClr val="FFFFFF"/>
                </a:solidFill>
                <a:latin typeface="Arial" panose="020B0604020202020204" pitchFamily="34" charset="0"/>
                <a:cs typeface="Arial" panose="020B0604020202020204" pitchFamily="34" charset="0"/>
              </a:rPr>
              <a:t>L’amministratore delegato</a:t>
            </a:r>
          </a:p>
        </p:txBody>
      </p:sp>
      <p:sp>
        <p:nvSpPr>
          <p:cNvPr id="5" name="Segnaposto contenuto 4">
            <a:extLst>
              <a:ext uri="{FF2B5EF4-FFF2-40B4-BE49-F238E27FC236}">
                <a16:creationId xmlns:a16="http://schemas.microsoft.com/office/drawing/2014/main" id="{3CF20B31-6770-C54A-B340-18AB7BFF38F8}"/>
              </a:ext>
            </a:extLst>
          </p:cNvPr>
          <p:cNvSpPr>
            <a:spLocks noGrp="1"/>
          </p:cNvSpPr>
          <p:nvPr>
            <p:ph idx="1"/>
          </p:nvPr>
        </p:nvSpPr>
        <p:spPr>
          <a:xfrm>
            <a:off x="4810259" y="649480"/>
            <a:ext cx="6555347" cy="5546047"/>
          </a:xfrm>
        </p:spPr>
        <p:txBody>
          <a:bodyPr anchor="ctr">
            <a:normAutofit/>
          </a:bodyPr>
          <a:lstStyle/>
          <a:p>
            <a:r>
              <a:rPr lang="it-IT" sz="2000" b="1" dirty="0">
                <a:latin typeface="Arial" panose="020B0604020202020204" pitchFamily="34" charset="0"/>
                <a:cs typeface="Arial" panose="020B0604020202020204" pitchFamily="34" charset="0"/>
              </a:rPr>
              <a:t>L’amministratore delegato</a:t>
            </a:r>
          </a:p>
          <a:p>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Uno o più amministratori delegati sono organi unipersonali. Essi sono individuati e designati all’interno del consiglio di amministrazione.</a:t>
            </a:r>
          </a:p>
          <a:p>
            <a:pPr algn="just"/>
            <a:r>
              <a:rPr lang="it-IT" sz="2000" dirty="0">
                <a:latin typeface="Arial" panose="020B0604020202020204" pitchFamily="34" charset="0"/>
                <a:cs typeface="Arial" panose="020B0604020202020204" pitchFamily="34" charset="0"/>
              </a:rPr>
              <a:t>Una volta attribuita la delega (ricordo non quella relativa a materie specifiche come ad esempio il bilancio), si delinea anche il trasferimento di responsabilità ma ciò non significa che il consiglio si spogli  delle proprie competenze gestorie. Infatti l’attuale normativa stabilisce molto chiaramente sia le funzioni proprie degli organi delegati che  i rapporti che questi devono avere con il consiglio di amministrazione nella sua interezza. </a:t>
            </a:r>
          </a:p>
          <a:p>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0099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a:extLst>
              <a:ext uri="{FF2B5EF4-FFF2-40B4-BE49-F238E27FC236}">
                <a16:creationId xmlns:a16="http://schemas.microsoft.com/office/drawing/2014/main" id="{9D7AAD0B-AB09-6D41-9EFC-E450BA09F97D}"/>
              </a:ext>
            </a:extLst>
          </p:cNvPr>
          <p:cNvSpPr>
            <a:spLocks noGrp="1"/>
          </p:cNvSpPr>
          <p:nvPr>
            <p:ph type="title"/>
          </p:nvPr>
        </p:nvSpPr>
        <p:spPr>
          <a:xfrm>
            <a:off x="466722" y="586855"/>
            <a:ext cx="3201366" cy="3387497"/>
          </a:xfrm>
        </p:spPr>
        <p:txBody>
          <a:bodyPr anchor="b">
            <a:normAutofit/>
          </a:bodyPr>
          <a:lstStyle/>
          <a:p>
            <a:pPr algn="r"/>
            <a:r>
              <a:rPr lang="it-IT" sz="3100">
                <a:solidFill>
                  <a:srgbClr val="FFFFFF"/>
                </a:solidFill>
                <a:latin typeface="Arial" panose="020B0604020202020204" pitchFamily="34" charset="0"/>
                <a:cs typeface="Arial" panose="020B0604020202020204" pitchFamily="34" charset="0"/>
              </a:rPr>
              <a:t>Il Consiglio di Amministrazione</a:t>
            </a:r>
          </a:p>
        </p:txBody>
      </p:sp>
      <p:sp>
        <p:nvSpPr>
          <p:cNvPr id="4" name="Segnaposto contenuto 3">
            <a:extLst>
              <a:ext uri="{FF2B5EF4-FFF2-40B4-BE49-F238E27FC236}">
                <a16:creationId xmlns:a16="http://schemas.microsoft.com/office/drawing/2014/main" id="{34C787F9-B7E2-BB4C-9FE0-B3C07825E6FB}"/>
              </a:ext>
            </a:extLst>
          </p:cNvPr>
          <p:cNvSpPr>
            <a:spLocks noGrp="1"/>
          </p:cNvSpPr>
          <p:nvPr>
            <p:ph idx="1"/>
          </p:nvPr>
        </p:nvSpPr>
        <p:spPr>
          <a:xfrm>
            <a:off x="4810259" y="649480"/>
            <a:ext cx="6555347" cy="5546047"/>
          </a:xfrm>
        </p:spPr>
        <p:txBody>
          <a:bodyPr anchor="ctr">
            <a:normAutofit/>
          </a:bodyPr>
          <a:lstStyle/>
          <a:p>
            <a:pPr>
              <a:defRPr/>
            </a:pPr>
            <a:r>
              <a:rPr lang="it-IT" sz="2000">
                <a:latin typeface="Arial" panose="020B0604020202020204" pitchFamily="34" charset="0"/>
                <a:ea typeface="Cambria" pitchFamily="18" charset="0"/>
                <a:cs typeface="Arial" panose="020B0604020202020204" pitchFamily="34" charset="0"/>
              </a:rPr>
              <a:t>Gli </a:t>
            </a:r>
            <a:r>
              <a:rPr lang="it-IT" sz="2000" b="1">
                <a:latin typeface="Arial" panose="020B0604020202020204" pitchFamily="34" charset="0"/>
                <a:ea typeface="Cambria" pitchFamily="18" charset="0"/>
                <a:cs typeface="Arial" panose="020B0604020202020204" pitchFamily="34" charset="0"/>
              </a:rPr>
              <a:t>amministratori delegati devono infatti</a:t>
            </a:r>
            <a:r>
              <a:rPr lang="it-IT" sz="2000">
                <a:latin typeface="Arial" panose="020B0604020202020204" pitchFamily="34" charset="0"/>
                <a:ea typeface="Cambria" pitchFamily="18" charset="0"/>
                <a:cs typeface="Arial" panose="020B0604020202020204" pitchFamily="34" charset="0"/>
              </a:rPr>
              <a:t>:</a:t>
            </a:r>
          </a:p>
          <a:p>
            <a:pPr marL="457200" indent="-457200">
              <a:buFont typeface="+mj-lt"/>
              <a:buAutoNum type="arabicPeriod"/>
              <a:defRPr/>
            </a:pPr>
            <a:r>
              <a:rPr lang="it-IT" sz="2000">
                <a:latin typeface="Arial" panose="020B0604020202020204" pitchFamily="34" charset="0"/>
                <a:ea typeface="Cambria" pitchFamily="18" charset="0"/>
                <a:cs typeface="Arial" panose="020B0604020202020204" pitchFamily="34" charset="0"/>
              </a:rPr>
              <a:t>Curare l’assetto organizzativo – amministrativo e contabile della società affinché lo stesso sia adeguato alle dimensioni dell’impresa;</a:t>
            </a:r>
          </a:p>
          <a:p>
            <a:pPr marL="457200" indent="-457200">
              <a:buFont typeface="+mj-lt"/>
              <a:buAutoNum type="arabicPeriod"/>
              <a:defRPr/>
            </a:pPr>
            <a:r>
              <a:rPr lang="it-IT" sz="2000">
                <a:latin typeface="Arial" panose="020B0604020202020204" pitchFamily="34" charset="0"/>
                <a:ea typeface="Cambria" pitchFamily="18" charset="0"/>
                <a:cs typeface="Arial" panose="020B0604020202020204" pitchFamily="34" charset="0"/>
              </a:rPr>
              <a:t>Riferire periodicamente – e comunque almeno ogni sei mesi – al consiglio di amministrazione ed al collegio sindacale sul generale andamento della gestione e sulla prevedibile evoluzione nonché sulle operazioni di maggior rilievo, per dimensione e caratteristica, effettuate anche dalle società controllate (art. 2381 comma 5 cc).</a:t>
            </a:r>
          </a:p>
          <a:p>
            <a:endParaRPr lang="it-IT"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578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a:extLst>
              <a:ext uri="{FF2B5EF4-FFF2-40B4-BE49-F238E27FC236}">
                <a16:creationId xmlns:a16="http://schemas.microsoft.com/office/drawing/2014/main" id="{61611601-B681-2443-9022-5B6B8D6A7963}"/>
              </a:ext>
            </a:extLst>
          </p:cNvPr>
          <p:cNvSpPr>
            <a:spLocks noGrp="1"/>
          </p:cNvSpPr>
          <p:nvPr>
            <p:ph type="title"/>
          </p:nvPr>
        </p:nvSpPr>
        <p:spPr>
          <a:xfrm>
            <a:off x="466722" y="586855"/>
            <a:ext cx="3201366" cy="3387497"/>
          </a:xfrm>
        </p:spPr>
        <p:txBody>
          <a:bodyPr anchor="b">
            <a:normAutofit/>
          </a:bodyPr>
          <a:lstStyle/>
          <a:p>
            <a:pPr algn="r"/>
            <a:r>
              <a:rPr lang="it-IT" sz="3100">
                <a:solidFill>
                  <a:srgbClr val="FFFFFF"/>
                </a:solidFill>
                <a:latin typeface="Arial" panose="020B0604020202020204" pitchFamily="34" charset="0"/>
                <a:cs typeface="Arial" panose="020B0604020202020204" pitchFamily="34" charset="0"/>
              </a:rPr>
              <a:t>Il Consiglio di Amministrazione</a:t>
            </a:r>
          </a:p>
        </p:txBody>
      </p:sp>
      <p:sp>
        <p:nvSpPr>
          <p:cNvPr id="4" name="Segnaposto contenuto 3">
            <a:extLst>
              <a:ext uri="{FF2B5EF4-FFF2-40B4-BE49-F238E27FC236}">
                <a16:creationId xmlns:a16="http://schemas.microsoft.com/office/drawing/2014/main" id="{6DDE5670-F4F5-5049-A9E3-C83E68AF6BDA}"/>
              </a:ext>
            </a:extLst>
          </p:cNvPr>
          <p:cNvSpPr>
            <a:spLocks noGrp="1"/>
          </p:cNvSpPr>
          <p:nvPr>
            <p:ph idx="1"/>
          </p:nvPr>
        </p:nvSpPr>
        <p:spPr>
          <a:xfrm>
            <a:off x="4810259" y="649480"/>
            <a:ext cx="6555347" cy="5546047"/>
          </a:xfrm>
        </p:spPr>
        <p:txBody>
          <a:bodyPr anchor="ctr">
            <a:normAutofit/>
          </a:bodyPr>
          <a:lstStyle/>
          <a:p>
            <a:pPr>
              <a:defRPr/>
            </a:pPr>
            <a:r>
              <a:rPr lang="it-IT" sz="2000" dirty="0">
                <a:latin typeface="Arial" panose="020B0604020202020204" pitchFamily="34" charset="0"/>
                <a:cs typeface="Arial" panose="020B0604020202020204" pitchFamily="34" charset="0"/>
              </a:rPr>
              <a:t>In base a quanto detto al punto 2 dunque gli amministratori </a:t>
            </a:r>
            <a:r>
              <a:rPr lang="it-IT" sz="2000" u="sng" dirty="0">
                <a:latin typeface="Arial" panose="020B0604020202020204" pitchFamily="34" charset="0"/>
                <a:cs typeface="Arial" panose="020B0604020202020204" pitchFamily="34" charset="0"/>
              </a:rPr>
              <a:t>deleganti mantengono in capo a loro stessi </a:t>
            </a:r>
            <a:r>
              <a:rPr lang="it-IT" sz="2000" dirty="0">
                <a:latin typeface="Arial" panose="020B0604020202020204" pitchFamily="34" charset="0"/>
                <a:cs typeface="Arial" panose="020B0604020202020204" pitchFamily="34" charset="0"/>
              </a:rPr>
              <a:t> l’obbligo di vigilanza sulla attività svolta dai delegati. </a:t>
            </a:r>
          </a:p>
          <a:p>
            <a:pPr>
              <a:defRPr/>
            </a:pPr>
            <a:r>
              <a:rPr lang="it-IT" sz="2000" dirty="0">
                <a:latin typeface="Arial" panose="020B0604020202020204" pitchFamily="34" charset="0"/>
                <a:cs typeface="Arial" panose="020B0604020202020204" pitchFamily="34" charset="0"/>
              </a:rPr>
              <a:t>Questa attività si esplica sia con la doverosa partecipazione ai consiglio di amministrazione sia con al richiesta di aggiornamenti, informazioni ed integrazioni a quella che è la normale informativa data dai delegati.</a:t>
            </a:r>
          </a:p>
          <a:p>
            <a:pPr>
              <a:defRPr/>
            </a:pPr>
            <a:r>
              <a:rPr lang="it-IT" sz="2000" b="1" dirty="0">
                <a:latin typeface="Arial" panose="020B0604020202020204" pitchFamily="34" charset="0"/>
                <a:cs typeface="Arial" panose="020B0604020202020204" pitchFamily="34" charset="0"/>
              </a:rPr>
              <a:t>Agire informati</a:t>
            </a:r>
            <a:r>
              <a:rPr lang="it-IT" sz="2000" dirty="0">
                <a:latin typeface="Arial" panose="020B0604020202020204" pitchFamily="34" charset="0"/>
                <a:cs typeface="Arial" panose="020B0604020202020204" pitchFamily="34" charset="0"/>
              </a:rPr>
              <a:t>. Questa è la regola essenziale per operare correttamente. </a:t>
            </a:r>
          </a:p>
          <a:p>
            <a:pPr>
              <a:defRPr/>
            </a:pPr>
            <a:r>
              <a:rPr lang="it-IT" sz="2000" dirty="0">
                <a:latin typeface="Arial" panose="020B0604020202020204" pitchFamily="34" charset="0"/>
                <a:cs typeface="Arial" panose="020B0604020202020204" pitchFamily="34" charset="0"/>
              </a:rPr>
              <a:t>L’amministratore delegato non può “delegare” a sua volta la delega ad altri. Può però trovarsi in condizioni di conflitto di interessi ovvero di procedere ad operazioni con parti correlate, che potrebbero determinare la “sterilizzazione” della delega avendo riguardo alla citata operazione. Sul punto verrà poi affrontato il tema del comitato rischi e parti correlate</a:t>
            </a:r>
          </a:p>
        </p:txBody>
      </p:sp>
    </p:spTree>
    <p:extLst>
      <p:ext uri="{BB962C8B-B14F-4D97-AF65-F5344CB8AC3E}">
        <p14:creationId xmlns:p14="http://schemas.microsoft.com/office/powerpoint/2010/main" val="1043201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a:extLst>
              <a:ext uri="{FF2B5EF4-FFF2-40B4-BE49-F238E27FC236}">
                <a16:creationId xmlns:a16="http://schemas.microsoft.com/office/drawing/2014/main" id="{1DAA6B28-339E-7342-9B5B-3186E418FA4D}"/>
              </a:ext>
            </a:extLst>
          </p:cNvPr>
          <p:cNvSpPr>
            <a:spLocks noGrp="1"/>
          </p:cNvSpPr>
          <p:nvPr>
            <p:ph type="title"/>
          </p:nvPr>
        </p:nvSpPr>
        <p:spPr>
          <a:xfrm>
            <a:off x="466722" y="586855"/>
            <a:ext cx="3201366" cy="3387497"/>
          </a:xfrm>
        </p:spPr>
        <p:txBody>
          <a:bodyPr anchor="b">
            <a:normAutofit/>
          </a:bodyPr>
          <a:lstStyle/>
          <a:p>
            <a:pPr algn="r"/>
            <a:r>
              <a:rPr lang="it-IT" sz="4000">
                <a:solidFill>
                  <a:srgbClr val="FFFFFF"/>
                </a:solidFill>
              </a:rPr>
              <a:t>Il Comitato esecutivo</a:t>
            </a:r>
          </a:p>
        </p:txBody>
      </p:sp>
      <p:sp>
        <p:nvSpPr>
          <p:cNvPr id="4" name="Segnaposto contenuto 3">
            <a:extLst>
              <a:ext uri="{FF2B5EF4-FFF2-40B4-BE49-F238E27FC236}">
                <a16:creationId xmlns:a16="http://schemas.microsoft.com/office/drawing/2014/main" id="{8C602150-E572-9B47-9D4E-6A5A4E4C632A}"/>
              </a:ext>
            </a:extLst>
          </p:cNvPr>
          <p:cNvSpPr>
            <a:spLocks noGrp="1"/>
          </p:cNvSpPr>
          <p:nvPr>
            <p:ph idx="1"/>
          </p:nvPr>
        </p:nvSpPr>
        <p:spPr>
          <a:xfrm>
            <a:off x="4810259" y="649480"/>
            <a:ext cx="6555347" cy="5546047"/>
          </a:xfrm>
        </p:spPr>
        <p:txBody>
          <a:bodyPr anchor="ctr">
            <a:normAutofit/>
          </a:bodyPr>
          <a:lstStyle/>
          <a:p>
            <a:pPr>
              <a:defRPr/>
            </a:pPr>
            <a:r>
              <a:rPr lang="it-IT" sz="1900" b="1" dirty="0">
                <a:latin typeface="Arial" panose="020B0604020202020204" pitchFamily="34" charset="0"/>
                <a:ea typeface="Cambria" pitchFamily="18" charset="0"/>
                <a:cs typeface="Arial" panose="020B0604020202020204" pitchFamily="34" charset="0"/>
              </a:rPr>
              <a:t>Il Comitato esecutivo.</a:t>
            </a:r>
          </a:p>
          <a:p>
            <a:pPr marL="0" indent="0">
              <a:buFont typeface="Wingdings 2" charset="0"/>
              <a:buNone/>
              <a:defRPr/>
            </a:pPr>
            <a:endParaRPr lang="it-IT" sz="1900" dirty="0">
              <a:latin typeface="Arial" panose="020B0604020202020204" pitchFamily="34" charset="0"/>
              <a:ea typeface="Cambria" pitchFamily="18" charset="0"/>
              <a:cs typeface="Arial" panose="020B0604020202020204" pitchFamily="34" charset="0"/>
            </a:endParaRPr>
          </a:p>
          <a:p>
            <a:pPr marL="0" indent="0">
              <a:buFont typeface="Wingdings 2" charset="0"/>
              <a:buNone/>
              <a:defRPr/>
            </a:pPr>
            <a:r>
              <a:rPr lang="it-IT" sz="1900" dirty="0">
                <a:latin typeface="Arial" panose="020B0604020202020204" pitchFamily="34" charset="0"/>
                <a:ea typeface="Cambria" pitchFamily="18" charset="0"/>
                <a:cs typeface="Arial" panose="020B0604020202020204" pitchFamily="34" charset="0"/>
              </a:rPr>
              <a:t>Talvolta, nelle società con consigli di amministrazione con numerosi componenti, si rende necessario - al fine di velocizzare il processo decisionale – istituire un comitato esecutivo.</a:t>
            </a:r>
          </a:p>
          <a:p>
            <a:pPr marL="0" indent="0">
              <a:buFont typeface="Wingdings 2" charset="0"/>
              <a:buNone/>
              <a:defRPr/>
            </a:pPr>
            <a:r>
              <a:rPr lang="it-IT" sz="1900" dirty="0">
                <a:latin typeface="Arial" panose="020B0604020202020204" pitchFamily="34" charset="0"/>
                <a:ea typeface="Cambria" pitchFamily="18" charset="0"/>
                <a:cs typeface="Arial" panose="020B0604020202020204" pitchFamily="34" charset="0"/>
              </a:rPr>
              <a:t>Di norma al comitato esecutivo sono demandate quelle attività anche preparatorie a certe attività che magari comporterebbero una molteplicità di riunioni non sempre semplici da organizzare. Al Comitato esecutivo, possono essere altresì demandate attività gestorie ordinarie ma per le quali è importante che il vi sia una pluralità di consensi. </a:t>
            </a:r>
          </a:p>
          <a:p>
            <a:pPr marL="0" indent="0">
              <a:buFont typeface="Wingdings 2" charset="0"/>
              <a:buNone/>
              <a:defRPr/>
            </a:pPr>
            <a:r>
              <a:rPr lang="it-IT" sz="1900" dirty="0">
                <a:latin typeface="Arial" panose="020B0604020202020204" pitchFamily="34" charset="0"/>
                <a:ea typeface="Cambria" pitchFamily="18" charset="0"/>
                <a:cs typeface="Arial" panose="020B0604020202020204" pitchFamily="34" charset="0"/>
              </a:rPr>
              <a:t>È importante, se non addirittura obbligatorio che il Comitato esecutivo, che di norma si riunisce alla presenza del Collegio Sindacale e che segue tutti i criteri di convocazione e gestione del Consiglio di amministrazione medesimo, riferisca a quest’ultimo nella prima riunione utile sulla attività svolta.</a:t>
            </a:r>
          </a:p>
          <a:p>
            <a:endParaRPr lang="it-IT" sz="1900" dirty="0"/>
          </a:p>
        </p:txBody>
      </p:sp>
    </p:spTree>
    <p:extLst>
      <p:ext uri="{BB962C8B-B14F-4D97-AF65-F5344CB8AC3E}">
        <p14:creationId xmlns:p14="http://schemas.microsoft.com/office/powerpoint/2010/main" val="1788941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olo 1">
            <a:extLst>
              <a:ext uri="{FF2B5EF4-FFF2-40B4-BE49-F238E27FC236}">
                <a16:creationId xmlns:a16="http://schemas.microsoft.com/office/drawing/2014/main" id="{F7CE5F2C-23AD-474A-96B0-7804184852BF}"/>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defRPr/>
            </a:pPr>
            <a:r>
              <a:rPr lang="en-US" sz="3100">
                <a:solidFill>
                  <a:srgbClr val="FFFFFF"/>
                </a:solidFill>
              </a:rPr>
              <a:t>L’organo di amministrazione</a:t>
            </a:r>
          </a:p>
        </p:txBody>
      </p:sp>
      <p:graphicFrame>
        <p:nvGraphicFramePr>
          <p:cNvPr id="5" name="Segnaposto contenuto 3">
            <a:extLst>
              <a:ext uri="{FF2B5EF4-FFF2-40B4-BE49-F238E27FC236}">
                <a16:creationId xmlns:a16="http://schemas.microsoft.com/office/drawing/2014/main" id="{3D24F5EB-87CD-BF46-8B2B-A2FDB9CCB062}"/>
              </a:ext>
            </a:extLst>
          </p:cNvPr>
          <p:cNvGraphicFramePr>
            <a:graphicFrameLocks noGrp="1"/>
          </p:cNvGraphicFramePr>
          <p:nvPr>
            <p:ph idx="1"/>
            <p:extLst>
              <p:ext uri="{D42A27DB-BD31-4B8C-83A1-F6EECF244321}">
                <p14:modId xmlns:p14="http://schemas.microsoft.com/office/powerpoint/2010/main" val="2557179035"/>
              </p:ext>
            </p:extLst>
          </p:nvPr>
        </p:nvGraphicFramePr>
        <p:xfrm>
          <a:off x="2706329" y="97021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5867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B81775C6-2893-D348-B143-CFC0BF7B12E3}"/>
              </a:ext>
            </a:extLst>
          </p:cNvPr>
          <p:cNvSpPr>
            <a:spLocks noGrp="1"/>
          </p:cNvSpPr>
          <p:nvPr>
            <p:ph type="title"/>
          </p:nvPr>
        </p:nvSpPr>
        <p:spPr>
          <a:xfrm>
            <a:off x="466722" y="586855"/>
            <a:ext cx="3201366" cy="3387497"/>
          </a:xfrm>
        </p:spPr>
        <p:txBody>
          <a:bodyPr anchor="b">
            <a:normAutofit/>
          </a:bodyPr>
          <a:lstStyle/>
          <a:p>
            <a:pPr algn="r"/>
            <a:r>
              <a:rPr lang="it-IT" sz="4000">
                <a:solidFill>
                  <a:srgbClr val="FFFFFF"/>
                </a:solidFill>
              </a:rPr>
              <a:t>Corporate Governance</a:t>
            </a:r>
          </a:p>
        </p:txBody>
      </p:sp>
      <p:sp>
        <p:nvSpPr>
          <p:cNvPr id="6" name="Segnaposto contenuto 5">
            <a:extLst>
              <a:ext uri="{FF2B5EF4-FFF2-40B4-BE49-F238E27FC236}">
                <a16:creationId xmlns:a16="http://schemas.microsoft.com/office/drawing/2014/main" id="{D00110BD-CBB2-1345-B622-472610E0B186}"/>
              </a:ext>
            </a:extLst>
          </p:cNvPr>
          <p:cNvSpPr>
            <a:spLocks noGrp="1"/>
          </p:cNvSpPr>
          <p:nvPr>
            <p:ph idx="1"/>
          </p:nvPr>
        </p:nvSpPr>
        <p:spPr>
          <a:xfrm>
            <a:off x="4810259" y="649480"/>
            <a:ext cx="6555347" cy="5546047"/>
          </a:xfrm>
        </p:spPr>
        <p:txBody>
          <a:bodyPr anchor="ctr">
            <a:normAutofit/>
          </a:bodyPr>
          <a:lstStyle/>
          <a:p>
            <a:endParaRPr lang="it-IT" sz="2000">
              <a:latin typeface="Cambria" pitchFamily="18" charset="0"/>
              <a:ea typeface="Cambria" pitchFamily="18" charset="0"/>
            </a:endParaRPr>
          </a:p>
          <a:p>
            <a:r>
              <a:rPr lang="it-IT" sz="2000">
                <a:latin typeface="Cambria" pitchFamily="18" charset="0"/>
                <a:ea typeface="Cambria" pitchFamily="18" charset="0"/>
              </a:rPr>
              <a:t>In Italia “l’ingresso in società” si è avuto per prima volta con il Codice Preda nel 1999. Il Legislatore nazionale in precedenza aveva inteso dare una prima diversa connotazione al Collegio Sindacale, intravvedendovi una congruenza con il ruolo di vigilanza e successivamente, proprio in base alle proposte ha provveduto a modificare il TUF introducendo la figura dell’Amministratore indipendente.</a:t>
            </a:r>
          </a:p>
          <a:p>
            <a:pPr marL="0" indent="0">
              <a:buNone/>
            </a:pPr>
            <a:endParaRPr lang="it-IT" sz="2000"/>
          </a:p>
        </p:txBody>
      </p:sp>
    </p:spTree>
    <p:extLst>
      <p:ext uri="{BB962C8B-B14F-4D97-AF65-F5344CB8AC3E}">
        <p14:creationId xmlns:p14="http://schemas.microsoft.com/office/powerpoint/2010/main" val="1405533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03AFB91-5B1A-6246-964A-E438360942E0}" type="slidenum">
              <a:rPr lang="en-GB" sz="1000">
                <a:solidFill>
                  <a:srgbClr val="000000"/>
                </a:solidFill>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en-GB" sz="1000">
              <a:solidFill>
                <a:srgbClr val="000000"/>
              </a:solidFill>
            </a:endParaRPr>
          </a:p>
        </p:txBody>
      </p:sp>
      <p:sp>
        <p:nvSpPr>
          <p:cNvPr id="23557" name="Text Box 5"/>
          <p:cNvSpPr txBox="1">
            <a:spLocks noChangeArrowheads="1"/>
          </p:cNvSpPr>
          <p:nvPr/>
        </p:nvSpPr>
        <p:spPr bwMode="auto">
          <a:xfrm>
            <a:off x="1828800" y="1755776"/>
            <a:ext cx="1752600" cy="833178"/>
          </a:xfrm>
          <a:prstGeom prst="rect">
            <a:avLst/>
          </a:prstGeom>
          <a:solidFill>
            <a:srgbClr val="C0504D"/>
          </a:solidFill>
          <a:ln w="9360">
            <a:solidFill>
              <a:srgbClr val="000000"/>
            </a:solidFill>
            <a:miter lim="800000"/>
            <a:headEnd/>
            <a:tailEnd/>
          </a:ln>
          <a:effec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dirty="0"/>
              <a:t>CAPITALE </a:t>
            </a:r>
          </a:p>
          <a:p>
            <a:pPr algn="ctr">
              <a:lnSpc>
                <a:spcPct val="100000"/>
              </a:lnSpc>
            </a:pPr>
            <a:r>
              <a:rPr lang="en-GB" sz="1600" dirty="0"/>
              <a:t>SOCIALE </a:t>
            </a:r>
          </a:p>
          <a:p>
            <a:pPr algn="ctr">
              <a:lnSpc>
                <a:spcPct val="100000"/>
              </a:lnSpc>
            </a:pPr>
            <a:r>
              <a:rPr lang="en-GB" sz="1600" dirty="0"/>
              <a:t>(art. 2327)‏</a:t>
            </a:r>
          </a:p>
        </p:txBody>
      </p:sp>
      <p:sp>
        <p:nvSpPr>
          <p:cNvPr id="23560" name="AutoShape 8"/>
          <p:cNvSpPr>
            <a:spLocks noChangeArrowheads="1"/>
          </p:cNvSpPr>
          <p:nvPr/>
        </p:nvSpPr>
        <p:spPr bwMode="auto">
          <a:xfrm>
            <a:off x="3657600" y="20574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23561" name="Text Box 9"/>
          <p:cNvSpPr txBox="1">
            <a:spLocks noChangeArrowheads="1"/>
          </p:cNvSpPr>
          <p:nvPr/>
        </p:nvSpPr>
        <p:spPr bwMode="auto">
          <a:xfrm>
            <a:off x="4038600" y="1938357"/>
            <a:ext cx="5943600" cy="371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pPr>
            <a:r>
              <a:rPr lang="en-GB" sz="1800" dirty="0" err="1"/>
              <a:t>Ammontare</a:t>
            </a:r>
            <a:r>
              <a:rPr lang="en-GB" sz="1800" dirty="0"/>
              <a:t> </a:t>
            </a:r>
            <a:r>
              <a:rPr lang="en-GB" sz="1800" dirty="0" err="1"/>
              <a:t>minimo</a:t>
            </a:r>
            <a:r>
              <a:rPr lang="en-GB" sz="1800" dirty="0"/>
              <a:t> </a:t>
            </a:r>
            <a:r>
              <a:rPr lang="en-GB" sz="1800" dirty="0" err="1"/>
              <a:t>elevato</a:t>
            </a:r>
            <a:r>
              <a:rPr lang="en-GB" sz="1800" dirty="0"/>
              <a:t> a 50.000 Euro.</a:t>
            </a:r>
          </a:p>
        </p:txBody>
      </p:sp>
      <p:sp>
        <p:nvSpPr>
          <p:cNvPr id="23563" name="AutoShape 11"/>
          <p:cNvSpPr>
            <a:spLocks noChangeArrowheads="1"/>
          </p:cNvSpPr>
          <p:nvPr/>
        </p:nvSpPr>
        <p:spPr bwMode="auto">
          <a:xfrm>
            <a:off x="3657600" y="2963087"/>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23564" name="Text Box 12"/>
          <p:cNvSpPr txBox="1">
            <a:spLocks noChangeArrowheads="1"/>
          </p:cNvSpPr>
          <p:nvPr/>
        </p:nvSpPr>
        <p:spPr bwMode="auto">
          <a:xfrm>
            <a:off x="1828800" y="2781300"/>
            <a:ext cx="1752600" cy="685800"/>
          </a:xfrm>
          <a:prstGeom prst="rect">
            <a:avLst/>
          </a:prstGeom>
          <a:solidFill>
            <a:srgbClr val="C0504D"/>
          </a:solidFill>
          <a:ln w="9360">
            <a:solidFill>
              <a:srgbClr val="000000"/>
            </a:solidFill>
            <a:miter lim="800000"/>
            <a:headEnd/>
            <a:tailEnd/>
          </a:ln>
          <a:effec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dirty="0"/>
              <a:t>CONFERIMENTI IN DANARO</a:t>
            </a:r>
          </a:p>
          <a:p>
            <a:pPr algn="ctr">
              <a:lnSpc>
                <a:spcPct val="100000"/>
              </a:lnSpc>
            </a:pPr>
            <a:r>
              <a:rPr lang="en-GB" sz="1600" dirty="0"/>
              <a:t>(art. 2342)‏</a:t>
            </a:r>
          </a:p>
        </p:txBody>
      </p:sp>
      <p:sp>
        <p:nvSpPr>
          <p:cNvPr id="23565" name="Text Box 13"/>
          <p:cNvSpPr txBox="1">
            <a:spLocks noChangeArrowheads="1"/>
          </p:cNvSpPr>
          <p:nvPr/>
        </p:nvSpPr>
        <p:spPr bwMode="auto">
          <a:xfrm>
            <a:off x="4038600" y="2781300"/>
            <a:ext cx="5943600" cy="648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pPr>
            <a:r>
              <a:rPr lang="en-GB" sz="1800" dirty="0" err="1"/>
              <a:t>Alla</a:t>
            </a:r>
            <a:r>
              <a:rPr lang="en-GB" sz="1800" dirty="0"/>
              <a:t> </a:t>
            </a:r>
            <a:r>
              <a:rPr lang="en-GB" sz="1800" dirty="0" err="1"/>
              <a:t>sottoscrizione</a:t>
            </a:r>
            <a:r>
              <a:rPr lang="en-GB" sz="1800" dirty="0"/>
              <a:t> </a:t>
            </a:r>
            <a:r>
              <a:rPr lang="en-GB" sz="1800" dirty="0" err="1"/>
              <a:t>dell</a:t>
            </a:r>
            <a:r>
              <a:rPr lang="en-GB" altLang="en-GB" sz="1800" dirty="0" err="1"/>
              <a:t>’</a:t>
            </a:r>
            <a:r>
              <a:rPr lang="en-GB" sz="1800" dirty="0" err="1"/>
              <a:t>atto</a:t>
            </a:r>
            <a:r>
              <a:rPr lang="en-GB" sz="1800" dirty="0"/>
              <a:t> </a:t>
            </a:r>
            <a:r>
              <a:rPr lang="en-GB" sz="1800" dirty="0" err="1"/>
              <a:t>costitutivo</a:t>
            </a:r>
            <a:r>
              <a:rPr lang="en-GB" sz="1800" dirty="0"/>
              <a:t> </a:t>
            </a:r>
            <a:r>
              <a:rPr lang="en-GB" sz="1800" dirty="0" err="1"/>
              <a:t>deve</a:t>
            </a:r>
            <a:r>
              <a:rPr lang="en-GB" sz="1800" dirty="0"/>
              <a:t> </a:t>
            </a:r>
            <a:r>
              <a:rPr lang="en-GB" sz="1800" dirty="0" err="1"/>
              <a:t>essere</a:t>
            </a:r>
            <a:r>
              <a:rPr lang="en-GB" sz="1800" dirty="0"/>
              <a:t> </a:t>
            </a:r>
            <a:r>
              <a:rPr lang="en-GB" sz="1800" dirty="0" err="1"/>
              <a:t>versato</a:t>
            </a:r>
            <a:r>
              <a:rPr lang="en-GB" sz="1800" dirty="0"/>
              <a:t> </a:t>
            </a:r>
            <a:r>
              <a:rPr lang="en-GB" sz="1800" dirty="0" err="1"/>
              <a:t>almeno</a:t>
            </a:r>
            <a:r>
              <a:rPr lang="en-GB" sz="1800" dirty="0"/>
              <a:t> </a:t>
            </a:r>
            <a:r>
              <a:rPr lang="en-GB" sz="1800" dirty="0" err="1"/>
              <a:t>il</a:t>
            </a:r>
            <a:r>
              <a:rPr lang="en-GB" sz="1800" dirty="0"/>
              <a:t> 25 per cento </a:t>
            </a:r>
            <a:r>
              <a:rPr lang="en-GB" sz="1800" dirty="0" err="1"/>
              <a:t>dei</a:t>
            </a:r>
            <a:r>
              <a:rPr lang="en-GB" sz="1800" dirty="0"/>
              <a:t> </a:t>
            </a:r>
            <a:r>
              <a:rPr lang="en-GB" sz="1800" dirty="0" err="1"/>
              <a:t>conferimenti</a:t>
            </a:r>
            <a:r>
              <a:rPr lang="en-GB" sz="1800" dirty="0"/>
              <a:t> in </a:t>
            </a:r>
            <a:r>
              <a:rPr lang="en-GB" sz="1800" dirty="0" err="1"/>
              <a:t>danaro</a:t>
            </a:r>
            <a:r>
              <a:rPr lang="en-GB" sz="1800" dirty="0"/>
              <a:t>.</a:t>
            </a:r>
          </a:p>
        </p:txBody>
      </p:sp>
      <p:sp>
        <p:nvSpPr>
          <p:cNvPr id="23567" name="Text Box 15"/>
          <p:cNvSpPr txBox="1">
            <a:spLocks noChangeArrowheads="1"/>
          </p:cNvSpPr>
          <p:nvPr/>
        </p:nvSpPr>
        <p:spPr bwMode="auto">
          <a:xfrm>
            <a:off x="1828800" y="3689430"/>
            <a:ext cx="1752600" cy="882570"/>
          </a:xfrm>
          <a:prstGeom prst="rect">
            <a:avLst/>
          </a:prstGeom>
          <a:solidFill>
            <a:srgbClr val="C0504D"/>
          </a:solidFill>
          <a:ln w="9360">
            <a:solidFill>
              <a:srgbClr val="000000"/>
            </a:solidFill>
            <a:miter lim="800000"/>
            <a:headEnd/>
            <a:tailEnd/>
          </a:ln>
          <a:effec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dirty="0"/>
              <a:t>CONFERIMENTI IN NATURA</a:t>
            </a:r>
          </a:p>
          <a:p>
            <a:pPr algn="ctr">
              <a:lnSpc>
                <a:spcPct val="100000"/>
              </a:lnSpc>
            </a:pPr>
            <a:r>
              <a:rPr lang="en-GB" sz="1600" dirty="0"/>
              <a:t>(art. 2343)‏</a:t>
            </a:r>
          </a:p>
        </p:txBody>
      </p:sp>
      <p:sp>
        <p:nvSpPr>
          <p:cNvPr id="23568" name="AutoShape 16"/>
          <p:cNvSpPr>
            <a:spLocks noChangeArrowheads="1"/>
          </p:cNvSpPr>
          <p:nvPr/>
        </p:nvSpPr>
        <p:spPr bwMode="auto">
          <a:xfrm>
            <a:off x="3657600" y="41148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23569" name="Text Box 17"/>
          <p:cNvSpPr txBox="1">
            <a:spLocks noChangeArrowheads="1"/>
          </p:cNvSpPr>
          <p:nvPr/>
        </p:nvSpPr>
        <p:spPr bwMode="auto">
          <a:xfrm>
            <a:off x="4038600" y="3810000"/>
            <a:ext cx="5943600" cy="648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pPr>
            <a:r>
              <a:rPr lang="en-GB" sz="1800" dirty="0" err="1"/>
              <a:t>Relazione</a:t>
            </a:r>
            <a:r>
              <a:rPr lang="en-GB" sz="1800" dirty="0"/>
              <a:t> </a:t>
            </a:r>
            <a:r>
              <a:rPr lang="en-GB" sz="1800" dirty="0" err="1"/>
              <a:t>giurata</a:t>
            </a:r>
            <a:r>
              <a:rPr lang="en-GB" sz="1800" dirty="0"/>
              <a:t> di un </a:t>
            </a:r>
            <a:r>
              <a:rPr lang="en-GB" sz="1800" dirty="0" err="1"/>
              <a:t>esperto</a:t>
            </a:r>
            <a:r>
              <a:rPr lang="en-GB" sz="1800" dirty="0"/>
              <a:t> </a:t>
            </a:r>
            <a:r>
              <a:rPr lang="en-GB" sz="1800" dirty="0" err="1"/>
              <a:t>designato</a:t>
            </a:r>
            <a:r>
              <a:rPr lang="en-GB" sz="1800" dirty="0"/>
              <a:t> dal </a:t>
            </a:r>
            <a:r>
              <a:rPr lang="en-GB" sz="1800" dirty="0" err="1"/>
              <a:t>tribunale</a:t>
            </a:r>
            <a:r>
              <a:rPr lang="en-GB" sz="1800" dirty="0"/>
              <a:t> </a:t>
            </a:r>
            <a:r>
              <a:rPr lang="en-GB" sz="1800" dirty="0" err="1"/>
              <a:t>nel</a:t>
            </a:r>
            <a:r>
              <a:rPr lang="en-GB" sz="1800" dirty="0"/>
              <a:t> cui </a:t>
            </a:r>
            <a:r>
              <a:rPr lang="en-GB" sz="1800" dirty="0" err="1"/>
              <a:t>circondario</a:t>
            </a:r>
            <a:r>
              <a:rPr lang="en-GB" sz="1800" dirty="0"/>
              <a:t> ha </a:t>
            </a:r>
            <a:r>
              <a:rPr lang="en-GB" sz="1800" dirty="0" err="1"/>
              <a:t>sede</a:t>
            </a:r>
            <a:r>
              <a:rPr lang="en-GB" sz="1800" dirty="0"/>
              <a:t> la </a:t>
            </a:r>
            <a:r>
              <a:rPr lang="en-GB" sz="1800" dirty="0" err="1"/>
              <a:t>società</a:t>
            </a:r>
            <a:r>
              <a:rPr lang="en-GB" sz="1800" dirty="0"/>
              <a:t>. </a:t>
            </a:r>
          </a:p>
        </p:txBody>
      </p:sp>
      <p:sp>
        <p:nvSpPr>
          <p:cNvPr id="23571" name="Text Box 19"/>
          <p:cNvSpPr txBox="1">
            <a:spLocks noChangeArrowheads="1"/>
          </p:cNvSpPr>
          <p:nvPr/>
        </p:nvSpPr>
        <p:spPr bwMode="auto">
          <a:xfrm>
            <a:off x="1828800" y="4821356"/>
            <a:ext cx="1752600" cy="1295400"/>
          </a:xfrm>
          <a:prstGeom prst="rect">
            <a:avLst/>
          </a:prstGeom>
          <a:solidFill>
            <a:srgbClr val="C0504D"/>
          </a:solidFill>
          <a:ln w="9360">
            <a:solidFill>
              <a:srgbClr val="000000"/>
            </a:solidFill>
            <a:miter lim="800000"/>
            <a:headEnd/>
            <a:tailEnd/>
          </a:ln>
          <a:effec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dirty="0"/>
              <a:t>TERMINE PER L</a:t>
            </a:r>
            <a:r>
              <a:rPr lang="en-GB" altLang="en-GB" sz="1600" dirty="0"/>
              <a:t>’</a:t>
            </a:r>
            <a:r>
              <a:rPr lang="en-GB" sz="1600" dirty="0"/>
              <a:t>ISCRIZIONE</a:t>
            </a:r>
          </a:p>
          <a:p>
            <a:pPr algn="ctr">
              <a:lnSpc>
                <a:spcPct val="100000"/>
              </a:lnSpc>
            </a:pPr>
            <a:r>
              <a:rPr lang="en-GB" sz="1600" dirty="0"/>
              <a:t>(art.2331)‏</a:t>
            </a:r>
          </a:p>
        </p:txBody>
      </p:sp>
      <p:sp>
        <p:nvSpPr>
          <p:cNvPr id="23572" name="Text Box 20"/>
          <p:cNvSpPr txBox="1">
            <a:spLocks noChangeArrowheads="1"/>
          </p:cNvSpPr>
          <p:nvPr/>
        </p:nvSpPr>
        <p:spPr bwMode="auto">
          <a:xfrm>
            <a:off x="4038600" y="5029201"/>
            <a:ext cx="5943600" cy="92551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pPr>
            <a:r>
              <a:rPr lang="en-GB" sz="1800" dirty="0" err="1"/>
              <a:t>Ridotto</a:t>
            </a:r>
            <a:r>
              <a:rPr lang="en-GB" sz="1800" dirty="0"/>
              <a:t> a 90 </a:t>
            </a:r>
            <a:r>
              <a:rPr lang="en-GB" sz="1800" dirty="0" err="1"/>
              <a:t>giorni</a:t>
            </a:r>
            <a:r>
              <a:rPr lang="en-GB" sz="1800" dirty="0"/>
              <a:t> </a:t>
            </a:r>
            <a:r>
              <a:rPr lang="en-GB" sz="1800" dirty="0" err="1"/>
              <a:t>il</a:t>
            </a:r>
            <a:r>
              <a:rPr lang="en-GB" sz="1800" dirty="0"/>
              <a:t> </a:t>
            </a:r>
            <a:r>
              <a:rPr lang="en-GB" sz="1800" dirty="0" err="1"/>
              <a:t>termine</a:t>
            </a:r>
            <a:r>
              <a:rPr lang="en-GB" sz="1800" dirty="0"/>
              <a:t> </a:t>
            </a:r>
            <a:r>
              <a:rPr lang="en-GB" sz="1800" dirty="0" err="1"/>
              <a:t>entro</a:t>
            </a:r>
            <a:r>
              <a:rPr lang="en-GB" sz="1800" dirty="0"/>
              <a:t> cui </a:t>
            </a:r>
            <a:r>
              <a:rPr lang="en-GB" sz="1800" dirty="0" err="1"/>
              <a:t>deve</a:t>
            </a:r>
            <a:r>
              <a:rPr lang="en-GB" sz="1800" dirty="0"/>
              <a:t> </a:t>
            </a:r>
            <a:r>
              <a:rPr lang="en-GB" sz="1800" dirty="0" err="1"/>
              <a:t>avere</a:t>
            </a:r>
            <a:r>
              <a:rPr lang="en-GB" sz="1800" dirty="0"/>
              <a:t> </a:t>
            </a:r>
            <a:r>
              <a:rPr lang="en-GB" sz="1800" dirty="0" err="1"/>
              <a:t>luogo</a:t>
            </a:r>
            <a:r>
              <a:rPr lang="en-GB" sz="1800" dirty="0"/>
              <a:t> </a:t>
            </a:r>
            <a:r>
              <a:rPr lang="en-GB" sz="1800" dirty="0" err="1"/>
              <a:t>l</a:t>
            </a:r>
            <a:r>
              <a:rPr lang="en-GB" altLang="en-GB" sz="1800" dirty="0" err="1"/>
              <a:t>’</a:t>
            </a:r>
            <a:r>
              <a:rPr lang="en-GB" sz="1800" dirty="0" err="1"/>
              <a:t>iscrizione</a:t>
            </a:r>
            <a:r>
              <a:rPr lang="en-GB" sz="1800" dirty="0"/>
              <a:t> </a:t>
            </a:r>
            <a:r>
              <a:rPr lang="en-GB" sz="1800" dirty="0" err="1"/>
              <a:t>nel</a:t>
            </a:r>
            <a:r>
              <a:rPr lang="en-GB" sz="1800" dirty="0"/>
              <a:t> R.I. (</a:t>
            </a:r>
            <a:r>
              <a:rPr lang="en-GB" sz="1800" dirty="0" err="1"/>
              <a:t>dalla</a:t>
            </a:r>
            <a:r>
              <a:rPr lang="en-GB" sz="1800" dirty="0"/>
              <a:t> </a:t>
            </a:r>
            <a:r>
              <a:rPr lang="en-GB" sz="1800" dirty="0" err="1"/>
              <a:t>stipula</a:t>
            </a:r>
            <a:r>
              <a:rPr lang="en-GB" sz="1800" dirty="0"/>
              <a:t> </a:t>
            </a:r>
            <a:r>
              <a:rPr lang="en-GB" sz="1800" dirty="0" err="1"/>
              <a:t>dell</a:t>
            </a:r>
            <a:r>
              <a:rPr lang="en-GB" altLang="en-GB" sz="1800" dirty="0" err="1"/>
              <a:t>’</a:t>
            </a:r>
            <a:r>
              <a:rPr lang="en-GB" sz="1800" dirty="0" err="1"/>
              <a:t>atto</a:t>
            </a:r>
            <a:r>
              <a:rPr lang="en-GB" sz="1800" dirty="0"/>
              <a:t> </a:t>
            </a:r>
            <a:r>
              <a:rPr lang="en-GB" sz="1800" dirty="0" err="1"/>
              <a:t>costitutivo</a:t>
            </a:r>
            <a:r>
              <a:rPr lang="en-GB" sz="1800" dirty="0"/>
              <a:t> o dal </a:t>
            </a:r>
            <a:r>
              <a:rPr lang="en-GB" sz="1800" dirty="0" err="1"/>
              <a:t>rilascio</a:t>
            </a:r>
            <a:r>
              <a:rPr lang="en-GB" sz="1800" dirty="0"/>
              <a:t> </a:t>
            </a:r>
            <a:r>
              <a:rPr lang="en-GB" sz="1800" dirty="0" err="1"/>
              <a:t>delle</a:t>
            </a:r>
            <a:r>
              <a:rPr lang="en-GB" sz="1800" dirty="0"/>
              <a:t> </a:t>
            </a:r>
            <a:r>
              <a:rPr lang="en-GB" sz="1800" dirty="0" err="1"/>
              <a:t>autorizzazioni</a:t>
            </a:r>
            <a:r>
              <a:rPr lang="en-GB" sz="1800" dirty="0"/>
              <a:t>).</a:t>
            </a:r>
          </a:p>
        </p:txBody>
      </p:sp>
      <p:sp>
        <p:nvSpPr>
          <p:cNvPr id="23573" name="AutoShape 21"/>
          <p:cNvSpPr>
            <a:spLocks noChangeArrowheads="1"/>
          </p:cNvSpPr>
          <p:nvPr/>
        </p:nvSpPr>
        <p:spPr bwMode="auto">
          <a:xfrm>
            <a:off x="3657600" y="54102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18" name="Rectangle 1"/>
          <p:cNvSpPr txBox="1">
            <a:spLocks noChangeArrowheads="1"/>
          </p:cNvSpPr>
          <p:nvPr/>
        </p:nvSpPr>
        <p:spPr>
          <a:xfrm>
            <a:off x="2209800" y="324091"/>
            <a:ext cx="7772400" cy="1143000"/>
          </a:xfrm>
          <a:prstGeom prst="rect">
            <a:avLst/>
          </a:prstGeom>
          <a:ln/>
        </p:spPr>
        <p:txBody>
          <a:bodyPr/>
          <a:lstStyle/>
          <a:p>
            <a:pPr algn="ct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800" b="1" dirty="0">
                <a:latin typeface="Cambria" pitchFamily="18" charset="0"/>
                <a:ea typeface="Cambria" pitchFamily="18" charset="0"/>
                <a:cs typeface="ＭＳ Ｐゴシック" charset="0"/>
              </a:rPr>
              <a:t>La </a:t>
            </a:r>
            <a:r>
              <a:rPr lang="en-GB" sz="4800" b="1" dirty="0" err="1">
                <a:latin typeface="Cambria" pitchFamily="18" charset="0"/>
                <a:ea typeface="Cambria" pitchFamily="18" charset="0"/>
                <a:cs typeface="ＭＳ Ｐゴシック" charset="0"/>
              </a:rPr>
              <a:t>S.p.a</a:t>
            </a:r>
            <a:r>
              <a:rPr lang="en-GB" sz="4800" b="1" dirty="0">
                <a:latin typeface="Cambria" pitchFamily="18" charset="0"/>
                <a:ea typeface="Cambria" pitchFamily="18" charset="0"/>
                <a:cs typeface="ＭＳ Ｐゴシック" charset="0"/>
              </a:rPr>
              <a:t>. – </a:t>
            </a:r>
            <a:r>
              <a:rPr lang="en-GB" sz="4800" b="1" i="1" dirty="0" err="1">
                <a:latin typeface="Cambria" pitchFamily="18" charset="0"/>
                <a:ea typeface="Cambria" pitchFamily="18" charset="0"/>
                <a:cs typeface="ＭＳ Ｐゴシック" charset="0"/>
              </a:rPr>
              <a:t>Costituzione</a:t>
            </a:r>
            <a:endParaRPr lang="en-GB" sz="4800" b="1" i="1" dirty="0">
              <a:latin typeface="Cambria" pitchFamily="18" charset="0"/>
              <a:ea typeface="Cambria" pitchFamily="18" charset="0"/>
              <a:cs typeface="ＭＳ Ｐゴシック" charset="0"/>
            </a:endParaRPr>
          </a:p>
        </p:txBody>
      </p:sp>
    </p:spTree>
    <p:extLst>
      <p:ext uri="{BB962C8B-B14F-4D97-AF65-F5344CB8AC3E}">
        <p14:creationId xmlns:p14="http://schemas.microsoft.com/office/powerpoint/2010/main" val="38655280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2479E66-6457-9540-B7EC-647F0C4066BE}"/>
              </a:ext>
            </a:extLst>
          </p:cNvPr>
          <p:cNvSpPr>
            <a:spLocks noGrp="1"/>
          </p:cNvSpPr>
          <p:nvPr>
            <p:ph type="title"/>
          </p:nvPr>
        </p:nvSpPr>
        <p:spPr>
          <a:xfrm>
            <a:off x="466722" y="586855"/>
            <a:ext cx="3201366" cy="3387497"/>
          </a:xfrm>
        </p:spPr>
        <p:txBody>
          <a:bodyPr anchor="b">
            <a:normAutofit/>
          </a:bodyPr>
          <a:lstStyle/>
          <a:p>
            <a:pPr algn="r"/>
            <a:r>
              <a:rPr lang="it-IT" sz="3700">
                <a:solidFill>
                  <a:srgbClr val="FFFFFF"/>
                </a:solidFill>
              </a:rPr>
              <a:t>Gli Amministratori indipendenti</a:t>
            </a:r>
          </a:p>
        </p:txBody>
      </p:sp>
      <p:sp>
        <p:nvSpPr>
          <p:cNvPr id="3" name="Segnaposto contenuto 2">
            <a:extLst>
              <a:ext uri="{FF2B5EF4-FFF2-40B4-BE49-F238E27FC236}">
                <a16:creationId xmlns:a16="http://schemas.microsoft.com/office/drawing/2014/main" id="{308860AC-FA2D-394A-81CB-440CD3393368}"/>
              </a:ext>
            </a:extLst>
          </p:cNvPr>
          <p:cNvSpPr>
            <a:spLocks noGrp="1"/>
          </p:cNvSpPr>
          <p:nvPr>
            <p:ph idx="1"/>
          </p:nvPr>
        </p:nvSpPr>
        <p:spPr>
          <a:xfrm>
            <a:off x="4810259" y="649480"/>
            <a:ext cx="6555347" cy="5546047"/>
          </a:xfrm>
        </p:spPr>
        <p:txBody>
          <a:bodyPr anchor="ctr">
            <a:normAutofit/>
          </a:bodyPr>
          <a:lstStyle/>
          <a:p>
            <a:pPr>
              <a:defRPr/>
            </a:pPr>
            <a:r>
              <a:rPr lang="it-IT" sz="2000" b="1">
                <a:latin typeface="Cambria" pitchFamily="18" charset="0"/>
                <a:ea typeface="Cambria" pitchFamily="18" charset="0"/>
              </a:rPr>
              <a:t>È indipendente colui per il quale</a:t>
            </a:r>
            <a:br>
              <a:rPr lang="it-IT" sz="2000" b="1">
                <a:latin typeface="Cambria" pitchFamily="18" charset="0"/>
                <a:ea typeface="Cambria" pitchFamily="18" charset="0"/>
              </a:rPr>
            </a:br>
            <a:r>
              <a:rPr lang="it-IT" sz="2000" b="1">
                <a:latin typeface="Cambria" pitchFamily="18" charset="0"/>
                <a:ea typeface="Cambria" pitchFamily="18" charset="0"/>
              </a:rPr>
              <a:t>il valore reputazionale è superiore al valore della carica. </a:t>
            </a:r>
            <a:endParaRPr lang="it-IT" sz="2000">
              <a:latin typeface="Cambria" pitchFamily="18" charset="0"/>
              <a:ea typeface="Cambria" pitchFamily="18" charset="0"/>
            </a:endParaRPr>
          </a:p>
          <a:p>
            <a:pPr>
              <a:defRPr/>
            </a:pPr>
            <a:endParaRPr lang="it-IT" sz="2000">
              <a:latin typeface="Cambria" pitchFamily="18" charset="0"/>
              <a:ea typeface="Cambria" pitchFamily="18" charset="0"/>
            </a:endParaRPr>
          </a:p>
          <a:p>
            <a:pPr>
              <a:defRPr/>
            </a:pPr>
            <a:r>
              <a:rPr lang="it-IT" sz="2000">
                <a:latin typeface="Cambria" pitchFamily="18" charset="0"/>
                <a:ea typeface="Cambria" pitchFamily="18" charset="0"/>
              </a:rPr>
              <a:t>La figura degli amministratori indipendenti è nata negli anni ‘70 negli Stati Uniti, sull’onda di alcuni importanti scandali finanziari. Infatti il consiglio di amministrazione era composto da persone molto vicine agli amministratori delegati al solo fine di dar loro qualche consiglio ma allo stesso tempo totalmente appiattiti alle decisioni di questi ultimi. La necessità di dare una risposta portò al primo fondamentale passaggio da un </a:t>
            </a:r>
            <a:r>
              <a:rPr lang="it-IT" sz="2000" b="1" i="1">
                <a:latin typeface="Cambria" pitchFamily="18" charset="0"/>
                <a:ea typeface="Cambria" pitchFamily="18" charset="0"/>
              </a:rPr>
              <a:t>advisory board</a:t>
            </a:r>
            <a:r>
              <a:rPr lang="it-IT" sz="2000">
                <a:latin typeface="Cambria" pitchFamily="18" charset="0"/>
                <a:ea typeface="Cambria" pitchFamily="18" charset="0"/>
              </a:rPr>
              <a:t> al </a:t>
            </a:r>
            <a:r>
              <a:rPr lang="it-IT" sz="2000" b="1" i="1">
                <a:latin typeface="Cambria" pitchFamily="18" charset="0"/>
                <a:ea typeface="Cambria" pitchFamily="18" charset="0"/>
              </a:rPr>
              <a:t>monitoring board </a:t>
            </a:r>
            <a:r>
              <a:rPr lang="it-IT" sz="2000">
                <a:latin typeface="Cambria" pitchFamily="18" charset="0"/>
                <a:ea typeface="Cambria" pitchFamily="18" charset="0"/>
              </a:rPr>
              <a:t>sino a giungere all’</a:t>
            </a:r>
            <a:r>
              <a:rPr lang="it-IT" sz="2000" b="1" i="1">
                <a:latin typeface="Cambria" pitchFamily="18" charset="0"/>
                <a:ea typeface="Cambria" pitchFamily="18" charset="0"/>
              </a:rPr>
              <a:t>audit committee</a:t>
            </a:r>
            <a:endParaRPr lang="it-IT" sz="2000"/>
          </a:p>
        </p:txBody>
      </p:sp>
    </p:spTree>
    <p:extLst>
      <p:ext uri="{BB962C8B-B14F-4D97-AF65-F5344CB8AC3E}">
        <p14:creationId xmlns:p14="http://schemas.microsoft.com/office/powerpoint/2010/main" val="1065935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0473" name="Rectangle 19047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0475" name="Rectangle 19047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477" name="Rectangle 19047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479" name="Rectangle 19047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481" name="Rectangle 19048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483" name="Freeform: Shape 19048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0485" name="Rectangle 19048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66722" y="586855"/>
            <a:ext cx="3201366" cy="3387497"/>
          </a:xfrm>
        </p:spPr>
        <p:txBody>
          <a:bodyPr anchor="b">
            <a:normAutofit/>
          </a:bodyPr>
          <a:lstStyle/>
          <a:p>
            <a:pPr algn="r">
              <a:defRPr/>
            </a:pPr>
            <a:r>
              <a:rPr lang="it-IT" sz="3100">
                <a:solidFill>
                  <a:srgbClr val="FFFFFF"/>
                </a:solidFill>
                <a:latin typeface="Cambria"/>
                <a:cs typeface="Cambria"/>
              </a:rPr>
              <a:t>L’organo di amministrazione</a:t>
            </a:r>
          </a:p>
        </p:txBody>
      </p:sp>
      <p:sp>
        <p:nvSpPr>
          <p:cNvPr id="190467" name="Segnaposto piè di pagina 3"/>
          <p:cNvSpPr>
            <a:spLocks noGrp="1"/>
          </p:cNvSpPr>
          <p:nvPr>
            <p:ph type="ftr" sz="quarter" idx="11"/>
          </p:nvPr>
        </p:nvSpPr>
        <p:spPr bwMode="auto">
          <a:xfrm rot="5400000">
            <a:off x="-1828800" y="1984248"/>
            <a:ext cx="4114800"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algn="l">
              <a:spcAft>
                <a:spcPts val="600"/>
              </a:spcAft>
            </a:pPr>
            <a:r>
              <a:rPr lang="it-IT" sz="1100">
                <a:solidFill>
                  <a:srgbClr val="FFFFFF"/>
                </a:solidFill>
              </a:rPr>
              <a:t>corporate governance gestione responsabile delle società</a:t>
            </a:r>
          </a:p>
        </p:txBody>
      </p:sp>
      <p:sp>
        <p:nvSpPr>
          <p:cNvPr id="190466" name="Segnaposto contenuto 2"/>
          <p:cNvSpPr>
            <a:spLocks noGrp="1"/>
          </p:cNvSpPr>
          <p:nvPr>
            <p:ph idx="1"/>
          </p:nvPr>
        </p:nvSpPr>
        <p:spPr>
          <a:xfrm>
            <a:off x="4810259" y="649480"/>
            <a:ext cx="6555347" cy="5546047"/>
          </a:xfrm>
        </p:spPr>
        <p:txBody>
          <a:bodyPr anchor="ctr">
            <a:normAutofit/>
          </a:bodyPr>
          <a:lstStyle/>
          <a:p>
            <a:r>
              <a:rPr lang="it-IT" sz="2000">
                <a:latin typeface="Georgia" charset="0"/>
              </a:rPr>
              <a:t>Requisiti:</a:t>
            </a:r>
          </a:p>
          <a:p>
            <a:r>
              <a:rPr lang="it-IT" sz="2000">
                <a:latin typeface="Georgia" charset="0"/>
              </a:rPr>
              <a:t>L’art. 147-ter comma 4 del TUF, prevede che gli amministratori debbano possedere i medesimi requisiti di indipendenza dei componenti il collegio sindacale e, se lo statuto lo prevede, anche quelli di comportamento del codice di autodisciplina per le società con il capitale sul mercato.</a:t>
            </a:r>
          </a:p>
          <a:p>
            <a:endParaRPr lang="it-IT" sz="2000">
              <a:latin typeface="Georgia" charset="0"/>
            </a:endParaRPr>
          </a:p>
        </p:txBody>
      </p:sp>
      <p:sp>
        <p:nvSpPr>
          <p:cNvPr id="190468" name="Segnaposto data 4"/>
          <p:cNvSpPr>
            <a:spLocks noGrp="1"/>
          </p:cNvSpPr>
          <p:nvPr>
            <p:ph type="dt" sz="half" idx="10"/>
          </p:nvPr>
        </p:nvSpPr>
        <p:spPr bwMode="auto">
          <a:xfrm>
            <a:off x="8970264" y="6455664"/>
            <a:ext cx="2743200"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algn="r">
              <a:spcAft>
                <a:spcPts val="600"/>
              </a:spcAft>
            </a:pPr>
            <a:fld id="{A92D65EF-F58C-BD47-957E-030AFBAEF940}" type="datetime1">
              <a:rPr lang="it-IT" sz="1100">
                <a:solidFill>
                  <a:schemeClr val="tx1">
                    <a:lumMod val="50000"/>
                    <a:lumOff val="50000"/>
                  </a:schemeClr>
                </a:solidFill>
              </a:rPr>
              <a:pPr algn="r">
                <a:spcAft>
                  <a:spcPts val="600"/>
                </a:spcAft>
              </a:pPr>
              <a:t>02/05/2023</a:t>
            </a:fld>
            <a:endParaRPr lang="it-IT" sz="1100">
              <a:solidFill>
                <a:schemeClr val="tx1">
                  <a:lumMod val="50000"/>
                  <a:lumOff val="50000"/>
                </a:schemeClr>
              </a:solidFill>
            </a:endParaRPr>
          </a:p>
        </p:txBody>
      </p:sp>
    </p:spTree>
    <p:extLst>
      <p:ext uri="{BB962C8B-B14F-4D97-AF65-F5344CB8AC3E}">
        <p14:creationId xmlns:p14="http://schemas.microsoft.com/office/powerpoint/2010/main" val="1562811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1497" name="Rectangle 19149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1499" name="Rectangle 19149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501" name="Rectangle 19150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503" name="Rectangle 19150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505" name="Rectangle 19150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507" name="Freeform: Shape 19150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1509" name="Rectangle 19150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66722" y="586855"/>
            <a:ext cx="3201366" cy="3387497"/>
          </a:xfrm>
        </p:spPr>
        <p:txBody>
          <a:bodyPr anchor="b">
            <a:normAutofit/>
          </a:bodyPr>
          <a:lstStyle/>
          <a:p>
            <a:pPr algn="r">
              <a:defRPr/>
            </a:pPr>
            <a:r>
              <a:rPr lang="it-IT" sz="3100">
                <a:solidFill>
                  <a:srgbClr val="FFFFFF"/>
                </a:solidFill>
                <a:latin typeface="Cambria"/>
                <a:cs typeface="Cambria"/>
              </a:rPr>
              <a:t>L’organo di amministrazione</a:t>
            </a:r>
          </a:p>
        </p:txBody>
      </p:sp>
      <p:sp>
        <p:nvSpPr>
          <p:cNvPr id="191491" name="Segnaposto piè di pagina 3"/>
          <p:cNvSpPr>
            <a:spLocks noGrp="1"/>
          </p:cNvSpPr>
          <p:nvPr>
            <p:ph type="ftr" sz="quarter" idx="11"/>
          </p:nvPr>
        </p:nvSpPr>
        <p:spPr bwMode="auto">
          <a:xfrm rot="5400000">
            <a:off x="-1828800" y="1984248"/>
            <a:ext cx="4114800"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algn="l">
              <a:spcAft>
                <a:spcPts val="600"/>
              </a:spcAft>
            </a:pPr>
            <a:r>
              <a:rPr lang="it-IT" sz="1100">
                <a:solidFill>
                  <a:srgbClr val="FFFFFF"/>
                </a:solidFill>
              </a:rPr>
              <a:t>corporate governance gestione responsabile delle società</a:t>
            </a:r>
          </a:p>
        </p:txBody>
      </p:sp>
      <p:sp>
        <p:nvSpPr>
          <p:cNvPr id="3" name="Segnaposto contenuto 2"/>
          <p:cNvSpPr>
            <a:spLocks noGrp="1"/>
          </p:cNvSpPr>
          <p:nvPr>
            <p:ph idx="1"/>
          </p:nvPr>
        </p:nvSpPr>
        <p:spPr>
          <a:xfrm>
            <a:off x="4810259" y="649480"/>
            <a:ext cx="6555347" cy="5546047"/>
          </a:xfrm>
        </p:spPr>
        <p:txBody>
          <a:bodyPr anchor="ctr">
            <a:normAutofit/>
          </a:bodyPr>
          <a:lstStyle/>
          <a:p>
            <a:pPr>
              <a:defRPr/>
            </a:pPr>
            <a:r>
              <a:rPr lang="it-IT" sz="2000" b="1"/>
              <a:t>NOZIONE E SIGNIFICATO DI INDIPENDENZA </a:t>
            </a:r>
            <a:endParaRPr lang="it-IT" sz="2000"/>
          </a:p>
          <a:p>
            <a:pPr>
              <a:defRPr/>
            </a:pPr>
            <a:r>
              <a:rPr lang="it-IT" sz="2000" b="1"/>
              <a:t>La definizione data dall’art. 148 TUF </a:t>
            </a:r>
            <a:endParaRPr lang="it-IT" sz="2000"/>
          </a:p>
          <a:p>
            <a:pPr>
              <a:defRPr/>
            </a:pPr>
            <a:r>
              <a:rPr lang="it-IT" sz="2000" b="1"/>
              <a:t>Non sono indipendenti: </a:t>
            </a:r>
            <a:endParaRPr lang="it-IT" sz="2000"/>
          </a:p>
          <a:p>
            <a:pPr>
              <a:defRPr/>
            </a:pPr>
            <a:r>
              <a:rPr lang="it-IT" sz="2000" b="1"/>
              <a:t>a) l'interdetto, l'inabilitato, il fallito, e chi è stato condannato ad una pena che importa l'interdizione dai pubblici uffici o l'incapacità ad esercitare uffici direttivi; </a:t>
            </a:r>
          </a:p>
          <a:p>
            <a:pPr>
              <a:defRPr/>
            </a:pPr>
            <a:r>
              <a:rPr lang="it-IT" sz="2000" b="1"/>
              <a:t> b)  il coniuge, i parenti e gli affini entro il quarto grado degli amministratori della società, nonché tali soggetti e gli amministratori delle sue controllanti e controllate; </a:t>
            </a:r>
            <a:endParaRPr lang="it-IT" sz="2000"/>
          </a:p>
          <a:p>
            <a:pPr>
              <a:defRPr/>
            </a:pPr>
            <a:r>
              <a:rPr lang="it-IT" sz="2000" b="1"/>
              <a:t>c) coloro i quali sono legati alla società, alle sue controllanti e controllate da rapporti di lavoro autonomo, subordinato o da altri rapporti di natura patrimoniale o professionale. </a:t>
            </a:r>
            <a:endParaRPr lang="it-IT" sz="2000"/>
          </a:p>
          <a:p>
            <a:pPr>
              <a:defRPr/>
            </a:pPr>
            <a:endParaRPr lang="it-IT" sz="2000"/>
          </a:p>
        </p:txBody>
      </p:sp>
      <p:sp>
        <p:nvSpPr>
          <p:cNvPr id="191492" name="Segnaposto data 4"/>
          <p:cNvSpPr>
            <a:spLocks noGrp="1"/>
          </p:cNvSpPr>
          <p:nvPr>
            <p:ph type="dt" sz="half" idx="10"/>
          </p:nvPr>
        </p:nvSpPr>
        <p:spPr bwMode="auto">
          <a:xfrm>
            <a:off x="8970264" y="6455664"/>
            <a:ext cx="2743200"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algn="r">
              <a:spcAft>
                <a:spcPts val="600"/>
              </a:spcAft>
            </a:pPr>
            <a:fld id="{D3072DF7-A2DA-6B43-AA0F-1C9FC9022D99}" type="datetime1">
              <a:rPr lang="it-IT" sz="1100">
                <a:solidFill>
                  <a:schemeClr val="tx1">
                    <a:lumMod val="50000"/>
                    <a:lumOff val="50000"/>
                  </a:schemeClr>
                </a:solidFill>
              </a:rPr>
              <a:pPr algn="r">
                <a:spcAft>
                  <a:spcPts val="600"/>
                </a:spcAft>
              </a:pPr>
              <a:t>02/05/2023</a:t>
            </a:fld>
            <a:endParaRPr lang="it-IT" sz="1100">
              <a:solidFill>
                <a:schemeClr val="tx1">
                  <a:lumMod val="50000"/>
                  <a:lumOff val="50000"/>
                </a:schemeClr>
              </a:solidFill>
            </a:endParaRPr>
          </a:p>
        </p:txBody>
      </p:sp>
    </p:spTree>
    <p:extLst>
      <p:ext uri="{BB962C8B-B14F-4D97-AF65-F5344CB8AC3E}">
        <p14:creationId xmlns:p14="http://schemas.microsoft.com/office/powerpoint/2010/main" val="39742244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521" name="Rectangle 1925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2523" name="Rectangle 1925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25" name="Rectangle 1925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27" name="Rectangle 1925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529" name="Rectangle 1925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531" name="Freeform: Shape 1925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2533" name="Rectangle 1925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466722" y="586855"/>
            <a:ext cx="3201366" cy="3387497"/>
          </a:xfrm>
        </p:spPr>
        <p:txBody>
          <a:bodyPr anchor="b">
            <a:normAutofit/>
          </a:bodyPr>
          <a:lstStyle/>
          <a:p>
            <a:pPr algn="r">
              <a:defRPr/>
            </a:pPr>
            <a:r>
              <a:rPr lang="it-IT" sz="3100">
                <a:solidFill>
                  <a:srgbClr val="FFFFFF"/>
                </a:solidFill>
                <a:latin typeface="Cambria"/>
                <a:cs typeface="Cambria"/>
              </a:rPr>
              <a:t>L’organo di amministrazione</a:t>
            </a:r>
          </a:p>
        </p:txBody>
      </p:sp>
      <p:sp>
        <p:nvSpPr>
          <p:cNvPr id="192515" name="Segnaposto piè di pagina 3"/>
          <p:cNvSpPr>
            <a:spLocks noGrp="1"/>
          </p:cNvSpPr>
          <p:nvPr>
            <p:ph type="ftr" sz="quarter" idx="11"/>
          </p:nvPr>
        </p:nvSpPr>
        <p:spPr bwMode="auto">
          <a:xfrm rot="5400000">
            <a:off x="-1828800" y="1984248"/>
            <a:ext cx="4114800"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algn="l">
              <a:spcAft>
                <a:spcPts val="600"/>
              </a:spcAft>
            </a:pPr>
            <a:r>
              <a:rPr lang="it-IT" sz="1100">
                <a:solidFill>
                  <a:srgbClr val="FFFFFF"/>
                </a:solidFill>
              </a:rPr>
              <a:t>corporate governance gestione responsabile delle società</a:t>
            </a:r>
          </a:p>
        </p:txBody>
      </p:sp>
      <p:sp>
        <p:nvSpPr>
          <p:cNvPr id="3" name="Segnaposto contenuto 2"/>
          <p:cNvSpPr>
            <a:spLocks noGrp="1"/>
          </p:cNvSpPr>
          <p:nvPr>
            <p:ph idx="1"/>
          </p:nvPr>
        </p:nvSpPr>
        <p:spPr>
          <a:xfrm>
            <a:off x="4810259" y="649480"/>
            <a:ext cx="6555347" cy="5546047"/>
          </a:xfrm>
        </p:spPr>
        <p:txBody>
          <a:bodyPr anchor="ctr">
            <a:normAutofit/>
          </a:bodyPr>
          <a:lstStyle/>
          <a:p>
            <a:pPr>
              <a:defRPr/>
            </a:pPr>
            <a:r>
              <a:rPr lang="it-IT" sz="1700" b="1"/>
              <a:t>La definizione in negativo data dal Codice di Autodisciplina </a:t>
            </a:r>
          </a:p>
          <a:p>
            <a:pPr>
              <a:defRPr/>
            </a:pPr>
            <a:r>
              <a:rPr lang="it-IT" sz="1700"/>
              <a:t>Non appare, di norma, indipendente, avendo riguardo più alla sostanza che alla forma, il soggetto che: </a:t>
            </a:r>
          </a:p>
          <a:p>
            <a:pPr>
              <a:defRPr/>
            </a:pPr>
            <a:r>
              <a:rPr lang="it-IT" sz="1700"/>
              <a:t>a) direttamente o indirettamente controlla l’emittente o può esercitare su di esso un’influenza notevole; (2359cc)</a:t>
            </a:r>
          </a:p>
          <a:p>
            <a:pPr>
              <a:defRPr/>
            </a:pPr>
            <a:r>
              <a:rPr lang="it-IT" sz="1700"/>
              <a:t>b) è stato nei precedenti 3 esercizi, un esponente di rilievo, direttamente o indirettamente ha, o ha avuto nell’esercizio precedente, una significativa relazione commerciale, finanziaria o professionale, è, o è stato nei precedenti 3 esercizi, lavoratore dipendente, riceve, o ha ricevuto nei precedenti 3 esercizi, una significativa remunerazione aggiuntiva dall’emittente, da una sua controllante o controllata; </a:t>
            </a:r>
          </a:p>
          <a:p>
            <a:pPr>
              <a:defRPr/>
            </a:pPr>
            <a:r>
              <a:rPr lang="it-IT" sz="1700"/>
              <a:t>c) è stato amministratore dell’emittente per più di 9 anni negli ultimi 12 anni o è amministratore esecutivo in una società nella quale è amministratore un amministratore esecutivo dell’emittente; </a:t>
            </a:r>
          </a:p>
          <a:p>
            <a:pPr>
              <a:defRPr/>
            </a:pPr>
            <a:r>
              <a:rPr lang="it-IT" sz="1700"/>
              <a:t>d)  è socio o amministratore di una società della rete della società incaricata della revisione legale; </a:t>
            </a:r>
          </a:p>
          <a:p>
            <a:pPr>
              <a:defRPr/>
            </a:pPr>
            <a:r>
              <a:rPr lang="it-IT" sz="1700"/>
              <a:t>e)  è uno stretto familiare di una persona che si trovi in una delle situazioni di cui ai precedenti punti</a:t>
            </a:r>
            <a:r>
              <a:rPr lang="it-IT" sz="1700" b="1"/>
              <a:t>. </a:t>
            </a:r>
            <a:endParaRPr lang="it-IT" sz="1700"/>
          </a:p>
        </p:txBody>
      </p:sp>
      <p:sp>
        <p:nvSpPr>
          <p:cNvPr id="192516" name="Segnaposto data 4"/>
          <p:cNvSpPr>
            <a:spLocks noGrp="1"/>
          </p:cNvSpPr>
          <p:nvPr>
            <p:ph type="dt" sz="half" idx="10"/>
          </p:nvPr>
        </p:nvSpPr>
        <p:spPr bwMode="auto">
          <a:xfrm>
            <a:off x="8970264" y="6455664"/>
            <a:ext cx="2743200"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algn="r">
              <a:spcAft>
                <a:spcPts val="600"/>
              </a:spcAft>
            </a:pPr>
            <a:fld id="{43F7CE41-1023-8649-A5A2-C61AB56C6617}" type="datetime1">
              <a:rPr lang="it-IT" sz="1100">
                <a:solidFill>
                  <a:schemeClr val="tx1">
                    <a:lumMod val="50000"/>
                    <a:lumOff val="50000"/>
                  </a:schemeClr>
                </a:solidFill>
              </a:rPr>
              <a:pPr algn="r">
                <a:spcAft>
                  <a:spcPts val="600"/>
                </a:spcAft>
              </a:pPr>
              <a:t>02/05/2023</a:t>
            </a:fld>
            <a:endParaRPr lang="it-IT" sz="1100">
              <a:solidFill>
                <a:schemeClr val="tx1">
                  <a:lumMod val="50000"/>
                  <a:lumOff val="50000"/>
                </a:schemeClr>
              </a:solidFill>
            </a:endParaRPr>
          </a:p>
        </p:txBody>
      </p:sp>
    </p:spTree>
    <p:extLst>
      <p:ext uri="{BB962C8B-B14F-4D97-AF65-F5344CB8AC3E}">
        <p14:creationId xmlns:p14="http://schemas.microsoft.com/office/powerpoint/2010/main" val="36402349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9145" name="Rectangle 21914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47" name="Rectangle 21914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149" name="Rectangle 21914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51" name="Rectangle 21915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153" name="Freeform: Shape 21915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p:cNvSpPr>
            <a:spLocks noGrp="1"/>
          </p:cNvSpPr>
          <p:nvPr>
            <p:ph type="title"/>
          </p:nvPr>
        </p:nvSpPr>
        <p:spPr>
          <a:xfrm>
            <a:off x="660041" y="2767106"/>
            <a:ext cx="2880828" cy="3071906"/>
          </a:xfrm>
        </p:spPr>
        <p:txBody>
          <a:bodyPr vert="horz" lIns="91440" tIns="45720" rIns="91440" bIns="45720" rtlCol="0" anchor="t">
            <a:normAutofit/>
          </a:bodyPr>
          <a:lstStyle/>
          <a:p>
            <a:pPr>
              <a:defRPr/>
            </a:pPr>
            <a:r>
              <a:rPr lang="en-US" sz="3100" kern="1200">
                <a:solidFill>
                  <a:srgbClr val="FFFFFF"/>
                </a:solidFill>
                <a:latin typeface="+mj-lt"/>
                <a:ea typeface="+mj-ea"/>
                <a:cs typeface="+mj-cs"/>
              </a:rPr>
              <a:t>L’organo di amministrazione</a:t>
            </a:r>
          </a:p>
        </p:txBody>
      </p:sp>
      <p:sp>
        <p:nvSpPr>
          <p:cNvPr id="219139" name="Segnaposto piè di pagina 3"/>
          <p:cNvSpPr>
            <a:spLocks noGrp="1"/>
          </p:cNvSpPr>
          <p:nvPr>
            <p:ph type="ftr" sz="quarter" idx="11"/>
          </p:nvPr>
        </p:nvSpPr>
        <p:spPr bwMode="auto">
          <a:xfrm rot="5400000">
            <a:off x="-1828800" y="2002536"/>
            <a:ext cx="4114800" cy="36576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algn="l">
              <a:spcAft>
                <a:spcPts val="600"/>
              </a:spcAft>
            </a:pPr>
            <a:r>
              <a:rPr lang="en-US" sz="1100" kern="1200">
                <a:solidFill>
                  <a:srgbClr val="FFFFFF"/>
                </a:solidFill>
                <a:latin typeface="+mn-lt"/>
                <a:ea typeface="+mn-ea"/>
                <a:cs typeface="+mn-cs"/>
              </a:rPr>
              <a:t>corporate governance gestione responsabile delle società</a:t>
            </a:r>
          </a:p>
        </p:txBody>
      </p:sp>
      <p:pic>
        <p:nvPicPr>
          <p:cNvPr id="219138"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rcRect t="607" b="607"/>
          <a:stretch>
            <a:fillRect/>
          </a:stretch>
        </p:blipFill>
        <p:spPr>
          <a:xfrm>
            <a:off x="4502428" y="1144832"/>
            <a:ext cx="7225748" cy="4568335"/>
          </a:xfrm>
          <a:prstGeom prst="rect">
            <a:avLst/>
          </a:prstGeom>
        </p:spPr>
      </p:pic>
      <p:sp>
        <p:nvSpPr>
          <p:cNvPr id="219140" name="Segnaposto data 4"/>
          <p:cNvSpPr>
            <a:spLocks noGrp="1"/>
          </p:cNvSpPr>
          <p:nvPr>
            <p:ph type="dt" sz="half" idx="10"/>
          </p:nvPr>
        </p:nvSpPr>
        <p:spPr bwMode="auto">
          <a:xfrm>
            <a:off x="8970264" y="6455664"/>
            <a:ext cx="2743200"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algn="r">
              <a:spcAft>
                <a:spcPts val="600"/>
              </a:spcAft>
            </a:pPr>
            <a:fld id="{0B6D95FF-783E-0F47-903E-B123669E5ED7}" type="datetime1">
              <a:rPr lang="en-US" sz="1100">
                <a:solidFill>
                  <a:schemeClr val="tx1">
                    <a:lumMod val="50000"/>
                    <a:lumOff val="50000"/>
                  </a:schemeClr>
                </a:solidFill>
              </a:rPr>
              <a:pPr algn="r">
                <a:spcAft>
                  <a:spcPts val="600"/>
                </a:spcAft>
              </a:pPr>
              <a:t>5/2/2023</a:t>
            </a:fld>
            <a:endParaRPr lang="en-US" sz="1100">
              <a:solidFill>
                <a:schemeClr val="tx1">
                  <a:lumMod val="50000"/>
                  <a:lumOff val="50000"/>
                </a:schemeClr>
              </a:solidFill>
            </a:endParaRPr>
          </a:p>
        </p:txBody>
      </p:sp>
    </p:spTree>
    <p:extLst>
      <p:ext uri="{BB962C8B-B14F-4D97-AF65-F5344CB8AC3E}">
        <p14:creationId xmlns:p14="http://schemas.microsoft.com/office/powerpoint/2010/main" val="3180089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569" name="Rectangle 19456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71" name="Rectangle 19457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73" name="Rectangle 19457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75" name="Rectangle 19457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77" name="Freeform: Shape 19457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p:cNvSpPr>
            <a:spLocks noGrp="1"/>
          </p:cNvSpPr>
          <p:nvPr>
            <p:ph type="title"/>
          </p:nvPr>
        </p:nvSpPr>
        <p:spPr>
          <a:xfrm>
            <a:off x="660041" y="2767106"/>
            <a:ext cx="2880828" cy="3071906"/>
          </a:xfrm>
        </p:spPr>
        <p:txBody>
          <a:bodyPr vert="horz" lIns="91440" tIns="45720" rIns="91440" bIns="45720" rtlCol="0" anchor="t">
            <a:normAutofit/>
          </a:bodyPr>
          <a:lstStyle/>
          <a:p>
            <a:pPr>
              <a:defRPr/>
            </a:pPr>
            <a:r>
              <a:rPr lang="en-US" sz="3100" kern="1200">
                <a:solidFill>
                  <a:srgbClr val="FFFFFF"/>
                </a:solidFill>
                <a:latin typeface="+mj-lt"/>
                <a:ea typeface="+mj-ea"/>
                <a:cs typeface="+mj-cs"/>
              </a:rPr>
              <a:t>L’organo di amministrazione</a:t>
            </a:r>
          </a:p>
        </p:txBody>
      </p:sp>
      <p:sp>
        <p:nvSpPr>
          <p:cNvPr id="194563" name="Segnaposto piè di pagina 3"/>
          <p:cNvSpPr>
            <a:spLocks noGrp="1"/>
          </p:cNvSpPr>
          <p:nvPr>
            <p:ph type="ftr" sz="quarter" idx="11"/>
          </p:nvPr>
        </p:nvSpPr>
        <p:spPr bwMode="auto">
          <a:xfrm rot="5400000">
            <a:off x="-1828800" y="2002536"/>
            <a:ext cx="4114800" cy="36576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algn="l">
              <a:spcAft>
                <a:spcPts val="600"/>
              </a:spcAft>
            </a:pPr>
            <a:r>
              <a:rPr lang="en-US" sz="1100" kern="1200">
                <a:solidFill>
                  <a:srgbClr val="FFFFFF"/>
                </a:solidFill>
                <a:latin typeface="+mn-lt"/>
                <a:ea typeface="+mn-ea"/>
                <a:cs typeface="+mn-cs"/>
              </a:rPr>
              <a:t>corporate governance gestione responsabile delle società</a:t>
            </a:r>
          </a:p>
        </p:txBody>
      </p:sp>
      <p:pic>
        <p:nvPicPr>
          <p:cNvPr id="194562"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rcRect l="-5791" r="-5791"/>
          <a:stretch>
            <a:fillRect/>
          </a:stretch>
        </p:blipFill>
        <p:spPr>
          <a:xfrm>
            <a:off x="4502428" y="1146305"/>
            <a:ext cx="7225748" cy="4565390"/>
          </a:xfrm>
          <a:prstGeom prst="rect">
            <a:avLst/>
          </a:prstGeom>
        </p:spPr>
      </p:pic>
      <p:sp>
        <p:nvSpPr>
          <p:cNvPr id="194564" name="Segnaposto data 4"/>
          <p:cNvSpPr>
            <a:spLocks noGrp="1"/>
          </p:cNvSpPr>
          <p:nvPr>
            <p:ph type="dt" sz="half" idx="10"/>
          </p:nvPr>
        </p:nvSpPr>
        <p:spPr bwMode="auto">
          <a:xfrm>
            <a:off x="8970264" y="6455664"/>
            <a:ext cx="2743200" cy="3651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algn="r">
              <a:spcAft>
                <a:spcPts val="600"/>
              </a:spcAft>
            </a:pPr>
            <a:fld id="{82E8B9F1-AD10-104B-A8AD-F2C6FAD687F0}" type="datetime1">
              <a:rPr lang="en-US" sz="1100">
                <a:solidFill>
                  <a:schemeClr val="tx1">
                    <a:lumMod val="50000"/>
                    <a:lumOff val="50000"/>
                  </a:schemeClr>
                </a:solidFill>
              </a:rPr>
              <a:pPr algn="r">
                <a:spcAft>
                  <a:spcPts val="600"/>
                </a:spcAft>
              </a:pPr>
              <a:t>5/2/2023</a:t>
            </a:fld>
            <a:endParaRPr lang="en-US" sz="1100">
              <a:solidFill>
                <a:schemeClr val="tx1">
                  <a:lumMod val="50000"/>
                  <a:lumOff val="50000"/>
                </a:schemeClr>
              </a:solidFill>
            </a:endParaRPr>
          </a:p>
        </p:txBody>
      </p:sp>
    </p:spTree>
    <p:extLst>
      <p:ext uri="{BB962C8B-B14F-4D97-AF65-F5344CB8AC3E}">
        <p14:creationId xmlns:p14="http://schemas.microsoft.com/office/powerpoint/2010/main" val="1050504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BE21A74-536F-C4CF-8DEF-DCD8C531A190}"/>
              </a:ext>
            </a:extLst>
          </p:cNvPr>
          <p:cNvSpPr>
            <a:spLocks noGrp="1"/>
          </p:cNvSpPr>
          <p:nvPr>
            <p:ph type="title"/>
          </p:nvPr>
        </p:nvSpPr>
        <p:spPr>
          <a:xfrm>
            <a:off x="466722" y="586855"/>
            <a:ext cx="3201366" cy="3387497"/>
          </a:xfrm>
        </p:spPr>
        <p:txBody>
          <a:bodyPr anchor="b">
            <a:normAutofit/>
          </a:bodyPr>
          <a:lstStyle/>
          <a:p>
            <a:pPr algn="r"/>
            <a:r>
              <a:rPr lang="it-IT" sz="4000" b="1">
                <a:solidFill>
                  <a:srgbClr val="FFFFFF"/>
                </a:solidFill>
              </a:rPr>
              <a:t>ARTICOLO 2403  del codice civile</a:t>
            </a:r>
            <a:br>
              <a:rPr lang="it-IT" sz="4000" b="1">
                <a:solidFill>
                  <a:srgbClr val="FFFFFF"/>
                </a:solidFill>
              </a:rPr>
            </a:br>
            <a:r>
              <a:rPr lang="it-IT" sz="4000" b="1">
                <a:solidFill>
                  <a:srgbClr val="FFFFFF"/>
                </a:solidFill>
              </a:rPr>
              <a:t>Doveri del collegio sindacale</a:t>
            </a:r>
            <a:endParaRPr lang="it-IT" sz="4000">
              <a:solidFill>
                <a:srgbClr val="FFFFFF"/>
              </a:solidFill>
            </a:endParaRPr>
          </a:p>
        </p:txBody>
      </p:sp>
      <p:sp>
        <p:nvSpPr>
          <p:cNvPr id="3" name="Segnaposto contenuto 2">
            <a:extLst>
              <a:ext uri="{FF2B5EF4-FFF2-40B4-BE49-F238E27FC236}">
                <a16:creationId xmlns:a16="http://schemas.microsoft.com/office/drawing/2014/main" id="{F12F9E79-2AF2-4BFA-E746-1E818A18F10B}"/>
              </a:ext>
            </a:extLst>
          </p:cNvPr>
          <p:cNvSpPr>
            <a:spLocks noGrp="1"/>
          </p:cNvSpPr>
          <p:nvPr>
            <p:ph idx="1"/>
          </p:nvPr>
        </p:nvSpPr>
        <p:spPr>
          <a:xfrm>
            <a:off x="4581727" y="649480"/>
            <a:ext cx="6381241" cy="5546047"/>
          </a:xfrm>
        </p:spPr>
        <p:txBody>
          <a:bodyPr anchor="ctr">
            <a:normAutofit/>
          </a:bodyPr>
          <a:lstStyle/>
          <a:p>
            <a:pPr marL="0" indent="0">
              <a:buNone/>
            </a:pPr>
            <a:endParaRPr lang="it-IT" sz="2000"/>
          </a:p>
          <a:p>
            <a:pPr marL="0" indent="0">
              <a:buNone/>
            </a:pPr>
            <a:r>
              <a:rPr lang="it-IT" sz="2000">
                <a:effectLst/>
                <a:latin typeface="Calibri" panose="020F0502020204030204" pitchFamily="34" charset="0"/>
              </a:rPr>
              <a:t>[I]. Il collegio sindacale vigila sull'osservanza della legge e dello statuto, sul rispetto dei principi di corretta ammi nistrazione ed in particolare sull'adeguatezza dell'assetto organizzativo, amministrativo e contabile adottato dalla società e sul suo concreto funzionamento. </a:t>
            </a:r>
            <a:endParaRPr lang="it-IT" sz="2000"/>
          </a:p>
          <a:p>
            <a:pPr marL="0" indent="0">
              <a:buNone/>
            </a:pPr>
            <a:r>
              <a:rPr lang="it-IT" sz="2000">
                <a:effectLst/>
                <a:latin typeface="Calibri" panose="020F0502020204030204" pitchFamily="34" charset="0"/>
              </a:rPr>
              <a:t>[II]. Esercita inoltre il controllo contabile nel caso previsto dall'articolo 2409-bis, terzo comma. </a:t>
            </a:r>
            <a:endParaRPr lang="it-IT" sz="2000"/>
          </a:p>
          <a:p>
            <a:pPr marL="0" indent="0">
              <a:buNone/>
            </a:pPr>
            <a:endParaRPr lang="it-IT" sz="2000"/>
          </a:p>
        </p:txBody>
      </p:sp>
    </p:spTree>
    <p:extLst>
      <p:ext uri="{BB962C8B-B14F-4D97-AF65-F5344CB8AC3E}">
        <p14:creationId xmlns:p14="http://schemas.microsoft.com/office/powerpoint/2010/main" val="4057759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A3D8C03-0D04-5E15-64D6-C49935EEC06A}"/>
              </a:ext>
            </a:extLst>
          </p:cNvPr>
          <p:cNvSpPr>
            <a:spLocks noGrp="1"/>
          </p:cNvSpPr>
          <p:nvPr>
            <p:ph type="title"/>
          </p:nvPr>
        </p:nvSpPr>
        <p:spPr>
          <a:xfrm>
            <a:off x="466722" y="586855"/>
            <a:ext cx="3201366" cy="3387497"/>
          </a:xfrm>
        </p:spPr>
        <p:txBody>
          <a:bodyPr anchor="b">
            <a:normAutofit/>
          </a:bodyPr>
          <a:lstStyle/>
          <a:p>
            <a:pPr algn="r"/>
            <a:r>
              <a:rPr lang="it-IT" sz="4000" b="1">
                <a:solidFill>
                  <a:srgbClr val="FFFFFF"/>
                </a:solidFill>
                <a:effectLst/>
              </a:rPr>
              <a:t>ARTICOLO 2403 bis </a:t>
            </a:r>
            <a:br>
              <a:rPr lang="it-IT" sz="4000" b="1">
                <a:solidFill>
                  <a:srgbClr val="FFFFFF"/>
                </a:solidFill>
                <a:effectLst/>
              </a:rPr>
            </a:br>
            <a:r>
              <a:rPr lang="it-IT" sz="4000" b="1">
                <a:solidFill>
                  <a:srgbClr val="FFFFFF"/>
                </a:solidFill>
                <a:effectLst/>
              </a:rPr>
              <a:t>Poteri del collegio sindacale. </a:t>
            </a:r>
            <a:endParaRPr lang="it-IT" sz="4000">
              <a:solidFill>
                <a:srgbClr val="FFFFFF"/>
              </a:solidFill>
            </a:endParaRPr>
          </a:p>
        </p:txBody>
      </p:sp>
      <p:sp>
        <p:nvSpPr>
          <p:cNvPr id="3" name="Segnaposto contenuto 2">
            <a:extLst>
              <a:ext uri="{FF2B5EF4-FFF2-40B4-BE49-F238E27FC236}">
                <a16:creationId xmlns:a16="http://schemas.microsoft.com/office/drawing/2014/main" id="{77B83CEB-20EB-75D0-046E-E76AA6B47D4C}"/>
              </a:ext>
            </a:extLst>
          </p:cNvPr>
          <p:cNvSpPr>
            <a:spLocks noGrp="1"/>
          </p:cNvSpPr>
          <p:nvPr>
            <p:ph idx="1"/>
          </p:nvPr>
        </p:nvSpPr>
        <p:spPr>
          <a:xfrm>
            <a:off x="4581727" y="649480"/>
            <a:ext cx="6823692" cy="5546047"/>
          </a:xfrm>
        </p:spPr>
        <p:txBody>
          <a:bodyPr anchor="ctr">
            <a:normAutofit/>
          </a:bodyPr>
          <a:lstStyle/>
          <a:p>
            <a:pPr marL="0" indent="0">
              <a:buNone/>
            </a:pPr>
            <a:r>
              <a:rPr lang="it-IT" sz="1100" dirty="0">
                <a:latin typeface="Calibri" panose="020F0502020204030204" pitchFamily="34" charset="0"/>
              </a:rPr>
              <a:t>[</a:t>
            </a:r>
            <a:r>
              <a:rPr lang="it-IT" sz="1100" dirty="0">
                <a:effectLst/>
                <a:latin typeface="Calibri" panose="020F0502020204030204" pitchFamily="34" charset="0"/>
              </a:rPr>
              <a:t>I]. I sindaci possono in qualsiasi momento procedere, anche individualmente, ad atti di ispezione e di controllo. </a:t>
            </a:r>
            <a:endParaRPr lang="it-IT" sz="1100" dirty="0"/>
          </a:p>
          <a:p>
            <a:pPr marL="0" indent="0">
              <a:buNone/>
            </a:pPr>
            <a:r>
              <a:rPr lang="it-IT" sz="1100" dirty="0">
                <a:effectLst/>
                <a:latin typeface="Calibri" panose="020F0502020204030204" pitchFamily="34" charset="0"/>
              </a:rPr>
              <a:t>[II]. Il collegio sindacale </a:t>
            </a:r>
            <a:r>
              <a:rPr lang="it-IT" sz="1100" dirty="0" err="1">
                <a:effectLst/>
                <a:latin typeface="Calibri" panose="020F0502020204030204" pitchFamily="34" charset="0"/>
              </a:rPr>
              <a:t>puo</a:t>
            </a:r>
            <a:r>
              <a:rPr lang="it-IT" sz="1100" dirty="0">
                <a:effectLst/>
                <a:latin typeface="Calibri" panose="020F0502020204030204" pitchFamily="34" charset="0"/>
              </a:rPr>
              <a:t>̀ chiedere agli amministratori notizie, anche con riferimento a </a:t>
            </a:r>
            <a:r>
              <a:rPr lang="it-IT" sz="1100" dirty="0" err="1">
                <a:effectLst/>
                <a:latin typeface="Calibri" panose="020F0502020204030204" pitchFamily="34" charset="0"/>
              </a:rPr>
              <a:t>societa</a:t>
            </a:r>
            <a:r>
              <a:rPr lang="it-IT" sz="1100" dirty="0">
                <a:effectLst/>
                <a:latin typeface="Calibri" panose="020F0502020204030204" pitchFamily="34" charset="0"/>
              </a:rPr>
              <a:t>̀ controllate, sull'andamento delle operazioni sociali o su determinati affari. </a:t>
            </a:r>
            <a:r>
              <a:rPr lang="it-IT" sz="1100" dirty="0" err="1">
                <a:effectLst/>
                <a:latin typeface="Calibri" panose="020F0502020204030204" pitchFamily="34" charset="0"/>
              </a:rPr>
              <a:t>Puo</a:t>
            </a:r>
            <a:r>
              <a:rPr lang="it-IT" sz="1100" dirty="0">
                <a:effectLst/>
                <a:latin typeface="Calibri" panose="020F0502020204030204" pitchFamily="34" charset="0"/>
              </a:rPr>
              <a:t>̀ </a:t>
            </a:r>
            <a:r>
              <a:rPr lang="it-IT" sz="1100" dirty="0" err="1">
                <a:effectLst/>
                <a:latin typeface="Calibri" panose="020F0502020204030204" pitchFamily="34" charset="0"/>
              </a:rPr>
              <a:t>altresi</a:t>
            </a:r>
            <a:r>
              <a:rPr lang="it-IT" sz="1100" dirty="0">
                <a:effectLst/>
                <a:latin typeface="Calibri" panose="020F0502020204030204" pitchFamily="34" charset="0"/>
              </a:rPr>
              <a:t>̀ scambiare informazioni con i corrispondenti organi delle </a:t>
            </a:r>
            <a:r>
              <a:rPr lang="it-IT" sz="1100" dirty="0" err="1">
                <a:effectLst/>
                <a:latin typeface="Calibri" panose="020F0502020204030204" pitchFamily="34" charset="0"/>
              </a:rPr>
              <a:t>societa</a:t>
            </a:r>
            <a:r>
              <a:rPr lang="it-IT" sz="1100" dirty="0">
                <a:effectLst/>
                <a:latin typeface="Calibri" panose="020F0502020204030204" pitchFamily="34" charset="0"/>
              </a:rPr>
              <a:t>̀ controllate in merito ai sistemi di amministrazione e controllo ed all'andamento generale dell'</a:t>
            </a:r>
            <a:r>
              <a:rPr lang="it-IT" sz="1100" dirty="0" err="1">
                <a:effectLst/>
                <a:latin typeface="Calibri" panose="020F0502020204030204" pitchFamily="34" charset="0"/>
              </a:rPr>
              <a:t>attivita</a:t>
            </a:r>
            <a:r>
              <a:rPr lang="it-IT" sz="1100" dirty="0">
                <a:effectLst/>
                <a:latin typeface="Calibri" panose="020F0502020204030204" pitchFamily="34" charset="0"/>
              </a:rPr>
              <a:t>̀ sociale. </a:t>
            </a:r>
            <a:endParaRPr lang="it-IT" sz="1100" dirty="0"/>
          </a:p>
          <a:p>
            <a:pPr marL="0" indent="0">
              <a:buNone/>
            </a:pPr>
            <a:r>
              <a:rPr lang="it-IT" sz="1100" dirty="0">
                <a:effectLst/>
                <a:latin typeface="Calibri" panose="020F0502020204030204" pitchFamily="34" charset="0"/>
              </a:rPr>
              <a:t>[III]. Gli accertamenti eseguiti devono risultare dal libro previsto dall'articolo 2421, primo comma, n. 5). </a:t>
            </a:r>
            <a:endParaRPr lang="it-IT" sz="1100" dirty="0"/>
          </a:p>
          <a:p>
            <a:pPr marL="0" indent="0">
              <a:buNone/>
            </a:pPr>
            <a:r>
              <a:rPr lang="it-IT" sz="1100" dirty="0">
                <a:effectLst/>
                <a:latin typeface="Calibri" panose="020F0502020204030204" pitchFamily="34" charset="0"/>
              </a:rPr>
              <a:t>[IV]. Nell'espletamento di specifiche operazioni di ispezione e di controllo i sindaci sotto la propria </a:t>
            </a:r>
            <a:r>
              <a:rPr lang="it-IT" sz="1100" dirty="0" err="1">
                <a:effectLst/>
                <a:latin typeface="Calibri" panose="020F0502020204030204" pitchFamily="34" charset="0"/>
              </a:rPr>
              <a:t>responsabilita</a:t>
            </a:r>
            <a:r>
              <a:rPr lang="it-IT" sz="1100" dirty="0">
                <a:effectLst/>
                <a:latin typeface="Calibri" panose="020F0502020204030204" pitchFamily="34" charset="0"/>
              </a:rPr>
              <a:t>̀ ed a proprie spese possono avvalersi di propri dipendenti ed ausiliari che non si trovino in una delle condizioni previste dall'articolo 2399. </a:t>
            </a:r>
            <a:endParaRPr lang="it-IT" sz="1100" dirty="0"/>
          </a:p>
          <a:p>
            <a:pPr marL="0" indent="0">
              <a:buNone/>
            </a:pPr>
            <a:r>
              <a:rPr lang="it-IT" sz="1100" dirty="0">
                <a:effectLst/>
                <a:latin typeface="Calibri" panose="020F0502020204030204" pitchFamily="34" charset="0"/>
              </a:rPr>
              <a:t>[V]. L'organo amministrativo </a:t>
            </a:r>
            <a:r>
              <a:rPr lang="it-IT" sz="1100" dirty="0" err="1">
                <a:effectLst/>
                <a:latin typeface="Calibri" panose="020F0502020204030204" pitchFamily="34" charset="0"/>
              </a:rPr>
              <a:t>puo</a:t>
            </a:r>
            <a:r>
              <a:rPr lang="it-IT" sz="1100" dirty="0">
                <a:effectLst/>
                <a:latin typeface="Calibri" panose="020F0502020204030204" pitchFamily="34" charset="0"/>
              </a:rPr>
              <a:t>̀ rifiutare agli ausiliari e ai dipendenti dei sindaci l'accesso a informazioni riservate. </a:t>
            </a:r>
            <a:endParaRPr lang="it-IT" sz="1100" dirty="0"/>
          </a:p>
          <a:p>
            <a:pPr marL="0" indent="0">
              <a:buNone/>
            </a:pPr>
            <a:endParaRPr lang="it-IT" sz="1100" dirty="0"/>
          </a:p>
        </p:txBody>
      </p:sp>
    </p:spTree>
    <p:extLst>
      <p:ext uri="{BB962C8B-B14F-4D97-AF65-F5344CB8AC3E}">
        <p14:creationId xmlns:p14="http://schemas.microsoft.com/office/powerpoint/2010/main" val="2960257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58303D0-A74C-4DBB-416F-E689DD904DEB}"/>
              </a:ext>
            </a:extLst>
          </p:cNvPr>
          <p:cNvSpPr>
            <a:spLocks noGrp="1"/>
          </p:cNvSpPr>
          <p:nvPr>
            <p:ph type="title"/>
          </p:nvPr>
        </p:nvSpPr>
        <p:spPr>
          <a:xfrm>
            <a:off x="466722" y="586855"/>
            <a:ext cx="3201366" cy="3387497"/>
          </a:xfrm>
        </p:spPr>
        <p:txBody>
          <a:bodyPr anchor="b">
            <a:normAutofit/>
          </a:bodyPr>
          <a:lstStyle/>
          <a:p>
            <a:pPr algn="r"/>
            <a:r>
              <a:rPr lang="it-IT" sz="4000" b="1">
                <a:solidFill>
                  <a:srgbClr val="FFFFFF"/>
                </a:solidFill>
              </a:rPr>
              <a:t>Il Collegio Sindacale </a:t>
            </a:r>
            <a:br>
              <a:rPr lang="it-IT" sz="4000" b="1">
                <a:solidFill>
                  <a:srgbClr val="FFFFFF"/>
                </a:solidFill>
              </a:rPr>
            </a:br>
            <a:r>
              <a:rPr lang="it-IT" sz="4000" b="1">
                <a:solidFill>
                  <a:srgbClr val="FFFFFF"/>
                </a:solidFill>
              </a:rPr>
              <a:t>Nel Testo Unici della Finanza</a:t>
            </a:r>
          </a:p>
        </p:txBody>
      </p:sp>
      <p:sp>
        <p:nvSpPr>
          <p:cNvPr id="3" name="Segnaposto contenuto 2">
            <a:extLst>
              <a:ext uri="{FF2B5EF4-FFF2-40B4-BE49-F238E27FC236}">
                <a16:creationId xmlns:a16="http://schemas.microsoft.com/office/drawing/2014/main" id="{D348DB08-432F-6778-21CE-7911183CD30B}"/>
              </a:ext>
            </a:extLst>
          </p:cNvPr>
          <p:cNvSpPr>
            <a:spLocks noGrp="1"/>
          </p:cNvSpPr>
          <p:nvPr>
            <p:ph idx="1"/>
          </p:nvPr>
        </p:nvSpPr>
        <p:spPr>
          <a:xfrm>
            <a:off x="4810259" y="649480"/>
            <a:ext cx="6555347" cy="5546047"/>
          </a:xfrm>
        </p:spPr>
        <p:txBody>
          <a:bodyPr anchor="ctr">
            <a:normAutofit/>
          </a:bodyPr>
          <a:lstStyle/>
          <a:p>
            <a:pPr marL="0" indent="0">
              <a:buNone/>
            </a:pPr>
            <a:r>
              <a:rPr lang="it-IT" sz="1900" b="0" i="0" u="none" strike="noStrike">
                <a:effectLst/>
                <a:latin typeface="dinpro-regular"/>
              </a:rPr>
              <a:t>i </a:t>
            </a:r>
            <a:r>
              <a:rPr lang="it-IT" sz="1900" b="1" i="0" u="none" strike="noStrike">
                <a:effectLst/>
                <a:latin typeface="dinpro-regular"/>
              </a:rPr>
              <a:t>doveri del collegio sindacale</a:t>
            </a:r>
            <a:r>
              <a:rPr lang="it-IT" sz="1900" b="0" i="0" u="none" strike="noStrike">
                <a:effectLst/>
                <a:latin typeface="dinpro-regular"/>
              </a:rPr>
              <a:t>  </a:t>
            </a:r>
          </a:p>
          <a:p>
            <a:pPr marL="0" indent="0">
              <a:buNone/>
            </a:pPr>
            <a:r>
              <a:rPr lang="it-IT" sz="1900" b="0" i="0" u="none" strike="noStrike">
                <a:effectLst/>
                <a:latin typeface="dinpro-regular"/>
              </a:rPr>
              <a:t> vigila:</a:t>
            </a:r>
          </a:p>
          <a:p>
            <a:pPr marL="0" indent="0">
              <a:buNone/>
            </a:pPr>
            <a:endParaRPr lang="it-IT" sz="1900" b="0" i="0" u="none" strike="noStrike">
              <a:effectLst/>
              <a:latin typeface="dinpro-regular"/>
            </a:endParaRPr>
          </a:p>
          <a:p>
            <a:pPr>
              <a:buFont typeface="Arial" panose="020B0604020202020204" pitchFamily="34" charset="0"/>
              <a:buChar char="•"/>
            </a:pPr>
            <a:r>
              <a:rPr lang="it-IT" sz="1900" b="0" i="0" u="none" strike="noStrike">
                <a:effectLst/>
                <a:latin typeface="dinpro-regular"/>
              </a:rPr>
              <a:t>sull'osservanza della legge e dell'atto costitutivo;</a:t>
            </a:r>
          </a:p>
          <a:p>
            <a:pPr>
              <a:buFont typeface="Arial" panose="020B0604020202020204" pitchFamily="34" charset="0"/>
              <a:buChar char="•"/>
            </a:pPr>
            <a:r>
              <a:rPr lang="it-IT" sz="1900" b="0" i="0" u="none" strike="noStrike">
                <a:effectLst/>
                <a:latin typeface="dinpro-regular"/>
              </a:rPr>
              <a:t>sul rispetto dei principi di corretta amministrazione;</a:t>
            </a:r>
          </a:p>
          <a:p>
            <a:pPr>
              <a:buFont typeface="Arial" panose="020B0604020202020204" pitchFamily="34" charset="0"/>
              <a:buChar char="•"/>
            </a:pPr>
            <a:r>
              <a:rPr lang="it-IT" sz="1900" b="0" i="0" u="none" strike="noStrike">
                <a:effectLst/>
                <a:latin typeface="dinpro-regular"/>
              </a:rPr>
              <a:t>sull'adeguatezza della struttura organizzativa della società per gli aspetti di competenza, del sistema di controllo interno e del sistema amministrativo-contabile nonché sull'affidabilità di quest'ultimo nel rappresentare correttamente i fatti di gestione;</a:t>
            </a:r>
          </a:p>
          <a:p>
            <a:pPr>
              <a:buFont typeface="Arial" panose="020B0604020202020204" pitchFamily="34" charset="0"/>
              <a:buChar char="•"/>
            </a:pPr>
            <a:r>
              <a:rPr lang="it-IT" sz="1900" b="0" i="0" u="none" strike="noStrike">
                <a:effectLst/>
                <a:latin typeface="dinpro-regular"/>
              </a:rPr>
              <a:t>sulle modalità di concreta attuazione delle regole di governo societario previste dacodici di comportamento redatti da società di gestione di mercati regolamentati o da associazioni di categoria, cui la società, mediante informativa al pubblico, dichiara di attenersi;</a:t>
            </a:r>
          </a:p>
          <a:p>
            <a:pPr>
              <a:buFont typeface="Arial" panose="020B0604020202020204" pitchFamily="34" charset="0"/>
              <a:buChar char="•"/>
            </a:pPr>
            <a:r>
              <a:rPr lang="it-IT" sz="1900" b="0" i="0" u="none" strike="noStrike">
                <a:effectLst/>
                <a:latin typeface="dinpro-regular"/>
              </a:rPr>
              <a:t>sull'adeguatezza delle disposizioni impartite dalla società alle società controllate ai sensi dell'articolo 114, comma 2.</a:t>
            </a:r>
          </a:p>
          <a:p>
            <a:endParaRPr lang="it-IT" sz="1900"/>
          </a:p>
        </p:txBody>
      </p:sp>
    </p:spTree>
    <p:extLst>
      <p:ext uri="{BB962C8B-B14F-4D97-AF65-F5344CB8AC3E}">
        <p14:creationId xmlns:p14="http://schemas.microsoft.com/office/powerpoint/2010/main" val="128302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673437E-3E04-73A6-D1DF-DB4AE0070FFA}"/>
              </a:ext>
            </a:extLst>
          </p:cNvPr>
          <p:cNvSpPr>
            <a:spLocks noGrp="1"/>
          </p:cNvSpPr>
          <p:nvPr>
            <p:ph type="title"/>
          </p:nvPr>
        </p:nvSpPr>
        <p:spPr>
          <a:xfrm>
            <a:off x="466722" y="586855"/>
            <a:ext cx="3201366" cy="3387497"/>
          </a:xfrm>
        </p:spPr>
        <p:txBody>
          <a:bodyPr anchor="b">
            <a:normAutofit/>
          </a:bodyPr>
          <a:lstStyle/>
          <a:p>
            <a:pPr algn="r"/>
            <a:r>
              <a:rPr lang="it-IT" sz="4000" b="1">
                <a:solidFill>
                  <a:srgbClr val="FFFFFF"/>
                </a:solidFill>
              </a:rPr>
              <a:t>ARTICOLO 2404 del codice civile</a:t>
            </a:r>
            <a:br>
              <a:rPr lang="it-IT" sz="4000" b="1">
                <a:solidFill>
                  <a:srgbClr val="FFFFFF"/>
                </a:solidFill>
              </a:rPr>
            </a:br>
            <a:r>
              <a:rPr lang="it-IT" sz="4000" b="1">
                <a:solidFill>
                  <a:srgbClr val="FFFFFF"/>
                </a:solidFill>
              </a:rPr>
              <a:t>Doveri del collegio sindacale</a:t>
            </a:r>
            <a:endParaRPr lang="it-IT" sz="4000">
              <a:solidFill>
                <a:srgbClr val="FFFFFF"/>
              </a:solidFill>
            </a:endParaRPr>
          </a:p>
        </p:txBody>
      </p:sp>
      <p:sp>
        <p:nvSpPr>
          <p:cNvPr id="3" name="Segnaposto contenuto 2">
            <a:extLst>
              <a:ext uri="{FF2B5EF4-FFF2-40B4-BE49-F238E27FC236}">
                <a16:creationId xmlns:a16="http://schemas.microsoft.com/office/drawing/2014/main" id="{86337F0B-60ED-8743-70D5-2A6FEC013EEE}"/>
              </a:ext>
            </a:extLst>
          </p:cNvPr>
          <p:cNvSpPr>
            <a:spLocks noGrp="1"/>
          </p:cNvSpPr>
          <p:nvPr>
            <p:ph idx="1"/>
          </p:nvPr>
        </p:nvSpPr>
        <p:spPr>
          <a:xfrm>
            <a:off x="4810259" y="649480"/>
            <a:ext cx="6555347" cy="5546047"/>
          </a:xfrm>
        </p:spPr>
        <p:txBody>
          <a:bodyPr anchor="ctr">
            <a:normAutofit/>
          </a:bodyPr>
          <a:lstStyle/>
          <a:p>
            <a:pPr marL="0" indent="0">
              <a:buNone/>
            </a:pPr>
            <a:r>
              <a:rPr lang="it-IT" sz="2000">
                <a:effectLst/>
                <a:latin typeface="Calibri" panose="020F0502020204030204" pitchFamily="34" charset="0"/>
              </a:rPr>
              <a:t>[I]. Il collegio sindacale deve riunirsi almeno ogni novanta giorni. La riunione può svolgersi, se lo statuto lo con- sente indicandone le modalità, anche con mezzi di telecomunicazione. </a:t>
            </a:r>
            <a:endParaRPr lang="it-IT" sz="2000"/>
          </a:p>
          <a:p>
            <a:pPr marL="0" indent="0">
              <a:buNone/>
            </a:pPr>
            <a:r>
              <a:rPr lang="it-IT" sz="2000">
                <a:effectLst/>
                <a:latin typeface="Calibri" panose="020F0502020204030204" pitchFamily="34" charset="0"/>
              </a:rPr>
              <a:t>[II]. Il sindaco che, senza giustificato motivo, non partecipa durante un esercizio sociale a due riunioni del collegio decade dall'ufficio. </a:t>
            </a:r>
            <a:endParaRPr lang="it-IT" sz="2000"/>
          </a:p>
          <a:p>
            <a:pPr marL="0" indent="0">
              <a:buNone/>
            </a:pPr>
            <a:r>
              <a:rPr lang="it-IT" sz="2000">
                <a:effectLst/>
                <a:latin typeface="Calibri" panose="020F0502020204030204" pitchFamily="34" charset="0"/>
              </a:rPr>
              <a:t>[III]. Delle riunioni del collegio deve redigersi verbale, che viene trascritto nel libro previsto dall'articolo 2421, primo comma, n. 5), e sottoscritto dagli intervenuti. </a:t>
            </a:r>
            <a:endParaRPr lang="it-IT" sz="2000"/>
          </a:p>
          <a:p>
            <a:pPr marL="0" indent="0">
              <a:buNone/>
            </a:pPr>
            <a:r>
              <a:rPr lang="it-IT" sz="2000">
                <a:effectLst/>
                <a:latin typeface="Calibri" panose="020F0502020204030204" pitchFamily="34" charset="0"/>
              </a:rPr>
              <a:t>[IV]. Il collegio sindacale è regolarmente costituito con la presenza della maggioranza dei sindaci e delibera a maggioranza assoluta dei presenti. Il sindaco dissenziente ha diritto di fare iscrivere a verbale i motivi del proprio dissenso. </a:t>
            </a:r>
            <a:endParaRPr lang="it-IT" sz="2000"/>
          </a:p>
          <a:p>
            <a:endParaRPr lang="it-IT" sz="2000"/>
          </a:p>
        </p:txBody>
      </p:sp>
    </p:spTree>
    <p:extLst>
      <p:ext uri="{BB962C8B-B14F-4D97-AF65-F5344CB8AC3E}">
        <p14:creationId xmlns:p14="http://schemas.microsoft.com/office/powerpoint/2010/main" val="162072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B8F179B-8E8E-8642-A6D4-509312041406}" type="slidenum">
              <a:rPr lang="en-GB" sz="1000">
                <a:solidFill>
                  <a:srgbClr val="000000"/>
                </a:solidFill>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en-GB" sz="1000">
              <a:solidFill>
                <a:srgbClr val="000000"/>
              </a:solidFill>
            </a:endParaRPr>
          </a:p>
        </p:txBody>
      </p:sp>
      <p:sp>
        <p:nvSpPr>
          <p:cNvPr id="24581" name="Text Box 5"/>
          <p:cNvSpPr txBox="1">
            <a:spLocks noChangeArrowheads="1"/>
          </p:cNvSpPr>
          <p:nvPr/>
        </p:nvSpPr>
        <p:spPr bwMode="auto">
          <a:xfrm>
            <a:off x="1828800" y="1747400"/>
            <a:ext cx="2057400" cy="1219200"/>
          </a:xfrm>
          <a:prstGeom prst="rect">
            <a:avLst/>
          </a:prstGeom>
          <a:solidFill>
            <a:srgbClr val="C0504D"/>
          </a:solidFill>
          <a:ln w="9360">
            <a:solidFill>
              <a:srgbClr val="000000"/>
            </a:solidFill>
            <a:miter lim="800000"/>
            <a:headEnd/>
            <a:tailEnd/>
          </a:ln>
          <a:effec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dirty="0"/>
              <a:t>DURATA DELLA SOCIETA</a:t>
            </a:r>
            <a:r>
              <a:rPr lang="en-GB" altLang="en-GB" sz="1600" dirty="0"/>
              <a:t>’</a:t>
            </a:r>
            <a:endParaRPr lang="en-GB" sz="1600" dirty="0"/>
          </a:p>
          <a:p>
            <a:pPr algn="ctr">
              <a:lnSpc>
                <a:spcPct val="100000"/>
              </a:lnSpc>
            </a:pPr>
            <a:r>
              <a:rPr lang="en-GB" sz="1600" dirty="0"/>
              <a:t>(art. 2328)‏</a:t>
            </a:r>
          </a:p>
        </p:txBody>
      </p:sp>
      <p:sp>
        <p:nvSpPr>
          <p:cNvPr id="24584" name="AutoShape 8"/>
          <p:cNvSpPr>
            <a:spLocks noChangeArrowheads="1"/>
          </p:cNvSpPr>
          <p:nvPr/>
        </p:nvSpPr>
        <p:spPr bwMode="auto">
          <a:xfrm>
            <a:off x="3962400" y="22098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24585" name="Text Box 9"/>
          <p:cNvSpPr txBox="1">
            <a:spLocks noChangeArrowheads="1"/>
          </p:cNvSpPr>
          <p:nvPr/>
        </p:nvSpPr>
        <p:spPr bwMode="auto">
          <a:xfrm>
            <a:off x="4267200" y="1885544"/>
            <a:ext cx="5715000" cy="648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nSpc>
                <a:spcPct val="100000"/>
              </a:lnSpc>
            </a:pPr>
            <a:r>
              <a:rPr lang="en-GB" sz="1800" dirty="0" err="1"/>
              <a:t>Prevista</a:t>
            </a:r>
            <a:r>
              <a:rPr lang="en-GB" sz="1800" dirty="0"/>
              <a:t> </a:t>
            </a:r>
            <a:r>
              <a:rPr lang="en-GB" sz="1800" dirty="0" err="1"/>
              <a:t>espressamente</a:t>
            </a:r>
            <a:r>
              <a:rPr lang="en-GB" sz="1800" dirty="0"/>
              <a:t> la </a:t>
            </a:r>
            <a:r>
              <a:rPr lang="en-GB" sz="1800" dirty="0" err="1"/>
              <a:t>costituzione</a:t>
            </a:r>
            <a:r>
              <a:rPr lang="en-GB" sz="1800" dirty="0"/>
              <a:t> di </a:t>
            </a:r>
            <a:r>
              <a:rPr lang="en-GB" sz="1800" dirty="0" err="1"/>
              <a:t>s.p.a</a:t>
            </a:r>
            <a:r>
              <a:rPr lang="en-GB" sz="1800" dirty="0"/>
              <a:t>. a tempo </a:t>
            </a:r>
            <a:r>
              <a:rPr lang="en-GB" sz="1800" dirty="0" err="1"/>
              <a:t>indeterminato</a:t>
            </a:r>
            <a:r>
              <a:rPr lang="en-GB" sz="1800" dirty="0"/>
              <a:t> (</a:t>
            </a:r>
            <a:r>
              <a:rPr lang="en-GB" sz="1800" dirty="0" err="1"/>
              <a:t>diritto</a:t>
            </a:r>
            <a:r>
              <a:rPr lang="en-GB" sz="1800" dirty="0"/>
              <a:t> di </a:t>
            </a:r>
            <a:r>
              <a:rPr lang="en-GB" sz="1800" dirty="0" err="1"/>
              <a:t>recesso</a:t>
            </a:r>
            <a:r>
              <a:rPr lang="en-GB" sz="1800" dirty="0"/>
              <a:t> del socio).</a:t>
            </a:r>
          </a:p>
        </p:txBody>
      </p:sp>
      <p:sp>
        <p:nvSpPr>
          <p:cNvPr id="24587" name="AutoShape 11"/>
          <p:cNvSpPr>
            <a:spLocks noChangeArrowheads="1"/>
          </p:cNvSpPr>
          <p:nvPr/>
        </p:nvSpPr>
        <p:spPr bwMode="auto">
          <a:xfrm>
            <a:off x="3962400" y="36576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24588" name="Text Box 12"/>
          <p:cNvSpPr txBox="1">
            <a:spLocks noChangeArrowheads="1"/>
          </p:cNvSpPr>
          <p:nvPr/>
        </p:nvSpPr>
        <p:spPr bwMode="auto">
          <a:xfrm>
            <a:off x="1828800" y="3178920"/>
            <a:ext cx="2057400" cy="1066800"/>
          </a:xfrm>
          <a:prstGeom prst="rect">
            <a:avLst/>
          </a:prstGeom>
          <a:solidFill>
            <a:srgbClr val="C0504D"/>
          </a:solidFill>
          <a:ln w="9360">
            <a:solidFill>
              <a:srgbClr val="000000"/>
            </a:solidFill>
            <a:miter lim="800000"/>
            <a:headEnd/>
            <a:tailEnd/>
          </a:ln>
          <a:effec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a:t>ISCRIZIONE DELLA SOCIETA</a:t>
            </a:r>
            <a:r>
              <a:rPr lang="en-GB" altLang="en-GB" sz="1600"/>
              <a:t>’</a:t>
            </a:r>
            <a:endParaRPr lang="en-GB" sz="1600"/>
          </a:p>
          <a:p>
            <a:pPr algn="ctr">
              <a:lnSpc>
                <a:spcPct val="100000"/>
              </a:lnSpc>
            </a:pPr>
            <a:r>
              <a:rPr lang="en-GB" sz="1600"/>
              <a:t>(art. 2331)‏</a:t>
            </a:r>
          </a:p>
        </p:txBody>
      </p:sp>
      <p:sp>
        <p:nvSpPr>
          <p:cNvPr id="24589" name="Text Box 13"/>
          <p:cNvSpPr txBox="1">
            <a:spLocks noChangeArrowheads="1"/>
          </p:cNvSpPr>
          <p:nvPr/>
        </p:nvSpPr>
        <p:spPr bwMode="auto">
          <a:xfrm>
            <a:off x="1828800" y="4414401"/>
            <a:ext cx="2057400" cy="1755765"/>
          </a:xfrm>
          <a:prstGeom prst="rect">
            <a:avLst/>
          </a:prstGeom>
          <a:solidFill>
            <a:srgbClr val="C0504D"/>
          </a:solidFill>
          <a:ln w="9360">
            <a:solidFill>
              <a:srgbClr val="000000"/>
            </a:solidFill>
            <a:miter lim="800000"/>
            <a:headEnd/>
            <a:tailEnd/>
          </a:ln>
          <a:effec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a:t>OPERAZIONI COMPIUTE PRIMA DELL</a:t>
            </a:r>
            <a:r>
              <a:rPr lang="en-GB" altLang="en-GB" sz="1600"/>
              <a:t>’</a:t>
            </a:r>
            <a:r>
              <a:rPr lang="en-GB" sz="1600"/>
              <a:t>ISCRIZIONE</a:t>
            </a:r>
          </a:p>
          <a:p>
            <a:pPr algn="ctr">
              <a:lnSpc>
                <a:spcPct val="100000"/>
              </a:lnSpc>
            </a:pPr>
            <a:r>
              <a:rPr lang="en-GB" sz="1600"/>
              <a:t>(art. 2331)‏</a:t>
            </a:r>
          </a:p>
        </p:txBody>
      </p:sp>
      <p:sp>
        <p:nvSpPr>
          <p:cNvPr id="24590" name="AutoShape 14"/>
          <p:cNvSpPr>
            <a:spLocks noChangeArrowheads="1"/>
          </p:cNvSpPr>
          <p:nvPr/>
        </p:nvSpPr>
        <p:spPr bwMode="auto">
          <a:xfrm>
            <a:off x="3962400" y="52578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24591" name="Text Box 15"/>
          <p:cNvSpPr txBox="1">
            <a:spLocks noChangeArrowheads="1"/>
          </p:cNvSpPr>
          <p:nvPr/>
        </p:nvSpPr>
        <p:spPr bwMode="auto">
          <a:xfrm>
            <a:off x="4267200" y="3561944"/>
            <a:ext cx="5478870" cy="648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nSpc>
                <a:spcPct val="100000"/>
              </a:lnSpc>
            </a:pPr>
            <a:r>
              <a:rPr lang="en-GB" sz="1800" dirty="0"/>
              <a:t>Prima </a:t>
            </a:r>
            <a:r>
              <a:rPr lang="en-GB" sz="1800" dirty="0" err="1"/>
              <a:t>dell</a:t>
            </a:r>
            <a:r>
              <a:rPr lang="en-GB" altLang="en-GB" sz="1800" dirty="0" err="1"/>
              <a:t>’</a:t>
            </a:r>
            <a:r>
              <a:rPr lang="en-GB" sz="1800" dirty="0" err="1"/>
              <a:t>iscrizione</a:t>
            </a:r>
            <a:r>
              <a:rPr lang="en-GB" sz="1800" dirty="0"/>
              <a:t> </a:t>
            </a:r>
            <a:r>
              <a:rPr lang="en-GB" sz="1800" dirty="0" err="1"/>
              <a:t>nel</a:t>
            </a:r>
            <a:r>
              <a:rPr lang="en-GB" sz="1800" dirty="0"/>
              <a:t> </a:t>
            </a:r>
            <a:r>
              <a:rPr lang="en-GB" sz="1800" dirty="0" err="1"/>
              <a:t>registro</a:t>
            </a:r>
            <a:r>
              <a:rPr lang="en-GB" sz="1800" dirty="0"/>
              <a:t> </a:t>
            </a:r>
            <a:r>
              <a:rPr lang="en-GB" sz="1800" dirty="0" err="1"/>
              <a:t>delle</a:t>
            </a:r>
            <a:r>
              <a:rPr lang="en-GB" sz="1800" dirty="0"/>
              <a:t> </a:t>
            </a:r>
            <a:r>
              <a:rPr lang="en-GB" sz="1800" dirty="0" err="1"/>
              <a:t>imprese</a:t>
            </a:r>
            <a:r>
              <a:rPr lang="en-GB" sz="1800" dirty="0"/>
              <a:t> </a:t>
            </a:r>
            <a:r>
              <a:rPr lang="en-GB" sz="1800" dirty="0" err="1"/>
              <a:t>è</a:t>
            </a:r>
            <a:r>
              <a:rPr lang="en-GB" sz="1800" dirty="0"/>
              <a:t> </a:t>
            </a:r>
            <a:r>
              <a:rPr lang="en-GB" sz="1800" dirty="0" err="1"/>
              <a:t>vietata</a:t>
            </a:r>
            <a:r>
              <a:rPr lang="en-GB" sz="1800" dirty="0"/>
              <a:t> </a:t>
            </a:r>
            <a:r>
              <a:rPr lang="en-GB" sz="1800" dirty="0" err="1"/>
              <a:t>l</a:t>
            </a:r>
            <a:r>
              <a:rPr lang="en-GB" altLang="en-GB" sz="1800" dirty="0" err="1"/>
              <a:t>’</a:t>
            </a:r>
            <a:r>
              <a:rPr lang="en-GB" sz="1800" dirty="0" err="1"/>
              <a:t>emissione</a:t>
            </a:r>
            <a:r>
              <a:rPr lang="en-GB" sz="1800" dirty="0"/>
              <a:t> </a:t>
            </a:r>
            <a:r>
              <a:rPr lang="en-GB" sz="1800" dirty="0" err="1"/>
              <a:t>delle</a:t>
            </a:r>
            <a:r>
              <a:rPr lang="en-GB" sz="1800" dirty="0"/>
              <a:t> </a:t>
            </a:r>
            <a:r>
              <a:rPr lang="en-GB" sz="1800" dirty="0" err="1"/>
              <a:t>azioni</a:t>
            </a:r>
            <a:r>
              <a:rPr lang="en-GB" sz="1800" dirty="0"/>
              <a:t>. </a:t>
            </a:r>
          </a:p>
        </p:txBody>
      </p:sp>
      <p:sp>
        <p:nvSpPr>
          <p:cNvPr id="24593" name="Text Box 17"/>
          <p:cNvSpPr txBox="1">
            <a:spLocks noChangeArrowheads="1"/>
          </p:cNvSpPr>
          <p:nvPr/>
        </p:nvSpPr>
        <p:spPr bwMode="auto">
          <a:xfrm>
            <a:off x="4267200" y="4419601"/>
            <a:ext cx="5478870" cy="147950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pPr>
            <a:r>
              <a:rPr lang="en-GB" sz="1800" dirty="0" err="1"/>
              <a:t>Illimitatamente</a:t>
            </a:r>
            <a:r>
              <a:rPr lang="en-GB" sz="1800" dirty="0"/>
              <a:t> e </a:t>
            </a:r>
            <a:r>
              <a:rPr lang="en-GB" sz="1800" dirty="0" err="1"/>
              <a:t>solidalmente</a:t>
            </a:r>
            <a:r>
              <a:rPr lang="en-GB" sz="1800" dirty="0"/>
              <a:t> </a:t>
            </a:r>
            <a:r>
              <a:rPr lang="en-GB" sz="1800" dirty="0" err="1"/>
              <a:t>responsabili</a:t>
            </a:r>
            <a:r>
              <a:rPr lang="en-GB" sz="1800" dirty="0"/>
              <a:t> verso </a:t>
            </a:r>
            <a:r>
              <a:rPr lang="en-GB" sz="1800" dirty="0" err="1"/>
              <a:t>i</a:t>
            </a:r>
            <a:r>
              <a:rPr lang="en-GB" sz="1800" dirty="0"/>
              <a:t> </a:t>
            </a:r>
            <a:r>
              <a:rPr lang="en-GB" sz="1800" dirty="0" err="1"/>
              <a:t>terzi</a:t>
            </a:r>
            <a:r>
              <a:rPr lang="en-GB" sz="1800" dirty="0"/>
              <a:t>:</a:t>
            </a:r>
          </a:p>
          <a:p>
            <a:pPr algn="just">
              <a:lnSpc>
                <a:spcPct val="100000"/>
              </a:lnSpc>
              <a:buSzPct val="80000"/>
              <a:buFont typeface="Wingdings" charset="0"/>
              <a:buChar char=""/>
            </a:pPr>
            <a:r>
              <a:rPr lang="en-GB" sz="1800" dirty="0"/>
              <a:t> </a:t>
            </a:r>
            <a:r>
              <a:rPr lang="en-GB" sz="1800" dirty="0" err="1"/>
              <a:t>coloro</a:t>
            </a:r>
            <a:r>
              <a:rPr lang="en-GB" sz="1800" dirty="0"/>
              <a:t> </a:t>
            </a:r>
            <a:r>
              <a:rPr lang="en-GB" sz="1800" dirty="0" err="1"/>
              <a:t>che</a:t>
            </a:r>
            <a:r>
              <a:rPr lang="en-GB" sz="1800" dirty="0"/>
              <a:t> </a:t>
            </a:r>
            <a:r>
              <a:rPr lang="en-GB" sz="1800" dirty="0" err="1"/>
              <a:t>hanno</a:t>
            </a:r>
            <a:r>
              <a:rPr lang="en-GB" sz="1800" dirty="0"/>
              <a:t> </a:t>
            </a:r>
            <a:r>
              <a:rPr lang="en-GB" sz="1800" dirty="0" err="1"/>
              <a:t>agito</a:t>
            </a:r>
            <a:r>
              <a:rPr lang="en-GB" sz="1800" dirty="0"/>
              <a:t>;</a:t>
            </a:r>
          </a:p>
          <a:p>
            <a:pPr algn="just">
              <a:lnSpc>
                <a:spcPct val="100000"/>
              </a:lnSpc>
              <a:buSzPct val="80000"/>
              <a:buFont typeface="Wingdings" charset="0"/>
              <a:buChar char=""/>
            </a:pPr>
            <a:r>
              <a:rPr lang="en-GB" sz="1800" dirty="0"/>
              <a:t> </a:t>
            </a:r>
            <a:r>
              <a:rPr lang="en-GB" sz="1800" dirty="0" err="1"/>
              <a:t>il</a:t>
            </a:r>
            <a:r>
              <a:rPr lang="en-GB" sz="1800" dirty="0"/>
              <a:t> socio </a:t>
            </a:r>
            <a:r>
              <a:rPr lang="en-GB" sz="1800" dirty="0" err="1"/>
              <a:t>unico</a:t>
            </a:r>
            <a:r>
              <a:rPr lang="en-GB" sz="1800" dirty="0"/>
              <a:t> </a:t>
            </a:r>
            <a:r>
              <a:rPr lang="en-GB" sz="1800" dirty="0" err="1"/>
              <a:t>fondatore</a:t>
            </a:r>
            <a:r>
              <a:rPr lang="en-GB" sz="1800" dirty="0"/>
              <a:t> o </a:t>
            </a:r>
            <a:r>
              <a:rPr lang="en-GB" sz="1800" dirty="0" err="1"/>
              <a:t>i</a:t>
            </a:r>
            <a:r>
              <a:rPr lang="en-GB" sz="1800" dirty="0"/>
              <a:t> </a:t>
            </a:r>
            <a:r>
              <a:rPr lang="en-GB" sz="1800" dirty="0" err="1"/>
              <a:t>soci</a:t>
            </a:r>
            <a:r>
              <a:rPr lang="en-GB" sz="1800" dirty="0"/>
              <a:t> </a:t>
            </a:r>
            <a:r>
              <a:rPr lang="en-GB" sz="1800" dirty="0" err="1"/>
              <a:t>che</a:t>
            </a:r>
            <a:r>
              <a:rPr lang="en-GB" sz="1800" dirty="0"/>
              <a:t> </a:t>
            </a:r>
            <a:r>
              <a:rPr lang="en-GB" sz="1800" dirty="0" err="1"/>
              <a:t>hanno</a:t>
            </a:r>
            <a:r>
              <a:rPr lang="en-GB" sz="1800" dirty="0"/>
              <a:t> </a:t>
            </a:r>
            <a:r>
              <a:rPr lang="en-GB" sz="1800" dirty="0" err="1"/>
              <a:t>autorizzato</a:t>
            </a:r>
            <a:r>
              <a:rPr lang="en-GB" sz="1800" dirty="0"/>
              <a:t>;</a:t>
            </a:r>
          </a:p>
          <a:p>
            <a:pPr>
              <a:lnSpc>
                <a:spcPct val="100000"/>
              </a:lnSpc>
              <a:buSzPct val="80000"/>
              <a:buFont typeface="Wingdings" charset="0"/>
              <a:buChar char=""/>
            </a:pPr>
            <a:r>
              <a:rPr lang="en-GB" sz="1800" dirty="0"/>
              <a:t> la </a:t>
            </a:r>
            <a:r>
              <a:rPr lang="en-GB" sz="1800" dirty="0" err="1"/>
              <a:t>società</a:t>
            </a:r>
            <a:r>
              <a:rPr lang="en-GB" sz="1800" dirty="0"/>
              <a:t>, se ha </a:t>
            </a:r>
            <a:r>
              <a:rPr lang="en-GB" sz="1800" dirty="0" err="1"/>
              <a:t>approvato</a:t>
            </a:r>
            <a:r>
              <a:rPr lang="en-GB" sz="1800" dirty="0"/>
              <a:t> </a:t>
            </a:r>
            <a:r>
              <a:rPr lang="en-GB" sz="1800" dirty="0" err="1"/>
              <a:t>l</a:t>
            </a:r>
            <a:r>
              <a:rPr lang="en-GB" altLang="en-GB" sz="1800" dirty="0" err="1"/>
              <a:t>’</a:t>
            </a:r>
            <a:r>
              <a:rPr lang="en-GB" sz="1800" dirty="0" err="1"/>
              <a:t>operazione</a:t>
            </a:r>
            <a:r>
              <a:rPr lang="en-GB" sz="1800" dirty="0"/>
              <a:t> </a:t>
            </a:r>
            <a:r>
              <a:rPr lang="en-GB" sz="1800" dirty="0" err="1"/>
              <a:t>dopo</a:t>
            </a:r>
            <a:r>
              <a:rPr lang="en-GB" sz="1800" dirty="0"/>
              <a:t> </a:t>
            </a:r>
            <a:r>
              <a:rPr lang="en-GB" sz="1800" dirty="0" err="1"/>
              <a:t>l</a:t>
            </a:r>
            <a:r>
              <a:rPr lang="en-GB" altLang="en-GB" sz="1800" dirty="0" err="1"/>
              <a:t>’</a:t>
            </a:r>
            <a:r>
              <a:rPr lang="en-GB" sz="1800" dirty="0" err="1"/>
              <a:t>iscrizione</a:t>
            </a:r>
            <a:r>
              <a:rPr lang="en-GB" sz="1800" dirty="0"/>
              <a:t>.</a:t>
            </a:r>
          </a:p>
        </p:txBody>
      </p:sp>
      <p:sp>
        <p:nvSpPr>
          <p:cNvPr id="15" name="Rectangle 1"/>
          <p:cNvSpPr txBox="1">
            <a:spLocks noChangeArrowheads="1"/>
          </p:cNvSpPr>
          <p:nvPr/>
        </p:nvSpPr>
        <p:spPr>
          <a:xfrm>
            <a:off x="2209800" y="324091"/>
            <a:ext cx="7772400" cy="1143000"/>
          </a:xfrm>
          <a:prstGeom prst="rect">
            <a:avLst/>
          </a:prstGeom>
          <a:ln/>
        </p:spPr>
        <p:txBody>
          <a:bodyPr/>
          <a:lstStyle/>
          <a:p>
            <a:pPr algn="ct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800" b="1" dirty="0">
                <a:latin typeface="Cambria" pitchFamily="18" charset="0"/>
                <a:ea typeface="Cambria" pitchFamily="18" charset="0"/>
                <a:cs typeface="ＭＳ Ｐゴシック" charset="0"/>
              </a:rPr>
              <a:t>La </a:t>
            </a:r>
            <a:r>
              <a:rPr lang="en-GB" sz="4800" b="1" dirty="0" err="1">
                <a:latin typeface="Cambria" pitchFamily="18" charset="0"/>
                <a:ea typeface="Cambria" pitchFamily="18" charset="0"/>
                <a:cs typeface="ＭＳ Ｐゴシック" charset="0"/>
              </a:rPr>
              <a:t>S.p.a</a:t>
            </a:r>
            <a:r>
              <a:rPr lang="en-GB" sz="4800" b="1" dirty="0">
                <a:latin typeface="Cambria" pitchFamily="18" charset="0"/>
                <a:ea typeface="Cambria" pitchFamily="18" charset="0"/>
                <a:cs typeface="ＭＳ Ｐゴシック" charset="0"/>
              </a:rPr>
              <a:t>. – </a:t>
            </a:r>
            <a:r>
              <a:rPr lang="en-GB" sz="4800" b="1" i="1" dirty="0" err="1">
                <a:latin typeface="Cambria" pitchFamily="18" charset="0"/>
                <a:ea typeface="Cambria" pitchFamily="18" charset="0"/>
                <a:cs typeface="ＭＳ Ｐゴシック" charset="0"/>
              </a:rPr>
              <a:t>Costituzione</a:t>
            </a:r>
            <a:endParaRPr lang="en-GB" sz="4800" b="1" i="1" dirty="0">
              <a:latin typeface="Cambria" pitchFamily="18" charset="0"/>
              <a:ea typeface="Cambria" pitchFamily="18" charset="0"/>
              <a:cs typeface="ＭＳ Ｐゴシック" charset="0"/>
            </a:endParaRPr>
          </a:p>
        </p:txBody>
      </p:sp>
    </p:spTree>
    <p:extLst>
      <p:ext uri="{BB962C8B-B14F-4D97-AF65-F5344CB8AC3E}">
        <p14:creationId xmlns:p14="http://schemas.microsoft.com/office/powerpoint/2010/main" val="9508470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olo 8">
            <a:extLst>
              <a:ext uri="{FF2B5EF4-FFF2-40B4-BE49-F238E27FC236}">
                <a16:creationId xmlns:a16="http://schemas.microsoft.com/office/drawing/2014/main" id="{96543BC4-7DD7-1EF9-E028-B535FAA0E972}"/>
              </a:ext>
            </a:extLst>
          </p:cNvPr>
          <p:cNvSpPr>
            <a:spLocks noGrp="1"/>
          </p:cNvSpPr>
          <p:nvPr>
            <p:ph type="title"/>
          </p:nvPr>
        </p:nvSpPr>
        <p:spPr>
          <a:xfrm>
            <a:off x="466722" y="586855"/>
            <a:ext cx="3201366" cy="3387497"/>
          </a:xfrm>
        </p:spPr>
        <p:txBody>
          <a:bodyPr anchor="b">
            <a:normAutofit/>
          </a:bodyPr>
          <a:lstStyle/>
          <a:p>
            <a:pPr algn="r"/>
            <a:r>
              <a:rPr lang="it-IT" sz="3400" b="1">
                <a:solidFill>
                  <a:srgbClr val="FFFFFF"/>
                </a:solidFill>
                <a:effectLst/>
              </a:rPr>
              <a:t>ARTICOLO 2405 codice civile</a:t>
            </a:r>
            <a:br>
              <a:rPr lang="it-IT" sz="3400" b="1">
                <a:solidFill>
                  <a:srgbClr val="FFFFFF"/>
                </a:solidFill>
                <a:effectLst/>
              </a:rPr>
            </a:br>
            <a:r>
              <a:rPr lang="it-IT" sz="3400" b="1">
                <a:solidFill>
                  <a:srgbClr val="FFFFFF"/>
                </a:solidFill>
                <a:effectLst/>
              </a:rPr>
              <a:t>Intervento alle adunanze del consiglio di amministrazione e alle assemblee. </a:t>
            </a:r>
            <a:endParaRPr lang="it-IT" sz="3400">
              <a:solidFill>
                <a:srgbClr val="FFFFFF"/>
              </a:solidFill>
            </a:endParaRPr>
          </a:p>
        </p:txBody>
      </p:sp>
      <p:sp>
        <p:nvSpPr>
          <p:cNvPr id="3" name="Segnaposto contenuto 2">
            <a:extLst>
              <a:ext uri="{FF2B5EF4-FFF2-40B4-BE49-F238E27FC236}">
                <a16:creationId xmlns:a16="http://schemas.microsoft.com/office/drawing/2014/main" id="{39575879-016D-8F28-46DA-B35D1FCA5A3F}"/>
              </a:ext>
            </a:extLst>
          </p:cNvPr>
          <p:cNvSpPr>
            <a:spLocks noGrp="1"/>
          </p:cNvSpPr>
          <p:nvPr>
            <p:ph idx="1"/>
          </p:nvPr>
        </p:nvSpPr>
        <p:spPr>
          <a:xfrm>
            <a:off x="4810259" y="649480"/>
            <a:ext cx="6555347" cy="5546047"/>
          </a:xfrm>
        </p:spPr>
        <p:txBody>
          <a:bodyPr anchor="ctr">
            <a:normAutofit/>
          </a:bodyPr>
          <a:lstStyle/>
          <a:p>
            <a:pPr marL="0" indent="0">
              <a:buNone/>
            </a:pPr>
            <a:endParaRPr lang="it-IT" sz="2000">
              <a:effectLst/>
              <a:latin typeface="Calibri" panose="020F0502020204030204" pitchFamily="34" charset="0"/>
            </a:endParaRPr>
          </a:p>
          <a:p>
            <a:pPr marL="0" indent="0">
              <a:buNone/>
            </a:pPr>
            <a:r>
              <a:rPr lang="it-IT" sz="2000">
                <a:effectLst/>
                <a:latin typeface="Calibri" panose="020F0502020204030204" pitchFamily="34" charset="0"/>
              </a:rPr>
              <a:t>[I]. I sindaci devono assistere alle adunanze del consiglio di amministrazione, alle assemblee e alle riunioni del comitato esecutivo. </a:t>
            </a:r>
            <a:endParaRPr lang="it-IT" sz="2000"/>
          </a:p>
          <a:p>
            <a:pPr marL="0" indent="0">
              <a:buNone/>
            </a:pPr>
            <a:r>
              <a:rPr lang="it-IT" sz="2000">
                <a:effectLst/>
                <a:latin typeface="Calibri" panose="020F0502020204030204" pitchFamily="34" charset="0"/>
              </a:rPr>
              <a:t>[II]. I sindaci, che non assistono senza giustificato motivo alle assemblee o, durante un esercizio sociale, a due adunanze consecutive del consiglio d'amministrazione o del comitato esecutivo, decadono dall'ufficio. </a:t>
            </a:r>
            <a:endParaRPr lang="it-IT" sz="2000"/>
          </a:p>
          <a:p>
            <a:pPr marL="0" indent="0">
              <a:buNone/>
            </a:pPr>
            <a:endParaRPr lang="it-IT" sz="2000"/>
          </a:p>
        </p:txBody>
      </p:sp>
    </p:spTree>
    <p:extLst>
      <p:ext uri="{BB962C8B-B14F-4D97-AF65-F5344CB8AC3E}">
        <p14:creationId xmlns:p14="http://schemas.microsoft.com/office/powerpoint/2010/main" val="2808992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3428086-685F-D727-4F3C-98D7D918CCEC}"/>
              </a:ext>
            </a:extLst>
          </p:cNvPr>
          <p:cNvSpPr>
            <a:spLocks noGrp="1"/>
          </p:cNvSpPr>
          <p:nvPr>
            <p:ph type="title"/>
          </p:nvPr>
        </p:nvSpPr>
        <p:spPr>
          <a:xfrm>
            <a:off x="466722" y="586855"/>
            <a:ext cx="3201366" cy="3387497"/>
          </a:xfrm>
        </p:spPr>
        <p:txBody>
          <a:bodyPr anchor="b">
            <a:normAutofit/>
          </a:bodyPr>
          <a:lstStyle/>
          <a:p>
            <a:pPr algn="r"/>
            <a:br>
              <a:rPr lang="it-IT" sz="3700" b="1">
                <a:solidFill>
                  <a:srgbClr val="FFFFFF"/>
                </a:solidFill>
                <a:effectLst/>
              </a:rPr>
            </a:br>
            <a:r>
              <a:rPr lang="it-IT" sz="3700" b="1">
                <a:solidFill>
                  <a:srgbClr val="FFFFFF"/>
                </a:solidFill>
                <a:effectLst/>
              </a:rPr>
              <a:t>ARTICOLO 2406 del Codice Civile</a:t>
            </a:r>
            <a:br>
              <a:rPr lang="it-IT" sz="3700" b="1">
                <a:solidFill>
                  <a:srgbClr val="FFFFFF"/>
                </a:solidFill>
                <a:effectLst/>
              </a:rPr>
            </a:br>
            <a:r>
              <a:rPr lang="it-IT" sz="3700" b="1">
                <a:solidFill>
                  <a:srgbClr val="FFFFFF"/>
                </a:solidFill>
                <a:effectLst/>
              </a:rPr>
              <a:t>Omissioni degli amministratori. </a:t>
            </a:r>
            <a:br>
              <a:rPr lang="it-IT" sz="3700">
                <a:solidFill>
                  <a:srgbClr val="FFFFFF"/>
                </a:solidFill>
              </a:rPr>
            </a:br>
            <a:endParaRPr lang="it-IT" sz="3700">
              <a:solidFill>
                <a:srgbClr val="FFFFFF"/>
              </a:solidFill>
            </a:endParaRPr>
          </a:p>
        </p:txBody>
      </p:sp>
      <p:sp>
        <p:nvSpPr>
          <p:cNvPr id="3" name="Segnaposto contenuto 2">
            <a:extLst>
              <a:ext uri="{FF2B5EF4-FFF2-40B4-BE49-F238E27FC236}">
                <a16:creationId xmlns:a16="http://schemas.microsoft.com/office/drawing/2014/main" id="{07663618-F8B4-FE26-6854-B3DA61D01DAA}"/>
              </a:ext>
            </a:extLst>
          </p:cNvPr>
          <p:cNvSpPr>
            <a:spLocks noGrp="1"/>
          </p:cNvSpPr>
          <p:nvPr>
            <p:ph idx="1"/>
          </p:nvPr>
        </p:nvSpPr>
        <p:spPr>
          <a:xfrm>
            <a:off x="4810259" y="649480"/>
            <a:ext cx="6555347" cy="5546047"/>
          </a:xfrm>
        </p:spPr>
        <p:txBody>
          <a:bodyPr anchor="ctr">
            <a:normAutofit/>
          </a:bodyPr>
          <a:lstStyle/>
          <a:p>
            <a:pPr marL="0" indent="0">
              <a:buNone/>
            </a:pPr>
            <a:endParaRPr lang="it-IT" sz="2000">
              <a:effectLst/>
              <a:latin typeface="Calibri" panose="020F0502020204030204" pitchFamily="34" charset="0"/>
            </a:endParaRPr>
          </a:p>
          <a:p>
            <a:pPr marL="0" indent="0">
              <a:buNone/>
            </a:pPr>
            <a:r>
              <a:rPr lang="it-IT" sz="2000">
                <a:effectLst/>
                <a:latin typeface="Calibri" panose="020F0502020204030204" pitchFamily="34" charset="0"/>
              </a:rPr>
              <a:t>[I]. In caso di omissione o di ingiustificato ritardo da parte degli amministratori, il collegio sindacale deve convo- care l'assemblea ed eseguire le pubblicazioni prescritte dalla legge. </a:t>
            </a:r>
            <a:endParaRPr lang="it-IT" sz="2000"/>
          </a:p>
          <a:p>
            <a:pPr marL="0" indent="0">
              <a:buNone/>
            </a:pPr>
            <a:r>
              <a:rPr lang="it-IT" sz="2000">
                <a:effectLst/>
                <a:latin typeface="Calibri" panose="020F0502020204030204" pitchFamily="34" charset="0"/>
              </a:rPr>
              <a:t>[II]. Il collegio sindacale può altresì, previa comunicazione al presidente del consiglio di amministrazione, convo- care l'assemblea qualora nell'espletamento del suo incarico ravvisi fatti censurabili di rilevante gravità e vi sia urgente necessità di provvedere. </a:t>
            </a:r>
            <a:endParaRPr lang="it-IT" sz="2000"/>
          </a:p>
          <a:p>
            <a:endParaRPr lang="it-IT" sz="2000"/>
          </a:p>
        </p:txBody>
      </p:sp>
    </p:spTree>
    <p:extLst>
      <p:ext uri="{BB962C8B-B14F-4D97-AF65-F5344CB8AC3E}">
        <p14:creationId xmlns:p14="http://schemas.microsoft.com/office/powerpoint/2010/main" val="3629624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103CA3A-A2ED-E9FB-A1F6-128DF1E2125D}"/>
              </a:ext>
            </a:extLst>
          </p:cNvPr>
          <p:cNvSpPr>
            <a:spLocks noGrp="1"/>
          </p:cNvSpPr>
          <p:nvPr>
            <p:ph type="title"/>
          </p:nvPr>
        </p:nvSpPr>
        <p:spPr>
          <a:xfrm>
            <a:off x="466722" y="586855"/>
            <a:ext cx="3201366" cy="3387497"/>
          </a:xfrm>
        </p:spPr>
        <p:txBody>
          <a:bodyPr anchor="b">
            <a:normAutofit/>
          </a:bodyPr>
          <a:lstStyle/>
          <a:p>
            <a:pPr algn="r"/>
            <a:br>
              <a:rPr lang="it-IT" sz="4000" b="1">
                <a:solidFill>
                  <a:srgbClr val="FFFFFF"/>
                </a:solidFill>
                <a:effectLst/>
              </a:rPr>
            </a:br>
            <a:r>
              <a:rPr lang="it-IT" sz="4000" b="1">
                <a:solidFill>
                  <a:srgbClr val="FFFFFF"/>
                </a:solidFill>
                <a:effectLst/>
              </a:rPr>
              <a:t>ARTICOLO  2407 Codice civile </a:t>
            </a:r>
            <a:br>
              <a:rPr lang="it-IT" sz="4000" b="1">
                <a:solidFill>
                  <a:srgbClr val="FFFFFF"/>
                </a:solidFill>
                <a:effectLst/>
              </a:rPr>
            </a:br>
            <a:r>
              <a:rPr lang="it-IT" sz="4000" b="1">
                <a:solidFill>
                  <a:srgbClr val="FFFFFF"/>
                </a:solidFill>
                <a:effectLst/>
              </a:rPr>
              <a:t>Responsabilità. </a:t>
            </a:r>
            <a:br>
              <a:rPr lang="it-IT" sz="4000">
                <a:solidFill>
                  <a:srgbClr val="FFFFFF"/>
                </a:solidFill>
              </a:rPr>
            </a:br>
            <a:endParaRPr lang="it-IT" sz="4000">
              <a:solidFill>
                <a:srgbClr val="FFFFFF"/>
              </a:solidFill>
            </a:endParaRPr>
          </a:p>
        </p:txBody>
      </p:sp>
      <p:sp>
        <p:nvSpPr>
          <p:cNvPr id="3" name="Segnaposto contenuto 2">
            <a:extLst>
              <a:ext uri="{FF2B5EF4-FFF2-40B4-BE49-F238E27FC236}">
                <a16:creationId xmlns:a16="http://schemas.microsoft.com/office/drawing/2014/main" id="{D1905A14-3EF1-5CA5-7DF0-50F40E418C3F}"/>
              </a:ext>
            </a:extLst>
          </p:cNvPr>
          <p:cNvSpPr>
            <a:spLocks noGrp="1"/>
          </p:cNvSpPr>
          <p:nvPr>
            <p:ph idx="1"/>
          </p:nvPr>
        </p:nvSpPr>
        <p:spPr>
          <a:xfrm>
            <a:off x="4810259" y="649480"/>
            <a:ext cx="6555347" cy="5546047"/>
          </a:xfrm>
        </p:spPr>
        <p:txBody>
          <a:bodyPr anchor="ctr">
            <a:normAutofit/>
          </a:bodyPr>
          <a:lstStyle/>
          <a:p>
            <a:pPr marL="0" indent="0">
              <a:buNone/>
            </a:pPr>
            <a:r>
              <a:rPr lang="it-IT" sz="2000">
                <a:effectLst/>
                <a:latin typeface="Calibri" panose="020F0502020204030204" pitchFamily="34" charset="0"/>
              </a:rPr>
              <a:t>[I]. I sindaci devono adempiere i loro doveri con la professionalità e la diligenza richieste dalla natura dell'incarico; sono responsabili della verità delle loro attestazioni e devono conservare il segreto sui fatti e sui documenti di cui hanno conoscenza per ragione del loro ufficio. </a:t>
            </a:r>
            <a:endParaRPr lang="it-IT" sz="2000"/>
          </a:p>
          <a:p>
            <a:pPr marL="0" indent="0">
              <a:buNone/>
            </a:pPr>
            <a:r>
              <a:rPr lang="it-IT" sz="2000">
                <a:effectLst/>
                <a:latin typeface="Calibri" panose="020F0502020204030204" pitchFamily="34" charset="0"/>
              </a:rPr>
              <a:t>[II]. Essi sono responsabili solidalmente con gli amministratori per i fatti o le omissioni di questi, quando il danno non si sarebbe prodotto se essi avessero vigilato in conformità degli obblighi della loro carica. </a:t>
            </a:r>
            <a:endParaRPr lang="it-IT" sz="2000"/>
          </a:p>
          <a:p>
            <a:pPr marL="0" indent="0">
              <a:buNone/>
            </a:pPr>
            <a:r>
              <a:rPr lang="it-IT" sz="2000">
                <a:effectLst/>
                <a:latin typeface="Calibri" panose="020F0502020204030204" pitchFamily="34" charset="0"/>
              </a:rPr>
              <a:t>[III]. All'azione di responsabilità contro i sindaci si applicano, in quanto compatibili, le disposizioni degli articoli 2393, 2393-bis, 2394, 2394-bis e 2395. </a:t>
            </a:r>
            <a:endParaRPr lang="it-IT" sz="2000"/>
          </a:p>
          <a:p>
            <a:endParaRPr lang="it-IT" sz="2000"/>
          </a:p>
        </p:txBody>
      </p:sp>
    </p:spTree>
    <p:extLst>
      <p:ext uri="{BB962C8B-B14F-4D97-AF65-F5344CB8AC3E}">
        <p14:creationId xmlns:p14="http://schemas.microsoft.com/office/powerpoint/2010/main" val="461987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56377D3-AEC3-494F-483C-525D15E95ABA}"/>
              </a:ext>
            </a:extLst>
          </p:cNvPr>
          <p:cNvSpPr>
            <a:spLocks noGrp="1"/>
          </p:cNvSpPr>
          <p:nvPr>
            <p:ph type="title"/>
          </p:nvPr>
        </p:nvSpPr>
        <p:spPr>
          <a:xfrm>
            <a:off x="466722" y="586855"/>
            <a:ext cx="3201366" cy="3387497"/>
          </a:xfrm>
        </p:spPr>
        <p:txBody>
          <a:bodyPr anchor="b">
            <a:normAutofit/>
          </a:bodyPr>
          <a:lstStyle/>
          <a:p>
            <a:pPr algn="r"/>
            <a:r>
              <a:rPr lang="it-IT" sz="3400">
                <a:solidFill>
                  <a:srgbClr val="FFFFFF"/>
                </a:solidFill>
              </a:rPr>
              <a:t>Assetti organizzativi 2086 del Codice Civile: definizione tecnica</a:t>
            </a:r>
            <a:br>
              <a:rPr lang="it-IT" sz="3400">
                <a:solidFill>
                  <a:srgbClr val="FFFFFF"/>
                </a:solidFill>
              </a:rPr>
            </a:br>
            <a:endParaRPr lang="it-IT" sz="3400">
              <a:solidFill>
                <a:srgbClr val="FFFFFF"/>
              </a:solidFill>
            </a:endParaRPr>
          </a:p>
        </p:txBody>
      </p:sp>
      <p:sp>
        <p:nvSpPr>
          <p:cNvPr id="3" name="Segnaposto contenuto 2">
            <a:extLst>
              <a:ext uri="{FF2B5EF4-FFF2-40B4-BE49-F238E27FC236}">
                <a16:creationId xmlns:a16="http://schemas.microsoft.com/office/drawing/2014/main" id="{0A8C2BF2-015A-9DDA-747B-A2F743F9E422}"/>
              </a:ext>
            </a:extLst>
          </p:cNvPr>
          <p:cNvSpPr>
            <a:spLocks noGrp="1"/>
          </p:cNvSpPr>
          <p:nvPr>
            <p:ph idx="1"/>
          </p:nvPr>
        </p:nvSpPr>
        <p:spPr>
          <a:xfrm>
            <a:off x="4810259" y="649480"/>
            <a:ext cx="6555347" cy="5546047"/>
          </a:xfrm>
        </p:spPr>
        <p:txBody>
          <a:bodyPr anchor="ctr">
            <a:normAutofit/>
          </a:bodyPr>
          <a:lstStyle/>
          <a:p>
            <a:pPr marL="0" indent="0">
              <a:buNone/>
            </a:pPr>
            <a:r>
              <a:rPr lang="it-IT" sz="1900" b="0" i="0" u="none" strike="noStrike">
                <a:effectLst/>
                <a:latin typeface="Open Sans" panose="020B0606030504020204" pitchFamily="34" charset="0"/>
              </a:rPr>
              <a:t>Già dal marzo 2019, con il Codice della Crisi, </a:t>
            </a:r>
            <a:r>
              <a:rPr lang="it-IT" sz="1900" b="1" i="0" u="none" strike="noStrike">
                <a:effectLst/>
                <a:latin typeface="Open Sans" panose="020B0606030504020204" pitchFamily="34" charset="0"/>
              </a:rPr>
              <a:t>tutti gli Amministratori d’Impresa che non si saranno dotati di adeguati assetti organizzativi, amministrativi e contabili capaci di intercettare in tempo utile le avvisaglie delle eventuali crisi dell’impresa e la perdita della continuità aziendale, sono tenuti a rispondere anche con il proprio patrimonio in caso di insolvenza </a:t>
            </a:r>
            <a:r>
              <a:rPr lang="it-IT" sz="1900" b="0" i="0" u="none" strike="noStrike">
                <a:effectLst/>
                <a:latin typeface="Open Sans" panose="020B0606030504020204" pitchFamily="34" charset="0"/>
              </a:rPr>
              <a:t>(il VI comma dell’art. 2476 C.C. infatti, ha fatto sorgere in capo agli amministratori, che non hanno adeguatamente protetto l’azienda e quindi non hanno adottato le disposizione dell’art. 2086 II comma C.C., la responsabilità diretta, solidale dei debiti della società). Non solo gli Amministratori, ma anche i sindaci e i revisori di società sono di fatto tenuti alla verifica della corretta applicazione di suddette norme a pena di una corresponsabilità nel caso in cui sopraggiunga una crisi dell’impresa.</a:t>
            </a:r>
          </a:p>
          <a:p>
            <a:br>
              <a:rPr lang="it-IT" sz="1900"/>
            </a:br>
            <a:endParaRPr lang="it-IT" sz="1900"/>
          </a:p>
        </p:txBody>
      </p:sp>
    </p:spTree>
    <p:extLst>
      <p:ext uri="{BB962C8B-B14F-4D97-AF65-F5344CB8AC3E}">
        <p14:creationId xmlns:p14="http://schemas.microsoft.com/office/powerpoint/2010/main" val="7994588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929668A-D307-4602-95BB-E16676BFEBCB}"/>
              </a:ext>
            </a:extLst>
          </p:cNvPr>
          <p:cNvSpPr>
            <a:spLocks noGrp="1"/>
          </p:cNvSpPr>
          <p:nvPr>
            <p:ph type="title"/>
          </p:nvPr>
        </p:nvSpPr>
        <p:spPr>
          <a:xfrm>
            <a:off x="1169125" y="2920878"/>
            <a:ext cx="5853227" cy="2992576"/>
          </a:xfrm>
        </p:spPr>
        <p:txBody>
          <a:bodyPr vert="horz" lIns="91440" tIns="45720" rIns="91440" bIns="45720" rtlCol="0" anchor="t">
            <a:normAutofit/>
          </a:bodyPr>
          <a:lstStyle/>
          <a:p>
            <a:r>
              <a:rPr lang="en-US" sz="4800">
                <a:solidFill>
                  <a:srgbClr val="FFFFFF"/>
                </a:solidFill>
              </a:rPr>
              <a:t>PROCESSI DI CONTROLLO</a:t>
            </a:r>
          </a:p>
        </p:txBody>
      </p:sp>
      <p:pic>
        <p:nvPicPr>
          <p:cNvPr id="23" name="Picture 3" descr="Circuito stampato elettronico">
            <a:extLst>
              <a:ext uri="{FF2B5EF4-FFF2-40B4-BE49-F238E27FC236}">
                <a16:creationId xmlns:a16="http://schemas.microsoft.com/office/drawing/2014/main" id="{527890D6-85BC-BC4B-A6E1-3D4DC7559CF5}"/>
              </a:ext>
            </a:extLst>
          </p:cNvPr>
          <p:cNvPicPr>
            <a:picLocks noChangeAspect="1"/>
          </p:cNvPicPr>
          <p:nvPr/>
        </p:nvPicPr>
        <p:blipFill rotWithShape="1">
          <a:blip r:embed="rId2"/>
          <a:srcRect l="45963" r="14132" b="-1"/>
          <a:stretch/>
        </p:blipFill>
        <p:spPr>
          <a:xfrm>
            <a:off x="8104092" y="10"/>
            <a:ext cx="4099858" cy="6857990"/>
          </a:xfrm>
          <a:prstGeom prst="rect">
            <a:avLst/>
          </a:prstGeom>
        </p:spPr>
      </p:pic>
    </p:spTree>
    <p:extLst>
      <p:ext uri="{BB962C8B-B14F-4D97-AF65-F5344CB8AC3E}">
        <p14:creationId xmlns:p14="http://schemas.microsoft.com/office/powerpoint/2010/main" val="784329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a:extLst>
              <a:ext uri="{FF2B5EF4-FFF2-40B4-BE49-F238E27FC236}">
                <a16:creationId xmlns:a16="http://schemas.microsoft.com/office/drawing/2014/main" id="{377A4415-AD2C-D131-926A-1433B96715B2}"/>
              </a:ext>
            </a:extLst>
          </p:cNvPr>
          <p:cNvPicPr>
            <a:picLocks noChangeAspect="1"/>
          </p:cNvPicPr>
          <p:nvPr/>
        </p:nvPicPr>
        <p:blipFill>
          <a:blip r:embed="rId2"/>
          <a:stretch>
            <a:fillRect/>
          </a:stretch>
        </p:blipFill>
        <p:spPr>
          <a:xfrm>
            <a:off x="4103172" y="855405"/>
            <a:ext cx="7410402" cy="5417575"/>
          </a:xfrm>
          <a:prstGeom prst="rect">
            <a:avLst/>
          </a:prstGeom>
        </p:spPr>
      </p:pic>
    </p:spTree>
    <p:extLst>
      <p:ext uri="{BB962C8B-B14F-4D97-AF65-F5344CB8AC3E}">
        <p14:creationId xmlns:p14="http://schemas.microsoft.com/office/powerpoint/2010/main" val="3172895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a:extLst>
              <a:ext uri="{FF2B5EF4-FFF2-40B4-BE49-F238E27FC236}">
                <a16:creationId xmlns:a16="http://schemas.microsoft.com/office/drawing/2014/main" id="{07FC3E1B-E8B8-4A42-817B-AF43C4BC4EA1}"/>
              </a:ext>
            </a:extLst>
          </p:cNvPr>
          <p:cNvSpPr>
            <a:spLocks noGrp="1"/>
          </p:cNvSpPr>
          <p:nvPr>
            <p:ph type="title"/>
          </p:nvPr>
        </p:nvSpPr>
        <p:spPr/>
        <p:txBody>
          <a:bodyPr/>
          <a:lstStyle/>
          <a:p>
            <a:r>
              <a:rPr lang="it-IT" altLang="it-IT" sz="3200"/>
              <a:t>Il meccanismo di attribuzione della responsabilità alle aziende dopo il D.lgs. 231/01</a:t>
            </a:r>
          </a:p>
        </p:txBody>
      </p:sp>
      <p:sp>
        <p:nvSpPr>
          <p:cNvPr id="7171" name="Rectangle 4">
            <a:extLst>
              <a:ext uri="{FF2B5EF4-FFF2-40B4-BE49-F238E27FC236}">
                <a16:creationId xmlns:a16="http://schemas.microsoft.com/office/drawing/2014/main" id="{9EA5A2DC-46BE-594E-B911-159E9B04FE52}"/>
              </a:ext>
            </a:extLst>
          </p:cNvPr>
          <p:cNvSpPr>
            <a:spLocks noChangeArrowheads="1"/>
          </p:cNvSpPr>
          <p:nvPr/>
        </p:nvSpPr>
        <p:spPr bwMode="auto">
          <a:xfrm>
            <a:off x="1774825" y="1447801"/>
            <a:ext cx="2160588" cy="720725"/>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1200" dirty="0"/>
              <a:t>persone dell’azienda</a:t>
            </a:r>
          </a:p>
          <a:p>
            <a:pPr algn="ctr"/>
            <a:r>
              <a:rPr lang="it-IT" altLang="it-IT" sz="1200" dirty="0"/>
              <a:t>commettono </a:t>
            </a:r>
          </a:p>
          <a:p>
            <a:pPr algn="ctr"/>
            <a:r>
              <a:rPr lang="it-IT" altLang="it-IT" sz="1200" dirty="0"/>
              <a:t>un «</a:t>
            </a:r>
            <a:r>
              <a:rPr lang="it-IT" altLang="it-IT" sz="1200" dirty="0">
                <a:solidFill>
                  <a:schemeClr val="bg2"/>
                </a:solidFill>
              </a:rPr>
              <a:t>reato</a:t>
            </a:r>
            <a:r>
              <a:rPr lang="it-IT" altLang="it-IT" sz="1200" dirty="0"/>
              <a:t> presupposto»</a:t>
            </a:r>
          </a:p>
        </p:txBody>
      </p:sp>
      <p:sp>
        <p:nvSpPr>
          <p:cNvPr id="7172" name="AutoShape 7">
            <a:extLst>
              <a:ext uri="{FF2B5EF4-FFF2-40B4-BE49-F238E27FC236}">
                <a16:creationId xmlns:a16="http://schemas.microsoft.com/office/drawing/2014/main" id="{B6775CD7-50C8-7D45-8A31-3384061BC7F9}"/>
              </a:ext>
            </a:extLst>
          </p:cNvPr>
          <p:cNvSpPr>
            <a:spLocks noChangeArrowheads="1"/>
          </p:cNvSpPr>
          <p:nvPr/>
        </p:nvSpPr>
        <p:spPr bwMode="auto">
          <a:xfrm>
            <a:off x="1774825" y="2347914"/>
            <a:ext cx="2160588" cy="1260475"/>
          </a:xfrm>
          <a:prstGeom prst="flowChartDecision">
            <a:avLst/>
          </a:prstGeom>
          <a:solidFill>
            <a:srgbClr val="DDDDDD"/>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1200"/>
              <a:t>reato</a:t>
            </a:r>
          </a:p>
          <a:p>
            <a:pPr algn="ctr"/>
            <a:r>
              <a:rPr lang="it-IT" altLang="it-IT" sz="1200"/>
              <a:t>nell’interesse o </a:t>
            </a:r>
          </a:p>
          <a:p>
            <a:pPr algn="ctr"/>
            <a:r>
              <a:rPr lang="it-IT" altLang="it-IT" sz="1200"/>
              <a:t>vantaggio </a:t>
            </a:r>
          </a:p>
          <a:p>
            <a:pPr algn="ctr"/>
            <a:r>
              <a:rPr lang="it-IT" altLang="it-IT" sz="1200"/>
              <a:t>dell’azienda</a:t>
            </a:r>
          </a:p>
          <a:p>
            <a:pPr algn="ctr"/>
            <a:r>
              <a:rPr lang="it-IT" altLang="it-IT" sz="1200"/>
              <a:t>?</a:t>
            </a:r>
          </a:p>
        </p:txBody>
      </p:sp>
      <p:sp>
        <p:nvSpPr>
          <p:cNvPr id="7173" name="Rectangle 9">
            <a:extLst>
              <a:ext uri="{FF2B5EF4-FFF2-40B4-BE49-F238E27FC236}">
                <a16:creationId xmlns:a16="http://schemas.microsoft.com/office/drawing/2014/main" id="{ACD84158-7691-8148-88A8-829803926072}"/>
              </a:ext>
            </a:extLst>
          </p:cNvPr>
          <p:cNvSpPr>
            <a:spLocks noChangeArrowheads="1"/>
          </p:cNvSpPr>
          <p:nvPr/>
        </p:nvSpPr>
        <p:spPr bwMode="auto">
          <a:xfrm>
            <a:off x="8435976" y="3608388"/>
            <a:ext cx="1800225" cy="539750"/>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1200"/>
              <a:t>rispondono </a:t>
            </a:r>
          </a:p>
          <a:p>
            <a:pPr algn="ctr"/>
            <a:r>
              <a:rPr lang="it-IT" altLang="it-IT" sz="1200"/>
              <a:t>solo le persone fisiche</a:t>
            </a:r>
          </a:p>
        </p:txBody>
      </p:sp>
      <p:sp>
        <p:nvSpPr>
          <p:cNvPr id="7174" name="AutoShape 13">
            <a:extLst>
              <a:ext uri="{FF2B5EF4-FFF2-40B4-BE49-F238E27FC236}">
                <a16:creationId xmlns:a16="http://schemas.microsoft.com/office/drawing/2014/main" id="{B76F6D07-4A64-7A49-9B6D-66546EBA3BF6}"/>
              </a:ext>
            </a:extLst>
          </p:cNvPr>
          <p:cNvSpPr>
            <a:spLocks noChangeArrowheads="1"/>
          </p:cNvSpPr>
          <p:nvPr/>
        </p:nvSpPr>
        <p:spPr bwMode="auto">
          <a:xfrm>
            <a:off x="4475163" y="3068638"/>
            <a:ext cx="3600450" cy="1439862"/>
          </a:xfrm>
          <a:prstGeom prst="flowChartDecision">
            <a:avLst/>
          </a:prstGeom>
          <a:solidFill>
            <a:srgbClr val="DDDDDD"/>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1200"/>
              <a:t>l’azienda prova:</a:t>
            </a:r>
          </a:p>
          <a:p>
            <a:pPr algn="ctr"/>
            <a:r>
              <a:rPr lang="it-IT" altLang="it-IT" sz="1200"/>
              <a:t>modello idoneo, vigilanza dell’odv, </a:t>
            </a:r>
          </a:p>
          <a:p>
            <a:pPr algn="ctr"/>
            <a:r>
              <a:rPr lang="it-IT" altLang="it-IT" sz="1200"/>
              <a:t>elusione fraudolenta delle misure</a:t>
            </a:r>
          </a:p>
          <a:p>
            <a:pPr algn="ctr"/>
            <a:r>
              <a:rPr lang="it-IT" altLang="it-IT" sz="1200"/>
              <a:t>? </a:t>
            </a:r>
          </a:p>
        </p:txBody>
      </p:sp>
      <p:sp>
        <p:nvSpPr>
          <p:cNvPr id="7175" name="AutoShape 14">
            <a:extLst>
              <a:ext uri="{FF2B5EF4-FFF2-40B4-BE49-F238E27FC236}">
                <a16:creationId xmlns:a16="http://schemas.microsoft.com/office/drawing/2014/main" id="{0213F395-233F-164D-A854-BA35BF3664E4}"/>
              </a:ext>
            </a:extLst>
          </p:cNvPr>
          <p:cNvSpPr>
            <a:spLocks noChangeArrowheads="1"/>
          </p:cNvSpPr>
          <p:nvPr/>
        </p:nvSpPr>
        <p:spPr bwMode="auto">
          <a:xfrm>
            <a:off x="1774825" y="3968751"/>
            <a:ext cx="2160588" cy="1439863"/>
          </a:xfrm>
          <a:prstGeom prst="flowChartDecision">
            <a:avLst/>
          </a:prstGeom>
          <a:solidFill>
            <a:srgbClr val="DDDDDD"/>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1200"/>
              <a:t>commesso da </a:t>
            </a:r>
          </a:p>
          <a:p>
            <a:pPr algn="ctr"/>
            <a:r>
              <a:rPr lang="it-IT" altLang="it-IT" sz="1200"/>
              <a:t>soggetti apicali o da</a:t>
            </a:r>
          </a:p>
          <a:p>
            <a:pPr algn="ctr"/>
            <a:r>
              <a:rPr lang="it-IT" altLang="it-IT" sz="1200"/>
              <a:t>sottoposti</a:t>
            </a:r>
          </a:p>
          <a:p>
            <a:pPr algn="ctr"/>
            <a:r>
              <a:rPr lang="it-IT" altLang="it-IT" sz="1200"/>
              <a:t>?</a:t>
            </a:r>
          </a:p>
        </p:txBody>
      </p:sp>
      <p:sp>
        <p:nvSpPr>
          <p:cNvPr id="7176" name="Rectangle 15">
            <a:extLst>
              <a:ext uri="{FF2B5EF4-FFF2-40B4-BE49-F238E27FC236}">
                <a16:creationId xmlns:a16="http://schemas.microsoft.com/office/drawing/2014/main" id="{42CBD213-24B8-F740-A9D9-9C701C1AAF64}"/>
              </a:ext>
            </a:extLst>
          </p:cNvPr>
          <p:cNvSpPr>
            <a:spLocks noChangeArrowheads="1"/>
          </p:cNvSpPr>
          <p:nvPr/>
        </p:nvSpPr>
        <p:spPr bwMode="auto">
          <a:xfrm>
            <a:off x="8435976" y="4329113"/>
            <a:ext cx="1800225" cy="539750"/>
          </a:xfrm>
          <a:prstGeom prst="rect">
            <a:avLst/>
          </a:prstGeom>
          <a:solidFill>
            <a:srgbClr val="FF99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1200"/>
              <a:t>risponde </a:t>
            </a:r>
          </a:p>
          <a:p>
            <a:pPr algn="ctr"/>
            <a:r>
              <a:rPr lang="it-IT" altLang="it-IT" sz="1200"/>
              <a:t>anche l’azienda</a:t>
            </a:r>
          </a:p>
        </p:txBody>
      </p:sp>
      <p:sp>
        <p:nvSpPr>
          <p:cNvPr id="7177" name="AutoShape 16">
            <a:extLst>
              <a:ext uri="{FF2B5EF4-FFF2-40B4-BE49-F238E27FC236}">
                <a16:creationId xmlns:a16="http://schemas.microsoft.com/office/drawing/2014/main" id="{7CB0E3A6-AB39-EC41-9794-69C5D3D3B9C2}"/>
              </a:ext>
            </a:extLst>
          </p:cNvPr>
          <p:cNvSpPr>
            <a:spLocks noChangeArrowheads="1"/>
          </p:cNvSpPr>
          <p:nvPr/>
        </p:nvSpPr>
        <p:spPr bwMode="auto">
          <a:xfrm>
            <a:off x="4475163" y="4868863"/>
            <a:ext cx="3600450" cy="1439862"/>
          </a:xfrm>
          <a:prstGeom prst="flowChartDecision">
            <a:avLst/>
          </a:prstGeom>
          <a:solidFill>
            <a:srgbClr val="DDDDDD"/>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1200"/>
              <a:t>l’accusa prova:</a:t>
            </a:r>
          </a:p>
          <a:p>
            <a:pPr algn="ctr"/>
            <a:r>
              <a:rPr lang="it-IT" altLang="it-IT" sz="1200"/>
              <a:t> insufficiente direzione e vigilanza, </a:t>
            </a:r>
          </a:p>
          <a:p>
            <a:pPr algn="ctr"/>
            <a:r>
              <a:rPr lang="it-IT" altLang="it-IT" sz="1200"/>
              <a:t>modello non idoneo/attuato/efficace </a:t>
            </a:r>
          </a:p>
          <a:p>
            <a:pPr algn="ctr"/>
            <a:r>
              <a:rPr lang="it-IT" altLang="it-IT" sz="1200"/>
              <a:t>? </a:t>
            </a:r>
          </a:p>
        </p:txBody>
      </p:sp>
      <p:cxnSp>
        <p:nvCxnSpPr>
          <p:cNvPr id="7178" name="AutoShape 17">
            <a:extLst>
              <a:ext uri="{FF2B5EF4-FFF2-40B4-BE49-F238E27FC236}">
                <a16:creationId xmlns:a16="http://schemas.microsoft.com/office/drawing/2014/main" id="{02C623B0-FFD9-7345-B48C-38CD315D495B}"/>
              </a:ext>
            </a:extLst>
          </p:cNvPr>
          <p:cNvCxnSpPr>
            <a:cxnSpLocks noChangeShapeType="1"/>
            <a:stCxn id="7171" idx="2"/>
            <a:endCxn id="7172" idx="0"/>
          </p:cNvCxnSpPr>
          <p:nvPr/>
        </p:nvCxnSpPr>
        <p:spPr bwMode="auto">
          <a:xfrm rot="5400000">
            <a:off x="2766219" y="2258219"/>
            <a:ext cx="1793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79" name="AutoShape 18">
            <a:extLst>
              <a:ext uri="{FF2B5EF4-FFF2-40B4-BE49-F238E27FC236}">
                <a16:creationId xmlns:a16="http://schemas.microsoft.com/office/drawing/2014/main" id="{34265407-7B26-534C-A561-21F1EBD8C8AE}"/>
              </a:ext>
            </a:extLst>
          </p:cNvPr>
          <p:cNvCxnSpPr>
            <a:cxnSpLocks noChangeShapeType="1"/>
            <a:stCxn id="7172" idx="3"/>
            <a:endCxn id="7195" idx="1"/>
          </p:cNvCxnSpPr>
          <p:nvPr/>
        </p:nvCxnSpPr>
        <p:spPr bwMode="auto">
          <a:xfrm>
            <a:off x="3935413" y="2978150"/>
            <a:ext cx="450056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80" name="Text Box 19">
            <a:extLst>
              <a:ext uri="{FF2B5EF4-FFF2-40B4-BE49-F238E27FC236}">
                <a16:creationId xmlns:a16="http://schemas.microsoft.com/office/drawing/2014/main" id="{29563F40-3893-9D49-9C9D-BDC8152396DB}"/>
              </a:ext>
            </a:extLst>
          </p:cNvPr>
          <p:cNvSpPr txBox="1">
            <a:spLocks noChangeArrowheads="1"/>
          </p:cNvSpPr>
          <p:nvPr/>
        </p:nvSpPr>
        <p:spPr bwMode="auto">
          <a:xfrm>
            <a:off x="3935413" y="2708275"/>
            <a:ext cx="539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it-IT" sz="1200"/>
              <a:t>NO</a:t>
            </a:r>
          </a:p>
        </p:txBody>
      </p:sp>
      <p:sp>
        <p:nvSpPr>
          <p:cNvPr id="7181" name="Text Box 20">
            <a:extLst>
              <a:ext uri="{FF2B5EF4-FFF2-40B4-BE49-F238E27FC236}">
                <a16:creationId xmlns:a16="http://schemas.microsoft.com/office/drawing/2014/main" id="{2D244745-41B6-6B46-8526-0BB1D21F4428}"/>
              </a:ext>
            </a:extLst>
          </p:cNvPr>
          <p:cNvSpPr txBox="1">
            <a:spLocks noChangeArrowheads="1"/>
          </p:cNvSpPr>
          <p:nvPr/>
        </p:nvSpPr>
        <p:spPr bwMode="auto">
          <a:xfrm>
            <a:off x="2493964" y="3694114"/>
            <a:ext cx="5413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it-IT" altLang="it-IT" sz="1200"/>
              <a:t>SÌ</a:t>
            </a:r>
          </a:p>
        </p:txBody>
      </p:sp>
      <p:cxnSp>
        <p:nvCxnSpPr>
          <p:cNvPr id="7182" name="AutoShape 21">
            <a:extLst>
              <a:ext uri="{FF2B5EF4-FFF2-40B4-BE49-F238E27FC236}">
                <a16:creationId xmlns:a16="http://schemas.microsoft.com/office/drawing/2014/main" id="{45F9FE49-8874-0F44-BC85-C60836A5D770}"/>
              </a:ext>
            </a:extLst>
          </p:cNvPr>
          <p:cNvCxnSpPr>
            <a:cxnSpLocks noChangeShapeType="1"/>
            <a:stCxn id="7172" idx="2"/>
            <a:endCxn id="7175" idx="0"/>
          </p:cNvCxnSpPr>
          <p:nvPr/>
        </p:nvCxnSpPr>
        <p:spPr bwMode="auto">
          <a:xfrm rot="5400000">
            <a:off x="2675732" y="3788569"/>
            <a:ext cx="36036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183" name="AutoShape 22">
            <a:extLst>
              <a:ext uri="{FF2B5EF4-FFF2-40B4-BE49-F238E27FC236}">
                <a16:creationId xmlns:a16="http://schemas.microsoft.com/office/drawing/2014/main" id="{930F58AE-7FCD-B740-A5FA-FAB8CC16AF0B}"/>
              </a:ext>
            </a:extLst>
          </p:cNvPr>
          <p:cNvCxnSpPr>
            <a:cxnSpLocks noChangeShapeType="1"/>
            <a:stCxn id="7175" idx="3"/>
            <a:endCxn id="7174" idx="1"/>
          </p:cNvCxnSpPr>
          <p:nvPr/>
        </p:nvCxnSpPr>
        <p:spPr bwMode="auto">
          <a:xfrm flipV="1">
            <a:off x="3935413" y="3789363"/>
            <a:ext cx="539750" cy="900112"/>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184" name="AutoShape 23">
            <a:extLst>
              <a:ext uri="{FF2B5EF4-FFF2-40B4-BE49-F238E27FC236}">
                <a16:creationId xmlns:a16="http://schemas.microsoft.com/office/drawing/2014/main" id="{F509AA90-A84A-8047-992A-2DDC761FD9D2}"/>
              </a:ext>
            </a:extLst>
          </p:cNvPr>
          <p:cNvCxnSpPr>
            <a:cxnSpLocks noChangeShapeType="1"/>
            <a:stCxn id="7175" idx="3"/>
            <a:endCxn id="7177" idx="1"/>
          </p:cNvCxnSpPr>
          <p:nvPr/>
        </p:nvCxnSpPr>
        <p:spPr bwMode="auto">
          <a:xfrm>
            <a:off x="3935413" y="4689476"/>
            <a:ext cx="539750" cy="900113"/>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7185" name="Text Box 25">
            <a:extLst>
              <a:ext uri="{FF2B5EF4-FFF2-40B4-BE49-F238E27FC236}">
                <a16:creationId xmlns:a16="http://schemas.microsoft.com/office/drawing/2014/main" id="{7ABD8868-8F73-5345-8D61-6EFD9A97C8F3}"/>
              </a:ext>
            </a:extLst>
          </p:cNvPr>
          <p:cNvSpPr txBox="1">
            <a:spLocks noChangeArrowheads="1"/>
          </p:cNvSpPr>
          <p:nvPr/>
        </p:nvSpPr>
        <p:spPr bwMode="auto">
          <a:xfrm>
            <a:off x="8075613" y="3514725"/>
            <a:ext cx="3603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it-IT" sz="1200"/>
              <a:t>SÌ</a:t>
            </a:r>
          </a:p>
        </p:txBody>
      </p:sp>
      <p:cxnSp>
        <p:nvCxnSpPr>
          <p:cNvPr id="7186" name="AutoShape 26">
            <a:extLst>
              <a:ext uri="{FF2B5EF4-FFF2-40B4-BE49-F238E27FC236}">
                <a16:creationId xmlns:a16="http://schemas.microsoft.com/office/drawing/2014/main" id="{2C618E49-54F2-5940-A455-6761168CCE26}"/>
              </a:ext>
            </a:extLst>
          </p:cNvPr>
          <p:cNvCxnSpPr>
            <a:cxnSpLocks noChangeShapeType="1"/>
            <a:stCxn id="7174" idx="2"/>
            <a:endCxn id="7176" idx="1"/>
          </p:cNvCxnSpPr>
          <p:nvPr/>
        </p:nvCxnSpPr>
        <p:spPr bwMode="auto">
          <a:xfrm rot="16200000" flipH="1">
            <a:off x="7310438" y="3473451"/>
            <a:ext cx="90488" cy="2160587"/>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7187" name="Text Box 27">
            <a:extLst>
              <a:ext uri="{FF2B5EF4-FFF2-40B4-BE49-F238E27FC236}">
                <a16:creationId xmlns:a16="http://schemas.microsoft.com/office/drawing/2014/main" id="{C12F230F-49E8-1843-A01C-4B5D141659FA}"/>
              </a:ext>
            </a:extLst>
          </p:cNvPr>
          <p:cNvSpPr txBox="1">
            <a:spLocks noChangeArrowheads="1"/>
          </p:cNvSpPr>
          <p:nvPr/>
        </p:nvSpPr>
        <p:spPr bwMode="auto">
          <a:xfrm>
            <a:off x="7896225" y="5314950"/>
            <a:ext cx="5413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it-IT" sz="1200"/>
              <a:t>NO</a:t>
            </a:r>
          </a:p>
        </p:txBody>
      </p:sp>
      <p:cxnSp>
        <p:nvCxnSpPr>
          <p:cNvPr id="7188" name="AutoShape 28">
            <a:extLst>
              <a:ext uri="{FF2B5EF4-FFF2-40B4-BE49-F238E27FC236}">
                <a16:creationId xmlns:a16="http://schemas.microsoft.com/office/drawing/2014/main" id="{A065C153-6756-324A-B70D-5039BC7E29ED}"/>
              </a:ext>
            </a:extLst>
          </p:cNvPr>
          <p:cNvCxnSpPr>
            <a:cxnSpLocks noChangeShapeType="1"/>
            <a:stCxn id="7174" idx="3"/>
            <a:endCxn id="7173" idx="1"/>
          </p:cNvCxnSpPr>
          <p:nvPr/>
        </p:nvCxnSpPr>
        <p:spPr bwMode="auto">
          <a:xfrm>
            <a:off x="8075613" y="3789363"/>
            <a:ext cx="360362" cy="88900"/>
          </a:xfrm>
          <a:prstGeom prst="bentConnector3">
            <a:avLst>
              <a:gd name="adj1" fmla="val 49778"/>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7189" name="Text Box 29">
            <a:extLst>
              <a:ext uri="{FF2B5EF4-FFF2-40B4-BE49-F238E27FC236}">
                <a16:creationId xmlns:a16="http://schemas.microsoft.com/office/drawing/2014/main" id="{E19A7690-9CAF-F146-BA6F-34EF64539DC2}"/>
              </a:ext>
            </a:extLst>
          </p:cNvPr>
          <p:cNvSpPr txBox="1">
            <a:spLocks noChangeArrowheads="1"/>
          </p:cNvSpPr>
          <p:nvPr/>
        </p:nvSpPr>
        <p:spPr bwMode="auto">
          <a:xfrm>
            <a:off x="3756025" y="3514725"/>
            <a:ext cx="1081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it-IT" sz="1200"/>
              <a:t>APICALI</a:t>
            </a:r>
          </a:p>
        </p:txBody>
      </p:sp>
      <p:sp>
        <p:nvSpPr>
          <p:cNvPr id="7190" name="Text Box 30">
            <a:extLst>
              <a:ext uri="{FF2B5EF4-FFF2-40B4-BE49-F238E27FC236}">
                <a16:creationId xmlns:a16="http://schemas.microsoft.com/office/drawing/2014/main" id="{6310E0E0-45C8-5340-951D-47321986E1F1}"/>
              </a:ext>
            </a:extLst>
          </p:cNvPr>
          <p:cNvSpPr txBox="1">
            <a:spLocks noChangeArrowheads="1"/>
          </p:cNvSpPr>
          <p:nvPr/>
        </p:nvSpPr>
        <p:spPr bwMode="auto">
          <a:xfrm>
            <a:off x="3395664" y="5589589"/>
            <a:ext cx="1260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it-IT" sz="1200"/>
              <a:t>SOTTOPOSTI</a:t>
            </a:r>
          </a:p>
        </p:txBody>
      </p:sp>
      <p:sp>
        <p:nvSpPr>
          <p:cNvPr id="7191" name="Text Box 31">
            <a:extLst>
              <a:ext uri="{FF2B5EF4-FFF2-40B4-BE49-F238E27FC236}">
                <a16:creationId xmlns:a16="http://schemas.microsoft.com/office/drawing/2014/main" id="{8ACE371C-7D71-0645-8E09-4ACF29124F7D}"/>
              </a:ext>
            </a:extLst>
          </p:cNvPr>
          <p:cNvSpPr txBox="1">
            <a:spLocks noChangeArrowheads="1"/>
          </p:cNvSpPr>
          <p:nvPr/>
        </p:nvSpPr>
        <p:spPr bwMode="auto">
          <a:xfrm>
            <a:off x="6635750" y="4329114"/>
            <a:ext cx="53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it-IT" sz="1200"/>
              <a:t>NO</a:t>
            </a:r>
          </a:p>
        </p:txBody>
      </p:sp>
      <p:cxnSp>
        <p:nvCxnSpPr>
          <p:cNvPr id="7192" name="AutoShape 32">
            <a:extLst>
              <a:ext uri="{FF2B5EF4-FFF2-40B4-BE49-F238E27FC236}">
                <a16:creationId xmlns:a16="http://schemas.microsoft.com/office/drawing/2014/main" id="{55A0080A-00ED-9647-BFCD-8C6C9B6E636F}"/>
              </a:ext>
            </a:extLst>
          </p:cNvPr>
          <p:cNvCxnSpPr>
            <a:cxnSpLocks noChangeShapeType="1"/>
            <a:stCxn id="7177" idx="2"/>
            <a:endCxn id="7196" idx="1"/>
          </p:cNvCxnSpPr>
          <p:nvPr/>
        </p:nvCxnSpPr>
        <p:spPr bwMode="auto">
          <a:xfrm rot="16200000" flipH="1">
            <a:off x="7310438" y="5273676"/>
            <a:ext cx="90488" cy="2160587"/>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7193" name="Text Box 33">
            <a:extLst>
              <a:ext uri="{FF2B5EF4-FFF2-40B4-BE49-F238E27FC236}">
                <a16:creationId xmlns:a16="http://schemas.microsoft.com/office/drawing/2014/main" id="{6983A4AA-FBEB-AF49-816A-52049E1B7B03}"/>
              </a:ext>
            </a:extLst>
          </p:cNvPr>
          <p:cNvSpPr txBox="1">
            <a:spLocks noChangeArrowheads="1"/>
          </p:cNvSpPr>
          <p:nvPr/>
        </p:nvSpPr>
        <p:spPr bwMode="auto">
          <a:xfrm>
            <a:off x="6635750" y="6129339"/>
            <a:ext cx="53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it-IT" altLang="it-IT" sz="1200"/>
              <a:t>SÌ</a:t>
            </a:r>
          </a:p>
        </p:txBody>
      </p:sp>
      <p:cxnSp>
        <p:nvCxnSpPr>
          <p:cNvPr id="7194" name="AutoShape 34">
            <a:extLst>
              <a:ext uri="{FF2B5EF4-FFF2-40B4-BE49-F238E27FC236}">
                <a16:creationId xmlns:a16="http://schemas.microsoft.com/office/drawing/2014/main" id="{2C800C05-5300-EE47-9924-F9FF990C9A26}"/>
              </a:ext>
            </a:extLst>
          </p:cNvPr>
          <p:cNvCxnSpPr>
            <a:cxnSpLocks noChangeShapeType="1"/>
            <a:stCxn id="7177" idx="3"/>
            <a:endCxn id="7197" idx="1"/>
          </p:cNvCxnSpPr>
          <p:nvPr/>
        </p:nvCxnSpPr>
        <p:spPr bwMode="auto">
          <a:xfrm>
            <a:off x="8075613" y="5589588"/>
            <a:ext cx="360362" cy="88900"/>
          </a:xfrm>
          <a:prstGeom prst="bentConnector3">
            <a:avLst>
              <a:gd name="adj1" fmla="val 49778"/>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7195" name="Rectangle 35">
            <a:extLst>
              <a:ext uri="{FF2B5EF4-FFF2-40B4-BE49-F238E27FC236}">
                <a16:creationId xmlns:a16="http://schemas.microsoft.com/office/drawing/2014/main" id="{6EA7BD58-4B7C-494C-8B50-25C2B5316DA3}"/>
              </a:ext>
            </a:extLst>
          </p:cNvPr>
          <p:cNvSpPr>
            <a:spLocks noChangeArrowheads="1"/>
          </p:cNvSpPr>
          <p:nvPr/>
        </p:nvSpPr>
        <p:spPr bwMode="auto">
          <a:xfrm>
            <a:off x="8435976" y="2708275"/>
            <a:ext cx="1800225" cy="539750"/>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1200"/>
              <a:t>rispondono </a:t>
            </a:r>
          </a:p>
          <a:p>
            <a:pPr algn="ctr"/>
            <a:r>
              <a:rPr lang="it-IT" altLang="it-IT" sz="1200"/>
              <a:t>solo le persone fisiche</a:t>
            </a:r>
          </a:p>
        </p:txBody>
      </p:sp>
      <p:sp>
        <p:nvSpPr>
          <p:cNvPr id="7196" name="Rectangle 36">
            <a:extLst>
              <a:ext uri="{FF2B5EF4-FFF2-40B4-BE49-F238E27FC236}">
                <a16:creationId xmlns:a16="http://schemas.microsoft.com/office/drawing/2014/main" id="{B02243C3-4F33-1842-A7CE-F5CDB555659E}"/>
              </a:ext>
            </a:extLst>
          </p:cNvPr>
          <p:cNvSpPr>
            <a:spLocks noChangeArrowheads="1"/>
          </p:cNvSpPr>
          <p:nvPr/>
        </p:nvSpPr>
        <p:spPr bwMode="auto">
          <a:xfrm>
            <a:off x="8435976" y="6129338"/>
            <a:ext cx="1800225" cy="539750"/>
          </a:xfrm>
          <a:prstGeom prst="rect">
            <a:avLst/>
          </a:prstGeom>
          <a:solidFill>
            <a:srgbClr val="FF99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1200"/>
              <a:t>risponde </a:t>
            </a:r>
          </a:p>
          <a:p>
            <a:pPr algn="ctr"/>
            <a:r>
              <a:rPr lang="it-IT" altLang="it-IT" sz="1200"/>
              <a:t>anche l’azienda</a:t>
            </a:r>
          </a:p>
        </p:txBody>
      </p:sp>
      <p:sp>
        <p:nvSpPr>
          <p:cNvPr id="7197" name="Rectangle 37">
            <a:extLst>
              <a:ext uri="{FF2B5EF4-FFF2-40B4-BE49-F238E27FC236}">
                <a16:creationId xmlns:a16="http://schemas.microsoft.com/office/drawing/2014/main" id="{2A7DC64E-CE00-7149-9580-D95691A02B69}"/>
              </a:ext>
            </a:extLst>
          </p:cNvPr>
          <p:cNvSpPr>
            <a:spLocks noChangeArrowheads="1"/>
          </p:cNvSpPr>
          <p:nvPr/>
        </p:nvSpPr>
        <p:spPr bwMode="auto">
          <a:xfrm>
            <a:off x="8435976" y="5408613"/>
            <a:ext cx="1800225" cy="539750"/>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1200"/>
              <a:t>rispondono </a:t>
            </a:r>
          </a:p>
          <a:p>
            <a:pPr algn="ctr"/>
            <a:r>
              <a:rPr lang="it-IT" altLang="it-IT" sz="1200"/>
              <a:t>solo le persone fisiche</a:t>
            </a:r>
          </a:p>
        </p:txBody>
      </p:sp>
    </p:spTree>
    <p:extLst>
      <p:ext uri="{BB962C8B-B14F-4D97-AF65-F5344CB8AC3E}">
        <p14:creationId xmlns:p14="http://schemas.microsoft.com/office/powerpoint/2010/main" val="9298830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latin typeface="Cambria" pitchFamily="18" charset="0"/>
                <a:ea typeface="Cambria" pitchFamily="18" charset="0"/>
              </a:rPr>
              <a:t>Processo di </a:t>
            </a:r>
            <a:r>
              <a:rPr lang="it-IT" dirty="0" err="1">
                <a:latin typeface="Cambria" pitchFamily="18" charset="0"/>
                <a:ea typeface="Cambria" pitchFamily="18" charset="0"/>
              </a:rPr>
              <a:t>Risk</a:t>
            </a:r>
            <a:r>
              <a:rPr lang="it-IT" dirty="0">
                <a:latin typeface="Cambria" pitchFamily="18" charset="0"/>
                <a:ea typeface="Cambria" pitchFamily="18" charset="0"/>
              </a:rPr>
              <a:t> Management</a:t>
            </a:r>
          </a:p>
        </p:txBody>
      </p:sp>
      <p:pic>
        <p:nvPicPr>
          <p:cNvPr id="232450"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l="-42999" r="-42999"/>
          <a:stretch>
            <a:fillRect/>
          </a:stretch>
        </p:blipFill>
        <p:spPr>
          <a:xfrm>
            <a:off x="1981200" y="1681414"/>
            <a:ext cx="8217342" cy="4417761"/>
          </a:xfrm>
          <a:ln>
            <a:solidFill>
              <a:schemeClr val="bg1"/>
            </a:solidFill>
            <a:miter lim="800000"/>
            <a:headEnd/>
            <a:tailEnd/>
          </a:ln>
        </p:spPr>
      </p:pic>
    </p:spTree>
    <p:extLst>
      <p:ext uri="{BB962C8B-B14F-4D97-AF65-F5344CB8AC3E}">
        <p14:creationId xmlns:p14="http://schemas.microsoft.com/office/powerpoint/2010/main" val="25904787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olo 1"/>
          <p:cNvSpPr>
            <a:spLocks noGrp="1"/>
          </p:cNvSpPr>
          <p:nvPr>
            <p:ph type="title"/>
          </p:nvPr>
        </p:nvSpPr>
        <p:spPr/>
        <p:txBody>
          <a:bodyPr/>
          <a:lstStyle/>
          <a:p>
            <a:r>
              <a:rPr lang="it-IT" dirty="0">
                <a:latin typeface="Georgia" charset="0"/>
              </a:rPr>
              <a:t>Processo di analisi</a:t>
            </a:r>
          </a:p>
        </p:txBody>
      </p:sp>
      <p:pic>
        <p:nvPicPr>
          <p:cNvPr id="237570"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rcRect t="-12279" b="-12279"/>
          <a:stretch>
            <a:fillRect/>
          </a:stretch>
        </p:blipFill>
        <p:spPr>
          <a:xfrm>
            <a:off x="1825625" y="1527175"/>
            <a:ext cx="8504238" cy="4572000"/>
          </a:xfrm>
        </p:spPr>
      </p:pic>
    </p:spTree>
    <p:extLst>
      <p:ext uri="{BB962C8B-B14F-4D97-AF65-F5344CB8AC3E}">
        <p14:creationId xmlns:p14="http://schemas.microsoft.com/office/powerpoint/2010/main" val="35458148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Rectangle 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1C80238-1E98-DC85-BC76-76FC267B4BBB}"/>
              </a:ext>
            </a:extLst>
          </p:cNvPr>
          <p:cNvSpPr>
            <a:spLocks noGrp="1"/>
          </p:cNvSpPr>
          <p:nvPr>
            <p:ph type="title"/>
          </p:nvPr>
        </p:nvSpPr>
        <p:spPr>
          <a:xfrm>
            <a:off x="466722" y="586855"/>
            <a:ext cx="3201366" cy="3387497"/>
          </a:xfrm>
        </p:spPr>
        <p:txBody>
          <a:bodyPr anchor="b">
            <a:normAutofit/>
          </a:bodyPr>
          <a:lstStyle/>
          <a:p>
            <a:pPr algn="r"/>
            <a:r>
              <a:rPr lang="it-IT" sz="4000">
                <a:solidFill>
                  <a:srgbClr val="FFFFFF"/>
                </a:solidFill>
              </a:rPr>
              <a:t>Responsabilità degli Enti</a:t>
            </a:r>
          </a:p>
        </p:txBody>
      </p:sp>
      <p:sp>
        <p:nvSpPr>
          <p:cNvPr id="3" name="Segnaposto contenuto 2">
            <a:extLst>
              <a:ext uri="{FF2B5EF4-FFF2-40B4-BE49-F238E27FC236}">
                <a16:creationId xmlns:a16="http://schemas.microsoft.com/office/drawing/2014/main" id="{BFC64D61-2D40-75E6-CAC7-AEF3AF1EB611}"/>
              </a:ext>
            </a:extLst>
          </p:cNvPr>
          <p:cNvSpPr>
            <a:spLocks noGrp="1"/>
          </p:cNvSpPr>
          <p:nvPr>
            <p:ph idx="1"/>
          </p:nvPr>
        </p:nvSpPr>
        <p:spPr>
          <a:xfrm>
            <a:off x="4810259" y="649480"/>
            <a:ext cx="6555347" cy="5546047"/>
          </a:xfrm>
        </p:spPr>
        <p:txBody>
          <a:bodyPr anchor="ctr">
            <a:normAutofit/>
          </a:bodyPr>
          <a:lstStyle/>
          <a:p>
            <a:pPr marL="0" indent="0">
              <a:buNone/>
            </a:pPr>
            <a:r>
              <a:rPr lang="it-IT" sz="2000">
                <a:effectLst/>
                <a:latin typeface="Calibri" panose="020F0502020204030204" pitchFamily="34" charset="0"/>
                <a:ea typeface="Calibri" panose="020F0502020204030204" pitchFamily="34" charset="0"/>
                <a:cs typeface="Calibri" panose="020F0502020204030204" pitchFamily="34" charset="0"/>
              </a:rPr>
              <a:t>In data 8 Giugno 2001 è stato emanato il Decreto Legislativo n. 231/2001 “Disciplina della responsabilità amministrativa delle persone giuridiche, delle società e delle associazioni anche prive di personalità giuridica, a norma dell’Articolo 11 della Legge n. 300 del 29 Settembre 2000” entrato in vigore il 4 Luglio successivo che ha inteso adeguare la normativa italiana in materia di responsabilità delle persone giuridiche ad alcune convenzioni internazionali alle quali l’Italia ha da tempo aderito, quali la Convenzione di Bruxelles del 26 Luglio 1995 sulla tutela degli interessi finanziari delle Comunità Europee, la Convenzione del 26 Maggio 1996, anch’essa firmata a Bruxelles, in materia di lotta alla corruzione nella quale sono coinvolti funzionari della Comunità Europea o degli Stati Membri e la Convenzione OCSE del 17 Dicembre 1997 sulla lotta alla corruzione dei pubblici ufficiali stranieri nelle operazioni economiche internazionali.</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p>
            <a:endParaRPr lang="it-IT" sz="2000"/>
          </a:p>
        </p:txBody>
      </p:sp>
    </p:spTree>
    <p:extLst>
      <p:ext uri="{BB962C8B-B14F-4D97-AF65-F5344CB8AC3E}">
        <p14:creationId xmlns:p14="http://schemas.microsoft.com/office/powerpoint/2010/main" val="2527584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7" name="Rectangle 2560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609" name="Rectangle 2560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1" name="Rectangle 256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3" name="Rectangle 256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5" name="Rectangle 256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17" name="Freeform: Shape 256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619" name="Rectangle 256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
          <p:cNvSpPr txBox="1">
            <a:spLocks noChangeArrowheads="1"/>
          </p:cNvSpPr>
          <p:nvPr/>
        </p:nvSpPr>
        <p:spPr>
          <a:xfrm>
            <a:off x="466722" y="586855"/>
            <a:ext cx="3201366" cy="3387497"/>
          </a:xfrm>
          <a:prstGeom prst="rect">
            <a:avLst/>
          </a:prstGeom>
        </p:spPr>
        <p:txBody>
          <a:bodyPr vert="horz" lIns="91440" tIns="45720" rIns="91440" bIns="45720" rtlCol="0" anchor="b">
            <a:normAutofit/>
          </a:bodyPr>
          <a:lstStyle/>
          <a:p>
            <a:pPr algn="r" fontAlgn="base">
              <a:lnSpc>
                <a:spcPct val="90000"/>
              </a:lnSpc>
              <a:spcBef>
                <a:spcPct val="0"/>
              </a:spcBef>
              <a:spcAft>
                <a:spcPts val="6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4000" b="1" kern="1200">
                <a:solidFill>
                  <a:srgbClr val="FFFFFF"/>
                </a:solidFill>
                <a:latin typeface="+mj-lt"/>
                <a:ea typeface="+mj-ea"/>
                <a:cs typeface="+mj-cs"/>
              </a:rPr>
              <a:t>La S.p.a. – </a:t>
            </a:r>
            <a:r>
              <a:rPr lang="en-US" sz="4000" b="1" i="1" kern="1200">
                <a:solidFill>
                  <a:srgbClr val="FFFFFF"/>
                </a:solidFill>
                <a:latin typeface="+mj-lt"/>
                <a:ea typeface="+mj-ea"/>
                <a:cs typeface="+mj-cs"/>
              </a:rPr>
              <a:t>Costituzione</a:t>
            </a:r>
          </a:p>
        </p:txBody>
      </p:sp>
      <p:sp>
        <p:nvSpPr>
          <p:cNvPr id="25602" name="Rectangle 2"/>
          <p:cNvSpPr>
            <a:spLocks noGrp="1" noChangeArrowheads="1"/>
          </p:cNvSpPr>
          <p:nvPr>
            <p:ph type="body" idx="1"/>
          </p:nvPr>
        </p:nvSpPr>
        <p:spPr>
          <a:xfrm>
            <a:off x="4810259" y="649480"/>
            <a:ext cx="6555347" cy="5546047"/>
          </a:xfrm>
        </p:spPr>
        <p:txBody>
          <a:bodyPr vert="horz" lIns="91440" tIns="45720" rIns="91440" bIns="45720" rtlCol="0" anchor="ctr">
            <a:normAutofit/>
          </a:bodyPr>
          <a:lstStyle/>
          <a:p>
            <a:pPr>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a:t>L</a:t>
            </a:r>
            <a:r>
              <a:rPr lang="en-US" altLang="en-GB" sz="1400"/>
              <a:t>’</a:t>
            </a:r>
            <a:r>
              <a:rPr lang="en-US" sz="1400"/>
              <a:t>art. 2331 stabilisce che per le </a:t>
            </a:r>
            <a:r>
              <a:rPr lang="en-US" sz="1400" b="1"/>
              <a:t>operazioni compiute prima dell</a:t>
            </a:r>
            <a:r>
              <a:rPr lang="en-US" altLang="en-GB" sz="1400" b="1"/>
              <a:t>’</a:t>
            </a:r>
            <a:r>
              <a:rPr lang="en-US" sz="1400" b="1"/>
              <a:t>iscrizione</a:t>
            </a:r>
            <a:r>
              <a:rPr lang="en-US" sz="1400"/>
              <a:t> la società - una volta costituita - risponderà dell</a:t>
            </a:r>
            <a:r>
              <a:rPr lang="en-US" altLang="en-GB" sz="1400"/>
              <a:t>’</a:t>
            </a:r>
            <a:r>
              <a:rPr lang="en-US" sz="1400"/>
              <a:t>operazione qualora:</a:t>
            </a:r>
          </a:p>
          <a:p>
            <a:pPr>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a:t>abbia approvato le stesse; </a:t>
            </a:r>
          </a:p>
          <a:p>
            <a:pPr>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a:t>le operazioni fossero necessarie per la costituzione (in siffatta ipotesi purchè l</a:t>
            </a:r>
            <a:r>
              <a:rPr lang="en-US" altLang="en-GB" sz="1400"/>
              <a:t>’</a:t>
            </a:r>
            <a:r>
              <a:rPr lang="en-US" sz="1400"/>
              <a:t>atto costitutivo abbia espressamente previsto che le relative spese fossero a carico della società quantificandone anche il relativo importo); </a:t>
            </a:r>
          </a:p>
          <a:p>
            <a:pPr>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a:t>tutte le volte che si accolli (in via cumulativa) le eventuali spese.</a:t>
            </a:r>
          </a:p>
          <a:p>
            <a:pPr>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b="1"/>
              <a:t>In ogni caso rispondono coloro che hanno agito nonché i soci che hanno deciso, autorizzato, consentito il compimento dell</a:t>
            </a:r>
            <a:r>
              <a:rPr lang="en-US" altLang="en-GB" sz="1400" b="1"/>
              <a:t>’</a:t>
            </a:r>
            <a:r>
              <a:rPr lang="en-US" sz="1400" b="1"/>
              <a:t>operazione</a:t>
            </a:r>
            <a:endParaRPr lang="en-US" sz="1400"/>
          </a:p>
          <a:p>
            <a:pPr>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a:t>Disciplina applicabile in via analogica anche ad operazioni compiute prima della stipula dell</a:t>
            </a:r>
            <a:r>
              <a:rPr lang="en-US" altLang="en-GB" sz="1400"/>
              <a:t>’</a:t>
            </a:r>
            <a:r>
              <a:rPr lang="en-US" sz="1400"/>
              <a:t>atto costitutivo (orientamento giurisprudenziale)‏</a:t>
            </a:r>
          </a:p>
          <a:p>
            <a:pPr>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b="1"/>
              <a:t>Restituzione da parte della banca dei decimi versati</a:t>
            </a:r>
            <a:r>
              <a:rPr lang="en-US" sz="1400"/>
              <a:t>:</a:t>
            </a:r>
          </a:p>
          <a:p>
            <a:pPr>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b="1"/>
              <a:t>agli amministratori</a:t>
            </a:r>
            <a:r>
              <a:rPr lang="en-US" sz="1400"/>
              <a:t> che dimostrino l</a:t>
            </a:r>
            <a:r>
              <a:rPr lang="en-US" altLang="en-GB" sz="1400"/>
              <a:t>’</a:t>
            </a:r>
            <a:r>
              <a:rPr lang="en-US" sz="1400"/>
              <a:t>avvenuta iscrizione (mediante certificato camerale)‏</a:t>
            </a:r>
          </a:p>
          <a:p>
            <a:pPr>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a:t>oppure</a:t>
            </a:r>
          </a:p>
          <a:p>
            <a:pPr>
              <a:spcBef>
                <a:spcPts val="4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b="1"/>
              <a:t>ai sottoscrittori</a:t>
            </a:r>
            <a:r>
              <a:rPr lang="en-US" sz="1400"/>
              <a:t> che dimostrino la non iscrizione dopo la scadenza del termine di 90 gg. dalla stipula dell</a:t>
            </a:r>
            <a:r>
              <a:rPr lang="en-US" altLang="en-GB" sz="1400"/>
              <a:t>’</a:t>
            </a:r>
            <a:r>
              <a:rPr lang="en-US" sz="1400"/>
              <a:t>atto costitutivo o dal successivo rilascio delle necessarie autorizzazioni </a:t>
            </a:r>
          </a:p>
          <a:p>
            <a:pPr>
              <a:spcBef>
                <a:spcPts val="2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400"/>
              <a:t>	(non ammessa, invece, restituzione nel caso di risoluzione consensuale del contratto da parte di tutti i soci, essendo le somme depositate indisponibili anche a garanzia dei terzi per le spese di costituzione) </a:t>
            </a:r>
          </a:p>
          <a:p>
            <a:pPr>
              <a:spcBef>
                <a:spcPts val="175"/>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400"/>
          </a:p>
          <a:p>
            <a:pPr>
              <a:spcBef>
                <a:spcPts val="125"/>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400"/>
          </a:p>
          <a:p>
            <a:pPr>
              <a:spcBef>
                <a:spcPts val="125"/>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400"/>
          </a:p>
          <a:p>
            <a:pPr>
              <a:spcBef>
                <a:spcPts val="125"/>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400"/>
          </a:p>
        </p:txBody>
      </p:sp>
    </p:spTree>
    <p:extLst>
      <p:ext uri="{BB962C8B-B14F-4D97-AF65-F5344CB8AC3E}">
        <p14:creationId xmlns:p14="http://schemas.microsoft.com/office/powerpoint/2010/main" val="18974593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67B5877-A74F-59F1-84D4-F6CE12596D79}"/>
              </a:ext>
            </a:extLst>
          </p:cNvPr>
          <p:cNvSpPr>
            <a:spLocks noGrp="1"/>
          </p:cNvSpPr>
          <p:nvPr>
            <p:ph type="title"/>
          </p:nvPr>
        </p:nvSpPr>
        <p:spPr>
          <a:xfrm>
            <a:off x="466722" y="586855"/>
            <a:ext cx="3201366" cy="3387497"/>
          </a:xfrm>
        </p:spPr>
        <p:txBody>
          <a:bodyPr anchor="b">
            <a:normAutofit/>
          </a:bodyPr>
          <a:lstStyle/>
          <a:p>
            <a:pPr algn="r"/>
            <a:r>
              <a:rPr lang="it-IT" sz="4000">
                <a:solidFill>
                  <a:srgbClr val="FFFFFF"/>
                </a:solidFill>
              </a:rPr>
              <a:t>Responsabilità degli Enti</a:t>
            </a:r>
          </a:p>
        </p:txBody>
      </p:sp>
      <p:sp>
        <p:nvSpPr>
          <p:cNvPr id="3" name="Segnaposto contenuto 2">
            <a:extLst>
              <a:ext uri="{FF2B5EF4-FFF2-40B4-BE49-F238E27FC236}">
                <a16:creationId xmlns:a16="http://schemas.microsoft.com/office/drawing/2014/main" id="{2281C633-6D5D-09D0-6A35-098B14C97B91}"/>
              </a:ext>
            </a:extLst>
          </p:cNvPr>
          <p:cNvSpPr>
            <a:spLocks noGrp="1"/>
          </p:cNvSpPr>
          <p:nvPr>
            <p:ph idx="1"/>
          </p:nvPr>
        </p:nvSpPr>
        <p:spPr>
          <a:xfrm>
            <a:off x="4810259" y="649480"/>
            <a:ext cx="6555347" cy="5546047"/>
          </a:xfrm>
        </p:spPr>
        <p:txBody>
          <a:bodyPr anchor="ctr">
            <a:normAutofit/>
          </a:bodyPr>
          <a:lstStyle/>
          <a:p>
            <a:pPr marL="0" indent="0">
              <a:buNone/>
            </a:pPr>
            <a:r>
              <a:rPr lang="it-IT" sz="2000" b="1">
                <a:effectLst/>
                <a:latin typeface="Calibri" panose="020F0502020204030204" pitchFamily="34" charset="0"/>
                <a:ea typeface="Calibri" panose="020F0502020204030204" pitchFamily="34" charset="0"/>
                <a:cs typeface="Calibri" panose="020F0502020204030204" pitchFamily="34" charset="0"/>
              </a:rPr>
              <a:t>Il D.Lgs.231/01 ha introdotto per la prima volta in Italia la responsabilità in sede penale degli enti per alcuni reati commessi nell’interesse o a vantaggio degli stessi da persone che rivestono funzioni di pubblica rappresentanza, di amministrazione o di direzione dell’ente o di una sua unità organizzativa dotata di autonomia finanziaria e funzionale nonché da persone che esercitano, anche di fatto, la gestione ed il controllo dello stesso ed infine da persone sottoposte dalla direzione o alla vigilanza di uno dei soggetti sopra indicati</a:t>
            </a:r>
            <a:r>
              <a:rPr lang="it-IT" sz="2000">
                <a:effectLst/>
                <a:latin typeface="Calibri" panose="020F0502020204030204" pitchFamily="34" charset="0"/>
                <a:ea typeface="Calibri" panose="020F0502020204030204" pitchFamily="34" charset="0"/>
                <a:cs typeface="Calibri" panose="020F0502020204030204" pitchFamily="34" charset="0"/>
              </a:rPr>
              <a:t>. Tale responsabilità dell’ente si aggiunge a quella della persona fisica che ha realizzato materialmente il reato.</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p>
            <a:endParaRPr lang="it-IT" sz="2000"/>
          </a:p>
        </p:txBody>
      </p:sp>
    </p:spTree>
    <p:extLst>
      <p:ext uri="{BB962C8B-B14F-4D97-AF65-F5344CB8AC3E}">
        <p14:creationId xmlns:p14="http://schemas.microsoft.com/office/powerpoint/2010/main" val="12939950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31DF5C4-995B-FA9B-EA01-4344E25F7A4E}"/>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Il catalogo dei reati</a:t>
            </a:r>
          </a:p>
        </p:txBody>
      </p:sp>
      <p:pic>
        <p:nvPicPr>
          <p:cNvPr id="26" name="Segnaposto contenuto 25">
            <a:extLst>
              <a:ext uri="{FF2B5EF4-FFF2-40B4-BE49-F238E27FC236}">
                <a16:creationId xmlns:a16="http://schemas.microsoft.com/office/drawing/2014/main" id="{0C13642A-46CB-10F3-B9C7-AFDBC540906A}"/>
              </a:ext>
            </a:extLst>
          </p:cNvPr>
          <p:cNvPicPr>
            <a:picLocks noGrp="1" noChangeAspect="1"/>
          </p:cNvPicPr>
          <p:nvPr>
            <p:ph idx="1"/>
          </p:nvPr>
        </p:nvPicPr>
        <p:blipFill>
          <a:blip r:embed="rId2"/>
          <a:stretch>
            <a:fillRect/>
          </a:stretch>
        </p:blipFill>
        <p:spPr>
          <a:xfrm>
            <a:off x="432225" y="2786645"/>
            <a:ext cx="11327549" cy="2811455"/>
          </a:xfrm>
          <a:prstGeom prst="rect">
            <a:avLst/>
          </a:prstGeom>
        </p:spPr>
      </p:pic>
    </p:spTree>
    <p:extLst>
      <p:ext uri="{BB962C8B-B14F-4D97-AF65-F5344CB8AC3E}">
        <p14:creationId xmlns:p14="http://schemas.microsoft.com/office/powerpoint/2010/main" val="34270395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1AA09B5-279A-8FA5-23ED-EBBE38DEB63E}"/>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Catalogo dei reati. P.2</a:t>
            </a:r>
          </a:p>
        </p:txBody>
      </p:sp>
      <p:pic>
        <p:nvPicPr>
          <p:cNvPr id="6" name="Segnaposto contenuto 5">
            <a:extLst>
              <a:ext uri="{FF2B5EF4-FFF2-40B4-BE49-F238E27FC236}">
                <a16:creationId xmlns:a16="http://schemas.microsoft.com/office/drawing/2014/main" id="{9860F86F-382C-3A58-5E2A-E255BF4EBBEF}"/>
              </a:ext>
            </a:extLst>
          </p:cNvPr>
          <p:cNvPicPr>
            <a:picLocks noGrp="1" noChangeAspect="1"/>
          </p:cNvPicPr>
          <p:nvPr>
            <p:ph idx="1"/>
          </p:nvPr>
        </p:nvPicPr>
        <p:blipFill>
          <a:blip r:embed="rId2"/>
          <a:stretch>
            <a:fillRect/>
          </a:stretch>
        </p:blipFill>
        <p:spPr>
          <a:xfrm>
            <a:off x="432225" y="2590497"/>
            <a:ext cx="11327549" cy="3203751"/>
          </a:xfrm>
          <a:prstGeom prst="rect">
            <a:avLst/>
          </a:prstGeom>
        </p:spPr>
      </p:pic>
    </p:spTree>
    <p:extLst>
      <p:ext uri="{BB962C8B-B14F-4D97-AF65-F5344CB8AC3E}">
        <p14:creationId xmlns:p14="http://schemas.microsoft.com/office/powerpoint/2010/main" val="14286416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4E2EBF1-C6C6-1DFB-6645-7A5F533B3624}"/>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Catalogo dei reati. P.3</a:t>
            </a:r>
          </a:p>
        </p:txBody>
      </p:sp>
      <p:pic>
        <p:nvPicPr>
          <p:cNvPr id="4" name="Segnaposto contenuto 3">
            <a:extLst>
              <a:ext uri="{FF2B5EF4-FFF2-40B4-BE49-F238E27FC236}">
                <a16:creationId xmlns:a16="http://schemas.microsoft.com/office/drawing/2014/main" id="{F95464BD-3FC2-2BD6-F4F3-8B4DF8BEB7F8}"/>
              </a:ext>
            </a:extLst>
          </p:cNvPr>
          <p:cNvPicPr>
            <a:picLocks noGrp="1" noChangeAspect="1"/>
          </p:cNvPicPr>
          <p:nvPr>
            <p:ph idx="1"/>
          </p:nvPr>
        </p:nvPicPr>
        <p:blipFill>
          <a:blip r:embed="rId2"/>
          <a:stretch>
            <a:fillRect/>
          </a:stretch>
        </p:blipFill>
        <p:spPr>
          <a:xfrm>
            <a:off x="432225" y="2631362"/>
            <a:ext cx="11327549" cy="3122022"/>
          </a:xfrm>
          <a:prstGeom prst="rect">
            <a:avLst/>
          </a:prstGeom>
        </p:spPr>
      </p:pic>
    </p:spTree>
    <p:extLst>
      <p:ext uri="{BB962C8B-B14F-4D97-AF65-F5344CB8AC3E}">
        <p14:creationId xmlns:p14="http://schemas.microsoft.com/office/powerpoint/2010/main" val="18421712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0E906BA-FA23-D0BF-24C6-6B07C9606EDD}"/>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Catalogo dei reati. P.4</a:t>
            </a:r>
          </a:p>
        </p:txBody>
      </p:sp>
      <p:pic>
        <p:nvPicPr>
          <p:cNvPr id="6" name="Segnaposto contenuto 5">
            <a:extLst>
              <a:ext uri="{FF2B5EF4-FFF2-40B4-BE49-F238E27FC236}">
                <a16:creationId xmlns:a16="http://schemas.microsoft.com/office/drawing/2014/main" id="{96BA0044-63A5-A7A5-A2E6-76D0334DB617}"/>
              </a:ext>
            </a:extLst>
          </p:cNvPr>
          <p:cNvPicPr>
            <a:picLocks noGrp="1" noChangeAspect="1"/>
          </p:cNvPicPr>
          <p:nvPr>
            <p:ph idx="1"/>
          </p:nvPr>
        </p:nvPicPr>
        <p:blipFill>
          <a:blip r:embed="rId2"/>
          <a:stretch>
            <a:fillRect/>
          </a:stretch>
        </p:blipFill>
        <p:spPr>
          <a:xfrm>
            <a:off x="432225" y="2516942"/>
            <a:ext cx="11327549" cy="3350862"/>
          </a:xfrm>
          <a:prstGeom prst="rect">
            <a:avLst/>
          </a:prstGeom>
        </p:spPr>
      </p:pic>
    </p:spTree>
    <p:extLst>
      <p:ext uri="{BB962C8B-B14F-4D97-AF65-F5344CB8AC3E}">
        <p14:creationId xmlns:p14="http://schemas.microsoft.com/office/powerpoint/2010/main" val="4491686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590B9D8-81AC-5C9A-AA41-23B16DE64F4F}"/>
              </a:ext>
            </a:extLst>
          </p:cNvPr>
          <p:cNvSpPr>
            <a:spLocks noGrp="1"/>
          </p:cNvSpPr>
          <p:nvPr>
            <p:ph type="title"/>
          </p:nvPr>
        </p:nvSpPr>
        <p:spPr>
          <a:xfrm>
            <a:off x="466722" y="586855"/>
            <a:ext cx="3201366" cy="3387497"/>
          </a:xfrm>
        </p:spPr>
        <p:txBody>
          <a:bodyPr anchor="b">
            <a:normAutofit/>
          </a:bodyPr>
          <a:lstStyle/>
          <a:p>
            <a:pPr algn="r"/>
            <a:r>
              <a:rPr lang="it-IT" sz="4000">
                <a:solidFill>
                  <a:srgbClr val="FFFFFF"/>
                </a:solidFill>
              </a:rPr>
              <a:t>Utilità del modello</a:t>
            </a:r>
          </a:p>
        </p:txBody>
      </p:sp>
      <p:sp>
        <p:nvSpPr>
          <p:cNvPr id="3" name="Segnaposto contenuto 2">
            <a:extLst>
              <a:ext uri="{FF2B5EF4-FFF2-40B4-BE49-F238E27FC236}">
                <a16:creationId xmlns:a16="http://schemas.microsoft.com/office/drawing/2014/main" id="{7F4304EA-592A-3E1B-A8AD-24C5F209BA27}"/>
              </a:ext>
            </a:extLst>
          </p:cNvPr>
          <p:cNvSpPr>
            <a:spLocks noGrp="1"/>
          </p:cNvSpPr>
          <p:nvPr>
            <p:ph idx="1"/>
          </p:nvPr>
        </p:nvSpPr>
        <p:spPr>
          <a:xfrm>
            <a:off x="4810259" y="649480"/>
            <a:ext cx="6555347" cy="5546047"/>
          </a:xfrm>
        </p:spPr>
        <p:txBody>
          <a:bodyPr anchor="ctr">
            <a:normAutofit/>
          </a:bodyPr>
          <a:lstStyle/>
          <a:p>
            <a:pPr marL="342900" lvl="0" indent="-342900">
              <a:spcAft>
                <a:spcPts val="1000"/>
              </a:spcAft>
              <a:buFont typeface="Wingdings" pitchFamily="2" charset="2"/>
              <a:buChar char=""/>
            </a:pPr>
            <a:r>
              <a:rPr lang="it-IT" sz="2000">
                <a:effectLst/>
                <a:latin typeface="Calibri" panose="020F0502020204030204" pitchFamily="34" charset="0"/>
                <a:ea typeface="Calibri" panose="020F0502020204030204" pitchFamily="34" charset="0"/>
                <a:cs typeface="Calibri" panose="020F0502020204030204" pitchFamily="34" charset="0"/>
              </a:rPr>
              <a:t>Determinare, in tutti coloro che operano in nome e per conto dell’azienda nelle aree di attività a rischio, la consapevolezza di poter incorrere, in caso di violazione delle disposizioni ivi riportate, nella commissione di illeciti passibili di sanzioni penali comminabili nei loro stessi confronti e di sanzioni amministrative irrogabili all’azienda </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Wingdings" pitchFamily="2" charset="2"/>
              <a:buChar char=""/>
            </a:pPr>
            <a:r>
              <a:rPr lang="it-IT" sz="2000">
                <a:effectLst/>
                <a:latin typeface="Calibri" panose="020F0502020204030204" pitchFamily="34" charset="0"/>
                <a:ea typeface="Calibri" panose="020F0502020204030204" pitchFamily="34" charset="0"/>
                <a:cs typeface="Calibri" panose="020F0502020204030204" pitchFamily="34" charset="0"/>
              </a:rPr>
              <a:t>Ribadire che tali forme di comportamento illecito sono fortemente condannate dall’azienda, in quanto le stesse (anche nel caso in cui la società fosse apparentemente in condizione di trarne vantaggio) sono comunque contrarie, oltre che alle disposizioni di legge, anche al “Codice Etico” al quale l’azienda intende attenersi nell’esercizio delle attività aziendale </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Wingdings" pitchFamily="2" charset="2"/>
              <a:buChar char=""/>
            </a:pPr>
            <a:r>
              <a:rPr lang="it-IT" sz="2000">
                <a:effectLst/>
                <a:latin typeface="Calibri" panose="020F0502020204030204" pitchFamily="34" charset="0"/>
                <a:ea typeface="Calibri" panose="020F0502020204030204" pitchFamily="34" charset="0"/>
                <a:cs typeface="Calibri" panose="020F0502020204030204" pitchFamily="34" charset="0"/>
              </a:rPr>
              <a:t>Consentire alla società, grazie ad un’azione di monitoraggio sulle aree di Attività a rischio, di intervenire tempestivamente per prevenire o contrastare la commissione dei reati stessi </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p>
            <a:endParaRPr lang="it-IT" sz="2000"/>
          </a:p>
        </p:txBody>
      </p:sp>
    </p:spTree>
    <p:extLst>
      <p:ext uri="{BB962C8B-B14F-4D97-AF65-F5344CB8AC3E}">
        <p14:creationId xmlns:p14="http://schemas.microsoft.com/office/powerpoint/2010/main" val="10607150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28862C7-C970-57FF-1C87-5E5421AD00BF}"/>
              </a:ext>
            </a:extLst>
          </p:cNvPr>
          <p:cNvSpPr>
            <a:spLocks noGrp="1"/>
          </p:cNvSpPr>
          <p:nvPr>
            <p:ph type="title"/>
          </p:nvPr>
        </p:nvSpPr>
        <p:spPr>
          <a:xfrm>
            <a:off x="466722" y="586855"/>
            <a:ext cx="3201366" cy="3387497"/>
          </a:xfrm>
        </p:spPr>
        <p:txBody>
          <a:bodyPr anchor="b">
            <a:normAutofit/>
          </a:bodyPr>
          <a:lstStyle/>
          <a:p>
            <a:pPr algn="r"/>
            <a:r>
              <a:rPr lang="it-IT" sz="4000">
                <a:solidFill>
                  <a:srgbClr val="FFFFFF"/>
                </a:solidFill>
              </a:rPr>
              <a:t>Elementi fondamentali del modello</a:t>
            </a:r>
          </a:p>
        </p:txBody>
      </p:sp>
      <p:sp>
        <p:nvSpPr>
          <p:cNvPr id="3" name="Segnaposto contenuto 2">
            <a:extLst>
              <a:ext uri="{FF2B5EF4-FFF2-40B4-BE49-F238E27FC236}">
                <a16:creationId xmlns:a16="http://schemas.microsoft.com/office/drawing/2014/main" id="{630664B3-1A36-67C5-291E-65A6A180FB3C}"/>
              </a:ext>
            </a:extLst>
          </p:cNvPr>
          <p:cNvSpPr>
            <a:spLocks noGrp="1"/>
          </p:cNvSpPr>
          <p:nvPr>
            <p:ph idx="1"/>
          </p:nvPr>
        </p:nvSpPr>
        <p:spPr>
          <a:xfrm>
            <a:off x="4810259" y="649480"/>
            <a:ext cx="6555347" cy="5546047"/>
          </a:xfrm>
        </p:spPr>
        <p:txBody>
          <a:bodyPr anchor="ctr">
            <a:normAutofit/>
          </a:bodyPr>
          <a:lstStyle/>
          <a:p>
            <a:pPr marL="342900" lvl="0" indent="-342900">
              <a:spcAft>
                <a:spcPts val="1000"/>
              </a:spcAft>
              <a:buFont typeface="Wingdings" pitchFamily="2" charset="2"/>
              <a:buChar char=""/>
            </a:pPr>
            <a:r>
              <a:rPr lang="it-IT" sz="1400">
                <a:effectLst/>
                <a:latin typeface="Calibri" panose="020F0502020204030204" pitchFamily="34" charset="0"/>
                <a:ea typeface="Calibri" panose="020F0502020204030204" pitchFamily="34" charset="0"/>
                <a:cs typeface="Calibri" panose="020F0502020204030204" pitchFamily="34" charset="0"/>
              </a:rPr>
              <a:t>Mappa delle attività aziendali “sensibili” ovvero di quelle nel cui ambito, per loro natura, possono essere commessi i reati di cui al Decreto e pertanto da sottoporre ad analisi e monitoraggio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Wingdings" pitchFamily="2" charset="2"/>
              <a:buChar char=""/>
            </a:pPr>
            <a:r>
              <a:rPr lang="it-IT" sz="1400">
                <a:effectLst/>
                <a:latin typeface="Calibri" panose="020F0502020204030204" pitchFamily="34" charset="0"/>
                <a:ea typeface="Calibri" panose="020F0502020204030204" pitchFamily="34" charset="0"/>
                <a:cs typeface="Calibri" panose="020F0502020204030204" pitchFamily="34" charset="0"/>
              </a:rPr>
              <a:t>Analisi dei protocolli in essere e definizione delle eventuali implementazioni finalizzate, con riferimento alle attività aziendali “sensibili”, a garantire i principi di controllo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Wingdings" pitchFamily="2" charset="2"/>
              <a:buChar char=""/>
            </a:pPr>
            <a:r>
              <a:rPr lang="it-IT" sz="1400">
                <a:effectLst/>
                <a:latin typeface="Calibri" panose="020F0502020204030204" pitchFamily="34" charset="0"/>
                <a:ea typeface="Calibri" panose="020F0502020204030204" pitchFamily="34" charset="0"/>
                <a:cs typeface="Calibri" panose="020F0502020204030204" pitchFamily="34" charset="0"/>
              </a:rPr>
              <a:t>Modalità di gestione delle risorse finanziarie idonee ad impedire la commissione dei reati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Wingdings" pitchFamily="2" charset="2"/>
              <a:buChar char=""/>
            </a:pPr>
            <a:r>
              <a:rPr lang="it-IT" sz="1400">
                <a:effectLst/>
                <a:latin typeface="Calibri" panose="020F0502020204030204" pitchFamily="34" charset="0"/>
                <a:ea typeface="Calibri" panose="020F0502020204030204" pitchFamily="34" charset="0"/>
                <a:cs typeface="Calibri" panose="020F0502020204030204" pitchFamily="34" charset="0"/>
              </a:rPr>
              <a:t>Identificazione dell’Organismo di Vigilanza (di seguito anche “Organismo” o “OdV”), ruolo attribuito in azienda sia a componenti interni che esterni all’azienda , e l’attribuzione   di   specifici   compiti   di   vigilanza sull’efficace e corretto funzionamento del Modello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Wingdings" pitchFamily="2" charset="2"/>
              <a:buChar char=""/>
            </a:pPr>
            <a:r>
              <a:rPr lang="it-IT" sz="1400">
                <a:effectLst/>
                <a:latin typeface="Calibri" panose="020F0502020204030204" pitchFamily="34" charset="0"/>
                <a:ea typeface="Calibri" panose="020F0502020204030204" pitchFamily="34" charset="0"/>
                <a:cs typeface="Calibri" panose="020F0502020204030204" pitchFamily="34" charset="0"/>
              </a:rPr>
              <a:t>Definizione dei flussi informativi nei confronti dell’Organismo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Wingdings" pitchFamily="2" charset="2"/>
              <a:buChar char=""/>
            </a:pPr>
            <a:r>
              <a:rPr lang="it-IT" sz="1400">
                <a:effectLst/>
                <a:latin typeface="Calibri" panose="020F0502020204030204" pitchFamily="34" charset="0"/>
                <a:ea typeface="Calibri" panose="020F0502020204030204" pitchFamily="34" charset="0"/>
                <a:cs typeface="Calibri" panose="020F0502020204030204" pitchFamily="34" charset="0"/>
              </a:rPr>
              <a:t>Attività di informazione, sensibilizzazione e diffusione a tutti i livelli aziendali delle regole comportamentali e delle procedure istituite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Wingdings" pitchFamily="2" charset="2"/>
              <a:buChar char=""/>
            </a:pPr>
            <a:r>
              <a:rPr lang="it-IT" sz="1400">
                <a:effectLst/>
                <a:latin typeface="Calibri" panose="020F0502020204030204" pitchFamily="34" charset="0"/>
                <a:ea typeface="Calibri" panose="020F0502020204030204" pitchFamily="34" charset="0"/>
                <a:cs typeface="Calibri" panose="020F0502020204030204" pitchFamily="34" charset="0"/>
              </a:rPr>
              <a:t>Definizione   delle   responsabilità nell’approvazione, nel   recepimento, nell’integrazione e nell’implementazione del Modello, oltre che nella verifica del funzionamento dei medesimi e dei comportamenti aziendali con relativo aggiornamento periodico (controllo ex post)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p>
            <a:endParaRPr lang="it-IT" sz="1400"/>
          </a:p>
        </p:txBody>
      </p:sp>
    </p:spTree>
    <p:extLst>
      <p:ext uri="{BB962C8B-B14F-4D97-AF65-F5344CB8AC3E}">
        <p14:creationId xmlns:p14="http://schemas.microsoft.com/office/powerpoint/2010/main" val="1796289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01" name="Rectangle 820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Rectangle 820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7" name="Rectangle 820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09" name="Freeform: Shape 820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11" name="Rectangle 821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olo 1">
            <a:extLst>
              <a:ext uri="{FF2B5EF4-FFF2-40B4-BE49-F238E27FC236}">
                <a16:creationId xmlns:a16="http://schemas.microsoft.com/office/drawing/2014/main" id="{8097F040-89C5-7046-93B1-D8A38C350563}"/>
              </a:ext>
            </a:extLst>
          </p:cNvPr>
          <p:cNvSpPr>
            <a:spLocks noGrp="1"/>
          </p:cNvSpPr>
          <p:nvPr>
            <p:ph type="title"/>
          </p:nvPr>
        </p:nvSpPr>
        <p:spPr>
          <a:xfrm>
            <a:off x="466722" y="586855"/>
            <a:ext cx="3201366" cy="3387497"/>
          </a:xfrm>
        </p:spPr>
        <p:txBody>
          <a:bodyPr anchor="b">
            <a:normAutofit/>
          </a:bodyPr>
          <a:lstStyle/>
          <a:p>
            <a:pPr algn="r"/>
            <a:r>
              <a:rPr lang="it-IT" altLang="it-IT" sz="4000">
                <a:solidFill>
                  <a:srgbClr val="FFFFFF"/>
                </a:solidFill>
              </a:rPr>
              <a:t>La spinta della responsabilità</a:t>
            </a:r>
          </a:p>
        </p:txBody>
      </p:sp>
      <p:sp>
        <p:nvSpPr>
          <p:cNvPr id="3" name="Segnaposto contenuto 2">
            <a:extLst>
              <a:ext uri="{FF2B5EF4-FFF2-40B4-BE49-F238E27FC236}">
                <a16:creationId xmlns:a16="http://schemas.microsoft.com/office/drawing/2014/main" id="{722FD98D-9F11-6F43-8AE1-504D5395B812}"/>
              </a:ext>
            </a:extLst>
          </p:cNvPr>
          <p:cNvSpPr>
            <a:spLocks noGrp="1"/>
          </p:cNvSpPr>
          <p:nvPr>
            <p:ph idx="1"/>
          </p:nvPr>
        </p:nvSpPr>
        <p:spPr>
          <a:xfrm>
            <a:off x="4810259" y="649480"/>
            <a:ext cx="6555347" cy="5546047"/>
          </a:xfrm>
        </p:spPr>
        <p:txBody>
          <a:bodyPr rtlCol="0" anchor="ctr">
            <a:normAutofit/>
          </a:bodyPr>
          <a:lstStyle/>
          <a:p>
            <a:pPr>
              <a:defRPr/>
            </a:pPr>
            <a:r>
              <a:rPr lang="it-IT" sz="2000">
                <a:latin typeface="Arial" panose="020B0604020202020204" pitchFamily="34" charset="0"/>
                <a:cs typeface="Arial" panose="020B0604020202020204" pitchFamily="34" charset="0"/>
              </a:rPr>
              <a:t>Il meccanismo di attribuzione di responsabilità alle aziende per reati commessi da amministratori, dirigenti e dipendenti ha costituito negli ultimi 10 anni un fortissimo incentivo all’adozione di Codici etici e relativi sistemi di attuazione e controllo per le aziende italiane</a:t>
            </a:r>
          </a:p>
        </p:txBody>
      </p:sp>
    </p:spTree>
    <p:extLst>
      <p:ext uri="{BB962C8B-B14F-4D97-AF65-F5344CB8AC3E}">
        <p14:creationId xmlns:p14="http://schemas.microsoft.com/office/powerpoint/2010/main" val="6965566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Rectangle 92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31" name="Freeform: Shape 92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33" name="Rectangle 92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olo 1">
            <a:extLst>
              <a:ext uri="{FF2B5EF4-FFF2-40B4-BE49-F238E27FC236}">
                <a16:creationId xmlns:a16="http://schemas.microsoft.com/office/drawing/2014/main" id="{052C220E-765C-0D4E-AA1B-38A9E462AB1D}"/>
              </a:ext>
            </a:extLst>
          </p:cNvPr>
          <p:cNvSpPr>
            <a:spLocks noGrp="1"/>
          </p:cNvSpPr>
          <p:nvPr>
            <p:ph type="title"/>
          </p:nvPr>
        </p:nvSpPr>
        <p:spPr>
          <a:xfrm>
            <a:off x="466722" y="586855"/>
            <a:ext cx="3201366" cy="3387497"/>
          </a:xfrm>
        </p:spPr>
        <p:txBody>
          <a:bodyPr anchor="b">
            <a:normAutofit/>
          </a:bodyPr>
          <a:lstStyle/>
          <a:p>
            <a:pPr algn="r"/>
            <a:r>
              <a:rPr lang="it-IT" altLang="it-IT" sz="3700">
                <a:solidFill>
                  <a:srgbClr val="FFFFFF"/>
                </a:solidFill>
              </a:rPr>
              <a:t>L’evoluzione delle motivazioni all’etica d’impresa nelle aziende Italiane</a:t>
            </a:r>
          </a:p>
        </p:txBody>
      </p:sp>
      <p:graphicFrame>
        <p:nvGraphicFramePr>
          <p:cNvPr id="4" name="Segnaposto contenuto 3">
            <a:extLst>
              <a:ext uri="{FF2B5EF4-FFF2-40B4-BE49-F238E27FC236}">
                <a16:creationId xmlns:a16="http://schemas.microsoft.com/office/drawing/2014/main" id="{EE3FACA2-232C-A741-9125-81F95F188806}"/>
              </a:ext>
            </a:extLst>
          </p:cNvPr>
          <p:cNvGraphicFramePr>
            <a:graphicFrameLocks noGrp="1"/>
          </p:cNvGraphicFramePr>
          <p:nvPr>
            <p:ph idx="1"/>
            <p:extLst>
              <p:ext uri="{D42A27DB-BD31-4B8C-83A1-F6EECF244321}">
                <p14:modId xmlns:p14="http://schemas.microsoft.com/office/powerpoint/2010/main" val="1609928660"/>
              </p:ext>
            </p:extLst>
          </p:nvPr>
        </p:nvGraphicFramePr>
        <p:xfrm>
          <a:off x="5243767" y="511388"/>
          <a:ext cx="5820802" cy="5467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68472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a:extLst>
              <a:ext uri="{FF2B5EF4-FFF2-40B4-BE49-F238E27FC236}">
                <a16:creationId xmlns:a16="http://schemas.microsoft.com/office/drawing/2014/main" id="{B6DC6226-B710-4543-8876-2E0B877E41DC}"/>
              </a:ext>
            </a:extLst>
          </p:cNvPr>
          <p:cNvGraphicFramePr>
            <a:graphicFrameLocks noGrp="1"/>
          </p:cNvGraphicFramePr>
          <p:nvPr>
            <p:ph idx="1"/>
            <p:extLst>
              <p:ext uri="{D42A27DB-BD31-4B8C-83A1-F6EECF244321}">
                <p14:modId xmlns:p14="http://schemas.microsoft.com/office/powerpoint/2010/main" val="994780787"/>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olo 1">
            <a:extLst>
              <a:ext uri="{FF2B5EF4-FFF2-40B4-BE49-F238E27FC236}">
                <a16:creationId xmlns:a16="http://schemas.microsoft.com/office/drawing/2014/main" id="{4942C9CA-F2F2-734C-A22C-5388F72407C2}"/>
              </a:ext>
            </a:extLst>
          </p:cNvPr>
          <p:cNvSpPr>
            <a:spLocks noGrp="1"/>
          </p:cNvSpPr>
          <p:nvPr>
            <p:ph type="title"/>
          </p:nvPr>
        </p:nvSpPr>
        <p:spPr/>
        <p:txBody>
          <a:bodyPr rtlCol="0">
            <a:normAutofit/>
          </a:bodyPr>
          <a:lstStyle/>
          <a:p>
            <a:pPr>
              <a:defRPr/>
            </a:pPr>
            <a:r>
              <a:rPr lang="it-IT" dirty="0"/>
              <a:t>L’inclusione del diritto penale </a:t>
            </a:r>
            <a:br>
              <a:rPr lang="it-IT" dirty="0"/>
            </a:br>
            <a:r>
              <a:rPr lang="it-IT" dirty="0"/>
              <a:t>nell’etica aziendale</a:t>
            </a:r>
          </a:p>
        </p:txBody>
      </p:sp>
      <p:sp>
        <p:nvSpPr>
          <p:cNvPr id="3" name="Parentesi graffa chiusa 2">
            <a:extLst>
              <a:ext uri="{FF2B5EF4-FFF2-40B4-BE49-F238E27FC236}">
                <a16:creationId xmlns:a16="http://schemas.microsoft.com/office/drawing/2014/main" id="{02A2677D-D9E9-664B-BD6D-6E5352CDE060}"/>
              </a:ext>
            </a:extLst>
          </p:cNvPr>
          <p:cNvSpPr/>
          <p:nvPr/>
        </p:nvSpPr>
        <p:spPr>
          <a:xfrm>
            <a:off x="6024563" y="1628776"/>
            <a:ext cx="1871662" cy="4537075"/>
          </a:xfrm>
          <a:prstGeom prst="righ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10245" name="CasellaDiTesto 3">
            <a:extLst>
              <a:ext uri="{FF2B5EF4-FFF2-40B4-BE49-F238E27FC236}">
                <a16:creationId xmlns:a16="http://schemas.microsoft.com/office/drawing/2014/main" id="{CCF50335-2294-B64A-89A2-9E1B11048F5B}"/>
              </a:ext>
            </a:extLst>
          </p:cNvPr>
          <p:cNvSpPr txBox="1">
            <a:spLocks noChangeArrowheads="1"/>
          </p:cNvSpPr>
          <p:nvPr/>
        </p:nvSpPr>
        <p:spPr bwMode="auto">
          <a:xfrm>
            <a:off x="8040689" y="3195639"/>
            <a:ext cx="20161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2800"/>
              <a:t>Condotte vietate dai Codici etici</a:t>
            </a:r>
          </a:p>
        </p:txBody>
      </p:sp>
    </p:spTree>
    <p:extLst>
      <p:ext uri="{BB962C8B-B14F-4D97-AF65-F5344CB8AC3E}">
        <p14:creationId xmlns:p14="http://schemas.microsoft.com/office/powerpoint/2010/main" val="24451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1" name="Rectangle 2663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633" name="Rectangle 2663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5" name="Rectangle 2663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7" name="Rectangle 2663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9" name="Rectangle 2663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41" name="Freeform: Shape 2664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643" name="Rectangle 2664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p:cNvSpPr txBox="1">
            <a:spLocks noGrp="1" noChangeArrowheads="1"/>
          </p:cNvSpPr>
          <p:nvPr>
            <p:ph type="title"/>
          </p:nvPr>
        </p:nvSpPr>
        <p:spPr>
          <a:xfrm>
            <a:off x="466722" y="586855"/>
            <a:ext cx="3201366" cy="3387497"/>
          </a:xfrm>
          <a:prstGeom prst="rect">
            <a:avLst/>
          </a:prstGeom>
        </p:spPr>
        <p:txBody>
          <a:bodyPr anchor="b">
            <a:normAutofit/>
          </a:bodyPr>
          <a:lstStyle/>
          <a:p>
            <a:pPr algn="r" fontAlgn="base">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700" b="1">
                <a:solidFill>
                  <a:srgbClr val="FFFFFF"/>
                </a:solidFill>
                <a:latin typeface="Arial" panose="020B0604020202020204" pitchFamily="34" charset="0"/>
                <a:ea typeface="Cambria" pitchFamily="18" charset="0"/>
                <a:cs typeface="Arial" panose="020B0604020202020204" pitchFamily="34" charset="0"/>
              </a:rPr>
              <a:t>La S.p.a. – </a:t>
            </a:r>
            <a:r>
              <a:rPr lang="en-GB" sz="3700" b="1" i="1">
                <a:solidFill>
                  <a:srgbClr val="FFFFFF"/>
                </a:solidFill>
                <a:latin typeface="Arial" panose="020B0604020202020204" pitchFamily="34" charset="0"/>
                <a:ea typeface="Cambria" pitchFamily="18" charset="0"/>
                <a:cs typeface="Arial" panose="020B0604020202020204" pitchFamily="34" charset="0"/>
              </a:rPr>
              <a:t>Costituzione</a:t>
            </a:r>
          </a:p>
        </p:txBody>
      </p:sp>
      <p:sp>
        <p:nvSpPr>
          <p:cNvPr id="26626" name="Rectangle 2"/>
          <p:cNvSpPr>
            <a:spLocks noGrp="1" noChangeArrowheads="1"/>
          </p:cNvSpPr>
          <p:nvPr>
            <p:ph type="body" idx="1"/>
          </p:nvPr>
        </p:nvSpPr>
        <p:spPr>
          <a:xfrm>
            <a:off x="4810259" y="649480"/>
            <a:ext cx="6555347" cy="5546047"/>
          </a:xfrm>
        </p:spPr>
        <p:txBody>
          <a:bodyPr anchor="ctr">
            <a:normAutofit/>
          </a:bodyPr>
          <a:lstStyle/>
          <a:p>
            <a:pPr>
              <a:spcBef>
                <a:spcPts val="4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700">
              <a:latin typeface="Arial" panose="020B0604020202020204" pitchFamily="34" charset="0"/>
              <a:ea typeface="Cambria" pitchFamily="18" charset="0"/>
              <a:cs typeface="Arial" panose="020B0604020202020204" pitchFamily="34" charset="0"/>
            </a:endParaRP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latin typeface="Arial" panose="020B0604020202020204" pitchFamily="34" charset="0"/>
                <a:ea typeface="Cambria" pitchFamily="18" charset="0"/>
                <a:cs typeface="Arial" panose="020B0604020202020204" pitchFamily="34" charset="0"/>
              </a:rPr>
              <a:t>L</a:t>
            </a:r>
            <a:r>
              <a:rPr lang="en-GB" altLang="en-GB" sz="1700">
                <a:latin typeface="Arial" panose="020B0604020202020204" pitchFamily="34" charset="0"/>
                <a:ea typeface="Cambria" pitchFamily="18" charset="0"/>
                <a:cs typeface="Arial" panose="020B0604020202020204" pitchFamily="34" charset="0"/>
              </a:rPr>
              <a:t>’</a:t>
            </a:r>
            <a:r>
              <a:rPr lang="en-GB" sz="1700">
                <a:latin typeface="Arial" panose="020B0604020202020204" pitchFamily="34" charset="0"/>
                <a:ea typeface="Cambria" pitchFamily="18" charset="0"/>
                <a:cs typeface="Arial" panose="020B0604020202020204" pitchFamily="34" charset="0"/>
              </a:rPr>
              <a:t>art. 2328 I° comma c.c., ammette la costituzione di una società per azioni con atto unilaterale di un unico socio fondatore</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latin typeface="Arial" panose="020B0604020202020204" pitchFamily="34" charset="0"/>
                <a:ea typeface="Cambria" pitchFamily="18" charset="0"/>
                <a:cs typeface="Arial" panose="020B0604020202020204" pitchFamily="34" charset="0"/>
              </a:rPr>
              <a:t>Per le obbligazioni sociali risponde la sola società salve due specifiche eccezioni in cui sorge </a:t>
            </a:r>
            <a:r>
              <a:rPr lang="en-GB" sz="1700" b="1">
                <a:latin typeface="Arial" panose="020B0604020202020204" pitchFamily="34" charset="0"/>
                <a:ea typeface="Cambria" pitchFamily="18" charset="0"/>
                <a:cs typeface="Arial" panose="020B0604020202020204" pitchFamily="34" charset="0"/>
              </a:rPr>
              <a:t>nell</a:t>
            </a:r>
            <a:r>
              <a:rPr lang="en-GB" altLang="en-GB" sz="1700" b="1">
                <a:latin typeface="Arial" panose="020B0604020202020204" pitchFamily="34" charset="0"/>
                <a:ea typeface="Cambria" pitchFamily="18" charset="0"/>
                <a:cs typeface="Arial" panose="020B0604020202020204" pitchFamily="34" charset="0"/>
              </a:rPr>
              <a:t>’</a:t>
            </a:r>
            <a:r>
              <a:rPr lang="en-GB" sz="1700" b="1">
                <a:latin typeface="Arial" panose="020B0604020202020204" pitchFamily="34" charset="0"/>
                <a:ea typeface="Cambria" pitchFamily="18" charset="0"/>
                <a:cs typeface="Arial" panose="020B0604020202020204" pitchFamily="34" charset="0"/>
              </a:rPr>
              <a:t>ipotesi di insolvenza della società</a:t>
            </a:r>
            <a:r>
              <a:rPr lang="en-GB" sz="1700">
                <a:latin typeface="Arial" panose="020B0604020202020204" pitchFamily="34" charset="0"/>
                <a:ea typeface="Cambria" pitchFamily="18" charset="0"/>
                <a:cs typeface="Arial" panose="020B0604020202020204" pitchFamily="34" charset="0"/>
              </a:rPr>
              <a:t> una responsabilità </a:t>
            </a:r>
            <a:r>
              <a:rPr lang="en-GB" sz="1700" b="1">
                <a:latin typeface="Arial" panose="020B0604020202020204" pitchFamily="34" charset="0"/>
                <a:ea typeface="Cambria" pitchFamily="18" charset="0"/>
                <a:cs typeface="Arial" panose="020B0604020202020204" pitchFamily="34" charset="0"/>
              </a:rPr>
              <a:t>illimitata</a:t>
            </a:r>
            <a:r>
              <a:rPr lang="en-GB" sz="1700">
                <a:latin typeface="Arial" panose="020B0604020202020204" pitchFamily="34" charset="0"/>
                <a:ea typeface="Cambria" pitchFamily="18" charset="0"/>
                <a:cs typeface="Arial" panose="020B0604020202020204" pitchFamily="34" charset="0"/>
              </a:rPr>
              <a:t> - seppur </a:t>
            </a:r>
            <a:r>
              <a:rPr lang="en-GB" sz="1700" b="1">
                <a:latin typeface="Arial" panose="020B0604020202020204" pitchFamily="34" charset="0"/>
                <a:ea typeface="Cambria" pitchFamily="18" charset="0"/>
                <a:cs typeface="Arial" panose="020B0604020202020204" pitchFamily="34" charset="0"/>
              </a:rPr>
              <a:t>sussidiaria</a:t>
            </a:r>
            <a:r>
              <a:rPr lang="en-GB" sz="1700">
                <a:latin typeface="Arial" panose="020B0604020202020204" pitchFamily="34" charset="0"/>
                <a:ea typeface="Cambria" pitchFamily="18" charset="0"/>
                <a:cs typeface="Arial" panose="020B0604020202020204" pitchFamily="34" charset="0"/>
              </a:rPr>
              <a:t> - dell</a:t>
            </a:r>
            <a:r>
              <a:rPr lang="en-GB" altLang="en-GB" sz="1700">
                <a:latin typeface="Arial" panose="020B0604020202020204" pitchFamily="34" charset="0"/>
                <a:ea typeface="Cambria" pitchFamily="18" charset="0"/>
                <a:cs typeface="Arial" panose="020B0604020202020204" pitchFamily="34" charset="0"/>
              </a:rPr>
              <a:t>’</a:t>
            </a:r>
            <a:r>
              <a:rPr lang="en-GB" sz="1700">
                <a:latin typeface="Arial" panose="020B0604020202020204" pitchFamily="34" charset="0"/>
                <a:ea typeface="Cambria" pitchFamily="18" charset="0"/>
                <a:cs typeface="Arial" panose="020B0604020202020204" pitchFamily="34" charset="0"/>
              </a:rPr>
              <a:t>unico socio per le obbligazioni sorte </a:t>
            </a:r>
            <a:r>
              <a:rPr lang="en-GB" sz="1700" b="1">
                <a:latin typeface="Arial" panose="020B0604020202020204" pitchFamily="34" charset="0"/>
                <a:ea typeface="Cambria" pitchFamily="18" charset="0"/>
                <a:cs typeface="Arial" panose="020B0604020202020204" pitchFamily="34" charset="0"/>
              </a:rPr>
              <a:t>nel periodo</a:t>
            </a:r>
            <a:r>
              <a:rPr lang="en-GB" sz="1700">
                <a:latin typeface="Arial" panose="020B0604020202020204" pitchFamily="34" charset="0"/>
                <a:ea typeface="Cambria" pitchFamily="18" charset="0"/>
                <a:cs typeface="Arial" panose="020B0604020202020204" pitchFamily="34" charset="0"/>
              </a:rPr>
              <a:t> in cui tutte le azioni erano allo stesso appartenute:</a:t>
            </a:r>
          </a:p>
          <a:p>
            <a:pPr>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latin typeface="Arial" panose="020B0604020202020204" pitchFamily="34" charset="0"/>
                <a:ea typeface="Cambria" pitchFamily="18" charset="0"/>
                <a:cs typeface="Arial" panose="020B0604020202020204" pitchFamily="34" charset="0"/>
              </a:rPr>
              <a:t>	- inosservanza delle specifiche forme pubblicitarie previste dall</a:t>
            </a:r>
            <a:r>
              <a:rPr lang="en-GB" altLang="en-GB" sz="1700">
                <a:latin typeface="Arial" panose="020B0604020202020204" pitchFamily="34" charset="0"/>
                <a:ea typeface="Cambria" pitchFamily="18" charset="0"/>
                <a:cs typeface="Arial" panose="020B0604020202020204" pitchFamily="34" charset="0"/>
              </a:rPr>
              <a:t>’</a:t>
            </a:r>
            <a:r>
              <a:rPr lang="en-GB" sz="1700">
                <a:latin typeface="Arial" panose="020B0604020202020204" pitchFamily="34" charset="0"/>
                <a:ea typeface="Cambria" pitchFamily="18" charset="0"/>
                <a:cs typeface="Arial" panose="020B0604020202020204" pitchFamily="34" charset="0"/>
              </a:rPr>
              <a:t>art. 2362 c.c. (articolo che prevede l</a:t>
            </a:r>
            <a:r>
              <a:rPr lang="en-GB" altLang="en-GB" sz="1700">
                <a:latin typeface="Arial" panose="020B0604020202020204" pitchFamily="34" charset="0"/>
                <a:ea typeface="Cambria" pitchFamily="18" charset="0"/>
                <a:cs typeface="Arial" panose="020B0604020202020204" pitchFamily="34" charset="0"/>
              </a:rPr>
              <a:t>’</a:t>
            </a:r>
            <a:r>
              <a:rPr lang="en-GB" sz="1700">
                <a:latin typeface="Arial" panose="020B0604020202020204" pitchFamily="34" charset="0"/>
                <a:ea typeface="Cambria" pitchFamily="18" charset="0"/>
                <a:cs typeface="Arial" panose="020B0604020202020204" pitchFamily="34" charset="0"/>
              </a:rPr>
              <a:t>obbligo per gli amministratori di depositare presso il registro delle imprese una dichiarazione contenente le generalità dell</a:t>
            </a:r>
            <a:r>
              <a:rPr lang="en-GB" altLang="en-GB" sz="1700">
                <a:latin typeface="Arial" panose="020B0604020202020204" pitchFamily="34" charset="0"/>
                <a:ea typeface="Cambria" pitchFamily="18" charset="0"/>
                <a:cs typeface="Arial" panose="020B0604020202020204" pitchFamily="34" charset="0"/>
              </a:rPr>
              <a:t>’</a:t>
            </a:r>
            <a:r>
              <a:rPr lang="en-GB" sz="1700">
                <a:latin typeface="Arial" panose="020B0604020202020204" pitchFamily="34" charset="0"/>
                <a:ea typeface="Cambria" pitchFamily="18" charset="0"/>
                <a:cs typeface="Arial" panose="020B0604020202020204" pitchFamily="34" charset="0"/>
              </a:rPr>
              <a:t>unico azionista);</a:t>
            </a:r>
          </a:p>
          <a:p>
            <a:pPr>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latin typeface="Arial" panose="020B0604020202020204" pitchFamily="34" charset="0"/>
                <a:ea typeface="Cambria" pitchFamily="18" charset="0"/>
                <a:cs typeface="Arial" panose="020B0604020202020204" pitchFamily="34" charset="0"/>
              </a:rPr>
              <a:t>	- inosservanza delle norme previste per la liberazione dei conferimenti dell</a:t>
            </a:r>
            <a:r>
              <a:rPr lang="en-GB" altLang="en-GB" sz="1700">
                <a:latin typeface="Arial" panose="020B0604020202020204" pitchFamily="34" charset="0"/>
                <a:ea typeface="Cambria" pitchFamily="18" charset="0"/>
                <a:cs typeface="Arial" panose="020B0604020202020204" pitchFamily="34" charset="0"/>
              </a:rPr>
              <a:t>’</a:t>
            </a:r>
            <a:r>
              <a:rPr lang="en-GB" sz="1700">
                <a:latin typeface="Arial" panose="020B0604020202020204" pitchFamily="34" charset="0"/>
                <a:ea typeface="Cambria" pitchFamily="18" charset="0"/>
                <a:cs typeface="Arial" panose="020B0604020202020204" pitchFamily="34" charset="0"/>
              </a:rPr>
              <a:t>unico azionista (art. 2342 c.c. comma II° e IV° che prevedono l</a:t>
            </a:r>
            <a:r>
              <a:rPr lang="en-GB" altLang="en-GB" sz="1700">
                <a:latin typeface="Arial" panose="020B0604020202020204" pitchFamily="34" charset="0"/>
                <a:ea typeface="Cambria" pitchFamily="18" charset="0"/>
                <a:cs typeface="Arial" panose="020B0604020202020204" pitchFamily="34" charset="0"/>
              </a:rPr>
              <a:t>’</a:t>
            </a:r>
            <a:r>
              <a:rPr lang="en-GB" sz="1700">
                <a:latin typeface="Arial" panose="020B0604020202020204" pitchFamily="34" charset="0"/>
                <a:ea typeface="Cambria" pitchFamily="18" charset="0"/>
                <a:cs typeface="Arial" panose="020B0604020202020204" pitchFamily="34" charset="0"/>
              </a:rPr>
              <a:t>obbligo del versamento integrale dei conferimenti). </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700">
                <a:latin typeface="Arial" panose="020B0604020202020204" pitchFamily="34" charset="0"/>
                <a:ea typeface="Cambria" pitchFamily="18" charset="0"/>
                <a:cs typeface="Arial" panose="020B0604020202020204" pitchFamily="34" charset="0"/>
              </a:rPr>
              <a:t>I contratti della società con l</a:t>
            </a:r>
            <a:r>
              <a:rPr lang="en-GB" altLang="en-GB" sz="1700">
                <a:latin typeface="Arial" panose="020B0604020202020204" pitchFamily="34" charset="0"/>
                <a:ea typeface="Cambria" pitchFamily="18" charset="0"/>
                <a:cs typeface="Arial" panose="020B0604020202020204" pitchFamily="34" charset="0"/>
              </a:rPr>
              <a:t>’</a:t>
            </a:r>
            <a:r>
              <a:rPr lang="en-GB" sz="1700">
                <a:latin typeface="Arial" panose="020B0604020202020204" pitchFamily="34" charset="0"/>
                <a:ea typeface="Cambria" pitchFamily="18" charset="0"/>
                <a:cs typeface="Arial" panose="020B0604020202020204" pitchFamily="34" charset="0"/>
              </a:rPr>
              <a:t>unico socio o le operazioni a suo favore sono </a:t>
            </a:r>
            <a:r>
              <a:rPr lang="en-GB" sz="1700" b="1">
                <a:latin typeface="Arial" panose="020B0604020202020204" pitchFamily="34" charset="0"/>
                <a:ea typeface="Cambria" pitchFamily="18" charset="0"/>
                <a:cs typeface="Arial" panose="020B0604020202020204" pitchFamily="34" charset="0"/>
              </a:rPr>
              <a:t>opponibili </a:t>
            </a:r>
            <a:r>
              <a:rPr lang="en-GB" sz="1700">
                <a:latin typeface="Arial" panose="020B0604020202020204" pitchFamily="34" charset="0"/>
                <a:ea typeface="Cambria" pitchFamily="18" charset="0"/>
                <a:cs typeface="Arial" panose="020B0604020202020204" pitchFamily="34" charset="0"/>
              </a:rPr>
              <a:t>ai creditori solo se risultano </a:t>
            </a:r>
            <a:r>
              <a:rPr lang="en-GB" sz="1700" b="1">
                <a:latin typeface="Arial" panose="020B0604020202020204" pitchFamily="34" charset="0"/>
                <a:ea typeface="Cambria" pitchFamily="18" charset="0"/>
                <a:cs typeface="Arial" panose="020B0604020202020204" pitchFamily="34" charset="0"/>
              </a:rPr>
              <a:t>dal libro delle adunanze</a:t>
            </a:r>
            <a:r>
              <a:rPr lang="en-GB" sz="1700">
                <a:latin typeface="Arial" panose="020B0604020202020204" pitchFamily="34" charset="0"/>
                <a:ea typeface="Cambria" pitchFamily="18" charset="0"/>
                <a:cs typeface="Arial" panose="020B0604020202020204" pitchFamily="34" charset="0"/>
              </a:rPr>
              <a:t> del cda o da </a:t>
            </a:r>
            <a:r>
              <a:rPr lang="en-GB" sz="1700" b="1">
                <a:latin typeface="Arial" panose="020B0604020202020204" pitchFamily="34" charset="0"/>
                <a:ea typeface="Cambria" pitchFamily="18" charset="0"/>
                <a:cs typeface="Arial" panose="020B0604020202020204" pitchFamily="34" charset="0"/>
              </a:rPr>
              <a:t>atto scritto con data certa</a:t>
            </a:r>
            <a:r>
              <a:rPr lang="en-GB" sz="1700">
                <a:latin typeface="Arial" panose="020B0604020202020204" pitchFamily="34" charset="0"/>
                <a:ea typeface="Cambria" pitchFamily="18" charset="0"/>
                <a:cs typeface="Arial" panose="020B0604020202020204" pitchFamily="34" charset="0"/>
              </a:rPr>
              <a:t> anteriore al pignoramento (art. 2362, u.c.)‏</a:t>
            </a:r>
          </a:p>
          <a:p>
            <a:pPr>
              <a:spcBef>
                <a:spcPts val="4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700">
              <a:latin typeface="Arial" panose="020B0604020202020204" pitchFamily="34" charset="0"/>
              <a:cs typeface="Arial" panose="020B0604020202020204" pitchFamily="34" charset="0"/>
            </a:endParaRPr>
          </a:p>
          <a:p>
            <a:pPr>
              <a:spcBef>
                <a:spcPts val="45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5167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3" name="Rectangle 112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4" name="Rectangle 1127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85" name="Rectangle 1127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6" name="Rectangle 1127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87" name="Freeform: Shape 1127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266" name="Titolo 1">
            <a:extLst>
              <a:ext uri="{FF2B5EF4-FFF2-40B4-BE49-F238E27FC236}">
                <a16:creationId xmlns:a16="http://schemas.microsoft.com/office/drawing/2014/main" id="{C3BA7585-EC2A-7242-9EEF-3A01D7566D9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altLang="it-IT" sz="4000" i="1" kern="1200">
                <a:solidFill>
                  <a:srgbClr val="FFFFFF"/>
                </a:solidFill>
                <a:latin typeface="+mj-lt"/>
                <a:ea typeface="+mj-ea"/>
                <a:cs typeface="+mj-cs"/>
              </a:rPr>
              <a:t>Modello in base al D.lgs. 231/01</a:t>
            </a:r>
          </a:p>
        </p:txBody>
      </p:sp>
      <p:graphicFrame>
        <p:nvGraphicFramePr>
          <p:cNvPr id="8" name="Segnaposto contenuto 7">
            <a:extLst>
              <a:ext uri="{FF2B5EF4-FFF2-40B4-BE49-F238E27FC236}">
                <a16:creationId xmlns:a16="http://schemas.microsoft.com/office/drawing/2014/main" id="{09B6ABE0-D838-FD4B-A932-0B1A13191723}"/>
              </a:ext>
            </a:extLst>
          </p:cNvPr>
          <p:cNvGraphicFramePr>
            <a:graphicFrameLocks noGrp="1"/>
          </p:cNvGraphicFramePr>
          <p:nvPr>
            <p:ph idx="1"/>
            <p:extLst>
              <p:ext uri="{D42A27DB-BD31-4B8C-83A1-F6EECF244321}">
                <p14:modId xmlns:p14="http://schemas.microsoft.com/office/powerpoint/2010/main" val="2621585931"/>
              </p:ext>
            </p:extLst>
          </p:nvPr>
        </p:nvGraphicFramePr>
        <p:xfrm>
          <a:off x="4337597" y="770308"/>
          <a:ext cx="7627326" cy="4950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08903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7" name="Rectangle 1229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9" name="Rectangle 1229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1" name="Rectangle 1230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03" name="Freeform: Shape 1230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90" name="Titolo 1">
            <a:extLst>
              <a:ext uri="{FF2B5EF4-FFF2-40B4-BE49-F238E27FC236}">
                <a16:creationId xmlns:a16="http://schemas.microsoft.com/office/drawing/2014/main" id="{9DF7AD1D-AB17-794D-8EC4-0085059908B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altLang="it-IT" sz="3400" kern="1200">
                <a:solidFill>
                  <a:srgbClr val="FFFFFF"/>
                </a:solidFill>
                <a:latin typeface="+mj-lt"/>
                <a:ea typeface="+mj-ea"/>
                <a:cs typeface="+mj-cs"/>
              </a:rPr>
              <a:t>Identificazione dei rischi: reati «presupposto» ed esempi aziendali (in aula)</a:t>
            </a:r>
          </a:p>
        </p:txBody>
      </p:sp>
      <p:graphicFrame>
        <p:nvGraphicFramePr>
          <p:cNvPr id="4" name="Tabella 3">
            <a:extLst>
              <a:ext uri="{FF2B5EF4-FFF2-40B4-BE49-F238E27FC236}">
                <a16:creationId xmlns:a16="http://schemas.microsoft.com/office/drawing/2014/main" id="{4AC4E4E9-D7D6-DA41-9D38-CBF9E3C2B80A}"/>
              </a:ext>
            </a:extLst>
          </p:cNvPr>
          <p:cNvGraphicFramePr>
            <a:graphicFrameLocks noGrp="1"/>
          </p:cNvGraphicFramePr>
          <p:nvPr>
            <p:extLst>
              <p:ext uri="{D42A27DB-BD31-4B8C-83A1-F6EECF244321}">
                <p14:modId xmlns:p14="http://schemas.microsoft.com/office/powerpoint/2010/main" val="691305440"/>
              </p:ext>
            </p:extLst>
          </p:nvPr>
        </p:nvGraphicFramePr>
        <p:xfrm>
          <a:off x="4560504" y="467208"/>
          <a:ext cx="7109596" cy="5927907"/>
        </p:xfrm>
        <a:graphic>
          <a:graphicData uri="http://schemas.openxmlformats.org/drawingml/2006/table">
            <a:tbl>
              <a:tblPr firstRow="1" bandRow="1">
                <a:solidFill>
                  <a:schemeClr val="bg1"/>
                </a:solidFill>
                <a:effectLst>
                  <a:outerShdw blurRad="50800" dist="38100" dir="2700000" algn="tl" rotWithShape="0">
                    <a:prstClr val="black">
                      <a:alpha val="40000"/>
                    </a:prstClr>
                  </a:outerShdw>
                </a:effectLst>
                <a:tableStyleId>{08FB837D-C827-4EFA-A057-4D05807E0F7C}</a:tableStyleId>
              </a:tblPr>
              <a:tblGrid>
                <a:gridCol w="3298041">
                  <a:extLst>
                    <a:ext uri="{9D8B030D-6E8A-4147-A177-3AD203B41FA5}">
                      <a16:colId xmlns:a16="http://schemas.microsoft.com/office/drawing/2014/main" val="20000"/>
                    </a:ext>
                  </a:extLst>
                </a:gridCol>
                <a:gridCol w="3811555">
                  <a:extLst>
                    <a:ext uri="{9D8B030D-6E8A-4147-A177-3AD203B41FA5}">
                      <a16:colId xmlns:a16="http://schemas.microsoft.com/office/drawing/2014/main" val="20001"/>
                    </a:ext>
                  </a:extLst>
                </a:gridCol>
              </a:tblGrid>
              <a:tr h="233264">
                <a:tc>
                  <a:txBody>
                    <a:bodyPr/>
                    <a:lstStyle/>
                    <a:p>
                      <a:pPr algn="just" fontAlgn="t"/>
                      <a:r>
                        <a:rPr lang="it-IT" sz="800" b="0" u="none" strike="noStrike" cap="none" spc="0">
                          <a:solidFill>
                            <a:schemeClr val="bg1"/>
                          </a:solidFill>
                          <a:effectLst/>
                        </a:rPr>
                        <a:t>Gruppi di reati presupposto</a:t>
                      </a:r>
                      <a:r>
                        <a:rPr lang="it-IT" sz="800" b="0" u="none" strike="noStrike" cap="none" spc="0" baseline="0">
                          <a:solidFill>
                            <a:schemeClr val="bg1"/>
                          </a:solidFill>
                          <a:effectLst/>
                        </a:rPr>
                        <a:t> di applicazione della disciplina ex D.lgs. 231/01</a:t>
                      </a:r>
                      <a:endParaRPr lang="it-IT" sz="800" b="0" i="0" u="none" strike="noStrike" cap="none" spc="0">
                        <a:solidFill>
                          <a:schemeClr val="bg1"/>
                        </a:solidFill>
                        <a:effectLst/>
                        <a:latin typeface="Arial" pitchFamily="34" charset="0"/>
                        <a:cs typeface="Arial" pitchFamily="34" charset="0"/>
                      </a:endParaRPr>
                    </a:p>
                  </a:txBody>
                  <a:tcPr marL="64065" marR="0" marT="49281" marB="49281"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l" fontAlgn="t"/>
                      <a:r>
                        <a:rPr lang="it-IT" sz="800" b="0" u="none" strike="noStrike" cap="none" spc="0">
                          <a:solidFill>
                            <a:schemeClr val="bg1"/>
                          </a:solidFill>
                          <a:effectLst/>
                        </a:rPr>
                        <a:t>Esempi di modalità attuative aziendali</a:t>
                      </a:r>
                      <a:r>
                        <a:rPr lang="it-IT" sz="800" b="0" u="none" strike="noStrike" cap="none" spc="0" baseline="0">
                          <a:solidFill>
                            <a:schemeClr val="bg1"/>
                          </a:solidFill>
                          <a:effectLst/>
                        </a:rPr>
                        <a:t> (</a:t>
                      </a:r>
                      <a:r>
                        <a:rPr lang="it-IT" sz="800" b="0" u="sng" strike="noStrike" cap="none" spc="0" baseline="0">
                          <a:solidFill>
                            <a:schemeClr val="bg1"/>
                          </a:solidFill>
                          <a:effectLst/>
                        </a:rPr>
                        <a:t>Rischi settore  farmaceutico)</a:t>
                      </a:r>
                      <a:endParaRPr lang="it-IT" sz="800" b="0" i="1" u="none" strike="noStrike" cap="none" spc="0">
                        <a:solidFill>
                          <a:schemeClr val="bg1"/>
                        </a:solidFill>
                        <a:effectLst/>
                        <a:latin typeface="Arial" pitchFamily="34" charset="0"/>
                        <a:cs typeface="Arial" pitchFamily="34" charset="0"/>
                      </a:endParaRPr>
                    </a:p>
                  </a:txBody>
                  <a:tcPr marL="64065" marR="0" marT="49281" marB="49281"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0000"/>
                  </a:ext>
                </a:extLst>
              </a:tr>
              <a:tr h="463242">
                <a:tc>
                  <a:txBody>
                    <a:bodyPr/>
                    <a:lstStyle/>
                    <a:p>
                      <a:pPr algn="l" fontAlgn="t"/>
                      <a:r>
                        <a:rPr lang="it-IT" sz="800" u="none" strike="noStrike" kern="1200" cap="none" spc="0">
                          <a:solidFill>
                            <a:schemeClr val="tx1"/>
                          </a:solidFill>
                          <a:effectLst/>
                          <a:latin typeface="+mn-lt"/>
                          <a:ea typeface="+mn-ea"/>
                          <a:cs typeface="+mn-cs"/>
                        </a:rPr>
                        <a:t>Indebita percezione di erogazioni, truffa in danno dello Stato o di un ente pubblico o per il conseguimento di erogazioni pubbliche e frode informatica in danno dello Stato o di un ente pubblico</a:t>
                      </a:r>
                    </a:p>
                  </a:txBody>
                  <a:tcPr marL="64065" marR="0" marT="49281" marB="49281">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gn="l" fontAlgn="t"/>
                      <a:r>
                        <a:rPr lang="it-IT" sz="800" b="0" u="none" strike="noStrike" kern="1200" cap="none" spc="0" baseline="0">
                          <a:solidFill>
                            <a:schemeClr val="tx1"/>
                          </a:solidFill>
                          <a:effectLst/>
                          <a:latin typeface="+mn-lt"/>
                          <a:ea typeface="+mn-ea"/>
                          <a:cs typeface="+mn-cs"/>
                        </a:rPr>
                        <a:t>Utilizzo di fondi destinati alla ricerca per fini diversi da quelli oggetto della stessa, falsificando i report</a:t>
                      </a:r>
                    </a:p>
                  </a:txBody>
                  <a:tcPr marL="64065" marR="0" marT="49281" marB="49281">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1"/>
                  </a:ext>
                </a:extLst>
              </a:tr>
              <a:tr h="463242">
                <a:tc>
                  <a:txBody>
                    <a:bodyPr/>
                    <a:lstStyle/>
                    <a:p>
                      <a:pPr algn="just" fontAlgn="t"/>
                      <a:r>
                        <a:rPr lang="it-IT" sz="800" u="none" strike="noStrike" cap="none" spc="0">
                          <a:solidFill>
                            <a:schemeClr val="tx1"/>
                          </a:solidFill>
                          <a:effectLst/>
                        </a:rPr>
                        <a:t>Delitti informatici e trattamento illecito di dati</a:t>
                      </a:r>
                      <a:endParaRPr lang="it-IT" sz="800" b="0" i="0" u="none" strike="noStrike" cap="none" spc="0">
                        <a:solidFill>
                          <a:schemeClr val="tx1"/>
                        </a:solidFill>
                        <a:effectLst/>
                        <a:latin typeface="Arial" pitchFamily="34" charset="0"/>
                        <a:cs typeface="Arial" pitchFamily="34" charset="0"/>
                      </a:endParaRPr>
                    </a:p>
                  </a:txBody>
                  <a:tcPr marL="64065" marR="0" marT="49281" marB="4928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r>
                        <a:rPr lang="it-IT" sz="800" b="0" u="none" strike="noStrike" kern="1200" cap="none" spc="0" baseline="0">
                          <a:solidFill>
                            <a:schemeClr val="tx1"/>
                          </a:solidFill>
                          <a:effectLst/>
                          <a:latin typeface="+mn-lt"/>
                          <a:ea typeface="+mn-ea"/>
                          <a:cs typeface="+mn-cs"/>
                        </a:rPr>
                        <a:t>Falsificazione di dati – ad es. dati su merci – o dati relativi a studi di efficacia da presentare in sede di autorizzazione dei formaci </a:t>
                      </a:r>
                    </a:p>
                    <a:p>
                      <a:pPr algn="l" fontAlgn="t"/>
                      <a:r>
                        <a:rPr lang="it-IT" sz="800" b="0" u="none" strike="noStrike" kern="1200" cap="none" spc="0" baseline="0">
                          <a:solidFill>
                            <a:schemeClr val="tx1"/>
                          </a:solidFill>
                          <a:effectLst/>
                          <a:latin typeface="+mn-lt"/>
                          <a:ea typeface="+mn-ea"/>
                          <a:cs typeface="+mn-cs"/>
                        </a:rPr>
                        <a:t>Accesso abusivo a sistemi informatici di concorrenti</a:t>
                      </a:r>
                    </a:p>
                  </a:txBody>
                  <a:tcPr marL="64065" marR="0" marT="49281" marB="49281">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02"/>
                  </a:ext>
                </a:extLst>
              </a:tr>
              <a:tr h="348253">
                <a:tc>
                  <a:txBody>
                    <a:bodyPr/>
                    <a:lstStyle/>
                    <a:p>
                      <a:pPr algn="just" fontAlgn="t"/>
                      <a:r>
                        <a:rPr lang="it-IT" sz="800" u="none" strike="noStrike" cap="none" spc="0">
                          <a:solidFill>
                            <a:schemeClr val="tx1"/>
                          </a:solidFill>
                          <a:effectLst/>
                        </a:rPr>
                        <a:t>Delitti di criminalità organizzata</a:t>
                      </a:r>
                      <a:endParaRPr lang="it-IT" sz="800" b="0" i="0" u="none" strike="noStrike" cap="none" spc="0">
                        <a:solidFill>
                          <a:schemeClr val="tx1"/>
                        </a:solidFill>
                        <a:effectLst/>
                        <a:latin typeface="Arial" pitchFamily="34" charset="0"/>
                        <a:cs typeface="Arial" pitchFamily="34" charset="0"/>
                      </a:endParaRPr>
                    </a:p>
                  </a:txBody>
                  <a:tcPr marL="64065" marR="0" marT="49281" marB="49281">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r>
                        <a:rPr lang="it-IT" sz="800" b="0" u="none" strike="noStrike" kern="1200" cap="none" spc="0" baseline="0">
                          <a:solidFill>
                            <a:schemeClr val="tx1"/>
                          </a:solidFill>
                          <a:effectLst/>
                          <a:latin typeface="+mn-lt"/>
                          <a:ea typeface="+mn-ea"/>
                          <a:cs typeface="+mn-cs"/>
                        </a:rPr>
                        <a:t>Partecipazione ad associazione per delinquere finalizzata allo smaltimento illecito di rifiuti</a:t>
                      </a:r>
                    </a:p>
                  </a:txBody>
                  <a:tcPr marL="64065" marR="0" marT="49281" marB="49281">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3"/>
                  </a:ext>
                </a:extLst>
              </a:tr>
              <a:tr h="463242">
                <a:tc>
                  <a:txBody>
                    <a:bodyPr/>
                    <a:lstStyle/>
                    <a:p>
                      <a:pPr algn="l" fontAlgn="t"/>
                      <a:r>
                        <a:rPr lang="it-IT" sz="800" u="none" strike="noStrike" cap="none" spc="0">
                          <a:solidFill>
                            <a:schemeClr val="tx1"/>
                          </a:solidFill>
                          <a:effectLst/>
                        </a:rPr>
                        <a:t>Concussione e corruzione</a:t>
                      </a:r>
                      <a:endParaRPr lang="it-IT" sz="800" b="0" i="0" u="none" strike="noStrike" cap="none" spc="0">
                        <a:solidFill>
                          <a:schemeClr val="tx1"/>
                        </a:solidFill>
                        <a:effectLst/>
                        <a:latin typeface="Arial" pitchFamily="34" charset="0"/>
                        <a:cs typeface="Arial" pitchFamily="34" charset="0"/>
                      </a:endParaRPr>
                    </a:p>
                  </a:txBody>
                  <a:tcPr marL="64065" marR="0" marT="49281" marB="4928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r>
                        <a:rPr lang="it-IT" sz="800" b="0" u="none" strike="noStrike" kern="1200" cap="none" spc="0" baseline="0">
                          <a:solidFill>
                            <a:schemeClr val="tx1"/>
                          </a:solidFill>
                          <a:effectLst/>
                          <a:latin typeface="+mn-lt"/>
                          <a:ea typeface="+mn-ea"/>
                          <a:cs typeface="+mn-cs"/>
                        </a:rPr>
                        <a:t>Corrompere dirigenti delle ASL affinché acquistino / prescrivano farmaci</a:t>
                      </a:r>
                    </a:p>
                    <a:p>
                      <a:pPr algn="l" fontAlgn="t"/>
                      <a:r>
                        <a:rPr lang="it-IT" sz="800" b="0" u="none" strike="noStrike" kern="1200" cap="none" spc="0" baseline="0">
                          <a:solidFill>
                            <a:schemeClr val="tx1"/>
                          </a:solidFill>
                          <a:effectLst/>
                          <a:latin typeface="+mn-lt"/>
                          <a:ea typeface="+mn-ea"/>
                          <a:cs typeface="+mn-cs"/>
                        </a:rPr>
                        <a:t>Corruzione Organi di Controllo per influenzare gli esiti di ispezioni</a:t>
                      </a:r>
                    </a:p>
                    <a:p>
                      <a:pPr algn="l" fontAlgn="t"/>
                      <a:r>
                        <a:rPr lang="it-IT" sz="800" b="0" u="none" strike="noStrike" kern="1200" cap="none" spc="0" baseline="0">
                          <a:solidFill>
                            <a:schemeClr val="tx1"/>
                          </a:solidFill>
                          <a:effectLst/>
                          <a:latin typeface="+mn-lt"/>
                          <a:ea typeface="+mn-ea"/>
                          <a:cs typeface="+mn-cs"/>
                        </a:rPr>
                        <a:t>Corruzione di parlamentari / per influenzare decisioni su farmaci</a:t>
                      </a:r>
                    </a:p>
                  </a:txBody>
                  <a:tcPr marL="64065" marR="0" marT="49281" marB="49281">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04"/>
                  </a:ext>
                </a:extLst>
              </a:tr>
              <a:tr h="348253">
                <a:tc>
                  <a:txBody>
                    <a:bodyPr/>
                    <a:lstStyle/>
                    <a:p>
                      <a:pPr algn="l" fontAlgn="t"/>
                      <a:r>
                        <a:rPr lang="it-IT" sz="800" u="none" strike="noStrike" cap="none" spc="0">
                          <a:solidFill>
                            <a:schemeClr val="tx1"/>
                          </a:solidFill>
                          <a:effectLst/>
                        </a:rPr>
                        <a:t>Falsità in monete, in carte di pubblico credito, in valori di bollo e in strumenti o segni di riconoscimento</a:t>
                      </a:r>
                      <a:endParaRPr lang="it-IT" sz="800" b="0" i="0" u="none" strike="noStrike" cap="none" spc="0">
                        <a:solidFill>
                          <a:schemeClr val="tx1"/>
                        </a:solidFill>
                        <a:effectLst/>
                        <a:latin typeface="Arial" pitchFamily="34" charset="0"/>
                        <a:cs typeface="Arial" pitchFamily="34" charset="0"/>
                      </a:endParaRPr>
                    </a:p>
                  </a:txBody>
                  <a:tcPr marL="64065" marR="0" marT="49281" marB="49281">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r>
                        <a:rPr lang="it-IT" sz="800" b="0" u="none" strike="noStrike" kern="1200" cap="none" spc="0" baseline="0">
                          <a:solidFill>
                            <a:schemeClr val="tx1"/>
                          </a:solidFill>
                          <a:effectLst/>
                          <a:latin typeface="+mn-lt"/>
                          <a:ea typeface="+mn-ea"/>
                          <a:cs typeface="+mn-cs"/>
                        </a:rPr>
                        <a:t>Spendita contanti falsi (rischio basso)</a:t>
                      </a:r>
                    </a:p>
                  </a:txBody>
                  <a:tcPr marL="64065" marR="0" marT="49281" marB="49281">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5"/>
                  </a:ext>
                </a:extLst>
              </a:tr>
              <a:tr h="348253">
                <a:tc>
                  <a:txBody>
                    <a:bodyPr/>
                    <a:lstStyle/>
                    <a:p>
                      <a:pPr algn="l" fontAlgn="t"/>
                      <a:r>
                        <a:rPr lang="it-IT" sz="800" u="none" strike="noStrike" cap="none" spc="0">
                          <a:solidFill>
                            <a:schemeClr val="tx1"/>
                          </a:solidFill>
                          <a:effectLst/>
                        </a:rPr>
                        <a:t>Delitti contro l’industria e il commercio</a:t>
                      </a:r>
                      <a:endParaRPr lang="it-IT" sz="800" b="0" i="0" u="none" strike="noStrike" cap="none" spc="0">
                        <a:solidFill>
                          <a:schemeClr val="tx1"/>
                        </a:solidFill>
                        <a:effectLst/>
                        <a:latin typeface="Arial" pitchFamily="34" charset="0"/>
                        <a:cs typeface="Arial" pitchFamily="34" charset="0"/>
                      </a:endParaRPr>
                    </a:p>
                  </a:txBody>
                  <a:tcPr marL="64065" marR="0" marT="49281" marB="4928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r>
                        <a:rPr lang="it-IT" sz="800" b="0" u="none" strike="noStrike" kern="1200" cap="none" spc="0" baseline="0">
                          <a:solidFill>
                            <a:schemeClr val="tx1"/>
                          </a:solidFill>
                          <a:effectLst/>
                          <a:latin typeface="+mn-lt"/>
                          <a:ea typeface="+mn-ea"/>
                          <a:cs typeface="+mn-cs"/>
                        </a:rPr>
                        <a:t>Messa in commercio di farmaci non rispondenti alle caratteristiche dichiarate</a:t>
                      </a:r>
                    </a:p>
                    <a:p>
                      <a:pPr algn="l" fontAlgn="t"/>
                      <a:r>
                        <a:rPr lang="it-IT" sz="800" b="0" u="none" strike="noStrike" kern="1200" cap="none" spc="0" baseline="0">
                          <a:solidFill>
                            <a:schemeClr val="tx1"/>
                          </a:solidFill>
                          <a:effectLst/>
                          <a:latin typeface="+mn-lt"/>
                          <a:ea typeface="+mn-ea"/>
                          <a:cs typeface="+mn-cs"/>
                        </a:rPr>
                        <a:t>Minacce a informatori di aziende concorrenti</a:t>
                      </a:r>
                    </a:p>
                  </a:txBody>
                  <a:tcPr marL="64065" marR="0" marT="49281" marB="49281">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06"/>
                  </a:ext>
                </a:extLst>
              </a:tr>
              <a:tr h="233264">
                <a:tc>
                  <a:txBody>
                    <a:bodyPr/>
                    <a:lstStyle/>
                    <a:p>
                      <a:pPr algn="l" fontAlgn="t"/>
                      <a:r>
                        <a:rPr lang="it-IT" sz="800" u="none" strike="noStrike" cap="none" spc="0">
                          <a:solidFill>
                            <a:schemeClr val="tx1"/>
                          </a:solidFill>
                          <a:effectLst/>
                        </a:rPr>
                        <a:t>Reati societari </a:t>
                      </a:r>
                      <a:endParaRPr lang="it-IT" sz="800" b="0" i="0" u="none" strike="noStrike" cap="none" spc="0">
                        <a:solidFill>
                          <a:schemeClr val="tx1"/>
                        </a:solidFill>
                        <a:effectLst/>
                        <a:latin typeface="Arial" pitchFamily="34" charset="0"/>
                        <a:cs typeface="Arial" pitchFamily="34" charset="0"/>
                      </a:endParaRPr>
                    </a:p>
                  </a:txBody>
                  <a:tcPr marL="64065" marR="0" marT="49281" marB="49281">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r>
                        <a:rPr lang="it-IT" sz="800" b="0" u="none" strike="noStrike" kern="1200" cap="none" spc="0" baseline="0">
                          <a:solidFill>
                            <a:schemeClr val="tx1"/>
                          </a:solidFill>
                          <a:effectLst/>
                          <a:latin typeface="+mn-lt"/>
                          <a:ea typeface="+mn-ea"/>
                          <a:cs typeface="+mn-cs"/>
                        </a:rPr>
                        <a:t>Falsificazione del bilancio</a:t>
                      </a:r>
                    </a:p>
                  </a:txBody>
                  <a:tcPr marL="64065" marR="0" marT="49281" marB="49281">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7"/>
                  </a:ext>
                </a:extLst>
              </a:tr>
              <a:tr h="348253">
                <a:tc>
                  <a:txBody>
                    <a:bodyPr/>
                    <a:lstStyle/>
                    <a:p>
                      <a:pPr algn="l" fontAlgn="t"/>
                      <a:r>
                        <a:rPr lang="it-IT" sz="800" u="none" strike="noStrike" cap="none" spc="0">
                          <a:solidFill>
                            <a:schemeClr val="tx1"/>
                          </a:solidFill>
                          <a:effectLst/>
                        </a:rPr>
                        <a:t>Delitti con finalità di terrorismo o di eversione dell'ordine democratico</a:t>
                      </a:r>
                      <a:endParaRPr lang="it-IT" sz="800" b="0" i="0" u="none" strike="noStrike" cap="none" spc="0">
                        <a:solidFill>
                          <a:schemeClr val="tx1"/>
                        </a:solidFill>
                        <a:effectLst/>
                        <a:latin typeface="Arial" pitchFamily="34" charset="0"/>
                        <a:cs typeface="Arial" pitchFamily="34" charset="0"/>
                      </a:endParaRPr>
                    </a:p>
                  </a:txBody>
                  <a:tcPr marL="64065" marR="0" marT="49281" marB="4928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r>
                        <a:rPr lang="it-IT" sz="800" b="0" u="none" strike="noStrike" kern="1200" cap="none" spc="0" baseline="0">
                          <a:solidFill>
                            <a:schemeClr val="tx1"/>
                          </a:solidFill>
                          <a:effectLst/>
                          <a:latin typeface="+mn-lt"/>
                          <a:ea typeface="+mn-ea"/>
                          <a:cs typeface="+mn-cs"/>
                        </a:rPr>
                        <a:t>Investimenti in aree a rischio terrorismo, finanziando iniziative riconducibili a organizzazioni terroristiche</a:t>
                      </a:r>
                    </a:p>
                  </a:txBody>
                  <a:tcPr marL="64065" marR="0" marT="49281" marB="49281">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08"/>
                  </a:ext>
                </a:extLst>
              </a:tr>
              <a:tr h="233264">
                <a:tc>
                  <a:txBody>
                    <a:bodyPr/>
                    <a:lstStyle/>
                    <a:p>
                      <a:pPr algn="l" fontAlgn="t"/>
                      <a:r>
                        <a:rPr lang="it-IT" sz="800" u="none" strike="noStrike" cap="none" spc="0">
                          <a:solidFill>
                            <a:schemeClr val="tx1"/>
                          </a:solidFill>
                          <a:effectLst/>
                        </a:rPr>
                        <a:t>Pratiche di mutilazione degli organi genitali femminili</a:t>
                      </a:r>
                      <a:endParaRPr lang="it-IT" sz="800" b="0" i="0" u="none" strike="noStrike" cap="none" spc="0">
                        <a:solidFill>
                          <a:schemeClr val="tx1"/>
                        </a:solidFill>
                        <a:effectLst/>
                        <a:latin typeface="Arial" pitchFamily="34" charset="0"/>
                        <a:cs typeface="Arial" pitchFamily="34" charset="0"/>
                      </a:endParaRPr>
                    </a:p>
                  </a:txBody>
                  <a:tcPr marL="64065" marR="0" marT="49281" marB="49281">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r>
                        <a:rPr lang="it-IT" sz="800" b="0" u="none" strike="noStrike" kern="1200" cap="none" spc="0" baseline="0">
                          <a:solidFill>
                            <a:schemeClr val="tx1"/>
                          </a:solidFill>
                          <a:effectLst/>
                          <a:latin typeface="+mn-lt"/>
                          <a:ea typeface="+mn-ea"/>
                          <a:cs typeface="+mn-cs"/>
                        </a:rPr>
                        <a:t>\</a:t>
                      </a:r>
                    </a:p>
                  </a:txBody>
                  <a:tcPr marL="64065" marR="0" marT="49281" marB="49281">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9"/>
                  </a:ext>
                </a:extLst>
              </a:tr>
              <a:tr h="348253">
                <a:tc>
                  <a:txBody>
                    <a:bodyPr/>
                    <a:lstStyle/>
                    <a:p>
                      <a:pPr algn="l" fontAlgn="t"/>
                      <a:r>
                        <a:rPr lang="it-IT" sz="800" u="none" strike="noStrike" cap="none" spc="0">
                          <a:solidFill>
                            <a:schemeClr val="tx1"/>
                          </a:solidFill>
                          <a:effectLst/>
                        </a:rPr>
                        <a:t>Delitti contro la personalità individuale</a:t>
                      </a:r>
                      <a:endParaRPr lang="it-IT" sz="800" b="0" i="0" u="none" strike="noStrike" cap="none" spc="0">
                        <a:solidFill>
                          <a:schemeClr val="tx1"/>
                        </a:solidFill>
                        <a:effectLst/>
                        <a:latin typeface="Arial" pitchFamily="34" charset="0"/>
                        <a:cs typeface="Arial" pitchFamily="34" charset="0"/>
                      </a:endParaRPr>
                    </a:p>
                  </a:txBody>
                  <a:tcPr marL="64065" marR="0" marT="49281" marB="4928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r>
                        <a:rPr lang="it-IT" sz="800" b="0" u="none" strike="noStrike" kern="1200" cap="none" spc="0" baseline="0">
                          <a:solidFill>
                            <a:schemeClr val="tx1"/>
                          </a:solidFill>
                          <a:effectLst/>
                        </a:rPr>
                        <a:t>Utilizzo – ad esempio servizi in outsourcing negli impianti produttivi – di personale in condizioni di schiavitù (subfornitori)</a:t>
                      </a:r>
                      <a:endParaRPr lang="it-IT" sz="800" b="0" u="none" strike="noStrike" kern="1200" cap="none" spc="0" baseline="0">
                        <a:solidFill>
                          <a:schemeClr val="tx1"/>
                        </a:solidFill>
                        <a:effectLst/>
                        <a:latin typeface="+mn-lt"/>
                        <a:ea typeface="+mn-ea"/>
                        <a:cs typeface="+mn-cs"/>
                      </a:endParaRPr>
                    </a:p>
                  </a:txBody>
                  <a:tcPr marL="64065" marR="0" marT="49281" marB="49281">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10"/>
                  </a:ext>
                </a:extLst>
              </a:tr>
              <a:tr h="233264">
                <a:tc>
                  <a:txBody>
                    <a:bodyPr/>
                    <a:lstStyle/>
                    <a:p>
                      <a:pPr algn="l" fontAlgn="t"/>
                      <a:r>
                        <a:rPr lang="it-IT" sz="800" u="none" strike="noStrike" cap="none" spc="0">
                          <a:solidFill>
                            <a:schemeClr val="tx1"/>
                          </a:solidFill>
                          <a:effectLst/>
                        </a:rPr>
                        <a:t>Abusi di mercato</a:t>
                      </a:r>
                      <a:endParaRPr lang="it-IT" sz="800" b="0" i="0" u="none" strike="noStrike" cap="none" spc="0">
                        <a:solidFill>
                          <a:schemeClr val="tx1"/>
                        </a:solidFill>
                        <a:effectLst/>
                        <a:latin typeface="Arial" pitchFamily="34" charset="0"/>
                        <a:cs typeface="Arial" pitchFamily="34" charset="0"/>
                      </a:endParaRPr>
                    </a:p>
                  </a:txBody>
                  <a:tcPr marL="64065" marR="0" marT="49281" marB="49281">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r>
                        <a:rPr lang="it-IT" sz="800" b="0" u="none" strike="noStrike" kern="1200" cap="none" spc="0" baseline="0">
                          <a:solidFill>
                            <a:schemeClr val="tx1"/>
                          </a:solidFill>
                          <a:effectLst/>
                        </a:rPr>
                        <a:t>Comunicazione di informazioni privilegiate da parte di amministratori</a:t>
                      </a:r>
                      <a:endParaRPr lang="it-IT" sz="800" b="0" u="none" strike="noStrike" kern="1200" cap="none" spc="0" baseline="0">
                        <a:solidFill>
                          <a:schemeClr val="tx1"/>
                        </a:solidFill>
                        <a:effectLst/>
                        <a:latin typeface="+mn-lt"/>
                        <a:ea typeface="+mn-ea"/>
                        <a:cs typeface="+mn-cs"/>
                      </a:endParaRPr>
                    </a:p>
                  </a:txBody>
                  <a:tcPr marL="64065" marR="0" marT="49281" marB="49281">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11"/>
                  </a:ext>
                </a:extLst>
              </a:tr>
              <a:tr h="463242">
                <a:tc>
                  <a:txBody>
                    <a:bodyPr/>
                    <a:lstStyle/>
                    <a:p>
                      <a:pPr algn="l" fontAlgn="t"/>
                      <a:r>
                        <a:rPr lang="it-IT" sz="800" u="none" strike="noStrike" cap="none" spc="0">
                          <a:solidFill>
                            <a:schemeClr val="tx1"/>
                          </a:solidFill>
                          <a:effectLst/>
                        </a:rPr>
                        <a:t>Omicidio colposo e lesioni colpose gravi o gravissime commesse con violazione delle norme antinfortunistiche e sulla tutela dell'igiene e della salute sul lavoro</a:t>
                      </a:r>
                      <a:endParaRPr lang="it-IT" sz="800" b="0" i="0" u="none" strike="noStrike" cap="none" spc="0">
                        <a:solidFill>
                          <a:schemeClr val="tx1"/>
                        </a:solidFill>
                        <a:effectLst/>
                        <a:latin typeface="Arial" pitchFamily="34" charset="0"/>
                        <a:cs typeface="Arial" pitchFamily="34" charset="0"/>
                      </a:endParaRPr>
                    </a:p>
                  </a:txBody>
                  <a:tcPr marL="64065" marR="0" marT="49281" marB="4928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r>
                        <a:rPr lang="it-IT" sz="800" b="0" u="none" strike="noStrike" kern="1200" cap="none" spc="0" baseline="0">
                          <a:solidFill>
                            <a:schemeClr val="tx1"/>
                          </a:solidFill>
                          <a:effectLst/>
                        </a:rPr>
                        <a:t>Lesioni gravi dovute al mancato rispetto degli standard di sicurezza dei lavoratori in impianti produttivi</a:t>
                      </a:r>
                      <a:endParaRPr lang="it-IT" sz="800" b="0" u="none" strike="noStrike" kern="1200" cap="none" spc="0" baseline="0">
                        <a:solidFill>
                          <a:schemeClr val="tx1"/>
                        </a:solidFill>
                        <a:effectLst/>
                        <a:latin typeface="+mn-lt"/>
                        <a:ea typeface="+mn-ea"/>
                        <a:cs typeface="+mn-cs"/>
                      </a:endParaRPr>
                    </a:p>
                  </a:txBody>
                  <a:tcPr marL="64065" marR="0" marT="49281" marB="49281">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12"/>
                  </a:ext>
                </a:extLst>
              </a:tr>
              <a:tr h="348253">
                <a:tc>
                  <a:txBody>
                    <a:bodyPr/>
                    <a:lstStyle/>
                    <a:p>
                      <a:pPr algn="l" fontAlgn="t"/>
                      <a:r>
                        <a:rPr lang="it-IT" sz="800" u="none" strike="noStrike" cap="none" spc="0">
                          <a:solidFill>
                            <a:schemeClr val="tx1"/>
                          </a:solidFill>
                          <a:effectLst/>
                        </a:rPr>
                        <a:t>Ricettazione, riciclaggio e impiego di denaro, beni o utilità di provenienza illecita</a:t>
                      </a:r>
                      <a:endParaRPr lang="it-IT" sz="800" b="0" i="0" u="none" strike="noStrike" cap="none" spc="0">
                        <a:solidFill>
                          <a:schemeClr val="tx1"/>
                        </a:solidFill>
                        <a:effectLst/>
                        <a:latin typeface="Arial" pitchFamily="34" charset="0"/>
                        <a:cs typeface="Arial" pitchFamily="34" charset="0"/>
                      </a:endParaRPr>
                    </a:p>
                  </a:txBody>
                  <a:tcPr marL="64065" marR="0" marT="49281" marB="49281">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r>
                        <a:rPr lang="it-IT" sz="800" b="0" u="none" strike="noStrike" kern="1200" cap="none" spc="0" baseline="0">
                          <a:solidFill>
                            <a:schemeClr val="tx1"/>
                          </a:solidFill>
                          <a:effectLst/>
                        </a:rPr>
                        <a:t>Commercio di prodotti di provenienza illecita</a:t>
                      </a:r>
                    </a:p>
                    <a:p>
                      <a:pPr algn="l" fontAlgn="t"/>
                      <a:r>
                        <a:rPr lang="it-IT" sz="800" b="0" u="none" strike="noStrike" kern="1200" cap="none" spc="0" baseline="0">
                          <a:solidFill>
                            <a:schemeClr val="tx1"/>
                          </a:solidFill>
                          <a:effectLst/>
                        </a:rPr>
                        <a:t>Utilizzo di fondi di provenienza illecita</a:t>
                      </a:r>
                      <a:endParaRPr lang="it-IT" sz="800" b="0" i="1" u="none" strike="noStrike" cap="none" spc="0">
                        <a:solidFill>
                          <a:schemeClr val="tx1"/>
                        </a:solidFill>
                        <a:effectLst/>
                        <a:latin typeface="Arial" pitchFamily="34" charset="0"/>
                        <a:cs typeface="Arial" pitchFamily="34" charset="0"/>
                      </a:endParaRPr>
                    </a:p>
                  </a:txBody>
                  <a:tcPr marL="64065" marR="0" marT="49281" marB="49281">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13"/>
                  </a:ext>
                </a:extLst>
              </a:tr>
              <a:tr h="233264">
                <a:tc>
                  <a:txBody>
                    <a:bodyPr/>
                    <a:lstStyle/>
                    <a:p>
                      <a:pPr algn="l" fontAlgn="t"/>
                      <a:r>
                        <a:rPr lang="it-IT" sz="800" u="none" strike="noStrike" cap="none" spc="0">
                          <a:solidFill>
                            <a:schemeClr val="tx1"/>
                          </a:solidFill>
                          <a:effectLst/>
                        </a:rPr>
                        <a:t>Delitti in materia di violazione del diritto d’autore</a:t>
                      </a:r>
                      <a:endParaRPr lang="it-IT" sz="800" b="0" i="0" u="none" strike="noStrike" cap="none" spc="0">
                        <a:solidFill>
                          <a:schemeClr val="tx1"/>
                        </a:solidFill>
                        <a:effectLst/>
                        <a:latin typeface="Arial" pitchFamily="34" charset="0"/>
                        <a:cs typeface="Arial" pitchFamily="34" charset="0"/>
                      </a:endParaRPr>
                    </a:p>
                  </a:txBody>
                  <a:tcPr marL="64065" marR="0" marT="49281" marB="4928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r>
                        <a:rPr lang="it-IT" sz="800" b="0" u="none" strike="noStrike" kern="1200" cap="none" spc="0" baseline="0">
                          <a:solidFill>
                            <a:schemeClr val="tx1"/>
                          </a:solidFill>
                          <a:effectLst/>
                        </a:rPr>
                        <a:t>Utilizzo di software non licenziato</a:t>
                      </a:r>
                      <a:endParaRPr lang="it-IT" sz="800" b="0" i="1" u="none" strike="noStrike" cap="none" spc="0">
                        <a:solidFill>
                          <a:schemeClr val="tx1"/>
                        </a:solidFill>
                        <a:effectLst/>
                        <a:latin typeface="Arial" pitchFamily="34" charset="0"/>
                        <a:cs typeface="Arial" pitchFamily="34" charset="0"/>
                      </a:endParaRPr>
                    </a:p>
                  </a:txBody>
                  <a:tcPr marL="64065" marR="0" marT="49281" marB="49281">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14"/>
                  </a:ext>
                </a:extLst>
              </a:tr>
              <a:tr h="348253">
                <a:tc>
                  <a:txBody>
                    <a:bodyPr/>
                    <a:lstStyle/>
                    <a:p>
                      <a:pPr algn="l" fontAlgn="t"/>
                      <a:r>
                        <a:rPr lang="it-IT" sz="800" u="none" strike="noStrike" cap="none" spc="0">
                          <a:solidFill>
                            <a:schemeClr val="tx1"/>
                          </a:solidFill>
                          <a:effectLst/>
                        </a:rPr>
                        <a:t>Induzione a non rendere dichiarazioni o a rendere dichiarazioni mendaci all'autorità giudiziaria</a:t>
                      </a:r>
                      <a:endParaRPr lang="it-IT" sz="800" b="0" i="0" u="none" strike="noStrike" cap="none" spc="0">
                        <a:solidFill>
                          <a:schemeClr val="tx1"/>
                        </a:solidFill>
                        <a:effectLst/>
                        <a:latin typeface="Arial" pitchFamily="34" charset="0"/>
                        <a:cs typeface="Arial" pitchFamily="34" charset="0"/>
                      </a:endParaRPr>
                    </a:p>
                  </a:txBody>
                  <a:tcPr marL="64065" marR="0" marT="49281" marB="49281">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l" fontAlgn="t"/>
                      <a:r>
                        <a:rPr lang="it-IT" sz="800" b="0" u="none" strike="noStrike" kern="1200" cap="none" spc="0" baseline="0">
                          <a:solidFill>
                            <a:schemeClr val="tx1"/>
                          </a:solidFill>
                          <a:effectLst/>
                        </a:rPr>
                        <a:t>Pressioni (ad esempio sugli informatori scientifici) per influenzare le dichiarazioni nel processo</a:t>
                      </a:r>
                      <a:endParaRPr lang="it-IT" sz="800" b="0" i="0" u="none" strike="noStrike" kern="1200" cap="none" spc="0" baseline="0">
                        <a:solidFill>
                          <a:schemeClr val="tx1"/>
                        </a:solidFill>
                        <a:effectLst/>
                        <a:latin typeface="+mn-lt"/>
                        <a:ea typeface="+mn-ea"/>
                        <a:cs typeface="+mn-cs"/>
                      </a:endParaRPr>
                    </a:p>
                  </a:txBody>
                  <a:tcPr marL="64065" marR="0" marT="49281" marB="49281">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15"/>
                  </a:ext>
                </a:extLst>
              </a:tr>
              <a:tr h="233264">
                <a:tc>
                  <a:txBody>
                    <a:bodyPr/>
                    <a:lstStyle/>
                    <a:p>
                      <a:pPr algn="l" fontAlgn="t"/>
                      <a:r>
                        <a:rPr lang="it-IT" sz="800" u="none" strike="noStrike" cap="none" spc="0">
                          <a:solidFill>
                            <a:schemeClr val="tx1"/>
                          </a:solidFill>
                          <a:effectLst/>
                        </a:rPr>
                        <a:t>Responsabilità amministrativa degli enti - Reati transnazionali</a:t>
                      </a:r>
                      <a:endParaRPr lang="it-IT" sz="800" b="0" i="0" u="none" strike="noStrike" cap="none" spc="0">
                        <a:solidFill>
                          <a:schemeClr val="tx1"/>
                        </a:solidFill>
                        <a:effectLst/>
                        <a:latin typeface="Arial" pitchFamily="34" charset="0"/>
                        <a:cs typeface="Arial" pitchFamily="34" charset="0"/>
                      </a:endParaRPr>
                    </a:p>
                  </a:txBody>
                  <a:tcPr marL="64065" marR="0" marT="49281" marB="4928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l" fontAlgn="t"/>
                      <a:r>
                        <a:rPr lang="it-IT" sz="800" b="0" u="none" strike="noStrike" kern="1200" cap="none" spc="0" baseline="0">
                          <a:solidFill>
                            <a:schemeClr val="tx1"/>
                          </a:solidFill>
                          <a:effectLst/>
                        </a:rPr>
                        <a:t>Associazione per delinquere in ambito transnazionale</a:t>
                      </a:r>
                      <a:endParaRPr lang="it-IT" sz="800" b="0" i="0" u="none" strike="noStrike" kern="1200" cap="none" spc="0" baseline="0">
                        <a:solidFill>
                          <a:schemeClr val="tx1"/>
                        </a:solidFill>
                        <a:effectLst/>
                        <a:latin typeface="+mn-lt"/>
                        <a:ea typeface="+mn-ea"/>
                        <a:cs typeface="+mn-cs"/>
                      </a:endParaRPr>
                    </a:p>
                  </a:txBody>
                  <a:tcPr marL="64065" marR="0" marT="49281" marB="49281">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16"/>
                  </a:ext>
                </a:extLst>
              </a:tr>
              <a:tr h="233264">
                <a:tc>
                  <a:txBody>
                    <a:bodyPr/>
                    <a:lstStyle/>
                    <a:p>
                      <a:pPr algn="l" fontAlgn="t"/>
                      <a:r>
                        <a:rPr lang="it-IT" sz="800" b="0" u="none" strike="noStrike" cap="none" spc="0">
                          <a:solidFill>
                            <a:schemeClr val="tx1"/>
                          </a:solidFill>
                          <a:effectLst/>
                        </a:rPr>
                        <a:t>Reati ambientali</a:t>
                      </a:r>
                      <a:endParaRPr lang="it-IT" sz="800" b="0" i="0" u="none" strike="noStrike" cap="none" spc="0">
                        <a:solidFill>
                          <a:schemeClr val="tx1"/>
                        </a:solidFill>
                        <a:effectLst/>
                        <a:latin typeface="Arial" pitchFamily="34" charset="0"/>
                        <a:cs typeface="Arial" pitchFamily="34" charset="0"/>
                      </a:endParaRPr>
                    </a:p>
                  </a:txBody>
                  <a:tcPr marL="64065" marR="0" marT="49281" marB="49281">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l" fontAlgn="t"/>
                      <a:r>
                        <a:rPr lang="it-IT" sz="800" b="0" i="0" u="none" strike="noStrike" kern="1200" cap="none" spc="0" baseline="0">
                          <a:solidFill>
                            <a:schemeClr val="tx1"/>
                          </a:solidFill>
                          <a:effectLst/>
                          <a:latin typeface="+mn-lt"/>
                          <a:ea typeface="+mn-ea"/>
                          <a:cs typeface="+mn-cs"/>
                        </a:rPr>
                        <a:t>Smaltimento illecito di rifiuti (impianti produttivi)</a:t>
                      </a:r>
                    </a:p>
                  </a:txBody>
                  <a:tcPr marL="64065" marR="0" marT="49281" marB="49281">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943222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6" name="Rectangle 2765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658" name="Rectangle 2765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0" name="Rectangle 2765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2" name="Rectangle 2766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4" name="Rectangle 2766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66" name="Freeform: Shape 2766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668" name="Rectangle 2766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9" name="Rectangle 1"/>
          <p:cNvSpPr>
            <a:spLocks noGrp="1" noChangeArrowheads="1"/>
          </p:cNvSpPr>
          <p:nvPr>
            <p:ph type="title"/>
          </p:nvPr>
        </p:nvSpPr>
        <p:spPr>
          <a:xfrm>
            <a:off x="466722" y="586855"/>
            <a:ext cx="3201366" cy="3387497"/>
          </a:xfrm>
        </p:spPr>
        <p:txBody>
          <a:bodyPr vert="horz" lIns="91440" tIns="45720" rIns="91440" bIns="45720" rtlCol="0" anchor="b">
            <a:norm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i="1" kern="1200">
                <a:solidFill>
                  <a:srgbClr val="FFFFFF"/>
                </a:solidFill>
                <a:latin typeface="+mj-lt"/>
                <a:ea typeface="+mj-ea"/>
                <a:cs typeface="+mj-cs"/>
              </a:rPr>
              <a:t>Patti parasociali (artt. 2341 bis/ter)‏</a:t>
            </a:r>
          </a:p>
        </p:txBody>
      </p:sp>
      <p:sp>
        <p:nvSpPr>
          <p:cNvPr id="27650" name="Rectangle 2"/>
          <p:cNvSpPr>
            <a:spLocks noGrp="1" noChangeArrowheads="1"/>
          </p:cNvSpPr>
          <p:nvPr>
            <p:ph type="body" idx="1"/>
          </p:nvPr>
        </p:nvSpPr>
        <p:spPr>
          <a:xfrm>
            <a:off x="4810259" y="649480"/>
            <a:ext cx="6555347" cy="5546047"/>
          </a:xfrm>
        </p:spPr>
        <p:txBody>
          <a:bodyPr vert="horz" lIns="91440" tIns="45720" rIns="91440" bIns="45720" rtlCol="0" anchor="ctr">
            <a:normAutofit/>
          </a:bodyPr>
          <a:lstStyle/>
          <a:p>
            <a:pPr marL="0">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b="1"/>
              <a:t>Finalità:</a:t>
            </a:r>
            <a:r>
              <a:rPr lang="en-US" sz="2000"/>
              <a:t> stabilizzare gli assetti proprietari o il governo della società </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Mediante:</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l</a:t>
            </a:r>
            <a:r>
              <a:rPr lang="en-US" altLang="en-GB" sz="2000"/>
              <a:t>’</a:t>
            </a:r>
            <a:r>
              <a:rPr lang="en-US" sz="2000"/>
              <a:t>esercizio concordato del diritto di voto (sindacato di voto)‏</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limiti al trasferimento delle azioni (sindacato di blocco)‏</a:t>
            </a:r>
          </a:p>
          <a:p>
            <a:pPr>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esercizio anche congiunto di influenza dominante sulla società</a:t>
            </a:r>
          </a:p>
        </p:txBody>
      </p:sp>
      <p:sp>
        <p:nvSpPr>
          <p:cNvPr id="27651" name="Rectangle 3"/>
          <p:cNvSpPr>
            <a:spLocks noChangeArrowheads="1"/>
          </p:cNvSpPr>
          <p:nvPr/>
        </p:nvSpPr>
        <p:spPr bwMode="auto">
          <a:xfrm>
            <a:off x="2135189" y="3284538"/>
            <a:ext cx="6696075" cy="25669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p>
            <a:pPr marL="341313" indent="-341313">
              <a:spcBef>
                <a:spcPts val="5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b="1" err="1">
                <a:solidFill>
                  <a:srgbClr val="000000"/>
                </a:solidFill>
                <a:latin typeface="Cambria" pitchFamily="18" charset="0"/>
                <a:ea typeface="Cambria" pitchFamily="18" charset="0"/>
              </a:rPr>
              <a:t>Disciplina</a:t>
            </a:r>
            <a:r>
              <a:rPr lang="en-GB" b="1">
                <a:solidFill>
                  <a:srgbClr val="000000"/>
                </a:solidFill>
                <a:latin typeface="Cambria" pitchFamily="18" charset="0"/>
                <a:ea typeface="Cambria" pitchFamily="18" charset="0"/>
              </a:rPr>
              <a:t> </a:t>
            </a:r>
            <a:r>
              <a:rPr lang="en-GB" b="1" err="1">
                <a:solidFill>
                  <a:srgbClr val="000000"/>
                </a:solidFill>
                <a:latin typeface="Cambria" pitchFamily="18" charset="0"/>
                <a:ea typeface="Cambria" pitchFamily="18" charset="0"/>
              </a:rPr>
              <a:t>generale</a:t>
            </a:r>
            <a:endParaRPr lang="en-GB" b="1">
              <a:solidFill>
                <a:srgbClr val="000000"/>
              </a:solidFill>
              <a:latin typeface="Cambria" pitchFamily="18" charset="0"/>
              <a:ea typeface="Cambria" pitchFamily="18" charset="0"/>
            </a:endParaRPr>
          </a:p>
          <a:p>
            <a:pPr marL="341313" indent="-341313">
              <a:spcBef>
                <a:spcPts val="500"/>
              </a:spcBef>
              <a:buFont typeface="Times New Roman"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err="1">
                <a:solidFill>
                  <a:srgbClr val="000000"/>
                </a:solidFill>
                <a:latin typeface="Cambria" pitchFamily="18" charset="0"/>
                <a:ea typeface="Cambria" pitchFamily="18" charset="0"/>
              </a:rPr>
              <a:t>Durata</a:t>
            </a:r>
            <a:r>
              <a:rPr lang="en-GB">
                <a:solidFill>
                  <a:srgbClr val="000000"/>
                </a:solidFill>
                <a:latin typeface="Cambria" pitchFamily="18" charset="0"/>
                <a:ea typeface="Cambria" pitchFamily="18" charset="0"/>
              </a:rPr>
              <a:t> non </a:t>
            </a:r>
            <a:r>
              <a:rPr lang="en-GB" err="1">
                <a:solidFill>
                  <a:srgbClr val="000000"/>
                </a:solidFill>
                <a:latin typeface="Cambria" pitchFamily="18" charset="0"/>
                <a:ea typeface="Cambria" pitchFamily="18" charset="0"/>
              </a:rPr>
              <a:t>superiore</a:t>
            </a:r>
            <a:r>
              <a:rPr lang="en-GB">
                <a:solidFill>
                  <a:srgbClr val="000000"/>
                </a:solidFill>
                <a:latin typeface="Cambria" pitchFamily="18" charset="0"/>
                <a:ea typeface="Cambria" pitchFamily="18" charset="0"/>
              </a:rPr>
              <a:t> a </a:t>
            </a:r>
            <a:r>
              <a:rPr lang="en-GB" err="1">
                <a:solidFill>
                  <a:srgbClr val="000000"/>
                </a:solidFill>
                <a:latin typeface="Cambria" pitchFamily="18" charset="0"/>
                <a:ea typeface="Cambria" pitchFamily="18" charset="0"/>
              </a:rPr>
              <a:t>cinque</a:t>
            </a:r>
            <a:r>
              <a:rPr lang="en-GB">
                <a:solidFill>
                  <a:srgbClr val="000000"/>
                </a:solidFill>
                <a:latin typeface="Cambria" pitchFamily="18" charset="0"/>
                <a:ea typeface="Cambria" pitchFamily="18" charset="0"/>
              </a:rPr>
              <a:t> </a:t>
            </a:r>
            <a:r>
              <a:rPr lang="en-GB" err="1">
                <a:solidFill>
                  <a:srgbClr val="000000"/>
                </a:solidFill>
                <a:latin typeface="Cambria" pitchFamily="18" charset="0"/>
                <a:ea typeface="Cambria" pitchFamily="18" charset="0"/>
              </a:rPr>
              <a:t>anni</a:t>
            </a:r>
            <a:r>
              <a:rPr lang="en-GB">
                <a:solidFill>
                  <a:srgbClr val="000000"/>
                </a:solidFill>
                <a:latin typeface="Cambria" pitchFamily="18" charset="0"/>
                <a:ea typeface="Cambria" pitchFamily="18" charset="0"/>
              </a:rPr>
              <a:t>; </a:t>
            </a:r>
            <a:r>
              <a:rPr lang="en-GB" err="1">
                <a:solidFill>
                  <a:srgbClr val="000000"/>
                </a:solidFill>
                <a:latin typeface="Cambria" pitchFamily="18" charset="0"/>
                <a:ea typeface="Cambria" pitchFamily="18" charset="0"/>
              </a:rPr>
              <a:t>rinnovabilità</a:t>
            </a:r>
            <a:r>
              <a:rPr lang="en-GB">
                <a:solidFill>
                  <a:srgbClr val="000000"/>
                </a:solidFill>
                <a:latin typeface="Cambria" pitchFamily="18" charset="0"/>
                <a:ea typeface="Cambria" pitchFamily="18" charset="0"/>
              </a:rPr>
              <a:t> </a:t>
            </a:r>
            <a:r>
              <a:rPr lang="en-GB" err="1">
                <a:solidFill>
                  <a:srgbClr val="000000"/>
                </a:solidFill>
                <a:latin typeface="Cambria" pitchFamily="18" charset="0"/>
                <a:ea typeface="Cambria" pitchFamily="18" charset="0"/>
              </a:rPr>
              <a:t>alla</a:t>
            </a:r>
            <a:r>
              <a:rPr lang="en-GB">
                <a:solidFill>
                  <a:srgbClr val="000000"/>
                </a:solidFill>
                <a:latin typeface="Cambria" pitchFamily="18" charset="0"/>
                <a:ea typeface="Cambria" pitchFamily="18" charset="0"/>
              </a:rPr>
              <a:t> </a:t>
            </a:r>
            <a:r>
              <a:rPr lang="en-GB" err="1">
                <a:solidFill>
                  <a:srgbClr val="000000"/>
                </a:solidFill>
                <a:latin typeface="Cambria" pitchFamily="18" charset="0"/>
                <a:ea typeface="Cambria" pitchFamily="18" charset="0"/>
              </a:rPr>
              <a:t>scadenza</a:t>
            </a:r>
            <a:r>
              <a:rPr lang="en-GB">
                <a:solidFill>
                  <a:srgbClr val="000000"/>
                </a:solidFill>
                <a:latin typeface="Cambria" pitchFamily="18" charset="0"/>
                <a:ea typeface="Cambria" pitchFamily="18" charset="0"/>
              </a:rPr>
              <a:t>;</a:t>
            </a:r>
          </a:p>
          <a:p>
            <a:pPr marL="341313" indent="-341313">
              <a:spcBef>
                <a:spcPts val="500"/>
              </a:spcBef>
              <a:buFont typeface="Times New Roman"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000000"/>
                </a:solidFill>
                <a:latin typeface="Cambria" pitchFamily="18" charset="0"/>
                <a:ea typeface="Cambria" pitchFamily="18" charset="0"/>
              </a:rPr>
              <a:t>In </a:t>
            </a:r>
            <a:r>
              <a:rPr lang="en-GB" err="1">
                <a:solidFill>
                  <a:srgbClr val="000000"/>
                </a:solidFill>
                <a:latin typeface="Cambria" pitchFamily="18" charset="0"/>
                <a:ea typeface="Cambria" pitchFamily="18" charset="0"/>
              </a:rPr>
              <a:t>assenza</a:t>
            </a:r>
            <a:r>
              <a:rPr lang="en-GB">
                <a:solidFill>
                  <a:srgbClr val="000000"/>
                </a:solidFill>
                <a:latin typeface="Cambria" pitchFamily="18" charset="0"/>
                <a:ea typeface="Cambria" pitchFamily="18" charset="0"/>
              </a:rPr>
              <a:t> di </a:t>
            </a:r>
            <a:r>
              <a:rPr lang="en-GB" err="1">
                <a:solidFill>
                  <a:srgbClr val="000000"/>
                </a:solidFill>
                <a:latin typeface="Cambria" pitchFamily="18" charset="0"/>
                <a:ea typeface="Cambria" pitchFamily="18" charset="0"/>
              </a:rPr>
              <a:t>termine</a:t>
            </a:r>
            <a:r>
              <a:rPr lang="en-GB">
                <a:solidFill>
                  <a:srgbClr val="000000"/>
                </a:solidFill>
                <a:latin typeface="Cambria" pitchFamily="18" charset="0"/>
                <a:ea typeface="Cambria" pitchFamily="18" charset="0"/>
              </a:rPr>
              <a:t> di </a:t>
            </a:r>
            <a:r>
              <a:rPr lang="en-GB" err="1">
                <a:solidFill>
                  <a:srgbClr val="000000"/>
                </a:solidFill>
                <a:latin typeface="Cambria" pitchFamily="18" charset="0"/>
                <a:ea typeface="Cambria" pitchFamily="18" charset="0"/>
              </a:rPr>
              <a:t>durata</a:t>
            </a:r>
            <a:r>
              <a:rPr lang="en-GB">
                <a:solidFill>
                  <a:srgbClr val="000000"/>
                </a:solidFill>
                <a:latin typeface="Cambria" pitchFamily="18" charset="0"/>
                <a:ea typeface="Cambria" pitchFamily="18" charset="0"/>
              </a:rPr>
              <a:t>, </a:t>
            </a:r>
            <a:r>
              <a:rPr lang="en-GB" err="1">
                <a:solidFill>
                  <a:srgbClr val="000000"/>
                </a:solidFill>
                <a:latin typeface="Cambria" pitchFamily="18" charset="0"/>
                <a:ea typeface="Cambria" pitchFamily="18" charset="0"/>
              </a:rPr>
              <a:t>diritto</a:t>
            </a:r>
            <a:r>
              <a:rPr lang="en-GB">
                <a:solidFill>
                  <a:srgbClr val="000000"/>
                </a:solidFill>
                <a:latin typeface="Cambria" pitchFamily="18" charset="0"/>
                <a:ea typeface="Cambria" pitchFamily="18" charset="0"/>
              </a:rPr>
              <a:t> di </a:t>
            </a:r>
            <a:r>
              <a:rPr lang="en-GB" err="1">
                <a:solidFill>
                  <a:srgbClr val="000000"/>
                </a:solidFill>
                <a:latin typeface="Cambria" pitchFamily="18" charset="0"/>
                <a:ea typeface="Cambria" pitchFamily="18" charset="0"/>
              </a:rPr>
              <a:t>recesso</a:t>
            </a:r>
            <a:r>
              <a:rPr lang="en-GB">
                <a:solidFill>
                  <a:srgbClr val="000000"/>
                </a:solidFill>
                <a:latin typeface="Cambria" pitchFamily="18" charset="0"/>
                <a:ea typeface="Cambria" pitchFamily="18" charset="0"/>
              </a:rPr>
              <a:t> con </a:t>
            </a:r>
            <a:r>
              <a:rPr lang="en-GB" err="1">
                <a:solidFill>
                  <a:srgbClr val="000000"/>
                </a:solidFill>
                <a:latin typeface="Cambria" pitchFamily="18" charset="0"/>
                <a:ea typeface="Cambria" pitchFamily="18" charset="0"/>
              </a:rPr>
              <a:t>preavviso</a:t>
            </a:r>
            <a:r>
              <a:rPr lang="en-GB">
                <a:solidFill>
                  <a:srgbClr val="000000"/>
                </a:solidFill>
                <a:latin typeface="Cambria" pitchFamily="18" charset="0"/>
                <a:ea typeface="Cambria" pitchFamily="18" charset="0"/>
              </a:rPr>
              <a:t> di 180 </a:t>
            </a:r>
            <a:r>
              <a:rPr lang="en-GB" err="1">
                <a:solidFill>
                  <a:srgbClr val="000000"/>
                </a:solidFill>
                <a:latin typeface="Cambria" pitchFamily="18" charset="0"/>
                <a:ea typeface="Cambria" pitchFamily="18" charset="0"/>
              </a:rPr>
              <a:t>giorni</a:t>
            </a:r>
            <a:endParaRPr lang="en-GB">
              <a:solidFill>
                <a:srgbClr val="000000"/>
              </a:solidFill>
              <a:latin typeface="Cambria" pitchFamily="18" charset="0"/>
              <a:ea typeface="Cambria" pitchFamily="18" charset="0"/>
            </a:endParaRPr>
          </a:p>
          <a:p>
            <a:pPr marL="341313" indent="-341313">
              <a:spcBef>
                <a:spcPts val="5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i="1" err="1">
                <a:solidFill>
                  <a:srgbClr val="000000"/>
                </a:solidFill>
                <a:latin typeface="Cambria" pitchFamily="18" charset="0"/>
                <a:ea typeface="Cambria" pitchFamily="18" charset="0"/>
              </a:rPr>
              <a:t>Disciplina</a:t>
            </a:r>
            <a:r>
              <a:rPr lang="en-GB" i="1">
                <a:solidFill>
                  <a:srgbClr val="000000"/>
                </a:solidFill>
                <a:latin typeface="Cambria" pitchFamily="18" charset="0"/>
                <a:ea typeface="Cambria" pitchFamily="18" charset="0"/>
              </a:rPr>
              <a:t> </a:t>
            </a:r>
            <a:r>
              <a:rPr lang="en-GB" i="1" err="1">
                <a:solidFill>
                  <a:srgbClr val="000000"/>
                </a:solidFill>
                <a:latin typeface="Cambria" pitchFamily="18" charset="0"/>
                <a:ea typeface="Cambria" pitchFamily="18" charset="0"/>
              </a:rPr>
              <a:t>ulteriore</a:t>
            </a:r>
            <a:r>
              <a:rPr lang="en-GB" i="1">
                <a:solidFill>
                  <a:srgbClr val="000000"/>
                </a:solidFill>
                <a:latin typeface="Cambria" pitchFamily="18" charset="0"/>
                <a:ea typeface="Cambria" pitchFamily="18" charset="0"/>
              </a:rPr>
              <a:t> per le sole </a:t>
            </a:r>
            <a:r>
              <a:rPr lang="en-GB" i="1" err="1">
                <a:solidFill>
                  <a:srgbClr val="000000"/>
                </a:solidFill>
                <a:latin typeface="Cambria" pitchFamily="18" charset="0"/>
                <a:ea typeface="Cambria" pitchFamily="18" charset="0"/>
              </a:rPr>
              <a:t>società</a:t>
            </a:r>
            <a:r>
              <a:rPr lang="en-GB" i="1">
                <a:solidFill>
                  <a:srgbClr val="000000"/>
                </a:solidFill>
                <a:latin typeface="Cambria" pitchFamily="18" charset="0"/>
                <a:ea typeface="Cambria" pitchFamily="18" charset="0"/>
              </a:rPr>
              <a:t> </a:t>
            </a:r>
            <a:r>
              <a:rPr lang="en-GB" i="1" err="1">
                <a:solidFill>
                  <a:srgbClr val="000000"/>
                </a:solidFill>
                <a:latin typeface="Cambria" pitchFamily="18" charset="0"/>
                <a:ea typeface="Cambria" pitchFamily="18" charset="0"/>
              </a:rPr>
              <a:t>aperte</a:t>
            </a:r>
            <a:r>
              <a:rPr lang="en-GB">
                <a:solidFill>
                  <a:srgbClr val="000000"/>
                </a:solidFill>
                <a:latin typeface="Cambria" pitchFamily="18" charset="0"/>
                <a:ea typeface="Cambria" pitchFamily="18" charset="0"/>
              </a:rPr>
              <a:t>:</a:t>
            </a:r>
          </a:p>
          <a:p>
            <a:pPr marL="341313" indent="-341313">
              <a:spcBef>
                <a:spcPts val="5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a:solidFill>
                  <a:srgbClr val="000000"/>
                </a:solidFill>
                <a:latin typeface="Cambria" pitchFamily="18" charset="0"/>
                <a:ea typeface="Cambria" pitchFamily="18" charset="0"/>
              </a:rPr>
              <a:t>- 	</a:t>
            </a:r>
            <a:r>
              <a:rPr lang="en-GB" err="1">
                <a:solidFill>
                  <a:srgbClr val="000000"/>
                </a:solidFill>
                <a:latin typeface="Cambria" pitchFamily="18" charset="0"/>
                <a:ea typeface="Cambria" pitchFamily="18" charset="0"/>
              </a:rPr>
              <a:t>Obbligo</a:t>
            </a:r>
            <a:r>
              <a:rPr lang="en-GB">
                <a:solidFill>
                  <a:srgbClr val="000000"/>
                </a:solidFill>
                <a:latin typeface="Cambria" pitchFamily="18" charset="0"/>
                <a:ea typeface="Cambria" pitchFamily="18" charset="0"/>
              </a:rPr>
              <a:t> di </a:t>
            </a:r>
            <a:r>
              <a:rPr lang="en-GB" err="1">
                <a:solidFill>
                  <a:srgbClr val="000000"/>
                </a:solidFill>
                <a:latin typeface="Cambria" pitchFamily="18" charset="0"/>
                <a:ea typeface="Cambria" pitchFamily="18" charset="0"/>
              </a:rPr>
              <a:t>comunicazione</a:t>
            </a:r>
            <a:r>
              <a:rPr lang="en-GB">
                <a:solidFill>
                  <a:srgbClr val="000000"/>
                </a:solidFill>
                <a:latin typeface="Cambria" pitchFamily="18" charset="0"/>
                <a:ea typeface="Cambria" pitchFamily="18" charset="0"/>
              </a:rPr>
              <a:t> in </a:t>
            </a:r>
            <a:r>
              <a:rPr lang="en-GB" err="1">
                <a:solidFill>
                  <a:srgbClr val="000000"/>
                </a:solidFill>
                <a:latin typeface="Cambria" pitchFamily="18" charset="0"/>
                <a:ea typeface="Cambria" pitchFamily="18" charset="0"/>
              </a:rPr>
              <a:t>apertura</a:t>
            </a:r>
            <a:r>
              <a:rPr lang="en-GB">
                <a:solidFill>
                  <a:srgbClr val="000000"/>
                </a:solidFill>
                <a:latin typeface="Cambria" pitchFamily="18" charset="0"/>
                <a:ea typeface="Cambria" pitchFamily="18" charset="0"/>
              </a:rPr>
              <a:t> di </a:t>
            </a:r>
            <a:r>
              <a:rPr lang="en-GB" err="1">
                <a:solidFill>
                  <a:srgbClr val="000000"/>
                </a:solidFill>
                <a:latin typeface="Cambria" pitchFamily="18" charset="0"/>
                <a:ea typeface="Cambria" pitchFamily="18" charset="0"/>
              </a:rPr>
              <a:t>assemblea</a:t>
            </a:r>
            <a:r>
              <a:rPr lang="en-GB">
                <a:solidFill>
                  <a:srgbClr val="000000"/>
                </a:solidFill>
                <a:latin typeface="Cambria" pitchFamily="18" charset="0"/>
                <a:ea typeface="Cambria" pitchFamily="18" charset="0"/>
              </a:rPr>
              <a:t> (a </a:t>
            </a:r>
            <a:r>
              <a:rPr lang="en-GB" err="1">
                <a:solidFill>
                  <a:srgbClr val="000000"/>
                </a:solidFill>
                <a:latin typeface="Cambria" pitchFamily="18" charset="0"/>
                <a:ea typeface="Cambria" pitchFamily="18" charset="0"/>
              </a:rPr>
              <a:t>pena</a:t>
            </a:r>
            <a:r>
              <a:rPr lang="en-GB">
                <a:solidFill>
                  <a:srgbClr val="000000"/>
                </a:solidFill>
                <a:latin typeface="Cambria" pitchFamily="18" charset="0"/>
                <a:ea typeface="Cambria" pitchFamily="18" charset="0"/>
              </a:rPr>
              <a:t> di </a:t>
            </a:r>
            <a:r>
              <a:rPr lang="en-GB" err="1">
                <a:solidFill>
                  <a:srgbClr val="000000"/>
                </a:solidFill>
                <a:latin typeface="Cambria" pitchFamily="18" charset="0"/>
                <a:ea typeface="Cambria" pitchFamily="18" charset="0"/>
              </a:rPr>
              <a:t>impugnabilità</a:t>
            </a:r>
            <a:r>
              <a:rPr lang="en-GB">
                <a:solidFill>
                  <a:srgbClr val="000000"/>
                </a:solidFill>
                <a:latin typeface="Cambria" pitchFamily="18" charset="0"/>
                <a:ea typeface="Cambria" pitchFamily="18" charset="0"/>
              </a:rPr>
              <a:t> </a:t>
            </a:r>
            <a:r>
              <a:rPr lang="en-GB" err="1">
                <a:solidFill>
                  <a:srgbClr val="000000"/>
                </a:solidFill>
                <a:latin typeface="Cambria" pitchFamily="18" charset="0"/>
                <a:ea typeface="Cambria" pitchFamily="18" charset="0"/>
              </a:rPr>
              <a:t>della</a:t>
            </a:r>
            <a:r>
              <a:rPr lang="en-GB">
                <a:solidFill>
                  <a:srgbClr val="000000"/>
                </a:solidFill>
                <a:latin typeface="Cambria" pitchFamily="18" charset="0"/>
                <a:ea typeface="Cambria" pitchFamily="18" charset="0"/>
              </a:rPr>
              <a:t> </a:t>
            </a:r>
            <a:r>
              <a:rPr lang="en-GB" err="1">
                <a:solidFill>
                  <a:srgbClr val="000000"/>
                </a:solidFill>
                <a:latin typeface="Cambria" pitchFamily="18" charset="0"/>
                <a:ea typeface="Cambria" pitchFamily="18" charset="0"/>
              </a:rPr>
              <a:t>delibera</a:t>
            </a:r>
            <a:r>
              <a:rPr lang="en-GB">
                <a:solidFill>
                  <a:srgbClr val="000000"/>
                </a:solidFill>
                <a:latin typeface="Cambria" pitchFamily="18" charset="0"/>
                <a:ea typeface="Cambria" pitchFamily="18" charset="0"/>
              </a:rPr>
              <a:t>)‏</a:t>
            </a:r>
          </a:p>
        </p:txBody>
      </p:sp>
    </p:spTree>
    <p:extLst>
      <p:ext uri="{BB962C8B-B14F-4D97-AF65-F5344CB8AC3E}">
        <p14:creationId xmlns:p14="http://schemas.microsoft.com/office/powerpoint/2010/main" val="37984335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9982200" y="6477001"/>
            <a:ext cx="457200" cy="246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54F7463-D4AB-D94C-B5FC-4E9105621685}" type="slidenum">
              <a:rPr lang="en-GB" sz="1000">
                <a:solidFill>
                  <a:srgbClr val="000000"/>
                </a:solidFill>
                <a:latin typeface="Cambria" pitchFamily="18" charset="0"/>
                <a:ea typeface="Cambria" pitchFamily="18" charset="0"/>
              </a:rPr>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GB" sz="1000">
              <a:solidFill>
                <a:srgbClr val="000000"/>
              </a:solidFill>
              <a:latin typeface="Cambria" pitchFamily="18" charset="0"/>
              <a:ea typeface="Cambria" pitchFamily="18" charset="0"/>
            </a:endParaRPr>
          </a:p>
        </p:txBody>
      </p:sp>
      <p:sp>
        <p:nvSpPr>
          <p:cNvPr id="28676" name="Text Box 4"/>
          <p:cNvSpPr txBox="1">
            <a:spLocks noChangeArrowheads="1"/>
          </p:cNvSpPr>
          <p:nvPr/>
        </p:nvSpPr>
        <p:spPr bwMode="auto">
          <a:xfrm>
            <a:off x="3591222" y="299793"/>
            <a:ext cx="5036549" cy="77162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4400" b="1" dirty="0">
                <a:latin typeface="Cambria" pitchFamily="18" charset="0"/>
                <a:ea typeface="Cambria" pitchFamily="18" charset="0"/>
              </a:rPr>
              <a:t>La </a:t>
            </a:r>
            <a:r>
              <a:rPr lang="en-GB" sz="4400" b="1" dirty="0" err="1">
                <a:latin typeface="Cambria" pitchFamily="18" charset="0"/>
                <a:ea typeface="Cambria" pitchFamily="18" charset="0"/>
              </a:rPr>
              <a:t>S.p.a</a:t>
            </a:r>
            <a:r>
              <a:rPr lang="en-GB" sz="4400" b="1" dirty="0">
                <a:latin typeface="Cambria" pitchFamily="18" charset="0"/>
                <a:ea typeface="Cambria" pitchFamily="18" charset="0"/>
              </a:rPr>
              <a:t>. – </a:t>
            </a:r>
            <a:r>
              <a:rPr lang="en-GB" sz="4400" b="1" i="1" dirty="0">
                <a:latin typeface="Cambria" pitchFamily="18" charset="0"/>
                <a:ea typeface="Cambria" pitchFamily="18" charset="0"/>
              </a:rPr>
              <a:t>Le </a:t>
            </a:r>
            <a:r>
              <a:rPr lang="en-GB" sz="4400" b="1" i="1" dirty="0" err="1">
                <a:latin typeface="Cambria" pitchFamily="18" charset="0"/>
                <a:ea typeface="Cambria" pitchFamily="18" charset="0"/>
              </a:rPr>
              <a:t>azioni</a:t>
            </a:r>
            <a:endParaRPr lang="en-GB" sz="4400" b="1" i="1" dirty="0">
              <a:latin typeface="Cambria" pitchFamily="18" charset="0"/>
              <a:ea typeface="Cambria" pitchFamily="18" charset="0"/>
            </a:endParaRPr>
          </a:p>
        </p:txBody>
      </p:sp>
      <p:sp>
        <p:nvSpPr>
          <p:cNvPr id="28677" name="Text Box 5"/>
          <p:cNvSpPr txBox="1">
            <a:spLocks noChangeArrowheads="1"/>
          </p:cNvSpPr>
          <p:nvPr/>
        </p:nvSpPr>
        <p:spPr bwMode="auto">
          <a:xfrm>
            <a:off x="1752600" y="1905000"/>
            <a:ext cx="2209800" cy="914400"/>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dirty="0">
                <a:latin typeface="Cambria" pitchFamily="18" charset="0"/>
                <a:ea typeface="Cambria" pitchFamily="18" charset="0"/>
              </a:rPr>
              <a:t>VALORE NOMINALE</a:t>
            </a:r>
          </a:p>
          <a:p>
            <a:pPr algn="ctr">
              <a:lnSpc>
                <a:spcPct val="100000"/>
              </a:lnSpc>
            </a:pPr>
            <a:r>
              <a:rPr lang="en-GB" sz="1600" dirty="0">
                <a:latin typeface="Cambria" pitchFamily="18" charset="0"/>
                <a:ea typeface="Cambria" pitchFamily="18" charset="0"/>
              </a:rPr>
              <a:t>(art. 2346)‏</a:t>
            </a:r>
          </a:p>
        </p:txBody>
      </p:sp>
      <p:sp>
        <p:nvSpPr>
          <p:cNvPr id="28680" name="AutoShape 8"/>
          <p:cNvSpPr>
            <a:spLocks noChangeArrowheads="1"/>
          </p:cNvSpPr>
          <p:nvPr/>
        </p:nvSpPr>
        <p:spPr bwMode="auto">
          <a:xfrm>
            <a:off x="4038600" y="22860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latin typeface="Cambria" pitchFamily="18" charset="0"/>
              <a:ea typeface="Cambria" pitchFamily="18" charset="0"/>
            </a:endParaRPr>
          </a:p>
        </p:txBody>
      </p:sp>
      <p:sp>
        <p:nvSpPr>
          <p:cNvPr id="28681" name="Text Box 9"/>
          <p:cNvSpPr txBox="1">
            <a:spLocks noChangeArrowheads="1"/>
          </p:cNvSpPr>
          <p:nvPr/>
        </p:nvSpPr>
        <p:spPr bwMode="auto">
          <a:xfrm>
            <a:off x="4367213" y="1700213"/>
            <a:ext cx="3048000" cy="1739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pPr>
            <a:r>
              <a:rPr lang="en-GB" sz="1800" dirty="0">
                <a:latin typeface="Cambria" pitchFamily="18" charset="0"/>
                <a:ea typeface="Cambria" pitchFamily="18" charset="0"/>
              </a:rPr>
              <a:t>E</a:t>
            </a:r>
            <a:r>
              <a:rPr lang="en-GB" altLang="en-GB" sz="1800" dirty="0">
                <a:latin typeface="Cambria" pitchFamily="18" charset="0"/>
                <a:ea typeface="Cambria" pitchFamily="18" charset="0"/>
              </a:rPr>
              <a:t>’</a:t>
            </a:r>
            <a:r>
              <a:rPr lang="en-GB" sz="1800" dirty="0">
                <a:latin typeface="Cambria" pitchFamily="18" charset="0"/>
                <a:ea typeface="Cambria" pitchFamily="18" charset="0"/>
              </a:rPr>
              <a:t> </a:t>
            </a:r>
            <a:r>
              <a:rPr lang="en-GB" sz="1800" dirty="0" err="1">
                <a:latin typeface="Cambria" pitchFamily="18" charset="0"/>
                <a:ea typeface="Cambria" pitchFamily="18" charset="0"/>
              </a:rPr>
              <a:t>possibile</a:t>
            </a:r>
            <a:r>
              <a:rPr lang="en-GB" sz="1800" dirty="0">
                <a:latin typeface="Cambria" pitchFamily="18" charset="0"/>
                <a:ea typeface="Cambria" pitchFamily="18" charset="0"/>
              </a:rPr>
              <a:t> </a:t>
            </a:r>
            <a:r>
              <a:rPr lang="en-GB" sz="1800" dirty="0" err="1">
                <a:latin typeface="Cambria" pitchFamily="18" charset="0"/>
                <a:ea typeface="Cambria" pitchFamily="18" charset="0"/>
              </a:rPr>
              <a:t>emettere</a:t>
            </a:r>
            <a:r>
              <a:rPr lang="en-GB" sz="1800" dirty="0">
                <a:latin typeface="Cambria" pitchFamily="18" charset="0"/>
                <a:ea typeface="Cambria" pitchFamily="18" charset="0"/>
              </a:rPr>
              <a:t> </a:t>
            </a:r>
            <a:r>
              <a:rPr lang="en-GB" sz="1800" dirty="0" err="1">
                <a:latin typeface="Cambria" pitchFamily="18" charset="0"/>
                <a:ea typeface="Cambria" pitchFamily="18" charset="0"/>
              </a:rPr>
              <a:t>azioni</a:t>
            </a:r>
            <a:r>
              <a:rPr lang="en-GB" sz="1800" dirty="0">
                <a:latin typeface="Cambria" pitchFamily="18" charset="0"/>
                <a:ea typeface="Cambria" pitchFamily="18" charset="0"/>
              </a:rPr>
              <a:t> </a:t>
            </a:r>
            <a:r>
              <a:rPr lang="en-GB" sz="1800" dirty="0" err="1">
                <a:latin typeface="Cambria" pitchFamily="18" charset="0"/>
                <a:ea typeface="Cambria" pitchFamily="18" charset="0"/>
              </a:rPr>
              <a:t>senza</a:t>
            </a:r>
            <a:r>
              <a:rPr lang="en-GB" sz="1800" dirty="0">
                <a:latin typeface="Cambria" pitchFamily="18" charset="0"/>
                <a:ea typeface="Cambria" pitchFamily="18" charset="0"/>
              </a:rPr>
              <a:t> </a:t>
            </a:r>
            <a:r>
              <a:rPr lang="en-GB" sz="1800" dirty="0" err="1">
                <a:latin typeface="Cambria" pitchFamily="18" charset="0"/>
                <a:ea typeface="Cambria" pitchFamily="18" charset="0"/>
              </a:rPr>
              <a:t>l</a:t>
            </a:r>
            <a:r>
              <a:rPr lang="en-GB" altLang="en-GB" sz="1800" dirty="0" err="1">
                <a:latin typeface="Cambria" pitchFamily="18" charset="0"/>
                <a:ea typeface="Cambria" pitchFamily="18" charset="0"/>
              </a:rPr>
              <a:t>’</a:t>
            </a:r>
            <a:r>
              <a:rPr lang="en-GB" sz="1800" dirty="0" err="1">
                <a:latin typeface="Cambria" pitchFamily="18" charset="0"/>
                <a:ea typeface="Cambria" pitchFamily="18" charset="0"/>
              </a:rPr>
              <a:t>indicazione</a:t>
            </a:r>
            <a:r>
              <a:rPr lang="en-GB" sz="1800" dirty="0">
                <a:latin typeface="Cambria" pitchFamily="18" charset="0"/>
                <a:ea typeface="Cambria" pitchFamily="18" charset="0"/>
              </a:rPr>
              <a:t> del </a:t>
            </a:r>
            <a:r>
              <a:rPr lang="en-GB" sz="1800" dirty="0" err="1">
                <a:latin typeface="Cambria" pitchFamily="18" charset="0"/>
                <a:ea typeface="Cambria" pitchFamily="18" charset="0"/>
              </a:rPr>
              <a:t>valore</a:t>
            </a:r>
            <a:r>
              <a:rPr lang="en-GB" sz="1800" dirty="0">
                <a:latin typeface="Cambria" pitchFamily="18" charset="0"/>
                <a:ea typeface="Cambria" pitchFamily="18" charset="0"/>
              </a:rPr>
              <a:t> </a:t>
            </a:r>
            <a:r>
              <a:rPr lang="en-GB" sz="1800" dirty="0" err="1">
                <a:latin typeface="Cambria" pitchFamily="18" charset="0"/>
                <a:ea typeface="Cambria" pitchFamily="18" charset="0"/>
              </a:rPr>
              <a:t>nominale</a:t>
            </a:r>
            <a:r>
              <a:rPr lang="en-GB" sz="1800" dirty="0">
                <a:latin typeface="Cambria" pitchFamily="18" charset="0"/>
                <a:ea typeface="Cambria" pitchFamily="18" charset="0"/>
              </a:rPr>
              <a:t> (</a:t>
            </a:r>
            <a:r>
              <a:rPr lang="en-GB" sz="1800" dirty="0" err="1">
                <a:latin typeface="Cambria" pitchFamily="18" charset="0"/>
                <a:ea typeface="Cambria" pitchFamily="18" charset="0"/>
              </a:rPr>
              <a:t>comunque</a:t>
            </a:r>
            <a:r>
              <a:rPr lang="en-GB" sz="1800" dirty="0">
                <a:latin typeface="Cambria" pitchFamily="18" charset="0"/>
                <a:ea typeface="Cambria" pitchFamily="18" charset="0"/>
              </a:rPr>
              <a:t> </a:t>
            </a:r>
            <a:r>
              <a:rPr lang="en-GB" sz="1800" dirty="0" err="1">
                <a:latin typeface="Cambria" pitchFamily="18" charset="0"/>
                <a:ea typeface="Cambria" pitchFamily="18" charset="0"/>
              </a:rPr>
              <a:t>ricavabile</a:t>
            </a:r>
            <a:r>
              <a:rPr lang="en-GB" sz="1800" dirty="0">
                <a:latin typeface="Cambria" pitchFamily="18" charset="0"/>
                <a:ea typeface="Cambria" pitchFamily="18" charset="0"/>
              </a:rPr>
              <a:t> </a:t>
            </a:r>
            <a:r>
              <a:rPr lang="en-GB" sz="1800" dirty="0" err="1">
                <a:latin typeface="Cambria" pitchFamily="18" charset="0"/>
                <a:ea typeface="Cambria" pitchFamily="18" charset="0"/>
              </a:rPr>
              <a:t>da</a:t>
            </a:r>
            <a:r>
              <a:rPr lang="en-GB" sz="1800" dirty="0">
                <a:latin typeface="Cambria" pitchFamily="18" charset="0"/>
                <a:ea typeface="Cambria" pitchFamily="18" charset="0"/>
              </a:rPr>
              <a:t> </a:t>
            </a:r>
            <a:r>
              <a:rPr lang="en-GB" sz="1800" dirty="0" err="1">
                <a:latin typeface="Cambria" pitchFamily="18" charset="0"/>
                <a:ea typeface="Cambria" pitchFamily="18" charset="0"/>
              </a:rPr>
              <a:t>ammontare</a:t>
            </a:r>
            <a:r>
              <a:rPr lang="en-GB" sz="1800" dirty="0">
                <a:latin typeface="Cambria" pitchFamily="18" charset="0"/>
                <a:ea typeface="Cambria" pitchFamily="18" charset="0"/>
              </a:rPr>
              <a:t> </a:t>
            </a:r>
            <a:r>
              <a:rPr lang="en-GB" sz="1800" dirty="0" err="1">
                <a:latin typeface="Cambria" pitchFamily="18" charset="0"/>
                <a:ea typeface="Cambria" pitchFamily="18" charset="0"/>
              </a:rPr>
              <a:t>capitale</a:t>
            </a:r>
            <a:r>
              <a:rPr lang="en-GB" sz="1800" dirty="0">
                <a:latin typeface="Cambria" pitchFamily="18" charset="0"/>
                <a:ea typeface="Cambria" pitchFamily="18" charset="0"/>
              </a:rPr>
              <a:t>/ </a:t>
            </a:r>
            <a:r>
              <a:rPr lang="en-GB" sz="1800" dirty="0" err="1">
                <a:latin typeface="Cambria" pitchFamily="18" charset="0"/>
                <a:ea typeface="Cambria" pitchFamily="18" charset="0"/>
              </a:rPr>
              <a:t>numero</a:t>
            </a:r>
            <a:r>
              <a:rPr lang="en-GB" sz="1800" dirty="0">
                <a:latin typeface="Cambria" pitchFamily="18" charset="0"/>
                <a:ea typeface="Cambria" pitchFamily="18" charset="0"/>
              </a:rPr>
              <a:t> </a:t>
            </a:r>
            <a:r>
              <a:rPr lang="en-GB" sz="1800" dirty="0" err="1">
                <a:latin typeface="Cambria" pitchFamily="18" charset="0"/>
                <a:ea typeface="Cambria" pitchFamily="18" charset="0"/>
              </a:rPr>
              <a:t>di</a:t>
            </a:r>
            <a:r>
              <a:rPr lang="en-GB" sz="1800" dirty="0">
                <a:latin typeface="Cambria" pitchFamily="18" charset="0"/>
                <a:ea typeface="Cambria" pitchFamily="18" charset="0"/>
              </a:rPr>
              <a:t> </a:t>
            </a:r>
            <a:r>
              <a:rPr lang="en-GB" sz="1800" dirty="0" err="1">
                <a:latin typeface="Cambria" pitchFamily="18" charset="0"/>
                <a:ea typeface="Cambria" pitchFamily="18" charset="0"/>
              </a:rPr>
              <a:t>azioni</a:t>
            </a:r>
            <a:r>
              <a:rPr lang="en-GB" sz="1800" dirty="0">
                <a:latin typeface="Cambria" pitchFamily="18" charset="0"/>
                <a:ea typeface="Cambria" pitchFamily="18" charset="0"/>
              </a:rPr>
              <a:t> – 2328, </a:t>
            </a:r>
            <a:r>
              <a:rPr lang="en-GB" sz="1800" dirty="0" err="1">
                <a:latin typeface="Cambria" pitchFamily="18" charset="0"/>
                <a:ea typeface="Cambria" pitchFamily="18" charset="0"/>
              </a:rPr>
              <a:t>nn</a:t>
            </a:r>
            <a:r>
              <a:rPr lang="en-GB" sz="1800" dirty="0">
                <a:latin typeface="Cambria" pitchFamily="18" charset="0"/>
                <a:ea typeface="Cambria" pitchFamily="18" charset="0"/>
              </a:rPr>
              <a:t>. 4 e 5)‏</a:t>
            </a:r>
          </a:p>
        </p:txBody>
      </p:sp>
      <p:sp>
        <p:nvSpPr>
          <p:cNvPr id="28683" name="AutoShape 11"/>
          <p:cNvSpPr>
            <a:spLocks noChangeArrowheads="1"/>
          </p:cNvSpPr>
          <p:nvPr/>
        </p:nvSpPr>
        <p:spPr bwMode="auto">
          <a:xfrm>
            <a:off x="4038600" y="38100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latin typeface="Cambria" pitchFamily="18" charset="0"/>
              <a:ea typeface="Cambria" pitchFamily="18" charset="0"/>
            </a:endParaRPr>
          </a:p>
        </p:txBody>
      </p:sp>
      <p:sp>
        <p:nvSpPr>
          <p:cNvPr id="28684" name="Text Box 12"/>
          <p:cNvSpPr txBox="1">
            <a:spLocks noChangeArrowheads="1"/>
          </p:cNvSpPr>
          <p:nvPr/>
        </p:nvSpPr>
        <p:spPr bwMode="auto">
          <a:xfrm>
            <a:off x="1703388" y="3573464"/>
            <a:ext cx="2259012" cy="846137"/>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a:latin typeface="Cambria" pitchFamily="18" charset="0"/>
                <a:ea typeface="Cambria" pitchFamily="18" charset="0"/>
              </a:rPr>
              <a:t>PROPORZIONALITA</a:t>
            </a:r>
            <a:r>
              <a:rPr lang="en-GB" altLang="en-GB" sz="1600">
                <a:latin typeface="Cambria" pitchFamily="18" charset="0"/>
                <a:ea typeface="Cambria" pitchFamily="18" charset="0"/>
              </a:rPr>
              <a:t>’</a:t>
            </a:r>
            <a:endParaRPr lang="en-GB" sz="1600">
              <a:latin typeface="Cambria" pitchFamily="18" charset="0"/>
              <a:ea typeface="Cambria" pitchFamily="18" charset="0"/>
            </a:endParaRPr>
          </a:p>
          <a:p>
            <a:pPr algn="ctr">
              <a:lnSpc>
                <a:spcPct val="100000"/>
              </a:lnSpc>
            </a:pPr>
            <a:r>
              <a:rPr lang="en-GB" sz="1600">
                <a:latin typeface="Cambria" pitchFamily="18" charset="0"/>
                <a:ea typeface="Cambria" pitchFamily="18" charset="0"/>
              </a:rPr>
              <a:t>(art. 2346)‏</a:t>
            </a:r>
          </a:p>
        </p:txBody>
      </p:sp>
      <p:sp>
        <p:nvSpPr>
          <p:cNvPr id="28685" name="Text Box 13"/>
          <p:cNvSpPr txBox="1">
            <a:spLocks noChangeArrowheads="1"/>
          </p:cNvSpPr>
          <p:nvPr/>
        </p:nvSpPr>
        <p:spPr bwMode="auto">
          <a:xfrm>
            <a:off x="1752600" y="4706938"/>
            <a:ext cx="2209800" cy="1312862"/>
          </a:xfrm>
          <a:prstGeom prst="rect">
            <a:avLst/>
          </a:prstGeom>
          <a:solidFill>
            <a:srgbClr val="CCECFF"/>
          </a:solidFill>
          <a:ln w="936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ctr">
              <a:lnSpc>
                <a:spcPct val="100000"/>
              </a:lnSpc>
            </a:pPr>
            <a:r>
              <a:rPr lang="en-GB" sz="1600">
                <a:latin typeface="Cambria" pitchFamily="18" charset="0"/>
                <a:ea typeface="Cambria" pitchFamily="18" charset="0"/>
              </a:rPr>
              <a:t>EMISSIONE </a:t>
            </a:r>
          </a:p>
          <a:p>
            <a:pPr algn="ctr">
              <a:lnSpc>
                <a:spcPct val="100000"/>
              </a:lnSpc>
            </a:pPr>
            <a:r>
              <a:rPr lang="en-GB" sz="1600">
                <a:latin typeface="Cambria" pitchFamily="18" charset="0"/>
                <a:ea typeface="Cambria" pitchFamily="18" charset="0"/>
              </a:rPr>
              <a:t>DELLE AZIONI</a:t>
            </a:r>
          </a:p>
          <a:p>
            <a:pPr algn="ctr">
              <a:lnSpc>
                <a:spcPct val="100000"/>
              </a:lnSpc>
            </a:pPr>
            <a:r>
              <a:rPr lang="en-GB" sz="1600">
                <a:latin typeface="Cambria" pitchFamily="18" charset="0"/>
                <a:ea typeface="Cambria" pitchFamily="18" charset="0"/>
              </a:rPr>
              <a:t>(art. 2346)‏</a:t>
            </a:r>
          </a:p>
        </p:txBody>
      </p:sp>
      <p:sp>
        <p:nvSpPr>
          <p:cNvPr id="28686" name="AutoShape 14"/>
          <p:cNvSpPr>
            <a:spLocks noChangeArrowheads="1"/>
          </p:cNvSpPr>
          <p:nvPr/>
        </p:nvSpPr>
        <p:spPr bwMode="auto">
          <a:xfrm>
            <a:off x="4038600" y="5257800"/>
            <a:ext cx="3048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9360">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latin typeface="Cambria" pitchFamily="18" charset="0"/>
              <a:ea typeface="Cambria" pitchFamily="18" charset="0"/>
            </a:endParaRPr>
          </a:p>
        </p:txBody>
      </p:sp>
      <p:sp>
        <p:nvSpPr>
          <p:cNvPr id="28687" name="Text Box 15"/>
          <p:cNvSpPr txBox="1">
            <a:spLocks noChangeArrowheads="1"/>
          </p:cNvSpPr>
          <p:nvPr/>
        </p:nvSpPr>
        <p:spPr bwMode="auto">
          <a:xfrm>
            <a:off x="4440238" y="3500438"/>
            <a:ext cx="3048000" cy="12025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pPr>
            <a:r>
              <a:rPr lang="en-GB" sz="1800">
                <a:latin typeface="Cambria" pitchFamily="18" charset="0"/>
                <a:ea typeface="Cambria" pitchFamily="18" charset="0"/>
              </a:rPr>
              <a:t>E</a:t>
            </a:r>
            <a:r>
              <a:rPr lang="en-GB" altLang="en-GB" sz="1800">
                <a:latin typeface="Cambria" pitchFamily="18" charset="0"/>
                <a:ea typeface="Cambria" pitchFamily="18" charset="0"/>
              </a:rPr>
              <a:t>’</a:t>
            </a:r>
            <a:r>
              <a:rPr lang="en-GB" sz="1800">
                <a:latin typeface="Cambria" pitchFamily="18" charset="0"/>
                <a:ea typeface="Cambria" pitchFamily="18" charset="0"/>
              </a:rPr>
              <a:t> derogabile il principio di proporzionalità tra partecipa-zione sociale e conferimento.</a:t>
            </a:r>
          </a:p>
        </p:txBody>
      </p:sp>
      <p:sp>
        <p:nvSpPr>
          <p:cNvPr id="28690" name="Text Box 18"/>
          <p:cNvSpPr txBox="1">
            <a:spLocks noChangeArrowheads="1"/>
          </p:cNvSpPr>
          <p:nvPr/>
        </p:nvSpPr>
        <p:spPr bwMode="auto">
          <a:xfrm>
            <a:off x="4419600" y="4630738"/>
            <a:ext cx="3048000" cy="14652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5pPr>
            <a:lvl6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6pPr>
            <a:lvl7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7pPr>
            <a:lvl8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8pPr>
            <a:lvl9pPr defTabSz="449263" fontAlgn="base">
              <a:lnSpc>
                <a:spcPct val="95000"/>
              </a:lnSpc>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charset="0"/>
                <a:ea typeface="ＭＳ Ｐゴシック" charset="0"/>
                <a:cs typeface="MS Gothic" charset="0"/>
              </a:defRPr>
            </a:lvl9pPr>
          </a:lstStyle>
          <a:p>
            <a:pPr algn="just">
              <a:lnSpc>
                <a:spcPct val="100000"/>
              </a:lnSpc>
            </a:pPr>
            <a:r>
              <a:rPr lang="en-GB" sz="1800">
                <a:latin typeface="Cambria" pitchFamily="18" charset="0"/>
                <a:ea typeface="Cambria" pitchFamily="18" charset="0"/>
              </a:rPr>
              <a:t>Nelle </a:t>
            </a:r>
            <a:r>
              <a:rPr lang="en-GB" sz="1800" i="1">
                <a:latin typeface="Cambria" pitchFamily="18" charset="0"/>
                <a:ea typeface="Cambria" pitchFamily="18" charset="0"/>
              </a:rPr>
              <a:t>società con azioni </a:t>
            </a:r>
            <a:r>
              <a:rPr lang="en-GB" sz="1800" i="1" u="sng">
                <a:latin typeface="Cambria" pitchFamily="18" charset="0"/>
                <a:ea typeface="Cambria" pitchFamily="18" charset="0"/>
              </a:rPr>
              <a:t>non</a:t>
            </a:r>
            <a:r>
              <a:rPr lang="en-GB" sz="1800" i="1">
                <a:latin typeface="Cambria" pitchFamily="18" charset="0"/>
                <a:ea typeface="Cambria" pitchFamily="18" charset="0"/>
              </a:rPr>
              <a:t> quotate </a:t>
            </a:r>
            <a:r>
              <a:rPr lang="en-GB" sz="1800">
                <a:latin typeface="Cambria" pitchFamily="18" charset="0"/>
                <a:ea typeface="Cambria" pitchFamily="18" charset="0"/>
              </a:rPr>
              <a:t>lo statuto può esclu-dere l</a:t>
            </a:r>
            <a:r>
              <a:rPr lang="en-GB" altLang="en-GB" sz="1800">
                <a:latin typeface="Cambria" pitchFamily="18" charset="0"/>
                <a:ea typeface="Cambria" pitchFamily="18" charset="0"/>
              </a:rPr>
              <a:t>’</a:t>
            </a:r>
            <a:r>
              <a:rPr lang="en-GB" sz="1800">
                <a:latin typeface="Cambria" pitchFamily="18" charset="0"/>
                <a:ea typeface="Cambria" pitchFamily="18" charset="0"/>
              </a:rPr>
              <a:t>emissione delle azioni, salvo diversa disposizione di leggi speciali.</a:t>
            </a:r>
          </a:p>
        </p:txBody>
      </p:sp>
    </p:spTree>
    <p:extLst>
      <p:ext uri="{BB962C8B-B14F-4D97-AF65-F5344CB8AC3E}">
        <p14:creationId xmlns:p14="http://schemas.microsoft.com/office/powerpoint/2010/main" val="4807253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1258</TotalTime>
  <Words>7407</Words>
  <Application>Microsoft Office PowerPoint</Application>
  <PresentationFormat>Widescreen</PresentationFormat>
  <Paragraphs>582</Paragraphs>
  <Slides>71</Slides>
  <Notes>27</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71</vt:i4>
      </vt:variant>
    </vt:vector>
  </HeadingPairs>
  <TitlesOfParts>
    <vt:vector size="82" baseType="lpstr">
      <vt:lpstr>Arial</vt:lpstr>
      <vt:lpstr>Calibri</vt:lpstr>
      <vt:lpstr>Calibri Light</vt:lpstr>
      <vt:lpstr>Cambria</vt:lpstr>
      <vt:lpstr>dinpro-regular</vt:lpstr>
      <vt:lpstr>Georgia</vt:lpstr>
      <vt:lpstr>Open Sans</vt:lpstr>
      <vt:lpstr>Times New Roman</vt:lpstr>
      <vt:lpstr>Wingdings</vt:lpstr>
      <vt:lpstr>Wingdings 2</vt:lpstr>
      <vt:lpstr>Tema di Office</vt:lpstr>
      <vt:lpstr>Le Società di Capitali</vt:lpstr>
      <vt:lpstr>Presentazione standard di PowerPoint</vt:lpstr>
      <vt:lpstr>La S.p.a. – Costituzione</vt:lpstr>
      <vt:lpstr>Presentazione standard di PowerPoint</vt:lpstr>
      <vt:lpstr>Presentazione standard di PowerPoint</vt:lpstr>
      <vt:lpstr>Presentazione standard di PowerPoint</vt:lpstr>
      <vt:lpstr>La S.p.a. – Costituzione</vt:lpstr>
      <vt:lpstr>Patti parasociali (artt. 2341 bis/ter)‏</vt:lpstr>
      <vt:lpstr>Presentazione standard di PowerPoint</vt:lpstr>
      <vt:lpstr>Presentazione standard di PowerPoint</vt:lpstr>
      <vt:lpstr>La S.p.a. – Strumenti finanziari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Sistemi alternativi</vt:lpstr>
      <vt:lpstr>Sistema tradizionale</vt:lpstr>
      <vt:lpstr>Sistema dualistico</vt:lpstr>
      <vt:lpstr>Sistema monistico </vt:lpstr>
      <vt:lpstr>La Gestione delle Società</vt:lpstr>
      <vt:lpstr>La Gestione e amministrazione delle società per azioni</vt:lpstr>
      <vt:lpstr>Gestione e amministrazione delle S.p.A.</vt:lpstr>
      <vt:lpstr>Gestione e amministrazione nelle S.p.A.</vt:lpstr>
      <vt:lpstr>Il Consiglio di Amministrazione</vt:lpstr>
      <vt:lpstr>Il Presidente del Consiglio di Amministrazione</vt:lpstr>
      <vt:lpstr>Il Consiglio di Amministrazione</vt:lpstr>
      <vt:lpstr>L’amministratore delegato</vt:lpstr>
      <vt:lpstr>Il Consiglio di Amministrazione</vt:lpstr>
      <vt:lpstr>Il Consiglio di Amministrazione</vt:lpstr>
      <vt:lpstr>Il Comitato esecutivo</vt:lpstr>
      <vt:lpstr>L’organo di amministrazione</vt:lpstr>
      <vt:lpstr>Corporate Governance</vt:lpstr>
      <vt:lpstr>Gli Amministratori indipendenti</vt:lpstr>
      <vt:lpstr>L’organo di amministrazione</vt:lpstr>
      <vt:lpstr>L’organo di amministrazione</vt:lpstr>
      <vt:lpstr>L’organo di amministrazione</vt:lpstr>
      <vt:lpstr>L’organo di amministrazione</vt:lpstr>
      <vt:lpstr>L’organo di amministrazione</vt:lpstr>
      <vt:lpstr>ARTICOLO 2403  del codice civile Doveri del collegio sindacale</vt:lpstr>
      <vt:lpstr>ARTICOLO 2403 bis  Poteri del collegio sindacale. </vt:lpstr>
      <vt:lpstr>Il Collegio Sindacale  Nel Testo Unici della Finanza</vt:lpstr>
      <vt:lpstr>ARTICOLO 2404 del codice civile Doveri del collegio sindacale</vt:lpstr>
      <vt:lpstr>ARTICOLO 2405 codice civile Intervento alle adunanze del consiglio di amministrazione e alle assemblee. </vt:lpstr>
      <vt:lpstr> ARTICOLO 2406 del Codice Civile Omissioni degli amministratori.  </vt:lpstr>
      <vt:lpstr> ARTICOLO  2407 Codice civile  Responsabilità.  </vt:lpstr>
      <vt:lpstr>Assetti organizzativi 2086 del Codice Civile: definizione tecnica </vt:lpstr>
      <vt:lpstr>PROCESSI DI CONTROLLO</vt:lpstr>
      <vt:lpstr>Presentazione standard di PowerPoint</vt:lpstr>
      <vt:lpstr>Il meccanismo di attribuzione della responsabilità alle aziende dopo il D.lgs. 231/01</vt:lpstr>
      <vt:lpstr>Processo di Risk Management</vt:lpstr>
      <vt:lpstr>Processo di analisi</vt:lpstr>
      <vt:lpstr>Responsabilità degli Enti</vt:lpstr>
      <vt:lpstr>Responsabilità degli Enti</vt:lpstr>
      <vt:lpstr>Il catalogo dei reati</vt:lpstr>
      <vt:lpstr>Catalogo dei reati. P.2</vt:lpstr>
      <vt:lpstr>Catalogo dei reati. P.3</vt:lpstr>
      <vt:lpstr>Catalogo dei reati. P.4</vt:lpstr>
      <vt:lpstr>Utilità del modello</vt:lpstr>
      <vt:lpstr>Elementi fondamentali del modello</vt:lpstr>
      <vt:lpstr>La spinta della responsabilità</vt:lpstr>
      <vt:lpstr>L’evoluzione delle motivazioni all’etica d’impresa nelle aziende Italiane</vt:lpstr>
      <vt:lpstr>L’inclusione del diritto penale  nell’etica aziendale</vt:lpstr>
      <vt:lpstr>Modello in base al D.lgs. 231/01</vt:lpstr>
      <vt:lpstr>Identificazione dei rischi: reati «presupposto» ed esempi aziendali (in aula)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Luca Savino</dc:creator>
  <cp:lastModifiedBy>Luca Savino - Savino &amp; Partners a.s.</cp:lastModifiedBy>
  <cp:revision>23</cp:revision>
  <dcterms:created xsi:type="dcterms:W3CDTF">2020-03-30T11:39:06Z</dcterms:created>
  <dcterms:modified xsi:type="dcterms:W3CDTF">2023-05-02T06:15:32Z</dcterms:modified>
</cp:coreProperties>
</file>