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5"/>
  </p:notesMasterIdLst>
  <p:sldIdLst>
    <p:sldId id="445" r:id="rId2"/>
    <p:sldId id="446" r:id="rId3"/>
    <p:sldId id="447" r:id="rId4"/>
    <p:sldId id="448" r:id="rId5"/>
    <p:sldId id="449" r:id="rId6"/>
    <p:sldId id="450" r:id="rId7"/>
    <p:sldId id="451" r:id="rId8"/>
    <p:sldId id="452" r:id="rId9"/>
    <p:sldId id="453" r:id="rId10"/>
    <p:sldId id="454" r:id="rId11"/>
    <p:sldId id="464" r:id="rId12"/>
    <p:sldId id="465" r:id="rId13"/>
    <p:sldId id="466" r:id="rId14"/>
    <p:sldId id="458" r:id="rId15"/>
    <p:sldId id="459" r:id="rId16"/>
    <p:sldId id="460" r:id="rId17"/>
    <p:sldId id="461" r:id="rId18"/>
    <p:sldId id="462" r:id="rId19"/>
    <p:sldId id="463" r:id="rId20"/>
    <p:sldId id="467" r:id="rId21"/>
    <p:sldId id="550" r:id="rId22"/>
    <p:sldId id="551" r:id="rId23"/>
    <p:sldId id="552" r:id="rId24"/>
    <p:sldId id="559" r:id="rId25"/>
    <p:sldId id="560" r:id="rId26"/>
    <p:sldId id="561" r:id="rId27"/>
    <p:sldId id="562" r:id="rId28"/>
    <p:sldId id="566" r:id="rId29"/>
    <p:sldId id="569" r:id="rId30"/>
    <p:sldId id="570" r:id="rId31"/>
    <p:sldId id="571" r:id="rId32"/>
    <p:sldId id="572" r:id="rId33"/>
    <p:sldId id="548" r:id="rId34"/>
    <p:sldId id="574" r:id="rId35"/>
    <p:sldId id="549" r:id="rId36"/>
    <p:sldId id="575" r:id="rId37"/>
    <p:sldId id="576" r:id="rId38"/>
    <p:sldId id="568" r:id="rId39"/>
    <p:sldId id="553" r:id="rId40"/>
    <p:sldId id="554" r:id="rId41"/>
    <p:sldId id="555" r:id="rId42"/>
    <p:sldId id="556" r:id="rId43"/>
    <p:sldId id="557" r:id="rId44"/>
    <p:sldId id="558" r:id="rId45"/>
    <p:sldId id="577" r:id="rId46"/>
    <p:sldId id="578" r:id="rId47"/>
    <p:sldId id="579" r:id="rId48"/>
    <p:sldId id="580" r:id="rId49"/>
    <p:sldId id="563" r:id="rId50"/>
    <p:sldId id="564" r:id="rId51"/>
    <p:sldId id="565" r:id="rId52"/>
    <p:sldId id="581" r:id="rId53"/>
    <p:sldId id="567" r:id="rId5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90F739-90E2-934D-B328-1701604A6025}" v="3" dt="2023-04-20T10:40:02.5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221"/>
  </p:normalViewPr>
  <p:slideViewPr>
    <p:cSldViewPr snapToGrid="0">
      <p:cViewPr varScale="1">
        <p:scale>
          <a:sx n="92" d="100"/>
          <a:sy n="92" d="100"/>
        </p:scale>
        <p:origin x="68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C5C35A-AFA0-3E4D-898E-233B4E9396FD}" type="datetimeFigureOut">
              <a:rPr lang="it-IT" smtClean="0"/>
              <a:t>21/04/23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A05AB5-BAE9-B443-9241-B7A14F67846A}" type="slidenum">
              <a:rPr lang="it-IT" smtClean="0"/>
              <a:t>‹N›</a:t>
            </a:fld>
            <a:endParaRPr lang="it-IT"/>
          </a:p>
        </p:txBody>
      </p:sp>
    </p:spTree>
    <p:extLst>
      <p:ext uri="{BB962C8B-B14F-4D97-AF65-F5344CB8AC3E}">
        <p14:creationId xmlns:p14="http://schemas.microsoft.com/office/powerpoint/2010/main" val="2160155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www.brocardi.it/codice-civile/libro-quarto/titolo-i/capo-vii/sezione-ii/art1287.html" TargetMode="External"/><Relationship Id="rId3" Type="http://schemas.openxmlformats.org/officeDocument/2006/relationships/hyperlink" Target="https://www.brocardi.it/codice-civile/libro-secondo/titolo-iii/capo-v/sezione-i/art631.html" TargetMode="External"/><Relationship Id="rId7" Type="http://schemas.openxmlformats.org/officeDocument/2006/relationships/hyperlink" Target="https://www.brocardi.it/codice-civile/libro-quarto/titolo-i/capo-vii/sezione-ii/art1286.html"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www.brocardi.it/codice-civile/libro-secondo/titolo-v/capo-ii/art778.html" TargetMode="External"/><Relationship Id="rId11" Type="http://schemas.openxmlformats.org/officeDocument/2006/relationships/hyperlink" Target="https://www.brocardi.it/codice-civile/libro-quinto/titolo-x/capo-ii/sezione-i/art2603.html" TargetMode="External"/><Relationship Id="rId5" Type="http://schemas.openxmlformats.org/officeDocument/2006/relationships/hyperlink" Target="https://www.brocardi.it/codice-civile/libro-secondo/titolo-iii/capo-v/sezione-iii/art664.html" TargetMode="External"/><Relationship Id="rId10" Type="http://schemas.openxmlformats.org/officeDocument/2006/relationships/hyperlink" Target="https://www.brocardi.it/codice-civile/libro-quinto/titolo-v/capo-ii/sezione-ii/art2264.html" TargetMode="External"/><Relationship Id="rId4" Type="http://schemas.openxmlformats.org/officeDocument/2006/relationships/hyperlink" Target="https://www.brocardi.it/codice-civile/libro-secondo/titolo-iii/capo-v/sezione-i/art632.html" TargetMode="External"/><Relationship Id="rId9" Type="http://schemas.openxmlformats.org/officeDocument/2006/relationships/hyperlink" Target="https://www.brocardi.it/codice-civile/libro-quarto/titolo-iii/capo-i/sezione-i/art1473.html"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F78B69FB-FF93-9B4C-ACAA-BA05F501BECF}" type="slidenum">
              <a:rPr lang="fr-FR" altLang="it-IT" smtClean="0"/>
              <a:pPr>
                <a:defRPr/>
              </a:pPr>
              <a:t>21</a:t>
            </a:fld>
            <a:endParaRPr lang="fr-FR" altLang="it-IT"/>
          </a:p>
        </p:txBody>
      </p:sp>
    </p:spTree>
    <p:extLst>
      <p:ext uri="{BB962C8B-B14F-4D97-AF65-F5344CB8AC3E}">
        <p14:creationId xmlns:p14="http://schemas.microsoft.com/office/powerpoint/2010/main" val="2240902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F78B69FB-FF93-9B4C-ACAA-BA05F501BECF}" type="slidenum">
              <a:rPr lang="fr-FR" altLang="it-IT" smtClean="0"/>
              <a:pPr>
                <a:defRPr/>
              </a:pPr>
              <a:t>30</a:t>
            </a:fld>
            <a:endParaRPr lang="fr-FR" altLang="it-IT"/>
          </a:p>
        </p:txBody>
      </p:sp>
    </p:spTree>
    <p:extLst>
      <p:ext uri="{BB962C8B-B14F-4D97-AF65-F5344CB8AC3E}">
        <p14:creationId xmlns:p14="http://schemas.microsoft.com/office/powerpoint/2010/main" val="2559227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F78B69FB-FF93-9B4C-ACAA-BA05F501BECF}" type="slidenum">
              <a:rPr lang="fr-FR" altLang="it-IT" smtClean="0"/>
              <a:pPr>
                <a:defRPr/>
              </a:pPr>
              <a:t>31</a:t>
            </a:fld>
            <a:endParaRPr lang="fr-FR" altLang="it-IT"/>
          </a:p>
        </p:txBody>
      </p:sp>
    </p:spTree>
    <p:extLst>
      <p:ext uri="{BB962C8B-B14F-4D97-AF65-F5344CB8AC3E}">
        <p14:creationId xmlns:p14="http://schemas.microsoft.com/office/powerpoint/2010/main" val="34485640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F78B69FB-FF93-9B4C-ACAA-BA05F501BECF}" type="slidenum">
              <a:rPr lang="fr-FR" altLang="it-IT" smtClean="0"/>
              <a:pPr>
                <a:defRPr/>
              </a:pPr>
              <a:t>32</a:t>
            </a:fld>
            <a:endParaRPr lang="fr-FR" altLang="it-IT"/>
          </a:p>
        </p:txBody>
      </p:sp>
    </p:spTree>
    <p:extLst>
      <p:ext uri="{BB962C8B-B14F-4D97-AF65-F5344CB8AC3E}">
        <p14:creationId xmlns:p14="http://schemas.microsoft.com/office/powerpoint/2010/main" val="32396420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E0C66EA7-67C4-648E-B5F0-9D999BEE5C1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sz="1000" b="1">
                <a:solidFill>
                  <a:schemeClr val="tx1"/>
                </a:solidFill>
                <a:latin typeface="Arial" panose="020B0604020202020204" pitchFamily="34" charset="0"/>
                <a:cs typeface="Times New Roman" panose="02020603050405020304" pitchFamily="18" charset="0"/>
              </a:defRPr>
            </a:lvl1pPr>
            <a:lvl2pPr marL="742950" indent="-285750" defTabSz="923925">
              <a:defRPr sz="1000" b="1">
                <a:solidFill>
                  <a:schemeClr val="tx1"/>
                </a:solidFill>
                <a:latin typeface="Arial" panose="020B0604020202020204" pitchFamily="34" charset="0"/>
                <a:cs typeface="Times New Roman" panose="02020603050405020304" pitchFamily="18" charset="0"/>
              </a:defRPr>
            </a:lvl2pPr>
            <a:lvl3pPr marL="1143000" indent="-228600" defTabSz="923925">
              <a:defRPr sz="1000" b="1">
                <a:solidFill>
                  <a:schemeClr val="tx1"/>
                </a:solidFill>
                <a:latin typeface="Arial" panose="020B0604020202020204" pitchFamily="34" charset="0"/>
                <a:cs typeface="Times New Roman" panose="02020603050405020304" pitchFamily="18" charset="0"/>
              </a:defRPr>
            </a:lvl3pPr>
            <a:lvl4pPr marL="1600200" indent="-228600" defTabSz="923925">
              <a:defRPr sz="1000" b="1">
                <a:solidFill>
                  <a:schemeClr val="tx1"/>
                </a:solidFill>
                <a:latin typeface="Arial" panose="020B0604020202020204" pitchFamily="34" charset="0"/>
                <a:cs typeface="Times New Roman" panose="02020603050405020304" pitchFamily="18" charset="0"/>
              </a:defRPr>
            </a:lvl4pPr>
            <a:lvl5pPr marL="2057400" indent="-228600" defTabSz="923925">
              <a:defRPr sz="1000" b="1">
                <a:solidFill>
                  <a:schemeClr val="tx1"/>
                </a:solidFill>
                <a:latin typeface="Arial" panose="020B0604020202020204" pitchFamily="34" charset="0"/>
                <a:cs typeface="Times New Roman" panose="02020603050405020304" pitchFamily="18" charset="0"/>
              </a:defRPr>
            </a:lvl5pPr>
            <a:lvl6pPr marL="25146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6pPr>
            <a:lvl7pPr marL="29718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7pPr>
            <a:lvl8pPr marL="34290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8pPr>
            <a:lvl9pPr marL="38862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9pPr>
          </a:lstStyle>
          <a:p>
            <a:fld id="{E12FFF14-43DC-314E-9880-3C928162DBEF}" type="slidenum">
              <a:rPr lang="fr-FR" altLang="it-IT" sz="1200" b="0"/>
              <a:pPr/>
              <a:t>33</a:t>
            </a:fld>
            <a:endParaRPr lang="fr-FR" altLang="it-IT" sz="1200" b="0"/>
          </a:p>
        </p:txBody>
      </p:sp>
      <p:sp>
        <p:nvSpPr>
          <p:cNvPr id="25603" name="Rectangle 2">
            <a:extLst>
              <a:ext uri="{FF2B5EF4-FFF2-40B4-BE49-F238E27FC236}">
                <a16:creationId xmlns:a16="http://schemas.microsoft.com/office/drawing/2014/main" id="{10EFAE22-7150-77EA-DBB5-ED0F623E2C6E}"/>
              </a:ext>
            </a:extLst>
          </p:cNvPr>
          <p:cNvSpPr>
            <a:spLocks noGrp="1" noRot="1" noChangeAspect="1" noChangeArrowheads="1" noTextEdit="1"/>
          </p:cNvSpPr>
          <p:nvPr>
            <p:ph type="sldImg"/>
          </p:nvPr>
        </p:nvSpPr>
        <p:spPr>
          <a:xfrm>
            <a:off x="935038" y="774700"/>
            <a:ext cx="4953000" cy="3714750"/>
          </a:xfrm>
          <a:ln/>
        </p:spPr>
      </p:sp>
      <p:sp>
        <p:nvSpPr>
          <p:cNvPr id="25604" name="Rectangle 3">
            <a:extLst>
              <a:ext uri="{FF2B5EF4-FFF2-40B4-BE49-F238E27FC236}">
                <a16:creationId xmlns:a16="http://schemas.microsoft.com/office/drawing/2014/main" id="{18FD3F17-CCE8-51E3-419D-8DFF6AE10C31}"/>
              </a:ext>
            </a:extLst>
          </p:cNvPr>
          <p:cNvSpPr>
            <a:spLocks noGrp="1" noChangeArrowheads="1"/>
          </p:cNvSpPr>
          <p:nvPr>
            <p:ph type="body" idx="1"/>
          </p:nvPr>
        </p:nvSpPr>
        <p:spPr>
          <a:xfrm>
            <a:off x="931863" y="4721225"/>
            <a:ext cx="4962525" cy="4487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F78B69FB-FF93-9B4C-ACAA-BA05F501BECF}" type="slidenum">
              <a:rPr lang="fr-FR" altLang="it-IT" smtClean="0"/>
              <a:pPr>
                <a:defRPr/>
              </a:pPr>
              <a:t>22</a:t>
            </a:fld>
            <a:endParaRPr lang="fr-FR" altLang="it-IT"/>
          </a:p>
        </p:txBody>
      </p:sp>
    </p:spTree>
    <p:extLst>
      <p:ext uri="{BB962C8B-B14F-4D97-AF65-F5344CB8AC3E}">
        <p14:creationId xmlns:p14="http://schemas.microsoft.com/office/powerpoint/2010/main" val="405731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F78B69FB-FF93-9B4C-ACAA-BA05F501BECF}" type="slidenum">
              <a:rPr lang="fr-FR" altLang="it-IT" smtClean="0"/>
              <a:pPr>
                <a:defRPr/>
              </a:pPr>
              <a:t>23</a:t>
            </a:fld>
            <a:endParaRPr lang="fr-FR" altLang="it-IT"/>
          </a:p>
        </p:txBody>
      </p:sp>
    </p:spTree>
    <p:extLst>
      <p:ext uri="{BB962C8B-B14F-4D97-AF65-F5344CB8AC3E}">
        <p14:creationId xmlns:p14="http://schemas.microsoft.com/office/powerpoint/2010/main" val="2803428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F78B69FB-FF93-9B4C-ACAA-BA05F501BECF}" type="slidenum">
              <a:rPr lang="fr-FR" altLang="it-IT" smtClean="0"/>
              <a:pPr>
                <a:defRPr/>
              </a:pPr>
              <a:t>24</a:t>
            </a:fld>
            <a:endParaRPr lang="fr-FR" altLang="it-IT"/>
          </a:p>
        </p:txBody>
      </p:sp>
    </p:spTree>
    <p:extLst>
      <p:ext uri="{BB962C8B-B14F-4D97-AF65-F5344CB8AC3E}">
        <p14:creationId xmlns:p14="http://schemas.microsoft.com/office/powerpoint/2010/main" val="1053561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egnaposto immagine diapositiva 1">
            <a:extLst>
              <a:ext uri="{FF2B5EF4-FFF2-40B4-BE49-F238E27FC236}">
                <a16:creationId xmlns:a16="http://schemas.microsoft.com/office/drawing/2014/main" id="{E3654DA9-0641-3B4D-A146-33D9C6574330}"/>
              </a:ext>
            </a:extLst>
          </p:cNvPr>
          <p:cNvSpPr>
            <a:spLocks noGrp="1" noRot="1" noChangeAspect="1" noChangeArrowheads="1" noTextEdit="1"/>
          </p:cNvSpPr>
          <p:nvPr>
            <p:ph type="sldImg"/>
          </p:nvPr>
        </p:nvSpPr>
        <p:spPr>
          <a:ln/>
        </p:spPr>
      </p:sp>
      <p:sp>
        <p:nvSpPr>
          <p:cNvPr id="21506" name="Segnaposto note 2">
            <a:extLst>
              <a:ext uri="{FF2B5EF4-FFF2-40B4-BE49-F238E27FC236}">
                <a16:creationId xmlns:a16="http://schemas.microsoft.com/office/drawing/2014/main" id="{98C9284B-2FC0-5D43-AB76-F4E048426B7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t-IT" altLang="it-IT">
                <a:latin typeface="Arial" panose="020B0604020202020204" pitchFamily="34" charset="0"/>
              </a:rPr>
              <a:t>il terzo deve procedere con equo apprezzamento [</a:t>
            </a:r>
            <a:r>
              <a:rPr lang="it-IT" altLang="it-IT" u="sng">
                <a:latin typeface="Arial" panose="020B0604020202020204" pitchFamily="34" charset="0"/>
                <a:hlinkClick r:id="rId3" tooltip="Disposizioni rimesse all'arbitrio del terzo"/>
              </a:rPr>
              <a:t>631</a:t>
            </a:r>
            <a:r>
              <a:rPr lang="it-IT" altLang="it-IT">
                <a:latin typeface="Arial" panose="020B0604020202020204" pitchFamily="34" charset="0"/>
              </a:rPr>
              <a:t>, </a:t>
            </a:r>
            <a:r>
              <a:rPr lang="it-IT" altLang="it-IT" u="sng">
                <a:latin typeface="Arial" panose="020B0604020202020204" pitchFamily="34" charset="0"/>
                <a:hlinkClick r:id="rId4" tooltip="Determinazione di legato per arbitrio altrui"/>
              </a:rPr>
              <a:t>632</a:t>
            </a:r>
            <a:r>
              <a:rPr lang="it-IT" altLang="it-IT">
                <a:latin typeface="Arial" panose="020B0604020202020204" pitchFamily="34" charset="0"/>
              </a:rPr>
              <a:t>, </a:t>
            </a:r>
            <a:r>
              <a:rPr lang="it-IT" altLang="it-IT" u="sng">
                <a:latin typeface="Arial" panose="020B0604020202020204" pitchFamily="34" charset="0"/>
                <a:hlinkClick r:id="rId5" tooltip="Adempimento del legato di genere"/>
              </a:rPr>
              <a:t>664</a:t>
            </a:r>
            <a:r>
              <a:rPr lang="it-IT" altLang="it-IT">
                <a:latin typeface="Arial" panose="020B0604020202020204" pitchFamily="34" charset="0"/>
              </a:rPr>
              <a:t>]. Se manca la determinazione del terzo o se questa è manifestamente iniqua o erronea, la determinazione è fatta dal giudice [</a:t>
            </a:r>
            <a:r>
              <a:rPr lang="it-IT" altLang="it-IT" u="sng">
                <a:latin typeface="Arial" panose="020B0604020202020204" pitchFamily="34" charset="0"/>
                <a:hlinkClick r:id="rId6" tooltip="Mandato a donare"/>
              </a:rPr>
              <a:t>778</a:t>
            </a:r>
            <a:r>
              <a:rPr lang="it-IT" altLang="it-IT">
                <a:latin typeface="Arial" panose="020B0604020202020204" pitchFamily="34" charset="0"/>
              </a:rPr>
              <a:t>, </a:t>
            </a:r>
            <a:r>
              <a:rPr lang="it-IT" altLang="it-IT" u="sng">
                <a:latin typeface="Arial" panose="020B0604020202020204" pitchFamily="34" charset="0"/>
                <a:hlinkClick r:id="rId7" tooltip="Facoltà di scelta"/>
              </a:rPr>
              <a:t>1286</a:t>
            </a:r>
            <a:r>
              <a:rPr lang="it-IT" altLang="it-IT">
                <a:latin typeface="Arial" panose="020B0604020202020204" pitchFamily="34" charset="0"/>
              </a:rPr>
              <a:t>, </a:t>
            </a:r>
            <a:r>
              <a:rPr lang="it-IT" altLang="it-IT" u="sng">
                <a:latin typeface="Arial" panose="020B0604020202020204" pitchFamily="34" charset="0"/>
                <a:hlinkClick r:id="rId8" tooltip="Decadenza dalla facoltà di scelta"/>
              </a:rPr>
              <a:t>1287</a:t>
            </a:r>
            <a:r>
              <a:rPr lang="it-IT" altLang="it-IT">
                <a:latin typeface="Arial" panose="020B0604020202020204" pitchFamily="34" charset="0"/>
              </a:rPr>
              <a:t>, </a:t>
            </a:r>
            <a:r>
              <a:rPr lang="it-IT" altLang="it-IT" u="sng">
                <a:latin typeface="Arial" panose="020B0604020202020204" pitchFamily="34" charset="0"/>
                <a:hlinkClick r:id="rId9" tooltip="Determinazione del prezzo affidata a un terzo"/>
              </a:rPr>
              <a:t>1473</a:t>
            </a:r>
            <a:r>
              <a:rPr lang="it-IT" altLang="it-IT">
                <a:latin typeface="Arial" panose="020B0604020202020204" pitchFamily="34" charset="0"/>
              </a:rPr>
              <a:t>, </a:t>
            </a:r>
            <a:r>
              <a:rPr lang="it-IT" altLang="it-IT" u="sng">
                <a:latin typeface="Arial" panose="020B0604020202020204" pitchFamily="34" charset="0"/>
                <a:hlinkClick r:id="rId10" tooltip="Partecipazione ai guadagni e alle perdite rimessa alla determinazione di un terzo"/>
              </a:rPr>
              <a:t>2264</a:t>
            </a:r>
            <a:r>
              <a:rPr lang="it-IT" altLang="it-IT">
                <a:latin typeface="Arial" panose="020B0604020202020204" pitchFamily="34" charset="0"/>
              </a:rPr>
              <a:t>, </a:t>
            </a:r>
            <a:r>
              <a:rPr lang="it-IT" altLang="it-IT" u="sng">
                <a:latin typeface="Arial" panose="020B0604020202020204" pitchFamily="34" charset="0"/>
                <a:hlinkClick r:id="rId11" tooltip="Forma e contenuto del contratto"/>
              </a:rPr>
              <a:t>2603</a:t>
            </a:r>
            <a:r>
              <a:rPr lang="it-IT" altLang="it-IT">
                <a:latin typeface="Arial" panose="020B0604020202020204" pitchFamily="34" charset="0"/>
              </a:rPr>
              <a:t>].</a:t>
            </a:r>
          </a:p>
          <a:p>
            <a:endParaRPr lang="it-IT" altLang="it-IT">
              <a:latin typeface="Arial" panose="020B0604020202020204" pitchFamily="34" charset="0"/>
            </a:endParaRPr>
          </a:p>
        </p:txBody>
      </p:sp>
      <p:sp>
        <p:nvSpPr>
          <p:cNvPr id="21507" name="Segnaposto numero diapositiva 3">
            <a:extLst>
              <a:ext uri="{FF2B5EF4-FFF2-40B4-BE49-F238E27FC236}">
                <a16:creationId xmlns:a16="http://schemas.microsoft.com/office/drawing/2014/main" id="{20AA0563-E634-D240-AFE5-7B1186E6BA3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sz="1000" b="1">
                <a:solidFill>
                  <a:schemeClr val="tx1"/>
                </a:solidFill>
                <a:latin typeface="Arial" panose="020B0604020202020204" pitchFamily="34" charset="0"/>
                <a:cs typeface="Times New Roman" panose="02020603050405020304" pitchFamily="18" charset="0"/>
              </a:defRPr>
            </a:lvl1pPr>
            <a:lvl2pPr marL="742950" indent="-285750" defTabSz="923925">
              <a:defRPr sz="1000" b="1">
                <a:solidFill>
                  <a:schemeClr val="tx1"/>
                </a:solidFill>
                <a:latin typeface="Arial" panose="020B0604020202020204" pitchFamily="34" charset="0"/>
                <a:cs typeface="Times New Roman" panose="02020603050405020304" pitchFamily="18" charset="0"/>
              </a:defRPr>
            </a:lvl2pPr>
            <a:lvl3pPr marL="1143000" indent="-228600" defTabSz="923925">
              <a:defRPr sz="1000" b="1">
                <a:solidFill>
                  <a:schemeClr val="tx1"/>
                </a:solidFill>
                <a:latin typeface="Arial" panose="020B0604020202020204" pitchFamily="34" charset="0"/>
                <a:cs typeface="Times New Roman" panose="02020603050405020304" pitchFamily="18" charset="0"/>
              </a:defRPr>
            </a:lvl3pPr>
            <a:lvl4pPr marL="1600200" indent="-228600" defTabSz="923925">
              <a:defRPr sz="1000" b="1">
                <a:solidFill>
                  <a:schemeClr val="tx1"/>
                </a:solidFill>
                <a:latin typeface="Arial" panose="020B0604020202020204" pitchFamily="34" charset="0"/>
                <a:cs typeface="Times New Roman" panose="02020603050405020304" pitchFamily="18" charset="0"/>
              </a:defRPr>
            </a:lvl4pPr>
            <a:lvl5pPr marL="2057400" indent="-228600" defTabSz="923925">
              <a:defRPr sz="1000" b="1">
                <a:solidFill>
                  <a:schemeClr val="tx1"/>
                </a:solidFill>
                <a:latin typeface="Arial" panose="020B0604020202020204" pitchFamily="34" charset="0"/>
                <a:cs typeface="Times New Roman" panose="02020603050405020304" pitchFamily="18" charset="0"/>
              </a:defRPr>
            </a:lvl5pPr>
            <a:lvl6pPr marL="25146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6pPr>
            <a:lvl7pPr marL="29718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7pPr>
            <a:lvl8pPr marL="34290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8pPr>
            <a:lvl9pPr marL="38862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9pPr>
          </a:lstStyle>
          <a:p>
            <a:fld id="{B567BD0E-C7D5-8B48-8A99-AE2F5682BB74}" type="slidenum">
              <a:rPr lang="fr-FR" altLang="it-IT" sz="1200" b="0" smtClean="0"/>
              <a:pPr/>
              <a:t>25</a:t>
            </a:fld>
            <a:endParaRPr lang="fr-FR" altLang="it-IT" sz="1200" b="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egnaposto immagine diapositiva 1">
            <a:extLst>
              <a:ext uri="{FF2B5EF4-FFF2-40B4-BE49-F238E27FC236}">
                <a16:creationId xmlns:a16="http://schemas.microsoft.com/office/drawing/2014/main" id="{4646DF57-E9AC-554A-9A1E-E56CDA425274}"/>
              </a:ext>
            </a:extLst>
          </p:cNvPr>
          <p:cNvSpPr>
            <a:spLocks noGrp="1" noRot="1" noChangeAspect="1" noChangeArrowheads="1" noTextEdit="1"/>
          </p:cNvSpPr>
          <p:nvPr>
            <p:ph type="sldImg"/>
          </p:nvPr>
        </p:nvSpPr>
        <p:spPr>
          <a:ln/>
        </p:spPr>
      </p:sp>
      <p:sp>
        <p:nvSpPr>
          <p:cNvPr id="23554" name="Segnaposto note 2">
            <a:extLst>
              <a:ext uri="{FF2B5EF4-FFF2-40B4-BE49-F238E27FC236}">
                <a16:creationId xmlns:a16="http://schemas.microsoft.com/office/drawing/2014/main" id="{1ABF922B-33ED-6C4B-ADAB-B57F5275A4C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t-IT" altLang="it-IT">
                <a:latin typeface="Arial" panose="020B0604020202020204" pitchFamily="34" charset="0"/>
              </a:rPr>
              <a:t>Inanità inutilità vacuità</a:t>
            </a:r>
          </a:p>
        </p:txBody>
      </p:sp>
      <p:sp>
        <p:nvSpPr>
          <p:cNvPr id="23555" name="Segnaposto numero diapositiva 3">
            <a:extLst>
              <a:ext uri="{FF2B5EF4-FFF2-40B4-BE49-F238E27FC236}">
                <a16:creationId xmlns:a16="http://schemas.microsoft.com/office/drawing/2014/main" id="{0DDF80A9-F182-B541-8896-6FE3AB674B7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sz="1000" b="1">
                <a:solidFill>
                  <a:schemeClr val="tx1"/>
                </a:solidFill>
                <a:latin typeface="Arial" panose="020B0604020202020204" pitchFamily="34" charset="0"/>
                <a:cs typeface="Times New Roman" panose="02020603050405020304" pitchFamily="18" charset="0"/>
              </a:defRPr>
            </a:lvl1pPr>
            <a:lvl2pPr marL="742950" indent="-285750" defTabSz="923925">
              <a:defRPr sz="1000" b="1">
                <a:solidFill>
                  <a:schemeClr val="tx1"/>
                </a:solidFill>
                <a:latin typeface="Arial" panose="020B0604020202020204" pitchFamily="34" charset="0"/>
                <a:cs typeface="Times New Roman" panose="02020603050405020304" pitchFamily="18" charset="0"/>
              </a:defRPr>
            </a:lvl2pPr>
            <a:lvl3pPr marL="1143000" indent="-228600" defTabSz="923925">
              <a:defRPr sz="1000" b="1">
                <a:solidFill>
                  <a:schemeClr val="tx1"/>
                </a:solidFill>
                <a:latin typeface="Arial" panose="020B0604020202020204" pitchFamily="34" charset="0"/>
                <a:cs typeface="Times New Roman" panose="02020603050405020304" pitchFamily="18" charset="0"/>
              </a:defRPr>
            </a:lvl3pPr>
            <a:lvl4pPr marL="1600200" indent="-228600" defTabSz="923925">
              <a:defRPr sz="1000" b="1">
                <a:solidFill>
                  <a:schemeClr val="tx1"/>
                </a:solidFill>
                <a:latin typeface="Arial" panose="020B0604020202020204" pitchFamily="34" charset="0"/>
                <a:cs typeface="Times New Roman" panose="02020603050405020304" pitchFamily="18" charset="0"/>
              </a:defRPr>
            </a:lvl4pPr>
            <a:lvl5pPr marL="2057400" indent="-228600" defTabSz="923925">
              <a:defRPr sz="1000" b="1">
                <a:solidFill>
                  <a:schemeClr val="tx1"/>
                </a:solidFill>
                <a:latin typeface="Arial" panose="020B0604020202020204" pitchFamily="34" charset="0"/>
                <a:cs typeface="Times New Roman" panose="02020603050405020304" pitchFamily="18" charset="0"/>
              </a:defRPr>
            </a:lvl5pPr>
            <a:lvl6pPr marL="25146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6pPr>
            <a:lvl7pPr marL="29718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7pPr>
            <a:lvl8pPr marL="34290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8pPr>
            <a:lvl9pPr marL="38862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9pPr>
          </a:lstStyle>
          <a:p>
            <a:fld id="{C4784B3C-C155-7E42-9A5E-9B92304EE98A}" type="slidenum">
              <a:rPr lang="fr-FR" altLang="it-IT" sz="1200" b="0" smtClean="0"/>
              <a:pPr/>
              <a:t>26</a:t>
            </a:fld>
            <a:endParaRPr lang="fr-FR" altLang="it-IT"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F78B69FB-FF93-9B4C-ACAA-BA05F501BECF}" type="slidenum">
              <a:rPr lang="fr-FR" altLang="it-IT" smtClean="0"/>
              <a:pPr>
                <a:defRPr/>
              </a:pPr>
              <a:t>27</a:t>
            </a:fld>
            <a:endParaRPr lang="fr-FR" altLang="it-IT"/>
          </a:p>
        </p:txBody>
      </p:sp>
    </p:spTree>
    <p:extLst>
      <p:ext uri="{BB962C8B-B14F-4D97-AF65-F5344CB8AC3E}">
        <p14:creationId xmlns:p14="http://schemas.microsoft.com/office/powerpoint/2010/main" val="935089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F78B69FB-FF93-9B4C-ACAA-BA05F501BECF}" type="slidenum">
              <a:rPr lang="fr-FR" altLang="it-IT" smtClean="0"/>
              <a:pPr>
                <a:defRPr/>
              </a:pPr>
              <a:t>28</a:t>
            </a:fld>
            <a:endParaRPr lang="fr-FR" altLang="it-IT"/>
          </a:p>
        </p:txBody>
      </p:sp>
    </p:spTree>
    <p:extLst>
      <p:ext uri="{BB962C8B-B14F-4D97-AF65-F5344CB8AC3E}">
        <p14:creationId xmlns:p14="http://schemas.microsoft.com/office/powerpoint/2010/main" val="1074755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egnaposto immagine diapositiva 1">
            <a:extLst>
              <a:ext uri="{FF2B5EF4-FFF2-40B4-BE49-F238E27FC236}">
                <a16:creationId xmlns:a16="http://schemas.microsoft.com/office/drawing/2014/main" id="{947D6125-59F5-084B-BFBF-3E5E21A84149}"/>
              </a:ext>
            </a:extLst>
          </p:cNvPr>
          <p:cNvSpPr>
            <a:spLocks noGrp="1" noRot="1" noChangeAspect="1" noChangeArrowheads="1" noTextEdit="1"/>
          </p:cNvSpPr>
          <p:nvPr>
            <p:ph type="sldImg"/>
          </p:nvPr>
        </p:nvSpPr>
        <p:spPr>
          <a:ln/>
        </p:spPr>
      </p:sp>
      <p:sp>
        <p:nvSpPr>
          <p:cNvPr id="33794" name="Segnaposto note 2">
            <a:extLst>
              <a:ext uri="{FF2B5EF4-FFF2-40B4-BE49-F238E27FC236}">
                <a16:creationId xmlns:a16="http://schemas.microsoft.com/office/drawing/2014/main" id="{645C1A0B-8629-0F4A-9C75-7FD9593D949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33795" name="Segnaposto numero diapositiva 3">
            <a:extLst>
              <a:ext uri="{FF2B5EF4-FFF2-40B4-BE49-F238E27FC236}">
                <a16:creationId xmlns:a16="http://schemas.microsoft.com/office/drawing/2014/main" id="{0F682920-DDFF-4D42-9A24-D7234138B6D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sz="1000" b="1">
                <a:solidFill>
                  <a:schemeClr val="tx1"/>
                </a:solidFill>
                <a:latin typeface="Arial" panose="020B0604020202020204" pitchFamily="34" charset="0"/>
                <a:cs typeface="Times New Roman" panose="02020603050405020304" pitchFamily="18" charset="0"/>
              </a:defRPr>
            </a:lvl1pPr>
            <a:lvl2pPr marL="742950" indent="-285750" defTabSz="923925">
              <a:defRPr sz="1000" b="1">
                <a:solidFill>
                  <a:schemeClr val="tx1"/>
                </a:solidFill>
                <a:latin typeface="Arial" panose="020B0604020202020204" pitchFamily="34" charset="0"/>
                <a:cs typeface="Times New Roman" panose="02020603050405020304" pitchFamily="18" charset="0"/>
              </a:defRPr>
            </a:lvl2pPr>
            <a:lvl3pPr marL="1143000" indent="-228600" defTabSz="923925">
              <a:defRPr sz="1000" b="1">
                <a:solidFill>
                  <a:schemeClr val="tx1"/>
                </a:solidFill>
                <a:latin typeface="Arial" panose="020B0604020202020204" pitchFamily="34" charset="0"/>
                <a:cs typeface="Times New Roman" panose="02020603050405020304" pitchFamily="18" charset="0"/>
              </a:defRPr>
            </a:lvl3pPr>
            <a:lvl4pPr marL="1600200" indent="-228600" defTabSz="923925">
              <a:defRPr sz="1000" b="1">
                <a:solidFill>
                  <a:schemeClr val="tx1"/>
                </a:solidFill>
                <a:latin typeface="Arial" panose="020B0604020202020204" pitchFamily="34" charset="0"/>
                <a:cs typeface="Times New Roman" panose="02020603050405020304" pitchFamily="18" charset="0"/>
              </a:defRPr>
            </a:lvl4pPr>
            <a:lvl5pPr marL="2057400" indent="-228600" defTabSz="923925">
              <a:defRPr sz="1000" b="1">
                <a:solidFill>
                  <a:schemeClr val="tx1"/>
                </a:solidFill>
                <a:latin typeface="Arial" panose="020B0604020202020204" pitchFamily="34" charset="0"/>
                <a:cs typeface="Times New Roman" panose="02020603050405020304" pitchFamily="18" charset="0"/>
              </a:defRPr>
            </a:lvl5pPr>
            <a:lvl6pPr marL="25146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6pPr>
            <a:lvl7pPr marL="29718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7pPr>
            <a:lvl8pPr marL="34290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8pPr>
            <a:lvl9pPr marL="3886200" indent="-228600" defTabSz="923925" eaLnBrk="0" fontAlgn="base" hangingPunct="0">
              <a:spcBef>
                <a:spcPct val="0"/>
              </a:spcBef>
              <a:spcAft>
                <a:spcPct val="0"/>
              </a:spcAft>
              <a:defRPr sz="1000" b="1">
                <a:solidFill>
                  <a:schemeClr val="tx1"/>
                </a:solidFill>
                <a:latin typeface="Arial" panose="020B0604020202020204" pitchFamily="34" charset="0"/>
                <a:cs typeface="Times New Roman" panose="02020603050405020304" pitchFamily="18" charset="0"/>
              </a:defRPr>
            </a:lvl9pPr>
          </a:lstStyle>
          <a:p>
            <a:fld id="{32D6309A-C2BF-DC40-9DDF-88CC947EDB37}" type="slidenum">
              <a:rPr lang="fr-FR" altLang="it-IT" sz="1200" b="0" smtClean="0"/>
              <a:pPr/>
              <a:t>29</a:t>
            </a:fld>
            <a:endParaRPr lang="fr-FR" altLang="it-IT" sz="1200"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C214E3-19D6-6C34-7D0D-73985E8A27C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0601C27-0752-C419-633E-8D277B7DD1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32D2768-8EDC-5534-6BA1-D3ED6E0A449C}"/>
              </a:ext>
            </a:extLst>
          </p:cNvPr>
          <p:cNvSpPr>
            <a:spLocks noGrp="1"/>
          </p:cNvSpPr>
          <p:nvPr>
            <p:ph type="dt" sz="half" idx="10"/>
          </p:nvPr>
        </p:nvSpPr>
        <p:spPr/>
        <p:txBody>
          <a:bodyPr/>
          <a:lstStyle/>
          <a:p>
            <a:fld id="{6B7B05BA-E1C3-504E-9273-DAA3B02D412D}" type="datetimeFigureOut">
              <a:rPr lang="it-IT" smtClean="0"/>
              <a:t>21/04/23</a:t>
            </a:fld>
            <a:endParaRPr lang="it-IT"/>
          </a:p>
        </p:txBody>
      </p:sp>
      <p:sp>
        <p:nvSpPr>
          <p:cNvPr id="5" name="Segnaposto piè di pagina 4">
            <a:extLst>
              <a:ext uri="{FF2B5EF4-FFF2-40B4-BE49-F238E27FC236}">
                <a16:creationId xmlns:a16="http://schemas.microsoft.com/office/drawing/2014/main" id="{BE96E7B8-27EB-59B2-5A88-E43F92F8DDA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42EAD48-A951-AC97-26E6-12E54C6965C9}"/>
              </a:ext>
            </a:extLst>
          </p:cNvPr>
          <p:cNvSpPr>
            <a:spLocks noGrp="1"/>
          </p:cNvSpPr>
          <p:nvPr>
            <p:ph type="sldNum" sz="quarter" idx="12"/>
          </p:nvPr>
        </p:nvSpPr>
        <p:spPr/>
        <p:txBody>
          <a:bodyPr/>
          <a:lstStyle/>
          <a:p>
            <a:fld id="{5B061138-659C-E142-8AB4-702B004D2704}" type="slidenum">
              <a:rPr lang="it-IT" smtClean="0"/>
              <a:t>‹N›</a:t>
            </a:fld>
            <a:endParaRPr lang="it-IT"/>
          </a:p>
        </p:txBody>
      </p:sp>
    </p:spTree>
    <p:extLst>
      <p:ext uri="{BB962C8B-B14F-4D97-AF65-F5344CB8AC3E}">
        <p14:creationId xmlns:p14="http://schemas.microsoft.com/office/powerpoint/2010/main" val="1418347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3DD94C-30FD-823D-3DDF-4DD311091A1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E7A9BBD-9669-0A2E-D4EF-4DEA3AFD2E1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722C76E-CDE4-E202-A67A-BE081E2AF493}"/>
              </a:ext>
            </a:extLst>
          </p:cNvPr>
          <p:cNvSpPr>
            <a:spLocks noGrp="1"/>
          </p:cNvSpPr>
          <p:nvPr>
            <p:ph type="dt" sz="half" idx="10"/>
          </p:nvPr>
        </p:nvSpPr>
        <p:spPr/>
        <p:txBody>
          <a:bodyPr/>
          <a:lstStyle/>
          <a:p>
            <a:fld id="{6B7B05BA-E1C3-504E-9273-DAA3B02D412D}" type="datetimeFigureOut">
              <a:rPr lang="it-IT" smtClean="0"/>
              <a:t>21/04/23</a:t>
            </a:fld>
            <a:endParaRPr lang="it-IT"/>
          </a:p>
        </p:txBody>
      </p:sp>
      <p:sp>
        <p:nvSpPr>
          <p:cNvPr id="5" name="Segnaposto piè di pagina 4">
            <a:extLst>
              <a:ext uri="{FF2B5EF4-FFF2-40B4-BE49-F238E27FC236}">
                <a16:creationId xmlns:a16="http://schemas.microsoft.com/office/drawing/2014/main" id="{365E01DE-3610-2563-4ABC-EAA8829F2A4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8A619C5-B9B6-3E99-20DF-52702347FAB7}"/>
              </a:ext>
            </a:extLst>
          </p:cNvPr>
          <p:cNvSpPr>
            <a:spLocks noGrp="1"/>
          </p:cNvSpPr>
          <p:nvPr>
            <p:ph type="sldNum" sz="quarter" idx="12"/>
          </p:nvPr>
        </p:nvSpPr>
        <p:spPr/>
        <p:txBody>
          <a:bodyPr/>
          <a:lstStyle/>
          <a:p>
            <a:fld id="{5B061138-659C-E142-8AB4-702B004D2704}" type="slidenum">
              <a:rPr lang="it-IT" smtClean="0"/>
              <a:t>‹N›</a:t>
            </a:fld>
            <a:endParaRPr lang="it-IT"/>
          </a:p>
        </p:txBody>
      </p:sp>
    </p:spTree>
    <p:extLst>
      <p:ext uri="{BB962C8B-B14F-4D97-AF65-F5344CB8AC3E}">
        <p14:creationId xmlns:p14="http://schemas.microsoft.com/office/powerpoint/2010/main" val="2638314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A6926D8-63BB-3194-43FC-8A52B3F1C631}"/>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E3382CA-EB2A-33F7-F2D0-568DD052FE7A}"/>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51D4ED2-658D-E219-7BDA-CF756B575305}"/>
              </a:ext>
            </a:extLst>
          </p:cNvPr>
          <p:cNvSpPr>
            <a:spLocks noGrp="1"/>
          </p:cNvSpPr>
          <p:nvPr>
            <p:ph type="dt" sz="half" idx="10"/>
          </p:nvPr>
        </p:nvSpPr>
        <p:spPr/>
        <p:txBody>
          <a:bodyPr/>
          <a:lstStyle/>
          <a:p>
            <a:fld id="{6B7B05BA-E1C3-504E-9273-DAA3B02D412D}" type="datetimeFigureOut">
              <a:rPr lang="it-IT" smtClean="0"/>
              <a:t>21/04/23</a:t>
            </a:fld>
            <a:endParaRPr lang="it-IT"/>
          </a:p>
        </p:txBody>
      </p:sp>
      <p:sp>
        <p:nvSpPr>
          <p:cNvPr id="5" name="Segnaposto piè di pagina 4">
            <a:extLst>
              <a:ext uri="{FF2B5EF4-FFF2-40B4-BE49-F238E27FC236}">
                <a16:creationId xmlns:a16="http://schemas.microsoft.com/office/drawing/2014/main" id="{A094EAF2-85EC-1BFA-B231-3ECCE3FC59B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877113E-2620-A501-96DB-D3C4E4CDA348}"/>
              </a:ext>
            </a:extLst>
          </p:cNvPr>
          <p:cNvSpPr>
            <a:spLocks noGrp="1"/>
          </p:cNvSpPr>
          <p:nvPr>
            <p:ph type="sldNum" sz="quarter" idx="12"/>
          </p:nvPr>
        </p:nvSpPr>
        <p:spPr/>
        <p:txBody>
          <a:bodyPr/>
          <a:lstStyle/>
          <a:p>
            <a:fld id="{5B061138-659C-E142-8AB4-702B004D2704}" type="slidenum">
              <a:rPr lang="it-IT" smtClean="0"/>
              <a:t>‹N›</a:t>
            </a:fld>
            <a:endParaRPr lang="it-IT"/>
          </a:p>
        </p:txBody>
      </p:sp>
    </p:spTree>
    <p:extLst>
      <p:ext uri="{BB962C8B-B14F-4D97-AF65-F5344CB8AC3E}">
        <p14:creationId xmlns:p14="http://schemas.microsoft.com/office/powerpoint/2010/main" val="2121859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7BFE89-0D73-F1E5-3542-FFE05E98C83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9B639E4-2EA7-8171-8B54-5DE84E9B1305}"/>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373686F-7875-19B1-0F4A-8114C43F6F6C}"/>
              </a:ext>
            </a:extLst>
          </p:cNvPr>
          <p:cNvSpPr>
            <a:spLocks noGrp="1"/>
          </p:cNvSpPr>
          <p:nvPr>
            <p:ph type="dt" sz="half" idx="10"/>
          </p:nvPr>
        </p:nvSpPr>
        <p:spPr/>
        <p:txBody>
          <a:bodyPr/>
          <a:lstStyle/>
          <a:p>
            <a:fld id="{6B7B05BA-E1C3-504E-9273-DAA3B02D412D}" type="datetimeFigureOut">
              <a:rPr lang="it-IT" smtClean="0"/>
              <a:t>21/04/23</a:t>
            </a:fld>
            <a:endParaRPr lang="it-IT"/>
          </a:p>
        </p:txBody>
      </p:sp>
      <p:sp>
        <p:nvSpPr>
          <p:cNvPr id="5" name="Segnaposto piè di pagina 4">
            <a:extLst>
              <a:ext uri="{FF2B5EF4-FFF2-40B4-BE49-F238E27FC236}">
                <a16:creationId xmlns:a16="http://schemas.microsoft.com/office/drawing/2014/main" id="{123834AC-381C-A280-D5E9-6CEB90C6E40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474726D-0677-D362-0154-0B7EB794A1B5}"/>
              </a:ext>
            </a:extLst>
          </p:cNvPr>
          <p:cNvSpPr>
            <a:spLocks noGrp="1"/>
          </p:cNvSpPr>
          <p:nvPr>
            <p:ph type="sldNum" sz="quarter" idx="12"/>
          </p:nvPr>
        </p:nvSpPr>
        <p:spPr/>
        <p:txBody>
          <a:bodyPr/>
          <a:lstStyle/>
          <a:p>
            <a:fld id="{5B061138-659C-E142-8AB4-702B004D2704}" type="slidenum">
              <a:rPr lang="it-IT" smtClean="0"/>
              <a:t>‹N›</a:t>
            </a:fld>
            <a:endParaRPr lang="it-IT"/>
          </a:p>
        </p:txBody>
      </p:sp>
    </p:spTree>
    <p:extLst>
      <p:ext uri="{BB962C8B-B14F-4D97-AF65-F5344CB8AC3E}">
        <p14:creationId xmlns:p14="http://schemas.microsoft.com/office/powerpoint/2010/main" val="4293017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CF528A-2FEC-97DB-F6B0-13B5B8229F9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C1C5BD3-B852-631B-B072-BE08802A6C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AEC98A5-86E5-F57E-618F-E59081A65A12}"/>
              </a:ext>
            </a:extLst>
          </p:cNvPr>
          <p:cNvSpPr>
            <a:spLocks noGrp="1"/>
          </p:cNvSpPr>
          <p:nvPr>
            <p:ph type="dt" sz="half" idx="10"/>
          </p:nvPr>
        </p:nvSpPr>
        <p:spPr/>
        <p:txBody>
          <a:bodyPr/>
          <a:lstStyle/>
          <a:p>
            <a:fld id="{6B7B05BA-E1C3-504E-9273-DAA3B02D412D}" type="datetimeFigureOut">
              <a:rPr lang="it-IT" smtClean="0"/>
              <a:t>21/04/23</a:t>
            </a:fld>
            <a:endParaRPr lang="it-IT"/>
          </a:p>
        </p:txBody>
      </p:sp>
      <p:sp>
        <p:nvSpPr>
          <p:cNvPr id="5" name="Segnaposto piè di pagina 4">
            <a:extLst>
              <a:ext uri="{FF2B5EF4-FFF2-40B4-BE49-F238E27FC236}">
                <a16:creationId xmlns:a16="http://schemas.microsoft.com/office/drawing/2014/main" id="{18C134E7-0C2B-FDA3-D9C6-24D99E797A9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6A03051-4880-5945-33EA-7FA95BC5A079}"/>
              </a:ext>
            </a:extLst>
          </p:cNvPr>
          <p:cNvSpPr>
            <a:spLocks noGrp="1"/>
          </p:cNvSpPr>
          <p:nvPr>
            <p:ph type="sldNum" sz="quarter" idx="12"/>
          </p:nvPr>
        </p:nvSpPr>
        <p:spPr/>
        <p:txBody>
          <a:bodyPr/>
          <a:lstStyle/>
          <a:p>
            <a:fld id="{5B061138-659C-E142-8AB4-702B004D2704}" type="slidenum">
              <a:rPr lang="it-IT" smtClean="0"/>
              <a:t>‹N›</a:t>
            </a:fld>
            <a:endParaRPr lang="it-IT"/>
          </a:p>
        </p:txBody>
      </p:sp>
    </p:spTree>
    <p:extLst>
      <p:ext uri="{BB962C8B-B14F-4D97-AF65-F5344CB8AC3E}">
        <p14:creationId xmlns:p14="http://schemas.microsoft.com/office/powerpoint/2010/main" val="3109670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A147FB-ED76-886F-E2A4-6DFDEA5ED2B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768D2C4-CBCA-797E-4BD3-A8BC3497554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1F78C0A-F3B7-CD2C-7B0E-9C22E20AD5F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E506EDC-F5C4-3968-60F2-FAFE6B7B1E22}"/>
              </a:ext>
            </a:extLst>
          </p:cNvPr>
          <p:cNvSpPr>
            <a:spLocks noGrp="1"/>
          </p:cNvSpPr>
          <p:nvPr>
            <p:ph type="dt" sz="half" idx="10"/>
          </p:nvPr>
        </p:nvSpPr>
        <p:spPr/>
        <p:txBody>
          <a:bodyPr/>
          <a:lstStyle/>
          <a:p>
            <a:fld id="{6B7B05BA-E1C3-504E-9273-DAA3B02D412D}" type="datetimeFigureOut">
              <a:rPr lang="it-IT" smtClean="0"/>
              <a:t>21/04/23</a:t>
            </a:fld>
            <a:endParaRPr lang="it-IT"/>
          </a:p>
        </p:txBody>
      </p:sp>
      <p:sp>
        <p:nvSpPr>
          <p:cNvPr id="6" name="Segnaposto piè di pagina 5">
            <a:extLst>
              <a:ext uri="{FF2B5EF4-FFF2-40B4-BE49-F238E27FC236}">
                <a16:creationId xmlns:a16="http://schemas.microsoft.com/office/drawing/2014/main" id="{7B0D65DF-F288-CBAA-5B65-61E75D75FBD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3070EB1-3411-46C4-7AFB-10C523B7318F}"/>
              </a:ext>
            </a:extLst>
          </p:cNvPr>
          <p:cNvSpPr>
            <a:spLocks noGrp="1"/>
          </p:cNvSpPr>
          <p:nvPr>
            <p:ph type="sldNum" sz="quarter" idx="12"/>
          </p:nvPr>
        </p:nvSpPr>
        <p:spPr/>
        <p:txBody>
          <a:bodyPr/>
          <a:lstStyle/>
          <a:p>
            <a:fld id="{5B061138-659C-E142-8AB4-702B004D2704}" type="slidenum">
              <a:rPr lang="it-IT" smtClean="0"/>
              <a:t>‹N›</a:t>
            </a:fld>
            <a:endParaRPr lang="it-IT"/>
          </a:p>
        </p:txBody>
      </p:sp>
    </p:spTree>
    <p:extLst>
      <p:ext uri="{BB962C8B-B14F-4D97-AF65-F5344CB8AC3E}">
        <p14:creationId xmlns:p14="http://schemas.microsoft.com/office/powerpoint/2010/main" val="860568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E7F39A-BB74-1B01-0019-2C20A92C946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97EE044-A981-1BBF-08BD-3DAE66BA33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932DFFE-76EE-9903-40FD-40AA3F93B61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8D78215-B1FE-86EE-E63D-E9A466F94D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683C2BC2-5114-7107-BC49-62DF248809A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40D0512F-D047-E35D-611A-711412CE5603}"/>
              </a:ext>
            </a:extLst>
          </p:cNvPr>
          <p:cNvSpPr>
            <a:spLocks noGrp="1"/>
          </p:cNvSpPr>
          <p:nvPr>
            <p:ph type="dt" sz="half" idx="10"/>
          </p:nvPr>
        </p:nvSpPr>
        <p:spPr/>
        <p:txBody>
          <a:bodyPr/>
          <a:lstStyle/>
          <a:p>
            <a:fld id="{6B7B05BA-E1C3-504E-9273-DAA3B02D412D}" type="datetimeFigureOut">
              <a:rPr lang="it-IT" smtClean="0"/>
              <a:t>21/04/23</a:t>
            </a:fld>
            <a:endParaRPr lang="it-IT"/>
          </a:p>
        </p:txBody>
      </p:sp>
      <p:sp>
        <p:nvSpPr>
          <p:cNvPr id="8" name="Segnaposto piè di pagina 7">
            <a:extLst>
              <a:ext uri="{FF2B5EF4-FFF2-40B4-BE49-F238E27FC236}">
                <a16:creationId xmlns:a16="http://schemas.microsoft.com/office/drawing/2014/main" id="{E725E2C2-0619-BAFB-A643-BA05E4326E4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C446B65-B798-87CE-F2D0-E516E6FFFD99}"/>
              </a:ext>
            </a:extLst>
          </p:cNvPr>
          <p:cNvSpPr>
            <a:spLocks noGrp="1"/>
          </p:cNvSpPr>
          <p:nvPr>
            <p:ph type="sldNum" sz="quarter" idx="12"/>
          </p:nvPr>
        </p:nvSpPr>
        <p:spPr/>
        <p:txBody>
          <a:bodyPr/>
          <a:lstStyle/>
          <a:p>
            <a:fld id="{5B061138-659C-E142-8AB4-702B004D2704}" type="slidenum">
              <a:rPr lang="it-IT" smtClean="0"/>
              <a:t>‹N›</a:t>
            </a:fld>
            <a:endParaRPr lang="it-IT"/>
          </a:p>
        </p:txBody>
      </p:sp>
    </p:spTree>
    <p:extLst>
      <p:ext uri="{BB962C8B-B14F-4D97-AF65-F5344CB8AC3E}">
        <p14:creationId xmlns:p14="http://schemas.microsoft.com/office/powerpoint/2010/main" val="2452699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B26395-777F-72E2-CC7B-BDD44C8D7BC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99644546-5660-B372-1AF5-63E5EB89183E}"/>
              </a:ext>
            </a:extLst>
          </p:cNvPr>
          <p:cNvSpPr>
            <a:spLocks noGrp="1"/>
          </p:cNvSpPr>
          <p:nvPr>
            <p:ph type="dt" sz="half" idx="10"/>
          </p:nvPr>
        </p:nvSpPr>
        <p:spPr/>
        <p:txBody>
          <a:bodyPr/>
          <a:lstStyle/>
          <a:p>
            <a:fld id="{6B7B05BA-E1C3-504E-9273-DAA3B02D412D}" type="datetimeFigureOut">
              <a:rPr lang="it-IT" smtClean="0"/>
              <a:t>21/04/23</a:t>
            </a:fld>
            <a:endParaRPr lang="it-IT"/>
          </a:p>
        </p:txBody>
      </p:sp>
      <p:sp>
        <p:nvSpPr>
          <p:cNvPr id="4" name="Segnaposto piè di pagina 3">
            <a:extLst>
              <a:ext uri="{FF2B5EF4-FFF2-40B4-BE49-F238E27FC236}">
                <a16:creationId xmlns:a16="http://schemas.microsoft.com/office/drawing/2014/main" id="{13AECDB7-3FEC-2BA9-50B4-BC2CC5F3A86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883F127-4FC4-6E4E-525D-04186EF9D6F8}"/>
              </a:ext>
            </a:extLst>
          </p:cNvPr>
          <p:cNvSpPr>
            <a:spLocks noGrp="1"/>
          </p:cNvSpPr>
          <p:nvPr>
            <p:ph type="sldNum" sz="quarter" idx="12"/>
          </p:nvPr>
        </p:nvSpPr>
        <p:spPr/>
        <p:txBody>
          <a:bodyPr/>
          <a:lstStyle/>
          <a:p>
            <a:fld id="{5B061138-659C-E142-8AB4-702B004D2704}" type="slidenum">
              <a:rPr lang="it-IT" smtClean="0"/>
              <a:t>‹N›</a:t>
            </a:fld>
            <a:endParaRPr lang="it-IT"/>
          </a:p>
        </p:txBody>
      </p:sp>
    </p:spTree>
    <p:extLst>
      <p:ext uri="{BB962C8B-B14F-4D97-AF65-F5344CB8AC3E}">
        <p14:creationId xmlns:p14="http://schemas.microsoft.com/office/powerpoint/2010/main" val="294124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50F4AE8-9F57-11B1-5695-E933DABE9A3B}"/>
              </a:ext>
            </a:extLst>
          </p:cNvPr>
          <p:cNvSpPr>
            <a:spLocks noGrp="1"/>
          </p:cNvSpPr>
          <p:nvPr>
            <p:ph type="dt" sz="half" idx="10"/>
          </p:nvPr>
        </p:nvSpPr>
        <p:spPr/>
        <p:txBody>
          <a:bodyPr/>
          <a:lstStyle/>
          <a:p>
            <a:fld id="{6B7B05BA-E1C3-504E-9273-DAA3B02D412D}" type="datetimeFigureOut">
              <a:rPr lang="it-IT" smtClean="0"/>
              <a:t>21/04/23</a:t>
            </a:fld>
            <a:endParaRPr lang="it-IT"/>
          </a:p>
        </p:txBody>
      </p:sp>
      <p:sp>
        <p:nvSpPr>
          <p:cNvPr id="3" name="Segnaposto piè di pagina 2">
            <a:extLst>
              <a:ext uri="{FF2B5EF4-FFF2-40B4-BE49-F238E27FC236}">
                <a16:creationId xmlns:a16="http://schemas.microsoft.com/office/drawing/2014/main" id="{19C8DD29-1DF2-59E6-7FC0-7F1421DFC1EA}"/>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8A30839-3F4E-BD74-E788-C49A63D09093}"/>
              </a:ext>
            </a:extLst>
          </p:cNvPr>
          <p:cNvSpPr>
            <a:spLocks noGrp="1"/>
          </p:cNvSpPr>
          <p:nvPr>
            <p:ph type="sldNum" sz="quarter" idx="12"/>
          </p:nvPr>
        </p:nvSpPr>
        <p:spPr/>
        <p:txBody>
          <a:bodyPr/>
          <a:lstStyle/>
          <a:p>
            <a:fld id="{5B061138-659C-E142-8AB4-702B004D2704}" type="slidenum">
              <a:rPr lang="it-IT" smtClean="0"/>
              <a:t>‹N›</a:t>
            </a:fld>
            <a:endParaRPr lang="it-IT"/>
          </a:p>
        </p:txBody>
      </p:sp>
    </p:spTree>
    <p:extLst>
      <p:ext uri="{BB962C8B-B14F-4D97-AF65-F5344CB8AC3E}">
        <p14:creationId xmlns:p14="http://schemas.microsoft.com/office/powerpoint/2010/main" val="168228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95F7BA-470D-C175-BB24-7A85BD2CC89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A1A5740-FBB5-C591-9453-E3E53BB25C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FF0B8E8-2064-D5AF-2940-9D761D81CC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0F78F39-F5A1-4132-6C75-A2FC92080D24}"/>
              </a:ext>
            </a:extLst>
          </p:cNvPr>
          <p:cNvSpPr>
            <a:spLocks noGrp="1"/>
          </p:cNvSpPr>
          <p:nvPr>
            <p:ph type="dt" sz="half" idx="10"/>
          </p:nvPr>
        </p:nvSpPr>
        <p:spPr/>
        <p:txBody>
          <a:bodyPr/>
          <a:lstStyle/>
          <a:p>
            <a:fld id="{6B7B05BA-E1C3-504E-9273-DAA3B02D412D}" type="datetimeFigureOut">
              <a:rPr lang="it-IT" smtClean="0"/>
              <a:t>21/04/23</a:t>
            </a:fld>
            <a:endParaRPr lang="it-IT"/>
          </a:p>
        </p:txBody>
      </p:sp>
      <p:sp>
        <p:nvSpPr>
          <p:cNvPr id="6" name="Segnaposto piè di pagina 5">
            <a:extLst>
              <a:ext uri="{FF2B5EF4-FFF2-40B4-BE49-F238E27FC236}">
                <a16:creationId xmlns:a16="http://schemas.microsoft.com/office/drawing/2014/main" id="{D7B409AD-53EA-9E52-4EA7-B5F493F2926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E212E1F-3280-0E0F-EDDA-31DC5645C150}"/>
              </a:ext>
            </a:extLst>
          </p:cNvPr>
          <p:cNvSpPr>
            <a:spLocks noGrp="1"/>
          </p:cNvSpPr>
          <p:nvPr>
            <p:ph type="sldNum" sz="quarter" idx="12"/>
          </p:nvPr>
        </p:nvSpPr>
        <p:spPr/>
        <p:txBody>
          <a:bodyPr/>
          <a:lstStyle/>
          <a:p>
            <a:fld id="{5B061138-659C-E142-8AB4-702B004D2704}" type="slidenum">
              <a:rPr lang="it-IT" smtClean="0"/>
              <a:t>‹N›</a:t>
            </a:fld>
            <a:endParaRPr lang="it-IT"/>
          </a:p>
        </p:txBody>
      </p:sp>
    </p:spTree>
    <p:extLst>
      <p:ext uri="{BB962C8B-B14F-4D97-AF65-F5344CB8AC3E}">
        <p14:creationId xmlns:p14="http://schemas.microsoft.com/office/powerpoint/2010/main" val="2615695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60CB45-FC17-EE9B-581C-85109E5BCD6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AC2F223-816E-BE77-167A-A1AAECDDD2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5223AF1-514E-86F3-0998-A25B08CFD5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A7CE3F0-47ED-3FEA-BCF4-AF534D48A98C}"/>
              </a:ext>
            </a:extLst>
          </p:cNvPr>
          <p:cNvSpPr>
            <a:spLocks noGrp="1"/>
          </p:cNvSpPr>
          <p:nvPr>
            <p:ph type="dt" sz="half" idx="10"/>
          </p:nvPr>
        </p:nvSpPr>
        <p:spPr/>
        <p:txBody>
          <a:bodyPr/>
          <a:lstStyle/>
          <a:p>
            <a:fld id="{6B7B05BA-E1C3-504E-9273-DAA3B02D412D}" type="datetimeFigureOut">
              <a:rPr lang="it-IT" smtClean="0"/>
              <a:t>21/04/23</a:t>
            </a:fld>
            <a:endParaRPr lang="it-IT"/>
          </a:p>
        </p:txBody>
      </p:sp>
      <p:sp>
        <p:nvSpPr>
          <p:cNvPr id="6" name="Segnaposto piè di pagina 5">
            <a:extLst>
              <a:ext uri="{FF2B5EF4-FFF2-40B4-BE49-F238E27FC236}">
                <a16:creationId xmlns:a16="http://schemas.microsoft.com/office/drawing/2014/main" id="{5F9247FB-41C5-254C-3060-9FBBB0F0B5B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668405D-B3CC-1E7F-9185-C0860727D379}"/>
              </a:ext>
            </a:extLst>
          </p:cNvPr>
          <p:cNvSpPr>
            <a:spLocks noGrp="1"/>
          </p:cNvSpPr>
          <p:nvPr>
            <p:ph type="sldNum" sz="quarter" idx="12"/>
          </p:nvPr>
        </p:nvSpPr>
        <p:spPr/>
        <p:txBody>
          <a:bodyPr/>
          <a:lstStyle/>
          <a:p>
            <a:fld id="{5B061138-659C-E142-8AB4-702B004D2704}" type="slidenum">
              <a:rPr lang="it-IT" smtClean="0"/>
              <a:t>‹N›</a:t>
            </a:fld>
            <a:endParaRPr lang="it-IT"/>
          </a:p>
        </p:txBody>
      </p:sp>
    </p:spTree>
    <p:extLst>
      <p:ext uri="{BB962C8B-B14F-4D97-AF65-F5344CB8AC3E}">
        <p14:creationId xmlns:p14="http://schemas.microsoft.com/office/powerpoint/2010/main" val="4209754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BFAAF6B-FE0A-19E3-E0BD-8258C6546E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0450F89-B2B6-9475-6662-16C37FE937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87DCC3A-95DD-D9F6-44BC-004C9C39E7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7B05BA-E1C3-504E-9273-DAA3B02D412D}" type="datetimeFigureOut">
              <a:rPr lang="it-IT" smtClean="0"/>
              <a:t>21/04/23</a:t>
            </a:fld>
            <a:endParaRPr lang="it-IT"/>
          </a:p>
        </p:txBody>
      </p:sp>
      <p:sp>
        <p:nvSpPr>
          <p:cNvPr id="5" name="Segnaposto piè di pagina 4">
            <a:extLst>
              <a:ext uri="{FF2B5EF4-FFF2-40B4-BE49-F238E27FC236}">
                <a16:creationId xmlns:a16="http://schemas.microsoft.com/office/drawing/2014/main" id="{49DFC41C-F4D4-CFE9-63B9-7C1686E807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CE39962-0674-BCA6-93FE-78A725CDE6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061138-659C-E142-8AB4-702B004D2704}" type="slidenum">
              <a:rPr lang="it-IT" smtClean="0"/>
              <a:t>‹N›</a:t>
            </a:fld>
            <a:endParaRPr lang="it-IT"/>
          </a:p>
        </p:txBody>
      </p:sp>
    </p:spTree>
    <p:extLst>
      <p:ext uri="{BB962C8B-B14F-4D97-AF65-F5344CB8AC3E}">
        <p14:creationId xmlns:p14="http://schemas.microsoft.com/office/powerpoint/2010/main" val="959971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ECB4B9D9-5421-E14E-B067-FED28374BF2F}"/>
              </a:ext>
            </a:extLst>
          </p:cNvPr>
          <p:cNvSpPr>
            <a:spLocks noGrp="1"/>
          </p:cNvSpPr>
          <p:nvPr>
            <p:ph type="ctrTitle"/>
          </p:nvPr>
        </p:nvSpPr>
        <p:spPr>
          <a:xfrm>
            <a:off x="1156851" y="637762"/>
            <a:ext cx="9888496" cy="900131"/>
          </a:xfrm>
        </p:spPr>
        <p:txBody>
          <a:bodyPr vert="horz" lIns="91440" tIns="45720" rIns="91440" bIns="45720" rtlCol="0" anchor="t">
            <a:normAutofit/>
          </a:bodyPr>
          <a:lstStyle/>
          <a:p>
            <a:pPr algn="l"/>
            <a:r>
              <a:rPr lang="en-US" sz="4000" kern="1200">
                <a:solidFill>
                  <a:schemeClr val="bg1"/>
                </a:solidFill>
                <a:latin typeface="+mj-lt"/>
                <a:ea typeface="+mj-ea"/>
                <a:cs typeface="+mj-cs"/>
              </a:rPr>
              <a:t>La Società a Responsabilità limitata</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ottotitolo 2">
            <a:extLst>
              <a:ext uri="{FF2B5EF4-FFF2-40B4-BE49-F238E27FC236}">
                <a16:creationId xmlns:a16="http://schemas.microsoft.com/office/drawing/2014/main" id="{03A65CC6-68E7-3B44-8F8A-8C949BB1EAAD}"/>
              </a:ext>
            </a:extLst>
          </p:cNvPr>
          <p:cNvSpPr>
            <a:spLocks noGrp="1"/>
          </p:cNvSpPr>
          <p:nvPr>
            <p:ph type="subTitle" idx="1"/>
          </p:nvPr>
        </p:nvSpPr>
        <p:spPr>
          <a:xfrm>
            <a:off x="1155548" y="2217343"/>
            <a:ext cx="9880893" cy="3959619"/>
          </a:xfrm>
        </p:spPr>
        <p:txBody>
          <a:bodyPr vert="horz" lIns="91440" tIns="45720" rIns="91440" bIns="45720" rtlCol="0">
            <a:normAutofit/>
          </a:bodyPr>
          <a:lstStyle/>
          <a:p>
            <a:pPr indent="-228600" algn="l">
              <a:buFont typeface="Arial" panose="020B0604020202020204" pitchFamily="34" charset="0"/>
              <a:buChar char="•"/>
            </a:pPr>
            <a:endParaRPr lang="en-US" dirty="0"/>
          </a:p>
          <a:p>
            <a:pPr indent="-228600" algn="l">
              <a:buFont typeface="Arial" panose="020B0604020202020204" pitchFamily="34" charset="0"/>
              <a:buChar char="•"/>
            </a:pPr>
            <a:endParaRPr lang="en-US" dirty="0"/>
          </a:p>
          <a:p>
            <a:r>
              <a:rPr lang="en-US" dirty="0"/>
              <a:t>Corso di Economia </a:t>
            </a:r>
            <a:r>
              <a:rPr lang="en-US" dirty="0" err="1"/>
              <a:t>Aziendale</a:t>
            </a:r>
            <a:endParaRPr lang="en-US" dirty="0"/>
          </a:p>
          <a:p>
            <a:r>
              <a:rPr lang="en-US" dirty="0"/>
              <a:t>2022-2023</a:t>
            </a:r>
          </a:p>
          <a:p>
            <a:r>
              <a:rPr lang="en-US" dirty="0"/>
              <a:t>Luca Savino</a:t>
            </a:r>
          </a:p>
        </p:txBody>
      </p:sp>
    </p:spTree>
    <p:extLst>
      <p:ext uri="{BB962C8B-B14F-4D97-AF65-F5344CB8AC3E}">
        <p14:creationId xmlns:p14="http://schemas.microsoft.com/office/powerpoint/2010/main" val="271405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372D4583-7C32-AA40-BE5E-C86ECD809000}"/>
              </a:ext>
            </a:extLst>
          </p:cNvPr>
          <p:cNvSpPr>
            <a:spLocks noGrp="1"/>
          </p:cNvSpPr>
          <p:nvPr>
            <p:ph type="title"/>
          </p:nvPr>
        </p:nvSpPr>
        <p:spPr>
          <a:xfrm>
            <a:off x="1156851" y="637762"/>
            <a:ext cx="9888496" cy="900131"/>
          </a:xfrm>
        </p:spPr>
        <p:txBody>
          <a:bodyPr anchor="t">
            <a:normAutofit/>
          </a:bodyPr>
          <a:lstStyle/>
          <a:p>
            <a:r>
              <a:rPr lang="it-IT" sz="4000">
                <a:solidFill>
                  <a:schemeClr val="bg1"/>
                </a:solidFill>
                <a:latin typeface="Times New Roman" pitchFamily="18" charset="0"/>
                <a:cs typeface="Times New Roman" pitchFamily="18" charset="0"/>
              </a:rPr>
              <a:t>Le deroghe al diritto societario</a:t>
            </a:r>
            <a:endParaRPr lang="it-IT" sz="4000">
              <a:solidFill>
                <a:schemeClr val="bg1"/>
              </a:solidFill>
            </a:endParaRP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D477922E-5B62-C640-A26F-B51C10EB7E53}"/>
              </a:ext>
            </a:extLst>
          </p:cNvPr>
          <p:cNvSpPr>
            <a:spLocks noGrp="1"/>
          </p:cNvSpPr>
          <p:nvPr>
            <p:ph idx="1"/>
          </p:nvPr>
        </p:nvSpPr>
        <p:spPr>
          <a:xfrm>
            <a:off x="1155548" y="2217343"/>
            <a:ext cx="9880893" cy="3959619"/>
          </a:xfrm>
        </p:spPr>
        <p:txBody>
          <a:bodyPr>
            <a:normAutofit/>
          </a:bodyPr>
          <a:lstStyle/>
          <a:p>
            <a:r>
              <a:rPr lang="it-IT" sz="1700">
                <a:latin typeface="Times New Roman" pitchFamily="18" charset="0"/>
                <a:cs typeface="Times New Roman" pitchFamily="18" charset="0"/>
              </a:rPr>
              <a:t>Indipendentemente dal tipo sociale adottato dall’impresa innovativa (start – up o PMI), è previsto il rinvio di un anno degli adempimenti disposti dagli art. 2446 e 2447 c.c. a carico dell’assemblea.</a:t>
            </a:r>
          </a:p>
          <a:p>
            <a:endParaRPr lang="it-IT" sz="1700">
              <a:latin typeface="Times New Roman" pitchFamily="18" charset="0"/>
              <a:cs typeface="Times New Roman" pitchFamily="18" charset="0"/>
            </a:endParaRPr>
          </a:p>
          <a:p>
            <a:pPr>
              <a:buNone/>
            </a:pPr>
            <a:r>
              <a:rPr lang="it-IT" sz="1700">
                <a:latin typeface="Times New Roman" pitchFamily="18" charset="0"/>
                <a:cs typeface="Times New Roman" pitchFamily="18" charset="0"/>
              </a:rPr>
              <a:t>	</a:t>
            </a:r>
            <a:r>
              <a:rPr lang="it-IT" sz="1700" b="1">
                <a:latin typeface="Times New Roman" pitchFamily="18" charset="0"/>
                <a:cs typeface="Times New Roman" pitchFamily="18" charset="0"/>
              </a:rPr>
              <a:t>Il termine entro il quale la perdita deve risultare diminuita a meno di un terzo stabilito dagli articoli 2446, comma secondo, e 2482-bis, comma quarto, del codice civile, è posticipato al secondo esercizio successivo. </a:t>
            </a:r>
            <a:r>
              <a:rPr lang="it-IT" sz="1700">
                <a:latin typeface="Times New Roman" pitchFamily="18" charset="0"/>
                <a:cs typeface="Times New Roman" pitchFamily="18" charset="0"/>
              </a:rPr>
              <a:t>Nelle imprese innovative che si trovino nelle ipotesi previste dagli articoli 2447 o 2482-ter del codice civile l'assemblea convocata senza indugio dagli amministratori, in alternativa all'immediata riduzione del capitale e al contemporaneo aumento del medesimo a una cifra non inferiore al minimo legale, può deliberare di rinviare tali decisioni alla chiusura dell'esercizio successivo. Fino alla chiusura di tale esercizio non opera la causa di scioglimento della società per riduzione o perdita del capitale sociale di cui agli articoli 2484, primo comma, punto n. 4), e 2545-duodecies del codice civile. </a:t>
            </a:r>
          </a:p>
          <a:p>
            <a:pPr>
              <a:buNone/>
            </a:pPr>
            <a:r>
              <a:rPr lang="it-IT" sz="1700">
                <a:latin typeface="Times New Roman" pitchFamily="18" charset="0"/>
                <a:cs typeface="Times New Roman" pitchFamily="18" charset="0"/>
              </a:rPr>
              <a:t>Se entro l'esercizio successivo il capitale non risulta reintegrato al di sopra del minimo legale, l'assemblea che approva il bilancio di tale esercizio deve deliberare ai sensi degli articoli 2447 o 2482-ter del codice civile.</a:t>
            </a:r>
          </a:p>
          <a:p>
            <a:endParaRPr lang="it-IT" sz="1700">
              <a:latin typeface="Times New Roman" pitchFamily="18" charset="0"/>
              <a:cs typeface="Times New Roman" pitchFamily="18" charset="0"/>
            </a:endParaRPr>
          </a:p>
          <a:p>
            <a:endParaRPr lang="it-IT" sz="1700"/>
          </a:p>
        </p:txBody>
      </p:sp>
    </p:spTree>
    <p:extLst>
      <p:ext uri="{BB962C8B-B14F-4D97-AF65-F5344CB8AC3E}">
        <p14:creationId xmlns:p14="http://schemas.microsoft.com/office/powerpoint/2010/main" val="4066085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A1FBFE1-BCBC-5DC5-0769-F5C0940EBDB9}"/>
              </a:ext>
            </a:extLst>
          </p:cNvPr>
          <p:cNvSpPr>
            <a:spLocks noGrp="1"/>
          </p:cNvSpPr>
          <p:nvPr>
            <p:ph type="title"/>
          </p:nvPr>
        </p:nvSpPr>
        <p:spPr>
          <a:xfrm>
            <a:off x="1156851" y="637762"/>
            <a:ext cx="9888496" cy="900131"/>
          </a:xfrm>
        </p:spPr>
        <p:txBody>
          <a:bodyPr anchor="t">
            <a:normAutofit/>
          </a:bodyPr>
          <a:lstStyle/>
          <a:p>
            <a:r>
              <a:rPr lang="it-IT" sz="4000" dirty="0">
                <a:solidFill>
                  <a:schemeClr val="bg1"/>
                </a:solidFill>
              </a:rPr>
              <a:t>Le deroghe al diritto societario</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7D9C9713-3F28-FC45-9D6E-00967B8EA1C6}"/>
              </a:ext>
            </a:extLst>
          </p:cNvPr>
          <p:cNvSpPr>
            <a:spLocks noGrp="1"/>
          </p:cNvSpPr>
          <p:nvPr>
            <p:ph idx="1"/>
          </p:nvPr>
        </p:nvSpPr>
        <p:spPr>
          <a:xfrm>
            <a:off x="1155548" y="2217343"/>
            <a:ext cx="9880893" cy="3959619"/>
          </a:xfrm>
        </p:spPr>
        <p:txBody>
          <a:bodyPr>
            <a:normAutofit/>
          </a:bodyPr>
          <a:lstStyle/>
          <a:p>
            <a:pPr marL="0" indent="0">
              <a:buNone/>
            </a:pPr>
            <a:r>
              <a:rPr lang="it-IT" sz="2000" dirty="0">
                <a:latin typeface="Times New Roman" pitchFamily="18" charset="0"/>
                <a:cs typeface="Times New Roman" pitchFamily="18" charset="0"/>
              </a:rPr>
              <a:t>Molteplici deroghe sono invece applicabili solamente all’impresa (start – up o PMI) innovativa costituita in forma di s.r.l.:</a:t>
            </a:r>
          </a:p>
          <a:p>
            <a:pPr>
              <a:buFont typeface="+mj-lt"/>
              <a:buAutoNum type="arabicPeriod"/>
            </a:pPr>
            <a:r>
              <a:rPr lang="it-IT" sz="2000" dirty="0">
                <a:latin typeface="Times New Roman" pitchFamily="18" charset="0"/>
                <a:cs typeface="Times New Roman" pitchFamily="18" charset="0"/>
              </a:rPr>
              <a:t>in deroga all’art. 2468, commi 2 e 3, è possibile la creazione di categorie di quote;</a:t>
            </a:r>
          </a:p>
          <a:p>
            <a:pPr>
              <a:buFont typeface="+mj-lt"/>
              <a:buAutoNum type="arabicPeriod"/>
            </a:pPr>
            <a:r>
              <a:rPr lang="it-IT" sz="2000" dirty="0">
                <a:latin typeface="Times New Roman" pitchFamily="18" charset="0"/>
                <a:cs typeface="Times New Roman" pitchFamily="18" charset="0"/>
              </a:rPr>
              <a:t>in deroga all’art. 2474 c.c. è consentito compiere operazioni sulle proprie partecipazioni;</a:t>
            </a:r>
          </a:p>
          <a:p>
            <a:pPr>
              <a:buFont typeface="+mj-lt"/>
              <a:buAutoNum type="arabicPeriod"/>
            </a:pPr>
            <a:r>
              <a:rPr lang="it-IT" sz="2000" dirty="0">
                <a:latin typeface="Times New Roman" pitchFamily="18" charset="0"/>
                <a:cs typeface="Times New Roman" pitchFamily="18" charset="0"/>
              </a:rPr>
              <a:t>è ammessa l’emissione di strumenti finanziari partecipativi forniti di diritti amministrativi o patrimoniali;</a:t>
            </a:r>
          </a:p>
          <a:p>
            <a:pPr>
              <a:buFont typeface="+mj-lt"/>
              <a:buAutoNum type="arabicPeriod"/>
            </a:pPr>
            <a:r>
              <a:rPr lang="it-IT" sz="2000" dirty="0">
                <a:latin typeface="Times New Roman" pitchFamily="18" charset="0"/>
                <a:cs typeface="Times New Roman" pitchFamily="18" charset="0"/>
              </a:rPr>
              <a:t>in deroga all’art. 2468 c.c., comma 1, è previsto che le quote di partecipazione a una s.r.l. start – up o PMI innovativa possono formare oggetto di offerta al pubblico;</a:t>
            </a:r>
          </a:p>
          <a:p>
            <a:pPr>
              <a:buFont typeface="+mj-lt"/>
              <a:buAutoNum type="arabicPeriod"/>
            </a:pPr>
            <a:r>
              <a:rPr lang="it-IT" sz="2000" dirty="0">
                <a:latin typeface="Times New Roman" pitchFamily="18" charset="0"/>
                <a:cs typeface="Times New Roman" pitchFamily="18" charset="0"/>
              </a:rPr>
              <a:t>è previsto un regime “dematerializzato” per il trasferimento delle quote, anche attraverso intermediari abilitati;</a:t>
            </a:r>
          </a:p>
          <a:p>
            <a:pPr>
              <a:buNone/>
            </a:pPr>
            <a:r>
              <a:rPr lang="it-IT" sz="2000" dirty="0">
                <a:latin typeface="Times New Roman" pitchFamily="18" charset="0"/>
                <a:cs typeface="Times New Roman" pitchFamily="18" charset="0"/>
              </a:rPr>
              <a:t>.</a:t>
            </a:r>
          </a:p>
          <a:p>
            <a:endParaRPr lang="it-IT" sz="2000" dirty="0">
              <a:latin typeface="Times New Roman" pitchFamily="18" charset="0"/>
              <a:cs typeface="Times New Roman" pitchFamily="18" charset="0"/>
            </a:endParaRPr>
          </a:p>
          <a:p>
            <a:endParaRPr lang="it-IT" sz="2000" dirty="0"/>
          </a:p>
        </p:txBody>
      </p:sp>
    </p:spTree>
    <p:extLst>
      <p:ext uri="{BB962C8B-B14F-4D97-AF65-F5344CB8AC3E}">
        <p14:creationId xmlns:p14="http://schemas.microsoft.com/office/powerpoint/2010/main" val="5517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8E0ED06-8596-21A3-3A89-67A25243A91E}"/>
              </a:ext>
            </a:extLst>
          </p:cNvPr>
          <p:cNvSpPr>
            <a:spLocks noGrp="1"/>
          </p:cNvSpPr>
          <p:nvPr>
            <p:ph type="title"/>
          </p:nvPr>
        </p:nvSpPr>
        <p:spPr>
          <a:xfrm>
            <a:off x="1156851" y="637762"/>
            <a:ext cx="9888496" cy="900131"/>
          </a:xfrm>
        </p:spPr>
        <p:txBody>
          <a:bodyPr anchor="t">
            <a:normAutofit/>
          </a:bodyPr>
          <a:lstStyle/>
          <a:p>
            <a:r>
              <a:rPr lang="it-IT" sz="4000">
                <a:solidFill>
                  <a:schemeClr val="bg1"/>
                </a:solidFill>
              </a:rPr>
              <a:t>Le deroghe al diritto societario</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662E93E3-F329-AFD0-EF79-48C5D90AF591}"/>
              </a:ext>
            </a:extLst>
          </p:cNvPr>
          <p:cNvSpPr>
            <a:spLocks noGrp="1"/>
          </p:cNvSpPr>
          <p:nvPr>
            <p:ph idx="1"/>
          </p:nvPr>
        </p:nvSpPr>
        <p:spPr>
          <a:xfrm>
            <a:off x="1155548" y="2217343"/>
            <a:ext cx="9880893" cy="3959619"/>
          </a:xfrm>
        </p:spPr>
        <p:txBody>
          <a:bodyPr>
            <a:normAutofit/>
          </a:bodyPr>
          <a:lstStyle/>
          <a:p>
            <a:pPr marL="0" indent="0">
              <a:buNone/>
            </a:pPr>
            <a:endParaRPr lang="it-IT" sz="2000">
              <a:latin typeface="Times New Roman" pitchFamily="18" charset="0"/>
              <a:cs typeface="Times New Roman" pitchFamily="18" charset="0"/>
            </a:endParaRPr>
          </a:p>
          <a:p>
            <a:pPr marL="0" indent="0">
              <a:buNone/>
            </a:pPr>
            <a:r>
              <a:rPr lang="it-IT" sz="2000">
                <a:latin typeface="Times New Roman" pitchFamily="18" charset="0"/>
                <a:cs typeface="Times New Roman" pitchFamily="18" charset="0"/>
              </a:rPr>
              <a:t>L’atto costitutivo della s.r.l. innovativa può:</a:t>
            </a:r>
          </a:p>
          <a:p>
            <a:pPr>
              <a:buNone/>
            </a:pPr>
            <a:endParaRPr lang="it-IT" sz="2000">
              <a:latin typeface="Times New Roman" pitchFamily="18" charset="0"/>
              <a:cs typeface="Times New Roman" pitchFamily="18" charset="0"/>
            </a:endParaRPr>
          </a:p>
          <a:p>
            <a:pPr>
              <a:buFont typeface="+mj-lt"/>
              <a:buAutoNum type="arabicPeriod"/>
            </a:pPr>
            <a:r>
              <a:rPr lang="it-IT" sz="2000">
                <a:latin typeface="Times New Roman" pitchFamily="18" charset="0"/>
                <a:cs typeface="Times New Roman" pitchFamily="18" charset="0"/>
              </a:rPr>
              <a:t>prevedere categorie di quote fornite di diritti diversi di libera determinazione, anche rispetto all’esercizio del diritto di voto: in particolare, categorie di quote che non attribuiscono diritti di voto o che attribuiscono al socio diritti di voto in misura non proporzionale alla partecipazione detenuta ovvero diritti di voto limitati a particolari argomenti o subordinati al verificarsi di particolari condizioni non meramente potestative;</a:t>
            </a:r>
          </a:p>
          <a:p>
            <a:pPr>
              <a:buFont typeface="+mj-lt"/>
              <a:buAutoNum type="arabicPeriod"/>
            </a:pPr>
            <a:r>
              <a:rPr lang="it-IT" sz="2000">
                <a:latin typeface="Times New Roman" pitchFamily="18" charset="0"/>
                <a:cs typeface="Times New Roman" pitchFamily="18" charset="0"/>
              </a:rPr>
              <a:t>disapplicare il divieto di operazioni sulle proprie partecipazioni qualora l’operazione sia compiuta in attuazione di piani di incentivazione all’entrata nella compagine societaria di dipendenti, collaboratori, prestatori d’opera e servizi anche professionali ovvero amministratori della società;</a:t>
            </a:r>
          </a:p>
          <a:p>
            <a:pPr>
              <a:buNone/>
            </a:pPr>
            <a:endParaRPr lang="it-IT" sz="2000">
              <a:latin typeface="Times New Roman" pitchFamily="18" charset="0"/>
              <a:cs typeface="Times New Roman" pitchFamily="18" charset="0"/>
            </a:endParaRPr>
          </a:p>
          <a:p>
            <a:endParaRPr lang="it-IT" sz="2000"/>
          </a:p>
        </p:txBody>
      </p:sp>
    </p:spTree>
    <p:extLst>
      <p:ext uri="{BB962C8B-B14F-4D97-AF65-F5344CB8AC3E}">
        <p14:creationId xmlns:p14="http://schemas.microsoft.com/office/powerpoint/2010/main" val="2671404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2164E49-D4B3-E058-CB5B-6E7B930A1A83}"/>
              </a:ext>
            </a:extLst>
          </p:cNvPr>
          <p:cNvSpPr>
            <a:spLocks noGrp="1"/>
          </p:cNvSpPr>
          <p:nvPr>
            <p:ph type="title"/>
          </p:nvPr>
        </p:nvSpPr>
        <p:spPr>
          <a:xfrm>
            <a:off x="1156851" y="637762"/>
            <a:ext cx="9888496" cy="900131"/>
          </a:xfrm>
        </p:spPr>
        <p:txBody>
          <a:bodyPr anchor="t">
            <a:normAutofit/>
          </a:bodyPr>
          <a:lstStyle/>
          <a:p>
            <a:r>
              <a:rPr lang="it-IT" sz="4000">
                <a:solidFill>
                  <a:schemeClr val="bg1"/>
                </a:solidFill>
              </a:rPr>
              <a:t>Le deroghe al diritto societario</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56A80708-05D6-014F-8A19-3A5AC65C62E7}"/>
              </a:ext>
            </a:extLst>
          </p:cNvPr>
          <p:cNvSpPr>
            <a:spLocks noGrp="1"/>
          </p:cNvSpPr>
          <p:nvPr>
            <p:ph idx="1"/>
          </p:nvPr>
        </p:nvSpPr>
        <p:spPr>
          <a:xfrm>
            <a:off x="1155548" y="2217343"/>
            <a:ext cx="9880893" cy="3959619"/>
          </a:xfrm>
        </p:spPr>
        <p:txBody>
          <a:bodyPr>
            <a:normAutofit/>
          </a:bodyPr>
          <a:lstStyle/>
          <a:p>
            <a:pPr marL="0" indent="0">
              <a:buNone/>
            </a:pPr>
            <a:r>
              <a:rPr lang="it-IT" sz="2200" dirty="0">
                <a:latin typeface="Times New Roman" pitchFamily="18" charset="0"/>
                <a:cs typeface="Times New Roman" pitchFamily="18" charset="0"/>
              </a:rPr>
              <a:t>L’atto costitutivo della s.r.l. innovativa può:</a:t>
            </a:r>
          </a:p>
          <a:p>
            <a:pPr>
              <a:buNone/>
            </a:pPr>
            <a:endParaRPr lang="it-IT" sz="2200" dirty="0">
              <a:latin typeface="Times New Roman" pitchFamily="18" charset="0"/>
              <a:cs typeface="Times New Roman" pitchFamily="18" charset="0"/>
            </a:endParaRPr>
          </a:p>
          <a:p>
            <a:pPr>
              <a:buNone/>
            </a:pPr>
            <a:r>
              <a:rPr lang="it-IT" sz="2200" dirty="0">
                <a:latin typeface="Times New Roman" pitchFamily="18" charset="0"/>
                <a:cs typeface="Times New Roman" pitchFamily="18" charset="0"/>
              </a:rPr>
              <a:t>3. consentire l’emissione, a seguito di un apporto di opera o servizi, di strumenti finanziari partecipativi similari, anche nella denominazione a quelli previsti per le </a:t>
            </a:r>
            <a:r>
              <a:rPr lang="it-IT" sz="2200" dirty="0" err="1">
                <a:latin typeface="Times New Roman" pitchFamily="18" charset="0"/>
                <a:cs typeface="Times New Roman" pitchFamily="18" charset="0"/>
              </a:rPr>
              <a:t>s.p.a.</a:t>
            </a:r>
            <a:r>
              <a:rPr lang="it-IT" sz="2200" dirty="0">
                <a:latin typeface="Times New Roman" pitchFamily="18" charset="0"/>
                <a:cs typeface="Times New Roman" pitchFamily="18" charset="0"/>
              </a:rPr>
              <a:t> dall’art. 2346, 6° comma c.c. Gli strumenti possono incorporare diritti amministrativi della natura più diversa, escluso il diritto di voto nelle decisioni dei soci ex art. 2479 e 2479 bis c.c.</a:t>
            </a:r>
          </a:p>
          <a:p>
            <a:pPr marL="514350" indent="-514350">
              <a:buNone/>
            </a:pPr>
            <a:r>
              <a:rPr lang="it-IT" sz="2200" dirty="0">
                <a:latin typeface="Times New Roman" pitchFamily="18" charset="0"/>
                <a:cs typeface="Times New Roman" pitchFamily="18" charset="0"/>
              </a:rPr>
              <a:t>4. le partecipazioni sociali possono essere oggetto di collocamento anche, ma non solo, attraverso portali </a:t>
            </a:r>
            <a:r>
              <a:rPr lang="it-IT" sz="2200" i="1" dirty="0">
                <a:latin typeface="Times New Roman" pitchFamily="18" charset="0"/>
                <a:cs typeface="Times New Roman" pitchFamily="18" charset="0"/>
              </a:rPr>
              <a:t>on – line</a:t>
            </a:r>
            <a:r>
              <a:rPr lang="it-IT" sz="2200" dirty="0">
                <a:latin typeface="Times New Roman" pitchFamily="18" charset="0"/>
                <a:cs typeface="Times New Roman" pitchFamily="18" charset="0"/>
              </a:rPr>
              <a:t>. Si tratta di una disposizione funzionale al  ricorso allo strumento dell’</a:t>
            </a:r>
            <a:r>
              <a:rPr lang="it-IT" sz="2200" i="1" dirty="0">
                <a:latin typeface="Times New Roman" pitchFamily="18" charset="0"/>
                <a:cs typeface="Times New Roman" pitchFamily="18" charset="0"/>
              </a:rPr>
              <a:t>equity crowdfunding</a:t>
            </a:r>
            <a:r>
              <a:rPr lang="it-IT" sz="2200" dirty="0">
                <a:latin typeface="Times New Roman" pitchFamily="18" charset="0"/>
                <a:cs typeface="Times New Roman" pitchFamily="18" charset="0"/>
              </a:rPr>
              <a:t>.</a:t>
            </a:r>
          </a:p>
          <a:p>
            <a:endParaRPr lang="it-IT" sz="2200" dirty="0"/>
          </a:p>
        </p:txBody>
      </p:sp>
    </p:spTree>
    <p:extLst>
      <p:ext uri="{BB962C8B-B14F-4D97-AF65-F5344CB8AC3E}">
        <p14:creationId xmlns:p14="http://schemas.microsoft.com/office/powerpoint/2010/main" val="2486303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p:cNvSpPr>
            <a:spLocks noGrp="1"/>
          </p:cNvSpPr>
          <p:nvPr>
            <p:ph type="title"/>
          </p:nvPr>
        </p:nvSpPr>
        <p:spPr>
          <a:xfrm>
            <a:off x="1156851" y="637762"/>
            <a:ext cx="9888496" cy="900131"/>
          </a:xfrm>
        </p:spPr>
        <p:txBody>
          <a:bodyPr anchor="t">
            <a:normAutofit/>
          </a:bodyPr>
          <a:lstStyle/>
          <a:p>
            <a:br>
              <a:rPr lang="it-IT" sz="2800">
                <a:solidFill>
                  <a:schemeClr val="bg1"/>
                </a:solidFill>
              </a:rPr>
            </a:br>
            <a:r>
              <a:rPr lang="it-IT" sz="2800">
                <a:solidFill>
                  <a:schemeClr val="bg1"/>
                </a:solidFill>
                <a:latin typeface="Times New Roman" pitchFamily="18" charset="0"/>
                <a:cs typeface="Times New Roman" pitchFamily="18" charset="0"/>
              </a:rPr>
              <a:t>Questioni aperte</a:t>
            </a:r>
          </a:p>
        </p:txBody>
      </p:sp>
      <p:sp>
        <p:nvSpPr>
          <p:cNvPr id="11" name="Rectangle 10">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egnaposto numero diapositiva 3"/>
          <p:cNvSpPr>
            <a:spLocks noGrp="1"/>
          </p:cNvSpPr>
          <p:nvPr>
            <p:ph type="sldNum" sz="quarter" idx="12"/>
          </p:nvPr>
        </p:nvSpPr>
        <p:spPr>
          <a:xfrm>
            <a:off x="160867" y="3246439"/>
            <a:ext cx="672957" cy="343768"/>
          </a:xfrm>
        </p:spPr>
        <p:txBody>
          <a:bodyPr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fld id="{92B17DEF-D642-447D-800E-01DE347A5086}" type="slidenum">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600"/>
                </a:spcAft>
                <a:buClrTx/>
                <a:buSzTx/>
                <a:buFontTx/>
                <a:buNone/>
                <a:tabLst/>
                <a:defRPr/>
              </a:pPr>
              <a:t>14</a:t>
            </a:fld>
            <a:endParaRPr kumimoji="0" lang="it-IT"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egnaposto contenuto 2"/>
          <p:cNvSpPr>
            <a:spLocks noGrp="1"/>
          </p:cNvSpPr>
          <p:nvPr>
            <p:ph idx="1"/>
          </p:nvPr>
        </p:nvSpPr>
        <p:spPr>
          <a:xfrm>
            <a:off x="1155548" y="2217343"/>
            <a:ext cx="9880893" cy="3959619"/>
          </a:xfrm>
        </p:spPr>
        <p:txBody>
          <a:bodyPr>
            <a:normAutofit/>
          </a:bodyPr>
          <a:lstStyle/>
          <a:p>
            <a:r>
              <a:rPr lang="it-IT" sz="2000">
                <a:latin typeface="Times New Roman" pitchFamily="18" charset="0"/>
                <a:cs typeface="Times New Roman" pitchFamily="18" charset="0"/>
              </a:rPr>
              <a:t>L’elemento temporale</a:t>
            </a:r>
          </a:p>
          <a:p>
            <a:pPr marL="514350" indent="-514350">
              <a:buFont typeface="+mj-lt"/>
              <a:buAutoNum type="arabicPeriod"/>
            </a:pPr>
            <a:r>
              <a:rPr lang="it-IT" sz="2000">
                <a:latin typeface="Times New Roman" pitchFamily="18" charset="0"/>
                <a:cs typeface="Times New Roman" pitchFamily="18" charset="0"/>
              </a:rPr>
              <a:t>La disciplina per le start – up si applica per un massimo di 5 anni, mentre quella delle PMI non ha limiti temporali (PMI come naturale evoluzione della start – up?);</a:t>
            </a:r>
          </a:p>
          <a:p>
            <a:pPr marL="514350" indent="-514350"/>
            <a:r>
              <a:rPr lang="it-IT" sz="2000">
                <a:latin typeface="Times New Roman" pitchFamily="18" charset="0"/>
                <a:cs typeface="Times New Roman" pitchFamily="18" charset="0"/>
              </a:rPr>
              <a:t>L’ambito applicativo</a:t>
            </a:r>
          </a:p>
          <a:p>
            <a:pPr marL="514350" indent="-514350">
              <a:buFont typeface="+mj-lt"/>
              <a:buAutoNum type="arabicPeriod"/>
            </a:pPr>
            <a:r>
              <a:rPr lang="it-IT" sz="2000">
                <a:latin typeface="Times New Roman" pitchFamily="18" charset="0"/>
                <a:cs typeface="Times New Roman" pitchFamily="18" charset="0"/>
              </a:rPr>
              <a:t>In Italia sono presenti 5154 start – up innovative (dati gennaio 2016, fonte R.I.), di cui la quasi totalità costituita in forma di s.r.l.;</a:t>
            </a:r>
          </a:p>
          <a:p>
            <a:pPr marL="514350" indent="-514350">
              <a:buFont typeface="+mj-lt"/>
              <a:buAutoNum type="arabicPeriod"/>
            </a:pPr>
            <a:r>
              <a:rPr lang="it-IT" sz="2000">
                <a:latin typeface="Times New Roman" pitchFamily="18" charset="0"/>
                <a:cs typeface="Times New Roman" pitchFamily="18" charset="0"/>
              </a:rPr>
              <a:t>All’11 gennaio 2016 in Italia sono presenti 104 PMI innovative;</a:t>
            </a:r>
          </a:p>
          <a:p>
            <a:pPr marL="514350" indent="-514350"/>
            <a:r>
              <a:rPr lang="it-IT" sz="2000">
                <a:latin typeface="Times New Roman" pitchFamily="18" charset="0"/>
                <a:cs typeface="Times New Roman" pitchFamily="18" charset="0"/>
              </a:rPr>
              <a:t>La domanda</a:t>
            </a:r>
          </a:p>
          <a:p>
            <a:pPr marL="514350" indent="-514350">
              <a:buFont typeface="+mj-lt"/>
              <a:buAutoNum type="arabicPeriod"/>
            </a:pPr>
            <a:r>
              <a:rPr lang="it-IT" sz="2000">
                <a:latin typeface="Times New Roman" pitchFamily="18" charset="0"/>
                <a:cs typeface="Times New Roman" pitchFamily="18" charset="0"/>
              </a:rPr>
              <a:t>Si può ancora parlare di deroghe o si è in presenza di un modello alternativo di s.r.l. “aperta”?</a:t>
            </a:r>
          </a:p>
        </p:txBody>
      </p:sp>
    </p:spTree>
    <p:extLst>
      <p:ext uri="{BB962C8B-B14F-4D97-AF65-F5344CB8AC3E}">
        <p14:creationId xmlns:p14="http://schemas.microsoft.com/office/powerpoint/2010/main" val="2415716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p:cNvSpPr>
            <a:spLocks noGrp="1"/>
          </p:cNvSpPr>
          <p:nvPr>
            <p:ph type="title"/>
          </p:nvPr>
        </p:nvSpPr>
        <p:spPr>
          <a:xfrm>
            <a:off x="1156851" y="637762"/>
            <a:ext cx="9888496" cy="900131"/>
          </a:xfrm>
        </p:spPr>
        <p:txBody>
          <a:bodyPr anchor="t">
            <a:normAutofit/>
          </a:bodyPr>
          <a:lstStyle/>
          <a:p>
            <a:br>
              <a:rPr lang="it-IT" sz="1300">
                <a:solidFill>
                  <a:schemeClr val="bg1"/>
                </a:solidFill>
              </a:rPr>
            </a:br>
            <a:br>
              <a:rPr lang="it-IT" sz="1300">
                <a:solidFill>
                  <a:schemeClr val="bg1"/>
                </a:solidFill>
              </a:rPr>
            </a:br>
            <a:r>
              <a:rPr lang="it-IT" sz="1300">
                <a:solidFill>
                  <a:schemeClr val="bg1"/>
                </a:solidFill>
                <a:latin typeface="Times New Roman" pitchFamily="18" charset="0"/>
                <a:cs typeface="Times New Roman" pitchFamily="18" charset="0"/>
              </a:rPr>
              <a:t>Le deroghe al diritto societario: La PMI s.r.l.</a:t>
            </a:r>
            <a:br>
              <a:rPr lang="it-IT" sz="1300">
                <a:solidFill>
                  <a:schemeClr val="bg1"/>
                </a:solidFill>
                <a:latin typeface="Times New Roman" pitchFamily="18" charset="0"/>
                <a:cs typeface="Times New Roman" pitchFamily="18" charset="0"/>
              </a:rPr>
            </a:br>
            <a:endParaRPr lang="it-IT" sz="1300">
              <a:solidFill>
                <a:schemeClr val="bg1"/>
              </a:solidFill>
              <a:latin typeface="Times New Roman" pitchFamily="18" charset="0"/>
              <a:cs typeface="Times New Roman" pitchFamily="18" charset="0"/>
            </a:endParaRPr>
          </a:p>
        </p:txBody>
      </p:sp>
      <p:sp>
        <p:nvSpPr>
          <p:cNvPr id="15" name="Rectangle 14">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6"/>
          <p:cNvSpPr>
            <a:spLocks noGrp="1" noChangeArrowheads="1"/>
          </p:cNvSpPr>
          <p:nvPr>
            <p:ph type="sldNum" sz="quarter" idx="12"/>
          </p:nvPr>
        </p:nvSpPr>
        <p:spPr>
          <a:xfrm>
            <a:off x="160867" y="3246439"/>
            <a:ext cx="672957" cy="343768"/>
          </a:xfrm>
        </p:spPr>
        <p:txBody>
          <a:bodyPr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fld id="{9C574869-8CD0-4215-A5BA-8322F343481C}" type="slidenum">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600"/>
                </a:spcAft>
                <a:buClrTx/>
                <a:buSzTx/>
                <a:buFontTx/>
                <a:buNone/>
                <a:tabLst/>
                <a:defRPr/>
              </a:pPr>
              <a:t>15</a:t>
            </a:fld>
            <a:endParaRPr kumimoji="0" lang="it-IT"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egnaposto contenuto 2"/>
          <p:cNvSpPr>
            <a:spLocks noGrp="1"/>
          </p:cNvSpPr>
          <p:nvPr>
            <p:ph idx="1"/>
          </p:nvPr>
        </p:nvSpPr>
        <p:spPr>
          <a:xfrm>
            <a:off x="1155548" y="2217343"/>
            <a:ext cx="9880893" cy="3959619"/>
          </a:xfrm>
        </p:spPr>
        <p:txBody>
          <a:bodyPr>
            <a:normAutofit/>
          </a:bodyPr>
          <a:lstStyle/>
          <a:p>
            <a:r>
              <a:rPr lang="it-IT" sz="2400" dirty="0">
                <a:latin typeface="Times New Roman" panose="02020603050405020304" pitchFamily="18" charset="0"/>
                <a:cs typeface="Times New Roman" panose="02020603050405020304" pitchFamily="18" charset="0"/>
              </a:rPr>
              <a:t>L’art. 57 del decreto legge 24 aprile 2017, ha modificato direttamente i commi 2, 5 e 6 dell’art. 26 del </a:t>
            </a:r>
            <a:r>
              <a:rPr lang="it-IT" sz="2400">
                <a:latin typeface="Times New Roman" panose="02020603050405020304" pitchFamily="18" charset="0"/>
                <a:cs typeface="Times New Roman" panose="02020603050405020304" pitchFamily="18" charset="0"/>
              </a:rPr>
              <a:t>d.l.</a:t>
            </a:r>
            <a:r>
              <a:rPr lang="it-IT" sz="2400" dirty="0">
                <a:latin typeface="Times New Roman" panose="02020603050405020304" pitchFamily="18" charset="0"/>
                <a:cs typeface="Times New Roman" pitchFamily="18" charset="0"/>
              </a:rPr>
              <a:t> n. 179/2012 e, di riflesso, anche il comma 3, sostituendo le parole “start-up innovative” e “</a:t>
            </a:r>
            <a:r>
              <a:rPr lang="it-IT" sz="2400">
                <a:latin typeface="Times New Roman" panose="02020603050405020304" pitchFamily="18" charset="0"/>
                <a:cs typeface="Times New Roman" panose="02020603050405020304" pitchFamily="18" charset="0"/>
              </a:rPr>
              <a:t>pmi</a:t>
            </a:r>
            <a:r>
              <a:rPr lang="it-IT" sz="2400" dirty="0">
                <a:latin typeface="Times New Roman" panose="02020603050405020304" pitchFamily="18" charset="0"/>
                <a:cs typeface="Times New Roman" panose="02020603050405020304" pitchFamily="18" charset="0"/>
              </a:rPr>
              <a:t> innovativa” con l’espressione “PMI”. </a:t>
            </a:r>
            <a:endParaRPr lang="it-IT" sz="2400">
              <a:latin typeface="Times New Roman" panose="02020603050405020304" pitchFamily="18" charset="0"/>
              <a:cs typeface="Times New Roman" panose="02020603050405020304" pitchFamily="18" charset="0"/>
            </a:endParaRPr>
          </a:p>
          <a:p>
            <a:r>
              <a:rPr lang="it-IT" sz="2400" dirty="0">
                <a:latin typeface="Times New Roman" panose="02020603050405020304" pitchFamily="18" charset="0"/>
                <a:cs typeface="Times New Roman" panose="02020603050405020304" pitchFamily="18" charset="0"/>
              </a:rPr>
              <a:t>Per l’effetto, la novità normativa consiste nell’estendere la disciplina specificamente considerata (come accennato, i commi 2, 3, 5 e 6 dell’art. 26 del </a:t>
            </a:r>
            <a:r>
              <a:rPr lang="it-IT" sz="2400">
                <a:latin typeface="Times New Roman" panose="02020603050405020304" pitchFamily="18" charset="0"/>
                <a:cs typeface="Times New Roman" panose="02020603050405020304" pitchFamily="18" charset="0"/>
              </a:rPr>
              <a:t>d.l.</a:t>
            </a:r>
            <a:r>
              <a:rPr lang="it-IT" sz="2400" dirty="0">
                <a:latin typeface="Times New Roman" panose="02020603050405020304" pitchFamily="18" charset="0"/>
                <a:cs typeface="Times New Roman" pitchFamily="18" charset="0"/>
              </a:rPr>
              <a:t> n. 179/2012), originariamente dettata per le sole s.r.l. start-up e </a:t>
            </a:r>
            <a:r>
              <a:rPr lang="it-IT" sz="2400">
                <a:latin typeface="Times New Roman" panose="02020603050405020304" pitchFamily="18" charset="0"/>
                <a:cs typeface="Times New Roman" panose="02020603050405020304" pitchFamily="18" charset="0"/>
              </a:rPr>
              <a:t>pmi</a:t>
            </a:r>
            <a:r>
              <a:rPr lang="it-IT" sz="2400" dirty="0">
                <a:latin typeface="Times New Roman" panose="02020603050405020304" pitchFamily="18" charset="0"/>
                <a:cs typeface="Times New Roman" panose="02020603050405020304" pitchFamily="18" charset="0"/>
              </a:rPr>
              <a:t> innovative alle PMI costituite in forma di s.r.l.  </a:t>
            </a:r>
            <a:endParaRPr lang="it-IT" sz="2400">
              <a:latin typeface="Times New Roman" panose="02020603050405020304" pitchFamily="18" charset="0"/>
              <a:cs typeface="Times New Roman" panose="02020603050405020304" pitchFamily="18" charset="0"/>
            </a:endParaRPr>
          </a:p>
          <a:p>
            <a:pPr>
              <a:buNone/>
            </a:pPr>
            <a:endParaRPr lang="it-IT" sz="2400">
              <a:latin typeface="Times New Roman" panose="02020603050405020304" pitchFamily="18" charset="0"/>
              <a:cs typeface="Times New Roman" panose="02020603050405020304" pitchFamily="18" charset="0"/>
            </a:endParaRPr>
          </a:p>
          <a:p>
            <a:endParaRPr lang="it-IT" sz="2400">
              <a:latin typeface="Times New Roman" panose="02020603050405020304" pitchFamily="18" charset="0"/>
              <a:cs typeface="Times New Roman" panose="02020603050405020304" pitchFamily="18" charset="0"/>
            </a:endParaRPr>
          </a:p>
        </p:txBody>
      </p:sp>
      <p:sp>
        <p:nvSpPr>
          <p:cNvPr id="4" name="Titolo 1"/>
          <p:cNvSpPr txBox="1">
            <a:spLocks/>
          </p:cNvSpPr>
          <p:nvPr/>
        </p:nvSpPr>
        <p:spPr>
          <a:xfrm>
            <a:off x="2438400" y="548680"/>
            <a:ext cx="82296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600"/>
              </a:spcAft>
              <a:buClrTx/>
              <a:buSzTx/>
              <a:buFontTx/>
              <a:buNone/>
              <a:tabLst/>
              <a:defRPr/>
            </a:pPr>
            <a:br>
              <a:rPr kumimoji="0" lang="it-IT" sz="1800" b="0" i="0" u="none" strike="noStrike" kern="1200" cap="none" spc="0" normalizeH="0" baseline="0" noProof="0">
                <a:ln>
                  <a:noFill/>
                </a:ln>
                <a:solidFill>
                  <a:prstClr val="black"/>
                </a:solidFill>
                <a:effectLst/>
                <a:uLnTx/>
                <a:uFillTx/>
                <a:latin typeface="Calibri Light" panose="020F0302020204030204"/>
                <a:ea typeface="+mn-ea"/>
                <a:cs typeface="+mn-cs"/>
              </a:rPr>
            </a:br>
            <a:endParaRPr kumimoji="0" lang="it-IT" sz="1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Segnaposto contenuto 2"/>
          <p:cNvSpPr txBox="1">
            <a:spLocks/>
          </p:cNvSpPr>
          <p:nvPr/>
        </p:nvSpPr>
        <p:spPr>
          <a:xfrm>
            <a:off x="1981200" y="1600201"/>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itolo 31"/>
          <p:cNvSpPr txBox="1">
            <a:spLocks/>
          </p:cNvSpPr>
          <p:nvPr/>
        </p:nvSpPr>
        <p:spPr>
          <a:xfrm>
            <a:off x="2351584" y="1124745"/>
            <a:ext cx="7772400" cy="648071"/>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it-IT"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7" name="Sottotitolo 33"/>
          <p:cNvSpPr txBox="1">
            <a:spLocks/>
          </p:cNvSpPr>
          <p:nvPr/>
        </p:nvSpPr>
        <p:spPr>
          <a:xfrm>
            <a:off x="2202806" y="1586905"/>
            <a:ext cx="7776864" cy="3937992"/>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Tx/>
              <a:buNone/>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173038" marR="0" lvl="0" indent="-173038" algn="just" defTabSz="914400" rtl="0" eaLnBrk="1" fontAlgn="auto" latinLnBrk="0" hangingPunct="1">
              <a:lnSpc>
                <a:spcPct val="100000"/>
              </a:lnSpc>
              <a:spcBef>
                <a:spcPct val="20000"/>
              </a:spcBef>
              <a:spcAft>
                <a:spcPts val="0"/>
              </a:spcAft>
              <a:buClrTx/>
              <a:buSzTx/>
              <a:buFontTx/>
              <a:buChar char="-"/>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173038" marR="0" lvl="0" indent="-173038" algn="just" defTabSz="914400" rtl="0" eaLnBrk="1" fontAlgn="auto" latinLnBrk="0" hangingPunct="1">
              <a:lnSpc>
                <a:spcPct val="100000"/>
              </a:lnSpc>
              <a:spcBef>
                <a:spcPct val="20000"/>
              </a:spcBef>
              <a:spcAft>
                <a:spcPts val="0"/>
              </a:spcAft>
              <a:buClrTx/>
              <a:buSzTx/>
              <a:buFontTx/>
              <a:buChar char="-"/>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173038" marR="0" lvl="0" indent="-173038" algn="just" defTabSz="914400" rtl="0" eaLnBrk="1" fontAlgn="auto" latinLnBrk="0" hangingPunct="1">
              <a:lnSpc>
                <a:spcPct val="100000"/>
              </a:lnSpc>
              <a:spcBef>
                <a:spcPct val="20000"/>
              </a:spcBef>
              <a:spcAft>
                <a:spcPts val="0"/>
              </a:spcAft>
              <a:buClrTx/>
              <a:buSzTx/>
              <a:buFontTx/>
              <a:buNone/>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097940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p:cNvSpPr>
            <a:spLocks noGrp="1"/>
          </p:cNvSpPr>
          <p:nvPr>
            <p:ph type="title"/>
          </p:nvPr>
        </p:nvSpPr>
        <p:spPr>
          <a:xfrm>
            <a:off x="1156851" y="637762"/>
            <a:ext cx="9888496" cy="900131"/>
          </a:xfrm>
        </p:spPr>
        <p:txBody>
          <a:bodyPr anchor="t">
            <a:normAutofit/>
          </a:bodyPr>
          <a:lstStyle/>
          <a:p>
            <a:br>
              <a:rPr lang="it-IT" sz="1300">
                <a:solidFill>
                  <a:schemeClr val="bg1"/>
                </a:solidFill>
              </a:rPr>
            </a:br>
            <a:br>
              <a:rPr lang="it-IT" sz="1300">
                <a:solidFill>
                  <a:schemeClr val="bg1"/>
                </a:solidFill>
              </a:rPr>
            </a:br>
            <a:r>
              <a:rPr lang="it-IT" sz="1300">
                <a:solidFill>
                  <a:schemeClr val="bg1"/>
                </a:solidFill>
                <a:latin typeface="Times New Roman" pitchFamily="18" charset="0"/>
                <a:cs typeface="Times New Roman" pitchFamily="18" charset="0"/>
              </a:rPr>
              <a:t>Le PMI s.r.l.</a:t>
            </a:r>
            <a:br>
              <a:rPr lang="it-IT" sz="1300">
                <a:solidFill>
                  <a:schemeClr val="bg1"/>
                </a:solidFill>
                <a:latin typeface="Times New Roman" pitchFamily="18" charset="0"/>
                <a:cs typeface="Times New Roman" pitchFamily="18" charset="0"/>
              </a:rPr>
            </a:br>
            <a:endParaRPr lang="it-IT" sz="1300">
              <a:solidFill>
                <a:schemeClr val="bg1"/>
              </a:solidFill>
              <a:latin typeface="Times New Roman" pitchFamily="18" charset="0"/>
              <a:cs typeface="Times New Roman" pitchFamily="18" charset="0"/>
            </a:endParaRPr>
          </a:p>
        </p:txBody>
      </p:sp>
      <p:sp>
        <p:nvSpPr>
          <p:cNvPr id="15" name="Rectangle 14">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6"/>
          <p:cNvSpPr>
            <a:spLocks noGrp="1" noChangeArrowheads="1"/>
          </p:cNvSpPr>
          <p:nvPr>
            <p:ph type="sldNum" sz="quarter" idx="12"/>
          </p:nvPr>
        </p:nvSpPr>
        <p:spPr>
          <a:xfrm>
            <a:off x="160867" y="3246439"/>
            <a:ext cx="672957" cy="343768"/>
          </a:xfrm>
        </p:spPr>
        <p:txBody>
          <a:bodyPr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fld id="{9C574869-8CD0-4215-A5BA-8322F343481C}" type="slidenum">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600"/>
                </a:spcAft>
                <a:buClrTx/>
                <a:buSzTx/>
                <a:buFontTx/>
                <a:buNone/>
                <a:tabLst/>
                <a:defRPr/>
              </a:pPr>
              <a:t>16</a:t>
            </a:fld>
            <a:endParaRPr kumimoji="0" lang="it-IT"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egnaposto contenuto 2"/>
          <p:cNvSpPr>
            <a:spLocks noGrp="1"/>
          </p:cNvSpPr>
          <p:nvPr>
            <p:ph idx="1"/>
          </p:nvPr>
        </p:nvSpPr>
        <p:spPr>
          <a:xfrm>
            <a:off x="1155548" y="2217343"/>
            <a:ext cx="9880893" cy="3959619"/>
          </a:xfrm>
        </p:spPr>
        <p:txBody>
          <a:bodyPr>
            <a:normAutofit/>
          </a:bodyPr>
          <a:lstStyle/>
          <a:p>
            <a:r>
              <a:rPr lang="it-IT" sz="2400">
                <a:latin typeface="Times New Roman" panose="02020603050405020304" pitchFamily="18" charset="0"/>
                <a:cs typeface="Times New Roman" panose="02020603050405020304" pitchFamily="18" charset="0"/>
              </a:rPr>
              <a:t>Le disposizioni del d.lgs. 129/2017 riguardano le s.r.l. qualificabili come PMI, le cui caratteristiche sono individuate dall’art. 1, lett. dd), secondo il quale: «Per “portale per la raccolta di capitali per le piccole e medie imprese e per le imprese sociali” si intende una piattaforma on line che abbia come finalità esclusiva la facilitazione della raccolta di capitale di rischio da parte delle </a:t>
            </a:r>
            <a:r>
              <a:rPr lang="it-IT" sz="2400" b="1">
                <a:latin typeface="Times New Roman" panose="02020603050405020304" pitchFamily="18" charset="0"/>
                <a:cs typeface="Times New Roman" panose="02020603050405020304" pitchFamily="18" charset="0"/>
              </a:rPr>
              <a:t>piccole e medie imprese, come definite dall'articolo 2, paragrafo 1, lettera (f), primo alinea, del regolamento (UE) 2017/1129</a:t>
            </a:r>
            <a:r>
              <a:rPr lang="it-IT" sz="2400">
                <a:latin typeface="Times New Roman" panose="02020603050405020304" pitchFamily="18" charset="0"/>
                <a:cs typeface="Times New Roman" pitchFamily="18" charset="0"/>
              </a:rPr>
              <a:t>, delle imprese sociali e degli organismi di investimento collettivo del risparmio o di altre società che investono prevalentemente in piccole e medie imprese».</a:t>
            </a:r>
          </a:p>
          <a:p>
            <a:endParaRPr lang="it-IT" sz="2400">
              <a:latin typeface="Times New Roman" panose="02020603050405020304" pitchFamily="18" charset="0"/>
              <a:cs typeface="Times New Roman" pitchFamily="18" charset="0"/>
            </a:endParaRPr>
          </a:p>
        </p:txBody>
      </p:sp>
      <p:sp>
        <p:nvSpPr>
          <p:cNvPr id="4" name="Titolo 1"/>
          <p:cNvSpPr txBox="1">
            <a:spLocks/>
          </p:cNvSpPr>
          <p:nvPr/>
        </p:nvSpPr>
        <p:spPr>
          <a:xfrm>
            <a:off x="2438400" y="548680"/>
            <a:ext cx="82296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600"/>
              </a:spcAft>
              <a:buClrTx/>
              <a:buSzTx/>
              <a:buFontTx/>
              <a:buNone/>
              <a:tabLst/>
              <a:defRPr/>
            </a:pPr>
            <a:br>
              <a:rPr kumimoji="0" lang="it-IT" sz="1800" b="0" i="0" u="none" strike="noStrike" kern="1200" cap="none" spc="0" normalizeH="0" baseline="0" noProof="0">
                <a:ln>
                  <a:noFill/>
                </a:ln>
                <a:solidFill>
                  <a:prstClr val="black"/>
                </a:solidFill>
                <a:effectLst/>
                <a:uLnTx/>
                <a:uFillTx/>
                <a:latin typeface="Calibri Light" panose="020F0302020204030204"/>
                <a:ea typeface="+mn-ea"/>
                <a:cs typeface="+mn-cs"/>
              </a:rPr>
            </a:br>
            <a:endParaRPr kumimoji="0" lang="it-IT" sz="1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Segnaposto contenuto 2"/>
          <p:cNvSpPr txBox="1">
            <a:spLocks/>
          </p:cNvSpPr>
          <p:nvPr/>
        </p:nvSpPr>
        <p:spPr>
          <a:xfrm>
            <a:off x="1981200" y="1600201"/>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itolo 31"/>
          <p:cNvSpPr txBox="1">
            <a:spLocks/>
          </p:cNvSpPr>
          <p:nvPr/>
        </p:nvSpPr>
        <p:spPr>
          <a:xfrm>
            <a:off x="2351584" y="1124745"/>
            <a:ext cx="7772400" cy="648071"/>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it-IT"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7" name="Sottotitolo 33"/>
          <p:cNvSpPr txBox="1">
            <a:spLocks/>
          </p:cNvSpPr>
          <p:nvPr/>
        </p:nvSpPr>
        <p:spPr>
          <a:xfrm>
            <a:off x="2202806" y="1586905"/>
            <a:ext cx="7776864" cy="3937992"/>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Tx/>
              <a:buNone/>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173038" marR="0" lvl="0" indent="-173038" algn="just" defTabSz="914400" rtl="0" eaLnBrk="1" fontAlgn="auto" latinLnBrk="0" hangingPunct="1">
              <a:lnSpc>
                <a:spcPct val="100000"/>
              </a:lnSpc>
              <a:spcBef>
                <a:spcPct val="20000"/>
              </a:spcBef>
              <a:spcAft>
                <a:spcPts val="0"/>
              </a:spcAft>
              <a:buClrTx/>
              <a:buSzTx/>
              <a:buFontTx/>
              <a:buChar char="-"/>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173038" marR="0" lvl="0" indent="-173038" algn="just" defTabSz="914400" rtl="0" eaLnBrk="1" fontAlgn="auto" latinLnBrk="0" hangingPunct="1">
              <a:lnSpc>
                <a:spcPct val="100000"/>
              </a:lnSpc>
              <a:spcBef>
                <a:spcPct val="20000"/>
              </a:spcBef>
              <a:spcAft>
                <a:spcPts val="0"/>
              </a:spcAft>
              <a:buClrTx/>
              <a:buSzTx/>
              <a:buFontTx/>
              <a:buChar char="-"/>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173038" marR="0" lvl="0" indent="-173038" algn="just" defTabSz="914400" rtl="0" eaLnBrk="1" fontAlgn="auto" latinLnBrk="0" hangingPunct="1">
              <a:lnSpc>
                <a:spcPct val="100000"/>
              </a:lnSpc>
              <a:spcBef>
                <a:spcPct val="20000"/>
              </a:spcBef>
              <a:spcAft>
                <a:spcPts val="0"/>
              </a:spcAft>
              <a:buClrTx/>
              <a:buSzTx/>
              <a:buFontTx/>
              <a:buNone/>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520440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p:cNvSpPr>
            <a:spLocks noGrp="1"/>
          </p:cNvSpPr>
          <p:nvPr>
            <p:ph type="title"/>
          </p:nvPr>
        </p:nvSpPr>
        <p:spPr>
          <a:xfrm>
            <a:off x="1156851" y="637762"/>
            <a:ext cx="9888496" cy="900131"/>
          </a:xfrm>
        </p:spPr>
        <p:txBody>
          <a:bodyPr anchor="t">
            <a:normAutofit/>
          </a:bodyPr>
          <a:lstStyle/>
          <a:p>
            <a:br>
              <a:rPr lang="it-IT" sz="1300">
                <a:solidFill>
                  <a:schemeClr val="bg1"/>
                </a:solidFill>
              </a:rPr>
            </a:br>
            <a:br>
              <a:rPr lang="it-IT" sz="1300">
                <a:solidFill>
                  <a:schemeClr val="bg1"/>
                </a:solidFill>
              </a:rPr>
            </a:br>
            <a:r>
              <a:rPr lang="it-IT" sz="1300">
                <a:solidFill>
                  <a:schemeClr val="bg1"/>
                </a:solidFill>
                <a:latin typeface="Times New Roman" pitchFamily="18" charset="0"/>
                <a:cs typeface="Times New Roman" pitchFamily="18" charset="0"/>
              </a:rPr>
              <a:t>Le PMI s.r.l.</a:t>
            </a:r>
            <a:br>
              <a:rPr lang="it-IT" sz="1300">
                <a:solidFill>
                  <a:schemeClr val="bg1"/>
                </a:solidFill>
                <a:latin typeface="Times New Roman" pitchFamily="18" charset="0"/>
                <a:cs typeface="Times New Roman" pitchFamily="18" charset="0"/>
              </a:rPr>
            </a:br>
            <a:endParaRPr lang="it-IT" sz="1300">
              <a:solidFill>
                <a:schemeClr val="bg1"/>
              </a:solidFill>
              <a:latin typeface="Times New Roman" pitchFamily="18" charset="0"/>
              <a:cs typeface="Times New Roman" pitchFamily="18" charset="0"/>
            </a:endParaRPr>
          </a:p>
        </p:txBody>
      </p:sp>
      <p:sp>
        <p:nvSpPr>
          <p:cNvPr id="15" name="Rectangle 14">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6"/>
          <p:cNvSpPr>
            <a:spLocks noGrp="1" noChangeArrowheads="1"/>
          </p:cNvSpPr>
          <p:nvPr>
            <p:ph type="sldNum" sz="quarter" idx="12"/>
          </p:nvPr>
        </p:nvSpPr>
        <p:spPr>
          <a:xfrm>
            <a:off x="160867" y="3246439"/>
            <a:ext cx="672957" cy="343768"/>
          </a:xfrm>
        </p:spPr>
        <p:txBody>
          <a:bodyPr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fld id="{9C574869-8CD0-4215-A5BA-8322F343481C}" type="slidenum">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600"/>
                </a:spcAft>
                <a:buClrTx/>
                <a:buSzTx/>
                <a:buFontTx/>
                <a:buNone/>
                <a:tabLst/>
                <a:defRPr/>
              </a:pPr>
              <a:t>17</a:t>
            </a:fld>
            <a:endParaRPr kumimoji="0" lang="it-IT"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egnaposto contenuto 2"/>
          <p:cNvSpPr>
            <a:spLocks noGrp="1"/>
          </p:cNvSpPr>
          <p:nvPr>
            <p:ph idx="1"/>
          </p:nvPr>
        </p:nvSpPr>
        <p:spPr>
          <a:xfrm>
            <a:off x="1155548" y="2217343"/>
            <a:ext cx="9880893" cy="3959619"/>
          </a:xfrm>
        </p:spPr>
        <p:txBody>
          <a:bodyPr>
            <a:normAutofit/>
          </a:bodyPr>
          <a:lstStyle/>
          <a:p>
            <a:r>
              <a:rPr lang="it-IT" sz="2400" dirty="0">
                <a:latin typeface="Times New Roman" panose="02020603050405020304" pitchFamily="18" charset="0"/>
                <a:cs typeface="Times New Roman" panose="02020603050405020304" pitchFamily="18" charset="0"/>
              </a:rPr>
              <a:t>Per la nozione di piccola e media impresa, l’art. 2 paragrafo 1, lettera (f), primo alinea, del regolamento (UE) 2017/1129, detta due parametri alternativi: «i) società che in base al loro più recente bilancio annuale o consolidato soddisfino almeno due dei tre criteri seguenti: numero medio di dipendenti nel corso dell'esercizio inferiore a 250, totale dello stato patrimoniale non superiore a 43.000.000 € e fatturato netto annuale non superiore a 50.000.000 €; oppure ii) piccole e medie imprese quali definite all'articolo 4, paragrafo 1, punto 13, della direttiva 2014/65/UE».</a:t>
            </a:r>
            <a:endParaRPr lang="it-IT" sz="2400">
              <a:latin typeface="Times New Roman" panose="02020603050405020304" pitchFamily="18" charset="0"/>
              <a:cs typeface="Times New Roman" panose="02020603050405020304" pitchFamily="18" charset="0"/>
            </a:endParaRPr>
          </a:p>
        </p:txBody>
      </p:sp>
      <p:sp>
        <p:nvSpPr>
          <p:cNvPr id="4" name="Titolo 1"/>
          <p:cNvSpPr txBox="1">
            <a:spLocks/>
          </p:cNvSpPr>
          <p:nvPr/>
        </p:nvSpPr>
        <p:spPr>
          <a:xfrm>
            <a:off x="2438400" y="548680"/>
            <a:ext cx="82296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600"/>
              </a:spcAft>
              <a:buClrTx/>
              <a:buSzTx/>
              <a:buFontTx/>
              <a:buNone/>
              <a:tabLst/>
              <a:defRPr/>
            </a:pPr>
            <a:br>
              <a:rPr kumimoji="0" lang="it-IT" sz="1800" b="0" i="0" u="none" strike="noStrike" kern="1200" cap="none" spc="0" normalizeH="0" baseline="0" noProof="0">
                <a:ln>
                  <a:noFill/>
                </a:ln>
                <a:solidFill>
                  <a:prstClr val="black"/>
                </a:solidFill>
                <a:effectLst/>
                <a:uLnTx/>
                <a:uFillTx/>
                <a:latin typeface="Calibri Light" panose="020F0302020204030204"/>
                <a:ea typeface="+mn-ea"/>
                <a:cs typeface="+mn-cs"/>
              </a:rPr>
            </a:br>
            <a:endParaRPr kumimoji="0" lang="it-IT" sz="1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Segnaposto contenuto 2"/>
          <p:cNvSpPr txBox="1">
            <a:spLocks/>
          </p:cNvSpPr>
          <p:nvPr/>
        </p:nvSpPr>
        <p:spPr>
          <a:xfrm>
            <a:off x="1981200" y="1600201"/>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itolo 31"/>
          <p:cNvSpPr txBox="1">
            <a:spLocks/>
          </p:cNvSpPr>
          <p:nvPr/>
        </p:nvSpPr>
        <p:spPr>
          <a:xfrm>
            <a:off x="2351584" y="1124745"/>
            <a:ext cx="7772400" cy="648071"/>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it-IT"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7" name="Sottotitolo 33"/>
          <p:cNvSpPr txBox="1">
            <a:spLocks/>
          </p:cNvSpPr>
          <p:nvPr/>
        </p:nvSpPr>
        <p:spPr>
          <a:xfrm>
            <a:off x="2202806" y="1586905"/>
            <a:ext cx="7776864" cy="3937992"/>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Tx/>
              <a:buNone/>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173038" marR="0" lvl="0" indent="-173038" algn="just" defTabSz="914400" rtl="0" eaLnBrk="1" fontAlgn="auto" latinLnBrk="0" hangingPunct="1">
              <a:lnSpc>
                <a:spcPct val="100000"/>
              </a:lnSpc>
              <a:spcBef>
                <a:spcPct val="20000"/>
              </a:spcBef>
              <a:spcAft>
                <a:spcPts val="0"/>
              </a:spcAft>
              <a:buClrTx/>
              <a:buSzTx/>
              <a:buFontTx/>
              <a:buChar char="-"/>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173038" marR="0" lvl="0" indent="-173038" algn="just" defTabSz="914400" rtl="0" eaLnBrk="1" fontAlgn="auto" latinLnBrk="0" hangingPunct="1">
              <a:lnSpc>
                <a:spcPct val="100000"/>
              </a:lnSpc>
              <a:spcBef>
                <a:spcPct val="20000"/>
              </a:spcBef>
              <a:spcAft>
                <a:spcPts val="0"/>
              </a:spcAft>
              <a:buClrTx/>
              <a:buSzTx/>
              <a:buFontTx/>
              <a:buChar char="-"/>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173038" marR="0" lvl="0" indent="-173038" algn="just" defTabSz="914400" rtl="0" eaLnBrk="1" fontAlgn="auto" latinLnBrk="0" hangingPunct="1">
              <a:lnSpc>
                <a:spcPct val="100000"/>
              </a:lnSpc>
              <a:spcBef>
                <a:spcPct val="20000"/>
              </a:spcBef>
              <a:spcAft>
                <a:spcPts val="0"/>
              </a:spcAft>
              <a:buClrTx/>
              <a:buSzTx/>
              <a:buFontTx/>
              <a:buNone/>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424232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p:cNvSpPr>
            <a:spLocks noGrp="1"/>
          </p:cNvSpPr>
          <p:nvPr>
            <p:ph type="title"/>
          </p:nvPr>
        </p:nvSpPr>
        <p:spPr>
          <a:xfrm>
            <a:off x="1156851" y="637762"/>
            <a:ext cx="9888496" cy="900131"/>
          </a:xfrm>
        </p:spPr>
        <p:txBody>
          <a:bodyPr anchor="t">
            <a:normAutofit/>
          </a:bodyPr>
          <a:lstStyle/>
          <a:p>
            <a:br>
              <a:rPr lang="it-IT" sz="1300">
                <a:solidFill>
                  <a:schemeClr val="bg1"/>
                </a:solidFill>
              </a:rPr>
            </a:br>
            <a:br>
              <a:rPr lang="it-IT" sz="1300">
                <a:solidFill>
                  <a:schemeClr val="bg1"/>
                </a:solidFill>
              </a:rPr>
            </a:br>
            <a:r>
              <a:rPr lang="it-IT" sz="1300">
                <a:solidFill>
                  <a:schemeClr val="bg1"/>
                </a:solidFill>
                <a:latin typeface="Times New Roman" pitchFamily="18" charset="0"/>
                <a:cs typeface="Times New Roman" pitchFamily="18" charset="0"/>
              </a:rPr>
              <a:t>La PMI s.r.l.</a:t>
            </a:r>
            <a:br>
              <a:rPr lang="it-IT" sz="1300">
                <a:solidFill>
                  <a:schemeClr val="bg1"/>
                </a:solidFill>
                <a:latin typeface="Times New Roman" pitchFamily="18" charset="0"/>
                <a:cs typeface="Times New Roman" pitchFamily="18" charset="0"/>
              </a:rPr>
            </a:br>
            <a:endParaRPr lang="it-IT" sz="1300">
              <a:solidFill>
                <a:schemeClr val="bg1"/>
              </a:solidFill>
              <a:latin typeface="Times New Roman" pitchFamily="18" charset="0"/>
              <a:cs typeface="Times New Roman" pitchFamily="18" charset="0"/>
            </a:endParaRPr>
          </a:p>
        </p:txBody>
      </p:sp>
      <p:sp>
        <p:nvSpPr>
          <p:cNvPr id="15" name="Rectangle 14">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6"/>
          <p:cNvSpPr>
            <a:spLocks noGrp="1" noChangeArrowheads="1"/>
          </p:cNvSpPr>
          <p:nvPr>
            <p:ph type="sldNum" sz="quarter" idx="12"/>
          </p:nvPr>
        </p:nvSpPr>
        <p:spPr>
          <a:xfrm>
            <a:off x="160867" y="3246439"/>
            <a:ext cx="672957" cy="343768"/>
          </a:xfrm>
        </p:spPr>
        <p:txBody>
          <a:bodyPr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fld id="{9C574869-8CD0-4215-A5BA-8322F343481C}" type="slidenum">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600"/>
                </a:spcAft>
                <a:buClrTx/>
                <a:buSzTx/>
                <a:buFontTx/>
                <a:buNone/>
                <a:tabLst/>
                <a:defRPr/>
              </a:pPr>
              <a:t>18</a:t>
            </a:fld>
            <a:endParaRPr kumimoji="0" lang="it-IT"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egnaposto contenuto 2"/>
          <p:cNvSpPr>
            <a:spLocks noGrp="1"/>
          </p:cNvSpPr>
          <p:nvPr>
            <p:ph idx="1"/>
          </p:nvPr>
        </p:nvSpPr>
        <p:spPr>
          <a:xfrm>
            <a:off x="1155548" y="2217343"/>
            <a:ext cx="9880893" cy="3959619"/>
          </a:xfrm>
        </p:spPr>
        <p:txBody>
          <a:bodyPr>
            <a:normAutofit/>
          </a:bodyPr>
          <a:lstStyle/>
          <a:p>
            <a:r>
              <a:rPr lang="it-IT" sz="2400">
                <a:latin typeface="Times New Roman" panose="02020603050405020304" pitchFamily="18" charset="0"/>
                <a:cs typeface="Times New Roman" panose="02020603050405020304" pitchFamily="18" charset="0"/>
              </a:rPr>
              <a:t>In sintesi, «quasi tutte» le s.r.l. possono: </a:t>
            </a:r>
          </a:p>
          <a:p>
            <a:r>
              <a:rPr lang="it-IT" sz="2400">
                <a:latin typeface="Times New Roman" panose="02020603050405020304" pitchFamily="18" charset="0"/>
                <a:cs typeface="Times New Roman" panose="02020603050405020304" pitchFamily="18" charset="0"/>
              </a:rPr>
              <a:t>A) creare categorie di quote fornite di diritti diversi, anche in deroga a quanto previsto dall’art. 2468, secondo e terzo comma, c.c.;</a:t>
            </a:r>
          </a:p>
          <a:p>
            <a:r>
              <a:rPr lang="it-IT" sz="2400">
                <a:latin typeface="Times New Roman" panose="02020603050405020304" pitchFamily="18" charset="0"/>
                <a:cs typeface="Times New Roman" panose="02020603050405020304" pitchFamily="18" charset="0"/>
              </a:rPr>
              <a:t>B) creare categorie di quote che non attribuiscono diritto di voto, ovvero a voto limitato o subordinato a particolari condizioni;</a:t>
            </a:r>
          </a:p>
          <a:p>
            <a:r>
              <a:rPr lang="it-IT" sz="2400">
                <a:latin typeface="Times New Roman" panose="02020603050405020304" pitchFamily="18" charset="0"/>
                <a:cs typeface="Times New Roman" panose="02020603050405020304" pitchFamily="18" charset="0"/>
              </a:rPr>
              <a:t>C) offrire le proprie quote di partecipazione al pubblico risparmio;</a:t>
            </a:r>
          </a:p>
          <a:p>
            <a:r>
              <a:rPr lang="it-IT" sz="2400">
                <a:latin typeface="Times New Roman" panose="02020603050405020304" pitchFamily="18" charset="0"/>
                <a:cs typeface="Times New Roman" panose="02020603050405020304" pitchFamily="18" charset="0"/>
              </a:rPr>
              <a:t>D) compiere operazioni sulle proprie partecipazioni se l’operazione è compiuta in attuazione di piani di incentivazione nei confronti di dipendenti e collaboratori</a:t>
            </a:r>
          </a:p>
          <a:p>
            <a:endParaRPr lang="it-IT" sz="2400">
              <a:latin typeface="Times New Roman" panose="02020603050405020304" pitchFamily="18" charset="0"/>
              <a:cs typeface="Times New Roman" panose="02020603050405020304" pitchFamily="18" charset="0"/>
            </a:endParaRPr>
          </a:p>
          <a:p>
            <a:endParaRPr lang="it-IT" sz="2400">
              <a:latin typeface="Times New Roman" panose="02020603050405020304" pitchFamily="18" charset="0"/>
              <a:cs typeface="Times New Roman" panose="02020603050405020304" pitchFamily="18" charset="0"/>
            </a:endParaRPr>
          </a:p>
        </p:txBody>
      </p:sp>
      <p:sp>
        <p:nvSpPr>
          <p:cNvPr id="4" name="Titolo 1"/>
          <p:cNvSpPr txBox="1">
            <a:spLocks/>
          </p:cNvSpPr>
          <p:nvPr/>
        </p:nvSpPr>
        <p:spPr>
          <a:xfrm>
            <a:off x="2438400" y="548680"/>
            <a:ext cx="82296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600"/>
              </a:spcAft>
              <a:buClrTx/>
              <a:buSzTx/>
              <a:buFontTx/>
              <a:buNone/>
              <a:tabLst/>
              <a:defRPr/>
            </a:pPr>
            <a:br>
              <a:rPr kumimoji="0" lang="it-IT" sz="1800" b="0" i="0" u="none" strike="noStrike" kern="1200" cap="none" spc="0" normalizeH="0" baseline="0" noProof="0">
                <a:ln>
                  <a:noFill/>
                </a:ln>
                <a:solidFill>
                  <a:prstClr val="black"/>
                </a:solidFill>
                <a:effectLst/>
                <a:uLnTx/>
                <a:uFillTx/>
                <a:latin typeface="Calibri Light" panose="020F0302020204030204"/>
                <a:ea typeface="+mn-ea"/>
                <a:cs typeface="+mn-cs"/>
              </a:rPr>
            </a:br>
            <a:endParaRPr kumimoji="0" lang="it-IT" sz="18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sp>
        <p:nvSpPr>
          <p:cNvPr id="5" name="Segnaposto contenuto 2"/>
          <p:cNvSpPr txBox="1">
            <a:spLocks/>
          </p:cNvSpPr>
          <p:nvPr/>
        </p:nvSpPr>
        <p:spPr>
          <a:xfrm>
            <a:off x="1981200" y="1600201"/>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itolo 31"/>
          <p:cNvSpPr txBox="1">
            <a:spLocks/>
          </p:cNvSpPr>
          <p:nvPr/>
        </p:nvSpPr>
        <p:spPr>
          <a:xfrm>
            <a:off x="2351584" y="1124745"/>
            <a:ext cx="7772400" cy="648071"/>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it-IT"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7" name="Sottotitolo 33"/>
          <p:cNvSpPr txBox="1">
            <a:spLocks/>
          </p:cNvSpPr>
          <p:nvPr/>
        </p:nvSpPr>
        <p:spPr>
          <a:xfrm>
            <a:off x="2202806" y="1586905"/>
            <a:ext cx="7776864" cy="3937992"/>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Tx/>
              <a:buNone/>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173038" marR="0" lvl="0" indent="-173038" algn="just" defTabSz="914400" rtl="0" eaLnBrk="1" fontAlgn="auto" latinLnBrk="0" hangingPunct="1">
              <a:lnSpc>
                <a:spcPct val="100000"/>
              </a:lnSpc>
              <a:spcBef>
                <a:spcPct val="20000"/>
              </a:spcBef>
              <a:spcAft>
                <a:spcPts val="0"/>
              </a:spcAft>
              <a:buClrTx/>
              <a:buSzTx/>
              <a:buFontTx/>
              <a:buChar char="-"/>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173038" marR="0" lvl="0" indent="-173038" algn="just" defTabSz="914400" rtl="0" eaLnBrk="1" fontAlgn="auto" latinLnBrk="0" hangingPunct="1">
              <a:lnSpc>
                <a:spcPct val="100000"/>
              </a:lnSpc>
              <a:spcBef>
                <a:spcPct val="20000"/>
              </a:spcBef>
              <a:spcAft>
                <a:spcPts val="0"/>
              </a:spcAft>
              <a:buClrTx/>
              <a:buSzTx/>
              <a:buFontTx/>
              <a:buChar char="-"/>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173038" marR="0" lvl="0" indent="-173038" algn="just" defTabSz="914400" rtl="0" eaLnBrk="1" fontAlgn="auto" latinLnBrk="0" hangingPunct="1">
              <a:lnSpc>
                <a:spcPct val="100000"/>
              </a:lnSpc>
              <a:spcBef>
                <a:spcPct val="20000"/>
              </a:spcBef>
              <a:spcAft>
                <a:spcPts val="0"/>
              </a:spcAft>
              <a:buClrTx/>
              <a:buSzTx/>
              <a:buFontTx/>
              <a:buNone/>
              <a:tabLst/>
              <a:defRPr/>
            </a:pPr>
            <a:endParaRPr kumimoji="0" lang="it-IT" sz="25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824217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0166" name="Rectangle 220165">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0161" name="Titolo 1"/>
          <p:cNvSpPr>
            <a:spLocks noGrp="1"/>
          </p:cNvSpPr>
          <p:nvPr>
            <p:ph type="title"/>
          </p:nvPr>
        </p:nvSpPr>
        <p:spPr>
          <a:xfrm>
            <a:off x="1156851" y="637762"/>
            <a:ext cx="9888496" cy="900131"/>
          </a:xfrm>
        </p:spPr>
        <p:txBody>
          <a:bodyPr anchor="t">
            <a:normAutofit/>
          </a:bodyPr>
          <a:lstStyle/>
          <a:p>
            <a:pPr eaLnBrk="1" hangingPunct="1"/>
            <a:r>
              <a:rPr lang="en-US" sz="4000" b="1">
                <a:solidFill>
                  <a:schemeClr val="bg1"/>
                </a:solidFill>
                <a:latin typeface="Cambria" pitchFamily="18" charset="0"/>
                <a:ea typeface="Cambria" pitchFamily="18" charset="0"/>
                <a:cs typeface="Arial Unicode MS" charset="0"/>
              </a:rPr>
              <a:t>Società a Responsabilità Limitata - 1</a:t>
            </a:r>
            <a:endParaRPr lang="it-IT" sz="4000">
              <a:solidFill>
                <a:schemeClr val="bg1"/>
              </a:solidFill>
              <a:latin typeface="Cambria" pitchFamily="18" charset="0"/>
              <a:ea typeface="Cambria" pitchFamily="18" charset="0"/>
              <a:cs typeface="Arial Unicode MS" charset="0"/>
            </a:endParaRPr>
          </a:p>
        </p:txBody>
      </p:sp>
      <p:sp>
        <p:nvSpPr>
          <p:cNvPr id="220168" name="Rectangle 220167">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0170" name="Rectangle 220169">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699" name="Segnaposto contenuto 2"/>
          <p:cNvSpPr>
            <a:spLocks noGrp="1"/>
          </p:cNvSpPr>
          <p:nvPr>
            <p:ph idx="1"/>
          </p:nvPr>
        </p:nvSpPr>
        <p:spPr>
          <a:xfrm>
            <a:off x="1155548" y="2217343"/>
            <a:ext cx="9880893" cy="3959619"/>
          </a:xfrm>
        </p:spPr>
        <p:txBody>
          <a:bodyPr>
            <a:normAutofit/>
          </a:bodyPr>
          <a:lstStyle/>
          <a:p>
            <a:pPr eaLnBrk="1" hangingPunct="1">
              <a:buFont typeface="Arial" charset="0"/>
              <a:buChar char="•"/>
            </a:pPr>
            <a:r>
              <a:rPr lang="it-IT" sz="2400">
                <a:latin typeface="Cambria" pitchFamily="18" charset="0"/>
                <a:ea typeface="Cambria" pitchFamily="18" charset="0"/>
                <a:cs typeface="Arial Unicode MS" charset="0"/>
              </a:rPr>
              <a:t>Rappresenta la “sorella minore” delle S.p.A., o più propriamente il </a:t>
            </a:r>
            <a:r>
              <a:rPr lang="it-IT" sz="2400" i="1">
                <a:latin typeface="Cambria" pitchFamily="18" charset="0"/>
                <a:ea typeface="Cambria" pitchFamily="18" charset="0"/>
                <a:cs typeface="Arial Unicode MS" charset="0"/>
              </a:rPr>
              <a:t>trait d’union</a:t>
            </a:r>
            <a:r>
              <a:rPr lang="it-IT" sz="2400">
                <a:latin typeface="Cambria" pitchFamily="18" charset="0"/>
                <a:ea typeface="Cambria" pitchFamily="18" charset="0"/>
                <a:cs typeface="Arial Unicode MS" charset="0"/>
              </a:rPr>
              <a:t> tra la società di persone e la società per azioni</a:t>
            </a:r>
          </a:p>
          <a:p>
            <a:pPr eaLnBrk="1" hangingPunct="1">
              <a:buFont typeface="Arial" charset="0"/>
              <a:buChar char="•"/>
            </a:pPr>
            <a:r>
              <a:rPr lang="it-IT" sz="2400">
                <a:latin typeface="Cambria" pitchFamily="18" charset="0"/>
                <a:ea typeface="Cambria" pitchFamily="18" charset="0"/>
                <a:cs typeface="Arial Unicode MS" charset="0"/>
              </a:rPr>
              <a:t>Normativa di riferimento: art. 2462 c.c. e ss.</a:t>
            </a:r>
          </a:p>
        </p:txBody>
      </p:sp>
    </p:spTree>
    <p:extLst>
      <p:ext uri="{BB962C8B-B14F-4D97-AF65-F5344CB8AC3E}">
        <p14:creationId xmlns:p14="http://schemas.microsoft.com/office/powerpoint/2010/main" val="3167301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2000"/>
                                        <p:tgtEl>
                                          <p:spTgt spid="29699">
                                            <p:txEl>
                                              <p:pRg st="0" end="0"/>
                                            </p:txEl>
                                          </p:spTgt>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animEffect transition="in" filter="fade">
                                      <p:cBhvr>
                                        <p:cTn id="11" dur="2000"/>
                                        <p:tgtEl>
                                          <p:spTgt spid="296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A60D4F2F-FFC1-A24A-B880-0967AD3AF719}"/>
              </a:ext>
            </a:extLst>
          </p:cNvPr>
          <p:cNvSpPr>
            <a:spLocks noGrp="1"/>
          </p:cNvSpPr>
          <p:nvPr>
            <p:ph type="title"/>
          </p:nvPr>
        </p:nvSpPr>
        <p:spPr>
          <a:xfrm>
            <a:off x="1156851" y="637762"/>
            <a:ext cx="9888496" cy="900131"/>
          </a:xfrm>
        </p:spPr>
        <p:txBody>
          <a:bodyPr anchor="t">
            <a:normAutofit/>
          </a:bodyPr>
          <a:lstStyle/>
          <a:p>
            <a:r>
              <a:rPr lang="it-IT" sz="4000">
                <a:solidFill>
                  <a:schemeClr val="bg1"/>
                </a:solidFill>
              </a:rPr>
              <a:t>Evoluzione normativa</a:t>
            </a:r>
          </a:p>
        </p:txBody>
      </p:sp>
      <p:sp>
        <p:nvSpPr>
          <p:cNvPr id="11" name="Rectangle 10">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ottotitolo 33">
            <a:extLst>
              <a:ext uri="{FF2B5EF4-FFF2-40B4-BE49-F238E27FC236}">
                <a16:creationId xmlns:a16="http://schemas.microsoft.com/office/drawing/2014/main" id="{EB1E7566-E281-874B-96EC-D65C2F8B2810}"/>
              </a:ext>
            </a:extLst>
          </p:cNvPr>
          <p:cNvSpPr txBox="1">
            <a:spLocks noGrp="1"/>
          </p:cNvSpPr>
          <p:nvPr>
            <p:ph idx="1"/>
          </p:nvPr>
        </p:nvSpPr>
        <p:spPr>
          <a:xfrm>
            <a:off x="1155548" y="2217343"/>
            <a:ext cx="9880893" cy="3959619"/>
          </a:xfrm>
          <a:prstGeom prst="rect">
            <a:avLst/>
          </a:prstGeom>
        </p:spPr>
        <p:txBody>
          <a:bodyPr vert="horz" lIns="91440" tIns="45720" rIns="91440" bIns="45720" rtlCol="0">
            <a:normAutofit/>
          </a:bodyPr>
          <a:lstStyle/>
          <a:p>
            <a:pPr marL="173038" indent="-173038">
              <a:spcBef>
                <a:spcPct val="20000"/>
              </a:spcBef>
              <a:buFontTx/>
              <a:buChar char="-"/>
              <a:defRPr/>
            </a:pPr>
            <a:r>
              <a:rPr lang="it-IT" sz="2000">
                <a:latin typeface="Times New Roman" pitchFamily="18" charset="0"/>
                <a:cs typeface="Times New Roman" pitchFamily="18" charset="0"/>
              </a:rPr>
              <a:t>d.l. n. 1/2012, convertito con modificazioni dalla legge n. 27/2012 (“decreto liberalizzazioni”) → s.r.l. semplificata;</a:t>
            </a:r>
          </a:p>
          <a:p>
            <a:pPr marL="173038" indent="-173038">
              <a:spcBef>
                <a:spcPct val="20000"/>
              </a:spcBef>
              <a:buFontTx/>
              <a:buChar char="-"/>
              <a:defRPr/>
            </a:pPr>
            <a:r>
              <a:rPr lang="it-IT" sz="2000">
                <a:latin typeface="Times New Roman" pitchFamily="18" charset="0"/>
                <a:cs typeface="Times New Roman" pitchFamily="18" charset="0"/>
              </a:rPr>
              <a:t>d.l. n. 83/2012, convertito con modificazioni dalla legge n. 187/2012 (“decreto sviluppo”) → s.r.l. semplificata a capitale ridotto (abrogata con il d.l. 76/2013);</a:t>
            </a:r>
          </a:p>
          <a:p>
            <a:pPr marL="173038" indent="-173038">
              <a:spcBef>
                <a:spcPct val="20000"/>
              </a:spcBef>
              <a:buFontTx/>
              <a:buChar char="-"/>
              <a:defRPr/>
            </a:pPr>
            <a:r>
              <a:rPr lang="it-IT" sz="2000">
                <a:latin typeface="Times New Roman" pitchFamily="18" charset="0"/>
                <a:cs typeface="Times New Roman" pitchFamily="18" charset="0"/>
              </a:rPr>
              <a:t>d.l. n. 179/2012, convertito con modificazioni dalla legge n. 221/2012 (“decreto crescita”) → start – up innovative;</a:t>
            </a:r>
          </a:p>
          <a:p>
            <a:pPr marL="173038" indent="-173038">
              <a:spcBef>
                <a:spcPct val="20000"/>
              </a:spcBef>
              <a:buFontTx/>
              <a:buChar char="-"/>
              <a:defRPr/>
            </a:pPr>
            <a:r>
              <a:rPr lang="it-IT" sz="2000">
                <a:latin typeface="Times New Roman" pitchFamily="18" charset="0"/>
                <a:cs typeface="Times New Roman" pitchFamily="18" charset="0"/>
              </a:rPr>
              <a:t>d.l. n. 76/2013, convertito con modificazioni dalla legge n. 99/2013 (“decreto lavoro”) → s.r.l. a capitale ridotto;</a:t>
            </a:r>
          </a:p>
          <a:p>
            <a:pPr marL="173038" indent="-173038">
              <a:spcBef>
                <a:spcPct val="20000"/>
              </a:spcBef>
              <a:buFontTx/>
              <a:buChar char="-"/>
              <a:defRPr/>
            </a:pPr>
            <a:r>
              <a:rPr lang="it-IT" sz="2000">
                <a:latin typeface="Times New Roman" pitchFamily="18" charset="0"/>
                <a:cs typeface="Times New Roman" pitchFamily="18" charset="0"/>
              </a:rPr>
              <a:t>d.l. n. 3/2015, convertito con modificazioni dalla legge n. 33/2015 (“decreto </a:t>
            </a:r>
            <a:r>
              <a:rPr lang="it-IT" sz="2000" i="1">
                <a:latin typeface="Times New Roman" pitchFamily="18" charset="0"/>
                <a:cs typeface="Times New Roman" pitchFamily="18" charset="0"/>
              </a:rPr>
              <a:t>investment compact</a:t>
            </a:r>
            <a:r>
              <a:rPr lang="it-IT" sz="2000">
                <a:latin typeface="Times New Roman" pitchFamily="18" charset="0"/>
                <a:cs typeface="Times New Roman" pitchFamily="18" charset="0"/>
              </a:rPr>
              <a:t>”) → Pmi innovative e modifiche disciplina start – up innovative;</a:t>
            </a:r>
          </a:p>
          <a:p>
            <a:pPr marL="173038" indent="-173038">
              <a:spcBef>
                <a:spcPct val="20000"/>
              </a:spcBef>
              <a:buFontTx/>
              <a:buChar char="-"/>
              <a:defRPr/>
            </a:pPr>
            <a:r>
              <a:rPr lang="it-IT" sz="2000">
                <a:latin typeface="Times New Roman" pitchFamily="18" charset="0"/>
                <a:cs typeface="Times New Roman" pitchFamily="18" charset="0"/>
              </a:rPr>
              <a:t>d.l. n. 50/2017, convertito con modificazioni dalla legge n. 96/2017 («decreto correttivo») → PMI s.r.l.;</a:t>
            </a:r>
          </a:p>
          <a:p>
            <a:pPr marL="173038" indent="-173038">
              <a:spcBef>
                <a:spcPct val="20000"/>
              </a:spcBef>
              <a:buFontTx/>
              <a:buChar char="-"/>
              <a:defRPr/>
            </a:pPr>
            <a:endParaRPr lang="it-IT" sz="2000">
              <a:latin typeface="Times New Roman" pitchFamily="18" charset="0"/>
              <a:cs typeface="Times New Roman" pitchFamily="18" charset="0"/>
            </a:endParaRPr>
          </a:p>
          <a:p>
            <a:pPr marL="173038" indent="-173038">
              <a:spcBef>
                <a:spcPct val="20000"/>
              </a:spcBef>
              <a:buFontTx/>
              <a:buChar char="-"/>
              <a:defRPr/>
            </a:pPr>
            <a:endParaRPr lang="it-IT" sz="2000">
              <a:latin typeface="Times New Roman" pitchFamily="18" charset="0"/>
              <a:cs typeface="Times New Roman" pitchFamily="18" charset="0"/>
            </a:endParaRPr>
          </a:p>
          <a:p>
            <a:pPr marL="173038" indent="-173038">
              <a:spcBef>
                <a:spcPct val="20000"/>
              </a:spcBef>
              <a:buFontTx/>
              <a:buChar char="-"/>
              <a:defRPr/>
            </a:pPr>
            <a:endParaRPr lang="it-IT" sz="2000">
              <a:latin typeface="Times New Roman" pitchFamily="18" charset="0"/>
              <a:cs typeface="Times New Roman" pitchFamily="18" charset="0"/>
            </a:endParaRPr>
          </a:p>
          <a:p>
            <a:pPr marL="173038" indent="-173038">
              <a:spcBef>
                <a:spcPct val="20000"/>
              </a:spcBef>
              <a:buFontTx/>
              <a:buChar char="-"/>
              <a:defRPr/>
            </a:pPr>
            <a:endParaRPr lang="it-IT" sz="2000">
              <a:latin typeface="Times New Roman" pitchFamily="18" charset="0"/>
              <a:cs typeface="Times New Roman" pitchFamily="18" charset="0"/>
            </a:endParaRPr>
          </a:p>
          <a:p>
            <a:pPr marL="173038" indent="-173038">
              <a:spcBef>
                <a:spcPct val="20000"/>
              </a:spcBef>
              <a:buFontTx/>
              <a:buChar char="-"/>
              <a:defRPr/>
            </a:pPr>
            <a:endParaRPr lang="it-IT" sz="2000">
              <a:latin typeface="Times New Roman" pitchFamily="18" charset="0"/>
              <a:cs typeface="Times New Roman" pitchFamily="18" charset="0"/>
            </a:endParaRPr>
          </a:p>
          <a:p>
            <a:pPr marL="173038" indent="-173038">
              <a:spcBef>
                <a:spcPct val="20000"/>
              </a:spcBef>
              <a:defRPr/>
            </a:pPr>
            <a:endParaRPr lang="it-IT" sz="2000">
              <a:latin typeface="Times New Roman" pitchFamily="18" charset="0"/>
              <a:cs typeface="Times New Roman" pitchFamily="18" charset="0"/>
            </a:endParaRPr>
          </a:p>
        </p:txBody>
      </p:sp>
    </p:spTree>
    <p:extLst>
      <p:ext uri="{BB962C8B-B14F-4D97-AF65-F5344CB8AC3E}">
        <p14:creationId xmlns:p14="http://schemas.microsoft.com/office/powerpoint/2010/main" val="39474430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A16379B-304B-9F7B-9785-2DE5C39B9F60}"/>
              </a:ext>
            </a:extLst>
          </p:cNvPr>
          <p:cNvSpPr>
            <a:spLocks noGrp="1"/>
          </p:cNvSpPr>
          <p:nvPr>
            <p:ph type="title"/>
          </p:nvPr>
        </p:nvSpPr>
        <p:spPr>
          <a:xfrm>
            <a:off x="1156851" y="637762"/>
            <a:ext cx="9888496" cy="900131"/>
          </a:xfrm>
        </p:spPr>
        <p:txBody>
          <a:bodyPr anchor="t">
            <a:normAutofit/>
          </a:bodyPr>
          <a:lstStyle/>
          <a:p>
            <a:endParaRPr lang="it-IT" sz="4000" dirty="0">
              <a:solidFill>
                <a:schemeClr val="bg1"/>
              </a:solidFill>
            </a:endParaRP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85648211-09AC-1DFA-23A5-14F2B1C4895E}"/>
              </a:ext>
            </a:extLst>
          </p:cNvPr>
          <p:cNvSpPr>
            <a:spLocks noGrp="1"/>
          </p:cNvSpPr>
          <p:nvPr>
            <p:ph idx="1"/>
          </p:nvPr>
        </p:nvSpPr>
        <p:spPr>
          <a:xfrm>
            <a:off x="1155548" y="2217343"/>
            <a:ext cx="9880893" cy="3959619"/>
          </a:xfrm>
        </p:spPr>
        <p:txBody>
          <a:bodyPr>
            <a:normAutofit/>
          </a:bodyPr>
          <a:lstStyle/>
          <a:p>
            <a:pPr marL="0" indent="0">
              <a:buNone/>
            </a:pPr>
            <a:endParaRPr lang="it-IT" sz="2400" dirty="0"/>
          </a:p>
          <a:p>
            <a:pPr marL="0" indent="0">
              <a:buNone/>
            </a:pPr>
            <a:endParaRPr lang="it-IT" sz="2400" dirty="0"/>
          </a:p>
          <a:p>
            <a:pPr marL="0" indent="0">
              <a:buNone/>
            </a:pPr>
            <a:r>
              <a:rPr lang="it-IT" sz="2400" dirty="0"/>
              <a:t>			IL DIRITTO DI RECESSO</a:t>
            </a:r>
          </a:p>
        </p:txBody>
      </p:sp>
    </p:spTree>
    <p:extLst>
      <p:ext uri="{BB962C8B-B14F-4D97-AF65-F5344CB8AC3E}">
        <p14:creationId xmlns:p14="http://schemas.microsoft.com/office/powerpoint/2010/main" val="1887855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8" name="Rectangle 512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91311F5E-8F3C-3E4F-BC45-A6F9E703A4EF}"/>
              </a:ext>
            </a:extLst>
          </p:cNvPr>
          <p:cNvSpPr>
            <a:spLocks noGrp="1" noChangeArrowheads="1"/>
          </p:cNvSpPr>
          <p:nvPr>
            <p:ph type="title"/>
          </p:nvPr>
        </p:nvSpPr>
        <p:spPr>
          <a:xfrm>
            <a:off x="1156851" y="637762"/>
            <a:ext cx="9888496" cy="900131"/>
          </a:xfrm>
        </p:spPr>
        <p:txBody>
          <a:bodyPr anchor="t">
            <a:normAutofit/>
          </a:bodyPr>
          <a:lstStyle/>
          <a:p>
            <a:pPr eaLnBrk="1" hangingPunct="1">
              <a:defRPr/>
            </a:pPr>
            <a:r>
              <a:rPr lang="it-IT" altLang="it-IT" sz="2800">
                <a:solidFill>
                  <a:schemeClr val="bg1"/>
                </a:solidFill>
              </a:rPr>
              <a:t>Premesse</a:t>
            </a:r>
            <a:br>
              <a:rPr lang="it-IT" altLang="it-IT" sz="2800">
                <a:solidFill>
                  <a:schemeClr val="bg1"/>
                </a:solidFill>
              </a:rPr>
            </a:br>
            <a:endParaRPr lang="it-IT" altLang="it-IT" sz="2800">
              <a:solidFill>
                <a:schemeClr val="bg1"/>
              </a:solidFill>
            </a:endParaRPr>
          </a:p>
        </p:txBody>
      </p:sp>
      <p:sp>
        <p:nvSpPr>
          <p:cNvPr id="5130" name="Rectangle 512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2" name="Rectangle 513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 name="Rectangle 6">
            <a:extLst>
              <a:ext uri="{FF2B5EF4-FFF2-40B4-BE49-F238E27FC236}">
                <a16:creationId xmlns:a16="http://schemas.microsoft.com/office/drawing/2014/main" id="{AD8AF677-CC6C-F041-9FD9-776A2985FF91}"/>
              </a:ext>
            </a:extLst>
          </p:cNvPr>
          <p:cNvSpPr>
            <a:spLocks noGrp="1" noChangeArrowheads="1"/>
          </p:cNvSpPr>
          <p:nvPr>
            <p:ph type="body" idx="1"/>
          </p:nvPr>
        </p:nvSpPr>
        <p:spPr>
          <a:xfrm>
            <a:off x="1155548" y="2217343"/>
            <a:ext cx="9880893" cy="3959619"/>
          </a:xfrm>
        </p:spPr>
        <p:txBody>
          <a:bodyPr>
            <a:normAutofit/>
          </a:bodyPr>
          <a:lstStyle/>
          <a:p>
            <a:pPr>
              <a:defRPr/>
            </a:pPr>
            <a:endParaRPr lang="it-IT" altLang="it-IT" sz="2400"/>
          </a:p>
          <a:p>
            <a:pPr>
              <a:defRPr/>
            </a:pPr>
            <a:r>
              <a:rPr lang="it-IT" altLang="it-IT" sz="2400"/>
              <a:t>Veniamo in premessa alla definizione di recesso:</a:t>
            </a:r>
          </a:p>
          <a:p>
            <a:pPr>
              <a:defRPr/>
            </a:pPr>
            <a:endParaRPr lang="it-IT" altLang="it-IT" sz="2400"/>
          </a:p>
          <a:p>
            <a:pPr>
              <a:defRPr/>
            </a:pPr>
            <a:r>
              <a:rPr lang="it-IT" sz="2400"/>
              <a:t>….</a:t>
            </a:r>
            <a:r>
              <a:rPr lang="it-IT" sz="2400" i="1"/>
              <a:t>liberarsi dagli obblighi derivanti da un rapporto giuridico avvalendosi di una facoltà preventivamente riconosciuta: recedere da un contratto…</a:t>
            </a:r>
          </a:p>
          <a:p>
            <a:pPr>
              <a:defRPr/>
            </a:pPr>
            <a:endParaRPr lang="it-IT" altLang="it-IT" sz="2400" i="1"/>
          </a:p>
          <a:p>
            <a:pPr>
              <a:defRPr/>
            </a:pPr>
            <a:endParaRPr lang="it-IT" altLang="it-IT" sz="2400" i="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9" name="Rectangle 8198">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3" name="Titolo 1">
            <a:extLst>
              <a:ext uri="{FF2B5EF4-FFF2-40B4-BE49-F238E27FC236}">
                <a16:creationId xmlns:a16="http://schemas.microsoft.com/office/drawing/2014/main" id="{F9822938-9F32-F243-B0F2-B6BD6CEF25B7}"/>
              </a:ext>
            </a:extLst>
          </p:cNvPr>
          <p:cNvSpPr>
            <a:spLocks noGrp="1" noChangeArrowheads="1"/>
          </p:cNvSpPr>
          <p:nvPr>
            <p:ph type="title"/>
          </p:nvPr>
        </p:nvSpPr>
        <p:spPr>
          <a:xfrm>
            <a:off x="1156851" y="637762"/>
            <a:ext cx="9888496" cy="900131"/>
          </a:xfrm>
        </p:spPr>
        <p:txBody>
          <a:bodyPr anchor="t">
            <a:normAutofit/>
          </a:bodyPr>
          <a:lstStyle/>
          <a:p>
            <a:r>
              <a:rPr lang="it-IT" altLang="it-IT" sz="4000">
                <a:solidFill>
                  <a:schemeClr val="bg1"/>
                </a:solidFill>
              </a:rPr>
              <a:t>Premesse</a:t>
            </a:r>
          </a:p>
        </p:txBody>
      </p:sp>
      <p:sp>
        <p:nvSpPr>
          <p:cNvPr id="8201" name="Rectangle 8200">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3" name="Rectangle 8202">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4" name="Segnaposto contenuto 2">
            <a:extLst>
              <a:ext uri="{FF2B5EF4-FFF2-40B4-BE49-F238E27FC236}">
                <a16:creationId xmlns:a16="http://schemas.microsoft.com/office/drawing/2014/main" id="{BD024578-E66A-AF41-BB40-5A02E39693D6}"/>
              </a:ext>
            </a:extLst>
          </p:cNvPr>
          <p:cNvSpPr>
            <a:spLocks noGrp="1" noChangeArrowheads="1"/>
          </p:cNvSpPr>
          <p:nvPr>
            <p:ph idx="1"/>
          </p:nvPr>
        </p:nvSpPr>
        <p:spPr>
          <a:xfrm>
            <a:off x="1155548" y="2217343"/>
            <a:ext cx="9880893" cy="3959619"/>
          </a:xfrm>
        </p:spPr>
        <p:txBody>
          <a:bodyPr>
            <a:normAutofit/>
          </a:bodyPr>
          <a:lstStyle/>
          <a:p>
            <a:endParaRPr lang="it-IT" altLang="it-IT" sz="2400" i="1"/>
          </a:p>
          <a:p>
            <a:endParaRPr lang="it-IT" altLang="it-IT" sz="2400"/>
          </a:p>
          <a:p>
            <a:r>
              <a:rPr lang="it-IT" altLang="it-IT" sz="2400"/>
              <a:t>Rappresenta una deroga al vincolo dagli effetti contrattuali e si realizza a mezzo di un potere che viene esercitato da una o da entrambe le parti del contratto stesso, determinandone l’estinzione attraverso il cessare dei suoi effetti. </a:t>
            </a:r>
          </a:p>
          <a:p>
            <a:endParaRPr lang="it-IT" altLang="it-IT" sz="2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3" name="Rectangle 9222">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7" name="Titolo 1">
            <a:extLst>
              <a:ext uri="{FF2B5EF4-FFF2-40B4-BE49-F238E27FC236}">
                <a16:creationId xmlns:a16="http://schemas.microsoft.com/office/drawing/2014/main" id="{4ED379A4-1CF8-E045-A7A5-674D619FCD1C}"/>
              </a:ext>
            </a:extLst>
          </p:cNvPr>
          <p:cNvSpPr>
            <a:spLocks noGrp="1" noChangeArrowheads="1"/>
          </p:cNvSpPr>
          <p:nvPr>
            <p:ph type="title"/>
          </p:nvPr>
        </p:nvSpPr>
        <p:spPr>
          <a:xfrm>
            <a:off x="1156851" y="637762"/>
            <a:ext cx="9888496" cy="900131"/>
          </a:xfrm>
        </p:spPr>
        <p:txBody>
          <a:bodyPr anchor="t">
            <a:normAutofit/>
          </a:bodyPr>
          <a:lstStyle/>
          <a:p>
            <a:endParaRPr lang="it-IT" altLang="it-IT" sz="4000">
              <a:solidFill>
                <a:schemeClr val="bg1"/>
              </a:solidFill>
            </a:endParaRPr>
          </a:p>
        </p:txBody>
      </p:sp>
      <p:sp>
        <p:nvSpPr>
          <p:cNvPr id="9225" name="Rectangle 9224">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7" name="Rectangle 9226">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8" name="Segnaposto contenuto 2">
            <a:extLst>
              <a:ext uri="{FF2B5EF4-FFF2-40B4-BE49-F238E27FC236}">
                <a16:creationId xmlns:a16="http://schemas.microsoft.com/office/drawing/2014/main" id="{2913D29F-C7FD-A84F-91DF-4988ED4719CF}"/>
              </a:ext>
            </a:extLst>
          </p:cNvPr>
          <p:cNvSpPr>
            <a:spLocks noGrp="1" noChangeArrowheads="1"/>
          </p:cNvSpPr>
          <p:nvPr>
            <p:ph idx="1"/>
          </p:nvPr>
        </p:nvSpPr>
        <p:spPr>
          <a:xfrm>
            <a:off x="1155548" y="2217343"/>
            <a:ext cx="9880893" cy="3959619"/>
          </a:xfrm>
        </p:spPr>
        <p:txBody>
          <a:bodyPr>
            <a:normAutofit/>
          </a:bodyPr>
          <a:lstStyle/>
          <a:p>
            <a:endParaRPr lang="it-IT" altLang="it-IT" sz="2400"/>
          </a:p>
          <a:p>
            <a:r>
              <a:rPr lang="it-IT" altLang="it-IT" sz="2400"/>
              <a:t>Il fatto che venga considerata dottrinalmente parlando una «deroga» spinge ad ampliare l’orizzonte delle nostre conoscenze per capire dapprima il perché venga considerata in tal modo e soprattutto quale sia stato l’iter logico e giuridico che ha portato alla formazione di una siffatta corrente di pensiero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63" name="Rectangle 19462">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57" name="Titolo 1">
            <a:extLst>
              <a:ext uri="{FF2B5EF4-FFF2-40B4-BE49-F238E27FC236}">
                <a16:creationId xmlns:a16="http://schemas.microsoft.com/office/drawing/2014/main" id="{2BEC489D-8E73-FC48-9987-5DF26016A15B}"/>
              </a:ext>
            </a:extLst>
          </p:cNvPr>
          <p:cNvSpPr>
            <a:spLocks noGrp="1" noChangeArrowheads="1"/>
          </p:cNvSpPr>
          <p:nvPr>
            <p:ph type="title"/>
          </p:nvPr>
        </p:nvSpPr>
        <p:spPr>
          <a:xfrm>
            <a:off x="1156851" y="637762"/>
            <a:ext cx="9888496" cy="900131"/>
          </a:xfrm>
        </p:spPr>
        <p:txBody>
          <a:bodyPr anchor="t">
            <a:normAutofit/>
          </a:bodyPr>
          <a:lstStyle/>
          <a:p>
            <a:br>
              <a:rPr lang="it-IT" altLang="it-IT" sz="1900">
                <a:solidFill>
                  <a:schemeClr val="bg1"/>
                </a:solidFill>
              </a:rPr>
            </a:br>
            <a:r>
              <a:rPr lang="it-IT" altLang="it-IT" sz="1900">
                <a:solidFill>
                  <a:schemeClr val="bg1"/>
                </a:solidFill>
              </a:rPr>
              <a:t>L’attuale formulazione del 2347 prevede infatti:</a:t>
            </a:r>
            <a:br>
              <a:rPr lang="it-IT" altLang="it-IT" sz="1900">
                <a:solidFill>
                  <a:schemeClr val="bg1"/>
                </a:solidFill>
              </a:rPr>
            </a:br>
            <a:endParaRPr lang="it-IT" altLang="it-IT" sz="1900">
              <a:solidFill>
                <a:schemeClr val="bg1"/>
              </a:solidFill>
            </a:endParaRPr>
          </a:p>
        </p:txBody>
      </p:sp>
      <p:sp>
        <p:nvSpPr>
          <p:cNvPr id="19465" name="Rectangle 19464">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67" name="Rectangle 19466">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58" name="Segnaposto contenuto 2">
            <a:extLst>
              <a:ext uri="{FF2B5EF4-FFF2-40B4-BE49-F238E27FC236}">
                <a16:creationId xmlns:a16="http://schemas.microsoft.com/office/drawing/2014/main" id="{0805A650-6A17-0440-9C79-9B63557ACBB5}"/>
              </a:ext>
            </a:extLst>
          </p:cNvPr>
          <p:cNvSpPr>
            <a:spLocks noGrp="1" noChangeArrowheads="1"/>
          </p:cNvSpPr>
          <p:nvPr>
            <p:ph idx="1"/>
          </p:nvPr>
        </p:nvSpPr>
        <p:spPr>
          <a:xfrm>
            <a:off x="1155548" y="2217343"/>
            <a:ext cx="9880893" cy="3959619"/>
          </a:xfrm>
        </p:spPr>
        <p:txBody>
          <a:bodyPr>
            <a:normAutofit/>
          </a:bodyPr>
          <a:lstStyle/>
          <a:p>
            <a:endParaRPr lang="it-IT" altLang="it-IT" sz="2400"/>
          </a:p>
          <a:p>
            <a:r>
              <a:rPr lang="it-IT" altLang="it-IT" sz="2400"/>
              <a:t>1. L'atto costitutivo determina quando il socio può recedere dalla società e le relative modalità. In ogni caso il diritto di recesso compete ai soci che non hanno consentito al cambiamento dell'oggetto o del tipo di società, alla sua fusione o scissione, alla revoca dello stato di liquidazione al trasferimento della sede all'estero alla eliminazione di una o più cause di recesso previste dall'atto costitutivo e al compimento di operazioni che comportano una sostanziale modificazione dell'oggetto della società determinato nell'atto costitutivo o una rilevante modificazione dei diritti attribuiti ai soci a norma dell'articolo 2468, quarto comma. Restano salve le disposizioni in materia di recesso per le società soggette ad attività di direzione e coordinamento.</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7" name="Rectangle 20486">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1" name="Titolo 1">
            <a:extLst>
              <a:ext uri="{FF2B5EF4-FFF2-40B4-BE49-F238E27FC236}">
                <a16:creationId xmlns:a16="http://schemas.microsoft.com/office/drawing/2014/main" id="{70B7B0D4-E6B2-204A-ABC1-919283C8F5FB}"/>
              </a:ext>
            </a:extLst>
          </p:cNvPr>
          <p:cNvSpPr>
            <a:spLocks noGrp="1" noChangeArrowheads="1"/>
          </p:cNvSpPr>
          <p:nvPr>
            <p:ph type="title"/>
          </p:nvPr>
        </p:nvSpPr>
        <p:spPr>
          <a:xfrm>
            <a:off x="1156851" y="637762"/>
            <a:ext cx="9888496" cy="900131"/>
          </a:xfrm>
        </p:spPr>
        <p:txBody>
          <a:bodyPr anchor="t">
            <a:normAutofit/>
          </a:bodyPr>
          <a:lstStyle/>
          <a:p>
            <a:r>
              <a:rPr lang="it-IT" altLang="it-IT" sz="4000">
                <a:solidFill>
                  <a:schemeClr val="bg1"/>
                </a:solidFill>
              </a:rPr>
              <a:t>E ancora…</a:t>
            </a:r>
          </a:p>
        </p:txBody>
      </p:sp>
      <p:sp>
        <p:nvSpPr>
          <p:cNvPr id="20489" name="Rectangle 20488">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1" name="Rectangle 20490">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2" name="Segnaposto contenuto 2">
            <a:extLst>
              <a:ext uri="{FF2B5EF4-FFF2-40B4-BE49-F238E27FC236}">
                <a16:creationId xmlns:a16="http://schemas.microsoft.com/office/drawing/2014/main" id="{5EF0B4EC-5A69-0E44-A639-36F630741EF3}"/>
              </a:ext>
            </a:extLst>
          </p:cNvPr>
          <p:cNvSpPr>
            <a:spLocks noGrp="1" noChangeArrowheads="1"/>
          </p:cNvSpPr>
          <p:nvPr>
            <p:ph idx="1"/>
          </p:nvPr>
        </p:nvSpPr>
        <p:spPr>
          <a:xfrm>
            <a:off x="1155548" y="2217343"/>
            <a:ext cx="9880893" cy="3959619"/>
          </a:xfrm>
        </p:spPr>
        <p:txBody>
          <a:bodyPr>
            <a:normAutofit/>
          </a:bodyPr>
          <a:lstStyle/>
          <a:p>
            <a:r>
              <a:rPr lang="it-IT" altLang="it-IT" sz="2400"/>
              <a:t>I soci che recedono dalla società hanno diritto di ottenere il rimborso della propria partecipazione in proporzione del patrimonio sociale. Esso a tal fine è determinato tenendo conto del suo valore di mercato al momento della dichiarazione di recesso; in caso di disaccordo la determinazione è compiuta tramite relazione giurata di un esperto nominato dal tribunale, che provvede anche sulle spese, su istanza della parte più diligente; si applica in tal caso il primo comma dell'articolo 1349.</a:t>
            </a:r>
          </a:p>
          <a:p>
            <a:endParaRPr lang="it-IT" altLang="it-IT"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5" name="Rectangle 22534">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29" name="Titolo 1">
            <a:extLst>
              <a:ext uri="{FF2B5EF4-FFF2-40B4-BE49-F238E27FC236}">
                <a16:creationId xmlns:a16="http://schemas.microsoft.com/office/drawing/2014/main" id="{AC547F99-E408-AA41-B85B-8130CEE0283A}"/>
              </a:ext>
            </a:extLst>
          </p:cNvPr>
          <p:cNvSpPr>
            <a:spLocks noGrp="1" noChangeArrowheads="1"/>
          </p:cNvSpPr>
          <p:nvPr>
            <p:ph type="title"/>
          </p:nvPr>
        </p:nvSpPr>
        <p:spPr>
          <a:xfrm>
            <a:off x="1156851" y="637762"/>
            <a:ext cx="9888496" cy="900131"/>
          </a:xfrm>
        </p:spPr>
        <p:txBody>
          <a:bodyPr anchor="t">
            <a:normAutofit/>
          </a:bodyPr>
          <a:lstStyle/>
          <a:p>
            <a:endParaRPr lang="it-IT" altLang="it-IT" sz="4000">
              <a:solidFill>
                <a:schemeClr val="bg1"/>
              </a:solidFill>
            </a:endParaRPr>
          </a:p>
        </p:txBody>
      </p:sp>
      <p:sp>
        <p:nvSpPr>
          <p:cNvPr id="22537" name="Rectangle 22536">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9" name="Rectangle 22538">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0" name="Segnaposto contenuto 2">
            <a:extLst>
              <a:ext uri="{FF2B5EF4-FFF2-40B4-BE49-F238E27FC236}">
                <a16:creationId xmlns:a16="http://schemas.microsoft.com/office/drawing/2014/main" id="{71D838D2-9743-B24D-B9B5-D625DC5CB011}"/>
              </a:ext>
            </a:extLst>
          </p:cNvPr>
          <p:cNvSpPr>
            <a:spLocks noGrp="1" noChangeArrowheads="1"/>
          </p:cNvSpPr>
          <p:nvPr>
            <p:ph idx="1"/>
          </p:nvPr>
        </p:nvSpPr>
        <p:spPr>
          <a:xfrm>
            <a:off x="1155548" y="2217343"/>
            <a:ext cx="9880893" cy="3959619"/>
          </a:xfrm>
        </p:spPr>
        <p:txBody>
          <a:bodyPr>
            <a:normAutofit/>
          </a:bodyPr>
          <a:lstStyle/>
          <a:p>
            <a:r>
              <a:rPr lang="it-IT" altLang="it-IT" sz="2400"/>
              <a:t>Ne discende che il Legislatore del ‘42, nella sua formulazione negava la natura »dinamica» della partecipazione sociale portando ad un sostanziale disconoscimento al diritto di «disinvestire».</a:t>
            </a:r>
          </a:p>
          <a:p>
            <a:r>
              <a:rPr lang="it-IT" altLang="it-IT" sz="2400"/>
              <a:t>Oltre alla dottrina (Scialoja »Sul rimborso</a:t>
            </a:r>
          </a:p>
          <a:p>
            <a:r>
              <a:rPr lang="it-IT" altLang="it-IT" sz="2400"/>
              <a:t>delle quote ai soci recedenti» parlava di «inanità» dell’istituto del recesso)  giungendo alla conclusione: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7" name="Rectangle 25606">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77" name="Titolo 1">
            <a:extLst>
              <a:ext uri="{FF2B5EF4-FFF2-40B4-BE49-F238E27FC236}">
                <a16:creationId xmlns:a16="http://schemas.microsoft.com/office/drawing/2014/main" id="{C9D4FEBC-68F5-E745-AFAE-78C7771088F8}"/>
              </a:ext>
            </a:extLst>
          </p:cNvPr>
          <p:cNvSpPr>
            <a:spLocks noGrp="1" noChangeArrowheads="1"/>
          </p:cNvSpPr>
          <p:nvPr>
            <p:ph type="title"/>
          </p:nvPr>
        </p:nvSpPr>
        <p:spPr>
          <a:xfrm>
            <a:off x="1156851" y="637762"/>
            <a:ext cx="9888496" cy="900131"/>
          </a:xfrm>
        </p:spPr>
        <p:txBody>
          <a:bodyPr anchor="t">
            <a:normAutofit/>
          </a:bodyPr>
          <a:lstStyle/>
          <a:p>
            <a:endParaRPr lang="it-IT" altLang="it-IT" sz="4000">
              <a:solidFill>
                <a:schemeClr val="bg1"/>
              </a:solidFill>
            </a:endParaRPr>
          </a:p>
        </p:txBody>
      </p:sp>
      <p:sp>
        <p:nvSpPr>
          <p:cNvPr id="25609" name="Rectangle 25608">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11" name="Rectangle 25610">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02" name="Segnaposto contenuto 2">
            <a:extLst>
              <a:ext uri="{FF2B5EF4-FFF2-40B4-BE49-F238E27FC236}">
                <a16:creationId xmlns:a16="http://schemas.microsoft.com/office/drawing/2014/main" id="{81164B4B-D802-BB44-BFCB-BD110565C90E}"/>
              </a:ext>
            </a:extLst>
          </p:cNvPr>
          <p:cNvSpPr>
            <a:spLocks noGrp="1" noChangeArrowheads="1"/>
          </p:cNvSpPr>
          <p:nvPr>
            <p:ph idx="1"/>
          </p:nvPr>
        </p:nvSpPr>
        <p:spPr>
          <a:xfrm>
            <a:off x="1155548" y="2217343"/>
            <a:ext cx="9880893" cy="3959619"/>
          </a:xfrm>
        </p:spPr>
        <p:txBody>
          <a:bodyPr>
            <a:normAutofit/>
          </a:bodyPr>
          <a:lstStyle/>
          <a:p>
            <a:pPr marL="457200" indent="-457200">
              <a:defRPr/>
            </a:pPr>
            <a:endParaRPr lang="it-IT" altLang="it-IT" sz="2000" dirty="0"/>
          </a:p>
          <a:p>
            <a:pPr marL="457200" indent="-457200">
              <a:defRPr/>
            </a:pPr>
            <a:r>
              <a:rPr lang="it-IT" altLang="it-IT" sz="2000" dirty="0"/>
              <a:t>Propensione alla </a:t>
            </a:r>
            <a:r>
              <a:rPr lang="it-IT" altLang="it-IT" sz="2000"/>
              <a:t>natura tassativa </a:t>
            </a:r>
            <a:r>
              <a:rPr lang="it-IT" altLang="it-IT" sz="2000" dirty="0"/>
              <a:t>dell’elenco delle fattispecie legali (dunque quelle sole tre già elencate);</a:t>
            </a:r>
          </a:p>
          <a:p>
            <a:pPr marL="457200" indent="-457200">
              <a:defRPr/>
            </a:pPr>
            <a:r>
              <a:rPr lang="it-IT" altLang="it-IT" sz="2000"/>
              <a:t>Negazione sulla possibilità di inserire all’interno</a:t>
            </a:r>
            <a:r>
              <a:rPr lang="it-IT" altLang="it-IT" sz="2000" dirty="0"/>
              <a:t> dello Statuto sociale qualsiasi </a:t>
            </a:r>
            <a:r>
              <a:rPr lang="it-IT" altLang="it-IT" sz="2000"/>
              <a:t>formula di »salvezza</a:t>
            </a:r>
            <a:r>
              <a:rPr lang="it-IT" altLang="it-IT" sz="2000" dirty="0"/>
              <a:t>» (contrariamente ad altre clausole più permissive quali ad esempio i quorum deliberativi previste anche dalla relazione introduttiva al codice civile.</a:t>
            </a:r>
            <a:endParaRPr lang="it-IT" altLang="it-IT" sz="2000"/>
          </a:p>
          <a:p>
            <a:pPr marL="457200" indent="-457200">
              <a:defRPr/>
            </a:pPr>
            <a:r>
              <a:rPr lang="it-IT" altLang="it-IT" sz="2000"/>
              <a:t>Quanto detto trova riscontro nella Relazione ministeriale al Codice Civile n. 993 dove si legge:</a:t>
            </a:r>
          </a:p>
          <a:p>
            <a:pPr>
              <a:defRPr/>
            </a:pPr>
            <a:r>
              <a:rPr lang="it-IT" altLang="it-IT" sz="2000" dirty="0"/>
              <a:t>       »…</a:t>
            </a:r>
            <a:r>
              <a:rPr lang="it-IT" altLang="it-IT" sz="2000" i="1" dirty="0"/>
              <a:t>nonostante qualche corrente contraria al mantenimento del    	diritto di recesso, si è ritenuto che questo dovesse essere 	conservato… pur riconoscendo giusta la tendenza della 	legislazione… di limitare i casi in cui il diritto di stesso può 	essere esercitato…»</a:t>
            </a:r>
            <a:endParaRPr lang="it-IT" altLang="it-IT" sz="2000"/>
          </a:p>
          <a:p>
            <a:pPr>
              <a:defRPr/>
            </a:pPr>
            <a:endParaRPr lang="it-IT" altLang="it-IT" sz="2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7" name="Rectangle 30726">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21" name="Titolo 1">
            <a:extLst>
              <a:ext uri="{FF2B5EF4-FFF2-40B4-BE49-F238E27FC236}">
                <a16:creationId xmlns:a16="http://schemas.microsoft.com/office/drawing/2014/main" id="{A25508BD-DD0A-1245-9D2E-C42006794F28}"/>
              </a:ext>
            </a:extLst>
          </p:cNvPr>
          <p:cNvSpPr>
            <a:spLocks noGrp="1" noChangeArrowheads="1"/>
          </p:cNvSpPr>
          <p:nvPr>
            <p:ph type="title"/>
          </p:nvPr>
        </p:nvSpPr>
        <p:spPr>
          <a:xfrm>
            <a:off x="1156851" y="637762"/>
            <a:ext cx="9888496" cy="900131"/>
          </a:xfrm>
        </p:spPr>
        <p:txBody>
          <a:bodyPr anchor="t">
            <a:normAutofit/>
          </a:bodyPr>
          <a:lstStyle/>
          <a:p>
            <a:endParaRPr lang="it-IT" altLang="it-IT" sz="4000">
              <a:solidFill>
                <a:schemeClr val="bg1"/>
              </a:solidFill>
            </a:endParaRPr>
          </a:p>
        </p:txBody>
      </p:sp>
      <p:sp>
        <p:nvSpPr>
          <p:cNvPr id="30729" name="Rectangle 30728">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31" name="Rectangle 30730">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22" name="Segnaposto contenuto 2">
            <a:extLst>
              <a:ext uri="{FF2B5EF4-FFF2-40B4-BE49-F238E27FC236}">
                <a16:creationId xmlns:a16="http://schemas.microsoft.com/office/drawing/2014/main" id="{3E98B737-CAC5-564A-B6EC-39E594382969}"/>
              </a:ext>
            </a:extLst>
          </p:cNvPr>
          <p:cNvSpPr>
            <a:spLocks noGrp="1" noChangeArrowheads="1"/>
          </p:cNvSpPr>
          <p:nvPr>
            <p:ph idx="1"/>
          </p:nvPr>
        </p:nvSpPr>
        <p:spPr>
          <a:xfrm>
            <a:off x="1155548" y="2217343"/>
            <a:ext cx="9880893" cy="3959619"/>
          </a:xfrm>
        </p:spPr>
        <p:txBody>
          <a:bodyPr>
            <a:normAutofit/>
          </a:bodyPr>
          <a:lstStyle/>
          <a:p>
            <a:endParaRPr lang="it-IT" altLang="it-IT" sz="2400"/>
          </a:p>
          <a:p>
            <a:r>
              <a:rPr lang="it-IT" altLang="it-IT" sz="2400"/>
              <a:t>Dunque una costante nella panoramica dottrinale e giurisprudenziale: tutela del patrimonio sociale e tutela dei creditori.</a:t>
            </a:r>
          </a:p>
          <a:p>
            <a:endParaRPr lang="it-IT" altLang="it-IT" sz="2400"/>
          </a:p>
          <a:p>
            <a:r>
              <a:rPr lang="it-IT" altLang="it-IT" sz="2400"/>
              <a:t>Nel 2003 un passo importante che consente di comprendere il mutato scenario economico, internazionale e soprattutto societario.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5" name="Rectangle 32774">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69" name="Titolo 1">
            <a:extLst>
              <a:ext uri="{FF2B5EF4-FFF2-40B4-BE49-F238E27FC236}">
                <a16:creationId xmlns:a16="http://schemas.microsoft.com/office/drawing/2014/main" id="{1DB4E856-217A-9143-AFB8-8A7911E0CA6B}"/>
              </a:ext>
            </a:extLst>
          </p:cNvPr>
          <p:cNvSpPr>
            <a:spLocks noGrp="1" noChangeArrowheads="1"/>
          </p:cNvSpPr>
          <p:nvPr>
            <p:ph type="title"/>
          </p:nvPr>
        </p:nvSpPr>
        <p:spPr>
          <a:xfrm>
            <a:off x="1156851" y="637762"/>
            <a:ext cx="9888496" cy="900131"/>
          </a:xfrm>
        </p:spPr>
        <p:txBody>
          <a:bodyPr anchor="t">
            <a:normAutofit/>
          </a:bodyPr>
          <a:lstStyle/>
          <a:p>
            <a:r>
              <a:rPr lang="it-IT" altLang="it-IT" sz="4000">
                <a:solidFill>
                  <a:schemeClr val="bg1"/>
                </a:solidFill>
              </a:rPr>
              <a:t>La riforma del 2003</a:t>
            </a:r>
          </a:p>
        </p:txBody>
      </p:sp>
      <p:sp>
        <p:nvSpPr>
          <p:cNvPr id="32777" name="Rectangle 32776">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9" name="Rectangle 32778">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0" name="Segnaposto contenuto 2">
            <a:extLst>
              <a:ext uri="{FF2B5EF4-FFF2-40B4-BE49-F238E27FC236}">
                <a16:creationId xmlns:a16="http://schemas.microsoft.com/office/drawing/2014/main" id="{AD501EF6-64EC-A34C-8CC8-853C1EFD0F26}"/>
              </a:ext>
            </a:extLst>
          </p:cNvPr>
          <p:cNvSpPr>
            <a:spLocks noGrp="1" noChangeArrowheads="1"/>
          </p:cNvSpPr>
          <p:nvPr>
            <p:ph idx="1"/>
          </p:nvPr>
        </p:nvSpPr>
        <p:spPr>
          <a:xfrm>
            <a:off x="1155548" y="2217343"/>
            <a:ext cx="9880893" cy="3959619"/>
          </a:xfrm>
        </p:spPr>
        <p:txBody>
          <a:bodyPr>
            <a:normAutofit/>
          </a:bodyPr>
          <a:lstStyle/>
          <a:p>
            <a:r>
              <a:rPr lang="it-IT" altLang="it-IT" sz="2400"/>
              <a:t>Con la riforma del diritto societario, già nella Legge delega la 366/2001 possiamo leggere alcuni passaggi che ci fanno capire il maggior respiro…..</a:t>
            </a:r>
          </a:p>
          <a:p>
            <a:r>
              <a:rPr lang="it-IT" altLang="it-IT" sz="24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A89517F3-6055-AB41-AA8C-CB0EA3A37368}"/>
              </a:ext>
            </a:extLst>
          </p:cNvPr>
          <p:cNvSpPr>
            <a:spLocks noGrp="1"/>
          </p:cNvSpPr>
          <p:nvPr>
            <p:ph type="title"/>
          </p:nvPr>
        </p:nvSpPr>
        <p:spPr>
          <a:xfrm>
            <a:off x="1156851" y="637762"/>
            <a:ext cx="9888496" cy="900131"/>
          </a:xfrm>
        </p:spPr>
        <p:txBody>
          <a:bodyPr anchor="t">
            <a:normAutofit/>
          </a:bodyPr>
          <a:lstStyle/>
          <a:p>
            <a:r>
              <a:rPr lang="it-IT" sz="4000">
                <a:solidFill>
                  <a:schemeClr val="bg1"/>
                </a:solidFill>
                <a:latin typeface="Times New Roman" pitchFamily="18" charset="0"/>
                <a:cs typeface="Times New Roman" pitchFamily="18" charset="0"/>
              </a:rPr>
              <a:t>La s.r.l. “a basso capitale”</a:t>
            </a:r>
            <a:endParaRPr lang="it-IT" sz="4000">
              <a:solidFill>
                <a:schemeClr val="bg1"/>
              </a:solidFill>
            </a:endParaRPr>
          </a:p>
        </p:txBody>
      </p:sp>
      <p:sp>
        <p:nvSpPr>
          <p:cNvPr id="11" name="Rectangle 10">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ottotitolo 33">
            <a:extLst>
              <a:ext uri="{FF2B5EF4-FFF2-40B4-BE49-F238E27FC236}">
                <a16:creationId xmlns:a16="http://schemas.microsoft.com/office/drawing/2014/main" id="{AE2ED3A4-A32E-1047-9E16-1D9ECEA6F95D}"/>
              </a:ext>
            </a:extLst>
          </p:cNvPr>
          <p:cNvSpPr txBox="1">
            <a:spLocks noGrp="1"/>
          </p:cNvSpPr>
          <p:nvPr>
            <p:ph idx="1"/>
          </p:nvPr>
        </p:nvSpPr>
        <p:spPr>
          <a:xfrm>
            <a:off x="1155548" y="2217343"/>
            <a:ext cx="9880893" cy="3959619"/>
          </a:xfrm>
          <a:prstGeom prst="rect">
            <a:avLst/>
          </a:prstGeom>
        </p:spPr>
        <p:txBody>
          <a:bodyPr vert="horz" lIns="91440" tIns="45720" rIns="91440" bIns="45720" rtlCol="0">
            <a:normAutofit/>
          </a:bodyPr>
          <a:lstStyle/>
          <a:p>
            <a:pPr>
              <a:spcBef>
                <a:spcPct val="20000"/>
              </a:spcBef>
              <a:defRPr/>
            </a:pPr>
            <a:endParaRPr lang="it-IT" sz="2400">
              <a:latin typeface="Times New Roman" pitchFamily="18" charset="0"/>
              <a:cs typeface="Times New Roman" pitchFamily="18" charset="0"/>
            </a:endParaRPr>
          </a:p>
          <a:p>
            <a:pPr marL="173038" indent="-173038">
              <a:spcBef>
                <a:spcPct val="20000"/>
              </a:spcBef>
              <a:buFontTx/>
              <a:buChar char="-"/>
              <a:defRPr/>
            </a:pPr>
            <a:endParaRPr lang="it-IT" sz="2400">
              <a:latin typeface="Times New Roman" pitchFamily="18" charset="0"/>
              <a:cs typeface="Times New Roman" pitchFamily="18" charset="0"/>
            </a:endParaRPr>
          </a:p>
          <a:p>
            <a:pPr marL="173038" indent="-173038">
              <a:spcBef>
                <a:spcPct val="20000"/>
              </a:spcBef>
              <a:buFontTx/>
              <a:buChar char="-"/>
              <a:defRPr/>
            </a:pPr>
            <a:r>
              <a:rPr lang="it-IT" sz="2400">
                <a:latin typeface="Times New Roman" pitchFamily="18" charset="0"/>
                <a:cs typeface="Times New Roman" pitchFamily="18" charset="0"/>
              </a:rPr>
              <a:t>l’art. 2463, 4° comma, c.c. stabilisce che l’ammontare del capitale sociale può essere determinato in misura inferiore a euro 10.000, pari almeno a 1 euro, dunque in un importo ricompreso tra 1 e 10.000 euro;</a:t>
            </a:r>
          </a:p>
          <a:p>
            <a:pPr marL="173038" indent="-173038">
              <a:spcBef>
                <a:spcPct val="20000"/>
              </a:spcBef>
              <a:buFontTx/>
              <a:buChar char="-"/>
              <a:defRPr/>
            </a:pPr>
            <a:r>
              <a:rPr lang="it-IT" sz="2400">
                <a:latin typeface="Times New Roman" pitchFamily="18" charset="0"/>
                <a:cs typeface="Times New Roman" pitchFamily="18" charset="0"/>
              </a:rPr>
              <a:t>l’art. 2463, 5° comma, c.c. prevede un accantonamento a riserva legale di una parte di utili netti, risultanti dal bilancio regolarmente approvato, per formare la riserva prevista dall’art. 2430 c.c., per un valore almeno pari a un quinto degli stessi, fino a che la riserva non abbia raggiunto, unitamente al capitale, l’ammontare di diecimila euro.</a:t>
            </a:r>
          </a:p>
          <a:p>
            <a:pPr marL="173038" indent="-173038">
              <a:spcBef>
                <a:spcPct val="20000"/>
              </a:spcBef>
              <a:buFontTx/>
              <a:buChar char="-"/>
              <a:defRPr/>
            </a:pPr>
            <a:endParaRPr lang="it-IT" sz="2400">
              <a:latin typeface="Times New Roman" pitchFamily="18" charset="0"/>
              <a:cs typeface="Times New Roman" pitchFamily="18" charset="0"/>
            </a:endParaRPr>
          </a:p>
          <a:p>
            <a:pPr marL="173038" indent="-173038">
              <a:spcBef>
                <a:spcPct val="20000"/>
              </a:spcBef>
              <a:buFontTx/>
              <a:buChar char="-"/>
              <a:defRPr/>
            </a:pPr>
            <a:endParaRPr lang="it-IT" sz="2400">
              <a:latin typeface="Times New Roman" pitchFamily="18" charset="0"/>
              <a:cs typeface="Times New Roman" pitchFamily="18" charset="0"/>
            </a:endParaRPr>
          </a:p>
          <a:p>
            <a:pPr marL="173038" indent="-173038">
              <a:spcBef>
                <a:spcPct val="20000"/>
              </a:spcBef>
              <a:buFontTx/>
              <a:buChar char="-"/>
              <a:defRPr/>
            </a:pPr>
            <a:endParaRPr lang="it-IT" sz="2400">
              <a:latin typeface="Times New Roman" pitchFamily="18" charset="0"/>
              <a:cs typeface="Times New Roman" pitchFamily="18" charset="0"/>
            </a:endParaRPr>
          </a:p>
          <a:p>
            <a:pPr marL="173038" indent="-173038">
              <a:spcBef>
                <a:spcPct val="20000"/>
              </a:spcBef>
              <a:buFontTx/>
              <a:buChar char="-"/>
              <a:defRPr/>
            </a:pPr>
            <a:endParaRPr lang="it-IT" sz="2400">
              <a:latin typeface="Times New Roman" pitchFamily="18" charset="0"/>
              <a:cs typeface="Times New Roman" pitchFamily="18" charset="0"/>
            </a:endParaRPr>
          </a:p>
          <a:p>
            <a:pPr marL="173038" indent="-173038">
              <a:spcBef>
                <a:spcPct val="20000"/>
              </a:spcBef>
              <a:defRPr/>
            </a:pPr>
            <a:endParaRPr lang="it-IT" sz="2400">
              <a:latin typeface="Times New Roman" pitchFamily="18" charset="0"/>
              <a:cs typeface="Times New Roman" pitchFamily="18" charset="0"/>
            </a:endParaRPr>
          </a:p>
        </p:txBody>
      </p:sp>
    </p:spTree>
    <p:extLst>
      <p:ext uri="{BB962C8B-B14F-4D97-AF65-F5344CB8AC3E}">
        <p14:creationId xmlns:p14="http://schemas.microsoft.com/office/powerpoint/2010/main" val="5881224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3" name="Rectangle 34822">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17" name="Titolo 1">
            <a:extLst>
              <a:ext uri="{FF2B5EF4-FFF2-40B4-BE49-F238E27FC236}">
                <a16:creationId xmlns:a16="http://schemas.microsoft.com/office/drawing/2014/main" id="{C916E3A9-ACF6-9B45-9A0E-1DEB84022B81}"/>
              </a:ext>
            </a:extLst>
          </p:cNvPr>
          <p:cNvSpPr>
            <a:spLocks noGrp="1" noChangeArrowheads="1"/>
          </p:cNvSpPr>
          <p:nvPr>
            <p:ph type="title"/>
          </p:nvPr>
        </p:nvSpPr>
        <p:spPr>
          <a:xfrm>
            <a:off x="1156851" y="637762"/>
            <a:ext cx="9888496" cy="900131"/>
          </a:xfrm>
        </p:spPr>
        <p:txBody>
          <a:bodyPr anchor="t">
            <a:normAutofit/>
          </a:bodyPr>
          <a:lstStyle/>
          <a:p>
            <a:r>
              <a:rPr lang="it-IT" altLang="it-IT" sz="4000">
                <a:solidFill>
                  <a:schemeClr val="bg1"/>
                </a:solidFill>
              </a:rPr>
              <a:t>Principi generali</a:t>
            </a:r>
          </a:p>
        </p:txBody>
      </p:sp>
      <p:sp>
        <p:nvSpPr>
          <p:cNvPr id="34825" name="Rectangle 34824">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27" name="Rectangle 34826">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18" name="Segnaposto contenuto 2">
            <a:extLst>
              <a:ext uri="{FF2B5EF4-FFF2-40B4-BE49-F238E27FC236}">
                <a16:creationId xmlns:a16="http://schemas.microsoft.com/office/drawing/2014/main" id="{9C7C63AD-CFE9-A54F-99E1-741E74367490}"/>
              </a:ext>
            </a:extLst>
          </p:cNvPr>
          <p:cNvSpPr>
            <a:spLocks noGrp="1" noChangeArrowheads="1"/>
          </p:cNvSpPr>
          <p:nvPr>
            <p:ph idx="1"/>
          </p:nvPr>
        </p:nvSpPr>
        <p:spPr>
          <a:xfrm>
            <a:off x="1155548" y="2217343"/>
            <a:ext cx="9880893" cy="3959619"/>
          </a:xfrm>
        </p:spPr>
        <p:txBody>
          <a:bodyPr>
            <a:normAutofit/>
          </a:bodyPr>
          <a:lstStyle/>
          <a:p>
            <a:r>
              <a:rPr lang="it-IT" altLang="it-IT" sz="2000"/>
              <a:t> </a:t>
            </a:r>
            <a:r>
              <a:rPr lang="it-IT" altLang="it-IT" sz="2000" i="1" dirty="0"/>
              <a:t>a)</a:t>
            </a:r>
            <a:r>
              <a:rPr lang="it-IT" altLang="it-IT" sz="2000" dirty="0"/>
              <a:t> perseguire l’obiettivo prioritario di favorire la nascita, la crescita e la competitività delle imprese, anche attraverso il loro accesso ai mercati interni e internazionali dei capitali;</a:t>
            </a:r>
          </a:p>
          <a:p>
            <a:r>
              <a:rPr lang="it-IT" altLang="it-IT" sz="2000" dirty="0"/>
              <a:t>        </a:t>
            </a:r>
            <a:r>
              <a:rPr lang="it-IT" altLang="it-IT" sz="2000" i="1" dirty="0"/>
              <a:t>b)</a:t>
            </a:r>
            <a:r>
              <a:rPr lang="it-IT" altLang="it-IT" sz="2000" dirty="0"/>
              <a:t> valorizzare il carattere imprenditoriale delle società e definire con chiarezza e precisione i compiti e le responsabilità degli organi sociali;</a:t>
            </a:r>
            <a:br>
              <a:rPr lang="it-IT" altLang="it-IT" sz="2000" dirty="0"/>
            </a:br>
            <a:r>
              <a:rPr lang="it-IT" altLang="it-IT" sz="2000" dirty="0"/>
              <a:t>        </a:t>
            </a:r>
            <a:r>
              <a:rPr lang="it-IT" altLang="it-IT" sz="2000" i="1" dirty="0"/>
              <a:t>c)</a:t>
            </a:r>
            <a:r>
              <a:rPr lang="it-IT" altLang="it-IT" sz="2000" dirty="0"/>
              <a:t> semplificare la disciplina delle società, tenendo conto delle esigenze delle imprese e del mercato concorrenziale;</a:t>
            </a:r>
            <a:br>
              <a:rPr lang="it-IT" altLang="it-IT" sz="2000" dirty="0"/>
            </a:br>
            <a:r>
              <a:rPr lang="it-IT" altLang="it-IT" sz="2000" dirty="0"/>
              <a:t>        </a:t>
            </a:r>
            <a:r>
              <a:rPr lang="it-IT" altLang="it-IT" sz="2000" i="1" dirty="0"/>
              <a:t>d)</a:t>
            </a:r>
            <a:r>
              <a:rPr lang="it-IT" altLang="it-IT" sz="2000" dirty="0"/>
              <a:t> ampliare gli ambiti dell’autonomia statutaria, tenendo conto delle esigenze di tutela dei diversi interessi coinvolti;</a:t>
            </a:r>
            <a:br>
              <a:rPr lang="it-IT" altLang="it-IT" sz="2000" dirty="0"/>
            </a:br>
            <a:r>
              <a:rPr lang="it-IT" altLang="it-IT" sz="2000" dirty="0"/>
              <a:t>        </a:t>
            </a:r>
            <a:r>
              <a:rPr lang="it-IT" altLang="it-IT" sz="2000" i="1" dirty="0"/>
              <a:t>e)</a:t>
            </a:r>
            <a:r>
              <a:rPr lang="it-IT" altLang="it-IT" sz="2000" dirty="0"/>
              <a:t> adeguare la disciplina dei modelli societari alle esigenze delle imprese, anche in considerazione della composizione sociale e delle modalità di finanziamento, escludendo comunque l’introduzione di vincoli automatici in ordine all’adozione di uno specifico modello societario;</a:t>
            </a:r>
          </a:p>
          <a:p>
            <a:endParaRPr lang="it-IT" altLang="it-IT" sz="2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7" name="Rectangle 35846">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1" name="Titolo 1">
            <a:extLst>
              <a:ext uri="{FF2B5EF4-FFF2-40B4-BE49-F238E27FC236}">
                <a16:creationId xmlns:a16="http://schemas.microsoft.com/office/drawing/2014/main" id="{E48FB485-DE02-FE4D-95F2-84DD5A3B65EA}"/>
              </a:ext>
            </a:extLst>
          </p:cNvPr>
          <p:cNvSpPr>
            <a:spLocks noGrp="1" noChangeArrowheads="1"/>
          </p:cNvSpPr>
          <p:nvPr>
            <p:ph type="title"/>
          </p:nvPr>
        </p:nvSpPr>
        <p:spPr>
          <a:xfrm>
            <a:off x="1156851" y="637762"/>
            <a:ext cx="9888496" cy="900131"/>
          </a:xfrm>
        </p:spPr>
        <p:txBody>
          <a:bodyPr anchor="t">
            <a:normAutofit/>
          </a:bodyPr>
          <a:lstStyle/>
          <a:p>
            <a:r>
              <a:rPr lang="it-IT" altLang="it-IT" sz="4000">
                <a:solidFill>
                  <a:schemeClr val="bg1"/>
                </a:solidFill>
              </a:rPr>
              <a:t>Per le srl</a:t>
            </a:r>
          </a:p>
        </p:txBody>
      </p:sp>
      <p:sp>
        <p:nvSpPr>
          <p:cNvPr id="35849" name="Rectangle 35848">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51" name="Rectangle 35850">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2" name="Segnaposto contenuto 2">
            <a:extLst>
              <a:ext uri="{FF2B5EF4-FFF2-40B4-BE49-F238E27FC236}">
                <a16:creationId xmlns:a16="http://schemas.microsoft.com/office/drawing/2014/main" id="{8F384A26-9C87-0B4C-B128-17025AF94844}"/>
              </a:ext>
            </a:extLst>
          </p:cNvPr>
          <p:cNvSpPr>
            <a:spLocks noGrp="1" noChangeArrowheads="1"/>
          </p:cNvSpPr>
          <p:nvPr>
            <p:ph idx="1"/>
          </p:nvPr>
        </p:nvSpPr>
        <p:spPr>
          <a:xfrm>
            <a:off x="1155548" y="2217343"/>
            <a:ext cx="9880893" cy="3959619"/>
          </a:xfrm>
        </p:spPr>
        <p:txBody>
          <a:bodyPr>
            <a:normAutofit/>
          </a:bodyPr>
          <a:lstStyle/>
          <a:p>
            <a:r>
              <a:rPr lang="it-IT" altLang="it-IT" sz="2400"/>
              <a:t>Prevedere un autonomo ed organico complesso di norme, anche suppletive, modellato sul principio della rilevanza centrale del socio e dei rapporti contrattuali tra i soci….</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71" name="Rectangle 36870">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5" name="Titolo 1">
            <a:extLst>
              <a:ext uri="{FF2B5EF4-FFF2-40B4-BE49-F238E27FC236}">
                <a16:creationId xmlns:a16="http://schemas.microsoft.com/office/drawing/2014/main" id="{7B8BFF3D-DF58-7446-BDCC-F8963E2CBDB1}"/>
              </a:ext>
            </a:extLst>
          </p:cNvPr>
          <p:cNvSpPr>
            <a:spLocks noGrp="1" noChangeArrowheads="1"/>
          </p:cNvSpPr>
          <p:nvPr>
            <p:ph type="title"/>
          </p:nvPr>
        </p:nvSpPr>
        <p:spPr>
          <a:xfrm>
            <a:off x="1156851" y="637762"/>
            <a:ext cx="9888496" cy="900131"/>
          </a:xfrm>
        </p:spPr>
        <p:txBody>
          <a:bodyPr anchor="t">
            <a:normAutofit/>
          </a:bodyPr>
          <a:lstStyle/>
          <a:p>
            <a:r>
              <a:rPr lang="it-IT" altLang="it-IT" sz="4000">
                <a:solidFill>
                  <a:schemeClr val="bg1"/>
                </a:solidFill>
              </a:rPr>
              <a:t>In materia di recesso….</a:t>
            </a:r>
          </a:p>
        </p:txBody>
      </p:sp>
      <p:sp>
        <p:nvSpPr>
          <p:cNvPr id="36873" name="Rectangle 36872">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75" name="Rectangle 36874">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6" name="Segnaposto contenuto 2">
            <a:extLst>
              <a:ext uri="{FF2B5EF4-FFF2-40B4-BE49-F238E27FC236}">
                <a16:creationId xmlns:a16="http://schemas.microsoft.com/office/drawing/2014/main" id="{00132F5C-34FB-2C48-AF80-01D845134586}"/>
              </a:ext>
            </a:extLst>
          </p:cNvPr>
          <p:cNvSpPr>
            <a:spLocks noGrp="1" noChangeArrowheads="1"/>
          </p:cNvSpPr>
          <p:nvPr>
            <p:ph idx="1"/>
          </p:nvPr>
        </p:nvSpPr>
        <p:spPr>
          <a:xfrm>
            <a:off x="1155548" y="2217343"/>
            <a:ext cx="9880893" cy="3959619"/>
          </a:xfrm>
        </p:spPr>
        <p:txBody>
          <a:bodyPr>
            <a:normAutofit/>
          </a:bodyPr>
          <a:lstStyle/>
          <a:p>
            <a:r>
              <a:rPr lang="it-IT" altLang="it-IT" sz="2000" i="1"/>
              <a:t>Nelle Srl</a:t>
            </a:r>
          </a:p>
          <a:p>
            <a:endParaRPr lang="it-IT" altLang="it-IT" sz="2000" i="1" dirty="0"/>
          </a:p>
          <a:p>
            <a:r>
              <a:rPr lang="it-IT" altLang="it-IT" sz="2000" i="1" dirty="0"/>
              <a:t>individuare i casi nei quali riconoscere adeguate forme di tutela al socio al momento dell’ingresso e dell’uscita della società dal gruppo, ed eventualmente il diritto di recesso quando non sussistono le condizioni per l’obbligo di offerta pubblica di acquisto</a:t>
            </a:r>
            <a:endParaRPr lang="it-IT" altLang="it-IT" sz="2000" i="1"/>
          </a:p>
          <a:p>
            <a:r>
              <a:rPr lang="it-IT" altLang="it-IT" sz="2000" i="1"/>
              <a:t>Ne i Gruppi</a:t>
            </a:r>
          </a:p>
          <a:p>
            <a:endParaRPr lang="it-IT" altLang="it-IT" sz="2000" i="1" dirty="0"/>
          </a:p>
          <a:p>
            <a:r>
              <a:rPr lang="it-IT" altLang="it-IT" sz="2000" i="1" dirty="0"/>
              <a:t>individuare i casi nei quali riconoscere adeguate forme di tutela al socio al momento dell’ingresso e dell’uscita della società dal gruppo, ed eventualmente il diritto di recesso quando non sussistono le condizioni per l’obbligo di offerta pubblica di acquisto….</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9" name="Rectangle 3082">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608344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4" name="Rectangle 3">
            <a:extLst>
              <a:ext uri="{FF2B5EF4-FFF2-40B4-BE49-F238E27FC236}">
                <a16:creationId xmlns:a16="http://schemas.microsoft.com/office/drawing/2014/main" id="{E8376224-B19B-30EF-32EB-7F233497F61B}"/>
              </a:ext>
            </a:extLst>
          </p:cNvPr>
          <p:cNvSpPr>
            <a:spLocks noChangeArrowheads="1"/>
          </p:cNvSpPr>
          <p:nvPr/>
        </p:nvSpPr>
        <p:spPr bwMode="auto">
          <a:xfrm>
            <a:off x="1155558" y="637762"/>
            <a:ext cx="4284397" cy="5576770"/>
          </a:xfrm>
          <a:prstGeom prst="rect">
            <a:avLst/>
          </a:prstGeom>
        </p:spPr>
        <p:txBody>
          <a:bodyPr vert="horz" lIns="91440" tIns="45720" rIns="91440" bIns="45720" rtlCol="0" anchor="ctr">
            <a:normAutofit/>
          </a:bodyPr>
          <a:lstStyle>
            <a:lvl1pPr algn="l" defTabSz="957263" eaLnBrk="0" hangingPunct="0">
              <a:defRPr sz="3200">
                <a:solidFill>
                  <a:schemeClr val="tx1"/>
                </a:solidFill>
                <a:latin typeface="Tahoma" panose="020B0604030504040204" pitchFamily="34" charset="0"/>
              </a:defRPr>
            </a:lvl1pPr>
            <a:lvl2pPr marL="479425" indent="-285750" algn="l" defTabSz="957263" eaLnBrk="0" hangingPunct="0">
              <a:buClr>
                <a:schemeClr val="hlink"/>
              </a:buClr>
              <a:buChar char="–"/>
              <a:defRPr sz="2800">
                <a:solidFill>
                  <a:schemeClr val="tx1"/>
                </a:solidFill>
                <a:latin typeface="Tahoma" panose="020B0604030504040204" pitchFamily="34" charset="0"/>
              </a:defRPr>
            </a:lvl2pPr>
            <a:lvl3pPr marL="957263" indent="-228600" algn="l" defTabSz="957263" eaLnBrk="0" hangingPunct="0">
              <a:buClr>
                <a:schemeClr val="hlink"/>
              </a:buClr>
              <a:buChar char="•"/>
              <a:defRPr sz="2400">
                <a:solidFill>
                  <a:schemeClr val="tx1"/>
                </a:solidFill>
                <a:latin typeface="Tahoma" panose="020B0604030504040204" pitchFamily="34" charset="0"/>
              </a:defRPr>
            </a:lvl3pPr>
            <a:lvl4pPr marL="1436688" indent="-228600" algn="l" defTabSz="957263" eaLnBrk="0" hangingPunct="0">
              <a:buClr>
                <a:schemeClr val="hlink"/>
              </a:buClr>
              <a:buChar char="–"/>
              <a:defRPr sz="2000">
                <a:solidFill>
                  <a:schemeClr val="tx1"/>
                </a:solidFill>
                <a:latin typeface="Tahoma" panose="020B0604030504040204" pitchFamily="34" charset="0"/>
              </a:defRPr>
            </a:lvl4pPr>
            <a:lvl5pPr marL="1916113" indent="-228600" algn="l" defTabSz="957263" eaLnBrk="0" hangingPunct="0">
              <a:buClr>
                <a:schemeClr val="hlink"/>
              </a:buClr>
              <a:buChar char="»"/>
              <a:defRPr sz="2000">
                <a:solidFill>
                  <a:schemeClr val="tx1"/>
                </a:solidFill>
                <a:latin typeface="Tahoma" panose="020B0604030504040204" pitchFamily="34" charset="0"/>
              </a:defRPr>
            </a:lvl5pPr>
            <a:lvl6pPr marL="2373313" indent="-228600" defTabSz="957263" eaLnBrk="0" fontAlgn="base" hangingPunct="0">
              <a:spcBef>
                <a:spcPct val="20000"/>
              </a:spcBef>
              <a:spcAft>
                <a:spcPct val="0"/>
              </a:spcAft>
              <a:buClr>
                <a:schemeClr val="hlink"/>
              </a:buClr>
              <a:buChar char="»"/>
              <a:defRPr sz="2000">
                <a:solidFill>
                  <a:schemeClr val="tx1"/>
                </a:solidFill>
                <a:latin typeface="Tahoma" panose="020B0604030504040204" pitchFamily="34" charset="0"/>
              </a:defRPr>
            </a:lvl6pPr>
            <a:lvl7pPr marL="2830513" indent="-228600" defTabSz="957263" eaLnBrk="0" fontAlgn="base" hangingPunct="0">
              <a:spcBef>
                <a:spcPct val="20000"/>
              </a:spcBef>
              <a:spcAft>
                <a:spcPct val="0"/>
              </a:spcAft>
              <a:buClr>
                <a:schemeClr val="hlink"/>
              </a:buClr>
              <a:buChar char="»"/>
              <a:defRPr sz="2000">
                <a:solidFill>
                  <a:schemeClr val="tx1"/>
                </a:solidFill>
                <a:latin typeface="Tahoma" panose="020B0604030504040204" pitchFamily="34" charset="0"/>
              </a:defRPr>
            </a:lvl7pPr>
            <a:lvl8pPr marL="3287713" indent="-228600" defTabSz="957263" eaLnBrk="0" fontAlgn="base" hangingPunct="0">
              <a:spcBef>
                <a:spcPct val="20000"/>
              </a:spcBef>
              <a:spcAft>
                <a:spcPct val="0"/>
              </a:spcAft>
              <a:buClr>
                <a:schemeClr val="hlink"/>
              </a:buClr>
              <a:buChar char="»"/>
              <a:defRPr sz="2000">
                <a:solidFill>
                  <a:schemeClr val="tx1"/>
                </a:solidFill>
                <a:latin typeface="Tahoma" panose="020B0604030504040204" pitchFamily="34" charset="0"/>
              </a:defRPr>
            </a:lvl8pPr>
            <a:lvl9pPr marL="3744913" indent="-228600" defTabSz="957263" eaLnBrk="0" fontAlgn="base" hangingPunct="0">
              <a:spcBef>
                <a:spcPct val="20000"/>
              </a:spcBef>
              <a:spcAft>
                <a:spcPct val="0"/>
              </a:spcAft>
              <a:buClr>
                <a:schemeClr val="hlink"/>
              </a:buClr>
              <a:buChar char="»"/>
              <a:defRPr sz="2000">
                <a:solidFill>
                  <a:schemeClr val="tx1"/>
                </a:solidFill>
                <a:latin typeface="Tahoma" panose="020B0604030504040204" pitchFamily="34" charset="0"/>
              </a:defRPr>
            </a:lvl9pPr>
          </a:lstStyle>
          <a:p>
            <a:pPr defTabSz="914400" eaLnBrk="1" hangingPunct="1">
              <a:lnSpc>
                <a:spcPct val="90000"/>
              </a:lnSpc>
              <a:spcBef>
                <a:spcPct val="0"/>
              </a:spcBef>
              <a:spcAft>
                <a:spcPts val="600"/>
              </a:spcAft>
              <a:defRPr/>
            </a:pPr>
            <a:r>
              <a:rPr lang="en-US" altLang="it-IT" sz="6600" kern="1200">
                <a:solidFill>
                  <a:schemeClr val="bg1"/>
                </a:solidFill>
                <a:latin typeface="+mj-lt"/>
                <a:ea typeface="+mj-ea"/>
                <a:cs typeface="+mj-cs"/>
              </a:rPr>
              <a:t>Il controllo individuale dei soci nelle società di capitali</a:t>
            </a:r>
          </a:p>
        </p:txBody>
      </p:sp>
      <p:sp>
        <p:nvSpPr>
          <p:cNvPr id="3090" name="Rectangle 3084">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5990"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8" name="Line 12">
            <a:extLst>
              <a:ext uri="{FF2B5EF4-FFF2-40B4-BE49-F238E27FC236}">
                <a16:creationId xmlns:a16="http://schemas.microsoft.com/office/drawing/2014/main" id="{C6F76820-0682-42A3-20FD-E4ECB957F35D}"/>
              </a:ext>
            </a:extLst>
          </p:cNvPr>
          <p:cNvSpPr>
            <a:spLocks noChangeShapeType="1"/>
          </p:cNvSpPr>
          <p:nvPr/>
        </p:nvSpPr>
        <p:spPr bwMode="auto">
          <a:xfrm>
            <a:off x="1524000" y="6878638"/>
            <a:ext cx="9144000" cy="0"/>
          </a:xfrm>
          <a:prstGeom prst="line">
            <a:avLst/>
          </a:prstGeom>
          <a:noFill/>
          <a:ln w="9525">
            <a:solidFill>
              <a:schemeClr val="hlink"/>
            </a:solidFill>
            <a:round/>
            <a:headEnd/>
            <a:tailEnd/>
          </a:ln>
          <a:effectLst/>
        </p:spPr>
        <p:txBody>
          <a:bodyPr/>
          <a:lstStyle/>
          <a:p>
            <a:pPr algn="ctr" eaLnBrk="1" hangingPunct="1">
              <a:spcBef>
                <a:spcPct val="20000"/>
              </a:spcBef>
              <a:buFont typeface="Wingdings" panose="05000000000000000000" pitchFamily="2" charset="2"/>
              <a:buNone/>
              <a:defRPr/>
            </a:pPr>
            <a:endParaRPr lang="it-IT" sz="923"/>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8" name="Rectangle 512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7BBC7CE0-4871-49D5-5F19-C1A7CBC553D9}"/>
              </a:ext>
            </a:extLst>
          </p:cNvPr>
          <p:cNvSpPr>
            <a:spLocks noGrp="1" noChangeArrowheads="1"/>
          </p:cNvSpPr>
          <p:nvPr>
            <p:ph type="title"/>
          </p:nvPr>
        </p:nvSpPr>
        <p:spPr>
          <a:xfrm>
            <a:off x="1156851" y="637762"/>
            <a:ext cx="9888496" cy="900131"/>
          </a:xfrm>
        </p:spPr>
        <p:txBody>
          <a:bodyPr anchor="t">
            <a:normAutofit/>
          </a:bodyPr>
          <a:lstStyle/>
          <a:p>
            <a:pPr eaLnBrk="1" hangingPunct="1">
              <a:defRPr/>
            </a:pPr>
            <a:r>
              <a:rPr lang="it-IT" altLang="it-IT" sz="2800">
                <a:solidFill>
                  <a:schemeClr val="bg1"/>
                </a:solidFill>
              </a:rPr>
              <a:t>Premessa</a:t>
            </a:r>
            <a:br>
              <a:rPr lang="it-IT" altLang="it-IT" sz="2800">
                <a:solidFill>
                  <a:schemeClr val="bg1"/>
                </a:solidFill>
              </a:rPr>
            </a:br>
            <a:endParaRPr lang="it-IT" altLang="it-IT" sz="2800">
              <a:solidFill>
                <a:schemeClr val="bg1"/>
              </a:solidFill>
            </a:endParaRPr>
          </a:p>
        </p:txBody>
      </p:sp>
      <p:sp>
        <p:nvSpPr>
          <p:cNvPr id="5130" name="Rectangle 512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2" name="Rectangle 513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 name="Rectangle 6">
            <a:extLst>
              <a:ext uri="{FF2B5EF4-FFF2-40B4-BE49-F238E27FC236}">
                <a16:creationId xmlns:a16="http://schemas.microsoft.com/office/drawing/2014/main" id="{E6B8BCC1-DC45-3D45-C0B9-7A0AF6BC6768}"/>
              </a:ext>
            </a:extLst>
          </p:cNvPr>
          <p:cNvSpPr>
            <a:spLocks noGrp="1" noChangeArrowheads="1"/>
          </p:cNvSpPr>
          <p:nvPr>
            <p:ph type="body" idx="1"/>
          </p:nvPr>
        </p:nvSpPr>
        <p:spPr>
          <a:xfrm>
            <a:off x="1155548" y="2217343"/>
            <a:ext cx="9880893" cy="3959619"/>
          </a:xfrm>
        </p:spPr>
        <p:txBody>
          <a:bodyPr>
            <a:normAutofit/>
          </a:bodyPr>
          <a:lstStyle/>
          <a:p>
            <a:pPr>
              <a:defRPr/>
            </a:pPr>
            <a:r>
              <a:rPr lang="it-IT" altLang="it-IT" sz="2400"/>
              <a:t>Cambiamenti introdotti a livello di controllo dei soci nelle società di capitali dalla riforma </a:t>
            </a:r>
            <a:r>
              <a:rPr lang="it-IT" altLang="it-IT" sz="2400" i="1"/>
              <a:t>ex</a:t>
            </a:r>
            <a:r>
              <a:rPr lang="it-IT" altLang="it-IT" sz="2400"/>
              <a:t> D.Lgs. 6/2003:</a:t>
            </a:r>
          </a:p>
          <a:p>
            <a:pPr>
              <a:defRPr/>
            </a:pPr>
            <a:endParaRPr lang="it-IT" altLang="it-IT" sz="2400"/>
          </a:p>
          <a:p>
            <a:pPr marL="457200" indent="-457200">
              <a:buFont typeface="+mj-lt"/>
              <a:buAutoNum type="arabicPeriod"/>
              <a:defRPr/>
            </a:pPr>
            <a:r>
              <a:rPr lang="it-IT" altLang="it-IT" sz="2400"/>
              <a:t>Diritto di </a:t>
            </a:r>
            <a:r>
              <a:rPr lang="it-IT" altLang="it-IT" sz="2400" b="1"/>
              <a:t>informazione</a:t>
            </a:r>
            <a:r>
              <a:rPr lang="it-IT" altLang="it-IT" sz="2400"/>
              <a:t>;</a:t>
            </a:r>
          </a:p>
          <a:p>
            <a:pPr marL="457200" indent="-457200">
              <a:buFont typeface="+mj-lt"/>
              <a:buAutoNum type="arabicPeriod"/>
              <a:defRPr/>
            </a:pPr>
            <a:endParaRPr lang="it-IT" altLang="it-IT" sz="2400"/>
          </a:p>
          <a:p>
            <a:pPr marL="457200" indent="-457200">
              <a:buFont typeface="+mj-lt"/>
              <a:buAutoNum type="arabicPeriod"/>
              <a:defRPr/>
            </a:pPr>
            <a:r>
              <a:rPr lang="it-IT" altLang="it-IT" sz="2400"/>
              <a:t>Diritto alla </a:t>
            </a:r>
            <a:r>
              <a:rPr lang="it-IT" altLang="it-IT" sz="2400" b="1"/>
              <a:t>consultazione</a:t>
            </a:r>
            <a:r>
              <a:rPr lang="it-IT" altLang="it-IT" sz="2400"/>
              <a:t> da parte dei singoli quotisti.</a:t>
            </a:r>
          </a:p>
          <a:p>
            <a:pPr marL="457200" indent="-457200">
              <a:buFont typeface="+mj-lt"/>
              <a:buAutoNum type="arabicPeriod"/>
              <a:defRPr/>
            </a:pPr>
            <a:endParaRPr lang="it-IT" altLang="it-IT" sz="2400"/>
          </a:p>
          <a:p>
            <a:pPr marL="457200" indent="-457200">
              <a:defRPr/>
            </a:pPr>
            <a:r>
              <a:rPr lang="it-IT" altLang="it-IT" sz="2400"/>
              <a:t>Con il conferimento di tali poteri ai soci, risaltano inoltre questioni sulla loro </a:t>
            </a:r>
            <a:r>
              <a:rPr lang="it-IT" altLang="it-IT" sz="2400" b="1"/>
              <a:t>responsabilità</a:t>
            </a:r>
            <a:r>
              <a:rPr lang="it-IT" altLang="it-IT" sz="2400"/>
              <a:t>.</a:t>
            </a:r>
          </a:p>
          <a:p>
            <a:pPr marL="457200" indent="-457200">
              <a:buFont typeface="+mj-lt"/>
              <a:buAutoNum type="arabicPeriod"/>
              <a:defRPr/>
            </a:pPr>
            <a:endParaRPr lang="it-IT" altLang="it-IT" sz="2400"/>
          </a:p>
          <a:p>
            <a:pPr marL="457200" indent="-457200">
              <a:buFont typeface="+mj-lt"/>
              <a:buAutoNum type="arabicPeriod"/>
              <a:defRPr/>
            </a:pPr>
            <a:endParaRPr lang="it-IT" altLang="it-IT" sz="24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4" name="Rectangle 4103">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0"/>
            <a:ext cx="4654286"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8" name="Rectangle 2">
            <a:extLst>
              <a:ext uri="{FF2B5EF4-FFF2-40B4-BE49-F238E27FC236}">
                <a16:creationId xmlns:a16="http://schemas.microsoft.com/office/drawing/2014/main" id="{509B1502-807D-8251-52E2-6A15F42F3FA6}"/>
              </a:ext>
            </a:extLst>
          </p:cNvPr>
          <p:cNvSpPr>
            <a:spLocks noGrp="1" noChangeArrowheads="1"/>
          </p:cNvSpPr>
          <p:nvPr>
            <p:ph type="ctrTitle"/>
          </p:nvPr>
        </p:nvSpPr>
        <p:spPr>
          <a:xfrm>
            <a:off x="1155559" y="637762"/>
            <a:ext cx="2899568" cy="5576770"/>
          </a:xfrm>
        </p:spPr>
        <p:txBody>
          <a:bodyPr anchor="ctr">
            <a:normAutofit/>
          </a:bodyPr>
          <a:lstStyle/>
          <a:p>
            <a:pPr algn="l" eaLnBrk="1" hangingPunct="1">
              <a:defRPr/>
            </a:pPr>
            <a:r>
              <a:rPr lang="it-IT" altLang="it-IT" sz="4800">
                <a:solidFill>
                  <a:schemeClr val="bg1"/>
                </a:solidFill>
              </a:rPr>
              <a:t>La riforma introdotta dal D.Lgs. 6/2003  </a:t>
            </a:r>
          </a:p>
        </p:txBody>
      </p:sp>
      <p:sp>
        <p:nvSpPr>
          <p:cNvPr id="4106" name="Rectangle 4105">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2535" y="0"/>
            <a:ext cx="7539455"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Rectangle 3">
            <a:extLst>
              <a:ext uri="{FF2B5EF4-FFF2-40B4-BE49-F238E27FC236}">
                <a16:creationId xmlns:a16="http://schemas.microsoft.com/office/drawing/2014/main" id="{D839AF04-C127-52D9-AF74-9CC1552B0634}"/>
              </a:ext>
            </a:extLst>
          </p:cNvPr>
          <p:cNvSpPr>
            <a:spLocks noGrp="1" noChangeArrowheads="1"/>
          </p:cNvSpPr>
          <p:nvPr>
            <p:ph type="subTitle" idx="1"/>
          </p:nvPr>
        </p:nvSpPr>
        <p:spPr>
          <a:xfrm>
            <a:off x="5444775" y="637762"/>
            <a:ext cx="5600580" cy="5576770"/>
          </a:xfrm>
        </p:spPr>
        <p:txBody>
          <a:bodyPr anchor="ctr">
            <a:normAutofit/>
          </a:bodyPr>
          <a:lstStyle/>
          <a:p>
            <a:pPr algn="l" eaLnBrk="1" hangingPunct="1">
              <a:defRPr/>
            </a:pPr>
            <a:r>
              <a:rPr lang="it-IT" altLang="it-IT" sz="3200"/>
              <a:t>Contesto normativo</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8" name="Rectangle 512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0" name="Rectangle 512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828340DA-2621-10FF-E4CB-B9DCA6CCE2AA}"/>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3600">
                <a:solidFill>
                  <a:schemeClr val="bg1"/>
                </a:solidFill>
              </a:rPr>
              <a:t>Il contesto normativo e i principi ispiratori del D.Lgs. 6/2003</a:t>
            </a:r>
            <a:br>
              <a:rPr lang="it-IT" altLang="it-IT" sz="3600">
                <a:solidFill>
                  <a:schemeClr val="bg1"/>
                </a:solidFill>
              </a:rPr>
            </a:br>
            <a:endParaRPr lang="it-IT" altLang="it-IT" sz="3600">
              <a:solidFill>
                <a:schemeClr val="bg1"/>
              </a:solidFill>
            </a:endParaRPr>
          </a:p>
        </p:txBody>
      </p:sp>
      <p:sp>
        <p:nvSpPr>
          <p:cNvPr id="5132" name="Rectangle 513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 name="Rectangle 6">
            <a:extLst>
              <a:ext uri="{FF2B5EF4-FFF2-40B4-BE49-F238E27FC236}">
                <a16:creationId xmlns:a16="http://schemas.microsoft.com/office/drawing/2014/main" id="{11C2553C-95E9-426C-F7A8-3E1A0896E958}"/>
              </a:ext>
            </a:extLst>
          </p:cNvPr>
          <p:cNvSpPr>
            <a:spLocks noGrp="1" noChangeArrowheads="1"/>
          </p:cNvSpPr>
          <p:nvPr>
            <p:ph type="body" idx="1"/>
          </p:nvPr>
        </p:nvSpPr>
        <p:spPr>
          <a:xfrm>
            <a:off x="4654732" y="850052"/>
            <a:ext cx="6390623" cy="5326911"/>
          </a:xfrm>
        </p:spPr>
        <p:txBody>
          <a:bodyPr>
            <a:normAutofit/>
          </a:bodyPr>
          <a:lstStyle/>
          <a:p>
            <a:pPr>
              <a:defRPr/>
            </a:pPr>
            <a:r>
              <a:rPr lang="it-IT" altLang="it-IT" sz="1700"/>
              <a:t>In termini generali, il punto di snodo è il </a:t>
            </a:r>
            <a:r>
              <a:rPr lang="it-IT" altLang="it-IT" sz="1700" i="1"/>
              <a:t>diritto/dovere ad agire in modo informato</a:t>
            </a:r>
            <a:r>
              <a:rPr lang="it-IT" altLang="it-IT" sz="1700"/>
              <a:t> in capo agli amministratori ma anche ai soci, punto quest’ultimo da sempre “sfumato”.</a:t>
            </a:r>
          </a:p>
          <a:p>
            <a:pPr>
              <a:defRPr/>
            </a:pPr>
            <a:r>
              <a:rPr lang="it-IT" altLang="it-IT" sz="1700">
                <a:sym typeface="Wingdings" pitchFamily="2" charset="2"/>
              </a:rPr>
              <a:t>Forte accento posto sul “carattere imprenditoriale della Società”, e pertanto necessità di chiarire ruoli, compiti e responsabilità</a:t>
            </a:r>
          </a:p>
          <a:p>
            <a:pPr>
              <a:defRPr/>
            </a:pPr>
            <a:endParaRPr lang="it-IT" altLang="it-IT" sz="1700">
              <a:sym typeface="Wingdings" pitchFamily="2" charset="2"/>
            </a:endParaRPr>
          </a:p>
          <a:p>
            <a:pPr>
              <a:defRPr/>
            </a:pPr>
            <a:r>
              <a:rPr lang="it-IT" altLang="it-IT" sz="1700">
                <a:sym typeface="Wingdings" pitchFamily="2" charset="2"/>
              </a:rPr>
              <a:t>Inoltre, singolo socio come fulcro della Società, e ancor più i rapporti tra i  soci necessità di tutelare specialmente il socio di minoranza, ma anche obbligo in capo a quest’ultimo di rilevare atti di </a:t>
            </a:r>
            <a:r>
              <a:rPr lang="it-IT" altLang="it-IT" sz="1700" i="1">
                <a:sym typeface="Wingdings" pitchFamily="2" charset="2"/>
              </a:rPr>
              <a:t>mala gestio</a:t>
            </a:r>
            <a:r>
              <a:rPr lang="it-IT" altLang="it-IT" sz="1700">
                <a:sym typeface="Wingdings" pitchFamily="2" charset="2"/>
              </a:rPr>
              <a:t> da parte degli amministratori.</a:t>
            </a:r>
          </a:p>
          <a:p>
            <a:pPr>
              <a:defRPr/>
            </a:pPr>
            <a:endParaRPr lang="it-IT" altLang="it-IT" sz="1700">
              <a:sym typeface="Wingdings" pitchFamily="2" charset="2"/>
            </a:endParaRPr>
          </a:p>
          <a:p>
            <a:pPr indent="357188">
              <a:defRPr/>
            </a:pPr>
            <a:r>
              <a:rPr lang="it-IT" altLang="it-IT" sz="1700">
                <a:sym typeface="Wingdings" pitchFamily="2" charset="2"/>
              </a:rPr>
              <a:t>Speciale rilievo sull’obbligo di proattività al fine di tutelare il patrimonio sociale;</a:t>
            </a:r>
          </a:p>
          <a:p>
            <a:pPr indent="357188">
              <a:defRPr/>
            </a:pPr>
            <a:r>
              <a:rPr lang="it-IT" altLang="it-IT" sz="1700">
                <a:sym typeface="Wingdings" pitchFamily="2" charset="2"/>
              </a:rPr>
              <a:t>Presidio a tutela di terzi contro negligenza di altri soci, rilievo a soggetti che non assumono posizioni attendiste;</a:t>
            </a:r>
          </a:p>
          <a:p>
            <a:pPr indent="357188">
              <a:defRPr/>
            </a:pPr>
            <a:r>
              <a:rPr lang="it-IT" altLang="it-IT" sz="1700">
                <a:sym typeface="Wingdings" pitchFamily="2" charset="2"/>
              </a:rPr>
              <a:t>Un </a:t>
            </a:r>
            <a:r>
              <a:rPr lang="it-IT" altLang="it-IT" sz="1700" b="1">
                <a:sym typeface="Wingdings" pitchFamily="2" charset="2"/>
              </a:rPr>
              <a:t>flusso continuo e completo di informazioni </a:t>
            </a:r>
            <a:r>
              <a:rPr lang="it-IT" altLang="it-IT" sz="1700">
                <a:sym typeface="Wingdings" pitchFamily="2" charset="2"/>
              </a:rPr>
              <a:t>è elemento fondamentale di tale sistema.</a:t>
            </a:r>
          </a:p>
          <a:p>
            <a:pPr>
              <a:defRPr/>
            </a:pPr>
            <a:endParaRPr lang="it-IT" altLang="it-IT" sz="1700">
              <a:sym typeface="Wingdings" pitchFamily="2" charset="2"/>
            </a:endParaRPr>
          </a:p>
          <a:p>
            <a:pPr>
              <a:defRPr/>
            </a:pPr>
            <a:endParaRPr lang="it-IT" altLang="it-IT" sz="1700">
              <a:sym typeface="Wingdings" pitchFamily="2" charset="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8" name="Rectangle 512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0" name="Rectangle 512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06E42032-F166-ED2E-430B-49D5F118AFB1}"/>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2500">
                <a:solidFill>
                  <a:schemeClr val="bg1"/>
                </a:solidFill>
              </a:rPr>
              <a:t>Diritto/dovere di agire in modo informato riferito all’organo amministrativo</a:t>
            </a:r>
            <a:br>
              <a:rPr lang="it-IT" altLang="it-IT" sz="2500">
                <a:solidFill>
                  <a:schemeClr val="bg1"/>
                </a:solidFill>
              </a:rPr>
            </a:br>
            <a:endParaRPr lang="it-IT" altLang="it-IT" sz="2500">
              <a:solidFill>
                <a:schemeClr val="bg1"/>
              </a:solidFill>
            </a:endParaRPr>
          </a:p>
        </p:txBody>
      </p:sp>
      <p:sp>
        <p:nvSpPr>
          <p:cNvPr id="5132" name="Rectangle 513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 name="Rectangle 6">
            <a:extLst>
              <a:ext uri="{FF2B5EF4-FFF2-40B4-BE49-F238E27FC236}">
                <a16:creationId xmlns:a16="http://schemas.microsoft.com/office/drawing/2014/main" id="{9C1BB8F0-C076-73B1-E29E-41C99DB2044A}"/>
              </a:ext>
            </a:extLst>
          </p:cNvPr>
          <p:cNvSpPr>
            <a:spLocks noGrp="1" noChangeArrowheads="1"/>
          </p:cNvSpPr>
          <p:nvPr>
            <p:ph type="body" idx="1"/>
          </p:nvPr>
        </p:nvSpPr>
        <p:spPr>
          <a:xfrm>
            <a:off x="4654732" y="850052"/>
            <a:ext cx="6390623" cy="5326911"/>
          </a:xfrm>
        </p:spPr>
        <p:txBody>
          <a:bodyPr>
            <a:normAutofit/>
          </a:bodyPr>
          <a:lstStyle/>
          <a:p>
            <a:pPr>
              <a:defRPr/>
            </a:pPr>
            <a:r>
              <a:rPr lang="it-IT" altLang="it-IT" sz="2200">
                <a:sym typeface="Wingdings" pitchFamily="2" charset="2"/>
              </a:rPr>
              <a:t>Agire in modo informato come elemento di primaria importanza nella tutela del patrimonio sociale, ma anche dell’investimento dei singoli soci (come si è visto, attenzione al ruolo del singolo soggetto).</a:t>
            </a:r>
          </a:p>
          <a:p>
            <a:pPr>
              <a:defRPr/>
            </a:pPr>
            <a:r>
              <a:rPr lang="it-IT" altLang="it-IT" sz="2200">
                <a:sym typeface="Wingdings" pitchFamily="2" charset="2"/>
              </a:rPr>
              <a:t> </a:t>
            </a:r>
            <a:r>
              <a:rPr lang="it-IT" altLang="it-IT" sz="2200" b="1">
                <a:sym typeface="Wingdings" pitchFamily="2" charset="2"/>
              </a:rPr>
              <a:t>Responsabilità in capo all’organo amministrativo</a:t>
            </a:r>
          </a:p>
          <a:p>
            <a:pPr>
              <a:defRPr/>
            </a:pPr>
            <a:endParaRPr lang="it-IT" altLang="it-IT" sz="2200">
              <a:sym typeface="Wingdings" pitchFamily="2" charset="2"/>
            </a:endParaRPr>
          </a:p>
          <a:p>
            <a:pPr>
              <a:defRPr/>
            </a:pPr>
            <a:r>
              <a:rPr lang="it-IT" altLang="it-IT" sz="2200">
                <a:sym typeface="Wingdings" pitchFamily="2" charset="2"/>
              </a:rPr>
              <a:t>Desta criticità in particolare la circostanza in cui esso sia di tipo pluripersonale:</a:t>
            </a:r>
          </a:p>
          <a:p>
            <a:pPr indent="357188">
              <a:defRPr/>
            </a:pPr>
            <a:r>
              <a:rPr lang="it-IT" altLang="it-IT" sz="2200">
                <a:sym typeface="Wingdings" pitchFamily="2" charset="2"/>
              </a:rPr>
              <a:t>in ogni caso, il singolo componente ha diritto/dovere di informarsi </a:t>
            </a:r>
            <a:r>
              <a:rPr lang="it-IT" altLang="it-IT" sz="2200" b="1">
                <a:sym typeface="Wingdings" pitchFamily="2" charset="2"/>
              </a:rPr>
              <a:t>prima</a:t>
            </a:r>
            <a:r>
              <a:rPr lang="it-IT" altLang="it-IT" sz="2200" b="1" i="1">
                <a:sym typeface="Wingdings" pitchFamily="2" charset="2"/>
              </a:rPr>
              <a:t> </a:t>
            </a:r>
            <a:r>
              <a:rPr lang="it-IT" altLang="it-IT" sz="2200">
                <a:sym typeface="Wingdings" pitchFamily="2" charset="2"/>
              </a:rPr>
              <a:t>di qualsiasi decisione anche da altro componenti;</a:t>
            </a:r>
          </a:p>
          <a:p>
            <a:pPr indent="357188">
              <a:defRPr/>
            </a:pPr>
            <a:r>
              <a:rPr lang="it-IT" altLang="it-IT" sz="2200">
                <a:sym typeface="Wingdings" pitchFamily="2" charset="2"/>
              </a:rPr>
              <a:t>in particolare, in caso di amministrazione congiuntiva, l’agire in modo informato è </a:t>
            </a:r>
            <a:r>
              <a:rPr lang="it-IT" altLang="it-IT" sz="2200" i="1">
                <a:sym typeface="Wingdings" pitchFamily="2" charset="2"/>
              </a:rPr>
              <a:t>conditio sine qua non</a:t>
            </a:r>
            <a:r>
              <a:rPr lang="it-IT" altLang="it-IT" sz="2200">
                <a:sym typeface="Wingdings" pitchFamily="2" charset="2"/>
              </a:rPr>
              <a:t> di un eventuale esercizio di veto sulla proposta di decisione.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0" name="Rectangle 8199">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2" name="Rectangle 8201">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4D62ED55-6E7D-FCFF-1724-F0DCF49EED85}"/>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2800">
                <a:solidFill>
                  <a:schemeClr val="bg1"/>
                </a:solidFill>
              </a:rPr>
              <a:t>La responsabilità dei soci e la riforma operata dal D.Lgs. 14/2019</a:t>
            </a:r>
          </a:p>
        </p:txBody>
      </p:sp>
      <p:sp>
        <p:nvSpPr>
          <p:cNvPr id="8204" name="Rectangle 8203">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5" name="Rectangle 6">
            <a:extLst>
              <a:ext uri="{FF2B5EF4-FFF2-40B4-BE49-F238E27FC236}">
                <a16:creationId xmlns:a16="http://schemas.microsoft.com/office/drawing/2014/main" id="{1E3D69AF-CA98-8A79-1FDC-9F406C9F58A1}"/>
              </a:ext>
            </a:extLst>
          </p:cNvPr>
          <p:cNvSpPr>
            <a:spLocks noGrp="1" noChangeArrowheads="1"/>
          </p:cNvSpPr>
          <p:nvPr>
            <p:ph type="body" idx="1"/>
          </p:nvPr>
        </p:nvSpPr>
        <p:spPr>
          <a:xfrm>
            <a:off x="4654732" y="850052"/>
            <a:ext cx="6390623" cy="5326911"/>
          </a:xfrm>
        </p:spPr>
        <p:txBody>
          <a:bodyPr>
            <a:normAutofit/>
          </a:bodyPr>
          <a:lstStyle/>
          <a:p>
            <a:r>
              <a:rPr lang="it-IT" altLang="it-IT" sz="1900">
                <a:sym typeface="Wingdings" pitchFamily="2" charset="2"/>
              </a:rPr>
              <a:t>Art. 2476, comma 7 c.c.: soci S.r.l. solidalmente responsabili con amministratori qualora decidano o autorizzino il compimento di atti arrecanti danno alla società, ai soci o a terzi.</a:t>
            </a:r>
          </a:p>
          <a:p>
            <a:endParaRPr lang="it-IT" altLang="it-IT" sz="1900">
              <a:sym typeface="Wingdings" pitchFamily="2" charset="2"/>
            </a:endParaRPr>
          </a:p>
          <a:p>
            <a:r>
              <a:rPr lang="it-IT" altLang="it-IT" sz="1900">
                <a:sym typeface="Wingdings" pitchFamily="2" charset="2"/>
              </a:rPr>
              <a:t>Presupposti della responsabilità:</a:t>
            </a:r>
          </a:p>
          <a:p>
            <a:pPr lvl="1">
              <a:buFont typeface="Arial" panose="020B0604020202020204" pitchFamily="34" charset="0"/>
              <a:buChar char="•"/>
            </a:pPr>
            <a:r>
              <a:rPr lang="it-IT" altLang="it-IT" sz="1900">
                <a:sym typeface="Wingdings" pitchFamily="2" charset="2"/>
              </a:rPr>
              <a:t>Azione/intervento del socio deve essere intenzionale;</a:t>
            </a:r>
          </a:p>
          <a:p>
            <a:pPr lvl="1">
              <a:buFont typeface="Arial" panose="020B0604020202020204" pitchFamily="34" charset="0"/>
              <a:buChar char="•"/>
            </a:pPr>
            <a:r>
              <a:rPr lang="it-IT" altLang="it-IT" sz="1900">
                <a:sym typeface="Wingdings" pitchFamily="2" charset="2"/>
              </a:rPr>
              <a:t>Il socio è tenuto a rispondere </a:t>
            </a:r>
            <a:r>
              <a:rPr lang="it-IT" altLang="it-IT" sz="1900" b="1">
                <a:sym typeface="Wingdings" pitchFamily="2" charset="2"/>
              </a:rPr>
              <a:t>solo</a:t>
            </a:r>
            <a:r>
              <a:rPr lang="it-IT" altLang="it-IT" sz="1900">
                <a:sym typeface="Wingdings" pitchFamily="2" charset="2"/>
              </a:rPr>
              <a:t> per il contributo intenzionale all’atto dannoso;</a:t>
            </a:r>
          </a:p>
          <a:p>
            <a:pPr lvl="1">
              <a:buFont typeface="Arial" panose="020B0604020202020204" pitchFamily="34" charset="0"/>
              <a:buChar char="•"/>
            </a:pPr>
            <a:r>
              <a:rPr lang="it-IT" altLang="it-IT" sz="1900">
                <a:sym typeface="Wingdings" pitchFamily="2" charset="2"/>
              </a:rPr>
              <a:t>Nesso di causalità tra l’atto deciso e il nocumento arrecato, responsabilità si configura solo in presenza di un danno arrecato alla società/ai soci/a terzi.</a:t>
            </a:r>
          </a:p>
          <a:p>
            <a:pPr lvl="1">
              <a:buFont typeface="Arial" panose="020B0604020202020204" pitchFamily="34" charset="0"/>
              <a:buChar char="•"/>
            </a:pPr>
            <a:endParaRPr lang="it-IT" altLang="it-IT" sz="1900">
              <a:sym typeface="Wingdings" pitchFamily="2" charset="2"/>
            </a:endParaRPr>
          </a:p>
          <a:p>
            <a:r>
              <a:rPr lang="it-IT" altLang="it-IT" sz="1900">
                <a:sym typeface="Wingdings" pitchFamily="2" charset="2"/>
              </a:rPr>
              <a:t>Domanda: Codice della crisi d’impresa (D.Lgs 14/2019) può alterare sensibilmente le disposizioni dell’art. 2476, comma 7? In tal caso, quali possono essere i danni arrecati alla </a:t>
            </a:r>
            <a:r>
              <a:rPr lang="it-IT" altLang="it-IT" sz="1900" i="1">
                <a:sym typeface="Wingdings" pitchFamily="2" charset="2"/>
              </a:rPr>
              <a:t>governance</a:t>
            </a:r>
            <a:r>
              <a:rPr lang="it-IT" altLang="it-IT" sz="1900">
                <a:sym typeface="Wingdings" pitchFamily="2" charset="2"/>
              </a:rPr>
              <a:t> di numerose S.r.l.?</a:t>
            </a:r>
          </a:p>
          <a:p>
            <a:pPr lvl="1">
              <a:buFont typeface="Arial" panose="020B0604020202020204" pitchFamily="34" charset="0"/>
              <a:buChar char="•"/>
            </a:pPr>
            <a:endParaRPr lang="it-IT" altLang="it-IT" sz="1900">
              <a:sym typeface="Wingdings" pitchFamily="2" charset="2"/>
            </a:endParaRPr>
          </a:p>
          <a:p>
            <a:endParaRPr lang="it-IT" altLang="it-IT" sz="1900">
              <a:sym typeface="Wingdings" pitchFamily="2" charset="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6" name="Rectangle 9225">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4F78155B-4A55-BAC7-4C9E-84918B8BC2E1}"/>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2300">
                <a:solidFill>
                  <a:schemeClr val="bg1"/>
                </a:solidFill>
              </a:rPr>
              <a:t>La differenziazione dei controlli nella S.r.l. rispetto al modello azionario</a:t>
            </a:r>
            <a:br>
              <a:rPr lang="it-IT" altLang="it-IT" sz="2300">
                <a:solidFill>
                  <a:schemeClr val="bg1"/>
                </a:solidFill>
              </a:rPr>
            </a:br>
            <a:endParaRPr lang="it-IT" altLang="it-IT" sz="2300">
              <a:solidFill>
                <a:schemeClr val="bg1"/>
              </a:solidFill>
            </a:endParaRPr>
          </a:p>
        </p:txBody>
      </p:sp>
      <p:sp>
        <p:nvSpPr>
          <p:cNvPr id="9228" name="Rectangle 9227">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9" name="Rectangle 6">
            <a:extLst>
              <a:ext uri="{FF2B5EF4-FFF2-40B4-BE49-F238E27FC236}">
                <a16:creationId xmlns:a16="http://schemas.microsoft.com/office/drawing/2014/main" id="{D97BBC98-D898-65BE-FBB8-85B5EDC750FC}"/>
              </a:ext>
            </a:extLst>
          </p:cNvPr>
          <p:cNvSpPr>
            <a:spLocks noGrp="1" noChangeArrowheads="1"/>
          </p:cNvSpPr>
          <p:nvPr>
            <p:ph type="body" idx="1"/>
          </p:nvPr>
        </p:nvSpPr>
        <p:spPr>
          <a:xfrm>
            <a:off x="4654732" y="850052"/>
            <a:ext cx="6390623" cy="5326911"/>
          </a:xfrm>
        </p:spPr>
        <p:txBody>
          <a:bodyPr>
            <a:normAutofit/>
          </a:bodyPr>
          <a:lstStyle/>
          <a:p>
            <a:r>
              <a:rPr lang="it-IT" altLang="it-IT" sz="2000">
                <a:sym typeface="Wingdings" pitchFamily="2" charset="2"/>
              </a:rPr>
              <a:t>Prerogative affidate al socio sono caratterizzate da forte elasticità organizzativa, nota in dottrina come “</a:t>
            </a:r>
            <a:r>
              <a:rPr lang="it-IT" altLang="it-IT" sz="2000" i="1">
                <a:sym typeface="Wingdings" pitchFamily="2" charset="2"/>
              </a:rPr>
              <a:t>privatizzazione del controllo gestionale </a:t>
            </a:r>
            <a:r>
              <a:rPr lang="it-IT" altLang="it-IT" sz="2000">
                <a:sym typeface="Wingdings" pitchFamily="2" charset="2"/>
              </a:rPr>
              <a:t>”. Di conseguenza è necessaria una differenziazione del sistema di controlli della S.r.l. dal modello azionario.</a:t>
            </a:r>
          </a:p>
          <a:p>
            <a:endParaRPr lang="it-IT" altLang="it-IT" sz="2000">
              <a:sym typeface="Wingdings" pitchFamily="2" charset="2"/>
            </a:endParaRPr>
          </a:p>
          <a:p>
            <a:r>
              <a:rPr lang="it-IT" altLang="it-IT" sz="2000">
                <a:sym typeface="Wingdings" pitchFamily="2" charset="2"/>
              </a:rPr>
              <a:t>“[…] </a:t>
            </a:r>
            <a:r>
              <a:rPr lang="it-IT" altLang="it-IT" sz="2000" i="1">
                <a:sym typeface="Wingdings" pitchFamily="2" charset="2"/>
              </a:rPr>
              <a:t>nel rispetto dei principi di libertà di iniziativa economica e di libera scelta delle forme organizzative dell’impresa, prevedere due modelli societari riferiti l’uno alla società a responsabilità limitata e l’altro alla società per azioni.” </a:t>
            </a:r>
            <a:r>
              <a:rPr lang="it-IT" altLang="it-IT" sz="2000">
                <a:sym typeface="Wingdings" pitchFamily="2" charset="2"/>
              </a:rPr>
              <a:t> [Legge Delega n. 366/2001, art. 2, comma 1, lettera f]</a:t>
            </a:r>
          </a:p>
          <a:p>
            <a:endParaRPr lang="it-IT" altLang="it-IT" sz="2000">
              <a:sym typeface="Wingdings" pitchFamily="2" charset="2"/>
            </a:endParaRPr>
          </a:p>
          <a:p>
            <a:r>
              <a:rPr lang="it-IT" altLang="it-IT" sz="2000">
                <a:sym typeface="Wingdings" pitchFamily="2" charset="2"/>
              </a:rPr>
              <a:t>Art. 2422 c.c.  diritto di ispezione e di estrazione di copie del libro dei soci e del libro delle assemblee in capo al socio o al rappresentante comune.</a:t>
            </a:r>
          </a:p>
          <a:p>
            <a:endParaRPr lang="it-IT" altLang="it-IT" sz="2000">
              <a:sym typeface="Wingdings" pitchFamily="2" charset="2"/>
            </a:endParaRPr>
          </a:p>
          <a:p>
            <a:endParaRPr lang="it-IT" altLang="it-IT" sz="2000">
              <a:sym typeface="Wingdings" pitchFamily="2" charset="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96B1EEB5-F261-4641-99C8-3C6D76AC950F}"/>
              </a:ext>
            </a:extLst>
          </p:cNvPr>
          <p:cNvSpPr>
            <a:spLocks noGrp="1"/>
          </p:cNvSpPr>
          <p:nvPr>
            <p:ph type="title"/>
          </p:nvPr>
        </p:nvSpPr>
        <p:spPr>
          <a:xfrm>
            <a:off x="1156851" y="637762"/>
            <a:ext cx="9888496" cy="900131"/>
          </a:xfrm>
        </p:spPr>
        <p:txBody>
          <a:bodyPr anchor="t">
            <a:normAutofit/>
          </a:bodyPr>
          <a:lstStyle/>
          <a:p>
            <a:r>
              <a:rPr lang="it-IT" sz="4000">
                <a:solidFill>
                  <a:schemeClr val="bg1"/>
                </a:solidFill>
              </a:rPr>
              <a:t>La s.r.l. Semplificata</a:t>
            </a:r>
          </a:p>
        </p:txBody>
      </p:sp>
      <p:sp>
        <p:nvSpPr>
          <p:cNvPr id="12" name="Rectangle 11">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ottotitolo 33">
            <a:extLst>
              <a:ext uri="{FF2B5EF4-FFF2-40B4-BE49-F238E27FC236}">
                <a16:creationId xmlns:a16="http://schemas.microsoft.com/office/drawing/2014/main" id="{1870892C-B398-6C4E-9458-E2197AA28DF0}"/>
              </a:ext>
            </a:extLst>
          </p:cNvPr>
          <p:cNvSpPr txBox="1">
            <a:spLocks noGrp="1"/>
          </p:cNvSpPr>
          <p:nvPr>
            <p:ph idx="1"/>
          </p:nvPr>
        </p:nvSpPr>
        <p:spPr>
          <a:xfrm>
            <a:off x="1155548" y="2217343"/>
            <a:ext cx="9880893" cy="3959619"/>
          </a:xfrm>
          <a:prstGeom prst="rect">
            <a:avLst/>
          </a:prstGeom>
        </p:spPr>
        <p:txBody>
          <a:bodyPr vert="horz" lIns="91440" tIns="45720" rIns="91440" bIns="45720" rtlCol="0">
            <a:normAutofit/>
          </a:bodyPr>
          <a:lstStyle/>
          <a:p>
            <a:pPr marL="173038" indent="-173038">
              <a:spcBef>
                <a:spcPct val="20000"/>
              </a:spcBef>
              <a:buFontTx/>
              <a:buChar char="-"/>
              <a:defRPr/>
            </a:pPr>
            <a:r>
              <a:rPr lang="it-IT" sz="2400" dirty="0">
                <a:latin typeface="Times New Roman" pitchFamily="18" charset="0"/>
                <a:cs typeface="Times New Roman" pitchFamily="18" charset="0"/>
              </a:rPr>
              <a:t>l’art. 2463 - </a:t>
            </a:r>
            <a:r>
              <a:rPr lang="it-IT" sz="2400" i="1" dirty="0">
                <a:latin typeface="Times New Roman" pitchFamily="18" charset="0"/>
                <a:cs typeface="Times New Roman" pitchFamily="18" charset="0"/>
              </a:rPr>
              <a:t>bis</a:t>
            </a:r>
            <a:r>
              <a:rPr lang="it-IT" sz="2400" dirty="0">
                <a:latin typeface="Times New Roman" pitchFamily="18" charset="0"/>
                <a:cs typeface="Times New Roman" pitchFamily="18" charset="0"/>
              </a:rPr>
              <a:t> c.c. prevede per la </a:t>
            </a:r>
            <a:r>
              <a:rPr lang="it-IT" sz="2400">
                <a:latin typeface="Times New Roman" pitchFamily="18" charset="0"/>
                <a:cs typeface="Times New Roman" pitchFamily="18" charset="0"/>
              </a:rPr>
              <a:t>s.r.l.s.</a:t>
            </a:r>
            <a:r>
              <a:rPr lang="it-IT" sz="2400" dirty="0">
                <a:latin typeface="Times New Roman" pitchFamily="18" charset="0"/>
                <a:cs typeface="Times New Roman" pitchFamily="18" charset="0"/>
              </a:rPr>
              <a:t> (anche </a:t>
            </a:r>
            <a:r>
              <a:rPr lang="it-IT" sz="2400">
                <a:latin typeface="Times New Roman" pitchFamily="18" charset="0"/>
                <a:cs typeface="Times New Roman" pitchFamily="18" charset="0"/>
              </a:rPr>
              <a:t>unipersonale</a:t>
            </a:r>
            <a:r>
              <a:rPr lang="it-IT" sz="2400" dirty="0">
                <a:latin typeface="Times New Roman" pitchFamily="18" charset="0"/>
                <a:cs typeface="Times New Roman" pitchFamily="18" charset="0"/>
              </a:rPr>
              <a:t>) che:</a:t>
            </a:r>
            <a:endParaRPr lang="it-IT" sz="2400">
              <a:latin typeface="Times New Roman" pitchFamily="18" charset="0"/>
              <a:cs typeface="Times New Roman" pitchFamily="18" charset="0"/>
            </a:endParaRPr>
          </a:p>
          <a:p>
            <a:pPr marL="914400" lvl="1" indent="-457200">
              <a:spcBef>
                <a:spcPct val="20000"/>
              </a:spcBef>
              <a:buFont typeface="+mj-lt"/>
              <a:buAutoNum type="arabicPeriod"/>
            </a:pPr>
            <a:r>
              <a:rPr lang="it-IT" dirty="0">
                <a:latin typeface="Times New Roman" pitchFamily="18" charset="0"/>
                <a:cs typeface="Times New Roman" pitchFamily="18" charset="0"/>
              </a:rPr>
              <a:t>può essere costituita solo da persone fisiche;</a:t>
            </a:r>
            <a:endParaRPr lang="it-IT">
              <a:latin typeface="Times New Roman" pitchFamily="18" charset="0"/>
              <a:cs typeface="Times New Roman" pitchFamily="18" charset="0"/>
            </a:endParaRPr>
          </a:p>
          <a:p>
            <a:pPr marL="914400" lvl="1" indent="-457200">
              <a:spcBef>
                <a:spcPct val="20000"/>
              </a:spcBef>
              <a:buFont typeface="+mj-lt"/>
              <a:buAutoNum type="arabicPeriod"/>
            </a:pPr>
            <a:r>
              <a:rPr lang="it-IT" dirty="0">
                <a:latin typeface="Times New Roman" pitchFamily="18" charset="0"/>
                <a:cs typeface="Times New Roman" pitchFamily="18" charset="0"/>
              </a:rPr>
              <a:t>l’atto costitutivo deve essere redatto mediante l’utilizzo di un modello standard tipizzato dal Ministero della Giustizia con il </a:t>
            </a:r>
            <a:r>
              <a:rPr lang="it-IT">
                <a:latin typeface="Times New Roman" pitchFamily="18" charset="0"/>
                <a:cs typeface="Times New Roman" pitchFamily="18" charset="0"/>
              </a:rPr>
              <a:t>d.m.</a:t>
            </a:r>
            <a:r>
              <a:rPr lang="it-IT" dirty="0">
                <a:latin typeface="Times New Roman" pitchFamily="18" charset="0"/>
                <a:cs typeface="Times New Roman" pitchFamily="18" charset="0"/>
              </a:rPr>
              <a:t> n. 138/2012;</a:t>
            </a:r>
            <a:endParaRPr lang="it-IT">
              <a:latin typeface="Times New Roman" pitchFamily="18" charset="0"/>
              <a:cs typeface="Times New Roman" pitchFamily="18" charset="0"/>
            </a:endParaRPr>
          </a:p>
          <a:p>
            <a:pPr marL="914400" lvl="1" indent="-457200">
              <a:spcBef>
                <a:spcPct val="20000"/>
              </a:spcBef>
              <a:buFont typeface="+mj-lt"/>
              <a:buAutoNum type="arabicPeriod"/>
            </a:pPr>
            <a:r>
              <a:rPr lang="it-IT" dirty="0">
                <a:latin typeface="Times New Roman" pitchFamily="18" charset="0"/>
                <a:cs typeface="Times New Roman" pitchFamily="18" charset="0"/>
              </a:rPr>
              <a:t>l’atto costitutivo e l’iscrizione nel R.I. sono esenti da diritto di bollo e di segreteria;</a:t>
            </a:r>
            <a:endParaRPr lang="it-IT">
              <a:latin typeface="Times New Roman" pitchFamily="18" charset="0"/>
              <a:cs typeface="Times New Roman" pitchFamily="18" charset="0"/>
            </a:endParaRPr>
          </a:p>
          <a:p>
            <a:pPr marL="914400" lvl="1" indent="-457200">
              <a:spcBef>
                <a:spcPct val="20000"/>
              </a:spcBef>
              <a:buFont typeface="+mj-lt"/>
              <a:buAutoNum type="arabicPeriod"/>
            </a:pPr>
            <a:r>
              <a:rPr lang="it-IT" dirty="0">
                <a:latin typeface="Times New Roman" pitchFamily="18" charset="0"/>
                <a:cs typeface="Times New Roman" pitchFamily="18" charset="0"/>
              </a:rPr>
              <a:t>il capitale sociale deve essere pari ad almeno 1 euro e inferiore a 10.000 euro;</a:t>
            </a:r>
            <a:endParaRPr lang="it-IT">
              <a:latin typeface="Times New Roman" pitchFamily="18" charset="0"/>
              <a:cs typeface="Times New Roman" pitchFamily="18" charset="0"/>
            </a:endParaRPr>
          </a:p>
          <a:p>
            <a:pPr marL="914400" lvl="1" indent="-457200">
              <a:spcBef>
                <a:spcPct val="20000"/>
              </a:spcBef>
              <a:buFont typeface="+mj-lt"/>
              <a:buAutoNum type="arabicPeriod"/>
            </a:pPr>
            <a:r>
              <a:rPr lang="it-IT" dirty="0">
                <a:latin typeface="Times New Roman" pitchFamily="18" charset="0"/>
                <a:cs typeface="Times New Roman" pitchFamily="18" charset="0"/>
              </a:rPr>
              <a:t>per quanto non previsto dall’art. 2453 – bis, si applica la disciplina della s.r.l. ordinaria.</a:t>
            </a:r>
            <a:endParaRPr lang="it-IT">
              <a:latin typeface="Times New Roman" pitchFamily="18" charset="0"/>
              <a:cs typeface="Times New Roman" pitchFamily="18" charset="0"/>
            </a:endParaRPr>
          </a:p>
          <a:p>
            <a:pPr marL="914400" lvl="1" indent="-457200">
              <a:spcBef>
                <a:spcPct val="20000"/>
              </a:spcBef>
              <a:buFont typeface="+mj-lt"/>
              <a:buAutoNum type="arabicPeriod"/>
            </a:pPr>
            <a:endParaRPr lang="it-IT">
              <a:latin typeface="Times New Roman" pitchFamily="18" charset="0"/>
              <a:cs typeface="Times New Roman" pitchFamily="18" charset="0"/>
            </a:endParaRPr>
          </a:p>
          <a:p>
            <a:pPr marL="173038" indent="-173038">
              <a:spcBef>
                <a:spcPct val="20000"/>
              </a:spcBef>
              <a:buFontTx/>
              <a:buChar char="-"/>
              <a:defRPr/>
            </a:pPr>
            <a:endParaRPr lang="it-IT" sz="2400">
              <a:latin typeface="Times New Roman" pitchFamily="18" charset="0"/>
              <a:cs typeface="Times New Roman" pitchFamily="18" charset="0"/>
            </a:endParaRPr>
          </a:p>
          <a:p>
            <a:pPr marL="173038" indent="-173038">
              <a:spcBef>
                <a:spcPct val="20000"/>
              </a:spcBef>
              <a:buFontTx/>
              <a:buChar char="-"/>
              <a:defRPr/>
            </a:pPr>
            <a:endParaRPr lang="it-IT" sz="2400">
              <a:latin typeface="Times New Roman" pitchFamily="18" charset="0"/>
              <a:cs typeface="Times New Roman" pitchFamily="18" charset="0"/>
            </a:endParaRPr>
          </a:p>
          <a:p>
            <a:pPr marL="173038" indent="-173038">
              <a:spcBef>
                <a:spcPct val="20000"/>
              </a:spcBef>
              <a:buFontTx/>
              <a:buChar char="-"/>
              <a:defRPr/>
            </a:pPr>
            <a:endParaRPr lang="it-IT" sz="2400">
              <a:latin typeface="Times New Roman" pitchFamily="18" charset="0"/>
              <a:cs typeface="Times New Roman" pitchFamily="18" charset="0"/>
            </a:endParaRPr>
          </a:p>
          <a:p>
            <a:pPr marL="173038" indent="-173038">
              <a:spcBef>
                <a:spcPct val="20000"/>
              </a:spcBef>
              <a:defRPr/>
            </a:pPr>
            <a:endParaRPr lang="it-IT" sz="2400">
              <a:latin typeface="Times New Roman" pitchFamily="18" charset="0"/>
              <a:cs typeface="Times New Roman" pitchFamily="18" charset="0"/>
            </a:endParaRPr>
          </a:p>
        </p:txBody>
      </p:sp>
    </p:spTree>
    <p:extLst>
      <p:ext uri="{BB962C8B-B14F-4D97-AF65-F5344CB8AC3E}">
        <p14:creationId xmlns:p14="http://schemas.microsoft.com/office/powerpoint/2010/main" val="13979459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8" name="Rectangle 512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0" name="Rectangle 512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9D4CC2FB-C26C-8164-4AAA-0B213BA951C9}"/>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3600">
                <a:solidFill>
                  <a:schemeClr val="bg1"/>
                </a:solidFill>
              </a:rPr>
              <a:t>Necessità di introdurre strumenti di </a:t>
            </a:r>
            <a:r>
              <a:rPr lang="it-IT" altLang="it-IT" sz="3600" i="1">
                <a:solidFill>
                  <a:schemeClr val="bg1"/>
                </a:solidFill>
              </a:rPr>
              <a:t>voice</a:t>
            </a:r>
            <a:r>
              <a:rPr lang="it-IT" altLang="it-IT" sz="3600">
                <a:solidFill>
                  <a:schemeClr val="bg1"/>
                </a:solidFill>
              </a:rPr>
              <a:t> ed </a:t>
            </a:r>
            <a:r>
              <a:rPr lang="it-IT" altLang="it-IT" sz="3600" i="1">
                <a:solidFill>
                  <a:schemeClr val="bg1"/>
                </a:solidFill>
              </a:rPr>
              <a:t>exit</a:t>
            </a:r>
            <a:r>
              <a:rPr lang="it-IT" altLang="it-IT" sz="3600">
                <a:solidFill>
                  <a:schemeClr val="bg1"/>
                </a:solidFill>
              </a:rPr>
              <a:t> </a:t>
            </a:r>
          </a:p>
        </p:txBody>
      </p:sp>
      <p:sp>
        <p:nvSpPr>
          <p:cNvPr id="5132" name="Rectangle 513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 name="Rectangle 6">
            <a:extLst>
              <a:ext uri="{FF2B5EF4-FFF2-40B4-BE49-F238E27FC236}">
                <a16:creationId xmlns:a16="http://schemas.microsoft.com/office/drawing/2014/main" id="{A7788ADB-9D49-D4C6-293D-70C6300AC216}"/>
              </a:ext>
            </a:extLst>
          </p:cNvPr>
          <p:cNvSpPr>
            <a:spLocks noGrp="1" noChangeArrowheads="1"/>
          </p:cNvSpPr>
          <p:nvPr>
            <p:ph type="body" idx="1"/>
          </p:nvPr>
        </p:nvSpPr>
        <p:spPr>
          <a:xfrm>
            <a:off x="4654732" y="850052"/>
            <a:ext cx="6390623" cy="5326911"/>
          </a:xfrm>
        </p:spPr>
        <p:txBody>
          <a:bodyPr>
            <a:normAutofit/>
          </a:bodyPr>
          <a:lstStyle/>
          <a:p>
            <a:pPr>
              <a:defRPr/>
            </a:pPr>
            <a:r>
              <a:rPr lang="it-IT" altLang="it-IT" sz="2000">
                <a:sym typeface="Wingdings" pitchFamily="2" charset="2"/>
              </a:rPr>
              <a:t>L’intervento del Legislatore ha consentito di configurare a livello societario gli strumenti di </a:t>
            </a:r>
            <a:r>
              <a:rPr lang="it-IT" altLang="it-IT" sz="2000" i="1">
                <a:sym typeface="Wingdings" pitchFamily="2" charset="2"/>
              </a:rPr>
              <a:t>voice </a:t>
            </a:r>
            <a:r>
              <a:rPr lang="it-IT" altLang="it-IT" sz="2000">
                <a:sym typeface="Wingdings" pitchFamily="2" charset="2"/>
              </a:rPr>
              <a:t>ed </a:t>
            </a:r>
            <a:r>
              <a:rPr lang="it-IT" altLang="it-IT" sz="2000" i="1">
                <a:sym typeface="Wingdings" pitchFamily="2" charset="2"/>
              </a:rPr>
              <a:t>exit</a:t>
            </a:r>
            <a:r>
              <a:rPr lang="it-IT" altLang="it-IT" sz="2000">
                <a:sym typeface="Wingdings" pitchFamily="2" charset="2"/>
              </a:rPr>
              <a:t> per il singolo socio, specialmente se di minoranza:</a:t>
            </a:r>
          </a:p>
          <a:p>
            <a:pPr>
              <a:defRPr/>
            </a:pPr>
            <a:endParaRPr lang="it-IT" altLang="it-IT" sz="2000">
              <a:sym typeface="Wingdings" pitchFamily="2" charset="2"/>
            </a:endParaRPr>
          </a:p>
          <a:p>
            <a:pPr indent="357188">
              <a:defRPr/>
            </a:pPr>
            <a:r>
              <a:rPr lang="it-IT" altLang="it-IT" sz="2000">
                <a:sym typeface="Wingdings" pitchFamily="2" charset="2"/>
              </a:rPr>
              <a:t>nel caso di </a:t>
            </a:r>
            <a:r>
              <a:rPr lang="it-IT" altLang="it-IT" sz="2000" i="1">
                <a:sym typeface="Wingdings" pitchFamily="2" charset="2"/>
              </a:rPr>
              <a:t>exit</a:t>
            </a:r>
            <a:r>
              <a:rPr lang="it-IT" altLang="it-IT" sz="2000">
                <a:sym typeface="Wingdings" pitchFamily="2" charset="2"/>
              </a:rPr>
              <a:t>, ciò si concretizza semplicemente nella libertà di sciogliersi dal vincolo sociale qualora questo non risponda più alle aspettative condivise;</a:t>
            </a:r>
          </a:p>
          <a:p>
            <a:pPr indent="357188">
              <a:defRPr/>
            </a:pPr>
            <a:endParaRPr lang="it-IT" altLang="it-IT" sz="2000">
              <a:sym typeface="Wingdings" pitchFamily="2" charset="2"/>
            </a:endParaRPr>
          </a:p>
          <a:p>
            <a:pPr indent="357188">
              <a:defRPr/>
            </a:pPr>
            <a:r>
              <a:rPr lang="it-IT" altLang="it-IT" sz="2000">
                <a:sym typeface="Wingdings" pitchFamily="2" charset="2"/>
              </a:rPr>
              <a:t>nel caso di </a:t>
            </a:r>
            <a:r>
              <a:rPr lang="it-IT" altLang="it-IT" sz="2000" i="1">
                <a:sym typeface="Wingdings" pitchFamily="2" charset="2"/>
              </a:rPr>
              <a:t>voice</a:t>
            </a:r>
            <a:r>
              <a:rPr lang="it-IT" altLang="it-IT" sz="2000">
                <a:sym typeface="Wingdings" pitchFamily="2" charset="2"/>
              </a:rPr>
              <a:t>, esso si estrinseca in due strumenti:</a:t>
            </a:r>
          </a:p>
          <a:p>
            <a:pPr lvl="1" indent="357188">
              <a:defRPr/>
            </a:pPr>
            <a:r>
              <a:rPr lang="it-IT" altLang="it-IT" sz="2000">
                <a:sym typeface="Wingdings" pitchFamily="2" charset="2"/>
              </a:rPr>
              <a:t>il </a:t>
            </a:r>
            <a:r>
              <a:rPr lang="it-IT" altLang="it-IT" sz="2000" b="1">
                <a:sym typeface="Wingdings" pitchFamily="2" charset="2"/>
              </a:rPr>
              <a:t>diritto d’informazione</a:t>
            </a:r>
            <a:r>
              <a:rPr lang="it-IT" altLang="it-IT" sz="2000" b="1" i="1">
                <a:sym typeface="Wingdings" pitchFamily="2" charset="2"/>
              </a:rPr>
              <a:t> </a:t>
            </a:r>
            <a:r>
              <a:rPr lang="it-IT" altLang="it-IT" sz="2000">
                <a:sym typeface="Wingdings" pitchFamily="2" charset="2"/>
              </a:rPr>
              <a:t>in capo al singolo socio da parte dell’organo amministrativo;</a:t>
            </a:r>
          </a:p>
          <a:p>
            <a:pPr lvl="1" indent="357188">
              <a:defRPr/>
            </a:pPr>
            <a:r>
              <a:rPr lang="it-IT" altLang="it-IT" sz="2000">
                <a:sym typeface="Wingdings" pitchFamily="2" charset="2"/>
              </a:rPr>
              <a:t>il </a:t>
            </a:r>
            <a:r>
              <a:rPr lang="it-IT" altLang="it-IT" sz="2000" b="1">
                <a:sym typeface="Wingdings" pitchFamily="2" charset="2"/>
              </a:rPr>
              <a:t>diritto di consultazione</a:t>
            </a:r>
            <a:r>
              <a:rPr lang="it-IT" altLang="it-IT" sz="2000">
                <a:sym typeface="Wingdings" pitchFamily="2" charset="2"/>
              </a:rPr>
              <a:t> dei documenti sociali da parte del socio, a prescindere dalla quota posseduta.</a:t>
            </a:r>
          </a:p>
          <a:p>
            <a:pPr>
              <a:defRPr/>
            </a:pPr>
            <a:endParaRPr lang="it-IT" altLang="it-IT" sz="2000">
              <a:sym typeface="Wingdings" pitchFamily="2" charset="2"/>
            </a:endParaRPr>
          </a:p>
          <a:p>
            <a:pPr>
              <a:defRPr/>
            </a:pPr>
            <a:endParaRPr lang="it-IT" altLang="it-IT" sz="2000">
              <a:sym typeface="Wingdings" pitchFamily="2" charset="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4" name="Rectangle 4103">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1"/>
            <a:ext cx="12191990" cy="374259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8" name="Rectangle 2">
            <a:extLst>
              <a:ext uri="{FF2B5EF4-FFF2-40B4-BE49-F238E27FC236}">
                <a16:creationId xmlns:a16="http://schemas.microsoft.com/office/drawing/2014/main" id="{87899F36-2795-006D-C909-ADBEAEEA43FA}"/>
              </a:ext>
            </a:extLst>
          </p:cNvPr>
          <p:cNvSpPr>
            <a:spLocks noGrp="1" noChangeArrowheads="1"/>
          </p:cNvSpPr>
          <p:nvPr>
            <p:ph type="ctrTitle"/>
          </p:nvPr>
        </p:nvSpPr>
        <p:spPr>
          <a:xfrm>
            <a:off x="1155558" y="637763"/>
            <a:ext cx="9889797" cy="2874471"/>
          </a:xfrm>
        </p:spPr>
        <p:txBody>
          <a:bodyPr anchor="ctr">
            <a:normAutofit/>
          </a:bodyPr>
          <a:lstStyle/>
          <a:p>
            <a:pPr algn="l" eaLnBrk="1" hangingPunct="1">
              <a:defRPr/>
            </a:pPr>
            <a:r>
              <a:rPr lang="it-IT" altLang="it-IT" sz="8000">
                <a:solidFill>
                  <a:schemeClr val="bg1"/>
                </a:solidFill>
              </a:rPr>
              <a:t>La riforma introdotta dal D.Lgs. 6/2003  </a:t>
            </a:r>
          </a:p>
        </p:txBody>
      </p:sp>
      <p:sp>
        <p:nvSpPr>
          <p:cNvPr id="4106" name="Rectangle 4105">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3742597"/>
            <a:ext cx="12191990" cy="31154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Rectangle 3">
            <a:extLst>
              <a:ext uri="{FF2B5EF4-FFF2-40B4-BE49-F238E27FC236}">
                <a16:creationId xmlns:a16="http://schemas.microsoft.com/office/drawing/2014/main" id="{138AF894-6884-B469-2BAA-D48EC0F5D8F2}"/>
              </a:ext>
            </a:extLst>
          </p:cNvPr>
          <p:cNvSpPr>
            <a:spLocks noGrp="1" noChangeArrowheads="1"/>
          </p:cNvSpPr>
          <p:nvPr>
            <p:ph type="subTitle" idx="1"/>
          </p:nvPr>
        </p:nvSpPr>
        <p:spPr>
          <a:xfrm>
            <a:off x="1155558" y="4307684"/>
            <a:ext cx="9544153" cy="1906846"/>
          </a:xfrm>
        </p:spPr>
        <p:txBody>
          <a:bodyPr anchor="t">
            <a:normAutofit/>
          </a:bodyPr>
          <a:lstStyle/>
          <a:p>
            <a:pPr algn="l" eaLnBrk="1" hangingPunct="1">
              <a:defRPr/>
            </a:pPr>
            <a:r>
              <a:rPr lang="it-IT" altLang="it-IT" sz="3200"/>
              <a:t>Le modifiche all’art. 2476 e la definizione dei </a:t>
            </a:r>
            <a:r>
              <a:rPr lang="it-IT" altLang="it-IT" sz="3200" i="1"/>
              <a:t>diritti di controllo</a:t>
            </a:r>
            <a:r>
              <a:rPr lang="it-IT" altLang="it-IT" sz="3200"/>
              <a:t> individuale del socio</a:t>
            </a:r>
          </a:p>
        </p:txBody>
      </p:sp>
      <p:sp>
        <p:nvSpPr>
          <p:cNvPr id="4108" name="Rectangle 4107">
            <a:extLst>
              <a:ext uri="{FF2B5EF4-FFF2-40B4-BE49-F238E27FC236}">
                <a16:creationId xmlns:a16="http://schemas.microsoft.com/office/drawing/2014/main" id="{6832F003-FCA6-4CFB-A2EA-308F3AA257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1180" y="4101097"/>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37" name="Rectangle 5136">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9" name="Rectangle 5138">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5E39F6F0-B56A-4E31-2B1B-C4143EA2C5AD}"/>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2800">
                <a:solidFill>
                  <a:schemeClr val="bg1"/>
                </a:solidFill>
              </a:rPr>
              <a:t>Formulazione letterale della norma e requisiti</a:t>
            </a:r>
          </a:p>
        </p:txBody>
      </p:sp>
      <p:sp>
        <p:nvSpPr>
          <p:cNvPr id="5141" name="Rectangle 5140">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 name="Rectangle 6">
            <a:extLst>
              <a:ext uri="{FF2B5EF4-FFF2-40B4-BE49-F238E27FC236}">
                <a16:creationId xmlns:a16="http://schemas.microsoft.com/office/drawing/2014/main" id="{0F86C041-9DA1-C289-FEDF-72753E533BC3}"/>
              </a:ext>
            </a:extLst>
          </p:cNvPr>
          <p:cNvSpPr>
            <a:spLocks noGrp="1" noChangeArrowheads="1"/>
          </p:cNvSpPr>
          <p:nvPr>
            <p:ph type="body" idx="1"/>
          </p:nvPr>
        </p:nvSpPr>
        <p:spPr>
          <a:xfrm>
            <a:off x="4654732" y="850052"/>
            <a:ext cx="6390623" cy="5326911"/>
          </a:xfrm>
        </p:spPr>
        <p:txBody>
          <a:bodyPr>
            <a:normAutofit/>
          </a:bodyPr>
          <a:lstStyle/>
          <a:p>
            <a:pPr>
              <a:defRPr/>
            </a:pPr>
            <a:endParaRPr lang="it-IT" altLang="it-IT" sz="1900">
              <a:sym typeface="Wingdings" pitchFamily="2" charset="2"/>
            </a:endParaRPr>
          </a:p>
          <a:p>
            <a:pPr>
              <a:defRPr/>
            </a:pPr>
            <a:endParaRPr lang="it-IT" altLang="it-IT" sz="1900">
              <a:sym typeface="Wingdings" pitchFamily="2" charset="2"/>
            </a:endParaRPr>
          </a:p>
          <a:p>
            <a:pPr>
              <a:defRPr/>
            </a:pPr>
            <a:r>
              <a:rPr lang="it-IT" altLang="it-IT" sz="1900">
                <a:sym typeface="Wingdings" pitchFamily="2" charset="2"/>
              </a:rPr>
              <a:t>“</a:t>
            </a:r>
            <a:r>
              <a:rPr lang="it-IT" altLang="it-IT" sz="1900" i="1">
                <a:sym typeface="Wingdings" pitchFamily="2" charset="2"/>
              </a:rPr>
              <a:t>I soci che non partecipano all’amministrazione hanno il diritto di avere dagli amministratori notizie sullo svolgimento degli affari sociali e di consultare, anche tramite professionisti di loro fiducia, i libri sociali ed i documenti relativi all’amministrazione”</a:t>
            </a:r>
          </a:p>
          <a:p>
            <a:pPr>
              <a:defRPr/>
            </a:pPr>
            <a:r>
              <a:rPr lang="it-IT" altLang="it-IT" sz="1900">
                <a:sym typeface="Wingdings" pitchFamily="2" charset="2"/>
              </a:rPr>
              <a:t>[Art. 2476 c.c., 2° comma]</a:t>
            </a:r>
          </a:p>
          <a:p>
            <a:pPr>
              <a:defRPr/>
            </a:pPr>
            <a:endParaRPr lang="it-IT" altLang="it-IT" sz="1900">
              <a:sym typeface="Wingdings" pitchFamily="2" charset="2"/>
            </a:endParaRPr>
          </a:p>
          <a:p>
            <a:pPr indent="357188">
              <a:defRPr/>
            </a:pPr>
            <a:r>
              <a:rPr lang="it-IT" altLang="it-IT" sz="1900">
                <a:sym typeface="Wingdings" pitchFamily="2" charset="2"/>
              </a:rPr>
              <a:t>Non vi sono limitazioni minime a livello di partecipazioni alle quote sociali per beneficiari di simili diritti</a:t>
            </a:r>
          </a:p>
          <a:p>
            <a:pPr indent="357188">
              <a:defRPr/>
            </a:pPr>
            <a:r>
              <a:rPr lang="it-IT" altLang="it-IT" sz="1900">
                <a:sym typeface="Wingdings" pitchFamily="2" charset="2"/>
              </a:rPr>
              <a:t>Unico requisito (positivo) è l’effettiva partecipazione del socio alle quote societarie</a:t>
            </a:r>
          </a:p>
          <a:p>
            <a:pPr indent="357188">
              <a:defRPr/>
            </a:pPr>
            <a:r>
              <a:rPr lang="it-IT" altLang="it-IT" sz="1900">
                <a:sym typeface="Wingdings" pitchFamily="2" charset="2"/>
              </a:rPr>
              <a:t>Unico requisito (negativo) è il fatto che il socio non sia investito di cariche gestorie all’interno della società</a:t>
            </a:r>
          </a:p>
          <a:p>
            <a:pPr>
              <a:defRPr/>
            </a:pPr>
            <a:endParaRPr lang="it-IT" altLang="it-IT" sz="1900">
              <a:sym typeface="Wingdings" pitchFamily="2" charset="2"/>
            </a:endParaRPr>
          </a:p>
          <a:p>
            <a:pPr>
              <a:defRPr/>
            </a:pPr>
            <a:endParaRPr lang="it-IT" altLang="it-IT" sz="1900">
              <a:sym typeface="Wingdings" pitchFamily="2" charset="2"/>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37" name="Rectangle 5136">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9" name="Rectangle 5138">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461B7862-2854-4B8E-05F6-8A7EBA526621}"/>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2800">
                <a:solidFill>
                  <a:schemeClr val="bg1"/>
                </a:solidFill>
              </a:rPr>
              <a:t>Diritto di informazione</a:t>
            </a:r>
          </a:p>
        </p:txBody>
      </p:sp>
      <p:sp>
        <p:nvSpPr>
          <p:cNvPr id="5141" name="Rectangle 5140">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 name="Rectangle 6">
            <a:extLst>
              <a:ext uri="{FF2B5EF4-FFF2-40B4-BE49-F238E27FC236}">
                <a16:creationId xmlns:a16="http://schemas.microsoft.com/office/drawing/2014/main" id="{91126142-42D3-A573-CE9A-2D2322EC679C}"/>
              </a:ext>
            </a:extLst>
          </p:cNvPr>
          <p:cNvSpPr>
            <a:spLocks noGrp="1" noChangeArrowheads="1"/>
          </p:cNvSpPr>
          <p:nvPr>
            <p:ph type="body" idx="1"/>
          </p:nvPr>
        </p:nvSpPr>
        <p:spPr>
          <a:xfrm>
            <a:off x="4654732" y="850052"/>
            <a:ext cx="6390623" cy="5326911"/>
          </a:xfrm>
        </p:spPr>
        <p:txBody>
          <a:bodyPr>
            <a:normAutofit/>
          </a:bodyPr>
          <a:lstStyle/>
          <a:p>
            <a:pPr>
              <a:defRPr/>
            </a:pPr>
            <a:r>
              <a:rPr lang="it-IT" altLang="it-IT" sz="1500">
                <a:sym typeface="Wingdings" pitchFamily="2" charset="2"/>
              </a:rPr>
              <a:t>Non vi sono disposizioni tassative che identifichino </a:t>
            </a:r>
            <a:r>
              <a:rPr lang="it-IT" altLang="it-IT" sz="1500" i="1">
                <a:sym typeface="Wingdings" pitchFamily="2" charset="2"/>
              </a:rPr>
              <a:t>quali informazioni</a:t>
            </a:r>
            <a:r>
              <a:rPr lang="it-IT" altLang="it-IT" sz="1500">
                <a:sym typeface="Wingdings" pitchFamily="2" charset="2"/>
              </a:rPr>
              <a:t> siano oggetto di tale diritto da parte del socio:</a:t>
            </a:r>
          </a:p>
          <a:p>
            <a:pPr>
              <a:defRPr/>
            </a:pPr>
            <a:endParaRPr lang="it-IT" altLang="it-IT" sz="1500">
              <a:sym typeface="Wingdings" pitchFamily="2" charset="2"/>
            </a:endParaRPr>
          </a:p>
          <a:p>
            <a:pPr>
              <a:defRPr/>
            </a:pPr>
            <a:r>
              <a:rPr lang="it-IT" altLang="it-IT" sz="1500">
                <a:sym typeface="Wingdings" pitchFamily="2" charset="2"/>
              </a:rPr>
              <a:t>Tesi restrittiva della dottrina  non consentito richiedere informazioni su rapporti giuridici, commerciali e non, e riguardanti le società controllate</a:t>
            </a:r>
          </a:p>
          <a:p>
            <a:pPr>
              <a:defRPr/>
            </a:pPr>
            <a:endParaRPr lang="it-IT" altLang="it-IT" sz="1500">
              <a:sym typeface="Wingdings" pitchFamily="2" charset="2"/>
            </a:endParaRPr>
          </a:p>
          <a:p>
            <a:pPr>
              <a:defRPr/>
            </a:pPr>
            <a:r>
              <a:rPr lang="it-IT" altLang="it-IT" sz="1500">
                <a:sym typeface="Wingdings" pitchFamily="2" charset="2"/>
              </a:rPr>
              <a:t>Tesi maggiormente estensiva  limitare le informazioni sulle società controllate negherebbe l’utilità del diritto di informazione del socio, esso va ritenuto più ampio possibile</a:t>
            </a:r>
          </a:p>
          <a:p>
            <a:pPr>
              <a:defRPr/>
            </a:pPr>
            <a:endParaRPr lang="it-IT" altLang="it-IT" sz="1500">
              <a:sym typeface="Wingdings" pitchFamily="2" charset="2"/>
            </a:endParaRPr>
          </a:p>
          <a:p>
            <a:pPr>
              <a:defRPr/>
            </a:pPr>
            <a:r>
              <a:rPr lang="it-IT" altLang="it-IT" sz="1500">
                <a:sym typeface="Wingdings" pitchFamily="2" charset="2"/>
              </a:rPr>
              <a:t>Lettura congiunta con artt. 2478, 2214 e 2477:</a:t>
            </a:r>
          </a:p>
          <a:p>
            <a:pPr indent="357188">
              <a:defRPr/>
            </a:pPr>
            <a:r>
              <a:rPr lang="it-IT" altLang="it-IT" sz="1500">
                <a:sym typeface="Wingdings" pitchFamily="2" charset="2"/>
              </a:rPr>
              <a:t>Libro giornale, degli inventari e i registri tenuti a fini IVA o in ottemperanza ad altre disposizioni di legge;</a:t>
            </a:r>
          </a:p>
          <a:p>
            <a:pPr indent="357188">
              <a:defRPr/>
            </a:pPr>
            <a:r>
              <a:rPr lang="it-IT" altLang="it-IT" sz="1500">
                <a:sym typeface="Wingdings" pitchFamily="2" charset="2"/>
              </a:rPr>
              <a:t>Impieghi attivo patrimoniale della Società, partecipazioni, concessioni di prestiti;</a:t>
            </a:r>
          </a:p>
          <a:p>
            <a:pPr indent="357188">
              <a:defRPr/>
            </a:pPr>
            <a:r>
              <a:rPr lang="it-IT" altLang="it-IT" sz="1500">
                <a:sym typeface="Wingdings" pitchFamily="2" charset="2"/>
              </a:rPr>
              <a:t>Retribuzioni dei dipendenti e compensi degli amministratori, nonché verbali di accertamenti fiscali, contestazioni ed eventuali sanzioni comminate alla Società;</a:t>
            </a:r>
          </a:p>
          <a:p>
            <a:pPr indent="357188">
              <a:defRPr/>
            </a:pPr>
            <a:r>
              <a:rPr lang="it-IT" altLang="it-IT" sz="1500">
                <a:sym typeface="Wingdings" pitchFamily="2" charset="2"/>
              </a:rPr>
              <a:t>Programmi di alienazione ed acquisizione.</a:t>
            </a:r>
          </a:p>
          <a:p>
            <a:pPr indent="357188">
              <a:defRPr/>
            </a:pPr>
            <a:endParaRPr lang="it-IT" altLang="it-IT" sz="1500">
              <a:sym typeface="Wingdings" pitchFamily="2" charset="2"/>
            </a:endParaRPr>
          </a:p>
          <a:p>
            <a:pPr>
              <a:defRPr/>
            </a:pPr>
            <a:endParaRPr lang="it-IT" altLang="it-IT" sz="1500">
              <a:sym typeface="Wingdings" pitchFamily="2" charset="2"/>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53" name="Rectangle 14352">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55" name="Rectangle 14354">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CF1F610B-7AEE-3197-C97E-5C162FF4856C}"/>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2800">
                <a:solidFill>
                  <a:schemeClr val="bg1"/>
                </a:solidFill>
              </a:rPr>
              <a:t>Diritto di informazione – aspetti operativi</a:t>
            </a:r>
          </a:p>
        </p:txBody>
      </p:sp>
      <p:sp>
        <p:nvSpPr>
          <p:cNvPr id="14357" name="Rectangle 14356">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9" name="Rectangle 6">
            <a:extLst>
              <a:ext uri="{FF2B5EF4-FFF2-40B4-BE49-F238E27FC236}">
                <a16:creationId xmlns:a16="http://schemas.microsoft.com/office/drawing/2014/main" id="{07FB8DC4-995A-9B6B-4E1A-F4DF8A8A8591}"/>
              </a:ext>
            </a:extLst>
          </p:cNvPr>
          <p:cNvSpPr>
            <a:spLocks noGrp="1" noChangeArrowheads="1"/>
          </p:cNvSpPr>
          <p:nvPr>
            <p:ph type="body" idx="1"/>
          </p:nvPr>
        </p:nvSpPr>
        <p:spPr>
          <a:xfrm>
            <a:off x="4654732" y="850052"/>
            <a:ext cx="6390623" cy="5326911"/>
          </a:xfrm>
        </p:spPr>
        <p:txBody>
          <a:bodyPr>
            <a:normAutofit/>
          </a:bodyPr>
          <a:lstStyle/>
          <a:p>
            <a:endParaRPr lang="it-IT" altLang="it-IT" sz="2000">
              <a:sym typeface="Wingdings" pitchFamily="2" charset="2"/>
            </a:endParaRPr>
          </a:p>
          <a:p>
            <a:r>
              <a:rPr lang="it-IT" altLang="it-IT" sz="2000">
                <a:sym typeface="Wingdings" pitchFamily="2" charset="2"/>
              </a:rPr>
              <a:t>Istanza va indirizzata al presidente CdA, in caso di organo collegiale, oppure all’amministratore unico, o ancora a uno qualsiasi degli amministratori in caso di amministrazione congiunta o disgiunta.</a:t>
            </a:r>
          </a:p>
          <a:p>
            <a:endParaRPr lang="it-IT" altLang="it-IT" sz="2000">
              <a:sym typeface="Wingdings" pitchFamily="2" charset="2"/>
            </a:endParaRPr>
          </a:p>
          <a:p>
            <a:pPr>
              <a:buFont typeface="Wingdings" pitchFamily="2" charset="2"/>
              <a:buChar char="à"/>
            </a:pPr>
            <a:r>
              <a:rPr lang="it-IT" altLang="it-IT" sz="2000">
                <a:sym typeface="Wingdings" pitchFamily="2" charset="2"/>
              </a:rPr>
              <a:t>Modalità di erogazione delle informazioni: non stabilite tassativamente da art. 2476, parere della dottrina che queste vadano fornite nella medesima forma con la quale sono state richieste da parte del socio.</a:t>
            </a:r>
          </a:p>
          <a:p>
            <a:pPr>
              <a:buFont typeface="Wingdings" pitchFamily="2" charset="2"/>
              <a:buChar char="à"/>
            </a:pPr>
            <a:endParaRPr lang="it-IT" altLang="it-IT" sz="2000">
              <a:sym typeface="Wingdings" pitchFamily="2" charset="2"/>
            </a:endParaRPr>
          </a:p>
          <a:p>
            <a:pPr>
              <a:buFont typeface="Wingdings" pitchFamily="2" charset="2"/>
              <a:buChar char="à"/>
            </a:pPr>
            <a:r>
              <a:rPr lang="it-IT" altLang="it-IT" sz="2000">
                <a:sym typeface="Wingdings" pitchFamily="2" charset="2"/>
              </a:rPr>
              <a:t>Non richieste specifiche motivazioni contestualmente alla formulazione dell’istanza. L’interesse stesso del socio a tutelare la propria posizione costituisce motivazione sufficiente.</a:t>
            </a:r>
          </a:p>
          <a:p>
            <a:endParaRPr lang="it-IT" altLang="it-IT" sz="2000">
              <a:sym typeface="Wingdings" pitchFamily="2" charset="2"/>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34" name="Rectangle 512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5" name="Rectangle 512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27968AE2-4C87-4927-96D0-69E2B2E5327F}"/>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2800">
                <a:solidFill>
                  <a:schemeClr val="bg1"/>
                </a:solidFill>
              </a:rPr>
              <a:t>Diritto di consultazione</a:t>
            </a:r>
          </a:p>
        </p:txBody>
      </p:sp>
      <p:sp>
        <p:nvSpPr>
          <p:cNvPr id="5136" name="Rectangle 513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 name="Rectangle 6">
            <a:extLst>
              <a:ext uri="{FF2B5EF4-FFF2-40B4-BE49-F238E27FC236}">
                <a16:creationId xmlns:a16="http://schemas.microsoft.com/office/drawing/2014/main" id="{1D47789D-561E-71C9-1233-47FDA96C3142}"/>
              </a:ext>
            </a:extLst>
          </p:cNvPr>
          <p:cNvSpPr>
            <a:spLocks noGrp="1" noChangeArrowheads="1"/>
          </p:cNvSpPr>
          <p:nvPr>
            <p:ph type="body" idx="1"/>
          </p:nvPr>
        </p:nvSpPr>
        <p:spPr>
          <a:xfrm>
            <a:off x="4654732" y="850052"/>
            <a:ext cx="6390623" cy="5326911"/>
          </a:xfrm>
        </p:spPr>
        <p:txBody>
          <a:bodyPr>
            <a:normAutofit/>
          </a:bodyPr>
          <a:lstStyle/>
          <a:p>
            <a:pPr>
              <a:defRPr/>
            </a:pPr>
            <a:endParaRPr lang="it-IT" altLang="it-IT" sz="1900">
              <a:sym typeface="Wingdings" pitchFamily="2" charset="2"/>
            </a:endParaRPr>
          </a:p>
          <a:p>
            <a:pPr>
              <a:defRPr/>
            </a:pPr>
            <a:r>
              <a:rPr lang="it-IT" altLang="it-IT" sz="1900">
                <a:sym typeface="Wingdings" pitchFamily="2" charset="2"/>
              </a:rPr>
              <a:t>Esso va inteso non come strumento alternativo al diritto di informazione, bensì integrato e – se necessario – congiunto.</a:t>
            </a:r>
          </a:p>
          <a:p>
            <a:pPr>
              <a:defRPr/>
            </a:pPr>
            <a:endParaRPr lang="it-IT" altLang="it-IT" sz="1900">
              <a:sym typeface="Wingdings" pitchFamily="2" charset="2"/>
            </a:endParaRPr>
          </a:p>
          <a:p>
            <a:pPr>
              <a:defRPr/>
            </a:pPr>
            <a:r>
              <a:rPr lang="it-IT" altLang="it-IT" sz="1900">
                <a:sym typeface="Wingdings" pitchFamily="2" charset="2"/>
              </a:rPr>
              <a:t>Differenza dai poteri dei sindaci: non sono consentite attività quali accertamenti delle consistenze di cassa, visite agli stabilimenti o ai magazzini, oppure accessi per il controllo della qualità dei prodotti (per quanto anche in questo caso l’art. 2476 c.c. non fornisca disposizioni tassative).</a:t>
            </a:r>
          </a:p>
          <a:p>
            <a:pPr>
              <a:defRPr/>
            </a:pPr>
            <a:endParaRPr lang="it-IT" altLang="it-IT" sz="1900">
              <a:sym typeface="Wingdings" pitchFamily="2" charset="2"/>
            </a:endParaRPr>
          </a:p>
          <a:p>
            <a:pPr>
              <a:defRPr/>
            </a:pPr>
            <a:r>
              <a:rPr lang="it-IT" altLang="it-IT" sz="1900">
                <a:sym typeface="Wingdings" pitchFamily="2" charset="2"/>
              </a:rPr>
              <a:t>Punti nodali problematici:</a:t>
            </a:r>
          </a:p>
          <a:p>
            <a:pPr indent="357188">
              <a:defRPr/>
            </a:pPr>
            <a:r>
              <a:rPr lang="it-IT" altLang="it-IT" sz="1900">
                <a:sym typeface="Wingdings" pitchFamily="2" charset="2"/>
              </a:rPr>
              <a:t>facoltà di estrarre copia dei documenti consultati;</a:t>
            </a:r>
          </a:p>
          <a:p>
            <a:pPr indent="357188">
              <a:defRPr/>
            </a:pPr>
            <a:r>
              <a:rPr lang="it-IT" altLang="it-IT" sz="1900">
                <a:sym typeface="Wingdings" pitchFamily="2" charset="2"/>
              </a:rPr>
              <a:t>facoltà di avvalersi di un professionista di fiducia per la consultazione.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8" name="Rectangle 512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0" name="Rectangle 512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2198FC42-4AB9-4A0D-7A83-FD2211AF179D}"/>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2500">
                <a:solidFill>
                  <a:schemeClr val="bg1"/>
                </a:solidFill>
              </a:rPr>
              <a:t>Facoltà dell’estrazione di copia dei documenti consultati</a:t>
            </a:r>
          </a:p>
        </p:txBody>
      </p:sp>
      <p:sp>
        <p:nvSpPr>
          <p:cNvPr id="5132" name="Rectangle 513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 name="Rectangle 6">
            <a:extLst>
              <a:ext uri="{FF2B5EF4-FFF2-40B4-BE49-F238E27FC236}">
                <a16:creationId xmlns:a16="http://schemas.microsoft.com/office/drawing/2014/main" id="{0CBC9480-9EC3-877B-1631-F1EB83091D07}"/>
              </a:ext>
            </a:extLst>
          </p:cNvPr>
          <p:cNvSpPr>
            <a:spLocks noGrp="1" noChangeArrowheads="1"/>
          </p:cNvSpPr>
          <p:nvPr>
            <p:ph type="body" idx="1"/>
          </p:nvPr>
        </p:nvSpPr>
        <p:spPr>
          <a:xfrm>
            <a:off x="4654732" y="850052"/>
            <a:ext cx="6390623" cy="5326911"/>
          </a:xfrm>
        </p:spPr>
        <p:txBody>
          <a:bodyPr>
            <a:normAutofit/>
          </a:bodyPr>
          <a:lstStyle/>
          <a:p>
            <a:pPr>
              <a:defRPr/>
            </a:pPr>
            <a:endParaRPr lang="it-IT" altLang="it-IT" sz="1700">
              <a:sym typeface="Wingdings" pitchFamily="2" charset="2"/>
            </a:endParaRPr>
          </a:p>
          <a:p>
            <a:pPr>
              <a:defRPr/>
            </a:pPr>
            <a:r>
              <a:rPr lang="it-IT" altLang="it-IT" sz="1700">
                <a:sym typeface="Wingdings" pitchFamily="2" charset="2"/>
              </a:rPr>
              <a:t>Possibile conflitto tra l’interesse del singolo socio e quello della Società a mantenere la riservatezza sui documenti sociali.</a:t>
            </a:r>
          </a:p>
          <a:p>
            <a:pPr>
              <a:defRPr/>
            </a:pPr>
            <a:endParaRPr lang="it-IT" altLang="it-IT" sz="1700">
              <a:sym typeface="Wingdings" pitchFamily="2" charset="2"/>
            </a:endParaRPr>
          </a:p>
          <a:p>
            <a:pPr>
              <a:defRPr/>
            </a:pPr>
            <a:r>
              <a:rPr lang="it-IT" altLang="it-IT" sz="1700">
                <a:sym typeface="Wingdings" pitchFamily="2" charset="2"/>
              </a:rPr>
              <a:t>Art. 2476 non fornisce disposizione chiara in materia, tuttavia la giurisprudenza ha sottolineato come non consentire l’estrazione di copia “[…] </a:t>
            </a:r>
            <a:r>
              <a:rPr lang="it-IT" altLang="it-IT" sz="1700" i="1">
                <a:sym typeface="Wingdings" pitchFamily="2" charset="2"/>
              </a:rPr>
              <a:t>vanificherebbe il potere di controllo del socio, stante la complessità richiesta dallo studio […] che non può esaurirsi con la sola consultazione della stessa </a:t>
            </a:r>
            <a:r>
              <a:rPr lang="it-IT" altLang="it-IT" sz="1700">
                <a:sym typeface="Wingdings" pitchFamily="2" charset="2"/>
              </a:rPr>
              <a:t>” [Tribunale di Milano, 27/3/2010]</a:t>
            </a:r>
          </a:p>
          <a:p>
            <a:pPr>
              <a:defRPr/>
            </a:pPr>
            <a:endParaRPr lang="it-IT" altLang="it-IT" sz="1700">
              <a:sym typeface="Wingdings" pitchFamily="2" charset="2"/>
            </a:endParaRPr>
          </a:p>
          <a:p>
            <a:pPr>
              <a:defRPr/>
            </a:pPr>
            <a:r>
              <a:rPr lang="it-IT" altLang="it-IT" sz="1700">
                <a:sym typeface="Wingdings" pitchFamily="2" charset="2"/>
              </a:rPr>
              <a:t>Resta fermo tuttavia l’obbligo in capo al socio di ispirare la sua attività a principi di buona fede </a:t>
            </a:r>
            <a:r>
              <a:rPr lang="it-IT" altLang="it-IT" sz="1700" i="1">
                <a:sym typeface="Wingdings" pitchFamily="2" charset="2"/>
              </a:rPr>
              <a:t>ex</a:t>
            </a:r>
            <a:r>
              <a:rPr lang="it-IT" altLang="it-IT" sz="1700">
                <a:sym typeface="Wingdings" pitchFamily="2" charset="2"/>
              </a:rPr>
              <a:t> art. 1375 c.c. e di correttezza </a:t>
            </a:r>
            <a:r>
              <a:rPr lang="it-IT" altLang="it-IT" sz="1700" i="1">
                <a:sym typeface="Wingdings" pitchFamily="2" charset="2"/>
              </a:rPr>
              <a:t>ex</a:t>
            </a:r>
            <a:r>
              <a:rPr lang="it-IT" altLang="it-IT" sz="1700">
                <a:sym typeface="Wingdings" pitchFamily="2" charset="2"/>
              </a:rPr>
              <a:t> art. 1175 c.c.</a:t>
            </a:r>
          </a:p>
          <a:p>
            <a:pPr>
              <a:defRPr/>
            </a:pPr>
            <a:endParaRPr lang="it-IT" altLang="it-IT" sz="1700">
              <a:sym typeface="Wingdings" pitchFamily="2" charset="2"/>
            </a:endParaRPr>
          </a:p>
          <a:p>
            <a:pPr>
              <a:defRPr/>
            </a:pPr>
            <a:r>
              <a:rPr lang="it-IT" altLang="it-IT" sz="1700">
                <a:sym typeface="Wingdings" pitchFamily="2" charset="2"/>
              </a:rPr>
              <a:t>Inoltre “[…] </a:t>
            </a:r>
            <a:r>
              <a:rPr lang="it-IT" altLang="it-IT" sz="1700" i="1">
                <a:sym typeface="Wingdings" pitchFamily="2" charset="2"/>
              </a:rPr>
              <a:t>solo traendo copia della documentazione i professionisti di fiducia del socio possono esibirla al proprio cliente per decidere quali azioni intraprendere </a:t>
            </a:r>
            <a:r>
              <a:rPr lang="it-IT" altLang="it-IT" sz="1700">
                <a:sym typeface="Wingdings" pitchFamily="2" charset="2"/>
              </a:rPr>
              <a:t>” [</a:t>
            </a:r>
            <a:r>
              <a:rPr lang="it-IT" altLang="it-IT" sz="1700" cap="small">
                <a:sym typeface="Wingdings" pitchFamily="2" charset="2"/>
              </a:rPr>
              <a:t>Rosmino</a:t>
            </a:r>
            <a:r>
              <a:rPr lang="it-IT" altLang="it-IT" sz="1700">
                <a:sym typeface="Wingdings" pitchFamily="2" charset="2"/>
              </a:rPr>
              <a:t> M., </a:t>
            </a:r>
            <a:r>
              <a:rPr lang="it-IT" altLang="it-IT" sz="1700" i="1">
                <a:sym typeface="Wingdings" pitchFamily="2" charset="2"/>
              </a:rPr>
              <a:t>Il controllo indidivuale dei soci sull’amministrazione della S.r.l.</a:t>
            </a:r>
            <a:r>
              <a:rPr lang="it-IT" altLang="it-IT" sz="1700">
                <a:sym typeface="Wingdings" pitchFamily="2" charset="2"/>
              </a:rPr>
              <a:t>, Roma, 2016]</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6" name="Rectangle 17415">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8" name="Rectangle 17417">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EF7CBD4B-1319-EF14-B015-68BE65D08F4C}"/>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2800">
                <a:solidFill>
                  <a:schemeClr val="bg1"/>
                </a:solidFill>
              </a:rPr>
              <a:t>Facoltà di avvalersi di un professionista di fiducia per la consultazione</a:t>
            </a:r>
          </a:p>
        </p:txBody>
      </p:sp>
      <p:sp>
        <p:nvSpPr>
          <p:cNvPr id="17420" name="Rectangle 17419">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1" name="Rectangle 6">
            <a:extLst>
              <a:ext uri="{FF2B5EF4-FFF2-40B4-BE49-F238E27FC236}">
                <a16:creationId xmlns:a16="http://schemas.microsoft.com/office/drawing/2014/main" id="{F84AEABD-592D-2068-F9C4-882E1DF5E874}"/>
              </a:ext>
            </a:extLst>
          </p:cNvPr>
          <p:cNvSpPr>
            <a:spLocks noGrp="1" noChangeArrowheads="1"/>
          </p:cNvSpPr>
          <p:nvPr>
            <p:ph type="body" idx="1"/>
          </p:nvPr>
        </p:nvSpPr>
        <p:spPr>
          <a:xfrm>
            <a:off x="4654732" y="850052"/>
            <a:ext cx="6390623" cy="5326911"/>
          </a:xfrm>
        </p:spPr>
        <p:txBody>
          <a:bodyPr>
            <a:normAutofit/>
          </a:bodyPr>
          <a:lstStyle/>
          <a:p>
            <a:endParaRPr lang="it-IT" altLang="it-IT" sz="2000">
              <a:sym typeface="Wingdings" pitchFamily="2" charset="2"/>
            </a:endParaRPr>
          </a:p>
          <a:p>
            <a:r>
              <a:rPr lang="it-IT" altLang="it-IT" sz="2000">
                <a:sym typeface="Wingdings" pitchFamily="2" charset="2"/>
              </a:rPr>
              <a:t>Anche in questo caso valgono i principi già citati di buona fede e di correttezza, inoltre va sottolineato come tali soggetti siano già vincolati </a:t>
            </a:r>
            <a:r>
              <a:rPr lang="it-IT" altLang="it-IT" sz="2000" i="1">
                <a:sym typeface="Wingdings" pitchFamily="2" charset="2"/>
              </a:rPr>
              <a:t>ex tunc </a:t>
            </a:r>
            <a:r>
              <a:rPr lang="it-IT" altLang="it-IT" sz="2000">
                <a:sym typeface="Wingdings" pitchFamily="2" charset="2"/>
              </a:rPr>
              <a:t> – data la loro qualifica – al segreto professionale.</a:t>
            </a:r>
          </a:p>
          <a:p>
            <a:endParaRPr lang="it-IT" altLang="it-IT" sz="2000">
              <a:sym typeface="Wingdings" pitchFamily="2" charset="2"/>
            </a:endParaRPr>
          </a:p>
          <a:p>
            <a:r>
              <a:rPr lang="it-IT" altLang="it-IT" sz="2000">
                <a:sym typeface="Wingdings" pitchFamily="2" charset="2"/>
              </a:rPr>
              <a:t>L’art. 2476 non stabilisce tassativamente che il professionista di fiducia sia iscritto a un albo professionale; tale interpretazione restrittiva si origina dalla giurisprudenza (Tribunale di Cagliari, 10 luglio 2013).</a:t>
            </a:r>
          </a:p>
          <a:p>
            <a:endParaRPr lang="it-IT" altLang="it-IT" sz="2000">
              <a:sym typeface="Wingdings" pitchFamily="2" charset="2"/>
            </a:endParaRPr>
          </a:p>
          <a:p>
            <a:r>
              <a:rPr lang="it-IT" altLang="it-IT" sz="2000">
                <a:sym typeface="Wingdings" pitchFamily="2" charset="2"/>
              </a:rPr>
              <a:t> Ai soci viene dunque precluso l’avvalersi dell’assistenza di soggetti non già vincolati all’obbligo di riservatezza a seguito di specifici doveri deontologici.</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8" name="Rectangle 512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0" name="Rectangle 512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3D7D2CF0-3B0A-3477-6CC6-2FBD060E2C2B}"/>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1400">
                <a:solidFill>
                  <a:schemeClr val="bg1"/>
                </a:solidFill>
              </a:rPr>
              <a:t>Il diritto di informazione/consultazione in circostanze particolari</a:t>
            </a:r>
          </a:p>
        </p:txBody>
      </p:sp>
      <p:sp>
        <p:nvSpPr>
          <p:cNvPr id="5132" name="Rectangle 513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 name="Rectangle 6">
            <a:extLst>
              <a:ext uri="{FF2B5EF4-FFF2-40B4-BE49-F238E27FC236}">
                <a16:creationId xmlns:a16="http://schemas.microsoft.com/office/drawing/2014/main" id="{2187AB83-1D18-3E76-0A68-0C4949285016}"/>
              </a:ext>
            </a:extLst>
          </p:cNvPr>
          <p:cNvSpPr>
            <a:spLocks noGrp="1" noChangeArrowheads="1"/>
          </p:cNvSpPr>
          <p:nvPr>
            <p:ph type="body" idx="1"/>
          </p:nvPr>
        </p:nvSpPr>
        <p:spPr>
          <a:xfrm>
            <a:off x="4654732" y="850052"/>
            <a:ext cx="6390623" cy="5326911"/>
          </a:xfrm>
        </p:spPr>
        <p:txBody>
          <a:bodyPr>
            <a:normAutofit/>
          </a:bodyPr>
          <a:lstStyle/>
          <a:p>
            <a:pPr>
              <a:defRPr/>
            </a:pPr>
            <a:endParaRPr lang="it-IT" altLang="it-IT" sz="2000" b="1" i="1">
              <a:sym typeface="Wingdings" pitchFamily="2" charset="2"/>
            </a:endParaRPr>
          </a:p>
          <a:p>
            <a:pPr>
              <a:defRPr/>
            </a:pPr>
            <a:endParaRPr lang="it-IT" altLang="it-IT" sz="2000" b="1" i="1">
              <a:sym typeface="Wingdings" pitchFamily="2" charset="2"/>
            </a:endParaRPr>
          </a:p>
          <a:p>
            <a:pPr>
              <a:defRPr/>
            </a:pPr>
            <a:r>
              <a:rPr lang="it-IT" altLang="it-IT" sz="2000" b="1" i="1">
                <a:sym typeface="Wingdings" pitchFamily="2" charset="2"/>
              </a:rPr>
              <a:t>Case-by-case approach</a:t>
            </a:r>
            <a:r>
              <a:rPr lang="it-IT" altLang="it-IT" sz="2000" b="1">
                <a:sym typeface="Wingdings" pitchFamily="2" charset="2"/>
              </a:rPr>
              <a:t> </a:t>
            </a:r>
            <a:r>
              <a:rPr lang="it-IT" altLang="it-IT" sz="2000">
                <a:sym typeface="Wingdings" pitchFamily="2" charset="2"/>
              </a:rPr>
              <a:t>per contemperare i diritti conferiti dall’art. 2476 c.c. con circostanze speciali legate al possesso della quota sociale:</a:t>
            </a:r>
          </a:p>
          <a:p>
            <a:pPr>
              <a:defRPr/>
            </a:pPr>
            <a:endParaRPr lang="it-IT" altLang="it-IT" sz="2000" b="1">
              <a:sym typeface="Wingdings" pitchFamily="2" charset="2"/>
            </a:endParaRPr>
          </a:p>
          <a:p>
            <a:pPr indent="357188">
              <a:defRPr/>
            </a:pPr>
            <a:r>
              <a:rPr lang="it-IT" altLang="it-IT" sz="2000" b="1">
                <a:sym typeface="Wingdings" pitchFamily="2" charset="2"/>
              </a:rPr>
              <a:t>Sequestro della quota:</a:t>
            </a:r>
            <a:r>
              <a:rPr lang="it-IT" altLang="it-IT" sz="2000">
                <a:sym typeface="Wingdings" pitchFamily="2" charset="2"/>
              </a:rPr>
              <a:t> i poteri connessi al controllo spettano al custode giudiziario, salvo diversa decisione in sede di giudizio</a:t>
            </a:r>
          </a:p>
          <a:p>
            <a:pPr indent="357188">
              <a:defRPr/>
            </a:pPr>
            <a:endParaRPr lang="it-IT" altLang="it-IT" sz="2000" b="1">
              <a:sym typeface="Wingdings" pitchFamily="2" charset="2"/>
            </a:endParaRPr>
          </a:p>
          <a:p>
            <a:pPr indent="357188">
              <a:defRPr/>
            </a:pPr>
            <a:r>
              <a:rPr lang="it-IT" altLang="it-IT" sz="2000" b="1">
                <a:sym typeface="Wingdings" pitchFamily="2" charset="2"/>
              </a:rPr>
              <a:t>Fase di liquidazione della società:</a:t>
            </a:r>
            <a:r>
              <a:rPr lang="it-IT" altLang="it-IT" sz="2000">
                <a:sym typeface="Wingdings" pitchFamily="2" charset="2"/>
              </a:rPr>
              <a:t> il socio mantiene il suo interesse a veder tutelato il patrimonio sociale, e pertanto rimangono invariati i poteri di controllo in capo al socio. In particolare, ciò acquista rilevanza contestualmente al controllo delle operazioni poste in essere da parte del liquidatore;</a:t>
            </a:r>
          </a:p>
          <a:p>
            <a:pPr indent="357188">
              <a:defRPr/>
            </a:pPr>
            <a:endParaRPr lang="it-IT" altLang="it-IT" sz="2000" b="1">
              <a:sym typeface="Wingdings" pitchFamily="2" charset="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8" name="Rectangle 512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0" name="Rectangle 512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A5AC129C-D4D1-F2D6-76CA-4F224620BF87}"/>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1400">
                <a:solidFill>
                  <a:schemeClr val="bg1"/>
                </a:solidFill>
              </a:rPr>
              <a:t>Il diritto di informazione/consultazione in circostanze particolari – cont.</a:t>
            </a:r>
          </a:p>
        </p:txBody>
      </p:sp>
      <p:sp>
        <p:nvSpPr>
          <p:cNvPr id="5132" name="Rectangle 513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 name="Rectangle 6">
            <a:extLst>
              <a:ext uri="{FF2B5EF4-FFF2-40B4-BE49-F238E27FC236}">
                <a16:creationId xmlns:a16="http://schemas.microsoft.com/office/drawing/2014/main" id="{B1B719B6-F3F5-1813-186A-E2901104E596}"/>
              </a:ext>
            </a:extLst>
          </p:cNvPr>
          <p:cNvSpPr>
            <a:spLocks noGrp="1" noChangeArrowheads="1"/>
          </p:cNvSpPr>
          <p:nvPr>
            <p:ph type="body" idx="1"/>
          </p:nvPr>
        </p:nvSpPr>
        <p:spPr>
          <a:xfrm>
            <a:off x="4654732" y="850052"/>
            <a:ext cx="6390623" cy="5326911"/>
          </a:xfrm>
        </p:spPr>
        <p:txBody>
          <a:bodyPr>
            <a:normAutofit/>
          </a:bodyPr>
          <a:lstStyle/>
          <a:p>
            <a:pPr>
              <a:defRPr/>
            </a:pPr>
            <a:endParaRPr lang="it-IT" altLang="it-IT" sz="2400" b="1" i="1">
              <a:sym typeface="Wingdings" pitchFamily="2" charset="2"/>
            </a:endParaRPr>
          </a:p>
          <a:p>
            <a:pPr>
              <a:defRPr/>
            </a:pPr>
            <a:endParaRPr lang="it-IT" altLang="it-IT" sz="2400" b="1" i="1">
              <a:sym typeface="Wingdings" pitchFamily="2" charset="2"/>
            </a:endParaRPr>
          </a:p>
          <a:p>
            <a:pPr>
              <a:defRPr/>
            </a:pPr>
            <a:endParaRPr lang="it-IT" altLang="it-IT" sz="2400" b="1">
              <a:sym typeface="Wingdings" pitchFamily="2" charset="2"/>
            </a:endParaRPr>
          </a:p>
          <a:p>
            <a:pPr indent="357188">
              <a:defRPr/>
            </a:pPr>
            <a:r>
              <a:rPr lang="it-IT" altLang="it-IT" sz="2400" b="1">
                <a:sym typeface="Wingdings" pitchFamily="2" charset="2"/>
              </a:rPr>
              <a:t>Costituzione di pegno o di usufrutto della quota: </a:t>
            </a:r>
            <a:r>
              <a:rPr lang="it-IT" altLang="it-IT" sz="2400" i="1">
                <a:sym typeface="Wingdings" pitchFamily="2" charset="2"/>
              </a:rPr>
              <a:t>ex</a:t>
            </a:r>
            <a:r>
              <a:rPr lang="it-IT" altLang="it-IT" sz="2400">
                <a:sym typeface="Wingdings" pitchFamily="2" charset="2"/>
              </a:rPr>
              <a:t> art. 2471-</a:t>
            </a:r>
            <a:r>
              <a:rPr lang="it-IT" altLang="it-IT" sz="2400" i="1">
                <a:sym typeface="Wingdings" pitchFamily="2" charset="2"/>
              </a:rPr>
              <a:t>bis</a:t>
            </a:r>
            <a:r>
              <a:rPr lang="it-IT" altLang="it-IT" sz="2400">
                <a:sym typeface="Wingdings" pitchFamily="2" charset="2"/>
              </a:rPr>
              <a:t>  c.c., tali diritti possono essere temporaneamente trasferiti a terzi, salvo diversa disposizione da parte del giudice (lettura congiunta ad art. 2352, 6° comma, c.c.)</a:t>
            </a:r>
          </a:p>
          <a:p>
            <a:pPr indent="357188">
              <a:defRPr/>
            </a:pPr>
            <a:endParaRPr lang="it-IT" altLang="it-IT" sz="2400" b="1">
              <a:sym typeface="Wingdings" pitchFamily="2" charset="2"/>
            </a:endParaRPr>
          </a:p>
          <a:p>
            <a:pPr indent="357188">
              <a:defRPr/>
            </a:pPr>
            <a:r>
              <a:rPr lang="it-IT" altLang="it-IT" sz="2400" b="1">
                <a:sym typeface="Wingdings" pitchFamily="2" charset="2"/>
              </a:rPr>
              <a:t>Comproprietà della quota:</a:t>
            </a:r>
            <a:r>
              <a:rPr lang="it-IT" altLang="it-IT" sz="2400">
                <a:sym typeface="Wingdings" pitchFamily="2" charset="2"/>
              </a:rPr>
              <a:t> unanimemente riconosciuto in dottrina che i diritti di controllo spettino </a:t>
            </a:r>
            <a:r>
              <a:rPr lang="it-IT" altLang="it-IT" sz="2400" i="1">
                <a:sym typeface="Wingdings" pitchFamily="2" charset="2"/>
              </a:rPr>
              <a:t>esclusivamente</a:t>
            </a:r>
            <a:r>
              <a:rPr lang="it-IT" altLang="it-IT" sz="2400">
                <a:sym typeface="Wingdings" pitchFamily="2" charset="2"/>
              </a:rPr>
              <a:t> al rappresentante della comunione.</a:t>
            </a:r>
            <a:endParaRPr lang="it-IT" altLang="it-IT" sz="2400" b="1">
              <a:sym typeface="Wingdings" pitchFamily="2" charset="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8EC245DD-F854-0A4F-B552-F3461C913EE6}"/>
              </a:ext>
            </a:extLst>
          </p:cNvPr>
          <p:cNvSpPr>
            <a:spLocks noGrp="1"/>
          </p:cNvSpPr>
          <p:nvPr>
            <p:ph type="title"/>
          </p:nvPr>
        </p:nvSpPr>
        <p:spPr>
          <a:xfrm>
            <a:off x="1156851" y="637762"/>
            <a:ext cx="9888496" cy="900131"/>
          </a:xfrm>
        </p:spPr>
        <p:txBody>
          <a:bodyPr anchor="t">
            <a:normAutofit/>
          </a:bodyPr>
          <a:lstStyle/>
          <a:p>
            <a:r>
              <a:rPr lang="it-IT" sz="4000">
                <a:solidFill>
                  <a:schemeClr val="bg1"/>
                </a:solidFill>
                <a:latin typeface="Times New Roman" pitchFamily="18" charset="0"/>
                <a:cs typeface="Times New Roman" pitchFamily="18" charset="0"/>
              </a:rPr>
              <a:t>Le start - up e PMI innovative</a:t>
            </a:r>
            <a:endParaRPr lang="it-IT" sz="4000">
              <a:solidFill>
                <a:schemeClr val="bg1"/>
              </a:solidFill>
            </a:endParaRPr>
          </a:p>
        </p:txBody>
      </p:sp>
      <p:sp>
        <p:nvSpPr>
          <p:cNvPr id="19" name="Rectangle 18">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3101CE96-7A2A-984A-8A8D-4EB5548D334D}"/>
              </a:ext>
            </a:extLst>
          </p:cNvPr>
          <p:cNvSpPr>
            <a:spLocks noGrp="1"/>
          </p:cNvSpPr>
          <p:nvPr>
            <p:ph idx="1"/>
          </p:nvPr>
        </p:nvSpPr>
        <p:spPr>
          <a:xfrm>
            <a:off x="1155548" y="2217343"/>
            <a:ext cx="9880893" cy="3959619"/>
          </a:xfrm>
        </p:spPr>
        <p:txBody>
          <a:bodyPr>
            <a:normAutofit/>
          </a:bodyPr>
          <a:lstStyle/>
          <a:p>
            <a:pPr marL="457200" indent="-457200"/>
            <a:r>
              <a:rPr lang="it-IT" sz="1700">
                <a:latin typeface="Times New Roman" pitchFamily="18" charset="0"/>
                <a:cs typeface="Times New Roman" pitchFamily="18" charset="0"/>
              </a:rPr>
              <a:t>Il d.l. n. 179/2012 ha introdotto nel nostro ordinamento un corpo di norme dedicato in via specifica alle start-up innovative, società in fase di avvio costituite per lo svolgimento di un’attività d’impresa relativa a sviluppo, produzione e commercializzazione “di prodotti o servizi innovativi ad alto sviluppo tecnologico” (art. 25, co. 2, lett. f). </a:t>
            </a:r>
          </a:p>
          <a:p>
            <a:pPr marL="457200" indent="-457200"/>
            <a:r>
              <a:rPr lang="it-IT" sz="1700">
                <a:latin typeface="Times New Roman" pitchFamily="18" charset="0"/>
                <a:cs typeface="Times New Roman" pitchFamily="18" charset="0"/>
              </a:rPr>
              <a:t>Con il d.l. n. 3/2015 il legislatore è nuovamente intervenuto con una serie di misure volte al rilancio dell’imprenditoria e che si accomunano tra loro per una specifica qualità: sono destinate alle imprese «innovative». </a:t>
            </a:r>
          </a:p>
          <a:p>
            <a:pPr>
              <a:buNone/>
            </a:pPr>
            <a:endParaRPr lang="it-IT" sz="1700">
              <a:latin typeface="Times New Roman" pitchFamily="18" charset="0"/>
              <a:cs typeface="Times New Roman" pitchFamily="18" charset="0"/>
            </a:endParaRPr>
          </a:p>
          <a:p>
            <a:pPr>
              <a:buNone/>
            </a:pPr>
            <a:r>
              <a:rPr lang="it-IT" sz="1700">
                <a:latin typeface="Times New Roman" pitchFamily="18" charset="0"/>
                <a:cs typeface="Times New Roman" pitchFamily="18" charset="0"/>
              </a:rPr>
              <a:t>L’obiettivo perseguito dal legislatore, con entrambi i provvedimenti normativi, è di contribuire: </a:t>
            </a:r>
          </a:p>
          <a:p>
            <a:pPr>
              <a:buFont typeface="+mj-lt"/>
              <a:buAutoNum type="arabicPeriod"/>
            </a:pPr>
            <a:r>
              <a:rPr lang="it-IT" sz="1700">
                <a:latin typeface="Times New Roman" pitchFamily="18" charset="0"/>
                <a:cs typeface="Times New Roman" pitchFamily="18" charset="0"/>
              </a:rPr>
              <a:t> allo sviluppo di una nuova cultura imprenditoriale; </a:t>
            </a:r>
          </a:p>
          <a:p>
            <a:pPr>
              <a:buFont typeface="+mj-lt"/>
              <a:buAutoNum type="arabicPeriod"/>
            </a:pPr>
            <a:r>
              <a:rPr lang="it-IT" sz="1700">
                <a:latin typeface="Times New Roman" pitchFamily="18" charset="0"/>
                <a:cs typeface="Times New Roman" pitchFamily="18" charset="0"/>
              </a:rPr>
              <a:t> alla creazione di un contesto maggiormente favorevole all’innovazione; </a:t>
            </a:r>
          </a:p>
          <a:p>
            <a:pPr>
              <a:buFont typeface="+mj-lt"/>
              <a:buAutoNum type="arabicPeriod"/>
            </a:pPr>
            <a:r>
              <a:rPr lang="it-IT" sz="1700">
                <a:latin typeface="Times New Roman" pitchFamily="18" charset="0"/>
                <a:cs typeface="Times New Roman" pitchFamily="18" charset="0"/>
              </a:rPr>
              <a:t> all’attrazione in Italia di “talenti, imprese innovative e capitali dall’estero. </a:t>
            </a:r>
          </a:p>
          <a:p>
            <a:pPr marL="457200" indent="-457200">
              <a:spcBef>
                <a:spcPct val="20000"/>
              </a:spcBef>
              <a:buFont typeface="+mj-lt"/>
              <a:buAutoNum type="arabicPeriod"/>
              <a:defRPr/>
            </a:pPr>
            <a:endParaRPr lang="it-IT" sz="1700">
              <a:latin typeface="Times New Roman" pitchFamily="18" charset="0"/>
              <a:cs typeface="Times New Roman" pitchFamily="18" charset="0"/>
            </a:endParaRPr>
          </a:p>
          <a:p>
            <a:pPr marL="173038" indent="-173038">
              <a:spcBef>
                <a:spcPct val="20000"/>
              </a:spcBef>
              <a:buFontTx/>
              <a:buChar char="-"/>
              <a:defRPr/>
            </a:pPr>
            <a:endParaRPr lang="it-IT" sz="1700">
              <a:latin typeface="Times New Roman" pitchFamily="18" charset="0"/>
              <a:cs typeface="Times New Roman" pitchFamily="18" charset="0"/>
            </a:endParaRPr>
          </a:p>
          <a:p>
            <a:endParaRPr lang="it-IT" sz="1700"/>
          </a:p>
        </p:txBody>
      </p:sp>
    </p:spTree>
    <p:extLst>
      <p:ext uri="{BB962C8B-B14F-4D97-AF65-F5344CB8AC3E}">
        <p14:creationId xmlns:p14="http://schemas.microsoft.com/office/powerpoint/2010/main" val="4945980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8" name="Rectangle 2048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0" name="Rectangle 2048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0BAA634C-4674-8C61-F6D0-6A8608E0071B}"/>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3600">
                <a:solidFill>
                  <a:schemeClr val="bg1"/>
                </a:solidFill>
              </a:rPr>
              <a:t>Possibilità di apporre limiti al potere di controllo dei soci</a:t>
            </a:r>
          </a:p>
        </p:txBody>
      </p:sp>
      <p:sp>
        <p:nvSpPr>
          <p:cNvPr id="20492" name="Rectangle 2049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3" name="Rectangle 6">
            <a:extLst>
              <a:ext uri="{FF2B5EF4-FFF2-40B4-BE49-F238E27FC236}">
                <a16:creationId xmlns:a16="http://schemas.microsoft.com/office/drawing/2014/main" id="{04807509-DF5E-BE0D-4422-992F29F99F6B}"/>
              </a:ext>
            </a:extLst>
          </p:cNvPr>
          <p:cNvSpPr>
            <a:spLocks noGrp="1" noChangeArrowheads="1"/>
          </p:cNvSpPr>
          <p:nvPr>
            <p:ph type="body" idx="1"/>
          </p:nvPr>
        </p:nvSpPr>
        <p:spPr>
          <a:xfrm>
            <a:off x="4654732" y="850052"/>
            <a:ext cx="6390623" cy="5326911"/>
          </a:xfrm>
        </p:spPr>
        <p:txBody>
          <a:bodyPr>
            <a:normAutofit/>
          </a:bodyPr>
          <a:lstStyle/>
          <a:p>
            <a:endParaRPr lang="it-IT" altLang="it-IT" sz="1900" b="1">
              <a:sym typeface="Wingdings" pitchFamily="2" charset="2"/>
            </a:endParaRPr>
          </a:p>
          <a:p>
            <a:r>
              <a:rPr lang="it-IT" altLang="it-IT" sz="1900" i="1">
                <a:sym typeface="Wingdings" pitchFamily="2" charset="2"/>
              </a:rPr>
              <a:t>Ratio:</a:t>
            </a:r>
            <a:r>
              <a:rPr lang="it-IT" altLang="it-IT" sz="1900">
                <a:sym typeface="Wingdings" pitchFamily="2" charset="2"/>
              </a:rPr>
              <a:t> arginare un possibile nocumento alla Società a causa di un utilizzo improprio del diritto di accesso. Gli amministratori, ferme restando le disposizioni </a:t>
            </a:r>
            <a:r>
              <a:rPr lang="it-IT" altLang="it-IT" sz="1900" i="1">
                <a:sym typeface="Wingdings" pitchFamily="2" charset="2"/>
              </a:rPr>
              <a:t>ex  </a:t>
            </a:r>
            <a:r>
              <a:rPr lang="it-IT" altLang="it-IT" sz="1900">
                <a:sym typeface="Wingdings" pitchFamily="2" charset="2"/>
              </a:rPr>
              <a:t>art. 2476 c.c., devono tutelare la riservatezza dei documenti sociali e la serenità della vita sociale.</a:t>
            </a:r>
          </a:p>
          <a:p>
            <a:endParaRPr lang="it-IT" altLang="it-IT" sz="1900" i="1">
              <a:sym typeface="Wingdings" pitchFamily="2" charset="2"/>
            </a:endParaRPr>
          </a:p>
          <a:p>
            <a:r>
              <a:rPr lang="it-IT" altLang="it-IT" sz="1900" b="1">
                <a:sym typeface="Wingdings" pitchFamily="2" charset="2"/>
              </a:rPr>
              <a:t>Dovere di segretezza: </a:t>
            </a:r>
            <a:r>
              <a:rPr lang="it-IT" altLang="it-IT" sz="1900">
                <a:sym typeface="Wingdings" pitchFamily="2" charset="2"/>
              </a:rPr>
              <a:t>astenersi da parte del socio di utilizzare le informazioni ottenute tramite la consultazione per scopi nocivi per la Società, come la divulgazione degli stessi a soggetti terzi che siano in concorrenza con la società Stessa.</a:t>
            </a:r>
            <a:r>
              <a:rPr lang="it-IT" altLang="it-IT" sz="1900" b="1">
                <a:sym typeface="Wingdings" pitchFamily="2" charset="2"/>
              </a:rPr>
              <a:t> Rimedio possibile è il mascheramento dei dati sensibili</a:t>
            </a:r>
            <a:r>
              <a:rPr lang="it-IT" altLang="it-IT" sz="1900">
                <a:sym typeface="Wingdings" pitchFamily="2" charset="2"/>
              </a:rPr>
              <a:t> nella documentazione richiesta.</a:t>
            </a:r>
          </a:p>
          <a:p>
            <a:endParaRPr lang="it-IT" altLang="it-IT" sz="1900">
              <a:sym typeface="Wingdings" pitchFamily="2" charset="2"/>
            </a:endParaRPr>
          </a:p>
          <a:p>
            <a:r>
              <a:rPr lang="it-IT" altLang="it-IT" sz="1900" i="1">
                <a:sym typeface="Wingdings" pitchFamily="2" charset="2"/>
              </a:rPr>
              <a:t>Limes</a:t>
            </a:r>
            <a:r>
              <a:rPr lang="it-IT" altLang="it-IT" sz="1900">
                <a:sym typeface="Wingdings" pitchFamily="2" charset="2"/>
              </a:rPr>
              <a:t> che travalica il principio di correttezza  utilizzo del potere di controllo da parte del socio in modo palesemente ostruzionistico o dilatorio.</a:t>
            </a:r>
            <a:endParaRPr lang="it-IT" altLang="it-IT" sz="1900" i="1">
              <a:sym typeface="Wingdings" pitchFamily="2" charset="2"/>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12" name="Rectangle 21511">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14" name="Rectangle 21513">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BE27A251-8C20-B34B-3E5F-776F0D63FB91}"/>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3600">
                <a:solidFill>
                  <a:schemeClr val="bg1"/>
                </a:solidFill>
              </a:rPr>
              <a:t>Possibilità di apporre limiti al potere di controllo dei soci – cont.</a:t>
            </a:r>
          </a:p>
        </p:txBody>
      </p:sp>
      <p:sp>
        <p:nvSpPr>
          <p:cNvPr id="21516" name="Rectangle 21515">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07" name="Rectangle 6">
            <a:extLst>
              <a:ext uri="{FF2B5EF4-FFF2-40B4-BE49-F238E27FC236}">
                <a16:creationId xmlns:a16="http://schemas.microsoft.com/office/drawing/2014/main" id="{75648925-98AD-6011-7666-0BC00698B45B}"/>
              </a:ext>
            </a:extLst>
          </p:cNvPr>
          <p:cNvSpPr>
            <a:spLocks noGrp="1" noChangeArrowheads="1"/>
          </p:cNvSpPr>
          <p:nvPr>
            <p:ph type="body" idx="1"/>
          </p:nvPr>
        </p:nvSpPr>
        <p:spPr>
          <a:xfrm>
            <a:off x="4654732" y="850052"/>
            <a:ext cx="6390623" cy="5326911"/>
          </a:xfrm>
        </p:spPr>
        <p:txBody>
          <a:bodyPr>
            <a:normAutofit/>
          </a:bodyPr>
          <a:lstStyle/>
          <a:p>
            <a:endParaRPr lang="it-IT" altLang="it-IT" sz="2200">
              <a:sym typeface="Wingdings" pitchFamily="2" charset="2"/>
            </a:endParaRPr>
          </a:p>
          <a:p>
            <a:endParaRPr lang="it-IT" altLang="it-IT" sz="2200">
              <a:sym typeface="Wingdings" pitchFamily="2" charset="2"/>
            </a:endParaRPr>
          </a:p>
          <a:p>
            <a:endParaRPr lang="it-IT" altLang="it-IT" sz="2200">
              <a:sym typeface="Wingdings" pitchFamily="2" charset="2"/>
            </a:endParaRPr>
          </a:p>
          <a:p>
            <a:r>
              <a:rPr lang="it-IT" altLang="it-IT" sz="2200">
                <a:sym typeface="Wingdings" pitchFamily="2" charset="2"/>
              </a:rPr>
              <a:t>Considerato quanto detto finora, può l’organo amministrativo modificare il potere di controllo mediante l’apposizione di clausole statutarie?</a:t>
            </a:r>
          </a:p>
          <a:p>
            <a:endParaRPr lang="it-IT" altLang="it-IT" sz="2200">
              <a:sym typeface="Wingdings" pitchFamily="2" charset="2"/>
            </a:endParaRPr>
          </a:p>
          <a:p>
            <a:r>
              <a:rPr lang="it-IT" altLang="it-IT" sz="2200" b="1">
                <a:sym typeface="Wingdings" pitchFamily="2" charset="2"/>
              </a:rPr>
              <a:t>Clausole ampiative del potere di controllo:</a:t>
            </a:r>
            <a:r>
              <a:rPr lang="it-IT" altLang="it-IT" sz="2200">
                <a:sym typeface="Wingdings" pitchFamily="2" charset="2"/>
              </a:rPr>
              <a:t> dottrina e giurisprudenza unanimi nel consentire l’apposizione di clausole che operino </a:t>
            </a:r>
            <a:r>
              <a:rPr lang="it-IT" altLang="it-IT" sz="2200" i="1">
                <a:sym typeface="Wingdings" pitchFamily="2" charset="2"/>
              </a:rPr>
              <a:t>in melius</a:t>
            </a:r>
            <a:r>
              <a:rPr lang="it-IT" altLang="it-IT" sz="2200">
                <a:sym typeface="Wingdings" pitchFamily="2" charset="2"/>
              </a:rPr>
              <a:t> (per esempio, l’obbligo in capo agli amministratori di fornire informazioni periodiche). Può anche essere consentita, tramite clausole statutarie, la facoltà in capo ai soci di disporre di poteri normalmente riservato ai sindaci quali l’ispezione agli impianti.</a:t>
            </a:r>
          </a:p>
          <a:p>
            <a:endParaRPr lang="it-IT" altLang="it-IT" sz="2200" b="1">
              <a:sym typeface="Wingdings" pitchFamily="2" charset="2"/>
            </a:endParaRPr>
          </a:p>
          <a:p>
            <a:endParaRPr lang="it-IT" altLang="it-IT" sz="2200" b="1">
              <a:sym typeface="Wingdings" pitchFamily="2" charset="2"/>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6" name="Rectangle 22535">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8" name="Rectangle 22537">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8E7F569B-37EC-1B11-DA69-0E809C760894}"/>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3600">
                <a:solidFill>
                  <a:schemeClr val="bg1"/>
                </a:solidFill>
              </a:rPr>
              <a:t>Possibilità di apporre limiti al potere di controllo dei soci – cont.</a:t>
            </a:r>
          </a:p>
        </p:txBody>
      </p:sp>
      <p:sp>
        <p:nvSpPr>
          <p:cNvPr id="22540" name="Rectangle 22539">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1" name="Rectangle 6">
            <a:extLst>
              <a:ext uri="{FF2B5EF4-FFF2-40B4-BE49-F238E27FC236}">
                <a16:creationId xmlns:a16="http://schemas.microsoft.com/office/drawing/2014/main" id="{9118F487-C2EC-3A0E-FF16-FDA253711894}"/>
              </a:ext>
            </a:extLst>
          </p:cNvPr>
          <p:cNvSpPr>
            <a:spLocks noGrp="1" noChangeArrowheads="1"/>
          </p:cNvSpPr>
          <p:nvPr>
            <p:ph type="body" idx="1"/>
          </p:nvPr>
        </p:nvSpPr>
        <p:spPr>
          <a:xfrm>
            <a:off x="4654732" y="850052"/>
            <a:ext cx="6390623" cy="5326911"/>
          </a:xfrm>
        </p:spPr>
        <p:txBody>
          <a:bodyPr>
            <a:normAutofit/>
          </a:bodyPr>
          <a:lstStyle/>
          <a:p>
            <a:endParaRPr lang="it-IT" altLang="it-IT" sz="1500">
              <a:sym typeface="Wingdings" pitchFamily="2" charset="2"/>
            </a:endParaRPr>
          </a:p>
          <a:p>
            <a:r>
              <a:rPr lang="it-IT" altLang="it-IT" sz="1500" b="1">
                <a:sym typeface="Wingdings" pitchFamily="2" charset="2"/>
              </a:rPr>
              <a:t>Clausole “non propriamente derogatorie” dell’art. 2476: </a:t>
            </a:r>
            <a:r>
              <a:rPr lang="it-IT" altLang="it-IT" sz="1500">
                <a:sym typeface="Wingdings" pitchFamily="2" charset="2"/>
              </a:rPr>
              <a:t>possono aggiungere specifiche disposizioni sulla modalità dell’esercizio del diritto di informazione/consultazione (pretendendo per esempio la forma scritta delle istanze), oppure rafforzano gli obblighi di riservatezza in capo al socio durante la consultazione o l’avvalersi di un professionista di fiducia. Sono ritenute “non propriamente derogatorie” in quanto non inibiscono il potere di controllo, ma lo regolamentano.</a:t>
            </a:r>
          </a:p>
          <a:p>
            <a:endParaRPr lang="it-IT" altLang="it-IT" sz="1500" b="1">
              <a:sym typeface="Wingdings" pitchFamily="2" charset="2"/>
            </a:endParaRPr>
          </a:p>
          <a:p>
            <a:r>
              <a:rPr lang="it-IT" altLang="it-IT" sz="1500" b="1">
                <a:sym typeface="Wingdings" pitchFamily="2" charset="2"/>
              </a:rPr>
              <a:t>Clausole limitative: </a:t>
            </a:r>
            <a:r>
              <a:rPr lang="it-IT" altLang="it-IT" sz="1500">
                <a:sym typeface="Wingdings" pitchFamily="2" charset="2"/>
              </a:rPr>
              <a:t>l’art. 2476 non le vieta esplicitamente, tuttavia è da ritenersi vietata l’apposizione di clausole che possano vanificare il potere di controllo, ovvero che:</a:t>
            </a:r>
          </a:p>
          <a:p>
            <a:pPr lvl="1">
              <a:buFont typeface="Arial" panose="020B0604020202020204" pitchFamily="34" charset="0"/>
              <a:buChar char="•"/>
            </a:pPr>
            <a:r>
              <a:rPr lang="it-IT" altLang="it-IT" sz="1500" b="1">
                <a:sym typeface="Wingdings" pitchFamily="2" charset="2"/>
              </a:rPr>
              <a:t>Istituiscano una quota minima per esercitarlo</a:t>
            </a:r>
          </a:p>
          <a:p>
            <a:pPr lvl="1">
              <a:buFont typeface="Arial" panose="020B0604020202020204" pitchFamily="34" charset="0"/>
              <a:buChar char="•"/>
            </a:pPr>
            <a:r>
              <a:rPr lang="it-IT" altLang="it-IT" sz="1500" b="1">
                <a:sym typeface="Wingdings" pitchFamily="2" charset="2"/>
              </a:rPr>
              <a:t>Ne restringano i presupposti</a:t>
            </a:r>
          </a:p>
          <a:p>
            <a:pPr lvl="1">
              <a:buFont typeface="Arial" panose="020B0604020202020204" pitchFamily="34" charset="0"/>
              <a:buChar char="•"/>
            </a:pPr>
            <a:r>
              <a:rPr lang="it-IT" altLang="it-IT" sz="1500" b="1">
                <a:sym typeface="Wingdings" pitchFamily="2" charset="2"/>
              </a:rPr>
              <a:t>Escludano del tutto il diritto di informazione/consultazione</a:t>
            </a:r>
          </a:p>
          <a:p>
            <a:pPr lvl="1">
              <a:buFont typeface="Arial" panose="020B0604020202020204" pitchFamily="34" charset="0"/>
              <a:buChar char="•"/>
            </a:pPr>
            <a:endParaRPr lang="it-IT" altLang="it-IT" sz="1500" b="1">
              <a:sym typeface="Wingdings" pitchFamily="2" charset="2"/>
            </a:endParaRPr>
          </a:p>
          <a:p>
            <a:r>
              <a:rPr lang="it-IT" altLang="it-IT" sz="1500" b="1">
                <a:sym typeface="Wingdings" pitchFamily="2" charset="2"/>
              </a:rPr>
              <a:t>Problema del c.d. “abuso di minoranza”:</a:t>
            </a:r>
            <a:r>
              <a:rPr lang="it-IT" altLang="it-IT" sz="1500">
                <a:sym typeface="Wingdings" pitchFamily="2" charset="2"/>
              </a:rPr>
              <a:t> utilizzo, come si è visto, del potere di controllo con scopi dilatori e/o ostruzionistici dell’attività sociale</a:t>
            </a:r>
            <a:endParaRPr lang="it-IT" altLang="it-IT" sz="1500" b="1">
              <a:sym typeface="Wingdings" pitchFamily="2" charset="2"/>
            </a:endParaRPr>
          </a:p>
          <a:p>
            <a:endParaRPr lang="it-IT" altLang="it-IT" sz="1500" b="1">
              <a:sym typeface="Wingdings" pitchFamily="2" charset="2"/>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8" name="Rectangle 512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0" name="Rectangle 512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Rectangle 4">
            <a:extLst>
              <a:ext uri="{FF2B5EF4-FFF2-40B4-BE49-F238E27FC236}">
                <a16:creationId xmlns:a16="http://schemas.microsoft.com/office/drawing/2014/main" id="{125298CF-7915-9FE0-4E9A-AAA51F0CDD2E}"/>
              </a:ext>
            </a:extLst>
          </p:cNvPr>
          <p:cNvSpPr>
            <a:spLocks noGrp="1" noChangeArrowheads="1"/>
          </p:cNvSpPr>
          <p:nvPr>
            <p:ph type="title"/>
          </p:nvPr>
        </p:nvSpPr>
        <p:spPr>
          <a:xfrm>
            <a:off x="1156852" y="637762"/>
            <a:ext cx="2190782" cy="5576770"/>
          </a:xfrm>
        </p:spPr>
        <p:txBody>
          <a:bodyPr anchor="t">
            <a:normAutofit/>
          </a:bodyPr>
          <a:lstStyle/>
          <a:p>
            <a:pPr eaLnBrk="1" hangingPunct="1">
              <a:defRPr/>
            </a:pPr>
            <a:r>
              <a:rPr lang="it-IT" altLang="it-IT" sz="2500">
                <a:solidFill>
                  <a:schemeClr val="bg1"/>
                </a:solidFill>
              </a:rPr>
              <a:t>Responsabilità degli amministratori in caso di illegittimo rifiuto</a:t>
            </a:r>
          </a:p>
        </p:txBody>
      </p:sp>
      <p:sp>
        <p:nvSpPr>
          <p:cNvPr id="5132" name="Rectangle 513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 name="Rectangle 6">
            <a:extLst>
              <a:ext uri="{FF2B5EF4-FFF2-40B4-BE49-F238E27FC236}">
                <a16:creationId xmlns:a16="http://schemas.microsoft.com/office/drawing/2014/main" id="{42F1E4E7-F43B-C6EC-B4A5-A76547E26063}"/>
              </a:ext>
            </a:extLst>
          </p:cNvPr>
          <p:cNvSpPr>
            <a:spLocks noGrp="1" noChangeArrowheads="1"/>
          </p:cNvSpPr>
          <p:nvPr>
            <p:ph type="body" idx="1"/>
          </p:nvPr>
        </p:nvSpPr>
        <p:spPr>
          <a:xfrm>
            <a:off x="4654732" y="850052"/>
            <a:ext cx="6390623" cy="5326911"/>
          </a:xfrm>
        </p:spPr>
        <p:txBody>
          <a:bodyPr>
            <a:normAutofit/>
          </a:bodyPr>
          <a:lstStyle/>
          <a:p>
            <a:pPr>
              <a:defRPr/>
            </a:pPr>
            <a:endParaRPr lang="it-IT" altLang="it-IT" sz="1500">
              <a:sym typeface="Wingdings" pitchFamily="2" charset="2"/>
            </a:endParaRPr>
          </a:p>
          <a:p>
            <a:pPr>
              <a:defRPr/>
            </a:pPr>
            <a:r>
              <a:rPr lang="it-IT" altLang="it-IT" sz="1500">
                <a:sym typeface="Wingdings" pitchFamily="2" charset="2"/>
              </a:rPr>
              <a:t>Gli amministratori non hanno solo l’obbligo di rispondere alla richiesta del socio, ma anche di rimuovere qualsiasi ostacolo che possa compromettere l’esercizio dei poteri di controllo </a:t>
            </a:r>
            <a:r>
              <a:rPr lang="it-IT" altLang="it-IT" sz="1500" i="1">
                <a:sym typeface="Wingdings" pitchFamily="2" charset="2"/>
              </a:rPr>
              <a:t>ex </a:t>
            </a:r>
            <a:r>
              <a:rPr lang="it-IT" altLang="it-IT" sz="1500">
                <a:sym typeface="Wingdings" pitchFamily="2" charset="2"/>
              </a:rPr>
              <a:t> art. 2476 c.c.</a:t>
            </a:r>
          </a:p>
          <a:p>
            <a:pPr>
              <a:defRPr/>
            </a:pPr>
            <a:endParaRPr lang="it-IT" altLang="it-IT" sz="1500">
              <a:sym typeface="Wingdings" pitchFamily="2" charset="2"/>
            </a:endParaRPr>
          </a:p>
          <a:p>
            <a:pPr>
              <a:defRPr/>
            </a:pPr>
            <a:r>
              <a:rPr lang="it-IT" altLang="it-IT" sz="1500">
                <a:sym typeface="Wingdings" pitchFamily="2" charset="2"/>
              </a:rPr>
              <a:t>Il socio che abbia presentato istanza che sia stata rifiutata in modo illegittimo dagli amministratori (ovvero qualora non vi fossero i presupposti di rifiuto legittimo in caso di richieste dilatorie od ostruzionistiche) può:</a:t>
            </a:r>
          </a:p>
          <a:p>
            <a:pPr indent="357188">
              <a:defRPr/>
            </a:pPr>
            <a:r>
              <a:rPr lang="it-IT" altLang="it-IT" sz="1500">
                <a:sym typeface="Wingdings" pitchFamily="2" charset="2"/>
              </a:rPr>
              <a:t>Agire contro gli amministratori, in quanto la loro condotta può configurarsi come </a:t>
            </a:r>
            <a:r>
              <a:rPr lang="it-IT" altLang="it-IT" sz="1500" i="1">
                <a:sym typeface="Wingdings" pitchFamily="2" charset="2"/>
              </a:rPr>
              <a:t>danno al suo interesse di socio</a:t>
            </a:r>
            <a:r>
              <a:rPr lang="it-IT" altLang="it-IT" sz="1500">
                <a:sym typeface="Wingdings" pitchFamily="2" charset="2"/>
              </a:rPr>
              <a:t>, o comunque un </a:t>
            </a:r>
            <a:r>
              <a:rPr lang="it-IT" altLang="it-IT" sz="1500" i="1">
                <a:sym typeface="Wingdings" pitchFamily="2" charset="2"/>
              </a:rPr>
              <a:t>periculum in mora</a:t>
            </a:r>
            <a:r>
              <a:rPr lang="it-IT" altLang="it-IT" sz="1500">
                <a:sym typeface="Wingdings" pitchFamily="2" charset="2"/>
              </a:rPr>
              <a:t>.</a:t>
            </a:r>
          </a:p>
          <a:p>
            <a:pPr indent="357188">
              <a:defRPr/>
            </a:pPr>
            <a:r>
              <a:rPr lang="it-IT" altLang="it-IT" sz="1500">
                <a:sym typeface="Wingdings" pitchFamily="2" charset="2"/>
              </a:rPr>
              <a:t>Chiedere un provvedimento cautelare di revoca degli amministratori stessi, in quanto tale fattispecie costituisce una </a:t>
            </a:r>
            <a:r>
              <a:rPr lang="it-IT" altLang="it-IT" sz="1500" i="1">
                <a:sym typeface="Wingdings" pitchFamily="2" charset="2"/>
              </a:rPr>
              <a:t>grave irregolarità</a:t>
            </a:r>
            <a:r>
              <a:rPr lang="it-IT" altLang="it-IT" sz="1500">
                <a:sym typeface="Wingdings" pitchFamily="2" charset="2"/>
              </a:rPr>
              <a:t> ai sensi dell’art. 2476, 3° comma, c.c.</a:t>
            </a:r>
          </a:p>
          <a:p>
            <a:pPr indent="357188">
              <a:defRPr/>
            </a:pPr>
            <a:endParaRPr lang="it-IT" altLang="it-IT" sz="1500">
              <a:sym typeface="Wingdings" pitchFamily="2" charset="2"/>
            </a:endParaRPr>
          </a:p>
          <a:p>
            <a:pPr>
              <a:defRPr/>
            </a:pPr>
            <a:r>
              <a:rPr lang="it-IT" altLang="it-IT" sz="1500" b="1">
                <a:sym typeface="Wingdings" pitchFamily="2" charset="2"/>
              </a:rPr>
              <a:t>Viene richiesto inoltre anche il </a:t>
            </a:r>
            <a:r>
              <a:rPr lang="it-IT" altLang="it-IT" sz="1500" b="1" i="1">
                <a:sym typeface="Wingdings" pitchFamily="2" charset="2"/>
              </a:rPr>
              <a:t>fumus boni iuris</a:t>
            </a:r>
            <a:r>
              <a:rPr lang="it-IT" altLang="it-IT" sz="1500" b="1">
                <a:sym typeface="Wingdings" pitchFamily="2" charset="2"/>
              </a:rPr>
              <a:t> in capo al socio </a:t>
            </a:r>
            <a:r>
              <a:rPr lang="it-IT" altLang="it-IT" sz="1500">
                <a:sym typeface="Wingdings" pitchFamily="2" charset="2"/>
              </a:rPr>
              <a:t>affinché si possa costituire una responsabilità per l’organo amministrativo a seguito di un illegittimo rifiuto.</a:t>
            </a:r>
          </a:p>
          <a:p>
            <a:pPr>
              <a:defRPr/>
            </a:pPr>
            <a:endParaRPr lang="it-IT" altLang="it-IT" sz="1500" b="1">
              <a:sym typeface="Wingdings" pitchFamily="2" charset="2"/>
            </a:endParaRPr>
          </a:p>
          <a:p>
            <a:pPr>
              <a:defRPr/>
            </a:pPr>
            <a:endParaRPr lang="it-IT" altLang="it-IT" sz="1500" b="1">
              <a:sym typeface="Wingdings" pitchFamily="2" charset="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FFDCB01D-6F33-0E4A-8B13-C00BE193B3F1}"/>
              </a:ext>
            </a:extLst>
          </p:cNvPr>
          <p:cNvSpPr>
            <a:spLocks noGrp="1"/>
          </p:cNvSpPr>
          <p:nvPr>
            <p:ph type="title"/>
          </p:nvPr>
        </p:nvSpPr>
        <p:spPr>
          <a:xfrm>
            <a:off x="838200" y="1412488"/>
            <a:ext cx="2899189" cy="4363844"/>
          </a:xfrm>
        </p:spPr>
        <p:txBody>
          <a:bodyPr vert="horz" lIns="91440" tIns="45720" rIns="91440" bIns="45720" rtlCol="0" anchor="t">
            <a:normAutofit/>
          </a:bodyPr>
          <a:lstStyle/>
          <a:p>
            <a:r>
              <a:rPr lang="en-US" sz="4000" kern="1200">
                <a:solidFill>
                  <a:srgbClr val="FFFFFF"/>
                </a:solidFill>
                <a:latin typeface="+mj-lt"/>
                <a:ea typeface="+mj-ea"/>
                <a:cs typeface="+mj-cs"/>
              </a:rPr>
              <a:t>Le start up innovative</a:t>
            </a:r>
          </a:p>
        </p:txBody>
      </p:sp>
      <p:sp>
        <p:nvSpPr>
          <p:cNvPr id="4" name="Segnaposto contenuto 2">
            <a:extLst>
              <a:ext uri="{FF2B5EF4-FFF2-40B4-BE49-F238E27FC236}">
                <a16:creationId xmlns:a16="http://schemas.microsoft.com/office/drawing/2014/main" id="{0323D606-7890-8049-9A5D-FCFA7B9FD161}"/>
              </a:ext>
            </a:extLst>
          </p:cNvPr>
          <p:cNvSpPr txBox="1">
            <a:spLocks noGrp="1"/>
          </p:cNvSpPr>
          <p:nvPr>
            <p:ph idx="1"/>
          </p:nvPr>
        </p:nvSpPr>
        <p:spPr>
          <a:xfrm>
            <a:off x="4380855" y="1412489"/>
            <a:ext cx="3427283" cy="4363844"/>
          </a:xfrm>
          <a:prstGeom prst="rect">
            <a:avLst/>
          </a:prstGeom>
        </p:spPr>
        <p:txBody>
          <a:bodyPr vert="horz" lIns="91440" tIns="45720" rIns="91440" bIns="45720" rtlCol="0">
            <a:normAutofit/>
          </a:bodyPr>
          <a:lstStyle/>
          <a:p>
            <a:pPr marL="342900">
              <a:spcBef>
                <a:spcPct val="20000"/>
              </a:spcBef>
              <a:defRPr/>
            </a:pPr>
            <a:endParaRPr lang="en-US" sz="2000"/>
          </a:p>
          <a:p>
            <a:pPr marL="342900">
              <a:spcBef>
                <a:spcPct val="20000"/>
              </a:spcBef>
              <a:defRPr/>
            </a:pPr>
            <a:endParaRPr lang="en-US" sz="2000"/>
          </a:p>
          <a:p>
            <a:pPr marL="342900">
              <a:spcBef>
                <a:spcPct val="20000"/>
              </a:spcBef>
              <a:defRPr/>
            </a:pPr>
            <a:endParaRPr lang="en-US" sz="2000"/>
          </a:p>
          <a:p>
            <a:pPr marL="342900">
              <a:spcBef>
                <a:spcPct val="20000"/>
              </a:spcBef>
              <a:defRPr/>
            </a:pPr>
            <a:endParaRPr lang="en-US" sz="2000"/>
          </a:p>
          <a:p>
            <a:pPr marL="342900">
              <a:spcBef>
                <a:spcPct val="20000"/>
              </a:spcBef>
              <a:defRPr/>
            </a:pPr>
            <a:endParaRPr lang="en-US" sz="2000"/>
          </a:p>
          <a:p>
            <a:pPr marL="342900">
              <a:spcBef>
                <a:spcPct val="20000"/>
              </a:spcBef>
              <a:defRPr/>
            </a:pPr>
            <a:endParaRPr lang="en-US" sz="2000"/>
          </a:p>
          <a:p>
            <a:pPr marL="342900">
              <a:spcBef>
                <a:spcPct val="20000"/>
              </a:spcBef>
              <a:defRPr/>
            </a:pPr>
            <a:endParaRPr lang="en-US" sz="2000"/>
          </a:p>
          <a:p>
            <a:pPr marL="342900">
              <a:spcBef>
                <a:spcPct val="20000"/>
              </a:spcBef>
              <a:defRPr/>
            </a:pPr>
            <a:endParaRPr lang="en-US" sz="2000"/>
          </a:p>
        </p:txBody>
      </p:sp>
      <p:cxnSp>
        <p:nvCxnSpPr>
          <p:cNvPr id="13" name="Straight Connector 12">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Sottotitolo 33">
            <a:extLst>
              <a:ext uri="{FF2B5EF4-FFF2-40B4-BE49-F238E27FC236}">
                <a16:creationId xmlns:a16="http://schemas.microsoft.com/office/drawing/2014/main" id="{E09C81E3-0B45-F046-8738-A5437F71A38F}"/>
              </a:ext>
            </a:extLst>
          </p:cNvPr>
          <p:cNvSpPr txBox="1">
            <a:spLocks/>
          </p:cNvSpPr>
          <p:nvPr/>
        </p:nvSpPr>
        <p:spPr>
          <a:xfrm>
            <a:off x="4575590" y="2118733"/>
            <a:ext cx="7073716" cy="3657600"/>
          </a:xfrm>
          <a:prstGeom prst="rect">
            <a:avLst/>
          </a:prstGeom>
        </p:spPr>
        <p:txBody>
          <a:bodyPr vert="horz" lIns="91440" tIns="45720" rIns="91440" bIns="45720" rtlCol="0">
            <a:normAutofit/>
          </a:bodyPr>
          <a:lstStyle/>
          <a:p>
            <a:pPr marL="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L’impresa</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per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assumere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la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qualifica</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di start – up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innovativa</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deve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essere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organizzata</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in forma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societaria</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3429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non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avere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azioni</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quotate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su</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un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mercato</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regolamentato</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3429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essere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costituita</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e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svolgere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attività</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d’impresa</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da non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oltre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cinque anni;</a:t>
            </a:r>
          </a:p>
          <a:p>
            <a:pPr marL="3429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avere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una</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sede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produttiva</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o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una</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filiale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in Italia;</a:t>
            </a:r>
          </a:p>
          <a:p>
            <a:pPr marL="3429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non aver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distribuito</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utili</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3429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avere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quale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oggetto</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sociale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esclusivo</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o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prevalente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lo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sviluppo</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la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produzione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e la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commercializzazione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di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prodotti</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innovativi</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ad alto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valore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tecnologico</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3429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non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essere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stata</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costituita</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seguito</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di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fusione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scissione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o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cessione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di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ramo</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d’azienda</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3038" marR="0" lvl="0" indent="-228600" algn="l" defTabSz="914400" rtl="0" eaLnBrk="1" fontAlgn="auto" latinLnBrk="0" hangingPunct="1">
              <a:lnSpc>
                <a:spcPct val="90000"/>
              </a:lnSpc>
              <a:spcBef>
                <a:spcPct val="200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3038" marR="0" lvl="0" indent="-228600" algn="l" defTabSz="914400" rtl="0" eaLnBrk="1" fontAlgn="auto" latinLnBrk="0" hangingPunct="1">
              <a:lnSpc>
                <a:spcPct val="90000"/>
              </a:lnSpc>
              <a:spcBef>
                <a:spcPct val="200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3038" marR="0" lvl="0" indent="-228600" algn="l" defTabSz="914400" rtl="0" eaLnBrk="1" fontAlgn="auto" latinLnBrk="0" hangingPunct="1">
              <a:lnSpc>
                <a:spcPct val="90000"/>
              </a:lnSpc>
              <a:spcBef>
                <a:spcPct val="200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1048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6D462DE0-2A11-1340-8359-2FEDCC01440E}"/>
              </a:ext>
            </a:extLst>
          </p:cNvPr>
          <p:cNvSpPr>
            <a:spLocks noGrp="1"/>
          </p:cNvSpPr>
          <p:nvPr>
            <p:ph type="title"/>
          </p:nvPr>
        </p:nvSpPr>
        <p:spPr>
          <a:xfrm>
            <a:off x="1156852" y="637762"/>
            <a:ext cx="2190782" cy="5576770"/>
          </a:xfrm>
        </p:spPr>
        <p:txBody>
          <a:bodyPr anchor="t">
            <a:normAutofit/>
          </a:bodyPr>
          <a:lstStyle/>
          <a:p>
            <a:r>
              <a:rPr lang="it-IT" sz="3600">
                <a:solidFill>
                  <a:schemeClr val="bg1"/>
                </a:solidFill>
              </a:rPr>
              <a:t>Le start up innovative</a:t>
            </a:r>
          </a:p>
        </p:txBody>
      </p:sp>
      <p:sp>
        <p:nvSpPr>
          <p:cNvPr id="12" name="Rectangle 1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77ED1FC2-02D1-F84B-B4D3-C3E855C98F45}"/>
              </a:ext>
            </a:extLst>
          </p:cNvPr>
          <p:cNvSpPr>
            <a:spLocks noGrp="1"/>
          </p:cNvSpPr>
          <p:nvPr>
            <p:ph idx="1"/>
          </p:nvPr>
        </p:nvSpPr>
        <p:spPr>
          <a:xfrm>
            <a:off x="4654732" y="850052"/>
            <a:ext cx="6390623" cy="5326911"/>
          </a:xfrm>
        </p:spPr>
        <p:txBody>
          <a:bodyPr>
            <a:normAutofit/>
          </a:bodyPr>
          <a:lstStyle/>
          <a:p>
            <a:pPr>
              <a:buNone/>
            </a:pPr>
            <a:r>
              <a:rPr lang="it-IT" sz="2200">
                <a:latin typeface="Times New Roman" pitchFamily="18" charset="0"/>
                <a:cs typeface="Times New Roman" pitchFamily="18" charset="0"/>
              </a:rPr>
              <a:t>Oltre a tali requisiti la start – up innovativa deve possedere uno dei seguenti tre requisiti:</a:t>
            </a:r>
          </a:p>
          <a:p>
            <a:pPr>
              <a:buFont typeface="+mj-lt"/>
              <a:buAutoNum type="arabicPeriod"/>
            </a:pPr>
            <a:r>
              <a:rPr lang="it-IT" sz="2200">
                <a:latin typeface="Times New Roman" pitchFamily="18" charset="0"/>
                <a:cs typeface="Times New Roman" pitchFamily="18" charset="0"/>
              </a:rPr>
              <a:t>effettuare spese in ricerca e sviluppo almeno pari al 15% del maggiore valore tra costo e valore totale della produzione;</a:t>
            </a:r>
          </a:p>
          <a:p>
            <a:pPr>
              <a:buFont typeface="+mj-lt"/>
              <a:buAutoNum type="arabicPeriod"/>
            </a:pPr>
            <a:r>
              <a:rPr lang="it-IT" sz="2200">
                <a:latin typeface="Times New Roman" pitchFamily="18" charset="0"/>
                <a:cs typeface="Times New Roman" pitchFamily="18" charset="0"/>
              </a:rPr>
              <a:t>impiegare come dipendenti o collaboratori, a qualsiasi titolo, in percentuale uguale o superiore al terzo della forza lavoro complessiva, personale di alta specializzazione (dottori o dottorandi di ricerca) ovvero almeno due terzi di personale in possesso di laurea magistrale;</a:t>
            </a:r>
          </a:p>
          <a:p>
            <a:pPr>
              <a:buFont typeface="+mj-lt"/>
              <a:buAutoNum type="arabicPeriod"/>
            </a:pPr>
            <a:r>
              <a:rPr lang="it-IT" sz="2200">
                <a:latin typeface="Times New Roman" pitchFamily="18" charset="0"/>
                <a:cs typeface="Times New Roman" pitchFamily="18" charset="0"/>
              </a:rPr>
              <a:t>essere titolare ovvero licenziataria ovvero depositaria di almeno una  privativa industriale relativa a un bene che sia direttamente afferente all’oggetto sociale e allo svolgimento dell’attività d’impresa.</a:t>
            </a:r>
            <a:endParaRPr lang="it-IT" sz="2200"/>
          </a:p>
          <a:p>
            <a:pPr>
              <a:buNone/>
            </a:pPr>
            <a:endParaRPr lang="it-IT" sz="2200">
              <a:latin typeface="Times New Roman" pitchFamily="18" charset="0"/>
              <a:cs typeface="Times New Roman" pitchFamily="18" charset="0"/>
            </a:endParaRPr>
          </a:p>
          <a:p>
            <a:pPr marL="173038" indent="-173038">
              <a:spcBef>
                <a:spcPct val="20000"/>
              </a:spcBef>
              <a:buFontTx/>
              <a:buChar char="-"/>
              <a:defRPr/>
            </a:pPr>
            <a:endParaRPr lang="it-IT" sz="2200">
              <a:latin typeface="Times New Roman" pitchFamily="18" charset="0"/>
              <a:cs typeface="Times New Roman" pitchFamily="18" charset="0"/>
            </a:endParaRPr>
          </a:p>
          <a:p>
            <a:endParaRPr lang="it-IT" sz="2200"/>
          </a:p>
        </p:txBody>
      </p:sp>
    </p:spTree>
    <p:extLst>
      <p:ext uri="{BB962C8B-B14F-4D97-AF65-F5344CB8AC3E}">
        <p14:creationId xmlns:p14="http://schemas.microsoft.com/office/powerpoint/2010/main" val="2545600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561A9F43-F8F6-B440-88BE-4945F755F86B}"/>
              </a:ext>
            </a:extLst>
          </p:cNvPr>
          <p:cNvSpPr>
            <a:spLocks noGrp="1"/>
          </p:cNvSpPr>
          <p:nvPr>
            <p:ph type="title"/>
          </p:nvPr>
        </p:nvSpPr>
        <p:spPr>
          <a:xfrm>
            <a:off x="1156852" y="637762"/>
            <a:ext cx="2190782" cy="5576770"/>
          </a:xfrm>
        </p:spPr>
        <p:txBody>
          <a:bodyPr anchor="t">
            <a:normAutofit/>
          </a:bodyPr>
          <a:lstStyle/>
          <a:p>
            <a:r>
              <a:rPr lang="it-IT" sz="3600">
                <a:solidFill>
                  <a:schemeClr val="bg1"/>
                </a:solidFill>
              </a:rPr>
              <a:t>PMI Innovativa</a:t>
            </a:r>
          </a:p>
        </p:txBody>
      </p:sp>
      <p:sp>
        <p:nvSpPr>
          <p:cNvPr id="12" name="Rectangle 1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7D9D960A-FC7D-5D47-A91F-D2417C0F1962}"/>
              </a:ext>
            </a:extLst>
          </p:cNvPr>
          <p:cNvSpPr>
            <a:spLocks noGrp="1"/>
          </p:cNvSpPr>
          <p:nvPr>
            <p:ph idx="1"/>
          </p:nvPr>
        </p:nvSpPr>
        <p:spPr>
          <a:xfrm>
            <a:off x="4654732" y="850052"/>
            <a:ext cx="6390623" cy="5326911"/>
          </a:xfrm>
        </p:spPr>
        <p:txBody>
          <a:bodyPr>
            <a:normAutofit/>
          </a:bodyPr>
          <a:lstStyle/>
          <a:p>
            <a:r>
              <a:rPr lang="it-IT" sz="2400">
                <a:latin typeface="Times New Roman" pitchFamily="18" charset="0"/>
                <a:cs typeface="Times New Roman" pitchFamily="18" charset="0"/>
              </a:rPr>
              <a:t>L’art. 3 del d.l. n. 3/2015 stabilisce che è una PMI innovativa l’impresa in possesso dei requisiti indicati dalla raccomandazione 2003/361/CE che rispetti i seguenti, ulteriori requisiti:</a:t>
            </a:r>
          </a:p>
          <a:p>
            <a:pPr marL="173038" indent="-173038">
              <a:spcBef>
                <a:spcPct val="20000"/>
              </a:spcBef>
              <a:buFontTx/>
              <a:buChar char="-"/>
              <a:defRPr/>
            </a:pPr>
            <a:r>
              <a:rPr lang="it-IT" sz="2400">
                <a:latin typeface="Times New Roman" pitchFamily="18" charset="0"/>
                <a:cs typeface="Times New Roman" pitchFamily="18" charset="0"/>
              </a:rPr>
              <a:t>non essere in possesso di azioni quotate su un mercato regolamentato o su un sistema multilaterale di negoziazione;</a:t>
            </a:r>
          </a:p>
          <a:p>
            <a:pPr marL="173038" indent="-173038">
              <a:spcBef>
                <a:spcPct val="20000"/>
              </a:spcBef>
              <a:buFontTx/>
              <a:buChar char="-"/>
              <a:defRPr/>
            </a:pPr>
            <a:r>
              <a:rPr lang="it-IT" sz="2400">
                <a:latin typeface="Times New Roman" pitchFamily="18" charset="0"/>
                <a:cs typeface="Times New Roman" pitchFamily="18" charset="0"/>
              </a:rPr>
              <a:t>avere almeno una sede produttiva o filiale in Italia;</a:t>
            </a:r>
          </a:p>
          <a:p>
            <a:pPr marL="173038" indent="-173038">
              <a:spcBef>
                <a:spcPct val="20000"/>
              </a:spcBef>
              <a:buFontTx/>
              <a:buChar char="-"/>
              <a:defRPr/>
            </a:pPr>
            <a:r>
              <a:rPr lang="it-IT" sz="2400">
                <a:latin typeface="Times New Roman" pitchFamily="18" charset="0"/>
                <a:cs typeface="Times New Roman" pitchFamily="18" charset="0"/>
              </a:rPr>
              <a:t>avere ottenuto la certificazione dell’ultimo bilancio redatto da un revisore contabile o da una società di revisione;</a:t>
            </a:r>
          </a:p>
          <a:p>
            <a:pPr marL="173038" indent="-173038">
              <a:spcBef>
                <a:spcPct val="20000"/>
              </a:spcBef>
              <a:buFontTx/>
              <a:buChar char="-"/>
              <a:defRPr/>
            </a:pPr>
            <a:r>
              <a:rPr lang="it-IT" sz="2400">
                <a:latin typeface="Times New Roman" pitchFamily="18" charset="0"/>
                <a:cs typeface="Times New Roman" pitchFamily="18" charset="0"/>
              </a:rPr>
              <a:t>non essere iscritta nella sezione speciale del R.I. dedicata alle start – up innovative.</a:t>
            </a:r>
          </a:p>
          <a:p>
            <a:endParaRPr lang="it-IT" sz="2400">
              <a:latin typeface="Times New Roman" pitchFamily="18" charset="0"/>
              <a:cs typeface="Times New Roman" pitchFamily="18" charset="0"/>
            </a:endParaRPr>
          </a:p>
          <a:p>
            <a:endParaRPr lang="it-IT" sz="2400"/>
          </a:p>
        </p:txBody>
      </p:sp>
    </p:spTree>
    <p:extLst>
      <p:ext uri="{BB962C8B-B14F-4D97-AF65-F5344CB8AC3E}">
        <p14:creationId xmlns:p14="http://schemas.microsoft.com/office/powerpoint/2010/main" val="698309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2C756858-6657-2042-BC61-B9526AABCFAC}"/>
              </a:ext>
            </a:extLst>
          </p:cNvPr>
          <p:cNvSpPr>
            <a:spLocks noGrp="1"/>
          </p:cNvSpPr>
          <p:nvPr>
            <p:ph type="title"/>
          </p:nvPr>
        </p:nvSpPr>
        <p:spPr>
          <a:xfrm>
            <a:off x="1156852" y="637762"/>
            <a:ext cx="2190782" cy="5576770"/>
          </a:xfrm>
        </p:spPr>
        <p:txBody>
          <a:bodyPr anchor="t">
            <a:normAutofit/>
          </a:bodyPr>
          <a:lstStyle/>
          <a:p>
            <a:r>
              <a:rPr lang="it-IT" sz="3600">
                <a:solidFill>
                  <a:schemeClr val="bg1"/>
                </a:solidFill>
              </a:rPr>
              <a:t>PMI Innovativa</a:t>
            </a:r>
          </a:p>
        </p:txBody>
      </p:sp>
      <p:sp>
        <p:nvSpPr>
          <p:cNvPr id="12" name="Rectangle 1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0903AE8E-2391-7C47-9143-D532ED0F1BA8}"/>
              </a:ext>
            </a:extLst>
          </p:cNvPr>
          <p:cNvSpPr>
            <a:spLocks noGrp="1"/>
          </p:cNvSpPr>
          <p:nvPr>
            <p:ph idx="1"/>
          </p:nvPr>
        </p:nvSpPr>
        <p:spPr>
          <a:xfrm>
            <a:off x="4654732" y="850052"/>
            <a:ext cx="6390623" cy="5326911"/>
          </a:xfrm>
        </p:spPr>
        <p:txBody>
          <a:bodyPr>
            <a:normAutofit/>
          </a:bodyPr>
          <a:lstStyle/>
          <a:p>
            <a:pPr>
              <a:buNone/>
            </a:pPr>
            <a:r>
              <a:rPr lang="it-IT" sz="2200">
                <a:latin typeface="Times New Roman" pitchFamily="18" charset="0"/>
                <a:cs typeface="Times New Roman" pitchFamily="18" charset="0"/>
              </a:rPr>
              <a:t>Oltre ai precedenti requisiti la PMI innovativa deve possedere due dei seguenti tre parametri:</a:t>
            </a:r>
          </a:p>
          <a:p>
            <a:pPr>
              <a:buFont typeface="+mj-lt"/>
              <a:buAutoNum type="arabicPeriod"/>
            </a:pPr>
            <a:r>
              <a:rPr lang="it-IT" sz="2200">
                <a:latin typeface="Times New Roman" pitchFamily="18" charset="0"/>
                <a:cs typeface="Times New Roman" pitchFamily="18" charset="0"/>
              </a:rPr>
              <a:t>effettuare spese in ricerca e sviluppo almeno pari al 3% del maggiore valore tra costo e valore totale della produzione;</a:t>
            </a:r>
          </a:p>
          <a:p>
            <a:pPr>
              <a:buFont typeface="+mj-lt"/>
              <a:buAutoNum type="arabicPeriod"/>
            </a:pPr>
            <a:r>
              <a:rPr lang="it-IT" sz="2200">
                <a:latin typeface="Times New Roman" pitchFamily="18" charset="0"/>
                <a:cs typeface="Times New Roman" pitchFamily="18" charset="0"/>
              </a:rPr>
              <a:t>impiegare come dipendenti o collaboratori, a qualsiasi titolo, in percentuale uguale o superiore a un quinto della forza lavoro complessiva, personale di alta specializzazione (dottori o dottorandi di ricerca) ovvero almeno un terzo di personale in possesso di laurea magistrale;</a:t>
            </a:r>
          </a:p>
          <a:p>
            <a:pPr>
              <a:buFont typeface="+mj-lt"/>
              <a:buAutoNum type="arabicPeriod"/>
            </a:pPr>
            <a:r>
              <a:rPr lang="it-IT" sz="2200">
                <a:latin typeface="Times New Roman" pitchFamily="18" charset="0"/>
                <a:cs typeface="Times New Roman" pitchFamily="18" charset="0"/>
              </a:rPr>
              <a:t>essere titolare ovvero licenziataria ovvero depositaria di almeno una  privativa industriale relativa a un bene che sia direttamente afferente all’oggetto sociale e allo svolgimento dell’attività d’impresa. </a:t>
            </a:r>
          </a:p>
          <a:p>
            <a:endParaRPr lang="it-IT" sz="2200"/>
          </a:p>
        </p:txBody>
      </p:sp>
    </p:spTree>
    <p:extLst>
      <p:ext uri="{BB962C8B-B14F-4D97-AF65-F5344CB8AC3E}">
        <p14:creationId xmlns:p14="http://schemas.microsoft.com/office/powerpoint/2010/main" val="376296708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5494</Words>
  <Application>Microsoft Macintosh PowerPoint</Application>
  <PresentationFormat>Widescreen</PresentationFormat>
  <Paragraphs>380</Paragraphs>
  <Slides>53</Slides>
  <Notes>13</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53</vt:i4>
      </vt:variant>
    </vt:vector>
  </HeadingPairs>
  <TitlesOfParts>
    <vt:vector size="60" baseType="lpstr">
      <vt:lpstr>Arial</vt:lpstr>
      <vt:lpstr>Calibri</vt:lpstr>
      <vt:lpstr>Calibri Light</vt:lpstr>
      <vt:lpstr>Cambria</vt:lpstr>
      <vt:lpstr>Times New Roman</vt:lpstr>
      <vt:lpstr>Wingdings</vt:lpstr>
      <vt:lpstr>Tema di Office</vt:lpstr>
      <vt:lpstr>La Società a Responsabilità limitata</vt:lpstr>
      <vt:lpstr>Evoluzione normativa</vt:lpstr>
      <vt:lpstr>La s.r.l. “a basso capitale”</vt:lpstr>
      <vt:lpstr>La s.r.l. Semplificata</vt:lpstr>
      <vt:lpstr>Le start - up e PMI innovative</vt:lpstr>
      <vt:lpstr>Le start up innovative</vt:lpstr>
      <vt:lpstr>Le start up innovative</vt:lpstr>
      <vt:lpstr>PMI Innovativa</vt:lpstr>
      <vt:lpstr>PMI Innovativa</vt:lpstr>
      <vt:lpstr>Le deroghe al diritto societario</vt:lpstr>
      <vt:lpstr>Le deroghe al diritto societario</vt:lpstr>
      <vt:lpstr>Le deroghe al diritto societario</vt:lpstr>
      <vt:lpstr>Le deroghe al diritto societario</vt:lpstr>
      <vt:lpstr> Questioni aperte</vt:lpstr>
      <vt:lpstr>  Le deroghe al diritto societario: La PMI s.r.l. </vt:lpstr>
      <vt:lpstr>  Le PMI s.r.l. </vt:lpstr>
      <vt:lpstr>  Le PMI s.r.l. </vt:lpstr>
      <vt:lpstr>  La PMI s.r.l. </vt:lpstr>
      <vt:lpstr>Società a Responsabilità Limitata - 1</vt:lpstr>
      <vt:lpstr>Presentazione standard di PowerPoint</vt:lpstr>
      <vt:lpstr>Premesse </vt:lpstr>
      <vt:lpstr>Premesse</vt:lpstr>
      <vt:lpstr>Presentazione standard di PowerPoint</vt:lpstr>
      <vt:lpstr> L’attuale formulazione del 2347 prevede infatti: </vt:lpstr>
      <vt:lpstr>E ancora…</vt:lpstr>
      <vt:lpstr>Presentazione standard di PowerPoint</vt:lpstr>
      <vt:lpstr>Presentazione standard di PowerPoint</vt:lpstr>
      <vt:lpstr>Presentazione standard di PowerPoint</vt:lpstr>
      <vt:lpstr>La riforma del 2003</vt:lpstr>
      <vt:lpstr>Principi generali</vt:lpstr>
      <vt:lpstr>Per le srl</vt:lpstr>
      <vt:lpstr>In materia di recesso….</vt:lpstr>
      <vt:lpstr>Presentazione standard di PowerPoint</vt:lpstr>
      <vt:lpstr>Premessa </vt:lpstr>
      <vt:lpstr>La riforma introdotta dal D.Lgs. 6/2003  </vt:lpstr>
      <vt:lpstr>Il contesto normativo e i principi ispiratori del D.Lgs. 6/2003 </vt:lpstr>
      <vt:lpstr>Diritto/dovere di agire in modo informato riferito all’organo amministrativo </vt:lpstr>
      <vt:lpstr>La responsabilità dei soci e la riforma operata dal D.Lgs. 14/2019</vt:lpstr>
      <vt:lpstr>La differenziazione dei controlli nella S.r.l. rispetto al modello azionario </vt:lpstr>
      <vt:lpstr>Necessità di introdurre strumenti di voice ed exit </vt:lpstr>
      <vt:lpstr>La riforma introdotta dal D.Lgs. 6/2003  </vt:lpstr>
      <vt:lpstr>Formulazione letterale della norma e requisiti</vt:lpstr>
      <vt:lpstr>Diritto di informazione</vt:lpstr>
      <vt:lpstr>Diritto di informazione – aspetti operativi</vt:lpstr>
      <vt:lpstr>Diritto di consultazione</vt:lpstr>
      <vt:lpstr>Facoltà dell’estrazione di copia dei documenti consultati</vt:lpstr>
      <vt:lpstr>Facoltà di avvalersi di un professionista di fiducia per la consultazione</vt:lpstr>
      <vt:lpstr>Il diritto di informazione/consultazione in circostanze particolari</vt:lpstr>
      <vt:lpstr>Il diritto di informazione/consultazione in circostanze particolari – cont.</vt:lpstr>
      <vt:lpstr>Possibilità di apporre limiti al potere di controllo dei soci</vt:lpstr>
      <vt:lpstr>Possibilità di apporre limiti al potere di controllo dei soci – cont.</vt:lpstr>
      <vt:lpstr>Possibilità di apporre limiti al potere di controllo dei soci – cont.</vt:lpstr>
      <vt:lpstr>Responsabilità degli amministratori in caso di illegittimo rifiuto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Società a Responsabilità limitata</dc:title>
  <dc:creator>Luca Savino - Savino &amp; Partners a.s.</dc:creator>
  <cp:lastModifiedBy>Luca Savino - Savino &amp; Partners a.s.</cp:lastModifiedBy>
  <cp:revision>2</cp:revision>
  <dcterms:created xsi:type="dcterms:W3CDTF">2023-04-20T10:22:19Z</dcterms:created>
  <dcterms:modified xsi:type="dcterms:W3CDTF">2023-04-21T14:25:25Z</dcterms:modified>
</cp:coreProperties>
</file>